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7" r:id="rId5"/>
    <p:sldId id="319" r:id="rId6"/>
    <p:sldId id="317" r:id="rId7"/>
    <p:sldId id="316" r:id="rId8"/>
    <p:sldId id="347" r:id="rId9"/>
    <p:sldId id="320" r:id="rId10"/>
    <p:sldId id="313" r:id="rId11"/>
    <p:sldId id="355" r:id="rId12"/>
    <p:sldId id="315" r:id="rId13"/>
    <p:sldId id="352" r:id="rId14"/>
    <p:sldId id="337" r:id="rId15"/>
    <p:sldId id="314" r:id="rId16"/>
    <p:sldId id="305" r:id="rId17"/>
    <p:sldId id="341" r:id="rId18"/>
    <p:sldId id="343" r:id="rId19"/>
    <p:sldId id="354" r:id="rId20"/>
    <p:sldId id="345" r:id="rId21"/>
    <p:sldId id="348" r:id="rId22"/>
    <p:sldId id="338" r:id="rId23"/>
    <p:sldId id="346" r:id="rId24"/>
    <p:sldId id="358" r:id="rId25"/>
    <p:sldId id="332" r:id="rId26"/>
    <p:sldId id="356" r:id="rId27"/>
    <p:sldId id="312" r:id="rId28"/>
    <p:sldId id="31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Feil-Jacob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85DFFF"/>
    <a:srgbClr val="FFFF99"/>
    <a:srgbClr val="FFFF66"/>
    <a:srgbClr val="FF9933"/>
    <a:srgbClr val="D06800"/>
    <a:srgbClr val="00BEFF"/>
    <a:srgbClr val="33CCFF"/>
    <a:srgbClr val="777777"/>
    <a:srgbClr val="FFFFFF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576" autoAdjust="0"/>
    <p:restoredTop sz="85427" autoAdjust="0"/>
  </p:normalViewPr>
  <p:slideViewPr>
    <p:cSldViewPr snapToGrid="0">
      <p:cViewPr varScale="1">
        <p:scale>
          <a:sx n="96" d="100"/>
          <a:sy n="96" d="100"/>
        </p:scale>
        <p:origin x="-510" y="-108"/>
      </p:cViewPr>
      <p:guideLst>
        <p:guide orient="horz" pos="891"/>
        <p:guide orient="horz" pos="144"/>
        <p:guide orient="horz" pos="2160"/>
        <p:guide orient="horz" pos="4176"/>
        <p:guide orient="horz" pos="1198"/>
        <p:guide pos="5520"/>
        <p:guide pos="241"/>
        <p:guide pos="458"/>
        <p:guide pos="88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827" y="-101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2" Type="http://schemas.openxmlformats.org/officeDocument/2006/relationships/slide" Target="slides/slide13.xml"/><Relationship Id="rId1" Type="http://schemas.openxmlformats.org/officeDocument/2006/relationships/slide" Target="slides/slide1.xml"/><Relationship Id="rId5" Type="http://schemas.openxmlformats.org/officeDocument/2006/relationships/slide" Target="slides/slide24.xml"/><Relationship Id="rId4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Segoe" pitchFamily="34" charset="0"/>
              </a:defRPr>
            </a:lvl1pPr>
          </a:lstStyle>
          <a:p>
            <a:fld id="{0C82EE2E-7BD4-43E5-A14F-B1FD4CA7EB2E}" type="datetime8">
              <a:rPr lang="en-US"/>
              <a:pPr/>
              <a:t>2/26/2007 1:07 AM</a:t>
            </a:fld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 b="0">
                <a:latin typeface="Segoe" pitchFamily="34" charset="0"/>
                <a:cs typeface="Arial" charset="0"/>
              </a:defRPr>
            </a:lvl1pPr>
          </a:lstStyle>
          <a:p>
            <a:r>
              <a:rPr lang="en-US" dirty="0"/>
              <a:t>© 2005 Microsoft Corporation. All rights reserved.</a:t>
            </a:r>
          </a:p>
          <a:p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7CBCAA-054E-495F-99AD-B0546ABACB6A}" type="slidenum">
              <a:rPr lang="en-US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EB6052EE-314C-4779-AA24-B92A8A589297}" type="datetime8">
              <a:rPr lang="en-US"/>
              <a:pPr/>
              <a:t>2/26/2007 1:07 AM</a:t>
            </a:fld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1575"/>
            <a:ext cx="56673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 b="0">
                <a:latin typeface="Segoe" pitchFamily="34" charset="0"/>
                <a:cs typeface="Arial" charset="0"/>
              </a:defRPr>
            </a:lvl1pPr>
          </a:lstStyle>
          <a:p>
            <a:r>
              <a:rPr lang="en-US" dirty="0"/>
              <a:t>© 2005 Microsoft Corporation. All rights reserved.</a:t>
            </a:r>
          </a:p>
          <a:p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3238" y="8685213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1D3C1D7C-6F57-42B5-BBF3-45F62F5CAB4D}" type="slidenum">
              <a:rPr lang="en-US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562D3BC-267F-482C-B148-598341E9239B}" type="datetime8">
              <a:rPr lang="en-US"/>
              <a:pPr/>
              <a:t>2/26/2007 1:07 AM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 2005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29B572-1D32-478D-A4C7-5F68B1931316}" type="slidenum">
              <a:rPr lang="en-US"/>
              <a:pPr/>
              <a:t>1</a:t>
            </a:fld>
            <a:endParaRPr lang="en-US"/>
          </a:p>
        </p:txBody>
      </p:sp>
      <p:sp>
        <p:nvSpPr>
          <p:cNvPr id="48138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/>
        </p:nvSpPr>
        <p:spPr bwMode="auto">
          <a:xfrm>
            <a:off x="2971800" y="8686489"/>
            <a:ext cx="520700" cy="4575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anchor="b"/>
          <a:lstStyle/>
          <a:p>
            <a:pPr algn="r"/>
            <a:fld id="{F1ADF3C0-F22D-4EF3-A1C5-C0A136B1D457}" type="slidenum">
              <a:rPr lang="en-GB" sz="1200">
                <a:latin typeface="Times New Roman" pitchFamily="18" charset="0"/>
              </a:rPr>
              <a:pPr algn="r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926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0191ABD-5083-4D43-99DC-C3FD711D95D7}" type="slidenum">
              <a:rPr lang="en-GB"/>
              <a:pPr/>
              <a:t>16</a:t>
            </a:fld>
            <a:endParaRPr lang="en-US"/>
          </a:p>
        </p:txBody>
      </p:sp>
      <p:sp>
        <p:nvSpPr>
          <p:cNvPr id="5325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BC3725A-C3DF-44F0-8EEC-166C90F700D5}" type="datetime8">
              <a:rPr lang="en-US"/>
              <a:pPr/>
              <a:t>2/26/2007 1:07 AM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 2005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A94E5-D040-4F02-BB38-96A872C8CF46}" type="slidenum">
              <a:rPr lang="en-US"/>
              <a:pPr/>
              <a:t>17</a:t>
            </a:fld>
            <a:endParaRPr lang="en-US"/>
          </a:p>
        </p:txBody>
      </p:sp>
      <p:sp>
        <p:nvSpPr>
          <p:cNvPr id="351240" name="Rectangle 8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4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BC3725A-C3DF-44F0-8EEC-166C90F700D5}" type="datetime8">
              <a:rPr lang="en-US"/>
              <a:pPr/>
              <a:t>2/26/2007 1:07 AM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 2005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A94E5-D040-4F02-BB38-96A872C8CF46}" type="slidenum">
              <a:rPr lang="en-US"/>
              <a:pPr/>
              <a:t>20</a:t>
            </a:fld>
            <a:endParaRPr lang="en-US"/>
          </a:p>
        </p:txBody>
      </p:sp>
      <p:sp>
        <p:nvSpPr>
          <p:cNvPr id="351240" name="Rectangle 8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4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8DCF1C6-C4AF-4044-A1F0-4403E89859FC}" type="slidenum">
              <a:rPr lang="en-GB"/>
              <a:pPr/>
              <a:t>22</a:t>
            </a:fld>
            <a:endParaRPr lang="en-US"/>
          </a:p>
        </p:txBody>
      </p:sp>
      <p:sp>
        <p:nvSpPr>
          <p:cNvPr id="6861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0A851FF-BF89-4261-9D58-56F14019E53F}" type="datetime8">
              <a:rPr lang="en-US"/>
              <a:pPr/>
              <a:t>2/26/2007 1:07 AM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 2005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3315E-CE21-450E-A352-4BB1BF92D4CD}" type="slidenum">
              <a:rPr lang="en-US"/>
              <a:pPr/>
              <a:t>24</a:t>
            </a:fld>
            <a:endParaRPr lang="en-US"/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ACC627B-5421-48CE-9DE5-125BB566C2EF}" type="datetime8">
              <a:rPr lang="en-US"/>
              <a:pPr/>
              <a:t>2/26/2007 1:07 AM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 2005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671CBA-0724-4B3E-8340-EFA351D508B3}" type="slidenum">
              <a:rPr lang="en-US"/>
              <a:pPr/>
              <a:t>25</a:t>
            </a:fld>
            <a:endParaRPr lang="en-US"/>
          </a:p>
        </p:txBody>
      </p:sp>
      <p:sp>
        <p:nvSpPr>
          <p:cNvPr id="3614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hape 16179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A88B16-31DB-4151-B429-A6380BADEB19}" type="slidenum">
              <a:rPr lang="en-GB"/>
              <a:pPr/>
              <a:t>9</a:t>
            </a:fld>
            <a:endParaRPr lang="en-US"/>
          </a:p>
        </p:txBody>
      </p:sp>
      <p:sp>
        <p:nvSpPr>
          <p:cNvPr id="2" name="Rectangle 53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0" y="455613"/>
            <a:ext cx="2541588" cy="1906587"/>
          </a:xfrm>
          <a:noFill/>
          <a:ln w="9525" cap="flat">
            <a:headEnd type="none" w="med" len="med"/>
            <a:tailEnd type="none" w="med" len="med"/>
          </a:ln>
        </p:spPr>
      </p:sp>
      <p:sp>
        <p:nvSpPr>
          <p:cNvPr id="161796" name="Rectangle 161795"/>
          <p:cNvSpPr>
            <a:spLocks noGrp="1" noChangeArrowheads="1"/>
          </p:cNvSpPr>
          <p:nvPr>
            <p:ph type="body" idx="1"/>
          </p:nvPr>
        </p:nvSpPr>
        <p:spPr>
          <a:xfrm>
            <a:off x="177800" y="2527300"/>
            <a:ext cx="6424613" cy="5986463"/>
          </a:xfrm>
        </p:spPr>
        <p:txBody>
          <a:bodyPr/>
          <a:lstStyle/>
          <a:p>
            <a:endParaRPr lang="en-US" sz="1000" dirty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B6052EE-314C-4779-AA24-B92A8A589297}" type="datetime8">
              <a:rPr lang="en-US" smtClean="0"/>
              <a:pPr/>
              <a:t>2/26/2007 1:07 AM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2005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1D7C-6F57-42B5-BBF3-45F62F5CAB4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BC3725A-C3DF-44F0-8EEC-166C90F700D5}" type="datetime8">
              <a:rPr lang="en-US"/>
              <a:pPr/>
              <a:t>2/26/2007 1:07 AM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 2005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A94E5-D040-4F02-BB38-96A872C8CF46}" type="slidenum">
              <a:rPr lang="en-US"/>
              <a:pPr/>
              <a:t>13</a:t>
            </a:fld>
            <a:endParaRPr lang="en-US"/>
          </a:p>
        </p:txBody>
      </p:sp>
      <p:sp>
        <p:nvSpPr>
          <p:cNvPr id="351240" name="Rectangle 8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4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0191ABD-5083-4D43-99DC-C3FD711D95D7}" type="slidenum">
              <a:rPr lang="en-GB"/>
              <a:pPr/>
              <a:t>14</a:t>
            </a:fld>
            <a:endParaRPr lang="en-US"/>
          </a:p>
        </p:txBody>
      </p:sp>
      <p:sp>
        <p:nvSpPr>
          <p:cNvPr id="5325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69146" y="908102"/>
            <a:ext cx="8643998" cy="4214842"/>
          </a:xfrm>
          <a:prstGeom prst="round2DiagRect">
            <a:avLst>
              <a:gd name="adj1" fmla="val 6687"/>
              <a:gd name="adj2" fmla="val 0"/>
            </a:avLst>
          </a:prstGeom>
          <a:gradFill rotWithShape="1">
            <a:gsLst>
              <a:gs pos="0">
                <a:srgbClr val="4F81BD">
                  <a:shade val="51000"/>
                  <a:satMod val="130000"/>
                  <a:alpha val="13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779" y="2319719"/>
            <a:ext cx="7843838" cy="646331"/>
          </a:xfrm>
          <a:ln algn="ctr"/>
        </p:spPr>
        <p:txBody>
          <a:bodyPr anchor="ctr"/>
          <a:lstStyle>
            <a:lvl1pPr>
              <a:def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Black" pitchFamily="34" charset="0"/>
                <a:ea typeface="+mj-ea"/>
                <a:cs typeface="+mj-cs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0499" y="3713163"/>
            <a:ext cx="8035925" cy="535531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>
              <a:spcBef>
                <a:spcPct val="0"/>
              </a:spcBef>
              <a:buFont typeface="Wingdings 2" pitchFamily="18" charset="2"/>
              <a:buNone/>
              <a:defRPr sz="3200" b="1" cap="none" spc="0">
                <a:ln/>
                <a:solidFill>
                  <a:srgbClr val="DDDDDD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subtitle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95276" y="1124712"/>
            <a:ext cx="8477250" cy="795528"/>
            <a:chOff x="0" y="5852160"/>
            <a:chExt cx="8951976" cy="795528"/>
          </a:xfrm>
          <a:effectLst>
            <a:outerShdw blurRad="228600" dist="38100" dir="14520000" sx="106000" sy="106000" algn="bl" rotWithShape="0">
              <a:schemeClr val="tx1">
                <a:alpha val="41000"/>
              </a:schemeClr>
            </a:outerShdw>
          </a:effectLst>
        </p:grpSpPr>
        <p:sp>
          <p:nvSpPr>
            <p:cNvPr id="11" name="Rectangle 10"/>
            <p:cNvSpPr/>
            <p:nvPr userDrawn="1"/>
          </p:nvSpPr>
          <p:spPr bwMode="auto">
            <a:xfrm rot="10800000">
              <a:off x="0" y="5852160"/>
              <a:ext cx="8951976" cy="795528"/>
            </a:xfrm>
            <a:prstGeom prst="rect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3000">
                  <a:schemeClr val="lt1">
                    <a:tint val="45000"/>
                    <a:shade val="99000"/>
                    <a:satMod val="3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emibold" pitchFamily="34" charset="0"/>
              </a:endParaRPr>
            </a:p>
          </p:txBody>
        </p:sp>
        <p:pic>
          <p:nvPicPr>
            <p:cNvPr id="2054" name="Picture 6" descr="C:\WFILE\FY07\BigDays\Crea Logo 4\MSTD logo complet\MSTD logo couleur\MSTD_logocoul.gif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887509"/>
              <a:ext cx="3969004" cy="735498"/>
            </a:xfrm>
            <a:prstGeom prst="rect">
              <a:avLst/>
            </a:prstGeom>
            <a:noFill/>
            <a:ln cap="rnd">
              <a:noFill/>
              <a:rou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b="1" cap="none" spc="0">
                <a:ln w="50800"/>
                <a:solidFill>
                  <a:srgbClr val="FFC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228600"/>
            <a:ext cx="2093912" cy="340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588" y="228600"/>
            <a:ext cx="6134100" cy="340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  <p:txBody>
          <a:bodyPr rtlCol="0"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 userDrawn="1"/>
        </p:nvSpPr>
        <p:spPr>
          <a:xfrm>
            <a:off x="0" y="130862"/>
            <a:ext cx="9144000" cy="920698"/>
          </a:xfrm>
          <a:prstGeom prst="round2DiagRect">
            <a:avLst>
              <a:gd name="adj1" fmla="val 6687"/>
              <a:gd name="adj2" fmla="val 0"/>
            </a:avLst>
          </a:prstGeom>
          <a:gradFill rotWithShape="1">
            <a:gsLst>
              <a:gs pos="0">
                <a:srgbClr val="4F81BD">
                  <a:shade val="51000"/>
                  <a:satMod val="130000"/>
                  <a:alpha val="13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228600"/>
            <a:ext cx="8380412" cy="646331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sz="4000" b="1" cap="none" spc="0">
                <a:ln w="50800"/>
                <a:solidFill>
                  <a:srgbClr val="FFC000"/>
                </a:solidFill>
                <a:effectLst/>
                <a:latin typeface="Segoe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414462"/>
            <a:ext cx="8829040" cy="2234458"/>
          </a:xfrm>
        </p:spPr>
        <p:txBody>
          <a:bodyPr/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  <a:endParaRPr lang="fr-FR" noProof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748272" y="6446520"/>
            <a:ext cx="2295144" cy="356616"/>
            <a:chOff x="5961888" y="6409944"/>
            <a:chExt cx="2295144" cy="356616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5961888" y="6409944"/>
              <a:ext cx="2295144" cy="356616"/>
            </a:xfrm>
            <a:prstGeom prst="rect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52000">
                  <a:schemeClr val="lt1">
                    <a:tint val="45000"/>
                    <a:shade val="99000"/>
                    <a:satMod val="350000"/>
                  </a:schemeClr>
                </a:gs>
                <a:gs pos="100000">
                  <a:schemeClr val="lt1">
                    <a:shade val="20000"/>
                    <a:satMod val="255000"/>
                  </a:schemeClr>
                </a:gs>
              </a:gsLst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emibold" pitchFamily="34" charset="0"/>
              </a:endParaRPr>
            </a:p>
          </p:txBody>
        </p:sp>
        <p:pic>
          <p:nvPicPr>
            <p:cNvPr id="1036" name="Picture 12" descr="C:\WFILE\FY07\BigDays\Crea Logo 4\MSTD logo acronyme\MSTD logo couleur\MSTD_logocoul_acr_ssbas.gif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63343" y="6444446"/>
              <a:ext cx="971897" cy="2759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646331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>
              <a:defRPr sz="4000" b="1" cap="none" spc="0">
                <a:ln w="50800"/>
                <a:solidFill>
                  <a:srgbClr val="FFC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b="1" cap="none" spc="0">
                <a:ln w="50800"/>
                <a:solidFill>
                  <a:srgbClr val="FFC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588" y="1414463"/>
            <a:ext cx="4113212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4463"/>
            <a:ext cx="4114800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731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b="1" cap="none" spc="0">
                <a:ln w="50800"/>
                <a:solidFill>
                  <a:srgbClr val="FFC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b="1" cap="none" spc="0">
                <a:ln w="50800"/>
                <a:solidFill>
                  <a:srgbClr val="FFC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228600"/>
            <a:ext cx="8380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</a:t>
            </a:r>
            <a:r>
              <a:rPr lang="fr-FR" noProof="0" dirty="0" err="1" smtClean="0"/>
              <a:t>Slide</a:t>
            </a:r>
            <a:endParaRPr lang="fr-FR" noProof="0" dirty="0" smtClean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414463"/>
            <a:ext cx="83804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cap="none" spc="0">
          <a:ln w="50800"/>
          <a:solidFill>
            <a:srgbClr val="FFC000"/>
          </a:solidFill>
          <a:effectLst/>
          <a:latin typeface="Segoe Black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9pPr>
    </p:titleStyle>
    <p:bodyStyle>
      <a:lvl1pPr marL="447675" indent="-4476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33438" indent="-354013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5"/>
        </a:buBlip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08088" indent="-373063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44638" indent="-334963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851025" indent="-3048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308225" indent="-3048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765425" indent="-3048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222625" indent="-3048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679825" indent="-3048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g@microsoft.com" TargetMode="External"/><Relationship Id="rId7" Type="http://schemas.openxmlformats.org/officeDocument/2006/relationships/hyperlink" Target="http://blogs.technet.com/offi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echnet2.microsoft.com/Office/en-us/library/9df1c7d2-30a9-47bb-a3b2-5166b394fbf51033.mspx?mfr=true" TargetMode="External"/><Relationship Id="rId5" Type="http://schemas.openxmlformats.org/officeDocument/2006/relationships/hyperlink" Target="http://www.microsoft.com/france/technet/produits/office/office2007.mspx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echnet2.microsoft.com/Office/en-us/library/bcbae7bd-656b-4003-969c-8411b81fcd771033.mspx?mfr=true" TargetMode="External"/><Relationship Id="rId4" Type="http://schemas.openxmlformats.org/officeDocument/2006/relationships/hyperlink" Target="http://technet2.microsoft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62.pn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hyperlink" Target="http://technet2.microsoft.com/Office/en-us/library/3e3b8737-c6a3-4e2c-a35f-f0095d952b781033.mspx?mfr=tru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france/technet/newsletter" TargetMode="External"/><Relationship Id="rId7" Type="http://schemas.openxmlformats.org/officeDocument/2006/relationships/image" Target="../media/image7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hyperlink" Target="http://www.microsoft.com/france/technet/abonnements" TargetMode="Externa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Rectangle 57"/>
          <p:cNvSpPr>
            <a:spLocks noGrp="1" noChangeArrowheads="1"/>
          </p:cNvSpPr>
          <p:nvPr>
            <p:ph type="subTitle" idx="1"/>
          </p:nvPr>
        </p:nvSpPr>
        <p:spPr>
          <a:xfrm>
            <a:off x="452755" y="3612833"/>
            <a:ext cx="8319770" cy="92333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sz="2000" dirty="0" smtClean="0">
                <a:solidFill>
                  <a:schemeClr val="accent3"/>
                </a:solidFill>
                <a:effectLst/>
              </a:rPr>
              <a:t>Patrick Guimonet</a:t>
            </a:r>
          </a:p>
          <a:p>
            <a:r>
              <a:rPr lang="fr-FR" sz="2000" dirty="0" smtClean="0">
                <a:solidFill>
                  <a:schemeClr val="accent3"/>
                </a:solidFill>
                <a:effectLst/>
              </a:rPr>
              <a:t>Architecte Infrastructure 		</a:t>
            </a:r>
            <a:r>
              <a:rPr lang="fr-FR" sz="2000" dirty="0" smtClean="0">
                <a:solidFill>
                  <a:schemeClr val="accent3"/>
                </a:solidFill>
                <a:effectLst/>
                <a:hlinkClick r:id="rId3"/>
              </a:rPr>
              <a:t>patricg@microsoft.com</a:t>
            </a:r>
            <a:endParaRPr lang="fr-FR" sz="2000" dirty="0" smtClean="0">
              <a:solidFill>
                <a:schemeClr val="accent3"/>
              </a:solidFill>
              <a:effectLst/>
            </a:endParaRPr>
          </a:p>
          <a:p>
            <a:r>
              <a:rPr lang="fr-FR" sz="2000" dirty="0" smtClean="0">
                <a:solidFill>
                  <a:schemeClr val="accent3"/>
                </a:solidFill>
                <a:effectLst/>
              </a:rPr>
              <a:t>Microsoft France</a:t>
            </a:r>
            <a:endParaRPr lang="fr-FR" sz="2000" dirty="0"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6" descr="white b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" y="1981200"/>
            <a:ext cx="6353175" cy="1352550"/>
          </a:xfrm>
          <a:prstGeom prst="rect">
            <a:avLst/>
          </a:prstGeom>
          <a:noFill/>
        </p:spPr>
      </p:pic>
      <p:sp>
        <p:nvSpPr>
          <p:cNvPr id="3128" name="Rectangle 56"/>
          <p:cNvSpPr>
            <a:spLocks noGrp="1" noChangeArrowheads="1"/>
          </p:cNvSpPr>
          <p:nvPr>
            <p:ph type="ctrTitle"/>
          </p:nvPr>
        </p:nvSpPr>
        <p:spPr>
          <a:xfrm>
            <a:off x="321945" y="2336483"/>
            <a:ext cx="7843838" cy="646331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fr-FR" b="1" dirty="0" smtClean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Administration de SharePoint</a:t>
            </a:r>
            <a:endParaRPr lang="fr-FR" b="1" dirty="0"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884" y="5631320"/>
            <a:ext cx="87521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5"/>
              </a:rPr>
              <a:t>http://www.microsoft.com/france/technet/produits/office/office2007.mspx</a:t>
            </a:r>
            <a:endParaRPr lang="fr-FR" dirty="0" smtClean="0"/>
          </a:p>
          <a:p>
            <a:r>
              <a:rPr lang="fr-FR" dirty="0" smtClean="0"/>
              <a:t>Technet Office System</a:t>
            </a:r>
          </a:p>
          <a:p>
            <a:r>
              <a:rPr lang="fr-FR" sz="1200" dirty="0" smtClean="0"/>
              <a:t>         </a:t>
            </a:r>
            <a:r>
              <a:rPr lang="fr-FR" sz="1200" dirty="0" smtClean="0">
                <a:hlinkClick r:id="rId6"/>
              </a:rPr>
              <a:t>http://technet2.microsoft.com/Office/en-us/library/9df1c7d2-30a9-47bb-a3b2-5166b394fbf51033.mspx?mfr=true</a:t>
            </a:r>
            <a:r>
              <a:rPr lang="fr-FR" sz="1200" dirty="0" smtClean="0"/>
              <a:t> </a:t>
            </a:r>
            <a:endParaRPr lang="fr-FR" dirty="0" smtClean="0"/>
          </a:p>
          <a:p>
            <a:r>
              <a:rPr lang="fr-FR" dirty="0" smtClean="0">
                <a:solidFill>
                  <a:srgbClr val="221470"/>
                </a:solidFill>
                <a:latin typeface="Geneva" charset="0"/>
                <a:hlinkClick r:id="rId7"/>
              </a:rPr>
              <a:t>http://blogs.technet.com/office</a:t>
            </a:r>
            <a:r>
              <a:rPr lang="fr-FR" dirty="0" smtClean="0">
                <a:solidFill>
                  <a:srgbClr val="221470"/>
                </a:solidFill>
                <a:latin typeface="Geneva" charset="0"/>
              </a:rPr>
              <a:t> </a:t>
            </a:r>
            <a:endParaRPr lang="en-US" dirty="0" smtClean="0">
              <a:solidFill>
                <a:srgbClr val="221470"/>
              </a:solidFill>
              <a:latin typeface="Geneva" charset="0"/>
            </a:endParaRPr>
          </a:p>
          <a:p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" y="228600"/>
            <a:ext cx="9125712" cy="590931"/>
          </a:xfrm>
        </p:spPr>
        <p:txBody>
          <a:bodyPr/>
          <a:lstStyle/>
          <a:p>
            <a:r>
              <a:rPr lang="fr-FR" sz="3600" dirty="0" smtClean="0"/>
              <a:t>Echanges de données dans une ferme</a:t>
            </a:r>
            <a:endParaRPr lang="fr-F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9897" t="12915" r="21189" b="17395"/>
          <a:stretch>
            <a:fillRect/>
          </a:stretch>
        </p:blipFill>
        <p:spPr bwMode="auto">
          <a:xfrm>
            <a:off x="4107004" y="1292985"/>
            <a:ext cx="4839232" cy="492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49382" y="1567543"/>
            <a:ext cx="380104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: Authentification &amp;</a:t>
            </a:r>
          </a:p>
          <a:p>
            <a:r>
              <a:rPr lang="fr-FR" dirty="0" smtClean="0"/>
              <a:t>Changement de configuration</a:t>
            </a:r>
          </a:p>
          <a:p>
            <a:endParaRPr lang="fr-FR" dirty="0" smtClean="0"/>
          </a:p>
          <a:p>
            <a:r>
              <a:rPr lang="fr-FR" dirty="0" smtClean="0"/>
              <a:t>B : Accès direct au contenu</a:t>
            </a:r>
          </a:p>
          <a:p>
            <a:endParaRPr lang="fr-FR" dirty="0" smtClean="0"/>
          </a:p>
          <a:p>
            <a:r>
              <a:rPr lang="fr-FR" dirty="0" smtClean="0"/>
              <a:t>C : Requêtes de recherche</a:t>
            </a:r>
          </a:p>
          <a:p>
            <a:endParaRPr lang="fr-FR" dirty="0" smtClean="0"/>
          </a:p>
          <a:p>
            <a:r>
              <a:rPr lang="fr-FR" dirty="0" smtClean="0"/>
              <a:t>D : Indexation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Cf. </a:t>
            </a:r>
            <a:r>
              <a:rPr lang="fr-FR" dirty="0" smtClean="0">
                <a:hlinkClick r:id="rId4"/>
              </a:rPr>
              <a:t>http://technet2.microsoft.com</a:t>
            </a:r>
            <a:endParaRPr lang="fr-FR" dirty="0" smtClean="0"/>
          </a:p>
          <a:p>
            <a:r>
              <a:rPr lang="fr-FR" dirty="0" smtClean="0"/>
              <a:t>Office System</a:t>
            </a:r>
          </a:p>
          <a:p>
            <a:r>
              <a:rPr lang="fr-FR" dirty="0" smtClean="0"/>
              <a:t>MOSS Evaluation</a:t>
            </a:r>
          </a:p>
          <a:p>
            <a:r>
              <a:rPr lang="fr-FR" dirty="0" err="1" smtClean="0"/>
              <a:t>Supplemental</a:t>
            </a:r>
            <a:r>
              <a:rPr lang="fr-FR" dirty="0" smtClean="0"/>
              <a:t> Doc</a:t>
            </a:r>
          </a:p>
          <a:p>
            <a:r>
              <a:rPr lang="fr-FR" dirty="0" smtClean="0">
                <a:hlinkClick r:id="rId5"/>
              </a:rPr>
              <a:t>lien direct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68400"/>
            <a:ext cx="8458200" cy="4644861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fr-FR" sz="1800" b="1" i="1" u="sng" dirty="0" smtClean="0">
                <a:effectLst/>
              </a:rPr>
              <a:t>Bien comprendre SharePoint</a:t>
            </a:r>
          </a:p>
          <a:p>
            <a:pPr lvl="1">
              <a:lnSpc>
                <a:spcPct val="80000"/>
              </a:lnSpc>
            </a:pPr>
            <a:r>
              <a:rPr lang="fr-FR" sz="1400" b="1" i="1" dirty="0" smtClean="0">
                <a:effectLst/>
              </a:rPr>
              <a:t>Topologies, Configuration 3 tiers, échanges réseaux</a:t>
            </a:r>
          </a:p>
          <a:p>
            <a:pPr eaLnBrk="1" hangingPunct="1">
              <a:lnSpc>
                <a:spcPct val="80000"/>
              </a:lnSpc>
            </a:pPr>
            <a:endParaRPr lang="fr-FR" sz="1800" b="1" i="1" u="sng" dirty="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fr-FR" sz="1800" b="1" i="1" u="sng" dirty="0" smtClean="0">
                <a:effectLst/>
              </a:rPr>
              <a:t>Une administration à 3 niveaux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Utilisateurs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Administrateurs fonctionnels</a:t>
            </a:r>
            <a:endParaRPr lang="fr-FR" sz="1100" dirty="0" smtClean="0"/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Administrateurs techniques</a:t>
            </a:r>
          </a:p>
          <a:p>
            <a:pPr lvl="1" eaLnBrk="1" hangingPunct="1">
              <a:lnSpc>
                <a:spcPct val="80000"/>
              </a:lnSpc>
            </a:pPr>
            <a:endParaRPr lang="fr-FR" sz="1600" dirty="0" smtClean="0"/>
          </a:p>
          <a:p>
            <a:pPr lvl="1" eaLnBrk="1" hangingPunct="1">
              <a:lnSpc>
                <a:spcPct val="80000"/>
              </a:lnSpc>
              <a:buNone/>
            </a:pPr>
            <a:r>
              <a:rPr lang="fr-FR" sz="1600" dirty="0" smtClean="0"/>
              <a:t>Avec  3 cibles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Données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Configuration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Sécurité</a:t>
            </a:r>
            <a:endParaRPr lang="fr-FR" sz="300" dirty="0" smtClean="0"/>
          </a:p>
          <a:p>
            <a:pPr lvl="1" eaLnBrk="1" hangingPunct="1">
              <a:lnSpc>
                <a:spcPct val="80000"/>
              </a:lnSpc>
            </a:pPr>
            <a:endParaRPr lang="fr-FR" sz="1600" dirty="0" smtClean="0"/>
          </a:p>
          <a:p>
            <a:pPr eaLnBrk="1" hangingPunct="1">
              <a:lnSpc>
                <a:spcPct val="80000"/>
              </a:lnSpc>
            </a:pPr>
            <a:r>
              <a:rPr lang="fr-FR" sz="1800" b="1" i="1" u="sng" dirty="0" smtClean="0">
                <a:effectLst/>
              </a:rPr>
              <a:t>Surveillance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Surveillance et optimisation génériques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SharePoint &amp; SCOM</a:t>
            </a:r>
          </a:p>
          <a:p>
            <a:pPr algn="r" eaLnBrk="1" hangingPunct="1">
              <a:lnSpc>
                <a:spcPct val="80000"/>
              </a:lnSpc>
            </a:pPr>
            <a:endParaRPr lang="fr-FR" sz="1200" dirty="0" smtClean="0"/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722086" y="1930400"/>
            <a:ext cx="7467600" cy="2656114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Connecteur droit avec flèche 101"/>
          <p:cNvCxnSpPr/>
          <p:nvPr/>
        </p:nvCxnSpPr>
        <p:spPr>
          <a:xfrm flipV="1">
            <a:off x="4143372" y="3286124"/>
            <a:ext cx="2928958" cy="2643206"/>
          </a:xfrm>
          <a:prstGeom prst="straightConnector1">
            <a:avLst/>
          </a:prstGeom>
          <a:ln w="76200">
            <a:solidFill>
              <a:srgbClr val="FFC000"/>
            </a:solidFill>
            <a:headEnd type="arrow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reeform 62"/>
          <p:cNvSpPr>
            <a:spLocks/>
          </p:cNvSpPr>
          <p:nvPr/>
        </p:nvSpPr>
        <p:spPr bwMode="auto">
          <a:xfrm>
            <a:off x="1271587" y="3908408"/>
            <a:ext cx="3228975" cy="1028700"/>
          </a:xfrm>
          <a:custGeom>
            <a:avLst/>
            <a:gdLst>
              <a:gd name="T0" fmla="*/ 0 w 2034"/>
              <a:gd name="T1" fmla="*/ 2147483647 h 648"/>
              <a:gd name="T2" fmla="*/ 2147483647 w 2034"/>
              <a:gd name="T3" fmla="*/ 2147483647 h 648"/>
              <a:gd name="T4" fmla="*/ 2147483647 w 2034"/>
              <a:gd name="T5" fmla="*/ 0 h 648"/>
              <a:gd name="T6" fmla="*/ 0 60000 65536"/>
              <a:gd name="T7" fmla="*/ 0 60000 65536"/>
              <a:gd name="T8" fmla="*/ 0 60000 65536"/>
              <a:gd name="T9" fmla="*/ 0 w 2034"/>
              <a:gd name="T10" fmla="*/ 0 h 648"/>
              <a:gd name="T11" fmla="*/ 2034 w 2034"/>
              <a:gd name="T12" fmla="*/ 648 h 6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4" h="648">
                <a:moveTo>
                  <a:pt x="0" y="360"/>
                </a:moveTo>
                <a:cubicBezTo>
                  <a:pt x="451" y="504"/>
                  <a:pt x="903" y="648"/>
                  <a:pt x="1242" y="588"/>
                </a:cubicBezTo>
                <a:cubicBezTo>
                  <a:pt x="1581" y="528"/>
                  <a:pt x="1908" y="73"/>
                  <a:pt x="2034" y="0"/>
                </a:cubicBezTo>
              </a:path>
            </a:pathLst>
          </a:custGeom>
          <a:noFill/>
          <a:ln w="9525">
            <a:solidFill>
              <a:srgbClr val="FFEB1B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Freeform 59"/>
          <p:cNvSpPr>
            <a:spLocks/>
          </p:cNvSpPr>
          <p:nvPr/>
        </p:nvSpPr>
        <p:spPr bwMode="auto">
          <a:xfrm>
            <a:off x="2709862" y="3860783"/>
            <a:ext cx="1733550" cy="509588"/>
          </a:xfrm>
          <a:custGeom>
            <a:avLst/>
            <a:gdLst>
              <a:gd name="T0" fmla="*/ 0 w 1092"/>
              <a:gd name="T1" fmla="*/ 2147483647 h 321"/>
              <a:gd name="T2" fmla="*/ 2147483647 w 1092"/>
              <a:gd name="T3" fmla="*/ 2147483647 h 321"/>
              <a:gd name="T4" fmla="*/ 2147483647 w 1092"/>
              <a:gd name="T5" fmla="*/ 0 h 321"/>
              <a:gd name="T6" fmla="*/ 0 60000 65536"/>
              <a:gd name="T7" fmla="*/ 0 60000 65536"/>
              <a:gd name="T8" fmla="*/ 0 60000 65536"/>
              <a:gd name="T9" fmla="*/ 0 w 1092"/>
              <a:gd name="T10" fmla="*/ 0 h 321"/>
              <a:gd name="T11" fmla="*/ 1092 w 1092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2" h="321">
                <a:moveTo>
                  <a:pt x="0" y="18"/>
                </a:moveTo>
                <a:cubicBezTo>
                  <a:pt x="203" y="169"/>
                  <a:pt x="406" y="321"/>
                  <a:pt x="588" y="318"/>
                </a:cubicBezTo>
                <a:cubicBezTo>
                  <a:pt x="770" y="315"/>
                  <a:pt x="1010" y="45"/>
                  <a:pt x="1092" y="0"/>
                </a:cubicBezTo>
              </a:path>
            </a:pathLst>
          </a:custGeom>
          <a:noFill/>
          <a:ln w="9525">
            <a:solidFill>
              <a:srgbClr val="FFEB1B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 flipH="1" flipV="1">
            <a:off x="3109912" y="1755758"/>
            <a:ext cx="2324100" cy="533400"/>
          </a:xfrm>
          <a:prstGeom prst="line">
            <a:avLst/>
          </a:prstGeom>
          <a:noFill/>
          <a:ln w="38100">
            <a:solidFill>
              <a:srgbClr val="91DC56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Line 40"/>
          <p:cNvSpPr>
            <a:spLocks noChangeShapeType="1"/>
          </p:cNvSpPr>
          <p:nvPr/>
        </p:nvSpPr>
        <p:spPr bwMode="auto">
          <a:xfrm flipH="1" flipV="1">
            <a:off x="3090862" y="1774808"/>
            <a:ext cx="1495425" cy="533400"/>
          </a:xfrm>
          <a:prstGeom prst="line">
            <a:avLst/>
          </a:prstGeom>
          <a:noFill/>
          <a:ln w="38100">
            <a:solidFill>
              <a:srgbClr val="91DC56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Line 5"/>
          <p:cNvSpPr>
            <a:spLocks noChangeShapeType="1"/>
          </p:cNvSpPr>
          <p:nvPr/>
        </p:nvSpPr>
        <p:spPr bwMode="auto">
          <a:xfrm flipH="1">
            <a:off x="2030412" y="1806558"/>
            <a:ext cx="914400" cy="495300"/>
          </a:xfrm>
          <a:prstGeom prst="line">
            <a:avLst/>
          </a:prstGeom>
          <a:noFill/>
          <a:ln w="38100">
            <a:solidFill>
              <a:srgbClr val="91DC56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 flipH="1">
            <a:off x="2822575" y="1800208"/>
            <a:ext cx="123825" cy="466725"/>
          </a:xfrm>
          <a:prstGeom prst="line">
            <a:avLst/>
          </a:prstGeom>
          <a:noFill/>
          <a:ln w="38100">
            <a:solidFill>
              <a:srgbClr val="91DC56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 flipH="1" flipV="1">
            <a:off x="2957512" y="1831958"/>
            <a:ext cx="714375" cy="476250"/>
          </a:xfrm>
          <a:prstGeom prst="line">
            <a:avLst/>
          </a:prstGeom>
          <a:noFill/>
          <a:ln w="38100">
            <a:solidFill>
              <a:srgbClr val="91DC56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V="1">
            <a:off x="3568700" y="2940033"/>
            <a:ext cx="28575" cy="533400"/>
          </a:xfrm>
          <a:prstGeom prst="line">
            <a:avLst/>
          </a:prstGeom>
          <a:noFill/>
          <a:ln w="38100">
            <a:solidFill>
              <a:srgbClr val="91DC56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9"/>
          <p:cNvSpPr>
            <a:spLocks noChangeShapeType="1"/>
          </p:cNvSpPr>
          <p:nvPr/>
        </p:nvSpPr>
        <p:spPr bwMode="auto">
          <a:xfrm flipH="1">
            <a:off x="2722562" y="2952733"/>
            <a:ext cx="9525" cy="476250"/>
          </a:xfrm>
          <a:prstGeom prst="line">
            <a:avLst/>
          </a:prstGeom>
          <a:noFill/>
          <a:ln w="38100">
            <a:solidFill>
              <a:srgbClr val="91DC56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10"/>
          <p:cNvSpPr>
            <a:spLocks noChangeShapeType="1"/>
          </p:cNvSpPr>
          <p:nvPr/>
        </p:nvSpPr>
        <p:spPr bwMode="auto">
          <a:xfrm>
            <a:off x="1762125" y="3013058"/>
            <a:ext cx="171450" cy="419100"/>
          </a:xfrm>
          <a:prstGeom prst="line">
            <a:avLst/>
          </a:prstGeom>
          <a:noFill/>
          <a:ln w="38100">
            <a:solidFill>
              <a:srgbClr val="91DC56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11"/>
          <p:cNvSpPr>
            <a:spLocks noChangeShapeType="1"/>
          </p:cNvSpPr>
          <p:nvPr/>
        </p:nvSpPr>
        <p:spPr bwMode="auto">
          <a:xfrm flipH="1">
            <a:off x="1116012" y="2997183"/>
            <a:ext cx="638175" cy="457200"/>
          </a:xfrm>
          <a:prstGeom prst="line">
            <a:avLst/>
          </a:prstGeom>
          <a:noFill/>
          <a:ln w="38100">
            <a:solidFill>
              <a:srgbClr val="91DC56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12"/>
          <p:cNvSpPr>
            <a:spLocks noChangeShapeType="1"/>
          </p:cNvSpPr>
          <p:nvPr/>
        </p:nvSpPr>
        <p:spPr bwMode="auto">
          <a:xfrm>
            <a:off x="1146175" y="3619483"/>
            <a:ext cx="171450" cy="381000"/>
          </a:xfrm>
          <a:prstGeom prst="line">
            <a:avLst/>
          </a:prstGeom>
          <a:noFill/>
          <a:ln w="38100">
            <a:solidFill>
              <a:srgbClr val="91DC56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 flipH="1">
            <a:off x="595312" y="3632183"/>
            <a:ext cx="581025" cy="323850"/>
          </a:xfrm>
          <a:prstGeom prst="line">
            <a:avLst/>
          </a:prstGeom>
          <a:noFill/>
          <a:ln w="38100">
            <a:solidFill>
              <a:srgbClr val="91DC56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8" name="Picture 16" descr="Server RT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7775" y="1000108"/>
            <a:ext cx="658812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350" y="3311508"/>
            <a:ext cx="495300" cy="419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60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25" y="3311508"/>
            <a:ext cx="495300" cy="419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61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1900" y="3311508"/>
            <a:ext cx="495300" cy="419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62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5175" y="3311508"/>
            <a:ext cx="495300" cy="419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63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" y="3894121"/>
            <a:ext cx="495300" cy="419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64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025" y="3894121"/>
            <a:ext cx="495300" cy="419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281362" y="2252646"/>
            <a:ext cx="714375" cy="714375"/>
            <a:chOff x="1548" y="2466"/>
            <a:chExt cx="450" cy="450"/>
          </a:xfrm>
        </p:grpSpPr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548" y="2466"/>
              <a:ext cx="450" cy="450"/>
            </a:xfrm>
            <a:prstGeom prst="rect">
              <a:avLst/>
            </a:prstGeom>
            <a:gradFill rotWithShape="0">
              <a:gsLst>
                <a:gs pos="0">
                  <a:srgbClr val="91DC56">
                    <a:gamma/>
                    <a:shade val="63529"/>
                    <a:invGamma/>
                  </a:srgbClr>
                </a:gs>
                <a:gs pos="50000">
                  <a:srgbClr val="91DC56"/>
                </a:gs>
                <a:gs pos="100000">
                  <a:srgbClr val="91DC56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 w="38100" algn="ctr">
              <a:solidFill>
                <a:srgbClr val="91DC56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pic>
          <p:nvPicPr>
            <p:cNvPr id="67" name="Picture 27" descr="Glob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6" y="2494"/>
              <a:ext cx="40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347912" y="2252646"/>
            <a:ext cx="714375" cy="714375"/>
            <a:chOff x="1548" y="2466"/>
            <a:chExt cx="450" cy="450"/>
          </a:xfrm>
        </p:grpSpPr>
        <p:sp>
          <p:nvSpPr>
            <p:cNvPr id="69" name="Rectangle 29"/>
            <p:cNvSpPr>
              <a:spLocks noChangeArrowheads="1"/>
            </p:cNvSpPr>
            <p:nvPr/>
          </p:nvSpPr>
          <p:spPr bwMode="auto">
            <a:xfrm>
              <a:off x="1548" y="2466"/>
              <a:ext cx="450" cy="450"/>
            </a:xfrm>
            <a:prstGeom prst="rect">
              <a:avLst/>
            </a:prstGeom>
            <a:gradFill rotWithShape="0">
              <a:gsLst>
                <a:gs pos="0">
                  <a:srgbClr val="91DC56">
                    <a:gamma/>
                    <a:shade val="63529"/>
                    <a:invGamma/>
                  </a:srgbClr>
                </a:gs>
                <a:gs pos="50000">
                  <a:srgbClr val="91DC56"/>
                </a:gs>
                <a:gs pos="100000">
                  <a:srgbClr val="91DC56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 w="38100" algn="ctr">
              <a:solidFill>
                <a:srgbClr val="91DC56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pic>
          <p:nvPicPr>
            <p:cNvPr id="70" name="Picture 30" descr="Glob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6" y="2494"/>
              <a:ext cx="40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443037" y="2252646"/>
            <a:ext cx="714375" cy="714375"/>
            <a:chOff x="1548" y="2466"/>
            <a:chExt cx="450" cy="450"/>
          </a:xfrm>
        </p:grpSpPr>
        <p:sp>
          <p:nvSpPr>
            <p:cNvPr id="72" name="Rectangle 32"/>
            <p:cNvSpPr>
              <a:spLocks noChangeArrowheads="1"/>
            </p:cNvSpPr>
            <p:nvPr/>
          </p:nvSpPr>
          <p:spPr bwMode="auto">
            <a:xfrm>
              <a:off x="1548" y="2466"/>
              <a:ext cx="450" cy="450"/>
            </a:xfrm>
            <a:prstGeom prst="rect">
              <a:avLst/>
            </a:prstGeom>
            <a:gradFill rotWithShape="0">
              <a:gsLst>
                <a:gs pos="0">
                  <a:srgbClr val="91DC56">
                    <a:gamma/>
                    <a:shade val="63529"/>
                    <a:invGamma/>
                  </a:srgbClr>
                </a:gs>
                <a:gs pos="50000">
                  <a:srgbClr val="91DC56"/>
                </a:gs>
                <a:gs pos="100000">
                  <a:srgbClr val="91DC56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 w="38100" algn="ctr">
              <a:solidFill>
                <a:srgbClr val="91DC56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pic>
          <p:nvPicPr>
            <p:cNvPr id="73" name="Picture 33" descr="Glob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6" y="2494"/>
              <a:ext cx="40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4" name="Text Box 34"/>
          <p:cNvSpPr txBox="1">
            <a:spLocks noChangeArrowheads="1"/>
          </p:cNvSpPr>
          <p:nvPr/>
        </p:nvSpPr>
        <p:spPr bwMode="auto">
          <a:xfrm>
            <a:off x="3162300" y="1319196"/>
            <a:ext cx="1736373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Serveur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MOSS</a:t>
            </a:r>
          </a:p>
        </p:txBody>
      </p:sp>
      <p:sp>
        <p:nvSpPr>
          <p:cNvPr id="75" name="Text Box 35"/>
          <p:cNvSpPr txBox="1">
            <a:spLocks noChangeArrowheads="1"/>
          </p:cNvSpPr>
          <p:nvPr/>
        </p:nvSpPr>
        <p:spPr bwMode="auto">
          <a:xfrm>
            <a:off x="0" y="2443146"/>
            <a:ext cx="2120900" cy="369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Web Application(s)</a:t>
            </a:r>
          </a:p>
        </p:txBody>
      </p:sp>
      <p:sp>
        <p:nvSpPr>
          <p:cNvPr id="76" name="Line 41"/>
          <p:cNvSpPr>
            <a:spLocks noChangeShapeType="1"/>
          </p:cNvSpPr>
          <p:nvPr/>
        </p:nvSpPr>
        <p:spPr bwMode="auto">
          <a:xfrm flipV="1">
            <a:off x="4483100" y="2940033"/>
            <a:ext cx="28575" cy="533400"/>
          </a:xfrm>
          <a:prstGeom prst="line">
            <a:avLst/>
          </a:prstGeom>
          <a:noFill/>
          <a:ln w="38100">
            <a:solidFill>
              <a:srgbClr val="91DC56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7" name="Picture 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9575" y="3311508"/>
            <a:ext cx="495300" cy="419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4195762" y="2252646"/>
            <a:ext cx="714375" cy="714375"/>
            <a:chOff x="3480" y="2383"/>
            <a:chExt cx="450" cy="450"/>
          </a:xfrm>
        </p:grpSpPr>
        <p:sp>
          <p:nvSpPr>
            <p:cNvPr id="79" name="Rectangle 44"/>
            <p:cNvSpPr>
              <a:spLocks noChangeArrowheads="1"/>
            </p:cNvSpPr>
            <p:nvPr/>
          </p:nvSpPr>
          <p:spPr bwMode="auto">
            <a:xfrm>
              <a:off x="3480" y="2383"/>
              <a:ext cx="450" cy="450"/>
            </a:xfrm>
            <a:prstGeom prst="rect">
              <a:avLst/>
            </a:prstGeom>
            <a:solidFill>
              <a:srgbClr val="FFEB1B"/>
            </a:solidFill>
            <a:ln w="38100" algn="ctr">
              <a:solidFill>
                <a:srgbClr val="91DC56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0" name="Picture 45" descr="Glob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8" y="2411"/>
              <a:ext cx="40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" name="Line 48"/>
          <p:cNvSpPr>
            <a:spLocks noChangeShapeType="1"/>
          </p:cNvSpPr>
          <p:nvPr/>
        </p:nvSpPr>
        <p:spPr bwMode="auto">
          <a:xfrm flipV="1">
            <a:off x="5330825" y="2920983"/>
            <a:ext cx="28575" cy="533400"/>
          </a:xfrm>
          <a:prstGeom prst="line">
            <a:avLst/>
          </a:prstGeom>
          <a:noFill/>
          <a:ln w="38100">
            <a:solidFill>
              <a:srgbClr val="91DC56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3" name="Picture 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3292458"/>
            <a:ext cx="495300" cy="419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5043487" y="2233596"/>
            <a:ext cx="714375" cy="714375"/>
            <a:chOff x="4014" y="2371"/>
            <a:chExt cx="450" cy="450"/>
          </a:xfrm>
        </p:grpSpPr>
        <p:sp>
          <p:nvSpPr>
            <p:cNvPr id="85" name="Rectangle 51"/>
            <p:cNvSpPr>
              <a:spLocks noChangeArrowheads="1"/>
            </p:cNvSpPr>
            <p:nvPr/>
          </p:nvSpPr>
          <p:spPr bwMode="auto">
            <a:xfrm>
              <a:off x="4014" y="2371"/>
              <a:ext cx="450" cy="450"/>
            </a:xfrm>
            <a:prstGeom prst="rect">
              <a:avLst/>
            </a:prstGeom>
            <a:solidFill>
              <a:srgbClr val="1B53A5"/>
            </a:solidFill>
            <a:ln w="38100" algn="ctr">
              <a:solidFill>
                <a:srgbClr val="91DC56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6" name="Picture 52" descr="Glob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42" y="2399"/>
              <a:ext cx="40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" name="Text Box 53"/>
          <p:cNvSpPr txBox="1">
            <a:spLocks noChangeArrowheads="1"/>
          </p:cNvSpPr>
          <p:nvPr/>
        </p:nvSpPr>
        <p:spPr bwMode="auto">
          <a:xfrm>
            <a:off x="5008562" y="3662346"/>
            <a:ext cx="9925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Central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Admin</a:t>
            </a:r>
          </a:p>
        </p:txBody>
      </p:sp>
      <p:sp>
        <p:nvSpPr>
          <p:cNvPr id="88" name="Text Box 56"/>
          <p:cNvSpPr txBox="1">
            <a:spLocks noChangeArrowheads="1"/>
          </p:cNvSpPr>
          <p:nvPr/>
        </p:nvSpPr>
        <p:spPr bwMode="auto">
          <a:xfrm>
            <a:off x="2189162" y="3652821"/>
            <a:ext cx="1812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Portal Template</a:t>
            </a:r>
          </a:p>
        </p:txBody>
      </p:sp>
      <p:sp>
        <p:nvSpPr>
          <p:cNvPr id="90" name="Text Box 61"/>
          <p:cNvSpPr txBox="1">
            <a:spLocks noChangeArrowheads="1"/>
          </p:cNvSpPr>
          <p:nvPr/>
        </p:nvSpPr>
        <p:spPr bwMode="auto">
          <a:xfrm>
            <a:off x="741362" y="4271946"/>
            <a:ext cx="1812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Portal Template</a:t>
            </a:r>
          </a:p>
        </p:txBody>
      </p:sp>
      <p:sp>
        <p:nvSpPr>
          <p:cNvPr id="81" name="Text Box 46"/>
          <p:cNvSpPr txBox="1">
            <a:spLocks noChangeArrowheads="1"/>
          </p:cNvSpPr>
          <p:nvPr/>
        </p:nvSpPr>
        <p:spPr bwMode="auto">
          <a:xfrm>
            <a:off x="4151312" y="3671871"/>
            <a:ext cx="9028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SSP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Admin</a:t>
            </a:r>
          </a:p>
        </p:txBody>
      </p:sp>
      <p:pic>
        <p:nvPicPr>
          <p:cNvPr id="95" name="Rectangl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4643446"/>
            <a:ext cx="2286016" cy="142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Rectangle 95"/>
          <p:cNvSpPr/>
          <p:nvPr/>
        </p:nvSpPr>
        <p:spPr>
          <a:xfrm>
            <a:off x="2571736" y="6215082"/>
            <a:ext cx="147989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7675" indent="-447675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None/>
              <a:defRPr/>
            </a:pPr>
            <a:r>
              <a:rPr lang="en-US" kern="0" dirty="0" smtClean="0">
                <a:latin typeface="Segoe" pitchFamily="34" charset="0"/>
                <a:sym typeface="Wingdings" pitchFamily="2" charset="2"/>
              </a:rPr>
              <a:t>Site Settings</a:t>
            </a:r>
          </a:p>
        </p:txBody>
      </p:sp>
      <p:sp>
        <p:nvSpPr>
          <p:cNvPr id="98" name="Rectangle 97"/>
          <p:cNvSpPr/>
          <p:nvPr/>
        </p:nvSpPr>
        <p:spPr>
          <a:xfrm>
            <a:off x="4929190" y="5357826"/>
            <a:ext cx="187743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7675" indent="-447675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None/>
              <a:defRPr/>
            </a:pPr>
            <a:r>
              <a:rPr lang="en-US" kern="0" dirty="0" smtClean="0">
                <a:latin typeface="Segoe" pitchFamily="34" charset="0"/>
                <a:sym typeface="Wingdings" pitchFamily="2" charset="2"/>
              </a:rPr>
              <a:t>Shared Services</a:t>
            </a:r>
          </a:p>
        </p:txBody>
      </p:sp>
      <p:pic>
        <p:nvPicPr>
          <p:cNvPr id="99" name="Rectangl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1925" y="1571612"/>
            <a:ext cx="2632075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Rectangle 99"/>
          <p:cNvSpPr/>
          <p:nvPr/>
        </p:nvSpPr>
        <p:spPr>
          <a:xfrm>
            <a:off x="7072330" y="3357562"/>
            <a:ext cx="164660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7675" indent="-447675">
              <a:lnSpc>
                <a:spcPct val="90000"/>
              </a:lnSpc>
              <a:buClr>
                <a:schemeClr val="tx2"/>
              </a:buClr>
              <a:buSzPct val="85000"/>
              <a:buFont typeface="Wingdings 2" pitchFamily="18" charset="2"/>
              <a:buNone/>
              <a:defRPr/>
            </a:pPr>
            <a:r>
              <a:rPr lang="en-US" kern="0" dirty="0" smtClean="0">
                <a:latin typeface="Segoe" pitchFamily="34" charset="0"/>
                <a:ea typeface="SimSun" pitchFamily="2" charset="-120"/>
                <a:cs typeface="Times New Roman" pitchFamily="18" charset="0"/>
                <a:sym typeface="Wingdings" pitchFamily="2" charset="2"/>
              </a:rPr>
              <a:t>Central Admin</a:t>
            </a:r>
            <a:endParaRPr lang="en-US" kern="0" dirty="0">
              <a:latin typeface="Segoe" pitchFamily="34" charset="0"/>
              <a:ea typeface="SimSun" pitchFamily="2" charset="-12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97" name="Rectangl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3714752"/>
            <a:ext cx="26320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itre 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reflection blurRad="6350" stA="55000" endA="300" endPos="45500" dir="5400000" sy="-100000" algn="bl" rotWithShape="0"/>
                </a:effectLst>
              </a:rPr>
              <a:t>3 niveaux d’administration</a:t>
            </a:r>
            <a:endParaRPr lang="fr-FR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800" decel="100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89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74" grpId="0"/>
      <p:bldP spid="75" grpId="0"/>
      <p:bldP spid="76" grpId="0" animBg="1"/>
      <p:bldP spid="82" grpId="0" animBg="1"/>
      <p:bldP spid="87" grpId="0"/>
      <p:bldP spid="88" grpId="0"/>
      <p:bldP spid="90" grpId="0"/>
      <p:bldP spid="81" grpId="0"/>
      <p:bldP spid="96" grpId="0"/>
      <p:bldP spid="98" grpId="0"/>
      <p:bldP spid="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4" name="Picture 6" descr="white 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" y="2072640"/>
            <a:ext cx="6353175" cy="1352550"/>
          </a:xfrm>
          <a:prstGeom prst="rect">
            <a:avLst/>
          </a:prstGeom>
          <a:noFill/>
        </p:spPr>
      </p:pic>
      <p:sp>
        <p:nvSpPr>
          <p:cNvPr id="350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4828" y="3477578"/>
            <a:ext cx="7364412" cy="646331"/>
          </a:xfrm>
          <a:noFill/>
        </p:spPr>
        <p:txBody>
          <a:bodyPr anchor="b"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125" y="3915229"/>
            <a:ext cx="8135846" cy="978729"/>
          </a:xfrm>
        </p:spPr>
        <p:txBody>
          <a:bodyPr/>
          <a:lstStyle/>
          <a:p>
            <a:r>
              <a:rPr lang="en-US" dirty="0" smtClean="0"/>
              <a:t>Site settings et Shared Services (début)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834" y="2378710"/>
            <a:ext cx="4266565" cy="8402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fr-FR" sz="5400" dirty="0" smtClean="0">
                <a:ln w="50800"/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Black" pitchFamily="34" charset="0"/>
                <a:ea typeface="+mj-ea"/>
                <a:cs typeface="+mj-cs"/>
              </a:rPr>
              <a:t>Démo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0" grpId="0"/>
      <p:bldP spid="3502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012213" y="858838"/>
            <a:ext cx="6057902" cy="2667000"/>
            <a:chOff x="901" y="541"/>
            <a:chExt cx="3816" cy="1680"/>
          </a:xfrm>
        </p:grpSpPr>
        <p:pic>
          <p:nvPicPr>
            <p:cNvPr id="14361" name="Picture 3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901" y="541"/>
              <a:ext cx="3816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2" name="TextBox 20494"/>
            <p:cNvSpPr txBox="1">
              <a:spLocks noChangeArrowheads="1"/>
            </p:cNvSpPr>
            <p:nvPr/>
          </p:nvSpPr>
          <p:spPr bwMode="auto">
            <a:xfrm>
              <a:off x="1207" y="876"/>
              <a:ext cx="320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hangingPunct="1"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400" b="1" dirty="0" smtClean="0">
                  <a:solidFill>
                    <a:schemeClr val="bg1"/>
                  </a:solidFill>
                </a:rPr>
                <a:t>Services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partagés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</a:rPr>
                <a:t>(Shared Servi</a:t>
              </a:r>
              <a:r>
                <a:rPr lang="en-US" dirty="0" smtClean="0">
                  <a:solidFill>
                    <a:schemeClr val="bg1"/>
                  </a:solidFill>
                </a:rPr>
                <a:t>ces)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85783" name="Rectangle 23"/>
          <p:cNvSpPr>
            <a:spLocks noGrp="1" noChangeArrowheads="1"/>
          </p:cNvSpPr>
          <p:nvPr>
            <p:ph type="title"/>
          </p:nvPr>
        </p:nvSpPr>
        <p:spPr>
          <a:xfrm>
            <a:off x="18288" y="157350"/>
            <a:ext cx="9125712" cy="1421928"/>
          </a:xfrm>
        </p:spPr>
        <p:txBody>
          <a:bodyPr/>
          <a:lstStyle/>
          <a:p>
            <a:pPr marL="0" indent="0" defTabSz="914400" eaLnBrk="1" hangingPunct="1"/>
            <a:r>
              <a:rPr lang="en-US" sz="3600" dirty="0" smtClean="0"/>
              <a:t>Les Services </a:t>
            </a:r>
            <a:r>
              <a:rPr lang="en-US" sz="3600" dirty="0" err="1" smtClean="0"/>
              <a:t>Partagés</a:t>
            </a:r>
            <a:r>
              <a:rPr lang="en-US" sz="3600" dirty="0" smtClean="0"/>
              <a:t> </a:t>
            </a:r>
            <a:r>
              <a:rPr lang="en-US" sz="2000" dirty="0" smtClean="0"/>
              <a:t>(Shared Services Provider SSP)</a:t>
            </a:r>
            <a:br>
              <a:rPr lang="en-US" sz="2000" dirty="0" smtClean="0"/>
            </a:br>
            <a:r>
              <a:rPr lang="en-US" sz="2000" dirty="0" smtClean="0"/>
              <a:t>1 </a:t>
            </a:r>
            <a:r>
              <a:rPr lang="en-US" sz="2000" dirty="0" err="1" smtClean="0"/>
              <a:t>ferme</a:t>
            </a:r>
            <a:r>
              <a:rPr lang="en-US" sz="2000" dirty="0" smtClean="0"/>
              <a:t>, 1 SSP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 smtClean="0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047013" y="3194050"/>
            <a:ext cx="5294312" cy="1884363"/>
            <a:chOff x="293" y="2012"/>
            <a:chExt cx="3335" cy="1187"/>
          </a:xfrm>
        </p:grpSpPr>
        <p:pic>
          <p:nvPicPr>
            <p:cNvPr id="14373" name="Picture 2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0" y="2012"/>
              <a:ext cx="3238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4" name="Rectangle 2"/>
            <p:cNvSpPr>
              <a:spLocks noChangeArrowheads="1"/>
            </p:cNvSpPr>
            <p:nvPr/>
          </p:nvSpPr>
          <p:spPr bwMode="auto">
            <a:xfrm>
              <a:off x="293" y="2809"/>
              <a:ext cx="12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 b="1" dirty="0" smtClean="0"/>
                <a:t>Application Web  n°1</a:t>
              </a:r>
              <a:endParaRPr lang="en-US" b="1" dirty="0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069850" y="3230563"/>
            <a:ext cx="3095619" cy="1865312"/>
            <a:chOff x="3457" y="2035"/>
            <a:chExt cx="1950" cy="1175"/>
          </a:xfrm>
        </p:grpSpPr>
        <p:sp>
          <p:nvSpPr>
            <p:cNvPr id="14371" name="Rectangle 2"/>
            <p:cNvSpPr>
              <a:spLocks noChangeArrowheads="1"/>
            </p:cNvSpPr>
            <p:nvPr/>
          </p:nvSpPr>
          <p:spPr bwMode="auto">
            <a:xfrm>
              <a:off x="4202" y="2809"/>
              <a:ext cx="120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 b="1" dirty="0" smtClean="0"/>
                <a:t>Application Web n°2</a:t>
              </a:r>
              <a:endParaRPr lang="en-US" b="1" dirty="0"/>
            </a:p>
          </p:txBody>
        </p:sp>
        <p:pic>
          <p:nvPicPr>
            <p:cNvPr id="14372" name="Picture 2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5186589">
              <a:off x="3312" y="2180"/>
              <a:ext cx="1175" cy="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201000" y="5092700"/>
            <a:ext cx="1633538" cy="865188"/>
            <a:chOff x="390" y="3208"/>
            <a:chExt cx="1029" cy="545"/>
          </a:xfrm>
        </p:grpSpPr>
        <p:pic>
          <p:nvPicPr>
            <p:cNvPr id="14369" name="Picture 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0" y="3208"/>
              <a:ext cx="1029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0" name="Text Box 32"/>
            <p:cNvSpPr txBox="1">
              <a:spLocks noChangeArrowheads="1"/>
            </p:cNvSpPr>
            <p:nvPr/>
          </p:nvSpPr>
          <p:spPr bwMode="auto">
            <a:xfrm>
              <a:off x="390" y="3210"/>
              <a:ext cx="10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CorpWeb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2834538" y="5092700"/>
            <a:ext cx="1673225" cy="865188"/>
            <a:chOff x="1419" y="3208"/>
            <a:chExt cx="1054" cy="545"/>
          </a:xfrm>
        </p:grpSpPr>
        <p:pic>
          <p:nvPicPr>
            <p:cNvPr id="14367" name="Picture 3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19" y="3208"/>
              <a:ext cx="1054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8" name="Text Box 35"/>
            <p:cNvSpPr txBox="1">
              <a:spLocks noChangeArrowheads="1"/>
            </p:cNvSpPr>
            <p:nvPr/>
          </p:nvSpPr>
          <p:spPr bwMode="auto">
            <a:xfrm>
              <a:off x="1444" y="3210"/>
              <a:ext cx="10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HRWeb</a:t>
              </a: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4436325" y="5078413"/>
            <a:ext cx="1633538" cy="865187"/>
            <a:chOff x="2428" y="3199"/>
            <a:chExt cx="1029" cy="545"/>
          </a:xfrm>
        </p:grpSpPr>
        <p:pic>
          <p:nvPicPr>
            <p:cNvPr id="14365" name="Picture 3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73" y="3199"/>
              <a:ext cx="950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6" name="Text Box 38"/>
            <p:cNvSpPr txBox="1">
              <a:spLocks noChangeArrowheads="1"/>
            </p:cNvSpPr>
            <p:nvPr/>
          </p:nvSpPr>
          <p:spPr bwMode="auto">
            <a:xfrm>
              <a:off x="2428" y="3199"/>
              <a:ext cx="10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FinWeb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6773125" y="5078413"/>
            <a:ext cx="1635125" cy="865187"/>
            <a:chOff x="3900" y="3199"/>
            <a:chExt cx="1030" cy="545"/>
          </a:xfrm>
        </p:grpSpPr>
        <p:pic>
          <p:nvPicPr>
            <p:cNvPr id="14363" name="Picture 4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00" y="3199"/>
              <a:ext cx="1012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4" name="Text Box 41"/>
            <p:cNvSpPr txBox="1">
              <a:spLocks noChangeArrowheads="1"/>
            </p:cNvSpPr>
            <p:nvPr/>
          </p:nvSpPr>
          <p:spPr bwMode="auto">
            <a:xfrm>
              <a:off x="3901" y="3217"/>
              <a:ext cx="10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LegalWeb</a:t>
              </a: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2625209" y="1850065"/>
            <a:ext cx="4676443" cy="1169551"/>
            <a:chOff x="2043334" y="1850065"/>
            <a:chExt cx="4676443" cy="1169551"/>
          </a:xfrm>
        </p:grpSpPr>
        <p:sp>
          <p:nvSpPr>
            <p:cNvPr id="28" name="ZoneTexte 27"/>
            <p:cNvSpPr txBox="1"/>
            <p:nvPr/>
          </p:nvSpPr>
          <p:spPr>
            <a:xfrm>
              <a:off x="2137145" y="1850065"/>
              <a:ext cx="458263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Gestion des profiles utilisateurs &amp; «</a:t>
              </a:r>
              <a:r>
                <a:rPr lang="fr-FR" sz="1400" i="1" dirty="0" smtClean="0"/>
                <a:t> </a:t>
              </a:r>
              <a:r>
                <a:rPr lang="fr-FR" sz="1400" i="1" dirty="0" err="1" smtClean="0"/>
                <a:t>My</a:t>
              </a:r>
              <a:r>
                <a:rPr lang="fr-FR" sz="1400" i="1" dirty="0" smtClean="0"/>
                <a:t> site </a:t>
              </a:r>
              <a:r>
                <a:rPr lang="fr-FR" sz="1400" dirty="0" smtClean="0"/>
                <a:t>»</a:t>
              </a:r>
            </a:p>
            <a:p>
              <a:r>
                <a:rPr lang="fr-FR" sz="1400" dirty="0" smtClean="0"/>
                <a:t>Recherche &amp; Alertes</a:t>
              </a:r>
            </a:p>
            <a:p>
              <a:r>
                <a:rPr lang="fr-FR" sz="1400" dirty="0" smtClean="0"/>
                <a:t>Excel Services</a:t>
              </a:r>
            </a:p>
            <a:p>
              <a:r>
                <a:rPr lang="fr-FR" sz="1400" dirty="0" smtClean="0"/>
                <a:t>Business data </a:t>
              </a:r>
              <a:r>
                <a:rPr lang="fr-FR" sz="1400" dirty="0" err="1" smtClean="0"/>
                <a:t>catalog</a:t>
              </a:r>
              <a:endParaRPr lang="fr-FR" sz="1400" dirty="0" smtClean="0"/>
            </a:p>
            <a:p>
              <a:r>
                <a:rPr lang="fr-FR" sz="1400" dirty="0" smtClean="0"/>
                <a:t>Project Server</a:t>
              </a:r>
              <a:endParaRPr lang="fr-FR" sz="1400" dirty="0"/>
            </a:p>
          </p:txBody>
        </p:sp>
        <p:grpSp>
          <p:nvGrpSpPr>
            <p:cNvPr id="41" name="Groupe 40"/>
            <p:cNvGrpSpPr/>
            <p:nvPr/>
          </p:nvGrpSpPr>
          <p:grpSpPr>
            <a:xfrm>
              <a:off x="2043334" y="1926599"/>
              <a:ext cx="138113" cy="1017550"/>
              <a:chOff x="2043334" y="1915966"/>
              <a:chExt cx="138113" cy="1017550"/>
            </a:xfrm>
          </p:grpSpPr>
          <p:pic>
            <p:nvPicPr>
              <p:cNvPr id="37" name="Picture 8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043334" y="2137413"/>
                <a:ext cx="138113" cy="131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9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043334" y="2358860"/>
                <a:ext cx="138113" cy="131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10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043334" y="2801753"/>
                <a:ext cx="138113" cy="131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11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043334" y="2580307"/>
                <a:ext cx="138113" cy="131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13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043334" y="1915966"/>
                <a:ext cx="138113" cy="131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5" name="Explosion 1 44"/>
          <p:cNvSpPr/>
          <p:nvPr/>
        </p:nvSpPr>
        <p:spPr bwMode="auto">
          <a:xfrm>
            <a:off x="166254" y="1246909"/>
            <a:ext cx="1959429" cy="1377537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emibold" pitchFamily="34" charset="0"/>
              </a:rPr>
              <a:t>Uniquement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emibold" pitchFamily="34" charset="0"/>
              </a:rPr>
              <a:t> MOSS !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emibold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40475" y="1897063"/>
            <a:ext cx="3319463" cy="1462087"/>
            <a:chOff x="794" y="1195"/>
            <a:chExt cx="2091" cy="921"/>
          </a:xfrm>
        </p:grpSpPr>
        <p:pic>
          <p:nvPicPr>
            <p:cNvPr id="138243" name="Picture 18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94" y="1195"/>
              <a:ext cx="2091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244" name="TextBox 20494"/>
            <p:cNvSpPr txBox="1">
              <a:spLocks noChangeArrowheads="1"/>
            </p:cNvSpPr>
            <p:nvPr/>
          </p:nvSpPr>
          <p:spPr bwMode="auto">
            <a:xfrm>
              <a:off x="976" y="1372"/>
              <a:ext cx="177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hangingPunct="1"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400" dirty="0" smtClean="0">
                  <a:solidFill>
                    <a:schemeClr val="bg1"/>
                  </a:solidFill>
                </a:rPr>
                <a:t>Services</a:t>
              </a:r>
            </a:p>
            <a:p>
              <a:pPr algn="ctr" hangingPunct="1"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400" dirty="0" err="1" smtClean="0">
                  <a:solidFill>
                    <a:schemeClr val="bg1"/>
                  </a:solidFill>
                </a:rPr>
                <a:t>Partagés</a:t>
              </a:r>
              <a:r>
                <a:rPr lang="en-US" sz="2400" dirty="0" smtClean="0">
                  <a:solidFill>
                    <a:schemeClr val="bg1"/>
                  </a:solidFill>
                </a:rPr>
                <a:t> n°1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550363" y="1897063"/>
            <a:ext cx="3317875" cy="1462087"/>
            <a:chOff x="2627" y="1195"/>
            <a:chExt cx="2090" cy="921"/>
          </a:xfrm>
        </p:grpSpPr>
        <p:pic>
          <p:nvPicPr>
            <p:cNvPr id="138246" name="Picture 21"/>
            <p:cNvPicPr>
              <a:picLocks noChangeArrowheads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627" y="1195"/>
              <a:ext cx="2090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247" name="TextBox 20494"/>
            <p:cNvSpPr txBox="1">
              <a:spLocks noChangeArrowheads="1"/>
            </p:cNvSpPr>
            <p:nvPr/>
          </p:nvSpPr>
          <p:spPr bwMode="auto">
            <a:xfrm>
              <a:off x="2839" y="1394"/>
              <a:ext cx="166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hangingPunct="1"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400" dirty="0" smtClean="0">
                  <a:solidFill>
                    <a:schemeClr val="bg1"/>
                  </a:solidFill>
                </a:rPr>
                <a:t>Services</a:t>
              </a:r>
            </a:p>
            <a:p>
              <a:pPr algn="ctr" hangingPunct="1"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400" dirty="0" err="1" smtClean="0">
                  <a:solidFill>
                    <a:schemeClr val="bg1"/>
                  </a:solidFill>
                </a:rPr>
                <a:t>Partagés</a:t>
              </a:r>
              <a:r>
                <a:rPr lang="en-US" sz="2400" dirty="0" smtClean="0">
                  <a:solidFill>
                    <a:schemeClr val="bg1"/>
                  </a:solidFill>
                </a:rPr>
                <a:t> n°2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85783" name="Rectangle 23"/>
          <p:cNvSpPr>
            <a:spLocks noGrp="1" noChangeArrowheads="1"/>
          </p:cNvSpPr>
          <p:nvPr>
            <p:ph type="title"/>
          </p:nvPr>
        </p:nvSpPr>
        <p:spPr>
          <a:xfrm>
            <a:off x="18288" y="145473"/>
            <a:ext cx="9125712" cy="867930"/>
          </a:xfrm>
        </p:spPr>
        <p:txBody>
          <a:bodyPr/>
          <a:lstStyle/>
          <a:p>
            <a:r>
              <a:rPr lang="en-US" sz="3600" dirty="0" smtClean="0"/>
              <a:t>Les Services </a:t>
            </a:r>
            <a:r>
              <a:rPr lang="en-US" sz="3600" dirty="0" err="1" smtClean="0"/>
              <a:t>Partagés</a:t>
            </a:r>
            <a:r>
              <a:rPr lang="en-US" sz="3600" dirty="0" smtClean="0"/>
              <a:t> </a:t>
            </a:r>
            <a:r>
              <a:rPr lang="en-US" sz="2000" dirty="0" smtClean="0"/>
              <a:t>(Shared Services Provider SSP) 1 </a:t>
            </a:r>
            <a:r>
              <a:rPr lang="en-US" sz="2000" dirty="0" err="1" smtClean="0"/>
              <a:t>ferme</a:t>
            </a:r>
            <a:r>
              <a:rPr lang="en-US" sz="2000" dirty="0" smtClean="0"/>
              <a:t>, 2 SSP</a:t>
            </a:r>
            <a:endParaRPr lang="en-US" dirty="0" smtClean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845138" y="3194050"/>
            <a:ext cx="5294312" cy="1884363"/>
            <a:chOff x="293" y="2012"/>
            <a:chExt cx="3335" cy="1187"/>
          </a:xfrm>
        </p:grpSpPr>
        <p:pic>
          <p:nvPicPr>
            <p:cNvPr id="138250" name="Picture 2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0" y="2012"/>
              <a:ext cx="3238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251" name="Rectangle 2"/>
            <p:cNvSpPr>
              <a:spLocks noChangeArrowheads="1"/>
            </p:cNvSpPr>
            <p:nvPr/>
          </p:nvSpPr>
          <p:spPr bwMode="auto">
            <a:xfrm>
              <a:off x="293" y="2809"/>
              <a:ext cx="12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 dirty="0" smtClean="0"/>
                <a:t>Application Web  n°1</a:t>
              </a:r>
              <a:endParaRPr lang="en-US" sz="1400" dirty="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867988" y="3230563"/>
            <a:ext cx="3144837" cy="1865312"/>
            <a:chOff x="3457" y="2035"/>
            <a:chExt cx="1981" cy="1175"/>
          </a:xfrm>
        </p:grpSpPr>
        <p:sp>
          <p:nvSpPr>
            <p:cNvPr id="138253" name="Rectangle 2"/>
            <p:cNvSpPr>
              <a:spLocks noChangeArrowheads="1"/>
            </p:cNvSpPr>
            <p:nvPr/>
          </p:nvSpPr>
          <p:spPr bwMode="auto">
            <a:xfrm>
              <a:off x="4202" y="2809"/>
              <a:ext cx="12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 dirty="0" smtClean="0"/>
                <a:t>Application Web  n°2</a:t>
              </a:r>
              <a:endParaRPr lang="en-US" sz="1400" dirty="0"/>
            </a:p>
          </p:txBody>
        </p:sp>
        <p:pic>
          <p:nvPicPr>
            <p:cNvPr id="138254" name="Picture 2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5186589">
              <a:off x="3312" y="2180"/>
              <a:ext cx="1175" cy="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999125" y="5092700"/>
            <a:ext cx="1633538" cy="865188"/>
            <a:chOff x="390" y="3208"/>
            <a:chExt cx="1029" cy="545"/>
          </a:xfrm>
        </p:grpSpPr>
        <p:pic>
          <p:nvPicPr>
            <p:cNvPr id="138256" name="Picture 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0" y="3208"/>
              <a:ext cx="1029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257" name="Text Box 32"/>
            <p:cNvSpPr txBox="1">
              <a:spLocks noChangeArrowheads="1"/>
            </p:cNvSpPr>
            <p:nvPr/>
          </p:nvSpPr>
          <p:spPr bwMode="auto">
            <a:xfrm>
              <a:off x="390" y="3210"/>
              <a:ext cx="10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CorpWeb</a:t>
              </a: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2632663" y="5092700"/>
            <a:ext cx="1673225" cy="865188"/>
            <a:chOff x="1419" y="3208"/>
            <a:chExt cx="1054" cy="545"/>
          </a:xfrm>
        </p:grpSpPr>
        <p:pic>
          <p:nvPicPr>
            <p:cNvPr id="138259" name="Picture 3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19" y="3208"/>
              <a:ext cx="1054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260" name="Text Box 35"/>
            <p:cNvSpPr txBox="1">
              <a:spLocks noChangeArrowheads="1"/>
            </p:cNvSpPr>
            <p:nvPr/>
          </p:nvSpPr>
          <p:spPr bwMode="auto">
            <a:xfrm>
              <a:off x="1444" y="3210"/>
              <a:ext cx="10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HRWeb</a:t>
              </a: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4234450" y="5078413"/>
            <a:ext cx="1633538" cy="865187"/>
            <a:chOff x="2428" y="3199"/>
            <a:chExt cx="1029" cy="545"/>
          </a:xfrm>
        </p:grpSpPr>
        <p:pic>
          <p:nvPicPr>
            <p:cNvPr id="138262" name="Picture 3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73" y="3199"/>
              <a:ext cx="950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263" name="Text Box 38"/>
            <p:cNvSpPr txBox="1">
              <a:spLocks noChangeArrowheads="1"/>
            </p:cNvSpPr>
            <p:nvPr/>
          </p:nvSpPr>
          <p:spPr bwMode="auto">
            <a:xfrm>
              <a:off x="2428" y="3199"/>
              <a:ext cx="10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FinWeb</a:t>
              </a: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6571250" y="5078413"/>
            <a:ext cx="1635125" cy="865187"/>
            <a:chOff x="3900" y="3199"/>
            <a:chExt cx="1030" cy="545"/>
          </a:xfrm>
        </p:grpSpPr>
        <p:pic>
          <p:nvPicPr>
            <p:cNvPr id="138265" name="Picture 4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00" y="3199"/>
              <a:ext cx="1012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266" name="Text Box 41"/>
            <p:cNvSpPr txBox="1">
              <a:spLocks noChangeArrowheads="1"/>
            </p:cNvSpPr>
            <p:nvPr/>
          </p:nvSpPr>
          <p:spPr bwMode="auto">
            <a:xfrm>
              <a:off x="3901" y="3217"/>
              <a:ext cx="10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LegalWeb</a:t>
              </a:r>
            </a:p>
          </p:txBody>
        </p:sp>
      </p:grpSp>
      <p:sp>
        <p:nvSpPr>
          <p:cNvPr id="33" name="Explosion 1 32"/>
          <p:cNvSpPr/>
          <p:nvPr/>
        </p:nvSpPr>
        <p:spPr bwMode="auto">
          <a:xfrm>
            <a:off x="166254" y="1246909"/>
            <a:ext cx="1959429" cy="1377537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emibold" pitchFamily="34" charset="0"/>
              </a:rPr>
              <a:t>Uniquement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emibold" pitchFamily="34" charset="0"/>
              </a:rPr>
              <a:t> MOSS !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emibold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à coins arrondis 31"/>
          <p:cNvSpPr/>
          <p:nvPr/>
        </p:nvSpPr>
        <p:spPr bwMode="auto">
          <a:xfrm>
            <a:off x="352165" y="1128156"/>
            <a:ext cx="5823312" cy="5177641"/>
          </a:xfrm>
          <a:prstGeom prst="roundRect">
            <a:avLst/>
          </a:prstGeom>
          <a:gradFill rotWithShape="0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goe Semibold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6694" y="2021176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dirty="0" err="1" smtClean="0"/>
              <a:t>Ferme</a:t>
            </a:r>
            <a:endParaRPr lang="en-US" dirty="0" smtClean="0"/>
          </a:p>
          <a:p>
            <a:pPr algn="ctr" eaLnBrk="1" hangingPunct="1"/>
            <a:r>
              <a:rPr lang="en-US" dirty="0" smtClean="0"/>
              <a:t>N°1</a:t>
            </a:r>
            <a:endParaRPr lang="en-US" dirty="0"/>
          </a:p>
        </p:txBody>
      </p:sp>
      <p:sp>
        <p:nvSpPr>
          <p:cNvPr id="43" name="Rectangle à coins arrondis 42"/>
          <p:cNvSpPr/>
          <p:nvPr/>
        </p:nvSpPr>
        <p:spPr bwMode="auto">
          <a:xfrm>
            <a:off x="357421" y="1122900"/>
            <a:ext cx="8576372" cy="5183307"/>
          </a:xfrm>
          <a:prstGeom prst="roundRect">
            <a:avLst/>
          </a:prstGeom>
          <a:gradFill rotWithShape="0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goe Semibold" pitchFamily="34" charset="0"/>
            </a:endParaRPr>
          </a:p>
        </p:txBody>
      </p:sp>
      <p:sp>
        <p:nvSpPr>
          <p:cNvPr id="35" name="Rectangle à coins arrondis 34"/>
          <p:cNvSpPr/>
          <p:nvPr/>
        </p:nvSpPr>
        <p:spPr bwMode="auto">
          <a:xfrm>
            <a:off x="6287784" y="3359649"/>
            <a:ext cx="2639791" cy="2926266"/>
          </a:xfrm>
          <a:prstGeom prst="roundRect">
            <a:avLst/>
          </a:prstGeom>
          <a:gradFill rotWithShape="0">
            <a:gsLst>
              <a:gs pos="0">
                <a:schemeClr val="hlink">
                  <a:gamma/>
                  <a:shade val="5725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7255"/>
                  <a:invGamma/>
                </a:schemeClr>
              </a:gs>
            </a:gsLst>
            <a:lin ang="2700000" scaled="1"/>
          </a:gra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marL="0" marR="0" indent="0" algn="ctr" defTabSz="914400" eaLnBrk="1" latinLnBrk="0" hangingPunct="1">
              <a:lnSpc>
                <a:spcPct val="85000"/>
              </a:lnSpc>
              <a:spcBef>
                <a:spcPct val="20000"/>
              </a:spcBef>
              <a:buClrTx/>
              <a:buSzTx/>
              <a:buFontTx/>
              <a:buNone/>
              <a:tabLst/>
            </a:pPr>
            <a:endParaRPr lang="fr-FR" smtClean="0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012213" y="858838"/>
            <a:ext cx="5279236" cy="2667000"/>
            <a:chOff x="901" y="541"/>
            <a:chExt cx="3816" cy="1680"/>
          </a:xfrm>
        </p:grpSpPr>
        <p:pic>
          <p:nvPicPr>
            <p:cNvPr id="14361" name="Picture 3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901" y="541"/>
              <a:ext cx="3816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2" name="TextBox 20494"/>
            <p:cNvSpPr txBox="1">
              <a:spLocks noChangeArrowheads="1"/>
            </p:cNvSpPr>
            <p:nvPr/>
          </p:nvSpPr>
          <p:spPr bwMode="auto">
            <a:xfrm>
              <a:off x="1207" y="876"/>
              <a:ext cx="320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hangingPunct="1">
                <a:buClr>
                  <a:schemeClr val="tx2"/>
                </a:buClr>
                <a:buFont typeface="Wingdings" pitchFamily="2" charset="2"/>
                <a:buNone/>
              </a:pPr>
              <a:r>
                <a:rPr lang="fr-FR" sz="2400" b="1" dirty="0" smtClean="0">
                  <a:solidFill>
                    <a:schemeClr val="bg1"/>
                  </a:solidFill>
                </a:rPr>
                <a:t>Services partagés</a:t>
              </a:r>
              <a:endParaRPr lang="fr-FR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85783" name="Rectangle 23"/>
          <p:cNvSpPr>
            <a:spLocks noGrp="1" noChangeArrowheads="1"/>
          </p:cNvSpPr>
          <p:nvPr>
            <p:ph type="title"/>
          </p:nvPr>
        </p:nvSpPr>
        <p:spPr>
          <a:xfrm>
            <a:off x="18288" y="228600"/>
            <a:ext cx="9125712" cy="923330"/>
          </a:xfrm>
        </p:spPr>
        <p:txBody>
          <a:bodyPr/>
          <a:lstStyle/>
          <a:p>
            <a:r>
              <a:rPr lang="en-US" dirty="0" smtClean="0"/>
              <a:t>Les Services </a:t>
            </a:r>
            <a:r>
              <a:rPr lang="en-US" dirty="0" err="1" smtClean="0"/>
              <a:t>Partagés</a:t>
            </a:r>
            <a:r>
              <a:rPr lang="en-US" dirty="0" smtClean="0"/>
              <a:t> </a:t>
            </a:r>
            <a:r>
              <a:rPr lang="en-US" sz="2800" dirty="0" smtClean="0"/>
              <a:t>(Shared Services)</a:t>
            </a:r>
            <a:br>
              <a:rPr lang="en-US" sz="2800" dirty="0" smtClean="0"/>
            </a:br>
            <a:r>
              <a:rPr lang="en-US" sz="1800" dirty="0" smtClean="0"/>
              <a:t> 2 </a:t>
            </a:r>
            <a:r>
              <a:rPr lang="en-US" sz="1800" dirty="0" err="1" smtClean="0"/>
              <a:t>fermes</a:t>
            </a:r>
            <a:r>
              <a:rPr lang="en-US" sz="1800" dirty="0" smtClean="0"/>
              <a:t>, 1 SSP</a:t>
            </a:r>
            <a:endParaRPr lang="en-US" dirty="0" smtClean="0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047013" y="3194050"/>
            <a:ext cx="5294312" cy="1884363"/>
            <a:chOff x="293" y="2012"/>
            <a:chExt cx="3335" cy="1187"/>
          </a:xfrm>
        </p:grpSpPr>
        <p:pic>
          <p:nvPicPr>
            <p:cNvPr id="14373" name="Picture 25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90" y="2012"/>
              <a:ext cx="3238" cy="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4" name="Rectangle 2"/>
            <p:cNvSpPr>
              <a:spLocks noChangeArrowheads="1"/>
            </p:cNvSpPr>
            <p:nvPr/>
          </p:nvSpPr>
          <p:spPr bwMode="auto">
            <a:xfrm>
              <a:off x="293" y="2809"/>
              <a:ext cx="12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 b="1" dirty="0" smtClean="0"/>
                <a:t>Application Web  n°1</a:t>
              </a:r>
              <a:endParaRPr lang="en-US" b="1" dirty="0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069849" y="3230563"/>
            <a:ext cx="2857494" cy="1865312"/>
            <a:chOff x="3457" y="2035"/>
            <a:chExt cx="1800" cy="1175"/>
          </a:xfrm>
        </p:grpSpPr>
        <p:sp>
          <p:nvSpPr>
            <p:cNvPr id="14371" name="Rectangle 2"/>
            <p:cNvSpPr>
              <a:spLocks noChangeArrowheads="1"/>
            </p:cNvSpPr>
            <p:nvPr/>
          </p:nvSpPr>
          <p:spPr bwMode="auto">
            <a:xfrm>
              <a:off x="4052" y="2809"/>
              <a:ext cx="120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 b="1" dirty="0" smtClean="0"/>
                <a:t>Application Web n°2</a:t>
              </a:r>
              <a:endParaRPr lang="en-US" b="1" dirty="0"/>
            </a:p>
          </p:txBody>
        </p:sp>
        <p:pic>
          <p:nvPicPr>
            <p:cNvPr id="14372" name="Picture 29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-5186589">
              <a:off x="3312" y="2180"/>
              <a:ext cx="1175" cy="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201000" y="5092700"/>
            <a:ext cx="1633538" cy="865188"/>
            <a:chOff x="390" y="3208"/>
            <a:chExt cx="1029" cy="545"/>
          </a:xfrm>
        </p:grpSpPr>
        <p:pic>
          <p:nvPicPr>
            <p:cNvPr id="14369" name="Picture 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0" y="3208"/>
              <a:ext cx="1029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0" name="Text Box 32"/>
            <p:cNvSpPr txBox="1">
              <a:spLocks noChangeArrowheads="1"/>
            </p:cNvSpPr>
            <p:nvPr/>
          </p:nvSpPr>
          <p:spPr bwMode="auto">
            <a:xfrm>
              <a:off x="390" y="3210"/>
              <a:ext cx="10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CorpWeb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2834538" y="5092700"/>
            <a:ext cx="1673225" cy="865188"/>
            <a:chOff x="1419" y="3208"/>
            <a:chExt cx="1054" cy="545"/>
          </a:xfrm>
        </p:grpSpPr>
        <p:pic>
          <p:nvPicPr>
            <p:cNvPr id="14367" name="Picture 3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19" y="3208"/>
              <a:ext cx="1054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8" name="Text Box 35"/>
            <p:cNvSpPr txBox="1">
              <a:spLocks noChangeArrowheads="1"/>
            </p:cNvSpPr>
            <p:nvPr/>
          </p:nvSpPr>
          <p:spPr bwMode="auto">
            <a:xfrm>
              <a:off x="1444" y="3210"/>
              <a:ext cx="10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HRWeb</a:t>
              </a: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4436325" y="5078413"/>
            <a:ext cx="1633538" cy="865187"/>
            <a:chOff x="2428" y="3199"/>
            <a:chExt cx="1029" cy="545"/>
          </a:xfrm>
        </p:grpSpPr>
        <p:pic>
          <p:nvPicPr>
            <p:cNvPr id="14365" name="Picture 3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73" y="3199"/>
              <a:ext cx="950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6" name="Text Box 38"/>
            <p:cNvSpPr txBox="1">
              <a:spLocks noChangeArrowheads="1"/>
            </p:cNvSpPr>
            <p:nvPr/>
          </p:nvSpPr>
          <p:spPr bwMode="auto">
            <a:xfrm>
              <a:off x="2428" y="3199"/>
              <a:ext cx="10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FinWeb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6773125" y="5078413"/>
            <a:ext cx="1635125" cy="865187"/>
            <a:chOff x="3900" y="3199"/>
            <a:chExt cx="1030" cy="545"/>
          </a:xfrm>
        </p:grpSpPr>
        <p:pic>
          <p:nvPicPr>
            <p:cNvPr id="14363" name="Picture 4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00" y="3199"/>
              <a:ext cx="1012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4" name="Text Box 41"/>
            <p:cNvSpPr txBox="1">
              <a:spLocks noChangeArrowheads="1"/>
            </p:cNvSpPr>
            <p:nvPr/>
          </p:nvSpPr>
          <p:spPr bwMode="auto">
            <a:xfrm>
              <a:off x="3901" y="3217"/>
              <a:ext cx="10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LegalWeb</a:t>
              </a:r>
            </a:p>
          </p:txBody>
        </p:sp>
      </p:grpSp>
      <p:grpSp>
        <p:nvGrpSpPr>
          <p:cNvPr id="9" name="Groupe 41"/>
          <p:cNvGrpSpPr/>
          <p:nvPr/>
        </p:nvGrpSpPr>
        <p:grpSpPr>
          <a:xfrm>
            <a:off x="2625209" y="1850065"/>
            <a:ext cx="4676443" cy="1169551"/>
            <a:chOff x="2043334" y="1850065"/>
            <a:chExt cx="4676443" cy="1169551"/>
          </a:xfrm>
        </p:grpSpPr>
        <p:sp>
          <p:nvSpPr>
            <p:cNvPr id="28" name="ZoneTexte 27"/>
            <p:cNvSpPr txBox="1"/>
            <p:nvPr/>
          </p:nvSpPr>
          <p:spPr>
            <a:xfrm>
              <a:off x="2137145" y="1850065"/>
              <a:ext cx="458263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Gestion des profiles utilisateurs &amp; «</a:t>
              </a:r>
              <a:r>
                <a:rPr lang="fr-FR" sz="1400" i="1" dirty="0" smtClean="0"/>
                <a:t> </a:t>
              </a:r>
              <a:r>
                <a:rPr lang="fr-FR" sz="1400" i="1" dirty="0" err="1" smtClean="0"/>
                <a:t>My</a:t>
              </a:r>
              <a:r>
                <a:rPr lang="fr-FR" sz="1400" i="1" dirty="0" smtClean="0"/>
                <a:t> site </a:t>
              </a:r>
              <a:r>
                <a:rPr lang="fr-FR" sz="1400" dirty="0" smtClean="0"/>
                <a:t>»</a:t>
              </a:r>
            </a:p>
            <a:p>
              <a:r>
                <a:rPr lang="fr-FR" sz="1400" dirty="0" smtClean="0"/>
                <a:t>Recherche &amp; Alertes</a:t>
              </a:r>
            </a:p>
            <a:p>
              <a:r>
                <a:rPr lang="fr-FR" sz="1400" dirty="0" smtClean="0"/>
                <a:t>Excel Services</a:t>
              </a:r>
            </a:p>
            <a:p>
              <a:r>
                <a:rPr lang="fr-FR" sz="1400" dirty="0" smtClean="0"/>
                <a:t>Business data </a:t>
              </a:r>
              <a:r>
                <a:rPr lang="fr-FR" sz="1400" dirty="0" err="1" smtClean="0"/>
                <a:t>catalog</a:t>
              </a:r>
              <a:endParaRPr lang="fr-FR" sz="1400" dirty="0" smtClean="0"/>
            </a:p>
            <a:p>
              <a:r>
                <a:rPr lang="fr-FR" sz="1400" dirty="0" smtClean="0"/>
                <a:t>Project Server</a:t>
              </a:r>
              <a:endParaRPr lang="fr-FR" sz="1400" dirty="0"/>
            </a:p>
          </p:txBody>
        </p:sp>
        <p:grpSp>
          <p:nvGrpSpPr>
            <p:cNvPr id="10" name="Groupe 40"/>
            <p:cNvGrpSpPr/>
            <p:nvPr/>
          </p:nvGrpSpPr>
          <p:grpSpPr>
            <a:xfrm>
              <a:off x="2043334" y="1926599"/>
              <a:ext cx="138113" cy="1017550"/>
              <a:chOff x="2043334" y="1915966"/>
              <a:chExt cx="138113" cy="1017550"/>
            </a:xfrm>
          </p:grpSpPr>
          <p:pic>
            <p:nvPicPr>
              <p:cNvPr id="37" name="Picture 8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043334" y="2137413"/>
                <a:ext cx="138113" cy="131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9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043334" y="2358860"/>
                <a:ext cx="138113" cy="131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10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043334" y="2801753"/>
                <a:ext cx="138113" cy="131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11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043334" y="2580307"/>
                <a:ext cx="138113" cy="131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13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043334" y="1915966"/>
                <a:ext cx="138113" cy="131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1" name="Rectangle 40"/>
          <p:cNvSpPr/>
          <p:nvPr/>
        </p:nvSpPr>
        <p:spPr>
          <a:xfrm>
            <a:off x="7873197" y="3509216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dirty="0" err="1" smtClean="0"/>
              <a:t>Ferme</a:t>
            </a:r>
            <a:endParaRPr lang="en-US" dirty="0" smtClean="0"/>
          </a:p>
          <a:p>
            <a:pPr algn="ctr" eaLnBrk="1" hangingPunct="1"/>
            <a:r>
              <a:rPr lang="en-US" dirty="0" smtClean="0"/>
              <a:t>N°2</a:t>
            </a:r>
            <a:endParaRPr lang="en-US" dirty="0"/>
          </a:p>
        </p:txBody>
      </p:sp>
      <p:sp>
        <p:nvSpPr>
          <p:cNvPr id="42" name="Explosion 1 41"/>
          <p:cNvSpPr/>
          <p:nvPr/>
        </p:nvSpPr>
        <p:spPr bwMode="auto">
          <a:xfrm>
            <a:off x="7184571" y="1226360"/>
            <a:ext cx="1959429" cy="1377537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emibold" pitchFamily="34" charset="0"/>
              </a:rPr>
              <a:t>Uniquement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emibold" pitchFamily="34" charset="0"/>
              </a:rPr>
              <a:t> MOSS !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emibold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1444" y="2026436"/>
            <a:ext cx="941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dirty="0" err="1" smtClean="0"/>
              <a:t>Ferme</a:t>
            </a:r>
            <a:endParaRPr lang="en-US" dirty="0" smtClean="0"/>
          </a:p>
          <a:p>
            <a:pPr algn="ctr" eaLnBrk="1" hangingPunct="1"/>
            <a:r>
              <a:rPr lang="en-US" dirty="0" smtClean="0"/>
              <a:t>unique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5" grpId="0" animBg="1"/>
      <p:bldP spid="41" grpId="0"/>
      <p:bldP spid="42" grpId="0" animBg="1"/>
      <p:bldP spid="45" grpId="0"/>
      <p:bldP spid="4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4" name="Picture 6" descr="white 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2640"/>
            <a:ext cx="6353175" cy="1352550"/>
          </a:xfrm>
          <a:prstGeom prst="rect">
            <a:avLst/>
          </a:prstGeom>
          <a:noFill/>
        </p:spPr>
      </p:pic>
      <p:sp>
        <p:nvSpPr>
          <p:cNvPr id="350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4828" y="3477578"/>
            <a:ext cx="7364412" cy="646331"/>
          </a:xfrm>
          <a:noFill/>
        </p:spPr>
        <p:txBody>
          <a:bodyPr anchor="b"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125" y="3915229"/>
            <a:ext cx="8135846" cy="978729"/>
          </a:xfrm>
        </p:spPr>
        <p:txBody>
          <a:bodyPr/>
          <a:lstStyle/>
          <a:p>
            <a:r>
              <a:rPr lang="en-US" dirty="0" smtClean="0"/>
              <a:t>Services </a:t>
            </a:r>
            <a:r>
              <a:rPr lang="en-US" dirty="0" err="1" smtClean="0"/>
              <a:t>partagés</a:t>
            </a:r>
            <a:r>
              <a:rPr lang="en-US" dirty="0" smtClean="0"/>
              <a:t> (suite et fin) </a:t>
            </a:r>
          </a:p>
          <a:p>
            <a:r>
              <a:rPr lang="en-US" dirty="0" smtClean="0"/>
              <a:t>Administration </a:t>
            </a:r>
            <a:r>
              <a:rPr lang="en-US" dirty="0" err="1" smtClean="0"/>
              <a:t>centrale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834" y="2378710"/>
            <a:ext cx="4266565" cy="8402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fr-FR" sz="5400" dirty="0" smtClean="0">
                <a:ln w="50800"/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Black" pitchFamily="34" charset="0"/>
                <a:ea typeface="+mj-ea"/>
                <a:cs typeface="+mj-cs"/>
              </a:rPr>
              <a:t>Démo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0" grpId="0"/>
      <p:bldP spid="3502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" y="228600"/>
            <a:ext cx="9125712" cy="590931"/>
          </a:xfrm>
        </p:spPr>
        <p:txBody>
          <a:bodyPr/>
          <a:lstStyle/>
          <a:p>
            <a:r>
              <a:rPr lang="fr-FR" sz="3600" dirty="0" smtClean="0"/>
              <a:t>Exemples d’opérations d’administration</a:t>
            </a:r>
            <a:endParaRPr lang="fr-FR" sz="36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42875" y="1414463"/>
          <a:ext cx="8828088" cy="447647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207022"/>
                <a:gridCol w="2291114"/>
                <a:gridCol w="2122930"/>
                <a:gridCol w="2207022"/>
              </a:tblGrid>
              <a:tr h="86663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85D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Données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Configuration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Sécurité</a:t>
                      </a:r>
                      <a:endParaRPr lang="fr-FR" dirty="0"/>
                    </a:p>
                  </a:txBody>
                  <a:tcPr anchor="ctr"/>
                </a:tc>
              </a:tr>
              <a:tr h="866639">
                <a:tc>
                  <a:txBody>
                    <a:bodyPr/>
                    <a:lstStyle/>
                    <a:p>
                      <a:r>
                        <a:rPr lang="fr-FR" dirty="0" smtClean="0"/>
                        <a:t>Site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Type de contenu,</a:t>
                      </a:r>
                    </a:p>
                    <a:p>
                      <a:r>
                        <a:rPr lang="fr-FR" dirty="0" smtClean="0"/>
                        <a:t>Politique de rétention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i="1" dirty="0" smtClean="0"/>
                        <a:t>« Look &amp;</a:t>
                      </a:r>
                      <a:r>
                        <a:rPr lang="fr-FR" i="1" baseline="0" dirty="0" smtClean="0"/>
                        <a:t> </a:t>
                      </a:r>
                      <a:r>
                        <a:rPr lang="fr-FR" i="1" baseline="0" dirty="0" err="1" smtClean="0"/>
                        <a:t>Feel</a:t>
                      </a:r>
                      <a:r>
                        <a:rPr lang="fr-FR" i="1" baseline="0" dirty="0" smtClean="0"/>
                        <a:t> »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Droits</a:t>
                      </a:r>
                      <a:r>
                        <a:rPr lang="fr-FR" baseline="0" dirty="0" smtClean="0"/>
                        <a:t> d’a</a:t>
                      </a:r>
                      <a:r>
                        <a:rPr lang="fr-FR" dirty="0" smtClean="0"/>
                        <a:t>ccès aux documents et au site</a:t>
                      </a:r>
                      <a:endParaRPr lang="fr-FR" dirty="0"/>
                    </a:p>
                  </a:txBody>
                  <a:tcPr/>
                </a:tc>
              </a:tr>
              <a:tr h="866639">
                <a:tc>
                  <a:txBody>
                    <a:bodyPr/>
                    <a:lstStyle/>
                    <a:p>
                      <a:r>
                        <a:rPr lang="fr-FR" dirty="0" smtClean="0"/>
                        <a:t>Collection de sites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Contenu &amp; Structure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 smtClean="0"/>
                        <a:t>« Look &amp;</a:t>
                      </a:r>
                      <a:r>
                        <a:rPr lang="fr-FR" i="1" baseline="0" dirty="0" smtClean="0"/>
                        <a:t> </a:t>
                      </a:r>
                      <a:r>
                        <a:rPr lang="fr-FR" i="1" baseline="0" dirty="0" err="1" smtClean="0"/>
                        <a:t>Feel</a:t>
                      </a:r>
                      <a:r>
                        <a:rPr lang="fr-FR" i="1" baseline="0" dirty="0" smtClean="0"/>
                        <a:t> 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baseline="0" dirty="0" err="1" smtClean="0"/>
                        <a:t>Workflow</a:t>
                      </a:r>
                      <a:r>
                        <a:rPr lang="fr-FR" i="1" baseline="0" dirty="0" smtClean="0"/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baseline="0" dirty="0" smtClean="0"/>
                        <a:t>Web Parts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Droits</a:t>
                      </a:r>
                      <a:r>
                        <a:rPr lang="fr-FR" baseline="0" dirty="0" smtClean="0"/>
                        <a:t> d’a</a:t>
                      </a:r>
                      <a:r>
                        <a:rPr lang="fr-FR" dirty="0" smtClean="0"/>
                        <a:t>ccès aux collections</a:t>
                      </a:r>
                      <a:r>
                        <a:rPr lang="fr-FR" baseline="0" dirty="0" smtClean="0"/>
                        <a:t> de</a:t>
                      </a:r>
                      <a:r>
                        <a:rPr lang="fr-FR" dirty="0" smtClean="0"/>
                        <a:t> sites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866639">
                <a:tc>
                  <a:txBody>
                    <a:bodyPr/>
                    <a:lstStyle/>
                    <a:p>
                      <a:r>
                        <a:rPr lang="fr-FR" dirty="0" smtClean="0"/>
                        <a:t>Services</a:t>
                      </a:r>
                      <a:r>
                        <a:rPr lang="fr-FR" baseline="0" dirty="0" smtClean="0"/>
                        <a:t> Partagés</a:t>
                      </a:r>
                    </a:p>
                    <a:p>
                      <a:r>
                        <a:rPr lang="fr-FR" sz="1600" i="1" baseline="0" dirty="0" smtClean="0"/>
                        <a:t>(</a:t>
                      </a:r>
                      <a:r>
                        <a:rPr lang="fr-FR" sz="1600" i="1" baseline="0" dirty="0" err="1" smtClean="0"/>
                        <a:t>Shared</a:t>
                      </a:r>
                      <a:r>
                        <a:rPr lang="fr-FR" sz="1600" i="1" baseline="0" dirty="0" smtClean="0"/>
                        <a:t> Services)</a:t>
                      </a:r>
                      <a:endParaRPr lang="fr-F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Liaison</a:t>
                      </a:r>
                      <a:r>
                        <a:rPr lang="fr-FR" baseline="0" dirty="0" smtClean="0"/>
                        <a:t> Active Directory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Excel Services, BDC, Recherche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Droits</a:t>
                      </a:r>
                      <a:r>
                        <a:rPr lang="fr-FR" baseline="0" dirty="0" smtClean="0"/>
                        <a:t> d’accès personnalisés aux services</a:t>
                      </a:r>
                      <a:endParaRPr lang="fr-FR" dirty="0"/>
                    </a:p>
                  </a:txBody>
                  <a:tcPr/>
                </a:tc>
              </a:tr>
              <a:tr h="866639">
                <a:tc>
                  <a:txBody>
                    <a:bodyPr/>
                    <a:lstStyle/>
                    <a:p>
                      <a:r>
                        <a:rPr lang="fr-FR" dirty="0" smtClean="0"/>
                        <a:t>Administration</a:t>
                      </a:r>
                      <a:r>
                        <a:rPr lang="fr-FR" baseline="0" dirty="0" smtClean="0"/>
                        <a:t> centrale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Sauvegarde, Restauration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Topologie de la ferme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Droits</a:t>
                      </a:r>
                      <a:r>
                        <a:rPr lang="fr-FR" baseline="0" dirty="0" smtClean="0"/>
                        <a:t> d’accès administrateurs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68400"/>
            <a:ext cx="8458200" cy="4644861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fr-FR" sz="1800" b="1" i="1" u="sng" dirty="0" smtClean="0">
                <a:effectLst/>
              </a:rPr>
              <a:t>Bien comprendre SharePoint</a:t>
            </a:r>
          </a:p>
          <a:p>
            <a:pPr lvl="1">
              <a:lnSpc>
                <a:spcPct val="80000"/>
              </a:lnSpc>
            </a:pPr>
            <a:r>
              <a:rPr lang="fr-FR" sz="1400" b="1" i="1" dirty="0" smtClean="0">
                <a:effectLst/>
              </a:rPr>
              <a:t>Topologies, Configuration 3 tiers, échanges réseaux</a:t>
            </a:r>
          </a:p>
          <a:p>
            <a:pPr eaLnBrk="1" hangingPunct="1">
              <a:lnSpc>
                <a:spcPct val="80000"/>
              </a:lnSpc>
            </a:pPr>
            <a:endParaRPr lang="fr-FR" sz="1800" b="1" i="1" u="sng" dirty="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fr-FR" sz="1800" b="1" i="1" u="sng" dirty="0" smtClean="0">
                <a:effectLst/>
              </a:rPr>
              <a:t>Une administration à 3 niveaux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Utilisateurs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Administrateurs fonctionnels</a:t>
            </a:r>
            <a:endParaRPr lang="fr-FR" sz="1100" dirty="0" smtClean="0"/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Administrateurs techniques</a:t>
            </a:r>
          </a:p>
          <a:p>
            <a:pPr lvl="1" eaLnBrk="1" hangingPunct="1">
              <a:lnSpc>
                <a:spcPct val="80000"/>
              </a:lnSpc>
            </a:pPr>
            <a:endParaRPr lang="fr-FR" sz="1600" dirty="0" smtClean="0"/>
          </a:p>
          <a:p>
            <a:pPr lvl="1" eaLnBrk="1" hangingPunct="1">
              <a:lnSpc>
                <a:spcPct val="80000"/>
              </a:lnSpc>
              <a:buNone/>
            </a:pPr>
            <a:r>
              <a:rPr lang="fr-FR" sz="1600" dirty="0" smtClean="0"/>
              <a:t>Avec  3 cibles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Données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Configuration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Sécurité</a:t>
            </a:r>
            <a:endParaRPr lang="fr-FR" sz="300" dirty="0" smtClean="0"/>
          </a:p>
          <a:p>
            <a:pPr lvl="1" eaLnBrk="1" hangingPunct="1">
              <a:lnSpc>
                <a:spcPct val="80000"/>
              </a:lnSpc>
            </a:pPr>
            <a:endParaRPr lang="fr-FR" sz="1600" dirty="0" smtClean="0"/>
          </a:p>
          <a:p>
            <a:pPr eaLnBrk="1" hangingPunct="1">
              <a:lnSpc>
                <a:spcPct val="80000"/>
              </a:lnSpc>
            </a:pPr>
            <a:r>
              <a:rPr lang="fr-FR" sz="1800" b="1" i="1" u="sng" dirty="0" smtClean="0">
                <a:effectLst/>
              </a:rPr>
              <a:t>Surveillance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Surveillance et optimisation génériques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SharePoint &amp; SCOM</a:t>
            </a:r>
          </a:p>
          <a:p>
            <a:pPr algn="r" eaLnBrk="1" hangingPunct="1">
              <a:lnSpc>
                <a:spcPct val="80000"/>
              </a:lnSpc>
            </a:pPr>
            <a:endParaRPr lang="fr-FR" sz="1200" dirty="0" smtClean="0"/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736600" y="4572000"/>
            <a:ext cx="7467600" cy="1190171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1"/>
          <p:cNvSpPr>
            <a:spLocks noGrp="1" noChangeArrowheads="1"/>
          </p:cNvSpPr>
          <p:nvPr>
            <p:ph type="title"/>
          </p:nvPr>
        </p:nvSpPr>
        <p:spPr>
          <a:xfrm>
            <a:off x="18288" y="228600"/>
            <a:ext cx="8380412" cy="646331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err="1" smtClean="0">
                <a:ln w="50800"/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Objectif</a:t>
            </a:r>
            <a:endParaRPr lang="en-US" b="1" dirty="0">
              <a:ln w="50800"/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12838"/>
            <a:ext cx="8458200" cy="6368410"/>
          </a:xfrm>
          <a:noFill/>
        </p:spPr>
        <p:txBody>
          <a:bodyPr lIns="90488" tIns="44450" rIns="90488" bIns="44450"/>
          <a:lstStyle/>
          <a:p>
            <a:pPr lvl="1" eaLnBrk="1" hangingPunct="1">
              <a:buFontTx/>
              <a:buNone/>
            </a:pPr>
            <a:r>
              <a:rPr lang="fr-FR" sz="2400" dirty="0" smtClean="0"/>
              <a:t>Mieux comprendre les différents rôles et les différents outils pour choisir le bon ! </a:t>
            </a:r>
            <a:endParaRPr lang="fr-FR" sz="2400" dirty="0" smtClean="0">
              <a:sym typeface="Wingdings" pitchFamily="2" charset="2"/>
            </a:endParaRPr>
          </a:p>
          <a:p>
            <a:pPr lvl="1">
              <a:buNone/>
            </a:pPr>
            <a:endParaRPr lang="fr-FR" sz="2400" dirty="0" smtClean="0">
              <a:sym typeface="Wingdings" pitchFamily="2" charset="2"/>
            </a:endParaRPr>
          </a:p>
          <a:p>
            <a:pPr lvl="1">
              <a:buNone/>
            </a:pPr>
            <a:r>
              <a:rPr lang="fr-FR" i="1" dirty="0" smtClean="0">
                <a:solidFill>
                  <a:schemeClr val="accent2"/>
                </a:solidFill>
              </a:rPr>
              <a:t>“Mais la vérité, vous le savez, c’est ce qui simplifie le monde et non ce qui crée le chaos. La vérité, c’est le langage qui dégage l’universel. ”</a:t>
            </a:r>
          </a:p>
          <a:p>
            <a:pPr lvl="1">
              <a:buNone/>
            </a:pPr>
            <a:r>
              <a:rPr lang="fr-FR" i="1" dirty="0" smtClean="0">
                <a:solidFill>
                  <a:schemeClr val="accent2"/>
                </a:solidFill>
              </a:rPr>
              <a:t>Antoine de Saint-Exupéry</a:t>
            </a:r>
          </a:p>
          <a:p>
            <a:pPr lvl="1">
              <a:buNone/>
            </a:pPr>
            <a:endParaRPr lang="fr-FR" i="1" dirty="0" smtClean="0">
              <a:solidFill>
                <a:schemeClr val="accent2"/>
              </a:solidFill>
            </a:endParaRPr>
          </a:p>
          <a:p>
            <a:pPr lvl="1">
              <a:buNone/>
            </a:pPr>
            <a:r>
              <a:rPr lang="fr-FR" i="1" dirty="0" smtClean="0">
                <a:solidFill>
                  <a:schemeClr val="accent2"/>
                </a:solidFill>
              </a:rPr>
              <a:t>“ Expliquer ne sert à rien. On ne peut que voir, constater et montrer.”</a:t>
            </a:r>
          </a:p>
          <a:p>
            <a:pPr lvl="1">
              <a:buNone/>
            </a:pPr>
            <a:r>
              <a:rPr lang="fr-FR" i="1" dirty="0" smtClean="0">
                <a:solidFill>
                  <a:schemeClr val="accent2"/>
                </a:solidFill>
              </a:rPr>
              <a:t>Jacques-Pierre </a:t>
            </a:r>
            <a:r>
              <a:rPr lang="fr-FR" i="1" dirty="0" err="1" smtClean="0">
                <a:solidFill>
                  <a:schemeClr val="accent2"/>
                </a:solidFill>
              </a:rPr>
              <a:t>Amette</a:t>
            </a:r>
            <a:r>
              <a:rPr lang="en-US" dirty="0" smtClean="0"/>
              <a:t> </a:t>
            </a:r>
            <a:endParaRPr lang="fr-FR" i="1" dirty="0" smtClean="0">
              <a:solidFill>
                <a:schemeClr val="accent2"/>
              </a:solidFill>
            </a:endParaRPr>
          </a:p>
          <a:p>
            <a:pPr lvl="1" eaLnBrk="1" hangingPunct="1"/>
            <a:endParaRPr lang="fr-FR" sz="3200" i="1" dirty="0" smtClean="0">
              <a:solidFill>
                <a:schemeClr val="accent2"/>
              </a:solidFill>
            </a:endParaRPr>
          </a:p>
          <a:p>
            <a:pPr algn="r" eaLnBrk="1" hangingPunct="1"/>
            <a:endParaRPr lang="fr-FR" sz="2400" dirty="0" smtClean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-19050" y="219075"/>
            <a:ext cx="70532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fr-FR" sz="4000" dirty="0" smtClean="0">
              <a:ln w="50800"/>
              <a:solidFill>
                <a:srgbClr val="FFC000"/>
              </a:solidFill>
              <a:effectLst>
                <a:reflection blurRad="6350" stA="50000" endA="300" endPos="50000" dist="29997" dir="5400000" sy="-100000" algn="bl" rotWithShape="0"/>
              </a:effectLst>
              <a:latin typeface="Segoe Black" pitchFamily="34" charset="0"/>
              <a:ea typeface="+mj-ea"/>
              <a:cs typeface="+mj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503363"/>
            <a:ext cx="44291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9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9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9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9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9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9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9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9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9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4" name="Picture 6" descr="white 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2640"/>
            <a:ext cx="6353175" cy="1352550"/>
          </a:xfrm>
          <a:prstGeom prst="rect">
            <a:avLst/>
          </a:prstGeom>
          <a:noFill/>
        </p:spPr>
      </p:pic>
      <p:sp>
        <p:nvSpPr>
          <p:cNvPr id="350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4828" y="3477578"/>
            <a:ext cx="7364412" cy="646331"/>
          </a:xfrm>
          <a:noFill/>
        </p:spPr>
        <p:txBody>
          <a:bodyPr anchor="b"/>
          <a:lstStyle/>
          <a:p>
            <a:r>
              <a:rPr lang="fr-FR" smtClean="0"/>
              <a:t> </a:t>
            </a:r>
            <a:endParaRPr lang="fr-FR" dirty="0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125" y="3915229"/>
            <a:ext cx="8135846" cy="535531"/>
          </a:xfrm>
        </p:spPr>
        <p:txBody>
          <a:bodyPr/>
          <a:lstStyle/>
          <a:p>
            <a:r>
              <a:rPr lang="en-US" dirty="0" smtClean="0"/>
              <a:t>Surveillance et audit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834" y="2378710"/>
            <a:ext cx="4266565" cy="8402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fr-FR" sz="5400" dirty="0" smtClean="0">
                <a:ln w="50800"/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Black" pitchFamily="34" charset="0"/>
                <a:ea typeface="+mj-ea"/>
                <a:cs typeface="+mj-cs"/>
              </a:rPr>
              <a:t>Démo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0" grpId="0"/>
      <p:bldP spid="3502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" y="228600"/>
            <a:ext cx="9125712" cy="590931"/>
          </a:xfrm>
        </p:spPr>
        <p:txBody>
          <a:bodyPr/>
          <a:lstStyle/>
          <a:p>
            <a:r>
              <a:rPr lang="fr-FR" sz="3600" dirty="0" smtClean="0"/>
              <a:t>Exemples de </a:t>
            </a:r>
            <a:r>
              <a:rPr lang="fr-FR" sz="3600" dirty="0" err="1" smtClean="0"/>
              <a:t>rappports</a:t>
            </a:r>
            <a:r>
              <a:rPr lang="fr-FR" sz="3600" dirty="0" smtClean="0"/>
              <a:t> d’utilisation</a:t>
            </a:r>
            <a:endParaRPr lang="fr-FR" sz="3600" dirty="0"/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/>
        </p:nvGraphicFramePr>
        <p:xfrm>
          <a:off x="544657" y="1401927"/>
          <a:ext cx="8155228" cy="433319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634322"/>
                <a:gridCol w="5520906"/>
              </a:tblGrid>
              <a:tr h="86663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Surveillance</a:t>
                      </a:r>
                      <a:endParaRPr lang="fr-FR" dirty="0"/>
                    </a:p>
                  </a:txBody>
                  <a:tcPr anchor="ctr"/>
                </a:tc>
              </a:tr>
              <a:tr h="866639">
                <a:tc>
                  <a:txBody>
                    <a:bodyPr/>
                    <a:lstStyle/>
                    <a:p>
                      <a:r>
                        <a:rPr lang="fr-FR" dirty="0" smtClean="0"/>
                        <a:t>Site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Rapports</a:t>
                      </a:r>
                      <a:r>
                        <a:rPr lang="fr-FR" baseline="0" dirty="0" smtClean="0"/>
                        <a:t> sur l’utilisation des sites</a:t>
                      </a:r>
                      <a:endParaRPr lang="fr-FR" dirty="0"/>
                    </a:p>
                  </a:txBody>
                  <a:tcPr/>
                </a:tc>
              </a:tr>
              <a:tr h="866639">
                <a:tc>
                  <a:txBody>
                    <a:bodyPr/>
                    <a:lstStyle/>
                    <a:p>
                      <a:r>
                        <a:rPr lang="fr-FR" dirty="0" smtClean="0"/>
                        <a:t>Collection de sites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Rapports</a:t>
                      </a:r>
                      <a:r>
                        <a:rPr lang="fr-FR" baseline="0" dirty="0" smtClean="0"/>
                        <a:t> d’utilisation des collections de sites</a:t>
                      </a:r>
                      <a:endParaRPr lang="fr-FR" dirty="0"/>
                    </a:p>
                  </a:txBody>
                  <a:tcPr/>
                </a:tc>
              </a:tr>
              <a:tr h="866639">
                <a:tc>
                  <a:txBody>
                    <a:bodyPr/>
                    <a:lstStyle/>
                    <a:p>
                      <a:r>
                        <a:rPr lang="fr-FR" dirty="0" smtClean="0"/>
                        <a:t>Services</a:t>
                      </a:r>
                      <a:r>
                        <a:rPr lang="fr-FR" baseline="0" dirty="0" smtClean="0"/>
                        <a:t> Partagés</a:t>
                      </a:r>
                    </a:p>
                    <a:p>
                      <a:r>
                        <a:rPr lang="fr-FR" sz="1600" baseline="0" dirty="0" smtClean="0"/>
                        <a:t>(</a:t>
                      </a:r>
                      <a:r>
                        <a:rPr lang="fr-FR" sz="1600" baseline="0" dirty="0" err="1" smtClean="0"/>
                        <a:t>Shared</a:t>
                      </a:r>
                      <a:r>
                        <a:rPr lang="fr-FR" sz="1600" baseline="0" dirty="0" smtClean="0"/>
                        <a:t> Services)</a:t>
                      </a:r>
                      <a:endParaRPr lang="fr-F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Rapports d’utilisation de la recherche</a:t>
                      </a:r>
                      <a:endParaRPr lang="fr-FR" dirty="0"/>
                    </a:p>
                  </a:txBody>
                  <a:tcPr/>
                </a:tc>
              </a:tr>
              <a:tr h="866639">
                <a:tc>
                  <a:txBody>
                    <a:bodyPr/>
                    <a:lstStyle/>
                    <a:p>
                      <a:r>
                        <a:rPr lang="fr-FR" dirty="0" smtClean="0"/>
                        <a:t>Administration</a:t>
                      </a:r>
                      <a:r>
                        <a:rPr lang="fr-FR" baseline="0" dirty="0" smtClean="0"/>
                        <a:t> centrale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Rapports d’utilisation</a:t>
                      </a:r>
                      <a:r>
                        <a:rPr lang="fr-FR" baseline="0" dirty="0" smtClean="0"/>
                        <a:t> des politiques de gestion de l’information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" y="165540"/>
            <a:ext cx="8380412" cy="923330"/>
          </a:xfrm>
        </p:spPr>
        <p:txBody>
          <a:bodyPr/>
          <a:lstStyle/>
          <a:p>
            <a:pPr marL="0" indent="0" defTabSz="914400" eaLnBrk="1" hangingPunct="1"/>
            <a:r>
              <a:rPr lang="en-US" dirty="0" smtClean="0"/>
              <a:t>Surveillance avec SCOM</a:t>
            </a:r>
            <a:br>
              <a:rPr lang="en-US" dirty="0" smtClean="0"/>
            </a:br>
            <a:r>
              <a:rPr lang="en-US" sz="2000" dirty="0" smtClean="0"/>
              <a:t>System Center Operations Manager</a:t>
            </a:r>
            <a:endParaRPr lang="en-US" dirty="0" smtClean="0"/>
          </a:p>
        </p:txBody>
      </p:sp>
      <p:grpSp>
        <p:nvGrpSpPr>
          <p:cNvPr id="19" name="Groupe 18"/>
          <p:cNvGrpSpPr/>
          <p:nvPr/>
        </p:nvGrpSpPr>
        <p:grpSpPr>
          <a:xfrm>
            <a:off x="3004715" y="1543050"/>
            <a:ext cx="6804025" cy="4138613"/>
            <a:chOff x="1806575" y="1543050"/>
            <a:chExt cx="6804025" cy="4138613"/>
          </a:xfrm>
        </p:grpSpPr>
        <p:pic>
          <p:nvPicPr>
            <p:cNvPr id="875525" name="Rectangle 1229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11688" y="1744663"/>
              <a:ext cx="1008062" cy="61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0" name="TextBox 12292"/>
            <p:cNvSpPr txBox="1">
              <a:spLocks noChangeAspect="1" noChangeArrowheads="1"/>
            </p:cNvSpPr>
            <p:nvPr/>
          </p:nvSpPr>
          <p:spPr bwMode="auto">
            <a:xfrm>
              <a:off x="5721350" y="2474913"/>
              <a:ext cx="73818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Font typeface="Wingdings 2" pitchFamily="18" charset="2"/>
                <a:buNone/>
              </a:pPr>
              <a:endParaRPr lang="en-GB" sz="2000">
                <a:latin typeface="Segoe" pitchFamily="34" charset="0"/>
              </a:endParaRPr>
            </a:p>
          </p:txBody>
        </p:sp>
        <p:pic>
          <p:nvPicPr>
            <p:cNvPr id="875528" name="Rectangle 1229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19500" y="1546225"/>
              <a:ext cx="992188" cy="146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5531" name="Rectangle 1229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27225" y="4159250"/>
              <a:ext cx="503238" cy="89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5532" name="Rectangle 1229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2680501">
              <a:off x="2054225" y="3370263"/>
              <a:ext cx="1984375" cy="51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5533" name="TextBox 12298"/>
            <p:cNvSpPr txBox="1">
              <a:spLocks noChangeAspect="1" noChangeArrowheads="1"/>
            </p:cNvSpPr>
            <p:nvPr/>
          </p:nvSpPr>
          <p:spPr bwMode="auto">
            <a:xfrm>
              <a:off x="1806575" y="5299075"/>
              <a:ext cx="73818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Font typeface="Wingdings 2" pitchFamily="18" charset="2"/>
                <a:buNone/>
              </a:pPr>
              <a:r>
                <a:rPr lang="en-US" sz="2000" b="1" dirty="0"/>
                <a:t/>
              </a:r>
              <a:br>
                <a:rPr lang="en-US" sz="2000" b="1" dirty="0"/>
              </a:br>
              <a:r>
                <a:rPr lang="en-US" sz="2000" b="1" dirty="0" err="1" smtClean="0"/>
                <a:t>Serveurs</a:t>
              </a:r>
              <a:endParaRPr lang="en-US" sz="2000" b="1" dirty="0" smtClean="0"/>
            </a:p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Font typeface="Wingdings 2" pitchFamily="18" charset="2"/>
                <a:buNone/>
              </a:pPr>
              <a:r>
                <a:rPr lang="en-US" sz="2000" dirty="0" smtClean="0"/>
                <a:t>Web</a:t>
              </a:r>
              <a:endParaRPr lang="en-US" sz="2000" b="1" dirty="0"/>
            </a:p>
          </p:txBody>
        </p:sp>
        <p:sp>
          <p:nvSpPr>
            <p:cNvPr id="875534" name="Rectangle 12299"/>
            <p:cNvSpPr>
              <a:spLocks noChangeArrowheads="1"/>
            </p:cNvSpPr>
            <p:nvPr/>
          </p:nvSpPr>
          <p:spPr bwMode="auto">
            <a:xfrm>
              <a:off x="5092700" y="2705100"/>
              <a:ext cx="35179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</a:pPr>
              <a:r>
                <a:rPr lang="en-US" sz="2000" b="1" dirty="0" smtClean="0"/>
                <a:t>Console</a:t>
              </a:r>
              <a:r>
                <a:rPr lang="en-US" sz="2000" b="1" dirty="0"/>
                <a:t/>
              </a:r>
              <a:br>
                <a:rPr lang="en-US" sz="2000" b="1" dirty="0"/>
              </a:br>
              <a:r>
                <a:rPr lang="en-US" sz="2000" b="1" dirty="0" err="1" smtClean="0"/>
                <a:t>d’administration</a:t>
              </a:r>
              <a:endParaRPr lang="en-US" sz="2000" b="1" dirty="0"/>
            </a:p>
          </p:txBody>
        </p:sp>
        <p:sp>
          <p:nvSpPr>
            <p:cNvPr id="875535" name="Rectangle 12300"/>
            <p:cNvSpPr>
              <a:spLocks noChangeArrowheads="1"/>
            </p:cNvSpPr>
            <p:nvPr/>
          </p:nvSpPr>
          <p:spPr bwMode="auto">
            <a:xfrm>
              <a:off x="1901371" y="1871663"/>
              <a:ext cx="123076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</a:pPr>
              <a:r>
                <a:rPr lang="en-US" sz="2000" dirty="0" err="1" smtClean="0"/>
                <a:t>Serveur</a:t>
              </a:r>
              <a:r>
                <a:rPr lang="en-US" sz="2000" dirty="0" smtClean="0"/>
                <a:t> SCOM</a:t>
              </a:r>
              <a:endParaRPr lang="en-US" sz="2000" b="1" dirty="0"/>
            </a:p>
          </p:txBody>
        </p:sp>
        <p:pic>
          <p:nvPicPr>
            <p:cNvPr id="875536" name="Rectangle 1230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430838" y="1543050"/>
              <a:ext cx="1120775" cy="111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5538" name="Rectangle 1230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19538" y="4205288"/>
              <a:ext cx="503237" cy="89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5539" name="TextBox 12304"/>
            <p:cNvSpPr txBox="1">
              <a:spLocks noChangeAspect="1" noChangeArrowheads="1"/>
            </p:cNvSpPr>
            <p:nvPr/>
          </p:nvSpPr>
          <p:spPr bwMode="auto">
            <a:xfrm>
              <a:off x="3800475" y="5343525"/>
              <a:ext cx="73818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Font typeface="Wingdings 2" pitchFamily="18" charset="2"/>
                <a:buNone/>
              </a:pPr>
              <a:r>
                <a:rPr lang="en-US" sz="2000" b="1" dirty="0" err="1" smtClean="0"/>
                <a:t>Serveurs</a:t>
              </a:r>
              <a:r>
                <a:rPr lang="en-US" sz="2000" b="1" dirty="0" smtClean="0"/>
                <a:t> </a:t>
              </a:r>
            </a:p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Font typeface="Wingdings 2" pitchFamily="18" charset="2"/>
                <a:buNone/>
              </a:pPr>
              <a:r>
                <a:rPr lang="en-US" sz="2000" dirty="0" err="1" smtClean="0"/>
                <a:t>d’applications</a:t>
              </a:r>
              <a:endParaRPr lang="en-US" sz="2000" b="1" dirty="0"/>
            </a:p>
          </p:txBody>
        </p:sp>
        <p:pic>
          <p:nvPicPr>
            <p:cNvPr id="875541" name="Rectangle 1230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75350" y="4205288"/>
              <a:ext cx="503238" cy="89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5542" name="TextBox 12307"/>
            <p:cNvSpPr txBox="1">
              <a:spLocks noChangeAspect="1" noChangeArrowheads="1"/>
            </p:cNvSpPr>
            <p:nvPr/>
          </p:nvSpPr>
          <p:spPr bwMode="auto">
            <a:xfrm>
              <a:off x="5854700" y="5343525"/>
              <a:ext cx="73818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Font typeface="Wingdings 2" pitchFamily="18" charset="2"/>
                <a:buNone/>
              </a:pPr>
              <a:endParaRPr lang="en-US" sz="2000" dirty="0" smtClean="0"/>
            </a:p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Font typeface="Wingdings 2" pitchFamily="18" charset="2"/>
                <a:buNone/>
              </a:pPr>
              <a:r>
                <a:rPr lang="en-US" sz="2000" dirty="0" err="1" smtClean="0"/>
                <a:t>Serveurs</a:t>
              </a:r>
              <a:r>
                <a:rPr lang="en-US" sz="2000" dirty="0" smtClean="0"/>
                <a:t> de</a:t>
              </a:r>
            </a:p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Font typeface="Wingdings 2" pitchFamily="18" charset="2"/>
                <a:buNone/>
              </a:pPr>
              <a:r>
                <a:rPr lang="en-US" sz="2000" b="1" dirty="0" smtClean="0"/>
                <a:t>Bases de</a:t>
              </a:r>
            </a:p>
            <a:p>
              <a:pPr algn="ctr">
                <a:lnSpc>
                  <a:spcPct val="90000"/>
                </a:lnSpc>
                <a:spcBef>
                  <a:spcPct val="30000"/>
                </a:spcBef>
                <a:buClr>
                  <a:schemeClr val="tx2"/>
                </a:buClr>
                <a:buFont typeface="Wingdings 2" pitchFamily="18" charset="2"/>
                <a:buNone/>
              </a:pPr>
              <a:r>
                <a:rPr lang="en-US" sz="2000" b="1" dirty="0" err="1" smtClean="0"/>
                <a:t>données</a:t>
              </a:r>
              <a:endParaRPr lang="en-US" sz="2000" b="1" dirty="0"/>
            </a:p>
          </p:txBody>
        </p:sp>
        <p:pic>
          <p:nvPicPr>
            <p:cNvPr id="875543" name="Rectangle 1230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2680501">
              <a:off x="4305300" y="3406775"/>
              <a:ext cx="1984375" cy="51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5544" name="Rectangle 1230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89375" y="2952750"/>
              <a:ext cx="511175" cy="1284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ZoneTexte 17"/>
          <p:cNvSpPr txBox="1"/>
          <p:nvPr/>
        </p:nvSpPr>
        <p:spPr>
          <a:xfrm>
            <a:off x="189187" y="1744719"/>
            <a:ext cx="20705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SharePoint est un système </a:t>
            </a:r>
          </a:p>
          <a:p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complexe et distribué, </a:t>
            </a:r>
          </a:p>
          <a:p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orienté services</a:t>
            </a:r>
            <a:endParaRPr lang="fr-FR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240" y="1414462"/>
            <a:ext cx="8829040" cy="4284250"/>
          </a:xfrm>
        </p:spPr>
        <p:txBody>
          <a:bodyPr/>
          <a:lstStyle/>
          <a:p>
            <a:r>
              <a:rPr lang="fr-FR" dirty="0" smtClean="0"/>
              <a:t>Office SharePoint Server 2007 sur Technet2</a:t>
            </a:r>
          </a:p>
          <a:p>
            <a:pPr lvl="1">
              <a:buNone/>
            </a:pPr>
            <a:r>
              <a:rPr lang="fr-FR" sz="1100" dirty="0" smtClean="0">
                <a:effectLst/>
                <a:hlinkClick r:id="rId2"/>
              </a:rPr>
              <a:t>http://technet2.microsoft.com/Office/en-us/library/3e3b8737-c6a3-4e2c-a35f-f0095d952b781033.mspx?mfr=true</a:t>
            </a:r>
          </a:p>
          <a:p>
            <a:endParaRPr lang="fr-FR" dirty="0" smtClean="0"/>
          </a:p>
          <a:p>
            <a:r>
              <a:rPr lang="fr-FR" dirty="0" smtClean="0"/>
              <a:t>Planning and architecture for Office SharePoint Server 2007 	</a:t>
            </a:r>
            <a:r>
              <a:rPr lang="fr-FR" sz="2400" dirty="0" smtClean="0"/>
              <a:t>(200 pages)</a:t>
            </a:r>
            <a:endParaRPr lang="fr-FR" dirty="0" smtClean="0"/>
          </a:p>
          <a:p>
            <a:pPr lvl="1">
              <a:buNone/>
            </a:pPr>
            <a:r>
              <a:rPr lang="fr-FR" sz="1200" dirty="0" smtClean="0">
                <a:effectLst/>
                <a:hlinkClick r:id="rId2"/>
              </a:rPr>
              <a:t>http://technet2.microsoft.com/Office/en-us/library/3e3b8737-c6a3-4e2c-a35f-f0095d952b781033.mspx?mfr=true</a:t>
            </a:r>
            <a:r>
              <a:rPr lang="fr-FR" sz="1200" dirty="0" smtClean="0">
                <a:effectLst/>
              </a:rPr>
              <a:t> </a:t>
            </a:r>
          </a:p>
          <a:p>
            <a:pPr lvl="1">
              <a:buNone/>
            </a:pPr>
            <a:endParaRPr lang="fr-FR" sz="1200" dirty="0" smtClean="0">
              <a:effectLst/>
            </a:endParaRPr>
          </a:p>
          <a:p>
            <a:pPr lvl="1">
              <a:buNone/>
            </a:pPr>
            <a:endParaRPr lang="fr-FR" sz="1200" dirty="0" smtClean="0">
              <a:effectLst/>
            </a:endParaRPr>
          </a:p>
          <a:p>
            <a:pPr marL="447675" lvl="1" indent="-447675"/>
            <a:r>
              <a:rPr lang="en-US" sz="3200" dirty="0" smtClean="0">
                <a:ea typeface="+mn-ea"/>
                <a:cs typeface="+mn-cs"/>
              </a:rPr>
              <a:t>Windows SharePoint Services 3.0 Technical Library</a:t>
            </a:r>
          </a:p>
          <a:p>
            <a:pPr lvl="1">
              <a:buNone/>
            </a:pPr>
            <a:r>
              <a:rPr lang="fr-FR" sz="1200" dirty="0" smtClean="0">
                <a:effectLst/>
                <a:hlinkClick r:id="rId2"/>
              </a:rPr>
              <a:t>http://technet2.microsoft.com/Office/en-us/library/3e3b8737-c6a3-4e2c-a35f-f0095d952b781033.mspx?mfr=true</a:t>
            </a:r>
          </a:p>
        </p:txBody>
      </p:sp>
      <p:pic>
        <p:nvPicPr>
          <p:cNvPr id="1026" name="Picture 2" descr="http://www.microsoft.com/france/images/u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9274" y="1949129"/>
            <a:ext cx="171450" cy="114300"/>
          </a:xfrm>
          <a:prstGeom prst="rect">
            <a:avLst/>
          </a:prstGeom>
          <a:noFill/>
        </p:spPr>
      </p:pic>
      <p:pic>
        <p:nvPicPr>
          <p:cNvPr id="5" name="Picture 2" descr="http://www.microsoft.com/france/images/u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2915" y="3786490"/>
            <a:ext cx="171450" cy="114300"/>
          </a:xfrm>
          <a:prstGeom prst="rect">
            <a:avLst/>
          </a:prstGeom>
          <a:noFill/>
        </p:spPr>
      </p:pic>
      <p:pic>
        <p:nvPicPr>
          <p:cNvPr id="6" name="Picture 2" descr="http://www.microsoft.com/france/images/u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1203" y="5490288"/>
            <a:ext cx="171450" cy="1143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2" name="Rectangle 52"/>
          <p:cNvSpPr>
            <a:spLocks noGrp="1" noChangeArrowheads="1"/>
          </p:cNvSpPr>
          <p:nvPr>
            <p:ph type="body" idx="1"/>
          </p:nvPr>
        </p:nvSpPr>
        <p:spPr>
          <a:xfrm>
            <a:off x="0" y="38102"/>
            <a:ext cx="4505326" cy="3194721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0"/>
              </a:spcBef>
              <a:buNone/>
            </a:pPr>
            <a:endParaRPr lang="fr-FR" sz="3600" b="1" dirty="0" smtClean="0">
              <a:ln w="50800"/>
              <a:solidFill>
                <a:schemeClr val="tx2"/>
              </a:solidFill>
              <a:latin typeface="Segoe Black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fr-FR" sz="3600" b="1" dirty="0" smtClean="0">
              <a:ln w="50800"/>
              <a:solidFill>
                <a:schemeClr val="tx2"/>
              </a:solidFill>
              <a:latin typeface="Segoe Black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r>
              <a:rPr lang="fr-FR" sz="2800" b="1" dirty="0" smtClean="0">
                <a:ln w="50800"/>
                <a:solidFill>
                  <a:schemeClr val="tx2"/>
                </a:solidFill>
                <a:latin typeface="Segoe Black" pitchFamily="34" charset="0"/>
                <a:ea typeface="+mj-ea"/>
                <a:cs typeface="+mj-cs"/>
              </a:rPr>
              <a:t>La référence technique</a:t>
            </a:r>
          </a:p>
          <a:p>
            <a:pPr>
              <a:spcBef>
                <a:spcPct val="0"/>
              </a:spcBef>
              <a:buNone/>
            </a:pPr>
            <a:r>
              <a:rPr lang="fr-FR" sz="2800" b="1" dirty="0" smtClean="0">
                <a:ln w="50800"/>
                <a:solidFill>
                  <a:schemeClr val="tx2"/>
                </a:solidFill>
                <a:latin typeface="Segoe Black" pitchFamily="34" charset="0"/>
                <a:ea typeface="+mj-ea"/>
                <a:cs typeface="+mj-cs"/>
              </a:rPr>
              <a:t>pour les IT Pros :</a:t>
            </a:r>
          </a:p>
          <a:p>
            <a:pPr>
              <a:spcBef>
                <a:spcPct val="0"/>
              </a:spcBef>
              <a:buNone/>
            </a:pPr>
            <a:r>
              <a:rPr lang="fr-FR" sz="2400" b="1" u="sng" kern="1200" dirty="0" smtClean="0">
                <a:solidFill>
                  <a:srgbClr val="FFFFFF"/>
                </a:solidFill>
              </a:rPr>
              <a:t>technet.microsoft.com</a:t>
            </a:r>
          </a:p>
          <a:p>
            <a:pPr>
              <a:spcBef>
                <a:spcPct val="0"/>
              </a:spcBef>
              <a:buNone/>
            </a:pPr>
            <a:endParaRPr lang="fr-FR" sz="3600" b="1" dirty="0" smtClean="0">
              <a:ln w="50800"/>
              <a:solidFill>
                <a:schemeClr val="tx2"/>
              </a:solidFill>
              <a:latin typeface="Segoe Black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  <a:buNone/>
            </a:pPr>
            <a:endParaRPr lang="fr-FR" sz="3600" b="1" dirty="0" smtClean="0">
              <a:ln w="50800"/>
              <a:solidFill>
                <a:schemeClr val="tx2"/>
              </a:solidFill>
              <a:latin typeface="Segoe Black" pitchFamily="34" charset="0"/>
              <a:ea typeface="+mj-ea"/>
              <a:cs typeface="+mj-cs"/>
            </a:endParaRPr>
          </a:p>
        </p:txBody>
      </p:sp>
      <p:sp>
        <p:nvSpPr>
          <p:cNvPr id="13" name="Rectangle 52"/>
          <p:cNvSpPr txBox="1">
            <a:spLocks noChangeArrowheads="1"/>
          </p:cNvSpPr>
          <p:nvPr/>
        </p:nvSpPr>
        <p:spPr bwMode="auto">
          <a:xfrm>
            <a:off x="4638674" y="9525"/>
            <a:ext cx="4505326" cy="374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47675" marR="0" lvl="0" indent="-447675" defTabSz="914400" latinLnBrk="0">
              <a:lnSpc>
                <a:spcPct val="90000"/>
              </a:lnSpc>
              <a:buClr>
                <a:schemeClr val="tx2"/>
              </a:buClr>
              <a:buSzTx/>
              <a:tabLst/>
              <a:defRPr/>
            </a:pPr>
            <a:endParaRPr lang="fr-FR" sz="3600" dirty="0" smtClean="0">
              <a:ln w="50800"/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Black" pitchFamily="34" charset="0"/>
              <a:ea typeface="+mj-ea"/>
              <a:cs typeface="+mj-cs"/>
            </a:endParaRPr>
          </a:p>
          <a:p>
            <a:pPr marL="447675" marR="0" lvl="0" indent="-447675" defTabSz="914400" latinLnBrk="0">
              <a:lnSpc>
                <a:spcPct val="90000"/>
              </a:lnSpc>
              <a:buClr>
                <a:schemeClr val="tx2"/>
              </a:buClr>
              <a:buSzTx/>
              <a:tabLst/>
              <a:defRPr/>
            </a:pPr>
            <a:endParaRPr lang="fr-FR" sz="3600" dirty="0" smtClean="0">
              <a:ln w="50800"/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Black" pitchFamily="34" charset="0"/>
              <a:ea typeface="+mj-ea"/>
              <a:cs typeface="+mj-cs"/>
            </a:endParaRPr>
          </a:p>
          <a:p>
            <a:pPr marL="447675" marR="0" lvl="0" indent="-447675" defTabSz="914400" latinLnBrk="0">
              <a:lnSpc>
                <a:spcPct val="90000"/>
              </a:lnSpc>
              <a:buClr>
                <a:schemeClr val="tx2"/>
              </a:buClr>
              <a:buSzTx/>
              <a:tabLst/>
              <a:defRPr/>
            </a:pPr>
            <a:r>
              <a:rPr lang="fr-FR" sz="2800" dirty="0" smtClean="0">
                <a:ln w="50800"/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Black" pitchFamily="34" charset="0"/>
                <a:ea typeface="+mj-ea"/>
                <a:cs typeface="+mj-cs"/>
              </a:rPr>
              <a:t>La référence technique</a:t>
            </a:r>
          </a:p>
          <a:p>
            <a:pPr marL="447675" marR="0" lvl="0" indent="-447675" defTabSz="914400" latinLnBrk="0">
              <a:lnSpc>
                <a:spcPct val="90000"/>
              </a:lnSpc>
              <a:buClr>
                <a:schemeClr val="tx2"/>
              </a:buClr>
              <a:buSzTx/>
              <a:tabLst/>
              <a:defRPr/>
            </a:pPr>
            <a:r>
              <a:rPr lang="fr-FR" sz="2800" dirty="0" smtClean="0">
                <a:ln w="50800"/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Black" pitchFamily="34" charset="0"/>
                <a:ea typeface="+mj-ea"/>
                <a:cs typeface="+mj-cs"/>
              </a:rPr>
              <a:t>pour les développeurs :</a:t>
            </a:r>
          </a:p>
          <a:p>
            <a:pPr marL="447675" indent="-447675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sz="2400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msdn.microsoft.com</a:t>
            </a:r>
            <a:endParaRPr lang="fr-FR" sz="2400" u="sng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hlinkClick r:id="rId3"/>
            </a:endParaRPr>
          </a:p>
          <a:p>
            <a:pPr marL="447675" marR="0" lvl="0" indent="-447675" defTabSz="914400" latinLnBrk="0">
              <a:lnSpc>
                <a:spcPct val="90000"/>
              </a:lnSpc>
              <a:buClr>
                <a:schemeClr val="tx2"/>
              </a:buClr>
              <a:buSzTx/>
              <a:tabLst/>
              <a:defRPr/>
            </a:pPr>
            <a:endParaRPr lang="fr-FR" sz="3600" dirty="0" smtClean="0">
              <a:ln w="50800"/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Black" pitchFamily="34" charset="0"/>
              <a:ea typeface="+mj-ea"/>
              <a:cs typeface="+mj-cs"/>
            </a:endParaRPr>
          </a:p>
          <a:p>
            <a:pPr marL="447675" marR="0" lvl="0" indent="-447675" defTabSz="914400" latinLnBrk="0">
              <a:lnSpc>
                <a:spcPct val="90000"/>
              </a:lnSpc>
              <a:buClr>
                <a:schemeClr val="tx2"/>
              </a:buClr>
              <a:buSzTx/>
              <a:tabLst/>
              <a:defRPr/>
            </a:pPr>
            <a:endParaRPr lang="fr-FR" sz="3600" dirty="0" smtClean="0">
              <a:ln w="50800"/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Black" pitchFamily="34" charset="0"/>
              <a:ea typeface="+mj-ea"/>
              <a:cs typeface="+mj-cs"/>
            </a:endParaRPr>
          </a:p>
          <a:p>
            <a:pPr marL="447675" marR="0" lvl="0" indent="-447675" defTabSz="914400" latinLnBrk="0">
              <a:lnSpc>
                <a:spcPct val="90000"/>
              </a:lnSpc>
              <a:buClr>
                <a:schemeClr val="tx2"/>
              </a:buClr>
              <a:buSzTx/>
              <a:tabLst/>
              <a:defRPr/>
            </a:pPr>
            <a:endParaRPr lang="fr-FR" sz="3600" dirty="0" smtClean="0">
              <a:ln w="50800"/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egoe Black" pitchFamily="34" charset="0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019425"/>
            <a:ext cx="902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18" name="Rectangle 52"/>
          <p:cNvSpPr txBox="1">
            <a:spLocks noChangeArrowheads="1"/>
          </p:cNvSpPr>
          <p:nvPr/>
        </p:nvSpPr>
        <p:spPr bwMode="auto">
          <a:xfrm>
            <a:off x="0" y="3936778"/>
            <a:ext cx="9144000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47675" marR="0" lvl="0" indent="-447675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Blip>
                <a:blip r:embed="rId4"/>
              </a:buBlip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S’informer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 portail d’informations,</a:t>
            </a:r>
            <a:r>
              <a:rPr kumimoji="0" lang="fr-F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des événements, une newsletter bimensuelle personnalisée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Blip>
                <a:blip r:embed="rId4"/>
              </a:buBlip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 former - </a:t>
            </a:r>
            <a:r>
              <a:rPr lang="fr-FR" sz="2400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Des webcasts, des articles techniques, des téléchargements, des forums pour échanger avec vos pairs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l" defTabSz="914400" rtl="0" eaLnBrk="1" fontAlgn="base" latinLnBrk="0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Blip>
                <a:blip r:embed="rId4"/>
              </a:buBlip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Bénéficier de services -  </a:t>
            </a:r>
            <a:r>
              <a:rPr lang="fr-FR" sz="2400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Des cursus de formations et de certifications, des offres de support technique</a:t>
            </a:r>
          </a:p>
          <a:p>
            <a:pPr marL="904875" lvl="1" indent="-447675">
              <a:spcBef>
                <a:spcPct val="30000"/>
              </a:spcBef>
              <a:buClr>
                <a:schemeClr val="tx2"/>
              </a:buClr>
            </a:pPr>
            <a:endParaRPr lang="fr-FR" sz="2400" b="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904875" lvl="1" indent="-447675">
              <a:spcBef>
                <a:spcPct val="30000"/>
              </a:spcBef>
              <a:buClr>
                <a:schemeClr val="tx2"/>
              </a:buClr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21" name="TextBox 20"/>
          <p:cNvSpPr txBox="1"/>
          <p:nvPr/>
        </p:nvSpPr>
        <p:spPr>
          <a:xfrm>
            <a:off x="4514850" y="2657475"/>
            <a:ext cx="4514851" cy="830997"/>
          </a:xfrm>
          <a:prstGeom prst="rect">
            <a:avLst/>
          </a:prstGeom>
          <a:ln>
            <a:solidFill>
              <a:srgbClr val="FFC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>
            <a:bevelT prst="relaxedInset"/>
            <a:extrusionClr>
              <a:schemeClr val="tx2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Visual Studio 2005 +</a:t>
            </a:r>
          </a:p>
          <a:p>
            <a:pPr algn="ctr"/>
            <a:r>
              <a:rPr lang="fr-FR" sz="2000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Abonnement </a:t>
            </a:r>
            <a:r>
              <a:rPr lang="fr-FR" sz="2800" b="0" u="sng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MSDN Premium   </a:t>
            </a:r>
            <a:endParaRPr lang="fr-FR" sz="2800" b="0" u="sng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hlinkClick r:id="rId5"/>
            </a:endParaRPr>
          </a:p>
        </p:txBody>
      </p:sp>
      <p:sp useBgFill="1">
        <p:nvSpPr>
          <p:cNvPr id="22" name="TextBox 21"/>
          <p:cNvSpPr txBox="1"/>
          <p:nvPr/>
        </p:nvSpPr>
        <p:spPr>
          <a:xfrm>
            <a:off x="66675" y="2657475"/>
            <a:ext cx="4362450" cy="830997"/>
          </a:xfrm>
          <a:prstGeom prst="rect">
            <a:avLst/>
          </a:prstGeom>
          <a:ln>
            <a:solidFill>
              <a:schemeClr val="tx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>
            <a:bevelT prst="relaxedInset"/>
            <a:extrusionClr>
              <a:schemeClr val="tx2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000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Abonnement </a:t>
            </a:r>
            <a:r>
              <a:rPr lang="fr-FR" sz="2800" b="0" u="sng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TechNet Plus :</a:t>
            </a:r>
          </a:p>
          <a:p>
            <a:pPr algn="ctr"/>
            <a:r>
              <a:rPr lang="fr-FR" sz="2000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Versions d’</a:t>
            </a:r>
            <a:r>
              <a:rPr lang="fr-FR" sz="2000" b="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éval</a:t>
            </a:r>
            <a:r>
              <a:rPr lang="fr-FR" sz="2000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+ 2 incidents support</a:t>
            </a:r>
            <a:endParaRPr lang="fr-FR" sz="2800" b="0" u="sng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2" name="Picture 11" descr="TechNet_rg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" y="142875"/>
            <a:ext cx="4395788" cy="894781"/>
          </a:xfrm>
          <a:prstGeom prst="rect">
            <a:avLst/>
          </a:prstGeom>
        </p:spPr>
      </p:pic>
      <p:pic>
        <p:nvPicPr>
          <p:cNvPr id="10" name="Picture 9" descr="msdn_1inch_c 2.t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7249" y="266701"/>
            <a:ext cx="1610826" cy="8212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3" name="Picture 5" descr="white 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06003"/>
            <a:ext cx="8448675" cy="1798637"/>
          </a:xfrm>
          <a:prstGeom prst="rect">
            <a:avLst/>
          </a:prstGeom>
          <a:noFill/>
        </p:spPr>
      </p:pic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401320" y="6627168"/>
            <a:ext cx="8148638" cy="2308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900" b="0" dirty="0">
                <a:cs typeface="Arial" charset="0"/>
              </a:rPr>
              <a:t>© </a:t>
            </a:r>
            <a:r>
              <a:rPr lang="en-US" sz="900" b="0" dirty="0" smtClean="0">
                <a:cs typeface="Arial" charset="0"/>
              </a:rPr>
              <a:t>2007 </a:t>
            </a:r>
            <a:r>
              <a:rPr lang="en-US" sz="900" b="0" dirty="0">
                <a:cs typeface="Arial" charset="0"/>
              </a:rPr>
              <a:t>Microsoft </a:t>
            </a:r>
            <a:r>
              <a:rPr lang="en-US" sz="900" b="0" dirty="0" smtClean="0">
                <a:cs typeface="Arial" charset="0"/>
              </a:rPr>
              <a:t>France</a:t>
            </a:r>
            <a:endParaRPr lang="en-US" sz="800" b="0" dirty="0"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25931" y="2661920"/>
            <a:ext cx="4959349" cy="931979"/>
            <a:chOff x="1400811" y="2621280"/>
            <a:chExt cx="4959349" cy="931979"/>
          </a:xfrm>
        </p:grpSpPr>
        <p:sp>
          <p:nvSpPr>
            <p:cNvPr id="5" name="TextBox 4"/>
            <p:cNvSpPr txBox="1"/>
            <p:nvPr/>
          </p:nvSpPr>
          <p:spPr>
            <a:xfrm>
              <a:off x="1971040" y="2621280"/>
              <a:ext cx="4389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smtClean="0">
                  <a:solidFill>
                    <a:schemeClr val="bg2"/>
                  </a:solidFill>
                  <a:latin typeface="Segoe "/>
                </a:rPr>
                <a:t>Votre potentiel, notre passion </a:t>
              </a:r>
              <a:r>
                <a:rPr lang="fr-FR" sz="1200" i="1" baseline="58000" dirty="0" smtClean="0">
                  <a:solidFill>
                    <a:schemeClr val="bg2"/>
                  </a:solidFill>
                  <a:latin typeface="Segoe "/>
                </a:rPr>
                <a:t>TM </a:t>
              </a:r>
              <a:endParaRPr lang="fr-FR" sz="1200" i="1" baseline="58000" dirty="0">
                <a:solidFill>
                  <a:schemeClr val="bg2"/>
                </a:solidFill>
                <a:latin typeface="Segoe "/>
              </a:endParaRPr>
            </a:p>
          </p:txBody>
        </p:sp>
        <p:pic>
          <p:nvPicPr>
            <p:cNvPr id="3074" name="Picture 2" descr="C:\Users\sebim\Desktop\ms-logo_bL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0811" y="3066201"/>
              <a:ext cx="2988309" cy="48705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48113" y="1462069"/>
            <a:ext cx="4552950" cy="1628775"/>
            <a:chOff x="-1265" y="811"/>
            <a:chExt cx="2868" cy="1026"/>
          </a:xfrm>
        </p:grpSpPr>
        <p:pic>
          <p:nvPicPr>
            <p:cNvPr id="14367" name="Rectangle 95334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265" y="811"/>
              <a:ext cx="2868" cy="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-1136" y="916"/>
              <a:ext cx="2610" cy="816"/>
              <a:chOff x="-1136" y="946"/>
              <a:chExt cx="2610" cy="81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-1136" y="946"/>
                <a:ext cx="2610" cy="408"/>
                <a:chOff x="-1265" y="2526"/>
                <a:chExt cx="2610" cy="408"/>
              </a:xfrm>
            </p:grpSpPr>
            <p:pic>
              <p:nvPicPr>
                <p:cNvPr id="14373" name="Rectangle 953349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-1265" y="2526"/>
                  <a:ext cx="2610" cy="4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374" name="TextBox 953350"/>
                <p:cNvSpPr txBox="1">
                  <a:spLocks noChangeArrowheads="1"/>
                </p:cNvSpPr>
                <p:nvPr/>
              </p:nvSpPr>
              <p:spPr bwMode="auto">
                <a:xfrm>
                  <a:off x="-1249" y="2539"/>
                  <a:ext cx="2545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 algn="ctr">
                    <a:lnSpc>
                      <a:spcPct val="90000"/>
                    </a:lnSpc>
                    <a:spcBef>
                      <a:spcPct val="15000"/>
                    </a:spcBef>
                    <a:buClr>
                      <a:srgbClr val="FB3300"/>
                    </a:buClr>
                    <a:buSzPct val="75000"/>
                    <a:buFont typeface="Wingdings" pitchFamily="2" charset="2"/>
                    <a:buNone/>
                  </a:pPr>
                  <a:r>
                    <a:rPr kumimoji="1" lang="en-US">
                      <a:latin typeface="Segoe Semibold" pitchFamily="34" charset="0"/>
                      <a:ea typeface="ＭＳ Ｐゴシック" pitchFamily="34" charset="-128"/>
                      <a:sym typeface="Wingdings" pitchFamily="2" charset="2"/>
                    </a:rPr>
                    <a:t>Microsoft Office SharePoint Server 2007</a:t>
                  </a:r>
                </a:p>
              </p:txBody>
            </p:sp>
          </p:grp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-1136" y="1354"/>
                <a:ext cx="2610" cy="408"/>
                <a:chOff x="-1064" y="3494"/>
                <a:chExt cx="2610" cy="408"/>
              </a:xfrm>
            </p:grpSpPr>
            <p:pic>
              <p:nvPicPr>
                <p:cNvPr id="14371" name="Rectangle 95335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-1064" y="3494"/>
                  <a:ext cx="2610" cy="4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372" name="TextBox 953353"/>
                <p:cNvSpPr txBox="1">
                  <a:spLocks noChangeArrowheads="1"/>
                </p:cNvSpPr>
                <p:nvPr/>
              </p:nvSpPr>
              <p:spPr bwMode="auto">
                <a:xfrm>
                  <a:off x="-1057" y="3510"/>
                  <a:ext cx="2563" cy="3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 anchorCtr="1"/>
                <a:lstStyle/>
                <a:p>
                  <a:pPr algn="ctr">
                    <a:spcBef>
                      <a:spcPct val="30000"/>
                    </a:spcBef>
                    <a:buClr>
                      <a:srgbClr val="FB3300"/>
                    </a:buClr>
                    <a:buSzPct val="75000"/>
                    <a:buFont typeface="Wingdings" pitchFamily="2" charset="2"/>
                    <a:buNone/>
                  </a:pPr>
                  <a:r>
                    <a:rPr kumimoji="1" lang="en-US" dirty="0">
                      <a:latin typeface="Segoe Semibold" pitchFamily="34" charset="0"/>
                      <a:ea typeface="ＭＳ Ｐゴシック" pitchFamily="34" charset="-128"/>
                      <a:sym typeface="Wingdings" pitchFamily="2" charset="2"/>
                    </a:rPr>
                    <a:t>Windows SharePoint Services </a:t>
                  </a:r>
                  <a:r>
                    <a:rPr kumimoji="1" lang="en-US" dirty="0" smtClean="0">
                      <a:latin typeface="Segoe Semibold" pitchFamily="34" charset="0"/>
                      <a:ea typeface="ＭＳ Ｐゴシック" pitchFamily="34" charset="-128"/>
                      <a:sym typeface="Wingdings" pitchFamily="2" charset="2"/>
                    </a:rPr>
                    <a:t>3.0</a:t>
                  </a:r>
                  <a:endParaRPr kumimoji="1" lang="en-US" dirty="0">
                    <a:latin typeface="Segoe Semibold" pitchFamily="34" charset="0"/>
                    <a:ea typeface="ＭＳ Ｐゴシック" pitchFamily="34" charset="-128"/>
                    <a:sym typeface="Wingdings" pitchFamily="2" charset="2"/>
                  </a:endParaRPr>
                </a:p>
              </p:txBody>
            </p:sp>
          </p:grpSp>
        </p:grpSp>
      </p:grpSp>
      <p:sp>
        <p:nvSpPr>
          <p:cNvPr id="14339" name="Shape 953354"/>
          <p:cNvSpPr>
            <a:spLocks noGrp="1" noChangeArrowheads="1"/>
          </p:cNvSpPr>
          <p:nvPr>
            <p:ph type="title"/>
          </p:nvPr>
        </p:nvSpPr>
        <p:spPr>
          <a:xfrm>
            <a:off x="18288" y="228600"/>
            <a:ext cx="9125712" cy="64633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spc="0" dirty="0" smtClean="0">
                <a:solidFill>
                  <a:srgbClr val="FF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Technologies SharePoint : la convergence</a:t>
            </a:r>
          </a:p>
        </p:txBody>
      </p:sp>
      <p:sp>
        <p:nvSpPr>
          <p:cNvPr id="14340" name="Rounded Rectangle 25"/>
          <p:cNvSpPr>
            <a:spLocks/>
          </p:cNvSpPr>
          <p:nvPr/>
        </p:nvSpPr>
        <p:spPr bwMode="auto">
          <a:xfrm>
            <a:off x="4764088" y="5684819"/>
            <a:ext cx="3643312" cy="584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624388" y="5684819"/>
            <a:ext cx="3876675" cy="714375"/>
            <a:chOff x="2913" y="3602"/>
            <a:chExt cx="2442" cy="450"/>
          </a:xfrm>
        </p:grpSpPr>
        <p:pic>
          <p:nvPicPr>
            <p:cNvPr id="14365" name="Rectangle 95335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13" y="3602"/>
              <a:ext cx="2442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6" name="Oval 51"/>
            <p:cNvSpPr>
              <a:spLocks noChangeArrowheads="1"/>
            </p:cNvSpPr>
            <p:nvPr/>
          </p:nvSpPr>
          <p:spPr bwMode="auto">
            <a:xfrm>
              <a:off x="2988" y="3602"/>
              <a:ext cx="2308" cy="371"/>
            </a:xfrm>
            <a:prstGeom prst="ellipse">
              <a:avLst/>
            </a:prstGeom>
            <a:gradFill rotWithShape="1">
              <a:gsLst>
                <a:gs pos="0">
                  <a:srgbClr val="8EC5DE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/>
              <a:r>
                <a:rPr lang="en-US">
                  <a:latin typeface="Segoe Semibold" pitchFamily="34" charset="0"/>
                  <a:ea typeface="SimSun" pitchFamily="2" charset="-122"/>
                  <a:cs typeface="Times New Roman" pitchFamily="18" charset="0"/>
                  <a:sym typeface="Wingdings" pitchFamily="2" charset="2"/>
                </a:rPr>
                <a:t>SharePoint Portal Server 2001</a:t>
              </a:r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685800" y="5684819"/>
            <a:ext cx="3876675" cy="714375"/>
            <a:chOff x="432" y="3602"/>
            <a:chExt cx="2442" cy="450"/>
          </a:xfrm>
        </p:grpSpPr>
        <p:pic>
          <p:nvPicPr>
            <p:cNvPr id="14363" name="Rectangle 95336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2" y="3602"/>
              <a:ext cx="2442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4" name="Oval 41"/>
            <p:cNvSpPr>
              <a:spLocks noChangeArrowheads="1"/>
            </p:cNvSpPr>
            <p:nvPr/>
          </p:nvSpPr>
          <p:spPr bwMode="auto">
            <a:xfrm>
              <a:off x="486" y="3602"/>
              <a:ext cx="2338" cy="393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/>
              <a:r>
                <a:rPr lang="en-US">
                  <a:latin typeface="Segoe Semibold" pitchFamily="34" charset="0"/>
                  <a:ea typeface="SimSun" pitchFamily="2" charset="-122"/>
                  <a:cs typeface="Times New Roman" pitchFamily="18" charset="0"/>
                  <a:sym typeface="Wingdings" pitchFamily="2" charset="2"/>
                </a:rPr>
                <a:t>SharePoint Team Services “v1”</a:t>
              </a: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5748338" y="3868719"/>
            <a:ext cx="2547937" cy="1181100"/>
            <a:chOff x="3621" y="2458"/>
            <a:chExt cx="1605" cy="744"/>
          </a:xfrm>
        </p:grpSpPr>
        <p:pic>
          <p:nvPicPr>
            <p:cNvPr id="14361" name="Rectangle 95336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21" y="2458"/>
              <a:ext cx="1605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2" name="Oval 52"/>
            <p:cNvSpPr>
              <a:spLocks noChangeArrowheads="1"/>
            </p:cNvSpPr>
            <p:nvPr/>
          </p:nvSpPr>
          <p:spPr bwMode="auto">
            <a:xfrm>
              <a:off x="3675" y="2469"/>
              <a:ext cx="1496" cy="67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/>
              <a:r>
                <a:rPr lang="en-US">
                  <a:latin typeface="Segoe Semibold" pitchFamily="34" charset="0"/>
                  <a:ea typeface="SimSun" pitchFamily="2" charset="-122"/>
                  <a:cs typeface="Times New Roman" pitchFamily="18" charset="0"/>
                  <a:sym typeface="Wingdings" pitchFamily="2" charset="2"/>
                </a:rPr>
                <a:t>Content</a:t>
              </a:r>
              <a:br>
                <a:rPr lang="en-US">
                  <a:latin typeface="Segoe Semibold" pitchFamily="34" charset="0"/>
                  <a:ea typeface="SimSun" pitchFamily="2" charset="-122"/>
                  <a:cs typeface="Times New Roman" pitchFamily="18" charset="0"/>
                  <a:sym typeface="Wingdings" pitchFamily="2" charset="2"/>
                </a:rPr>
              </a:br>
              <a:r>
                <a:rPr lang="en-US">
                  <a:latin typeface="Segoe Semibold" pitchFamily="34" charset="0"/>
                  <a:ea typeface="SimSun" pitchFamily="2" charset="-122"/>
                  <a:cs typeface="Times New Roman" pitchFamily="18" charset="0"/>
                  <a:sym typeface="Wingdings" pitchFamily="2" charset="2"/>
                </a:rPr>
                <a:t>Management </a:t>
              </a:r>
              <a:br>
                <a:rPr lang="en-US">
                  <a:latin typeface="Segoe Semibold" pitchFamily="34" charset="0"/>
                  <a:ea typeface="SimSun" pitchFamily="2" charset="-122"/>
                  <a:cs typeface="Times New Roman" pitchFamily="18" charset="0"/>
                  <a:sym typeface="Wingdings" pitchFamily="2" charset="2"/>
                </a:rPr>
              </a:br>
              <a:r>
                <a:rPr lang="en-US">
                  <a:latin typeface="Segoe Semibold" pitchFamily="34" charset="0"/>
                  <a:ea typeface="SimSun" pitchFamily="2" charset="-122"/>
                  <a:cs typeface="Times New Roman" pitchFamily="18" charset="0"/>
                  <a:sym typeface="Wingdings" pitchFamily="2" charset="2"/>
                </a:rPr>
                <a:t>Server 2002</a:t>
              </a:r>
            </a:p>
          </p:txBody>
        </p:sp>
      </p:grpSp>
      <p:sp>
        <p:nvSpPr>
          <p:cNvPr id="14344" name="Rounded Rectangle 62"/>
          <p:cNvSpPr>
            <a:spLocks/>
          </p:cNvSpPr>
          <p:nvPr/>
        </p:nvSpPr>
        <p:spPr bwMode="auto">
          <a:xfrm>
            <a:off x="1931988" y="4040169"/>
            <a:ext cx="4032250" cy="4413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1085850" y="3471844"/>
            <a:ext cx="4552950" cy="1628775"/>
            <a:chOff x="684" y="2208"/>
            <a:chExt cx="2868" cy="1026"/>
          </a:xfrm>
        </p:grpSpPr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684" y="2208"/>
              <a:ext cx="2868" cy="1026"/>
              <a:chOff x="-1265" y="811"/>
              <a:chExt cx="2868" cy="1026"/>
            </a:xfrm>
          </p:grpSpPr>
          <p:pic>
            <p:nvPicPr>
              <p:cNvPr id="14353" name="Rectangle 95336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265" y="811"/>
                <a:ext cx="2868" cy="1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oup 26"/>
              <p:cNvGrpSpPr>
                <a:grpSpLocks/>
              </p:cNvGrpSpPr>
              <p:nvPr/>
            </p:nvGrpSpPr>
            <p:grpSpPr bwMode="auto">
              <a:xfrm>
                <a:off x="-1136" y="916"/>
                <a:ext cx="2610" cy="816"/>
                <a:chOff x="-1136" y="946"/>
                <a:chExt cx="2610" cy="816"/>
              </a:xfrm>
            </p:grpSpPr>
            <p:grpSp>
              <p:nvGrpSpPr>
                <p:cNvPr id="12" name="Group 27"/>
                <p:cNvGrpSpPr>
                  <a:grpSpLocks/>
                </p:cNvGrpSpPr>
                <p:nvPr/>
              </p:nvGrpSpPr>
              <p:grpSpPr bwMode="auto">
                <a:xfrm>
                  <a:off x="-1136" y="946"/>
                  <a:ext cx="2610" cy="408"/>
                  <a:chOff x="-1265" y="2526"/>
                  <a:chExt cx="2610" cy="408"/>
                </a:xfrm>
              </p:grpSpPr>
              <p:pic>
                <p:nvPicPr>
                  <p:cNvPr id="14359" name="Rectangle 953371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-1265" y="2526"/>
                    <a:ext cx="2610" cy="4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4360" name="TextBox 9533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249" y="2539"/>
                    <a:ext cx="2545" cy="3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 algn="ctr">
                      <a:spcBef>
                        <a:spcPct val="30000"/>
                      </a:spcBef>
                      <a:buClr>
                        <a:srgbClr val="FB3300"/>
                      </a:buClr>
                      <a:buSzPct val="75000"/>
                      <a:buFont typeface="Wingdings" pitchFamily="2" charset="2"/>
                      <a:buNone/>
                    </a:pPr>
                    <a:r>
                      <a:rPr kumimoji="1" lang="en-US">
                        <a:latin typeface="Segoe Semibold" pitchFamily="34" charset="0"/>
                        <a:ea typeface="ＭＳ Ｐゴシック" pitchFamily="34" charset="-128"/>
                        <a:sym typeface="Wingdings" pitchFamily="2" charset="2"/>
                      </a:rPr>
                      <a:t>Office SharePoint Portal Server 2003</a:t>
                    </a:r>
                  </a:p>
                </p:txBody>
              </p:sp>
            </p:grpSp>
            <p:grpSp>
              <p:nvGrpSpPr>
                <p:cNvPr id="13" name="Group 30"/>
                <p:cNvGrpSpPr>
                  <a:grpSpLocks/>
                </p:cNvGrpSpPr>
                <p:nvPr/>
              </p:nvGrpSpPr>
              <p:grpSpPr bwMode="auto">
                <a:xfrm>
                  <a:off x="-1136" y="1354"/>
                  <a:ext cx="2610" cy="408"/>
                  <a:chOff x="-1064" y="3494"/>
                  <a:chExt cx="2610" cy="408"/>
                </a:xfrm>
              </p:grpSpPr>
              <p:pic>
                <p:nvPicPr>
                  <p:cNvPr id="14357" name="Rectangle 953374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-1064" y="3494"/>
                    <a:ext cx="2610" cy="4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4358" name="TextBox 9533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057" y="3510"/>
                    <a:ext cx="2563" cy="3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 anchorCtr="1"/>
                  <a:lstStyle/>
                  <a:p>
                    <a:pPr algn="ctr">
                      <a:spcBef>
                        <a:spcPct val="30000"/>
                      </a:spcBef>
                      <a:buClr>
                        <a:srgbClr val="FB3300"/>
                      </a:buClr>
                      <a:buSzPct val="75000"/>
                      <a:buFont typeface="Wingdings" pitchFamily="2" charset="2"/>
                      <a:buNone/>
                    </a:pPr>
                    <a:r>
                      <a:rPr kumimoji="1" lang="en-US">
                        <a:latin typeface="Segoe Semibold" pitchFamily="34" charset="0"/>
                        <a:ea typeface="ＭＳ Ｐゴシック" pitchFamily="34" charset="-128"/>
                        <a:sym typeface="Wingdings" pitchFamily="2" charset="2"/>
                      </a:rPr>
                      <a:t>Windows SharePoint Services “v2”</a:t>
                    </a:r>
                  </a:p>
                </p:txBody>
              </p:sp>
            </p:grpSp>
          </p:grpSp>
        </p:grpSp>
        <p:sp>
          <p:nvSpPr>
            <p:cNvPr id="14352" name="Rounded Rectangle 24"/>
            <p:cNvSpPr>
              <a:spLocks/>
            </p:cNvSpPr>
            <p:nvPr/>
          </p:nvSpPr>
          <p:spPr bwMode="auto">
            <a:xfrm>
              <a:off x="1012" y="2864"/>
              <a:ext cx="2527" cy="27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3322" name="Rectangle 95337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86100" y="4749782"/>
            <a:ext cx="29527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Rectangle 95337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36713" y="5103794"/>
            <a:ext cx="15811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Rectangle 95337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90800" y="2862244"/>
            <a:ext cx="16478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Rectangle 95338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13250" y="857232"/>
            <a:ext cx="16954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Rectangle 95338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52888" y="2576494"/>
            <a:ext cx="29527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03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5717" y="1577519"/>
            <a:ext cx="3624283" cy="41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reflection blurRad="6350" stA="60000" endA="900" endPos="58000" dir="5400000" sy="-100000" algn="bl" rotWithShape="0"/>
                </a:effectLst>
              </a:rPr>
              <a:t>Qui êtes-vous ?	</a:t>
            </a:r>
            <a:endParaRPr lang="fr-FR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240" y="1414462"/>
            <a:ext cx="8829040" cy="5262979"/>
          </a:xfrm>
        </p:spPr>
        <p:txBody>
          <a:bodyPr/>
          <a:lstStyle/>
          <a:p>
            <a:r>
              <a:rPr lang="fr-FR" dirty="0" smtClean="0"/>
              <a:t>Qui a déjà manipulé SharePoint ?</a:t>
            </a:r>
          </a:p>
          <a:p>
            <a:pPr lvl="1"/>
            <a:r>
              <a:rPr lang="fr-FR" dirty="0" smtClean="0"/>
              <a:t>Toutes versions ?</a:t>
            </a:r>
          </a:p>
          <a:p>
            <a:pPr lvl="1"/>
            <a:r>
              <a:rPr lang="fr-FR" dirty="0" smtClean="0"/>
              <a:t>2003 ?</a:t>
            </a:r>
          </a:p>
          <a:p>
            <a:pPr lvl="1"/>
            <a:r>
              <a:rPr lang="fr-FR" dirty="0" smtClean="0"/>
              <a:t>2007 ?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Qui utilise SharePoint en production ?</a:t>
            </a:r>
          </a:p>
          <a:p>
            <a:pPr lvl="1"/>
            <a:r>
              <a:rPr lang="fr-FR" dirty="0" smtClean="0"/>
              <a:t>Toutes versions ?</a:t>
            </a:r>
          </a:p>
          <a:p>
            <a:pPr lvl="1"/>
            <a:r>
              <a:rPr lang="fr-FR" dirty="0" smtClean="0"/>
              <a:t>2003 ?</a:t>
            </a:r>
          </a:p>
          <a:p>
            <a:pPr lvl="1"/>
            <a:r>
              <a:rPr lang="fr-FR" dirty="0" smtClean="0"/>
              <a:t>2007 ?</a:t>
            </a:r>
          </a:p>
          <a:p>
            <a:pPr lvl="1"/>
            <a:endParaRPr lang="fr-FR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68400"/>
            <a:ext cx="8458200" cy="4644861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fr-FR" sz="1800" b="1" i="1" u="sng" dirty="0" smtClean="0">
                <a:effectLst/>
              </a:rPr>
              <a:t>Bien comprendre SharePoint</a:t>
            </a:r>
          </a:p>
          <a:p>
            <a:pPr lvl="1">
              <a:lnSpc>
                <a:spcPct val="80000"/>
              </a:lnSpc>
            </a:pPr>
            <a:r>
              <a:rPr lang="fr-FR" sz="1400" b="1" i="1" dirty="0" smtClean="0">
                <a:effectLst/>
              </a:rPr>
              <a:t>Topologies, Configuration 3 tiers, échanges réseaux</a:t>
            </a:r>
          </a:p>
          <a:p>
            <a:pPr eaLnBrk="1" hangingPunct="1">
              <a:lnSpc>
                <a:spcPct val="80000"/>
              </a:lnSpc>
            </a:pPr>
            <a:endParaRPr lang="fr-FR" sz="1800" b="1" i="1" u="sng" dirty="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fr-FR" sz="1800" b="1" i="1" u="sng" dirty="0" smtClean="0">
                <a:effectLst/>
              </a:rPr>
              <a:t>Une administration à 3 niveaux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Utilisateurs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Administrateurs fonctionnels</a:t>
            </a:r>
            <a:endParaRPr lang="fr-FR" sz="1100" dirty="0" smtClean="0"/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Administrateurs techniques</a:t>
            </a:r>
          </a:p>
          <a:p>
            <a:pPr lvl="1" eaLnBrk="1" hangingPunct="1">
              <a:lnSpc>
                <a:spcPct val="80000"/>
              </a:lnSpc>
            </a:pPr>
            <a:endParaRPr lang="fr-FR" sz="1600" dirty="0" smtClean="0"/>
          </a:p>
          <a:p>
            <a:pPr lvl="1" eaLnBrk="1" hangingPunct="1">
              <a:lnSpc>
                <a:spcPct val="80000"/>
              </a:lnSpc>
              <a:buNone/>
            </a:pPr>
            <a:r>
              <a:rPr lang="fr-FR" sz="1600" dirty="0" smtClean="0"/>
              <a:t>Avec  3 cibles 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Données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Configuration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Sécurité</a:t>
            </a:r>
            <a:endParaRPr lang="fr-FR" sz="300" dirty="0" smtClean="0"/>
          </a:p>
          <a:p>
            <a:pPr lvl="1" eaLnBrk="1" hangingPunct="1">
              <a:lnSpc>
                <a:spcPct val="80000"/>
              </a:lnSpc>
            </a:pPr>
            <a:endParaRPr lang="fr-FR" sz="1600" dirty="0" smtClean="0"/>
          </a:p>
          <a:p>
            <a:pPr eaLnBrk="1" hangingPunct="1">
              <a:lnSpc>
                <a:spcPct val="80000"/>
              </a:lnSpc>
            </a:pPr>
            <a:r>
              <a:rPr lang="fr-FR" sz="1800" b="1" i="1" u="sng" dirty="0" smtClean="0">
                <a:effectLst/>
              </a:rPr>
              <a:t>Surveillance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Surveillance et optimisation génériques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SharePoint &amp; SCOM</a:t>
            </a:r>
          </a:p>
          <a:p>
            <a:pPr algn="r" eaLnBrk="1" hangingPunct="1">
              <a:lnSpc>
                <a:spcPct val="80000"/>
              </a:lnSpc>
            </a:pPr>
            <a:endParaRPr lang="fr-FR" sz="1200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36600" y="1054100"/>
            <a:ext cx="7467600" cy="784532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fan - light 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565374" flipH="1">
            <a:off x="2518164" y="415925"/>
            <a:ext cx="44608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fan - light 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034626">
            <a:off x="721114" y="415925"/>
            <a:ext cx="44608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fan - light 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17931" flipV="1">
            <a:off x="-210749" y="1949451"/>
            <a:ext cx="44608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 descr="fan - light 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565374" flipV="1">
            <a:off x="721114" y="3454400"/>
            <a:ext cx="44608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 descr="fan - light 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034626" flipH="1" flipV="1">
            <a:off x="2518164" y="3454400"/>
            <a:ext cx="44608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 descr="fan - light 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382069" flipH="1" flipV="1">
            <a:off x="3448439" y="1949451"/>
            <a:ext cx="44608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46614" y="1514475"/>
            <a:ext cx="4578350" cy="4578350"/>
            <a:chOff x="969" y="403"/>
            <a:chExt cx="3656" cy="3656"/>
          </a:xfrm>
        </p:grpSpPr>
        <p:pic>
          <p:nvPicPr>
            <p:cNvPr id="17419" name="Rectangle 95437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9" y="403"/>
              <a:ext cx="3656" cy="3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117" y="551"/>
              <a:ext cx="3346" cy="3354"/>
              <a:chOff x="1117" y="817"/>
              <a:chExt cx="3346" cy="3354"/>
            </a:xfrm>
          </p:grpSpPr>
          <p:pic>
            <p:nvPicPr>
              <p:cNvPr id="17421" name="Rectangle 95437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58" y="817"/>
                <a:ext cx="1451" cy="1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2" name="Rectangle 95437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779" y="817"/>
                <a:ext cx="1441" cy="1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3" name="Rectangle 95437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063" y="1789"/>
                <a:ext cx="1404" cy="1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4" name="Rectangle 95437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17" y="1666"/>
                <a:ext cx="1103" cy="1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5" name="Rectangle 95437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319" y="1677"/>
                <a:ext cx="1144" cy="1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6" name="Rectangle 95437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789" y="2819"/>
                <a:ext cx="1420" cy="1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7" name="Rectangle 954380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358" y="2839"/>
                <a:ext cx="1441" cy="1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412" name="Rectangle 26"/>
          <p:cNvSpPr>
            <a:spLocks noChangeArrowheads="1"/>
          </p:cNvSpPr>
          <p:nvPr/>
        </p:nvSpPr>
        <p:spPr bwMode="auto">
          <a:xfrm>
            <a:off x="3081727" y="3446463"/>
            <a:ext cx="14557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>
              <a:lnSpc>
                <a:spcPct val="85000"/>
              </a:lnSpc>
              <a:spcBef>
                <a:spcPct val="3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fr-FR" sz="1600">
                <a:solidFill>
                  <a:schemeClr val="bg1"/>
                </a:solidFill>
                <a:latin typeface="Segoe Semibold" pitchFamily="34" charset="0"/>
                <a:sym typeface="Wingdings" pitchFamily="2" charset="2"/>
              </a:rPr>
              <a:t>Plate-forme </a:t>
            </a:r>
            <a:br>
              <a:rPr lang="fr-FR" sz="1600">
                <a:solidFill>
                  <a:schemeClr val="bg1"/>
                </a:solidFill>
                <a:latin typeface="Segoe Semibold" pitchFamily="34" charset="0"/>
                <a:sym typeface="Wingdings" pitchFamily="2" charset="2"/>
              </a:rPr>
            </a:br>
            <a:r>
              <a:rPr lang="fr-FR" sz="1600">
                <a:solidFill>
                  <a:schemeClr val="bg1"/>
                </a:solidFill>
                <a:latin typeface="Segoe Semibold" pitchFamily="34" charset="0"/>
                <a:sym typeface="Wingdings" pitchFamily="2" charset="2"/>
              </a:rPr>
              <a:t>SharePoint </a:t>
            </a:r>
            <a:r>
              <a:rPr lang="fr-FR" sz="1400">
                <a:solidFill>
                  <a:schemeClr val="bg1"/>
                </a:solidFill>
                <a:latin typeface="Segoe Semibold" pitchFamily="34" charset="0"/>
                <a:sym typeface="Wingdings" pitchFamily="2" charset="2"/>
              </a:rPr>
              <a:t/>
            </a:r>
            <a:br>
              <a:rPr lang="fr-FR" sz="1400">
                <a:solidFill>
                  <a:schemeClr val="bg1"/>
                </a:solidFill>
                <a:latin typeface="Segoe Semibold" pitchFamily="34" charset="0"/>
                <a:sym typeface="Wingdings" pitchFamily="2" charset="2"/>
              </a:rPr>
            </a:br>
            <a:r>
              <a:rPr lang="fr-FR" sz="1400">
                <a:solidFill>
                  <a:schemeClr val="bg1"/>
                </a:solidFill>
                <a:latin typeface="Segoe Semibold" pitchFamily="34" charset="0"/>
                <a:sym typeface="Wingdings" pitchFamily="2" charset="2"/>
              </a:rPr>
              <a:t/>
            </a:r>
            <a:br>
              <a:rPr lang="fr-FR" sz="1400">
                <a:solidFill>
                  <a:schemeClr val="bg1"/>
                </a:solidFill>
                <a:latin typeface="Segoe Semibold" pitchFamily="34" charset="0"/>
                <a:sym typeface="Wingdings" pitchFamily="2" charset="2"/>
              </a:rPr>
            </a:br>
            <a:endParaRPr lang="fr-FR" sz="1400">
              <a:solidFill>
                <a:schemeClr val="bg1"/>
              </a:solidFill>
              <a:latin typeface="Segoe Semibold" pitchFamily="34" charset="0"/>
              <a:sym typeface="Wingdings" pitchFamily="2" charset="2"/>
            </a:endParaRPr>
          </a:p>
        </p:txBody>
      </p:sp>
      <p:sp>
        <p:nvSpPr>
          <p:cNvPr id="17413" name="TextBox 954382"/>
          <p:cNvSpPr txBox="1">
            <a:spLocks noChangeArrowheads="1"/>
          </p:cNvSpPr>
          <p:nvPr/>
        </p:nvSpPr>
        <p:spPr bwMode="auto">
          <a:xfrm>
            <a:off x="2457839" y="4675188"/>
            <a:ext cx="1200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  <a:buClr>
                <a:srgbClr val="FB3300"/>
              </a:buClr>
              <a:buSzPct val="75000"/>
              <a:buFont typeface="Wingdings" pitchFamily="2" charset="2"/>
              <a:buNone/>
            </a:pPr>
            <a:r>
              <a:rPr kumimoji="1" lang="fr-FR" sz="1600" b="1">
                <a:ea typeface="ＭＳ Ｐゴシック" pitchFamily="34" charset="-128"/>
                <a:sym typeface="Wingdings" pitchFamily="2" charset="2"/>
              </a:rPr>
              <a:t>Gestion de</a:t>
            </a:r>
          </a:p>
          <a:p>
            <a:pPr algn="ctr">
              <a:lnSpc>
                <a:spcPct val="85000"/>
              </a:lnSpc>
              <a:spcBef>
                <a:spcPct val="30000"/>
              </a:spcBef>
              <a:buClr>
                <a:srgbClr val="FB3300"/>
              </a:buClr>
              <a:buSzPct val="75000"/>
              <a:buFont typeface="Wingdings" pitchFamily="2" charset="2"/>
              <a:buNone/>
            </a:pPr>
            <a:r>
              <a:rPr kumimoji="1" lang="fr-FR" sz="1600" b="1">
                <a:ea typeface="ＭＳ Ｐゴシック" pitchFamily="34" charset="-128"/>
                <a:sym typeface="Wingdings" pitchFamily="2" charset="2"/>
              </a:rPr>
              <a:t>contenu</a:t>
            </a:r>
          </a:p>
        </p:txBody>
      </p:sp>
      <p:sp>
        <p:nvSpPr>
          <p:cNvPr id="17414" name="TextBox 954383"/>
          <p:cNvSpPr txBox="1">
            <a:spLocks noChangeArrowheads="1"/>
          </p:cNvSpPr>
          <p:nvPr/>
        </p:nvSpPr>
        <p:spPr bwMode="auto">
          <a:xfrm>
            <a:off x="3975489" y="4814888"/>
            <a:ext cx="1160463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  <a:buClr>
                <a:srgbClr val="FB3300"/>
              </a:buClr>
              <a:buSzPct val="75000"/>
              <a:buFont typeface="Wingdings" pitchFamily="2" charset="2"/>
              <a:buNone/>
            </a:pPr>
            <a:r>
              <a:rPr kumimoji="1" lang="fr-FR" sz="1600" b="1">
                <a:ea typeface="ＭＳ Ｐゴシック" pitchFamily="34" charset="-128"/>
                <a:sym typeface="Wingdings" pitchFamily="2" charset="2"/>
              </a:rPr>
              <a:t>Recherche</a:t>
            </a:r>
          </a:p>
        </p:txBody>
      </p:sp>
      <p:sp>
        <p:nvSpPr>
          <p:cNvPr id="17415" name="TextBox 954384"/>
          <p:cNvSpPr txBox="1">
            <a:spLocks noChangeArrowheads="1"/>
          </p:cNvSpPr>
          <p:nvPr/>
        </p:nvSpPr>
        <p:spPr bwMode="auto">
          <a:xfrm>
            <a:off x="1826014" y="3492500"/>
            <a:ext cx="11096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  <a:buClr>
                <a:srgbClr val="FB3300"/>
              </a:buClr>
              <a:buSzPct val="75000"/>
              <a:buFont typeface="Wingdings" pitchFamily="2" charset="2"/>
              <a:buNone/>
            </a:pPr>
            <a:r>
              <a:rPr kumimoji="1" lang="fr-FR" sz="1600" b="1">
                <a:ea typeface="ＭＳ Ｐゴシック" pitchFamily="34" charset="-128"/>
                <a:sym typeface="Wingdings" pitchFamily="2" charset="2"/>
              </a:rPr>
              <a:t>Processus</a:t>
            </a:r>
          </a:p>
          <a:p>
            <a:pPr algn="ctr">
              <a:lnSpc>
                <a:spcPct val="85000"/>
              </a:lnSpc>
              <a:spcBef>
                <a:spcPct val="30000"/>
              </a:spcBef>
              <a:buClr>
                <a:srgbClr val="FB3300"/>
              </a:buClr>
              <a:buSzPct val="75000"/>
              <a:buFont typeface="Wingdings" pitchFamily="2" charset="2"/>
              <a:buNone/>
            </a:pPr>
            <a:r>
              <a:rPr kumimoji="1" lang="fr-FR" sz="1600" b="1">
                <a:ea typeface="ＭＳ Ｐゴシック" pitchFamily="34" charset="-128"/>
                <a:sym typeface="Wingdings" pitchFamily="2" charset="2"/>
              </a:rPr>
              <a:t>métier</a:t>
            </a:r>
          </a:p>
        </p:txBody>
      </p:sp>
      <p:sp>
        <p:nvSpPr>
          <p:cNvPr id="17416" name="TextBox 954385"/>
          <p:cNvSpPr txBox="1">
            <a:spLocks noChangeArrowheads="1"/>
          </p:cNvSpPr>
          <p:nvPr/>
        </p:nvSpPr>
        <p:spPr bwMode="auto">
          <a:xfrm>
            <a:off x="4797814" y="3632200"/>
            <a:ext cx="8175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  <a:buClr>
                <a:srgbClr val="FB3300"/>
              </a:buClr>
              <a:buSzPct val="75000"/>
              <a:buFont typeface="Wingdings" pitchFamily="2" charset="2"/>
              <a:buNone/>
            </a:pPr>
            <a:r>
              <a:rPr kumimoji="1" lang="fr-FR" sz="1600" b="1">
                <a:ea typeface="ＭＳ Ｐゴシック" pitchFamily="34" charset="-128"/>
                <a:sym typeface="Wingdings" pitchFamily="2" charset="2"/>
              </a:rPr>
              <a:t>Portail</a:t>
            </a:r>
          </a:p>
        </p:txBody>
      </p:sp>
      <p:sp>
        <p:nvSpPr>
          <p:cNvPr id="17417" name="TextBox 954386"/>
          <p:cNvSpPr txBox="1">
            <a:spLocks noChangeArrowheads="1"/>
          </p:cNvSpPr>
          <p:nvPr/>
        </p:nvSpPr>
        <p:spPr bwMode="auto">
          <a:xfrm>
            <a:off x="2427677" y="2341563"/>
            <a:ext cx="127793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  <a:buClr>
                <a:srgbClr val="FB3300"/>
              </a:buClr>
              <a:buSzPct val="75000"/>
              <a:buFont typeface="Wingdings" pitchFamily="2" charset="2"/>
              <a:buNone/>
            </a:pPr>
            <a:r>
              <a:rPr kumimoji="1" lang="fr-FR" sz="1600" b="1">
                <a:ea typeface="ＭＳ Ｐゴシック" pitchFamily="34" charset="-128"/>
                <a:sym typeface="Wingdings" pitchFamily="2" charset="2"/>
              </a:rPr>
              <a:t>Décisionnel</a:t>
            </a:r>
          </a:p>
        </p:txBody>
      </p:sp>
      <p:sp>
        <p:nvSpPr>
          <p:cNvPr id="17418" name="TextBox 954387"/>
          <p:cNvSpPr txBox="1">
            <a:spLocks noChangeArrowheads="1"/>
          </p:cNvSpPr>
          <p:nvPr/>
        </p:nvSpPr>
        <p:spPr bwMode="auto">
          <a:xfrm>
            <a:off x="3880239" y="2341563"/>
            <a:ext cx="148113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  <a:buClr>
                <a:srgbClr val="FB3300"/>
              </a:buClr>
              <a:buSzPct val="75000"/>
              <a:buFont typeface="Wingdings" pitchFamily="2" charset="2"/>
              <a:buNone/>
            </a:pPr>
            <a:r>
              <a:rPr kumimoji="1" lang="fr-FR" sz="1600" b="1">
                <a:ea typeface="ＭＳ Ｐゴシック" pitchFamily="34" charset="-128"/>
                <a:sym typeface="Wingdings" pitchFamily="2" charset="2"/>
              </a:rPr>
              <a:t>Collaboration</a:t>
            </a:r>
          </a:p>
        </p:txBody>
      </p:sp>
      <p:sp>
        <p:nvSpPr>
          <p:cNvPr id="25" name="WordArt 41"/>
          <p:cNvSpPr>
            <a:spLocks noChangeArrowheads="1" noChangeShapeType="1" noTextEdit="1"/>
          </p:cNvSpPr>
          <p:nvPr/>
        </p:nvSpPr>
        <p:spPr bwMode="invGray">
          <a:xfrm rot="16385609">
            <a:off x="725876" y="3578226"/>
            <a:ext cx="1585913" cy="4365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66532"/>
              </a:avLst>
            </a:prstTxWarp>
          </a:bodyPr>
          <a:lstStyle/>
          <a:p>
            <a:pPr algn="ctr"/>
            <a:r>
              <a:rPr lang="fr-FR" sz="2400" kern="10" dirty="0">
                <a:ln w="9525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Segoe Semibold"/>
              </a:rPr>
              <a:t>InfoPath</a:t>
            </a:r>
          </a:p>
        </p:txBody>
      </p:sp>
      <p:sp>
        <p:nvSpPr>
          <p:cNvPr id="26" name="WordArt 44"/>
          <p:cNvSpPr>
            <a:spLocks noChangeArrowheads="1" noChangeShapeType="1" noTextEdit="1"/>
          </p:cNvSpPr>
          <p:nvPr/>
        </p:nvSpPr>
        <p:spPr bwMode="invGray">
          <a:xfrm rot="13128714">
            <a:off x="1498989" y="5572125"/>
            <a:ext cx="1609725" cy="2143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50588"/>
              </a:avLst>
            </a:prstTxWarp>
          </a:bodyPr>
          <a:lstStyle/>
          <a:p>
            <a:pPr algn="ctr"/>
            <a:r>
              <a:rPr lang="fr-FR" sz="2400" kern="10" dirty="0">
                <a:ln w="9525">
                  <a:noFill/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Segoe Semibold"/>
              </a:rPr>
              <a:t>PowerPoint</a:t>
            </a:r>
          </a:p>
        </p:txBody>
      </p:sp>
      <p:sp>
        <p:nvSpPr>
          <p:cNvPr id="27" name="WordArt 45"/>
          <p:cNvSpPr>
            <a:spLocks noChangeArrowheads="1" noChangeShapeType="1" noTextEdit="1"/>
          </p:cNvSpPr>
          <p:nvPr/>
        </p:nvSpPr>
        <p:spPr bwMode="invGray">
          <a:xfrm rot="11338220">
            <a:off x="2988870" y="6203868"/>
            <a:ext cx="787346" cy="18958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52916"/>
              </a:avLst>
            </a:prstTxWarp>
          </a:bodyPr>
          <a:lstStyle/>
          <a:p>
            <a:pPr algn="ctr"/>
            <a:r>
              <a:rPr lang="fr-FR" sz="2800" kern="10" dirty="0">
                <a:ln w="9525">
                  <a:noFill/>
                  <a:round/>
                  <a:headEnd/>
                  <a:tailEnd/>
                </a:ln>
                <a:solidFill>
                  <a:srgbClr val="FF9933"/>
                </a:soli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Segoe Semibold"/>
              </a:rPr>
              <a:t>Word</a:t>
            </a:r>
          </a:p>
        </p:txBody>
      </p:sp>
      <p:sp>
        <p:nvSpPr>
          <p:cNvPr id="29" name="WordArt 40"/>
          <p:cNvSpPr>
            <a:spLocks noChangeArrowheads="1" noChangeShapeType="1" noTextEdit="1"/>
          </p:cNvSpPr>
          <p:nvPr/>
        </p:nvSpPr>
        <p:spPr bwMode="invGray">
          <a:xfrm rot="2577440">
            <a:off x="5080389" y="2063750"/>
            <a:ext cx="971550" cy="2301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12076"/>
              </a:avLst>
            </a:prstTxWarp>
          </a:bodyPr>
          <a:lstStyle/>
          <a:p>
            <a:pPr algn="ctr"/>
            <a:r>
              <a:rPr lang="fr-FR" sz="28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Segoe Semibold"/>
              </a:rPr>
              <a:t>Groove</a:t>
            </a:r>
          </a:p>
        </p:txBody>
      </p:sp>
      <p:sp>
        <p:nvSpPr>
          <p:cNvPr id="30" name="WordArt 37"/>
          <p:cNvSpPr>
            <a:spLocks noChangeArrowheads="1" noChangeShapeType="1" noTextEdit="1"/>
          </p:cNvSpPr>
          <p:nvPr/>
        </p:nvSpPr>
        <p:spPr bwMode="invGray">
          <a:xfrm rot="19015461">
            <a:off x="1652977" y="1973263"/>
            <a:ext cx="1090612" cy="20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30852"/>
              </a:avLst>
            </a:prstTxWarp>
          </a:bodyPr>
          <a:lstStyle/>
          <a:p>
            <a:pPr algn="ctr"/>
            <a:r>
              <a:rPr lang="fr-FR" sz="2400" kern="10" dirty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Segoe Semibold"/>
              </a:rPr>
              <a:t>Access</a:t>
            </a:r>
          </a:p>
        </p:txBody>
      </p:sp>
      <p:sp>
        <p:nvSpPr>
          <p:cNvPr id="31" name="WordArt 38"/>
          <p:cNvSpPr>
            <a:spLocks noChangeArrowheads="1" noChangeShapeType="1" noTextEdit="1"/>
          </p:cNvSpPr>
          <p:nvPr/>
        </p:nvSpPr>
        <p:spPr bwMode="invGray">
          <a:xfrm rot="20810970">
            <a:off x="2811852" y="1444625"/>
            <a:ext cx="823912" cy="1254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43508"/>
              </a:avLst>
            </a:prstTxWarp>
          </a:bodyPr>
          <a:lstStyle/>
          <a:p>
            <a:pPr algn="ctr"/>
            <a:r>
              <a:rPr lang="fr-FR" sz="2400" kern="10" dirty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Segoe Semibold"/>
              </a:rPr>
              <a:t>Excel</a:t>
            </a:r>
          </a:p>
        </p:txBody>
      </p:sp>
      <p:sp>
        <p:nvSpPr>
          <p:cNvPr id="42" name="WordArt 39"/>
          <p:cNvSpPr>
            <a:spLocks noChangeArrowheads="1" noChangeShapeType="1" noTextEdit="1"/>
          </p:cNvSpPr>
          <p:nvPr/>
        </p:nvSpPr>
        <p:spPr bwMode="invGray">
          <a:xfrm rot="1004757">
            <a:off x="3938977" y="1481138"/>
            <a:ext cx="1190625" cy="1793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44084"/>
              </a:avLst>
            </a:prstTxWarp>
          </a:bodyPr>
          <a:lstStyle/>
          <a:p>
            <a:pPr algn="ctr"/>
            <a:r>
              <a:rPr lang="fr-FR" sz="24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Segoe Semibold"/>
              </a:rPr>
              <a:t>Outlook</a:t>
            </a:r>
          </a:p>
        </p:txBody>
      </p:sp>
      <p:sp>
        <p:nvSpPr>
          <p:cNvPr id="45" name="WordArt 39"/>
          <p:cNvSpPr>
            <a:spLocks noChangeArrowheads="1" noChangeShapeType="1" noTextEdit="1"/>
          </p:cNvSpPr>
          <p:nvPr/>
        </p:nvSpPr>
        <p:spPr bwMode="invGray">
          <a:xfrm rot="3000577">
            <a:off x="6654580" y="1604096"/>
            <a:ext cx="2143108" cy="121444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44084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solidFill>
                  <a:srgbClr val="91DC56"/>
                </a:solidFill>
                <a:effectLst>
                  <a:outerShdw dist="35921" dir="2700000" algn="ctr" rotWithShape="0">
                    <a:srgbClr val="1B53A5">
                      <a:alpha val="50000"/>
                    </a:srgbClr>
                  </a:outerShdw>
                </a:effectLst>
                <a:uLnTx/>
                <a:uFillTx/>
                <a:latin typeface="Segoe Semibold"/>
              </a:rPr>
              <a:t>Navigateurs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91DC56"/>
                </a:solidFill>
                <a:effectLst>
                  <a:outerShdw dist="35921" dir="2700000" algn="ctr" rotWithShape="0">
                    <a:srgbClr val="1B53A5">
                      <a:alpha val="50000"/>
                    </a:srgbClr>
                  </a:outerShdw>
                </a:effectLst>
                <a:latin typeface="Segoe Semibold"/>
              </a:rPr>
              <a:t>IE 7, </a:t>
            </a:r>
            <a:r>
              <a:rPr lang="fr-FR" sz="2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91DC56"/>
                </a:solidFill>
                <a:effectLst>
                  <a:outerShdw dist="35921" dir="2700000" algn="ctr" rotWithShape="0">
                    <a:srgbClr val="1B53A5">
                      <a:alpha val="50000"/>
                    </a:srgbClr>
                  </a:outerShdw>
                </a:effectLst>
                <a:latin typeface="Segoe Semibold"/>
              </a:rPr>
              <a:t>Firefox</a:t>
            </a:r>
            <a:r>
              <a:rPr lang="fr-FR" sz="2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91DC56"/>
                </a:solidFill>
                <a:effectLst>
                  <a:outerShdw dist="35921" dir="2700000" algn="ctr" rotWithShape="0">
                    <a:srgbClr val="1B53A5">
                      <a:alpha val="50000"/>
                    </a:srgbClr>
                  </a:outerShdw>
                </a:effectLst>
                <a:latin typeface="Segoe Semibold"/>
              </a:rPr>
              <a:t>, Safari</a:t>
            </a:r>
            <a:endParaRPr kumimoji="0" lang="fr-FR" sz="2400" b="0" i="0" u="none" strike="noStrike" kern="10" cap="none" spc="0" normalizeH="0" baseline="0" noProof="0" dirty="0" smtClean="0">
              <a:ln w="9525">
                <a:noFill/>
                <a:round/>
                <a:headEnd/>
                <a:tailEnd/>
              </a:ln>
              <a:solidFill>
                <a:srgbClr val="91DC56"/>
              </a:solidFill>
              <a:effectLst>
                <a:outerShdw dist="35921" dir="2700000" algn="ctr" rotWithShape="0">
                  <a:srgbClr val="1B53A5">
                    <a:alpha val="50000"/>
                  </a:srgbClr>
                </a:outerShdw>
              </a:effectLst>
              <a:uLnTx/>
              <a:uFillTx/>
              <a:latin typeface="Segoe Semibold"/>
            </a:endParaRPr>
          </a:p>
        </p:txBody>
      </p:sp>
      <p:sp>
        <p:nvSpPr>
          <p:cNvPr id="49" name="Titre 48"/>
          <p:cNvSpPr>
            <a:spLocks noGrp="1"/>
          </p:cNvSpPr>
          <p:nvPr>
            <p:ph type="title"/>
          </p:nvPr>
        </p:nvSpPr>
        <p:spPr>
          <a:xfrm>
            <a:off x="18288" y="228600"/>
            <a:ext cx="8380412" cy="590931"/>
          </a:xfrm>
        </p:spPr>
        <p:txBody>
          <a:bodyPr/>
          <a:lstStyle/>
          <a:p>
            <a:r>
              <a:rPr lang="fr-FR" sz="3600" dirty="0" smtClean="0">
                <a:effectLst>
                  <a:reflection blurRad="6350" stA="55000" endA="300" endPos="45500" dir="5400000" sy="-100000" algn="bl" rotWithShape="0"/>
                </a:effectLst>
              </a:rPr>
              <a:t>SharePoint, c’est le serveur Office</a:t>
            </a:r>
            <a:endParaRPr lang="fr-FR" sz="36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9" grpId="0"/>
      <p:bldP spid="30" grpId="0"/>
      <p:bldP spid="31" grpId="0"/>
      <p:bldP spid="42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r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reflection blurRad="6350" stA="55000" endA="300" endPos="45500" dir="5400000" sy="-100000" algn="bl" rotWithShape="0"/>
                </a:effectLst>
              </a:rPr>
              <a:t>Architecture : Applications Web</a:t>
            </a:r>
            <a:endParaRPr lang="fr-FR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141317" name="Group 5"/>
          <p:cNvGraphicFramePr>
            <a:graphicFrameLocks noGrp="1"/>
          </p:cNvGraphicFramePr>
          <p:nvPr>
            <p:ph idx="1"/>
          </p:nvPr>
        </p:nvGraphicFramePr>
        <p:xfrm>
          <a:off x="142875" y="1414463"/>
          <a:ext cx="8828088" cy="803275"/>
        </p:xfrm>
        <a:graphic>
          <a:graphicData uri="http://schemas.openxmlformats.org/drawingml/2006/table">
            <a:tbl>
              <a:tblPr/>
              <a:tblGrid>
                <a:gridCol w="2942696"/>
                <a:gridCol w="2942696"/>
                <a:gridCol w="2942696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kern="0" cap="none" normalizeH="0" baseline="0" dirty="0" smtClean="0">
                          <a:solidFill>
                            <a:srgbClr val="0070C0"/>
                          </a:solidFill>
                          <a:effectLst/>
                          <a:latin typeface="Segoe" pitchFamily="34" charset="0"/>
                          <a:cs typeface="Arial" charset="0"/>
                        </a:rPr>
                        <a:t>IIS</a:t>
                      </a:r>
                    </a:p>
                  </a:txBody>
                  <a:tcPr marL="98090" marR="980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kern="0" cap="none" normalizeH="0" baseline="0" dirty="0" smtClean="0">
                          <a:solidFill>
                            <a:srgbClr val="0070C0"/>
                          </a:solidFill>
                          <a:effectLst/>
                          <a:latin typeface="Segoe" pitchFamily="34" charset="0"/>
                          <a:cs typeface="Arial" charset="0"/>
                        </a:rPr>
                        <a:t>WSS v2 / SPS 2003</a:t>
                      </a:r>
                    </a:p>
                  </a:txBody>
                  <a:tcPr marL="98090" marR="980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kern="0" cap="none" normalizeH="0" baseline="0" dirty="0" smtClean="0">
                          <a:solidFill>
                            <a:srgbClr val="0070C0"/>
                          </a:solidFill>
                          <a:effectLst/>
                          <a:latin typeface="Segoe" pitchFamily="34" charset="0"/>
                          <a:cs typeface="Arial" charset="0"/>
                        </a:rPr>
                        <a:t>WSS v3 / MOSS 2007</a:t>
                      </a:r>
                    </a:p>
                  </a:txBody>
                  <a:tcPr marL="98090" marR="980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kern="0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Segoe" pitchFamily="34" charset="0"/>
                          <a:cs typeface="Arial" charset="0"/>
                        </a:rPr>
                        <a:t>Web Sites</a:t>
                      </a:r>
                    </a:p>
                  </a:txBody>
                  <a:tcPr marL="98090" marR="980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kern="0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Segoe" pitchFamily="34" charset="0"/>
                          <a:cs typeface="Arial" charset="0"/>
                        </a:rPr>
                        <a:t>Virtual Servers</a:t>
                      </a:r>
                    </a:p>
                  </a:txBody>
                  <a:tcPr marL="98090" marR="980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kern="0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Segoe" pitchFamily="34" charset="0"/>
                          <a:cs typeface="Arial" charset="0"/>
                        </a:rPr>
                        <a:t>Web Applications</a:t>
                      </a:r>
                    </a:p>
                  </a:txBody>
                  <a:tcPr marL="98090" marR="980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" name="Oval 2"/>
          <p:cNvSpPr>
            <a:spLocks noChangeArrowheads="1"/>
          </p:cNvSpPr>
          <p:nvPr/>
        </p:nvSpPr>
        <p:spPr bwMode="auto">
          <a:xfrm>
            <a:off x="95250" y="4324350"/>
            <a:ext cx="3095625" cy="2257425"/>
          </a:xfrm>
          <a:prstGeom prst="ellipse">
            <a:avLst/>
          </a:prstGeom>
          <a:gradFill rotWithShape="1">
            <a:gsLst>
              <a:gs pos="0">
                <a:srgbClr val="4797E2">
                  <a:alpha val="19000"/>
                </a:srgbClr>
              </a:gs>
              <a:gs pos="100000">
                <a:srgbClr val="4797E2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 w="12700" algn="ctr">
            <a:solidFill>
              <a:srgbClr val="91DC5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/>
            </a:endParaRPr>
          </a:p>
        </p:txBody>
      </p:sp>
      <p:sp>
        <p:nvSpPr>
          <p:cNvPr id="84" name="Line 19"/>
          <p:cNvSpPr>
            <a:spLocks noChangeShapeType="1"/>
          </p:cNvSpPr>
          <p:nvPr/>
        </p:nvSpPr>
        <p:spPr bwMode="auto">
          <a:xfrm flipH="1">
            <a:off x="3454400" y="3249613"/>
            <a:ext cx="914400" cy="495300"/>
          </a:xfrm>
          <a:prstGeom prst="line">
            <a:avLst/>
          </a:prstGeom>
          <a:noFill/>
          <a:ln w="38100">
            <a:solidFill>
              <a:srgbClr val="91DC56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Line 20"/>
          <p:cNvSpPr>
            <a:spLocks noChangeShapeType="1"/>
          </p:cNvSpPr>
          <p:nvPr/>
        </p:nvSpPr>
        <p:spPr bwMode="auto">
          <a:xfrm flipH="1">
            <a:off x="4246563" y="3243263"/>
            <a:ext cx="123825" cy="466725"/>
          </a:xfrm>
          <a:prstGeom prst="line">
            <a:avLst/>
          </a:prstGeom>
          <a:noFill/>
          <a:ln w="38100">
            <a:solidFill>
              <a:srgbClr val="91DC56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21"/>
          <p:cNvSpPr>
            <a:spLocks noChangeShapeType="1"/>
          </p:cNvSpPr>
          <p:nvPr/>
        </p:nvSpPr>
        <p:spPr bwMode="auto">
          <a:xfrm flipH="1" flipV="1">
            <a:off x="4381500" y="3275013"/>
            <a:ext cx="714375" cy="476250"/>
          </a:xfrm>
          <a:prstGeom prst="line">
            <a:avLst/>
          </a:prstGeom>
          <a:noFill/>
          <a:ln w="38100">
            <a:solidFill>
              <a:srgbClr val="91DC56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Line 22"/>
          <p:cNvSpPr>
            <a:spLocks noChangeShapeType="1"/>
          </p:cNvSpPr>
          <p:nvPr/>
        </p:nvSpPr>
        <p:spPr bwMode="auto">
          <a:xfrm flipV="1">
            <a:off x="4992688" y="4383088"/>
            <a:ext cx="28575" cy="533400"/>
          </a:xfrm>
          <a:prstGeom prst="line">
            <a:avLst/>
          </a:prstGeom>
          <a:noFill/>
          <a:ln w="38100">
            <a:solidFill>
              <a:srgbClr val="91DC56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Line 23"/>
          <p:cNvSpPr>
            <a:spLocks noChangeShapeType="1"/>
          </p:cNvSpPr>
          <p:nvPr/>
        </p:nvSpPr>
        <p:spPr bwMode="auto">
          <a:xfrm flipH="1">
            <a:off x="4146550" y="4395788"/>
            <a:ext cx="9525" cy="476250"/>
          </a:xfrm>
          <a:prstGeom prst="line">
            <a:avLst/>
          </a:prstGeom>
          <a:noFill/>
          <a:ln w="38100">
            <a:solidFill>
              <a:srgbClr val="91DC56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Line 24"/>
          <p:cNvSpPr>
            <a:spLocks noChangeShapeType="1"/>
          </p:cNvSpPr>
          <p:nvPr/>
        </p:nvSpPr>
        <p:spPr bwMode="auto">
          <a:xfrm>
            <a:off x="3186113" y="4456113"/>
            <a:ext cx="171450" cy="419100"/>
          </a:xfrm>
          <a:prstGeom prst="line">
            <a:avLst/>
          </a:prstGeom>
          <a:noFill/>
          <a:ln w="38100">
            <a:solidFill>
              <a:srgbClr val="91DC56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Line 25"/>
          <p:cNvSpPr>
            <a:spLocks noChangeShapeType="1"/>
          </p:cNvSpPr>
          <p:nvPr/>
        </p:nvSpPr>
        <p:spPr bwMode="auto">
          <a:xfrm flipH="1">
            <a:off x="2540000" y="4440238"/>
            <a:ext cx="638175" cy="457200"/>
          </a:xfrm>
          <a:prstGeom prst="line">
            <a:avLst/>
          </a:prstGeom>
          <a:noFill/>
          <a:ln w="38100">
            <a:solidFill>
              <a:srgbClr val="91DC56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" name="Line 26"/>
          <p:cNvSpPr>
            <a:spLocks noChangeShapeType="1"/>
          </p:cNvSpPr>
          <p:nvPr/>
        </p:nvSpPr>
        <p:spPr bwMode="auto">
          <a:xfrm>
            <a:off x="2570163" y="5062538"/>
            <a:ext cx="171450" cy="381000"/>
          </a:xfrm>
          <a:prstGeom prst="line">
            <a:avLst/>
          </a:prstGeom>
          <a:noFill/>
          <a:ln w="38100">
            <a:solidFill>
              <a:srgbClr val="91DC56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Line 27"/>
          <p:cNvSpPr>
            <a:spLocks noChangeShapeType="1"/>
          </p:cNvSpPr>
          <p:nvPr/>
        </p:nvSpPr>
        <p:spPr bwMode="auto">
          <a:xfrm flipH="1">
            <a:off x="2019300" y="5075238"/>
            <a:ext cx="581025" cy="323850"/>
          </a:xfrm>
          <a:prstGeom prst="line">
            <a:avLst/>
          </a:prstGeom>
          <a:noFill/>
          <a:ln w="38100">
            <a:solidFill>
              <a:srgbClr val="91DC56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3" name="Line 28"/>
          <p:cNvSpPr>
            <a:spLocks noChangeShapeType="1"/>
          </p:cNvSpPr>
          <p:nvPr/>
        </p:nvSpPr>
        <p:spPr bwMode="auto">
          <a:xfrm>
            <a:off x="2030413" y="5630863"/>
            <a:ext cx="123825" cy="438150"/>
          </a:xfrm>
          <a:prstGeom prst="line">
            <a:avLst/>
          </a:prstGeom>
          <a:noFill/>
          <a:ln w="38100">
            <a:solidFill>
              <a:srgbClr val="91DC56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4" name="Line 29"/>
          <p:cNvSpPr>
            <a:spLocks noChangeShapeType="1"/>
          </p:cNvSpPr>
          <p:nvPr/>
        </p:nvSpPr>
        <p:spPr bwMode="auto">
          <a:xfrm flipH="1">
            <a:off x="1593850" y="5643563"/>
            <a:ext cx="447675" cy="333375"/>
          </a:xfrm>
          <a:prstGeom prst="line">
            <a:avLst/>
          </a:prstGeom>
          <a:noFill/>
          <a:ln w="38100">
            <a:solidFill>
              <a:srgbClr val="91DC56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5" name="Picture 30" descr="Server RT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1763" y="2443163"/>
            <a:ext cx="658812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9338" y="4754563"/>
            <a:ext cx="495300" cy="419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97" name="Picture 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2613" y="4754563"/>
            <a:ext cx="495300" cy="419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98" name="Picture 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5888" y="4754563"/>
            <a:ext cx="495300" cy="419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99" name="Picture 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9163" y="4754563"/>
            <a:ext cx="495300" cy="419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00" name="Picture 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2288" y="5337175"/>
            <a:ext cx="495300" cy="419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01" name="Picture 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3013" y="5337175"/>
            <a:ext cx="495300" cy="419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02" name="Picture 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3813" y="5961063"/>
            <a:ext cx="495300" cy="419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03" name="Picture 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44688" y="5961063"/>
            <a:ext cx="495300" cy="419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705350" y="3695700"/>
            <a:ext cx="714375" cy="714375"/>
            <a:chOff x="1548" y="2466"/>
            <a:chExt cx="450" cy="450"/>
          </a:xfrm>
        </p:grpSpPr>
        <p:sp>
          <p:nvSpPr>
            <p:cNvPr id="105" name="Rectangle 40"/>
            <p:cNvSpPr>
              <a:spLocks noChangeArrowheads="1"/>
            </p:cNvSpPr>
            <p:nvPr/>
          </p:nvSpPr>
          <p:spPr bwMode="auto">
            <a:xfrm>
              <a:off x="1548" y="2466"/>
              <a:ext cx="450" cy="450"/>
            </a:xfrm>
            <a:prstGeom prst="rect">
              <a:avLst/>
            </a:prstGeom>
            <a:gradFill rotWithShape="0">
              <a:gsLst>
                <a:gs pos="0">
                  <a:srgbClr val="91DC56">
                    <a:gamma/>
                    <a:shade val="63529"/>
                    <a:invGamma/>
                  </a:srgbClr>
                </a:gs>
                <a:gs pos="50000">
                  <a:srgbClr val="91DC56"/>
                </a:gs>
                <a:gs pos="100000">
                  <a:srgbClr val="91DC56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 w="38100" algn="ctr">
              <a:solidFill>
                <a:srgbClr val="91DC56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pic>
          <p:nvPicPr>
            <p:cNvPr id="106" name="Picture 41" descr="Glob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76" y="2494"/>
              <a:ext cx="40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3771900" y="3695700"/>
            <a:ext cx="714375" cy="714375"/>
            <a:chOff x="1548" y="2466"/>
            <a:chExt cx="450" cy="450"/>
          </a:xfrm>
        </p:grpSpPr>
        <p:sp>
          <p:nvSpPr>
            <p:cNvPr id="108" name="Rectangle 43"/>
            <p:cNvSpPr>
              <a:spLocks noChangeArrowheads="1"/>
            </p:cNvSpPr>
            <p:nvPr/>
          </p:nvSpPr>
          <p:spPr bwMode="auto">
            <a:xfrm>
              <a:off x="1548" y="2466"/>
              <a:ext cx="450" cy="450"/>
            </a:xfrm>
            <a:prstGeom prst="rect">
              <a:avLst/>
            </a:prstGeom>
            <a:gradFill rotWithShape="0">
              <a:gsLst>
                <a:gs pos="0">
                  <a:srgbClr val="91DC56">
                    <a:gamma/>
                    <a:shade val="63529"/>
                    <a:invGamma/>
                  </a:srgbClr>
                </a:gs>
                <a:gs pos="50000">
                  <a:srgbClr val="91DC56"/>
                </a:gs>
                <a:gs pos="100000">
                  <a:srgbClr val="91DC56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 w="38100" algn="ctr">
              <a:solidFill>
                <a:srgbClr val="91DC56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pic>
          <p:nvPicPr>
            <p:cNvPr id="109" name="Picture 44" descr="Glob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76" y="2494"/>
              <a:ext cx="40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2867025" y="3695700"/>
            <a:ext cx="714375" cy="714375"/>
            <a:chOff x="1548" y="2466"/>
            <a:chExt cx="450" cy="450"/>
          </a:xfrm>
        </p:grpSpPr>
        <p:sp>
          <p:nvSpPr>
            <p:cNvPr id="111" name="Rectangle 46"/>
            <p:cNvSpPr>
              <a:spLocks noChangeArrowheads="1"/>
            </p:cNvSpPr>
            <p:nvPr/>
          </p:nvSpPr>
          <p:spPr bwMode="auto">
            <a:xfrm>
              <a:off x="1548" y="2466"/>
              <a:ext cx="450" cy="450"/>
            </a:xfrm>
            <a:prstGeom prst="rect">
              <a:avLst/>
            </a:prstGeom>
            <a:gradFill rotWithShape="0">
              <a:gsLst>
                <a:gs pos="0">
                  <a:srgbClr val="91DC56">
                    <a:gamma/>
                    <a:shade val="63529"/>
                    <a:invGamma/>
                  </a:srgbClr>
                </a:gs>
                <a:gs pos="50000">
                  <a:srgbClr val="91DC56"/>
                </a:gs>
                <a:gs pos="100000">
                  <a:srgbClr val="91DC56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 w="38100" algn="ctr">
              <a:solidFill>
                <a:srgbClr val="91DC56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/>
              </a:endParaRPr>
            </a:p>
          </p:txBody>
        </p:sp>
        <p:pic>
          <p:nvPicPr>
            <p:cNvPr id="112" name="Picture 47" descr="Glob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76" y="2494"/>
              <a:ext cx="40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3" name="Text Box 48"/>
          <p:cNvSpPr txBox="1">
            <a:spLocks noChangeArrowheads="1"/>
          </p:cNvSpPr>
          <p:nvPr/>
        </p:nvSpPr>
        <p:spPr bwMode="auto">
          <a:xfrm>
            <a:off x="4586288" y="2762250"/>
            <a:ext cx="1107996" cy="6463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Serveur</a:t>
            </a:r>
            <a:endParaRPr lang="en-US" b="0" kern="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physique</a:t>
            </a:r>
          </a:p>
        </p:txBody>
      </p:sp>
      <p:sp>
        <p:nvSpPr>
          <p:cNvPr id="114" name="Text Box 49"/>
          <p:cNvSpPr txBox="1">
            <a:spLocks noChangeArrowheads="1"/>
          </p:cNvSpPr>
          <p:nvPr/>
        </p:nvSpPr>
        <p:spPr bwMode="auto">
          <a:xfrm>
            <a:off x="1423988" y="3886200"/>
            <a:ext cx="2120900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Web Application(s)</a:t>
            </a:r>
          </a:p>
        </p:txBody>
      </p:sp>
      <p:sp>
        <p:nvSpPr>
          <p:cNvPr id="115" name="Text Box 50"/>
          <p:cNvSpPr txBox="1">
            <a:spLocks noChangeArrowheads="1"/>
          </p:cNvSpPr>
          <p:nvPr/>
        </p:nvSpPr>
        <p:spPr bwMode="auto">
          <a:xfrm>
            <a:off x="823913" y="4800600"/>
            <a:ext cx="1928812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Top Level Site(s)</a:t>
            </a:r>
          </a:p>
        </p:txBody>
      </p:sp>
      <p:sp>
        <p:nvSpPr>
          <p:cNvPr id="116" name="Text Box 51"/>
          <p:cNvSpPr txBox="1">
            <a:spLocks noChangeArrowheads="1"/>
          </p:cNvSpPr>
          <p:nvPr/>
        </p:nvSpPr>
        <p:spPr bwMode="auto">
          <a:xfrm>
            <a:off x="1119188" y="5410200"/>
            <a:ext cx="850900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Site(s)</a:t>
            </a:r>
          </a:p>
        </p:txBody>
      </p:sp>
      <p:sp>
        <p:nvSpPr>
          <p:cNvPr id="117" name="Text Box 52"/>
          <p:cNvSpPr txBox="1">
            <a:spLocks noChangeArrowheads="1"/>
          </p:cNvSpPr>
          <p:nvPr/>
        </p:nvSpPr>
        <p:spPr bwMode="auto">
          <a:xfrm>
            <a:off x="642938" y="6038850"/>
            <a:ext cx="850900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Site(s)</a:t>
            </a:r>
          </a:p>
        </p:txBody>
      </p:sp>
      <p:sp>
        <p:nvSpPr>
          <p:cNvPr id="118" name="Text Box 53"/>
          <p:cNvSpPr txBox="1">
            <a:spLocks noChangeArrowheads="1"/>
          </p:cNvSpPr>
          <p:nvPr/>
        </p:nvSpPr>
        <p:spPr bwMode="auto">
          <a:xfrm>
            <a:off x="1109663" y="6496050"/>
            <a:ext cx="1658937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Site Collection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5953125" y="3190874"/>
            <a:ext cx="304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0" dirty="0" smtClean="0"/>
              <a:t>Une </a:t>
            </a:r>
            <a:r>
              <a:rPr lang="fr-FR" b="0" dirty="0" smtClean="0">
                <a:solidFill>
                  <a:schemeClr val="tx2"/>
                </a:solidFill>
              </a:rPr>
              <a:t>application Web </a:t>
            </a:r>
            <a:r>
              <a:rPr lang="fr-FR" b="0" dirty="0" smtClean="0"/>
              <a:t>c’est : un site IIS  étendu avec les extensions SharePoint.</a:t>
            </a:r>
          </a:p>
          <a:p>
            <a:pPr algn="r"/>
            <a:endParaRPr lang="fr-FR" b="0" dirty="0" smtClean="0"/>
          </a:p>
          <a:p>
            <a:pPr algn="r"/>
            <a:r>
              <a:rPr lang="fr-FR" b="0" dirty="0" smtClean="0"/>
              <a:t>Elle peut contenir plusieurs collections de site.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13" grpId="0"/>
      <p:bldP spid="114" grpId="0"/>
      <p:bldP spid="115" grpId="0"/>
      <p:bldP spid="116" grpId="0"/>
      <p:bldP spid="117" grpId="0"/>
      <p:bldP spid="118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" y="228600"/>
            <a:ext cx="9125712" cy="590931"/>
          </a:xfrm>
        </p:spPr>
        <p:txBody>
          <a:bodyPr/>
          <a:lstStyle/>
          <a:p>
            <a:r>
              <a:rPr lang="fr-FR" sz="3600" dirty="0" smtClean="0"/>
              <a:t>Architecture : site et collections de sites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42240" y="1414462"/>
            <a:ext cx="8829040" cy="4524315"/>
          </a:xfrm>
        </p:spPr>
        <p:txBody>
          <a:bodyPr/>
          <a:lstStyle/>
          <a:p>
            <a:r>
              <a:rPr lang="fr-FR" dirty="0" smtClean="0"/>
              <a:t>Créez </a:t>
            </a:r>
            <a:r>
              <a:rPr lang="fr-FR" dirty="0" smtClean="0">
                <a:solidFill>
                  <a:srgbClr val="FFC000"/>
                </a:solidFill>
              </a:rPr>
              <a:t>un site </a:t>
            </a:r>
            <a:r>
              <a:rPr lang="fr-FR" dirty="0" smtClean="0"/>
              <a:t>quand vous voulez </a:t>
            </a:r>
            <a:r>
              <a:rPr lang="fr-FR" dirty="0" smtClean="0">
                <a:solidFill>
                  <a:schemeClr val="accent6"/>
                </a:solidFill>
              </a:rPr>
              <a:t>partager la barre de navigation, les permissions, les listes ou le design</a:t>
            </a:r>
            <a:r>
              <a:rPr lang="fr-FR" dirty="0" smtClean="0"/>
              <a:t> entre le site et en autre site.</a:t>
            </a:r>
          </a:p>
          <a:p>
            <a:r>
              <a:rPr lang="fr-FR" dirty="0" smtClean="0"/>
              <a:t>Créez </a:t>
            </a:r>
            <a:r>
              <a:rPr lang="fr-FR" dirty="0" smtClean="0">
                <a:solidFill>
                  <a:srgbClr val="FFC000"/>
                </a:solidFill>
              </a:rPr>
              <a:t>une collection de sites </a:t>
            </a:r>
            <a:r>
              <a:rPr lang="fr-FR" dirty="0" smtClean="0"/>
              <a:t>pour définir :</a:t>
            </a:r>
          </a:p>
          <a:p>
            <a:pPr lvl="1"/>
            <a:r>
              <a:rPr lang="fr-FR" dirty="0" smtClean="0"/>
              <a:t>Une </a:t>
            </a:r>
            <a:r>
              <a:rPr lang="fr-FR" dirty="0" smtClean="0">
                <a:solidFill>
                  <a:schemeClr val="accent6"/>
                </a:solidFill>
              </a:rPr>
              <a:t>sécurité</a:t>
            </a:r>
            <a:r>
              <a:rPr lang="fr-FR" dirty="0" smtClean="0"/>
              <a:t> séparée</a:t>
            </a:r>
          </a:p>
          <a:p>
            <a:pPr lvl="1"/>
            <a:r>
              <a:rPr lang="fr-FR" dirty="0" smtClean="0"/>
              <a:t>Une nouvelle </a:t>
            </a:r>
            <a:r>
              <a:rPr lang="fr-FR" dirty="0" smtClean="0">
                <a:solidFill>
                  <a:schemeClr val="accent6"/>
                </a:solidFill>
              </a:rPr>
              <a:t>BD de contenu</a:t>
            </a:r>
          </a:p>
          <a:p>
            <a:pPr lvl="1"/>
            <a:r>
              <a:rPr lang="fr-FR" dirty="0" smtClean="0"/>
              <a:t>Une politique de </a:t>
            </a:r>
            <a:r>
              <a:rPr lang="fr-FR" dirty="0" smtClean="0">
                <a:solidFill>
                  <a:schemeClr val="accent6"/>
                </a:solidFill>
              </a:rPr>
              <a:t>sauvegarde</a:t>
            </a:r>
            <a:r>
              <a:rPr lang="fr-FR" dirty="0" smtClean="0"/>
              <a:t> distincte</a:t>
            </a:r>
          </a:p>
          <a:p>
            <a:pPr lvl="1"/>
            <a:r>
              <a:rPr lang="fr-FR" dirty="0" smtClean="0"/>
              <a:t>Un </a:t>
            </a:r>
            <a:r>
              <a:rPr lang="fr-FR" dirty="0" err="1" smtClean="0">
                <a:solidFill>
                  <a:schemeClr val="accent6"/>
                </a:solidFill>
              </a:rPr>
              <a:t>workflow</a:t>
            </a:r>
            <a:r>
              <a:rPr lang="fr-FR" dirty="0" smtClean="0"/>
              <a:t> spécifique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Rectangle 768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881063"/>
            <a:ext cx="8697913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Shape 76803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defTabSz="914400" eaLnBrk="1" hangingPunct="1"/>
            <a:r>
              <a:rPr lang="en-US" spc="0" dirty="0" err="1" smtClean="0">
                <a:solidFill>
                  <a:srgbClr val="FF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Montée</a:t>
            </a:r>
            <a:r>
              <a:rPr lang="en-US" spc="0" dirty="0" smtClean="0">
                <a:solidFill>
                  <a:srgbClr val="FF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 en charge</a:t>
            </a:r>
          </a:p>
        </p:txBody>
      </p:sp>
      <p:sp>
        <p:nvSpPr>
          <p:cNvPr id="2" name="TextBox 22573"/>
          <p:cNvSpPr txBox="1">
            <a:spLocks noChangeArrowheads="1"/>
          </p:cNvSpPr>
          <p:nvPr/>
        </p:nvSpPr>
        <p:spPr bwMode="auto">
          <a:xfrm>
            <a:off x="6705600" y="5895995"/>
            <a:ext cx="2127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Segoe" pitchFamily="2" charset="0"/>
              </a:rPr>
              <a:t>Disponibilité</a:t>
            </a:r>
            <a:endParaRPr lang="en-US" sz="2400" b="1" dirty="0">
              <a:solidFill>
                <a:srgbClr val="C00000"/>
              </a:solidFill>
              <a:latin typeface="Segoe" pitchFamily="2" charset="0"/>
            </a:endParaRPr>
          </a:p>
        </p:txBody>
      </p:sp>
      <p:sp>
        <p:nvSpPr>
          <p:cNvPr id="76806" name="TextBox 76805"/>
          <p:cNvSpPr txBox="1">
            <a:spLocks noChangeArrowheads="1"/>
          </p:cNvSpPr>
          <p:nvPr/>
        </p:nvSpPr>
        <p:spPr bwMode="auto">
          <a:xfrm rot="-5400000">
            <a:off x="-770573" y="2942581"/>
            <a:ext cx="20681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egoe" pitchFamily="2" charset="0"/>
              </a:rPr>
              <a:t>Performance</a:t>
            </a:r>
            <a:endParaRPr lang="en-US" dirty="0">
              <a:solidFill>
                <a:schemeClr val="accent2"/>
              </a:solidFill>
              <a:latin typeface="Segoe" pitchFamily="2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173788" y="881063"/>
            <a:ext cx="2670175" cy="2276475"/>
            <a:chOff x="3748" y="573"/>
            <a:chExt cx="1682" cy="1434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748" y="573"/>
              <a:ext cx="1682" cy="1191"/>
              <a:chOff x="3748" y="879"/>
              <a:chExt cx="1682" cy="1191"/>
            </a:xfrm>
          </p:grpSpPr>
          <p:pic>
            <p:nvPicPr>
              <p:cNvPr id="76836" name="Rectangle 7683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748" y="879"/>
                <a:ext cx="1682" cy="1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3889" y="969"/>
                <a:ext cx="1383" cy="1010"/>
                <a:chOff x="5473" y="969"/>
                <a:chExt cx="1383" cy="1010"/>
              </a:xfrm>
            </p:grpSpPr>
            <p:grpSp>
              <p:nvGrpSpPr>
                <p:cNvPr id="6" name="Group 10"/>
                <p:cNvGrpSpPr>
                  <a:grpSpLocks/>
                </p:cNvGrpSpPr>
                <p:nvPr/>
              </p:nvGrpSpPr>
              <p:grpSpPr bwMode="auto">
                <a:xfrm>
                  <a:off x="5930" y="1335"/>
                  <a:ext cx="320" cy="331"/>
                  <a:chOff x="986" y="1740"/>
                  <a:chExt cx="533" cy="526"/>
                </a:xfrm>
              </p:grpSpPr>
              <p:pic>
                <p:nvPicPr>
                  <p:cNvPr id="76853" name="Rectangle 76852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986" y="1793"/>
                    <a:ext cx="320" cy="4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6854" name="Rectangle 76853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199" y="1740"/>
                    <a:ext cx="320" cy="4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76839" name="Rectangle 76838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5601" y="1297"/>
                  <a:ext cx="151" cy="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6840" name="Rectangle 76839"/>
                <p:cNvPicPr>
                  <a:picLocks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652" y="1426"/>
                  <a:ext cx="290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6841" name="Rectangle 76840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6246" y="1459"/>
                  <a:ext cx="290" cy="1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7" name="Group 16"/>
                <p:cNvGrpSpPr>
                  <a:grpSpLocks/>
                </p:cNvGrpSpPr>
                <p:nvPr/>
              </p:nvGrpSpPr>
              <p:grpSpPr bwMode="auto">
                <a:xfrm>
                  <a:off x="5473" y="969"/>
                  <a:ext cx="617" cy="346"/>
                  <a:chOff x="5473" y="969"/>
                  <a:chExt cx="617" cy="346"/>
                </a:xfrm>
              </p:grpSpPr>
              <p:pic>
                <p:nvPicPr>
                  <p:cNvPr id="76849" name="Rectangle 76848"/>
                  <p:cNvPicPr>
                    <a:picLocks noChangeAspect="1"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5473" y="969"/>
                    <a:ext cx="235" cy="3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6850" name="Rectangle 76849"/>
                  <p:cNvPicPr>
                    <a:picLocks noChangeAspect="1"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5603" y="993"/>
                    <a:ext cx="235" cy="3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6851" name="Rectangle 76850"/>
                  <p:cNvPicPr>
                    <a:picLocks noChangeAspect="1" noChangeArrowheads="1"/>
                  </p:cNvPicPr>
                  <p:nvPr/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 bwMode="auto">
                  <a:xfrm>
                    <a:off x="5721" y="988"/>
                    <a:ext cx="252" cy="3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6852" name="Rectangle 76851"/>
                  <p:cNvPicPr>
                    <a:picLocks noChangeAspect="1"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5855" y="988"/>
                    <a:ext cx="235" cy="3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8" name="Group 21"/>
                <p:cNvGrpSpPr>
                  <a:grpSpLocks/>
                </p:cNvGrpSpPr>
                <p:nvPr/>
              </p:nvGrpSpPr>
              <p:grpSpPr bwMode="auto">
                <a:xfrm>
                  <a:off x="5503" y="1648"/>
                  <a:ext cx="372" cy="331"/>
                  <a:chOff x="5508" y="3023"/>
                  <a:chExt cx="421" cy="374"/>
                </a:xfrm>
              </p:grpSpPr>
              <p:pic>
                <p:nvPicPr>
                  <p:cNvPr id="76847" name="Rectangle 76846"/>
                  <p:cNvPicPr>
                    <a:picLocks noChangeAspect="1" noChangeArrowheads="1"/>
                  </p:cNvPicPr>
                  <p:nvPr/>
                </p:nvPicPr>
                <p:blipFill>
                  <a:blip r:embed="rId11"/>
                  <a:srcRect/>
                  <a:stretch>
                    <a:fillRect/>
                  </a:stretch>
                </p:blipFill>
                <p:spPr bwMode="auto">
                  <a:xfrm>
                    <a:off x="5508" y="3023"/>
                    <a:ext cx="252" cy="3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6848" name="Rectangle 76847"/>
                  <p:cNvPicPr>
                    <a:picLocks noChangeAspect="1" noChangeArrowheads="1"/>
                  </p:cNvPicPr>
                  <p:nvPr/>
                </p:nvPicPr>
                <p:blipFill>
                  <a:blip r:embed="rId11"/>
                  <a:srcRect/>
                  <a:stretch>
                    <a:fillRect/>
                  </a:stretch>
                </p:blipFill>
                <p:spPr bwMode="auto">
                  <a:xfrm>
                    <a:off x="5677" y="3023"/>
                    <a:ext cx="252" cy="3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9" name="Group 24"/>
                <p:cNvGrpSpPr>
                  <a:grpSpLocks/>
                </p:cNvGrpSpPr>
                <p:nvPr/>
              </p:nvGrpSpPr>
              <p:grpSpPr bwMode="auto">
                <a:xfrm>
                  <a:off x="6536" y="1342"/>
                  <a:ext cx="320" cy="331"/>
                  <a:chOff x="986" y="1740"/>
                  <a:chExt cx="533" cy="526"/>
                </a:xfrm>
              </p:grpSpPr>
              <p:pic>
                <p:nvPicPr>
                  <p:cNvPr id="76845" name="Rectangle 76844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986" y="1793"/>
                    <a:ext cx="320" cy="4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76846" name="Rectangle 76845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1199" y="1740"/>
                    <a:ext cx="320" cy="4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  <p:sp>
          <p:nvSpPr>
            <p:cNvPr id="76835" name="TextBox 76834"/>
            <p:cNvSpPr txBox="1">
              <a:spLocks noChangeArrowheads="1"/>
            </p:cNvSpPr>
            <p:nvPr/>
          </p:nvSpPr>
          <p:spPr bwMode="auto">
            <a:xfrm>
              <a:off x="4017" y="1776"/>
              <a:ext cx="1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latin typeface="Segoe" pitchFamily="2" charset="0"/>
                </a:rPr>
                <a:t>Grande </a:t>
              </a:r>
              <a:r>
                <a:rPr lang="en-US" b="1" dirty="0" err="1">
                  <a:latin typeface="Segoe" pitchFamily="2" charset="0"/>
                </a:rPr>
                <a:t>Ferme</a:t>
              </a:r>
              <a:endParaRPr lang="en-US" dirty="0">
                <a:latin typeface="Segoe" pitchFamily="2" charset="0"/>
              </a:endParaRPr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2559050" y="2867025"/>
            <a:ext cx="1771650" cy="2455863"/>
            <a:chOff x="1367" y="1806"/>
            <a:chExt cx="1116" cy="1547"/>
          </a:xfrm>
        </p:grpSpPr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1428" y="1806"/>
              <a:ext cx="993" cy="1316"/>
              <a:chOff x="262" y="1867"/>
              <a:chExt cx="993" cy="1316"/>
            </a:xfrm>
          </p:grpSpPr>
          <p:pic>
            <p:nvPicPr>
              <p:cNvPr id="76828" name="Rectangle 7682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62" y="1867"/>
                <a:ext cx="993" cy="1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29" name="Rectangle 76828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605" y="2700"/>
                <a:ext cx="269" cy="3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2" name="Group 32"/>
              <p:cNvGrpSpPr>
                <a:grpSpLocks/>
              </p:cNvGrpSpPr>
              <p:nvPr/>
            </p:nvGrpSpPr>
            <p:grpSpPr bwMode="auto">
              <a:xfrm>
                <a:off x="510" y="1953"/>
                <a:ext cx="494" cy="453"/>
                <a:chOff x="597" y="1066"/>
                <a:chExt cx="767" cy="711"/>
              </a:xfrm>
            </p:grpSpPr>
            <p:pic>
              <p:nvPicPr>
                <p:cNvPr id="76832" name="Rectangle 76831"/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97" y="1066"/>
                  <a:ext cx="464" cy="7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6833" name="Rectangle 76832"/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900" y="1066"/>
                  <a:ext cx="464" cy="7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76831" name="Rectangle 76830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627" y="2388"/>
                <a:ext cx="247" cy="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6827" name="TextBox 76826"/>
            <p:cNvSpPr txBox="1">
              <a:spLocks noChangeArrowheads="1"/>
            </p:cNvSpPr>
            <p:nvPr/>
          </p:nvSpPr>
          <p:spPr bwMode="auto">
            <a:xfrm>
              <a:off x="1367" y="3122"/>
              <a:ext cx="1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latin typeface="Segoe" pitchFamily="2" charset="0"/>
                </a:rPr>
                <a:t>Petite </a:t>
              </a:r>
              <a:r>
                <a:rPr lang="en-US" b="1" dirty="0" err="1">
                  <a:latin typeface="Segoe" pitchFamily="2" charset="0"/>
                </a:rPr>
                <a:t>Ferme</a:t>
              </a:r>
              <a:endParaRPr lang="en-US" dirty="0">
                <a:latin typeface="Segoe" pitchFamily="2" charset="0"/>
              </a:endParaRPr>
            </a:p>
          </p:txBody>
        </p:sp>
      </p:grpSp>
      <p:grpSp>
        <p:nvGrpSpPr>
          <p:cNvPr id="13" name="Group 37"/>
          <p:cNvGrpSpPr>
            <a:grpSpLocks/>
          </p:cNvGrpSpPr>
          <p:nvPr/>
        </p:nvGrpSpPr>
        <p:grpSpPr bwMode="auto">
          <a:xfrm>
            <a:off x="4392613" y="1573213"/>
            <a:ext cx="1771650" cy="3327400"/>
            <a:chOff x="2519" y="1009"/>
            <a:chExt cx="1116" cy="2096"/>
          </a:xfrm>
        </p:grpSpPr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2584" y="1009"/>
              <a:ext cx="979" cy="1689"/>
              <a:chOff x="320" y="1154"/>
              <a:chExt cx="979" cy="1689"/>
            </a:xfrm>
          </p:grpSpPr>
          <p:pic>
            <p:nvPicPr>
              <p:cNvPr id="76817" name="Rectangle 7681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20" y="1154"/>
                <a:ext cx="979" cy="16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18" name="Rectangle 76817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90" y="2341"/>
                <a:ext cx="223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Group 41"/>
              <p:cNvGrpSpPr>
                <a:grpSpLocks/>
              </p:cNvGrpSpPr>
              <p:nvPr/>
            </p:nvGrpSpPr>
            <p:grpSpPr bwMode="auto">
              <a:xfrm>
                <a:off x="611" y="1254"/>
                <a:ext cx="450" cy="345"/>
                <a:chOff x="597" y="1066"/>
                <a:chExt cx="767" cy="711"/>
              </a:xfrm>
            </p:grpSpPr>
            <p:pic>
              <p:nvPicPr>
                <p:cNvPr id="76824" name="Rectangle 76823"/>
                <p:cNvPicPr>
                  <a:picLocks noChangeAspect="1" noChangeArrowheads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97" y="1066"/>
                  <a:ext cx="464" cy="7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6825" name="Rectangle 76824"/>
                <p:cNvPicPr>
                  <a:picLocks noChangeAspect="1" noChangeArrowheads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900" y="1066"/>
                  <a:ext cx="464" cy="7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76820" name="Rectangle 76819"/>
              <p:cNvPicPr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702" y="2100"/>
                <a:ext cx="193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21" name="Rectangle 76820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642" y="1771"/>
                <a:ext cx="253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22" name="Rectangle 76821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767" y="2341"/>
                <a:ext cx="225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23" name="Rectangle 76822"/>
              <p:cNvPicPr>
                <a:picLocks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92" y="1578"/>
                <a:ext cx="19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6816" name="TextBox 76815"/>
            <p:cNvSpPr txBox="1">
              <a:spLocks noChangeArrowheads="1"/>
            </p:cNvSpPr>
            <p:nvPr/>
          </p:nvSpPr>
          <p:spPr bwMode="auto">
            <a:xfrm>
              <a:off x="2519" y="2698"/>
              <a:ext cx="111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err="1">
                  <a:latin typeface="Segoe" pitchFamily="2" charset="0"/>
                </a:rPr>
                <a:t>Ferme</a:t>
              </a:r>
              <a:r>
                <a:rPr lang="en-US" b="1" dirty="0">
                  <a:latin typeface="Segoe" pitchFamily="2" charset="0"/>
                </a:rPr>
                <a:t> </a:t>
              </a:r>
              <a:r>
                <a:rPr lang="en-US" b="1" dirty="0" err="1">
                  <a:latin typeface="Segoe" pitchFamily="2" charset="0"/>
                </a:rPr>
                <a:t>Moyenne</a:t>
              </a:r>
              <a:endParaRPr lang="en-US" dirty="0">
                <a:latin typeface="Segoe" pitchFamily="2" charset="0"/>
              </a:endParaRPr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776288" y="3932238"/>
            <a:ext cx="1771650" cy="1749425"/>
            <a:chOff x="251" y="2639"/>
            <a:chExt cx="1116" cy="1102"/>
          </a:xfrm>
        </p:grpSpPr>
        <p:grpSp>
          <p:nvGrpSpPr>
            <p:cNvPr id="17" name="Group 50"/>
            <p:cNvGrpSpPr>
              <a:grpSpLocks/>
            </p:cNvGrpSpPr>
            <p:nvPr/>
          </p:nvGrpSpPr>
          <p:grpSpPr bwMode="auto">
            <a:xfrm>
              <a:off x="320" y="2639"/>
              <a:ext cx="979" cy="889"/>
              <a:chOff x="515" y="2095"/>
              <a:chExt cx="979" cy="889"/>
            </a:xfrm>
          </p:grpSpPr>
          <p:pic>
            <p:nvPicPr>
              <p:cNvPr id="76812" name="Rectangle 7681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15" y="2095"/>
                <a:ext cx="979" cy="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13" name="Rectangle 7681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684" y="2192"/>
                <a:ext cx="478" cy="7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14" name="Rectangle 7681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952" y="2206"/>
                <a:ext cx="379" cy="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6811" name="TextBox 76810"/>
            <p:cNvSpPr txBox="1">
              <a:spLocks noChangeArrowheads="1"/>
            </p:cNvSpPr>
            <p:nvPr/>
          </p:nvSpPr>
          <p:spPr bwMode="auto">
            <a:xfrm>
              <a:off x="251" y="3528"/>
              <a:ext cx="1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err="1">
                  <a:latin typeface="Segoe" pitchFamily="2" charset="0"/>
                </a:rPr>
                <a:t>Serveur</a:t>
              </a:r>
              <a:r>
                <a:rPr lang="en-US" sz="1600" b="1" dirty="0">
                  <a:latin typeface="Segoe" pitchFamily="2" charset="0"/>
                </a:rPr>
                <a:t> Unique</a:t>
              </a:r>
              <a:endParaRPr lang="en-US" sz="1600" dirty="0">
                <a:latin typeface="Segoe" pitchFamily="2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2"/>
          <a:srcRect l="20206" t="26654" r="38377" b="54414"/>
          <a:stretch>
            <a:fillRect/>
          </a:stretch>
        </p:blipFill>
        <p:spPr bwMode="auto">
          <a:xfrm>
            <a:off x="2219735" y="2386940"/>
            <a:ext cx="5522976" cy="18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4|2.4|5.3|7|4.8"/>
</p:tagLst>
</file>

<file path=ppt/theme/theme1.xml><?xml version="1.0" encoding="utf-8"?>
<a:theme xmlns:a="http://schemas.openxmlformats.org/drawingml/2006/main" name="1_Brushed metal and curves - Blue_Segoe">
  <a:themeElements>
    <a:clrScheme name="Brushed metal and curves - Blue - MGB04 1">
      <a:dk1>
        <a:srgbClr val="000000"/>
      </a:dk1>
      <a:lt1>
        <a:srgbClr val="FFFFFF"/>
      </a:lt1>
      <a:dk2>
        <a:srgbClr val="1C2986"/>
      </a:dk2>
      <a:lt2>
        <a:srgbClr val="FFB601"/>
      </a:lt2>
      <a:accent1>
        <a:srgbClr val="F7E993"/>
      </a:accent1>
      <a:accent2>
        <a:srgbClr val="66CC66"/>
      </a:accent2>
      <a:accent3>
        <a:srgbClr val="ABACC3"/>
      </a:accent3>
      <a:accent4>
        <a:srgbClr val="DADADA"/>
      </a:accent4>
      <a:accent5>
        <a:srgbClr val="FAF2C8"/>
      </a:accent5>
      <a:accent6>
        <a:srgbClr val="5CB95C"/>
      </a:accent6>
      <a:hlink>
        <a:srgbClr val="6699FF"/>
      </a:hlink>
      <a:folHlink>
        <a:srgbClr val="F67E3C"/>
      </a:folHlink>
    </a:clrScheme>
    <a:fontScheme name="Brushed metal and curves - Blue - MGB04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folHlink">
                <a:gamma/>
                <a:shade val="54118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shade val="5411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Semi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folHlink">
                <a:gamma/>
                <a:shade val="54118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shade val="5411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Semibold" pitchFamily="34" charset="0"/>
          </a:defRPr>
        </a:defPPr>
      </a:lstStyle>
    </a:lnDef>
  </a:objectDefaults>
  <a:extraClrSchemeLst>
    <a:extraClrScheme>
      <a:clrScheme name="Brushed metal and curves - Blue - MGB04 1">
        <a:dk1>
          <a:srgbClr val="000000"/>
        </a:dk1>
        <a:lt1>
          <a:srgbClr val="FFFFFF"/>
        </a:lt1>
        <a:dk2>
          <a:srgbClr val="1C2986"/>
        </a:dk2>
        <a:lt2>
          <a:srgbClr val="FFB601"/>
        </a:lt2>
        <a:accent1>
          <a:srgbClr val="F7E993"/>
        </a:accent1>
        <a:accent2>
          <a:srgbClr val="66CC66"/>
        </a:accent2>
        <a:accent3>
          <a:srgbClr val="ABACC3"/>
        </a:accent3>
        <a:accent4>
          <a:srgbClr val="DADADA"/>
        </a:accent4>
        <a:accent5>
          <a:srgbClr val="FAF2C8"/>
        </a:accent5>
        <a:accent6>
          <a:srgbClr val="5CB95C"/>
        </a:accent6>
        <a:hlink>
          <a:srgbClr val="6699FF"/>
        </a:hlink>
        <a:folHlink>
          <a:srgbClr val="F67E3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45356EF91A7D428E9C1F0602EAA29E" ma:contentTypeVersion="0" ma:contentTypeDescription="Create a new document." ma:contentTypeScope="" ma:versionID="2f847815e5695a1a0bcafb407f864a4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7EA9C48-138D-4F19-9156-0B59979055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BE3BD8-CD31-42C6-A5A1-A17807581F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FDA3DAC-C7FC-40E3-98EF-3FB9A6BDFF32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1_Brushed metal and curves - Blue_Segoe</Template>
  <TotalTime>3921</TotalTime>
  <Words>1092</Words>
  <Application>Microsoft PowerPoint</Application>
  <PresentationFormat>Affichage à l'écran (4:3)</PresentationFormat>
  <Paragraphs>333</Paragraphs>
  <Slides>25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1_Brushed metal and curves - Blue_Segoe</vt:lpstr>
      <vt:lpstr>Administration de SharePoint</vt:lpstr>
      <vt:lpstr>Objectif</vt:lpstr>
      <vt:lpstr>Technologies SharePoint : la convergence</vt:lpstr>
      <vt:lpstr>Qui êtes-vous ? </vt:lpstr>
      <vt:lpstr>Agenda</vt:lpstr>
      <vt:lpstr>SharePoint, c’est le serveur Office</vt:lpstr>
      <vt:lpstr>Architecture : Applications Web</vt:lpstr>
      <vt:lpstr>Architecture : site et collections de sites</vt:lpstr>
      <vt:lpstr>Montée en charge</vt:lpstr>
      <vt:lpstr>Echanges de données dans une ferme</vt:lpstr>
      <vt:lpstr>Agenda</vt:lpstr>
      <vt:lpstr>3 niveaux d’administration</vt:lpstr>
      <vt:lpstr> </vt:lpstr>
      <vt:lpstr>Les Services Partagés (Shared Services Provider SSP) 1 ferme, 1 SSP </vt:lpstr>
      <vt:lpstr>Les Services Partagés (Shared Services Provider SSP) 1 ferme, 2 SSP</vt:lpstr>
      <vt:lpstr>Les Services Partagés (Shared Services)  2 fermes, 1 SSP</vt:lpstr>
      <vt:lpstr> </vt:lpstr>
      <vt:lpstr>Exemples d’opérations d’administration</vt:lpstr>
      <vt:lpstr>Agenda</vt:lpstr>
      <vt:lpstr> </vt:lpstr>
      <vt:lpstr>Exemples de rappports d’utilisation</vt:lpstr>
      <vt:lpstr>Surveillance avec SCOM System Center Operations Manager</vt:lpstr>
      <vt:lpstr>Ressources</vt:lpstr>
      <vt:lpstr>Diapositive 24</vt:lpstr>
      <vt:lpstr>Diapositive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subject>Event Name here</dc:subject>
  <dc:creator>sebim</dc:creator>
  <dc:description>Template design:_x000d_
Formatter:_x000d_
Event Date:_x000d_
Event Location:_x000d_
Speech Length:_x000d_
Audience:_x000d_
Key Topics:</dc:description>
  <cp:lastModifiedBy>Nagib Hobeica</cp:lastModifiedBy>
  <cp:revision>97</cp:revision>
  <dcterms:created xsi:type="dcterms:W3CDTF">2007-01-06T19:36:50Z</dcterms:created>
  <dcterms:modified xsi:type="dcterms:W3CDTF">2007-02-26T00:13:33Z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0x0101003945356EF91A7D428E9C1F0602EAA29E</vt:lpwstr>
  </property>
</Properties>
</file>