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7" r:id="rId2"/>
    <p:sldId id="313" r:id="rId3"/>
    <p:sldId id="314" r:id="rId4"/>
    <p:sldId id="315" r:id="rId5"/>
    <p:sldId id="328" r:id="rId6"/>
    <p:sldId id="340" r:id="rId7"/>
    <p:sldId id="316" r:id="rId8"/>
    <p:sldId id="329" r:id="rId9"/>
    <p:sldId id="317" r:id="rId10"/>
    <p:sldId id="318" r:id="rId11"/>
    <p:sldId id="334" r:id="rId12"/>
    <p:sldId id="330" r:id="rId13"/>
    <p:sldId id="332" r:id="rId14"/>
    <p:sldId id="331" r:id="rId15"/>
    <p:sldId id="333" r:id="rId16"/>
    <p:sldId id="319" r:id="rId17"/>
    <p:sldId id="320" r:id="rId18"/>
    <p:sldId id="335" r:id="rId19"/>
    <p:sldId id="321" r:id="rId20"/>
    <p:sldId id="336" r:id="rId21"/>
    <p:sldId id="341" r:id="rId22"/>
    <p:sldId id="342" r:id="rId23"/>
    <p:sldId id="323" r:id="rId24"/>
    <p:sldId id="337" r:id="rId25"/>
    <p:sldId id="344" r:id="rId26"/>
    <p:sldId id="339" r:id="rId27"/>
    <p:sldId id="343" r:id="rId28"/>
    <p:sldId id="338" r:id="rId29"/>
    <p:sldId id="322" r:id="rId30"/>
    <p:sldId id="324" r:id="rId31"/>
    <p:sldId id="325" r:id="rId32"/>
    <p:sldId id="326" r:id="rId33"/>
    <p:sldId id="327" r:id="rId34"/>
    <p:sldId id="312" r:id="rId35"/>
    <p:sldId id="31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y Feil-Jacob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DDDDDD"/>
    <a:srgbClr val="777777"/>
    <a:srgbClr val="FFFFFF"/>
    <a:srgbClr val="D06800"/>
    <a:srgbClr val="BC5E00"/>
    <a:srgbClr val="FF9933"/>
    <a:srgbClr val="22233A"/>
    <a:srgbClr val="2728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53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576" y="-192"/>
      </p:cViewPr>
      <p:guideLst>
        <p:guide orient="horz" pos="891"/>
        <p:guide orient="horz" pos="144"/>
        <p:guide orient="horz" pos="2160"/>
        <p:guide orient="horz" pos="4176"/>
        <p:guide orient="horz" pos="1198"/>
        <p:guide pos="5520"/>
        <p:guide pos="241"/>
        <p:guide pos="458"/>
        <p:guide pos="88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827" y="-101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46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4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hared\JMS%202007%20-%20Fuzzing%20Office\_Papier\Bulletins%20Microsoft\AllFlaw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Nombre de bulletins Office</c:v>
          </c:tx>
          <c:cat>
            <c:numRef>
              <c:f>TOTAL!$A$4:$A$12</c:f>
              <c:numCache>
                <c:formatCode>General</c:formatCode>
                <c:ptCount val="9"/>
                <c:pt idx="0">
                  <c:v>2006</c:v>
                </c:pt>
                <c:pt idx="1">
                  <c:v>2005</c:v>
                </c:pt>
                <c:pt idx="2">
                  <c:v>2004</c:v>
                </c:pt>
                <c:pt idx="3">
                  <c:v>2003</c:v>
                </c:pt>
                <c:pt idx="4">
                  <c:v>2002</c:v>
                </c:pt>
                <c:pt idx="5">
                  <c:v>2001</c:v>
                </c:pt>
                <c:pt idx="6">
                  <c:v>2000</c:v>
                </c:pt>
                <c:pt idx="7">
                  <c:v>1999</c:v>
                </c:pt>
                <c:pt idx="8">
                  <c:v>1998</c:v>
                </c:pt>
              </c:numCache>
            </c:numRef>
          </c:cat>
          <c:val>
            <c:numRef>
              <c:f>TOTAL!$B$4:$B$12</c:f>
              <c:numCache>
                <c:formatCode>General</c:formatCode>
                <c:ptCount val="9"/>
                <c:pt idx="0">
                  <c:v>14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7</c:v>
                </c:pt>
                <c:pt idx="7">
                  <c:v>7</c:v>
                </c:pt>
                <c:pt idx="8">
                  <c:v>2</c:v>
                </c:pt>
              </c:numCache>
            </c:numRef>
          </c:val>
        </c:ser>
        <c:shape val="box"/>
        <c:axId val="41249792"/>
        <c:axId val="42087936"/>
        <c:axId val="0"/>
      </c:bar3DChart>
      <c:catAx>
        <c:axId val="41249792"/>
        <c:scaling>
          <c:orientation val="maxMin"/>
        </c:scaling>
        <c:axPos val="b"/>
        <c:numFmt formatCode="General" sourceLinked="1"/>
        <c:tickLblPos val="nextTo"/>
        <c:crossAx val="42087936"/>
        <c:crosses val="autoZero"/>
        <c:auto val="1"/>
        <c:lblAlgn val="ctr"/>
        <c:lblOffset val="100"/>
      </c:catAx>
      <c:valAx>
        <c:axId val="42087936"/>
        <c:scaling>
          <c:orientation val="minMax"/>
        </c:scaling>
        <c:axPos val="r"/>
        <c:majorGridlines/>
        <c:numFmt formatCode="General" sourceLinked="1"/>
        <c:tickLblPos val="nextTo"/>
        <c:crossAx val="41249792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Segoe Semibol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Segoe" pitchFamily="34" charset="0"/>
              </a:defRPr>
            </a:lvl1pPr>
          </a:lstStyle>
          <a:p>
            <a:pPr>
              <a:defRPr/>
            </a:pPr>
            <a:fld id="{FDB790EE-9FC6-420F-B0D8-7EE5FBDE8A69}" type="datetime8">
              <a:rPr lang="en-US"/>
              <a:pPr>
                <a:defRPr/>
              </a:pPr>
              <a:t>2/2/2007 5:18 PM</a:t>
            </a:fld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 b="0" dirty="0">
                <a:latin typeface="Segoe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2005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Segoe Semibold" pitchFamily="34" charset="0"/>
              </a:defRPr>
            </a:lvl1pPr>
          </a:lstStyle>
          <a:p>
            <a:pPr>
              <a:defRPr/>
            </a:pPr>
            <a:fld id="{6BCF5F4F-A7D4-441B-B720-D9827472D97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CC103C9-DF18-4E04-A6A8-345C033197B2}" type="datetime8">
              <a:rPr lang="en-US"/>
              <a:pPr>
                <a:defRPr/>
              </a:pPr>
              <a:t>2/2/2007 5:18 PM</a:t>
            </a:fld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1575"/>
            <a:ext cx="5667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800" b="0" dirty="0">
                <a:latin typeface="Segoe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2005 Microsoft Corporation. All rights reserved.</a:t>
            </a:r>
          </a:p>
          <a:p>
            <a:pPr>
              <a:defRPr/>
            </a:pPr>
            <a:r>
              <a:rPr lang="en-US"/>
              <a:t>This presentation is for informational purposes only. Microsoft makes no warranties, express or implied, in this summary.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3238" y="8685213"/>
            <a:ext cx="127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EEA232D-23EF-422C-8144-AE6361CBC3D3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0DC99F7-DC51-488B-8A5C-B5837734D65F}" type="datetime8">
              <a:rPr lang="en-US" smtClean="0"/>
              <a:pPr/>
              <a:t>2/2/2007 5:18 PM</a:t>
            </a:fld>
            <a:endParaRPr lang="en-US" smtClean="0"/>
          </a:p>
        </p:txBody>
      </p:sp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Segoe"/>
              </a:rPr>
              <a:t>© 2005 Microsoft Corporation. All rights reserved.</a:t>
            </a:r>
          </a:p>
          <a:p>
            <a:r>
              <a:rPr lang="en-US" smtClean="0">
                <a:latin typeface="Segoe"/>
              </a:rPr>
              <a:t>This presentation is for informational purposes only. Microsoft makes no warranties, express or implied, in this summary.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FFE1F-46A8-48F9-9605-681F72ED988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8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22D8776-ABF9-4BDA-ABA9-0C322F7DB745}" type="datetime8">
              <a:rPr lang="en-US" smtClean="0"/>
              <a:pPr/>
              <a:t>2/2/2007 5:18 PM</a:t>
            </a:fld>
            <a:endParaRPr lang="en-US" smtClean="0"/>
          </a:p>
        </p:txBody>
      </p:sp>
      <p:sp>
        <p:nvSpPr>
          <p:cNvPr id="512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Segoe"/>
              </a:rPr>
              <a:t>© 2005 Microsoft Corporation. All rights reserved.</a:t>
            </a:r>
          </a:p>
          <a:p>
            <a:r>
              <a:rPr lang="en-US" smtClean="0">
                <a:latin typeface="Segoe"/>
              </a:rPr>
              <a:t>This presentation is for informational purposes only. Microsoft makes no warranties, express or implied, in this summary.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0736DF-B15F-42AA-81EE-EC5AE688337B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42DD401-C133-4EA4-9C6B-717B1B4AC5D9}" type="datetime8">
              <a:rPr lang="en-US" smtClean="0"/>
              <a:pPr/>
              <a:t>2/2/2007 5:18 PM</a:t>
            </a:fld>
            <a:endParaRPr lang="en-US" smtClean="0"/>
          </a:p>
        </p:txBody>
      </p:sp>
      <p:sp>
        <p:nvSpPr>
          <p:cNvPr id="532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Segoe"/>
              </a:rPr>
              <a:t>© 2005 Microsoft Corporation. All rights reserved.</a:t>
            </a:r>
          </a:p>
          <a:p>
            <a:r>
              <a:rPr lang="en-US" smtClean="0">
                <a:latin typeface="Segoe"/>
              </a:rPr>
              <a:t>This presentation is for informational purposes only. Microsoft makes no warranties, express or implied, in this summary.</a:t>
            </a: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AA20F-6A37-4D65-BFF2-F19DA99A913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325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5"/>
          <p:cNvSpPr/>
          <p:nvPr userDrawn="1"/>
        </p:nvSpPr>
        <p:spPr>
          <a:xfrm>
            <a:off x="269146" y="908102"/>
            <a:ext cx="8643998" cy="4214842"/>
          </a:xfrm>
          <a:prstGeom prst="round2DiagRect">
            <a:avLst>
              <a:gd name="adj1" fmla="val 6687"/>
              <a:gd name="adj2" fmla="val 0"/>
            </a:avLst>
          </a:prstGeom>
          <a:gradFill rotWithShape="1">
            <a:gsLst>
              <a:gs pos="0">
                <a:srgbClr val="4F81BD">
                  <a:shade val="51000"/>
                  <a:satMod val="130000"/>
                  <a:alpha val="13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0" kern="0" dirty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5" name="Group 13"/>
          <p:cNvGrpSpPr/>
          <p:nvPr userDrawn="1"/>
        </p:nvGrpSpPr>
        <p:grpSpPr>
          <a:xfrm>
            <a:off x="295276" y="1124712"/>
            <a:ext cx="8477250" cy="795528"/>
            <a:chOff x="0" y="5852160"/>
            <a:chExt cx="8951976" cy="795528"/>
          </a:xfrm>
          <a:effectLst>
            <a:outerShdw blurRad="228600" dist="38100" dir="14520000" sx="106000" sy="106000" algn="bl" rotWithShape="0">
              <a:schemeClr val="tx1">
                <a:alpha val="41000"/>
              </a:schemeClr>
            </a:outerShdw>
          </a:effectLst>
        </p:grpSpPr>
        <p:sp>
          <p:nvSpPr>
            <p:cNvPr id="6" name="Rectangle 10"/>
            <p:cNvSpPr/>
            <p:nvPr/>
          </p:nvSpPr>
          <p:spPr bwMode="auto">
            <a:xfrm rot="10800000">
              <a:off x="0" y="5852160"/>
              <a:ext cx="8951976" cy="795528"/>
            </a:xfrm>
            <a:prstGeom prst="rect">
              <a:avLst/>
            </a:prstGeom>
            <a:gradFill flip="none" rotWithShape="1">
              <a:gsLst>
                <a:gs pos="100000">
                  <a:schemeClr val="tx1">
                    <a:alpha val="0"/>
                  </a:schemeClr>
                </a:gs>
                <a:gs pos="63000">
                  <a:schemeClr val="lt1">
                    <a:tint val="45000"/>
                    <a:shade val="99000"/>
                    <a:satMod val="35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anchor="ctr"/>
            <a:lstStyle/>
            <a:p>
              <a:pPr>
                <a:defRPr/>
              </a:pPr>
              <a:endParaRPr lang="fr-FR" dirty="0"/>
            </a:p>
          </p:txBody>
        </p:sp>
        <p:pic>
          <p:nvPicPr>
            <p:cNvPr id="7" name="Picture 6" descr="C:\WFILE\FY07\BigDays\Crea Logo 4\MSTD logo complet\MSTD logo couleur\MSTD_logocoul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887509"/>
              <a:ext cx="3969004" cy="735498"/>
            </a:xfrm>
            <a:prstGeom prst="rect">
              <a:avLst/>
            </a:prstGeom>
            <a:noFill/>
            <a:ln cap="rnd">
              <a:noFill/>
              <a:round/>
            </a:ln>
          </p:spPr>
        </p:pic>
      </p:grp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4779" y="2319719"/>
            <a:ext cx="7843838" cy="646331"/>
          </a:xfrm>
          <a:ln algn="ctr"/>
        </p:spPr>
        <p:txBody>
          <a:bodyPr anchor="ctr"/>
          <a:lstStyle>
            <a:lvl1pPr>
              <a:def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Black" pitchFamily="34" charset="0"/>
                <a:ea typeface="+mj-ea"/>
                <a:cs typeface="+mj-cs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r-FR" noProof="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0499" y="3713163"/>
            <a:ext cx="8035925" cy="535531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L="0" indent="0">
              <a:spcBef>
                <a:spcPct val="0"/>
              </a:spcBef>
              <a:buFont typeface="Wingdings 2" pitchFamily="18" charset="2"/>
              <a:buNone/>
              <a:defRPr sz="3200" b="1" cap="none" spc="0">
                <a:ln/>
                <a:solidFill>
                  <a:srgbClr val="DDDDDD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noProof="0" smtClean="0"/>
              <a:t>Click to edit Master subtitle style</a:t>
            </a:r>
            <a:endParaRPr lang="fr-FR" noProof="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50800"/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9088" y="228600"/>
            <a:ext cx="2093912" cy="340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2588" y="228600"/>
            <a:ext cx="6134100" cy="340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 userDrawn="1"/>
        </p:nvSpPr>
        <p:spPr>
          <a:xfrm>
            <a:off x="0" y="130862"/>
            <a:ext cx="9144000" cy="920698"/>
          </a:xfrm>
          <a:prstGeom prst="round2DiagRect">
            <a:avLst>
              <a:gd name="adj1" fmla="val 6687"/>
              <a:gd name="adj2" fmla="val 0"/>
            </a:avLst>
          </a:prstGeom>
          <a:gradFill rotWithShape="1">
            <a:gsLst>
              <a:gs pos="0">
                <a:srgbClr val="4F81BD">
                  <a:shade val="51000"/>
                  <a:satMod val="130000"/>
                  <a:alpha val="13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0" kern="0" dirty="0">
              <a:solidFill>
                <a:sysClr val="window" lastClr="FFFFFF"/>
              </a:solidFill>
              <a:latin typeface="Calibri"/>
            </a:endParaRPr>
          </a:p>
        </p:txBody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6748463" y="6446838"/>
            <a:ext cx="2295525" cy="355600"/>
            <a:chOff x="5961888" y="6409944"/>
            <a:chExt cx="2295144" cy="356616"/>
          </a:xfrm>
        </p:grpSpPr>
        <p:sp>
          <p:nvSpPr>
            <p:cNvPr id="6" name="Rectangle 14"/>
            <p:cNvSpPr/>
            <p:nvPr userDrawn="1"/>
          </p:nvSpPr>
          <p:spPr bwMode="auto">
            <a:xfrm>
              <a:off x="5961888" y="6409944"/>
              <a:ext cx="2295144" cy="356616"/>
            </a:xfrm>
            <a:prstGeom prst="rect">
              <a:avLst/>
            </a:prstGeom>
            <a:gradFill>
              <a:gsLst>
                <a:gs pos="100000">
                  <a:schemeClr val="tx1">
                    <a:alpha val="0"/>
                  </a:schemeClr>
                </a:gs>
                <a:gs pos="52000">
                  <a:schemeClr val="lt1">
                    <a:tint val="45000"/>
                    <a:shade val="99000"/>
                    <a:satMod val="350000"/>
                  </a:schemeClr>
                </a:gs>
                <a:gs pos="100000">
                  <a:schemeClr val="lt1">
                    <a:shade val="20000"/>
                    <a:satMod val="255000"/>
                  </a:schemeClr>
                </a:gs>
              </a:gsLst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anchor="ctr"/>
            <a:lstStyle/>
            <a:p>
              <a:pPr>
                <a:defRPr/>
              </a:pPr>
              <a:endParaRPr lang="fr-FR" dirty="0"/>
            </a:p>
          </p:txBody>
        </p:sp>
        <p:pic>
          <p:nvPicPr>
            <p:cNvPr id="7" name="Picture 12" descr="C:\WFILE\FY07\BigDays\Crea Logo 4\MSTD logo acronyme\MSTD logo couleur\MSTD_logocoul_acr_ssbas.gif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663343" y="6444446"/>
              <a:ext cx="971897" cy="2759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" y="228600"/>
            <a:ext cx="8380412" cy="646331"/>
          </a:xfrm>
        </p:spPr>
        <p:txBody>
          <a:bodyPr/>
          <a:lstStyle>
            <a:lvl1pPr>
              <a:defRPr sz="4000" b="1" cap="none" spc="0">
                <a:ln w="50800"/>
                <a:solidFill>
                  <a:srgbClr val="FFC000"/>
                </a:solidFill>
                <a:effectLst/>
                <a:latin typeface="Segoe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" y="1414462"/>
            <a:ext cx="8829040" cy="2234458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FR" noProof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646331"/>
          </a:xfrm>
        </p:spPr>
        <p:txBody>
          <a:bodyPr/>
          <a:lstStyle>
            <a:lvl1pPr algn="l">
              <a:defRPr sz="4000" b="1" cap="none" spc="0">
                <a:ln w="50800"/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50800"/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588" y="1414463"/>
            <a:ext cx="4113212" cy="221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4463"/>
            <a:ext cx="4114800" cy="2214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1731"/>
          </a:xfrm>
        </p:spPr>
        <p:txBody>
          <a:bodyPr/>
          <a:lstStyle>
            <a:lvl1pPr>
              <a:defRPr b="1" cap="none" spc="0">
                <a:ln w="50800"/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50800"/>
                <a:solidFill>
                  <a:srgbClr val="FFC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228600"/>
            <a:ext cx="83804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fr-FR" noProof="0" dirty="0" smtClean="0"/>
              <a:t>Click to </a:t>
            </a:r>
            <a:r>
              <a:rPr lang="fr-FR" noProof="0" dirty="0" err="1" smtClean="0"/>
              <a:t>edit</a:t>
            </a:r>
            <a:r>
              <a:rPr lang="fr-FR" noProof="0" dirty="0" smtClean="0"/>
              <a:t> </a:t>
            </a:r>
            <a:r>
              <a:rPr lang="fr-FR" noProof="0" dirty="0" err="1" smtClean="0"/>
              <a:t>Title</a:t>
            </a:r>
            <a:r>
              <a:rPr lang="fr-FR" noProof="0" dirty="0" smtClean="0"/>
              <a:t> </a:t>
            </a:r>
            <a:r>
              <a:rPr lang="fr-FR" noProof="0" dirty="0" err="1" smtClean="0"/>
              <a:t>Slide</a:t>
            </a:r>
            <a:endParaRPr lang="fr-FR" noProof="0" dirty="0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414463"/>
            <a:ext cx="8380412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FR" noProof="0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ln w="50800"/>
          <a:solidFill>
            <a:srgbClr val="FFC000"/>
          </a:solidFill>
          <a:latin typeface="Segoe Black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Segoe Black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Segoe Black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Segoe Black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Segoe Black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9pPr>
    </p:titleStyle>
    <p:bodyStyle>
      <a:lvl1pPr marL="447675" indent="-4476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33438" indent="-3540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08088" indent="-37306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4638" indent="-33496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851025" indent="-3048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3082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7654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2226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6798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france/technet/newsletter" TargetMode="External"/><Relationship Id="rId7" Type="http://schemas.openxmlformats.org/officeDocument/2006/relationships/image" Target="../media/image10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://www.microsoft.com/france/technet/abonnements" TargetMode="Externa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9" name="Rectangle 57"/>
          <p:cNvSpPr>
            <a:spLocks noGrp="1" noChangeArrowheads="1"/>
          </p:cNvSpPr>
          <p:nvPr>
            <p:ph type="subTitle" idx="1"/>
          </p:nvPr>
        </p:nvSpPr>
        <p:spPr>
          <a:xfrm>
            <a:off x="452755" y="3612833"/>
            <a:ext cx="8035925" cy="1865126"/>
          </a:xfrm>
        </p:spPr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accent3"/>
                </a:solidFill>
                <a:effectLst/>
              </a:rPr>
              <a:t>RUFF Nicolas</a:t>
            </a:r>
          </a:p>
          <a:p>
            <a:pPr>
              <a:defRPr/>
            </a:pPr>
            <a:r>
              <a:rPr lang="fr-FR" dirty="0" err="1" smtClean="0">
                <a:solidFill>
                  <a:schemeClr val="accent3"/>
                </a:solidFill>
                <a:effectLst/>
              </a:rPr>
              <a:t>nicolas.ruff</a:t>
            </a:r>
            <a:r>
              <a:rPr lang="fr-FR" dirty="0" smtClean="0">
                <a:solidFill>
                  <a:schemeClr val="accent3"/>
                </a:solidFill>
                <a:effectLst/>
              </a:rPr>
              <a:t> (à) eads.net</a:t>
            </a:r>
          </a:p>
          <a:p>
            <a:pPr>
              <a:defRPr/>
            </a:pPr>
            <a:r>
              <a:rPr lang="fr-FR" dirty="0" smtClean="0">
                <a:solidFill>
                  <a:schemeClr val="accent3"/>
                </a:solidFill>
                <a:effectLst/>
              </a:rPr>
              <a:t>Ingénieur-Chercheur en SSI</a:t>
            </a:r>
          </a:p>
          <a:p>
            <a:pPr>
              <a:defRPr/>
            </a:pPr>
            <a:r>
              <a:rPr lang="fr-FR" dirty="0" smtClean="0">
                <a:solidFill>
                  <a:schemeClr val="accent3"/>
                </a:solidFill>
                <a:effectLst/>
              </a:rPr>
              <a:t>EADS Innovation Works</a:t>
            </a:r>
            <a:endParaRPr lang="fr-FR" dirty="0">
              <a:solidFill>
                <a:schemeClr val="accent3"/>
              </a:solidFill>
              <a:effectLst/>
            </a:endParaRPr>
          </a:p>
        </p:txBody>
      </p:sp>
      <p:pic>
        <p:nvPicPr>
          <p:cNvPr id="15362" name="Picture 6" descr="white 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38" y="19812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28" name="Rectangle 56"/>
          <p:cNvSpPr>
            <a:spLocks noGrp="1" noChangeArrowheads="1"/>
          </p:cNvSpPr>
          <p:nvPr>
            <p:ph type="ctrTitle"/>
          </p:nvPr>
        </p:nvSpPr>
        <p:spPr>
          <a:xfrm>
            <a:off x="321945" y="2336483"/>
            <a:ext cx="7843838" cy="646331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defRPr/>
            </a:pPr>
            <a:r>
              <a:rPr lang="fr-FR" i="1" err="1" smtClean="0">
                <a:solidFill>
                  <a:srgbClr val="FFC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Fuzzing</a:t>
            </a:r>
            <a:r>
              <a:rPr lang="fr-FR" smtClean="0">
                <a:solidFill>
                  <a:srgbClr val="FFC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des documents Office</a:t>
            </a:r>
            <a:endParaRPr lang="fr-FR">
              <a:solidFill>
                <a:srgbClr val="FFC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Office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260667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OLE(2) : format natif utilisé par Office &lt; 2007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Encore supporté par Office 2007 pour des raisons de </a:t>
            </a:r>
            <a:r>
              <a:rPr lang="fr-FR" sz="1800" dirty="0" err="1" smtClean="0"/>
              <a:t>rétro-compatibilité</a:t>
            </a:r>
            <a:endParaRPr lang="fr-FR" sz="1800" dirty="0" smtClean="0"/>
          </a:p>
          <a:p>
            <a:pPr>
              <a:lnSpc>
                <a:spcPct val="80000"/>
              </a:lnSpc>
              <a:defRPr/>
            </a:pPr>
            <a:endParaRPr lang="fr-FR" sz="20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Un format complexe et non documenté …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… mais beaucoup analysé à des fins d'interopérabilité</a:t>
            </a:r>
          </a:p>
          <a:p>
            <a:pPr>
              <a:lnSpc>
                <a:spcPct val="80000"/>
              </a:lnSpc>
              <a:defRPr/>
            </a:pPr>
            <a:endParaRPr lang="fr-FR" sz="20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Aucun contrôle d'intégrité !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Problème de performance ?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Office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22352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fr-FR" sz="2200" dirty="0" smtClean="0"/>
              <a:t>Principes généraux</a:t>
            </a:r>
          </a:p>
          <a:p>
            <a:pPr lvl="1">
              <a:lnSpc>
                <a:spcPct val="80000"/>
              </a:lnSpc>
              <a:defRPr/>
            </a:pPr>
            <a:endParaRPr lang="fr-FR" sz="18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OLE = pseudo système de fichiers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600" dirty="0" smtClean="0"/>
              <a:t>Permet une mise à jour du contenu sans avoir à réécrire tout le fichier</a:t>
            </a:r>
          </a:p>
          <a:p>
            <a:pPr lvl="1">
              <a:lnSpc>
                <a:spcPct val="80000"/>
              </a:lnSpc>
              <a:defRPr/>
            </a:pPr>
            <a:endParaRPr lang="fr-FR" sz="18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"Fichier" = </a:t>
            </a:r>
            <a:r>
              <a:rPr lang="fr-FR" sz="1800" i="1" dirty="0" err="1" smtClean="0"/>
              <a:t>stream</a:t>
            </a:r>
            <a:endParaRPr lang="fr-FR" sz="1800" dirty="0" smtClean="0"/>
          </a:p>
          <a:p>
            <a:pPr lvl="1">
              <a:lnSpc>
                <a:spcPct val="80000"/>
              </a:lnSpc>
              <a:defRPr/>
            </a:pPr>
            <a:endParaRPr lang="fr-FR" sz="18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Un </a:t>
            </a:r>
            <a:r>
              <a:rPr lang="fr-FR" sz="1800" i="1" dirty="0" err="1" smtClean="0"/>
              <a:t>stream</a:t>
            </a:r>
            <a:r>
              <a:rPr lang="fr-FR" sz="1800" dirty="0" smtClean="0"/>
              <a:t> peut être :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Un ensemble de propriétés standard (</a:t>
            </a:r>
            <a:r>
              <a:rPr lang="fr-FR" sz="1400" i="1" dirty="0" err="1" smtClean="0"/>
              <a:t>PropertySet</a:t>
            </a:r>
            <a:r>
              <a:rPr lang="fr-FR" sz="1400" dirty="0" smtClean="0"/>
              <a:t>)</a:t>
            </a:r>
            <a:endParaRPr lang="fr-FR" sz="1000" dirty="0" smtClean="0"/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Un flux défini par l'application (ex. BIFF pour Excel)</a:t>
            </a:r>
          </a:p>
          <a:p>
            <a:pPr lvl="1">
              <a:lnSpc>
                <a:spcPct val="80000"/>
              </a:lnSpc>
              <a:defRPr/>
            </a:pPr>
            <a:endParaRPr lang="fr-FR" sz="18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Une propriété se compose de :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ID (ex. titre)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Type (ex. chaine)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Valeur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Office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10525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Démos avec Perl </a:t>
            </a:r>
            <a:r>
              <a:rPr lang="fr-FR" dirty="0" err="1" smtClean="0"/>
              <a:t>OLE::Storage</a:t>
            </a:r>
            <a:endParaRPr lang="fr-FR" dirty="0" smtClean="0"/>
          </a:p>
          <a:p>
            <a:pPr lvl="1">
              <a:defRPr/>
            </a:pPr>
            <a:r>
              <a:rPr lang="fr-FR" dirty="0" smtClean="0"/>
              <a:t>Document Word 2003 "vierge"</a:t>
            </a:r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238125" y="2752725"/>
            <a:ext cx="87915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Courier New" pitchFamily="49" charset="0"/>
                <a:cs typeface="Courier New" pitchFamily="49" charset="0"/>
              </a:rPr>
              <a:t>$ ldat --debug clean.doc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Processing "clean.doc"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--- PSet "CompObj" ---------------------------------------------------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 n id   id_name               vartype       contents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 1 0    doc_long              1e (lpstr)    Microsoft Word Document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 2 1    doc_class             1e (lpstr)    MSWordDoc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 3 2    doc_spec              1e (lpstr)    Word.Document.8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----------------------------------------------------------------------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# Microsoft Word Document (Word.Document.8, 10.10.1996, 21:31:29)</a:t>
            </a:r>
          </a:p>
          <a:p>
            <a:endParaRPr lang="fr-FR" sz="1400">
              <a:latin typeface="Courier New" pitchFamily="49" charset="0"/>
              <a:cs typeface="Courier New" pitchFamily="49" charset="0"/>
            </a:endParaRP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$ lls clean.doc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Processing "clean.doc":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00:  1 'Root Entry' (pps 0)                           ROOT 10.10.1996 21:31:29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01:  1 '1Table' (pps 1)                               FILE          1000 bytes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02:  2 ' CompObj' (pps 3)                             FILE            6a bytes</a:t>
            </a:r>
          </a:p>
          <a:p>
            <a:r>
              <a:rPr lang="fr-FR" sz="1400">
                <a:latin typeface="Courier New" pitchFamily="49" charset="0"/>
                <a:cs typeface="Courier New" pitchFamily="49" charset="0"/>
              </a:rPr>
              <a:t>03:  3 'WordDocument' (pps 2)                         FILE          1000 bytes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Office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25450"/>
          </a:xfrm>
        </p:spPr>
        <p:txBody>
          <a:bodyPr/>
          <a:lstStyle/>
          <a:p>
            <a:pPr marL="822325" lvl="2" indent="-447675">
              <a:defRPr/>
            </a:pPr>
            <a:r>
              <a:rPr lang="fr-FR" dirty="0" smtClean="0"/>
              <a:t>Document Excel 2003 "vierge"</a:t>
            </a:r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123825" y="1995488"/>
            <a:ext cx="8791575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ourier New" pitchFamily="49" charset="0"/>
                <a:cs typeface="Courier New" pitchFamily="49" charset="0"/>
              </a:rPr>
              <a:t>--- PSet "DocumentSummaryInformation" --------------------------------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n id   id_name               vartype       contents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1 b    ScaleCrop    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2 c    HeadingPairs        100c (variant[])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c.01                       1e (lpstr)    Worksheets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c.02                        3 (i4)       3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3 d    TitlesOfParts       101e (lpstr[])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d.01                       1e (lpstr)    Feuil1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d.02                       1e (lpstr)    Feuil2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d.03                       1e (lpstr)    Feuil3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4 f    Company               1e (lpstr)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5 10   LinksUpToDate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6 13                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7 16                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8 17                          3 (i4)       726225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----------------------------------------------------------------------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--- PSet "SummaryInformation" ----------------------------------------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n id   id_name               vartype       contents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1 4    Authress              1e (lpstr)    Microsoft Corporation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2 8    LastAuthress          1e (lpstr)    Microsoft Corporation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3 c    Created               40 (filetime) 21.10.1996, 11:03:58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4 d    LastSaved             40 (filetime) 06.08.2003, 10:19:34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5 12   Application           1e (lpstr)    Microsoft Excel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6 13   Security    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----------------------------------------------------------------------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Authress: Microsoft Corporation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Organization: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Application: Microsoft Excel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Created: 21.10.1996, 11:03:58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Last saved: 06.08.2003, 10:19:34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Office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25450"/>
          </a:xfrm>
        </p:spPr>
        <p:txBody>
          <a:bodyPr/>
          <a:lstStyle/>
          <a:p>
            <a:pPr marL="822325" lvl="2" indent="-447675">
              <a:defRPr/>
            </a:pPr>
            <a:r>
              <a:rPr lang="fr-FR" dirty="0" smtClean="0"/>
              <a:t>Document PowerPoint 2003 "vierge" (part 1)</a:t>
            </a:r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200025" y="2152650"/>
            <a:ext cx="879157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>
                <a:latin typeface="Courier New" pitchFamily="49" charset="0"/>
                <a:cs typeface="Courier New" pitchFamily="49" charset="0"/>
              </a:rPr>
              <a:t>--- PSet "DocumentSummaryInformation" --------------------------------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n id   id_name               vartype       contents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1 3    PresentationTarget    1e (lpstr)    On-screen Show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2 4    Bytes                  3 (i4)       3233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3 6    Paragraphs  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4 7    Slides      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5 8    Notes       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6 9    HiddenSlides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7 a    MMClips     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8 b    ScaleCrop    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9 c    HeadingPairs        100c (variant[])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c.01                       1e (lpstr)    Fonts Used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c.02                        3 (i4)       1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c.03                       1e (lpstr)    Design Template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c.04                        3 (i4)       1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c.05                       1e (lpstr)    Slide Titles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c.06                        3 (i4)       0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a d    TitlesOfParts       101e (lpstr[])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d.01                       1e (lpstr)    Arial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  d.02                       1e (lpstr)    Default Design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b f    Company               1e (lpstr)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c 10   LinksUpToDate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d 13                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e 16                          b (bool)     No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 f 17                          3 (i4)       659579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10 1002 Version                3 (i4)       1</a:t>
            </a:r>
          </a:p>
          <a:p>
            <a:r>
              <a:rPr lang="fr-FR" sz="1000">
                <a:latin typeface="Courier New" pitchFamily="49" charset="0"/>
                <a:cs typeface="Courier New" pitchFamily="49" charset="0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Office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25450"/>
          </a:xfrm>
        </p:spPr>
        <p:txBody>
          <a:bodyPr/>
          <a:lstStyle/>
          <a:p>
            <a:pPr marL="822325" lvl="2" indent="-447675">
              <a:defRPr/>
            </a:pPr>
            <a:r>
              <a:rPr lang="fr-FR" dirty="0" smtClean="0"/>
              <a:t>Document PowerPoint 2003 "vierge" (part 2)</a:t>
            </a:r>
          </a:p>
        </p:txBody>
      </p:sp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695325" y="2133600"/>
            <a:ext cx="7248525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>
                <a:latin typeface="Courier New" pitchFamily="49" charset="0"/>
                <a:cs typeface="Courier New" pitchFamily="49" charset="0"/>
              </a:rPr>
              <a:t>--- PSet "SummaryInformation" ----------------------------------------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n id   id_name               vartype       contents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1 2    Title                 1e (lpstr)    PowerPoint Presentation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2 4    Authress              1e (lpstr)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3 7    Template              1e (lpstr)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4 8    LastAuthress          1e (lpstr)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5 9    Revision              1e (lpstr)    0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6 a    EditTime              40 (filetime) &lt;undef&gt;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7 b    LastPrinted           40 (filetime) &lt;undef&gt;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8 c    Created               40 (filetime) &lt;undef&gt;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9 d    LastSaved             40 (filetime) 07.04.2003, 20:47:14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a f    Words                  3 (i4)       0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b 11   Thumbnail             47 (cf)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 c 12   Application           1e (lpstr)    Microsoft PowerPoint</a:t>
            </a:r>
          </a:p>
          <a:p>
            <a:r>
              <a:rPr lang="fr-FR" sz="1200">
                <a:latin typeface="Courier New" pitchFamily="49" charset="0"/>
                <a:cs typeface="Courier New" pitchFamily="49" charset="0"/>
              </a:rPr>
              <a:t>----------------------------------------------------------------------</a:t>
            </a:r>
          </a:p>
          <a:p>
            <a:endParaRPr lang="fr-FR" sz="120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r>
              <a:rPr lang="fr-FR" dirty="0" smtClean="0"/>
              <a:t> en pratique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352107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Méthode triviale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Créer un nouveau fichier vide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Modifier chaque octet (un par un)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Attacher un débogueur</a:t>
            </a:r>
          </a:p>
          <a:p>
            <a:pPr>
              <a:lnSpc>
                <a:spcPct val="80000"/>
              </a:lnSpc>
              <a:defRPr/>
            </a:pPr>
            <a:endParaRPr lang="fr-FR" sz="20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Résultat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Et ca fonctionne !</a:t>
            </a:r>
          </a:p>
          <a:p>
            <a:pPr>
              <a:lnSpc>
                <a:spcPct val="80000"/>
              </a:lnSpc>
              <a:defRPr/>
            </a:pPr>
            <a:endParaRPr lang="fr-FR" sz="20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Pré-requis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Main d'œuvre motivée et/ou nombreuse et/ou pas chère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Ex. étudiants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Fuzzing en pratique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838700"/>
          </a:xfrm>
        </p:spPr>
        <p:txBody>
          <a:bodyPr/>
          <a:lstStyle/>
          <a:p>
            <a:pPr>
              <a:defRPr/>
            </a:pPr>
            <a:r>
              <a:rPr lang="fr-FR" sz="2000" dirty="0" smtClean="0"/>
              <a:t>Des outils publics existent</a:t>
            </a:r>
          </a:p>
          <a:p>
            <a:pPr lvl="1">
              <a:defRPr/>
            </a:pPr>
            <a:r>
              <a:rPr lang="fr-FR" sz="1800" dirty="0" err="1" smtClean="0"/>
              <a:t>PaiMei</a:t>
            </a:r>
            <a:r>
              <a:rPr lang="fr-FR" sz="1800" dirty="0" smtClean="0"/>
              <a:t> </a:t>
            </a:r>
            <a:r>
              <a:rPr lang="fr-FR" sz="1800" dirty="0" err="1" smtClean="0"/>
              <a:t>FileFuzz</a:t>
            </a:r>
            <a:endParaRPr lang="fr-FR" sz="1800" dirty="0" smtClean="0"/>
          </a:p>
          <a:p>
            <a:pPr lvl="1">
              <a:defRPr/>
            </a:pPr>
            <a:r>
              <a:rPr lang="fr-FR" sz="1800" dirty="0" err="1" smtClean="0"/>
              <a:t>FileFuzz</a:t>
            </a:r>
            <a:r>
              <a:rPr lang="fr-FR" sz="1800" dirty="0" smtClean="0"/>
              <a:t> / </a:t>
            </a:r>
            <a:r>
              <a:rPr lang="fr-FR" sz="1800" dirty="0" err="1" smtClean="0"/>
              <a:t>SPIKEFile</a:t>
            </a:r>
            <a:r>
              <a:rPr lang="fr-FR" sz="1800" dirty="0" smtClean="0"/>
              <a:t> / </a:t>
            </a:r>
            <a:r>
              <a:rPr lang="fr-FR" sz="1800" dirty="0" err="1" smtClean="0"/>
              <a:t>notSPIKEFile</a:t>
            </a:r>
            <a:r>
              <a:rPr lang="fr-FR" sz="1800" dirty="0" smtClean="0"/>
              <a:t> (</a:t>
            </a:r>
            <a:r>
              <a:rPr lang="fr-FR" sz="1800" dirty="0" err="1" smtClean="0"/>
              <a:t>iDefense</a:t>
            </a:r>
            <a:r>
              <a:rPr lang="fr-FR" sz="1800" dirty="0" smtClean="0"/>
              <a:t>)</a:t>
            </a:r>
          </a:p>
          <a:p>
            <a:pPr lvl="1">
              <a:defRPr/>
            </a:pPr>
            <a:r>
              <a:rPr lang="fr-FR" sz="1800" dirty="0" err="1" smtClean="0"/>
              <a:t>PeachFuzzer</a:t>
            </a:r>
            <a:r>
              <a:rPr lang="fr-FR" sz="1800" dirty="0" smtClean="0"/>
              <a:t> </a:t>
            </a:r>
            <a:r>
              <a:rPr lang="fr-FR" sz="1800" dirty="0" err="1" smtClean="0"/>
              <a:t>framework</a:t>
            </a:r>
            <a:endParaRPr lang="fr-FR" sz="1800" dirty="0" smtClean="0"/>
          </a:p>
          <a:p>
            <a:pPr lvl="1">
              <a:defRPr/>
            </a:pPr>
            <a:r>
              <a:rPr lang="fr-FR" sz="1800" dirty="0" smtClean="0"/>
              <a:t>Etc.</a:t>
            </a:r>
          </a:p>
          <a:p>
            <a:pPr>
              <a:defRPr/>
            </a:pPr>
            <a:r>
              <a:rPr lang="fr-FR" sz="2000" dirty="0" smtClean="0"/>
              <a:t>Avantages</a:t>
            </a:r>
          </a:p>
          <a:p>
            <a:pPr lvl="1">
              <a:defRPr/>
            </a:pPr>
            <a:r>
              <a:rPr lang="fr-FR" sz="1800" dirty="0" smtClean="0"/>
              <a:t>Indépendant du format</a:t>
            </a:r>
          </a:p>
          <a:p>
            <a:pPr lvl="1">
              <a:defRPr/>
            </a:pPr>
            <a:r>
              <a:rPr lang="fr-FR" sz="1800" dirty="0" smtClean="0"/>
              <a:t>Donnent des résultats</a:t>
            </a:r>
          </a:p>
          <a:p>
            <a:pPr>
              <a:defRPr/>
            </a:pPr>
            <a:r>
              <a:rPr lang="fr-FR" sz="2000" dirty="0" smtClean="0"/>
              <a:t>Inconvénients</a:t>
            </a:r>
          </a:p>
          <a:p>
            <a:pPr lvl="1">
              <a:defRPr/>
            </a:pPr>
            <a:r>
              <a:rPr lang="fr-FR" sz="1800" dirty="0" smtClean="0"/>
              <a:t>Ne connaissent pas les subtilités du format</a:t>
            </a:r>
          </a:p>
          <a:p>
            <a:pPr>
              <a:defRPr/>
            </a:pPr>
            <a:endParaRPr lang="fr-FR" sz="2000" dirty="0" smtClean="0"/>
          </a:p>
          <a:p>
            <a:pPr>
              <a:defRPr/>
            </a:pPr>
            <a:r>
              <a:rPr lang="fr-FR" sz="2000" dirty="0" smtClean="0"/>
              <a:t>Conclusion</a:t>
            </a:r>
          </a:p>
          <a:p>
            <a:pPr lvl="1">
              <a:defRPr/>
            </a:pPr>
            <a:r>
              <a:rPr lang="fr-FR" sz="1800" dirty="0" smtClean="0"/>
              <a:t>La première génération de bogues a été épuisée grâce à ces outils</a:t>
            </a:r>
          </a:p>
          <a:p>
            <a:pPr lvl="1">
              <a:defRPr/>
            </a:pPr>
            <a:r>
              <a:rPr lang="fr-FR" sz="1800" dirty="0" smtClean="0"/>
              <a:t>La deuxième génération devrait être plus spécifique au format cible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Fuzzing en pratique</a:t>
            </a:r>
            <a:endParaRPr lang="fr-FR" dirty="0"/>
          </a:p>
        </p:txBody>
      </p:sp>
      <p:pic>
        <p:nvPicPr>
          <p:cNvPr id="33794" name="Picture 2" descr="D:\shared\JMS 2007 - Fuzzing Office\_Papier\clipart\paime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1057275"/>
            <a:ext cx="763905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6720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Architecture de la suite Office 2003</a:t>
            </a:r>
          </a:p>
          <a:p>
            <a:pPr lvl="1">
              <a:lnSpc>
                <a:spcPct val="80000"/>
              </a:lnSpc>
              <a:defRPr/>
            </a:pPr>
            <a:endParaRPr lang="fr-FR" sz="16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600" dirty="0" smtClean="0"/>
              <a:t>Exécutables principaux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WINWORD.EXE, EXCEL.EXE, POWERPNT.EXE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Taille : 6 à 12 Mo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Symboles de débogage non disponibles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Compilé avec Visual Studio 7.1 (version du </a:t>
            </a:r>
            <a:r>
              <a:rPr lang="fr-FR" sz="1200" i="1" dirty="0" smtClean="0"/>
              <a:t>linker</a:t>
            </a:r>
            <a:r>
              <a:rPr lang="fr-FR" sz="1200" dirty="0" smtClean="0"/>
              <a:t>) avec /GS</a:t>
            </a:r>
          </a:p>
          <a:p>
            <a:pPr lvl="2">
              <a:lnSpc>
                <a:spcPct val="80000"/>
              </a:lnSpc>
              <a:defRPr/>
            </a:pPr>
            <a:endParaRPr lang="fr-FR" sz="1200" dirty="0" smtClean="0"/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Office installe son propre "</a:t>
            </a:r>
            <a:r>
              <a:rPr lang="fr-FR" sz="1200" i="1" dirty="0" smtClean="0"/>
              <a:t>top </a:t>
            </a:r>
            <a:r>
              <a:rPr lang="fr-FR" sz="1200" i="1" dirty="0" err="1" smtClean="0"/>
              <a:t>level</a:t>
            </a:r>
            <a:r>
              <a:rPr lang="fr-FR" sz="1200" i="1" dirty="0" smtClean="0"/>
              <a:t> exception </a:t>
            </a:r>
            <a:r>
              <a:rPr lang="fr-FR" sz="1200" i="1" dirty="0" err="1" smtClean="0"/>
              <a:t>filter</a:t>
            </a:r>
            <a:r>
              <a:rPr lang="fr-FR" sz="1200" dirty="0" smtClean="0"/>
              <a:t>", entre autre pour gérer les débordements de pile</a:t>
            </a:r>
          </a:p>
          <a:p>
            <a:pPr lvl="1">
              <a:lnSpc>
                <a:spcPct val="80000"/>
              </a:lnSpc>
              <a:defRPr/>
            </a:pPr>
            <a:endParaRPr lang="fr-FR" sz="16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1600" dirty="0" smtClean="0"/>
              <a:t>Dépendances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Seule dépendance directe : MSO.DLL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Taille : 12 Mo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Symboles de débogage non disponibles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Compilé avec Visual Studio 7.1 (version du </a:t>
            </a:r>
            <a:r>
              <a:rPr lang="fr-FR" sz="1200" i="1" dirty="0" smtClean="0"/>
              <a:t>linker</a:t>
            </a:r>
            <a:r>
              <a:rPr lang="fr-FR" sz="1200" dirty="0" smtClean="0"/>
              <a:t>) avec /GS</a:t>
            </a:r>
          </a:p>
          <a:p>
            <a:pPr lvl="2">
              <a:lnSpc>
                <a:spcPct val="80000"/>
              </a:lnSpc>
              <a:defRPr/>
            </a:pPr>
            <a:endParaRPr lang="fr-FR" sz="1200" dirty="0" smtClean="0"/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MSO.DLL : près de 7000 fonctions exportées par ordinal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200" dirty="0" smtClean="0"/>
              <a:t>Les autres dépendances (</a:t>
            </a:r>
            <a:r>
              <a:rPr lang="fr-FR" sz="1200" i="1" dirty="0" smtClean="0"/>
              <a:t>plugins</a:t>
            </a:r>
            <a:r>
              <a:rPr lang="fr-FR" sz="1200" dirty="0" smtClean="0"/>
              <a:t>) sont chargées dynamiquement via COM ou </a:t>
            </a:r>
            <a:r>
              <a:rPr lang="fr-FR" sz="1200" dirty="0" err="1" smtClean="0"/>
              <a:t>LoadLibrary</a:t>
            </a:r>
            <a:r>
              <a:rPr lang="fr-FR" sz="1200" dirty="0" smtClean="0"/>
              <a:t>()</a:t>
            </a:r>
          </a:p>
          <a:p>
            <a:pPr lvl="1">
              <a:lnSpc>
                <a:spcPct val="80000"/>
              </a:lnSpc>
              <a:defRPr/>
            </a:pPr>
            <a:endParaRPr lang="fr-FR" sz="16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Conclusion : vu la complexité du programme, le </a:t>
            </a:r>
            <a:r>
              <a:rPr lang="fr-FR" sz="2000" i="1" dirty="0" err="1" smtClean="0"/>
              <a:t>fuzzing</a:t>
            </a:r>
            <a:r>
              <a:rPr lang="fr-FR" sz="2000" dirty="0" smtClean="0"/>
              <a:t> est "rentable"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34909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Introduction</a:t>
            </a:r>
          </a:p>
          <a:p>
            <a:pPr>
              <a:defRPr/>
            </a:pPr>
            <a:r>
              <a:rPr lang="fr-FR" i="1" dirty="0" err="1" smtClean="0"/>
              <a:t>Fuzzing</a:t>
            </a:r>
            <a:r>
              <a:rPr lang="fr-FR" dirty="0" smtClean="0"/>
              <a:t> : principes et résultats</a:t>
            </a:r>
          </a:p>
          <a:p>
            <a:pPr>
              <a:defRPr/>
            </a:pPr>
            <a:r>
              <a:rPr lang="fr-FR" dirty="0" smtClean="0"/>
              <a:t>Exploitation des failles</a:t>
            </a:r>
          </a:p>
          <a:p>
            <a:pPr>
              <a:defRPr/>
            </a:pPr>
            <a:r>
              <a:rPr lang="fr-FR" dirty="0" smtClean="0"/>
              <a:t>Conclusion</a:t>
            </a:r>
          </a:p>
          <a:p>
            <a:pPr>
              <a:defRPr/>
            </a:pPr>
            <a:r>
              <a:rPr lang="fr-FR" dirty="0" smtClean="0"/>
              <a:t>Remerciements</a:t>
            </a:r>
          </a:p>
          <a:p>
            <a:pPr>
              <a:defRPr/>
            </a:pPr>
            <a:r>
              <a:rPr lang="fr-FR" dirty="0" smtClean="0"/>
              <a:t>Bibliographie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Exploitation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5245100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Plusieurs cas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smtClean="0"/>
              <a:t>Faille dans un composant précis (ex. EXCEL.EXE)</a:t>
            </a:r>
          </a:p>
          <a:p>
            <a:pPr lvl="2">
              <a:defRPr/>
            </a:pPr>
            <a:r>
              <a:rPr lang="fr-FR" sz="1800" dirty="0" smtClean="0"/>
              <a:t>Souvent lié à un </a:t>
            </a:r>
            <a:r>
              <a:rPr lang="fr-FR" sz="1800" dirty="0" err="1" smtClean="0"/>
              <a:t>stream</a:t>
            </a:r>
            <a:r>
              <a:rPr lang="fr-FR" sz="1800" dirty="0" smtClean="0"/>
              <a:t> dépendant de l'application (ex. tableau croisé dynamique)</a:t>
            </a:r>
          </a:p>
          <a:p>
            <a:pPr lvl="2">
              <a:defRPr/>
            </a:pPr>
            <a:r>
              <a:rPr lang="fr-FR" sz="1800" dirty="0" smtClean="0"/>
              <a:t>Exemple</a:t>
            </a:r>
          </a:p>
          <a:p>
            <a:pPr lvl="3">
              <a:defRPr/>
            </a:pPr>
            <a:r>
              <a:rPr lang="fr-FR" sz="1600" dirty="0" smtClean="0"/>
              <a:t>"</a:t>
            </a:r>
            <a:r>
              <a:rPr lang="en-US" sz="1600" dirty="0" smtClean="0"/>
              <a:t>Microsoft Excel Malformed Column Record Remote Code Execution Vulnerability" (MS07-002)</a:t>
            </a:r>
            <a:endParaRPr lang="fr-FR" sz="1600" dirty="0" smtClean="0"/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smtClean="0"/>
              <a:t>Failles dans une librairie de support (ex. MSO.DLL)</a:t>
            </a:r>
          </a:p>
          <a:p>
            <a:pPr lvl="2">
              <a:defRPr/>
            </a:pPr>
            <a:r>
              <a:rPr lang="fr-FR" sz="1800" dirty="0" smtClean="0"/>
              <a:t>Souvent lié à la structure OLE ou à une propriété commune</a:t>
            </a:r>
          </a:p>
          <a:p>
            <a:pPr lvl="2">
              <a:defRPr/>
            </a:pPr>
            <a:r>
              <a:rPr lang="fr-FR" sz="1800" dirty="0" smtClean="0"/>
              <a:t>Et toute la suite Office peut être affectée !</a:t>
            </a:r>
          </a:p>
          <a:p>
            <a:pPr lvl="2">
              <a:defRPr/>
            </a:pPr>
            <a:r>
              <a:rPr lang="fr-FR" sz="1800" dirty="0" smtClean="0"/>
              <a:t>Exemple</a:t>
            </a:r>
          </a:p>
          <a:p>
            <a:pPr lvl="3">
              <a:defRPr/>
            </a:pPr>
            <a:r>
              <a:rPr lang="fr-FR" sz="1600" dirty="0" smtClean="0"/>
              <a:t>"</a:t>
            </a:r>
            <a:r>
              <a:rPr lang="en-US" sz="1600" dirty="0" smtClean="0"/>
              <a:t>Microsoft Office MSO.DLL </a:t>
            </a:r>
            <a:r>
              <a:rPr lang="en-US" sz="1600" dirty="0" err="1" smtClean="0"/>
              <a:t>LsCreateLine</a:t>
            </a:r>
            <a:r>
              <a:rPr lang="en-US" sz="1600" dirty="0" smtClean="0"/>
              <a:t>() Potential Code Execution Vulnerability"</a:t>
            </a:r>
          </a:p>
          <a:p>
            <a:pPr lvl="3">
              <a:defRPr/>
            </a:pPr>
            <a:r>
              <a:rPr lang="fr-FR" sz="1600" dirty="0" smtClean="0"/>
              <a:t>http://blogs.technet.com/msrc/archive/2006/07/10/441006.aspx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Exploitation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3822700"/>
          </a:xfrm>
        </p:spPr>
        <p:txBody>
          <a:bodyPr/>
          <a:lstStyle/>
          <a:p>
            <a:pPr lvl="1">
              <a:defRPr/>
            </a:pPr>
            <a:r>
              <a:rPr lang="fr-FR" dirty="0" smtClean="0"/>
              <a:t>Failles dans un convertisseur ou un plugin</a:t>
            </a:r>
          </a:p>
          <a:p>
            <a:pPr lvl="2">
              <a:defRPr/>
            </a:pPr>
            <a:r>
              <a:rPr lang="fr-FR" dirty="0" smtClean="0"/>
              <a:t>Exemple</a:t>
            </a:r>
          </a:p>
          <a:p>
            <a:pPr lvl="3">
              <a:defRPr/>
            </a:pPr>
            <a:r>
              <a:rPr lang="fr-FR" dirty="0" smtClean="0"/>
              <a:t>"</a:t>
            </a:r>
            <a:r>
              <a:rPr lang="en-US" dirty="0" smtClean="0"/>
              <a:t>Buffer Overrun in WordPerfect Converter Could Allow Code Execution</a:t>
            </a:r>
            <a:r>
              <a:rPr lang="fr-FR" dirty="0" smtClean="0"/>
              <a:t>" (MS03-036)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Faille dans un format tiers</a:t>
            </a:r>
          </a:p>
          <a:p>
            <a:pPr lvl="2">
              <a:defRPr/>
            </a:pPr>
            <a:r>
              <a:rPr lang="fr-FR" dirty="0" smtClean="0"/>
              <a:t>Exemples : faille WMF, faille GDI+ (format JPEG), etc.</a:t>
            </a:r>
          </a:p>
          <a:p>
            <a:pPr lvl="2">
              <a:defRPr/>
            </a:pPr>
            <a:r>
              <a:rPr lang="fr-FR" dirty="0" smtClean="0"/>
              <a:t>Remarque : MSO.DLL utilise des librairies tierce-partie, comme </a:t>
            </a:r>
            <a:r>
              <a:rPr lang="fr-FR" dirty="0" err="1" smtClean="0"/>
              <a:t>Zlib</a:t>
            </a:r>
            <a:r>
              <a:rPr lang="fr-FR" dirty="0" smtClean="0"/>
              <a:t> 1.1.4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98633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Types de failles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Classiques : "</a:t>
            </a:r>
            <a:r>
              <a:rPr lang="fr-FR" i="1" dirty="0" smtClean="0"/>
              <a:t>buffer </a:t>
            </a:r>
            <a:r>
              <a:rPr lang="fr-FR" i="1" dirty="0" err="1" smtClean="0"/>
              <a:t>overflow</a:t>
            </a:r>
            <a:r>
              <a:rPr lang="fr-FR" dirty="0" smtClean="0"/>
              <a:t>", "</a:t>
            </a:r>
            <a:r>
              <a:rPr lang="fr-FR" i="1" dirty="0" err="1" smtClean="0"/>
              <a:t>heap</a:t>
            </a:r>
            <a:r>
              <a:rPr lang="fr-FR" i="1" dirty="0" smtClean="0"/>
              <a:t> </a:t>
            </a:r>
            <a:r>
              <a:rPr lang="fr-FR" i="1" dirty="0" err="1" smtClean="0"/>
              <a:t>overflow</a:t>
            </a:r>
            <a:r>
              <a:rPr lang="fr-FR" dirty="0" smtClean="0"/>
              <a:t>", …</a:t>
            </a:r>
          </a:p>
          <a:p>
            <a:pPr lvl="2">
              <a:defRPr/>
            </a:pPr>
            <a:r>
              <a:rPr lang="fr-FR" dirty="0" smtClean="0"/>
              <a:t>Difficiles à exploiter à cause du /GS ou de la plateforme (ex. Windows XP SP2)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Exotiques : écrasement d'un pointeur de fonction, "</a:t>
            </a:r>
            <a:r>
              <a:rPr lang="fr-FR" i="1" dirty="0" err="1" smtClean="0"/>
              <a:t>array</a:t>
            </a:r>
            <a:r>
              <a:rPr lang="fr-FR" i="1" dirty="0" smtClean="0"/>
              <a:t> out of </a:t>
            </a:r>
            <a:r>
              <a:rPr lang="fr-FR" i="1" dirty="0" err="1" smtClean="0"/>
              <a:t>bound</a:t>
            </a:r>
            <a:r>
              <a:rPr lang="fr-FR" dirty="0" smtClean="0"/>
              <a:t>" sur un tableau de pointeurs, …</a:t>
            </a:r>
          </a:p>
          <a:p>
            <a:pPr lvl="2">
              <a:defRPr/>
            </a:pPr>
            <a:r>
              <a:rPr lang="fr-FR" dirty="0" smtClean="0"/>
              <a:t>Souvent exploitable</a:t>
            </a:r>
            <a:endParaRPr lang="fr-FR" dirty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518953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Ex. MS07-002 (faille dans Excel)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 lvl="2">
              <a:defRPr/>
            </a:pPr>
            <a:r>
              <a:rPr lang="fr-FR" dirty="0" smtClean="0"/>
              <a:t>En modifiant un seul octet dans le fichier .XLS</a:t>
            </a:r>
          </a:p>
        </p:txBody>
      </p:sp>
      <p:pic>
        <p:nvPicPr>
          <p:cNvPr id="38915" name="Picture 2" descr="D:\shared\JMS 2007 - Fuzzing Office\_Papier\clipart\ms07-0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92300"/>
            <a:ext cx="5819775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Exploitation FAQ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275113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L'analyse des patches est-elle possible ?</a:t>
            </a:r>
          </a:p>
          <a:p>
            <a:pPr lvl="1">
              <a:defRPr/>
            </a:pPr>
            <a:r>
              <a:rPr lang="fr-FR" dirty="0" smtClean="0"/>
              <a:t>Ex. Excel </a:t>
            </a:r>
            <a:r>
              <a:rPr lang="fr-FR" dirty="0" err="1" smtClean="0"/>
              <a:t>Viewer</a:t>
            </a:r>
            <a:r>
              <a:rPr lang="fr-FR" dirty="0" smtClean="0"/>
              <a:t> vs. MS07-002 (Q925523)</a:t>
            </a:r>
          </a:p>
          <a:p>
            <a:pPr lvl="2">
              <a:defRPr/>
            </a:pPr>
            <a:r>
              <a:rPr lang="fr-FR" dirty="0" smtClean="0"/>
              <a:t>Taille du patch = 13 Mo</a:t>
            </a:r>
          </a:p>
          <a:p>
            <a:pPr lvl="3">
              <a:defRPr/>
            </a:pPr>
            <a:r>
              <a:rPr lang="fr-FR" dirty="0" smtClean="0"/>
              <a:t>Quasiment un remplacement complet de l'application</a:t>
            </a:r>
          </a:p>
          <a:p>
            <a:pPr lvl="2">
              <a:defRPr/>
            </a:pPr>
            <a:r>
              <a:rPr lang="fr-FR" dirty="0" smtClean="0"/>
              <a:t>Temps d'analyse initiale = plusieurs heures</a:t>
            </a:r>
          </a:p>
          <a:p>
            <a:pPr lvl="2">
              <a:defRPr/>
            </a:pPr>
            <a:r>
              <a:rPr lang="fr-FR" dirty="0" smtClean="0"/>
              <a:t>Temps de </a:t>
            </a:r>
            <a:r>
              <a:rPr lang="fr-FR" i="1" dirty="0" err="1" smtClean="0"/>
              <a:t>diffing</a:t>
            </a:r>
            <a:r>
              <a:rPr lang="fr-FR" dirty="0" smtClean="0"/>
              <a:t> = tends vers +infini …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 FAQ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894262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Le cas Office </a:t>
            </a:r>
            <a:r>
              <a:rPr lang="fr-FR" sz="2400" dirty="0" err="1" smtClean="0"/>
              <a:t>Viewer</a:t>
            </a:r>
            <a:endParaRPr lang="fr-FR" sz="2400" dirty="0" smtClean="0"/>
          </a:p>
          <a:p>
            <a:pPr lvl="1">
              <a:defRPr/>
            </a:pPr>
            <a:r>
              <a:rPr lang="fr-FR" sz="2000" dirty="0" smtClean="0"/>
              <a:t>Architecture extrêmement simple</a:t>
            </a:r>
          </a:p>
          <a:p>
            <a:pPr lvl="2">
              <a:defRPr/>
            </a:pPr>
            <a:r>
              <a:rPr lang="fr-FR" sz="1800" dirty="0" smtClean="0"/>
              <a:t>Répertoire "Office11"</a:t>
            </a:r>
          </a:p>
          <a:p>
            <a:pPr lvl="3">
              <a:defRPr/>
            </a:pPr>
            <a:r>
              <a:rPr lang="fr-FR" sz="1600" dirty="0" smtClean="0"/>
              <a:t>GDIPLUS.DLL</a:t>
            </a:r>
          </a:p>
          <a:p>
            <a:pPr lvl="3">
              <a:defRPr/>
            </a:pPr>
            <a:r>
              <a:rPr lang="fr-FR" sz="1600" dirty="0" smtClean="0"/>
              <a:t>XLVIEW.EXE (4 Mo)</a:t>
            </a:r>
          </a:p>
          <a:p>
            <a:pPr lvl="2">
              <a:defRPr/>
            </a:pPr>
            <a:r>
              <a:rPr lang="fr-FR" sz="1800" dirty="0" smtClean="0"/>
              <a:t>Répertoire "Fichiers Communs"</a:t>
            </a:r>
          </a:p>
          <a:p>
            <a:pPr lvl="3">
              <a:defRPr/>
            </a:pPr>
            <a:r>
              <a:rPr lang="fr-FR" sz="1600" dirty="0" smtClean="0"/>
              <a:t>MSO.DLL (12 Mo)</a:t>
            </a:r>
          </a:p>
          <a:p>
            <a:pPr lvl="1">
              <a:defRPr/>
            </a:pPr>
            <a:r>
              <a:rPr lang="fr-FR" sz="2000" dirty="0" smtClean="0"/>
              <a:t>C'est tout !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smtClean="0"/>
              <a:t>Et pourtant :</a:t>
            </a:r>
          </a:p>
          <a:p>
            <a:pPr lvl="2">
              <a:defRPr/>
            </a:pPr>
            <a:r>
              <a:rPr lang="fr-FR" sz="1800" dirty="0" smtClean="0"/>
              <a:t>Les </a:t>
            </a:r>
            <a:r>
              <a:rPr lang="fr-FR" sz="1800" i="1" dirty="0" err="1" smtClean="0"/>
              <a:t>viewers</a:t>
            </a:r>
            <a:r>
              <a:rPr lang="fr-FR" sz="1800" dirty="0" smtClean="0"/>
              <a:t> téléchargeables ne sont pas à jour depuis …</a:t>
            </a:r>
          </a:p>
          <a:p>
            <a:pPr lvl="3">
              <a:defRPr/>
            </a:pPr>
            <a:r>
              <a:rPr lang="fr-FR" sz="1400" dirty="0" smtClean="0"/>
              <a:t>Excel -&gt; 2004</a:t>
            </a:r>
          </a:p>
          <a:p>
            <a:pPr lvl="3">
              <a:defRPr/>
            </a:pPr>
            <a:r>
              <a:rPr lang="fr-FR" sz="1400" dirty="0" smtClean="0"/>
              <a:t>Word -&gt; 2005</a:t>
            </a:r>
          </a:p>
          <a:p>
            <a:pPr lvl="3">
              <a:defRPr/>
            </a:pPr>
            <a:r>
              <a:rPr lang="fr-FR" sz="1400" dirty="0" smtClean="0"/>
              <a:t>PowerPoint -&gt; 2004</a:t>
            </a:r>
          </a:p>
          <a:p>
            <a:pPr lvl="2">
              <a:defRPr/>
            </a:pPr>
            <a:r>
              <a:rPr lang="fr-FR" sz="1800" dirty="0" smtClean="0"/>
              <a:t>La plupart des failles Office sont exploitables dans la version </a:t>
            </a:r>
            <a:r>
              <a:rPr lang="fr-FR" sz="1800" i="1" dirty="0" err="1" smtClean="0"/>
              <a:t>viewer</a:t>
            </a:r>
            <a:endParaRPr lang="fr-FR" sz="1800" i="1" dirty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 FAQ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3711575"/>
          </a:xfrm>
        </p:spPr>
        <p:txBody>
          <a:bodyPr/>
          <a:lstStyle/>
          <a:p>
            <a:r>
              <a:rPr lang="fr-FR" smtClean="0"/>
              <a:t>Le cas Office 2004 / Office X</a:t>
            </a:r>
          </a:p>
          <a:p>
            <a:pPr lvl="1"/>
            <a:r>
              <a:rPr lang="fr-FR" smtClean="0"/>
              <a:t>Format CFM / PEF, interface Carbon</a:t>
            </a:r>
          </a:p>
          <a:p>
            <a:pPr lvl="2"/>
            <a:r>
              <a:rPr lang="fr-FR" smtClean="0"/>
              <a:t>Portage en Cocoa trop lourd ?</a:t>
            </a:r>
          </a:p>
          <a:p>
            <a:pPr lvl="1"/>
            <a:endParaRPr lang="fr-FR" smtClean="0"/>
          </a:p>
          <a:p>
            <a:pPr lvl="1"/>
            <a:r>
              <a:rPr lang="fr-FR" smtClean="0"/>
              <a:t>Même motif, même punition</a:t>
            </a:r>
          </a:p>
          <a:p>
            <a:pPr lvl="2"/>
            <a:r>
              <a:rPr lang="fr-FR" smtClean="0"/>
              <a:t>On note une certaine "portabilité" de la faille</a:t>
            </a:r>
          </a:p>
          <a:p>
            <a:pPr lvl="2"/>
            <a:r>
              <a:rPr lang="fr-FR" smtClean="0"/>
              <a:t>Probablement dû au fait que toutes les versions d'Office sont compilées depuis la même base de code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28600"/>
            <a:ext cx="8380412" cy="646331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Exploitation FAQ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0" y="1404938"/>
            <a:ext cx="4113213" cy="476408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cs typeface="Courier New" pitchFamily="49" charset="0"/>
              </a:rPr>
              <a:t>Office 2004 PPC</a:t>
            </a:r>
          </a:p>
          <a:p>
            <a:pPr>
              <a:buFont typeface="Wingdings 2" pitchFamily="18" charset="2"/>
              <a:buNone/>
              <a:defRPr/>
            </a:pP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Microsoft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Error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Reporting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 log version: 1.0</a:t>
            </a:r>
          </a:p>
          <a:p>
            <a:pPr>
              <a:buFont typeface="Wingdings 2" pitchFamily="18" charset="2"/>
              <a:buNone/>
              <a:defRPr/>
            </a:pP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Error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 Signature: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Exception: EXC_BAD_INSTRUCTION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Application Name: Microsoft Excel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Application Version: 11.2.0.050714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Module Name: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unknown</a:t>
            </a: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Module Version: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unknown</a:t>
            </a: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Module Offset: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unknown</a:t>
            </a: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Extra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app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 info: Reg=French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=0x040c </a:t>
            </a:r>
          </a:p>
          <a:p>
            <a:pPr>
              <a:buFont typeface="Wingdings 2" pitchFamily="18" charset="2"/>
              <a:buNone/>
              <a:defRPr/>
            </a:pP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Thread 0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crashed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Wingdings 2" pitchFamily="18" charset="2"/>
              <a:buNone/>
              <a:defRPr/>
            </a:pP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#  1  0x0e0e0e10 in  ( + 0x00000000)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#  2  0x0e0e0e0e in  ( + 0x00000000)</a:t>
            </a:r>
          </a:p>
          <a:p>
            <a:pPr>
              <a:buFont typeface="Wingdings 2" pitchFamily="18" charset="2"/>
              <a:buNone/>
              <a:defRPr/>
            </a:pPr>
            <a:endParaRPr lang="fr-F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PPC Thread State: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srr0: 0x0e0e0e10 srr1: 0x0008f030              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vrsave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: 0x00000000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xer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: 0x00000004  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lr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: 0x0e0e0e0e 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ctr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: 0x00000001   </a:t>
            </a:r>
            <a:r>
              <a:rPr lang="fr-FR" sz="800" dirty="0" err="1" smtClean="0">
                <a:latin typeface="Courier New" pitchFamily="49" charset="0"/>
                <a:cs typeface="Courier New" pitchFamily="49" charset="0"/>
              </a:rPr>
              <a:t>mq</a:t>
            </a: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:0x00000000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r0: 0x0e0e0e0e   r1: 0xbfff6620   r2: 0x01697000   r3:0x00000000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r4: 0x00000000   r5: 0x00000000   r6: 0xffffffff   r7:0x06088000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r8: 0x00000001   r9: 0xa0001fac  r10: 0x00000011  r11:0x44022282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r12: 0x9000608c  r13: 0x0e0e0e0e  r14: 0x0e0e0e0e  r15:0x0e0e0e0e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r16: 0x0e0e0e0e  r17: 0x0e0e0e0e  r18: 0x0e0e0e0e  r19:0x0e0e0e0e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r20: 0x0e0e0e0e  r21: 0x0e0e0e0e  r22: 0x0e0e0e0e  r23:0x0e0e0e0e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r24: 0x0e0e0e0e  r25: 0x0e0e0e0e  r26: 0x0e0e0e0e  r27:0x0e0e0e0e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800" dirty="0" smtClean="0">
                <a:latin typeface="Courier New" pitchFamily="49" charset="0"/>
                <a:cs typeface="Courier New" pitchFamily="49" charset="0"/>
              </a:rPr>
              <a:t>r28: 0x0e0e0e0e  r29: 0x0e0e0e0e  r30: 0x63080000  r31:0x0e0e0e0e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71975" y="1363663"/>
            <a:ext cx="4772025" cy="48577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cs typeface="Courier New" pitchFamily="49" charset="0"/>
              </a:rPr>
              <a:t>Office X PPC</a:t>
            </a:r>
          </a:p>
          <a:p>
            <a:pPr>
              <a:buFont typeface="Wingdings 2" pitchFamily="18" charset="2"/>
              <a:buNone/>
              <a:defRPr/>
            </a:pPr>
            <a:endParaRPr lang="fr-F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OS Version:     10.4.8 (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Build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8L127)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Parent: 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WindowServer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[55]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Version: 10.1.9 (10.1.9 (061218)</a:t>
            </a:r>
          </a:p>
          <a:p>
            <a:pPr>
              <a:buFont typeface="Wingdings 2" pitchFamily="18" charset="2"/>
              <a:buNone/>
              <a:defRPr/>
            </a:pPr>
            <a:endParaRPr lang="fr-F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PID:    566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Thread: 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Exception:  EXC_BAD_ACCESS (0x0001)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Codes:      KERN_INVALID_ADDRESS (0x0001)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at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0x0e0e0e0f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Thread 0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Crashed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0   Microsoft Excel 0x0256c6e0 0x2008000 + 5654240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1   Microsoft Excel 0x020c82e4 0x2008000 + 787172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2   Microsoft Excel 0x020c98c0 0x2008000 + 792768 </a:t>
            </a:r>
          </a:p>
          <a:p>
            <a:pPr>
              <a:buFont typeface="Wingdings 2" pitchFamily="18" charset="2"/>
              <a:buNone/>
              <a:defRPr/>
            </a:pPr>
            <a:endParaRPr lang="fr-FR" sz="9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Thread 0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crashed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with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 PPC Thread State 64: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srr0: 0x0256c6e0 srr1: 0x0000f030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vrsave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: 0x00000000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cr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: 0x44024242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xer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: 0x20000010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lr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: 0x020c83b4 </a:t>
            </a:r>
            <a:r>
              <a:rPr lang="fr-FR" sz="900" dirty="0" err="1" smtClean="0">
                <a:latin typeface="Courier New" pitchFamily="49" charset="0"/>
                <a:cs typeface="Courier New" pitchFamily="49" charset="0"/>
              </a:rPr>
              <a:t>ctr</a:t>
            </a: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: 0x00653da0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r0: 0x0567500c   r1: 0xbfff54d0   r2: 0x0073e000   r3: 0x056750c9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r4: 0x0e0e0e10   r5: 0xfffffffa   r6: 0x00000000   r7: 0x006ce6c4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r8: 0x00000001   r9: 0x0e0e0e10  r10: 0x00000003  r11: 0x00000ad0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r12: 0x0166f7c4  r13: 0xbfff9160  r14: 0x00000005  r15: 0x00785270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r16: 0xbfff6840  r17: 0x00785288  r18: 0x00000002  r19: 0x00787ed0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r20: 0x00787e1c  r21: 0x007851e0  r22: 0x0074f1f4  r23: 0x0078a004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r24: 0x0549fa30  r25: 0xbfff9364  r26: 0x00000002  r27: 0x007a4000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900" dirty="0" smtClean="0">
                <a:latin typeface="Courier New" pitchFamily="49" charset="0"/>
                <a:cs typeface="Courier New" pitchFamily="49" charset="0"/>
              </a:rPr>
              <a:t>r28: 0x007a3ffc  r29: 0x0e0e0e0e  r30: 0x00000000  r31: 0x0e0e0e0e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 FAQ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66883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fr-FR" sz="2800" dirty="0" smtClean="0"/>
              <a:t>Le cas "Open Office"</a:t>
            </a:r>
          </a:p>
          <a:p>
            <a:pPr lvl="1">
              <a:lnSpc>
                <a:spcPct val="80000"/>
              </a:lnSpc>
              <a:defRPr/>
            </a:pPr>
            <a:r>
              <a:rPr lang="fr-FR" sz="2400" dirty="0" smtClean="0"/>
              <a:t>En théorie une base de code complètement différente</a:t>
            </a:r>
          </a:p>
          <a:p>
            <a:pPr lvl="1">
              <a:lnSpc>
                <a:spcPct val="80000"/>
              </a:lnSpc>
              <a:defRPr/>
            </a:pPr>
            <a:endParaRPr lang="fr-FR" sz="24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2400" dirty="0" smtClean="0"/>
              <a:t>Et pourtant :</a:t>
            </a:r>
          </a:p>
          <a:p>
            <a:pPr lvl="2">
              <a:lnSpc>
                <a:spcPct val="80000"/>
              </a:lnSpc>
              <a:defRPr/>
            </a:pPr>
            <a:r>
              <a:rPr lang="fr-FR" sz="2000" dirty="0" smtClean="0"/>
              <a:t>Faille </a:t>
            </a:r>
            <a:r>
              <a:rPr lang="fr-FR" sz="2000" i="1" dirty="0" err="1" smtClean="0"/>
              <a:t>libwmf</a:t>
            </a:r>
            <a:r>
              <a:rPr lang="fr-FR" sz="2000" dirty="0" smtClean="0"/>
              <a:t> identique à la faille WMF (par conception)</a:t>
            </a:r>
          </a:p>
          <a:p>
            <a:pPr lvl="2">
              <a:lnSpc>
                <a:spcPct val="80000"/>
              </a:lnSpc>
              <a:defRPr/>
            </a:pPr>
            <a:r>
              <a:rPr lang="fr-FR" sz="2000" dirty="0" smtClean="0"/>
              <a:t>La dernière faille </a:t>
            </a:r>
            <a:r>
              <a:rPr lang="fr-FR" sz="2000" i="1" dirty="0" smtClean="0"/>
              <a:t>0day</a:t>
            </a:r>
            <a:r>
              <a:rPr lang="fr-FR" sz="2000" dirty="0" smtClean="0"/>
              <a:t> dans Word affecte également </a:t>
            </a:r>
            <a:r>
              <a:rPr lang="fr-FR" sz="2000" dirty="0" err="1" smtClean="0"/>
              <a:t>OpenOffice</a:t>
            </a:r>
            <a:r>
              <a:rPr lang="fr-FR" sz="2000" dirty="0" smtClean="0"/>
              <a:t> 2.x</a:t>
            </a:r>
          </a:p>
          <a:p>
            <a:pPr lvl="3">
              <a:lnSpc>
                <a:spcPct val="80000"/>
              </a:lnSpc>
              <a:defRPr/>
            </a:pPr>
            <a:r>
              <a:rPr lang="fr-FR" sz="1800" dirty="0" smtClean="0"/>
              <a:t>http://seclists.org/bugtraq/2006/Dec/0266.html</a:t>
            </a:r>
          </a:p>
          <a:p>
            <a:pPr lvl="1">
              <a:lnSpc>
                <a:spcPct val="80000"/>
              </a:lnSpc>
              <a:defRPr/>
            </a:pPr>
            <a:endParaRPr lang="fr-FR" sz="2400" dirty="0" smtClean="0"/>
          </a:p>
          <a:p>
            <a:pPr lvl="1">
              <a:lnSpc>
                <a:spcPct val="80000"/>
              </a:lnSpc>
              <a:defRPr/>
            </a:pPr>
            <a:r>
              <a:rPr lang="fr-FR" sz="2400" dirty="0" err="1" smtClean="0"/>
              <a:t>OpenOffice</a:t>
            </a:r>
            <a:r>
              <a:rPr lang="fr-FR" sz="2400" dirty="0" smtClean="0"/>
              <a:t> a ses propres failles dans les convertisseurs Office</a:t>
            </a:r>
          </a:p>
          <a:p>
            <a:pPr lvl="2">
              <a:lnSpc>
                <a:spcPct val="80000"/>
              </a:lnSpc>
              <a:defRPr/>
            </a:pPr>
            <a:r>
              <a:rPr lang="fr-FR" sz="2000" dirty="0" err="1" smtClean="0"/>
              <a:t>OpenOffice</a:t>
            </a:r>
            <a:r>
              <a:rPr lang="fr-FR" sz="2000" dirty="0" smtClean="0"/>
              <a:t> ".doc" Document Handling Buffer </a:t>
            </a:r>
            <a:r>
              <a:rPr lang="fr-FR" sz="2000" dirty="0" err="1" smtClean="0"/>
              <a:t>Overflow</a:t>
            </a:r>
            <a:endParaRPr lang="fr-FR" sz="2000" dirty="0" smtClean="0"/>
          </a:p>
          <a:p>
            <a:pPr lvl="3">
              <a:lnSpc>
                <a:spcPct val="80000"/>
              </a:lnSpc>
              <a:defRPr/>
            </a:pPr>
            <a:r>
              <a:rPr lang="fr-FR" sz="1600" dirty="0" smtClean="0"/>
              <a:t>http://secunia.com/advisories/14912/</a:t>
            </a:r>
            <a:endParaRPr lang="fr-FR" sz="1600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Exploitation FAQ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5521325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Le "</a:t>
            </a:r>
            <a:r>
              <a:rPr lang="fr-FR" sz="2400" dirty="0" err="1" smtClean="0"/>
              <a:t>safe</a:t>
            </a:r>
            <a:r>
              <a:rPr lang="fr-FR" sz="2400" dirty="0" smtClean="0"/>
              <a:t>" mode</a:t>
            </a:r>
          </a:p>
          <a:p>
            <a:pPr lvl="1">
              <a:defRPr/>
            </a:pPr>
            <a:r>
              <a:rPr lang="fr-FR" sz="2000" dirty="0" smtClean="0"/>
              <a:t>Décrit dans l'article KB 827706</a:t>
            </a:r>
          </a:p>
          <a:p>
            <a:pPr lvl="1">
              <a:defRPr/>
            </a:pPr>
            <a:r>
              <a:rPr lang="fr-FR" sz="2000" dirty="0" smtClean="0"/>
              <a:t>Mode "initié par l'application" (suite à un </a:t>
            </a:r>
            <a:r>
              <a:rPr lang="fr-FR" sz="2000" i="1" dirty="0" smtClean="0"/>
              <a:t>crash</a:t>
            </a:r>
            <a:r>
              <a:rPr lang="fr-FR" sz="2000" dirty="0" smtClean="0"/>
              <a:t>)</a:t>
            </a:r>
          </a:p>
          <a:p>
            <a:pPr lvl="2">
              <a:defRPr/>
            </a:pPr>
            <a:r>
              <a:rPr lang="fr-FR" sz="1800" dirty="0" smtClean="0"/>
              <a:t>Désactive les plugins</a:t>
            </a:r>
          </a:p>
          <a:p>
            <a:pPr lvl="2">
              <a:defRPr/>
            </a:pPr>
            <a:r>
              <a:rPr lang="fr-FR" sz="1800" dirty="0" smtClean="0"/>
              <a:t>Réinitialise les paramètres de base de registre à leur valeur par défaut</a:t>
            </a:r>
          </a:p>
          <a:p>
            <a:pPr lvl="2">
              <a:defRPr/>
            </a:pPr>
            <a:r>
              <a:rPr lang="fr-FR" sz="1800" dirty="0" smtClean="0"/>
              <a:t>Réinitialise NORMAL.DOT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smtClean="0"/>
              <a:t>Mode "initié par l'utilisateur" ("winword.exe /</a:t>
            </a:r>
            <a:r>
              <a:rPr lang="fr-FR" sz="2000" dirty="0" err="1" smtClean="0"/>
              <a:t>safe</a:t>
            </a:r>
            <a:r>
              <a:rPr lang="fr-FR" sz="2000" dirty="0" smtClean="0"/>
              <a:t>")</a:t>
            </a:r>
          </a:p>
          <a:p>
            <a:pPr lvl="2">
              <a:defRPr/>
            </a:pPr>
            <a:r>
              <a:rPr lang="fr-FR" sz="1800" dirty="0" smtClean="0"/>
              <a:t>Idem précédent + restrictions</a:t>
            </a:r>
          </a:p>
          <a:p>
            <a:pPr lvl="3">
              <a:defRPr/>
            </a:pPr>
            <a:r>
              <a:rPr lang="fr-FR" sz="1600" dirty="0" smtClean="0"/>
              <a:t>Impossible de sauvegarder la configuration</a:t>
            </a:r>
          </a:p>
          <a:p>
            <a:pPr lvl="3">
              <a:defRPr/>
            </a:pPr>
            <a:r>
              <a:rPr lang="fr-FR" sz="1600" dirty="0" smtClean="0"/>
              <a:t>Pas de correction orthographique et grammaticale</a:t>
            </a:r>
          </a:p>
          <a:p>
            <a:pPr lvl="3">
              <a:defRPr/>
            </a:pPr>
            <a:r>
              <a:rPr lang="fr-FR" sz="1600" dirty="0" smtClean="0"/>
              <a:t>Pas de </a:t>
            </a:r>
            <a:r>
              <a:rPr lang="fr-FR" sz="1600" dirty="0" err="1" smtClean="0"/>
              <a:t>SmartTags</a:t>
            </a:r>
            <a:endParaRPr lang="fr-FR" sz="1600" dirty="0" smtClean="0"/>
          </a:p>
          <a:p>
            <a:pPr lvl="3">
              <a:defRPr/>
            </a:pPr>
            <a:r>
              <a:rPr lang="fr-FR" sz="1600" dirty="0" smtClean="0"/>
              <a:t>Etc.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smtClean="0"/>
              <a:t>Efficace contre une partie des failles précédentes</a:t>
            </a:r>
          </a:p>
          <a:p>
            <a:pPr lvl="2">
              <a:defRPr/>
            </a:pPr>
            <a:r>
              <a:rPr lang="fr-FR" sz="1600" dirty="0" smtClean="0"/>
              <a:t>Mais peu convivial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986337"/>
          </a:xfrm>
        </p:spPr>
        <p:txBody>
          <a:bodyPr/>
          <a:lstStyle/>
          <a:p>
            <a:pPr>
              <a:defRPr/>
            </a:pPr>
            <a:r>
              <a:rPr lang="fr-FR" sz="1800" dirty="0" smtClean="0"/>
              <a:t>Office a toujours eu la réputation de "planter"</a:t>
            </a:r>
          </a:p>
          <a:p>
            <a:pPr lvl="1">
              <a:defRPr/>
            </a:pPr>
            <a:r>
              <a:rPr lang="fr-FR" sz="1600" dirty="0" smtClean="0"/>
              <a:t>Microsoft le reconnaît implicitement </a:t>
            </a:r>
            <a:r>
              <a:rPr lang="fr-FR" sz="1600" i="1" dirty="0" smtClean="0"/>
              <a:t>via</a:t>
            </a:r>
            <a:r>
              <a:rPr lang="fr-FR" sz="1600" dirty="0" smtClean="0"/>
              <a:t> les fonctions suivantes :</a:t>
            </a:r>
          </a:p>
          <a:p>
            <a:pPr lvl="2">
              <a:defRPr/>
            </a:pPr>
            <a:r>
              <a:rPr lang="fr-FR" sz="1400" dirty="0" smtClean="0"/>
              <a:t>Sauvegarde automatique toutes les 10 minutes</a:t>
            </a:r>
          </a:p>
          <a:p>
            <a:pPr lvl="2">
              <a:defRPr/>
            </a:pPr>
            <a:r>
              <a:rPr lang="fr-FR" sz="1400" dirty="0" smtClean="0"/>
              <a:t>Récupération automatique des documents après un </a:t>
            </a:r>
            <a:r>
              <a:rPr lang="fr-FR" sz="1400" i="1" dirty="0" smtClean="0"/>
              <a:t>crash</a:t>
            </a:r>
          </a:p>
          <a:p>
            <a:pPr lvl="2">
              <a:defRPr/>
            </a:pPr>
            <a:r>
              <a:rPr lang="fr-FR" sz="1400" dirty="0" smtClean="0"/>
              <a:t>Outil "récupération d'applications Office"</a:t>
            </a:r>
          </a:p>
          <a:p>
            <a:pPr lvl="1">
              <a:defRPr/>
            </a:pPr>
            <a:r>
              <a:rPr lang="fr-FR" sz="1600" dirty="0" smtClean="0"/>
              <a:t>Remarque : Office est un logiciel incroyablement complexe …</a:t>
            </a:r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r>
              <a:rPr lang="fr-FR" sz="1800" dirty="0" smtClean="0"/>
              <a:t>Récemment ces "plantages" ont intéressé la communauté des chercheurs en sécurité pour plusieurs raisons</a:t>
            </a:r>
          </a:p>
          <a:p>
            <a:pPr lvl="1">
              <a:defRPr/>
            </a:pPr>
            <a:r>
              <a:rPr lang="fr-FR" sz="1600" dirty="0" smtClean="0"/>
              <a:t>Les vecteurs d'attaques "traditionnels" (ex. RPC) ont été bloqués par Windows XP SP2</a:t>
            </a:r>
          </a:p>
          <a:p>
            <a:pPr lvl="1">
              <a:defRPr/>
            </a:pPr>
            <a:r>
              <a:rPr lang="fr-FR" sz="1600" dirty="0" smtClean="0"/>
              <a:t>Les utilisateurs ont l'habitude d'échanger des fichiers Office par email</a:t>
            </a:r>
          </a:p>
          <a:p>
            <a:pPr lvl="1">
              <a:defRPr/>
            </a:pPr>
            <a:r>
              <a:rPr lang="fr-FR" sz="1600" dirty="0" smtClean="0"/>
              <a:t>La détection antivirale est complexe (format complexe et non documenté)</a:t>
            </a:r>
          </a:p>
          <a:p>
            <a:pPr>
              <a:defRPr/>
            </a:pPr>
            <a:endParaRPr lang="fr-FR" sz="1800" dirty="0" smtClean="0"/>
          </a:p>
          <a:p>
            <a:pPr>
              <a:defRPr/>
            </a:pPr>
            <a:r>
              <a:rPr lang="fr-FR" sz="1800" dirty="0" smtClean="0"/>
              <a:t>La technique la plus à la mode est l'injection de fautes (</a:t>
            </a:r>
            <a:r>
              <a:rPr lang="fr-FR" sz="1800" i="1" dirty="0" err="1" smtClean="0"/>
              <a:t>fuzzing</a:t>
            </a:r>
            <a:r>
              <a:rPr lang="fr-FR" sz="1800" dirty="0" smtClean="0"/>
              <a:t>)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5349875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Le </a:t>
            </a:r>
            <a:r>
              <a:rPr lang="fr-FR" sz="2000" i="1" dirty="0" err="1" smtClean="0"/>
              <a:t>fuzzing</a:t>
            </a:r>
            <a:r>
              <a:rPr lang="fr-FR" sz="2000" dirty="0" smtClean="0"/>
              <a:t> maintenant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Méthode simple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Résultats rapides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Protection difficile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600" dirty="0" smtClean="0"/>
              <a:t>A niveau du code : inclure le </a:t>
            </a:r>
            <a:r>
              <a:rPr lang="fr-FR" sz="1600" i="1" dirty="0" err="1" smtClean="0"/>
              <a:t>fuzzing</a:t>
            </a:r>
            <a:r>
              <a:rPr lang="fr-FR" sz="1600" dirty="0" smtClean="0"/>
              <a:t> dans les procédures de test logiciel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600" dirty="0" smtClean="0"/>
              <a:t>Au niveau des entreprises : détecter un document malformé est difficile</a:t>
            </a:r>
          </a:p>
          <a:p>
            <a:pPr>
              <a:lnSpc>
                <a:spcPct val="80000"/>
              </a:lnSpc>
              <a:defRPr/>
            </a:pPr>
            <a:endParaRPr lang="fr-FR" sz="20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Le </a:t>
            </a:r>
            <a:r>
              <a:rPr lang="fr-FR" sz="2000" i="1" dirty="0" err="1" smtClean="0"/>
              <a:t>fuzzing</a:t>
            </a:r>
            <a:r>
              <a:rPr lang="fr-FR" sz="2000" dirty="0" smtClean="0"/>
              <a:t> demain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600" dirty="0" err="1" smtClean="0"/>
              <a:t>Fuzzers</a:t>
            </a:r>
            <a:r>
              <a:rPr lang="fr-FR" sz="1600" dirty="0" smtClean="0"/>
              <a:t> de 2</a:t>
            </a:r>
            <a:r>
              <a:rPr lang="fr-FR" sz="1600" baseline="30000" dirty="0" smtClean="0"/>
              <a:t>ème</a:t>
            </a:r>
            <a:r>
              <a:rPr lang="fr-FR" sz="1600" dirty="0" smtClean="0"/>
              <a:t> génération, ayant des notions OLE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600" dirty="0" smtClean="0"/>
              <a:t>Formats encore peu "audités" : Outlook, Access, Visio, Publisher</a:t>
            </a:r>
          </a:p>
          <a:p>
            <a:pPr>
              <a:lnSpc>
                <a:spcPct val="80000"/>
              </a:lnSpc>
              <a:defRPr/>
            </a:pPr>
            <a:endParaRPr lang="fr-FR" sz="2000" dirty="0" smtClean="0"/>
          </a:p>
          <a:p>
            <a:pPr>
              <a:lnSpc>
                <a:spcPct val="80000"/>
              </a:lnSpc>
              <a:defRPr/>
            </a:pPr>
            <a:r>
              <a:rPr lang="fr-FR" sz="2000" dirty="0" smtClean="0"/>
              <a:t>Comment se protéger ?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800" dirty="0" smtClean="0"/>
              <a:t>Pas de "</a:t>
            </a:r>
            <a:r>
              <a:rPr lang="fr-FR" sz="1800" i="1" dirty="0" err="1" smtClean="0"/>
              <a:t>silver</a:t>
            </a:r>
            <a:r>
              <a:rPr lang="fr-FR" sz="1800" i="1" dirty="0" smtClean="0"/>
              <a:t> </a:t>
            </a:r>
            <a:r>
              <a:rPr lang="fr-FR" sz="1800" i="1" dirty="0" err="1" smtClean="0"/>
              <a:t>bullet</a:t>
            </a:r>
            <a:r>
              <a:rPr lang="fr-FR" sz="1800" dirty="0" smtClean="0"/>
              <a:t>"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Ne pas être administrateur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400" dirty="0" smtClean="0"/>
              <a:t>Ne pas avoir de lecteur "C:"</a:t>
            </a:r>
          </a:p>
          <a:p>
            <a:pPr lvl="3">
              <a:lnSpc>
                <a:spcPct val="80000"/>
              </a:lnSpc>
              <a:defRPr/>
            </a:pPr>
            <a:r>
              <a:rPr lang="fr-FR" sz="1200" dirty="0" smtClean="0"/>
              <a:t>Protège contre environ 90% des attaques "</a:t>
            </a:r>
            <a:r>
              <a:rPr lang="fr-FR" sz="1200" i="1" dirty="0" smtClean="0"/>
              <a:t>in the </a:t>
            </a:r>
            <a:r>
              <a:rPr lang="fr-FR" sz="1200" i="1" dirty="0" err="1" smtClean="0"/>
              <a:t>wild</a:t>
            </a:r>
            <a:r>
              <a:rPr lang="fr-FR" sz="1200" dirty="0" smtClean="0"/>
              <a:t>" </a:t>
            </a:r>
            <a:r>
              <a:rPr lang="fr-FR" sz="1200" dirty="0" smtClean="0">
                <a:sym typeface="Wingdings" pitchFamily="2" charset="2"/>
              </a:rPr>
              <a:t></a:t>
            </a:r>
          </a:p>
          <a:p>
            <a:pPr lvl="2">
              <a:lnSpc>
                <a:spcPct val="80000"/>
              </a:lnSpc>
              <a:defRPr/>
            </a:pPr>
            <a:r>
              <a:rPr lang="fr-FR" sz="1600" dirty="0" smtClean="0">
                <a:sym typeface="Wingdings" pitchFamily="2" charset="2"/>
              </a:rPr>
              <a:t>Utiliser des outils comportementaux</a:t>
            </a:r>
          </a:p>
          <a:p>
            <a:pPr lvl="3">
              <a:lnSpc>
                <a:spcPct val="80000"/>
              </a:lnSpc>
              <a:defRPr/>
            </a:pPr>
            <a:r>
              <a:rPr lang="fr-FR" sz="1200" dirty="0" smtClean="0">
                <a:sym typeface="Wingdings" pitchFamily="2" charset="2"/>
              </a:rPr>
              <a:t>Ex. </a:t>
            </a:r>
            <a:r>
              <a:rPr lang="fr-FR" sz="1200" dirty="0" err="1" smtClean="0">
                <a:sym typeface="Wingdings" pitchFamily="2" charset="2"/>
              </a:rPr>
              <a:t>CoreForce</a:t>
            </a:r>
            <a:r>
              <a:rPr lang="fr-FR" sz="1200" dirty="0" smtClean="0">
                <a:sym typeface="Wingdings" pitchFamily="2" charset="2"/>
              </a:rPr>
              <a:t>, </a:t>
            </a:r>
            <a:r>
              <a:rPr lang="fr-FR" sz="1200" dirty="0" err="1" smtClean="0">
                <a:sym typeface="Wingdings" pitchFamily="2" charset="2"/>
              </a:rPr>
              <a:t>eEye</a:t>
            </a:r>
            <a:r>
              <a:rPr lang="fr-FR" sz="1200" dirty="0" smtClean="0">
                <a:sym typeface="Wingdings" pitchFamily="2" charset="2"/>
              </a:rPr>
              <a:t> </a:t>
            </a:r>
            <a:r>
              <a:rPr lang="fr-FR" sz="1200" dirty="0" err="1" smtClean="0">
                <a:sym typeface="Wingdings" pitchFamily="2" charset="2"/>
              </a:rPr>
              <a:t>Blink</a:t>
            </a:r>
            <a:r>
              <a:rPr lang="fr-FR" sz="1200" dirty="0" smtClean="0">
                <a:sym typeface="Wingdings" pitchFamily="2" charset="2"/>
              </a:rPr>
              <a:t>, …</a:t>
            </a:r>
          </a:p>
          <a:p>
            <a:pPr lvl="3">
              <a:lnSpc>
                <a:spcPct val="80000"/>
              </a:lnSpc>
              <a:defRPr/>
            </a:pPr>
            <a:r>
              <a:rPr lang="fr-FR" sz="1200" dirty="0" smtClean="0">
                <a:sym typeface="Wingdings" pitchFamily="2" charset="2"/>
              </a:rPr>
              <a:t>Word n'a aucune raison de lancer CMD.EXE !</a:t>
            </a:r>
            <a:endParaRPr lang="fr-FR" sz="1200" dirty="0" smtClean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34909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Office 2007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Nouveau format de document XML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Sans doute pas la fin des problèmes</a:t>
            </a:r>
          </a:p>
          <a:p>
            <a:pPr lvl="2">
              <a:defRPr/>
            </a:pPr>
            <a:r>
              <a:rPr lang="fr-FR" dirty="0" smtClean="0"/>
              <a:t>Utilisation de </a:t>
            </a:r>
            <a:r>
              <a:rPr lang="fr-FR" i="1" dirty="0" smtClean="0"/>
              <a:t>blobs</a:t>
            </a:r>
            <a:r>
              <a:rPr lang="fr-FR" dirty="0" smtClean="0"/>
              <a:t> binaires (performance)</a:t>
            </a:r>
          </a:p>
          <a:p>
            <a:pPr lvl="2">
              <a:defRPr/>
            </a:pPr>
            <a:r>
              <a:rPr lang="fr-FR" dirty="0" smtClean="0"/>
              <a:t>Compatibilité avec les versions antérieures d'Office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Remerciements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34909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L'équipe EADS-IW SE/CS</a:t>
            </a:r>
          </a:p>
          <a:p>
            <a:pPr>
              <a:defRPr/>
            </a:pPr>
            <a:r>
              <a:rPr lang="fr-FR" dirty="0" smtClean="0"/>
              <a:t>L'équipe </a:t>
            </a:r>
            <a:r>
              <a:rPr lang="fr-FR" dirty="0" err="1" smtClean="0"/>
              <a:t>Rstack</a:t>
            </a:r>
            <a:endParaRPr lang="fr-FR" dirty="0" smtClean="0"/>
          </a:p>
          <a:p>
            <a:pPr>
              <a:defRPr/>
            </a:pPr>
            <a:r>
              <a:rPr lang="fr-FR" dirty="0" smtClean="0"/>
              <a:t>Cyril Voisin et Microsoft France</a:t>
            </a:r>
          </a:p>
          <a:p>
            <a:pPr>
              <a:defRPr/>
            </a:pPr>
            <a:r>
              <a:rPr lang="fr-FR" dirty="0" smtClean="0"/>
              <a:t>Disco Johnny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fr-FR" dirty="0" smtClean="0"/>
              <a:t>Et les autres …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672012"/>
          </a:xfrm>
        </p:spPr>
        <p:txBody>
          <a:bodyPr/>
          <a:lstStyle/>
          <a:p>
            <a:pPr>
              <a:defRPr/>
            </a:pPr>
            <a:r>
              <a:rPr lang="fr-FR" sz="2400" dirty="0" smtClean="0"/>
              <a:t>Accès au format OLE</a:t>
            </a:r>
          </a:p>
          <a:p>
            <a:pPr lvl="1">
              <a:defRPr/>
            </a:pPr>
            <a:r>
              <a:rPr lang="fr-FR" sz="2000" i="1" dirty="0" smtClean="0"/>
              <a:t>Attention : la plupart de ces projets sont peu actifs !</a:t>
            </a:r>
          </a:p>
          <a:p>
            <a:pPr lvl="1">
              <a:defRPr/>
            </a:pPr>
            <a:endParaRPr lang="fr-FR" sz="2000" dirty="0" smtClean="0"/>
          </a:p>
          <a:p>
            <a:pPr lvl="1">
              <a:defRPr/>
            </a:pPr>
            <a:r>
              <a:rPr lang="fr-FR" sz="2000" dirty="0" err="1" smtClean="0"/>
              <a:t>OLE::Storage</a:t>
            </a:r>
            <a:r>
              <a:rPr lang="fr-FR" sz="2000" dirty="0" smtClean="0"/>
              <a:t> (PERL)</a:t>
            </a:r>
          </a:p>
          <a:p>
            <a:pPr lvl="2">
              <a:defRPr/>
            </a:pPr>
            <a:r>
              <a:rPr lang="fr-FR" sz="1800" dirty="0" smtClean="0"/>
              <a:t>http://search.cpan.org/~mschwartz/OLE-Storage-0.386/Storage.pm</a:t>
            </a:r>
          </a:p>
          <a:p>
            <a:pPr lvl="1">
              <a:defRPr/>
            </a:pPr>
            <a:r>
              <a:rPr lang="fr-FR" sz="2000" dirty="0" err="1" smtClean="0"/>
              <a:t>wvWare</a:t>
            </a:r>
            <a:r>
              <a:rPr lang="fr-FR" sz="2000" dirty="0" smtClean="0"/>
              <a:t>, the </a:t>
            </a:r>
            <a:r>
              <a:rPr lang="fr-FR" sz="2000" dirty="0" err="1" smtClean="0"/>
              <a:t>MSWord</a:t>
            </a:r>
            <a:r>
              <a:rPr lang="fr-FR" sz="2000" dirty="0" smtClean="0"/>
              <a:t> </a:t>
            </a:r>
            <a:r>
              <a:rPr lang="fr-FR" sz="2000" dirty="0" err="1" smtClean="0"/>
              <a:t>library</a:t>
            </a:r>
            <a:endParaRPr lang="fr-FR" sz="2000" dirty="0" smtClean="0"/>
          </a:p>
          <a:p>
            <a:pPr lvl="2">
              <a:defRPr/>
            </a:pPr>
            <a:r>
              <a:rPr lang="fr-FR" sz="1800" dirty="0" smtClean="0"/>
              <a:t>http://sourceforge.net/projects/wvware</a:t>
            </a:r>
          </a:p>
          <a:p>
            <a:pPr lvl="1">
              <a:defRPr/>
            </a:pPr>
            <a:r>
              <a:rPr lang="fr-FR" sz="2000" dirty="0" err="1" smtClean="0"/>
              <a:t>LibOLE</a:t>
            </a:r>
            <a:endParaRPr lang="fr-FR" sz="2000" dirty="0" smtClean="0"/>
          </a:p>
          <a:p>
            <a:pPr lvl="2">
              <a:defRPr/>
            </a:pPr>
            <a:r>
              <a:rPr lang="fr-FR" sz="1800" dirty="0" smtClean="0"/>
              <a:t>http://chicago.sourceforge.net/devel/docs/ole/</a:t>
            </a:r>
          </a:p>
          <a:p>
            <a:pPr lvl="1">
              <a:defRPr/>
            </a:pPr>
            <a:r>
              <a:rPr lang="fr-FR" sz="2000" dirty="0" smtClean="0"/>
              <a:t>LibOLE2</a:t>
            </a:r>
          </a:p>
          <a:p>
            <a:pPr lvl="2">
              <a:defRPr/>
            </a:pPr>
            <a:r>
              <a:rPr lang="fr-FR" sz="1800" dirty="0" smtClean="0"/>
              <a:t>http://freshmeat.net/projects/libole2/</a:t>
            </a:r>
          </a:p>
          <a:p>
            <a:pPr lvl="1">
              <a:defRPr/>
            </a:pPr>
            <a:r>
              <a:rPr lang="fr-FR" sz="2000" dirty="0" smtClean="0"/>
              <a:t>POI (Java)</a:t>
            </a:r>
          </a:p>
          <a:p>
            <a:pPr lvl="2">
              <a:defRPr/>
            </a:pPr>
            <a:r>
              <a:rPr lang="fr-FR" sz="1800" dirty="0" smtClean="0"/>
              <a:t>http://jakarta.apache.org/poi/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2" name="Rectangle 52"/>
          <p:cNvSpPr>
            <a:spLocks noGrp="1" noChangeArrowheads="1"/>
          </p:cNvSpPr>
          <p:nvPr>
            <p:ph type="body" idx="1"/>
          </p:nvPr>
        </p:nvSpPr>
        <p:spPr>
          <a:xfrm>
            <a:off x="0" y="38102"/>
            <a:ext cx="4505326" cy="3194721"/>
          </a:xfrm>
          <a:ln algn="ctr"/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endParaRPr lang="fr-FR" sz="3600" b="1" dirty="0" smtClean="0">
              <a:ln w="50800"/>
              <a:solidFill>
                <a:schemeClr val="tx2"/>
              </a:solidFill>
              <a:latin typeface="Segoe Black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endParaRPr lang="fr-FR" sz="3600" b="1" dirty="0" smtClean="0">
              <a:ln w="50800"/>
              <a:solidFill>
                <a:schemeClr val="tx2"/>
              </a:solidFill>
              <a:latin typeface="Segoe Black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fr-FR" sz="2800" b="1" dirty="0" smtClean="0">
                <a:ln w="50800"/>
                <a:solidFill>
                  <a:schemeClr val="tx2"/>
                </a:solidFill>
                <a:latin typeface="Segoe Black" pitchFamily="34" charset="0"/>
                <a:ea typeface="+mj-ea"/>
                <a:cs typeface="+mj-cs"/>
              </a:rPr>
              <a:t>La référence technique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fr-FR" sz="2800" b="1" dirty="0" smtClean="0">
                <a:ln w="50800"/>
                <a:solidFill>
                  <a:schemeClr val="tx2"/>
                </a:solidFill>
                <a:latin typeface="Segoe Black" pitchFamily="34" charset="0"/>
                <a:ea typeface="+mj-ea"/>
                <a:cs typeface="+mj-cs"/>
              </a:rPr>
              <a:t>pour les IT Pros :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fr-FR" sz="2400" b="1" u="sng" kern="1200" dirty="0" smtClean="0">
                <a:solidFill>
                  <a:srgbClr val="FFFFFF"/>
                </a:solidFill>
              </a:rPr>
              <a:t>technet.microsoft.com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endParaRPr lang="fr-FR" sz="3600" b="1" dirty="0" smtClean="0">
              <a:ln w="50800"/>
              <a:solidFill>
                <a:schemeClr val="tx2"/>
              </a:solidFill>
              <a:latin typeface="Segoe Black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  <a:defRPr/>
            </a:pPr>
            <a:endParaRPr lang="fr-FR" sz="3600" b="1" dirty="0" smtClean="0">
              <a:ln w="50800"/>
              <a:solidFill>
                <a:schemeClr val="tx2"/>
              </a:solidFill>
              <a:latin typeface="Segoe Black" pitchFamily="34" charset="0"/>
              <a:ea typeface="+mj-ea"/>
              <a:cs typeface="+mj-cs"/>
            </a:endParaRPr>
          </a:p>
        </p:txBody>
      </p:sp>
      <p:sp>
        <p:nvSpPr>
          <p:cNvPr id="13" name="Rectangle 52"/>
          <p:cNvSpPr txBox="1">
            <a:spLocks noChangeArrowheads="1"/>
          </p:cNvSpPr>
          <p:nvPr/>
        </p:nvSpPr>
        <p:spPr bwMode="auto">
          <a:xfrm>
            <a:off x="4638674" y="9525"/>
            <a:ext cx="4505326" cy="37487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endParaRPr lang="fr-FR" sz="3600" dirty="0">
              <a:ln w="50800"/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Black" pitchFamily="34" charset="0"/>
              <a:ea typeface="+mj-ea"/>
              <a:cs typeface="+mj-cs"/>
            </a:endParaRP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endParaRPr lang="fr-FR" sz="3600" dirty="0">
              <a:ln w="50800"/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Black" pitchFamily="34" charset="0"/>
              <a:ea typeface="+mj-ea"/>
              <a:cs typeface="+mj-cs"/>
            </a:endParaRP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r>
              <a:rPr lang="fr-FR" sz="2800" dirty="0">
                <a:ln w="50800"/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Black" pitchFamily="34" charset="0"/>
                <a:ea typeface="+mj-ea"/>
                <a:cs typeface="+mj-cs"/>
              </a:rPr>
              <a:t>La référence technique</a:t>
            </a: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r>
              <a:rPr lang="fr-FR" sz="2800" dirty="0">
                <a:ln w="50800"/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Black" pitchFamily="34" charset="0"/>
                <a:ea typeface="+mj-ea"/>
                <a:cs typeface="+mj-cs"/>
              </a:rPr>
              <a:t>pour les développeurs :</a:t>
            </a: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msdn.microsoft.com</a:t>
            </a:r>
            <a:endParaRPr lang="fr-FR" sz="2400" u="sng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hlinkClick r:id="rId3"/>
            </a:endParaRP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endParaRPr lang="fr-FR" sz="3600" dirty="0">
              <a:ln w="50800"/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Black" pitchFamily="34" charset="0"/>
              <a:ea typeface="+mj-ea"/>
              <a:cs typeface="+mj-cs"/>
            </a:endParaRP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endParaRPr lang="fr-FR" sz="3600" dirty="0">
              <a:ln w="50800"/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Black" pitchFamily="34" charset="0"/>
              <a:ea typeface="+mj-ea"/>
              <a:cs typeface="+mj-cs"/>
            </a:endParaRPr>
          </a:p>
          <a:p>
            <a:pPr marL="447675" indent="-447675">
              <a:lnSpc>
                <a:spcPct val="90000"/>
              </a:lnSpc>
              <a:buClr>
                <a:schemeClr val="tx2"/>
              </a:buClr>
              <a:defRPr/>
            </a:pPr>
            <a:endParaRPr lang="fr-FR" sz="3600" dirty="0">
              <a:ln w="50800"/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egoe Black" pitchFamily="34" charset="0"/>
              <a:ea typeface="+mj-ea"/>
              <a:cs typeface="+mj-cs"/>
            </a:endParaRPr>
          </a:p>
        </p:txBody>
      </p:sp>
      <p:sp>
        <p:nvSpPr>
          <p:cNvPr id="50179" name="TextBox 15"/>
          <p:cNvSpPr txBox="1">
            <a:spLocks noChangeArrowheads="1"/>
          </p:cNvSpPr>
          <p:nvPr/>
        </p:nvSpPr>
        <p:spPr bwMode="auto">
          <a:xfrm>
            <a:off x="0" y="3019425"/>
            <a:ext cx="9029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endParaRPr lang="fr-FR"/>
          </a:p>
        </p:txBody>
      </p:sp>
      <p:sp>
        <p:nvSpPr>
          <p:cNvPr id="18" name="Rectangle 52"/>
          <p:cNvSpPr txBox="1">
            <a:spLocks noChangeArrowheads="1"/>
          </p:cNvSpPr>
          <p:nvPr/>
        </p:nvSpPr>
        <p:spPr bwMode="auto">
          <a:xfrm>
            <a:off x="0" y="3937000"/>
            <a:ext cx="9144000" cy="348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7675" indent="-447675">
              <a:spcBef>
                <a:spcPct val="30000"/>
              </a:spcBef>
              <a:buClr>
                <a:schemeClr val="tx2"/>
              </a:buClr>
              <a:buFont typeface="Wingdings 2" pitchFamily="18" charset="2"/>
              <a:buBlip>
                <a:blip r:embed="rId4"/>
              </a:buBlip>
              <a:defRPr/>
            </a:pPr>
            <a:r>
              <a:rPr lang="fr-FR" sz="2400" b="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S’informer </a:t>
            </a:r>
            <a:r>
              <a:rPr lang="fr-FR" sz="24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 Un portail d’informations, des événements, une newsletter bimensuelle personnalisée</a:t>
            </a:r>
          </a:p>
          <a:p>
            <a:pPr marL="447675" indent="-447675">
              <a:spcBef>
                <a:spcPct val="30000"/>
              </a:spcBef>
              <a:buClr>
                <a:schemeClr val="tx2"/>
              </a:buClr>
              <a:buFont typeface="Wingdings 2" pitchFamily="18" charset="2"/>
              <a:buBlip>
                <a:blip r:embed="rId4"/>
              </a:buBlip>
              <a:defRPr/>
            </a:pPr>
            <a:r>
              <a:rPr lang="fr-FR" sz="2400" b="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 former - </a:t>
            </a:r>
            <a:r>
              <a:rPr lang="fr-FR" sz="24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Des webcasts, des articles techniques, des téléchargements, des forums pour échanger avec vos pairs</a:t>
            </a:r>
          </a:p>
          <a:p>
            <a:pPr marL="447675" indent="-447675">
              <a:spcBef>
                <a:spcPct val="30000"/>
              </a:spcBef>
              <a:buClr>
                <a:schemeClr val="tx2"/>
              </a:buClr>
              <a:buFont typeface="Wingdings 2" pitchFamily="18" charset="2"/>
              <a:buBlip>
                <a:blip r:embed="rId4"/>
              </a:buBlip>
              <a:defRPr/>
            </a:pPr>
            <a:r>
              <a:rPr lang="fr-FR" sz="2400" b="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Bénéficier de services -  </a:t>
            </a:r>
            <a:r>
              <a:rPr lang="fr-FR" sz="24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Des cursus de formations et de certifications, des offres de support technique</a:t>
            </a:r>
          </a:p>
          <a:p>
            <a:pPr marL="904875" lvl="1" indent="-447675">
              <a:spcBef>
                <a:spcPct val="30000"/>
              </a:spcBef>
              <a:buClr>
                <a:schemeClr val="tx2"/>
              </a:buClr>
              <a:defRPr/>
            </a:pPr>
            <a:endParaRPr lang="fr-FR" sz="2400" b="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904875" lvl="1" indent="-447675">
              <a:spcBef>
                <a:spcPct val="30000"/>
              </a:spcBef>
              <a:buClr>
                <a:schemeClr val="tx2"/>
              </a:buClr>
              <a:defRPr/>
            </a:pPr>
            <a:endParaRPr lang="fr-FR" sz="2400" b="0" kern="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 useBgFill="1">
        <p:nvSpPr>
          <p:cNvPr id="21" name="TextBox 20"/>
          <p:cNvSpPr txBox="1"/>
          <p:nvPr/>
        </p:nvSpPr>
        <p:spPr>
          <a:xfrm>
            <a:off x="4514850" y="2657475"/>
            <a:ext cx="4514851" cy="830997"/>
          </a:xfrm>
          <a:prstGeom prst="rect">
            <a:avLst/>
          </a:prstGeom>
          <a:ln>
            <a:solidFill>
              <a:srgbClr val="FFC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>
            <a:bevelT prst="relaxedInset"/>
            <a:extrusionClr>
              <a:schemeClr val="tx2"/>
            </a:extrusion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0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rPr>
              <a:t>Visual Studio 2005 +</a:t>
            </a:r>
          </a:p>
          <a:p>
            <a:pPr algn="ctr">
              <a:defRPr/>
            </a:pPr>
            <a:r>
              <a:rPr lang="fr-FR" sz="20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Abonnement </a:t>
            </a:r>
            <a:r>
              <a:rPr lang="fr-FR" sz="2800" b="0" u="sng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MSDN Premium   </a:t>
            </a:r>
            <a:endParaRPr lang="fr-FR" sz="2800" b="0" u="sng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hlinkClick r:id="rId5"/>
            </a:endParaRPr>
          </a:p>
        </p:txBody>
      </p:sp>
      <p:sp useBgFill="1">
        <p:nvSpPr>
          <p:cNvPr id="22" name="TextBox 21"/>
          <p:cNvSpPr txBox="1"/>
          <p:nvPr/>
        </p:nvSpPr>
        <p:spPr>
          <a:xfrm>
            <a:off x="66675" y="2657475"/>
            <a:ext cx="4362450" cy="830997"/>
          </a:xfrm>
          <a:prstGeom prst="rect">
            <a:avLst/>
          </a:prstGeom>
          <a:ln>
            <a:solidFill>
              <a:schemeClr val="tx2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>
            <a:bevelT prst="relaxedInset"/>
            <a:extrusionClr>
              <a:schemeClr val="tx2"/>
            </a:extrusion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0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Abonnement </a:t>
            </a:r>
            <a:r>
              <a:rPr lang="fr-FR" sz="2800" b="0" u="sng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TechNet Plus :</a:t>
            </a:r>
          </a:p>
          <a:p>
            <a:pPr algn="ctr">
              <a:defRPr/>
            </a:pPr>
            <a:r>
              <a:rPr lang="fr-FR" sz="20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Versions d’</a:t>
            </a:r>
            <a:r>
              <a:rPr lang="fr-FR" sz="2000" b="0" kern="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éval</a:t>
            </a:r>
            <a:r>
              <a:rPr lang="fr-FR" sz="2000" b="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+ 2 incidents support</a:t>
            </a:r>
            <a:endParaRPr lang="fr-FR" sz="2800" b="0" u="sng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50187" name="Picture 11" descr="TechNet_rgb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" y="142875"/>
            <a:ext cx="4395788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8" name="Picture 9" descr="msdn_1inch_c 2.tif"/>
          <p:cNvPicPr>
            <a:picLocks noChangeAspect="1"/>
          </p:cNvPicPr>
          <p:nvPr/>
        </p:nvPicPr>
        <p:blipFill>
          <a:blip r:embed="rId7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46763" y="266700"/>
            <a:ext cx="1611312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5" descr="white 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06638"/>
            <a:ext cx="8448675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401638" y="6627813"/>
            <a:ext cx="8148637" cy="2301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900" b="0">
                <a:cs typeface="Arial" charset="0"/>
              </a:rPr>
              <a:t>© 2007 Microsoft France</a:t>
            </a:r>
            <a:endParaRPr lang="en-US" sz="800" b="0">
              <a:cs typeface="Arial" charset="0"/>
            </a:endParaRPr>
          </a:p>
        </p:txBody>
      </p:sp>
      <p:grpSp>
        <p:nvGrpSpPr>
          <p:cNvPr id="52227" name="Group 6"/>
          <p:cNvGrpSpPr>
            <a:grpSpLocks/>
          </p:cNvGrpSpPr>
          <p:nvPr/>
        </p:nvGrpSpPr>
        <p:grpSpPr bwMode="auto">
          <a:xfrm>
            <a:off x="1725613" y="2662238"/>
            <a:ext cx="4959350" cy="931862"/>
            <a:chOff x="1400811" y="2621280"/>
            <a:chExt cx="4959349" cy="931979"/>
          </a:xfrm>
        </p:grpSpPr>
        <p:sp>
          <p:nvSpPr>
            <p:cNvPr id="52228" name="TextBox 4"/>
            <p:cNvSpPr txBox="1">
              <a:spLocks noChangeArrowheads="1"/>
            </p:cNvSpPr>
            <p:nvPr/>
          </p:nvSpPr>
          <p:spPr bwMode="auto">
            <a:xfrm>
              <a:off x="1971040" y="2621280"/>
              <a:ext cx="43891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solidFill>
                    <a:schemeClr val="bg2"/>
                  </a:solidFill>
                  <a:latin typeface="Segoe "/>
                </a:rPr>
                <a:t>Votre potentiel, notre passion </a:t>
              </a:r>
              <a:r>
                <a:rPr lang="fr-FR" sz="1200" i="1" baseline="58000">
                  <a:solidFill>
                    <a:schemeClr val="bg2"/>
                  </a:solidFill>
                  <a:latin typeface="Segoe "/>
                </a:rPr>
                <a:t>TM </a:t>
              </a:r>
            </a:p>
          </p:txBody>
        </p:sp>
        <p:pic>
          <p:nvPicPr>
            <p:cNvPr id="52229" name="Picture 2" descr="C:\Users\sebim\Desktop\ms-logo_bL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00811" y="3066201"/>
              <a:ext cx="2988309" cy="487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193833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Historique des failles Office</a:t>
            </a:r>
          </a:p>
          <a:p>
            <a:pPr lvl="1">
              <a:defRPr/>
            </a:pPr>
            <a:r>
              <a:rPr lang="fr-FR" dirty="0" smtClean="0"/>
              <a:t>Les bulletins Microsoft</a:t>
            </a:r>
          </a:p>
          <a:p>
            <a:pPr lvl="2">
              <a:defRPr/>
            </a:pPr>
            <a:r>
              <a:rPr lang="fr-FR" dirty="0" smtClean="0"/>
              <a:t>Nette explosion des failles en 2006</a:t>
            </a:r>
          </a:p>
          <a:p>
            <a:pPr lvl="2">
              <a:defRPr/>
            </a:pPr>
            <a:r>
              <a:rPr lang="fr-FR" dirty="0" smtClean="0"/>
              <a:t>Attention : 1 bulletin != 1 faille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323974" y="3486150"/>
          <a:ext cx="5305425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957762"/>
          </a:xfrm>
        </p:spPr>
        <p:txBody>
          <a:bodyPr/>
          <a:lstStyle/>
          <a:p>
            <a:r>
              <a:rPr lang="fr-FR" smtClean="0"/>
              <a:t>Historique des failles Office</a:t>
            </a:r>
          </a:p>
          <a:p>
            <a:pPr lvl="1"/>
            <a:r>
              <a:rPr lang="fr-FR" smtClean="0"/>
              <a:t>Vente "sauvage"</a:t>
            </a:r>
          </a:p>
          <a:p>
            <a:pPr lvl="2"/>
            <a:r>
              <a:rPr lang="fr-FR" smtClean="0"/>
              <a:t>Ex. message publié sur la liste "</a:t>
            </a:r>
            <a:r>
              <a:rPr lang="fr-FR" i="1" smtClean="0"/>
              <a:t>Full Disclosure</a:t>
            </a:r>
            <a:r>
              <a:rPr lang="fr-FR" smtClean="0"/>
              <a:t>"</a:t>
            </a:r>
          </a:p>
          <a:p>
            <a:pPr lvl="3"/>
            <a:r>
              <a:rPr lang="fr-FR" smtClean="0"/>
              <a:t>http://lists.grok.org.uk/pipermail/full-disclosure/2006-April/045315.html</a:t>
            </a:r>
          </a:p>
          <a:p>
            <a:pPr lvl="2"/>
            <a:r>
              <a:rPr lang="fr-FR" smtClean="0"/>
              <a:t>Ex. sur eBay</a:t>
            </a:r>
          </a:p>
          <a:p>
            <a:pPr lvl="3"/>
            <a:r>
              <a:rPr lang="fr-FR" smtClean="0"/>
              <a:t>http://heapoverflow.com/ebay_joke.htm</a:t>
            </a:r>
          </a:p>
          <a:p>
            <a:pPr lvl="1"/>
            <a:r>
              <a:rPr lang="fr-FR" smtClean="0"/>
              <a:t>Exploitation "0day"</a:t>
            </a:r>
          </a:p>
          <a:p>
            <a:pPr lvl="2"/>
            <a:r>
              <a:rPr lang="fr-FR" smtClean="0"/>
              <a:t>Ex. le plus récent : Q932114 (26/01/2007)</a:t>
            </a:r>
          </a:p>
          <a:p>
            <a:pPr lvl="3"/>
            <a:r>
              <a:rPr lang="fr-FR" smtClean="0"/>
              <a:t>http://www.microsoft.com/technet/security/advisory/932114.mspx</a:t>
            </a:r>
          </a:p>
          <a:p>
            <a:pPr lvl="2"/>
            <a:r>
              <a:rPr lang="fr-FR" smtClean="0"/>
              <a:t>Souvent utilisé pour des attaques ciblées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534987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Exemple d'attaque ciblée</a:t>
            </a:r>
            <a:endParaRPr lang="fr-FR" dirty="0"/>
          </a:p>
        </p:txBody>
      </p:sp>
      <p:pic>
        <p:nvPicPr>
          <p:cNvPr id="21507" name="Picture 2" descr="D:\shared\JMS 2007 - Fuzzing Office\_Papier\clipart\attaq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" y="1974850"/>
            <a:ext cx="808355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967287"/>
          </a:xfrm>
        </p:spPr>
        <p:txBody>
          <a:bodyPr/>
          <a:lstStyle/>
          <a:p>
            <a:pPr>
              <a:defRPr/>
            </a:pPr>
            <a:r>
              <a:rPr lang="fr-FR" i="1" dirty="0" err="1" smtClean="0"/>
              <a:t>fuzzing</a:t>
            </a:r>
            <a:r>
              <a:rPr lang="fr-FR" dirty="0" smtClean="0"/>
              <a:t> = injection de fautes</a:t>
            </a:r>
          </a:p>
          <a:p>
            <a:pPr lvl="1">
              <a:defRPr/>
            </a:pPr>
            <a:r>
              <a:rPr lang="fr-FR" dirty="0" smtClean="0"/>
              <a:t>Une technique ancienne</a:t>
            </a:r>
          </a:p>
          <a:p>
            <a:pPr lvl="2">
              <a:defRPr/>
            </a:pPr>
            <a:r>
              <a:rPr lang="fr-FR" dirty="0" smtClean="0"/>
              <a:t>Utilisée de tout temps pour tester la résistance d'un système critique aux entrées aléatoires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Connue depuis longtemps en sécurité</a:t>
            </a:r>
          </a:p>
          <a:p>
            <a:pPr lvl="2">
              <a:defRPr/>
            </a:pPr>
            <a:r>
              <a:rPr lang="fr-FR" dirty="0" smtClean="0"/>
              <a:t>Mentionnée dans le </a:t>
            </a:r>
            <a:r>
              <a:rPr lang="fr-FR" i="1" dirty="0" smtClean="0"/>
              <a:t>Secure </a:t>
            </a:r>
            <a:r>
              <a:rPr lang="fr-FR" i="1" dirty="0" err="1" smtClean="0"/>
              <a:t>Development</a:t>
            </a:r>
            <a:r>
              <a:rPr lang="fr-FR" i="1" dirty="0" smtClean="0"/>
              <a:t> </a:t>
            </a:r>
            <a:r>
              <a:rPr lang="fr-FR" i="1" dirty="0" err="1" smtClean="0"/>
              <a:t>Lifecycle</a:t>
            </a:r>
            <a:r>
              <a:rPr lang="fr-FR" dirty="0" smtClean="0"/>
              <a:t> de Microsoft</a:t>
            </a:r>
          </a:p>
          <a:p>
            <a:pPr lvl="2">
              <a:defRPr/>
            </a:pPr>
            <a:r>
              <a:rPr lang="fr-FR" dirty="0" smtClean="0"/>
              <a:t>Projets : PROTOS, …</a:t>
            </a:r>
          </a:p>
          <a:p>
            <a:pPr lvl="2">
              <a:defRPr/>
            </a:pPr>
            <a:r>
              <a:rPr lang="fr-FR" dirty="0" smtClean="0"/>
              <a:t>Logiciels : SPIKE, </a:t>
            </a:r>
            <a:r>
              <a:rPr lang="fr-FR" dirty="0" err="1" smtClean="0"/>
              <a:t>COMRaider</a:t>
            </a:r>
            <a:r>
              <a:rPr lang="fr-FR" dirty="0" smtClean="0"/>
              <a:t>, </a:t>
            </a:r>
            <a:r>
              <a:rPr lang="fr-FR" dirty="0" err="1" smtClean="0"/>
              <a:t>AxMan</a:t>
            </a:r>
            <a:r>
              <a:rPr lang="fr-FR" dirty="0" smtClean="0"/>
              <a:t>, …</a:t>
            </a:r>
          </a:p>
          <a:p>
            <a:pPr lvl="2">
              <a:defRPr/>
            </a:pPr>
            <a:r>
              <a:rPr lang="fr-FR" dirty="0" smtClean="0"/>
              <a:t>Sociétés commerciales : </a:t>
            </a:r>
            <a:r>
              <a:rPr lang="fr-FR" dirty="0" err="1" smtClean="0"/>
              <a:t>Codenomicon</a:t>
            </a:r>
            <a:r>
              <a:rPr lang="fr-FR" dirty="0" smtClean="0"/>
              <a:t>, …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421187"/>
          </a:xfrm>
        </p:spPr>
        <p:txBody>
          <a:bodyPr/>
          <a:lstStyle/>
          <a:p>
            <a:pPr lvl="1"/>
            <a:r>
              <a:rPr lang="fr-FR" sz="2000" smtClean="0"/>
              <a:t>Particulièrement à la mode en 2006</a:t>
            </a:r>
          </a:p>
          <a:p>
            <a:pPr lvl="2"/>
            <a:r>
              <a:rPr lang="fr-FR" sz="1800" smtClean="0"/>
              <a:t>Cibles : serveurs FTP, ActiveX, formats de fichiers, systèmes de fichiers, etc.</a:t>
            </a:r>
          </a:p>
          <a:p>
            <a:pPr lvl="2"/>
            <a:r>
              <a:rPr lang="fr-FR" sz="1800" smtClean="0"/>
              <a:t>On a même parlé de </a:t>
            </a:r>
            <a:r>
              <a:rPr lang="fr-FR" sz="1800" i="1" smtClean="0"/>
              <a:t>fuzz-kiddies</a:t>
            </a:r>
            <a:r>
              <a:rPr lang="fr-FR" sz="1800" smtClean="0"/>
              <a:t> !</a:t>
            </a:r>
          </a:p>
          <a:p>
            <a:endParaRPr lang="fr-FR" sz="2400" smtClean="0"/>
          </a:p>
          <a:p>
            <a:r>
              <a:rPr lang="fr-FR" sz="2400" smtClean="0"/>
              <a:t>Pourquoi le </a:t>
            </a:r>
            <a:r>
              <a:rPr lang="fr-FR" sz="2400" i="1" smtClean="0"/>
              <a:t>fuzzing</a:t>
            </a:r>
            <a:r>
              <a:rPr lang="fr-FR" sz="2400" smtClean="0"/>
              <a:t> plait …</a:t>
            </a:r>
          </a:p>
          <a:p>
            <a:pPr lvl="1"/>
            <a:r>
              <a:rPr lang="fr-FR" sz="2000" smtClean="0"/>
              <a:t>Parce qu'il est immédiat à mettre en œuvre</a:t>
            </a:r>
          </a:p>
          <a:p>
            <a:pPr lvl="2"/>
            <a:r>
              <a:rPr lang="fr-FR" sz="1800" smtClean="0"/>
              <a:t>Un éditeur hexadécimal suffit !</a:t>
            </a:r>
          </a:p>
          <a:p>
            <a:pPr lvl="1"/>
            <a:r>
              <a:rPr lang="fr-FR" sz="2000" smtClean="0"/>
              <a:t>Parce qu'il donne rapidement des résultats sur les cibles complexes</a:t>
            </a:r>
          </a:p>
          <a:p>
            <a:pPr lvl="2"/>
            <a:r>
              <a:rPr lang="fr-FR" sz="1800" smtClean="0"/>
              <a:t>Ex. systèmes de fichiers (note : OLE en est un !)</a:t>
            </a:r>
          </a:p>
          <a:p>
            <a:endParaRPr lang="fr-FR" sz="2400" smtClean="0"/>
          </a:p>
          <a:p>
            <a:r>
              <a:rPr lang="fr-FR" sz="2400" smtClean="0"/>
              <a:t>Rappel : aujourd'hui, les failles rapportent de l'argent !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/>
              <a:t>Fuzzing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414463"/>
            <a:ext cx="8828088" cy="4672012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Et pourtant …</a:t>
            </a:r>
          </a:p>
          <a:p>
            <a:pPr lvl="1">
              <a:defRPr/>
            </a:pPr>
            <a:r>
              <a:rPr lang="fr-FR" dirty="0" smtClean="0"/>
              <a:t>Ecrire un bon </a:t>
            </a:r>
            <a:r>
              <a:rPr lang="fr-FR" i="1" dirty="0" err="1" smtClean="0"/>
              <a:t>fuzzer</a:t>
            </a:r>
            <a:r>
              <a:rPr lang="fr-FR" dirty="0" smtClean="0"/>
              <a:t> est un art !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Pour les protocoles réseau :</a:t>
            </a:r>
          </a:p>
          <a:p>
            <a:pPr lvl="2">
              <a:defRPr/>
            </a:pPr>
            <a:r>
              <a:rPr lang="fr-FR" dirty="0" smtClean="0"/>
              <a:t>Il faut prendre en compte les états de la cible</a:t>
            </a:r>
          </a:p>
          <a:p>
            <a:pPr lvl="1">
              <a:defRPr/>
            </a:pPr>
            <a:endParaRPr lang="fr-FR" dirty="0" smtClean="0"/>
          </a:p>
          <a:p>
            <a:pPr lvl="1">
              <a:defRPr/>
            </a:pPr>
            <a:r>
              <a:rPr lang="fr-FR" dirty="0" smtClean="0"/>
              <a:t>Pour les formats complexes :</a:t>
            </a:r>
          </a:p>
          <a:p>
            <a:pPr lvl="2">
              <a:defRPr/>
            </a:pPr>
            <a:r>
              <a:rPr lang="fr-FR" dirty="0" smtClean="0"/>
              <a:t>Il faut prendre en compte les incohérences qui pourraient provoquer un </a:t>
            </a:r>
            <a:r>
              <a:rPr lang="fr-FR" i="1" dirty="0" err="1" smtClean="0"/>
              <a:t>early</a:t>
            </a:r>
            <a:r>
              <a:rPr lang="fr-FR" i="1" dirty="0" smtClean="0"/>
              <a:t> </a:t>
            </a:r>
            <a:r>
              <a:rPr lang="fr-FR" i="1" dirty="0" err="1" smtClean="0"/>
              <a:t>abort</a:t>
            </a:r>
            <a:r>
              <a:rPr lang="fr-FR" dirty="0" smtClean="0"/>
              <a:t> (somme de contrôle, pointeurs internes)</a:t>
            </a:r>
            <a:endParaRPr lang="fr-FR" i="1" dirty="0" smtClean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mplatemstd final">
  <a:themeElements>
    <a:clrScheme name="Brushed metal and curves - Blue - MGB04 1">
      <a:dk1>
        <a:srgbClr val="000000"/>
      </a:dk1>
      <a:lt1>
        <a:srgbClr val="FFFFFF"/>
      </a:lt1>
      <a:dk2>
        <a:srgbClr val="1C2986"/>
      </a:dk2>
      <a:lt2>
        <a:srgbClr val="FFB601"/>
      </a:lt2>
      <a:accent1>
        <a:srgbClr val="F7E993"/>
      </a:accent1>
      <a:accent2>
        <a:srgbClr val="66CC66"/>
      </a:accent2>
      <a:accent3>
        <a:srgbClr val="ABACC3"/>
      </a:accent3>
      <a:accent4>
        <a:srgbClr val="DADADA"/>
      </a:accent4>
      <a:accent5>
        <a:srgbClr val="FAF2C8"/>
      </a:accent5>
      <a:accent6>
        <a:srgbClr val="5CB95C"/>
      </a:accent6>
      <a:hlink>
        <a:srgbClr val="6699FF"/>
      </a:hlink>
      <a:folHlink>
        <a:srgbClr val="F67E3C"/>
      </a:folHlink>
    </a:clrScheme>
    <a:fontScheme name="Brushed metal and curves - Blue - MGB04">
      <a:majorFont>
        <a:latin typeface="Segoe Semibold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shade val="54118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5411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Semi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shade val="54118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5411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Semibold" pitchFamily="34" charset="0"/>
          </a:defRPr>
        </a:defPPr>
      </a:lstStyle>
    </a:lnDef>
  </a:objectDefaults>
  <a:extraClrSchemeLst>
    <a:extraClrScheme>
      <a:clrScheme name="Brushed metal and curves - Blue - MGB04 1">
        <a:dk1>
          <a:srgbClr val="000000"/>
        </a:dk1>
        <a:lt1>
          <a:srgbClr val="FFFFFF"/>
        </a:lt1>
        <a:dk2>
          <a:srgbClr val="1C2986"/>
        </a:dk2>
        <a:lt2>
          <a:srgbClr val="FFB601"/>
        </a:lt2>
        <a:accent1>
          <a:srgbClr val="F7E993"/>
        </a:accent1>
        <a:accent2>
          <a:srgbClr val="66CC66"/>
        </a:accent2>
        <a:accent3>
          <a:srgbClr val="ABACC3"/>
        </a:accent3>
        <a:accent4>
          <a:srgbClr val="DADADA"/>
        </a:accent4>
        <a:accent5>
          <a:srgbClr val="FAF2C8"/>
        </a:accent5>
        <a:accent6>
          <a:srgbClr val="5CB95C"/>
        </a:accent6>
        <a:hlink>
          <a:srgbClr val="6699FF"/>
        </a:hlink>
        <a:folHlink>
          <a:srgbClr val="F67E3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45356EF91A7D428E9C1F0602EAA29E" ma:contentTypeVersion="0" ma:contentTypeDescription="Create a new document." ma:contentTypeScope="" ma:versionID="2f847815e5695a1a0bcafb407f864a4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08FC87A-41F3-443B-9325-761351B7330A}"/>
</file>

<file path=customXml/itemProps2.xml><?xml version="1.0" encoding="utf-8"?>
<ds:datastoreItem xmlns:ds="http://schemas.openxmlformats.org/officeDocument/2006/customXml" ds:itemID="{14506BA6-0C8A-4680-B2E3-BAE22FB2EAA7}"/>
</file>

<file path=customXml/itemProps3.xml><?xml version="1.0" encoding="utf-8"?>
<ds:datastoreItem xmlns:ds="http://schemas.openxmlformats.org/officeDocument/2006/customXml" ds:itemID="{4F6E35EE-46CF-4FD7-BBF7-03D96B3F15BF}"/>
</file>

<file path=docProps/app.xml><?xml version="1.0" encoding="utf-8"?>
<Properties xmlns="http://schemas.openxmlformats.org/officeDocument/2006/extended-properties" xmlns:vt="http://schemas.openxmlformats.org/officeDocument/2006/docPropsVTypes">
  <Template>templatemstd final</Template>
  <TotalTime>1886</TotalTime>
  <Words>2007</Words>
  <Application>Microsoft PowerPoint</Application>
  <PresentationFormat>Affichage à l'écran (4:3)</PresentationFormat>
  <Paragraphs>438</Paragraphs>
  <Slides>35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Modèle de conception</vt:lpstr>
      </vt:variant>
      <vt:variant>
        <vt:i4>3</vt:i4>
      </vt:variant>
      <vt:variant>
        <vt:lpstr>Titres des diapositives</vt:lpstr>
      </vt:variant>
      <vt:variant>
        <vt:i4>35</vt:i4>
      </vt:variant>
    </vt:vector>
  </HeadingPairs>
  <TitlesOfParts>
    <vt:vector size="48" baseType="lpstr">
      <vt:lpstr>Segoe Semibold</vt:lpstr>
      <vt:lpstr>Arial</vt:lpstr>
      <vt:lpstr>Segoe Black</vt:lpstr>
      <vt:lpstr>Segoe</vt:lpstr>
      <vt:lpstr>Wingdings 2</vt:lpstr>
      <vt:lpstr>Times New Roman</vt:lpstr>
      <vt:lpstr>Calibri</vt:lpstr>
      <vt:lpstr>Courier New</vt:lpstr>
      <vt:lpstr>Wingdings</vt:lpstr>
      <vt:lpstr>Segoe </vt:lpstr>
      <vt:lpstr>templatemstd final</vt:lpstr>
      <vt:lpstr>templatemstd final</vt:lpstr>
      <vt:lpstr>templatemstd final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</vt:vector>
  </TitlesOfParts>
  <Company>EADS CCR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subject>Event Name here</dc:subject>
  <dc:creator>SSI</dc:creator>
  <dc:description>Template design:_x000d_
Formatter:_x000d_
Event Date:_x000d_
Event Location:_x000d_
Speech Length:_x000d_
Audience:_x000d_
Key Topics:</dc:description>
  <cp:lastModifiedBy>Admin</cp:lastModifiedBy>
  <cp:revision>73</cp:revision>
  <dcterms:created xsi:type="dcterms:W3CDTF">2007-01-31T12:47:24Z</dcterms:created>
  <dcterms:modified xsi:type="dcterms:W3CDTF">2007-02-02T16:18:11Z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0x0101003945356EF91A7D428E9C1F0602EAA29E</vt:lpwstr>
  </property>
</Properties>
</file>