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95" r:id="rId2"/>
    <p:sldId id="296" r:id="rId3"/>
    <p:sldId id="269" r:id="rId4"/>
    <p:sldId id="299" r:id="rId5"/>
    <p:sldId id="271" r:id="rId6"/>
    <p:sldId id="282" r:id="rId7"/>
    <p:sldId id="297" r:id="rId8"/>
    <p:sldId id="298" r:id="rId9"/>
    <p:sldId id="29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79333" autoAdjust="0"/>
  </p:normalViewPr>
  <p:slideViewPr>
    <p:cSldViewPr>
      <p:cViewPr varScale="1">
        <p:scale>
          <a:sx n="69" d="100"/>
          <a:sy n="69" d="100"/>
        </p:scale>
        <p:origin x="-870" y="-96"/>
      </p:cViewPr>
      <p:guideLst>
        <p:guide orient="horz" pos="2160"/>
        <p:guide pos="2880"/>
      </p:guideLst>
    </p:cSldViewPr>
  </p:slideViewPr>
  <p:outlineViewPr>
    <p:cViewPr>
      <p:scale>
        <a:sx n="33" d="100"/>
        <a:sy n="33" d="100"/>
      </p:scale>
      <p:origin x="0" y="7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17C5D-133A-4637-9913-8CD9210FA213}" type="datetimeFigureOut">
              <a:rPr lang="en-US" smtClean="0"/>
              <a:pPr/>
              <a:t>1/20/2008</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9EC22-A33F-4A62-BA16-B513CAD05440}"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771874-2F77-42C3-BB15-617EA664469F}" type="slidenum">
              <a:rPr lang="en-US"/>
              <a:pPr/>
              <a:t>1</a:t>
            </a:fld>
            <a:endParaRPr lang="en-US" dirty="0"/>
          </a:p>
        </p:txBody>
      </p:sp>
      <p:sp>
        <p:nvSpPr>
          <p:cNvPr id="650242" name="Rectangle 2"/>
          <p:cNvSpPr>
            <a:spLocks noGrp="1" noRot="1" noChangeAspect="1" noChangeArrowheads="1" noTextEdit="1"/>
          </p:cNvSpPr>
          <p:nvPr>
            <p:ph type="sldImg"/>
          </p:nvPr>
        </p:nvSpPr>
        <p:spPr>
          <a:ln/>
        </p:spPr>
      </p:sp>
      <p:sp>
        <p:nvSpPr>
          <p:cNvPr id="65024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66F8A-1311-436F-BCCB-9B019BDC622A}" type="slidenum">
              <a:rPr lang="en-US"/>
              <a:pPr/>
              <a:t>2</a:t>
            </a:fld>
            <a:endParaRPr lang="en-US" dirty="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79D3B81C-D83E-4B7D-AC38-990797394911}"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79D3B81C-D83E-4B7D-AC38-990797394911}"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96FD8-5ED8-42E3-9E53-23C991DE25E5}" type="slidenum">
              <a:rPr lang="en-US" smtClean="0"/>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AB09F-84C1-4F53-8C46-C3AF3A7A98BB}" type="slidenum">
              <a:rPr lang="en-US"/>
              <a:pPr/>
              <a:t>7</a:t>
            </a:fld>
            <a:endParaRPr lang="en-US" dirty="0"/>
          </a:p>
        </p:txBody>
      </p:sp>
      <p:sp>
        <p:nvSpPr>
          <p:cNvPr id="653314" name="Rectangle 2"/>
          <p:cNvSpPr>
            <a:spLocks noGrp="1" noRot="1" noChangeAspect="1" noChangeArrowheads="1" noTextEdit="1"/>
          </p:cNvSpPr>
          <p:nvPr>
            <p:ph type="sldImg"/>
          </p:nvPr>
        </p:nvSpPr>
        <p:spPr>
          <a:ln/>
        </p:spPr>
      </p:sp>
      <p:sp>
        <p:nvSpPr>
          <p:cNvPr id="653315"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206F4-E819-4D76-BFE7-F19058A00C47}" type="slidenum">
              <a:rPr lang="en-US"/>
              <a:pPr/>
              <a:t>8</a:t>
            </a:fld>
            <a:endParaRPr lang="en-US" dirty="0"/>
          </a:p>
        </p:txBody>
      </p:sp>
      <p:sp>
        <p:nvSpPr>
          <p:cNvPr id="654338" name="Rectangle 2"/>
          <p:cNvSpPr>
            <a:spLocks noGrp="1" noRot="1" noChangeAspect="1" noChangeArrowheads="1" noTextEdit="1"/>
          </p:cNvSpPr>
          <p:nvPr>
            <p:ph type="sldImg"/>
          </p:nvPr>
        </p:nvSpPr>
        <p:spPr>
          <a:ln/>
        </p:spPr>
      </p:sp>
      <p:sp>
        <p:nvSpPr>
          <p:cNvPr id="65433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title-slide-lines_BIG.png"/>
          <p:cNvPicPr>
            <a:picLocks noChangeAspect="1"/>
          </p:cNvPicPr>
          <p:nvPr/>
        </p:nvPicPr>
        <p:blipFill>
          <a:blip r:embed="rId2"/>
          <a:srcRect/>
          <a:stretch>
            <a:fillRect/>
          </a:stretch>
        </p:blipFill>
        <p:spPr bwMode="auto">
          <a:xfrm>
            <a:off x="0" y="2997200"/>
            <a:ext cx="3360738" cy="3860800"/>
          </a:xfrm>
          <a:prstGeom prst="rect">
            <a:avLst/>
          </a:prstGeom>
          <a:noFill/>
          <a:ln w="9525">
            <a:noFill/>
            <a:miter lim="800000"/>
            <a:headEnd/>
            <a:tailEnd/>
          </a:ln>
        </p:spPr>
      </p:pic>
      <p:sp>
        <p:nvSpPr>
          <p:cNvPr id="4098" name="Rectangle 2"/>
          <p:cNvSpPr>
            <a:spLocks noGrp="1" noChangeArrowheads="1"/>
          </p:cNvSpPr>
          <p:nvPr>
            <p:ph type="ctrTitle"/>
          </p:nvPr>
        </p:nvSpPr>
        <p:spPr>
          <a:xfrm>
            <a:off x="1538514" y="2090058"/>
            <a:ext cx="7100662" cy="1719942"/>
          </a:xfrm>
        </p:spPr>
        <p:txBody>
          <a:bodyPr anchor="b"/>
          <a:lstStyle>
            <a:lvl1pPr>
              <a:defRPr sz="3200" b="0">
                <a:solidFill>
                  <a:schemeClr val="accent1"/>
                </a:solidFill>
                <a:latin typeface="+mn-lt"/>
              </a:defRPr>
            </a:lvl1pPr>
          </a:lstStyle>
          <a:p>
            <a:r>
              <a:rPr lang="en-US" smtClean="0"/>
              <a:t>Click to edit Master title style</a:t>
            </a:r>
            <a:endParaRPr lang="en-US" dirty="0"/>
          </a:p>
        </p:txBody>
      </p:sp>
      <p:sp>
        <p:nvSpPr>
          <p:cNvPr id="4099" name="Rectangle 3"/>
          <p:cNvSpPr>
            <a:spLocks noGrp="1" noChangeArrowheads="1"/>
          </p:cNvSpPr>
          <p:nvPr>
            <p:ph type="subTitle" idx="1"/>
          </p:nvPr>
        </p:nvSpPr>
        <p:spPr>
          <a:xfrm>
            <a:off x="1538513" y="3870551"/>
            <a:ext cx="7100662" cy="1136877"/>
          </a:xfrm>
        </p:spPr>
        <p:txBody>
          <a:bodyPr/>
          <a:lstStyle>
            <a:lvl1pPr marL="0" indent="0">
              <a:buFontTx/>
              <a:buNone/>
              <a:defRPr sz="2000">
                <a:solidFill>
                  <a:schemeClr val="bg1"/>
                </a:solidFill>
              </a:defRPr>
            </a:lvl1pPr>
          </a:lstStyle>
          <a:p>
            <a:r>
              <a:rPr lang="en-US" smtClean="0"/>
              <a:t>Click to edit Master subtitle style</a:t>
            </a:r>
            <a:endParaRPr lang="en-US"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013" y="274638"/>
            <a:ext cx="2011362"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274638"/>
            <a:ext cx="5884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with Subhead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noFill/>
          <a:ln w="9525">
            <a:noFill/>
            <a:miter lim="800000"/>
            <a:headEnd/>
            <a:tailEnd/>
          </a:ln>
          <a:effectLst/>
        </p:spPr>
        <p:txBody>
          <a:bodyPr vert="horz" wrap="square" lIns="9144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3" name="Content Placeholder 2"/>
          <p:cNvSpPr>
            <a:spLocks noGrp="1"/>
          </p:cNvSpPr>
          <p:nvPr>
            <p:ph idx="1"/>
          </p:nvPr>
        </p:nvSpPr>
        <p:spPr>
          <a:xfrm>
            <a:off x="368300" y="1839913"/>
            <a:ext cx="8382000" cy="1854867"/>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2"/>
          <p:cNvSpPr>
            <a:spLocks noGrp="1"/>
          </p:cNvSpPr>
          <p:nvPr>
            <p:ph type="body" sz="quarter" idx="10" hasCustomPrompt="1"/>
          </p:nvPr>
        </p:nvSpPr>
        <p:spPr>
          <a:xfrm>
            <a:off x="368300" y="767292"/>
            <a:ext cx="8394700" cy="443198"/>
          </a:xfrm>
        </p:spPr>
        <p:txBody>
          <a:bodyPr vert="horz" wrap="square" lIns="91440" tIns="0" rIns="91440" bIns="0" rtlCol="0">
            <a:spAutoFit/>
          </a:bodyPr>
          <a:lstStyle>
            <a:lvl1pPr marL="384939" indent="-384939" algn="l" defTabSz="914327" rtl="0" eaLnBrk="1" latinLnBrk="0" hangingPunct="1">
              <a:lnSpc>
                <a:spcPct val="90000"/>
              </a:lnSpc>
              <a:spcBef>
                <a:spcPct val="20000"/>
              </a:spcBef>
              <a:buFontTx/>
              <a:buNone/>
              <a:defRPr lang="en-US" sz="32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pic>
        <p:nvPicPr>
          <p:cNvPr id="5" name="Picture 8" descr="D:\Slidework\Jobs\TechEd2007 - Brian Marble\Template\Template\images\TE_logo.png"/>
          <p:cNvPicPr>
            <a:picLocks noChangeAspect="1" noChangeArrowheads="1"/>
          </p:cNvPicPr>
          <p:nvPr/>
        </p:nvPicPr>
        <p:blipFill>
          <a:blip r:embed="rId2"/>
          <a:srcRect/>
          <a:stretch>
            <a:fillRect/>
          </a:stretch>
        </p:blipFill>
        <p:spPr bwMode="auto">
          <a:xfrm>
            <a:off x="7964557" y="6242916"/>
            <a:ext cx="850238" cy="522542"/>
          </a:xfrm>
          <a:prstGeom prst="rect">
            <a:avLst/>
          </a:prstGeom>
          <a:noFill/>
        </p:spPr>
      </p:pic>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_Title with Subhead NO Content NO LOGO">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
          <a:noFill/>
          <a:ln w="9525">
            <a:noFill/>
            <a:miter lim="800000"/>
            <a:headEnd/>
            <a:tailEnd/>
          </a:ln>
          <a:effectLst/>
        </p:spPr>
        <p:txBody>
          <a:bodyPr vert="horz" wrap="square" lIns="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6" name="Text Placeholder 2"/>
          <p:cNvSpPr>
            <a:spLocks noGrp="1"/>
          </p:cNvSpPr>
          <p:nvPr>
            <p:ph type="body" sz="quarter" idx="10" hasCustomPrompt="1"/>
          </p:nvPr>
        </p:nvSpPr>
        <p:spPr bwMode="black">
          <a:xfrm>
            <a:off x="368300" y="776170"/>
            <a:ext cx="8394700" cy="415498"/>
          </a:xfrm>
        </p:spPr>
        <p:txBody>
          <a:bodyPr vert="horz" wrap="square" lIns="0" tIns="0" rIns="91440" bIns="0" rtlCol="0">
            <a:spAutoFit/>
          </a:bodyPr>
          <a:lstStyle>
            <a:lvl1pPr marL="384939" indent="-384939" algn="l" defTabSz="914327" rtl="0" eaLnBrk="1" latinLnBrk="0" hangingPunct="1">
              <a:lnSpc>
                <a:spcPct val="90000"/>
              </a:lnSpc>
              <a:spcBef>
                <a:spcPct val="20000"/>
              </a:spcBef>
              <a:buFontTx/>
              <a:buNone/>
              <a:defRPr lang="en-US" sz="30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2pPr>
              <a:defRPr sz="22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600200"/>
            <a:ext cx="39481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0263" y="1600200"/>
            <a:ext cx="39481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pic>
        <p:nvPicPr>
          <p:cNvPr id="1026" name="Picture 4" descr="title-slide-lines-grey_BIG.png"/>
          <p:cNvPicPr>
            <a:picLocks noChangeAspect="1"/>
          </p:cNvPicPr>
          <p:nvPr/>
        </p:nvPicPr>
        <p:blipFill>
          <a:blip r:embed="rId16">
            <a:lum bright="-6000"/>
          </a:blip>
          <a:srcRect/>
          <a:stretch>
            <a:fillRect/>
          </a:stretch>
        </p:blipFill>
        <p:spPr bwMode="auto">
          <a:xfrm>
            <a:off x="0" y="2990850"/>
            <a:ext cx="3367088" cy="3867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39750" y="285750"/>
            <a:ext cx="8048625"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39750" y="1600200"/>
            <a:ext cx="80486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Box 4"/>
          <p:cNvSpPr txBox="1"/>
          <p:nvPr/>
        </p:nvSpPr>
        <p:spPr>
          <a:xfrm>
            <a:off x="8740238" y="6626431"/>
            <a:ext cx="403761" cy="246221"/>
          </a:xfrm>
          <a:prstGeom prst="rect">
            <a:avLst/>
          </a:prstGeom>
          <a:noFill/>
        </p:spPr>
        <p:txBody>
          <a:bodyPr wrap="square" rtlCol="0">
            <a:spAutoFit/>
          </a:bodyPr>
          <a:lstStyle/>
          <a:p>
            <a:fld id="{A1C34FC1-6DA8-4AA0-A96F-E70E919E544D}" type="slidenum">
              <a:rPr lang="en-IE" sz="1000" smtClean="0"/>
              <a:pPr/>
              <a:t>‹#›</a:t>
            </a:fld>
            <a:endParaRPr lang="en-IE" sz="10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ransition>
    <p:wipe dir="r"/>
  </p:transition>
  <p:timing>
    <p:tnLst>
      <p:par>
        <p:cTn id="1" dur="indefinite" restart="never" nodeType="tmRoot"/>
      </p:par>
    </p:tnLst>
  </p:timing>
  <p:txStyles>
    <p:titleStyle>
      <a:lvl1pPr algn="l" rtl="0" eaLnBrk="1" fontAlgn="base" hangingPunct="1">
        <a:spcBef>
          <a:spcPct val="0"/>
        </a:spcBef>
        <a:spcAft>
          <a:spcPct val="0"/>
        </a:spcAft>
        <a:defRPr sz="4000">
          <a:solidFill>
            <a:schemeClr val="accent1"/>
          </a:solidFill>
          <a:latin typeface="+mj-lt"/>
          <a:ea typeface="+mj-ea"/>
          <a:cs typeface="+mj-cs"/>
        </a:defRPr>
      </a:lvl1pPr>
      <a:lvl2pPr algn="l" rtl="0" eaLnBrk="1" fontAlgn="base" hangingPunct="1">
        <a:spcBef>
          <a:spcPct val="0"/>
        </a:spcBef>
        <a:spcAft>
          <a:spcPct val="0"/>
        </a:spcAft>
        <a:defRPr sz="4000">
          <a:solidFill>
            <a:schemeClr val="accent1"/>
          </a:solidFill>
          <a:latin typeface="Segoe"/>
        </a:defRPr>
      </a:lvl2pPr>
      <a:lvl3pPr algn="l" rtl="0" eaLnBrk="1" fontAlgn="base" hangingPunct="1">
        <a:spcBef>
          <a:spcPct val="0"/>
        </a:spcBef>
        <a:spcAft>
          <a:spcPct val="0"/>
        </a:spcAft>
        <a:defRPr sz="4000">
          <a:solidFill>
            <a:schemeClr val="accent1"/>
          </a:solidFill>
          <a:latin typeface="Segoe"/>
        </a:defRPr>
      </a:lvl3pPr>
      <a:lvl4pPr algn="l" rtl="0" eaLnBrk="1" fontAlgn="base" hangingPunct="1">
        <a:spcBef>
          <a:spcPct val="0"/>
        </a:spcBef>
        <a:spcAft>
          <a:spcPct val="0"/>
        </a:spcAft>
        <a:defRPr sz="4000">
          <a:solidFill>
            <a:schemeClr val="accent1"/>
          </a:solidFill>
          <a:latin typeface="Segoe"/>
        </a:defRPr>
      </a:lvl4pPr>
      <a:lvl5pPr algn="l" rtl="0" eaLnBrk="1" fontAlgn="base" hangingPunct="1">
        <a:spcBef>
          <a:spcPct val="0"/>
        </a:spcBef>
        <a:spcAft>
          <a:spcPct val="0"/>
        </a:spcAft>
        <a:defRPr sz="4000">
          <a:solidFill>
            <a:schemeClr val="accent1"/>
          </a:solidFill>
          <a:latin typeface="Segoe"/>
        </a:defRPr>
      </a:lvl5pPr>
      <a:lvl6pPr marL="457200" algn="l" rtl="0" eaLnBrk="1" fontAlgn="base" hangingPunct="1">
        <a:spcBef>
          <a:spcPct val="0"/>
        </a:spcBef>
        <a:spcAft>
          <a:spcPct val="0"/>
        </a:spcAft>
        <a:defRPr sz="4000">
          <a:solidFill>
            <a:schemeClr val="tx2"/>
          </a:solidFill>
          <a:latin typeface="Segoe Semibold" pitchFamily="34" charset="0"/>
        </a:defRPr>
      </a:lvl6pPr>
      <a:lvl7pPr marL="914400" algn="l" rtl="0" eaLnBrk="1" fontAlgn="base" hangingPunct="1">
        <a:spcBef>
          <a:spcPct val="0"/>
        </a:spcBef>
        <a:spcAft>
          <a:spcPct val="0"/>
        </a:spcAft>
        <a:defRPr sz="4000">
          <a:solidFill>
            <a:schemeClr val="tx2"/>
          </a:solidFill>
          <a:latin typeface="Segoe Semibold" pitchFamily="34" charset="0"/>
        </a:defRPr>
      </a:lvl7pPr>
      <a:lvl8pPr marL="1371600" algn="l" rtl="0" eaLnBrk="1" fontAlgn="base" hangingPunct="1">
        <a:spcBef>
          <a:spcPct val="0"/>
        </a:spcBef>
        <a:spcAft>
          <a:spcPct val="0"/>
        </a:spcAft>
        <a:defRPr sz="4000">
          <a:solidFill>
            <a:schemeClr val="tx2"/>
          </a:solidFill>
          <a:latin typeface="Segoe Semibold" pitchFamily="34" charset="0"/>
        </a:defRPr>
      </a:lvl8pPr>
      <a:lvl9pPr marL="1828800" algn="l" rtl="0" eaLnBrk="1" fontAlgn="base" hangingPunct="1">
        <a:spcBef>
          <a:spcPct val="0"/>
        </a:spcBef>
        <a:spcAft>
          <a:spcPct val="0"/>
        </a:spcAft>
        <a:defRPr sz="4000">
          <a:solidFill>
            <a:schemeClr val="tx2"/>
          </a:solidFill>
          <a:latin typeface="Segoe Semibold" pitchFamily="34" charset="0"/>
        </a:defRPr>
      </a:lvl9pPr>
    </p:titleStyle>
    <p:bodyStyle>
      <a:lvl1pPr marL="342900" indent="-342900" algn="l" rtl="0" eaLnBrk="1" fontAlgn="base" hangingPunct="1">
        <a:spcBef>
          <a:spcPct val="20000"/>
        </a:spcBef>
        <a:spcAft>
          <a:spcPct val="0"/>
        </a:spcAft>
        <a:buClr>
          <a:schemeClr val="accent1"/>
        </a:buClr>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200">
          <a:solidFill>
            <a:schemeClr val="bg1"/>
          </a:solidFill>
          <a:latin typeface="+mn-lt"/>
        </a:defRPr>
      </a:lvl2pPr>
      <a:lvl3pPr marL="1143000" indent="-228600" algn="l" rtl="0" eaLnBrk="1" fontAlgn="base" hangingPunct="1">
        <a:spcBef>
          <a:spcPct val="20000"/>
        </a:spcBef>
        <a:spcAft>
          <a:spcPct val="0"/>
        </a:spcAft>
        <a:buClr>
          <a:schemeClr val="accent1"/>
        </a:buClr>
        <a:buChar char="•"/>
        <a:defRPr sz="2000">
          <a:solidFill>
            <a:schemeClr val="bg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bg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bg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hyperlink" Target="mailto:xy@microsoft.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icrosoft.com/technetspotligh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42" name="Picture 2" descr="Microsoft logo and tagline"/>
          <p:cNvPicPr>
            <a:picLocks noChangeAspect="1" noChangeArrowheads="1"/>
          </p:cNvPicPr>
          <p:nvPr/>
        </p:nvPicPr>
        <p:blipFill>
          <a:blip r:embed="rId3">
            <a:lum bright="50000"/>
          </a:blip>
          <a:srcRect/>
          <a:stretch>
            <a:fillRect/>
          </a:stretch>
        </p:blipFill>
        <p:spPr bwMode="black">
          <a:xfrm>
            <a:off x="1598613" y="2516188"/>
            <a:ext cx="5913437" cy="1276350"/>
          </a:xfrm>
          <a:prstGeom prst="rect">
            <a:avLst/>
          </a:prstGeom>
          <a:noFill/>
          <a:effectLst/>
        </p:spPr>
      </p:pic>
      <p:pic>
        <p:nvPicPr>
          <p:cNvPr id="4" name="Picture 8" descr="probwht-jpg.jpg"/>
          <p:cNvPicPr>
            <a:picLocks noChangeAspect="1"/>
          </p:cNvPicPr>
          <p:nvPr/>
        </p:nvPicPr>
        <p:blipFill>
          <a:blip r:embed="rId4"/>
          <a:srcRect/>
          <a:stretch>
            <a:fillRect/>
          </a:stretch>
        </p:blipFill>
        <p:spPr bwMode="auto">
          <a:xfrm>
            <a:off x="6575796" y="5357826"/>
            <a:ext cx="1925294" cy="9746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8722" name="Rectangle 2"/>
          <p:cNvSpPr>
            <a:spLocks noGrp="1" noChangeArrowheads="1"/>
          </p:cNvSpPr>
          <p:nvPr>
            <p:ph type="ctrTitle"/>
          </p:nvPr>
        </p:nvSpPr>
        <p:spPr/>
        <p:txBody>
          <a:bodyPr/>
          <a:lstStyle/>
          <a:p>
            <a:r>
              <a:rPr lang="en-IE" noProof="0" dirty="0" smtClean="0"/>
              <a:t>Welcome</a:t>
            </a:r>
            <a:endParaRPr lang="en-IE" noProof="0" dirty="0"/>
          </a:p>
        </p:txBody>
      </p:sp>
      <p:sp>
        <p:nvSpPr>
          <p:cNvPr id="158723" name="Rectangle 3"/>
          <p:cNvSpPr>
            <a:spLocks noGrp="1" noChangeArrowheads="1"/>
          </p:cNvSpPr>
          <p:nvPr>
            <p:ph type="subTitle" idx="1"/>
          </p:nvPr>
        </p:nvSpPr>
        <p:spPr/>
        <p:txBody>
          <a:bodyPr/>
          <a:lstStyle/>
          <a:p>
            <a:r>
              <a:rPr lang="en-IE" noProof="0" dirty="0" smtClean="0"/>
              <a:t>X Y</a:t>
            </a:r>
          </a:p>
          <a:p>
            <a:r>
              <a:rPr lang="en-IE" noProof="0" dirty="0" smtClean="0">
                <a:hlinkClick r:id="rId3"/>
              </a:rPr>
              <a:t>xy@microsoft.com</a:t>
            </a:r>
            <a:r>
              <a:rPr lang="en-IE" noProof="0" dirty="0" smtClean="0"/>
              <a:t>   </a:t>
            </a:r>
          </a:p>
          <a:p>
            <a:r>
              <a:rPr lang="en-IE" noProof="0" dirty="0" smtClean="0"/>
              <a:t>Microsoft Subsidiary</a:t>
            </a:r>
            <a:endParaRPr lang="en-IE" noProof="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785918" y="2714620"/>
            <a:ext cx="6886573" cy="2000264"/>
          </a:xfrm>
        </p:spPr>
        <p:txBody>
          <a:bodyPr/>
          <a:lstStyle/>
          <a:p>
            <a:pPr eaLnBrk="1" hangingPunct="1">
              <a:defRPr/>
            </a:pPr>
            <a:r>
              <a:rPr lang="en-IE" sz="4400" noProof="0" dirty="0" smtClean="0"/>
              <a:t>Data Mining and Business Intelligence for Enterprises</a:t>
            </a:r>
          </a:p>
        </p:txBody>
      </p:sp>
      <p:pic>
        <p:nvPicPr>
          <p:cNvPr id="5" name="Picture 8" descr="probwht-jpg.jpg"/>
          <p:cNvPicPr>
            <a:picLocks noChangeAspect="1"/>
          </p:cNvPicPr>
          <p:nvPr/>
        </p:nvPicPr>
        <p:blipFill>
          <a:blip r:embed="rId3"/>
          <a:srcRect/>
          <a:stretch>
            <a:fillRect/>
          </a:stretch>
        </p:blipFill>
        <p:spPr bwMode="auto">
          <a:xfrm>
            <a:off x="6858016" y="5500702"/>
            <a:ext cx="1643074" cy="8318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38288" y="2090738"/>
            <a:ext cx="7100887" cy="1719262"/>
          </a:xfrm>
        </p:spPr>
        <p:txBody>
          <a:bodyPr/>
          <a:lstStyle/>
          <a:p>
            <a:pPr eaLnBrk="1" hangingPunct="1">
              <a:defRPr/>
            </a:pPr>
            <a:r>
              <a:rPr lang="en-IE" noProof="0" dirty="0" smtClean="0"/>
              <a:t>Overview of the Day</a:t>
            </a:r>
          </a:p>
        </p:txBody>
      </p:sp>
      <p:sp>
        <p:nvSpPr>
          <p:cNvPr id="27650" name="Rectangle 3"/>
          <p:cNvSpPr>
            <a:spLocks noGrp="1" noChangeArrowheads="1"/>
          </p:cNvSpPr>
          <p:nvPr>
            <p:ph type="subTitle" idx="1"/>
          </p:nvPr>
        </p:nvSpPr>
        <p:spPr>
          <a:xfrm>
            <a:off x="1538288" y="3870325"/>
            <a:ext cx="7100887" cy="1136650"/>
          </a:xfrm>
        </p:spPr>
        <p:txBody>
          <a:bodyPr/>
          <a:lstStyle/>
          <a:p>
            <a:pPr eaLnBrk="1" hangingPunct="1"/>
            <a:r>
              <a:rPr lang="en-IE" noProof="0" dirty="0" smtClean="0">
                <a:solidFill>
                  <a:srgbClr val="A2998A"/>
                </a:solidFill>
              </a:rPr>
              <a:t>Rafal Lukawiecki</a:t>
            </a:r>
            <a:br>
              <a:rPr lang="en-IE" noProof="0" dirty="0" smtClean="0">
                <a:solidFill>
                  <a:srgbClr val="A2998A"/>
                </a:solidFill>
              </a:rPr>
            </a:br>
            <a:r>
              <a:rPr lang="en-IE" noProof="0" dirty="0" smtClean="0">
                <a:solidFill>
                  <a:srgbClr val="A2998A"/>
                </a:solidFill>
              </a:rPr>
              <a:t>Strategic Consultant, Project Botticelli Ltd</a:t>
            </a:r>
          </a:p>
          <a:p>
            <a:pPr eaLnBrk="1" hangingPunct="1"/>
            <a:r>
              <a:rPr lang="en-IE" noProof="0" dirty="0" smtClean="0">
                <a:solidFill>
                  <a:srgbClr val="A2998A"/>
                </a:solidFill>
              </a:rPr>
              <a:t>rafal@projectbotticelli.co.uk</a:t>
            </a:r>
          </a:p>
        </p:txBody>
      </p:sp>
      <p:pic>
        <p:nvPicPr>
          <p:cNvPr id="4" name="Picture 3" descr="probwht-jpg.jpg"/>
          <p:cNvPicPr>
            <a:picLocks noChangeAspect="1"/>
          </p:cNvPicPr>
          <p:nvPr/>
        </p:nvPicPr>
        <p:blipFill>
          <a:blip r:embed="rId3" cstate="print"/>
          <a:srcRect/>
          <a:stretch>
            <a:fillRect/>
          </a:stretch>
        </p:blipFill>
        <p:spPr bwMode="auto">
          <a:xfrm>
            <a:off x="1643042" y="2214554"/>
            <a:ext cx="1000132" cy="5063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Why Do We Need This Seminar?</a:t>
            </a:r>
            <a:endParaRPr lang="en-IE" noProof="0" dirty="0"/>
          </a:p>
        </p:txBody>
      </p:sp>
      <p:sp>
        <p:nvSpPr>
          <p:cNvPr id="3" name="Content Placeholder 2"/>
          <p:cNvSpPr>
            <a:spLocks noGrp="1"/>
          </p:cNvSpPr>
          <p:nvPr>
            <p:ph idx="1"/>
          </p:nvPr>
        </p:nvSpPr>
        <p:spPr>
          <a:xfrm>
            <a:off x="539750" y="1600200"/>
            <a:ext cx="8315492" cy="4525963"/>
          </a:xfrm>
        </p:spPr>
        <p:txBody>
          <a:bodyPr/>
          <a:lstStyle/>
          <a:p>
            <a:r>
              <a:rPr lang="en-IE" noProof="0" dirty="0" smtClean="0"/>
              <a:t>You are not just database admins but Information Keepers in charge of </a:t>
            </a:r>
            <a:r>
              <a:rPr lang="en-IE" noProof="0" dirty="0" smtClean="0">
                <a:solidFill>
                  <a:schemeClr val="accent4"/>
                </a:solidFill>
              </a:rPr>
              <a:t>huge amounts </a:t>
            </a:r>
            <a:r>
              <a:rPr lang="en-IE" noProof="0" dirty="0" smtClean="0"/>
              <a:t>of data</a:t>
            </a:r>
          </a:p>
          <a:p>
            <a:r>
              <a:rPr lang="en-IE" noProof="0" dirty="0" smtClean="0"/>
              <a:t>You know your data has </a:t>
            </a:r>
            <a:r>
              <a:rPr lang="en-IE" noProof="0" dirty="0" smtClean="0">
                <a:solidFill>
                  <a:schemeClr val="accent4"/>
                </a:solidFill>
              </a:rPr>
              <a:t>valuable intelligence </a:t>
            </a:r>
            <a:r>
              <a:rPr lang="en-IE" noProof="0" dirty="0" smtClean="0"/>
              <a:t>hidden in it</a:t>
            </a:r>
          </a:p>
          <a:p>
            <a:r>
              <a:rPr lang="en-IE" noProof="0" dirty="0" smtClean="0"/>
              <a:t>Your colleagues trust you can </a:t>
            </a:r>
            <a:r>
              <a:rPr lang="en-IE" noProof="0" dirty="0" smtClean="0">
                <a:solidFill>
                  <a:schemeClr val="accent4"/>
                </a:solidFill>
              </a:rPr>
              <a:t>find answers </a:t>
            </a:r>
            <a:r>
              <a:rPr lang="en-IE" noProof="0" dirty="0" smtClean="0"/>
              <a:t>to their complex questions in your databases</a:t>
            </a:r>
          </a:p>
          <a:p>
            <a:endParaRPr lang="en-IE" noProof="0" dirty="0" smtClean="0"/>
          </a:p>
          <a:p>
            <a:r>
              <a:rPr lang="en-IE" noProof="0" dirty="0" smtClean="0"/>
              <a:t>We need to harness </a:t>
            </a:r>
            <a:r>
              <a:rPr lang="en-IE" noProof="0" dirty="0" smtClean="0">
                <a:solidFill>
                  <a:schemeClr val="accent4"/>
                </a:solidFill>
              </a:rPr>
              <a:t>Data Mining </a:t>
            </a:r>
            <a:r>
              <a:rPr lang="en-IE" noProof="0" dirty="0" smtClean="0"/>
              <a:t>to explore the hidden gems</a:t>
            </a:r>
            <a:endParaRPr lang="en-IE" noProof="0"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p:txBody>
          <a:bodyPr/>
          <a:lstStyle/>
          <a:p>
            <a:r>
              <a:rPr lang="en-IE" noProof="0" dirty="0" smtClean="0"/>
              <a:t>Acknowledgments &amp; Notes</a:t>
            </a:r>
          </a:p>
        </p:txBody>
      </p:sp>
      <p:sp>
        <p:nvSpPr>
          <p:cNvPr id="4" name="TextBox 3"/>
          <p:cNvSpPr txBox="1">
            <a:spLocks noChangeArrowheads="1"/>
          </p:cNvSpPr>
          <p:nvPr/>
        </p:nvSpPr>
        <p:spPr bwMode="auto">
          <a:xfrm>
            <a:off x="785786" y="3714752"/>
            <a:ext cx="6072230" cy="2516073"/>
          </a:xfrm>
          <a:prstGeom prst="rect">
            <a:avLst/>
          </a:prstGeom>
          <a:noFill/>
          <a:ln w="9525">
            <a:noFill/>
            <a:miter lim="800000"/>
            <a:headEnd/>
            <a:tailEnd/>
          </a:ln>
        </p:spPr>
        <p:txBody>
          <a:bodyPr wrap="square">
            <a:spAutoFit/>
          </a:bodyPr>
          <a:lstStyle/>
          <a:p>
            <a:pPr algn="just"/>
            <a:r>
              <a:rPr lang="en-US" sz="1050" b="0" dirty="0" smtClean="0">
                <a:solidFill>
                  <a:schemeClr val="tx1">
                    <a:lumMod val="65000"/>
                    <a:lumOff val="3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1050" b="0" dirty="0" smtClean="0">
              <a:solidFill>
                <a:schemeClr val="tx1">
                  <a:lumMod val="65000"/>
                  <a:lumOff val="35000"/>
                </a:schemeClr>
              </a:solidFill>
            </a:endParaRPr>
          </a:p>
          <a:p>
            <a:pPr algn="just"/>
            <a:r>
              <a:rPr lang="en-US" sz="1050" b="0" dirty="0" smtClean="0">
                <a:solidFill>
                  <a:schemeClr val="tx1">
                    <a:lumMod val="65000"/>
                    <a:lumOff val="35000"/>
                  </a:schemeClr>
                </a:solidFill>
              </a:rPr>
              <a:t>© </a:t>
            </a:r>
            <a:r>
              <a:rPr lang="en-US" sz="1050" b="0" dirty="0">
                <a:solidFill>
                  <a:schemeClr val="tx1">
                    <a:lumMod val="65000"/>
                    <a:lumOff val="35000"/>
                  </a:schemeClr>
                </a:solidFill>
              </a:rPr>
              <a:t>2007 Project Botticelli </a:t>
            </a:r>
            <a:r>
              <a:rPr lang="en-US" sz="1050" b="0" dirty="0" smtClean="0">
                <a:solidFill>
                  <a:schemeClr val="tx1">
                    <a:lumMod val="65000"/>
                    <a:lumOff val="35000"/>
                  </a:schemeClr>
                </a:solidFill>
              </a:rPr>
              <a:t>Ltd &amp; Microsoft Corp. Some slides contain quotations from copyrighted materials by other authors, as individually attributed. All </a:t>
            </a:r>
            <a:r>
              <a:rPr lang="en-US" sz="1050" b="0" dirty="0">
                <a:solidFill>
                  <a:schemeClr val="tx1">
                    <a:lumMod val="65000"/>
                    <a:lumOff val="35000"/>
                  </a:schemeClr>
                </a:solidFill>
              </a:rPr>
              <a:t>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a:t>
            </a:r>
            <a:r>
              <a:rPr lang="en-US" sz="1050" b="0" dirty="0" smtClean="0">
                <a:solidFill>
                  <a:schemeClr val="tx1">
                    <a:lumMod val="65000"/>
                    <a:lumOff val="35000"/>
                  </a:schemeClr>
                </a:solidFill>
              </a:rPr>
              <a:t>presentation. Project Botticelli makes no warranties, express, implied or statutory, as to the information in this presentation. E&amp;OE</a:t>
            </a:r>
            <a:r>
              <a:rPr lang="en-US" sz="1050" b="0" dirty="0">
                <a:solidFill>
                  <a:schemeClr val="tx1">
                    <a:lumMod val="65000"/>
                    <a:lumOff val="35000"/>
                  </a:schemeClr>
                </a:solidFill>
              </a:rPr>
              <a:t>.</a:t>
            </a:r>
          </a:p>
        </p:txBody>
      </p:sp>
      <p:pic>
        <p:nvPicPr>
          <p:cNvPr id="6" name="Picture 8" descr="probwht-jpg.jpg"/>
          <p:cNvPicPr>
            <a:picLocks noChangeAspect="1"/>
          </p:cNvPicPr>
          <p:nvPr/>
        </p:nvPicPr>
        <p:blipFill>
          <a:blip r:embed="rId3"/>
          <a:srcRect/>
          <a:stretch>
            <a:fillRect/>
          </a:stretch>
        </p:blipFill>
        <p:spPr bwMode="auto">
          <a:xfrm>
            <a:off x="7000892" y="1714488"/>
            <a:ext cx="1500199" cy="759487"/>
          </a:xfrm>
          <a:prstGeom prst="rect">
            <a:avLst/>
          </a:prstGeom>
          <a:noFill/>
          <a:ln w="9525">
            <a:noFill/>
            <a:miter lim="800000"/>
            <a:headEnd/>
            <a:tailEnd/>
          </a:ln>
        </p:spPr>
      </p:pic>
      <p:sp>
        <p:nvSpPr>
          <p:cNvPr id="7" name="Text Box 5"/>
          <p:cNvSpPr txBox="1">
            <a:spLocks noChangeArrowheads="1"/>
          </p:cNvSpPr>
          <p:nvPr/>
        </p:nvSpPr>
        <p:spPr bwMode="auto">
          <a:xfrm>
            <a:off x="785786" y="1643050"/>
            <a:ext cx="6000792" cy="1815882"/>
          </a:xfrm>
          <a:prstGeom prst="rect">
            <a:avLst/>
          </a:prstGeom>
          <a:noFill/>
          <a:ln w="9525">
            <a:noFill/>
            <a:miter lim="800000"/>
            <a:headEnd/>
            <a:tailEnd/>
          </a:ln>
        </p:spPr>
        <p:txBody>
          <a:bodyPr wrap="square">
            <a:spAutoFit/>
          </a:bodyPr>
          <a:lstStyle/>
          <a:p>
            <a:r>
              <a:rPr lang="en-US" sz="1600" dirty="0" smtClean="0">
                <a:solidFill>
                  <a:schemeClr val="bg1">
                    <a:lumMod val="50000"/>
                  </a:schemeClr>
                </a:solidFill>
              </a:rPr>
              <a:t>This seminar is based on “Data Mining” book by ZhaoHui Tang and Jamie MacLennan, and also on Jamie’s presentations. Thank you to Jamie and to Donald Farmer for helping me in preparing this session. Thank you to Roni Karassik for some slides. Thank you to Mike Tsalidis, Olga Londer, and Marin Bezic for all the support. Thank you to </a:t>
            </a:r>
            <a:r>
              <a:rPr lang="en-US" sz="1600" dirty="0" smtClean="0">
                <a:solidFill>
                  <a:schemeClr val="bg1">
                    <a:lumMod val="75000"/>
                  </a:schemeClr>
                </a:solidFill>
              </a:rPr>
              <a:t>Maciej Pilecki </a:t>
            </a:r>
            <a:r>
              <a:rPr lang="en-US" sz="1600" dirty="0" smtClean="0">
                <a:solidFill>
                  <a:schemeClr val="bg1">
                    <a:lumMod val="50000"/>
                  </a:schemeClr>
                </a:solidFill>
              </a:rPr>
              <a:t>for assistance with demos and preparing datasets.</a:t>
            </a:r>
            <a:endParaRPr lang="en-GB" sz="1600" dirty="0">
              <a:solidFill>
                <a:schemeClr val="bg1">
                  <a:lumMod val="50000"/>
                </a:schemeClr>
              </a:solidFill>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p:txBody>
          <a:bodyPr/>
          <a:lstStyle/>
          <a:p>
            <a:r>
              <a:rPr lang="en-IE" noProof="0" dirty="0" smtClean="0"/>
              <a:t>Agenda</a:t>
            </a:r>
            <a:endParaRPr lang="en-IE" noProof="0" dirty="0"/>
          </a:p>
        </p:txBody>
      </p:sp>
      <p:sp>
        <p:nvSpPr>
          <p:cNvPr id="613379" name="Rectangle 3"/>
          <p:cNvSpPr>
            <a:spLocks noGrp="1" noChangeArrowheads="1"/>
          </p:cNvSpPr>
          <p:nvPr>
            <p:ph type="body" idx="1"/>
          </p:nvPr>
        </p:nvSpPr>
        <p:spPr>
          <a:xfrm>
            <a:off x="539750" y="1600200"/>
            <a:ext cx="8389968" cy="4525963"/>
          </a:xfrm>
        </p:spPr>
        <p:txBody>
          <a:bodyPr/>
          <a:lstStyle/>
          <a:p>
            <a:pPr>
              <a:lnSpc>
                <a:spcPct val="150000"/>
              </a:lnSpc>
              <a:buNone/>
            </a:pPr>
            <a:r>
              <a:rPr lang="en-IE" sz="2000" noProof="0" dirty="0" smtClean="0"/>
              <a:t>09:00 – 09:20	Welcome by Microsoft and Overview of the Day</a:t>
            </a:r>
          </a:p>
          <a:p>
            <a:pPr>
              <a:lnSpc>
                <a:spcPct val="150000"/>
              </a:lnSpc>
              <a:buNone/>
            </a:pPr>
            <a:r>
              <a:rPr lang="en-IE" sz="2000" noProof="0" dirty="0" smtClean="0"/>
              <a:t>09:20 – 10:40 	“Introduction to Data Mining”</a:t>
            </a:r>
          </a:p>
          <a:p>
            <a:pPr>
              <a:lnSpc>
                <a:spcPct val="150000"/>
              </a:lnSpc>
              <a:buNone/>
            </a:pPr>
            <a:r>
              <a:rPr lang="en-IE" sz="2000" noProof="0" dirty="0" smtClean="0"/>
              <a:t>11:00 – 12:15	“Working with Data Mining”</a:t>
            </a:r>
          </a:p>
          <a:p>
            <a:pPr>
              <a:lnSpc>
                <a:spcPct val="150000"/>
              </a:lnSpc>
              <a:buNone/>
            </a:pPr>
            <a:r>
              <a:rPr lang="en-IE" sz="2000" i="1" noProof="0" dirty="0" smtClean="0"/>
              <a:t>Lunch: 12.15 –13.15	</a:t>
            </a:r>
          </a:p>
          <a:p>
            <a:pPr>
              <a:lnSpc>
                <a:spcPct val="150000"/>
              </a:lnSpc>
              <a:buNone/>
            </a:pPr>
            <a:r>
              <a:rPr lang="en-IE" sz="2000" noProof="0" dirty="0" smtClean="0"/>
              <a:t>13:15 – 14:30 	“Using Data Mining in Your IT Systems (Part 1)”</a:t>
            </a:r>
          </a:p>
          <a:p>
            <a:pPr>
              <a:lnSpc>
                <a:spcPct val="150000"/>
              </a:lnSpc>
              <a:buNone/>
            </a:pPr>
            <a:r>
              <a:rPr lang="en-IE" sz="2000" noProof="0" dirty="0" smtClean="0"/>
              <a:t>15:00 – 16:00 	“Using Data Mining in Your IT Systems (Part 2)”</a:t>
            </a:r>
          </a:p>
          <a:p>
            <a:pPr>
              <a:lnSpc>
                <a:spcPct val="150000"/>
              </a:lnSpc>
              <a:buNone/>
            </a:pPr>
            <a:r>
              <a:rPr lang="en-IE" sz="2000" noProof="0" dirty="0" smtClean="0"/>
              <a:t>16:00 – 16:30 	Questions and Answers</a:t>
            </a:r>
            <a:endParaRPr lang="en-IE" sz="2000" noProof="0"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en-IE" noProof="0" dirty="0" smtClean="0"/>
              <a:t>Logistics</a:t>
            </a:r>
            <a:endParaRPr lang="en-IE" noProof="0" dirty="0"/>
          </a:p>
        </p:txBody>
      </p:sp>
      <p:sp>
        <p:nvSpPr>
          <p:cNvPr id="621571" name="Rectangle 3"/>
          <p:cNvSpPr>
            <a:spLocks noGrp="1" noChangeArrowheads="1"/>
          </p:cNvSpPr>
          <p:nvPr>
            <p:ph type="body" idx="1"/>
          </p:nvPr>
        </p:nvSpPr>
        <p:spPr/>
        <p:txBody>
          <a:bodyPr/>
          <a:lstStyle/>
          <a:p>
            <a:pPr>
              <a:lnSpc>
                <a:spcPct val="90000"/>
              </a:lnSpc>
            </a:pPr>
            <a:r>
              <a:rPr lang="en-IE" sz="2400" noProof="0" dirty="0" smtClean="0"/>
              <a:t>You have received an evaluation form. Please complete it – your feedback is </a:t>
            </a:r>
            <a:r>
              <a:rPr lang="en-IE" sz="2400" i="1" noProof="0" dirty="0" smtClean="0"/>
              <a:t>very </a:t>
            </a:r>
            <a:r>
              <a:rPr lang="en-IE" sz="2400" noProof="0" dirty="0" smtClean="0"/>
              <a:t>important to us.</a:t>
            </a:r>
          </a:p>
          <a:p>
            <a:pPr>
              <a:lnSpc>
                <a:spcPct val="90000"/>
              </a:lnSpc>
            </a:pPr>
            <a:r>
              <a:rPr lang="en-IE" sz="2400" noProof="0" dirty="0" smtClean="0"/>
              <a:t>All PowerPoint presentations will be available for download in </a:t>
            </a:r>
            <a:r>
              <a:rPr lang="en-IE" noProof="0" dirty="0" smtClean="0"/>
              <a:t>one</a:t>
            </a:r>
            <a:r>
              <a:rPr lang="en-IE" sz="2400" noProof="0" dirty="0" smtClean="0"/>
              <a:t> week – you will receive an email from Microsoft.</a:t>
            </a:r>
          </a:p>
          <a:p>
            <a:pPr>
              <a:lnSpc>
                <a:spcPct val="90000"/>
              </a:lnSpc>
            </a:pPr>
            <a:r>
              <a:rPr lang="en-IE" sz="2400" noProof="0" dirty="0" smtClean="0"/>
              <a:t>Q&amp;A session at the end of the day, however, </a:t>
            </a:r>
            <a:r>
              <a:rPr lang="en-IE" sz="2400" i="1" noProof="0" dirty="0" smtClean="0"/>
              <a:t>please</a:t>
            </a:r>
            <a:r>
              <a:rPr lang="en-IE" sz="2400" noProof="0" dirty="0" smtClean="0"/>
              <a:t> ask questions at </a:t>
            </a:r>
            <a:r>
              <a:rPr lang="en-IE" sz="2400" i="1" noProof="0" dirty="0" smtClean="0"/>
              <a:t>any</a:t>
            </a:r>
            <a:r>
              <a:rPr lang="en-IE" sz="2400" noProof="0" dirty="0" smtClean="0"/>
              <a:t> time you wish.</a:t>
            </a:r>
          </a:p>
          <a:p>
            <a:pPr>
              <a:lnSpc>
                <a:spcPct val="90000"/>
              </a:lnSpc>
            </a:pPr>
            <a:r>
              <a:rPr lang="en-IE" noProof="0" dirty="0" smtClean="0"/>
              <a:t>I</a:t>
            </a:r>
            <a:r>
              <a:rPr lang="en-IE" sz="2400" noProof="0" dirty="0" smtClean="0"/>
              <a:t>nteresting seminars online at </a:t>
            </a:r>
            <a:r>
              <a:rPr lang="en-IE" sz="2400" noProof="0" dirty="0" smtClean="0">
                <a:hlinkClick r:id="rId3"/>
              </a:rPr>
              <a:t>www.microsoft.com/technetspotlight</a:t>
            </a:r>
            <a:endParaRPr lang="en-IE" sz="2400" noProof="0"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280238" y="4487228"/>
            <a:ext cx="6275388" cy="1508105"/>
          </a:xfrm>
          <a:prstGeom prst="rect">
            <a:avLst/>
          </a:prstGeom>
          <a:noFill/>
          <a:ln w="9525">
            <a:noFill/>
            <a:miter lim="800000"/>
            <a:headEnd/>
            <a:tailEnd/>
          </a:ln>
        </p:spPr>
        <p:txBody>
          <a:bodyPr wrap="square">
            <a:spAutoFit/>
          </a:bodyPr>
          <a:lstStyle/>
          <a:p>
            <a:pPr algn="just"/>
            <a:r>
              <a:rPr lang="en-US" sz="1100" dirty="0">
                <a:solidFill>
                  <a:schemeClr val="accent1"/>
                </a:solidFill>
                <a:latin typeface="+mj-lt"/>
                <a:cs typeface="Arial" charset="0"/>
              </a:rPr>
              <a:t>© 2007 Microsoft </a:t>
            </a:r>
            <a:r>
              <a:rPr lang="en-US" sz="1100" dirty="0" smtClean="0">
                <a:solidFill>
                  <a:schemeClr val="accent1"/>
                </a:solidFill>
                <a:latin typeface="+mj-lt"/>
                <a:cs typeface="Arial" charset="0"/>
              </a:rPr>
              <a:t>Corporation &amp; Project Botticelli Ltd. </a:t>
            </a:r>
            <a:r>
              <a:rPr lang="en-US" sz="1100" dirty="0">
                <a:solidFill>
                  <a:schemeClr val="accent1"/>
                </a:solidFill>
                <a:latin typeface="+mj-lt"/>
                <a:cs typeface="Arial" charset="0"/>
              </a:rPr>
              <a:t>All rights </a:t>
            </a:r>
            <a:r>
              <a:rPr lang="en-US" sz="1100" dirty="0" smtClean="0">
                <a:solidFill>
                  <a:schemeClr val="accent1"/>
                </a:solidFill>
                <a:latin typeface="+mj-lt"/>
                <a:cs typeface="Arial" charset="0"/>
              </a:rPr>
              <a:t>reserved.</a:t>
            </a:r>
            <a:endParaRPr lang="en-US" sz="1100" b="1" dirty="0">
              <a:solidFill>
                <a:schemeClr val="accent1"/>
              </a:solidFill>
              <a:latin typeface="+mj-lt"/>
              <a:cs typeface="Arial" charset="0"/>
            </a:endParaRPr>
          </a:p>
          <a:p>
            <a:pPr algn="just"/>
            <a:endParaRPr lang="en-US" sz="1100" b="1" dirty="0" smtClean="0">
              <a:solidFill>
                <a:schemeClr val="bg1">
                  <a:lumMod val="85000"/>
                </a:schemeClr>
              </a:solidFill>
              <a:latin typeface="+mj-lt"/>
              <a:cs typeface="Arial" charset="0"/>
            </a:endParaRPr>
          </a:p>
          <a:p>
            <a:pPr algn="just"/>
            <a:r>
              <a:rPr lang="en-US" sz="700" dirty="0" smtClean="0">
                <a:solidFill>
                  <a:schemeClr val="bg1">
                    <a:lumMod val="8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700" dirty="0" smtClean="0">
              <a:solidFill>
                <a:schemeClr val="bg1">
                  <a:lumMod val="85000"/>
                </a:schemeClr>
              </a:solidFill>
            </a:endParaRPr>
          </a:p>
          <a:p>
            <a:pPr algn="just"/>
            <a:r>
              <a:rPr lang="en-US" sz="700" dirty="0" smtClean="0">
                <a:solidFill>
                  <a:schemeClr val="bg1">
                    <a:lumMod val="85000"/>
                  </a:schemeClr>
                </a:solidFill>
              </a:rPr>
              <a:t>©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a:t>
            </a:r>
          </a:p>
        </p:txBody>
      </p:sp>
      <p:pic>
        <p:nvPicPr>
          <p:cNvPr id="6" name="Picture 4" descr="logo_ms_big.png"/>
          <p:cNvPicPr>
            <a:picLocks noChangeAspect="1"/>
          </p:cNvPicPr>
          <p:nvPr/>
        </p:nvPicPr>
        <p:blipFill>
          <a:blip r:embed="rId3">
            <a:lum bright="100000"/>
          </a:blip>
          <a:srcRect/>
          <a:stretch>
            <a:fillRect/>
          </a:stretch>
        </p:blipFill>
        <p:spPr bwMode="auto">
          <a:xfrm>
            <a:off x="1346368" y="3265583"/>
            <a:ext cx="3727951" cy="620926"/>
          </a:xfrm>
          <a:prstGeom prst="rect">
            <a:avLst/>
          </a:prstGeom>
          <a:noFill/>
          <a:ln w="9525">
            <a:noFill/>
            <a:miter lim="800000"/>
            <a:headEnd/>
            <a:tailEnd/>
          </a:ln>
        </p:spPr>
      </p:pic>
      <p:pic>
        <p:nvPicPr>
          <p:cNvPr id="7" name="Picture 6" descr="probwht-jpg.jpg"/>
          <p:cNvPicPr>
            <a:picLocks noChangeAspect="1"/>
          </p:cNvPicPr>
          <p:nvPr/>
        </p:nvPicPr>
        <p:blipFill>
          <a:blip r:embed="rId4"/>
          <a:srcRect/>
          <a:stretch>
            <a:fillRect/>
          </a:stretch>
        </p:blipFill>
        <p:spPr bwMode="auto">
          <a:xfrm>
            <a:off x="6215074" y="3286124"/>
            <a:ext cx="1229467" cy="62242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4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echEd2007-Developer">
  <a:themeElements>
    <a:clrScheme name="Custom 5">
      <a:dk1>
        <a:srgbClr val="000000"/>
      </a:dk1>
      <a:lt1>
        <a:srgbClr val="FFFFFF"/>
      </a:lt1>
      <a:dk2>
        <a:srgbClr val="666666"/>
      </a:dk2>
      <a:lt2>
        <a:srgbClr val="CCCCCC"/>
      </a:lt2>
      <a:accent1>
        <a:srgbClr val="F37720"/>
      </a:accent1>
      <a:accent2>
        <a:srgbClr val="0076BF"/>
      </a:accent2>
      <a:accent3>
        <a:srgbClr val="66CC33"/>
      </a:accent3>
      <a:accent4>
        <a:srgbClr val="FFCC00"/>
      </a:accent4>
      <a:accent5>
        <a:srgbClr val="EE3424"/>
      </a:accent5>
      <a:accent6>
        <a:srgbClr val="FFFFFF"/>
      </a:accent6>
      <a:hlink>
        <a:srgbClr val="F37720"/>
      </a:hlink>
      <a:folHlink>
        <a:srgbClr val="F37720"/>
      </a:folHlink>
    </a:clrScheme>
    <a:fontScheme name="Custom 8">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9F9F8"/>
        </a:lt1>
        <a:dk2>
          <a:srgbClr val="F37736"/>
        </a:dk2>
        <a:lt2>
          <a:srgbClr val="DDDDDD"/>
        </a:lt2>
        <a:accent1>
          <a:srgbClr val="FEC214"/>
        </a:accent1>
        <a:accent2>
          <a:srgbClr val="A2C83A"/>
        </a:accent2>
        <a:accent3>
          <a:srgbClr val="FBFBFB"/>
        </a:accent3>
        <a:accent4>
          <a:srgbClr val="000000"/>
        </a:accent4>
        <a:accent5>
          <a:srgbClr val="FEDDAA"/>
        </a:accent5>
        <a:accent6>
          <a:srgbClr val="92B534"/>
        </a:accent6>
        <a:hlink>
          <a:srgbClr val="519CD5"/>
        </a:hlink>
        <a:folHlink>
          <a:srgbClr val="A299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756</TotalTime>
  <Words>651</Words>
  <Application>Microsoft Office PowerPoint</Application>
  <PresentationFormat>On-screen Show (4:3)</PresentationFormat>
  <Paragraphs>44</Paragraphs>
  <Slides>9</Slides>
  <Notes>9</Notes>
  <HiddenSlides>1</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TechEd2007-Developer</vt:lpstr>
      <vt:lpstr>Slide 1</vt:lpstr>
      <vt:lpstr>Welcome</vt:lpstr>
      <vt:lpstr>Data Mining and Business Intelligence for Enterprises</vt:lpstr>
      <vt:lpstr>Overview of the Day</vt:lpstr>
      <vt:lpstr>Why Do We Need This Seminar?</vt:lpstr>
      <vt:lpstr>Acknowledgments &amp; Notes</vt:lpstr>
      <vt:lpstr>Agenda</vt:lpstr>
      <vt:lpstr>Logistics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and Introductions</dc:title>
  <dc:subject>Data Mining and Business Intelligence for Enterprises</dc:subject>
  <dc:creator>Rafal Lukawiecki</dc:creator>
  <cp:keywords>Data Mining Business Intelligence DM BI SQL Server 2005 2008 Rafal Lukawiecki KDD</cp:keywords>
  <dc:description>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
©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dc:description>
  <cp:lastModifiedBy>v-orlyma</cp:lastModifiedBy>
  <cp:revision>39</cp:revision>
  <dcterms:created xsi:type="dcterms:W3CDTF">2007-11-26T12:14:46Z</dcterms:created>
  <dcterms:modified xsi:type="dcterms:W3CDTF">2008-01-20T13:45:56Z</dcterms:modified>
</cp:coreProperties>
</file>