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28"/>
  </p:notesMasterIdLst>
  <p:handoutMasterIdLst>
    <p:handoutMasterId r:id="rId29"/>
  </p:handoutMasterIdLst>
  <p:sldIdLst>
    <p:sldId id="257" r:id="rId2"/>
    <p:sldId id="310" r:id="rId3"/>
    <p:sldId id="326" r:id="rId4"/>
    <p:sldId id="258" r:id="rId5"/>
    <p:sldId id="260" r:id="rId6"/>
    <p:sldId id="261" r:id="rId7"/>
    <p:sldId id="262" r:id="rId8"/>
    <p:sldId id="327" r:id="rId9"/>
    <p:sldId id="263" r:id="rId10"/>
    <p:sldId id="279" r:id="rId11"/>
    <p:sldId id="280" r:id="rId12"/>
    <p:sldId id="311" r:id="rId13"/>
    <p:sldId id="296" r:id="rId14"/>
    <p:sldId id="322" r:id="rId15"/>
    <p:sldId id="331" r:id="rId16"/>
    <p:sldId id="332" r:id="rId17"/>
    <p:sldId id="330" r:id="rId18"/>
    <p:sldId id="329" r:id="rId19"/>
    <p:sldId id="285" r:id="rId20"/>
    <p:sldId id="328" r:id="rId21"/>
    <p:sldId id="317" r:id="rId22"/>
    <p:sldId id="301" r:id="rId23"/>
    <p:sldId id="323" r:id="rId24"/>
    <p:sldId id="325" r:id="rId25"/>
    <p:sldId id="306" r:id="rId26"/>
    <p:sldId id="307" r:id="rId27"/>
  </p:sldIdLst>
  <p:sldSz cx="9144000" cy="6858000" type="screen4x3"/>
  <p:notesSz cx="6858000" cy="9144000"/>
  <p:custDataLst>
    <p:tags r:id="rId30"/>
  </p:custDataLst>
  <p:defaultTextStyle>
    <a:defPPr>
      <a:defRPr lang="en-US"/>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srgbClr val="FF0000"/>
    </p:penClr>
  </p:showPr>
  <p:clrMru>
    <a:srgbClr val="F77938"/>
    <a:srgbClr val="F6AE1E"/>
    <a:srgbClr val="FFFFFF"/>
    <a:srgbClr val="FF0066"/>
    <a:srgbClr val="000000"/>
    <a:srgbClr val="F3AF35"/>
    <a:srgbClr val="9C42E6"/>
    <a:srgbClr val="D1943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135" autoAdjust="0"/>
    <p:restoredTop sz="71529" autoAdjust="0"/>
  </p:normalViewPr>
  <p:slideViewPr>
    <p:cSldViewPr>
      <p:cViewPr varScale="1">
        <p:scale>
          <a:sx n="72" d="100"/>
          <a:sy n="72" d="100"/>
        </p:scale>
        <p:origin x="-1356" y="-90"/>
      </p:cViewPr>
      <p:guideLst>
        <p:guide orient="horz" pos="144"/>
        <p:guide orient="horz" pos="895"/>
        <p:guide orient="horz" pos="1484"/>
        <p:guide orient="horz" pos="1200"/>
        <p:guide orient="horz" pos="2736"/>
        <p:guide orient="horz" pos="4319"/>
        <p:guide pos="2880"/>
        <p:guide pos="240"/>
        <p:guide pos="460"/>
        <p:guide pos="5520"/>
        <p:guide pos="863"/>
        <p:guide pos="52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1" d="100"/>
          <a:sy n="101" d="100"/>
        </p:scale>
        <p:origin x="-3564"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6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C8A8E937-E09B-458F-8153-EAB1D21F2413}" type="datetimeFigureOut">
              <a:rPr lang="en-US"/>
              <a:pPr>
                <a:defRPr/>
              </a:pPr>
              <a:t>11/26/2007</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mn-lt"/>
                <a:cs typeface="+mn-cs"/>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39125D12-7A5D-4B71-A598-48DEC38A0D90}" type="slidenum">
              <a:rPr lang="en-US"/>
              <a:pPr>
                <a:defRPr/>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424AA6F2-7A3D-4C25-A888-C34ECBACE20E}" type="datetimeFigureOut">
              <a:rPr lang="en-US"/>
              <a:pPr>
                <a:defRPr/>
              </a:pPr>
              <a:t>11/26/2007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Segoe" pitchFamily="34" charset="0"/>
                <a:cs typeface="+mn-cs"/>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AD5870B2-16E8-4393-ACC5-C7E53BCF271B}" type="slidenum">
              <a:rPr lang="en-US"/>
              <a:pPr>
                <a:defRPr/>
              </a:pPr>
              <a:t>‹Nº›</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ftr" sz="quarter" idx="4"/>
          </p:nvPr>
        </p:nvSpPr>
        <p:spPr>
          <a:noFill/>
        </p:spPr>
        <p:txBody>
          <a:bodyPr/>
          <a:lstStyle/>
          <a:p>
            <a:r>
              <a:rPr lang="en-GB" smtClean="0"/>
              <a:t>INF210</a:t>
            </a:r>
          </a:p>
        </p:txBody>
      </p:sp>
      <p:sp>
        <p:nvSpPr>
          <p:cNvPr id="50179" name="Rectangle 7"/>
          <p:cNvSpPr>
            <a:spLocks noGrp="1" noChangeArrowheads="1"/>
          </p:cNvSpPr>
          <p:nvPr>
            <p:ph type="sldNum" sz="quarter" idx="5"/>
          </p:nvPr>
        </p:nvSpPr>
        <p:spPr>
          <a:noFill/>
        </p:spPr>
        <p:txBody>
          <a:bodyPr/>
          <a:lstStyle/>
          <a:p>
            <a:fld id="{7AC73186-512A-405F-842D-CA2BFA6B507C}"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ftr" sz="quarter" idx="4"/>
          </p:nvPr>
        </p:nvSpPr>
        <p:spPr>
          <a:noFill/>
        </p:spPr>
        <p:txBody>
          <a:bodyPr/>
          <a:lstStyle/>
          <a:p>
            <a:r>
              <a:rPr lang="en-GB" smtClean="0"/>
              <a:t>INF210</a:t>
            </a:r>
          </a:p>
        </p:txBody>
      </p:sp>
      <p:sp>
        <p:nvSpPr>
          <p:cNvPr id="66563" name="Rectangle 7"/>
          <p:cNvSpPr>
            <a:spLocks noGrp="1" noChangeArrowheads="1"/>
          </p:cNvSpPr>
          <p:nvPr>
            <p:ph type="sldNum" sz="quarter" idx="5"/>
          </p:nvPr>
        </p:nvSpPr>
        <p:spPr>
          <a:noFill/>
        </p:spPr>
        <p:txBody>
          <a:bodyPr/>
          <a:lstStyle/>
          <a:p>
            <a:fld id="{80BAD721-C549-41AB-91D2-63D6A405AD98}"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6"/>
          <p:cNvSpPr>
            <a:spLocks noGrp="1" noChangeArrowheads="1"/>
          </p:cNvSpPr>
          <p:nvPr>
            <p:ph type="ftr" sz="quarter" idx="4"/>
          </p:nvPr>
        </p:nvSpPr>
        <p:spPr>
          <a:noFill/>
        </p:spPr>
        <p:txBody>
          <a:bodyPr/>
          <a:lstStyle/>
          <a:p>
            <a:r>
              <a:rPr lang="en-GB" smtClean="0"/>
              <a:t>INF210</a:t>
            </a:r>
          </a:p>
        </p:txBody>
      </p:sp>
      <p:sp>
        <p:nvSpPr>
          <p:cNvPr id="78851" name="Rectangle 7"/>
          <p:cNvSpPr>
            <a:spLocks noGrp="1" noChangeArrowheads="1"/>
          </p:cNvSpPr>
          <p:nvPr>
            <p:ph type="sldNum" sz="quarter" idx="5"/>
          </p:nvPr>
        </p:nvSpPr>
        <p:spPr>
          <a:noFill/>
        </p:spPr>
        <p:txBody>
          <a:bodyPr/>
          <a:lstStyle/>
          <a:p>
            <a:fld id="{645DA931-FB31-48B3-8958-0B55A359DC7D}" type="slidenum">
              <a:rPr lang="en-US" smtClean="0"/>
              <a:pPr/>
              <a:t>13</a:t>
            </a:fld>
            <a:endParaRPr lang="en-US" smtClean="0"/>
          </a:p>
        </p:txBody>
      </p:sp>
      <p:sp>
        <p:nvSpPr>
          <p:cNvPr id="78852" name="3 Marcador de notas"/>
          <p:cNvSpPr>
            <a:spLocks noGrp="1"/>
          </p:cNvSpPr>
          <p:nvPr>
            <p:ph type="body" idx="1"/>
          </p:nvPr>
        </p:nvSpPr>
        <p:spPr>
          <a:noFill/>
          <a:ln/>
        </p:spPr>
        <p:txBody>
          <a:bodyPr/>
          <a:lstStyle/>
          <a:p>
            <a:endParaRPr lang="es-E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txBox="1">
            <a:spLocks noGrp="1" noChangeArrowheads="1"/>
          </p:cNvSpPr>
          <p:nvPr/>
        </p:nvSpPr>
        <p:spPr bwMode="auto">
          <a:xfrm>
            <a:off x="2971800" y="8686489"/>
            <a:ext cx="520700" cy="457512"/>
          </a:xfrm>
          <a:prstGeom prst="rect">
            <a:avLst/>
          </a:prstGeom>
          <a:noFill/>
          <a:ln w="9525" algn="ctr">
            <a:noFill/>
            <a:miter lim="800000"/>
            <a:headEnd/>
            <a:tailEnd/>
          </a:ln>
        </p:spPr>
        <p:txBody>
          <a:bodyPr anchor="b"/>
          <a:lstStyle/>
          <a:p>
            <a:pPr algn="r">
              <a:lnSpc>
                <a:spcPct val="100000"/>
              </a:lnSpc>
              <a:spcBef>
                <a:spcPct val="0"/>
              </a:spcBef>
            </a:pPr>
            <a:fld id="{9B29DDAA-EA09-41C1-B680-61FE12360086}" type="slidenum">
              <a:rPr lang="en-GB" sz="1200">
                <a:solidFill>
                  <a:schemeClr val="tx1"/>
                </a:solidFill>
                <a:latin typeface="Times New Roman" pitchFamily="18" charset="0"/>
              </a:rPr>
              <a:pPr algn="r">
                <a:lnSpc>
                  <a:spcPct val="100000"/>
                </a:lnSpc>
                <a:spcBef>
                  <a:spcPct val="0"/>
                </a:spcBef>
              </a:pPr>
              <a:t>14</a:t>
            </a:fld>
            <a:endParaRPr lang="en-US" sz="1200">
              <a:solidFill>
                <a:schemeClr val="tx1"/>
              </a:solidFill>
              <a:latin typeface="Times New Roman" pitchFamily="18" charset="0"/>
            </a:endParaRPr>
          </a:p>
        </p:txBody>
      </p:sp>
      <p:sp>
        <p:nvSpPr>
          <p:cNvPr id="95235" name="Rectangle 4"/>
          <p:cNvSpPr>
            <a:spLocks noGrp="1" noRot="1" noChangeAspect="1" noChangeArrowheads="1" noTextEdit="1"/>
          </p:cNvSpPr>
          <p:nvPr>
            <p:ph type="sldImg"/>
          </p:nvPr>
        </p:nvSpPr>
        <p:spPr>
          <a:ln/>
        </p:spPr>
      </p:sp>
      <p:sp>
        <p:nvSpPr>
          <p:cNvPr id="95236" name="Rectangle 5"/>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txBox="1">
            <a:spLocks noGrp="1" noChangeArrowheads="1"/>
          </p:cNvSpPr>
          <p:nvPr/>
        </p:nvSpPr>
        <p:spPr bwMode="auto">
          <a:xfrm>
            <a:off x="2971800" y="8686489"/>
            <a:ext cx="520700" cy="457512"/>
          </a:xfrm>
          <a:prstGeom prst="rect">
            <a:avLst/>
          </a:prstGeom>
          <a:noFill/>
          <a:ln w="9525" algn="ctr">
            <a:noFill/>
            <a:miter lim="800000"/>
            <a:headEnd/>
            <a:tailEnd/>
          </a:ln>
        </p:spPr>
        <p:txBody>
          <a:bodyPr anchor="b"/>
          <a:lstStyle/>
          <a:p>
            <a:pPr algn="r">
              <a:spcBef>
                <a:spcPct val="0"/>
              </a:spcBef>
            </a:pPr>
            <a:fld id="{721AD76C-86B8-4A04-9B97-A89B239EEFC2}" type="slidenum">
              <a:rPr lang="en-GB" sz="1200">
                <a:solidFill>
                  <a:schemeClr val="tx1"/>
                </a:solidFill>
                <a:latin typeface="Times New Roman" pitchFamily="18" charset="0"/>
              </a:rPr>
              <a:pPr algn="r">
                <a:spcBef>
                  <a:spcPct val="0"/>
                </a:spcBef>
              </a:pPr>
              <a:t>17</a:t>
            </a:fld>
            <a:endParaRPr lang="en-US" sz="1200">
              <a:solidFill>
                <a:schemeClr val="tx1"/>
              </a:solidFill>
              <a:latin typeface="Times New Roman" pitchFamily="18" charset="0"/>
            </a:endParaRPr>
          </a:p>
        </p:txBody>
      </p:sp>
      <p:sp>
        <p:nvSpPr>
          <p:cNvPr id="48131" name="Rectangle 4"/>
          <p:cNvSpPr>
            <a:spLocks noGrp="1" noRot="1" noChangeAspect="1" noChangeArrowheads="1" noTextEdit="1"/>
          </p:cNvSpPr>
          <p:nvPr>
            <p:ph type="sldImg"/>
          </p:nvPr>
        </p:nvSpPr>
        <p:spPr>
          <a:ln/>
        </p:spPr>
      </p:sp>
      <p:sp>
        <p:nvSpPr>
          <p:cNvPr id="48132" name="Rectangle 5"/>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11/26/2007 5:22 PM</a:t>
            </a:fld>
            <a:endParaRPr lang="en-US"/>
          </a:p>
        </p:txBody>
      </p:sp>
      <p:sp>
        <p:nvSpPr>
          <p:cNvPr id="6" name="Footer Placeholder 5"/>
          <p:cNvSpPr>
            <a:spLocks noGrp="1"/>
          </p:cNvSpPr>
          <p:nvPr>
            <p:ph type="ftr" sz="quarter" idx="12"/>
          </p:nvPr>
        </p:nvSpPr>
        <p:spPr/>
        <p:txBody>
          <a:bodyPr/>
          <a:lstStyle/>
          <a:p>
            <a:r>
              <a:rPr lang="en-US" sz="800" smtClean="0"/>
              <a:t>MICROSOFT CONFIDENTIAL</a:t>
            </a:r>
          </a:p>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ftr" sz="quarter" idx="4"/>
          </p:nvPr>
        </p:nvSpPr>
        <p:spPr>
          <a:ln/>
        </p:spPr>
        <p:txBody>
          <a:bodyPr/>
          <a:lstStyle/>
          <a:p>
            <a:r>
              <a:rPr lang="en-GB"/>
              <a:t>INF210</a:t>
            </a:r>
          </a:p>
        </p:txBody>
      </p:sp>
      <p:sp>
        <p:nvSpPr>
          <p:cNvPr id="76802" name="Rectangle 7"/>
          <p:cNvSpPr>
            <a:spLocks noGrp="1" noChangeArrowheads="1"/>
          </p:cNvSpPr>
          <p:nvPr>
            <p:ph type="sldNum" sz="quarter" idx="5"/>
          </p:nvPr>
        </p:nvSpPr>
        <p:spPr>
          <a:noFill/>
        </p:spPr>
        <p:txBody>
          <a:bodyPr/>
          <a:lstStyle/>
          <a:p>
            <a:fld id="{975307B3-2AD0-4D9B-8D88-FB01B36067DD}" type="slidenum">
              <a:rPr lang="en-US" smtClean="0"/>
              <a:pPr/>
              <a:t>19</a:t>
            </a:fld>
            <a:endParaRPr lang="en-US" smtClean="0"/>
          </a:p>
        </p:txBody>
      </p:sp>
      <p:sp>
        <p:nvSpPr>
          <p:cNvPr id="4" name="3 Marcador de notas"/>
          <p:cNvSpPr>
            <a:spLocks noGrp="1"/>
          </p:cNvSpPr>
          <p:nvPr>
            <p:ph type="body" idx="1"/>
          </p:nvPr>
        </p:nvSpPr>
        <p:spPr/>
        <p:txBody>
          <a:bodyPr>
            <a:normAutofit/>
          </a:bodyPr>
          <a:lstStyle/>
          <a:p>
            <a:endParaRPr lang="es-E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endParaRPr lang="es-ES" dirty="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xfrm>
            <a:off x="414338" y="3798888"/>
            <a:ext cx="6021387" cy="815975"/>
          </a:xfrm>
          <a:noFill/>
          <a:ln/>
        </p:spPr>
        <p:txBody>
          <a:bodyPr/>
          <a:lstStyle/>
          <a:p>
            <a:endParaRPr lang="es-ES" dirty="0" smtClean="0"/>
          </a:p>
        </p:txBody>
      </p:sp>
      <p:sp>
        <p:nvSpPr>
          <p:cNvPr id="72708" name="Date Placeholder 3"/>
          <p:cNvSpPr>
            <a:spLocks noGrp="1"/>
          </p:cNvSpPr>
          <p:nvPr>
            <p:ph type="dt" sz="quarter" idx="1"/>
          </p:nvPr>
        </p:nvSpPr>
        <p:spPr>
          <a:noFill/>
        </p:spPr>
        <p:txBody>
          <a:bodyPr/>
          <a:lstStyle/>
          <a:p>
            <a:fld id="{D4DD94A1-7D1B-409B-A4A0-AF6CEB7E6ED3}" type="datetime8">
              <a:rPr lang="en-US" smtClean="0">
                <a:cs typeface="Arial" pitchFamily="34" charset="0"/>
              </a:rPr>
              <a:pPr/>
              <a:t>11/26/2007 5:22 PM</a:t>
            </a:fld>
            <a:endParaRPr lang="en-US" smtClean="0">
              <a:cs typeface="Arial" pitchFamily="34" charset="0"/>
            </a:endParaRPr>
          </a:p>
        </p:txBody>
      </p:sp>
      <p:sp>
        <p:nvSpPr>
          <p:cNvPr id="72709" name="Footer Placeholder 4"/>
          <p:cNvSpPr>
            <a:spLocks noGrp="1"/>
          </p:cNvSpPr>
          <p:nvPr>
            <p:ph type="ftr" sz="quarter" idx="4"/>
          </p:nvPr>
        </p:nvSpPr>
        <p:spPr>
          <a:noFill/>
        </p:spPr>
        <p:txBody>
          <a:bodyPr/>
          <a:lstStyle/>
          <a:p>
            <a:r>
              <a:rPr lang="en-US" smtClean="0"/>
              <a:t>© 2004 Microsoft Corporation. All rights reserved.</a:t>
            </a:r>
          </a:p>
          <a:p>
            <a:r>
              <a:rPr lang="en-US" smtClean="0"/>
              <a:t>This presentation is for informational purposes only. Microsoft makes no warranties, express or implied, in this summary.</a:t>
            </a:r>
          </a:p>
        </p:txBody>
      </p:sp>
      <p:sp>
        <p:nvSpPr>
          <p:cNvPr id="72710" name="Slide Number Placeholder 5"/>
          <p:cNvSpPr>
            <a:spLocks noGrp="1"/>
          </p:cNvSpPr>
          <p:nvPr>
            <p:ph type="sldNum" sz="quarter" idx="5"/>
          </p:nvPr>
        </p:nvSpPr>
        <p:spPr>
          <a:noFill/>
        </p:spPr>
        <p:txBody>
          <a:bodyPr/>
          <a:lstStyle/>
          <a:p>
            <a:fld id="{5450C7CE-A81F-4C29-B338-72CFFBAE379F}" type="slidenum">
              <a:rPr lang="en-US" smtClean="0">
                <a:cs typeface="Arial" pitchFamily="34" charset="0"/>
              </a:rPr>
              <a:pPr/>
              <a:t>21</a:t>
            </a:fld>
            <a:endParaRPr lang="en-US" smtClean="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ftr" sz="quarter" idx="4"/>
          </p:nvPr>
        </p:nvSpPr>
        <p:spPr>
          <a:ln/>
        </p:spPr>
        <p:txBody>
          <a:bodyPr/>
          <a:lstStyle/>
          <a:p>
            <a:r>
              <a:rPr lang="en-GB"/>
              <a:t>INF210</a:t>
            </a:r>
          </a:p>
        </p:txBody>
      </p:sp>
      <p:sp>
        <p:nvSpPr>
          <p:cNvPr id="87042" name="Rectangle 7"/>
          <p:cNvSpPr>
            <a:spLocks noGrp="1" noChangeArrowheads="1"/>
          </p:cNvSpPr>
          <p:nvPr>
            <p:ph type="sldNum" sz="quarter" idx="5"/>
          </p:nvPr>
        </p:nvSpPr>
        <p:spPr>
          <a:noFill/>
        </p:spPr>
        <p:txBody>
          <a:bodyPr/>
          <a:lstStyle/>
          <a:p>
            <a:fld id="{9BE95CEC-1ABA-45D4-9930-599A792B8EB1}" type="slidenum">
              <a:rPr lang="en-US" smtClean="0"/>
              <a:pPr/>
              <a:t>22</a:t>
            </a:fld>
            <a:endParaRPr lang="en-US" smtClean="0"/>
          </a:p>
        </p:txBody>
      </p:sp>
      <p:sp>
        <p:nvSpPr>
          <p:cNvPr id="4" name="3 Marcador de notas"/>
          <p:cNvSpPr>
            <a:spLocks noGrp="1"/>
          </p:cNvSpPr>
          <p:nvPr>
            <p:ph type="body" idx="1"/>
          </p:nvPr>
        </p:nvSpPr>
        <p:spPr/>
        <p:txBody>
          <a:bodyPr>
            <a:normAutofit fontScale="70000" lnSpcReduction="20000"/>
          </a:bodyPr>
          <a:lstStyle/>
          <a:p>
            <a:pPr algn="l"/>
            <a:r>
              <a:rPr lang="en-US" sz="2800" dirty="0" smtClean="0"/>
              <a:t>Greater Scalability and improved performance</a:t>
            </a:r>
          </a:p>
          <a:p>
            <a:pPr lvl="1" algn="l">
              <a:buFont typeface="Arial" pitchFamily="34" charset="0"/>
              <a:buChar char="•"/>
            </a:pPr>
            <a:r>
              <a:rPr lang="en-US" sz="2000" dirty="0" smtClean="0"/>
              <a:t>x64 bit host and guest support</a:t>
            </a:r>
          </a:p>
          <a:p>
            <a:pPr lvl="1" algn="l">
              <a:buFont typeface="Arial" pitchFamily="34" charset="0"/>
              <a:buChar char="•"/>
            </a:pPr>
            <a:r>
              <a:rPr lang="en-US" sz="2000" dirty="0" smtClean="0"/>
              <a:t>SMP support</a:t>
            </a:r>
          </a:p>
          <a:p>
            <a:pPr algn="l"/>
            <a:r>
              <a:rPr lang="en-US" sz="2800" dirty="0" smtClean="0"/>
              <a:t>Increased reliability and security</a:t>
            </a:r>
          </a:p>
          <a:p>
            <a:pPr lvl="1" algn="l">
              <a:buFont typeface="Arial" pitchFamily="34" charset="0"/>
              <a:buChar char="•"/>
            </a:pPr>
            <a:r>
              <a:rPr lang="en-US" sz="2000" dirty="0" smtClean="0"/>
              <a:t>Minimal Trusted Code base </a:t>
            </a:r>
          </a:p>
          <a:p>
            <a:pPr lvl="1" algn="l">
              <a:buFont typeface="Arial" pitchFamily="34" charset="0"/>
              <a:buChar char="•"/>
            </a:pPr>
            <a:r>
              <a:rPr lang="en-US" sz="2000" dirty="0" smtClean="0"/>
              <a:t>Windows running a foundation role</a:t>
            </a:r>
          </a:p>
          <a:p>
            <a:pPr algn="l"/>
            <a:r>
              <a:rPr lang="en-US" sz="2800" dirty="0" smtClean="0"/>
              <a:t>Better flexibility and manageability</a:t>
            </a:r>
          </a:p>
          <a:p>
            <a:pPr lvl="1" algn="l">
              <a:buFont typeface="Arial" pitchFamily="34" charset="0"/>
              <a:buChar char="•"/>
            </a:pPr>
            <a:r>
              <a:rPr lang="en-US" sz="2000" dirty="0" smtClean="0"/>
              <a:t>Dynamically add virtual resources</a:t>
            </a:r>
          </a:p>
          <a:p>
            <a:pPr lvl="1" algn="l">
              <a:buFont typeface="Arial" pitchFamily="34" charset="0"/>
              <a:buChar char="•"/>
            </a:pPr>
            <a:r>
              <a:rPr lang="en-US" sz="2000" dirty="0" smtClean="0"/>
              <a:t>Live Migration </a:t>
            </a:r>
          </a:p>
          <a:p>
            <a:pPr lvl="1" algn="l">
              <a:buFont typeface="Arial" pitchFamily="34" charset="0"/>
              <a:buChar char="•"/>
            </a:pPr>
            <a:r>
              <a:rPr lang="en-US" sz="2000" dirty="0" smtClean="0"/>
              <a:t>New UI/Integration with SCVMM</a:t>
            </a:r>
            <a:endParaRPr lang="en-US" sz="3200" dirty="0" smtClean="0"/>
          </a:p>
          <a:p>
            <a:pPr marL="457200" indent="-457200" defTabSz="914400" eaLnBrk="1" hangingPunct="1">
              <a:lnSpc>
                <a:spcPct val="70000"/>
              </a:lnSpc>
              <a:defRPr/>
            </a:pPr>
            <a:endParaRPr lang="en-US" sz="3200" dirty="0" smtClean="0"/>
          </a:p>
          <a:p>
            <a:pPr marL="457200" indent="-457200" defTabSz="914400" eaLnBrk="1" hangingPunct="1">
              <a:lnSpc>
                <a:spcPct val="70000"/>
              </a:lnSpc>
              <a:defRPr/>
            </a:pPr>
            <a:endParaRPr lang="en-US" sz="3200" dirty="0" smtClean="0"/>
          </a:p>
          <a:p>
            <a:pPr marL="457200" indent="-457200" defTabSz="914400" eaLnBrk="1" hangingPunct="1">
              <a:lnSpc>
                <a:spcPct val="70000"/>
              </a:lnSpc>
              <a:defRPr/>
            </a:pPr>
            <a:r>
              <a:rPr lang="en-US" sz="3200" dirty="0" smtClean="0"/>
              <a:t>Requirements</a:t>
            </a:r>
          </a:p>
          <a:p>
            <a:pPr marL="866775" lvl="1" indent="-407988" defTabSz="914400" eaLnBrk="1" hangingPunct="1">
              <a:defRPr/>
            </a:pPr>
            <a:r>
              <a:rPr lang="en-US" sz="2200" dirty="0" smtClean="0"/>
              <a:t>Requires x64 hardware support </a:t>
            </a:r>
          </a:p>
          <a:p>
            <a:pPr marL="866775" lvl="1" indent="-407988" defTabSz="914400" eaLnBrk="1" hangingPunct="1">
              <a:defRPr/>
            </a:pPr>
            <a:r>
              <a:rPr lang="en-US" sz="2200" dirty="0" smtClean="0"/>
              <a:t>Requires AMD-V or Intel VT (IVT) enabled processors</a:t>
            </a:r>
          </a:p>
          <a:p>
            <a:pPr marL="457200" indent="-457200" defTabSz="914400" eaLnBrk="1" hangingPunct="1">
              <a:lnSpc>
                <a:spcPct val="70000"/>
              </a:lnSpc>
              <a:defRPr/>
            </a:pPr>
            <a:r>
              <a:rPr lang="en-US" sz="3200" dirty="0" smtClean="0"/>
              <a:t>High level features</a:t>
            </a:r>
          </a:p>
          <a:p>
            <a:pPr marL="866775" lvl="1" indent="-407988" defTabSz="914400" eaLnBrk="1" hangingPunct="1">
              <a:lnSpc>
                <a:spcPct val="70000"/>
              </a:lnSpc>
              <a:defRPr/>
            </a:pPr>
            <a:r>
              <a:rPr lang="en-US" sz="2200" dirty="0" smtClean="0"/>
              <a:t>Hardware virtualization enabled</a:t>
            </a:r>
          </a:p>
          <a:p>
            <a:pPr marL="866775" lvl="1" indent="-407988" defTabSz="914400" eaLnBrk="1" hangingPunct="1">
              <a:lnSpc>
                <a:spcPct val="70000"/>
              </a:lnSpc>
              <a:defRPr/>
            </a:pPr>
            <a:r>
              <a:rPr lang="en-US" sz="2200" dirty="0" smtClean="0"/>
              <a:t>32-bit and 64-bit guests</a:t>
            </a:r>
          </a:p>
          <a:p>
            <a:pPr marL="866775" lvl="1" indent="-407988" defTabSz="914400" eaLnBrk="1" hangingPunct="1">
              <a:lnSpc>
                <a:spcPct val="70000"/>
              </a:lnSpc>
              <a:defRPr/>
            </a:pPr>
            <a:r>
              <a:rPr lang="en-US" sz="2200" dirty="0" smtClean="0"/>
              <a:t>Large memory support (32 GB of memory per virtual machine)</a:t>
            </a:r>
          </a:p>
          <a:p>
            <a:pPr marL="866775" lvl="1" indent="-407988" defTabSz="914400" eaLnBrk="1" hangingPunct="1">
              <a:lnSpc>
                <a:spcPct val="70000"/>
              </a:lnSpc>
              <a:defRPr/>
            </a:pPr>
            <a:r>
              <a:rPr lang="en-US" sz="2200" dirty="0" smtClean="0"/>
              <a:t>Guest multiprocessing (Up to 4 core virtual machines)</a:t>
            </a:r>
          </a:p>
          <a:p>
            <a:pPr marL="866775" lvl="1" indent="-407988" defTabSz="914400" eaLnBrk="1" hangingPunct="1">
              <a:lnSpc>
                <a:spcPct val="70000"/>
              </a:lnSpc>
              <a:defRPr/>
            </a:pPr>
            <a:r>
              <a:rPr lang="en-US" sz="2200" dirty="0" smtClean="0"/>
              <a:t>Virtualized devices</a:t>
            </a:r>
          </a:p>
          <a:p>
            <a:pPr marL="866775" lvl="1" indent="-407988" defTabSz="914400" eaLnBrk="1" hangingPunct="1">
              <a:lnSpc>
                <a:spcPct val="70000"/>
              </a:lnSpc>
              <a:defRPr/>
            </a:pPr>
            <a:r>
              <a:rPr lang="en-US" sz="2200" dirty="0" smtClean="0"/>
              <a:t>WMI management and control API</a:t>
            </a:r>
          </a:p>
          <a:p>
            <a:pPr marL="866775" lvl="1" indent="-407988" defTabSz="914400" eaLnBrk="1" hangingPunct="1">
              <a:lnSpc>
                <a:spcPct val="70000"/>
              </a:lnSpc>
              <a:defRPr/>
            </a:pPr>
            <a:r>
              <a:rPr lang="en-US" sz="2200" dirty="0" smtClean="0"/>
              <a:t>Save/Restore, </a:t>
            </a:r>
            <a:r>
              <a:rPr lang="en-US" sz="2200" dirty="0" err="1" smtClean="0"/>
              <a:t>Snapshotting</a:t>
            </a:r>
            <a:endParaRPr lang="en-US" sz="2200" dirty="0" smtClean="0"/>
          </a:p>
          <a:p>
            <a:pPr marL="866775" lvl="1" indent="-407988" defTabSz="914400" eaLnBrk="1" hangingPunct="1">
              <a:lnSpc>
                <a:spcPct val="70000"/>
              </a:lnSpc>
              <a:defRPr/>
            </a:pPr>
            <a:r>
              <a:rPr lang="en-US" sz="2200" dirty="0" smtClean="0"/>
              <a:t>CPU and I/O resource controls</a:t>
            </a:r>
          </a:p>
          <a:p>
            <a:pPr marL="866775" lvl="1" indent="-407988" defTabSz="914400" eaLnBrk="1" hangingPunct="1">
              <a:lnSpc>
                <a:spcPct val="70000"/>
              </a:lnSpc>
              <a:defRPr/>
            </a:pPr>
            <a:r>
              <a:rPr lang="en-US" sz="2200" dirty="0" smtClean="0"/>
              <a:t>Tuning for NUMA</a:t>
            </a:r>
          </a:p>
          <a:p>
            <a:pPr marL="866775" lvl="1" indent="-407988" defTabSz="914400" eaLnBrk="1" hangingPunct="1">
              <a:lnSpc>
                <a:spcPct val="70000"/>
              </a:lnSpc>
              <a:defRPr/>
            </a:pPr>
            <a:r>
              <a:rPr lang="en-US" sz="2200" dirty="0" smtClean="0"/>
              <a:t>Easy transition of Virtual Server VMs</a:t>
            </a:r>
          </a:p>
          <a:p>
            <a:pPr marL="866775" lvl="1" indent="-407988" defTabSz="914400" eaLnBrk="1" hangingPunct="1">
              <a:lnSpc>
                <a:spcPct val="70000"/>
              </a:lnSpc>
              <a:defRPr/>
            </a:pPr>
            <a:r>
              <a:rPr lang="en-US" sz="2200" dirty="0" smtClean="0"/>
              <a:t>Much more…</a:t>
            </a:r>
          </a:p>
          <a:p>
            <a:endParaRPr lang="es-E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11/26/2007 5:22 PM</a:t>
            </a:fld>
            <a:endParaRPr lang="en-US"/>
          </a:p>
        </p:txBody>
      </p:sp>
      <p:sp>
        <p:nvSpPr>
          <p:cNvPr id="6" name="Footer Placeholder 5"/>
          <p:cNvSpPr>
            <a:spLocks noGrp="1"/>
          </p:cNvSpPr>
          <p:nvPr>
            <p:ph type="ftr" sz="quarter" idx="12"/>
          </p:nvPr>
        </p:nvSpPr>
        <p:spPr/>
        <p:txBody>
          <a:bodyPr/>
          <a:lstStyle/>
          <a:p>
            <a:r>
              <a:rPr lang="en-US" dirty="0" smtClean="0"/>
              <a:t>MICROSOFT CONFIDENTIAL</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26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a:ln/>
        </p:spPr>
      </p:sp>
      <p:sp>
        <p:nvSpPr>
          <p:cNvPr id="51203" name="2 Marcador de notas"/>
          <p:cNvSpPr>
            <a:spLocks noGrp="1"/>
          </p:cNvSpPr>
          <p:nvPr>
            <p:ph type="body" idx="1"/>
          </p:nvPr>
        </p:nvSpPr>
        <p:spPr>
          <a:noFill/>
          <a:ln/>
        </p:spPr>
        <p:txBody>
          <a:bodyPr/>
          <a:lstStyle/>
          <a:p>
            <a:endParaRPr lang="es-ES" smtClean="0">
              <a:latin typeface="Arial" pitchFamily="34" charset="0"/>
            </a:endParaRPr>
          </a:p>
        </p:txBody>
      </p:sp>
      <p:sp>
        <p:nvSpPr>
          <p:cNvPr id="51204" name="3 Marcador de pie de página"/>
          <p:cNvSpPr>
            <a:spLocks noGrp="1"/>
          </p:cNvSpPr>
          <p:nvPr>
            <p:ph type="ftr" sz="quarter" idx="4"/>
          </p:nvPr>
        </p:nvSpPr>
        <p:spPr>
          <a:noFill/>
        </p:spPr>
        <p:txBody>
          <a:bodyPr/>
          <a:lstStyle/>
          <a:p>
            <a:r>
              <a:rPr lang="en-GB" smtClean="0"/>
              <a:t>INF210</a:t>
            </a:r>
          </a:p>
        </p:txBody>
      </p:sp>
      <p:sp>
        <p:nvSpPr>
          <p:cNvPr id="51205" name="4 Marcador de número de diapositiva"/>
          <p:cNvSpPr>
            <a:spLocks noGrp="1"/>
          </p:cNvSpPr>
          <p:nvPr>
            <p:ph type="sldNum" sz="quarter" idx="5"/>
          </p:nvPr>
        </p:nvSpPr>
        <p:spPr>
          <a:noFill/>
        </p:spPr>
        <p:txBody>
          <a:bodyPr/>
          <a:lstStyle/>
          <a:p>
            <a:fld id="{4F1AD586-B2D7-4800-8F26-B77E71D6471A}"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ftr" sz="quarter" idx="4"/>
          </p:nvPr>
        </p:nvSpPr>
        <p:spPr>
          <a:noFill/>
        </p:spPr>
        <p:txBody>
          <a:bodyPr/>
          <a:lstStyle/>
          <a:p>
            <a:r>
              <a:rPr lang="en-GB" smtClean="0"/>
              <a:t>INF210</a:t>
            </a:r>
          </a:p>
        </p:txBody>
      </p:sp>
      <p:sp>
        <p:nvSpPr>
          <p:cNvPr id="53251" name="Rectangle 7"/>
          <p:cNvSpPr>
            <a:spLocks noGrp="1" noChangeArrowheads="1"/>
          </p:cNvSpPr>
          <p:nvPr>
            <p:ph type="sldNum" sz="quarter" idx="5"/>
          </p:nvPr>
        </p:nvSpPr>
        <p:spPr>
          <a:noFill/>
        </p:spPr>
        <p:txBody>
          <a:bodyPr/>
          <a:lstStyle/>
          <a:p>
            <a:fld id="{707973DF-7427-44A0-87BD-D2C53C8F9AD5}" type="slidenum">
              <a:rPr lang="en-US" smtClean="0"/>
              <a:pPr/>
              <a:t>5</a:t>
            </a:fld>
            <a:endParaRPr lang="en-US" smtClean="0"/>
          </a:p>
        </p:txBody>
      </p:sp>
      <p:sp>
        <p:nvSpPr>
          <p:cNvPr id="53252" name="3 Marcador de notas"/>
          <p:cNvSpPr>
            <a:spLocks noGrp="1"/>
          </p:cNvSpPr>
          <p:nvPr>
            <p:ph type="body" idx="1"/>
          </p:nvPr>
        </p:nvSpPr>
        <p:spPr>
          <a:noFill/>
          <a:ln/>
        </p:spPr>
        <p:txBody>
          <a:bodyPr/>
          <a:lstStyle/>
          <a:p>
            <a:endParaRPr lang="es-E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ftr" sz="quarter" idx="4"/>
          </p:nvPr>
        </p:nvSpPr>
        <p:spPr>
          <a:noFill/>
        </p:spPr>
        <p:txBody>
          <a:bodyPr/>
          <a:lstStyle/>
          <a:p>
            <a:r>
              <a:rPr lang="en-GB" smtClean="0"/>
              <a:t>INF210</a:t>
            </a:r>
          </a:p>
        </p:txBody>
      </p:sp>
      <p:sp>
        <p:nvSpPr>
          <p:cNvPr id="54275" name="Rectangle 7"/>
          <p:cNvSpPr>
            <a:spLocks noGrp="1" noChangeArrowheads="1"/>
          </p:cNvSpPr>
          <p:nvPr>
            <p:ph type="sldNum" sz="quarter" idx="5"/>
          </p:nvPr>
        </p:nvSpPr>
        <p:spPr>
          <a:noFill/>
        </p:spPr>
        <p:txBody>
          <a:bodyPr/>
          <a:lstStyle/>
          <a:p>
            <a:fld id="{092C8D94-F6F9-420E-8DF0-2F8DFA33762E}" type="slidenum">
              <a:rPr lang="en-US" smtClean="0"/>
              <a:pPr/>
              <a:t>6</a:t>
            </a:fld>
            <a:endParaRPr lang="en-US" smtClean="0"/>
          </a:p>
        </p:txBody>
      </p:sp>
      <p:sp>
        <p:nvSpPr>
          <p:cNvPr id="4" name="3 Marcador de notas"/>
          <p:cNvSpPr>
            <a:spLocks noGrp="1"/>
          </p:cNvSpPr>
          <p:nvPr>
            <p:ph type="body" idx="1"/>
          </p:nvPr>
        </p:nvSpPr>
        <p:spPr/>
        <p:txBody>
          <a:bodyPr>
            <a:normAutofit/>
          </a:bodyPr>
          <a:lstStyle/>
          <a:p>
            <a:r>
              <a:rPr lang="es-ES" dirty="0" smtClean="0">
                <a:solidFill>
                  <a:srgbClr val="FF0000"/>
                </a:solidFill>
              </a:rPr>
              <a:t>Chiste</a:t>
            </a:r>
            <a:r>
              <a:rPr lang="es-ES" baseline="0" dirty="0" smtClean="0">
                <a:solidFill>
                  <a:srgbClr val="FF0000"/>
                </a:solidFill>
              </a:rPr>
              <a:t> del Administrador multitarea.</a:t>
            </a:r>
            <a:endParaRPr lang="es-ES" dirty="0">
              <a:solidFill>
                <a:srgbClr val="FF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ftr" sz="quarter" idx="4"/>
          </p:nvPr>
        </p:nvSpPr>
        <p:spPr>
          <a:noFill/>
        </p:spPr>
        <p:txBody>
          <a:bodyPr/>
          <a:lstStyle/>
          <a:p>
            <a:r>
              <a:rPr lang="en-GB" smtClean="0"/>
              <a:t>INF210</a:t>
            </a:r>
          </a:p>
        </p:txBody>
      </p:sp>
      <p:sp>
        <p:nvSpPr>
          <p:cNvPr id="55299" name="Rectangle 7"/>
          <p:cNvSpPr>
            <a:spLocks noGrp="1" noChangeArrowheads="1"/>
          </p:cNvSpPr>
          <p:nvPr>
            <p:ph type="sldNum" sz="quarter" idx="5"/>
          </p:nvPr>
        </p:nvSpPr>
        <p:spPr>
          <a:noFill/>
        </p:spPr>
        <p:txBody>
          <a:bodyPr/>
          <a:lstStyle/>
          <a:p>
            <a:fld id="{5BC1CB3E-EEFF-46F8-A979-05325E540FB2}" type="slidenum">
              <a:rPr lang="en-US" smtClean="0"/>
              <a:pPr/>
              <a:t>7</a:t>
            </a:fld>
            <a:endParaRPr lang="en-US" smtClean="0"/>
          </a:p>
        </p:txBody>
      </p:sp>
      <p:sp>
        <p:nvSpPr>
          <p:cNvPr id="55300" name="3 Marcador de notas"/>
          <p:cNvSpPr>
            <a:spLocks noGrp="1"/>
          </p:cNvSpPr>
          <p:nvPr>
            <p:ph type="body" idx="1"/>
          </p:nvPr>
        </p:nvSpPr>
        <p:spPr>
          <a:noFill/>
          <a:ln/>
        </p:spPr>
        <p:txBody>
          <a:bodyPr/>
          <a:lstStyle/>
          <a:p>
            <a:endParaRPr lang="es-E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ftr" sz="quarter" idx="4"/>
          </p:nvPr>
        </p:nvSpPr>
        <p:spPr>
          <a:noFill/>
        </p:spPr>
        <p:txBody>
          <a:bodyPr/>
          <a:lstStyle/>
          <a:p>
            <a:r>
              <a:rPr lang="en-GB" smtClean="0"/>
              <a:t>INF210</a:t>
            </a:r>
          </a:p>
        </p:txBody>
      </p:sp>
      <p:sp>
        <p:nvSpPr>
          <p:cNvPr id="56323" name="Rectangle 7"/>
          <p:cNvSpPr>
            <a:spLocks noGrp="1" noChangeArrowheads="1"/>
          </p:cNvSpPr>
          <p:nvPr>
            <p:ph type="sldNum" sz="quarter" idx="5"/>
          </p:nvPr>
        </p:nvSpPr>
        <p:spPr>
          <a:noFill/>
        </p:spPr>
        <p:txBody>
          <a:bodyPr/>
          <a:lstStyle/>
          <a:p>
            <a:fld id="{15DB0FAE-246A-4FB2-B845-B68E4B71C625}"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ftr" sz="quarter" idx="4"/>
          </p:nvPr>
        </p:nvSpPr>
        <p:spPr>
          <a:noFill/>
        </p:spPr>
        <p:txBody>
          <a:bodyPr/>
          <a:lstStyle/>
          <a:p>
            <a:r>
              <a:rPr lang="en-GB" smtClean="0"/>
              <a:t>INF210</a:t>
            </a:r>
          </a:p>
        </p:txBody>
      </p:sp>
      <p:sp>
        <p:nvSpPr>
          <p:cNvPr id="65539" name="Rectangle 7"/>
          <p:cNvSpPr>
            <a:spLocks noGrp="1" noChangeArrowheads="1"/>
          </p:cNvSpPr>
          <p:nvPr>
            <p:ph type="sldNum" sz="quarter" idx="5"/>
          </p:nvPr>
        </p:nvSpPr>
        <p:spPr>
          <a:noFill/>
        </p:spPr>
        <p:txBody>
          <a:bodyPr/>
          <a:lstStyle/>
          <a:p>
            <a:fld id="{17074352-609A-46C2-8170-F019874F8C40}" type="slidenum">
              <a:rPr lang="en-US" smtClean="0"/>
              <a:pPr/>
              <a:t>10</a:t>
            </a:fld>
            <a:endParaRPr lang="en-US" smtClean="0"/>
          </a:p>
        </p:txBody>
      </p:sp>
      <p:sp>
        <p:nvSpPr>
          <p:cNvPr id="65540" name="3 Marcador de notas"/>
          <p:cNvSpPr>
            <a:spLocks noGrp="1"/>
          </p:cNvSpPr>
          <p:nvPr>
            <p:ph type="body" idx="1"/>
          </p:nvPr>
        </p:nvSpPr>
        <p:spPr>
          <a:noFill/>
          <a:ln/>
        </p:spPr>
        <p:txBody>
          <a:bodyPr/>
          <a:lstStyle/>
          <a:p>
            <a:endParaRPr lang="es-E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000240"/>
            <a:ext cx="7681913" cy="1523495"/>
          </a:xfrm>
        </p:spPr>
        <p:txBody>
          <a:bodyPr>
            <a:noAutofit/>
          </a:bodyPr>
          <a:lstStyle>
            <a:lvl1pPr>
              <a:lnSpc>
                <a:spcPct val="90000"/>
              </a:lnSpc>
              <a:defRPr sz="5400"/>
            </a:lvl1pPr>
          </a:lstStyle>
          <a:p>
            <a:r>
              <a:rPr lang="es-ES" dirty="0" smtClean="0"/>
              <a:t>Haga clic para modificar el estilo de título del patrón</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pic>
        <p:nvPicPr>
          <p:cNvPr id="8" name="Picture 5" descr="Windows Server Longhorn h logo.png"/>
          <p:cNvPicPr>
            <a:picLocks noChangeAspect="1"/>
          </p:cNvPicPr>
          <p:nvPr userDrawn="1"/>
        </p:nvPicPr>
        <p:blipFill>
          <a:blip r:embed="rId2"/>
          <a:srcRect/>
          <a:stretch>
            <a:fillRect/>
          </a:stretch>
        </p:blipFill>
        <p:spPr bwMode="auto">
          <a:xfrm>
            <a:off x="1214414" y="714356"/>
            <a:ext cx="6579100" cy="100013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6" name="Picture 5" descr="Windows Server Longhorn h logo.png"/>
          <p:cNvPicPr>
            <a:picLocks noChangeAspect="1"/>
          </p:cNvPicPr>
          <p:nvPr userDrawn="1"/>
        </p:nvPicPr>
        <p:blipFill>
          <a:blip r:embed="rId2"/>
          <a:srcRect/>
          <a:stretch>
            <a:fillRect/>
          </a:stretch>
        </p:blipFill>
        <p:spPr bwMode="auto">
          <a:xfrm>
            <a:off x="16176" y="6286520"/>
            <a:ext cx="3770006" cy="571480"/>
          </a:xfrm>
          <a:prstGeom prst="rect">
            <a:avLst/>
          </a:prstGeom>
          <a:noFill/>
          <a:ln w="9525">
            <a:noFill/>
            <a:miter lim="800000"/>
            <a:headEnd/>
            <a:tailEnd/>
          </a:ln>
        </p:spPr>
      </p:pic>
      <p:sp>
        <p:nvSpPr>
          <p:cNvPr id="9" name="Title 1"/>
          <p:cNvSpPr>
            <a:spLocks noGrp="1"/>
          </p:cNvSpPr>
          <p:nvPr>
            <p:ph type="ctrTitle" hasCustomPrompt="1"/>
          </p:nvPr>
        </p:nvSpPr>
        <p:spPr>
          <a:xfrm>
            <a:off x="428596" y="642918"/>
            <a:ext cx="7681913" cy="1523495"/>
          </a:xfrm>
        </p:spPr>
        <p:txBody>
          <a:bodyPr>
            <a:noAutofit/>
          </a:bodyPr>
          <a:lstStyle>
            <a:lvl1pPr>
              <a:lnSpc>
                <a:spcPct val="90000"/>
              </a:lnSpc>
              <a:defRPr sz="8000" b="0" i="1"/>
            </a:lvl1pPr>
          </a:lstStyle>
          <a:p>
            <a:r>
              <a:rPr lang="es-ES" dirty="0" smtClean="0"/>
              <a:t>Demo</a:t>
            </a:r>
            <a:endParaRPr lang="en-US" dirty="0"/>
          </a:p>
        </p:txBody>
      </p:sp>
      <p:sp>
        <p:nvSpPr>
          <p:cNvPr id="32" name="31 Marcador de texto"/>
          <p:cNvSpPr>
            <a:spLocks noGrp="1"/>
          </p:cNvSpPr>
          <p:nvPr>
            <p:ph type="body" sz="quarter" idx="11" hasCustomPrompt="1"/>
          </p:nvPr>
        </p:nvSpPr>
        <p:spPr>
          <a:xfrm>
            <a:off x="714375" y="3714750"/>
            <a:ext cx="4857750" cy="443198"/>
          </a:xfrm>
        </p:spPr>
        <p:txBody>
          <a:bodyPr/>
          <a:lstStyle>
            <a:lvl1pPr>
              <a:defRPr baseline="0"/>
            </a:lvl1pPr>
          </a:lstStyle>
          <a:p>
            <a:pPr lvl="0"/>
            <a:r>
              <a:rPr lang="es-ES" dirty="0" smtClean="0"/>
              <a:t>Subtítulo demo</a:t>
            </a:r>
            <a:endParaRPr lang="es-ES" dirty="0"/>
          </a:p>
        </p:txBody>
      </p:sp>
      <p:sp>
        <p:nvSpPr>
          <p:cNvPr id="7" name="14 Marcador de texto"/>
          <p:cNvSpPr>
            <a:spLocks noGrp="1"/>
          </p:cNvSpPr>
          <p:nvPr>
            <p:ph type="body" sz="quarter" idx="10" hasCustomPrompt="1"/>
          </p:nvPr>
        </p:nvSpPr>
        <p:spPr>
          <a:xfrm>
            <a:off x="571472" y="2621327"/>
            <a:ext cx="7572375" cy="664797"/>
          </a:xfrm>
        </p:spPr>
        <p:txBody>
          <a:bodyPr vert="horz" wrap="square" lIns="0" tIns="0" rIns="0" bIns="0" rtlCol="0" anchor="t">
            <a:spAutoFit/>
          </a:bodyPr>
          <a:lstStyle>
            <a:lvl1pPr marL="396875" marR="0" indent="-396875" algn="l" defTabSz="912813" rtl="0" eaLnBrk="1" fontAlgn="base" latinLnBrk="0" hangingPunct="1">
              <a:lnSpc>
                <a:spcPct val="90000"/>
              </a:lnSpc>
              <a:spcBef>
                <a:spcPct val="20000"/>
              </a:spcBef>
              <a:spcAft>
                <a:spcPct val="0"/>
              </a:spcAft>
              <a:buClrTx/>
              <a:buSzTx/>
              <a:buFont typeface="Arial" pitchFamily="34" charset="0"/>
              <a:buNone/>
              <a:tabLst/>
              <a:defRPr lang="es-ES" sz="4400" kern="1200" spc="-150" baseline="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buFont typeface="Arial" pitchFamily="34" charset="0"/>
              <a:buNone/>
              <a:defRPr sz="1800"/>
            </a:lvl2pPr>
            <a:lvl3pPr>
              <a:buFont typeface="Arial" pitchFamily="34" charset="0"/>
              <a:buNone/>
              <a:defRPr sz="1600"/>
            </a:lvl3pPr>
            <a:lvl4pPr>
              <a:buFont typeface="Arial" pitchFamily="34" charset="0"/>
              <a:buNone/>
              <a:defRPr sz="1600"/>
            </a:lvl4pPr>
            <a:lvl5pPr>
              <a:buFont typeface="Arial" pitchFamily="34" charset="0"/>
              <a:buNone/>
              <a:defRPr sz="1600"/>
            </a:lvl5pPr>
          </a:lstStyle>
          <a:p>
            <a:pPr marL="396875" marR="0" lvl="0" indent="-396875" algn="l" defTabSz="912813" rtl="0" eaLnBrk="1" fontAlgn="base" latinLnBrk="0" hangingPunct="1">
              <a:lnSpc>
                <a:spcPct val="90000"/>
              </a:lnSpc>
              <a:spcBef>
                <a:spcPct val="20000"/>
              </a:spcBef>
              <a:spcAft>
                <a:spcPct val="0"/>
              </a:spcAft>
              <a:buClrTx/>
              <a:buSzTx/>
              <a:buFont typeface="Arial" pitchFamily="34" charset="0"/>
              <a:buNone/>
              <a:tabLst/>
              <a:defRPr/>
            </a:pPr>
            <a:r>
              <a:rPr kumimoji="0" lang="es-ES" sz="48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rPr>
              <a:t>Título Demo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a:xfrm>
            <a:off x="381000" y="1214422"/>
            <a:ext cx="8382000" cy="2407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5" name="Picture 4" descr="Technet.jpg"/>
          <p:cNvPicPr>
            <a:picLocks noChangeAspect="1"/>
          </p:cNvPicPr>
          <p:nvPr userDrawn="1"/>
        </p:nvPicPr>
        <p:blipFill>
          <a:blip r:embed="rId2"/>
          <a:srcRect/>
          <a:stretch>
            <a:fillRect/>
          </a:stretch>
        </p:blipFill>
        <p:spPr bwMode="auto">
          <a:xfrm>
            <a:off x="6343650" y="6286500"/>
            <a:ext cx="2800350" cy="571500"/>
          </a:xfrm>
          <a:prstGeom prst="rect">
            <a:avLst/>
          </a:prstGeom>
          <a:noFill/>
          <a:ln w="9525">
            <a:noFill/>
            <a:miter lim="800000"/>
            <a:headEnd/>
            <a:tailEnd/>
          </a:ln>
        </p:spPr>
      </p:pic>
      <p:pic>
        <p:nvPicPr>
          <p:cNvPr id="8" name="Picture 5" descr="Windows Server Longhorn h logo.png"/>
          <p:cNvPicPr>
            <a:picLocks noChangeAspect="1"/>
          </p:cNvPicPr>
          <p:nvPr userDrawn="1"/>
        </p:nvPicPr>
        <p:blipFill>
          <a:blip r:embed="rId3"/>
          <a:srcRect/>
          <a:stretch>
            <a:fillRect/>
          </a:stretch>
        </p:blipFill>
        <p:spPr bwMode="auto">
          <a:xfrm>
            <a:off x="16176" y="6286520"/>
            <a:ext cx="3770006" cy="57148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81000" y="1214422"/>
            <a:ext cx="8382000" cy="240931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5" name="Picture 4" descr="Technet.jpg"/>
          <p:cNvPicPr>
            <a:picLocks noChangeAspect="1"/>
          </p:cNvPicPr>
          <p:nvPr userDrawn="1"/>
        </p:nvPicPr>
        <p:blipFill>
          <a:blip r:embed="rId2"/>
          <a:srcRect/>
          <a:stretch>
            <a:fillRect/>
          </a:stretch>
        </p:blipFill>
        <p:spPr bwMode="auto">
          <a:xfrm>
            <a:off x="6343650" y="6286500"/>
            <a:ext cx="2800350" cy="571500"/>
          </a:xfrm>
          <a:prstGeom prst="rect">
            <a:avLst/>
          </a:prstGeom>
          <a:noFill/>
          <a:ln w="9525">
            <a:noFill/>
            <a:miter lim="800000"/>
            <a:headEnd/>
            <a:tailEnd/>
          </a:ln>
        </p:spPr>
      </p:pic>
      <p:pic>
        <p:nvPicPr>
          <p:cNvPr id="7" name="Picture 5" descr="Windows Server Longhorn h logo.png"/>
          <p:cNvPicPr>
            <a:picLocks noChangeAspect="1"/>
          </p:cNvPicPr>
          <p:nvPr userDrawn="1"/>
        </p:nvPicPr>
        <p:blipFill>
          <a:blip r:embed="rId3"/>
          <a:srcRect/>
          <a:stretch>
            <a:fillRect/>
          </a:stretch>
        </p:blipFill>
        <p:spPr bwMode="auto">
          <a:xfrm>
            <a:off x="16176" y="6286520"/>
            <a:ext cx="3770006" cy="571480"/>
          </a:xfrm>
          <a:prstGeom prst="rect">
            <a:avLst/>
          </a:prstGeom>
          <a:noFill/>
          <a:ln w="9525">
            <a:noFill/>
            <a:miter lim="800000"/>
            <a:headEnd/>
            <a:tailEnd/>
          </a:ln>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6" name="Picture 4" descr="Technet.jpg"/>
          <p:cNvPicPr>
            <a:picLocks noChangeAspect="1"/>
          </p:cNvPicPr>
          <p:nvPr userDrawn="1"/>
        </p:nvPicPr>
        <p:blipFill>
          <a:blip r:embed="rId2"/>
          <a:srcRect/>
          <a:stretch>
            <a:fillRect/>
          </a:stretch>
        </p:blipFill>
        <p:spPr bwMode="auto">
          <a:xfrm>
            <a:off x="6343650" y="6286500"/>
            <a:ext cx="2800350" cy="571500"/>
          </a:xfrm>
          <a:prstGeom prst="rect">
            <a:avLst/>
          </a:prstGeom>
          <a:noFill/>
          <a:ln w="9525">
            <a:noFill/>
            <a:miter lim="800000"/>
            <a:headEnd/>
            <a:tailEnd/>
          </a:ln>
        </p:spPr>
      </p:pic>
      <p:pic>
        <p:nvPicPr>
          <p:cNvPr id="8" name="Picture 5" descr="Windows Server Longhorn h logo.png"/>
          <p:cNvPicPr>
            <a:picLocks noChangeAspect="1"/>
          </p:cNvPicPr>
          <p:nvPr userDrawn="1"/>
        </p:nvPicPr>
        <p:blipFill>
          <a:blip r:embed="rId3"/>
          <a:srcRect/>
          <a:stretch>
            <a:fillRect/>
          </a:stretch>
        </p:blipFill>
        <p:spPr bwMode="auto">
          <a:xfrm>
            <a:off x="16176" y="6286520"/>
            <a:ext cx="3770006" cy="571480"/>
          </a:xfrm>
          <a:prstGeom prst="rect">
            <a:avLst/>
          </a:prstGeom>
          <a:noFill/>
          <a:ln w="9525">
            <a:noFill/>
            <a:miter lim="800000"/>
            <a:headEnd/>
            <a:tailEnd/>
          </a:ln>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pic>
        <p:nvPicPr>
          <p:cNvPr id="4" name="Picture 4" descr="Technet.jpg"/>
          <p:cNvPicPr>
            <a:picLocks noChangeAspect="1"/>
          </p:cNvPicPr>
          <p:nvPr userDrawn="1"/>
        </p:nvPicPr>
        <p:blipFill>
          <a:blip r:embed="rId2"/>
          <a:srcRect/>
          <a:stretch>
            <a:fillRect/>
          </a:stretch>
        </p:blipFill>
        <p:spPr bwMode="auto">
          <a:xfrm>
            <a:off x="6343650" y="6286500"/>
            <a:ext cx="2800350" cy="571500"/>
          </a:xfrm>
          <a:prstGeom prst="rect">
            <a:avLst/>
          </a:prstGeom>
          <a:noFill/>
          <a:ln w="9525">
            <a:noFill/>
            <a:miter lim="800000"/>
            <a:headEnd/>
            <a:tailEnd/>
          </a:ln>
        </p:spPr>
      </p:pic>
      <p:pic>
        <p:nvPicPr>
          <p:cNvPr id="6" name="Picture 5" descr="Windows Server Longhorn h logo.png"/>
          <p:cNvPicPr>
            <a:picLocks noChangeAspect="1"/>
          </p:cNvPicPr>
          <p:nvPr userDrawn="1"/>
        </p:nvPicPr>
        <p:blipFill>
          <a:blip r:embed="rId3"/>
          <a:srcRect/>
          <a:stretch>
            <a:fillRect/>
          </a:stretch>
        </p:blipFill>
        <p:spPr bwMode="auto">
          <a:xfrm>
            <a:off x="16176" y="6286520"/>
            <a:ext cx="3770006" cy="57148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s-ES" dirty="0" smtClean="0"/>
              <a:t>Haga clic para modificar el estilo de título del patrón</a:t>
            </a:r>
            <a:endParaRPr lang="en-US" dirty="0"/>
          </a:p>
        </p:txBody>
      </p:sp>
      <p:sp>
        <p:nvSpPr>
          <p:cNvPr id="5123"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smtClean="0"/>
          </a:p>
        </p:txBody>
      </p:sp>
    </p:spTree>
  </p:cSld>
  <p:clrMap bg1="dk1" tx1="lt1" bg2="dk2" tx2="lt2" accent1="accent1" accent2="accent2" accent3="accent3" accent4="accent4" accent5="accent5" accent6="accent6" hlink="hlink" folHlink="folHlink"/>
  <p:sldLayoutIdLst>
    <p:sldLayoutId id="2147483773" r:id="rId1"/>
    <p:sldLayoutId id="2147483780" r:id="rId2"/>
    <p:sldLayoutId id="2147483775" r:id="rId3"/>
    <p:sldLayoutId id="2147483776" r:id="rId4"/>
    <p:sldLayoutId id="2147483777" r:id="rId5"/>
    <p:sldLayoutId id="2147483779" r:id="rId6"/>
    <p:sldLayoutId id="2147483781" r:id="rId7"/>
  </p:sldLayoutIdLst>
  <p:transition>
    <p:fade/>
  </p:transition>
  <p:timing>
    <p:tnLst>
      <p:par>
        <p:cTn id="1" dur="indefinite" restart="never" nodeType="tmRoot"/>
      </p:par>
    </p:tnLst>
  </p:timing>
  <p:txStyles>
    <p:titleStyle>
      <a:lvl1pPr algn="l" defTabSz="912813" rtl="0" eaLnBrk="1" fontAlgn="base" hangingPunct="1">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2pPr>
      <a:lvl3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3pPr>
      <a:lvl4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4pPr>
      <a:lvl5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9pPr>
    </p:titleStyle>
    <p:bodyStyle>
      <a:lvl1pPr marL="396875" indent="-396875" algn="l" defTabSz="912813" rtl="0" eaLnBrk="1" fontAlgn="base" hangingPunct="1">
        <a:lnSpc>
          <a:spcPct val="90000"/>
        </a:lnSpc>
        <a:spcBef>
          <a:spcPct val="20000"/>
        </a:spcBef>
        <a:spcAft>
          <a:spcPct val="0"/>
        </a:spcAft>
        <a:buBlip>
          <a:blip r:embed="rId10"/>
        </a:buBlip>
        <a:defRPr sz="3200" kern="1200">
          <a:solidFill>
            <a:schemeClr val="tx1"/>
          </a:solidFill>
          <a:latin typeface="+mn-lt"/>
          <a:ea typeface="+mn-ea"/>
          <a:cs typeface="+mn-cs"/>
        </a:defRPr>
      </a:lvl1pPr>
      <a:lvl2pPr marL="914400" indent="-396875" algn="l" defTabSz="912813" rtl="0" eaLnBrk="1" fontAlgn="base" hangingPunct="1">
        <a:lnSpc>
          <a:spcPct val="90000"/>
        </a:lnSpc>
        <a:spcBef>
          <a:spcPct val="20000"/>
        </a:spcBef>
        <a:spcAft>
          <a:spcPct val="0"/>
        </a:spcAft>
        <a:buBlip>
          <a:blip r:embed="rId11"/>
        </a:buBlip>
        <a:defRPr sz="2800" kern="1200">
          <a:solidFill>
            <a:schemeClr val="tx1"/>
          </a:solidFill>
          <a:latin typeface="+mn-lt"/>
          <a:ea typeface="+mn-ea"/>
          <a:cs typeface="+mn-cs"/>
        </a:defRPr>
      </a:lvl2pPr>
      <a:lvl3pPr marL="1258888" indent="-344488" algn="l" defTabSz="912813" rtl="0" eaLnBrk="1" fontAlgn="base" hangingPunct="1">
        <a:lnSpc>
          <a:spcPct val="90000"/>
        </a:lnSpc>
        <a:spcBef>
          <a:spcPct val="20000"/>
        </a:spcBef>
        <a:spcAft>
          <a:spcPct val="0"/>
        </a:spcAft>
        <a:buBlip>
          <a:blip r:embed="rId11"/>
        </a:buBlip>
        <a:defRPr sz="2400" kern="1200">
          <a:solidFill>
            <a:schemeClr val="tx1"/>
          </a:solidFill>
          <a:latin typeface="+mn-lt"/>
          <a:ea typeface="+mn-ea"/>
          <a:cs typeface="+mn-cs"/>
        </a:defRPr>
      </a:lvl3pPr>
      <a:lvl4pPr marL="1604963" indent="-346075" algn="l" defTabSz="912813" rtl="0" eaLnBrk="1" fontAlgn="base" hangingPunct="1">
        <a:lnSpc>
          <a:spcPct val="90000"/>
        </a:lnSpc>
        <a:spcBef>
          <a:spcPct val="20000"/>
        </a:spcBef>
        <a:spcAft>
          <a:spcPct val="0"/>
        </a:spcAft>
        <a:buBlip>
          <a:blip r:embed="rId11"/>
        </a:buBlip>
        <a:defRPr sz="2400" kern="1200">
          <a:solidFill>
            <a:schemeClr val="tx1"/>
          </a:solidFill>
          <a:latin typeface="+mn-lt"/>
          <a:ea typeface="+mn-ea"/>
          <a:cs typeface="+mn-cs"/>
        </a:defRPr>
      </a:lvl4pPr>
      <a:lvl5pPr marL="1941513" indent="-336550" algn="l" defTabSz="912813" rtl="0" eaLnBrk="1" fontAlgn="base" hangingPunct="1">
        <a:lnSpc>
          <a:spcPct val="90000"/>
        </a:lnSpc>
        <a:spcBef>
          <a:spcPct val="20000"/>
        </a:spcBef>
        <a:spcAft>
          <a:spcPct val="0"/>
        </a:spcAft>
        <a:buBlip>
          <a:blip r:embed="rId1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parada@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blogs.technet.com/davidcervigon" TargetMode="External"/><Relationship Id="rId4" Type="http://schemas.openxmlformats.org/officeDocument/2006/relationships/hyperlink" Target="mailto:david.cervigon@microsoft.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2.xml"/><Relationship Id="rId7"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7.png"/><Relationship Id="rId11" Type="http://schemas.openxmlformats.org/officeDocument/2006/relationships/image" Target="../media/image30.jpeg"/><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emf"/></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32.emf"/><Relationship Id="rId5" Type="http://schemas.openxmlformats.org/officeDocument/2006/relationships/image" Target="../media/image40.png"/><Relationship Id="rId10" Type="http://schemas.openxmlformats.org/officeDocument/2006/relationships/image" Target="../media/image44.emf"/><Relationship Id="rId4" Type="http://schemas.openxmlformats.org/officeDocument/2006/relationships/image" Target="../media/image39.png"/><Relationship Id="rId9" Type="http://schemas.openxmlformats.org/officeDocument/2006/relationships/image" Target="../media/image43.emf"/></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notesSlide" Target="../notesSlides/notesSlide17.xml"/><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slideLayout" Target="../slideLayouts/slideLayout4.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19" Type="http://schemas.openxmlformats.org/officeDocument/2006/relationships/image" Target="../media/image61.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notesSlide" Target="../notesSlides/notesSlide18.xml"/><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66.png"/><Relationship Id="rId4" Type="http://schemas.openxmlformats.org/officeDocument/2006/relationships/image" Target="../media/image65.emf"/><Relationship Id="rId9" Type="http://schemas.openxmlformats.org/officeDocument/2006/relationships/image" Target="../media/image68.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18" Type="http://schemas.openxmlformats.org/officeDocument/2006/relationships/image" Target="../media/image84.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17" Type="http://schemas.openxmlformats.org/officeDocument/2006/relationships/image" Target="../media/image83.png"/><Relationship Id="rId2" Type="http://schemas.openxmlformats.org/officeDocument/2006/relationships/notesSlide" Target="../notesSlides/notesSlide20.xml"/><Relationship Id="rId16" Type="http://schemas.openxmlformats.org/officeDocument/2006/relationships/image" Target="../media/image82.png"/><Relationship Id="rId1" Type="http://schemas.openxmlformats.org/officeDocument/2006/relationships/slideLayout" Target="../slideLayouts/slideLayout4.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s>
</file>

<file path=ppt/slides/_rels/slide22.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88.png"/><Relationship Id="rId11" Type="http://schemas.openxmlformats.org/officeDocument/2006/relationships/image" Target="../media/image93.jpe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microsoft.com/spain/seminarios/hol.mspx"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hyperlink" Target="http://go.microsoft.com/?linkid=6193431" TargetMode="Externa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hyperlink" Target="http://msevents.microsoft.com/cui/webcasteventdetails.aspx?eventid=1032344444&amp;eventcategory=3&amp;culture=en-us&amp;countrycode=us" TargetMode="External"/><Relationship Id="rId13" Type="http://schemas.openxmlformats.org/officeDocument/2006/relationships/hyperlink" Target="http://msevents.microsoft.com/cui/webcasteventdetails.aspx?eventid=1032345257&amp;eventcategory=3&amp;culture=en-us&amp;countrycode=us" TargetMode="External"/><Relationship Id="rId3" Type="http://schemas.openxmlformats.org/officeDocument/2006/relationships/hyperlink" Target="http://go.microsoft.com/?linkid=6193431" TargetMode="External"/><Relationship Id="rId7" Type="http://schemas.openxmlformats.org/officeDocument/2006/relationships/hyperlink" Target="http://msevents.microsoft.com/cui/webcasteventdetails.aspx?eventid=1032346774&amp;eventcategory=3&amp;culture=en-us&amp;countrycode=us" TargetMode="External"/><Relationship Id="rId12" Type="http://schemas.openxmlformats.org/officeDocument/2006/relationships/hyperlink" Target="http://msevents.microsoft.com/cui/webcasteventdetails.aspx?eventid=1032345540&amp;eventcategory=3&amp;culture=en-us&amp;countrycode=us" TargetMode="External"/><Relationship Id="rId2" Type="http://schemas.openxmlformats.org/officeDocument/2006/relationships/notesSlide" Target="../notesSlides/notesSlide24.xml"/><Relationship Id="rId16" Type="http://schemas.openxmlformats.org/officeDocument/2006/relationships/hyperlink" Target="http://msevents.microsoft.com/cui/webcasteventdetails.aspx?eventid=1032344919&amp;eventcategory=3&amp;culture=en-us&amp;countrycode=us" TargetMode="External"/><Relationship Id="rId1" Type="http://schemas.openxmlformats.org/officeDocument/2006/relationships/slideLayout" Target="../slideLayouts/slideLayout4.xml"/><Relationship Id="rId6" Type="http://schemas.openxmlformats.org/officeDocument/2006/relationships/hyperlink" Target="http://go.microsoft.com/?linkid=5639881" TargetMode="External"/><Relationship Id="rId11" Type="http://schemas.openxmlformats.org/officeDocument/2006/relationships/hyperlink" Target="http://msevents.microsoft.com/cui/webcasteventdetails.aspx?eventid=1032345932&amp;eventcategory=3&amp;culture=en-us&amp;countrycode=us" TargetMode="External"/><Relationship Id="rId5" Type="http://schemas.openxmlformats.org/officeDocument/2006/relationships/hyperlink" Target="http://go.microsoft.com/?linkid=5661086" TargetMode="External"/><Relationship Id="rId15" Type="http://schemas.openxmlformats.org/officeDocument/2006/relationships/hyperlink" Target="http://msevents.microsoft.com/cui/webcasteventdetails.aspx?eventid=1032343980&amp;eventcategory=3&amp;culture=en-us&amp;countrycode=us" TargetMode="External"/><Relationship Id="rId10" Type="http://schemas.openxmlformats.org/officeDocument/2006/relationships/hyperlink" Target="http://msevents.microsoft.com/cui/webcasteventdetails.aspx?eventid=1032345256&amp;eventcategory=3&amp;culture=en-us&amp;countrycode=us" TargetMode="External"/><Relationship Id="rId4" Type="http://schemas.openxmlformats.org/officeDocument/2006/relationships/hyperlink" Target="http://go.microsoft.com/?linkid=6269134" TargetMode="External"/><Relationship Id="rId9" Type="http://schemas.openxmlformats.org/officeDocument/2006/relationships/hyperlink" Target="http://msevents.microsoft.com/cui/webcasteventdetails.aspx?eventid=1032343981&amp;eventcategory=3&amp;culture=en-us&amp;countrycode=us" TargetMode="External"/><Relationship Id="rId14" Type="http://schemas.openxmlformats.org/officeDocument/2006/relationships/hyperlink" Target="http://msevents.microsoft.com/cui/webcasteventdetails.aspx?eventid=1032345136&amp;eventcategory=3&amp;culture=en-us&amp;countrycode=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2"/>
          <p:cNvSpPr>
            <a:spLocks noGrp="1" noChangeArrowheads="1"/>
          </p:cNvSpPr>
          <p:nvPr>
            <p:ph type="ctrTitle"/>
          </p:nvPr>
        </p:nvSpPr>
        <p:spPr/>
        <p:txBody>
          <a:bodyPr/>
          <a:lstStyle/>
          <a:p>
            <a:pPr algn="ctr" eaLnBrk="1" hangingPunct="1">
              <a:lnSpc>
                <a:spcPct val="150000"/>
              </a:lnSpc>
              <a:defRPr/>
            </a:pPr>
            <a:r>
              <a:rPr lang="en-US" sz="7200" dirty="0" err="1" smtClean="0"/>
              <a:t>Introducción</a:t>
            </a:r>
            <a:r>
              <a:rPr lang="en-US" sz="7200" dirty="0" smtClean="0"/>
              <a:t/>
            </a:r>
            <a:br>
              <a:rPr lang="en-US" sz="7200" dirty="0" smtClean="0"/>
            </a:br>
            <a:endParaRPr lang="en-US" sz="7200" dirty="0" smtClean="0"/>
          </a:p>
        </p:txBody>
      </p:sp>
      <p:sp>
        <p:nvSpPr>
          <p:cNvPr id="7172" name="Rectangle 13"/>
          <p:cNvSpPr>
            <a:spLocks noGrp="1" noChangeArrowheads="1"/>
          </p:cNvSpPr>
          <p:nvPr>
            <p:ph type="subTitle" idx="1"/>
          </p:nvPr>
        </p:nvSpPr>
        <p:spPr>
          <a:xfrm>
            <a:off x="5072066" y="4214818"/>
            <a:ext cx="3786214" cy="1714512"/>
          </a:xfrm>
        </p:spPr>
        <p:txBody>
          <a:bodyPr/>
          <a:lstStyle/>
          <a:p>
            <a:pPr algn="r" eaLnBrk="1" hangingPunct="1">
              <a:defRPr/>
            </a:pPr>
            <a:r>
              <a:rPr lang="en-US" sz="2400" dirty="0" smtClean="0"/>
              <a:t>José Parada Gimeno</a:t>
            </a:r>
          </a:p>
          <a:p>
            <a:pPr algn="r" eaLnBrk="1" hangingPunct="1">
              <a:defRPr/>
            </a:pPr>
            <a:r>
              <a:rPr lang="en-US" sz="2400" dirty="0" err="1" smtClean="0"/>
              <a:t>ITPro</a:t>
            </a:r>
            <a:r>
              <a:rPr lang="en-US" sz="2400" dirty="0" smtClean="0"/>
              <a:t> Evangelist</a:t>
            </a:r>
          </a:p>
          <a:p>
            <a:pPr algn="r" eaLnBrk="1" hangingPunct="1">
              <a:defRPr/>
            </a:pPr>
            <a:r>
              <a:rPr lang="en-US" sz="2400" dirty="0" smtClean="0">
                <a:hlinkClick r:id="rId3"/>
              </a:rPr>
              <a:t>jparada@microsoft.com</a:t>
            </a:r>
            <a:r>
              <a:rPr lang="en-US" sz="2400" dirty="0" smtClean="0"/>
              <a:t> </a:t>
            </a:r>
          </a:p>
        </p:txBody>
      </p:sp>
      <p:sp>
        <p:nvSpPr>
          <p:cNvPr id="4" name="Rectangle 13"/>
          <p:cNvSpPr txBox="1">
            <a:spLocks noChangeArrowheads="1"/>
          </p:cNvSpPr>
          <p:nvPr/>
        </p:nvSpPr>
        <p:spPr bwMode="auto">
          <a:xfrm>
            <a:off x="214282" y="4214818"/>
            <a:ext cx="5286380" cy="142876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marR="0" lvl="0" indent="0" defTabSz="912813" rtl="0" eaLnBrk="1" fontAlgn="base" latinLnBrk="0" hangingPunct="1">
              <a:lnSpc>
                <a:spcPct val="90000"/>
              </a:lnSpc>
              <a:spcBef>
                <a:spcPts val="0"/>
              </a:spcBef>
              <a:spcAft>
                <a:spcPct val="0"/>
              </a:spcAft>
              <a:buClrTx/>
              <a:buSzTx/>
              <a:buFontTx/>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David Cervigon Luna</a:t>
            </a:r>
          </a:p>
          <a:p>
            <a:pPr marL="0" marR="0" lvl="0" indent="0" defTabSz="912813" rtl="0" eaLnBrk="1" fontAlgn="base" latinLnBrk="0" hangingPunct="1">
              <a:lnSpc>
                <a:spcPct val="90000"/>
              </a:lnSpc>
              <a:spcBef>
                <a:spcPts val="0"/>
              </a:spcBef>
              <a:spcAft>
                <a:spcPct val="0"/>
              </a:spcAft>
              <a:buClrTx/>
              <a:buSzTx/>
              <a:buFontTx/>
              <a:buNone/>
              <a:tabLst/>
              <a:defRPr/>
            </a:pPr>
            <a:r>
              <a:rPr kumimoji="0" lang="en-US" sz="2400" b="0" i="0" u="none" strike="noStrike" kern="1200" cap="none" spc="0" normalizeH="0" baseline="0" noProof="0" dirty="0" err="1" smtClean="0">
                <a:ln>
                  <a:noFill/>
                </a:ln>
                <a:solidFill>
                  <a:schemeClr val="tx1">
                    <a:tint val="75000"/>
                  </a:schemeClr>
                </a:solidFill>
                <a:effectLst/>
                <a:uLnTx/>
                <a:uFillTx/>
                <a:latin typeface="+mn-lt"/>
                <a:ea typeface="+mn-ea"/>
                <a:cs typeface="+mn-cs"/>
              </a:rPr>
              <a:t>ITPro</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Evangelist</a:t>
            </a:r>
          </a:p>
          <a:p>
            <a:pPr marL="0" marR="0" lvl="0" indent="0" defTabSz="912813" rtl="0" eaLnBrk="1" fontAlgn="base" latinLnBrk="0" hangingPunct="1">
              <a:lnSpc>
                <a:spcPct val="90000"/>
              </a:lnSpc>
              <a:spcBef>
                <a:spcPts val="0"/>
              </a:spcBef>
              <a:spcAft>
                <a:spcPct val="0"/>
              </a:spcAft>
              <a:buClrTx/>
              <a:buSzTx/>
              <a:buFontTx/>
              <a:buNone/>
              <a:tabLst/>
              <a:defRPr/>
            </a:pPr>
            <a:r>
              <a:rPr lang="en-US" sz="2400" dirty="0" smtClean="0">
                <a:solidFill>
                  <a:schemeClr val="tx1">
                    <a:tint val="75000"/>
                  </a:schemeClr>
                </a:solidFill>
                <a:latin typeface="+mn-lt"/>
                <a:cs typeface="+mn-cs"/>
                <a:hlinkClick r:id="rId4"/>
              </a:rPr>
              <a:t>d</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hlinkClick r:id="rId4"/>
              </a:rPr>
              <a:t>avid.cervigon@microsoft.com</a:t>
            </a: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2813" rtl="0" eaLnBrk="1" fontAlgn="base" latinLnBrk="0" hangingPunct="1">
              <a:lnSpc>
                <a:spcPct val="90000"/>
              </a:lnSpc>
              <a:spcBef>
                <a:spcPts val="0"/>
              </a:spcBef>
              <a:spcAft>
                <a:spcPct val="0"/>
              </a:spcAft>
              <a:buClrTx/>
              <a:buSzTx/>
              <a:buFontTx/>
              <a:buNone/>
              <a:tabLst/>
              <a:defRPr/>
            </a:pPr>
            <a:r>
              <a:rPr lang="en-US" sz="2400" dirty="0" smtClean="0">
                <a:solidFill>
                  <a:schemeClr val="tx1">
                    <a:tint val="75000"/>
                  </a:schemeClr>
                </a:solidFill>
                <a:latin typeface="+mn-lt"/>
                <a:cs typeface="+mn-cs"/>
                <a:hlinkClick r:id="rId5"/>
              </a:rPr>
              <a:t>http://blogs.technet.com/davidcervigon</a:t>
            </a:r>
            <a:r>
              <a:rPr lang="en-US" sz="2400" dirty="0" smtClean="0">
                <a:solidFill>
                  <a:schemeClr val="tx1">
                    <a:tint val="75000"/>
                  </a:schemeClr>
                </a:solidFill>
                <a:latin typeface="+mn-lt"/>
                <a:cs typeface="+mn-cs"/>
              </a:rPr>
              <a:t> </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title"/>
          </p:nvPr>
        </p:nvSpPr>
        <p:spPr>
          <a:xfrm>
            <a:off x="373063" y="220663"/>
            <a:ext cx="8445500" cy="775597"/>
          </a:xfrm>
        </p:spPr>
        <p:txBody>
          <a:bodyPr/>
          <a:lstStyle/>
          <a:p>
            <a:pPr eaLnBrk="1" hangingPunct="1">
              <a:defRPr/>
            </a:pPr>
            <a:r>
              <a:rPr lang="es-ES" sz="3600" dirty="0" smtClean="0"/>
              <a:t>Opción de Instalación como Server </a:t>
            </a:r>
            <a:r>
              <a:rPr lang="es-ES" sz="3600" dirty="0" err="1" smtClean="0"/>
              <a:t>Core</a:t>
            </a:r>
            <a:r>
              <a:rPr lang="es-ES" sz="3600" dirty="0" smtClean="0"/>
              <a:t> </a:t>
            </a:r>
            <a:br>
              <a:rPr lang="es-ES" sz="3600" dirty="0" smtClean="0"/>
            </a:br>
            <a:r>
              <a:rPr lang="es-ES" sz="2000" dirty="0" smtClean="0">
                <a:solidFill>
                  <a:srgbClr val="D1E4F3"/>
                </a:solidFill>
                <a:sym typeface="Wingdings" pitchFamily="2" charset="2"/>
              </a:rPr>
              <a:t>Mínima instalación de servidor que reduce el mantenimiento y la superficie de ataque</a:t>
            </a:r>
            <a:endParaRPr lang="es-ES" sz="3600" dirty="0" smtClean="0"/>
          </a:p>
        </p:txBody>
      </p:sp>
      <p:sp>
        <p:nvSpPr>
          <p:cNvPr id="28675" name="Rectangle 7"/>
          <p:cNvSpPr>
            <a:spLocks noGrp="1" noChangeArrowheads="1"/>
          </p:cNvSpPr>
          <p:nvPr>
            <p:ph idx="1"/>
          </p:nvPr>
        </p:nvSpPr>
        <p:spPr>
          <a:xfrm>
            <a:off x="347663" y="1214422"/>
            <a:ext cx="8380412" cy="5053691"/>
          </a:xfrm>
        </p:spPr>
        <p:txBody>
          <a:bodyPr/>
          <a:lstStyle/>
          <a:p>
            <a:pPr eaLnBrk="1" hangingPunct="1">
              <a:defRPr/>
            </a:pPr>
            <a:r>
              <a:rPr lang="es-ES" sz="2800" dirty="0" smtClean="0"/>
              <a:t>Una nueva instalación disponible en cada SKU de “Windows Server”</a:t>
            </a:r>
          </a:p>
          <a:p>
            <a:pPr eaLnBrk="1" hangingPunct="1">
              <a:defRPr/>
            </a:pPr>
            <a:r>
              <a:rPr lang="es-ES" sz="2800" dirty="0" smtClean="0"/>
              <a:t>Da la funcionalidad fundamental del SO de servidor</a:t>
            </a:r>
          </a:p>
          <a:p>
            <a:pPr eaLnBrk="1" hangingPunct="1">
              <a:defRPr/>
            </a:pPr>
            <a:r>
              <a:rPr lang="es-ES" sz="2800" dirty="0" smtClean="0"/>
              <a:t>Puede iniciarse y operar en solitario o en escenarios  embebidos</a:t>
            </a:r>
          </a:p>
          <a:p>
            <a:pPr eaLnBrk="1" hangingPunct="1">
              <a:defRPr/>
            </a:pPr>
            <a:r>
              <a:rPr lang="es-ES" sz="2800" dirty="0" smtClean="0"/>
              <a:t>Parte de la solución para crear una infraestructura completa con Windows Server 2008</a:t>
            </a:r>
          </a:p>
          <a:p>
            <a:pPr eaLnBrk="1" hangingPunct="1">
              <a:defRPr/>
            </a:pPr>
            <a:r>
              <a:rPr lang="es-ES" sz="2800" dirty="0" smtClean="0"/>
              <a:t>Se puede gestionar con:</a:t>
            </a:r>
          </a:p>
          <a:p>
            <a:pPr lvl="1" eaLnBrk="1" hangingPunct="1">
              <a:defRPr/>
            </a:pPr>
            <a:r>
              <a:rPr lang="es-ES" sz="2400" dirty="0" smtClean="0"/>
              <a:t>Herramientas de Línea de Comando locales o remotas</a:t>
            </a:r>
          </a:p>
          <a:p>
            <a:pPr lvl="1" eaLnBrk="1" hangingPunct="1">
              <a:defRPr/>
            </a:pPr>
            <a:r>
              <a:rPr lang="es-ES" sz="2400" dirty="0" smtClean="0"/>
              <a:t>Terminal </a:t>
            </a:r>
            <a:r>
              <a:rPr lang="es-ES" sz="2400" dirty="0" err="1" smtClean="0"/>
              <a:t>Services</a:t>
            </a:r>
            <a:r>
              <a:rPr lang="es-ES" sz="2400" dirty="0" smtClean="0"/>
              <a:t> (Remoto)</a:t>
            </a:r>
          </a:p>
          <a:p>
            <a:pPr lvl="1" eaLnBrk="1" hangingPunct="1">
              <a:defRPr/>
            </a:pPr>
            <a:r>
              <a:rPr lang="es-ES" sz="2400" dirty="0" smtClean="0"/>
              <a:t>Microsoft Management </a:t>
            </a:r>
            <a:r>
              <a:rPr lang="es-ES" sz="2400" dirty="0" err="1" smtClean="0"/>
              <a:t>Console</a:t>
            </a:r>
            <a:r>
              <a:rPr lang="es-ES" sz="2400" dirty="0" smtClean="0"/>
              <a:t> (Remoto)</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5284788" y="1089025"/>
            <a:ext cx="3600450" cy="1470025"/>
          </a:xfrm>
          <a:prstGeom prst="rect">
            <a:avLst/>
          </a:prstGeom>
          <a:gradFill rotWithShape="1">
            <a:gsLst>
              <a:gs pos="0">
                <a:srgbClr val="5E91E4"/>
              </a:gs>
              <a:gs pos="50000">
                <a:srgbClr val="A9C4F0"/>
              </a:gs>
              <a:gs pos="100000">
                <a:srgbClr val="5E91E4"/>
              </a:gs>
            </a:gsLst>
            <a:lin ang="2700000" scaled="1"/>
          </a:gradFill>
          <a:ln w="9525" algn="ctr">
            <a:solidFill>
              <a:srgbClr val="FFFFFF"/>
            </a:solidFill>
            <a:prstDash val="lgDash"/>
            <a:miter lim="800000"/>
            <a:headEnd/>
            <a:tailEnd/>
          </a:ln>
        </p:spPr>
        <p:txBody>
          <a:bodyPr/>
          <a:lstStyle/>
          <a:p>
            <a:pPr algn="ctr">
              <a:lnSpc>
                <a:spcPct val="90000"/>
              </a:lnSpc>
              <a:spcBef>
                <a:spcPct val="30000"/>
              </a:spcBef>
            </a:pPr>
            <a:endParaRPr lang="es-ES" sz="1600">
              <a:solidFill>
                <a:srgbClr val="000000"/>
              </a:solidFill>
            </a:endParaRPr>
          </a:p>
        </p:txBody>
      </p:sp>
      <p:sp>
        <p:nvSpPr>
          <p:cNvPr id="29699" name="Rectangle 20"/>
          <p:cNvSpPr>
            <a:spLocks noGrp="1" noChangeArrowheads="1"/>
          </p:cNvSpPr>
          <p:nvPr>
            <p:ph type="title"/>
          </p:nvPr>
        </p:nvSpPr>
        <p:spPr/>
        <p:txBody>
          <a:bodyPr/>
          <a:lstStyle/>
          <a:p>
            <a:pPr eaLnBrk="1" hangingPunct="1">
              <a:defRPr/>
            </a:pPr>
            <a:r>
              <a:rPr lang="es-ES" smtClean="0"/>
              <a:t>Server Core</a:t>
            </a:r>
          </a:p>
        </p:txBody>
      </p:sp>
      <p:sp>
        <p:nvSpPr>
          <p:cNvPr id="29700" name="Rectangle 4"/>
          <p:cNvSpPr>
            <a:spLocks noGrp="1" noChangeArrowheads="1"/>
          </p:cNvSpPr>
          <p:nvPr>
            <p:ph type="body" idx="4294967295"/>
          </p:nvPr>
        </p:nvSpPr>
        <p:spPr>
          <a:xfrm>
            <a:off x="357158" y="1285860"/>
            <a:ext cx="4611688" cy="1771650"/>
          </a:xfrm>
        </p:spPr>
        <p:txBody>
          <a:bodyPr/>
          <a:lstStyle/>
          <a:p>
            <a:pPr marL="398463" indent="-398463" eaLnBrk="1" hangingPunct="1">
              <a:buFontTx/>
              <a:buBlip>
                <a:blip r:embed="rId3"/>
              </a:buBlip>
              <a:defRPr/>
            </a:pPr>
            <a:r>
              <a:rPr lang="es-ES" sz="1800" dirty="0" smtClean="0">
                <a:sym typeface="Wingdings" pitchFamily="2" charset="2"/>
              </a:rPr>
              <a:t>Opciones Mínimas de Instalación</a:t>
            </a:r>
          </a:p>
          <a:p>
            <a:pPr marL="398463" indent="-398463" eaLnBrk="1" hangingPunct="1">
              <a:buFontTx/>
              <a:buBlip>
                <a:blip r:embed="rId3"/>
              </a:buBlip>
              <a:defRPr/>
            </a:pPr>
            <a:r>
              <a:rPr lang="es-ES" sz="1800" dirty="0" smtClean="0"/>
              <a:t>Poca superficie</a:t>
            </a:r>
          </a:p>
          <a:p>
            <a:pPr marL="398463" indent="-398463" eaLnBrk="1" hangingPunct="1">
              <a:buFontTx/>
              <a:buBlip>
                <a:blip r:embed="rId3"/>
              </a:buBlip>
              <a:defRPr/>
            </a:pPr>
            <a:r>
              <a:rPr lang="es-ES" sz="1800" dirty="0" smtClean="0"/>
              <a:t>Interface por Línea de Comando</a:t>
            </a:r>
          </a:p>
          <a:p>
            <a:pPr marL="398463" indent="-398463" eaLnBrk="1" hangingPunct="1">
              <a:buFontTx/>
              <a:buBlip>
                <a:blip r:embed="rId3"/>
              </a:buBlip>
              <a:defRPr/>
            </a:pPr>
            <a:r>
              <a:rPr lang="es-ES" sz="1800" dirty="0" smtClean="0"/>
              <a:t>Set limitado de Roles de Servidor</a:t>
            </a:r>
          </a:p>
        </p:txBody>
      </p:sp>
      <p:sp>
        <p:nvSpPr>
          <p:cNvPr id="28677" name="Rectangle 5"/>
          <p:cNvSpPr>
            <a:spLocks noChangeArrowheads="1"/>
          </p:cNvSpPr>
          <p:nvPr/>
        </p:nvSpPr>
        <p:spPr bwMode="auto">
          <a:xfrm>
            <a:off x="385763" y="3302000"/>
            <a:ext cx="4800600" cy="1295400"/>
          </a:xfrm>
          <a:prstGeom prst="rect">
            <a:avLst/>
          </a:prstGeom>
          <a:gradFill rotWithShape="1">
            <a:gsLst>
              <a:gs pos="0">
                <a:srgbClr val="5E91E4"/>
              </a:gs>
              <a:gs pos="50000">
                <a:srgbClr val="A9C4F0"/>
              </a:gs>
              <a:gs pos="100000">
                <a:srgbClr val="5E91E4"/>
              </a:gs>
            </a:gsLst>
            <a:lin ang="2700000" scaled="1"/>
          </a:gradFill>
          <a:ln w="9525" algn="ctr">
            <a:solidFill>
              <a:srgbClr val="FFFFFF"/>
            </a:solidFill>
            <a:prstDash val="lgDash"/>
            <a:miter lim="800000"/>
            <a:headEnd/>
            <a:tailEnd/>
          </a:ln>
        </p:spPr>
        <p:txBody>
          <a:bodyPr/>
          <a:lstStyle/>
          <a:p>
            <a:pPr algn="ctr">
              <a:lnSpc>
                <a:spcPct val="90000"/>
              </a:lnSpc>
              <a:spcBef>
                <a:spcPct val="30000"/>
              </a:spcBef>
            </a:pPr>
            <a:r>
              <a:rPr lang="es-ES" b="1">
                <a:solidFill>
                  <a:srgbClr val="000000"/>
                </a:solidFill>
              </a:rPr>
              <a:t>Roles de Servidor de Server Core</a:t>
            </a:r>
          </a:p>
        </p:txBody>
      </p:sp>
      <p:sp>
        <p:nvSpPr>
          <p:cNvPr id="28678" name="Rectangle 6"/>
          <p:cNvSpPr>
            <a:spLocks noChangeArrowheads="1"/>
          </p:cNvSpPr>
          <p:nvPr/>
        </p:nvSpPr>
        <p:spPr bwMode="auto">
          <a:xfrm>
            <a:off x="385763" y="4681538"/>
            <a:ext cx="8502650" cy="1371600"/>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anchor="ctr"/>
          <a:lstStyle/>
          <a:p>
            <a:pPr>
              <a:lnSpc>
                <a:spcPct val="90000"/>
              </a:lnSpc>
              <a:spcBef>
                <a:spcPct val="30000"/>
              </a:spcBef>
            </a:pPr>
            <a:r>
              <a:rPr lang="es-ES" b="1">
                <a:solidFill>
                  <a:srgbClr val="000000"/>
                </a:solidFill>
              </a:rPr>
              <a:t>Server Core</a:t>
            </a:r>
          </a:p>
          <a:p>
            <a:pPr>
              <a:lnSpc>
                <a:spcPct val="90000"/>
              </a:lnSpc>
              <a:spcBef>
                <a:spcPct val="30000"/>
              </a:spcBef>
            </a:pPr>
            <a:r>
              <a:rPr lang="es-ES" sz="1600">
                <a:solidFill>
                  <a:srgbClr val="000000"/>
                </a:solidFill>
              </a:rPr>
              <a:t>Seguridad, TCP/IP, Sistema de Ficheros, RPC,</a:t>
            </a:r>
            <a:br>
              <a:rPr lang="es-ES" sz="1600">
                <a:solidFill>
                  <a:srgbClr val="000000"/>
                </a:solidFill>
              </a:rPr>
            </a:br>
            <a:r>
              <a:rPr lang="es-ES" sz="1600">
                <a:solidFill>
                  <a:srgbClr val="000000"/>
                </a:solidFill>
              </a:rPr>
              <a:t>y otros Sub-Systems del nucleo de Servidor.</a:t>
            </a:r>
          </a:p>
        </p:txBody>
      </p:sp>
      <p:sp>
        <p:nvSpPr>
          <p:cNvPr id="28679" name="Rectangle 7"/>
          <p:cNvSpPr>
            <a:spLocks noChangeArrowheads="1"/>
          </p:cNvSpPr>
          <p:nvPr/>
        </p:nvSpPr>
        <p:spPr bwMode="auto">
          <a:xfrm>
            <a:off x="900533" y="3749675"/>
            <a:ext cx="685800" cy="685800"/>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anchor="ctr"/>
          <a:lstStyle/>
          <a:p>
            <a:pPr algn="ctr">
              <a:lnSpc>
                <a:spcPct val="90000"/>
              </a:lnSpc>
              <a:spcBef>
                <a:spcPct val="30000"/>
              </a:spcBef>
            </a:pPr>
            <a:r>
              <a:rPr lang="es-ES" sz="1600">
                <a:solidFill>
                  <a:srgbClr val="000000"/>
                </a:solidFill>
              </a:rPr>
              <a:t>DNS</a:t>
            </a:r>
          </a:p>
        </p:txBody>
      </p:sp>
      <p:sp>
        <p:nvSpPr>
          <p:cNvPr id="28680" name="Rectangle 8"/>
          <p:cNvSpPr>
            <a:spLocks noChangeArrowheads="1"/>
          </p:cNvSpPr>
          <p:nvPr/>
        </p:nvSpPr>
        <p:spPr bwMode="auto">
          <a:xfrm>
            <a:off x="1662533" y="3749675"/>
            <a:ext cx="685800" cy="685800"/>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45720" rIns="45720" anchor="ctr"/>
          <a:lstStyle/>
          <a:p>
            <a:pPr algn="ctr">
              <a:lnSpc>
                <a:spcPct val="90000"/>
              </a:lnSpc>
              <a:spcBef>
                <a:spcPct val="30000"/>
              </a:spcBef>
            </a:pPr>
            <a:r>
              <a:rPr lang="es-ES" sz="1600">
                <a:solidFill>
                  <a:srgbClr val="000000"/>
                </a:solidFill>
              </a:rPr>
              <a:t>DHCP</a:t>
            </a:r>
          </a:p>
        </p:txBody>
      </p:sp>
      <p:sp>
        <p:nvSpPr>
          <p:cNvPr id="28681" name="Rectangle 9"/>
          <p:cNvSpPr>
            <a:spLocks noChangeArrowheads="1"/>
          </p:cNvSpPr>
          <p:nvPr/>
        </p:nvSpPr>
        <p:spPr bwMode="auto">
          <a:xfrm>
            <a:off x="2424533" y="3749675"/>
            <a:ext cx="685800" cy="685800"/>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anchor="ctr"/>
          <a:lstStyle/>
          <a:p>
            <a:pPr algn="ctr">
              <a:lnSpc>
                <a:spcPct val="90000"/>
              </a:lnSpc>
              <a:spcBef>
                <a:spcPct val="30000"/>
              </a:spcBef>
            </a:pPr>
            <a:r>
              <a:rPr lang="es-ES" sz="1600">
                <a:solidFill>
                  <a:srgbClr val="000000"/>
                </a:solidFill>
              </a:rPr>
              <a:t>File</a:t>
            </a:r>
          </a:p>
        </p:txBody>
      </p:sp>
      <p:sp>
        <p:nvSpPr>
          <p:cNvPr id="28682" name="Rectangle 10"/>
          <p:cNvSpPr>
            <a:spLocks noChangeArrowheads="1"/>
          </p:cNvSpPr>
          <p:nvPr/>
        </p:nvSpPr>
        <p:spPr bwMode="auto">
          <a:xfrm>
            <a:off x="3186533" y="3749675"/>
            <a:ext cx="685800" cy="685800"/>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anchor="ctr"/>
          <a:lstStyle/>
          <a:p>
            <a:pPr algn="ctr">
              <a:lnSpc>
                <a:spcPct val="90000"/>
              </a:lnSpc>
              <a:spcBef>
                <a:spcPct val="30000"/>
              </a:spcBef>
            </a:pPr>
            <a:r>
              <a:rPr lang="es-ES" sz="1600">
                <a:solidFill>
                  <a:srgbClr val="000000"/>
                </a:solidFill>
              </a:rPr>
              <a:t>AD</a:t>
            </a:r>
          </a:p>
        </p:txBody>
      </p:sp>
      <p:sp>
        <p:nvSpPr>
          <p:cNvPr id="28683" name="Rectangle 11"/>
          <p:cNvSpPr>
            <a:spLocks noChangeArrowheads="1"/>
          </p:cNvSpPr>
          <p:nvPr/>
        </p:nvSpPr>
        <p:spPr bwMode="auto">
          <a:xfrm>
            <a:off x="5294313" y="2619375"/>
            <a:ext cx="3594100" cy="1981200"/>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anchor="ctr"/>
          <a:lstStyle/>
          <a:p>
            <a:pPr algn="ctr">
              <a:lnSpc>
                <a:spcPct val="90000"/>
              </a:lnSpc>
              <a:spcBef>
                <a:spcPct val="30000"/>
              </a:spcBef>
            </a:pPr>
            <a:r>
              <a:rPr lang="es-ES" b="1">
                <a:solidFill>
                  <a:srgbClr val="000000"/>
                </a:solidFill>
              </a:rPr>
              <a:t>Servidor</a:t>
            </a:r>
          </a:p>
          <a:p>
            <a:pPr algn="ctr">
              <a:lnSpc>
                <a:spcPct val="90000"/>
              </a:lnSpc>
              <a:spcBef>
                <a:spcPct val="30000"/>
              </a:spcBef>
            </a:pPr>
            <a:r>
              <a:rPr lang="es-ES" sz="1600">
                <a:solidFill>
                  <a:srgbClr val="000000"/>
                </a:solidFill>
              </a:rPr>
              <a:t>With WinFx, Shell, Tools, etc.</a:t>
            </a:r>
          </a:p>
        </p:txBody>
      </p:sp>
      <p:sp>
        <p:nvSpPr>
          <p:cNvPr id="28684" name="Rectangle 12"/>
          <p:cNvSpPr>
            <a:spLocks noChangeArrowheads="1"/>
          </p:cNvSpPr>
          <p:nvPr/>
        </p:nvSpPr>
        <p:spPr bwMode="auto">
          <a:xfrm>
            <a:off x="5383213" y="1797050"/>
            <a:ext cx="685800" cy="685800"/>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45720" rIns="45720" anchor="ctr"/>
          <a:lstStyle/>
          <a:p>
            <a:pPr algn="ctr">
              <a:lnSpc>
                <a:spcPct val="90000"/>
              </a:lnSpc>
              <a:spcBef>
                <a:spcPct val="30000"/>
              </a:spcBef>
            </a:pPr>
            <a:r>
              <a:rPr lang="es-ES" sz="1400">
                <a:solidFill>
                  <a:srgbClr val="000000"/>
                </a:solidFill>
              </a:rPr>
              <a:t>TS</a:t>
            </a:r>
          </a:p>
        </p:txBody>
      </p:sp>
      <p:sp>
        <p:nvSpPr>
          <p:cNvPr id="28685" name="Rectangle 13"/>
          <p:cNvSpPr>
            <a:spLocks noChangeArrowheads="1"/>
          </p:cNvSpPr>
          <p:nvPr/>
        </p:nvSpPr>
        <p:spPr bwMode="auto">
          <a:xfrm>
            <a:off x="6069013" y="1797050"/>
            <a:ext cx="685800" cy="685800"/>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45720" rIns="45720" anchor="ctr"/>
          <a:lstStyle/>
          <a:p>
            <a:pPr algn="ctr">
              <a:lnSpc>
                <a:spcPct val="90000"/>
              </a:lnSpc>
              <a:spcBef>
                <a:spcPct val="30000"/>
              </a:spcBef>
            </a:pPr>
            <a:r>
              <a:rPr lang="es-ES" sz="1400">
                <a:solidFill>
                  <a:srgbClr val="000000"/>
                </a:solidFill>
              </a:rPr>
              <a:t>IAS</a:t>
            </a:r>
          </a:p>
        </p:txBody>
      </p:sp>
      <p:sp>
        <p:nvSpPr>
          <p:cNvPr id="28686" name="Rectangle 14"/>
          <p:cNvSpPr>
            <a:spLocks noChangeArrowheads="1"/>
          </p:cNvSpPr>
          <p:nvPr/>
        </p:nvSpPr>
        <p:spPr bwMode="auto">
          <a:xfrm>
            <a:off x="6754813" y="1797050"/>
            <a:ext cx="685800" cy="685800"/>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45720" rIns="45720" anchor="ctr"/>
          <a:lstStyle/>
          <a:p>
            <a:pPr algn="ctr">
              <a:lnSpc>
                <a:spcPct val="90000"/>
              </a:lnSpc>
              <a:spcBef>
                <a:spcPct val="30000"/>
              </a:spcBef>
            </a:pPr>
            <a:r>
              <a:rPr lang="es-ES" sz="1400" dirty="0">
                <a:solidFill>
                  <a:srgbClr val="000000"/>
                </a:solidFill>
              </a:rPr>
              <a:t>Web</a:t>
            </a:r>
            <a:br>
              <a:rPr lang="es-ES" sz="1400" dirty="0">
                <a:solidFill>
                  <a:srgbClr val="000000"/>
                </a:solidFill>
              </a:rPr>
            </a:br>
            <a:r>
              <a:rPr lang="es-ES" sz="1400" dirty="0">
                <a:solidFill>
                  <a:srgbClr val="000000"/>
                </a:solidFill>
              </a:rPr>
              <a:t>Server</a:t>
            </a:r>
          </a:p>
        </p:txBody>
      </p:sp>
      <p:sp>
        <p:nvSpPr>
          <p:cNvPr id="28687" name="Rectangle 15"/>
          <p:cNvSpPr>
            <a:spLocks noChangeArrowheads="1"/>
          </p:cNvSpPr>
          <p:nvPr/>
        </p:nvSpPr>
        <p:spPr bwMode="auto">
          <a:xfrm>
            <a:off x="7440613" y="1797050"/>
            <a:ext cx="685800" cy="685800"/>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45720" rIns="45720" anchor="ctr"/>
          <a:lstStyle/>
          <a:p>
            <a:pPr algn="ctr">
              <a:lnSpc>
                <a:spcPct val="90000"/>
              </a:lnSpc>
              <a:spcBef>
                <a:spcPct val="30000"/>
              </a:spcBef>
            </a:pPr>
            <a:r>
              <a:rPr lang="es-ES" sz="1400" dirty="0">
                <a:solidFill>
                  <a:srgbClr val="000000"/>
                </a:solidFill>
              </a:rPr>
              <a:t>Share</a:t>
            </a:r>
            <a:br>
              <a:rPr lang="es-ES" sz="1400" dirty="0">
                <a:solidFill>
                  <a:srgbClr val="000000"/>
                </a:solidFill>
              </a:rPr>
            </a:br>
            <a:r>
              <a:rPr lang="es-ES" sz="1400" dirty="0">
                <a:solidFill>
                  <a:srgbClr val="000000"/>
                </a:solidFill>
              </a:rPr>
              <a:t>Point</a:t>
            </a:r>
            <a:r>
              <a:rPr lang="es-ES" sz="1400" baseline="30000" dirty="0">
                <a:solidFill>
                  <a:srgbClr val="000000"/>
                </a:solidFill>
                <a:latin typeface="Franklin Gothic Medium" pitchFamily="34" charset="0"/>
              </a:rPr>
              <a:t>®</a:t>
            </a:r>
          </a:p>
        </p:txBody>
      </p:sp>
      <p:sp>
        <p:nvSpPr>
          <p:cNvPr id="28688" name="Rectangle 16"/>
          <p:cNvSpPr>
            <a:spLocks noChangeArrowheads="1"/>
          </p:cNvSpPr>
          <p:nvPr/>
        </p:nvSpPr>
        <p:spPr bwMode="auto">
          <a:xfrm>
            <a:off x="8126413" y="1797050"/>
            <a:ext cx="685800" cy="685800"/>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45720" rIns="45720" anchor="ctr"/>
          <a:lstStyle/>
          <a:p>
            <a:pPr algn="ctr">
              <a:lnSpc>
                <a:spcPct val="90000"/>
              </a:lnSpc>
              <a:spcBef>
                <a:spcPct val="30000"/>
              </a:spcBef>
            </a:pPr>
            <a:r>
              <a:rPr lang="es-ES" sz="1400">
                <a:solidFill>
                  <a:srgbClr val="000000"/>
                </a:solidFill>
              </a:rPr>
              <a:t>Etc…</a:t>
            </a:r>
          </a:p>
        </p:txBody>
      </p:sp>
      <p:sp>
        <p:nvSpPr>
          <p:cNvPr id="28689" name="Text Box 17"/>
          <p:cNvSpPr txBox="1">
            <a:spLocks noChangeArrowheads="1"/>
          </p:cNvSpPr>
          <p:nvPr/>
        </p:nvSpPr>
        <p:spPr bwMode="auto">
          <a:xfrm>
            <a:off x="5014913" y="1125538"/>
            <a:ext cx="4337050" cy="560387"/>
          </a:xfrm>
          <a:prstGeom prst="rect">
            <a:avLst/>
          </a:prstGeom>
          <a:noFill/>
          <a:ln w="9525">
            <a:noFill/>
            <a:miter lim="800000"/>
            <a:headEnd/>
            <a:tailEnd/>
          </a:ln>
        </p:spPr>
        <p:txBody>
          <a:bodyPr>
            <a:spAutoFit/>
          </a:bodyPr>
          <a:lstStyle/>
          <a:p>
            <a:pPr algn="ctr">
              <a:lnSpc>
                <a:spcPct val="90000"/>
              </a:lnSpc>
              <a:spcBef>
                <a:spcPct val="30000"/>
              </a:spcBef>
            </a:pPr>
            <a:r>
              <a:rPr lang="es-ES" b="1">
                <a:solidFill>
                  <a:schemeClr val="bg2"/>
                </a:solidFill>
              </a:rPr>
              <a:t>Server, Server Roles</a:t>
            </a:r>
            <a:r>
              <a:rPr lang="es-ES" sz="1600">
                <a:solidFill>
                  <a:schemeClr val="bg2"/>
                </a:solidFill>
              </a:rPr>
              <a:t> </a:t>
            </a:r>
            <a:br>
              <a:rPr lang="es-ES" sz="1600">
                <a:solidFill>
                  <a:schemeClr val="bg2"/>
                </a:solidFill>
              </a:rPr>
            </a:br>
            <a:r>
              <a:rPr lang="es-ES" sz="1600">
                <a:solidFill>
                  <a:schemeClr val="bg2"/>
                </a:solidFill>
              </a:rPr>
              <a:t>(Por ejemplo, solo)</a:t>
            </a:r>
          </a:p>
        </p:txBody>
      </p:sp>
      <p:sp>
        <p:nvSpPr>
          <p:cNvPr id="374802" name="Text Box 18"/>
          <p:cNvSpPr txBox="1">
            <a:spLocks noChangeArrowheads="1"/>
          </p:cNvSpPr>
          <p:nvPr/>
        </p:nvSpPr>
        <p:spPr bwMode="auto">
          <a:xfrm>
            <a:off x="6383338" y="4841875"/>
            <a:ext cx="1416050" cy="1082675"/>
          </a:xfrm>
          <a:prstGeom prst="rect">
            <a:avLst/>
          </a:prstGeom>
          <a:noFill/>
          <a:ln w="9525">
            <a:noFill/>
            <a:miter lim="800000"/>
            <a:headEnd/>
            <a:tailEnd/>
          </a:ln>
          <a:effectLst/>
        </p:spPr>
        <p:txBody>
          <a:bodyPr wrap="none">
            <a:spAutoFit/>
          </a:bodyPr>
          <a:lstStyle/>
          <a:p>
            <a:pPr algn="ctr" eaLnBrk="0" hangingPunct="0">
              <a:lnSpc>
                <a:spcPct val="90000"/>
              </a:lnSpc>
              <a:spcBef>
                <a:spcPct val="30000"/>
              </a:spcBef>
              <a:defRPr/>
            </a:pPr>
            <a:r>
              <a:rPr lang="es-ES" b="1">
                <a:effectLst>
                  <a:outerShdw blurRad="38100" dist="38100" dir="2700000" algn="tl">
                    <a:srgbClr val="000000"/>
                  </a:outerShdw>
                </a:effectLst>
                <a:latin typeface="Arial" charset="0"/>
                <a:cs typeface="Arial" charset="0"/>
              </a:rPr>
              <a:t>GUI, CLR, </a:t>
            </a:r>
            <a:br>
              <a:rPr lang="es-ES" b="1">
                <a:effectLst>
                  <a:outerShdw blurRad="38100" dist="38100" dir="2700000" algn="tl">
                    <a:srgbClr val="000000"/>
                  </a:outerShdw>
                </a:effectLst>
                <a:latin typeface="Arial" charset="0"/>
                <a:cs typeface="Arial" charset="0"/>
              </a:rPr>
            </a:br>
            <a:r>
              <a:rPr lang="es-ES" b="1">
                <a:effectLst>
                  <a:outerShdw blurRad="38100" dist="38100" dir="2700000" algn="tl">
                    <a:srgbClr val="000000"/>
                  </a:outerShdw>
                </a:effectLst>
                <a:latin typeface="Arial" charset="0"/>
                <a:cs typeface="Arial" charset="0"/>
              </a:rPr>
              <a:t>Shell, IE, </a:t>
            </a:r>
            <a:br>
              <a:rPr lang="es-ES" b="1">
                <a:effectLst>
                  <a:outerShdw blurRad="38100" dist="38100" dir="2700000" algn="tl">
                    <a:srgbClr val="000000"/>
                  </a:outerShdw>
                </a:effectLst>
                <a:latin typeface="Arial" charset="0"/>
                <a:cs typeface="Arial" charset="0"/>
              </a:rPr>
            </a:br>
            <a:r>
              <a:rPr lang="es-ES" b="1">
                <a:effectLst>
                  <a:outerShdw blurRad="38100" dist="38100" dir="2700000" algn="tl">
                    <a:srgbClr val="000000"/>
                  </a:outerShdw>
                </a:effectLst>
                <a:latin typeface="Arial" charset="0"/>
                <a:cs typeface="Arial" charset="0"/>
              </a:rPr>
              <a:t>Media, OE, </a:t>
            </a:r>
            <a:br>
              <a:rPr lang="es-ES" b="1">
                <a:effectLst>
                  <a:outerShdw blurRad="38100" dist="38100" dir="2700000" algn="tl">
                    <a:srgbClr val="000000"/>
                  </a:outerShdw>
                </a:effectLst>
                <a:latin typeface="Arial" charset="0"/>
                <a:cs typeface="Arial" charset="0"/>
              </a:rPr>
            </a:br>
            <a:r>
              <a:rPr lang="es-ES" b="1">
                <a:effectLst>
                  <a:outerShdw blurRad="38100" dist="38100" dir="2700000" algn="tl">
                    <a:srgbClr val="000000"/>
                  </a:outerShdw>
                </a:effectLst>
                <a:latin typeface="Arial" charset="0"/>
                <a:cs typeface="Arial" charset="0"/>
              </a:rPr>
              <a:t>etc.</a:t>
            </a:r>
          </a:p>
        </p:txBody>
      </p:sp>
      <p:sp>
        <p:nvSpPr>
          <p:cNvPr id="28691" name="AutoShape 19"/>
          <p:cNvSpPr>
            <a:spLocks noChangeArrowheads="1"/>
          </p:cNvSpPr>
          <p:nvPr/>
        </p:nvSpPr>
        <p:spPr bwMode="auto">
          <a:xfrm>
            <a:off x="6415088" y="4692650"/>
            <a:ext cx="1271587" cy="13477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50195"/>
            </a:srgbClr>
          </a:solidFill>
          <a:ln w="3175" algn="ctr">
            <a:noFill/>
            <a:miter lim="800000"/>
            <a:headEnd/>
            <a:tailEnd/>
          </a:ln>
        </p:spPr>
        <p:txBody>
          <a:bodyPr wrap="none" anchor="ctr"/>
          <a:lstStyle/>
          <a:p>
            <a:endParaRPr lang="es-ES"/>
          </a:p>
        </p:txBody>
      </p:sp>
      <p:sp>
        <p:nvSpPr>
          <p:cNvPr id="20" name="Rectangle 14"/>
          <p:cNvSpPr>
            <a:spLocks noChangeArrowheads="1"/>
          </p:cNvSpPr>
          <p:nvPr/>
        </p:nvSpPr>
        <p:spPr bwMode="auto">
          <a:xfrm>
            <a:off x="4262346" y="3748753"/>
            <a:ext cx="685800" cy="685800"/>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45720" rIns="45720" anchor="ctr"/>
          <a:lstStyle/>
          <a:p>
            <a:pPr algn="ctr">
              <a:lnSpc>
                <a:spcPct val="90000"/>
              </a:lnSpc>
              <a:spcBef>
                <a:spcPct val="30000"/>
              </a:spcBef>
            </a:pPr>
            <a:r>
              <a:rPr lang="es-ES" sz="1400" dirty="0">
                <a:solidFill>
                  <a:srgbClr val="000000"/>
                </a:solidFill>
              </a:rPr>
              <a:t>Web</a:t>
            </a:r>
            <a:br>
              <a:rPr lang="es-ES" sz="1400" dirty="0">
                <a:solidFill>
                  <a:srgbClr val="000000"/>
                </a:solidFill>
              </a:rPr>
            </a:br>
            <a:r>
              <a:rPr lang="es-ES" sz="1400" dirty="0">
                <a:solidFill>
                  <a:srgbClr val="000000"/>
                </a:solidFill>
              </a:rPr>
              <a:t>Server</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 dirty="0" smtClean="0"/>
              <a:t>Demo</a:t>
            </a:r>
            <a:endParaRPr lang="es-ES" dirty="0"/>
          </a:p>
        </p:txBody>
      </p:sp>
      <p:sp>
        <p:nvSpPr>
          <p:cNvPr id="5" name="4 Marcador de texto"/>
          <p:cNvSpPr>
            <a:spLocks noGrp="1"/>
          </p:cNvSpPr>
          <p:nvPr>
            <p:ph type="body" sz="quarter" idx="4294967295"/>
          </p:nvPr>
        </p:nvSpPr>
        <p:spPr>
          <a:xfrm>
            <a:off x="500034" y="2835641"/>
            <a:ext cx="8143932" cy="609398"/>
          </a:xfrm>
        </p:spPr>
        <p:txBody>
          <a:bodyPr/>
          <a:lstStyle/>
          <a:p>
            <a:pPr>
              <a:buNone/>
            </a:pPr>
            <a:r>
              <a:rPr lang="es-ES" sz="4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Configuración</a:t>
            </a:r>
            <a:endParaRPr lang="es-ES" sz="4400" dirty="0"/>
          </a:p>
        </p:txBody>
      </p:sp>
      <p:sp>
        <p:nvSpPr>
          <p:cNvPr id="7" name="6 Marcador de texto"/>
          <p:cNvSpPr>
            <a:spLocks noGrp="1"/>
          </p:cNvSpPr>
          <p:nvPr>
            <p:ph type="body" sz="quarter" idx="11"/>
          </p:nvPr>
        </p:nvSpPr>
        <p:spPr>
          <a:xfrm>
            <a:off x="714374" y="3714750"/>
            <a:ext cx="6286517" cy="1428083"/>
          </a:xfrm>
        </p:spPr>
        <p:txBody>
          <a:bodyPr/>
          <a:lstStyle/>
          <a:p>
            <a:r>
              <a:rPr lang="es-ES" spc="-150" dirty="0" smtClean="0">
                <a:ln w="3175">
                  <a:noFill/>
                </a:ln>
                <a:effectLst>
                  <a:outerShdw blurRad="50800" dist="38100" dir="2700000" algn="tl" rotWithShape="0">
                    <a:prstClr val="black">
                      <a:alpha val="40000"/>
                    </a:prstClr>
                  </a:outerShdw>
                </a:effectLst>
                <a:latin typeface="Segoe" pitchFamily="34" charset="0"/>
                <a:cs typeface="Arial" charset="0"/>
              </a:rPr>
              <a:t>Configuración Inicial del Equipo</a:t>
            </a:r>
          </a:p>
          <a:p>
            <a:r>
              <a:rPr lang="es-ES" spc="-150" dirty="0" smtClean="0">
                <a:ln w="3175">
                  <a:noFill/>
                </a:ln>
                <a:effectLst>
                  <a:outerShdw blurRad="50800" dist="38100" dir="2700000" algn="tl" rotWithShape="0">
                    <a:prstClr val="black">
                      <a:alpha val="40000"/>
                    </a:prstClr>
                  </a:outerShdw>
                </a:effectLst>
                <a:latin typeface="Segoe" pitchFamily="34" charset="0"/>
                <a:cs typeface="Arial" charset="0"/>
              </a:rPr>
              <a:t>Roles y Características (TS Gateway RODC)</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traight Connector 568321"/>
          <p:cNvSpPr>
            <a:spLocks noChangeShapeType="1"/>
          </p:cNvSpPr>
          <p:nvPr/>
        </p:nvSpPr>
        <p:spPr bwMode="auto">
          <a:xfrm flipV="1">
            <a:off x="6170613" y="3206750"/>
            <a:ext cx="1301750" cy="2354263"/>
          </a:xfrm>
          <a:prstGeom prst="line">
            <a:avLst/>
          </a:prstGeom>
          <a:noFill/>
          <a:ln w="57150" algn="ctr">
            <a:solidFill>
              <a:srgbClr val="FF9900"/>
            </a:solidFill>
            <a:round/>
            <a:headEnd/>
            <a:tailEnd/>
          </a:ln>
        </p:spPr>
        <p:txBody>
          <a:bodyPr>
            <a:spAutoFit/>
          </a:bodyPr>
          <a:lstStyle/>
          <a:p>
            <a:endParaRPr lang="es-ES"/>
          </a:p>
        </p:txBody>
      </p:sp>
      <p:grpSp>
        <p:nvGrpSpPr>
          <p:cNvPr id="2" name="Group 3"/>
          <p:cNvGrpSpPr>
            <a:grpSpLocks/>
          </p:cNvGrpSpPr>
          <p:nvPr/>
        </p:nvGrpSpPr>
        <p:grpSpPr bwMode="auto">
          <a:xfrm>
            <a:off x="6288088" y="1730375"/>
            <a:ext cx="2703512" cy="1636713"/>
            <a:chOff x="256" y="3247"/>
            <a:chExt cx="1311" cy="893"/>
          </a:xfrm>
        </p:grpSpPr>
        <p:pic>
          <p:nvPicPr>
            <p:cNvPr id="1045" name="Rectangle 568323"/>
            <p:cNvPicPr>
              <a:picLocks noChangeAspect="1" noChangeArrowheads="1"/>
            </p:cNvPicPr>
            <p:nvPr/>
          </p:nvPicPr>
          <p:blipFill>
            <a:blip r:embed="rId4"/>
            <a:srcRect/>
            <a:stretch>
              <a:fillRect/>
            </a:stretch>
          </p:blipFill>
          <p:spPr bwMode="auto">
            <a:xfrm>
              <a:off x="256" y="3803"/>
              <a:ext cx="1311" cy="337"/>
            </a:xfrm>
            <a:prstGeom prst="rect">
              <a:avLst/>
            </a:prstGeom>
            <a:noFill/>
            <a:ln w="9525">
              <a:noFill/>
              <a:miter lim="800000"/>
              <a:headEnd/>
              <a:tailEnd/>
            </a:ln>
          </p:spPr>
        </p:pic>
        <p:pic>
          <p:nvPicPr>
            <p:cNvPr id="1046" name="Rectangle 568324"/>
            <p:cNvPicPr>
              <a:picLocks noChangeAspect="1" noChangeArrowheads="1"/>
            </p:cNvPicPr>
            <p:nvPr/>
          </p:nvPicPr>
          <p:blipFill>
            <a:blip r:embed="rId5"/>
            <a:srcRect/>
            <a:stretch>
              <a:fillRect/>
            </a:stretch>
          </p:blipFill>
          <p:spPr bwMode="auto">
            <a:xfrm>
              <a:off x="393" y="3247"/>
              <a:ext cx="318" cy="804"/>
            </a:xfrm>
            <a:prstGeom prst="rect">
              <a:avLst/>
            </a:prstGeom>
            <a:noFill/>
            <a:ln w="9525">
              <a:noFill/>
              <a:miter lim="800000"/>
              <a:headEnd/>
              <a:tailEnd/>
            </a:ln>
          </p:spPr>
        </p:pic>
        <p:pic>
          <p:nvPicPr>
            <p:cNvPr id="1047" name="Rectangle 568325"/>
            <p:cNvPicPr>
              <a:picLocks noChangeAspect="1" noChangeArrowheads="1"/>
            </p:cNvPicPr>
            <p:nvPr/>
          </p:nvPicPr>
          <p:blipFill>
            <a:blip r:embed="rId6"/>
            <a:srcRect/>
            <a:stretch>
              <a:fillRect/>
            </a:stretch>
          </p:blipFill>
          <p:spPr bwMode="auto">
            <a:xfrm>
              <a:off x="754" y="3247"/>
              <a:ext cx="258" cy="804"/>
            </a:xfrm>
            <a:prstGeom prst="rect">
              <a:avLst/>
            </a:prstGeom>
            <a:noFill/>
            <a:ln w="9525">
              <a:noFill/>
              <a:miter lim="800000"/>
              <a:headEnd/>
              <a:tailEnd/>
            </a:ln>
          </p:spPr>
        </p:pic>
        <p:pic>
          <p:nvPicPr>
            <p:cNvPr id="1048" name="Rectangle 568326"/>
            <p:cNvPicPr>
              <a:picLocks noChangeAspect="1" noChangeArrowheads="1"/>
            </p:cNvPicPr>
            <p:nvPr/>
          </p:nvPicPr>
          <p:blipFill>
            <a:blip r:embed="rId7"/>
            <a:srcRect/>
            <a:stretch>
              <a:fillRect/>
            </a:stretch>
          </p:blipFill>
          <p:spPr bwMode="auto">
            <a:xfrm flipH="1">
              <a:off x="1051" y="3275"/>
              <a:ext cx="326" cy="787"/>
            </a:xfrm>
            <a:prstGeom prst="rect">
              <a:avLst/>
            </a:prstGeom>
            <a:noFill/>
            <a:ln w="9525">
              <a:noFill/>
              <a:miter lim="800000"/>
              <a:headEnd/>
              <a:tailEnd/>
            </a:ln>
          </p:spPr>
        </p:pic>
      </p:grpSp>
      <p:sp>
        <p:nvSpPr>
          <p:cNvPr id="4102" name="Rectangle 25"/>
          <p:cNvSpPr>
            <a:spLocks noGrp="1" noChangeArrowheads="1"/>
          </p:cNvSpPr>
          <p:nvPr>
            <p:ph type="title"/>
          </p:nvPr>
        </p:nvSpPr>
        <p:spPr>
          <a:xfrm>
            <a:off x="155575" y="150813"/>
            <a:ext cx="8686800" cy="1311275"/>
          </a:xfrm>
        </p:spPr>
        <p:txBody>
          <a:bodyPr/>
          <a:lstStyle/>
          <a:p>
            <a:pPr eaLnBrk="1" hangingPunct="1">
              <a:defRPr/>
            </a:pPr>
            <a:r>
              <a:rPr lang="es-ES" sz="4400" dirty="0" smtClean="0"/>
              <a:t>Nuevas Capacidades de Terminal Server</a:t>
            </a:r>
          </a:p>
        </p:txBody>
      </p:sp>
      <p:sp>
        <p:nvSpPr>
          <p:cNvPr id="4103" name="Rectangle 26"/>
          <p:cNvSpPr>
            <a:spLocks noGrp="1" noChangeArrowheads="1"/>
          </p:cNvSpPr>
          <p:nvPr>
            <p:ph idx="1"/>
          </p:nvPr>
        </p:nvSpPr>
        <p:spPr>
          <a:xfrm>
            <a:off x="142844" y="1785926"/>
            <a:ext cx="8237569" cy="4585871"/>
          </a:xfrm>
        </p:spPr>
        <p:txBody>
          <a:bodyPr/>
          <a:lstStyle/>
          <a:p>
            <a:pPr eaLnBrk="1" hangingPunct="1">
              <a:defRPr/>
            </a:pPr>
            <a:r>
              <a:rPr lang="es-ES" sz="2800" dirty="0" smtClean="0"/>
              <a:t>Acceso Centralizado a aplicaciones</a:t>
            </a:r>
          </a:p>
          <a:p>
            <a:pPr lvl="1" eaLnBrk="1" hangingPunct="1">
              <a:defRPr/>
            </a:pPr>
            <a:r>
              <a:rPr lang="es-ES" sz="2400" dirty="0" err="1" smtClean="0"/>
              <a:t>App</a:t>
            </a:r>
            <a:r>
              <a:rPr lang="es-ES" sz="2400" dirty="0" smtClean="0"/>
              <a:t> </a:t>
            </a:r>
            <a:r>
              <a:rPr lang="es-ES" sz="2400" dirty="0" err="1" smtClean="0"/>
              <a:t>Deployment</a:t>
            </a:r>
            <a:r>
              <a:rPr lang="es-ES" sz="2400" dirty="0" smtClean="0"/>
              <a:t> (“</a:t>
            </a:r>
            <a:r>
              <a:rPr lang="es-ES" sz="2400" dirty="0" err="1" smtClean="0"/>
              <a:t>app</a:t>
            </a:r>
            <a:r>
              <a:rPr lang="es-ES" sz="2400" dirty="0" smtClean="0"/>
              <a:t> </a:t>
            </a:r>
            <a:r>
              <a:rPr lang="es-ES" sz="2400" dirty="0" err="1" smtClean="0"/>
              <a:t>virtualization</a:t>
            </a:r>
            <a:r>
              <a:rPr lang="es-ES" sz="2400" dirty="0" smtClean="0"/>
              <a:t>”)</a:t>
            </a:r>
          </a:p>
          <a:p>
            <a:pPr lvl="1" eaLnBrk="1" hangingPunct="1">
              <a:defRPr/>
            </a:pPr>
            <a:r>
              <a:rPr lang="es-ES" sz="2400" dirty="0" smtClean="0"/>
              <a:t>Oficina Remota</a:t>
            </a:r>
          </a:p>
          <a:p>
            <a:pPr lvl="1" eaLnBrk="1" hangingPunct="1">
              <a:defRPr/>
            </a:pPr>
            <a:r>
              <a:rPr lang="es-ES" sz="2400" dirty="0" smtClean="0"/>
              <a:t>Acceso seguro en cualquier Sitio</a:t>
            </a:r>
          </a:p>
          <a:p>
            <a:pPr eaLnBrk="1" hangingPunct="1">
              <a:defRPr/>
            </a:pPr>
            <a:endParaRPr lang="es-ES" sz="2800" dirty="0" smtClean="0"/>
          </a:p>
          <a:p>
            <a:pPr eaLnBrk="1" hangingPunct="1">
              <a:defRPr/>
            </a:pPr>
            <a:r>
              <a:rPr lang="es-ES" sz="2800" dirty="0" smtClean="0"/>
              <a:t>Nuevas Funcionalidades</a:t>
            </a:r>
          </a:p>
          <a:p>
            <a:pPr lvl="1" eaLnBrk="1" hangingPunct="1">
              <a:defRPr/>
            </a:pPr>
            <a:r>
              <a:rPr lang="es-ES" sz="2400" dirty="0" smtClean="0"/>
              <a:t>TS Gateway</a:t>
            </a:r>
          </a:p>
          <a:p>
            <a:pPr lvl="1">
              <a:defRPr/>
            </a:pPr>
            <a:r>
              <a:rPr lang="es-ES" sz="2400" dirty="0" smtClean="0"/>
              <a:t>TS Web Access</a:t>
            </a:r>
          </a:p>
          <a:p>
            <a:pPr lvl="1" eaLnBrk="1" hangingPunct="1">
              <a:defRPr/>
            </a:pPr>
            <a:r>
              <a:rPr lang="es-ES" sz="2400" dirty="0" smtClean="0"/>
              <a:t>TS </a:t>
            </a:r>
            <a:r>
              <a:rPr lang="es-ES" sz="2400" dirty="0" err="1" smtClean="0"/>
              <a:t>Remote</a:t>
            </a:r>
            <a:r>
              <a:rPr lang="es-ES" sz="2400" dirty="0" smtClean="0"/>
              <a:t> </a:t>
            </a:r>
            <a:r>
              <a:rPr lang="es-ES" sz="2400" dirty="0" err="1" smtClean="0"/>
              <a:t>Programs</a:t>
            </a:r>
            <a:endParaRPr lang="es-ES" sz="2400" dirty="0" smtClean="0"/>
          </a:p>
          <a:p>
            <a:pPr lvl="1" eaLnBrk="1" hangingPunct="1">
              <a:defRPr/>
            </a:pPr>
            <a:r>
              <a:rPr lang="es-ES" sz="2400" dirty="0" smtClean="0"/>
              <a:t>SSO para clientes administrados</a:t>
            </a:r>
          </a:p>
          <a:p>
            <a:pPr lvl="1" eaLnBrk="1" hangingPunct="1">
              <a:defRPr/>
            </a:pPr>
            <a:endParaRPr lang="es-ES" sz="2400" dirty="0" smtClean="0"/>
          </a:p>
        </p:txBody>
      </p:sp>
      <p:graphicFrame>
        <p:nvGraphicFramePr>
          <p:cNvPr id="1026" name="Object 10"/>
          <p:cNvGraphicFramePr>
            <a:graphicFrameLocks noChangeAspect="1"/>
          </p:cNvGraphicFramePr>
          <p:nvPr/>
        </p:nvGraphicFramePr>
        <p:xfrm>
          <a:off x="4773613" y="3744913"/>
          <a:ext cx="1595437" cy="1189037"/>
        </p:xfrm>
        <a:graphic>
          <a:graphicData uri="http://schemas.openxmlformats.org/presentationml/2006/ole">
            <p:oleObj spid="_x0000_s2050" name="Clip" r:id="rId8" imgW="2628720" imgH="1957320" progId="">
              <p:embed/>
            </p:oleObj>
          </a:graphicData>
        </a:graphic>
      </p:graphicFrame>
      <p:graphicFrame>
        <p:nvGraphicFramePr>
          <p:cNvPr id="1027" name="Object 11"/>
          <p:cNvGraphicFramePr>
            <a:graphicFrameLocks noChangeAspect="1"/>
          </p:cNvGraphicFramePr>
          <p:nvPr/>
        </p:nvGraphicFramePr>
        <p:xfrm>
          <a:off x="7085013" y="4197350"/>
          <a:ext cx="2058987" cy="1397000"/>
        </p:xfrm>
        <a:graphic>
          <a:graphicData uri="http://schemas.openxmlformats.org/presentationml/2006/ole">
            <p:oleObj spid="_x0000_s2051" name="Clip" r:id="rId9" imgW="3320640" imgH="2253960" progId="">
              <p:embed/>
            </p:oleObj>
          </a:graphicData>
        </a:graphic>
      </p:graphicFrame>
      <p:sp>
        <p:nvSpPr>
          <p:cNvPr id="330764" name="TextBox 330763"/>
          <p:cNvSpPr txBox="1">
            <a:spLocks noChangeArrowheads="1"/>
          </p:cNvSpPr>
          <p:nvPr/>
        </p:nvSpPr>
        <p:spPr bwMode="auto">
          <a:xfrm>
            <a:off x="6465888" y="979488"/>
            <a:ext cx="2678112" cy="708025"/>
          </a:xfrm>
          <a:prstGeom prst="rect">
            <a:avLst/>
          </a:prstGeom>
          <a:noFill/>
          <a:ln w="9525" cap="flat" cmpd="sng" algn="ctr">
            <a:noFill/>
            <a:prstDash val="solid"/>
            <a:miter lim="800000"/>
            <a:headEnd type="none" w="med" len="med"/>
            <a:tailEnd type="none" w="med" len="med"/>
          </a:ln>
          <a:effectLst/>
        </p:spPr>
        <p:txBody>
          <a:bodyPr wrap="none">
            <a:spAutoFit/>
          </a:bodyPr>
          <a:lstStyle/>
          <a:p>
            <a:pPr algn="ctr">
              <a:defRPr/>
            </a:pPr>
            <a:endParaRPr lang="es-ES" sz="2000" b="1" dirty="0">
              <a:effectLst>
                <a:outerShdw blurRad="38100" dist="38100" dir="2700000" algn="tl">
                  <a:srgbClr val="000000"/>
                </a:outerShdw>
              </a:effectLst>
              <a:latin typeface="Arial" charset="0"/>
              <a:cs typeface="Arial" charset="0"/>
            </a:endParaRPr>
          </a:p>
          <a:p>
            <a:pPr algn="ctr">
              <a:defRPr/>
            </a:pPr>
            <a:r>
              <a:rPr lang="es-ES" sz="2000" b="1" dirty="0">
                <a:effectLst>
                  <a:outerShdw blurRad="38100" dist="38100" dir="2700000" algn="tl">
                    <a:srgbClr val="000000"/>
                  </a:outerShdw>
                </a:effectLst>
                <a:latin typeface="Arial" charset="0"/>
                <a:cs typeface="Arial" charset="0"/>
              </a:rPr>
              <a:t>Localización Central</a:t>
            </a:r>
          </a:p>
        </p:txBody>
      </p:sp>
      <p:sp>
        <p:nvSpPr>
          <p:cNvPr id="1033" name="Straight Connector 568332"/>
          <p:cNvSpPr>
            <a:spLocks noChangeShapeType="1"/>
          </p:cNvSpPr>
          <p:nvPr/>
        </p:nvSpPr>
        <p:spPr bwMode="auto">
          <a:xfrm flipV="1">
            <a:off x="5732463" y="3092450"/>
            <a:ext cx="1739900" cy="1257300"/>
          </a:xfrm>
          <a:prstGeom prst="line">
            <a:avLst/>
          </a:prstGeom>
          <a:noFill/>
          <a:ln w="57150" algn="ctr">
            <a:solidFill>
              <a:srgbClr val="FF9900"/>
            </a:solidFill>
            <a:round/>
            <a:headEnd/>
            <a:tailEnd/>
          </a:ln>
        </p:spPr>
        <p:txBody>
          <a:bodyPr>
            <a:spAutoFit/>
          </a:bodyPr>
          <a:lstStyle/>
          <a:p>
            <a:endParaRPr lang="es-ES"/>
          </a:p>
        </p:txBody>
      </p:sp>
      <p:sp>
        <p:nvSpPr>
          <p:cNvPr id="1034" name="Straight Connector 568333"/>
          <p:cNvSpPr>
            <a:spLocks noChangeShapeType="1"/>
          </p:cNvSpPr>
          <p:nvPr/>
        </p:nvSpPr>
        <p:spPr bwMode="auto">
          <a:xfrm flipH="1" flipV="1">
            <a:off x="7442200" y="3032125"/>
            <a:ext cx="596900" cy="1938338"/>
          </a:xfrm>
          <a:prstGeom prst="line">
            <a:avLst/>
          </a:prstGeom>
          <a:noFill/>
          <a:ln w="57150" algn="ctr">
            <a:solidFill>
              <a:srgbClr val="FF9900"/>
            </a:solidFill>
            <a:round/>
            <a:headEnd/>
            <a:tailEnd/>
          </a:ln>
        </p:spPr>
        <p:txBody>
          <a:bodyPr>
            <a:spAutoFit/>
          </a:bodyPr>
          <a:lstStyle/>
          <a:p>
            <a:endParaRPr lang="es-ES"/>
          </a:p>
        </p:txBody>
      </p:sp>
      <p:pic>
        <p:nvPicPr>
          <p:cNvPr id="1035" name="Rectangle 568334"/>
          <p:cNvPicPr>
            <a:picLocks noChangeAspect="1" noChangeArrowheads="1"/>
          </p:cNvPicPr>
          <p:nvPr/>
        </p:nvPicPr>
        <p:blipFill>
          <a:blip r:embed="rId10"/>
          <a:srcRect/>
          <a:stretch>
            <a:fillRect/>
          </a:stretch>
        </p:blipFill>
        <p:spPr bwMode="auto">
          <a:xfrm>
            <a:off x="7213600" y="2411413"/>
            <a:ext cx="741363" cy="979487"/>
          </a:xfrm>
          <a:prstGeom prst="rect">
            <a:avLst/>
          </a:prstGeom>
          <a:noFill/>
          <a:ln w="9525" algn="ctr">
            <a:solidFill>
              <a:srgbClr val="99CCFF"/>
            </a:solidFill>
            <a:miter lim="800000"/>
            <a:headEnd/>
            <a:tailEnd/>
          </a:ln>
        </p:spPr>
      </p:pic>
      <p:grpSp>
        <p:nvGrpSpPr>
          <p:cNvPr id="3" name="Group 16"/>
          <p:cNvGrpSpPr>
            <a:grpSpLocks/>
          </p:cNvGrpSpPr>
          <p:nvPr/>
        </p:nvGrpSpPr>
        <p:grpSpPr bwMode="auto">
          <a:xfrm>
            <a:off x="5500694" y="5214950"/>
            <a:ext cx="1827212" cy="1041400"/>
            <a:chOff x="264" y="1210"/>
            <a:chExt cx="1151" cy="656"/>
          </a:xfrm>
        </p:grpSpPr>
        <p:pic>
          <p:nvPicPr>
            <p:cNvPr id="1043" name="Rectangle 568336"/>
            <p:cNvPicPr>
              <a:picLocks noChangeAspect="1" noChangeArrowheads="1"/>
            </p:cNvPicPr>
            <p:nvPr/>
          </p:nvPicPr>
          <p:blipFill>
            <a:blip r:embed="rId11">
              <a:clrChange>
                <a:clrFrom>
                  <a:srgbClr val="000000"/>
                </a:clrFrom>
                <a:clrTo>
                  <a:srgbClr val="000000">
                    <a:alpha val="0"/>
                  </a:srgbClr>
                </a:clrTo>
              </a:clrChange>
            </a:blip>
            <a:srcRect/>
            <a:stretch>
              <a:fillRect/>
            </a:stretch>
          </p:blipFill>
          <p:spPr bwMode="auto">
            <a:xfrm>
              <a:off x="528" y="1210"/>
              <a:ext cx="432" cy="432"/>
            </a:xfrm>
            <a:prstGeom prst="rect">
              <a:avLst/>
            </a:prstGeom>
            <a:noFill/>
            <a:ln w="9525">
              <a:noFill/>
              <a:miter lim="800000"/>
              <a:headEnd/>
              <a:tailEnd/>
            </a:ln>
          </p:spPr>
        </p:pic>
        <p:sp>
          <p:nvSpPr>
            <p:cNvPr id="330770" name="TextBox 330769"/>
            <p:cNvSpPr txBox="1">
              <a:spLocks noChangeArrowheads="1"/>
            </p:cNvSpPr>
            <p:nvPr/>
          </p:nvSpPr>
          <p:spPr bwMode="auto">
            <a:xfrm>
              <a:off x="264" y="1668"/>
              <a:ext cx="1151" cy="198"/>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eaLnBrk="0" hangingPunct="0">
                <a:lnSpc>
                  <a:spcPct val="90000"/>
                </a:lnSpc>
                <a:buClr>
                  <a:schemeClr val="tx2"/>
                </a:buClr>
                <a:buSzPct val="75000"/>
                <a:buFont typeface="Wingdings" pitchFamily="2" charset="2"/>
                <a:buNone/>
                <a:defRPr/>
              </a:pPr>
              <a:r>
                <a:rPr lang="es-ES" sz="1600" b="1">
                  <a:effectLst>
                    <a:outerShdw blurRad="38100" dist="38100" dir="2700000" algn="tl">
                      <a:srgbClr val="000000"/>
                    </a:outerShdw>
                  </a:effectLst>
                  <a:latin typeface="Arial" charset="0"/>
                  <a:cs typeface="+mn-cs"/>
                </a:rPr>
                <a:t>Trabajador Mobil</a:t>
              </a:r>
            </a:p>
          </p:txBody>
        </p:sp>
      </p:grpSp>
      <p:grpSp>
        <p:nvGrpSpPr>
          <p:cNvPr id="4" name="Group 19"/>
          <p:cNvGrpSpPr>
            <a:grpSpLocks/>
          </p:cNvGrpSpPr>
          <p:nvPr/>
        </p:nvGrpSpPr>
        <p:grpSpPr bwMode="auto">
          <a:xfrm>
            <a:off x="4572000" y="3643314"/>
            <a:ext cx="1692275" cy="1041400"/>
            <a:chOff x="286" y="1210"/>
            <a:chExt cx="1066" cy="656"/>
          </a:xfrm>
        </p:grpSpPr>
        <p:pic>
          <p:nvPicPr>
            <p:cNvPr id="1041" name="Rectangle 568339"/>
            <p:cNvPicPr>
              <a:picLocks noChangeAspect="1" noChangeArrowheads="1"/>
            </p:cNvPicPr>
            <p:nvPr/>
          </p:nvPicPr>
          <p:blipFill>
            <a:blip r:embed="rId11">
              <a:clrChange>
                <a:clrFrom>
                  <a:srgbClr val="000000"/>
                </a:clrFrom>
                <a:clrTo>
                  <a:srgbClr val="000000">
                    <a:alpha val="0"/>
                  </a:srgbClr>
                </a:clrTo>
              </a:clrChange>
            </a:blip>
            <a:srcRect/>
            <a:stretch>
              <a:fillRect/>
            </a:stretch>
          </p:blipFill>
          <p:spPr bwMode="auto">
            <a:xfrm>
              <a:off x="528" y="1210"/>
              <a:ext cx="432" cy="432"/>
            </a:xfrm>
            <a:prstGeom prst="rect">
              <a:avLst/>
            </a:prstGeom>
            <a:noFill/>
            <a:ln w="9525">
              <a:noFill/>
              <a:miter lim="800000"/>
              <a:headEnd/>
              <a:tailEnd/>
            </a:ln>
          </p:spPr>
        </p:pic>
        <p:sp>
          <p:nvSpPr>
            <p:cNvPr id="330773" name="TextBox 330772"/>
            <p:cNvSpPr txBox="1">
              <a:spLocks noChangeArrowheads="1"/>
            </p:cNvSpPr>
            <p:nvPr/>
          </p:nvSpPr>
          <p:spPr bwMode="auto">
            <a:xfrm>
              <a:off x="286" y="1668"/>
              <a:ext cx="1066" cy="198"/>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eaLnBrk="0" hangingPunct="0">
                <a:lnSpc>
                  <a:spcPct val="90000"/>
                </a:lnSpc>
                <a:buClr>
                  <a:schemeClr val="tx2"/>
                </a:buClr>
                <a:buSzPct val="75000"/>
                <a:buFont typeface="Wingdings" pitchFamily="2" charset="2"/>
                <a:buNone/>
                <a:defRPr/>
              </a:pPr>
              <a:r>
                <a:rPr lang="es-ES" sz="1600" b="1" dirty="0">
                  <a:effectLst>
                    <a:outerShdw blurRad="38100" dist="38100" dir="2700000" algn="tl">
                      <a:srgbClr val="000000"/>
                    </a:outerShdw>
                  </a:effectLst>
                  <a:latin typeface="Arial" charset="0"/>
                  <a:cs typeface="+mn-cs"/>
                </a:rPr>
                <a:t>Oficina Remota</a:t>
              </a:r>
              <a:endParaRPr lang="es-ES" dirty="0">
                <a:solidFill>
                  <a:srgbClr val="000000"/>
                </a:solidFill>
                <a:latin typeface="Arial" charset="0"/>
                <a:cs typeface="+mn-cs"/>
              </a:endParaRPr>
            </a:p>
          </p:txBody>
        </p:sp>
      </p:grpSp>
      <p:grpSp>
        <p:nvGrpSpPr>
          <p:cNvPr id="5" name="Group 22"/>
          <p:cNvGrpSpPr>
            <a:grpSpLocks/>
          </p:cNvGrpSpPr>
          <p:nvPr/>
        </p:nvGrpSpPr>
        <p:grpSpPr bwMode="auto">
          <a:xfrm>
            <a:off x="7386638" y="4725988"/>
            <a:ext cx="1622425" cy="1041400"/>
            <a:chOff x="331" y="1210"/>
            <a:chExt cx="1022" cy="656"/>
          </a:xfrm>
        </p:grpSpPr>
        <p:pic>
          <p:nvPicPr>
            <p:cNvPr id="1039" name="Rectangle 568342"/>
            <p:cNvPicPr>
              <a:picLocks noChangeAspect="1" noChangeArrowheads="1"/>
            </p:cNvPicPr>
            <p:nvPr/>
          </p:nvPicPr>
          <p:blipFill>
            <a:blip r:embed="rId11">
              <a:clrChange>
                <a:clrFrom>
                  <a:srgbClr val="000000"/>
                </a:clrFrom>
                <a:clrTo>
                  <a:srgbClr val="000000">
                    <a:alpha val="0"/>
                  </a:srgbClr>
                </a:clrTo>
              </a:clrChange>
            </a:blip>
            <a:srcRect/>
            <a:stretch>
              <a:fillRect/>
            </a:stretch>
          </p:blipFill>
          <p:spPr bwMode="auto">
            <a:xfrm>
              <a:off x="528" y="1210"/>
              <a:ext cx="432" cy="432"/>
            </a:xfrm>
            <a:prstGeom prst="rect">
              <a:avLst/>
            </a:prstGeom>
            <a:noFill/>
            <a:ln w="9525">
              <a:noFill/>
              <a:miter lim="800000"/>
              <a:headEnd/>
              <a:tailEnd/>
            </a:ln>
          </p:spPr>
        </p:pic>
        <p:sp>
          <p:nvSpPr>
            <p:cNvPr id="330776" name="TextBox 330775"/>
            <p:cNvSpPr txBox="1">
              <a:spLocks noChangeArrowheads="1"/>
            </p:cNvSpPr>
            <p:nvPr/>
          </p:nvSpPr>
          <p:spPr bwMode="auto">
            <a:xfrm>
              <a:off x="331" y="1668"/>
              <a:ext cx="1022" cy="198"/>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eaLnBrk="0" hangingPunct="0">
                <a:lnSpc>
                  <a:spcPct val="90000"/>
                </a:lnSpc>
                <a:buClr>
                  <a:schemeClr val="tx2"/>
                </a:buClr>
                <a:buSzPct val="75000"/>
                <a:buFont typeface="Wingdings" pitchFamily="2" charset="2"/>
                <a:buNone/>
                <a:defRPr/>
              </a:pPr>
              <a:r>
                <a:rPr lang="es-ES" sz="1600" b="1">
                  <a:effectLst>
                    <a:outerShdw blurRad="38100" dist="38100" dir="2700000" algn="tl">
                      <a:srgbClr val="000000"/>
                    </a:outerShdw>
                  </a:effectLst>
                  <a:latin typeface="Arial" charset="0"/>
                  <a:cs typeface="+mn-cs"/>
                </a:rPr>
                <a:t>Oficina Casera</a:t>
              </a:r>
              <a:endParaRPr lang="es-ES">
                <a:solidFill>
                  <a:srgbClr val="000000"/>
                </a:solidFill>
                <a:latin typeface="Arial" charset="0"/>
                <a:cs typeface="+mn-cs"/>
              </a:endParaRPr>
            </a:p>
          </p:txBody>
        </p:sp>
      </p:gr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Rectangle 929816"/>
          <p:cNvPicPr>
            <a:picLocks noChangeArrowheads="1"/>
          </p:cNvPicPr>
          <p:nvPr/>
        </p:nvPicPr>
        <p:blipFill>
          <a:blip r:embed="rId3"/>
          <a:srcRect l="-64008"/>
          <a:stretch>
            <a:fillRect/>
          </a:stretch>
        </p:blipFill>
        <p:spPr bwMode="auto">
          <a:xfrm>
            <a:off x="1425605" y="2903555"/>
            <a:ext cx="231775" cy="1911350"/>
          </a:xfrm>
          <a:prstGeom prst="rect">
            <a:avLst/>
          </a:prstGeom>
          <a:noFill/>
          <a:ln w="9525">
            <a:noFill/>
            <a:miter lim="800000"/>
            <a:headEnd/>
            <a:tailEnd/>
          </a:ln>
        </p:spPr>
      </p:pic>
      <p:sp>
        <p:nvSpPr>
          <p:cNvPr id="37891" name="Rectangle 5"/>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eaLnBrk="1" hangingPunct="1">
              <a:lnSpc>
                <a:spcPct val="100000"/>
              </a:lnSpc>
              <a:spcBef>
                <a:spcPct val="0"/>
              </a:spcBef>
            </a:pPr>
            <a:endParaRPr lang="en-GB" sz="3600" b="1">
              <a:solidFill>
                <a:srgbClr val="FFFF99"/>
              </a:solidFill>
            </a:endParaRPr>
          </a:p>
        </p:txBody>
      </p:sp>
      <p:sp>
        <p:nvSpPr>
          <p:cNvPr id="37892" name="Rectangle 11"/>
          <p:cNvSpPr>
            <a:spLocks noGrp="1" noChangeArrowheads="1"/>
          </p:cNvSpPr>
          <p:nvPr>
            <p:ph type="title"/>
          </p:nvPr>
        </p:nvSpPr>
        <p:spPr/>
        <p:txBody>
          <a:bodyPr/>
          <a:lstStyle/>
          <a:p>
            <a:pPr defTabSz="914400"/>
            <a:r>
              <a:rPr lang="en-US" dirty="0" err="1" smtClean="0"/>
              <a:t>Aplicaciones</a:t>
            </a:r>
            <a:r>
              <a:rPr lang="en-US" dirty="0" smtClean="0"/>
              <a:t> </a:t>
            </a:r>
            <a:r>
              <a:rPr lang="en-US" dirty="0" err="1" smtClean="0"/>
              <a:t>Remotas</a:t>
            </a:r>
            <a:r>
              <a:rPr lang="en-US" dirty="0" smtClean="0"/>
              <a:t> con TS</a:t>
            </a:r>
            <a:br>
              <a:rPr lang="en-US" dirty="0" smtClean="0"/>
            </a:br>
            <a:r>
              <a:rPr sz="2400" smtClean="0">
                <a:solidFill>
                  <a:srgbClr val="D1E4F3"/>
                </a:solidFill>
              </a:rPr>
              <a:t> Despliegue de aplicaciones sencillo y rápido.</a:t>
            </a:r>
            <a:endParaRPr lang="en-US" dirty="0" smtClean="0"/>
          </a:p>
        </p:txBody>
      </p:sp>
      <p:grpSp>
        <p:nvGrpSpPr>
          <p:cNvPr id="2" name="Group 5"/>
          <p:cNvGrpSpPr>
            <a:grpSpLocks/>
          </p:cNvGrpSpPr>
          <p:nvPr/>
        </p:nvGrpSpPr>
        <p:grpSpPr bwMode="auto">
          <a:xfrm>
            <a:off x="552480" y="4397392"/>
            <a:ext cx="2057400" cy="1460500"/>
            <a:chOff x="2880" y="2334"/>
            <a:chExt cx="1296" cy="920"/>
          </a:xfrm>
        </p:grpSpPr>
        <p:pic>
          <p:nvPicPr>
            <p:cNvPr id="37900" name="Rectangle 570399"/>
            <p:cNvPicPr>
              <a:picLocks noChangeAspect="1" noChangeArrowheads="1"/>
            </p:cNvPicPr>
            <p:nvPr/>
          </p:nvPicPr>
          <p:blipFill>
            <a:blip r:embed="rId4"/>
            <a:srcRect/>
            <a:stretch>
              <a:fillRect/>
            </a:stretch>
          </p:blipFill>
          <p:spPr bwMode="auto">
            <a:xfrm>
              <a:off x="3296" y="2334"/>
              <a:ext cx="462" cy="606"/>
            </a:xfrm>
            <a:prstGeom prst="rect">
              <a:avLst/>
            </a:prstGeom>
            <a:noFill/>
            <a:ln w="9525">
              <a:noFill/>
              <a:miter lim="800000"/>
              <a:headEnd/>
              <a:tailEnd/>
            </a:ln>
          </p:spPr>
        </p:pic>
        <p:sp>
          <p:nvSpPr>
            <p:cNvPr id="37901" name="TextBox 570403"/>
            <p:cNvSpPr txBox="1">
              <a:spLocks noChangeArrowheads="1"/>
            </p:cNvSpPr>
            <p:nvPr/>
          </p:nvSpPr>
          <p:spPr bwMode="auto">
            <a:xfrm>
              <a:off x="2880" y="2928"/>
              <a:ext cx="1296" cy="326"/>
            </a:xfrm>
            <a:prstGeom prst="rect">
              <a:avLst/>
            </a:prstGeom>
            <a:noFill/>
            <a:ln w="9525">
              <a:noFill/>
              <a:miter lim="800000"/>
              <a:headEnd/>
              <a:tailEnd/>
            </a:ln>
          </p:spPr>
          <p:txBody>
            <a:bodyPr>
              <a:spAutoFit/>
            </a:bodyPr>
            <a:lstStyle/>
            <a:p>
              <a:pPr marL="117475" indent="-117475" algn="ctr" eaLnBrk="1" hangingPunct="1">
                <a:lnSpc>
                  <a:spcPct val="100000"/>
                </a:lnSpc>
                <a:spcBef>
                  <a:spcPct val="0"/>
                </a:spcBef>
              </a:pPr>
              <a:r>
                <a:rPr lang="en-US" sz="1400" b="1">
                  <a:solidFill>
                    <a:srgbClr val="FFFFFF"/>
                  </a:solidFill>
                </a:rPr>
                <a:t>Terminal Services Gateway Server</a:t>
              </a:r>
            </a:p>
          </p:txBody>
        </p:sp>
      </p:grpSp>
      <p:grpSp>
        <p:nvGrpSpPr>
          <p:cNvPr id="3" name="Group 15"/>
          <p:cNvGrpSpPr>
            <a:grpSpLocks/>
          </p:cNvGrpSpPr>
          <p:nvPr/>
        </p:nvGrpSpPr>
        <p:grpSpPr bwMode="auto">
          <a:xfrm>
            <a:off x="1066830" y="2152667"/>
            <a:ext cx="1087437" cy="915988"/>
            <a:chOff x="500" y="1210"/>
            <a:chExt cx="685" cy="577"/>
          </a:xfrm>
        </p:grpSpPr>
        <p:pic>
          <p:nvPicPr>
            <p:cNvPr id="37898" name="Rectangle 570396"/>
            <p:cNvPicPr>
              <a:picLocks noChangeAspect="1" noChangeArrowheads="1"/>
            </p:cNvPicPr>
            <p:nvPr/>
          </p:nvPicPr>
          <p:blipFill>
            <a:blip r:embed="rId5"/>
            <a:srcRect/>
            <a:stretch>
              <a:fillRect/>
            </a:stretch>
          </p:blipFill>
          <p:spPr bwMode="auto">
            <a:xfrm>
              <a:off x="753" y="1348"/>
              <a:ext cx="432" cy="335"/>
            </a:xfrm>
            <a:prstGeom prst="rect">
              <a:avLst/>
            </a:prstGeom>
            <a:noFill/>
            <a:ln w="9525">
              <a:noFill/>
              <a:miter lim="800000"/>
              <a:headEnd/>
              <a:tailEnd/>
            </a:ln>
          </p:spPr>
        </p:pic>
        <p:pic>
          <p:nvPicPr>
            <p:cNvPr id="37899" name="Picture 11" descr="user_back_green"/>
            <p:cNvPicPr>
              <a:picLocks noChangeAspect="1" noChangeArrowheads="1"/>
            </p:cNvPicPr>
            <p:nvPr/>
          </p:nvPicPr>
          <p:blipFill>
            <a:blip r:embed="rId6"/>
            <a:srcRect/>
            <a:stretch>
              <a:fillRect/>
            </a:stretch>
          </p:blipFill>
          <p:spPr bwMode="auto">
            <a:xfrm>
              <a:off x="500" y="1210"/>
              <a:ext cx="415" cy="577"/>
            </a:xfrm>
            <a:prstGeom prst="rect">
              <a:avLst/>
            </a:prstGeom>
            <a:noFill/>
            <a:ln w="9525">
              <a:noFill/>
              <a:miter lim="800000"/>
              <a:headEnd/>
              <a:tailEnd/>
            </a:ln>
          </p:spPr>
        </p:pic>
      </p:grpSp>
      <p:sp>
        <p:nvSpPr>
          <p:cNvPr id="149510" name="Rounded Rectangle 149509"/>
          <p:cNvSpPr>
            <a:spLocks noChangeArrowheads="1"/>
          </p:cNvSpPr>
          <p:nvPr/>
        </p:nvSpPr>
        <p:spPr bwMode="auto">
          <a:xfrm>
            <a:off x="701705" y="1303355"/>
            <a:ext cx="1909762" cy="954087"/>
          </a:xfrm>
          <a:prstGeom prst="roundRect">
            <a:avLst>
              <a:gd name="adj" fmla="val 4167"/>
            </a:avLst>
          </a:prstGeom>
          <a:gradFill rotWithShape="1">
            <a:gsLst>
              <a:gs pos="0">
                <a:srgbClr val="FFFF99">
                  <a:alpha val="50000"/>
                </a:srgbClr>
              </a:gs>
              <a:gs pos="100000">
                <a:srgbClr val="FFFFFF"/>
              </a:gs>
            </a:gsLst>
            <a:lin ang="5400000" scaled="1"/>
          </a:gradFill>
          <a:ln w="9525" cap="flat" cmpd="sng" algn="ctr">
            <a:solidFill>
              <a:srgbClr val="4D4D4D"/>
            </a:solidFill>
            <a:prstDash val="solid"/>
            <a:round/>
            <a:headEnd type="none" w="med" len="med"/>
            <a:tailEnd type="none" w="med" len="med"/>
          </a:ln>
          <a:effectLst>
            <a:outerShdw dist="35921" dir="2700000" algn="ctr" rotWithShape="0">
              <a:srgbClr val="AFAFAF"/>
            </a:outerShdw>
          </a:effectLst>
        </p:spPr>
        <p:txBody>
          <a:bodyPr/>
          <a:lstStyle/>
          <a:p>
            <a:pPr algn="ctr" eaLnBrk="1" hangingPunct="1">
              <a:lnSpc>
                <a:spcPct val="100000"/>
              </a:lnSpc>
              <a:spcBef>
                <a:spcPct val="0"/>
              </a:spcBef>
              <a:defRPr/>
            </a:pPr>
            <a:r>
              <a:rPr lang="en-US" b="1" dirty="0" smtClean="0">
                <a:solidFill>
                  <a:schemeClr val="bg1"/>
                </a:solidFill>
              </a:rPr>
              <a:t>Se </a:t>
            </a:r>
            <a:r>
              <a:rPr lang="en-US" b="1" dirty="0" err="1" smtClean="0">
                <a:solidFill>
                  <a:schemeClr val="bg1"/>
                </a:solidFill>
              </a:rPr>
              <a:t>Requiere</a:t>
            </a:r>
            <a:r>
              <a:rPr lang="en-US" b="1" dirty="0" smtClean="0">
                <a:solidFill>
                  <a:schemeClr val="bg1"/>
                </a:solidFill>
              </a:rPr>
              <a:t> el </a:t>
            </a:r>
            <a:r>
              <a:rPr lang="en-US" b="1" dirty="0" err="1" smtClean="0">
                <a:solidFill>
                  <a:schemeClr val="bg1"/>
                </a:solidFill>
              </a:rPr>
              <a:t>nuevo</a:t>
            </a:r>
            <a:r>
              <a:rPr lang="en-US" b="1" dirty="0" smtClean="0">
                <a:solidFill>
                  <a:schemeClr val="bg1"/>
                </a:solidFill>
              </a:rPr>
              <a:t> </a:t>
            </a:r>
            <a:r>
              <a:rPr lang="en-US" b="1" dirty="0" err="1" smtClean="0">
                <a:solidFill>
                  <a:schemeClr val="bg1"/>
                </a:solidFill>
              </a:rPr>
              <a:t>cliente</a:t>
            </a:r>
            <a:r>
              <a:rPr lang="en-US" b="1" dirty="0" smtClean="0">
                <a:solidFill>
                  <a:schemeClr val="bg1"/>
                </a:solidFill>
              </a:rPr>
              <a:t> </a:t>
            </a:r>
            <a:r>
              <a:rPr lang="en-US" b="1" dirty="0" err="1" smtClean="0">
                <a:solidFill>
                  <a:schemeClr val="bg1"/>
                </a:solidFill>
              </a:rPr>
              <a:t>remoto</a:t>
            </a:r>
            <a:endParaRPr lang="en-US" sz="1800" b="1" dirty="0">
              <a:solidFill>
                <a:schemeClr val="bg1"/>
              </a:solidFill>
              <a:latin typeface="Arial" charset="0"/>
            </a:endParaRPr>
          </a:p>
        </p:txBody>
      </p:sp>
      <p:pic>
        <p:nvPicPr>
          <p:cNvPr id="37896" name="Picture 19" descr="XP icon control panel"/>
          <p:cNvPicPr>
            <a:picLocks noChangeAspect="1" noChangeArrowheads="1"/>
          </p:cNvPicPr>
          <p:nvPr/>
        </p:nvPicPr>
        <p:blipFill>
          <a:blip r:embed="rId7"/>
          <a:srcRect/>
          <a:stretch>
            <a:fillRect/>
          </a:stretch>
        </p:blipFill>
        <p:spPr bwMode="auto">
          <a:xfrm>
            <a:off x="296892" y="1462105"/>
            <a:ext cx="685800" cy="690562"/>
          </a:xfrm>
          <a:prstGeom prst="rect">
            <a:avLst/>
          </a:prstGeom>
          <a:noFill/>
          <a:ln w="9525">
            <a:noFill/>
            <a:miter lim="800000"/>
            <a:headEnd/>
            <a:tailEnd/>
          </a:ln>
        </p:spPr>
      </p:pic>
      <p:pic>
        <p:nvPicPr>
          <p:cNvPr id="37897" name="Picture 16" descr="32b-TSremote"/>
          <p:cNvPicPr>
            <a:picLocks noChangeAspect="1" noChangeArrowheads="1"/>
          </p:cNvPicPr>
          <p:nvPr/>
        </p:nvPicPr>
        <p:blipFill>
          <a:blip r:embed="rId8"/>
          <a:srcRect/>
          <a:stretch>
            <a:fillRect/>
          </a:stretch>
        </p:blipFill>
        <p:spPr bwMode="auto">
          <a:xfrm>
            <a:off x="2967067" y="1389080"/>
            <a:ext cx="5819775" cy="43624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t>TS Web Access</a:t>
            </a:r>
            <a:endParaRPr lang="es-ES" dirty="0"/>
          </a:p>
        </p:txBody>
      </p:sp>
      <p:sp>
        <p:nvSpPr>
          <p:cNvPr id="5" name="4 Marcador de texto"/>
          <p:cNvSpPr>
            <a:spLocks noGrp="1"/>
          </p:cNvSpPr>
          <p:nvPr>
            <p:ph type="body" sz="quarter" idx="10"/>
          </p:nvPr>
        </p:nvSpPr>
        <p:spPr>
          <a:xfrm>
            <a:off x="357158" y="1000108"/>
            <a:ext cx="8382000" cy="886397"/>
          </a:xfrm>
        </p:spPr>
        <p:txBody>
          <a:bodyPr/>
          <a:lstStyle/>
          <a:p>
            <a:r>
              <a:rPr lang="es-ES" dirty="0" smtClean="0"/>
              <a:t>Publicación o despliegue de aplicaciones a través de una pagina Web.</a:t>
            </a:r>
            <a:endParaRPr lang="es-ES" dirty="0"/>
          </a:p>
        </p:txBody>
      </p:sp>
      <p:pic>
        <p:nvPicPr>
          <p:cNvPr id="6" name="Picture 3" descr="D:\Aeshen\TechNet 2006\12-December\Msft-longhorn-papers\fodder\TS Web Access Only.jpg"/>
          <p:cNvPicPr>
            <a:picLocks noChangeAspect="1" noChangeArrowheads="1"/>
          </p:cNvPicPr>
          <p:nvPr/>
        </p:nvPicPr>
        <p:blipFill>
          <a:blip r:embed="rId3"/>
          <a:srcRect/>
          <a:stretch>
            <a:fillRect/>
          </a:stretch>
        </p:blipFill>
        <p:spPr bwMode="auto">
          <a:xfrm>
            <a:off x="1643042" y="1857364"/>
            <a:ext cx="5857916" cy="4393438"/>
          </a:xfrm>
          <a:prstGeom prst="rect">
            <a:avLst/>
          </a:prstGeom>
          <a:noFill/>
          <a:ln>
            <a:solidFill>
              <a:schemeClr val="accent1"/>
            </a:solidFill>
          </a:ln>
          <a:effectLst>
            <a:outerShdw blurRad="50800" dist="38100" dir="2700000" sx="101000" sy="101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par>
                                <p:cTn id="10" presetID="56" presetClass="path" presetSubtype="0" accel="50000" decel="50000" fill="hold" nodeType="withEffect">
                                  <p:stCondLst>
                                    <p:cond delay="0"/>
                                  </p:stCondLst>
                                  <p:childTnLst>
                                    <p:animMotion origin="layout" path="M -0.47135 0.48194 L 0.0257 -0.01158 " pathEditMode="relative" rAng="0" ptsTypes="AA">
                                      <p:cBhvr>
                                        <p:cTn id="11" dur="1000" fill="hold"/>
                                        <p:tgtEl>
                                          <p:spTgt spid="6"/>
                                        </p:tgtEl>
                                        <p:attrNameLst>
                                          <p:attrName>ppt_x</p:attrName>
                                          <p:attrName>ppt_y</p:attrName>
                                        </p:attrNameLst>
                                      </p:cBhvr>
                                      <p:rCtr x="248" y="-2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0188"/>
            <a:ext cx="8382000" cy="664797"/>
          </a:xfrm>
        </p:spPr>
        <p:txBody>
          <a:bodyPr/>
          <a:lstStyle/>
          <a:p>
            <a:r>
              <a:rPr lang="es-ES" dirty="0" smtClean="0"/>
              <a:t>Publicación de aplicaciones</a:t>
            </a:r>
            <a:endParaRPr lang="es-ES" dirty="0"/>
          </a:p>
        </p:txBody>
      </p:sp>
      <p:sp>
        <p:nvSpPr>
          <p:cNvPr id="3" name="2 Marcador de texto"/>
          <p:cNvSpPr>
            <a:spLocks noGrp="1"/>
          </p:cNvSpPr>
          <p:nvPr>
            <p:ph type="body" sz="quarter" idx="10"/>
          </p:nvPr>
        </p:nvSpPr>
        <p:spPr>
          <a:xfrm>
            <a:off x="357158" y="1071546"/>
            <a:ext cx="8382000" cy="5466112"/>
          </a:xfrm>
        </p:spPr>
        <p:txBody>
          <a:bodyPr/>
          <a:lstStyle/>
          <a:p>
            <a:r>
              <a:rPr lang="es-ES" dirty="0" smtClean="0"/>
              <a:t>Puede ser mediante paquetes RDP o MSI</a:t>
            </a:r>
          </a:p>
          <a:p>
            <a:pPr lvl="1"/>
            <a:r>
              <a:rPr lang="es-ES" dirty="0" smtClean="0"/>
              <a:t>RDP es simplemente un fichero con los parámetros de conexión</a:t>
            </a:r>
          </a:p>
          <a:p>
            <a:pPr lvl="1"/>
            <a:r>
              <a:rPr lang="es-ES" dirty="0" smtClean="0"/>
              <a:t>MSI es un mínimo paquete de instalación del RDP</a:t>
            </a:r>
          </a:p>
          <a:p>
            <a:r>
              <a:rPr lang="es-ES" dirty="0" smtClean="0"/>
              <a:t>Se pueden publicar simplemente compartiéndolos en un directorio o mediante el sistema de distribución de software que queramos</a:t>
            </a:r>
          </a:p>
          <a:p>
            <a:r>
              <a:rPr lang="es-ES" dirty="0" smtClean="0"/>
              <a:t>El DA es muy útil para desplegar estas aplicaciones personalizando en función del usuario.</a:t>
            </a:r>
            <a:endParaRPr lang="es-ES"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eaLnBrk="1" hangingPunct="1">
              <a:spcBef>
                <a:spcPct val="0"/>
              </a:spcBef>
            </a:pPr>
            <a:endParaRPr lang="en-GB" sz="3600" b="1">
              <a:solidFill>
                <a:srgbClr val="FFFF99"/>
              </a:solidFill>
            </a:endParaRPr>
          </a:p>
        </p:txBody>
      </p:sp>
      <p:sp>
        <p:nvSpPr>
          <p:cNvPr id="14339" name="Rectangle 11"/>
          <p:cNvSpPr>
            <a:spLocks noGrp="1" noChangeArrowheads="1"/>
          </p:cNvSpPr>
          <p:nvPr>
            <p:ph type="title" idx="4294967295"/>
          </p:nvPr>
        </p:nvSpPr>
        <p:spPr/>
        <p:txBody>
          <a:bodyPr/>
          <a:lstStyle/>
          <a:p>
            <a:pPr marL="0" indent="0" defTabSz="914400" eaLnBrk="1" hangingPunct="1"/>
            <a:r>
              <a:rPr lang="en-US" smtClean="0"/>
              <a:t>TS Gateway Remote Access</a:t>
            </a:r>
            <a:endParaRPr lang="en-US" sz="3600" smtClean="0"/>
          </a:p>
        </p:txBody>
      </p:sp>
      <p:sp>
        <p:nvSpPr>
          <p:cNvPr id="76804" name="Freeform 4"/>
          <p:cNvSpPr>
            <a:spLocks/>
          </p:cNvSpPr>
          <p:nvPr/>
        </p:nvSpPr>
        <p:spPr bwMode="auto">
          <a:xfrm>
            <a:off x="5553075" y="3508375"/>
            <a:ext cx="1096963" cy="2268538"/>
          </a:xfrm>
          <a:custGeom>
            <a:avLst/>
            <a:gdLst>
              <a:gd name="T0" fmla="*/ 0 w 691"/>
              <a:gd name="T1" fmla="*/ 0 h 1429"/>
              <a:gd name="T2" fmla="*/ 2147483647 w 691"/>
              <a:gd name="T3" fmla="*/ 2147483647 h 1429"/>
              <a:gd name="T4" fmla="*/ 2147483647 w 691"/>
              <a:gd name="T5" fmla="*/ 2147483647 h 1429"/>
              <a:gd name="T6" fmla="*/ 0 60000 65536"/>
              <a:gd name="T7" fmla="*/ 0 60000 65536"/>
              <a:gd name="T8" fmla="*/ 0 60000 65536"/>
              <a:gd name="T9" fmla="*/ 0 w 691"/>
              <a:gd name="T10" fmla="*/ 0 h 1429"/>
              <a:gd name="T11" fmla="*/ 691 w 691"/>
              <a:gd name="T12" fmla="*/ 1429 h 1429"/>
            </a:gdLst>
            <a:ahLst/>
            <a:cxnLst>
              <a:cxn ang="T6">
                <a:pos x="T0" y="T1"/>
              </a:cxn>
              <a:cxn ang="T7">
                <a:pos x="T2" y="T3"/>
              </a:cxn>
              <a:cxn ang="T8">
                <a:pos x="T4" y="T5"/>
              </a:cxn>
            </a:cxnLst>
            <a:rect l="T9" t="T10" r="T11" b="T12"/>
            <a:pathLst>
              <a:path w="691" h="1429">
                <a:moveTo>
                  <a:pt x="0" y="0"/>
                </a:moveTo>
                <a:lnTo>
                  <a:pt x="8" y="1429"/>
                </a:lnTo>
                <a:lnTo>
                  <a:pt x="691" y="1429"/>
                </a:lnTo>
              </a:path>
            </a:pathLst>
          </a:custGeom>
          <a:noFill/>
          <a:ln w="57150">
            <a:solidFill>
              <a:srgbClr val="FF0000"/>
            </a:solidFill>
            <a:round/>
            <a:headEnd/>
            <a:tailEnd/>
          </a:ln>
        </p:spPr>
        <p:txBody>
          <a:bodyPr wrap="none" anchor="ctr"/>
          <a:lstStyle/>
          <a:p>
            <a:endParaRPr lang="en-US"/>
          </a:p>
        </p:txBody>
      </p:sp>
      <p:sp>
        <p:nvSpPr>
          <p:cNvPr id="76805" name="Freeform 5"/>
          <p:cNvSpPr>
            <a:spLocks/>
          </p:cNvSpPr>
          <p:nvPr/>
        </p:nvSpPr>
        <p:spPr bwMode="auto">
          <a:xfrm>
            <a:off x="5692775" y="3573463"/>
            <a:ext cx="1116013" cy="1517650"/>
          </a:xfrm>
          <a:custGeom>
            <a:avLst/>
            <a:gdLst>
              <a:gd name="T0" fmla="*/ 0 w 703"/>
              <a:gd name="T1" fmla="*/ 0 h 956"/>
              <a:gd name="T2" fmla="*/ 2147483647 w 703"/>
              <a:gd name="T3" fmla="*/ 2147483647 h 956"/>
              <a:gd name="T4" fmla="*/ 2147483647 w 703"/>
              <a:gd name="T5" fmla="*/ 2147483647 h 956"/>
              <a:gd name="T6" fmla="*/ 0 60000 65536"/>
              <a:gd name="T7" fmla="*/ 0 60000 65536"/>
              <a:gd name="T8" fmla="*/ 0 60000 65536"/>
              <a:gd name="T9" fmla="*/ 0 w 703"/>
              <a:gd name="T10" fmla="*/ 0 h 956"/>
              <a:gd name="T11" fmla="*/ 703 w 703"/>
              <a:gd name="T12" fmla="*/ 956 h 956"/>
            </a:gdLst>
            <a:ahLst/>
            <a:cxnLst>
              <a:cxn ang="T6">
                <a:pos x="T0" y="T1"/>
              </a:cxn>
              <a:cxn ang="T7">
                <a:pos x="T2" y="T3"/>
              </a:cxn>
              <a:cxn ang="T8">
                <a:pos x="T4" y="T5"/>
              </a:cxn>
            </a:cxnLst>
            <a:rect l="T9" t="T10" r="T11" b="T12"/>
            <a:pathLst>
              <a:path w="703" h="956">
                <a:moveTo>
                  <a:pt x="0" y="0"/>
                </a:moveTo>
                <a:lnTo>
                  <a:pt x="12" y="956"/>
                </a:lnTo>
                <a:lnTo>
                  <a:pt x="703" y="956"/>
                </a:lnTo>
              </a:path>
            </a:pathLst>
          </a:custGeom>
          <a:noFill/>
          <a:ln w="57150">
            <a:solidFill>
              <a:srgbClr val="FF0000"/>
            </a:solidFill>
            <a:round/>
            <a:headEnd/>
            <a:tailEnd/>
          </a:ln>
        </p:spPr>
        <p:txBody>
          <a:bodyPr wrap="none" anchor="ctr"/>
          <a:lstStyle/>
          <a:p>
            <a:endParaRPr lang="en-US"/>
          </a:p>
        </p:txBody>
      </p:sp>
      <p:sp>
        <p:nvSpPr>
          <p:cNvPr id="929795" name="Straight Connector 929794"/>
          <p:cNvSpPr>
            <a:spLocks noChangeShapeType="1"/>
          </p:cNvSpPr>
          <p:nvPr/>
        </p:nvSpPr>
        <p:spPr bwMode="auto">
          <a:xfrm flipV="1">
            <a:off x="5424488" y="3211513"/>
            <a:ext cx="2058987" cy="487362"/>
          </a:xfrm>
          <a:prstGeom prst="line">
            <a:avLst/>
          </a:prstGeom>
          <a:noFill/>
          <a:ln w="190500" algn="ctr">
            <a:solidFill>
              <a:srgbClr val="008080"/>
            </a:solidFill>
            <a:round/>
            <a:headEnd/>
            <a:tailEnd/>
          </a:ln>
        </p:spPr>
        <p:txBody>
          <a:bodyPr anchor="ctr"/>
          <a:lstStyle/>
          <a:p>
            <a:endParaRPr lang="en-GB"/>
          </a:p>
        </p:txBody>
      </p:sp>
      <p:sp>
        <p:nvSpPr>
          <p:cNvPr id="2" name="Straight Connector 929794"/>
          <p:cNvSpPr>
            <a:spLocks noChangeShapeType="1"/>
          </p:cNvSpPr>
          <p:nvPr/>
        </p:nvSpPr>
        <p:spPr bwMode="auto">
          <a:xfrm>
            <a:off x="3017838" y="3657600"/>
            <a:ext cx="2765425" cy="0"/>
          </a:xfrm>
          <a:prstGeom prst="line">
            <a:avLst/>
          </a:prstGeom>
          <a:noFill/>
          <a:ln w="190500" algn="ctr">
            <a:solidFill>
              <a:srgbClr val="008080"/>
            </a:solidFill>
            <a:round/>
            <a:headEnd/>
            <a:tailEnd/>
          </a:ln>
        </p:spPr>
        <p:txBody>
          <a:bodyPr anchor="ctr"/>
          <a:lstStyle/>
          <a:p>
            <a:endParaRPr lang="en-GB"/>
          </a:p>
        </p:txBody>
      </p:sp>
      <p:sp>
        <p:nvSpPr>
          <p:cNvPr id="14344" name="TextBox 929796"/>
          <p:cNvSpPr txBox="1">
            <a:spLocks noChangeArrowheads="1"/>
          </p:cNvSpPr>
          <p:nvPr/>
        </p:nvSpPr>
        <p:spPr bwMode="auto">
          <a:xfrm>
            <a:off x="4071934" y="928670"/>
            <a:ext cx="2209800" cy="461665"/>
          </a:xfrm>
          <a:prstGeom prst="rect">
            <a:avLst/>
          </a:prstGeom>
          <a:noFill/>
          <a:ln w="50800" algn="ctr">
            <a:noFill/>
            <a:miter lim="800000"/>
            <a:headEnd/>
            <a:tailEnd/>
          </a:ln>
        </p:spPr>
        <p:txBody>
          <a:bodyPr>
            <a:spAutoFit/>
          </a:bodyPr>
          <a:lstStyle/>
          <a:p>
            <a:pPr algn="ctr"/>
            <a:r>
              <a:rPr lang="en-US" sz="2400" b="1" dirty="0" smtClean="0">
                <a:cs typeface="Arial" pitchFamily="34" charset="0"/>
              </a:rPr>
              <a:t>DMZ</a:t>
            </a:r>
            <a:endParaRPr lang="en-US" sz="2400" dirty="0"/>
          </a:p>
        </p:txBody>
      </p:sp>
      <p:sp>
        <p:nvSpPr>
          <p:cNvPr id="14345" name="Straight Connector 38916"/>
          <p:cNvSpPr>
            <a:spLocks noChangeShapeType="1"/>
          </p:cNvSpPr>
          <p:nvPr/>
        </p:nvSpPr>
        <p:spPr bwMode="auto">
          <a:xfrm rot="-5400000">
            <a:off x="1700213" y="3400425"/>
            <a:ext cx="4762500" cy="0"/>
          </a:xfrm>
          <a:prstGeom prst="line">
            <a:avLst/>
          </a:prstGeom>
          <a:noFill/>
          <a:ln w="38100" algn="ctr">
            <a:solidFill>
              <a:schemeClr val="folHlink"/>
            </a:solidFill>
            <a:round/>
            <a:headEnd/>
            <a:tailEnd/>
          </a:ln>
        </p:spPr>
        <p:txBody>
          <a:bodyPr/>
          <a:lstStyle/>
          <a:p>
            <a:endParaRPr lang="en-GB"/>
          </a:p>
        </p:txBody>
      </p:sp>
      <p:sp>
        <p:nvSpPr>
          <p:cNvPr id="14346" name="TextBox 929799"/>
          <p:cNvSpPr txBox="1">
            <a:spLocks noChangeArrowheads="1"/>
          </p:cNvSpPr>
          <p:nvPr/>
        </p:nvSpPr>
        <p:spPr bwMode="auto">
          <a:xfrm>
            <a:off x="119063" y="1006475"/>
            <a:ext cx="2209800" cy="457200"/>
          </a:xfrm>
          <a:prstGeom prst="rect">
            <a:avLst/>
          </a:prstGeom>
          <a:noFill/>
          <a:ln w="50800" algn="ctr">
            <a:noFill/>
            <a:miter lim="800000"/>
            <a:headEnd/>
            <a:tailEnd/>
          </a:ln>
        </p:spPr>
        <p:txBody>
          <a:bodyPr>
            <a:spAutoFit/>
          </a:bodyPr>
          <a:lstStyle/>
          <a:p>
            <a:pPr algn="ctr"/>
            <a:r>
              <a:rPr lang="en-US" sz="2400" b="1">
                <a:cs typeface="Arial" pitchFamily="34" charset="0"/>
              </a:rPr>
              <a:t>Internet</a:t>
            </a:r>
            <a:endParaRPr lang="en-US" sz="2400"/>
          </a:p>
        </p:txBody>
      </p:sp>
      <p:sp>
        <p:nvSpPr>
          <p:cNvPr id="14347" name="TextBox 929800"/>
          <p:cNvSpPr txBox="1">
            <a:spLocks noChangeArrowheads="1"/>
          </p:cNvSpPr>
          <p:nvPr/>
        </p:nvSpPr>
        <p:spPr bwMode="auto">
          <a:xfrm>
            <a:off x="6696075" y="990600"/>
            <a:ext cx="2209800" cy="461665"/>
          </a:xfrm>
          <a:prstGeom prst="rect">
            <a:avLst/>
          </a:prstGeom>
          <a:noFill/>
          <a:ln w="50800" algn="ctr">
            <a:noFill/>
            <a:miter lim="800000"/>
            <a:headEnd/>
            <a:tailEnd/>
          </a:ln>
        </p:spPr>
        <p:txBody>
          <a:bodyPr>
            <a:spAutoFit/>
          </a:bodyPr>
          <a:lstStyle/>
          <a:p>
            <a:pPr algn="ctr"/>
            <a:r>
              <a:rPr lang="en-US" sz="2400" b="1" dirty="0" smtClean="0">
                <a:cs typeface="Arial" pitchFamily="34" charset="0"/>
              </a:rPr>
              <a:t>Red </a:t>
            </a:r>
            <a:r>
              <a:rPr lang="en-US" sz="2400" b="1" dirty="0" err="1" smtClean="0">
                <a:cs typeface="Arial" pitchFamily="34" charset="0"/>
              </a:rPr>
              <a:t>Interna</a:t>
            </a:r>
            <a:endParaRPr lang="en-US" sz="2400" dirty="0"/>
          </a:p>
        </p:txBody>
      </p:sp>
      <p:sp>
        <p:nvSpPr>
          <p:cNvPr id="14348" name="TextBox 38920"/>
          <p:cNvSpPr txBox="1">
            <a:spLocks noChangeArrowheads="1"/>
          </p:cNvSpPr>
          <p:nvPr/>
        </p:nvSpPr>
        <p:spPr bwMode="auto">
          <a:xfrm>
            <a:off x="7839075" y="1835150"/>
            <a:ext cx="1089025" cy="581025"/>
          </a:xfrm>
          <a:prstGeom prst="rect">
            <a:avLst/>
          </a:prstGeom>
          <a:noFill/>
          <a:ln w="9525">
            <a:noFill/>
            <a:miter lim="800000"/>
            <a:headEnd/>
            <a:tailEnd/>
          </a:ln>
        </p:spPr>
        <p:txBody>
          <a:bodyPr wrap="none">
            <a:spAutoFit/>
          </a:bodyPr>
          <a:lstStyle/>
          <a:p>
            <a:pPr eaLnBrk="1" hangingPunct="1">
              <a:spcBef>
                <a:spcPct val="0"/>
              </a:spcBef>
            </a:pPr>
            <a:r>
              <a:rPr lang="en-US" sz="1600" b="1"/>
              <a:t>Terminal </a:t>
            </a:r>
          </a:p>
          <a:p>
            <a:pPr eaLnBrk="1" hangingPunct="1">
              <a:spcBef>
                <a:spcPct val="0"/>
              </a:spcBef>
            </a:pPr>
            <a:r>
              <a:rPr lang="en-US" sz="1600" b="1"/>
              <a:t>Server</a:t>
            </a:r>
          </a:p>
        </p:txBody>
      </p:sp>
      <p:sp>
        <p:nvSpPr>
          <p:cNvPr id="14349" name="TextBox 38921"/>
          <p:cNvSpPr txBox="1">
            <a:spLocks noChangeArrowheads="1"/>
          </p:cNvSpPr>
          <p:nvPr/>
        </p:nvSpPr>
        <p:spPr bwMode="auto">
          <a:xfrm>
            <a:off x="449263" y="3959225"/>
            <a:ext cx="692150" cy="336550"/>
          </a:xfrm>
          <a:prstGeom prst="rect">
            <a:avLst/>
          </a:prstGeom>
          <a:noFill/>
          <a:ln w="9525">
            <a:noFill/>
            <a:miter lim="800000"/>
            <a:headEnd/>
            <a:tailEnd/>
          </a:ln>
        </p:spPr>
        <p:txBody>
          <a:bodyPr wrap="none">
            <a:spAutoFit/>
          </a:bodyPr>
          <a:lstStyle/>
          <a:p>
            <a:pPr algn="ctr" eaLnBrk="1" hangingPunct="1">
              <a:spcBef>
                <a:spcPct val="0"/>
              </a:spcBef>
            </a:pPr>
            <a:r>
              <a:rPr lang="en-US" sz="1600" b="1"/>
              <a:t>Hotel</a:t>
            </a:r>
          </a:p>
        </p:txBody>
      </p:sp>
      <p:sp>
        <p:nvSpPr>
          <p:cNvPr id="14350" name="TextBox 38922"/>
          <p:cNvSpPr txBox="1">
            <a:spLocks noChangeArrowheads="1"/>
          </p:cNvSpPr>
          <p:nvPr/>
        </p:nvSpPr>
        <p:spPr bwMode="auto">
          <a:xfrm rot="-5400000">
            <a:off x="3080090" y="2108478"/>
            <a:ext cx="1702710" cy="369332"/>
          </a:xfrm>
          <a:prstGeom prst="rect">
            <a:avLst/>
          </a:prstGeom>
          <a:noFill/>
          <a:ln w="9525">
            <a:noFill/>
            <a:miter lim="800000"/>
            <a:headEnd/>
            <a:tailEnd/>
          </a:ln>
        </p:spPr>
        <p:txBody>
          <a:bodyPr wrap="none">
            <a:spAutoFit/>
          </a:bodyPr>
          <a:lstStyle/>
          <a:p>
            <a:pPr eaLnBrk="1" hangingPunct="1">
              <a:spcBef>
                <a:spcPct val="0"/>
              </a:spcBef>
            </a:pPr>
            <a:r>
              <a:rPr lang="en-US" sz="1800" b="1" dirty="0" smtClean="0">
                <a:latin typeface="Arial Narrow" pitchFamily="34" charset="0"/>
              </a:rPr>
              <a:t> Firewall </a:t>
            </a:r>
            <a:r>
              <a:rPr lang="en-US" sz="1800" b="1" dirty="0" err="1" smtClean="0">
                <a:latin typeface="Arial Narrow" pitchFamily="34" charset="0"/>
              </a:rPr>
              <a:t>Externo</a:t>
            </a:r>
            <a:endParaRPr lang="en-US" sz="1800" b="1" dirty="0">
              <a:latin typeface="Arial Narrow" pitchFamily="34" charset="0"/>
            </a:endParaRPr>
          </a:p>
        </p:txBody>
      </p:sp>
      <p:sp>
        <p:nvSpPr>
          <p:cNvPr id="14351" name="TextBox 38923"/>
          <p:cNvSpPr txBox="1">
            <a:spLocks noChangeArrowheads="1"/>
          </p:cNvSpPr>
          <p:nvPr/>
        </p:nvSpPr>
        <p:spPr bwMode="auto">
          <a:xfrm rot="-5400000">
            <a:off x="5281723" y="2059266"/>
            <a:ext cx="1585690" cy="369332"/>
          </a:xfrm>
          <a:prstGeom prst="rect">
            <a:avLst/>
          </a:prstGeom>
          <a:noFill/>
          <a:ln w="9525">
            <a:noFill/>
            <a:miter lim="800000"/>
            <a:headEnd/>
            <a:tailEnd/>
          </a:ln>
        </p:spPr>
        <p:txBody>
          <a:bodyPr wrap="none">
            <a:spAutoFit/>
          </a:bodyPr>
          <a:lstStyle/>
          <a:p>
            <a:pPr eaLnBrk="1" hangingPunct="1">
              <a:spcBef>
                <a:spcPct val="0"/>
              </a:spcBef>
            </a:pPr>
            <a:r>
              <a:rPr lang="en-US" sz="1800" b="1" dirty="0" smtClean="0">
                <a:latin typeface="Arial Narrow" pitchFamily="34" charset="0"/>
              </a:rPr>
              <a:t>Firewall </a:t>
            </a:r>
            <a:r>
              <a:rPr lang="en-US" sz="1800" b="1" dirty="0" err="1" smtClean="0">
                <a:latin typeface="Arial Narrow" pitchFamily="34" charset="0"/>
              </a:rPr>
              <a:t>Interno</a:t>
            </a:r>
            <a:endParaRPr lang="en-US" sz="1800" b="1" dirty="0">
              <a:latin typeface="Arial Narrow" pitchFamily="34" charset="0"/>
            </a:endParaRPr>
          </a:p>
        </p:txBody>
      </p:sp>
      <p:sp>
        <p:nvSpPr>
          <p:cNvPr id="14352" name="TextBox 38924"/>
          <p:cNvSpPr txBox="1">
            <a:spLocks noChangeArrowheads="1"/>
          </p:cNvSpPr>
          <p:nvPr/>
        </p:nvSpPr>
        <p:spPr bwMode="auto">
          <a:xfrm>
            <a:off x="936625" y="2379663"/>
            <a:ext cx="673582" cy="338554"/>
          </a:xfrm>
          <a:prstGeom prst="rect">
            <a:avLst/>
          </a:prstGeom>
          <a:noFill/>
          <a:ln w="9525">
            <a:noFill/>
            <a:miter lim="800000"/>
            <a:headEnd/>
            <a:tailEnd/>
          </a:ln>
        </p:spPr>
        <p:txBody>
          <a:bodyPr wrap="none">
            <a:spAutoFit/>
          </a:bodyPr>
          <a:lstStyle/>
          <a:p>
            <a:pPr algn="ctr" eaLnBrk="1" hangingPunct="1">
              <a:spcBef>
                <a:spcPct val="0"/>
              </a:spcBef>
            </a:pPr>
            <a:r>
              <a:rPr lang="en-US" sz="1600" b="1" dirty="0" smtClean="0"/>
              <a:t>Casa</a:t>
            </a:r>
            <a:endParaRPr lang="en-US" sz="1600" b="1" dirty="0"/>
          </a:p>
        </p:txBody>
      </p:sp>
      <p:sp>
        <p:nvSpPr>
          <p:cNvPr id="14353" name="TextBox 38925"/>
          <p:cNvSpPr txBox="1">
            <a:spLocks noChangeArrowheads="1"/>
          </p:cNvSpPr>
          <p:nvPr/>
        </p:nvSpPr>
        <p:spPr bwMode="auto">
          <a:xfrm>
            <a:off x="249238" y="5503863"/>
            <a:ext cx="1911350" cy="581025"/>
          </a:xfrm>
          <a:prstGeom prst="rect">
            <a:avLst/>
          </a:prstGeom>
          <a:noFill/>
          <a:ln w="9525">
            <a:noFill/>
            <a:miter lim="800000"/>
            <a:headEnd/>
            <a:tailEnd/>
          </a:ln>
        </p:spPr>
        <p:txBody>
          <a:bodyPr wrap="none">
            <a:spAutoFit/>
          </a:bodyPr>
          <a:lstStyle/>
          <a:p>
            <a:pPr algn="ctr" eaLnBrk="1" hangingPunct="1">
              <a:spcBef>
                <a:spcPct val="0"/>
              </a:spcBef>
            </a:pPr>
            <a:r>
              <a:rPr lang="en-US" sz="1600" b="1" dirty="0"/>
              <a:t>Business Partner/</a:t>
            </a:r>
          </a:p>
          <a:p>
            <a:pPr algn="ctr" eaLnBrk="1" hangingPunct="1">
              <a:spcBef>
                <a:spcPct val="0"/>
              </a:spcBef>
            </a:pPr>
            <a:r>
              <a:rPr lang="en-US" sz="1600" b="1" dirty="0"/>
              <a:t>Client Site</a:t>
            </a:r>
          </a:p>
        </p:txBody>
      </p:sp>
      <p:sp>
        <p:nvSpPr>
          <p:cNvPr id="14354" name="TextBox 38926"/>
          <p:cNvSpPr txBox="1">
            <a:spLocks noChangeArrowheads="1"/>
          </p:cNvSpPr>
          <p:nvPr/>
        </p:nvSpPr>
        <p:spPr bwMode="auto">
          <a:xfrm>
            <a:off x="7918450" y="3932238"/>
            <a:ext cx="1211263" cy="581025"/>
          </a:xfrm>
          <a:prstGeom prst="rect">
            <a:avLst/>
          </a:prstGeom>
          <a:noFill/>
          <a:ln w="9525">
            <a:noFill/>
            <a:miter lim="800000"/>
            <a:headEnd/>
            <a:tailEnd/>
          </a:ln>
        </p:spPr>
        <p:txBody>
          <a:bodyPr wrap="none">
            <a:spAutoFit/>
          </a:bodyPr>
          <a:lstStyle/>
          <a:p>
            <a:pPr eaLnBrk="1" hangingPunct="1">
              <a:spcBef>
                <a:spcPct val="0"/>
              </a:spcBef>
            </a:pPr>
            <a:r>
              <a:rPr lang="en-US" sz="1600" b="1"/>
              <a:t>Other RDP</a:t>
            </a:r>
          </a:p>
          <a:p>
            <a:pPr eaLnBrk="1" hangingPunct="1">
              <a:spcBef>
                <a:spcPct val="0"/>
              </a:spcBef>
            </a:pPr>
            <a:r>
              <a:rPr lang="en-US" sz="1600" b="1"/>
              <a:t>Hosts</a:t>
            </a:r>
          </a:p>
        </p:txBody>
      </p:sp>
      <p:sp>
        <p:nvSpPr>
          <p:cNvPr id="14355" name="TextBox 38927"/>
          <p:cNvSpPr txBox="1">
            <a:spLocks noChangeArrowheads="1"/>
          </p:cNvSpPr>
          <p:nvPr/>
        </p:nvSpPr>
        <p:spPr bwMode="auto">
          <a:xfrm>
            <a:off x="7954963" y="2844800"/>
            <a:ext cx="1031875" cy="581025"/>
          </a:xfrm>
          <a:prstGeom prst="rect">
            <a:avLst/>
          </a:prstGeom>
          <a:noFill/>
          <a:ln w="9525">
            <a:noFill/>
            <a:miter lim="800000"/>
            <a:headEnd/>
            <a:tailEnd/>
          </a:ln>
        </p:spPr>
        <p:txBody>
          <a:bodyPr wrap="none">
            <a:spAutoFit/>
          </a:bodyPr>
          <a:lstStyle/>
          <a:p>
            <a:pPr eaLnBrk="1" hangingPunct="1">
              <a:spcBef>
                <a:spcPct val="0"/>
              </a:spcBef>
            </a:pPr>
            <a:r>
              <a:rPr lang="en-US" sz="1600" b="1"/>
              <a:t>Terminal</a:t>
            </a:r>
          </a:p>
          <a:p>
            <a:pPr eaLnBrk="1" hangingPunct="1">
              <a:spcBef>
                <a:spcPct val="0"/>
              </a:spcBef>
            </a:pPr>
            <a:r>
              <a:rPr lang="en-US" sz="1600" b="1"/>
              <a:t>Server</a:t>
            </a:r>
          </a:p>
        </p:txBody>
      </p:sp>
      <p:sp>
        <p:nvSpPr>
          <p:cNvPr id="929810" name="Straight Connector 929809"/>
          <p:cNvSpPr>
            <a:spLocks noChangeShapeType="1"/>
          </p:cNvSpPr>
          <p:nvPr/>
        </p:nvSpPr>
        <p:spPr bwMode="auto">
          <a:xfrm flipV="1">
            <a:off x="5553075" y="2166938"/>
            <a:ext cx="1930400" cy="1404937"/>
          </a:xfrm>
          <a:prstGeom prst="line">
            <a:avLst/>
          </a:prstGeom>
          <a:noFill/>
          <a:ln w="165100" algn="ctr">
            <a:solidFill>
              <a:srgbClr val="008080"/>
            </a:solidFill>
            <a:round/>
            <a:headEnd/>
            <a:tailEnd/>
          </a:ln>
        </p:spPr>
        <p:txBody>
          <a:bodyPr anchor="ctr"/>
          <a:lstStyle/>
          <a:p>
            <a:endParaRPr lang="en-GB"/>
          </a:p>
        </p:txBody>
      </p:sp>
      <p:sp>
        <p:nvSpPr>
          <p:cNvPr id="929811" name="Straight Connector 929810"/>
          <p:cNvSpPr>
            <a:spLocks noChangeShapeType="1"/>
          </p:cNvSpPr>
          <p:nvPr/>
        </p:nvSpPr>
        <p:spPr bwMode="auto">
          <a:xfrm>
            <a:off x="5553075" y="3648075"/>
            <a:ext cx="1930400" cy="609600"/>
          </a:xfrm>
          <a:prstGeom prst="line">
            <a:avLst/>
          </a:prstGeom>
          <a:noFill/>
          <a:ln w="165100" algn="ctr">
            <a:solidFill>
              <a:srgbClr val="008080"/>
            </a:solidFill>
            <a:round/>
            <a:headEnd/>
            <a:tailEnd/>
          </a:ln>
        </p:spPr>
        <p:txBody>
          <a:bodyPr anchor="ctr"/>
          <a:lstStyle/>
          <a:p>
            <a:endParaRPr lang="en-GB"/>
          </a:p>
        </p:txBody>
      </p:sp>
      <p:grpSp>
        <p:nvGrpSpPr>
          <p:cNvPr id="3" name="Group 20"/>
          <p:cNvGrpSpPr>
            <a:grpSpLocks/>
          </p:cNvGrpSpPr>
          <p:nvPr/>
        </p:nvGrpSpPr>
        <p:grpSpPr bwMode="auto">
          <a:xfrm>
            <a:off x="2352675" y="4403725"/>
            <a:ext cx="1101725" cy="1182688"/>
            <a:chOff x="1432" y="3664"/>
            <a:chExt cx="694" cy="745"/>
          </a:xfrm>
        </p:grpSpPr>
        <p:pic>
          <p:nvPicPr>
            <p:cNvPr id="14382" name="Rectangle 38950"/>
            <p:cNvPicPr>
              <a:picLocks noChangeAspect="1" noChangeArrowheads="1"/>
            </p:cNvPicPr>
            <p:nvPr/>
          </p:nvPicPr>
          <p:blipFill>
            <a:blip r:embed="rId3"/>
            <a:srcRect/>
            <a:stretch>
              <a:fillRect/>
            </a:stretch>
          </p:blipFill>
          <p:spPr bwMode="auto">
            <a:xfrm>
              <a:off x="1608" y="3664"/>
              <a:ext cx="345" cy="575"/>
            </a:xfrm>
            <a:prstGeom prst="rect">
              <a:avLst/>
            </a:prstGeom>
            <a:noFill/>
            <a:ln w="9525">
              <a:noFill/>
              <a:miter lim="800000"/>
              <a:headEnd/>
              <a:tailEnd/>
            </a:ln>
          </p:spPr>
        </p:pic>
        <p:pic>
          <p:nvPicPr>
            <p:cNvPr id="14383" name="Rectangle 38951"/>
            <p:cNvPicPr>
              <a:picLocks noChangeAspect="1" noChangeArrowheads="1"/>
            </p:cNvPicPr>
            <p:nvPr/>
          </p:nvPicPr>
          <p:blipFill>
            <a:blip r:embed="rId4"/>
            <a:srcRect/>
            <a:stretch>
              <a:fillRect/>
            </a:stretch>
          </p:blipFill>
          <p:spPr bwMode="auto">
            <a:xfrm>
              <a:off x="1432" y="3833"/>
              <a:ext cx="694" cy="576"/>
            </a:xfrm>
            <a:prstGeom prst="rect">
              <a:avLst/>
            </a:prstGeom>
            <a:noFill/>
            <a:ln w="9525">
              <a:noFill/>
              <a:miter lim="800000"/>
              <a:headEnd/>
              <a:tailEnd/>
            </a:ln>
          </p:spPr>
        </p:pic>
      </p:grpSp>
      <p:pic>
        <p:nvPicPr>
          <p:cNvPr id="929815" name="Rectangle 929814"/>
          <p:cNvPicPr>
            <a:picLocks noChangeArrowheads="1"/>
          </p:cNvPicPr>
          <p:nvPr/>
        </p:nvPicPr>
        <p:blipFill>
          <a:blip r:embed="rId5"/>
          <a:srcRect b="-63635"/>
          <a:stretch>
            <a:fillRect/>
          </a:stretch>
        </p:blipFill>
        <p:spPr bwMode="auto">
          <a:xfrm rot="10814897" flipV="1">
            <a:off x="1057275" y="3571875"/>
            <a:ext cx="1560513" cy="285750"/>
          </a:xfrm>
          <a:prstGeom prst="rect">
            <a:avLst/>
          </a:prstGeom>
          <a:noFill/>
          <a:ln w="9525">
            <a:noFill/>
            <a:miter lim="800000"/>
            <a:headEnd/>
            <a:tailEnd/>
          </a:ln>
        </p:spPr>
      </p:pic>
      <p:pic>
        <p:nvPicPr>
          <p:cNvPr id="929816" name="Rectangle 929815"/>
          <p:cNvPicPr>
            <a:picLocks noChangeArrowheads="1"/>
          </p:cNvPicPr>
          <p:nvPr/>
        </p:nvPicPr>
        <p:blipFill>
          <a:blip r:embed="rId5"/>
          <a:srcRect b="-63635"/>
          <a:stretch>
            <a:fillRect/>
          </a:stretch>
        </p:blipFill>
        <p:spPr bwMode="auto">
          <a:xfrm rot="13344954" flipV="1">
            <a:off x="981075" y="2578100"/>
            <a:ext cx="1912938" cy="231775"/>
          </a:xfrm>
          <a:prstGeom prst="rect">
            <a:avLst/>
          </a:prstGeom>
          <a:noFill/>
          <a:ln w="9525">
            <a:noFill/>
            <a:miter lim="800000"/>
            <a:headEnd/>
            <a:tailEnd/>
          </a:ln>
        </p:spPr>
      </p:pic>
      <p:pic>
        <p:nvPicPr>
          <p:cNvPr id="929817" name="Rectangle 929816"/>
          <p:cNvPicPr>
            <a:picLocks noChangeArrowheads="1"/>
          </p:cNvPicPr>
          <p:nvPr/>
        </p:nvPicPr>
        <p:blipFill>
          <a:blip r:embed="rId5"/>
          <a:srcRect b="-63635"/>
          <a:stretch>
            <a:fillRect/>
          </a:stretch>
        </p:blipFill>
        <p:spPr bwMode="auto">
          <a:xfrm rot="8076493" flipV="1">
            <a:off x="1211263" y="4335462"/>
            <a:ext cx="1911350" cy="231775"/>
          </a:xfrm>
          <a:prstGeom prst="rect">
            <a:avLst/>
          </a:prstGeom>
          <a:noFill/>
          <a:ln w="9525">
            <a:noFill/>
            <a:miter lim="800000"/>
            <a:headEnd/>
            <a:tailEnd/>
          </a:ln>
        </p:spPr>
      </p:pic>
      <p:pic>
        <p:nvPicPr>
          <p:cNvPr id="929818" name="Rectangle 929817"/>
          <p:cNvPicPr>
            <a:picLocks noChangeArrowheads="1"/>
          </p:cNvPicPr>
          <p:nvPr/>
        </p:nvPicPr>
        <p:blipFill>
          <a:blip r:embed="rId5"/>
          <a:srcRect b="-63635"/>
          <a:stretch>
            <a:fillRect/>
          </a:stretch>
        </p:blipFill>
        <p:spPr bwMode="auto">
          <a:xfrm rot="15886258" flipV="1">
            <a:off x="2230438" y="4132262"/>
            <a:ext cx="1149350" cy="231775"/>
          </a:xfrm>
          <a:prstGeom prst="rect">
            <a:avLst/>
          </a:prstGeom>
          <a:noFill/>
          <a:ln w="9525">
            <a:noFill/>
            <a:miter lim="800000"/>
            <a:headEnd/>
            <a:tailEnd/>
          </a:ln>
        </p:spPr>
      </p:pic>
      <p:pic>
        <p:nvPicPr>
          <p:cNvPr id="14363" name="Rectangle 38935"/>
          <p:cNvPicPr>
            <a:picLocks noChangeAspect="1" noChangeArrowheads="1"/>
          </p:cNvPicPr>
          <p:nvPr/>
        </p:nvPicPr>
        <p:blipFill>
          <a:blip r:embed="rId6"/>
          <a:srcRect/>
          <a:stretch>
            <a:fillRect/>
          </a:stretch>
        </p:blipFill>
        <p:spPr bwMode="auto">
          <a:xfrm>
            <a:off x="1895475" y="2925763"/>
            <a:ext cx="1828800" cy="1255712"/>
          </a:xfrm>
          <a:prstGeom prst="rect">
            <a:avLst/>
          </a:prstGeom>
          <a:noFill/>
          <a:ln w="9525">
            <a:noFill/>
            <a:miter lim="800000"/>
            <a:headEnd/>
            <a:tailEnd/>
          </a:ln>
        </p:spPr>
      </p:pic>
      <p:sp>
        <p:nvSpPr>
          <p:cNvPr id="14364" name="TextBox 38936"/>
          <p:cNvSpPr txBox="1">
            <a:spLocks noChangeArrowheads="1"/>
          </p:cNvSpPr>
          <p:nvPr/>
        </p:nvSpPr>
        <p:spPr bwMode="auto">
          <a:xfrm>
            <a:off x="2352675" y="3419475"/>
            <a:ext cx="874713" cy="336550"/>
          </a:xfrm>
          <a:prstGeom prst="rect">
            <a:avLst/>
          </a:prstGeom>
          <a:noFill/>
          <a:ln w="9525">
            <a:noFill/>
            <a:miter lim="800000"/>
            <a:headEnd/>
            <a:tailEnd/>
          </a:ln>
        </p:spPr>
        <p:txBody>
          <a:bodyPr wrap="none">
            <a:spAutoFit/>
          </a:bodyPr>
          <a:lstStyle/>
          <a:p>
            <a:pPr eaLnBrk="1" hangingPunct="1">
              <a:spcBef>
                <a:spcPct val="0"/>
              </a:spcBef>
            </a:pPr>
            <a:r>
              <a:rPr lang="en-US" sz="1600"/>
              <a:t>Internet</a:t>
            </a:r>
          </a:p>
        </p:txBody>
      </p:sp>
      <p:pic>
        <p:nvPicPr>
          <p:cNvPr id="14365" name="Rectangle 38938"/>
          <p:cNvPicPr>
            <a:picLocks noChangeAspect="1" noChangeArrowheads="1"/>
          </p:cNvPicPr>
          <p:nvPr/>
        </p:nvPicPr>
        <p:blipFill>
          <a:blip r:embed="rId7"/>
          <a:srcRect/>
          <a:stretch>
            <a:fillRect/>
          </a:stretch>
        </p:blipFill>
        <p:spPr bwMode="auto">
          <a:xfrm>
            <a:off x="820738" y="1666875"/>
            <a:ext cx="609600" cy="606425"/>
          </a:xfrm>
          <a:prstGeom prst="rect">
            <a:avLst/>
          </a:prstGeom>
          <a:noFill/>
          <a:ln w="9525">
            <a:noFill/>
            <a:miter lim="800000"/>
            <a:headEnd/>
            <a:tailEnd/>
          </a:ln>
        </p:spPr>
      </p:pic>
      <p:pic>
        <p:nvPicPr>
          <p:cNvPr id="14366" name="Rectangle 38939"/>
          <p:cNvPicPr>
            <a:picLocks noChangeAspect="1" noChangeArrowheads="1"/>
          </p:cNvPicPr>
          <p:nvPr/>
        </p:nvPicPr>
        <p:blipFill>
          <a:blip r:embed="rId8"/>
          <a:srcRect/>
          <a:stretch>
            <a:fillRect/>
          </a:stretch>
        </p:blipFill>
        <p:spPr bwMode="auto">
          <a:xfrm>
            <a:off x="2505075" y="5470525"/>
            <a:ext cx="685800" cy="531813"/>
          </a:xfrm>
          <a:prstGeom prst="rect">
            <a:avLst/>
          </a:prstGeom>
          <a:noFill/>
          <a:ln w="9525">
            <a:noFill/>
            <a:miter lim="800000"/>
            <a:headEnd/>
            <a:tailEnd/>
          </a:ln>
        </p:spPr>
      </p:pic>
      <p:pic>
        <p:nvPicPr>
          <p:cNvPr id="14367" name="Rectangle 38941"/>
          <p:cNvPicPr>
            <a:picLocks noChangeAspect="1" noChangeArrowheads="1"/>
          </p:cNvPicPr>
          <p:nvPr/>
        </p:nvPicPr>
        <p:blipFill>
          <a:blip r:embed="rId9"/>
          <a:srcRect/>
          <a:stretch>
            <a:fillRect/>
          </a:stretch>
        </p:blipFill>
        <p:spPr bwMode="auto">
          <a:xfrm>
            <a:off x="7218363" y="3738563"/>
            <a:ext cx="736600" cy="1087437"/>
          </a:xfrm>
          <a:prstGeom prst="rect">
            <a:avLst/>
          </a:prstGeom>
          <a:noFill/>
          <a:ln w="9525">
            <a:noFill/>
            <a:miter lim="800000"/>
            <a:headEnd/>
            <a:tailEnd/>
          </a:ln>
        </p:spPr>
      </p:pic>
      <p:pic>
        <p:nvPicPr>
          <p:cNvPr id="14368" name="Rectangle 38942"/>
          <p:cNvPicPr>
            <a:picLocks noChangeAspect="1" noChangeArrowheads="1"/>
          </p:cNvPicPr>
          <p:nvPr/>
        </p:nvPicPr>
        <p:blipFill>
          <a:blip r:embed="rId10"/>
          <a:srcRect/>
          <a:stretch>
            <a:fillRect/>
          </a:stretch>
        </p:blipFill>
        <p:spPr bwMode="auto">
          <a:xfrm>
            <a:off x="7153275" y="1666875"/>
            <a:ext cx="733425" cy="1017588"/>
          </a:xfrm>
          <a:prstGeom prst="rect">
            <a:avLst/>
          </a:prstGeom>
          <a:noFill/>
          <a:ln w="9525">
            <a:noFill/>
            <a:miter lim="800000"/>
            <a:headEnd/>
            <a:tailEnd/>
          </a:ln>
        </p:spPr>
      </p:pic>
      <p:pic>
        <p:nvPicPr>
          <p:cNvPr id="14369" name="Rectangle 38943"/>
          <p:cNvPicPr>
            <a:picLocks noChangeAspect="1" noChangeArrowheads="1"/>
          </p:cNvPicPr>
          <p:nvPr/>
        </p:nvPicPr>
        <p:blipFill>
          <a:blip r:embed="rId11"/>
          <a:srcRect/>
          <a:stretch>
            <a:fillRect/>
          </a:stretch>
        </p:blipFill>
        <p:spPr bwMode="auto">
          <a:xfrm>
            <a:off x="7354888" y="2676525"/>
            <a:ext cx="733425" cy="962025"/>
          </a:xfrm>
          <a:prstGeom prst="rect">
            <a:avLst/>
          </a:prstGeom>
          <a:noFill/>
          <a:ln w="9525">
            <a:noFill/>
            <a:miter lim="800000"/>
            <a:headEnd/>
            <a:tailEnd/>
          </a:ln>
        </p:spPr>
      </p:pic>
      <p:sp>
        <p:nvSpPr>
          <p:cNvPr id="14370" name="TextBox 38944"/>
          <p:cNvSpPr txBox="1">
            <a:spLocks noChangeArrowheads="1"/>
          </p:cNvSpPr>
          <p:nvPr/>
        </p:nvSpPr>
        <p:spPr bwMode="auto">
          <a:xfrm>
            <a:off x="4227513" y="4257675"/>
            <a:ext cx="2057400" cy="581025"/>
          </a:xfrm>
          <a:prstGeom prst="rect">
            <a:avLst/>
          </a:prstGeom>
          <a:noFill/>
          <a:ln w="9525">
            <a:noFill/>
            <a:miter lim="800000"/>
            <a:headEnd/>
            <a:tailEnd/>
          </a:ln>
        </p:spPr>
        <p:txBody>
          <a:bodyPr>
            <a:spAutoFit/>
          </a:bodyPr>
          <a:lstStyle/>
          <a:p>
            <a:pPr marL="117475" indent="-117475" algn="ctr" eaLnBrk="1" hangingPunct="1">
              <a:spcBef>
                <a:spcPct val="0"/>
              </a:spcBef>
            </a:pPr>
            <a:r>
              <a:rPr lang="en-US" sz="1600" b="1"/>
              <a:t>Terminal Services Gateway Server</a:t>
            </a:r>
          </a:p>
        </p:txBody>
      </p:sp>
      <p:pic>
        <p:nvPicPr>
          <p:cNvPr id="14371" name="Rectangle 38946"/>
          <p:cNvPicPr>
            <a:picLocks noChangeAspect="1" noChangeArrowheads="1"/>
          </p:cNvPicPr>
          <p:nvPr/>
        </p:nvPicPr>
        <p:blipFill>
          <a:blip r:embed="rId8"/>
          <a:srcRect/>
          <a:stretch>
            <a:fillRect/>
          </a:stretch>
        </p:blipFill>
        <p:spPr bwMode="auto">
          <a:xfrm>
            <a:off x="911225" y="4875213"/>
            <a:ext cx="685800" cy="531812"/>
          </a:xfrm>
          <a:prstGeom prst="rect">
            <a:avLst/>
          </a:prstGeom>
          <a:noFill/>
          <a:ln w="9525">
            <a:noFill/>
            <a:miter lim="800000"/>
            <a:headEnd/>
            <a:tailEnd/>
          </a:ln>
        </p:spPr>
      </p:pic>
      <p:pic>
        <p:nvPicPr>
          <p:cNvPr id="14372" name="Rectangle 38943"/>
          <p:cNvPicPr>
            <a:picLocks noChangeAspect="1" noChangeArrowheads="1"/>
          </p:cNvPicPr>
          <p:nvPr/>
        </p:nvPicPr>
        <p:blipFill>
          <a:blip r:embed="rId11"/>
          <a:srcRect/>
          <a:stretch>
            <a:fillRect/>
          </a:stretch>
        </p:blipFill>
        <p:spPr bwMode="auto">
          <a:xfrm>
            <a:off x="6469063" y="4489450"/>
            <a:ext cx="566737" cy="742950"/>
          </a:xfrm>
          <a:prstGeom prst="rect">
            <a:avLst/>
          </a:prstGeom>
          <a:noFill/>
          <a:ln w="9525">
            <a:noFill/>
            <a:miter lim="800000"/>
            <a:headEnd/>
            <a:tailEnd/>
          </a:ln>
        </p:spPr>
      </p:pic>
      <p:sp>
        <p:nvSpPr>
          <p:cNvPr id="14373" name="TextBox 38920"/>
          <p:cNvSpPr txBox="1">
            <a:spLocks noChangeArrowheads="1"/>
          </p:cNvSpPr>
          <p:nvPr/>
        </p:nvSpPr>
        <p:spPr bwMode="auto">
          <a:xfrm>
            <a:off x="7005638" y="4757738"/>
            <a:ext cx="1752600" cy="581025"/>
          </a:xfrm>
          <a:prstGeom prst="rect">
            <a:avLst/>
          </a:prstGeom>
          <a:noFill/>
          <a:ln w="9525">
            <a:noFill/>
            <a:miter lim="800000"/>
            <a:headEnd/>
            <a:tailEnd/>
          </a:ln>
        </p:spPr>
        <p:txBody>
          <a:bodyPr>
            <a:spAutoFit/>
          </a:bodyPr>
          <a:lstStyle/>
          <a:p>
            <a:pPr eaLnBrk="1" hangingPunct="1">
              <a:spcBef>
                <a:spcPct val="0"/>
              </a:spcBef>
            </a:pPr>
            <a:r>
              <a:rPr lang="en-US" sz="1600" b="1"/>
              <a:t>Network Policy Server</a:t>
            </a:r>
          </a:p>
        </p:txBody>
      </p:sp>
      <p:pic>
        <p:nvPicPr>
          <p:cNvPr id="14374" name="Rectangle 38943"/>
          <p:cNvPicPr>
            <a:picLocks noChangeAspect="1" noChangeArrowheads="1"/>
          </p:cNvPicPr>
          <p:nvPr/>
        </p:nvPicPr>
        <p:blipFill>
          <a:blip r:embed="rId11"/>
          <a:srcRect/>
          <a:stretch>
            <a:fillRect/>
          </a:stretch>
        </p:blipFill>
        <p:spPr bwMode="auto">
          <a:xfrm>
            <a:off x="6486525" y="5241925"/>
            <a:ext cx="566738" cy="742950"/>
          </a:xfrm>
          <a:prstGeom prst="rect">
            <a:avLst/>
          </a:prstGeom>
          <a:noFill/>
          <a:ln w="9525">
            <a:noFill/>
            <a:miter lim="800000"/>
            <a:headEnd/>
            <a:tailEnd/>
          </a:ln>
        </p:spPr>
      </p:pic>
      <p:sp>
        <p:nvSpPr>
          <p:cNvPr id="14375" name="TextBox 38920"/>
          <p:cNvSpPr txBox="1">
            <a:spLocks noChangeArrowheads="1"/>
          </p:cNvSpPr>
          <p:nvPr/>
        </p:nvSpPr>
        <p:spPr bwMode="auto">
          <a:xfrm>
            <a:off x="6999288" y="5410200"/>
            <a:ext cx="1752600" cy="581025"/>
          </a:xfrm>
          <a:prstGeom prst="rect">
            <a:avLst/>
          </a:prstGeom>
          <a:noFill/>
          <a:ln w="9525">
            <a:noFill/>
            <a:miter lim="800000"/>
            <a:headEnd/>
            <a:tailEnd/>
          </a:ln>
        </p:spPr>
        <p:txBody>
          <a:bodyPr>
            <a:spAutoFit/>
          </a:bodyPr>
          <a:lstStyle/>
          <a:p>
            <a:pPr eaLnBrk="1" hangingPunct="1">
              <a:spcBef>
                <a:spcPct val="0"/>
              </a:spcBef>
            </a:pPr>
            <a:r>
              <a:rPr lang="en-US" sz="1600" b="1"/>
              <a:t>Active Directory DC</a:t>
            </a:r>
          </a:p>
        </p:txBody>
      </p:sp>
      <p:sp>
        <p:nvSpPr>
          <p:cNvPr id="14376" name="Straight Connector 38912"/>
          <p:cNvSpPr>
            <a:spLocks noChangeShapeType="1"/>
          </p:cNvSpPr>
          <p:nvPr/>
        </p:nvSpPr>
        <p:spPr bwMode="auto">
          <a:xfrm rot="-5400000">
            <a:off x="3895725" y="3432175"/>
            <a:ext cx="4699000" cy="25400"/>
          </a:xfrm>
          <a:prstGeom prst="line">
            <a:avLst/>
          </a:prstGeom>
          <a:noFill/>
          <a:ln w="38100" algn="ctr">
            <a:solidFill>
              <a:schemeClr val="folHlink"/>
            </a:solidFill>
            <a:round/>
            <a:headEnd/>
            <a:tailEnd/>
          </a:ln>
        </p:spPr>
        <p:txBody>
          <a:bodyPr/>
          <a:lstStyle/>
          <a:p>
            <a:endParaRPr lang="en-GB"/>
          </a:p>
        </p:txBody>
      </p:sp>
      <p:sp>
        <p:nvSpPr>
          <p:cNvPr id="39" name="Rounded Rectangular Callout 38"/>
          <p:cNvSpPr>
            <a:spLocks noChangeArrowheads="1"/>
          </p:cNvSpPr>
          <p:nvPr/>
        </p:nvSpPr>
        <p:spPr bwMode="blackWhite">
          <a:xfrm>
            <a:off x="2038350" y="1382713"/>
            <a:ext cx="1765300" cy="838200"/>
          </a:xfrm>
          <a:prstGeom prst="wedgeRoundRectCallout">
            <a:avLst>
              <a:gd name="adj1" fmla="val -106833"/>
              <a:gd name="adj2" fmla="val 217236"/>
              <a:gd name="adj3" fmla="val 16667"/>
            </a:avLst>
          </a:prstGeom>
          <a:gradFill rotWithShape="0">
            <a:gsLst>
              <a:gs pos="0">
                <a:srgbClr val="765E00"/>
              </a:gs>
              <a:gs pos="50000">
                <a:srgbClr val="FFCC00"/>
              </a:gs>
              <a:gs pos="100000">
                <a:srgbClr val="765E00"/>
              </a:gs>
            </a:gsLst>
            <a:lin ang="5400000" scaled="1"/>
          </a:gradFill>
          <a:ln w="12700" algn="ctr">
            <a:noFill/>
            <a:miter lim="800000"/>
            <a:headEnd/>
            <a:tailEnd/>
          </a:ln>
        </p:spPr>
        <p:txBody>
          <a:bodyPr anchor="ctr"/>
          <a:lstStyle/>
          <a:p>
            <a:pPr algn="ctr">
              <a:spcBef>
                <a:spcPct val="0"/>
              </a:spcBef>
            </a:pPr>
            <a:r>
              <a:rPr lang="en-US" sz="1600" b="1" dirty="0" err="1" smtClean="0">
                <a:latin typeface="Segoe Semibold" pitchFamily="34" charset="0"/>
              </a:rPr>
              <a:t>Tunel</a:t>
            </a:r>
            <a:r>
              <a:rPr lang="en-US" sz="1600" b="1" dirty="0" smtClean="0">
                <a:latin typeface="Segoe Semibold" pitchFamily="34" charset="0"/>
              </a:rPr>
              <a:t> </a:t>
            </a:r>
            <a:r>
              <a:rPr lang="en-US" sz="1600" b="1" dirty="0">
                <a:latin typeface="Segoe Semibold" pitchFamily="34" charset="0"/>
              </a:rPr>
              <a:t>RDP </a:t>
            </a:r>
            <a:r>
              <a:rPr lang="en-US" sz="1600" b="1" dirty="0" err="1" smtClean="0">
                <a:latin typeface="Segoe Semibold" pitchFamily="34" charset="0"/>
              </a:rPr>
              <a:t>sobre</a:t>
            </a:r>
            <a:r>
              <a:rPr lang="en-US" sz="1600" b="1" dirty="0" smtClean="0">
                <a:latin typeface="Segoe Semibold" pitchFamily="34" charset="0"/>
              </a:rPr>
              <a:t> RPC/HTTPS</a:t>
            </a:r>
            <a:endParaRPr lang="en-US" sz="1600" dirty="0"/>
          </a:p>
        </p:txBody>
      </p:sp>
      <p:sp>
        <p:nvSpPr>
          <p:cNvPr id="40" name="Rounded Rectangular Callout 39"/>
          <p:cNvSpPr>
            <a:spLocks noChangeArrowheads="1"/>
          </p:cNvSpPr>
          <p:nvPr/>
        </p:nvSpPr>
        <p:spPr bwMode="blackWhite">
          <a:xfrm>
            <a:off x="6153150" y="1454150"/>
            <a:ext cx="1765300" cy="760413"/>
          </a:xfrm>
          <a:prstGeom prst="wedgeRoundRectCallout">
            <a:avLst>
              <a:gd name="adj1" fmla="val -16185"/>
              <a:gd name="adj2" fmla="val 201356"/>
              <a:gd name="adj3" fmla="val 16667"/>
            </a:avLst>
          </a:prstGeom>
          <a:gradFill rotWithShape="0">
            <a:gsLst>
              <a:gs pos="0">
                <a:srgbClr val="765E00"/>
              </a:gs>
              <a:gs pos="50000">
                <a:srgbClr val="FFCC00"/>
              </a:gs>
              <a:gs pos="100000">
                <a:srgbClr val="765E00"/>
              </a:gs>
            </a:gsLst>
            <a:lin ang="5400000" scaled="1"/>
          </a:gradFill>
          <a:ln w="12700" algn="ctr">
            <a:noFill/>
            <a:miter lim="800000"/>
            <a:headEnd/>
            <a:tailEnd/>
          </a:ln>
        </p:spPr>
        <p:txBody>
          <a:bodyPr anchor="ctr"/>
          <a:lstStyle/>
          <a:p>
            <a:pPr algn="ctr">
              <a:spcBef>
                <a:spcPct val="0"/>
              </a:spcBef>
            </a:pPr>
            <a:r>
              <a:rPr lang="en-US" sz="1600" b="1" dirty="0" err="1" smtClean="0">
                <a:latin typeface="Segoe Semibold" pitchFamily="34" charset="0"/>
              </a:rPr>
              <a:t>Pasa</a:t>
            </a:r>
            <a:r>
              <a:rPr lang="en-US" sz="1600" b="1" dirty="0" smtClean="0">
                <a:latin typeface="Segoe Semibold" pitchFamily="34" charset="0"/>
              </a:rPr>
              <a:t> </a:t>
            </a:r>
            <a:r>
              <a:rPr lang="en-US" sz="1600" b="1" dirty="0" err="1" smtClean="0">
                <a:latin typeface="Segoe Semibold" pitchFamily="34" charset="0"/>
              </a:rPr>
              <a:t>tráfico</a:t>
            </a:r>
            <a:r>
              <a:rPr lang="en-US" sz="1600" b="1" dirty="0" smtClean="0">
                <a:latin typeface="Segoe Semibold" pitchFamily="34" charset="0"/>
              </a:rPr>
              <a:t> </a:t>
            </a:r>
            <a:r>
              <a:rPr lang="en-US" sz="1600" b="1" dirty="0">
                <a:latin typeface="Segoe Semibold" pitchFamily="34" charset="0"/>
              </a:rPr>
              <a:t>RDP/SSL </a:t>
            </a:r>
            <a:r>
              <a:rPr lang="en-US" sz="1600" b="1" dirty="0" smtClean="0">
                <a:latin typeface="Segoe Semibold" pitchFamily="34" charset="0"/>
              </a:rPr>
              <a:t>al </a:t>
            </a:r>
            <a:r>
              <a:rPr lang="en-US" sz="1600" b="1" dirty="0">
                <a:latin typeface="Segoe Semibold" pitchFamily="34" charset="0"/>
              </a:rPr>
              <a:t>TS</a:t>
            </a:r>
            <a:endParaRPr lang="en-US" sz="1600" dirty="0"/>
          </a:p>
        </p:txBody>
      </p:sp>
      <p:sp>
        <p:nvSpPr>
          <p:cNvPr id="41" name="Rounded Rectangular Callout 40"/>
          <p:cNvSpPr>
            <a:spLocks noChangeArrowheads="1"/>
          </p:cNvSpPr>
          <p:nvPr/>
        </p:nvSpPr>
        <p:spPr bwMode="blackWhite">
          <a:xfrm>
            <a:off x="4165600" y="1447800"/>
            <a:ext cx="1765300" cy="838200"/>
          </a:xfrm>
          <a:prstGeom prst="wedgeRoundRectCallout">
            <a:avLst>
              <a:gd name="adj1" fmla="val 42986"/>
              <a:gd name="adj2" fmla="val 217236"/>
              <a:gd name="adj3" fmla="val 16667"/>
            </a:avLst>
          </a:prstGeom>
          <a:gradFill rotWithShape="0">
            <a:gsLst>
              <a:gs pos="0">
                <a:srgbClr val="765E00"/>
              </a:gs>
              <a:gs pos="50000">
                <a:srgbClr val="FFCC00"/>
              </a:gs>
              <a:gs pos="100000">
                <a:srgbClr val="765E00"/>
              </a:gs>
            </a:gsLst>
            <a:lin ang="5400000" scaled="1"/>
          </a:gradFill>
          <a:ln w="12700" algn="ctr">
            <a:noFill/>
            <a:miter lim="800000"/>
            <a:headEnd/>
            <a:tailEnd/>
          </a:ln>
        </p:spPr>
        <p:txBody>
          <a:bodyPr anchor="ctr"/>
          <a:lstStyle/>
          <a:p>
            <a:pPr algn="ctr">
              <a:spcBef>
                <a:spcPct val="0"/>
              </a:spcBef>
            </a:pPr>
            <a:r>
              <a:rPr lang="en-US" sz="1600" b="1" dirty="0" err="1" smtClean="0">
                <a:latin typeface="Segoe Semibold" pitchFamily="34" charset="0"/>
              </a:rPr>
              <a:t>Deshace</a:t>
            </a:r>
            <a:r>
              <a:rPr lang="en-US" sz="1600" b="1" dirty="0" smtClean="0">
                <a:latin typeface="Segoe Semibold" pitchFamily="34" charset="0"/>
              </a:rPr>
              <a:t> el RPC/HTTPS</a:t>
            </a:r>
            <a:endParaRPr lang="en-US" sz="1600" dirty="0"/>
          </a:p>
        </p:txBody>
      </p:sp>
      <p:pic>
        <p:nvPicPr>
          <p:cNvPr id="14380" name="Rectangle 38937"/>
          <p:cNvPicPr>
            <a:picLocks noChangeAspect="1" noChangeArrowheads="1"/>
          </p:cNvPicPr>
          <p:nvPr/>
        </p:nvPicPr>
        <p:blipFill>
          <a:blip r:embed="rId8"/>
          <a:srcRect/>
          <a:stretch>
            <a:fillRect/>
          </a:stretch>
        </p:blipFill>
        <p:spPr bwMode="auto">
          <a:xfrm>
            <a:off x="523875" y="3419475"/>
            <a:ext cx="685800" cy="531813"/>
          </a:xfrm>
          <a:prstGeom prst="rect">
            <a:avLst/>
          </a:prstGeom>
          <a:noFill/>
          <a:ln w="9525">
            <a:noFill/>
            <a:miter lim="800000"/>
            <a:headEnd/>
            <a:tailEnd/>
          </a:ln>
        </p:spPr>
      </p:pic>
      <p:pic>
        <p:nvPicPr>
          <p:cNvPr id="14381" name="Rectangle 38940"/>
          <p:cNvPicPr>
            <a:picLocks noChangeAspect="1" noChangeArrowheads="1"/>
          </p:cNvPicPr>
          <p:nvPr/>
        </p:nvPicPr>
        <p:blipFill>
          <a:blip r:embed="rId11"/>
          <a:srcRect/>
          <a:stretch>
            <a:fillRect/>
          </a:stretch>
        </p:blipFill>
        <p:spPr bwMode="auto">
          <a:xfrm>
            <a:off x="5172075" y="3114675"/>
            <a:ext cx="733425" cy="9620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9816"/>
                                        </p:tgtEl>
                                        <p:attrNameLst>
                                          <p:attrName>style.visibility</p:attrName>
                                        </p:attrNameLst>
                                      </p:cBhvr>
                                      <p:to>
                                        <p:strVal val="visible"/>
                                      </p:to>
                                    </p:set>
                                    <p:animEffect transition="in" filter="wipe(left)">
                                      <p:cBhvr>
                                        <p:cTn id="7" dur="1000"/>
                                        <p:tgtEl>
                                          <p:spTgt spid="929816"/>
                                        </p:tgtEl>
                                      </p:cBhvr>
                                    </p:animEffect>
                                  </p:childTnLst>
                                </p:cTn>
                              </p:par>
                              <p:par>
                                <p:cTn id="8" presetID="22" presetClass="entr" presetSubtype="8" fill="hold" nodeType="withEffect">
                                  <p:stCondLst>
                                    <p:cond delay="0"/>
                                  </p:stCondLst>
                                  <p:childTnLst>
                                    <p:set>
                                      <p:cBhvr>
                                        <p:cTn id="9" dur="1" fill="hold">
                                          <p:stCondLst>
                                            <p:cond delay="0"/>
                                          </p:stCondLst>
                                        </p:cTn>
                                        <p:tgtEl>
                                          <p:spTgt spid="929815"/>
                                        </p:tgtEl>
                                        <p:attrNameLst>
                                          <p:attrName>style.visibility</p:attrName>
                                        </p:attrNameLst>
                                      </p:cBhvr>
                                      <p:to>
                                        <p:strVal val="visible"/>
                                      </p:to>
                                    </p:set>
                                    <p:animEffect transition="in" filter="wipe(left)">
                                      <p:cBhvr>
                                        <p:cTn id="10" dur="1000"/>
                                        <p:tgtEl>
                                          <p:spTgt spid="929815"/>
                                        </p:tgtEl>
                                      </p:cBhvr>
                                    </p:animEffect>
                                  </p:childTnLst>
                                </p:cTn>
                              </p:par>
                              <p:par>
                                <p:cTn id="11" presetID="22" presetClass="entr" presetSubtype="8" fill="hold" nodeType="withEffect">
                                  <p:stCondLst>
                                    <p:cond delay="0"/>
                                  </p:stCondLst>
                                  <p:childTnLst>
                                    <p:set>
                                      <p:cBhvr>
                                        <p:cTn id="12" dur="1" fill="hold">
                                          <p:stCondLst>
                                            <p:cond delay="0"/>
                                          </p:stCondLst>
                                        </p:cTn>
                                        <p:tgtEl>
                                          <p:spTgt spid="929817"/>
                                        </p:tgtEl>
                                        <p:attrNameLst>
                                          <p:attrName>style.visibility</p:attrName>
                                        </p:attrNameLst>
                                      </p:cBhvr>
                                      <p:to>
                                        <p:strVal val="visible"/>
                                      </p:to>
                                    </p:set>
                                    <p:animEffect transition="in" filter="wipe(left)">
                                      <p:cBhvr>
                                        <p:cTn id="13" dur="1000"/>
                                        <p:tgtEl>
                                          <p:spTgt spid="929817"/>
                                        </p:tgtEl>
                                      </p:cBhvr>
                                    </p:animEffect>
                                  </p:childTnLst>
                                </p:cTn>
                              </p:par>
                              <p:par>
                                <p:cTn id="14" presetID="22" presetClass="entr" presetSubtype="8" fill="hold" nodeType="withEffect">
                                  <p:stCondLst>
                                    <p:cond delay="0"/>
                                  </p:stCondLst>
                                  <p:childTnLst>
                                    <p:set>
                                      <p:cBhvr>
                                        <p:cTn id="15" dur="1" fill="hold">
                                          <p:stCondLst>
                                            <p:cond delay="0"/>
                                          </p:stCondLst>
                                        </p:cTn>
                                        <p:tgtEl>
                                          <p:spTgt spid="929818"/>
                                        </p:tgtEl>
                                        <p:attrNameLst>
                                          <p:attrName>style.visibility</p:attrName>
                                        </p:attrNameLst>
                                      </p:cBhvr>
                                      <p:to>
                                        <p:strVal val="visible"/>
                                      </p:to>
                                    </p:set>
                                    <p:animEffect transition="in" filter="wipe(left)">
                                      <p:cBhvr>
                                        <p:cTn id="16" dur="1000"/>
                                        <p:tgtEl>
                                          <p:spTgt spid="92981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1000"/>
                                        <p:tgtEl>
                                          <p:spTgt spid="3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6805"/>
                                        </p:tgtEl>
                                        <p:attrNameLst>
                                          <p:attrName>style.visibility</p:attrName>
                                        </p:attrNameLst>
                                      </p:cBhvr>
                                      <p:to>
                                        <p:strVal val="visible"/>
                                      </p:to>
                                    </p:set>
                                    <p:animEffect transition="in" filter="wipe(left)">
                                      <p:cBhvr>
                                        <p:cTn id="27" dur="1000"/>
                                        <p:tgtEl>
                                          <p:spTgt spid="76805"/>
                                        </p:tgtEl>
                                      </p:cBhvr>
                                    </p:animEffect>
                                  </p:childTnLst>
                                </p:cTn>
                              </p:par>
                            </p:childTnLst>
                          </p:cTn>
                        </p:par>
                        <p:par>
                          <p:cTn id="28" fill="hold">
                            <p:stCondLst>
                              <p:cond delay="1000"/>
                            </p:stCondLst>
                            <p:childTnLst>
                              <p:par>
                                <p:cTn id="29" presetID="7" presetClass="emph" presetSubtype="2" fill="hold" nodeType="afterEffect">
                                  <p:stCondLst>
                                    <p:cond delay="0"/>
                                  </p:stCondLst>
                                  <p:childTnLst>
                                    <p:animClr clrSpc="rgb" dir="cw">
                                      <p:cBhvr>
                                        <p:cTn id="30" dur="1000" fill="hold"/>
                                        <p:tgtEl>
                                          <p:spTgt spid="76805"/>
                                        </p:tgtEl>
                                        <p:attrNameLst>
                                          <p:attrName>stroke.color</p:attrName>
                                        </p:attrNameLst>
                                      </p:cBhvr>
                                      <p:to>
                                        <a:srgbClr val="008080"/>
                                      </p:to>
                                    </p:animClr>
                                    <p:set>
                                      <p:cBhvr>
                                        <p:cTn id="31" dur="1000" fill="hold"/>
                                        <p:tgtEl>
                                          <p:spTgt spid="76805"/>
                                        </p:tgtEl>
                                        <p:attrNameLst>
                                          <p:attrName>stroke.on</p:attrName>
                                        </p:attrNameLst>
                                      </p:cBhvr>
                                      <p:to>
                                        <p:strVal val="true"/>
                                      </p:to>
                                    </p:se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76804"/>
                                        </p:tgtEl>
                                        <p:attrNameLst>
                                          <p:attrName>style.visibility</p:attrName>
                                        </p:attrNameLst>
                                      </p:cBhvr>
                                      <p:to>
                                        <p:strVal val="visible"/>
                                      </p:to>
                                    </p:set>
                                    <p:animEffect transition="in" filter="wipe(left)">
                                      <p:cBhvr>
                                        <p:cTn id="35" dur="1000"/>
                                        <p:tgtEl>
                                          <p:spTgt spid="76804"/>
                                        </p:tgtEl>
                                      </p:cBhvr>
                                    </p:animEffect>
                                  </p:childTnLst>
                                </p:cTn>
                              </p:par>
                            </p:childTnLst>
                          </p:cTn>
                        </p:par>
                        <p:par>
                          <p:cTn id="36" fill="hold">
                            <p:stCondLst>
                              <p:cond delay="3000"/>
                            </p:stCondLst>
                            <p:childTnLst>
                              <p:par>
                                <p:cTn id="37" presetID="7" presetClass="emph" presetSubtype="2" fill="hold" nodeType="afterEffect">
                                  <p:stCondLst>
                                    <p:cond delay="0"/>
                                  </p:stCondLst>
                                  <p:childTnLst>
                                    <p:animClr clrSpc="rgb" dir="cw">
                                      <p:cBhvr>
                                        <p:cTn id="38" dur="1000" fill="hold"/>
                                        <p:tgtEl>
                                          <p:spTgt spid="76804"/>
                                        </p:tgtEl>
                                        <p:attrNameLst>
                                          <p:attrName>stroke.color</p:attrName>
                                        </p:attrNameLst>
                                      </p:cBhvr>
                                      <p:to>
                                        <a:srgbClr val="008080"/>
                                      </p:to>
                                    </p:animClr>
                                    <p:set>
                                      <p:cBhvr>
                                        <p:cTn id="39" dur="1000" fill="hold"/>
                                        <p:tgtEl>
                                          <p:spTgt spid="76804"/>
                                        </p:tgtEl>
                                        <p:attrNameLst>
                                          <p:attrName>stroke.on</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down)">
                                      <p:cBhvr>
                                        <p:cTn id="44" dur="10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down)">
                                      <p:cBhvr>
                                        <p:cTn id="49" dur="1000"/>
                                        <p:tgtEl>
                                          <p:spTgt spid="40"/>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929795"/>
                                        </p:tgtEl>
                                        <p:attrNameLst>
                                          <p:attrName>style.visibility</p:attrName>
                                        </p:attrNameLst>
                                      </p:cBhvr>
                                      <p:to>
                                        <p:strVal val="visible"/>
                                      </p:to>
                                    </p:set>
                                    <p:animEffect transition="in" filter="wipe(left)">
                                      <p:cBhvr>
                                        <p:cTn id="52" dur="1000"/>
                                        <p:tgtEl>
                                          <p:spTgt spid="92979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929810"/>
                                        </p:tgtEl>
                                        <p:attrNameLst>
                                          <p:attrName>style.visibility</p:attrName>
                                        </p:attrNameLst>
                                      </p:cBhvr>
                                      <p:to>
                                        <p:strVal val="visible"/>
                                      </p:to>
                                    </p:set>
                                    <p:animEffect transition="in" filter="wipe(left)">
                                      <p:cBhvr>
                                        <p:cTn id="55" dur="1000"/>
                                        <p:tgtEl>
                                          <p:spTgt spid="92981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929811"/>
                                        </p:tgtEl>
                                        <p:attrNameLst>
                                          <p:attrName>style.visibility</p:attrName>
                                        </p:attrNameLst>
                                      </p:cBhvr>
                                      <p:to>
                                        <p:strVal val="visible"/>
                                      </p:to>
                                    </p:set>
                                    <p:animEffect transition="in" filter="wipe(left)">
                                      <p:cBhvr>
                                        <p:cTn id="58" dur="1000"/>
                                        <p:tgtEl>
                                          <p:spTgt spid="929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animBg="1"/>
      <p:bldP spid="76805" grpId="0" animBg="1"/>
      <p:bldP spid="929795" grpId="0" animBg="1"/>
      <p:bldP spid="2" grpId="0" animBg="1"/>
      <p:bldP spid="929810" grpId="0" animBg="1"/>
      <p:bldP spid="929811" grpId="0" animBg="1"/>
      <p:bldP spid="39" grpId="0" animBg="1"/>
      <p:bldP spid="40"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17" name="Picture 13" descr="C:\Program Files\Microsoft Resource DVD Artwork\DVD_ART\Artwork_Imagery\HARDWARE_IMAGERY\Illustration - Misc Hardware\XML Icons\Internet cloud web.png"/>
          <p:cNvPicPr>
            <a:picLocks noChangeAspect="1" noChangeArrowheads="1"/>
          </p:cNvPicPr>
          <p:nvPr/>
        </p:nvPicPr>
        <p:blipFill>
          <a:blip r:embed="rId3" cstate="print"/>
          <a:srcRect/>
          <a:stretch>
            <a:fillRect/>
          </a:stretch>
        </p:blipFill>
        <p:spPr bwMode="auto">
          <a:xfrm>
            <a:off x="1539875" y="4176930"/>
            <a:ext cx="2481792" cy="1357313"/>
          </a:xfrm>
          <a:prstGeom prst="rect">
            <a:avLst/>
          </a:prstGeom>
          <a:noFill/>
        </p:spPr>
      </p:pic>
      <p:pic>
        <p:nvPicPr>
          <p:cNvPr id="47" name="Picture 5" descr="C:\Program Files\Microsoft Resource DVD Artwork\DVD_ART\Artwork_Imagery\HARDWARE_IMAGERY\Illustration - Misc Hardware\XML Icons\Firewall fire wall.png"/>
          <p:cNvPicPr>
            <a:picLocks noChangeAspect="1" noChangeArrowheads="1"/>
          </p:cNvPicPr>
          <p:nvPr/>
        </p:nvPicPr>
        <p:blipFill>
          <a:blip r:embed="rId4" cstate="print"/>
          <a:srcRect/>
          <a:stretch>
            <a:fillRect/>
          </a:stretch>
        </p:blipFill>
        <p:spPr bwMode="auto">
          <a:xfrm>
            <a:off x="4296835" y="3926691"/>
            <a:ext cx="664649" cy="1798053"/>
          </a:xfrm>
          <a:prstGeom prst="rect">
            <a:avLst/>
          </a:prstGeom>
          <a:noFill/>
        </p:spPr>
      </p:pic>
      <p:pic>
        <p:nvPicPr>
          <p:cNvPr id="123920" name="Picture 16" descr="C:\Program Files\Microsoft Resource DVD Artwork\DVD_ART\Artwork_Imagery\HARDWARE_IMAGERY\Illustration - Misc Hardware\XML Icons\Binary Code.png"/>
          <p:cNvPicPr>
            <a:picLocks noChangeAspect="1" noChangeArrowheads="1"/>
          </p:cNvPicPr>
          <p:nvPr/>
        </p:nvPicPr>
        <p:blipFill>
          <a:blip r:embed="rId5" cstate="print"/>
          <a:srcRect/>
          <a:stretch>
            <a:fillRect/>
          </a:stretch>
        </p:blipFill>
        <p:spPr bwMode="auto">
          <a:xfrm>
            <a:off x="5408085" y="5132077"/>
            <a:ext cx="261761" cy="560917"/>
          </a:xfrm>
          <a:prstGeom prst="rect">
            <a:avLst/>
          </a:prstGeom>
          <a:noFill/>
        </p:spPr>
      </p:pic>
      <p:pic>
        <p:nvPicPr>
          <p:cNvPr id="123916" name="Picture 12" descr="C:\Program Files\Microsoft Resource DVD Artwork\DVD_ART\Artwork_Imagery\HARDWARE_IMAGERY\Illustration - Misc Hardware\XML Icons\Server Content Management.png"/>
          <p:cNvPicPr>
            <a:picLocks noChangeAspect="1" noChangeArrowheads="1"/>
          </p:cNvPicPr>
          <p:nvPr/>
        </p:nvPicPr>
        <p:blipFill>
          <a:blip r:embed="rId6" cstate="print"/>
          <a:srcRect/>
          <a:stretch>
            <a:fillRect/>
          </a:stretch>
        </p:blipFill>
        <p:spPr bwMode="auto">
          <a:xfrm>
            <a:off x="5228167" y="4904535"/>
            <a:ext cx="670262" cy="989542"/>
          </a:xfrm>
          <a:prstGeom prst="rect">
            <a:avLst/>
          </a:prstGeom>
          <a:noFill/>
        </p:spPr>
      </p:pic>
      <p:pic>
        <p:nvPicPr>
          <p:cNvPr id="123923" name="Picture 19" descr="C:\Program Files\Microsoft Resource DVD Artwork\DVD_ART\Artwork_Imagery\HARDWARE_IMAGERY\Illustration - Misc Hardware\XML Icons\policy rules.png"/>
          <p:cNvPicPr>
            <a:picLocks noChangeAspect="1" noChangeArrowheads="1"/>
          </p:cNvPicPr>
          <p:nvPr/>
        </p:nvPicPr>
        <p:blipFill>
          <a:blip r:embed="rId7" cstate="print"/>
          <a:srcRect/>
          <a:stretch>
            <a:fillRect/>
          </a:stretch>
        </p:blipFill>
        <p:spPr bwMode="auto">
          <a:xfrm>
            <a:off x="7605449" y="2796666"/>
            <a:ext cx="543718" cy="629568"/>
          </a:xfrm>
          <a:prstGeom prst="rect">
            <a:avLst/>
          </a:prstGeom>
          <a:noFill/>
        </p:spPr>
      </p:pic>
      <p:sp>
        <p:nvSpPr>
          <p:cNvPr id="2" name="Title 1"/>
          <p:cNvSpPr>
            <a:spLocks noGrp="1"/>
          </p:cNvSpPr>
          <p:nvPr>
            <p:ph type="title"/>
          </p:nvPr>
        </p:nvSpPr>
        <p:spPr>
          <a:xfrm>
            <a:off x="381000" y="230188"/>
            <a:ext cx="8620156" cy="1329595"/>
          </a:xfrm>
        </p:spPr>
        <p:txBody>
          <a:bodyPr/>
          <a:lstStyle/>
          <a:p>
            <a:r>
              <a:rPr lang="es-ES" dirty="0" smtClean="0"/>
              <a:t>TS Gateway Con TS Web Access</a:t>
            </a:r>
            <a:endParaRPr lang="es-ES" dirty="0"/>
          </a:p>
        </p:txBody>
      </p:sp>
      <p:sp>
        <p:nvSpPr>
          <p:cNvPr id="3" name="Content Placeholder 2"/>
          <p:cNvSpPr>
            <a:spLocks noGrp="1"/>
          </p:cNvSpPr>
          <p:nvPr>
            <p:ph idx="1"/>
          </p:nvPr>
        </p:nvSpPr>
        <p:spPr>
          <a:xfrm>
            <a:off x="571505" y="907590"/>
            <a:ext cx="7143767" cy="2950038"/>
          </a:xfrm>
        </p:spPr>
        <p:txBody>
          <a:bodyPr/>
          <a:lstStyle/>
          <a:p>
            <a:r>
              <a:rPr lang="es-ES" sz="2700" dirty="0" smtClean="0"/>
              <a:t>El host RDP se puede situar tras un Firewall</a:t>
            </a:r>
          </a:p>
          <a:p>
            <a:r>
              <a:rPr lang="es-ES" sz="2700" dirty="0" smtClean="0"/>
              <a:t>HTTP/S se usa para atravesar el Firewall</a:t>
            </a:r>
          </a:p>
          <a:p>
            <a:r>
              <a:rPr lang="es-ES" sz="2700" dirty="0" smtClean="0"/>
              <a:t>Se chequean AD / ISA / NAP antes de permitir la conexión</a:t>
            </a:r>
          </a:p>
          <a:p>
            <a:r>
              <a:rPr lang="es-ES" sz="2700" dirty="0" smtClean="0"/>
              <a:t>El escritorio y las aplicaciones no se ejecutan dentro de IE</a:t>
            </a:r>
          </a:p>
          <a:p>
            <a:endParaRPr lang="es-ES" sz="2700" dirty="0"/>
          </a:p>
        </p:txBody>
      </p:sp>
      <p:sp>
        <p:nvSpPr>
          <p:cNvPr id="25" name="TextBox 24"/>
          <p:cNvSpPr txBox="1"/>
          <p:nvPr/>
        </p:nvSpPr>
        <p:spPr>
          <a:xfrm>
            <a:off x="7080250" y="2443910"/>
            <a:ext cx="1682750" cy="307777"/>
          </a:xfrm>
          <a:prstGeom prst="rect">
            <a:avLst/>
          </a:prstGeom>
          <a:noFill/>
        </p:spPr>
        <p:txBody>
          <a:bodyPr wrap="square" lIns="76197" tIns="38098" rIns="76197" bIns="38098" rtlCol="0">
            <a:spAutoFit/>
          </a:bodyPr>
          <a:lstStyle/>
          <a:p>
            <a:r>
              <a:rPr lang="es-ES" sz="1500" smtClean="0">
                <a:latin typeface="Segoe" pitchFamily="34" charset="0"/>
              </a:rPr>
              <a:t>AD / IAS / NAP</a:t>
            </a:r>
          </a:p>
        </p:txBody>
      </p:sp>
      <p:pic>
        <p:nvPicPr>
          <p:cNvPr id="32" name="Picture 5" descr="C:\Program Files\Microsoft Resource DVD Artwork\DVD_ART\Artwork_Imagery\HARDWARE_IMAGERY\Illustration - Misc Hardware\XML Icons\Firewall fire wall.png"/>
          <p:cNvPicPr>
            <a:picLocks noChangeAspect="1" noChangeArrowheads="1"/>
          </p:cNvPicPr>
          <p:nvPr/>
        </p:nvPicPr>
        <p:blipFill>
          <a:blip r:embed="rId4" cstate="print"/>
          <a:srcRect/>
          <a:stretch>
            <a:fillRect/>
          </a:stretch>
        </p:blipFill>
        <p:spPr bwMode="auto">
          <a:xfrm>
            <a:off x="6445251" y="3916108"/>
            <a:ext cx="664649" cy="1798053"/>
          </a:xfrm>
          <a:prstGeom prst="rect">
            <a:avLst/>
          </a:prstGeom>
          <a:noFill/>
        </p:spPr>
      </p:pic>
      <p:grpSp>
        <p:nvGrpSpPr>
          <p:cNvPr id="4" name="Group 40"/>
          <p:cNvGrpSpPr/>
          <p:nvPr/>
        </p:nvGrpSpPr>
        <p:grpSpPr>
          <a:xfrm>
            <a:off x="7932209" y="4835744"/>
            <a:ext cx="809624" cy="1121833"/>
            <a:chOff x="9328150" y="6134100"/>
            <a:chExt cx="1282843" cy="1892300"/>
          </a:xfrm>
        </p:grpSpPr>
        <p:pic>
          <p:nvPicPr>
            <p:cNvPr id="123910" name="Picture 6" descr="C:\Program Files\Microsoft Resource DVD Artwork\DVD_ART\Artwork_Imagery\HARDWARE_IMAGERY\Illustration - Misc Hardware\XML Icons\Server.png"/>
            <p:cNvPicPr>
              <a:picLocks noChangeAspect="1" noChangeArrowheads="1"/>
            </p:cNvPicPr>
            <p:nvPr/>
          </p:nvPicPr>
          <p:blipFill>
            <a:blip r:embed="rId8" cstate="print"/>
            <a:srcRect/>
            <a:stretch>
              <a:fillRect/>
            </a:stretch>
          </p:blipFill>
          <p:spPr bwMode="auto">
            <a:xfrm>
              <a:off x="9328150" y="6134100"/>
              <a:ext cx="1282843" cy="1892300"/>
            </a:xfrm>
            <a:prstGeom prst="rect">
              <a:avLst/>
            </a:prstGeom>
            <a:noFill/>
          </p:spPr>
        </p:pic>
        <p:pic>
          <p:nvPicPr>
            <p:cNvPr id="123911" name="Picture 7" descr="C:\Program Files\Microsoft Resource DVD Artwork\DVD_ART\Artwork_Imagery\HARDWARE_IMAGERY\Illustration - Misc Hardware\Windows Vista Illustration Icons\Flip 3D.png"/>
            <p:cNvPicPr>
              <a:picLocks noChangeAspect="1" noChangeArrowheads="1"/>
            </p:cNvPicPr>
            <p:nvPr/>
          </p:nvPicPr>
          <p:blipFill>
            <a:blip r:embed="rId9" cstate="print"/>
            <a:srcRect/>
            <a:stretch>
              <a:fillRect/>
            </a:stretch>
          </p:blipFill>
          <p:spPr bwMode="auto">
            <a:xfrm>
              <a:off x="9791700" y="6350000"/>
              <a:ext cx="787400" cy="787400"/>
            </a:xfrm>
            <a:prstGeom prst="rect">
              <a:avLst/>
            </a:prstGeom>
            <a:noFill/>
            <a:scene3d>
              <a:camera prst="isometricLeftDown"/>
              <a:lightRig rig="threePt" dir="t"/>
            </a:scene3d>
          </p:spPr>
        </p:pic>
        <p:pic>
          <p:nvPicPr>
            <p:cNvPr id="36" name="Picture 7" descr="C:\Program Files\Microsoft Resource DVD Artwork\DVD_ART\Artwork_Imagery\HARDWARE_IMAGERY\Illustration - Misc Hardware\Windows Vista Illustration Icons\Flip 3D.png"/>
            <p:cNvPicPr>
              <a:picLocks noChangeAspect="1" noChangeArrowheads="1"/>
            </p:cNvPicPr>
            <p:nvPr/>
          </p:nvPicPr>
          <p:blipFill>
            <a:blip r:embed="rId9" cstate="print"/>
            <a:srcRect/>
            <a:stretch>
              <a:fillRect/>
            </a:stretch>
          </p:blipFill>
          <p:spPr bwMode="auto">
            <a:xfrm>
              <a:off x="9791700" y="6604000"/>
              <a:ext cx="787400" cy="787400"/>
            </a:xfrm>
            <a:prstGeom prst="rect">
              <a:avLst/>
            </a:prstGeom>
            <a:noFill/>
            <a:scene3d>
              <a:camera prst="isometricLeftDown"/>
              <a:lightRig rig="threePt" dir="t"/>
            </a:scene3d>
          </p:spPr>
        </p:pic>
        <p:pic>
          <p:nvPicPr>
            <p:cNvPr id="37" name="Picture 7" descr="C:\Program Files\Microsoft Resource DVD Artwork\DVD_ART\Artwork_Imagery\HARDWARE_IMAGERY\Illustration - Misc Hardware\Windows Vista Illustration Icons\Flip 3D.png"/>
            <p:cNvPicPr>
              <a:picLocks noChangeAspect="1" noChangeArrowheads="1"/>
            </p:cNvPicPr>
            <p:nvPr/>
          </p:nvPicPr>
          <p:blipFill>
            <a:blip r:embed="rId9" cstate="print"/>
            <a:srcRect/>
            <a:stretch>
              <a:fillRect/>
            </a:stretch>
          </p:blipFill>
          <p:spPr bwMode="auto">
            <a:xfrm>
              <a:off x="9791700" y="6819900"/>
              <a:ext cx="787400" cy="787400"/>
            </a:xfrm>
            <a:prstGeom prst="rect">
              <a:avLst/>
            </a:prstGeom>
            <a:noFill/>
            <a:scene3d>
              <a:camera prst="isometricLeftDown"/>
              <a:lightRig rig="threePt" dir="t"/>
            </a:scene3d>
          </p:spPr>
        </p:pic>
      </p:grpSp>
      <p:grpSp>
        <p:nvGrpSpPr>
          <p:cNvPr id="5" name="Group 70"/>
          <p:cNvGrpSpPr/>
          <p:nvPr/>
        </p:nvGrpSpPr>
        <p:grpSpPr>
          <a:xfrm>
            <a:off x="8067146" y="3503568"/>
            <a:ext cx="727604" cy="813593"/>
            <a:chOff x="9680575" y="4890057"/>
            <a:chExt cx="873125" cy="976311"/>
          </a:xfrm>
        </p:grpSpPr>
        <p:pic>
          <p:nvPicPr>
            <p:cNvPr id="123912" name="Picture 8" descr="C:\Program Files\Microsoft Resource DVD Artwork\DVD_ART\Artwork_Imagery\HARDWARE_IMAGERY\Illustration - Misc Hardware\XML Icons\PC with flat panel.png"/>
            <p:cNvPicPr>
              <a:picLocks noChangeAspect="1" noChangeArrowheads="1"/>
            </p:cNvPicPr>
            <p:nvPr/>
          </p:nvPicPr>
          <p:blipFill>
            <a:blip r:embed="rId10" cstate="print"/>
            <a:srcRect/>
            <a:stretch>
              <a:fillRect/>
            </a:stretch>
          </p:blipFill>
          <p:spPr bwMode="auto">
            <a:xfrm>
              <a:off x="9680575" y="4890057"/>
              <a:ext cx="873125" cy="976311"/>
            </a:xfrm>
            <a:prstGeom prst="rect">
              <a:avLst/>
            </a:prstGeom>
            <a:noFill/>
          </p:spPr>
        </p:pic>
        <p:pic>
          <p:nvPicPr>
            <p:cNvPr id="38" name="Picture 7" descr="C:\Program Files\Microsoft Resource DVD Artwork\DVD_ART\Artwork_Imagery\HARDWARE_IMAGERY\Illustration - Misc Hardware\Windows Vista Illustration Icons\Flip 3D.png"/>
            <p:cNvPicPr>
              <a:picLocks noChangeAspect="1" noChangeArrowheads="1"/>
            </p:cNvPicPr>
            <p:nvPr/>
          </p:nvPicPr>
          <p:blipFill>
            <a:blip r:embed="rId11" cstate="print"/>
            <a:srcRect/>
            <a:stretch>
              <a:fillRect/>
            </a:stretch>
          </p:blipFill>
          <p:spPr bwMode="auto">
            <a:xfrm>
              <a:off x="9971287" y="4991294"/>
              <a:ext cx="476851" cy="530629"/>
            </a:xfrm>
            <a:prstGeom prst="rect">
              <a:avLst/>
            </a:prstGeom>
            <a:noFill/>
            <a:scene3d>
              <a:camera prst="isometricLeftDown"/>
              <a:lightRig rig="threePt" dir="t"/>
            </a:scene3d>
          </p:spPr>
        </p:pic>
      </p:grpSp>
      <p:pic>
        <p:nvPicPr>
          <p:cNvPr id="123914" name="Picture 10" descr="C:\Program Files\Microsoft Resource DVD Artwork\DVD_ART\Artwork_Imagery\HARDWARE_IMAGERY\Illustration - Misc Hardware\XML Icons\database green.png"/>
          <p:cNvPicPr>
            <a:picLocks noChangeAspect="1" noChangeArrowheads="1"/>
          </p:cNvPicPr>
          <p:nvPr/>
        </p:nvPicPr>
        <p:blipFill>
          <a:blip r:embed="rId12" cstate="print"/>
          <a:srcRect/>
          <a:stretch>
            <a:fillRect/>
          </a:stretch>
        </p:blipFill>
        <p:spPr bwMode="auto">
          <a:xfrm>
            <a:off x="7147720" y="2782577"/>
            <a:ext cx="578113" cy="692351"/>
          </a:xfrm>
          <a:prstGeom prst="rect">
            <a:avLst/>
          </a:prstGeom>
          <a:noFill/>
        </p:spPr>
      </p:pic>
      <p:pic>
        <p:nvPicPr>
          <p:cNvPr id="123915" name="Picture 11" descr="C:\Program Files\Microsoft Resource DVD Artwork\DVD_ART\Artwork_Imagery\HARDWARE_IMAGERY\Illustration - Misc Hardware\XML Icons\database purple.png"/>
          <p:cNvPicPr>
            <a:picLocks noChangeAspect="1" noChangeArrowheads="1"/>
          </p:cNvPicPr>
          <p:nvPr/>
        </p:nvPicPr>
        <p:blipFill>
          <a:blip r:embed="rId13" cstate="print"/>
          <a:srcRect/>
          <a:stretch>
            <a:fillRect/>
          </a:stretch>
        </p:blipFill>
        <p:spPr bwMode="auto">
          <a:xfrm>
            <a:off x="8036719" y="2771993"/>
            <a:ext cx="583248" cy="698500"/>
          </a:xfrm>
          <a:prstGeom prst="rect">
            <a:avLst/>
          </a:prstGeom>
          <a:noFill/>
        </p:spPr>
      </p:pic>
      <p:pic>
        <p:nvPicPr>
          <p:cNvPr id="123919" name="Picture 15" descr="C:\Program Files\Microsoft Resource DVD Artwork\DVD_ART\Artwork_Imagery\HARDWARE_IMAGERY\Illustration - Misc Hardware\XML Icons\Server ISAS - firewall.png"/>
          <p:cNvPicPr>
            <a:picLocks noChangeAspect="1" noChangeArrowheads="1"/>
          </p:cNvPicPr>
          <p:nvPr/>
        </p:nvPicPr>
        <p:blipFill>
          <a:blip r:embed="rId14" cstate="print"/>
          <a:srcRect/>
          <a:stretch>
            <a:fillRect/>
          </a:stretch>
        </p:blipFill>
        <p:spPr bwMode="auto">
          <a:xfrm>
            <a:off x="5249334" y="3761535"/>
            <a:ext cx="734493" cy="1169458"/>
          </a:xfrm>
          <a:prstGeom prst="rect">
            <a:avLst/>
          </a:prstGeom>
          <a:noFill/>
        </p:spPr>
      </p:pic>
      <p:sp>
        <p:nvSpPr>
          <p:cNvPr id="53" name="Right Arrow 52"/>
          <p:cNvSpPr/>
          <p:nvPr/>
        </p:nvSpPr>
        <p:spPr bwMode="auto">
          <a:xfrm>
            <a:off x="867833" y="5047410"/>
            <a:ext cx="4307417" cy="37041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1300" b="1" smtClean="0">
                <a:solidFill>
                  <a:schemeClr val="tx1"/>
                </a:solidFill>
                <a:latin typeface="Segoe" pitchFamily="34" charset="0"/>
              </a:rPr>
              <a:t>El Usuario navega a TS Web Access</a:t>
            </a:r>
          </a:p>
        </p:txBody>
      </p:sp>
      <p:sp>
        <p:nvSpPr>
          <p:cNvPr id="54" name="Right Arrow 53"/>
          <p:cNvSpPr/>
          <p:nvPr/>
        </p:nvSpPr>
        <p:spPr bwMode="auto">
          <a:xfrm>
            <a:off x="846667" y="4359493"/>
            <a:ext cx="4423833" cy="37041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1300" b="1" smtClean="0">
                <a:solidFill>
                  <a:schemeClr val="tx1"/>
                </a:solidFill>
                <a:latin typeface="Segoe" pitchFamily="34" charset="0"/>
              </a:rPr>
              <a:t>El usuario inicia la conexión HTTPS al TS Gateway</a:t>
            </a:r>
          </a:p>
        </p:txBody>
      </p:sp>
      <p:sp>
        <p:nvSpPr>
          <p:cNvPr id="57" name="TextBox 56"/>
          <p:cNvSpPr txBox="1"/>
          <p:nvPr/>
        </p:nvSpPr>
        <p:spPr>
          <a:xfrm>
            <a:off x="7598834" y="4348911"/>
            <a:ext cx="1693333" cy="538609"/>
          </a:xfrm>
          <a:prstGeom prst="rect">
            <a:avLst/>
          </a:prstGeom>
          <a:noFill/>
        </p:spPr>
        <p:txBody>
          <a:bodyPr wrap="square" lIns="76197" tIns="38098" rIns="76197" bIns="38098" rtlCol="0">
            <a:spAutoFit/>
          </a:bodyPr>
          <a:lstStyle/>
          <a:p>
            <a:r>
              <a:rPr lang="es-ES" sz="1500" smtClean="0">
                <a:latin typeface="Segoe" pitchFamily="34" charset="0"/>
              </a:rPr>
              <a:t>Terminal Servers o XP / Vista </a:t>
            </a:r>
          </a:p>
        </p:txBody>
      </p:sp>
      <p:sp>
        <p:nvSpPr>
          <p:cNvPr id="58" name="TextBox 57"/>
          <p:cNvSpPr txBox="1"/>
          <p:nvPr/>
        </p:nvSpPr>
        <p:spPr>
          <a:xfrm>
            <a:off x="5037667" y="3533993"/>
            <a:ext cx="1248833" cy="307777"/>
          </a:xfrm>
          <a:prstGeom prst="rect">
            <a:avLst/>
          </a:prstGeom>
          <a:noFill/>
        </p:spPr>
        <p:txBody>
          <a:bodyPr wrap="square" lIns="76197" tIns="38098" rIns="76197" bIns="38098" rtlCol="0">
            <a:spAutoFit/>
          </a:bodyPr>
          <a:lstStyle/>
          <a:p>
            <a:r>
              <a:rPr lang="es-ES" sz="1500" smtClean="0">
                <a:latin typeface="Segoe" pitchFamily="34" charset="0"/>
              </a:rPr>
              <a:t>TS Gateway</a:t>
            </a:r>
          </a:p>
        </p:txBody>
      </p:sp>
      <p:sp>
        <p:nvSpPr>
          <p:cNvPr id="59" name="TextBox 58"/>
          <p:cNvSpPr txBox="1"/>
          <p:nvPr/>
        </p:nvSpPr>
        <p:spPr>
          <a:xfrm>
            <a:off x="5799667" y="5396661"/>
            <a:ext cx="857250" cy="538609"/>
          </a:xfrm>
          <a:prstGeom prst="rect">
            <a:avLst/>
          </a:prstGeom>
          <a:noFill/>
        </p:spPr>
        <p:txBody>
          <a:bodyPr wrap="square" lIns="76197" tIns="38098" rIns="76197" bIns="38098" rtlCol="0">
            <a:spAutoFit/>
          </a:bodyPr>
          <a:lstStyle/>
          <a:p>
            <a:r>
              <a:rPr lang="es-ES" sz="1500" smtClean="0">
                <a:latin typeface="Segoe" pitchFamily="34" charset="0"/>
              </a:rPr>
              <a:t>TS Web Access</a:t>
            </a:r>
          </a:p>
        </p:txBody>
      </p:sp>
      <p:sp>
        <p:nvSpPr>
          <p:cNvPr id="60" name="TextBox 59"/>
          <p:cNvSpPr txBox="1"/>
          <p:nvPr/>
        </p:nvSpPr>
        <p:spPr>
          <a:xfrm>
            <a:off x="2381250" y="5978743"/>
            <a:ext cx="825500" cy="307777"/>
          </a:xfrm>
          <a:prstGeom prst="rect">
            <a:avLst/>
          </a:prstGeom>
          <a:noFill/>
        </p:spPr>
        <p:txBody>
          <a:bodyPr wrap="square" lIns="76197" tIns="38098" rIns="76197" bIns="38098" rtlCol="0">
            <a:spAutoFit/>
          </a:bodyPr>
          <a:lstStyle/>
          <a:p>
            <a:r>
              <a:rPr lang="es-ES" sz="1500" smtClean="0">
                <a:latin typeface="Segoe" pitchFamily="34" charset="0"/>
              </a:rPr>
              <a:t>Internet</a:t>
            </a:r>
          </a:p>
        </p:txBody>
      </p:sp>
      <p:sp>
        <p:nvSpPr>
          <p:cNvPr id="61" name="TextBox 60"/>
          <p:cNvSpPr txBox="1"/>
          <p:nvPr/>
        </p:nvSpPr>
        <p:spPr>
          <a:xfrm>
            <a:off x="5524500" y="5968160"/>
            <a:ext cx="825500" cy="307777"/>
          </a:xfrm>
          <a:prstGeom prst="rect">
            <a:avLst/>
          </a:prstGeom>
          <a:noFill/>
        </p:spPr>
        <p:txBody>
          <a:bodyPr wrap="square" lIns="76197" tIns="38098" rIns="76197" bIns="38098" rtlCol="0">
            <a:spAutoFit/>
          </a:bodyPr>
          <a:lstStyle/>
          <a:p>
            <a:r>
              <a:rPr lang="es-ES" sz="1500" smtClean="0">
                <a:latin typeface="Segoe" pitchFamily="34" charset="0"/>
              </a:rPr>
              <a:t>DMZ</a:t>
            </a:r>
          </a:p>
        </p:txBody>
      </p:sp>
      <p:sp>
        <p:nvSpPr>
          <p:cNvPr id="62" name="TextBox 61"/>
          <p:cNvSpPr txBox="1"/>
          <p:nvPr/>
        </p:nvSpPr>
        <p:spPr>
          <a:xfrm>
            <a:off x="7450667" y="5968160"/>
            <a:ext cx="1545167" cy="538605"/>
          </a:xfrm>
          <a:prstGeom prst="rect">
            <a:avLst/>
          </a:prstGeom>
          <a:noFill/>
        </p:spPr>
        <p:txBody>
          <a:bodyPr wrap="square" lIns="76197" tIns="38098" rIns="76197" bIns="38098" rtlCol="0">
            <a:spAutoFit/>
          </a:bodyPr>
          <a:lstStyle/>
          <a:p>
            <a:r>
              <a:rPr lang="es-ES" sz="1500" smtClean="0">
                <a:latin typeface="Segoe" pitchFamily="34" charset="0"/>
              </a:rPr>
              <a:t>Red Interna Network</a:t>
            </a:r>
          </a:p>
        </p:txBody>
      </p:sp>
      <p:cxnSp>
        <p:nvCxnSpPr>
          <p:cNvPr id="64" name="Straight Connector 63"/>
          <p:cNvCxnSpPr/>
          <p:nvPr/>
        </p:nvCxnSpPr>
        <p:spPr bwMode="auto">
          <a:xfrm>
            <a:off x="148167" y="5999910"/>
            <a:ext cx="8858250" cy="132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123921" name="Picture 17" descr="C:\Program Files\Microsoft Resource DVD Artwork\DVD_ART\Artwork_Imagery\HARDWARE_IMAGERY\Illustration - Misc Hardware\Windows Vista Illustration Icons\Security Unknown.png"/>
          <p:cNvPicPr>
            <a:picLocks noChangeAspect="1" noChangeArrowheads="1"/>
          </p:cNvPicPr>
          <p:nvPr/>
        </p:nvPicPr>
        <p:blipFill>
          <a:blip r:embed="rId15" cstate="print"/>
          <a:srcRect/>
          <a:stretch>
            <a:fillRect/>
          </a:stretch>
        </p:blipFill>
        <p:spPr bwMode="auto">
          <a:xfrm>
            <a:off x="5291667" y="3989937"/>
            <a:ext cx="666750" cy="666750"/>
          </a:xfrm>
          <a:prstGeom prst="rect">
            <a:avLst/>
          </a:prstGeom>
          <a:noFill/>
        </p:spPr>
      </p:pic>
      <p:pic>
        <p:nvPicPr>
          <p:cNvPr id="123922" name="Picture 18" descr="C:\Program Files\Microsoft Resource DVD Artwork\DVD_ART\Artwork_Imagery\HARDWARE_IMAGERY\Illustration - Misc Hardware\Windows Vista Illustration Icons\Security Good.png"/>
          <p:cNvPicPr>
            <a:picLocks noChangeAspect="1" noChangeArrowheads="1"/>
          </p:cNvPicPr>
          <p:nvPr/>
        </p:nvPicPr>
        <p:blipFill>
          <a:blip r:embed="rId16" cstate="print"/>
          <a:srcRect/>
          <a:stretch>
            <a:fillRect/>
          </a:stretch>
        </p:blipFill>
        <p:spPr bwMode="auto">
          <a:xfrm>
            <a:off x="5302250" y="3979353"/>
            <a:ext cx="666750" cy="666750"/>
          </a:xfrm>
          <a:prstGeom prst="rect">
            <a:avLst/>
          </a:prstGeom>
          <a:noFill/>
        </p:spPr>
      </p:pic>
      <p:sp>
        <p:nvSpPr>
          <p:cNvPr id="69" name="Right Arrow 68"/>
          <p:cNvSpPr/>
          <p:nvPr/>
        </p:nvSpPr>
        <p:spPr bwMode="auto">
          <a:xfrm>
            <a:off x="857224" y="4357694"/>
            <a:ext cx="6762750" cy="37041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fontAlgn="base">
              <a:spcBef>
                <a:spcPct val="0"/>
              </a:spcBef>
              <a:spcAft>
                <a:spcPct val="0"/>
              </a:spcAft>
            </a:pPr>
            <a:r>
              <a:rPr lang="es-ES" sz="1500" smtClean="0">
                <a:solidFill>
                  <a:schemeClr val="tx1"/>
                </a:solidFill>
                <a:latin typeface="Segoe" pitchFamily="34" charset="0"/>
              </a:rPr>
              <a:t>RDP Sobre HTTP/S se establece a TSG         RDP 3389 a host </a:t>
            </a:r>
          </a:p>
        </p:txBody>
      </p:sp>
      <p:sp>
        <p:nvSpPr>
          <p:cNvPr id="55" name="Bent-Up Arrow 54"/>
          <p:cNvSpPr/>
          <p:nvPr/>
        </p:nvSpPr>
        <p:spPr bwMode="auto">
          <a:xfrm>
            <a:off x="6021917" y="3249103"/>
            <a:ext cx="2063750" cy="1037167"/>
          </a:xfrm>
          <a:prstGeom prst="bentUpArrow">
            <a:avLst>
              <a:gd name="adj1" fmla="val 21007"/>
              <a:gd name="adj2" fmla="val 17920"/>
              <a:gd name="adj3" fmla="val 1661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z="1200" b="1" smtClean="0">
                <a:solidFill>
                  <a:schemeClr val="tx1"/>
                </a:solidFill>
                <a:latin typeface="Segoe" pitchFamily="34" charset="0"/>
              </a:rPr>
              <a:t>Chequeo AD / IAS / NAP</a:t>
            </a:r>
          </a:p>
        </p:txBody>
      </p:sp>
      <p:pic>
        <p:nvPicPr>
          <p:cNvPr id="40" name="Picture 4" descr="C:\Program Files\Microsoft Resource DVD Artwork\DVD_ART\Artwork_Imagery\HARDWARE_IMAGERY\Illustration - Misc Hardware\Windows Vista Illustration Icons\IE.png"/>
          <p:cNvPicPr>
            <a:picLocks noChangeAspect="1" noChangeArrowheads="1"/>
          </p:cNvPicPr>
          <p:nvPr/>
        </p:nvPicPr>
        <p:blipFill>
          <a:blip r:embed="rId17" cstate="print"/>
          <a:srcRect/>
          <a:stretch>
            <a:fillRect/>
          </a:stretch>
        </p:blipFill>
        <p:spPr bwMode="auto">
          <a:xfrm>
            <a:off x="275167" y="4899243"/>
            <a:ext cx="530027" cy="530027"/>
          </a:xfrm>
          <a:prstGeom prst="rect">
            <a:avLst/>
          </a:prstGeom>
          <a:noFill/>
        </p:spPr>
      </p:pic>
      <p:grpSp>
        <p:nvGrpSpPr>
          <p:cNvPr id="6" name="Group 41"/>
          <p:cNvGrpSpPr/>
          <p:nvPr/>
        </p:nvGrpSpPr>
        <p:grpSpPr>
          <a:xfrm>
            <a:off x="137583" y="3884103"/>
            <a:ext cx="857250" cy="920750"/>
            <a:chOff x="-1054100" y="1308100"/>
            <a:chExt cx="1054100" cy="1054100"/>
          </a:xfrm>
        </p:grpSpPr>
        <p:pic>
          <p:nvPicPr>
            <p:cNvPr id="43" name="Picture 3"/>
            <p:cNvPicPr>
              <a:picLocks noChangeAspect="1" noChangeArrowheads="1"/>
            </p:cNvPicPr>
            <p:nvPr/>
          </p:nvPicPr>
          <p:blipFill>
            <a:blip r:embed="rId18" cstate="print"/>
            <a:srcRect/>
            <a:stretch>
              <a:fillRect/>
            </a:stretch>
          </p:blipFill>
          <p:spPr bwMode="auto">
            <a:xfrm>
              <a:off x="-1054100" y="1308100"/>
              <a:ext cx="1054100" cy="1054100"/>
            </a:xfrm>
            <a:prstGeom prst="rect">
              <a:avLst/>
            </a:prstGeom>
            <a:noFill/>
            <a:ln w="9525">
              <a:noFill/>
              <a:miter lim="800000"/>
              <a:headEnd/>
              <a:tailEnd/>
            </a:ln>
            <a:effectLst/>
          </p:spPr>
        </p:pic>
        <p:pic>
          <p:nvPicPr>
            <p:cNvPr id="44" name="Picture 3"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19" cstate="print"/>
            <a:srcRect/>
            <a:stretch>
              <a:fillRect/>
            </a:stretch>
          </p:blipFill>
          <p:spPr bwMode="auto">
            <a:xfrm>
              <a:off x="-592307" y="1648383"/>
              <a:ext cx="376407" cy="375654"/>
            </a:xfrm>
            <a:prstGeom prst="rect">
              <a:avLst/>
            </a:prstGeom>
            <a:noFill/>
          </p:spPr>
        </p:pic>
      </p:grpSp>
      <p:sp>
        <p:nvSpPr>
          <p:cNvPr id="45" name="TextBox 44"/>
          <p:cNvSpPr txBox="1"/>
          <p:nvPr/>
        </p:nvSpPr>
        <p:spPr>
          <a:xfrm>
            <a:off x="433917" y="3544577"/>
            <a:ext cx="1195917" cy="538605"/>
          </a:xfrm>
          <a:prstGeom prst="rect">
            <a:avLst/>
          </a:prstGeom>
          <a:noFill/>
        </p:spPr>
        <p:txBody>
          <a:bodyPr wrap="square" lIns="76197" tIns="38098" rIns="76197" bIns="38098" rtlCol="0">
            <a:spAutoFit/>
          </a:bodyPr>
          <a:lstStyle/>
          <a:p>
            <a:r>
              <a:rPr lang="es-ES" sz="1500" smtClean="0">
                <a:latin typeface="Segoe" pitchFamily="34" charset="0"/>
              </a:rPr>
              <a:t>Cliente (TS) Vista RDC</a:t>
            </a:r>
          </a:p>
        </p:txBody>
      </p:sp>
      <p:pic>
        <p:nvPicPr>
          <p:cNvPr id="72" name="Picture 7" descr="C:\Program Files\Microsoft Resource DVD Artwork\DVD_ART\Artwork_Imagery\HARDWARE_IMAGERY\Illustration - Misc Hardware\Windows Vista Illustration Icons\Flip 3D.png"/>
          <p:cNvPicPr>
            <a:picLocks noChangeAspect="1" noChangeArrowheads="1"/>
          </p:cNvPicPr>
          <p:nvPr/>
        </p:nvPicPr>
        <p:blipFill>
          <a:blip r:embed="rId20" cstate="print"/>
          <a:srcRect/>
          <a:stretch>
            <a:fillRect/>
          </a:stretch>
        </p:blipFill>
        <p:spPr bwMode="auto">
          <a:xfrm>
            <a:off x="8224740" y="5238932"/>
            <a:ext cx="474761" cy="528303"/>
          </a:xfrm>
          <a:prstGeom prst="rect">
            <a:avLst/>
          </a:prstGeom>
          <a:noFill/>
          <a:scene3d>
            <a:camera prst="isometricLeftDown"/>
            <a:lightRig rig="threePt" dir="t"/>
          </a:scene3d>
        </p:spPr>
      </p:pic>
      <p:pic>
        <p:nvPicPr>
          <p:cNvPr id="70" name="Picture 7" descr="C:\Program Files\Microsoft Resource DVD Artwork\DVD_ART\Artwork_Imagery\HARDWARE_IMAGERY\Illustration - Misc Hardware\Windows Vista Illustration Icons\Flip 3D.png"/>
          <p:cNvPicPr>
            <a:picLocks noChangeAspect="1" noChangeArrowheads="1"/>
          </p:cNvPicPr>
          <p:nvPr/>
        </p:nvPicPr>
        <p:blipFill>
          <a:blip r:embed="rId11" cstate="print"/>
          <a:srcRect/>
          <a:stretch>
            <a:fillRect/>
          </a:stretch>
        </p:blipFill>
        <p:spPr bwMode="auto">
          <a:xfrm>
            <a:off x="8319990" y="3598515"/>
            <a:ext cx="397376" cy="442191"/>
          </a:xfrm>
          <a:prstGeom prst="rect">
            <a:avLst/>
          </a:prstGeom>
          <a:noFill/>
          <a:scene3d>
            <a:camera prst="isometricLeftDown"/>
            <a:lightRig rig="threePt" dir="t"/>
          </a:scene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53"/>
                                        </p:tgtEl>
                                      </p:cBhvr>
                                    </p:animEffect>
                                    <p:set>
                                      <p:cBhvr>
                                        <p:cTn id="12" dur="1" fill="hold">
                                          <p:stCondLst>
                                            <p:cond delay="499"/>
                                          </p:stCondLst>
                                        </p:cTn>
                                        <p:tgtEl>
                                          <p:spTgt spid="53"/>
                                        </p:tgtEl>
                                        <p:attrNameLst>
                                          <p:attrName>style.visibility</p:attrName>
                                        </p:attrNameLst>
                                      </p:cBhvr>
                                      <p:to>
                                        <p:strVal val="hidden"/>
                                      </p:to>
                                    </p:set>
                                  </p:childTnLst>
                                </p:cTn>
                              </p:par>
                              <p:par>
                                <p:cTn id="13" presetID="0" presetClass="path" presetSubtype="0" accel="50000" decel="50000" fill="hold" nodeType="withEffect">
                                  <p:stCondLst>
                                    <p:cond delay="0"/>
                                  </p:stCondLst>
                                  <p:childTnLst>
                                    <p:animMotion origin="layout" path="M -0.01895 -0.04224 L -0.54557 -0.16879 " pathEditMode="relative" ptsTypes="AA">
                                      <p:cBhvr>
                                        <p:cTn id="14" dur="2000" fill="hold"/>
                                        <p:tgtEl>
                                          <p:spTgt spid="123920"/>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1" nodeType="click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left)">
                                      <p:cBhvr>
                                        <p:cTn id="19" dur="1000"/>
                                        <p:tgtEl>
                                          <p:spTgt spid="54"/>
                                        </p:tgtEl>
                                      </p:cBhvr>
                                    </p:animEffect>
                                  </p:childTnLst>
                                </p:cTn>
                              </p:par>
                            </p:childTnLst>
                          </p:cTn>
                        </p:par>
                        <p:par>
                          <p:cTn id="20" fill="hold">
                            <p:stCondLst>
                              <p:cond delay="1000"/>
                            </p:stCondLst>
                            <p:childTnLst>
                              <p:par>
                                <p:cTn id="21" presetID="35" presetClass="entr" presetSubtype="0" fill="hold" nodeType="afterEffect">
                                  <p:stCondLst>
                                    <p:cond delay="0"/>
                                  </p:stCondLst>
                                  <p:childTnLst>
                                    <p:set>
                                      <p:cBhvr>
                                        <p:cTn id="22" dur="1" fill="hold">
                                          <p:stCondLst>
                                            <p:cond delay="0"/>
                                          </p:stCondLst>
                                        </p:cTn>
                                        <p:tgtEl>
                                          <p:spTgt spid="123921"/>
                                        </p:tgtEl>
                                        <p:attrNameLst>
                                          <p:attrName>style.visibility</p:attrName>
                                        </p:attrNameLst>
                                      </p:cBhvr>
                                      <p:to>
                                        <p:strVal val="visible"/>
                                      </p:to>
                                    </p:set>
                                    <p:animEffect transition="in" filter="fade">
                                      <p:cBhvr>
                                        <p:cTn id="23" dur="2000"/>
                                        <p:tgtEl>
                                          <p:spTgt spid="123921"/>
                                        </p:tgtEl>
                                      </p:cBhvr>
                                    </p:animEffect>
                                    <p:anim calcmode="lin" valueType="num">
                                      <p:cBhvr>
                                        <p:cTn id="24" dur="2000" fill="hold"/>
                                        <p:tgtEl>
                                          <p:spTgt spid="123921"/>
                                        </p:tgtEl>
                                        <p:attrNameLst>
                                          <p:attrName>style.rotation</p:attrName>
                                        </p:attrNameLst>
                                      </p:cBhvr>
                                      <p:tavLst>
                                        <p:tav tm="0">
                                          <p:val>
                                            <p:fltVal val="720"/>
                                          </p:val>
                                        </p:tav>
                                        <p:tav tm="100000">
                                          <p:val>
                                            <p:fltVal val="0"/>
                                          </p:val>
                                        </p:tav>
                                      </p:tavLst>
                                    </p:anim>
                                    <p:anim calcmode="lin" valueType="num">
                                      <p:cBhvr>
                                        <p:cTn id="25" dur="2000" fill="hold"/>
                                        <p:tgtEl>
                                          <p:spTgt spid="123921"/>
                                        </p:tgtEl>
                                        <p:attrNameLst>
                                          <p:attrName>ppt_h</p:attrName>
                                        </p:attrNameLst>
                                      </p:cBhvr>
                                      <p:tavLst>
                                        <p:tav tm="0">
                                          <p:val>
                                            <p:fltVal val="0"/>
                                          </p:val>
                                        </p:tav>
                                        <p:tav tm="100000">
                                          <p:val>
                                            <p:strVal val="#ppt_h"/>
                                          </p:val>
                                        </p:tav>
                                      </p:tavLst>
                                    </p:anim>
                                    <p:anim calcmode="lin" valueType="num">
                                      <p:cBhvr>
                                        <p:cTn id="26" dur="2000" fill="hold"/>
                                        <p:tgtEl>
                                          <p:spTgt spid="123921"/>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down)">
                                      <p:cBhvr>
                                        <p:cTn id="31" dur="1000"/>
                                        <p:tgtEl>
                                          <p:spTgt spid="5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nodeType="clickEffect">
                                  <p:stCondLst>
                                    <p:cond delay="0"/>
                                  </p:stCondLst>
                                  <p:childTnLst>
                                    <p:animEffect transition="out" filter="dissolve">
                                      <p:cBhvr>
                                        <p:cTn id="35" dur="500"/>
                                        <p:tgtEl>
                                          <p:spTgt spid="123921"/>
                                        </p:tgtEl>
                                      </p:cBhvr>
                                    </p:animEffect>
                                    <p:set>
                                      <p:cBhvr>
                                        <p:cTn id="36" dur="1" fill="hold">
                                          <p:stCondLst>
                                            <p:cond delay="499"/>
                                          </p:stCondLst>
                                        </p:cTn>
                                        <p:tgtEl>
                                          <p:spTgt spid="123921"/>
                                        </p:tgtEl>
                                        <p:attrNameLst>
                                          <p:attrName>style.visibility</p:attrName>
                                        </p:attrNameLst>
                                      </p:cBhvr>
                                      <p:to>
                                        <p:strVal val="hidden"/>
                                      </p:to>
                                    </p:set>
                                  </p:childTnLst>
                                </p:cTn>
                              </p:par>
                              <p:par>
                                <p:cTn id="37" presetID="9" presetClass="entr" presetSubtype="0" fill="hold" nodeType="withEffect">
                                  <p:stCondLst>
                                    <p:cond delay="0"/>
                                  </p:stCondLst>
                                  <p:childTnLst>
                                    <p:set>
                                      <p:cBhvr>
                                        <p:cTn id="38" dur="1" fill="hold">
                                          <p:stCondLst>
                                            <p:cond delay="0"/>
                                          </p:stCondLst>
                                        </p:cTn>
                                        <p:tgtEl>
                                          <p:spTgt spid="123922"/>
                                        </p:tgtEl>
                                        <p:attrNameLst>
                                          <p:attrName>style.visibility</p:attrName>
                                        </p:attrNameLst>
                                      </p:cBhvr>
                                      <p:to>
                                        <p:strVal val="visible"/>
                                      </p:to>
                                    </p:set>
                                    <p:animEffect transition="in" filter="dissolve">
                                      <p:cBhvr>
                                        <p:cTn id="39" dur="500"/>
                                        <p:tgtEl>
                                          <p:spTgt spid="123922"/>
                                        </p:tgtEl>
                                      </p:cBhvr>
                                    </p:animEffect>
                                  </p:childTnLst>
                                </p:cTn>
                              </p:par>
                              <p:par>
                                <p:cTn id="40" presetID="9" presetClass="exit" presetSubtype="0" fill="hold" grpId="1" nodeType="withEffect">
                                  <p:stCondLst>
                                    <p:cond delay="0"/>
                                  </p:stCondLst>
                                  <p:childTnLst>
                                    <p:animEffect transition="out" filter="dissolve">
                                      <p:cBhvr>
                                        <p:cTn id="41" dur="500"/>
                                        <p:tgtEl>
                                          <p:spTgt spid="55"/>
                                        </p:tgtEl>
                                      </p:cBhvr>
                                    </p:animEffect>
                                    <p:set>
                                      <p:cBhvr>
                                        <p:cTn id="42" dur="1" fill="hold">
                                          <p:stCondLst>
                                            <p:cond delay="499"/>
                                          </p:stCondLst>
                                        </p:cTn>
                                        <p:tgtEl>
                                          <p:spTgt spid="5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2000"/>
                                        <p:tgtEl>
                                          <p:spTgt spid="54"/>
                                        </p:tgtEl>
                                      </p:cBhvr>
                                    </p:animEffect>
                                    <p:set>
                                      <p:cBhvr>
                                        <p:cTn id="47" dur="1" fill="hold">
                                          <p:stCondLst>
                                            <p:cond delay="1999"/>
                                          </p:stCondLst>
                                        </p:cTn>
                                        <p:tgtEl>
                                          <p:spTgt spid="54"/>
                                        </p:tgtEl>
                                        <p:attrNameLst>
                                          <p:attrName>style.visibility</p:attrName>
                                        </p:attrNameLst>
                                      </p:cBhvr>
                                      <p:to>
                                        <p:strVal val="hidden"/>
                                      </p:to>
                                    </p:set>
                                  </p:childTnLst>
                                </p:cTn>
                              </p:par>
                              <p:par>
                                <p:cTn id="48" presetID="22" presetClass="entr" presetSubtype="8" fill="hold" grpId="0" nodeType="with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wipe(left)">
                                      <p:cBhvr>
                                        <p:cTn id="50" dur="1000"/>
                                        <p:tgtEl>
                                          <p:spTgt spid="69"/>
                                        </p:tgtEl>
                                      </p:cBhvr>
                                    </p:animEffect>
                                  </p:childTnLst>
                                </p:cTn>
                              </p:par>
                            </p:childTnLst>
                          </p:cTn>
                        </p:par>
                        <p:par>
                          <p:cTn id="51" fill="hold">
                            <p:stCondLst>
                              <p:cond delay="2000"/>
                            </p:stCondLst>
                            <p:childTnLst>
                              <p:par>
                                <p:cTn id="52" presetID="0" presetClass="path" presetSubtype="0" accel="50000" decel="50000" fill="hold" nodeType="afterEffect">
                                  <p:stCondLst>
                                    <p:cond delay="0"/>
                                  </p:stCondLst>
                                  <p:childTnLst>
                                    <p:animMotion origin="layout" path="M -2.4537E-6 3.51852E-6 L -0.86574 0.06481 " pathEditMode="relative" ptsTypes="AA">
                                      <p:cBhvr>
                                        <p:cTn id="53" dur="2000" fill="hold"/>
                                        <p:tgtEl>
                                          <p:spTgt spid="70"/>
                                        </p:tgtEl>
                                        <p:attrNameLst>
                                          <p:attrName>ppt_x</p:attrName>
                                          <p:attrName>ppt_y</p:attrName>
                                        </p:attrNameLst>
                                      </p:cBhvr>
                                    </p:animMotion>
                                  </p:childTnLst>
                                </p:cTn>
                              </p:par>
                              <p:par>
                                <p:cTn id="54" presetID="0" presetClass="path" presetSubtype="0" accel="50000" decel="50000" fill="hold" nodeType="withEffect">
                                  <p:stCondLst>
                                    <p:cond delay="0"/>
                                  </p:stCondLst>
                                  <p:childTnLst>
                                    <p:animMotion origin="layout" path="M -0.00058 0.00019 L -0.84896 -0.15567 " pathEditMode="relative" ptsTypes="AA">
                                      <p:cBhvr>
                                        <p:cTn id="55" dur="2000" fill="hold"/>
                                        <p:tgtEl>
                                          <p:spTgt spid="7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69" grpId="0" animBg="1"/>
      <p:bldP spid="55" grpId="0" animBg="1"/>
      <p:bldP spid="55"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3650" name="Straight Connector 923649"/>
          <p:cNvSpPr>
            <a:spLocks noChangeShapeType="1"/>
          </p:cNvSpPr>
          <p:nvPr/>
        </p:nvSpPr>
        <p:spPr bwMode="auto">
          <a:xfrm>
            <a:off x="2514600" y="2538413"/>
            <a:ext cx="1066800" cy="0"/>
          </a:xfrm>
          <a:prstGeom prst="line">
            <a:avLst/>
          </a:prstGeom>
          <a:noFill/>
          <a:ln w="38100" cap="rnd" algn="ctr">
            <a:solidFill>
              <a:schemeClr val="tx1"/>
            </a:solidFill>
            <a:prstDash val="sysDot"/>
            <a:round/>
            <a:headEnd/>
            <a:tailEnd/>
          </a:ln>
        </p:spPr>
        <p:txBody>
          <a:bodyPr/>
          <a:lstStyle/>
          <a:p>
            <a:endParaRPr lang="es-ES"/>
          </a:p>
        </p:txBody>
      </p:sp>
      <p:sp>
        <p:nvSpPr>
          <p:cNvPr id="923651" name="Straight Connector 923650"/>
          <p:cNvSpPr>
            <a:spLocks noChangeShapeType="1"/>
          </p:cNvSpPr>
          <p:nvPr/>
        </p:nvSpPr>
        <p:spPr bwMode="auto">
          <a:xfrm>
            <a:off x="1143000" y="2538413"/>
            <a:ext cx="1066800" cy="0"/>
          </a:xfrm>
          <a:prstGeom prst="line">
            <a:avLst/>
          </a:prstGeom>
          <a:noFill/>
          <a:ln w="38100" cap="rnd" algn="ctr">
            <a:solidFill>
              <a:schemeClr val="tx1"/>
            </a:solidFill>
            <a:prstDash val="sysDot"/>
            <a:round/>
            <a:headEnd/>
            <a:tailEnd/>
          </a:ln>
        </p:spPr>
        <p:txBody>
          <a:bodyPr/>
          <a:lstStyle/>
          <a:p>
            <a:endParaRPr lang="es-ES"/>
          </a:p>
        </p:txBody>
      </p:sp>
      <p:sp>
        <p:nvSpPr>
          <p:cNvPr id="923652" name="Shape 923651"/>
          <p:cNvSpPr>
            <a:spLocks/>
          </p:cNvSpPr>
          <p:nvPr/>
        </p:nvSpPr>
        <p:spPr bwMode="auto">
          <a:xfrm>
            <a:off x="4051300" y="2743200"/>
            <a:ext cx="1768475" cy="1304925"/>
          </a:xfrm>
          <a:custGeom>
            <a:avLst/>
            <a:gdLst>
              <a:gd name="T0" fmla="*/ 0 w 1114"/>
              <a:gd name="T1" fmla="*/ 0 h 822"/>
              <a:gd name="T2" fmla="*/ 2147483647 w 1114"/>
              <a:gd name="T3" fmla="*/ 2147483647 h 822"/>
              <a:gd name="T4" fmla="*/ 0 60000 65536"/>
              <a:gd name="T5" fmla="*/ 0 60000 65536"/>
              <a:gd name="T6" fmla="*/ 0 w 1114"/>
              <a:gd name="T7" fmla="*/ 0 h 822"/>
              <a:gd name="T8" fmla="*/ 1114 w 1114"/>
              <a:gd name="T9" fmla="*/ 822 h 822"/>
            </a:gdLst>
            <a:ahLst/>
            <a:cxnLst>
              <a:cxn ang="T4">
                <a:pos x="T0" y="T1"/>
              </a:cxn>
              <a:cxn ang="T5">
                <a:pos x="T2" y="T3"/>
              </a:cxn>
            </a:cxnLst>
            <a:rect l="T6" t="T7" r="T8" b="T9"/>
            <a:pathLst>
              <a:path w="1114" h="822">
                <a:moveTo>
                  <a:pt x="0" y="0"/>
                </a:moveTo>
                <a:lnTo>
                  <a:pt x="1114" y="822"/>
                </a:lnTo>
              </a:path>
            </a:pathLst>
          </a:custGeom>
          <a:noFill/>
          <a:ln w="38100" cap="rnd" algn="ctr">
            <a:solidFill>
              <a:schemeClr val="tx1"/>
            </a:solidFill>
            <a:prstDash val="sysDot"/>
            <a:round/>
            <a:headEnd/>
            <a:tailEnd type="triangle" w="med" len="med"/>
          </a:ln>
        </p:spPr>
        <p:txBody>
          <a:bodyPr/>
          <a:lstStyle/>
          <a:p>
            <a:endParaRPr lang="es-ES">
              <a:solidFill>
                <a:schemeClr val="bg1"/>
              </a:solidFill>
            </a:endParaRPr>
          </a:p>
        </p:txBody>
      </p:sp>
      <p:sp>
        <p:nvSpPr>
          <p:cNvPr id="923653" name="Straight Connector 923652"/>
          <p:cNvSpPr>
            <a:spLocks noChangeShapeType="1"/>
          </p:cNvSpPr>
          <p:nvPr/>
        </p:nvSpPr>
        <p:spPr bwMode="auto">
          <a:xfrm flipV="1">
            <a:off x="4059238" y="1357313"/>
            <a:ext cx="1833562" cy="906462"/>
          </a:xfrm>
          <a:prstGeom prst="line">
            <a:avLst/>
          </a:prstGeom>
          <a:noFill/>
          <a:ln w="38100" cap="rnd" algn="ctr">
            <a:solidFill>
              <a:schemeClr val="tx1"/>
            </a:solidFill>
            <a:prstDash val="sysDot"/>
            <a:round/>
            <a:headEnd type="triangle" w="med" len="med"/>
            <a:tailEnd type="triangle" w="med" len="med"/>
          </a:ln>
        </p:spPr>
        <p:txBody>
          <a:bodyPr/>
          <a:lstStyle/>
          <a:p>
            <a:endParaRPr lang="es-ES"/>
          </a:p>
        </p:txBody>
      </p:sp>
      <p:sp>
        <p:nvSpPr>
          <p:cNvPr id="1032" name="Rectangle 62"/>
          <p:cNvSpPr>
            <a:spLocks noGrp="1" noChangeArrowheads="1"/>
          </p:cNvSpPr>
          <p:nvPr>
            <p:ph type="title"/>
          </p:nvPr>
        </p:nvSpPr>
        <p:spPr>
          <a:xfrm>
            <a:off x="382588" y="177478"/>
            <a:ext cx="8380412" cy="750888"/>
          </a:xfrm>
        </p:spPr>
        <p:txBody>
          <a:bodyPr/>
          <a:lstStyle/>
          <a:p>
            <a:pPr eaLnBrk="1" hangingPunct="1"/>
            <a:r>
              <a:rPr lang="es-ES" dirty="0" smtClean="0"/>
              <a:t>Network Access </a:t>
            </a:r>
            <a:r>
              <a:rPr lang="es-ES" dirty="0" err="1" smtClean="0"/>
              <a:t>Protection</a:t>
            </a:r>
            <a:r>
              <a:rPr lang="es-ES" dirty="0" smtClean="0"/>
              <a:t/>
            </a:r>
            <a:br>
              <a:rPr lang="es-ES" dirty="0" smtClean="0"/>
            </a:br>
            <a:r>
              <a:rPr lang="es-ES" sz="2400" dirty="0" smtClean="0">
                <a:solidFill>
                  <a:srgbClr val="D1E4F3"/>
                </a:solidFill>
              </a:rPr>
              <a:t>Funcionamiento</a:t>
            </a:r>
          </a:p>
        </p:txBody>
      </p:sp>
      <p:sp>
        <p:nvSpPr>
          <p:cNvPr id="923655" name="Shape 923654"/>
          <p:cNvSpPr>
            <a:spLocks/>
          </p:cNvSpPr>
          <p:nvPr/>
        </p:nvSpPr>
        <p:spPr bwMode="auto">
          <a:xfrm>
            <a:off x="3829050" y="2533650"/>
            <a:ext cx="2800350" cy="9525"/>
          </a:xfrm>
          <a:custGeom>
            <a:avLst/>
            <a:gdLst>
              <a:gd name="T0" fmla="*/ 0 w 1764"/>
              <a:gd name="T1" fmla="*/ 0 h 6"/>
              <a:gd name="T2" fmla="*/ 2147483647 w 1764"/>
              <a:gd name="T3" fmla="*/ 2147483647 h 6"/>
              <a:gd name="T4" fmla="*/ 0 60000 65536"/>
              <a:gd name="T5" fmla="*/ 0 60000 65536"/>
              <a:gd name="T6" fmla="*/ 0 w 1764"/>
              <a:gd name="T7" fmla="*/ 0 h 6"/>
              <a:gd name="T8" fmla="*/ 1764 w 1764"/>
              <a:gd name="T9" fmla="*/ 6 h 6"/>
            </a:gdLst>
            <a:ahLst/>
            <a:cxnLst>
              <a:cxn ang="T4">
                <a:pos x="T0" y="T1"/>
              </a:cxn>
              <a:cxn ang="T5">
                <a:pos x="T2" y="T3"/>
              </a:cxn>
            </a:cxnLst>
            <a:rect l="T6" t="T7" r="T8" b="T9"/>
            <a:pathLst>
              <a:path w="1764" h="6">
                <a:moveTo>
                  <a:pt x="0" y="0"/>
                </a:moveTo>
                <a:lnTo>
                  <a:pt x="1764" y="6"/>
                </a:lnTo>
              </a:path>
            </a:pathLst>
          </a:custGeom>
          <a:noFill/>
          <a:ln w="38100" cap="rnd" algn="ctr">
            <a:solidFill>
              <a:schemeClr val="tx1"/>
            </a:solidFill>
            <a:prstDash val="sysDot"/>
            <a:round/>
            <a:headEnd/>
            <a:tailEnd/>
          </a:ln>
        </p:spPr>
        <p:txBody>
          <a:bodyPr/>
          <a:lstStyle/>
          <a:p>
            <a:endParaRPr lang="es-ES">
              <a:solidFill>
                <a:schemeClr val="bg1"/>
              </a:solidFill>
            </a:endParaRPr>
          </a:p>
        </p:txBody>
      </p:sp>
      <p:sp>
        <p:nvSpPr>
          <p:cNvPr id="923656" name="TextBox 923655"/>
          <p:cNvSpPr txBox="1">
            <a:spLocks noChangeArrowheads="1"/>
          </p:cNvSpPr>
          <p:nvPr/>
        </p:nvSpPr>
        <p:spPr bwMode="auto">
          <a:xfrm>
            <a:off x="4330700" y="2319338"/>
            <a:ext cx="1092200" cy="461655"/>
          </a:xfrm>
          <a:prstGeom prst="rect">
            <a:avLst/>
          </a:prstGeom>
          <a:solidFill>
            <a:schemeClr val="bg1"/>
          </a:solidFill>
          <a:ln w="9525" algn="ctr">
            <a:solidFill>
              <a:schemeClr val="tx1"/>
            </a:solidFill>
            <a:miter lim="800000"/>
            <a:headEnd/>
            <a:tailEnd/>
          </a:ln>
        </p:spPr>
        <p:txBody>
          <a:bodyPr lIns="91430" tIns="45715" rIns="91430" bIns="45715">
            <a:spAutoFit/>
          </a:bodyPr>
          <a:lstStyle/>
          <a:p>
            <a:pPr algn="ctr" eaLnBrk="0" hangingPunct="0">
              <a:spcBef>
                <a:spcPct val="50000"/>
              </a:spcBef>
            </a:pPr>
            <a:r>
              <a:rPr lang="es-ES" sz="1200" b="1" smtClean="0"/>
              <a:t>No Cumple</a:t>
            </a:r>
            <a:br>
              <a:rPr lang="es-ES" sz="1200" b="1" smtClean="0"/>
            </a:br>
            <a:r>
              <a:rPr lang="es-ES" sz="1200" b="1" smtClean="0"/>
              <a:t>la Política</a:t>
            </a:r>
            <a:endParaRPr lang="es-ES"/>
          </a:p>
        </p:txBody>
      </p:sp>
      <p:sp>
        <p:nvSpPr>
          <p:cNvPr id="923657" name="Oval 923656"/>
          <p:cNvSpPr>
            <a:spLocks noChangeArrowheads="1"/>
          </p:cNvSpPr>
          <p:nvPr/>
        </p:nvSpPr>
        <p:spPr bwMode="auto">
          <a:xfrm>
            <a:off x="1463675" y="2019300"/>
            <a:ext cx="352425" cy="352425"/>
          </a:xfrm>
          <a:prstGeom prst="ellipse">
            <a:avLst/>
          </a:prstGeom>
          <a:solidFill>
            <a:schemeClr val="bg1"/>
          </a:solidFill>
          <a:ln w="9525" algn="ctr">
            <a:solidFill>
              <a:schemeClr val="tx1"/>
            </a:solidFill>
            <a:round/>
            <a:headEnd/>
            <a:tailEnd/>
          </a:ln>
        </p:spPr>
        <p:txBody>
          <a:bodyPr wrap="none" lIns="91430" tIns="45715" rIns="91430" bIns="45715" anchor="ctr"/>
          <a:lstStyle/>
          <a:p>
            <a:pPr algn="ctr" eaLnBrk="0" hangingPunct="0"/>
            <a:r>
              <a:rPr lang="es-ES" sz="1200" smtClean="0"/>
              <a:t>1</a:t>
            </a:r>
            <a:endParaRPr lang="es-ES"/>
          </a:p>
        </p:txBody>
      </p:sp>
      <p:grpSp>
        <p:nvGrpSpPr>
          <p:cNvPr id="2" name="Group 10"/>
          <p:cNvGrpSpPr>
            <a:grpSpLocks/>
          </p:cNvGrpSpPr>
          <p:nvPr/>
        </p:nvGrpSpPr>
        <p:grpSpPr bwMode="auto">
          <a:xfrm>
            <a:off x="5800725" y="2362200"/>
            <a:ext cx="1524000" cy="1524000"/>
            <a:chOff x="3752" y="1488"/>
            <a:chExt cx="960" cy="960"/>
          </a:xfrm>
        </p:grpSpPr>
        <p:sp>
          <p:nvSpPr>
            <p:cNvPr id="1084" name="Flowchart: Alternate Process 2103"/>
            <p:cNvSpPr>
              <a:spLocks noChangeArrowheads="1"/>
            </p:cNvSpPr>
            <p:nvPr/>
          </p:nvSpPr>
          <p:spPr bwMode="auto">
            <a:xfrm>
              <a:off x="3815" y="1488"/>
              <a:ext cx="833" cy="960"/>
            </a:xfrm>
            <a:prstGeom prst="flowChartAlternateProcess">
              <a:avLst/>
            </a:prstGeom>
            <a:solidFill>
              <a:srgbClr val="99CCFF">
                <a:alpha val="20000"/>
              </a:srgbClr>
            </a:solidFill>
            <a:ln w="38100" algn="ctr">
              <a:solidFill>
                <a:srgbClr val="000080"/>
              </a:solidFill>
              <a:miter lim="800000"/>
              <a:headEnd/>
              <a:tailEnd/>
            </a:ln>
          </p:spPr>
          <p:txBody>
            <a:bodyPr wrap="none" anchor="ctr"/>
            <a:lstStyle/>
            <a:p>
              <a:endParaRPr lang="es-ES"/>
            </a:p>
          </p:txBody>
        </p:sp>
        <p:sp>
          <p:nvSpPr>
            <p:cNvPr id="1085" name="TextBox 923659"/>
            <p:cNvSpPr txBox="1">
              <a:spLocks noChangeArrowheads="1"/>
            </p:cNvSpPr>
            <p:nvPr/>
          </p:nvSpPr>
          <p:spPr bwMode="auto">
            <a:xfrm>
              <a:off x="3752" y="1825"/>
              <a:ext cx="960" cy="262"/>
            </a:xfrm>
            <a:prstGeom prst="rect">
              <a:avLst/>
            </a:prstGeom>
            <a:noFill/>
            <a:ln w="9525" algn="ctr">
              <a:noFill/>
              <a:miter lim="800000"/>
              <a:headEnd/>
              <a:tailEnd/>
            </a:ln>
          </p:spPr>
          <p:txBody>
            <a:bodyPr lIns="91430" tIns="45715" rIns="91430" bIns="45715">
              <a:spAutoFit/>
            </a:bodyPr>
            <a:lstStyle/>
            <a:p>
              <a:pPr algn="ctr" eaLnBrk="0" hangingPunct="0">
                <a:lnSpc>
                  <a:spcPct val="75000"/>
                </a:lnSpc>
                <a:spcBef>
                  <a:spcPct val="20000"/>
                </a:spcBef>
              </a:pPr>
              <a:r>
                <a:rPr lang="es-ES" sz="1400" b="1" smtClean="0"/>
                <a:t>Red</a:t>
              </a:r>
              <a:br>
                <a:rPr lang="es-ES" sz="1400" b="1" smtClean="0"/>
              </a:br>
              <a:r>
                <a:rPr lang="es-ES" sz="1400" b="1" smtClean="0"/>
                <a:t>Restringida</a:t>
              </a:r>
              <a:endParaRPr lang="es-ES" sz="1400" b="1"/>
            </a:p>
          </p:txBody>
        </p:sp>
      </p:grpSp>
      <p:grpSp>
        <p:nvGrpSpPr>
          <p:cNvPr id="3" name="Group 13"/>
          <p:cNvGrpSpPr>
            <a:grpSpLocks/>
          </p:cNvGrpSpPr>
          <p:nvPr/>
        </p:nvGrpSpPr>
        <p:grpSpPr bwMode="auto">
          <a:xfrm>
            <a:off x="355600" y="3700484"/>
            <a:ext cx="4978400" cy="523875"/>
            <a:chOff x="240" y="2488"/>
            <a:chExt cx="3312" cy="330"/>
          </a:xfrm>
        </p:grpSpPr>
        <p:sp>
          <p:nvSpPr>
            <p:cNvPr id="3130" name="TextBox 923661"/>
            <p:cNvSpPr txBox="1">
              <a:spLocks noChangeArrowheads="1"/>
            </p:cNvSpPr>
            <p:nvPr/>
          </p:nvSpPr>
          <p:spPr bwMode="auto">
            <a:xfrm>
              <a:off x="501" y="2488"/>
              <a:ext cx="3051" cy="330"/>
            </a:xfrm>
            <a:prstGeom prst="rect">
              <a:avLst/>
            </a:prstGeom>
            <a:noFill/>
            <a:ln w="9525" algn="ctr">
              <a:noFill/>
              <a:miter lim="800000"/>
              <a:headEnd/>
              <a:tailEnd/>
            </a:ln>
          </p:spPr>
          <p:txBody>
            <a:bodyPr lIns="91430" tIns="45715" rIns="91430" bIns="45715">
              <a:spAutoFit/>
            </a:bodyPr>
            <a:lstStyle/>
            <a:p>
              <a:pPr eaLnBrk="0" hangingPunct="0">
                <a:spcBef>
                  <a:spcPct val="50000"/>
                </a:spcBef>
                <a:defRPr/>
              </a:pPr>
              <a:r>
                <a:rPr lang="es-ES" sz="1400" dirty="0" smtClean="0">
                  <a:latin typeface="+mn-lt"/>
                </a:rPr>
                <a:t>El cliente solicita acceso a la red y presenta su estado de salud actual</a:t>
              </a:r>
              <a:endParaRPr lang="es-ES" dirty="0">
                <a:latin typeface="+mn-lt"/>
              </a:endParaRPr>
            </a:p>
          </p:txBody>
        </p:sp>
        <p:sp>
          <p:nvSpPr>
            <p:cNvPr id="3131" name="Oval 923662"/>
            <p:cNvSpPr>
              <a:spLocks noChangeArrowheads="1"/>
            </p:cNvSpPr>
            <p:nvPr/>
          </p:nvSpPr>
          <p:spPr bwMode="auto">
            <a:xfrm>
              <a:off x="240" y="2488"/>
              <a:ext cx="239" cy="222"/>
            </a:xfrm>
            <a:prstGeom prst="ellipse">
              <a:avLst/>
            </a:prstGeom>
            <a:solidFill>
              <a:schemeClr val="bg1"/>
            </a:solidFill>
            <a:ln w="9525" algn="ctr">
              <a:solidFill>
                <a:schemeClr val="tx1"/>
              </a:solidFill>
              <a:round/>
              <a:headEnd/>
              <a:tailEnd/>
            </a:ln>
          </p:spPr>
          <p:txBody>
            <a:bodyPr wrap="none" lIns="91430" tIns="45715" rIns="91430" bIns="45715" anchor="ctr"/>
            <a:lstStyle/>
            <a:p>
              <a:pPr algn="ctr" eaLnBrk="0" hangingPunct="0">
                <a:defRPr/>
              </a:pPr>
              <a:r>
                <a:rPr lang="es-ES" sz="1200" smtClean="0">
                  <a:latin typeface="+mn-lt"/>
                </a:rPr>
                <a:t>1</a:t>
              </a:r>
              <a:endParaRPr lang="es-ES">
                <a:latin typeface="+mn-lt"/>
              </a:endParaRPr>
            </a:p>
          </p:txBody>
        </p:sp>
      </p:grpSp>
      <p:grpSp>
        <p:nvGrpSpPr>
          <p:cNvPr id="4" name="Group 16"/>
          <p:cNvGrpSpPr>
            <a:grpSpLocks/>
          </p:cNvGrpSpPr>
          <p:nvPr/>
        </p:nvGrpSpPr>
        <p:grpSpPr bwMode="auto">
          <a:xfrm>
            <a:off x="355600" y="5224484"/>
            <a:ext cx="5156200" cy="738188"/>
            <a:chOff x="224" y="3456"/>
            <a:chExt cx="3248" cy="465"/>
          </a:xfrm>
        </p:grpSpPr>
        <p:sp>
          <p:nvSpPr>
            <p:cNvPr id="3128" name="Oval 923664"/>
            <p:cNvSpPr>
              <a:spLocks noChangeArrowheads="1"/>
            </p:cNvSpPr>
            <p:nvPr/>
          </p:nvSpPr>
          <p:spPr bwMode="auto">
            <a:xfrm>
              <a:off x="224" y="3524"/>
              <a:ext cx="222" cy="222"/>
            </a:xfrm>
            <a:prstGeom prst="ellipse">
              <a:avLst/>
            </a:prstGeom>
            <a:solidFill>
              <a:schemeClr val="bg1"/>
            </a:solidFill>
            <a:ln w="9525" algn="ctr">
              <a:solidFill>
                <a:schemeClr val="tx1"/>
              </a:solidFill>
              <a:round/>
              <a:headEnd/>
              <a:tailEnd/>
            </a:ln>
          </p:spPr>
          <p:txBody>
            <a:bodyPr wrap="none" lIns="91430" tIns="45715" rIns="91430" bIns="45715" anchor="ctr"/>
            <a:lstStyle/>
            <a:p>
              <a:pPr algn="ctr" eaLnBrk="0" hangingPunct="0">
                <a:defRPr/>
              </a:pPr>
              <a:r>
                <a:rPr lang="es-ES" sz="1200" smtClean="0">
                  <a:latin typeface="+mn-lt"/>
                </a:rPr>
                <a:t>4</a:t>
              </a:r>
              <a:endParaRPr lang="es-ES">
                <a:latin typeface="+mn-lt"/>
              </a:endParaRPr>
            </a:p>
          </p:txBody>
        </p:sp>
        <p:sp>
          <p:nvSpPr>
            <p:cNvPr id="3129" name="TextBox 923665"/>
            <p:cNvSpPr txBox="1">
              <a:spLocks noChangeArrowheads="1"/>
            </p:cNvSpPr>
            <p:nvPr/>
          </p:nvSpPr>
          <p:spPr bwMode="auto">
            <a:xfrm>
              <a:off x="464" y="3456"/>
              <a:ext cx="3008" cy="465"/>
            </a:xfrm>
            <a:prstGeom prst="rect">
              <a:avLst/>
            </a:prstGeom>
            <a:noFill/>
            <a:ln w="9525" algn="ctr">
              <a:noFill/>
              <a:miter lim="800000"/>
              <a:headEnd/>
              <a:tailEnd/>
            </a:ln>
          </p:spPr>
          <p:txBody>
            <a:bodyPr lIns="91430" tIns="45715" rIns="91430" bIns="45715">
              <a:spAutoFit/>
            </a:bodyPr>
            <a:lstStyle/>
            <a:p>
              <a:pPr eaLnBrk="0" hangingPunct="0">
                <a:spcBef>
                  <a:spcPct val="50000"/>
                </a:spcBef>
                <a:defRPr/>
              </a:pPr>
              <a:r>
                <a:rPr lang="es-ES" sz="1400" dirty="0" smtClean="0">
                  <a:latin typeface="+mn-lt"/>
                </a:rPr>
                <a:t>Si no cumple la política el cliente solo tiene acceso a una VLAN restringida donde hay recursos para solucionar sus problemas, descargar actualizaciones, firmas(Repetir 1-4)</a:t>
              </a:r>
              <a:endParaRPr lang="es-ES" dirty="0">
                <a:latin typeface="+mn-lt"/>
              </a:endParaRPr>
            </a:p>
          </p:txBody>
        </p:sp>
      </p:grpSp>
      <p:grpSp>
        <p:nvGrpSpPr>
          <p:cNvPr id="5" name="Group 19"/>
          <p:cNvGrpSpPr>
            <a:grpSpLocks/>
          </p:cNvGrpSpPr>
          <p:nvPr/>
        </p:nvGrpSpPr>
        <p:grpSpPr bwMode="auto">
          <a:xfrm>
            <a:off x="355600" y="4198959"/>
            <a:ext cx="5283200" cy="574675"/>
            <a:chOff x="240" y="2800"/>
            <a:chExt cx="3432" cy="362"/>
          </a:xfrm>
        </p:grpSpPr>
        <p:sp>
          <p:nvSpPr>
            <p:cNvPr id="3126" name="Oval 923667"/>
            <p:cNvSpPr>
              <a:spLocks noChangeArrowheads="1"/>
            </p:cNvSpPr>
            <p:nvPr/>
          </p:nvSpPr>
          <p:spPr bwMode="auto">
            <a:xfrm>
              <a:off x="240" y="2800"/>
              <a:ext cx="222" cy="222"/>
            </a:xfrm>
            <a:prstGeom prst="ellipse">
              <a:avLst/>
            </a:prstGeom>
            <a:solidFill>
              <a:schemeClr val="bg1"/>
            </a:solidFill>
            <a:ln w="9525" algn="ctr">
              <a:solidFill>
                <a:schemeClr val="tx1"/>
              </a:solidFill>
              <a:round/>
              <a:headEnd/>
              <a:tailEnd/>
            </a:ln>
          </p:spPr>
          <p:txBody>
            <a:bodyPr wrap="none" lIns="91430" tIns="45715" rIns="91430" bIns="45715" anchor="ctr"/>
            <a:lstStyle/>
            <a:p>
              <a:pPr algn="ctr" eaLnBrk="0" hangingPunct="0">
                <a:defRPr/>
              </a:pPr>
              <a:r>
                <a:rPr lang="es-ES" sz="1200" smtClean="0">
                  <a:latin typeface="+mn-lt"/>
                </a:rPr>
                <a:t>2</a:t>
              </a:r>
              <a:endParaRPr lang="es-ES">
                <a:latin typeface="+mn-lt"/>
              </a:endParaRPr>
            </a:p>
          </p:txBody>
        </p:sp>
        <p:sp>
          <p:nvSpPr>
            <p:cNvPr id="3127" name="TextBox 923668"/>
            <p:cNvSpPr txBox="1">
              <a:spLocks noChangeArrowheads="1"/>
            </p:cNvSpPr>
            <p:nvPr/>
          </p:nvSpPr>
          <p:spPr bwMode="auto">
            <a:xfrm>
              <a:off x="480" y="2832"/>
              <a:ext cx="3192" cy="330"/>
            </a:xfrm>
            <a:prstGeom prst="rect">
              <a:avLst/>
            </a:prstGeom>
            <a:noFill/>
            <a:ln w="9525" algn="ctr">
              <a:noFill/>
              <a:miter lim="800000"/>
              <a:headEnd/>
              <a:tailEnd/>
            </a:ln>
          </p:spPr>
          <p:txBody>
            <a:bodyPr lIns="91430" tIns="45715" rIns="91430" bIns="45715">
              <a:spAutoFit/>
            </a:bodyPr>
            <a:lstStyle/>
            <a:p>
              <a:pPr eaLnBrk="0" hangingPunct="0">
                <a:spcBef>
                  <a:spcPct val="50000"/>
                </a:spcBef>
                <a:defRPr/>
              </a:pPr>
              <a:r>
                <a:rPr lang="es-ES" sz="1400" dirty="0" smtClean="0">
                  <a:latin typeface="+mn-lt"/>
                </a:rPr>
                <a:t>DHCP, VPN o </a:t>
              </a:r>
              <a:r>
                <a:rPr lang="es-ES" sz="1400" dirty="0" err="1" smtClean="0">
                  <a:latin typeface="+mn-lt"/>
                </a:rPr>
                <a:t>Switch</a:t>
              </a:r>
              <a:r>
                <a:rPr lang="es-ES" sz="1400" dirty="0" smtClean="0">
                  <a:latin typeface="+mn-lt"/>
                </a:rPr>
                <a:t>/</a:t>
              </a:r>
              <a:r>
                <a:rPr lang="es-ES" sz="1400" dirty="0" err="1" smtClean="0">
                  <a:latin typeface="+mn-lt"/>
                </a:rPr>
                <a:t>Router</a:t>
              </a:r>
              <a:r>
                <a:rPr lang="es-ES" sz="1400" dirty="0" smtClean="0">
                  <a:latin typeface="+mn-lt"/>
                </a:rPr>
                <a:t> envía el estado de salud al Servidor  de Políticas de Red (RADIUS)</a:t>
              </a:r>
              <a:endParaRPr lang="es-ES" dirty="0">
                <a:latin typeface="+mn-lt"/>
              </a:endParaRPr>
            </a:p>
          </p:txBody>
        </p:sp>
      </p:grpSp>
      <p:grpSp>
        <p:nvGrpSpPr>
          <p:cNvPr id="6" name="Group 22"/>
          <p:cNvGrpSpPr>
            <a:grpSpLocks/>
          </p:cNvGrpSpPr>
          <p:nvPr/>
        </p:nvGrpSpPr>
        <p:grpSpPr bwMode="auto">
          <a:xfrm>
            <a:off x="355600" y="5938859"/>
            <a:ext cx="5969000" cy="561975"/>
            <a:chOff x="224" y="4008"/>
            <a:chExt cx="3560" cy="354"/>
          </a:xfrm>
        </p:grpSpPr>
        <p:sp>
          <p:nvSpPr>
            <p:cNvPr id="3124" name="Oval 923670"/>
            <p:cNvSpPr>
              <a:spLocks noChangeArrowheads="1"/>
            </p:cNvSpPr>
            <p:nvPr/>
          </p:nvSpPr>
          <p:spPr bwMode="auto">
            <a:xfrm>
              <a:off x="224" y="4008"/>
              <a:ext cx="229" cy="222"/>
            </a:xfrm>
            <a:prstGeom prst="ellipse">
              <a:avLst/>
            </a:prstGeom>
            <a:solidFill>
              <a:schemeClr val="bg1"/>
            </a:solidFill>
            <a:ln w="9525" algn="ctr">
              <a:solidFill>
                <a:schemeClr val="tx1"/>
              </a:solidFill>
              <a:round/>
              <a:headEnd/>
              <a:tailEnd/>
            </a:ln>
          </p:spPr>
          <p:txBody>
            <a:bodyPr wrap="none" lIns="91430" tIns="45715" rIns="91430" bIns="45715" anchor="ctr"/>
            <a:lstStyle/>
            <a:p>
              <a:pPr algn="ctr" eaLnBrk="0" hangingPunct="0">
                <a:defRPr/>
              </a:pPr>
              <a:r>
                <a:rPr lang="es-ES" sz="1200" smtClean="0">
                  <a:latin typeface="+mn-lt"/>
                </a:rPr>
                <a:t>5</a:t>
              </a:r>
              <a:endParaRPr lang="es-ES">
                <a:latin typeface="+mn-lt"/>
              </a:endParaRPr>
            </a:p>
          </p:txBody>
        </p:sp>
        <p:sp>
          <p:nvSpPr>
            <p:cNvPr id="3125" name="TextBox 923671"/>
            <p:cNvSpPr txBox="1">
              <a:spLocks noChangeArrowheads="1"/>
            </p:cNvSpPr>
            <p:nvPr/>
          </p:nvSpPr>
          <p:spPr bwMode="auto">
            <a:xfrm>
              <a:off x="457" y="4032"/>
              <a:ext cx="3327" cy="330"/>
            </a:xfrm>
            <a:prstGeom prst="rect">
              <a:avLst/>
            </a:prstGeom>
            <a:noFill/>
            <a:ln w="9525" algn="ctr">
              <a:noFill/>
              <a:miter lim="800000"/>
              <a:headEnd/>
              <a:tailEnd/>
            </a:ln>
          </p:spPr>
          <p:txBody>
            <a:bodyPr lIns="91430" tIns="45715" rIns="91430" bIns="45715">
              <a:spAutoFit/>
            </a:bodyPr>
            <a:lstStyle/>
            <a:p>
              <a:pPr eaLnBrk="0" hangingPunct="0">
                <a:spcBef>
                  <a:spcPct val="50000"/>
                </a:spcBef>
                <a:defRPr/>
              </a:pPr>
              <a:r>
                <a:rPr lang="es-ES" sz="1400" dirty="0" smtClean="0">
                  <a:latin typeface="+mn-lt"/>
                </a:rPr>
                <a:t>Si cumple la política al cliente se le permite el acceso total a la red corporativa</a:t>
              </a:r>
              <a:endParaRPr lang="es-ES" dirty="0">
                <a:latin typeface="+mn-lt"/>
              </a:endParaRPr>
            </a:p>
          </p:txBody>
        </p:sp>
      </p:grpSp>
      <p:grpSp>
        <p:nvGrpSpPr>
          <p:cNvPr id="7" name="Group 25"/>
          <p:cNvGrpSpPr>
            <a:grpSpLocks/>
          </p:cNvGrpSpPr>
          <p:nvPr/>
        </p:nvGrpSpPr>
        <p:grpSpPr bwMode="auto">
          <a:xfrm>
            <a:off x="3276600" y="2098675"/>
            <a:ext cx="1447800" cy="1101725"/>
            <a:chOff x="2064" y="1322"/>
            <a:chExt cx="912" cy="694"/>
          </a:xfrm>
        </p:grpSpPr>
        <p:sp>
          <p:nvSpPr>
            <p:cNvPr id="1074" name="TextBox 923672"/>
            <p:cNvSpPr txBox="1">
              <a:spLocks noChangeArrowheads="1"/>
            </p:cNvSpPr>
            <p:nvPr/>
          </p:nvSpPr>
          <p:spPr bwMode="auto">
            <a:xfrm>
              <a:off x="2064" y="1824"/>
              <a:ext cx="912" cy="192"/>
            </a:xfrm>
            <a:prstGeom prst="rect">
              <a:avLst/>
            </a:prstGeom>
            <a:noFill/>
            <a:ln w="9525" algn="ctr">
              <a:noFill/>
              <a:miter lim="800000"/>
              <a:headEnd/>
              <a:tailEnd/>
            </a:ln>
          </p:spPr>
          <p:txBody>
            <a:bodyPr lIns="91430" tIns="45715" rIns="91430" bIns="45715">
              <a:spAutoFit/>
            </a:bodyPr>
            <a:lstStyle/>
            <a:p>
              <a:pPr eaLnBrk="0" hangingPunct="0">
                <a:spcBef>
                  <a:spcPct val="50000"/>
                </a:spcBef>
              </a:pPr>
              <a:r>
                <a:rPr lang="es-ES" sz="1400" smtClean="0"/>
                <a:t>MSFT NPS </a:t>
              </a:r>
              <a:endParaRPr lang="es-ES"/>
            </a:p>
          </p:txBody>
        </p:sp>
        <p:pic>
          <p:nvPicPr>
            <p:cNvPr id="1075" name="Rectangle 2064"/>
            <p:cNvPicPr>
              <a:picLocks noChangeAspect="1" noChangeArrowheads="1"/>
            </p:cNvPicPr>
            <p:nvPr/>
          </p:nvPicPr>
          <p:blipFill>
            <a:blip r:embed="rId4"/>
            <a:srcRect/>
            <a:stretch>
              <a:fillRect/>
            </a:stretch>
          </p:blipFill>
          <p:spPr bwMode="auto">
            <a:xfrm>
              <a:off x="2176" y="1322"/>
              <a:ext cx="376" cy="624"/>
            </a:xfrm>
            <a:prstGeom prst="rect">
              <a:avLst/>
            </a:prstGeom>
            <a:noFill/>
            <a:ln w="9525">
              <a:noFill/>
              <a:miter lim="800000"/>
              <a:headEnd/>
              <a:tailEnd/>
            </a:ln>
          </p:spPr>
        </p:pic>
      </p:grpSp>
      <p:sp>
        <p:nvSpPr>
          <p:cNvPr id="923675" name="Oval 923674"/>
          <p:cNvSpPr>
            <a:spLocks noChangeArrowheads="1"/>
          </p:cNvSpPr>
          <p:nvPr/>
        </p:nvSpPr>
        <p:spPr bwMode="auto">
          <a:xfrm>
            <a:off x="5233988" y="1400175"/>
            <a:ext cx="352425" cy="352425"/>
          </a:xfrm>
          <a:prstGeom prst="ellipse">
            <a:avLst/>
          </a:prstGeom>
          <a:solidFill>
            <a:schemeClr val="bg1"/>
          </a:solidFill>
          <a:ln w="9525" algn="ctr">
            <a:solidFill>
              <a:schemeClr val="tx1"/>
            </a:solidFill>
            <a:round/>
            <a:headEnd/>
            <a:tailEnd/>
          </a:ln>
        </p:spPr>
        <p:txBody>
          <a:bodyPr wrap="none" lIns="91430" tIns="45715" rIns="91430" bIns="45715" anchor="ctr"/>
          <a:lstStyle/>
          <a:p>
            <a:pPr algn="ctr" eaLnBrk="0" hangingPunct="0"/>
            <a:r>
              <a:rPr lang="es-ES" sz="1200" smtClean="0"/>
              <a:t>3</a:t>
            </a:r>
            <a:endParaRPr lang="es-ES"/>
          </a:p>
        </p:txBody>
      </p:sp>
      <p:sp>
        <p:nvSpPr>
          <p:cNvPr id="1043" name="TextBox 2066"/>
          <p:cNvSpPr txBox="1">
            <a:spLocks noChangeArrowheads="1"/>
          </p:cNvSpPr>
          <p:nvPr/>
        </p:nvSpPr>
        <p:spPr bwMode="auto">
          <a:xfrm>
            <a:off x="4403725" y="5695972"/>
            <a:ext cx="184150" cy="366712"/>
          </a:xfrm>
          <a:prstGeom prst="rect">
            <a:avLst/>
          </a:prstGeom>
          <a:noFill/>
          <a:ln w="9525">
            <a:noFill/>
            <a:miter lim="800000"/>
            <a:headEnd/>
            <a:tailEnd/>
          </a:ln>
        </p:spPr>
        <p:txBody>
          <a:bodyPr wrap="none" lIns="91430" tIns="45715" rIns="91430" bIns="45715">
            <a:spAutoFit/>
          </a:bodyPr>
          <a:lstStyle/>
          <a:p>
            <a:endParaRPr lang="es-ES">
              <a:solidFill>
                <a:schemeClr val="bg1"/>
              </a:solidFill>
            </a:endParaRPr>
          </a:p>
        </p:txBody>
      </p:sp>
      <p:grpSp>
        <p:nvGrpSpPr>
          <p:cNvPr id="8" name="Group 30"/>
          <p:cNvGrpSpPr>
            <a:grpSpLocks/>
          </p:cNvGrpSpPr>
          <p:nvPr/>
        </p:nvGrpSpPr>
        <p:grpSpPr bwMode="auto">
          <a:xfrm>
            <a:off x="5915025" y="914400"/>
            <a:ext cx="1816100" cy="1293813"/>
            <a:chOff x="3760" y="576"/>
            <a:chExt cx="1144" cy="815"/>
          </a:xfrm>
        </p:grpSpPr>
        <p:sp>
          <p:nvSpPr>
            <p:cNvPr id="1070" name="Flowchart: Alternate Process 2067"/>
            <p:cNvSpPr>
              <a:spLocks noChangeArrowheads="1"/>
            </p:cNvSpPr>
            <p:nvPr/>
          </p:nvSpPr>
          <p:spPr bwMode="auto">
            <a:xfrm>
              <a:off x="3760" y="576"/>
              <a:ext cx="1144" cy="815"/>
            </a:xfrm>
            <a:prstGeom prst="flowChartAlternateProcess">
              <a:avLst/>
            </a:prstGeom>
            <a:solidFill>
              <a:schemeClr val="accent2">
                <a:alpha val="20000"/>
              </a:schemeClr>
            </a:solidFill>
            <a:ln w="38100" algn="ctr">
              <a:solidFill>
                <a:schemeClr val="accent2"/>
              </a:solidFill>
              <a:miter lim="800000"/>
              <a:headEnd/>
              <a:tailEnd/>
            </a:ln>
          </p:spPr>
          <p:txBody>
            <a:bodyPr wrap="none" anchor="ctr"/>
            <a:lstStyle/>
            <a:p>
              <a:endParaRPr lang="es-ES"/>
            </a:p>
          </p:txBody>
        </p:sp>
        <p:sp>
          <p:nvSpPr>
            <p:cNvPr id="1071" name="TextBox 923677"/>
            <p:cNvSpPr txBox="1">
              <a:spLocks noChangeArrowheads="1"/>
            </p:cNvSpPr>
            <p:nvPr/>
          </p:nvSpPr>
          <p:spPr bwMode="auto">
            <a:xfrm>
              <a:off x="3763" y="609"/>
              <a:ext cx="1141" cy="446"/>
            </a:xfrm>
            <a:prstGeom prst="rect">
              <a:avLst/>
            </a:prstGeom>
            <a:noFill/>
            <a:ln w="9525" algn="ctr">
              <a:noFill/>
              <a:miter lim="800000"/>
              <a:headEnd/>
              <a:tailEnd/>
            </a:ln>
          </p:spPr>
          <p:txBody>
            <a:bodyPr lIns="91430" tIns="45715" rIns="91430" bIns="45715">
              <a:spAutoFit/>
            </a:bodyPr>
            <a:lstStyle/>
            <a:p>
              <a:pPr algn="ctr" eaLnBrk="0" hangingPunct="0">
                <a:spcBef>
                  <a:spcPct val="15000"/>
                </a:spcBef>
              </a:pPr>
              <a:r>
                <a:rPr lang="es-ES" sz="1400" b="1" smtClean="0"/>
                <a:t>Servidor de Políticas </a:t>
              </a:r>
              <a:r>
                <a:rPr lang="es-ES" sz="1200" smtClean="0"/>
                <a:t>e.g. Patch, AV</a:t>
              </a:r>
              <a:endParaRPr lang="es-ES" sz="1200"/>
            </a:p>
          </p:txBody>
        </p:sp>
        <p:pic>
          <p:nvPicPr>
            <p:cNvPr id="1072" name="Rectangle 2069"/>
            <p:cNvPicPr>
              <a:picLocks noChangeAspect="1" noChangeArrowheads="1"/>
            </p:cNvPicPr>
            <p:nvPr/>
          </p:nvPicPr>
          <p:blipFill>
            <a:blip r:embed="rId4"/>
            <a:srcRect/>
            <a:stretch>
              <a:fillRect/>
            </a:stretch>
          </p:blipFill>
          <p:spPr bwMode="auto">
            <a:xfrm>
              <a:off x="4064" y="912"/>
              <a:ext cx="290" cy="434"/>
            </a:xfrm>
            <a:prstGeom prst="rect">
              <a:avLst/>
            </a:prstGeom>
            <a:noFill/>
            <a:ln w="9525">
              <a:noFill/>
              <a:miter lim="800000"/>
              <a:headEnd/>
              <a:tailEnd/>
            </a:ln>
          </p:spPr>
        </p:pic>
        <p:pic>
          <p:nvPicPr>
            <p:cNvPr id="1073" name="Rectangle 2070"/>
            <p:cNvPicPr>
              <a:picLocks noChangeAspect="1" noChangeArrowheads="1"/>
            </p:cNvPicPr>
            <p:nvPr/>
          </p:nvPicPr>
          <p:blipFill>
            <a:blip r:embed="rId4"/>
            <a:srcRect/>
            <a:stretch>
              <a:fillRect/>
            </a:stretch>
          </p:blipFill>
          <p:spPr bwMode="auto">
            <a:xfrm>
              <a:off x="4289" y="912"/>
              <a:ext cx="291" cy="434"/>
            </a:xfrm>
            <a:prstGeom prst="rect">
              <a:avLst/>
            </a:prstGeom>
            <a:noFill/>
            <a:ln w="9525">
              <a:noFill/>
              <a:miter lim="800000"/>
              <a:headEnd/>
              <a:tailEnd/>
            </a:ln>
          </p:spPr>
        </p:pic>
      </p:grpSp>
      <p:sp>
        <p:nvSpPr>
          <p:cNvPr id="923681" name="TextBox 923680"/>
          <p:cNvSpPr txBox="1">
            <a:spLocks noChangeArrowheads="1"/>
          </p:cNvSpPr>
          <p:nvPr/>
        </p:nvSpPr>
        <p:spPr bwMode="auto">
          <a:xfrm>
            <a:off x="4572000" y="3276600"/>
            <a:ext cx="977900" cy="461655"/>
          </a:xfrm>
          <a:prstGeom prst="rect">
            <a:avLst/>
          </a:prstGeom>
          <a:solidFill>
            <a:schemeClr val="bg1"/>
          </a:solidFill>
          <a:ln w="9525" algn="ctr">
            <a:solidFill>
              <a:schemeClr val="tx1"/>
            </a:solidFill>
            <a:miter lim="800000"/>
            <a:headEnd/>
            <a:tailEnd/>
          </a:ln>
        </p:spPr>
        <p:txBody>
          <a:bodyPr lIns="91430" tIns="45715" rIns="91430" bIns="45715">
            <a:spAutoFit/>
          </a:bodyPr>
          <a:lstStyle/>
          <a:p>
            <a:pPr algn="ctr" eaLnBrk="0" hangingPunct="0">
              <a:spcBef>
                <a:spcPct val="50000"/>
              </a:spcBef>
            </a:pPr>
            <a:r>
              <a:rPr lang="es-ES" sz="1200" b="1" smtClean="0"/>
              <a:t>Cumple  la</a:t>
            </a:r>
            <a:br>
              <a:rPr lang="es-ES" sz="1200" b="1" smtClean="0"/>
            </a:br>
            <a:r>
              <a:rPr lang="es-ES" sz="1200" b="1" smtClean="0"/>
              <a:t>Política</a:t>
            </a:r>
            <a:endParaRPr lang="es-ES"/>
          </a:p>
        </p:txBody>
      </p:sp>
      <p:pic>
        <p:nvPicPr>
          <p:cNvPr id="1046" name="Rectangle 2072"/>
          <p:cNvPicPr>
            <a:picLocks noChangeAspect="1" noChangeArrowheads="1"/>
          </p:cNvPicPr>
          <p:nvPr/>
        </p:nvPicPr>
        <p:blipFill>
          <a:blip r:embed="rId5"/>
          <a:srcRect/>
          <a:stretch>
            <a:fillRect/>
          </a:stretch>
        </p:blipFill>
        <p:spPr bwMode="auto">
          <a:xfrm>
            <a:off x="579438" y="2290763"/>
            <a:ext cx="784225" cy="576262"/>
          </a:xfrm>
          <a:prstGeom prst="rect">
            <a:avLst/>
          </a:prstGeom>
          <a:noFill/>
          <a:ln w="9525">
            <a:noFill/>
            <a:miter lim="800000"/>
            <a:headEnd/>
            <a:tailEnd/>
          </a:ln>
        </p:spPr>
      </p:pic>
      <p:grpSp>
        <p:nvGrpSpPr>
          <p:cNvPr id="9" name="Group 36"/>
          <p:cNvGrpSpPr>
            <a:grpSpLocks/>
          </p:cNvGrpSpPr>
          <p:nvPr/>
        </p:nvGrpSpPr>
        <p:grpSpPr bwMode="auto">
          <a:xfrm>
            <a:off x="355600" y="4719659"/>
            <a:ext cx="5448300" cy="574675"/>
            <a:chOff x="240" y="2800"/>
            <a:chExt cx="3432" cy="362"/>
          </a:xfrm>
        </p:grpSpPr>
        <p:sp>
          <p:nvSpPr>
            <p:cNvPr id="3116" name="Oval 923684"/>
            <p:cNvSpPr>
              <a:spLocks noChangeArrowheads="1"/>
            </p:cNvSpPr>
            <p:nvPr/>
          </p:nvSpPr>
          <p:spPr bwMode="auto">
            <a:xfrm>
              <a:off x="240" y="2800"/>
              <a:ext cx="222" cy="222"/>
            </a:xfrm>
            <a:prstGeom prst="ellipse">
              <a:avLst/>
            </a:prstGeom>
            <a:solidFill>
              <a:schemeClr val="bg1"/>
            </a:solidFill>
            <a:ln w="9525" algn="ctr">
              <a:solidFill>
                <a:schemeClr val="tx1"/>
              </a:solidFill>
              <a:round/>
              <a:headEnd/>
              <a:tailEnd/>
            </a:ln>
          </p:spPr>
          <p:txBody>
            <a:bodyPr wrap="none" lIns="91430" tIns="45715" rIns="91430" bIns="45715" anchor="ctr"/>
            <a:lstStyle/>
            <a:p>
              <a:pPr algn="ctr" eaLnBrk="0" hangingPunct="0">
                <a:defRPr/>
              </a:pPr>
              <a:r>
                <a:rPr lang="es-ES" sz="1200" smtClean="0">
                  <a:latin typeface="+mn-lt"/>
                </a:rPr>
                <a:t>3</a:t>
              </a:r>
              <a:endParaRPr lang="es-ES">
                <a:latin typeface="+mn-lt"/>
              </a:endParaRPr>
            </a:p>
          </p:txBody>
        </p:sp>
        <p:sp>
          <p:nvSpPr>
            <p:cNvPr id="3117" name="TextBox 923685"/>
            <p:cNvSpPr txBox="1">
              <a:spLocks noChangeArrowheads="1"/>
            </p:cNvSpPr>
            <p:nvPr/>
          </p:nvSpPr>
          <p:spPr bwMode="auto">
            <a:xfrm>
              <a:off x="480" y="2832"/>
              <a:ext cx="3192" cy="330"/>
            </a:xfrm>
            <a:prstGeom prst="rect">
              <a:avLst/>
            </a:prstGeom>
            <a:noFill/>
            <a:ln w="9525" algn="ctr">
              <a:noFill/>
              <a:miter lim="800000"/>
              <a:headEnd/>
              <a:tailEnd/>
            </a:ln>
          </p:spPr>
          <p:txBody>
            <a:bodyPr lIns="91430" tIns="45715" rIns="91430" bIns="45715">
              <a:spAutoFit/>
            </a:bodyPr>
            <a:lstStyle/>
            <a:p>
              <a:pPr eaLnBrk="0" hangingPunct="0">
                <a:spcBef>
                  <a:spcPct val="50000"/>
                </a:spcBef>
                <a:defRPr/>
              </a:pPr>
              <a:r>
                <a:rPr lang="es-ES" sz="1400" dirty="0" smtClean="0">
                  <a:latin typeface="+mn-lt"/>
                </a:rPr>
                <a:t>El Servidor de Políticas (NPS) valida contra la política de salud definida por IT</a:t>
              </a:r>
              <a:endParaRPr lang="es-ES" dirty="0">
                <a:latin typeface="+mn-lt"/>
              </a:endParaRPr>
            </a:p>
          </p:txBody>
        </p:sp>
      </p:grpSp>
      <p:sp>
        <p:nvSpPr>
          <p:cNvPr id="923687" name="Oval 923686"/>
          <p:cNvSpPr>
            <a:spLocks noChangeArrowheads="1"/>
          </p:cNvSpPr>
          <p:nvPr/>
        </p:nvSpPr>
        <p:spPr bwMode="auto">
          <a:xfrm>
            <a:off x="3048000" y="2019300"/>
            <a:ext cx="352425" cy="352425"/>
          </a:xfrm>
          <a:prstGeom prst="ellipse">
            <a:avLst/>
          </a:prstGeom>
          <a:solidFill>
            <a:schemeClr val="bg1"/>
          </a:solidFill>
          <a:ln w="9525" algn="ctr">
            <a:solidFill>
              <a:schemeClr val="tx1"/>
            </a:solidFill>
            <a:round/>
            <a:headEnd/>
            <a:tailEnd/>
          </a:ln>
        </p:spPr>
        <p:txBody>
          <a:bodyPr wrap="none" lIns="91430" tIns="45715" rIns="91430" bIns="45715" anchor="ctr"/>
          <a:lstStyle/>
          <a:p>
            <a:pPr algn="ctr" eaLnBrk="0" hangingPunct="0"/>
            <a:r>
              <a:rPr lang="es-ES" sz="1200" smtClean="0"/>
              <a:t>2</a:t>
            </a:r>
            <a:endParaRPr lang="es-ES"/>
          </a:p>
        </p:txBody>
      </p:sp>
      <p:sp>
        <p:nvSpPr>
          <p:cNvPr id="1049" name="TextBox 923687"/>
          <p:cNvSpPr txBox="1">
            <a:spLocks noChangeArrowheads="1"/>
          </p:cNvSpPr>
          <p:nvPr/>
        </p:nvSpPr>
        <p:spPr bwMode="auto">
          <a:xfrm>
            <a:off x="215900" y="3048000"/>
            <a:ext cx="1447800" cy="307766"/>
          </a:xfrm>
          <a:prstGeom prst="rect">
            <a:avLst/>
          </a:prstGeom>
          <a:noFill/>
          <a:ln w="9525" algn="ctr">
            <a:noFill/>
            <a:miter lim="800000"/>
            <a:headEnd/>
            <a:tailEnd/>
          </a:ln>
        </p:spPr>
        <p:txBody>
          <a:bodyPr lIns="91430" tIns="45715" rIns="91430" bIns="45715">
            <a:spAutoFit/>
          </a:bodyPr>
          <a:lstStyle/>
          <a:p>
            <a:pPr algn="ctr" eaLnBrk="0" hangingPunct="0">
              <a:lnSpc>
                <a:spcPct val="50000"/>
              </a:lnSpc>
              <a:spcBef>
                <a:spcPct val="50000"/>
              </a:spcBef>
            </a:pPr>
            <a:r>
              <a:rPr lang="es-ES" sz="1400" smtClean="0"/>
              <a:t>Cliente</a:t>
            </a:r>
            <a:br>
              <a:rPr lang="es-ES" sz="1400" smtClean="0"/>
            </a:br>
            <a:r>
              <a:rPr lang="es-ES" sz="1400" smtClean="0"/>
              <a:t>Windows</a:t>
            </a:r>
            <a:endParaRPr lang="es-ES" sz="1400"/>
          </a:p>
        </p:txBody>
      </p:sp>
      <p:grpSp>
        <p:nvGrpSpPr>
          <p:cNvPr id="10" name="Group 42"/>
          <p:cNvGrpSpPr>
            <a:grpSpLocks/>
          </p:cNvGrpSpPr>
          <p:nvPr/>
        </p:nvGrpSpPr>
        <p:grpSpPr bwMode="auto">
          <a:xfrm>
            <a:off x="1600200" y="1866901"/>
            <a:ext cx="1447800" cy="1851026"/>
            <a:chOff x="1008" y="1176"/>
            <a:chExt cx="912" cy="1166"/>
          </a:xfrm>
        </p:grpSpPr>
        <p:sp>
          <p:nvSpPr>
            <p:cNvPr id="1066" name="TextBox 923682"/>
            <p:cNvSpPr txBox="1">
              <a:spLocks noChangeArrowheads="1"/>
            </p:cNvSpPr>
            <p:nvPr/>
          </p:nvSpPr>
          <p:spPr bwMode="auto">
            <a:xfrm>
              <a:off x="1008" y="2080"/>
              <a:ext cx="912" cy="262"/>
            </a:xfrm>
            <a:prstGeom prst="rect">
              <a:avLst/>
            </a:prstGeom>
            <a:noFill/>
            <a:ln w="9525" algn="ctr">
              <a:noFill/>
              <a:miter lim="800000"/>
              <a:headEnd/>
              <a:tailEnd/>
            </a:ln>
          </p:spPr>
          <p:txBody>
            <a:bodyPr lIns="91430" tIns="45715" rIns="91430" bIns="45715">
              <a:spAutoFit/>
            </a:bodyPr>
            <a:lstStyle/>
            <a:p>
              <a:pPr algn="ctr" eaLnBrk="0" hangingPunct="0">
                <a:lnSpc>
                  <a:spcPct val="50000"/>
                </a:lnSpc>
                <a:spcBef>
                  <a:spcPct val="50000"/>
                </a:spcBef>
              </a:pPr>
              <a:r>
                <a:rPr lang="es-ES" sz="1400" smtClean="0"/>
                <a:t>DHCP, VPN</a:t>
              </a:r>
              <a:endParaRPr lang="es-ES" smtClean="0"/>
            </a:p>
            <a:p>
              <a:pPr algn="ctr" eaLnBrk="0" hangingPunct="0">
                <a:lnSpc>
                  <a:spcPct val="50000"/>
                </a:lnSpc>
                <a:spcBef>
                  <a:spcPct val="50000"/>
                </a:spcBef>
              </a:pPr>
              <a:r>
                <a:rPr lang="es-ES" sz="1400" smtClean="0"/>
                <a:t>Switch/Router </a:t>
              </a:r>
              <a:endParaRPr lang="es-ES" sz="1400"/>
            </a:p>
          </p:txBody>
        </p:sp>
        <p:graphicFrame>
          <p:nvGraphicFramePr>
            <p:cNvPr id="1026" name="Object 41"/>
            <p:cNvGraphicFramePr>
              <a:graphicFrameLocks noChangeAspect="1"/>
            </p:cNvGraphicFramePr>
            <p:nvPr/>
          </p:nvGraphicFramePr>
          <p:xfrm>
            <a:off x="1349" y="1176"/>
            <a:ext cx="229" cy="229"/>
          </p:xfrm>
          <a:graphic>
            <a:graphicData uri="http://schemas.openxmlformats.org/presentationml/2006/ole">
              <p:oleObj spid="_x0000_s1026" name="Visio" r:id="rId6" imgW="363855" imgH="363728" progId="Visio.Drawing.11">
                <p:embed/>
              </p:oleObj>
            </a:graphicData>
          </a:graphic>
        </p:graphicFrame>
        <p:graphicFrame>
          <p:nvGraphicFramePr>
            <p:cNvPr id="1027" name="Object 42"/>
            <p:cNvGraphicFramePr>
              <a:graphicFrameLocks noChangeAspect="1"/>
            </p:cNvGraphicFramePr>
            <p:nvPr/>
          </p:nvGraphicFramePr>
          <p:xfrm>
            <a:off x="1299" y="1415"/>
            <a:ext cx="329" cy="291"/>
          </p:xfrm>
          <a:graphic>
            <a:graphicData uri="http://schemas.openxmlformats.org/presentationml/2006/ole">
              <p:oleObj spid="_x0000_s1027" name="Visio" r:id="rId7" imgW="521589" imgH="462483" progId="Visio.Drawing.11">
                <p:embed/>
              </p:oleObj>
            </a:graphicData>
          </a:graphic>
        </p:graphicFrame>
        <p:pic>
          <p:nvPicPr>
            <p:cNvPr id="1067" name="Rectangle 2077"/>
            <p:cNvPicPr>
              <a:picLocks noChangeAspect="1" noChangeArrowheads="1"/>
            </p:cNvPicPr>
            <p:nvPr/>
          </p:nvPicPr>
          <p:blipFill>
            <a:blip r:embed="rId4"/>
            <a:srcRect/>
            <a:stretch>
              <a:fillRect/>
            </a:stretch>
          </p:blipFill>
          <p:spPr bwMode="auto">
            <a:xfrm>
              <a:off x="1334" y="1680"/>
              <a:ext cx="260" cy="432"/>
            </a:xfrm>
            <a:prstGeom prst="rect">
              <a:avLst/>
            </a:prstGeom>
            <a:noFill/>
            <a:ln w="9525">
              <a:noFill/>
              <a:miter lim="800000"/>
              <a:headEnd/>
              <a:tailEnd/>
            </a:ln>
          </p:spPr>
        </p:pic>
      </p:grpSp>
      <p:grpSp>
        <p:nvGrpSpPr>
          <p:cNvPr id="11" name="Group 44"/>
          <p:cNvGrpSpPr>
            <a:grpSpLocks/>
          </p:cNvGrpSpPr>
          <p:nvPr/>
        </p:nvGrpSpPr>
        <p:grpSpPr bwMode="auto">
          <a:xfrm>
            <a:off x="7391400" y="2362200"/>
            <a:ext cx="1524000" cy="1524000"/>
            <a:chOff x="4656" y="1488"/>
            <a:chExt cx="960" cy="960"/>
          </a:xfrm>
        </p:grpSpPr>
        <p:sp>
          <p:nvSpPr>
            <p:cNvPr id="1062" name="Flowchart: Alternate Process 2089"/>
            <p:cNvSpPr>
              <a:spLocks noChangeArrowheads="1"/>
            </p:cNvSpPr>
            <p:nvPr/>
          </p:nvSpPr>
          <p:spPr bwMode="auto">
            <a:xfrm>
              <a:off x="4704" y="1488"/>
              <a:ext cx="833" cy="960"/>
            </a:xfrm>
            <a:prstGeom prst="flowChartAlternateProcess">
              <a:avLst/>
            </a:prstGeom>
            <a:solidFill>
              <a:srgbClr val="99CCFF">
                <a:alpha val="20000"/>
              </a:srgbClr>
            </a:solidFill>
            <a:ln w="38100" algn="ctr">
              <a:solidFill>
                <a:srgbClr val="000080"/>
              </a:solidFill>
              <a:miter lim="800000"/>
              <a:headEnd/>
              <a:tailEnd/>
            </a:ln>
          </p:spPr>
          <p:txBody>
            <a:bodyPr wrap="none" anchor="ctr"/>
            <a:lstStyle/>
            <a:p>
              <a:endParaRPr lang="es-ES"/>
            </a:p>
          </p:txBody>
        </p:sp>
        <p:pic>
          <p:nvPicPr>
            <p:cNvPr id="1063" name="Rectangle 2090"/>
            <p:cNvPicPr>
              <a:picLocks noChangeAspect="1" noChangeArrowheads="1"/>
            </p:cNvPicPr>
            <p:nvPr/>
          </p:nvPicPr>
          <p:blipFill>
            <a:blip r:embed="rId4"/>
            <a:srcRect/>
            <a:stretch>
              <a:fillRect/>
            </a:stretch>
          </p:blipFill>
          <p:spPr bwMode="auto">
            <a:xfrm>
              <a:off x="4896" y="2014"/>
              <a:ext cx="290" cy="434"/>
            </a:xfrm>
            <a:prstGeom prst="rect">
              <a:avLst/>
            </a:prstGeom>
            <a:noFill/>
            <a:ln w="9525">
              <a:noFill/>
              <a:miter lim="800000"/>
              <a:headEnd/>
              <a:tailEnd/>
            </a:ln>
          </p:spPr>
        </p:pic>
        <p:pic>
          <p:nvPicPr>
            <p:cNvPr id="1064" name="Rectangle 2091"/>
            <p:cNvPicPr>
              <a:picLocks noChangeAspect="1" noChangeArrowheads="1"/>
            </p:cNvPicPr>
            <p:nvPr/>
          </p:nvPicPr>
          <p:blipFill>
            <a:blip r:embed="rId4"/>
            <a:srcRect/>
            <a:stretch>
              <a:fillRect/>
            </a:stretch>
          </p:blipFill>
          <p:spPr bwMode="auto">
            <a:xfrm>
              <a:off x="5121" y="2014"/>
              <a:ext cx="291" cy="434"/>
            </a:xfrm>
            <a:prstGeom prst="rect">
              <a:avLst/>
            </a:prstGeom>
            <a:noFill/>
            <a:ln w="9525">
              <a:noFill/>
              <a:miter lim="800000"/>
              <a:headEnd/>
              <a:tailEnd/>
            </a:ln>
          </p:spPr>
        </p:pic>
        <p:sp>
          <p:nvSpPr>
            <p:cNvPr id="1065" name="TextBox 923695"/>
            <p:cNvSpPr txBox="1">
              <a:spLocks noChangeArrowheads="1"/>
            </p:cNvSpPr>
            <p:nvPr/>
          </p:nvSpPr>
          <p:spPr bwMode="auto">
            <a:xfrm>
              <a:off x="4656" y="1536"/>
              <a:ext cx="960" cy="396"/>
            </a:xfrm>
            <a:prstGeom prst="rect">
              <a:avLst/>
            </a:prstGeom>
            <a:noFill/>
            <a:ln w="9525" algn="ctr">
              <a:noFill/>
              <a:miter lim="800000"/>
              <a:headEnd/>
              <a:tailEnd/>
            </a:ln>
          </p:spPr>
          <p:txBody>
            <a:bodyPr lIns="91430" tIns="45715" rIns="91430" bIns="45715">
              <a:spAutoFit/>
            </a:bodyPr>
            <a:lstStyle/>
            <a:p>
              <a:pPr algn="ctr" eaLnBrk="0" hangingPunct="0">
                <a:lnSpc>
                  <a:spcPct val="75000"/>
                </a:lnSpc>
                <a:spcBef>
                  <a:spcPct val="20000"/>
                </a:spcBef>
              </a:pPr>
              <a:r>
                <a:rPr lang="es-ES" sz="1400" b="1" smtClean="0"/>
                <a:t>Fix Up</a:t>
              </a:r>
              <a:endParaRPr lang="es-ES" smtClean="0"/>
            </a:p>
            <a:p>
              <a:pPr algn="ctr" eaLnBrk="0" hangingPunct="0">
                <a:lnSpc>
                  <a:spcPct val="75000"/>
                </a:lnSpc>
                <a:spcBef>
                  <a:spcPct val="20000"/>
                </a:spcBef>
              </a:pPr>
              <a:r>
                <a:rPr lang="es-ES" sz="1400" b="1" smtClean="0"/>
                <a:t>Servers</a:t>
              </a:r>
            </a:p>
            <a:p>
              <a:pPr algn="ctr" eaLnBrk="0" hangingPunct="0">
                <a:lnSpc>
                  <a:spcPct val="75000"/>
                </a:lnSpc>
                <a:spcBef>
                  <a:spcPct val="20000"/>
                </a:spcBef>
              </a:pPr>
              <a:r>
                <a:rPr lang="es-ES" sz="1200" smtClean="0"/>
                <a:t>e.g. Patch</a:t>
              </a:r>
              <a:endParaRPr lang="es-ES" sz="1200"/>
            </a:p>
          </p:txBody>
        </p:sp>
      </p:grpSp>
      <p:grpSp>
        <p:nvGrpSpPr>
          <p:cNvPr id="12" name="Group 49"/>
          <p:cNvGrpSpPr>
            <a:grpSpLocks/>
          </p:cNvGrpSpPr>
          <p:nvPr/>
        </p:nvGrpSpPr>
        <p:grpSpPr bwMode="auto">
          <a:xfrm>
            <a:off x="5915025" y="4025900"/>
            <a:ext cx="2298700" cy="1155700"/>
            <a:chOff x="3784" y="2536"/>
            <a:chExt cx="1448" cy="728"/>
          </a:xfrm>
        </p:grpSpPr>
        <p:sp>
          <p:nvSpPr>
            <p:cNvPr id="1056" name="Flowchart: Alternate Process 2083"/>
            <p:cNvSpPr>
              <a:spLocks noChangeArrowheads="1"/>
            </p:cNvSpPr>
            <p:nvPr/>
          </p:nvSpPr>
          <p:spPr bwMode="auto">
            <a:xfrm>
              <a:off x="3784" y="2536"/>
              <a:ext cx="1448" cy="728"/>
            </a:xfrm>
            <a:prstGeom prst="flowChartAlternateProcess">
              <a:avLst/>
            </a:prstGeom>
            <a:solidFill>
              <a:schemeClr val="accent2">
                <a:alpha val="20000"/>
              </a:schemeClr>
            </a:solidFill>
            <a:ln w="38100" algn="ctr">
              <a:solidFill>
                <a:schemeClr val="accent2"/>
              </a:solidFill>
              <a:miter lim="800000"/>
              <a:headEnd/>
              <a:tailEnd/>
            </a:ln>
          </p:spPr>
          <p:txBody>
            <a:bodyPr wrap="none" anchor="ctr"/>
            <a:lstStyle/>
            <a:p>
              <a:endParaRPr lang="es-ES"/>
            </a:p>
          </p:txBody>
        </p:sp>
        <p:sp>
          <p:nvSpPr>
            <p:cNvPr id="1057" name="TextBox 923698"/>
            <p:cNvSpPr txBox="1">
              <a:spLocks noChangeArrowheads="1"/>
            </p:cNvSpPr>
            <p:nvPr/>
          </p:nvSpPr>
          <p:spPr bwMode="auto">
            <a:xfrm>
              <a:off x="3888" y="2544"/>
              <a:ext cx="1208" cy="192"/>
            </a:xfrm>
            <a:prstGeom prst="rect">
              <a:avLst/>
            </a:prstGeom>
            <a:noFill/>
            <a:ln w="9525" algn="ctr">
              <a:noFill/>
              <a:miter lim="800000"/>
              <a:headEnd/>
              <a:tailEnd/>
            </a:ln>
          </p:spPr>
          <p:txBody>
            <a:bodyPr lIns="91430" tIns="45715" rIns="91430" bIns="45715">
              <a:spAutoFit/>
            </a:bodyPr>
            <a:lstStyle/>
            <a:p>
              <a:pPr algn="r" eaLnBrk="0" hangingPunct="0">
                <a:spcBef>
                  <a:spcPct val="50000"/>
                </a:spcBef>
              </a:pPr>
              <a:r>
                <a:rPr lang="es-ES" sz="1400" b="1" smtClean="0"/>
                <a:t>Red Corporativa</a:t>
              </a:r>
              <a:endParaRPr lang="es-ES"/>
            </a:p>
          </p:txBody>
        </p:sp>
        <p:pic>
          <p:nvPicPr>
            <p:cNvPr id="1058" name="Rectangle 2085"/>
            <p:cNvPicPr>
              <a:picLocks noChangeAspect="1" noChangeArrowheads="1"/>
            </p:cNvPicPr>
            <p:nvPr/>
          </p:nvPicPr>
          <p:blipFill>
            <a:blip r:embed="rId4"/>
            <a:srcRect/>
            <a:stretch>
              <a:fillRect/>
            </a:stretch>
          </p:blipFill>
          <p:spPr bwMode="auto">
            <a:xfrm>
              <a:off x="3889" y="2786"/>
              <a:ext cx="298" cy="445"/>
            </a:xfrm>
            <a:prstGeom prst="rect">
              <a:avLst/>
            </a:prstGeom>
            <a:noFill/>
            <a:ln w="9525">
              <a:noFill/>
              <a:miter lim="800000"/>
              <a:headEnd/>
              <a:tailEnd/>
            </a:ln>
          </p:spPr>
        </p:pic>
        <p:pic>
          <p:nvPicPr>
            <p:cNvPr id="1059" name="Rectangle 2086"/>
            <p:cNvPicPr>
              <a:picLocks noChangeAspect="1" noChangeArrowheads="1"/>
            </p:cNvPicPr>
            <p:nvPr/>
          </p:nvPicPr>
          <p:blipFill>
            <a:blip r:embed="rId4"/>
            <a:srcRect/>
            <a:stretch>
              <a:fillRect/>
            </a:stretch>
          </p:blipFill>
          <p:spPr bwMode="auto">
            <a:xfrm>
              <a:off x="4032" y="2786"/>
              <a:ext cx="299" cy="445"/>
            </a:xfrm>
            <a:prstGeom prst="rect">
              <a:avLst/>
            </a:prstGeom>
            <a:noFill/>
            <a:ln w="9525">
              <a:noFill/>
              <a:miter lim="800000"/>
              <a:headEnd/>
              <a:tailEnd/>
            </a:ln>
          </p:spPr>
        </p:pic>
        <p:pic>
          <p:nvPicPr>
            <p:cNvPr id="1060" name="Rectangle 2087"/>
            <p:cNvPicPr>
              <a:picLocks noChangeAspect="1" noChangeArrowheads="1"/>
            </p:cNvPicPr>
            <p:nvPr/>
          </p:nvPicPr>
          <p:blipFill>
            <a:blip r:embed="rId8"/>
            <a:srcRect/>
            <a:stretch>
              <a:fillRect/>
            </a:stretch>
          </p:blipFill>
          <p:spPr bwMode="auto">
            <a:xfrm>
              <a:off x="4848" y="2882"/>
              <a:ext cx="288" cy="212"/>
            </a:xfrm>
            <a:prstGeom prst="rect">
              <a:avLst/>
            </a:prstGeom>
            <a:noFill/>
            <a:ln w="9525">
              <a:noFill/>
              <a:miter lim="800000"/>
              <a:headEnd/>
              <a:tailEnd/>
            </a:ln>
          </p:spPr>
        </p:pic>
        <p:pic>
          <p:nvPicPr>
            <p:cNvPr id="1061" name="Rectangle 2088"/>
            <p:cNvPicPr>
              <a:picLocks noChangeAspect="1" noChangeArrowheads="1"/>
            </p:cNvPicPr>
            <p:nvPr/>
          </p:nvPicPr>
          <p:blipFill>
            <a:blip r:embed="rId9"/>
            <a:srcRect/>
            <a:stretch>
              <a:fillRect/>
            </a:stretch>
          </p:blipFill>
          <p:spPr bwMode="auto">
            <a:xfrm>
              <a:off x="4416" y="2810"/>
              <a:ext cx="336" cy="334"/>
            </a:xfrm>
            <a:prstGeom prst="rect">
              <a:avLst/>
            </a:prstGeom>
            <a:noFill/>
            <a:ln w="9525">
              <a:noFill/>
              <a:miter lim="800000"/>
              <a:headEnd/>
              <a:tailEnd/>
            </a:ln>
          </p:spPr>
        </p:pic>
      </p:grpSp>
      <p:sp>
        <p:nvSpPr>
          <p:cNvPr id="923704" name="Shape 923703"/>
          <p:cNvSpPr>
            <a:spLocks/>
          </p:cNvSpPr>
          <p:nvPr/>
        </p:nvSpPr>
        <p:spPr bwMode="auto">
          <a:xfrm>
            <a:off x="6753225" y="2538413"/>
            <a:ext cx="1019175" cy="1587"/>
          </a:xfrm>
          <a:custGeom>
            <a:avLst/>
            <a:gdLst>
              <a:gd name="T0" fmla="*/ 0 w 642"/>
              <a:gd name="T1" fmla="*/ 0 h 1"/>
              <a:gd name="T2" fmla="*/ 2147483647 w 642"/>
              <a:gd name="T3" fmla="*/ 0 h 1"/>
              <a:gd name="T4" fmla="*/ 0 60000 65536"/>
              <a:gd name="T5" fmla="*/ 0 60000 65536"/>
              <a:gd name="T6" fmla="*/ 0 w 642"/>
              <a:gd name="T7" fmla="*/ 0 h 1"/>
              <a:gd name="T8" fmla="*/ 642 w 642"/>
              <a:gd name="T9" fmla="*/ 1 h 1"/>
            </a:gdLst>
            <a:ahLst/>
            <a:cxnLst>
              <a:cxn ang="T4">
                <a:pos x="T0" y="T1"/>
              </a:cxn>
              <a:cxn ang="T5">
                <a:pos x="T2" y="T3"/>
              </a:cxn>
            </a:cxnLst>
            <a:rect l="T6" t="T7" r="T8" b="T9"/>
            <a:pathLst>
              <a:path w="642" h="1">
                <a:moveTo>
                  <a:pt x="0" y="0"/>
                </a:moveTo>
                <a:lnTo>
                  <a:pt x="642" y="0"/>
                </a:lnTo>
              </a:path>
            </a:pathLst>
          </a:custGeom>
          <a:noFill/>
          <a:ln w="38100" cap="rnd" algn="ctr">
            <a:solidFill>
              <a:schemeClr val="tx1"/>
            </a:solidFill>
            <a:prstDash val="sysDot"/>
            <a:round/>
            <a:headEnd/>
            <a:tailEnd type="triangle" w="med" len="med"/>
          </a:ln>
        </p:spPr>
        <p:txBody>
          <a:bodyPr/>
          <a:lstStyle/>
          <a:p>
            <a:endParaRPr lang="es-ES">
              <a:solidFill>
                <a:schemeClr val="bg1"/>
              </a:solidFill>
            </a:endParaRPr>
          </a:p>
        </p:txBody>
      </p:sp>
      <p:sp>
        <p:nvSpPr>
          <p:cNvPr id="923705" name="Oval 923704"/>
          <p:cNvSpPr>
            <a:spLocks noChangeArrowheads="1"/>
          </p:cNvSpPr>
          <p:nvPr/>
        </p:nvSpPr>
        <p:spPr bwMode="auto">
          <a:xfrm>
            <a:off x="5830888" y="3900434"/>
            <a:ext cx="352425" cy="352425"/>
          </a:xfrm>
          <a:prstGeom prst="ellipse">
            <a:avLst/>
          </a:prstGeom>
          <a:solidFill>
            <a:schemeClr val="bg1"/>
          </a:solidFill>
          <a:ln w="9525" algn="ctr">
            <a:solidFill>
              <a:schemeClr val="tx1"/>
            </a:solidFill>
            <a:round/>
            <a:headEnd/>
            <a:tailEnd/>
          </a:ln>
        </p:spPr>
        <p:txBody>
          <a:bodyPr wrap="none" lIns="91430" tIns="45715" rIns="91430" bIns="45715" anchor="ctr"/>
          <a:lstStyle/>
          <a:p>
            <a:pPr algn="ctr" eaLnBrk="0" hangingPunct="0"/>
            <a:r>
              <a:rPr lang="es-ES" sz="1200" smtClean="0"/>
              <a:t>5</a:t>
            </a:r>
            <a:endParaRPr lang="es-ES"/>
          </a:p>
        </p:txBody>
      </p:sp>
      <p:sp>
        <p:nvSpPr>
          <p:cNvPr id="923706" name="Oval 923705"/>
          <p:cNvSpPr>
            <a:spLocks noChangeArrowheads="1"/>
          </p:cNvSpPr>
          <p:nvPr/>
        </p:nvSpPr>
        <p:spPr bwMode="auto">
          <a:xfrm>
            <a:off x="6391275" y="2362200"/>
            <a:ext cx="352425" cy="352425"/>
          </a:xfrm>
          <a:prstGeom prst="ellipse">
            <a:avLst/>
          </a:prstGeom>
          <a:solidFill>
            <a:schemeClr val="bg1"/>
          </a:solidFill>
          <a:ln w="9525" algn="ctr">
            <a:solidFill>
              <a:schemeClr val="tx1"/>
            </a:solidFill>
            <a:round/>
            <a:headEnd/>
            <a:tailEnd/>
          </a:ln>
        </p:spPr>
        <p:txBody>
          <a:bodyPr wrap="none" lIns="91430" tIns="45715" rIns="91430" bIns="45715" anchor="ctr"/>
          <a:lstStyle/>
          <a:p>
            <a:pPr algn="ctr" eaLnBrk="0" hangingPunct="0"/>
            <a:r>
              <a:rPr lang="es-ES" sz="1200" smtClean="0"/>
              <a:t>4</a:t>
            </a:r>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3657"/>
                                        </p:tgtEl>
                                        <p:attrNameLst>
                                          <p:attrName>style.visibility</p:attrName>
                                        </p:attrNameLst>
                                      </p:cBhvr>
                                      <p:to>
                                        <p:strVal val="visible"/>
                                      </p:to>
                                    </p:set>
                                    <p:animEffect transition="in" filter="fade">
                                      <p:cBhvr>
                                        <p:cTn id="7" dur="500"/>
                                        <p:tgtEl>
                                          <p:spTgt spid="92365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23651"/>
                                        </p:tgtEl>
                                        <p:attrNameLst>
                                          <p:attrName>style.visibility</p:attrName>
                                        </p:attrNameLst>
                                      </p:cBhvr>
                                      <p:to>
                                        <p:strVal val="visible"/>
                                      </p:to>
                                    </p:set>
                                    <p:animEffect transition="in" filter="wipe(left)">
                                      <p:cBhvr>
                                        <p:cTn id="10" dur="500"/>
                                        <p:tgtEl>
                                          <p:spTgt spid="923651"/>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3687"/>
                                        </p:tgtEl>
                                        <p:attrNameLst>
                                          <p:attrName>style.visibility</p:attrName>
                                        </p:attrNameLst>
                                      </p:cBhvr>
                                      <p:to>
                                        <p:strVal val="visible"/>
                                      </p:to>
                                    </p:set>
                                    <p:animEffect transition="in" filter="fade">
                                      <p:cBhvr>
                                        <p:cTn id="22" dur="500"/>
                                        <p:tgtEl>
                                          <p:spTgt spid="92368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23650"/>
                                        </p:tgtEl>
                                        <p:attrNameLst>
                                          <p:attrName>style.visibility</p:attrName>
                                        </p:attrNameLst>
                                      </p:cBhvr>
                                      <p:to>
                                        <p:strVal val="visible"/>
                                      </p:to>
                                    </p:set>
                                    <p:animEffect transition="in" filter="wipe(left)">
                                      <p:cBhvr>
                                        <p:cTn id="25" dur="500"/>
                                        <p:tgtEl>
                                          <p:spTgt spid="923650"/>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23675"/>
                                        </p:tgtEl>
                                        <p:attrNameLst>
                                          <p:attrName>style.visibility</p:attrName>
                                        </p:attrNameLst>
                                      </p:cBhvr>
                                      <p:to>
                                        <p:strVal val="visible"/>
                                      </p:to>
                                    </p:set>
                                    <p:animEffect transition="in" filter="fade">
                                      <p:cBhvr>
                                        <p:cTn id="37" dur="500"/>
                                        <p:tgtEl>
                                          <p:spTgt spid="92367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23653"/>
                                        </p:tgtEl>
                                        <p:attrNameLst>
                                          <p:attrName>style.visibility</p:attrName>
                                        </p:attrNameLst>
                                      </p:cBhvr>
                                      <p:to>
                                        <p:strVal val="visible"/>
                                      </p:to>
                                    </p:set>
                                    <p:animEffect transition="in" filter="wipe(left)">
                                      <p:cBhvr>
                                        <p:cTn id="40" dur="500"/>
                                        <p:tgtEl>
                                          <p:spTgt spid="923653"/>
                                        </p:tgtEl>
                                      </p:cBhvr>
                                    </p:animEffect>
                                  </p:childTnLst>
                                </p:cTn>
                              </p:par>
                              <p:par>
                                <p:cTn id="41" presetID="10"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923655"/>
                                        </p:tgtEl>
                                        <p:attrNameLst>
                                          <p:attrName>style.visibility</p:attrName>
                                        </p:attrNameLst>
                                      </p:cBhvr>
                                      <p:to>
                                        <p:strVal val="visible"/>
                                      </p:to>
                                    </p:set>
                                    <p:animEffect transition="in" filter="wipe(left)">
                                      <p:cBhvr>
                                        <p:cTn id="55" dur="500"/>
                                        <p:tgtEl>
                                          <p:spTgt spid="92365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23656"/>
                                        </p:tgtEl>
                                        <p:attrNameLst>
                                          <p:attrName>style.visibility</p:attrName>
                                        </p:attrNameLst>
                                      </p:cBhvr>
                                      <p:to>
                                        <p:strVal val="visible"/>
                                      </p:to>
                                    </p:set>
                                    <p:animEffect transition="in" filter="fade">
                                      <p:cBhvr>
                                        <p:cTn id="58" dur="500"/>
                                        <p:tgtEl>
                                          <p:spTgt spid="923656"/>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923706"/>
                                        </p:tgtEl>
                                        <p:attrNameLst>
                                          <p:attrName>style.visibility</p:attrName>
                                        </p:attrNameLst>
                                      </p:cBhvr>
                                      <p:to>
                                        <p:strVal val="visible"/>
                                      </p:to>
                                    </p:set>
                                    <p:animEffect transition="in" filter="fade">
                                      <p:cBhvr>
                                        <p:cTn id="62" dur="500"/>
                                        <p:tgtEl>
                                          <p:spTgt spid="923706"/>
                                        </p:tgtEl>
                                      </p:cBhvr>
                                    </p:animEffec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fade">
                                      <p:cBhvr>
                                        <p:cTn id="66" dur="500"/>
                                        <p:tgtEl>
                                          <p:spTgt spid="2"/>
                                        </p:tgtEl>
                                      </p:cBhvr>
                                    </p:animEffect>
                                  </p:childTnLst>
                                </p:cTn>
                              </p:par>
                            </p:childTnLst>
                          </p:cTn>
                        </p:par>
                        <p:par>
                          <p:cTn id="67" fill="hold">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923704"/>
                                        </p:tgtEl>
                                        <p:attrNameLst>
                                          <p:attrName>style.visibility</p:attrName>
                                        </p:attrNameLst>
                                      </p:cBhvr>
                                      <p:to>
                                        <p:strVal val="visible"/>
                                      </p:to>
                                    </p:set>
                                    <p:animEffect transition="in" filter="wipe(left)">
                                      <p:cBhvr>
                                        <p:cTn id="70" dur="500"/>
                                        <p:tgtEl>
                                          <p:spTgt spid="923704"/>
                                        </p:tgtEl>
                                      </p:cBhvr>
                                    </p:animEffect>
                                  </p:childTnLst>
                                </p:cTn>
                              </p:par>
                            </p:childTnLst>
                          </p:cTn>
                        </p:par>
                        <p:par>
                          <p:cTn id="71" fill="hold">
                            <p:stCondLst>
                              <p:cond delay="2000"/>
                            </p:stCondLst>
                            <p:childTnLst>
                              <p:par>
                                <p:cTn id="72" presetID="10" presetClass="entr" presetSubtype="0" fill="hold"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500"/>
                                        <p:tgtEl>
                                          <p:spTgt spid="6"/>
                                        </p:tgtEl>
                                      </p:cBhvr>
                                    </p:animEffect>
                                  </p:childTnLst>
                                </p:cTn>
                              </p:par>
                            </p:childTnLst>
                          </p:cTn>
                        </p:par>
                        <p:par>
                          <p:cTn id="80" fill="hold">
                            <p:stCondLst>
                              <p:cond delay="500"/>
                            </p:stCondLst>
                            <p:childTnLst>
                              <p:par>
                                <p:cTn id="81" presetID="22" presetClass="entr" presetSubtype="1" fill="hold" grpId="0" nodeType="afterEffect">
                                  <p:stCondLst>
                                    <p:cond delay="0"/>
                                  </p:stCondLst>
                                  <p:childTnLst>
                                    <p:set>
                                      <p:cBhvr>
                                        <p:cTn id="82" dur="1" fill="hold">
                                          <p:stCondLst>
                                            <p:cond delay="0"/>
                                          </p:stCondLst>
                                        </p:cTn>
                                        <p:tgtEl>
                                          <p:spTgt spid="923652"/>
                                        </p:tgtEl>
                                        <p:attrNameLst>
                                          <p:attrName>style.visibility</p:attrName>
                                        </p:attrNameLst>
                                      </p:cBhvr>
                                      <p:to>
                                        <p:strVal val="visible"/>
                                      </p:to>
                                    </p:set>
                                    <p:animEffect transition="in" filter="wipe(up)">
                                      <p:cBhvr>
                                        <p:cTn id="83" dur="500"/>
                                        <p:tgtEl>
                                          <p:spTgt spid="92365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923681"/>
                                        </p:tgtEl>
                                        <p:attrNameLst>
                                          <p:attrName>style.visibility</p:attrName>
                                        </p:attrNameLst>
                                      </p:cBhvr>
                                      <p:to>
                                        <p:strVal val="visible"/>
                                      </p:to>
                                    </p:set>
                                    <p:animEffect transition="in" filter="fade">
                                      <p:cBhvr>
                                        <p:cTn id="86" dur="500"/>
                                        <p:tgtEl>
                                          <p:spTgt spid="923681"/>
                                        </p:tgtEl>
                                      </p:cBhvr>
                                    </p:animEffect>
                                  </p:childTnLst>
                                </p:cTn>
                              </p:par>
                            </p:childTnLst>
                          </p:cTn>
                        </p:par>
                        <p:par>
                          <p:cTn id="87" fill="hold">
                            <p:stCondLst>
                              <p:cond delay="1000"/>
                            </p:stCondLst>
                            <p:childTnLst>
                              <p:par>
                                <p:cTn id="88" presetID="10" presetClass="entr" presetSubtype="0" fill="hold" grpId="0" nodeType="afterEffect">
                                  <p:stCondLst>
                                    <p:cond delay="0"/>
                                  </p:stCondLst>
                                  <p:childTnLst>
                                    <p:set>
                                      <p:cBhvr>
                                        <p:cTn id="89" dur="1" fill="hold">
                                          <p:stCondLst>
                                            <p:cond delay="0"/>
                                          </p:stCondLst>
                                        </p:cTn>
                                        <p:tgtEl>
                                          <p:spTgt spid="923705"/>
                                        </p:tgtEl>
                                        <p:attrNameLst>
                                          <p:attrName>style.visibility</p:attrName>
                                        </p:attrNameLst>
                                      </p:cBhvr>
                                      <p:to>
                                        <p:strVal val="visible"/>
                                      </p:to>
                                    </p:set>
                                    <p:animEffect transition="in" filter="fade">
                                      <p:cBhvr>
                                        <p:cTn id="90" dur="500"/>
                                        <p:tgtEl>
                                          <p:spTgt spid="923705"/>
                                        </p:tgtEl>
                                      </p:cBhvr>
                                    </p:animEffect>
                                  </p:childTnLst>
                                </p:cTn>
                              </p:par>
                            </p:childTnLst>
                          </p:cTn>
                        </p:par>
                        <p:par>
                          <p:cTn id="91" fill="hold">
                            <p:stCondLst>
                              <p:cond delay="1500"/>
                            </p:stCondLst>
                            <p:childTnLst>
                              <p:par>
                                <p:cTn id="92" presetID="22" presetClass="entr" presetSubtype="8"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left)">
                                      <p:cBhvr>
                                        <p:cTn id="9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50" grpId="0" animBg="1"/>
      <p:bldP spid="923651" grpId="0" animBg="1"/>
      <p:bldP spid="923652" grpId="0" animBg="1"/>
      <p:bldP spid="923653" grpId="0" animBg="1"/>
      <p:bldP spid="923655" grpId="0" animBg="1"/>
      <p:bldP spid="923656" grpId="0" animBg="1"/>
      <p:bldP spid="923657" grpId="0" animBg="1"/>
      <p:bldP spid="923675" grpId="0" animBg="1"/>
      <p:bldP spid="923681" grpId="0" animBg="1"/>
      <p:bldP spid="923704" grpId="0" animBg="1"/>
      <p:bldP spid="923705" grpId="0" animBg="1"/>
      <p:bldP spid="92370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ctangle 881665"/>
          <p:cNvPicPr>
            <a:picLocks noChangeAspect="1" noChangeArrowheads="1"/>
          </p:cNvPicPr>
          <p:nvPr/>
        </p:nvPicPr>
        <p:blipFill>
          <a:blip r:embed="rId3"/>
          <a:srcRect/>
          <a:stretch>
            <a:fillRect/>
          </a:stretch>
        </p:blipFill>
        <p:spPr bwMode="ltGray">
          <a:xfrm>
            <a:off x="-6318" y="1071546"/>
            <a:ext cx="9221788" cy="2632075"/>
          </a:xfrm>
          <a:prstGeom prst="rect">
            <a:avLst/>
          </a:prstGeom>
          <a:noFill/>
          <a:ln w="9525">
            <a:noFill/>
            <a:miter lim="800000"/>
            <a:headEnd/>
            <a:tailEnd/>
          </a:ln>
        </p:spPr>
      </p:pic>
      <p:pic>
        <p:nvPicPr>
          <p:cNvPr id="6" name="Rectangle 881666"/>
          <p:cNvPicPr>
            <a:picLocks noChangeArrowheads="1"/>
          </p:cNvPicPr>
          <p:nvPr/>
        </p:nvPicPr>
        <p:blipFill>
          <a:blip r:embed="rId3"/>
          <a:srcRect/>
          <a:stretch>
            <a:fillRect/>
          </a:stretch>
        </p:blipFill>
        <p:spPr bwMode="ltGray">
          <a:xfrm>
            <a:off x="80994" y="3571876"/>
            <a:ext cx="4495800" cy="2632075"/>
          </a:xfrm>
          <a:prstGeom prst="rect">
            <a:avLst/>
          </a:prstGeom>
          <a:noFill/>
          <a:ln w="9525">
            <a:noFill/>
            <a:miter lim="800000"/>
            <a:headEnd/>
            <a:tailEnd/>
          </a:ln>
        </p:spPr>
      </p:pic>
      <p:pic>
        <p:nvPicPr>
          <p:cNvPr id="7" name="Rectangle 881667"/>
          <p:cNvPicPr>
            <a:picLocks noChangeArrowheads="1"/>
          </p:cNvPicPr>
          <p:nvPr/>
        </p:nvPicPr>
        <p:blipFill>
          <a:blip r:embed="rId3"/>
          <a:srcRect/>
          <a:stretch>
            <a:fillRect/>
          </a:stretch>
        </p:blipFill>
        <p:spPr bwMode="ltGray">
          <a:xfrm>
            <a:off x="4576794" y="3571876"/>
            <a:ext cx="4495800" cy="2632075"/>
          </a:xfrm>
          <a:prstGeom prst="rect">
            <a:avLst/>
          </a:prstGeom>
          <a:noFill/>
          <a:ln w="9525">
            <a:noFill/>
            <a:miter lim="800000"/>
            <a:headEnd/>
            <a:tailEnd/>
          </a:ln>
        </p:spPr>
      </p:pic>
      <p:pic>
        <p:nvPicPr>
          <p:cNvPr id="8" name="Rectangle 881668"/>
          <p:cNvPicPr>
            <a:picLocks noChangeAspect="1" noChangeArrowheads="1"/>
          </p:cNvPicPr>
          <p:nvPr/>
        </p:nvPicPr>
        <p:blipFill>
          <a:blip r:embed="rId4"/>
          <a:srcRect/>
          <a:stretch>
            <a:fillRect/>
          </a:stretch>
        </p:blipFill>
        <p:spPr bwMode="auto">
          <a:xfrm>
            <a:off x="1757394" y="4222751"/>
            <a:ext cx="2697162" cy="1855788"/>
          </a:xfrm>
          <a:prstGeom prst="rect">
            <a:avLst/>
          </a:prstGeom>
          <a:noFill/>
          <a:ln w="9525">
            <a:noFill/>
            <a:miter lim="800000"/>
            <a:headEnd/>
            <a:tailEnd/>
          </a:ln>
        </p:spPr>
      </p:pic>
      <p:pic>
        <p:nvPicPr>
          <p:cNvPr id="9" name="Rectangle 881669"/>
          <p:cNvPicPr>
            <a:picLocks noChangeAspect="1" noChangeArrowheads="1"/>
          </p:cNvPicPr>
          <p:nvPr/>
        </p:nvPicPr>
        <p:blipFill>
          <a:blip r:embed="rId5"/>
          <a:srcRect/>
          <a:stretch>
            <a:fillRect/>
          </a:stretch>
        </p:blipFill>
        <p:spPr bwMode="auto">
          <a:xfrm>
            <a:off x="4805394" y="4222751"/>
            <a:ext cx="1516062" cy="1768475"/>
          </a:xfrm>
          <a:prstGeom prst="rect">
            <a:avLst/>
          </a:prstGeom>
          <a:noFill/>
          <a:ln w="9525">
            <a:noFill/>
            <a:miter lim="800000"/>
            <a:headEnd/>
            <a:tailEnd/>
          </a:ln>
        </p:spPr>
      </p:pic>
      <p:sp>
        <p:nvSpPr>
          <p:cNvPr id="10" name="TextBox 881670"/>
          <p:cNvSpPr txBox="1">
            <a:spLocks noChangeArrowheads="1"/>
          </p:cNvSpPr>
          <p:nvPr/>
        </p:nvSpPr>
        <p:spPr bwMode="auto">
          <a:xfrm>
            <a:off x="4681569" y="3825842"/>
            <a:ext cx="4192046" cy="2000548"/>
          </a:xfrm>
          <a:prstGeom prst="rect">
            <a:avLst/>
          </a:prstGeom>
          <a:noFill/>
          <a:ln w="9525" algn="ctr">
            <a:noFill/>
            <a:miter lim="800000"/>
            <a:headEnd/>
            <a:tailEnd/>
          </a:ln>
        </p:spPr>
        <p:txBody>
          <a:bodyPr wrap="none">
            <a:spAutoFit/>
          </a:bodyPr>
          <a:lstStyle/>
          <a:p>
            <a:pPr algn="r" eaLnBrk="1" hangingPunct="1">
              <a:lnSpc>
                <a:spcPct val="100000"/>
              </a:lnSpc>
              <a:spcBef>
                <a:spcPct val="0"/>
              </a:spcBef>
            </a:pPr>
            <a:r>
              <a:rPr lang="es-ES" sz="2400" b="1" i="1" dirty="0" smtClean="0">
                <a:solidFill>
                  <a:srgbClr val="FFB601"/>
                </a:solidFill>
              </a:rPr>
              <a:t>Plataforma de Aplicaciones</a:t>
            </a:r>
            <a:endParaRPr lang="es-ES" sz="1800" dirty="0" smtClean="0">
              <a:solidFill>
                <a:srgbClr val="FFFFFF"/>
              </a:solidFill>
            </a:endParaRPr>
          </a:p>
          <a:p>
            <a:pPr algn="r" eaLnBrk="1" hangingPunct="1">
              <a:lnSpc>
                <a:spcPct val="100000"/>
              </a:lnSpc>
              <a:spcBef>
                <a:spcPct val="0"/>
              </a:spcBef>
            </a:pPr>
            <a:endParaRPr lang="es-ES" sz="2000" b="1" dirty="0" smtClean="0">
              <a:solidFill>
                <a:srgbClr val="FFB601"/>
              </a:solidFill>
            </a:endParaRPr>
          </a:p>
          <a:p>
            <a:pPr algn="r" eaLnBrk="1" hangingPunct="1">
              <a:lnSpc>
                <a:spcPct val="100000"/>
              </a:lnSpc>
              <a:spcBef>
                <a:spcPct val="0"/>
              </a:spcBef>
            </a:pPr>
            <a:r>
              <a:rPr lang="es-ES" sz="2000" b="1" dirty="0" smtClean="0">
                <a:solidFill>
                  <a:srgbClr val="FFFFFF"/>
                </a:solidFill>
              </a:rPr>
              <a:t>Soluciones Flexibles</a:t>
            </a:r>
          </a:p>
          <a:p>
            <a:pPr algn="r" eaLnBrk="1" hangingPunct="1">
              <a:lnSpc>
                <a:spcPct val="100000"/>
              </a:lnSpc>
              <a:spcBef>
                <a:spcPct val="0"/>
              </a:spcBef>
            </a:pPr>
            <a:r>
              <a:rPr lang="es-ES" sz="2000" b="1" dirty="0" smtClean="0">
                <a:solidFill>
                  <a:srgbClr val="FFFFFF"/>
                </a:solidFill>
              </a:rPr>
              <a:t>Sistemas conectados</a:t>
            </a:r>
          </a:p>
          <a:p>
            <a:pPr algn="r" eaLnBrk="1" hangingPunct="1">
              <a:lnSpc>
                <a:spcPct val="100000"/>
              </a:lnSpc>
              <a:spcBef>
                <a:spcPct val="0"/>
              </a:spcBef>
            </a:pPr>
            <a:r>
              <a:rPr lang="es-ES" sz="2000" b="1" dirty="0" smtClean="0">
                <a:solidFill>
                  <a:srgbClr val="FFFFFF"/>
                </a:solidFill>
              </a:rPr>
              <a:t>Rica experiencia de</a:t>
            </a:r>
          </a:p>
          <a:p>
            <a:pPr algn="r" eaLnBrk="1" hangingPunct="1">
              <a:lnSpc>
                <a:spcPct val="100000"/>
              </a:lnSpc>
              <a:spcBef>
                <a:spcPct val="0"/>
              </a:spcBef>
            </a:pPr>
            <a:r>
              <a:rPr lang="es-ES" sz="2000" b="1" dirty="0" smtClean="0"/>
              <a:t>usuario</a:t>
            </a:r>
            <a:endParaRPr lang="es-ES" sz="2000" b="1" dirty="0"/>
          </a:p>
        </p:txBody>
      </p:sp>
      <p:sp>
        <p:nvSpPr>
          <p:cNvPr id="11" name="TextBox 881671"/>
          <p:cNvSpPr txBox="1">
            <a:spLocks noChangeArrowheads="1"/>
          </p:cNvSpPr>
          <p:nvPr/>
        </p:nvSpPr>
        <p:spPr bwMode="auto">
          <a:xfrm>
            <a:off x="385794" y="3841751"/>
            <a:ext cx="2048959" cy="1692771"/>
          </a:xfrm>
          <a:prstGeom prst="rect">
            <a:avLst/>
          </a:prstGeom>
          <a:noFill/>
          <a:ln w="9525" algn="ctr">
            <a:noFill/>
            <a:miter lim="800000"/>
            <a:headEnd/>
            <a:tailEnd/>
          </a:ln>
        </p:spPr>
        <p:txBody>
          <a:bodyPr wrap="none">
            <a:spAutoFit/>
          </a:bodyPr>
          <a:lstStyle/>
          <a:p>
            <a:pPr eaLnBrk="1" hangingPunct="1">
              <a:lnSpc>
                <a:spcPct val="100000"/>
              </a:lnSpc>
              <a:spcBef>
                <a:spcPct val="0"/>
              </a:spcBef>
            </a:pPr>
            <a:r>
              <a:rPr lang="es-ES" sz="2400" b="1" i="1" smtClean="0">
                <a:solidFill>
                  <a:srgbClr val="FFB601"/>
                </a:solidFill>
              </a:rPr>
              <a:t>Operaciones</a:t>
            </a:r>
            <a:endParaRPr lang="es-ES" sz="1800" smtClean="0">
              <a:solidFill>
                <a:srgbClr val="FFFFFF"/>
              </a:solidFill>
            </a:endParaRPr>
          </a:p>
          <a:p>
            <a:pPr eaLnBrk="1" hangingPunct="1">
              <a:lnSpc>
                <a:spcPct val="100000"/>
              </a:lnSpc>
              <a:spcBef>
                <a:spcPct val="0"/>
              </a:spcBef>
            </a:pPr>
            <a:endParaRPr lang="es-ES" sz="2000" b="1" smtClean="0">
              <a:solidFill>
                <a:srgbClr val="FFB601"/>
              </a:solidFill>
            </a:endParaRPr>
          </a:p>
          <a:p>
            <a:pPr eaLnBrk="1" hangingPunct="1">
              <a:lnSpc>
                <a:spcPct val="100000"/>
              </a:lnSpc>
              <a:spcBef>
                <a:spcPct val="0"/>
              </a:spcBef>
            </a:pPr>
            <a:r>
              <a:rPr lang="es-ES" sz="2000" b="1" smtClean="0">
                <a:solidFill>
                  <a:srgbClr val="FFFFFF"/>
                </a:solidFill>
              </a:rPr>
              <a:t>Control</a:t>
            </a:r>
          </a:p>
          <a:p>
            <a:pPr eaLnBrk="1" hangingPunct="1">
              <a:lnSpc>
                <a:spcPct val="100000"/>
              </a:lnSpc>
              <a:spcBef>
                <a:spcPct val="0"/>
              </a:spcBef>
            </a:pPr>
            <a:r>
              <a:rPr lang="es-ES" sz="2000" b="1" smtClean="0">
                <a:solidFill>
                  <a:srgbClr val="FFFFFF"/>
                </a:solidFill>
              </a:rPr>
              <a:t>Flexibilidad</a:t>
            </a:r>
          </a:p>
          <a:p>
            <a:pPr eaLnBrk="1" hangingPunct="1">
              <a:lnSpc>
                <a:spcPct val="100000"/>
              </a:lnSpc>
              <a:spcBef>
                <a:spcPct val="0"/>
              </a:spcBef>
            </a:pPr>
            <a:r>
              <a:rPr lang="es-ES" sz="2000" b="1" smtClean="0">
                <a:solidFill>
                  <a:srgbClr val="FFFFFF"/>
                </a:solidFill>
              </a:rPr>
              <a:t>Disponibilidad</a:t>
            </a:r>
            <a:endParaRPr lang="es-ES" sz="2000" b="1">
              <a:solidFill>
                <a:srgbClr val="FFFFFF"/>
              </a:solidFill>
            </a:endParaRPr>
          </a:p>
        </p:txBody>
      </p:sp>
      <p:sp>
        <p:nvSpPr>
          <p:cNvPr id="12" name="TextBox 881672"/>
          <p:cNvSpPr txBox="1">
            <a:spLocks noChangeArrowheads="1"/>
          </p:cNvSpPr>
          <p:nvPr/>
        </p:nvSpPr>
        <p:spPr bwMode="auto">
          <a:xfrm>
            <a:off x="2170145" y="1300146"/>
            <a:ext cx="4267515" cy="461665"/>
          </a:xfrm>
          <a:prstGeom prst="rect">
            <a:avLst/>
          </a:prstGeom>
          <a:noFill/>
          <a:ln w="9525" algn="ctr">
            <a:noFill/>
            <a:miter lim="800000"/>
            <a:headEnd/>
            <a:tailEnd/>
          </a:ln>
        </p:spPr>
        <p:txBody>
          <a:bodyPr wrap="none">
            <a:spAutoFit/>
          </a:bodyPr>
          <a:lstStyle/>
          <a:p>
            <a:pPr algn="ctr" eaLnBrk="1" hangingPunct="1">
              <a:lnSpc>
                <a:spcPct val="100000"/>
              </a:lnSpc>
              <a:spcBef>
                <a:spcPct val="0"/>
              </a:spcBef>
            </a:pPr>
            <a:r>
              <a:rPr lang="es-ES" sz="2400" b="1" i="1" smtClean="0">
                <a:solidFill>
                  <a:srgbClr val="FFB601"/>
                </a:solidFill>
              </a:rPr>
              <a:t>Inversión en lo fundamental</a:t>
            </a:r>
            <a:endParaRPr lang="es-ES" sz="2000" b="1">
              <a:solidFill>
                <a:srgbClr val="FFB601"/>
              </a:solidFill>
            </a:endParaRPr>
          </a:p>
        </p:txBody>
      </p:sp>
      <p:grpSp>
        <p:nvGrpSpPr>
          <p:cNvPr id="13" name="Group 10"/>
          <p:cNvGrpSpPr>
            <a:grpSpLocks/>
          </p:cNvGrpSpPr>
          <p:nvPr/>
        </p:nvGrpSpPr>
        <p:grpSpPr bwMode="auto">
          <a:xfrm>
            <a:off x="1027145" y="1528746"/>
            <a:ext cx="1571625" cy="1514475"/>
            <a:chOff x="1545" y="489"/>
            <a:chExt cx="1505" cy="1452"/>
          </a:xfrm>
        </p:grpSpPr>
        <p:pic>
          <p:nvPicPr>
            <p:cNvPr id="14" name="Rectangle 19478"/>
            <p:cNvPicPr>
              <a:picLocks noChangeAspect="1" noChangeArrowheads="1"/>
            </p:cNvPicPr>
            <p:nvPr/>
          </p:nvPicPr>
          <p:blipFill>
            <a:blip r:embed="rId6"/>
            <a:srcRect/>
            <a:stretch>
              <a:fillRect/>
            </a:stretch>
          </p:blipFill>
          <p:spPr bwMode="ltGray">
            <a:xfrm>
              <a:off x="1545" y="1380"/>
              <a:ext cx="1505" cy="561"/>
            </a:xfrm>
            <a:prstGeom prst="rect">
              <a:avLst/>
            </a:prstGeom>
            <a:noFill/>
            <a:ln w="9525">
              <a:noFill/>
              <a:miter lim="800000"/>
              <a:headEnd/>
              <a:tailEnd/>
            </a:ln>
          </p:spPr>
        </p:pic>
        <p:pic>
          <p:nvPicPr>
            <p:cNvPr id="15" name="Rectangle 19479"/>
            <p:cNvPicPr>
              <a:picLocks noChangeAspect="1" noChangeArrowheads="1"/>
            </p:cNvPicPr>
            <p:nvPr/>
          </p:nvPicPr>
          <p:blipFill>
            <a:blip r:embed="rId7"/>
            <a:srcRect/>
            <a:stretch>
              <a:fillRect/>
            </a:stretch>
          </p:blipFill>
          <p:spPr bwMode="ltGray">
            <a:xfrm>
              <a:off x="1918" y="489"/>
              <a:ext cx="831" cy="1323"/>
            </a:xfrm>
            <a:prstGeom prst="rect">
              <a:avLst/>
            </a:prstGeom>
            <a:noFill/>
            <a:ln w="9525">
              <a:noFill/>
              <a:miter lim="800000"/>
              <a:headEnd/>
              <a:tailEnd/>
            </a:ln>
          </p:spPr>
        </p:pic>
        <p:pic>
          <p:nvPicPr>
            <p:cNvPr id="16" name="Rectangle 19480"/>
            <p:cNvPicPr>
              <a:picLocks noChangeAspect="1" noChangeArrowheads="1"/>
            </p:cNvPicPr>
            <p:nvPr/>
          </p:nvPicPr>
          <p:blipFill>
            <a:blip r:embed="rId8"/>
            <a:srcRect/>
            <a:stretch>
              <a:fillRect/>
            </a:stretch>
          </p:blipFill>
          <p:spPr bwMode="ltGray">
            <a:xfrm>
              <a:off x="1743" y="1159"/>
              <a:ext cx="457" cy="575"/>
            </a:xfrm>
            <a:prstGeom prst="rect">
              <a:avLst/>
            </a:prstGeom>
            <a:noFill/>
            <a:ln w="9525">
              <a:noFill/>
              <a:miter lim="800000"/>
              <a:headEnd/>
              <a:tailEnd/>
            </a:ln>
          </p:spPr>
        </p:pic>
        <p:pic>
          <p:nvPicPr>
            <p:cNvPr id="17" name="Rectangle 19481"/>
            <p:cNvPicPr>
              <a:picLocks noChangeAspect="1" noChangeArrowheads="1"/>
            </p:cNvPicPr>
            <p:nvPr/>
          </p:nvPicPr>
          <p:blipFill>
            <a:blip r:embed="rId9"/>
            <a:srcRect/>
            <a:stretch>
              <a:fillRect/>
            </a:stretch>
          </p:blipFill>
          <p:spPr bwMode="auto">
            <a:xfrm>
              <a:off x="2483" y="1140"/>
              <a:ext cx="387" cy="600"/>
            </a:xfrm>
            <a:prstGeom prst="rect">
              <a:avLst/>
            </a:prstGeom>
            <a:noFill/>
            <a:ln w="9525">
              <a:noFill/>
              <a:miter lim="800000"/>
              <a:headEnd/>
              <a:tailEnd/>
            </a:ln>
          </p:spPr>
        </p:pic>
      </p:grpSp>
      <p:grpSp>
        <p:nvGrpSpPr>
          <p:cNvPr id="18" name="Group 15"/>
          <p:cNvGrpSpPr>
            <a:grpSpLocks/>
          </p:cNvGrpSpPr>
          <p:nvPr/>
        </p:nvGrpSpPr>
        <p:grpSpPr bwMode="auto">
          <a:xfrm>
            <a:off x="3770345" y="1841484"/>
            <a:ext cx="1728787" cy="1287462"/>
            <a:chOff x="2965" y="818"/>
            <a:chExt cx="1497" cy="1091"/>
          </a:xfrm>
        </p:grpSpPr>
        <p:pic>
          <p:nvPicPr>
            <p:cNvPr id="19" name="Rectangle 19473"/>
            <p:cNvPicPr>
              <a:picLocks noChangeAspect="1" noChangeArrowheads="1"/>
            </p:cNvPicPr>
            <p:nvPr/>
          </p:nvPicPr>
          <p:blipFill>
            <a:blip r:embed="rId10"/>
            <a:srcRect/>
            <a:stretch>
              <a:fillRect/>
            </a:stretch>
          </p:blipFill>
          <p:spPr bwMode="ltGray">
            <a:xfrm>
              <a:off x="2965" y="1205"/>
              <a:ext cx="1497" cy="523"/>
            </a:xfrm>
            <a:prstGeom prst="rect">
              <a:avLst/>
            </a:prstGeom>
            <a:noFill/>
            <a:ln w="9525">
              <a:noFill/>
              <a:miter lim="800000"/>
              <a:headEnd/>
              <a:tailEnd/>
            </a:ln>
          </p:spPr>
        </p:pic>
        <p:grpSp>
          <p:nvGrpSpPr>
            <p:cNvPr id="20" name="Group 17"/>
            <p:cNvGrpSpPr>
              <a:grpSpLocks/>
            </p:cNvGrpSpPr>
            <p:nvPr/>
          </p:nvGrpSpPr>
          <p:grpSpPr bwMode="auto">
            <a:xfrm>
              <a:off x="3279" y="818"/>
              <a:ext cx="867" cy="737"/>
              <a:chOff x="4384" y="901"/>
              <a:chExt cx="727" cy="727"/>
            </a:xfrm>
          </p:grpSpPr>
          <p:pic>
            <p:nvPicPr>
              <p:cNvPr id="22" name="Rectangle 19476"/>
              <p:cNvPicPr>
                <a:picLocks noChangeAspect="1" noChangeArrowheads="1"/>
              </p:cNvPicPr>
              <p:nvPr/>
            </p:nvPicPr>
            <p:blipFill>
              <a:blip r:embed="rId11"/>
              <a:srcRect/>
              <a:stretch>
                <a:fillRect/>
              </a:stretch>
            </p:blipFill>
            <p:spPr bwMode="ltGray">
              <a:xfrm>
                <a:off x="4384" y="901"/>
                <a:ext cx="727" cy="727"/>
              </a:xfrm>
              <a:prstGeom prst="rect">
                <a:avLst/>
              </a:prstGeom>
              <a:noFill/>
              <a:ln w="9525">
                <a:noFill/>
                <a:miter lim="800000"/>
                <a:headEnd/>
                <a:tailEnd/>
              </a:ln>
            </p:spPr>
          </p:pic>
          <p:pic>
            <p:nvPicPr>
              <p:cNvPr id="23" name="Rectangle 19477"/>
              <p:cNvPicPr>
                <a:picLocks noChangeAspect="1" noChangeArrowheads="1"/>
              </p:cNvPicPr>
              <p:nvPr/>
            </p:nvPicPr>
            <p:blipFill>
              <a:blip r:embed="rId12"/>
              <a:srcRect/>
              <a:stretch>
                <a:fillRect/>
              </a:stretch>
            </p:blipFill>
            <p:spPr bwMode="ltGray">
              <a:xfrm>
                <a:off x="4497" y="1099"/>
                <a:ext cx="613" cy="307"/>
              </a:xfrm>
              <a:prstGeom prst="rect">
                <a:avLst/>
              </a:prstGeom>
              <a:noFill/>
              <a:ln w="9525">
                <a:noFill/>
                <a:miter lim="800000"/>
                <a:headEnd/>
                <a:tailEnd/>
              </a:ln>
            </p:spPr>
          </p:pic>
        </p:grpSp>
        <p:pic>
          <p:nvPicPr>
            <p:cNvPr id="21" name="Rectangle 19475"/>
            <p:cNvPicPr>
              <a:picLocks noChangeAspect="1" noChangeArrowheads="1"/>
            </p:cNvPicPr>
            <p:nvPr/>
          </p:nvPicPr>
          <p:blipFill>
            <a:blip r:embed="rId13"/>
            <a:srcRect/>
            <a:stretch>
              <a:fillRect/>
            </a:stretch>
          </p:blipFill>
          <p:spPr bwMode="auto">
            <a:xfrm>
              <a:off x="3844" y="1392"/>
              <a:ext cx="475" cy="517"/>
            </a:xfrm>
            <a:prstGeom prst="rect">
              <a:avLst/>
            </a:prstGeom>
            <a:noFill/>
            <a:ln w="9525">
              <a:noFill/>
              <a:miter lim="800000"/>
              <a:headEnd/>
              <a:tailEnd/>
            </a:ln>
          </p:spPr>
        </p:pic>
      </p:grpSp>
      <p:grpSp>
        <p:nvGrpSpPr>
          <p:cNvPr id="24" name="Group 21"/>
          <p:cNvGrpSpPr>
            <a:grpSpLocks/>
          </p:cNvGrpSpPr>
          <p:nvPr/>
        </p:nvGrpSpPr>
        <p:grpSpPr bwMode="auto">
          <a:xfrm>
            <a:off x="6894545" y="1681146"/>
            <a:ext cx="1746250" cy="1263650"/>
            <a:chOff x="1529" y="3069"/>
            <a:chExt cx="1497" cy="1123"/>
          </a:xfrm>
        </p:grpSpPr>
        <p:pic>
          <p:nvPicPr>
            <p:cNvPr id="25" name="Rectangle 19471"/>
            <p:cNvPicPr>
              <a:picLocks noChangeAspect="1" noChangeArrowheads="1"/>
            </p:cNvPicPr>
            <p:nvPr/>
          </p:nvPicPr>
          <p:blipFill>
            <a:blip r:embed="rId14"/>
            <a:srcRect/>
            <a:stretch>
              <a:fillRect/>
            </a:stretch>
          </p:blipFill>
          <p:spPr bwMode="ltGray">
            <a:xfrm>
              <a:off x="1529" y="3634"/>
              <a:ext cx="1497" cy="558"/>
            </a:xfrm>
            <a:prstGeom prst="rect">
              <a:avLst/>
            </a:prstGeom>
            <a:noFill/>
            <a:ln w="9525">
              <a:noFill/>
              <a:miter lim="800000"/>
              <a:headEnd/>
              <a:tailEnd/>
            </a:ln>
          </p:spPr>
        </p:pic>
        <p:pic>
          <p:nvPicPr>
            <p:cNvPr id="26" name="Rectangle 19472"/>
            <p:cNvPicPr>
              <a:picLocks noChangeAspect="1" noChangeArrowheads="1"/>
            </p:cNvPicPr>
            <p:nvPr/>
          </p:nvPicPr>
          <p:blipFill>
            <a:blip r:embed="rId15"/>
            <a:srcRect/>
            <a:stretch>
              <a:fillRect/>
            </a:stretch>
          </p:blipFill>
          <p:spPr bwMode="ltGray">
            <a:xfrm>
              <a:off x="1585" y="3069"/>
              <a:ext cx="1386" cy="1040"/>
            </a:xfrm>
            <a:prstGeom prst="rect">
              <a:avLst/>
            </a:prstGeom>
            <a:noFill/>
            <a:ln w="9525">
              <a:noFill/>
              <a:miter lim="800000"/>
              <a:headEnd/>
              <a:tailEnd/>
            </a:ln>
          </p:spPr>
        </p:pic>
      </p:grpSp>
      <p:sp>
        <p:nvSpPr>
          <p:cNvPr id="27" name="TextBox 881687"/>
          <p:cNvSpPr txBox="1">
            <a:spLocks noChangeArrowheads="1"/>
          </p:cNvSpPr>
          <p:nvPr/>
        </p:nvSpPr>
        <p:spPr bwMode="auto">
          <a:xfrm>
            <a:off x="1255745" y="3052746"/>
            <a:ext cx="1439818" cy="400110"/>
          </a:xfrm>
          <a:prstGeom prst="rect">
            <a:avLst/>
          </a:prstGeom>
          <a:noFill/>
          <a:ln w="9525" algn="ctr">
            <a:noFill/>
            <a:miter lim="800000"/>
            <a:headEnd/>
            <a:tailEnd/>
          </a:ln>
        </p:spPr>
        <p:txBody>
          <a:bodyPr wrap="none">
            <a:spAutoFit/>
          </a:bodyPr>
          <a:lstStyle/>
          <a:p>
            <a:pPr algn="ctr" eaLnBrk="1" hangingPunct="1">
              <a:lnSpc>
                <a:spcPct val="100000"/>
              </a:lnSpc>
              <a:spcBef>
                <a:spcPct val="0"/>
              </a:spcBef>
            </a:pPr>
            <a:r>
              <a:rPr lang="es-ES" sz="2000" b="1" smtClean="0">
                <a:solidFill>
                  <a:srgbClr val="FFFFFF"/>
                </a:solidFill>
              </a:rPr>
              <a:t>Seguridad</a:t>
            </a:r>
            <a:endParaRPr lang="es-ES" sz="1800" b="1">
              <a:solidFill>
                <a:srgbClr val="FFFFFF"/>
              </a:solidFill>
            </a:endParaRPr>
          </a:p>
        </p:txBody>
      </p:sp>
      <p:sp>
        <p:nvSpPr>
          <p:cNvPr id="28" name="TextBox 881688"/>
          <p:cNvSpPr txBox="1">
            <a:spLocks noChangeArrowheads="1"/>
          </p:cNvSpPr>
          <p:nvPr/>
        </p:nvSpPr>
        <p:spPr bwMode="auto">
          <a:xfrm>
            <a:off x="4052920" y="3052746"/>
            <a:ext cx="1380507" cy="400110"/>
          </a:xfrm>
          <a:prstGeom prst="rect">
            <a:avLst/>
          </a:prstGeom>
          <a:noFill/>
          <a:ln w="9525" algn="ctr">
            <a:noFill/>
            <a:miter lim="800000"/>
            <a:headEnd/>
            <a:tailEnd/>
          </a:ln>
        </p:spPr>
        <p:txBody>
          <a:bodyPr wrap="none">
            <a:spAutoFit/>
          </a:bodyPr>
          <a:lstStyle/>
          <a:p>
            <a:pPr algn="ctr" eaLnBrk="1" hangingPunct="1">
              <a:lnSpc>
                <a:spcPct val="100000"/>
              </a:lnSpc>
              <a:spcBef>
                <a:spcPct val="0"/>
              </a:spcBef>
            </a:pPr>
            <a:r>
              <a:rPr lang="es-ES" sz="2000" b="1" smtClean="0">
                <a:solidFill>
                  <a:srgbClr val="FFFFFF"/>
                </a:solidFill>
              </a:rPr>
              <a:t>Fiabilidad</a:t>
            </a:r>
            <a:endParaRPr lang="es-ES" sz="1800" b="1">
              <a:solidFill>
                <a:srgbClr val="FFFFFF"/>
              </a:solidFill>
            </a:endParaRPr>
          </a:p>
        </p:txBody>
      </p:sp>
      <p:sp>
        <p:nvSpPr>
          <p:cNvPr id="29" name="TextBox 881689"/>
          <p:cNvSpPr txBox="1">
            <a:spLocks noChangeArrowheads="1"/>
          </p:cNvSpPr>
          <p:nvPr/>
        </p:nvSpPr>
        <p:spPr bwMode="auto">
          <a:xfrm>
            <a:off x="6872320" y="3052746"/>
            <a:ext cx="1737976" cy="400110"/>
          </a:xfrm>
          <a:prstGeom prst="rect">
            <a:avLst/>
          </a:prstGeom>
          <a:noFill/>
          <a:ln w="9525" algn="ctr">
            <a:noFill/>
            <a:miter lim="800000"/>
            <a:headEnd/>
            <a:tailEnd/>
          </a:ln>
        </p:spPr>
        <p:txBody>
          <a:bodyPr wrap="none">
            <a:spAutoFit/>
          </a:bodyPr>
          <a:lstStyle/>
          <a:p>
            <a:pPr algn="ctr" eaLnBrk="1" hangingPunct="1">
              <a:lnSpc>
                <a:spcPct val="100000"/>
              </a:lnSpc>
              <a:spcBef>
                <a:spcPct val="0"/>
              </a:spcBef>
            </a:pPr>
            <a:r>
              <a:rPr lang="es-ES" sz="2000" b="1" smtClean="0">
                <a:solidFill>
                  <a:srgbClr val="FFFFFF"/>
                </a:solidFill>
              </a:rPr>
              <a:t>Rendimiento</a:t>
            </a:r>
            <a:endParaRPr lang="es-ES" sz="1800" b="1">
              <a:solidFill>
                <a:srgbClr val="FFFFFF"/>
              </a:solidFill>
            </a:endParaRPr>
          </a:p>
        </p:txBody>
      </p:sp>
      <p:pic>
        <p:nvPicPr>
          <p:cNvPr id="30" name="Picture 5" descr="Windows Server Longhorn h logo.png"/>
          <p:cNvPicPr>
            <a:picLocks noChangeAspect="1"/>
          </p:cNvPicPr>
          <p:nvPr/>
        </p:nvPicPr>
        <p:blipFill>
          <a:blip r:embed="rId16"/>
          <a:srcRect/>
          <a:stretch>
            <a:fillRect/>
          </a:stretch>
        </p:blipFill>
        <p:spPr bwMode="auto">
          <a:xfrm>
            <a:off x="1071538" y="71414"/>
            <a:ext cx="6579100" cy="100013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ox(i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500"/>
                                        <p:tgtEl>
                                          <p:spTgt spid="7"/>
                                        </p:tgtEl>
                                      </p:cBhvr>
                                    </p:animEffect>
                                  </p:childTnLst>
                                </p:cTn>
                              </p:par>
                              <p:par>
                                <p:cTn id="19" presetID="4"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500"/>
                                        <p:tgtEl>
                                          <p:spTgt spid="9"/>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ox(i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p:txBody>
          <a:bodyPr/>
          <a:lstStyle/>
          <a:p>
            <a:r>
              <a:rPr lang="es-ES" dirty="0" smtClean="0"/>
              <a:t>Demo</a:t>
            </a:r>
            <a:endParaRPr lang="es-ES" dirty="0"/>
          </a:p>
        </p:txBody>
      </p:sp>
      <p:sp>
        <p:nvSpPr>
          <p:cNvPr id="6" name="5 Marcador de texto"/>
          <p:cNvSpPr>
            <a:spLocks noGrp="1"/>
          </p:cNvSpPr>
          <p:nvPr>
            <p:ph type="body" sz="quarter" idx="11"/>
          </p:nvPr>
        </p:nvSpPr>
        <p:spPr>
          <a:xfrm>
            <a:off x="714348" y="3643314"/>
            <a:ext cx="7358114" cy="984885"/>
          </a:xfrm>
        </p:spPr>
        <p:txBody>
          <a:bodyPr/>
          <a:lstStyle/>
          <a:p>
            <a:r>
              <a:rPr lang="es-ES" dirty="0" smtClean="0"/>
              <a:t>TS Gateway</a:t>
            </a:r>
          </a:p>
          <a:p>
            <a:r>
              <a:rPr lang="es-ES" dirty="0" smtClean="0"/>
              <a:t>TS Publicación de Aplicaciones</a:t>
            </a:r>
            <a:endParaRPr lang="es-ES" dirty="0"/>
          </a:p>
        </p:txBody>
      </p:sp>
      <p:sp>
        <p:nvSpPr>
          <p:cNvPr id="4" name="3 Marcador de texto"/>
          <p:cNvSpPr>
            <a:spLocks noGrp="1"/>
          </p:cNvSpPr>
          <p:nvPr>
            <p:ph type="body" sz="quarter" idx="10"/>
          </p:nvPr>
        </p:nvSpPr>
        <p:spPr>
          <a:xfrm>
            <a:off x="571472" y="2621327"/>
            <a:ext cx="7572375" cy="609398"/>
          </a:xfrm>
        </p:spPr>
        <p:txBody>
          <a:bodyPr/>
          <a:lstStyle/>
          <a:p>
            <a:r>
              <a:rPr lang="es-ES"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Seguridad y Fiabilidad	</a:t>
            </a:r>
            <a:endParaRPr lang="es-E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Rectangle 10296"/>
          <p:cNvPicPr>
            <a:picLocks noChangeAspect="1" noChangeArrowheads="1"/>
          </p:cNvPicPr>
          <p:nvPr/>
        </p:nvPicPr>
        <p:blipFill>
          <a:blip r:embed="rId3"/>
          <a:srcRect b="-123289"/>
          <a:stretch>
            <a:fillRect/>
          </a:stretch>
        </p:blipFill>
        <p:spPr bwMode="auto">
          <a:xfrm>
            <a:off x="5519738" y="1389063"/>
            <a:ext cx="1831975" cy="3768270"/>
          </a:xfrm>
          <a:prstGeom prst="rect">
            <a:avLst/>
          </a:prstGeom>
          <a:noFill/>
          <a:ln w="9525">
            <a:noFill/>
            <a:miter lim="800000"/>
            <a:headEnd/>
            <a:tailEnd/>
          </a:ln>
        </p:spPr>
      </p:pic>
      <p:pic>
        <p:nvPicPr>
          <p:cNvPr id="47107" name="Rectangle 10296"/>
          <p:cNvPicPr>
            <a:picLocks noChangeAspect="1" noChangeArrowheads="1"/>
          </p:cNvPicPr>
          <p:nvPr/>
        </p:nvPicPr>
        <p:blipFill>
          <a:blip r:embed="rId3"/>
          <a:srcRect b="-123289"/>
          <a:stretch>
            <a:fillRect/>
          </a:stretch>
        </p:blipFill>
        <p:spPr bwMode="auto">
          <a:xfrm>
            <a:off x="1835150" y="1441450"/>
            <a:ext cx="1865313" cy="4770609"/>
          </a:xfrm>
          <a:prstGeom prst="rect">
            <a:avLst/>
          </a:prstGeom>
          <a:noFill/>
          <a:ln w="9525">
            <a:noFill/>
            <a:miter lim="800000"/>
            <a:headEnd/>
            <a:tailEnd/>
          </a:ln>
        </p:spPr>
      </p:pic>
      <p:pic>
        <p:nvPicPr>
          <p:cNvPr id="47108" name="Rectangle 16387"/>
          <p:cNvPicPr>
            <a:picLocks noChangeAspect="1" noChangeArrowheads="1"/>
          </p:cNvPicPr>
          <p:nvPr/>
        </p:nvPicPr>
        <p:blipFill>
          <a:blip r:embed="rId4"/>
          <a:srcRect/>
          <a:stretch>
            <a:fillRect/>
          </a:stretch>
        </p:blipFill>
        <p:spPr bwMode="auto">
          <a:xfrm>
            <a:off x="1819275" y="1492250"/>
            <a:ext cx="1893888" cy="4651394"/>
          </a:xfrm>
          <a:prstGeom prst="rect">
            <a:avLst/>
          </a:prstGeom>
          <a:noFill/>
          <a:ln w="9525">
            <a:noFill/>
            <a:miter lim="800000"/>
            <a:headEnd/>
            <a:tailEnd/>
          </a:ln>
        </p:spPr>
      </p:pic>
      <p:sp>
        <p:nvSpPr>
          <p:cNvPr id="194562" name="Rectangle 2"/>
          <p:cNvSpPr>
            <a:spLocks noGrp="1" noChangeArrowheads="1"/>
          </p:cNvSpPr>
          <p:nvPr>
            <p:ph type="title"/>
          </p:nvPr>
        </p:nvSpPr>
        <p:spPr>
          <a:xfrm>
            <a:off x="381000" y="228600"/>
            <a:ext cx="8393113" cy="1200150"/>
          </a:xfrm>
        </p:spPr>
        <p:txBody>
          <a:bodyPr/>
          <a:lstStyle/>
          <a:p>
            <a:pPr eaLnBrk="1" hangingPunct="1">
              <a:defRPr/>
            </a:pPr>
            <a:r>
              <a:rPr lang="es-ES" smtClean="0"/>
              <a:t>Filosofía de Virtualización</a:t>
            </a:r>
            <a:r>
              <a:rPr lang="es-ES" sz="3600" i="1" smtClean="0"/>
              <a:t/>
            </a:r>
            <a:br>
              <a:rPr lang="es-ES" sz="3600" i="1" smtClean="0"/>
            </a:br>
            <a:r>
              <a:rPr lang="es-ES" sz="3600" smtClean="0">
                <a:solidFill>
                  <a:schemeClr val="accent1"/>
                </a:solidFill>
              </a:rPr>
              <a:t>Aproximación por múltiples capas</a:t>
            </a:r>
          </a:p>
        </p:txBody>
      </p:sp>
      <p:pic>
        <p:nvPicPr>
          <p:cNvPr id="47110" name="Rectangle 16393"/>
          <p:cNvPicPr>
            <a:picLocks noChangeAspect="1" noChangeArrowheads="1"/>
          </p:cNvPicPr>
          <p:nvPr/>
        </p:nvPicPr>
        <p:blipFill>
          <a:blip r:embed="rId5"/>
          <a:srcRect/>
          <a:stretch>
            <a:fillRect/>
          </a:stretch>
        </p:blipFill>
        <p:spPr bwMode="auto">
          <a:xfrm>
            <a:off x="0" y="1995489"/>
            <a:ext cx="9144000" cy="573888"/>
          </a:xfrm>
          <a:prstGeom prst="rect">
            <a:avLst/>
          </a:prstGeom>
          <a:noFill/>
          <a:ln w="9525">
            <a:noFill/>
            <a:miter lim="800000"/>
            <a:headEnd/>
            <a:tailEnd/>
          </a:ln>
        </p:spPr>
      </p:pic>
      <p:grpSp>
        <p:nvGrpSpPr>
          <p:cNvPr id="2" name="Group 4"/>
          <p:cNvGrpSpPr>
            <a:grpSpLocks/>
          </p:cNvGrpSpPr>
          <p:nvPr/>
        </p:nvGrpSpPr>
        <p:grpSpPr bwMode="auto">
          <a:xfrm>
            <a:off x="3490913" y="1428750"/>
            <a:ext cx="2265362" cy="5072084"/>
            <a:chOff x="2160" y="864"/>
            <a:chExt cx="1427" cy="3684"/>
          </a:xfrm>
        </p:grpSpPr>
        <p:pic>
          <p:nvPicPr>
            <p:cNvPr id="47140" name="Rectangle 10296"/>
            <p:cNvPicPr>
              <a:picLocks noChangeAspect="1" noChangeArrowheads="1"/>
            </p:cNvPicPr>
            <p:nvPr/>
          </p:nvPicPr>
          <p:blipFill>
            <a:blip r:embed="rId3"/>
            <a:srcRect b="-123289"/>
            <a:stretch>
              <a:fillRect/>
            </a:stretch>
          </p:blipFill>
          <p:spPr bwMode="auto">
            <a:xfrm>
              <a:off x="2292" y="864"/>
              <a:ext cx="1154" cy="3684"/>
            </a:xfrm>
            <a:prstGeom prst="rect">
              <a:avLst/>
            </a:prstGeom>
            <a:noFill/>
            <a:ln w="9525">
              <a:noFill/>
              <a:miter lim="800000"/>
              <a:headEnd/>
              <a:tailEnd/>
            </a:ln>
          </p:spPr>
        </p:pic>
        <p:pic>
          <p:nvPicPr>
            <p:cNvPr id="47141" name="Rectangle 16387"/>
            <p:cNvPicPr>
              <a:picLocks noChangeAspect="1" noChangeArrowheads="1"/>
            </p:cNvPicPr>
            <p:nvPr/>
          </p:nvPicPr>
          <p:blipFill>
            <a:blip r:embed="rId4"/>
            <a:srcRect/>
            <a:stretch>
              <a:fillRect/>
            </a:stretch>
          </p:blipFill>
          <p:spPr bwMode="auto">
            <a:xfrm>
              <a:off x="2302" y="889"/>
              <a:ext cx="1150" cy="3424"/>
            </a:xfrm>
            <a:prstGeom prst="rect">
              <a:avLst/>
            </a:prstGeom>
            <a:noFill/>
            <a:ln w="9525">
              <a:noFill/>
              <a:miter lim="800000"/>
              <a:headEnd/>
              <a:tailEnd/>
            </a:ln>
          </p:spPr>
        </p:pic>
        <p:sp>
          <p:nvSpPr>
            <p:cNvPr id="8199" name="Text Box 7"/>
            <p:cNvSpPr txBox="1">
              <a:spLocks noChangeArrowheads="1"/>
            </p:cNvSpPr>
            <p:nvPr/>
          </p:nvSpPr>
          <p:spPr bwMode="auto">
            <a:xfrm>
              <a:off x="2362" y="2374"/>
              <a:ext cx="1054" cy="1384"/>
            </a:xfrm>
            <a:prstGeom prst="rect">
              <a:avLst/>
            </a:prstGeom>
            <a:noFill/>
            <a:ln w="9525" algn="ctr">
              <a:noFill/>
              <a:miter lim="800000"/>
              <a:headEnd/>
              <a:tailEnd/>
            </a:ln>
            <a:effectLst/>
          </p:spPr>
          <p:txBody>
            <a:bodyPr lIns="0" tIns="0" rIns="0" bIns="0">
              <a:spAutoFit/>
            </a:bodyPr>
            <a:lstStyle/>
            <a:p>
              <a:pPr marL="171443" indent="-171443">
                <a:lnSpc>
                  <a:spcPct val="90000"/>
                </a:lnSpc>
                <a:spcBef>
                  <a:spcPct val="35000"/>
                </a:spcBef>
                <a:buClr>
                  <a:schemeClr val="tx2"/>
                </a:buClr>
                <a:buSzPct val="95000"/>
                <a:buFontTx/>
                <a:buBlip>
                  <a:blip r:embed="rId6"/>
                </a:buBlip>
                <a:tabLst>
                  <a:tab pos="171443" algn="l"/>
                </a:tabLst>
                <a:defRPr/>
              </a:pPr>
              <a:r>
                <a:rPr lang="es-ES" sz="1600">
                  <a:effectLst>
                    <a:outerShdw blurRad="38100" dist="38100" dir="2700000" algn="tl">
                      <a:srgbClr val="000000"/>
                    </a:outerShdw>
                  </a:effectLst>
                  <a:latin typeface="Arial" charset="0"/>
                  <a:ea typeface="Gulim" pitchFamily="34" charset="-127"/>
                </a:rPr>
                <a:t>Facilitar la consolidación</a:t>
              </a:r>
            </a:p>
            <a:p>
              <a:pPr marL="171443" indent="-171443">
                <a:lnSpc>
                  <a:spcPct val="90000"/>
                </a:lnSpc>
                <a:spcBef>
                  <a:spcPct val="35000"/>
                </a:spcBef>
                <a:buClr>
                  <a:schemeClr val="tx2"/>
                </a:buClr>
                <a:buSzPct val="95000"/>
                <a:buFontTx/>
                <a:buBlip>
                  <a:blip r:embed="rId6"/>
                </a:buBlip>
                <a:tabLst>
                  <a:tab pos="171443" algn="l"/>
                </a:tabLst>
                <a:defRPr/>
              </a:pPr>
              <a:r>
                <a:rPr lang="es-ES" sz="1600">
                  <a:effectLst>
                    <a:outerShdw blurRad="38100" dist="38100" dir="2700000" algn="tl">
                      <a:srgbClr val="000000"/>
                    </a:outerShdw>
                  </a:effectLst>
                  <a:latin typeface="Arial" charset="0"/>
                  <a:ea typeface="Gulim" pitchFamily="34" charset="-127"/>
                </a:rPr>
                <a:t>Mejor utilización de los recusrsos de gestión</a:t>
              </a:r>
            </a:p>
            <a:p>
              <a:pPr marL="171443" indent="-171443">
                <a:lnSpc>
                  <a:spcPct val="90000"/>
                </a:lnSpc>
                <a:spcBef>
                  <a:spcPct val="35000"/>
                </a:spcBef>
                <a:buClr>
                  <a:schemeClr val="tx2"/>
                </a:buClr>
                <a:buSzPct val="95000"/>
                <a:buFontTx/>
                <a:buBlip>
                  <a:blip r:embed="rId6"/>
                </a:buBlip>
                <a:tabLst>
                  <a:tab pos="171443" algn="l"/>
                </a:tabLst>
                <a:defRPr/>
              </a:pPr>
              <a:r>
                <a:rPr lang="es-ES" sz="1600">
                  <a:effectLst>
                    <a:outerShdw blurRad="38100" dist="38100" dir="2700000" algn="tl">
                      <a:srgbClr val="000000"/>
                    </a:outerShdw>
                  </a:effectLst>
                  <a:latin typeface="Arial" charset="0"/>
                  <a:ea typeface="Gulim" pitchFamily="34" charset="-127"/>
                </a:rPr>
                <a:t>Liberar de costes a los departamentos de TI</a:t>
              </a:r>
            </a:p>
          </p:txBody>
        </p:sp>
        <p:pic>
          <p:nvPicPr>
            <p:cNvPr id="47143" name="Picture 8" descr="SC-VMM_bL_1"/>
            <p:cNvPicPr>
              <a:picLocks noChangeAspect="1" noChangeArrowheads="1"/>
            </p:cNvPicPr>
            <p:nvPr/>
          </p:nvPicPr>
          <p:blipFill>
            <a:blip r:embed="rId7" cstate="print"/>
            <a:srcRect/>
            <a:stretch>
              <a:fillRect/>
            </a:stretch>
          </p:blipFill>
          <p:spPr bwMode="auto">
            <a:xfrm>
              <a:off x="2357" y="1842"/>
              <a:ext cx="1010" cy="263"/>
            </a:xfrm>
            <a:prstGeom prst="rect">
              <a:avLst/>
            </a:prstGeom>
            <a:noFill/>
            <a:ln w="9525">
              <a:noFill/>
              <a:miter lim="800000"/>
              <a:headEnd/>
              <a:tailEnd/>
            </a:ln>
          </p:spPr>
        </p:pic>
        <p:sp>
          <p:nvSpPr>
            <p:cNvPr id="8" name="Rectangle 9"/>
            <p:cNvSpPr>
              <a:spLocks noChangeArrowheads="1"/>
            </p:cNvSpPr>
            <p:nvPr/>
          </p:nvSpPr>
          <p:spPr bwMode="auto">
            <a:xfrm>
              <a:off x="2160" y="1144"/>
              <a:ext cx="1427" cy="499"/>
            </a:xfrm>
            <a:prstGeom prst="rect">
              <a:avLst/>
            </a:prstGeom>
            <a:gradFill rotWithShape="1">
              <a:gsLst>
                <a:gs pos="0">
                  <a:schemeClr val="bg1">
                    <a:alpha val="0"/>
                  </a:schemeClr>
                </a:gs>
                <a:gs pos="50000">
                  <a:srgbClr val="BC5E00">
                    <a:alpha val="59000"/>
                  </a:srgbClr>
                </a:gs>
                <a:gs pos="100000">
                  <a:schemeClr val="bg1">
                    <a:alpha val="0"/>
                  </a:schemeClr>
                </a:gs>
              </a:gsLst>
              <a:lin ang="0" scaled="1"/>
            </a:gradFill>
            <a:ln w="9525" algn="ctr">
              <a:noFill/>
              <a:miter lim="800000"/>
              <a:headEnd/>
              <a:tailEnd/>
            </a:ln>
            <a:effectLst/>
          </p:spPr>
          <p:txBody>
            <a:bodyPr anchor="ctr"/>
            <a:lstStyle/>
            <a:p>
              <a:pPr>
                <a:lnSpc>
                  <a:spcPct val="90000"/>
                </a:lnSpc>
                <a:spcBef>
                  <a:spcPct val="30000"/>
                </a:spcBef>
                <a:buClr>
                  <a:schemeClr val="tx2"/>
                </a:buClr>
                <a:buSzPct val="95000"/>
                <a:buFont typeface="Wingdings" pitchFamily="2" charset="2"/>
                <a:buNone/>
                <a:defRPr/>
              </a:pPr>
              <a:r>
                <a:rPr lang="es-ES" sz="2000" i="1">
                  <a:effectLst>
                    <a:outerShdw blurRad="38100" dist="38100" dir="2700000" algn="tl">
                      <a:srgbClr val="000000"/>
                    </a:outerShdw>
                  </a:effectLst>
                  <a:latin typeface="Arial" charset="0"/>
                </a:rPr>
                <a:t>    </a:t>
              </a:r>
              <a:r>
                <a:rPr lang="es-ES" i="1">
                  <a:effectLst>
                    <a:outerShdw blurRad="38100" dist="38100" dir="2700000" algn="tl">
                      <a:srgbClr val="000000"/>
                    </a:outerShdw>
                  </a:effectLst>
                  <a:latin typeface="Arial" charset="0"/>
                </a:rPr>
                <a:t>Administración</a:t>
              </a:r>
              <a:endParaRPr lang="es-ES" sz="2000" i="1">
                <a:effectLst>
                  <a:outerShdw blurRad="38100" dist="38100" dir="2700000" algn="tl">
                    <a:srgbClr val="000000"/>
                  </a:outerShdw>
                </a:effectLst>
                <a:latin typeface="Arial" charset="0"/>
              </a:endParaRPr>
            </a:p>
          </p:txBody>
        </p:sp>
      </p:grpSp>
      <p:sp>
        <p:nvSpPr>
          <p:cNvPr id="8205" name="Rectangle 13"/>
          <p:cNvSpPr>
            <a:spLocks noChangeArrowheads="1"/>
          </p:cNvSpPr>
          <p:nvPr/>
        </p:nvSpPr>
        <p:spPr bwMode="auto">
          <a:xfrm>
            <a:off x="1639888" y="1849439"/>
            <a:ext cx="2273300" cy="668226"/>
          </a:xfrm>
          <a:prstGeom prst="rect">
            <a:avLst/>
          </a:prstGeom>
          <a:gradFill rotWithShape="1">
            <a:gsLst>
              <a:gs pos="0">
                <a:schemeClr val="bg1">
                  <a:alpha val="0"/>
                </a:schemeClr>
              </a:gs>
              <a:gs pos="50000">
                <a:srgbClr val="CE4B02">
                  <a:alpha val="78000"/>
                </a:srgbClr>
              </a:gs>
              <a:gs pos="100000">
                <a:schemeClr val="bg1">
                  <a:alpha val="0"/>
                </a:schemeClr>
              </a:gs>
            </a:gsLst>
            <a:lin ang="0" scaled="1"/>
          </a:gradFill>
          <a:ln w="9525" algn="ctr">
            <a:noFill/>
            <a:miter lim="800000"/>
            <a:headEnd/>
            <a:tailEnd/>
          </a:ln>
          <a:effectLst/>
        </p:spPr>
        <p:txBody>
          <a:bodyPr lIns="76197" tIns="38098" rIns="76197" bIns="38098" anchor="ctr"/>
          <a:lstStyle/>
          <a:p>
            <a:pPr>
              <a:lnSpc>
                <a:spcPct val="90000"/>
              </a:lnSpc>
              <a:spcBef>
                <a:spcPct val="30000"/>
              </a:spcBef>
              <a:buClr>
                <a:schemeClr val="tx2"/>
              </a:buClr>
              <a:buSzPct val="95000"/>
              <a:buFont typeface="Wingdings" pitchFamily="2" charset="2"/>
              <a:buNone/>
              <a:defRPr/>
            </a:pPr>
            <a:r>
              <a:rPr lang="es-ES" sz="2000" i="1">
                <a:effectLst>
                  <a:outerShdw blurRad="38100" dist="38100" dir="2700000" algn="tl">
                    <a:srgbClr val="000000"/>
                  </a:outerShdw>
                </a:effectLst>
                <a:latin typeface="Arial" charset="0"/>
              </a:rPr>
              <a:t>      </a:t>
            </a:r>
            <a:r>
              <a:rPr lang="es-ES" i="1">
                <a:effectLst>
                  <a:outerShdw blurRad="38100" dist="38100" dir="2700000" algn="tl">
                    <a:srgbClr val="000000"/>
                  </a:outerShdw>
                </a:effectLst>
                <a:latin typeface="Arial" charset="0"/>
              </a:rPr>
              <a:t>Aplicaciones</a:t>
            </a:r>
          </a:p>
        </p:txBody>
      </p:sp>
      <p:sp>
        <p:nvSpPr>
          <p:cNvPr id="9" name="Rectangle 14"/>
          <p:cNvSpPr>
            <a:spLocks noChangeArrowheads="1"/>
          </p:cNvSpPr>
          <p:nvPr/>
        </p:nvSpPr>
        <p:spPr bwMode="auto">
          <a:xfrm>
            <a:off x="1857356" y="2928934"/>
            <a:ext cx="1812925" cy="2865509"/>
          </a:xfrm>
          <a:prstGeom prst="rect">
            <a:avLst/>
          </a:prstGeom>
          <a:gradFill rotWithShape="1">
            <a:gsLst>
              <a:gs pos="0">
                <a:schemeClr val="accent2">
                  <a:alpha val="0"/>
                </a:schemeClr>
              </a:gs>
              <a:gs pos="100000">
                <a:srgbClr val="FF6201">
                  <a:alpha val="49001"/>
                </a:srgbClr>
              </a:gs>
            </a:gsLst>
            <a:lin ang="5400000" scaled="1"/>
          </a:gradFill>
          <a:ln w="9525">
            <a:noFill/>
            <a:miter lim="800000"/>
            <a:headEnd/>
            <a:tailEnd/>
          </a:ln>
          <a:effectLst/>
        </p:spPr>
        <p:txBody>
          <a:bodyPr wrap="none" lIns="76197" tIns="38098" rIns="76197" bIns="38098" anchor="ctr"/>
          <a:lstStyle/>
          <a:p>
            <a:pPr>
              <a:defRPr/>
            </a:pPr>
            <a:endParaRPr lang="es-ES">
              <a:effectLst>
                <a:outerShdw blurRad="38100" dist="38100" dir="2700000" algn="tl">
                  <a:srgbClr val="000000">
                    <a:alpha val="43137"/>
                  </a:srgbClr>
                </a:outerShdw>
              </a:effectLst>
              <a:latin typeface="Arial" charset="0"/>
            </a:endParaRPr>
          </a:p>
        </p:txBody>
      </p:sp>
      <p:sp>
        <p:nvSpPr>
          <p:cNvPr id="10" name="Rectangle 17"/>
          <p:cNvSpPr>
            <a:spLocks noChangeArrowheads="1"/>
          </p:cNvSpPr>
          <p:nvPr/>
        </p:nvSpPr>
        <p:spPr bwMode="auto">
          <a:xfrm>
            <a:off x="1785918" y="2571744"/>
            <a:ext cx="1847844" cy="3571900"/>
          </a:xfrm>
          <a:prstGeom prst="rect">
            <a:avLst/>
          </a:prstGeom>
          <a:gradFill rotWithShape="1">
            <a:gsLst>
              <a:gs pos="0">
                <a:schemeClr val="accent1">
                  <a:alpha val="0"/>
                </a:schemeClr>
              </a:gs>
              <a:gs pos="100000">
                <a:srgbClr val="FF0000">
                  <a:alpha val="49001"/>
                </a:srgbClr>
              </a:gs>
            </a:gsLst>
            <a:lin ang="5400000" scaled="1"/>
          </a:gradFill>
          <a:ln w="9525">
            <a:noFill/>
            <a:miter lim="800000"/>
            <a:headEnd/>
            <a:tailEnd/>
          </a:ln>
          <a:effectLst/>
        </p:spPr>
        <p:txBody>
          <a:bodyPr wrap="none" lIns="76197" tIns="38098" rIns="76197" bIns="38098" anchor="ctr"/>
          <a:lstStyle/>
          <a:p>
            <a:pPr>
              <a:defRPr/>
            </a:pPr>
            <a:endParaRPr lang="es-ES">
              <a:effectLst>
                <a:outerShdw blurRad="38100" dist="38100" dir="2700000" algn="tl">
                  <a:srgbClr val="000000"/>
                </a:outerShdw>
              </a:effectLst>
              <a:latin typeface="Arial" charset="0"/>
            </a:endParaRPr>
          </a:p>
        </p:txBody>
      </p:sp>
      <p:sp>
        <p:nvSpPr>
          <p:cNvPr id="11" name="Text Box 18"/>
          <p:cNvSpPr txBox="1">
            <a:spLocks noChangeArrowheads="1"/>
          </p:cNvSpPr>
          <p:nvPr/>
        </p:nvSpPr>
        <p:spPr bwMode="auto">
          <a:xfrm>
            <a:off x="1857356" y="3643314"/>
            <a:ext cx="1671638" cy="2166747"/>
          </a:xfrm>
          <a:prstGeom prst="rect">
            <a:avLst/>
          </a:prstGeom>
          <a:noFill/>
          <a:ln w="9525" algn="ctr">
            <a:noFill/>
            <a:miter lim="800000"/>
            <a:headEnd/>
            <a:tailEnd/>
          </a:ln>
          <a:effectLst/>
        </p:spPr>
        <p:txBody>
          <a:bodyPr wrap="square" lIns="0" tIns="0" rIns="0" bIns="0">
            <a:spAutoFit/>
          </a:bodyPr>
          <a:lstStyle/>
          <a:p>
            <a:pPr marL="171443" indent="-171443">
              <a:lnSpc>
                <a:spcPct val="90000"/>
              </a:lnSpc>
              <a:spcBef>
                <a:spcPct val="35000"/>
              </a:spcBef>
              <a:buClr>
                <a:schemeClr val="tx2"/>
              </a:buClr>
              <a:buSzPct val="95000"/>
              <a:buFontTx/>
              <a:buBlip>
                <a:blip r:embed="rId6"/>
              </a:buBlip>
              <a:tabLst>
                <a:tab pos="171443" algn="l"/>
              </a:tabLst>
              <a:defRPr/>
            </a:pPr>
            <a:r>
              <a:rPr lang="es-ES" sz="1600" dirty="0">
                <a:effectLst>
                  <a:outerShdw blurRad="38100" dist="38100" dir="2700000" algn="tl">
                    <a:srgbClr val="000000"/>
                  </a:outerShdw>
                </a:effectLst>
                <a:latin typeface="Arial" charset="0"/>
                <a:ea typeface="Gulim" pitchFamily="34" charset="-127"/>
              </a:rPr>
              <a:t>Acelerar los despliegues</a:t>
            </a:r>
          </a:p>
          <a:p>
            <a:pPr marL="171443" indent="-171443">
              <a:lnSpc>
                <a:spcPct val="90000"/>
              </a:lnSpc>
              <a:spcBef>
                <a:spcPct val="35000"/>
              </a:spcBef>
              <a:buClr>
                <a:schemeClr val="tx2"/>
              </a:buClr>
              <a:buSzPct val="95000"/>
              <a:buFontTx/>
              <a:buBlip>
                <a:blip r:embed="rId6"/>
              </a:buBlip>
              <a:tabLst>
                <a:tab pos="171443" algn="l"/>
              </a:tabLst>
              <a:defRPr/>
            </a:pPr>
            <a:r>
              <a:rPr lang="es-ES" sz="1600" dirty="0">
                <a:effectLst>
                  <a:outerShdw blurRad="38100" dist="38100" dir="2700000" algn="tl">
                    <a:srgbClr val="000000"/>
                  </a:outerShdw>
                </a:effectLst>
                <a:latin typeface="Arial" charset="0"/>
                <a:ea typeface="Gulim" pitchFamily="34" charset="-127"/>
              </a:rPr>
              <a:t>Reducir los costes de soporte</a:t>
            </a:r>
          </a:p>
          <a:p>
            <a:pPr marL="171443" indent="-171443">
              <a:lnSpc>
                <a:spcPct val="90000"/>
              </a:lnSpc>
              <a:spcBef>
                <a:spcPct val="35000"/>
              </a:spcBef>
              <a:buClr>
                <a:schemeClr val="tx2"/>
              </a:buClr>
              <a:buSzPct val="95000"/>
              <a:buFontTx/>
              <a:buBlip>
                <a:blip r:embed="rId6"/>
              </a:buBlip>
              <a:tabLst>
                <a:tab pos="171443" algn="l"/>
              </a:tabLst>
              <a:defRPr/>
            </a:pPr>
            <a:r>
              <a:rPr lang="es-ES" sz="1600" dirty="0">
                <a:effectLst>
                  <a:outerShdw blurRad="38100" dist="38100" dir="2700000" algn="tl">
                    <a:srgbClr val="000000"/>
                  </a:outerShdw>
                </a:effectLst>
                <a:latin typeface="Arial" charset="0"/>
                <a:ea typeface="Gulim" pitchFamily="34" charset="-127"/>
              </a:rPr>
              <a:t>Hacer de las aplicaciones servicios dinámicos</a:t>
            </a:r>
          </a:p>
        </p:txBody>
      </p:sp>
      <p:pic>
        <p:nvPicPr>
          <p:cNvPr id="8211" name="Picture 19" descr="Softricity Logo Blue - PC"/>
          <p:cNvPicPr>
            <a:picLocks noChangeAspect="1" noChangeArrowheads="1"/>
          </p:cNvPicPr>
          <p:nvPr/>
        </p:nvPicPr>
        <p:blipFill>
          <a:blip r:embed="rId8" cstate="print"/>
          <a:srcRect/>
          <a:stretch>
            <a:fillRect/>
          </a:stretch>
        </p:blipFill>
        <p:spPr bwMode="auto">
          <a:xfrm>
            <a:off x="2038350" y="2865438"/>
            <a:ext cx="1420813" cy="471689"/>
          </a:xfrm>
          <a:prstGeom prst="rect">
            <a:avLst/>
          </a:prstGeom>
          <a:noFill/>
          <a:effectLst>
            <a:outerShdw dist="17961" dir="2700000" algn="ctr" rotWithShape="0">
              <a:schemeClr val="bg2">
                <a:alpha val="50000"/>
              </a:schemeClr>
            </a:outerShdw>
          </a:effectLst>
        </p:spPr>
      </p:pic>
      <p:sp>
        <p:nvSpPr>
          <p:cNvPr id="8213" name="Rectangle 21"/>
          <p:cNvSpPr>
            <a:spLocks noChangeArrowheads="1"/>
          </p:cNvSpPr>
          <p:nvPr/>
        </p:nvSpPr>
        <p:spPr bwMode="auto">
          <a:xfrm>
            <a:off x="5310188" y="1870076"/>
            <a:ext cx="2265362" cy="674778"/>
          </a:xfrm>
          <a:prstGeom prst="rect">
            <a:avLst/>
          </a:prstGeom>
          <a:gradFill rotWithShape="1">
            <a:gsLst>
              <a:gs pos="0">
                <a:schemeClr val="bg1">
                  <a:alpha val="0"/>
                </a:schemeClr>
              </a:gs>
              <a:gs pos="50000">
                <a:srgbClr val="75009E">
                  <a:alpha val="75999"/>
                </a:srgbClr>
              </a:gs>
              <a:gs pos="100000">
                <a:schemeClr val="bg1">
                  <a:alpha val="0"/>
                </a:schemeClr>
              </a:gs>
            </a:gsLst>
            <a:lin ang="0" scaled="1"/>
          </a:gradFill>
          <a:ln w="9525" algn="ctr">
            <a:noFill/>
            <a:miter lim="800000"/>
            <a:headEnd/>
            <a:tailEnd/>
          </a:ln>
          <a:effectLst/>
        </p:spPr>
        <p:txBody>
          <a:bodyPr lIns="76197" tIns="38098" rIns="76197" bIns="38098" anchor="ctr"/>
          <a:lstStyle/>
          <a:p>
            <a:pPr>
              <a:lnSpc>
                <a:spcPct val="90000"/>
              </a:lnSpc>
              <a:spcBef>
                <a:spcPct val="30000"/>
              </a:spcBef>
              <a:buClr>
                <a:schemeClr val="tx2"/>
              </a:buClr>
              <a:buSzPct val="95000"/>
              <a:buFont typeface="Wingdings" pitchFamily="2" charset="2"/>
              <a:buNone/>
              <a:defRPr/>
            </a:pPr>
            <a:r>
              <a:rPr lang="es-ES" sz="2000" i="1">
                <a:effectLst>
                  <a:outerShdw blurRad="38100" dist="38100" dir="2700000" algn="tl">
                    <a:srgbClr val="000000"/>
                  </a:outerShdw>
                </a:effectLst>
                <a:latin typeface="Arial" charset="0"/>
              </a:rPr>
              <a:t>   </a:t>
            </a:r>
            <a:r>
              <a:rPr lang="es-ES" i="1">
                <a:effectLst>
                  <a:outerShdw blurRad="38100" dist="38100" dir="2700000" algn="tl">
                    <a:srgbClr val="000000"/>
                  </a:outerShdw>
                </a:effectLst>
                <a:latin typeface="Arial" charset="0"/>
              </a:rPr>
              <a:t>Interoperabilidad</a:t>
            </a:r>
            <a:endParaRPr lang="es-ES" sz="2000" i="1">
              <a:effectLst>
                <a:outerShdw blurRad="38100" dist="38100" dir="2700000" algn="tl">
                  <a:srgbClr val="000000"/>
                </a:outerShdw>
              </a:effectLst>
              <a:latin typeface="Arial" charset="0"/>
            </a:endParaRPr>
          </a:p>
        </p:txBody>
      </p:sp>
      <p:pic>
        <p:nvPicPr>
          <p:cNvPr id="47118" name="Rectangle 16386"/>
          <p:cNvPicPr>
            <a:picLocks noChangeAspect="1" noChangeArrowheads="1"/>
          </p:cNvPicPr>
          <p:nvPr/>
        </p:nvPicPr>
        <p:blipFill>
          <a:blip r:embed="rId9">
            <a:lum bright="6000" contrast="6000"/>
          </a:blip>
          <a:srcRect/>
          <a:stretch>
            <a:fillRect/>
          </a:stretch>
        </p:blipFill>
        <p:spPr bwMode="auto">
          <a:xfrm>
            <a:off x="5522913" y="2733675"/>
            <a:ext cx="1824037" cy="3409969"/>
          </a:xfrm>
          <a:prstGeom prst="rect">
            <a:avLst/>
          </a:prstGeom>
          <a:noFill/>
          <a:ln w="9525">
            <a:noFill/>
            <a:miter lim="800000"/>
            <a:headEnd/>
            <a:tailEnd/>
          </a:ln>
        </p:spPr>
      </p:pic>
      <p:pic>
        <p:nvPicPr>
          <p:cNvPr id="47119" name="Rectangle 46"/>
          <p:cNvPicPr>
            <a:picLocks noChangeAspect="1" noChangeArrowheads="1"/>
          </p:cNvPicPr>
          <p:nvPr/>
        </p:nvPicPr>
        <p:blipFill>
          <a:blip r:embed="rId10">
            <a:clrChange>
              <a:clrFrom>
                <a:srgbClr val="FFFFFF"/>
              </a:clrFrom>
              <a:clrTo>
                <a:srgbClr val="FFFFFF">
                  <a:alpha val="0"/>
                </a:srgbClr>
              </a:clrTo>
            </a:clrChange>
            <a:lum bright="48000" contrast="66000"/>
          </a:blip>
          <a:srcRect/>
          <a:stretch>
            <a:fillRect/>
          </a:stretch>
        </p:blipFill>
        <p:spPr bwMode="auto">
          <a:xfrm>
            <a:off x="6059488" y="3365500"/>
            <a:ext cx="735012" cy="256808"/>
          </a:xfrm>
          <a:prstGeom prst="rect">
            <a:avLst/>
          </a:prstGeom>
          <a:noFill/>
          <a:ln w="9525">
            <a:noFill/>
            <a:miter lim="800000"/>
            <a:headEnd/>
            <a:tailEnd/>
          </a:ln>
        </p:spPr>
      </p:pic>
      <p:pic>
        <p:nvPicPr>
          <p:cNvPr id="47120" name="Rectangle 47"/>
          <p:cNvPicPr>
            <a:picLocks noChangeAspect="1" noChangeArrowheads="1"/>
          </p:cNvPicPr>
          <p:nvPr/>
        </p:nvPicPr>
        <p:blipFill>
          <a:blip r:embed="rId11" cstate="print"/>
          <a:srcRect/>
          <a:stretch>
            <a:fillRect/>
          </a:stretch>
        </p:blipFill>
        <p:spPr bwMode="auto">
          <a:xfrm>
            <a:off x="6423025" y="2927351"/>
            <a:ext cx="344488" cy="327562"/>
          </a:xfrm>
          <a:prstGeom prst="rect">
            <a:avLst/>
          </a:prstGeom>
          <a:noFill/>
          <a:ln w="9525">
            <a:noFill/>
            <a:miter lim="800000"/>
            <a:headEnd/>
            <a:tailEnd/>
          </a:ln>
        </p:spPr>
      </p:pic>
      <p:pic>
        <p:nvPicPr>
          <p:cNvPr id="47121" name="Rectangle 48"/>
          <p:cNvPicPr>
            <a:picLocks noChangeAspect="1" noChangeArrowheads="1"/>
          </p:cNvPicPr>
          <p:nvPr/>
        </p:nvPicPr>
        <p:blipFill>
          <a:blip r:embed="rId12" cstate="print"/>
          <a:srcRect b="-2544"/>
          <a:stretch>
            <a:fillRect/>
          </a:stretch>
        </p:blipFill>
        <p:spPr bwMode="black">
          <a:xfrm>
            <a:off x="5992813" y="2901950"/>
            <a:ext cx="377825" cy="421899"/>
          </a:xfrm>
          <a:prstGeom prst="rect">
            <a:avLst/>
          </a:prstGeom>
          <a:noFill/>
          <a:ln w="9525">
            <a:noFill/>
            <a:miter lim="800000"/>
            <a:headEnd/>
            <a:tailEnd/>
          </a:ln>
        </p:spPr>
      </p:pic>
      <p:sp>
        <p:nvSpPr>
          <p:cNvPr id="12" name="Text Box 27"/>
          <p:cNvSpPr txBox="1">
            <a:spLocks noChangeArrowheads="1"/>
          </p:cNvSpPr>
          <p:nvPr/>
        </p:nvSpPr>
        <p:spPr bwMode="auto">
          <a:xfrm>
            <a:off x="5597525" y="3810001"/>
            <a:ext cx="1671638" cy="1723549"/>
          </a:xfrm>
          <a:prstGeom prst="rect">
            <a:avLst/>
          </a:prstGeom>
          <a:noFill/>
          <a:ln w="9525" algn="ctr">
            <a:noFill/>
            <a:miter lim="800000"/>
            <a:headEnd/>
            <a:tailEnd/>
          </a:ln>
          <a:effectLst/>
        </p:spPr>
        <p:txBody>
          <a:bodyPr wrap="square" lIns="0" tIns="0" rIns="0" bIns="0">
            <a:spAutoFit/>
          </a:bodyPr>
          <a:lstStyle/>
          <a:p>
            <a:pPr marL="190492" indent="-190492">
              <a:lnSpc>
                <a:spcPct val="90000"/>
              </a:lnSpc>
              <a:spcBef>
                <a:spcPct val="35000"/>
              </a:spcBef>
              <a:buClr>
                <a:schemeClr val="tx2"/>
              </a:buClr>
              <a:buSzPct val="95000"/>
              <a:buFontTx/>
              <a:buBlip>
                <a:blip r:embed="rId6"/>
              </a:buBlip>
              <a:tabLst>
                <a:tab pos="165093" algn="l"/>
              </a:tabLst>
              <a:defRPr/>
            </a:pPr>
            <a:r>
              <a:rPr lang="es-ES" sz="1600">
                <a:effectLst>
                  <a:outerShdw blurRad="38100" dist="38100" dir="2700000" algn="tl">
                    <a:srgbClr val="000000"/>
                  </a:outerShdw>
                </a:effectLst>
                <a:latin typeface="Arial" charset="0"/>
                <a:ea typeface="Gulim" pitchFamily="34" charset="-127"/>
              </a:rPr>
              <a:t>Soporte de escenarios heterogéneos</a:t>
            </a:r>
          </a:p>
          <a:p>
            <a:pPr marL="190492" indent="-190492">
              <a:lnSpc>
                <a:spcPct val="90000"/>
              </a:lnSpc>
              <a:spcBef>
                <a:spcPct val="35000"/>
              </a:spcBef>
              <a:buClr>
                <a:schemeClr val="tx2"/>
              </a:buClr>
              <a:buSzPct val="95000"/>
              <a:buFontTx/>
              <a:buBlip>
                <a:blip r:embed="rId6"/>
              </a:buBlip>
              <a:tabLst>
                <a:tab pos="165093" algn="l"/>
              </a:tabLst>
              <a:defRPr/>
            </a:pPr>
            <a:r>
              <a:rPr lang="es-ES" sz="1600">
                <a:effectLst>
                  <a:outerShdw blurRad="38100" dist="38100" dir="2700000" algn="tl">
                    <a:srgbClr val="000000"/>
                  </a:outerShdw>
                </a:effectLst>
                <a:latin typeface="Arial" charset="0"/>
                <a:ea typeface="Gulim" pitchFamily="34" charset="-127"/>
              </a:rPr>
              <a:t>Formato vhd abierto</a:t>
            </a:r>
          </a:p>
          <a:p>
            <a:pPr marL="190492" indent="-190492">
              <a:lnSpc>
                <a:spcPct val="90000"/>
              </a:lnSpc>
              <a:spcBef>
                <a:spcPct val="35000"/>
              </a:spcBef>
              <a:buClr>
                <a:schemeClr val="tx2"/>
              </a:buClr>
              <a:buSzPct val="95000"/>
              <a:buFontTx/>
              <a:buBlip>
                <a:blip r:embed="rId6"/>
              </a:buBlip>
              <a:tabLst>
                <a:tab pos="165093" algn="l"/>
              </a:tabLst>
              <a:defRPr/>
            </a:pPr>
            <a:r>
              <a:rPr lang="es-ES" sz="1600">
                <a:effectLst>
                  <a:outerShdw blurRad="38100" dist="38100" dir="2700000" algn="tl">
                    <a:srgbClr val="000000"/>
                  </a:outerShdw>
                </a:effectLst>
                <a:latin typeface="Arial" charset="0"/>
                <a:ea typeface="Gulim" pitchFamily="34" charset="-127"/>
              </a:rPr>
              <a:t>Colaboración con ISVs</a:t>
            </a:r>
          </a:p>
        </p:txBody>
      </p:sp>
      <p:grpSp>
        <p:nvGrpSpPr>
          <p:cNvPr id="3" name="Group 29"/>
          <p:cNvGrpSpPr>
            <a:grpSpLocks/>
          </p:cNvGrpSpPr>
          <p:nvPr/>
        </p:nvGrpSpPr>
        <p:grpSpPr bwMode="auto">
          <a:xfrm>
            <a:off x="0" y="1428750"/>
            <a:ext cx="1870075" cy="5000646"/>
            <a:chOff x="1149" y="864"/>
            <a:chExt cx="1178" cy="3684"/>
          </a:xfrm>
        </p:grpSpPr>
        <p:pic>
          <p:nvPicPr>
            <p:cNvPr id="47132" name="Rectangle 10296"/>
            <p:cNvPicPr>
              <a:picLocks noChangeAspect="1" noChangeArrowheads="1"/>
            </p:cNvPicPr>
            <p:nvPr/>
          </p:nvPicPr>
          <p:blipFill>
            <a:blip r:embed="rId3"/>
            <a:srcRect b="-123289"/>
            <a:stretch>
              <a:fillRect/>
            </a:stretch>
          </p:blipFill>
          <p:spPr bwMode="auto">
            <a:xfrm>
              <a:off x="1152" y="864"/>
              <a:ext cx="1154" cy="3684"/>
            </a:xfrm>
            <a:prstGeom prst="rect">
              <a:avLst/>
            </a:prstGeom>
            <a:noFill/>
            <a:ln w="9525">
              <a:noFill/>
              <a:miter lim="800000"/>
              <a:headEnd/>
              <a:tailEnd/>
            </a:ln>
          </p:spPr>
        </p:pic>
        <p:pic>
          <p:nvPicPr>
            <p:cNvPr id="47133" name="Rectangle 16385"/>
            <p:cNvPicPr>
              <a:picLocks noChangeAspect="1" noChangeArrowheads="1"/>
            </p:cNvPicPr>
            <p:nvPr/>
          </p:nvPicPr>
          <p:blipFill>
            <a:blip r:embed="rId13"/>
            <a:srcRect/>
            <a:stretch>
              <a:fillRect/>
            </a:stretch>
          </p:blipFill>
          <p:spPr bwMode="auto">
            <a:xfrm>
              <a:off x="1149" y="929"/>
              <a:ext cx="1170" cy="3391"/>
            </a:xfrm>
            <a:prstGeom prst="rect">
              <a:avLst/>
            </a:prstGeom>
            <a:noFill/>
            <a:ln w="9525">
              <a:noFill/>
              <a:miter lim="800000"/>
              <a:headEnd/>
              <a:tailEnd/>
            </a:ln>
          </p:spPr>
        </p:pic>
        <p:sp>
          <p:nvSpPr>
            <p:cNvPr id="8224" name="Text Box 32"/>
            <p:cNvSpPr txBox="1">
              <a:spLocks noChangeArrowheads="1"/>
            </p:cNvSpPr>
            <p:nvPr/>
          </p:nvSpPr>
          <p:spPr bwMode="auto">
            <a:xfrm>
              <a:off x="1227" y="2374"/>
              <a:ext cx="1058" cy="1494"/>
            </a:xfrm>
            <a:prstGeom prst="rect">
              <a:avLst/>
            </a:prstGeom>
            <a:noFill/>
            <a:ln w="9525" algn="ctr">
              <a:noFill/>
              <a:miter lim="800000"/>
              <a:headEnd/>
              <a:tailEnd/>
            </a:ln>
            <a:effectLst/>
          </p:spPr>
          <p:txBody>
            <a:bodyPr lIns="0" tIns="0" rIns="0" bIns="0">
              <a:spAutoFit/>
            </a:bodyPr>
            <a:lstStyle/>
            <a:p>
              <a:pPr marL="171443" indent="-171443">
                <a:lnSpc>
                  <a:spcPct val="90000"/>
                </a:lnSpc>
                <a:spcBef>
                  <a:spcPct val="35000"/>
                </a:spcBef>
                <a:buClr>
                  <a:schemeClr val="tx2"/>
                </a:buClr>
                <a:buSzPct val="95000"/>
                <a:buFontTx/>
                <a:buBlip>
                  <a:blip r:embed="rId6"/>
                </a:buBlip>
                <a:tabLst>
                  <a:tab pos="171443" algn="l"/>
                </a:tabLst>
                <a:defRPr/>
              </a:pPr>
              <a:r>
                <a:rPr lang="es-ES" sz="1600" dirty="0">
                  <a:effectLst>
                    <a:outerShdw blurRad="38100" dist="38100" dir="2700000" algn="tl">
                      <a:srgbClr val="000000"/>
                    </a:outerShdw>
                  </a:effectLst>
                  <a:latin typeface="Arial" charset="0"/>
                  <a:ea typeface="Gulim" pitchFamily="34" charset="-127"/>
                </a:rPr>
                <a:t>Agilidad</a:t>
              </a:r>
            </a:p>
            <a:p>
              <a:pPr marL="171443" indent="-171443">
                <a:lnSpc>
                  <a:spcPct val="90000"/>
                </a:lnSpc>
                <a:spcBef>
                  <a:spcPct val="35000"/>
                </a:spcBef>
                <a:buClr>
                  <a:schemeClr val="tx2"/>
                </a:buClr>
                <a:buSzPct val="95000"/>
                <a:buFontTx/>
                <a:buBlip>
                  <a:blip r:embed="rId6"/>
                </a:buBlip>
                <a:tabLst>
                  <a:tab pos="171443" algn="l"/>
                </a:tabLst>
                <a:defRPr/>
              </a:pPr>
              <a:r>
                <a:rPr lang="es-ES" sz="1600" dirty="0">
                  <a:effectLst>
                    <a:outerShdw blurRad="38100" dist="38100" dir="2700000" algn="tl">
                      <a:srgbClr val="000000"/>
                    </a:outerShdw>
                  </a:effectLst>
                  <a:latin typeface="Arial" charset="0"/>
                  <a:ea typeface="Gulim" pitchFamily="34" charset="-127"/>
                </a:rPr>
                <a:t>Mejor utilización de recursos</a:t>
              </a:r>
            </a:p>
            <a:p>
              <a:pPr marL="171443" indent="-171443">
                <a:lnSpc>
                  <a:spcPct val="90000"/>
                </a:lnSpc>
                <a:spcBef>
                  <a:spcPct val="35000"/>
                </a:spcBef>
                <a:buClr>
                  <a:schemeClr val="tx2"/>
                </a:buClr>
                <a:buSzPct val="95000"/>
                <a:buFontTx/>
                <a:buBlip>
                  <a:blip r:embed="rId6"/>
                </a:buBlip>
                <a:tabLst>
                  <a:tab pos="171443" algn="l"/>
                </a:tabLst>
                <a:defRPr/>
              </a:pPr>
              <a:r>
                <a:rPr lang="es-ES" sz="1600" dirty="0" err="1">
                  <a:effectLst>
                    <a:outerShdw blurRad="38100" dist="38100" dir="2700000" algn="tl">
                      <a:srgbClr val="000000"/>
                    </a:outerShdw>
                  </a:effectLst>
                  <a:latin typeface="Arial" charset="0"/>
                  <a:ea typeface="Gulim" pitchFamily="34" charset="-127"/>
                </a:rPr>
                <a:t>Colaboracion</a:t>
              </a:r>
              <a:r>
                <a:rPr lang="es-ES" sz="1600" dirty="0">
                  <a:effectLst>
                    <a:outerShdw blurRad="38100" dist="38100" dir="2700000" algn="tl">
                      <a:srgbClr val="000000"/>
                    </a:outerShdw>
                  </a:effectLst>
                  <a:latin typeface="Arial" charset="0"/>
                  <a:ea typeface="Gulim" pitchFamily="34" charset="-127"/>
                </a:rPr>
                <a:t> con </a:t>
              </a:r>
              <a:r>
                <a:rPr lang="es-ES" sz="1600" dirty="0" err="1">
                  <a:effectLst>
                    <a:outerShdw blurRad="38100" dist="38100" dir="2700000" algn="tl">
                      <a:srgbClr val="000000"/>
                    </a:outerShdw>
                  </a:effectLst>
                  <a:latin typeface="Arial" charset="0"/>
                  <a:ea typeface="Gulim" pitchFamily="34" charset="-127"/>
                </a:rPr>
                <a:t>IHVs</a:t>
              </a:r>
              <a:r>
                <a:rPr lang="es-ES" sz="1600" dirty="0">
                  <a:effectLst>
                    <a:outerShdw blurRad="38100" dist="38100" dir="2700000" algn="tl">
                      <a:srgbClr val="000000"/>
                    </a:outerShdw>
                  </a:effectLst>
                  <a:latin typeface="Arial" charset="0"/>
                  <a:ea typeface="Gulim" pitchFamily="34" charset="-127"/>
                </a:rPr>
                <a:t> para mejor rendimiento</a:t>
              </a:r>
            </a:p>
            <a:p>
              <a:pPr marL="171443" indent="-171443">
                <a:lnSpc>
                  <a:spcPct val="90000"/>
                </a:lnSpc>
                <a:spcBef>
                  <a:spcPct val="35000"/>
                </a:spcBef>
                <a:buClr>
                  <a:schemeClr val="tx2"/>
                </a:buClr>
                <a:buSzPct val="95000"/>
                <a:buFontTx/>
                <a:buBlip>
                  <a:blip r:embed="rId6"/>
                </a:buBlip>
                <a:tabLst>
                  <a:tab pos="171443" algn="l"/>
                </a:tabLst>
                <a:defRPr/>
              </a:pPr>
              <a:endParaRPr lang="es-ES" sz="1600" dirty="0">
                <a:effectLst>
                  <a:outerShdw blurRad="38100" dist="38100" dir="2700000" algn="tl">
                    <a:srgbClr val="000000"/>
                  </a:outerShdw>
                </a:effectLst>
                <a:latin typeface="Arial" charset="0"/>
                <a:ea typeface="Gulim" pitchFamily="34" charset="-127"/>
              </a:endParaRPr>
            </a:p>
            <a:p>
              <a:pPr marL="171443" indent="-171443">
                <a:lnSpc>
                  <a:spcPct val="90000"/>
                </a:lnSpc>
                <a:spcBef>
                  <a:spcPct val="35000"/>
                </a:spcBef>
                <a:buClr>
                  <a:schemeClr val="tx2"/>
                </a:buClr>
                <a:buSzPct val="95000"/>
                <a:buFontTx/>
                <a:buBlip>
                  <a:blip r:embed="rId6"/>
                </a:buBlip>
                <a:tabLst>
                  <a:tab pos="171443" algn="l"/>
                </a:tabLst>
                <a:defRPr/>
              </a:pPr>
              <a:endParaRPr lang="es-ES" sz="1600" dirty="0">
                <a:effectLst>
                  <a:outerShdw blurRad="38100" dist="38100" dir="2700000" algn="tl">
                    <a:srgbClr val="000000"/>
                  </a:outerShdw>
                </a:effectLst>
                <a:latin typeface="Arial" charset="0"/>
                <a:ea typeface="Gulim" pitchFamily="34" charset="-127"/>
              </a:endParaRPr>
            </a:p>
          </p:txBody>
        </p:sp>
        <p:sp>
          <p:nvSpPr>
            <p:cNvPr id="8225" name="Rectangle 33"/>
            <p:cNvSpPr>
              <a:spLocks noChangeArrowheads="1"/>
            </p:cNvSpPr>
            <p:nvPr/>
          </p:nvSpPr>
          <p:spPr bwMode="auto">
            <a:xfrm>
              <a:off x="1164" y="1144"/>
              <a:ext cx="1163" cy="518"/>
            </a:xfrm>
            <a:prstGeom prst="rect">
              <a:avLst/>
            </a:prstGeom>
            <a:gradFill rotWithShape="1">
              <a:gsLst>
                <a:gs pos="0">
                  <a:srgbClr val="0000B8">
                    <a:alpha val="0"/>
                  </a:srgbClr>
                </a:gs>
                <a:gs pos="50000">
                  <a:srgbClr val="0000B8">
                    <a:alpha val="71001"/>
                  </a:srgbClr>
                </a:gs>
                <a:gs pos="100000">
                  <a:srgbClr val="0000B8">
                    <a:alpha val="0"/>
                  </a:srgbClr>
                </a:gs>
              </a:gsLst>
              <a:lin ang="0" scaled="1"/>
            </a:gradFill>
            <a:ln w="9525" algn="ctr">
              <a:noFill/>
              <a:miter lim="800000"/>
              <a:headEnd/>
              <a:tailEnd/>
            </a:ln>
            <a:effectLst/>
          </p:spPr>
          <p:txBody>
            <a:bodyPr anchor="ctr"/>
            <a:lstStyle/>
            <a:p>
              <a:pPr>
                <a:lnSpc>
                  <a:spcPct val="90000"/>
                </a:lnSpc>
                <a:spcBef>
                  <a:spcPct val="30000"/>
                </a:spcBef>
                <a:buClr>
                  <a:schemeClr val="tx2"/>
                </a:buClr>
                <a:buSzPct val="95000"/>
                <a:buFont typeface="Wingdings" pitchFamily="2" charset="2"/>
                <a:buNone/>
                <a:defRPr/>
              </a:pPr>
              <a:r>
                <a:rPr lang="es-ES" i="1">
                  <a:effectLst>
                    <a:outerShdw blurRad="38100" dist="38100" dir="2700000" algn="tl">
                      <a:srgbClr val="000000"/>
                    </a:outerShdw>
                  </a:effectLst>
                  <a:latin typeface="Arial" charset="0"/>
                </a:rPr>
                <a:t>Infraestructura</a:t>
              </a:r>
              <a:endParaRPr lang="es-ES" sz="2000" i="1">
                <a:effectLst>
                  <a:outerShdw blurRad="38100" dist="38100" dir="2700000" algn="tl">
                    <a:srgbClr val="000000"/>
                  </a:outerShdw>
                </a:effectLst>
                <a:latin typeface="Arial" charset="0"/>
              </a:endParaRPr>
            </a:p>
          </p:txBody>
        </p:sp>
        <p:pic>
          <p:nvPicPr>
            <p:cNvPr id="47138" name="Picture 34" descr="R2"/>
            <p:cNvPicPr>
              <a:picLocks noChangeAspect="1" noChangeArrowheads="1"/>
            </p:cNvPicPr>
            <p:nvPr/>
          </p:nvPicPr>
          <p:blipFill>
            <a:blip r:embed="rId14" cstate="print"/>
            <a:srcRect/>
            <a:stretch>
              <a:fillRect/>
            </a:stretch>
          </p:blipFill>
          <p:spPr bwMode="black">
            <a:xfrm>
              <a:off x="1275" y="1776"/>
              <a:ext cx="884" cy="121"/>
            </a:xfrm>
            <a:prstGeom prst="rect">
              <a:avLst/>
            </a:prstGeom>
            <a:noFill/>
            <a:ln w="9525">
              <a:noFill/>
              <a:miter lim="800000"/>
              <a:headEnd/>
              <a:tailEnd/>
            </a:ln>
          </p:spPr>
        </p:pic>
      </p:grpSp>
      <p:pic>
        <p:nvPicPr>
          <p:cNvPr id="47124" name="Rectangle 10296"/>
          <p:cNvPicPr>
            <a:picLocks noChangeAspect="1" noChangeArrowheads="1"/>
          </p:cNvPicPr>
          <p:nvPr/>
        </p:nvPicPr>
        <p:blipFill>
          <a:blip r:embed="rId3"/>
          <a:srcRect b="-123289"/>
          <a:stretch>
            <a:fillRect/>
          </a:stretch>
        </p:blipFill>
        <p:spPr bwMode="auto">
          <a:xfrm>
            <a:off x="7324725" y="1428750"/>
            <a:ext cx="1831975" cy="4778471"/>
          </a:xfrm>
          <a:prstGeom prst="rect">
            <a:avLst/>
          </a:prstGeom>
          <a:noFill/>
          <a:ln w="9525">
            <a:noFill/>
            <a:miter lim="800000"/>
            <a:headEnd/>
            <a:tailEnd/>
          </a:ln>
        </p:spPr>
      </p:pic>
      <p:grpSp>
        <p:nvGrpSpPr>
          <p:cNvPr id="4" name="Group 38"/>
          <p:cNvGrpSpPr>
            <a:grpSpLocks/>
          </p:cNvGrpSpPr>
          <p:nvPr/>
        </p:nvGrpSpPr>
        <p:grpSpPr bwMode="auto">
          <a:xfrm>
            <a:off x="7324725" y="1530350"/>
            <a:ext cx="1824038" cy="4613294"/>
            <a:chOff x="0" y="929"/>
            <a:chExt cx="1149" cy="3391"/>
          </a:xfrm>
        </p:grpSpPr>
        <p:pic>
          <p:nvPicPr>
            <p:cNvPr id="47126" name="Rectangle 16384"/>
            <p:cNvPicPr>
              <a:picLocks noChangeAspect="1" noChangeArrowheads="1"/>
            </p:cNvPicPr>
            <p:nvPr/>
          </p:nvPicPr>
          <p:blipFill>
            <a:blip r:embed="rId15"/>
            <a:srcRect/>
            <a:stretch>
              <a:fillRect/>
            </a:stretch>
          </p:blipFill>
          <p:spPr bwMode="auto">
            <a:xfrm>
              <a:off x="0" y="929"/>
              <a:ext cx="1149" cy="3391"/>
            </a:xfrm>
            <a:prstGeom prst="rect">
              <a:avLst/>
            </a:prstGeom>
            <a:noFill/>
            <a:ln w="9525">
              <a:noFill/>
              <a:miter lim="800000"/>
              <a:headEnd/>
              <a:tailEnd/>
            </a:ln>
          </p:spPr>
        </p:pic>
        <p:sp>
          <p:nvSpPr>
            <p:cNvPr id="8232" name="Text Box 40"/>
            <p:cNvSpPr txBox="1">
              <a:spLocks noChangeArrowheads="1"/>
            </p:cNvSpPr>
            <p:nvPr/>
          </p:nvSpPr>
          <p:spPr bwMode="auto">
            <a:xfrm>
              <a:off x="72" y="2374"/>
              <a:ext cx="1058" cy="415"/>
            </a:xfrm>
            <a:prstGeom prst="rect">
              <a:avLst/>
            </a:prstGeom>
            <a:noFill/>
            <a:ln w="9525" algn="ctr">
              <a:noFill/>
              <a:miter lim="800000"/>
              <a:headEnd/>
              <a:tailEnd/>
            </a:ln>
            <a:effectLst/>
          </p:spPr>
          <p:txBody>
            <a:bodyPr lIns="0" tIns="0" rIns="0" bIns="0">
              <a:spAutoFit/>
            </a:bodyPr>
            <a:lstStyle/>
            <a:p>
              <a:pPr marL="171443" indent="-171443">
                <a:lnSpc>
                  <a:spcPct val="90000"/>
                </a:lnSpc>
                <a:spcBef>
                  <a:spcPct val="35000"/>
                </a:spcBef>
                <a:buClr>
                  <a:schemeClr val="tx2"/>
                </a:buClr>
                <a:buSzPct val="95000"/>
                <a:buFontTx/>
                <a:buBlip>
                  <a:blip r:embed="rId6"/>
                </a:buBlip>
                <a:tabLst>
                  <a:tab pos="171443" algn="l"/>
                </a:tabLst>
                <a:defRPr/>
              </a:pPr>
              <a:r>
                <a:rPr lang="es-ES" sz="1600">
                  <a:effectLst>
                    <a:outerShdw blurRad="38100" dist="38100" dir="2700000" algn="tl">
                      <a:srgbClr val="000000"/>
                    </a:outerShdw>
                  </a:effectLst>
                  <a:latin typeface="Arial" charset="0"/>
                  <a:ea typeface="Gulim" pitchFamily="34" charset="-127"/>
                </a:rPr>
                <a:t>Licenciamiento flexible, barato y simplificado</a:t>
              </a:r>
            </a:p>
          </p:txBody>
        </p:sp>
        <p:sp>
          <p:nvSpPr>
            <p:cNvPr id="8233" name="Rectangle 41"/>
            <p:cNvSpPr>
              <a:spLocks noChangeArrowheads="1"/>
            </p:cNvSpPr>
            <p:nvPr/>
          </p:nvSpPr>
          <p:spPr bwMode="auto">
            <a:xfrm>
              <a:off x="64" y="1151"/>
              <a:ext cx="1082" cy="518"/>
            </a:xfrm>
            <a:prstGeom prst="rect">
              <a:avLst/>
            </a:prstGeom>
            <a:gradFill rotWithShape="1">
              <a:gsLst>
                <a:gs pos="0">
                  <a:schemeClr val="bg1">
                    <a:alpha val="0"/>
                  </a:schemeClr>
                </a:gs>
                <a:gs pos="50000">
                  <a:srgbClr val="008000">
                    <a:alpha val="81000"/>
                  </a:srgbClr>
                </a:gs>
                <a:gs pos="100000">
                  <a:schemeClr val="bg1">
                    <a:alpha val="0"/>
                  </a:schemeClr>
                </a:gs>
              </a:gsLst>
              <a:lin ang="0" scaled="1"/>
            </a:gradFill>
            <a:ln w="9525" algn="ctr">
              <a:noFill/>
              <a:miter lim="800000"/>
              <a:headEnd/>
              <a:tailEnd/>
            </a:ln>
            <a:effectLst/>
          </p:spPr>
          <p:txBody>
            <a:bodyPr anchor="ctr"/>
            <a:lstStyle/>
            <a:p>
              <a:pPr algn="ctr">
                <a:lnSpc>
                  <a:spcPct val="90000"/>
                </a:lnSpc>
                <a:spcBef>
                  <a:spcPct val="30000"/>
                </a:spcBef>
                <a:buClr>
                  <a:schemeClr val="tx2"/>
                </a:buClr>
                <a:buSzPct val="95000"/>
                <a:buFont typeface="Wingdings" pitchFamily="2" charset="2"/>
                <a:buNone/>
                <a:defRPr/>
              </a:pPr>
              <a:r>
                <a:rPr lang="es-ES" i="1">
                  <a:effectLst>
                    <a:outerShdw blurRad="38100" dist="38100" dir="2700000" algn="tl">
                      <a:srgbClr val="000000"/>
                    </a:outerShdw>
                  </a:effectLst>
                  <a:latin typeface="Arial" charset="0"/>
                </a:rPr>
                <a:t>Licencias</a:t>
              </a:r>
              <a:endParaRPr lang="es-ES" sz="2000" i="1">
                <a:effectLst>
                  <a:outerShdw blurRad="38100" dist="38100" dir="2700000" algn="tl">
                    <a:srgbClr val="000000"/>
                  </a:outerShdw>
                </a:effectLst>
                <a:latin typeface="Arial" charset="0"/>
              </a:endParaRPr>
            </a:p>
          </p:txBody>
        </p:sp>
        <p:pic>
          <p:nvPicPr>
            <p:cNvPr id="47129" name="Picture 42" descr="MS-Windows-Server-R2"/>
            <p:cNvPicPr>
              <a:picLocks noChangeAspect="1" noChangeArrowheads="1"/>
            </p:cNvPicPr>
            <p:nvPr/>
          </p:nvPicPr>
          <p:blipFill>
            <a:blip r:embed="rId16" cstate="print"/>
            <a:srcRect l="14252"/>
            <a:stretch>
              <a:fillRect/>
            </a:stretch>
          </p:blipFill>
          <p:spPr bwMode="auto">
            <a:xfrm>
              <a:off x="142" y="1899"/>
              <a:ext cx="969" cy="138"/>
            </a:xfrm>
            <a:prstGeom prst="rect">
              <a:avLst/>
            </a:prstGeom>
            <a:noFill/>
            <a:ln w="9525">
              <a:noFill/>
              <a:miter lim="800000"/>
              <a:headEnd/>
              <a:tailEnd/>
            </a:ln>
          </p:spPr>
        </p:pic>
        <p:pic>
          <p:nvPicPr>
            <p:cNvPr id="47130" name="Picture 43" descr="MS-Windows-Server-R2"/>
            <p:cNvPicPr>
              <a:picLocks noChangeAspect="1" noChangeArrowheads="1"/>
            </p:cNvPicPr>
            <p:nvPr/>
          </p:nvPicPr>
          <p:blipFill>
            <a:blip r:embed="rId17" cstate="print"/>
            <a:srcRect l="-4382" t="-23239" r="85231" b="-46478"/>
            <a:stretch>
              <a:fillRect/>
            </a:stretch>
          </p:blipFill>
          <p:spPr bwMode="auto">
            <a:xfrm>
              <a:off x="247" y="1734"/>
              <a:ext cx="262" cy="284"/>
            </a:xfrm>
            <a:prstGeom prst="rect">
              <a:avLst/>
            </a:prstGeom>
            <a:noFill/>
            <a:ln w="9525">
              <a:noFill/>
              <a:miter lim="800000"/>
              <a:headEnd/>
              <a:tailEnd/>
            </a:ln>
          </p:spPr>
        </p:pic>
        <p:pic>
          <p:nvPicPr>
            <p:cNvPr id="47131" name="Rectangle 6152"/>
            <p:cNvPicPr>
              <a:picLocks noChangeAspect="1" noChangeArrowheads="1"/>
            </p:cNvPicPr>
            <p:nvPr/>
          </p:nvPicPr>
          <p:blipFill>
            <a:blip r:embed="rId18" cstate="print"/>
            <a:srcRect/>
            <a:stretch>
              <a:fillRect/>
            </a:stretch>
          </p:blipFill>
          <p:spPr bwMode="auto">
            <a:xfrm>
              <a:off x="128" y="2078"/>
              <a:ext cx="936" cy="19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890" name="Picture 2" descr="system-center-mgmt-area"/>
          <p:cNvPicPr>
            <a:picLocks noChangeAspect="1" noChangeArrowheads="1"/>
          </p:cNvPicPr>
          <p:nvPr/>
        </p:nvPicPr>
        <p:blipFill>
          <a:blip r:embed="rId3">
            <a:lum bright="12000"/>
          </a:blip>
          <a:srcRect/>
          <a:stretch>
            <a:fillRect/>
          </a:stretch>
        </p:blipFill>
        <p:spPr bwMode="auto">
          <a:xfrm>
            <a:off x="1449388" y="1189038"/>
            <a:ext cx="6770687" cy="5086350"/>
          </a:xfrm>
          <a:prstGeom prst="rect">
            <a:avLst/>
          </a:prstGeom>
          <a:noFill/>
          <a:ln w="9525">
            <a:noFill/>
            <a:miter lim="800000"/>
            <a:headEnd/>
            <a:tailEnd/>
          </a:ln>
        </p:spPr>
      </p:pic>
      <p:pic>
        <p:nvPicPr>
          <p:cNvPr id="421891" name="Picture 3" descr="2-blue-arrows"/>
          <p:cNvPicPr>
            <a:picLocks noChangeAspect="1" noChangeArrowheads="1"/>
          </p:cNvPicPr>
          <p:nvPr/>
        </p:nvPicPr>
        <p:blipFill>
          <a:blip r:embed="rId4"/>
          <a:srcRect/>
          <a:stretch>
            <a:fillRect/>
          </a:stretch>
        </p:blipFill>
        <p:spPr bwMode="auto">
          <a:xfrm>
            <a:off x="2211388" y="1722438"/>
            <a:ext cx="4845050" cy="1066800"/>
          </a:xfrm>
          <a:prstGeom prst="rect">
            <a:avLst/>
          </a:prstGeom>
          <a:noFill/>
          <a:ln w="9525">
            <a:noFill/>
            <a:miter lim="800000"/>
            <a:headEnd/>
            <a:tailEnd/>
          </a:ln>
        </p:spPr>
      </p:pic>
      <p:pic>
        <p:nvPicPr>
          <p:cNvPr id="421892" name="Picture 4" descr="Gel - Gel2 arrow Carrot"/>
          <p:cNvPicPr>
            <a:picLocks noChangeAspect="1" noChangeArrowheads="1"/>
          </p:cNvPicPr>
          <p:nvPr/>
        </p:nvPicPr>
        <p:blipFill>
          <a:blip r:embed="rId5">
            <a:lum bright="6000"/>
          </a:blip>
          <a:srcRect/>
          <a:stretch>
            <a:fillRect/>
          </a:stretch>
        </p:blipFill>
        <p:spPr bwMode="auto">
          <a:xfrm>
            <a:off x="6943725" y="3128963"/>
            <a:ext cx="712788" cy="538162"/>
          </a:xfrm>
          <a:prstGeom prst="rect">
            <a:avLst/>
          </a:prstGeom>
          <a:noFill/>
          <a:ln w="9525">
            <a:noFill/>
            <a:miter lim="800000"/>
            <a:headEnd/>
            <a:tailEnd/>
          </a:ln>
        </p:spPr>
      </p:pic>
      <p:grpSp>
        <p:nvGrpSpPr>
          <p:cNvPr id="2" name="Group 5"/>
          <p:cNvGrpSpPr>
            <a:grpSpLocks/>
          </p:cNvGrpSpPr>
          <p:nvPr/>
        </p:nvGrpSpPr>
        <p:grpSpPr bwMode="auto">
          <a:xfrm>
            <a:off x="2801938" y="2828925"/>
            <a:ext cx="4076700" cy="1990725"/>
            <a:chOff x="1452" y="1753"/>
            <a:chExt cx="2568" cy="1254"/>
          </a:xfrm>
        </p:grpSpPr>
        <p:sp>
          <p:nvSpPr>
            <p:cNvPr id="421894" name="AutoShape 6"/>
            <p:cNvSpPr>
              <a:spLocks noChangeArrowheads="1"/>
            </p:cNvSpPr>
            <p:nvPr/>
          </p:nvSpPr>
          <p:spPr bwMode="auto">
            <a:xfrm>
              <a:off x="1452" y="1855"/>
              <a:ext cx="630" cy="552"/>
            </a:xfrm>
            <a:prstGeom prst="cube">
              <a:avLst>
                <a:gd name="adj" fmla="val 25000"/>
              </a:avLst>
            </a:prstGeom>
            <a:gradFill rotWithShape="1">
              <a:gsLst>
                <a:gs pos="0">
                  <a:srgbClr val="4B94FF">
                    <a:gamma/>
                    <a:shade val="45882"/>
                    <a:invGamma/>
                    <a:alpha val="60001"/>
                  </a:srgbClr>
                </a:gs>
                <a:gs pos="100000">
                  <a:srgbClr val="4B94FF">
                    <a:alpha val="60001"/>
                  </a:srgbClr>
                </a:gs>
              </a:gsLst>
              <a:lin ang="5400000" scaled="1"/>
            </a:gradFill>
            <a:ln w="9525">
              <a:noFill/>
              <a:miter lim="800000"/>
              <a:headEnd/>
              <a:tailEnd/>
            </a:ln>
            <a:effectLst/>
          </p:spPr>
          <p:txBody>
            <a:bodyPr wrap="none" anchor="ctr"/>
            <a:lstStyle/>
            <a:p>
              <a:pPr algn="ctr" eaLnBrk="0" hangingPunct="0">
                <a:defRPr/>
              </a:pPr>
              <a:r>
                <a:rPr lang="en-US" sz="1300" b="1" dirty="0">
                  <a:effectLst>
                    <a:outerShdw blurRad="38100" dist="38100" dir="2700000" algn="tl">
                      <a:srgbClr val="000000"/>
                    </a:outerShdw>
                  </a:effectLst>
                </a:rPr>
                <a:t>VM 1</a:t>
              </a:r>
              <a:br>
                <a:rPr lang="en-US" sz="1300" b="1" dirty="0">
                  <a:effectLst>
                    <a:outerShdw blurRad="38100" dist="38100" dir="2700000" algn="tl">
                      <a:srgbClr val="000000"/>
                    </a:outerShdw>
                  </a:effectLst>
                </a:rPr>
              </a:br>
              <a:r>
                <a:rPr lang="en-US" sz="1300" b="1" dirty="0" smtClean="0">
                  <a:effectLst>
                    <a:outerShdw blurRad="38100" dist="38100" dir="2700000" algn="tl">
                      <a:srgbClr val="000000"/>
                    </a:outerShdw>
                  </a:effectLst>
                </a:rPr>
                <a:t>“Padre”</a:t>
              </a:r>
              <a:endParaRPr lang="en-US" sz="1300" b="1" dirty="0">
                <a:effectLst>
                  <a:outerShdw blurRad="38100" dist="38100" dir="2700000" algn="tl">
                    <a:srgbClr val="000000"/>
                  </a:outerShdw>
                </a:effectLst>
              </a:endParaRPr>
            </a:p>
          </p:txBody>
        </p:sp>
        <p:sp>
          <p:nvSpPr>
            <p:cNvPr id="421895" name="AutoShape 7"/>
            <p:cNvSpPr>
              <a:spLocks noChangeArrowheads="1"/>
            </p:cNvSpPr>
            <p:nvPr/>
          </p:nvSpPr>
          <p:spPr bwMode="auto">
            <a:xfrm>
              <a:off x="2103" y="1753"/>
              <a:ext cx="948" cy="756"/>
            </a:xfrm>
            <a:prstGeom prst="cube">
              <a:avLst>
                <a:gd name="adj" fmla="val 25000"/>
              </a:avLst>
            </a:prstGeom>
            <a:gradFill rotWithShape="1">
              <a:gsLst>
                <a:gs pos="0">
                  <a:srgbClr val="4B94FF">
                    <a:gamma/>
                    <a:shade val="45882"/>
                    <a:invGamma/>
                    <a:alpha val="60001"/>
                  </a:srgbClr>
                </a:gs>
                <a:gs pos="100000">
                  <a:srgbClr val="4B94FF">
                    <a:alpha val="60001"/>
                  </a:srgbClr>
                </a:gs>
              </a:gsLst>
              <a:lin ang="5400000" scaled="1"/>
            </a:gradFill>
            <a:ln w="9525">
              <a:noFill/>
              <a:miter lim="800000"/>
              <a:headEnd/>
              <a:tailEnd/>
            </a:ln>
            <a:effectLst/>
          </p:spPr>
          <p:txBody>
            <a:bodyPr wrap="none" anchor="ctr"/>
            <a:lstStyle/>
            <a:p>
              <a:pPr algn="ctr" eaLnBrk="0" hangingPunct="0">
                <a:defRPr/>
              </a:pPr>
              <a:r>
                <a:rPr lang="en-US" sz="1300" b="1" dirty="0">
                  <a:effectLst>
                    <a:outerShdw blurRad="38100" dist="38100" dir="2700000" algn="tl">
                      <a:srgbClr val="000000"/>
                    </a:outerShdw>
                  </a:effectLst>
                </a:rPr>
                <a:t>VM 2</a:t>
              </a:r>
              <a:br>
                <a:rPr lang="en-US" sz="1300" b="1" dirty="0">
                  <a:effectLst>
                    <a:outerShdw blurRad="38100" dist="38100" dir="2700000" algn="tl">
                      <a:srgbClr val="000000"/>
                    </a:outerShdw>
                  </a:effectLst>
                </a:rPr>
              </a:br>
              <a:r>
                <a:rPr lang="en-US" sz="1300" b="1" dirty="0" smtClean="0">
                  <a:effectLst>
                    <a:outerShdw blurRad="38100" dist="38100" dir="2700000" algn="tl">
                      <a:srgbClr val="000000"/>
                    </a:outerShdw>
                  </a:effectLst>
                </a:rPr>
                <a:t>“</a:t>
              </a:r>
              <a:r>
                <a:rPr lang="en-US" sz="1300" b="1" dirty="0" err="1" smtClean="0">
                  <a:effectLst>
                    <a:outerShdw blurRad="38100" dist="38100" dir="2700000" algn="tl">
                      <a:srgbClr val="000000"/>
                    </a:outerShdw>
                  </a:effectLst>
                </a:rPr>
                <a:t>Hijo</a:t>
              </a:r>
              <a:r>
                <a:rPr lang="en-US" sz="1300" b="1" dirty="0" smtClean="0">
                  <a:effectLst>
                    <a:outerShdw blurRad="38100" dist="38100" dir="2700000" algn="tl">
                      <a:srgbClr val="000000"/>
                    </a:outerShdw>
                  </a:effectLst>
                </a:rPr>
                <a:t>”</a:t>
              </a:r>
              <a:endParaRPr lang="en-US" sz="1300" b="1" dirty="0">
                <a:effectLst>
                  <a:outerShdw blurRad="38100" dist="38100" dir="2700000" algn="tl">
                    <a:srgbClr val="000000"/>
                  </a:outerShdw>
                </a:effectLst>
              </a:endParaRPr>
            </a:p>
          </p:txBody>
        </p:sp>
        <p:sp>
          <p:nvSpPr>
            <p:cNvPr id="421896" name="AutoShape 8"/>
            <p:cNvSpPr>
              <a:spLocks noChangeArrowheads="1"/>
            </p:cNvSpPr>
            <p:nvPr/>
          </p:nvSpPr>
          <p:spPr bwMode="auto">
            <a:xfrm>
              <a:off x="3072" y="1754"/>
              <a:ext cx="948" cy="756"/>
            </a:xfrm>
            <a:prstGeom prst="cube">
              <a:avLst>
                <a:gd name="adj" fmla="val 25000"/>
              </a:avLst>
            </a:prstGeom>
            <a:gradFill rotWithShape="1">
              <a:gsLst>
                <a:gs pos="0">
                  <a:srgbClr val="4B94FF">
                    <a:gamma/>
                    <a:shade val="45882"/>
                    <a:invGamma/>
                    <a:alpha val="60001"/>
                  </a:srgbClr>
                </a:gs>
                <a:gs pos="100000">
                  <a:srgbClr val="4B94FF">
                    <a:alpha val="60001"/>
                  </a:srgbClr>
                </a:gs>
              </a:gsLst>
              <a:lin ang="5400000" scaled="1"/>
            </a:gradFill>
            <a:ln w="9525">
              <a:noFill/>
              <a:miter lim="800000"/>
              <a:headEnd/>
              <a:tailEnd/>
            </a:ln>
            <a:effectLst/>
          </p:spPr>
          <p:txBody>
            <a:bodyPr wrap="none" anchor="ctr"/>
            <a:lstStyle/>
            <a:p>
              <a:pPr algn="ctr" eaLnBrk="0" hangingPunct="0">
                <a:defRPr/>
              </a:pPr>
              <a:r>
                <a:rPr lang="en-US" sz="1300" b="1" dirty="0">
                  <a:effectLst>
                    <a:outerShdw blurRad="38100" dist="38100" dir="2700000" algn="tl">
                      <a:srgbClr val="000000"/>
                    </a:outerShdw>
                  </a:effectLst>
                </a:rPr>
                <a:t>VM 2</a:t>
              </a:r>
              <a:br>
                <a:rPr lang="en-US" sz="1300" b="1" dirty="0">
                  <a:effectLst>
                    <a:outerShdw blurRad="38100" dist="38100" dir="2700000" algn="tl">
                      <a:srgbClr val="000000"/>
                    </a:outerShdw>
                  </a:effectLst>
                </a:rPr>
              </a:br>
              <a:r>
                <a:rPr lang="en-US" sz="1300" b="1" dirty="0" smtClean="0">
                  <a:effectLst>
                    <a:outerShdw blurRad="38100" dist="38100" dir="2700000" algn="tl">
                      <a:srgbClr val="000000"/>
                    </a:outerShdw>
                  </a:effectLst>
                </a:rPr>
                <a:t>“</a:t>
              </a:r>
              <a:r>
                <a:rPr lang="en-US" sz="1300" b="1" dirty="0" err="1" smtClean="0">
                  <a:effectLst>
                    <a:outerShdw blurRad="38100" dist="38100" dir="2700000" algn="tl">
                      <a:srgbClr val="000000"/>
                    </a:outerShdw>
                  </a:effectLst>
                </a:rPr>
                <a:t>Hijo</a:t>
              </a:r>
              <a:r>
                <a:rPr lang="en-US" sz="1300" b="1" dirty="0" smtClean="0">
                  <a:effectLst>
                    <a:outerShdw blurRad="38100" dist="38100" dir="2700000" algn="tl">
                      <a:srgbClr val="000000"/>
                    </a:outerShdw>
                  </a:effectLst>
                </a:rPr>
                <a:t>”</a:t>
              </a:r>
              <a:endParaRPr lang="en-US" sz="1300" b="1" dirty="0">
                <a:effectLst>
                  <a:outerShdw blurRad="38100" dist="38100" dir="2700000" algn="tl">
                    <a:srgbClr val="000000"/>
                  </a:outerShdw>
                </a:effectLst>
              </a:endParaRPr>
            </a:p>
          </p:txBody>
        </p:sp>
        <p:grpSp>
          <p:nvGrpSpPr>
            <p:cNvPr id="3" name="Group 9"/>
            <p:cNvGrpSpPr>
              <a:grpSpLocks/>
            </p:cNvGrpSpPr>
            <p:nvPr/>
          </p:nvGrpSpPr>
          <p:grpSpPr bwMode="auto">
            <a:xfrm>
              <a:off x="1622" y="2493"/>
              <a:ext cx="2069" cy="514"/>
              <a:chOff x="1622" y="2493"/>
              <a:chExt cx="2069" cy="514"/>
            </a:xfrm>
          </p:grpSpPr>
          <p:pic>
            <p:nvPicPr>
              <p:cNvPr id="40986" name="Picture 10" descr="Gel - Gel2 arrow MS yellow"/>
              <p:cNvPicPr>
                <a:picLocks noChangeAspect="1" noChangeArrowheads="1"/>
              </p:cNvPicPr>
              <p:nvPr/>
            </p:nvPicPr>
            <p:blipFill>
              <a:blip r:embed="rId6">
                <a:lum bright="6000"/>
              </a:blip>
              <a:srcRect/>
              <a:stretch>
                <a:fillRect/>
              </a:stretch>
            </p:blipFill>
            <p:spPr bwMode="auto">
              <a:xfrm rot="-5400000">
                <a:off x="1510" y="2605"/>
                <a:ext cx="514" cy="290"/>
              </a:xfrm>
              <a:prstGeom prst="rect">
                <a:avLst/>
              </a:prstGeom>
              <a:noFill/>
              <a:ln w="9525">
                <a:noFill/>
                <a:miter lim="800000"/>
                <a:headEnd/>
                <a:tailEnd/>
              </a:ln>
            </p:spPr>
          </p:pic>
          <p:pic>
            <p:nvPicPr>
              <p:cNvPr id="40987" name="Picture 11" descr="Gel - Gel2 arrow MS yellow"/>
              <p:cNvPicPr>
                <a:picLocks noChangeAspect="1" noChangeArrowheads="1"/>
              </p:cNvPicPr>
              <p:nvPr/>
            </p:nvPicPr>
            <p:blipFill>
              <a:blip r:embed="rId6">
                <a:lum bright="6000"/>
              </a:blip>
              <a:srcRect/>
              <a:stretch>
                <a:fillRect/>
              </a:stretch>
            </p:blipFill>
            <p:spPr bwMode="auto">
              <a:xfrm rot="-5400000">
                <a:off x="2320" y="2605"/>
                <a:ext cx="514" cy="290"/>
              </a:xfrm>
              <a:prstGeom prst="rect">
                <a:avLst/>
              </a:prstGeom>
              <a:noFill/>
              <a:ln w="9525">
                <a:noFill/>
                <a:miter lim="800000"/>
                <a:headEnd/>
                <a:tailEnd/>
              </a:ln>
            </p:spPr>
          </p:pic>
          <p:pic>
            <p:nvPicPr>
              <p:cNvPr id="40988" name="Picture 12" descr="Gel - Gel2 arrow MS yellow"/>
              <p:cNvPicPr>
                <a:picLocks noChangeAspect="1" noChangeArrowheads="1"/>
              </p:cNvPicPr>
              <p:nvPr/>
            </p:nvPicPr>
            <p:blipFill>
              <a:blip r:embed="rId6">
                <a:lum bright="6000"/>
              </a:blip>
              <a:srcRect/>
              <a:stretch>
                <a:fillRect/>
              </a:stretch>
            </p:blipFill>
            <p:spPr bwMode="auto">
              <a:xfrm rot="-5400000">
                <a:off x="3289" y="2605"/>
                <a:ext cx="514" cy="290"/>
              </a:xfrm>
              <a:prstGeom prst="rect">
                <a:avLst/>
              </a:prstGeom>
              <a:noFill/>
              <a:ln w="9525">
                <a:noFill/>
                <a:miter lim="800000"/>
                <a:headEnd/>
                <a:tailEnd/>
              </a:ln>
            </p:spPr>
          </p:pic>
        </p:grpSp>
      </p:grpSp>
      <p:grpSp>
        <p:nvGrpSpPr>
          <p:cNvPr id="4" name="Group 13"/>
          <p:cNvGrpSpPr>
            <a:grpSpLocks/>
          </p:cNvGrpSpPr>
          <p:nvPr/>
        </p:nvGrpSpPr>
        <p:grpSpPr bwMode="auto">
          <a:xfrm>
            <a:off x="7620000" y="2894013"/>
            <a:ext cx="1042988" cy="1116012"/>
            <a:chOff x="5743" y="1615"/>
            <a:chExt cx="841" cy="674"/>
          </a:xfrm>
        </p:grpSpPr>
        <p:pic>
          <p:nvPicPr>
            <p:cNvPr id="40977" name="Picture 14" descr="orange gel cylinder"/>
            <p:cNvPicPr>
              <a:picLocks noChangeAspect="1" noChangeArrowheads="1"/>
            </p:cNvPicPr>
            <p:nvPr/>
          </p:nvPicPr>
          <p:blipFill>
            <a:blip r:embed="rId7"/>
            <a:srcRect/>
            <a:stretch>
              <a:fillRect/>
            </a:stretch>
          </p:blipFill>
          <p:spPr bwMode="auto">
            <a:xfrm>
              <a:off x="5743" y="1615"/>
              <a:ext cx="826" cy="674"/>
            </a:xfrm>
            <a:prstGeom prst="rect">
              <a:avLst/>
            </a:prstGeom>
            <a:noFill/>
            <a:ln w="9525">
              <a:noFill/>
              <a:miter lim="800000"/>
              <a:headEnd/>
              <a:tailEnd/>
            </a:ln>
          </p:spPr>
        </p:pic>
        <p:sp>
          <p:nvSpPr>
            <p:cNvPr id="40978" name="AutoShape 15"/>
            <p:cNvSpPr>
              <a:spLocks noChangeArrowheads="1"/>
            </p:cNvSpPr>
            <p:nvPr/>
          </p:nvSpPr>
          <p:spPr bwMode="auto">
            <a:xfrm>
              <a:off x="5841" y="1630"/>
              <a:ext cx="194" cy="150"/>
            </a:xfrm>
            <a:prstGeom prst="cube">
              <a:avLst>
                <a:gd name="adj" fmla="val 25000"/>
              </a:avLst>
            </a:prstGeom>
            <a:gradFill rotWithShape="1">
              <a:gsLst>
                <a:gs pos="0">
                  <a:srgbClr val="2A538F"/>
                </a:gs>
                <a:gs pos="100000">
                  <a:srgbClr val="4B94FF"/>
                </a:gs>
              </a:gsLst>
              <a:lin ang="5400000" scaled="1"/>
            </a:gradFill>
            <a:ln w="9525">
              <a:noFill/>
              <a:miter lim="800000"/>
              <a:headEnd/>
              <a:tailEnd/>
            </a:ln>
          </p:spPr>
          <p:txBody>
            <a:bodyPr wrap="none" anchor="ctr"/>
            <a:lstStyle/>
            <a:p>
              <a:endParaRPr lang="es-ES"/>
            </a:p>
          </p:txBody>
        </p:sp>
        <p:sp>
          <p:nvSpPr>
            <p:cNvPr id="40979" name="AutoShape 16"/>
            <p:cNvSpPr>
              <a:spLocks noChangeArrowheads="1"/>
            </p:cNvSpPr>
            <p:nvPr/>
          </p:nvSpPr>
          <p:spPr bwMode="auto">
            <a:xfrm>
              <a:off x="6052" y="1723"/>
              <a:ext cx="194" cy="150"/>
            </a:xfrm>
            <a:prstGeom prst="cube">
              <a:avLst>
                <a:gd name="adj" fmla="val 25000"/>
              </a:avLst>
            </a:prstGeom>
            <a:gradFill rotWithShape="1">
              <a:gsLst>
                <a:gs pos="0">
                  <a:srgbClr val="2A538F"/>
                </a:gs>
                <a:gs pos="100000">
                  <a:srgbClr val="4B94FF"/>
                </a:gs>
              </a:gsLst>
              <a:lin ang="5400000" scaled="1"/>
            </a:gradFill>
            <a:ln w="9525">
              <a:noFill/>
              <a:miter lim="800000"/>
              <a:headEnd/>
              <a:tailEnd/>
            </a:ln>
          </p:spPr>
          <p:txBody>
            <a:bodyPr wrap="none" anchor="ctr"/>
            <a:lstStyle/>
            <a:p>
              <a:endParaRPr lang="es-ES"/>
            </a:p>
          </p:txBody>
        </p:sp>
        <p:sp>
          <p:nvSpPr>
            <p:cNvPr id="40980" name="AutoShape 17"/>
            <p:cNvSpPr>
              <a:spLocks noChangeArrowheads="1"/>
            </p:cNvSpPr>
            <p:nvPr/>
          </p:nvSpPr>
          <p:spPr bwMode="auto">
            <a:xfrm>
              <a:off x="6283" y="1630"/>
              <a:ext cx="194" cy="150"/>
            </a:xfrm>
            <a:prstGeom prst="cube">
              <a:avLst>
                <a:gd name="adj" fmla="val 25000"/>
              </a:avLst>
            </a:prstGeom>
            <a:gradFill rotWithShape="1">
              <a:gsLst>
                <a:gs pos="0">
                  <a:srgbClr val="2A538F"/>
                </a:gs>
                <a:gs pos="100000">
                  <a:srgbClr val="4B94FF"/>
                </a:gs>
              </a:gsLst>
              <a:lin ang="5400000" scaled="1"/>
            </a:gradFill>
            <a:ln w="9525">
              <a:noFill/>
              <a:miter lim="800000"/>
              <a:headEnd/>
              <a:tailEnd/>
            </a:ln>
          </p:spPr>
          <p:txBody>
            <a:bodyPr wrap="none" anchor="ctr"/>
            <a:lstStyle/>
            <a:p>
              <a:endParaRPr lang="es-ES"/>
            </a:p>
          </p:txBody>
        </p:sp>
        <p:sp>
          <p:nvSpPr>
            <p:cNvPr id="421906" name="Text Box 18"/>
            <p:cNvSpPr txBox="1">
              <a:spLocks noChangeArrowheads="1"/>
            </p:cNvSpPr>
            <p:nvPr/>
          </p:nvSpPr>
          <p:spPr bwMode="auto">
            <a:xfrm>
              <a:off x="5788" y="1921"/>
              <a:ext cx="796" cy="323"/>
            </a:xfrm>
            <a:prstGeom prst="rect">
              <a:avLst/>
            </a:prstGeom>
            <a:noFill/>
            <a:ln w="9525">
              <a:noFill/>
              <a:miter lim="800000"/>
              <a:headEnd/>
              <a:tailEnd/>
            </a:ln>
            <a:effectLst/>
          </p:spPr>
          <p:txBody>
            <a:bodyPr wrap="none">
              <a:spAutoFit/>
            </a:bodyPr>
            <a:lstStyle/>
            <a:p>
              <a:pPr algn="ctr" eaLnBrk="0" hangingPunct="0">
                <a:lnSpc>
                  <a:spcPct val="80000"/>
                </a:lnSpc>
                <a:defRPr/>
              </a:pPr>
              <a:r>
                <a:rPr lang="en-US" sz="1200" b="1" dirty="0">
                  <a:effectLst>
                    <a:outerShdw blurRad="38100" dist="38100" dir="2700000" algn="tl">
                      <a:srgbClr val="000000"/>
                    </a:outerShdw>
                  </a:effectLst>
                  <a:latin typeface="Segoe Book"/>
                </a:rPr>
                <a:t>Virtual</a:t>
              </a:r>
              <a:br>
                <a:rPr lang="en-US" sz="1200" b="1" dirty="0">
                  <a:effectLst>
                    <a:outerShdw blurRad="38100" dist="38100" dir="2700000" algn="tl">
                      <a:srgbClr val="000000"/>
                    </a:outerShdw>
                  </a:effectLst>
                  <a:latin typeface="Segoe Book"/>
                </a:rPr>
              </a:br>
              <a:r>
                <a:rPr lang="en-US" sz="1200" b="1" dirty="0">
                  <a:effectLst>
                    <a:outerShdw blurRad="38100" dist="38100" dir="2700000" algn="tl">
                      <a:srgbClr val="000000"/>
                    </a:outerShdw>
                  </a:effectLst>
                  <a:latin typeface="Segoe Book"/>
                </a:rPr>
                <a:t>Hard Disks</a:t>
              </a:r>
            </a:p>
            <a:p>
              <a:pPr algn="ctr" eaLnBrk="0" hangingPunct="0">
                <a:lnSpc>
                  <a:spcPct val="80000"/>
                </a:lnSpc>
                <a:defRPr/>
              </a:pPr>
              <a:r>
                <a:rPr lang="en-US" sz="1200" b="1" dirty="0">
                  <a:effectLst>
                    <a:outerShdw blurRad="38100" dist="38100" dir="2700000" algn="tl">
                      <a:srgbClr val="000000"/>
                    </a:outerShdw>
                  </a:effectLst>
                  <a:latin typeface="Segoe Book"/>
                </a:rPr>
                <a:t>(VHD)</a:t>
              </a:r>
            </a:p>
          </p:txBody>
        </p:sp>
      </p:grpSp>
      <p:grpSp>
        <p:nvGrpSpPr>
          <p:cNvPr id="5" name="Group 19"/>
          <p:cNvGrpSpPr>
            <a:grpSpLocks/>
          </p:cNvGrpSpPr>
          <p:nvPr/>
        </p:nvGrpSpPr>
        <p:grpSpPr bwMode="auto">
          <a:xfrm>
            <a:off x="2706688" y="5226050"/>
            <a:ext cx="4762500" cy="792163"/>
            <a:chOff x="1782" y="2955"/>
            <a:chExt cx="3840" cy="479"/>
          </a:xfrm>
        </p:grpSpPr>
        <p:sp>
          <p:nvSpPr>
            <p:cNvPr id="40975" name="AutoShape 20"/>
            <p:cNvSpPr>
              <a:spLocks noChangeArrowheads="1"/>
            </p:cNvSpPr>
            <p:nvPr/>
          </p:nvSpPr>
          <p:spPr bwMode="auto">
            <a:xfrm>
              <a:off x="1782" y="2955"/>
              <a:ext cx="3840" cy="449"/>
            </a:xfrm>
            <a:prstGeom prst="cube">
              <a:avLst>
                <a:gd name="adj" fmla="val 55769"/>
              </a:avLst>
            </a:prstGeom>
            <a:solidFill>
              <a:srgbClr val="287C28">
                <a:alpha val="79999"/>
              </a:srgbClr>
            </a:solidFill>
            <a:ln w="9525">
              <a:noFill/>
              <a:miter lim="800000"/>
              <a:headEnd/>
              <a:tailEnd/>
            </a:ln>
          </p:spPr>
          <p:txBody>
            <a:bodyPr wrap="none" anchor="ctr"/>
            <a:lstStyle/>
            <a:p>
              <a:endParaRPr lang="es-ES"/>
            </a:p>
          </p:txBody>
        </p:sp>
        <p:pic>
          <p:nvPicPr>
            <p:cNvPr id="40976" name="Picture 21" descr="cooltools-1"/>
            <p:cNvPicPr>
              <a:picLocks noChangeAspect="1" noChangeArrowheads="1"/>
            </p:cNvPicPr>
            <p:nvPr/>
          </p:nvPicPr>
          <p:blipFill>
            <a:blip r:embed="rId8"/>
            <a:srcRect/>
            <a:stretch>
              <a:fillRect/>
            </a:stretch>
          </p:blipFill>
          <p:spPr bwMode="invGray">
            <a:xfrm>
              <a:off x="2751" y="3215"/>
              <a:ext cx="1603" cy="219"/>
            </a:xfrm>
            <a:prstGeom prst="rect">
              <a:avLst/>
            </a:prstGeom>
            <a:noFill/>
            <a:ln w="9525">
              <a:noFill/>
              <a:miter lim="800000"/>
              <a:headEnd/>
              <a:tailEnd/>
            </a:ln>
          </p:spPr>
        </p:pic>
      </p:grpSp>
      <p:grpSp>
        <p:nvGrpSpPr>
          <p:cNvPr id="6" name="Group 22"/>
          <p:cNvGrpSpPr>
            <a:grpSpLocks/>
          </p:cNvGrpSpPr>
          <p:nvPr/>
        </p:nvGrpSpPr>
        <p:grpSpPr bwMode="auto">
          <a:xfrm>
            <a:off x="2725738" y="4610100"/>
            <a:ext cx="4762500" cy="920750"/>
            <a:chOff x="1797" y="2652"/>
            <a:chExt cx="3840" cy="557"/>
          </a:xfrm>
        </p:grpSpPr>
        <p:sp>
          <p:nvSpPr>
            <p:cNvPr id="421911" name="AutoShape 23"/>
            <p:cNvSpPr>
              <a:spLocks noChangeArrowheads="1"/>
            </p:cNvSpPr>
            <p:nvPr/>
          </p:nvSpPr>
          <p:spPr bwMode="auto">
            <a:xfrm>
              <a:off x="1797" y="2759"/>
              <a:ext cx="3840" cy="450"/>
            </a:xfrm>
            <a:prstGeom prst="cube">
              <a:avLst>
                <a:gd name="adj" fmla="val 55769"/>
              </a:avLst>
            </a:prstGeom>
            <a:gradFill rotWithShape="1">
              <a:gsLst>
                <a:gs pos="0">
                  <a:schemeClr val="folHlink">
                    <a:gamma/>
                    <a:shade val="66275"/>
                    <a:invGamma/>
                  </a:schemeClr>
                </a:gs>
                <a:gs pos="50000">
                  <a:schemeClr val="folHlink"/>
                </a:gs>
                <a:gs pos="100000">
                  <a:schemeClr val="folHlink">
                    <a:gamma/>
                    <a:shade val="66275"/>
                    <a:invGamma/>
                  </a:schemeClr>
                </a:gs>
              </a:gsLst>
              <a:lin ang="2700000" scaled="1"/>
            </a:gradFill>
            <a:ln w="9525">
              <a:noFill/>
              <a:miter lim="800000"/>
              <a:headEnd/>
              <a:tailEnd/>
            </a:ln>
            <a:effectLst/>
          </p:spPr>
          <p:txBody>
            <a:bodyPr wrap="none" anchor="ctr"/>
            <a:lstStyle/>
            <a:p>
              <a:pPr>
                <a:defRPr/>
              </a:pPr>
              <a:endParaRPr lang="en-US"/>
            </a:p>
          </p:txBody>
        </p:sp>
        <p:pic>
          <p:nvPicPr>
            <p:cNvPr id="40974" name="Picture 24" descr="cooltools-1"/>
            <p:cNvPicPr>
              <a:picLocks noChangeAspect="1" noChangeArrowheads="1"/>
            </p:cNvPicPr>
            <p:nvPr/>
          </p:nvPicPr>
          <p:blipFill>
            <a:blip r:embed="rId9"/>
            <a:srcRect/>
            <a:stretch>
              <a:fillRect/>
            </a:stretch>
          </p:blipFill>
          <p:spPr bwMode="invGray">
            <a:xfrm>
              <a:off x="2067" y="2652"/>
              <a:ext cx="3230" cy="449"/>
            </a:xfrm>
            <a:prstGeom prst="rect">
              <a:avLst/>
            </a:prstGeom>
            <a:noFill/>
            <a:ln w="9525">
              <a:noFill/>
              <a:miter lim="800000"/>
              <a:headEnd/>
              <a:tailEnd/>
            </a:ln>
          </p:spPr>
        </p:pic>
      </p:grpSp>
      <p:sp>
        <p:nvSpPr>
          <p:cNvPr id="40969" name="Rectangle 29"/>
          <p:cNvSpPr>
            <a:spLocks noGrp="1" noChangeArrowheads="1"/>
          </p:cNvSpPr>
          <p:nvPr>
            <p:ph type="title"/>
          </p:nvPr>
        </p:nvSpPr>
        <p:spPr>
          <a:xfrm>
            <a:off x="381000" y="230188"/>
            <a:ext cx="8620156" cy="665162"/>
          </a:xfrm>
        </p:spPr>
        <p:txBody>
          <a:bodyPr/>
          <a:lstStyle/>
          <a:p>
            <a:pPr eaLnBrk="1" hangingPunct="1"/>
            <a:r>
              <a:rPr lang="en-US" dirty="0" err="1" smtClean="0"/>
              <a:t>Virtualización</a:t>
            </a:r>
            <a:r>
              <a:rPr lang="en-US" dirty="0" smtClean="0"/>
              <a:t> de Windows Server</a:t>
            </a:r>
          </a:p>
        </p:txBody>
      </p:sp>
      <p:pic>
        <p:nvPicPr>
          <p:cNvPr id="421914" name="Picture 26" descr="gold gel rounded rectangle"/>
          <p:cNvPicPr>
            <a:picLocks noChangeAspect="1" noChangeArrowheads="1"/>
          </p:cNvPicPr>
          <p:nvPr/>
        </p:nvPicPr>
        <p:blipFill>
          <a:blip r:embed="rId10"/>
          <a:srcRect/>
          <a:stretch>
            <a:fillRect/>
          </a:stretch>
        </p:blipFill>
        <p:spPr bwMode="auto">
          <a:xfrm>
            <a:off x="420688" y="3568700"/>
            <a:ext cx="2260600" cy="1266825"/>
          </a:xfrm>
          <a:prstGeom prst="rect">
            <a:avLst/>
          </a:prstGeom>
          <a:noFill/>
          <a:ln w="9525">
            <a:noFill/>
            <a:miter lim="800000"/>
            <a:headEnd/>
            <a:tailEnd/>
          </a:ln>
        </p:spPr>
      </p:pic>
      <p:sp>
        <p:nvSpPr>
          <p:cNvPr id="421915" name="Rectangle 27"/>
          <p:cNvSpPr>
            <a:spLocks noChangeArrowheads="1"/>
          </p:cNvSpPr>
          <p:nvPr/>
        </p:nvSpPr>
        <p:spPr bwMode="auto">
          <a:xfrm>
            <a:off x="593725" y="3749675"/>
            <a:ext cx="1724025" cy="738664"/>
          </a:xfrm>
          <a:prstGeom prst="rect">
            <a:avLst/>
          </a:prstGeom>
          <a:noFill/>
          <a:ln w="9525" algn="ctr">
            <a:noFill/>
            <a:miter lim="800000"/>
            <a:headEnd/>
            <a:tailEnd/>
          </a:ln>
        </p:spPr>
        <p:txBody>
          <a:bodyPr>
            <a:spAutoFit/>
          </a:bodyPr>
          <a:lstStyle/>
          <a:p>
            <a:pPr marL="209550" indent="-209550" algn="ctr">
              <a:spcBef>
                <a:spcPct val="20000"/>
              </a:spcBef>
              <a:spcAft>
                <a:spcPct val="20000"/>
              </a:spcAft>
              <a:buClr>
                <a:schemeClr val="tx1"/>
              </a:buClr>
              <a:buSzPct val="135000"/>
            </a:pPr>
            <a:r>
              <a:rPr lang="en-US" sz="1400" b="1" dirty="0" err="1" smtClean="0"/>
              <a:t>Plataforma</a:t>
            </a:r>
            <a:r>
              <a:rPr lang="en-US" sz="1400" b="1" dirty="0" smtClean="0"/>
              <a:t> de </a:t>
            </a:r>
            <a:r>
              <a:rPr lang="en-US" sz="1400" b="1" dirty="0" err="1" smtClean="0"/>
              <a:t>Virtualización</a:t>
            </a:r>
            <a:r>
              <a:rPr lang="en-US" sz="1400" b="1" dirty="0" smtClean="0"/>
              <a:t> y </a:t>
            </a:r>
            <a:r>
              <a:rPr lang="en-US" sz="1400" b="1" dirty="0" err="1" smtClean="0"/>
              <a:t>Gestión</a:t>
            </a:r>
            <a:endParaRPr lang="en-US" sz="1400" b="1" dirty="0"/>
          </a:p>
        </p:txBody>
      </p:sp>
      <p:pic>
        <p:nvPicPr>
          <p:cNvPr id="421916" name="Picture 28" descr="SC-VMM_bL2"/>
          <p:cNvPicPr>
            <a:picLocks noChangeAspect="1" noChangeArrowheads="1"/>
          </p:cNvPicPr>
          <p:nvPr/>
        </p:nvPicPr>
        <p:blipFill>
          <a:blip r:embed="rId11">
            <a:clrChange>
              <a:clrFrom>
                <a:srgbClr val="000000"/>
              </a:clrFrom>
              <a:clrTo>
                <a:srgbClr val="000000">
                  <a:alpha val="0"/>
                </a:srgbClr>
              </a:clrTo>
            </a:clrChange>
          </a:blip>
          <a:srcRect/>
          <a:stretch>
            <a:fillRect/>
          </a:stretch>
        </p:blipFill>
        <p:spPr bwMode="auto">
          <a:xfrm>
            <a:off x="3163888" y="1711325"/>
            <a:ext cx="2438400" cy="6381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1890"/>
                                        </p:tgtEl>
                                        <p:attrNameLst>
                                          <p:attrName>style.visibility</p:attrName>
                                        </p:attrNameLst>
                                      </p:cBhvr>
                                      <p:to>
                                        <p:strVal val="visible"/>
                                      </p:to>
                                    </p:set>
                                    <p:animEffect transition="in" filter="fade">
                                      <p:cBhvr>
                                        <p:cTn id="7" dur="1000"/>
                                        <p:tgtEl>
                                          <p:spTgt spid="421890"/>
                                        </p:tgtEl>
                                      </p:cBhvr>
                                    </p:animEffect>
                                  </p:childTnLst>
                                </p:cTn>
                              </p:par>
                              <p:par>
                                <p:cTn id="8" presetID="47" presetClass="entr" presetSubtype="0" fill="hold" nodeType="withEffect">
                                  <p:stCondLst>
                                    <p:cond delay="6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11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52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 calcmode="lin" valueType="num">
                                      <p:cBhvr>
                                        <p:cTn id="24" dur="500" fill="hold"/>
                                        <p:tgtEl>
                                          <p:spTgt spid="4"/>
                                        </p:tgtEl>
                                        <p:attrNameLst>
                                          <p:attrName>ppt_x</p:attrName>
                                        </p:attrNameLst>
                                      </p:cBhvr>
                                      <p:tavLst>
                                        <p:tav tm="0">
                                          <p:val>
                                            <p:fltVal val="0.5"/>
                                          </p:val>
                                        </p:tav>
                                        <p:tav tm="100000">
                                          <p:val>
                                            <p:strVal val="#ppt_x"/>
                                          </p:val>
                                        </p:tav>
                                      </p:tavLst>
                                    </p:anim>
                                    <p:anim calcmode="lin" valueType="num">
                                      <p:cBhvr>
                                        <p:cTn id="25" dur="500" fill="hold"/>
                                        <p:tgtEl>
                                          <p:spTgt spid="4"/>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12" presetClass="entr" presetSubtype="2" fill="hold" nodeType="afterEffect">
                                  <p:stCondLst>
                                    <p:cond delay="0"/>
                                  </p:stCondLst>
                                  <p:childTnLst>
                                    <p:set>
                                      <p:cBhvr>
                                        <p:cTn id="28" dur="1" fill="hold">
                                          <p:stCondLst>
                                            <p:cond delay="0"/>
                                          </p:stCondLst>
                                        </p:cTn>
                                        <p:tgtEl>
                                          <p:spTgt spid="421892"/>
                                        </p:tgtEl>
                                        <p:attrNameLst>
                                          <p:attrName>style.visibility</p:attrName>
                                        </p:attrNameLst>
                                      </p:cBhvr>
                                      <p:to>
                                        <p:strVal val="visible"/>
                                      </p:to>
                                    </p:set>
                                    <p:animEffect transition="in" filter="slide(fromRight)">
                                      <p:cBhvr>
                                        <p:cTn id="29" dur="500"/>
                                        <p:tgtEl>
                                          <p:spTgt spid="421892"/>
                                        </p:tgtEl>
                                      </p:cBhvr>
                                    </p:animEffect>
                                  </p:childTnLst>
                                </p:cTn>
                              </p:par>
                            </p:childTnLst>
                          </p:cTn>
                        </p:par>
                        <p:par>
                          <p:cTn id="30" fill="hold">
                            <p:stCondLst>
                              <p:cond delay="1000"/>
                            </p:stCondLst>
                            <p:childTnLst>
                              <p:par>
                                <p:cTn id="31" presetID="12" presetClass="entr" presetSubtype="4"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slide(fromBottom)">
                                      <p:cBhvr>
                                        <p:cTn id="33" dur="1000"/>
                                        <p:tgtEl>
                                          <p:spTgt spid="2"/>
                                        </p:tgtEl>
                                      </p:cBhvr>
                                    </p:animEffect>
                                  </p:childTnLst>
                                </p:cTn>
                              </p:par>
                            </p:childTnLst>
                          </p:cTn>
                        </p:par>
                        <p:par>
                          <p:cTn id="34" fill="hold">
                            <p:stCondLst>
                              <p:cond delay="2000"/>
                            </p:stCondLst>
                            <p:childTnLst>
                              <p:par>
                                <p:cTn id="35" presetID="23" presetClass="entr" presetSubtype="272" fill="hold" nodeType="afterEffect">
                                  <p:stCondLst>
                                    <p:cond delay="0"/>
                                  </p:stCondLst>
                                  <p:childTnLst>
                                    <p:set>
                                      <p:cBhvr>
                                        <p:cTn id="36" dur="1" fill="hold">
                                          <p:stCondLst>
                                            <p:cond delay="0"/>
                                          </p:stCondLst>
                                        </p:cTn>
                                        <p:tgtEl>
                                          <p:spTgt spid="421891"/>
                                        </p:tgtEl>
                                        <p:attrNameLst>
                                          <p:attrName>style.visibility</p:attrName>
                                        </p:attrNameLst>
                                      </p:cBhvr>
                                      <p:to>
                                        <p:strVal val="visible"/>
                                      </p:to>
                                    </p:set>
                                    <p:anim calcmode="lin" valueType="num">
                                      <p:cBhvr>
                                        <p:cTn id="37" dur="1000" fill="hold"/>
                                        <p:tgtEl>
                                          <p:spTgt spid="421891"/>
                                        </p:tgtEl>
                                        <p:attrNameLst>
                                          <p:attrName>ppt_w</p:attrName>
                                        </p:attrNameLst>
                                      </p:cBhvr>
                                      <p:tavLst>
                                        <p:tav tm="0">
                                          <p:val>
                                            <p:strVal val="2/3*#ppt_w"/>
                                          </p:val>
                                        </p:tav>
                                        <p:tav tm="100000">
                                          <p:val>
                                            <p:strVal val="#ppt_w"/>
                                          </p:val>
                                        </p:tav>
                                      </p:tavLst>
                                    </p:anim>
                                    <p:anim calcmode="lin" valueType="num">
                                      <p:cBhvr>
                                        <p:cTn id="38" dur="1000" fill="hold"/>
                                        <p:tgtEl>
                                          <p:spTgt spid="421891"/>
                                        </p:tgtEl>
                                        <p:attrNameLst>
                                          <p:attrName>ppt_h</p:attrName>
                                        </p:attrNameLst>
                                      </p:cBhvr>
                                      <p:tavLst>
                                        <p:tav tm="0">
                                          <p:val>
                                            <p:strVal val="2/3*#ppt_h"/>
                                          </p:val>
                                        </p:tav>
                                        <p:tav tm="100000">
                                          <p:val>
                                            <p:strVal val="#ppt_h"/>
                                          </p:val>
                                        </p:tav>
                                      </p:tavLst>
                                    </p:anim>
                                  </p:childTnLst>
                                </p:cTn>
                              </p:par>
                              <p:par>
                                <p:cTn id="39" presetID="53" presetClass="entr" presetSubtype="0" fill="hold" nodeType="withEffect">
                                  <p:stCondLst>
                                    <p:cond delay="0"/>
                                  </p:stCondLst>
                                  <p:childTnLst>
                                    <p:set>
                                      <p:cBhvr>
                                        <p:cTn id="40" dur="1" fill="hold">
                                          <p:stCondLst>
                                            <p:cond delay="0"/>
                                          </p:stCondLst>
                                        </p:cTn>
                                        <p:tgtEl>
                                          <p:spTgt spid="421916"/>
                                        </p:tgtEl>
                                        <p:attrNameLst>
                                          <p:attrName>style.visibility</p:attrName>
                                        </p:attrNameLst>
                                      </p:cBhvr>
                                      <p:to>
                                        <p:strVal val="visible"/>
                                      </p:to>
                                    </p:set>
                                    <p:anim calcmode="lin" valueType="num">
                                      <p:cBhvr>
                                        <p:cTn id="41" dur="2000" fill="hold"/>
                                        <p:tgtEl>
                                          <p:spTgt spid="421916"/>
                                        </p:tgtEl>
                                        <p:attrNameLst>
                                          <p:attrName>ppt_w</p:attrName>
                                        </p:attrNameLst>
                                      </p:cBhvr>
                                      <p:tavLst>
                                        <p:tav tm="0">
                                          <p:val>
                                            <p:fltVal val="0"/>
                                          </p:val>
                                        </p:tav>
                                        <p:tav tm="100000">
                                          <p:val>
                                            <p:strVal val="#ppt_w"/>
                                          </p:val>
                                        </p:tav>
                                      </p:tavLst>
                                    </p:anim>
                                    <p:anim calcmode="lin" valueType="num">
                                      <p:cBhvr>
                                        <p:cTn id="42" dur="2000" fill="hold"/>
                                        <p:tgtEl>
                                          <p:spTgt spid="421916"/>
                                        </p:tgtEl>
                                        <p:attrNameLst>
                                          <p:attrName>ppt_h</p:attrName>
                                        </p:attrNameLst>
                                      </p:cBhvr>
                                      <p:tavLst>
                                        <p:tav tm="0">
                                          <p:val>
                                            <p:fltVal val="0"/>
                                          </p:val>
                                        </p:tav>
                                        <p:tav tm="100000">
                                          <p:val>
                                            <p:strVal val="#ppt_h"/>
                                          </p:val>
                                        </p:tav>
                                      </p:tavLst>
                                    </p:anim>
                                    <p:animEffect transition="in" filter="fade">
                                      <p:cBhvr>
                                        <p:cTn id="43" dur="2000"/>
                                        <p:tgtEl>
                                          <p:spTgt spid="421916"/>
                                        </p:tgtEl>
                                      </p:cBhvr>
                                    </p:animEffec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421914"/>
                                        </p:tgtEl>
                                        <p:attrNameLst>
                                          <p:attrName>style.visibility</p:attrName>
                                        </p:attrNameLst>
                                      </p:cBhvr>
                                      <p:to>
                                        <p:strVal val="visible"/>
                                      </p:to>
                                    </p:set>
                                    <p:animEffect transition="in" filter="fade">
                                      <p:cBhvr>
                                        <p:cTn id="47" dur="1000"/>
                                        <p:tgtEl>
                                          <p:spTgt spid="4219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21915">
                                            <p:txEl>
                                              <p:pRg st="0" end="0"/>
                                            </p:txEl>
                                          </p:spTgt>
                                        </p:tgtEl>
                                        <p:attrNameLst>
                                          <p:attrName>style.visibility</p:attrName>
                                        </p:attrNameLst>
                                      </p:cBhvr>
                                      <p:to>
                                        <p:strVal val="visible"/>
                                      </p:to>
                                    </p:set>
                                    <p:animEffect transition="in" filter="fade">
                                      <p:cBhvr>
                                        <p:cTn id="50" dur="1000"/>
                                        <p:tgtEl>
                                          <p:spTgt spid="4219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915"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82"/>
          <p:cNvGrpSpPr/>
          <p:nvPr/>
        </p:nvGrpSpPr>
        <p:grpSpPr>
          <a:xfrm>
            <a:off x="533401" y="3505200"/>
            <a:ext cx="6934200" cy="1905000"/>
            <a:chOff x="533400" y="4419600"/>
            <a:chExt cx="8077199" cy="1905000"/>
          </a:xfrm>
        </p:grpSpPr>
        <p:sp>
          <p:nvSpPr>
            <p:cNvPr id="73" name="Rounded Rectangle 72"/>
            <p:cNvSpPr/>
            <p:nvPr/>
          </p:nvSpPr>
          <p:spPr bwMode="auto">
            <a:xfrm>
              <a:off x="533400" y="4419600"/>
              <a:ext cx="8077199" cy="1905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914099"/>
              <a:r>
                <a:rPr lang="en-US" sz="1400" dirty="0" smtClean="0">
                  <a:solidFill>
                    <a:schemeClr val="tx1"/>
                  </a:solidFill>
                  <a:latin typeface="Segoe" pitchFamily="34" charset="0"/>
                </a:rPr>
                <a:t>Windows Server 2008, x64</a:t>
              </a:r>
              <a:endParaRPr lang="en-US" sz="1300" b="0" dirty="0">
                <a:solidFill>
                  <a:schemeClr val="tx1"/>
                </a:solidFill>
                <a:latin typeface="Segoe" pitchFamily="34" charset="0"/>
              </a:endParaRPr>
            </a:p>
          </p:txBody>
        </p:sp>
        <p:sp>
          <p:nvSpPr>
            <p:cNvPr id="74" name="Rounded Rectangle 73"/>
            <p:cNvSpPr/>
            <p:nvPr/>
          </p:nvSpPr>
          <p:spPr bwMode="auto">
            <a:xfrm>
              <a:off x="2286000" y="5181600"/>
              <a:ext cx="1447800" cy="43281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76" name="TextBox 75"/>
            <p:cNvSpPr txBox="1"/>
            <p:nvPr/>
          </p:nvSpPr>
          <p:spPr>
            <a:xfrm>
              <a:off x="2133600" y="5257800"/>
              <a:ext cx="1828801" cy="228600"/>
            </a:xfrm>
            <a:prstGeom prst="rect">
              <a:avLst/>
            </a:prstGeom>
            <a:noFill/>
          </p:spPr>
          <p:txBody>
            <a:bodyPr wrap="square" rtlCol="0">
              <a:spAutoFit/>
            </a:bodyPr>
            <a:lstStyle/>
            <a:p>
              <a:pPr algn="ctr"/>
              <a:r>
                <a:rPr lang="en-US" sz="900" dirty="0">
                  <a:latin typeface="Segoe" pitchFamily="34" charset="0"/>
                </a:rPr>
                <a:t>Windows Kernel</a:t>
              </a:r>
            </a:p>
          </p:txBody>
        </p:sp>
        <p:sp>
          <p:nvSpPr>
            <p:cNvPr id="80" name="Rounded Rectangle 79"/>
            <p:cNvSpPr/>
            <p:nvPr/>
          </p:nvSpPr>
          <p:spPr bwMode="auto">
            <a:xfrm>
              <a:off x="7010400" y="4724400"/>
              <a:ext cx="838200" cy="43281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81" name="Rounded Rectangle 80"/>
            <p:cNvSpPr/>
            <p:nvPr/>
          </p:nvSpPr>
          <p:spPr bwMode="auto">
            <a:xfrm>
              <a:off x="6781800" y="5029200"/>
              <a:ext cx="838200" cy="43281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82" name="Rounded Rectangle 81"/>
            <p:cNvSpPr/>
            <p:nvPr/>
          </p:nvSpPr>
          <p:spPr bwMode="auto">
            <a:xfrm>
              <a:off x="6553200" y="5334000"/>
              <a:ext cx="838200" cy="43281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79" name="TextBox 78"/>
            <p:cNvSpPr txBox="1"/>
            <p:nvPr/>
          </p:nvSpPr>
          <p:spPr>
            <a:xfrm>
              <a:off x="6553200" y="5334000"/>
              <a:ext cx="838199" cy="369332"/>
            </a:xfrm>
            <a:prstGeom prst="rect">
              <a:avLst/>
            </a:prstGeom>
            <a:noFill/>
          </p:spPr>
          <p:txBody>
            <a:bodyPr wrap="square" rtlCol="0">
              <a:spAutoFit/>
            </a:bodyPr>
            <a:lstStyle/>
            <a:p>
              <a:pPr algn="ctr"/>
              <a:r>
                <a:rPr lang="en-US" sz="900" dirty="0">
                  <a:latin typeface="Segoe" pitchFamily="34" charset="0"/>
                </a:rPr>
                <a:t>Windows </a:t>
              </a:r>
              <a:r>
                <a:rPr lang="en-US" sz="900" dirty="0" smtClean="0">
                  <a:latin typeface="Segoe" pitchFamily="34" charset="0"/>
                </a:rPr>
                <a:t> </a:t>
              </a:r>
            </a:p>
            <a:p>
              <a:pPr algn="ctr"/>
              <a:r>
                <a:rPr lang="en-US" sz="900" dirty="0" smtClean="0">
                  <a:latin typeface="Segoe" pitchFamily="34" charset="0"/>
                </a:rPr>
                <a:t>Drivers</a:t>
              </a:r>
              <a:endParaRPr lang="en-US" sz="900" dirty="0">
                <a:latin typeface="Segoe" pitchFamily="34" charset="0"/>
              </a:endParaRPr>
            </a:p>
          </p:txBody>
        </p:sp>
      </p:grpSp>
      <p:sp>
        <p:nvSpPr>
          <p:cNvPr id="99" name="Rounded Rectangle 98"/>
          <p:cNvSpPr/>
          <p:nvPr/>
        </p:nvSpPr>
        <p:spPr bwMode="auto">
          <a:xfrm>
            <a:off x="533400" y="1828800"/>
            <a:ext cx="6934199" cy="1524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914099"/>
            <a:endParaRPr lang="en-US" sz="1300" b="0" dirty="0">
              <a:solidFill>
                <a:schemeClr val="tx1"/>
              </a:solidFill>
              <a:latin typeface="Segoe" pitchFamily="34" charset="0"/>
            </a:endParaRPr>
          </a:p>
        </p:txBody>
      </p:sp>
      <p:sp>
        <p:nvSpPr>
          <p:cNvPr id="24" name="Rounded Rectangle 23"/>
          <p:cNvSpPr/>
          <p:nvPr/>
        </p:nvSpPr>
        <p:spPr bwMode="auto">
          <a:xfrm>
            <a:off x="2334658" y="1851926"/>
            <a:ext cx="1594400" cy="15240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b="0" dirty="0" err="1" smtClean="0">
                <a:solidFill>
                  <a:schemeClr val="tx1"/>
                </a:solidFill>
                <a:latin typeface="Segoe" pitchFamily="34" charset="0"/>
              </a:rPr>
              <a:t>Aplicaciones</a:t>
            </a:r>
            <a:endParaRPr lang="en-US" sz="1700" b="0" dirty="0">
              <a:solidFill>
                <a:schemeClr val="tx1"/>
              </a:solidFill>
              <a:latin typeface="Segoe" pitchFamily="34" charset="0"/>
            </a:endParaRPr>
          </a:p>
        </p:txBody>
      </p:sp>
      <p:sp>
        <p:nvSpPr>
          <p:cNvPr id="26" name="Rounded Rectangle 25"/>
          <p:cNvSpPr/>
          <p:nvPr/>
        </p:nvSpPr>
        <p:spPr bwMode="auto">
          <a:xfrm>
            <a:off x="4145404" y="1851926"/>
            <a:ext cx="1569604" cy="15240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b="0" dirty="0" err="1" smtClean="0">
                <a:solidFill>
                  <a:schemeClr val="tx1"/>
                </a:solidFill>
                <a:latin typeface="Segoe" pitchFamily="34" charset="0"/>
              </a:rPr>
              <a:t>Aplicaciones</a:t>
            </a:r>
            <a:endParaRPr lang="en-US" sz="1700" b="0" dirty="0">
              <a:solidFill>
                <a:schemeClr val="tx1"/>
              </a:solidFill>
              <a:latin typeface="Segoe" pitchFamily="34" charset="0"/>
            </a:endParaRPr>
          </a:p>
        </p:txBody>
      </p:sp>
      <p:sp>
        <p:nvSpPr>
          <p:cNvPr id="28" name="Rounded Rectangle 27"/>
          <p:cNvSpPr/>
          <p:nvPr/>
        </p:nvSpPr>
        <p:spPr bwMode="auto">
          <a:xfrm>
            <a:off x="5857884" y="1846406"/>
            <a:ext cx="1594141" cy="15240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b="0" dirty="0" err="1" smtClean="0">
                <a:solidFill>
                  <a:schemeClr val="tx1"/>
                </a:solidFill>
                <a:latin typeface="Segoe" pitchFamily="34" charset="0"/>
              </a:rPr>
              <a:t>Aplicaciones</a:t>
            </a:r>
            <a:endParaRPr lang="en-US" sz="1700" b="0" dirty="0">
              <a:solidFill>
                <a:schemeClr val="tx1"/>
              </a:solidFill>
              <a:latin typeface="Segoe" pitchFamily="34" charset="0"/>
            </a:endParaRPr>
          </a:p>
        </p:txBody>
      </p:sp>
      <p:sp>
        <p:nvSpPr>
          <p:cNvPr id="25" name="Rounded Rectangle 24"/>
          <p:cNvSpPr/>
          <p:nvPr/>
        </p:nvSpPr>
        <p:spPr bwMode="auto">
          <a:xfrm>
            <a:off x="4139882" y="3513951"/>
            <a:ext cx="1524000" cy="1524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1500" b="0" dirty="0">
                <a:solidFill>
                  <a:schemeClr val="tx1"/>
                </a:solidFill>
                <a:latin typeface="Segoe" pitchFamily="34" charset="0"/>
              </a:rPr>
              <a:t>Non-Hypervisor Aware OS</a:t>
            </a:r>
          </a:p>
        </p:txBody>
      </p:sp>
      <p:grpSp>
        <p:nvGrpSpPr>
          <p:cNvPr id="2" name="Group 127"/>
          <p:cNvGrpSpPr/>
          <p:nvPr/>
        </p:nvGrpSpPr>
        <p:grpSpPr>
          <a:xfrm>
            <a:off x="2350862" y="3513951"/>
            <a:ext cx="1524000" cy="1524000"/>
            <a:chOff x="3001591" y="3703984"/>
            <a:chExt cx="1828800" cy="1828800"/>
          </a:xfrm>
        </p:grpSpPr>
        <p:sp>
          <p:nvSpPr>
            <p:cNvPr id="23" name="Rounded Rectangle 22"/>
            <p:cNvSpPr/>
            <p:nvPr/>
          </p:nvSpPr>
          <p:spPr bwMode="auto">
            <a:xfrm>
              <a:off x="3001591" y="3703984"/>
              <a:ext cx="1828800" cy="18288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914099"/>
              <a:r>
                <a:rPr lang="en-US" sz="1200" b="0" dirty="0">
                  <a:solidFill>
                    <a:schemeClr val="tx1"/>
                  </a:solidFill>
                  <a:latin typeface="Segoe" pitchFamily="34" charset="0"/>
                </a:rPr>
                <a:t>Windows Server </a:t>
              </a:r>
              <a:r>
                <a:rPr lang="en-US" sz="1200" b="0" dirty="0" smtClean="0">
                  <a:solidFill>
                    <a:schemeClr val="tx1"/>
                  </a:solidFill>
                  <a:latin typeface="Segoe" pitchFamily="34" charset="0"/>
                </a:rPr>
                <a:t>2008, 2003</a:t>
              </a:r>
              <a:endParaRPr lang="en-US" sz="1200" b="0" dirty="0">
                <a:solidFill>
                  <a:schemeClr val="tx1"/>
                </a:solidFill>
                <a:latin typeface="Segoe" pitchFamily="34" charset="0"/>
              </a:endParaRPr>
            </a:p>
          </p:txBody>
        </p:sp>
        <p:grpSp>
          <p:nvGrpSpPr>
            <p:cNvPr id="3" name="Group 49"/>
            <p:cNvGrpSpPr/>
            <p:nvPr/>
          </p:nvGrpSpPr>
          <p:grpSpPr>
            <a:xfrm>
              <a:off x="3017520" y="4571999"/>
              <a:ext cx="914400" cy="519380"/>
              <a:chOff x="9718243" y="3525926"/>
              <a:chExt cx="914400" cy="519380"/>
            </a:xfrm>
          </p:grpSpPr>
          <p:sp>
            <p:nvSpPr>
              <p:cNvPr id="49" name="Rounded Rectangle 48"/>
              <p:cNvSpPr/>
              <p:nvPr/>
            </p:nvSpPr>
            <p:spPr bwMode="auto">
              <a:xfrm>
                <a:off x="9802368" y="3525926"/>
                <a:ext cx="716890" cy="51938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48" name="TextBox 47"/>
              <p:cNvSpPr txBox="1"/>
              <p:nvPr/>
            </p:nvSpPr>
            <p:spPr>
              <a:xfrm>
                <a:off x="9718243" y="3579145"/>
                <a:ext cx="914400" cy="443198"/>
              </a:xfrm>
              <a:prstGeom prst="rect">
                <a:avLst/>
              </a:prstGeom>
              <a:noFill/>
            </p:spPr>
            <p:txBody>
              <a:bodyPr wrap="square" rtlCol="0">
                <a:spAutoFit/>
              </a:bodyPr>
              <a:lstStyle/>
              <a:p>
                <a:pPr algn="ctr"/>
                <a:r>
                  <a:rPr lang="en-US" sz="900" dirty="0">
                    <a:latin typeface="Segoe" pitchFamily="34" charset="0"/>
                  </a:rPr>
                  <a:t>Windows Kernel</a:t>
                </a:r>
              </a:p>
            </p:txBody>
          </p:sp>
        </p:grpSp>
        <p:grpSp>
          <p:nvGrpSpPr>
            <p:cNvPr id="7" name="Group 65"/>
            <p:cNvGrpSpPr/>
            <p:nvPr/>
          </p:nvGrpSpPr>
          <p:grpSpPr>
            <a:xfrm>
              <a:off x="4050182" y="4584191"/>
              <a:ext cx="716890" cy="519380"/>
              <a:chOff x="4050182" y="4584191"/>
              <a:chExt cx="716890" cy="519380"/>
            </a:xfrm>
          </p:grpSpPr>
          <p:sp>
            <p:nvSpPr>
              <p:cNvPr id="61" name="Rounded Rectangle 60"/>
              <p:cNvSpPr/>
              <p:nvPr/>
            </p:nvSpPr>
            <p:spPr bwMode="auto">
              <a:xfrm>
                <a:off x="4050182" y="4584191"/>
                <a:ext cx="716890" cy="51938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63" name="TextBox 62"/>
              <p:cNvSpPr txBox="1"/>
              <p:nvPr/>
            </p:nvSpPr>
            <p:spPr>
              <a:xfrm>
                <a:off x="4146496" y="4687823"/>
                <a:ext cx="616571" cy="332399"/>
              </a:xfrm>
              <a:prstGeom prst="rect">
                <a:avLst/>
              </a:prstGeom>
              <a:noFill/>
            </p:spPr>
            <p:txBody>
              <a:bodyPr wrap="square" rtlCol="0">
                <a:spAutoFit/>
              </a:bodyPr>
              <a:lstStyle/>
              <a:p>
                <a:r>
                  <a:rPr lang="en-US" sz="1200" dirty="0">
                    <a:latin typeface="Segoe" pitchFamily="34" charset="0"/>
                  </a:rPr>
                  <a:t>VSC</a:t>
                </a:r>
              </a:p>
            </p:txBody>
          </p:sp>
        </p:grpSp>
      </p:grpSp>
      <p:sp>
        <p:nvSpPr>
          <p:cNvPr id="72" name="Rounded Rectangle 71"/>
          <p:cNvSpPr/>
          <p:nvPr/>
        </p:nvSpPr>
        <p:spPr bwMode="auto">
          <a:xfrm>
            <a:off x="2362200" y="5083630"/>
            <a:ext cx="1523999" cy="323088"/>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b="0" dirty="0" err="1">
                <a:solidFill>
                  <a:schemeClr val="tx1"/>
                </a:solidFill>
                <a:latin typeface="Segoe" pitchFamily="34" charset="0"/>
              </a:rPr>
              <a:t>VMBus</a:t>
            </a:r>
            <a:endParaRPr lang="en-US" sz="1600" b="0" dirty="0">
              <a:solidFill>
                <a:schemeClr val="tx1"/>
              </a:solidFill>
              <a:latin typeface="Segoe" pitchFamily="34" charset="0"/>
            </a:endParaRPr>
          </a:p>
        </p:txBody>
      </p:sp>
      <p:sp>
        <p:nvSpPr>
          <p:cNvPr id="75" name="Rounded Rectangle 74"/>
          <p:cNvSpPr/>
          <p:nvPr/>
        </p:nvSpPr>
        <p:spPr bwMode="auto">
          <a:xfrm>
            <a:off x="4114800" y="5088713"/>
            <a:ext cx="1524000" cy="323088"/>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err="1" smtClean="0">
                <a:solidFill>
                  <a:schemeClr val="tx1"/>
                </a:solidFill>
                <a:latin typeface="Segoe" pitchFamily="34" charset="0"/>
              </a:rPr>
              <a:t>Emulación</a:t>
            </a:r>
            <a:endParaRPr lang="en-US" sz="1600" dirty="0">
              <a:solidFill>
                <a:schemeClr val="tx1"/>
              </a:solidFill>
              <a:latin typeface="Segoe" pitchFamily="34" charset="0"/>
            </a:endParaRPr>
          </a:p>
        </p:txBody>
      </p:sp>
      <p:sp>
        <p:nvSpPr>
          <p:cNvPr id="78" name="Rounded Rectangle 77"/>
          <p:cNvSpPr/>
          <p:nvPr/>
        </p:nvSpPr>
        <p:spPr bwMode="auto">
          <a:xfrm>
            <a:off x="6218432" y="5089938"/>
            <a:ext cx="908304" cy="323088"/>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500" b="0" dirty="0" err="1">
                <a:solidFill>
                  <a:schemeClr val="tx1"/>
                </a:solidFill>
                <a:latin typeface="Segoe" pitchFamily="34" charset="0"/>
              </a:rPr>
              <a:t>VMBus</a:t>
            </a:r>
            <a:endParaRPr lang="en-US" sz="1500" b="0" dirty="0">
              <a:solidFill>
                <a:schemeClr val="tx1"/>
              </a:solidFill>
              <a:latin typeface="Segoe" pitchFamily="34" charset="0"/>
            </a:endParaRPr>
          </a:p>
        </p:txBody>
      </p:sp>
      <p:sp>
        <p:nvSpPr>
          <p:cNvPr id="4" name="Rounded Rectangle 3"/>
          <p:cNvSpPr/>
          <p:nvPr/>
        </p:nvSpPr>
        <p:spPr bwMode="auto">
          <a:xfrm>
            <a:off x="457200" y="5638800"/>
            <a:ext cx="8050696" cy="340139"/>
          </a:xfrm>
          <a:prstGeom prst="roundRect">
            <a:avLst/>
          </a:prstGeom>
          <a:solidFill>
            <a:schemeClr val="accent2">
              <a:lumMod val="60000"/>
              <a:lumOff val="40000"/>
            </a:schemeClr>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latin typeface="Segoe" pitchFamily="34" charset="0"/>
              </a:rPr>
              <a:t>“Designed for Windows” Server Hardware</a:t>
            </a:r>
            <a:endParaRPr lang="en-US" sz="2400" b="0" dirty="0">
              <a:solidFill>
                <a:schemeClr val="tx1"/>
              </a:solidFill>
              <a:latin typeface="Segoe" pitchFamily="34" charset="0"/>
            </a:endParaRPr>
          </a:p>
        </p:txBody>
      </p:sp>
      <p:grpSp>
        <p:nvGrpSpPr>
          <p:cNvPr id="8" name="Group 65"/>
          <p:cNvGrpSpPr/>
          <p:nvPr/>
        </p:nvGrpSpPr>
        <p:grpSpPr>
          <a:xfrm>
            <a:off x="609600" y="3505200"/>
            <a:ext cx="1524000" cy="1524000"/>
            <a:chOff x="584109" y="3508428"/>
            <a:chExt cx="1524000" cy="1524000"/>
          </a:xfrm>
        </p:grpSpPr>
        <p:sp>
          <p:nvSpPr>
            <p:cNvPr id="6" name="Rounded Rectangle 5"/>
            <p:cNvSpPr/>
            <p:nvPr/>
          </p:nvSpPr>
          <p:spPr bwMode="auto">
            <a:xfrm>
              <a:off x="584109" y="3508428"/>
              <a:ext cx="1524000" cy="1524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914099"/>
              <a:r>
                <a:rPr lang="en-US" sz="1200" dirty="0" smtClean="0">
                  <a:solidFill>
                    <a:schemeClr val="tx1"/>
                  </a:solidFill>
                  <a:latin typeface="Segoe" pitchFamily="34" charset="0"/>
                </a:rPr>
                <a:t>Windows Server 2008, x64</a:t>
              </a:r>
              <a:endParaRPr lang="en-US" sz="1200" b="0" dirty="0">
                <a:solidFill>
                  <a:schemeClr val="tx1"/>
                </a:solidFill>
                <a:latin typeface="Segoe" pitchFamily="34" charset="0"/>
              </a:endParaRPr>
            </a:p>
          </p:txBody>
        </p:sp>
        <p:grpSp>
          <p:nvGrpSpPr>
            <p:cNvPr id="9" name="Group 91"/>
            <p:cNvGrpSpPr/>
            <p:nvPr/>
          </p:nvGrpSpPr>
          <p:grpSpPr>
            <a:xfrm>
              <a:off x="685797" y="4520183"/>
              <a:ext cx="888908" cy="432817"/>
              <a:chOff x="9827726" y="3863116"/>
              <a:chExt cx="1066689" cy="519380"/>
            </a:xfrm>
          </p:grpSpPr>
          <p:sp>
            <p:nvSpPr>
              <p:cNvPr id="93" name="Rounded Rectangle 92"/>
              <p:cNvSpPr/>
              <p:nvPr/>
            </p:nvSpPr>
            <p:spPr bwMode="auto">
              <a:xfrm>
                <a:off x="9857416" y="3863116"/>
                <a:ext cx="1036999" cy="51938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94" name="TextBox 93"/>
              <p:cNvSpPr txBox="1"/>
              <p:nvPr/>
            </p:nvSpPr>
            <p:spPr>
              <a:xfrm>
                <a:off x="9827726" y="3882725"/>
                <a:ext cx="1066685" cy="443198"/>
              </a:xfrm>
              <a:prstGeom prst="rect">
                <a:avLst/>
              </a:prstGeom>
              <a:noFill/>
            </p:spPr>
            <p:txBody>
              <a:bodyPr wrap="square" rtlCol="0">
                <a:spAutoFit/>
              </a:bodyPr>
              <a:lstStyle/>
              <a:p>
                <a:pPr algn="ctr"/>
                <a:r>
                  <a:rPr lang="en-US" sz="900" dirty="0">
                    <a:latin typeface="Segoe" pitchFamily="34" charset="0"/>
                  </a:rPr>
                  <a:t>Windows Kernel</a:t>
                </a:r>
              </a:p>
            </p:txBody>
          </p:sp>
        </p:grpSp>
      </p:grpSp>
      <p:grpSp>
        <p:nvGrpSpPr>
          <p:cNvPr id="10" name="Group 128"/>
          <p:cNvGrpSpPr/>
          <p:nvPr/>
        </p:nvGrpSpPr>
        <p:grpSpPr>
          <a:xfrm>
            <a:off x="5901295" y="3508431"/>
            <a:ext cx="1524000" cy="1524000"/>
            <a:chOff x="7262111" y="3697360"/>
            <a:chExt cx="1828800" cy="1828800"/>
          </a:xfrm>
        </p:grpSpPr>
        <p:sp>
          <p:nvSpPr>
            <p:cNvPr id="27" name="Rounded Rectangle 26"/>
            <p:cNvSpPr/>
            <p:nvPr/>
          </p:nvSpPr>
          <p:spPr bwMode="auto">
            <a:xfrm>
              <a:off x="7262111" y="3697360"/>
              <a:ext cx="1828800" cy="18288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914099"/>
              <a:r>
                <a:rPr lang="en-US" sz="1200" b="0" dirty="0" err="1">
                  <a:solidFill>
                    <a:schemeClr val="tx1"/>
                  </a:solidFill>
                  <a:latin typeface="Segoe" pitchFamily="34" charset="0"/>
                </a:rPr>
                <a:t>Xen</a:t>
              </a:r>
              <a:r>
                <a:rPr lang="en-US" sz="1200" b="0" dirty="0">
                  <a:solidFill>
                    <a:schemeClr val="tx1"/>
                  </a:solidFill>
                  <a:latin typeface="Segoe" pitchFamily="34" charset="0"/>
                </a:rPr>
                <a:t>-Enabled Linux Kernel</a:t>
              </a:r>
            </a:p>
          </p:txBody>
        </p:sp>
        <p:sp>
          <p:nvSpPr>
            <p:cNvPr id="105" name="Rounded Rectangle 104"/>
            <p:cNvSpPr/>
            <p:nvPr/>
          </p:nvSpPr>
          <p:spPr bwMode="auto">
            <a:xfrm>
              <a:off x="8135837" y="4333563"/>
              <a:ext cx="777818" cy="542852"/>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1200" b="0" dirty="0">
                  <a:solidFill>
                    <a:schemeClr val="tx1"/>
                  </a:solidFill>
                  <a:latin typeface="Segoe" pitchFamily="34" charset="0"/>
                </a:rPr>
                <a:t>Linux VSC</a:t>
              </a:r>
            </a:p>
          </p:txBody>
        </p:sp>
        <p:sp>
          <p:nvSpPr>
            <p:cNvPr id="106" name="Rounded Rectangle 105"/>
            <p:cNvSpPr/>
            <p:nvPr/>
          </p:nvSpPr>
          <p:spPr bwMode="auto">
            <a:xfrm>
              <a:off x="7361499" y="4973643"/>
              <a:ext cx="1585732" cy="431736"/>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1200" b="0" dirty="0" err="1">
                  <a:solidFill>
                    <a:schemeClr val="tx1"/>
                  </a:solidFill>
                  <a:latin typeface="Segoe" pitchFamily="34" charset="0"/>
                </a:rPr>
                <a:t>Hypercall</a:t>
              </a:r>
              <a:r>
                <a:rPr lang="en-US" sz="1200" b="0" dirty="0">
                  <a:solidFill>
                    <a:schemeClr val="tx1"/>
                  </a:solidFill>
                  <a:latin typeface="Segoe" pitchFamily="34" charset="0"/>
                </a:rPr>
                <a:t> Adapter</a:t>
              </a:r>
            </a:p>
          </p:txBody>
        </p:sp>
      </p:grpSp>
      <p:sp>
        <p:nvSpPr>
          <p:cNvPr id="107" name="TextBox 106"/>
          <p:cNvSpPr txBox="1"/>
          <p:nvPr/>
        </p:nvSpPr>
        <p:spPr>
          <a:xfrm>
            <a:off x="555592" y="1521027"/>
            <a:ext cx="1579944" cy="307773"/>
          </a:xfrm>
          <a:prstGeom prst="rect">
            <a:avLst/>
          </a:prstGeom>
          <a:noFill/>
        </p:spPr>
        <p:txBody>
          <a:bodyPr wrap="square" lIns="76197" tIns="38098" rIns="76197" bIns="38098" rtlCol="0">
            <a:spAutoFit/>
          </a:bodyPr>
          <a:lstStyle/>
          <a:p>
            <a:pPr algn="ctr"/>
            <a:r>
              <a:rPr lang="en-US" sz="1500" b="1" dirty="0" err="1" smtClean="0">
                <a:latin typeface="Segoe" pitchFamily="34" charset="0"/>
              </a:rPr>
              <a:t>Partición</a:t>
            </a:r>
            <a:r>
              <a:rPr lang="en-US" sz="1500" b="1" dirty="0" smtClean="0">
                <a:latin typeface="Segoe" pitchFamily="34" charset="0"/>
              </a:rPr>
              <a:t> Padre</a:t>
            </a:r>
            <a:endParaRPr lang="en-US" sz="1500" b="1" dirty="0">
              <a:latin typeface="Segoe" pitchFamily="34" charset="0"/>
            </a:endParaRPr>
          </a:p>
        </p:txBody>
      </p:sp>
      <p:sp>
        <p:nvSpPr>
          <p:cNvPr id="108" name="TextBox 107"/>
          <p:cNvSpPr txBox="1"/>
          <p:nvPr/>
        </p:nvSpPr>
        <p:spPr>
          <a:xfrm>
            <a:off x="2444194" y="1521027"/>
            <a:ext cx="4851722" cy="307773"/>
          </a:xfrm>
          <a:prstGeom prst="rect">
            <a:avLst/>
          </a:prstGeom>
          <a:noFill/>
        </p:spPr>
        <p:txBody>
          <a:bodyPr wrap="square" lIns="76197" tIns="38098" rIns="76197" bIns="38098" rtlCol="0">
            <a:spAutoFit/>
          </a:bodyPr>
          <a:lstStyle/>
          <a:p>
            <a:pPr algn="ctr"/>
            <a:r>
              <a:rPr lang="en-US" sz="1500" b="1" dirty="0" err="1" smtClean="0">
                <a:latin typeface="Segoe" pitchFamily="34" charset="0"/>
              </a:rPr>
              <a:t>Particiónes</a:t>
            </a:r>
            <a:r>
              <a:rPr lang="en-US" sz="1500" b="1" dirty="0" smtClean="0">
                <a:latin typeface="Segoe" pitchFamily="34" charset="0"/>
              </a:rPr>
              <a:t> </a:t>
            </a:r>
            <a:r>
              <a:rPr lang="en-US" sz="1500" b="1" dirty="0" err="1" smtClean="0">
                <a:latin typeface="Segoe" pitchFamily="34" charset="0"/>
              </a:rPr>
              <a:t>Hijas</a:t>
            </a:r>
            <a:endParaRPr lang="en-US" sz="1500" b="1" dirty="0">
              <a:latin typeface="Segoe" pitchFamily="34" charset="0"/>
            </a:endParaRPr>
          </a:p>
        </p:txBody>
      </p:sp>
      <p:sp>
        <p:nvSpPr>
          <p:cNvPr id="22" name="Rounded Rectangle 21"/>
          <p:cNvSpPr/>
          <p:nvPr/>
        </p:nvSpPr>
        <p:spPr bwMode="auto">
          <a:xfrm>
            <a:off x="589630" y="1846402"/>
            <a:ext cx="1524000" cy="1524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grpSp>
        <p:nvGrpSpPr>
          <p:cNvPr id="11" name="Group 64"/>
          <p:cNvGrpSpPr/>
          <p:nvPr/>
        </p:nvGrpSpPr>
        <p:grpSpPr>
          <a:xfrm>
            <a:off x="457200" y="1944469"/>
            <a:ext cx="8050696" cy="4031158"/>
            <a:chOff x="457200" y="1944469"/>
            <a:chExt cx="8050696" cy="4031158"/>
          </a:xfrm>
        </p:grpSpPr>
        <p:sp>
          <p:nvSpPr>
            <p:cNvPr id="68" name="Rounded Rectangle 67"/>
            <p:cNvSpPr/>
            <p:nvPr/>
          </p:nvSpPr>
          <p:spPr bwMode="auto">
            <a:xfrm>
              <a:off x="609600" y="5084642"/>
              <a:ext cx="1523999" cy="323088"/>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b="0" dirty="0" err="1">
                  <a:solidFill>
                    <a:schemeClr val="tx1"/>
                  </a:solidFill>
                  <a:latin typeface="Segoe" pitchFamily="34" charset="0"/>
                </a:rPr>
                <a:t>VMBus</a:t>
              </a:r>
              <a:endParaRPr lang="en-US" sz="1600" b="0" dirty="0">
                <a:solidFill>
                  <a:schemeClr val="tx1"/>
                </a:solidFill>
                <a:latin typeface="Segoe" pitchFamily="34" charset="0"/>
              </a:endParaRPr>
            </a:p>
          </p:txBody>
        </p:sp>
        <p:sp>
          <p:nvSpPr>
            <p:cNvPr id="5" name="Rounded Rectangle 4"/>
            <p:cNvSpPr/>
            <p:nvPr/>
          </p:nvSpPr>
          <p:spPr bwMode="auto">
            <a:xfrm>
              <a:off x="457200" y="5638800"/>
              <a:ext cx="8050696" cy="336827"/>
            </a:xfrm>
            <a:prstGeom prst="roundRect">
              <a:avLst/>
            </a:prstGeom>
            <a:gradFill>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0" dirty="0">
                  <a:solidFill>
                    <a:schemeClr val="tx1"/>
                  </a:solidFill>
                  <a:latin typeface="Segoe" pitchFamily="34" charset="0"/>
                </a:rPr>
                <a:t>Windows hypervisor</a:t>
              </a:r>
            </a:p>
          </p:txBody>
        </p:sp>
        <p:sp>
          <p:nvSpPr>
            <p:cNvPr id="60" name="Rounded Rectangle 59"/>
            <p:cNvSpPr/>
            <p:nvPr/>
          </p:nvSpPr>
          <p:spPr bwMode="auto">
            <a:xfrm>
              <a:off x="1447800" y="4038601"/>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1200" b="0" dirty="0">
                  <a:solidFill>
                    <a:schemeClr val="tx1"/>
                  </a:solidFill>
                  <a:latin typeface="Segoe" pitchFamily="34" charset="0"/>
                </a:rPr>
                <a:t>VSP</a:t>
              </a:r>
            </a:p>
          </p:txBody>
        </p:sp>
        <p:grpSp>
          <p:nvGrpSpPr>
            <p:cNvPr id="12" name="Group 63"/>
            <p:cNvGrpSpPr/>
            <p:nvPr/>
          </p:nvGrpSpPr>
          <p:grpSpPr>
            <a:xfrm>
              <a:off x="811548" y="1944469"/>
              <a:ext cx="1117808" cy="1366854"/>
              <a:chOff x="811548" y="1944469"/>
              <a:chExt cx="1117808" cy="1366854"/>
            </a:xfrm>
          </p:grpSpPr>
          <p:sp>
            <p:nvSpPr>
              <p:cNvPr id="109" name="Rounded Rectangle 108"/>
              <p:cNvSpPr/>
              <p:nvPr/>
            </p:nvSpPr>
            <p:spPr bwMode="auto">
              <a:xfrm>
                <a:off x="811548" y="3060539"/>
                <a:ext cx="1117808" cy="25078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1200" b="0" dirty="0">
                    <a:solidFill>
                      <a:schemeClr val="tx1"/>
                    </a:solidFill>
                    <a:latin typeface="Segoe" pitchFamily="34" charset="0"/>
                  </a:rPr>
                  <a:t>VM Service</a:t>
                </a:r>
              </a:p>
            </p:txBody>
          </p:sp>
          <p:sp>
            <p:nvSpPr>
              <p:cNvPr id="110" name="Rounded Rectangle 109"/>
              <p:cNvSpPr/>
              <p:nvPr/>
            </p:nvSpPr>
            <p:spPr bwMode="auto">
              <a:xfrm>
                <a:off x="811616" y="2763134"/>
                <a:ext cx="1109634" cy="25078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1100" b="0" dirty="0">
                    <a:solidFill>
                      <a:schemeClr val="tx1"/>
                    </a:solidFill>
                    <a:latin typeface="Segoe" pitchFamily="34" charset="0"/>
                  </a:rPr>
                  <a:t>WMI Provider</a:t>
                </a:r>
              </a:p>
            </p:txBody>
          </p:sp>
          <p:grpSp>
            <p:nvGrpSpPr>
              <p:cNvPr id="13" name="Group 114"/>
              <p:cNvGrpSpPr/>
              <p:nvPr/>
            </p:nvGrpSpPr>
            <p:grpSpPr>
              <a:xfrm>
                <a:off x="901607" y="1944469"/>
                <a:ext cx="911087" cy="661155"/>
                <a:chOff x="8557589" y="429128"/>
                <a:chExt cx="1093304" cy="793386"/>
              </a:xfrm>
            </p:grpSpPr>
            <p:sp>
              <p:nvSpPr>
                <p:cNvPr id="111" name="Rounded Rectangle 110"/>
                <p:cNvSpPr/>
                <p:nvPr/>
              </p:nvSpPr>
              <p:spPr bwMode="auto">
                <a:xfrm>
                  <a:off x="8666922" y="765314"/>
                  <a:ext cx="457200" cy="4572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112" name="Rounded Rectangle 111"/>
                <p:cNvSpPr/>
                <p:nvPr/>
              </p:nvSpPr>
              <p:spPr bwMode="auto">
                <a:xfrm>
                  <a:off x="8888896" y="609601"/>
                  <a:ext cx="457200" cy="4572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113" name="Rounded Rectangle 112"/>
                <p:cNvSpPr/>
                <p:nvPr/>
              </p:nvSpPr>
              <p:spPr bwMode="auto">
                <a:xfrm>
                  <a:off x="9097618" y="450575"/>
                  <a:ext cx="457200" cy="4572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114" name="TextBox 113"/>
                <p:cNvSpPr txBox="1"/>
                <p:nvPr/>
              </p:nvSpPr>
              <p:spPr>
                <a:xfrm>
                  <a:off x="8557589" y="429128"/>
                  <a:ext cx="1093304" cy="775597"/>
                </a:xfrm>
                <a:prstGeom prst="rect">
                  <a:avLst/>
                </a:prstGeom>
                <a:noFill/>
              </p:spPr>
              <p:txBody>
                <a:bodyPr wrap="square" rtlCol="0">
                  <a:spAutoFit/>
                </a:bodyPr>
                <a:lstStyle/>
                <a:p>
                  <a:pPr algn="ctr"/>
                  <a:r>
                    <a:rPr lang="en-US" sz="1200" dirty="0">
                      <a:latin typeface="Segoe" pitchFamily="34" charset="0"/>
                    </a:rPr>
                    <a:t>VM Worker Processes</a:t>
                  </a:r>
                </a:p>
              </p:txBody>
            </p:sp>
          </p:grpSp>
        </p:grpSp>
      </p:grpSp>
      <p:sp>
        <p:nvSpPr>
          <p:cNvPr id="116" name="Rounded Rectangle 115"/>
          <p:cNvSpPr/>
          <p:nvPr/>
        </p:nvSpPr>
        <p:spPr bwMode="auto">
          <a:xfrm>
            <a:off x="7848600" y="766002"/>
            <a:ext cx="1143000" cy="300797"/>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b="1" dirty="0">
                <a:solidFill>
                  <a:schemeClr val="tx1"/>
                </a:solidFill>
                <a:effectLst>
                  <a:outerShdw blurRad="38100" dist="38100" dir="2700000" algn="tl">
                    <a:srgbClr val="000000">
                      <a:alpha val="43137"/>
                    </a:srgbClr>
                  </a:outerShdw>
                </a:effectLst>
                <a:latin typeface="Segoe" pitchFamily="34" charset="0"/>
              </a:rPr>
              <a:t>OS</a:t>
            </a:r>
          </a:p>
        </p:txBody>
      </p:sp>
      <p:sp>
        <p:nvSpPr>
          <p:cNvPr id="118" name="Rounded Rectangle 117"/>
          <p:cNvSpPr/>
          <p:nvPr/>
        </p:nvSpPr>
        <p:spPr bwMode="auto">
          <a:xfrm>
            <a:off x="7848600" y="1447800"/>
            <a:ext cx="1143000" cy="3048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b="1" dirty="0">
                <a:solidFill>
                  <a:schemeClr val="tx1"/>
                </a:solidFill>
                <a:effectLst>
                  <a:outerShdw blurRad="38100" dist="38100" dir="2700000" algn="tl">
                    <a:srgbClr val="000000">
                      <a:alpha val="43137"/>
                    </a:srgbClr>
                  </a:outerShdw>
                </a:effectLst>
                <a:latin typeface="Segoe" pitchFamily="34" charset="0"/>
              </a:rPr>
              <a:t>ISV / IHV / OEM</a:t>
            </a:r>
          </a:p>
        </p:txBody>
      </p:sp>
      <p:sp>
        <p:nvSpPr>
          <p:cNvPr id="119" name="Rounded Rectangle 118"/>
          <p:cNvSpPr/>
          <p:nvPr/>
        </p:nvSpPr>
        <p:spPr bwMode="auto">
          <a:xfrm>
            <a:off x="7848600" y="1066800"/>
            <a:ext cx="1143000" cy="338168"/>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b="1" dirty="0" err="1" smtClean="0">
                <a:solidFill>
                  <a:schemeClr val="tx1"/>
                </a:solidFill>
                <a:effectLst>
                  <a:outerShdw blurRad="38100" dist="38100" dir="2700000" algn="tl">
                    <a:srgbClr val="000000">
                      <a:alpha val="43137"/>
                    </a:srgbClr>
                  </a:outerShdw>
                </a:effectLst>
                <a:latin typeface="Segoe" pitchFamily="34" charset="0"/>
              </a:rPr>
              <a:t>WSv</a:t>
            </a:r>
            <a:endParaRPr lang="en-US" sz="1000" b="1" dirty="0">
              <a:solidFill>
                <a:schemeClr val="tx1"/>
              </a:solidFill>
              <a:effectLst>
                <a:outerShdw blurRad="38100" dist="38100" dir="2700000" algn="tl">
                  <a:srgbClr val="000000">
                    <a:alpha val="43137"/>
                  </a:srgbClr>
                </a:outerShdw>
              </a:effectLst>
              <a:latin typeface="Segoe" pitchFamily="34" charset="0"/>
            </a:endParaRPr>
          </a:p>
        </p:txBody>
      </p:sp>
      <p:sp>
        <p:nvSpPr>
          <p:cNvPr id="120" name="Rounded Rectangle 119"/>
          <p:cNvSpPr/>
          <p:nvPr/>
        </p:nvSpPr>
        <p:spPr bwMode="auto">
          <a:xfrm>
            <a:off x="7848600" y="1752600"/>
            <a:ext cx="1143000" cy="30480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b="1" dirty="0" smtClean="0">
                <a:solidFill>
                  <a:schemeClr val="tx1"/>
                </a:solidFill>
                <a:effectLst>
                  <a:outerShdw blurRad="38100" dist="38100" dir="2700000" algn="tl">
                    <a:srgbClr val="000000">
                      <a:alpha val="43137"/>
                    </a:srgbClr>
                  </a:outerShdw>
                </a:effectLst>
                <a:latin typeface="Segoe" pitchFamily="34" charset="0"/>
              </a:rPr>
              <a:t>MS/ </a:t>
            </a:r>
            <a:r>
              <a:rPr lang="en-US" sz="1000" b="1" dirty="0" err="1">
                <a:solidFill>
                  <a:schemeClr val="tx1"/>
                </a:solidFill>
                <a:effectLst>
                  <a:outerShdw blurRad="38100" dist="38100" dir="2700000" algn="tl">
                    <a:srgbClr val="000000">
                      <a:alpha val="43137"/>
                    </a:srgbClr>
                  </a:outerShdw>
                </a:effectLst>
                <a:latin typeface="Segoe" pitchFamily="34" charset="0"/>
              </a:rPr>
              <a:t>XenSource</a:t>
            </a:r>
            <a:endParaRPr lang="en-US" sz="1000" b="1" dirty="0">
              <a:solidFill>
                <a:schemeClr val="tx1"/>
              </a:solidFill>
              <a:effectLst>
                <a:outerShdw blurRad="38100" dist="38100" dir="2700000" algn="tl">
                  <a:srgbClr val="000000">
                    <a:alpha val="43137"/>
                  </a:srgbClr>
                </a:outerShdw>
              </a:effectLst>
              <a:latin typeface="Segoe" pitchFamily="34" charset="0"/>
            </a:endParaRPr>
          </a:p>
        </p:txBody>
      </p:sp>
      <p:sp>
        <p:nvSpPr>
          <p:cNvPr id="131" name="Line 4"/>
          <p:cNvSpPr>
            <a:spLocks noChangeShapeType="1"/>
          </p:cNvSpPr>
          <p:nvPr/>
        </p:nvSpPr>
        <p:spPr bwMode="auto">
          <a:xfrm flipH="1" flipV="1">
            <a:off x="2239920" y="3429000"/>
            <a:ext cx="6548828" cy="0"/>
          </a:xfrm>
          <a:prstGeom prst="line">
            <a:avLst/>
          </a:prstGeom>
          <a:noFill/>
          <a:ln w="28575">
            <a:solidFill>
              <a:schemeClr val="accent1"/>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132" name="Line 4"/>
          <p:cNvSpPr>
            <a:spLocks noChangeShapeType="1"/>
          </p:cNvSpPr>
          <p:nvPr/>
        </p:nvSpPr>
        <p:spPr bwMode="auto">
          <a:xfrm flipH="1" flipV="1">
            <a:off x="2239920" y="5500899"/>
            <a:ext cx="6548828" cy="0"/>
          </a:xfrm>
          <a:prstGeom prst="line">
            <a:avLst/>
          </a:prstGeom>
          <a:noFill/>
          <a:ln w="28575">
            <a:solidFill>
              <a:schemeClr val="accent1"/>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133" name="Line 4"/>
          <p:cNvSpPr>
            <a:spLocks noChangeShapeType="1"/>
          </p:cNvSpPr>
          <p:nvPr/>
        </p:nvSpPr>
        <p:spPr bwMode="auto">
          <a:xfrm flipH="1">
            <a:off x="2222848" y="1878273"/>
            <a:ext cx="0" cy="3634740"/>
          </a:xfrm>
          <a:prstGeom prst="line">
            <a:avLst/>
          </a:prstGeom>
          <a:noFill/>
          <a:ln w="28575">
            <a:solidFill>
              <a:schemeClr val="accent1"/>
            </a:solidFill>
            <a:prstDash val="solid"/>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134" name="Line 4"/>
          <p:cNvSpPr>
            <a:spLocks noChangeShapeType="1"/>
          </p:cNvSpPr>
          <p:nvPr/>
        </p:nvSpPr>
        <p:spPr bwMode="auto">
          <a:xfrm flipH="1">
            <a:off x="4000848" y="1900498"/>
            <a:ext cx="0" cy="3632200"/>
          </a:xfrm>
          <a:prstGeom prst="line">
            <a:avLst/>
          </a:prstGeom>
          <a:noFill/>
          <a:ln w="28575">
            <a:solidFill>
              <a:schemeClr val="accent1"/>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135" name="Line 4"/>
          <p:cNvSpPr>
            <a:spLocks noChangeShapeType="1"/>
          </p:cNvSpPr>
          <p:nvPr/>
        </p:nvSpPr>
        <p:spPr bwMode="auto">
          <a:xfrm flipH="1">
            <a:off x="5778848" y="1900498"/>
            <a:ext cx="0" cy="3632200"/>
          </a:xfrm>
          <a:prstGeom prst="line">
            <a:avLst/>
          </a:prstGeom>
          <a:noFill/>
          <a:ln w="28575">
            <a:solidFill>
              <a:schemeClr val="accent1"/>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136" name="Line 4"/>
          <p:cNvSpPr>
            <a:spLocks noChangeShapeType="1"/>
          </p:cNvSpPr>
          <p:nvPr/>
        </p:nvSpPr>
        <p:spPr bwMode="auto">
          <a:xfrm flipH="1">
            <a:off x="7556848" y="1900498"/>
            <a:ext cx="0" cy="3632200"/>
          </a:xfrm>
          <a:prstGeom prst="line">
            <a:avLst/>
          </a:prstGeom>
          <a:noFill/>
          <a:ln w="28575">
            <a:solidFill>
              <a:schemeClr val="accent1"/>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137" name="TextBox 136"/>
          <p:cNvSpPr txBox="1"/>
          <p:nvPr/>
        </p:nvSpPr>
        <p:spPr>
          <a:xfrm>
            <a:off x="7572396" y="3136616"/>
            <a:ext cx="1428760" cy="292384"/>
          </a:xfrm>
          <a:prstGeom prst="rect">
            <a:avLst/>
          </a:prstGeom>
          <a:noFill/>
        </p:spPr>
        <p:txBody>
          <a:bodyPr wrap="square" lIns="76197" tIns="38098" rIns="76197" bIns="38098" rtlCol="0">
            <a:spAutoFit/>
          </a:bodyPr>
          <a:lstStyle/>
          <a:p>
            <a:pPr algn="ctr"/>
            <a:r>
              <a:rPr lang="en-US" sz="1400" b="1" dirty="0" err="1" smtClean="0">
                <a:latin typeface="Segoe" pitchFamily="34" charset="0"/>
              </a:rPr>
              <a:t>Modo</a:t>
            </a:r>
            <a:r>
              <a:rPr lang="en-US" sz="1400" b="1" dirty="0" smtClean="0">
                <a:latin typeface="Segoe" pitchFamily="34" charset="0"/>
              </a:rPr>
              <a:t> </a:t>
            </a:r>
            <a:r>
              <a:rPr lang="en-US" sz="1400" b="1" dirty="0" err="1" smtClean="0">
                <a:latin typeface="Segoe" pitchFamily="34" charset="0"/>
              </a:rPr>
              <a:t>Usuario</a:t>
            </a:r>
            <a:endParaRPr lang="en-US" sz="1400" b="1" dirty="0">
              <a:latin typeface="Segoe" pitchFamily="34" charset="0"/>
            </a:endParaRPr>
          </a:p>
        </p:txBody>
      </p:sp>
      <p:sp>
        <p:nvSpPr>
          <p:cNvPr id="138" name="TextBox 137"/>
          <p:cNvSpPr txBox="1"/>
          <p:nvPr/>
        </p:nvSpPr>
        <p:spPr>
          <a:xfrm>
            <a:off x="7672736" y="5194016"/>
            <a:ext cx="1242664" cy="292384"/>
          </a:xfrm>
          <a:prstGeom prst="rect">
            <a:avLst/>
          </a:prstGeom>
          <a:noFill/>
        </p:spPr>
        <p:txBody>
          <a:bodyPr wrap="square" lIns="76197" tIns="38098" rIns="76197" bIns="38098" rtlCol="0">
            <a:spAutoFit/>
          </a:bodyPr>
          <a:lstStyle/>
          <a:p>
            <a:pPr algn="ctr"/>
            <a:r>
              <a:rPr lang="en-US" sz="1400" b="1" dirty="0" err="1" smtClean="0">
                <a:latin typeface="Segoe" pitchFamily="34" charset="0"/>
              </a:rPr>
              <a:t>Modo</a:t>
            </a:r>
            <a:r>
              <a:rPr lang="en-US" sz="1400" b="1" dirty="0" smtClean="0">
                <a:latin typeface="Segoe" pitchFamily="34" charset="0"/>
              </a:rPr>
              <a:t> Kernel</a:t>
            </a:r>
            <a:endParaRPr lang="en-US" sz="1400" b="1" dirty="0">
              <a:latin typeface="Segoe" pitchFamily="34" charset="0"/>
            </a:endParaRPr>
          </a:p>
        </p:txBody>
      </p:sp>
      <p:sp>
        <p:nvSpPr>
          <p:cNvPr id="54" name="TextBox 53"/>
          <p:cNvSpPr txBox="1"/>
          <p:nvPr/>
        </p:nvSpPr>
        <p:spPr>
          <a:xfrm>
            <a:off x="7631492" y="500042"/>
            <a:ext cx="1369664" cy="246217"/>
          </a:xfrm>
          <a:prstGeom prst="rect">
            <a:avLst/>
          </a:prstGeom>
          <a:noFill/>
        </p:spPr>
        <p:txBody>
          <a:bodyPr wrap="square" lIns="76197" tIns="38098" rIns="76197" bIns="38098" rtlCol="0">
            <a:spAutoFit/>
          </a:bodyPr>
          <a:lstStyle/>
          <a:p>
            <a:r>
              <a:rPr lang="en-US" sz="1100" dirty="0" err="1" smtClean="0">
                <a:latin typeface="Segoe" pitchFamily="34" charset="0"/>
              </a:rPr>
              <a:t>Proporcionado</a:t>
            </a:r>
            <a:r>
              <a:rPr lang="en-US" sz="1100" dirty="0" smtClean="0">
                <a:latin typeface="Segoe" pitchFamily="34" charset="0"/>
              </a:rPr>
              <a:t> </a:t>
            </a:r>
            <a:r>
              <a:rPr lang="en-US" sz="1100" dirty="0" err="1" smtClean="0">
                <a:latin typeface="Segoe" pitchFamily="34" charset="0"/>
              </a:rPr>
              <a:t>por</a:t>
            </a:r>
            <a:r>
              <a:rPr lang="en-US" sz="1100" dirty="0" smtClean="0">
                <a:latin typeface="Segoe" pitchFamily="34" charset="0"/>
              </a:rPr>
              <a:t>:</a:t>
            </a:r>
            <a:endParaRPr lang="en-US" sz="1100" dirty="0">
              <a:latin typeface="Segoe" pitchFamily="34" charset="0"/>
            </a:endParaRPr>
          </a:p>
        </p:txBody>
      </p:sp>
      <p:sp>
        <p:nvSpPr>
          <p:cNvPr id="55" name="Line 4"/>
          <p:cNvSpPr>
            <a:spLocks noChangeShapeType="1"/>
          </p:cNvSpPr>
          <p:nvPr/>
        </p:nvSpPr>
        <p:spPr bwMode="auto">
          <a:xfrm flipH="1">
            <a:off x="481386" y="1879100"/>
            <a:ext cx="0" cy="3634740"/>
          </a:xfrm>
          <a:prstGeom prst="line">
            <a:avLst/>
          </a:prstGeom>
          <a:noFill/>
          <a:ln w="28575">
            <a:solidFill>
              <a:schemeClr val="accent1"/>
            </a:solidFill>
            <a:prstDash val="solid"/>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57" name="Line 4"/>
          <p:cNvSpPr>
            <a:spLocks noChangeShapeType="1"/>
          </p:cNvSpPr>
          <p:nvPr/>
        </p:nvSpPr>
        <p:spPr bwMode="auto">
          <a:xfrm flipH="1">
            <a:off x="492249" y="5499780"/>
            <a:ext cx="1722120" cy="0"/>
          </a:xfrm>
          <a:prstGeom prst="line">
            <a:avLst/>
          </a:prstGeom>
          <a:noFill/>
          <a:ln w="28575">
            <a:solidFill>
              <a:srgbClr val="FFFFFF"/>
            </a:solidFill>
            <a:prstDash val="solid"/>
            <a:round/>
            <a:headEnd/>
            <a:tailEnd/>
          </a:ln>
          <a:effectLst/>
        </p:spPr>
        <p:txBody>
          <a:bodyPr wrap="none" lIns="76197" tIns="38098" rIns="76197" bIns="38098" anchor="ctr"/>
          <a:lstStyle/>
          <a:p>
            <a:pPr>
              <a:defRPr/>
            </a:pPr>
            <a:endParaRPr lang="en-US"/>
          </a:p>
        </p:txBody>
      </p:sp>
      <p:sp>
        <p:nvSpPr>
          <p:cNvPr id="58" name="Line 4"/>
          <p:cNvSpPr>
            <a:spLocks noChangeShapeType="1"/>
          </p:cNvSpPr>
          <p:nvPr/>
        </p:nvSpPr>
        <p:spPr bwMode="auto">
          <a:xfrm flipH="1">
            <a:off x="493102" y="3422867"/>
            <a:ext cx="1722120" cy="0"/>
          </a:xfrm>
          <a:prstGeom prst="line">
            <a:avLst/>
          </a:prstGeom>
          <a:noFill/>
          <a:ln w="28575">
            <a:solidFill>
              <a:srgbClr val="FFFFFF"/>
            </a:solidFill>
            <a:prstDash val="solid"/>
            <a:round/>
            <a:headEnd/>
            <a:tailEnd/>
          </a:ln>
          <a:effectLst/>
        </p:spPr>
        <p:txBody>
          <a:bodyPr wrap="none" lIns="76197" tIns="38098" rIns="76197" bIns="38098" anchor="ctr"/>
          <a:lstStyle/>
          <a:p>
            <a:pPr>
              <a:defRPr/>
            </a:pPr>
            <a:endParaRPr lang="en-US"/>
          </a:p>
        </p:txBody>
      </p:sp>
      <p:sp>
        <p:nvSpPr>
          <p:cNvPr id="59" name="Line 4"/>
          <p:cNvSpPr>
            <a:spLocks noChangeShapeType="1"/>
          </p:cNvSpPr>
          <p:nvPr/>
        </p:nvSpPr>
        <p:spPr bwMode="auto">
          <a:xfrm flipH="1">
            <a:off x="491738" y="5525180"/>
            <a:ext cx="1760220" cy="0"/>
          </a:xfrm>
          <a:prstGeom prst="line">
            <a:avLst/>
          </a:prstGeom>
          <a:noFill/>
          <a:ln w="28575">
            <a:solidFill>
              <a:schemeClr val="accent1"/>
            </a:solidFill>
            <a:prstDash val="solid"/>
            <a:round/>
            <a:headEnd/>
            <a:tailEnd/>
          </a:ln>
          <a:effectLst/>
        </p:spPr>
        <p:txBody>
          <a:bodyPr wrap="none" lIns="76197" tIns="38098" rIns="76197" bIns="38098" anchor="ctr"/>
          <a:lstStyle/>
          <a:p>
            <a:pPr>
              <a:defRPr/>
            </a:pPr>
            <a:endParaRPr lang="en-US"/>
          </a:p>
        </p:txBody>
      </p:sp>
      <p:sp>
        <p:nvSpPr>
          <p:cNvPr id="62" name="Line 4"/>
          <p:cNvSpPr>
            <a:spLocks noChangeShapeType="1"/>
          </p:cNvSpPr>
          <p:nvPr/>
        </p:nvSpPr>
        <p:spPr bwMode="auto">
          <a:xfrm flipH="1">
            <a:off x="495885" y="3429000"/>
            <a:ext cx="1714500" cy="0"/>
          </a:xfrm>
          <a:prstGeom prst="line">
            <a:avLst/>
          </a:prstGeom>
          <a:noFill/>
          <a:ln w="28575">
            <a:solidFill>
              <a:schemeClr val="accent1"/>
            </a:solidFill>
            <a:prstDash val="solid"/>
            <a:round/>
            <a:headEnd/>
            <a:tailEnd/>
          </a:ln>
          <a:effectLst/>
        </p:spPr>
        <p:txBody>
          <a:bodyPr wrap="none" lIns="76197" tIns="38098" rIns="76197" bIns="38098" anchor="ctr"/>
          <a:lstStyle/>
          <a:p>
            <a:pPr>
              <a:defRPr/>
            </a:pPr>
            <a:endParaRPr lang="en-US"/>
          </a:p>
        </p:txBody>
      </p:sp>
      <p:sp>
        <p:nvSpPr>
          <p:cNvPr id="67" name="Rectangle 3"/>
          <p:cNvSpPr>
            <a:spLocks noGrp="1" noChangeArrowheads="1"/>
          </p:cNvSpPr>
          <p:nvPr>
            <p:ph type="title"/>
          </p:nvPr>
        </p:nvSpPr>
        <p:spPr>
          <a:xfrm>
            <a:off x="214282" y="142852"/>
            <a:ext cx="8382000" cy="1107996"/>
          </a:xfrm>
        </p:spPr>
        <p:txBody>
          <a:bodyPr/>
          <a:lstStyle/>
          <a:p>
            <a:r>
              <a:rPr lang="en-US" dirty="0" smtClean="0"/>
              <a:t>Windows Virtualization</a:t>
            </a:r>
            <a:r>
              <a:rPr lang="en-US" sz="2400" dirty="0" smtClean="0"/>
              <a:t/>
            </a:r>
            <a:br>
              <a:rPr lang="en-US" sz="2400" dirty="0" smtClean="0"/>
            </a:br>
            <a:r>
              <a:rPr lang="en-US" sz="3200" dirty="0" smtClean="0">
                <a:solidFill>
                  <a:schemeClr val="tx2"/>
                </a:solidFill>
              </a:rPr>
              <a:t>ARQUITECTURA</a:t>
            </a:r>
            <a:endParaRPr lang="en-US" sz="3600" dirty="0" smtClean="0">
              <a:solidFill>
                <a:schemeClr val="tx2"/>
              </a:solidFill>
            </a:endParaRPr>
          </a:p>
        </p:txBody>
      </p:sp>
      <p:grpSp>
        <p:nvGrpSpPr>
          <p:cNvPr id="15" name="Group 86"/>
          <p:cNvGrpSpPr/>
          <p:nvPr/>
        </p:nvGrpSpPr>
        <p:grpSpPr>
          <a:xfrm>
            <a:off x="685800" y="4038600"/>
            <a:ext cx="762000" cy="381000"/>
            <a:chOff x="533400" y="4038600"/>
            <a:chExt cx="762000" cy="381000"/>
          </a:xfrm>
        </p:grpSpPr>
        <p:sp>
          <p:nvSpPr>
            <p:cNvPr id="84" name="Rounded Rectangle 83"/>
            <p:cNvSpPr/>
            <p:nvPr/>
          </p:nvSpPr>
          <p:spPr bwMode="auto">
            <a:xfrm>
              <a:off x="609601" y="4038600"/>
              <a:ext cx="609599" cy="3810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85" name="TextBox 84"/>
            <p:cNvSpPr txBox="1"/>
            <p:nvPr/>
          </p:nvSpPr>
          <p:spPr>
            <a:xfrm>
              <a:off x="533400" y="4038600"/>
              <a:ext cx="762000" cy="369332"/>
            </a:xfrm>
            <a:prstGeom prst="rect">
              <a:avLst/>
            </a:prstGeom>
            <a:noFill/>
          </p:spPr>
          <p:txBody>
            <a:bodyPr wrap="square" rtlCol="0">
              <a:spAutoFit/>
            </a:bodyPr>
            <a:lstStyle/>
            <a:p>
              <a:pPr algn="ctr"/>
              <a:r>
                <a:rPr lang="en-US" sz="900" dirty="0">
                  <a:latin typeface="Segoe" pitchFamily="34" charset="0"/>
                </a:rPr>
                <a:t>Windows </a:t>
              </a:r>
              <a:r>
                <a:rPr lang="en-US" sz="900" dirty="0" smtClean="0">
                  <a:latin typeface="Segoe" pitchFamily="34" charset="0"/>
                </a:rPr>
                <a:t> </a:t>
              </a:r>
            </a:p>
            <a:p>
              <a:pPr algn="ctr"/>
              <a:r>
                <a:rPr lang="en-US" sz="900" dirty="0" smtClean="0">
                  <a:latin typeface="Segoe" pitchFamily="34" charset="0"/>
                </a:rPr>
                <a:t>Drivers</a:t>
              </a:r>
              <a:endParaRPr lang="en-US" sz="900" dirty="0">
                <a:latin typeface="Segoe" pitchFamily="34" charset="0"/>
              </a:endParaRPr>
            </a:p>
          </p:txBody>
        </p:sp>
      </p:grpSp>
      <p:cxnSp>
        <p:nvCxnSpPr>
          <p:cNvPr id="103" name="Straight Connector 102"/>
          <p:cNvCxnSpPr/>
          <p:nvPr/>
        </p:nvCxnSpPr>
        <p:spPr>
          <a:xfrm>
            <a:off x="609600" y="3429000"/>
            <a:ext cx="8229600" cy="158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33400" y="5486400"/>
            <a:ext cx="8229600" cy="158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116"/>
                                        </p:tgtEl>
                                        <p:attrNameLst>
                                          <p:attrName>style.visibility</p:attrName>
                                        </p:attrNameLst>
                                      </p:cBhvr>
                                      <p:to>
                                        <p:strVal val="visible"/>
                                      </p:to>
                                    </p:set>
                                    <p:animEffect transition="in" filter="fade">
                                      <p:cBhvr>
                                        <p:cTn id="14" dur="500"/>
                                        <p:tgtEl>
                                          <p:spTgt spid="116"/>
                                        </p:tgtEl>
                                      </p:cBhvr>
                                    </p:animEffect>
                                  </p:childTnLst>
                                </p:cTn>
                              </p:par>
                              <p:par>
                                <p:cTn id="15" presetID="2" presetClass="entr" presetSubtype="1"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99"/>
                                        </p:tgtEl>
                                        <p:attrNameLst>
                                          <p:attrName>style.visibility</p:attrName>
                                        </p:attrNameLst>
                                      </p:cBhvr>
                                      <p:to>
                                        <p:strVal val="visible"/>
                                      </p:to>
                                    </p:set>
                                    <p:anim calcmode="lin" valueType="num">
                                      <p:cBhvr additive="base">
                                        <p:cTn id="21" dur="500" fill="hold"/>
                                        <p:tgtEl>
                                          <p:spTgt spid="99"/>
                                        </p:tgtEl>
                                        <p:attrNameLst>
                                          <p:attrName>ppt_x</p:attrName>
                                        </p:attrNameLst>
                                      </p:cBhvr>
                                      <p:tavLst>
                                        <p:tav tm="0">
                                          <p:val>
                                            <p:strVal val="1+#ppt_w/2"/>
                                          </p:val>
                                        </p:tav>
                                        <p:tav tm="100000">
                                          <p:val>
                                            <p:strVal val="#ppt_x"/>
                                          </p:val>
                                        </p:tav>
                                      </p:tavLst>
                                    </p:anim>
                                    <p:anim calcmode="lin" valueType="num">
                                      <p:cBhvr additive="base">
                                        <p:cTn id="22" dur="500" fill="hold"/>
                                        <p:tgtEl>
                                          <p:spTgt spid="99"/>
                                        </p:tgtEl>
                                        <p:attrNameLst>
                                          <p:attrName>ppt_y</p:attrName>
                                        </p:attrNameLst>
                                      </p:cBhvr>
                                      <p:tavLst>
                                        <p:tav tm="0">
                                          <p:val>
                                            <p:strVal val="#ppt_y"/>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103"/>
                                        </p:tgtEl>
                                        <p:attrNameLst>
                                          <p:attrName>style.visibility</p:attrName>
                                        </p:attrNameLst>
                                      </p:cBhvr>
                                      <p:to>
                                        <p:strVal val="visible"/>
                                      </p:to>
                                    </p:set>
                                    <p:anim calcmode="lin" valueType="num">
                                      <p:cBhvr additive="base">
                                        <p:cTn id="25" dur="500" fill="hold"/>
                                        <p:tgtEl>
                                          <p:spTgt spid="103"/>
                                        </p:tgtEl>
                                        <p:attrNameLst>
                                          <p:attrName>ppt_x</p:attrName>
                                        </p:attrNameLst>
                                      </p:cBhvr>
                                      <p:tavLst>
                                        <p:tav tm="0">
                                          <p:val>
                                            <p:strVal val="#ppt_x"/>
                                          </p:val>
                                        </p:tav>
                                        <p:tav tm="100000">
                                          <p:val>
                                            <p:strVal val="#ppt_x"/>
                                          </p:val>
                                        </p:tav>
                                      </p:tavLst>
                                    </p:anim>
                                    <p:anim calcmode="lin" valueType="num">
                                      <p:cBhvr additive="base">
                                        <p:cTn id="26" dur="500" fill="hold"/>
                                        <p:tgtEl>
                                          <p:spTgt spid="103"/>
                                        </p:tgtEl>
                                        <p:attrNameLst>
                                          <p:attrName>ppt_y</p:attrName>
                                        </p:attrNameLst>
                                      </p:cBhvr>
                                      <p:tavLst>
                                        <p:tav tm="0">
                                          <p:val>
                                            <p:strVal val="0-#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37"/>
                                        </p:tgtEl>
                                        <p:attrNameLst>
                                          <p:attrName>style.visibility</p:attrName>
                                        </p:attrNameLst>
                                      </p:cBhvr>
                                      <p:to>
                                        <p:strVal val="visible"/>
                                      </p:to>
                                    </p:set>
                                    <p:animEffect transition="in" filter="fade">
                                      <p:cBhvr>
                                        <p:cTn id="29" dur="500"/>
                                        <p:tgtEl>
                                          <p:spTgt spid="137"/>
                                        </p:tgtEl>
                                      </p:cBhvr>
                                    </p:animEffect>
                                  </p:childTnLst>
                                </p:cTn>
                              </p:par>
                              <p:par>
                                <p:cTn id="30" presetID="2" presetClass="entr" presetSubtype="1" fill="hold" nodeType="with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additive="base">
                                        <p:cTn id="32" dur="500" fill="hold"/>
                                        <p:tgtEl>
                                          <p:spTgt spid="104"/>
                                        </p:tgtEl>
                                        <p:attrNameLst>
                                          <p:attrName>ppt_x</p:attrName>
                                        </p:attrNameLst>
                                      </p:cBhvr>
                                      <p:tavLst>
                                        <p:tav tm="0">
                                          <p:val>
                                            <p:strVal val="#ppt_x"/>
                                          </p:val>
                                        </p:tav>
                                        <p:tav tm="100000">
                                          <p:val>
                                            <p:strVal val="#ppt_x"/>
                                          </p:val>
                                        </p:tav>
                                      </p:tavLst>
                                    </p:anim>
                                    <p:anim calcmode="lin" valueType="num">
                                      <p:cBhvr additive="base">
                                        <p:cTn id="33" dur="500" fill="hold"/>
                                        <p:tgtEl>
                                          <p:spTgt spid="104"/>
                                        </p:tgtEl>
                                        <p:attrNameLst>
                                          <p:attrName>ppt_y</p:attrName>
                                        </p:attrNameLst>
                                      </p:cBhvr>
                                      <p:tavLst>
                                        <p:tav tm="0">
                                          <p:val>
                                            <p:strVal val="0-#ppt_h/2"/>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138"/>
                                        </p:tgtEl>
                                        <p:attrNameLst>
                                          <p:attrName>style.visibility</p:attrName>
                                        </p:attrNameLst>
                                      </p:cBhvr>
                                      <p:to>
                                        <p:strVal val="visible"/>
                                      </p:to>
                                    </p:set>
                                    <p:animEffect transition="in" filter="fade">
                                      <p:cBhvr>
                                        <p:cTn id="36" dur="500"/>
                                        <p:tgtEl>
                                          <p:spTgt spid="13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2000"/>
                                        <p:tgtEl>
                                          <p:spTgt spid="14"/>
                                        </p:tgtEl>
                                      </p:cBhvr>
                                    </p:animEffect>
                                    <p:set>
                                      <p:cBhvr>
                                        <p:cTn id="41" dur="1" fill="hold">
                                          <p:stCondLst>
                                            <p:cond delay="1999"/>
                                          </p:stCondLst>
                                        </p:cTn>
                                        <p:tgtEl>
                                          <p:spTgt spid="14"/>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000"/>
                                        <p:tgtEl>
                                          <p:spTgt spid="99"/>
                                        </p:tgtEl>
                                      </p:cBhvr>
                                    </p:animEffect>
                                    <p:set>
                                      <p:cBhvr>
                                        <p:cTn id="44" dur="1" fill="hold">
                                          <p:stCondLst>
                                            <p:cond delay="1999"/>
                                          </p:stCondLst>
                                        </p:cTn>
                                        <p:tgtEl>
                                          <p:spTgt spid="99"/>
                                        </p:tgtEl>
                                        <p:attrNameLst>
                                          <p:attrName>style.visibility</p:attrName>
                                        </p:attrNameLst>
                                      </p:cBhvr>
                                      <p:to>
                                        <p:strVal val="hidden"/>
                                      </p:to>
                                    </p:set>
                                  </p:childTnLst>
                                </p:cTn>
                              </p:par>
                              <p:par>
                                <p:cTn id="45" presetID="42" presetClass="path" presetSubtype="0" accel="50000" decel="50000" fill="hold" grpId="1" nodeType="withEffect">
                                  <p:stCondLst>
                                    <p:cond delay="0"/>
                                  </p:stCondLst>
                                  <p:childTnLst>
                                    <p:animMotion origin="layout" path="M -4.16667E-6 -2.96091E-6 L 0.00157 0.06408 " pathEditMode="relative" rAng="0" ptsTypes="AA">
                                      <p:cBhvr>
                                        <p:cTn id="46" dur="2000" fill="hold"/>
                                        <p:tgtEl>
                                          <p:spTgt spid="4"/>
                                        </p:tgtEl>
                                        <p:attrNameLst>
                                          <p:attrName>ppt_x</p:attrName>
                                          <p:attrName>ppt_y</p:attrName>
                                        </p:attrNameLst>
                                      </p:cBhvr>
                                      <p:rCtr x="1" y="32"/>
                                    </p:animMotion>
                                  </p:childTnLst>
                                </p:cTn>
                              </p:par>
                              <p:par>
                                <p:cTn id="47" presetID="10"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2000"/>
                                        <p:tgtEl>
                                          <p:spTgt spid="8"/>
                                        </p:tgtEl>
                                      </p:cBhvr>
                                    </p:animEffect>
                                  </p:childTnLst>
                                </p:cTn>
                              </p:par>
                              <p:par>
                                <p:cTn id="50" presetID="10"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2000"/>
                                        <p:tgtEl>
                                          <p:spTgt spid="11"/>
                                        </p:tgtEl>
                                      </p:cBhvr>
                                    </p:animEffect>
                                  </p:childTnLst>
                                </p:cTn>
                              </p:par>
                              <p:par>
                                <p:cTn id="53" presetID="10"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2000"/>
                                        <p:tgtEl>
                                          <p:spTgt spid="15"/>
                                        </p:tgtEl>
                                      </p:cBhvr>
                                    </p:animEffect>
                                  </p:childTnLst>
                                </p:cTn>
                              </p:par>
                              <p:par>
                                <p:cTn id="56" presetID="10"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2000"/>
                                        <p:tgtEl>
                                          <p:spTgt spid="22"/>
                                        </p:tgtEl>
                                      </p:cBhvr>
                                    </p:animEffect>
                                  </p:childTnLst>
                                </p:cTn>
                              </p:par>
                              <p:par>
                                <p:cTn id="59" presetID="10" presetClass="exit" presetSubtype="0" fill="hold" nodeType="withEffect">
                                  <p:stCondLst>
                                    <p:cond delay="0"/>
                                  </p:stCondLst>
                                  <p:childTnLst>
                                    <p:animEffect transition="out" filter="fade">
                                      <p:cBhvr>
                                        <p:cTn id="60" dur="500"/>
                                        <p:tgtEl>
                                          <p:spTgt spid="103"/>
                                        </p:tgtEl>
                                      </p:cBhvr>
                                    </p:animEffect>
                                    <p:set>
                                      <p:cBhvr>
                                        <p:cTn id="61" dur="1" fill="hold">
                                          <p:stCondLst>
                                            <p:cond delay="499"/>
                                          </p:stCondLst>
                                        </p:cTn>
                                        <p:tgtEl>
                                          <p:spTgt spid="10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04"/>
                                        </p:tgtEl>
                                      </p:cBhvr>
                                    </p:animEffect>
                                    <p:set>
                                      <p:cBhvr>
                                        <p:cTn id="64" dur="1" fill="hold">
                                          <p:stCondLst>
                                            <p:cond delay="499"/>
                                          </p:stCondLst>
                                        </p:cTn>
                                        <p:tgtEl>
                                          <p:spTgt spid="104"/>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132"/>
                                        </p:tgtEl>
                                        <p:attrNameLst>
                                          <p:attrName>style.visibility</p:attrName>
                                        </p:attrNameLst>
                                      </p:cBhvr>
                                      <p:to>
                                        <p:strVal val="visible"/>
                                      </p:to>
                                    </p:set>
                                    <p:animEffect transition="in" filter="fade">
                                      <p:cBhvr>
                                        <p:cTn id="67" dur="500"/>
                                        <p:tgtEl>
                                          <p:spTgt spid="132"/>
                                        </p:tgtEl>
                                      </p:cBhvr>
                                    </p:animEffect>
                                  </p:childTnLst>
                                </p:cTn>
                              </p:par>
                              <p:par>
                                <p:cTn id="68" presetID="10" presetClass="entr" presetSubtype="0" fill="hold" nodeType="with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500"/>
                                        <p:tgtEl>
                                          <p:spTgt spid="59"/>
                                        </p:tgtEl>
                                      </p:cBhvr>
                                    </p:animEffect>
                                  </p:childTnLst>
                                </p:cTn>
                              </p:par>
                              <p:par>
                                <p:cTn id="71" presetID="10" presetClass="entr" presetSubtype="0" fill="hold" nodeType="withEffect">
                                  <p:stCondLst>
                                    <p:cond delay="0"/>
                                  </p:stCondLst>
                                  <p:childTnLst>
                                    <p:set>
                                      <p:cBhvr>
                                        <p:cTn id="72" dur="1" fill="hold">
                                          <p:stCondLst>
                                            <p:cond delay="0"/>
                                          </p:stCondLst>
                                        </p:cTn>
                                        <p:tgtEl>
                                          <p:spTgt spid="62"/>
                                        </p:tgtEl>
                                        <p:attrNameLst>
                                          <p:attrName>style.visibility</p:attrName>
                                        </p:attrNameLst>
                                      </p:cBhvr>
                                      <p:to>
                                        <p:strVal val="visible"/>
                                      </p:to>
                                    </p:set>
                                    <p:animEffect transition="in" filter="fade">
                                      <p:cBhvr>
                                        <p:cTn id="73" dur="500"/>
                                        <p:tgtEl>
                                          <p:spTgt spid="62"/>
                                        </p:tgtEl>
                                      </p:cBhvr>
                                    </p:animEffect>
                                  </p:childTnLst>
                                </p:cTn>
                              </p:par>
                              <p:par>
                                <p:cTn id="74" presetID="10" presetClass="entr" presetSubtype="0" fill="hold" nodeType="with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500"/>
                                        <p:tgtEl>
                                          <p:spTgt spid="58"/>
                                        </p:tgtEl>
                                      </p:cBhvr>
                                    </p:animEffect>
                                  </p:childTnLst>
                                </p:cTn>
                              </p:par>
                              <p:par>
                                <p:cTn id="77" presetID="10" presetClass="entr" presetSubtype="0" fill="hold"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500"/>
                                        <p:tgtEl>
                                          <p:spTgt spid="55"/>
                                        </p:tgtEl>
                                      </p:cBhvr>
                                    </p:animEffect>
                                  </p:childTnLst>
                                </p:cTn>
                              </p:par>
                              <p:par>
                                <p:cTn id="80" presetID="10"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fade">
                                      <p:cBhvr>
                                        <p:cTn id="82" dur="500"/>
                                        <p:tgtEl>
                                          <p:spTgt spid="57"/>
                                        </p:tgtEl>
                                      </p:cBhvr>
                                    </p:animEffect>
                                  </p:childTnLst>
                                </p:cTn>
                              </p:par>
                              <p:par>
                                <p:cTn id="83" presetID="10" presetClass="entr" presetSubtype="0" fill="hold" nodeType="withEffect">
                                  <p:stCondLst>
                                    <p:cond delay="0"/>
                                  </p:stCondLst>
                                  <p:childTnLst>
                                    <p:set>
                                      <p:cBhvr>
                                        <p:cTn id="84" dur="1" fill="hold">
                                          <p:stCondLst>
                                            <p:cond delay="0"/>
                                          </p:stCondLst>
                                        </p:cTn>
                                        <p:tgtEl>
                                          <p:spTgt spid="119"/>
                                        </p:tgtEl>
                                        <p:attrNameLst>
                                          <p:attrName>style.visibility</p:attrName>
                                        </p:attrNameLst>
                                      </p:cBhvr>
                                      <p:to>
                                        <p:strVal val="visible"/>
                                      </p:to>
                                    </p:set>
                                    <p:animEffect transition="in" filter="fade">
                                      <p:cBhvr>
                                        <p:cTn id="85" dur="500"/>
                                        <p:tgtEl>
                                          <p:spTgt spid="119"/>
                                        </p:tgtEl>
                                      </p:cBhvr>
                                    </p:animEffect>
                                  </p:childTnLst>
                                </p:cTn>
                              </p:par>
                              <p:par>
                                <p:cTn id="86" presetID="10" presetClass="entr" presetSubtype="0" fill="hold" nodeType="withEffect">
                                  <p:stCondLst>
                                    <p:cond delay="0"/>
                                  </p:stCondLst>
                                  <p:childTnLst>
                                    <p:set>
                                      <p:cBhvr>
                                        <p:cTn id="87" dur="1" fill="hold">
                                          <p:stCondLst>
                                            <p:cond delay="0"/>
                                          </p:stCondLst>
                                        </p:cTn>
                                        <p:tgtEl>
                                          <p:spTgt spid="131"/>
                                        </p:tgtEl>
                                        <p:attrNameLst>
                                          <p:attrName>style.visibility</p:attrName>
                                        </p:attrNameLst>
                                      </p:cBhvr>
                                      <p:to>
                                        <p:strVal val="visible"/>
                                      </p:to>
                                    </p:set>
                                    <p:animEffect transition="in" filter="fade">
                                      <p:cBhvr>
                                        <p:cTn id="88" dur="500"/>
                                        <p:tgtEl>
                                          <p:spTgt spid="131"/>
                                        </p:tgtEl>
                                      </p:cBhvr>
                                    </p:animEffect>
                                  </p:childTnLst>
                                </p:cTn>
                              </p:par>
                              <p:par>
                                <p:cTn id="89" presetID="10" presetClass="entr" presetSubtype="0" fill="hold" nodeType="withEffect">
                                  <p:stCondLst>
                                    <p:cond delay="0"/>
                                  </p:stCondLst>
                                  <p:childTnLst>
                                    <p:set>
                                      <p:cBhvr>
                                        <p:cTn id="90" dur="1" fill="hold">
                                          <p:stCondLst>
                                            <p:cond delay="0"/>
                                          </p:stCondLst>
                                        </p:cTn>
                                        <p:tgtEl>
                                          <p:spTgt spid="136"/>
                                        </p:tgtEl>
                                        <p:attrNameLst>
                                          <p:attrName>style.visibility</p:attrName>
                                        </p:attrNameLst>
                                      </p:cBhvr>
                                      <p:to>
                                        <p:strVal val="visible"/>
                                      </p:to>
                                    </p:set>
                                    <p:animEffect transition="in" filter="fade">
                                      <p:cBhvr>
                                        <p:cTn id="91" dur="500"/>
                                        <p:tgtEl>
                                          <p:spTgt spid="136"/>
                                        </p:tgtEl>
                                      </p:cBhvr>
                                    </p:animEffect>
                                  </p:childTnLst>
                                </p:cTn>
                              </p:par>
                              <p:par>
                                <p:cTn id="92" presetID="10" presetClass="entr" presetSubtype="0" fill="hold" nodeType="withEffect">
                                  <p:stCondLst>
                                    <p:cond delay="0"/>
                                  </p:stCondLst>
                                  <p:childTnLst>
                                    <p:set>
                                      <p:cBhvr>
                                        <p:cTn id="93" dur="1" fill="hold">
                                          <p:stCondLst>
                                            <p:cond delay="0"/>
                                          </p:stCondLst>
                                        </p:cTn>
                                        <p:tgtEl>
                                          <p:spTgt spid="135"/>
                                        </p:tgtEl>
                                        <p:attrNameLst>
                                          <p:attrName>style.visibility</p:attrName>
                                        </p:attrNameLst>
                                      </p:cBhvr>
                                      <p:to>
                                        <p:strVal val="visible"/>
                                      </p:to>
                                    </p:set>
                                    <p:animEffect transition="in" filter="fade">
                                      <p:cBhvr>
                                        <p:cTn id="94" dur="500"/>
                                        <p:tgtEl>
                                          <p:spTgt spid="135"/>
                                        </p:tgtEl>
                                      </p:cBhvr>
                                    </p:animEffect>
                                  </p:childTnLst>
                                </p:cTn>
                              </p:par>
                              <p:par>
                                <p:cTn id="95" presetID="10" presetClass="entr" presetSubtype="0" fill="hold" nodeType="withEffect">
                                  <p:stCondLst>
                                    <p:cond delay="0"/>
                                  </p:stCondLst>
                                  <p:childTnLst>
                                    <p:set>
                                      <p:cBhvr>
                                        <p:cTn id="96" dur="1" fill="hold">
                                          <p:stCondLst>
                                            <p:cond delay="0"/>
                                          </p:stCondLst>
                                        </p:cTn>
                                        <p:tgtEl>
                                          <p:spTgt spid="134"/>
                                        </p:tgtEl>
                                        <p:attrNameLst>
                                          <p:attrName>style.visibility</p:attrName>
                                        </p:attrNameLst>
                                      </p:cBhvr>
                                      <p:to>
                                        <p:strVal val="visible"/>
                                      </p:to>
                                    </p:set>
                                    <p:animEffect transition="in" filter="fade">
                                      <p:cBhvr>
                                        <p:cTn id="97" dur="500"/>
                                        <p:tgtEl>
                                          <p:spTgt spid="134"/>
                                        </p:tgtEl>
                                      </p:cBhvr>
                                    </p:animEffect>
                                  </p:childTnLst>
                                </p:cTn>
                              </p:par>
                              <p:par>
                                <p:cTn id="98" presetID="10" presetClass="entr" presetSubtype="0" fill="hold" nodeType="withEffect">
                                  <p:stCondLst>
                                    <p:cond delay="0"/>
                                  </p:stCondLst>
                                  <p:childTnLst>
                                    <p:set>
                                      <p:cBhvr>
                                        <p:cTn id="99" dur="1" fill="hold">
                                          <p:stCondLst>
                                            <p:cond delay="0"/>
                                          </p:stCondLst>
                                        </p:cTn>
                                        <p:tgtEl>
                                          <p:spTgt spid="133"/>
                                        </p:tgtEl>
                                        <p:attrNameLst>
                                          <p:attrName>style.visibility</p:attrName>
                                        </p:attrNameLst>
                                      </p:cBhvr>
                                      <p:to>
                                        <p:strVal val="visible"/>
                                      </p:to>
                                    </p:set>
                                    <p:animEffect transition="in" filter="fade">
                                      <p:cBhvr>
                                        <p:cTn id="100" dur="500"/>
                                        <p:tgtEl>
                                          <p:spTgt spid="133"/>
                                        </p:tgtEl>
                                      </p:cBhvr>
                                    </p:animEffect>
                                  </p:childTnLst>
                                </p:cTn>
                              </p:par>
                              <p:par>
                                <p:cTn id="101" presetID="2" presetClass="entr" presetSubtype="2" fill="hold" nodeType="withEffect">
                                  <p:stCondLst>
                                    <p:cond delay="0"/>
                                  </p:stCondLst>
                                  <p:childTnLst>
                                    <p:set>
                                      <p:cBhvr>
                                        <p:cTn id="102" dur="1" fill="hold">
                                          <p:stCondLst>
                                            <p:cond delay="0"/>
                                          </p:stCondLst>
                                        </p:cTn>
                                        <p:tgtEl>
                                          <p:spTgt spid="107"/>
                                        </p:tgtEl>
                                        <p:attrNameLst>
                                          <p:attrName>style.visibility</p:attrName>
                                        </p:attrNameLst>
                                      </p:cBhvr>
                                      <p:to>
                                        <p:strVal val="visible"/>
                                      </p:to>
                                    </p:set>
                                    <p:anim calcmode="lin" valueType="num">
                                      <p:cBhvr additive="base">
                                        <p:cTn id="103" dur="500" fill="hold"/>
                                        <p:tgtEl>
                                          <p:spTgt spid="107"/>
                                        </p:tgtEl>
                                        <p:attrNameLst>
                                          <p:attrName>ppt_x</p:attrName>
                                        </p:attrNameLst>
                                      </p:cBhvr>
                                      <p:tavLst>
                                        <p:tav tm="0">
                                          <p:val>
                                            <p:strVal val="1+#ppt_w/2"/>
                                          </p:val>
                                        </p:tav>
                                        <p:tav tm="100000">
                                          <p:val>
                                            <p:strVal val="#ppt_x"/>
                                          </p:val>
                                        </p:tav>
                                      </p:tavLst>
                                    </p:anim>
                                    <p:anim calcmode="lin" valueType="num">
                                      <p:cBhvr additive="base">
                                        <p:cTn id="104" dur="500" fill="hold"/>
                                        <p:tgtEl>
                                          <p:spTgt spid="107"/>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1+#ppt_w/2"/>
                                          </p:val>
                                        </p:tav>
                                        <p:tav tm="100000">
                                          <p:val>
                                            <p:strVal val="#ppt_x"/>
                                          </p:val>
                                        </p:tav>
                                      </p:tavLst>
                                    </p:anim>
                                    <p:anim calcmode="lin" valueType="num">
                                      <p:cBhvr additive="base">
                                        <p:cTn id="110" dur="500" fill="hold"/>
                                        <p:tgtEl>
                                          <p:spTgt spid="24"/>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0"/>
                                  </p:stCondLst>
                                  <p:childTnLst>
                                    <p:set>
                                      <p:cBhvr>
                                        <p:cTn id="112" dur="1" fill="hold">
                                          <p:stCondLst>
                                            <p:cond delay="0"/>
                                          </p:stCondLst>
                                        </p:cTn>
                                        <p:tgtEl>
                                          <p:spTgt spid="72"/>
                                        </p:tgtEl>
                                        <p:attrNameLst>
                                          <p:attrName>style.visibility</p:attrName>
                                        </p:attrNameLst>
                                      </p:cBhvr>
                                      <p:to>
                                        <p:strVal val="visible"/>
                                      </p:to>
                                    </p:set>
                                    <p:anim calcmode="lin" valueType="num">
                                      <p:cBhvr additive="base">
                                        <p:cTn id="113" dur="500" fill="hold"/>
                                        <p:tgtEl>
                                          <p:spTgt spid="72"/>
                                        </p:tgtEl>
                                        <p:attrNameLst>
                                          <p:attrName>ppt_x</p:attrName>
                                        </p:attrNameLst>
                                      </p:cBhvr>
                                      <p:tavLst>
                                        <p:tav tm="0">
                                          <p:val>
                                            <p:strVal val="1+#ppt_w/2"/>
                                          </p:val>
                                        </p:tav>
                                        <p:tav tm="100000">
                                          <p:val>
                                            <p:strVal val="#ppt_x"/>
                                          </p:val>
                                        </p:tav>
                                      </p:tavLst>
                                    </p:anim>
                                    <p:anim calcmode="lin" valueType="num">
                                      <p:cBhvr additive="base">
                                        <p:cTn id="114" dur="500" fill="hold"/>
                                        <p:tgtEl>
                                          <p:spTgt spid="72"/>
                                        </p:tgtEl>
                                        <p:attrNameLst>
                                          <p:attrName>ppt_y</p:attrName>
                                        </p:attrNameLst>
                                      </p:cBhvr>
                                      <p:tavLst>
                                        <p:tav tm="0">
                                          <p:val>
                                            <p:strVal val="#ppt_y"/>
                                          </p:val>
                                        </p:tav>
                                        <p:tav tm="100000">
                                          <p:val>
                                            <p:strVal val="#ppt_y"/>
                                          </p:val>
                                        </p:tav>
                                      </p:tavLst>
                                    </p:anim>
                                  </p:childTnLst>
                                </p:cTn>
                              </p:par>
                              <p:par>
                                <p:cTn id="115" presetID="10" presetClass="entr" presetSubtype="0" fill="hold" grpId="0" nodeType="with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fade">
                                      <p:cBhvr>
                                        <p:cTn id="117" dur="500"/>
                                        <p:tgtEl>
                                          <p:spTgt spid="118"/>
                                        </p:tgtEl>
                                      </p:cBhvr>
                                    </p:animEffect>
                                  </p:childTnLst>
                                </p:cTn>
                              </p:par>
                              <p:par>
                                <p:cTn id="118" presetID="2" presetClass="entr" presetSubtype="2" fill="hold" nodeType="withEffect">
                                  <p:stCondLst>
                                    <p:cond delay="0"/>
                                  </p:stCondLst>
                                  <p:childTnLst>
                                    <p:set>
                                      <p:cBhvr>
                                        <p:cTn id="119" dur="1" fill="hold">
                                          <p:stCondLst>
                                            <p:cond delay="0"/>
                                          </p:stCondLst>
                                        </p:cTn>
                                        <p:tgtEl>
                                          <p:spTgt spid="2"/>
                                        </p:tgtEl>
                                        <p:attrNameLst>
                                          <p:attrName>style.visibility</p:attrName>
                                        </p:attrNameLst>
                                      </p:cBhvr>
                                      <p:to>
                                        <p:strVal val="visible"/>
                                      </p:to>
                                    </p:set>
                                    <p:anim calcmode="lin" valueType="num">
                                      <p:cBhvr additive="base">
                                        <p:cTn id="120" dur="500" fill="hold"/>
                                        <p:tgtEl>
                                          <p:spTgt spid="2"/>
                                        </p:tgtEl>
                                        <p:attrNameLst>
                                          <p:attrName>ppt_x</p:attrName>
                                        </p:attrNameLst>
                                      </p:cBhvr>
                                      <p:tavLst>
                                        <p:tav tm="0">
                                          <p:val>
                                            <p:strVal val="1+#ppt_w/2"/>
                                          </p:val>
                                        </p:tav>
                                        <p:tav tm="100000">
                                          <p:val>
                                            <p:strVal val="#ppt_x"/>
                                          </p:val>
                                        </p:tav>
                                      </p:tavLst>
                                    </p:anim>
                                    <p:anim calcmode="lin" valueType="num">
                                      <p:cBhvr additive="base">
                                        <p:cTn id="121" dur="500" fill="hold"/>
                                        <p:tgtEl>
                                          <p:spTgt spid="2"/>
                                        </p:tgtEl>
                                        <p:attrNameLst>
                                          <p:attrName>ppt_y</p:attrName>
                                        </p:attrNameLst>
                                      </p:cBhvr>
                                      <p:tavLst>
                                        <p:tav tm="0">
                                          <p:val>
                                            <p:strVal val="#ppt_y"/>
                                          </p:val>
                                        </p:tav>
                                        <p:tav tm="100000">
                                          <p:val>
                                            <p:strVal val="#ppt_y"/>
                                          </p:val>
                                        </p:tav>
                                      </p:tavLst>
                                    </p:anim>
                                  </p:childTnLst>
                                </p:cTn>
                              </p:par>
                              <p:par>
                                <p:cTn id="122" presetID="10" presetClass="entr" presetSubtype="0" fill="hold" nodeType="withEffect">
                                  <p:stCondLst>
                                    <p:cond delay="0"/>
                                  </p:stCondLst>
                                  <p:childTnLst>
                                    <p:set>
                                      <p:cBhvr>
                                        <p:cTn id="123" dur="1" fill="hold">
                                          <p:stCondLst>
                                            <p:cond delay="0"/>
                                          </p:stCondLst>
                                        </p:cTn>
                                        <p:tgtEl>
                                          <p:spTgt spid="108"/>
                                        </p:tgtEl>
                                        <p:attrNameLst>
                                          <p:attrName>style.visibility</p:attrName>
                                        </p:attrNameLst>
                                      </p:cBhvr>
                                      <p:to>
                                        <p:strVal val="visible"/>
                                      </p:to>
                                    </p:set>
                                    <p:animEffect transition="in" filter="fade">
                                      <p:cBhvr>
                                        <p:cTn id="124" dur="500"/>
                                        <p:tgtEl>
                                          <p:spTgt spid="108"/>
                                        </p:tgtEl>
                                      </p:cBhvr>
                                    </p:animEffect>
                                  </p:childTnLst>
                                </p:cTn>
                              </p:par>
                            </p:childTnLst>
                          </p:cTn>
                        </p:par>
                      </p:childTnLst>
                    </p:cTn>
                  </p:par>
                  <p:par>
                    <p:cTn id="125" fill="hold">
                      <p:stCondLst>
                        <p:cond delay="indefinite"/>
                      </p:stCondLst>
                      <p:childTnLst>
                        <p:par>
                          <p:cTn id="126" fill="hold">
                            <p:stCondLst>
                              <p:cond delay="0"/>
                            </p:stCondLst>
                            <p:childTnLst>
                              <p:par>
                                <p:cTn id="127" presetID="2" presetClass="entr" presetSubtype="2" fill="hold" grpId="0" nodeType="clickEffect">
                                  <p:stCondLst>
                                    <p:cond delay="0"/>
                                  </p:stCondLst>
                                  <p:childTnLst>
                                    <p:set>
                                      <p:cBhvr>
                                        <p:cTn id="128" dur="1" fill="hold">
                                          <p:stCondLst>
                                            <p:cond delay="0"/>
                                          </p:stCondLst>
                                        </p:cTn>
                                        <p:tgtEl>
                                          <p:spTgt spid="26"/>
                                        </p:tgtEl>
                                        <p:attrNameLst>
                                          <p:attrName>style.visibility</p:attrName>
                                        </p:attrNameLst>
                                      </p:cBhvr>
                                      <p:to>
                                        <p:strVal val="visible"/>
                                      </p:to>
                                    </p:set>
                                    <p:anim calcmode="lin" valueType="num">
                                      <p:cBhvr additive="base">
                                        <p:cTn id="129" dur="500" fill="hold"/>
                                        <p:tgtEl>
                                          <p:spTgt spid="26"/>
                                        </p:tgtEl>
                                        <p:attrNameLst>
                                          <p:attrName>ppt_x</p:attrName>
                                        </p:attrNameLst>
                                      </p:cBhvr>
                                      <p:tavLst>
                                        <p:tav tm="0">
                                          <p:val>
                                            <p:strVal val="1+#ppt_w/2"/>
                                          </p:val>
                                        </p:tav>
                                        <p:tav tm="100000">
                                          <p:val>
                                            <p:strVal val="#ppt_x"/>
                                          </p:val>
                                        </p:tav>
                                      </p:tavLst>
                                    </p:anim>
                                    <p:anim calcmode="lin" valueType="num">
                                      <p:cBhvr additive="base">
                                        <p:cTn id="130" dur="500" fill="hold"/>
                                        <p:tgtEl>
                                          <p:spTgt spid="26"/>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25"/>
                                        </p:tgtEl>
                                        <p:attrNameLst>
                                          <p:attrName>style.visibility</p:attrName>
                                        </p:attrNameLst>
                                      </p:cBhvr>
                                      <p:to>
                                        <p:strVal val="visible"/>
                                      </p:to>
                                    </p:set>
                                    <p:anim calcmode="lin" valueType="num">
                                      <p:cBhvr additive="base">
                                        <p:cTn id="133" dur="500" fill="hold"/>
                                        <p:tgtEl>
                                          <p:spTgt spid="25"/>
                                        </p:tgtEl>
                                        <p:attrNameLst>
                                          <p:attrName>ppt_x</p:attrName>
                                        </p:attrNameLst>
                                      </p:cBhvr>
                                      <p:tavLst>
                                        <p:tav tm="0">
                                          <p:val>
                                            <p:strVal val="1+#ppt_w/2"/>
                                          </p:val>
                                        </p:tav>
                                        <p:tav tm="100000">
                                          <p:val>
                                            <p:strVal val="#ppt_x"/>
                                          </p:val>
                                        </p:tav>
                                      </p:tavLst>
                                    </p:anim>
                                    <p:anim calcmode="lin" valueType="num">
                                      <p:cBhvr additive="base">
                                        <p:cTn id="134" dur="500" fill="hold"/>
                                        <p:tgtEl>
                                          <p:spTgt spid="25"/>
                                        </p:tgtEl>
                                        <p:attrNameLst>
                                          <p:attrName>ppt_y</p:attrName>
                                        </p:attrNameLst>
                                      </p:cBhvr>
                                      <p:tavLst>
                                        <p:tav tm="0">
                                          <p:val>
                                            <p:strVal val="#ppt_y"/>
                                          </p:val>
                                        </p:tav>
                                        <p:tav tm="100000">
                                          <p:val>
                                            <p:strVal val="#ppt_y"/>
                                          </p:val>
                                        </p:tav>
                                      </p:tavLst>
                                    </p:anim>
                                  </p:childTnLst>
                                </p:cTn>
                              </p:par>
                              <p:par>
                                <p:cTn id="135" presetID="2" presetClass="entr" presetSubtype="2" fill="hold" grpId="0" nodeType="withEffect">
                                  <p:stCondLst>
                                    <p:cond delay="0"/>
                                  </p:stCondLst>
                                  <p:childTnLst>
                                    <p:set>
                                      <p:cBhvr>
                                        <p:cTn id="136" dur="1" fill="hold">
                                          <p:stCondLst>
                                            <p:cond delay="0"/>
                                          </p:stCondLst>
                                        </p:cTn>
                                        <p:tgtEl>
                                          <p:spTgt spid="75"/>
                                        </p:tgtEl>
                                        <p:attrNameLst>
                                          <p:attrName>style.visibility</p:attrName>
                                        </p:attrNameLst>
                                      </p:cBhvr>
                                      <p:to>
                                        <p:strVal val="visible"/>
                                      </p:to>
                                    </p:set>
                                    <p:anim calcmode="lin" valueType="num">
                                      <p:cBhvr additive="base">
                                        <p:cTn id="137" dur="500" fill="hold"/>
                                        <p:tgtEl>
                                          <p:spTgt spid="75"/>
                                        </p:tgtEl>
                                        <p:attrNameLst>
                                          <p:attrName>ppt_x</p:attrName>
                                        </p:attrNameLst>
                                      </p:cBhvr>
                                      <p:tavLst>
                                        <p:tav tm="0">
                                          <p:val>
                                            <p:strVal val="1+#ppt_w/2"/>
                                          </p:val>
                                        </p:tav>
                                        <p:tav tm="100000">
                                          <p:val>
                                            <p:strVal val="#ppt_x"/>
                                          </p:val>
                                        </p:tav>
                                      </p:tavLst>
                                    </p:anim>
                                    <p:anim calcmode="lin" valueType="num">
                                      <p:cBhvr additive="base">
                                        <p:cTn id="138"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2" fill="hold" nodeType="click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additive="base">
                                        <p:cTn id="143" dur="500" fill="hold"/>
                                        <p:tgtEl>
                                          <p:spTgt spid="28"/>
                                        </p:tgtEl>
                                        <p:attrNameLst>
                                          <p:attrName>ppt_x</p:attrName>
                                        </p:attrNameLst>
                                      </p:cBhvr>
                                      <p:tavLst>
                                        <p:tav tm="0">
                                          <p:val>
                                            <p:strVal val="1+#ppt_w/2"/>
                                          </p:val>
                                        </p:tav>
                                        <p:tav tm="100000">
                                          <p:val>
                                            <p:strVal val="#ppt_x"/>
                                          </p:val>
                                        </p:tav>
                                      </p:tavLst>
                                    </p:anim>
                                    <p:anim calcmode="lin" valueType="num">
                                      <p:cBhvr additive="base">
                                        <p:cTn id="144" dur="500" fill="hold"/>
                                        <p:tgtEl>
                                          <p:spTgt spid="28"/>
                                        </p:tgtEl>
                                        <p:attrNameLst>
                                          <p:attrName>ppt_y</p:attrName>
                                        </p:attrNameLst>
                                      </p:cBhvr>
                                      <p:tavLst>
                                        <p:tav tm="0">
                                          <p:val>
                                            <p:strVal val="#ppt_y"/>
                                          </p:val>
                                        </p:tav>
                                        <p:tav tm="100000">
                                          <p:val>
                                            <p:strVal val="#ppt_y"/>
                                          </p:val>
                                        </p:tav>
                                      </p:tavLst>
                                    </p:anim>
                                  </p:childTnLst>
                                </p:cTn>
                              </p:par>
                              <p:par>
                                <p:cTn id="145" presetID="10" presetClass="entr" presetSubtype="0" fill="hold" grpId="0" nodeType="withEffect">
                                  <p:stCondLst>
                                    <p:cond delay="0"/>
                                  </p:stCondLst>
                                  <p:childTnLst>
                                    <p:set>
                                      <p:cBhvr>
                                        <p:cTn id="146" dur="1" fill="hold">
                                          <p:stCondLst>
                                            <p:cond delay="0"/>
                                          </p:stCondLst>
                                        </p:cTn>
                                        <p:tgtEl>
                                          <p:spTgt spid="120"/>
                                        </p:tgtEl>
                                        <p:attrNameLst>
                                          <p:attrName>style.visibility</p:attrName>
                                        </p:attrNameLst>
                                      </p:cBhvr>
                                      <p:to>
                                        <p:strVal val="visible"/>
                                      </p:to>
                                    </p:set>
                                    <p:animEffect transition="in" filter="fade">
                                      <p:cBhvr>
                                        <p:cTn id="147" dur="500"/>
                                        <p:tgtEl>
                                          <p:spTgt spid="120"/>
                                        </p:tgtEl>
                                      </p:cBhvr>
                                    </p:animEffect>
                                  </p:childTnLst>
                                </p:cTn>
                              </p:par>
                              <p:par>
                                <p:cTn id="148" presetID="2" presetClass="entr" presetSubtype="2" fill="hold" nodeType="withEffect">
                                  <p:stCondLst>
                                    <p:cond delay="0"/>
                                  </p:stCondLst>
                                  <p:childTnLst>
                                    <p:set>
                                      <p:cBhvr>
                                        <p:cTn id="149" dur="1" fill="hold">
                                          <p:stCondLst>
                                            <p:cond delay="0"/>
                                          </p:stCondLst>
                                        </p:cTn>
                                        <p:tgtEl>
                                          <p:spTgt spid="10"/>
                                        </p:tgtEl>
                                        <p:attrNameLst>
                                          <p:attrName>style.visibility</p:attrName>
                                        </p:attrNameLst>
                                      </p:cBhvr>
                                      <p:to>
                                        <p:strVal val="visible"/>
                                      </p:to>
                                    </p:set>
                                    <p:anim calcmode="lin" valueType="num">
                                      <p:cBhvr additive="base">
                                        <p:cTn id="150" dur="500" fill="hold"/>
                                        <p:tgtEl>
                                          <p:spTgt spid="10"/>
                                        </p:tgtEl>
                                        <p:attrNameLst>
                                          <p:attrName>ppt_x</p:attrName>
                                        </p:attrNameLst>
                                      </p:cBhvr>
                                      <p:tavLst>
                                        <p:tav tm="0">
                                          <p:val>
                                            <p:strVal val="1+#ppt_w/2"/>
                                          </p:val>
                                        </p:tav>
                                        <p:tav tm="100000">
                                          <p:val>
                                            <p:strVal val="#ppt_x"/>
                                          </p:val>
                                        </p:tav>
                                      </p:tavLst>
                                    </p:anim>
                                    <p:anim calcmode="lin" valueType="num">
                                      <p:cBhvr additive="base">
                                        <p:cTn id="151" dur="500" fill="hold"/>
                                        <p:tgtEl>
                                          <p:spTgt spid="10"/>
                                        </p:tgtEl>
                                        <p:attrNameLst>
                                          <p:attrName>ppt_y</p:attrName>
                                        </p:attrNameLst>
                                      </p:cBhvr>
                                      <p:tavLst>
                                        <p:tav tm="0">
                                          <p:val>
                                            <p:strVal val="#ppt_y"/>
                                          </p:val>
                                        </p:tav>
                                        <p:tav tm="100000">
                                          <p:val>
                                            <p:strVal val="#ppt_y"/>
                                          </p:val>
                                        </p:tav>
                                      </p:tavLst>
                                    </p:anim>
                                  </p:childTnLst>
                                </p:cTn>
                              </p:par>
                              <p:par>
                                <p:cTn id="152" presetID="2" presetClass="entr" presetSubtype="2" fill="hold" grpId="0" nodeType="withEffect">
                                  <p:stCondLst>
                                    <p:cond delay="0"/>
                                  </p:stCondLst>
                                  <p:childTnLst>
                                    <p:set>
                                      <p:cBhvr>
                                        <p:cTn id="153" dur="1" fill="hold">
                                          <p:stCondLst>
                                            <p:cond delay="0"/>
                                          </p:stCondLst>
                                        </p:cTn>
                                        <p:tgtEl>
                                          <p:spTgt spid="78"/>
                                        </p:tgtEl>
                                        <p:attrNameLst>
                                          <p:attrName>style.visibility</p:attrName>
                                        </p:attrNameLst>
                                      </p:cBhvr>
                                      <p:to>
                                        <p:strVal val="visible"/>
                                      </p:to>
                                    </p:set>
                                    <p:anim calcmode="lin" valueType="num">
                                      <p:cBhvr additive="base">
                                        <p:cTn id="154" dur="500" fill="hold"/>
                                        <p:tgtEl>
                                          <p:spTgt spid="78"/>
                                        </p:tgtEl>
                                        <p:attrNameLst>
                                          <p:attrName>ppt_x</p:attrName>
                                        </p:attrNameLst>
                                      </p:cBhvr>
                                      <p:tavLst>
                                        <p:tav tm="0">
                                          <p:val>
                                            <p:strVal val="1+#ppt_w/2"/>
                                          </p:val>
                                        </p:tav>
                                        <p:tav tm="100000">
                                          <p:val>
                                            <p:strVal val="#ppt_x"/>
                                          </p:val>
                                        </p:tav>
                                      </p:tavLst>
                                    </p:anim>
                                    <p:anim calcmode="lin" valueType="num">
                                      <p:cBhvr additive="base">
                                        <p:cTn id="155"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9" grpId="1" animBg="1"/>
      <p:bldP spid="24" grpId="0" animBg="1"/>
      <p:bldP spid="26" grpId="0" animBg="1"/>
      <p:bldP spid="25" grpId="0" animBg="1"/>
      <p:bldP spid="72" grpId="0" animBg="1"/>
      <p:bldP spid="75" grpId="0" animBg="1"/>
      <p:bldP spid="78" grpId="0" animBg="1"/>
      <p:bldP spid="4" grpId="0" animBg="1"/>
      <p:bldP spid="4" grpId="1" animBg="1"/>
      <p:bldP spid="116" grpId="0" animBg="1"/>
      <p:bldP spid="118" grpId="0" animBg="1"/>
      <p:bldP spid="120" grpId="0" animBg="1"/>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p:txBody>
          <a:bodyPr/>
          <a:lstStyle/>
          <a:p>
            <a:r>
              <a:rPr lang="es-ES" dirty="0" smtClean="0"/>
              <a:t>Demo</a:t>
            </a:r>
            <a:endParaRPr lang="es-ES" dirty="0"/>
          </a:p>
        </p:txBody>
      </p:sp>
      <p:sp>
        <p:nvSpPr>
          <p:cNvPr id="4" name="3 Marcador de texto"/>
          <p:cNvSpPr>
            <a:spLocks noGrp="1"/>
          </p:cNvSpPr>
          <p:nvPr>
            <p:ph type="body" sz="quarter" idx="10"/>
          </p:nvPr>
        </p:nvSpPr>
        <p:spPr>
          <a:xfrm>
            <a:off x="571472" y="2621327"/>
            <a:ext cx="7572375" cy="609398"/>
          </a:xfrm>
        </p:spPr>
        <p:txBody>
          <a:bodyPr/>
          <a:lstStyle/>
          <a:p>
            <a:r>
              <a:rPr smtClean="0"/>
              <a:t>Windows Server Virtualization</a:t>
            </a:r>
            <a:endParaRPr lang="es-E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2588" y="304800"/>
            <a:ext cx="8380412" cy="1495794"/>
          </a:xfrm>
        </p:spPr>
        <p:txBody>
          <a:bodyPr/>
          <a:lstStyle/>
          <a:p>
            <a:pPr>
              <a:defRPr/>
            </a:pPr>
            <a:r>
              <a:rPr lang="es-ES_tradnl" sz="4000" dirty="0" smtClean="0"/>
              <a:t>Recursos Presenciales-</a:t>
            </a:r>
            <a:r>
              <a:rPr lang="es-ES_tradnl" sz="4000" dirty="0" err="1" smtClean="0"/>
              <a:t>Hands</a:t>
            </a:r>
            <a:r>
              <a:rPr lang="es-ES_tradnl" sz="4000" dirty="0" smtClean="0"/>
              <a:t> </a:t>
            </a:r>
            <a:r>
              <a:rPr lang="es-ES_tradnl" sz="4000" dirty="0" err="1" smtClean="0"/>
              <a:t>on</a:t>
            </a:r>
            <a:r>
              <a:rPr lang="es-ES_tradnl" sz="4000" dirty="0" smtClean="0"/>
              <a:t> </a:t>
            </a:r>
            <a:r>
              <a:rPr lang="es-ES_tradnl" sz="4000" dirty="0" err="1" smtClean="0"/>
              <a:t>Labs</a:t>
            </a:r>
            <a:r>
              <a:rPr lang="es-ES_tradnl" sz="4000" dirty="0" smtClean="0"/>
              <a:t> </a:t>
            </a:r>
            <a:br>
              <a:rPr lang="es-ES_tradnl" sz="4000" dirty="0" smtClean="0"/>
            </a:br>
            <a:r>
              <a:rPr lang="es-ES_tradnl" sz="2800" dirty="0" smtClean="0"/>
              <a:t> </a:t>
            </a:r>
            <a:r>
              <a:rPr lang="es-ES_tradnl" sz="2800" dirty="0" smtClean="0">
                <a:hlinkClick r:id="rId3"/>
              </a:rPr>
              <a:t>http://www.microsoft.com/spain/seminarios/hol.mspx</a:t>
            </a:r>
            <a:r>
              <a:rPr lang="es-ES_tradnl" sz="2800" dirty="0" smtClean="0"/>
              <a:t> </a:t>
            </a:r>
            <a:r>
              <a:rPr lang="es-ES_tradnl" sz="4000" dirty="0" smtClean="0"/>
              <a:t/>
            </a:r>
            <a:br>
              <a:rPr lang="es-ES_tradnl" sz="4000" dirty="0" smtClean="0"/>
            </a:br>
            <a:endParaRPr lang="es-ES" sz="4000" dirty="0"/>
          </a:p>
        </p:txBody>
      </p:sp>
      <p:sp>
        <p:nvSpPr>
          <p:cNvPr id="4" name="2 Marcador de contenido"/>
          <p:cNvSpPr txBox="1">
            <a:spLocks/>
          </p:cNvSpPr>
          <p:nvPr/>
        </p:nvSpPr>
        <p:spPr bwMode="auto">
          <a:xfrm>
            <a:off x="-285816" y="1857364"/>
            <a:ext cx="9429816" cy="30285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96875" lvl="0">
              <a:spcBef>
                <a:spcPct val="20000"/>
              </a:spcBef>
              <a:buBlip>
                <a:blip r:embed="rId4"/>
              </a:buBlip>
            </a:pPr>
            <a:r>
              <a:rPr lang="es-ES" sz="2400" dirty="0" smtClean="0">
                <a:latin typeface="+mn-lt"/>
                <a:cs typeface="+mn-cs"/>
                <a:hlinkClick r:id="rId5" tooltip="Managing Windows Server 2008 and Windows Vista using Group Policy"/>
              </a:rPr>
              <a:t>Microsoft Windows Server 2008. Administración</a:t>
            </a:r>
          </a:p>
          <a:p>
            <a:pPr marL="396875" lvl="0">
              <a:spcBef>
                <a:spcPct val="20000"/>
              </a:spcBef>
              <a:buBlip>
                <a:blip r:embed="rId4"/>
              </a:buBlip>
            </a:pPr>
            <a:endParaRPr lang="es-ES" sz="2400" dirty="0" smtClean="0">
              <a:latin typeface="+mn-lt"/>
              <a:cs typeface="+mn-cs"/>
              <a:hlinkClick r:id="rId5" tooltip="Managing Windows Server 2008 and Windows Vista using Group Policy"/>
            </a:endParaRPr>
          </a:p>
          <a:p>
            <a:pPr marL="396875" lvl="0">
              <a:spcBef>
                <a:spcPct val="20000"/>
              </a:spcBef>
              <a:buBlip>
                <a:blip r:embed="rId4"/>
              </a:buBlip>
            </a:pPr>
            <a:r>
              <a:rPr lang="es-ES" sz="2400" dirty="0" smtClean="0">
                <a:latin typeface="+mn-lt"/>
                <a:cs typeface="+mn-cs"/>
                <a:hlinkClick r:id="rId5" tooltip="Managing Windows Server 2008 and Windows Vista using Group Policy"/>
              </a:rPr>
              <a:t>Microsoft Windows Server 2008. Active </a:t>
            </a:r>
            <a:r>
              <a:rPr lang="es-ES" sz="2400" dirty="0" err="1" smtClean="0">
                <a:latin typeface="+mn-lt"/>
                <a:cs typeface="+mn-cs"/>
                <a:hlinkClick r:id="rId5" tooltip="Managing Windows Server 2008 and Windows Vista using Group Policy"/>
              </a:rPr>
              <a:t>Directory</a:t>
            </a:r>
            <a:endParaRPr lang="es-ES" sz="2400" dirty="0" smtClean="0">
              <a:latin typeface="+mn-lt"/>
              <a:cs typeface="+mn-cs"/>
              <a:hlinkClick r:id="rId5" tooltip="Managing Windows Server 2008 and Windows Vista using Group Policy"/>
            </a:endParaRPr>
          </a:p>
          <a:p>
            <a:pPr marL="396875" lvl="0">
              <a:spcBef>
                <a:spcPct val="20000"/>
              </a:spcBef>
              <a:buBlip>
                <a:blip r:embed="rId4"/>
              </a:buBlip>
            </a:pPr>
            <a:endParaRPr lang="es-ES" sz="2400" dirty="0" smtClean="0">
              <a:latin typeface="+mn-lt"/>
              <a:cs typeface="+mn-cs"/>
              <a:hlinkClick r:id="rId5" tooltip="Managing Windows Server 2008 and Windows Vista using Group Policy"/>
            </a:endParaRPr>
          </a:p>
          <a:p>
            <a:pPr marL="396875">
              <a:spcBef>
                <a:spcPct val="20000"/>
              </a:spcBef>
              <a:buBlip>
                <a:blip r:embed="rId4"/>
              </a:buBlip>
            </a:pPr>
            <a:r>
              <a:rPr lang="es-ES" sz="2400" dirty="0" smtClean="0">
                <a:latin typeface="+mn-lt"/>
                <a:cs typeface="+mn-cs"/>
                <a:hlinkClick r:id="rId5" tooltip="Managing Windows Server 2008 and Windows Vista using Group Policy"/>
              </a:rPr>
              <a:t>Microsoft Windows Server 2008. Internet </a:t>
            </a:r>
            <a:r>
              <a:rPr lang="es-ES" sz="2400" dirty="0" err="1" smtClean="0">
                <a:latin typeface="+mn-lt"/>
                <a:cs typeface="+mn-cs"/>
                <a:hlinkClick r:id="rId5" tooltip="Managing Windows Server 2008 and Windows Vista using Group Policy"/>
              </a:rPr>
              <a:t>Information</a:t>
            </a:r>
            <a:r>
              <a:rPr lang="es-ES" sz="2400" dirty="0" smtClean="0">
                <a:latin typeface="+mn-lt"/>
                <a:cs typeface="+mn-cs"/>
                <a:hlinkClick r:id="rId5" tooltip="Managing Windows Server 2008 and Windows Vista using Group Policy"/>
              </a:rPr>
              <a:t> Server 7.0</a:t>
            </a:r>
          </a:p>
          <a:p>
            <a:pPr marL="396875">
              <a:spcBef>
                <a:spcPct val="20000"/>
              </a:spcBef>
              <a:buBlip>
                <a:blip r:embed="rId4"/>
              </a:buBlip>
            </a:pPr>
            <a:endParaRPr lang="es-ES" sz="2400" dirty="0" smtClean="0">
              <a:latin typeface="+mn-lt"/>
              <a:cs typeface="+mn-cs"/>
              <a:hlinkClick r:id="rId5" tooltip="Managing Windows Server 2008 and Windows Vista using Group Policy"/>
            </a:endParaRPr>
          </a:p>
          <a:p>
            <a:pPr marL="396875">
              <a:spcBef>
                <a:spcPct val="20000"/>
              </a:spcBef>
              <a:buBlip>
                <a:blip r:embed="rId4"/>
              </a:buBlip>
            </a:pPr>
            <a:r>
              <a:rPr lang="en-US" sz="2400" dirty="0" smtClean="0">
                <a:latin typeface="+mn-lt"/>
                <a:cs typeface="+mn-cs"/>
                <a:hlinkClick r:id="rId5" tooltip="Managing Windows Server 2008 and Windows Vista using Group Policy"/>
              </a:rPr>
              <a:t> Microsoft Windows Vista. Business Desktop Deployment</a:t>
            </a:r>
            <a:endParaRPr lang="es-ES" sz="2400" dirty="0" smtClean="0">
              <a:latin typeface="+mn-lt"/>
              <a:cs typeface="+mn-cs"/>
              <a:hlinkClick r:id="rId5" tooltip="Managing Windows Server 2008 and Windows Vista using Group Policy"/>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1475" y="212725"/>
            <a:ext cx="8772525" cy="1994392"/>
          </a:xfrm>
        </p:spPr>
        <p:txBody>
          <a:bodyPr/>
          <a:lstStyle/>
          <a:p>
            <a:pPr>
              <a:defRPr/>
            </a:pPr>
            <a:r>
              <a:rPr lang="es-ES_tradnl" dirty="0" smtClean="0"/>
              <a:t>Recursos Virtuales-Virtual </a:t>
            </a:r>
            <a:r>
              <a:rPr lang="es-ES_tradnl" dirty="0" err="1" smtClean="0"/>
              <a:t>Labs</a:t>
            </a:r>
            <a:r>
              <a:rPr lang="es-ES_tradnl" sz="7200" dirty="0" smtClean="0"/>
              <a:t/>
            </a:r>
            <a:br>
              <a:rPr lang="es-ES_tradnl" sz="7200" dirty="0" smtClean="0"/>
            </a:br>
            <a:r>
              <a:rPr lang="es-ES" sz="2400" u="sng" dirty="0" smtClean="0"/>
              <a:t> http://technet.microsoft.com/en-us/windowsserver/2008/bb512925.aspx </a:t>
            </a:r>
            <a:r>
              <a:rPr lang="es-ES" sz="2000" dirty="0" smtClean="0"/>
              <a:t/>
            </a:r>
            <a:br>
              <a:rPr lang="es-ES" sz="2000" dirty="0" smtClean="0"/>
            </a:br>
            <a:endParaRPr lang="es-ES" dirty="0"/>
          </a:p>
        </p:txBody>
      </p:sp>
      <p:sp>
        <p:nvSpPr>
          <p:cNvPr id="3" name="2 Marcador de contenido"/>
          <p:cNvSpPr>
            <a:spLocks noGrp="1"/>
          </p:cNvSpPr>
          <p:nvPr>
            <p:ph idx="1"/>
          </p:nvPr>
        </p:nvSpPr>
        <p:spPr>
          <a:xfrm>
            <a:off x="0" y="1428736"/>
            <a:ext cx="9072626" cy="5706177"/>
          </a:xfrm>
        </p:spPr>
        <p:txBody>
          <a:bodyPr/>
          <a:lstStyle/>
          <a:p>
            <a:pPr indent="0">
              <a:lnSpc>
                <a:spcPct val="100000"/>
              </a:lnSpc>
            </a:pPr>
            <a:r>
              <a:rPr lang="es-ES" sz="1800" dirty="0" err="1" smtClean="0">
                <a:hlinkClick r:id="rId3" tooltip="Managing Windows Server 2008 and Windows Vista using Group Policy"/>
              </a:rPr>
              <a:t>Managing</a:t>
            </a:r>
            <a:r>
              <a:rPr lang="es-ES" sz="1800" dirty="0" smtClean="0">
                <a:hlinkClick r:id="rId3" tooltip="Managing Windows Server 2008 and Windows Vista using Group Policy"/>
              </a:rPr>
              <a:t> Windows Server 2008 and Windows Vista </a:t>
            </a:r>
            <a:r>
              <a:rPr lang="es-ES" sz="1800" dirty="0" err="1" smtClean="0">
                <a:hlinkClick r:id="rId3" tooltip="Managing Windows Server 2008 and Windows Vista using Group Policy"/>
              </a:rPr>
              <a:t>using</a:t>
            </a:r>
            <a:r>
              <a:rPr lang="es-ES" sz="1800" dirty="0" smtClean="0">
                <a:hlinkClick r:id="rId3" tooltip="Managing Windows Server 2008 and Windows Vista using Group Policy"/>
              </a:rPr>
              <a:t> </a:t>
            </a:r>
            <a:r>
              <a:rPr lang="es-ES" sz="1800" dirty="0" err="1" smtClean="0">
                <a:hlinkClick r:id="rId3" tooltip="Managing Windows Server 2008 and Windows Vista using Group Policy"/>
              </a:rPr>
              <a:t>Group</a:t>
            </a:r>
            <a:r>
              <a:rPr lang="es-ES" sz="1800" dirty="0" smtClean="0">
                <a:hlinkClick r:id="rId3" tooltip="Managing Windows Server 2008 and Windows Vista using Group Policy"/>
              </a:rPr>
              <a:t> </a:t>
            </a:r>
            <a:r>
              <a:rPr lang="es-ES" sz="1800" dirty="0" err="1" smtClean="0">
                <a:hlinkClick r:id="rId3" tooltip="Managing Windows Server 2008 and Windows Vista using Group Policy"/>
              </a:rPr>
              <a:t>Policy</a:t>
            </a:r>
            <a:endParaRPr lang="es-ES" sz="1800" dirty="0" smtClean="0"/>
          </a:p>
          <a:p>
            <a:pPr indent="0">
              <a:lnSpc>
                <a:spcPct val="100000"/>
              </a:lnSpc>
            </a:pPr>
            <a:r>
              <a:rPr lang="es-ES" sz="1800" dirty="0" err="1" smtClean="0">
                <a:hlinkClick r:id="rId4" tooltip="Managing Windows Vista and Windows Server 2008 Network Bandwidth with Policy-based Quality of Service"/>
              </a:rPr>
              <a:t>Managing</a:t>
            </a:r>
            <a:r>
              <a:rPr lang="es-ES" sz="1800" dirty="0" smtClean="0">
                <a:hlinkClick r:id="rId4" tooltip="Managing Windows Vista and Windows Server 2008 Network Bandwidth with Policy-based Quality of Service"/>
              </a:rPr>
              <a:t> Windows Vista and Windows Server 2008 Network </a:t>
            </a:r>
            <a:r>
              <a:rPr lang="es-ES" sz="1800" dirty="0" err="1" smtClean="0">
                <a:hlinkClick r:id="rId4" tooltip="Managing Windows Vista and Windows Server 2008 Network Bandwidth with Policy-based Quality of Service"/>
              </a:rPr>
              <a:t>Bandwidth</a:t>
            </a:r>
            <a:r>
              <a:rPr lang="es-ES" sz="1800" dirty="0" smtClean="0">
                <a:hlinkClick r:id="rId4" tooltip="Managing Windows Vista and Windows Server 2008 Network Bandwidth with Policy-based Quality of Service"/>
              </a:rPr>
              <a:t> </a:t>
            </a:r>
            <a:r>
              <a:rPr lang="es-ES" sz="1800" dirty="0" err="1" smtClean="0">
                <a:hlinkClick r:id="rId4" tooltip="Managing Windows Vista and Windows Server 2008 Network Bandwidth with Policy-based Quality of Service"/>
              </a:rPr>
              <a:t>with</a:t>
            </a:r>
            <a:r>
              <a:rPr lang="es-ES" sz="1800" dirty="0" smtClean="0">
                <a:hlinkClick r:id="rId4" tooltip="Managing Windows Vista and Windows Server 2008 Network Bandwidth with Policy-based Quality of Service"/>
              </a:rPr>
              <a:t> </a:t>
            </a:r>
            <a:r>
              <a:rPr lang="es-ES" sz="1800" dirty="0" err="1" smtClean="0">
                <a:hlinkClick r:id="rId4" tooltip="Managing Windows Vista and Windows Server 2008 Network Bandwidth with Policy-based Quality of Service"/>
              </a:rPr>
              <a:t>Policy-based</a:t>
            </a:r>
            <a:r>
              <a:rPr lang="es-ES" sz="1800" dirty="0" smtClean="0">
                <a:hlinkClick r:id="rId4" tooltip="Managing Windows Vista and Windows Server 2008 Network Bandwidth with Policy-based Quality of Service"/>
              </a:rPr>
              <a:t> </a:t>
            </a:r>
            <a:r>
              <a:rPr lang="es-ES" sz="1800" dirty="0" err="1" smtClean="0">
                <a:hlinkClick r:id="rId4" tooltip="Managing Windows Vista and Windows Server 2008 Network Bandwidth with Policy-based Quality of Service"/>
              </a:rPr>
              <a:t>Quality</a:t>
            </a:r>
            <a:r>
              <a:rPr lang="es-ES" sz="1800" dirty="0" smtClean="0">
                <a:hlinkClick r:id="rId4" tooltip="Managing Windows Vista and Windows Server 2008 Network Bandwidth with Policy-based Quality of Service"/>
              </a:rPr>
              <a:t> of </a:t>
            </a:r>
            <a:r>
              <a:rPr lang="es-ES" sz="1800" dirty="0" err="1" smtClean="0">
                <a:hlinkClick r:id="rId4" tooltip="Managing Windows Vista and Windows Server 2008 Network Bandwidth with Policy-based Quality of Service"/>
              </a:rPr>
              <a:t>Service</a:t>
            </a:r>
            <a:endParaRPr lang="es-ES" sz="1800" dirty="0" smtClean="0"/>
          </a:p>
          <a:p>
            <a:pPr indent="0">
              <a:lnSpc>
                <a:spcPct val="100000"/>
              </a:lnSpc>
            </a:pPr>
            <a:r>
              <a:rPr lang="es-ES" sz="1800" dirty="0" smtClean="0">
                <a:hlinkClick r:id="rId5" tooltip="Windows Server 2008 Beta 3 Server Core"/>
              </a:rPr>
              <a:t>Windows Server 2008 Beta 3 Server </a:t>
            </a:r>
            <a:r>
              <a:rPr lang="es-ES" sz="1800" dirty="0" err="1" smtClean="0">
                <a:hlinkClick r:id="rId5" tooltip="Windows Server 2008 Beta 3 Server Core"/>
              </a:rPr>
              <a:t>Core</a:t>
            </a:r>
            <a:endParaRPr lang="es-ES" sz="1800" dirty="0" smtClean="0"/>
          </a:p>
          <a:p>
            <a:pPr indent="0">
              <a:lnSpc>
                <a:spcPct val="100000"/>
              </a:lnSpc>
            </a:pPr>
            <a:r>
              <a:rPr lang="es-ES" sz="1800" dirty="0" smtClean="0">
                <a:hlinkClick r:id="rId6" tooltip="Windows Server 2008 Beta 3 Server Manager"/>
              </a:rPr>
              <a:t>Windows Server 2008 Beta 3 Server Manager</a:t>
            </a:r>
            <a:endParaRPr lang="es-ES" sz="1800" dirty="0" smtClean="0"/>
          </a:p>
          <a:p>
            <a:pPr indent="0">
              <a:lnSpc>
                <a:spcPct val="100000"/>
              </a:lnSpc>
            </a:pPr>
            <a:r>
              <a:rPr lang="es-ES" sz="1800" dirty="0" err="1" smtClean="0">
                <a:hlinkClick r:id="rId7" tooltip="Centralized Application Access with Windows Server 2008 Beta 3"/>
              </a:rPr>
              <a:t>Centralized</a:t>
            </a:r>
            <a:r>
              <a:rPr lang="es-ES" sz="1800" dirty="0" smtClean="0">
                <a:hlinkClick r:id="rId7" tooltip="Centralized Application Access with Windows Server 2008 Beta 3"/>
              </a:rPr>
              <a:t> </a:t>
            </a:r>
            <a:r>
              <a:rPr lang="es-ES" sz="1800" dirty="0" err="1" smtClean="0">
                <a:hlinkClick r:id="rId7" tooltip="Centralized Application Access with Windows Server 2008 Beta 3"/>
              </a:rPr>
              <a:t>Application</a:t>
            </a:r>
            <a:r>
              <a:rPr lang="es-ES" sz="1800" dirty="0" smtClean="0">
                <a:hlinkClick r:id="rId7" tooltip="Centralized Application Access with Windows Server 2008 Beta 3"/>
              </a:rPr>
              <a:t> Access </a:t>
            </a:r>
            <a:r>
              <a:rPr lang="es-ES" sz="1800" dirty="0" err="1" smtClean="0">
                <a:hlinkClick r:id="rId7" tooltip="Centralized Application Access with Windows Server 2008 Beta 3"/>
              </a:rPr>
              <a:t>with</a:t>
            </a:r>
            <a:r>
              <a:rPr lang="es-ES" sz="1800" dirty="0" smtClean="0">
                <a:hlinkClick r:id="rId7" tooltip="Centralized Application Access with Windows Server 2008 Beta 3"/>
              </a:rPr>
              <a:t> Windows Server 2008 Beta 3</a:t>
            </a:r>
            <a:endParaRPr lang="es-ES" sz="1800" dirty="0" smtClean="0"/>
          </a:p>
          <a:p>
            <a:pPr indent="0">
              <a:lnSpc>
                <a:spcPct val="100000"/>
              </a:lnSpc>
            </a:pPr>
            <a:r>
              <a:rPr lang="es-ES" sz="1800" dirty="0" err="1" smtClean="0">
                <a:hlinkClick r:id="rId8" tooltip="Deployment Services (WDS) in Windows Server 2008 Beta 3"/>
              </a:rPr>
              <a:t>Deployment</a:t>
            </a:r>
            <a:r>
              <a:rPr lang="es-ES" sz="1800" dirty="0" smtClean="0">
                <a:hlinkClick r:id="rId8" tooltip="Deployment Services (WDS) in Windows Server 2008 Beta 3"/>
              </a:rPr>
              <a:t> </a:t>
            </a:r>
            <a:r>
              <a:rPr lang="es-ES" sz="1800" dirty="0" err="1" smtClean="0">
                <a:hlinkClick r:id="rId8" tooltip="Deployment Services (WDS) in Windows Server 2008 Beta 3"/>
              </a:rPr>
              <a:t>Services</a:t>
            </a:r>
            <a:r>
              <a:rPr lang="es-ES" sz="1800" dirty="0" smtClean="0">
                <a:hlinkClick r:id="rId8" tooltip="Deployment Services (WDS) in Windows Server 2008 Beta 3"/>
              </a:rPr>
              <a:t> (WDS) in Windows Server 2008 Beta 3</a:t>
            </a:r>
            <a:endParaRPr lang="es-ES" sz="1800" dirty="0" smtClean="0"/>
          </a:p>
          <a:p>
            <a:pPr indent="0">
              <a:lnSpc>
                <a:spcPct val="100000"/>
              </a:lnSpc>
            </a:pPr>
            <a:r>
              <a:rPr lang="es-ES" sz="1800" dirty="0" smtClean="0">
                <a:hlinkClick r:id="rId9" tooltip="Fine Grained Password Settings in Windows Server 2008 Beta 3"/>
              </a:rPr>
              <a:t>Fine </a:t>
            </a:r>
            <a:r>
              <a:rPr lang="es-ES" sz="1800" dirty="0" err="1" smtClean="0">
                <a:hlinkClick r:id="rId9" tooltip="Fine Grained Password Settings in Windows Server 2008 Beta 3"/>
              </a:rPr>
              <a:t>Grained</a:t>
            </a:r>
            <a:r>
              <a:rPr lang="es-ES" sz="1800" dirty="0" smtClean="0">
                <a:hlinkClick r:id="rId9" tooltip="Fine Grained Password Settings in Windows Server 2008 Beta 3"/>
              </a:rPr>
              <a:t> </a:t>
            </a:r>
            <a:r>
              <a:rPr lang="es-ES" sz="1800" dirty="0" err="1" smtClean="0">
                <a:hlinkClick r:id="rId9" tooltip="Fine Grained Password Settings in Windows Server 2008 Beta 3"/>
              </a:rPr>
              <a:t>Password</a:t>
            </a:r>
            <a:r>
              <a:rPr lang="es-ES" sz="1800" dirty="0" smtClean="0">
                <a:hlinkClick r:id="rId9" tooltip="Fine Grained Password Settings in Windows Server 2008 Beta 3"/>
              </a:rPr>
              <a:t> </a:t>
            </a:r>
            <a:r>
              <a:rPr lang="es-ES" sz="1800" dirty="0" err="1" smtClean="0">
                <a:hlinkClick r:id="rId9" tooltip="Fine Grained Password Settings in Windows Server 2008 Beta 3"/>
              </a:rPr>
              <a:t>Settings</a:t>
            </a:r>
            <a:r>
              <a:rPr lang="es-ES" sz="1800" dirty="0" smtClean="0">
                <a:hlinkClick r:id="rId9" tooltip="Fine Grained Password Settings in Windows Server 2008 Beta 3"/>
              </a:rPr>
              <a:t> in Windows Server 2008 Beta 3</a:t>
            </a:r>
            <a:endParaRPr lang="es-ES" sz="1800" dirty="0" smtClean="0"/>
          </a:p>
          <a:p>
            <a:pPr indent="0">
              <a:lnSpc>
                <a:spcPct val="100000"/>
              </a:lnSpc>
            </a:pPr>
            <a:r>
              <a:rPr lang="es-ES" sz="1800" dirty="0" err="1" smtClean="0">
                <a:hlinkClick r:id="rId10" tooltip="Managing Network Security Using Windows Firewall with Advanced Security Beta 3"/>
              </a:rPr>
              <a:t>Managing</a:t>
            </a:r>
            <a:r>
              <a:rPr lang="es-ES" sz="1800" dirty="0" smtClean="0">
                <a:hlinkClick r:id="rId10" tooltip="Managing Network Security Using Windows Firewall with Advanced Security Beta 3"/>
              </a:rPr>
              <a:t> Network Security </a:t>
            </a:r>
            <a:r>
              <a:rPr lang="es-ES" sz="1800" dirty="0" err="1" smtClean="0">
                <a:hlinkClick r:id="rId10" tooltip="Managing Network Security Using Windows Firewall with Advanced Security Beta 3"/>
              </a:rPr>
              <a:t>Using</a:t>
            </a:r>
            <a:r>
              <a:rPr lang="es-ES" sz="1800" dirty="0" smtClean="0">
                <a:hlinkClick r:id="rId10" tooltip="Managing Network Security Using Windows Firewall with Advanced Security Beta 3"/>
              </a:rPr>
              <a:t> Windows Firewall </a:t>
            </a:r>
            <a:r>
              <a:rPr lang="es-ES" sz="1800" dirty="0" err="1" smtClean="0">
                <a:hlinkClick r:id="rId10" tooltip="Managing Network Security Using Windows Firewall with Advanced Security Beta 3"/>
              </a:rPr>
              <a:t>with</a:t>
            </a:r>
            <a:r>
              <a:rPr lang="es-ES" sz="1800" dirty="0" smtClean="0">
                <a:hlinkClick r:id="rId10" tooltip="Managing Network Security Using Windows Firewall with Advanced Security Beta 3"/>
              </a:rPr>
              <a:t> </a:t>
            </a:r>
            <a:r>
              <a:rPr lang="es-ES" sz="1800" dirty="0" err="1" smtClean="0">
                <a:hlinkClick r:id="rId10" tooltip="Managing Network Security Using Windows Firewall with Advanced Security Beta 3"/>
              </a:rPr>
              <a:t>Advanced</a:t>
            </a:r>
            <a:r>
              <a:rPr lang="es-ES" sz="1800" dirty="0" smtClean="0">
                <a:hlinkClick r:id="rId10" tooltip="Managing Network Security Using Windows Firewall with Advanced Security Beta 3"/>
              </a:rPr>
              <a:t> Security Beta 3</a:t>
            </a:r>
            <a:endParaRPr lang="es-ES" sz="1800" dirty="0" smtClean="0"/>
          </a:p>
          <a:p>
            <a:pPr indent="0">
              <a:lnSpc>
                <a:spcPct val="100000"/>
              </a:lnSpc>
            </a:pPr>
            <a:r>
              <a:rPr lang="es-ES" sz="1800" dirty="0" smtClean="0">
                <a:hlinkClick r:id="rId11" tooltip="Windows Server 2008 Enterprise Failover Clustering"/>
              </a:rPr>
              <a:t>Windows Server 2008 Enterprise </a:t>
            </a:r>
            <a:r>
              <a:rPr lang="es-ES" sz="1800" dirty="0" err="1" smtClean="0">
                <a:hlinkClick r:id="rId11" tooltip="Windows Server 2008 Enterprise Failover Clustering"/>
              </a:rPr>
              <a:t>Failover</a:t>
            </a:r>
            <a:r>
              <a:rPr lang="es-ES" sz="1800" dirty="0" smtClean="0">
                <a:hlinkClick r:id="rId11" tooltip="Windows Server 2008 Enterprise Failover Clustering"/>
              </a:rPr>
              <a:t> </a:t>
            </a:r>
            <a:r>
              <a:rPr lang="es-ES" sz="1800" dirty="0" err="1" smtClean="0">
                <a:hlinkClick r:id="rId11" tooltip="Windows Server 2008 Enterprise Failover Clustering"/>
              </a:rPr>
              <a:t>Clustering</a:t>
            </a:r>
            <a:endParaRPr lang="es-ES" sz="1800" dirty="0" smtClean="0"/>
          </a:p>
          <a:p>
            <a:pPr indent="0">
              <a:lnSpc>
                <a:spcPct val="100000"/>
              </a:lnSpc>
            </a:pPr>
            <a:r>
              <a:rPr lang="es-ES" sz="1800" dirty="0" err="1" smtClean="0">
                <a:hlinkClick r:id="rId12" tooltip="Managing TS Gateway and RemoteApps in Windows Server 2008 Beta 3"/>
              </a:rPr>
              <a:t>Managing</a:t>
            </a:r>
            <a:r>
              <a:rPr lang="es-ES" sz="1800" dirty="0" smtClean="0">
                <a:hlinkClick r:id="rId12" tooltip="Managing TS Gateway and RemoteApps in Windows Server 2008 Beta 3"/>
              </a:rPr>
              <a:t> TS Gateway and </a:t>
            </a:r>
            <a:r>
              <a:rPr lang="es-ES" sz="1800" dirty="0" err="1" smtClean="0">
                <a:hlinkClick r:id="rId12" tooltip="Managing TS Gateway and RemoteApps in Windows Server 2008 Beta 3"/>
              </a:rPr>
              <a:t>RemoteApps</a:t>
            </a:r>
            <a:r>
              <a:rPr lang="es-ES" sz="1800" dirty="0" smtClean="0">
                <a:hlinkClick r:id="rId12" tooltip="Managing TS Gateway and RemoteApps in Windows Server 2008 Beta 3"/>
              </a:rPr>
              <a:t> in Windows Server 2008 Beta 3</a:t>
            </a:r>
            <a:endParaRPr lang="es-ES" sz="1800" dirty="0" smtClean="0"/>
          </a:p>
          <a:p>
            <a:pPr indent="0">
              <a:lnSpc>
                <a:spcPct val="100000"/>
              </a:lnSpc>
            </a:pPr>
            <a:r>
              <a:rPr lang="es-ES" sz="1800" dirty="0" err="1" smtClean="0">
                <a:hlinkClick r:id="rId13" tooltip="Managing Windows Server 2008 Using New Management Technologies Beta 3"/>
              </a:rPr>
              <a:t>Managing</a:t>
            </a:r>
            <a:r>
              <a:rPr lang="es-ES" sz="1800" dirty="0" smtClean="0">
                <a:hlinkClick r:id="rId13" tooltip="Managing Windows Server 2008 Using New Management Technologies Beta 3"/>
              </a:rPr>
              <a:t> Windows Server 2008 </a:t>
            </a:r>
            <a:r>
              <a:rPr lang="es-ES" sz="1800" dirty="0" err="1" smtClean="0">
                <a:hlinkClick r:id="rId13" tooltip="Managing Windows Server 2008 Using New Management Technologies Beta 3"/>
              </a:rPr>
              <a:t>Using</a:t>
            </a:r>
            <a:r>
              <a:rPr lang="es-ES" sz="1800" dirty="0" smtClean="0">
                <a:hlinkClick r:id="rId13" tooltip="Managing Windows Server 2008 Using New Management Technologies Beta 3"/>
              </a:rPr>
              <a:t> New Management Technologies Beta 3</a:t>
            </a:r>
            <a:endParaRPr lang="es-ES" sz="1800" dirty="0" smtClean="0"/>
          </a:p>
          <a:p>
            <a:pPr indent="0">
              <a:lnSpc>
                <a:spcPct val="100000"/>
              </a:lnSpc>
            </a:pPr>
            <a:r>
              <a:rPr lang="es-ES" sz="1800" dirty="0" smtClean="0">
                <a:hlinkClick r:id="rId14" tooltip="Network Access Protection with IPSec Enforcement"/>
              </a:rPr>
              <a:t>Network Access </a:t>
            </a:r>
            <a:r>
              <a:rPr lang="es-ES" sz="1800" dirty="0" err="1" smtClean="0">
                <a:hlinkClick r:id="rId14" tooltip="Network Access Protection with IPSec Enforcement"/>
              </a:rPr>
              <a:t>Protection</a:t>
            </a:r>
            <a:r>
              <a:rPr lang="es-ES" sz="1800" dirty="0" smtClean="0">
                <a:hlinkClick r:id="rId14" tooltip="Network Access Protection with IPSec Enforcement"/>
              </a:rPr>
              <a:t> </a:t>
            </a:r>
            <a:r>
              <a:rPr lang="es-ES" sz="1800" dirty="0" err="1" smtClean="0">
                <a:hlinkClick r:id="rId14" tooltip="Network Access Protection with IPSec Enforcement"/>
              </a:rPr>
              <a:t>with</a:t>
            </a:r>
            <a:r>
              <a:rPr lang="es-ES" sz="1800" dirty="0" smtClean="0">
                <a:hlinkClick r:id="rId14" tooltip="Network Access Protection with IPSec Enforcement"/>
              </a:rPr>
              <a:t> </a:t>
            </a:r>
            <a:r>
              <a:rPr lang="es-ES" sz="1800" dirty="0" err="1" smtClean="0">
                <a:hlinkClick r:id="rId14" tooltip="Network Access Protection with IPSec Enforcement"/>
              </a:rPr>
              <a:t>IPSec</a:t>
            </a:r>
            <a:r>
              <a:rPr lang="es-ES" sz="1800" dirty="0" smtClean="0">
                <a:hlinkClick r:id="rId14" tooltip="Network Access Protection with IPSec Enforcement"/>
              </a:rPr>
              <a:t> </a:t>
            </a:r>
            <a:r>
              <a:rPr lang="es-ES" sz="1800" dirty="0" err="1" smtClean="0">
                <a:hlinkClick r:id="rId14" tooltip="Network Access Protection with IPSec Enforcement"/>
              </a:rPr>
              <a:t>Enforcement</a:t>
            </a:r>
            <a:endParaRPr lang="es-ES" sz="1800" dirty="0" smtClean="0"/>
          </a:p>
          <a:p>
            <a:pPr indent="0">
              <a:lnSpc>
                <a:spcPct val="100000"/>
              </a:lnSpc>
            </a:pPr>
            <a:r>
              <a:rPr lang="es-ES" sz="1800" dirty="0" err="1" smtClean="0">
                <a:hlinkClick r:id="rId15" tooltip="Using APPCMD Command Line or UI with IIS 7 in Windows Server 2008 Beta 3"/>
              </a:rPr>
              <a:t>Using</a:t>
            </a:r>
            <a:r>
              <a:rPr lang="es-ES" sz="1800" dirty="0" smtClean="0">
                <a:hlinkClick r:id="rId15" tooltip="Using APPCMD Command Line or UI with IIS 7 in Windows Server 2008 Beta 3"/>
              </a:rPr>
              <a:t> APPCMD </a:t>
            </a:r>
            <a:r>
              <a:rPr lang="es-ES" sz="1800" dirty="0" err="1" smtClean="0">
                <a:hlinkClick r:id="rId15" tooltip="Using APPCMD Command Line or UI with IIS 7 in Windows Server 2008 Beta 3"/>
              </a:rPr>
              <a:t>Command</a:t>
            </a:r>
            <a:r>
              <a:rPr lang="es-ES" sz="1800" dirty="0" smtClean="0">
                <a:hlinkClick r:id="rId15" tooltip="Using APPCMD Command Line or UI with IIS 7 in Windows Server 2008 Beta 3"/>
              </a:rPr>
              <a:t> Line </a:t>
            </a:r>
            <a:r>
              <a:rPr lang="es-ES" sz="1800" dirty="0" err="1" smtClean="0">
                <a:hlinkClick r:id="rId15" tooltip="Using APPCMD Command Line or UI with IIS 7 in Windows Server 2008 Beta 3"/>
              </a:rPr>
              <a:t>or</a:t>
            </a:r>
            <a:r>
              <a:rPr lang="es-ES" sz="1800" dirty="0" smtClean="0">
                <a:hlinkClick r:id="rId15" tooltip="Using APPCMD Command Line or UI with IIS 7 in Windows Server 2008 Beta 3"/>
              </a:rPr>
              <a:t> UI </a:t>
            </a:r>
            <a:r>
              <a:rPr lang="es-ES" sz="1800" dirty="0" err="1" smtClean="0">
                <a:hlinkClick r:id="rId15" tooltip="Using APPCMD Command Line or UI with IIS 7 in Windows Server 2008 Beta 3"/>
              </a:rPr>
              <a:t>with</a:t>
            </a:r>
            <a:r>
              <a:rPr lang="es-ES" sz="1800" dirty="0" smtClean="0">
                <a:hlinkClick r:id="rId15" tooltip="Using APPCMD Command Line or UI with IIS 7 in Windows Server 2008 Beta 3"/>
              </a:rPr>
              <a:t> IIS 7 in Windows Server 2008 Beta 3</a:t>
            </a:r>
            <a:endParaRPr lang="es-ES" sz="1800" dirty="0" smtClean="0"/>
          </a:p>
          <a:p>
            <a:pPr indent="0">
              <a:lnSpc>
                <a:spcPct val="100000"/>
              </a:lnSpc>
            </a:pPr>
            <a:r>
              <a:rPr lang="es-ES" sz="1800" dirty="0" err="1" smtClean="0">
                <a:hlinkClick r:id="rId16" tooltip="Using PowerShell in Windows Server 2008 Beta 3"/>
              </a:rPr>
              <a:t>Using</a:t>
            </a:r>
            <a:r>
              <a:rPr lang="es-ES" sz="1800" dirty="0" smtClean="0">
                <a:hlinkClick r:id="rId16" tooltip="Using PowerShell in Windows Server 2008 Beta 3"/>
              </a:rPr>
              <a:t> </a:t>
            </a:r>
            <a:r>
              <a:rPr lang="es-ES" sz="1800" dirty="0" err="1" smtClean="0">
                <a:hlinkClick r:id="rId16" tooltip="Using PowerShell in Windows Server 2008 Beta 3"/>
              </a:rPr>
              <a:t>PowerShell</a:t>
            </a:r>
            <a:r>
              <a:rPr lang="es-ES" sz="1800" dirty="0" smtClean="0">
                <a:hlinkClick r:id="rId16" tooltip="Using PowerShell in Windows Server 2008 Beta 3"/>
              </a:rPr>
              <a:t> in Windows Server 2008 Beta 3</a:t>
            </a:r>
            <a:endParaRPr lang="es-ES" sz="18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Posicionamiento</a:t>
            </a:r>
            <a:endParaRPr lang="es-ES" dirty="0"/>
          </a:p>
        </p:txBody>
      </p:sp>
      <p:sp>
        <p:nvSpPr>
          <p:cNvPr id="3" name="2 Marcador de contenido"/>
          <p:cNvSpPr>
            <a:spLocks noGrp="1"/>
          </p:cNvSpPr>
          <p:nvPr>
            <p:ph idx="1"/>
          </p:nvPr>
        </p:nvSpPr>
        <p:spPr>
          <a:xfrm>
            <a:off x="381000" y="1214422"/>
            <a:ext cx="8382000" cy="2609945"/>
          </a:xfrm>
        </p:spPr>
        <p:txBody>
          <a:bodyPr/>
          <a:lstStyle/>
          <a:p>
            <a:r>
              <a:rPr lang="es-ES" dirty="0" smtClean="0"/>
              <a:t>Licencias</a:t>
            </a:r>
          </a:p>
          <a:p>
            <a:r>
              <a:rPr lang="es-ES" dirty="0" smtClean="0"/>
              <a:t>Precios</a:t>
            </a:r>
          </a:p>
          <a:p>
            <a:r>
              <a:rPr lang="es-ES" dirty="0" smtClean="0"/>
              <a:t>Disponibilidad</a:t>
            </a:r>
          </a:p>
          <a:p>
            <a:r>
              <a:rPr lang="es-ES" dirty="0" err="1" smtClean="0"/>
              <a:t>SKUs</a:t>
            </a:r>
            <a:endParaRPr lang="es-ES" dirty="0" smtClean="0"/>
          </a:p>
          <a:p>
            <a:endParaRPr lang="es-E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244475"/>
            <a:ext cx="8229600" cy="664797"/>
          </a:xfrm>
        </p:spPr>
        <p:txBody>
          <a:bodyPr/>
          <a:lstStyle/>
          <a:p>
            <a:pPr>
              <a:defRPr/>
            </a:pPr>
            <a:r>
              <a:rPr lang="es-ES_tradnl" dirty="0" smtClean="0"/>
              <a:t>¿Qué es en realidad W2K8?</a:t>
            </a:r>
            <a:endParaRPr lang="es-ES" dirty="0"/>
          </a:p>
        </p:txBody>
      </p:sp>
      <p:sp>
        <p:nvSpPr>
          <p:cNvPr id="3" name="2 Marcador de contenido"/>
          <p:cNvSpPr>
            <a:spLocks noGrp="1"/>
          </p:cNvSpPr>
          <p:nvPr>
            <p:ph idx="1"/>
          </p:nvPr>
        </p:nvSpPr>
        <p:spPr>
          <a:xfrm>
            <a:off x="353091" y="1127023"/>
            <a:ext cx="8380412" cy="5170488"/>
          </a:xfrm>
        </p:spPr>
        <p:txBody>
          <a:bodyPr/>
          <a:lstStyle/>
          <a:p>
            <a:pPr>
              <a:defRPr/>
            </a:pPr>
            <a:r>
              <a:rPr lang="es-ES_tradnl" sz="2800" dirty="0" smtClean="0"/>
              <a:t>Nueva Versión del SO de Microsoft para SERVIDORES</a:t>
            </a:r>
          </a:p>
          <a:p>
            <a:pPr>
              <a:defRPr/>
            </a:pPr>
            <a:r>
              <a:rPr lang="es-ES_tradnl" sz="2800" dirty="0" smtClean="0"/>
              <a:t>Evolución de Windows Server 2003 sobre el núcleo de Windows Vista</a:t>
            </a:r>
          </a:p>
          <a:p>
            <a:pPr>
              <a:defRPr/>
            </a:pPr>
            <a:r>
              <a:rPr lang="es-ES_tradnl" sz="2800" dirty="0" smtClean="0"/>
              <a:t>Los cambios en el </a:t>
            </a:r>
            <a:r>
              <a:rPr lang="es-ES_tradnl" sz="2800" dirty="0" err="1" smtClean="0"/>
              <a:t>Kernel</a:t>
            </a:r>
            <a:r>
              <a:rPr lang="es-ES_tradnl" sz="2800" dirty="0" smtClean="0"/>
              <a:t> permiten implementar nuevas funcionalidades a niveles mas altos y sacar partido del nuevo Hardware.</a:t>
            </a:r>
          </a:p>
          <a:p>
            <a:pPr lvl="1">
              <a:defRPr/>
            </a:pPr>
            <a:r>
              <a:rPr lang="es-ES_tradnl" sz="2400" dirty="0" smtClean="0"/>
              <a:t>Gestión de la Memoria (NUMA)</a:t>
            </a:r>
          </a:p>
          <a:p>
            <a:pPr lvl="1">
              <a:defRPr/>
            </a:pPr>
            <a:r>
              <a:rPr lang="es-ES_tradnl" sz="2400" dirty="0" smtClean="0"/>
              <a:t>Windows Hardware Error </a:t>
            </a:r>
            <a:r>
              <a:rPr lang="es-ES_tradnl" sz="2400" dirty="0" err="1" smtClean="0"/>
              <a:t>Architecture</a:t>
            </a:r>
            <a:r>
              <a:rPr lang="es-ES_tradnl" sz="2400" dirty="0" smtClean="0"/>
              <a:t> (WHEA)</a:t>
            </a:r>
          </a:p>
          <a:p>
            <a:pPr lvl="1">
              <a:defRPr/>
            </a:pPr>
            <a:r>
              <a:rPr lang="es-ES_tradnl" sz="2400" dirty="0" smtClean="0"/>
              <a:t>Seguridad: Protección contra el parcheo del </a:t>
            </a:r>
            <a:r>
              <a:rPr lang="es-ES_tradnl" sz="2400" dirty="0" err="1" smtClean="0"/>
              <a:t>Kernel</a:t>
            </a:r>
            <a:r>
              <a:rPr lang="es-ES_tradnl" sz="2400" dirty="0" smtClean="0"/>
              <a:t>, Integridad y firmado de código, </a:t>
            </a:r>
          </a:p>
          <a:p>
            <a:pPr lvl="1">
              <a:defRPr/>
            </a:pPr>
            <a:r>
              <a:rPr lang="es-ES_tradnl" sz="2400" dirty="0" smtClean="0"/>
              <a:t>Mejoras Hardware: ACPI3.0, PCI Express y </a:t>
            </a:r>
            <a:r>
              <a:rPr lang="es-ES_tradnl" sz="2400" dirty="0" err="1" smtClean="0"/>
              <a:t>Bios</a:t>
            </a:r>
            <a:r>
              <a:rPr lang="es-ES_tradnl" sz="2400" dirty="0" smtClean="0"/>
              <a:t> EFI</a:t>
            </a:r>
            <a:endParaRPr lang="es-E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8"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10000"/>
                            </p:stCondLst>
                            <p:childTnLst>
                              <p:par>
                                <p:cTn id="30" presetID="2" presetClass="entr" presetSubtype="8"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3"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12000"/>
                            </p:stCondLst>
                            <p:childTnLst>
                              <p:par>
                                <p:cTn id="35" presetID="2" presetClass="entr" presetSubtype="8"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2"/>
          <p:cNvSpPr>
            <a:spLocks noGrp="1" noChangeArrowheads="1"/>
          </p:cNvSpPr>
          <p:nvPr>
            <p:ph type="title"/>
          </p:nvPr>
        </p:nvSpPr>
        <p:spPr/>
        <p:txBody>
          <a:bodyPr/>
          <a:lstStyle/>
          <a:p>
            <a:pPr eaLnBrk="1" hangingPunct="1">
              <a:defRPr/>
            </a:pPr>
            <a:r>
              <a:rPr lang="es-ES" dirty="0" smtClean="0"/>
              <a:t>Windows Server 2008</a:t>
            </a:r>
          </a:p>
        </p:txBody>
      </p:sp>
      <p:sp>
        <p:nvSpPr>
          <p:cNvPr id="344072" name="Text Box 8"/>
          <p:cNvSpPr txBox="1">
            <a:spLocks noChangeArrowheads="1"/>
          </p:cNvSpPr>
          <p:nvPr/>
        </p:nvSpPr>
        <p:spPr bwMode="invGray">
          <a:xfrm>
            <a:off x="-404813" y="2098675"/>
            <a:ext cx="2598738" cy="615553"/>
          </a:xfrm>
          <a:prstGeom prst="rect">
            <a:avLst/>
          </a:prstGeom>
          <a:noFill/>
          <a:ln w="12700" algn="ctr">
            <a:noFill/>
            <a:miter lim="800000"/>
            <a:headEnd/>
            <a:tailEnd/>
          </a:ln>
          <a:effectLst/>
        </p:spPr>
        <p:txBody>
          <a:bodyPr>
            <a:spAutoFit/>
          </a:bodyPr>
          <a:lstStyle/>
          <a:p>
            <a:pPr algn="r">
              <a:lnSpc>
                <a:spcPct val="85000"/>
              </a:lnSpc>
              <a:spcBef>
                <a:spcPct val="20000"/>
              </a:spcBef>
              <a:defRPr/>
            </a:pPr>
            <a:r>
              <a:rPr lang="es-ES" sz="2000" dirty="0" smtClean="0">
                <a:effectLst>
                  <a:outerShdw blurRad="38100" dist="38100" dir="2700000" algn="tl">
                    <a:srgbClr val="000000"/>
                  </a:outerShdw>
                </a:effectLst>
                <a:latin typeface="Segoe Book"/>
                <a:cs typeface="+mn-cs"/>
              </a:rPr>
              <a:t>Productividad y control mejorados</a:t>
            </a:r>
            <a:endParaRPr lang="es-ES" sz="2000" dirty="0">
              <a:effectLst>
                <a:outerShdw blurRad="38100" dist="38100" dir="2700000" algn="tl">
                  <a:srgbClr val="000000"/>
                </a:outerShdw>
              </a:effectLst>
              <a:latin typeface="Segoe Book"/>
              <a:cs typeface="+mn-cs"/>
            </a:endParaRPr>
          </a:p>
        </p:txBody>
      </p:sp>
      <p:sp>
        <p:nvSpPr>
          <p:cNvPr id="344073" name="Text Box 9"/>
          <p:cNvSpPr txBox="1">
            <a:spLocks noChangeArrowheads="1"/>
          </p:cNvSpPr>
          <p:nvPr/>
        </p:nvSpPr>
        <p:spPr bwMode="invGray">
          <a:xfrm>
            <a:off x="-404813" y="5102225"/>
            <a:ext cx="2701926" cy="350838"/>
          </a:xfrm>
          <a:prstGeom prst="rect">
            <a:avLst/>
          </a:prstGeom>
          <a:noFill/>
          <a:ln w="12700" algn="ctr">
            <a:noFill/>
            <a:miter lim="800000"/>
            <a:headEnd/>
            <a:tailEnd/>
          </a:ln>
          <a:effectLst/>
        </p:spPr>
        <p:txBody>
          <a:bodyPr>
            <a:spAutoFit/>
          </a:bodyPr>
          <a:lstStyle/>
          <a:p>
            <a:pPr algn="r">
              <a:lnSpc>
                <a:spcPct val="85000"/>
              </a:lnSpc>
              <a:spcBef>
                <a:spcPct val="20000"/>
              </a:spcBef>
              <a:defRPr/>
            </a:pPr>
            <a:r>
              <a:rPr lang="es-ES" sz="2000" dirty="0">
                <a:effectLst>
                  <a:outerShdw blurRad="38100" dist="38100" dir="2700000" algn="tl">
                    <a:srgbClr val="000000"/>
                  </a:outerShdw>
                </a:effectLst>
                <a:latin typeface="Segoe Book"/>
                <a:cs typeface="+mn-cs"/>
              </a:rPr>
              <a:t>Mas Flexibilidad</a:t>
            </a:r>
          </a:p>
        </p:txBody>
      </p:sp>
      <p:sp>
        <p:nvSpPr>
          <p:cNvPr id="344074" name="Text Box 10"/>
          <p:cNvSpPr txBox="1">
            <a:spLocks noChangeArrowheads="1"/>
          </p:cNvSpPr>
          <p:nvPr/>
        </p:nvSpPr>
        <p:spPr bwMode="invGray">
          <a:xfrm>
            <a:off x="-404813" y="3436938"/>
            <a:ext cx="2609851" cy="615950"/>
          </a:xfrm>
          <a:prstGeom prst="rect">
            <a:avLst/>
          </a:prstGeom>
          <a:noFill/>
          <a:ln w="12700" algn="ctr">
            <a:noFill/>
            <a:miter lim="800000"/>
            <a:headEnd/>
            <a:tailEnd/>
          </a:ln>
          <a:effectLst/>
        </p:spPr>
        <p:txBody>
          <a:bodyPr>
            <a:spAutoFit/>
          </a:bodyPr>
          <a:lstStyle/>
          <a:p>
            <a:pPr algn="r">
              <a:lnSpc>
                <a:spcPct val="85000"/>
              </a:lnSpc>
              <a:spcBef>
                <a:spcPct val="20000"/>
              </a:spcBef>
              <a:defRPr/>
            </a:pPr>
            <a:r>
              <a:rPr lang="es-ES" sz="2000" dirty="0">
                <a:effectLst>
                  <a:outerShdw blurRad="38100" dist="38100" dir="2700000" algn="tl">
                    <a:srgbClr val="000000"/>
                  </a:outerShdw>
                </a:effectLst>
                <a:latin typeface="Segoe Book"/>
                <a:cs typeface="+mn-cs"/>
              </a:rPr>
              <a:t>Mas Seguridad</a:t>
            </a:r>
            <a:br>
              <a:rPr lang="es-ES" sz="2000" dirty="0">
                <a:effectLst>
                  <a:outerShdw blurRad="38100" dist="38100" dir="2700000" algn="tl">
                    <a:srgbClr val="000000"/>
                  </a:outerShdw>
                </a:effectLst>
                <a:latin typeface="Segoe Book"/>
                <a:cs typeface="+mn-cs"/>
              </a:rPr>
            </a:br>
            <a:r>
              <a:rPr lang="es-ES" sz="2000" dirty="0">
                <a:effectLst>
                  <a:outerShdw blurRad="38100" dist="38100" dir="2700000" algn="tl">
                    <a:srgbClr val="000000"/>
                  </a:outerShdw>
                </a:effectLst>
                <a:latin typeface="Segoe Book"/>
                <a:cs typeface="+mn-cs"/>
              </a:rPr>
              <a:t>y Fiabilidad</a:t>
            </a:r>
          </a:p>
        </p:txBody>
      </p:sp>
      <p:sp>
        <p:nvSpPr>
          <p:cNvPr id="344075" name="Rectangle 11"/>
          <p:cNvSpPr>
            <a:spLocks noChangeArrowheads="1"/>
          </p:cNvSpPr>
          <p:nvPr/>
        </p:nvSpPr>
        <p:spPr bwMode="black">
          <a:xfrm>
            <a:off x="2471738" y="1606550"/>
            <a:ext cx="6672262" cy="4413516"/>
          </a:xfrm>
          <a:prstGeom prst="rect">
            <a:avLst/>
          </a:prstGeom>
          <a:noFill/>
          <a:ln w="9525">
            <a:noFill/>
            <a:miter lim="800000"/>
            <a:headEnd/>
            <a:tailEnd/>
          </a:ln>
        </p:spPr>
        <p:txBody>
          <a:bodyPr>
            <a:spAutoFit/>
          </a:bodyPr>
          <a:lstStyle/>
          <a:p>
            <a:pPr marL="457200" indent="-457200">
              <a:lnSpc>
                <a:spcPct val="90000"/>
              </a:lnSpc>
              <a:spcBef>
                <a:spcPct val="30000"/>
              </a:spcBef>
              <a:buClr>
                <a:schemeClr val="tx1"/>
              </a:buClr>
              <a:buFont typeface="Wingdings 2" pitchFamily="18" charset="2"/>
              <a:buAutoNum type="arabicPeriod"/>
            </a:pPr>
            <a:r>
              <a:rPr lang="es-ES" sz="2400" dirty="0">
                <a:solidFill>
                  <a:srgbClr val="FF0000"/>
                </a:solidFill>
                <a:latin typeface="Segoe Book"/>
              </a:rPr>
              <a:t>Server Management</a:t>
            </a:r>
          </a:p>
          <a:p>
            <a:pPr marL="457200" indent="-457200">
              <a:lnSpc>
                <a:spcPct val="90000"/>
              </a:lnSpc>
              <a:spcBef>
                <a:spcPct val="30000"/>
              </a:spcBef>
              <a:buClr>
                <a:schemeClr val="tx1"/>
              </a:buClr>
              <a:buFont typeface="Wingdings 2" pitchFamily="18" charset="2"/>
              <a:buAutoNum type="arabicPeriod"/>
            </a:pPr>
            <a:r>
              <a:rPr lang="es-ES" sz="2400" dirty="0" smtClean="0">
                <a:latin typeface="Segoe Book"/>
              </a:rPr>
              <a:t>Internet </a:t>
            </a:r>
            <a:r>
              <a:rPr lang="es-ES" sz="2400" dirty="0" err="1" smtClean="0">
                <a:latin typeface="Segoe Book"/>
              </a:rPr>
              <a:t>Information</a:t>
            </a:r>
            <a:r>
              <a:rPr lang="es-ES" sz="2400" dirty="0" smtClean="0">
                <a:latin typeface="Segoe Book"/>
              </a:rPr>
              <a:t> </a:t>
            </a:r>
            <a:r>
              <a:rPr lang="es-ES" sz="2400" dirty="0" err="1" smtClean="0">
                <a:latin typeface="Segoe Book"/>
              </a:rPr>
              <a:t>Services</a:t>
            </a:r>
            <a:r>
              <a:rPr lang="es-ES" sz="2400" dirty="0" smtClean="0">
                <a:latin typeface="Segoe Book"/>
              </a:rPr>
              <a:t> 7.0</a:t>
            </a:r>
          </a:p>
          <a:p>
            <a:pPr marL="457200" indent="-457200">
              <a:lnSpc>
                <a:spcPct val="90000"/>
              </a:lnSpc>
              <a:spcBef>
                <a:spcPct val="30000"/>
              </a:spcBef>
              <a:buClr>
                <a:schemeClr val="tx1"/>
              </a:buClr>
              <a:buFont typeface="Wingdings 2" pitchFamily="18" charset="2"/>
              <a:buAutoNum type="arabicPeriod"/>
            </a:pPr>
            <a:r>
              <a:rPr lang="es-ES" sz="2400" dirty="0" smtClean="0">
                <a:latin typeface="Segoe Book"/>
              </a:rPr>
              <a:t>Windows </a:t>
            </a:r>
            <a:r>
              <a:rPr lang="es-ES" sz="2400" dirty="0" err="1">
                <a:latin typeface="Segoe Book"/>
              </a:rPr>
              <a:t>PowerShell</a:t>
            </a:r>
            <a:endParaRPr lang="es-ES" sz="2400" dirty="0">
              <a:latin typeface="Segoe Book"/>
            </a:endParaRPr>
          </a:p>
          <a:p>
            <a:pPr marL="457200" indent="-457200">
              <a:lnSpc>
                <a:spcPct val="90000"/>
              </a:lnSpc>
              <a:spcBef>
                <a:spcPct val="30000"/>
              </a:spcBef>
              <a:buClr>
                <a:schemeClr val="tx1"/>
              </a:buClr>
              <a:buFont typeface="Wingdings 2" pitchFamily="18" charset="2"/>
              <a:buAutoNum type="arabicPeriod"/>
            </a:pPr>
            <a:r>
              <a:rPr lang="es-ES" sz="2400" dirty="0" smtClean="0">
                <a:latin typeface="Segoe Book"/>
              </a:rPr>
              <a:t>Fortificación </a:t>
            </a:r>
            <a:r>
              <a:rPr lang="es-ES" sz="2400" dirty="0">
                <a:latin typeface="Segoe Book"/>
              </a:rPr>
              <a:t>del Servidor.</a:t>
            </a:r>
          </a:p>
          <a:p>
            <a:pPr marL="457200" indent="-457200">
              <a:lnSpc>
                <a:spcPct val="90000"/>
              </a:lnSpc>
              <a:spcBef>
                <a:spcPct val="30000"/>
              </a:spcBef>
              <a:buClr>
                <a:schemeClr val="tx1"/>
              </a:buClr>
              <a:buFont typeface="Wingdings 2" pitchFamily="18" charset="2"/>
              <a:buAutoNum type="arabicPeriod"/>
            </a:pPr>
            <a:r>
              <a:rPr lang="es-ES" sz="2400" dirty="0">
                <a:solidFill>
                  <a:srgbClr val="FF0000"/>
                </a:solidFill>
                <a:latin typeface="Segoe Book"/>
              </a:rPr>
              <a:t>Server </a:t>
            </a:r>
            <a:r>
              <a:rPr lang="es-ES" sz="2400" dirty="0" err="1">
                <a:solidFill>
                  <a:srgbClr val="FF0000"/>
                </a:solidFill>
                <a:latin typeface="Segoe Book"/>
              </a:rPr>
              <a:t>Core</a:t>
            </a:r>
            <a:endParaRPr lang="es-ES" sz="2400" dirty="0">
              <a:solidFill>
                <a:srgbClr val="FF0000"/>
              </a:solidFill>
              <a:latin typeface="Segoe Book"/>
            </a:endParaRPr>
          </a:p>
          <a:p>
            <a:pPr marL="457200" indent="-457200">
              <a:lnSpc>
                <a:spcPct val="90000"/>
              </a:lnSpc>
              <a:spcBef>
                <a:spcPct val="30000"/>
              </a:spcBef>
              <a:buClr>
                <a:schemeClr val="tx1"/>
              </a:buClr>
              <a:buFont typeface="Wingdings 2" pitchFamily="18" charset="2"/>
              <a:buAutoNum type="arabicPeriod"/>
            </a:pPr>
            <a:r>
              <a:rPr lang="es-ES" sz="2400" dirty="0">
                <a:latin typeface="Segoe Book"/>
              </a:rPr>
              <a:t>Network Access </a:t>
            </a:r>
            <a:r>
              <a:rPr lang="es-ES" sz="2400" dirty="0" err="1">
                <a:latin typeface="Segoe Book"/>
              </a:rPr>
              <a:t>Protection</a:t>
            </a:r>
            <a:r>
              <a:rPr lang="es-ES" sz="2400" dirty="0">
                <a:latin typeface="Segoe Book"/>
              </a:rPr>
              <a:t> (NAP)</a:t>
            </a:r>
          </a:p>
          <a:p>
            <a:pPr marL="457200" indent="-457200">
              <a:lnSpc>
                <a:spcPct val="90000"/>
              </a:lnSpc>
              <a:spcBef>
                <a:spcPct val="30000"/>
              </a:spcBef>
              <a:buClr>
                <a:schemeClr val="tx1"/>
              </a:buClr>
              <a:buFont typeface="Wingdings 2" pitchFamily="18" charset="2"/>
              <a:buAutoNum type="arabicPeriod"/>
            </a:pPr>
            <a:r>
              <a:rPr lang="es-ES" sz="2400" dirty="0" err="1">
                <a:latin typeface="Segoe Book"/>
              </a:rPr>
              <a:t>Failover</a:t>
            </a:r>
            <a:r>
              <a:rPr lang="es-ES" sz="2400" dirty="0">
                <a:latin typeface="Segoe Book"/>
              </a:rPr>
              <a:t> </a:t>
            </a:r>
            <a:r>
              <a:rPr lang="es-ES" sz="2400" dirty="0" err="1">
                <a:latin typeface="Segoe Book"/>
              </a:rPr>
              <a:t>Clustering</a:t>
            </a:r>
            <a:endParaRPr lang="es-ES" sz="2400" dirty="0">
              <a:latin typeface="Segoe Book"/>
            </a:endParaRPr>
          </a:p>
          <a:p>
            <a:pPr marL="457200" indent="-457200">
              <a:lnSpc>
                <a:spcPct val="90000"/>
              </a:lnSpc>
              <a:spcBef>
                <a:spcPct val="30000"/>
              </a:spcBef>
              <a:buClr>
                <a:schemeClr val="tx1"/>
              </a:buClr>
              <a:buFont typeface="Wingdings 2" pitchFamily="18" charset="2"/>
              <a:buAutoNum type="arabicPeriod"/>
            </a:pPr>
            <a:r>
              <a:rPr lang="es-ES" sz="2400" dirty="0">
                <a:latin typeface="Segoe Book"/>
              </a:rPr>
              <a:t>Despliegue en Oficinas Remotas</a:t>
            </a:r>
          </a:p>
          <a:p>
            <a:pPr marL="457200" indent="-457200">
              <a:lnSpc>
                <a:spcPct val="90000"/>
              </a:lnSpc>
              <a:spcBef>
                <a:spcPct val="30000"/>
              </a:spcBef>
              <a:buClr>
                <a:schemeClr val="tx1"/>
              </a:buClr>
              <a:buFont typeface="Wingdings 2" pitchFamily="18" charset="2"/>
              <a:buAutoNum type="arabicPeriod"/>
            </a:pPr>
            <a:r>
              <a:rPr lang="es-ES_tradnl" sz="2400" dirty="0">
                <a:solidFill>
                  <a:srgbClr val="FF0000"/>
                </a:solidFill>
                <a:latin typeface="Segoe Book"/>
              </a:rPr>
              <a:t>Nuevas capacidades de Terminal Server</a:t>
            </a:r>
            <a:endParaRPr lang="es-ES" sz="2400" dirty="0">
              <a:solidFill>
                <a:srgbClr val="FF0000"/>
              </a:solidFill>
              <a:latin typeface="Segoe Book"/>
            </a:endParaRPr>
          </a:p>
          <a:p>
            <a:pPr marL="457200" indent="-457200">
              <a:lnSpc>
                <a:spcPct val="90000"/>
              </a:lnSpc>
              <a:spcBef>
                <a:spcPct val="30000"/>
              </a:spcBef>
              <a:buClr>
                <a:schemeClr val="tx1"/>
              </a:buClr>
              <a:buFont typeface="Wingdings 2" pitchFamily="18" charset="2"/>
              <a:buAutoNum type="arabicPeriod"/>
            </a:pPr>
            <a:r>
              <a:rPr lang="es-ES" sz="2400" dirty="0" err="1">
                <a:solidFill>
                  <a:srgbClr val="FF0000"/>
                </a:solidFill>
                <a:latin typeface="Segoe Book"/>
              </a:rPr>
              <a:t>Virtualización</a:t>
            </a:r>
            <a:r>
              <a:rPr lang="es-ES" sz="2400" dirty="0">
                <a:solidFill>
                  <a:srgbClr val="FF0000"/>
                </a:solidFill>
                <a:latin typeface="Segoe Book"/>
              </a:rPr>
              <a:t> con Windows Server</a:t>
            </a:r>
          </a:p>
        </p:txBody>
      </p:sp>
      <p:sp>
        <p:nvSpPr>
          <p:cNvPr id="10" name="AutoShape 3"/>
          <p:cNvSpPr>
            <a:spLocks/>
          </p:cNvSpPr>
          <p:nvPr/>
        </p:nvSpPr>
        <p:spPr bwMode="invGray">
          <a:xfrm flipH="1">
            <a:off x="2378075" y="2973388"/>
            <a:ext cx="74613" cy="1592262"/>
          </a:xfrm>
          <a:prstGeom prst="rightBrace">
            <a:avLst>
              <a:gd name="adj1" fmla="val 177836"/>
              <a:gd name="adj2" fmla="val 50000"/>
            </a:avLst>
          </a:prstGeom>
          <a:noFill/>
          <a:ln w="38100">
            <a:solidFill>
              <a:schemeClr val="tx1"/>
            </a:solidFill>
            <a:round/>
            <a:headEnd/>
            <a:tailEnd/>
          </a:ln>
        </p:spPr>
        <p:txBody>
          <a:bodyPr anchor="ctr">
            <a:spAutoFit/>
          </a:bodyPr>
          <a:lstStyle/>
          <a:p>
            <a:endParaRPr lang="es-ES"/>
          </a:p>
        </p:txBody>
      </p:sp>
      <p:sp>
        <p:nvSpPr>
          <p:cNvPr id="11" name="AutoShape 4"/>
          <p:cNvSpPr>
            <a:spLocks/>
          </p:cNvSpPr>
          <p:nvPr/>
        </p:nvSpPr>
        <p:spPr bwMode="invGray">
          <a:xfrm flipH="1">
            <a:off x="2392363" y="1619250"/>
            <a:ext cx="60325" cy="1292225"/>
          </a:xfrm>
          <a:prstGeom prst="rightBrace">
            <a:avLst>
              <a:gd name="adj1" fmla="val 178509"/>
              <a:gd name="adj2" fmla="val 50000"/>
            </a:avLst>
          </a:prstGeom>
          <a:noFill/>
          <a:ln w="38100">
            <a:solidFill>
              <a:schemeClr val="tx1"/>
            </a:solidFill>
            <a:round/>
            <a:headEnd/>
            <a:tailEnd/>
          </a:ln>
        </p:spPr>
        <p:txBody>
          <a:bodyPr anchor="ctr">
            <a:spAutoFit/>
          </a:bodyPr>
          <a:lstStyle/>
          <a:p>
            <a:endParaRPr lang="es-ES"/>
          </a:p>
        </p:txBody>
      </p:sp>
      <p:sp>
        <p:nvSpPr>
          <p:cNvPr id="13" name="AutoShape 4"/>
          <p:cNvSpPr>
            <a:spLocks/>
          </p:cNvSpPr>
          <p:nvPr/>
        </p:nvSpPr>
        <p:spPr bwMode="invGray">
          <a:xfrm flipH="1">
            <a:off x="2392363" y="4629150"/>
            <a:ext cx="60325" cy="1292225"/>
          </a:xfrm>
          <a:prstGeom prst="rightBrace">
            <a:avLst>
              <a:gd name="adj1" fmla="val 178509"/>
              <a:gd name="adj2" fmla="val 50000"/>
            </a:avLst>
          </a:prstGeom>
          <a:noFill/>
          <a:ln w="38100">
            <a:solidFill>
              <a:schemeClr val="tx1"/>
            </a:solidFill>
            <a:round/>
            <a:headEnd/>
            <a:tailEnd/>
          </a:ln>
        </p:spPr>
        <p:txBody>
          <a:bodyPr anchor="ctr">
            <a:spAutoFit/>
          </a:bodyPr>
          <a:lstStyle/>
          <a:p>
            <a:endParaRPr lang="es-E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4072"/>
                                        </p:tgtEl>
                                        <p:attrNameLst>
                                          <p:attrName>style.visibility</p:attrName>
                                        </p:attrNameLst>
                                      </p:cBhvr>
                                      <p:to>
                                        <p:strVal val="visible"/>
                                      </p:to>
                                    </p:set>
                                    <p:animEffect transition="in" filter="wipe(left)">
                                      <p:cBhvr>
                                        <p:cTn id="7" dur="500"/>
                                        <p:tgtEl>
                                          <p:spTgt spid="34407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44075">
                                            <p:txEl>
                                              <p:pRg st="0" end="0"/>
                                            </p:txEl>
                                          </p:spTgt>
                                        </p:tgtEl>
                                        <p:attrNameLst>
                                          <p:attrName>style.visibility</p:attrName>
                                        </p:attrNameLst>
                                      </p:cBhvr>
                                      <p:to>
                                        <p:strVal val="visible"/>
                                      </p:to>
                                    </p:set>
                                    <p:animEffect transition="in" filter="wipe(up)">
                                      <p:cBhvr>
                                        <p:cTn id="14" dur="500"/>
                                        <p:tgtEl>
                                          <p:spTgt spid="34407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44075">
                                            <p:txEl>
                                              <p:pRg st="1" end="1"/>
                                            </p:txEl>
                                          </p:spTgt>
                                        </p:tgtEl>
                                        <p:attrNameLst>
                                          <p:attrName>style.visibility</p:attrName>
                                        </p:attrNameLst>
                                      </p:cBhvr>
                                      <p:to>
                                        <p:strVal val="visible"/>
                                      </p:to>
                                    </p:set>
                                    <p:animEffect transition="in" filter="wipe(up)">
                                      <p:cBhvr>
                                        <p:cTn id="19" dur="500"/>
                                        <p:tgtEl>
                                          <p:spTgt spid="344075">
                                            <p:txEl>
                                              <p:pRg st="1" end="1"/>
                                            </p:txEl>
                                          </p:spTgt>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344075">
                                            <p:txEl>
                                              <p:pRg st="2" end="2"/>
                                            </p:txEl>
                                          </p:spTgt>
                                        </p:tgtEl>
                                        <p:attrNameLst>
                                          <p:attrName>style.visibility</p:attrName>
                                        </p:attrNameLst>
                                      </p:cBhvr>
                                      <p:to>
                                        <p:strVal val="visible"/>
                                      </p:to>
                                    </p:set>
                                    <p:animEffect transition="in" filter="wipe(up)">
                                      <p:cBhvr>
                                        <p:cTn id="23" dur="500"/>
                                        <p:tgtEl>
                                          <p:spTgt spid="34407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44074"/>
                                        </p:tgtEl>
                                        <p:attrNameLst>
                                          <p:attrName>style.visibility</p:attrName>
                                        </p:attrNameLst>
                                      </p:cBhvr>
                                      <p:to>
                                        <p:strVal val="visible"/>
                                      </p:to>
                                    </p:set>
                                    <p:animEffect transition="in" filter="wipe(left)">
                                      <p:cBhvr>
                                        <p:cTn id="28" dur="500"/>
                                        <p:tgtEl>
                                          <p:spTgt spid="344074"/>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ox(in)">
                                      <p:cBhvr>
                                        <p:cTn id="31" dur="500"/>
                                        <p:tgtEl>
                                          <p:spTgt spid="10"/>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344075">
                                            <p:txEl>
                                              <p:pRg st="3" end="3"/>
                                            </p:txEl>
                                          </p:spTgt>
                                        </p:tgtEl>
                                        <p:attrNameLst>
                                          <p:attrName>style.visibility</p:attrName>
                                        </p:attrNameLst>
                                      </p:cBhvr>
                                      <p:to>
                                        <p:strVal val="visible"/>
                                      </p:to>
                                    </p:set>
                                    <p:animEffect transition="in" filter="wipe(up)">
                                      <p:cBhvr>
                                        <p:cTn id="35" dur="500"/>
                                        <p:tgtEl>
                                          <p:spTgt spid="344075">
                                            <p:txEl>
                                              <p:pRg st="3" end="3"/>
                                            </p:txEl>
                                          </p:spTgt>
                                        </p:tgtEl>
                                      </p:cBhvr>
                                    </p:animEffect>
                                  </p:childTnLst>
                                </p:cTn>
                              </p:par>
                            </p:childTnLst>
                          </p:cTn>
                        </p:par>
                        <p:par>
                          <p:cTn id="36" fill="hold">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344075">
                                            <p:txEl>
                                              <p:pRg st="4" end="4"/>
                                            </p:txEl>
                                          </p:spTgt>
                                        </p:tgtEl>
                                        <p:attrNameLst>
                                          <p:attrName>style.visibility</p:attrName>
                                        </p:attrNameLst>
                                      </p:cBhvr>
                                      <p:to>
                                        <p:strVal val="visible"/>
                                      </p:to>
                                    </p:set>
                                    <p:animEffect transition="in" filter="wipe(up)">
                                      <p:cBhvr>
                                        <p:cTn id="39" dur="500"/>
                                        <p:tgtEl>
                                          <p:spTgt spid="344075">
                                            <p:txEl>
                                              <p:pRg st="4" end="4"/>
                                            </p:txEl>
                                          </p:spTgt>
                                        </p:tgtEl>
                                      </p:cBhvr>
                                    </p:animEffect>
                                  </p:childTnLst>
                                </p:cTn>
                              </p:par>
                            </p:childTnLst>
                          </p:cTn>
                        </p:par>
                        <p:par>
                          <p:cTn id="40" fill="hold">
                            <p:stCondLst>
                              <p:cond delay="1500"/>
                            </p:stCondLst>
                            <p:childTnLst>
                              <p:par>
                                <p:cTn id="41" presetID="22" presetClass="entr" presetSubtype="1" fill="hold" grpId="0" nodeType="afterEffect">
                                  <p:stCondLst>
                                    <p:cond delay="0"/>
                                  </p:stCondLst>
                                  <p:childTnLst>
                                    <p:set>
                                      <p:cBhvr>
                                        <p:cTn id="42" dur="1" fill="hold">
                                          <p:stCondLst>
                                            <p:cond delay="0"/>
                                          </p:stCondLst>
                                        </p:cTn>
                                        <p:tgtEl>
                                          <p:spTgt spid="344075">
                                            <p:txEl>
                                              <p:pRg st="5" end="5"/>
                                            </p:txEl>
                                          </p:spTgt>
                                        </p:tgtEl>
                                        <p:attrNameLst>
                                          <p:attrName>style.visibility</p:attrName>
                                        </p:attrNameLst>
                                      </p:cBhvr>
                                      <p:to>
                                        <p:strVal val="visible"/>
                                      </p:to>
                                    </p:set>
                                    <p:animEffect transition="in" filter="wipe(up)">
                                      <p:cBhvr>
                                        <p:cTn id="43" dur="500"/>
                                        <p:tgtEl>
                                          <p:spTgt spid="344075">
                                            <p:txEl>
                                              <p:pRg st="5" end="5"/>
                                            </p:txEl>
                                          </p:spTgt>
                                        </p:tgtEl>
                                      </p:cBhvr>
                                    </p:animEffect>
                                  </p:childTnLst>
                                </p:cTn>
                              </p:par>
                            </p:childTnLst>
                          </p:cTn>
                        </p:par>
                        <p:par>
                          <p:cTn id="44" fill="hold">
                            <p:stCondLst>
                              <p:cond delay="2000"/>
                            </p:stCondLst>
                            <p:childTnLst>
                              <p:par>
                                <p:cTn id="45" presetID="22" presetClass="entr" presetSubtype="1" fill="hold" grpId="0" nodeType="afterEffect">
                                  <p:stCondLst>
                                    <p:cond delay="0"/>
                                  </p:stCondLst>
                                  <p:childTnLst>
                                    <p:set>
                                      <p:cBhvr>
                                        <p:cTn id="46" dur="1" fill="hold">
                                          <p:stCondLst>
                                            <p:cond delay="0"/>
                                          </p:stCondLst>
                                        </p:cTn>
                                        <p:tgtEl>
                                          <p:spTgt spid="344075">
                                            <p:txEl>
                                              <p:pRg st="6" end="6"/>
                                            </p:txEl>
                                          </p:spTgt>
                                        </p:tgtEl>
                                        <p:attrNameLst>
                                          <p:attrName>style.visibility</p:attrName>
                                        </p:attrNameLst>
                                      </p:cBhvr>
                                      <p:to>
                                        <p:strVal val="visible"/>
                                      </p:to>
                                    </p:set>
                                    <p:animEffect transition="in" filter="wipe(up)">
                                      <p:cBhvr>
                                        <p:cTn id="47" dur="500"/>
                                        <p:tgtEl>
                                          <p:spTgt spid="34407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44073"/>
                                        </p:tgtEl>
                                        <p:attrNameLst>
                                          <p:attrName>style.visibility</p:attrName>
                                        </p:attrNameLst>
                                      </p:cBhvr>
                                      <p:to>
                                        <p:strVal val="visible"/>
                                      </p:to>
                                    </p:set>
                                    <p:animEffect transition="in" filter="wipe(left)">
                                      <p:cBhvr>
                                        <p:cTn id="52" dur="500"/>
                                        <p:tgtEl>
                                          <p:spTgt spid="344073"/>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ox(in)">
                                      <p:cBhvr>
                                        <p:cTn id="55" dur="500"/>
                                        <p:tgtEl>
                                          <p:spTgt spid="13"/>
                                        </p:tgtEl>
                                      </p:cBhvr>
                                    </p:animEffect>
                                  </p:childTnLst>
                                </p:cTn>
                              </p:par>
                            </p:childTnLst>
                          </p:cTn>
                        </p:par>
                        <p:par>
                          <p:cTn id="56" fill="hold">
                            <p:stCondLst>
                              <p:cond delay="500"/>
                            </p:stCondLst>
                            <p:childTnLst>
                              <p:par>
                                <p:cTn id="57" presetID="22" presetClass="entr" presetSubtype="1" fill="hold" grpId="0" nodeType="afterEffect">
                                  <p:stCondLst>
                                    <p:cond delay="0"/>
                                  </p:stCondLst>
                                  <p:childTnLst>
                                    <p:set>
                                      <p:cBhvr>
                                        <p:cTn id="58" dur="1" fill="hold">
                                          <p:stCondLst>
                                            <p:cond delay="0"/>
                                          </p:stCondLst>
                                        </p:cTn>
                                        <p:tgtEl>
                                          <p:spTgt spid="344075">
                                            <p:txEl>
                                              <p:pRg st="7" end="7"/>
                                            </p:txEl>
                                          </p:spTgt>
                                        </p:tgtEl>
                                        <p:attrNameLst>
                                          <p:attrName>style.visibility</p:attrName>
                                        </p:attrNameLst>
                                      </p:cBhvr>
                                      <p:to>
                                        <p:strVal val="visible"/>
                                      </p:to>
                                    </p:set>
                                    <p:animEffect transition="in" filter="wipe(up)">
                                      <p:cBhvr>
                                        <p:cTn id="59" dur="500"/>
                                        <p:tgtEl>
                                          <p:spTgt spid="344075">
                                            <p:txEl>
                                              <p:pRg st="7" end="7"/>
                                            </p:txEl>
                                          </p:spTgt>
                                        </p:tgtEl>
                                      </p:cBhvr>
                                    </p:animEffect>
                                  </p:childTnLst>
                                </p:cTn>
                              </p:par>
                            </p:childTnLst>
                          </p:cTn>
                        </p:par>
                        <p:par>
                          <p:cTn id="60" fill="hold">
                            <p:stCondLst>
                              <p:cond delay="1000"/>
                            </p:stCondLst>
                            <p:childTnLst>
                              <p:par>
                                <p:cTn id="61" presetID="22" presetClass="entr" presetSubtype="1" fill="hold" grpId="0" nodeType="afterEffect">
                                  <p:stCondLst>
                                    <p:cond delay="0"/>
                                  </p:stCondLst>
                                  <p:childTnLst>
                                    <p:set>
                                      <p:cBhvr>
                                        <p:cTn id="62" dur="1" fill="hold">
                                          <p:stCondLst>
                                            <p:cond delay="0"/>
                                          </p:stCondLst>
                                        </p:cTn>
                                        <p:tgtEl>
                                          <p:spTgt spid="344075">
                                            <p:txEl>
                                              <p:pRg st="8" end="8"/>
                                            </p:txEl>
                                          </p:spTgt>
                                        </p:tgtEl>
                                        <p:attrNameLst>
                                          <p:attrName>style.visibility</p:attrName>
                                        </p:attrNameLst>
                                      </p:cBhvr>
                                      <p:to>
                                        <p:strVal val="visible"/>
                                      </p:to>
                                    </p:set>
                                    <p:animEffect transition="in" filter="wipe(up)">
                                      <p:cBhvr>
                                        <p:cTn id="63" dur="500"/>
                                        <p:tgtEl>
                                          <p:spTgt spid="344075">
                                            <p:txEl>
                                              <p:pRg st="8" end="8"/>
                                            </p:txEl>
                                          </p:spTgt>
                                        </p:tgtEl>
                                      </p:cBhvr>
                                    </p:animEffect>
                                  </p:childTnLst>
                                </p:cTn>
                              </p:par>
                            </p:childTnLst>
                          </p:cTn>
                        </p:par>
                        <p:par>
                          <p:cTn id="64" fill="hold">
                            <p:stCondLst>
                              <p:cond delay="1500"/>
                            </p:stCondLst>
                            <p:childTnLst>
                              <p:par>
                                <p:cTn id="65" presetID="22" presetClass="entr" presetSubtype="1" fill="hold" grpId="0" nodeType="afterEffect">
                                  <p:stCondLst>
                                    <p:cond delay="0"/>
                                  </p:stCondLst>
                                  <p:childTnLst>
                                    <p:set>
                                      <p:cBhvr>
                                        <p:cTn id="66" dur="1" fill="hold">
                                          <p:stCondLst>
                                            <p:cond delay="0"/>
                                          </p:stCondLst>
                                        </p:cTn>
                                        <p:tgtEl>
                                          <p:spTgt spid="344075">
                                            <p:txEl>
                                              <p:pRg st="9" end="9"/>
                                            </p:txEl>
                                          </p:spTgt>
                                        </p:tgtEl>
                                        <p:attrNameLst>
                                          <p:attrName>style.visibility</p:attrName>
                                        </p:attrNameLst>
                                      </p:cBhvr>
                                      <p:to>
                                        <p:strVal val="visible"/>
                                      </p:to>
                                    </p:set>
                                    <p:animEffect transition="in" filter="wipe(up)">
                                      <p:cBhvr>
                                        <p:cTn id="67" dur="500"/>
                                        <p:tgtEl>
                                          <p:spTgt spid="3440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72" grpId="0"/>
      <p:bldP spid="344073" grpId="0"/>
      <p:bldP spid="344074" grpId="0" uiExpand="1"/>
      <p:bldP spid="344075" grpId="0" uiExpand="1" build="p"/>
      <p:bldP spid="10" grpId="0" animBg="1"/>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defRPr/>
            </a:pPr>
            <a:r>
              <a:rPr lang="es-ES" dirty="0" smtClean="0"/>
              <a:t>Windows Server 2003</a:t>
            </a:r>
            <a:br>
              <a:rPr lang="es-ES" dirty="0" smtClean="0"/>
            </a:br>
            <a:r>
              <a:rPr lang="es-ES" sz="2000" dirty="0" smtClean="0">
                <a:solidFill>
                  <a:srgbClr val="D1E4F3"/>
                </a:solidFill>
              </a:rPr>
              <a:t>La instalación, fortificación y la gestión de los diferentes roles estaba dispersa entre varias herramientas y consolas</a:t>
            </a:r>
          </a:p>
        </p:txBody>
      </p:sp>
      <p:sp>
        <p:nvSpPr>
          <p:cNvPr id="380933" name="Rectangle 5"/>
          <p:cNvSpPr>
            <a:spLocks noGrp="1" noChangeArrowheads="1"/>
          </p:cNvSpPr>
          <p:nvPr>
            <p:ph idx="1"/>
          </p:nvPr>
        </p:nvSpPr>
        <p:spPr>
          <a:xfrm>
            <a:off x="444500" y="1830388"/>
            <a:ext cx="8229600" cy="4602162"/>
          </a:xfrm>
        </p:spPr>
        <p:txBody>
          <a:bodyPr/>
          <a:lstStyle/>
          <a:p>
            <a:pPr eaLnBrk="1" hangingPunct="1">
              <a:defRPr/>
            </a:pPr>
            <a:r>
              <a:rPr lang="es-ES" dirty="0" smtClean="0"/>
              <a:t>Instalación de Windows Server 2003</a:t>
            </a:r>
          </a:p>
          <a:p>
            <a:pPr eaLnBrk="1" hangingPunct="1">
              <a:defRPr/>
            </a:pPr>
            <a:r>
              <a:rPr lang="es-ES" dirty="0" smtClean="0"/>
              <a:t>Actualizaciones de Seguridad</a:t>
            </a:r>
          </a:p>
          <a:p>
            <a:pPr eaLnBrk="1" hangingPunct="1">
              <a:defRPr/>
            </a:pPr>
            <a:r>
              <a:rPr lang="es-ES" dirty="0" smtClean="0"/>
              <a:t>Administre su Servidor</a:t>
            </a:r>
          </a:p>
          <a:p>
            <a:pPr eaLnBrk="1" hangingPunct="1">
              <a:defRPr/>
            </a:pPr>
            <a:r>
              <a:rPr lang="es-ES" dirty="0" smtClean="0"/>
              <a:t>Asistente para Configurar su Servidor</a:t>
            </a:r>
          </a:p>
          <a:p>
            <a:pPr eaLnBrk="1" hangingPunct="1">
              <a:defRPr/>
            </a:pPr>
            <a:r>
              <a:rPr lang="es-ES" dirty="0" smtClean="0"/>
              <a:t>Añadir/Quitar Componentes de Windows</a:t>
            </a:r>
          </a:p>
          <a:p>
            <a:pPr eaLnBrk="1" hangingPunct="1">
              <a:defRPr/>
            </a:pPr>
            <a:r>
              <a:rPr lang="es-ES" dirty="0" smtClean="0"/>
              <a:t>Administrar el Servidor</a:t>
            </a:r>
          </a:p>
          <a:p>
            <a:pPr eaLnBrk="1" hangingPunct="1">
              <a:defRPr/>
            </a:pPr>
            <a:r>
              <a:rPr lang="es-ES" dirty="0" smtClean="0"/>
              <a:t>Asistente para la configuración de Seguridad (SCW)</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09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09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09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09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09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093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093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a:spLocks noGrp="1" noChangeArrowheads="1"/>
          </p:cNvSpPr>
          <p:nvPr>
            <p:ph type="title"/>
          </p:nvPr>
        </p:nvSpPr>
        <p:spPr>
          <a:xfrm>
            <a:off x="241300" y="207963"/>
            <a:ext cx="8686800" cy="664797"/>
          </a:xfrm>
        </p:spPr>
        <p:txBody>
          <a:bodyPr/>
          <a:lstStyle/>
          <a:p>
            <a:pPr eaLnBrk="1" hangingPunct="1">
              <a:defRPr/>
            </a:pPr>
            <a:r>
              <a:rPr lang="es-ES" dirty="0" smtClean="0"/>
              <a:t>Instalación y configuración</a:t>
            </a:r>
          </a:p>
        </p:txBody>
      </p:sp>
      <p:pic>
        <p:nvPicPr>
          <p:cNvPr id="382979" name="Rectangle 31745"/>
          <p:cNvPicPr>
            <a:picLocks noChangeAspect="1" noChangeArrowheads="1"/>
          </p:cNvPicPr>
          <p:nvPr/>
        </p:nvPicPr>
        <p:blipFill>
          <a:blip r:embed="rId3"/>
          <a:srcRect/>
          <a:stretch>
            <a:fillRect/>
          </a:stretch>
        </p:blipFill>
        <p:spPr bwMode="auto">
          <a:xfrm>
            <a:off x="180975" y="2171866"/>
            <a:ext cx="4676777" cy="3782848"/>
          </a:xfrm>
          <a:prstGeom prst="rect">
            <a:avLst/>
          </a:prstGeom>
          <a:noFill/>
          <a:ln w="9525">
            <a:noFill/>
            <a:miter lim="800000"/>
            <a:headEnd/>
            <a:tailEnd/>
          </a:ln>
        </p:spPr>
      </p:pic>
      <p:sp>
        <p:nvSpPr>
          <p:cNvPr id="382980" name="TextBox 31746"/>
          <p:cNvSpPr txBox="1">
            <a:spLocks noChangeArrowheads="1"/>
          </p:cNvSpPr>
          <p:nvPr/>
        </p:nvSpPr>
        <p:spPr bwMode="auto">
          <a:xfrm>
            <a:off x="2000232" y="6000768"/>
            <a:ext cx="2855912" cy="369888"/>
          </a:xfrm>
          <a:prstGeom prst="rect">
            <a:avLst/>
          </a:prstGeom>
          <a:noFill/>
          <a:ln w="9525">
            <a:noFill/>
            <a:miter lim="800000"/>
            <a:headEnd/>
            <a:tailEnd/>
          </a:ln>
        </p:spPr>
        <p:txBody>
          <a:bodyPr>
            <a:spAutoFit/>
          </a:bodyPr>
          <a:lstStyle/>
          <a:p>
            <a:pPr algn="r">
              <a:spcBef>
                <a:spcPct val="50000"/>
              </a:spcBef>
            </a:pPr>
            <a:r>
              <a:rPr lang="es-ES" b="1" i="1" dirty="0">
                <a:solidFill>
                  <a:srgbClr val="D1E4F3"/>
                </a:solidFill>
                <a:latin typeface="Segoe Semibold"/>
              </a:rPr>
              <a:t>Instalación del Producto</a:t>
            </a:r>
          </a:p>
        </p:txBody>
      </p:sp>
      <p:pic>
        <p:nvPicPr>
          <p:cNvPr id="382981" name="Rectangle 31747"/>
          <p:cNvPicPr>
            <a:picLocks noChangeAspect="1" noChangeArrowheads="1"/>
          </p:cNvPicPr>
          <p:nvPr/>
        </p:nvPicPr>
        <p:blipFill>
          <a:blip r:embed="rId4"/>
          <a:srcRect/>
          <a:stretch>
            <a:fillRect/>
          </a:stretch>
        </p:blipFill>
        <p:spPr bwMode="auto">
          <a:xfrm>
            <a:off x="2216032" y="1571611"/>
            <a:ext cx="4927736" cy="4008017"/>
          </a:xfrm>
          <a:prstGeom prst="rect">
            <a:avLst/>
          </a:prstGeom>
          <a:noFill/>
          <a:ln w="9525">
            <a:noFill/>
            <a:miter lim="800000"/>
            <a:headEnd/>
            <a:tailEnd/>
          </a:ln>
        </p:spPr>
      </p:pic>
      <p:sp>
        <p:nvSpPr>
          <p:cNvPr id="382982" name="TextBox 31748"/>
          <p:cNvSpPr txBox="1">
            <a:spLocks noChangeArrowheads="1"/>
          </p:cNvSpPr>
          <p:nvPr/>
        </p:nvSpPr>
        <p:spPr bwMode="auto">
          <a:xfrm>
            <a:off x="3617931" y="5559443"/>
            <a:ext cx="3597275" cy="369887"/>
          </a:xfrm>
          <a:prstGeom prst="rect">
            <a:avLst/>
          </a:prstGeom>
          <a:noFill/>
          <a:ln w="9525">
            <a:noFill/>
            <a:miter lim="800000"/>
            <a:headEnd/>
            <a:tailEnd/>
          </a:ln>
        </p:spPr>
        <p:txBody>
          <a:bodyPr>
            <a:spAutoFit/>
          </a:bodyPr>
          <a:lstStyle/>
          <a:p>
            <a:pPr algn="r">
              <a:spcBef>
                <a:spcPct val="50000"/>
              </a:spcBef>
            </a:pPr>
            <a:r>
              <a:rPr lang="es-ES" b="1" i="1" dirty="0">
                <a:solidFill>
                  <a:srgbClr val="D1E4F3"/>
                </a:solidFill>
                <a:latin typeface="Segoe Semibold"/>
              </a:rPr>
              <a:t>Configuración Inicial</a:t>
            </a:r>
          </a:p>
        </p:txBody>
      </p:sp>
      <p:pic>
        <p:nvPicPr>
          <p:cNvPr id="382983" name="Rectangle 31749"/>
          <p:cNvPicPr>
            <a:picLocks noChangeAspect="1" noChangeArrowheads="1"/>
          </p:cNvPicPr>
          <p:nvPr/>
        </p:nvPicPr>
        <p:blipFill>
          <a:blip r:embed="rId5"/>
          <a:srcRect/>
          <a:stretch>
            <a:fillRect/>
          </a:stretch>
        </p:blipFill>
        <p:spPr bwMode="auto">
          <a:xfrm>
            <a:off x="4143373" y="1258888"/>
            <a:ext cx="4806952" cy="3699126"/>
          </a:xfrm>
          <a:prstGeom prst="rect">
            <a:avLst/>
          </a:prstGeom>
          <a:noFill/>
          <a:ln w="9525">
            <a:noFill/>
            <a:miter lim="800000"/>
            <a:headEnd/>
            <a:tailEnd/>
          </a:ln>
        </p:spPr>
      </p:pic>
      <p:sp>
        <p:nvSpPr>
          <p:cNvPr id="382984" name="TextBox 31750"/>
          <p:cNvSpPr txBox="1">
            <a:spLocks noChangeArrowheads="1"/>
          </p:cNvSpPr>
          <p:nvPr/>
        </p:nvSpPr>
        <p:spPr bwMode="auto">
          <a:xfrm>
            <a:off x="6357950" y="4929198"/>
            <a:ext cx="2600325" cy="646331"/>
          </a:xfrm>
          <a:prstGeom prst="rect">
            <a:avLst/>
          </a:prstGeom>
          <a:noFill/>
          <a:ln w="9525">
            <a:noFill/>
            <a:miter lim="800000"/>
            <a:headEnd/>
            <a:tailEnd/>
          </a:ln>
        </p:spPr>
        <p:txBody>
          <a:bodyPr>
            <a:spAutoFit/>
          </a:bodyPr>
          <a:lstStyle/>
          <a:p>
            <a:pPr algn="r">
              <a:spcBef>
                <a:spcPct val="50000"/>
              </a:spcBef>
            </a:pPr>
            <a:r>
              <a:rPr lang="es-ES" b="1" i="1" dirty="0" smtClean="0">
                <a:solidFill>
                  <a:srgbClr val="D1E4F3"/>
                </a:solidFill>
                <a:latin typeface="Segoe Semibold"/>
              </a:rPr>
              <a:t>Administración Servidor</a:t>
            </a:r>
            <a:endParaRPr lang="es-ES" b="1" i="1" dirty="0">
              <a:solidFill>
                <a:srgbClr val="D1E4F3"/>
              </a:solidFill>
              <a:latin typeface="Segoe Semibold"/>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2979"/>
                                        </p:tgtEl>
                                        <p:attrNameLst>
                                          <p:attrName>style.visibility</p:attrName>
                                        </p:attrNameLst>
                                      </p:cBhvr>
                                      <p:to>
                                        <p:strVal val="visible"/>
                                      </p:to>
                                    </p:set>
                                    <p:animEffect transition="in" filter="wipe(left)">
                                      <p:cBhvr>
                                        <p:cTn id="7" dur="500"/>
                                        <p:tgtEl>
                                          <p:spTgt spid="38297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82980"/>
                                        </p:tgtEl>
                                        <p:attrNameLst>
                                          <p:attrName>style.visibility</p:attrName>
                                        </p:attrNameLst>
                                      </p:cBhvr>
                                      <p:to>
                                        <p:strVal val="visible"/>
                                      </p:to>
                                    </p:set>
                                    <p:animEffect transition="in" filter="wipe(up)">
                                      <p:cBhvr>
                                        <p:cTn id="11" dur="500"/>
                                        <p:tgtEl>
                                          <p:spTgt spid="38298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82981"/>
                                        </p:tgtEl>
                                        <p:attrNameLst>
                                          <p:attrName>style.visibility</p:attrName>
                                        </p:attrNameLst>
                                      </p:cBhvr>
                                      <p:to>
                                        <p:strVal val="visible"/>
                                      </p:to>
                                    </p:set>
                                    <p:animEffect transition="in" filter="wipe(left)">
                                      <p:cBhvr>
                                        <p:cTn id="16" dur="500"/>
                                        <p:tgtEl>
                                          <p:spTgt spid="382981"/>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382982"/>
                                        </p:tgtEl>
                                        <p:attrNameLst>
                                          <p:attrName>style.visibility</p:attrName>
                                        </p:attrNameLst>
                                      </p:cBhvr>
                                      <p:to>
                                        <p:strVal val="visible"/>
                                      </p:to>
                                    </p:set>
                                    <p:animEffect transition="in" filter="wipe(up)">
                                      <p:cBhvr>
                                        <p:cTn id="20" dur="500"/>
                                        <p:tgtEl>
                                          <p:spTgt spid="38298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82983"/>
                                        </p:tgtEl>
                                        <p:attrNameLst>
                                          <p:attrName>style.visibility</p:attrName>
                                        </p:attrNameLst>
                                      </p:cBhvr>
                                      <p:to>
                                        <p:strVal val="visible"/>
                                      </p:to>
                                    </p:set>
                                    <p:animEffect transition="in" filter="wipe(left)">
                                      <p:cBhvr>
                                        <p:cTn id="25" dur="500"/>
                                        <p:tgtEl>
                                          <p:spTgt spid="382983"/>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382984"/>
                                        </p:tgtEl>
                                        <p:attrNameLst>
                                          <p:attrName>style.visibility</p:attrName>
                                        </p:attrNameLst>
                                      </p:cBhvr>
                                      <p:to>
                                        <p:strVal val="visible"/>
                                      </p:to>
                                    </p:set>
                                    <p:animEffect transition="in" filter="wipe(up)">
                                      <p:cBhvr>
                                        <p:cTn id="29" dur="500"/>
                                        <p:tgtEl>
                                          <p:spTgt spid="3829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0" grpId="0"/>
      <p:bldP spid="382982" grpId="0"/>
      <p:bldP spid="38298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 dirty="0" smtClean="0"/>
              <a:t>Demo</a:t>
            </a:r>
            <a:endParaRPr lang="es-ES" dirty="0"/>
          </a:p>
        </p:txBody>
      </p:sp>
      <p:sp>
        <p:nvSpPr>
          <p:cNvPr id="5" name="4 Marcador de texto"/>
          <p:cNvSpPr>
            <a:spLocks noGrp="1"/>
          </p:cNvSpPr>
          <p:nvPr>
            <p:ph type="body" sz="quarter" idx="4294967295"/>
          </p:nvPr>
        </p:nvSpPr>
        <p:spPr>
          <a:xfrm>
            <a:off x="500034" y="1857364"/>
            <a:ext cx="8143932" cy="609398"/>
          </a:xfrm>
        </p:spPr>
        <p:txBody>
          <a:bodyPr/>
          <a:lstStyle/>
          <a:p>
            <a:pPr>
              <a:buNone/>
            </a:pPr>
            <a:r>
              <a:rPr lang="es-ES" sz="4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Instalación</a:t>
            </a:r>
            <a:endParaRPr lang="es-ES" sz="4400" dirty="0"/>
          </a:p>
        </p:txBody>
      </p:sp>
      <p:sp>
        <p:nvSpPr>
          <p:cNvPr id="7" name="6 Marcador de texto"/>
          <p:cNvSpPr>
            <a:spLocks noGrp="1"/>
          </p:cNvSpPr>
          <p:nvPr>
            <p:ph type="body" sz="quarter" idx="11"/>
          </p:nvPr>
        </p:nvSpPr>
        <p:spPr>
          <a:xfrm>
            <a:off x="428596" y="2522161"/>
            <a:ext cx="8715404" cy="1969770"/>
          </a:xfrm>
        </p:spPr>
        <p:txBody>
          <a:bodyPr/>
          <a:lstStyle/>
          <a:p>
            <a:r>
              <a:rPr lang="es-ES" dirty="0" smtClean="0"/>
              <a:t>Windows Server 2008 Enterprise (Completa)</a:t>
            </a:r>
          </a:p>
          <a:p>
            <a:r>
              <a:rPr lang="es-ES" dirty="0" smtClean="0"/>
              <a:t>Windows Server 2008 Enterprise (</a:t>
            </a:r>
            <a:r>
              <a:rPr lang="es-ES" dirty="0" err="1" smtClean="0"/>
              <a:t>Core</a:t>
            </a:r>
            <a:r>
              <a:rPr lang="es-ES" dirty="0" smtClean="0"/>
              <a:t>)</a:t>
            </a:r>
          </a:p>
          <a:p>
            <a:endParaRPr lang="es-E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defRPr/>
            </a:pPr>
            <a:r>
              <a:rPr lang="es-ES" smtClean="0"/>
              <a:t>Server Manager</a:t>
            </a:r>
            <a:br>
              <a:rPr lang="es-ES" smtClean="0"/>
            </a:br>
            <a:r>
              <a:rPr lang="es-ES" sz="2000" smtClean="0">
                <a:solidFill>
                  <a:srgbClr val="D1E4F3"/>
                </a:solidFill>
              </a:rPr>
              <a:t>Proporciona una gran experiencia desde el principio para añadir, configurar y administrar los roles de servidor</a:t>
            </a:r>
          </a:p>
        </p:txBody>
      </p:sp>
      <p:sp>
        <p:nvSpPr>
          <p:cNvPr id="13315" name="Rectangle 5"/>
          <p:cNvSpPr>
            <a:spLocks noGrp="1" noChangeArrowheads="1"/>
          </p:cNvSpPr>
          <p:nvPr>
            <p:ph idx="1"/>
          </p:nvPr>
        </p:nvSpPr>
        <p:spPr>
          <a:xfrm>
            <a:off x="382588" y="1611313"/>
            <a:ext cx="8380412" cy="4271939"/>
          </a:xfrm>
        </p:spPr>
        <p:txBody>
          <a:bodyPr/>
          <a:lstStyle/>
          <a:p>
            <a:pPr eaLnBrk="1" hangingPunct="1">
              <a:defRPr/>
            </a:pPr>
            <a:r>
              <a:rPr lang="es-ES" sz="2800" dirty="0" smtClean="0"/>
              <a:t>1.  Experiencia inicial(OOBE)</a:t>
            </a:r>
          </a:p>
          <a:p>
            <a:pPr lvl="1" eaLnBrk="1" hangingPunct="1">
              <a:defRPr/>
            </a:pPr>
            <a:r>
              <a:rPr lang="es-ES" altLang="ja-JP" sz="2400" dirty="0" smtClean="0">
                <a:ea typeface="MS PGothic" pitchFamily="34" charset="-128"/>
              </a:rPr>
              <a:t>Guía al usuario a través de las tareas necesarias para completar la instalación y operar el servidor</a:t>
            </a:r>
            <a:endParaRPr lang="es-ES" sz="2400" dirty="0" smtClean="0"/>
          </a:p>
          <a:p>
            <a:pPr eaLnBrk="1" hangingPunct="1">
              <a:defRPr/>
            </a:pPr>
            <a:r>
              <a:rPr lang="es-ES" sz="2800" dirty="0" smtClean="0"/>
              <a:t>2.  Entorno único para configurar Windows Server 2008</a:t>
            </a:r>
          </a:p>
          <a:p>
            <a:pPr lvl="1" eaLnBrk="1" hangingPunct="1">
              <a:defRPr/>
            </a:pPr>
            <a:r>
              <a:rPr lang="es-ES" altLang="ja-JP" sz="2400" dirty="0" smtClean="0">
                <a:ea typeface="MS PGothic" pitchFamily="34" charset="-128"/>
              </a:rPr>
              <a:t>Permite al usuario añadir o quitar roles de servidor y funcionalidades de manera segura.</a:t>
            </a:r>
            <a:endParaRPr lang="es-ES" sz="2400" dirty="0" smtClean="0"/>
          </a:p>
          <a:p>
            <a:pPr eaLnBrk="1" hangingPunct="1">
              <a:defRPr/>
            </a:pPr>
            <a:r>
              <a:rPr lang="es-ES" sz="2800" dirty="0" smtClean="0"/>
              <a:t>3.  Portal para la administración diaria</a:t>
            </a:r>
          </a:p>
          <a:p>
            <a:pPr lvl="1" eaLnBrk="1" hangingPunct="1">
              <a:defRPr/>
            </a:pPr>
            <a:r>
              <a:rPr lang="es-ES" sz="2400" dirty="0" smtClean="0"/>
              <a:t>Muestra el estado del servidor, expone las tareas clave y guía al usuario hacia herramientas de gestión avanzadas</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7/26/2007 8:15:12 PM&quot;&gt;&lt;Slide id=&quot;256&quot; dur=&quot;3.8125&quot; bld=&quot;INVLD&quot;/&gt;&lt;Slide id=&quot;257&quot; dur=&quot;1.289063&quot;/&gt;&lt;Slide id=&quot;297&quot; dur=&quot;1.875&quot;/&gt;&lt;Slide id=&quot;257&quot; dur=&quot;1.226563&quot;/&gt;&lt;Slide id=&quot;256&quot; dur=&quot;1044.797&quot;/&gt;&lt;Slide id=&quot;257&quot; dur=&quot;110.6094&quot;/&gt;&lt;Slide id=&quot;297&quot; dur=&quot;173.9141&quot; bld=&quot;|170.1|1.1|.9&quot;/&gt;&lt;Slide id=&quot;300&quot; dur=&quot;35.80469&quot; bld=&quot;|1.4|10.3|6.9|7.4&quot;/&gt;&lt;Slide id=&quot;301&quot; dur=&quot;71.15625&quot; bld=&quot;|3.6|23|28.4&quot;/&gt;&lt;Slide id=&quot;302&quot; dur=&quot;55.66406&quot; bld=&quot;|3.3|32.2&quot;/&gt;&lt;Slide id=&quot;303&quot; dur=&quot;67.63281&quot; bld=&quot;|1.3|22.3&quot;/&gt;&lt;Slide id=&quot;304&quot; dur=&quot;25.03125&quot; bld=&quot;|1.2|11.7&quot;/&gt;&lt;Slide id=&quot;305&quot; dur=&quot;142.875&quot; bld=&quot;|10|85.3&quot;/&gt;&lt;Slide id=&quot;332&quot; dur=&quot;218.9375&quot; bld=&quot;|3.9|21.5|18|71.6|8|32.5|35.6&quot;/&gt;&lt;Slide id=&quot;306&quot; dur=&quot;72.73438&quot;/&gt;&lt;Slide id=&quot;307&quot; dur=&quot;294.1406&quot; bld=&quot;|5.1|123.3|100.1&quot;/&gt;&lt;Slide id=&quot;335&quot; dur=&quot;148.3594&quot;/&gt;&lt;Slide id=&quot;308&quot; dur=&quot;190.5391&quot; bld=&quot;|3.1|34.7|123.5&quot;/&gt;&lt;Slide id=&quot;310&quot; dur=&quot;234&quot; bld=&quot;|17.9|43.8|68.1&quot;/&gt;&lt;Slide id=&quot;342&quot; dur=&quot;170.3516&quot; bld=&quot;|4.3|99.3|24.2&quot;/&gt;&lt;Slide id=&quot;311&quot; dur=&quot;222.2813&quot; bld=&quot;|4|89|48.8&quot;/&gt;&lt;Slide id=&quot;313&quot; dur=&quot;295.9063&quot; bld=&quot;|57.8|40.1|105.9&quot;/&gt;&lt;Slide id=&quot;314&quot; dur=&quot;287.5156&quot; bld=&quot;|14.1|63.7|192.1&quot;/&gt;&lt;Slide id=&quot;316&quot; dur=&quot;288.5469&quot; bld=&quot;|190.1|1.1|83.1&quot;/&gt;&lt;Slide id=&quot;317&quot; dur=&quot;211.8984&quot; bld=&quot;|11.9|15.8|163.5&quot;/&gt;&lt;Slide id=&quot;318&quot; dur=&quot;252&quot; bld=&quot;|137.5|8.5|68.5&quot;/&gt;&lt;Slide id=&quot;339&quot; dur=&quot;37.33594&quot;/&gt;&lt;Slide id=&quot;319&quot; dur=&quot;26.59375&quot;/&gt;&lt;Slide id=&quot;339&quot; dur=&quot;120.875&quot;/&gt;&lt;Slide id=&quot;318&quot; dur=&quot;9.484375&quot;/&gt;&lt;Slide id=&quot;339&quot; dur=&quot;.96875&quot;/&gt;&lt;Slide id=&quot;319&quot; dur=&quot;89.49219&quot; bld=&quot;|76.6|5.5|2|1.4|1.5|.7&quot;/&gt;&lt;Slide id=&quot;334&quot; dur=&quot;111.875&quot; bld=&quot;|19.8|45.4|17|7.6&quot;/&gt;&lt;Slide id=&quot;323&quot; dur=&quot;41.50781&quot;/&gt;&lt;Slide id=&quot;333&quot; dur=&quot;28.125&quot;/&gt;&lt;Slide id=&quot;324&quot; dur=&quot;46.375&quot;/&gt;&lt;Slide id=&quot;325&quot; dur=&quot;1.40625&quot;/&gt;&lt;Slide id=&quot;324&quot; dur=&quot;61.0625&quot;/&gt;&lt;Slide id=&quot;325&quot; dur=&quot;67.27344&quot;/&gt;&lt;Slide id=&quot;326&quot; dur=&quot;30.66406&quot;/&gt;&lt;Slide id=&quot;340&quot; dur=&quot;58.04688&quot;/&gt;&lt;Slide id=&quot;327&quot; dur=&quot;33.03906&quot;/&gt;&lt;Slide id=&quot;330&quot; dur=&quot;47.85156&quot; bld=&quot;|1.2|24.1&quot;/&gt;&lt;Slide id=&quot;331&quot; dur=&quot;30.8125&quot;/&gt;&lt;Slide id=&quot;298&quot; dur=&quot;7.875&quot;/&gt;&lt;Slide id=&quot;295&quot; dur=&quot;26.99219&quot;/&gt;&lt;Slide id=&quot;271&quot; dur=&quot;20.52344&quot;/&gt;&lt;/Timings&gt;&lt;Timings time=&quot;7/26/2007 8:13:38 PM&quot;&gt;&lt;Slide id=&quot;256&quot; dur=&quot;6.273438&quot; bld=&quot;INVLD&quot;/&gt;&lt;Slide id=&quot;257&quot; dur=&quot;1.328125&quot;/&gt;&lt;Slide id=&quot;297&quot; dur=&quot;1.875&quot;/&gt;&lt;Slide id=&quot;257&quot; dur=&quot;1.570313&quot;/&gt;&lt;Slide id=&quot;297&quot; dur=&quot;5&quot; bld=&quot;|.5|1.1|2.1&quot;/&gt;&lt;/Timings&gt;&lt;Timings time=&quot;7/26/2007 4:53:29 AM&quot;&gt;&lt;Slide id=&quot;299&quot; dur=&quot;535.5957&quot; bld=&quot;INVLD&quot;/&gt;&lt;Slide id=&quot;331&quot; dur=&quot;1.671875&quot;/&gt;&lt;Slide id=&quot;299&quot; dur=&quot;2.482422&quot;/&gt;&lt;/Timings&gt;&lt;/WMTools&gt;"/>
</p:tagLst>
</file>

<file path=ppt/theme/theme1.xml><?xml version="1.0" encoding="utf-8"?>
<a:theme xmlns:a="http://schemas.openxmlformats.org/drawingml/2006/main" name="WebCastW2K8">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nchor="t">
        <a:noAutofit/>
      </a:bodyPr>
      <a:lstStyle>
        <a:defPPr marL="0" marR="0" indent="0" algn="l" defTabSz="912813" rtl="0" eaLnBrk="1" fontAlgn="base" latinLnBrk="0" hangingPunct="1">
          <a:lnSpc>
            <a:spcPct val="90000"/>
          </a:lnSpc>
          <a:spcBef>
            <a:spcPct val="0"/>
          </a:spcBef>
          <a:spcAft>
            <a:spcPct val="0"/>
          </a:spcAft>
          <a:buClrTx/>
          <a:buSzTx/>
          <a:buFontTx/>
          <a:buNone/>
          <a:tabLst/>
          <a:defRPr kumimoji="0"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WebCastW2K8</Template>
  <TotalTime>2105</TotalTime>
  <Words>1632</Words>
  <Application>Microsoft Office PowerPoint</Application>
  <PresentationFormat>Presentación en pantalla (4:3)</PresentationFormat>
  <Paragraphs>370</Paragraphs>
  <Slides>26</Slides>
  <Notes>24</Notes>
  <HiddenSlides>1</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26</vt:i4>
      </vt:variant>
    </vt:vector>
  </HeadingPairs>
  <TitlesOfParts>
    <vt:vector size="29" baseType="lpstr">
      <vt:lpstr>WebCastW2K8</vt:lpstr>
      <vt:lpstr>Clip</vt:lpstr>
      <vt:lpstr>Visio</vt:lpstr>
      <vt:lpstr>Introducción </vt:lpstr>
      <vt:lpstr>Diapositiva 2</vt:lpstr>
      <vt:lpstr>Posicionamiento</vt:lpstr>
      <vt:lpstr>¿Qué es en realidad W2K8?</vt:lpstr>
      <vt:lpstr>Windows Server 2008</vt:lpstr>
      <vt:lpstr>Windows Server 2003 La instalación, fortificación y la gestión de los diferentes roles estaba dispersa entre varias herramientas y consolas</vt:lpstr>
      <vt:lpstr>Instalación y configuración</vt:lpstr>
      <vt:lpstr>Demo</vt:lpstr>
      <vt:lpstr>Server Manager Proporciona una gran experiencia desde el principio para añadir, configurar y administrar los roles de servidor</vt:lpstr>
      <vt:lpstr>Opción de Instalación como Server Core  Mínima instalación de servidor que reduce el mantenimiento y la superficie de ataque</vt:lpstr>
      <vt:lpstr>Server Core</vt:lpstr>
      <vt:lpstr>Demo</vt:lpstr>
      <vt:lpstr>Nuevas Capacidades de Terminal Server</vt:lpstr>
      <vt:lpstr>Aplicaciones Remotas con TS  Despliegue de aplicaciones sencillo y rápido.</vt:lpstr>
      <vt:lpstr>TS Web Access</vt:lpstr>
      <vt:lpstr>Publicación de aplicaciones</vt:lpstr>
      <vt:lpstr>TS Gateway Remote Access</vt:lpstr>
      <vt:lpstr>TS Gateway Con TS Web Access</vt:lpstr>
      <vt:lpstr>Network Access Protection Funcionamiento</vt:lpstr>
      <vt:lpstr>Demo</vt:lpstr>
      <vt:lpstr>Filosofía de Virtualización Aproximación por múltiples capas</vt:lpstr>
      <vt:lpstr>Virtualización de Windows Server</vt:lpstr>
      <vt:lpstr>Windows Virtualization ARQUITECTURA</vt:lpstr>
      <vt:lpstr>Demo</vt:lpstr>
      <vt:lpstr>Recursos Presenciales-Hands on Labs   http://www.microsoft.com/spain/seminarios/hol.mspx  </vt:lpstr>
      <vt:lpstr>Recursos Virtuales-Virtual Labs  http://technet.microsoft.com/en-us/windowsserver/2008/bb512925.aspx  </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dc:title>
  <dc:subject>TechReady 5</dc:subject>
  <dc:creator>José Parada Gimeno</dc:creator>
  <dc:description>Template design: Joepan
Formatting:
Event Date: July 23-27, 2007
Event Location: Seattle, Wa
Audience:</dc:description>
  <cp:lastModifiedBy>David Cervigón Luna</cp:lastModifiedBy>
  <cp:revision>78</cp:revision>
  <dcterms:created xsi:type="dcterms:W3CDTF">2007-08-03T10:15:25Z</dcterms:created>
  <dcterms:modified xsi:type="dcterms:W3CDTF">2007-11-26T16:24:04Z</dcterms:modified>
</cp:coreProperties>
</file>