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272"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68" r:id="rId17"/>
  </p:sldIdLst>
  <p:sldSz cx="9144000" cy="6858000" type="screen4x3"/>
  <p:notesSz cx="7010400" cy="9296400"/>
  <p:defaultTextStyle>
    <a:defPPr>
      <a:defRPr lang="es-ES"/>
    </a:defPPr>
    <a:lvl1pPr algn="ctr" rtl="0" fontAlgn="base">
      <a:spcBef>
        <a:spcPct val="0"/>
      </a:spcBef>
      <a:spcAft>
        <a:spcPct val="0"/>
      </a:spcAft>
      <a:defRPr kern="1200">
        <a:solidFill>
          <a:schemeClr val="bg2"/>
        </a:solidFill>
        <a:latin typeface="Garamond" pitchFamily="18" charset="0"/>
        <a:ea typeface="+mn-ea"/>
        <a:cs typeface="+mn-cs"/>
      </a:defRPr>
    </a:lvl1pPr>
    <a:lvl2pPr marL="457200" algn="ctr" rtl="0" fontAlgn="base">
      <a:spcBef>
        <a:spcPct val="0"/>
      </a:spcBef>
      <a:spcAft>
        <a:spcPct val="0"/>
      </a:spcAft>
      <a:defRPr kern="1200">
        <a:solidFill>
          <a:schemeClr val="bg2"/>
        </a:solidFill>
        <a:latin typeface="Garamond" pitchFamily="18" charset="0"/>
        <a:ea typeface="+mn-ea"/>
        <a:cs typeface="+mn-cs"/>
      </a:defRPr>
    </a:lvl2pPr>
    <a:lvl3pPr marL="914400" algn="ctr" rtl="0" fontAlgn="base">
      <a:spcBef>
        <a:spcPct val="0"/>
      </a:spcBef>
      <a:spcAft>
        <a:spcPct val="0"/>
      </a:spcAft>
      <a:defRPr kern="1200">
        <a:solidFill>
          <a:schemeClr val="bg2"/>
        </a:solidFill>
        <a:latin typeface="Garamond" pitchFamily="18" charset="0"/>
        <a:ea typeface="+mn-ea"/>
        <a:cs typeface="+mn-cs"/>
      </a:defRPr>
    </a:lvl3pPr>
    <a:lvl4pPr marL="1371600" algn="ctr" rtl="0" fontAlgn="base">
      <a:spcBef>
        <a:spcPct val="0"/>
      </a:spcBef>
      <a:spcAft>
        <a:spcPct val="0"/>
      </a:spcAft>
      <a:defRPr kern="1200">
        <a:solidFill>
          <a:schemeClr val="bg2"/>
        </a:solidFill>
        <a:latin typeface="Garamond" pitchFamily="18" charset="0"/>
        <a:ea typeface="+mn-ea"/>
        <a:cs typeface="+mn-cs"/>
      </a:defRPr>
    </a:lvl4pPr>
    <a:lvl5pPr marL="1828800" algn="ctr" rtl="0" fontAlgn="base">
      <a:spcBef>
        <a:spcPct val="0"/>
      </a:spcBef>
      <a:spcAft>
        <a:spcPct val="0"/>
      </a:spcAft>
      <a:defRPr kern="1200">
        <a:solidFill>
          <a:schemeClr val="bg2"/>
        </a:solidFill>
        <a:latin typeface="Garamond" pitchFamily="18" charset="0"/>
        <a:ea typeface="+mn-ea"/>
        <a:cs typeface="+mn-cs"/>
      </a:defRPr>
    </a:lvl5pPr>
    <a:lvl6pPr marL="2286000" algn="l" defTabSz="914400" rtl="0" eaLnBrk="1" latinLnBrk="0" hangingPunct="1">
      <a:defRPr kern="1200">
        <a:solidFill>
          <a:schemeClr val="bg2"/>
        </a:solidFill>
        <a:latin typeface="Garamond" pitchFamily="18" charset="0"/>
        <a:ea typeface="+mn-ea"/>
        <a:cs typeface="+mn-cs"/>
      </a:defRPr>
    </a:lvl6pPr>
    <a:lvl7pPr marL="2743200" algn="l" defTabSz="914400" rtl="0" eaLnBrk="1" latinLnBrk="0" hangingPunct="1">
      <a:defRPr kern="1200">
        <a:solidFill>
          <a:schemeClr val="bg2"/>
        </a:solidFill>
        <a:latin typeface="Garamond" pitchFamily="18" charset="0"/>
        <a:ea typeface="+mn-ea"/>
        <a:cs typeface="+mn-cs"/>
      </a:defRPr>
    </a:lvl7pPr>
    <a:lvl8pPr marL="3200400" algn="l" defTabSz="914400" rtl="0" eaLnBrk="1" latinLnBrk="0" hangingPunct="1">
      <a:defRPr kern="1200">
        <a:solidFill>
          <a:schemeClr val="bg2"/>
        </a:solidFill>
        <a:latin typeface="Garamond" pitchFamily="18" charset="0"/>
        <a:ea typeface="+mn-ea"/>
        <a:cs typeface="+mn-cs"/>
      </a:defRPr>
    </a:lvl8pPr>
    <a:lvl9pPr marL="3657600" algn="l" defTabSz="914400" rtl="0" eaLnBrk="1" latinLnBrk="0" hangingPunct="1">
      <a:defRPr kern="1200">
        <a:solidFill>
          <a:schemeClr val="bg2"/>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00"/>
    <a:srgbClr val="FFFF00"/>
    <a:srgbClr val="FFFFCC"/>
    <a:srgbClr val="3333CC"/>
    <a:srgbClr val="3366FF"/>
    <a:srgbClr val="3333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796418-B735-48B1-9F55-ED669C67E3F1}" type="doc">
      <dgm:prSet loTypeId="urn:microsoft.com/office/officeart/2005/8/layout/matrix2" loCatId="matrix" qsTypeId="urn:microsoft.com/office/officeart/2005/8/quickstyle/3d1" qsCatId="3D" csTypeId="urn:microsoft.com/office/officeart/2005/8/colors/accent2_2" csCatId="accent2" phldr="1"/>
      <dgm:spPr/>
      <dgm:t>
        <a:bodyPr/>
        <a:lstStyle/>
        <a:p>
          <a:endParaRPr lang="en-US"/>
        </a:p>
      </dgm:t>
    </dgm:pt>
    <dgm:pt modelId="{99FBD107-F41C-4AD9-8714-C5943597A11F}">
      <dgm:prSet phldrT="[Text]" custT="1"/>
      <dgm:spPr/>
      <dgm:t>
        <a:bodyPr/>
        <a:lstStyle/>
        <a:p>
          <a:pPr algn="l"/>
          <a:r>
            <a:rPr lang="en-US" sz="2400" dirty="0" smtClean="0">
              <a:solidFill>
                <a:schemeClr val="accent1"/>
              </a:solidFill>
              <a:latin typeface="Calibri" pitchFamily="34" charset="0"/>
            </a:rPr>
            <a:t>PCs sin Disco</a:t>
          </a:r>
          <a:endParaRPr lang="en-US" sz="2400" dirty="0">
            <a:solidFill>
              <a:schemeClr val="accent1"/>
            </a:solidFill>
            <a:latin typeface="Calibri" pitchFamily="34" charset="0"/>
          </a:endParaRPr>
        </a:p>
      </dgm:t>
    </dgm:pt>
    <dgm:pt modelId="{B709F9D8-46BF-4F23-9D45-C7A482F2D8FF}" type="parTrans" cxnId="{B5686BDB-D640-43A0-AFF7-0BB318FDE946}">
      <dgm:prSet/>
      <dgm:spPr/>
      <dgm:t>
        <a:bodyPr/>
        <a:lstStyle/>
        <a:p>
          <a:endParaRPr lang="en-US"/>
        </a:p>
      </dgm:t>
    </dgm:pt>
    <dgm:pt modelId="{380AB8B7-C7BC-4159-8101-A0D41AED1A1D}" type="sibTrans" cxnId="{B5686BDB-D640-43A0-AFF7-0BB318FDE946}">
      <dgm:prSet/>
      <dgm:spPr/>
      <dgm:t>
        <a:bodyPr/>
        <a:lstStyle/>
        <a:p>
          <a:endParaRPr lang="en-US"/>
        </a:p>
      </dgm:t>
    </dgm:pt>
    <dgm:pt modelId="{7FBCFD74-0BFF-4F89-85F0-6B1A77B0C297}">
      <dgm:prSet phldrT="[Text]"/>
      <dgm:spPr/>
      <dgm:t>
        <a:bodyPr/>
        <a:lstStyle/>
        <a:p>
          <a:pPr algn="l"/>
          <a:r>
            <a:rPr lang="en-US" dirty="0" smtClean="0">
              <a:solidFill>
                <a:schemeClr val="accent1"/>
              </a:solidFill>
            </a:rPr>
            <a:t>Blade PCs</a:t>
          </a:r>
          <a:endParaRPr lang="en-US" dirty="0">
            <a:solidFill>
              <a:schemeClr val="accent1"/>
            </a:solidFill>
          </a:endParaRPr>
        </a:p>
      </dgm:t>
    </dgm:pt>
    <dgm:pt modelId="{086500E0-27B0-4FCB-97DE-DE1A7B4A2AF9}" type="parTrans" cxnId="{56595298-FF5C-422F-BF4B-031207AB6840}">
      <dgm:prSet/>
      <dgm:spPr/>
      <dgm:t>
        <a:bodyPr/>
        <a:lstStyle/>
        <a:p>
          <a:endParaRPr lang="en-US"/>
        </a:p>
      </dgm:t>
    </dgm:pt>
    <dgm:pt modelId="{560474A9-759F-49B9-9699-ACAE07A3A9A2}" type="sibTrans" cxnId="{56595298-FF5C-422F-BF4B-031207AB6840}">
      <dgm:prSet/>
      <dgm:spPr/>
      <dgm:t>
        <a:bodyPr/>
        <a:lstStyle/>
        <a:p>
          <a:endParaRPr lang="en-US"/>
        </a:p>
      </dgm:t>
    </dgm:pt>
    <dgm:pt modelId="{8BBBCE41-9006-4B0A-B285-F51535945E28}">
      <dgm:prSet phldrT="[Text]" custT="1"/>
      <dgm:spPr/>
      <dgm:t>
        <a:bodyPr/>
        <a:lstStyle/>
        <a:p>
          <a:pPr algn="l"/>
          <a:r>
            <a:rPr lang="en-US" sz="2400" dirty="0" smtClean="0">
              <a:solidFill>
                <a:schemeClr val="accent1"/>
              </a:solidFill>
            </a:rPr>
            <a:t>Desktop </a:t>
          </a:r>
          <a:r>
            <a:rPr lang="en-US" sz="2400" dirty="0" err="1" smtClean="0">
              <a:solidFill>
                <a:schemeClr val="accent1"/>
              </a:solidFill>
            </a:rPr>
            <a:t>basado</a:t>
          </a:r>
          <a:r>
            <a:rPr lang="en-US" sz="2400" dirty="0" smtClean="0">
              <a:solidFill>
                <a:schemeClr val="accent1"/>
              </a:solidFill>
            </a:rPr>
            <a:t> en </a:t>
          </a:r>
          <a:r>
            <a:rPr lang="en-US" sz="2400" dirty="0" err="1" smtClean="0">
              <a:solidFill>
                <a:schemeClr val="accent1"/>
              </a:solidFill>
            </a:rPr>
            <a:t>servidor</a:t>
          </a:r>
          <a:endParaRPr lang="en-US" sz="2400" dirty="0">
            <a:solidFill>
              <a:schemeClr val="accent1"/>
            </a:solidFill>
          </a:endParaRPr>
        </a:p>
      </dgm:t>
    </dgm:pt>
    <dgm:pt modelId="{FADB1F18-B565-40D8-B7DF-E29B245E4927}" type="parTrans" cxnId="{1C9D3E10-3FEA-4729-8E04-F4C083039144}">
      <dgm:prSet/>
      <dgm:spPr/>
      <dgm:t>
        <a:bodyPr/>
        <a:lstStyle/>
        <a:p>
          <a:endParaRPr lang="en-US"/>
        </a:p>
      </dgm:t>
    </dgm:pt>
    <dgm:pt modelId="{AEC378FD-2153-4539-8618-6CE177E02BD7}" type="sibTrans" cxnId="{1C9D3E10-3FEA-4729-8E04-F4C083039144}">
      <dgm:prSet/>
      <dgm:spPr/>
      <dgm:t>
        <a:bodyPr/>
        <a:lstStyle/>
        <a:p>
          <a:endParaRPr lang="en-US"/>
        </a:p>
      </dgm:t>
    </dgm:pt>
    <dgm:pt modelId="{53CDFDC2-3BC8-4935-B908-582EBFCD4844}">
      <dgm:prSet phldrT="[Text]" custT="1"/>
      <dgm:spPr/>
      <dgm:t>
        <a:bodyPr/>
        <a:lstStyle/>
        <a:p>
          <a:r>
            <a:rPr lang="en-US" sz="2400" dirty="0" smtClean="0">
              <a:solidFill>
                <a:schemeClr val="accent1"/>
              </a:solidFill>
            </a:rPr>
            <a:t>Virtual Desktop en Server</a:t>
          </a:r>
          <a:endParaRPr lang="en-US" sz="2400" dirty="0">
            <a:solidFill>
              <a:schemeClr val="accent1"/>
            </a:solidFill>
          </a:endParaRPr>
        </a:p>
      </dgm:t>
    </dgm:pt>
    <dgm:pt modelId="{22DAF77C-4365-4973-83E6-F978A42AD9E5}" type="parTrans" cxnId="{E8435CBA-4546-41AC-BBA3-1A22DF0B971B}">
      <dgm:prSet/>
      <dgm:spPr/>
      <dgm:t>
        <a:bodyPr/>
        <a:lstStyle/>
        <a:p>
          <a:endParaRPr lang="en-US"/>
        </a:p>
      </dgm:t>
    </dgm:pt>
    <dgm:pt modelId="{80DEACF0-6EC0-4B90-B045-C81CF1B66958}" type="sibTrans" cxnId="{E8435CBA-4546-41AC-BBA3-1A22DF0B971B}">
      <dgm:prSet/>
      <dgm:spPr/>
      <dgm:t>
        <a:bodyPr/>
        <a:lstStyle/>
        <a:p>
          <a:endParaRPr lang="en-US"/>
        </a:p>
      </dgm:t>
    </dgm:pt>
    <dgm:pt modelId="{0DEDA90D-F061-4B44-B756-B4A54E2E44E9}" type="pres">
      <dgm:prSet presAssocID="{5F796418-B735-48B1-9F55-ED669C67E3F1}" presName="matrix" presStyleCnt="0">
        <dgm:presLayoutVars>
          <dgm:chMax val="1"/>
          <dgm:dir/>
          <dgm:resizeHandles val="exact"/>
        </dgm:presLayoutVars>
      </dgm:prSet>
      <dgm:spPr/>
      <dgm:t>
        <a:bodyPr/>
        <a:lstStyle/>
        <a:p>
          <a:endParaRPr lang="en-US"/>
        </a:p>
      </dgm:t>
    </dgm:pt>
    <dgm:pt modelId="{3C40F19D-016B-4EF7-8082-DE83E51D30B2}" type="pres">
      <dgm:prSet presAssocID="{5F796418-B735-48B1-9F55-ED669C67E3F1}" presName="axisShape" presStyleLbl="bgShp" presStyleIdx="0" presStyleCnt="1" custScaleX="151007"/>
      <dgm:spPr/>
    </dgm:pt>
    <dgm:pt modelId="{306581B5-C409-47D5-9920-C31423E51B85}" type="pres">
      <dgm:prSet presAssocID="{5F796418-B735-48B1-9F55-ED669C67E3F1}" presName="rect1" presStyleLbl="node1" presStyleIdx="0" presStyleCnt="4" custScaleX="133615" custScaleY="17813" custLinFactNeighborX="-56158" custLinFactNeighborY="-55788">
        <dgm:presLayoutVars>
          <dgm:chMax val="0"/>
          <dgm:chPref val="0"/>
          <dgm:bulletEnabled val="1"/>
        </dgm:presLayoutVars>
      </dgm:prSet>
      <dgm:spPr/>
      <dgm:t>
        <a:bodyPr/>
        <a:lstStyle/>
        <a:p>
          <a:endParaRPr lang="en-US"/>
        </a:p>
      </dgm:t>
    </dgm:pt>
    <dgm:pt modelId="{A4114FCF-3626-44CD-A437-66EA6B7B67DE}" type="pres">
      <dgm:prSet presAssocID="{5F796418-B735-48B1-9F55-ED669C67E3F1}" presName="rect2" presStyleLbl="node1" presStyleIdx="1" presStyleCnt="4" custScaleX="135661" custScaleY="17146" custLinFactX="-70782" custLinFactNeighborX="-100000" custLinFactNeighborY="78131">
        <dgm:presLayoutVars>
          <dgm:chMax val="0"/>
          <dgm:chPref val="0"/>
          <dgm:bulletEnabled val="1"/>
        </dgm:presLayoutVars>
      </dgm:prSet>
      <dgm:spPr/>
      <dgm:t>
        <a:bodyPr/>
        <a:lstStyle/>
        <a:p>
          <a:endParaRPr lang="en-US"/>
        </a:p>
      </dgm:t>
    </dgm:pt>
    <dgm:pt modelId="{E6C824ED-A306-4A82-A0F5-23936E2AFAF4}" type="pres">
      <dgm:prSet presAssocID="{5F796418-B735-48B1-9F55-ED669C67E3F1}" presName="rect3" presStyleLbl="node1" presStyleIdx="2" presStyleCnt="4" custScaleX="178628" custScaleY="15511" custLinFactX="64510" custLinFactNeighborX="100000" custLinFactNeighborY="-36194">
        <dgm:presLayoutVars>
          <dgm:chMax val="0"/>
          <dgm:chPref val="0"/>
          <dgm:bulletEnabled val="1"/>
        </dgm:presLayoutVars>
      </dgm:prSet>
      <dgm:spPr/>
      <dgm:t>
        <a:bodyPr/>
        <a:lstStyle/>
        <a:p>
          <a:endParaRPr lang="en-US"/>
        </a:p>
      </dgm:t>
    </dgm:pt>
    <dgm:pt modelId="{C22BE6BA-C32C-437D-9E5C-BFD62D057316}" type="pres">
      <dgm:prSet presAssocID="{5F796418-B735-48B1-9F55-ED669C67E3F1}" presName="rect4" presStyleLbl="node1" presStyleIdx="3" presStyleCnt="4" custScaleX="160870" custScaleY="16875" custLinFactY="-73212" custLinFactNeighborX="48558" custLinFactNeighborY="-100000">
        <dgm:presLayoutVars>
          <dgm:chMax val="0"/>
          <dgm:chPref val="0"/>
          <dgm:bulletEnabled val="1"/>
        </dgm:presLayoutVars>
      </dgm:prSet>
      <dgm:spPr/>
      <dgm:t>
        <a:bodyPr/>
        <a:lstStyle/>
        <a:p>
          <a:endParaRPr lang="en-US"/>
        </a:p>
      </dgm:t>
    </dgm:pt>
  </dgm:ptLst>
  <dgm:cxnLst>
    <dgm:cxn modelId="{56595298-FF5C-422F-BF4B-031207AB6840}" srcId="{5F796418-B735-48B1-9F55-ED669C67E3F1}" destId="{7FBCFD74-0BFF-4F89-85F0-6B1A77B0C297}" srcOrd="1" destOrd="0" parTransId="{086500E0-27B0-4FCB-97DE-DE1A7B4A2AF9}" sibTransId="{560474A9-759F-49B9-9699-ACAE07A3A9A2}"/>
    <dgm:cxn modelId="{1C9D3E10-3FEA-4729-8E04-F4C083039144}" srcId="{5F796418-B735-48B1-9F55-ED669C67E3F1}" destId="{8BBBCE41-9006-4B0A-B285-F51535945E28}" srcOrd="2" destOrd="0" parTransId="{FADB1F18-B565-40D8-B7DF-E29B245E4927}" sibTransId="{AEC378FD-2153-4539-8618-6CE177E02BD7}"/>
    <dgm:cxn modelId="{94DAA510-CACE-4D7D-91E7-A110F5B73C93}" type="presOf" srcId="{53CDFDC2-3BC8-4935-B908-582EBFCD4844}" destId="{C22BE6BA-C32C-437D-9E5C-BFD62D057316}" srcOrd="0" destOrd="0" presId="urn:microsoft.com/office/officeart/2005/8/layout/matrix2"/>
    <dgm:cxn modelId="{3DD6324E-9F3E-4166-AAE8-4226C4F0B727}" type="presOf" srcId="{8BBBCE41-9006-4B0A-B285-F51535945E28}" destId="{E6C824ED-A306-4A82-A0F5-23936E2AFAF4}" srcOrd="0" destOrd="0" presId="urn:microsoft.com/office/officeart/2005/8/layout/matrix2"/>
    <dgm:cxn modelId="{B8CD11FE-0D44-4177-A48A-1FF63BE8C6E2}" type="presOf" srcId="{99FBD107-F41C-4AD9-8714-C5943597A11F}" destId="{306581B5-C409-47D5-9920-C31423E51B85}" srcOrd="0" destOrd="0" presId="urn:microsoft.com/office/officeart/2005/8/layout/matrix2"/>
    <dgm:cxn modelId="{B5686BDB-D640-43A0-AFF7-0BB318FDE946}" srcId="{5F796418-B735-48B1-9F55-ED669C67E3F1}" destId="{99FBD107-F41C-4AD9-8714-C5943597A11F}" srcOrd="0" destOrd="0" parTransId="{B709F9D8-46BF-4F23-9D45-C7A482F2D8FF}" sibTransId="{380AB8B7-C7BC-4159-8101-A0D41AED1A1D}"/>
    <dgm:cxn modelId="{E8435CBA-4546-41AC-BBA3-1A22DF0B971B}" srcId="{5F796418-B735-48B1-9F55-ED669C67E3F1}" destId="{53CDFDC2-3BC8-4935-B908-582EBFCD4844}" srcOrd="3" destOrd="0" parTransId="{22DAF77C-4365-4973-83E6-F978A42AD9E5}" sibTransId="{80DEACF0-6EC0-4B90-B045-C81CF1B66958}"/>
    <dgm:cxn modelId="{AF5A4B34-EC24-450E-9D57-7E787B4C3038}" type="presOf" srcId="{7FBCFD74-0BFF-4F89-85F0-6B1A77B0C297}" destId="{A4114FCF-3626-44CD-A437-66EA6B7B67DE}" srcOrd="0" destOrd="0" presId="urn:microsoft.com/office/officeart/2005/8/layout/matrix2"/>
    <dgm:cxn modelId="{A0FFAB88-B018-4632-B6E7-FFC7E5F8FD03}" type="presOf" srcId="{5F796418-B735-48B1-9F55-ED669C67E3F1}" destId="{0DEDA90D-F061-4B44-B756-B4A54E2E44E9}" srcOrd="0" destOrd="0" presId="urn:microsoft.com/office/officeart/2005/8/layout/matrix2"/>
    <dgm:cxn modelId="{2317EAA7-D7B5-4440-8F89-B3098D22F37A}" type="presParOf" srcId="{0DEDA90D-F061-4B44-B756-B4A54E2E44E9}" destId="{3C40F19D-016B-4EF7-8082-DE83E51D30B2}" srcOrd="0" destOrd="0" presId="urn:microsoft.com/office/officeart/2005/8/layout/matrix2"/>
    <dgm:cxn modelId="{CDD5DF77-E57A-4307-882F-FF61F92A3F11}" type="presParOf" srcId="{0DEDA90D-F061-4B44-B756-B4A54E2E44E9}" destId="{306581B5-C409-47D5-9920-C31423E51B85}" srcOrd="1" destOrd="0" presId="urn:microsoft.com/office/officeart/2005/8/layout/matrix2"/>
    <dgm:cxn modelId="{433EFF2F-1909-4B8B-B141-CDD51AA08646}" type="presParOf" srcId="{0DEDA90D-F061-4B44-B756-B4A54E2E44E9}" destId="{A4114FCF-3626-44CD-A437-66EA6B7B67DE}" srcOrd="2" destOrd="0" presId="urn:microsoft.com/office/officeart/2005/8/layout/matrix2"/>
    <dgm:cxn modelId="{FC830411-A03C-44A6-88FC-21B84CB48A29}" type="presParOf" srcId="{0DEDA90D-F061-4B44-B756-B4A54E2E44E9}" destId="{E6C824ED-A306-4A82-A0F5-23936E2AFAF4}" srcOrd="3" destOrd="0" presId="urn:microsoft.com/office/officeart/2005/8/layout/matrix2"/>
    <dgm:cxn modelId="{6663C38E-9DF2-42EA-B05B-2936B70F0E5C}" type="presParOf" srcId="{0DEDA90D-F061-4B44-B756-B4A54E2E44E9}" destId="{C22BE6BA-C32C-437D-9E5C-BFD62D057316}" srcOrd="4" destOrd="0" presId="urn:microsoft.com/office/officeart/2005/8/layout/matrix2"/>
  </dgm:cxnLst>
  <dgm:bg/>
  <dgm:whole/>
</dgm:dataModel>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8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defRPr>
            </a:lvl1pPr>
          </a:lstStyle>
          <a:p>
            <a:endParaRPr lang="es-E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1639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solidFill>
                  <a:schemeClr val="tx1"/>
                </a:solidFill>
                <a:latin typeface="Arial" charset="0"/>
              </a:defRPr>
            </a:lvl1pPr>
          </a:lstStyle>
          <a:p>
            <a:endParaRPr lang="es-ES"/>
          </a:p>
        </p:txBody>
      </p:sp>
      <p:sp>
        <p:nvSpPr>
          <p:cNvPr id="1639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fld id="{6D79717A-8D89-4817-BE4C-46B046B8A1E3}"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fontScale="40000" lnSpcReduction="20000"/>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b="0" i="0" dirty="0" smtClean="0"/>
          </a:p>
        </p:txBody>
      </p:sp>
      <p:sp>
        <p:nvSpPr>
          <p:cNvPr id="27652" name="Slide Number Placeholder 3"/>
          <p:cNvSpPr>
            <a:spLocks noGrp="1"/>
          </p:cNvSpPr>
          <p:nvPr>
            <p:ph type="sldNum" sz="quarter" idx="5"/>
          </p:nvPr>
        </p:nvSpPr>
        <p:spPr/>
        <p:txBody>
          <a:bodyPr/>
          <a:lstStyle/>
          <a:p>
            <a:pPr>
              <a:defRPr/>
            </a:pPr>
            <a:fld id="{9C50B3ED-6BD4-4B6F-9AF8-3D2EE9E41170}" type="slidenum">
              <a:rPr lang="en-US" smtClean="0"/>
              <a:pPr>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endParaRPr lang="en-US" dirty="0" smtClean="0">
              <a:latin typeface="Segoe Semibold" pitchFamily="4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Segoe Semibold" pitchFamily="48" charset="0"/>
            </a:endParaRP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525792D1-B195-489E-A28A-D06C7B23A674}" type="slidenum">
              <a:rPr lang="en-US" smtClean="0"/>
              <a:pPr/>
              <a:t>15</a:t>
            </a:fld>
            <a:endParaRPr lang="en-US"/>
          </a:p>
        </p:txBody>
      </p:sp>
      <p:sp>
        <p:nvSpPr>
          <p:cNvPr id="14" name="Slide Image Placeholder 13"/>
          <p:cNvSpPr>
            <a:spLocks noGrp="1" noRot="1" noChangeAspect="1"/>
          </p:cNvSpPr>
          <p:nvPr>
            <p:ph type="sldImg"/>
          </p:nvPr>
        </p:nvSpPr>
        <p:spPr/>
      </p:sp>
      <p:sp>
        <p:nvSpPr>
          <p:cNvPr id="15" name="Notes Placeholder 14"/>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3546" y="3862202"/>
            <a:ext cx="6155196" cy="5001434"/>
          </a:xfrm>
        </p:spPr>
        <p:txBody>
          <a:bodyPr>
            <a:normAutofit/>
          </a:bodyPr>
          <a:lstStyle/>
          <a:p>
            <a:endParaRPr lang="en-US" sz="7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3547" y="3862202"/>
            <a:ext cx="6155196" cy="5001434"/>
          </a:xfrm>
        </p:spPr>
        <p:txBody>
          <a:bodyPr>
            <a:normAutofit/>
          </a:bodyPr>
          <a:lstStyle/>
          <a:p>
            <a:endParaRPr lang="en-US" sz="700"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smtClean="0">
              <a:latin typeface="Segoe" pitchFamily="34" charset="0"/>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9/25/2008 3:57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s-E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endParaRPr lang="es-ES"/>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9F91EA06-55B1-4DCC-8BAB-B4B3D3588D07}" type="slidenum">
              <a:rPr lang="es-ES"/>
              <a:pPr/>
              <a:t>‹#›</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78DBF84-F57F-4DE4-AE15-537A1D9712C8}"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4022A662-318E-41E6-8900-EF3175650773}"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1"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6" y="1552576"/>
            <a:ext cx="4117975" cy="267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chemeClr val="tx1"/>
                </a:solidFill>
                <a:latin typeface="Segoe Light" pitchFamily="34" charset="0"/>
              </a:defRPr>
            </a:lvl1pPr>
          </a:lstStyle>
          <a:p>
            <a:r>
              <a:rPr lang="en-US" smtClean="0"/>
              <a:t>Click to edit Master title style</a:t>
            </a:r>
            <a:endParaRPr lang="en-US" dirty="0"/>
          </a:p>
        </p:txBody>
      </p:sp>
      <p:sp>
        <p:nvSpPr>
          <p:cNvPr id="8" name="Text Placeholder 7"/>
          <p:cNvSpPr>
            <a:spLocks noGrp="1"/>
          </p:cNvSpPr>
          <p:nvPr>
            <p:ph type="body" sz="quarter" idx="13"/>
          </p:nvPr>
        </p:nvSpPr>
        <p:spPr>
          <a:xfrm>
            <a:off x="381001" y="838200"/>
            <a:ext cx="8626475" cy="457200"/>
          </a:xfrm>
        </p:spPr>
        <p:txBody>
          <a:bodyPr>
            <a:normAutofit/>
          </a:bodyPr>
          <a:lstStyle>
            <a:lvl1pPr>
              <a:buNone/>
              <a:defRPr sz="2600">
                <a:solidFill>
                  <a:schemeClr val="accent1"/>
                </a:solidFill>
                <a:latin typeface="Segoe Light" pitchFamily="34" charset="0"/>
              </a:defRPr>
            </a:lvl1pPr>
          </a:lstStyle>
          <a:p>
            <a:pPr lvl="0"/>
            <a:r>
              <a:rPr lang="en-US" smtClean="0"/>
              <a:t>Click to edit Master text styles</a:t>
            </a:r>
          </a:p>
        </p:txBody>
      </p:sp>
      <p:sp>
        <p:nvSpPr>
          <p:cNvPr id="4" name="Slide Number Placeholder 5"/>
          <p:cNvSpPr>
            <a:spLocks noGrp="1"/>
          </p:cNvSpPr>
          <p:nvPr>
            <p:ph type="sldNum" sz="quarter" idx="14"/>
          </p:nvPr>
        </p:nvSpPr>
        <p:spPr>
          <a:xfrm>
            <a:off x="7896226" y="6492876"/>
            <a:ext cx="1247775" cy="365125"/>
          </a:xfrm>
          <a:prstGeom prst="rect">
            <a:avLst/>
          </a:prstGeom>
        </p:spPr>
        <p:txBody>
          <a:bodyPr lIns="91436" tIns="45718" rIns="91436" bIns="45718"/>
          <a:lstStyle>
            <a:lvl1pPr>
              <a:defRPr/>
            </a:lvl1pPr>
          </a:lstStyle>
          <a:p>
            <a:pPr>
              <a:defRPr/>
            </a:pPr>
            <a:fld id="{2BD6BE5E-A260-4B37-B167-8B52915A5AFB}" type="slidenum">
              <a:rPr lang="en-US"/>
              <a:pPr>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BB8CD94F-D5FA-4AA6-A529-678AFB877A5B}"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Slide Number Placeholder 4"/>
          <p:cNvSpPr>
            <a:spLocks noGrp="1"/>
          </p:cNvSpPr>
          <p:nvPr>
            <p:ph type="sldNum" sz="quarter" idx="11"/>
          </p:nvPr>
        </p:nvSpPr>
        <p:spPr/>
        <p:txBody>
          <a:bodyPr/>
          <a:lstStyle>
            <a:lvl1pPr>
              <a:defRPr/>
            </a:lvl1pPr>
          </a:lstStyle>
          <a:p>
            <a:fld id="{DF69ADB9-7862-46E5-86BA-B330C3B4E39C}" type="slidenum">
              <a:rPr lang="es-ES"/>
              <a:pPr/>
              <a:t>‹#›</a:t>
            </a:fld>
            <a:endParaRPr lang="es-ES"/>
          </a:p>
        </p:txBody>
      </p:sp>
      <p:sp>
        <p:nvSpPr>
          <p:cNvPr id="6" name="Footer Placeholder 5"/>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045DF239-D3B2-4664-9820-A10FD373936B}"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lvl1pPr>
              <a:defRPr/>
            </a:lvl1pPr>
          </a:lstStyle>
          <a:p>
            <a:endParaRPr lang="es-ES"/>
          </a:p>
        </p:txBody>
      </p:sp>
      <p:sp>
        <p:nvSpPr>
          <p:cNvPr id="8" name="Slide Number Placeholder 7"/>
          <p:cNvSpPr>
            <a:spLocks noGrp="1"/>
          </p:cNvSpPr>
          <p:nvPr>
            <p:ph type="sldNum" sz="quarter" idx="11"/>
          </p:nvPr>
        </p:nvSpPr>
        <p:spPr/>
        <p:txBody>
          <a:bodyPr/>
          <a:lstStyle>
            <a:lvl1pPr>
              <a:defRPr/>
            </a:lvl1pPr>
          </a:lstStyle>
          <a:p>
            <a:fld id="{335ADC19-D53B-4244-9234-569E1A7E5037}" type="slidenum">
              <a:rPr lang="es-ES"/>
              <a:pPr/>
              <a:t>‹#›</a:t>
            </a:fld>
            <a:endParaRPr lang="es-ES"/>
          </a:p>
        </p:txBody>
      </p:sp>
      <p:sp>
        <p:nvSpPr>
          <p:cNvPr id="9" name="Footer Placeholder 8"/>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lvl1pPr>
              <a:defRPr/>
            </a:lvl1pPr>
          </a:lstStyle>
          <a:p>
            <a:endParaRPr lang="es-ES"/>
          </a:p>
        </p:txBody>
      </p:sp>
      <p:sp>
        <p:nvSpPr>
          <p:cNvPr id="4" name="Slide Number Placeholder 3"/>
          <p:cNvSpPr>
            <a:spLocks noGrp="1"/>
          </p:cNvSpPr>
          <p:nvPr>
            <p:ph type="sldNum" sz="quarter" idx="11"/>
          </p:nvPr>
        </p:nvSpPr>
        <p:spPr/>
        <p:txBody>
          <a:bodyPr/>
          <a:lstStyle>
            <a:lvl1pPr>
              <a:defRPr/>
            </a:lvl1pPr>
          </a:lstStyle>
          <a:p>
            <a:fld id="{B39498B2-30C4-473F-BC58-F5369EEC1044}" type="slidenum">
              <a:rPr lang="es-ES"/>
              <a:pPr/>
              <a:t>‹#›</a:t>
            </a:fld>
            <a:endParaRPr lang="es-ES"/>
          </a:p>
        </p:txBody>
      </p:sp>
      <p:sp>
        <p:nvSpPr>
          <p:cNvPr id="5" name="Footer Placeholder 4"/>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Slide Number Placeholder 2"/>
          <p:cNvSpPr>
            <a:spLocks noGrp="1"/>
          </p:cNvSpPr>
          <p:nvPr>
            <p:ph type="sldNum" sz="quarter" idx="11"/>
          </p:nvPr>
        </p:nvSpPr>
        <p:spPr/>
        <p:txBody>
          <a:bodyPr/>
          <a:lstStyle>
            <a:lvl1pPr>
              <a:defRPr/>
            </a:lvl1pPr>
          </a:lstStyle>
          <a:p>
            <a:fld id="{D165A803-D42A-4491-A6E8-DFC056B99AB5}" type="slidenum">
              <a:rPr lang="es-ES"/>
              <a:pPr/>
              <a:t>‹#›</a:t>
            </a:fld>
            <a:endParaRPr lang="es-ES"/>
          </a:p>
        </p:txBody>
      </p:sp>
      <p:sp>
        <p:nvSpPr>
          <p:cNvPr id="4" name="Footer Placeholder 3"/>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903912F5-AA5B-4166-B5C5-C708DFC9ADD6}"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Slide Number Placeholder 5"/>
          <p:cNvSpPr>
            <a:spLocks noGrp="1"/>
          </p:cNvSpPr>
          <p:nvPr>
            <p:ph type="sldNum" sz="quarter" idx="11"/>
          </p:nvPr>
        </p:nvSpPr>
        <p:spPr/>
        <p:txBody>
          <a:bodyPr/>
          <a:lstStyle>
            <a:lvl1pPr>
              <a:defRPr/>
            </a:lvl1pPr>
          </a:lstStyle>
          <a:p>
            <a:fld id="{FFD3B9D7-0825-4374-9385-8BA545E4C21A}" type="slidenum">
              <a:rPr lang="es-ES"/>
              <a:pPr/>
              <a:t>‹#›</a:t>
            </a:fld>
            <a:endParaRPr lang="es-ES"/>
          </a:p>
        </p:txBody>
      </p:sp>
      <p:sp>
        <p:nvSpPr>
          <p:cNvPr id="7" name="Footer Placeholder 6"/>
          <p:cNvSpPr>
            <a:spLocks noGrp="1"/>
          </p:cNvSpPr>
          <p:nvPr>
            <p:ph type="ftr" sz="quarter" idx="12"/>
          </p:nvPr>
        </p:nvSpPr>
        <p:spPr/>
        <p:txBody>
          <a:bodyPr/>
          <a:lstStyle>
            <a:lvl1pPr>
              <a:defRPr/>
            </a:lvl1p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s-E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B7473E84-0A9A-436C-B5D6-2E0B3AE05629}" type="slidenum">
              <a:rPr lang="es-ES"/>
              <a:pPr/>
              <a:t>‹#›</a:t>
            </a:fld>
            <a:endParaRPr lang="es-E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s-E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s-E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s-E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s-E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s-E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s-E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s-E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es-E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9.png"/><Relationship Id="rId11" Type="http://schemas.openxmlformats.org/officeDocument/2006/relationships/image" Target="../media/image55.png"/><Relationship Id="rId5" Type="http://schemas.openxmlformats.org/officeDocument/2006/relationships/image" Target="../media/image1.png"/><Relationship Id="rId10" Type="http://schemas.openxmlformats.org/officeDocument/2006/relationships/image" Target="../media/image47.png"/><Relationship Id="rId4" Type="http://schemas.openxmlformats.org/officeDocument/2006/relationships/image" Target="../media/image58.pn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11.xml"/><Relationship Id="rId16"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4.png"/><Relationship Id="rId4" Type="http://schemas.openxmlformats.org/officeDocument/2006/relationships/image" Target="../media/image79.png"/><Relationship Id="rId9" Type="http://schemas.openxmlformats.org/officeDocument/2006/relationships/image" Target="../media/image83.png"/></Relationships>
</file>

<file path=ppt/slides/_rels/slide1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0.png"/><Relationship Id="rId18" Type="http://schemas.openxmlformats.org/officeDocument/2006/relationships/image" Target="../media/image94.jpeg"/><Relationship Id="rId26" Type="http://schemas.openxmlformats.org/officeDocument/2006/relationships/image" Target="../media/image102.png"/><Relationship Id="rId3" Type="http://schemas.openxmlformats.org/officeDocument/2006/relationships/diagramData" Target="../diagrams/data1.xml"/><Relationship Id="rId21" Type="http://schemas.openxmlformats.org/officeDocument/2006/relationships/image" Target="../media/image97.jpeg"/><Relationship Id="rId7" Type="http://schemas.openxmlformats.org/officeDocument/2006/relationships/image" Target="../media/image85.png"/><Relationship Id="rId12" Type="http://schemas.openxmlformats.org/officeDocument/2006/relationships/image" Target="../media/image89.png"/><Relationship Id="rId17"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25" Type="http://schemas.openxmlformats.org/officeDocument/2006/relationships/image" Target="../media/image101.png"/><Relationship Id="rId2" Type="http://schemas.openxmlformats.org/officeDocument/2006/relationships/notesSlide" Target="../notesSlides/notesSlide13.xml"/><Relationship Id="rId16" Type="http://schemas.openxmlformats.org/officeDocument/2006/relationships/image" Target="../media/image93.png"/><Relationship Id="rId20" Type="http://schemas.openxmlformats.org/officeDocument/2006/relationships/image" Target="../media/image96.png"/><Relationship Id="rId29" Type="http://schemas.openxmlformats.org/officeDocument/2006/relationships/image" Target="../media/image105.jpe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88.png"/><Relationship Id="rId24" Type="http://schemas.openxmlformats.org/officeDocument/2006/relationships/image" Target="../media/image100.png"/><Relationship Id="rId5" Type="http://schemas.openxmlformats.org/officeDocument/2006/relationships/diagramQuickStyle" Target="../diagrams/quickStyle1.xml"/><Relationship Id="rId15" Type="http://schemas.openxmlformats.org/officeDocument/2006/relationships/image" Target="../media/image92.png"/><Relationship Id="rId23" Type="http://schemas.openxmlformats.org/officeDocument/2006/relationships/image" Target="../media/image99.png"/><Relationship Id="rId28" Type="http://schemas.openxmlformats.org/officeDocument/2006/relationships/image" Target="../media/image104.png"/><Relationship Id="rId10" Type="http://schemas.openxmlformats.org/officeDocument/2006/relationships/image" Target="../media/image87.png"/><Relationship Id="rId19" Type="http://schemas.openxmlformats.org/officeDocument/2006/relationships/image" Target="../media/image95.png"/><Relationship Id="rId4" Type="http://schemas.openxmlformats.org/officeDocument/2006/relationships/diagramLayout" Target="../diagrams/layout1.xml"/><Relationship Id="rId9" Type="http://schemas.openxmlformats.org/officeDocument/2006/relationships/image" Target="../media/image86.wmf"/><Relationship Id="rId14" Type="http://schemas.openxmlformats.org/officeDocument/2006/relationships/image" Target="../media/image91.png"/><Relationship Id="rId22" Type="http://schemas.openxmlformats.org/officeDocument/2006/relationships/image" Target="../media/image98.png"/><Relationship Id="rId27" Type="http://schemas.openxmlformats.org/officeDocument/2006/relationships/image" Target="../media/image103.png"/><Relationship Id="rId30" Type="http://schemas.openxmlformats.org/officeDocument/2006/relationships/image" Target="../media/image106.png"/></Relationships>
</file>

<file path=ppt/slides/_rels/slide1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15.png"/><Relationship Id="rId18" Type="http://schemas.openxmlformats.org/officeDocument/2006/relationships/image" Target="../media/image8.jpeg"/><Relationship Id="rId3" Type="http://schemas.openxmlformats.org/officeDocument/2006/relationships/image" Target="../media/image78.png"/><Relationship Id="rId7" Type="http://schemas.openxmlformats.org/officeDocument/2006/relationships/image" Target="../media/image110.png"/><Relationship Id="rId12" Type="http://schemas.openxmlformats.org/officeDocument/2006/relationships/image" Target="../media/image114.png"/><Relationship Id="rId17" Type="http://schemas.openxmlformats.org/officeDocument/2006/relationships/image" Target="../media/image7.jpeg"/><Relationship Id="rId2" Type="http://schemas.openxmlformats.org/officeDocument/2006/relationships/notesSlide" Target="../notesSlides/notesSlide14.xml"/><Relationship Id="rId16" Type="http://schemas.openxmlformats.org/officeDocument/2006/relationships/image" Target="../media/image6.jpeg"/><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09.png"/><Relationship Id="rId11" Type="http://schemas.openxmlformats.org/officeDocument/2006/relationships/image" Target="../media/image84.png"/><Relationship Id="rId5" Type="http://schemas.openxmlformats.org/officeDocument/2006/relationships/image" Target="../media/image108.png"/><Relationship Id="rId15" Type="http://schemas.openxmlformats.org/officeDocument/2006/relationships/image" Target="../media/image5.jpeg"/><Relationship Id="rId10" Type="http://schemas.openxmlformats.org/officeDocument/2006/relationships/image" Target="../media/image113.png"/><Relationship Id="rId19" Type="http://schemas.openxmlformats.org/officeDocument/2006/relationships/image" Target="../media/image39.png"/><Relationship Id="rId4" Type="http://schemas.openxmlformats.org/officeDocument/2006/relationships/image" Target="../media/image107.png"/><Relationship Id="rId9" Type="http://schemas.openxmlformats.org/officeDocument/2006/relationships/image" Target="../media/image112.png"/><Relationship Id="rId1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microsoft.com/spain/technet/jornadas/webcasts/default.asp" TargetMode="External"/><Relationship Id="rId7" Type="http://schemas.openxmlformats.org/officeDocument/2006/relationships/image" Target="../media/image117.png"/><Relationship Id="rId2" Type="http://schemas.openxmlformats.org/officeDocument/2006/relationships/hyperlink" Target="http://www.microsoft.es/technet/jornadas/webcasts/webcasts_ant.asp" TargetMode="External"/><Relationship Id="rId1" Type="http://schemas.openxmlformats.org/officeDocument/2006/relationships/slideLayout" Target="../slideLayouts/slideLayout2.xml"/><Relationship Id="rId6" Type="http://schemas.openxmlformats.org/officeDocument/2006/relationships/hyperlink" Target="http://www.microsoft.es/technet/recursos/cd/default.mspx" TargetMode="External"/><Relationship Id="rId5" Type="http://schemas.openxmlformats.org/officeDocument/2006/relationships/hyperlink" Target="http://www.microsoft.es/technet/itsshowtime/default.aspx" TargetMode="External"/><Relationship Id="rId4" Type="http://schemas.openxmlformats.org/officeDocument/2006/relationships/hyperlink" Target="http://www.microsoft.es/spain/technet/boletines/default.mspx"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1.png"/><Relationship Id="rId3" Type="http://schemas.openxmlformats.org/officeDocument/2006/relationships/image" Target="../media/image10.jpe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8.jpeg"/><Relationship Id="rId17" Type="http://schemas.openxmlformats.org/officeDocument/2006/relationships/image" Target="../media/image23.png"/><Relationship Id="rId25"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7.jpeg"/><Relationship Id="rId24" Type="http://schemas.openxmlformats.org/officeDocument/2006/relationships/image" Target="../media/image29.png"/><Relationship Id="rId5" Type="http://schemas.openxmlformats.org/officeDocument/2006/relationships/image" Target="../media/image13.jpeg"/><Relationship Id="rId15" Type="http://schemas.openxmlformats.org/officeDocument/2006/relationships/image" Target="../media/image21.png"/><Relationship Id="rId23" Type="http://schemas.openxmlformats.org/officeDocument/2006/relationships/image" Target="../media/image28.png"/><Relationship Id="rId10" Type="http://schemas.openxmlformats.org/officeDocument/2006/relationships/image" Target="../media/image16.jpeg"/><Relationship Id="rId19"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4" Type="http://schemas.openxmlformats.org/officeDocument/2006/relationships/image" Target="../media/image11.jpeg"/><Relationship Id="rId9" Type="http://schemas.openxmlformats.org/officeDocument/2006/relationships/image" Target="../media/image15.jpeg"/><Relationship Id="rId14" Type="http://schemas.openxmlformats.org/officeDocument/2006/relationships/image" Target="../media/image20.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jpeg"/><Relationship Id="rId10" Type="http://schemas.openxmlformats.org/officeDocument/2006/relationships/image" Target="../media/image8.jpeg"/><Relationship Id="rId4" Type="http://schemas.openxmlformats.org/officeDocument/2006/relationships/image" Target="../media/image32.png"/><Relationship Id="rId9" Type="http://schemas.openxmlformats.org/officeDocument/2006/relationships/image" Target="../media/image7.jpe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1.png"/><Relationship Id="rId1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40.png"/><Relationship Id="rId17"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8.jpeg"/><Relationship Id="rId4" Type="http://schemas.openxmlformats.org/officeDocument/2006/relationships/image" Target="../media/image38.jpeg"/><Relationship Id="rId9" Type="http://schemas.openxmlformats.org/officeDocument/2006/relationships/image" Target="../media/image7.jpeg"/><Relationship Id="rId1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8.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3" Type="http://schemas.openxmlformats.org/officeDocument/2006/relationships/image" Target="../media/image7.jpeg"/><Relationship Id="rId18" Type="http://schemas.openxmlformats.org/officeDocument/2006/relationships/image" Target="../media/image35.png"/><Relationship Id="rId3" Type="http://schemas.openxmlformats.org/officeDocument/2006/relationships/image" Target="../media/image1.png"/><Relationship Id="rId7" Type="http://schemas.openxmlformats.org/officeDocument/2006/relationships/image" Target="../media/image49.png"/><Relationship Id="rId12" Type="http://schemas.openxmlformats.org/officeDocument/2006/relationships/image" Target="../media/image6.jpeg"/><Relationship Id="rId17" Type="http://schemas.openxmlformats.org/officeDocument/2006/relationships/image" Target="../media/image32.png"/><Relationship Id="rId2" Type="http://schemas.openxmlformats.org/officeDocument/2006/relationships/notesSlide" Target="../notesSlides/notesSlide8.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34.png"/><Relationship Id="rId11" Type="http://schemas.openxmlformats.org/officeDocument/2006/relationships/image" Target="../media/image5.jpeg"/><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image" Target="../media/image4.png"/><Relationship Id="rId19" Type="http://schemas.openxmlformats.org/officeDocument/2006/relationships/image" Target="../media/image36.png"/><Relationship Id="rId4" Type="http://schemas.openxmlformats.org/officeDocument/2006/relationships/image" Target="../media/image44.png"/><Relationship Id="rId9" Type="http://schemas.openxmlformats.org/officeDocument/2006/relationships/image" Target="../media/image50.jpeg"/><Relationship Id="rId14"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8" Type="http://schemas.openxmlformats.org/officeDocument/2006/relationships/image" Target="../media/image35.png"/><Relationship Id="rId3" Type="http://schemas.openxmlformats.org/officeDocument/2006/relationships/image" Target="../media/image1.png"/><Relationship Id="rId21" Type="http://schemas.openxmlformats.org/officeDocument/2006/relationships/image" Target="../media/image39.png"/><Relationship Id="rId7" Type="http://schemas.openxmlformats.org/officeDocument/2006/relationships/image" Target="../media/image53.png"/><Relationship Id="rId12" Type="http://schemas.openxmlformats.org/officeDocument/2006/relationships/image" Target="../media/image8.jpeg"/><Relationship Id="rId17" Type="http://schemas.openxmlformats.org/officeDocument/2006/relationships/image" Target="../media/image36.png"/><Relationship Id="rId2" Type="http://schemas.openxmlformats.org/officeDocument/2006/relationships/notesSlide" Target="../notesSlides/notesSlide9.xml"/><Relationship Id="rId16" Type="http://schemas.openxmlformats.org/officeDocument/2006/relationships/image" Target="../media/image54.jpeg"/><Relationship Id="rId20"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7.jpeg"/><Relationship Id="rId5" Type="http://schemas.openxmlformats.org/officeDocument/2006/relationships/image" Target="../media/image34.png"/><Relationship Id="rId15" Type="http://schemas.openxmlformats.org/officeDocument/2006/relationships/image" Target="../media/image51.png"/><Relationship Id="rId10" Type="http://schemas.openxmlformats.org/officeDocument/2006/relationships/image" Target="../media/image6.jpeg"/><Relationship Id="rId19"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jpeg"/><Relationship Id="rId14" Type="http://schemas.openxmlformats.org/officeDocument/2006/relationships/image" Target="../media/image50.jpeg"/><Relationship Id="rId22"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727605" y="1868057"/>
            <a:ext cx="8250140" cy="1107996"/>
          </a:xfrm>
        </p:spPr>
        <p:txBody>
          <a:bodyPr/>
          <a:lstStyle/>
          <a:p>
            <a:r>
              <a:rPr sz="4000" smtClean="0"/>
              <a:t>Virtual </a:t>
            </a:r>
            <a:r>
              <a:rPr lang="en-US" sz="4000" dirty="0" smtClean="0"/>
              <a:t>Desktop Infrastructure (VDI) </a:t>
            </a:r>
            <a:br>
              <a:rPr lang="en-US" sz="4000" dirty="0" smtClean="0"/>
            </a:br>
            <a:r>
              <a:rPr sz="4000" smtClean="0"/>
              <a:t>from Microsoft</a:t>
            </a:r>
            <a:endParaRPr lang="en-US" sz="4000" dirty="0"/>
          </a:p>
        </p:txBody>
      </p:sp>
      <p:sp>
        <p:nvSpPr>
          <p:cNvPr id="3137" name="Rectangle 65"/>
          <p:cNvSpPr>
            <a:spLocks noGrp="1" noChangeArrowheads="1"/>
          </p:cNvSpPr>
          <p:nvPr>
            <p:ph type="subTitle" idx="1"/>
          </p:nvPr>
        </p:nvSpPr>
        <p:spPr>
          <a:xfrm>
            <a:off x="727606" y="4373562"/>
            <a:ext cx="7770811" cy="1412694"/>
          </a:xfrm>
        </p:spPr>
        <p:txBody>
          <a:bodyPr/>
          <a:lstStyle/>
          <a:p>
            <a:r>
              <a:rPr lang="en-US" dirty="0" smtClean="0"/>
              <a:t>Antonio </a:t>
            </a:r>
            <a:r>
              <a:rPr lang="en-US" dirty="0" err="1" smtClean="0"/>
              <a:t>Gámir</a:t>
            </a:r>
            <a:endParaRPr lang="en-US" dirty="0" smtClean="0"/>
          </a:p>
          <a:p>
            <a:r>
              <a:rPr lang="en-US" dirty="0" smtClean="0"/>
              <a:t>TSP – Windows Client</a:t>
            </a:r>
          </a:p>
          <a:p>
            <a:r>
              <a:rPr lang="en-US" dirty="0" smtClean="0"/>
              <a:t>Microsoft </a:t>
            </a:r>
            <a:r>
              <a:rPr lang="en-US" dirty="0" err="1" smtClean="0"/>
              <a:t>Ibérica</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pull_quote_box.png"/>
          <p:cNvPicPr>
            <a:picLocks noChangeAspect="1"/>
          </p:cNvPicPr>
          <p:nvPr/>
        </p:nvPicPr>
        <p:blipFill>
          <a:blip r:embed="rId3"/>
          <a:stretch>
            <a:fillRect/>
          </a:stretch>
        </p:blipFill>
        <p:spPr>
          <a:xfrm>
            <a:off x="6714639" y="1947606"/>
            <a:ext cx="2133600" cy="4572000"/>
          </a:xfrm>
          <a:prstGeom prst="rect">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pic>
      <p:pic>
        <p:nvPicPr>
          <p:cNvPr id="23" name="Picture 22" descr="lg_arrow.png"/>
          <p:cNvPicPr>
            <a:picLocks noChangeAspect="1"/>
          </p:cNvPicPr>
          <p:nvPr/>
        </p:nvPicPr>
        <p:blipFill>
          <a:blip r:embed="rId4" cstate="email"/>
          <a:stretch>
            <a:fillRect/>
          </a:stretch>
        </p:blipFill>
        <p:spPr>
          <a:xfrm>
            <a:off x="5800239" y="2328606"/>
            <a:ext cx="762000" cy="609599"/>
          </a:xfrm>
          <a:prstGeom prst="rect">
            <a:avLst/>
          </a:prstGeom>
        </p:spPr>
      </p:pic>
      <p:pic>
        <p:nvPicPr>
          <p:cNvPr id="24" name="Picture 23" descr="lg_arrow.png"/>
          <p:cNvPicPr>
            <a:picLocks noChangeAspect="1"/>
          </p:cNvPicPr>
          <p:nvPr/>
        </p:nvPicPr>
        <p:blipFill>
          <a:blip r:embed="rId4" cstate="email"/>
          <a:stretch>
            <a:fillRect/>
          </a:stretch>
        </p:blipFill>
        <p:spPr>
          <a:xfrm>
            <a:off x="5800239" y="3776406"/>
            <a:ext cx="762000" cy="609599"/>
          </a:xfrm>
          <a:prstGeom prst="rect">
            <a:avLst/>
          </a:prstGeom>
        </p:spPr>
      </p:pic>
      <p:pic>
        <p:nvPicPr>
          <p:cNvPr id="25" name="Picture 24" descr="lg_arrow.png"/>
          <p:cNvPicPr>
            <a:picLocks noChangeAspect="1"/>
          </p:cNvPicPr>
          <p:nvPr/>
        </p:nvPicPr>
        <p:blipFill>
          <a:blip r:embed="rId4" cstate="email"/>
          <a:stretch>
            <a:fillRect/>
          </a:stretch>
        </p:blipFill>
        <p:spPr>
          <a:xfrm>
            <a:off x="5812429" y="5224206"/>
            <a:ext cx="762000" cy="609599"/>
          </a:xfrm>
          <a:prstGeom prst="rect">
            <a:avLst/>
          </a:prstGeom>
        </p:spPr>
      </p:pic>
      <p:sp>
        <p:nvSpPr>
          <p:cNvPr id="33" name="Title 32"/>
          <p:cNvSpPr>
            <a:spLocks noGrp="1" noChangeArrowheads="1"/>
          </p:cNvSpPr>
          <p:nvPr>
            <p:ph type="title"/>
          </p:nvPr>
        </p:nvSpPr>
        <p:spPr>
          <a:xfrm>
            <a:off x="382588" y="228600"/>
            <a:ext cx="8380412" cy="1135696"/>
          </a:xfrm>
        </p:spPr>
        <p:txBody>
          <a:bodyPr/>
          <a:lstStyle/>
          <a:p>
            <a:r>
              <a:rPr lang="es-ES" sz="4200" dirty="0" smtClean="0"/>
              <a:t>Escritorio optimizado de Windows</a:t>
            </a:r>
            <a:r>
              <a:rPr lang="es-ES" sz="4400" dirty="0" smtClean="0"/>
              <a:t/>
            </a:r>
            <a:br>
              <a:rPr lang="es-ES" sz="4400" dirty="0" smtClean="0"/>
            </a:br>
            <a:r>
              <a:rPr lang="es-ES" sz="4000" dirty="0" smtClean="0">
                <a:solidFill>
                  <a:schemeClr val="accent1"/>
                </a:solidFill>
              </a:rPr>
              <a:t>Flexibilidad para cubrir sus necesidades</a:t>
            </a:r>
            <a:endParaRPr lang="es-ES" sz="4000" dirty="0" smtClean="0"/>
          </a:p>
        </p:txBody>
      </p:sp>
      <p:sp>
        <p:nvSpPr>
          <p:cNvPr id="6" name="Right Triangle 5"/>
          <p:cNvSpPr/>
          <p:nvPr/>
        </p:nvSpPr>
        <p:spPr bwMode="auto">
          <a:xfrm rot="16200000">
            <a:off x="740749" y="1444497"/>
            <a:ext cx="4632583" cy="5638798"/>
          </a:xfrm>
          <a:prstGeom prst="rtTriangle">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46267" tIns="487556" rIns="146267" bIns="73133"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5"/>
              </a:buBlip>
              <a:tabLst>
                <a:tab pos="424590" algn="l"/>
              </a:tabLst>
              <a:defRPr/>
            </a:pPr>
            <a:endParaRPr lang="es-ES" sz="1000">
              <a:solidFill>
                <a:schemeClr val="tx1"/>
              </a:solidFill>
            </a:endParaRPr>
          </a:p>
        </p:txBody>
      </p:sp>
      <p:pic>
        <p:nvPicPr>
          <p:cNvPr id="7173" name="Rectangle 10262"/>
          <p:cNvPicPr>
            <a:picLocks noChangeAspect="1" noChangeArrowheads="1"/>
          </p:cNvPicPr>
          <p:nvPr/>
        </p:nvPicPr>
        <p:blipFill>
          <a:blip r:embed="rId6" cstate="email"/>
          <a:srcRect/>
          <a:stretch>
            <a:fillRect/>
          </a:stretch>
        </p:blipFill>
        <p:spPr bwMode="auto">
          <a:xfrm>
            <a:off x="1152039" y="2557206"/>
            <a:ext cx="1153730" cy="311118"/>
          </a:xfrm>
          <a:prstGeom prst="rect">
            <a:avLst/>
          </a:prstGeom>
          <a:noFill/>
          <a:ln w="9525">
            <a:noFill/>
            <a:miter lim="800000"/>
            <a:headEnd/>
            <a:tailEnd/>
          </a:ln>
        </p:spPr>
      </p:pic>
      <p:sp>
        <p:nvSpPr>
          <p:cNvPr id="7175" name="TextBox 18"/>
          <p:cNvSpPr txBox="1">
            <a:spLocks noChangeArrowheads="1"/>
          </p:cNvSpPr>
          <p:nvPr/>
        </p:nvSpPr>
        <p:spPr bwMode="auto">
          <a:xfrm>
            <a:off x="313839" y="3243006"/>
            <a:ext cx="4036400" cy="307777"/>
          </a:xfrm>
          <a:prstGeom prst="rect">
            <a:avLst/>
          </a:prstGeom>
          <a:noFill/>
          <a:ln w="9525">
            <a:noFill/>
            <a:miter lim="800000"/>
            <a:headEnd/>
            <a:tailEnd/>
          </a:ln>
        </p:spPr>
        <p:txBody>
          <a:bodyPr wrap="square">
            <a:spAutoFit/>
          </a:bodyPr>
          <a:lstStyle/>
          <a:p>
            <a:r>
              <a:rPr lang="es-ES" sz="1400" b="1" dirty="0" smtClean="0">
                <a:solidFill>
                  <a:schemeClr val="accent1"/>
                </a:solidFill>
                <a:latin typeface="+mn-lt"/>
              </a:rPr>
              <a:t>Para clientes con </a:t>
            </a:r>
            <a:r>
              <a:rPr lang="es-ES" sz="1400" b="1" dirty="0" smtClean="0">
                <a:solidFill>
                  <a:schemeClr val="accent1"/>
                </a:solidFill>
              </a:rPr>
              <a:t>Software </a:t>
            </a:r>
            <a:r>
              <a:rPr lang="es-ES" sz="1400" b="1" dirty="0" err="1" smtClean="0">
                <a:solidFill>
                  <a:schemeClr val="accent1"/>
                </a:solidFill>
              </a:rPr>
              <a:t>Assurance</a:t>
            </a:r>
            <a:endParaRPr lang="es-ES" sz="1400" b="1" dirty="0">
              <a:solidFill>
                <a:schemeClr val="accent1"/>
              </a:solidFill>
              <a:latin typeface="+mn-lt"/>
            </a:endParaRPr>
          </a:p>
        </p:txBody>
      </p:sp>
      <p:sp>
        <p:nvSpPr>
          <p:cNvPr id="7177" name="TextBox 24"/>
          <p:cNvSpPr txBox="1">
            <a:spLocks noChangeArrowheads="1"/>
          </p:cNvSpPr>
          <p:nvPr/>
        </p:nvSpPr>
        <p:spPr bwMode="auto">
          <a:xfrm>
            <a:off x="313839" y="4919406"/>
            <a:ext cx="5486400" cy="523220"/>
          </a:xfrm>
          <a:prstGeom prst="rect">
            <a:avLst/>
          </a:prstGeom>
          <a:noFill/>
          <a:ln w="9525">
            <a:noFill/>
            <a:miter lim="800000"/>
            <a:headEnd/>
            <a:tailEnd/>
          </a:ln>
        </p:spPr>
        <p:txBody>
          <a:bodyPr wrap="square">
            <a:spAutoFit/>
          </a:bodyPr>
          <a:lstStyle/>
          <a:p>
            <a:pPr marL="57150" indent="6350"/>
            <a:r>
              <a:rPr lang="es-ES" sz="1400" b="1" dirty="0" smtClean="0">
                <a:solidFill>
                  <a:schemeClr val="accent1"/>
                </a:solidFill>
                <a:latin typeface="+mn-lt"/>
              </a:rPr>
              <a:t>Disponible con suscripción para clientes con Software </a:t>
            </a:r>
            <a:r>
              <a:rPr lang="es-ES" sz="1400" b="1" dirty="0" err="1" smtClean="0">
                <a:solidFill>
                  <a:schemeClr val="accent1"/>
                </a:solidFill>
                <a:latin typeface="+mn-lt"/>
              </a:rPr>
              <a:t>Assurance</a:t>
            </a:r>
            <a:endParaRPr lang="es-ES" sz="1400" b="1" dirty="0">
              <a:solidFill>
                <a:schemeClr val="accent1"/>
              </a:solidFill>
              <a:latin typeface="+mn-lt"/>
            </a:endParaRPr>
          </a:p>
        </p:txBody>
      </p:sp>
      <p:sp>
        <p:nvSpPr>
          <p:cNvPr id="7179" name="TextBox 26"/>
          <p:cNvSpPr txBox="1">
            <a:spLocks noChangeArrowheads="1"/>
          </p:cNvSpPr>
          <p:nvPr/>
        </p:nvSpPr>
        <p:spPr bwMode="auto">
          <a:xfrm>
            <a:off x="313839" y="2023806"/>
            <a:ext cx="3276600" cy="307777"/>
          </a:xfrm>
          <a:prstGeom prst="rect">
            <a:avLst/>
          </a:prstGeom>
          <a:noFill/>
          <a:ln w="9525">
            <a:noFill/>
            <a:miter lim="800000"/>
            <a:headEnd/>
            <a:tailEnd/>
          </a:ln>
        </p:spPr>
        <p:txBody>
          <a:bodyPr wrap="square">
            <a:spAutoFit/>
          </a:bodyPr>
          <a:lstStyle/>
          <a:p>
            <a:r>
              <a:rPr lang="es-ES" sz="1400" b="1" smtClean="0">
                <a:solidFill>
                  <a:schemeClr val="accent1"/>
                </a:solidFill>
                <a:latin typeface="+mn-lt"/>
              </a:rPr>
              <a:t>Para todos los clientes</a:t>
            </a:r>
            <a:endParaRPr lang="es-ES" sz="1400" b="1">
              <a:solidFill>
                <a:schemeClr val="accent1"/>
              </a:solidFill>
              <a:latin typeface="+mn-lt"/>
            </a:endParaRPr>
          </a:p>
        </p:txBody>
      </p:sp>
      <p:pic>
        <p:nvPicPr>
          <p:cNvPr id="7180" name="Picture 12" descr="wV-enterprise-K_h_rgb_r"/>
          <p:cNvPicPr>
            <a:picLocks noChangeAspect="1" noChangeArrowheads="1"/>
          </p:cNvPicPr>
          <p:nvPr/>
        </p:nvPicPr>
        <p:blipFill>
          <a:blip r:embed="rId7" cstate="email"/>
          <a:srcRect/>
          <a:stretch>
            <a:fillRect/>
          </a:stretch>
        </p:blipFill>
        <p:spPr bwMode="auto">
          <a:xfrm>
            <a:off x="817422" y="3582314"/>
            <a:ext cx="1611113" cy="465762"/>
          </a:xfrm>
          <a:prstGeom prst="rect">
            <a:avLst/>
          </a:prstGeom>
          <a:noFill/>
          <a:ln w="9525">
            <a:noFill/>
            <a:miter lim="800000"/>
            <a:headEnd/>
            <a:tailEnd/>
          </a:ln>
        </p:spPr>
      </p:pic>
      <p:pic>
        <p:nvPicPr>
          <p:cNvPr id="7183" name="Picture 11" descr="logo"/>
          <p:cNvPicPr>
            <a:picLocks noChangeAspect="1" noChangeArrowheads="1"/>
          </p:cNvPicPr>
          <p:nvPr/>
        </p:nvPicPr>
        <p:blipFill>
          <a:blip r:embed="rId8" cstate="email"/>
          <a:srcRect/>
          <a:stretch>
            <a:fillRect/>
          </a:stretch>
        </p:blipFill>
        <p:spPr bwMode="auto">
          <a:xfrm>
            <a:off x="542439" y="5417179"/>
            <a:ext cx="2860735" cy="533400"/>
          </a:xfrm>
          <a:prstGeom prst="rect">
            <a:avLst/>
          </a:prstGeom>
          <a:noFill/>
          <a:ln w="9525">
            <a:noFill/>
            <a:miter lim="800000"/>
            <a:headEnd/>
            <a:tailEnd/>
          </a:ln>
        </p:spPr>
      </p:pic>
      <p:sp>
        <p:nvSpPr>
          <p:cNvPr id="40" name="Rectangle 39"/>
          <p:cNvSpPr>
            <a:spLocks noChangeArrowheads="1"/>
          </p:cNvSpPr>
          <p:nvPr/>
        </p:nvSpPr>
        <p:spPr bwMode="auto">
          <a:xfrm>
            <a:off x="6946971" y="3238950"/>
            <a:ext cx="1901268" cy="461256"/>
          </a:xfrm>
          <a:prstGeom prst="rect">
            <a:avLst/>
          </a:prstGeom>
          <a:noFill/>
          <a:ln w="9525">
            <a:noFill/>
            <a:miter lim="800000"/>
            <a:headEnd/>
            <a:tailEnd/>
          </a:ln>
        </p:spPr>
        <p:txBody>
          <a:bodyPr/>
          <a:lstStyle/>
          <a:p>
            <a:pPr algn="ctr" eaLnBrk="0" hangingPunct="0">
              <a:lnSpc>
                <a:spcPct val="90000"/>
              </a:lnSpc>
              <a:spcBef>
                <a:spcPct val="50000"/>
              </a:spcBef>
              <a:buClr>
                <a:schemeClr val="tx2"/>
              </a:buClr>
              <a:buSzPct val="75000"/>
              <a:defRPr/>
            </a:pPr>
            <a:endParaRPr lang="es-ES" sz="2800">
              <a:solidFill>
                <a:schemeClr val="bg1"/>
              </a:solidFill>
              <a:latin typeface="+mn-lt"/>
              <a:sym typeface="Wingdings" pitchFamily="2" charset="2"/>
            </a:endParaRPr>
          </a:p>
        </p:txBody>
      </p:sp>
      <p:pic>
        <p:nvPicPr>
          <p:cNvPr id="7192" name="Picture 6" descr="Windows Vista button"/>
          <p:cNvPicPr>
            <a:picLocks noChangeArrowheads="1"/>
          </p:cNvPicPr>
          <p:nvPr/>
        </p:nvPicPr>
        <p:blipFill>
          <a:blip r:embed="rId9" cstate="email"/>
          <a:srcRect/>
          <a:stretch>
            <a:fillRect/>
          </a:stretch>
        </p:blipFill>
        <p:spPr bwMode="auto">
          <a:xfrm>
            <a:off x="7348305" y="2355229"/>
            <a:ext cx="946200" cy="942020"/>
          </a:xfrm>
          <a:prstGeom prst="rect">
            <a:avLst/>
          </a:prstGeom>
          <a:noFill/>
          <a:ln w="9525">
            <a:noFill/>
            <a:miter lim="800000"/>
            <a:headEnd/>
            <a:tailEnd/>
          </a:ln>
        </p:spPr>
      </p:pic>
      <p:pic>
        <p:nvPicPr>
          <p:cNvPr id="3076" name="Picture 4" descr="C:\Program Files\Microsoft Resource DVD Artwork\DVD_ART\BoxShots_Logos\Windows Fundamentals for Legacy PCs\windows fundamentals for legacy pcs h revpng.png"/>
          <p:cNvPicPr>
            <a:picLocks noChangeAspect="1" noChangeArrowheads="1"/>
          </p:cNvPicPr>
          <p:nvPr/>
        </p:nvPicPr>
        <p:blipFill>
          <a:blip r:embed="rId10" cstate="email"/>
          <a:srcRect/>
          <a:stretch>
            <a:fillRect/>
          </a:stretch>
        </p:blipFill>
        <p:spPr bwMode="auto">
          <a:xfrm>
            <a:off x="847239" y="4157406"/>
            <a:ext cx="1478409" cy="304800"/>
          </a:xfrm>
          <a:prstGeom prst="rect">
            <a:avLst/>
          </a:prstGeom>
          <a:noFill/>
        </p:spPr>
      </p:pic>
      <p:cxnSp>
        <p:nvCxnSpPr>
          <p:cNvPr id="37" name="Straight Connector 36"/>
          <p:cNvCxnSpPr/>
          <p:nvPr/>
        </p:nvCxnSpPr>
        <p:spPr>
          <a:xfrm flipV="1">
            <a:off x="390039" y="3090606"/>
            <a:ext cx="5425831" cy="2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390040" y="4840886"/>
            <a:ext cx="5425831" cy="2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790839" y="3471606"/>
            <a:ext cx="1981200" cy="2739211"/>
          </a:xfrm>
          <a:prstGeom prst="rect">
            <a:avLst/>
          </a:prstGeom>
          <a:noFill/>
        </p:spPr>
        <p:txBody>
          <a:bodyPr wrap="square" rtlCol="0">
            <a:spAutoFit/>
          </a:bodyPr>
          <a:lstStyle/>
          <a:p>
            <a:pPr algn="ctr"/>
            <a:r>
              <a:rPr lang="es-ES" sz="2000" dirty="0" smtClean="0">
                <a:solidFill>
                  <a:schemeClr val="tx1">
                    <a:lumMod val="85000"/>
                    <a:lumOff val="15000"/>
                  </a:schemeClr>
                </a:solidFill>
                <a:latin typeface="+mn-lt"/>
                <a:sym typeface="Wingdings" pitchFamily="2" charset="2"/>
              </a:rPr>
              <a:t>Escritorio optimizado de Windows Vista  </a:t>
            </a:r>
          </a:p>
          <a:p>
            <a:pPr algn="ctr"/>
            <a:endParaRPr lang="es-ES" sz="1600" dirty="0" smtClean="0">
              <a:solidFill>
                <a:schemeClr val="tx1">
                  <a:lumMod val="85000"/>
                  <a:lumOff val="15000"/>
                </a:schemeClr>
              </a:solidFill>
              <a:latin typeface="+mn-lt"/>
              <a:sym typeface="Wingdings" pitchFamily="2" charset="2"/>
            </a:endParaRPr>
          </a:p>
          <a:p>
            <a:pPr algn="ctr"/>
            <a:r>
              <a:rPr lang="es-ES" sz="1600" dirty="0" smtClean="0">
                <a:solidFill>
                  <a:schemeClr val="tx1">
                    <a:lumMod val="85000"/>
                    <a:lumOff val="15000"/>
                  </a:schemeClr>
                </a:solidFill>
                <a:latin typeface="+mn-lt"/>
                <a:sym typeface="Wingdings" pitchFamily="2" charset="2"/>
              </a:rPr>
              <a:t>Flexibilidad en el puesto de trabajo para cumplir con las necesidades de nuestros clientes</a:t>
            </a:r>
          </a:p>
          <a:p>
            <a:pPr algn="ctr"/>
            <a:endParaRPr lang="es-ES" sz="1600" dirty="0">
              <a:solidFill>
                <a:schemeClr val="bg1"/>
              </a:solidFill>
              <a:latin typeface="+mn-lt"/>
            </a:endParaRPr>
          </a:p>
        </p:txBody>
      </p:sp>
      <p:cxnSp>
        <p:nvCxnSpPr>
          <p:cNvPr id="30" name="Straight Connector 29"/>
          <p:cNvCxnSpPr/>
          <p:nvPr/>
        </p:nvCxnSpPr>
        <p:spPr>
          <a:xfrm flipV="1">
            <a:off x="390039" y="1947606"/>
            <a:ext cx="5425831" cy="2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975009" y="3476219"/>
            <a:ext cx="1770009" cy="369332"/>
          </a:xfrm>
          <a:prstGeom prst="rect">
            <a:avLst/>
          </a:prstGeom>
          <a:noFill/>
        </p:spPr>
        <p:txBody>
          <a:bodyPr wrap="square" rtlCol="0">
            <a:spAutoFit/>
          </a:bodyPr>
          <a:lstStyle/>
          <a:p>
            <a:r>
              <a:rPr lang="es-ES" sz="900" dirty="0" smtClean="0">
                <a:solidFill>
                  <a:srgbClr val="FFFFFF"/>
                </a:solidFill>
                <a:latin typeface="+mn-lt"/>
              </a:rPr>
              <a:t>Incluye las características de Windows Vista Business </a:t>
            </a:r>
            <a:r>
              <a:rPr lang="es-ES" sz="900" i="1" dirty="0" smtClean="0">
                <a:solidFill>
                  <a:srgbClr val="FFFFFF"/>
                </a:solidFill>
                <a:latin typeface="+mn-lt"/>
              </a:rPr>
              <a:t>más:</a:t>
            </a:r>
            <a:endParaRPr lang="es-ES" sz="800" dirty="0">
              <a:latin typeface="+mn-lt"/>
            </a:endParaRPr>
          </a:p>
        </p:txBody>
      </p:sp>
      <p:sp>
        <p:nvSpPr>
          <p:cNvPr id="34" name="TextBox 33"/>
          <p:cNvSpPr txBox="1"/>
          <p:nvPr/>
        </p:nvSpPr>
        <p:spPr>
          <a:xfrm>
            <a:off x="3471617" y="3808692"/>
            <a:ext cx="2564969" cy="923330"/>
          </a:xfrm>
          <a:prstGeom prst="rect">
            <a:avLst/>
          </a:prstGeom>
          <a:noFill/>
        </p:spPr>
        <p:txBody>
          <a:bodyPr wrap="square" rtlCol="0">
            <a:spAutoFit/>
          </a:bodyPr>
          <a:lstStyle/>
          <a:p>
            <a:pPr marL="169863" indent="-169863" defTabSz="912777" eaLnBrk="0" hangingPunct="0">
              <a:lnSpc>
                <a:spcPct val="90000"/>
              </a:lnSpc>
              <a:spcBef>
                <a:spcPct val="30000"/>
              </a:spcBef>
              <a:buClr>
                <a:schemeClr val="tx2"/>
              </a:buClr>
              <a:buSzPct val="95000"/>
              <a:buBlip>
                <a:blip r:embed="rId5"/>
              </a:buBlip>
              <a:defRPr/>
            </a:pPr>
            <a:r>
              <a:rPr lang="es-ES" sz="1000" dirty="0" smtClean="0">
                <a:solidFill>
                  <a:schemeClr val="accent1"/>
                </a:solidFill>
                <a:latin typeface="+mn-lt"/>
              </a:rPr>
              <a:t>Windows </a:t>
            </a:r>
            <a:r>
              <a:rPr lang="es-ES" sz="1000" dirty="0" err="1" smtClean="0">
                <a:solidFill>
                  <a:schemeClr val="accent1"/>
                </a:solidFill>
                <a:latin typeface="+mn-lt"/>
              </a:rPr>
              <a:t>BitLocker</a:t>
            </a:r>
            <a:r>
              <a:rPr lang="es-ES" sz="1000" dirty="0" smtClean="0">
                <a:solidFill>
                  <a:schemeClr val="accent1"/>
                </a:solidFill>
                <a:latin typeface="+mn-lt"/>
              </a:rPr>
              <a:t> Drive </a:t>
            </a:r>
            <a:r>
              <a:rPr lang="es-ES" sz="1000" dirty="0" err="1" smtClean="0">
                <a:solidFill>
                  <a:schemeClr val="accent1"/>
                </a:solidFill>
                <a:latin typeface="+mn-lt"/>
              </a:rPr>
              <a:t>Encryption</a:t>
            </a:r>
            <a:endParaRPr lang="es-ES" sz="1000" dirty="0" smtClean="0">
              <a:solidFill>
                <a:schemeClr val="accent1"/>
              </a:solidFill>
              <a:latin typeface="+mn-lt"/>
            </a:endParaRPr>
          </a:p>
          <a:p>
            <a:pPr marL="169863" indent="-169863" defTabSz="912777" eaLnBrk="0" hangingPunct="0">
              <a:lnSpc>
                <a:spcPct val="90000"/>
              </a:lnSpc>
              <a:spcBef>
                <a:spcPct val="30000"/>
              </a:spcBef>
              <a:buClr>
                <a:schemeClr val="tx2"/>
              </a:buClr>
              <a:buSzPct val="95000"/>
              <a:buBlip>
                <a:blip r:embed="rId5"/>
              </a:buBlip>
              <a:defRPr/>
            </a:pPr>
            <a:r>
              <a:rPr lang="es-ES" sz="1000" dirty="0" smtClean="0">
                <a:solidFill>
                  <a:schemeClr val="accent1"/>
                </a:solidFill>
                <a:latin typeface="+mn-lt"/>
              </a:rPr>
              <a:t>4 Sistemas Operativos </a:t>
            </a:r>
            <a:r>
              <a:rPr lang="es-ES" sz="1000" dirty="0" err="1" smtClean="0">
                <a:solidFill>
                  <a:schemeClr val="accent1"/>
                </a:solidFill>
                <a:latin typeface="+mn-lt"/>
              </a:rPr>
              <a:t>virtualizados</a:t>
            </a:r>
            <a:endParaRPr lang="es-ES" sz="1000" dirty="0" smtClean="0">
              <a:solidFill>
                <a:schemeClr val="accent1"/>
              </a:solidFill>
              <a:latin typeface="+mn-lt"/>
            </a:endParaRPr>
          </a:p>
          <a:p>
            <a:pPr marL="169863" indent="-169863" defTabSz="912777" eaLnBrk="0" hangingPunct="0">
              <a:lnSpc>
                <a:spcPct val="90000"/>
              </a:lnSpc>
              <a:spcBef>
                <a:spcPct val="30000"/>
              </a:spcBef>
              <a:buClr>
                <a:schemeClr val="tx2"/>
              </a:buClr>
              <a:buSzPct val="95000"/>
              <a:buBlip>
                <a:blip r:embed="rId5"/>
              </a:buBlip>
              <a:defRPr/>
            </a:pPr>
            <a:r>
              <a:rPr lang="es-ES" sz="1000" dirty="0" smtClean="0">
                <a:solidFill>
                  <a:schemeClr val="tx1"/>
                </a:solidFill>
                <a:latin typeface="+mn-lt"/>
              </a:rPr>
              <a:t>Múltiples idiomas (MUI)</a:t>
            </a:r>
          </a:p>
          <a:p>
            <a:pPr marL="169863" indent="-169863" defTabSz="912777" eaLnBrk="0" hangingPunct="0">
              <a:lnSpc>
                <a:spcPct val="90000"/>
              </a:lnSpc>
              <a:spcBef>
                <a:spcPct val="30000"/>
              </a:spcBef>
              <a:buClr>
                <a:schemeClr val="tx2"/>
              </a:buClr>
              <a:buSzPct val="95000"/>
              <a:buBlip>
                <a:blip r:embed="rId5"/>
              </a:buBlip>
              <a:defRPr/>
            </a:pPr>
            <a:r>
              <a:rPr lang="es-ES" sz="1000" dirty="0" smtClean="0">
                <a:solidFill>
                  <a:schemeClr val="tx1"/>
                </a:solidFill>
                <a:latin typeface="+mn-lt"/>
              </a:rPr>
              <a:t>Ejecución de aplicaciones de UNIX (SUA)</a:t>
            </a:r>
            <a:endParaRPr lang="es-ES" sz="3600" dirty="0">
              <a:latin typeface="+mn-lt"/>
            </a:endParaRPr>
          </a:p>
        </p:txBody>
      </p:sp>
      <p:sp>
        <p:nvSpPr>
          <p:cNvPr id="35" name="TextBox 34"/>
          <p:cNvSpPr txBox="1"/>
          <p:nvPr/>
        </p:nvSpPr>
        <p:spPr>
          <a:xfrm>
            <a:off x="3471617" y="5148221"/>
            <a:ext cx="2482869" cy="1463478"/>
          </a:xfrm>
          <a:prstGeom prst="rect">
            <a:avLst/>
          </a:prstGeom>
          <a:noFill/>
        </p:spPr>
        <p:txBody>
          <a:bodyPr wrap="square" rtlCol="0">
            <a:spAutoFit/>
          </a:bodyPr>
          <a:lstStyle/>
          <a:p>
            <a:pPr marL="169863" indent="-169863" defTabSz="912777" eaLnBrk="0" hangingPunct="0">
              <a:lnSpc>
                <a:spcPct val="90000"/>
              </a:lnSpc>
              <a:spcBef>
                <a:spcPct val="30000"/>
              </a:spcBef>
              <a:buClr>
                <a:schemeClr val="tx2"/>
              </a:buClr>
              <a:buSzPct val="95000"/>
              <a:buBlip>
                <a:blip r:embed="rId5"/>
              </a:buBlip>
              <a:defRPr/>
            </a:pPr>
            <a:r>
              <a:rPr lang="es-ES" sz="900" dirty="0" smtClean="0">
                <a:solidFill>
                  <a:schemeClr val="accent1"/>
                </a:solidFill>
                <a:latin typeface="+mn-lt"/>
              </a:rPr>
              <a:t>Microsoft </a:t>
            </a:r>
            <a:r>
              <a:rPr lang="es-ES" sz="900" dirty="0" err="1" smtClean="0">
                <a:solidFill>
                  <a:schemeClr val="accent1"/>
                </a:solidFill>
                <a:latin typeface="+mn-lt"/>
              </a:rPr>
              <a:t>Application</a:t>
            </a:r>
            <a:r>
              <a:rPr lang="es-ES" sz="900" dirty="0" smtClean="0">
                <a:solidFill>
                  <a:schemeClr val="accent1"/>
                </a:solidFill>
                <a:latin typeface="+mn-lt"/>
              </a:rPr>
              <a:t> </a:t>
            </a:r>
            <a:r>
              <a:rPr lang="es-ES" sz="900" dirty="0" err="1" smtClean="0">
                <a:solidFill>
                  <a:schemeClr val="accent1"/>
                </a:solidFill>
                <a:latin typeface="+mn-lt"/>
              </a:rPr>
              <a:t>Virtualization</a:t>
            </a:r>
            <a:endParaRPr lang="es-ES" sz="900" dirty="0" smtClean="0">
              <a:solidFill>
                <a:schemeClr val="accent1"/>
              </a:solidFill>
              <a:latin typeface="+mn-lt"/>
            </a:endParaRPr>
          </a:p>
          <a:p>
            <a:pPr marL="169863" indent="-169863" defTabSz="912777" eaLnBrk="0" hangingPunct="0">
              <a:lnSpc>
                <a:spcPct val="90000"/>
              </a:lnSpc>
              <a:spcBef>
                <a:spcPct val="30000"/>
              </a:spcBef>
              <a:buClr>
                <a:schemeClr val="tx2"/>
              </a:buClr>
              <a:buSzPct val="95000"/>
              <a:buBlip>
                <a:blip r:embed="rId5"/>
              </a:buBlip>
              <a:defRPr/>
            </a:pPr>
            <a:r>
              <a:rPr lang="es-ES" sz="900" dirty="0" err="1" smtClean="0">
                <a:solidFill>
                  <a:schemeClr val="tx1"/>
                </a:solidFill>
                <a:latin typeface="+mn-lt"/>
              </a:rPr>
              <a:t>Asset</a:t>
            </a:r>
            <a:r>
              <a:rPr lang="es-ES" sz="900" dirty="0" smtClean="0">
                <a:solidFill>
                  <a:schemeClr val="tx1"/>
                </a:solidFill>
                <a:latin typeface="+mn-lt"/>
              </a:rPr>
              <a:t> </a:t>
            </a:r>
            <a:r>
              <a:rPr lang="es-ES" sz="900" dirty="0" err="1" smtClean="0">
                <a:solidFill>
                  <a:schemeClr val="tx1"/>
                </a:solidFill>
                <a:latin typeface="+mn-lt"/>
              </a:rPr>
              <a:t>Inventory</a:t>
            </a:r>
            <a:r>
              <a:rPr lang="es-ES" sz="900" dirty="0" smtClean="0">
                <a:solidFill>
                  <a:schemeClr val="tx1"/>
                </a:solidFill>
                <a:latin typeface="+mn-lt"/>
              </a:rPr>
              <a:t> Services</a:t>
            </a:r>
          </a:p>
          <a:p>
            <a:pPr marL="169863" indent="-169863" defTabSz="912777" eaLnBrk="0" hangingPunct="0">
              <a:lnSpc>
                <a:spcPct val="90000"/>
              </a:lnSpc>
              <a:spcBef>
                <a:spcPct val="30000"/>
              </a:spcBef>
              <a:buClr>
                <a:schemeClr val="tx2"/>
              </a:buClr>
              <a:buSzPct val="95000"/>
              <a:buBlip>
                <a:blip r:embed="rId5"/>
              </a:buBlip>
              <a:defRPr/>
            </a:pPr>
            <a:r>
              <a:rPr lang="es-ES" sz="900" dirty="0" err="1" smtClean="0">
                <a:solidFill>
                  <a:schemeClr val="tx1"/>
                </a:solidFill>
                <a:latin typeface="+mn-lt"/>
              </a:rPr>
              <a:t>Advanced</a:t>
            </a:r>
            <a:r>
              <a:rPr lang="es-ES" sz="900" dirty="0" smtClean="0">
                <a:solidFill>
                  <a:schemeClr val="tx1"/>
                </a:solidFill>
                <a:latin typeface="+mn-lt"/>
              </a:rPr>
              <a:t> </a:t>
            </a:r>
            <a:r>
              <a:rPr lang="es-ES" sz="900" dirty="0" err="1" smtClean="0">
                <a:solidFill>
                  <a:schemeClr val="tx1"/>
                </a:solidFill>
                <a:latin typeface="+mn-lt"/>
              </a:rPr>
              <a:t>Diagnostic</a:t>
            </a:r>
            <a:r>
              <a:rPr lang="es-ES" sz="900" dirty="0" smtClean="0">
                <a:solidFill>
                  <a:schemeClr val="tx1"/>
                </a:solidFill>
                <a:latin typeface="+mn-lt"/>
              </a:rPr>
              <a:t> and</a:t>
            </a:r>
            <a:br>
              <a:rPr lang="es-ES" sz="900" dirty="0" smtClean="0">
                <a:solidFill>
                  <a:schemeClr val="tx1"/>
                </a:solidFill>
                <a:latin typeface="+mn-lt"/>
              </a:rPr>
            </a:br>
            <a:r>
              <a:rPr lang="es-ES" sz="900" dirty="0" err="1" smtClean="0">
                <a:solidFill>
                  <a:schemeClr val="tx1"/>
                </a:solidFill>
                <a:latin typeface="+mn-lt"/>
              </a:rPr>
              <a:t>Recovery</a:t>
            </a:r>
            <a:r>
              <a:rPr lang="es-ES" sz="900" dirty="0" smtClean="0">
                <a:solidFill>
                  <a:schemeClr val="tx1"/>
                </a:solidFill>
                <a:latin typeface="+mn-lt"/>
              </a:rPr>
              <a:t> </a:t>
            </a:r>
            <a:r>
              <a:rPr lang="es-ES" sz="900" dirty="0" err="1" smtClean="0">
                <a:solidFill>
                  <a:schemeClr val="tx1"/>
                </a:solidFill>
                <a:latin typeface="+mn-lt"/>
              </a:rPr>
              <a:t>Toolset</a:t>
            </a:r>
            <a:r>
              <a:rPr lang="es-ES" sz="900" dirty="0" smtClean="0">
                <a:solidFill>
                  <a:schemeClr val="tx1"/>
                </a:solidFill>
                <a:latin typeface="+mn-lt"/>
              </a:rPr>
              <a:t> (DART)</a:t>
            </a:r>
          </a:p>
          <a:p>
            <a:pPr marL="169863" indent="-169863" defTabSz="912777" eaLnBrk="0" hangingPunct="0">
              <a:lnSpc>
                <a:spcPct val="90000"/>
              </a:lnSpc>
              <a:spcBef>
                <a:spcPct val="30000"/>
              </a:spcBef>
              <a:buClr>
                <a:schemeClr val="tx2"/>
              </a:buClr>
              <a:buSzPct val="95000"/>
              <a:buBlip>
                <a:blip r:embed="rId5"/>
              </a:buBlip>
              <a:defRPr/>
            </a:pPr>
            <a:r>
              <a:rPr lang="es-ES" sz="900" dirty="0" err="1" smtClean="0">
                <a:solidFill>
                  <a:schemeClr val="accent1"/>
                </a:solidFill>
                <a:latin typeface="+mn-lt"/>
              </a:rPr>
              <a:t>Advanced</a:t>
            </a:r>
            <a:r>
              <a:rPr lang="es-ES" sz="900" dirty="0" smtClean="0">
                <a:solidFill>
                  <a:schemeClr val="accent1"/>
                </a:solidFill>
                <a:latin typeface="+mn-lt"/>
              </a:rPr>
              <a:t> </a:t>
            </a:r>
            <a:r>
              <a:rPr lang="es-ES" sz="900" dirty="0" err="1" smtClean="0">
                <a:solidFill>
                  <a:schemeClr val="accent1"/>
                </a:solidFill>
                <a:latin typeface="+mn-lt"/>
              </a:rPr>
              <a:t>Group</a:t>
            </a:r>
            <a:r>
              <a:rPr lang="es-ES" sz="900" dirty="0" smtClean="0">
                <a:solidFill>
                  <a:schemeClr val="accent1"/>
                </a:solidFill>
                <a:latin typeface="+mn-lt"/>
              </a:rPr>
              <a:t> </a:t>
            </a:r>
            <a:r>
              <a:rPr lang="es-ES" sz="900" dirty="0" err="1" smtClean="0">
                <a:solidFill>
                  <a:schemeClr val="accent1"/>
                </a:solidFill>
                <a:latin typeface="+mn-lt"/>
              </a:rPr>
              <a:t>Policy</a:t>
            </a:r>
            <a:r>
              <a:rPr lang="es-ES" sz="900" dirty="0" smtClean="0">
                <a:solidFill>
                  <a:schemeClr val="accent1"/>
                </a:solidFill>
                <a:latin typeface="+mn-lt"/>
              </a:rPr>
              <a:t> Management</a:t>
            </a:r>
          </a:p>
          <a:p>
            <a:pPr marL="169863" indent="-169863" defTabSz="912777" eaLnBrk="0" hangingPunct="0">
              <a:lnSpc>
                <a:spcPct val="90000"/>
              </a:lnSpc>
              <a:spcBef>
                <a:spcPct val="30000"/>
              </a:spcBef>
              <a:buClr>
                <a:schemeClr val="tx2"/>
              </a:buClr>
              <a:buSzPct val="95000"/>
              <a:buBlip>
                <a:blip r:embed="rId5"/>
              </a:buBlip>
              <a:defRPr/>
            </a:pPr>
            <a:r>
              <a:rPr lang="es-ES" sz="900" dirty="0" err="1" smtClean="0">
                <a:solidFill>
                  <a:schemeClr val="tx1"/>
                </a:solidFill>
                <a:latin typeface="+mn-lt"/>
              </a:rPr>
              <a:t>System</a:t>
            </a:r>
            <a:r>
              <a:rPr lang="es-ES" sz="900" dirty="0" smtClean="0">
                <a:solidFill>
                  <a:schemeClr val="tx1"/>
                </a:solidFill>
                <a:latin typeface="+mn-lt"/>
              </a:rPr>
              <a:t> Center Desktop Error </a:t>
            </a:r>
            <a:r>
              <a:rPr lang="es-ES" sz="900" dirty="0" err="1" smtClean="0">
                <a:solidFill>
                  <a:schemeClr val="tx1"/>
                </a:solidFill>
                <a:latin typeface="+mn-lt"/>
              </a:rPr>
              <a:t>Monitoring</a:t>
            </a:r>
            <a:endParaRPr lang="es-ES" sz="900" dirty="0" smtClean="0">
              <a:solidFill>
                <a:schemeClr val="tx1"/>
              </a:solidFill>
              <a:latin typeface="+mn-lt"/>
            </a:endParaRPr>
          </a:p>
          <a:p>
            <a:pPr marL="169863" indent="-169863" defTabSz="912777" eaLnBrk="0" hangingPunct="0">
              <a:lnSpc>
                <a:spcPct val="90000"/>
              </a:lnSpc>
              <a:spcBef>
                <a:spcPct val="30000"/>
              </a:spcBef>
              <a:buClr>
                <a:schemeClr val="tx2"/>
              </a:buClr>
              <a:buSzPct val="95000"/>
              <a:buBlip>
                <a:blip r:embed="rId5"/>
              </a:buBlip>
              <a:defRPr/>
            </a:pPr>
            <a:r>
              <a:rPr lang="es-ES" sz="900" dirty="0" smtClean="0">
                <a:solidFill>
                  <a:schemeClr val="tx1"/>
                </a:solidFill>
                <a:latin typeface="+mn-lt"/>
              </a:rPr>
              <a:t>Enterprise Desktop </a:t>
            </a:r>
            <a:r>
              <a:rPr lang="es-ES" sz="900" dirty="0" err="1" smtClean="0">
                <a:solidFill>
                  <a:schemeClr val="tx1"/>
                </a:solidFill>
                <a:latin typeface="+mn-lt"/>
              </a:rPr>
              <a:t>Virtualization</a:t>
            </a:r>
            <a:endParaRPr lang="es-ES" sz="900" dirty="0" smtClean="0">
              <a:solidFill>
                <a:schemeClr val="tx1"/>
              </a:solidFill>
              <a:latin typeface="+mn-lt"/>
            </a:endParaRPr>
          </a:p>
          <a:p>
            <a:pPr marL="169863" indent="-169863" defTabSz="912777" eaLnBrk="0" hangingPunct="0">
              <a:lnSpc>
                <a:spcPct val="90000"/>
              </a:lnSpc>
              <a:spcBef>
                <a:spcPct val="30000"/>
              </a:spcBef>
              <a:buClr>
                <a:schemeClr val="tx2"/>
              </a:buClr>
              <a:buSzPct val="95000"/>
              <a:buBlip>
                <a:blip r:embed="rId5"/>
              </a:buBlip>
              <a:defRPr/>
            </a:pPr>
            <a:r>
              <a:rPr lang="es-ES" sz="900" dirty="0" smtClean="0">
                <a:solidFill>
                  <a:schemeClr val="tx1"/>
                </a:solidFill>
                <a:latin typeface="+mn-lt"/>
              </a:rPr>
              <a:t>Virtual Desktop </a:t>
            </a:r>
            <a:r>
              <a:rPr lang="es-ES" sz="900" dirty="0" err="1" smtClean="0">
                <a:solidFill>
                  <a:schemeClr val="tx1"/>
                </a:solidFill>
                <a:latin typeface="+mn-lt"/>
              </a:rPr>
              <a:t>Infrastructure</a:t>
            </a:r>
            <a:r>
              <a:rPr lang="es-ES" sz="900" dirty="0" smtClean="0">
                <a:solidFill>
                  <a:schemeClr val="tx1"/>
                </a:solidFill>
                <a:latin typeface="+mn-lt"/>
              </a:rPr>
              <a:t> (VDI) con VECD</a:t>
            </a:r>
          </a:p>
        </p:txBody>
      </p:sp>
      <p:pic>
        <p:nvPicPr>
          <p:cNvPr id="29" name="Picture 28" descr="Picture1.png"/>
          <p:cNvPicPr>
            <a:picLocks noChangeAspect="1"/>
          </p:cNvPicPr>
          <p:nvPr/>
        </p:nvPicPr>
        <p:blipFill>
          <a:blip r:embed="rId11"/>
          <a:stretch>
            <a:fillRect/>
          </a:stretch>
        </p:blipFill>
        <p:spPr>
          <a:xfrm>
            <a:off x="843148" y="6027713"/>
            <a:ext cx="2434441" cy="6033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ChangeArrowheads="1"/>
          </p:cNvSpPr>
          <p:nvPr/>
        </p:nvSpPr>
        <p:spPr bwMode="auto">
          <a:xfrm>
            <a:off x="152400" y="152400"/>
            <a:ext cx="8839200" cy="590927"/>
          </a:xfrm>
          <a:prstGeom prst="rect">
            <a:avLst/>
          </a:prstGeom>
        </p:spPr>
        <p:txBody>
          <a:bodyPr vert="horz" wrap="square" lIns="91436" tIns="45718" rIns="91436" bIns="45718" rtlCol="0" anchor="t" anchorCtr="0">
            <a:spAutoFit/>
          </a:bodyPr>
          <a:lstStyle/>
          <a:p>
            <a:pPr defTabSz="912520" eaLnBrk="1" hangingPunct="1">
              <a:lnSpc>
                <a:spcPct val="90000"/>
              </a:lnSpc>
              <a:defRPr/>
            </a:pPr>
            <a:r>
              <a:rPr lang="en-US" sz="3600" b="1"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Productos</a:t>
            </a:r>
            <a:r>
              <a:rPr lang="en-US" sz="3600" b="1" spc="-150" dirty="0" smtClean="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 Microsoft Virtualization</a:t>
            </a:r>
            <a:endParaRPr lang="en-US" sz="3600" b="1" spc="-150" dirty="0">
              <a:ln w="3175">
                <a:noFill/>
              </a:ln>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endParaRPr>
          </a:p>
        </p:txBody>
      </p:sp>
      <p:sp>
        <p:nvSpPr>
          <p:cNvPr id="2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77" name="Picture 23" descr="Circular-Field"/>
          <p:cNvPicPr>
            <a:picLocks noChangeAspect="1" noChangeArrowheads="1"/>
          </p:cNvPicPr>
          <p:nvPr/>
        </p:nvPicPr>
        <p:blipFill>
          <a:blip r:embed="rId3"/>
          <a:srcRect/>
          <a:stretch>
            <a:fillRect/>
          </a:stretch>
        </p:blipFill>
        <p:spPr bwMode="auto">
          <a:xfrm>
            <a:off x="581025" y="2125663"/>
            <a:ext cx="7572375" cy="4656137"/>
          </a:xfrm>
          <a:prstGeom prst="rect">
            <a:avLst/>
          </a:prstGeom>
          <a:noFill/>
          <a:ln w="9525">
            <a:noFill/>
            <a:miter lim="800000"/>
            <a:headEnd/>
            <a:tailEnd/>
          </a:ln>
        </p:spPr>
      </p:pic>
      <p:pic>
        <p:nvPicPr>
          <p:cNvPr id="78"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590800" y="2590800"/>
            <a:ext cx="3962400" cy="3771900"/>
          </a:xfrm>
          <a:prstGeom prst="rect">
            <a:avLst/>
          </a:prstGeom>
          <a:noFill/>
        </p:spPr>
      </p:pic>
      <p:pic>
        <p:nvPicPr>
          <p:cNvPr id="80" name="Picture 10" descr="Logo-Systems-Center"/>
          <p:cNvPicPr>
            <a:picLocks noChangeAspect="1" noChangeArrowheads="1"/>
          </p:cNvPicPr>
          <p:nvPr/>
        </p:nvPicPr>
        <p:blipFill>
          <a:blip r:embed="rId5" cstate="email"/>
          <a:srcRect/>
          <a:stretch>
            <a:fillRect/>
          </a:stretch>
        </p:blipFill>
        <p:spPr bwMode="auto">
          <a:xfrm>
            <a:off x="3995057" y="4054474"/>
            <a:ext cx="2138363" cy="577850"/>
          </a:xfrm>
          <a:prstGeom prst="rect">
            <a:avLst/>
          </a:prstGeom>
          <a:noFill/>
          <a:ln w="9525">
            <a:noFill/>
            <a:miter lim="800000"/>
            <a:headEnd/>
            <a:tailEnd/>
          </a:ln>
        </p:spPr>
      </p:pic>
      <p:sp>
        <p:nvSpPr>
          <p:cNvPr id="81" name="Rectangle 19"/>
          <p:cNvSpPr>
            <a:spLocks noChangeArrowheads="1"/>
          </p:cNvSpPr>
          <p:nvPr/>
        </p:nvSpPr>
        <p:spPr bwMode="auto">
          <a:xfrm>
            <a:off x="3784146" y="3697720"/>
            <a:ext cx="1622425"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a:solidFill>
                  <a:srgbClr val="FEB454"/>
                </a:solidFill>
                <a:latin typeface="Segoe" pitchFamily="34" charset="0"/>
              </a:rPr>
              <a:t>Management</a:t>
            </a:r>
          </a:p>
        </p:txBody>
      </p:sp>
      <p:pic>
        <p:nvPicPr>
          <p:cNvPr id="83" name="Picture 7" descr="Desktop-Virtual"/>
          <p:cNvPicPr>
            <a:picLocks noChangeAspect="1" noChangeArrowheads="1"/>
          </p:cNvPicPr>
          <p:nvPr/>
        </p:nvPicPr>
        <p:blipFill>
          <a:blip r:embed="rId6" cstate="email"/>
          <a:srcRect/>
          <a:stretch>
            <a:fillRect/>
          </a:stretch>
        </p:blipFill>
        <p:spPr bwMode="auto">
          <a:xfrm>
            <a:off x="2286000" y="4995863"/>
            <a:ext cx="1406525" cy="1557337"/>
          </a:xfrm>
          <a:prstGeom prst="rect">
            <a:avLst/>
          </a:prstGeom>
          <a:noFill/>
          <a:ln w="9525">
            <a:noFill/>
            <a:miter lim="800000"/>
            <a:headEnd/>
            <a:tailEnd/>
          </a:ln>
        </p:spPr>
      </p:pic>
      <p:sp>
        <p:nvSpPr>
          <p:cNvPr id="85" name="Rectangle 21"/>
          <p:cNvSpPr>
            <a:spLocks noChangeArrowheads="1"/>
          </p:cNvSpPr>
          <p:nvPr/>
        </p:nvSpPr>
        <p:spPr bwMode="auto">
          <a:xfrm>
            <a:off x="337467" y="4855028"/>
            <a:ext cx="1687280" cy="535531"/>
          </a:xfrm>
          <a:prstGeom prst="rect">
            <a:avLst/>
          </a:prstGeom>
          <a:noFill/>
          <a:ln w="9525">
            <a:noFill/>
            <a:miter lim="800000"/>
            <a:headEnd/>
            <a:tailEnd/>
          </a:ln>
        </p:spPr>
        <p:txBody>
          <a:bodyPr wrap="square">
            <a:spAutoFit/>
          </a:bodyPr>
          <a:lstStyle/>
          <a:p>
            <a:pPr eaLnBrk="0" hangingPunct="0">
              <a:lnSpc>
                <a:spcPct val="90000"/>
              </a:lnSpc>
            </a:pPr>
            <a:r>
              <a:rPr lang="en-US" sz="1600" b="1" dirty="0">
                <a:solidFill>
                  <a:srgbClr val="FEB454"/>
                </a:solidFill>
                <a:latin typeface="Segoe" pitchFamily="34" charset="0"/>
              </a:rPr>
              <a:t>Desktop </a:t>
            </a:r>
            <a:r>
              <a:rPr lang="en-US" sz="1600" b="1" dirty="0" smtClean="0">
                <a:solidFill>
                  <a:srgbClr val="FEB454"/>
                </a:solidFill>
                <a:latin typeface="Segoe" pitchFamily="34" charset="0"/>
              </a:rPr>
              <a:t>Virtualization</a:t>
            </a:r>
            <a:endParaRPr lang="en-US" sz="1600" b="1" dirty="0">
              <a:solidFill>
                <a:srgbClr val="FEB454"/>
              </a:solidFill>
              <a:latin typeface="Segoe" pitchFamily="34" charset="0"/>
            </a:endParaRPr>
          </a:p>
        </p:txBody>
      </p:sp>
      <p:sp>
        <p:nvSpPr>
          <p:cNvPr id="86" name="TextBox 85"/>
          <p:cNvSpPr txBox="1"/>
          <p:nvPr/>
        </p:nvSpPr>
        <p:spPr>
          <a:xfrm>
            <a:off x="328150" y="5856514"/>
            <a:ext cx="1933543" cy="430887"/>
          </a:xfrm>
          <a:prstGeom prst="rect">
            <a:avLst/>
          </a:prstGeom>
          <a:noFill/>
        </p:spPr>
        <p:txBody>
          <a:bodyPr wrap="none" rtlCol="0">
            <a:spAutoFit/>
          </a:bodyPr>
          <a:lstStyle/>
          <a:p>
            <a:r>
              <a:rPr lang="en-US" sz="1100" dirty="0" smtClean="0">
                <a:solidFill>
                  <a:schemeClr val="tx1"/>
                </a:solidFill>
                <a:latin typeface="+mn-lt"/>
              </a:rPr>
              <a:t>Windows Vista Enterprise</a:t>
            </a:r>
          </a:p>
          <a:p>
            <a:r>
              <a:rPr lang="en-US" sz="1100" dirty="0" smtClean="0">
                <a:solidFill>
                  <a:schemeClr val="tx1"/>
                </a:solidFill>
                <a:latin typeface="+mn-lt"/>
              </a:rPr>
              <a:t>Centralized Desktop (VECD)</a:t>
            </a:r>
            <a:endParaRPr lang="en-US" sz="1100" dirty="0">
              <a:solidFill>
                <a:schemeClr val="tx1"/>
              </a:solidFill>
              <a:latin typeface="+mn-lt"/>
            </a:endParaRPr>
          </a:p>
        </p:txBody>
      </p:sp>
      <p:grpSp>
        <p:nvGrpSpPr>
          <p:cNvPr id="2" name="Group 69"/>
          <p:cNvGrpSpPr/>
          <p:nvPr/>
        </p:nvGrpSpPr>
        <p:grpSpPr>
          <a:xfrm>
            <a:off x="3429000" y="4648200"/>
            <a:ext cx="685800" cy="838200"/>
            <a:chOff x="3429000" y="4648200"/>
            <a:chExt cx="685800" cy="838200"/>
          </a:xfrm>
        </p:grpSpPr>
        <p:sp>
          <p:nvSpPr>
            <p:cNvPr id="88" name="Oval 87"/>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89" name="Oval 88"/>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0" name="Oval 89"/>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1" name="Oval 90"/>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93" name="Picture 5" descr="Desktop-SoftGrid"/>
          <p:cNvPicPr>
            <a:picLocks noChangeAspect="1" noChangeArrowheads="1"/>
          </p:cNvPicPr>
          <p:nvPr/>
        </p:nvPicPr>
        <p:blipFill>
          <a:blip r:embed="rId7" cstate="email"/>
          <a:srcRect/>
          <a:stretch>
            <a:fillRect/>
          </a:stretch>
        </p:blipFill>
        <p:spPr bwMode="auto">
          <a:xfrm>
            <a:off x="5181600" y="5135562"/>
            <a:ext cx="1590675" cy="1722438"/>
          </a:xfrm>
          <a:prstGeom prst="rect">
            <a:avLst/>
          </a:prstGeom>
          <a:noFill/>
          <a:ln w="9525">
            <a:noFill/>
            <a:miter lim="800000"/>
            <a:headEnd/>
            <a:tailEnd/>
          </a:ln>
        </p:spPr>
      </p:pic>
      <p:sp>
        <p:nvSpPr>
          <p:cNvPr id="94" name="Rectangle 20"/>
          <p:cNvSpPr>
            <a:spLocks noChangeArrowheads="1"/>
          </p:cNvSpPr>
          <p:nvPr/>
        </p:nvSpPr>
        <p:spPr bwMode="auto">
          <a:xfrm>
            <a:off x="6675162" y="5105400"/>
            <a:ext cx="1749425"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Application Virtualization</a:t>
            </a:r>
          </a:p>
        </p:txBody>
      </p:sp>
      <p:grpSp>
        <p:nvGrpSpPr>
          <p:cNvPr id="3" name="Group 74"/>
          <p:cNvGrpSpPr/>
          <p:nvPr/>
        </p:nvGrpSpPr>
        <p:grpSpPr>
          <a:xfrm>
            <a:off x="4869875" y="4953000"/>
            <a:ext cx="409575" cy="457200"/>
            <a:chOff x="4869875" y="4953000"/>
            <a:chExt cx="409575" cy="457200"/>
          </a:xfrm>
        </p:grpSpPr>
        <p:sp>
          <p:nvSpPr>
            <p:cNvPr id="96" name="Cube 95"/>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7" name="Oval 96"/>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4" name="Group 56"/>
          <p:cNvGrpSpPr/>
          <p:nvPr/>
        </p:nvGrpSpPr>
        <p:grpSpPr>
          <a:xfrm>
            <a:off x="71480" y="2567781"/>
            <a:ext cx="3195595" cy="1722438"/>
            <a:chOff x="71480" y="2567781"/>
            <a:chExt cx="3195595" cy="1722438"/>
          </a:xfrm>
        </p:grpSpPr>
        <p:pic>
          <p:nvPicPr>
            <p:cNvPr id="99" name="Picture 11" descr="Logo-Terminal-Services"/>
            <p:cNvPicPr>
              <a:picLocks noChangeAspect="1" noChangeArrowheads="1"/>
            </p:cNvPicPr>
            <p:nvPr/>
          </p:nvPicPr>
          <p:blipFill>
            <a:blip r:embed="rId8" cstate="email"/>
            <a:srcRect/>
            <a:stretch>
              <a:fillRect/>
            </a:stretch>
          </p:blipFill>
          <p:spPr bwMode="auto">
            <a:xfrm>
              <a:off x="152400" y="3344863"/>
              <a:ext cx="1520825" cy="339725"/>
            </a:xfrm>
            <a:prstGeom prst="rect">
              <a:avLst/>
            </a:prstGeom>
            <a:noFill/>
            <a:ln w="9525">
              <a:noFill/>
              <a:miter lim="800000"/>
              <a:headEnd/>
              <a:tailEnd/>
            </a:ln>
          </p:spPr>
        </p:pic>
        <p:sp>
          <p:nvSpPr>
            <p:cNvPr id="100" name="Rectangle 22"/>
            <p:cNvSpPr>
              <a:spLocks noChangeArrowheads="1"/>
            </p:cNvSpPr>
            <p:nvPr/>
          </p:nvSpPr>
          <p:spPr bwMode="auto">
            <a:xfrm>
              <a:off x="71480" y="2754313"/>
              <a:ext cx="1600200" cy="535531"/>
            </a:xfrm>
            <a:prstGeom prst="rect">
              <a:avLst/>
            </a:prstGeom>
            <a:noFill/>
            <a:ln w="9525">
              <a:noFill/>
              <a:miter lim="800000"/>
              <a:headEnd/>
              <a:tailEnd/>
            </a:ln>
          </p:spPr>
          <p:txBody>
            <a:bodyPr>
              <a:spAutoFit/>
            </a:bodyPr>
            <a:lstStyle/>
            <a:p>
              <a:pPr eaLnBrk="0" hangingPunct="0">
                <a:lnSpc>
                  <a:spcPct val="90000"/>
                </a:lnSpc>
              </a:pPr>
              <a:r>
                <a:rPr lang="en-US" sz="1600" b="1" dirty="0">
                  <a:solidFill>
                    <a:srgbClr val="FEB454"/>
                  </a:solidFill>
                  <a:latin typeface="Segoe" pitchFamily="34" charset="0"/>
                </a:rPr>
                <a:t>Presentation Virtualization</a:t>
              </a:r>
            </a:p>
          </p:txBody>
        </p:sp>
        <p:pic>
          <p:nvPicPr>
            <p:cNvPr id="101" name="Picture 6" descr="Desktop-TS-Client"/>
            <p:cNvPicPr>
              <a:picLocks noChangeAspect="1" noChangeArrowheads="1"/>
            </p:cNvPicPr>
            <p:nvPr/>
          </p:nvPicPr>
          <p:blipFill>
            <a:blip r:embed="rId9"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5" name="Group 70"/>
          <p:cNvGrpSpPr/>
          <p:nvPr/>
        </p:nvGrpSpPr>
        <p:grpSpPr>
          <a:xfrm>
            <a:off x="3154875" y="3664525"/>
            <a:ext cx="466725" cy="323850"/>
            <a:chOff x="3154875" y="3664525"/>
            <a:chExt cx="466725" cy="323850"/>
          </a:xfrm>
        </p:grpSpPr>
        <p:sp>
          <p:nvSpPr>
            <p:cNvPr id="103" name="Oval 102"/>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4" name="Oval 103"/>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6" name="Group 73"/>
          <p:cNvGrpSpPr/>
          <p:nvPr/>
        </p:nvGrpSpPr>
        <p:grpSpPr>
          <a:xfrm>
            <a:off x="5181600" y="3778950"/>
            <a:ext cx="1085850" cy="447675"/>
            <a:chOff x="5181600" y="3778950"/>
            <a:chExt cx="1085850" cy="447675"/>
          </a:xfrm>
        </p:grpSpPr>
        <p:sp>
          <p:nvSpPr>
            <p:cNvPr id="106" name="Cube 105"/>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7" name="Cube 106"/>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8" name="Oval 107"/>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9" name="Oval 108"/>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111" name="Picture 13" descr="Logo-Virtual-Server-2005-R2"/>
          <p:cNvPicPr>
            <a:picLocks noChangeAspect="1" noChangeArrowheads="1"/>
          </p:cNvPicPr>
          <p:nvPr/>
        </p:nvPicPr>
        <p:blipFill>
          <a:blip r:embed="rId10" cstate="email"/>
          <a:srcRect/>
          <a:stretch>
            <a:fillRect/>
          </a:stretch>
        </p:blipFill>
        <p:spPr bwMode="auto">
          <a:xfrm>
            <a:off x="7382330" y="2618860"/>
            <a:ext cx="1663700" cy="322263"/>
          </a:xfrm>
          <a:prstGeom prst="rect">
            <a:avLst/>
          </a:prstGeom>
          <a:noFill/>
          <a:ln w="9525">
            <a:noFill/>
            <a:miter lim="800000"/>
            <a:headEnd/>
            <a:tailEnd/>
          </a:ln>
        </p:spPr>
      </p:pic>
      <p:pic>
        <p:nvPicPr>
          <p:cNvPr id="112" name="Picture 15" descr="Server-Physical-Single"/>
          <p:cNvPicPr>
            <a:picLocks noChangeAspect="1" noChangeArrowheads="1"/>
          </p:cNvPicPr>
          <p:nvPr/>
        </p:nvPicPr>
        <p:blipFill>
          <a:blip r:embed="rId11" cstate="email"/>
          <a:srcRect/>
          <a:stretch>
            <a:fillRect/>
          </a:stretch>
        </p:blipFill>
        <p:spPr bwMode="auto">
          <a:xfrm>
            <a:off x="6125303" y="3152063"/>
            <a:ext cx="1212850" cy="961818"/>
          </a:xfrm>
          <a:prstGeom prst="rect">
            <a:avLst/>
          </a:prstGeom>
          <a:noFill/>
          <a:ln w="9525">
            <a:noFill/>
            <a:miter lim="800000"/>
            <a:headEnd/>
            <a:tailEnd/>
          </a:ln>
        </p:spPr>
      </p:pic>
      <p:pic>
        <p:nvPicPr>
          <p:cNvPr id="113" name="Picture 16" descr="Servers-Virtual-Two"/>
          <p:cNvPicPr>
            <a:picLocks noChangeAspect="1" noChangeArrowheads="1"/>
          </p:cNvPicPr>
          <p:nvPr/>
        </p:nvPicPr>
        <p:blipFill>
          <a:blip r:embed="rId12" cstate="email"/>
          <a:srcRect/>
          <a:stretch>
            <a:fillRect/>
          </a:stretch>
        </p:blipFill>
        <p:spPr bwMode="auto">
          <a:xfrm>
            <a:off x="6125303" y="2597767"/>
            <a:ext cx="1212850" cy="1124001"/>
          </a:xfrm>
          <a:prstGeom prst="rect">
            <a:avLst/>
          </a:prstGeom>
          <a:noFill/>
          <a:ln w="9525">
            <a:noFill/>
            <a:miter lim="800000"/>
            <a:headEnd/>
            <a:tailEnd/>
          </a:ln>
        </p:spPr>
      </p:pic>
      <p:sp>
        <p:nvSpPr>
          <p:cNvPr id="114" name="Rectangle 19"/>
          <p:cNvSpPr>
            <a:spLocks noChangeArrowheads="1"/>
          </p:cNvSpPr>
          <p:nvPr/>
        </p:nvSpPr>
        <p:spPr bwMode="auto">
          <a:xfrm>
            <a:off x="6454775" y="2232706"/>
            <a:ext cx="2689225" cy="325437"/>
          </a:xfrm>
          <a:prstGeom prst="rect">
            <a:avLst/>
          </a:prstGeom>
          <a:noFill/>
          <a:ln w="9525">
            <a:noFill/>
            <a:miter lim="800000"/>
            <a:headEnd/>
            <a:tailEnd/>
          </a:ln>
        </p:spPr>
        <p:txBody>
          <a:bodyPr>
            <a:spAutoFit/>
          </a:bodyPr>
          <a:lstStyle/>
          <a:p>
            <a:pPr algn="ctr" eaLnBrk="0" hangingPunct="0">
              <a:lnSpc>
                <a:spcPct val="90000"/>
              </a:lnSpc>
            </a:pPr>
            <a:r>
              <a:rPr lang="en-US" sz="1600" b="1" dirty="0">
                <a:solidFill>
                  <a:srgbClr val="FEB454"/>
                </a:solidFill>
                <a:latin typeface="Segoe" pitchFamily="34" charset="0"/>
              </a:rPr>
              <a:t>Server Virtualization</a:t>
            </a:r>
          </a:p>
        </p:txBody>
      </p:sp>
      <p:grpSp>
        <p:nvGrpSpPr>
          <p:cNvPr id="7" name="Group 58"/>
          <p:cNvGrpSpPr/>
          <p:nvPr/>
        </p:nvGrpSpPr>
        <p:grpSpPr>
          <a:xfrm>
            <a:off x="7478483" y="3071823"/>
            <a:ext cx="1460663" cy="345288"/>
            <a:chOff x="6780811" y="4139897"/>
            <a:chExt cx="2363189" cy="558640"/>
          </a:xfrm>
        </p:grpSpPr>
        <p:pic>
          <p:nvPicPr>
            <p:cNvPr id="117"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18" name="Picture 2" descr="C:\Users\shlotito\Documents\IMAGES- LOGOS\New Folder\HyperV-Svr-1_bL_r.png"/>
            <p:cNvPicPr>
              <a:picLocks noChangeAspect="1" noChangeArrowheads="1"/>
            </p:cNvPicPr>
            <p:nvPr/>
          </p:nvPicPr>
          <p:blipFill>
            <a:blip r:embed="rId14">
              <a:lum bright="100000" contrast="100000"/>
            </a:blip>
            <a:srcRect l="39245" b="-12816"/>
            <a:stretch>
              <a:fillRect/>
            </a:stretch>
          </p:blipFill>
          <p:spPr bwMode="auto">
            <a:xfrm>
              <a:off x="6780811" y="4282266"/>
              <a:ext cx="2363189" cy="416271"/>
            </a:xfrm>
            <a:prstGeom prst="rect">
              <a:avLst/>
            </a:prstGeom>
            <a:noFill/>
            <a:ln>
              <a:noFill/>
            </a:ln>
            <a:effectLst/>
          </p:spPr>
        </p:pic>
      </p:grpSp>
      <p:grpSp>
        <p:nvGrpSpPr>
          <p:cNvPr id="8" name="Group 72"/>
          <p:cNvGrpSpPr/>
          <p:nvPr/>
        </p:nvGrpSpPr>
        <p:grpSpPr>
          <a:xfrm>
            <a:off x="4503100" y="2676525"/>
            <a:ext cx="257175" cy="962025"/>
            <a:chOff x="4503100" y="2676525"/>
            <a:chExt cx="257175" cy="962025"/>
          </a:xfrm>
        </p:grpSpPr>
        <p:sp>
          <p:nvSpPr>
            <p:cNvPr id="120"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1" name="Cube 12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2" name="Cube 12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9" name="Group 59"/>
          <p:cNvGrpSpPr/>
          <p:nvPr/>
        </p:nvGrpSpPr>
        <p:grpSpPr>
          <a:xfrm>
            <a:off x="2743200" y="1394690"/>
            <a:ext cx="3043672" cy="1620838"/>
            <a:chOff x="2743200" y="1394690"/>
            <a:chExt cx="3043672" cy="1620838"/>
          </a:xfrm>
        </p:grpSpPr>
        <p:sp>
          <p:nvSpPr>
            <p:cNvPr id="124" name="Rectangle 123"/>
            <p:cNvSpPr/>
            <p:nvPr/>
          </p:nvSpPr>
          <p:spPr>
            <a:xfrm>
              <a:off x="2743200" y="1524000"/>
              <a:ext cx="1490601" cy="535531"/>
            </a:xfrm>
            <a:prstGeom prst="rect">
              <a:avLst/>
            </a:prstGeom>
          </p:spPr>
          <p:txBody>
            <a:bodyPr wrap="none">
              <a:spAutoFit/>
            </a:bodyPr>
            <a:lstStyle/>
            <a:p>
              <a:pPr eaLnBrk="0" hangingPunct="0">
                <a:lnSpc>
                  <a:spcPct val="90000"/>
                </a:lnSpc>
              </a:pPr>
              <a:r>
                <a:rPr lang="en-US" sz="1600" b="1" dirty="0" smtClean="0">
                  <a:solidFill>
                    <a:srgbClr val="FEB454"/>
                  </a:solidFill>
                  <a:latin typeface="Segoe" pitchFamily="34" charset="0"/>
                </a:rPr>
                <a:t>Profile</a:t>
              </a:r>
            </a:p>
            <a:p>
              <a:pPr eaLnBrk="0" hangingPunct="0">
                <a:lnSpc>
                  <a:spcPct val="90000"/>
                </a:lnSpc>
              </a:pPr>
              <a:r>
                <a:rPr lang="en-US" sz="1600" b="1" dirty="0" smtClean="0">
                  <a:solidFill>
                    <a:srgbClr val="FEB454"/>
                  </a:solidFill>
                  <a:latin typeface="Segoe" pitchFamily="34" charset="0"/>
                </a:rPr>
                <a:t>Virtualization</a:t>
              </a:r>
              <a:endParaRPr lang="en-US" sz="1600" b="1" dirty="0">
                <a:solidFill>
                  <a:srgbClr val="FEB454"/>
                </a:solidFill>
                <a:latin typeface="Segoe" pitchFamily="34" charset="0"/>
              </a:endParaRPr>
            </a:p>
          </p:txBody>
        </p:sp>
        <p:sp>
          <p:nvSpPr>
            <p:cNvPr id="125" name="Rectangle 124"/>
            <p:cNvSpPr/>
            <p:nvPr/>
          </p:nvSpPr>
          <p:spPr>
            <a:xfrm>
              <a:off x="2743200" y="1993612"/>
              <a:ext cx="2286000" cy="430887"/>
            </a:xfrm>
            <a:prstGeom prst="rect">
              <a:avLst/>
            </a:prstGeom>
          </p:spPr>
          <p:txBody>
            <a:bodyPr wrap="square">
              <a:spAutoFit/>
            </a:bodyPr>
            <a:lstStyle/>
            <a:p>
              <a:r>
                <a:rPr lang="en-US" sz="1100" dirty="0" smtClean="0">
                  <a:solidFill>
                    <a:schemeClr val="tx1"/>
                  </a:solidFill>
                  <a:latin typeface="Trebuchet MS" pitchFamily="34" charset="0"/>
                </a:rPr>
                <a:t>Document Redirection</a:t>
              </a:r>
            </a:p>
            <a:p>
              <a:r>
                <a:rPr lang="en-US" sz="1100" dirty="0" smtClean="0">
                  <a:solidFill>
                    <a:schemeClr val="tx1"/>
                  </a:solidFill>
                  <a:latin typeface="Trebuchet MS" pitchFamily="34" charset="0"/>
                </a:rPr>
                <a:t>Offline files</a:t>
              </a:r>
              <a:endParaRPr lang="en-US" sz="1100" dirty="0">
                <a:solidFill>
                  <a:schemeClr val="tx1"/>
                </a:solidFill>
                <a:latin typeface="Trebuchet MS" pitchFamily="34" charset="0"/>
              </a:endParaRPr>
            </a:p>
          </p:txBody>
        </p:sp>
        <p:pic>
          <p:nvPicPr>
            <p:cNvPr id="126" name="Picture 3"/>
            <p:cNvPicPr>
              <a:picLocks noChangeAspect="1" noChangeArrowheads="1"/>
            </p:cNvPicPr>
            <p:nvPr/>
          </p:nvPicPr>
          <p:blipFill>
            <a:blip r:embed="rId15"/>
            <a:srcRect/>
            <a:stretch>
              <a:fillRect/>
            </a:stretch>
          </p:blipFill>
          <p:spPr bwMode="auto">
            <a:xfrm>
              <a:off x="3897747" y="1394690"/>
              <a:ext cx="1889125" cy="1620838"/>
            </a:xfrm>
            <a:prstGeom prst="rect">
              <a:avLst/>
            </a:prstGeom>
            <a:noFill/>
            <a:ln w="9525">
              <a:noFill/>
              <a:miter lim="800000"/>
              <a:headEnd/>
              <a:tailEnd/>
            </a:ln>
            <a:effectLst/>
          </p:spPr>
        </p:pic>
      </p:grpSp>
      <p:pic>
        <p:nvPicPr>
          <p:cNvPr id="127" name="Picture 6" descr="DTP-OptPack-SA_wh.png"/>
          <p:cNvPicPr>
            <a:picLocks noChangeAspect="1"/>
          </p:cNvPicPr>
          <p:nvPr/>
        </p:nvPicPr>
        <p:blipFill>
          <a:blip r:embed="rId16"/>
          <a:srcRect/>
          <a:stretch>
            <a:fillRect/>
          </a:stretch>
        </p:blipFill>
        <p:spPr bwMode="auto">
          <a:xfrm>
            <a:off x="6781800" y="5715000"/>
            <a:ext cx="2106990" cy="353033"/>
          </a:xfrm>
          <a:prstGeom prst="rect">
            <a:avLst/>
          </a:prstGeom>
          <a:noFill/>
          <a:ln w="9525">
            <a:noFill/>
            <a:miter lim="800000"/>
            <a:headEnd/>
            <a:tailEnd/>
          </a:ln>
        </p:spPr>
      </p:pic>
      <p:grpSp>
        <p:nvGrpSpPr>
          <p:cNvPr id="10" name="Group 58"/>
          <p:cNvGrpSpPr/>
          <p:nvPr/>
        </p:nvGrpSpPr>
        <p:grpSpPr>
          <a:xfrm>
            <a:off x="413655" y="5488452"/>
            <a:ext cx="1460663" cy="345288"/>
            <a:chOff x="6780811" y="4139897"/>
            <a:chExt cx="2363189" cy="558640"/>
          </a:xfrm>
        </p:grpSpPr>
        <p:pic>
          <p:nvPicPr>
            <p:cNvPr id="130"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31" name="Picture 2" descr="C:\Users\shlotito\Documents\IMAGES- LOGOS\New Folder\HyperV-Svr-1_bL_r.png"/>
            <p:cNvPicPr>
              <a:picLocks noChangeAspect="1" noChangeArrowheads="1"/>
            </p:cNvPicPr>
            <p:nvPr/>
          </p:nvPicPr>
          <p:blipFill>
            <a:blip r:embed="rId14">
              <a:lum bright="100000" contrast="100000"/>
            </a:blip>
            <a:srcRect l="39245" b="-12816"/>
            <a:stretch>
              <a:fillRect/>
            </a:stretch>
          </p:blipFill>
          <p:spPr bwMode="auto">
            <a:xfrm>
              <a:off x="6780811" y="4282266"/>
              <a:ext cx="2363189" cy="416271"/>
            </a:xfrm>
            <a:prstGeom prst="rect">
              <a:avLst/>
            </a:prstGeom>
            <a:noFill/>
            <a:ln>
              <a:noFill/>
            </a:ln>
            <a:effectLst/>
          </p:spPr>
        </p:pic>
      </p:grpSp>
      <p:pic>
        <p:nvPicPr>
          <p:cNvPr id="132" name="Picture 78" descr="SGAV-White"/>
          <p:cNvPicPr>
            <a:picLocks noChangeArrowheads="1"/>
          </p:cNvPicPr>
          <p:nvPr/>
        </p:nvPicPr>
        <p:blipFill>
          <a:blip r:embed="rId17"/>
          <a:stretch>
            <a:fillRect/>
          </a:stretch>
        </p:blipFill>
        <p:spPr bwMode="auto">
          <a:xfrm>
            <a:off x="6806639" y="6189496"/>
            <a:ext cx="1052681" cy="406346"/>
          </a:xfrm>
          <a:prstGeom prst="rect">
            <a:avLst/>
          </a:prstGeom>
          <a:noFill/>
          <a:effectLst>
            <a:outerShdw blurRad="292100" dist="38100" dir="2700000" algn="tl" rotWithShape="0">
              <a:prstClr val="black">
                <a:alpha val="87000"/>
              </a:prstClr>
            </a:outerShdw>
          </a:effectLst>
        </p:spPr>
      </p:pic>
      <p:pic>
        <p:nvPicPr>
          <p:cNvPr id="133" name="Picture 12" descr="Logo-Virtual-PC"/>
          <p:cNvPicPr>
            <a:picLocks noChangeAspect="1" noChangeArrowheads="1"/>
          </p:cNvPicPr>
          <p:nvPr/>
        </p:nvPicPr>
        <p:blipFill>
          <a:blip r:embed="rId18"/>
          <a:srcRect/>
          <a:stretch>
            <a:fillRect/>
          </a:stretch>
        </p:blipFill>
        <p:spPr bwMode="auto">
          <a:xfrm>
            <a:off x="435945" y="6270171"/>
            <a:ext cx="936625" cy="365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23" presetClass="entr" presetSubtype="16" fill="hold" nodeType="withEffect">
                                  <p:stCondLst>
                                    <p:cond delay="0"/>
                                  </p:stCondLst>
                                  <p:childTnLst>
                                    <p:set>
                                      <p:cBhvr>
                                        <p:cTn id="13" dur="1" fill="hold">
                                          <p:stCondLst>
                                            <p:cond delay="0"/>
                                          </p:stCondLst>
                                        </p:cTn>
                                        <p:tgtEl>
                                          <p:spTgt spid="78"/>
                                        </p:tgtEl>
                                        <p:attrNameLst>
                                          <p:attrName>style.visibility</p:attrName>
                                        </p:attrNameLst>
                                      </p:cBhvr>
                                      <p:to>
                                        <p:strVal val="visible"/>
                                      </p:to>
                                    </p:set>
                                    <p:anim calcmode="lin" valueType="num">
                                      <p:cBhvr>
                                        <p:cTn id="14" dur="500" fill="hold"/>
                                        <p:tgtEl>
                                          <p:spTgt spid="78"/>
                                        </p:tgtEl>
                                        <p:attrNameLst>
                                          <p:attrName>ppt_w</p:attrName>
                                        </p:attrNameLst>
                                      </p:cBhvr>
                                      <p:tavLst>
                                        <p:tav tm="0">
                                          <p:val>
                                            <p:fltVal val="0"/>
                                          </p:val>
                                        </p:tav>
                                        <p:tav tm="100000">
                                          <p:val>
                                            <p:strVal val="#ppt_w"/>
                                          </p:val>
                                        </p:tav>
                                      </p:tavLst>
                                    </p:anim>
                                    <p:anim calcmode="lin" valueType="num">
                                      <p:cBhvr>
                                        <p:cTn id="15" dur="500" fill="hold"/>
                                        <p:tgtEl>
                                          <p:spTgt spid="78"/>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53" presetClass="entr" presetSubtype="0"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 calcmode="lin" valueType="num">
                                      <p:cBhvr>
                                        <p:cTn id="34" dur="500" fill="hold"/>
                                        <p:tgtEl>
                                          <p:spTgt spid="132"/>
                                        </p:tgtEl>
                                        <p:attrNameLst>
                                          <p:attrName>ppt_w</p:attrName>
                                        </p:attrNameLst>
                                      </p:cBhvr>
                                      <p:tavLst>
                                        <p:tav tm="0">
                                          <p:val>
                                            <p:fltVal val="0"/>
                                          </p:val>
                                        </p:tav>
                                        <p:tav tm="100000">
                                          <p:val>
                                            <p:strVal val="#ppt_w"/>
                                          </p:val>
                                        </p:tav>
                                      </p:tavLst>
                                    </p:anim>
                                    <p:anim calcmode="lin" valueType="num">
                                      <p:cBhvr>
                                        <p:cTn id="35" dur="500" fill="hold"/>
                                        <p:tgtEl>
                                          <p:spTgt spid="132"/>
                                        </p:tgtEl>
                                        <p:attrNameLst>
                                          <p:attrName>ppt_h</p:attrName>
                                        </p:attrNameLst>
                                      </p:cBhvr>
                                      <p:tavLst>
                                        <p:tav tm="0">
                                          <p:val>
                                            <p:fltVal val="0"/>
                                          </p:val>
                                        </p:tav>
                                        <p:tav tm="100000">
                                          <p:val>
                                            <p:strVal val="#ppt_h"/>
                                          </p:val>
                                        </p:tav>
                                      </p:tavLst>
                                    </p:anim>
                                    <p:animEffect transition="in" filter="fade">
                                      <p:cBhvr>
                                        <p:cTn id="36"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5400000">
            <a:off x="4766900" y="1901240"/>
            <a:ext cx="644871" cy="6729236"/>
          </a:xfrm>
          <a:prstGeom prst="rect">
            <a:avLst/>
          </a:prstGeom>
          <a:noFill/>
        </p:spPr>
      </p:pic>
      <p:pic>
        <p:nvPicPr>
          <p:cNvPr id="38"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6084667">
            <a:off x="4751912" y="1227299"/>
            <a:ext cx="644871" cy="7070763"/>
          </a:xfrm>
          <a:prstGeom prst="rect">
            <a:avLst/>
          </a:prstGeom>
          <a:noFill/>
        </p:spPr>
      </p:pic>
      <p:sp>
        <p:nvSpPr>
          <p:cNvPr id="15" name="Rectangle 2"/>
          <p:cNvSpPr>
            <a:spLocks noGrp="1" noChangeArrowheads="1"/>
          </p:cNvSpPr>
          <p:nvPr>
            <p:ph type="title"/>
          </p:nvPr>
        </p:nvSpPr>
        <p:spPr>
          <a:xfrm>
            <a:off x="152400" y="171073"/>
            <a:ext cx="8991600" cy="590927"/>
          </a:xfrm>
        </p:spPr>
        <p:txBody>
          <a:bodyPr vert="horz" wrap="square" lIns="91436" tIns="45718" rIns="91436" bIns="45718" rtlCol="0" anchor="t" anchorCtr="0">
            <a:spAutoFit/>
          </a:bodyPr>
          <a:lstStyle/>
          <a:p>
            <a:pPr defTabSz="912520">
              <a:defRPr/>
            </a:pPr>
            <a:r>
              <a:rPr sz="3600" b="1" spc="-150" smtClean="0">
                <a:effectLst>
                  <a:outerShdw blurRad="38100" dist="38100" dir="2700000" algn="tl">
                    <a:srgbClr val="000000">
                      <a:alpha val="43137"/>
                    </a:srgbClr>
                  </a:outerShdw>
                </a:effectLst>
                <a:latin typeface="Trebuchet MS" pitchFamily="34" charset="0"/>
              </a:rPr>
              <a:t>¿Qué es Virtual Desktop Infrastructure?</a:t>
            </a:r>
            <a:endParaRPr sz="3600" b="1" spc="-15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endParaRPr>
          </a:p>
        </p:txBody>
      </p:sp>
      <p:sp>
        <p:nvSpPr>
          <p:cNvPr id="27" name="Text Placeholder 2"/>
          <p:cNvSpPr>
            <a:spLocks noGrp="1"/>
          </p:cNvSpPr>
          <p:nvPr>
            <p:ph type="body" sz="half" idx="1"/>
          </p:nvPr>
        </p:nvSpPr>
        <p:spPr>
          <a:xfrm>
            <a:off x="346275" y="911507"/>
            <a:ext cx="8512589" cy="2339102"/>
          </a:xfrm>
          <a:prstGeom prst="rect">
            <a:avLst/>
          </a:prstGeom>
        </p:spPr>
        <p:txBody>
          <a:bodyPr/>
          <a:lstStyle/>
          <a:p>
            <a:pPr>
              <a:lnSpc>
                <a:spcPct val="100000"/>
              </a:lnSpc>
            </a:pPr>
            <a:r>
              <a:rPr lang="es-ES" sz="2000" dirty="0" smtClean="0"/>
              <a:t>VDI es una tecnología emergente con la cual se define la estrategia de la centralización del desktop</a:t>
            </a:r>
          </a:p>
          <a:p>
            <a:pPr>
              <a:lnSpc>
                <a:spcPct val="100000"/>
              </a:lnSpc>
            </a:pPr>
            <a:r>
              <a:rPr lang="es-ES" sz="2000" dirty="0" smtClean="0"/>
              <a:t>Almacenaje y ejecución del desktop (SO, aplicaciones, datos) en máquinas virtuales en el </a:t>
            </a:r>
            <a:r>
              <a:rPr lang="es-ES" sz="2000" dirty="0" err="1" smtClean="0"/>
              <a:t>datacenter</a:t>
            </a:r>
            <a:endParaRPr lang="es-ES" sz="2000" dirty="0" smtClean="0"/>
          </a:p>
          <a:p>
            <a:pPr>
              <a:lnSpc>
                <a:spcPct val="100000"/>
              </a:lnSpc>
            </a:pPr>
            <a:r>
              <a:rPr lang="es-ES" sz="2000" dirty="0" smtClean="0"/>
              <a:t>Presentación de la interfaz de usuario del desktop en remoto utilizando protocolos como RDP a usuarios en dispositivos como clientes ligeros o PCs</a:t>
            </a:r>
          </a:p>
        </p:txBody>
      </p:sp>
      <p:sp>
        <p:nvSpPr>
          <p:cNvPr id="21"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8" name="Slide Number Placeholder 3"/>
          <p:cNvSpPr txBox="1">
            <a:spLocks/>
          </p:cNvSpPr>
          <p:nvPr/>
        </p:nvSpPr>
        <p:spPr>
          <a:xfrm>
            <a:off x="7010400" y="6534150"/>
            <a:ext cx="21336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n-US" sz="1200" b="1"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6"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4616682">
            <a:off x="4549096" y="2297104"/>
            <a:ext cx="644871" cy="7013702"/>
          </a:xfrm>
          <a:prstGeom prst="rect">
            <a:avLst/>
          </a:prstGeom>
          <a:noFill/>
        </p:spPr>
      </p:pic>
      <p:pic>
        <p:nvPicPr>
          <p:cNvPr id="39" name="Picture 38" descr="Picture1-fixed.png"/>
          <p:cNvPicPr>
            <a:picLocks noChangeAspect="1"/>
          </p:cNvPicPr>
          <p:nvPr/>
        </p:nvPicPr>
        <p:blipFill>
          <a:blip r:embed="rId4"/>
          <a:stretch>
            <a:fillRect/>
          </a:stretch>
        </p:blipFill>
        <p:spPr>
          <a:xfrm>
            <a:off x="6577796" y="4145131"/>
            <a:ext cx="2566204" cy="1670166"/>
          </a:xfrm>
          <a:prstGeom prst="rect">
            <a:avLst/>
          </a:prstGeom>
        </p:spPr>
      </p:pic>
      <p:pic>
        <p:nvPicPr>
          <p:cNvPr id="54" name="Picture 7" descr="Desktop-Virtual"/>
          <p:cNvPicPr>
            <a:picLocks noChangeArrowheads="1"/>
          </p:cNvPicPr>
          <p:nvPr/>
        </p:nvPicPr>
        <p:blipFill>
          <a:blip r:embed="rId5"/>
          <a:srcRect/>
          <a:stretch>
            <a:fillRect/>
          </a:stretch>
        </p:blipFill>
        <p:spPr bwMode="auto">
          <a:xfrm>
            <a:off x="896447" y="5523705"/>
            <a:ext cx="1075277" cy="1191387"/>
          </a:xfrm>
          <a:prstGeom prst="rect">
            <a:avLst/>
          </a:prstGeom>
          <a:noFill/>
          <a:ln w="9525">
            <a:noFill/>
            <a:miter lim="800000"/>
            <a:headEnd/>
            <a:tailEnd/>
          </a:ln>
        </p:spPr>
      </p:pic>
      <p:pic>
        <p:nvPicPr>
          <p:cNvPr id="61" name="Picture 7" descr="\\eventsql\dvd27\Clip_Installer\DVD_ART\Artwork_Imagery\Shapes and Graphics\Arrows - arrow\Curved\big curved clear shadow arrow.png"/>
          <p:cNvPicPr>
            <a:picLocks noChangeAspect="1" noChangeArrowheads="1"/>
          </p:cNvPicPr>
          <p:nvPr/>
        </p:nvPicPr>
        <p:blipFill>
          <a:blip r:embed="rId6"/>
          <a:srcRect/>
          <a:stretch>
            <a:fillRect/>
          </a:stretch>
        </p:blipFill>
        <p:spPr bwMode="auto">
          <a:xfrm rot="10484876" flipH="1" flipV="1">
            <a:off x="2261432" y="5172670"/>
            <a:ext cx="6113069" cy="1408499"/>
          </a:xfrm>
          <a:prstGeom prst="rect">
            <a:avLst/>
          </a:prstGeom>
          <a:noFill/>
        </p:spPr>
      </p:pic>
      <p:pic>
        <p:nvPicPr>
          <p:cNvPr id="80" name="Picture 7" descr="\\eventsql\dvd27\Clip_Installer\DVD_ART\Artwork_Imagery\Shapes and Graphics\Arrows - arrow\Curved\big curved clear shadow arrow.png"/>
          <p:cNvPicPr>
            <a:picLocks noChangeAspect="1" noChangeArrowheads="1"/>
          </p:cNvPicPr>
          <p:nvPr/>
        </p:nvPicPr>
        <p:blipFill>
          <a:blip r:embed="rId7" cstate="print"/>
          <a:srcRect/>
          <a:stretch>
            <a:fillRect/>
          </a:stretch>
        </p:blipFill>
        <p:spPr bwMode="auto">
          <a:xfrm rot="5671447" flipH="1" flipV="1">
            <a:off x="7847276" y="3585052"/>
            <a:ext cx="1328534" cy="567775"/>
          </a:xfrm>
          <a:prstGeom prst="rect">
            <a:avLst/>
          </a:prstGeom>
          <a:noFill/>
        </p:spPr>
      </p:pic>
      <p:pic>
        <p:nvPicPr>
          <p:cNvPr id="69"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144418" y="3906567"/>
            <a:ext cx="601360" cy="600157"/>
          </a:xfrm>
          <a:prstGeom prst="rect">
            <a:avLst/>
          </a:prstGeom>
          <a:noFill/>
        </p:spPr>
      </p:pic>
      <p:pic>
        <p:nvPicPr>
          <p:cNvPr id="6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130914" y="4946360"/>
            <a:ext cx="601360" cy="600157"/>
          </a:xfrm>
          <a:prstGeom prst="rect">
            <a:avLst/>
          </a:prstGeom>
          <a:noFill/>
        </p:spPr>
      </p:pic>
      <p:pic>
        <p:nvPicPr>
          <p:cNvPr id="67"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2233157" y="5974577"/>
            <a:ext cx="601360" cy="600157"/>
          </a:xfrm>
          <a:prstGeom prst="rect">
            <a:avLst/>
          </a:prstGeom>
          <a:noFill/>
        </p:spPr>
      </p:pic>
      <p:pic>
        <p:nvPicPr>
          <p:cNvPr id="52" name="Picture 7" descr="Desktop-Virtual"/>
          <p:cNvPicPr>
            <a:picLocks noChangeArrowheads="1"/>
          </p:cNvPicPr>
          <p:nvPr/>
        </p:nvPicPr>
        <p:blipFill>
          <a:blip r:embed="rId5"/>
          <a:srcRect/>
          <a:stretch>
            <a:fillRect/>
          </a:stretch>
        </p:blipFill>
        <p:spPr bwMode="auto">
          <a:xfrm>
            <a:off x="869439" y="3262784"/>
            <a:ext cx="1075277" cy="1191387"/>
          </a:xfrm>
          <a:prstGeom prst="rect">
            <a:avLst/>
          </a:prstGeom>
          <a:noFill/>
          <a:ln w="9525">
            <a:noFill/>
            <a:miter lim="800000"/>
            <a:headEnd/>
            <a:tailEnd/>
          </a:ln>
        </p:spPr>
      </p:pic>
      <p:pic>
        <p:nvPicPr>
          <p:cNvPr id="53" name="Picture 7" descr="Desktop-Virtual"/>
          <p:cNvPicPr>
            <a:picLocks noChangeArrowheads="1"/>
          </p:cNvPicPr>
          <p:nvPr/>
        </p:nvPicPr>
        <p:blipFill>
          <a:blip r:embed="rId5"/>
          <a:srcRect/>
          <a:stretch>
            <a:fillRect/>
          </a:stretch>
        </p:blipFill>
        <p:spPr bwMode="auto">
          <a:xfrm>
            <a:off x="871368" y="4387457"/>
            <a:ext cx="1075277" cy="1191387"/>
          </a:xfrm>
          <a:prstGeom prst="rect">
            <a:avLst/>
          </a:prstGeom>
          <a:noFill/>
          <a:ln w="9525">
            <a:noFill/>
            <a:miter lim="800000"/>
            <a:headEnd/>
            <a:tailEnd/>
          </a:ln>
        </p:spPr>
      </p:pic>
      <p:pic>
        <p:nvPicPr>
          <p:cNvPr id="60" name="Picture 7" descr="\\eventsql\dvd27\Clip_Installer\DVD_ART\Artwork_Imagery\Shapes and Graphics\Arrows - arrow\Curved\big curved clear shadow arrow.png"/>
          <p:cNvPicPr>
            <a:picLocks noChangeAspect="1" noChangeArrowheads="1"/>
          </p:cNvPicPr>
          <p:nvPr/>
        </p:nvPicPr>
        <p:blipFill>
          <a:blip r:embed="rId6"/>
          <a:srcRect/>
          <a:stretch>
            <a:fillRect/>
          </a:stretch>
        </p:blipFill>
        <p:spPr bwMode="auto">
          <a:xfrm rot="10484876">
            <a:off x="1748209" y="3483899"/>
            <a:ext cx="6113069" cy="1408499"/>
          </a:xfrm>
          <a:prstGeom prst="rect">
            <a:avLst/>
          </a:prstGeom>
          <a:noFill/>
        </p:spPr>
      </p:pic>
      <p:pic>
        <p:nvPicPr>
          <p:cNvPr id="6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021218" y="4361838"/>
            <a:ext cx="601360" cy="600157"/>
          </a:xfrm>
          <a:prstGeom prst="rect">
            <a:avLst/>
          </a:prstGeom>
          <a:noFill/>
        </p:spPr>
      </p:pic>
      <p:pic>
        <p:nvPicPr>
          <p:cNvPr id="63"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347238" y="4641559"/>
            <a:ext cx="601360" cy="600157"/>
          </a:xfrm>
          <a:prstGeom prst="rect">
            <a:avLst/>
          </a:prstGeom>
          <a:noFill/>
        </p:spPr>
      </p:pic>
      <p:pic>
        <p:nvPicPr>
          <p:cNvPr id="6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428261" y="4074400"/>
            <a:ext cx="601360" cy="600157"/>
          </a:xfrm>
          <a:prstGeom prst="rect">
            <a:avLst/>
          </a:prstGeom>
          <a:noFill/>
        </p:spPr>
      </p:pic>
      <p:pic>
        <p:nvPicPr>
          <p:cNvPr id="6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8" cstate="email"/>
          <a:srcRect/>
          <a:stretch>
            <a:fillRect/>
          </a:stretch>
        </p:blipFill>
        <p:spPr bwMode="auto">
          <a:xfrm>
            <a:off x="7754281" y="4354121"/>
            <a:ext cx="601360" cy="600157"/>
          </a:xfrm>
          <a:prstGeom prst="rect">
            <a:avLst/>
          </a:prstGeom>
          <a:noFill/>
        </p:spPr>
      </p:pic>
      <p:grpSp>
        <p:nvGrpSpPr>
          <p:cNvPr id="2" name="Group 78"/>
          <p:cNvGrpSpPr/>
          <p:nvPr/>
        </p:nvGrpSpPr>
        <p:grpSpPr>
          <a:xfrm>
            <a:off x="8102278" y="2951543"/>
            <a:ext cx="877296" cy="973673"/>
            <a:chOff x="7553960" y="2727960"/>
            <a:chExt cx="1066800" cy="1428750"/>
          </a:xfrm>
        </p:grpSpPr>
        <p:pic>
          <p:nvPicPr>
            <p:cNvPr id="70" name="Picture 8" descr="\\eventsql\dvd27\Clip_Installer\DVD_ART\Artwork_Imagery\HARDWARE_IMAGERY\Illustration - Misc Hardware\XML Icons\Database blue.png"/>
            <p:cNvPicPr>
              <a:picLocks noChangeAspect="1" noChangeArrowheads="1"/>
            </p:cNvPicPr>
            <p:nvPr/>
          </p:nvPicPr>
          <p:blipFill>
            <a:blip r:embed="rId9" cstate="print"/>
            <a:srcRect/>
            <a:stretch>
              <a:fillRect/>
            </a:stretch>
          </p:blipFill>
          <p:spPr bwMode="auto">
            <a:xfrm>
              <a:off x="7553960" y="2727960"/>
              <a:ext cx="1066800" cy="1428750"/>
            </a:xfrm>
            <a:prstGeom prst="rect">
              <a:avLst/>
            </a:prstGeom>
            <a:noFill/>
            <a:ln w="9525">
              <a:noFill/>
              <a:miter lim="800000"/>
              <a:headEnd/>
              <a:tailEnd/>
            </a:ln>
          </p:spPr>
        </p:pic>
        <p:pic>
          <p:nvPicPr>
            <p:cNvPr id="71" name="Picture 77" descr="Picture1.png"/>
            <p:cNvPicPr>
              <a:picLocks noChangeAspect="1"/>
            </p:cNvPicPr>
            <p:nvPr/>
          </p:nvPicPr>
          <p:blipFill>
            <a:blip r:embed="rId10">
              <a:lum bright="24000"/>
            </a:blip>
            <a:srcRect/>
            <a:stretch>
              <a:fillRect/>
            </a:stretch>
          </p:blipFill>
          <p:spPr bwMode="auto">
            <a:xfrm>
              <a:off x="8087360" y="3108960"/>
              <a:ext cx="457200" cy="457200"/>
            </a:xfrm>
            <a:prstGeom prst="rect">
              <a:avLst/>
            </a:prstGeom>
            <a:noFill/>
            <a:ln w="9525">
              <a:noFill/>
              <a:miter lim="800000"/>
              <a:headEnd/>
              <a:tailEnd/>
            </a:ln>
          </p:spPr>
        </p:pic>
        <p:pic>
          <p:nvPicPr>
            <p:cNvPr id="72" name="Picture 77" descr="Picture1.png"/>
            <p:cNvPicPr>
              <a:picLocks noChangeAspect="1"/>
            </p:cNvPicPr>
            <p:nvPr/>
          </p:nvPicPr>
          <p:blipFill>
            <a:blip r:embed="rId10">
              <a:lum bright="24000"/>
            </a:blip>
            <a:srcRect/>
            <a:stretch>
              <a:fillRect/>
            </a:stretch>
          </p:blipFill>
          <p:spPr bwMode="auto">
            <a:xfrm>
              <a:off x="7954190" y="2961016"/>
              <a:ext cx="457200" cy="457200"/>
            </a:xfrm>
            <a:prstGeom prst="rect">
              <a:avLst/>
            </a:prstGeom>
            <a:noFill/>
            <a:ln w="9525">
              <a:noFill/>
              <a:miter lim="800000"/>
              <a:headEnd/>
              <a:tailEnd/>
            </a:ln>
          </p:spPr>
        </p:pic>
        <p:pic>
          <p:nvPicPr>
            <p:cNvPr id="73" name="Picture 77" descr="Picture1.png"/>
            <p:cNvPicPr>
              <a:picLocks noChangeAspect="1"/>
            </p:cNvPicPr>
            <p:nvPr/>
          </p:nvPicPr>
          <p:blipFill>
            <a:blip r:embed="rId10">
              <a:lum bright="24000"/>
            </a:blip>
            <a:srcRect/>
            <a:stretch>
              <a:fillRect/>
            </a:stretch>
          </p:blipFill>
          <p:spPr bwMode="auto">
            <a:xfrm>
              <a:off x="8011160" y="3413760"/>
              <a:ext cx="457200" cy="457200"/>
            </a:xfrm>
            <a:prstGeom prst="rect">
              <a:avLst/>
            </a:prstGeom>
            <a:noFill/>
            <a:ln w="9525">
              <a:noFill/>
              <a:miter lim="800000"/>
              <a:headEnd/>
              <a:tailEnd/>
            </a:ln>
          </p:spPr>
        </p:pic>
        <p:pic>
          <p:nvPicPr>
            <p:cNvPr id="74" name="Picture 77" descr="Picture1.png"/>
            <p:cNvPicPr>
              <a:picLocks noChangeAspect="1"/>
            </p:cNvPicPr>
            <p:nvPr/>
          </p:nvPicPr>
          <p:blipFill>
            <a:blip r:embed="rId10">
              <a:lum bright="24000"/>
            </a:blip>
            <a:srcRect/>
            <a:stretch>
              <a:fillRect/>
            </a:stretch>
          </p:blipFill>
          <p:spPr bwMode="auto">
            <a:xfrm>
              <a:off x="7782560" y="3413760"/>
              <a:ext cx="457200" cy="457200"/>
            </a:xfrm>
            <a:prstGeom prst="rect">
              <a:avLst/>
            </a:prstGeom>
            <a:noFill/>
            <a:ln w="9525">
              <a:noFill/>
              <a:miter lim="800000"/>
              <a:headEnd/>
              <a:tailEnd/>
            </a:ln>
          </p:spPr>
        </p:pic>
        <p:pic>
          <p:nvPicPr>
            <p:cNvPr id="75" name="Picture 77" descr="Picture1.png"/>
            <p:cNvPicPr>
              <a:picLocks noChangeAspect="1"/>
            </p:cNvPicPr>
            <p:nvPr/>
          </p:nvPicPr>
          <p:blipFill>
            <a:blip r:embed="rId10">
              <a:lum bright="24000"/>
            </a:blip>
            <a:srcRect/>
            <a:stretch>
              <a:fillRect/>
            </a:stretch>
          </p:blipFill>
          <p:spPr bwMode="auto">
            <a:xfrm>
              <a:off x="7858760" y="3261360"/>
              <a:ext cx="457200" cy="457200"/>
            </a:xfrm>
            <a:prstGeom prst="rect">
              <a:avLst/>
            </a:prstGeom>
            <a:noFill/>
            <a:ln w="9525">
              <a:noFill/>
              <a:miter lim="800000"/>
              <a:headEnd/>
              <a:tailEnd/>
            </a:ln>
          </p:spPr>
        </p:pic>
        <p:pic>
          <p:nvPicPr>
            <p:cNvPr id="76" name="Picture 77" descr="Picture1.png"/>
            <p:cNvPicPr>
              <a:picLocks noChangeAspect="1"/>
            </p:cNvPicPr>
            <p:nvPr/>
          </p:nvPicPr>
          <p:blipFill>
            <a:blip r:embed="rId10">
              <a:lum bright="24000"/>
            </a:blip>
            <a:srcRect/>
            <a:stretch>
              <a:fillRect/>
            </a:stretch>
          </p:blipFill>
          <p:spPr bwMode="auto">
            <a:xfrm>
              <a:off x="7725590" y="3570616"/>
              <a:ext cx="457200" cy="457200"/>
            </a:xfrm>
            <a:prstGeom prst="rect">
              <a:avLst/>
            </a:prstGeom>
            <a:noFill/>
            <a:ln w="9525">
              <a:noFill/>
              <a:miter lim="800000"/>
              <a:headEnd/>
              <a:tailEnd/>
            </a:ln>
          </p:spPr>
        </p:pic>
        <p:pic>
          <p:nvPicPr>
            <p:cNvPr id="77" name="Picture 77" descr="Picture1.png"/>
            <p:cNvPicPr>
              <a:picLocks noChangeAspect="1"/>
            </p:cNvPicPr>
            <p:nvPr/>
          </p:nvPicPr>
          <p:blipFill>
            <a:blip r:embed="rId10">
              <a:lum bright="24000"/>
            </a:blip>
            <a:srcRect/>
            <a:stretch>
              <a:fillRect/>
            </a:stretch>
          </p:blipFill>
          <p:spPr bwMode="auto">
            <a:xfrm>
              <a:off x="7934960" y="3642360"/>
              <a:ext cx="457200" cy="457200"/>
            </a:xfrm>
            <a:prstGeom prst="rect">
              <a:avLst/>
            </a:prstGeom>
            <a:noFill/>
            <a:ln w="9525">
              <a:noFill/>
              <a:miter lim="800000"/>
              <a:headEnd/>
              <a:tailEnd/>
            </a:ln>
          </p:spPr>
        </p:pic>
        <p:pic>
          <p:nvPicPr>
            <p:cNvPr id="78" name="Picture 77" descr="Picture1.png"/>
            <p:cNvPicPr>
              <a:picLocks noChangeAspect="1"/>
            </p:cNvPicPr>
            <p:nvPr/>
          </p:nvPicPr>
          <p:blipFill>
            <a:blip r:embed="rId10">
              <a:lum bright="24000"/>
            </a:blip>
            <a:srcRect/>
            <a:stretch>
              <a:fillRect/>
            </a:stretch>
          </p:blipFill>
          <p:spPr bwMode="auto">
            <a:xfrm>
              <a:off x="7649390" y="3037216"/>
              <a:ext cx="457200" cy="457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36072" y="850024"/>
          <a:ext cx="9007928" cy="5772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9" descr="curved arrow 5"/>
          <p:cNvPicPr>
            <a:picLocks noChangeAspect="1" noChangeArrowheads="1"/>
          </p:cNvPicPr>
          <p:nvPr/>
        </p:nvPicPr>
        <p:blipFill>
          <a:blip r:embed="rId7" cstate="print"/>
          <a:srcRect/>
          <a:stretch>
            <a:fillRect/>
          </a:stretch>
        </p:blipFill>
        <p:spPr bwMode="auto">
          <a:xfrm rot="7961764" flipV="1">
            <a:off x="1574976" y="2309318"/>
            <a:ext cx="1815289" cy="1252338"/>
          </a:xfrm>
          <a:prstGeom prst="rect">
            <a:avLst/>
          </a:prstGeom>
          <a:noFill/>
        </p:spPr>
      </p:pic>
      <p:grpSp>
        <p:nvGrpSpPr>
          <p:cNvPr id="2" name="Group 118"/>
          <p:cNvGrpSpPr/>
          <p:nvPr/>
        </p:nvGrpSpPr>
        <p:grpSpPr>
          <a:xfrm>
            <a:off x="807358" y="1525865"/>
            <a:ext cx="3464424" cy="1821493"/>
            <a:chOff x="871157" y="1820152"/>
            <a:chExt cx="4320296" cy="2222540"/>
          </a:xfrm>
        </p:grpSpPr>
        <p:sp>
          <p:nvSpPr>
            <p:cNvPr id="5" name="Flowchart: Magnetic Disk 4"/>
            <p:cNvSpPr/>
            <p:nvPr/>
          </p:nvSpPr>
          <p:spPr bwMode="auto">
            <a:xfrm>
              <a:off x="3854143" y="2326860"/>
              <a:ext cx="1337310" cy="1154430"/>
            </a:xfrm>
            <a:prstGeom prst="flowChartMagneticDisk">
              <a:avLst/>
            </a:prstGeom>
            <a:solidFill>
              <a:schemeClr val="accent2">
                <a:lumMod val="75000"/>
              </a:schemeClr>
            </a:solidFill>
            <a:ln w="19050">
              <a:solidFill>
                <a:schemeClr val="tx2">
                  <a:lumMod val="85000"/>
                  <a:alpha val="25000"/>
                </a:scheme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14099" eaLnBrk="0" hangingPunct="0">
                <a:lnSpc>
                  <a:spcPct val="85000"/>
                </a:lnSpc>
                <a:spcBef>
                  <a:spcPct val="20000"/>
                </a:spcBef>
              </a:pPr>
              <a:r>
                <a:rPr lang="en-US" sz="1700" b="1" spc="125" dirty="0" smtClean="0">
                  <a:ln w="11430"/>
                  <a:solidFill>
                    <a:srgbClr val="F8F8F8"/>
                  </a:solidFill>
                  <a:effectLst>
                    <a:outerShdw blurRad="25400" algn="tl" rotWithShape="0">
                      <a:srgbClr val="000000">
                        <a:alpha val="43000"/>
                      </a:srgbClr>
                    </a:outerShdw>
                  </a:effectLst>
                </a:rPr>
                <a:t>SAN</a:t>
              </a:r>
            </a:p>
          </p:txBody>
        </p:sp>
        <p:pic>
          <p:nvPicPr>
            <p:cNvPr id="6" name="Picture 5" descr="Picture1.png"/>
            <p:cNvPicPr>
              <a:picLocks noChangeAspect="1"/>
            </p:cNvPicPr>
            <p:nvPr/>
          </p:nvPicPr>
          <p:blipFill>
            <a:blip r:embed="rId8">
              <a:lum bright="25000"/>
            </a:blip>
            <a:stretch>
              <a:fillRect/>
            </a:stretch>
          </p:blipFill>
          <p:spPr>
            <a:xfrm>
              <a:off x="4310818" y="2178664"/>
              <a:ext cx="345721" cy="345721"/>
            </a:xfrm>
            <a:prstGeom prst="rect">
              <a:avLst/>
            </a:prstGeom>
          </p:spPr>
        </p:pic>
        <p:pic>
          <p:nvPicPr>
            <p:cNvPr id="7" name="Picture 6" descr="Picture1.png"/>
            <p:cNvPicPr>
              <a:picLocks noChangeAspect="1"/>
            </p:cNvPicPr>
            <p:nvPr/>
          </p:nvPicPr>
          <p:blipFill>
            <a:blip r:embed="rId8">
              <a:lum bright="25000"/>
            </a:blip>
            <a:stretch>
              <a:fillRect/>
            </a:stretch>
          </p:blipFill>
          <p:spPr>
            <a:xfrm>
              <a:off x="4303987" y="1983171"/>
              <a:ext cx="345721" cy="345721"/>
            </a:xfrm>
            <a:prstGeom prst="rect">
              <a:avLst/>
            </a:prstGeom>
          </p:spPr>
        </p:pic>
        <p:pic>
          <p:nvPicPr>
            <p:cNvPr id="8" name="Picture 7" descr="Picture1.png"/>
            <p:cNvPicPr>
              <a:picLocks noChangeAspect="1"/>
            </p:cNvPicPr>
            <p:nvPr/>
          </p:nvPicPr>
          <p:blipFill>
            <a:blip r:embed="rId8">
              <a:lum bright="25000"/>
            </a:blip>
            <a:stretch>
              <a:fillRect/>
            </a:stretch>
          </p:blipFill>
          <p:spPr>
            <a:xfrm>
              <a:off x="4516295" y="1934823"/>
              <a:ext cx="345721" cy="345721"/>
            </a:xfrm>
            <a:prstGeom prst="rect">
              <a:avLst/>
            </a:prstGeom>
          </p:spPr>
        </p:pic>
        <p:pic>
          <p:nvPicPr>
            <p:cNvPr id="9" name="Picture 8" descr="Picture1.png"/>
            <p:cNvPicPr>
              <a:picLocks noChangeAspect="1"/>
            </p:cNvPicPr>
            <p:nvPr/>
          </p:nvPicPr>
          <p:blipFill>
            <a:blip r:embed="rId8">
              <a:lum bright="25000"/>
            </a:blip>
            <a:stretch>
              <a:fillRect/>
            </a:stretch>
          </p:blipFill>
          <p:spPr>
            <a:xfrm>
              <a:off x="4511040" y="2187071"/>
              <a:ext cx="345721" cy="345721"/>
            </a:xfrm>
            <a:prstGeom prst="rect">
              <a:avLst/>
            </a:prstGeom>
          </p:spPr>
        </p:pic>
        <p:pic>
          <p:nvPicPr>
            <p:cNvPr id="2050" name="Picture 2" descr="C:\Users\kfeilu\AppData\Local\Microsoft\Windows\Temporary Internet Files\Content.IE5\ZQ1IOTY2\MCj03968580000[1].wmf"/>
            <p:cNvPicPr>
              <a:picLocks noChangeAspect="1" noChangeArrowheads="1"/>
            </p:cNvPicPr>
            <p:nvPr/>
          </p:nvPicPr>
          <p:blipFill>
            <a:blip r:embed="rId9"/>
            <a:srcRect/>
            <a:stretch>
              <a:fillRect/>
            </a:stretch>
          </p:blipFill>
          <p:spPr bwMode="auto">
            <a:xfrm>
              <a:off x="928962" y="1820152"/>
              <a:ext cx="847285" cy="948827"/>
            </a:xfrm>
            <a:prstGeom prst="rect">
              <a:avLst/>
            </a:prstGeom>
            <a:noFill/>
          </p:spPr>
        </p:pic>
        <p:pic>
          <p:nvPicPr>
            <p:cNvPr id="12" name="Picture 2" descr="C:\Users\kfeilu\AppData\Local\Microsoft\Windows\Temporary Internet Files\Content.IE5\ZQ1IOTY2\MCj03968580000[1].wmf"/>
            <p:cNvPicPr>
              <a:picLocks noChangeAspect="1" noChangeArrowheads="1"/>
            </p:cNvPicPr>
            <p:nvPr/>
          </p:nvPicPr>
          <p:blipFill>
            <a:blip r:embed="rId9"/>
            <a:srcRect/>
            <a:stretch>
              <a:fillRect/>
            </a:stretch>
          </p:blipFill>
          <p:spPr bwMode="auto">
            <a:xfrm>
              <a:off x="871157" y="3002566"/>
              <a:ext cx="804632" cy="896772"/>
            </a:xfrm>
            <a:prstGeom prst="rect">
              <a:avLst/>
            </a:prstGeom>
            <a:noFill/>
          </p:spPr>
        </p:pic>
        <p:pic>
          <p:nvPicPr>
            <p:cNvPr id="13" name="Picture 19" descr="curved arrow 5"/>
            <p:cNvPicPr>
              <a:picLocks noChangeAspect="1" noChangeArrowheads="1"/>
            </p:cNvPicPr>
            <p:nvPr/>
          </p:nvPicPr>
          <p:blipFill>
            <a:blip r:embed="rId10" cstate="print"/>
            <a:srcRect/>
            <a:stretch>
              <a:fillRect/>
            </a:stretch>
          </p:blipFill>
          <p:spPr bwMode="auto">
            <a:xfrm rot="9616692" flipV="1">
              <a:off x="1936462" y="1891921"/>
              <a:ext cx="2055231" cy="1486674"/>
            </a:xfrm>
            <a:prstGeom prst="rect">
              <a:avLst/>
            </a:prstGeom>
            <a:noFill/>
          </p:spPr>
        </p:pic>
        <p:sp>
          <p:nvSpPr>
            <p:cNvPr id="14" name="TextBox 13"/>
            <p:cNvSpPr txBox="1"/>
            <p:nvPr/>
          </p:nvSpPr>
          <p:spPr>
            <a:xfrm>
              <a:off x="2270238" y="2690647"/>
              <a:ext cx="1158700" cy="369332"/>
            </a:xfrm>
            <a:prstGeom prst="rect">
              <a:avLst/>
            </a:prstGeom>
            <a:noFill/>
          </p:spPr>
          <p:txBody>
            <a:bodyPr wrap="none" rtlCol="0">
              <a:prstTxWarp prst="textSlantDown">
                <a:avLst/>
              </a:prstTxWarp>
              <a:spAutoFit/>
            </a:bodyPr>
            <a:lstStyle/>
            <a:p>
              <a:r>
                <a:rPr lang="en-US" sz="1500" b="1" dirty="0" err="1" smtClean="0">
                  <a:solidFill>
                    <a:schemeClr val="accent1"/>
                  </a:solidFill>
                  <a:latin typeface="Segoe" pitchFamily="34" charset="0"/>
                </a:rPr>
                <a:t>Inicio</a:t>
              </a:r>
              <a:r>
                <a:rPr lang="en-US" sz="1500" b="1" dirty="0" smtClean="0">
                  <a:solidFill>
                    <a:schemeClr val="accent1"/>
                  </a:solidFill>
                  <a:latin typeface="Segoe" pitchFamily="34" charset="0"/>
                </a:rPr>
                <a:t> en </a:t>
              </a:r>
              <a:r>
                <a:rPr lang="en-US" sz="1500" b="1" dirty="0" err="1" smtClean="0">
                  <a:solidFill>
                    <a:schemeClr val="accent1"/>
                  </a:solidFill>
                  <a:latin typeface="Segoe" pitchFamily="34" charset="0"/>
                </a:rPr>
                <a:t>Remoteo</a:t>
              </a:r>
              <a:endParaRPr lang="en-US" sz="1500" b="1" dirty="0" smtClean="0">
                <a:solidFill>
                  <a:schemeClr val="accent1"/>
                </a:solidFill>
                <a:latin typeface="Segoe" pitchFamily="34" charset="0"/>
              </a:endParaRPr>
            </a:p>
          </p:txBody>
        </p:sp>
        <p:sp>
          <p:nvSpPr>
            <p:cNvPr id="15" name="TextBox 14"/>
            <p:cNvSpPr txBox="1"/>
            <p:nvPr/>
          </p:nvSpPr>
          <p:spPr>
            <a:xfrm rot="20913739">
              <a:off x="2107324" y="3673360"/>
              <a:ext cx="1158700" cy="369332"/>
            </a:xfrm>
            <a:prstGeom prst="rect">
              <a:avLst/>
            </a:prstGeom>
            <a:noFill/>
          </p:spPr>
          <p:txBody>
            <a:bodyPr wrap="none" rtlCol="0">
              <a:prstTxWarp prst="textSlantDown">
                <a:avLst/>
              </a:prstTxWarp>
              <a:spAutoFit/>
            </a:bodyPr>
            <a:lstStyle/>
            <a:p>
              <a:r>
                <a:rPr lang="en-US" sz="1500" b="1" dirty="0" err="1" smtClean="0">
                  <a:solidFill>
                    <a:schemeClr val="accent1"/>
                  </a:solidFill>
                  <a:latin typeface="Segoe" pitchFamily="34" charset="0"/>
                </a:rPr>
                <a:t>Inicio</a:t>
              </a:r>
              <a:r>
                <a:rPr lang="en-US" sz="1500" b="1" dirty="0" smtClean="0">
                  <a:solidFill>
                    <a:schemeClr val="accent1"/>
                  </a:solidFill>
                  <a:latin typeface="Segoe" pitchFamily="34" charset="0"/>
                </a:rPr>
                <a:t> en </a:t>
              </a:r>
              <a:r>
                <a:rPr lang="en-US" sz="1500" b="1" dirty="0" err="1" smtClean="0">
                  <a:solidFill>
                    <a:schemeClr val="accent1"/>
                  </a:solidFill>
                  <a:latin typeface="Segoe" pitchFamily="34" charset="0"/>
                </a:rPr>
                <a:t>Remoteo</a:t>
              </a:r>
              <a:endParaRPr lang="en-US" sz="1500" b="1" dirty="0" smtClean="0">
                <a:solidFill>
                  <a:schemeClr val="accent1"/>
                </a:solidFill>
                <a:latin typeface="Segoe" pitchFamily="34" charset="0"/>
              </a:endParaRPr>
            </a:p>
          </p:txBody>
        </p:sp>
      </p:grpSp>
      <p:pic>
        <p:nvPicPr>
          <p:cNvPr id="27"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109626" y="2474310"/>
            <a:ext cx="707003" cy="1398540"/>
          </a:xfrm>
          <a:prstGeom prst="rect">
            <a:avLst/>
          </a:prstGeom>
          <a:noFill/>
        </p:spPr>
      </p:pic>
      <p:pic>
        <p:nvPicPr>
          <p:cNvPr id="28" name="Picture 19" descr="curved arrow 5"/>
          <p:cNvPicPr>
            <a:picLocks noChangeAspect="1" noChangeArrowheads="1"/>
          </p:cNvPicPr>
          <p:nvPr/>
        </p:nvPicPr>
        <p:blipFill>
          <a:blip r:embed="rId12" cstate="print"/>
          <a:srcRect/>
          <a:stretch>
            <a:fillRect/>
          </a:stretch>
        </p:blipFill>
        <p:spPr bwMode="auto">
          <a:xfrm rot="13630485" flipH="1" flipV="1">
            <a:off x="6059263" y="1293255"/>
            <a:ext cx="1976753" cy="1698886"/>
          </a:xfrm>
          <a:prstGeom prst="rect">
            <a:avLst/>
          </a:prstGeom>
          <a:noFill/>
        </p:spPr>
      </p:pic>
      <p:pic>
        <p:nvPicPr>
          <p:cNvPr id="2053" name="Picture 5" descr="C:\Users\kfeilu\AppData\Local\Microsoft\Windows\Temporary Internet Files\Content.IE5\6OJ44LPQ\MCj04315760000[1].png"/>
          <p:cNvPicPr>
            <a:picLocks noChangeAspect="1" noChangeArrowheads="1"/>
          </p:cNvPicPr>
          <p:nvPr/>
        </p:nvPicPr>
        <p:blipFill>
          <a:blip r:embed="rId13"/>
          <a:srcRect/>
          <a:stretch>
            <a:fillRect/>
          </a:stretch>
        </p:blipFill>
        <p:spPr bwMode="auto">
          <a:xfrm>
            <a:off x="7816074" y="1256518"/>
            <a:ext cx="1024218" cy="1031045"/>
          </a:xfrm>
          <a:prstGeom prst="rect">
            <a:avLst/>
          </a:prstGeom>
          <a:noFill/>
        </p:spPr>
      </p:pic>
      <p:pic>
        <p:nvPicPr>
          <p:cNvPr id="47" name="Picture 19" descr="curved arrow 5"/>
          <p:cNvPicPr>
            <a:picLocks noChangeAspect="1" noChangeArrowheads="1"/>
          </p:cNvPicPr>
          <p:nvPr/>
        </p:nvPicPr>
        <p:blipFill>
          <a:blip r:embed="rId12" cstate="print"/>
          <a:srcRect/>
          <a:stretch>
            <a:fillRect/>
          </a:stretch>
        </p:blipFill>
        <p:spPr bwMode="auto">
          <a:xfrm rot="13630485" flipH="1" flipV="1">
            <a:off x="5837794" y="4581179"/>
            <a:ext cx="1976753" cy="1698886"/>
          </a:xfrm>
          <a:prstGeom prst="rect">
            <a:avLst/>
          </a:prstGeom>
          <a:noFill/>
        </p:spPr>
      </p:pic>
      <p:grpSp>
        <p:nvGrpSpPr>
          <p:cNvPr id="3" name="Group 119"/>
          <p:cNvGrpSpPr/>
          <p:nvPr/>
        </p:nvGrpSpPr>
        <p:grpSpPr>
          <a:xfrm>
            <a:off x="5007429" y="1514929"/>
            <a:ext cx="3846286" cy="2257198"/>
            <a:chOff x="5803813" y="1824475"/>
            <a:chExt cx="4962677" cy="2702076"/>
          </a:xfrm>
        </p:grpSpPr>
        <p:sp>
          <p:nvSpPr>
            <p:cNvPr id="16" name="Flowchart: Magnetic Disk 15"/>
            <p:cNvSpPr/>
            <p:nvPr/>
          </p:nvSpPr>
          <p:spPr bwMode="auto">
            <a:xfrm>
              <a:off x="5803813" y="2206003"/>
              <a:ext cx="1337310" cy="1154430"/>
            </a:xfrm>
            <a:prstGeom prst="flowChartMagneticDisk">
              <a:avLst/>
            </a:prstGeom>
            <a:solidFill>
              <a:schemeClr val="accent2">
                <a:lumMod val="75000"/>
              </a:schemeClr>
            </a:solidFill>
            <a:ln w="19050">
              <a:solidFill>
                <a:schemeClr val="tx2">
                  <a:lumMod val="85000"/>
                  <a:alpha val="25000"/>
                </a:scheme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scene3d>
                <a:camera prst="orthographicFront"/>
                <a:lightRig rig="soft" dir="t">
                  <a:rot lat="0" lon="0" rev="10800000"/>
                </a:lightRig>
              </a:scene3d>
              <a:sp3d>
                <a:bevelT w="27940" h="12700"/>
                <a:contourClr>
                  <a:srgbClr val="DDDDDD"/>
                </a:contourClr>
              </a:sp3d>
            </a:bodyPr>
            <a:lstStyle/>
            <a:p>
              <a:pPr algn="ctr" defTabSz="914099" eaLnBrk="0" hangingPunct="0">
                <a:lnSpc>
                  <a:spcPct val="85000"/>
                </a:lnSpc>
                <a:spcBef>
                  <a:spcPct val="20000"/>
                </a:spcBef>
              </a:pPr>
              <a:r>
                <a:rPr lang="en-US" sz="1700" b="1" spc="125" dirty="0" smtClean="0">
                  <a:ln w="11430"/>
                  <a:solidFill>
                    <a:srgbClr val="F8F8F8"/>
                  </a:solidFill>
                  <a:effectLst>
                    <a:outerShdw blurRad="25400" algn="tl" rotWithShape="0">
                      <a:srgbClr val="000000">
                        <a:alpha val="43000"/>
                      </a:srgbClr>
                    </a:outerShdw>
                  </a:effectLst>
                </a:rPr>
                <a:t>SAN</a:t>
              </a:r>
            </a:p>
          </p:txBody>
        </p:sp>
        <p:pic>
          <p:nvPicPr>
            <p:cNvPr id="17" name="Picture 16" descr="Picture1.png"/>
            <p:cNvPicPr>
              <a:picLocks noChangeAspect="1"/>
            </p:cNvPicPr>
            <p:nvPr/>
          </p:nvPicPr>
          <p:blipFill>
            <a:blip r:embed="rId8">
              <a:lum bright="25000"/>
            </a:blip>
            <a:stretch>
              <a:fillRect/>
            </a:stretch>
          </p:blipFill>
          <p:spPr>
            <a:xfrm>
              <a:off x="6565286" y="2057805"/>
              <a:ext cx="345721" cy="345721"/>
            </a:xfrm>
            <a:prstGeom prst="rect">
              <a:avLst/>
            </a:prstGeom>
          </p:spPr>
        </p:pic>
        <p:pic>
          <p:nvPicPr>
            <p:cNvPr id="18" name="Picture 17" descr="Picture1.png"/>
            <p:cNvPicPr>
              <a:picLocks noChangeAspect="1"/>
            </p:cNvPicPr>
            <p:nvPr/>
          </p:nvPicPr>
          <p:blipFill>
            <a:blip r:embed="rId8">
              <a:lum bright="25000"/>
            </a:blip>
            <a:stretch>
              <a:fillRect/>
            </a:stretch>
          </p:blipFill>
          <p:spPr>
            <a:xfrm>
              <a:off x="6201103" y="1988437"/>
              <a:ext cx="345721" cy="345721"/>
            </a:xfrm>
            <a:prstGeom prst="rect">
              <a:avLst/>
            </a:prstGeom>
          </p:spPr>
        </p:pic>
        <p:pic>
          <p:nvPicPr>
            <p:cNvPr id="19" name="Picture 18" descr="Picture1.png"/>
            <p:cNvPicPr>
              <a:picLocks noChangeAspect="1"/>
            </p:cNvPicPr>
            <p:nvPr/>
          </p:nvPicPr>
          <p:blipFill>
            <a:blip r:embed="rId8">
              <a:lum bright="25000"/>
            </a:blip>
            <a:stretch>
              <a:fillRect/>
            </a:stretch>
          </p:blipFill>
          <p:spPr>
            <a:xfrm>
              <a:off x="6381881" y="2297430"/>
              <a:ext cx="345721" cy="345721"/>
            </a:xfrm>
            <a:prstGeom prst="rect">
              <a:avLst/>
            </a:prstGeom>
          </p:spPr>
        </p:pic>
        <p:pic>
          <p:nvPicPr>
            <p:cNvPr id="20" name="Picture 19" descr="Picture1.png"/>
            <p:cNvPicPr>
              <a:picLocks noChangeAspect="1"/>
            </p:cNvPicPr>
            <p:nvPr/>
          </p:nvPicPr>
          <p:blipFill>
            <a:blip r:embed="rId8">
              <a:lum bright="25000"/>
            </a:blip>
            <a:stretch>
              <a:fillRect/>
            </a:stretch>
          </p:blipFill>
          <p:spPr>
            <a:xfrm>
              <a:off x="6397645" y="1824475"/>
              <a:ext cx="345721" cy="345721"/>
            </a:xfrm>
            <a:prstGeom prst="rect">
              <a:avLst/>
            </a:prstGeom>
          </p:spPr>
        </p:pic>
        <p:pic>
          <p:nvPicPr>
            <p:cNvPr id="2051" name="Picture 3" descr="C:\Users\kfeilu\AppData\Local\Microsoft\Windows\Temporary Internet Files\Content.IE5\SW9HSM3Y\MCj04352420000[1].png"/>
            <p:cNvPicPr>
              <a:picLocks noChangeAspect="1" noChangeArrowheads="1"/>
            </p:cNvPicPr>
            <p:nvPr/>
          </p:nvPicPr>
          <p:blipFill>
            <a:blip r:embed="rId14" cstate="print"/>
            <a:srcRect/>
            <a:stretch>
              <a:fillRect/>
            </a:stretch>
          </p:blipFill>
          <p:spPr bwMode="auto">
            <a:xfrm>
              <a:off x="7893855" y="2848303"/>
              <a:ext cx="848404" cy="1678248"/>
            </a:xfrm>
            <a:prstGeom prst="rect">
              <a:avLst/>
            </a:prstGeom>
            <a:noFill/>
          </p:spPr>
        </p:pic>
        <p:pic>
          <p:nvPicPr>
            <p:cNvPr id="30" name="Picture 29" descr="Picture1.png"/>
            <p:cNvPicPr>
              <a:picLocks noChangeAspect="1"/>
            </p:cNvPicPr>
            <p:nvPr/>
          </p:nvPicPr>
          <p:blipFill>
            <a:blip r:embed="rId15" cstate="print">
              <a:lum bright="25000"/>
            </a:blip>
            <a:stretch>
              <a:fillRect/>
            </a:stretch>
          </p:blipFill>
          <p:spPr>
            <a:xfrm>
              <a:off x="7689500" y="2711670"/>
              <a:ext cx="241537" cy="241537"/>
            </a:xfrm>
            <a:prstGeom prst="rect">
              <a:avLst/>
            </a:prstGeom>
          </p:spPr>
        </p:pic>
        <p:pic>
          <p:nvPicPr>
            <p:cNvPr id="31" name="Picture 30" descr="Picture1.png"/>
            <p:cNvPicPr>
              <a:picLocks noChangeAspect="1"/>
            </p:cNvPicPr>
            <p:nvPr/>
          </p:nvPicPr>
          <p:blipFill>
            <a:blip r:embed="rId15" cstate="print">
              <a:lum bright="25000"/>
            </a:blip>
            <a:stretch>
              <a:fillRect/>
            </a:stretch>
          </p:blipFill>
          <p:spPr>
            <a:xfrm>
              <a:off x="8040678" y="2800090"/>
              <a:ext cx="241537" cy="241537"/>
            </a:xfrm>
            <a:prstGeom prst="rect">
              <a:avLst/>
            </a:prstGeom>
          </p:spPr>
        </p:pic>
        <p:grpSp>
          <p:nvGrpSpPr>
            <p:cNvPr id="11" name="Group 58"/>
            <p:cNvGrpSpPr/>
            <p:nvPr/>
          </p:nvGrpSpPr>
          <p:grpSpPr>
            <a:xfrm>
              <a:off x="8807670" y="2879835"/>
              <a:ext cx="241737" cy="220717"/>
              <a:chOff x="3352800" y="2514600"/>
              <a:chExt cx="2057400" cy="2314575"/>
            </a:xfrm>
          </p:grpSpPr>
          <p:pic>
            <p:nvPicPr>
              <p:cNvPr id="34" name="Picture 3" descr="\\eventsql\dvd27\Clip_Installer\DVD_ART\Artwork_Imagery\HARDWARE_IMAGERY\Illustration - Misc Hardware\Windows Vista Illustration Icons\Flip 3D.png"/>
              <p:cNvPicPr>
                <a:picLocks noChangeAspect="1" noChangeArrowheads="1"/>
              </p:cNvPicPr>
              <p:nvPr/>
            </p:nvPicPr>
            <p:blipFill>
              <a:blip r:embed="rId16" cstate="print"/>
              <a:srcRect/>
              <a:stretch>
                <a:fillRect/>
              </a:stretch>
            </p:blipFill>
            <p:spPr bwMode="auto">
              <a:xfrm>
                <a:off x="3352800" y="2514600"/>
                <a:ext cx="2057400" cy="2314575"/>
              </a:xfrm>
              <a:prstGeom prst="rect">
                <a:avLst/>
              </a:prstGeom>
              <a:noFill/>
            </p:spPr>
          </p:pic>
          <p:pic>
            <p:nvPicPr>
              <p:cNvPr id="35" name="Picture 2" descr="http://images.google.com/images?q=tbn:N3GTqTsGB1CbjM:http://www.activewin.com/screenshots/vista/nov05ctp/Bliss.bmp">
                <a:hlinkClick r:id="rId17"/>
              </p:cNvPr>
              <p:cNvPicPr>
                <a:picLocks noChangeAspect="1" noChangeArrowheads="1"/>
              </p:cNvPicPr>
              <p:nvPr/>
            </p:nvPicPr>
            <p:blipFill>
              <a:blip r:embed="rId18" cstate="print"/>
              <a:srcRect/>
              <a:stretch>
                <a:fillRect/>
              </a:stretch>
            </p:blipFill>
            <p:spPr bwMode="auto">
              <a:xfrm>
                <a:off x="3501736" y="2909454"/>
                <a:ext cx="1712718" cy="1381991"/>
              </a:xfrm>
              <a:prstGeom prst="rect">
                <a:avLst/>
              </a:prstGeom>
              <a:noFill/>
            </p:spPr>
          </p:pic>
        </p:grpSp>
        <p:pic>
          <p:nvPicPr>
            <p:cNvPr id="2052" name="Picture 4" descr="C:\Users\kfeilu\AppData\Local\Microsoft\Windows\Temporary Internet Files\Content.IE5\ZQ1IOTY2\MCj04315660000[1].png"/>
            <p:cNvPicPr>
              <a:picLocks noChangeAspect="1" noChangeArrowheads="1"/>
            </p:cNvPicPr>
            <p:nvPr/>
          </p:nvPicPr>
          <p:blipFill>
            <a:blip r:embed="rId19"/>
            <a:srcRect/>
            <a:stretch>
              <a:fillRect/>
            </a:stretch>
          </p:blipFill>
          <p:spPr bwMode="auto">
            <a:xfrm>
              <a:off x="9889467" y="2659115"/>
              <a:ext cx="877023" cy="882869"/>
            </a:xfrm>
            <a:prstGeom prst="rect">
              <a:avLst/>
            </a:prstGeom>
            <a:noFill/>
          </p:spPr>
        </p:pic>
        <p:grpSp>
          <p:nvGrpSpPr>
            <p:cNvPr id="21" name="Group 58"/>
            <p:cNvGrpSpPr/>
            <p:nvPr/>
          </p:nvGrpSpPr>
          <p:grpSpPr>
            <a:xfrm>
              <a:off x="9044153" y="2769477"/>
              <a:ext cx="241737" cy="220717"/>
              <a:chOff x="3352800" y="2514600"/>
              <a:chExt cx="2057400" cy="2314575"/>
            </a:xfrm>
          </p:grpSpPr>
          <p:pic>
            <p:nvPicPr>
              <p:cNvPr id="39" name="Picture 3" descr="\\eventsql\dvd27\Clip_Installer\DVD_ART\Artwork_Imagery\HARDWARE_IMAGERY\Illustration - Misc Hardware\Windows Vista Illustration Icons\Flip 3D.png"/>
              <p:cNvPicPr>
                <a:picLocks noChangeAspect="1" noChangeArrowheads="1"/>
              </p:cNvPicPr>
              <p:nvPr/>
            </p:nvPicPr>
            <p:blipFill>
              <a:blip r:embed="rId16" cstate="print"/>
              <a:srcRect/>
              <a:stretch>
                <a:fillRect/>
              </a:stretch>
            </p:blipFill>
            <p:spPr bwMode="auto">
              <a:xfrm>
                <a:off x="3352800" y="2514600"/>
                <a:ext cx="2057400" cy="2314575"/>
              </a:xfrm>
              <a:prstGeom prst="rect">
                <a:avLst/>
              </a:prstGeom>
              <a:noFill/>
            </p:spPr>
          </p:pic>
          <p:pic>
            <p:nvPicPr>
              <p:cNvPr id="40" name="Picture 2" descr="http://images.google.com/images?q=tbn:N3GTqTsGB1CbjM:http://www.activewin.com/screenshots/vista/nov05ctp/Bliss.bmp">
                <a:hlinkClick r:id="rId17"/>
              </p:cNvPr>
              <p:cNvPicPr>
                <a:picLocks noChangeAspect="1" noChangeArrowheads="1"/>
              </p:cNvPicPr>
              <p:nvPr/>
            </p:nvPicPr>
            <p:blipFill>
              <a:blip r:embed="rId18" cstate="print"/>
              <a:srcRect/>
              <a:stretch>
                <a:fillRect/>
              </a:stretch>
            </p:blipFill>
            <p:spPr bwMode="auto">
              <a:xfrm>
                <a:off x="3501736" y="2909454"/>
                <a:ext cx="1712718" cy="1381991"/>
              </a:xfrm>
              <a:prstGeom prst="rect">
                <a:avLst/>
              </a:prstGeom>
              <a:noFill/>
            </p:spPr>
          </p:pic>
        </p:grpSp>
        <p:sp>
          <p:nvSpPr>
            <p:cNvPr id="55" name="TextBox 54"/>
            <p:cNvSpPr txBox="1"/>
            <p:nvPr/>
          </p:nvSpPr>
          <p:spPr>
            <a:xfrm>
              <a:off x="9317417" y="2643352"/>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90" name="TextBox 89"/>
            <p:cNvSpPr txBox="1"/>
            <p:nvPr/>
          </p:nvSpPr>
          <p:spPr>
            <a:xfrm>
              <a:off x="7641020" y="3972910"/>
              <a:ext cx="1274473" cy="423703"/>
            </a:xfrm>
            <a:prstGeom prst="rect">
              <a:avLst/>
            </a:prstGeom>
            <a:noFill/>
          </p:spPr>
          <p:txBody>
            <a:bodyPr wrap="none" rtlCol="0">
              <a:spAutoFit/>
            </a:bodyPr>
            <a:lstStyle/>
            <a:p>
              <a:r>
                <a:rPr lang="en-US" sz="1700" b="1" dirty="0" smtClean="0">
                  <a:solidFill>
                    <a:schemeClr val="accent1"/>
                  </a:solidFill>
                  <a:latin typeface="Segoe" pitchFamily="34" charset="0"/>
                </a:rPr>
                <a:t>Servers</a:t>
              </a:r>
            </a:p>
          </p:txBody>
        </p:sp>
      </p:grpSp>
      <p:grpSp>
        <p:nvGrpSpPr>
          <p:cNvPr id="22" name="Group 117"/>
          <p:cNvGrpSpPr/>
          <p:nvPr/>
        </p:nvGrpSpPr>
        <p:grpSpPr>
          <a:xfrm>
            <a:off x="5072356" y="4515353"/>
            <a:ext cx="3659484" cy="2118653"/>
            <a:chOff x="6065055" y="4580222"/>
            <a:chExt cx="4391381" cy="2542384"/>
          </a:xfrm>
        </p:grpSpPr>
        <p:sp>
          <p:nvSpPr>
            <p:cNvPr id="43" name="TextBox 42"/>
            <p:cNvSpPr txBox="1"/>
            <p:nvPr/>
          </p:nvSpPr>
          <p:spPr>
            <a:xfrm>
              <a:off x="8334701" y="5896303"/>
              <a:ext cx="611001" cy="307777"/>
            </a:xfrm>
            <a:prstGeom prst="rect">
              <a:avLst/>
            </a:prstGeom>
            <a:noFill/>
          </p:spPr>
          <p:txBody>
            <a:bodyPr wrap="none" rtlCol="0">
              <a:prstTxWarp prst="textSlantUp">
                <a:avLst/>
              </a:prstTxWarp>
              <a:spAutoFit/>
            </a:bodyPr>
            <a:lstStyle/>
            <a:p>
              <a:r>
                <a:rPr lang="en-US" sz="1200" dirty="0" smtClean="0">
                  <a:solidFill>
                    <a:schemeClr val="accent1"/>
                  </a:solidFill>
                  <a:latin typeface="Segoe" pitchFamily="34" charset="0"/>
                </a:rPr>
                <a:t>RDP </a:t>
              </a:r>
            </a:p>
          </p:txBody>
        </p:sp>
        <p:pic>
          <p:nvPicPr>
            <p:cNvPr id="44"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627359" y="5323489"/>
              <a:ext cx="848404" cy="1678248"/>
            </a:xfrm>
            <a:prstGeom prst="rect">
              <a:avLst/>
            </a:prstGeom>
            <a:noFill/>
          </p:spPr>
        </p:pic>
        <p:pic>
          <p:nvPicPr>
            <p:cNvPr id="45" name="Picture 3" descr="C:\Users\kfeilu\AppData\Local\Microsoft\Windows\Temporary Internet Files\Content.IE5\SW9HSM3Y\MCj04352420000[1].png"/>
            <p:cNvPicPr>
              <a:picLocks noChangeAspect="1" noChangeArrowheads="1"/>
            </p:cNvPicPr>
            <p:nvPr/>
          </p:nvPicPr>
          <p:blipFill>
            <a:blip r:embed="rId11" cstate="print"/>
            <a:srcRect/>
            <a:stretch>
              <a:fillRect/>
            </a:stretch>
          </p:blipFill>
          <p:spPr bwMode="auto">
            <a:xfrm>
              <a:off x="6065055" y="5444358"/>
              <a:ext cx="848404" cy="1678248"/>
            </a:xfrm>
            <a:prstGeom prst="rect">
              <a:avLst/>
            </a:prstGeom>
            <a:noFill/>
          </p:spPr>
        </p:pic>
        <p:sp>
          <p:nvSpPr>
            <p:cNvPr id="46" name="TextBox 45"/>
            <p:cNvSpPr txBox="1"/>
            <p:nvPr/>
          </p:nvSpPr>
          <p:spPr>
            <a:xfrm>
              <a:off x="6127533" y="4855777"/>
              <a:ext cx="1387364" cy="553998"/>
            </a:xfrm>
            <a:prstGeom prst="rect">
              <a:avLst/>
            </a:prstGeom>
            <a:noFill/>
          </p:spPr>
          <p:txBody>
            <a:bodyPr wrap="square" rtlCol="0">
              <a:spAutoFit/>
            </a:bodyPr>
            <a:lstStyle/>
            <a:p>
              <a:r>
                <a:rPr lang="en-US" sz="1200" dirty="0" smtClean="0">
                  <a:solidFill>
                    <a:schemeClr val="accent1"/>
                  </a:solidFill>
                  <a:latin typeface="Segoe" pitchFamily="34" charset="0"/>
                </a:rPr>
                <a:t>Windows Server OS</a:t>
              </a:r>
            </a:p>
          </p:txBody>
        </p:sp>
        <p:grpSp>
          <p:nvGrpSpPr>
            <p:cNvPr id="23" name="Group 58"/>
            <p:cNvGrpSpPr/>
            <p:nvPr/>
          </p:nvGrpSpPr>
          <p:grpSpPr>
            <a:xfrm>
              <a:off x="7551685" y="5912069"/>
              <a:ext cx="241737" cy="220717"/>
              <a:chOff x="3352800" y="2514600"/>
              <a:chExt cx="2057400" cy="2314575"/>
            </a:xfrm>
          </p:grpSpPr>
          <p:pic>
            <p:nvPicPr>
              <p:cNvPr id="50" name="Picture 3" descr="\\eventsql\dvd27\Clip_Installer\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3352800" y="2514600"/>
                <a:ext cx="2057400" cy="2314575"/>
              </a:xfrm>
              <a:prstGeom prst="rect">
                <a:avLst/>
              </a:prstGeom>
              <a:noFill/>
            </p:spPr>
          </p:pic>
          <p:pic>
            <p:nvPicPr>
              <p:cNvPr id="51" name="Picture 2" descr="http://images.google.com/images?q=tbn:N3GTqTsGB1CbjM:http://www.activewin.com/screenshots/vista/nov05ctp/Bliss.bmp">
                <a:hlinkClick r:id="rId17"/>
              </p:cNvPr>
              <p:cNvPicPr>
                <a:picLocks noChangeAspect="1" noChangeArrowheads="1"/>
              </p:cNvPicPr>
              <p:nvPr/>
            </p:nvPicPr>
            <p:blipFill>
              <a:blip r:embed="rId21" cstate="print"/>
              <a:srcRect/>
              <a:stretch>
                <a:fillRect/>
              </a:stretch>
            </p:blipFill>
            <p:spPr bwMode="auto">
              <a:xfrm>
                <a:off x="3501736" y="2909454"/>
                <a:ext cx="1712718" cy="1381991"/>
              </a:xfrm>
              <a:prstGeom prst="rect">
                <a:avLst/>
              </a:prstGeom>
              <a:noFill/>
            </p:spPr>
          </p:pic>
        </p:grpSp>
        <p:grpSp>
          <p:nvGrpSpPr>
            <p:cNvPr id="24" name="Group 58"/>
            <p:cNvGrpSpPr/>
            <p:nvPr/>
          </p:nvGrpSpPr>
          <p:grpSpPr>
            <a:xfrm>
              <a:off x="7861740" y="6011919"/>
              <a:ext cx="241737" cy="220717"/>
              <a:chOff x="3352800" y="2514600"/>
              <a:chExt cx="2057400" cy="2314575"/>
            </a:xfrm>
          </p:grpSpPr>
          <p:pic>
            <p:nvPicPr>
              <p:cNvPr id="53" name="Picture 3" descr="\\eventsql\dvd27\Clip_Installer\DVD_ART\Artwork_Imagery\HARDWARE_IMAGERY\Illustration - Misc Hardware\Windows Vista Illustration Icons\Flip 3D.png"/>
              <p:cNvPicPr>
                <a:picLocks noChangeAspect="1" noChangeArrowheads="1"/>
              </p:cNvPicPr>
              <p:nvPr/>
            </p:nvPicPr>
            <p:blipFill>
              <a:blip r:embed="rId20" cstate="print"/>
              <a:srcRect/>
              <a:stretch>
                <a:fillRect/>
              </a:stretch>
            </p:blipFill>
            <p:spPr bwMode="auto">
              <a:xfrm>
                <a:off x="3352800" y="2514600"/>
                <a:ext cx="2057400" cy="2314575"/>
              </a:xfrm>
              <a:prstGeom prst="rect">
                <a:avLst/>
              </a:prstGeom>
              <a:noFill/>
            </p:spPr>
          </p:pic>
          <p:pic>
            <p:nvPicPr>
              <p:cNvPr id="54" name="Picture 2" descr="http://images.google.com/images?q=tbn:N3GTqTsGB1CbjM:http://www.activewin.com/screenshots/vista/nov05ctp/Bliss.bmp">
                <a:hlinkClick r:id="rId17"/>
              </p:cNvPr>
              <p:cNvPicPr>
                <a:picLocks noChangeAspect="1" noChangeArrowheads="1"/>
              </p:cNvPicPr>
              <p:nvPr/>
            </p:nvPicPr>
            <p:blipFill>
              <a:blip r:embed="rId21" cstate="print"/>
              <a:srcRect/>
              <a:stretch>
                <a:fillRect/>
              </a:stretch>
            </p:blipFill>
            <p:spPr bwMode="auto">
              <a:xfrm>
                <a:off x="3501736" y="2909454"/>
                <a:ext cx="1712718" cy="1381991"/>
              </a:xfrm>
              <a:prstGeom prst="rect">
                <a:avLst/>
              </a:prstGeom>
              <a:noFill/>
            </p:spPr>
          </p:pic>
        </p:grpSp>
        <p:pic>
          <p:nvPicPr>
            <p:cNvPr id="56" name="Picture 5" descr="C:\Users\kfeilu\AppData\Local\Microsoft\Windows\Temporary Internet Files\Content.IE5\6OJ44LPQ\MCj04315760000[1].png"/>
            <p:cNvPicPr>
              <a:picLocks noChangeAspect="1" noChangeArrowheads="1"/>
            </p:cNvPicPr>
            <p:nvPr/>
          </p:nvPicPr>
          <p:blipFill>
            <a:blip r:embed="rId13"/>
            <a:srcRect/>
            <a:stretch>
              <a:fillRect/>
            </a:stretch>
          </p:blipFill>
          <p:spPr bwMode="auto">
            <a:xfrm>
              <a:off x="9184847" y="4580222"/>
              <a:ext cx="1229061" cy="1237254"/>
            </a:xfrm>
            <a:prstGeom prst="rect">
              <a:avLst/>
            </a:prstGeom>
            <a:noFill/>
          </p:spPr>
        </p:pic>
        <p:pic>
          <p:nvPicPr>
            <p:cNvPr id="57" name="Picture 4" descr="C:\Users\kfeilu\AppData\Local\Microsoft\Windows\Temporary Internet Files\Content.IE5\ZQ1IOTY2\MCj04315660000[1].png"/>
            <p:cNvPicPr>
              <a:picLocks noChangeAspect="1" noChangeArrowheads="1"/>
            </p:cNvPicPr>
            <p:nvPr/>
          </p:nvPicPr>
          <p:blipFill>
            <a:blip r:embed="rId19"/>
            <a:srcRect/>
            <a:stretch>
              <a:fillRect/>
            </a:stretch>
          </p:blipFill>
          <p:spPr bwMode="auto">
            <a:xfrm>
              <a:off x="9579413" y="5933087"/>
              <a:ext cx="877023" cy="882869"/>
            </a:xfrm>
            <a:prstGeom prst="rect">
              <a:avLst/>
            </a:prstGeom>
            <a:noFill/>
          </p:spPr>
        </p:pic>
        <p:sp>
          <p:nvSpPr>
            <p:cNvPr id="91" name="TextBox 90"/>
            <p:cNvSpPr txBox="1"/>
            <p:nvPr/>
          </p:nvSpPr>
          <p:spPr>
            <a:xfrm>
              <a:off x="6416567" y="6595241"/>
              <a:ext cx="1123770" cy="424732"/>
            </a:xfrm>
            <a:prstGeom prst="rect">
              <a:avLst/>
            </a:prstGeom>
            <a:noFill/>
          </p:spPr>
          <p:txBody>
            <a:bodyPr wrap="none" rtlCol="0">
              <a:spAutoFit/>
            </a:bodyPr>
            <a:lstStyle/>
            <a:p>
              <a:r>
                <a:rPr lang="en-US" sz="1700" dirty="0" smtClean="0">
                  <a:solidFill>
                    <a:schemeClr val="accent1"/>
                  </a:solidFill>
                  <a:latin typeface="Segoe" pitchFamily="34" charset="0"/>
                </a:rPr>
                <a:t>Servers</a:t>
              </a:r>
            </a:p>
          </p:txBody>
        </p:sp>
      </p:grpSp>
      <p:pic>
        <p:nvPicPr>
          <p:cNvPr id="102" name="Picture 19" descr="curved arrow 5"/>
          <p:cNvPicPr>
            <a:picLocks noChangeAspect="1" noChangeArrowheads="1"/>
          </p:cNvPicPr>
          <p:nvPr/>
        </p:nvPicPr>
        <p:blipFill>
          <a:blip r:embed="rId22" cstate="print"/>
          <a:srcRect/>
          <a:stretch>
            <a:fillRect/>
          </a:stretch>
        </p:blipFill>
        <p:spPr bwMode="auto">
          <a:xfrm rot="8376087" flipV="1">
            <a:off x="1845039" y="4893101"/>
            <a:ext cx="1437634" cy="949690"/>
          </a:xfrm>
          <a:prstGeom prst="rect">
            <a:avLst/>
          </a:prstGeom>
          <a:noFill/>
        </p:spPr>
      </p:pic>
      <p:grpSp>
        <p:nvGrpSpPr>
          <p:cNvPr id="25" name="Group 116"/>
          <p:cNvGrpSpPr/>
          <p:nvPr/>
        </p:nvGrpSpPr>
        <p:grpSpPr>
          <a:xfrm>
            <a:off x="952501" y="4569811"/>
            <a:ext cx="3209097" cy="1943139"/>
            <a:chOff x="1322114" y="4645572"/>
            <a:chExt cx="3475859" cy="2331767"/>
          </a:xfrm>
        </p:grpSpPr>
        <p:sp>
          <p:nvSpPr>
            <p:cNvPr id="75" name="Cube 74"/>
            <p:cNvSpPr/>
            <p:nvPr/>
          </p:nvSpPr>
          <p:spPr bwMode="auto">
            <a:xfrm>
              <a:off x="3252953" y="5181600"/>
              <a:ext cx="1545020" cy="1445172"/>
            </a:xfrm>
            <a:prstGeom prst="cube">
              <a:avLst/>
            </a:prstGeom>
            <a:solidFill>
              <a:srgbClr val="008080">
                <a:alpha val="12157"/>
              </a:srgbClr>
            </a:solidFill>
            <a:ln w="28575">
              <a:solidFill>
                <a:schemeClr val="tx2">
                  <a:lumMod val="85000"/>
                  <a:alpha val="25000"/>
                </a:schemeClr>
              </a:solidFill>
              <a:headEnd type="none" w="sm" len="sm"/>
              <a:tailEnd type="none" w="sm" len="sm"/>
            </a:ln>
            <a:effectLst>
              <a:outerShdw blurRad="44450" dir="5400000" algn="ctr">
                <a:srgbClr val="000000">
                  <a:alpha val="0"/>
                </a:srgbClr>
              </a:outerShdw>
              <a:softEdge rad="31750"/>
            </a:effectLst>
            <a:scene3d>
              <a:camera prst="orthographicFront"/>
              <a:lightRig rig="balanced" dir="t"/>
            </a:scene3d>
            <a:sp3d>
              <a:bevelT w="190500" h="127000"/>
              <a:bevelB w="190500" h="12700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109714" tIns="54858" rIns="109714" bIns="54858" numCol="1" rtlCol="0" anchor="ctr" anchorCtr="0" compatLnSpc="1">
              <a:prstTxWarp prst="textNoShape">
                <a:avLst/>
              </a:prstTxWarp>
            </a:bodyPr>
            <a:lstStyle/>
            <a:p>
              <a:pPr algn="ctr" defTabSz="914099" eaLnBrk="0" hangingPunct="0">
                <a:lnSpc>
                  <a:spcPct val="85000"/>
                </a:lnSpc>
                <a:spcBef>
                  <a:spcPct val="20000"/>
                </a:spcBef>
              </a:pPr>
              <a:endParaRPr lang="en-US" sz="1700" dirty="0" smtClean="0">
                <a:solidFill>
                  <a:schemeClr val="tx1"/>
                </a:solidFill>
              </a:endParaRPr>
            </a:p>
          </p:txBody>
        </p:sp>
        <p:cxnSp>
          <p:nvCxnSpPr>
            <p:cNvPr id="77" name="Straight Connector 76"/>
            <p:cNvCxnSpPr/>
            <p:nvPr/>
          </p:nvCxnSpPr>
          <p:spPr bwMode="auto">
            <a:xfrm>
              <a:off x="3247697" y="5780689"/>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78" name="Straight Connector 77"/>
            <p:cNvCxnSpPr/>
            <p:nvPr/>
          </p:nvCxnSpPr>
          <p:spPr bwMode="auto">
            <a:xfrm>
              <a:off x="3252952" y="6080233"/>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79" name="Straight Connector 78"/>
            <p:cNvCxnSpPr/>
            <p:nvPr/>
          </p:nvCxnSpPr>
          <p:spPr bwMode="auto">
            <a:xfrm>
              <a:off x="3247697" y="6358757"/>
              <a:ext cx="1166648"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0" name="Straight Connector 79"/>
            <p:cNvCxnSpPr/>
            <p:nvPr/>
          </p:nvCxnSpPr>
          <p:spPr bwMode="auto">
            <a:xfrm flipV="1">
              <a:off x="4424855" y="6053959"/>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3" name="Straight Connector 82"/>
            <p:cNvCxnSpPr/>
            <p:nvPr/>
          </p:nvCxnSpPr>
          <p:spPr bwMode="auto">
            <a:xfrm flipV="1">
              <a:off x="4419600" y="5775435"/>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cxnSp>
          <p:nvCxnSpPr>
            <p:cNvPr id="84" name="Straight Connector 83"/>
            <p:cNvCxnSpPr/>
            <p:nvPr/>
          </p:nvCxnSpPr>
          <p:spPr bwMode="auto">
            <a:xfrm flipV="1">
              <a:off x="4424855" y="5475891"/>
              <a:ext cx="367862" cy="30479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00B0F0"/>
              </a:solidFill>
              <a:prstDash val="solid"/>
              <a:round/>
              <a:headEnd type="none" w="med" len="med"/>
              <a:tailEnd type="none" w="med" len="med"/>
            </a:ln>
            <a:effectLst/>
          </p:spPr>
        </p:cxnSp>
        <p:pic>
          <p:nvPicPr>
            <p:cNvPr id="85" name="Picture 84" descr="Picture1.png"/>
            <p:cNvPicPr>
              <a:picLocks noChangeAspect="1"/>
            </p:cNvPicPr>
            <p:nvPr/>
          </p:nvPicPr>
          <p:blipFill>
            <a:blip r:embed="rId8">
              <a:lum bright="25000"/>
            </a:blip>
            <a:stretch>
              <a:fillRect/>
            </a:stretch>
          </p:blipFill>
          <p:spPr>
            <a:xfrm>
              <a:off x="3764806" y="5534616"/>
              <a:ext cx="281678" cy="281678"/>
            </a:xfrm>
            <a:prstGeom prst="rect">
              <a:avLst/>
            </a:prstGeom>
          </p:spPr>
        </p:pic>
        <p:pic>
          <p:nvPicPr>
            <p:cNvPr id="86" name="Picture 85" descr="Picture1.png"/>
            <p:cNvPicPr>
              <a:picLocks noChangeAspect="1"/>
            </p:cNvPicPr>
            <p:nvPr/>
          </p:nvPicPr>
          <p:blipFill>
            <a:blip r:embed="rId8">
              <a:lum bright="25000"/>
            </a:blip>
            <a:stretch>
              <a:fillRect/>
            </a:stretch>
          </p:blipFill>
          <p:spPr>
            <a:xfrm>
              <a:off x="3749041" y="5807886"/>
              <a:ext cx="277604" cy="277604"/>
            </a:xfrm>
            <a:prstGeom prst="rect">
              <a:avLst/>
            </a:prstGeom>
          </p:spPr>
        </p:pic>
        <p:pic>
          <p:nvPicPr>
            <p:cNvPr id="88" name="Picture 87" descr="Picture1.png"/>
            <p:cNvPicPr>
              <a:picLocks noChangeAspect="1"/>
            </p:cNvPicPr>
            <p:nvPr/>
          </p:nvPicPr>
          <p:blipFill>
            <a:blip r:embed="rId8">
              <a:lum bright="25000"/>
            </a:blip>
            <a:stretch>
              <a:fillRect/>
            </a:stretch>
          </p:blipFill>
          <p:spPr>
            <a:xfrm>
              <a:off x="3754296" y="6086410"/>
              <a:ext cx="277604" cy="277604"/>
            </a:xfrm>
            <a:prstGeom prst="rect">
              <a:avLst/>
            </a:prstGeom>
          </p:spPr>
        </p:pic>
        <p:pic>
          <p:nvPicPr>
            <p:cNvPr id="89" name="Picture 88" descr="Picture1.png"/>
            <p:cNvPicPr>
              <a:picLocks noChangeAspect="1"/>
            </p:cNvPicPr>
            <p:nvPr/>
          </p:nvPicPr>
          <p:blipFill>
            <a:blip r:embed="rId8">
              <a:lum bright="25000"/>
            </a:blip>
            <a:stretch>
              <a:fillRect/>
            </a:stretch>
          </p:blipFill>
          <p:spPr>
            <a:xfrm>
              <a:off x="3759551" y="6364934"/>
              <a:ext cx="277604" cy="277604"/>
            </a:xfrm>
            <a:prstGeom prst="rect">
              <a:avLst/>
            </a:prstGeom>
          </p:spPr>
        </p:pic>
        <p:sp>
          <p:nvSpPr>
            <p:cNvPr id="92" name="TextBox 91"/>
            <p:cNvSpPr txBox="1"/>
            <p:nvPr/>
          </p:nvSpPr>
          <p:spPr>
            <a:xfrm>
              <a:off x="3668110" y="5139558"/>
              <a:ext cx="910268" cy="242453"/>
            </a:xfrm>
            <a:prstGeom prst="rect">
              <a:avLst/>
            </a:prstGeom>
            <a:noFill/>
          </p:spPr>
          <p:txBody>
            <a:bodyPr wrap="none" rtlCol="0">
              <a:prstTxWarp prst="textWave2">
                <a:avLst/>
              </a:prstTxWarp>
              <a:spAutoFit/>
            </a:bodyPr>
            <a:lstStyle/>
            <a:p>
              <a:r>
                <a:rPr lang="en-US" sz="1700" b="1" dirty="0" smtClean="0">
                  <a:solidFill>
                    <a:schemeClr val="accent1"/>
                  </a:solidFill>
                  <a:latin typeface="Segoe" pitchFamily="34" charset="0"/>
                </a:rPr>
                <a:t>Blade PC</a:t>
              </a:r>
            </a:p>
          </p:txBody>
        </p:sp>
        <p:pic>
          <p:nvPicPr>
            <p:cNvPr id="93" name="Picture 4" descr="C:\Users\kfeilu\AppData\Local\Microsoft\Windows\Temporary Internet Files\Content.IE5\ZQ1IOTY2\MCj04315660000[1].png"/>
            <p:cNvPicPr>
              <a:picLocks noChangeAspect="1" noChangeArrowheads="1"/>
            </p:cNvPicPr>
            <p:nvPr/>
          </p:nvPicPr>
          <p:blipFill>
            <a:blip r:embed="rId23" cstate="print"/>
            <a:srcRect/>
            <a:stretch>
              <a:fillRect/>
            </a:stretch>
          </p:blipFill>
          <p:spPr bwMode="auto">
            <a:xfrm>
              <a:off x="1322114" y="4645572"/>
              <a:ext cx="662984" cy="667403"/>
            </a:xfrm>
            <a:prstGeom prst="rect">
              <a:avLst/>
            </a:prstGeom>
            <a:noFill/>
          </p:spPr>
        </p:pic>
        <p:pic>
          <p:nvPicPr>
            <p:cNvPr id="94" name="Picture 4" descr="C:\Users\kfeilu\AppData\Local\Microsoft\Windows\Temporary Internet Files\Content.IE5\ZQ1IOTY2\MCj04315660000[1].png"/>
            <p:cNvPicPr>
              <a:picLocks noChangeAspect="1" noChangeArrowheads="1"/>
            </p:cNvPicPr>
            <p:nvPr/>
          </p:nvPicPr>
          <p:blipFill>
            <a:blip r:embed="rId24" cstate="print"/>
            <a:srcRect/>
            <a:stretch>
              <a:fillRect/>
            </a:stretch>
          </p:blipFill>
          <p:spPr bwMode="auto">
            <a:xfrm>
              <a:off x="1322148" y="5181601"/>
              <a:ext cx="668206" cy="672660"/>
            </a:xfrm>
            <a:prstGeom prst="rect">
              <a:avLst/>
            </a:prstGeom>
            <a:noFill/>
          </p:spPr>
        </p:pic>
        <p:pic>
          <p:nvPicPr>
            <p:cNvPr id="95" name="Picture 4" descr="C:\Users\kfeilu\AppData\Local\Microsoft\Windows\Temporary Internet Files\Content.IE5\ZQ1IOTY2\MCj04315660000[1].png"/>
            <p:cNvPicPr>
              <a:picLocks noChangeAspect="1" noChangeArrowheads="1"/>
            </p:cNvPicPr>
            <p:nvPr/>
          </p:nvPicPr>
          <p:blipFill>
            <a:blip r:embed="rId25" cstate="print"/>
            <a:srcRect/>
            <a:stretch>
              <a:fillRect/>
            </a:stretch>
          </p:blipFill>
          <p:spPr bwMode="auto">
            <a:xfrm>
              <a:off x="1355834" y="6245211"/>
              <a:ext cx="620112" cy="686358"/>
            </a:xfrm>
            <a:prstGeom prst="rect">
              <a:avLst/>
            </a:prstGeom>
            <a:noFill/>
          </p:spPr>
        </p:pic>
        <p:pic>
          <p:nvPicPr>
            <p:cNvPr id="96" name="Picture 4" descr="C:\Users\kfeilu\AppData\Local\Microsoft\Windows\Temporary Internet Files\Content.IE5\ZQ1IOTY2\MCj04315660000[1].png"/>
            <p:cNvPicPr>
              <a:picLocks noChangeAspect="1" noChangeArrowheads="1"/>
            </p:cNvPicPr>
            <p:nvPr/>
          </p:nvPicPr>
          <p:blipFill>
            <a:blip r:embed="rId26" cstate="print"/>
            <a:srcRect/>
            <a:stretch>
              <a:fillRect/>
            </a:stretch>
          </p:blipFill>
          <p:spPr bwMode="auto">
            <a:xfrm>
              <a:off x="1342889" y="5759669"/>
              <a:ext cx="626441" cy="630617"/>
            </a:xfrm>
            <a:prstGeom prst="rect">
              <a:avLst/>
            </a:prstGeom>
            <a:noFill/>
          </p:spPr>
        </p:pic>
        <p:pic>
          <p:nvPicPr>
            <p:cNvPr id="97" name="Picture 19" descr="curved arrow 5"/>
            <p:cNvPicPr>
              <a:picLocks noChangeAspect="1" noChangeArrowheads="1"/>
            </p:cNvPicPr>
            <p:nvPr/>
          </p:nvPicPr>
          <p:blipFill>
            <a:blip r:embed="rId27" cstate="print"/>
            <a:srcRect/>
            <a:stretch>
              <a:fillRect/>
            </a:stretch>
          </p:blipFill>
          <p:spPr bwMode="auto">
            <a:xfrm rot="9432375" flipV="1">
              <a:off x="2411126" y="4885122"/>
              <a:ext cx="1359478" cy="983393"/>
            </a:xfrm>
            <a:prstGeom prst="rect">
              <a:avLst/>
            </a:prstGeom>
            <a:noFill/>
          </p:spPr>
        </p:pic>
        <p:grpSp>
          <p:nvGrpSpPr>
            <p:cNvPr id="26" name="Group 58"/>
            <p:cNvGrpSpPr/>
            <p:nvPr/>
          </p:nvGrpSpPr>
          <p:grpSpPr>
            <a:xfrm>
              <a:off x="2963918" y="5517932"/>
              <a:ext cx="241737" cy="220717"/>
              <a:chOff x="3352800" y="2514600"/>
              <a:chExt cx="2057400" cy="2314575"/>
            </a:xfrm>
          </p:grpSpPr>
          <p:pic>
            <p:nvPicPr>
              <p:cNvPr id="99"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00"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grpSp>
          <p:nvGrpSpPr>
            <p:cNvPr id="29" name="Group 58"/>
            <p:cNvGrpSpPr/>
            <p:nvPr/>
          </p:nvGrpSpPr>
          <p:grpSpPr>
            <a:xfrm>
              <a:off x="2937644" y="6574221"/>
              <a:ext cx="241737" cy="220717"/>
              <a:chOff x="3352800" y="2514600"/>
              <a:chExt cx="2057400" cy="2314575"/>
            </a:xfrm>
          </p:grpSpPr>
          <p:pic>
            <p:nvPicPr>
              <p:cNvPr id="104"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05"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91182" y="3019667"/>
                <a:ext cx="1712717" cy="1381990"/>
              </a:xfrm>
              <a:prstGeom prst="rect">
                <a:avLst/>
              </a:prstGeom>
              <a:noFill/>
            </p:spPr>
          </p:pic>
        </p:grpSp>
        <p:pic>
          <p:nvPicPr>
            <p:cNvPr id="106" name="Picture 19" descr="curved arrow 5"/>
            <p:cNvPicPr>
              <a:picLocks noChangeAspect="1" noChangeArrowheads="1"/>
            </p:cNvPicPr>
            <p:nvPr/>
          </p:nvPicPr>
          <p:blipFill>
            <a:blip r:embed="rId30" cstate="print"/>
            <a:srcRect/>
            <a:stretch>
              <a:fillRect/>
            </a:stretch>
          </p:blipFill>
          <p:spPr bwMode="auto">
            <a:xfrm rot="9374930" flipV="1">
              <a:off x="2158811" y="6083697"/>
              <a:ext cx="1352789" cy="893642"/>
            </a:xfrm>
            <a:prstGeom prst="rect">
              <a:avLst/>
            </a:prstGeom>
            <a:noFill/>
          </p:spPr>
        </p:pic>
        <p:pic>
          <p:nvPicPr>
            <p:cNvPr id="107" name="Picture 19" descr="curved arrow 5"/>
            <p:cNvPicPr>
              <a:picLocks noChangeAspect="1" noChangeArrowheads="1"/>
            </p:cNvPicPr>
            <p:nvPr/>
          </p:nvPicPr>
          <p:blipFill>
            <a:blip r:embed="rId30" cstate="print"/>
            <a:srcRect/>
            <a:stretch>
              <a:fillRect/>
            </a:stretch>
          </p:blipFill>
          <p:spPr bwMode="auto">
            <a:xfrm rot="8825514" flipV="1">
              <a:off x="2211830" y="5673419"/>
              <a:ext cx="1352789" cy="893642"/>
            </a:xfrm>
            <a:prstGeom prst="rect">
              <a:avLst/>
            </a:prstGeom>
            <a:noFill/>
          </p:spPr>
        </p:pic>
        <p:grpSp>
          <p:nvGrpSpPr>
            <p:cNvPr id="2048" name="Group 58"/>
            <p:cNvGrpSpPr/>
            <p:nvPr/>
          </p:nvGrpSpPr>
          <p:grpSpPr>
            <a:xfrm>
              <a:off x="2911368" y="6190594"/>
              <a:ext cx="241737" cy="220717"/>
              <a:chOff x="3352800" y="2514600"/>
              <a:chExt cx="2057400" cy="2314575"/>
            </a:xfrm>
          </p:grpSpPr>
          <p:pic>
            <p:nvPicPr>
              <p:cNvPr id="109"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10"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grpSp>
          <p:nvGrpSpPr>
            <p:cNvPr id="2049" name="Group 58"/>
            <p:cNvGrpSpPr/>
            <p:nvPr/>
          </p:nvGrpSpPr>
          <p:grpSpPr>
            <a:xfrm>
              <a:off x="2948154" y="5870028"/>
              <a:ext cx="241737" cy="220717"/>
              <a:chOff x="3352800" y="2514600"/>
              <a:chExt cx="2057400" cy="2314575"/>
            </a:xfrm>
          </p:grpSpPr>
          <p:pic>
            <p:nvPicPr>
              <p:cNvPr id="112" name="Picture 3" descr="\\eventsql\dvd27\Clip_Installer\DVD_ART\Artwork_Imagery\HARDWARE_IMAGERY\Illustration - Misc Hardware\Windows Vista Illustration Icons\Flip 3D.png"/>
              <p:cNvPicPr>
                <a:picLocks noChangeAspect="1" noChangeArrowheads="1"/>
              </p:cNvPicPr>
              <p:nvPr/>
            </p:nvPicPr>
            <p:blipFill>
              <a:blip r:embed="rId28" cstate="print"/>
              <a:srcRect/>
              <a:stretch>
                <a:fillRect/>
              </a:stretch>
            </p:blipFill>
            <p:spPr bwMode="auto">
              <a:xfrm>
                <a:off x="3352800" y="2514600"/>
                <a:ext cx="2057400" cy="2314575"/>
              </a:xfrm>
              <a:prstGeom prst="rect">
                <a:avLst/>
              </a:prstGeom>
              <a:noFill/>
            </p:spPr>
          </p:pic>
          <p:pic>
            <p:nvPicPr>
              <p:cNvPr id="113" name="Picture 2" descr="http://images.google.com/images?q=tbn:N3GTqTsGB1CbjM:http://www.activewin.com/screenshots/vista/nov05ctp/Bliss.bmp">
                <a:hlinkClick r:id="rId17"/>
              </p:cNvPr>
              <p:cNvPicPr>
                <a:picLocks noChangeAspect="1" noChangeArrowheads="1"/>
              </p:cNvPicPr>
              <p:nvPr/>
            </p:nvPicPr>
            <p:blipFill>
              <a:blip r:embed="rId29" cstate="print"/>
              <a:srcRect/>
              <a:stretch>
                <a:fillRect/>
              </a:stretch>
            </p:blipFill>
            <p:spPr bwMode="auto">
              <a:xfrm>
                <a:off x="3501736" y="2909454"/>
                <a:ext cx="1712718" cy="1381991"/>
              </a:xfrm>
              <a:prstGeom prst="rect">
                <a:avLst/>
              </a:prstGeom>
              <a:noFill/>
            </p:spPr>
          </p:pic>
        </p:grpSp>
        <p:sp>
          <p:nvSpPr>
            <p:cNvPr id="81" name="TextBox 80"/>
            <p:cNvSpPr txBox="1"/>
            <p:nvPr/>
          </p:nvSpPr>
          <p:spPr>
            <a:xfrm rot="2349108">
              <a:off x="2361446" y="5288582"/>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01" name="TextBox 100"/>
            <p:cNvSpPr txBox="1"/>
            <p:nvPr/>
          </p:nvSpPr>
          <p:spPr>
            <a:xfrm rot="2349108">
              <a:off x="2154617" y="5680469"/>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14" name="TextBox 113"/>
            <p:cNvSpPr txBox="1"/>
            <p:nvPr/>
          </p:nvSpPr>
          <p:spPr>
            <a:xfrm rot="2349108">
              <a:off x="2187274" y="6137671"/>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sp>
          <p:nvSpPr>
            <p:cNvPr id="115" name="TextBox 114"/>
            <p:cNvSpPr txBox="1"/>
            <p:nvPr/>
          </p:nvSpPr>
          <p:spPr>
            <a:xfrm rot="1482241">
              <a:off x="2219931" y="6540443"/>
              <a:ext cx="611001" cy="307777"/>
            </a:xfrm>
            <a:prstGeom prst="rect">
              <a:avLst/>
            </a:prstGeom>
            <a:noFill/>
          </p:spPr>
          <p:txBody>
            <a:bodyPr wrap="none" rtlCol="0">
              <a:prstTxWarp prst="textSlantUp">
                <a:avLst/>
              </a:prstTxWarp>
              <a:spAutoFit/>
            </a:bodyPr>
            <a:lstStyle/>
            <a:p>
              <a:r>
                <a:rPr lang="en-US" sz="1200" b="1" dirty="0" smtClean="0">
                  <a:solidFill>
                    <a:schemeClr val="accent1"/>
                  </a:solidFill>
                  <a:latin typeface="Segoe" pitchFamily="34" charset="0"/>
                </a:rPr>
                <a:t>RDP </a:t>
              </a:r>
            </a:p>
          </p:txBody>
        </p:sp>
      </p:grpSp>
      <p:sp>
        <p:nvSpPr>
          <p:cNvPr id="98" name="Rectangle 2"/>
          <p:cNvSpPr>
            <a:spLocks noGrp="1" noChangeArrowheads="1"/>
          </p:cNvSpPr>
          <p:nvPr>
            <p:ph type="title"/>
          </p:nvPr>
        </p:nvSpPr>
        <p:spPr>
          <a:xfrm>
            <a:off x="152400" y="171073"/>
            <a:ext cx="8991600" cy="590927"/>
          </a:xfrm>
        </p:spPr>
        <p:txBody>
          <a:bodyPr vert="horz" wrap="square" lIns="91436" tIns="45718" rIns="91436" bIns="45718" rtlCol="0" anchor="t" anchorCtr="0">
            <a:spAutoFit/>
          </a:bodyPr>
          <a:lstStyle/>
          <a:p>
            <a:pPr defTabSz="912520">
              <a:defRPr/>
            </a:pPr>
            <a:r>
              <a:rPr sz="3600" b="1" spc="-150" smtClean="0">
                <a:gradFill flip="none" rotWithShape="1">
                  <a:gsLst>
                    <a:gs pos="28000">
                      <a:srgbClr val="FEF9DA"/>
                    </a:gs>
                    <a:gs pos="52000">
                      <a:srgbClr val="FCE974"/>
                    </a:gs>
                    <a:gs pos="68000">
                      <a:srgbClr val="F79A1D"/>
                    </a:gs>
                  </a:gsLst>
                  <a:lin ang="5400000" scaled="1"/>
                  <a:tileRect/>
                </a:gradFill>
                <a:effectLst>
                  <a:outerShdw blurRad="38100" dist="38100" dir="2700000" algn="tl">
                    <a:srgbClr val="000000">
                      <a:alpha val="43137"/>
                    </a:srgbClr>
                  </a:outerShdw>
                </a:effectLst>
                <a:latin typeface="Trebuchet MS" pitchFamily="34" charset="0"/>
              </a:rPr>
              <a:t>Modelos de Virtual Desktop Infrastructure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left)">
                                      <p:cBhvr>
                                        <p:cTn id="19"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0999" y="228600"/>
            <a:ext cx="8626475" cy="609398"/>
          </a:xfrm>
        </p:spPr>
        <p:txBody>
          <a:bodyPr/>
          <a:lstStyle/>
          <a:p>
            <a:r>
              <a:rPr sz="4400" smtClean="0"/>
              <a:t>Arquitectura de VDI</a:t>
            </a:r>
            <a:endParaRPr lang="en-US" sz="4400" dirty="0"/>
          </a:p>
        </p:txBody>
      </p:sp>
      <p:pic>
        <p:nvPicPr>
          <p:cNvPr id="146"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1382613">
            <a:off x="6921506" y="2959781"/>
            <a:ext cx="644871" cy="2742372"/>
          </a:xfrm>
          <a:prstGeom prst="rect">
            <a:avLst/>
          </a:prstGeom>
          <a:noFill/>
        </p:spPr>
      </p:pic>
      <p:grpSp>
        <p:nvGrpSpPr>
          <p:cNvPr id="2" name="Group 120"/>
          <p:cNvGrpSpPr/>
          <p:nvPr/>
        </p:nvGrpSpPr>
        <p:grpSpPr>
          <a:xfrm>
            <a:off x="5586008" y="5395372"/>
            <a:ext cx="3276187" cy="991579"/>
            <a:chOff x="5300867" y="4825116"/>
            <a:chExt cx="3276187" cy="991579"/>
          </a:xfrm>
        </p:grpSpPr>
        <p:grpSp>
          <p:nvGrpSpPr>
            <p:cNvPr id="4" name="Group 78"/>
            <p:cNvGrpSpPr/>
            <p:nvPr/>
          </p:nvGrpSpPr>
          <p:grpSpPr>
            <a:xfrm>
              <a:off x="7903112" y="4844522"/>
              <a:ext cx="673942" cy="925473"/>
              <a:chOff x="1770669" y="4665619"/>
              <a:chExt cx="673942" cy="925473"/>
            </a:xfrm>
          </p:grpSpPr>
          <p:pic>
            <p:nvPicPr>
              <p:cNvPr id="70" name="Picture 3" descr="C:\Clients\MS_artwork\Windows_Vista_Icons_ for_Marketing_use\Laptop.png"/>
              <p:cNvPicPr>
                <a:picLocks noChangeAspect="1" noChangeArrowheads="1"/>
              </p:cNvPicPr>
              <p:nvPr/>
            </p:nvPicPr>
            <p:blipFill>
              <a:blip r:embed="rId4"/>
              <a:srcRect/>
              <a:stretch>
                <a:fillRect/>
              </a:stretch>
            </p:blipFill>
            <p:spPr bwMode="auto">
              <a:xfrm rot="457243" flipH="1">
                <a:off x="1770669" y="4665619"/>
                <a:ext cx="673942" cy="925473"/>
              </a:xfrm>
              <a:prstGeom prst="rect">
                <a:avLst/>
              </a:prstGeom>
              <a:noFill/>
              <a:ln w="9525">
                <a:noFill/>
                <a:miter lim="800000"/>
                <a:headEnd/>
                <a:tailEnd/>
              </a:ln>
            </p:spPr>
          </p:pic>
          <p:pic>
            <p:nvPicPr>
              <p:cNvPr id="74" name="Picture 7" descr="\\eventsql\dvd27\Clip_Installer\DVD_ART\BoxShots_Logos\Windows Vista Enterprise\Windows Vista Enterprise logo v w.png"/>
              <p:cNvPicPr>
                <a:picLocks noChangeAspect="1" noChangeArrowheads="1"/>
              </p:cNvPicPr>
              <p:nvPr/>
            </p:nvPicPr>
            <p:blipFill>
              <a:blip r:embed="rId5" cstate="print"/>
              <a:srcRect/>
              <a:stretch>
                <a:fillRect/>
              </a:stretch>
            </p:blipFill>
            <p:spPr bwMode="auto">
              <a:xfrm rot="21297783">
                <a:off x="1840012" y="4865804"/>
                <a:ext cx="377026" cy="330526"/>
              </a:xfrm>
              <a:prstGeom prst="rect">
                <a:avLst/>
              </a:prstGeom>
              <a:noFill/>
              <a:ln w="9525">
                <a:noFill/>
                <a:miter lim="800000"/>
                <a:headEnd/>
                <a:tailEnd/>
              </a:ln>
            </p:spPr>
          </p:pic>
        </p:grpSp>
        <p:grpSp>
          <p:nvGrpSpPr>
            <p:cNvPr id="5" name="Group 95"/>
            <p:cNvGrpSpPr/>
            <p:nvPr/>
          </p:nvGrpSpPr>
          <p:grpSpPr>
            <a:xfrm>
              <a:off x="6440555" y="4825116"/>
              <a:ext cx="882070" cy="991579"/>
              <a:chOff x="725556" y="4944386"/>
              <a:chExt cx="882070" cy="991579"/>
            </a:xfrm>
          </p:grpSpPr>
          <p:pic>
            <p:nvPicPr>
              <p:cNvPr id="68" name="Picture 67" descr="image007"/>
              <p:cNvPicPr>
                <a:picLocks noChangeAspect="1" noChangeArrowheads="1"/>
              </p:cNvPicPr>
              <p:nvPr/>
            </p:nvPicPr>
            <p:blipFill>
              <a:blip r:embed="rId6"/>
              <a:srcRect/>
              <a:stretch>
                <a:fillRect/>
              </a:stretch>
            </p:blipFill>
            <p:spPr bwMode="auto">
              <a:xfrm flipH="1">
                <a:off x="725556" y="4944386"/>
                <a:ext cx="882070" cy="991579"/>
              </a:xfrm>
              <a:prstGeom prst="rect">
                <a:avLst/>
              </a:prstGeom>
              <a:noFill/>
              <a:ln w="9525">
                <a:noFill/>
                <a:miter lim="800000"/>
                <a:headEnd/>
                <a:tailEnd/>
              </a:ln>
            </p:spPr>
          </p:pic>
          <p:pic>
            <p:nvPicPr>
              <p:cNvPr id="77" name="Picture 8" descr="\\eventsql\dvd27\Clip_Installer\DVD_ART\BoxShots_Logos\Windows Fundamentals for Legacy PCs\windows fundamentals for legacy pcs v rev.png"/>
              <p:cNvPicPr>
                <a:picLocks noChangeAspect="1" noChangeArrowheads="1"/>
              </p:cNvPicPr>
              <p:nvPr/>
            </p:nvPicPr>
            <p:blipFill>
              <a:blip r:embed="rId7" cstate="print"/>
              <a:srcRect t="49200"/>
              <a:stretch>
                <a:fillRect/>
              </a:stretch>
            </p:blipFill>
            <p:spPr bwMode="auto">
              <a:xfrm rot="21019473">
                <a:off x="1176779" y="5307260"/>
                <a:ext cx="334127" cy="202711"/>
              </a:xfrm>
              <a:prstGeom prst="rect">
                <a:avLst/>
              </a:prstGeom>
              <a:noFill/>
              <a:ln w="9525">
                <a:noFill/>
                <a:miter lim="800000"/>
                <a:headEnd/>
                <a:tailEnd/>
              </a:ln>
            </p:spPr>
          </p:pic>
        </p:grpSp>
        <p:grpSp>
          <p:nvGrpSpPr>
            <p:cNvPr id="6" name="Group 53"/>
            <p:cNvGrpSpPr>
              <a:grpSpLocks/>
            </p:cNvGrpSpPr>
            <p:nvPr/>
          </p:nvGrpSpPr>
          <p:grpSpPr bwMode="auto">
            <a:xfrm>
              <a:off x="5300867" y="4929779"/>
              <a:ext cx="675538" cy="755403"/>
              <a:chOff x="6629400" y="5257800"/>
              <a:chExt cx="980300" cy="991093"/>
            </a:xfrm>
          </p:grpSpPr>
          <p:pic>
            <p:nvPicPr>
              <p:cNvPr id="83" name="Picture 82" descr="C:\Clients\MS_artwork\Windows_Vista_Icons_ for_Marketing_use\Computer.png"/>
              <p:cNvPicPr>
                <a:picLocks noChangeAspect="1" noChangeArrowheads="1"/>
              </p:cNvPicPr>
              <p:nvPr/>
            </p:nvPicPr>
            <p:blipFill>
              <a:blip r:embed="rId8">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84" name="Picture 83" descr="\\eventsql\dvd27\Clip_Installer\DVD_ART\BoxShots_Logos\Windows XP Embedded\Windows-XP-Embedded-Logo-rev v.png"/>
              <p:cNvPicPr>
                <a:picLocks noChangeAspect="1" noChangeArrowheads="1"/>
              </p:cNvPicPr>
              <p:nvPr/>
            </p:nvPicPr>
            <p:blipFill>
              <a:blip r:embed="rId9"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7" name="Group 148"/>
          <p:cNvGrpSpPr/>
          <p:nvPr/>
        </p:nvGrpSpPr>
        <p:grpSpPr>
          <a:xfrm>
            <a:off x="6666283" y="2353992"/>
            <a:ext cx="1066800" cy="1428750"/>
            <a:chOff x="6381142" y="1783736"/>
            <a:chExt cx="1066800" cy="1428750"/>
          </a:xfrm>
        </p:grpSpPr>
        <p:pic>
          <p:nvPicPr>
            <p:cNvPr id="87"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6381142" y="1783736"/>
              <a:ext cx="1066800" cy="1428750"/>
            </a:xfrm>
            <a:prstGeom prst="rect">
              <a:avLst/>
            </a:prstGeom>
            <a:noFill/>
            <a:ln w="9525">
              <a:noFill/>
              <a:miter lim="800000"/>
              <a:headEnd/>
              <a:tailEnd/>
            </a:ln>
          </p:spPr>
        </p:pic>
        <p:pic>
          <p:nvPicPr>
            <p:cNvPr id="92" name="Picture 77" descr="Picture1.png"/>
            <p:cNvPicPr>
              <a:picLocks noChangeAspect="1"/>
            </p:cNvPicPr>
            <p:nvPr/>
          </p:nvPicPr>
          <p:blipFill>
            <a:blip r:embed="rId11">
              <a:lum bright="24000"/>
            </a:blip>
            <a:srcRect/>
            <a:stretch>
              <a:fillRect/>
            </a:stretch>
          </p:blipFill>
          <p:spPr bwMode="auto">
            <a:xfrm>
              <a:off x="6616368" y="2148171"/>
              <a:ext cx="457200" cy="457200"/>
            </a:xfrm>
            <a:prstGeom prst="rect">
              <a:avLst/>
            </a:prstGeom>
            <a:noFill/>
            <a:ln w="9525">
              <a:noFill/>
              <a:miter lim="800000"/>
              <a:headEnd/>
              <a:tailEnd/>
            </a:ln>
          </p:spPr>
        </p:pic>
      </p:grpSp>
      <p:pic>
        <p:nvPicPr>
          <p:cNvPr id="142"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1539609">
            <a:off x="6358284" y="3032665"/>
            <a:ext cx="644871" cy="2742372"/>
          </a:xfrm>
          <a:prstGeom prst="rect">
            <a:avLst/>
          </a:prstGeom>
          <a:noFill/>
        </p:spPr>
      </p:pic>
      <p:pic>
        <p:nvPicPr>
          <p:cNvPr id="144"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0038333">
            <a:off x="7499667" y="2847140"/>
            <a:ext cx="644871" cy="2742372"/>
          </a:xfrm>
          <a:prstGeom prst="rect">
            <a:avLst/>
          </a:prstGeom>
          <a:noFill/>
        </p:spPr>
      </p:pic>
      <p:grpSp>
        <p:nvGrpSpPr>
          <p:cNvPr id="8" name="Group 162"/>
          <p:cNvGrpSpPr/>
          <p:nvPr/>
        </p:nvGrpSpPr>
        <p:grpSpPr>
          <a:xfrm>
            <a:off x="406647" y="2367031"/>
            <a:ext cx="3276187" cy="4062989"/>
            <a:chOff x="632789" y="1796775"/>
            <a:chExt cx="3276187" cy="4062989"/>
          </a:xfrm>
        </p:grpSpPr>
        <p:grpSp>
          <p:nvGrpSpPr>
            <p:cNvPr id="9" name="Group 121"/>
            <p:cNvGrpSpPr/>
            <p:nvPr/>
          </p:nvGrpSpPr>
          <p:grpSpPr>
            <a:xfrm>
              <a:off x="632789" y="4868185"/>
              <a:ext cx="3276187" cy="991579"/>
              <a:chOff x="5300867" y="4825116"/>
              <a:chExt cx="3276187" cy="991579"/>
            </a:xfrm>
          </p:grpSpPr>
          <p:grpSp>
            <p:nvGrpSpPr>
              <p:cNvPr id="10" name="Group 78"/>
              <p:cNvGrpSpPr/>
              <p:nvPr/>
            </p:nvGrpSpPr>
            <p:grpSpPr>
              <a:xfrm>
                <a:off x="7903112" y="4844522"/>
                <a:ext cx="673942" cy="925473"/>
                <a:chOff x="1770669" y="4665619"/>
                <a:chExt cx="673942" cy="925473"/>
              </a:xfrm>
            </p:grpSpPr>
            <p:pic>
              <p:nvPicPr>
                <p:cNvPr id="130" name="Picture 3" descr="C:\Clients\MS_artwork\Windows_Vista_Icons_ for_Marketing_use\Laptop.png"/>
                <p:cNvPicPr>
                  <a:picLocks noChangeAspect="1" noChangeArrowheads="1"/>
                </p:cNvPicPr>
                <p:nvPr/>
              </p:nvPicPr>
              <p:blipFill>
                <a:blip r:embed="rId4"/>
                <a:srcRect/>
                <a:stretch>
                  <a:fillRect/>
                </a:stretch>
              </p:blipFill>
              <p:spPr bwMode="auto">
                <a:xfrm rot="457243" flipH="1">
                  <a:off x="1770669" y="4665619"/>
                  <a:ext cx="673942" cy="925473"/>
                </a:xfrm>
                <a:prstGeom prst="rect">
                  <a:avLst/>
                </a:prstGeom>
                <a:noFill/>
                <a:ln w="9525">
                  <a:noFill/>
                  <a:miter lim="800000"/>
                  <a:headEnd/>
                  <a:tailEnd/>
                </a:ln>
              </p:spPr>
            </p:pic>
            <p:pic>
              <p:nvPicPr>
                <p:cNvPr id="131" name="Picture 7" descr="\\eventsql\dvd27\Clip_Installer\DVD_ART\BoxShots_Logos\Windows Vista Enterprise\Windows Vista Enterprise logo v w.png"/>
                <p:cNvPicPr>
                  <a:picLocks noChangeAspect="1" noChangeArrowheads="1"/>
                </p:cNvPicPr>
                <p:nvPr/>
              </p:nvPicPr>
              <p:blipFill>
                <a:blip r:embed="rId5" cstate="print"/>
                <a:srcRect/>
                <a:stretch>
                  <a:fillRect/>
                </a:stretch>
              </p:blipFill>
              <p:spPr bwMode="auto">
                <a:xfrm rot="21297783">
                  <a:off x="1840012" y="4865804"/>
                  <a:ext cx="377026" cy="330526"/>
                </a:xfrm>
                <a:prstGeom prst="rect">
                  <a:avLst/>
                </a:prstGeom>
                <a:noFill/>
                <a:ln w="9525">
                  <a:noFill/>
                  <a:miter lim="800000"/>
                  <a:headEnd/>
                  <a:tailEnd/>
                </a:ln>
              </p:spPr>
            </p:pic>
          </p:grpSp>
          <p:grpSp>
            <p:nvGrpSpPr>
              <p:cNvPr id="11" name="Group 95"/>
              <p:cNvGrpSpPr/>
              <p:nvPr/>
            </p:nvGrpSpPr>
            <p:grpSpPr>
              <a:xfrm>
                <a:off x="6440555" y="4825116"/>
                <a:ext cx="882070" cy="991579"/>
                <a:chOff x="725556" y="4944386"/>
                <a:chExt cx="882070" cy="991579"/>
              </a:xfrm>
            </p:grpSpPr>
            <p:pic>
              <p:nvPicPr>
                <p:cNvPr id="128" name="Picture 127" descr="image007"/>
                <p:cNvPicPr>
                  <a:picLocks noChangeAspect="1" noChangeArrowheads="1"/>
                </p:cNvPicPr>
                <p:nvPr/>
              </p:nvPicPr>
              <p:blipFill>
                <a:blip r:embed="rId6"/>
                <a:srcRect/>
                <a:stretch>
                  <a:fillRect/>
                </a:stretch>
              </p:blipFill>
              <p:spPr bwMode="auto">
                <a:xfrm flipH="1">
                  <a:off x="725556" y="4944386"/>
                  <a:ext cx="882070" cy="991579"/>
                </a:xfrm>
                <a:prstGeom prst="rect">
                  <a:avLst/>
                </a:prstGeom>
                <a:noFill/>
                <a:ln w="9525">
                  <a:noFill/>
                  <a:miter lim="800000"/>
                  <a:headEnd/>
                  <a:tailEnd/>
                </a:ln>
              </p:spPr>
            </p:pic>
            <p:pic>
              <p:nvPicPr>
                <p:cNvPr id="129" name="Picture 8" descr="\\eventsql\dvd27\Clip_Installer\DVD_ART\BoxShots_Logos\Windows Fundamentals for Legacy PCs\windows fundamentals for legacy pcs v rev.png"/>
                <p:cNvPicPr>
                  <a:picLocks noChangeAspect="1" noChangeArrowheads="1"/>
                </p:cNvPicPr>
                <p:nvPr/>
              </p:nvPicPr>
              <p:blipFill>
                <a:blip r:embed="rId7" cstate="print"/>
                <a:srcRect t="49200"/>
                <a:stretch>
                  <a:fillRect/>
                </a:stretch>
              </p:blipFill>
              <p:spPr bwMode="auto">
                <a:xfrm rot="21019473">
                  <a:off x="1176779" y="5307260"/>
                  <a:ext cx="334127" cy="202711"/>
                </a:xfrm>
                <a:prstGeom prst="rect">
                  <a:avLst/>
                </a:prstGeom>
                <a:noFill/>
                <a:ln w="9525">
                  <a:noFill/>
                  <a:miter lim="800000"/>
                  <a:headEnd/>
                  <a:tailEnd/>
                </a:ln>
              </p:spPr>
            </p:pic>
          </p:grpSp>
          <p:grpSp>
            <p:nvGrpSpPr>
              <p:cNvPr id="12" name="Group 53"/>
              <p:cNvGrpSpPr>
                <a:grpSpLocks/>
              </p:cNvGrpSpPr>
              <p:nvPr/>
            </p:nvGrpSpPr>
            <p:grpSpPr bwMode="auto">
              <a:xfrm>
                <a:off x="5300867" y="4929779"/>
                <a:ext cx="675538" cy="755403"/>
                <a:chOff x="6629400" y="5257800"/>
                <a:chExt cx="980300" cy="991093"/>
              </a:xfrm>
            </p:grpSpPr>
            <p:pic>
              <p:nvPicPr>
                <p:cNvPr id="126" name="Picture 125" descr="C:\Clients\MS_artwork\Windows_Vista_Icons_ for_Marketing_use\Computer.png"/>
                <p:cNvPicPr>
                  <a:picLocks noChangeAspect="1" noChangeArrowheads="1"/>
                </p:cNvPicPr>
                <p:nvPr/>
              </p:nvPicPr>
              <p:blipFill>
                <a:blip r:embed="rId8">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127" name="Picture 126" descr="\\eventsql\dvd27\Clip_Installer\DVD_ART\BoxShots_Logos\Windows XP Embedded\Windows-XP-Embedded-Logo-rev v.png"/>
                <p:cNvPicPr>
                  <a:picLocks noChangeAspect="1" noChangeArrowheads="1"/>
                </p:cNvPicPr>
                <p:nvPr/>
              </p:nvPicPr>
              <p:blipFill>
                <a:blip r:embed="rId9"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13" name="Group 149"/>
            <p:cNvGrpSpPr/>
            <p:nvPr/>
          </p:nvGrpSpPr>
          <p:grpSpPr>
            <a:xfrm>
              <a:off x="1673411" y="1796775"/>
              <a:ext cx="1066800" cy="1428750"/>
              <a:chOff x="3452946" y="1806607"/>
              <a:chExt cx="1066800" cy="1428750"/>
            </a:xfrm>
          </p:grpSpPr>
          <p:pic>
            <p:nvPicPr>
              <p:cNvPr id="132"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3452946" y="1806607"/>
                <a:ext cx="1066800" cy="1428750"/>
              </a:xfrm>
              <a:prstGeom prst="rect">
                <a:avLst/>
              </a:prstGeom>
              <a:noFill/>
              <a:ln w="9525">
                <a:noFill/>
                <a:miter lim="800000"/>
                <a:headEnd/>
                <a:tailEnd/>
              </a:ln>
            </p:spPr>
          </p:pic>
          <p:pic>
            <p:nvPicPr>
              <p:cNvPr id="136" name="Picture 77" descr="Picture1.png"/>
              <p:cNvPicPr>
                <a:picLocks noChangeAspect="1"/>
              </p:cNvPicPr>
              <p:nvPr/>
            </p:nvPicPr>
            <p:blipFill>
              <a:blip r:embed="rId11">
                <a:lum bright="24000"/>
              </a:blip>
              <a:srcRect/>
              <a:stretch>
                <a:fillRect/>
              </a:stretch>
            </p:blipFill>
            <p:spPr bwMode="auto">
              <a:xfrm>
                <a:off x="3642217" y="2531736"/>
                <a:ext cx="457200" cy="457200"/>
              </a:xfrm>
              <a:prstGeom prst="rect">
                <a:avLst/>
              </a:prstGeom>
              <a:noFill/>
              <a:ln w="9525">
                <a:noFill/>
                <a:miter lim="800000"/>
                <a:headEnd/>
                <a:tailEnd/>
              </a:ln>
            </p:spPr>
          </p:pic>
          <p:pic>
            <p:nvPicPr>
              <p:cNvPr id="137" name="Picture 77" descr="Picture1.png"/>
              <p:cNvPicPr>
                <a:picLocks noChangeAspect="1"/>
              </p:cNvPicPr>
              <p:nvPr/>
            </p:nvPicPr>
            <p:blipFill>
              <a:blip r:embed="rId11">
                <a:lum bright="24000"/>
              </a:blip>
              <a:srcRect/>
              <a:stretch>
                <a:fillRect/>
              </a:stretch>
            </p:blipFill>
            <p:spPr bwMode="auto">
              <a:xfrm>
                <a:off x="3944559" y="2379336"/>
                <a:ext cx="457200" cy="457200"/>
              </a:xfrm>
              <a:prstGeom prst="rect">
                <a:avLst/>
              </a:prstGeom>
              <a:noFill/>
              <a:ln w="9525">
                <a:noFill/>
                <a:miter lim="800000"/>
                <a:headEnd/>
                <a:tailEnd/>
              </a:ln>
            </p:spPr>
          </p:pic>
          <p:pic>
            <p:nvPicPr>
              <p:cNvPr id="140" name="Picture 77" descr="Picture1.png"/>
              <p:cNvPicPr>
                <a:picLocks noChangeAspect="1"/>
              </p:cNvPicPr>
              <p:nvPr/>
            </p:nvPicPr>
            <p:blipFill>
              <a:blip r:embed="rId11">
                <a:lum bright="24000"/>
              </a:blip>
              <a:srcRect/>
              <a:stretch>
                <a:fillRect/>
              </a:stretch>
            </p:blipFill>
            <p:spPr bwMode="auto">
              <a:xfrm>
                <a:off x="3636866" y="2174857"/>
                <a:ext cx="457200" cy="457200"/>
              </a:xfrm>
              <a:prstGeom prst="rect">
                <a:avLst/>
              </a:prstGeom>
              <a:noFill/>
              <a:ln w="9525">
                <a:noFill/>
                <a:miter lim="800000"/>
                <a:headEnd/>
                <a:tailEnd/>
              </a:ln>
            </p:spPr>
          </p:pic>
        </p:grpSp>
        <p:pic>
          <p:nvPicPr>
            <p:cNvPr id="141"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1539609">
              <a:off x="1438196" y="2429282"/>
              <a:ext cx="644871" cy="2742372"/>
            </a:xfrm>
            <a:prstGeom prst="rect">
              <a:avLst/>
            </a:prstGeom>
            <a:noFill/>
          </p:spPr>
        </p:pic>
        <p:pic>
          <p:nvPicPr>
            <p:cNvPr id="143"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0038333">
              <a:off x="2495058" y="2422656"/>
              <a:ext cx="644871" cy="2742372"/>
            </a:xfrm>
            <a:prstGeom prst="rect">
              <a:avLst/>
            </a:prstGeom>
            <a:noFill/>
          </p:spPr>
        </p:pic>
        <p:pic>
          <p:nvPicPr>
            <p:cNvPr id="145" name="Picture 7" descr="C:\Program Files\Microsoft Resource DVD Artwork\DVD_ART\Artwork_Imagery\Shapes and Graphics\Connectors\connector stars - gold 2.png"/>
            <p:cNvPicPr>
              <a:picLocks noChangeAspect="1" noChangeArrowheads="1"/>
            </p:cNvPicPr>
            <p:nvPr/>
          </p:nvPicPr>
          <p:blipFill>
            <a:blip r:embed="rId3"/>
            <a:srcRect t="50000" r="-14762"/>
            <a:stretch>
              <a:fillRect/>
            </a:stretch>
          </p:blipFill>
          <p:spPr bwMode="auto">
            <a:xfrm rot="21382613">
              <a:off x="1941780" y="2594934"/>
              <a:ext cx="644871" cy="2742372"/>
            </a:xfrm>
            <a:prstGeom prst="rect">
              <a:avLst/>
            </a:prstGeom>
            <a:noFill/>
          </p:spPr>
        </p:pic>
      </p:grpSp>
      <p:sp>
        <p:nvSpPr>
          <p:cNvPr id="147" name="TextBox 146"/>
          <p:cNvSpPr txBox="1"/>
          <p:nvPr/>
        </p:nvSpPr>
        <p:spPr>
          <a:xfrm>
            <a:off x="653144" y="1455202"/>
            <a:ext cx="2737582" cy="707886"/>
          </a:xfrm>
          <a:prstGeom prst="rect">
            <a:avLst/>
          </a:prstGeom>
          <a:noFill/>
        </p:spPr>
        <p:txBody>
          <a:bodyPr wrap="square" rtlCol="0">
            <a:spAutoFit/>
          </a:bodyPr>
          <a:lstStyle/>
          <a:p>
            <a:pPr algn="ctr"/>
            <a:r>
              <a:rPr lang="en-US" sz="2000" dirty="0" err="1" smtClean="0">
                <a:solidFill>
                  <a:schemeClr val="tx1"/>
                </a:solidFill>
                <a:latin typeface="Calibri" pitchFamily="34" charset="0"/>
              </a:rPr>
              <a:t>Estática</a:t>
            </a:r>
            <a:r>
              <a:rPr lang="en-US" sz="2000" dirty="0" smtClean="0">
                <a:solidFill>
                  <a:schemeClr val="tx1"/>
                </a:solidFill>
                <a:latin typeface="Calibri" pitchFamily="34" charset="0"/>
              </a:rPr>
              <a:t> (“</a:t>
            </a:r>
            <a:r>
              <a:rPr lang="en-US" sz="2000" dirty="0" err="1" smtClean="0">
                <a:solidFill>
                  <a:schemeClr val="tx1"/>
                </a:solidFill>
                <a:latin typeface="Calibri" pitchFamily="34" charset="0"/>
              </a:rPr>
              <a:t>persistente</a:t>
            </a:r>
            <a:r>
              <a:rPr lang="en-US" sz="2000" dirty="0" smtClean="0">
                <a:solidFill>
                  <a:schemeClr val="tx1"/>
                </a:solidFill>
                <a:latin typeface="Calibri" pitchFamily="34" charset="0"/>
              </a:rPr>
              <a:t>”)</a:t>
            </a:r>
          </a:p>
          <a:p>
            <a:pPr algn="ctr"/>
            <a:r>
              <a:rPr lang="en-US" sz="2000" dirty="0" smtClean="0">
                <a:solidFill>
                  <a:schemeClr val="tx1"/>
                </a:solidFill>
                <a:latin typeface="Calibri" pitchFamily="34" charset="0"/>
              </a:rPr>
              <a:t>Desktops </a:t>
            </a:r>
            <a:r>
              <a:rPr lang="en-US" sz="2000" dirty="0" err="1" smtClean="0">
                <a:solidFill>
                  <a:schemeClr val="tx1"/>
                </a:solidFill>
                <a:latin typeface="Calibri" pitchFamily="34" charset="0"/>
              </a:rPr>
              <a:t>virtuales</a:t>
            </a:r>
            <a:endParaRPr lang="en-US" sz="2000" dirty="0" smtClean="0">
              <a:solidFill>
                <a:schemeClr val="tx1"/>
              </a:solidFill>
              <a:latin typeface="Calibri" pitchFamily="34" charset="0"/>
            </a:endParaRPr>
          </a:p>
        </p:txBody>
      </p:sp>
      <p:sp>
        <p:nvSpPr>
          <p:cNvPr id="148" name="TextBox 147"/>
          <p:cNvSpPr txBox="1"/>
          <p:nvPr/>
        </p:nvSpPr>
        <p:spPr>
          <a:xfrm>
            <a:off x="5996401" y="1377290"/>
            <a:ext cx="3147599" cy="707886"/>
          </a:xfrm>
          <a:prstGeom prst="rect">
            <a:avLst/>
          </a:prstGeom>
          <a:noFill/>
        </p:spPr>
        <p:txBody>
          <a:bodyPr wrap="square" rtlCol="0">
            <a:spAutoFit/>
          </a:bodyPr>
          <a:lstStyle/>
          <a:p>
            <a:pPr algn="ctr"/>
            <a:r>
              <a:rPr lang="en-US" sz="2000" dirty="0" err="1" smtClean="0">
                <a:solidFill>
                  <a:schemeClr val="tx1"/>
                </a:solidFill>
                <a:latin typeface="Calibri" pitchFamily="34" charset="0"/>
              </a:rPr>
              <a:t>Dinámico</a:t>
            </a:r>
            <a:r>
              <a:rPr lang="en-US" sz="2000" dirty="0" smtClean="0">
                <a:solidFill>
                  <a:schemeClr val="tx1"/>
                </a:solidFill>
                <a:latin typeface="Calibri" pitchFamily="34" charset="0"/>
              </a:rPr>
              <a:t> (“no </a:t>
            </a:r>
            <a:r>
              <a:rPr lang="en-US" sz="2000" dirty="0" err="1" smtClean="0">
                <a:solidFill>
                  <a:schemeClr val="tx1"/>
                </a:solidFill>
                <a:latin typeface="Calibri" pitchFamily="34" charset="0"/>
              </a:rPr>
              <a:t>persistente</a:t>
            </a:r>
            <a:r>
              <a:rPr lang="en-US" sz="2000" dirty="0" smtClean="0">
                <a:solidFill>
                  <a:schemeClr val="tx1"/>
                </a:solidFill>
                <a:latin typeface="Calibri" pitchFamily="34" charset="0"/>
              </a:rPr>
              <a:t>”)</a:t>
            </a:r>
          </a:p>
          <a:p>
            <a:pPr algn="ctr"/>
            <a:r>
              <a:rPr lang="en-US" sz="2000" dirty="0" smtClean="0">
                <a:solidFill>
                  <a:schemeClr val="tx1"/>
                </a:solidFill>
                <a:latin typeface="Calibri" pitchFamily="34" charset="0"/>
              </a:rPr>
              <a:t>Desktops </a:t>
            </a:r>
            <a:r>
              <a:rPr lang="en-US" sz="2000" dirty="0" err="1" smtClean="0">
                <a:solidFill>
                  <a:schemeClr val="tx1"/>
                </a:solidFill>
                <a:latin typeface="Calibri" pitchFamily="34" charset="0"/>
              </a:rPr>
              <a:t>virtuales</a:t>
            </a:r>
            <a:endParaRPr lang="en-US" sz="2000" dirty="0" smtClean="0">
              <a:solidFill>
                <a:schemeClr val="tx1"/>
              </a:solidFill>
              <a:latin typeface="Calibri" pitchFamily="34" charset="0"/>
            </a:endParaRPr>
          </a:p>
        </p:txBody>
      </p:sp>
      <p:grpSp>
        <p:nvGrpSpPr>
          <p:cNvPr id="14" name="Group 150"/>
          <p:cNvGrpSpPr/>
          <p:nvPr/>
        </p:nvGrpSpPr>
        <p:grpSpPr>
          <a:xfrm>
            <a:off x="5211098" y="1720644"/>
            <a:ext cx="619432" cy="540775"/>
            <a:chOff x="6915729" y="1669957"/>
            <a:chExt cx="1485477" cy="1280583"/>
          </a:xfrm>
        </p:grpSpPr>
        <p:sp>
          <p:nvSpPr>
            <p:cNvPr id="152" name="Isosceles Triangle 151"/>
            <p:cNvSpPr/>
            <p:nvPr/>
          </p:nvSpPr>
          <p:spPr bwMode="auto">
            <a:xfrm>
              <a:off x="6915729" y="1669957"/>
              <a:ext cx="1485477" cy="128058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pic>
          <p:nvPicPr>
            <p:cNvPr id="153" name="Picture 5" descr="\\eventsql\dvd27\Clip_Installer\DVD_ART\Artwork_Imagery\HARDWARE_IMAGERY\Illustration - Misc Hardware\Windows Vista Illustration Icons\Server.png"/>
            <p:cNvPicPr>
              <a:picLocks noChangeAspect="1" noChangeArrowheads="1"/>
            </p:cNvPicPr>
            <p:nvPr/>
          </p:nvPicPr>
          <p:blipFill>
            <a:blip r:embed="rId12" cstate="email"/>
            <a:srcRect/>
            <a:stretch>
              <a:fillRect/>
            </a:stretch>
          </p:blipFill>
          <p:spPr bwMode="auto">
            <a:xfrm>
              <a:off x="7374988" y="1923427"/>
              <a:ext cx="589910" cy="807246"/>
            </a:xfrm>
            <a:prstGeom prst="rect">
              <a:avLst/>
            </a:prstGeom>
            <a:noFill/>
            <a:ln w="9525">
              <a:noFill/>
              <a:miter lim="800000"/>
              <a:headEnd/>
              <a:tailEnd/>
            </a:ln>
          </p:spPr>
        </p:pic>
        <p:grpSp>
          <p:nvGrpSpPr>
            <p:cNvPr id="15" name="Group 146"/>
            <p:cNvGrpSpPr/>
            <p:nvPr/>
          </p:nvGrpSpPr>
          <p:grpSpPr>
            <a:xfrm>
              <a:off x="7369918" y="2549382"/>
              <a:ext cx="476374" cy="334482"/>
              <a:chOff x="6505548" y="845445"/>
              <a:chExt cx="681002" cy="627755"/>
            </a:xfrm>
          </p:grpSpPr>
          <p:pic>
            <p:nvPicPr>
              <p:cNvPr id="159" name="Picture 158" descr="server.png"/>
              <p:cNvPicPr>
                <a:picLocks noChangeAspect="1"/>
              </p:cNvPicPr>
              <p:nvPr/>
            </p:nvPicPr>
            <p:blipFill>
              <a:blip r:embed="rId13" cstate="email"/>
              <a:stretch>
                <a:fillRect/>
              </a:stretch>
            </p:blipFill>
            <p:spPr>
              <a:xfrm>
                <a:off x="6505548" y="845445"/>
                <a:ext cx="338102" cy="449955"/>
              </a:xfrm>
              <a:prstGeom prst="rect">
                <a:avLst/>
              </a:prstGeom>
            </p:spPr>
          </p:pic>
          <p:pic>
            <p:nvPicPr>
              <p:cNvPr id="160" name="Picture 159" descr="server.png"/>
              <p:cNvPicPr>
                <a:picLocks noChangeAspect="1"/>
              </p:cNvPicPr>
              <p:nvPr/>
            </p:nvPicPr>
            <p:blipFill>
              <a:blip r:embed="rId13" cstate="email"/>
              <a:stretch>
                <a:fillRect/>
              </a:stretch>
            </p:blipFill>
            <p:spPr>
              <a:xfrm>
                <a:off x="6848448" y="845445"/>
                <a:ext cx="338102" cy="449955"/>
              </a:xfrm>
              <a:prstGeom prst="rect">
                <a:avLst/>
              </a:prstGeom>
            </p:spPr>
          </p:pic>
          <p:pic>
            <p:nvPicPr>
              <p:cNvPr id="161" name="Picture 160" descr="server.png"/>
              <p:cNvPicPr>
                <a:picLocks noChangeAspect="1"/>
              </p:cNvPicPr>
              <p:nvPr/>
            </p:nvPicPr>
            <p:blipFill>
              <a:blip r:embed="rId13" cstate="email"/>
              <a:stretch>
                <a:fillRect/>
              </a:stretch>
            </p:blipFill>
            <p:spPr>
              <a:xfrm>
                <a:off x="6683348" y="1023245"/>
                <a:ext cx="338102" cy="449955"/>
              </a:xfrm>
              <a:prstGeom prst="rect">
                <a:avLst/>
              </a:prstGeom>
            </p:spPr>
          </p:pic>
        </p:grpSp>
        <p:grpSp>
          <p:nvGrpSpPr>
            <p:cNvPr id="16" name="Group 146"/>
            <p:cNvGrpSpPr/>
            <p:nvPr/>
          </p:nvGrpSpPr>
          <p:grpSpPr>
            <a:xfrm>
              <a:off x="7552045" y="2549382"/>
              <a:ext cx="476374" cy="334482"/>
              <a:chOff x="6505548" y="845445"/>
              <a:chExt cx="681002" cy="627755"/>
            </a:xfrm>
          </p:grpSpPr>
          <p:pic>
            <p:nvPicPr>
              <p:cNvPr id="156" name="Picture 155" descr="server.png"/>
              <p:cNvPicPr>
                <a:picLocks noChangeAspect="1"/>
              </p:cNvPicPr>
              <p:nvPr/>
            </p:nvPicPr>
            <p:blipFill>
              <a:blip r:embed="rId13" cstate="email"/>
              <a:stretch>
                <a:fillRect/>
              </a:stretch>
            </p:blipFill>
            <p:spPr>
              <a:xfrm>
                <a:off x="6505548" y="845445"/>
                <a:ext cx="338102" cy="449955"/>
              </a:xfrm>
              <a:prstGeom prst="rect">
                <a:avLst/>
              </a:prstGeom>
            </p:spPr>
          </p:pic>
          <p:pic>
            <p:nvPicPr>
              <p:cNvPr id="157" name="Picture 156" descr="server.png"/>
              <p:cNvPicPr>
                <a:picLocks noChangeAspect="1"/>
              </p:cNvPicPr>
              <p:nvPr/>
            </p:nvPicPr>
            <p:blipFill>
              <a:blip r:embed="rId13" cstate="email"/>
              <a:stretch>
                <a:fillRect/>
              </a:stretch>
            </p:blipFill>
            <p:spPr>
              <a:xfrm>
                <a:off x="6848448" y="845445"/>
                <a:ext cx="338102" cy="449955"/>
              </a:xfrm>
              <a:prstGeom prst="rect">
                <a:avLst/>
              </a:prstGeom>
            </p:spPr>
          </p:pic>
          <p:pic>
            <p:nvPicPr>
              <p:cNvPr id="158" name="Picture 157" descr="server.png"/>
              <p:cNvPicPr>
                <a:picLocks noChangeAspect="1"/>
              </p:cNvPicPr>
              <p:nvPr/>
            </p:nvPicPr>
            <p:blipFill>
              <a:blip r:embed="rId13" cstate="email"/>
              <a:stretch>
                <a:fillRect/>
              </a:stretch>
            </p:blipFill>
            <p:spPr>
              <a:xfrm>
                <a:off x="6683348" y="1023245"/>
                <a:ext cx="338102" cy="449955"/>
              </a:xfrm>
              <a:prstGeom prst="rect">
                <a:avLst/>
              </a:prstGeom>
            </p:spPr>
          </p:pic>
        </p:grpSp>
      </p:grpSp>
      <p:grpSp>
        <p:nvGrpSpPr>
          <p:cNvPr id="17" name="Group 163"/>
          <p:cNvGrpSpPr/>
          <p:nvPr/>
        </p:nvGrpSpPr>
        <p:grpSpPr>
          <a:xfrm>
            <a:off x="5177928" y="2685428"/>
            <a:ext cx="672266" cy="824688"/>
            <a:chOff x="5305747" y="1771026"/>
            <a:chExt cx="854769" cy="1169684"/>
          </a:xfrm>
        </p:grpSpPr>
        <p:pic>
          <p:nvPicPr>
            <p:cNvPr id="165" name="Picture 5" descr="\\eventsql\dvd27\Clip_Installer\DVD_ART\Artwork_Imagery\HARDWARE_IMAGERY\Illustration - Misc Hardware\Windows Vista Illustration Icons\Server.png"/>
            <p:cNvPicPr>
              <a:picLocks noChangeAspect="1" noChangeArrowheads="1"/>
            </p:cNvPicPr>
            <p:nvPr/>
          </p:nvPicPr>
          <p:blipFill>
            <a:blip r:embed="rId14" cstate="email"/>
            <a:srcRect/>
            <a:stretch>
              <a:fillRect/>
            </a:stretch>
          </p:blipFill>
          <p:spPr bwMode="auto">
            <a:xfrm>
              <a:off x="5305747" y="1771026"/>
              <a:ext cx="854769" cy="1169684"/>
            </a:xfrm>
            <a:prstGeom prst="rect">
              <a:avLst/>
            </a:prstGeom>
            <a:noFill/>
            <a:ln w="9525">
              <a:noFill/>
              <a:miter lim="800000"/>
              <a:headEnd/>
              <a:tailEnd/>
            </a:ln>
          </p:spPr>
        </p:pic>
        <p:grpSp>
          <p:nvGrpSpPr>
            <p:cNvPr id="18" name="Group 20"/>
            <p:cNvGrpSpPr/>
            <p:nvPr/>
          </p:nvGrpSpPr>
          <p:grpSpPr>
            <a:xfrm>
              <a:off x="5783454" y="2135228"/>
              <a:ext cx="377056" cy="348450"/>
              <a:chOff x="1747290" y="5571160"/>
              <a:chExt cx="554957" cy="384739"/>
            </a:xfrm>
          </p:grpSpPr>
          <p:pic>
            <p:nvPicPr>
              <p:cNvPr id="172" name="Picture 1" descr="image001"/>
              <p:cNvPicPr>
                <a:picLocks noChangeAspect="1" noChangeArrowheads="1"/>
              </p:cNvPicPr>
              <p:nvPr/>
            </p:nvPicPr>
            <p:blipFill>
              <a:blip r:embed="rId15"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173" name="Picture 2" descr="image002"/>
              <p:cNvPicPr>
                <a:picLocks noChangeAspect="1" noChangeArrowheads="1"/>
              </p:cNvPicPr>
              <p:nvPr/>
            </p:nvPicPr>
            <p:blipFill>
              <a:blip r:embed="rId16"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174" name="Picture 3" descr="image003"/>
              <p:cNvPicPr>
                <a:picLocks noChangeAspect="1" noChangeArrowheads="1"/>
              </p:cNvPicPr>
              <p:nvPr/>
            </p:nvPicPr>
            <p:blipFill>
              <a:blip r:embed="rId17"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175" name="Picture 4" descr="image004"/>
              <p:cNvPicPr>
                <a:picLocks noChangeAspect="1" noChangeArrowheads="1"/>
              </p:cNvPicPr>
              <p:nvPr/>
            </p:nvPicPr>
            <p:blipFill>
              <a:blip r:embed="rId18"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19" name="Group 20"/>
            <p:cNvGrpSpPr/>
            <p:nvPr/>
          </p:nvGrpSpPr>
          <p:grpSpPr>
            <a:xfrm>
              <a:off x="5783454" y="2135228"/>
              <a:ext cx="377056" cy="348450"/>
              <a:chOff x="1747290" y="5571160"/>
              <a:chExt cx="554957" cy="384739"/>
            </a:xfrm>
          </p:grpSpPr>
          <p:pic>
            <p:nvPicPr>
              <p:cNvPr id="168" name="Picture 1" descr="image001"/>
              <p:cNvPicPr>
                <a:picLocks noChangeAspect="1" noChangeArrowheads="1"/>
              </p:cNvPicPr>
              <p:nvPr/>
            </p:nvPicPr>
            <p:blipFill>
              <a:blip r:embed="rId15"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169" name="Picture 2" descr="image002"/>
              <p:cNvPicPr>
                <a:picLocks noChangeAspect="1" noChangeArrowheads="1"/>
              </p:cNvPicPr>
              <p:nvPr/>
            </p:nvPicPr>
            <p:blipFill>
              <a:blip r:embed="rId16"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170" name="Picture 3" descr="image003"/>
              <p:cNvPicPr>
                <a:picLocks noChangeAspect="1" noChangeArrowheads="1"/>
              </p:cNvPicPr>
              <p:nvPr/>
            </p:nvPicPr>
            <p:blipFill>
              <a:blip r:embed="rId17"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171" name="Picture 4" descr="image004"/>
              <p:cNvPicPr>
                <a:picLocks noChangeAspect="1" noChangeArrowheads="1"/>
              </p:cNvPicPr>
              <p:nvPr/>
            </p:nvPicPr>
            <p:blipFill>
              <a:blip r:embed="rId18"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grpSp>
        <p:nvGrpSpPr>
          <p:cNvPr id="20" name="Group 175"/>
          <p:cNvGrpSpPr/>
          <p:nvPr/>
        </p:nvGrpSpPr>
        <p:grpSpPr>
          <a:xfrm>
            <a:off x="5201265" y="3883742"/>
            <a:ext cx="814788" cy="806246"/>
            <a:chOff x="3021032" y="1819315"/>
            <a:chExt cx="1254711" cy="1187708"/>
          </a:xfrm>
        </p:grpSpPr>
        <p:pic>
          <p:nvPicPr>
            <p:cNvPr id="177" name="Picture 5" descr="\\eventsql\dvd27\Clip_Installer\DVD_ART\Artwork_Imagery\HARDWARE_IMAGERY\Illustration - Misc Hardware\Windows Vista Illustration Icons\Server.png"/>
            <p:cNvPicPr>
              <a:picLocks noChangeAspect="1" noChangeArrowheads="1"/>
            </p:cNvPicPr>
            <p:nvPr/>
          </p:nvPicPr>
          <p:blipFill>
            <a:blip r:embed="rId14" cstate="email"/>
            <a:srcRect/>
            <a:stretch>
              <a:fillRect/>
            </a:stretch>
          </p:blipFill>
          <p:spPr bwMode="auto">
            <a:xfrm>
              <a:off x="3021032" y="1819315"/>
              <a:ext cx="854769" cy="1169685"/>
            </a:xfrm>
            <a:prstGeom prst="rect">
              <a:avLst/>
            </a:prstGeom>
            <a:noFill/>
            <a:ln w="9525">
              <a:noFill/>
              <a:miter lim="800000"/>
              <a:headEnd/>
              <a:tailEnd/>
            </a:ln>
          </p:spPr>
        </p:pic>
        <p:grpSp>
          <p:nvGrpSpPr>
            <p:cNvPr id="21" name="Group 63"/>
            <p:cNvGrpSpPr/>
            <p:nvPr/>
          </p:nvGrpSpPr>
          <p:grpSpPr>
            <a:xfrm>
              <a:off x="3039869" y="1837701"/>
              <a:ext cx="1203216" cy="1169322"/>
              <a:chOff x="7367051" y="1355101"/>
              <a:chExt cx="1203216" cy="1169322"/>
            </a:xfrm>
          </p:grpSpPr>
          <p:pic>
            <p:nvPicPr>
              <p:cNvPr id="186" name="Picture 185" descr="chart.png"/>
              <p:cNvPicPr>
                <a:picLocks noChangeAspect="1"/>
              </p:cNvPicPr>
              <p:nvPr/>
            </p:nvPicPr>
            <p:blipFill>
              <a:blip r:embed="rId19" cstate="email"/>
              <a:stretch>
                <a:fillRect/>
              </a:stretch>
            </p:blipFill>
            <p:spPr>
              <a:xfrm>
                <a:off x="7523024" y="1639214"/>
                <a:ext cx="705516" cy="508628"/>
              </a:xfrm>
              <a:prstGeom prst="rect">
                <a:avLst/>
              </a:prstGeom>
              <a:effectLst/>
            </p:spPr>
          </p:pic>
          <p:sp>
            <p:nvSpPr>
              <p:cNvPr id="187" name="Oval 186"/>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grpSp>
            <p:nvGrpSpPr>
              <p:cNvPr id="22" name="Group 146"/>
              <p:cNvGrpSpPr/>
              <p:nvPr/>
            </p:nvGrpSpPr>
            <p:grpSpPr>
              <a:xfrm>
                <a:off x="7857410" y="1893528"/>
                <a:ext cx="476374" cy="334482"/>
                <a:chOff x="6505548" y="845445"/>
                <a:chExt cx="681002" cy="627755"/>
              </a:xfrm>
            </p:grpSpPr>
            <p:pic>
              <p:nvPicPr>
                <p:cNvPr id="189" name="Picture 188" descr="server.png"/>
                <p:cNvPicPr>
                  <a:picLocks noChangeAspect="1"/>
                </p:cNvPicPr>
                <p:nvPr/>
              </p:nvPicPr>
              <p:blipFill>
                <a:blip r:embed="rId20" cstate="email"/>
                <a:stretch>
                  <a:fillRect/>
                </a:stretch>
              </p:blipFill>
              <p:spPr>
                <a:xfrm>
                  <a:off x="6505548" y="845445"/>
                  <a:ext cx="338102" cy="449955"/>
                </a:xfrm>
                <a:prstGeom prst="rect">
                  <a:avLst/>
                </a:prstGeom>
              </p:spPr>
            </p:pic>
            <p:pic>
              <p:nvPicPr>
                <p:cNvPr id="190" name="Picture 189" descr="server.png"/>
                <p:cNvPicPr>
                  <a:picLocks noChangeAspect="1"/>
                </p:cNvPicPr>
                <p:nvPr/>
              </p:nvPicPr>
              <p:blipFill>
                <a:blip r:embed="rId20" cstate="email"/>
                <a:stretch>
                  <a:fillRect/>
                </a:stretch>
              </p:blipFill>
              <p:spPr>
                <a:xfrm>
                  <a:off x="6848448" y="845445"/>
                  <a:ext cx="338102" cy="449955"/>
                </a:xfrm>
                <a:prstGeom prst="rect">
                  <a:avLst/>
                </a:prstGeom>
              </p:spPr>
            </p:pic>
            <p:pic>
              <p:nvPicPr>
                <p:cNvPr id="191" name="Picture 190" descr="server.png"/>
                <p:cNvPicPr>
                  <a:picLocks noChangeAspect="1"/>
                </p:cNvPicPr>
                <p:nvPr/>
              </p:nvPicPr>
              <p:blipFill>
                <a:blip r:embed="rId20" cstate="email"/>
                <a:stretch>
                  <a:fillRect/>
                </a:stretch>
              </p:blipFill>
              <p:spPr>
                <a:xfrm>
                  <a:off x="6683348" y="1023245"/>
                  <a:ext cx="338102" cy="449955"/>
                </a:xfrm>
                <a:prstGeom prst="rect">
                  <a:avLst/>
                </a:prstGeom>
              </p:spPr>
            </p:pic>
          </p:grpSp>
        </p:grpSp>
        <p:grpSp>
          <p:nvGrpSpPr>
            <p:cNvPr id="23" name="Group 65"/>
            <p:cNvGrpSpPr/>
            <p:nvPr/>
          </p:nvGrpSpPr>
          <p:grpSpPr>
            <a:xfrm>
              <a:off x="3072527" y="1837701"/>
              <a:ext cx="1203216" cy="1169322"/>
              <a:chOff x="7367051" y="1355101"/>
              <a:chExt cx="1203216" cy="1169322"/>
            </a:xfrm>
          </p:grpSpPr>
          <p:pic>
            <p:nvPicPr>
              <p:cNvPr id="180" name="Picture 179" descr="chart.png"/>
              <p:cNvPicPr>
                <a:picLocks noChangeAspect="1"/>
              </p:cNvPicPr>
              <p:nvPr/>
            </p:nvPicPr>
            <p:blipFill>
              <a:blip r:embed="rId19" cstate="email"/>
              <a:stretch>
                <a:fillRect/>
              </a:stretch>
            </p:blipFill>
            <p:spPr>
              <a:xfrm>
                <a:off x="7523024" y="1639214"/>
                <a:ext cx="705516" cy="508628"/>
              </a:xfrm>
              <a:prstGeom prst="rect">
                <a:avLst/>
              </a:prstGeom>
              <a:effectLst/>
            </p:spPr>
          </p:pic>
          <p:sp>
            <p:nvSpPr>
              <p:cNvPr id="181" name="Oval 180"/>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endParaRPr>
              </a:p>
            </p:txBody>
          </p:sp>
          <p:grpSp>
            <p:nvGrpSpPr>
              <p:cNvPr id="24" name="Group 146"/>
              <p:cNvGrpSpPr/>
              <p:nvPr/>
            </p:nvGrpSpPr>
            <p:grpSpPr>
              <a:xfrm>
                <a:off x="7857410" y="1893528"/>
                <a:ext cx="476374" cy="334482"/>
                <a:chOff x="6505548" y="845445"/>
                <a:chExt cx="681002" cy="627755"/>
              </a:xfrm>
            </p:grpSpPr>
            <p:pic>
              <p:nvPicPr>
                <p:cNvPr id="183" name="Picture 182" descr="server.png"/>
                <p:cNvPicPr>
                  <a:picLocks noChangeAspect="1"/>
                </p:cNvPicPr>
                <p:nvPr/>
              </p:nvPicPr>
              <p:blipFill>
                <a:blip r:embed="rId20" cstate="email"/>
                <a:stretch>
                  <a:fillRect/>
                </a:stretch>
              </p:blipFill>
              <p:spPr>
                <a:xfrm>
                  <a:off x="6505548" y="845445"/>
                  <a:ext cx="338102" cy="449955"/>
                </a:xfrm>
                <a:prstGeom prst="rect">
                  <a:avLst/>
                </a:prstGeom>
              </p:spPr>
            </p:pic>
            <p:pic>
              <p:nvPicPr>
                <p:cNvPr id="184" name="Picture 183" descr="server.png"/>
                <p:cNvPicPr>
                  <a:picLocks noChangeAspect="1"/>
                </p:cNvPicPr>
                <p:nvPr/>
              </p:nvPicPr>
              <p:blipFill>
                <a:blip r:embed="rId20" cstate="email"/>
                <a:stretch>
                  <a:fillRect/>
                </a:stretch>
              </p:blipFill>
              <p:spPr>
                <a:xfrm>
                  <a:off x="6848448" y="845445"/>
                  <a:ext cx="338102" cy="449955"/>
                </a:xfrm>
                <a:prstGeom prst="rect">
                  <a:avLst/>
                </a:prstGeom>
              </p:spPr>
            </p:pic>
            <p:pic>
              <p:nvPicPr>
                <p:cNvPr id="185" name="Picture 184" descr="server.png"/>
                <p:cNvPicPr>
                  <a:picLocks noChangeAspect="1"/>
                </p:cNvPicPr>
                <p:nvPr/>
              </p:nvPicPr>
              <p:blipFill>
                <a:blip r:embed="rId20" cstate="email"/>
                <a:stretch>
                  <a:fillRect/>
                </a:stretch>
              </p:blipFill>
              <p:spPr>
                <a:xfrm>
                  <a:off x="6683348" y="1023245"/>
                  <a:ext cx="338102" cy="449955"/>
                </a:xfrm>
                <a:prstGeom prst="rect">
                  <a:avLst/>
                </a:prstGeom>
              </p:spPr>
            </p:pic>
          </p:grpSp>
        </p:grpSp>
      </p:grpSp>
      <p:sp>
        <p:nvSpPr>
          <p:cNvPr id="192" name="TextBox 191"/>
          <p:cNvSpPr txBox="1"/>
          <p:nvPr/>
        </p:nvSpPr>
        <p:spPr>
          <a:xfrm>
            <a:off x="3628102" y="1746700"/>
            <a:ext cx="1582993" cy="461665"/>
          </a:xfrm>
          <a:prstGeom prst="rect">
            <a:avLst/>
          </a:prstGeom>
          <a:noFill/>
        </p:spPr>
        <p:txBody>
          <a:bodyPr wrap="square" rtlCol="0">
            <a:spAutoFit/>
          </a:bodyPr>
          <a:lstStyle/>
          <a:p>
            <a:pPr algn="ctr"/>
            <a:r>
              <a:rPr lang="en-US" sz="1200" dirty="0" smtClean="0">
                <a:solidFill>
                  <a:schemeClr val="tx1"/>
                </a:solidFill>
                <a:latin typeface="Calibri" pitchFamily="34" charset="0"/>
              </a:rPr>
              <a:t>Profile Virtualization</a:t>
            </a:r>
          </a:p>
          <a:p>
            <a:pPr algn="ctr"/>
            <a:r>
              <a:rPr lang="en-US" sz="1200" dirty="0" smtClean="0">
                <a:solidFill>
                  <a:schemeClr val="tx1"/>
                </a:solidFill>
                <a:latin typeface="Calibri" pitchFamily="34" charset="0"/>
              </a:rPr>
              <a:t>(Folder Re-direction)</a:t>
            </a:r>
          </a:p>
        </p:txBody>
      </p:sp>
      <p:sp>
        <p:nvSpPr>
          <p:cNvPr id="193" name="TextBox 192"/>
          <p:cNvSpPr txBox="1"/>
          <p:nvPr/>
        </p:nvSpPr>
        <p:spPr>
          <a:xfrm>
            <a:off x="3879273" y="2793836"/>
            <a:ext cx="1223670" cy="646331"/>
          </a:xfrm>
          <a:prstGeom prst="rect">
            <a:avLst/>
          </a:prstGeom>
          <a:noFill/>
        </p:spPr>
        <p:txBody>
          <a:bodyPr wrap="square" rtlCol="0">
            <a:spAutoFit/>
          </a:bodyPr>
          <a:lstStyle/>
          <a:p>
            <a:pPr algn="ctr"/>
            <a:r>
              <a:rPr lang="en-US" sz="1200" dirty="0" smtClean="0">
                <a:solidFill>
                  <a:schemeClr val="tx1"/>
                </a:solidFill>
                <a:latin typeface="Calibri" pitchFamily="34" charset="0"/>
              </a:rPr>
              <a:t>Application Virtualization</a:t>
            </a:r>
          </a:p>
          <a:p>
            <a:pPr algn="ctr"/>
            <a:r>
              <a:rPr lang="en-US" sz="1200" dirty="0" smtClean="0">
                <a:solidFill>
                  <a:schemeClr val="tx1"/>
                </a:solidFill>
                <a:latin typeface="Calibri" pitchFamily="34" charset="0"/>
              </a:rPr>
              <a:t>(antes </a:t>
            </a:r>
            <a:r>
              <a:rPr lang="en-US" sz="1200" dirty="0" err="1" smtClean="0">
                <a:solidFill>
                  <a:schemeClr val="tx1"/>
                </a:solidFill>
                <a:latin typeface="Calibri" pitchFamily="34" charset="0"/>
              </a:rPr>
              <a:t>SoftGrid</a:t>
            </a:r>
            <a:r>
              <a:rPr lang="en-US" sz="1200" dirty="0" smtClean="0">
                <a:solidFill>
                  <a:schemeClr val="tx1"/>
                </a:solidFill>
                <a:latin typeface="Calibri" pitchFamily="34" charset="0"/>
              </a:rPr>
              <a:t>)</a:t>
            </a:r>
          </a:p>
        </p:txBody>
      </p:sp>
      <p:sp>
        <p:nvSpPr>
          <p:cNvPr id="194" name="TextBox 193"/>
          <p:cNvSpPr txBox="1"/>
          <p:nvPr/>
        </p:nvSpPr>
        <p:spPr>
          <a:xfrm>
            <a:off x="3854244" y="3949126"/>
            <a:ext cx="1273279" cy="646331"/>
          </a:xfrm>
          <a:prstGeom prst="rect">
            <a:avLst/>
          </a:prstGeom>
          <a:noFill/>
        </p:spPr>
        <p:txBody>
          <a:bodyPr wrap="square" rtlCol="0">
            <a:spAutoFit/>
          </a:bodyPr>
          <a:lstStyle/>
          <a:p>
            <a:pPr algn="ctr"/>
            <a:r>
              <a:rPr lang="en-US" sz="1200" dirty="0" smtClean="0">
                <a:solidFill>
                  <a:schemeClr val="tx1"/>
                </a:solidFill>
                <a:latin typeface="Calibri" pitchFamily="34" charset="0"/>
              </a:rPr>
              <a:t>Presentation Virtualization</a:t>
            </a:r>
          </a:p>
          <a:p>
            <a:pPr algn="ctr"/>
            <a:r>
              <a:rPr lang="en-US" sz="1200" dirty="0" smtClean="0">
                <a:solidFill>
                  <a:schemeClr val="tx1"/>
                </a:solidFill>
                <a:latin typeface="Calibri" pitchFamily="34" charset="0"/>
              </a:rPr>
              <a:t>(TS </a:t>
            </a:r>
            <a:r>
              <a:rPr lang="en-US" sz="1200" dirty="0" err="1" smtClean="0">
                <a:solidFill>
                  <a:schemeClr val="tx1"/>
                </a:solidFill>
                <a:latin typeface="Calibri" pitchFamily="34" charset="0"/>
              </a:rPr>
              <a:t>RemoteApp</a:t>
            </a:r>
            <a:r>
              <a:rPr lang="en-US" sz="1200" dirty="0" smtClean="0">
                <a:solidFill>
                  <a:schemeClr val="tx1"/>
                </a:solidFill>
                <a:latin typeface="Calibri" pitchFamily="34" charset="0"/>
              </a:rPr>
              <a:t>)</a:t>
            </a:r>
          </a:p>
        </p:txBody>
      </p:sp>
      <p:sp>
        <p:nvSpPr>
          <p:cNvPr id="195" name="Left-Right Arrow 194"/>
          <p:cNvSpPr/>
          <p:nvPr/>
        </p:nvSpPr>
        <p:spPr bwMode="auto">
          <a:xfrm rot="1221141">
            <a:off x="5980267" y="2270138"/>
            <a:ext cx="623323"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6" name="Left-Right Arrow 195"/>
          <p:cNvSpPr/>
          <p:nvPr/>
        </p:nvSpPr>
        <p:spPr bwMode="auto">
          <a:xfrm>
            <a:off x="6014090" y="2904968"/>
            <a:ext cx="563039"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7" name="Left-Right Arrow 196"/>
          <p:cNvSpPr/>
          <p:nvPr/>
        </p:nvSpPr>
        <p:spPr bwMode="auto">
          <a:xfrm rot="19780822">
            <a:off x="6068166" y="3686633"/>
            <a:ext cx="563039" cy="247310"/>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2"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384003" name="Text Box 3"/>
          <p:cNvSpPr txBox="1">
            <a:spLocks noChangeArrowheads="1"/>
          </p:cNvSpPr>
          <p:nvPr/>
        </p:nvSpPr>
        <p:spPr bwMode="blackWhite">
          <a:xfrm>
            <a:off x="384175" y="6107782"/>
            <a:ext cx="8378825"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smtClean="0">
                <a:solidFill>
                  <a:schemeClr val="tx1"/>
                </a:solidFill>
                <a:latin typeface="+mn-lt"/>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700" dirty="0">
              <a:solidFill>
                <a:schemeClr val="tx1"/>
              </a:solidFill>
              <a:latin typeface="+mn-lt"/>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95288" y="52388"/>
            <a:ext cx="8229600" cy="855662"/>
          </a:xfrm>
        </p:spPr>
        <p:txBody>
          <a:bodyPr/>
          <a:lstStyle/>
          <a:p>
            <a:r>
              <a:rPr lang="es-ES" dirty="0"/>
              <a:t>Más acciones desde TechNet</a:t>
            </a:r>
          </a:p>
        </p:txBody>
      </p:sp>
      <p:sp>
        <p:nvSpPr>
          <p:cNvPr id="25603" name="Rectangle 3"/>
          <p:cNvSpPr>
            <a:spLocks noGrp="1" noChangeArrowheads="1"/>
          </p:cNvSpPr>
          <p:nvPr>
            <p:ph type="body" idx="1"/>
          </p:nvPr>
        </p:nvSpPr>
        <p:spPr>
          <a:xfrm>
            <a:off x="374650" y="1125538"/>
            <a:ext cx="8388350" cy="5111750"/>
          </a:xfrm>
          <a:noFill/>
        </p:spPr>
        <p:txBody>
          <a:bodyPr/>
          <a:lstStyle/>
          <a:p>
            <a:pPr>
              <a:lnSpc>
                <a:spcPct val="130000"/>
              </a:lnSpc>
              <a:spcBef>
                <a:spcPct val="50000"/>
              </a:spcBef>
            </a:pPr>
            <a:r>
              <a:rPr lang="es-ES" sz="1600" b="1" dirty="0">
                <a:solidFill>
                  <a:srgbClr val="FFFFCC"/>
                </a:solidFill>
                <a:latin typeface="Arial" charset="0"/>
              </a:rPr>
              <a:t>Para ver los </a:t>
            </a:r>
            <a:r>
              <a:rPr lang="es-ES" sz="1600" b="1" dirty="0" err="1">
                <a:solidFill>
                  <a:srgbClr val="FFFFCC"/>
                </a:solidFill>
                <a:latin typeface="Arial" charset="0"/>
              </a:rPr>
              <a:t>webcast</a:t>
            </a:r>
            <a:r>
              <a:rPr lang="es-ES" sz="1600" b="1" dirty="0">
                <a:solidFill>
                  <a:srgbClr val="FFFFCC"/>
                </a:solidFill>
                <a:latin typeface="Arial" charset="0"/>
              </a:rPr>
              <a:t> grabados sobre éste tema y otros temas, diríjase a:</a:t>
            </a:r>
          </a:p>
          <a:p>
            <a:pPr lvl="1">
              <a:lnSpc>
                <a:spcPct val="130000"/>
              </a:lnSpc>
              <a:spcBef>
                <a:spcPct val="50000"/>
              </a:spcBef>
            </a:pPr>
            <a:r>
              <a:rPr lang="es-ES" sz="1600" dirty="0">
                <a:solidFill>
                  <a:srgbClr val="FFFFCC"/>
                </a:solidFill>
                <a:latin typeface="Arial" charset="0"/>
                <a:hlinkClick r:id="rId2"/>
              </a:rPr>
              <a:t>http://www.microsoft.es/technet/jornadas/webcasts/webcasts_ant.asp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información y registro de Futuros </a:t>
            </a:r>
            <a:r>
              <a:rPr lang="es-ES" sz="1600" b="1" dirty="0" err="1">
                <a:solidFill>
                  <a:srgbClr val="FFFFCC"/>
                </a:solidFill>
                <a:latin typeface="Arial" charset="0"/>
              </a:rPr>
              <a:t>Webcast</a:t>
            </a:r>
            <a:r>
              <a:rPr lang="es-ES" sz="1600" b="1" dirty="0">
                <a:solidFill>
                  <a:srgbClr val="FFFFCC"/>
                </a:solidFill>
                <a:latin typeface="Arial" charset="0"/>
              </a:rPr>
              <a:t> de éste y otros temas diríjase a:</a:t>
            </a:r>
          </a:p>
          <a:p>
            <a:pPr lvl="1">
              <a:lnSpc>
                <a:spcPct val="130000"/>
              </a:lnSpc>
              <a:spcBef>
                <a:spcPct val="50000"/>
              </a:spcBef>
            </a:pPr>
            <a:r>
              <a:rPr lang="es-ES" sz="1600" dirty="0">
                <a:solidFill>
                  <a:srgbClr val="FFFFCC"/>
                </a:solidFill>
                <a:latin typeface="Arial" charset="0"/>
                <a:hlinkClick r:id="rId3"/>
              </a:rPr>
              <a:t>http://www.microsoft.es/technet/jornadas/webcasts/default.asp</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mantenerse informado sobre todos los Eventos, Seminarios y </a:t>
            </a:r>
            <a:r>
              <a:rPr lang="es-ES" sz="1600" b="1" dirty="0" err="1">
                <a:solidFill>
                  <a:srgbClr val="FFFFCC"/>
                </a:solidFill>
                <a:latin typeface="Arial" charset="0"/>
              </a:rPr>
              <a:t>webcast</a:t>
            </a:r>
            <a:r>
              <a:rPr lang="es-ES" sz="1600" b="1" dirty="0">
                <a:solidFill>
                  <a:srgbClr val="FFFFCC"/>
                </a:solidFill>
                <a:latin typeface="Arial" charset="0"/>
              </a:rPr>
              <a:t> suscríbase a nuestro boletín TechNet Flash en ésta dirección:</a:t>
            </a:r>
          </a:p>
          <a:p>
            <a:pPr lvl="1">
              <a:lnSpc>
                <a:spcPct val="130000"/>
              </a:lnSpc>
              <a:spcBef>
                <a:spcPct val="50000"/>
              </a:spcBef>
            </a:pPr>
            <a:r>
              <a:rPr lang="es-ES" sz="1600" dirty="0">
                <a:solidFill>
                  <a:srgbClr val="FFFFCC"/>
                </a:solidFill>
                <a:latin typeface="Arial" charset="0"/>
                <a:hlinkClick r:id="rId4"/>
              </a:rPr>
              <a:t>http://www.microsoft.es/technet/boletines/default.mspx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Descubra los mejores vídeos para TI gratis y a un solo clic:</a:t>
            </a:r>
            <a:r>
              <a:rPr lang="es-ES" sz="1600" dirty="0">
                <a:solidFill>
                  <a:srgbClr val="FFFFCC"/>
                </a:solidFill>
                <a:latin typeface="Arial" charset="0"/>
              </a:rPr>
              <a:t> </a:t>
            </a:r>
          </a:p>
          <a:p>
            <a:pPr lvl="1">
              <a:lnSpc>
                <a:spcPct val="130000"/>
              </a:lnSpc>
              <a:spcBef>
                <a:spcPct val="50000"/>
              </a:spcBef>
            </a:pPr>
            <a:r>
              <a:rPr lang="es-ES" sz="1600" dirty="0">
                <a:solidFill>
                  <a:srgbClr val="FFFFCC"/>
                </a:solidFill>
                <a:latin typeface="Arial" charset="0"/>
                <a:hlinkClick r:id="rId5"/>
              </a:rPr>
              <a:t>http://www.microsoft.es/technet/itsshowtime/default.aspx</a:t>
            </a:r>
            <a:endParaRPr lang="es-ES" sz="1600" dirty="0">
              <a:solidFill>
                <a:srgbClr val="FFFFCC"/>
              </a:solidFill>
              <a:latin typeface="Arial" charset="0"/>
            </a:endParaRPr>
          </a:p>
          <a:p>
            <a:pPr>
              <a:lnSpc>
                <a:spcPct val="130000"/>
              </a:lnSpc>
              <a:spcBef>
                <a:spcPct val="50000"/>
              </a:spcBef>
            </a:pPr>
            <a:r>
              <a:rPr lang="es-ES" sz="1600" b="1" dirty="0">
                <a:solidFill>
                  <a:srgbClr val="FFFFCC"/>
                </a:solidFill>
                <a:latin typeface="Arial" charset="0"/>
              </a:rPr>
              <a:t>Para acceder a toda la información, betas, actualizaciones, recursos, puede suscribirse a Nuestra Suscripción TechNet en:</a:t>
            </a:r>
          </a:p>
          <a:p>
            <a:pPr lvl="1">
              <a:lnSpc>
                <a:spcPct val="130000"/>
              </a:lnSpc>
              <a:spcBef>
                <a:spcPct val="50000"/>
              </a:spcBef>
            </a:pPr>
            <a:r>
              <a:rPr lang="es-ES" sz="1600" dirty="0">
                <a:solidFill>
                  <a:srgbClr val="FFFFCC"/>
                </a:solidFill>
                <a:latin typeface="Arial" charset="0"/>
                <a:hlinkClick r:id="rId6"/>
              </a:rPr>
              <a:t>http://www.microsoft.es/technet/recursos/cd/default.mspx</a:t>
            </a:r>
            <a:endParaRPr lang="es-ES" sz="1600" dirty="0">
              <a:solidFill>
                <a:srgbClr val="FFFFCC"/>
              </a:solidFill>
              <a:latin typeface="Arial" charset="0"/>
            </a:endParaRPr>
          </a:p>
        </p:txBody>
      </p:sp>
      <p:pic>
        <p:nvPicPr>
          <p:cNvPr id="7" name="Picture 6" descr="TechNet_rgb.png"/>
          <p:cNvPicPr>
            <a:picLocks noChangeAspect="1"/>
          </p:cNvPicPr>
          <p:nvPr/>
        </p:nvPicPr>
        <p:blipFill>
          <a:blip r:embed="rId7"/>
          <a:stretch>
            <a:fillRect/>
          </a:stretch>
        </p:blipFill>
        <p:spPr>
          <a:xfrm>
            <a:off x="5353746" y="6086478"/>
            <a:ext cx="3790254" cy="771522"/>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bwMode="auto">
          <a:xfrm>
            <a:off x="2775006" y="2003729"/>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tabLst>
                <a:tab pos="424590" algn="l"/>
              </a:tabLst>
              <a:defRPr/>
            </a:pPr>
            <a:endParaRPr lang="es-ES" sz="1500" smtClean="0">
              <a:solidFill>
                <a:schemeClr val="tx1"/>
              </a:solidFill>
            </a:endParaRPr>
          </a:p>
        </p:txBody>
      </p:sp>
      <p:sp>
        <p:nvSpPr>
          <p:cNvPr id="2" name="Title 1"/>
          <p:cNvSpPr>
            <a:spLocks noGrp="1"/>
          </p:cNvSpPr>
          <p:nvPr>
            <p:ph type="title"/>
          </p:nvPr>
        </p:nvSpPr>
        <p:spPr>
          <a:xfrm>
            <a:off x="382588" y="228600"/>
            <a:ext cx="8380412" cy="609398"/>
          </a:xfrm>
        </p:spPr>
        <p:txBody>
          <a:bodyPr/>
          <a:lstStyle/>
          <a:p>
            <a:r>
              <a:rPr lang="es-ES" sz="4400" smtClean="0">
                <a:latin typeface="+mn-lt"/>
              </a:rPr>
              <a:t>Dependencias Crean Complejidad</a:t>
            </a:r>
          </a:p>
        </p:txBody>
      </p:sp>
      <p:grpSp>
        <p:nvGrpSpPr>
          <p:cNvPr id="3" name="Group 68"/>
          <p:cNvGrpSpPr/>
          <p:nvPr/>
        </p:nvGrpSpPr>
        <p:grpSpPr>
          <a:xfrm>
            <a:off x="3070679" y="5025573"/>
            <a:ext cx="3320143"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s-ES" sz="2000" smtClean="0">
                  <a:solidFill>
                    <a:schemeClr val="tx2"/>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4" cstate="print"/>
            <a:stretch>
              <a:fillRect/>
            </a:stretch>
          </p:blipFill>
          <p:spPr bwMode="auto">
            <a:xfrm>
              <a:off x="3845121" y="6074228"/>
              <a:ext cx="1092639" cy="863883"/>
            </a:xfrm>
            <a:prstGeom prst="rect">
              <a:avLst/>
            </a:prstGeom>
            <a:noFill/>
          </p:spPr>
        </p:pic>
      </p:grpSp>
      <p:grpSp>
        <p:nvGrpSpPr>
          <p:cNvPr id="4" name="Group 33"/>
          <p:cNvGrpSpPr/>
          <p:nvPr/>
        </p:nvGrpSpPr>
        <p:grpSpPr>
          <a:xfrm>
            <a:off x="3070679" y="4097263"/>
            <a:ext cx="3320143" cy="807358"/>
            <a:chOff x="3070679" y="4097263"/>
            <a:chExt cx="3320143" cy="807358"/>
          </a:xfrm>
        </p:grpSpPr>
        <p:sp>
          <p:nvSpPr>
            <p:cNvPr id="49" name="Rounded Rectangle 48"/>
            <p:cNvSpPr/>
            <p:nvPr/>
          </p:nvSpPr>
          <p:spPr bwMode="auto">
            <a:xfrm>
              <a:off x="3070679" y="4097263"/>
              <a:ext cx="3320143" cy="807358"/>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s-ES" sz="2000" smtClean="0">
                  <a:solidFill>
                    <a:schemeClr val="tx2"/>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5" cstate="email"/>
            <a:srcRect/>
            <a:stretch>
              <a:fillRect/>
            </a:stretch>
          </p:blipFill>
          <p:spPr bwMode="auto">
            <a:xfrm>
              <a:off x="3259445" y="4188217"/>
              <a:ext cx="601360" cy="600157"/>
            </a:xfrm>
            <a:prstGeom prst="rect">
              <a:avLst/>
            </a:prstGeom>
            <a:noFill/>
          </p:spPr>
        </p:pic>
      </p:grpSp>
      <p:grpSp>
        <p:nvGrpSpPr>
          <p:cNvPr id="5" name="Group 65"/>
          <p:cNvGrpSpPr/>
          <p:nvPr/>
        </p:nvGrpSpPr>
        <p:grpSpPr>
          <a:xfrm>
            <a:off x="3070679" y="2240644"/>
            <a:ext cx="3320143"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es-ES" sz="2000" dirty="0" smtClean="0">
                  <a:solidFill>
                    <a:schemeClr val="tx2"/>
                  </a:solidFill>
                </a:rPr>
                <a:t>Datos, configuración de usuarios</a:t>
              </a: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grpSp>
        <p:nvGrpSpPr>
          <p:cNvPr id="7" name="Group 66"/>
          <p:cNvGrpSpPr/>
          <p:nvPr/>
        </p:nvGrpSpPr>
        <p:grpSpPr>
          <a:xfrm>
            <a:off x="3070679" y="3168954"/>
            <a:ext cx="3320143" cy="80735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s-ES" sz="2000" smtClean="0">
                  <a:solidFill>
                    <a:schemeClr val="tx2"/>
                  </a:solidFill>
                </a:rPr>
                <a:t>Aplicaciones</a:t>
              </a:r>
            </a:p>
          </p:txBody>
        </p:sp>
        <p:grpSp>
          <p:nvGrpSpPr>
            <p:cNvPr id="8" name="Group 20"/>
            <p:cNvGrpSpPr/>
            <p:nvPr/>
          </p:nvGrpSpPr>
          <p:grpSpPr>
            <a:xfrm>
              <a:off x="4006089" y="4050773"/>
              <a:ext cx="452468" cy="418140"/>
              <a:chOff x="1747290" y="5571160"/>
              <a:chExt cx="554957" cy="384739"/>
            </a:xfrm>
          </p:grpSpPr>
          <p:pic>
            <p:nvPicPr>
              <p:cNvPr id="62"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a:noFill/>
              </a:ln>
            </p:spPr>
          </p:pic>
        </p:grpSp>
      </p:grpSp>
      <p:grpSp>
        <p:nvGrpSpPr>
          <p:cNvPr id="9" name="Group 65"/>
          <p:cNvGrpSpPr/>
          <p:nvPr/>
        </p:nvGrpSpPr>
        <p:grpSpPr>
          <a:xfrm>
            <a:off x="3067172" y="2779490"/>
            <a:ext cx="3317287"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3067172" y="3697868"/>
            <a:ext cx="3317287"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p:nvPr/>
        </p:nvGrpSpPr>
        <p:grpSpPr>
          <a:xfrm>
            <a:off x="3067172" y="4616245"/>
            <a:ext cx="3317287"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3" name="Title 1"/>
          <p:cNvSpPr txBox="1">
            <a:spLocks/>
          </p:cNvSpPr>
          <p:nvPr/>
        </p:nvSpPr>
        <p:spPr bwMode="auto">
          <a:xfrm>
            <a:off x="281849" y="226196"/>
            <a:ext cx="8380412"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defTabSz="912777" eaLnBrk="0" hangingPunct="0">
              <a:lnSpc>
                <a:spcPct val="90000"/>
              </a:lnSpc>
            </a:pPr>
            <a:r>
              <a:rPr lang="es-ES" sz="4400" kern="0" spc="-30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n-lt"/>
                <a:cs typeface="Arial" charset="0"/>
              </a:rPr>
              <a:t>La Separación Crea Flexibilidad</a:t>
            </a:r>
            <a:endParaRPr kumimoji="0" lang="es-ES" sz="4000" b="0" i="0" u="none" strike="noStrike" kern="0" cap="none" spc="-300" normalizeH="0" baseline="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mn-lt"/>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10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1000"/>
                                        <p:tgtEl>
                                          <p:spTgt spid="54"/>
                                        </p:tgtEl>
                                      </p:cBhvr>
                                    </p:animEffect>
                                    <p:set>
                                      <p:cBhvr>
                                        <p:cTn id="39" dur="1" fill="hold">
                                          <p:stCondLst>
                                            <p:cond delay="999"/>
                                          </p:stCondLst>
                                        </p:cTn>
                                        <p:tgtEl>
                                          <p:spTgt spid="54"/>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1000"/>
                                        <p:tgtEl>
                                          <p:spTgt spid="2"/>
                                        </p:tgtEl>
                                      </p:cBhvr>
                                    </p:animEffect>
                                    <p:set>
                                      <p:cBhvr>
                                        <p:cTn id="42" dur="1" fill="hold">
                                          <p:stCondLst>
                                            <p:cond delay="999"/>
                                          </p:stCondLst>
                                        </p:cTn>
                                        <p:tgtEl>
                                          <p:spTgt spid="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childTnLst>
                                </p:cTn>
                              </p:par>
                              <p:par>
                                <p:cTn id="46" presetID="64" presetClass="path" presetSubtype="0" accel="50000" decel="50000" fill="hold" nodeType="withEffect">
                                  <p:stCondLst>
                                    <p:cond delay="0"/>
                                  </p:stCondLst>
                                  <p:childTnLst>
                                    <p:animMotion origin="layout" path="M -1.11111E-6 4.32099E-7 L -1.11111E-6 -0.03202 " pathEditMode="relative" rAng="0" ptsTypes="AA">
                                      <p:cBhvr>
                                        <p:cTn id="47" dur="1000" fill="hold"/>
                                        <p:tgtEl>
                                          <p:spTgt spid="5"/>
                                        </p:tgtEl>
                                        <p:attrNameLst>
                                          <p:attrName>ppt_x</p:attrName>
                                          <p:attrName>ppt_y</p:attrName>
                                        </p:attrNameLst>
                                      </p:cBhvr>
                                      <p:rCtr x="0" y="-16"/>
                                    </p:animMotion>
                                  </p:childTnLst>
                                </p:cTn>
                              </p:par>
                              <p:par>
                                <p:cTn id="48" presetID="64" presetClass="path" presetSubtype="0" accel="50000" decel="50000" fill="hold" nodeType="withEffect">
                                  <p:stCondLst>
                                    <p:cond delay="0"/>
                                  </p:stCondLst>
                                  <p:childTnLst>
                                    <p:animMotion origin="layout" path="M -1.11111E-6 0.00096 L -1.11111E-6 -0.01177 " pathEditMode="relative" rAng="0" ptsTypes="AA">
                                      <p:cBhvr>
                                        <p:cTn id="49" dur="1000" fill="hold"/>
                                        <p:tgtEl>
                                          <p:spTgt spid="7"/>
                                        </p:tgtEl>
                                        <p:attrNameLst>
                                          <p:attrName>ppt_x</p:attrName>
                                          <p:attrName>ppt_y</p:attrName>
                                        </p:attrNameLst>
                                      </p:cBhvr>
                                      <p:rCtr x="0" y="-6"/>
                                    </p:animMotion>
                                  </p:childTnLst>
                                </p:cTn>
                              </p:par>
                              <p:par>
                                <p:cTn id="50" presetID="42" presetClass="path" presetSubtype="0" accel="50000" decel="50000" fill="hold" nodeType="withEffect">
                                  <p:stCondLst>
                                    <p:cond delay="0"/>
                                  </p:stCondLst>
                                  <p:childTnLst>
                                    <p:animMotion origin="layout" path="M -1.11111E-6 3.33333E-6 L -1.11111E-6 0.03163 " pathEditMode="relative" rAng="0" ptsTypes="AA">
                                      <p:cBhvr>
                                        <p:cTn id="51" dur="1000" fill="hold"/>
                                        <p:tgtEl>
                                          <p:spTgt spid="3"/>
                                        </p:tgtEl>
                                        <p:attrNameLst>
                                          <p:attrName>ppt_x</p:attrName>
                                          <p:attrName>ppt_y</p:attrName>
                                        </p:attrNameLst>
                                      </p:cBhvr>
                                      <p:rCtr x="0" y="16"/>
                                    </p:animMotion>
                                  </p:childTnLst>
                                </p:cTn>
                              </p:par>
                              <p:par>
                                <p:cTn id="52" presetID="10" presetClass="exit" presetSubtype="0" fill="hold" nodeType="withEffect">
                                  <p:stCondLst>
                                    <p:cond delay="0"/>
                                  </p:stCondLst>
                                  <p:childTnLst>
                                    <p:animEffect transition="out" filter="fade">
                                      <p:cBhvr>
                                        <p:cTn id="53" dur="1000"/>
                                        <p:tgtEl>
                                          <p:spTgt spid="9"/>
                                        </p:tgtEl>
                                      </p:cBhvr>
                                    </p:animEffect>
                                    <p:set>
                                      <p:cBhvr>
                                        <p:cTn id="54" dur="1" fill="hold">
                                          <p:stCondLst>
                                            <p:cond delay="999"/>
                                          </p:stCondLst>
                                        </p:cTn>
                                        <p:tgtEl>
                                          <p:spTgt spid="9"/>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0"/>
                                        </p:tgtEl>
                                      </p:cBhvr>
                                    </p:animEffect>
                                    <p:set>
                                      <p:cBhvr>
                                        <p:cTn id="57" dur="1" fill="hold">
                                          <p:stCondLst>
                                            <p:cond delay="999"/>
                                          </p:stCondLst>
                                        </p:cTn>
                                        <p:tgtEl>
                                          <p:spTgt spid="1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11"/>
                                        </p:tgtEl>
                                      </p:cBhvr>
                                    </p:animEffect>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0" name="Straight Arrow Connector 169"/>
          <p:cNvCxnSpPr/>
          <p:nvPr/>
        </p:nvCxnSpPr>
        <p:spPr bwMode="auto">
          <a:xfrm>
            <a:off x="304800" y="4038600"/>
            <a:ext cx="8595360"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cxnSp>
        <p:nvCxnSpPr>
          <p:cNvPr id="172" name="Straight Arrow Connector 171"/>
          <p:cNvCxnSpPr/>
          <p:nvPr/>
        </p:nvCxnSpPr>
        <p:spPr bwMode="auto">
          <a:xfrm rot="16200000" flipV="1">
            <a:off x="-315942" y="4023360"/>
            <a:ext cx="5303520"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1"/>
            </a:solidFill>
            <a:prstDash val="solid"/>
            <a:round/>
            <a:headEnd type="none" w="med" len="med"/>
            <a:tailEnd type="arrow"/>
          </a:ln>
          <a:effectLst/>
        </p:spPr>
      </p:cxnSp>
      <p:sp>
        <p:nvSpPr>
          <p:cNvPr id="173" name="TextBox 172"/>
          <p:cNvSpPr txBox="1"/>
          <p:nvPr/>
        </p:nvSpPr>
        <p:spPr>
          <a:xfrm>
            <a:off x="1875834" y="975360"/>
            <a:ext cx="912429" cy="338554"/>
          </a:xfrm>
          <a:prstGeom prst="rect">
            <a:avLst/>
          </a:prstGeom>
          <a:noFill/>
        </p:spPr>
        <p:txBody>
          <a:bodyPr wrap="none" rtlCol="0">
            <a:spAutoFit/>
          </a:bodyPr>
          <a:lstStyle/>
          <a:p>
            <a:r>
              <a:rPr lang="es-ES" sz="1600" b="1" smtClean="0">
                <a:solidFill>
                  <a:schemeClr val="tx1"/>
                </a:solidFill>
                <a:latin typeface="Segoe" pitchFamily="34" charset="0"/>
              </a:rPr>
              <a:t>Acceso</a:t>
            </a:r>
          </a:p>
        </p:txBody>
      </p:sp>
      <p:sp>
        <p:nvSpPr>
          <p:cNvPr id="175" name="TextBox 174"/>
          <p:cNvSpPr txBox="1"/>
          <p:nvPr/>
        </p:nvSpPr>
        <p:spPr>
          <a:xfrm>
            <a:off x="7547964" y="3322320"/>
            <a:ext cx="1475084" cy="584775"/>
          </a:xfrm>
          <a:prstGeom prst="rect">
            <a:avLst/>
          </a:prstGeom>
          <a:noFill/>
        </p:spPr>
        <p:txBody>
          <a:bodyPr wrap="none" rtlCol="0">
            <a:spAutoFit/>
          </a:bodyPr>
          <a:lstStyle/>
          <a:p>
            <a:pPr algn="ctr"/>
            <a:r>
              <a:rPr lang="es-ES" sz="1600" b="1" smtClean="0">
                <a:solidFill>
                  <a:schemeClr val="tx1"/>
                </a:solidFill>
                <a:latin typeface="Segoe" pitchFamily="34" charset="0"/>
              </a:rPr>
              <a:t>Complejidad</a:t>
            </a:r>
          </a:p>
          <a:p>
            <a:pPr algn="ctr"/>
            <a:r>
              <a:rPr lang="es-ES" sz="1600" b="1" smtClean="0">
                <a:solidFill>
                  <a:schemeClr val="tx1"/>
                </a:solidFill>
                <a:latin typeface="Segoe" pitchFamily="34" charset="0"/>
              </a:rPr>
              <a:t>del escritorio</a:t>
            </a:r>
          </a:p>
        </p:txBody>
      </p:sp>
      <p:sp>
        <p:nvSpPr>
          <p:cNvPr id="176" name="TextBox 175"/>
          <p:cNvSpPr txBox="1"/>
          <p:nvPr/>
        </p:nvSpPr>
        <p:spPr>
          <a:xfrm>
            <a:off x="2472978" y="1325880"/>
            <a:ext cx="721672" cy="276999"/>
          </a:xfrm>
          <a:prstGeom prst="rect">
            <a:avLst/>
          </a:prstGeom>
          <a:noFill/>
        </p:spPr>
        <p:txBody>
          <a:bodyPr wrap="none" rtlCol="0">
            <a:spAutoFit/>
          </a:bodyPr>
          <a:lstStyle/>
          <a:p>
            <a:r>
              <a:rPr lang="es-ES" sz="1200" smtClean="0">
                <a:solidFill>
                  <a:schemeClr val="tx1"/>
                </a:solidFill>
                <a:latin typeface="Segoe" pitchFamily="34" charset="0"/>
              </a:rPr>
              <a:t>Remoto</a:t>
            </a:r>
          </a:p>
        </p:txBody>
      </p:sp>
      <p:sp>
        <p:nvSpPr>
          <p:cNvPr id="177" name="TextBox 176"/>
          <p:cNvSpPr txBox="1"/>
          <p:nvPr/>
        </p:nvSpPr>
        <p:spPr>
          <a:xfrm>
            <a:off x="2472978" y="6477000"/>
            <a:ext cx="550151" cy="276999"/>
          </a:xfrm>
          <a:prstGeom prst="rect">
            <a:avLst/>
          </a:prstGeom>
          <a:noFill/>
        </p:spPr>
        <p:txBody>
          <a:bodyPr wrap="none" rtlCol="0">
            <a:spAutoFit/>
          </a:bodyPr>
          <a:lstStyle/>
          <a:p>
            <a:r>
              <a:rPr lang="es-ES" sz="1200" dirty="0" smtClean="0">
                <a:solidFill>
                  <a:schemeClr val="tx1"/>
                </a:solidFill>
                <a:latin typeface="Segoe" pitchFamily="34" charset="0"/>
              </a:rPr>
              <a:t>Local</a:t>
            </a:r>
          </a:p>
        </p:txBody>
      </p:sp>
      <p:sp>
        <p:nvSpPr>
          <p:cNvPr id="178" name="TextBox 177"/>
          <p:cNvSpPr txBox="1"/>
          <p:nvPr/>
        </p:nvSpPr>
        <p:spPr>
          <a:xfrm>
            <a:off x="213360" y="4114800"/>
            <a:ext cx="490840" cy="276999"/>
          </a:xfrm>
          <a:prstGeom prst="rect">
            <a:avLst/>
          </a:prstGeom>
          <a:noFill/>
        </p:spPr>
        <p:txBody>
          <a:bodyPr wrap="none" rtlCol="0">
            <a:spAutoFit/>
          </a:bodyPr>
          <a:lstStyle/>
          <a:p>
            <a:r>
              <a:rPr lang="es-ES" sz="1200" smtClean="0">
                <a:solidFill>
                  <a:schemeClr val="tx1"/>
                </a:solidFill>
                <a:latin typeface="Segoe" pitchFamily="34" charset="0"/>
              </a:rPr>
              <a:t>Bajo</a:t>
            </a:r>
          </a:p>
        </p:txBody>
      </p:sp>
      <p:sp>
        <p:nvSpPr>
          <p:cNvPr id="179" name="TextBox 178"/>
          <p:cNvSpPr txBox="1"/>
          <p:nvPr/>
        </p:nvSpPr>
        <p:spPr>
          <a:xfrm>
            <a:off x="8473440" y="4130040"/>
            <a:ext cx="449162" cy="276999"/>
          </a:xfrm>
          <a:prstGeom prst="rect">
            <a:avLst/>
          </a:prstGeom>
          <a:noFill/>
        </p:spPr>
        <p:txBody>
          <a:bodyPr wrap="none" rtlCol="0">
            <a:spAutoFit/>
          </a:bodyPr>
          <a:lstStyle/>
          <a:p>
            <a:r>
              <a:rPr lang="es-ES" sz="1200" smtClean="0">
                <a:solidFill>
                  <a:schemeClr val="tx1"/>
                </a:solidFill>
                <a:latin typeface="Segoe" pitchFamily="34" charset="0"/>
              </a:rPr>
              <a:t>Alto</a:t>
            </a:r>
          </a:p>
        </p:txBody>
      </p:sp>
      <p:pic>
        <p:nvPicPr>
          <p:cNvPr id="180" name="Picture 4"/>
          <p:cNvPicPr>
            <a:picLocks noChangeAspect="1" noChangeArrowheads="1"/>
          </p:cNvPicPr>
          <p:nvPr/>
        </p:nvPicPr>
        <p:blipFill>
          <a:blip r:embed="rId3" cstate="email"/>
          <a:srcRect/>
          <a:stretch>
            <a:fillRect/>
          </a:stretch>
        </p:blipFill>
        <p:spPr bwMode="auto">
          <a:xfrm>
            <a:off x="871020" y="5579398"/>
            <a:ext cx="727796" cy="94007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sp>
        <p:nvSpPr>
          <p:cNvPr id="181" name="Rectangle 180"/>
          <p:cNvSpPr/>
          <p:nvPr/>
        </p:nvSpPr>
        <p:spPr>
          <a:xfrm>
            <a:off x="622566" y="5113513"/>
            <a:ext cx="1224705" cy="458587"/>
          </a:xfrm>
          <a:prstGeom prst="rect">
            <a:avLst/>
          </a:prstGeom>
        </p:spPr>
        <p:txBody>
          <a:bodyPr wrap="square">
            <a:spAutoFit/>
          </a:bodyPr>
          <a:lstStyle/>
          <a:p>
            <a:pPr algn="ctr" defTabSz="914363">
              <a:lnSpc>
                <a:spcPct val="85000"/>
              </a:lnSpc>
            </a:pPr>
            <a:r>
              <a:rPr lang="es-ES" sz="1400" kern="0" spc="-92"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Usuario </a:t>
            </a:r>
            <a:r>
              <a:rPr lang="es-ES" sz="1400" kern="0" spc="-92" dirty="0" err="1"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tele‑operador</a:t>
            </a:r>
            <a:endParaRPr lang="es-ES" sz="1400" kern="0" spc="-92"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pic>
        <p:nvPicPr>
          <p:cNvPr id="182" name="Picture 27" descr="C:\Documents and Settings\markj\Local Settings\Temporary Internet Files\Content.IE5\EY37D72I\MPj04306460000[1].jpg"/>
          <p:cNvPicPr>
            <a:picLocks noChangeAspect="1" noChangeArrowheads="1"/>
          </p:cNvPicPr>
          <p:nvPr/>
        </p:nvPicPr>
        <p:blipFill>
          <a:blip r:embed="rId4" cstate="print"/>
          <a:stretch>
            <a:fillRect/>
          </a:stretch>
        </p:blipFill>
        <p:spPr bwMode="auto">
          <a:xfrm>
            <a:off x="4025701" y="1946831"/>
            <a:ext cx="653523" cy="871365"/>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1">
                <a:lumMod val="20000"/>
                <a:lumOff val="80000"/>
                <a:alpha val="70000"/>
              </a:schemeClr>
            </a:outerShdw>
          </a:effectLst>
        </p:spPr>
      </p:pic>
      <p:sp>
        <p:nvSpPr>
          <p:cNvPr id="183" name="Rectangle 182"/>
          <p:cNvSpPr/>
          <p:nvPr/>
        </p:nvSpPr>
        <p:spPr>
          <a:xfrm>
            <a:off x="3666663" y="1325102"/>
            <a:ext cx="1371600" cy="641714"/>
          </a:xfrm>
          <a:prstGeom prst="rect">
            <a:avLst/>
          </a:prstGeom>
        </p:spPr>
        <p:txBody>
          <a:bodyPr wrap="square">
            <a:spAutoFit/>
          </a:bodyPr>
          <a:lstStyle/>
          <a:p>
            <a:pPr algn="ctr" defTabSz="914363">
              <a:lnSpc>
                <a:spcPct val="85000"/>
              </a:lnSpc>
            </a:pPr>
            <a:r>
              <a:rPr lang="es-ES" sz="1400" kern="0" spc="-92"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Usuario desde cualquier lugar con PC propio</a:t>
            </a:r>
          </a:p>
        </p:txBody>
      </p:sp>
      <p:sp>
        <p:nvSpPr>
          <p:cNvPr id="184" name="Rectangle 183"/>
          <p:cNvSpPr/>
          <p:nvPr/>
        </p:nvSpPr>
        <p:spPr>
          <a:xfrm>
            <a:off x="5373013" y="2515941"/>
            <a:ext cx="1816212" cy="275460"/>
          </a:xfrm>
          <a:prstGeom prst="rect">
            <a:avLst/>
          </a:prstGeom>
        </p:spPr>
        <p:txBody>
          <a:bodyPr wrap="square">
            <a:spAutoFit/>
          </a:bodyPr>
          <a:lstStyle/>
          <a:p>
            <a:pPr algn="ctr" defTabSz="914363">
              <a:lnSpc>
                <a:spcPct val="85000"/>
              </a:lnSpc>
            </a:pPr>
            <a:r>
              <a:rPr lang="es-ES" sz="1400" kern="0"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Usuario móvil</a:t>
            </a:r>
          </a:p>
        </p:txBody>
      </p:sp>
      <p:pic>
        <p:nvPicPr>
          <p:cNvPr id="185" name="Picture 184" descr="MOBILEgeek copy.png"/>
          <p:cNvPicPr>
            <a:picLocks noChangeAspect="1"/>
          </p:cNvPicPr>
          <p:nvPr/>
        </p:nvPicPr>
        <p:blipFill>
          <a:blip r:embed="rId5" cstate="email"/>
          <a:srcRect/>
          <a:stretch>
            <a:fillRect/>
          </a:stretch>
        </p:blipFill>
        <p:spPr>
          <a:xfrm>
            <a:off x="5908993" y="2842260"/>
            <a:ext cx="734165" cy="940028"/>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pic>
        <p:nvPicPr>
          <p:cNvPr id="186" name="Picture 2"/>
          <p:cNvPicPr>
            <a:picLocks noChangeAspect="1" noChangeArrowheads="1"/>
          </p:cNvPicPr>
          <p:nvPr/>
        </p:nvPicPr>
        <p:blipFill>
          <a:blip r:embed="rId6" cstate="print"/>
          <a:stretch>
            <a:fillRect/>
          </a:stretch>
        </p:blipFill>
        <p:spPr bwMode="auto">
          <a:xfrm>
            <a:off x="2621868" y="4976983"/>
            <a:ext cx="692756" cy="985837"/>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1">
                <a:alpha val="70000"/>
              </a:schemeClr>
            </a:outerShdw>
          </a:effectLst>
        </p:spPr>
      </p:pic>
      <p:sp>
        <p:nvSpPr>
          <p:cNvPr id="187" name="Rectangle 186"/>
          <p:cNvSpPr/>
          <p:nvPr/>
        </p:nvSpPr>
        <p:spPr>
          <a:xfrm>
            <a:off x="2343541" y="4544462"/>
            <a:ext cx="1249411" cy="458587"/>
          </a:xfrm>
          <a:prstGeom prst="rect">
            <a:avLst/>
          </a:prstGeom>
        </p:spPr>
        <p:txBody>
          <a:bodyPr wrap="square">
            <a:spAutoFit/>
          </a:bodyPr>
          <a:lstStyle/>
          <a:p>
            <a:pPr algn="ctr" defTabSz="914363">
              <a:lnSpc>
                <a:spcPct val="85000"/>
              </a:lnSpc>
            </a:pPr>
            <a:r>
              <a:rPr lang="es-ES" sz="1400" kern="0" spc="-92"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Subcontratado/ Externo</a:t>
            </a:r>
          </a:p>
        </p:txBody>
      </p:sp>
      <p:pic>
        <p:nvPicPr>
          <p:cNvPr id="190" name="Picture 2"/>
          <p:cNvPicPr>
            <a:picLocks noChangeAspect="1" noChangeArrowheads="1"/>
          </p:cNvPicPr>
          <p:nvPr/>
        </p:nvPicPr>
        <p:blipFill>
          <a:blip r:embed="rId7" cstate="email"/>
          <a:srcRect/>
          <a:stretch>
            <a:fillRect/>
          </a:stretch>
        </p:blipFill>
        <p:spPr bwMode="auto">
          <a:xfrm>
            <a:off x="7201756" y="5549248"/>
            <a:ext cx="739012" cy="936790"/>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191" name="Rectangle 190"/>
          <p:cNvSpPr/>
          <p:nvPr/>
        </p:nvSpPr>
        <p:spPr>
          <a:xfrm>
            <a:off x="6704484" y="5201308"/>
            <a:ext cx="1676400" cy="282892"/>
          </a:xfrm>
          <a:prstGeom prst="rect">
            <a:avLst/>
          </a:prstGeom>
        </p:spPr>
        <p:txBody>
          <a:bodyPr wrap="square">
            <a:spAutoFit/>
          </a:bodyPr>
          <a:lstStyle/>
          <a:p>
            <a:pPr algn="ctr" defTabSz="914363">
              <a:lnSpc>
                <a:spcPct val="85000"/>
              </a:lnSpc>
            </a:pPr>
            <a:r>
              <a:rPr lang="es-ES" sz="1400" kern="0" spc="-92"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Usuario de oficina</a:t>
            </a:r>
          </a:p>
        </p:txBody>
      </p:sp>
      <p:sp>
        <p:nvSpPr>
          <p:cNvPr id="23" name="Title 1"/>
          <p:cNvSpPr>
            <a:spLocks noGrp="1"/>
          </p:cNvSpPr>
          <p:nvPr>
            <p:ph type="title"/>
          </p:nvPr>
        </p:nvSpPr>
        <p:spPr>
          <a:xfrm>
            <a:off x="382588" y="227013"/>
            <a:ext cx="8578532" cy="664797"/>
          </a:xfrm>
        </p:spPr>
        <p:txBody>
          <a:bodyPr>
            <a:noAutofit/>
          </a:bodyPr>
          <a:lstStyle/>
          <a:p>
            <a:r>
              <a:rPr lang="es-ES" sz="3400" smtClean="0"/>
              <a:t>Escenarios del escritorio optimizado de Windows</a:t>
            </a:r>
            <a:endParaRPr lang="es-ES" sz="3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linds(horizontal)">
                                      <p:cBhvr>
                                        <p:cTn id="7" dur="500"/>
                                        <p:tgtEl>
                                          <p:spTgt spid="181"/>
                                        </p:tgtEl>
                                      </p:cBhvr>
                                    </p:animEffect>
                                  </p:childTnLst>
                                </p:cTn>
                              </p:par>
                              <p:par>
                                <p:cTn id="8" presetID="3" presetClass="entr" presetSubtype="10"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blinds(horizontal)">
                                      <p:cBhvr>
                                        <p:cTn id="10" dur="500"/>
                                        <p:tgtEl>
                                          <p:spTgt spid="18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blinds(horizontal)">
                                      <p:cBhvr>
                                        <p:cTn id="15" dur="500"/>
                                        <p:tgtEl>
                                          <p:spTgt spid="183"/>
                                        </p:tgtEl>
                                      </p:cBhvr>
                                    </p:animEffect>
                                  </p:childTnLst>
                                </p:cTn>
                              </p:par>
                              <p:par>
                                <p:cTn id="16" presetID="3" presetClass="entr" presetSubtype="10" fill="hold" nodeType="withEffect">
                                  <p:stCondLst>
                                    <p:cond delay="0"/>
                                  </p:stCondLst>
                                  <p:childTnLst>
                                    <p:set>
                                      <p:cBhvr>
                                        <p:cTn id="17" dur="1" fill="hold">
                                          <p:stCondLst>
                                            <p:cond delay="0"/>
                                          </p:stCondLst>
                                        </p:cTn>
                                        <p:tgtEl>
                                          <p:spTgt spid="182"/>
                                        </p:tgtEl>
                                        <p:attrNameLst>
                                          <p:attrName>style.visibility</p:attrName>
                                        </p:attrNameLst>
                                      </p:cBhvr>
                                      <p:to>
                                        <p:strVal val="visible"/>
                                      </p:to>
                                    </p:set>
                                    <p:animEffect transition="in" filter="blinds(horizontal)">
                                      <p:cBhvr>
                                        <p:cTn id="18" dur="500"/>
                                        <p:tgtEl>
                                          <p:spTgt spid="18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84"/>
                                        </p:tgtEl>
                                        <p:attrNameLst>
                                          <p:attrName>style.visibility</p:attrName>
                                        </p:attrNameLst>
                                      </p:cBhvr>
                                      <p:to>
                                        <p:strVal val="visible"/>
                                      </p:to>
                                    </p:set>
                                    <p:animEffect transition="in" filter="blinds(horizontal)">
                                      <p:cBhvr>
                                        <p:cTn id="23" dur="500"/>
                                        <p:tgtEl>
                                          <p:spTgt spid="184"/>
                                        </p:tgtEl>
                                      </p:cBhvr>
                                    </p:animEffect>
                                  </p:childTnLst>
                                </p:cTn>
                              </p:par>
                              <p:par>
                                <p:cTn id="24" presetID="3" presetClass="entr" presetSubtype="10" fill="hold" nodeType="withEffect">
                                  <p:stCondLst>
                                    <p:cond delay="0"/>
                                  </p:stCondLst>
                                  <p:childTnLst>
                                    <p:set>
                                      <p:cBhvr>
                                        <p:cTn id="25" dur="1" fill="hold">
                                          <p:stCondLst>
                                            <p:cond delay="0"/>
                                          </p:stCondLst>
                                        </p:cTn>
                                        <p:tgtEl>
                                          <p:spTgt spid="185"/>
                                        </p:tgtEl>
                                        <p:attrNameLst>
                                          <p:attrName>style.visibility</p:attrName>
                                        </p:attrNameLst>
                                      </p:cBhvr>
                                      <p:to>
                                        <p:strVal val="visible"/>
                                      </p:to>
                                    </p:set>
                                    <p:animEffect transition="in" filter="blinds(horizontal)">
                                      <p:cBhvr>
                                        <p:cTn id="26" dur="500"/>
                                        <p:tgtEl>
                                          <p:spTgt spid="18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87"/>
                                        </p:tgtEl>
                                        <p:attrNameLst>
                                          <p:attrName>style.visibility</p:attrName>
                                        </p:attrNameLst>
                                      </p:cBhvr>
                                      <p:to>
                                        <p:strVal val="visible"/>
                                      </p:to>
                                    </p:set>
                                    <p:animEffect transition="in" filter="blinds(horizontal)">
                                      <p:cBhvr>
                                        <p:cTn id="31" dur="500"/>
                                        <p:tgtEl>
                                          <p:spTgt spid="187"/>
                                        </p:tgtEl>
                                      </p:cBhvr>
                                    </p:animEffect>
                                  </p:childTnLst>
                                </p:cTn>
                              </p:par>
                              <p:par>
                                <p:cTn id="32" presetID="3" presetClass="entr" presetSubtype="10" fill="hold" nodeType="withEffect">
                                  <p:stCondLst>
                                    <p:cond delay="0"/>
                                  </p:stCondLst>
                                  <p:childTnLst>
                                    <p:set>
                                      <p:cBhvr>
                                        <p:cTn id="33" dur="1" fill="hold">
                                          <p:stCondLst>
                                            <p:cond delay="0"/>
                                          </p:stCondLst>
                                        </p:cTn>
                                        <p:tgtEl>
                                          <p:spTgt spid="186"/>
                                        </p:tgtEl>
                                        <p:attrNameLst>
                                          <p:attrName>style.visibility</p:attrName>
                                        </p:attrNameLst>
                                      </p:cBhvr>
                                      <p:to>
                                        <p:strVal val="visible"/>
                                      </p:to>
                                    </p:set>
                                    <p:animEffect transition="in" filter="blinds(horizontal)">
                                      <p:cBhvr>
                                        <p:cTn id="34" dur="500"/>
                                        <p:tgtEl>
                                          <p:spTgt spid="18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91"/>
                                        </p:tgtEl>
                                        <p:attrNameLst>
                                          <p:attrName>style.visibility</p:attrName>
                                        </p:attrNameLst>
                                      </p:cBhvr>
                                      <p:to>
                                        <p:strVal val="visible"/>
                                      </p:to>
                                    </p:set>
                                    <p:animEffect transition="in" filter="blinds(horizontal)">
                                      <p:cBhvr>
                                        <p:cTn id="39" dur="500"/>
                                        <p:tgtEl>
                                          <p:spTgt spid="191"/>
                                        </p:tgtEl>
                                      </p:cBhvr>
                                    </p:animEffect>
                                  </p:childTnLst>
                                </p:cTn>
                              </p:par>
                              <p:par>
                                <p:cTn id="40" presetID="3" presetClass="entr" presetSubtype="10" fill="hold" nodeType="withEffect">
                                  <p:stCondLst>
                                    <p:cond delay="0"/>
                                  </p:stCondLst>
                                  <p:childTnLst>
                                    <p:set>
                                      <p:cBhvr>
                                        <p:cTn id="41" dur="1" fill="hold">
                                          <p:stCondLst>
                                            <p:cond delay="0"/>
                                          </p:stCondLst>
                                        </p:cTn>
                                        <p:tgtEl>
                                          <p:spTgt spid="190"/>
                                        </p:tgtEl>
                                        <p:attrNameLst>
                                          <p:attrName>style.visibility</p:attrName>
                                        </p:attrNameLst>
                                      </p:cBhvr>
                                      <p:to>
                                        <p:strVal val="visible"/>
                                      </p:to>
                                    </p:set>
                                    <p:animEffect transition="in" filter="blinds(horizontal)">
                                      <p:cBhvr>
                                        <p:cTn id="42"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3" grpId="0"/>
      <p:bldP spid="184" grpId="0"/>
      <p:bldP spid="187" grpId="0"/>
      <p:bldP spid="1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7013"/>
            <a:ext cx="8578532" cy="664797"/>
          </a:xfrm>
        </p:spPr>
        <p:txBody>
          <a:bodyPr>
            <a:noAutofit/>
          </a:bodyPr>
          <a:lstStyle/>
          <a:p>
            <a:r>
              <a:rPr lang="es-ES" sz="3400" dirty="0" smtClean="0"/>
              <a:t>Escenarios del escritorio optimizado de Windows</a:t>
            </a:r>
            <a:endParaRPr lang="es-ES" sz="3400" dirty="0"/>
          </a:p>
        </p:txBody>
      </p:sp>
      <p:sp>
        <p:nvSpPr>
          <p:cNvPr id="7" name="Rectangle 6"/>
          <p:cNvSpPr/>
          <p:nvPr/>
        </p:nvSpPr>
        <p:spPr>
          <a:xfrm>
            <a:off x="-143867" y="1052901"/>
            <a:ext cx="1816212" cy="275460"/>
          </a:xfrm>
          <a:prstGeom prst="rect">
            <a:avLst/>
          </a:prstGeom>
        </p:spPr>
        <p:txBody>
          <a:bodyPr wrap="square">
            <a:spAutoFit/>
          </a:bodyPr>
          <a:lstStyle/>
          <a:p>
            <a:pPr algn="ctr" defTabSz="914363">
              <a:lnSpc>
                <a:spcPct val="85000"/>
              </a:lnSpc>
            </a:pPr>
            <a:r>
              <a:rPr lang="es-ES" sz="1400" kern="0" dirty="0" smtClean="0">
                <a:ln w="3175">
                  <a:noFill/>
                </a:ln>
                <a:solidFill>
                  <a:schemeClr val="tx1"/>
                </a:solidFill>
                <a:latin typeface="+mn-lt"/>
                <a:cs typeface="Arial" charset="0"/>
              </a:rPr>
              <a:t>Usuario móvil</a:t>
            </a:r>
          </a:p>
        </p:txBody>
      </p:sp>
      <p:pic>
        <p:nvPicPr>
          <p:cNvPr id="5" name="Picture 27" descr="C:\Documents and Settings\markj\Local Settings\Temporary Internet Files\Content.IE5\EY37D72I\MPj04306460000[1].jpg"/>
          <p:cNvPicPr>
            <a:picLocks noChangeAspect="1" noChangeArrowheads="1"/>
          </p:cNvPicPr>
          <p:nvPr/>
        </p:nvPicPr>
        <p:blipFill>
          <a:blip r:embed="rId3" cstate="print"/>
          <a:stretch>
            <a:fillRect/>
          </a:stretch>
        </p:blipFill>
        <p:spPr bwMode="auto">
          <a:xfrm>
            <a:off x="437478" y="5530861"/>
            <a:ext cx="653523" cy="871365"/>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1">
                <a:lumMod val="20000"/>
                <a:lumOff val="80000"/>
                <a:alpha val="70000"/>
              </a:schemeClr>
            </a:outerShdw>
          </a:effectLst>
        </p:spPr>
      </p:pic>
      <p:pic>
        <p:nvPicPr>
          <p:cNvPr id="49" name="Picture 48" descr="MOBILEgeek copy.png"/>
          <p:cNvPicPr>
            <a:picLocks noChangeAspect="1"/>
          </p:cNvPicPr>
          <p:nvPr/>
        </p:nvPicPr>
        <p:blipFill>
          <a:blip r:embed="rId4" cstate="email"/>
          <a:srcRect/>
          <a:stretch>
            <a:fillRect/>
          </a:stretch>
        </p:blipFill>
        <p:spPr>
          <a:xfrm>
            <a:off x="392113" y="1409700"/>
            <a:ext cx="734165" cy="940028"/>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pic>
        <p:nvPicPr>
          <p:cNvPr id="31" name="Picture 2"/>
          <p:cNvPicPr>
            <a:picLocks noChangeAspect="1" noChangeArrowheads="1"/>
          </p:cNvPicPr>
          <p:nvPr/>
        </p:nvPicPr>
        <p:blipFill>
          <a:blip r:embed="rId5" cstate="email"/>
          <a:srcRect/>
          <a:stretch>
            <a:fillRect/>
          </a:stretch>
        </p:blipFill>
        <p:spPr bwMode="auto">
          <a:xfrm>
            <a:off x="5014027" y="2246148"/>
            <a:ext cx="739012" cy="936790"/>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32" name="Rectangle 31"/>
          <p:cNvSpPr/>
          <p:nvPr/>
        </p:nvSpPr>
        <p:spPr>
          <a:xfrm>
            <a:off x="4745038" y="1844892"/>
            <a:ext cx="1276990" cy="458587"/>
          </a:xfrm>
          <a:prstGeom prst="rect">
            <a:avLst/>
          </a:prstGeom>
        </p:spPr>
        <p:txBody>
          <a:bodyPr wrap="square">
            <a:spAutoFit/>
          </a:bodyPr>
          <a:lstStyle/>
          <a:p>
            <a:pPr algn="ctr" defTabSz="914363">
              <a:lnSpc>
                <a:spcPct val="85000"/>
              </a:lnSpc>
            </a:pPr>
            <a:r>
              <a:rPr lang="es-ES" sz="1400" kern="0" spc="-92" dirty="0" smtClean="0">
                <a:ln w="3175">
                  <a:noFill/>
                </a:ln>
                <a:solidFill>
                  <a:schemeClr val="tx1"/>
                </a:solidFill>
                <a:latin typeface="+mn-lt"/>
                <a:cs typeface="Arial" charset="0"/>
              </a:rPr>
              <a:t>Usuario de Oficina</a:t>
            </a:r>
          </a:p>
        </p:txBody>
      </p:sp>
      <p:pic>
        <p:nvPicPr>
          <p:cNvPr id="83" name="Picture 4"/>
          <p:cNvPicPr>
            <a:picLocks noChangeAspect="1" noChangeArrowheads="1"/>
          </p:cNvPicPr>
          <p:nvPr/>
        </p:nvPicPr>
        <p:blipFill>
          <a:blip r:embed="rId6" cstate="email"/>
          <a:srcRect/>
          <a:stretch>
            <a:fillRect/>
          </a:stretch>
        </p:blipFill>
        <p:spPr bwMode="auto">
          <a:xfrm>
            <a:off x="421309" y="3498580"/>
            <a:ext cx="727796" cy="94007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pic>
        <p:nvPicPr>
          <p:cNvPr id="121" name="Picture 2"/>
          <p:cNvPicPr>
            <a:picLocks noChangeAspect="1" noChangeArrowheads="1"/>
          </p:cNvPicPr>
          <p:nvPr/>
        </p:nvPicPr>
        <p:blipFill>
          <a:blip r:embed="rId7" cstate="print"/>
          <a:stretch>
            <a:fillRect/>
          </a:stretch>
        </p:blipFill>
        <p:spPr bwMode="auto">
          <a:xfrm>
            <a:off x="5009633" y="4291013"/>
            <a:ext cx="692756" cy="985837"/>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1">
                <a:alpha val="70000"/>
              </a:schemeClr>
            </a:outerShdw>
          </a:effectLst>
        </p:spPr>
      </p:pic>
      <p:sp>
        <p:nvSpPr>
          <p:cNvPr id="123" name="Rectangle 122"/>
          <p:cNvSpPr/>
          <p:nvPr/>
        </p:nvSpPr>
        <p:spPr>
          <a:xfrm>
            <a:off x="4743784" y="3886200"/>
            <a:ext cx="1224455" cy="458587"/>
          </a:xfrm>
          <a:prstGeom prst="rect">
            <a:avLst/>
          </a:prstGeom>
        </p:spPr>
        <p:txBody>
          <a:bodyPr wrap="square">
            <a:spAutoFit/>
          </a:bodyPr>
          <a:lstStyle/>
          <a:p>
            <a:pPr algn="ctr" defTabSz="914363">
              <a:lnSpc>
                <a:spcPct val="85000"/>
              </a:lnSpc>
            </a:pPr>
            <a:r>
              <a:rPr lang="es-ES" sz="1400" kern="0" spc="-92" dirty="0" smtClean="0">
                <a:ln w="3175">
                  <a:noFill/>
                </a:ln>
                <a:solidFill>
                  <a:schemeClr val="tx1"/>
                </a:solidFill>
                <a:latin typeface="+mn-lt"/>
                <a:cs typeface="Arial" charset="0"/>
              </a:rPr>
              <a:t>Subcontratado/ Externo</a:t>
            </a:r>
          </a:p>
        </p:txBody>
      </p:sp>
      <p:sp>
        <p:nvSpPr>
          <p:cNvPr id="127" name="Rectangle 126"/>
          <p:cNvSpPr/>
          <p:nvPr/>
        </p:nvSpPr>
        <p:spPr>
          <a:xfrm>
            <a:off x="235601" y="3053509"/>
            <a:ext cx="1099213" cy="458587"/>
          </a:xfrm>
          <a:prstGeom prst="rect">
            <a:avLst/>
          </a:prstGeom>
        </p:spPr>
        <p:txBody>
          <a:bodyPr wrap="square">
            <a:spAutoFit/>
          </a:bodyPr>
          <a:lstStyle/>
          <a:p>
            <a:pPr algn="ctr" defTabSz="914363">
              <a:lnSpc>
                <a:spcPct val="85000"/>
              </a:lnSpc>
            </a:pPr>
            <a:r>
              <a:rPr lang="es-ES" sz="1400" kern="0" spc="-92" dirty="0" smtClean="0">
                <a:ln w="3175">
                  <a:noFill/>
                </a:ln>
                <a:solidFill>
                  <a:schemeClr val="tx1"/>
                </a:solidFill>
                <a:latin typeface="+mn-lt"/>
                <a:cs typeface="Arial" charset="0"/>
              </a:rPr>
              <a:t>Usuario </a:t>
            </a:r>
            <a:r>
              <a:rPr lang="es-ES" sz="1400" kern="0" spc="-92" dirty="0" err="1" smtClean="0">
                <a:ln w="3175">
                  <a:noFill/>
                </a:ln>
                <a:solidFill>
                  <a:schemeClr val="tx1"/>
                </a:solidFill>
                <a:latin typeface="+mn-lt"/>
                <a:cs typeface="Arial" charset="0"/>
              </a:rPr>
              <a:t>tele‑operador</a:t>
            </a:r>
            <a:endParaRPr lang="es-ES" sz="1400" kern="0" spc="-92" dirty="0" smtClean="0">
              <a:ln w="3175">
                <a:noFill/>
              </a:ln>
              <a:solidFill>
                <a:schemeClr val="tx1"/>
              </a:solidFill>
              <a:latin typeface="+mn-lt"/>
              <a:cs typeface="Arial" charset="0"/>
            </a:endParaRPr>
          </a:p>
        </p:txBody>
      </p:sp>
      <p:sp>
        <p:nvSpPr>
          <p:cNvPr id="133" name="Rectangle 132"/>
          <p:cNvSpPr/>
          <p:nvPr/>
        </p:nvSpPr>
        <p:spPr>
          <a:xfrm>
            <a:off x="78439" y="4920041"/>
            <a:ext cx="1371600" cy="641714"/>
          </a:xfrm>
          <a:prstGeom prst="rect">
            <a:avLst/>
          </a:prstGeom>
        </p:spPr>
        <p:txBody>
          <a:bodyPr wrap="square">
            <a:spAutoFit/>
          </a:bodyPr>
          <a:lstStyle/>
          <a:p>
            <a:pPr algn="ctr" defTabSz="914363">
              <a:lnSpc>
                <a:spcPct val="85000"/>
              </a:lnSpc>
            </a:pPr>
            <a:r>
              <a:rPr lang="es-ES" sz="1400" kern="0" spc="-92" dirty="0" smtClean="0">
                <a:ln w="3175">
                  <a:noFill/>
                </a:ln>
                <a:solidFill>
                  <a:schemeClr val="tx1"/>
                </a:solidFill>
                <a:latin typeface="+mn-lt"/>
                <a:cs typeface="Arial" charset="0"/>
              </a:rPr>
              <a:t>Usuario desde cualquier lugar con PC propio</a:t>
            </a:r>
          </a:p>
        </p:txBody>
      </p:sp>
      <p:grpSp>
        <p:nvGrpSpPr>
          <p:cNvPr id="3" name="Group 106"/>
          <p:cNvGrpSpPr/>
          <p:nvPr/>
        </p:nvGrpSpPr>
        <p:grpSpPr>
          <a:xfrm>
            <a:off x="1688285" y="1047959"/>
            <a:ext cx="3136392" cy="1544516"/>
            <a:chOff x="1688285" y="1047959"/>
            <a:chExt cx="2837678" cy="1544516"/>
          </a:xfrm>
        </p:grpSpPr>
        <p:sp>
          <p:nvSpPr>
            <p:cNvPr id="51" name="Rounded Rectangle 50"/>
            <p:cNvSpPr/>
            <p:nvPr/>
          </p:nvSpPr>
          <p:spPr>
            <a:xfrm>
              <a:off x="1688285" y="1047959"/>
              <a:ext cx="2837678" cy="1544516"/>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solidFill>
                  <a:schemeClr val="tx1"/>
                </a:solidFill>
                <a:latin typeface="+mn-lt"/>
              </a:endParaRPr>
            </a:p>
          </p:txBody>
        </p:sp>
        <p:sp>
          <p:nvSpPr>
            <p:cNvPr id="19" name="TextBox 18"/>
            <p:cNvSpPr txBox="1"/>
            <p:nvPr/>
          </p:nvSpPr>
          <p:spPr>
            <a:xfrm>
              <a:off x="1768396" y="1989574"/>
              <a:ext cx="969862" cy="292384"/>
            </a:xfrm>
            <a:prstGeom prst="rect">
              <a:avLst/>
            </a:prstGeom>
            <a:noFill/>
          </p:spPr>
          <p:txBody>
            <a:bodyPr wrap="square" lIns="76197" tIns="38098" rIns="76197" bIns="38098" rtlCol="0">
              <a:spAutoFit/>
            </a:bodyPr>
            <a:lstStyle/>
            <a:p>
              <a:r>
                <a:rPr lang="es-ES" sz="700" dirty="0" smtClean="0">
                  <a:solidFill>
                    <a:schemeClr val="tx1"/>
                  </a:solidFill>
                  <a:latin typeface="+mn-lt"/>
                </a:rPr>
                <a:t>Bitlocker Drive Encryption</a:t>
              </a:r>
            </a:p>
          </p:txBody>
        </p:sp>
        <p:pic>
          <p:nvPicPr>
            <p:cNvPr id="2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8" cstate="email"/>
            <a:srcRect/>
            <a:stretch>
              <a:fillRect/>
            </a:stretch>
          </p:blipFill>
          <p:spPr bwMode="auto">
            <a:xfrm>
              <a:off x="2445086" y="1845966"/>
              <a:ext cx="863820" cy="633468"/>
            </a:xfrm>
            <a:prstGeom prst="rect">
              <a:avLst/>
            </a:prstGeom>
            <a:noFill/>
            <a:effectLst>
              <a:outerShdw blurRad="50800" dist="38100" dir="2700000" algn="tl" rotWithShape="0">
                <a:prstClr val="black">
                  <a:alpha val="40000"/>
                </a:prstClr>
              </a:outerShdw>
            </a:effectLst>
          </p:spPr>
        </p:pic>
        <p:pic>
          <p:nvPicPr>
            <p:cNvPr id="23" name="Picture 1" descr="image001"/>
            <p:cNvPicPr>
              <a:picLocks noChangeAspect="1" noChangeArrowheads="1"/>
            </p:cNvPicPr>
            <p:nvPr/>
          </p:nvPicPr>
          <p:blipFill>
            <a:blip r:embed="rId9" cstate="email"/>
            <a:srcRect/>
            <a:stretch>
              <a:fillRect/>
            </a:stretch>
          </p:blipFill>
          <p:spPr bwMode="auto">
            <a:xfrm>
              <a:off x="2956292" y="1719385"/>
              <a:ext cx="110238" cy="118826"/>
            </a:xfrm>
            <a:prstGeom prst="rect">
              <a:avLst/>
            </a:prstGeom>
            <a:noFill/>
            <a:ln w="9525">
              <a:solidFill>
                <a:schemeClr val="accent1">
                  <a:lumMod val="75000"/>
                </a:schemeClr>
              </a:solidFill>
              <a:miter lim="800000"/>
              <a:headEnd/>
              <a:tailEnd/>
            </a:ln>
          </p:spPr>
        </p:pic>
        <p:pic>
          <p:nvPicPr>
            <p:cNvPr id="24" name="Picture 2" descr="image002"/>
            <p:cNvPicPr>
              <a:picLocks noChangeAspect="1" noChangeArrowheads="1"/>
            </p:cNvPicPr>
            <p:nvPr/>
          </p:nvPicPr>
          <p:blipFill>
            <a:blip r:embed="rId10" cstate="email"/>
            <a:srcRect/>
            <a:stretch>
              <a:fillRect/>
            </a:stretch>
          </p:blipFill>
          <p:spPr bwMode="auto">
            <a:xfrm>
              <a:off x="2978083" y="1793291"/>
              <a:ext cx="110238" cy="118826"/>
            </a:xfrm>
            <a:prstGeom prst="rect">
              <a:avLst/>
            </a:prstGeom>
            <a:noFill/>
            <a:ln w="9525">
              <a:solidFill>
                <a:schemeClr val="accent1">
                  <a:lumMod val="75000"/>
                </a:schemeClr>
              </a:solidFill>
              <a:miter lim="800000"/>
              <a:headEnd/>
              <a:tailEnd/>
            </a:ln>
          </p:spPr>
        </p:pic>
        <p:pic>
          <p:nvPicPr>
            <p:cNvPr id="25" name="Picture 3" descr="image003"/>
            <p:cNvPicPr>
              <a:picLocks noChangeAspect="1" noChangeArrowheads="1"/>
            </p:cNvPicPr>
            <p:nvPr/>
          </p:nvPicPr>
          <p:blipFill>
            <a:blip r:embed="rId11" cstate="email"/>
            <a:srcRect/>
            <a:stretch>
              <a:fillRect/>
            </a:stretch>
          </p:blipFill>
          <p:spPr bwMode="auto">
            <a:xfrm>
              <a:off x="3034485" y="1694757"/>
              <a:ext cx="112802" cy="121725"/>
            </a:xfrm>
            <a:prstGeom prst="rect">
              <a:avLst/>
            </a:prstGeom>
            <a:noFill/>
            <a:ln w="9525">
              <a:solidFill>
                <a:schemeClr val="accent1">
                  <a:lumMod val="75000"/>
                </a:schemeClr>
              </a:solidFill>
              <a:miter lim="800000"/>
              <a:headEnd/>
              <a:tailEnd/>
            </a:ln>
          </p:spPr>
        </p:pic>
        <p:pic>
          <p:nvPicPr>
            <p:cNvPr id="26" name="Picture 4" descr="image004"/>
            <p:cNvPicPr>
              <a:picLocks noChangeAspect="1" noChangeArrowheads="1"/>
            </p:cNvPicPr>
            <p:nvPr/>
          </p:nvPicPr>
          <p:blipFill>
            <a:blip r:embed="rId12" cstate="email"/>
            <a:srcRect/>
            <a:stretch>
              <a:fillRect/>
            </a:stretch>
          </p:blipFill>
          <p:spPr bwMode="auto">
            <a:xfrm>
              <a:off x="3054993" y="1754174"/>
              <a:ext cx="110238" cy="118826"/>
            </a:xfrm>
            <a:prstGeom prst="rect">
              <a:avLst/>
            </a:prstGeom>
            <a:noFill/>
            <a:ln w="9525">
              <a:solidFill>
                <a:schemeClr val="accent1">
                  <a:lumMod val="75000"/>
                </a:schemeClr>
              </a:solidFill>
              <a:miter lim="800000"/>
              <a:headEnd/>
              <a:tailEnd/>
            </a:ln>
          </p:spPr>
        </p:pic>
        <p:pic>
          <p:nvPicPr>
            <p:cNvPr id="28" name="Picture 27" descr="server.png"/>
            <p:cNvPicPr>
              <a:picLocks noChangeAspect="1"/>
            </p:cNvPicPr>
            <p:nvPr/>
          </p:nvPicPr>
          <p:blipFill>
            <a:blip r:embed="rId13" cstate="email"/>
            <a:stretch>
              <a:fillRect/>
            </a:stretch>
          </p:blipFill>
          <p:spPr>
            <a:xfrm>
              <a:off x="3147505" y="2069960"/>
              <a:ext cx="143497" cy="155074"/>
            </a:xfrm>
            <a:prstGeom prst="rect">
              <a:avLst/>
            </a:prstGeom>
          </p:spPr>
        </p:pic>
        <p:pic>
          <p:nvPicPr>
            <p:cNvPr id="29" name="Picture 28" descr="server.png"/>
            <p:cNvPicPr>
              <a:picLocks noChangeAspect="1"/>
            </p:cNvPicPr>
            <p:nvPr/>
          </p:nvPicPr>
          <p:blipFill>
            <a:blip r:embed="rId13" cstate="email"/>
            <a:stretch>
              <a:fillRect/>
            </a:stretch>
          </p:blipFill>
          <p:spPr>
            <a:xfrm>
              <a:off x="3293039" y="2069960"/>
              <a:ext cx="143497" cy="155074"/>
            </a:xfrm>
            <a:prstGeom prst="rect">
              <a:avLst/>
            </a:prstGeom>
          </p:spPr>
        </p:pic>
        <p:pic>
          <p:nvPicPr>
            <p:cNvPr id="30" name="Picture 29" descr="server.png"/>
            <p:cNvPicPr>
              <a:picLocks noChangeAspect="1"/>
            </p:cNvPicPr>
            <p:nvPr/>
          </p:nvPicPr>
          <p:blipFill>
            <a:blip r:embed="rId13" cstate="email"/>
            <a:stretch>
              <a:fillRect/>
            </a:stretch>
          </p:blipFill>
          <p:spPr>
            <a:xfrm>
              <a:off x="3222967" y="2131237"/>
              <a:ext cx="143497" cy="155074"/>
            </a:xfrm>
            <a:prstGeom prst="rect">
              <a:avLst/>
            </a:prstGeom>
          </p:spPr>
        </p:pic>
        <p:sp>
          <p:nvSpPr>
            <p:cNvPr id="63" name="TextBox 62"/>
            <p:cNvSpPr txBox="1"/>
            <p:nvPr/>
          </p:nvSpPr>
          <p:spPr>
            <a:xfrm>
              <a:off x="3235569" y="1613123"/>
              <a:ext cx="774571" cy="338554"/>
            </a:xfrm>
            <a:prstGeom prst="rect">
              <a:avLst/>
            </a:prstGeom>
            <a:noFill/>
          </p:spPr>
          <p:txBody>
            <a:bodyPr wrap="none" rtlCol="0">
              <a:spAutoFit/>
            </a:bodyPr>
            <a:lstStyle/>
            <a:p>
              <a:r>
                <a:rPr lang="es-ES" sz="800" dirty="0" smtClean="0">
                  <a:solidFill>
                    <a:schemeClr val="tx1"/>
                  </a:solidFill>
                  <a:latin typeface="+mn-lt"/>
                </a:rPr>
                <a:t>Application </a:t>
              </a:r>
            </a:p>
            <a:p>
              <a:r>
                <a:rPr lang="es-ES" sz="800" dirty="0" smtClean="0">
                  <a:solidFill>
                    <a:schemeClr val="tx1"/>
                  </a:solidFill>
                  <a:latin typeface="+mn-lt"/>
                </a:rPr>
                <a:t>Virtualization</a:t>
              </a:r>
            </a:p>
          </p:txBody>
        </p:sp>
        <p:sp>
          <p:nvSpPr>
            <p:cNvPr id="64" name="TextBox 63"/>
            <p:cNvSpPr txBox="1"/>
            <p:nvPr/>
          </p:nvSpPr>
          <p:spPr>
            <a:xfrm>
              <a:off x="3406165" y="2170443"/>
              <a:ext cx="823964" cy="338554"/>
            </a:xfrm>
            <a:prstGeom prst="rect">
              <a:avLst/>
            </a:prstGeom>
            <a:noFill/>
          </p:spPr>
          <p:txBody>
            <a:bodyPr wrap="square" rtlCol="0">
              <a:spAutoFit/>
            </a:bodyPr>
            <a:lstStyle/>
            <a:p>
              <a:r>
                <a:rPr lang="es-ES" sz="800" dirty="0" smtClean="0">
                  <a:solidFill>
                    <a:schemeClr val="tx1"/>
                  </a:solidFill>
                  <a:latin typeface="+mn-lt"/>
                </a:rPr>
                <a:t>Redirección de carpetas</a:t>
              </a:r>
            </a:p>
          </p:txBody>
        </p:sp>
        <p:sp>
          <p:nvSpPr>
            <p:cNvPr id="142" name="TextBox 141"/>
            <p:cNvSpPr txBox="1"/>
            <p:nvPr/>
          </p:nvSpPr>
          <p:spPr>
            <a:xfrm>
              <a:off x="1708447" y="1117312"/>
              <a:ext cx="2615075" cy="461665"/>
            </a:xfrm>
            <a:prstGeom prst="rect">
              <a:avLst/>
            </a:prstGeom>
            <a:noFill/>
          </p:spPr>
          <p:txBody>
            <a:bodyPr wrap="square" rtlCol="0">
              <a:spAutoFit/>
            </a:bodyPr>
            <a:lstStyle/>
            <a:p>
              <a:r>
                <a:rPr lang="es-ES" sz="1200" b="1" dirty="0" smtClean="0">
                  <a:solidFill>
                    <a:schemeClr val="tx1"/>
                  </a:solidFill>
                  <a:latin typeface="+mn-lt"/>
                </a:rPr>
                <a:t>PC reemplazable, fácil migración de usuarios</a:t>
              </a:r>
            </a:p>
          </p:txBody>
        </p:sp>
      </p:grpSp>
      <p:grpSp>
        <p:nvGrpSpPr>
          <p:cNvPr id="4" name="Group 149"/>
          <p:cNvGrpSpPr/>
          <p:nvPr/>
        </p:nvGrpSpPr>
        <p:grpSpPr>
          <a:xfrm>
            <a:off x="5962859" y="1708220"/>
            <a:ext cx="3019215" cy="1620769"/>
            <a:chOff x="5124659" y="1708220"/>
            <a:chExt cx="3019215" cy="1620769"/>
          </a:xfrm>
        </p:grpSpPr>
        <p:grpSp>
          <p:nvGrpSpPr>
            <p:cNvPr id="6" name="Group 113"/>
            <p:cNvGrpSpPr/>
            <p:nvPr/>
          </p:nvGrpSpPr>
          <p:grpSpPr>
            <a:xfrm>
              <a:off x="5124659" y="1708220"/>
              <a:ext cx="2923966" cy="1620769"/>
              <a:chOff x="5124659" y="1708220"/>
              <a:chExt cx="2923966" cy="1620769"/>
            </a:xfrm>
          </p:grpSpPr>
          <p:sp>
            <p:nvSpPr>
              <p:cNvPr id="33" name="Rounded Rectangle 32"/>
              <p:cNvSpPr/>
              <p:nvPr/>
            </p:nvSpPr>
            <p:spPr>
              <a:xfrm>
                <a:off x="5124659" y="1708220"/>
                <a:ext cx="2923966" cy="162076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solidFill>
                    <a:schemeClr val="tx1"/>
                  </a:solidFill>
                  <a:latin typeface="+mn-lt"/>
                </a:endParaRPr>
              </a:p>
            </p:txBody>
          </p:sp>
          <p:pic>
            <p:nvPicPr>
              <p:cNvPr id="35" name="Picture 7" descr="C:\Program Files\Microsoft Resource DVD Artwork\DVD_ART\Artwork_Imagery\HARDWARE_IMAGERY\Illustration - Misc Hardware\Miscellaneous\computer wide screen.png"/>
              <p:cNvPicPr>
                <a:picLocks noChangeAspect="1" noChangeArrowheads="1"/>
              </p:cNvPicPr>
              <p:nvPr/>
            </p:nvPicPr>
            <p:blipFill>
              <a:blip r:embed="rId14" cstate="email"/>
              <a:srcRect/>
              <a:stretch>
                <a:fillRect/>
              </a:stretch>
            </p:blipFill>
            <p:spPr bwMode="auto">
              <a:xfrm>
                <a:off x="6225158" y="2594714"/>
                <a:ext cx="808688" cy="588224"/>
              </a:xfrm>
              <a:prstGeom prst="rect">
                <a:avLst/>
              </a:prstGeom>
              <a:noFill/>
            </p:spPr>
          </p:pic>
          <p:pic>
            <p:nvPicPr>
              <p:cNvPr id="38" name="Picture 1" descr="image001"/>
              <p:cNvPicPr>
                <a:picLocks noChangeAspect="1" noChangeArrowheads="1"/>
              </p:cNvPicPr>
              <p:nvPr/>
            </p:nvPicPr>
            <p:blipFill>
              <a:blip r:embed="rId9" cstate="email"/>
              <a:srcRect/>
              <a:stretch>
                <a:fillRect/>
              </a:stretch>
            </p:blipFill>
            <p:spPr bwMode="auto">
              <a:xfrm>
                <a:off x="5992570" y="2608368"/>
                <a:ext cx="110238" cy="118826"/>
              </a:xfrm>
              <a:prstGeom prst="rect">
                <a:avLst/>
              </a:prstGeom>
              <a:noFill/>
              <a:ln w="9525">
                <a:solidFill>
                  <a:schemeClr val="accent1">
                    <a:lumMod val="75000"/>
                  </a:schemeClr>
                </a:solidFill>
                <a:miter lim="800000"/>
                <a:headEnd/>
                <a:tailEnd/>
              </a:ln>
            </p:spPr>
          </p:pic>
          <p:pic>
            <p:nvPicPr>
              <p:cNvPr id="39" name="Picture 2" descr="image002"/>
              <p:cNvPicPr>
                <a:picLocks noChangeAspect="1" noChangeArrowheads="1"/>
              </p:cNvPicPr>
              <p:nvPr/>
            </p:nvPicPr>
            <p:blipFill>
              <a:blip r:embed="rId10" cstate="email"/>
              <a:srcRect/>
              <a:stretch>
                <a:fillRect/>
              </a:stretch>
            </p:blipFill>
            <p:spPr bwMode="auto">
              <a:xfrm>
                <a:off x="6014361" y="2682274"/>
                <a:ext cx="110238" cy="118826"/>
              </a:xfrm>
              <a:prstGeom prst="rect">
                <a:avLst/>
              </a:prstGeom>
              <a:noFill/>
              <a:ln w="9525">
                <a:solidFill>
                  <a:schemeClr val="accent1">
                    <a:lumMod val="75000"/>
                  </a:schemeClr>
                </a:solidFill>
                <a:miter lim="800000"/>
                <a:headEnd/>
                <a:tailEnd/>
              </a:ln>
            </p:spPr>
          </p:pic>
          <p:pic>
            <p:nvPicPr>
              <p:cNvPr id="40" name="Picture 3" descr="image003"/>
              <p:cNvPicPr>
                <a:picLocks noChangeAspect="1" noChangeArrowheads="1"/>
              </p:cNvPicPr>
              <p:nvPr/>
            </p:nvPicPr>
            <p:blipFill>
              <a:blip r:embed="rId11" cstate="email"/>
              <a:srcRect/>
              <a:stretch>
                <a:fillRect/>
              </a:stretch>
            </p:blipFill>
            <p:spPr bwMode="auto">
              <a:xfrm>
                <a:off x="6070763" y="2583740"/>
                <a:ext cx="112802" cy="121725"/>
              </a:xfrm>
              <a:prstGeom prst="rect">
                <a:avLst/>
              </a:prstGeom>
              <a:noFill/>
              <a:ln w="9525">
                <a:solidFill>
                  <a:schemeClr val="accent1">
                    <a:lumMod val="75000"/>
                  </a:schemeClr>
                </a:solidFill>
                <a:miter lim="800000"/>
                <a:headEnd/>
                <a:tailEnd/>
              </a:ln>
            </p:spPr>
          </p:pic>
          <p:pic>
            <p:nvPicPr>
              <p:cNvPr id="41" name="Picture 4" descr="image004"/>
              <p:cNvPicPr>
                <a:picLocks noChangeAspect="1" noChangeArrowheads="1"/>
              </p:cNvPicPr>
              <p:nvPr/>
            </p:nvPicPr>
            <p:blipFill>
              <a:blip r:embed="rId12" cstate="email"/>
              <a:srcRect/>
              <a:stretch>
                <a:fillRect/>
              </a:stretch>
            </p:blipFill>
            <p:spPr bwMode="auto">
              <a:xfrm>
                <a:off x="6091271" y="2643157"/>
                <a:ext cx="110238" cy="118826"/>
              </a:xfrm>
              <a:prstGeom prst="rect">
                <a:avLst/>
              </a:prstGeom>
              <a:noFill/>
              <a:ln w="9525">
                <a:solidFill>
                  <a:schemeClr val="accent1">
                    <a:lumMod val="75000"/>
                  </a:schemeClr>
                </a:solidFill>
                <a:miter lim="800000"/>
                <a:headEnd/>
                <a:tailEnd/>
              </a:ln>
            </p:spPr>
          </p:pic>
          <p:pic>
            <p:nvPicPr>
              <p:cNvPr id="43" name="Picture 42" descr="server.png"/>
              <p:cNvPicPr>
                <a:picLocks noChangeAspect="1"/>
              </p:cNvPicPr>
              <p:nvPr/>
            </p:nvPicPr>
            <p:blipFill>
              <a:blip r:embed="rId13" cstate="email"/>
              <a:stretch>
                <a:fillRect/>
              </a:stretch>
            </p:blipFill>
            <p:spPr>
              <a:xfrm>
                <a:off x="5942622" y="2966587"/>
                <a:ext cx="143497" cy="155074"/>
              </a:xfrm>
              <a:prstGeom prst="rect">
                <a:avLst/>
              </a:prstGeom>
            </p:spPr>
          </p:pic>
          <p:pic>
            <p:nvPicPr>
              <p:cNvPr id="44" name="Picture 43" descr="server.png"/>
              <p:cNvPicPr>
                <a:picLocks noChangeAspect="1"/>
              </p:cNvPicPr>
              <p:nvPr/>
            </p:nvPicPr>
            <p:blipFill>
              <a:blip r:embed="rId13" cstate="email"/>
              <a:stretch>
                <a:fillRect/>
              </a:stretch>
            </p:blipFill>
            <p:spPr>
              <a:xfrm>
                <a:off x="6088156" y="2966587"/>
                <a:ext cx="143497" cy="155074"/>
              </a:xfrm>
              <a:prstGeom prst="rect">
                <a:avLst/>
              </a:prstGeom>
            </p:spPr>
          </p:pic>
          <p:pic>
            <p:nvPicPr>
              <p:cNvPr id="50" name="Picture 49" descr="server.png"/>
              <p:cNvPicPr>
                <a:picLocks noChangeAspect="1"/>
              </p:cNvPicPr>
              <p:nvPr/>
            </p:nvPicPr>
            <p:blipFill>
              <a:blip r:embed="rId13" cstate="email"/>
              <a:stretch>
                <a:fillRect/>
              </a:stretch>
            </p:blipFill>
            <p:spPr>
              <a:xfrm>
                <a:off x="6018084" y="3027864"/>
                <a:ext cx="143497" cy="155074"/>
              </a:xfrm>
              <a:prstGeom prst="rect">
                <a:avLst/>
              </a:prstGeom>
            </p:spPr>
          </p:pic>
          <p:pic>
            <p:nvPicPr>
              <p:cNvPr id="53" name="Picture 52" descr="chart.png"/>
              <p:cNvPicPr>
                <a:picLocks noChangeAspect="1"/>
              </p:cNvPicPr>
              <p:nvPr/>
            </p:nvPicPr>
            <p:blipFill>
              <a:blip r:embed="rId15" cstate="email"/>
              <a:stretch>
                <a:fillRect/>
              </a:stretch>
            </p:blipFill>
            <p:spPr>
              <a:xfrm>
                <a:off x="6864986" y="2424332"/>
                <a:ext cx="228842" cy="179438"/>
              </a:xfrm>
              <a:prstGeom prst="rect">
                <a:avLst/>
              </a:prstGeom>
              <a:effectLst/>
            </p:spPr>
          </p:pic>
          <p:sp>
            <p:nvSpPr>
              <p:cNvPr id="54" name="Oval 53"/>
              <p:cNvSpPr/>
              <p:nvPr/>
            </p:nvSpPr>
            <p:spPr bwMode="auto">
              <a:xfrm>
                <a:off x="6814394" y="2324100"/>
                <a:ext cx="390276" cy="412524"/>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56" name="Picture 55" descr="server.png"/>
              <p:cNvPicPr>
                <a:picLocks noChangeAspect="1"/>
              </p:cNvPicPr>
              <p:nvPr/>
            </p:nvPicPr>
            <p:blipFill>
              <a:blip r:embed="rId16" cstate="email"/>
              <a:stretch>
                <a:fillRect/>
              </a:stretch>
            </p:blipFill>
            <p:spPr>
              <a:xfrm>
                <a:off x="6973447" y="2514051"/>
                <a:ext cx="76714" cy="84580"/>
              </a:xfrm>
              <a:prstGeom prst="rect">
                <a:avLst/>
              </a:prstGeom>
            </p:spPr>
          </p:pic>
          <p:pic>
            <p:nvPicPr>
              <p:cNvPr id="61" name="Picture 60" descr="server.png"/>
              <p:cNvPicPr>
                <a:picLocks noChangeAspect="1"/>
              </p:cNvPicPr>
              <p:nvPr/>
            </p:nvPicPr>
            <p:blipFill>
              <a:blip r:embed="rId16" cstate="email"/>
              <a:stretch>
                <a:fillRect/>
              </a:stretch>
            </p:blipFill>
            <p:spPr>
              <a:xfrm>
                <a:off x="7051250" y="2514051"/>
                <a:ext cx="76714" cy="84580"/>
              </a:xfrm>
              <a:prstGeom prst="rect">
                <a:avLst/>
              </a:prstGeom>
            </p:spPr>
          </p:pic>
          <p:pic>
            <p:nvPicPr>
              <p:cNvPr id="62" name="Picture 61" descr="server.png"/>
              <p:cNvPicPr>
                <a:picLocks noChangeAspect="1"/>
              </p:cNvPicPr>
              <p:nvPr/>
            </p:nvPicPr>
            <p:blipFill>
              <a:blip r:embed="rId16" cstate="email"/>
              <a:stretch>
                <a:fillRect/>
              </a:stretch>
            </p:blipFill>
            <p:spPr>
              <a:xfrm>
                <a:off x="7013789" y="2547473"/>
                <a:ext cx="76714" cy="84580"/>
              </a:xfrm>
              <a:prstGeom prst="rect">
                <a:avLst/>
              </a:prstGeom>
            </p:spPr>
          </p:pic>
          <p:sp>
            <p:nvSpPr>
              <p:cNvPr id="65" name="TextBox 64"/>
              <p:cNvSpPr txBox="1"/>
              <p:nvPr/>
            </p:nvSpPr>
            <p:spPr>
              <a:xfrm>
                <a:off x="5243670" y="2573079"/>
                <a:ext cx="774571" cy="338554"/>
              </a:xfrm>
              <a:prstGeom prst="rect">
                <a:avLst/>
              </a:prstGeom>
              <a:noFill/>
            </p:spPr>
            <p:txBody>
              <a:bodyPr wrap="none" rtlCol="0">
                <a:spAutoFit/>
              </a:bodyPr>
              <a:lstStyle/>
              <a:p>
                <a:r>
                  <a:rPr lang="es-ES" sz="800" dirty="0" smtClean="0">
                    <a:solidFill>
                      <a:schemeClr val="tx1"/>
                    </a:solidFill>
                    <a:latin typeface="+mn-lt"/>
                  </a:rPr>
                  <a:t>Application </a:t>
                </a:r>
              </a:p>
              <a:p>
                <a:r>
                  <a:rPr lang="es-ES" sz="800" dirty="0" smtClean="0">
                    <a:solidFill>
                      <a:schemeClr val="tx1"/>
                    </a:solidFill>
                    <a:latin typeface="+mn-lt"/>
                  </a:rPr>
                  <a:t>Virtualization</a:t>
                </a:r>
              </a:p>
            </p:txBody>
          </p:sp>
          <p:sp>
            <p:nvSpPr>
              <p:cNvPr id="66" name="TextBox 65"/>
              <p:cNvSpPr txBox="1"/>
              <p:nvPr/>
            </p:nvSpPr>
            <p:spPr>
              <a:xfrm>
                <a:off x="5250248" y="2904709"/>
                <a:ext cx="823964" cy="338554"/>
              </a:xfrm>
              <a:prstGeom prst="rect">
                <a:avLst/>
              </a:prstGeom>
              <a:noFill/>
            </p:spPr>
            <p:txBody>
              <a:bodyPr wrap="square" rtlCol="0">
                <a:spAutoFit/>
              </a:bodyPr>
              <a:lstStyle/>
              <a:p>
                <a:r>
                  <a:rPr lang="es-ES" sz="800" dirty="0" smtClean="0">
                    <a:solidFill>
                      <a:schemeClr val="tx1"/>
                    </a:solidFill>
                  </a:rPr>
                  <a:t>Redirección de carpetas</a:t>
                </a:r>
              </a:p>
            </p:txBody>
          </p:sp>
          <p:sp>
            <p:nvSpPr>
              <p:cNvPr id="67" name="TextBox 66"/>
              <p:cNvSpPr txBox="1"/>
              <p:nvPr/>
            </p:nvSpPr>
            <p:spPr>
              <a:xfrm>
                <a:off x="6916694" y="2721273"/>
                <a:ext cx="1120820" cy="461665"/>
              </a:xfrm>
              <a:prstGeom prst="rect">
                <a:avLst/>
              </a:prstGeom>
              <a:noFill/>
            </p:spPr>
            <p:txBody>
              <a:bodyPr wrap="none" rtlCol="0">
                <a:spAutoFit/>
              </a:bodyPr>
              <a:lstStyle/>
              <a:p>
                <a:r>
                  <a:rPr lang="es-ES" sz="800" dirty="0" smtClean="0">
                    <a:solidFill>
                      <a:schemeClr val="tx1"/>
                    </a:solidFill>
                    <a:latin typeface="+mn-lt"/>
                  </a:rPr>
                  <a:t>Terminal  Services</a:t>
                </a:r>
              </a:p>
              <a:p>
                <a:r>
                  <a:rPr lang="es-ES" sz="800" dirty="0" smtClean="0">
                    <a:solidFill>
                      <a:schemeClr val="tx1"/>
                    </a:solidFill>
                    <a:latin typeface="+mn-lt"/>
                  </a:rPr>
                  <a:t> (Aplicaciones </a:t>
                </a:r>
                <a:br>
                  <a:rPr lang="es-ES" sz="800" dirty="0" smtClean="0">
                    <a:solidFill>
                      <a:schemeClr val="tx1"/>
                    </a:solidFill>
                    <a:latin typeface="+mn-lt"/>
                  </a:rPr>
                </a:br>
                <a:r>
                  <a:rPr lang="es-ES" sz="800" dirty="0" smtClean="0">
                    <a:solidFill>
                      <a:schemeClr val="tx1"/>
                    </a:solidFill>
                    <a:latin typeface="+mn-lt"/>
                  </a:rPr>
                  <a:t>internas de negocio)</a:t>
                </a:r>
              </a:p>
            </p:txBody>
          </p:sp>
        </p:grpSp>
        <p:sp>
          <p:nvSpPr>
            <p:cNvPr id="143" name="Rectangle 142"/>
            <p:cNvSpPr/>
            <p:nvPr/>
          </p:nvSpPr>
          <p:spPr>
            <a:xfrm>
              <a:off x="5159827" y="1800880"/>
              <a:ext cx="2984047" cy="461665"/>
            </a:xfrm>
            <a:prstGeom prst="rect">
              <a:avLst/>
            </a:prstGeom>
          </p:spPr>
          <p:txBody>
            <a:bodyPr wrap="square">
              <a:spAutoFit/>
            </a:bodyPr>
            <a:lstStyle/>
            <a:p>
              <a:r>
                <a:rPr lang="es-ES" sz="1200" b="1" dirty="0" smtClean="0">
                  <a:solidFill>
                    <a:schemeClr val="tx1"/>
                  </a:solidFill>
                  <a:latin typeface="+mn-lt"/>
                </a:rPr>
                <a:t>Flexibilidad de puesto de trabajo, cumpliendo las normas, free </a:t>
              </a:r>
              <a:r>
                <a:rPr lang="es-ES" sz="1200" b="1" dirty="0" err="1" smtClean="0">
                  <a:solidFill>
                    <a:schemeClr val="tx1"/>
                  </a:solidFill>
                  <a:latin typeface="+mn-lt"/>
                </a:rPr>
                <a:t>seating</a:t>
              </a:r>
              <a:r>
                <a:rPr lang="es-ES" sz="1200" b="1" dirty="0" smtClean="0">
                  <a:solidFill>
                    <a:schemeClr val="tx1"/>
                  </a:solidFill>
                  <a:latin typeface="+mn-lt"/>
                </a:rPr>
                <a:t> </a:t>
              </a:r>
            </a:p>
          </p:txBody>
        </p:sp>
      </p:grpSp>
      <p:grpSp>
        <p:nvGrpSpPr>
          <p:cNvPr id="8" name="Group 147"/>
          <p:cNvGrpSpPr/>
          <p:nvPr/>
        </p:nvGrpSpPr>
        <p:grpSpPr>
          <a:xfrm>
            <a:off x="1703357" y="4973935"/>
            <a:ext cx="3135343" cy="1737945"/>
            <a:chOff x="1703357" y="4973935"/>
            <a:chExt cx="2887693" cy="1737945"/>
          </a:xfrm>
        </p:grpSpPr>
        <p:grpSp>
          <p:nvGrpSpPr>
            <p:cNvPr id="9" name="Group 108"/>
            <p:cNvGrpSpPr/>
            <p:nvPr/>
          </p:nvGrpSpPr>
          <p:grpSpPr>
            <a:xfrm>
              <a:off x="1703357" y="4973935"/>
              <a:ext cx="2822605" cy="1737945"/>
              <a:chOff x="1703357" y="4973935"/>
              <a:chExt cx="2822605" cy="1737945"/>
            </a:xfrm>
          </p:grpSpPr>
          <p:sp>
            <p:nvSpPr>
              <p:cNvPr id="140" name="Cloud 139"/>
              <p:cNvSpPr/>
              <p:nvPr/>
            </p:nvSpPr>
            <p:spPr bwMode="auto">
              <a:xfrm>
                <a:off x="2908496" y="5712069"/>
                <a:ext cx="1462537" cy="999811"/>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vert="horz" wrap="square" lIns="76197" tIns="38098" rIns="76197" bIns="38098" numCol="1" rtlCol="0" anchor="ctr" anchorCtr="0" compatLnSpc="1">
                <a:prstTxWarp prst="textNoShape">
                  <a:avLst/>
                </a:prstTxWarp>
              </a:bodyPr>
              <a:lstStyle/>
              <a:p>
                <a:pPr algn="r" defTabSz="914099">
                  <a:defRPr/>
                </a:pPr>
                <a:endParaRPr lang="es-ES" sz="2000" smtClean="0">
                  <a:solidFill>
                    <a:schemeClr val="tx1"/>
                  </a:solidFill>
                  <a:latin typeface="+mn-lt"/>
                </a:endParaRPr>
              </a:p>
            </p:txBody>
          </p:sp>
          <p:sp>
            <p:nvSpPr>
              <p:cNvPr id="82" name="Rounded Rectangle 81"/>
              <p:cNvSpPr/>
              <p:nvPr/>
            </p:nvSpPr>
            <p:spPr>
              <a:xfrm>
                <a:off x="1703357" y="4973935"/>
                <a:ext cx="2822605" cy="1617366"/>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solidFill>
                    <a:schemeClr val="tx1"/>
                  </a:solidFill>
                  <a:latin typeface="+mn-lt"/>
                </a:endParaRPr>
              </a:p>
            </p:txBody>
          </p:sp>
          <p:pic>
            <p:nvPicPr>
              <p:cNvPr id="129" name="Picture 12" descr="image007"/>
              <p:cNvPicPr>
                <a:picLocks noChangeAspect="1" noChangeArrowheads="1"/>
              </p:cNvPicPr>
              <p:nvPr/>
            </p:nvPicPr>
            <p:blipFill>
              <a:blip r:embed="rId17" cstate="email"/>
              <a:srcRect/>
              <a:stretch>
                <a:fillRect/>
              </a:stretch>
            </p:blipFill>
            <p:spPr bwMode="auto">
              <a:xfrm flipH="1">
                <a:off x="1964504" y="5588132"/>
                <a:ext cx="879180" cy="882588"/>
              </a:xfrm>
              <a:prstGeom prst="rect">
                <a:avLst/>
              </a:prstGeom>
              <a:noFill/>
              <a:ln w="9525">
                <a:noFill/>
                <a:miter lim="800000"/>
                <a:headEnd/>
                <a:tailEnd/>
              </a:ln>
            </p:spPr>
          </p:pic>
          <p:pic>
            <p:nvPicPr>
              <p:cNvPr id="130" name="Picture 129" descr="Flip 3D.png"/>
              <p:cNvPicPr>
                <a:picLocks noChangeAspect="1"/>
              </p:cNvPicPr>
              <p:nvPr/>
            </p:nvPicPr>
            <p:blipFill>
              <a:blip r:embed="rId18" cstate="email"/>
              <a:stretch>
                <a:fillRect/>
              </a:stretch>
            </p:blipFill>
            <p:spPr>
              <a:xfrm>
                <a:off x="3372560" y="5680093"/>
                <a:ext cx="576901" cy="576901"/>
              </a:xfrm>
              <a:prstGeom prst="rect">
                <a:avLst/>
              </a:prstGeom>
            </p:spPr>
          </p:pic>
          <p:pic>
            <p:nvPicPr>
              <p:cNvPr id="131" name="Picture 2" descr="http://images.google.com/images?q=tbn:N3GTqTsGB1CbjM:http://www.activewin.com/screenshots/vista/nov05ctp/Bliss.bmp">
                <a:hlinkClick r:id="rId19"/>
              </p:cNvPr>
              <p:cNvPicPr>
                <a:picLocks noChangeAspect="1" noChangeArrowheads="1"/>
              </p:cNvPicPr>
              <p:nvPr/>
            </p:nvPicPr>
            <p:blipFill>
              <a:blip r:embed="rId20" cstate="email"/>
              <a:srcRect/>
              <a:stretch>
                <a:fillRect/>
              </a:stretch>
            </p:blipFill>
            <p:spPr bwMode="auto">
              <a:xfrm>
                <a:off x="3430139" y="5915934"/>
                <a:ext cx="160384" cy="120289"/>
              </a:xfrm>
              <a:prstGeom prst="rect">
                <a:avLst/>
              </a:prstGeom>
              <a:noFill/>
              <a:ln w="9525">
                <a:noFill/>
                <a:miter lim="800000"/>
                <a:headEnd/>
                <a:tailEnd/>
              </a:ln>
            </p:spPr>
          </p:pic>
          <p:pic>
            <p:nvPicPr>
              <p:cNvPr id="132" name="Picture 131" descr="server.png"/>
              <p:cNvPicPr>
                <a:picLocks noChangeAspect="1"/>
              </p:cNvPicPr>
              <p:nvPr/>
            </p:nvPicPr>
            <p:blipFill>
              <a:blip r:embed="rId21" cstate="email"/>
              <a:stretch>
                <a:fillRect/>
              </a:stretch>
            </p:blipFill>
            <p:spPr>
              <a:xfrm>
                <a:off x="3750958" y="6025858"/>
                <a:ext cx="137151" cy="139028"/>
              </a:xfrm>
              <a:prstGeom prst="rect">
                <a:avLst/>
              </a:prstGeom>
            </p:spPr>
          </p:pic>
          <p:pic>
            <p:nvPicPr>
              <p:cNvPr id="134" name="Picture 1" descr="image001"/>
              <p:cNvPicPr>
                <a:picLocks noChangeAspect="1" noChangeArrowheads="1"/>
              </p:cNvPicPr>
              <p:nvPr/>
            </p:nvPicPr>
            <p:blipFill>
              <a:blip r:embed="rId9" cstate="email"/>
              <a:srcRect/>
              <a:stretch>
                <a:fillRect/>
              </a:stretch>
            </p:blipFill>
            <p:spPr bwMode="auto">
              <a:xfrm>
                <a:off x="3594365" y="5867384"/>
                <a:ext cx="110238" cy="118826"/>
              </a:xfrm>
              <a:prstGeom prst="rect">
                <a:avLst/>
              </a:prstGeom>
              <a:noFill/>
              <a:ln w="9525">
                <a:solidFill>
                  <a:schemeClr val="accent1">
                    <a:lumMod val="75000"/>
                  </a:schemeClr>
                </a:solidFill>
                <a:miter lim="800000"/>
                <a:headEnd/>
                <a:tailEnd/>
              </a:ln>
            </p:spPr>
          </p:pic>
          <p:pic>
            <p:nvPicPr>
              <p:cNvPr id="135" name="Picture 2" descr="image002"/>
              <p:cNvPicPr>
                <a:picLocks noChangeAspect="1" noChangeArrowheads="1"/>
              </p:cNvPicPr>
              <p:nvPr/>
            </p:nvPicPr>
            <p:blipFill>
              <a:blip r:embed="rId10" cstate="email"/>
              <a:srcRect/>
              <a:stretch>
                <a:fillRect/>
              </a:stretch>
            </p:blipFill>
            <p:spPr bwMode="auto">
              <a:xfrm>
                <a:off x="3616156" y="5941290"/>
                <a:ext cx="110238" cy="118826"/>
              </a:xfrm>
              <a:prstGeom prst="rect">
                <a:avLst/>
              </a:prstGeom>
              <a:noFill/>
              <a:ln w="9525">
                <a:solidFill>
                  <a:schemeClr val="accent1">
                    <a:lumMod val="75000"/>
                  </a:schemeClr>
                </a:solidFill>
                <a:miter lim="800000"/>
                <a:headEnd/>
                <a:tailEnd/>
              </a:ln>
            </p:spPr>
          </p:pic>
          <p:pic>
            <p:nvPicPr>
              <p:cNvPr id="136" name="Picture 3" descr="image003"/>
              <p:cNvPicPr>
                <a:picLocks noChangeAspect="1" noChangeArrowheads="1"/>
              </p:cNvPicPr>
              <p:nvPr/>
            </p:nvPicPr>
            <p:blipFill>
              <a:blip r:embed="rId11" cstate="email"/>
              <a:srcRect/>
              <a:stretch>
                <a:fillRect/>
              </a:stretch>
            </p:blipFill>
            <p:spPr bwMode="auto">
              <a:xfrm>
                <a:off x="3672558" y="5842756"/>
                <a:ext cx="112802" cy="121725"/>
              </a:xfrm>
              <a:prstGeom prst="rect">
                <a:avLst/>
              </a:prstGeom>
              <a:noFill/>
              <a:ln w="9525">
                <a:solidFill>
                  <a:schemeClr val="accent1">
                    <a:lumMod val="75000"/>
                  </a:schemeClr>
                </a:solidFill>
                <a:miter lim="800000"/>
                <a:headEnd/>
                <a:tailEnd/>
              </a:ln>
            </p:spPr>
          </p:pic>
          <p:pic>
            <p:nvPicPr>
              <p:cNvPr id="137" name="Picture 4" descr="image004"/>
              <p:cNvPicPr>
                <a:picLocks noChangeAspect="1" noChangeArrowheads="1"/>
              </p:cNvPicPr>
              <p:nvPr/>
            </p:nvPicPr>
            <p:blipFill>
              <a:blip r:embed="rId12" cstate="email"/>
              <a:srcRect/>
              <a:stretch>
                <a:fillRect/>
              </a:stretch>
            </p:blipFill>
            <p:spPr bwMode="auto">
              <a:xfrm>
                <a:off x="3693066" y="5902173"/>
                <a:ext cx="110238" cy="118826"/>
              </a:xfrm>
              <a:prstGeom prst="rect">
                <a:avLst/>
              </a:prstGeom>
              <a:noFill/>
              <a:ln w="9525">
                <a:solidFill>
                  <a:schemeClr val="accent1">
                    <a:lumMod val="75000"/>
                  </a:schemeClr>
                </a:solidFill>
                <a:miter lim="800000"/>
                <a:headEnd/>
                <a:tailEnd/>
              </a:ln>
            </p:spPr>
          </p:pic>
          <p:sp>
            <p:nvSpPr>
              <p:cNvPr id="138" name="Oval 137"/>
              <p:cNvSpPr/>
              <p:nvPr/>
            </p:nvSpPr>
            <p:spPr bwMode="auto">
              <a:xfrm>
                <a:off x="3213590" y="5617603"/>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139" name="Picture 3" descr="C:\Program Files\Microsoft Resource DVD Artwork\DVD_ART\BoxShots_Logos\Internet Explorer\Internet Exlorer 7 logo bug.png"/>
              <p:cNvPicPr>
                <a:picLocks noChangeAspect="1" noChangeArrowheads="1"/>
              </p:cNvPicPr>
              <p:nvPr/>
            </p:nvPicPr>
            <p:blipFill>
              <a:blip r:embed="rId22" cstate="email"/>
              <a:srcRect/>
              <a:stretch>
                <a:fillRect/>
              </a:stretch>
            </p:blipFill>
            <p:spPr bwMode="auto">
              <a:xfrm>
                <a:off x="2404693" y="5832139"/>
                <a:ext cx="388750" cy="373870"/>
              </a:xfrm>
              <a:prstGeom prst="rect">
                <a:avLst/>
              </a:prstGeom>
              <a:noFill/>
            </p:spPr>
          </p:pic>
          <p:cxnSp>
            <p:nvCxnSpPr>
              <p:cNvPr id="141" name="Straight Connector 140"/>
              <p:cNvCxnSpPr>
                <a:stCxn id="139" idx="3"/>
                <a:endCxn id="138" idx="2"/>
              </p:cNvCxnSpPr>
              <p:nvPr/>
            </p:nvCxnSpPr>
            <p:spPr bwMode="auto">
              <a:xfrm>
                <a:off x="2793443" y="6019074"/>
                <a:ext cx="420147" cy="43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154" name="TextBox 153"/>
              <p:cNvSpPr txBox="1"/>
              <p:nvPr/>
            </p:nvSpPr>
            <p:spPr>
              <a:xfrm>
                <a:off x="2286000" y="5506497"/>
                <a:ext cx="1589035" cy="338554"/>
              </a:xfrm>
              <a:prstGeom prst="rect">
                <a:avLst/>
              </a:prstGeom>
              <a:noFill/>
            </p:spPr>
            <p:txBody>
              <a:bodyPr wrap="square" rtlCol="0">
                <a:spAutoFit/>
              </a:bodyPr>
              <a:lstStyle/>
              <a:p>
                <a:r>
                  <a:rPr lang="es-ES" sz="800" dirty="0" smtClean="0">
                    <a:solidFill>
                      <a:schemeClr val="tx1"/>
                    </a:solidFill>
                    <a:latin typeface="+mn-lt"/>
                  </a:rPr>
                  <a:t>VDI/Windows Vista  Enterprise</a:t>
                </a:r>
              </a:p>
              <a:p>
                <a:r>
                  <a:rPr lang="es-ES" sz="800" dirty="0" err="1" smtClean="0">
                    <a:solidFill>
                      <a:schemeClr val="tx1"/>
                    </a:solidFill>
                    <a:latin typeface="+mn-lt"/>
                  </a:rPr>
                  <a:t>Centralized</a:t>
                </a:r>
                <a:r>
                  <a:rPr lang="es-ES" sz="800" dirty="0" smtClean="0">
                    <a:solidFill>
                      <a:schemeClr val="tx1"/>
                    </a:solidFill>
                    <a:latin typeface="+mn-lt"/>
                  </a:rPr>
                  <a:t> Desktop</a:t>
                </a:r>
              </a:p>
            </p:txBody>
          </p:sp>
          <p:sp>
            <p:nvSpPr>
              <p:cNvPr id="155" name="TextBox 154"/>
              <p:cNvSpPr txBox="1"/>
              <p:nvPr/>
            </p:nvSpPr>
            <p:spPr>
              <a:xfrm>
                <a:off x="1708220" y="6252746"/>
                <a:ext cx="1443024" cy="338554"/>
              </a:xfrm>
              <a:prstGeom prst="rect">
                <a:avLst/>
              </a:prstGeom>
              <a:noFill/>
            </p:spPr>
            <p:txBody>
              <a:bodyPr wrap="none" rtlCol="0">
                <a:spAutoFit/>
              </a:bodyPr>
              <a:lstStyle/>
              <a:p>
                <a:r>
                  <a:rPr lang="es-ES" sz="800" smtClean="0">
                    <a:solidFill>
                      <a:schemeClr val="tx1"/>
                    </a:solidFill>
                    <a:latin typeface="+mn-lt"/>
                  </a:rPr>
                  <a:t>Windows Server 2008 </a:t>
                </a:r>
              </a:p>
              <a:p>
                <a:r>
                  <a:rPr lang="es-ES" sz="800" smtClean="0">
                    <a:solidFill>
                      <a:schemeClr val="tx1"/>
                    </a:solidFill>
                    <a:latin typeface="+mn-lt"/>
                  </a:rPr>
                  <a:t>Terminal Services Gateway</a:t>
                </a:r>
              </a:p>
            </p:txBody>
          </p:sp>
        </p:grpSp>
        <p:sp>
          <p:nvSpPr>
            <p:cNvPr id="145" name="Rectangle 144"/>
            <p:cNvSpPr/>
            <p:nvPr/>
          </p:nvSpPr>
          <p:spPr>
            <a:xfrm>
              <a:off x="1757641" y="5039108"/>
              <a:ext cx="2833409" cy="461665"/>
            </a:xfrm>
            <a:prstGeom prst="rect">
              <a:avLst/>
            </a:prstGeom>
          </p:spPr>
          <p:txBody>
            <a:bodyPr wrap="square">
              <a:spAutoFit/>
            </a:bodyPr>
            <a:lstStyle/>
            <a:p>
              <a:r>
                <a:rPr lang="es-ES" sz="1200" b="1" dirty="0" smtClean="0">
                  <a:solidFill>
                    <a:schemeClr val="tx1"/>
                  </a:solidFill>
                  <a:latin typeface="+mn-lt"/>
                </a:rPr>
                <a:t>Trabajo desde cualquier sitio de forma segura, acceso de emergencia</a:t>
              </a:r>
            </a:p>
          </p:txBody>
        </p:sp>
      </p:grpSp>
      <p:grpSp>
        <p:nvGrpSpPr>
          <p:cNvPr id="10" name="Group 114"/>
          <p:cNvGrpSpPr/>
          <p:nvPr/>
        </p:nvGrpSpPr>
        <p:grpSpPr>
          <a:xfrm>
            <a:off x="6026498" y="3832731"/>
            <a:ext cx="2850802" cy="1621414"/>
            <a:chOff x="5164853" y="3908809"/>
            <a:chExt cx="2850802" cy="1621414"/>
          </a:xfrm>
        </p:grpSpPr>
        <p:grpSp>
          <p:nvGrpSpPr>
            <p:cNvPr id="11" name="Group 109"/>
            <p:cNvGrpSpPr/>
            <p:nvPr/>
          </p:nvGrpSpPr>
          <p:grpSpPr>
            <a:xfrm>
              <a:off x="5164853" y="3908809"/>
              <a:ext cx="2850802" cy="1621414"/>
              <a:chOff x="5164853" y="3908809"/>
              <a:chExt cx="2850802" cy="1621414"/>
            </a:xfrm>
          </p:grpSpPr>
          <p:sp>
            <p:nvSpPr>
              <p:cNvPr id="81" name="Rounded Rectangle 80"/>
              <p:cNvSpPr/>
              <p:nvPr/>
            </p:nvSpPr>
            <p:spPr>
              <a:xfrm>
                <a:off x="5164853" y="3908809"/>
                <a:ext cx="2850802" cy="1618501"/>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solidFill>
                    <a:schemeClr val="tx1"/>
                  </a:solidFill>
                  <a:latin typeface="+mn-lt"/>
                </a:endParaRPr>
              </a:p>
            </p:txBody>
          </p:sp>
          <p:pic>
            <p:nvPicPr>
              <p:cNvPr id="111" name="Picture 110" descr="Flip 3D.png"/>
              <p:cNvPicPr>
                <a:picLocks noChangeAspect="1"/>
              </p:cNvPicPr>
              <p:nvPr/>
            </p:nvPicPr>
            <p:blipFill>
              <a:blip r:embed="rId18" cstate="email"/>
              <a:stretch>
                <a:fillRect/>
              </a:stretch>
            </p:blipFill>
            <p:spPr>
              <a:xfrm>
                <a:off x="7067550" y="4764018"/>
                <a:ext cx="576901" cy="576901"/>
              </a:xfrm>
              <a:prstGeom prst="rect">
                <a:avLst/>
              </a:prstGeom>
            </p:spPr>
          </p:pic>
          <p:pic>
            <p:nvPicPr>
              <p:cNvPr id="112" name="Picture 2" descr="http://images.google.com/images?q=tbn:N3GTqTsGB1CbjM:http://www.activewin.com/screenshots/vista/nov05ctp/Bliss.bmp">
                <a:hlinkClick r:id="rId19"/>
              </p:cNvPr>
              <p:cNvPicPr>
                <a:picLocks noChangeAspect="1" noChangeArrowheads="1"/>
              </p:cNvPicPr>
              <p:nvPr/>
            </p:nvPicPr>
            <p:blipFill>
              <a:blip r:embed="rId20" cstate="email"/>
              <a:srcRect/>
              <a:stretch>
                <a:fillRect/>
              </a:stretch>
            </p:blipFill>
            <p:spPr bwMode="auto">
              <a:xfrm>
                <a:off x="7067550" y="4889328"/>
                <a:ext cx="160384" cy="120289"/>
              </a:xfrm>
              <a:prstGeom prst="rect">
                <a:avLst/>
              </a:prstGeom>
              <a:noFill/>
              <a:ln w="9525">
                <a:noFill/>
                <a:miter lim="800000"/>
                <a:headEnd/>
                <a:tailEnd/>
              </a:ln>
            </p:spPr>
          </p:pic>
          <p:pic>
            <p:nvPicPr>
              <p:cNvPr id="113" name="Picture 112" descr="server.png"/>
              <p:cNvPicPr>
                <a:picLocks noChangeAspect="1"/>
              </p:cNvPicPr>
              <p:nvPr/>
            </p:nvPicPr>
            <p:blipFill>
              <a:blip r:embed="rId21" cstate="email"/>
              <a:stretch>
                <a:fillRect/>
              </a:stretch>
            </p:blipFill>
            <p:spPr>
              <a:xfrm>
                <a:off x="7388369" y="4999252"/>
                <a:ext cx="137151" cy="139028"/>
              </a:xfrm>
              <a:prstGeom prst="rect">
                <a:avLst/>
              </a:prstGeom>
            </p:spPr>
          </p:pic>
          <p:pic>
            <p:nvPicPr>
              <p:cNvPr id="116" name="Picture 1" descr="image001"/>
              <p:cNvPicPr>
                <a:picLocks noChangeAspect="1" noChangeArrowheads="1"/>
              </p:cNvPicPr>
              <p:nvPr/>
            </p:nvPicPr>
            <p:blipFill>
              <a:blip r:embed="rId9" cstate="email"/>
              <a:srcRect/>
              <a:stretch>
                <a:fillRect/>
              </a:stretch>
            </p:blipFill>
            <p:spPr bwMode="auto">
              <a:xfrm>
                <a:off x="7231776" y="4840778"/>
                <a:ext cx="110238" cy="118826"/>
              </a:xfrm>
              <a:prstGeom prst="rect">
                <a:avLst/>
              </a:prstGeom>
              <a:noFill/>
              <a:ln w="9525">
                <a:solidFill>
                  <a:schemeClr val="accent1">
                    <a:lumMod val="75000"/>
                  </a:schemeClr>
                </a:solidFill>
                <a:miter lim="800000"/>
                <a:headEnd/>
                <a:tailEnd/>
              </a:ln>
            </p:spPr>
          </p:pic>
          <p:pic>
            <p:nvPicPr>
              <p:cNvPr id="117" name="Picture 2" descr="image002"/>
              <p:cNvPicPr>
                <a:picLocks noChangeAspect="1" noChangeArrowheads="1"/>
              </p:cNvPicPr>
              <p:nvPr/>
            </p:nvPicPr>
            <p:blipFill>
              <a:blip r:embed="rId10" cstate="email"/>
              <a:srcRect/>
              <a:stretch>
                <a:fillRect/>
              </a:stretch>
            </p:blipFill>
            <p:spPr bwMode="auto">
              <a:xfrm>
                <a:off x="7253567" y="4914684"/>
                <a:ext cx="110238" cy="118826"/>
              </a:xfrm>
              <a:prstGeom prst="rect">
                <a:avLst/>
              </a:prstGeom>
              <a:noFill/>
              <a:ln w="9525">
                <a:solidFill>
                  <a:schemeClr val="accent1">
                    <a:lumMod val="75000"/>
                  </a:schemeClr>
                </a:solidFill>
                <a:miter lim="800000"/>
                <a:headEnd/>
                <a:tailEnd/>
              </a:ln>
            </p:spPr>
          </p:pic>
          <p:pic>
            <p:nvPicPr>
              <p:cNvPr id="118" name="Picture 3" descr="image003"/>
              <p:cNvPicPr>
                <a:picLocks noChangeAspect="1" noChangeArrowheads="1"/>
              </p:cNvPicPr>
              <p:nvPr/>
            </p:nvPicPr>
            <p:blipFill>
              <a:blip r:embed="rId11" cstate="email"/>
              <a:srcRect/>
              <a:stretch>
                <a:fillRect/>
              </a:stretch>
            </p:blipFill>
            <p:spPr bwMode="auto">
              <a:xfrm>
                <a:off x="7309969" y="4816150"/>
                <a:ext cx="112802" cy="121725"/>
              </a:xfrm>
              <a:prstGeom prst="rect">
                <a:avLst/>
              </a:prstGeom>
              <a:noFill/>
              <a:ln w="9525">
                <a:solidFill>
                  <a:schemeClr val="accent1">
                    <a:lumMod val="75000"/>
                  </a:schemeClr>
                </a:solidFill>
                <a:miter lim="800000"/>
                <a:headEnd/>
                <a:tailEnd/>
              </a:ln>
            </p:spPr>
          </p:pic>
          <p:pic>
            <p:nvPicPr>
              <p:cNvPr id="119" name="Picture 4" descr="image004"/>
              <p:cNvPicPr>
                <a:picLocks noChangeAspect="1" noChangeArrowheads="1"/>
              </p:cNvPicPr>
              <p:nvPr/>
            </p:nvPicPr>
            <p:blipFill>
              <a:blip r:embed="rId12" cstate="email"/>
              <a:srcRect/>
              <a:stretch>
                <a:fillRect/>
              </a:stretch>
            </p:blipFill>
            <p:spPr bwMode="auto">
              <a:xfrm>
                <a:off x="7330477" y="4875567"/>
                <a:ext cx="110238" cy="118826"/>
              </a:xfrm>
              <a:prstGeom prst="rect">
                <a:avLst/>
              </a:prstGeom>
              <a:noFill/>
              <a:ln w="9525">
                <a:solidFill>
                  <a:schemeClr val="accent1">
                    <a:lumMod val="75000"/>
                  </a:schemeClr>
                </a:solidFill>
                <a:miter lim="800000"/>
                <a:headEnd/>
                <a:tailEnd/>
              </a:ln>
            </p:spPr>
          </p:pic>
          <p:pic>
            <p:nvPicPr>
              <p:cNvPr id="120" name="Picture 3" descr="C:\Program Files\Microsoft Resource DVD Artwork\DVD_ART\Artwork_Imagery\HARDWARE_IMAGERY\Photos - OEM Hardware\Computer\Vista Laptop\Asus Lambo VX2S Front Mouse.png"/>
              <p:cNvPicPr>
                <a:picLocks noChangeAspect="1" noChangeArrowheads="1"/>
              </p:cNvPicPr>
              <p:nvPr/>
            </p:nvPicPr>
            <p:blipFill>
              <a:blip r:embed="rId23" cstate="email"/>
              <a:srcRect/>
              <a:stretch>
                <a:fillRect/>
              </a:stretch>
            </p:blipFill>
            <p:spPr bwMode="auto">
              <a:xfrm>
                <a:off x="5759553" y="4827799"/>
                <a:ext cx="833839" cy="702424"/>
              </a:xfrm>
              <a:prstGeom prst="rect">
                <a:avLst/>
              </a:prstGeom>
              <a:noFill/>
            </p:spPr>
          </p:pic>
          <p:sp>
            <p:nvSpPr>
              <p:cNvPr id="122" name="Rounded Rectangle 121"/>
              <p:cNvSpPr/>
              <p:nvPr/>
            </p:nvSpPr>
            <p:spPr bwMode="auto">
              <a:xfrm>
                <a:off x="5894152" y="4959751"/>
                <a:ext cx="622765"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124" name="Rectangle 123"/>
              <p:cNvSpPr/>
              <p:nvPr/>
            </p:nvSpPr>
            <p:spPr bwMode="auto">
              <a:xfrm>
                <a:off x="5739283" y="4815935"/>
                <a:ext cx="944545" cy="361740"/>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125" name="TextBox 124"/>
              <p:cNvSpPr txBox="1"/>
              <p:nvPr/>
            </p:nvSpPr>
            <p:spPr>
              <a:xfrm rot="527731">
                <a:off x="5787255" y="4826121"/>
                <a:ext cx="1132144" cy="415498"/>
              </a:xfrm>
              <a:prstGeom prst="rect">
                <a:avLst/>
              </a:prstGeom>
              <a:noFill/>
              <a:scene3d>
                <a:camera prst="perspectiveRight" fov="2400000">
                  <a:rot lat="21547966" lon="18895457" rev="597762"/>
                </a:camera>
                <a:lightRig rig="threePt" dir="t"/>
              </a:scene3d>
            </p:spPr>
            <p:txBody>
              <a:bodyPr wrap="square" rtlCol="0">
                <a:spAutoFit/>
              </a:bodyPr>
              <a:lstStyle/>
              <a:p>
                <a:r>
                  <a:rPr lang="es-ES" sz="700" b="1" smtClean="0">
                    <a:solidFill>
                      <a:schemeClr val="tx1"/>
                    </a:solidFill>
                    <a:latin typeface="+mn-lt"/>
                  </a:rPr>
                  <a:t>Windows Fundamentals</a:t>
                </a:r>
                <a:br>
                  <a:rPr lang="es-ES" sz="700" b="1" smtClean="0">
                    <a:solidFill>
                      <a:schemeClr val="tx1"/>
                    </a:solidFill>
                    <a:latin typeface="+mn-lt"/>
                  </a:rPr>
                </a:br>
                <a:r>
                  <a:rPr lang="es-ES" sz="700" b="1" smtClean="0">
                    <a:solidFill>
                      <a:schemeClr val="tx1"/>
                    </a:solidFill>
                    <a:latin typeface="+mn-lt"/>
                  </a:rPr>
                  <a:t>for Legacy PCs</a:t>
                </a:r>
              </a:p>
            </p:txBody>
          </p:sp>
          <p:pic>
            <p:nvPicPr>
              <p:cNvPr id="126" name="Picture 4" descr="C:\Program Files\Microsoft Resource DVD Artwork\DVD_ART\Artwork_Imagery\HARDWARE_IMAGERY\Illustration - Misc Hardware\Windows Vista Illustration Icons\DVD.png"/>
              <p:cNvPicPr>
                <a:picLocks noChangeAspect="1" noChangeArrowheads="1"/>
              </p:cNvPicPr>
              <p:nvPr/>
            </p:nvPicPr>
            <p:blipFill>
              <a:blip r:embed="rId24" cstate="email"/>
              <a:srcRect/>
              <a:stretch>
                <a:fillRect/>
              </a:stretch>
            </p:blipFill>
            <p:spPr bwMode="auto">
              <a:xfrm>
                <a:off x="5622908" y="5180780"/>
                <a:ext cx="247005" cy="247005"/>
              </a:xfrm>
              <a:prstGeom prst="rect">
                <a:avLst/>
              </a:prstGeom>
              <a:noFill/>
            </p:spPr>
          </p:pic>
          <p:sp>
            <p:nvSpPr>
              <p:cNvPr id="128" name="Oval 127"/>
              <p:cNvSpPr/>
              <p:nvPr/>
            </p:nvSpPr>
            <p:spPr bwMode="auto">
              <a:xfrm>
                <a:off x="6923638" y="4643438"/>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sp>
            <p:nvSpPr>
              <p:cNvPr id="146" name="TextBox 145"/>
              <p:cNvSpPr txBox="1"/>
              <p:nvPr/>
            </p:nvSpPr>
            <p:spPr>
              <a:xfrm>
                <a:off x="5539155" y="4494258"/>
                <a:ext cx="1494691" cy="461665"/>
              </a:xfrm>
              <a:prstGeom prst="rect">
                <a:avLst/>
              </a:prstGeom>
              <a:noFill/>
            </p:spPr>
            <p:txBody>
              <a:bodyPr wrap="square" rtlCol="0">
                <a:spAutoFit/>
              </a:bodyPr>
              <a:lstStyle/>
              <a:p>
                <a:r>
                  <a:rPr lang="es-ES" sz="800" smtClean="0">
                    <a:solidFill>
                      <a:schemeClr val="tx1"/>
                    </a:solidFill>
                    <a:latin typeface="+mn-lt"/>
                  </a:rPr>
                  <a:t>VDI/Windows Vista  Enterprise Centralized Desktop</a:t>
                </a:r>
              </a:p>
            </p:txBody>
          </p:sp>
        </p:grpSp>
        <p:sp>
          <p:nvSpPr>
            <p:cNvPr id="147" name="Rectangle 146"/>
            <p:cNvSpPr/>
            <p:nvPr/>
          </p:nvSpPr>
          <p:spPr>
            <a:xfrm>
              <a:off x="5179106" y="4030990"/>
              <a:ext cx="2769874" cy="461665"/>
            </a:xfrm>
            <a:prstGeom prst="rect">
              <a:avLst/>
            </a:prstGeom>
          </p:spPr>
          <p:txBody>
            <a:bodyPr wrap="square">
              <a:spAutoFit/>
            </a:bodyPr>
            <a:lstStyle/>
            <a:p>
              <a:r>
                <a:rPr lang="es-ES" sz="1200" b="1" dirty="0" smtClean="0">
                  <a:solidFill>
                    <a:schemeClr val="tx1"/>
                  </a:solidFill>
                  <a:latin typeface="+mn-lt"/>
                </a:rPr>
                <a:t>Imagen hospedada de forma segura, datos y </a:t>
              </a:r>
              <a:r>
                <a:rPr lang="es-ES" sz="1200" b="1" dirty="0" err="1" smtClean="0">
                  <a:solidFill>
                    <a:schemeClr val="tx1"/>
                  </a:solidFill>
                  <a:latin typeface="+mn-lt"/>
                </a:rPr>
                <a:t>aplic</a:t>
              </a:r>
              <a:r>
                <a:rPr lang="es-ES" sz="1200" b="1" dirty="0" smtClean="0">
                  <a:solidFill>
                    <a:schemeClr val="tx1"/>
                  </a:solidFill>
                  <a:latin typeface="+mn-lt"/>
                </a:rPr>
                <a:t>. necesarias</a:t>
              </a:r>
            </a:p>
          </p:txBody>
        </p:sp>
      </p:grpSp>
      <p:pic>
        <p:nvPicPr>
          <p:cNvPr id="98" name="Picture 4" descr="image004"/>
          <p:cNvPicPr>
            <a:picLocks noChangeAspect="1" noChangeArrowheads="1"/>
          </p:cNvPicPr>
          <p:nvPr/>
        </p:nvPicPr>
        <p:blipFill>
          <a:blip r:embed="rId12" cstate="email"/>
          <a:srcRect/>
          <a:stretch>
            <a:fillRect/>
          </a:stretch>
        </p:blipFill>
        <p:spPr bwMode="auto">
          <a:xfrm>
            <a:off x="3477024" y="3722451"/>
            <a:ext cx="110238" cy="118826"/>
          </a:xfrm>
          <a:prstGeom prst="rect">
            <a:avLst/>
          </a:prstGeom>
          <a:noFill/>
          <a:ln w="9525">
            <a:solidFill>
              <a:schemeClr val="accent1">
                <a:lumMod val="75000"/>
              </a:schemeClr>
            </a:solidFill>
            <a:miter lim="800000"/>
            <a:headEnd/>
            <a:tailEnd/>
          </a:ln>
        </p:spPr>
      </p:pic>
      <p:sp>
        <p:nvSpPr>
          <p:cNvPr id="99" name="TextBox 98"/>
          <p:cNvSpPr txBox="1"/>
          <p:nvPr/>
        </p:nvSpPr>
        <p:spPr>
          <a:xfrm>
            <a:off x="3657600" y="3581400"/>
            <a:ext cx="774571" cy="338554"/>
          </a:xfrm>
          <a:prstGeom prst="rect">
            <a:avLst/>
          </a:prstGeom>
          <a:noFill/>
        </p:spPr>
        <p:txBody>
          <a:bodyPr wrap="none" rtlCol="0">
            <a:spAutoFit/>
          </a:bodyPr>
          <a:lstStyle/>
          <a:p>
            <a:r>
              <a:rPr lang="es-ES" sz="800" dirty="0" smtClean="0">
                <a:solidFill>
                  <a:schemeClr val="tx1"/>
                </a:solidFill>
                <a:latin typeface="+mn-lt"/>
              </a:rPr>
              <a:t>Application </a:t>
            </a:r>
          </a:p>
          <a:p>
            <a:r>
              <a:rPr lang="es-ES" sz="800" dirty="0" smtClean="0">
                <a:solidFill>
                  <a:schemeClr val="tx1"/>
                </a:solidFill>
                <a:latin typeface="+mn-lt"/>
              </a:rPr>
              <a:t>Virtualization</a:t>
            </a:r>
          </a:p>
        </p:txBody>
      </p:sp>
      <p:grpSp>
        <p:nvGrpSpPr>
          <p:cNvPr id="12" name="Group 148"/>
          <p:cNvGrpSpPr/>
          <p:nvPr/>
        </p:nvGrpSpPr>
        <p:grpSpPr>
          <a:xfrm>
            <a:off x="1671536" y="2983811"/>
            <a:ext cx="3136393" cy="1606594"/>
            <a:chOff x="1671536" y="3044651"/>
            <a:chExt cx="3194378" cy="1606594"/>
          </a:xfrm>
        </p:grpSpPr>
        <p:grpSp>
          <p:nvGrpSpPr>
            <p:cNvPr id="13" name="Group 107"/>
            <p:cNvGrpSpPr/>
            <p:nvPr/>
          </p:nvGrpSpPr>
          <p:grpSpPr>
            <a:xfrm>
              <a:off x="1671536" y="3044651"/>
              <a:ext cx="3194377" cy="1606594"/>
              <a:chOff x="1671536" y="3044651"/>
              <a:chExt cx="3194377" cy="1606594"/>
            </a:xfrm>
          </p:grpSpPr>
          <p:sp>
            <p:nvSpPr>
              <p:cNvPr id="71" name="Rounded Rectangle 70"/>
              <p:cNvSpPr/>
              <p:nvPr/>
            </p:nvSpPr>
            <p:spPr>
              <a:xfrm>
                <a:off x="1671536" y="3044651"/>
                <a:ext cx="3194377" cy="1598787"/>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solidFill>
                    <a:schemeClr val="tx1"/>
                  </a:solidFill>
                  <a:latin typeface="+mn-lt"/>
                </a:endParaRPr>
              </a:p>
            </p:txBody>
          </p:sp>
          <p:pic>
            <p:nvPicPr>
              <p:cNvPr id="84" name="Picture 3" descr="C:\Program Files\Microsoft Resource DVD Artwork\DVD_ART\Artwork_Imagery\HARDWARE_IMAGERY\Photos - OEM Hardware\Computer\Vista Laptop\Asus Lambo VX2S Front Mouse.png"/>
              <p:cNvPicPr>
                <a:picLocks noChangeAspect="1" noChangeArrowheads="1"/>
              </p:cNvPicPr>
              <p:nvPr/>
            </p:nvPicPr>
            <p:blipFill>
              <a:blip r:embed="rId23" cstate="email"/>
              <a:srcRect/>
              <a:stretch>
                <a:fillRect/>
              </a:stretch>
            </p:blipFill>
            <p:spPr bwMode="auto">
              <a:xfrm>
                <a:off x="2190716" y="3941014"/>
                <a:ext cx="833839" cy="702424"/>
              </a:xfrm>
              <a:prstGeom prst="rect">
                <a:avLst/>
              </a:prstGeom>
              <a:noFill/>
            </p:spPr>
          </p:pic>
          <p:sp>
            <p:nvSpPr>
              <p:cNvPr id="86" name="Rounded Rectangle 85"/>
              <p:cNvSpPr/>
              <p:nvPr/>
            </p:nvSpPr>
            <p:spPr bwMode="auto">
              <a:xfrm>
                <a:off x="2335362" y="4143305"/>
                <a:ext cx="622765"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88" name="Rectangle 87"/>
              <p:cNvSpPr/>
              <p:nvPr/>
            </p:nvSpPr>
            <p:spPr bwMode="auto">
              <a:xfrm>
                <a:off x="2180493" y="3999489"/>
                <a:ext cx="944545" cy="361740"/>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89" name="TextBox 88"/>
              <p:cNvSpPr txBox="1"/>
              <p:nvPr/>
            </p:nvSpPr>
            <p:spPr>
              <a:xfrm rot="527731">
                <a:off x="2158710" y="4031155"/>
                <a:ext cx="1132144" cy="415498"/>
              </a:xfrm>
              <a:prstGeom prst="rect">
                <a:avLst/>
              </a:prstGeom>
              <a:noFill/>
              <a:scene3d>
                <a:camera prst="perspectiveRight" fov="2400000">
                  <a:rot lat="21547966" lon="18895457" rev="597762"/>
                </a:camera>
                <a:lightRig rig="threePt" dir="t"/>
              </a:scene3d>
            </p:spPr>
            <p:txBody>
              <a:bodyPr wrap="square" rtlCol="0">
                <a:spAutoFit/>
              </a:bodyPr>
              <a:lstStyle/>
              <a:p>
                <a:r>
                  <a:rPr lang="es-ES" sz="700" b="1" smtClean="0">
                    <a:solidFill>
                      <a:schemeClr val="tx1"/>
                    </a:solidFill>
                    <a:latin typeface="+mn-lt"/>
                  </a:rPr>
                  <a:t>Windows Fundamentals</a:t>
                </a:r>
                <a:br>
                  <a:rPr lang="es-ES" sz="700" b="1" smtClean="0">
                    <a:solidFill>
                      <a:schemeClr val="tx1"/>
                    </a:solidFill>
                    <a:latin typeface="+mn-lt"/>
                  </a:rPr>
                </a:br>
                <a:r>
                  <a:rPr lang="es-ES" sz="700" b="1" smtClean="0">
                    <a:solidFill>
                      <a:schemeClr val="tx1"/>
                    </a:solidFill>
                    <a:latin typeface="+mn-lt"/>
                  </a:rPr>
                  <a:t>for Legacy PCs</a:t>
                </a:r>
              </a:p>
            </p:txBody>
          </p:sp>
          <p:pic>
            <p:nvPicPr>
              <p:cNvPr id="91" name="Picture 90" descr="chart.png"/>
              <p:cNvPicPr>
                <a:picLocks noChangeAspect="1"/>
              </p:cNvPicPr>
              <p:nvPr/>
            </p:nvPicPr>
            <p:blipFill>
              <a:blip r:embed="rId25" cstate="email"/>
              <a:stretch>
                <a:fillRect/>
              </a:stretch>
            </p:blipFill>
            <p:spPr>
              <a:xfrm>
                <a:off x="2895600" y="3821563"/>
                <a:ext cx="339807" cy="253742"/>
              </a:xfrm>
              <a:prstGeom prst="rect">
                <a:avLst/>
              </a:prstGeom>
              <a:effectLst/>
            </p:spPr>
          </p:pic>
          <p:sp>
            <p:nvSpPr>
              <p:cNvPr id="92" name="Oval 91"/>
              <p:cNvSpPr/>
              <p:nvPr/>
            </p:nvSpPr>
            <p:spPr bwMode="auto">
              <a:xfrm>
                <a:off x="2849480" y="3679826"/>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94" name="Picture 93" descr="server.png"/>
              <p:cNvPicPr>
                <a:picLocks noChangeAspect="1"/>
              </p:cNvPicPr>
              <p:nvPr/>
            </p:nvPicPr>
            <p:blipFill>
              <a:blip r:embed="rId26" cstate="email"/>
              <a:stretch>
                <a:fillRect/>
              </a:stretch>
            </p:blipFill>
            <p:spPr>
              <a:xfrm>
                <a:off x="3274066" y="3948434"/>
                <a:ext cx="113913" cy="119604"/>
              </a:xfrm>
              <a:prstGeom prst="rect">
                <a:avLst/>
              </a:prstGeom>
            </p:spPr>
          </p:pic>
          <p:pic>
            <p:nvPicPr>
              <p:cNvPr id="95" name="Picture 94" descr="server.png"/>
              <p:cNvPicPr>
                <a:picLocks noChangeAspect="1"/>
              </p:cNvPicPr>
              <p:nvPr/>
            </p:nvPicPr>
            <p:blipFill>
              <a:blip r:embed="rId26" cstate="email"/>
              <a:stretch>
                <a:fillRect/>
              </a:stretch>
            </p:blipFill>
            <p:spPr>
              <a:xfrm>
                <a:off x="3201187" y="3948434"/>
                <a:ext cx="113913" cy="119604"/>
              </a:xfrm>
              <a:prstGeom prst="rect">
                <a:avLst/>
              </a:prstGeom>
            </p:spPr>
          </p:pic>
          <p:pic>
            <p:nvPicPr>
              <p:cNvPr id="96" name="Picture 95" descr="server.png"/>
              <p:cNvPicPr>
                <a:picLocks noChangeAspect="1"/>
              </p:cNvPicPr>
              <p:nvPr/>
            </p:nvPicPr>
            <p:blipFill>
              <a:blip r:embed="rId26" cstate="email"/>
              <a:stretch>
                <a:fillRect/>
              </a:stretch>
            </p:blipFill>
            <p:spPr>
              <a:xfrm>
                <a:off x="3333970" y="3995695"/>
                <a:ext cx="113913" cy="119604"/>
              </a:xfrm>
              <a:prstGeom prst="rect">
                <a:avLst/>
              </a:prstGeom>
            </p:spPr>
          </p:pic>
          <p:sp>
            <p:nvSpPr>
              <p:cNvPr id="97" name="TextBox 96"/>
              <p:cNvSpPr txBox="1"/>
              <p:nvPr/>
            </p:nvSpPr>
            <p:spPr>
              <a:xfrm>
                <a:off x="3733800" y="4175640"/>
                <a:ext cx="659155" cy="461665"/>
              </a:xfrm>
              <a:prstGeom prst="rect">
                <a:avLst/>
              </a:prstGeom>
              <a:noFill/>
            </p:spPr>
            <p:txBody>
              <a:bodyPr wrap="none" rtlCol="0">
                <a:spAutoFit/>
              </a:bodyPr>
              <a:lstStyle/>
              <a:p>
                <a:r>
                  <a:rPr lang="es-ES" sz="800" smtClean="0">
                    <a:solidFill>
                      <a:schemeClr val="tx1"/>
                    </a:solidFill>
                    <a:latin typeface="+mn-lt"/>
                  </a:rPr>
                  <a:t>Terminal </a:t>
                </a:r>
              </a:p>
              <a:p>
                <a:r>
                  <a:rPr lang="es-ES" sz="800" smtClean="0">
                    <a:solidFill>
                      <a:schemeClr val="tx1"/>
                    </a:solidFill>
                    <a:latin typeface="+mn-lt"/>
                  </a:rPr>
                  <a:t> Services</a:t>
                </a:r>
              </a:p>
              <a:p>
                <a:r>
                  <a:rPr lang="es-ES" sz="800" smtClean="0">
                    <a:solidFill>
                      <a:schemeClr val="tx1"/>
                    </a:solidFill>
                    <a:latin typeface="+mn-lt"/>
                  </a:rPr>
                  <a:t> (Desktop)</a:t>
                </a:r>
              </a:p>
            </p:txBody>
          </p:sp>
          <p:pic>
            <p:nvPicPr>
              <p:cNvPr id="101" name="Picture 4" descr="C:\Program Files\Microsoft Resource DVD Artwork\DVD_ART\Artwork_Imagery\HARDWARE_IMAGERY\Illustration - Misc Hardware\Windows Vista Illustration Icons\DVD.png"/>
              <p:cNvPicPr>
                <a:picLocks noChangeAspect="1" noChangeArrowheads="1"/>
              </p:cNvPicPr>
              <p:nvPr/>
            </p:nvPicPr>
            <p:blipFill>
              <a:blip r:embed="rId24" cstate="email"/>
              <a:srcRect/>
              <a:stretch>
                <a:fillRect/>
              </a:stretch>
            </p:blipFill>
            <p:spPr bwMode="auto">
              <a:xfrm>
                <a:off x="1981200" y="4404240"/>
                <a:ext cx="247005" cy="247005"/>
              </a:xfrm>
              <a:prstGeom prst="rect">
                <a:avLst/>
              </a:prstGeom>
              <a:noFill/>
            </p:spPr>
          </p:pic>
        </p:grpSp>
        <p:sp>
          <p:nvSpPr>
            <p:cNvPr id="144" name="Rectangle 143"/>
            <p:cNvSpPr/>
            <p:nvPr/>
          </p:nvSpPr>
          <p:spPr>
            <a:xfrm>
              <a:off x="1687600" y="3118693"/>
              <a:ext cx="3178314" cy="461665"/>
            </a:xfrm>
            <a:prstGeom prst="rect">
              <a:avLst/>
            </a:prstGeom>
          </p:spPr>
          <p:txBody>
            <a:bodyPr wrap="square">
              <a:spAutoFit/>
            </a:bodyPr>
            <a:lstStyle/>
            <a:p>
              <a:r>
                <a:rPr lang="es-ES" sz="1200" b="1" dirty="0" smtClean="0">
                  <a:solidFill>
                    <a:schemeClr val="tx1"/>
                  </a:solidFill>
                  <a:latin typeface="+mn-lt"/>
                </a:rPr>
                <a:t>Extendiendo la vida del PC,</a:t>
              </a:r>
              <a:br>
                <a:rPr lang="es-ES" sz="1200" b="1" dirty="0" smtClean="0">
                  <a:solidFill>
                    <a:schemeClr val="tx1"/>
                  </a:solidFill>
                  <a:latin typeface="+mn-lt"/>
                </a:rPr>
              </a:br>
              <a:r>
                <a:rPr lang="es-ES" sz="1200" b="1" dirty="0" smtClean="0">
                  <a:solidFill>
                    <a:schemeClr val="tx1"/>
                  </a:solidFill>
                  <a:latin typeface="+mn-lt"/>
                </a:rPr>
                <a:t>bajo coste, entorno de bajo impacto</a:t>
              </a: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39"/>
          <p:cNvSpPr/>
          <p:nvPr/>
        </p:nvSpPr>
        <p:spPr bwMode="auto">
          <a:xfrm>
            <a:off x="382588" y="1417638"/>
            <a:ext cx="8380412" cy="5610224"/>
          </a:xfrm>
          <a:prstGeom prst="round2SameRect">
            <a:avLst>
              <a:gd name="adj1" fmla="val 5238"/>
              <a:gd name="adj2" fmla="val 0"/>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89708" indent="-289708" defTabSz="761689" eaLnBrk="0" hangingPunct="0">
              <a:lnSpc>
                <a:spcPct val="90000"/>
              </a:lnSpc>
              <a:buClr>
                <a:schemeClr val="tx2"/>
              </a:buClr>
              <a:buSzPct val="95000"/>
              <a:buBlip>
                <a:blip r:embed="rId3"/>
              </a:buBlip>
              <a:tabLst>
                <a:tab pos="424590" algn="l"/>
              </a:tabLst>
              <a:defRPr/>
            </a:pPr>
            <a:endParaRPr lang="es-ES" sz="1700" b="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sp>
        <p:nvSpPr>
          <p:cNvPr id="5" name="Title 4"/>
          <p:cNvSpPr>
            <a:spLocks noGrp="1"/>
          </p:cNvSpPr>
          <p:nvPr>
            <p:ph type="title"/>
          </p:nvPr>
        </p:nvSpPr>
        <p:spPr>
          <a:xfrm>
            <a:off x="382588" y="228600"/>
            <a:ext cx="8761412" cy="997196"/>
          </a:xfrm>
        </p:spPr>
        <p:txBody>
          <a:bodyPr/>
          <a:lstStyle/>
          <a:p>
            <a:pPr lvl="0"/>
            <a:r>
              <a:rPr lang="es-ES" sz="3400" dirty="0" smtClean="0"/>
              <a:t>Escenarios del escritorio optimizado de Windows</a:t>
            </a:r>
            <a:r>
              <a:rPr lang="es-ES" sz="4000" dirty="0" smtClean="0"/>
              <a:t> </a:t>
            </a:r>
            <a:br>
              <a:rPr lang="es-ES" sz="4000" dirty="0" smtClean="0"/>
            </a:br>
            <a:r>
              <a:rPr lang="es-ES" sz="3200" dirty="0" smtClean="0">
                <a:solidFill>
                  <a:schemeClr val="accent1"/>
                </a:solidFill>
              </a:rPr>
              <a:t>Usuario móvil</a:t>
            </a:r>
            <a:endParaRPr lang="es-ES" sz="4400" dirty="0">
              <a:solidFill>
                <a:schemeClr val="accent1"/>
              </a:solidFill>
            </a:endParaRPr>
          </a:p>
        </p:txBody>
      </p:sp>
      <p:pic>
        <p:nvPicPr>
          <p:cNvPr id="44" name="Picture 2" descr="C:\Program Files\Microsoft Resource DVD Artwork\DVD_ART\BoxShots_Logos\Windows Vista Enterprise\Windows Vista Enterprise logo h w.png"/>
          <p:cNvPicPr>
            <a:picLocks noChangeAspect="1" noChangeArrowheads="1"/>
          </p:cNvPicPr>
          <p:nvPr/>
        </p:nvPicPr>
        <p:blipFill>
          <a:blip r:embed="rId4" cstate="email"/>
          <a:srcRect/>
          <a:stretch>
            <a:fillRect/>
          </a:stretch>
        </p:blipFill>
        <p:spPr bwMode="auto">
          <a:xfrm>
            <a:off x="506413" y="1585465"/>
            <a:ext cx="1048318" cy="313185"/>
          </a:xfrm>
          <a:prstGeom prst="rect">
            <a:avLst/>
          </a:prstGeom>
          <a:noFill/>
        </p:spPr>
      </p:pic>
      <p:sp>
        <p:nvSpPr>
          <p:cNvPr id="54" name="TextBox 53"/>
          <p:cNvSpPr txBox="1"/>
          <p:nvPr/>
        </p:nvSpPr>
        <p:spPr>
          <a:xfrm>
            <a:off x="2813424" y="4422088"/>
            <a:ext cx="969862" cy="533988"/>
          </a:xfrm>
          <a:prstGeom prst="rect">
            <a:avLst/>
          </a:prstGeom>
          <a:noFill/>
        </p:spPr>
        <p:txBody>
          <a:bodyPr wrap="square" lIns="76197" tIns="38098" rIns="76197" bIns="38098" rtlCol="0">
            <a:spAutoFit/>
          </a:bodyPr>
          <a:lstStyle/>
          <a:p>
            <a:pPr algn="ctr" defTabSz="912777" eaLnBrk="0" hangingPunct="0">
              <a:lnSpc>
                <a:spcPct val="90000"/>
              </a:lnSpc>
              <a:spcBef>
                <a:spcPct val="30000"/>
              </a:spcBef>
              <a:buClr>
                <a:schemeClr val="tx2"/>
              </a:buClr>
              <a:buSzPct val="95000"/>
              <a:defRPr/>
            </a:pPr>
            <a:r>
              <a:rPr lang="es-ES" sz="1100" dirty="0" smtClean="0">
                <a:solidFill>
                  <a:schemeClr val="tx1"/>
                </a:solidFill>
                <a:latin typeface="+mn-lt"/>
              </a:rPr>
              <a:t>Bitlocker Drive Encryption</a:t>
            </a:r>
          </a:p>
        </p:txBody>
      </p:sp>
      <p:sp>
        <p:nvSpPr>
          <p:cNvPr id="65" name="Round Same Side Corner Rectangle 64"/>
          <p:cNvSpPr/>
          <p:nvPr/>
        </p:nvSpPr>
        <p:spPr bwMode="auto">
          <a:xfrm>
            <a:off x="5406572" y="3917282"/>
            <a:ext cx="3204028" cy="3799115"/>
          </a:xfrm>
          <a:prstGeom prst="round2SameRect">
            <a:avLst>
              <a:gd name="adj1" fmla="val 7350"/>
              <a:gd name="adj2" fmla="val 0"/>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182880" rIns="91436" bIns="45718" numCol="1" rtlCol="0" anchor="t" anchorCtr="0" compatLnSpc="1">
            <a:prstTxWarp prst="textNoShape">
              <a:avLst/>
            </a:prstTxWarp>
          </a:bodyPr>
          <a:lstStyle/>
          <a:p>
            <a:pPr marL="289708" lvl="1" indent="-289708" defTabSz="-11560507" eaLnBrk="0" hangingPunct="0">
              <a:lnSpc>
                <a:spcPct val="90000"/>
              </a:lnSpc>
              <a:spcBef>
                <a:spcPts val="500"/>
              </a:spcBef>
              <a:buClr>
                <a:schemeClr val="tx2"/>
              </a:buClr>
              <a:buSzPct val="95000"/>
              <a:defRPr/>
            </a:pPr>
            <a:r>
              <a:rPr lang="es-ES" sz="1600" dirty="0" smtClean="0">
                <a:ln w="12700">
                  <a:noFill/>
                  <a:prstDash val="solid"/>
                </a:ln>
                <a:gradFill>
                  <a:gsLst>
                    <a:gs pos="0">
                      <a:srgbClr val="FFFFFF"/>
                    </a:gs>
                    <a:gs pos="100000">
                      <a:srgbClr val="FFFFFF"/>
                    </a:gs>
                  </a:gsLst>
                  <a:lin ang="5400000" scaled="0"/>
                </a:gradFill>
              </a:rPr>
              <a:t>Beneficios para el usuario</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Uso desconectado</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Configuraciones flexibles</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Experiencia rica de usuario</a:t>
            </a:r>
          </a:p>
          <a:p>
            <a:pPr marL="289708" lvl="1" indent="-289708" defTabSz="-11560507" eaLnBrk="0" hangingPunct="0">
              <a:lnSpc>
                <a:spcPct val="90000"/>
              </a:lnSpc>
              <a:spcBef>
                <a:spcPts val="500"/>
              </a:spcBef>
              <a:buClr>
                <a:schemeClr val="tx2"/>
              </a:buClr>
              <a:buSzPct val="95000"/>
              <a:defRPr/>
            </a:pPr>
            <a:endParaRPr lang="es-ES" sz="1600" dirty="0" smtClean="0">
              <a:ln w="12700">
                <a:noFill/>
                <a:prstDash val="solid"/>
              </a:ln>
              <a:gradFill>
                <a:gsLst>
                  <a:gs pos="0">
                    <a:srgbClr val="FFFFFF"/>
                  </a:gs>
                  <a:gs pos="100000">
                    <a:srgbClr val="FFFFFF"/>
                  </a:gs>
                </a:gsLst>
                <a:lin ang="5400000" scaled="0"/>
              </a:gradFill>
            </a:endParaRPr>
          </a:p>
          <a:p>
            <a:pPr marL="289708" lvl="1" indent="-289708" defTabSz="-11560507" eaLnBrk="0" hangingPunct="0">
              <a:lnSpc>
                <a:spcPct val="90000"/>
              </a:lnSpc>
              <a:spcBef>
                <a:spcPts val="500"/>
              </a:spcBef>
              <a:buClr>
                <a:schemeClr val="tx2"/>
              </a:buClr>
              <a:buSzPct val="95000"/>
              <a:defRPr/>
            </a:pPr>
            <a:r>
              <a:rPr lang="es-ES" sz="1600" dirty="0" smtClean="0">
                <a:ln w="12700">
                  <a:noFill/>
                  <a:prstDash val="solid"/>
                </a:ln>
                <a:gradFill>
                  <a:gsLst>
                    <a:gs pos="0">
                      <a:srgbClr val="FFFFFF"/>
                    </a:gs>
                    <a:gs pos="100000">
                      <a:srgbClr val="FFFFFF"/>
                    </a:gs>
                  </a:gsLst>
                  <a:lin ang="5400000" scaled="0"/>
                </a:gradFill>
              </a:rPr>
              <a:t>Beneficios para IT</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Protección de datos locales</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Usuario fácil de migrar</a:t>
            </a:r>
          </a:p>
        </p:txBody>
      </p:sp>
      <p:grpSp>
        <p:nvGrpSpPr>
          <p:cNvPr id="2" name="Group 68"/>
          <p:cNvGrpSpPr/>
          <p:nvPr/>
        </p:nvGrpSpPr>
        <p:grpSpPr>
          <a:xfrm>
            <a:off x="497189" y="3725037"/>
            <a:ext cx="2081623" cy="2939319"/>
            <a:chOff x="1325976" y="3417903"/>
            <a:chExt cx="2497947" cy="3527183"/>
          </a:xfrm>
        </p:grpSpPr>
        <p:sp>
          <p:nvSpPr>
            <p:cNvPr id="70" name="Rounded Rectangle 69"/>
            <p:cNvSpPr/>
            <p:nvPr/>
          </p:nvSpPr>
          <p:spPr bwMode="auto">
            <a:xfrm>
              <a:off x="1382553" y="3417903"/>
              <a:ext cx="2385053" cy="3527183"/>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s-ES" sz="1300" smtClean="0">
                <a:solidFill>
                  <a:schemeClr val="tx1"/>
                </a:solidFill>
              </a:endParaRPr>
            </a:p>
          </p:txBody>
        </p:sp>
        <p:pic>
          <p:nvPicPr>
            <p:cNvPr id="71" name="Picture 70" descr="MOBILEgeek copy.png"/>
            <p:cNvPicPr>
              <a:picLocks noChangeAspect="1"/>
            </p:cNvPicPr>
            <p:nvPr/>
          </p:nvPicPr>
          <p:blipFill>
            <a:blip r:embed="rId5" cstate="email"/>
            <a:srcRect t="11210"/>
            <a:stretch>
              <a:fillRect/>
            </a:stretch>
          </p:blipFill>
          <p:spPr>
            <a:xfrm>
              <a:off x="1555469" y="4151764"/>
              <a:ext cx="2039221" cy="2611029"/>
            </a:xfrm>
            <a:prstGeom prst="roundRect">
              <a:avLst>
                <a:gd name="adj" fmla="val 5797"/>
              </a:avLst>
            </a:prstGeom>
            <a:noFill/>
            <a:ln w="9525" algn="ctr">
              <a:solidFill>
                <a:schemeClr val="accent4">
                  <a:alpha val="50000"/>
                </a:schemeClr>
              </a:solidFill>
              <a:round/>
              <a:headEnd/>
              <a:tailEnd/>
            </a:ln>
            <a:effectLst>
              <a:glow rad="63500">
                <a:schemeClr val="accent1">
                  <a:satMod val="175000"/>
                  <a:alpha val="40000"/>
                </a:schemeClr>
              </a:glow>
              <a:outerShdw blurRad="152400" algn="ctr" rotWithShape="0">
                <a:schemeClr val="accent4">
                  <a:alpha val="70000"/>
                </a:schemeClr>
              </a:outerShdw>
            </a:effectLst>
          </p:spPr>
        </p:pic>
        <p:sp>
          <p:nvSpPr>
            <p:cNvPr id="72" name="Rectangle 71"/>
            <p:cNvSpPr/>
            <p:nvPr/>
          </p:nvSpPr>
          <p:spPr>
            <a:xfrm>
              <a:off x="1325976" y="3583976"/>
              <a:ext cx="2497947" cy="424732"/>
            </a:xfrm>
            <a:prstGeom prst="rect">
              <a:avLst/>
            </a:prstGeom>
          </p:spPr>
          <p:txBody>
            <a:bodyPr wrap="square">
              <a:spAutoFit/>
            </a:bodyPr>
            <a:lstStyle/>
            <a:p>
              <a:pPr algn="ctr" defTabSz="914363">
                <a:lnSpc>
                  <a:spcPct val="85000"/>
                </a:lnSpc>
              </a:pPr>
              <a:r>
                <a:rPr lang="es-ES" sz="2000" kern="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rPr>
                <a:t>Usuario móvil</a:t>
              </a:r>
              <a:endParaRPr lang="es-ES" sz="2000" kern="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endParaRPr>
            </a:p>
          </p:txBody>
        </p:sp>
      </p:grpSp>
      <p:sp>
        <p:nvSpPr>
          <p:cNvPr id="22" name="Rounded Rectangle 21"/>
          <p:cNvSpPr/>
          <p:nvPr/>
        </p:nvSpPr>
        <p:spPr>
          <a:xfrm>
            <a:off x="1955397" y="1552575"/>
            <a:ext cx="1866299" cy="2015391"/>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0" rIns="0" bIns="91440" numCol="1" rtlCol="0" anchor="b" anchorCtr="0" compatLnSpc="1">
            <a:prstTxWarp prst="textNoShape">
              <a:avLst/>
            </a:prstTxWarp>
          </a:bodyPr>
          <a:lstStyle/>
          <a:p>
            <a:pPr algn="ctr" defTabSz="912777" eaLnBrk="0" hangingPunct="0">
              <a:lnSpc>
                <a:spcPct val="90000"/>
              </a:lnSpc>
              <a:spcBef>
                <a:spcPct val="30000"/>
              </a:spcBef>
              <a:buClr>
                <a:schemeClr val="tx2"/>
              </a:buClr>
              <a:buSzPct val="95000"/>
              <a:defRPr/>
            </a:pPr>
            <a:r>
              <a:rPr lang="es-ES" sz="1100" dirty="0" smtClean="0">
                <a:solidFill>
                  <a:schemeClr val="tx1"/>
                </a:solidFill>
              </a:rPr>
              <a:t>Application </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Virtualization </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(antes SoftGrid)</a:t>
            </a:r>
          </a:p>
        </p:txBody>
      </p:sp>
      <p:pic>
        <p:nvPicPr>
          <p:cNvPr id="23" name="Picture 5" descr="\\eventsql\dvd27\Clip_Installer\DVD_ART\Artwork_Imagery\HARDWARE_IMAGERY\Illustration - Misc Hardware\Windows Vista Illustration Icons\Server.png"/>
          <p:cNvPicPr>
            <a:picLocks noChangeAspect="1" noChangeArrowheads="1"/>
          </p:cNvPicPr>
          <p:nvPr/>
        </p:nvPicPr>
        <p:blipFill>
          <a:blip r:embed="rId6" cstate="email"/>
          <a:srcRect/>
          <a:stretch>
            <a:fillRect/>
          </a:stretch>
        </p:blipFill>
        <p:spPr bwMode="auto">
          <a:xfrm>
            <a:off x="2505989" y="1777911"/>
            <a:ext cx="677090" cy="926545"/>
          </a:xfrm>
          <a:prstGeom prst="rect">
            <a:avLst/>
          </a:prstGeom>
          <a:noFill/>
          <a:ln w="9525">
            <a:noFill/>
            <a:miter lim="800000"/>
            <a:headEnd/>
            <a:tailEnd/>
          </a:ln>
        </p:spPr>
      </p:pic>
      <p:grpSp>
        <p:nvGrpSpPr>
          <p:cNvPr id="3" name="Group 20"/>
          <p:cNvGrpSpPr/>
          <p:nvPr/>
        </p:nvGrpSpPr>
        <p:grpSpPr>
          <a:xfrm>
            <a:off x="2936162" y="2223367"/>
            <a:ext cx="377057" cy="348450"/>
            <a:chOff x="1747290" y="5571160"/>
            <a:chExt cx="554957" cy="384739"/>
          </a:xfrm>
        </p:grpSpPr>
        <p:pic>
          <p:nvPicPr>
            <p:cNvPr id="25"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26"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27"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28"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30" name="Rounded Rectangle 29"/>
          <p:cNvSpPr/>
          <p:nvPr/>
        </p:nvSpPr>
        <p:spPr>
          <a:xfrm>
            <a:off x="3953577" y="1552575"/>
            <a:ext cx="1866299" cy="2049782"/>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0" rIns="0" bIns="91440" numCol="1" rtlCol="0" anchor="b" anchorCtr="0" compatLnSpc="1">
            <a:prstTxWarp prst="textNoShape">
              <a:avLst/>
            </a:prstTxWarp>
          </a:bodyPr>
          <a:lstStyle/>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Políticas de grupo y AGPM </a:t>
            </a:r>
          </a:p>
          <a:p>
            <a:pPr algn="ctr" defTabSz="912777" eaLnBrk="0" hangingPunct="0">
              <a:lnSpc>
                <a:spcPct val="90000"/>
              </a:lnSpc>
              <a:spcBef>
                <a:spcPct val="30000"/>
              </a:spcBef>
              <a:buClr>
                <a:schemeClr val="tx2"/>
              </a:buClr>
              <a:buSzPct val="95000"/>
              <a:defRPr/>
            </a:pPr>
            <a:r>
              <a:rPr lang="es-ES" sz="1100" dirty="0" smtClean="0">
                <a:solidFill>
                  <a:schemeClr val="tx1"/>
                </a:solidFill>
              </a:rPr>
              <a:t>Redirección de carpetas</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Archivos fuera de línea</a:t>
            </a:r>
          </a:p>
        </p:txBody>
      </p:sp>
      <p:sp>
        <p:nvSpPr>
          <p:cNvPr id="31" name="Isosceles Triangle 30"/>
          <p:cNvSpPr/>
          <p:nvPr/>
        </p:nvSpPr>
        <p:spPr bwMode="auto">
          <a:xfrm>
            <a:off x="4327709" y="1722489"/>
            <a:ext cx="1119393" cy="96499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1188720" rIns="0" bIns="0" numCol="1" rtlCol="0" anchor="ctr" anchorCtr="0" compatLnSpc="1">
            <a:prstTxWarp prst="textNoShape">
              <a:avLst/>
            </a:prstTxWarp>
          </a:bodyPr>
          <a:lstStyle/>
          <a:p>
            <a:pPr algn="ctr" defTabSz="914099"/>
            <a:endParaRPr lang="es-ES" smtClean="0">
              <a:solidFill>
                <a:schemeClr val="tx1"/>
              </a:solidFill>
            </a:endParaRPr>
          </a:p>
        </p:txBody>
      </p:sp>
      <p:pic>
        <p:nvPicPr>
          <p:cNvPr id="37" name="Picture 5" descr="\\eventsql\dvd27\Clip_Installer\DVD_ART\Artwork_Imagery\HARDWARE_IMAGERY\Illustration - Misc Hardware\Windows Vista Illustration Icons\Server.png"/>
          <p:cNvPicPr>
            <a:picLocks noChangeAspect="1" noChangeArrowheads="1"/>
          </p:cNvPicPr>
          <p:nvPr/>
        </p:nvPicPr>
        <p:blipFill>
          <a:blip r:embed="rId6" cstate="email"/>
          <a:srcRect/>
          <a:stretch>
            <a:fillRect/>
          </a:stretch>
        </p:blipFill>
        <p:spPr bwMode="auto">
          <a:xfrm>
            <a:off x="4596294" y="1850750"/>
            <a:ext cx="677090" cy="926545"/>
          </a:xfrm>
          <a:prstGeom prst="rect">
            <a:avLst/>
          </a:prstGeom>
          <a:noFill/>
          <a:ln w="9525">
            <a:noFill/>
            <a:miter lim="800000"/>
            <a:headEnd/>
            <a:tailEnd/>
          </a:ln>
        </p:spPr>
      </p:pic>
      <p:grpSp>
        <p:nvGrpSpPr>
          <p:cNvPr id="4" name="Group 146"/>
          <p:cNvGrpSpPr/>
          <p:nvPr/>
        </p:nvGrpSpPr>
        <p:grpSpPr>
          <a:xfrm>
            <a:off x="4985611" y="2244931"/>
            <a:ext cx="447001" cy="309357"/>
            <a:chOff x="6505548" y="845445"/>
            <a:chExt cx="681002" cy="627755"/>
          </a:xfrm>
        </p:grpSpPr>
        <p:pic>
          <p:nvPicPr>
            <p:cNvPr id="33" name="Picture 32" descr="server.png"/>
            <p:cNvPicPr>
              <a:picLocks noChangeAspect="1"/>
            </p:cNvPicPr>
            <p:nvPr/>
          </p:nvPicPr>
          <p:blipFill>
            <a:blip r:embed="rId11" cstate="email"/>
            <a:stretch>
              <a:fillRect/>
            </a:stretch>
          </p:blipFill>
          <p:spPr>
            <a:xfrm>
              <a:off x="6505548" y="845445"/>
              <a:ext cx="338102" cy="449955"/>
            </a:xfrm>
            <a:prstGeom prst="rect">
              <a:avLst/>
            </a:prstGeom>
          </p:spPr>
        </p:pic>
        <p:pic>
          <p:nvPicPr>
            <p:cNvPr id="34" name="Picture 33" descr="server.png"/>
            <p:cNvPicPr>
              <a:picLocks noChangeAspect="1"/>
            </p:cNvPicPr>
            <p:nvPr/>
          </p:nvPicPr>
          <p:blipFill>
            <a:blip r:embed="rId11" cstate="email"/>
            <a:stretch>
              <a:fillRect/>
            </a:stretch>
          </p:blipFill>
          <p:spPr>
            <a:xfrm>
              <a:off x="6848448" y="845445"/>
              <a:ext cx="338102" cy="449955"/>
            </a:xfrm>
            <a:prstGeom prst="rect">
              <a:avLst/>
            </a:prstGeom>
          </p:spPr>
        </p:pic>
        <p:pic>
          <p:nvPicPr>
            <p:cNvPr id="35" name="Picture 34" descr="server.png"/>
            <p:cNvPicPr>
              <a:picLocks noChangeAspect="1"/>
            </p:cNvPicPr>
            <p:nvPr/>
          </p:nvPicPr>
          <p:blipFill>
            <a:blip r:embed="rId11" cstate="email"/>
            <a:stretch>
              <a:fillRect/>
            </a:stretch>
          </p:blipFill>
          <p:spPr>
            <a:xfrm>
              <a:off x="6683348" y="1023245"/>
              <a:ext cx="338102" cy="449955"/>
            </a:xfrm>
            <a:prstGeom prst="rect">
              <a:avLst/>
            </a:prstGeom>
          </p:spPr>
        </p:pic>
      </p:grpSp>
      <p:grpSp>
        <p:nvGrpSpPr>
          <p:cNvPr id="6" name="Group 20"/>
          <p:cNvGrpSpPr/>
          <p:nvPr/>
        </p:nvGrpSpPr>
        <p:grpSpPr>
          <a:xfrm>
            <a:off x="2936162" y="2223367"/>
            <a:ext cx="377057" cy="348450"/>
            <a:chOff x="1747290" y="5571160"/>
            <a:chExt cx="554957" cy="384739"/>
          </a:xfrm>
        </p:grpSpPr>
        <p:pic>
          <p:nvPicPr>
            <p:cNvPr id="38"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39"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42"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43"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7" name="Group 146"/>
          <p:cNvGrpSpPr/>
          <p:nvPr/>
        </p:nvGrpSpPr>
        <p:grpSpPr>
          <a:xfrm>
            <a:off x="4985611" y="2244931"/>
            <a:ext cx="447001" cy="309357"/>
            <a:chOff x="6505548" y="845445"/>
            <a:chExt cx="681002" cy="627755"/>
          </a:xfrm>
        </p:grpSpPr>
        <p:pic>
          <p:nvPicPr>
            <p:cNvPr id="46" name="Picture 45" descr="server.png"/>
            <p:cNvPicPr>
              <a:picLocks noChangeAspect="1"/>
            </p:cNvPicPr>
            <p:nvPr/>
          </p:nvPicPr>
          <p:blipFill>
            <a:blip r:embed="rId11" cstate="email"/>
            <a:stretch>
              <a:fillRect/>
            </a:stretch>
          </p:blipFill>
          <p:spPr>
            <a:xfrm>
              <a:off x="6505548" y="845445"/>
              <a:ext cx="338102" cy="449955"/>
            </a:xfrm>
            <a:prstGeom prst="rect">
              <a:avLst/>
            </a:prstGeom>
          </p:spPr>
        </p:pic>
        <p:pic>
          <p:nvPicPr>
            <p:cNvPr id="47" name="Picture 46" descr="server.png"/>
            <p:cNvPicPr>
              <a:picLocks noChangeAspect="1"/>
            </p:cNvPicPr>
            <p:nvPr/>
          </p:nvPicPr>
          <p:blipFill>
            <a:blip r:embed="rId11" cstate="email"/>
            <a:stretch>
              <a:fillRect/>
            </a:stretch>
          </p:blipFill>
          <p:spPr>
            <a:xfrm>
              <a:off x="6848448" y="845445"/>
              <a:ext cx="338102" cy="449955"/>
            </a:xfrm>
            <a:prstGeom prst="rect">
              <a:avLst/>
            </a:prstGeom>
          </p:spPr>
        </p:pic>
        <p:pic>
          <p:nvPicPr>
            <p:cNvPr id="48" name="Picture 47" descr="server.png"/>
            <p:cNvPicPr>
              <a:picLocks noChangeAspect="1"/>
            </p:cNvPicPr>
            <p:nvPr/>
          </p:nvPicPr>
          <p:blipFill>
            <a:blip r:embed="rId11" cstate="email"/>
            <a:stretch>
              <a:fillRect/>
            </a:stretch>
          </p:blipFill>
          <p:spPr>
            <a:xfrm>
              <a:off x="6683348" y="1023245"/>
              <a:ext cx="338102" cy="449955"/>
            </a:xfrm>
            <a:prstGeom prst="rect">
              <a:avLst/>
            </a:prstGeom>
          </p:spPr>
        </p:pic>
      </p:grpSp>
      <p:pic>
        <p:nvPicPr>
          <p:cNvPr id="36" name="Picture 11" descr="logo"/>
          <p:cNvPicPr>
            <a:picLocks noChangeAspect="1" noChangeArrowheads="1"/>
          </p:cNvPicPr>
          <p:nvPr/>
        </p:nvPicPr>
        <p:blipFill>
          <a:blip r:embed="rId12" cstate="email"/>
          <a:srcRect/>
          <a:stretch>
            <a:fillRect/>
          </a:stretch>
        </p:blipFill>
        <p:spPr bwMode="auto">
          <a:xfrm>
            <a:off x="506413" y="2011549"/>
            <a:ext cx="1258081" cy="234576"/>
          </a:xfrm>
          <a:prstGeom prst="rect">
            <a:avLst/>
          </a:prstGeom>
          <a:noFill/>
          <a:ln w="9525">
            <a:noFill/>
            <a:miter lim="800000"/>
            <a:headEnd/>
            <a:tailEnd/>
          </a:ln>
        </p:spPr>
      </p:pic>
      <p:pic>
        <p:nvPicPr>
          <p:cNvPr id="1027" name="Picture 3" descr="C:\Program Files\Microsoft Resource DVD Artwork\DVD_ART\BoxShots_Logos\Windows Server 2008\Windows Server 2008 logo h r.png"/>
          <p:cNvPicPr>
            <a:picLocks noChangeAspect="1" noChangeArrowheads="1"/>
          </p:cNvPicPr>
          <p:nvPr/>
        </p:nvPicPr>
        <p:blipFill>
          <a:blip r:embed="rId13" cstate="print"/>
          <a:srcRect/>
          <a:stretch>
            <a:fillRect/>
          </a:stretch>
        </p:blipFill>
        <p:spPr bwMode="auto">
          <a:xfrm>
            <a:off x="506413" y="2359025"/>
            <a:ext cx="1247775" cy="197564"/>
          </a:xfrm>
          <a:prstGeom prst="rect">
            <a:avLst/>
          </a:prstGeom>
          <a:noFill/>
        </p:spPr>
      </p:pic>
      <p:pic>
        <p:nvPicPr>
          <p:cNvPr id="45"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14" cstate="print"/>
          <a:srcRect/>
          <a:stretch>
            <a:fillRect/>
          </a:stretch>
        </p:blipFill>
        <p:spPr bwMode="auto">
          <a:xfrm>
            <a:off x="2878839" y="5126495"/>
            <a:ext cx="1841598" cy="1350505"/>
          </a:xfrm>
          <a:prstGeom prst="rect">
            <a:avLst/>
          </a:prstGeom>
          <a:noFill/>
          <a:effectLst>
            <a:outerShdw blurRad="50800" dist="38100" dir="2700000" algn="tl" rotWithShape="0">
              <a:prstClr val="black">
                <a:alpha val="4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path" presetSubtype="0" accel="50000" decel="50000" fill="hold" nodeType="withEffect">
                                  <p:stCondLst>
                                    <p:cond delay="0"/>
                                  </p:stCondLst>
                                  <p:childTnLst>
                                    <p:animMotion origin="layout" path="M 3.33333E-6 -2.37798E-6 L 0.19409 0.49434 " pathEditMode="relative" rAng="0" ptsTypes="AA">
                                      <p:cBhvr>
                                        <p:cTn id="9" dur="2000" fill="hold"/>
                                        <p:tgtEl>
                                          <p:spTgt spid="3"/>
                                        </p:tgtEl>
                                        <p:attrNameLst>
                                          <p:attrName>ppt_x</p:attrName>
                                          <p:attrName>ppt_y</p:attrName>
                                        </p:attrNameLst>
                                      </p:cBhvr>
                                      <p:rCtr x="97" y="247"/>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42" presetClass="path" presetSubtype="0" accel="50000" decel="50000" fill="hold" nodeType="withEffect">
                                  <p:stCondLst>
                                    <p:cond delay="0"/>
                                  </p:stCondLst>
                                  <p:childTnLst>
                                    <p:animMotion origin="layout" path="M 1.94444E-6 1.48148E-6 L -0.03959 0.39004 " pathEditMode="relative" rAng="0" ptsTypes="AA">
                                      <p:cBhvr>
                                        <p:cTn id="16" dur="2000" fill="hold"/>
                                        <p:tgtEl>
                                          <p:spTgt spid="4"/>
                                        </p:tgtEl>
                                        <p:attrNameLst>
                                          <p:attrName>ppt_x</p:attrName>
                                          <p:attrName>ppt_y</p:attrName>
                                        </p:attrNameLst>
                                      </p:cBhvr>
                                      <p:rCtr x="-20" y="195"/>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blinds(horizontal)">
                                      <p:cBhvr>
                                        <p:cTn id="2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 Same Side Corner Rectangle 63"/>
          <p:cNvSpPr/>
          <p:nvPr/>
        </p:nvSpPr>
        <p:spPr bwMode="auto">
          <a:xfrm>
            <a:off x="382588" y="1417638"/>
            <a:ext cx="8380412" cy="5610224"/>
          </a:xfrm>
          <a:prstGeom prst="round2SameRect">
            <a:avLst>
              <a:gd name="adj1" fmla="val 5238"/>
              <a:gd name="adj2" fmla="val 0"/>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tabLst>
                <a:tab pos="424590" algn="l"/>
              </a:tabLst>
              <a:defRPr/>
            </a:pPr>
            <a:endParaRPr lang="es-ES" sz="1300" smtClean="0">
              <a:solidFill>
                <a:schemeClr val="tx1"/>
              </a:solidFill>
            </a:endParaRPr>
          </a:p>
        </p:txBody>
      </p:sp>
      <p:grpSp>
        <p:nvGrpSpPr>
          <p:cNvPr id="2" name="Group 37"/>
          <p:cNvGrpSpPr/>
          <p:nvPr/>
        </p:nvGrpSpPr>
        <p:grpSpPr>
          <a:xfrm>
            <a:off x="544338" y="3710214"/>
            <a:ext cx="1987544" cy="2939319"/>
            <a:chOff x="544338" y="3176814"/>
            <a:chExt cx="1987544" cy="2939319"/>
          </a:xfrm>
        </p:grpSpPr>
        <p:grpSp>
          <p:nvGrpSpPr>
            <p:cNvPr id="3" name="Group 27"/>
            <p:cNvGrpSpPr/>
            <p:nvPr/>
          </p:nvGrpSpPr>
          <p:grpSpPr>
            <a:xfrm>
              <a:off x="544338" y="3176814"/>
              <a:ext cx="1987544" cy="2939319"/>
              <a:chOff x="4297755" y="3417903"/>
              <a:chExt cx="2385053" cy="3527183"/>
            </a:xfrm>
          </p:grpSpPr>
          <p:sp>
            <p:nvSpPr>
              <p:cNvPr id="29" name="Rounded Rectangle 28"/>
              <p:cNvSpPr/>
              <p:nvPr/>
            </p:nvSpPr>
            <p:spPr bwMode="auto">
              <a:xfrm>
                <a:off x="4297755" y="3417903"/>
                <a:ext cx="2385053" cy="3527183"/>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s-ES" sz="1300" smtClean="0">
                  <a:solidFill>
                    <a:schemeClr val="tx1"/>
                  </a:solidFill>
                </a:endParaRPr>
              </a:p>
            </p:txBody>
          </p:sp>
          <p:sp>
            <p:nvSpPr>
              <p:cNvPr id="30" name="Rectangle 29"/>
              <p:cNvSpPr/>
              <p:nvPr/>
            </p:nvSpPr>
            <p:spPr>
              <a:xfrm>
                <a:off x="4334974" y="3450008"/>
                <a:ext cx="2293191" cy="738664"/>
              </a:xfrm>
              <a:prstGeom prst="rect">
                <a:avLst/>
              </a:prstGeom>
            </p:spPr>
            <p:txBody>
              <a:bodyPr wrap="square">
                <a:spAutoFit/>
              </a:bodyPr>
              <a:lstStyle/>
              <a:p>
                <a:pPr algn="ctr" defTabSz="914363">
                  <a:lnSpc>
                    <a:spcPct val="85000"/>
                  </a:lnSpc>
                </a:pPr>
                <a:r>
                  <a:rPr lang="es-ES" sz="2000" kern="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rPr>
                  <a:t>Usuario de oficina</a:t>
                </a:r>
              </a:p>
            </p:txBody>
          </p:sp>
        </p:grpSp>
        <p:pic>
          <p:nvPicPr>
            <p:cNvPr id="37" name="Picture 2"/>
            <p:cNvPicPr>
              <a:picLocks noChangeAspect="1" noChangeArrowheads="1"/>
            </p:cNvPicPr>
            <p:nvPr/>
          </p:nvPicPr>
          <p:blipFill>
            <a:blip r:embed="rId4" cstate="print"/>
            <a:srcRect l="32387" r="2582"/>
            <a:stretch>
              <a:fillRect/>
            </a:stretch>
          </p:blipFill>
          <p:spPr bwMode="auto">
            <a:xfrm>
              <a:off x="683175" y="3805520"/>
              <a:ext cx="1716809" cy="2176272"/>
            </a:xfrm>
            <a:prstGeom prst="roundRect">
              <a:avLst>
                <a:gd name="adj" fmla="val 5797"/>
              </a:avLst>
            </a:prstGeom>
            <a:noFill/>
            <a:ln w="9525" algn="ctr">
              <a:solidFill>
                <a:schemeClr val="accent2">
                  <a:alpha val="50000"/>
                </a:schemeClr>
              </a:solidFill>
              <a:round/>
              <a:headEnd/>
              <a:tailEnd/>
            </a:ln>
            <a:effectLst>
              <a:glow rad="63500">
                <a:schemeClr val="accent4">
                  <a:satMod val="175000"/>
                  <a:alpha val="40000"/>
                </a:schemeClr>
              </a:glow>
              <a:outerShdw blurRad="152400" algn="ctr" rotWithShape="0">
                <a:schemeClr val="accent2">
                  <a:alpha val="70000"/>
                </a:schemeClr>
              </a:outerShdw>
            </a:effectLst>
          </p:spPr>
        </p:pic>
      </p:grpSp>
      <p:sp>
        <p:nvSpPr>
          <p:cNvPr id="5" name="Title 4"/>
          <p:cNvSpPr>
            <a:spLocks noGrp="1"/>
          </p:cNvSpPr>
          <p:nvPr>
            <p:ph type="title"/>
          </p:nvPr>
        </p:nvSpPr>
        <p:spPr>
          <a:xfrm>
            <a:off x="382588" y="228600"/>
            <a:ext cx="8761412" cy="997196"/>
          </a:xfrm>
        </p:spPr>
        <p:txBody>
          <a:bodyPr/>
          <a:lstStyle/>
          <a:p>
            <a:r>
              <a:rPr lang="es-ES" sz="3400" dirty="0" smtClean="0"/>
              <a:t>Escenarios del escritorio optimizado de Windows</a:t>
            </a:r>
            <a:r>
              <a:rPr lang="es-ES" sz="4000" dirty="0" smtClean="0"/>
              <a:t> </a:t>
            </a:r>
            <a:br>
              <a:rPr lang="es-ES" sz="4000" dirty="0" smtClean="0"/>
            </a:br>
            <a:r>
              <a:rPr lang="es-ES" sz="3200" dirty="0" smtClean="0">
                <a:solidFill>
                  <a:schemeClr val="accent1"/>
                </a:solidFill>
              </a:rPr>
              <a:t>Usuario de oficina</a:t>
            </a:r>
            <a:endParaRPr lang="es-ES" sz="4400" dirty="0">
              <a:solidFill>
                <a:schemeClr val="accent1"/>
              </a:solidFill>
            </a:endParaRPr>
          </a:p>
        </p:txBody>
      </p:sp>
      <p:sp>
        <p:nvSpPr>
          <p:cNvPr id="72" name="Rounded Rectangle 71"/>
          <p:cNvSpPr/>
          <p:nvPr/>
        </p:nvSpPr>
        <p:spPr>
          <a:xfrm>
            <a:off x="4624479" y="1570736"/>
            <a:ext cx="1995396" cy="2239264"/>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0" bIns="54864" numCol="1" rtlCol="0" anchor="b" anchorCtr="0" compatLnSpc="1">
            <a:prstTxWarp prst="textNoShape">
              <a:avLst/>
            </a:prstTxWarp>
          </a:bodyPr>
          <a:lstStyle/>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Políticas de grupo y AGPM</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Redirección de carpetas</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Archivos fuera de línea</a:t>
            </a:r>
          </a:p>
        </p:txBody>
      </p:sp>
      <p:sp>
        <p:nvSpPr>
          <p:cNvPr id="73" name="Isosceles Triangle 72"/>
          <p:cNvSpPr/>
          <p:nvPr/>
        </p:nvSpPr>
        <p:spPr bwMode="auto">
          <a:xfrm>
            <a:off x="4869161" y="1669957"/>
            <a:ext cx="1485477" cy="128058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74"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5328420" y="1923427"/>
            <a:ext cx="589910" cy="807246"/>
          </a:xfrm>
          <a:prstGeom prst="rect">
            <a:avLst/>
          </a:prstGeom>
          <a:noFill/>
          <a:ln w="9525">
            <a:noFill/>
            <a:miter lim="800000"/>
            <a:headEnd/>
            <a:tailEnd/>
          </a:ln>
        </p:spPr>
      </p:pic>
      <p:sp>
        <p:nvSpPr>
          <p:cNvPr id="75" name="Rounded Rectangle 74"/>
          <p:cNvSpPr/>
          <p:nvPr/>
        </p:nvSpPr>
        <p:spPr>
          <a:xfrm>
            <a:off x="6865072" y="1570736"/>
            <a:ext cx="1799897" cy="2239264"/>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912777" eaLnBrk="0" hangingPunct="0">
              <a:lnSpc>
                <a:spcPct val="90000"/>
              </a:lnSpc>
              <a:spcBef>
                <a:spcPct val="30000"/>
              </a:spcBef>
              <a:buClr>
                <a:schemeClr val="tx2"/>
              </a:buClr>
              <a:buSzPct val="95000"/>
              <a:defRPr/>
            </a:pPr>
            <a:r>
              <a:rPr lang="es-ES" sz="1100" dirty="0" smtClean="0">
                <a:solidFill>
                  <a:schemeClr val="tx1"/>
                </a:solidFill>
              </a:rPr>
              <a:t>Windows Server 2008</a:t>
            </a:r>
          </a:p>
          <a:p>
            <a:pPr algn="ctr" defTabSz="912777" eaLnBrk="0" hangingPunct="0">
              <a:lnSpc>
                <a:spcPct val="90000"/>
              </a:lnSpc>
              <a:spcBef>
                <a:spcPct val="30000"/>
              </a:spcBef>
              <a:buClr>
                <a:schemeClr val="tx2"/>
              </a:buClr>
              <a:buSzPct val="95000"/>
              <a:defRPr/>
            </a:pPr>
            <a:r>
              <a:rPr lang="es-ES" sz="1100" dirty="0" smtClean="0">
                <a:solidFill>
                  <a:schemeClr val="tx1"/>
                </a:solidFill>
              </a:rPr>
              <a:t>Terminal Services (Aplicaciones </a:t>
            </a:r>
            <a:br>
              <a:rPr lang="es-ES" sz="1100" dirty="0" smtClean="0">
                <a:solidFill>
                  <a:schemeClr val="tx1"/>
                </a:solidFill>
              </a:rPr>
            </a:br>
            <a:r>
              <a:rPr lang="es-ES" sz="1100" dirty="0" smtClean="0">
                <a:solidFill>
                  <a:schemeClr val="tx1"/>
                </a:solidFill>
              </a:rPr>
              <a:t>internas de negocio)</a:t>
            </a:r>
          </a:p>
        </p:txBody>
      </p:sp>
      <p:pic>
        <p:nvPicPr>
          <p:cNvPr id="76"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7201256" y="1819315"/>
            <a:ext cx="854769" cy="1169685"/>
          </a:xfrm>
          <a:prstGeom prst="rect">
            <a:avLst/>
          </a:prstGeom>
          <a:noFill/>
          <a:ln w="9525">
            <a:noFill/>
            <a:miter lim="800000"/>
            <a:headEnd/>
            <a:tailEnd/>
          </a:ln>
        </p:spPr>
      </p:pic>
      <p:sp>
        <p:nvSpPr>
          <p:cNvPr id="77" name="Rounded Rectangle 76"/>
          <p:cNvSpPr/>
          <p:nvPr/>
        </p:nvSpPr>
        <p:spPr>
          <a:xfrm>
            <a:off x="2544972" y="1570736"/>
            <a:ext cx="1865376" cy="2239264"/>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algn="ctr" defTabSz="912777" eaLnBrk="0" hangingPunct="0">
              <a:lnSpc>
                <a:spcPct val="90000"/>
              </a:lnSpc>
              <a:spcBef>
                <a:spcPct val="30000"/>
              </a:spcBef>
              <a:buClr>
                <a:schemeClr val="tx2"/>
              </a:buClr>
              <a:buSzPct val="95000"/>
              <a:defRPr/>
            </a:pPr>
            <a:r>
              <a:rPr lang="es-ES" sz="1100" dirty="0" smtClean="0">
                <a:solidFill>
                  <a:schemeClr val="tx1"/>
                </a:solidFill>
              </a:rPr>
              <a:t>Application </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Virtualization</a:t>
            </a:r>
          </a:p>
          <a:p>
            <a:pPr marL="236793" indent="-236793" algn="ctr" defTabSz="912777" eaLnBrk="0" hangingPunct="0">
              <a:lnSpc>
                <a:spcPct val="90000"/>
              </a:lnSpc>
              <a:spcBef>
                <a:spcPct val="30000"/>
              </a:spcBef>
              <a:buClr>
                <a:schemeClr val="tx2"/>
              </a:buClr>
              <a:buSzPct val="95000"/>
              <a:defRPr/>
            </a:pPr>
            <a:r>
              <a:rPr lang="es-ES" sz="1100" dirty="0" smtClean="0">
                <a:solidFill>
                  <a:schemeClr val="tx1"/>
                </a:solidFill>
              </a:rPr>
              <a:t>(antes SoftGrid)</a:t>
            </a:r>
          </a:p>
        </p:txBody>
      </p:sp>
      <p:grpSp>
        <p:nvGrpSpPr>
          <p:cNvPr id="4" name="Group 146"/>
          <p:cNvGrpSpPr/>
          <p:nvPr/>
        </p:nvGrpSpPr>
        <p:grpSpPr>
          <a:xfrm>
            <a:off x="5497526" y="2549382"/>
            <a:ext cx="476374" cy="334482"/>
            <a:chOff x="6505548" y="845445"/>
            <a:chExt cx="681002" cy="627755"/>
          </a:xfrm>
        </p:grpSpPr>
        <p:pic>
          <p:nvPicPr>
            <p:cNvPr id="80" name="Picture 79"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81" name="Picture 80"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82" name="Picture 81" descr="server.png"/>
            <p:cNvPicPr>
              <a:picLocks noChangeAspect="1"/>
            </p:cNvPicPr>
            <p:nvPr/>
          </p:nvPicPr>
          <p:blipFill>
            <a:blip r:embed="rId6" cstate="email"/>
            <a:stretch>
              <a:fillRect/>
            </a:stretch>
          </p:blipFill>
          <p:spPr>
            <a:xfrm>
              <a:off x="6683348" y="1023245"/>
              <a:ext cx="338102" cy="449955"/>
            </a:xfrm>
            <a:prstGeom prst="rect">
              <a:avLst/>
            </a:prstGeom>
          </p:spPr>
        </p:pic>
      </p:grpSp>
      <p:pic>
        <p:nvPicPr>
          <p:cNvPr id="83"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3095889" y="1771027"/>
            <a:ext cx="854769" cy="1169685"/>
          </a:xfrm>
          <a:prstGeom prst="rect">
            <a:avLst/>
          </a:prstGeom>
          <a:noFill/>
          <a:ln w="9525">
            <a:noFill/>
            <a:miter lim="800000"/>
            <a:headEnd/>
            <a:tailEnd/>
          </a:ln>
        </p:spPr>
      </p:pic>
      <p:grpSp>
        <p:nvGrpSpPr>
          <p:cNvPr id="6" name="Group 20"/>
          <p:cNvGrpSpPr/>
          <p:nvPr/>
        </p:nvGrpSpPr>
        <p:grpSpPr>
          <a:xfrm>
            <a:off x="3573601" y="2135228"/>
            <a:ext cx="377057" cy="348450"/>
            <a:chOff x="1747290" y="5571160"/>
            <a:chExt cx="554957" cy="384739"/>
          </a:xfrm>
        </p:grpSpPr>
        <p:pic>
          <p:nvPicPr>
            <p:cNvPr id="85"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86"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87"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88"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7" name="Group 63"/>
          <p:cNvGrpSpPr/>
          <p:nvPr/>
        </p:nvGrpSpPr>
        <p:grpSpPr>
          <a:xfrm>
            <a:off x="7252751" y="1837701"/>
            <a:ext cx="1203216" cy="1169322"/>
            <a:chOff x="7367051" y="1355101"/>
            <a:chExt cx="1203216" cy="1169322"/>
          </a:xfrm>
        </p:grpSpPr>
        <p:pic>
          <p:nvPicPr>
            <p:cNvPr id="90" name="Picture 89" descr="chart.png"/>
            <p:cNvPicPr>
              <a:picLocks noChangeAspect="1"/>
            </p:cNvPicPr>
            <p:nvPr/>
          </p:nvPicPr>
          <p:blipFill>
            <a:blip r:embed="rId11" cstate="email"/>
            <a:stretch>
              <a:fillRect/>
            </a:stretch>
          </p:blipFill>
          <p:spPr>
            <a:xfrm>
              <a:off x="7523024" y="1639214"/>
              <a:ext cx="705516" cy="508628"/>
            </a:xfrm>
            <a:prstGeom prst="rect">
              <a:avLst/>
            </a:prstGeom>
            <a:effectLst/>
          </p:spPr>
        </p:pic>
        <p:sp>
          <p:nvSpPr>
            <p:cNvPr id="91" name="Oval 90"/>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8" name="Group 146"/>
            <p:cNvGrpSpPr/>
            <p:nvPr/>
          </p:nvGrpSpPr>
          <p:grpSpPr>
            <a:xfrm>
              <a:off x="7857410" y="1893528"/>
              <a:ext cx="476374" cy="334482"/>
              <a:chOff x="6505548" y="845445"/>
              <a:chExt cx="681002" cy="627755"/>
            </a:xfrm>
          </p:grpSpPr>
          <p:pic>
            <p:nvPicPr>
              <p:cNvPr id="93" name="Picture 92"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94" name="Picture 93"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95" name="Picture 94"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pic>
        <p:nvPicPr>
          <p:cNvPr id="2055" name="Picture 7" descr="C:\Program Files\Microsoft Resource DVD Artwork\DVD_ART\Artwork_Imagery\HARDWARE_IMAGERY\Illustration - Misc Hardware\Miscellaneous\computer wide screen.png"/>
          <p:cNvPicPr>
            <a:picLocks noChangeAspect="1" noChangeArrowheads="1"/>
          </p:cNvPicPr>
          <p:nvPr/>
        </p:nvPicPr>
        <p:blipFill>
          <a:blip r:embed="rId12" cstate="print"/>
          <a:srcRect/>
          <a:stretch>
            <a:fillRect/>
          </a:stretch>
        </p:blipFill>
        <p:spPr bwMode="auto">
          <a:xfrm>
            <a:off x="2688138" y="4719638"/>
            <a:ext cx="2036262" cy="1481138"/>
          </a:xfrm>
          <a:prstGeom prst="rect">
            <a:avLst/>
          </a:prstGeom>
          <a:noFill/>
        </p:spPr>
      </p:pic>
      <p:pic>
        <p:nvPicPr>
          <p:cNvPr id="2056" name="Picture 8" descr="C:\Program Files\Microsoft Resource DVD Artwork\DVD_ART\BoxShots_Logos\Windows Vista\Windows Vista button.png"/>
          <p:cNvPicPr>
            <a:picLocks noChangeAspect="1" noChangeArrowheads="1"/>
          </p:cNvPicPr>
          <p:nvPr/>
        </p:nvPicPr>
        <p:blipFill>
          <a:blip r:embed="rId13" cstate="print"/>
          <a:srcRect/>
          <a:stretch>
            <a:fillRect/>
          </a:stretch>
        </p:blipFill>
        <p:spPr bwMode="auto">
          <a:xfrm>
            <a:off x="3114973" y="4956202"/>
            <a:ext cx="628352" cy="430306"/>
          </a:xfrm>
          <a:prstGeom prst="rect">
            <a:avLst/>
          </a:prstGeom>
          <a:noFill/>
          <a:scene3d>
            <a:camera prst="orthographicFront">
              <a:rot lat="0" lon="18599983" rev="0"/>
            </a:camera>
            <a:lightRig rig="threePt" dir="t"/>
          </a:scene3d>
          <a:sp3d/>
        </p:spPr>
      </p:pic>
      <p:pic>
        <p:nvPicPr>
          <p:cNvPr id="51" name="Picture 2" descr="C:\Program Files\Microsoft Resource DVD Artwork\DVD_ART\BoxShots_Logos\Windows Vista Enterprise\Windows Vista Enterprise logo h w.png"/>
          <p:cNvPicPr>
            <a:picLocks noChangeAspect="1" noChangeArrowheads="1"/>
          </p:cNvPicPr>
          <p:nvPr/>
        </p:nvPicPr>
        <p:blipFill>
          <a:blip r:embed="rId14" cstate="email"/>
          <a:srcRect/>
          <a:stretch>
            <a:fillRect/>
          </a:stretch>
        </p:blipFill>
        <p:spPr bwMode="auto">
          <a:xfrm>
            <a:off x="3478468" y="6076950"/>
            <a:ext cx="1363670" cy="407396"/>
          </a:xfrm>
          <a:prstGeom prst="rect">
            <a:avLst/>
          </a:prstGeom>
          <a:noFill/>
        </p:spPr>
      </p:pic>
      <p:grpSp>
        <p:nvGrpSpPr>
          <p:cNvPr id="9" name="Group 146"/>
          <p:cNvGrpSpPr/>
          <p:nvPr/>
        </p:nvGrpSpPr>
        <p:grpSpPr>
          <a:xfrm>
            <a:off x="5505477" y="2549382"/>
            <a:ext cx="476374" cy="334482"/>
            <a:chOff x="6505548" y="845445"/>
            <a:chExt cx="681002" cy="627755"/>
          </a:xfrm>
        </p:grpSpPr>
        <p:pic>
          <p:nvPicPr>
            <p:cNvPr id="56" name="Picture 55"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57" name="Picture 56"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58" name="Picture 57"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nvGrpSpPr>
          <p:cNvPr id="10" name="Group 20"/>
          <p:cNvGrpSpPr/>
          <p:nvPr/>
        </p:nvGrpSpPr>
        <p:grpSpPr>
          <a:xfrm>
            <a:off x="3573601" y="2135228"/>
            <a:ext cx="377057" cy="348450"/>
            <a:chOff x="1747290" y="5571160"/>
            <a:chExt cx="554957" cy="384739"/>
          </a:xfrm>
        </p:grpSpPr>
        <p:pic>
          <p:nvPicPr>
            <p:cNvPr id="60" name="Picture 1" descr="image001"/>
            <p:cNvPicPr>
              <a:picLocks noChangeAspect="1" noChangeArrowheads="1"/>
            </p:cNvPicPr>
            <p:nvPr/>
          </p:nvPicPr>
          <p:blipFill>
            <a:blip r:embed="rId7"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61" name="Picture 2" descr="image002"/>
            <p:cNvPicPr>
              <a:picLocks noChangeAspect="1" noChangeArrowheads="1"/>
            </p:cNvPicPr>
            <p:nvPr/>
          </p:nvPicPr>
          <p:blipFill>
            <a:blip r:embed="rId8"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62" name="Picture 3" descr="image003"/>
            <p:cNvPicPr>
              <a:picLocks noChangeAspect="1" noChangeArrowheads="1"/>
            </p:cNvPicPr>
            <p:nvPr/>
          </p:nvPicPr>
          <p:blipFill>
            <a:blip r:embed="rId9"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63" name="Picture 4" descr="image004"/>
            <p:cNvPicPr>
              <a:picLocks noChangeAspect="1" noChangeArrowheads="1"/>
            </p:cNvPicPr>
            <p:nvPr/>
          </p:nvPicPr>
          <p:blipFill>
            <a:blip r:embed="rId10"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grpSp>
        <p:nvGrpSpPr>
          <p:cNvPr id="11" name="Group 65"/>
          <p:cNvGrpSpPr/>
          <p:nvPr/>
        </p:nvGrpSpPr>
        <p:grpSpPr>
          <a:xfrm>
            <a:off x="7252751" y="1837701"/>
            <a:ext cx="1203216" cy="1169322"/>
            <a:chOff x="7367051" y="1355101"/>
            <a:chExt cx="1203216" cy="1169322"/>
          </a:xfrm>
        </p:grpSpPr>
        <p:pic>
          <p:nvPicPr>
            <p:cNvPr id="68" name="Picture 67" descr="chart.png"/>
            <p:cNvPicPr>
              <a:picLocks noChangeAspect="1"/>
            </p:cNvPicPr>
            <p:nvPr/>
          </p:nvPicPr>
          <p:blipFill>
            <a:blip r:embed="rId11" cstate="email"/>
            <a:stretch>
              <a:fillRect/>
            </a:stretch>
          </p:blipFill>
          <p:spPr>
            <a:xfrm>
              <a:off x="7523024" y="1639214"/>
              <a:ext cx="705516" cy="508628"/>
            </a:xfrm>
            <a:prstGeom prst="rect">
              <a:avLst/>
            </a:prstGeom>
            <a:effectLst/>
          </p:spPr>
        </p:pic>
        <p:sp>
          <p:nvSpPr>
            <p:cNvPr id="69" name="Oval 68"/>
            <p:cNvSpPr/>
            <p:nvPr/>
          </p:nvSpPr>
          <p:spPr bwMode="auto">
            <a:xfrm>
              <a:off x="7367051" y="1355101"/>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12" name="Group 146"/>
            <p:cNvGrpSpPr/>
            <p:nvPr/>
          </p:nvGrpSpPr>
          <p:grpSpPr>
            <a:xfrm>
              <a:off x="7857410" y="1893528"/>
              <a:ext cx="476374" cy="334482"/>
              <a:chOff x="6505548" y="845445"/>
              <a:chExt cx="681002" cy="627755"/>
            </a:xfrm>
          </p:grpSpPr>
          <p:pic>
            <p:nvPicPr>
              <p:cNvPr id="71" name="Picture 70"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96" name="Picture 95"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97" name="Picture 96"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sp>
        <p:nvSpPr>
          <p:cNvPr id="65" name="Round Same Side Corner Rectangle 64"/>
          <p:cNvSpPr/>
          <p:nvPr/>
        </p:nvSpPr>
        <p:spPr bwMode="auto">
          <a:xfrm>
            <a:off x="5406572" y="3905250"/>
            <a:ext cx="3204028" cy="3799115"/>
          </a:xfrm>
          <a:prstGeom prst="round2SameRect">
            <a:avLst>
              <a:gd name="adj1" fmla="val 7350"/>
              <a:gd name="adj2" fmla="val 0"/>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89708" lvl="1" indent="-289708" defTabSz="-11560507" eaLnBrk="0" hangingPunct="0">
              <a:lnSpc>
                <a:spcPct val="90000"/>
              </a:lnSpc>
              <a:spcBef>
                <a:spcPts val="500"/>
              </a:spcBef>
              <a:buClr>
                <a:schemeClr val="tx2"/>
              </a:buClr>
              <a:buSzPct val="95000"/>
              <a:defRPr/>
            </a:pPr>
            <a:r>
              <a:rPr lang="es-ES" sz="1600" dirty="0" smtClean="0">
                <a:ln w="12700">
                  <a:noFill/>
                  <a:prstDash val="solid"/>
                </a:ln>
                <a:gradFill>
                  <a:gsLst>
                    <a:gs pos="0">
                      <a:srgbClr val="FFFFFF"/>
                    </a:gs>
                    <a:gs pos="100000">
                      <a:srgbClr val="FFFFFF"/>
                    </a:gs>
                  </a:gsLst>
                  <a:lin ang="5400000" scaled="0"/>
                </a:gradFill>
              </a:rPr>
              <a:t>Beneficios para el usuario</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Configuraciones flexibles</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Experiencia rica de usuario</a:t>
            </a:r>
          </a:p>
          <a:p>
            <a:pPr marL="289708" lvl="1" indent="-289708" defTabSz="-11560507" eaLnBrk="0" hangingPunct="0">
              <a:lnSpc>
                <a:spcPct val="90000"/>
              </a:lnSpc>
              <a:spcBef>
                <a:spcPts val="500"/>
              </a:spcBef>
              <a:buClr>
                <a:schemeClr val="tx2"/>
              </a:buClr>
              <a:buSzPct val="95000"/>
              <a:defRPr/>
            </a:pPr>
            <a:endParaRPr lang="es-ES" sz="1600" dirty="0" smtClean="0">
              <a:ln w="12700">
                <a:noFill/>
                <a:prstDash val="solid"/>
              </a:ln>
              <a:gradFill>
                <a:gsLst>
                  <a:gs pos="0">
                    <a:srgbClr val="FFFFFF"/>
                  </a:gs>
                  <a:gs pos="100000">
                    <a:srgbClr val="FFFFFF"/>
                  </a:gs>
                </a:gsLst>
                <a:lin ang="5400000" scaled="0"/>
              </a:gradFill>
            </a:endParaRPr>
          </a:p>
          <a:p>
            <a:pPr marL="289708" lvl="1" indent="-289708" defTabSz="-11560507" eaLnBrk="0" hangingPunct="0">
              <a:lnSpc>
                <a:spcPct val="90000"/>
              </a:lnSpc>
              <a:spcBef>
                <a:spcPts val="500"/>
              </a:spcBef>
              <a:buClr>
                <a:schemeClr val="tx2"/>
              </a:buClr>
              <a:buSzPct val="95000"/>
              <a:defRPr/>
            </a:pPr>
            <a:r>
              <a:rPr lang="es-ES" sz="1600" dirty="0" smtClean="0">
                <a:ln w="12700">
                  <a:noFill/>
                  <a:prstDash val="solid"/>
                </a:ln>
                <a:gradFill>
                  <a:gsLst>
                    <a:gs pos="0">
                      <a:srgbClr val="FFFFFF"/>
                    </a:gs>
                    <a:gs pos="100000">
                      <a:srgbClr val="FFFFFF"/>
                    </a:gs>
                  </a:gsLst>
                  <a:lin ang="5400000" scaled="0"/>
                </a:gradFill>
              </a:rPr>
              <a:t>Beneficios para IT</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Aplicaciones sensibles ejecutadas de forma centralizada</a:t>
            </a:r>
          </a:p>
          <a:p>
            <a:pPr marL="289708" lvl="1" indent="-289708" defTabSz="-11560507" eaLnBrk="0" hangingPunct="0">
              <a:lnSpc>
                <a:spcPct val="90000"/>
              </a:lnSpc>
              <a:spcBef>
                <a:spcPts val="500"/>
              </a:spcBef>
              <a:buClr>
                <a:schemeClr val="tx2"/>
              </a:buClr>
              <a:buSzPct val="95000"/>
              <a:buBlip>
                <a:blip r:embed="rId3"/>
              </a:buBlip>
              <a:defRPr/>
            </a:pPr>
            <a:r>
              <a:rPr lang="es-ES" sz="1600" dirty="0" smtClean="0">
                <a:ln w="12700">
                  <a:noFill/>
                  <a:prstDash val="solid"/>
                </a:ln>
                <a:gradFill>
                  <a:gsLst>
                    <a:gs pos="0">
                      <a:srgbClr val="FFFFFF"/>
                    </a:gs>
                    <a:gs pos="100000">
                      <a:srgbClr val="FFFFFF"/>
                    </a:gs>
                  </a:gsLst>
                  <a:lin ang="5400000" scaled="0"/>
                </a:gradFill>
              </a:rPr>
              <a:t>Facilidad de mover un usuario a un PC diferente</a:t>
            </a:r>
          </a:p>
        </p:txBody>
      </p:sp>
      <p:pic>
        <p:nvPicPr>
          <p:cNvPr id="2051" name="Picture 3" descr="C:\Program Files\Microsoft Resource DVD Artwork\DVD_ART\BoxShots_Logos\Windows Terminal Services\Windows Terminal Services logo reverse horiz.png"/>
          <p:cNvPicPr>
            <a:picLocks noChangeAspect="1" noChangeArrowheads="1"/>
          </p:cNvPicPr>
          <p:nvPr/>
        </p:nvPicPr>
        <p:blipFill>
          <a:blip r:embed="rId15" cstate="print"/>
          <a:srcRect/>
          <a:stretch>
            <a:fillRect/>
          </a:stretch>
        </p:blipFill>
        <p:spPr bwMode="auto">
          <a:xfrm>
            <a:off x="600075" y="2576694"/>
            <a:ext cx="775632" cy="161923"/>
          </a:xfrm>
          <a:prstGeom prst="rect">
            <a:avLst/>
          </a:prstGeom>
          <a:noFill/>
        </p:spPr>
      </p:pic>
      <p:pic>
        <p:nvPicPr>
          <p:cNvPr id="84" name="Picture 2" descr="C:\Program Files\Microsoft Resource DVD Artwork\DVD_ART\BoxShots_Logos\Windows Vista Enterprise\Windows Vista Enterprise logo h w.png"/>
          <p:cNvPicPr>
            <a:picLocks noChangeAspect="1" noChangeArrowheads="1"/>
          </p:cNvPicPr>
          <p:nvPr/>
        </p:nvPicPr>
        <p:blipFill>
          <a:blip r:embed="rId16" cstate="email"/>
          <a:srcRect/>
          <a:stretch>
            <a:fillRect/>
          </a:stretch>
        </p:blipFill>
        <p:spPr bwMode="auto">
          <a:xfrm>
            <a:off x="600075" y="1585465"/>
            <a:ext cx="1048318" cy="313185"/>
          </a:xfrm>
          <a:prstGeom prst="rect">
            <a:avLst/>
          </a:prstGeom>
          <a:noFill/>
        </p:spPr>
      </p:pic>
      <p:pic>
        <p:nvPicPr>
          <p:cNvPr id="89" name="Picture 11" descr="logo"/>
          <p:cNvPicPr>
            <a:picLocks noChangeAspect="1" noChangeArrowheads="1"/>
          </p:cNvPicPr>
          <p:nvPr/>
        </p:nvPicPr>
        <p:blipFill>
          <a:blip r:embed="rId17" cstate="email"/>
          <a:srcRect/>
          <a:stretch>
            <a:fillRect/>
          </a:stretch>
        </p:blipFill>
        <p:spPr bwMode="auto">
          <a:xfrm>
            <a:off x="600075" y="1898650"/>
            <a:ext cx="1258081" cy="234576"/>
          </a:xfrm>
          <a:prstGeom prst="rect">
            <a:avLst/>
          </a:prstGeom>
          <a:noFill/>
          <a:ln w="9525">
            <a:noFill/>
            <a:miter lim="800000"/>
            <a:headEnd/>
            <a:tailEnd/>
          </a:ln>
        </p:spPr>
      </p:pic>
      <p:pic>
        <p:nvPicPr>
          <p:cNvPr id="92" name="Picture 3" descr="C:\Program Files\Microsoft Resource DVD Artwork\DVD_ART\BoxShots_Logos\Windows Server 2008\Windows Server 2008 logo h r.png"/>
          <p:cNvPicPr>
            <a:picLocks noChangeAspect="1" noChangeArrowheads="1"/>
          </p:cNvPicPr>
          <p:nvPr/>
        </p:nvPicPr>
        <p:blipFill>
          <a:blip r:embed="rId18" cstate="print"/>
          <a:srcRect/>
          <a:stretch>
            <a:fillRect/>
          </a:stretch>
        </p:blipFill>
        <p:spPr bwMode="auto">
          <a:xfrm>
            <a:off x="600075" y="2260243"/>
            <a:ext cx="1247775" cy="1975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4.44444E-6 L -0.03195 0.32037 " pathEditMode="relative" rAng="0" ptsTypes="AA">
                                      <p:cBhvr>
                                        <p:cTn id="6" dur="2000" fill="hold"/>
                                        <p:tgtEl>
                                          <p:spTgt spid="10"/>
                                        </p:tgtEl>
                                        <p:attrNameLst>
                                          <p:attrName>ppt_x</p:attrName>
                                          <p:attrName>ppt_y</p:attrName>
                                        </p:attrNameLst>
                                      </p:cBhvr>
                                      <p:rCtr x="-16" y="160"/>
                                    </p:animMotion>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nodeType="clickEffect">
                                  <p:stCondLst>
                                    <p:cond delay="0"/>
                                  </p:stCondLst>
                                  <p:childTnLst>
                                    <p:animMotion origin="layout" path="M 5E-6 -4.81481E-6 L -0.17066 0.24051 " pathEditMode="relative" rAng="0" ptsTypes="AA">
                                      <p:cBhvr>
                                        <p:cTn id="13" dur="2000" fill="hold"/>
                                        <p:tgtEl>
                                          <p:spTgt spid="9"/>
                                        </p:tgtEl>
                                        <p:attrNameLst>
                                          <p:attrName>ppt_x</p:attrName>
                                          <p:attrName>ppt_y</p:attrName>
                                        </p:attrNameLst>
                                      </p:cBhvr>
                                      <p:rCtr x="-85" y="120"/>
                                    </p:animMotion>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500"/>
                            </p:stCondLst>
                            <p:childTnLst>
                              <p:par>
                                <p:cTn id="23" presetID="42" presetClass="path" presetSubtype="0" accel="50000" decel="50000" fill="hold" nodeType="afterEffect">
                                  <p:stCondLst>
                                    <p:cond delay="0"/>
                                  </p:stCondLst>
                                  <p:childTnLst>
                                    <p:animMotion origin="layout" path="M 2.22222E-6 -7.40741E-7 L -0.35886 0.35926 " pathEditMode="relative" rAng="0" ptsTypes="AA">
                                      <p:cBhvr>
                                        <p:cTn id="24" dur="2000" fill="hold"/>
                                        <p:tgtEl>
                                          <p:spTgt spid="11"/>
                                        </p:tgtEl>
                                        <p:attrNameLst>
                                          <p:attrName>ppt_x</p:attrName>
                                          <p:attrName>ppt_y</p:attrName>
                                        </p:attrNameLst>
                                      </p:cBhvr>
                                      <p:rCtr x="-180" y="180"/>
                                    </p:animMotion>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blinds(horizontal)">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 Same Side Corner Rectangle 39"/>
          <p:cNvSpPr/>
          <p:nvPr/>
        </p:nvSpPr>
        <p:spPr bwMode="auto">
          <a:xfrm>
            <a:off x="382588" y="1417638"/>
            <a:ext cx="8380412" cy="5610224"/>
          </a:xfrm>
          <a:prstGeom prst="round2SameRect">
            <a:avLst>
              <a:gd name="adj1" fmla="val 5238"/>
              <a:gd name="adj2" fmla="val 0"/>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289708" indent="-289708" defTabSz="761689" eaLnBrk="0" hangingPunct="0">
              <a:lnSpc>
                <a:spcPct val="90000"/>
              </a:lnSpc>
              <a:buClr>
                <a:schemeClr val="tx2"/>
              </a:buClr>
              <a:buSzPct val="95000"/>
              <a:buBlip>
                <a:blip r:embed="rId3"/>
              </a:buBlip>
              <a:tabLst>
                <a:tab pos="424590" algn="l"/>
              </a:tabLst>
              <a:defRPr/>
            </a:pPr>
            <a:endParaRPr lang="es-ES" sz="1700" b="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pic>
        <p:nvPicPr>
          <p:cNvPr id="37" name="Picture 3" descr="C:\Program Files\Microsoft Resource DVD Artwork\DVD_ART\Artwork_Imagery\HARDWARE_IMAGERY\Photos - OEM Hardware\Computer\Vista Laptop\Asus Lambo VX2S Front Mouse.png"/>
          <p:cNvPicPr>
            <a:picLocks noChangeAspect="1" noChangeArrowheads="1"/>
          </p:cNvPicPr>
          <p:nvPr/>
        </p:nvPicPr>
        <p:blipFill>
          <a:blip r:embed="rId4" cstate="print"/>
          <a:srcRect l="1765" r="38039"/>
          <a:stretch>
            <a:fillRect/>
          </a:stretch>
        </p:blipFill>
        <p:spPr bwMode="auto">
          <a:xfrm>
            <a:off x="2783567" y="4061012"/>
            <a:ext cx="2012552" cy="2269770"/>
          </a:xfrm>
          <a:prstGeom prst="rect">
            <a:avLst/>
          </a:prstGeom>
          <a:noFill/>
        </p:spPr>
      </p:pic>
      <p:grpSp>
        <p:nvGrpSpPr>
          <p:cNvPr id="3" name="Group 37"/>
          <p:cNvGrpSpPr/>
          <p:nvPr/>
        </p:nvGrpSpPr>
        <p:grpSpPr>
          <a:xfrm>
            <a:off x="2965625" y="4301067"/>
            <a:ext cx="2628900" cy="947128"/>
            <a:chOff x="2965625" y="4301067"/>
            <a:chExt cx="2628900" cy="947128"/>
          </a:xfrm>
        </p:grpSpPr>
        <p:sp>
          <p:nvSpPr>
            <p:cNvPr id="39" name="Rounded Rectangle 38"/>
            <p:cNvSpPr/>
            <p:nvPr/>
          </p:nvSpPr>
          <p:spPr bwMode="auto">
            <a:xfrm>
              <a:off x="3119718" y="4301067"/>
              <a:ext cx="1521438" cy="947128"/>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endParaRPr>
            </a:p>
          </p:txBody>
        </p:sp>
        <p:grpSp>
          <p:nvGrpSpPr>
            <p:cNvPr id="4" name="Group 57"/>
            <p:cNvGrpSpPr/>
            <p:nvPr/>
          </p:nvGrpSpPr>
          <p:grpSpPr>
            <a:xfrm>
              <a:off x="2965625" y="4558914"/>
              <a:ext cx="2628900" cy="429986"/>
              <a:chOff x="2515159" y="4365690"/>
              <a:chExt cx="2628900" cy="429986"/>
            </a:xfrm>
          </p:grpSpPr>
          <p:sp>
            <p:nvSpPr>
              <p:cNvPr id="41" name="Rectangle 40"/>
              <p:cNvSpPr/>
              <p:nvPr/>
            </p:nvSpPr>
            <p:spPr bwMode="auto">
              <a:xfrm>
                <a:off x="2676271" y="4365690"/>
                <a:ext cx="1524430" cy="429986"/>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endParaRPr>
              </a:p>
            </p:txBody>
          </p:sp>
          <p:sp>
            <p:nvSpPr>
              <p:cNvPr id="42" name="TextBox 41"/>
              <p:cNvSpPr txBox="1"/>
              <p:nvPr/>
            </p:nvSpPr>
            <p:spPr>
              <a:xfrm rot="527731">
                <a:off x="2515159" y="4378088"/>
                <a:ext cx="2628900" cy="369332"/>
              </a:xfrm>
              <a:prstGeom prst="rect">
                <a:avLst/>
              </a:prstGeom>
              <a:noFill/>
              <a:scene3d>
                <a:camera prst="perspectiveRight" fov="2400000">
                  <a:rot lat="21547966" lon="18895457" rev="597762"/>
                </a:camera>
                <a:lightRig rig="threePt" dir="t"/>
              </a:scene3d>
            </p:spPr>
            <p:txBody>
              <a:bodyPr wrap="square" rtlCol="0">
                <a:spAutoFit/>
              </a:bodyPr>
              <a:lstStyle/>
              <a:p>
                <a:r>
                  <a:rPr lang="es-ES" sz="900" b="1" smtClean="0">
                    <a:solidFill>
                      <a:schemeClr val="tx1"/>
                    </a:solidFill>
                    <a:effectLst>
                      <a:outerShdw blurRad="38100" dist="38100" dir="2700000" algn="tl">
                        <a:srgbClr val="000000">
                          <a:alpha val="43137"/>
                        </a:srgbClr>
                      </a:outerShdw>
                    </a:effectLst>
                    <a:latin typeface="+mn-lt"/>
                  </a:rPr>
                  <a:t>Windows Fundamentals</a:t>
                </a:r>
                <a:br>
                  <a:rPr lang="es-ES" sz="900" b="1" smtClean="0">
                    <a:solidFill>
                      <a:schemeClr val="tx1"/>
                    </a:solidFill>
                    <a:effectLst>
                      <a:outerShdw blurRad="38100" dist="38100" dir="2700000" algn="tl">
                        <a:srgbClr val="000000">
                          <a:alpha val="43137"/>
                        </a:srgbClr>
                      </a:outerShdw>
                    </a:effectLst>
                    <a:latin typeface="+mn-lt"/>
                  </a:rPr>
                </a:br>
                <a:r>
                  <a:rPr lang="es-ES" sz="900" b="1" smtClean="0">
                    <a:solidFill>
                      <a:schemeClr val="tx1"/>
                    </a:solidFill>
                    <a:effectLst>
                      <a:outerShdw blurRad="38100" dist="38100" dir="2700000" algn="tl">
                        <a:srgbClr val="000000">
                          <a:alpha val="43137"/>
                        </a:srgbClr>
                      </a:outerShdw>
                    </a:effectLst>
                    <a:latin typeface="+mn-lt"/>
                  </a:rPr>
                  <a:t>for Legacy PCs</a:t>
                </a:r>
              </a:p>
            </p:txBody>
          </p:sp>
        </p:grpSp>
      </p:grpSp>
      <p:grpSp>
        <p:nvGrpSpPr>
          <p:cNvPr id="5" name="Group 20"/>
          <p:cNvGrpSpPr/>
          <p:nvPr/>
        </p:nvGrpSpPr>
        <p:grpSpPr>
          <a:xfrm>
            <a:off x="542923" y="3308343"/>
            <a:ext cx="1990725" cy="3319470"/>
            <a:chOff x="7211262" y="3392858"/>
            <a:chExt cx="2388871" cy="3983364"/>
          </a:xfrm>
        </p:grpSpPr>
        <p:sp>
          <p:nvSpPr>
            <p:cNvPr id="22" name="Rounded Rectangle 21"/>
            <p:cNvSpPr/>
            <p:nvPr/>
          </p:nvSpPr>
          <p:spPr bwMode="auto">
            <a:xfrm>
              <a:off x="7212957" y="3417903"/>
              <a:ext cx="2385053" cy="3958319"/>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s-ES" sz="1300" smtClean="0">
                <a:solidFill>
                  <a:schemeClr val="tx1"/>
                </a:solidFill>
              </a:endParaRPr>
            </a:p>
          </p:txBody>
        </p:sp>
        <p:sp>
          <p:nvSpPr>
            <p:cNvPr id="23" name="Rectangle 22"/>
            <p:cNvSpPr/>
            <p:nvPr/>
          </p:nvSpPr>
          <p:spPr>
            <a:xfrm>
              <a:off x="7211262" y="3392858"/>
              <a:ext cx="2388871" cy="738664"/>
            </a:xfrm>
            <a:prstGeom prst="rect">
              <a:avLst/>
            </a:prstGeom>
          </p:spPr>
          <p:txBody>
            <a:bodyPr wrap="square">
              <a:spAutoFit/>
            </a:bodyPr>
            <a:lstStyle/>
            <a:p>
              <a:pPr algn="ctr" defTabSz="914363">
                <a:lnSpc>
                  <a:spcPct val="85000"/>
                </a:lnSpc>
              </a:pPr>
              <a:r>
                <a:rPr lang="es-ES" sz="2000" kern="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rPr>
                <a:t>Usuario </a:t>
              </a:r>
              <a:r>
                <a:rPr lang="es-ES" sz="2000" kern="0" dirty="0" err="1"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rPr>
                <a:t>tele‑operador</a:t>
              </a:r>
              <a:endParaRPr lang="es-ES" sz="2000" kern="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endParaRPr>
            </a:p>
          </p:txBody>
        </p:sp>
      </p:grpSp>
      <p:sp>
        <p:nvSpPr>
          <p:cNvPr id="2" name="Title 1"/>
          <p:cNvSpPr>
            <a:spLocks noGrp="1"/>
          </p:cNvSpPr>
          <p:nvPr>
            <p:ph type="title"/>
          </p:nvPr>
        </p:nvSpPr>
        <p:spPr>
          <a:xfrm>
            <a:off x="382588" y="228600"/>
            <a:ext cx="8761412" cy="997196"/>
          </a:xfrm>
        </p:spPr>
        <p:txBody>
          <a:bodyPr/>
          <a:lstStyle/>
          <a:p>
            <a:r>
              <a:rPr lang="es-ES" sz="3400" dirty="0" smtClean="0"/>
              <a:t>Escenarios del escritorio optimizado de Windows</a:t>
            </a:r>
            <a:r>
              <a:rPr lang="es-ES" sz="4000" dirty="0" smtClean="0"/>
              <a:t>  </a:t>
            </a:r>
            <a:br>
              <a:rPr lang="es-ES" sz="4000" dirty="0" smtClean="0"/>
            </a:br>
            <a:r>
              <a:rPr lang="es-ES" sz="3200" dirty="0" smtClean="0">
                <a:solidFill>
                  <a:schemeClr val="accent1"/>
                </a:solidFill>
              </a:rPr>
              <a:t>Usuario </a:t>
            </a:r>
            <a:r>
              <a:rPr lang="es-ES" sz="3200" dirty="0" err="1" smtClean="0">
                <a:solidFill>
                  <a:schemeClr val="accent1"/>
                </a:solidFill>
              </a:rPr>
              <a:t>tele‑operador</a:t>
            </a:r>
            <a:endParaRPr lang="es-ES" sz="4400" dirty="0">
              <a:solidFill>
                <a:schemeClr val="accent1"/>
              </a:solidFill>
            </a:endParaRPr>
          </a:p>
        </p:txBody>
      </p:sp>
      <p:sp>
        <p:nvSpPr>
          <p:cNvPr id="43" name="Rounded Rectangle 42"/>
          <p:cNvSpPr/>
          <p:nvPr/>
        </p:nvSpPr>
        <p:spPr>
          <a:xfrm>
            <a:off x="3010739" y="1552575"/>
            <a:ext cx="2123236" cy="2219325"/>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236793" indent="-236793" algn="ctr" defTabSz="912777" eaLnBrk="0" hangingPunct="0">
              <a:spcBef>
                <a:spcPts val="0"/>
              </a:spcBef>
              <a:buClr>
                <a:schemeClr val="tx2"/>
              </a:buClr>
              <a:buSzPct val="95000"/>
              <a:defRPr/>
            </a:pPr>
            <a:r>
              <a:rPr lang="es-ES" sz="1100" dirty="0" smtClean="0">
                <a:solidFill>
                  <a:schemeClr val="tx1"/>
                </a:solidFill>
              </a:rPr>
              <a:t>Políticas de grupo y AGPM</a:t>
            </a:r>
          </a:p>
          <a:p>
            <a:pPr algn="ctr" defTabSz="912777" eaLnBrk="0" hangingPunct="0">
              <a:spcBef>
                <a:spcPts val="0"/>
              </a:spcBef>
              <a:buClr>
                <a:schemeClr val="tx2"/>
              </a:buClr>
              <a:buSzPct val="95000"/>
              <a:defRPr/>
            </a:pPr>
            <a:r>
              <a:rPr lang="es-ES" sz="1100" dirty="0" smtClean="0">
                <a:solidFill>
                  <a:schemeClr val="tx1"/>
                </a:solidFill>
              </a:rPr>
              <a:t>Active </a:t>
            </a:r>
            <a:r>
              <a:rPr lang="es-ES" sz="1100" dirty="0" err="1" smtClean="0">
                <a:solidFill>
                  <a:schemeClr val="tx1"/>
                </a:solidFill>
              </a:rPr>
              <a:t>Directory</a:t>
            </a:r>
            <a:endParaRPr lang="es-ES" sz="1100" dirty="0" smtClean="0">
              <a:solidFill>
                <a:schemeClr val="tx1"/>
              </a:solidFill>
            </a:endParaRPr>
          </a:p>
        </p:txBody>
      </p:sp>
      <p:sp>
        <p:nvSpPr>
          <p:cNvPr id="44" name="Isosceles Triangle 43"/>
          <p:cNvSpPr/>
          <p:nvPr/>
        </p:nvSpPr>
        <p:spPr bwMode="auto">
          <a:xfrm>
            <a:off x="3522769" y="1831976"/>
            <a:ext cx="1068070" cy="920750"/>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sp>
        <p:nvSpPr>
          <p:cNvPr id="45" name="Rounded Rectangle 44"/>
          <p:cNvSpPr/>
          <p:nvPr/>
        </p:nvSpPr>
        <p:spPr>
          <a:xfrm>
            <a:off x="6134862" y="1549400"/>
            <a:ext cx="1865376" cy="2222500"/>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b" anchorCtr="0" compatLnSpc="1">
            <a:prstTxWarp prst="textNoShape">
              <a:avLst/>
            </a:prstTxWarp>
          </a:bodyPr>
          <a:lstStyle/>
          <a:p>
            <a:pPr marL="236793" indent="-236793" algn="ctr" defTabSz="912777" eaLnBrk="0" hangingPunct="0">
              <a:spcBef>
                <a:spcPts val="0"/>
              </a:spcBef>
              <a:buClr>
                <a:schemeClr val="tx2"/>
              </a:buClr>
              <a:buSzPct val="95000"/>
              <a:defRPr/>
            </a:pPr>
            <a:r>
              <a:rPr lang="es-ES" sz="1100" dirty="0" smtClean="0">
                <a:solidFill>
                  <a:schemeClr val="tx1"/>
                </a:solidFill>
              </a:rPr>
              <a:t>Windows Server 2008</a:t>
            </a:r>
          </a:p>
          <a:p>
            <a:pPr algn="ctr" defTabSz="912777" eaLnBrk="0" hangingPunct="0">
              <a:spcBef>
                <a:spcPts val="0"/>
              </a:spcBef>
              <a:buClr>
                <a:schemeClr val="tx2"/>
              </a:buClr>
              <a:buSzPct val="95000"/>
              <a:defRPr/>
            </a:pPr>
            <a:r>
              <a:rPr lang="es-ES" sz="1100" dirty="0" smtClean="0">
                <a:solidFill>
                  <a:schemeClr val="tx1"/>
                </a:solidFill>
              </a:rPr>
              <a:t>Terminal Services (Escritorio)</a:t>
            </a:r>
          </a:p>
        </p:txBody>
      </p:sp>
      <p:pic>
        <p:nvPicPr>
          <p:cNvPr id="46"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6330875" y="1877545"/>
            <a:ext cx="854769" cy="1169685"/>
          </a:xfrm>
          <a:prstGeom prst="rect">
            <a:avLst/>
          </a:prstGeom>
          <a:noFill/>
          <a:ln w="9525">
            <a:noFill/>
            <a:miter lim="800000"/>
            <a:headEnd/>
            <a:tailEnd/>
          </a:ln>
        </p:spPr>
      </p:pic>
      <p:pic>
        <p:nvPicPr>
          <p:cNvPr id="53"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3743325" y="1939611"/>
            <a:ext cx="705888" cy="965952"/>
          </a:xfrm>
          <a:prstGeom prst="rect">
            <a:avLst/>
          </a:prstGeom>
          <a:noFill/>
          <a:ln w="9525">
            <a:noFill/>
            <a:miter lim="800000"/>
            <a:headEnd/>
            <a:tailEnd/>
          </a:ln>
        </p:spPr>
      </p:pic>
      <p:grpSp>
        <p:nvGrpSpPr>
          <p:cNvPr id="6" name="Group 26"/>
          <p:cNvGrpSpPr/>
          <p:nvPr/>
        </p:nvGrpSpPr>
        <p:grpSpPr>
          <a:xfrm>
            <a:off x="6588380" y="1644718"/>
            <a:ext cx="1203216" cy="1169322"/>
            <a:chOff x="6588380" y="1505018"/>
            <a:chExt cx="1203216" cy="1169322"/>
          </a:xfrm>
        </p:grpSpPr>
        <p:pic>
          <p:nvPicPr>
            <p:cNvPr id="28" name="Picture 27" descr="chart.png"/>
            <p:cNvPicPr>
              <a:picLocks noChangeAspect="1"/>
            </p:cNvPicPr>
            <p:nvPr/>
          </p:nvPicPr>
          <p:blipFill>
            <a:blip r:embed="rId6" cstate="email"/>
            <a:stretch>
              <a:fillRect/>
            </a:stretch>
          </p:blipFill>
          <p:spPr>
            <a:xfrm>
              <a:off x="6706763" y="1838468"/>
              <a:ext cx="705516" cy="508628"/>
            </a:xfrm>
            <a:prstGeom prst="rect">
              <a:avLst/>
            </a:prstGeom>
            <a:effectLst/>
          </p:spPr>
        </p:pic>
        <p:sp>
          <p:nvSpPr>
            <p:cNvPr id="29" name="Oval 28"/>
            <p:cNvSpPr/>
            <p:nvPr/>
          </p:nvSpPr>
          <p:spPr bwMode="auto">
            <a:xfrm>
              <a:off x="6588380" y="1505018"/>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7" name="Group 146"/>
            <p:cNvGrpSpPr/>
            <p:nvPr/>
          </p:nvGrpSpPr>
          <p:grpSpPr>
            <a:xfrm>
              <a:off x="7041149" y="2092782"/>
              <a:ext cx="476374" cy="334482"/>
              <a:chOff x="6505548" y="845445"/>
              <a:chExt cx="681002" cy="627755"/>
            </a:xfrm>
          </p:grpSpPr>
          <p:pic>
            <p:nvPicPr>
              <p:cNvPr id="31" name="Picture 30" descr="server.png"/>
              <p:cNvPicPr>
                <a:picLocks noChangeAspect="1"/>
              </p:cNvPicPr>
              <p:nvPr/>
            </p:nvPicPr>
            <p:blipFill>
              <a:blip r:embed="rId7" cstate="email"/>
              <a:stretch>
                <a:fillRect/>
              </a:stretch>
            </p:blipFill>
            <p:spPr>
              <a:xfrm>
                <a:off x="6505548" y="845445"/>
                <a:ext cx="338102" cy="449955"/>
              </a:xfrm>
              <a:prstGeom prst="rect">
                <a:avLst/>
              </a:prstGeom>
            </p:spPr>
          </p:pic>
          <p:pic>
            <p:nvPicPr>
              <p:cNvPr id="32" name="Picture 31" descr="server.png"/>
              <p:cNvPicPr>
                <a:picLocks noChangeAspect="1"/>
              </p:cNvPicPr>
              <p:nvPr/>
            </p:nvPicPr>
            <p:blipFill>
              <a:blip r:embed="rId7" cstate="email"/>
              <a:stretch>
                <a:fillRect/>
              </a:stretch>
            </p:blipFill>
            <p:spPr>
              <a:xfrm>
                <a:off x="6848448" y="845445"/>
                <a:ext cx="338102" cy="449955"/>
              </a:xfrm>
              <a:prstGeom prst="rect">
                <a:avLst/>
              </a:prstGeom>
            </p:spPr>
          </p:pic>
          <p:pic>
            <p:nvPicPr>
              <p:cNvPr id="33" name="Picture 32" descr="server.png"/>
              <p:cNvPicPr>
                <a:picLocks noChangeAspect="1"/>
              </p:cNvPicPr>
              <p:nvPr/>
            </p:nvPicPr>
            <p:blipFill>
              <a:blip r:embed="rId7" cstate="email"/>
              <a:stretch>
                <a:fillRect/>
              </a:stretch>
            </p:blipFill>
            <p:spPr>
              <a:xfrm>
                <a:off x="6683348" y="1023245"/>
                <a:ext cx="338102" cy="449955"/>
              </a:xfrm>
              <a:prstGeom prst="rect">
                <a:avLst/>
              </a:prstGeom>
            </p:spPr>
          </p:pic>
        </p:grpSp>
      </p:grpSp>
      <p:sp>
        <p:nvSpPr>
          <p:cNvPr id="35" name="Round Same Side Corner Rectangle 34"/>
          <p:cNvSpPr/>
          <p:nvPr/>
        </p:nvSpPr>
        <p:spPr bwMode="auto">
          <a:xfrm>
            <a:off x="5410200" y="3886201"/>
            <a:ext cx="3196770" cy="3143250"/>
          </a:xfrm>
          <a:prstGeom prst="round2SameRect">
            <a:avLst>
              <a:gd name="adj1" fmla="val 7350"/>
              <a:gd name="adj2" fmla="val 0"/>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91440" rIns="109728" bIns="54864" numCol="1" rtlCol="0" anchor="t" anchorCtr="0" compatLnSpc="1">
            <a:prstTxWarp prst="textNoShape">
              <a:avLst/>
            </a:prstTxWarp>
          </a:bodyPr>
          <a:lstStyle/>
          <a:p>
            <a:pPr marL="285750" indent="-285750" defTabSz="912777" eaLnBrk="0" hangingPunct="0">
              <a:lnSpc>
                <a:spcPct val="90000"/>
              </a:lnSpc>
              <a:spcBef>
                <a:spcPct val="30000"/>
              </a:spcBef>
              <a:buClr>
                <a:schemeClr val="tx2"/>
              </a:buClr>
              <a:buSzPct val="95000"/>
              <a:defRPr/>
            </a:pPr>
            <a:r>
              <a:rPr lang="es-ES" sz="1800" dirty="0" smtClean="0">
                <a:solidFill>
                  <a:schemeClr val="tx1"/>
                </a:solidFill>
              </a:rPr>
              <a:t>Beneficios para el usuario</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Interfaz pensada para Tele-operadores</a:t>
            </a:r>
          </a:p>
          <a:p>
            <a:pPr marL="285750" indent="-285750" defTabSz="912777" eaLnBrk="0" hangingPunct="0">
              <a:lnSpc>
                <a:spcPct val="90000"/>
              </a:lnSpc>
              <a:spcBef>
                <a:spcPct val="30000"/>
              </a:spcBef>
              <a:buClr>
                <a:schemeClr val="tx2"/>
              </a:buClr>
              <a:buSzPct val="95000"/>
              <a:defRPr/>
            </a:pPr>
            <a:r>
              <a:rPr lang="es-ES" sz="1800" dirty="0" smtClean="0">
                <a:solidFill>
                  <a:schemeClr val="tx1"/>
                </a:solidFill>
              </a:rPr>
              <a:t>Beneficios para IT</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Gestión centralizada</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Seguridad a bajo coste</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Extendiendo la vida de sus PCs antiguos</a:t>
            </a:r>
          </a:p>
        </p:txBody>
      </p:sp>
      <p:grpSp>
        <p:nvGrpSpPr>
          <p:cNvPr id="8" name="Group 23"/>
          <p:cNvGrpSpPr/>
          <p:nvPr/>
        </p:nvGrpSpPr>
        <p:grpSpPr>
          <a:xfrm>
            <a:off x="6588380" y="1644718"/>
            <a:ext cx="1203216" cy="1169322"/>
            <a:chOff x="6588380" y="1505018"/>
            <a:chExt cx="1203216" cy="1169322"/>
          </a:xfrm>
        </p:grpSpPr>
        <p:pic>
          <p:nvPicPr>
            <p:cNvPr id="47" name="Picture 46" descr="chart.png"/>
            <p:cNvPicPr>
              <a:picLocks noChangeAspect="1"/>
            </p:cNvPicPr>
            <p:nvPr/>
          </p:nvPicPr>
          <p:blipFill>
            <a:blip r:embed="rId6" cstate="email"/>
            <a:stretch>
              <a:fillRect/>
            </a:stretch>
          </p:blipFill>
          <p:spPr>
            <a:xfrm>
              <a:off x="6706763" y="1838468"/>
              <a:ext cx="705516" cy="508628"/>
            </a:xfrm>
            <a:prstGeom prst="rect">
              <a:avLst/>
            </a:prstGeom>
            <a:effectLst/>
          </p:spPr>
        </p:pic>
        <p:sp>
          <p:nvSpPr>
            <p:cNvPr id="48" name="Oval 47"/>
            <p:cNvSpPr/>
            <p:nvPr/>
          </p:nvSpPr>
          <p:spPr bwMode="auto">
            <a:xfrm>
              <a:off x="6588380" y="1505018"/>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9" name="Group 146"/>
            <p:cNvGrpSpPr/>
            <p:nvPr/>
          </p:nvGrpSpPr>
          <p:grpSpPr>
            <a:xfrm>
              <a:off x="7041149" y="2092782"/>
              <a:ext cx="476374" cy="334482"/>
              <a:chOff x="6505548" y="845445"/>
              <a:chExt cx="681002" cy="627755"/>
            </a:xfrm>
          </p:grpSpPr>
          <p:pic>
            <p:nvPicPr>
              <p:cNvPr id="50" name="Picture 49" descr="server.png"/>
              <p:cNvPicPr>
                <a:picLocks noChangeAspect="1"/>
              </p:cNvPicPr>
              <p:nvPr/>
            </p:nvPicPr>
            <p:blipFill>
              <a:blip r:embed="rId7" cstate="email"/>
              <a:stretch>
                <a:fillRect/>
              </a:stretch>
            </p:blipFill>
            <p:spPr>
              <a:xfrm>
                <a:off x="6505548" y="845445"/>
                <a:ext cx="338102" cy="449955"/>
              </a:xfrm>
              <a:prstGeom prst="rect">
                <a:avLst/>
              </a:prstGeom>
            </p:spPr>
          </p:pic>
          <p:pic>
            <p:nvPicPr>
              <p:cNvPr id="51" name="Picture 50" descr="server.png"/>
              <p:cNvPicPr>
                <a:picLocks noChangeAspect="1"/>
              </p:cNvPicPr>
              <p:nvPr/>
            </p:nvPicPr>
            <p:blipFill>
              <a:blip r:embed="rId7" cstate="email"/>
              <a:stretch>
                <a:fillRect/>
              </a:stretch>
            </p:blipFill>
            <p:spPr>
              <a:xfrm>
                <a:off x="6848448" y="845445"/>
                <a:ext cx="338102" cy="449955"/>
              </a:xfrm>
              <a:prstGeom prst="rect">
                <a:avLst/>
              </a:prstGeom>
            </p:spPr>
          </p:pic>
          <p:pic>
            <p:nvPicPr>
              <p:cNvPr id="52" name="Picture 51" descr="server.png"/>
              <p:cNvPicPr>
                <a:picLocks noChangeAspect="1"/>
              </p:cNvPicPr>
              <p:nvPr/>
            </p:nvPicPr>
            <p:blipFill>
              <a:blip r:embed="rId7" cstate="email"/>
              <a:stretch>
                <a:fillRect/>
              </a:stretch>
            </p:blipFill>
            <p:spPr>
              <a:xfrm>
                <a:off x="6683348" y="1023245"/>
                <a:ext cx="338102" cy="449955"/>
              </a:xfrm>
              <a:prstGeom prst="rect">
                <a:avLst/>
              </a:prstGeom>
            </p:spPr>
          </p:pic>
        </p:grpSp>
      </p:grpSp>
      <p:pic>
        <p:nvPicPr>
          <p:cNvPr id="36" name="Picture 4"/>
          <p:cNvPicPr>
            <a:picLocks noChangeAspect="1" noChangeArrowheads="1"/>
          </p:cNvPicPr>
          <p:nvPr/>
        </p:nvPicPr>
        <p:blipFill>
          <a:blip r:embed="rId8" cstate="print"/>
          <a:srcRect t="10742" r="25442" b="24792"/>
          <a:stretch>
            <a:fillRect/>
          </a:stretch>
        </p:blipFill>
        <p:spPr bwMode="auto">
          <a:xfrm>
            <a:off x="680644" y="3878837"/>
            <a:ext cx="1710047" cy="2208810"/>
          </a:xfrm>
          <a:prstGeom prst="roundRect">
            <a:avLst>
              <a:gd name="adj" fmla="val 5797"/>
            </a:avLst>
          </a:prstGeom>
          <a:noFill/>
          <a:ln w="9525" algn="ctr">
            <a:solidFill>
              <a:schemeClr val="accent3">
                <a:alpha val="50000"/>
              </a:schemeClr>
            </a:solidFill>
            <a:round/>
            <a:headEnd/>
            <a:tailEnd/>
          </a:ln>
          <a:effectLst>
            <a:glow rad="63500">
              <a:schemeClr val="accent2">
                <a:satMod val="175000"/>
                <a:alpha val="40000"/>
              </a:schemeClr>
            </a:glow>
            <a:outerShdw blurRad="152400" algn="ctr" rotWithShape="0">
              <a:schemeClr val="accent3">
                <a:alpha val="70000"/>
              </a:schemeClr>
            </a:outerShdw>
          </a:effectLst>
        </p:spPr>
      </p:pic>
      <p:pic>
        <p:nvPicPr>
          <p:cNvPr id="34" name="Picture 4" descr="C:\Program Files\Microsoft Resource DVD Artwork\DVD_ART\Artwork_Imagery\HARDWARE_IMAGERY\Illustration - Misc Hardware\Windows Vista Illustration Icons\DVD.png"/>
          <p:cNvPicPr>
            <a:picLocks noChangeAspect="1" noChangeArrowheads="1"/>
          </p:cNvPicPr>
          <p:nvPr/>
        </p:nvPicPr>
        <p:blipFill>
          <a:blip r:embed="rId9" cstate="print"/>
          <a:srcRect/>
          <a:stretch>
            <a:fillRect/>
          </a:stretch>
        </p:blipFill>
        <p:spPr bwMode="auto">
          <a:xfrm>
            <a:off x="2697162" y="5732929"/>
            <a:ext cx="667871" cy="667871"/>
          </a:xfrm>
          <a:prstGeom prst="rect">
            <a:avLst/>
          </a:prstGeom>
          <a:noFill/>
        </p:spPr>
      </p:pic>
      <p:pic>
        <p:nvPicPr>
          <p:cNvPr id="54" name="Picture 4" descr="C:\Program Files\Microsoft Resource DVD Artwork\DVD_ART\BoxShots_Logos\Windows Fundamentals for Legacy PCs\windows fundamentals for legacy pcs h revpng.png"/>
          <p:cNvPicPr>
            <a:picLocks noChangeAspect="1" noChangeArrowheads="1"/>
          </p:cNvPicPr>
          <p:nvPr/>
        </p:nvPicPr>
        <p:blipFill>
          <a:blip r:embed="rId10" cstate="email"/>
          <a:srcRect/>
          <a:stretch>
            <a:fillRect/>
          </a:stretch>
        </p:blipFill>
        <p:spPr bwMode="auto">
          <a:xfrm>
            <a:off x="506414" y="2359025"/>
            <a:ext cx="1218691" cy="251255"/>
          </a:xfrm>
          <a:prstGeom prst="rect">
            <a:avLst/>
          </a:prstGeom>
          <a:noFill/>
        </p:spPr>
      </p:pic>
      <p:pic>
        <p:nvPicPr>
          <p:cNvPr id="62" name="Picture 3" descr="C:\Program Files\Microsoft Resource DVD Artwork\DVD_ART\BoxShots_Logos\Windows Terminal Services\Windows Terminal Services logo reverse horiz.png"/>
          <p:cNvPicPr>
            <a:picLocks noChangeAspect="1" noChangeArrowheads="1"/>
          </p:cNvPicPr>
          <p:nvPr/>
        </p:nvPicPr>
        <p:blipFill>
          <a:blip r:embed="rId11" cstate="print"/>
          <a:srcRect/>
          <a:stretch>
            <a:fillRect/>
          </a:stretch>
        </p:blipFill>
        <p:spPr bwMode="auto">
          <a:xfrm>
            <a:off x="506413" y="2045616"/>
            <a:ext cx="955687" cy="199512"/>
          </a:xfrm>
          <a:prstGeom prst="rect">
            <a:avLst/>
          </a:prstGeom>
          <a:noFill/>
        </p:spPr>
      </p:pic>
      <p:pic>
        <p:nvPicPr>
          <p:cNvPr id="63" name="Picture 3" descr="C:\Program Files\Microsoft Resource DVD Artwork\DVD_ART\BoxShots_Logos\Windows Server 2008\Windows Server 2008 logo h r.png"/>
          <p:cNvPicPr>
            <a:picLocks noChangeAspect="1" noChangeArrowheads="1"/>
          </p:cNvPicPr>
          <p:nvPr/>
        </p:nvPicPr>
        <p:blipFill>
          <a:blip r:embed="rId12" cstate="print"/>
          <a:srcRect/>
          <a:stretch>
            <a:fillRect/>
          </a:stretch>
        </p:blipFill>
        <p:spPr bwMode="auto">
          <a:xfrm>
            <a:off x="506413" y="1701086"/>
            <a:ext cx="1247775" cy="19756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42" presetClass="path" presetSubtype="0" accel="50000" decel="50000" fill="hold" nodeType="withEffect">
                                  <p:stCondLst>
                                    <p:cond delay="0"/>
                                  </p:stCondLst>
                                  <p:childTnLst>
                                    <p:animMotion origin="layout" path="M -4.72222E-6 5.55112E-17 L -0.28611 0.36991 " pathEditMode="relative" rAng="0" ptsTypes="AA">
                                      <p:cBhvr>
                                        <p:cTn id="9" dur="2000" fill="hold"/>
                                        <p:tgtEl>
                                          <p:spTgt spid="6"/>
                                        </p:tgtEl>
                                        <p:attrNameLst>
                                          <p:attrName>ppt_x</p:attrName>
                                          <p:attrName>ppt_y</p:attrName>
                                        </p:attrNameLst>
                                      </p:cBhvr>
                                      <p:rCtr x="-143" y="185"/>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linds(horizontal)">
                                      <p:cBhvr>
                                        <p:cTn id="1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ound Same Side Corner Rectangle 62"/>
          <p:cNvSpPr/>
          <p:nvPr/>
        </p:nvSpPr>
        <p:spPr bwMode="auto">
          <a:xfrm>
            <a:off x="382588" y="1417638"/>
            <a:ext cx="8380412" cy="5610224"/>
          </a:xfrm>
          <a:prstGeom prst="round2SameRect">
            <a:avLst>
              <a:gd name="adj1" fmla="val 5238"/>
              <a:gd name="adj2" fmla="val 0"/>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marL="289708" indent="-289708" algn="ctr" defTabSz="761719" eaLnBrk="0" hangingPunct="0">
              <a:lnSpc>
                <a:spcPct val="90000"/>
              </a:lnSpc>
              <a:buClr>
                <a:schemeClr val="tx2"/>
              </a:buClr>
              <a:buSzPct val="95000"/>
              <a:buBlip>
                <a:blip r:embed="rId3"/>
              </a:buBlip>
              <a:tabLst>
                <a:tab pos="424590" algn="l"/>
              </a:tabLst>
              <a:defRPr/>
            </a:pPr>
            <a:endParaRPr lang="es-ES" sz="1300" smtClean="0">
              <a:ln w="12700">
                <a:noFill/>
                <a:prstDash val="solid"/>
              </a:ln>
              <a:gradFill>
                <a:gsLst>
                  <a:gs pos="0">
                    <a:srgbClr val="FFFFFF"/>
                  </a:gs>
                  <a:gs pos="100000">
                    <a:srgbClr val="FFFFFF"/>
                  </a:gs>
                </a:gsLst>
                <a:lin ang="5400000" scaled="0"/>
              </a:gradFill>
            </a:endParaRPr>
          </a:p>
        </p:txBody>
      </p:sp>
      <p:sp>
        <p:nvSpPr>
          <p:cNvPr id="44" name="Rounded Rectangle 43"/>
          <p:cNvSpPr/>
          <p:nvPr/>
        </p:nvSpPr>
        <p:spPr>
          <a:xfrm>
            <a:off x="2659272" y="1589786"/>
            <a:ext cx="1865376" cy="2166239"/>
          </a:xfrm>
          <a:prstGeom prst="roundRect">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marL="236793" indent="-236793" algn="ctr" defTabSz="912777" eaLnBrk="0" hangingPunct="0">
              <a:spcBef>
                <a:spcPts val="0"/>
              </a:spcBef>
              <a:buClr>
                <a:schemeClr val="tx2"/>
              </a:buClr>
              <a:buSzPct val="95000"/>
              <a:defRPr/>
            </a:pPr>
            <a:r>
              <a:rPr lang="es-ES" sz="1300" dirty="0" smtClean="0">
                <a:solidFill>
                  <a:schemeClr val="tx1"/>
                </a:solidFill>
                <a:latin typeface="+mn-lt"/>
              </a:rPr>
              <a:t>Application </a:t>
            </a:r>
          </a:p>
          <a:p>
            <a:pPr marL="236793" indent="-236793" algn="ctr" defTabSz="912777" eaLnBrk="0" hangingPunct="0">
              <a:spcBef>
                <a:spcPts val="0"/>
              </a:spcBef>
              <a:buClr>
                <a:schemeClr val="tx2"/>
              </a:buClr>
              <a:buSzPct val="95000"/>
              <a:defRPr/>
            </a:pPr>
            <a:r>
              <a:rPr lang="es-ES" sz="1300" dirty="0" smtClean="0">
                <a:solidFill>
                  <a:schemeClr val="tx1"/>
                </a:solidFill>
                <a:latin typeface="+mn-lt"/>
              </a:rPr>
              <a:t>Virtualization</a:t>
            </a:r>
          </a:p>
          <a:p>
            <a:pPr marL="236793" indent="-236793" algn="ctr" defTabSz="912777" eaLnBrk="0" hangingPunct="0">
              <a:spcBef>
                <a:spcPts val="0"/>
              </a:spcBef>
              <a:buClr>
                <a:schemeClr val="tx2"/>
              </a:buClr>
              <a:buSzPct val="95000"/>
              <a:defRPr/>
            </a:pPr>
            <a:r>
              <a:rPr lang="es-ES" sz="1300" dirty="0" smtClean="0">
                <a:solidFill>
                  <a:schemeClr val="tx1"/>
                </a:solidFill>
                <a:latin typeface="+mn-lt"/>
              </a:rPr>
              <a:t>(antes SoftGrid)</a:t>
            </a:r>
          </a:p>
        </p:txBody>
      </p:sp>
      <p:pic>
        <p:nvPicPr>
          <p:cNvPr id="2051" name="Picture 3" descr="C:\Program Files\Microsoft Resource DVD Artwork\DVD_ART\Artwork_Imagery\HARDWARE_IMAGERY\Photos - OEM Hardware\Computer\Vista Laptop\Asus Lambo VX2S Front Mouse.png"/>
          <p:cNvPicPr>
            <a:picLocks noChangeAspect="1" noChangeArrowheads="1"/>
          </p:cNvPicPr>
          <p:nvPr/>
        </p:nvPicPr>
        <p:blipFill>
          <a:blip r:embed="rId4" cstate="print"/>
          <a:srcRect l="1765" r="38039"/>
          <a:stretch>
            <a:fillRect/>
          </a:stretch>
        </p:blipFill>
        <p:spPr bwMode="auto">
          <a:xfrm>
            <a:off x="2783567" y="4061012"/>
            <a:ext cx="2012552" cy="2269770"/>
          </a:xfrm>
          <a:prstGeom prst="rect">
            <a:avLst/>
          </a:prstGeom>
          <a:noFill/>
        </p:spPr>
      </p:pic>
      <p:grpSp>
        <p:nvGrpSpPr>
          <p:cNvPr id="3" name="Group 62"/>
          <p:cNvGrpSpPr/>
          <p:nvPr/>
        </p:nvGrpSpPr>
        <p:grpSpPr>
          <a:xfrm>
            <a:off x="2863288" y="5878166"/>
            <a:ext cx="1662675" cy="429986"/>
            <a:chOff x="3001532" y="5878166"/>
            <a:chExt cx="1662675" cy="429986"/>
          </a:xfrm>
        </p:grpSpPr>
        <p:sp>
          <p:nvSpPr>
            <p:cNvPr id="60" name="Rectangle 59"/>
            <p:cNvSpPr/>
            <p:nvPr/>
          </p:nvSpPr>
          <p:spPr bwMode="auto">
            <a:xfrm>
              <a:off x="3001532" y="5878166"/>
              <a:ext cx="1662675" cy="429986"/>
            </a:xfrm>
            <a:prstGeom prst="rect">
              <a:avLst/>
            </a:prstGeom>
            <a:gradFill>
              <a:gsLst>
                <a:gs pos="0">
                  <a:schemeClr val="bg2">
                    <a:lumMod val="85000"/>
                    <a:lumOff val="15000"/>
                  </a:schemeClr>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endParaRPr>
            </a:p>
          </p:txBody>
        </p:sp>
        <p:sp>
          <p:nvSpPr>
            <p:cNvPr id="62" name="TextBox 61"/>
            <p:cNvSpPr txBox="1"/>
            <p:nvPr/>
          </p:nvSpPr>
          <p:spPr>
            <a:xfrm>
              <a:off x="3427079" y="5901338"/>
              <a:ext cx="970137" cy="338554"/>
            </a:xfrm>
            <a:prstGeom prst="rect">
              <a:avLst/>
            </a:prstGeom>
            <a:noFill/>
          </p:spPr>
          <p:txBody>
            <a:bodyPr wrap="none" rtlCol="0">
              <a:spAutoFit/>
            </a:bodyPr>
            <a:lstStyle/>
            <a:p>
              <a:r>
                <a:rPr lang="es-ES" sz="1600" smtClean="0">
                  <a:solidFill>
                    <a:schemeClr val="tx1"/>
                  </a:solidFill>
                  <a:latin typeface="+mn-lt"/>
                </a:rPr>
                <a:t>Win FLP</a:t>
              </a:r>
            </a:p>
          </p:txBody>
        </p:sp>
      </p:grpSp>
      <p:pic>
        <p:nvPicPr>
          <p:cNvPr id="2052" name="Picture 4" descr="C:\Program Files\Microsoft Resource DVD Artwork\DVD_ART\Artwork_Imagery\HARDWARE_IMAGERY\Illustration - Misc Hardware\Windows Vista Illustration Icons\DVD.png"/>
          <p:cNvPicPr>
            <a:picLocks noChangeAspect="1" noChangeArrowheads="1"/>
          </p:cNvPicPr>
          <p:nvPr/>
        </p:nvPicPr>
        <p:blipFill>
          <a:blip r:embed="rId5" cstate="print"/>
          <a:srcRect/>
          <a:stretch>
            <a:fillRect/>
          </a:stretch>
        </p:blipFill>
        <p:spPr bwMode="auto">
          <a:xfrm>
            <a:off x="2697162" y="5732929"/>
            <a:ext cx="667871" cy="667871"/>
          </a:xfrm>
          <a:prstGeom prst="rect">
            <a:avLst/>
          </a:prstGeom>
          <a:noFill/>
        </p:spPr>
      </p:pic>
      <p:grpSp>
        <p:nvGrpSpPr>
          <p:cNvPr id="4" name="Group 64"/>
          <p:cNvGrpSpPr/>
          <p:nvPr/>
        </p:nvGrpSpPr>
        <p:grpSpPr>
          <a:xfrm>
            <a:off x="2965625" y="4301067"/>
            <a:ext cx="2628900" cy="947128"/>
            <a:chOff x="2965625" y="4301067"/>
            <a:chExt cx="2628900" cy="947128"/>
          </a:xfrm>
        </p:grpSpPr>
        <p:sp>
          <p:nvSpPr>
            <p:cNvPr id="64" name="Rounded Rectangle 63"/>
            <p:cNvSpPr/>
            <p:nvPr/>
          </p:nvSpPr>
          <p:spPr bwMode="auto">
            <a:xfrm>
              <a:off x="3119718" y="4301067"/>
              <a:ext cx="1521438" cy="947128"/>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endParaRPr>
            </a:p>
          </p:txBody>
        </p:sp>
        <p:grpSp>
          <p:nvGrpSpPr>
            <p:cNvPr id="5" name="Group 57"/>
            <p:cNvGrpSpPr/>
            <p:nvPr/>
          </p:nvGrpSpPr>
          <p:grpSpPr>
            <a:xfrm>
              <a:off x="2965625" y="4558914"/>
              <a:ext cx="2628900" cy="429986"/>
              <a:chOff x="2515159" y="4365690"/>
              <a:chExt cx="2628900" cy="429986"/>
            </a:xfrm>
          </p:grpSpPr>
          <p:sp>
            <p:nvSpPr>
              <p:cNvPr id="57" name="Rectangle 56"/>
              <p:cNvSpPr/>
              <p:nvPr/>
            </p:nvSpPr>
            <p:spPr bwMode="auto">
              <a:xfrm>
                <a:off x="2676271" y="4365690"/>
                <a:ext cx="1524430" cy="429986"/>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ffectLst/>
                </a:endParaRPr>
              </a:p>
            </p:txBody>
          </p:sp>
          <p:sp>
            <p:nvSpPr>
              <p:cNvPr id="38" name="TextBox 37"/>
              <p:cNvSpPr txBox="1"/>
              <p:nvPr/>
            </p:nvSpPr>
            <p:spPr>
              <a:xfrm rot="527731">
                <a:off x="2515159" y="4378088"/>
                <a:ext cx="2628900" cy="369332"/>
              </a:xfrm>
              <a:prstGeom prst="rect">
                <a:avLst/>
              </a:prstGeom>
              <a:noFill/>
              <a:scene3d>
                <a:camera prst="perspectiveRight" fov="2400000">
                  <a:rot lat="21547966" lon="18895457" rev="597762"/>
                </a:camera>
                <a:lightRig rig="threePt" dir="t"/>
              </a:scene3d>
            </p:spPr>
            <p:txBody>
              <a:bodyPr wrap="square" rtlCol="0">
                <a:spAutoFit/>
              </a:bodyPr>
              <a:lstStyle/>
              <a:p>
                <a:r>
                  <a:rPr lang="es-ES" sz="900" b="1" smtClean="0">
                    <a:solidFill>
                      <a:schemeClr val="tx1"/>
                    </a:solidFill>
                    <a:effectLst>
                      <a:outerShdw blurRad="38100" dist="38100" dir="2700000" algn="tl">
                        <a:srgbClr val="000000">
                          <a:alpha val="43137"/>
                        </a:srgbClr>
                      </a:outerShdw>
                    </a:effectLst>
                    <a:latin typeface="+mn-lt"/>
                  </a:rPr>
                  <a:t>Windows Fundamentals</a:t>
                </a:r>
                <a:br>
                  <a:rPr lang="es-ES" sz="900" b="1" smtClean="0">
                    <a:solidFill>
                      <a:schemeClr val="tx1"/>
                    </a:solidFill>
                    <a:effectLst>
                      <a:outerShdw blurRad="38100" dist="38100" dir="2700000" algn="tl">
                        <a:srgbClr val="000000">
                          <a:alpha val="43137"/>
                        </a:srgbClr>
                      </a:outerShdw>
                    </a:effectLst>
                    <a:latin typeface="+mn-lt"/>
                  </a:rPr>
                </a:br>
                <a:r>
                  <a:rPr lang="es-ES" sz="900" b="1" smtClean="0">
                    <a:solidFill>
                      <a:schemeClr val="tx1"/>
                    </a:solidFill>
                    <a:effectLst>
                      <a:outerShdw blurRad="38100" dist="38100" dir="2700000" algn="tl">
                        <a:srgbClr val="000000">
                          <a:alpha val="43137"/>
                        </a:srgbClr>
                      </a:outerShdw>
                    </a:effectLst>
                    <a:latin typeface="+mn-lt"/>
                  </a:rPr>
                  <a:t>for Legacy PCs</a:t>
                </a:r>
              </a:p>
            </p:txBody>
          </p:sp>
        </p:grpSp>
      </p:grpSp>
      <p:sp>
        <p:nvSpPr>
          <p:cNvPr id="2" name="Title 1"/>
          <p:cNvSpPr>
            <a:spLocks noGrp="1"/>
          </p:cNvSpPr>
          <p:nvPr>
            <p:ph type="title"/>
          </p:nvPr>
        </p:nvSpPr>
        <p:spPr>
          <a:xfrm>
            <a:off x="382588" y="228600"/>
            <a:ext cx="8761412" cy="1606594"/>
          </a:xfrm>
        </p:spPr>
        <p:txBody>
          <a:bodyPr/>
          <a:lstStyle/>
          <a:p>
            <a:r>
              <a:rPr lang="es-ES" sz="3400" dirty="0" smtClean="0"/>
              <a:t>Escenarios del escritorio optimizado de Windows</a:t>
            </a:r>
            <a:r>
              <a:rPr lang="es-ES" sz="4000" dirty="0" smtClean="0"/>
              <a:t> </a:t>
            </a:r>
            <a:r>
              <a:rPr lang="es-ES" sz="3200" dirty="0" smtClean="0">
                <a:solidFill>
                  <a:schemeClr val="accent1"/>
                </a:solidFill>
              </a:rPr>
              <a:t>Subcontratado/ Externo</a:t>
            </a:r>
            <a:r>
              <a:rPr lang="es-ES" sz="4400" dirty="0" smtClean="0"/>
              <a:t/>
            </a:r>
            <a:br>
              <a:rPr lang="es-ES" sz="4400" dirty="0" smtClean="0"/>
            </a:br>
            <a:endParaRPr lang="es-ES" sz="4400" dirty="0"/>
          </a:p>
        </p:txBody>
      </p:sp>
      <p:pic>
        <p:nvPicPr>
          <p:cNvPr id="43" name="Picture 5" descr="\\eventsql\dvd27\Clip_Installer\DVD_ART\Artwork_Imagery\HARDWARE_IMAGERY\Illustration - Misc Hardware\Windows Vista Illustration Icons\Server.png"/>
          <p:cNvPicPr>
            <a:picLocks noChangeAspect="1" noChangeArrowheads="1"/>
          </p:cNvPicPr>
          <p:nvPr/>
        </p:nvPicPr>
        <p:blipFill>
          <a:blip r:embed="rId6" cstate="email"/>
          <a:srcRect/>
          <a:stretch>
            <a:fillRect/>
          </a:stretch>
        </p:blipFill>
        <p:spPr bwMode="auto">
          <a:xfrm>
            <a:off x="7061556" y="1838365"/>
            <a:ext cx="854769" cy="1169685"/>
          </a:xfrm>
          <a:prstGeom prst="rect">
            <a:avLst/>
          </a:prstGeom>
          <a:noFill/>
          <a:ln w="9525">
            <a:noFill/>
            <a:miter lim="800000"/>
            <a:headEnd/>
            <a:tailEnd/>
          </a:ln>
        </p:spPr>
      </p:pic>
      <p:pic>
        <p:nvPicPr>
          <p:cNvPr id="82" name="Picture 81" descr="Flip 3D.png"/>
          <p:cNvPicPr>
            <a:picLocks noChangeAspect="1"/>
          </p:cNvPicPr>
          <p:nvPr/>
        </p:nvPicPr>
        <p:blipFill>
          <a:blip r:embed="rId7" cstate="email"/>
          <a:stretch>
            <a:fillRect/>
          </a:stretch>
        </p:blipFill>
        <p:spPr>
          <a:xfrm>
            <a:off x="7449609" y="1875139"/>
            <a:ext cx="994833" cy="994833"/>
          </a:xfrm>
          <a:prstGeom prst="rect">
            <a:avLst/>
          </a:prstGeom>
        </p:spPr>
      </p:pic>
      <p:sp>
        <p:nvSpPr>
          <p:cNvPr id="42" name="Rounded Rectangle 41"/>
          <p:cNvSpPr/>
          <p:nvPr/>
        </p:nvSpPr>
        <p:spPr>
          <a:xfrm>
            <a:off x="6725372" y="1589786"/>
            <a:ext cx="1799897" cy="2166239"/>
          </a:xfrm>
          <a:prstGeom prst="roundRect">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marL="236793" indent="-236793" algn="ctr" defTabSz="912777" eaLnBrk="0" hangingPunct="0">
              <a:spcBef>
                <a:spcPts val="0"/>
              </a:spcBef>
              <a:buClr>
                <a:schemeClr val="tx2"/>
              </a:buClr>
              <a:buSzPct val="95000"/>
              <a:defRPr/>
            </a:pPr>
            <a:r>
              <a:rPr lang="es-ES" sz="1300" smtClean="0">
                <a:solidFill>
                  <a:schemeClr val="tx1"/>
                </a:solidFill>
                <a:latin typeface="+mn-lt"/>
              </a:rPr>
              <a:t>Windows Vista</a:t>
            </a:r>
          </a:p>
          <a:p>
            <a:pPr marL="236793" indent="-236793" algn="ctr" defTabSz="912777" eaLnBrk="0" hangingPunct="0">
              <a:spcBef>
                <a:spcPts val="0"/>
              </a:spcBef>
              <a:buClr>
                <a:schemeClr val="tx2"/>
              </a:buClr>
              <a:buSzPct val="95000"/>
              <a:defRPr/>
            </a:pPr>
            <a:r>
              <a:rPr lang="es-ES" sz="1300" smtClean="0">
                <a:solidFill>
                  <a:schemeClr val="tx1"/>
                </a:solidFill>
                <a:latin typeface="+mn-lt"/>
              </a:rPr>
              <a:t>Enterprise Centralized</a:t>
            </a:r>
          </a:p>
          <a:p>
            <a:pPr marL="236793" indent="-236793" algn="ctr" defTabSz="912777" eaLnBrk="0" hangingPunct="0">
              <a:spcBef>
                <a:spcPts val="0"/>
              </a:spcBef>
              <a:buClr>
                <a:schemeClr val="tx2"/>
              </a:buClr>
              <a:buSzPct val="95000"/>
              <a:defRPr/>
            </a:pPr>
            <a:r>
              <a:rPr lang="es-ES" sz="1300" smtClean="0">
                <a:solidFill>
                  <a:schemeClr val="tx1"/>
                </a:solidFill>
                <a:latin typeface="+mn-lt"/>
              </a:rPr>
              <a:t>Desktop (VECD)</a:t>
            </a:r>
          </a:p>
        </p:txBody>
      </p:sp>
      <p:pic>
        <p:nvPicPr>
          <p:cNvPr id="83" name="Picture 2" descr="http://images.google.com/images?q=tbn:N3GTqTsGB1CbjM:http://www.activewin.com/screenshots/vista/nov05ctp/Bliss.bmp">
            <a:hlinkClick r:id="rId8"/>
          </p:cNvPr>
          <p:cNvPicPr>
            <a:picLocks noChangeAspect="1" noChangeArrowheads="1"/>
          </p:cNvPicPr>
          <p:nvPr/>
        </p:nvPicPr>
        <p:blipFill>
          <a:blip r:embed="rId9" cstate="email"/>
          <a:srcRect/>
          <a:stretch>
            <a:fillRect/>
          </a:stretch>
        </p:blipFill>
        <p:spPr bwMode="auto">
          <a:xfrm>
            <a:off x="7553869" y="2418083"/>
            <a:ext cx="276573" cy="207431"/>
          </a:xfrm>
          <a:prstGeom prst="rect">
            <a:avLst/>
          </a:prstGeom>
          <a:noFill/>
          <a:ln w="9525">
            <a:noFill/>
            <a:miter lim="800000"/>
            <a:headEnd/>
            <a:tailEnd/>
          </a:ln>
        </p:spPr>
      </p:pic>
      <p:sp>
        <p:nvSpPr>
          <p:cNvPr id="40" name="Isosceles Triangle 39"/>
          <p:cNvSpPr/>
          <p:nvPr/>
        </p:nvSpPr>
        <p:spPr bwMode="auto">
          <a:xfrm>
            <a:off x="4826204" y="1689007"/>
            <a:ext cx="1485477" cy="1280583"/>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41" name="Picture 5" descr="\\eventsql\dvd27\Clip_Installer\DVD_ART\Artwork_Imagery\HARDWARE_IMAGERY\Illustration - Misc Hardware\Windows Vista Illustration Icons\Server.png"/>
          <p:cNvPicPr>
            <a:picLocks noChangeAspect="1" noChangeArrowheads="1"/>
          </p:cNvPicPr>
          <p:nvPr/>
        </p:nvPicPr>
        <p:blipFill>
          <a:blip r:embed="rId6" cstate="email"/>
          <a:srcRect/>
          <a:stretch>
            <a:fillRect/>
          </a:stretch>
        </p:blipFill>
        <p:spPr bwMode="auto">
          <a:xfrm>
            <a:off x="5285463" y="1942477"/>
            <a:ext cx="589910" cy="807246"/>
          </a:xfrm>
          <a:prstGeom prst="rect">
            <a:avLst/>
          </a:prstGeom>
          <a:noFill/>
          <a:ln w="9525">
            <a:noFill/>
            <a:miter lim="800000"/>
            <a:headEnd/>
            <a:tailEnd/>
          </a:ln>
        </p:spPr>
      </p:pic>
      <p:grpSp>
        <p:nvGrpSpPr>
          <p:cNvPr id="6" name="Group 146"/>
          <p:cNvGrpSpPr/>
          <p:nvPr/>
        </p:nvGrpSpPr>
        <p:grpSpPr>
          <a:xfrm>
            <a:off x="5462520" y="2568432"/>
            <a:ext cx="476374" cy="334482"/>
            <a:chOff x="6505548" y="845445"/>
            <a:chExt cx="681002" cy="627755"/>
          </a:xfrm>
        </p:grpSpPr>
        <p:pic>
          <p:nvPicPr>
            <p:cNvPr id="46" name="Picture 45" descr="server.png"/>
            <p:cNvPicPr>
              <a:picLocks noChangeAspect="1"/>
            </p:cNvPicPr>
            <p:nvPr/>
          </p:nvPicPr>
          <p:blipFill>
            <a:blip r:embed="rId10" cstate="email"/>
            <a:stretch>
              <a:fillRect/>
            </a:stretch>
          </p:blipFill>
          <p:spPr>
            <a:xfrm>
              <a:off x="6505548" y="845445"/>
              <a:ext cx="338102" cy="449955"/>
            </a:xfrm>
            <a:prstGeom prst="rect">
              <a:avLst/>
            </a:prstGeom>
          </p:spPr>
        </p:pic>
        <p:pic>
          <p:nvPicPr>
            <p:cNvPr id="47" name="Picture 46" descr="server.png"/>
            <p:cNvPicPr>
              <a:picLocks noChangeAspect="1"/>
            </p:cNvPicPr>
            <p:nvPr/>
          </p:nvPicPr>
          <p:blipFill>
            <a:blip r:embed="rId10" cstate="email"/>
            <a:stretch>
              <a:fillRect/>
            </a:stretch>
          </p:blipFill>
          <p:spPr>
            <a:xfrm>
              <a:off x="6848448" y="845445"/>
              <a:ext cx="338102" cy="449955"/>
            </a:xfrm>
            <a:prstGeom prst="rect">
              <a:avLst/>
            </a:prstGeom>
          </p:spPr>
        </p:pic>
        <p:pic>
          <p:nvPicPr>
            <p:cNvPr id="48" name="Picture 47" descr="server.png"/>
            <p:cNvPicPr>
              <a:picLocks noChangeAspect="1"/>
            </p:cNvPicPr>
            <p:nvPr/>
          </p:nvPicPr>
          <p:blipFill>
            <a:blip r:embed="rId10" cstate="email"/>
            <a:stretch>
              <a:fillRect/>
            </a:stretch>
          </p:blipFill>
          <p:spPr>
            <a:xfrm>
              <a:off x="6683348" y="1023245"/>
              <a:ext cx="338102" cy="449955"/>
            </a:xfrm>
            <a:prstGeom prst="rect">
              <a:avLst/>
            </a:prstGeom>
          </p:spPr>
        </p:pic>
      </p:grpSp>
      <p:pic>
        <p:nvPicPr>
          <p:cNvPr id="49" name="Picture 5" descr="\\eventsql\dvd27\Clip_Installer\DVD_ART\Artwork_Imagery\HARDWARE_IMAGERY\Illustration - Misc Hardware\Windows Vista Illustration Icons\Server.png"/>
          <p:cNvPicPr>
            <a:picLocks noChangeAspect="1" noChangeArrowheads="1"/>
          </p:cNvPicPr>
          <p:nvPr/>
        </p:nvPicPr>
        <p:blipFill>
          <a:blip r:embed="rId6" cstate="email"/>
          <a:srcRect/>
          <a:stretch>
            <a:fillRect/>
          </a:stretch>
        </p:blipFill>
        <p:spPr bwMode="auto">
          <a:xfrm>
            <a:off x="3210189" y="1790077"/>
            <a:ext cx="854769" cy="1169685"/>
          </a:xfrm>
          <a:prstGeom prst="rect">
            <a:avLst/>
          </a:prstGeom>
          <a:noFill/>
          <a:ln w="9525">
            <a:noFill/>
            <a:miter lim="800000"/>
            <a:headEnd/>
            <a:tailEnd/>
          </a:ln>
        </p:spPr>
      </p:pic>
      <p:grpSp>
        <p:nvGrpSpPr>
          <p:cNvPr id="7" name="Group 20"/>
          <p:cNvGrpSpPr/>
          <p:nvPr/>
        </p:nvGrpSpPr>
        <p:grpSpPr>
          <a:xfrm>
            <a:off x="3687901" y="2220953"/>
            <a:ext cx="377057" cy="348450"/>
            <a:chOff x="1747290" y="5571160"/>
            <a:chExt cx="554957" cy="384739"/>
          </a:xfrm>
        </p:grpSpPr>
        <p:pic>
          <p:nvPicPr>
            <p:cNvPr id="51" name="Picture 1" descr="image001"/>
            <p:cNvPicPr>
              <a:picLocks noChangeAspect="1" noChangeArrowheads="1"/>
            </p:cNvPicPr>
            <p:nvPr/>
          </p:nvPicPr>
          <p:blipFill>
            <a:blip r:embed="rId11"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52" name="Picture 2" descr="image002"/>
            <p:cNvPicPr>
              <a:picLocks noChangeAspect="1" noChangeArrowheads="1"/>
            </p:cNvPicPr>
            <p:nvPr/>
          </p:nvPicPr>
          <p:blipFill>
            <a:blip r:embed="rId12"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53" name="Picture 3" descr="image003"/>
            <p:cNvPicPr>
              <a:picLocks noChangeAspect="1" noChangeArrowheads="1"/>
            </p:cNvPicPr>
            <p:nvPr/>
          </p:nvPicPr>
          <p:blipFill>
            <a:blip r:embed="rId13"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54" name="Picture 4" descr="image004"/>
            <p:cNvPicPr>
              <a:picLocks noChangeAspect="1" noChangeArrowheads="1"/>
            </p:cNvPicPr>
            <p:nvPr/>
          </p:nvPicPr>
          <p:blipFill>
            <a:blip r:embed="rId14"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39" name="Rounded Rectangle 38"/>
          <p:cNvSpPr/>
          <p:nvPr/>
        </p:nvSpPr>
        <p:spPr>
          <a:xfrm>
            <a:off x="4637179" y="1589786"/>
            <a:ext cx="1995396" cy="2166239"/>
          </a:xfrm>
          <a:prstGeom prst="roundRect">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marL="236793" indent="-236793" algn="ctr" defTabSz="912777" eaLnBrk="0" hangingPunct="0">
              <a:spcBef>
                <a:spcPts val="0"/>
              </a:spcBef>
              <a:buClr>
                <a:schemeClr val="tx2"/>
              </a:buClr>
              <a:buSzPct val="95000"/>
              <a:defRPr/>
            </a:pPr>
            <a:r>
              <a:rPr lang="es-ES" sz="1300" dirty="0" smtClean="0">
                <a:solidFill>
                  <a:schemeClr val="tx1"/>
                </a:solidFill>
                <a:latin typeface="+mn-lt"/>
              </a:rPr>
              <a:t>Políticas de grupo y AGPM</a:t>
            </a:r>
          </a:p>
          <a:p>
            <a:pPr marL="236793" indent="-236793" algn="ctr" defTabSz="912777" eaLnBrk="0" hangingPunct="0">
              <a:spcBef>
                <a:spcPts val="0"/>
              </a:spcBef>
              <a:buClr>
                <a:schemeClr val="tx2"/>
              </a:buClr>
              <a:buSzPct val="95000"/>
              <a:defRPr/>
            </a:pPr>
            <a:r>
              <a:rPr lang="es-ES" sz="1300" dirty="0" smtClean="0">
                <a:solidFill>
                  <a:schemeClr val="tx1"/>
                </a:solidFill>
                <a:latin typeface="+mn-lt"/>
              </a:rPr>
              <a:t>Redirección de carpetas</a:t>
            </a:r>
          </a:p>
        </p:txBody>
      </p:sp>
      <p:pic>
        <p:nvPicPr>
          <p:cNvPr id="67" name="Picture 66" descr="server.png"/>
          <p:cNvPicPr>
            <a:picLocks noChangeAspect="1"/>
          </p:cNvPicPr>
          <p:nvPr/>
        </p:nvPicPr>
        <p:blipFill>
          <a:blip r:embed="rId10" cstate="email"/>
          <a:stretch>
            <a:fillRect/>
          </a:stretch>
        </p:blipFill>
        <p:spPr>
          <a:xfrm>
            <a:off x="5586895" y="2663168"/>
            <a:ext cx="236509" cy="239746"/>
          </a:xfrm>
          <a:prstGeom prst="rect">
            <a:avLst/>
          </a:prstGeom>
        </p:spPr>
      </p:pic>
      <p:grpSp>
        <p:nvGrpSpPr>
          <p:cNvPr id="8" name="Group 20"/>
          <p:cNvGrpSpPr/>
          <p:nvPr/>
        </p:nvGrpSpPr>
        <p:grpSpPr>
          <a:xfrm>
            <a:off x="3687901" y="2220953"/>
            <a:ext cx="377057" cy="348450"/>
            <a:chOff x="1747290" y="5571160"/>
            <a:chExt cx="554957" cy="384739"/>
          </a:xfrm>
        </p:grpSpPr>
        <p:pic>
          <p:nvPicPr>
            <p:cNvPr id="69" name="Picture 1" descr="image001"/>
            <p:cNvPicPr>
              <a:picLocks noChangeAspect="1" noChangeArrowheads="1"/>
            </p:cNvPicPr>
            <p:nvPr/>
          </p:nvPicPr>
          <p:blipFill>
            <a:blip r:embed="rId11"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70" name="Picture 2" descr="image002"/>
            <p:cNvPicPr>
              <a:picLocks noChangeAspect="1" noChangeArrowheads="1"/>
            </p:cNvPicPr>
            <p:nvPr/>
          </p:nvPicPr>
          <p:blipFill>
            <a:blip r:embed="rId12"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71" name="Picture 3" descr="image003"/>
            <p:cNvPicPr>
              <a:picLocks noChangeAspect="1" noChangeArrowheads="1"/>
            </p:cNvPicPr>
            <p:nvPr/>
          </p:nvPicPr>
          <p:blipFill>
            <a:blip r:embed="rId13"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72" name="Picture 4" descr="image004"/>
            <p:cNvPicPr>
              <a:picLocks noChangeAspect="1" noChangeArrowheads="1"/>
            </p:cNvPicPr>
            <p:nvPr/>
          </p:nvPicPr>
          <p:blipFill>
            <a:blip r:embed="rId14"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37" name="Oval 36"/>
          <p:cNvSpPr/>
          <p:nvPr/>
        </p:nvSpPr>
        <p:spPr bwMode="auto">
          <a:xfrm>
            <a:off x="7327900" y="1768692"/>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9" name="Group 99"/>
          <p:cNvGrpSpPr/>
          <p:nvPr/>
        </p:nvGrpSpPr>
        <p:grpSpPr>
          <a:xfrm>
            <a:off x="7327900" y="1768692"/>
            <a:ext cx="1273994" cy="1169322"/>
            <a:chOff x="9144000" y="1476592"/>
            <a:chExt cx="1273994" cy="1169322"/>
          </a:xfrm>
        </p:grpSpPr>
        <p:pic>
          <p:nvPicPr>
            <p:cNvPr id="97" name="Picture 96" descr="Flip 3D.png"/>
            <p:cNvPicPr>
              <a:picLocks noChangeAspect="1"/>
            </p:cNvPicPr>
            <p:nvPr/>
          </p:nvPicPr>
          <p:blipFill>
            <a:blip r:embed="rId7" cstate="email"/>
            <a:stretch>
              <a:fillRect/>
            </a:stretch>
          </p:blipFill>
          <p:spPr>
            <a:xfrm>
              <a:off x="9265709" y="1583039"/>
              <a:ext cx="994833" cy="994833"/>
            </a:xfrm>
            <a:prstGeom prst="rect">
              <a:avLst/>
            </a:prstGeom>
          </p:spPr>
        </p:pic>
        <p:pic>
          <p:nvPicPr>
            <p:cNvPr id="98" name="Picture 2" descr="http://images.google.com/images?q=tbn:N3GTqTsGB1CbjM:http://www.activewin.com/screenshots/vista/nov05ctp/Bliss.bmp">
              <a:hlinkClick r:id="rId8"/>
            </p:cNvPr>
            <p:cNvPicPr>
              <a:picLocks noChangeAspect="1" noChangeArrowheads="1"/>
            </p:cNvPicPr>
            <p:nvPr/>
          </p:nvPicPr>
          <p:blipFill>
            <a:blip r:embed="rId9" cstate="email"/>
            <a:srcRect/>
            <a:stretch>
              <a:fillRect/>
            </a:stretch>
          </p:blipFill>
          <p:spPr bwMode="auto">
            <a:xfrm>
              <a:off x="9369969" y="2125983"/>
              <a:ext cx="276573" cy="207431"/>
            </a:xfrm>
            <a:prstGeom prst="rect">
              <a:avLst/>
            </a:prstGeom>
            <a:noFill/>
            <a:ln w="9525">
              <a:noFill/>
              <a:miter lim="800000"/>
              <a:headEnd/>
              <a:tailEnd/>
            </a:ln>
          </p:spPr>
        </p:pic>
        <p:pic>
          <p:nvPicPr>
            <p:cNvPr id="96" name="Picture 95" descr="server.png"/>
            <p:cNvPicPr>
              <a:picLocks noChangeAspect="1"/>
            </p:cNvPicPr>
            <p:nvPr/>
          </p:nvPicPr>
          <p:blipFill>
            <a:blip r:embed="rId10" cstate="email"/>
            <a:stretch>
              <a:fillRect/>
            </a:stretch>
          </p:blipFill>
          <p:spPr>
            <a:xfrm>
              <a:off x="9861611" y="2151993"/>
              <a:ext cx="236509" cy="239746"/>
            </a:xfrm>
            <a:prstGeom prst="rect">
              <a:avLst/>
            </a:prstGeom>
          </p:spPr>
        </p:pic>
        <p:pic>
          <p:nvPicPr>
            <p:cNvPr id="84" name="Picture 83" descr="toolbar.png"/>
            <p:cNvPicPr>
              <a:picLocks noChangeAspect="1"/>
            </p:cNvPicPr>
            <p:nvPr/>
          </p:nvPicPr>
          <p:blipFill>
            <a:blip r:embed="rId15" cstate="email"/>
            <a:stretch>
              <a:fillRect/>
            </a:stretch>
          </p:blipFill>
          <p:spPr>
            <a:xfrm>
              <a:off x="9324975" y="1746481"/>
              <a:ext cx="1093019" cy="232773"/>
            </a:xfrm>
            <a:prstGeom prst="rect">
              <a:avLst/>
            </a:prstGeom>
          </p:spPr>
        </p:pic>
        <p:grpSp>
          <p:nvGrpSpPr>
            <p:cNvPr id="10" name="Group 20"/>
            <p:cNvGrpSpPr/>
            <p:nvPr/>
          </p:nvGrpSpPr>
          <p:grpSpPr>
            <a:xfrm>
              <a:off x="9756492" y="1785978"/>
              <a:ext cx="377057" cy="348450"/>
              <a:chOff x="1747290" y="5571160"/>
              <a:chExt cx="554957" cy="384739"/>
            </a:xfrm>
          </p:grpSpPr>
          <p:pic>
            <p:nvPicPr>
              <p:cNvPr id="86" name="Picture 1" descr="image001"/>
              <p:cNvPicPr>
                <a:picLocks noChangeAspect="1" noChangeArrowheads="1"/>
              </p:cNvPicPr>
              <p:nvPr/>
            </p:nvPicPr>
            <p:blipFill>
              <a:blip r:embed="rId11"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87" name="Picture 2" descr="image002"/>
              <p:cNvPicPr>
                <a:picLocks noChangeAspect="1" noChangeArrowheads="1"/>
              </p:cNvPicPr>
              <p:nvPr/>
            </p:nvPicPr>
            <p:blipFill>
              <a:blip r:embed="rId12"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88" name="Picture 3" descr="image003"/>
              <p:cNvPicPr>
                <a:picLocks noChangeAspect="1" noChangeArrowheads="1"/>
              </p:cNvPicPr>
              <p:nvPr/>
            </p:nvPicPr>
            <p:blipFill>
              <a:blip r:embed="rId13"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89" name="Picture 4" descr="image004"/>
              <p:cNvPicPr>
                <a:picLocks noChangeAspect="1" noChangeArrowheads="1"/>
              </p:cNvPicPr>
              <p:nvPr/>
            </p:nvPicPr>
            <p:blipFill>
              <a:blip r:embed="rId14"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99" name="Oval 98"/>
            <p:cNvSpPr/>
            <p:nvPr/>
          </p:nvSpPr>
          <p:spPr bwMode="auto">
            <a:xfrm>
              <a:off x="9144000" y="1476592"/>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grpSp>
        <p:nvGrpSpPr>
          <p:cNvPr id="11" name="Group 78"/>
          <p:cNvGrpSpPr/>
          <p:nvPr/>
        </p:nvGrpSpPr>
        <p:grpSpPr>
          <a:xfrm>
            <a:off x="533400" y="3710214"/>
            <a:ext cx="2000249" cy="3033486"/>
            <a:chOff x="533400" y="3176814"/>
            <a:chExt cx="2000249" cy="3033486"/>
          </a:xfrm>
        </p:grpSpPr>
        <p:sp>
          <p:nvSpPr>
            <p:cNvPr id="30" name="Rounded Rectangle 29"/>
            <p:cNvSpPr/>
            <p:nvPr/>
          </p:nvSpPr>
          <p:spPr bwMode="auto">
            <a:xfrm>
              <a:off x="544338" y="3176814"/>
              <a:ext cx="1987544" cy="3033486"/>
            </a:xfrm>
            <a:prstGeom prst="roundRect">
              <a:avLst>
                <a:gd name="adj" fmla="val 7373"/>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74669" tIns="37334" rIns="74669" bIns="37334" anchor="b"/>
            <a:lstStyle/>
            <a:p>
              <a:pPr marL="236793" indent="-236793" algn="ctr" defTabSz="761719" eaLnBrk="0" hangingPunct="0">
                <a:lnSpc>
                  <a:spcPct val="90000"/>
                </a:lnSpc>
                <a:buClr>
                  <a:schemeClr val="tx2"/>
                </a:buClr>
                <a:buSzPct val="95000"/>
                <a:buBlip>
                  <a:blip r:embed="rId3"/>
                </a:buBlip>
                <a:defRPr/>
              </a:pPr>
              <a:endParaRPr lang="es-ES" sz="1300" smtClean="0">
                <a:ln w="12700">
                  <a:noFill/>
                  <a:prstDash val="solid"/>
                </a:ln>
                <a:gradFill>
                  <a:gsLst>
                    <a:gs pos="0">
                      <a:srgbClr val="FFFFFF"/>
                    </a:gs>
                    <a:gs pos="100000">
                      <a:srgbClr val="FFFFFF"/>
                    </a:gs>
                  </a:gsLst>
                  <a:lin ang="5400000" scaled="0"/>
                </a:gradFill>
                <a:latin typeface="+mn-lt"/>
              </a:endParaRPr>
            </a:p>
          </p:txBody>
        </p:sp>
        <p:sp>
          <p:nvSpPr>
            <p:cNvPr id="32" name="Rectangle 31"/>
            <p:cNvSpPr/>
            <p:nvPr/>
          </p:nvSpPr>
          <p:spPr>
            <a:xfrm>
              <a:off x="533400" y="3182938"/>
              <a:ext cx="2000249" cy="615553"/>
            </a:xfrm>
            <a:prstGeom prst="rect">
              <a:avLst/>
            </a:prstGeom>
          </p:spPr>
          <p:txBody>
            <a:bodyPr wrap="square">
              <a:spAutoFit/>
            </a:bodyPr>
            <a:lstStyle/>
            <a:p>
              <a:pPr algn="ctr" defTabSz="914363">
                <a:lnSpc>
                  <a:spcPct val="85000"/>
                </a:lnSpc>
              </a:pPr>
              <a:r>
                <a:rPr lang="es-ES" sz="2000" kern="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rPr>
                <a:t>Subcontratado/ Externo</a:t>
              </a:r>
            </a:p>
          </p:txBody>
        </p:sp>
        <p:pic>
          <p:nvPicPr>
            <p:cNvPr id="55" name="Picture 2"/>
            <p:cNvPicPr>
              <a:picLocks noChangeAspect="1" noChangeArrowheads="1"/>
            </p:cNvPicPr>
            <p:nvPr/>
          </p:nvPicPr>
          <p:blipFill>
            <a:blip r:embed="rId16" cstate="print"/>
            <a:stretch>
              <a:fillRect/>
            </a:stretch>
          </p:blipFill>
          <p:spPr bwMode="auto">
            <a:xfrm>
              <a:off x="726846" y="3784601"/>
              <a:ext cx="1596455" cy="2271859"/>
            </a:xfrm>
            <a:prstGeom prst="roundRect">
              <a:avLst>
                <a:gd name="adj" fmla="val 5797"/>
              </a:avLst>
            </a:prstGeom>
            <a:noFill/>
            <a:ln w="9525" algn="ctr">
              <a:solidFill>
                <a:schemeClr val="accent2">
                  <a:alpha val="50000"/>
                </a:schemeClr>
              </a:solidFill>
              <a:round/>
              <a:headEnd/>
              <a:tailEnd/>
            </a:ln>
            <a:effectLst>
              <a:glow rad="63500">
                <a:schemeClr val="accent5">
                  <a:satMod val="175000"/>
                  <a:alpha val="40000"/>
                </a:schemeClr>
              </a:glow>
              <a:outerShdw blurRad="152400" algn="ctr" rotWithShape="0">
                <a:schemeClr val="accent1">
                  <a:alpha val="70000"/>
                </a:schemeClr>
              </a:outerShdw>
            </a:effectLst>
          </p:spPr>
        </p:pic>
      </p:grpSp>
      <p:pic>
        <p:nvPicPr>
          <p:cNvPr id="56" name="Picture 2" descr="C:\Program Files\Microsoft Resource DVD Artwork\DVD_ART\BoxShots_Logos\Windows Vista Enterprise\Windows Vista Enterprise logo h w.png"/>
          <p:cNvPicPr>
            <a:picLocks noChangeAspect="1" noChangeArrowheads="1"/>
          </p:cNvPicPr>
          <p:nvPr/>
        </p:nvPicPr>
        <p:blipFill>
          <a:blip r:embed="rId17" cstate="email"/>
          <a:srcRect/>
          <a:stretch>
            <a:fillRect/>
          </a:stretch>
        </p:blipFill>
        <p:spPr bwMode="auto">
          <a:xfrm>
            <a:off x="601663" y="1585465"/>
            <a:ext cx="1048318" cy="313185"/>
          </a:xfrm>
          <a:prstGeom prst="rect">
            <a:avLst/>
          </a:prstGeom>
          <a:noFill/>
        </p:spPr>
      </p:pic>
      <p:pic>
        <p:nvPicPr>
          <p:cNvPr id="61" name="Picture 11" descr="logo"/>
          <p:cNvPicPr>
            <a:picLocks noChangeAspect="1" noChangeArrowheads="1"/>
          </p:cNvPicPr>
          <p:nvPr/>
        </p:nvPicPr>
        <p:blipFill>
          <a:blip r:embed="rId18" cstate="email"/>
          <a:srcRect/>
          <a:stretch>
            <a:fillRect/>
          </a:stretch>
        </p:blipFill>
        <p:spPr bwMode="auto">
          <a:xfrm>
            <a:off x="600075" y="1898650"/>
            <a:ext cx="1258081" cy="234576"/>
          </a:xfrm>
          <a:prstGeom prst="rect">
            <a:avLst/>
          </a:prstGeom>
          <a:noFill/>
          <a:ln w="9525">
            <a:noFill/>
            <a:miter lim="800000"/>
            <a:headEnd/>
            <a:tailEnd/>
          </a:ln>
        </p:spPr>
      </p:pic>
      <p:sp>
        <p:nvSpPr>
          <p:cNvPr id="58" name="Round Same Side Corner Rectangle 57"/>
          <p:cNvSpPr/>
          <p:nvPr/>
        </p:nvSpPr>
        <p:spPr bwMode="auto">
          <a:xfrm>
            <a:off x="5422900" y="3873501"/>
            <a:ext cx="3184070" cy="3308350"/>
          </a:xfrm>
          <a:prstGeom prst="round2SameRect">
            <a:avLst>
              <a:gd name="adj1" fmla="val 7350"/>
              <a:gd name="adj2" fmla="val 0"/>
            </a:avLst>
          </a:prstGeom>
          <a:solidFill>
            <a:schemeClr val="accent1"/>
          </a:solidFill>
          <a:ln w="9525" algn="ctr">
            <a:noFill/>
            <a:round/>
            <a:headEnd/>
            <a:tailEnd/>
          </a:ln>
          <a:effectLst/>
          <a:scene3d>
            <a:camera prst="orthographicFront">
              <a:rot lat="0" lon="0" rev="0"/>
            </a:camera>
            <a:lightRig rig="brightRoom" dir="t"/>
          </a:scene3d>
          <a:sp3d prstMaterial="clear">
            <a:bevelT h="63500"/>
          </a:sp3d>
        </p:spPr>
        <p:txBody>
          <a:bodyPr wrap="none" lIns="109728" tIns="54864" rIns="109728" bIns="54864" anchor="t"/>
          <a:lstStyle/>
          <a:p>
            <a:pPr marL="285750" indent="-285750" defTabSz="912777" eaLnBrk="0" hangingPunct="0">
              <a:lnSpc>
                <a:spcPct val="90000"/>
              </a:lnSpc>
              <a:spcBef>
                <a:spcPct val="30000"/>
              </a:spcBef>
              <a:buClr>
                <a:schemeClr val="tx2"/>
              </a:buClr>
              <a:buSzPct val="95000"/>
              <a:defRPr/>
            </a:pPr>
            <a:r>
              <a:rPr lang="es-ES" sz="1800" dirty="0" smtClean="0">
                <a:solidFill>
                  <a:schemeClr val="tx1"/>
                </a:solidFill>
              </a:rPr>
              <a:t>Beneficios para el usuario</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Acceso a las aplicaciones</a:t>
            </a:r>
            <a:br>
              <a:rPr lang="es-ES" sz="1800" dirty="0" smtClean="0">
                <a:solidFill>
                  <a:schemeClr val="tx1"/>
                </a:solidFill>
              </a:rPr>
            </a:br>
            <a:r>
              <a:rPr lang="es-ES" sz="1800" dirty="0" smtClean="0">
                <a:solidFill>
                  <a:schemeClr val="tx1"/>
                </a:solidFill>
              </a:rPr>
              <a:t>y los datos correctos</a:t>
            </a:r>
          </a:p>
          <a:p>
            <a:pPr marL="285750" indent="-285750" defTabSz="912777" eaLnBrk="0" hangingPunct="0">
              <a:lnSpc>
                <a:spcPct val="90000"/>
              </a:lnSpc>
              <a:spcBef>
                <a:spcPct val="30000"/>
              </a:spcBef>
              <a:buClr>
                <a:schemeClr val="tx2"/>
              </a:buClr>
              <a:buSzPct val="95000"/>
              <a:defRPr/>
            </a:pPr>
            <a:r>
              <a:rPr lang="es-ES" sz="1800" dirty="0" smtClean="0">
                <a:solidFill>
                  <a:schemeClr val="tx1"/>
                </a:solidFill>
              </a:rPr>
              <a:t>Beneficios para IT</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Gestión centralizada</a:t>
            </a:r>
          </a:p>
          <a:p>
            <a:pPr marL="285750" indent="-285750" defTabSz="912777" eaLnBrk="0" hangingPunct="0">
              <a:lnSpc>
                <a:spcPct val="90000"/>
              </a:lnSpc>
              <a:spcBef>
                <a:spcPct val="30000"/>
              </a:spcBef>
              <a:buClr>
                <a:schemeClr val="tx2"/>
              </a:buClr>
              <a:buSzPct val="95000"/>
              <a:buBlip>
                <a:blip r:embed="rId3"/>
              </a:buBlip>
              <a:defRPr/>
            </a:pPr>
            <a:r>
              <a:rPr lang="es-ES" sz="1800" dirty="0" smtClean="0">
                <a:solidFill>
                  <a:schemeClr val="tx1"/>
                </a:solidFill>
              </a:rPr>
              <a:t>Cumple con las normas</a:t>
            </a:r>
            <a:br>
              <a:rPr lang="es-ES" sz="1800" dirty="0" smtClean="0">
                <a:solidFill>
                  <a:schemeClr val="tx1"/>
                </a:solidFill>
              </a:rPr>
            </a:br>
            <a:r>
              <a:rPr lang="es-ES" sz="1800" dirty="0" smtClean="0">
                <a:solidFill>
                  <a:schemeClr val="tx1"/>
                </a:solidFill>
              </a:rPr>
              <a:t>de seguridad establecidas</a:t>
            </a:r>
          </a:p>
        </p:txBody>
      </p:sp>
      <p:pic>
        <p:nvPicPr>
          <p:cNvPr id="66" name="Picture 3" descr="C:\Program Files\Microsoft Resource DVD Artwork\DVD_ART\BoxShots_Logos\Windows Server 2008\Windows Server 2008 logo h r.png"/>
          <p:cNvPicPr>
            <a:picLocks noChangeAspect="1" noChangeArrowheads="1"/>
          </p:cNvPicPr>
          <p:nvPr/>
        </p:nvPicPr>
        <p:blipFill>
          <a:blip r:embed="rId19" cstate="print"/>
          <a:srcRect/>
          <a:stretch>
            <a:fillRect/>
          </a:stretch>
        </p:blipFill>
        <p:spPr bwMode="auto">
          <a:xfrm>
            <a:off x="600075" y="2240107"/>
            <a:ext cx="1247775" cy="197564"/>
          </a:xfrm>
          <a:prstGeom prst="rect">
            <a:avLst/>
          </a:prstGeom>
          <a:noFill/>
        </p:spPr>
      </p:pic>
      <p:sp>
        <p:nvSpPr>
          <p:cNvPr id="68" name="Rectangle 67"/>
          <p:cNvSpPr/>
          <p:nvPr/>
        </p:nvSpPr>
        <p:spPr>
          <a:xfrm>
            <a:off x="722623" y="2359025"/>
            <a:ext cx="572593" cy="200055"/>
          </a:xfrm>
          <a:prstGeom prst="rect">
            <a:avLst/>
          </a:prstGeom>
        </p:spPr>
        <p:txBody>
          <a:bodyPr wrap="none">
            <a:spAutoFit/>
          </a:bodyPr>
          <a:lstStyle/>
          <a:p>
            <a:r>
              <a:rPr lang="es-ES" sz="700" smtClean="0">
                <a:solidFill>
                  <a:schemeClr val="tx1">
                    <a:lumMod val="85000"/>
                  </a:schemeClr>
                </a:solidFill>
              </a:rPr>
              <a:t>Hyper-V</a:t>
            </a:r>
            <a:r>
              <a:rPr lang="es-ES" sz="700" baseline="30000" smtClean="0">
                <a:solidFill>
                  <a:schemeClr val="tx1">
                    <a:lumMod val="85000"/>
                  </a:schemeClr>
                </a:solidFill>
              </a:rPr>
              <a:t>™</a:t>
            </a:r>
            <a:endParaRPr lang="es-ES" sz="700">
              <a:solidFill>
                <a:schemeClr val="tx1">
                  <a:lumMod val="8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6 1.11111E-6 L 0.28333 -0.03056 " pathEditMode="relative" rAng="0" ptsTypes="AA">
                                      <p:cBhvr>
                                        <p:cTn id="6" dur="2000" fill="hold"/>
                                        <p:tgtEl>
                                          <p:spTgt spid="67"/>
                                        </p:tgtEl>
                                        <p:attrNameLst>
                                          <p:attrName>ppt_x</p:attrName>
                                          <p:attrName>ppt_y</p:attrName>
                                        </p:attrNameLst>
                                      </p:cBhvr>
                                      <p:rCtr x="142" y="-15"/>
                                    </p:animMotion>
                                  </p:childTnLst>
                                </p:cTn>
                              </p:par>
                              <p:par>
                                <p:cTn id="7" presetID="42" presetClass="path" presetSubtype="0" accel="50000" decel="50000" fill="hold" nodeType="withEffect">
                                  <p:stCondLst>
                                    <p:cond delay="0"/>
                                  </p:stCondLst>
                                  <p:childTnLst>
                                    <p:animMotion origin="layout" path="M 1.66667E-6 4.81481E-6 L 0.49271 -0.02084 " pathEditMode="relative" rAng="0" ptsTypes="AA">
                                      <p:cBhvr>
                                        <p:cTn id="8" dur="2000" fill="hold"/>
                                        <p:tgtEl>
                                          <p:spTgt spid="8"/>
                                        </p:tgtEl>
                                        <p:attrNameLst>
                                          <p:attrName>ppt_x</p:attrName>
                                          <p:attrName>ppt_y</p:attrName>
                                        </p:attrNameLst>
                                      </p:cBhvr>
                                      <p:rCtr x="246" y="-10"/>
                                    </p:animMotion>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49" presetClass="path" presetSubtype="0" accel="50000" decel="50000" fill="hold" nodeType="withEffect">
                                  <p:stCondLst>
                                    <p:cond delay="300"/>
                                  </p:stCondLst>
                                  <p:childTnLst>
                                    <p:animMotion origin="layout" path="M -0.00347 0.00162 L -0.39409 0.38912 " pathEditMode="relative" rAng="0" ptsTypes="AA">
                                      <p:cBhvr>
                                        <p:cTn id="19" dur="2000" fill="hold"/>
                                        <p:tgtEl>
                                          <p:spTgt spid="9"/>
                                        </p:tgtEl>
                                        <p:attrNameLst>
                                          <p:attrName>ppt_x</p:attrName>
                                          <p:attrName>ppt_y</p:attrName>
                                        </p:attrNameLst>
                                      </p:cBhvr>
                                      <p:rCtr x="-195" y="194"/>
                                    </p:animMotion>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blinds(horizontal)">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ounded Rectangle 107"/>
          <p:cNvSpPr/>
          <p:nvPr/>
        </p:nvSpPr>
        <p:spPr bwMode="auto">
          <a:xfrm>
            <a:off x="265444" y="1295400"/>
            <a:ext cx="8695676" cy="5562600"/>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89708" indent="-289708" defTabSz="761689" eaLnBrk="0" hangingPunct="0">
              <a:lnSpc>
                <a:spcPct val="90000"/>
              </a:lnSpc>
              <a:buClr>
                <a:schemeClr val="tx2"/>
              </a:buClr>
              <a:buSzPct val="95000"/>
              <a:buBlip>
                <a:blip r:embed="rId3"/>
              </a:buBlip>
              <a:tabLst>
                <a:tab pos="424590" algn="l"/>
              </a:tabLst>
              <a:defRPr/>
            </a:pPr>
            <a:endParaRPr lang="es-ES" sz="1700" b="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pic>
        <p:nvPicPr>
          <p:cNvPr id="60" name="Picture 12" descr="image007"/>
          <p:cNvPicPr>
            <a:picLocks noChangeAspect="1" noChangeArrowheads="1"/>
          </p:cNvPicPr>
          <p:nvPr/>
        </p:nvPicPr>
        <p:blipFill>
          <a:blip r:embed="rId4" cstate="email"/>
          <a:srcRect/>
          <a:stretch>
            <a:fillRect/>
          </a:stretch>
        </p:blipFill>
        <p:spPr bwMode="auto">
          <a:xfrm flipH="1">
            <a:off x="2286268" y="1173424"/>
            <a:ext cx="1518324" cy="1524209"/>
          </a:xfrm>
          <a:prstGeom prst="rect">
            <a:avLst/>
          </a:prstGeom>
          <a:noFill/>
          <a:ln w="9525">
            <a:noFill/>
            <a:miter lim="800000"/>
            <a:headEnd/>
            <a:tailEnd/>
          </a:ln>
        </p:spPr>
      </p:pic>
      <p:sp>
        <p:nvSpPr>
          <p:cNvPr id="39" name="Rounded Rectangle 38"/>
          <p:cNvSpPr/>
          <p:nvPr/>
        </p:nvSpPr>
        <p:spPr>
          <a:xfrm>
            <a:off x="5052291" y="4174676"/>
            <a:ext cx="1985818" cy="2441448"/>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1188720" rIns="0" bIns="91440" numCol="1" rtlCol="0" anchor="b" anchorCtr="0" compatLnSpc="1">
            <a:prstTxWarp prst="textNoShape">
              <a:avLst/>
            </a:prstTxWarp>
          </a:bodyPr>
          <a:lstStyle/>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Virtualización del perfil</a:t>
            </a:r>
          </a:p>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(Políticas de grupo con AGPM</a:t>
            </a:r>
            <a:br>
              <a:rPr lang="es-ES" sz="1050" dirty="0" smtClean="0">
                <a:solidFill>
                  <a:schemeClr val="tx1"/>
                </a:solidFill>
              </a:rPr>
            </a:br>
            <a:r>
              <a:rPr lang="es-ES" sz="1050" dirty="0" smtClean="0">
                <a:solidFill>
                  <a:schemeClr val="tx1"/>
                </a:solidFill>
              </a:rPr>
              <a:t>Redirección de carpetas basadas en grupos de AD)</a:t>
            </a:r>
          </a:p>
        </p:txBody>
      </p:sp>
      <p:sp>
        <p:nvSpPr>
          <p:cNvPr id="59" name="Rectangle 58"/>
          <p:cNvSpPr/>
          <p:nvPr/>
        </p:nvSpPr>
        <p:spPr>
          <a:xfrm>
            <a:off x="3757658" y="1454447"/>
            <a:ext cx="1074012" cy="145424"/>
          </a:xfrm>
          <a:prstGeom prst="rect">
            <a:avLst/>
          </a:prstGeom>
        </p:spPr>
        <p:txBody>
          <a:bodyPr wrap="none" lIns="0" tIns="0" rIns="0" bIns="0" anchor="ctr" anchorCtr="0">
            <a:spAutoFit/>
          </a:bodyPr>
          <a:lstStyle/>
          <a:p>
            <a:pPr marL="171450" indent="-171450" algn="ctr" defTabSz="912777" eaLnBrk="0" hangingPunct="0">
              <a:lnSpc>
                <a:spcPct val="90000"/>
              </a:lnSpc>
              <a:spcBef>
                <a:spcPct val="30000"/>
              </a:spcBef>
              <a:buClr>
                <a:schemeClr val="tx2"/>
              </a:buClr>
              <a:buSzPct val="95000"/>
              <a:defRPr/>
            </a:pPr>
            <a:r>
              <a:rPr lang="es-ES" sz="1050" smtClean="0">
                <a:solidFill>
                  <a:schemeClr val="tx1"/>
                </a:solidFill>
                <a:latin typeface="+mn-lt"/>
              </a:rPr>
              <a:t>PC no gestionado</a:t>
            </a:r>
          </a:p>
        </p:txBody>
      </p:sp>
      <p:sp>
        <p:nvSpPr>
          <p:cNvPr id="12" name="Cloud 11"/>
          <p:cNvSpPr/>
          <p:nvPr/>
        </p:nvSpPr>
        <p:spPr bwMode="auto">
          <a:xfrm>
            <a:off x="3888713" y="1426206"/>
            <a:ext cx="1825960" cy="1889750"/>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vert="horz" wrap="square" lIns="76197" tIns="38098" rIns="76197" bIns="38098" numCol="1" rtlCol="0" anchor="ctr" anchorCtr="0" compatLnSpc="1">
            <a:prstTxWarp prst="textNoShape">
              <a:avLst/>
            </a:prstTxWarp>
          </a:bodyPr>
          <a:lstStyle/>
          <a:p>
            <a:pPr algn="r" defTabSz="914099">
              <a:defRPr/>
            </a:pPr>
            <a:endParaRPr lang="es-ES" sz="2000" smtClean="0">
              <a:solidFill>
                <a:schemeClr val="tx1"/>
              </a:solidFill>
              <a:latin typeface="Segoe" pitchFamily="34" charset="0"/>
            </a:endParaRPr>
          </a:p>
        </p:txBody>
      </p:sp>
      <p:sp>
        <p:nvSpPr>
          <p:cNvPr id="24" name="Rounded Rectangle 23"/>
          <p:cNvSpPr/>
          <p:nvPr/>
        </p:nvSpPr>
        <p:spPr>
          <a:xfrm>
            <a:off x="2998895" y="4174676"/>
            <a:ext cx="1859438" cy="2441448"/>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1188720" rIns="0" bIns="91440" numCol="1" rtlCol="0" anchor="b" anchorCtr="0" compatLnSpc="1">
            <a:prstTxWarp prst="textNoShape">
              <a:avLst/>
            </a:prstTxWarp>
          </a:bodyPr>
          <a:lstStyle/>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Virtualización de la presentación </a:t>
            </a:r>
          </a:p>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Acceso remoto a TS</a:t>
            </a:r>
          </a:p>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con TS Gateway</a:t>
            </a:r>
          </a:p>
        </p:txBody>
      </p:sp>
      <p:sp>
        <p:nvSpPr>
          <p:cNvPr id="25" name="Isosceles Triangle 24"/>
          <p:cNvSpPr/>
          <p:nvPr/>
        </p:nvSpPr>
        <p:spPr bwMode="auto">
          <a:xfrm>
            <a:off x="5483655" y="4441375"/>
            <a:ext cx="1016509" cy="876301"/>
          </a:xfrm>
          <a:prstGeom prst="triangl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Segoe" pitchFamily="34" charset="0"/>
            </a:endParaRPr>
          </a:p>
        </p:txBody>
      </p:sp>
      <p:pic>
        <p:nvPicPr>
          <p:cNvPr id="33"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5756848" y="4611503"/>
            <a:ext cx="589910" cy="807246"/>
          </a:xfrm>
          <a:prstGeom prst="rect">
            <a:avLst/>
          </a:prstGeom>
          <a:noFill/>
          <a:ln w="9525">
            <a:noFill/>
            <a:miter lim="800000"/>
            <a:headEnd/>
            <a:tailEnd/>
          </a:ln>
        </p:spPr>
      </p:pic>
      <p:grpSp>
        <p:nvGrpSpPr>
          <p:cNvPr id="2" name="Group 146"/>
          <p:cNvGrpSpPr/>
          <p:nvPr/>
        </p:nvGrpSpPr>
        <p:grpSpPr>
          <a:xfrm>
            <a:off x="6099509" y="5132199"/>
            <a:ext cx="397728" cy="275256"/>
            <a:chOff x="6505548" y="845445"/>
            <a:chExt cx="681002" cy="627755"/>
          </a:xfrm>
        </p:grpSpPr>
        <p:pic>
          <p:nvPicPr>
            <p:cNvPr id="35" name="Picture 34"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36" name="Picture 35"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37" name="Picture 36" descr="server.png"/>
            <p:cNvPicPr>
              <a:picLocks noChangeAspect="1"/>
            </p:cNvPicPr>
            <p:nvPr/>
          </p:nvPicPr>
          <p:blipFill>
            <a:blip r:embed="rId6" cstate="email"/>
            <a:stretch>
              <a:fillRect/>
            </a:stretch>
          </p:blipFill>
          <p:spPr>
            <a:xfrm>
              <a:off x="6683348" y="1023245"/>
              <a:ext cx="338102" cy="449955"/>
            </a:xfrm>
            <a:prstGeom prst="rect">
              <a:avLst/>
            </a:prstGeom>
          </p:spPr>
        </p:pic>
      </p:grpSp>
      <p:sp>
        <p:nvSpPr>
          <p:cNvPr id="42" name="Rounded Rectangle 41"/>
          <p:cNvSpPr/>
          <p:nvPr/>
        </p:nvSpPr>
        <p:spPr>
          <a:xfrm>
            <a:off x="7104184" y="4147647"/>
            <a:ext cx="1856935" cy="2441448"/>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1188720" rIns="0" bIns="91440" numCol="1" rtlCol="0" anchor="b" anchorCtr="0" compatLnSpc="1">
            <a:prstTxWarp prst="textNoShape">
              <a:avLst/>
            </a:prstTxWarp>
          </a:bodyPr>
          <a:lstStyle/>
          <a:p>
            <a:pPr marL="171450" indent="-171450" algn="ctr" defTabSz="912777" eaLnBrk="0" hangingPunct="0">
              <a:lnSpc>
                <a:spcPct val="90000"/>
              </a:lnSpc>
              <a:spcBef>
                <a:spcPct val="30000"/>
              </a:spcBef>
              <a:buClr>
                <a:schemeClr val="tx2"/>
              </a:buClr>
              <a:buSzPct val="95000"/>
              <a:defRPr/>
            </a:pPr>
            <a:r>
              <a:rPr lang="es-ES" sz="1050" dirty="0" smtClean="0">
                <a:solidFill>
                  <a:schemeClr val="tx1"/>
                </a:solidFill>
              </a:rPr>
              <a:t>Virtualización del escritorio (VDI) </a:t>
            </a:r>
            <a:r>
              <a:rPr lang="es-ES" sz="1050" dirty="0" err="1" smtClean="0">
                <a:solidFill>
                  <a:schemeClr val="tx1"/>
                </a:solidFill>
              </a:rPr>
              <a:t>Hyper</a:t>
            </a:r>
            <a:r>
              <a:rPr lang="es-ES" sz="1050" dirty="0" smtClean="0">
                <a:solidFill>
                  <a:schemeClr val="tx1"/>
                </a:solidFill>
              </a:rPr>
              <a:t>-V, SCMM, VECD, conexión segura </a:t>
            </a:r>
            <a:r>
              <a:rPr lang="es-ES" sz="1050" dirty="0" smtClean="0">
                <a:solidFill>
                  <a:schemeClr val="tx1"/>
                </a:solidFill>
                <a:latin typeface="+mn-lt"/>
              </a:rPr>
              <a:t>vía TS Gateway</a:t>
            </a:r>
          </a:p>
        </p:txBody>
      </p:sp>
      <p:pic>
        <p:nvPicPr>
          <p:cNvPr id="43" name="Picture 5" descr="\\eventsql\dvd27\Clip_Installer\DVD_ART\Artwork_Imagery\HARDWARE_IMAGERY\Illustration - Misc Hardware\Windows Vista Illustration Icons\Server.png"/>
          <p:cNvPicPr>
            <a:picLocks noChangeAspect="1" noChangeArrowheads="1"/>
          </p:cNvPicPr>
          <p:nvPr/>
        </p:nvPicPr>
        <p:blipFill>
          <a:blip r:embed="rId7" cstate="email"/>
          <a:srcRect/>
          <a:stretch>
            <a:fillRect/>
          </a:stretch>
        </p:blipFill>
        <p:spPr bwMode="auto">
          <a:xfrm>
            <a:off x="7305675" y="4469022"/>
            <a:ext cx="678392" cy="928326"/>
          </a:xfrm>
          <a:prstGeom prst="rect">
            <a:avLst/>
          </a:prstGeom>
          <a:noFill/>
          <a:ln w="9525">
            <a:noFill/>
            <a:miter lim="800000"/>
            <a:headEnd/>
            <a:tailEnd/>
          </a:ln>
        </p:spPr>
      </p:pic>
      <p:grpSp>
        <p:nvGrpSpPr>
          <p:cNvPr id="3" name="Group 71"/>
          <p:cNvGrpSpPr/>
          <p:nvPr/>
        </p:nvGrpSpPr>
        <p:grpSpPr>
          <a:xfrm>
            <a:off x="7563629" y="4364563"/>
            <a:ext cx="1169200" cy="1121229"/>
            <a:chOff x="7563629" y="4364563"/>
            <a:chExt cx="1169200" cy="1121229"/>
          </a:xfrm>
        </p:grpSpPr>
        <p:grpSp>
          <p:nvGrpSpPr>
            <p:cNvPr id="4" name="Group 69"/>
            <p:cNvGrpSpPr/>
            <p:nvPr/>
          </p:nvGrpSpPr>
          <p:grpSpPr>
            <a:xfrm>
              <a:off x="7563629" y="4364563"/>
              <a:ext cx="1169200" cy="1121229"/>
              <a:chOff x="7563629" y="4364563"/>
              <a:chExt cx="1169200" cy="1121229"/>
            </a:xfrm>
          </p:grpSpPr>
          <p:pic>
            <p:nvPicPr>
              <p:cNvPr id="45" name="Picture 44" descr="Flip 3D.png"/>
              <p:cNvPicPr>
                <a:picLocks noChangeAspect="1"/>
              </p:cNvPicPr>
              <p:nvPr/>
            </p:nvPicPr>
            <p:blipFill>
              <a:blip r:embed="rId8" cstate="email"/>
              <a:stretch>
                <a:fillRect/>
              </a:stretch>
            </p:blipFill>
            <p:spPr>
              <a:xfrm>
                <a:off x="7663727" y="4452354"/>
                <a:ext cx="964244" cy="964242"/>
              </a:xfrm>
              <a:prstGeom prst="rect">
                <a:avLst/>
              </a:prstGeom>
            </p:spPr>
          </p:pic>
          <p:grpSp>
            <p:nvGrpSpPr>
              <p:cNvPr id="5" name="Group 20"/>
              <p:cNvGrpSpPr/>
              <p:nvPr/>
            </p:nvGrpSpPr>
            <p:grpSpPr>
              <a:xfrm>
                <a:off x="7704105" y="4708983"/>
                <a:ext cx="351324" cy="320274"/>
                <a:chOff x="1747290" y="5571160"/>
                <a:chExt cx="554957" cy="384739"/>
              </a:xfrm>
            </p:grpSpPr>
            <p:pic>
              <p:nvPicPr>
                <p:cNvPr id="46" name="Picture 1" descr="image001"/>
                <p:cNvPicPr>
                  <a:picLocks noChangeAspect="1" noChangeArrowheads="1"/>
                </p:cNvPicPr>
                <p:nvPr/>
              </p:nvPicPr>
              <p:blipFill>
                <a:blip r:embed="rId9"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47" name="Picture 2" descr="image002"/>
                <p:cNvPicPr>
                  <a:picLocks noChangeAspect="1" noChangeArrowheads="1"/>
                </p:cNvPicPr>
                <p:nvPr/>
              </p:nvPicPr>
              <p:blipFill>
                <a:blip r:embed="rId10"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48" name="Picture 3" descr="image003"/>
                <p:cNvPicPr>
                  <a:picLocks noChangeAspect="1" noChangeArrowheads="1"/>
                </p:cNvPicPr>
                <p:nvPr/>
              </p:nvPicPr>
              <p:blipFill>
                <a:blip r:embed="rId11"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49" name="Picture 4" descr="image004"/>
                <p:cNvPicPr>
                  <a:picLocks noChangeAspect="1" noChangeArrowheads="1"/>
                </p:cNvPicPr>
                <p:nvPr/>
              </p:nvPicPr>
              <p:blipFill>
                <a:blip r:embed="rId12"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sp>
            <p:nvSpPr>
              <p:cNvPr id="65" name="Oval 64"/>
              <p:cNvSpPr/>
              <p:nvPr/>
            </p:nvSpPr>
            <p:spPr bwMode="auto">
              <a:xfrm>
                <a:off x="7563629" y="4364563"/>
                <a:ext cx="1169200" cy="1121229"/>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Segoe" pitchFamily="34" charset="0"/>
                </a:endParaRPr>
              </a:p>
            </p:txBody>
          </p:sp>
        </p:grpSp>
        <p:grpSp>
          <p:nvGrpSpPr>
            <p:cNvPr id="6" name="Group 93"/>
            <p:cNvGrpSpPr/>
            <p:nvPr/>
          </p:nvGrpSpPr>
          <p:grpSpPr>
            <a:xfrm>
              <a:off x="7673781" y="4452354"/>
              <a:ext cx="964244" cy="964242"/>
              <a:chOff x="7760657" y="4582979"/>
              <a:chExt cx="964244" cy="964242"/>
            </a:xfrm>
          </p:grpSpPr>
          <p:pic>
            <p:nvPicPr>
              <p:cNvPr id="78" name="Picture 77" descr="Flip 3D.png"/>
              <p:cNvPicPr>
                <a:picLocks noChangeAspect="1"/>
              </p:cNvPicPr>
              <p:nvPr/>
            </p:nvPicPr>
            <p:blipFill>
              <a:blip r:embed="rId8" cstate="email"/>
              <a:stretch>
                <a:fillRect/>
              </a:stretch>
            </p:blipFill>
            <p:spPr>
              <a:xfrm>
                <a:off x="7760657" y="4582979"/>
                <a:ext cx="964244" cy="964242"/>
              </a:xfrm>
              <a:prstGeom prst="rect">
                <a:avLst/>
              </a:prstGeom>
            </p:spPr>
          </p:pic>
          <p:pic>
            <p:nvPicPr>
              <p:cNvPr id="79" name="Picture 2" descr="http://images.google.com/images?q=tbn:N3GTqTsGB1CbjM:http://www.activewin.com/screenshots/vista/nov05ctp/Bliss.bmp">
                <a:hlinkClick r:id="rId13"/>
              </p:cNvPr>
              <p:cNvPicPr>
                <a:picLocks noChangeAspect="1" noChangeArrowheads="1"/>
              </p:cNvPicPr>
              <p:nvPr/>
            </p:nvPicPr>
            <p:blipFill>
              <a:blip r:embed="rId14" cstate="email"/>
              <a:srcRect/>
              <a:stretch>
                <a:fillRect/>
              </a:stretch>
            </p:blipFill>
            <p:spPr bwMode="auto">
              <a:xfrm>
                <a:off x="8340893" y="4921340"/>
                <a:ext cx="276573" cy="207431"/>
              </a:xfrm>
              <a:prstGeom prst="rect">
                <a:avLst/>
              </a:prstGeom>
              <a:noFill/>
              <a:ln w="9525">
                <a:noFill/>
                <a:miter lim="800000"/>
                <a:headEnd/>
                <a:tailEnd/>
              </a:ln>
            </p:spPr>
          </p:pic>
          <p:pic>
            <p:nvPicPr>
              <p:cNvPr id="81" name="Picture 80" descr="toolbar.png"/>
              <p:cNvPicPr>
                <a:picLocks noChangeAspect="1"/>
              </p:cNvPicPr>
              <p:nvPr/>
            </p:nvPicPr>
            <p:blipFill>
              <a:blip r:embed="rId15" cstate="email"/>
              <a:srcRect r="18616" b="6377"/>
              <a:stretch>
                <a:fillRect/>
              </a:stretch>
            </p:blipFill>
            <p:spPr>
              <a:xfrm>
                <a:off x="7815877" y="4736907"/>
                <a:ext cx="816465" cy="200025"/>
              </a:xfrm>
              <a:prstGeom prst="rect">
                <a:avLst/>
              </a:prstGeom>
            </p:spPr>
          </p:pic>
          <p:grpSp>
            <p:nvGrpSpPr>
              <p:cNvPr id="7" name="Group 20"/>
              <p:cNvGrpSpPr/>
              <p:nvPr/>
            </p:nvGrpSpPr>
            <p:grpSpPr>
              <a:xfrm>
                <a:off x="7815867" y="5015869"/>
                <a:ext cx="377057" cy="348450"/>
                <a:chOff x="1747290" y="5571160"/>
                <a:chExt cx="554957" cy="384739"/>
              </a:xfrm>
            </p:grpSpPr>
            <p:pic>
              <p:nvPicPr>
                <p:cNvPr id="83" name="Picture 1" descr="image001"/>
                <p:cNvPicPr>
                  <a:picLocks noChangeAspect="1" noChangeArrowheads="1"/>
                </p:cNvPicPr>
                <p:nvPr/>
              </p:nvPicPr>
              <p:blipFill>
                <a:blip r:embed="rId9" cstate="email"/>
                <a:srcRect/>
                <a:stretch>
                  <a:fillRect/>
                </a:stretch>
              </p:blipFill>
              <p:spPr bwMode="auto">
                <a:xfrm>
                  <a:off x="1747290" y="5614753"/>
                  <a:ext cx="292801" cy="210329"/>
                </a:xfrm>
                <a:prstGeom prst="rect">
                  <a:avLst/>
                </a:prstGeom>
                <a:noFill/>
                <a:ln w="9525">
                  <a:solidFill>
                    <a:schemeClr val="accent1">
                      <a:lumMod val="75000"/>
                    </a:schemeClr>
                  </a:solidFill>
                  <a:miter lim="800000"/>
                  <a:headEnd/>
                  <a:tailEnd/>
                </a:ln>
              </p:spPr>
            </p:pic>
            <p:pic>
              <p:nvPicPr>
                <p:cNvPr id="84" name="Picture 2" descr="image002"/>
                <p:cNvPicPr>
                  <a:picLocks noChangeAspect="1" noChangeArrowheads="1"/>
                </p:cNvPicPr>
                <p:nvPr/>
              </p:nvPicPr>
              <p:blipFill>
                <a:blip r:embed="rId10" cstate="email"/>
                <a:srcRect/>
                <a:stretch>
                  <a:fillRect/>
                </a:stretch>
              </p:blipFill>
              <p:spPr bwMode="auto">
                <a:xfrm>
                  <a:off x="1805169" y="5745570"/>
                  <a:ext cx="292801" cy="210329"/>
                </a:xfrm>
                <a:prstGeom prst="rect">
                  <a:avLst/>
                </a:prstGeom>
                <a:noFill/>
                <a:ln w="9525">
                  <a:solidFill>
                    <a:schemeClr val="accent1">
                      <a:lumMod val="75000"/>
                    </a:schemeClr>
                  </a:solidFill>
                  <a:miter lim="800000"/>
                  <a:headEnd/>
                  <a:tailEnd/>
                </a:ln>
              </p:spPr>
            </p:pic>
            <p:pic>
              <p:nvPicPr>
                <p:cNvPr id="85" name="Picture 3" descr="image003"/>
                <p:cNvPicPr>
                  <a:picLocks noChangeAspect="1" noChangeArrowheads="1"/>
                </p:cNvPicPr>
                <p:nvPr/>
              </p:nvPicPr>
              <p:blipFill>
                <a:blip r:embed="rId11" cstate="email"/>
                <a:srcRect/>
                <a:stretch>
                  <a:fillRect/>
                </a:stretch>
              </p:blipFill>
              <p:spPr bwMode="auto">
                <a:xfrm>
                  <a:off x="1954976" y="5571160"/>
                  <a:ext cx="299610" cy="215459"/>
                </a:xfrm>
                <a:prstGeom prst="rect">
                  <a:avLst/>
                </a:prstGeom>
                <a:noFill/>
                <a:ln w="9525">
                  <a:solidFill>
                    <a:schemeClr val="accent1">
                      <a:lumMod val="75000"/>
                    </a:schemeClr>
                  </a:solidFill>
                  <a:miter lim="800000"/>
                  <a:headEnd/>
                  <a:tailEnd/>
                </a:ln>
              </p:spPr>
            </p:pic>
            <p:pic>
              <p:nvPicPr>
                <p:cNvPr id="86" name="Picture 4" descr="image004"/>
                <p:cNvPicPr>
                  <a:picLocks noChangeAspect="1" noChangeArrowheads="1"/>
                </p:cNvPicPr>
                <p:nvPr/>
              </p:nvPicPr>
              <p:blipFill>
                <a:blip r:embed="rId12" cstate="email"/>
                <a:srcRect/>
                <a:stretch>
                  <a:fillRect/>
                </a:stretch>
              </p:blipFill>
              <p:spPr bwMode="auto">
                <a:xfrm>
                  <a:off x="2009446" y="5676332"/>
                  <a:ext cx="292801" cy="210329"/>
                </a:xfrm>
                <a:prstGeom prst="rect">
                  <a:avLst/>
                </a:prstGeom>
                <a:noFill/>
                <a:ln w="9525">
                  <a:solidFill>
                    <a:schemeClr val="accent1">
                      <a:lumMod val="75000"/>
                    </a:schemeClr>
                  </a:solidFill>
                  <a:miter lim="800000"/>
                  <a:headEnd/>
                  <a:tailEnd/>
                </a:ln>
              </p:spPr>
            </p:pic>
          </p:grpSp>
          <p:pic>
            <p:nvPicPr>
              <p:cNvPr id="93" name="Picture 92" descr="server.png"/>
              <p:cNvPicPr>
                <a:picLocks noChangeAspect="1"/>
              </p:cNvPicPr>
              <p:nvPr/>
            </p:nvPicPr>
            <p:blipFill>
              <a:blip r:embed="rId6" cstate="email"/>
              <a:stretch>
                <a:fillRect/>
              </a:stretch>
            </p:blipFill>
            <p:spPr>
              <a:xfrm>
                <a:off x="8370205" y="5173808"/>
                <a:ext cx="197463" cy="197295"/>
              </a:xfrm>
              <a:prstGeom prst="rect">
                <a:avLst/>
              </a:prstGeom>
            </p:spPr>
          </p:pic>
        </p:grpSp>
        <p:pic>
          <p:nvPicPr>
            <p:cNvPr id="77" name="Picture 2" descr="http://images.google.com/images?q=tbn:N3GTqTsGB1CbjM:http://www.activewin.com/screenshots/vista/nov05ctp/Bliss.bmp">
              <a:hlinkClick r:id="rId13"/>
            </p:cNvPr>
            <p:cNvPicPr>
              <a:picLocks noChangeAspect="1" noChangeArrowheads="1"/>
            </p:cNvPicPr>
            <p:nvPr/>
          </p:nvPicPr>
          <p:blipFill>
            <a:blip r:embed="rId14" cstate="email"/>
            <a:srcRect/>
            <a:stretch>
              <a:fillRect/>
            </a:stretch>
          </p:blipFill>
          <p:spPr bwMode="auto">
            <a:xfrm>
              <a:off x="8260643" y="4789390"/>
              <a:ext cx="276573" cy="207431"/>
            </a:xfrm>
            <a:prstGeom prst="rect">
              <a:avLst/>
            </a:prstGeom>
            <a:noFill/>
            <a:ln w="9525">
              <a:noFill/>
              <a:miter lim="800000"/>
              <a:headEnd/>
              <a:tailEnd/>
            </a:ln>
          </p:spPr>
        </p:pic>
      </p:grpSp>
      <p:cxnSp>
        <p:nvCxnSpPr>
          <p:cNvPr id="96" name="Straight Connector 95"/>
          <p:cNvCxnSpPr/>
          <p:nvPr/>
        </p:nvCxnSpPr>
        <p:spPr bwMode="auto">
          <a:xfrm>
            <a:off x="3416440" y="1848897"/>
            <a:ext cx="956780" cy="3313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57" name="Rectangle 9"/>
          <p:cNvSpPr>
            <a:spLocks noChangeArrowheads="1"/>
          </p:cNvSpPr>
          <p:nvPr/>
        </p:nvSpPr>
        <p:spPr bwMode="white">
          <a:xfrm>
            <a:off x="5862801" y="1552575"/>
            <a:ext cx="2856325" cy="2077316"/>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marL="400050" indent="-228600" defTabSz="912777" eaLnBrk="0" hangingPunct="0">
              <a:lnSpc>
                <a:spcPct val="90000"/>
              </a:lnSpc>
              <a:spcBef>
                <a:spcPct val="30000"/>
              </a:spcBef>
              <a:buClr>
                <a:schemeClr val="tx2"/>
              </a:buClr>
              <a:buSzPct val="95000"/>
              <a:defRPr/>
            </a:pPr>
            <a:r>
              <a:rPr lang="es-ES" sz="1400" smtClean="0">
                <a:solidFill>
                  <a:schemeClr val="tx1"/>
                </a:solidFill>
              </a:rPr>
              <a:t>Beneficios para el usuario</a:t>
            </a:r>
          </a:p>
          <a:p>
            <a:pPr marL="400050" indent="-228600" defTabSz="912777" eaLnBrk="0" hangingPunct="0">
              <a:lnSpc>
                <a:spcPct val="90000"/>
              </a:lnSpc>
              <a:spcBef>
                <a:spcPct val="30000"/>
              </a:spcBef>
              <a:buClr>
                <a:schemeClr val="tx2"/>
              </a:buClr>
              <a:buSzPct val="95000"/>
              <a:buBlip>
                <a:blip r:embed="rId3"/>
              </a:buBlip>
              <a:defRPr/>
            </a:pPr>
            <a:r>
              <a:rPr lang="es-ES" sz="1400" smtClean="0">
                <a:solidFill>
                  <a:schemeClr val="tx1"/>
                </a:solidFill>
              </a:rPr>
              <a:t>Acceso desde casa o acceso de emergencia </a:t>
            </a:r>
          </a:p>
          <a:p>
            <a:pPr marL="400050" indent="-228600" defTabSz="912777" eaLnBrk="0" hangingPunct="0">
              <a:lnSpc>
                <a:spcPct val="90000"/>
              </a:lnSpc>
              <a:spcBef>
                <a:spcPct val="30000"/>
              </a:spcBef>
              <a:buClr>
                <a:schemeClr val="tx2"/>
              </a:buClr>
              <a:buSzPct val="95000"/>
              <a:buBlip>
                <a:blip r:embed="rId3"/>
              </a:buBlip>
              <a:defRPr/>
            </a:pPr>
            <a:r>
              <a:rPr lang="es-ES" sz="1400" smtClean="0">
                <a:solidFill>
                  <a:schemeClr val="tx1"/>
                </a:solidFill>
              </a:rPr>
              <a:t>Acceso a las aplicaciones y datos necesarios</a:t>
            </a:r>
          </a:p>
          <a:p>
            <a:pPr marL="400050" indent="-228600" defTabSz="912777" eaLnBrk="0" hangingPunct="0">
              <a:lnSpc>
                <a:spcPct val="90000"/>
              </a:lnSpc>
              <a:spcBef>
                <a:spcPct val="30000"/>
              </a:spcBef>
              <a:buClr>
                <a:schemeClr val="tx2"/>
              </a:buClr>
              <a:buSzPct val="95000"/>
              <a:defRPr/>
            </a:pPr>
            <a:r>
              <a:rPr lang="es-ES" sz="1400" smtClean="0">
                <a:solidFill>
                  <a:schemeClr val="tx1"/>
                </a:solidFill>
              </a:rPr>
              <a:t>Beneficios para IT</a:t>
            </a:r>
          </a:p>
          <a:p>
            <a:pPr marL="400050" indent="-228600" defTabSz="912777" eaLnBrk="0" hangingPunct="0">
              <a:lnSpc>
                <a:spcPct val="90000"/>
              </a:lnSpc>
              <a:spcBef>
                <a:spcPct val="30000"/>
              </a:spcBef>
              <a:buClr>
                <a:schemeClr val="tx2"/>
              </a:buClr>
              <a:buSzPct val="95000"/>
              <a:buBlip>
                <a:blip r:embed="rId3"/>
              </a:buBlip>
              <a:defRPr/>
            </a:pPr>
            <a:r>
              <a:rPr lang="es-ES" sz="1400" smtClean="0">
                <a:solidFill>
                  <a:schemeClr val="tx1"/>
                </a:solidFill>
              </a:rPr>
              <a:t>Cumple con las normas de seguridad establecidas</a:t>
            </a:r>
          </a:p>
          <a:p>
            <a:pPr marL="400050" indent="-228600" defTabSz="912777" eaLnBrk="0" hangingPunct="0">
              <a:lnSpc>
                <a:spcPct val="90000"/>
              </a:lnSpc>
              <a:spcBef>
                <a:spcPct val="30000"/>
              </a:spcBef>
              <a:buClr>
                <a:schemeClr val="tx2"/>
              </a:buClr>
              <a:buSzPct val="95000"/>
              <a:buBlip>
                <a:blip r:embed="rId3"/>
              </a:buBlip>
              <a:defRPr/>
            </a:pPr>
            <a:r>
              <a:rPr lang="es-ES" sz="1400" smtClean="0">
                <a:solidFill>
                  <a:schemeClr val="tx1"/>
                </a:solidFill>
              </a:rPr>
              <a:t>Gestión centralizada</a:t>
            </a:r>
            <a:endParaRPr lang="es-ES" sz="1400" smtClean="0">
              <a:solidFill>
                <a:schemeClr val="tx1"/>
              </a:solidFill>
              <a:latin typeface="+mn-lt"/>
            </a:endParaRPr>
          </a:p>
        </p:txBody>
      </p:sp>
      <p:grpSp>
        <p:nvGrpSpPr>
          <p:cNvPr id="8" name="Group 63"/>
          <p:cNvGrpSpPr/>
          <p:nvPr/>
        </p:nvGrpSpPr>
        <p:grpSpPr>
          <a:xfrm>
            <a:off x="519113" y="3856038"/>
            <a:ext cx="2053412" cy="2756555"/>
            <a:chOff x="392113" y="3182938"/>
            <a:chExt cx="2053412" cy="2756555"/>
          </a:xfrm>
        </p:grpSpPr>
        <p:sp>
          <p:nvSpPr>
            <p:cNvPr id="54" name="Rounded Rectangle 53"/>
            <p:cNvSpPr/>
            <p:nvPr/>
          </p:nvSpPr>
          <p:spPr bwMode="auto">
            <a:xfrm>
              <a:off x="468313" y="3182938"/>
              <a:ext cx="1854724" cy="2756555"/>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289708" indent="-289708" defTabSz="761689" eaLnBrk="0" hangingPunct="0">
                <a:lnSpc>
                  <a:spcPct val="90000"/>
                </a:lnSpc>
                <a:buClr>
                  <a:schemeClr val="tx2"/>
                </a:buClr>
                <a:buSzPct val="95000"/>
                <a:buBlip>
                  <a:blip r:embed="rId3"/>
                </a:buBlip>
                <a:tabLst>
                  <a:tab pos="424590" algn="l"/>
                </a:tabLst>
                <a:defRPr/>
              </a:pPr>
              <a:endParaRPr lang="es-ES" sz="1700" b="1" smtClean="0">
                <a:ln w="12700">
                  <a:noFill/>
                  <a:prstDash val="solid"/>
                </a:ln>
                <a:gradFill>
                  <a:gsLst>
                    <a:gs pos="0">
                      <a:srgbClr val="FFFFFF"/>
                    </a:gs>
                    <a:gs pos="100000">
                      <a:srgbClr val="FFFFFF"/>
                    </a:gs>
                  </a:gsLst>
                  <a:lin ang="5400000" scaled="0"/>
                </a:gradFill>
                <a:effectLst>
                  <a:outerShdw blurRad="165100" algn="ctr" rotWithShape="0">
                    <a:prstClr val="black"/>
                  </a:outerShdw>
                </a:effectLst>
              </a:endParaRPr>
            </a:p>
          </p:txBody>
        </p:sp>
        <p:pic>
          <p:nvPicPr>
            <p:cNvPr id="55" name="Picture 54" descr="MOBILEgeek copy.png"/>
            <p:cNvPicPr>
              <a:picLocks noChangeAspect="1"/>
            </p:cNvPicPr>
            <p:nvPr/>
          </p:nvPicPr>
          <p:blipFill>
            <a:blip r:embed="rId16" cstate="print"/>
            <a:stretch>
              <a:fillRect/>
            </a:stretch>
          </p:blipFill>
          <p:spPr>
            <a:xfrm>
              <a:off x="646561" y="3794652"/>
              <a:ext cx="1482963" cy="1977284"/>
            </a:xfrm>
            <a:prstGeom prst="roundRect">
              <a:avLst>
                <a:gd name="adj" fmla="val 5797"/>
              </a:avLst>
            </a:prstGeom>
            <a:noFill/>
            <a:ln w="9525" algn="ctr">
              <a:solidFill>
                <a:schemeClr val="accent4">
                  <a:alpha val="50000"/>
                </a:schemeClr>
              </a:solidFill>
              <a:round/>
              <a:headEnd/>
              <a:tailEnd/>
            </a:ln>
            <a:effectLst>
              <a:glow rad="63500">
                <a:schemeClr val="accent3">
                  <a:satMod val="175000"/>
                  <a:alpha val="40000"/>
                </a:schemeClr>
              </a:glow>
              <a:outerShdw blurRad="152400" algn="ctr" rotWithShape="0">
                <a:schemeClr val="accent1">
                  <a:lumMod val="20000"/>
                  <a:lumOff val="80000"/>
                  <a:alpha val="70000"/>
                </a:schemeClr>
              </a:outerShdw>
            </a:effectLst>
          </p:spPr>
        </p:pic>
        <p:sp>
          <p:nvSpPr>
            <p:cNvPr id="56" name="Rectangle 55"/>
            <p:cNvSpPr/>
            <p:nvPr/>
          </p:nvSpPr>
          <p:spPr>
            <a:xfrm>
              <a:off x="392113" y="3224310"/>
              <a:ext cx="2053412" cy="563231"/>
            </a:xfrm>
            <a:prstGeom prst="rect">
              <a:avLst/>
            </a:prstGeom>
          </p:spPr>
          <p:txBody>
            <a:bodyPr wrap="square">
              <a:spAutoFit/>
            </a:bodyPr>
            <a:lstStyle/>
            <a:p>
              <a:pPr algn="ctr" defTabSz="914363">
                <a:lnSpc>
                  <a:spcPct val="85000"/>
                </a:lnSpc>
              </a:pPr>
              <a:r>
                <a:rPr lang="es-ES" sz="1800" kern="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cs typeface="Arial" charset="0"/>
                </a:rPr>
                <a:t>Cualquier sitio</a:t>
              </a:r>
              <a:br>
                <a:rPr lang="es-ES" sz="1800" kern="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cs typeface="Arial" charset="0"/>
                </a:rPr>
              </a:br>
              <a:r>
                <a:rPr lang="es-ES" sz="1800" kern="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cs typeface="Arial" charset="0"/>
                </a:rPr>
                <a:t>PC no gestionado</a:t>
              </a:r>
              <a:endParaRPr lang="es-ES" sz="1800" ker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alpha val="50000"/>
                    </a:prstClr>
                  </a:outerShdw>
                </a:effectLst>
                <a:latin typeface="+mn-lt"/>
                <a:cs typeface="Arial" charset="0"/>
              </a:endParaRPr>
            </a:p>
          </p:txBody>
        </p:sp>
      </p:grpSp>
      <p:pic>
        <p:nvPicPr>
          <p:cNvPr id="58" name="Picture 3" descr="C:\Program Files\Microsoft Resource DVD Artwork\DVD_ART\BoxShots_Logos\Windows Server 2008\Windows Server 2008 logo h r.png"/>
          <p:cNvPicPr>
            <a:picLocks noChangeAspect="1" noChangeArrowheads="1"/>
          </p:cNvPicPr>
          <p:nvPr/>
        </p:nvPicPr>
        <p:blipFill>
          <a:blip r:embed="rId17" cstate="print"/>
          <a:srcRect/>
          <a:stretch>
            <a:fillRect/>
          </a:stretch>
        </p:blipFill>
        <p:spPr bwMode="auto">
          <a:xfrm>
            <a:off x="600075" y="1898650"/>
            <a:ext cx="1247775" cy="197564"/>
          </a:xfrm>
          <a:prstGeom prst="rect">
            <a:avLst/>
          </a:prstGeom>
          <a:noFill/>
        </p:spPr>
      </p:pic>
      <p:sp>
        <p:nvSpPr>
          <p:cNvPr id="61" name="Rectangle 60"/>
          <p:cNvSpPr/>
          <p:nvPr/>
        </p:nvSpPr>
        <p:spPr>
          <a:xfrm>
            <a:off x="722623" y="2017568"/>
            <a:ext cx="572593" cy="200055"/>
          </a:xfrm>
          <a:prstGeom prst="rect">
            <a:avLst/>
          </a:prstGeom>
        </p:spPr>
        <p:txBody>
          <a:bodyPr wrap="none">
            <a:spAutoFit/>
          </a:bodyPr>
          <a:lstStyle/>
          <a:p>
            <a:r>
              <a:rPr lang="es-ES" sz="700" smtClean="0">
                <a:solidFill>
                  <a:schemeClr val="tx1">
                    <a:lumMod val="85000"/>
                  </a:schemeClr>
                </a:solidFill>
              </a:rPr>
              <a:t>Hyper-V</a:t>
            </a:r>
            <a:r>
              <a:rPr lang="es-ES" sz="700" baseline="30000" smtClean="0">
                <a:solidFill>
                  <a:schemeClr val="tx1">
                    <a:lumMod val="85000"/>
                  </a:schemeClr>
                </a:solidFill>
              </a:rPr>
              <a:t>™</a:t>
            </a:r>
            <a:endParaRPr lang="es-ES" sz="700">
              <a:solidFill>
                <a:schemeClr val="tx1">
                  <a:lumMod val="85000"/>
                </a:schemeClr>
              </a:solidFill>
            </a:endParaRPr>
          </a:p>
        </p:txBody>
      </p:sp>
      <p:pic>
        <p:nvPicPr>
          <p:cNvPr id="50" name="Picture 11" descr="logo"/>
          <p:cNvPicPr>
            <a:picLocks noChangeAspect="1" noChangeArrowheads="1"/>
          </p:cNvPicPr>
          <p:nvPr/>
        </p:nvPicPr>
        <p:blipFill>
          <a:blip r:embed="rId18" cstate="email"/>
          <a:srcRect/>
          <a:stretch>
            <a:fillRect/>
          </a:stretch>
        </p:blipFill>
        <p:spPr bwMode="auto">
          <a:xfrm>
            <a:off x="600075" y="2527321"/>
            <a:ext cx="1258081" cy="234576"/>
          </a:xfrm>
          <a:prstGeom prst="rect">
            <a:avLst/>
          </a:prstGeom>
          <a:noFill/>
          <a:ln w="9525">
            <a:noFill/>
            <a:miter lim="800000"/>
            <a:headEnd/>
            <a:tailEnd/>
          </a:ln>
        </p:spPr>
      </p:pic>
      <p:pic>
        <p:nvPicPr>
          <p:cNvPr id="51" name="Picture 50" descr="Picture1.png"/>
          <p:cNvPicPr>
            <a:picLocks noChangeAspect="1"/>
          </p:cNvPicPr>
          <p:nvPr/>
        </p:nvPicPr>
        <p:blipFill>
          <a:blip r:embed="rId19"/>
          <a:stretch>
            <a:fillRect/>
          </a:stretch>
        </p:blipFill>
        <p:spPr>
          <a:xfrm>
            <a:off x="588817" y="1503217"/>
            <a:ext cx="1556161" cy="420584"/>
          </a:xfrm>
          <a:prstGeom prst="rect">
            <a:avLst/>
          </a:prstGeom>
        </p:spPr>
      </p:pic>
      <p:pic>
        <p:nvPicPr>
          <p:cNvPr id="52" name="Picture 3" descr="C:\Program Files\Microsoft Resource DVD Artwork\DVD_ART\BoxShots_Logos\Internet Explorer\Internet Exlorer 7 logo bug.png"/>
          <p:cNvPicPr>
            <a:picLocks noChangeAspect="1" noChangeArrowheads="1"/>
          </p:cNvPicPr>
          <p:nvPr/>
        </p:nvPicPr>
        <p:blipFill>
          <a:blip r:embed="rId20" cstate="print"/>
          <a:srcRect/>
          <a:stretch>
            <a:fillRect/>
          </a:stretch>
        </p:blipFill>
        <p:spPr bwMode="auto">
          <a:xfrm>
            <a:off x="7484342" y="5252833"/>
            <a:ext cx="470445" cy="452438"/>
          </a:xfrm>
          <a:prstGeom prst="rect">
            <a:avLst/>
          </a:prstGeom>
          <a:noFill/>
        </p:spPr>
      </p:pic>
      <p:pic>
        <p:nvPicPr>
          <p:cNvPr id="73" name="Picture 5" descr="\\eventsql\dvd27\Clip_Installer\DVD_ART\Artwork_Imagery\HARDWARE_IMAGERY\Illustration - Misc Hardware\Windows Vista Illustration Icons\Server.png"/>
          <p:cNvPicPr>
            <a:picLocks noChangeAspect="1" noChangeArrowheads="1"/>
          </p:cNvPicPr>
          <p:nvPr/>
        </p:nvPicPr>
        <p:blipFill>
          <a:blip r:embed="rId5" cstate="email"/>
          <a:srcRect/>
          <a:stretch>
            <a:fillRect/>
          </a:stretch>
        </p:blipFill>
        <p:spPr bwMode="auto">
          <a:xfrm>
            <a:off x="3181688" y="4560361"/>
            <a:ext cx="854769" cy="1169685"/>
          </a:xfrm>
          <a:prstGeom prst="rect">
            <a:avLst/>
          </a:prstGeom>
          <a:noFill/>
          <a:ln w="9525">
            <a:noFill/>
            <a:miter lim="800000"/>
            <a:headEnd/>
            <a:tailEnd/>
          </a:ln>
        </p:spPr>
      </p:pic>
      <p:grpSp>
        <p:nvGrpSpPr>
          <p:cNvPr id="9" name="Group 23"/>
          <p:cNvGrpSpPr/>
          <p:nvPr/>
        </p:nvGrpSpPr>
        <p:grpSpPr>
          <a:xfrm>
            <a:off x="3642949" y="4518212"/>
            <a:ext cx="1008695" cy="978644"/>
            <a:chOff x="6588380" y="1505018"/>
            <a:chExt cx="1203216" cy="1169322"/>
          </a:xfrm>
        </p:grpSpPr>
        <p:pic>
          <p:nvPicPr>
            <p:cNvPr id="75" name="Picture 74" descr="chart.png"/>
            <p:cNvPicPr>
              <a:picLocks noChangeAspect="1"/>
            </p:cNvPicPr>
            <p:nvPr/>
          </p:nvPicPr>
          <p:blipFill>
            <a:blip r:embed="rId21" cstate="email"/>
            <a:stretch>
              <a:fillRect/>
            </a:stretch>
          </p:blipFill>
          <p:spPr>
            <a:xfrm>
              <a:off x="6706763" y="1838468"/>
              <a:ext cx="705516" cy="508628"/>
            </a:xfrm>
            <a:prstGeom prst="rect">
              <a:avLst/>
            </a:prstGeom>
            <a:effectLst/>
          </p:spPr>
        </p:pic>
        <p:sp>
          <p:nvSpPr>
            <p:cNvPr id="80" name="Oval 79"/>
            <p:cNvSpPr/>
            <p:nvPr/>
          </p:nvSpPr>
          <p:spPr bwMode="auto">
            <a:xfrm>
              <a:off x="6588380" y="1505018"/>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10" name="Group 146"/>
            <p:cNvGrpSpPr/>
            <p:nvPr/>
          </p:nvGrpSpPr>
          <p:grpSpPr>
            <a:xfrm>
              <a:off x="7041149" y="2092782"/>
              <a:ext cx="476374" cy="334482"/>
              <a:chOff x="6505548" y="845445"/>
              <a:chExt cx="681002" cy="627755"/>
            </a:xfrm>
          </p:grpSpPr>
          <p:pic>
            <p:nvPicPr>
              <p:cNvPr id="87" name="Picture 86"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88" name="Picture 87"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89" name="Picture 88"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pic>
        <p:nvPicPr>
          <p:cNvPr id="91" name="Picture 12" descr="image007"/>
          <p:cNvPicPr>
            <a:picLocks noChangeAspect="1" noChangeArrowheads="1"/>
          </p:cNvPicPr>
          <p:nvPr/>
        </p:nvPicPr>
        <p:blipFill>
          <a:blip r:embed="rId4" cstate="email"/>
          <a:srcRect/>
          <a:stretch>
            <a:fillRect/>
          </a:stretch>
        </p:blipFill>
        <p:spPr bwMode="auto">
          <a:xfrm flipH="1">
            <a:off x="2297996" y="2280384"/>
            <a:ext cx="1518324" cy="1524209"/>
          </a:xfrm>
          <a:prstGeom prst="rect">
            <a:avLst/>
          </a:prstGeom>
          <a:noFill/>
          <a:ln w="9525">
            <a:noFill/>
            <a:miter lim="800000"/>
            <a:headEnd/>
            <a:tailEnd/>
          </a:ln>
        </p:spPr>
      </p:pic>
      <p:sp>
        <p:nvSpPr>
          <p:cNvPr id="92" name="Rectangle 91"/>
          <p:cNvSpPr/>
          <p:nvPr/>
        </p:nvSpPr>
        <p:spPr>
          <a:xfrm>
            <a:off x="2513342" y="3686822"/>
            <a:ext cx="1074012" cy="145424"/>
          </a:xfrm>
          <a:prstGeom prst="rect">
            <a:avLst/>
          </a:prstGeom>
        </p:spPr>
        <p:txBody>
          <a:bodyPr wrap="none" lIns="0" tIns="0" rIns="0" bIns="0" anchor="ctr" anchorCtr="0">
            <a:spAutoFit/>
          </a:bodyPr>
          <a:lstStyle/>
          <a:p>
            <a:pPr marL="171450" indent="-171450" algn="ctr" defTabSz="912777" eaLnBrk="0" hangingPunct="0">
              <a:lnSpc>
                <a:spcPct val="90000"/>
              </a:lnSpc>
              <a:spcBef>
                <a:spcPct val="30000"/>
              </a:spcBef>
              <a:buClr>
                <a:schemeClr val="tx2"/>
              </a:buClr>
              <a:buSzPct val="95000"/>
              <a:defRPr/>
            </a:pPr>
            <a:r>
              <a:rPr lang="es-ES" sz="1050" smtClean="0">
                <a:solidFill>
                  <a:schemeClr val="tx1"/>
                </a:solidFill>
                <a:latin typeface="+mn-lt"/>
              </a:rPr>
              <a:t>PC no gestionado</a:t>
            </a:r>
          </a:p>
        </p:txBody>
      </p:sp>
      <p:cxnSp>
        <p:nvCxnSpPr>
          <p:cNvPr id="94" name="Straight Connector 93"/>
          <p:cNvCxnSpPr/>
          <p:nvPr/>
        </p:nvCxnSpPr>
        <p:spPr bwMode="auto">
          <a:xfrm flipV="1">
            <a:off x="3428168" y="2461846"/>
            <a:ext cx="1013203" cy="49401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pic>
        <p:nvPicPr>
          <p:cNvPr id="97" name="Picture 3" descr="C:\Program Files\Microsoft Resource DVD Artwork\DVD_ART\BoxShots_Logos\Internet Explorer\Internet Exlorer 7 logo bug.png"/>
          <p:cNvPicPr>
            <a:picLocks noChangeAspect="1" noChangeArrowheads="1"/>
          </p:cNvPicPr>
          <p:nvPr/>
        </p:nvPicPr>
        <p:blipFill>
          <a:blip r:embed="rId20" cstate="print"/>
          <a:srcRect/>
          <a:stretch>
            <a:fillRect/>
          </a:stretch>
        </p:blipFill>
        <p:spPr bwMode="auto">
          <a:xfrm>
            <a:off x="3959046" y="5063589"/>
            <a:ext cx="470445" cy="452438"/>
          </a:xfrm>
          <a:prstGeom prst="rect">
            <a:avLst/>
          </a:prstGeom>
          <a:noFill/>
        </p:spPr>
      </p:pic>
      <p:grpSp>
        <p:nvGrpSpPr>
          <p:cNvPr id="11" name="Group 23"/>
          <p:cNvGrpSpPr/>
          <p:nvPr/>
        </p:nvGrpSpPr>
        <p:grpSpPr>
          <a:xfrm>
            <a:off x="3645441" y="4529940"/>
            <a:ext cx="1008695" cy="978644"/>
            <a:chOff x="6588380" y="1505018"/>
            <a:chExt cx="1203216" cy="1169322"/>
          </a:xfrm>
        </p:grpSpPr>
        <p:pic>
          <p:nvPicPr>
            <p:cNvPr id="99" name="Picture 98" descr="chart.png"/>
            <p:cNvPicPr>
              <a:picLocks noChangeAspect="1"/>
            </p:cNvPicPr>
            <p:nvPr/>
          </p:nvPicPr>
          <p:blipFill>
            <a:blip r:embed="rId21" cstate="email"/>
            <a:stretch>
              <a:fillRect/>
            </a:stretch>
          </p:blipFill>
          <p:spPr>
            <a:xfrm>
              <a:off x="6706763" y="1838468"/>
              <a:ext cx="705516" cy="508628"/>
            </a:xfrm>
            <a:prstGeom prst="rect">
              <a:avLst/>
            </a:prstGeom>
            <a:effectLst/>
          </p:spPr>
        </p:pic>
        <p:sp>
          <p:nvSpPr>
            <p:cNvPr id="100" name="Oval 99"/>
            <p:cNvSpPr/>
            <p:nvPr/>
          </p:nvSpPr>
          <p:spPr bwMode="auto">
            <a:xfrm>
              <a:off x="6588380" y="1505018"/>
              <a:ext cx="1203216" cy="1169322"/>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grpSp>
          <p:nvGrpSpPr>
            <p:cNvPr id="13" name="Group 146"/>
            <p:cNvGrpSpPr/>
            <p:nvPr/>
          </p:nvGrpSpPr>
          <p:grpSpPr>
            <a:xfrm>
              <a:off x="7041149" y="2092782"/>
              <a:ext cx="476374" cy="334482"/>
              <a:chOff x="6505548" y="845445"/>
              <a:chExt cx="681002" cy="627755"/>
            </a:xfrm>
          </p:grpSpPr>
          <p:pic>
            <p:nvPicPr>
              <p:cNvPr id="102" name="Picture 101" descr="server.png"/>
              <p:cNvPicPr>
                <a:picLocks noChangeAspect="1"/>
              </p:cNvPicPr>
              <p:nvPr/>
            </p:nvPicPr>
            <p:blipFill>
              <a:blip r:embed="rId6" cstate="email"/>
              <a:stretch>
                <a:fillRect/>
              </a:stretch>
            </p:blipFill>
            <p:spPr>
              <a:xfrm>
                <a:off x="6505548" y="845445"/>
                <a:ext cx="338102" cy="449955"/>
              </a:xfrm>
              <a:prstGeom prst="rect">
                <a:avLst/>
              </a:prstGeom>
            </p:spPr>
          </p:pic>
          <p:pic>
            <p:nvPicPr>
              <p:cNvPr id="103" name="Picture 102" descr="server.png"/>
              <p:cNvPicPr>
                <a:picLocks noChangeAspect="1"/>
              </p:cNvPicPr>
              <p:nvPr/>
            </p:nvPicPr>
            <p:blipFill>
              <a:blip r:embed="rId6" cstate="email"/>
              <a:stretch>
                <a:fillRect/>
              </a:stretch>
            </p:blipFill>
            <p:spPr>
              <a:xfrm>
                <a:off x="6848448" y="845445"/>
                <a:ext cx="338102" cy="449955"/>
              </a:xfrm>
              <a:prstGeom prst="rect">
                <a:avLst/>
              </a:prstGeom>
            </p:spPr>
          </p:pic>
          <p:pic>
            <p:nvPicPr>
              <p:cNvPr id="104" name="Picture 103" descr="server.png"/>
              <p:cNvPicPr>
                <a:picLocks noChangeAspect="1"/>
              </p:cNvPicPr>
              <p:nvPr/>
            </p:nvPicPr>
            <p:blipFill>
              <a:blip r:embed="rId6" cstate="email"/>
              <a:stretch>
                <a:fillRect/>
              </a:stretch>
            </p:blipFill>
            <p:spPr>
              <a:xfrm>
                <a:off x="6683348" y="1023245"/>
                <a:ext cx="338102" cy="449955"/>
              </a:xfrm>
              <a:prstGeom prst="rect">
                <a:avLst/>
              </a:prstGeom>
            </p:spPr>
          </p:pic>
        </p:grpSp>
      </p:grpSp>
      <p:pic>
        <p:nvPicPr>
          <p:cNvPr id="105" name="Picture 3" descr="C:\Program Files\Microsoft Resource DVD Artwork\DVD_ART\BoxShots_Logos\Windows Terminal Services\Windows Terminal Services logo reverse horiz.png"/>
          <p:cNvPicPr>
            <a:picLocks noChangeAspect="1" noChangeArrowheads="1"/>
          </p:cNvPicPr>
          <p:nvPr/>
        </p:nvPicPr>
        <p:blipFill>
          <a:blip r:embed="rId22" cstate="print"/>
          <a:srcRect/>
          <a:stretch>
            <a:fillRect/>
          </a:stretch>
        </p:blipFill>
        <p:spPr bwMode="auto">
          <a:xfrm>
            <a:off x="596845" y="2236528"/>
            <a:ext cx="955687" cy="199512"/>
          </a:xfrm>
          <a:prstGeom prst="rect">
            <a:avLst/>
          </a:prstGeom>
          <a:noFill/>
        </p:spPr>
      </p:pic>
      <p:sp>
        <p:nvSpPr>
          <p:cNvPr id="90" name="Title 1"/>
          <p:cNvSpPr>
            <a:spLocks noGrp="1"/>
          </p:cNvSpPr>
          <p:nvPr>
            <p:ph type="title"/>
          </p:nvPr>
        </p:nvSpPr>
        <p:spPr>
          <a:xfrm>
            <a:off x="382588" y="228600"/>
            <a:ext cx="8761412" cy="914096"/>
          </a:xfrm>
        </p:spPr>
        <p:txBody>
          <a:bodyPr/>
          <a:lstStyle/>
          <a:p>
            <a:r>
              <a:rPr lang="es-ES" sz="3400" dirty="0" smtClean="0"/>
              <a:t>Escenarios del escritorio optimizado de Windows</a:t>
            </a:r>
            <a:r>
              <a:rPr lang="es-ES" sz="3000" dirty="0" smtClean="0"/>
              <a:t/>
            </a:r>
            <a:br>
              <a:rPr lang="es-ES" sz="3000" dirty="0" smtClean="0"/>
            </a:br>
            <a:r>
              <a:rPr lang="es-ES" sz="3200" dirty="0">
                <a:solidFill>
                  <a:schemeClr val="accent1"/>
                </a:solidFill>
              </a:rPr>
              <a:t>Acceso desde cualquier sitio con PC propio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1.77423E-6 L -0.32239 -0.46843 " pathEditMode="relative" rAng="0" ptsTypes="AA">
                                      <p:cBhvr>
                                        <p:cTn id="6" dur="2000" fill="hold"/>
                                        <p:tgtEl>
                                          <p:spTgt spid="52"/>
                                        </p:tgtEl>
                                        <p:attrNameLst>
                                          <p:attrName>ppt_x</p:attrName>
                                          <p:attrName>ppt_y</p:attrName>
                                        </p:attrNameLst>
                                      </p:cBhvr>
                                      <p:rCtr x="-161" y="-23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E-6 1.69558E-6 L -0.34584 -0.40458 " pathEditMode="relative" ptsTypes="AA">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wipe(left)">
                                      <p:cBhvr>
                                        <p:cTn id="15" dur="2000"/>
                                        <p:tgtEl>
                                          <p:spTgt spid="96"/>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55556E-7 -1.04557E-6 L 0.01997 -0.39001 " pathEditMode="relative" rAng="0" ptsTypes="AA">
                                      <p:cBhvr>
                                        <p:cTn id="19" dur="2000" fill="hold"/>
                                        <p:tgtEl>
                                          <p:spTgt spid="97"/>
                                        </p:tgtEl>
                                        <p:attrNameLst>
                                          <p:attrName>ppt_x</p:attrName>
                                          <p:attrName>ppt_y</p:attrName>
                                        </p:attrNameLst>
                                      </p:cBhvr>
                                      <p:rCtr x="10" y="-195"/>
                                    </p:animMotion>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20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16667E-6 -8.11705E-6 L -0.01181 -0.35277 " pathEditMode="relative" ptsTypes="AA">
                                      <p:cBhvr>
                                        <p:cTn id="26" dur="2000" fill="hold"/>
                                        <p:tgtEl>
                                          <p:spTgt spid="9"/>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4"/>
                                        </p:tgtEl>
                                        <p:attrNameLst>
                                          <p:attrName>style.visibility</p:attrName>
                                        </p:attrNameLst>
                                      </p:cBhvr>
                                      <p:to>
                                        <p:strVal val="visible"/>
                                      </p:to>
                                    </p:set>
                                    <p:animEffect transition="in" filter="wipe(left)">
                                      <p:cBhvr>
                                        <p:cTn id="31" dur="2000"/>
                                        <p:tgtEl>
                                          <p:spTgt spid="9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blinds(horizontal)">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bg2"/>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952</TotalTime>
  <Words>2233</Words>
  <Application>Microsoft Office PowerPoint</Application>
  <PresentationFormat>On-screen Show (4:3)</PresentationFormat>
  <Paragraphs>252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Stream</vt:lpstr>
      <vt:lpstr>Virtual Desktop Infrastructure (VDI)  from Microsoft</vt:lpstr>
      <vt:lpstr>Dependencias Crean Complejidad</vt:lpstr>
      <vt:lpstr>Escenarios del escritorio optimizado de Windows</vt:lpstr>
      <vt:lpstr>Escenarios del escritorio optimizado de Windows</vt:lpstr>
      <vt:lpstr>Escenarios del escritorio optimizado de Windows  Usuario móvil</vt:lpstr>
      <vt:lpstr>Escenarios del escritorio optimizado de Windows  Usuario de oficina</vt:lpstr>
      <vt:lpstr>Escenarios del escritorio optimizado de Windows   Usuario tele‑operador</vt:lpstr>
      <vt:lpstr>Escenarios del escritorio optimizado de Windows Subcontratado/ Externo </vt:lpstr>
      <vt:lpstr>Escenarios del escritorio optimizado de Windows Acceso desde cualquier sitio con PC propio</vt:lpstr>
      <vt:lpstr>Escritorio optimizado de Windows Flexibilidad para cubrir sus necesidades</vt:lpstr>
      <vt:lpstr>Slide 11</vt:lpstr>
      <vt:lpstr>¿Qué es Virtual Desktop Infrastructure?</vt:lpstr>
      <vt:lpstr>Modelos de Virtual Desktop Infrastructure</vt:lpstr>
      <vt:lpstr>Arquitectura de VDI</vt:lpstr>
      <vt:lpstr>Slide 15</vt:lpstr>
      <vt:lpstr>Más acciones desde TechNet</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de TechNet:SQL</dc:title>
  <dc:creator>v-analfa</dc:creator>
  <cp:lastModifiedBy>v-ancava</cp:lastModifiedBy>
  <cp:revision>64</cp:revision>
  <dcterms:created xsi:type="dcterms:W3CDTF">2005-08-04T08:40:20Z</dcterms:created>
  <dcterms:modified xsi:type="dcterms:W3CDTF">2008-09-25T14:00:19Z</dcterms:modified>
</cp:coreProperties>
</file>