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4"/>
    <p:sldMasterId id="2147483744" r:id="rId5"/>
    <p:sldMasterId id="2147483754" r:id="rId6"/>
    <p:sldMasterId id="2147483761" r:id="rId7"/>
    <p:sldMasterId id="2147483768" r:id="rId8"/>
    <p:sldMasterId id="2147483774" r:id="rId9"/>
  </p:sldMasterIdLst>
  <p:notesMasterIdLst>
    <p:notesMasterId r:id="rId26"/>
  </p:notesMasterIdLst>
  <p:handoutMasterIdLst>
    <p:handoutMasterId r:id="rId27"/>
  </p:handoutMasterIdLst>
  <p:sldIdLst>
    <p:sldId id="287" r:id="rId10"/>
    <p:sldId id="284" r:id="rId11"/>
    <p:sldId id="272" r:id="rId12"/>
    <p:sldId id="273" r:id="rId13"/>
    <p:sldId id="278" r:id="rId14"/>
    <p:sldId id="277" r:id="rId15"/>
    <p:sldId id="282" r:id="rId16"/>
    <p:sldId id="274" r:id="rId17"/>
    <p:sldId id="279" r:id="rId18"/>
    <p:sldId id="275" r:id="rId19"/>
    <p:sldId id="280" r:id="rId20"/>
    <p:sldId id="281" r:id="rId21"/>
    <p:sldId id="283" r:id="rId22"/>
    <p:sldId id="285" r:id="rId23"/>
    <p:sldId id="286" r:id="rId24"/>
    <p:sldId id="288" r:id="rId25"/>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55" autoAdjust="0"/>
    <p:restoredTop sz="86441" autoAdjust="0"/>
  </p:normalViewPr>
  <p:slideViewPr>
    <p:cSldViewPr>
      <p:cViewPr varScale="1">
        <p:scale>
          <a:sx n="106" d="100"/>
          <a:sy n="106" d="100"/>
        </p:scale>
        <p:origin x="-2538" y="-102"/>
      </p:cViewPr>
      <p:guideLst>
        <p:guide orient="horz" pos="144"/>
        <p:guide orient="horz" pos="895"/>
        <p:guide orient="horz" pos="1484"/>
        <p:guide orient="horz" pos="1200"/>
        <p:guide orient="horz" pos="2736"/>
        <p:guide orient="horz" pos="4319"/>
        <p:guide pos="2880"/>
        <p:guide pos="240"/>
        <p:guide pos="460"/>
        <p:guide pos="5520"/>
        <p:guide pos="863"/>
        <p:guide pos="5299"/>
      </p:guideLst>
    </p:cSldViewPr>
  </p:slideViewPr>
  <p:outlineViewPr>
    <p:cViewPr>
      <p:scale>
        <a:sx n="33" d="100"/>
        <a:sy n="33" d="100"/>
      </p:scale>
      <p:origin x="276"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5" d="100"/>
          <a:sy n="85" d="100"/>
        </p:scale>
        <p:origin x="-3244" y="-103"/>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Trebuchet MS" pitchFamily="34" charset="0"/>
              </a:rPr>
              <a:pPr/>
              <a:t>8/5/2009</a:t>
            </a:fld>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7C3FBCD4-166E-446F-AF18-7D4A0CF9AEF6}" type="datetimeFigureOut">
              <a:rPr lang="en-US" smtClean="0"/>
              <a:pPr/>
              <a:t>8/5/2009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0999" y="2244304"/>
            <a:ext cx="5562601"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0" y="3729335"/>
            <a:ext cx="5562601"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4" name="Footer Placeholder 13"/>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1000" y="2390890"/>
            <a:ext cx="5562600" cy="1323439"/>
          </a:xfrm>
        </p:spPr>
        <p:txBody>
          <a:bodyPr anchor="b"/>
          <a:lstStyle>
            <a:lvl1pPr>
              <a:defRPr>
                <a:gradFill>
                  <a:gsLst>
                    <a:gs pos="0">
                      <a:schemeClr val="bg1"/>
                    </a:gs>
                    <a:gs pos="50000">
                      <a:schemeClr val="bg1"/>
                    </a:gs>
                  </a:gsLst>
                  <a:lin ang="5400000" scaled="0"/>
                </a:gra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1" y="3729335"/>
            <a:ext cx="5562600"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gradFill>
                  <a:gsLst>
                    <a:gs pos="0">
                      <a:schemeClr val="bg1"/>
                    </a:gs>
                    <a:gs pos="50000">
                      <a:schemeClr val="bg1"/>
                    </a:gs>
                  </a:gsLst>
                  <a:lin ang="5400000" scaled="0"/>
                </a:gra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lvl1pPr>
              <a:defRPr>
                <a:solidFill>
                  <a:schemeClr val="accent3">
                    <a:lumMod val="60000"/>
                    <a:lumOff val="40000"/>
                  </a:schemeClr>
                </a:solidFill>
              </a:defRPr>
            </a:lvl1pPr>
          </a:lstStyle>
          <a:p>
            <a:r>
              <a:rPr lang="en-US" smtClean="0"/>
              <a:t>Microsoft Confidential</a:t>
            </a:r>
            <a:endParaRPr lang="en-US" dirty="0"/>
          </a:p>
        </p:txBody>
      </p:sp>
      <p:sp>
        <p:nvSpPr>
          <p:cNvPr id="14" name="Title 1"/>
          <p:cNvSpPr>
            <a:spLocks noGrp="1"/>
          </p:cNvSpPr>
          <p:nvPr>
            <p:ph type="ctrTitle" hasCustomPrompt="1"/>
          </p:nvPr>
        </p:nvSpPr>
        <p:spPr>
          <a:xfrm>
            <a:off x="5325208" y="2667000"/>
            <a:ext cx="3361592" cy="1200329"/>
          </a:xfrm>
        </p:spPr>
        <p:txBody>
          <a:bodyPr wrap="square">
            <a:spAutoFit/>
          </a:bodyPr>
          <a:lstStyle>
            <a:lvl1pPr>
              <a:defRPr sz="3600">
                <a:gradFill>
                  <a:gsLst>
                    <a:gs pos="0">
                      <a:schemeClr val="bg1"/>
                    </a:gs>
                    <a:gs pos="100000">
                      <a:schemeClr val="bg1"/>
                    </a:gs>
                  </a:gsLst>
                  <a:lin ang="5400000" scaled="1"/>
                </a:gradFill>
              </a:defRPr>
            </a:lvl1pPr>
          </a:lstStyle>
          <a:p>
            <a:r>
              <a:rPr lang="en-US" dirty="0" smtClean="0"/>
              <a:t>Click to edit master</a:t>
            </a:r>
            <a:endParaRPr lang="en-US" dirty="0"/>
          </a:p>
        </p:txBody>
      </p:sp>
      <p:sp>
        <p:nvSpPr>
          <p:cNvPr id="16" name="Text Placeholder 2"/>
          <p:cNvSpPr>
            <a:spLocks noGrp="1"/>
          </p:cNvSpPr>
          <p:nvPr>
            <p:ph type="body" idx="1"/>
          </p:nvPr>
        </p:nvSpPr>
        <p:spPr>
          <a:xfrm>
            <a:off x="5333999" y="39624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dirty="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a:p>
        </p:txBody>
      </p:sp>
      <p:sp>
        <p:nvSpPr>
          <p:cNvPr id="12" name="Footer Placeholder 11"/>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gradFill>
                  <a:gsLst>
                    <a:gs pos="0">
                      <a:schemeClr val="bg1"/>
                    </a:gs>
                    <a:gs pos="50000">
                      <a:schemeClr val="bg1"/>
                    </a:gs>
                  </a:gsLst>
                  <a:lin ang="5400000" scaled="0"/>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print"/>
          <a:srcRect l="27778" t="18651" r="8730" b="9921"/>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1000" y="2244304"/>
            <a:ext cx="5562600"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1" y="3729335"/>
            <a:ext cx="5562600"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1" name="Footer Placeholder 10"/>
          <p:cNvSpPr>
            <a:spLocks noGrp="1"/>
          </p:cNvSpPr>
          <p:nvPr>
            <p:ph type="ftr" sz="quarter" idx="12"/>
          </p:nvPr>
        </p:nvSpPr>
        <p:spPr/>
        <p:txBody>
          <a:bodyPr/>
          <a:lstStyle>
            <a:lvl1pPr>
              <a:defRPr>
                <a:solidFill>
                  <a:schemeClr val="accent1">
                    <a:lumMod val="60000"/>
                    <a:lumOff val="40000"/>
                  </a:schemeClr>
                </a:solidFill>
              </a:defRPr>
            </a:lvl1pPr>
          </a:lstStyle>
          <a:p>
            <a:r>
              <a:rPr lang="en-US" smtClean="0"/>
              <a:t>Microsoft Confidential</a:t>
            </a:r>
            <a:endParaRPr lang="en-US" dirty="0"/>
          </a:p>
        </p:txBody>
      </p:sp>
      <p:sp>
        <p:nvSpPr>
          <p:cNvPr id="13" name="Text Placeholder 2"/>
          <p:cNvSpPr>
            <a:spLocks noGrp="1"/>
          </p:cNvSpPr>
          <p:nvPr>
            <p:ph type="body" idx="1"/>
          </p:nvPr>
        </p:nvSpPr>
        <p:spPr>
          <a:xfrm>
            <a:off x="5333999" y="3365500"/>
            <a:ext cx="3352801" cy="757130"/>
          </a:xfrm>
        </p:spPr>
        <p:txBody>
          <a:bodyPr wrap="square"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5" name="Straight Connector 14"/>
          <p:cNvCxnSpPr/>
          <p:nvPr/>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8" name="Footer Placeholder 17"/>
          <p:cNvSpPr>
            <a:spLocks noGrp="1"/>
          </p:cNvSpPr>
          <p:nvPr>
            <p:ph type="ftr" sz="quarter" idx="12"/>
          </p:nvPr>
        </p:nvSpPr>
        <p:spPr/>
        <p:txBody>
          <a:bodyPr/>
          <a:lstStyle/>
          <a:p>
            <a:r>
              <a:rPr lang="en-US" smtClean="0"/>
              <a:t>Microsoft Confidential</a:t>
            </a:r>
            <a:endParaRPr lang="en-US" dirty="0"/>
          </a:p>
        </p:txBody>
      </p:sp>
      <p:sp>
        <p:nvSpPr>
          <p:cNvPr id="9" name="Title 1"/>
          <p:cNvSpPr>
            <a:spLocks noGrp="1"/>
          </p:cNvSpPr>
          <p:nvPr>
            <p:ph type="ctrTitle"/>
          </p:nvPr>
        </p:nvSpPr>
        <p:spPr>
          <a:xfrm>
            <a:off x="5325208" y="2667000"/>
            <a:ext cx="3361592" cy="838200"/>
          </a:xfrm>
        </p:spPr>
        <p:txBody>
          <a:bodyPr wrap="square">
            <a:normAutofit/>
          </a:bodyPr>
          <a:lstStyle>
            <a:lvl1pPr>
              <a:defRPr sz="3600">
                <a:solidFill>
                  <a:schemeClr val="bg1"/>
                </a:solidFill>
              </a:defRPr>
            </a:lvl1pPr>
          </a:lstStyle>
          <a:p>
            <a:r>
              <a:rPr lang="en-US" smtClean="0"/>
              <a:t>Click to edit Master title style</a:t>
            </a:r>
            <a:endParaRPr lang="en-US" dirty="0"/>
          </a:p>
        </p:txBody>
      </p:sp>
      <p:sp>
        <p:nvSpPr>
          <p:cNvPr id="10" name="Text Placeholder 2"/>
          <p:cNvSpPr>
            <a:spLocks noGrp="1"/>
          </p:cNvSpPr>
          <p:nvPr>
            <p:ph type="body" idx="1"/>
          </p:nvPr>
        </p:nvSpPr>
        <p:spPr>
          <a:xfrm>
            <a:off x="5333999" y="33655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1" name="Straight Connector 10"/>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Footer Placeholder 13"/>
          <p:cNvSpPr>
            <a:spLocks noGrp="1"/>
          </p:cNvSpPr>
          <p:nvPr>
            <p:ph type="ftr" sz="quarter" idx="16"/>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11" name="Footer Placeholder 10"/>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gradFill>
                  <a:gsLst>
                    <a:gs pos="0">
                      <a:schemeClr val="bg1"/>
                    </a:gs>
                    <a:gs pos="50000">
                      <a:schemeClr val="bg1"/>
                    </a:gs>
                  </a:gsLst>
                  <a:lin ang="16200000" scaled="1"/>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srcRect l="27778" t="18254" r="8730" b="10317"/>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1000" y="2244304"/>
            <a:ext cx="5562600"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1" y="3729335"/>
            <a:ext cx="5562600"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lvl1pPr>
              <a:defRPr>
                <a:solidFill>
                  <a:schemeClr val="accent2">
                    <a:lumMod val="60000"/>
                    <a:lumOff val="40000"/>
                  </a:schemeClr>
                </a:solidFill>
              </a:defRPr>
            </a:lvl1pPr>
          </a:lstStyle>
          <a:p>
            <a:r>
              <a:rPr lang="en-US" smtClean="0"/>
              <a:t>Microsoft Confidential</a:t>
            </a:r>
            <a:endParaRPr lang="en-US" dirty="0"/>
          </a:p>
        </p:txBody>
      </p:sp>
      <p:sp>
        <p:nvSpPr>
          <p:cNvPr id="1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5052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tx2">
                  <a:lumMod val="60000"/>
                  <a:lumOff val="40000"/>
                </a:schemeClr>
              </a:buClr>
              <a:defRPr/>
            </a:lvl1pPr>
            <a:lvl2pPr>
              <a:buClr>
                <a:schemeClr val="tx2">
                  <a:lumMod val="60000"/>
                  <a:lumOff val="40000"/>
                </a:schemeClr>
              </a:buClr>
              <a:defRPr/>
            </a:lvl2pPr>
            <a:lvl3pPr>
              <a:buClr>
                <a:schemeClr val="tx2">
                  <a:lumMod val="60000"/>
                  <a:lumOff val="40000"/>
                </a:schemeClr>
              </a:buClr>
              <a:defRPr/>
            </a:lvl3pPr>
            <a:lvl4pPr>
              <a:buClr>
                <a:schemeClr val="tx2">
                  <a:lumMod val="60000"/>
                  <a:lumOff val="40000"/>
                </a:schemeClr>
              </a:buClr>
              <a:defRPr/>
            </a:lvl4pPr>
            <a:lvl5pPr>
              <a:buClr>
                <a:schemeClr val="tx2">
                  <a:lumMod val="60000"/>
                  <a:lumOff val="40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p>
            <a:r>
              <a:rPr lang="en-US" smtClean="0"/>
              <a:t>Microsoft Confidential</a:t>
            </a:r>
            <a:endParaRPr lang="en-US" dirty="0"/>
          </a:p>
        </p:txBody>
      </p:sp>
      <p:sp>
        <p:nvSpPr>
          <p:cNvPr id="1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3655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subTnLst>
                                    <p:animClr>
                                      <p:cBhvr override="childStyle">
                                        <p:cTn dur="1" fill="hold" display="0" masterRel="nextClick" afterEffect="1"/>
                                        <p:tgtEl>
                                          <p:spTgt spid="12">
                                            <p:txEl>
                                              <p:pRg st="0" end="0"/>
                                            </p:txEl>
                                          </p:spTgt>
                                        </p:tgtEl>
                                        <p:attrNameLst>
                                          <p:attrName>ppt_c</p:attrName>
                                        </p:attrNameLst>
                                      </p:cBhvr>
                                      <p:to>
                                        <a:srgbClr val="B8B8B8"/>
                                      </p:to>
                                    </p:animClr>
                                  </p:sub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subTnLst>
                                    <p:animClr>
                                      <p:cBhvr override="childStyle">
                                        <p:cTn dur="1" fill="hold" display="0" masterRel="nextClick" afterEffect="1"/>
                                        <p:tgtEl>
                                          <p:spTgt spid="12">
                                            <p:txEl>
                                              <p:pRg st="1" end="1"/>
                                            </p:txEl>
                                          </p:spTgt>
                                        </p:tgtEl>
                                        <p:attrNameLst>
                                          <p:attrName>ppt_c</p:attrName>
                                        </p:attrNameLst>
                                      </p:cBhvr>
                                      <p:to>
                                        <a:srgbClr val="B8B8B8"/>
                                      </p:to>
                                    </p:animClr>
                                  </p:subTnLst>
                                </p:cTn>
                              </p:par>
                              <p:par>
                                <p:cTn id="11" presetID="10"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subTnLst>
                                    <p:animClr>
                                      <p:cBhvr override="childStyle">
                                        <p:cTn dur="1" fill="hold" display="0" masterRel="nextClick" afterEffect="1"/>
                                        <p:tgtEl>
                                          <p:spTgt spid="12">
                                            <p:txEl>
                                              <p:pRg st="2" end="2"/>
                                            </p:txEl>
                                          </p:spTgt>
                                        </p:tgtEl>
                                        <p:attrNameLst>
                                          <p:attrName>ppt_c</p:attrName>
                                        </p:attrNameLst>
                                      </p:cBhvr>
                                      <p:to>
                                        <a:srgbClr val="B8B8B8"/>
                                      </p:to>
                                    </p:animClr>
                                  </p:subTnLst>
                                </p:cTn>
                              </p:par>
                              <p:par>
                                <p:cTn id="14" presetID="10" presetClass="entr" presetSubtype="0"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fade">
                                      <p:cBhvr>
                                        <p:cTn id="16" dur="500"/>
                                        <p:tgtEl>
                                          <p:spTgt spid="12">
                                            <p:txEl>
                                              <p:pRg st="3" end="3"/>
                                            </p:txEl>
                                          </p:spTgt>
                                        </p:tgtEl>
                                      </p:cBhvr>
                                    </p:animEffect>
                                  </p:childTnLst>
                                  <p:subTnLst>
                                    <p:animClr>
                                      <p:cBhvr override="childStyle">
                                        <p:cTn dur="1" fill="hold" display="0" masterRel="nextClick" afterEffect="1"/>
                                        <p:tgtEl>
                                          <p:spTgt spid="12">
                                            <p:txEl>
                                              <p:pRg st="3" end="3"/>
                                            </p:txEl>
                                          </p:spTgt>
                                        </p:tgtEl>
                                        <p:attrNameLst>
                                          <p:attrName>ppt_c</p:attrName>
                                        </p:attrNameLst>
                                      </p:cBhvr>
                                      <p:to>
                                        <a:srgbClr val="B8B8B8"/>
                                      </p:to>
                                    </p:animClr>
                                  </p:subTnLst>
                                </p:cTn>
                              </p:par>
                              <p:par>
                                <p:cTn id="17" presetID="10" presetClass="entr" presetSubtype="0"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fade">
                                      <p:cBhvr>
                                        <p:cTn id="19" dur="500"/>
                                        <p:tgtEl>
                                          <p:spTgt spid="12">
                                            <p:txEl>
                                              <p:pRg st="4" end="4"/>
                                            </p:txEl>
                                          </p:spTgt>
                                        </p:tgtEl>
                                      </p:cBhvr>
                                    </p:animEffect>
                                  </p:childTnLst>
                                  <p:subTnLst>
                                    <p:animClr>
                                      <p:cBhvr override="childStyle">
                                        <p:cTn dur="1" fill="hold" display="0" masterRel="nextClick" afterEffect="1"/>
                                        <p:tgtEl>
                                          <p:spTgt spid="12">
                                            <p:txEl>
                                              <p:pRg st="4" end="4"/>
                                            </p:txEl>
                                          </p:spTgt>
                                        </p:tgtEl>
                                        <p:attrNameLst>
                                          <p:attrName>ppt_c</p:attrName>
                                        </p:attrNameLst>
                                      </p:cBhvr>
                                      <p:to>
                                        <a:srgbClr val="B8B8B8"/>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5">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Footer Placeholder 12"/>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resentation Titl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0999" y="2244304"/>
            <a:ext cx="5562601"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0" y="3729335"/>
            <a:ext cx="5562601"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4" name="Footer Placeholder 13"/>
          <p:cNvSpPr>
            <a:spLocks noGrp="1"/>
          </p:cNvSpPr>
          <p:nvPr>
            <p:ph type="ftr" sz="quarter" idx="12"/>
          </p:nvPr>
        </p:nvSpPr>
        <p:spPr/>
        <p:txBody>
          <a:bodyPr/>
          <a:lstStyle/>
          <a:p>
            <a:r>
              <a:rPr lang="en-US" smtClean="0">
                <a:solidFill>
                  <a:srgbClr val="4F81BD">
                    <a:lumMod val="60000"/>
                    <a:lumOff val="40000"/>
                  </a:srgbClr>
                </a:solidFill>
              </a:rPr>
              <a:t>Microsoft Confidential</a:t>
            </a:r>
            <a:endParaRPr lang="en-US" dirty="0">
              <a:solidFill>
                <a:srgbClr val="4F81BD">
                  <a:lumMod val="60000"/>
                  <a:lumOff val="40000"/>
                </a:srgbClr>
              </a:solidFill>
            </a:endParaRPr>
          </a:p>
        </p:txBody>
      </p:sp>
    </p:spTree>
  </p:cSld>
  <p:clrMapOvr>
    <a:masterClrMapping/>
  </p:clrMapOvr>
  <p:timing>
    <p:tnLst>
      <p:par>
        <p:cTn id="1" dur="indefinite" restart="never" nodeType="tmRoot"/>
      </p:par>
    </p:tnLst>
  </p:timing>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1" name="Footer Placeholder 10"/>
          <p:cNvSpPr>
            <a:spLocks noGrp="1"/>
          </p:cNvSpPr>
          <p:nvPr>
            <p:ph type="ftr" sz="quarter" idx="12"/>
          </p:nvPr>
        </p:nvSpPr>
        <p:spPr/>
        <p:txBody>
          <a:bodyPr/>
          <a:lstStyle>
            <a:lvl1pPr>
              <a:defRPr>
                <a:solidFill>
                  <a:schemeClr val="accent1">
                    <a:lumMod val="60000"/>
                    <a:lumOff val="40000"/>
                  </a:schemeClr>
                </a:solidFill>
              </a:defRPr>
            </a:lvl1pPr>
          </a:lstStyle>
          <a:p>
            <a:r>
              <a:rPr lang="en-US" smtClean="0">
                <a:solidFill>
                  <a:srgbClr val="4F81BD">
                    <a:lumMod val="60000"/>
                    <a:lumOff val="40000"/>
                  </a:srgbClr>
                </a:solidFill>
              </a:rPr>
              <a:t>Microsoft Confidential</a:t>
            </a:r>
            <a:endParaRPr lang="en-US" dirty="0">
              <a:solidFill>
                <a:srgbClr val="4F81BD">
                  <a:lumMod val="60000"/>
                  <a:lumOff val="40000"/>
                </a:srgbClr>
              </a:solidFill>
            </a:endParaRPr>
          </a:p>
        </p:txBody>
      </p:sp>
      <p:sp>
        <p:nvSpPr>
          <p:cNvPr id="13" name="Text Placeholder 2"/>
          <p:cNvSpPr>
            <a:spLocks noGrp="1"/>
          </p:cNvSpPr>
          <p:nvPr>
            <p:ph type="body" idx="1"/>
          </p:nvPr>
        </p:nvSpPr>
        <p:spPr>
          <a:xfrm>
            <a:off x="5333999" y="3365500"/>
            <a:ext cx="3352801" cy="757130"/>
          </a:xfrm>
        </p:spPr>
        <p:txBody>
          <a:bodyPr wrap="square"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5" name="Straight Connector 14"/>
          <p:cNvCxnSpPr/>
          <p:nvPr/>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tx2">
                  <a:lumMod val="60000"/>
                  <a:lumOff val="40000"/>
                </a:schemeClr>
              </a:buClr>
              <a:defRPr/>
            </a:lvl1pPr>
            <a:lvl2pPr>
              <a:buClr>
                <a:schemeClr val="tx2">
                  <a:lumMod val="60000"/>
                  <a:lumOff val="40000"/>
                </a:schemeClr>
              </a:buClr>
              <a:defRPr/>
            </a:lvl2pPr>
            <a:lvl3pPr>
              <a:buClr>
                <a:schemeClr val="tx2">
                  <a:lumMod val="60000"/>
                  <a:lumOff val="40000"/>
                </a:schemeClr>
              </a:buClr>
              <a:defRPr/>
            </a:lvl3pPr>
            <a:lvl4pPr>
              <a:buClr>
                <a:schemeClr val="tx2">
                  <a:lumMod val="60000"/>
                  <a:lumOff val="40000"/>
                </a:schemeClr>
              </a:buClr>
              <a:defRPr/>
            </a:lvl4pPr>
            <a:lvl5pPr>
              <a:buClr>
                <a:schemeClr val="tx2">
                  <a:lumMod val="60000"/>
                  <a:lumOff val="40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8"/>
          <p:cNvSpPr>
            <a:spLocks noGrp="1"/>
          </p:cNvSpPr>
          <p:nvPr>
            <p:ph type="ftr" sz="quarter" idx="12"/>
          </p:nvPr>
        </p:nvSpPr>
        <p:spPr/>
        <p:txBody>
          <a:bodyPr/>
          <a:lstStyle/>
          <a:p>
            <a:r>
              <a:rPr lang="en-US" smtClean="0">
                <a:solidFill>
                  <a:srgbClr val="4F81BD">
                    <a:lumMod val="60000"/>
                    <a:lumOff val="40000"/>
                  </a:srgbClr>
                </a:solidFill>
              </a:rPr>
              <a:t>Microsoft Confidential</a:t>
            </a:r>
            <a:endParaRPr lang="en-US" dirty="0">
              <a:solidFill>
                <a:srgbClr val="4F81BD">
                  <a:lumMod val="60000"/>
                  <a:lumOff val="40000"/>
                </a:srgbClr>
              </a:solidFill>
            </a:endParaRPr>
          </a:p>
        </p:txBody>
      </p:sp>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solidFill>
                  <a:srgbClr val="4F81BD">
                    <a:lumMod val="60000"/>
                    <a:lumOff val="40000"/>
                  </a:srgbClr>
                </a:solidFill>
              </a:rPr>
              <a:t>Microsoft Confidential</a:t>
            </a:r>
            <a:endParaRPr lang="en-US" dirty="0">
              <a:solidFill>
                <a:srgbClr val="4F81BD">
                  <a:lumMod val="60000"/>
                  <a:lumOff val="40000"/>
                </a:srgbClr>
              </a:solidFill>
            </a:endParaRP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solidFill>
                  <a:srgbClr val="4F81BD">
                    <a:lumMod val="60000"/>
                    <a:lumOff val="40000"/>
                  </a:srgbClr>
                </a:solidFill>
              </a:rPr>
              <a:t>Microsoft Confidential</a:t>
            </a:r>
            <a:endParaRPr lang="en-US" dirty="0">
              <a:solidFill>
                <a:srgbClr val="4F81BD">
                  <a:lumMod val="60000"/>
                  <a:lumOff val="40000"/>
                </a:srgbClr>
              </a:solidFill>
            </a:endParaRPr>
          </a:p>
        </p:txBody>
      </p:sp>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5.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7.xml"/><Relationship Id="rId7"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3.xml"/><Relationship Id="rId7" Type="http://schemas.openxmlformats.org/officeDocument/2006/relationships/image" Target="../media/image12.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5.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2.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1.png"/><Relationship Id="rId5" Type="http://schemas.openxmlformats.org/officeDocument/2006/relationships/slideLayout" Target="../slideLayouts/slideLayout40.xml"/><Relationship Id="rId10" Type="http://schemas.openxmlformats.org/officeDocument/2006/relationships/theme" Target="../theme/theme6.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700" y="228600"/>
            <a:ext cx="83058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1">
                    <a:lumMod val="60000"/>
                    <a:lumOff val="4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12"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1">
            <a:lumMod val="20000"/>
            <a:lumOff val="8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tx2">
            <a:lumMod val="40000"/>
            <a:lumOff val="60000"/>
          </a:schemeClr>
        </a:buClr>
        <a:buFont typeface="Arial" pitchFamily="34" charset="0"/>
        <a:buChar char="–"/>
        <a:defRPr sz="2800" kern="1200">
          <a:solidFill>
            <a:schemeClr val="bg1"/>
          </a:soli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400" kern="1200">
          <a:solidFill>
            <a:schemeClr val="bg1"/>
          </a:soli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185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3">
                    <a:lumMod val="40000"/>
                    <a:lumOff val="6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12"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185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rgbClr val="FFE593"/>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9"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Lst>
  <p:timing>
    <p:tnLst>
      <p:par>
        <p:cTn id="1" dur="indefinite" restart="never" nodeType="tmRoot"/>
      </p:par>
    </p:tnLst>
  </p:timing>
  <p:hf hdr="0"/>
  <p:txStyles>
    <p:titleStyle>
      <a:lvl1pPr algn="l" defTabSz="914400" rtl="0" eaLnBrk="1" latinLnBrk="0" hangingPunct="1">
        <a:spcBef>
          <a:spcPct val="0"/>
        </a:spcBef>
        <a:buNone/>
        <a:defRPr sz="4400" kern="1200">
          <a:solidFill>
            <a:schemeClr val="bg1"/>
          </a:soli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6">
            <a:lumMod val="40000"/>
            <a:lumOff val="6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accent6">
            <a:lumMod val="40000"/>
            <a:lumOff val="60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283702"/>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6">
                    <a:lumMod val="60000"/>
                    <a:lumOff val="4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9"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Lst>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2">
            <a:lumMod val="40000"/>
            <a:lumOff val="6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spcBef>
          <a:spcPct val="20000"/>
        </a:spcBef>
        <a:buClr>
          <a:schemeClr val="accent2">
            <a:lumMod val="40000"/>
            <a:lumOff val="60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spcBef>
          <a:spcPct val="20000"/>
        </a:spcBef>
        <a:buClr>
          <a:schemeClr val="accent2">
            <a:lumMod val="40000"/>
            <a:lumOff val="60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spcBef>
          <a:spcPct val="20000"/>
        </a:spcBef>
        <a:buClr>
          <a:schemeClr val="accent2">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spcBef>
          <a:spcPct val="20000"/>
        </a:spcBef>
        <a:buClr>
          <a:schemeClr val="accent2">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05800" cy="707886"/>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bg1">
                    <a:lumMod val="5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8"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Lst>
  <p:timing>
    <p:tnLst>
      <p:par>
        <p:cTn id="1" dur="indefinite" restart="never" nodeType="tmRoot"/>
      </p:par>
    </p:tnLst>
  </p:timing>
  <p:hf hdr="0"/>
  <p:txStyles>
    <p:titleStyle>
      <a:lvl1pPr algn="l" defTabSz="914400" rtl="0" eaLnBrk="1" latinLnBrk="0" hangingPunct="1">
        <a:spcBef>
          <a:spcPct val="0"/>
        </a:spcBef>
        <a:buNone/>
        <a:defRPr sz="40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bg1">
            <a:lumMod val="65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bg1">
            <a:lumMod val="65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bg1">
            <a:lumMod val="65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bg1">
            <a:lumMod val="65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bg1">
            <a:lumMod val="65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700" y="228600"/>
            <a:ext cx="83058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1">
                    <a:lumMod val="60000"/>
                    <a:lumOff val="40000"/>
                  </a:schemeClr>
                </a:solidFill>
                <a:latin typeface="Segoe UI" pitchFamily="34" charset="0"/>
              </a:defRPr>
            </a:lvl1pPr>
          </a:lstStyle>
          <a:p>
            <a:r>
              <a:rPr lang="en-US" dirty="0" smtClean="0">
                <a:solidFill>
                  <a:srgbClr val="4F81BD">
                    <a:lumMod val="60000"/>
                    <a:lumOff val="40000"/>
                  </a:srgbClr>
                </a:solidFill>
              </a:rPr>
              <a:t>Microsoft Confidential</a:t>
            </a:r>
            <a:endParaRPr lang="en-US" dirty="0">
              <a:solidFill>
                <a:srgbClr val="4F81BD">
                  <a:lumMod val="60000"/>
                  <a:lumOff val="40000"/>
                </a:srgbClr>
              </a:solidFill>
            </a:endParaRPr>
          </a:p>
        </p:txBody>
      </p:sp>
      <p:pic>
        <p:nvPicPr>
          <p:cNvPr id="10" name="Picture 9" descr="windows 7 rev h.png"/>
          <p:cNvPicPr>
            <a:picLocks noChangeAspect="1"/>
          </p:cNvPicPr>
          <p:nvPr/>
        </p:nvPicPr>
        <p:blipFill>
          <a:blip r:embed="rId12"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1">
            <a:lumMod val="20000"/>
            <a:lumOff val="8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tx2">
            <a:lumMod val="40000"/>
            <a:lumOff val="60000"/>
          </a:schemeClr>
        </a:buClr>
        <a:buFont typeface="Arial" pitchFamily="34" charset="0"/>
        <a:buChar char="–"/>
        <a:defRPr sz="2800" kern="1200">
          <a:solidFill>
            <a:schemeClr val="bg1"/>
          </a:soli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400" kern="1200">
          <a:solidFill>
            <a:schemeClr val="bg1"/>
          </a:soli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blogs.msdn.com/cjacks/archive/2006/10/24/modifying-the-mandatory-integrity-level-for-a-securable-object-in-windows-vista.aspx" TargetMode="External"/><Relationship Id="rId2" Type="http://schemas.openxmlformats.org/officeDocument/2006/relationships/hyperlink" Target="http://msdn.microsoft.com/en-us/library/bb963893.aspx" TargetMode="External"/><Relationship Id="rId1" Type="http://schemas.openxmlformats.org/officeDocument/2006/relationships/slideLayout" Target="../slideLayouts/slideLayout8.xml"/><Relationship Id="rId5" Type="http://schemas.openxmlformats.org/officeDocument/2006/relationships/hyperlink" Target="http://www.microsoft.com/whdc/system/vista/services.mspx" TargetMode="External"/><Relationship Id="rId4" Type="http://schemas.openxmlformats.org/officeDocument/2006/relationships/hyperlink" Target="http://msdn.microsoft.com/en-us/library/bb625959.aspx"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3" name="Title 2"/>
          <p:cNvSpPr>
            <a:spLocks xmlns:a="http://schemas.openxmlformats.org/drawingml/2006/main" noGrp="1"/>
          </p:cNvSpPr>
          <p:nvPr>
            <p:ph type="ctrTitle"/>
          </p:nvPr>
        </p:nvSpPr>
        <p:spPr>
          <a:xfrm xmlns:a="http://schemas.openxmlformats.org/drawingml/2006/main">
            <a:off x="380999" y="2944888"/>
            <a:ext cx="5562601" cy="769441"/>
          </a:xfrm>
        </p:spPr>
        <p:txBody>
          <a:bodyPr xmlns:a="http://schemas.openxmlformats.org/drawingml/2006/main"/>
          <a:lstStyle xmlns:a="http://schemas.openxmlformats.org/drawingml/2006/main"/>
          <a:p xmlns:a="http://schemas.openxmlformats.org/drawingml/2006/main">
            <a:r>
              <a:rPr lang="en-US" dirty="0" smtClean="0"/>
              <a:t>Windows 7 Training</a:t>
            </a:r>
            <a:endParaRPr lang="en-US" dirty="0"/>
          </a:p>
        </p:txBody>
      </p:sp>
      <p:sp>
        <p:nvSpPr>
          <p:cNvPr id="4" name="Subtitle 3"/>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endParaRPr lang="en-US"/>
          </a:p>
        </p:txBody>
      </p:sp>
    </p:spTree>
  </p:cSld>
  <p:clrMapOvr>
    <a:masterClrMapping xmlns:a="http://schemas.openxmlformats.org/drawingml/2006/main"/>
  </p:clrMapOvr>
  <p:transition>
    <p:fade/>
  </p:transition>
  <p:timing>
    <p:tnLst>
      <p:par>
        <p:cTn id="1" dur="indefinite" restart="never" nodeType="tmRoot"/>
      </p:par>
    </p:tnLst>
  </p:timing>
</p:sld>
</file>

<file path=ppt/slides/slide10.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Using WTSSendMessage</a:t>
            </a:r>
            <a:endParaRPr lang="en-US" dirty="0"/>
          </a:p>
        </p:txBody>
      </p:sp>
      <p:sp>
        <p:nvSpPr>
          <p:cNvPr id="5" name="Text Placeholder 4"/>
          <p:cNvSpPr>
            <a:spLocks xmlns:a="http://schemas.openxmlformats.org/drawingml/2006/main" noGrp="1"/>
          </p:cNvSpPr>
          <p:nvPr>
            <p:ph type="body" sz="quarter" idx="10"/>
          </p:nvPr>
        </p:nvSpPr>
        <p:spPr>
          <a:xfrm xmlns:a="http://schemas.openxmlformats.org/drawingml/2006/main">
            <a:off x="371475" y="1420813"/>
            <a:ext cx="8040688" cy="3416320"/>
          </a:xfrm>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91440" tIns="45720" rIns="0" bIns="45720" rtlCol="0" anchor="t" anchorCtr="0">
            <a:spAutoFit/>
          </a:bodyPr>
          <a:lstStyle xmlns:a="http://schemas.openxmlformats.org/drawingml/2006/main"/>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DWORD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dwSession</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WTSGetActiveConsoleSessionId</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p>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DWORD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dwResponse</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 0;</a:t>
            </a:r>
          </a:p>
          <a:p xmlns:a="http://schemas.openxmlformats.org/drawingml/2006/main">
            <a:pPr>
              <a:buNone/>
            </a:pPr>
            <a:endPar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endParaRPr>
          </a:p>
          <a:p xmlns:a="http://schemas.openxmlformats.org/drawingml/2006/main">
            <a:pPr>
              <a:buNone/>
            </a:pP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WTSSendMessage</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p>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WTS_CURRENT_SERVER_HANDLE,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dwSession</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p>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lpszTitle</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p>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wcslen</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lpszTitle</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+ 1) *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sizeof</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wchar_t</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p>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lpszMessage</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p>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wcslen</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lpszMessage</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+ 1) *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sizeof</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wchar_t</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p>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0, 0, &amp;</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dwResponse</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FALSE);</a:t>
            </a:r>
            <a:endParaRPr lang="en-US" sz="2000" dirty="0">
              <a:gradFill>
                <a:gsLst>
                  <a:gs pos="0">
                    <a:schemeClr val="tx1">
                      <a:lumMod val="65000"/>
                      <a:lumOff val="35000"/>
                    </a:schemeClr>
                  </a:gs>
                  <a:gs pos="50000">
                    <a:schemeClr val="tx1">
                      <a:lumMod val="65000"/>
                      <a:lumOff val="35000"/>
                    </a:schemeClr>
                  </a:gs>
                </a:gsLst>
                <a:lin ang="5400000" scaled="0"/>
              </a:gradFill>
              <a:latin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1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title"/>
          </p:nvPr>
        </p:nvSpPr>
        <p:spPr>
          <a:xfrm xmlns:a="http://schemas.openxmlformats.org/drawingml/2006/main">
            <a:off x="393700" y="228600"/>
            <a:ext cx="8305800" cy="1200329"/>
          </a:xfrm>
        </p:spPr>
        <p:txBody>
          <a:bodyPr xmlns:a="http://schemas.openxmlformats.org/drawingml/2006/main"/>
          <a:lstStyle xmlns:a="http://schemas.openxmlformats.org/drawingml/2006/main"/>
          <a:p xmlns:a="http://schemas.openxmlformats.org/drawingml/2006/main">
            <a:r>
              <a:rPr lang="en-US" sz="4000" dirty="0" smtClean="0"/>
              <a:t>Access Control And Integrity Levels</a:t>
            </a:r>
            <a:r>
              <a:rPr lang="en-US" dirty="0" smtClean="0"/>
              <a:t/>
            </a:r>
            <a:br>
              <a:rPr lang="en-US" dirty="0" smtClean="0"/>
            </a:br>
            <a:r>
              <a:rPr lang="en-US" sz="3200" dirty="0" smtClean="0">
                <a:gradFill>
                  <a:gsLst>
                    <a:gs pos="0">
                      <a:schemeClr val="accent1">
                        <a:lumMod val="20000"/>
                        <a:lumOff val="80000"/>
                      </a:schemeClr>
                    </a:gs>
                    <a:gs pos="50000">
                      <a:schemeClr val="accent1">
                        <a:lumMod val="20000"/>
                        <a:lumOff val="80000"/>
                      </a:schemeClr>
                    </a:gs>
                  </a:gsLst>
                  <a:lin ang="5400000" scaled="0"/>
                </a:gradFill>
              </a:rPr>
              <a:t>Solutions</a:t>
            </a:r>
            <a:endParaRPr lang="en-US" sz="3200" dirty="0">
              <a:gradFill>
                <a:gsLst>
                  <a:gs pos="0">
                    <a:schemeClr val="accent1">
                      <a:lumMod val="20000"/>
                      <a:lumOff val="80000"/>
                    </a:schemeClr>
                  </a:gs>
                  <a:gs pos="50000">
                    <a:schemeClr val="accent1">
                      <a:lumMod val="20000"/>
                      <a:lumOff val="80000"/>
                    </a:schemeClr>
                  </a:gs>
                </a:gsLst>
                <a:lin ang="5400000" scaled="0"/>
              </a:gradFill>
            </a:endParaRPr>
          </a:p>
        </p:txBody>
      </p:sp>
      <p:sp>
        <p:nvSpPr>
          <p:cNvPr id="5" name="Text Placeholder 4"/>
          <p:cNvSpPr>
            <a:spLocks xmlns:a="http://schemas.openxmlformats.org/drawingml/2006/main" noGrp="1"/>
          </p:cNvSpPr>
          <p:nvPr>
            <p:ph type="body" sz="quarter" idx="10"/>
          </p:nvPr>
        </p:nvSpPr>
        <p:spPr>
          <a:xfrm xmlns:a="http://schemas.openxmlformats.org/drawingml/2006/main">
            <a:off x="381000" y="1828800"/>
            <a:ext cx="8382000" cy="3243965"/>
          </a:xfrm>
        </p:spPr>
        <p:txBody>
          <a:bodyPr xmlns:a="http://schemas.openxmlformats.org/drawingml/2006/main"/>
          <a:lstStyle xmlns:a="http://schemas.openxmlformats.org/drawingml/2006/main"/>
          <a:p xmlns:a="http://schemas.openxmlformats.org/drawingml/2006/main">
            <a:r>
              <a:rPr lang="en-US" dirty="0" smtClean="0"/>
              <a:t>Let the client create shared objects (shared memory, pipes, and so on)</a:t>
            </a:r>
          </a:p>
          <a:p xmlns:a="http://schemas.openxmlformats.org/drawingml/2006/main">
            <a:pPr>
              <a:spcBef>
                <a:spcPts val="1800"/>
              </a:spcBef>
            </a:pPr>
            <a:r>
              <a:rPr lang="en-US" dirty="0" smtClean="0"/>
              <a:t>Modify the DACL to give clients access</a:t>
            </a:r>
          </a:p>
          <a:p xmlns:a="http://schemas.openxmlformats.org/drawingml/2006/main">
            <a:pPr>
              <a:spcBef>
                <a:spcPts val="1800"/>
              </a:spcBef>
            </a:pPr>
            <a:r>
              <a:rPr lang="en-US" dirty="0" smtClean="0"/>
              <a:t>Modify the SACL to add a mandatory integrity level appropriate to the client</a:t>
            </a:r>
          </a:p>
          <a:p xmlns:a="http://schemas.openxmlformats.org/drawingml/2006/main">
            <a:pPr lvl="1"/>
            <a:r>
              <a:rPr lang="en-US" dirty="0" smtClean="0"/>
              <a:t>Usually medium integrity level</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1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dirty="0" smtClean="0"/>
              <a:t>Modifying The Integrity Level</a:t>
            </a:r>
            <a:endParaRPr lang="en-US" dirty="0"/>
          </a:p>
        </p:txBody>
      </p:sp>
      <p:sp>
        <p:nvSpPr>
          <p:cNvPr id="5" name="Text Placeholder 4"/>
          <p:cNvSpPr>
            <a:spLocks xmlns:a="http://schemas.openxmlformats.org/drawingml/2006/main" noGrp="1"/>
          </p:cNvSpPr>
          <p:nvPr>
            <p:ph type="body" sz="quarter" idx="4294967295"/>
          </p:nvPr>
        </p:nvSpPr>
        <p:spPr>
          <a:xfrm xmlns:a="http://schemas.openxmlformats.org/drawingml/2006/main">
            <a:off x="371476" y="1420813"/>
            <a:ext cx="8040687" cy="3077766"/>
          </a:xfrm>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91440" tIns="45720" rIns="0" bIns="45720" rtlCol="0" anchor="t" anchorCtr="0">
            <a:spAutoFit/>
          </a:bodyPr>
          <a:lstStyle xmlns:a="http://schemas.openxmlformats.org/drawingml/2006/main"/>
          <a:p xmlns:a="http://schemas.openxmlformats.org/drawingml/2006/main">
            <a:pPr>
              <a:buNone/>
            </a:pPr>
            <a:r>
              <a:rPr lang="en-US" sz="200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InitializeAcl(acl, ...);</a:t>
            </a:r>
          </a:p>
          <a:p xmlns:a="http://schemas.openxmlformats.org/drawingml/2006/main">
            <a:pPr>
              <a:buNone/>
            </a:pPr>
            <a:r>
              <a:rPr lang="en-US" sz="200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SID sid; //...initialization</a:t>
            </a:r>
          </a:p>
          <a:p xmlns:a="http://schemas.openxmlformats.org/drawingml/2006/main">
            <a:pPr>
              <a:buNone/>
            </a:pPr>
            <a:r>
              <a:rPr lang="en-US" sz="200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sid.SubAuthority[0] =</a:t>
            </a:r>
          </a:p>
          <a:p xmlns:a="http://schemas.openxmlformats.org/drawingml/2006/main">
            <a:pPr>
              <a:buNone/>
            </a:pPr>
            <a:r>
              <a:rPr lang="en-US" sz="200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SECURITY_MANDATORY_MEDIUM_RID;</a:t>
            </a:r>
          </a:p>
          <a:p xmlns:a="http://schemas.openxmlformats.org/drawingml/2006/main">
            <a:pPr>
              <a:buNone/>
            </a:pPr>
            <a:r>
              <a:rPr lang="en-US" sz="200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AddMandatoryAce(acl, ..., &amp;sid);</a:t>
            </a:r>
          </a:p>
          <a:p xmlns:a="http://schemas.openxmlformats.org/drawingml/2006/main">
            <a:pPr>
              <a:buNone/>
            </a:pPr>
            <a:r>
              <a:rPr lang="en-US" sz="200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SetNamedSecurityInfo(</a:t>
            </a:r>
          </a:p>
          <a:p xmlns:a="http://schemas.openxmlformats.org/drawingml/2006/main">
            <a:pPr>
              <a:buNone/>
            </a:pPr>
            <a:r>
              <a:rPr lang="en-US" sz="200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L"MyObject", SE_KERNEL_OBJECT,</a:t>
            </a:r>
          </a:p>
          <a:p xmlns:a="http://schemas.openxmlformats.org/drawingml/2006/main">
            <a:pPr>
              <a:buNone/>
            </a:pPr>
            <a:r>
              <a:rPr lang="en-US" sz="200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LABEL_SECURITY_INFORMATION,</a:t>
            </a:r>
          </a:p>
          <a:p xmlns:a="http://schemas.openxmlformats.org/drawingml/2006/main">
            <a:pPr>
              <a:buNone/>
            </a:pPr>
            <a:r>
              <a:rPr lang="en-US" sz="200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 acl);</a:t>
            </a:r>
            <a:endPar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1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dirty="0" smtClean="0"/>
              <a:t>Setting DACL </a:t>
            </a:r>
            <a:r>
              <a:rPr lang="en-US" dirty="0" smtClean="0"/>
              <a:t>A</a:t>
            </a:r>
            <a:r>
              <a:rPr dirty="0" smtClean="0"/>
              <a:t>nd SACL</a:t>
            </a:r>
            <a:endParaRPr lang="en-US" dirty="0"/>
          </a:p>
        </p:txBody>
      </p:sp>
      <p:sp>
        <p:nvSpPr>
          <p:cNvPr id="3" name="Text Placeholder 2"/>
          <p:cNvSpPr>
            <a:spLocks xmlns:a="http://schemas.openxmlformats.org/drawingml/2006/main" noGrp="1"/>
          </p:cNvSpPr>
          <p:nvPr>
            <p:ph type="body" sz="quarter" idx="4294967295"/>
          </p:nvPr>
        </p:nvSpPr>
        <p:spPr>
          <a:xfrm xmlns:a="http://schemas.openxmlformats.org/drawingml/2006/main">
            <a:off x="371476" y="1420813"/>
            <a:ext cx="8040687" cy="4398127"/>
          </a:xfrm>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91440" tIns="45720" rIns="0" bIns="45720" rtlCol="0" anchor="t" anchorCtr="0">
            <a:spAutoFit/>
          </a:bodyPr>
          <a:lstStyle xmlns:a="http://schemas.openxmlformats.org/drawingml/2006/main"/>
          <a:p xmlns:a="http://schemas.openxmlformats.org/drawingml/2006/main">
            <a:pPr>
              <a:buNone/>
            </a:pP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ConvertSidToStringSid</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(account-&gt;</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User.Sid</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&amp;</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lpszSid</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p>
          <a:p xmlns:a="http://schemas.openxmlformats.org/drawingml/2006/main">
            <a:pPr>
              <a:buNone/>
            </a:pP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wsprintf</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sddl</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p>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L"O:SYG:BAD:(A;;GA;;;SY)(A;;GA;;;%s)S:(ML;;NW;;;ME)",</a:t>
            </a:r>
          </a:p>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lpszSid</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p>
          <a:p xmlns:a="http://schemas.openxmlformats.org/drawingml/2006/main">
            <a:pPr>
              <a:buNone/>
            </a:pPr>
            <a:endPar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endParaRPr>
          </a:p>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PSID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sd</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p>
          <a:p xmlns:a="http://schemas.openxmlformats.org/drawingml/2006/main">
            <a:pPr>
              <a:buNone/>
            </a:pP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ConvertStringSecurityDescriptorToSecurityDescriptor</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p>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sddl</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SDDL_REVISION_1, &amp;</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sd</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NULL);</a:t>
            </a:r>
          </a:p>
          <a:p xmlns:a="http://schemas.openxmlformats.org/drawingml/2006/main">
            <a:pPr>
              <a:buNone/>
            </a:pPr>
            <a:endPar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endParaRPr>
          </a:p>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SECURITY_ATTRIBUTES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sa</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//...initialize SA</a:t>
            </a:r>
          </a:p>
          <a:p xmlns:a="http://schemas.openxmlformats.org/drawingml/2006/main">
            <a:pPr>
              <a:buNone/>
            </a:pP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sa.lpSecurityDescriptor</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sd</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p>
          <a:p xmlns:a="http://schemas.openxmlformats.org/drawingml/2006/main">
            <a:pPr>
              <a:buNone/>
            </a:pPr>
            <a:endPar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endParaRPr>
          </a:p>
          <a:p xmlns:a="http://schemas.openxmlformats.org/drawingml/2006/main">
            <a:pPr>
              <a:buNone/>
            </a:pP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CreateEvent</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(&amp;</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sa</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FALSE, FALSE, ...);</a:t>
            </a:r>
            <a:endParaRPr lang="en-US" sz="2000" dirty="0">
              <a:gradFill>
                <a:gsLst>
                  <a:gs pos="0">
                    <a:schemeClr val="tx1">
                      <a:lumMod val="65000"/>
                      <a:lumOff val="35000"/>
                    </a:schemeClr>
                  </a:gs>
                  <a:gs pos="50000">
                    <a:schemeClr val="tx1">
                      <a:lumMod val="65000"/>
                      <a:lumOff val="35000"/>
                    </a:schemeClr>
                  </a:gs>
                </a:gsLst>
                <a:lin ang="5400000" scaled="0"/>
              </a:gradFill>
              <a:latin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1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Summary</a:t>
            </a:r>
            <a:endParaRPr lang="en-US" dirty="0"/>
          </a:p>
        </p:txBody>
      </p:sp>
      <p:sp>
        <p:nvSpPr>
          <p:cNvPr id="3" name="Text Placeholder 2"/>
          <p:cNvSpPr>
            <a:spLocks xmlns:a="http://schemas.openxmlformats.org/drawingml/2006/main" noGrp="1"/>
          </p:cNvSpPr>
          <p:nvPr>
            <p:ph idx="1"/>
          </p:nvPr>
        </p:nvSpPr>
        <p:spPr>
          <a:xfrm xmlns:a="http://schemas.openxmlformats.org/drawingml/2006/main">
            <a:off x="381000" y="1414463"/>
            <a:ext cx="8305800" cy="3043910"/>
          </a:xfrm>
        </p:spPr>
        <p:txBody>
          <a:bodyPr xmlns:a="http://schemas.openxmlformats.org/drawingml/2006/main"/>
          <a:lstStyle xmlns:a="http://schemas.openxmlformats.org/drawingml/2006/main"/>
          <a:p xmlns:a="http://schemas.openxmlformats.org/drawingml/2006/main">
            <a:r>
              <a:rPr lang="en-US" dirty="0" smtClean="0"/>
              <a:t>Services are isolated into a separate session, with no UI access and no shared resources</a:t>
            </a:r>
          </a:p>
          <a:p xmlns:a="http://schemas.openxmlformats.org/drawingml/2006/main">
            <a:pPr>
              <a:spcBef>
                <a:spcPts val="1800"/>
              </a:spcBef>
            </a:pPr>
            <a:r>
              <a:rPr lang="en-US" dirty="0" smtClean="0"/>
              <a:t>Extra care must be taken to communicate between services and applications</a:t>
            </a:r>
          </a:p>
          <a:p xmlns:a="http://schemas.openxmlformats.org/drawingml/2006/main">
            <a:pPr lvl="1"/>
            <a:r>
              <a:rPr lang="en-US" dirty="0" smtClean="0"/>
              <a:t>Properly displaying UI in the right user desktop</a:t>
            </a:r>
          </a:p>
          <a:p xmlns:a="http://schemas.openxmlformats.org/drawingml/2006/main">
            <a:pPr lvl="1"/>
            <a:r>
              <a:rPr lang="en-US" dirty="0" smtClean="0"/>
              <a:t>Properly creating and securing shared objects</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1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Additional Resources</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4164217"/>
          </a:xfrm>
        </p:spPr>
        <p:txBody>
          <a:bodyPr xmlns:a="http://schemas.openxmlformats.org/drawingml/2006/main"/>
          <a:lstStyle xmlns:a="http://schemas.openxmlformats.org/drawingml/2006/main"/>
          <a:p xmlns:a="http://schemas.openxmlformats.org/drawingml/2006/main">
            <a:pPr lvl="0">
              <a:spcBef>
                <a:spcPts val="1800"/>
              </a:spcBef>
            </a:pPr>
            <a:r>
              <a:rPr lang="en-US" sz="2400" dirty="0" smtClean="0"/>
              <a:t>Application Compatibility: UAC: Standard User Changes: </a:t>
            </a:r>
            <a:r>
              <a:rPr lang="en-US" sz="2000" dirty="0" smtClean="0">
                <a:hlinkClick xmlns:r="http://schemas.openxmlformats.org/officeDocument/2006/relationships" r:id="rId2"/>
              </a:rPr>
              <a:t>http://msdn.microsoft.com/en-us/library/bb963893.aspx</a:t>
            </a:r>
            <a:r>
              <a:rPr lang="en-US" sz="2000" dirty="0" smtClean="0"/>
              <a:t/>
            </a:r>
            <a:endParaRPr lang="en-US" sz="2400" dirty="0" smtClean="0"/>
          </a:p>
          <a:p xmlns:a="http://schemas.openxmlformats.org/drawingml/2006/main">
            <a:pPr lvl="0">
              <a:spcBef>
                <a:spcPts val="1800"/>
              </a:spcBef>
            </a:pPr>
            <a:r>
              <a:rPr lang="en-US" sz="2400" dirty="0" smtClean="0"/>
              <a:t>Modifying the Mandatory Integrity Level for a Securable Object in Windows Vista: </a:t>
            </a:r>
            <a:r>
              <a:rPr lang="en-US" sz="2000" dirty="0" smtClean="0">
                <a:hlinkClick xmlns:r="http://schemas.openxmlformats.org/officeDocument/2006/relationships" r:id="rId3"/>
              </a:rPr>
              <a:t>http://blogs.msdn.com/cjacks/archive/2006/10/24/modifying-the-mandatory-integrity-level-for-a-securable-object-in-windows-vista.aspx</a:t>
            </a:r>
            <a:r>
              <a:rPr lang="en-US" sz="2000" dirty="0" smtClean="0"/>
              <a:t/>
            </a:r>
            <a:endParaRPr lang="en-US" sz="2400" dirty="0" smtClean="0"/>
          </a:p>
          <a:p xmlns:a="http://schemas.openxmlformats.org/drawingml/2006/main">
            <a:pPr lvl="0">
              <a:spcBef>
                <a:spcPts val="1800"/>
              </a:spcBef>
            </a:pPr>
            <a:r>
              <a:rPr lang="en-US" sz="2400" dirty="0" smtClean="0"/>
              <a:t>Windows Integrity Mechanism Resources: </a:t>
            </a:r>
            <a:r>
              <a:rPr lang="en-US" sz="2000" dirty="0" smtClean="0">
                <a:hlinkClick xmlns:r="http://schemas.openxmlformats.org/officeDocument/2006/relationships" r:id="rId4"/>
              </a:rPr>
              <a:t>http://msdn.microsoft.com/en-us/library/bb625959.aspx</a:t>
            </a:r>
            <a:r>
              <a:rPr lang="en-US" sz="2000" dirty="0" smtClean="0"/>
              <a:t/>
            </a:r>
            <a:endParaRPr lang="en-US" sz="2400" dirty="0" smtClean="0"/>
          </a:p>
          <a:p xmlns:a="http://schemas.openxmlformats.org/drawingml/2006/main">
            <a:pPr lvl="0">
              <a:spcBef>
                <a:spcPts val="1800"/>
              </a:spcBef>
            </a:pPr>
            <a:r>
              <a:rPr lang="en-US" sz="2400" dirty="0" smtClean="0"/>
              <a:t>Impact of Session 0 Isolation on Services and Drivers in Windows Vista: </a:t>
            </a:r>
            <a:r>
              <a:rPr lang="en-US" sz="2000" dirty="0" smtClean="0">
                <a:hlinkClick xmlns:r="http://schemas.openxmlformats.org/officeDocument/2006/relationships" r:id="rId5"/>
              </a:rPr>
              <a:t>http://www.microsoft.com/whdc/system/vista/services.mspx</a:t>
            </a:r>
            <a:r>
              <a:rPr lang="en-US" sz="2000" dirty="0" smtClean="0"/>
              <a:t/>
            </a:r>
            <a:endParaRPr lang="en-US" sz="2400" dirty="0" smtClean="0"/>
          </a:p>
        </p:txBody>
      </p:sp>
    </p:spTree>
  </p:cSld>
  <p:clrMapOvr>
    <a:masterClrMapping xmlns:a="http://schemas.openxmlformats.org/drawingml/2006/main"/>
  </p:clrMapOvr>
  <p:transition>
    <p:fade/>
  </p:transition>
  <p:timing>
    <p:tnLst>
      <p:par>
        <p:cTn id="1" dur="indefinite" restart="never" nodeType="tmRoot"/>
      </p:par>
    </p:tnLst>
  </p:timing>
</p:sld>
</file>

<file path=ppt/slides/slide16.xml><?xml version="1.0" encoding="utf-8"?>
<p:sld xmlns:p="http://schemas.openxmlformats.org/presentationml/2006/main" showMasterSp="0">
  <p:cSld>
    <p:spTree>
      <p:nvGrpSpPr>
        <p:cNvPr id="1" name=""/>
        <p:cNvGrpSpPr/>
        <p:nvPr/>
      </p:nvGrpSpPr>
      <p:grpSpPr>
        <a:xfrm xmlns:a="http://schemas.openxmlformats.org/drawingml/2006/main">
          <a:off x="0" y="0"/>
          <a:ext cx="0" cy="0"/>
          <a:chOff x="0" y="0"/>
          <a:chExt cx="0" cy="0"/>
        </a:xfrm>
      </p:grpSpPr>
      <p:sp>
        <p:nvSpPr>
          <p:cNvPr id="4" name="Text Box 3"/>
          <p:cNvSpPr txBox="1">
            <a:spLocks xmlns:a="http://schemas.openxmlformats.org/drawingml/2006/main" noChangeArrowheads="1"/>
          </p:cNvSpPr>
          <p:nvPr/>
        </p:nvSpPr>
        <p:spPr bwMode="blackWhite">
          <a:xfrm xmlns:a="http://schemas.openxmlformats.org/drawingml/2006/main">
            <a:off x="381000" y="6083573"/>
            <a:ext cx="8382000" cy="523206"/>
          </a:xfrm>
          <a:prstGeom xmlns:a="http://schemas.openxmlformats.org/drawingml/2006/main" prst="rect">
            <a:avLst/>
          </a:prstGeom>
          <a:noFill xmlns:a="http://schemas.openxmlformats.org/drawingml/2006/main"/>
          <a:ln xmlns:a="http://schemas.openxmlformats.org/drawingml/2006/main" w="12700">
            <a:noFill/>
            <a:miter lim="800000"/>
            <a:headEnd type="none" w="sm" len="sm"/>
            <a:tailEnd type="none" w="sm" len="sm"/>
          </a:ln>
          <a:effectLst xmlns:a="http://schemas.openxmlformats.org/drawingml/2006/main"/>
        </p:spPr>
        <p:txBody>
          <a:bodyPr xmlns:a="http://schemas.openxmlformats.org/drawingml/2006/main" vert="horz" wrap="square" lIns="91425" tIns="45713" rIns="91425" bIns="45713" numCol="1" anchor="t" anchorCtr="0" compatLnSpc="1">
            <a:prstTxWarp prst="textNoShape">
              <a:avLst/>
            </a:prstTxWarp>
            <a:spAutoFit/>
          </a:bodyPr>
          <a:lstStyle xmlns:a="http://schemas.openxmlformats.org/drawingml/2006/main"/>
          <a:p xmlns:a="http://schemas.openxmlformats.org/drawingml/2006/main">
            <a:pPr algn="ctr" defTabSz="914099" eaLnBrk="0" hangingPunct="0"/>
            <a:r>
              <a:rPr lang="en-US" sz="700" dirty="0">
                <a:solidFill>
                  <a:srgbClr val="FFFFFF"/>
                </a:solidFill>
                <a:latin typeface="Trebuchet MS" pitchFamily="34" charset="0"/>
                <a:cs typeface="Arial" charset="0"/>
              </a:rPr>
              <a:t>© </a:t>
            </a:r>
            <a:r>
              <a:rPr lang="en-US" sz="700" dirty="0" smtClean="0">
                <a:solidFill>
                  <a:srgbClr val="FFFFFF"/>
                </a:solidFill>
                <a:latin typeface="Trebuchet MS" pitchFamily="34" charset="0"/>
                <a:cs typeface="Arial" charset="0"/>
              </a:rPr>
              <a:t>2009 Microsoft </a:t>
            </a:r>
            <a:r>
              <a:rPr lang="en-US" sz="700" dirty="0">
                <a:solidFill>
                  <a:srgbClr val="FFFFFF"/>
                </a:solidFill>
                <a:latin typeface="Trebuchet MS" pitchFamily="34" charset="0"/>
                <a:cs typeface="Arial" charset="0"/>
              </a:rPr>
              <a:t>Corporation. All rights reserved. Microsoft, Windows, Windows Vista and other product names are or may be registered trademarks and/or trademarks in the U.S. and/or other countries.</a:t>
            </a:r>
          </a:p>
          <a:p xmlns:a="http://schemas.openxmlformats.org/drawingml/2006/main">
            <a:pPr algn="ctr" defTabSz="914099" eaLnBrk="0" hangingPunct="0"/>
            <a:r>
              <a:rPr lang="en-US" sz="700" dirty="0">
                <a:solidFill>
                  <a:srgbClr val="FFFFFF"/>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rgbClr val="FFFFFF"/>
                </a:solidFill>
                <a:latin typeface="Trebuchet MS" pitchFamily="34" charset="0"/>
                <a:cs typeface="Arial" charset="0"/>
              </a:rPr>
            </a:br>
            <a:r>
              <a:rPr lang="en-US" sz="700" dirty="0">
                <a:solidFill>
                  <a:srgbClr val="FFFFFF"/>
                </a:solidFill>
                <a:latin typeface="Trebuchet MS" pitchFamily="34" charset="0"/>
                <a:cs typeface="Arial" charset="0"/>
              </a:rPr>
              <a:t>MICROSOFT MAKES NO WARRANTIES, EXPRESS, IMPLIED OR STATUTORY, AS TO THE INFORMATION IN THIS PRESENTATION.</a:t>
            </a:r>
          </a:p>
        </p:txBody>
      </p:sp>
      <p:pic>
        <p:nvPicPr>
          <p:cNvPr id="5" name="Picture 4" descr="Windows7_h_rgb_r.png"/>
          <p:cNvPicPr>
            <a:picLocks xmlns:a="http://schemas.openxmlformats.org/drawingml/2006/main" noChangeAspect="1"/>
          </p:cNvPicPr>
          <p:nvPr/>
        </p:nvPicPr>
        <p:blipFill>
          <a:blip xmlns:r="http://schemas.openxmlformats.org/officeDocument/2006/relationships" xmlns:a="http://schemas.openxmlformats.org/drawingml/2006/main" r:embed="rId2" cstate="print"/>
          <a:stretch xmlns:a="http://schemas.openxmlformats.org/drawingml/2006/main">
            <a:fillRect/>
          </a:stretch>
        </p:blipFill>
        <p:spPr>
          <a:xfrm xmlns:a="http://schemas.openxmlformats.org/drawingml/2006/main">
            <a:off x="2667000" y="3124200"/>
            <a:ext cx="3810000" cy="609600"/>
          </a:xfrm>
          <a:prstGeom xmlns:a="http://schemas.openxmlformats.org/drawingml/2006/main" prst="rect">
            <a:avLst/>
          </a:prstGeom>
        </p:spPr>
      </p:pic>
    </p:spTree>
  </p:cSld>
  <p:clrMapOvr>
    <a:masterClrMapping xmlns:a="http://schemas.openxmlformats.org/drawingml/2006/main"/>
  </p:clrMapOvr>
  <p:transition>
    <p:fade/>
  </p:transition>
  <p:timing>
    <p:tnLst>
      <p:par>
        <p:cTn id="1" dur="indefinite" restart="never" nodeType="tmRoot"/>
      </p:par>
    </p:tnLst>
  </p:timing>
</p:sld>
</file>

<file path=ppt/slides/slide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ctrTitle"/>
          </p:nvPr>
        </p:nvSpPr>
        <p:spPr>
          <a:xfrm xmlns:a="http://schemas.openxmlformats.org/drawingml/2006/main">
            <a:off x="5325208" y="2667000"/>
            <a:ext cx="3361592" cy="1200329"/>
          </a:xfrm>
        </p:spPr>
        <p:txBody>
          <a:bodyPr xmlns:a="http://schemas.openxmlformats.org/drawingml/2006/main"/>
          <a:lstStyle xmlns:a="http://schemas.openxmlformats.org/drawingml/2006/main"/>
          <a:p xmlns:a="http://schemas.openxmlformats.org/drawingml/2006/main">
            <a:r>
              <a:rPr lang="en-US" dirty="0" smtClean="0"/>
              <a:t>Windows</a:t>
            </a:r>
            <a:r>
              <a:rPr lang="en-US" baseline="30000" dirty="0" smtClean="0"/>
              <a:t>®</a:t>
            </a:r>
            <a:r>
              <a:rPr lang="en-US" dirty="0" smtClean="0"/>
              <a:t> 7 Compatibility</a:t>
            </a:r>
            <a:endParaRPr lang="en-US" dirty="0"/>
          </a:p>
        </p:txBody>
      </p:sp>
      <p:sp>
        <p:nvSpPr>
          <p:cNvPr id="4" name="Text Placeholder 3"/>
          <p:cNvSpPr>
            <a:spLocks xmlns:a="http://schemas.openxmlformats.org/drawingml/2006/main" noGrp="1"/>
          </p:cNvSpPr>
          <p:nvPr>
            <p:ph type="body" idx="1"/>
          </p:nvPr>
        </p:nvSpPr>
        <p:spPr>
          <a:xfrm xmlns:a="http://schemas.openxmlformats.org/drawingml/2006/main">
            <a:off x="5325208" y="3964835"/>
            <a:ext cx="3352801" cy="757130"/>
          </a:xfrm>
        </p:spPr>
        <p:txBody>
          <a:bodyPr xmlns:a="http://schemas.openxmlformats.org/drawingml/2006/main"/>
          <a:lstStyle xmlns:a="http://schemas.openxmlformats.org/drawingml/2006/main"/>
          <a:p xmlns:a="http://schemas.openxmlformats.org/drawingml/2006/main">
            <a:r>
              <a:rPr lang="en-US" dirty="0" smtClean="0"/>
              <a:t>Session 0 Isolation</a:t>
            </a:r>
            <a:endParaRPr lang="en-US" dirty="0"/>
          </a:p>
        </p:txBody>
      </p:sp>
      <p:sp>
        <p:nvSpPr>
          <p:cNvPr id="3" name="Subtitle 2"/>
          <p:cNvSpPr>
            <a:spLocks xmlns:a="http://schemas.openxmlformats.org/drawingml/2006/main" noGrp="1"/>
          </p:cNvSpPr>
          <p:nvPr>
            <p:ph type="subTitle" idx="4294967295"/>
          </p:nvPr>
        </p:nvSpPr>
        <p:spPr>
          <a:xfrm xmlns:a="http://schemas.openxmlformats.org/drawingml/2006/main">
            <a:off x="5325208" y="4572000"/>
            <a:ext cx="3171032" cy="757130"/>
          </a:xfrm>
        </p:spPr>
        <p:txBody>
          <a:bodyPr xmlns:a="http://schemas.openxmlformats.org/drawingml/2006/main" vert="horz" wrap="square" lIns="0" tIns="45720" rIns="0" bIns="45720" rtlCol="0" anchor="t" anchorCtr="0">
            <a:spAutoFit/>
          </a:bodyPr>
          <a:lstStyle xmlns:a="http://schemas.openxmlformats.org/drawingml/2006/main"/>
          <a:p xmlns:a="http://schemas.openxmlformats.org/drawingml/2006/main">
            <a:pPr marL="0" indent="0">
              <a:buNone/>
            </a:pPr>
            <a:r>
              <a:rPr lang="en-US" sz="2400" dirty="0" smtClean="0">
                <a:solidFill>
                  <a:schemeClr val="bg1"/>
                </a:solidFill>
              </a:rPr>
              <a:t>Isolation of Windows 7 Services </a:t>
            </a:r>
            <a:endParaRPr lang="en-US" sz="2400" dirty="0">
              <a:solidFill>
                <a:schemeClr val="bg1"/>
              </a:solidFill>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18" name="Rectangle 17"/>
          <p:cNvSpPr/>
          <p:nvPr/>
        </p:nvSpPr>
        <p:spPr>
          <a:xfrm xmlns:a="http://schemas.openxmlformats.org/drawingml/2006/main">
            <a:off x="0" y="5562600"/>
            <a:ext cx="9144000" cy="1293813"/>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1">
                  <a:lumMod val="50000"/>
                </a:schemeClr>
              </a:gs>
              <a:gs pos="99000">
                <a:schemeClr val="tx2">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2"/>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Windows Sessions</a:t>
            </a:r>
            <a:endParaRPr lang="en-US" dirty="0"/>
          </a:p>
        </p:txBody>
      </p:sp>
      <p:grpSp>
        <p:nvGrpSpPr>
          <p:cNvPr id="6" name="Group 5"/>
          <p:cNvGrpSpPr/>
          <p:nvPr/>
        </p:nvGrpSpPr>
        <p:grpSpPr>
          <a:xfrm xmlns:a="http://schemas.openxmlformats.org/drawingml/2006/main">
            <a:off x="2057399" y="1420813"/>
            <a:ext cx="5029201" cy="5029201"/>
            <a:chOff x="1943099" y="0"/>
            <a:chExt cx="5029201" cy="5029201"/>
          </a:xfrm>
          <a:scene3d xmlns:a="http://schemas.openxmlformats.org/drawingml/2006/main">
            <a:camera prst="orthographicFront"/>
            <a:lightRig rig="flat" dir="t"/>
          </a:scene3d>
        </p:grpSpPr>
        <p:sp>
          <p:nvSpPr>
            <p:cNvPr id="16" name="Oval 15"/>
            <p:cNvSpPr/>
            <p:nvPr/>
          </p:nvSpPr>
          <p:spPr>
            <a:xfrm xmlns:a="http://schemas.openxmlformats.org/drawingml/2006/main">
              <a:off x="1943099" y="0"/>
              <a:ext cx="5029201" cy="5029201"/>
            </a:xfrm>
            <a:prstGeom xmlns:a="http://schemas.openxmlformats.org/drawingml/2006/main" prst="ellipse">
              <a:avLst/>
            </a:prstGeom>
            <a:sp3d xmlns:a="http://schemas.openxmlformats.org/drawingml/2006/main" prstMaterial="dkEdge">
              <a:bevelT w="8200" h="38100"/>
            </a:sp3d>
          </p:spPr>
          <p:style>
            <a:lnRef xmlns:a="http://schemas.openxmlformats.org/drawingml/2006/main" idx="0">
              <a:schemeClr val="lt1">
                <a:hueOff val="0"/>
                <a:satOff val="0"/>
                <a:lumOff val="0"/>
                <a:alphaOff val="0"/>
              </a:schemeClr>
            </a:lnRef>
            <a:fillRef xmlns:a="http://schemas.openxmlformats.org/drawingml/2006/main" idx="2">
              <a:schemeClr val="accent5">
                <a:hueOff val="0"/>
                <a:satOff val="0"/>
                <a:lumOff val="0"/>
                <a:alphaOff val="0"/>
              </a:schemeClr>
            </a:fillRef>
            <a:effectRef xmlns:a="http://schemas.openxmlformats.org/drawingml/2006/main" idx="1">
              <a:schemeClr val="accent5">
                <a:hueOff val="0"/>
                <a:satOff val="0"/>
                <a:lumOff val="0"/>
                <a:alphaOff val="0"/>
              </a:schemeClr>
            </a:effectRef>
            <a:fontRef xmlns:a="http://schemas.openxmlformats.org/drawingml/2006/main" idx="minor">
              <a:schemeClr val="dk1"/>
            </a:fontRef>
          </p:style>
        </p:sp>
        <p:sp>
          <p:nvSpPr>
            <p:cNvPr id="17" name="Oval 4"/>
            <p:cNvSpPr/>
            <p:nvPr/>
          </p:nvSpPr>
          <p:spPr>
            <a:xfrm xmlns:a="http://schemas.openxmlformats.org/drawingml/2006/main">
              <a:off x="3754617" y="251460"/>
              <a:ext cx="1406164" cy="754380"/>
            </a:xfrm>
            <a:prstGeom xmlns:a="http://schemas.openxmlformats.org/drawingml/2006/main" prst="rect">
              <a:avLst/>
            </a:prstGeom>
            <a:sp3d xmlns:a="http://schemas.openxmlformats.org/drawingml/2006/main"/>
          </p:spPr>
          <p: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p:style>
          <p:txBody>
            <a:bodyPr xmlns:a="http://schemas.openxmlformats.org/drawingml/2006/main" spcFirstLastPara="0" vert="horz" wrap="square" lIns="128016" tIns="128016" rIns="128016" bIns="128016" numCol="1" spcCol="1270" anchor="ctr" anchorCtr="0">
              <a:noAutofit/>
            </a:bodyPr>
            <a:lstStyle xmlns:a="http://schemas.openxmlformats.org/drawingml/2006/main"/>
            <a:p xmlns:a="http://schemas.openxmlformats.org/drawingml/2006/main">
              <a:pPr lvl="0" algn="ctr" defTabSz="800100" rtl="0">
                <a:lnSpc>
                  <a:spcPct val="90000"/>
                </a:lnSpc>
                <a:spcBef>
                  <a:spcPct val="0"/>
                </a:spcBef>
                <a:spcAft>
                  <a:spcPct val="35000"/>
                </a:spcAft>
              </a:pPr>
              <a:r>
                <a:rPr lang="en-US" sz="1800" kern="1200" dirty="0" smtClean="0"/>
                <a:t>Session</a:t>
              </a:r>
              <a:endParaRPr lang="en-US" sz="1800" kern="1200" dirty="0"/>
            </a:p>
          </p:txBody>
        </p:sp>
      </p:grpSp>
      <p:grpSp>
        <p:nvGrpSpPr>
          <p:cNvPr id="7" name="Group 6"/>
          <p:cNvGrpSpPr/>
          <p:nvPr/>
        </p:nvGrpSpPr>
        <p:grpSpPr>
          <a:xfrm xmlns:a="http://schemas.openxmlformats.org/drawingml/2006/main">
            <a:off x="2560319" y="2426653"/>
            <a:ext cx="4023360" cy="4023360"/>
            <a:chOff x="2446019" y="1005840"/>
            <a:chExt cx="4023360" cy="4023360"/>
          </a:xfrm>
          <a:scene3d xmlns:a="http://schemas.openxmlformats.org/drawingml/2006/main">
            <a:camera prst="orthographicFront"/>
            <a:lightRig rig="flat" dir="t"/>
          </a:scene3d>
        </p:grpSpPr>
        <p:sp>
          <p:nvSpPr>
            <p:cNvPr id="14" name="Oval 13"/>
            <p:cNvSpPr/>
            <p:nvPr/>
          </p:nvSpPr>
          <p:spPr>
            <a:xfrm xmlns:a="http://schemas.openxmlformats.org/drawingml/2006/main">
              <a:off x="2446019" y="1005840"/>
              <a:ext cx="4023360" cy="4023360"/>
            </a:xfrm>
            <a:prstGeom xmlns:a="http://schemas.openxmlformats.org/drawingml/2006/main" prst="ellipse">
              <a:avLst/>
            </a:prstGeom>
            <a:sp3d xmlns:a="http://schemas.openxmlformats.org/drawingml/2006/main" prstMaterial="dkEdge">
              <a:bevelT w="8200" h="38100"/>
            </a:sp3d>
          </p:spPr>
          <p:style>
            <a:lnRef xmlns:a="http://schemas.openxmlformats.org/drawingml/2006/main" idx="0">
              <a:schemeClr val="lt1">
                <a:hueOff val="0"/>
                <a:satOff val="0"/>
                <a:lumOff val="0"/>
                <a:alphaOff val="0"/>
              </a:schemeClr>
            </a:lnRef>
            <a:fillRef xmlns:a="http://schemas.openxmlformats.org/drawingml/2006/main" idx="2">
              <a:schemeClr val="accent5">
                <a:hueOff val="-3311292"/>
                <a:satOff val="13270"/>
                <a:lumOff val="2876"/>
                <a:alphaOff val="0"/>
              </a:schemeClr>
            </a:fillRef>
            <a:effectRef xmlns:a="http://schemas.openxmlformats.org/drawingml/2006/main" idx="1">
              <a:schemeClr val="accent5">
                <a:hueOff val="-3311292"/>
                <a:satOff val="13270"/>
                <a:lumOff val="2876"/>
                <a:alphaOff val="0"/>
              </a:schemeClr>
            </a:effectRef>
            <a:fontRef xmlns:a="http://schemas.openxmlformats.org/drawingml/2006/main" idx="minor">
              <a:schemeClr val="dk1"/>
            </a:fontRef>
          </p:style>
        </p:sp>
        <p:sp>
          <p:nvSpPr>
            <p:cNvPr id="15" name="Oval 6"/>
            <p:cNvSpPr/>
            <p:nvPr/>
          </p:nvSpPr>
          <p:spPr>
            <a:xfrm xmlns:a="http://schemas.openxmlformats.org/drawingml/2006/main">
              <a:off x="3754617" y="1247241"/>
              <a:ext cx="1406164" cy="724204"/>
            </a:xfrm>
            <a:prstGeom xmlns:a="http://schemas.openxmlformats.org/drawingml/2006/main" prst="rect">
              <a:avLst/>
            </a:prstGeom>
            <a:sp3d xmlns:a="http://schemas.openxmlformats.org/drawingml/2006/main"/>
          </p:spPr>
          <p: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p:style>
          <p:txBody>
            <a:bodyPr xmlns:a="http://schemas.openxmlformats.org/drawingml/2006/main" spcFirstLastPara="0" vert="horz" wrap="square" lIns="128016" tIns="128016" rIns="128016" bIns="128016" numCol="1" spcCol="1270" anchor="ctr" anchorCtr="0">
              <a:noAutofit/>
            </a:bodyPr>
            <a:lstStyle xmlns:a="http://schemas.openxmlformats.org/drawingml/2006/main"/>
            <a:p xmlns:a="http://schemas.openxmlformats.org/drawingml/2006/main">
              <a:pPr lvl="0" algn="ctr" defTabSz="800100" rtl="0">
                <a:lnSpc>
                  <a:spcPct val="90000"/>
                </a:lnSpc>
                <a:spcBef>
                  <a:spcPct val="0"/>
                </a:spcBef>
                <a:spcAft>
                  <a:spcPct val="35000"/>
                </a:spcAft>
              </a:pPr>
              <a:r>
                <a:rPr lang="en-US" sz="1800" kern="1200" dirty="0" smtClean="0"/>
                <a:t>Window station (WinSta0)</a:t>
              </a:r>
              <a:endParaRPr lang="en-US" sz="1800" kern="1200" dirty="0"/>
            </a:p>
          </p:txBody>
        </p:sp>
      </p:grpSp>
      <p:grpSp>
        <p:nvGrpSpPr>
          <p:cNvPr id="8" name="Group 7"/>
          <p:cNvGrpSpPr/>
          <p:nvPr/>
        </p:nvGrpSpPr>
        <p:grpSpPr>
          <a:xfrm xmlns:a="http://schemas.openxmlformats.org/drawingml/2006/main">
            <a:off x="3063239" y="3432493"/>
            <a:ext cx="3017520" cy="3017520"/>
            <a:chOff x="2948939" y="2011680"/>
            <a:chExt cx="3017520" cy="3017520"/>
          </a:xfrm>
          <a:scene3d xmlns:a="http://schemas.openxmlformats.org/drawingml/2006/main">
            <a:camera prst="orthographicFront"/>
            <a:lightRig rig="flat" dir="t"/>
          </a:scene3d>
        </p:grpSpPr>
        <p:sp>
          <p:nvSpPr>
            <p:cNvPr id="12" name="Oval 11"/>
            <p:cNvSpPr/>
            <p:nvPr/>
          </p:nvSpPr>
          <p:spPr>
            <a:xfrm xmlns:a="http://schemas.openxmlformats.org/drawingml/2006/main">
              <a:off x="2948939" y="2011680"/>
              <a:ext cx="3017520" cy="3017520"/>
            </a:xfrm>
            <a:prstGeom xmlns:a="http://schemas.openxmlformats.org/drawingml/2006/main" prst="ellipse">
              <a:avLst/>
            </a:prstGeom>
            <a:sp3d xmlns:a="http://schemas.openxmlformats.org/drawingml/2006/main" prstMaterial="dkEdge">
              <a:bevelT w="8200" h="38100"/>
            </a:sp3d>
          </p:spPr>
          <p:style>
            <a:lnRef xmlns:a="http://schemas.openxmlformats.org/drawingml/2006/main" idx="0">
              <a:schemeClr val="lt1">
                <a:hueOff val="0"/>
                <a:satOff val="0"/>
                <a:lumOff val="0"/>
                <a:alphaOff val="0"/>
              </a:schemeClr>
            </a:lnRef>
            <a:fillRef xmlns:a="http://schemas.openxmlformats.org/drawingml/2006/main" idx="2">
              <a:schemeClr val="accent5">
                <a:hueOff val="-6622584"/>
                <a:satOff val="26541"/>
                <a:lumOff val="5752"/>
                <a:alphaOff val="0"/>
              </a:schemeClr>
            </a:fillRef>
            <a:effectRef xmlns:a="http://schemas.openxmlformats.org/drawingml/2006/main" idx="1">
              <a:schemeClr val="accent5">
                <a:hueOff val="-6622584"/>
                <a:satOff val="26541"/>
                <a:lumOff val="5752"/>
                <a:alphaOff val="0"/>
              </a:schemeClr>
            </a:effectRef>
            <a:fontRef xmlns:a="http://schemas.openxmlformats.org/drawingml/2006/main" idx="minor">
              <a:schemeClr val="dk1"/>
            </a:fontRef>
          </p:style>
        </p:sp>
        <p:sp>
          <p:nvSpPr>
            <p:cNvPr id="13" name="Oval 8"/>
            <p:cNvSpPr/>
            <p:nvPr/>
          </p:nvSpPr>
          <p:spPr>
            <a:xfrm xmlns:a="http://schemas.openxmlformats.org/drawingml/2006/main">
              <a:off x="3754617" y="2237994"/>
              <a:ext cx="1406164" cy="678942"/>
            </a:xfrm>
            <a:prstGeom xmlns:a="http://schemas.openxmlformats.org/drawingml/2006/main" prst="rect">
              <a:avLst/>
            </a:prstGeom>
            <a:sp3d xmlns:a="http://schemas.openxmlformats.org/drawingml/2006/main"/>
          </p:spPr>
          <p: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p:style>
          <p:txBody>
            <a:bodyPr xmlns:a="http://schemas.openxmlformats.org/drawingml/2006/main" spcFirstLastPara="0" vert="horz" wrap="square" lIns="128016" tIns="128016" rIns="128016" bIns="128016" numCol="1" spcCol="1270" anchor="ctr" anchorCtr="0">
              <a:noAutofit/>
            </a:bodyPr>
            <a:lstStyle xmlns:a="http://schemas.openxmlformats.org/drawingml/2006/main"/>
            <a:p xmlns:a="http://schemas.openxmlformats.org/drawingml/2006/main">
              <a:pPr lvl="0" algn="ctr" defTabSz="800100" rtl="0">
                <a:lnSpc>
                  <a:spcPct val="90000"/>
                </a:lnSpc>
                <a:spcBef>
                  <a:spcPct val="0"/>
                </a:spcBef>
                <a:spcAft>
                  <a:spcPct val="35000"/>
                </a:spcAft>
              </a:pPr>
              <a:r>
                <a:rPr lang="en-US" sz="1800" kern="1200" dirty="0" smtClean="0"/>
                <a:t>Desktop (default desktop)</a:t>
              </a:r>
              <a:endParaRPr lang="en-US" sz="1800" kern="1200" dirty="0"/>
            </a:p>
          </p:txBody>
        </p:sp>
      </p:grpSp>
      <p:grpSp>
        <p:nvGrpSpPr>
          <p:cNvPr id="9" name="Group 8"/>
          <p:cNvGrpSpPr/>
          <p:nvPr/>
        </p:nvGrpSpPr>
        <p:grpSpPr>
          <a:xfrm xmlns:a="http://schemas.openxmlformats.org/drawingml/2006/main">
            <a:off x="3566159" y="4438333"/>
            <a:ext cx="2011680" cy="2011680"/>
            <a:chOff x="3451859" y="3017520"/>
            <a:chExt cx="2011680" cy="2011680"/>
          </a:xfrm>
          <a:scene3d xmlns:a="http://schemas.openxmlformats.org/drawingml/2006/main">
            <a:camera prst="orthographicFront"/>
            <a:lightRig rig="flat" dir="t"/>
          </a:scene3d>
        </p:grpSpPr>
        <p:sp>
          <p:nvSpPr>
            <p:cNvPr id="10" name="Oval 9"/>
            <p:cNvSpPr/>
            <p:nvPr/>
          </p:nvSpPr>
          <p:spPr>
            <a:xfrm xmlns:a="http://schemas.openxmlformats.org/drawingml/2006/main">
              <a:off x="3451859" y="3017520"/>
              <a:ext cx="2011680" cy="2011680"/>
            </a:xfrm>
            <a:prstGeom xmlns:a="http://schemas.openxmlformats.org/drawingml/2006/main" prst="ellipse">
              <a:avLst/>
            </a:prstGeom>
            <a:sp3d xmlns:a="http://schemas.openxmlformats.org/drawingml/2006/main" prstMaterial="dkEdge">
              <a:bevelT w="8200" h="38100"/>
            </a:sp3d>
          </p:spPr>
          <p:style>
            <a:lnRef xmlns:a="http://schemas.openxmlformats.org/drawingml/2006/main" idx="0">
              <a:schemeClr val="lt1">
                <a:hueOff val="0"/>
                <a:satOff val="0"/>
                <a:lumOff val="0"/>
                <a:alphaOff val="0"/>
              </a:schemeClr>
            </a:lnRef>
            <a:fillRef xmlns:a="http://schemas.openxmlformats.org/drawingml/2006/main" idx="2">
              <a:schemeClr val="accent5">
                <a:hueOff val="-9933876"/>
                <a:satOff val="39811"/>
                <a:lumOff val="8628"/>
                <a:alphaOff val="0"/>
              </a:schemeClr>
            </a:fillRef>
            <a:effectRef xmlns:a="http://schemas.openxmlformats.org/drawingml/2006/main" idx="1">
              <a:schemeClr val="accent5">
                <a:hueOff val="-9933876"/>
                <a:satOff val="39811"/>
                <a:lumOff val="8628"/>
                <a:alphaOff val="0"/>
              </a:schemeClr>
            </a:effectRef>
            <a:fontRef xmlns:a="http://schemas.openxmlformats.org/drawingml/2006/main" idx="minor">
              <a:schemeClr val="dk1"/>
            </a:fontRef>
          </p:style>
        </p:sp>
        <p:sp>
          <p:nvSpPr>
            <p:cNvPr id="11" name="Oval 10"/>
            <p:cNvSpPr/>
            <p:nvPr/>
          </p:nvSpPr>
          <p:spPr>
            <a:xfrm xmlns:a="http://schemas.openxmlformats.org/drawingml/2006/main">
              <a:off x="3746463" y="3520440"/>
              <a:ext cx="1422472" cy="1005840"/>
            </a:xfrm>
            <a:prstGeom xmlns:a="http://schemas.openxmlformats.org/drawingml/2006/main" prst="rect">
              <a:avLst/>
            </a:prstGeom>
            <a:sp3d xmlns:a="http://schemas.openxmlformats.org/drawingml/2006/main"/>
          </p:spPr>
          <p: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p:style>
          <p:txBody>
            <a:bodyPr xmlns:a="http://schemas.openxmlformats.org/drawingml/2006/main" spcFirstLastPara="0" vert="horz" wrap="square" lIns="128016" tIns="128016" rIns="128016" bIns="128016" numCol="1" spcCol="1270" anchor="ctr" anchorCtr="0">
              <a:noAutofit/>
            </a:bodyPr>
            <a:lstStyle xmlns:a="http://schemas.openxmlformats.org/drawingml/2006/main"/>
            <a:p xmlns:a="http://schemas.openxmlformats.org/drawingml/2006/main">
              <a:pPr lvl="0" algn="ctr" defTabSz="800100" rtl="0">
                <a:lnSpc>
                  <a:spcPct val="90000"/>
                </a:lnSpc>
                <a:spcBef>
                  <a:spcPct val="0"/>
                </a:spcBef>
                <a:spcAft>
                  <a:spcPts val="600"/>
                </a:spcAft>
              </a:pPr>
              <a:r>
                <a:rPr lang="en-US" sz="1800" kern="1200" dirty="0" smtClean="0"/>
                <a:t>User application or service</a:t>
              </a:r>
              <a:endParaRPr lang="en-US" sz="1800" kern="1200" dirty="0"/>
            </a:p>
          </p:txBody>
        </p:sp>
      </p:grpSp>
    </p:spTree>
  </p:cSld>
  <p:clrMapOvr>
    <a:masterClrMapping xmlns:a="http://schemas.openxmlformats.org/drawingml/2006/main"/>
  </p:clrMapOvr>
  <p:transition>
    <p:fade/>
  </p:transition>
  <p:timing>
    <p:tnLst>
      <p:par>
        <p:cTn id="1" dur="indefinite" restart="never" nodeType="tmRoot"/>
      </p:par>
    </p:tnLst>
  </p:timing>
</p:sld>
</file>

<file path=ppt/slides/slide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What Happened?</a:t>
            </a:r>
            <a:endParaRPr lang="en-US" dirty="0"/>
          </a:p>
        </p:txBody>
      </p:sp>
      <p:sp>
        <p:nvSpPr>
          <p:cNvPr id="3" name="Text Placeholder 2"/>
          <p:cNvSpPr>
            <a:spLocks xmlns:a="http://schemas.openxmlformats.org/drawingml/2006/main" noGrp="1"/>
          </p:cNvSpPr>
          <p:nvPr>
            <p:ph idx="1"/>
          </p:nvPr>
        </p:nvSpPr>
        <p:spPr/>
        <p:txBody>
          <a:bodyPr xmlns:a="http://schemas.openxmlformats.org/drawingml/2006/main">
            <a:spAutoFit/>
          </a:bodyPr>
          <a:lstStyle xmlns:a="http://schemas.openxmlformats.org/drawingml/2006/main"/>
          <a:p xmlns:a="http://schemas.openxmlformats.org/drawingml/2006/main">
            <a:pPr>
              <a:spcBef>
                <a:spcPts val="1800"/>
              </a:spcBef>
            </a:pPr>
            <a:r>
              <a:rPr lang="en-US" dirty="0" smtClean="0"/>
              <a:t>In Windows</a:t>
            </a:r>
            <a:r>
              <a:rPr lang="en-US" baseline="30000" dirty="0" smtClean="0"/>
              <a:t>®</a:t>
            </a:r>
            <a:r>
              <a:rPr lang="en-US" dirty="0" smtClean="0"/>
              <a:t> XP, services and user applications ran </a:t>
            </a:r>
            <a:r>
              <a:rPr lang="en-US" i="1" dirty="0" smtClean="0"/>
              <a:t>together</a:t>
            </a:r>
            <a:r>
              <a:rPr lang="en-US" dirty="0" smtClean="0"/>
              <a:t> in </a:t>
            </a:r>
            <a:r>
              <a:rPr lang="en-US" i="1" dirty="0" smtClean="0"/>
              <a:t>session 0</a:t>
            </a:r>
            <a:endParaRPr lang="en-US" dirty="0" smtClean="0"/>
          </a:p>
          <a:p xmlns:a="http://schemas.openxmlformats.org/drawingml/2006/main">
            <a:pPr>
              <a:spcBef>
                <a:spcPts val="1800"/>
              </a:spcBef>
            </a:pPr>
            <a:r>
              <a:rPr lang="en-US" dirty="0" smtClean="0"/>
              <a:t>Starting with Windows Vista</a:t>
            </a:r>
            <a:r>
              <a:rPr lang="en-US" baseline="30000" dirty="0" smtClean="0"/>
              <a:t>®</a:t>
            </a:r>
            <a:r>
              <a:rPr lang="en-US" dirty="0" smtClean="0"/>
              <a:t>, services are alone in session 0</a:t>
            </a:r>
          </a:p>
          <a:p xmlns:a="http://schemas.openxmlformats.org/drawingml/2006/main">
            <a:pPr>
              <a:spcBef>
                <a:spcPts val="1800"/>
              </a:spcBef>
            </a:pPr>
            <a:r>
              <a:rPr lang="en-US" dirty="0" smtClean="0"/>
              <a:t>User applications run in session 1, </a:t>
            </a:r>
            <a:br>
              <a:rPr lang="en-US" dirty="0" smtClean="0"/>
            </a:br>
            <a:r>
              <a:rPr lang="en-US" dirty="0" smtClean="0"/>
              <a:t>session 2, and so on (fast user switching and Terminal Services)</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The Problems</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4330416"/>
          </a:xfrm>
        </p:spPr>
        <p:txBody>
          <a:bodyPr xmlns:a="http://schemas.openxmlformats.org/drawingml/2006/main"/>
          <a:lstStyle xmlns:a="http://schemas.openxmlformats.org/drawingml/2006/main"/>
          <a:p xmlns:a="http://schemas.openxmlformats.org/drawingml/2006/main">
            <a:pPr>
              <a:spcBef>
                <a:spcPts val="1800"/>
              </a:spcBef>
            </a:pPr>
            <a:r>
              <a:rPr lang="en-US" dirty="0" smtClean="0"/>
              <a:t>Window messages can’t cross </a:t>
            </a:r>
            <a:br>
              <a:rPr lang="en-US" dirty="0" smtClean="0"/>
            </a:br>
            <a:r>
              <a:rPr lang="en-US" dirty="0" smtClean="0"/>
              <a:t>desktop boundaries (and of course </a:t>
            </a:r>
            <a:br>
              <a:rPr lang="en-US" dirty="0" smtClean="0"/>
            </a:br>
            <a:r>
              <a:rPr lang="en-US" dirty="0" smtClean="0"/>
              <a:t>session boundaries)</a:t>
            </a:r>
          </a:p>
          <a:p xmlns:a="http://schemas.openxmlformats.org/drawingml/2006/main">
            <a:pPr>
              <a:spcBef>
                <a:spcPts val="1800"/>
              </a:spcBef>
            </a:pPr>
            <a:r>
              <a:rPr lang="en-US" dirty="0" smtClean="0"/>
              <a:t>Kernel objects are private to a session </a:t>
            </a:r>
            <a:br>
              <a:rPr lang="en-US" dirty="0" smtClean="0"/>
            </a:br>
            <a:r>
              <a:rPr lang="en-US" dirty="0" smtClean="0"/>
              <a:t>by default</a:t>
            </a:r>
          </a:p>
          <a:p xmlns:a="http://schemas.openxmlformats.org/drawingml/2006/main">
            <a:pPr>
              <a:spcBef>
                <a:spcPts val="1800"/>
              </a:spcBef>
            </a:pPr>
            <a:r>
              <a:rPr lang="en-US" dirty="0" smtClean="0"/>
              <a:t>Services can’t display UI on the </a:t>
            </a:r>
            <a:br>
              <a:rPr lang="en-US" dirty="0" smtClean="0"/>
            </a:br>
            <a:r>
              <a:rPr lang="en-US" dirty="0" smtClean="0"/>
              <a:t>user’s desktop</a:t>
            </a:r>
          </a:p>
          <a:p xmlns:a="http://schemas.openxmlformats.org/drawingml/2006/main">
            <a:pPr>
              <a:spcBef>
                <a:spcPts val="1800"/>
              </a:spcBef>
            </a:pPr>
            <a:r>
              <a:rPr lang="en-US" dirty="0" smtClean="0"/>
              <a:t>Access control adds confusion to the mix</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6.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dirty="0" smtClean="0"/>
              <a:t>Identifying The Problem</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4355038"/>
          </a:xfrm>
        </p:spPr>
        <p:txBody>
          <a:bodyPr xmlns:a="http://schemas.openxmlformats.org/drawingml/2006/main"/>
          <a:lstStyle xmlns:a="http://schemas.openxmlformats.org/drawingml/2006/main"/>
          <a:p xmlns:a="http://schemas.openxmlformats.org/drawingml/2006/main">
            <a:r>
              <a:rPr lang="en-US" dirty="0" smtClean="0"/>
              <a:t>Symptoms</a:t>
            </a:r>
          </a:p>
          <a:p xmlns:a="http://schemas.openxmlformats.org/drawingml/2006/main">
            <a:pPr lvl="1"/>
            <a:r>
              <a:rPr lang="en-US" dirty="0" smtClean="0"/>
              <a:t>No UI is displayed when there used to be some</a:t>
            </a:r>
          </a:p>
          <a:p xmlns:a="http://schemas.openxmlformats.org/drawingml/2006/main">
            <a:pPr lvl="1"/>
            <a:r>
              <a:rPr lang="en-US" dirty="0" smtClean="0"/>
              <a:t>“Interactive services dialog detection”</a:t>
            </a:r>
          </a:p>
          <a:p xmlns:a="http://schemas.openxmlformats.org/drawingml/2006/main">
            <a:pPr lvl="1"/>
            <a:r>
              <a:rPr lang="en-US" dirty="0" smtClean="0"/>
              <a:t>Clients receive access denied errors when talking to a service</a:t>
            </a:r>
          </a:p>
          <a:p xmlns:a="http://schemas.openxmlformats.org/drawingml/2006/main">
            <a:pPr lvl="1"/>
            <a:r>
              <a:rPr lang="en-US" dirty="0" smtClean="0"/>
              <a:t>Clients do not receive a response from a service when using local objects</a:t>
            </a:r>
          </a:p>
          <a:p xmlns:a="http://schemas.openxmlformats.org/drawingml/2006/main">
            <a:pPr>
              <a:spcBef>
                <a:spcPts val="1800"/>
              </a:spcBef>
            </a:pPr>
            <a:r>
              <a:rPr lang="en-US" dirty="0" smtClean="0"/>
              <a:t>Use tools to verify</a:t>
            </a:r>
          </a:p>
          <a:p xmlns:a="http://schemas.openxmlformats.org/drawingml/2006/main">
            <a:pPr lvl="1"/>
            <a:r>
              <a:rPr lang="en-US" dirty="0" smtClean="0"/>
              <a:t>Process Explorer (for examining handles)</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7.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Rectangle 4"/>
          <p:cNvSpPr/>
          <p:nvPr/>
        </p:nvSpPr>
        <p:spPr>
          <a:xfrm xmlns:a="http://schemas.openxmlformats.org/drawingml/2006/main">
            <a:off x="0" y="5562600"/>
            <a:ext cx="9144000" cy="1293813"/>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1">
                  <a:lumMod val="50000"/>
                </a:schemeClr>
              </a:gs>
              <a:gs pos="99000">
                <a:schemeClr val="tx2">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2"/>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a:xfrm xmlns:a="http://schemas.openxmlformats.org/drawingml/2006/main">
            <a:off x="393700" y="228600"/>
            <a:ext cx="8305800" cy="1261884"/>
          </a:xfrm>
        </p:spPr>
        <p:txBody>
          <a:bodyPr xmlns:a="http://schemas.openxmlformats.org/drawingml/2006/main"/>
          <a:lstStyle xmlns:a="http://schemas.openxmlformats.org/drawingml/2006/main"/>
          <a:p xmlns:a="http://schemas.openxmlformats.org/drawingml/2006/main">
            <a:r>
              <a:rPr lang="en-US" dirty="0" smtClean="0"/>
              <a:t>Process Explorer</a:t>
            </a:r>
            <a:br>
              <a:rPr lang="en-US" dirty="0" smtClean="0"/>
            </a:br>
            <a:r>
              <a:rPr lang="en-US" sz="3200" dirty="0" smtClean="0">
                <a:gradFill>
                  <a:gsLst>
                    <a:gs pos="0">
                      <a:schemeClr val="accent1">
                        <a:lumMod val="20000"/>
                        <a:lumOff val="80000"/>
                      </a:schemeClr>
                    </a:gs>
                    <a:gs pos="50000">
                      <a:schemeClr val="accent1">
                        <a:lumMod val="20000"/>
                        <a:lumOff val="80000"/>
                      </a:schemeClr>
                    </a:gs>
                  </a:gsLst>
                  <a:lin ang="5400000" scaled="0"/>
                </a:gradFill>
              </a:rPr>
              <a:t>Access control and integrity levels</a:t>
            </a:r>
            <a:endParaRPr lang="en-US" sz="3200" dirty="0">
              <a:gradFill>
                <a:gsLst>
                  <a:gs pos="0">
                    <a:schemeClr val="accent1">
                      <a:lumMod val="20000"/>
                      <a:lumOff val="80000"/>
                    </a:schemeClr>
                  </a:gs>
                  <a:gs pos="50000">
                    <a:schemeClr val="accent1">
                      <a:lumMod val="20000"/>
                      <a:lumOff val="80000"/>
                    </a:schemeClr>
                  </a:gs>
                </a:gsLst>
                <a:lin ang="5400000" scaled="0"/>
              </a:gradFill>
            </a:endParaRPr>
          </a:p>
        </p:txBody>
      </p:sp>
      <p:pic>
        <p:nvPicPr>
          <p:cNvPr id="4"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3" cstate="print"/>
          <a:stretch xmlns:a="http://schemas.openxmlformats.org/drawingml/2006/main">
            <a:fillRect/>
          </a:stretch>
        </p:blipFill>
        <p:spPr bwMode="auto">
          <a:xfrm xmlns:a="http://schemas.openxmlformats.org/drawingml/2006/main">
            <a:off x="4876800" y="1905000"/>
            <a:ext cx="3763963" cy="437023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outerShdw blurRad="393700" sx="102000" sy="102000" algn="ctr" rotWithShape="0">
              <a:prstClr val="black">
                <a:alpha val="40000"/>
              </a:prstClr>
            </a:outerShdw>
            <a:reflection blurRad="6350" stA="52000" endA="300" endPos="35000" dir="5400000" sy="-100000" algn="bl" rotWithShape="0"/>
          </a:effectLst>
        </p:spPr>
      </p:pic>
      <p:pic>
        <p:nvPicPr>
          <p:cNvPr id="1026"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tretch xmlns:a="http://schemas.openxmlformats.org/drawingml/2006/main">
            <a:fillRect/>
          </a:stretch>
        </p:blipFill>
        <p:spPr bwMode="auto">
          <a:xfrm xmlns:a="http://schemas.openxmlformats.org/drawingml/2006/main">
            <a:off x="381000" y="1905000"/>
            <a:ext cx="4171950" cy="434340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outerShdw blurRad="393700" sx="102000" sy="102000" algn="ctr" rotWithShape="0">
              <a:prstClr val="black">
                <a:alpha val="40000"/>
              </a:prstClr>
            </a:outerShdw>
            <a:reflection blurRad="6350" stA="52000" endA="300" endPos="35000" dir="5400000" sy="-100000" algn="bl" rotWithShape="0"/>
          </a:effectLst>
        </p:spPr>
      </p:pic>
    </p:spTree>
  </p:cSld>
  <p:clrMapOvr>
    <a:masterClrMapping xmlns:a="http://schemas.openxmlformats.org/drawingml/2006/main"/>
  </p:clrMapOvr>
  <p:transition>
    <p:fade/>
  </p:transition>
  <p:timing>
    <p:tnLst>
      <p:par>
        <p:cTn id="1" dur="indefinite" restart="never" nodeType="tmRoot"/>
      </p:par>
    </p:tnLst>
  </p:timing>
</p:sld>
</file>

<file path=ppt/slides/slide8.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6" name="Rectangle 5"/>
          <p:cNvSpPr/>
          <p:nvPr/>
        </p:nvSpPr>
        <p:spPr>
          <a:xfrm xmlns:a="http://schemas.openxmlformats.org/drawingml/2006/main">
            <a:off x="0" y="5562600"/>
            <a:ext cx="9144000" cy="1293813"/>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1">
                  <a:lumMod val="50000"/>
                </a:schemeClr>
              </a:gs>
              <a:gs pos="99000">
                <a:schemeClr val="tx2">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2"/>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a:xfrm xmlns:a="http://schemas.openxmlformats.org/drawingml/2006/main">
            <a:off x="393700" y="228600"/>
            <a:ext cx="8305800" cy="1261884"/>
          </a:xfrm>
        </p:spPr>
        <p:txBody>
          <a:bodyPr xmlns:a="http://schemas.openxmlformats.org/drawingml/2006/main"/>
          <a:lstStyle xmlns:a="http://schemas.openxmlformats.org/drawingml/2006/main"/>
          <a:p xmlns:a="http://schemas.openxmlformats.org/drawingml/2006/main">
            <a:r>
              <a:rPr lang="en-US" dirty="0" smtClean="0"/>
              <a:t>Kernel Object Namespaces</a:t>
            </a:r>
            <a:br>
              <a:rPr lang="en-US" dirty="0" smtClean="0"/>
            </a:br>
            <a:r>
              <a:rPr lang="en-US" sz="3200" dirty="0" smtClean="0">
                <a:gradFill>
                  <a:gsLst>
                    <a:gs pos="0">
                      <a:schemeClr val="accent1">
                        <a:lumMod val="20000"/>
                        <a:lumOff val="80000"/>
                      </a:schemeClr>
                    </a:gs>
                    <a:gs pos="50000">
                      <a:schemeClr val="accent1">
                        <a:lumMod val="20000"/>
                        <a:lumOff val="80000"/>
                      </a:schemeClr>
                    </a:gs>
                  </a:gsLst>
                  <a:lin ang="5400000" scaled="0"/>
                </a:gradFill>
              </a:rPr>
              <a:t>Solutions</a:t>
            </a:r>
            <a:endParaRPr lang="en-US" sz="3200" dirty="0">
              <a:gradFill>
                <a:gsLst>
                  <a:gs pos="0">
                    <a:schemeClr val="accent1">
                      <a:lumMod val="20000"/>
                      <a:lumOff val="80000"/>
                    </a:schemeClr>
                  </a:gs>
                  <a:gs pos="50000">
                    <a:schemeClr val="accent1">
                      <a:lumMod val="20000"/>
                      <a:lumOff val="80000"/>
                    </a:schemeClr>
                  </a:gs>
                </a:gsLst>
                <a:lin ang="5400000" scaled="0"/>
              </a:gradFill>
            </a:endParaRPr>
          </a:p>
        </p:txBody>
      </p:sp>
      <p:pic>
        <p:nvPicPr>
          <p:cNvPr id="2050"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3" cstate="print"/>
          <a:srcRect xmlns:a="http://schemas.openxmlformats.org/drawingml/2006/main"/>
          <a:stretch xmlns:a="http://schemas.openxmlformats.org/drawingml/2006/main">
            <a:fillRect/>
          </a:stretch>
        </p:blipFill>
        <p:spPr bwMode="auto">
          <a:xfrm xmlns:a="http://schemas.openxmlformats.org/drawingml/2006/main">
            <a:off x="4006947" y="2224794"/>
            <a:ext cx="4756053" cy="423721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outerShdw blurRad="393700" sx="102000" sy="102000" algn="ctr" rotWithShape="0">
              <a:prstClr val="black">
                <a:alpha val="40000"/>
              </a:prstClr>
            </a:outerShdw>
            <a:reflection blurRad="6350" stA="52000" endA="300" endPos="35000" dir="5400000" sy="-100000" algn="bl" rotWithShape="0"/>
          </a:effectLst>
        </p:spPr>
      </p:pic>
      <p:sp>
        <p:nvSpPr>
          <p:cNvPr id="7" name="Rectangle 6"/>
          <p:cNvSpPr/>
          <p:nvPr/>
        </p:nvSpPr>
        <p:spPr>
          <a:xfrm xmlns:a="http://schemas.openxmlformats.org/drawingml/2006/main">
            <a:off x="381000" y="4572000"/>
            <a:ext cx="3429000" cy="867930"/>
          </a:xfrm>
          <a:prstGeom xmlns:a="http://schemas.openxmlformats.org/drawingml/2006/main" prst="rect">
            <a:avLst/>
          </a:prstGeom>
        </p:spPr>
        <p:txBody>
          <a:bodyPr xmlns:a="http://schemas.openxmlformats.org/drawingml/2006/main" wrap="square">
            <a:spAutoFit/>
          </a:bodyPr>
          <a:lstStyle xmlns:a="http://schemas.openxmlformats.org/drawingml/2006/main"/>
          <a:p xmlns:a="http://schemas.openxmlformats.org/drawingml/2006/main">
            <a:pPr lvl="0" defTabSz="914400">
              <a:lnSpc>
                <a:spcPct val="90000"/>
              </a:lnSpc>
              <a:spcBef>
                <a:spcPct val="20000"/>
              </a:spcBef>
              <a:buClr>
                <a:srgbClr val="4F81BD">
                  <a:lumMod val="20000"/>
                  <a:lumOff val="80000"/>
                </a:srgbClr>
              </a:buClr>
            </a:pPr>
            <a:r>
              <a:rPr lang="en-US" sz="2800" dirty="0" smtClean="0">
                <a:gradFill>
                  <a:gsLst>
                    <a:gs pos="0">
                      <a:prstClr val="white"/>
                    </a:gs>
                    <a:gs pos="50000">
                      <a:prstClr val="white"/>
                    </a:gs>
                  </a:gsLst>
                  <a:lin ang="5400000" scaled="0"/>
                </a:gradFill>
                <a:latin typeface="Segoe UI" pitchFamily="34" charset="0"/>
              </a:rPr>
              <a:t>Prefix object names with Global\</a:t>
            </a:r>
          </a:p>
        </p:txBody>
      </p:sp>
      <p:sp>
        <p:nvSpPr>
          <p:cNvPr id="8" name="Rectangle 7"/>
          <p:cNvSpPr/>
          <p:nvPr/>
        </p:nvSpPr>
        <p:spPr>
          <a:xfrm xmlns:a="http://schemas.openxmlformats.org/drawingml/2006/main">
            <a:off x="381000" y="2355850"/>
            <a:ext cx="3810000" cy="867930"/>
          </a:xfrm>
          <a:prstGeom xmlns:a="http://schemas.openxmlformats.org/drawingml/2006/main" prst="rect">
            <a:avLst/>
          </a:prstGeom>
        </p:spPr>
        <p:txBody>
          <a:bodyPr xmlns:a="http://schemas.openxmlformats.org/drawingml/2006/main" wrap="square">
            <a:spAutoFit/>
          </a:bodyPr>
          <a:lstStyle xmlns:a="http://schemas.openxmlformats.org/drawingml/2006/main"/>
          <a:p xmlns:a="http://schemas.openxmlformats.org/drawingml/2006/main">
            <a:pPr lvl="0" defTabSz="914400">
              <a:lnSpc>
                <a:spcPct val="90000"/>
              </a:lnSpc>
              <a:spcBef>
                <a:spcPct val="20000"/>
              </a:spcBef>
              <a:buClr>
                <a:srgbClr val="4F81BD">
                  <a:lumMod val="20000"/>
                  <a:lumOff val="80000"/>
                </a:srgbClr>
              </a:buClr>
            </a:pPr>
            <a:r>
              <a:rPr lang="en-US" sz="2800" dirty="0" smtClean="0">
                <a:gradFill>
                  <a:gsLst>
                    <a:gs pos="0">
                      <a:prstClr val="white"/>
                    </a:gs>
                    <a:gs pos="50000">
                      <a:prstClr val="white"/>
                    </a:gs>
                  </a:gsLst>
                  <a:lin ang="5400000" scaled="0"/>
                </a:gradFill>
                <a:latin typeface="Segoe UI" pitchFamily="34" charset="0"/>
              </a:rPr>
              <a:t>Shim the problematic objects</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9.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7" name="Rectangle 6"/>
          <p:cNvSpPr/>
          <p:nvPr/>
        </p:nvSpPr>
        <p:spPr>
          <a:xfrm xmlns:a="http://schemas.openxmlformats.org/drawingml/2006/main">
            <a:off x="0" y="5562600"/>
            <a:ext cx="9144000" cy="1293813"/>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1">
                  <a:lumMod val="50000"/>
                </a:schemeClr>
              </a:gs>
              <a:gs pos="99000">
                <a:schemeClr val="tx2">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2"/>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a:xfrm xmlns:a="http://schemas.openxmlformats.org/drawingml/2006/main">
            <a:off x="393700" y="228600"/>
            <a:ext cx="8305800" cy="1261884"/>
          </a:xfrm>
        </p:spPr>
        <p:txBody>
          <a:bodyPr xmlns:a="http://schemas.openxmlformats.org/drawingml/2006/main"/>
          <a:lstStyle xmlns:a="http://schemas.openxmlformats.org/drawingml/2006/main"/>
          <a:p xmlns:a="http://schemas.openxmlformats.org/drawingml/2006/main">
            <a:r>
              <a:rPr lang="en-US" dirty="0" smtClean="0"/>
              <a:t>Displaying UI To The User</a:t>
            </a:r>
            <a:br>
              <a:rPr lang="en-US" dirty="0" smtClean="0"/>
            </a:br>
            <a:r>
              <a:rPr lang="en-US" sz="3200" dirty="0" smtClean="0">
                <a:gradFill>
                  <a:gsLst>
                    <a:gs pos="0">
                      <a:schemeClr val="accent1">
                        <a:lumMod val="20000"/>
                        <a:lumOff val="80000"/>
                      </a:schemeClr>
                    </a:gs>
                    <a:gs pos="50000">
                      <a:schemeClr val="accent1">
                        <a:lumMod val="20000"/>
                        <a:lumOff val="80000"/>
                      </a:schemeClr>
                    </a:gs>
                  </a:gsLst>
                  <a:lin ang="5400000" scaled="0"/>
                </a:gradFill>
              </a:rPr>
              <a:t>Solutions</a:t>
            </a:r>
            <a:endParaRPr lang="en-US" sz="3200" dirty="0">
              <a:gradFill>
                <a:gsLst>
                  <a:gs pos="0">
                    <a:schemeClr val="accent1">
                      <a:lumMod val="20000"/>
                      <a:lumOff val="80000"/>
                    </a:schemeClr>
                  </a:gs>
                  <a:gs pos="50000">
                    <a:schemeClr val="accent1">
                      <a:lumMod val="20000"/>
                      <a:lumOff val="80000"/>
                    </a:schemeClr>
                  </a:gs>
                </a:gsLst>
                <a:lin ang="5400000" scaled="0"/>
              </a:gradFill>
            </a:endParaRPr>
          </a:p>
        </p:txBody>
      </p:sp>
      <p:sp>
        <p:nvSpPr>
          <p:cNvPr id="3" name="Text Placeholder 2"/>
          <p:cNvSpPr>
            <a:spLocks xmlns:a="http://schemas.openxmlformats.org/drawingml/2006/main" noGrp="1"/>
          </p:cNvSpPr>
          <p:nvPr>
            <p:ph type="body" sz="quarter" idx="10"/>
          </p:nvPr>
        </p:nvSpPr>
        <p:spPr>
          <a:xfrm xmlns:a="http://schemas.openxmlformats.org/drawingml/2006/main">
            <a:off x="381001" y="1905000"/>
            <a:ext cx="7696200" cy="3053144"/>
          </a:xfrm>
        </p:spPr>
        <p:txBody>
          <a:bodyPr xmlns:a="http://schemas.openxmlformats.org/drawingml/2006/main"/>
          <a:lstStyle xmlns:a="http://schemas.openxmlformats.org/drawingml/2006/main"/>
          <a:p xmlns:a="http://schemas.openxmlformats.org/drawingml/2006/main">
            <a:r>
              <a:rPr lang="en-US" sz="2400" dirty="0" smtClean="0"/>
              <a:t>Automatic mitigation prompts the user </a:t>
            </a:r>
            <a:br>
              <a:rPr lang="en-US" sz="2400" dirty="0" smtClean="0"/>
            </a:br>
            <a:r>
              <a:rPr lang="en-US" sz="2400" dirty="0" smtClean="0"/>
              <a:t>(if the service is interactive)</a:t>
            </a:r>
          </a:p>
          <a:p xmlns:a="http://schemas.openxmlformats.org/drawingml/2006/main">
            <a:pPr lvl="1"/>
            <a:r>
              <a:rPr lang="en-US" sz="2000" dirty="0" smtClean="0"/>
              <a:t>Highly inconvenient</a:t>
            </a:r>
          </a:p>
          <a:p xmlns:a="http://schemas.openxmlformats.org/drawingml/2006/main">
            <a:r>
              <a:rPr lang="en-US" sz="2400" dirty="0" smtClean="0"/>
              <a:t>For simple messages,</a:t>
            </a:r>
          </a:p>
          <a:p xmlns:a="http://schemas.openxmlformats.org/drawingml/2006/main">
            <a:r>
              <a:rPr lang="en-US" sz="2400" dirty="0" smtClean="0"/>
              <a:t>	use </a:t>
            </a:r>
            <a:r>
              <a:rPr lang="en-US" sz="2400" dirty="0" err="1" smtClean="0"/>
              <a:t>WTSSendMessage</a:t>
            </a:r>
            <a:endParaRPr lang="en-US" sz="2400" dirty="0" smtClean="0"/>
          </a:p>
          <a:p xmlns:a="http://schemas.openxmlformats.org/drawingml/2006/main">
            <a:r>
              <a:rPr lang="en-US" sz="2400" dirty="0" smtClean="0"/>
              <a:t>To launch a complex UI</a:t>
            </a:r>
            <a:br>
              <a:rPr lang="en-US" sz="2400" dirty="0" smtClean="0"/>
            </a:br>
            <a:r>
              <a:rPr lang="en-US" sz="2400" dirty="0" smtClean="0"/>
              <a:t>client, use </a:t>
            </a:r>
            <a:r>
              <a:rPr lang="en-US" sz="2400" dirty="0" err="1" smtClean="0"/>
              <a:t>CreateProcessAsUser</a:t>
            </a:r>
            <a:endParaRPr lang="en-US" sz="2400" dirty="0" smtClean="0"/>
          </a:p>
          <a:p xmlns:a="http://schemas.openxmlformats.org/drawingml/2006/main">
            <a:pPr lvl="1"/>
            <a:r>
              <a:rPr lang="en-US" sz="2000" dirty="0" smtClean="0"/>
              <a:t>Find the “active” user</a:t>
            </a:r>
            <a:endParaRPr lang="en-US" sz="2000" dirty="0"/>
          </a:p>
        </p:txBody>
      </p:sp>
      <p:pic>
        <p:nvPicPr>
          <p:cNvPr id="1026"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3" cstate="print"/>
          <a:srcRect xmlns:a="http://schemas.openxmlformats.org/drawingml/2006/main"/>
          <a:stretch xmlns:a="http://schemas.openxmlformats.org/drawingml/2006/main">
            <a:fillRect/>
          </a:stretch>
        </p:blipFill>
        <p:spPr bwMode="auto">
          <a:xfrm xmlns:a="http://schemas.openxmlformats.org/drawingml/2006/main">
            <a:off x="5181600" y="4343400"/>
            <a:ext cx="3733800" cy="204807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outerShdw blurRad="393700" sx="102000" sy="102000" algn="ctr" rotWithShape="0">
              <a:prstClr val="black">
                <a:alpha val="40000"/>
              </a:prstClr>
            </a:outerShdw>
            <a:reflection blurRad="6350" stA="52000" endA="300" endPos="35000" dir="5400000" sy="-100000" algn="bl" rotWithShape="0"/>
          </a:effectLst>
        </p:spPr>
      </p:pic>
    </p:spTree>
  </p:cSld>
  <p:clrMapOvr>
    <a:masterClrMapping xmlns:a="http://schemas.openxmlformats.org/drawingml/2006/main"/>
  </p:clrMapOvr>
  <p:transition>
    <p:fade/>
  </p:transition>
  <p:timing>
    <p:tnLst>
      <p:par>
        <p:cTn id="1" dur="indefinite" restart="never" nodeType="tmRoot"/>
      </p:par>
    </p:tnLst>
  </p:timing>
</p:sld>
</file>

<file path=ppt/theme/theme1.xml><?xml version="1.0" encoding="utf-8"?>
<a:theme xmlns:a="http://schemas.openxmlformats.org/drawingml/2006/main" name="Windows 7 Blue">
  <a:themeElements>
    <a:clrScheme name="windows 7 blu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8CCE4"/>
      </a:hlink>
      <a:folHlink>
        <a:srgbClr val="1F497D"/>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ndows 7 Green">
  <a:themeElements>
    <a:clrScheme name="Windows 7">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indows 7 Yellow">
  <a:themeElements>
    <a:clrScheme name="windows 7 yellow">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indows 7 Orang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indows 7 Black">
  <a:themeElements>
    <a:clrScheme name="windows 7 green">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Windows 7 Blue">
  <a:themeElements>
    <a:clrScheme name="windows 7 blu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8CCE4"/>
      </a:hlink>
      <a:folHlink>
        <a:srgbClr val="1F497D"/>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36B465D99FFD488DE87CDA77F05703" ma:contentTypeVersion="1" ma:contentTypeDescription="Create a new document." ma:contentTypeScope="" ma:versionID="314b6befcba72db8dfa33ca9101f4bc9">
  <xsd:schema xmlns:xsd="http://www.w3.org/2001/XMLSchema" xmlns:p="http://schemas.microsoft.com/office/2006/metadata/properties" xmlns:ns2="ddcb30f9-49b2-4fa6-88ed-99d6ff5ecb1f" targetNamespace="http://schemas.microsoft.com/office/2006/metadata/properties" ma:root="true" ma:fieldsID="895958627e31921954d210057ba7191c" ns2:_="">
    <xsd:import namespace="ddcb30f9-49b2-4fa6-88ed-99d6ff5ecb1f"/>
    <xsd:element name="properties">
      <xsd:complexType>
        <xsd:sequence>
          <xsd:element name="documentManagement">
            <xsd:complexType>
              <xsd:all>
                <xsd:element ref="ns2:Status"/>
              </xsd:all>
            </xsd:complexType>
          </xsd:element>
        </xsd:sequence>
      </xsd:complexType>
    </xsd:element>
  </xsd:schema>
  <xsd:schema xmlns:xsd="http://www.w3.org/2001/XMLSchema" xmlns:dms="http://schemas.microsoft.com/office/2006/documentManagement/types" targetNamespace="ddcb30f9-49b2-4fa6-88ed-99d6ff5ecb1f" elementFormDefault="qualified">
    <xsd:import namespace="http://schemas.microsoft.com/office/2006/documentManagement/types"/>
    <xsd:element name="Status" ma:index="8" ma:displayName="Status" ma:default="Content Creation" ma:description="Stage of the content in the folder" ma:format="Dropdown" ma:internalName="Status">
      <xsd:simpleType>
        <xsd:restriction base="dms:Choice">
          <xsd:enumeration value="Content Creation"/>
          <xsd:enumeration value="Technical Review"/>
          <xsd:enumeration value="Edit Pass"/>
          <xsd:enumeration value="Publish"/>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Status xmlns="ddcb30f9-49b2-4fa6-88ed-99d6ff5ecb1f">Content Creation</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3D9EBE-2DFD-482D-A314-D18A44028D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cb30f9-49b2-4fa6-88ed-99d6ff5ecb1f"/>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7E20566-761B-4FF8-A976-13A748828E23}">
  <ds:schemaRefs>
    <ds:schemaRef ds:uri="http://schemas.microsoft.com/office/2006/metadata/properties"/>
    <ds:schemaRef ds:uri="ddcb30f9-49b2-4fa6-88ed-99d6ff5ecb1f"/>
  </ds:schemaRefs>
</ds:datastoreItem>
</file>

<file path=customXml/itemProps3.xml><?xml version="1.0" encoding="utf-8"?>
<ds:datastoreItem xmlns:ds="http://schemas.openxmlformats.org/officeDocument/2006/customXml" ds:itemID="{044E18E9-075A-4A50-B34F-9F63CE35D6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WIN7RH~1</Template>
  <TotalTime>670</TotalTime>
  <Words>493</Words>
  <Application>Microsoft Office PowerPoint</Application>
  <PresentationFormat>On-screen Show (4:3)</PresentationFormat>
  <Paragraphs>89</Paragraphs>
  <Slides>16</Slides>
  <Notes>0</Notes>
  <HiddenSlides>0</HiddenSlides>
  <MMClips>0</MMClips>
  <ScaleCrop>false</ScaleCrop>
  <HeadingPairs>
    <vt:vector size="4" baseType="variant">
      <vt:variant>
        <vt:lpstr>Theme</vt:lpstr>
      </vt:variant>
      <vt:variant>
        <vt:i4>6</vt:i4>
      </vt:variant>
      <vt:variant>
        <vt:lpstr>Slide Titles</vt:lpstr>
      </vt:variant>
      <vt:variant>
        <vt:i4>16</vt:i4>
      </vt:variant>
    </vt:vector>
  </HeadingPairs>
  <TitlesOfParts>
    <vt:vector size="22" baseType="lpstr">
      <vt:lpstr>Windows 7 Blue</vt:lpstr>
      <vt:lpstr>Windows 7 Green</vt:lpstr>
      <vt:lpstr>Windows 7 Yellow</vt:lpstr>
      <vt:lpstr>Windows 7 Orange</vt:lpstr>
      <vt:lpstr>Windows 7 Black</vt:lpstr>
      <vt:lpstr>1_Windows 7 Blue</vt:lpstr>
      <vt:lpstr>Windows 7 Training</vt:lpstr>
      <vt:lpstr>Windows® 7 Compatibility</vt:lpstr>
      <vt:lpstr>Windows Sessions</vt:lpstr>
      <vt:lpstr>What Happened?</vt:lpstr>
      <vt:lpstr>The Problems</vt:lpstr>
      <vt:lpstr>Identifying The Problem</vt:lpstr>
      <vt:lpstr>Process Explorer Access control and integrity levels</vt:lpstr>
      <vt:lpstr>Kernel Object Namespaces Solutions</vt:lpstr>
      <vt:lpstr>Displaying UI To The User Solutions</vt:lpstr>
      <vt:lpstr>Using WTSSendMessage</vt:lpstr>
      <vt:lpstr>Access Control And Integrity Levels Solutions</vt:lpstr>
      <vt:lpstr>Modifying The Integrity Level</vt:lpstr>
      <vt:lpstr>Setting DACL And SACL</vt:lpstr>
      <vt:lpstr>Summary</vt:lpstr>
      <vt:lpstr>Additional Resources</vt:lpstr>
      <vt:lpstr>Slide 16</vt:lpstr>
    </vt:vector>
  </TitlesOfParts>
  <Manager>&lt;Content Manager Name Here&gt;</Manager>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0 Isolation</dc:title>
  <dc:subject>&lt;Event Name Here&gt;</dc:subject>
  <dc:description>[missing presentation description here]
by Microsoft Developer and Platform Evangelism
http://windowsteamblog.com/blogs/developers/default.aspx
</dc:description>
  <cp:lastModifiedBy>Susan</cp:lastModifiedBy>
  <cp:revision>64</cp:revision>
  <dcterms:created xsi:type="dcterms:W3CDTF">2008-11-26T01:03:43Z</dcterms:created>
  <dcterms:modified xsi:type="dcterms:W3CDTF">2009-08-05T16:55:42Z</dcterms:modified>
  <dc:creator>Microsoft Developer and Platform Evangelism</dc:creator>
  <cp:version>1.0</cp:version>
</cp:coreProperties>
</file>