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8" r:id="rId1"/>
    <p:sldMasterId id="2147483765" r:id="rId2"/>
    <p:sldMasterId id="2147483772" r:id="rId3"/>
    <p:sldMasterId id="2147483779" r:id="rId4"/>
    <p:sldMasterId id="2147483786" r:id="rId5"/>
    <p:sldMasterId id="2147483792" r:id="rId6"/>
    <p:sldMasterId id="2147483806" r:id="rId7"/>
  </p:sldMasterIdLst>
  <p:notesMasterIdLst>
    <p:notesMasterId r:id="rId44"/>
  </p:notesMasterIdLst>
  <p:handoutMasterIdLst>
    <p:handoutMasterId r:id="rId45"/>
  </p:handoutMasterIdLst>
  <p:sldIdLst>
    <p:sldId id="340" r:id="rId8"/>
    <p:sldId id="257" r:id="rId9"/>
    <p:sldId id="341" r:id="rId10"/>
    <p:sldId id="294" r:id="rId11"/>
    <p:sldId id="318" r:id="rId12"/>
    <p:sldId id="295" r:id="rId13"/>
    <p:sldId id="324" r:id="rId14"/>
    <p:sldId id="319" r:id="rId15"/>
    <p:sldId id="323" r:id="rId16"/>
    <p:sldId id="321" r:id="rId17"/>
    <p:sldId id="322" r:id="rId18"/>
    <p:sldId id="342" r:id="rId19"/>
    <p:sldId id="325" r:id="rId20"/>
    <p:sldId id="326" r:id="rId21"/>
    <p:sldId id="327" r:id="rId22"/>
    <p:sldId id="328" r:id="rId23"/>
    <p:sldId id="329" r:id="rId24"/>
    <p:sldId id="330" r:id="rId25"/>
    <p:sldId id="331" r:id="rId26"/>
    <p:sldId id="332" r:id="rId27"/>
    <p:sldId id="349" r:id="rId28"/>
    <p:sldId id="333" r:id="rId29"/>
    <p:sldId id="334" r:id="rId30"/>
    <p:sldId id="357" r:id="rId31"/>
    <p:sldId id="351" r:id="rId32"/>
    <p:sldId id="353" r:id="rId33"/>
    <p:sldId id="352" r:id="rId34"/>
    <p:sldId id="356" r:id="rId35"/>
    <p:sldId id="350" r:id="rId36"/>
    <p:sldId id="336" r:id="rId37"/>
    <p:sldId id="354" r:id="rId38"/>
    <p:sldId id="338" r:id="rId39"/>
    <p:sldId id="339" r:id="rId40"/>
    <p:sldId id="355" r:id="rId41"/>
    <p:sldId id="348" r:id="rId42"/>
    <p:sldId id="358" r:id="rId4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86144" autoAdjust="0"/>
  </p:normalViewPr>
  <p:slideViewPr>
    <p:cSldViewPr>
      <p:cViewPr varScale="1">
        <p:scale>
          <a:sx n="114" d="100"/>
          <a:sy n="114" d="100"/>
        </p:scale>
        <p:origin x="-1662" y="-102"/>
      </p:cViewPr>
      <p:guideLst>
        <p:guide orient="horz" pos="144"/>
        <p:guide orient="horz" pos="890"/>
        <p:guide orient="horz" pos="1484"/>
        <p:guide orient="horz" pos="1200"/>
        <p:guide orient="horz" pos="3022"/>
        <p:guide orient="horz" pos="4319"/>
        <p:guide orient="horz" pos="1979"/>
        <p:guide orient="horz" pos="4065"/>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5466"/>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4053097" cy="424732"/>
          </a:xfrm>
        </p:spPr>
        <p:txBody>
          <a:bodyPr wrap="non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437792" cy="1089529"/>
          </a:xfrm>
        </p:spPr>
        <p:txBody>
          <a:bodyPr wrap="square">
            <a:spAutoFit/>
          </a:bodyPr>
          <a:lstStyle>
            <a:lvl1pPr>
              <a:lnSpc>
                <a:spcPct val="90000"/>
              </a:lnSpc>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25208" y="3964835"/>
            <a:ext cx="3352801" cy="757130"/>
          </a:xfrm>
        </p:spPr>
        <p:txBody>
          <a:bodyPr anchor="t">
            <a:spAutoFit/>
          </a:bodyPr>
          <a:lstStyle>
            <a:lvl1pPr marL="0" indent="0">
              <a:lnSpc>
                <a:spcPct val="90000"/>
              </a:lnSpc>
              <a:buNone/>
              <a:defRPr sz="2400">
                <a:gradFill>
                  <a:gsLst>
                    <a:gs pos="0">
                      <a:schemeClr val="bg1"/>
                    </a:gs>
                    <a:gs pos="100000">
                      <a:schemeClr val="bg1"/>
                    </a:gs>
                  </a:gsLst>
                  <a:lin ang="16200000" scaled="1"/>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390890"/>
            <a:ext cx="54864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solidFill>
                  <a:srgbClr val="73C167">
                    <a:lumMod val="60000"/>
                    <a:lumOff val="40000"/>
                  </a:srgbClr>
                </a:solidFill>
              </a:rPr>
              <a:t>Microsoft Confidential</a:t>
            </a:r>
            <a:endParaRPr lang="en-US" dirty="0">
              <a:solidFill>
                <a:srgbClr val="73C167">
                  <a:lumMod val="60000"/>
                  <a:lumOff val="40000"/>
                </a:srgbClr>
              </a:solidFill>
            </a:endParaRPr>
          </a:p>
        </p:txBody>
      </p:sp>
      <p:sp>
        <p:nvSpPr>
          <p:cNvPr id="14" name="Title 1"/>
          <p:cNvSpPr>
            <a:spLocks noGrp="1"/>
          </p:cNvSpPr>
          <p:nvPr>
            <p:ph type="ctrTitle"/>
          </p:nvPr>
        </p:nvSpPr>
        <p:spPr>
          <a:xfrm>
            <a:off x="5325208" y="2667000"/>
            <a:ext cx="5906297"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457200" y="2390890"/>
            <a:ext cx="54864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457201" y="3729335"/>
            <a:ext cx="5486400" cy="341632"/>
          </a:xfrm>
        </p:spPr>
        <p:txBody>
          <a:bodyPr vert="horz"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solidFill>
                  <a:srgbClr val="73C167">
                    <a:lumMod val="60000"/>
                    <a:lumOff val="40000"/>
                  </a:srgbClr>
                </a:solidFill>
              </a:rPr>
              <a:t>Microsoft Confidential</a:t>
            </a:r>
            <a:endParaRPr lang="en-US" dirty="0">
              <a:solidFill>
                <a:srgbClr val="73C167">
                  <a:lumMod val="60000"/>
                  <a:lumOff val="40000"/>
                </a:srgbClr>
              </a:solidFill>
            </a:endParaRPr>
          </a:p>
        </p:txBody>
      </p:sp>
      <p:sp>
        <p:nvSpPr>
          <p:cNvPr id="14" name="Title 1"/>
          <p:cNvSpPr>
            <a:spLocks noGrp="1"/>
          </p:cNvSpPr>
          <p:nvPr>
            <p:ph type="ctrTitle"/>
          </p:nvPr>
        </p:nvSpPr>
        <p:spPr>
          <a:xfrm>
            <a:off x="5325207" y="2667000"/>
            <a:ext cx="3423505"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25207" y="3964835"/>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atin typeface="Segoe"/>
              </a:defRPr>
            </a:lvl1pPr>
            <a:lvl2pPr>
              <a:lnSpc>
                <a:spcPct val="90000"/>
              </a:lnSpc>
              <a:defRPr>
                <a:latin typeface="Segoe"/>
              </a:defRPr>
            </a:lvl2pPr>
            <a:lvl3pPr>
              <a:lnSpc>
                <a:spcPct val="90000"/>
              </a:lnSpc>
              <a:defRPr>
                <a:latin typeface="Segoe"/>
              </a:defRPr>
            </a:lvl3pPr>
            <a:lvl4pPr>
              <a:lnSpc>
                <a:spcPct val="90000"/>
              </a:lnSpc>
              <a:defRPr>
                <a:latin typeface="Segoe"/>
              </a:defRPr>
            </a:lvl4pPr>
            <a:lvl5pPr>
              <a:lnSpc>
                <a:spcPct val="90000"/>
              </a:lnSpc>
              <a:defRPr>
                <a:latin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2.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7.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803" r:id="rId7"/>
    <p:sldLayoutId id="2147483804" r:id="rId8"/>
    <p:sldLayoutId id="2147483805"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9900" y="228600"/>
            <a:ext cx="8229600" cy="769441"/>
          </a:xfrm>
          <a:prstGeom prst="rect">
            <a:avLst/>
          </a:prstGeom>
        </p:spPr>
        <p:txBody>
          <a:bodyPr vert="horz"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0" y="1414463"/>
            <a:ext cx="8229600" cy="2092881"/>
          </a:xfrm>
          <a:prstGeom prst="rect">
            <a:avLst/>
          </a:prstGeom>
        </p:spPr>
        <p:txBody>
          <a:bodyPr vert="horz"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pPr defTabSz="914363"/>
            <a:r>
              <a:rPr lang="en-US" dirty="0" smtClean="0">
                <a:solidFill>
                  <a:srgbClr val="73C167">
                    <a:lumMod val="40000"/>
                    <a:lumOff val="60000"/>
                  </a:srgbClr>
                </a:solidFill>
              </a:rPr>
              <a:t>Microsoft Confidential</a:t>
            </a:r>
            <a:endParaRPr lang="en-US" dirty="0">
              <a:solidFill>
                <a:srgbClr val="73C167">
                  <a:lumMod val="40000"/>
                  <a:lumOff val="60000"/>
                </a:srgbClr>
              </a:solidFill>
            </a:endParaRPr>
          </a:p>
        </p:txBody>
      </p:sp>
      <p:pic>
        <p:nvPicPr>
          <p:cNvPr id="10" name="Picture 9" descr="windows 7 rev h.png"/>
          <p:cNvPicPr>
            <a:picLocks noChangeAspect="1"/>
          </p:cNvPicPr>
          <p:nvPr/>
        </p:nvPicPr>
        <p:blipFill>
          <a:blip r:embed="rId10"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762" y="228600"/>
            <a:ext cx="8313737"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5762" y="1414463"/>
            <a:ext cx="8313737"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solidFill>
                  <a:srgbClr val="73C167">
                    <a:lumMod val="40000"/>
                    <a:lumOff val="60000"/>
                  </a:srgbClr>
                </a:solidFill>
              </a:rPr>
              <a:t>Microsoft Confidential</a:t>
            </a:r>
            <a:endParaRPr lang="en-US" dirty="0">
              <a:solidFill>
                <a:srgbClr val="73C167">
                  <a:lumMod val="40000"/>
                  <a:lumOff val="60000"/>
                </a:srgbClr>
              </a:solidFill>
            </a:endParaRPr>
          </a:p>
        </p:txBody>
      </p:sp>
      <p:pic>
        <p:nvPicPr>
          <p:cNvPr id="10" name="Picture 9" descr="windows 7 rev h.png"/>
          <p:cNvPicPr>
            <a:picLocks noChangeAspect="1"/>
          </p:cNvPicPr>
          <p:nvPr/>
        </p:nvPicPr>
        <p:blipFill>
          <a:blip r:embed="rId13"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3.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4.xml" Id="rId1" /><Relationship Type="http://schemas.openxmlformats.org/officeDocument/2006/relationships/image" Target="../media/image21.png" Id="rId6" /><Relationship Type="http://schemas.openxmlformats.org/officeDocument/2006/relationships/image" Target="../media/image20.png" Id="rId5" /><Relationship Type="http://schemas.openxmlformats.org/officeDocument/2006/relationships/image" Target="../media/image19.png" Id="rId4" /></Relationships>
</file>

<file path=ppt/slides/_rels/slide14.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3.xml" Id="rId1" /><Relationship Type="http://schemas.openxmlformats.org/officeDocument/2006/relationships/image" Target="../media/image22.png" Id="rId4" /></Relationships>
</file>

<file path=ppt/slides/_rels/slide15.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23.png" Id="rId4" /></Relationships>
</file>

<file path=ppt/slides/_rels/slide16.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9.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24.png" Id="rId4"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1.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4.xml" Id="rId1" /><Relationship Type="http://schemas.openxmlformats.org/officeDocument/2006/relationships/image" Target="../media/image25.png" Id="rId4" /></Relationships>
</file>

<file path=ppt/slides/_rels/slide22.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27.png" Id="rId5" /><Relationship Type="http://schemas.openxmlformats.org/officeDocument/2006/relationships/image" Target="../media/image26.png" Id="rId4" /></Relationships>
</file>

<file path=ppt/slides/_rels/slide2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9.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1.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28.png" Id="rId4" /></Relationships>
</file>

<file path=ppt/slides/_rels/slide32.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29.png" Id="rId4" /></Relationships>
</file>

<file path=ppt/slides/_rels/slide3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34.xml.rels>&#65279;<?xml version="1.0" encoding="utf-8"?><Relationships xmlns="http://schemas.openxmlformats.org/package/2006/relationships"><Relationship Type="http://schemas.openxmlformats.org/officeDocument/2006/relationships/slideLayout" Target="../slideLayouts/slideLayout9.xml" Id="rId1" /></Relationships>
</file>

<file path=ppt/slides/_rels/slide35.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36.xml.rels>&#65279;<?xml version="1.0" encoding="utf-8"?><Relationships xmlns="http://schemas.openxmlformats.org/package/2006/relationships"><Relationship Type="http://schemas.openxmlformats.org/officeDocument/2006/relationships/image" Target="../media/image30.png" Id="rId3" /><Relationship Type="http://schemas.openxmlformats.org/officeDocument/2006/relationships/slideLayout" Target="../slideLayouts/slideLayout44.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5.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7.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15.png" Id="rId4" /></Relationships>
</file>

<file path=ppt/slides/_rels/slide8.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8.xml" Id="rId1" /><Relationship Type="http://schemas.openxmlformats.org/officeDocument/2006/relationships/image" Target="../media/image18.png" Id="rId6" /><Relationship Type="http://schemas.openxmlformats.org/officeDocument/2006/relationships/image" Target="../media/image17.png" Id="rId5" /><Relationship Type="http://schemas.openxmlformats.org/officeDocument/2006/relationships/image" Target="../media/image16.png" Id="rId4" /></Relationships>
</file>

<file path=ppt/slides/_rels/slide9.xml.rels>&#65279;<?xml version="1.0" encoding="utf-8"?><Relationships xmlns="http://schemas.openxmlformats.org/package/2006/relationships"><Relationship Type="http://schemas.openxmlformats.org/officeDocument/2006/relationships/slideLayout" Target="../slideLayouts/slideLayout8.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Enumerating Sensors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71475" y="1420813"/>
            <a:ext cx="8040688" cy="4930581"/>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200" dirty="0" smtClean="0">
                <a:solidFill>
                  <a:srgbClr val="0000FF"/>
                </a:solidFill>
                <a:latin typeface="Consolas" pitchFamily="49" charset="0"/>
                <a:cs typeface="Courier New" pitchFamily="49" charset="0"/>
              </a:rPr>
              <a:t>#include </a:t>
            </a:r>
            <a:r>
              <a:rPr lang="en-US" sz="1200" dirty="0" smtClean="0">
                <a:solidFill>
                  <a:srgbClr val="A31515"/>
                </a:solidFill>
                <a:latin typeface="Consolas" pitchFamily="49" charset="0"/>
                <a:cs typeface="Courier New" pitchFamily="49" charset="0"/>
              </a:rPr>
              <a:t>&lt;</a:t>
            </a:r>
            <a:r>
              <a:rPr lang="en-US" sz="1200" dirty="0" err="1" smtClean="0">
                <a:solidFill>
                  <a:srgbClr val="A31515"/>
                </a:solidFill>
                <a:latin typeface="Consolas" pitchFamily="49" charset="0"/>
                <a:cs typeface="Courier New" pitchFamily="49" charset="0"/>
              </a:rPr>
              <a:t>sensorsapi.h</a:t>
            </a:r>
            <a:r>
              <a:rPr lang="en-US" sz="1200" dirty="0" smtClean="0">
                <a:solidFill>
                  <a:srgbClr val="A31515"/>
                </a:solidFill>
                <a:latin typeface="Consolas" pitchFamily="49" charset="0"/>
                <a:cs typeface="Courier New" pitchFamily="49" charset="0"/>
              </a:rPr>
              <a:t>&gt;</a:t>
            </a:r>
          </a:p>
          <a:p xmlns:a="http://schemas.openxmlformats.org/drawingml/2006/main">
            <a:pPr>
              <a:buNone/>
            </a:pPr>
            <a:r>
              <a:rPr lang="en-US" sz="1200" dirty="0" smtClean="0">
                <a:solidFill>
                  <a:srgbClr val="0000FF"/>
                </a:solidFill>
                <a:latin typeface="Consolas" pitchFamily="49" charset="0"/>
                <a:cs typeface="Courier New" pitchFamily="49" charset="0"/>
              </a:rPr>
              <a:t>#include </a:t>
            </a:r>
            <a:r>
              <a:rPr lang="en-US" sz="1200" dirty="0" smtClean="0">
                <a:solidFill>
                  <a:srgbClr val="A31515"/>
                </a:solidFill>
                <a:latin typeface="Consolas" pitchFamily="49" charset="0"/>
                <a:cs typeface="Courier New" pitchFamily="49" charset="0"/>
              </a:rPr>
              <a:t>&lt;</a:t>
            </a:r>
            <a:r>
              <a:rPr lang="en-US" sz="1200" dirty="0" err="1" smtClean="0">
                <a:solidFill>
                  <a:srgbClr val="A31515"/>
                </a:solidFill>
                <a:latin typeface="Consolas" pitchFamily="49" charset="0"/>
                <a:cs typeface="Courier New" pitchFamily="49" charset="0"/>
              </a:rPr>
              <a:t>sensors.h</a:t>
            </a:r>
            <a:r>
              <a:rPr lang="en-US" sz="1200" dirty="0" smtClean="0">
                <a:solidFill>
                  <a:srgbClr val="A31515"/>
                </a:solidFill>
                <a:latin typeface="Consolas" pitchFamily="49" charset="0"/>
                <a:cs typeface="Courier New" pitchFamily="49" charset="0"/>
              </a:rPr>
              <a:t>&gt;</a:t>
            </a:r>
          </a:p>
          <a:p xmlns:a="http://schemas.openxmlformats.org/drawingml/2006/main">
            <a:pPr>
              <a:buNone/>
            </a:pPr>
            <a:endParaRPr lang="en-US" sz="1200" dirty="0" smtClean="0">
              <a:solidFill>
                <a:srgbClr val="A31515"/>
              </a:solidFill>
              <a:latin typeface="Consolas" pitchFamily="49" charset="0"/>
              <a:cs typeface="Courier New" pitchFamily="49" charset="0"/>
            </a:endParaRPr>
          </a:p>
          <a:p xmlns:a="http://schemas.openxmlformats.org/drawingml/2006/main">
            <a:pPr>
              <a:buNone/>
            </a:pPr>
            <a:r>
              <a:rPr lang="en-US" sz="1200" dirty="0" smtClean="0">
                <a:latin typeface="Consolas" pitchFamily="49" charset="0"/>
                <a:cs typeface="Courier New" pitchFamily="49" charset="0"/>
              </a:rPr>
              <a:t>HRESULT hr;</a:t>
            </a:r>
          </a:p>
          <a:p xmlns:a="http://schemas.openxmlformats.org/drawingml/2006/main">
            <a:pPr>
              <a:buNone/>
            </a:pPr>
            <a:r>
              <a:rPr lang="en-US" sz="1200" dirty="0" err="1" smtClean="0">
                <a:latin typeface="Consolas" pitchFamily="49" charset="0"/>
                <a:cs typeface="Courier New" pitchFamily="49" charset="0"/>
              </a:rPr>
              <a:t>CComPtr</a:t>
            </a:r>
            <a:r>
              <a:rPr lang="en-US" sz="1200" dirty="0" smtClean="0">
                <a:latin typeface="Consolas" pitchFamily="49" charset="0"/>
                <a:cs typeface="Courier New" pitchFamily="49" charset="0"/>
              </a:rPr>
              <a:t>&lt;</a:t>
            </a:r>
            <a:r>
              <a:rPr lang="en-US" sz="1200" dirty="0" err="1" smtClean="0">
                <a:latin typeface="Consolas" pitchFamily="49" charset="0"/>
                <a:cs typeface="Courier New" pitchFamily="49" charset="0"/>
              </a:rPr>
              <a:t>ISensorManager</a:t>
            </a:r>
            <a:r>
              <a:rPr lang="en-US" sz="1200" dirty="0" smtClean="0">
                <a:latin typeface="Consolas" pitchFamily="49" charset="0"/>
                <a:cs typeface="Courier New" pitchFamily="49" charset="0"/>
              </a:rPr>
              <a:t>&gt; </a:t>
            </a:r>
            <a:r>
              <a:rPr lang="en-US" sz="1200" dirty="0" err="1" smtClean="0">
                <a:latin typeface="Consolas" pitchFamily="49" charset="0"/>
                <a:cs typeface="Courier New" pitchFamily="49" charset="0"/>
              </a:rPr>
              <a:t>pSensorManager</a:t>
            </a:r>
            <a:r>
              <a:rPr lang="en-US" sz="1200" dirty="0" smtClean="0">
                <a:latin typeface="Consolas" pitchFamily="49" charset="0"/>
                <a:cs typeface="Courier New" pitchFamily="49" charset="0"/>
              </a:rPr>
              <a:t>;</a:t>
            </a:r>
          </a:p>
          <a:p xmlns:a="http://schemas.openxmlformats.org/drawingml/2006/main">
            <a:pPr>
              <a:buNone/>
            </a:pPr>
            <a:endParaRPr lang="en-US" sz="1200" dirty="0" smtClean="0">
              <a:latin typeface="Consolas" pitchFamily="49" charset="0"/>
              <a:cs typeface="Courier New" pitchFamily="49" charset="0"/>
            </a:endParaRPr>
          </a:p>
          <a:p xmlns:a="http://schemas.openxmlformats.org/drawingml/2006/main">
            <a:pPr>
              <a:buNone/>
            </a:pPr>
            <a:r>
              <a:rPr lang="en-US" sz="1200" dirty="0" err="1" smtClean="0">
                <a:latin typeface="Consolas" pitchFamily="49" charset="0"/>
                <a:cs typeface="Courier New" pitchFamily="49" charset="0"/>
              </a:rPr>
              <a:t>pSensorManager.CoCreateInstance</a:t>
            </a:r>
            <a:r>
              <a:rPr lang="en-US" sz="1200" dirty="0" smtClean="0">
                <a:latin typeface="Consolas" pitchFamily="49" charset="0"/>
                <a:cs typeface="Courier New" pitchFamily="49" charset="0"/>
              </a:rPr>
              <a:t>(</a:t>
            </a:r>
            <a:r>
              <a:rPr lang="en-US" sz="1200" dirty="0" err="1" smtClean="0">
                <a:latin typeface="Consolas" pitchFamily="49" charset="0"/>
                <a:cs typeface="Courier New" pitchFamily="49" charset="0"/>
              </a:rPr>
              <a:t>CLSID_SensorManager</a:t>
            </a:r>
            <a:r>
              <a:rPr lang="en-US" sz="1200" dirty="0" smtClean="0">
                <a:latin typeface="Consolas" pitchFamily="49" charset="0"/>
                <a:cs typeface="Courier New" pitchFamily="49" charset="0"/>
              </a:rPr>
              <a:t>);</a:t>
            </a:r>
          </a:p>
          <a:p xmlns:a="http://schemas.openxmlformats.org/drawingml/2006/main">
            <a:pPr>
              <a:buNone/>
            </a:pPr>
            <a:endParaRPr lang="en-US" sz="1200" dirty="0" smtClean="0">
              <a:latin typeface="Consolas" pitchFamily="49" charset="0"/>
              <a:cs typeface="Courier New" pitchFamily="49" charset="0"/>
            </a:endParaRPr>
          </a:p>
          <a:p xmlns:a="http://schemas.openxmlformats.org/drawingml/2006/main">
            <a:pPr>
              <a:buNone/>
            </a:pPr>
            <a:r>
              <a:rPr lang="en-US" sz="1200" dirty="0" err="1" smtClean="0">
                <a:latin typeface="Consolas" pitchFamily="49" charset="0"/>
                <a:cs typeface="Courier New" pitchFamily="49" charset="0"/>
              </a:rPr>
              <a:t>CComPtr</a:t>
            </a:r>
            <a:r>
              <a:rPr lang="en-US" sz="1200" dirty="0" smtClean="0">
                <a:latin typeface="Consolas" pitchFamily="49" charset="0"/>
                <a:cs typeface="Courier New" pitchFamily="49" charset="0"/>
              </a:rPr>
              <a:t>&lt;</a:t>
            </a:r>
            <a:r>
              <a:rPr lang="en-US" sz="1200" dirty="0" err="1" smtClean="0">
                <a:latin typeface="Consolas" pitchFamily="49" charset="0"/>
                <a:cs typeface="Courier New" pitchFamily="49" charset="0"/>
              </a:rPr>
              <a:t>ISensorCollection</a:t>
            </a:r>
            <a:r>
              <a:rPr lang="en-US" sz="1200" dirty="0" smtClean="0">
                <a:latin typeface="Consolas" pitchFamily="49" charset="0"/>
                <a:cs typeface="Courier New" pitchFamily="49" charset="0"/>
              </a:rPr>
              <a:t>&gt; </a:t>
            </a:r>
            <a:r>
              <a:rPr lang="en-US" sz="1200" dirty="0" err="1" smtClean="0">
                <a:latin typeface="Consolas" pitchFamily="49" charset="0"/>
                <a:cs typeface="Courier New" pitchFamily="49" charset="0"/>
              </a:rPr>
              <a:t>pALSCollection</a:t>
            </a:r>
            <a:r>
              <a:rPr lang="en-US" sz="1200" dirty="0" smtClean="0">
                <a:latin typeface="Consolas" pitchFamily="49" charset="0"/>
                <a:cs typeface="Courier New" pitchFamily="49" charset="0"/>
              </a:rPr>
              <a:t>;</a:t>
            </a:r>
          </a:p>
          <a:p xmlns:a="http://schemas.openxmlformats.org/drawingml/2006/main">
            <a:pPr>
              <a:buNone/>
            </a:pPr>
            <a:r>
              <a:rPr lang="en-US" sz="1200" dirty="0" err="1" smtClean="0">
                <a:latin typeface="Consolas" pitchFamily="49" charset="0"/>
                <a:cs typeface="Courier New" pitchFamily="49" charset="0"/>
              </a:rPr>
              <a:t>CComPtr</a:t>
            </a:r>
            <a:r>
              <a:rPr lang="en-US" sz="1200" dirty="0" smtClean="0">
                <a:latin typeface="Consolas" pitchFamily="49" charset="0"/>
                <a:cs typeface="Courier New" pitchFamily="49" charset="0"/>
              </a:rPr>
              <a:t>&lt;</a:t>
            </a:r>
            <a:r>
              <a:rPr lang="en-US" sz="1200" dirty="0" err="1" smtClean="0">
                <a:latin typeface="Consolas" pitchFamily="49" charset="0"/>
                <a:cs typeface="Courier New" pitchFamily="49" charset="0"/>
              </a:rPr>
              <a:t>ISensor</a:t>
            </a:r>
            <a:r>
              <a:rPr lang="en-US" sz="1200" dirty="0" smtClean="0">
                <a:latin typeface="Consolas" pitchFamily="49" charset="0"/>
                <a:cs typeface="Courier New" pitchFamily="49" charset="0"/>
              </a:rPr>
              <a:t>&gt; </a:t>
            </a:r>
            <a:r>
              <a:rPr lang="en-US" sz="1200" dirty="0" err="1" smtClean="0">
                <a:latin typeface="Consolas" pitchFamily="49" charset="0"/>
                <a:cs typeface="Courier New" pitchFamily="49" charset="0"/>
              </a:rPr>
              <a:t>pALSSensor</a:t>
            </a:r>
            <a:r>
              <a:rPr lang="en-US" sz="1200" dirty="0" smtClean="0">
                <a:latin typeface="Consolas" pitchFamily="49" charset="0"/>
                <a:cs typeface="Courier New" pitchFamily="49" charset="0"/>
              </a:rPr>
              <a:t>;</a:t>
            </a:r>
          </a:p>
          <a:p xmlns:a="http://schemas.openxmlformats.org/drawingml/2006/main">
            <a:pPr>
              <a:buNone/>
            </a:pPr>
            <a:endParaRPr lang="en-US" sz="1200" dirty="0" smtClean="0">
              <a:solidFill>
                <a:srgbClr val="A31515"/>
              </a:solidFill>
              <a:latin typeface="Consolas" pitchFamily="49" charset="0"/>
              <a:cs typeface="Courier New" pitchFamily="49" charset="0"/>
            </a:endParaRPr>
          </a:p>
          <a:p xmlns:a="http://schemas.openxmlformats.org/drawingml/2006/main">
            <a:pPr>
              <a:buNone/>
            </a:pPr>
            <a:r>
              <a:rPr lang="en-US" sz="1200" dirty="0" smtClean="0">
                <a:solidFill>
                  <a:srgbClr val="008000"/>
                </a:solidFill>
                <a:latin typeface="Consolas" pitchFamily="49" charset="0"/>
                <a:cs typeface="Courier New" pitchFamily="49" charset="0"/>
              </a:rPr>
              <a:t>// Get all the ALS sensors on the system</a:t>
            </a:r>
          </a:p>
          <a:p xmlns:a="http://schemas.openxmlformats.org/drawingml/2006/main">
            <a:pPr>
              <a:buNone/>
            </a:pPr>
            <a:r>
              <a:rPr lang="en-US" sz="1200" dirty="0" err="1" smtClean="0">
                <a:latin typeface="Consolas" pitchFamily="49" charset="0"/>
                <a:cs typeface="Courier New" pitchFamily="49" charset="0"/>
              </a:rPr>
              <a:t>pSensorManager</a:t>
            </a:r>
            <a:r>
              <a:rPr lang="en-US" sz="1200" dirty="0" smtClean="0">
                <a:latin typeface="Consolas" pitchFamily="49" charset="0"/>
                <a:cs typeface="Courier New" pitchFamily="49" charset="0"/>
              </a:rPr>
              <a:t>-&gt;</a:t>
            </a:r>
            <a:r>
              <a:rPr lang="en-US" sz="1200" dirty="0" err="1" smtClean="0">
                <a:latin typeface="Consolas" pitchFamily="49" charset="0"/>
                <a:cs typeface="Courier New" pitchFamily="49" charset="0"/>
              </a:rPr>
              <a:t>GetSensorsByType</a:t>
            </a:r>
            <a:r>
              <a:rPr lang="en-US" sz="1200" dirty="0" smtClean="0">
                <a:latin typeface="Consolas" pitchFamily="49" charset="0"/>
                <a:cs typeface="Courier New" pitchFamily="49" charset="0"/>
              </a:rPr>
              <a:t>(SENSOR_TYPE_AMBIENT_LIGHT, &amp;</a:t>
            </a:r>
            <a:r>
              <a:rPr lang="en-US" sz="1200" dirty="0" err="1" smtClean="0">
                <a:latin typeface="Consolas" pitchFamily="49" charset="0"/>
                <a:cs typeface="Courier New" pitchFamily="49" charset="0"/>
              </a:rPr>
              <a:t>pALSCollection</a:t>
            </a:r>
            <a:r>
              <a:rPr lang="en-US" sz="1200" dirty="0" smtClean="0">
                <a:latin typeface="Consolas" pitchFamily="49" charset="0"/>
                <a:cs typeface="Courier New" pitchFamily="49" charset="0"/>
              </a:rPr>
              <a:t>);</a:t>
            </a:r>
          </a:p>
          <a:p xmlns:a="http://schemas.openxmlformats.org/drawingml/2006/main">
            <a:pPr>
              <a:buNone/>
            </a:pPr>
            <a:endParaRPr lang="en-US" sz="1200" dirty="0" smtClean="0">
              <a:latin typeface="Consolas" pitchFamily="49" charset="0"/>
              <a:cs typeface="Courier New" pitchFamily="49" charset="0"/>
            </a:endParaRPr>
          </a:p>
          <a:p xmlns:a="http://schemas.openxmlformats.org/drawingml/2006/main">
            <a:pPr>
              <a:buNone/>
            </a:pPr>
            <a:r>
              <a:rPr lang="en-US" sz="1200" dirty="0" smtClean="0">
                <a:latin typeface="Consolas" pitchFamily="49" charset="0"/>
                <a:cs typeface="Courier New" pitchFamily="49" charset="0"/>
              </a:rPr>
              <a:t>hr = </a:t>
            </a:r>
            <a:r>
              <a:rPr lang="en-US" sz="1200" dirty="0" err="1" smtClean="0">
                <a:latin typeface="Consolas" pitchFamily="49" charset="0"/>
                <a:cs typeface="Courier New" pitchFamily="49" charset="0"/>
              </a:rPr>
              <a:t>pSensorManager</a:t>
            </a:r>
            <a:r>
              <a:rPr lang="en-US" sz="1200" dirty="0" smtClean="0">
                <a:latin typeface="Consolas" pitchFamily="49" charset="0"/>
                <a:cs typeface="Courier New" pitchFamily="49" charset="0"/>
              </a:rPr>
              <a:t>-&gt;</a:t>
            </a:r>
            <a:r>
              <a:rPr lang="en-US" sz="1200" dirty="0" err="1" smtClean="0">
                <a:latin typeface="Consolas" pitchFamily="49" charset="0"/>
                <a:cs typeface="Courier New" pitchFamily="49" charset="0"/>
              </a:rPr>
              <a:t>RequestPermissions</a:t>
            </a:r>
            <a:r>
              <a:rPr lang="en-US" sz="1200" dirty="0" smtClean="0">
                <a:latin typeface="Consolas" pitchFamily="49" charset="0"/>
                <a:cs typeface="Courier New" pitchFamily="49" charset="0"/>
              </a:rPr>
              <a:t>(</a:t>
            </a:r>
          </a:p>
          <a:p xmlns:a="http://schemas.openxmlformats.org/drawingml/2006/main">
            <a:pPr>
              <a:buNone/>
            </a:pPr>
            <a:r>
              <a:rPr lang="en-US" sz="1200" dirty="0" smtClean="0">
                <a:latin typeface="Consolas" pitchFamily="49" charset="0"/>
                <a:cs typeface="Courier New" pitchFamily="49" charset="0"/>
              </a:rPr>
              <a:t>	0,                </a:t>
            </a:r>
            <a:r>
              <a:rPr lang="en-US" sz="1200" dirty="0" smtClean="0">
                <a:solidFill>
                  <a:srgbClr val="008000"/>
                </a:solidFill>
                <a:latin typeface="Consolas" pitchFamily="49" charset="0"/>
                <a:cs typeface="Courier New" pitchFamily="49" charset="0"/>
              </a:rPr>
              <a:t>// Owner window </a:t>
            </a:r>
          </a:p>
          <a:p xmlns:a="http://schemas.openxmlformats.org/drawingml/2006/main">
            <a:pPr>
              <a:buNone/>
            </a:pPr>
            <a:r>
              <a:rPr lang="en-US" sz="1200" dirty="0" smtClean="0">
                <a:latin typeface="Consolas" pitchFamily="49" charset="0"/>
                <a:cs typeface="Courier New" pitchFamily="49" charset="0"/>
              </a:rPr>
              <a:t/>
            </a:r>
            <a:r>
              <a:rPr lang="en-US" sz="1200" dirty="0" err="1" smtClean="0">
                <a:latin typeface="Consolas" pitchFamily="49" charset="0"/>
                <a:cs typeface="Courier New" pitchFamily="49" charset="0"/>
              </a:rPr>
              <a:t>pALSCollection</a:t>
            </a:r>
            <a:r>
              <a:rPr lang="en-US" sz="1200" dirty="0" smtClean="0">
                <a:latin typeface="Consolas" pitchFamily="49" charset="0"/>
                <a:cs typeface="Courier New" pitchFamily="49" charset="0"/>
              </a:rPr>
              <a:t>,   </a:t>
            </a:r>
            <a:r>
              <a:rPr lang="en-US" sz="1200" dirty="0" smtClean="0">
                <a:solidFill>
                  <a:srgbClr val="008000"/>
                </a:solidFill>
                <a:latin typeface="Consolas" pitchFamily="49" charset="0"/>
                <a:cs typeface="Courier New" pitchFamily="49" charset="0"/>
              </a:rPr>
              <a:t>// Collection of sensors requiring permissions</a:t>
            </a:r>
          </a:p>
          <a:p xmlns:a="http://schemas.openxmlformats.org/drawingml/2006/main">
            <a:pPr>
              <a:buNone/>
            </a:pPr>
            <a:r>
              <a:rPr lang="en-US" sz="1200" dirty="0" smtClean="0">
                <a:latin typeface="Consolas" pitchFamily="49" charset="0"/>
                <a:cs typeface="Courier New" pitchFamily="49" charset="0"/>
              </a:rPr>
              <a:t>	TRUE);            </a:t>
            </a:r>
            <a:r>
              <a:rPr lang="en-US" sz="1200" dirty="0" smtClean="0">
                <a:solidFill>
                  <a:srgbClr val="008000"/>
                </a:solidFill>
                <a:latin typeface="Consolas" pitchFamily="49" charset="0"/>
                <a:cs typeface="Courier New" pitchFamily="49" charset="0"/>
              </a:rPr>
              <a:t>// Modal flag</a:t>
            </a:r>
          </a:p>
          <a:p xmlns:a="http://schemas.openxmlformats.org/drawingml/2006/main">
            <a:pPr>
              <a:buNone/>
            </a:pPr>
            <a:endParaRPr lang="en-US" sz="1200" dirty="0" smtClean="0">
              <a:latin typeface="Consolas" pitchFamily="49" charset="0"/>
              <a:cs typeface="Courier New" pitchFamily="49" charset="0"/>
            </a:endParaRPr>
          </a:p>
          <a:p xmlns:a="http://schemas.openxmlformats.org/drawingml/2006/main">
            <a:pPr>
              <a:buNone/>
            </a:pPr>
            <a:r>
              <a:rPr lang="en-US" sz="1200" dirty="0" smtClean="0">
                <a:latin typeface="Consolas" pitchFamily="49" charset="0"/>
                <a:cs typeface="Courier New" pitchFamily="49" charset="0"/>
              </a:rPr>
              <a:t>if(SUCCEEDED(hr))</a:t>
            </a:r>
          </a:p>
          <a:p xmlns:a="http://schemas.openxmlformats.org/drawingml/2006/main">
            <a:pPr>
              <a:buNone/>
            </a:pPr>
            <a:r>
              <a:rPr lang="en-US" sz="1200" dirty="0" smtClean="0">
                <a:latin typeface="Consolas" pitchFamily="49" charset="0"/>
                <a:cs typeface="Courier New" pitchFamily="49" charset="0"/>
              </a:rPr>
              <a:t>{</a:t>
            </a:r>
          </a:p>
          <a:p xmlns:a="http://schemas.openxmlformats.org/drawingml/2006/main">
            <a:pPr>
              <a:buNone/>
            </a:pPr>
            <a:r>
              <a:rPr lang="en-US" sz="1200" dirty="0" smtClean="0">
                <a:latin typeface="Consolas" pitchFamily="49" charset="0"/>
                <a:cs typeface="Courier New" pitchFamily="49" charset="0"/>
              </a:rPr>
              <a:t/>
            </a:r>
            <a:r>
              <a:rPr lang="en-US" sz="1200" dirty="0" err="1" smtClean="0">
                <a:latin typeface="Consolas" pitchFamily="49" charset="0"/>
                <a:cs typeface="Courier New" pitchFamily="49" charset="0"/>
              </a:rPr>
              <a:t>pALSCollection</a:t>
            </a:r>
            <a:r>
              <a:rPr lang="en-US" sz="1200" dirty="0" smtClean="0">
                <a:latin typeface="Consolas" pitchFamily="49" charset="0"/>
                <a:cs typeface="Courier New" pitchFamily="49" charset="0"/>
              </a:rPr>
              <a:t>-&gt;</a:t>
            </a:r>
            <a:r>
              <a:rPr lang="en-US" sz="1200" dirty="0" err="1" smtClean="0">
                <a:latin typeface="Consolas" pitchFamily="49" charset="0"/>
                <a:cs typeface="Courier New" pitchFamily="49" charset="0"/>
              </a:rPr>
              <a:t>GetAt</a:t>
            </a:r>
            <a:r>
              <a:rPr lang="en-US" sz="1200" dirty="0" smtClean="0">
                <a:latin typeface="Consolas" pitchFamily="49" charset="0"/>
                <a:cs typeface="Courier New" pitchFamily="49" charset="0"/>
              </a:rPr>
              <a:t>(0, &amp;</a:t>
            </a:r>
            <a:r>
              <a:rPr lang="en-US" sz="1200" dirty="0" err="1" smtClean="0">
                <a:latin typeface="Consolas" pitchFamily="49" charset="0"/>
                <a:cs typeface="Courier New" pitchFamily="49" charset="0"/>
              </a:rPr>
              <a:t>pALSSensor</a:t>
            </a:r>
            <a:r>
              <a:rPr lang="en-US" sz="1200" dirty="0" smtClean="0">
                <a:latin typeface="Consolas" pitchFamily="49" charset="0"/>
                <a:cs typeface="Courier New" pitchFamily="49" charset="0"/>
              </a:rPr>
              <a:t>);</a:t>
            </a:r>
          </a:p>
          <a:p xmlns:a="http://schemas.openxmlformats.org/drawingml/2006/main">
            <a:pPr>
              <a:buNone/>
            </a:pPr>
            <a:r>
              <a:rPr lang="en-US" sz="1200" dirty="0" smtClean="0">
                <a:latin typeface="Consolas" pitchFamily="49" charset="0"/>
                <a:cs typeface="Courier New" pitchFamily="49" charset="0"/>
              </a:rPr>
              <a:t>}</a:t>
            </a:r>
          </a:p>
          <a:p xmlns:a="http://schemas.openxmlformats.org/drawingml/2006/main">
            <a:pPr>
              <a:buNone/>
            </a:pPr>
            <a:endParaRPr lang="en-US" sz="1200" dirty="0">
              <a:latin typeface="Consolas" pitchFamily="49" charset="0"/>
              <a:cs typeface="Courier New"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Getting Current Light Level</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71475" y="1420813"/>
            <a:ext cx="8040688" cy="5101397"/>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200" dirty="0" smtClean="0">
                <a:latin typeface="Consolas" pitchFamily="49" charset="0"/>
                <a:cs typeface="Courier New" pitchFamily="49" charset="0"/>
              </a:rPr>
              <a:t>STDMETHODIMP </a:t>
            </a:r>
            <a:r>
              <a:rPr lang="en-US" sz="1200" dirty="0" err="1" smtClean="0">
                <a:latin typeface="Consolas" pitchFamily="49" charset="0"/>
                <a:cs typeface="Courier New" pitchFamily="49" charset="0"/>
              </a:rPr>
              <a:t>CALSEventSink</a:t>
            </a:r>
            <a:r>
              <a:rPr lang="en-US" sz="1200" dirty="0" smtClean="0">
                <a:latin typeface="Consolas" pitchFamily="49" charset="0"/>
                <a:cs typeface="Courier New" pitchFamily="49" charset="0"/>
              </a:rPr>
              <a:t>::</a:t>
            </a:r>
            <a:r>
              <a:rPr lang="en-US" sz="1200" dirty="0" err="1" smtClean="0">
                <a:latin typeface="Consolas" pitchFamily="49" charset="0"/>
                <a:cs typeface="Courier New" pitchFamily="49" charset="0"/>
              </a:rPr>
              <a:t>OnDataUpdated</a:t>
            </a:r>
            <a:r>
              <a:rPr lang="en-US" sz="1200" dirty="0" smtClean="0">
                <a:latin typeface="Consolas" pitchFamily="49" charset="0"/>
                <a:cs typeface="Courier New" pitchFamily="49" charset="0"/>
              </a:rPr>
              <a:t>(</a:t>
            </a:r>
          </a:p>
          <a:p xmlns:a="http://schemas.openxmlformats.org/drawingml/2006/main">
            <a:pPr>
              <a:buNone/>
            </a:pPr>
            <a:r>
              <a:rPr lang="en-US" sz="1200" dirty="0" smtClean="0">
                <a:latin typeface="Consolas" pitchFamily="49" charset="0"/>
                <a:cs typeface="Courier New" pitchFamily="49" charset="0"/>
              </a:rPr>
              <a:t/>
            </a:r>
            <a:r>
              <a:rPr lang="en-US" sz="1200" dirty="0" err="1" smtClean="0">
                <a:latin typeface="Consolas" pitchFamily="49" charset="0"/>
                <a:cs typeface="Courier New" pitchFamily="49" charset="0"/>
              </a:rPr>
              <a:t>ISensor</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pSensor</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ISensorDataReport</a:t>
            </a:r>
            <a:r>
              <a:rPr lang="en-US" sz="1200" dirty="0" smtClean="0">
                <a:latin typeface="Consolas" pitchFamily="49" charset="0"/>
                <a:cs typeface="Courier New" pitchFamily="49" charset="0"/>
              </a:rPr>
              <a:t>* </a:t>
            </a:r>
            <a:r>
              <a:rPr lang="en-US" sz="1200" dirty="0" err="1" smtClean="0">
                <a:latin typeface="Consolas" pitchFamily="49" charset="0"/>
                <a:cs typeface="Courier New" pitchFamily="49" charset="0"/>
              </a:rPr>
              <a:t>pNewData</a:t>
            </a:r>
            <a:r>
              <a:rPr lang="en-US" sz="1200" dirty="0" smtClean="0">
                <a:latin typeface="Consolas" pitchFamily="49" charset="0"/>
                <a:cs typeface="Courier New" pitchFamily="49" charset="0"/>
              </a:rPr>
              <a:t>)</a:t>
            </a:r>
          </a:p>
          <a:p xmlns:a="http://schemas.openxmlformats.org/drawingml/2006/main">
            <a:pPr>
              <a:buNone/>
            </a:pPr>
            <a:r>
              <a:rPr lang="en-US" sz="1200" dirty="0" smtClean="0">
                <a:latin typeface="Consolas" pitchFamily="49" charset="0"/>
                <a:cs typeface="Courier New" pitchFamily="49" charset="0"/>
              </a:rPr>
              <a:t>{</a:t>
            </a:r>
          </a:p>
          <a:p xmlns:a="http://schemas.openxmlformats.org/drawingml/2006/main">
            <a:pPr lvl="1">
              <a:buNone/>
            </a:pPr>
            <a:r>
              <a:rPr lang="en-US" sz="1200" dirty="0" smtClean="0">
                <a:latin typeface="Consolas" pitchFamily="49" charset="0"/>
                <a:cs typeface="Courier New" pitchFamily="49" charset="0"/>
              </a:rPr>
              <a:t>PROPVARIANT </a:t>
            </a:r>
            <a:r>
              <a:rPr lang="en-US" sz="1200" dirty="0" err="1" smtClean="0">
                <a:latin typeface="Consolas" pitchFamily="49" charset="0"/>
                <a:cs typeface="Courier New" pitchFamily="49" charset="0"/>
              </a:rPr>
              <a:t>lightLevel</a:t>
            </a:r>
            <a:r>
              <a:rPr lang="en-US" sz="1200" dirty="0" smtClean="0">
                <a:latin typeface="Consolas" pitchFamily="49" charset="0"/>
                <a:cs typeface="Courier New" pitchFamily="49" charset="0"/>
              </a:rPr>
              <a:t>;     </a:t>
            </a:r>
          </a:p>
          <a:p xmlns:a="http://schemas.openxmlformats.org/drawingml/2006/main">
            <a:pPr lvl="1">
              <a:buNone/>
            </a:pPr>
            <a:r>
              <a:rPr lang="en-US" sz="1200" dirty="0" err="1" smtClean="0">
                <a:latin typeface="Consolas" pitchFamily="49" charset="0"/>
                <a:cs typeface="Courier New" pitchFamily="49" charset="0"/>
              </a:rPr>
              <a:t>PropVariantInit</a:t>
            </a:r>
            <a:r>
              <a:rPr lang="en-US" sz="1200" dirty="0" smtClean="0">
                <a:latin typeface="Consolas" pitchFamily="49" charset="0"/>
                <a:cs typeface="Courier New" pitchFamily="49" charset="0"/>
              </a:rPr>
              <a:t>(&amp;</a:t>
            </a:r>
            <a:r>
              <a:rPr lang="en-US" sz="1200" dirty="0" err="1" smtClean="0">
                <a:latin typeface="Consolas" pitchFamily="49" charset="0"/>
                <a:cs typeface="Courier New" pitchFamily="49" charset="0"/>
              </a:rPr>
              <a:t>lightLevel</a:t>
            </a:r>
            <a:r>
              <a:rPr lang="en-US" sz="1200" dirty="0" smtClean="0">
                <a:latin typeface="Consolas" pitchFamily="49" charset="0"/>
                <a:cs typeface="Courier New" pitchFamily="49" charset="0"/>
              </a:rPr>
              <a:t>);      </a:t>
            </a:r>
          </a:p>
          <a:p xmlns:a="http://schemas.openxmlformats.org/drawingml/2006/main">
            <a:pPr lvl="1">
              <a:buNone/>
            </a:pPr>
            <a:endParaRPr lang="en-US" sz="1200" dirty="0" smtClean="0">
              <a:latin typeface="Consolas" pitchFamily="49" charset="0"/>
              <a:cs typeface="Courier New" pitchFamily="49" charset="0"/>
            </a:endParaRPr>
          </a:p>
          <a:p xmlns:a="http://schemas.openxmlformats.org/drawingml/2006/main">
            <a:pPr lvl="1">
              <a:buNone/>
            </a:pPr>
            <a:r>
              <a:rPr lang="en-US" sz="1200" dirty="0" smtClean="0">
                <a:solidFill>
                  <a:srgbClr val="008000"/>
                </a:solidFill>
                <a:latin typeface="Consolas" pitchFamily="49" charset="0"/>
                <a:cs typeface="Courier New" pitchFamily="49" charset="0"/>
              </a:rPr>
              <a:t>// Get the sensor reading from the </a:t>
            </a:r>
            <a:r>
              <a:rPr lang="en-US" sz="1200" dirty="0" err="1" smtClean="0">
                <a:solidFill>
                  <a:srgbClr val="008000"/>
                </a:solidFill>
                <a:latin typeface="Consolas" pitchFamily="49" charset="0"/>
                <a:cs typeface="Courier New" pitchFamily="49" charset="0"/>
              </a:rPr>
              <a:t>ISensorDataReport</a:t>
            </a:r>
            <a:r>
              <a:rPr lang="en-US" sz="1200" dirty="0" smtClean="0">
                <a:solidFill>
                  <a:srgbClr val="008000"/>
                </a:solidFill>
                <a:latin typeface="Consolas" pitchFamily="49" charset="0"/>
                <a:cs typeface="Courier New" pitchFamily="49" charset="0"/>
              </a:rPr>
              <a:t> object</a:t>
            </a:r>
          </a:p>
          <a:p xmlns:a="http://schemas.openxmlformats.org/drawingml/2006/main">
            <a:pPr lvl="1">
              <a:buNone/>
            </a:pPr>
            <a:r>
              <a:rPr lang="en-US" sz="1200" dirty="0" err="1" smtClean="0">
                <a:latin typeface="Consolas" pitchFamily="49" charset="0"/>
                <a:cs typeface="Courier New" pitchFamily="49" charset="0"/>
              </a:rPr>
              <a:t>pNewData</a:t>
            </a:r>
            <a:r>
              <a:rPr lang="en-US" sz="1200" dirty="0" smtClean="0">
                <a:latin typeface="Consolas" pitchFamily="49" charset="0"/>
                <a:cs typeface="Courier New" pitchFamily="49" charset="0"/>
              </a:rPr>
              <a:t>-&gt;</a:t>
            </a:r>
            <a:r>
              <a:rPr lang="en-US" sz="1200" dirty="0" err="1" smtClean="0">
                <a:latin typeface="Consolas" pitchFamily="49" charset="0"/>
                <a:cs typeface="Courier New" pitchFamily="49" charset="0"/>
              </a:rPr>
              <a:t>GetSensorValue</a:t>
            </a:r>
            <a:r>
              <a:rPr lang="en-US" sz="1200" dirty="0" smtClean="0">
                <a:latin typeface="Consolas" pitchFamily="49" charset="0"/>
                <a:cs typeface="Courier New" pitchFamily="49" charset="0"/>
              </a:rPr>
              <a:t>(SENSOR_DATA_TYPE_LIGHT_LEVEL_LUX, &amp;</a:t>
            </a:r>
            <a:r>
              <a:rPr lang="en-US" sz="1200" dirty="0" err="1" smtClean="0">
                <a:latin typeface="Consolas" pitchFamily="49" charset="0"/>
                <a:cs typeface="Courier New" pitchFamily="49" charset="0"/>
              </a:rPr>
              <a:t>lightLevel</a:t>
            </a:r>
            <a:r>
              <a:rPr lang="en-US" sz="1200" dirty="0" smtClean="0">
                <a:latin typeface="Consolas" pitchFamily="49" charset="0"/>
                <a:cs typeface="Courier New" pitchFamily="49" charset="0"/>
              </a:rPr>
              <a:t>);</a:t>
            </a:r>
          </a:p>
          <a:p xmlns:a="http://schemas.openxmlformats.org/drawingml/2006/main">
            <a:pPr lvl="1">
              <a:buNone/>
            </a:pPr>
            <a:endParaRPr lang="en-US" sz="1200" dirty="0" smtClean="0">
              <a:solidFill>
                <a:srgbClr val="008000"/>
              </a:solidFill>
              <a:latin typeface="Consolas" pitchFamily="49" charset="0"/>
              <a:cs typeface="Courier New" pitchFamily="49" charset="0"/>
            </a:endParaRPr>
          </a:p>
          <a:p xmlns:a="http://schemas.openxmlformats.org/drawingml/2006/main">
            <a:pPr lvl="1">
              <a:buNone/>
            </a:pPr>
            <a:r>
              <a:rPr lang="en-US" sz="1200" dirty="0" smtClean="0">
                <a:solidFill>
                  <a:srgbClr val="008000"/>
                </a:solidFill>
                <a:latin typeface="Consolas" pitchFamily="49" charset="0"/>
                <a:cs typeface="Courier New" pitchFamily="49" charset="0"/>
              </a:rPr>
              <a:t>// Extract the float value from the PROPVARIANT object</a:t>
            </a:r>
          </a:p>
          <a:p xmlns:a="http://schemas.openxmlformats.org/drawingml/2006/main">
            <a:pPr lvl="1">
              <a:buNone/>
            </a:pPr>
            <a:r>
              <a:rPr lang="en-US" sz="1200" dirty="0" smtClean="0">
                <a:solidFill>
                  <a:srgbClr val="0000FF"/>
                </a:solidFill>
                <a:latin typeface="Consolas" pitchFamily="49" charset="0"/>
                <a:cs typeface="Courier New" pitchFamily="49" charset="0"/>
              </a:rPr>
              <a:t>float </a:t>
            </a:r>
            <a:r>
              <a:rPr lang="en-US" sz="1200" dirty="0" err="1" smtClean="0">
                <a:latin typeface="Consolas" pitchFamily="49" charset="0"/>
                <a:cs typeface="Courier New" pitchFamily="49" charset="0"/>
              </a:rPr>
              <a:t>luxValue</a:t>
            </a:r>
            <a:r>
              <a:rPr lang="en-US" sz="1200" dirty="0" smtClean="0">
                <a:latin typeface="Consolas" pitchFamily="49" charset="0"/>
                <a:cs typeface="Courier New" pitchFamily="49" charset="0"/>
              </a:rPr>
              <a:t> = V_FLOAT(</a:t>
            </a:r>
            <a:r>
              <a:rPr lang="en-US" sz="1200" dirty="0" err="1" smtClean="0">
                <a:latin typeface="Consolas" pitchFamily="49" charset="0"/>
                <a:cs typeface="Courier New" pitchFamily="49" charset="0"/>
              </a:rPr>
              <a:t>lightLevel</a:t>
            </a:r>
            <a:r>
              <a:rPr lang="en-US" sz="1200" dirty="0" smtClean="0">
                <a:latin typeface="Consolas" pitchFamily="49" charset="0"/>
                <a:cs typeface="Courier New" pitchFamily="49" charset="0"/>
              </a:rPr>
              <a:t>);</a:t>
            </a:r>
          </a:p>
          <a:p xmlns:a="http://schemas.openxmlformats.org/drawingml/2006/main">
            <a:pPr lvl="1">
              <a:buNone/>
            </a:pPr>
            <a:endParaRPr lang="en-US" sz="1200" dirty="0" smtClean="0">
              <a:solidFill>
                <a:srgbClr val="0000FF"/>
              </a:solidFill>
              <a:latin typeface="Consolas" pitchFamily="49" charset="0"/>
              <a:cs typeface="Courier New" pitchFamily="49" charset="0"/>
            </a:endParaRPr>
          </a:p>
          <a:p xmlns:a="http://schemas.openxmlformats.org/drawingml/2006/main">
            <a:pPr lvl="1">
              <a:buNone/>
            </a:pPr>
            <a:r>
              <a:rPr lang="en-US" sz="1200" dirty="0" smtClean="0">
                <a:solidFill>
                  <a:srgbClr val="008000"/>
                </a:solidFill>
                <a:latin typeface="Consolas" pitchFamily="49" charset="0"/>
                <a:cs typeface="Courier New" pitchFamily="49" charset="0"/>
              </a:rPr>
              <a:t>// Normalize the light sensor data</a:t>
            </a:r>
          </a:p>
          <a:p xmlns:a="http://schemas.openxmlformats.org/drawingml/2006/main">
            <a:pPr lvl="1">
              <a:buNone/>
            </a:pPr>
            <a:r>
              <a:rPr lang="en-US" sz="1200" dirty="0" smtClean="0">
                <a:solidFill>
                  <a:srgbClr val="0000FF"/>
                </a:solidFill>
                <a:latin typeface="Consolas" pitchFamily="49" charset="0"/>
                <a:cs typeface="Courier New" pitchFamily="49" charset="0"/>
              </a:rPr>
              <a:t>double </a:t>
            </a:r>
            <a:r>
              <a:rPr lang="en-US" sz="1200" dirty="0" err="1" smtClean="0">
                <a:latin typeface="Consolas" pitchFamily="49" charset="0"/>
                <a:cs typeface="Courier New" pitchFamily="49" charset="0"/>
              </a:rPr>
              <a:t>lightNormalized</a:t>
            </a:r>
            <a:r>
              <a:rPr lang="en-US" sz="1200" dirty="0" smtClean="0">
                <a:latin typeface="Consolas" pitchFamily="49" charset="0"/>
                <a:cs typeface="Courier New" pitchFamily="49" charset="0"/>
              </a:rPr>
              <a:t> = ::</a:t>
            </a:r>
            <a:r>
              <a:rPr lang="en-US" sz="1200" dirty="0" err="1" smtClean="0">
                <a:latin typeface="Consolas" pitchFamily="49" charset="0"/>
                <a:cs typeface="Courier New" pitchFamily="49" charset="0"/>
              </a:rPr>
              <a:t>pow</a:t>
            </a:r>
            <a:r>
              <a:rPr lang="en-US" sz="1200" dirty="0" smtClean="0">
                <a:latin typeface="Consolas" pitchFamily="49" charset="0"/>
                <a:cs typeface="Courier New" pitchFamily="49" charset="0"/>
              </a:rPr>
              <a:t>(</a:t>
            </a:r>
            <a:r>
              <a:rPr lang="en-US" sz="1200" dirty="0" err="1" smtClean="0">
                <a:latin typeface="Consolas" pitchFamily="49" charset="0"/>
                <a:cs typeface="Courier New" pitchFamily="49" charset="0"/>
              </a:rPr>
              <a:t>luxValue</a:t>
            </a:r>
            <a:r>
              <a:rPr lang="en-US" sz="1200" dirty="0" smtClean="0">
                <a:latin typeface="Consolas" pitchFamily="49" charset="0"/>
                <a:cs typeface="Courier New" pitchFamily="49" charset="0"/>
              </a:rPr>
              <a:t>, 0.4) / 100.0;</a:t>
            </a:r>
          </a:p>
          <a:p xmlns:a="http://schemas.openxmlformats.org/drawingml/2006/main">
            <a:pPr lvl="1">
              <a:buNone/>
            </a:pPr>
            <a:endParaRPr lang="en-US" sz="1200" dirty="0" smtClean="0">
              <a:solidFill>
                <a:srgbClr val="0000FF"/>
              </a:solidFill>
              <a:latin typeface="Consolas" pitchFamily="49" charset="0"/>
              <a:cs typeface="Courier New" pitchFamily="49" charset="0"/>
            </a:endParaRPr>
          </a:p>
          <a:p xmlns:a="http://schemas.openxmlformats.org/drawingml/2006/main">
            <a:pPr lvl="1">
              <a:buNone/>
            </a:pPr>
            <a:r>
              <a:rPr lang="en-US" sz="1200" dirty="0" smtClean="0">
                <a:solidFill>
                  <a:srgbClr val="008000"/>
                </a:solidFill>
                <a:latin typeface="Consolas" pitchFamily="49" charset="0"/>
                <a:cs typeface="Courier New" pitchFamily="49" charset="0"/>
              </a:rPr>
              <a:t>// Handle UI changes based on the normalized LUX data     </a:t>
            </a:r>
          </a:p>
          <a:p xmlns:a="http://schemas.openxmlformats.org/drawingml/2006/main">
            <a:pPr lvl="1">
              <a:buNone/>
            </a:pPr>
            <a:r>
              <a:rPr lang="en-US" sz="1200" dirty="0" smtClean="0">
                <a:solidFill>
                  <a:srgbClr val="008000"/>
                </a:solidFill>
                <a:latin typeface="Consolas" pitchFamily="49" charset="0"/>
                <a:cs typeface="Courier New" pitchFamily="49" charset="0"/>
              </a:rPr>
              <a:t>// which ranges from 0.0 - 1.0 for a </a:t>
            </a:r>
            <a:r>
              <a:rPr lang="en-US" sz="1200" dirty="0" err="1" smtClean="0">
                <a:solidFill>
                  <a:srgbClr val="008000"/>
                </a:solidFill>
                <a:latin typeface="Consolas" pitchFamily="49" charset="0"/>
                <a:cs typeface="Courier New" pitchFamily="49" charset="0"/>
              </a:rPr>
              <a:t>lux</a:t>
            </a:r>
            <a:r>
              <a:rPr lang="en-US" sz="1200" dirty="0" smtClean="0">
                <a:solidFill>
                  <a:srgbClr val="008000"/>
                </a:solidFill>
                <a:latin typeface="Consolas" pitchFamily="49" charset="0"/>
                <a:cs typeface="Courier New" pitchFamily="49" charset="0"/>
              </a:rPr>
              <a:t> range of</a:t>
            </a:r>
          </a:p>
          <a:p xmlns:a="http://schemas.openxmlformats.org/drawingml/2006/main">
            <a:pPr lvl="1">
              <a:buNone/>
            </a:pPr>
            <a:r>
              <a:rPr lang="en-US" sz="1200" dirty="0" smtClean="0">
                <a:solidFill>
                  <a:srgbClr val="008000"/>
                </a:solidFill>
                <a:latin typeface="Consolas" pitchFamily="49" charset="0"/>
                <a:cs typeface="Courier New" pitchFamily="49" charset="0"/>
              </a:rPr>
              <a:t>// 0 </a:t>
            </a:r>
            <a:r>
              <a:rPr lang="en-US" sz="1200" dirty="0" err="1" smtClean="0">
                <a:solidFill>
                  <a:srgbClr val="008000"/>
                </a:solidFill>
                <a:latin typeface="Consolas" pitchFamily="49" charset="0"/>
                <a:cs typeface="Courier New" pitchFamily="49" charset="0"/>
              </a:rPr>
              <a:t>lux</a:t>
            </a:r>
            <a:r>
              <a:rPr lang="en-US" sz="1200" dirty="0" smtClean="0">
                <a:solidFill>
                  <a:srgbClr val="008000"/>
                </a:solidFill>
                <a:latin typeface="Consolas" pitchFamily="49" charset="0"/>
                <a:cs typeface="Courier New" pitchFamily="49" charset="0"/>
              </a:rPr>
              <a:t> to 100,000 </a:t>
            </a:r>
            <a:r>
              <a:rPr lang="en-US" sz="1200" dirty="0" err="1" smtClean="0">
                <a:solidFill>
                  <a:srgbClr val="008000"/>
                </a:solidFill>
                <a:latin typeface="Consolas" pitchFamily="49" charset="0"/>
                <a:cs typeface="Courier New" pitchFamily="49" charset="0"/>
              </a:rPr>
              <a:t>lux</a:t>
            </a:r>
            <a:r>
              <a:rPr lang="en-US" sz="1200" dirty="0" smtClean="0">
                <a:solidFill>
                  <a:srgbClr val="008000"/>
                </a:solidFill>
                <a:latin typeface="Consolas" pitchFamily="49" charset="0"/>
                <a:cs typeface="Courier New" pitchFamily="49" charset="0"/>
              </a:rPr>
              <a:t>, this method represents such a     </a:t>
            </a:r>
          </a:p>
          <a:p xmlns:a="http://schemas.openxmlformats.org/drawingml/2006/main">
            <a:pPr lvl="1">
              <a:buNone/>
            </a:pPr>
            <a:r>
              <a:rPr lang="en-US" sz="1200" dirty="0" smtClean="0">
                <a:solidFill>
                  <a:srgbClr val="008000"/>
                </a:solidFill>
                <a:latin typeface="Consolas" pitchFamily="49" charset="0"/>
                <a:cs typeface="Courier New" pitchFamily="49" charset="0"/>
              </a:rPr>
              <a:t>// handler that would be implemented in your application     </a:t>
            </a:r>
            <a:r>
              <a:rPr lang="en-US" sz="1200" dirty="0" err="1" smtClean="0">
                <a:latin typeface="Consolas" pitchFamily="49" charset="0"/>
                <a:cs typeface="Courier New" pitchFamily="49" charset="0"/>
              </a:rPr>
              <a:t>UpdateUI</a:t>
            </a:r>
            <a:r>
              <a:rPr lang="en-US" sz="1200" dirty="0" smtClean="0">
                <a:latin typeface="Consolas" pitchFamily="49" charset="0"/>
                <a:cs typeface="Courier New" pitchFamily="49" charset="0"/>
              </a:rPr>
              <a:t>(</a:t>
            </a:r>
            <a:r>
              <a:rPr lang="en-US" sz="1200" dirty="0" err="1" smtClean="0">
                <a:latin typeface="Consolas" pitchFamily="49" charset="0"/>
                <a:cs typeface="Courier New" pitchFamily="49" charset="0"/>
              </a:rPr>
              <a:t>lightNormalized</a:t>
            </a:r>
            <a:r>
              <a:rPr lang="en-US" sz="1200" dirty="0" smtClean="0">
                <a:latin typeface="Consolas" pitchFamily="49" charset="0"/>
                <a:cs typeface="Courier New" pitchFamily="49" charset="0"/>
              </a:rPr>
              <a:t>);      </a:t>
            </a:r>
          </a:p>
          <a:p xmlns:a="http://schemas.openxmlformats.org/drawingml/2006/main">
            <a:pPr lvl="1">
              <a:buNone/>
            </a:pPr>
            <a:endParaRPr lang="en-US" sz="1200" dirty="0" smtClean="0">
              <a:latin typeface="Consolas" pitchFamily="49" charset="0"/>
              <a:cs typeface="Courier New" pitchFamily="49" charset="0"/>
            </a:endParaRPr>
          </a:p>
          <a:p xmlns:a="http://schemas.openxmlformats.org/drawingml/2006/main">
            <a:pPr lvl="1">
              <a:buNone/>
            </a:pPr>
            <a:r>
              <a:rPr lang="en-US" sz="1200" dirty="0" err="1" smtClean="0">
                <a:latin typeface="Consolas" pitchFamily="49" charset="0"/>
                <a:cs typeface="Courier New" pitchFamily="49" charset="0"/>
              </a:rPr>
              <a:t>PropVariantClear</a:t>
            </a:r>
            <a:r>
              <a:rPr lang="en-US" sz="1200" dirty="0" smtClean="0">
                <a:latin typeface="Consolas" pitchFamily="49" charset="0"/>
                <a:cs typeface="Courier New" pitchFamily="49" charset="0"/>
              </a:rPr>
              <a:t>(&amp;</a:t>
            </a:r>
            <a:r>
              <a:rPr lang="en-US" sz="1200" dirty="0" err="1" smtClean="0">
                <a:latin typeface="Consolas" pitchFamily="49" charset="0"/>
                <a:cs typeface="Courier New" pitchFamily="49" charset="0"/>
              </a:rPr>
              <a:t>lightLevel</a:t>
            </a:r>
            <a:r>
              <a:rPr lang="en-US" sz="1200" dirty="0" smtClean="0">
                <a:latin typeface="Consolas" pitchFamily="49" charset="0"/>
                <a:cs typeface="Courier New" pitchFamily="49" charset="0"/>
              </a:rPr>
              <a:t>);</a:t>
            </a:r>
          </a:p>
          <a:p xmlns:a="http://schemas.openxmlformats.org/drawingml/2006/main">
            <a:pPr lvl="1">
              <a:buNone/>
            </a:pPr>
            <a:r>
              <a:rPr lang="en-US" sz="1200" dirty="0" smtClean="0">
                <a:solidFill>
                  <a:srgbClr val="0000FF"/>
                </a:solidFill>
                <a:latin typeface="Consolas" pitchFamily="49" charset="0"/>
                <a:cs typeface="Courier New" pitchFamily="49" charset="0"/>
              </a:rPr>
              <a:t>return </a:t>
            </a:r>
            <a:r>
              <a:rPr lang="en-US" sz="1200" dirty="0" smtClean="0">
                <a:latin typeface="Consolas" pitchFamily="49" charset="0"/>
                <a:cs typeface="Courier New" pitchFamily="49" charset="0"/>
              </a:rPr>
              <a:t>S_OK;</a:t>
            </a:r>
          </a:p>
          <a:p xmlns:a="http://schemas.openxmlformats.org/drawingml/2006/main">
            <a:pPr>
              <a:buNone/>
            </a:pPr>
            <a:r>
              <a:rPr lang="en-US" sz="1200" dirty="0" smtClean="0">
                <a:solidFill>
                  <a:srgbClr val="0000FF"/>
                </a:solidFill>
                <a:latin typeface="Consolas" pitchFamily="49" charset="0"/>
                <a:cs typeface="Courier New" pitchFamily="49" charset="0"/>
              </a:rPr>
              <a:t>}</a:t>
            </a:r>
            <a:endParaRPr lang="en-US" sz="1200" dirty="0" smtClean="0">
              <a:latin typeface="Consolas" pitchFamily="49" charset="0"/>
              <a:cs typeface="Courier New" pitchFamily="49" charset="0"/>
            </a:endParaRPr>
          </a:p>
          <a:p xmlns:a="http://schemas.openxmlformats.org/drawingml/2006/main">
            <a:pPr>
              <a:buNone/>
            </a:pPr>
            <a:endParaRPr lang="en-US" sz="1200" dirty="0">
              <a:latin typeface="Consolas" pitchFamily="49" charset="0"/>
              <a:cs typeface="Courier New"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81000" y="228600"/>
            <a:ext cx="8318500" cy="769441"/>
          </a:xfrm>
        </p:spPr>
        <p:txBody>
          <a:bodyPr xmlns:a="http://schemas.openxmlformats.org/drawingml/2006/main"/>
          <a:lstStyle xmlns:a="http://schemas.openxmlformats.org/drawingml/2006/main"/>
          <a:p xmlns:a="http://schemas.openxmlformats.org/drawingml/2006/main">
            <a:r>
              <a:rPr dirty="0" smtClean="0"/>
              <a:t>Windows7 </a:t>
            </a:r>
            <a:r>
              <a:rPr lang="en-US" dirty="0" smtClean="0"/>
              <a:t>API CodePack for .NET</a:t>
            </a:r>
            <a:endParaRPr lang="en-US" dirty="0"/>
          </a:p>
        </p:txBody>
      </p:sp>
      <p:sp>
        <p:nvSpPr>
          <p:cNvPr id="5" name="Text Placeholder 4"/>
          <p:cNvSpPr>
            <a:spLocks xmlns:a="http://schemas.openxmlformats.org/drawingml/2006/main" noGrp="1"/>
          </p:cNvSpPr>
          <p:nvPr>
            <p:ph type="body" sz="quarter" idx="10"/>
          </p:nvPr>
        </p:nvSpPr>
        <p:spPr>
          <a:xfrm xmlns:a="http://schemas.openxmlformats.org/drawingml/2006/main">
            <a:off x="381000" y="1411552"/>
            <a:ext cx="8382000" cy="4105739"/>
          </a:xfrm>
        </p:spPr>
        <p:txBody>
          <a:bodyPr xmlns:a="http://schemas.openxmlformats.org/drawingml/2006/main"/>
          <a:lstStyle xmlns:a="http://schemas.openxmlformats.org/drawingml/2006/main"/>
          <a:p xmlns:a="http://schemas.openxmlformats.org/drawingml/2006/main">
            <a:r>
              <a:rPr lang="en-US" dirty="0" smtClean="0">
                <a:latin typeface="Segoe"/>
              </a:rPr>
              <a:t>Managed class library to ease .NET Framework access to Windows 7</a:t>
            </a:r>
            <a:r>
              <a:rPr lang="en-US" baseline="30000" dirty="0" smtClean="0">
                <a:latin typeface="Segoe"/>
              </a:rPr>
              <a:t>®</a:t>
            </a:r>
            <a:r>
              <a:rPr lang="en-US" dirty="0" smtClean="0">
                <a:latin typeface="Segoe"/>
              </a:rPr>
              <a:t> features</a:t>
            </a:r>
          </a:p>
          <a:p xmlns:a="http://schemas.openxmlformats.org/drawingml/2006/main">
            <a:pPr lvl="1"/>
            <a:r>
              <a:rPr lang="en-US" dirty="0" smtClean="0">
                <a:latin typeface="Segoe"/>
              </a:rPr>
              <a:t>Taskbar, Libraries, Sensor, Location, Multi-Touch, UAC, power management, restart and recovery, network awareness, Aero Glass and more. </a:t>
            </a:r>
          </a:p>
          <a:p xmlns:a="http://schemas.openxmlformats.org/drawingml/2006/main">
            <a:r>
              <a:rPr lang="en-US" dirty="0" smtClean="0">
                <a:latin typeface="Segoe"/>
              </a:rPr>
              <a:t>It is a </a:t>
            </a:r>
            <a:r>
              <a:rPr lang="en-US" dirty="0" smtClean="0">
                <a:latin typeface="Segoe"/>
              </a:rPr>
              <a:t>library </a:t>
            </a:r>
            <a:r>
              <a:rPr lang="en-US" dirty="0" smtClean="0"/>
              <a:t>not</a:t>
            </a:r>
            <a:r>
              <a:rPr lang="en-US" b="1" dirty="0" smtClean="0"/>
              <a:t/>
            </a:r>
            <a:r>
              <a:rPr lang="en-US" dirty="0" smtClean="0"/>
              <a:t>a</a:t>
            </a:r>
            <a:r>
              <a:rPr lang="en-US" dirty="0" smtClean="0">
                <a:latin typeface="Segoe"/>
              </a:rPr>
              <a:t/>
            </a:r>
            <a:r>
              <a:rPr lang="en-US" dirty="0" smtClean="0">
                <a:latin typeface="Segoe"/>
              </a:rPr>
              <a:t>full product</a:t>
            </a:r>
          </a:p>
          <a:p xmlns:a="http://schemas.openxmlformats.org/drawingml/2006/main">
            <a:pPr lvl="1"/>
            <a:r>
              <a:rPr lang="en-US" dirty="0" smtClean="0">
                <a:latin typeface="Segoe"/>
              </a:rPr>
              <a:t>Open source with </a:t>
            </a:r>
            <a:r>
              <a:rPr lang="en-US" dirty="0" smtClean="0">
                <a:latin typeface="Segoe"/>
              </a:rPr>
              <a:t>forum support from Microsoft</a:t>
            </a:r>
            <a:endParaRPr lang="en-US" dirty="0" smtClean="0">
              <a:latin typeface="Segoe"/>
            </a:endParaRPr>
          </a:p>
          <a:p xmlns:a="http://schemas.openxmlformats.org/drawingml/2006/main">
            <a:pPr lvl="1"/>
            <a:r>
              <a:rPr lang="en-US" dirty="0" smtClean="0"/>
              <a:t>Some of it will e</a:t>
            </a:r>
            <a:r>
              <a:rPr lang="en-US" dirty="0" smtClean="0">
                <a:latin typeface="Segoe"/>
              </a:rPr>
              <a:t>ventually move into the .NET framework  </a:t>
            </a:r>
            <a:endParaRPr lang="en-US" dirty="0">
              <a:latin typeface="Segoe"/>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1643050"/>
            <a:ext cx="9144000" cy="31416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16" name="Rounded Rectangle 15"/>
          <p:cNvSpPr/>
          <p:nvPr/>
        </p:nvSpPr>
        <p:spPr>
          <a:xfrm xmlns:a="http://schemas.openxmlformats.org/drawingml/2006/main">
            <a:off x="4643438" y="1506061"/>
            <a:ext cx="1428760" cy="2208691"/>
          </a:xfrm>
          <a:prstGeom xmlns:a="http://schemas.openxmlformats.org/drawingml/2006/main" prst="roundRect">
            <a:avLst>
              <a:gd name="adj" fmla="val 6942"/>
            </a:avLst>
          </a:prstGeom>
          <a:solidFill xmlns:a="http://schemas.openxmlformats.org/drawingml/2006/main">
            <a:schemeClr val="bg1"/>
          </a:solidFill>
          <a:ln xmlns:a="http://schemas.openxmlformats.org/drawingml/2006/main" w="15875" cap="flat">
            <a:solidFill>
              <a:schemeClr val="accent6">
                <a:lumMod val="90000"/>
                <a:lumOff val="10000"/>
              </a:schemeClr>
            </a:solidFill>
            <a:prstDash val="sysDash"/>
            <a:round/>
          </a:ln>
          <a:effectLst xmlns:a="http://schemas.openxmlformats.org/drawingml/2006/main">
            <a:outerShdw blurRad="279400" dist="38100" dir="5400000" algn="t" rotWithShape="0">
              <a:prstClr val="black">
                <a:alpha val="40000"/>
              </a:prstClr>
            </a:outerShdw>
          </a:effectLst>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15" name="Rounded Rectangle 14"/>
          <p:cNvSpPr/>
          <p:nvPr/>
        </p:nvSpPr>
        <p:spPr>
          <a:xfrm xmlns:a="http://schemas.openxmlformats.org/drawingml/2006/main">
            <a:off x="2857488" y="1214422"/>
            <a:ext cx="1643074" cy="5641991"/>
          </a:xfrm>
          <a:prstGeom xmlns:a="http://schemas.openxmlformats.org/drawingml/2006/main" prst="roundRect">
            <a:avLst>
              <a:gd name="adj" fmla="val 6600"/>
            </a:avLst>
          </a:prstGeom>
          <a:solidFill xmlns:a="http://schemas.openxmlformats.org/drawingml/2006/main">
            <a:schemeClr val="bg1"/>
          </a:solidFill>
          <a:ln xmlns:a="http://schemas.openxmlformats.org/drawingml/2006/main" w="15875" cap="flat">
            <a:solidFill>
              <a:schemeClr val="accent6">
                <a:lumMod val="90000"/>
                <a:lumOff val="10000"/>
              </a:schemeClr>
            </a:solidFill>
            <a:prstDash val="sysDash"/>
            <a:round/>
          </a:ln>
          <a:effectLst xmlns:a="http://schemas.openxmlformats.org/drawingml/2006/main">
            <a:outerShdw blurRad="279400" dist="38100" dir="5400000" algn="t" rotWithShape="0">
              <a:prstClr val="black">
                <a:alpha val="40000"/>
              </a:prstClr>
            </a:outerShdw>
          </a:effectLst>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Sensor Wrapper Architecture</a:t>
            </a:r>
            <a:endParaRPr lang="en-US" dirty="0"/>
          </a:p>
        </p:txBody>
      </p:sp>
      <p:pic>
        <p:nvPicPr>
          <p:cNvPr id="3077"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l="5594" t="4571" r="4179" b="1766"/>
          <a:stretch xmlns:a="http://schemas.openxmlformats.org/drawingml/2006/main">
            <a:fillRect/>
          </a:stretch>
        </p:blipFill>
        <p:spPr bwMode="auto">
          <a:xfrm xmlns:a="http://schemas.openxmlformats.org/drawingml/2006/main">
            <a:off x="2978870" y="1663831"/>
            <a:ext cx="1418040" cy="4979879"/>
          </a:xfrm>
          <a:prstGeom xmlns:a="http://schemas.openxmlformats.org/drawingml/2006/main" prst="roundRect">
            <a:avLst>
              <a:gd name="adj" fmla="val 7374"/>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3078"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6974" t="4708" r="6491" b="4291"/>
          <a:stretch xmlns:a="http://schemas.openxmlformats.org/drawingml/2006/main">
            <a:fillRect/>
          </a:stretch>
        </p:blipFill>
        <p:spPr bwMode="auto">
          <a:xfrm xmlns:a="http://schemas.openxmlformats.org/drawingml/2006/main">
            <a:off x="4680284" y="1532021"/>
            <a:ext cx="1343527" cy="2149642"/>
          </a:xfrm>
          <a:prstGeom xmlns:a="http://schemas.openxmlformats.org/drawingml/2006/main" prst="roundRect">
            <a:avLst>
              <a:gd name="adj" fmla="val 7866"/>
            </a:avLst>
          </a:prstGeom>
          <a:noFill xmlns:a="http://schemas.openxmlformats.org/drawingml/2006/main"/>
          <a:ln xmlns:a="http://schemas.openxmlformats.org/drawingml/2006/main" w="3175" cap="rnd">
            <a:noFill/>
            <a:prstDash val="dash"/>
            <a:round/>
            <a:headEnd/>
            <a:tailEnd/>
          </a:ln>
          <a:effectLst xmlns:a="http://schemas.openxmlformats.org/drawingml/2006/main"/>
        </p:spPr>
      </p:pic>
      <p:sp>
        <p:nvSpPr>
          <p:cNvPr id="9" name="TextBox 8"/>
          <p:cNvSpPr txBox="1"/>
          <p:nvPr/>
        </p:nvSpPr>
        <p:spPr>
          <a:xfrm xmlns:a="http://schemas.openxmlformats.org/drawingml/2006/main">
            <a:off x="4697386" y="3929066"/>
            <a:ext cx="4232331" cy="923330"/>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chemeClr val="bg1"/>
                    </a:gs>
                    <a:gs pos="100000">
                      <a:schemeClr val="bg1"/>
                    </a:gs>
                  </a:gsLst>
                  <a:lin ang="5400000" scaled="0"/>
                </a:gradFill>
              </a:rPr>
              <a:t>The three classes retain the same roles as they had in the COM API, only wrapping properties and events</a:t>
            </a:r>
            <a:endParaRPr lang="en-US" dirty="0">
              <a:gradFill>
                <a:gsLst>
                  <a:gs pos="0">
                    <a:schemeClr val="bg1"/>
                  </a:gs>
                  <a:gs pos="100000">
                    <a:schemeClr val="bg1"/>
                  </a:gs>
                </a:gsLst>
                <a:lin ang="5400000" scaled="0"/>
              </a:gradFill>
            </a:endParaRPr>
          </a:p>
        </p:txBody>
      </p:sp>
      <p:sp>
        <p:nvSpPr>
          <p:cNvPr id="10" name="Rounded Rectangle 9"/>
          <p:cNvSpPr/>
          <p:nvPr/>
        </p:nvSpPr>
        <p:spPr>
          <a:xfrm xmlns:a="http://schemas.openxmlformats.org/drawingml/2006/main">
            <a:off x="335566" y="1506061"/>
            <a:ext cx="2281686" cy="2357454"/>
          </a:xfrm>
          <a:prstGeom xmlns:a="http://schemas.openxmlformats.org/drawingml/2006/main" prst="roundRect">
            <a:avLst>
              <a:gd name="adj" fmla="val 2451"/>
            </a:avLst>
          </a:prstGeom>
          <a:solidFill xmlns:a="http://schemas.openxmlformats.org/drawingml/2006/main">
            <a:schemeClr val="bg1"/>
          </a:solidFill>
          <a:ln xmlns:a="http://schemas.openxmlformats.org/drawingml/2006/main" w="15875" cap="flat">
            <a:solidFill>
              <a:schemeClr val="accent6">
                <a:lumMod val="90000"/>
                <a:lumOff val="10000"/>
              </a:schemeClr>
            </a:solidFill>
            <a:prstDash val="sysDash"/>
            <a:round/>
          </a:ln>
          <a:effectLst xmlns:a="http://schemas.openxmlformats.org/drawingml/2006/main">
            <a:outerShdw blurRad="279400" dist="38100" dir="5400000" algn="t" rotWithShape="0">
              <a:prstClr val="black">
                <a:alpha val="40000"/>
              </a:prstClr>
            </a:outerShdw>
          </a:effectLst>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pic>
        <p:nvPicPr>
          <p:cNvPr id="3075"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l="5325" t="4688" r="4612" b="4182"/>
          <a:stretch xmlns:a="http://schemas.openxmlformats.org/drawingml/2006/main">
            <a:fillRect/>
          </a:stretch>
        </p:blipFill>
        <p:spPr bwMode="auto">
          <a:xfrm xmlns:a="http://schemas.openxmlformats.org/drawingml/2006/main">
            <a:off x="365494" y="1530708"/>
            <a:ext cx="2221831" cy="2317586"/>
          </a:xfrm>
          <a:prstGeom xmlns:a="http://schemas.openxmlformats.org/drawingml/2006/main" prst="roundRect">
            <a:avLst>
              <a:gd name="adj" fmla="val 3173"/>
            </a:avLst>
          </a:prstGeom>
          <a:noFill xmlns:a="http://schemas.openxmlformats.org/drawingml/2006/main"/>
          <a:ln xmlns:a="http://schemas.openxmlformats.org/drawingml/2006/main" w="3175" cap="rnd">
            <a:noFill/>
            <a:prstDash val="dash"/>
            <a:round/>
            <a:headEnd/>
            <a:tailEnd/>
          </a:ln>
          <a:effectLst xmlns:a="http://schemas.openxmlformats.org/drawingml/2006/main"/>
        </p:spPr>
      </p:pic>
      <p:sp>
        <p:nvSpPr>
          <p:cNvPr id="11" name="TextBox 10"/>
          <p:cNvSpPr txBox="1"/>
          <p:nvPr/>
        </p:nvSpPr>
        <p:spPr>
          <a:xfrm xmlns:a="http://schemas.openxmlformats.org/drawingml/2006/main">
            <a:off x="3143240" y="1355725"/>
            <a:ext cx="1043876" cy="261610"/>
          </a:xfrm>
          <a:prstGeom xmlns:a="http://schemas.openxmlformats.org/drawingml/2006/main" prst="rect">
            <a:avLst/>
          </a:prstGeom>
          <a:noFill xmlns:a="http://schemas.openxmlformats.org/drawingml/2006/main"/>
        </p:spPr>
        <p:txBody>
          <a:bodyPr xmlns:a="http://schemas.openxmlformats.org/drawingml/2006/main" wrap="none" rtlCol="0">
            <a:spAutoFit/>
          </a:bodyPr>
          <a:lstStyle xmlns:a="http://schemas.openxmlformats.org/drawingml/2006/main"/>
          <a:p xmlns:a="http://schemas.openxmlformats.org/drawingml/2006/main">
            <a:r>
              <a:rPr lang="en-US" sz="1100" dirty="0" err="1" smtClean="0"/>
              <a:t>ISensorEvents</a:t>
            </a:r>
            <a:endParaRPr lang="en-US" sz="1100" dirty="0"/>
          </a:p>
        </p:txBody>
      </p:sp>
      <p:grpSp>
        <p:nvGrpSpPr>
          <p:cNvPr id="17" name="Group 16"/>
          <p:cNvGrpSpPr/>
          <p:nvPr/>
        </p:nvGrpSpPr>
        <p:grpSpPr>
          <a:xfrm xmlns:a="http://schemas.openxmlformats.org/drawingml/2006/main">
            <a:off x="3000364" y="1357298"/>
            <a:ext cx="142876" cy="285752"/>
            <a:chOff x="2857488" y="1214422"/>
            <a:chExt cx="142876" cy="285752"/>
          </a:xfrm>
        </p:grpSpPr>
        <p:sp>
          <p:nvSpPr>
            <p:cNvPr id="12" name="Oval 11"/>
            <p:cNvSpPr/>
            <p:nvPr/>
          </p:nvSpPr>
          <p:spPr>
            <a:xfrm xmlns:a="http://schemas.openxmlformats.org/drawingml/2006/main">
              <a:off x="2857488" y="1214422"/>
              <a:ext cx="142876" cy="142876"/>
            </a:xfrm>
            <a:prstGeom xmlns:a="http://schemas.openxmlformats.org/drawingml/2006/main" prst="ellipse">
              <a:avLst/>
            </a:prstGeom>
            <a:noFill xmlns:a="http://schemas.openxmlformats.org/drawingml/2006/main"/>
            <a:ln xmlns:a="http://schemas.openxmlformats.org/drawingml/2006/main" w="15875">
              <a:solidFill>
                <a:schemeClr val="tx1"/>
              </a:solid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cxnSp>
          <p:nvCxnSpPr>
            <p:cNvPr id="14" name="Straight Connector 13"/>
            <p:cNvCxnSpPr>
              <a:stCxn xmlns:a="http://schemas.openxmlformats.org/drawingml/2006/main" id="12" idx="4"/>
            </p:cNvCxnSpPr>
            <p:nvPr/>
          </p:nvCxnSpPr>
          <p:spPr>
            <a:xfrm xmlns:a="http://schemas.openxmlformats.org/drawingml/2006/main" rot="5400000">
              <a:off x="2857488" y="1428736"/>
              <a:ext cx="142876" cy="0"/>
            </a:xfrm>
            <a:prstGeom xmlns:a="http://schemas.openxmlformats.org/drawingml/2006/main" prst="line">
              <a:avLst/>
            </a:prstGeom>
            <a:ln xmlns:a="http://schemas.openxmlformats.org/drawingml/2006/main" w="15875">
              <a:solidFill>
                <a:schemeClr val="tx1"/>
              </a:solidFill>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gr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4786322"/>
            <a:ext cx="9144000" cy="207167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Sensor Wrapper Architecture</a:t>
            </a:r>
            <a:endParaRPr lang="en-US" dirty="0"/>
          </a:p>
        </p:txBody>
      </p:sp>
      <p:sp>
        <p:nvSpPr>
          <p:cNvPr id="11" name="Text Placeholder 10"/>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dirty="0" smtClean="0"/>
              <a:t>Sensor is an abstract base class with a derived type for each sensor type</a:t>
            </a:r>
          </a:p>
          <a:p xmlns:a="http://schemas.openxmlformats.org/drawingml/2006/main">
            <a:pPr lvl="1"/>
            <a:r>
              <a:rPr lang="en-US" dirty="0" smtClean="0"/>
              <a:t>Derived types can add properties and events</a:t>
            </a:r>
            <a:endParaRPr lang="en-US" dirty="0"/>
          </a:p>
        </p:txBody>
      </p:sp>
      <p:sp>
        <p:nvSpPr>
          <p:cNvPr id="6" name="Rectangle 5"/>
          <p:cNvSpPr/>
          <p:nvPr/>
        </p:nvSpPr>
        <p:spPr>
          <a:xfrm xmlns:a="http://schemas.openxmlformats.org/drawingml/2006/main">
            <a:off x="1000101" y="3000372"/>
            <a:ext cx="7215238" cy="3452816"/>
          </a:xfrm>
          <a:prstGeom xmlns:a="http://schemas.openxmlformats.org/drawingml/2006/main" prst="rect">
            <a:avLst/>
          </a:prstGeom>
          <a:gradFill xmlns:a="http://schemas.openxmlformats.org/drawingml/2006/main" flip="none" rotWithShape="1">
            <a:gsLst>
              <a:gs pos="0">
                <a:schemeClr val="bg1"/>
              </a:gs>
              <a:gs pos="39000">
                <a:schemeClr val="bg1">
                  <a:alpha val="93000"/>
                </a:schemeClr>
              </a:gs>
              <a:gs pos="50000">
                <a:schemeClr val="bg1">
                  <a:alpha val="87000"/>
                </a:schemeClr>
              </a:gs>
            </a:gsLst>
            <a:lin ang="16200000" scaled="1"/>
            <a:tileRect/>
          </a:gradFill>
          <a:ln xmlns:a="http://schemas.openxmlformats.org/drawingml/2006/main">
            <a:solidFill>
              <a:schemeClr val="accent3">
                <a:lumMod val="20000"/>
                <a:lumOff val="80000"/>
              </a:schemeClr>
            </a:solid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pic>
        <p:nvPicPr>
          <p:cNvPr id="4098"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clrChange>
              <a:clrFrom>
                <a:srgbClr val="FFFFFF"/>
              </a:clrFrom>
              <a:clrTo>
                <a:srgbClr val="FFFFFF">
                  <a:alpha val="0"/>
                </a:srgbClr>
              </a:clrTo>
            </a:clrChange>
          </a:blip>
          <a:srcRect xmlns:a="http://schemas.openxmlformats.org/drawingml/2006/main"/>
          <a:stretch xmlns:a="http://schemas.openxmlformats.org/drawingml/2006/main">
            <a:fillRect/>
          </a:stretch>
        </p:blipFill>
        <p:spPr bwMode="auto">
          <a:xfrm xmlns:a="http://schemas.openxmlformats.org/drawingml/2006/main">
            <a:off x="1166812" y="3138488"/>
            <a:ext cx="6810375" cy="33147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4786322"/>
            <a:ext cx="9144000" cy="207167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Sensor Wrapper Architecture</a:t>
            </a:r>
            <a:endParaRPr lang="en-US" dirty="0"/>
          </a:p>
        </p:txBody>
      </p:sp>
      <p:sp>
        <p:nvSpPr>
          <p:cNvPr id="11" name="Text Placeholder 10"/>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SensorDataReport also has a derived type for each sensor type</a:t>
            </a:r>
          </a:p>
          <a:p xmlns:a="http://schemas.openxmlformats.org/drawingml/2006/main">
            <a:pPr lvl="1"/>
            <a:r>
              <a:rPr lang="en-US" smtClean="0"/>
              <a:t>Provides a strongly-typed way to access data</a:t>
            </a:r>
            <a:endParaRPr lang="en-US" dirty="0"/>
          </a:p>
        </p:txBody>
      </p:sp>
      <p:sp>
        <p:nvSpPr>
          <p:cNvPr id="6" name="Rectangle 5"/>
          <p:cNvSpPr/>
          <p:nvPr/>
        </p:nvSpPr>
        <p:spPr>
          <a:xfrm xmlns:a="http://schemas.openxmlformats.org/drawingml/2006/main">
            <a:off x="1000101" y="3000372"/>
            <a:ext cx="7215238" cy="3452816"/>
          </a:xfrm>
          <a:prstGeom xmlns:a="http://schemas.openxmlformats.org/drawingml/2006/main" prst="rect">
            <a:avLst/>
          </a:prstGeom>
          <a:gradFill xmlns:a="http://schemas.openxmlformats.org/drawingml/2006/main" flip="none" rotWithShape="1">
            <a:gsLst>
              <a:gs pos="0">
                <a:schemeClr val="bg1"/>
              </a:gs>
              <a:gs pos="39000">
                <a:schemeClr val="bg1">
                  <a:alpha val="93000"/>
                </a:schemeClr>
              </a:gs>
              <a:gs pos="50000">
                <a:schemeClr val="bg1">
                  <a:alpha val="87000"/>
                </a:schemeClr>
              </a:gs>
            </a:gsLst>
            <a:lin ang="16200000" scaled="1"/>
            <a:tileRect/>
          </a:gradFill>
          <a:ln xmlns:a="http://schemas.openxmlformats.org/drawingml/2006/main">
            <a:solidFill>
              <a:schemeClr val="accent3">
                <a:lumMod val="20000"/>
                <a:lumOff val="80000"/>
              </a:schemeClr>
            </a:solid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pic>
        <p:nvPicPr>
          <p:cNvPr id="5123"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clrChange>
              <a:clrFrom>
                <a:srgbClr val="FFFFFF"/>
              </a:clrFrom>
              <a:clrTo>
                <a:srgbClr val="FFFFFF">
                  <a:alpha val="0"/>
                </a:srgbClr>
              </a:clrTo>
            </a:clrChange>
          </a:blip>
          <a:srcRect xmlns:a="http://schemas.openxmlformats.org/drawingml/2006/main"/>
          <a:stretch xmlns:a="http://schemas.openxmlformats.org/drawingml/2006/main">
            <a:fillRect/>
          </a:stretch>
        </p:blipFill>
        <p:spPr bwMode="auto">
          <a:xfrm xmlns:a="http://schemas.openxmlformats.org/drawingml/2006/main">
            <a:off x="1115251" y="3324315"/>
            <a:ext cx="6913497" cy="312887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Enumerating Sensors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71475" y="1408805"/>
            <a:ext cx="8040688" cy="3388620"/>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endParaRPr lang="en-US" sz="1800" dirty="0" smtClean="0">
              <a:solidFill>
                <a:srgbClr val="2B91AF"/>
              </a:solidFill>
              <a:latin typeface="Consolas" pitchFamily="49" charset="0"/>
            </a:endParaRPr>
          </a:p>
          <a:p xmlns:a="http://schemas.openxmlformats.org/drawingml/2006/main">
            <a:pPr>
              <a:buNone/>
            </a:pPr>
            <a:r>
              <a:rPr lang="en-US" sz="1800" dirty="0" smtClean="0">
                <a:solidFill>
                  <a:srgbClr val="2B91AF"/>
                </a:solidFill>
                <a:latin typeface="Consolas" pitchFamily="49" charset="0"/>
              </a:rPr>
              <a:t>Accelerometer3D</a:t>
            </a:r>
            <a:r>
              <a:rPr lang="en-US" sz="1800" dirty="0" smtClean="0">
                <a:latin typeface="Consolas" pitchFamily="49" charset="0"/>
              </a:rPr>
              <a:t>[] sensors </a:t>
            </a:r>
            <a:r>
              <a:rPr lang="en-US" sz="1800" dirty="0" smtClean="0">
                <a:solidFill>
                  <a:srgbClr val="2B91AF"/>
                </a:solidFill>
                <a:latin typeface="Consolas" pitchFamily="49" charset="0"/>
              </a:rPr>
              <a:t>= </a:t>
            </a:r>
          </a:p>
          <a:p xmlns:a="http://schemas.openxmlformats.org/drawingml/2006/main">
            <a:pPr>
              <a:buNone/>
            </a:pPr>
            <a:r>
              <a:rPr lang="en-US" sz="1800" dirty="0" smtClean="0">
                <a:latin typeface="Consolas" pitchFamily="49" charset="0"/>
              </a:rPr>
              <a:t/>
            </a:r>
            <a:r>
              <a:rPr lang="en-US" sz="1800" dirty="0" err="1" smtClean="0">
                <a:solidFill>
                  <a:srgbClr val="2B91AF"/>
                </a:solidFill>
                <a:latin typeface="Consolas" pitchFamily="49" charset="0"/>
              </a:rPr>
              <a:t>SensorManager.</a:t>
            </a:r>
            <a:r>
              <a:rPr lang="en-US" sz="1800" dirty="0" err="1" smtClean="0">
                <a:latin typeface="Consolas" pitchFamily="49" charset="0"/>
              </a:rPr>
              <a:t>GetSensorsByType</a:t>
            </a:r>
            <a:r>
              <a:rPr lang="en-US" sz="1800" dirty="0" smtClean="0">
                <a:latin typeface="Consolas" pitchFamily="49" charset="0"/>
              </a:rPr>
              <a:t>&lt;</a:t>
            </a:r>
            <a:r>
              <a:rPr lang="en-US" sz="1800" dirty="0" smtClean="0">
                <a:solidFill>
                  <a:srgbClr val="2B91AF"/>
                </a:solidFill>
                <a:latin typeface="Consolas" pitchFamily="49" charset="0"/>
              </a:rPr>
              <a:t>Accelerometer3D</a:t>
            </a:r>
            <a:r>
              <a:rPr lang="en-US" sz="1800" dirty="0" smtClean="0">
                <a:latin typeface="Consolas" pitchFamily="49" charset="0"/>
              </a:rPr>
              <a:t>&gt;();</a:t>
            </a:r>
          </a:p>
          <a:p xmlns:a="http://schemas.openxmlformats.org/drawingml/2006/main">
            <a:pPr>
              <a:buNone/>
            </a:pPr>
            <a:r>
              <a:rPr lang="en-US" sz="1800" dirty="0" smtClean="0">
                <a:solidFill>
                  <a:srgbClr val="2B91AF"/>
                </a:solidFill>
                <a:latin typeface="Consolas" pitchFamily="49" charset="0"/>
              </a:rPr>
              <a:t>Accelerometer3D </a:t>
            </a:r>
            <a:r>
              <a:rPr lang="en-US" sz="1800" dirty="0" smtClean="0">
                <a:latin typeface="Consolas" pitchFamily="49" charset="0"/>
              </a:rPr>
              <a:t>a3dSensor = </a:t>
            </a:r>
            <a:r>
              <a:rPr lang="en-US" sz="1800" dirty="0" smtClean="0">
                <a:solidFill>
                  <a:srgbClr val="0000FF"/>
                </a:solidFill>
                <a:latin typeface="Consolas" pitchFamily="49" charset="0"/>
              </a:rPr>
              <a:t>null;</a:t>
            </a:r>
          </a:p>
          <a:p xmlns:a="http://schemas.openxmlformats.org/drawingml/2006/main">
            <a:pPr>
              <a:buNone/>
            </a:pPr>
            <a:r>
              <a:rPr lang="en-US" sz="1800" dirty="0" smtClean="0">
                <a:solidFill>
                  <a:srgbClr val="0000FF"/>
                </a:solidFill>
                <a:latin typeface="Consolas" pitchFamily="49" charset="0"/>
              </a:rPr>
              <a:t>if </a:t>
            </a:r>
            <a:r>
              <a:rPr lang="en-US" sz="1800" dirty="0" smtClean="0">
                <a:latin typeface="Consolas" pitchFamily="49" charset="0"/>
              </a:rPr>
              <a:t>(</a:t>
            </a:r>
            <a:r>
              <a:rPr lang="en-US" sz="1800" dirty="0" err="1" smtClean="0">
                <a:latin typeface="Consolas" pitchFamily="49" charset="0"/>
              </a:rPr>
              <a:t>sensors.Length</a:t>
            </a:r>
            <a:r>
              <a:rPr lang="en-US" sz="1800" dirty="0" smtClean="0">
                <a:latin typeface="Consolas" pitchFamily="49" charset="0"/>
              </a:rPr>
              <a:t> &gt; 0)</a:t>
            </a:r>
          </a:p>
          <a:p xmlns:a="http://schemas.openxmlformats.org/drawingml/2006/main">
            <a:pPr>
              <a:buNone/>
            </a:pPr>
            <a:r>
              <a:rPr lang="en-US" sz="1800" dirty="0" smtClean="0">
                <a:latin typeface="Consolas" pitchFamily="49" charset="0"/>
              </a:rPr>
              <a:t>{</a:t>
            </a:r>
          </a:p>
          <a:p xmlns:a="http://schemas.openxmlformats.org/drawingml/2006/main">
            <a:pPr>
              <a:buNone/>
            </a:pPr>
            <a:r>
              <a:rPr lang="en-US" sz="1800" dirty="0" smtClean="0">
                <a:latin typeface="Consolas" pitchFamily="49" charset="0"/>
              </a:rPr>
              <a:t>    a3dSensor = sensors[0];</a:t>
            </a:r>
          </a:p>
          <a:p xmlns:a="http://schemas.openxmlformats.org/drawingml/2006/main">
            <a:pPr>
              <a:buNone/>
            </a:pPr>
            <a:r>
              <a:rPr lang="en-US" sz="1800" dirty="0" smtClean="0">
                <a:latin typeface="Consolas" pitchFamily="49" charset="0"/>
              </a:rPr>
              <a:t/>
            </a:r>
            <a:r>
              <a:rPr lang="en-US" sz="1800" dirty="0" err="1" smtClean="0">
                <a:solidFill>
                  <a:srgbClr val="2B91AF"/>
                </a:solidFill>
                <a:latin typeface="Consolas" pitchFamily="49" charset="0"/>
              </a:rPr>
              <a:t>SensorManager</a:t>
            </a:r>
            <a:r>
              <a:rPr lang="en-US" sz="1800" dirty="0" err="1" smtClean="0">
                <a:latin typeface="Consolas" pitchFamily="49" charset="0"/>
              </a:rPr>
              <a:t>.RequestPermission</a:t>
            </a:r>
            <a:r>
              <a:rPr lang="en-US" sz="1800" dirty="0" smtClean="0">
                <a:latin typeface="Consolas" pitchFamily="49" charset="0"/>
              </a:rPr>
              <a:t>(</a:t>
            </a:r>
            <a:r>
              <a:rPr lang="en-US" sz="1800" dirty="0" err="1" smtClean="0">
                <a:solidFill>
                  <a:srgbClr val="2B91AF"/>
                </a:solidFill>
                <a:latin typeface="Consolas" pitchFamily="49" charset="0"/>
              </a:rPr>
              <a:t>IntPtr</a:t>
            </a:r>
            <a:r>
              <a:rPr lang="en-US" sz="1800" dirty="0" err="1" smtClean="0">
                <a:latin typeface="Consolas" pitchFamily="49" charset="0"/>
              </a:rPr>
              <a:t>.Zero</a:t>
            </a:r>
            <a:r>
              <a:rPr lang="en-US" sz="1800" dirty="0" smtClean="0">
                <a:solidFill>
                  <a:srgbClr val="2B91AF"/>
                </a:solidFill>
                <a:latin typeface="Consolas" pitchFamily="49" charset="0"/>
              </a:rPr>
              <a:t>, </a:t>
            </a:r>
            <a:r>
              <a:rPr lang="en-US" sz="1800" dirty="0" smtClean="0">
                <a:solidFill>
                  <a:srgbClr val="0000FF"/>
                </a:solidFill>
                <a:latin typeface="Consolas" pitchFamily="49" charset="0"/>
              </a:rPr>
              <a:t>true</a:t>
            </a:r>
            <a:r>
              <a:rPr lang="en-US" sz="1800" dirty="0" smtClean="0">
                <a:latin typeface="Consolas" pitchFamily="49" charset="0"/>
              </a:rPr>
              <a:t>, </a:t>
            </a:r>
          </a:p>
          <a:p xmlns:a="http://schemas.openxmlformats.org/drawingml/2006/main">
            <a:pPr>
              <a:buNone/>
            </a:pPr>
            <a:r>
              <a:rPr lang="en-US" sz="1800" dirty="0" smtClean="0">
                <a:latin typeface="Consolas" pitchFamily="49" charset="0"/>
              </a:rPr>
              <a:t>        a3dSensor);</a:t>
            </a:r>
          </a:p>
          <a:p xmlns:a="http://schemas.openxmlformats.org/drawingml/2006/main">
            <a:pPr>
              <a:buNone/>
            </a:pPr>
            <a:r>
              <a:rPr lang="en-US" sz="1800" dirty="0" smtClean="0">
                <a:latin typeface="Consolas" pitchFamily="49" charset="0"/>
              </a:rPr>
              <a:t>}</a:t>
            </a:r>
            <a:endParaRPr lang="en-US" sz="1800" dirty="0" smtClean="0">
              <a:latin typeface="Arial"/>
            </a:endParaRPr>
          </a:p>
          <a:p xmlns:a="http://schemas.openxmlformats.org/drawingml/2006/main">
            <a:pPr>
              <a:buNone/>
            </a:pPr>
            <a:endParaRPr lang="en-US" sz="1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81000" y="230189"/>
            <a:ext cx="8382000" cy="1329595"/>
          </a:xfrm>
        </p:spPr>
        <p:txBody>
          <a:bodyPr xmlns:a="http://schemas.openxmlformats.org/drawingml/2006/main"/>
          <a:lstStyle xmlns:a="http://schemas.openxmlformats.org/drawingml/2006/main"/>
          <a:p xmlns:a="http://schemas.openxmlformats.org/drawingml/2006/main">
            <a:r>
              <a:rPr spc="-150">
                <a:latin typeface="Segoe"/>
              </a:rPr>
              <a:t>Receiving Data Reports from Sensor</a:t>
            </a:r>
          </a:p>
        </p:txBody>
      </p:sp>
      <p:sp>
        <p:nvSpPr>
          <p:cNvPr id="6" name="Text Placeholder 5"/>
          <p:cNvSpPr>
            <a:spLocks xmlns:a="http://schemas.openxmlformats.org/drawingml/2006/main" noGrp="1"/>
          </p:cNvSpPr>
          <p:nvPr>
            <p:ph type="body" sz="quarter" idx="10"/>
          </p:nvPr>
        </p:nvSpPr>
        <p:spPr>
          <a:xfrm xmlns:a="http://schemas.openxmlformats.org/drawingml/2006/main">
            <a:off x="381000" y="1412875"/>
            <a:ext cx="8040688" cy="3693319"/>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endParaRPr lang="en-US" sz="1800" dirty="0" smtClean="0">
              <a:solidFill>
                <a:srgbClr val="0000FF"/>
              </a:solidFill>
              <a:latin typeface="Consolas" pitchFamily="49" charset="0"/>
              <a:cs typeface="Courier New" pitchFamily="49" charset="0"/>
            </a:endParaRPr>
          </a:p>
          <a:p xmlns:a="http://schemas.openxmlformats.org/drawingml/2006/main">
            <a:pPr>
              <a:buNone/>
            </a:pPr>
            <a:r>
              <a:rPr lang="en-US" sz="1800" dirty="0" smtClean="0">
                <a:latin typeface="Consolas" pitchFamily="49" charset="0"/>
                <a:cs typeface="Courier New" pitchFamily="49" charset="0"/>
              </a:rPr>
              <a:t>a3dSensor.DataUpdated += </a:t>
            </a:r>
            <a:r>
              <a:rPr lang="en-US" sz="1800" dirty="0" err="1" smtClean="0">
                <a:latin typeface="Consolas" pitchFamily="49" charset="0"/>
                <a:cs typeface="Courier New" pitchFamily="49" charset="0"/>
              </a:rPr>
              <a:t>OnDataUpdated</a:t>
            </a:r>
            <a:r>
              <a:rPr lang="en-US" sz="1800" dirty="0" smtClean="0">
                <a:latin typeface="Consolas" pitchFamily="49" charset="0"/>
                <a:cs typeface="Courier New" pitchFamily="49" charset="0"/>
              </a:rPr>
              <a:t>;</a:t>
            </a:r>
          </a:p>
          <a:p xmlns:a="http://schemas.openxmlformats.org/drawingml/2006/main">
            <a:pPr>
              <a:buNone/>
            </a:pPr>
            <a:endParaRPr lang="en-US" sz="1800" dirty="0" smtClean="0">
              <a:solidFill>
                <a:srgbClr val="0000FF"/>
              </a:solidFill>
              <a:latin typeface="Consolas" pitchFamily="49" charset="0"/>
              <a:cs typeface="Courier New" pitchFamily="49" charset="0"/>
            </a:endParaRPr>
          </a:p>
          <a:p xmlns:a="http://schemas.openxmlformats.org/drawingml/2006/main">
            <a:pPr>
              <a:buNone/>
            </a:pPr>
            <a:r>
              <a:rPr lang="en-US" sz="1800" dirty="0" smtClean="0">
                <a:solidFill>
                  <a:srgbClr val="0000FF"/>
                </a:solidFill>
                <a:latin typeface="Consolas" pitchFamily="49" charset="0"/>
                <a:cs typeface="Courier New" pitchFamily="49" charset="0"/>
              </a:rPr>
              <a:t>void </a:t>
            </a:r>
            <a:r>
              <a:rPr lang="en-US" sz="1800" dirty="0" err="1" smtClean="0">
                <a:latin typeface="Consolas" pitchFamily="49" charset="0"/>
                <a:cs typeface="Courier New" pitchFamily="49" charset="0"/>
              </a:rPr>
              <a:t>OnDataUpdated</a:t>
            </a:r>
            <a:r>
              <a:rPr lang="en-US" sz="1800" dirty="0" smtClean="0">
                <a:latin typeface="Consolas" pitchFamily="49" charset="0"/>
                <a:cs typeface="Courier New" pitchFamily="49" charset="0"/>
              </a:rPr>
              <a:t>(</a:t>
            </a:r>
            <a:r>
              <a:rPr lang="en-US" sz="1800" dirty="0" smtClean="0">
                <a:solidFill>
                  <a:srgbClr val="2B91AF"/>
                </a:solidFill>
                <a:latin typeface="Consolas" pitchFamily="49" charset="0"/>
                <a:cs typeface="Courier New" pitchFamily="49" charset="0"/>
              </a:rPr>
              <a:t>Sensor </a:t>
            </a:r>
            <a:r>
              <a:rPr lang="en-US" sz="1800" dirty="0" err="1" smtClean="0">
                <a:latin typeface="Consolas" pitchFamily="49" charset="0"/>
                <a:cs typeface="Courier New" pitchFamily="49" charset="0"/>
              </a:rPr>
              <a:t>sensor</a:t>
            </a:r>
            <a:r>
              <a:rPr lang="en-US" sz="1800" dirty="0" smtClean="0">
                <a:latin typeface="Consolas" pitchFamily="49" charset="0"/>
                <a:cs typeface="Courier New" pitchFamily="49" charset="0"/>
              </a:rPr>
              <a:t>, </a:t>
            </a:r>
            <a:r>
              <a:rPr lang="en-US" sz="1800" dirty="0" err="1" smtClean="0">
                <a:solidFill>
                  <a:srgbClr val="2B91AF"/>
                </a:solidFill>
                <a:latin typeface="Consolas" pitchFamily="49" charset="0"/>
                <a:cs typeface="Courier New" pitchFamily="49" charset="0"/>
              </a:rPr>
              <a:t>SensorDataReport</a:t>
            </a:r>
            <a:r>
              <a:rPr lang="en-US" sz="1800" dirty="0" smtClean="0">
                <a:solidFill>
                  <a:srgbClr val="2B91AF"/>
                </a:solidFill>
                <a:latin typeface="Consolas" pitchFamily="49" charset="0"/>
                <a:cs typeface="Courier New" pitchFamily="49" charset="0"/>
              </a:rPr>
              <a:t/>
            </a:r>
          </a:p>
          <a:p xmlns:a="http://schemas.openxmlformats.org/drawingml/2006/main">
            <a:pPr>
              <a:buNone/>
            </a:pPr>
            <a:r>
              <a:rPr lang="en-US" sz="1800" dirty="0" smtClean="0">
                <a:solidFill>
                  <a:srgbClr val="2B91AF"/>
                </a:solidFill>
                <a:latin typeface="Consolas" pitchFamily="49" charset="0"/>
                <a:cs typeface="Courier New" pitchFamily="49" charset="0"/>
              </a:rPr>
              <a:t/>
            </a:r>
            <a:r>
              <a:rPr lang="en-US" sz="1800" dirty="0" err="1" smtClean="0">
                <a:latin typeface="Consolas" pitchFamily="49" charset="0"/>
                <a:cs typeface="Courier New" pitchFamily="49" charset="0"/>
              </a:rPr>
              <a:t>dataReport</a:t>
            </a:r>
            <a:r>
              <a:rPr lang="en-US" sz="1800" dirty="0" smtClean="0">
                <a:latin typeface="Consolas" pitchFamily="49" charset="0"/>
                <a:cs typeface="Courier New" pitchFamily="49" charset="0"/>
              </a:rPr>
              <a:t>)</a:t>
            </a:r>
          </a:p>
          <a:p xmlns:a="http://schemas.openxmlformats.org/drawingml/2006/main">
            <a:pPr>
              <a:buNone/>
            </a:pPr>
            <a:r>
              <a:rPr lang="en-US" sz="1800" dirty="0" smtClean="0">
                <a:latin typeface="Consolas" pitchFamily="49" charset="0"/>
                <a:cs typeface="Courier New" pitchFamily="49" charset="0"/>
              </a:rPr>
              <a:t>{</a:t>
            </a:r>
          </a:p>
          <a:p xmlns:a="http://schemas.openxmlformats.org/drawingml/2006/main">
            <a:pPr>
              <a:buNone/>
            </a:pPr>
            <a:r>
              <a:rPr lang="en-US" sz="1800" dirty="0" smtClean="0">
                <a:solidFill>
                  <a:srgbClr val="2B91AF"/>
                </a:solidFill>
                <a:latin typeface="Consolas" pitchFamily="49" charset="0"/>
                <a:cs typeface="Courier New" pitchFamily="49" charset="0"/>
              </a:rPr>
              <a:t>    Accelerometer3DReport </a:t>
            </a:r>
            <a:r>
              <a:rPr lang="en-US" sz="1800" dirty="0" smtClean="0">
                <a:latin typeface="Consolas" pitchFamily="49" charset="0"/>
                <a:cs typeface="Courier New" pitchFamily="49" charset="0"/>
              </a:rPr>
              <a:t>a3dReport</a:t>
            </a:r>
            <a:r>
              <a:rPr lang="en-US" sz="1800" dirty="0" smtClean="0">
                <a:solidFill>
                  <a:srgbClr val="2B91AF"/>
                </a:solidFill>
                <a:latin typeface="Consolas" pitchFamily="49" charset="0"/>
                <a:cs typeface="Courier New" pitchFamily="49" charset="0"/>
              </a:rPr>
              <a:t/>
            </a:r>
            <a:r>
              <a:rPr lang="en-US" sz="1800" dirty="0" smtClean="0">
                <a:latin typeface="Consolas" pitchFamily="49" charset="0"/>
                <a:cs typeface="Courier New" pitchFamily="49" charset="0"/>
              </a:rPr>
              <a:t>=</a:t>
            </a:r>
            <a:r>
              <a:rPr lang="en-US" sz="1800" dirty="0" smtClean="0">
                <a:solidFill>
                  <a:srgbClr val="2B91AF"/>
                </a:solidFill>
                <a:latin typeface="Consolas" pitchFamily="49" charset="0"/>
                <a:cs typeface="Courier New" pitchFamily="49" charset="0"/>
              </a:rPr>
              <a:t/>
            </a:r>
          </a:p>
          <a:p xmlns:a="http://schemas.openxmlformats.org/drawingml/2006/main">
            <a:pPr>
              <a:buNone/>
            </a:pPr>
            <a:r>
              <a:rPr lang="en-US" sz="1800" dirty="0" smtClean="0">
                <a:solidFill>
                  <a:srgbClr val="2B91AF"/>
                </a:solidFill>
                <a:latin typeface="Consolas" pitchFamily="49" charset="0"/>
                <a:cs typeface="Courier New" pitchFamily="49" charset="0"/>
              </a:rPr>
              <a:t/>
            </a:r>
            <a:r>
              <a:rPr lang="en-US" sz="1800" dirty="0" smtClean="0">
                <a:latin typeface="Consolas" pitchFamily="49" charset="0"/>
                <a:cs typeface="Courier New" pitchFamily="49" charset="0"/>
              </a:rPr>
              <a:t>(</a:t>
            </a:r>
            <a:r>
              <a:rPr lang="en-US" sz="1800" dirty="0" smtClean="0">
                <a:solidFill>
                  <a:srgbClr val="2B91AF"/>
                </a:solidFill>
                <a:latin typeface="Consolas" pitchFamily="49" charset="0"/>
                <a:cs typeface="Courier New" pitchFamily="49" charset="0"/>
              </a:rPr>
              <a:t>Accelerometer3DReport</a:t>
            </a:r>
            <a:r>
              <a:rPr lang="en-US" sz="1800" dirty="0" smtClean="0">
                <a:latin typeface="Consolas" pitchFamily="49" charset="0"/>
                <a:cs typeface="Courier New" pitchFamily="49" charset="0"/>
              </a:rPr>
              <a:t>)</a:t>
            </a:r>
            <a:r>
              <a:rPr lang="en-US" sz="1800" dirty="0" err="1" smtClean="0">
                <a:latin typeface="Consolas" pitchFamily="49" charset="0"/>
                <a:cs typeface="Courier New" pitchFamily="49" charset="0"/>
              </a:rPr>
              <a:t>dataReport</a:t>
            </a:r>
            <a:r>
              <a:rPr lang="en-US" sz="1800" dirty="0" smtClean="0">
                <a:latin typeface="Consolas" pitchFamily="49" charset="0"/>
                <a:cs typeface="Courier New" pitchFamily="49" charset="0"/>
              </a:rPr>
              <a:t>;</a:t>
            </a:r>
          </a:p>
          <a:p xmlns:a="http://schemas.openxmlformats.org/drawingml/2006/main">
            <a:pPr>
              <a:buNone/>
            </a:pPr>
            <a:r>
              <a:rPr lang="en-US" sz="1800" dirty="0" smtClean="0">
                <a:solidFill>
                  <a:srgbClr val="2B91AF"/>
                </a:solidFill>
                <a:latin typeface="Consolas" pitchFamily="49" charset="0"/>
                <a:cs typeface="Courier New" pitchFamily="49" charset="0"/>
              </a:rPr>
              <a:t/>
            </a:r>
            <a:r>
              <a:rPr lang="en-US" sz="1800" dirty="0" err="1" smtClean="0">
                <a:solidFill>
                  <a:srgbClr val="2B91AF"/>
                </a:solidFill>
                <a:latin typeface="Consolas" pitchFamily="49" charset="0"/>
                <a:cs typeface="Courier New" pitchFamily="49" charset="0"/>
              </a:rPr>
              <a:t>Console</a:t>
            </a:r>
            <a:r>
              <a:rPr lang="en-US" sz="1800" dirty="0" err="1" smtClean="0">
                <a:latin typeface="Consolas" pitchFamily="49" charset="0"/>
                <a:cs typeface="Courier New" pitchFamily="49" charset="0"/>
              </a:rPr>
              <a:t>.WriteLine</a:t>
            </a:r>
            <a:r>
              <a:rPr lang="en-US" sz="1800" dirty="0" smtClean="0">
                <a:latin typeface="Consolas" pitchFamily="49" charset="0"/>
                <a:cs typeface="Courier New" pitchFamily="49" charset="0"/>
              </a:rPr>
              <a:t>(</a:t>
            </a:r>
            <a:r>
              <a:rPr lang="en-US" sz="1800" dirty="0" smtClean="0">
                <a:solidFill>
                  <a:srgbClr val="A31515"/>
                </a:solidFill>
                <a:latin typeface="Consolas" pitchFamily="49" charset="0"/>
                <a:cs typeface="Courier New" pitchFamily="49" charset="0"/>
              </a:rPr>
              <a:t>"X: {0} Y: {1} Z: {2}"</a:t>
            </a:r>
            <a:r>
              <a:rPr lang="en-US" sz="1800" dirty="0" smtClean="0">
                <a:latin typeface="Consolas" pitchFamily="49" charset="0"/>
                <a:cs typeface="Courier New" pitchFamily="49" charset="0"/>
              </a:rPr>
              <a:t>,</a:t>
            </a:r>
          </a:p>
          <a:p xmlns:a="http://schemas.openxmlformats.org/drawingml/2006/main">
            <a:pPr>
              <a:buNone/>
            </a:pPr>
            <a:r>
              <a:rPr lang="en-US" sz="1800" dirty="0" smtClean="0">
                <a:latin typeface="Consolas" pitchFamily="49" charset="0"/>
                <a:cs typeface="Courier New" pitchFamily="49" charset="0"/>
              </a:rPr>
              <a:t>                a3dReport.AxisX_G, a3dReport.AxisY_G, </a:t>
            </a:r>
          </a:p>
          <a:p xmlns:a="http://schemas.openxmlformats.org/drawingml/2006/main">
            <a:pPr>
              <a:buNone/>
            </a:pPr>
            <a:r>
              <a:rPr lang="en-US" sz="1800" dirty="0" smtClean="0">
                <a:latin typeface="Consolas" pitchFamily="49" charset="0"/>
                <a:cs typeface="Courier New" pitchFamily="49" charset="0"/>
              </a:rPr>
              <a:t>                a3dReport.AxisZ_G); </a:t>
            </a:r>
          </a:p>
          <a:p xmlns:a="http://schemas.openxmlformats.org/drawingml/2006/main">
            <a:pPr>
              <a:buNone/>
            </a:pPr>
            <a:r>
              <a:rPr lang="en-US" sz="1800" dirty="0" smtClean="0">
                <a:latin typeface="Consolas" pitchFamily="49" charset="0"/>
                <a:cs typeface="Courier New" pitchFamily="49" charset="0"/>
              </a:rPr>
              <a:t>}</a:t>
            </a:r>
            <a:endParaRPr lang="en-US" sz="1800" dirty="0">
              <a:latin typeface="Consolas" pitchFamily="49" charset="0"/>
              <a:cs typeface="Courier New"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Location Platform Overview</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The Windows 7 Location API is built on top of the Sensor API</a:t>
            </a:r>
          </a:p>
          <a:p xmlns:a="http://schemas.openxmlformats.org/drawingml/2006/main">
            <a:pPr lvl="1"/>
            <a:r>
              <a:rPr lang="en-US" smtClean="0"/>
              <a:t>COM-based API (includes Locationapi.h)</a:t>
            </a:r>
          </a:p>
          <a:p xmlns:a="http://schemas.openxmlformats.org/drawingml/2006/main">
            <a:pPr lvl="1"/>
            <a:r>
              <a:rPr lang="en-US" smtClean="0"/>
              <a:t>It is a high-level abstraction</a:t>
            </a:r>
          </a:p>
          <a:p xmlns:a="http://schemas.openxmlformats.org/drawingml/2006/main">
            <a:r>
              <a:rPr lang="en-US" smtClean="0"/>
              <a:t>Leverages sensors which provide location information</a:t>
            </a:r>
          </a:p>
          <a:p xmlns:a="http://schemas.openxmlformats.org/drawingml/2006/main">
            <a:pPr lvl="1"/>
            <a:r>
              <a:rPr lang="en-US" smtClean="0"/>
              <a:t>Some sensors (location providers) may be logical </a:t>
            </a:r>
          </a:p>
          <a:p xmlns:a="http://schemas.openxmlformats.org/drawingml/2006/main">
            <a:pPr lvl="2"/>
            <a:r>
              <a:rPr lang="en-US" smtClean="0"/>
              <a:t>Wi-Fi hotspot triangulation</a:t>
            </a:r>
          </a:p>
          <a:p xmlns:a="http://schemas.openxmlformats.org/drawingml/2006/main">
            <a:pPr lvl="2"/>
            <a:endParaRPr lang="en-US" smtClean="0"/>
          </a:p>
          <a:p xmlns:a="http://schemas.openxmlformats.org/drawingml/2006/main">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Sensor and Location Platform </a:t>
            </a:r>
            <a:r>
              <a:rPr lang="en-US" sz="3200" dirty="0" smtClean="0">
                <a:gradFill>
                  <a:gsLst>
                    <a:gs pos="0">
                      <a:schemeClr val="accent6"/>
                    </a:gs>
                    <a:gs pos="100000">
                      <a:schemeClr val="accent6"/>
                    </a:gs>
                  </a:gsLst>
                  <a:lin ang="5400000" scaled="0"/>
                </a:gradFill>
              </a:rPr>
              <a:t>Architecture  – The Big Picture</a:t>
            </a:r>
            <a:endParaRPr lang="en-US" sz="3200" dirty="0">
              <a:gradFill>
                <a:gsLst>
                  <a:gs pos="0">
                    <a:schemeClr val="accent6"/>
                  </a:gs>
                  <a:gs pos="100000">
                    <a:schemeClr val="accent6"/>
                  </a:gs>
                </a:gsLst>
                <a:lin ang="5400000" scaled="0"/>
              </a:gradFill>
            </a:endParaRPr>
          </a:p>
        </p:txBody>
      </p:sp>
      <p:pic>
        <p:nvPicPr>
          <p:cNvPr id="21" name="Picture 2" descr="http://www.windowsfordevices.com/files/misc/phidget_accelerometer-thm.jpg"/>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bwMode="auto">
          <a:xfrm xmlns:a="http://schemas.openxmlformats.org/drawingml/2006/main">
            <a:off x="1143094" y="5656692"/>
            <a:ext cx="689596" cy="792480"/>
          </a:xfrm>
          <a:prstGeom xmlns:a="http://schemas.openxmlformats.org/drawingml/2006/main" prst="rect">
            <a:avLst/>
          </a:prstGeom>
          <a:noFill xmlns:a="http://schemas.openxmlformats.org/drawingml/2006/main"/>
          <a:effectLst xmlns:a="http://schemas.openxmlformats.org/drawingml/2006/main">
            <a:outerShdw blurRad="50800" dist="38100" dir="8100000" algn="tr" rotWithShape="0">
              <a:prstClr val="black">
                <a:alpha val="40000"/>
              </a:prstClr>
            </a:outerShdw>
          </a:effectLst>
        </p:spPr>
      </p:pic>
      <p:sp>
        <p:nvSpPr>
          <p:cNvPr id="22" name="Rounded Rectangle 21"/>
          <p:cNvSpPr/>
          <p:nvPr/>
        </p:nvSpPr>
        <p:spPr>
          <a:xfrm xmlns:a="http://schemas.openxmlformats.org/drawingml/2006/main">
            <a:off x="969732" y="4864212"/>
            <a:ext cx="2377440" cy="42672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UMDF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sensor driver</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3" name="Rounded Rectangle 22"/>
          <p:cNvSpPr/>
          <p:nvPr/>
        </p:nvSpPr>
        <p:spPr>
          <a:xfrm xmlns:a="http://schemas.openxmlformats.org/drawingml/2006/main">
            <a:off x="969732" y="4271734"/>
            <a:ext cx="2377440" cy="49191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Sensor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class extension</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4" name="Rounded Rectangle 23"/>
          <p:cNvSpPr/>
          <p:nvPr/>
        </p:nvSpPr>
        <p:spPr>
          <a:xfrm xmlns:a="http://schemas.openxmlformats.org/drawingml/2006/main">
            <a:off x="969732" y="3047826"/>
            <a:ext cx="6705600"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Sensor API</a:t>
            </a:r>
          </a:p>
        </p:txBody>
      </p:sp>
      <p:sp>
        <p:nvSpPr>
          <p:cNvPr id="25" name="Rounded Rectangle 24"/>
          <p:cNvSpPr/>
          <p:nvPr/>
        </p:nvSpPr>
        <p:spPr>
          <a:xfrm xmlns:a="http://schemas.openxmlformats.org/drawingml/2006/main">
            <a:off x="969732" y="1714488"/>
            <a:ext cx="2566126"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Gadget or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script</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6" name="Rounded Rectangle 25"/>
          <p:cNvSpPr/>
          <p:nvPr/>
        </p:nvSpPr>
        <p:spPr>
          <a:xfrm xmlns:a="http://schemas.openxmlformats.org/drawingml/2006/main">
            <a:off x="3591012" y="1714488"/>
            <a:ext cx="1962387"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Application</a:t>
            </a:r>
          </a:p>
        </p:txBody>
      </p:sp>
      <p:sp>
        <p:nvSpPr>
          <p:cNvPr id="27" name="Left-Right Arrow 26"/>
          <p:cNvSpPr/>
          <p:nvPr/>
        </p:nvSpPr>
        <p:spPr>
          <a:xfrm xmlns:a="http://schemas.openxmlformats.org/drawingml/2006/main" rot="5400000">
            <a:off x="4418516" y="2222609"/>
            <a:ext cx="345371" cy="182570"/>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8" name="Left-Right Arrow 27"/>
          <p:cNvSpPr/>
          <p:nvPr/>
        </p:nvSpPr>
        <p:spPr>
          <a:xfrm xmlns:a="http://schemas.openxmlformats.org/drawingml/2006/main" rot="5400000">
            <a:off x="2159376" y="2231725"/>
            <a:ext cx="365758" cy="184727"/>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29" name="Rounded Rectangle 28"/>
          <p:cNvSpPr/>
          <p:nvPr/>
        </p:nvSpPr>
        <p:spPr>
          <a:xfrm xmlns:a="http://schemas.openxmlformats.org/drawingml/2006/main">
            <a:off x="6151332" y="3543288"/>
            <a:ext cx="1584960" cy="1638138"/>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Location and Other Sensors Control Panel</a:t>
            </a:r>
          </a:p>
        </p:txBody>
      </p:sp>
      <p:sp>
        <p:nvSpPr>
          <p:cNvPr id="30" name="Left-Right Arrow 29"/>
          <p:cNvSpPr/>
          <p:nvPr/>
        </p:nvSpPr>
        <p:spPr>
          <a:xfrm xmlns:a="http://schemas.openxmlformats.org/drawingml/2006/main" rot="5400000">
            <a:off x="1251510" y="5374914"/>
            <a:ext cx="350845" cy="182880"/>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31" name="TextBox 30"/>
          <p:cNvSpPr txBox="1"/>
          <p:nvPr/>
        </p:nvSpPr>
        <p:spPr>
          <a:xfrm xmlns:a="http://schemas.openxmlformats.org/drawingml/2006/main">
            <a:off x="1945093" y="5961492"/>
            <a:ext cx="833818" cy="572464"/>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dirty="0">
                <a:gradFill>
                  <a:gsLst>
                    <a:gs pos="0">
                      <a:schemeClr val="bg1"/>
                    </a:gs>
                    <a:gs pos="100000">
                      <a:schemeClr val="bg1"/>
                    </a:gs>
                  </a:gsLst>
                  <a:lin ang="5400000" scaled="0"/>
                </a:gradFill>
                <a:latin typeface="Segoe UI" pitchFamily="34" charset="0"/>
                <a:ea typeface="Segoe UI" pitchFamily="34" charset="0"/>
                <a:cs typeface="Segoe UI" pitchFamily="34" charset="0"/>
              </a:rPr>
              <a:t>Sensor</a:t>
            </a:r>
          </a:p>
          <a:p xmlns:a="http://schemas.openxmlformats.org/drawingml/2006/main">
            <a:pPr defTabSz="731490">
              <a:lnSpc>
                <a:spcPct val="90000"/>
              </a:lnSpc>
            </a:pPr>
            <a:r>
              <a:rPr lang="en-US"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device</a:t>
            </a:r>
            <a:endParaRPr lang="en-US"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cxnSp>
        <p:nvCxnSpPr>
          <p:cNvPr id="32" name="Straight Connector 31"/>
          <p:cNvCxnSpPr/>
          <p:nvPr/>
        </p:nvCxnSpPr>
        <p:spPr>
          <a:xfrm xmlns:a="http://schemas.openxmlformats.org/drawingml/2006/main" rot="10800000">
            <a:off x="969732" y="3962188"/>
            <a:ext cx="4941720" cy="17406"/>
          </a:xfrm>
          <a:prstGeom xmlns:a="http://schemas.openxmlformats.org/drawingml/2006/main" prst="line">
            <a:avLst/>
          </a:prstGeom>
          <a:ln xmlns:a="http://schemas.openxmlformats.org/drawingml/2006/main" w="28575">
            <a:solidFill>
              <a:schemeClr val="accent1">
                <a:lumMod val="60000"/>
                <a:lumOff val="40000"/>
              </a:schemeClr>
            </a:solidFill>
            <a:prstDash val="lgDash"/>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33" name="Rounded Rectangle 32"/>
          <p:cNvSpPr/>
          <p:nvPr/>
        </p:nvSpPr>
        <p:spPr>
          <a:xfrm xmlns:a="http://schemas.openxmlformats.org/drawingml/2006/main">
            <a:off x="3591012" y="2506968"/>
            <a:ext cx="1920467" cy="42672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Location API</a:t>
            </a:r>
          </a:p>
        </p:txBody>
      </p:sp>
      <p:sp>
        <p:nvSpPr>
          <p:cNvPr id="34" name="Rounded Rectangle 33"/>
          <p:cNvSpPr/>
          <p:nvPr/>
        </p:nvSpPr>
        <p:spPr>
          <a:xfrm xmlns:a="http://schemas.openxmlformats.org/drawingml/2006/main">
            <a:off x="969732" y="2506969"/>
            <a:ext cx="2560320" cy="42672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sz="1600" dirty="0">
                <a:gradFill>
                  <a:gsLst>
                    <a:gs pos="0">
                      <a:schemeClr val="tx1"/>
                    </a:gs>
                    <a:gs pos="100000">
                      <a:schemeClr val="tx1"/>
                    </a:gs>
                  </a:gsLst>
                  <a:lin ang="5400000" scaled="0"/>
                </a:gradFill>
                <a:latin typeface="Segoe UI" pitchFamily="34" charset="0"/>
                <a:ea typeface="Segoe UI" pitchFamily="34" charset="0"/>
                <a:cs typeface="Segoe UI" pitchFamily="34" charset="0"/>
              </a:rPr>
              <a:t>Location </a:t>
            </a:r>
            <a:r>
              <a:rPr lang="en-US" sz="1600" dirty="0" err="1">
                <a:gradFill>
                  <a:gsLst>
                    <a:gs pos="0">
                      <a:schemeClr val="tx1"/>
                    </a:gs>
                    <a:gs pos="100000">
                      <a:schemeClr val="tx1"/>
                    </a:gs>
                  </a:gsLst>
                  <a:lin ang="5400000" scaled="0"/>
                </a:gradFill>
                <a:latin typeface="Segoe UI" pitchFamily="34" charset="0"/>
                <a:ea typeface="Segoe UI" pitchFamily="34" charset="0"/>
                <a:cs typeface="Segoe UI" pitchFamily="34" charset="0"/>
              </a:rPr>
              <a:t>IDispatch</a:t>
            </a:r>
            <a:r>
              <a:rPr lang="en-US" sz="1600" dirty="0">
                <a:gradFill>
                  <a:gsLst>
                    <a:gs pos="0">
                      <a:schemeClr val="tx1"/>
                    </a:gs>
                    <a:gs pos="100000">
                      <a:schemeClr val="tx1"/>
                    </a:gs>
                  </a:gsLst>
                  <a:lin ang="5400000" scaled="0"/>
                </a:gradFill>
                <a:latin typeface="Segoe UI" pitchFamily="34" charset="0"/>
                <a:ea typeface="Segoe UI" pitchFamily="34" charset="0"/>
                <a:cs typeface="Segoe UI" pitchFamily="34" charset="0"/>
              </a:rPr>
              <a:t> Interface</a:t>
            </a:r>
          </a:p>
        </p:txBody>
      </p:sp>
      <p:sp>
        <p:nvSpPr>
          <p:cNvPr id="35" name="Rounded Rectangle 34"/>
          <p:cNvSpPr/>
          <p:nvPr/>
        </p:nvSpPr>
        <p:spPr>
          <a:xfrm xmlns:a="http://schemas.openxmlformats.org/drawingml/2006/main">
            <a:off x="5602692" y="1714488"/>
            <a:ext cx="1962387"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Application</a:t>
            </a:r>
          </a:p>
        </p:txBody>
      </p:sp>
      <p:sp>
        <p:nvSpPr>
          <p:cNvPr id="36" name="Left-Right Arrow 35"/>
          <p:cNvSpPr/>
          <p:nvPr/>
        </p:nvSpPr>
        <p:spPr>
          <a:xfrm xmlns:a="http://schemas.openxmlformats.org/drawingml/2006/main" rot="5400000">
            <a:off x="6148584" y="2504220"/>
            <a:ext cx="914400" cy="188375"/>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37" name="Left-Right Arrow 36"/>
          <p:cNvSpPr/>
          <p:nvPr/>
        </p:nvSpPr>
        <p:spPr>
          <a:xfrm xmlns:a="http://schemas.openxmlformats.org/drawingml/2006/main" rot="5400000">
            <a:off x="1884133" y="3604250"/>
            <a:ext cx="426720" cy="182879"/>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38" name="Rounded Rectangle 37"/>
          <p:cNvSpPr/>
          <p:nvPr/>
        </p:nvSpPr>
        <p:spPr>
          <a:xfrm xmlns:a="http://schemas.openxmlformats.org/drawingml/2006/main">
            <a:off x="3530052" y="4871994"/>
            <a:ext cx="2377440" cy="42672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UMDF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sensor driver</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39" name="Rounded Rectangle 38"/>
          <p:cNvSpPr/>
          <p:nvPr/>
        </p:nvSpPr>
        <p:spPr>
          <a:xfrm xmlns:a="http://schemas.openxmlformats.org/drawingml/2006/main">
            <a:off x="3530052" y="4279516"/>
            <a:ext cx="2377440" cy="49191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rPr>
              <a:t>Sensor </a:t>
            </a:r>
            <a:r>
              <a:rPr lang="en-US"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class extension</a:t>
            </a:r>
            <a:endParaRPr lang="en-US"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40" name="Left-Right Arrow 39"/>
          <p:cNvSpPr/>
          <p:nvPr/>
        </p:nvSpPr>
        <p:spPr>
          <a:xfrm xmlns:a="http://schemas.openxmlformats.org/drawingml/2006/main" rot="5400000">
            <a:off x="3781350" y="5344434"/>
            <a:ext cx="289885" cy="182880"/>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41" name="TextBox 40"/>
          <p:cNvSpPr txBox="1"/>
          <p:nvPr/>
        </p:nvSpPr>
        <p:spPr>
          <a:xfrm xmlns:a="http://schemas.openxmlformats.org/drawingml/2006/main">
            <a:off x="4322532" y="5818616"/>
            <a:ext cx="2464072" cy="572464"/>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dirty="0">
                <a:gradFill>
                  <a:gsLst>
                    <a:gs pos="0">
                      <a:schemeClr val="bg1"/>
                    </a:gs>
                    <a:gs pos="100000">
                      <a:schemeClr val="bg1"/>
                    </a:gs>
                  </a:gsLst>
                  <a:lin ang="5400000" scaled="0"/>
                </a:gradFill>
                <a:latin typeface="Segoe UI" pitchFamily="34" charset="0"/>
                <a:ea typeface="Segoe UI" pitchFamily="34" charset="0"/>
                <a:cs typeface="Segoe UI" pitchFamily="34" charset="0"/>
              </a:rPr>
              <a:t>Logical </a:t>
            </a:r>
            <a:r>
              <a:rPr lang="en-US"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location sensor</a:t>
            </a:r>
            <a:endParaRPr lang="en-US"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a:p xmlns:a="http://schemas.openxmlformats.org/drawingml/2006/main">
            <a:pPr defTabSz="731490">
              <a:lnSpc>
                <a:spcPct val="90000"/>
              </a:lnSpc>
            </a:pPr>
            <a:r>
              <a:rPr lang="en-US" dirty="0">
                <a:gradFill>
                  <a:gsLst>
                    <a:gs pos="0">
                      <a:schemeClr val="bg1"/>
                    </a:gs>
                    <a:gs pos="100000">
                      <a:schemeClr val="bg1"/>
                    </a:gs>
                  </a:gsLst>
                  <a:lin ang="5400000" scaled="0"/>
                </a:gradFill>
                <a:latin typeface="Segoe UI" pitchFamily="34" charset="0"/>
                <a:ea typeface="Segoe UI" pitchFamily="34" charset="0"/>
                <a:cs typeface="Segoe UI" pitchFamily="34" charset="0"/>
              </a:rPr>
              <a:t>(Triangulation)</a:t>
            </a:r>
          </a:p>
        </p:txBody>
      </p:sp>
      <p:sp>
        <p:nvSpPr>
          <p:cNvPr id="42" name="Left-Right Arrow 41"/>
          <p:cNvSpPr/>
          <p:nvPr/>
        </p:nvSpPr>
        <p:spPr>
          <a:xfrm xmlns:a="http://schemas.openxmlformats.org/drawingml/2006/main" rot="5400000">
            <a:off x="4444453" y="3612032"/>
            <a:ext cx="426720" cy="182879"/>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pic>
        <p:nvPicPr>
          <p:cNvPr id="43" name="Picture 2" descr="\\eventsql\dvd\Online_ART\DVD_ART34\Artwork_Imagery\Icons - Illustrations\communication towers satellites\radio cell tower signal wireless 3.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34852" y="5534773"/>
            <a:ext cx="579120" cy="965655"/>
          </a:xfrm>
          <a:prstGeom xmlns:a="http://schemas.openxmlformats.org/drawingml/2006/main" prst="rect">
            <a:avLst/>
          </a:prstGeom>
          <a:noFill xmlns:a="http://schemas.openxmlformats.org/drawingml/2006/main"/>
        </p:spPr>
      </p:pic>
      <p:sp>
        <p:nvSpPr>
          <p:cNvPr id="44" name="TextBox 43"/>
          <p:cNvSpPr txBox="1"/>
          <p:nvPr/>
        </p:nvSpPr>
        <p:spPr>
          <a:xfrm xmlns:a="http://schemas.openxmlformats.org/drawingml/2006/main">
            <a:off x="939660" y="3616829"/>
            <a:ext cx="554895" cy="295466"/>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sz="1600" dirty="0">
                <a:gradFill>
                  <a:gsLst>
                    <a:gs pos="0">
                      <a:schemeClr val="bg1"/>
                    </a:gs>
                    <a:gs pos="100000">
                      <a:schemeClr val="bg1"/>
                    </a:gs>
                  </a:gsLst>
                  <a:lin ang="5400000" scaled="0"/>
                </a:gradFill>
                <a:latin typeface="Segoe UI" pitchFamily="34" charset="0"/>
                <a:ea typeface="Segoe UI" pitchFamily="34" charset="0"/>
                <a:cs typeface="Segoe UI" pitchFamily="34" charset="0"/>
              </a:rPr>
              <a:t>User</a:t>
            </a:r>
            <a:endParaRPr lang="en-US" sz="24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45" name="TextBox 44"/>
          <p:cNvSpPr txBox="1"/>
          <p:nvPr/>
        </p:nvSpPr>
        <p:spPr>
          <a:xfrm xmlns:a="http://schemas.openxmlformats.org/drawingml/2006/main">
            <a:off x="903235" y="3962188"/>
            <a:ext cx="789062" cy="295466"/>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sz="1600" dirty="0">
                <a:gradFill>
                  <a:gsLst>
                    <a:gs pos="0">
                      <a:schemeClr val="bg1"/>
                    </a:gs>
                    <a:gs pos="100000">
                      <a:schemeClr val="bg1"/>
                    </a:gs>
                  </a:gsLst>
                  <a:lin ang="5400000" scaled="0"/>
                </a:gradFill>
                <a:latin typeface="Segoe UI" pitchFamily="34" charset="0"/>
                <a:ea typeface="Segoe UI" pitchFamily="34" charset="0"/>
                <a:cs typeface="Segoe UI" pitchFamily="34" charset="0"/>
              </a:rPr>
              <a:t>System</a:t>
            </a:r>
            <a:endParaRPr lang="en-US" sz="2400" kern="12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437792" cy="1255728"/>
          </a:xfrm>
        </p:spPr>
        <p:txBody>
          <a:bodyPr xmlns:a="http://schemas.openxmlformats.org/drawingml/2006/main"/>
          <a:lstStyle xmlns:a="http://schemas.openxmlformats.org/drawingml/2006/main"/>
          <a:p xmlns:a="http://schemas.openxmlformats.org/drawingml/2006/main">
            <a:r>
              <a:rPr lang="en-US" sz="2800" dirty="0" smtClean="0"/>
              <a:t>Windows</a:t>
            </a:r>
            <a:r>
              <a:rPr lang="en-US" sz="2800" baseline="30000" dirty="0" smtClean="0"/>
              <a:t>®</a:t>
            </a:r>
            <a:r>
              <a:rPr lang="en-US" sz="2800" dirty="0" smtClean="0"/>
              <a:t> Sensor and Location Platform</a:t>
            </a:r>
            <a:endParaRPr lang="en-US" sz="2800" dirty="0"/>
          </a:p>
        </p:txBody>
      </p:sp>
      <p:sp>
        <p:nvSpPr>
          <p:cNvPr id="3" name="Subtitle 2"/>
          <p:cNvSpPr>
            <a:spLocks xmlns:a="http://schemas.openxmlformats.org/drawingml/2006/main" noGrp="1"/>
          </p:cNvSpPr>
          <p:nvPr>
            <p:ph type="body" idx="1"/>
          </p:nvPr>
        </p:nvSpPr>
        <p:spPr>
          <a:xfrm xmlns:a="http://schemas.openxmlformats.org/drawingml/2006/main">
            <a:off x="5325208" y="3964835"/>
            <a:ext cx="3352801" cy="424732"/>
          </a:xfrm>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a:t>
            </a:r>
            <a:r>
              <a:rPr lang="en-US" dirty="0" smtClean="0"/>
              <a:t> Corporation</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Location Platform Benefits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4388894"/>
          </a:xfrm>
        </p:spPr>
        <p:txBody>
          <a:bodyPr xmlns:a="http://schemas.openxmlformats.org/drawingml/2006/main"/>
          <a:lstStyle xmlns:a="http://schemas.openxmlformats.org/drawingml/2006/main"/>
          <a:p xmlns:a="http://schemas.openxmlformats.org/drawingml/2006/main">
            <a:pPr lvl="0"/>
            <a:r>
              <a:rPr lang="en-US" sz="2800" dirty="0" smtClean="0"/>
              <a:t>Single API call to answer “Where am I?”</a:t>
            </a:r>
          </a:p>
          <a:p xmlns:a="http://schemas.openxmlformats.org/drawingml/2006/main">
            <a:pPr lvl="1"/>
            <a:r>
              <a:rPr lang="en-US" sz="2400" dirty="0" smtClean="0"/>
              <a:t>Provider (such as: GPS, IP resolver, Wi-Fi) independent</a:t>
            </a:r>
          </a:p>
          <a:p xmlns:a="http://schemas.openxmlformats.org/drawingml/2006/main">
            <a:pPr lvl="1"/>
            <a:r>
              <a:rPr lang="en-US" sz="2400" dirty="0" smtClean="0"/>
              <a:t>Synchronous and asynchronous models</a:t>
            </a:r>
          </a:p>
          <a:p xmlns:a="http://schemas.openxmlformats.org/drawingml/2006/main">
            <a:pPr lvl="1"/>
            <a:r>
              <a:rPr lang="en-US" sz="2400" dirty="0" smtClean="0"/>
              <a:t>Script  or automation compatible</a:t>
            </a:r>
          </a:p>
          <a:p xmlns:a="http://schemas.openxmlformats.org/drawingml/2006/main">
            <a:pPr lvl="0"/>
            <a:r>
              <a:rPr lang="en-US" sz="2800" dirty="0" smtClean="0"/>
              <a:t>Automatic transition between providers</a:t>
            </a:r>
          </a:p>
          <a:p xmlns:a="http://schemas.openxmlformats.org/drawingml/2006/main">
            <a:pPr lvl="1"/>
            <a:r>
              <a:rPr lang="en-US" sz="2400" dirty="0" smtClean="0"/>
              <a:t>Most accurate providers have priority</a:t>
            </a:r>
          </a:p>
          <a:p xmlns:a="http://schemas.openxmlformats.org/drawingml/2006/main">
            <a:pPr lvl="0"/>
            <a:r>
              <a:rPr lang="en-US" sz="2800" dirty="0" smtClean="0"/>
              <a:t>Concurrent access for multiple applications</a:t>
            </a:r>
          </a:p>
          <a:p xmlns:a="http://schemas.openxmlformats.org/drawingml/2006/main">
            <a:r>
              <a:rPr lang="en-US" sz="2800" dirty="0" smtClean="0"/>
              <a:t>Default location</a:t>
            </a:r>
          </a:p>
          <a:p xmlns:a="http://schemas.openxmlformats.org/drawingml/2006/main">
            <a:pPr lvl="1"/>
            <a:r>
              <a:rPr lang="en-US" sz="2400" dirty="0" smtClean="0"/>
              <a:t>Provided by user as fallback when no other sources </a:t>
            </a:r>
            <a:br>
              <a:rPr lang="en-US" sz="2400" dirty="0" smtClean="0"/>
            </a:br>
            <a:r>
              <a:rPr lang="en-US" sz="2400" dirty="0" smtClean="0"/>
              <a:t>are available</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5572140"/>
            <a:ext cx="9144000" cy="12858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Default Location in Control Panel</a:t>
            </a:r>
            <a:endParaRPr lang="en-US" dirty="0"/>
          </a:p>
        </p:txBody>
      </p:sp>
      <p:pic>
        <p:nvPicPr>
          <p:cNvPr id="1029"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663930" y="1412875"/>
            <a:ext cx="7808829" cy="4730769"/>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969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5572140"/>
            <a:ext cx="9144000" cy="12858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Location API Architecture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4691066" cy="2825389"/>
          </a:xfrm>
        </p:spPr>
        <p:txBody>
          <a:bodyPr xmlns:a="http://schemas.openxmlformats.org/drawingml/2006/main"/>
          <a:lstStyle xmlns:a="http://schemas.openxmlformats.org/drawingml/2006/main"/>
          <a:p xmlns:a="http://schemas.openxmlformats.org/drawingml/2006/main">
            <a:r>
              <a:rPr lang="en-US" sz="2400" dirty="0" smtClean="0"/>
              <a:t>Consists of four main interfaces</a:t>
            </a:r>
          </a:p>
          <a:p xmlns:a="http://schemas.openxmlformats.org/drawingml/2006/main">
            <a:pPr lvl="1"/>
            <a:r>
              <a:rPr lang="en-US" sz="2000" dirty="0" err="1" smtClean="0"/>
              <a:t>ILocation</a:t>
            </a:r>
            <a:r>
              <a:rPr lang="en-US" sz="2000" dirty="0" smtClean="0"/>
              <a:t> – Get location report (synchronous), query status, register for notification (asynchronous), request permissions</a:t>
            </a:r>
          </a:p>
          <a:p xmlns:a="http://schemas.openxmlformats.org/drawingml/2006/main">
            <a:pPr lvl="1"/>
            <a:r>
              <a:rPr lang="en-US" sz="2000" dirty="0" err="1" smtClean="0"/>
              <a:t>ILocationReport</a:t>
            </a:r>
            <a:r>
              <a:rPr lang="en-US" sz="2000" dirty="0" smtClean="0"/>
              <a:t> – Base interface; Two derived types exist: </a:t>
            </a:r>
            <a:r>
              <a:rPr lang="en-US" sz="2000" dirty="0" err="1" smtClean="0"/>
              <a:t>ILatLongReport</a:t>
            </a:r>
            <a:r>
              <a:rPr lang="en-US" sz="2000" dirty="0" smtClean="0"/>
              <a:t> and </a:t>
            </a:r>
            <a:r>
              <a:rPr lang="en-US" sz="2000" dirty="0" err="1" smtClean="0"/>
              <a:t>ICivicAddressReport</a:t>
            </a:r>
            <a:endParaRPr lang="en-US" sz="2000" dirty="0" smtClean="0"/>
          </a:p>
          <a:p xmlns:a="http://schemas.openxmlformats.org/drawingml/2006/main">
            <a:pPr lvl="1"/>
            <a:endParaRPr lang="en-US" sz="2000" dirty="0"/>
          </a:p>
        </p:txBody>
      </p:sp>
      <p:sp>
        <p:nvSpPr>
          <p:cNvPr id="7" name="Rectangle 6"/>
          <p:cNvSpPr/>
          <p:nvPr/>
        </p:nvSpPr>
        <p:spPr>
          <a:xfrm xmlns:a="http://schemas.openxmlformats.org/drawingml/2006/main">
            <a:off x="5262537" y="1905000"/>
            <a:ext cx="3500463" cy="4618833"/>
          </a:xfrm>
          <a:prstGeom xmlns:a="http://schemas.openxmlformats.org/drawingml/2006/main" prst="rect">
            <a:avLst/>
          </a:prstGeom>
          <a:gradFill xmlns:a="http://schemas.openxmlformats.org/drawingml/2006/main" flip="none" rotWithShape="1">
            <a:gsLst>
              <a:gs pos="0">
                <a:schemeClr val="bg1"/>
              </a:gs>
              <a:gs pos="39000">
                <a:schemeClr val="bg1">
                  <a:alpha val="93000"/>
                </a:schemeClr>
              </a:gs>
              <a:gs pos="50000">
                <a:schemeClr val="bg1">
                  <a:alpha val="87000"/>
                </a:schemeClr>
              </a:gs>
            </a:gsLst>
            <a:lin ang="16200000" scaled="1"/>
            <a:tileRect/>
          </a:gradFill>
          <a:ln xmlns:a="http://schemas.openxmlformats.org/drawingml/2006/main">
            <a:solidFill>
              <a:schemeClr val="accent3">
                <a:lumMod val="20000"/>
                <a:lumOff val="80000"/>
              </a:schemeClr>
            </a:solid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l="4681" t="4438" r="4255" b="4134"/>
          <a:stretch xmlns:a="http://schemas.openxmlformats.org/drawingml/2006/main">
            <a:fillRect/>
          </a:stretch>
        </p:blipFill>
        <p:spPr bwMode="auto">
          <a:xfrm xmlns:a="http://schemas.openxmlformats.org/drawingml/2006/main">
            <a:off x="3357554" y="4643446"/>
            <a:ext cx="2038352" cy="2046514"/>
          </a:xfrm>
          <a:prstGeom xmlns:a="http://schemas.openxmlformats.org/drawingml/2006/main" prst="roundRect">
            <a:avLst>
              <a:gd name="adj" fmla="val 5968"/>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clrChange>
              <a:clrFrom>
                <a:srgbClr val="FFFFFF"/>
              </a:clrFrom>
              <a:clrTo>
                <a:srgbClr val="FFFFFF">
                  <a:alpha val="0"/>
                </a:srgbClr>
              </a:clrTo>
            </a:clrChange>
          </a:blip>
          <a:srcRect xmlns:a="http://schemas.openxmlformats.org/drawingml/2006/main"/>
          <a:stretch xmlns:a="http://schemas.openxmlformats.org/drawingml/2006/main">
            <a:fillRect/>
          </a:stretch>
        </p:blipFill>
        <p:spPr bwMode="auto">
          <a:xfrm xmlns:a="http://schemas.openxmlformats.org/drawingml/2006/main">
            <a:off x="5429256" y="1966913"/>
            <a:ext cx="3152775" cy="448627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323439"/>
          </a:xfrm>
        </p:spPr>
        <p:txBody>
          <a:bodyPr xmlns:a="http://schemas.openxmlformats.org/drawingml/2006/main"/>
          <a:lstStyle xmlns:a="http://schemas.openxmlformats.org/drawingml/2006/main"/>
          <a:p xmlns:a="http://schemas.openxmlformats.org/drawingml/2006/main">
            <a:r>
              <a:rPr dirty="0"/>
              <a:t>Location API </a:t>
            </a:r>
            <a:r>
              <a:rPr dirty="0" smtClean="0"/>
              <a:t>Architecture</a:t>
            </a:r>
            <a:br>
              <a:rPr dirty="0" smtClean="0"/>
            </a:br>
            <a:r>
              <a:rPr sz="3600" dirty="0" err="1" smtClean="0">
                <a:gradFill>
                  <a:gsLst>
                    <a:gs pos="0">
                      <a:schemeClr val="accent6"/>
                    </a:gs>
                    <a:gs pos="50000">
                      <a:schemeClr val="accent6"/>
                    </a:gs>
                  </a:gsLst>
                  <a:lin ang="5400000" scaled="0"/>
                </a:gradFill>
              </a:rPr>
              <a:t>I</a:t>
            </a:r>
            <a:r>
              <a:rPr sz="3600" dirty="0" err="1">
                <a:gradFill>
                  <a:gsLst>
                    <a:gs pos="0">
                      <a:schemeClr val="accent6"/>
                    </a:gs>
                    <a:gs pos="50000">
                      <a:schemeClr val="accent6"/>
                    </a:gs>
                  </a:gsLst>
                  <a:lin ang="5400000" scaled="0"/>
                </a:gradFill>
              </a:rPr>
              <a:t>L</a:t>
            </a:r>
            <a:r>
              <a:rPr sz="3600" dirty="0" err="1" smtClean="0">
                <a:gradFill>
                  <a:gsLst>
                    <a:gs pos="0">
                      <a:schemeClr val="accent6"/>
                    </a:gs>
                    <a:gs pos="50000">
                      <a:schemeClr val="accent6"/>
                    </a:gs>
                  </a:gsLst>
                  <a:lin ang="5400000" scaled="0"/>
                </a:gradFill>
              </a:rPr>
              <a:t>ocation</a:t>
            </a:r>
            <a:r>
              <a:rPr sz="3600" dirty="0" smtClean="0">
                <a:gradFill>
                  <a:gsLst>
                    <a:gs pos="0">
                      <a:schemeClr val="accent6"/>
                    </a:gs>
                    <a:gs pos="50000">
                      <a:schemeClr val="accent6"/>
                    </a:gs>
                  </a:gsLst>
                  <a:lin ang="5400000" scaled="0"/>
                </a:gradFill>
              </a:rPr>
              <a:t> methods</a:t>
            </a:r>
            <a:endParaRPr lang="en-US" sz="2400" dirty="0">
              <a:gradFill>
                <a:gsLst>
                  <a:gs pos="0">
                    <a:schemeClr val="accent6"/>
                  </a:gs>
                  <a:gs pos="50000">
                    <a:schemeClr val="accent6"/>
                  </a:gs>
                </a:gsLst>
                <a:lin ang="5400000" scaled="0"/>
              </a:gradFill>
            </a:endParaRPr>
          </a:p>
        </p:txBody>
      </p:sp>
      <p:graphicFrame>
        <p:nvGraphicFramePr>
          <p:cNvPr id="4" name="Table 3"/>
          <p:cNvGraphicFramePr>
            <a:graphicFrameLocks xmlns:a="http://schemas.openxmlformats.org/drawingml/2006/main" noGrp="1"/>
          </p:cNvGraphicFramePr>
          <p:nvPr/>
        </p:nvGraphicFramePr>
        <p:xfrm>
          <a:off xmlns:a="http://schemas.openxmlformats.org/drawingml/2006/main" x="381000" y="1905000"/>
          <a:ext xmlns:a="http://schemas.openxmlformats.org/drawingml/2006/main" cx="8382000" cy="4175760"/>
        </p:xfrm>
        <a:graphic xmlns:a="http://schemas.openxmlformats.org/drawingml/2006/main">
          <a:graphicData uri="http://schemas.openxmlformats.org/drawingml/2006/table">
            <a:tbl>
              <a:tblPr firstRow="1" bandRow="1">
                <a:tableStyleId>{F2DE63D5-997A-4646-A377-4702673A728D}</a:tableStyleId>
              </a:tblPr>
              <a:tblGrid>
                <a:gridCol w="4191000"/>
                <a:gridCol w="4191000"/>
              </a:tblGrid>
              <a:tr h="172457">
                <a:tc>
                  <a:txBody>
                    <a:bodyPr/>
                    <a:lstStyle/>
                    <a:p>
                      <a:r>
                        <a:rPr lang="en-US" sz="1600" b="0" dirty="0" smtClean="0">
                          <a:solidFill>
                            <a:schemeClr val="tx1"/>
                          </a:solidFill>
                        </a:rPr>
                        <a:t>Method</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294663">
                <a:tc>
                  <a:txBody>
                    <a:bodyPr/>
                    <a:lstStyle/>
                    <a:p>
                      <a:r>
                        <a:rPr lang="en-US" sz="1400" dirty="0" err="1" smtClean="0">
                          <a:gradFill>
                            <a:gsLst>
                              <a:gs pos="0">
                                <a:schemeClr val="bg1"/>
                              </a:gs>
                              <a:gs pos="50000">
                                <a:schemeClr val="bg1"/>
                              </a:gs>
                            </a:gsLst>
                            <a:lin ang="5400000" scaled="0"/>
                          </a:gradFill>
                        </a:rPr>
                        <a:t>GetReport</a:t>
                      </a:r>
                      <a:r>
                        <a:rPr lang="en-US" sz="1400" dirty="0" smtClean="0">
                          <a:gradFill>
                            <a:gsLst>
                              <a:gs pos="0">
                                <a:schemeClr val="bg1"/>
                              </a:gs>
                              <a:gs pos="50000">
                                <a:schemeClr val="bg1"/>
                              </a:gs>
                            </a:gsLst>
                            <a:lin ang="5400000" scaled="0"/>
                          </a:gradFill>
                        </a:rPr>
                        <a:t>([in] 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 [out] </a:t>
                      </a:r>
                      <a:r>
                        <a:rPr lang="en-US" sz="1400" dirty="0" err="1" smtClean="0">
                          <a:gradFill>
                            <a:gsLst>
                              <a:gs pos="0">
                                <a:schemeClr val="bg1"/>
                              </a:gs>
                              <a:gs pos="50000">
                                <a:schemeClr val="bg1"/>
                              </a:gs>
                            </a:gsLst>
                            <a:lin ang="5400000" scaled="0"/>
                          </a:gradFill>
                        </a:rPr>
                        <a:t>ILocationReport</a:t>
                      </a:r>
                      <a:r>
                        <a:rPr lang="en-US" sz="1400" dirty="0" smtClean="0">
                          <a:gradFill>
                            <a:gsLst>
                              <a:gs pos="0">
                                <a:schemeClr val="bg1"/>
                              </a:gs>
                              <a:gs pos="50000">
                                <a:schemeClr val="bg1"/>
                              </a:gs>
                            </a:gsLst>
                            <a:lin ang="5400000" scaled="0"/>
                          </a:gradFill>
                        </a:rPr>
                        <a:t> *</a:t>
                      </a:r>
                      <a:r>
                        <a:rPr lang="en-US" sz="1400" dirty="0" err="1" smtClean="0">
                          <a:gradFill>
                            <a:gsLst>
                              <a:gs pos="0">
                                <a:schemeClr val="bg1"/>
                              </a:gs>
                              <a:gs pos="50000">
                                <a:schemeClr val="bg1"/>
                              </a:gs>
                            </a:gsLst>
                            <a:lin ang="5400000" scaled="0"/>
                          </a:gradFill>
                        </a:rPr>
                        <a:t>ppLocReport</a:t>
                      </a:r>
                      <a:r>
                        <a:rPr lang="en-US" sz="1400" dirty="0" smtClean="0">
                          <a:gradFill>
                            <a:gsLst>
                              <a:gs pos="0">
                                <a:schemeClr val="bg1"/>
                              </a:gs>
                              <a:gs pos="50000">
                                <a:schemeClr val="bg1"/>
                              </a:gs>
                            </a:gsLst>
                            <a:lin ang="5400000" scaled="0"/>
                          </a:gradFill>
                        </a:rPr>
                        <a:t>)</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Synchronously retrieves location report by</a:t>
                      </a:r>
                      <a:r>
                        <a:rPr lang="en-US" sz="1400" baseline="0" dirty="0" smtClean="0">
                          <a:gradFill>
                            <a:gsLst>
                              <a:gs pos="0">
                                <a:schemeClr val="bg1"/>
                              </a:gs>
                              <a:gs pos="50000">
                                <a:schemeClr val="bg1"/>
                              </a:gs>
                            </a:gsLst>
                            <a:lin ang="5400000" scaled="0"/>
                          </a:gradFill>
                        </a:rPr>
                        <a:t> report type. </a:t>
                      </a:r>
                      <a:r>
                        <a:rPr lang="en-US" sz="1400" baseline="0" dirty="0" err="1" smtClean="0">
                          <a:gradFill>
                            <a:gsLst>
                              <a:gs pos="0">
                                <a:schemeClr val="bg1"/>
                              </a:gs>
                              <a:gs pos="50000">
                                <a:schemeClr val="bg1"/>
                              </a:gs>
                            </a:gsLst>
                            <a:lin ang="5400000" scaled="0"/>
                          </a:gradFill>
                        </a:rPr>
                        <a:t>ILocationReport</a:t>
                      </a:r>
                      <a:r>
                        <a:rPr lang="en-US" sz="1400" baseline="0" dirty="0" smtClean="0">
                          <a:gradFill>
                            <a:gsLst>
                              <a:gs pos="0">
                                <a:schemeClr val="bg1"/>
                              </a:gs>
                              <a:gs pos="50000">
                                <a:schemeClr val="bg1"/>
                              </a:gs>
                            </a:gsLst>
                            <a:lin ang="5400000" scaled="0"/>
                          </a:gradFill>
                        </a:rPr>
                        <a:t> is a base type</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269317">
                <a:tc>
                  <a:txBody>
                    <a:bodyPr/>
                    <a:lstStyle/>
                    <a:p>
                      <a:r>
                        <a:rPr lang="en-US" sz="1400" dirty="0" err="1" smtClean="0">
                          <a:gradFill>
                            <a:gsLst>
                              <a:gs pos="0">
                                <a:schemeClr val="bg1"/>
                              </a:gs>
                              <a:gs pos="50000">
                                <a:schemeClr val="bg1"/>
                              </a:gs>
                            </a:gsLst>
                            <a:lin ang="5400000" scaled="0"/>
                          </a:gradFill>
                        </a:rPr>
                        <a:t>GetReportStatus</a:t>
                      </a:r>
                      <a:r>
                        <a:rPr lang="en-US" sz="1400" dirty="0" smtClean="0">
                          <a:gradFill>
                            <a:gsLst>
                              <a:gs pos="0">
                                <a:schemeClr val="bg1"/>
                              </a:gs>
                              <a:gs pos="50000">
                                <a:schemeClr val="bg1"/>
                              </a:gs>
                            </a:gsLst>
                            <a:lin ang="5400000" scaled="0"/>
                          </a:gradFill>
                        </a:rPr>
                        <a:t>([in] 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 [out] LOCATION_REPORT_STATUS *</a:t>
                      </a:r>
                      <a:r>
                        <a:rPr lang="en-US" sz="1400" dirty="0" err="1" smtClean="0">
                          <a:gradFill>
                            <a:gsLst>
                              <a:gs pos="0">
                                <a:schemeClr val="bg1"/>
                              </a:gs>
                              <a:gs pos="50000">
                                <a:schemeClr val="bg1"/>
                              </a:gs>
                            </a:gsLst>
                            <a:lin ang="5400000" scaled="0"/>
                          </a:gradFill>
                        </a:rPr>
                        <a:t>pStatus</a:t>
                      </a:r>
                      <a:r>
                        <a:rPr lang="en-US" sz="1400" dirty="0" smtClean="0">
                          <a:gradFill>
                            <a:gsLst>
                              <a:gs pos="0">
                                <a:schemeClr val="bg1"/>
                              </a:gs>
                              <a:gs pos="50000">
                                <a:schemeClr val="bg1"/>
                              </a:gs>
                            </a:gsLst>
                            <a:lin ang="5400000" scaled="0"/>
                          </a:gradFill>
                        </a:rPr>
                        <a:t>) </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Retrieves</a:t>
                      </a:r>
                      <a:r>
                        <a:rPr lang="en-US" sz="1400" baseline="0" dirty="0" smtClean="0">
                          <a:gradFill>
                            <a:gsLst>
                              <a:gs pos="0">
                                <a:schemeClr val="bg1"/>
                              </a:gs>
                              <a:gs pos="50000">
                                <a:schemeClr val="bg1"/>
                              </a:gs>
                            </a:gsLst>
                            <a:lin ang="5400000" scaled="0"/>
                          </a:gradFill>
                        </a:rPr>
                        <a:t> status for specified report type</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82714">
                <a:tc>
                  <a:txBody>
                    <a:bodyPr/>
                    <a:lstStyle/>
                    <a:p>
                      <a:r>
                        <a:rPr lang="en-US" sz="1400" dirty="0" err="1" smtClean="0">
                          <a:gradFill>
                            <a:gsLst>
                              <a:gs pos="0">
                                <a:schemeClr val="bg1"/>
                              </a:gs>
                              <a:gs pos="50000">
                                <a:schemeClr val="bg1"/>
                              </a:gs>
                            </a:gsLst>
                            <a:lin ang="5400000" scaled="0"/>
                          </a:gradFill>
                        </a:rPr>
                        <a:t>RequestPermissions</a:t>
                      </a:r>
                      <a:r>
                        <a:rPr lang="en-US" sz="1400" dirty="0" smtClean="0">
                          <a:gradFill>
                            <a:gsLst>
                              <a:gs pos="0">
                                <a:schemeClr val="bg1"/>
                              </a:gs>
                              <a:gs pos="50000">
                                <a:schemeClr val="bg1"/>
                              </a:gs>
                            </a:gsLst>
                            <a:lin ang="5400000" scaled="0"/>
                          </a:gradFill>
                        </a:rPr>
                        <a:t>([in] HWND </a:t>
                      </a:r>
                      <a:r>
                        <a:rPr lang="en-US" sz="1400" dirty="0" err="1" smtClean="0">
                          <a:gradFill>
                            <a:gsLst>
                              <a:gs pos="0">
                                <a:schemeClr val="bg1"/>
                              </a:gs>
                              <a:gs pos="50000">
                                <a:schemeClr val="bg1"/>
                              </a:gs>
                            </a:gsLst>
                            <a:lin ang="5400000" scaled="0"/>
                          </a:gradFill>
                        </a:rPr>
                        <a:t>hParent</a:t>
                      </a:r>
                      <a:r>
                        <a:rPr lang="en-US" sz="1400" dirty="0" smtClean="0">
                          <a:gradFill>
                            <a:gsLst>
                              <a:gs pos="0">
                                <a:schemeClr val="bg1"/>
                              </a:gs>
                              <a:gs pos="50000">
                                <a:schemeClr val="bg1"/>
                              </a:gs>
                            </a:gsLst>
                            <a:lin ang="5400000" scaled="0"/>
                          </a:gradFill>
                        </a:rPr>
                        <a:t>, [in] IID *</a:t>
                      </a:r>
                      <a:r>
                        <a:rPr lang="en-US" sz="1400" dirty="0" err="1" smtClean="0">
                          <a:gradFill>
                            <a:gsLst>
                              <a:gs pos="0">
                                <a:schemeClr val="bg1"/>
                              </a:gs>
                              <a:gs pos="50000">
                                <a:schemeClr val="bg1"/>
                              </a:gs>
                            </a:gsLst>
                            <a:lin ang="5400000" scaled="0"/>
                          </a:gradFill>
                        </a:rPr>
                        <a:t>pReportTypes</a:t>
                      </a:r>
                      <a:r>
                        <a:rPr lang="en-US" sz="1400" dirty="0" smtClean="0">
                          <a:gradFill>
                            <a:gsLst>
                              <a:gs pos="0">
                                <a:schemeClr val="bg1"/>
                              </a:gs>
                              <a:gs pos="50000">
                                <a:schemeClr val="bg1"/>
                              </a:gs>
                            </a:gsLst>
                            <a:lin ang="5400000" scaled="0"/>
                          </a:gradFill>
                        </a:rPr>
                        <a:t>, [in] ULONG count, BOOL </a:t>
                      </a:r>
                      <a:r>
                        <a:rPr lang="en-US" sz="1400" dirty="0" err="1" smtClean="0">
                          <a:gradFill>
                            <a:gsLst>
                              <a:gs pos="0">
                                <a:schemeClr val="bg1"/>
                              </a:gs>
                              <a:gs pos="50000">
                                <a:schemeClr val="bg1"/>
                              </a:gs>
                            </a:gsLst>
                            <a:lin ang="5400000" scaled="0"/>
                          </a:gradFill>
                        </a:rPr>
                        <a:t>fModal</a:t>
                      </a:r>
                      <a:r>
                        <a:rPr lang="en-US" sz="1400" dirty="0" smtClean="0">
                          <a:gradFill>
                            <a:gsLst>
                              <a:gs pos="0">
                                <a:schemeClr val="bg1"/>
                              </a:gs>
                              <a:gs pos="50000">
                                <a:schemeClr val="bg1"/>
                              </a:gs>
                            </a:gsLst>
                            <a:lin ang="5400000" scaled="0"/>
                          </a:gradFill>
                        </a:rPr>
                        <a:t>)</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Opens a dialog to request user permission for sensors providing the given</a:t>
                      </a:r>
                      <a:r>
                        <a:rPr lang="en-US" sz="1400" baseline="0" dirty="0" smtClean="0">
                          <a:gradFill>
                            <a:gsLst>
                              <a:gs pos="0">
                                <a:schemeClr val="bg1"/>
                              </a:gs>
                              <a:gs pos="50000">
                                <a:schemeClr val="bg1"/>
                              </a:gs>
                            </a:gsLst>
                            <a:lin ang="5400000" scaled="0"/>
                          </a:gradFill>
                        </a:rPr>
                        <a:t> report types</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82714">
                <a:tc>
                  <a:txBody>
                    <a:bodyPr/>
                    <a:lstStyle/>
                    <a:p>
                      <a:r>
                        <a:rPr lang="en-US" sz="1400" dirty="0" err="1" smtClean="0">
                          <a:gradFill>
                            <a:gsLst>
                              <a:gs pos="0">
                                <a:schemeClr val="bg1"/>
                              </a:gs>
                              <a:gs pos="50000">
                                <a:schemeClr val="bg1"/>
                              </a:gs>
                            </a:gsLst>
                            <a:lin ang="5400000" scaled="0"/>
                          </a:gradFill>
                        </a:rPr>
                        <a:t>RegisterForReport</a:t>
                      </a:r>
                      <a:r>
                        <a:rPr lang="en-US" sz="1400" dirty="0" smtClean="0">
                          <a:gradFill>
                            <a:gsLst>
                              <a:gs pos="0">
                                <a:schemeClr val="bg1"/>
                              </a:gs>
                              <a:gs pos="50000">
                                <a:schemeClr val="bg1"/>
                              </a:gs>
                            </a:gsLst>
                            <a:lin ang="5400000" scaled="0"/>
                          </a:gradFill>
                        </a:rPr>
                        <a:t>([in] </a:t>
                      </a:r>
                      <a:r>
                        <a:rPr lang="en-US" sz="1400" dirty="0" err="1" smtClean="0">
                          <a:gradFill>
                            <a:gsLst>
                              <a:gs pos="0">
                                <a:schemeClr val="bg1"/>
                              </a:gs>
                              <a:gs pos="50000">
                                <a:schemeClr val="bg1"/>
                              </a:gs>
                            </a:gsLst>
                            <a:lin ang="5400000" scaled="0"/>
                          </a:gradFill>
                        </a:rPr>
                        <a:t>ILocationEvents</a:t>
                      </a:r>
                      <a:r>
                        <a:rPr lang="en-US" sz="1400" dirty="0" smtClean="0">
                          <a:gradFill>
                            <a:gsLst>
                              <a:gs pos="0">
                                <a:schemeClr val="bg1"/>
                              </a:gs>
                              <a:gs pos="50000">
                                <a:schemeClr val="bg1"/>
                              </a:gs>
                            </a:gsLst>
                            <a:lin ang="5400000" scaled="0"/>
                          </a:gradFill>
                        </a:rPr>
                        <a:t> *</a:t>
                      </a:r>
                      <a:r>
                        <a:rPr lang="en-US" sz="1400" dirty="0" err="1" smtClean="0">
                          <a:gradFill>
                            <a:gsLst>
                              <a:gs pos="0">
                                <a:schemeClr val="bg1"/>
                              </a:gs>
                              <a:gs pos="50000">
                                <a:schemeClr val="bg1"/>
                              </a:gs>
                            </a:gsLst>
                            <a:lin ang="5400000" scaled="0"/>
                          </a:gradFill>
                        </a:rPr>
                        <a:t>pEvents</a:t>
                      </a:r>
                      <a:r>
                        <a:rPr lang="en-US" sz="1400" dirty="0" smtClean="0">
                          <a:gradFill>
                            <a:gsLst>
                              <a:gs pos="0">
                                <a:schemeClr val="bg1"/>
                              </a:gs>
                              <a:gs pos="50000">
                                <a:schemeClr val="bg1"/>
                              </a:gs>
                            </a:gsLst>
                            <a:lin ang="5400000" scaled="0"/>
                          </a:gradFill>
                        </a:rPr>
                        <a:t>, [in] 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 [in] DWORD </a:t>
                      </a:r>
                      <a:r>
                        <a:rPr lang="en-US" sz="1400" dirty="0" err="1" smtClean="0">
                          <a:gradFill>
                            <a:gsLst>
                              <a:gs pos="0">
                                <a:schemeClr val="bg1"/>
                              </a:gs>
                              <a:gs pos="50000">
                                <a:schemeClr val="bg1"/>
                              </a:gs>
                            </a:gsLst>
                            <a:lin ang="5400000" scaled="0"/>
                          </a:gradFill>
                        </a:rPr>
                        <a:t>dwMinReportInterval</a:t>
                      </a:r>
                      <a:r>
                        <a:rPr lang="en-US" sz="1400" dirty="0" smtClean="0">
                          <a:gradFill>
                            <a:gsLst>
                              <a:gs pos="0">
                                <a:schemeClr val="bg1"/>
                              </a:gs>
                              <a:gs pos="50000">
                                <a:schemeClr val="bg1"/>
                              </a:gs>
                            </a:gsLst>
                            <a:lin ang="5400000" scaled="0"/>
                          </a:gradFill>
                        </a:rPr>
                        <a:t>) </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Subscribes</a:t>
                      </a:r>
                      <a:r>
                        <a:rPr lang="en-US" sz="1400" baseline="0" dirty="0" smtClean="0">
                          <a:gradFill>
                            <a:gsLst>
                              <a:gs pos="0">
                                <a:schemeClr val="bg1"/>
                              </a:gs>
                              <a:gs pos="50000">
                                <a:schemeClr val="bg1"/>
                              </a:gs>
                            </a:gsLst>
                            <a:lin ang="5400000" scaled="0"/>
                          </a:gradFill>
                        </a:rPr>
                        <a:t> a user object implementing </a:t>
                      </a:r>
                      <a:r>
                        <a:rPr lang="en-US" sz="1400" baseline="0" dirty="0" err="1" smtClean="0">
                          <a:gradFill>
                            <a:gsLst>
                              <a:gs pos="0">
                                <a:schemeClr val="bg1"/>
                              </a:gs>
                              <a:gs pos="50000">
                                <a:schemeClr val="bg1"/>
                              </a:gs>
                            </a:gsLst>
                            <a:lin ang="5400000" scaled="0"/>
                          </a:gradFill>
                        </a:rPr>
                        <a:t>ILocationEvents</a:t>
                      </a:r>
                      <a:r>
                        <a:rPr lang="en-US" sz="1400" baseline="0" dirty="0" smtClean="0">
                          <a:gradFill>
                            <a:gsLst>
                              <a:gs pos="0">
                                <a:schemeClr val="bg1"/>
                              </a:gs>
                              <a:gs pos="50000">
                                <a:schemeClr val="bg1"/>
                              </a:gs>
                            </a:gsLst>
                            <a:lin ang="5400000" scaled="0"/>
                          </a:gradFill>
                        </a:rPr>
                        <a:t> to asynchronously receive reports of the specified type</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269317">
                <a:tc>
                  <a:txBody>
                    <a:bodyPr/>
                    <a:lstStyle/>
                    <a:p>
                      <a:r>
                        <a:rPr lang="en-US" sz="1400" dirty="0" err="1" smtClean="0">
                          <a:gradFill>
                            <a:gsLst>
                              <a:gs pos="0">
                                <a:schemeClr val="bg1"/>
                              </a:gs>
                              <a:gs pos="50000">
                                <a:schemeClr val="bg1"/>
                              </a:gs>
                            </a:gsLst>
                            <a:lin ang="5400000" scaled="0"/>
                          </a:gradFill>
                        </a:rPr>
                        <a:t>UnregisterForReport</a:t>
                      </a:r>
                      <a:r>
                        <a:rPr lang="en-US" sz="1400" dirty="0" smtClean="0">
                          <a:gradFill>
                            <a:gsLst>
                              <a:gs pos="0">
                                <a:schemeClr val="bg1"/>
                              </a:gs>
                              <a:gs pos="50000">
                                <a:schemeClr val="bg1"/>
                              </a:gs>
                            </a:gsLst>
                            <a:lin ang="5400000" scaled="0"/>
                          </a:gradFill>
                        </a:rPr>
                        <a:t>([in]REFIID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Stops event notifications for the specified </a:t>
                      </a:r>
                      <a:br>
                        <a:rPr lang="en-US" sz="1400" dirty="0" smtClean="0">
                          <a:gradFill>
                            <a:gsLst>
                              <a:gs pos="0">
                                <a:schemeClr val="bg1"/>
                              </a:gs>
                              <a:gs pos="50000">
                                <a:schemeClr val="bg1"/>
                              </a:gs>
                            </a:gsLst>
                            <a:lin ang="5400000" scaled="0"/>
                          </a:gradFill>
                        </a:rPr>
                      </a:br>
                      <a:r>
                        <a:rPr lang="en-US" sz="1400" dirty="0" smtClean="0">
                          <a:gradFill>
                            <a:gsLst>
                              <a:gs pos="0">
                                <a:schemeClr val="bg1"/>
                              </a:gs>
                              <a:gs pos="50000">
                                <a:schemeClr val="bg1"/>
                              </a:gs>
                            </a:gsLst>
                            <a:lin ang="5400000" scaled="0"/>
                          </a:gradFill>
                        </a:rPr>
                        <a:t>report type</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269317">
                <a:tc>
                  <a:txBody>
                    <a:bodyPr/>
                    <a:lstStyle/>
                    <a:p>
                      <a:r>
                        <a:rPr lang="en-US" sz="1400" dirty="0" err="1" smtClean="0">
                          <a:gradFill>
                            <a:gsLst>
                              <a:gs pos="0">
                                <a:schemeClr val="bg1"/>
                              </a:gs>
                              <a:gs pos="50000">
                                <a:schemeClr val="bg1"/>
                              </a:gs>
                            </a:gsLst>
                            <a:lin ang="5400000" scaled="0"/>
                          </a:gradFill>
                        </a:rPr>
                        <a:t>GetReportInterval</a:t>
                      </a:r>
                      <a:r>
                        <a:rPr lang="en-US" sz="1400" dirty="0" smtClean="0">
                          <a:gradFill>
                            <a:gsLst>
                              <a:gs pos="0">
                                <a:schemeClr val="bg1"/>
                              </a:gs>
                              <a:gs pos="50000">
                                <a:schemeClr val="bg1"/>
                              </a:gs>
                            </a:gsLst>
                            <a:lin ang="5400000" scaled="0"/>
                          </a:gradFill>
                        </a:rPr>
                        <a:t>([in] 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 [out] DWORD *</a:t>
                      </a:r>
                      <a:r>
                        <a:rPr lang="en-US" sz="1400" dirty="0" err="1" smtClean="0">
                          <a:gradFill>
                            <a:gsLst>
                              <a:gs pos="0">
                                <a:schemeClr val="bg1"/>
                              </a:gs>
                              <a:gs pos="50000">
                                <a:schemeClr val="bg1"/>
                              </a:gs>
                            </a:gsLst>
                            <a:lin ang="5400000" scaled="0"/>
                          </a:gradFill>
                        </a:rPr>
                        <a:t>pMilliseconds</a:t>
                      </a:r>
                      <a:r>
                        <a:rPr lang="en-US" sz="1400" dirty="0" smtClean="0">
                          <a:gradFill>
                            <a:gsLst>
                              <a:gs pos="0">
                                <a:schemeClr val="bg1"/>
                              </a:gs>
                              <a:gs pos="50000">
                                <a:schemeClr val="bg1"/>
                              </a:gs>
                            </a:gsLst>
                            <a:lin ang="5400000" scaled="0"/>
                          </a:gradFill>
                        </a:rPr>
                        <a:t>)</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Gets current minimal</a:t>
                      </a:r>
                      <a:r>
                        <a:rPr lang="en-US" sz="1400" baseline="0" dirty="0" smtClean="0">
                          <a:gradFill>
                            <a:gsLst>
                              <a:gs pos="0">
                                <a:schemeClr val="bg1"/>
                              </a:gs>
                              <a:gs pos="50000">
                                <a:schemeClr val="bg1"/>
                              </a:gs>
                            </a:gsLst>
                            <a:lin ang="5400000" scaled="0"/>
                          </a:gradFill>
                        </a:rPr>
                        <a:t> time (max. frequency) between events</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269317">
                <a:tc>
                  <a:txBody>
                    <a:bodyPr/>
                    <a:lstStyle/>
                    <a:p>
                      <a:r>
                        <a:rPr lang="en-US" sz="1400" dirty="0" err="1" smtClean="0">
                          <a:gradFill>
                            <a:gsLst>
                              <a:gs pos="0">
                                <a:schemeClr val="bg1"/>
                              </a:gs>
                              <a:gs pos="50000">
                                <a:schemeClr val="bg1"/>
                              </a:gs>
                            </a:gsLst>
                            <a:lin ang="5400000" scaled="0"/>
                          </a:gradFill>
                        </a:rPr>
                        <a:t>SetReportInterval</a:t>
                      </a:r>
                      <a:r>
                        <a:rPr lang="en-US" sz="1400" dirty="0" smtClean="0">
                          <a:gradFill>
                            <a:gsLst>
                              <a:gs pos="0">
                                <a:schemeClr val="bg1"/>
                              </a:gs>
                              <a:gs pos="50000">
                                <a:schemeClr val="bg1"/>
                              </a:gs>
                            </a:gsLst>
                            <a:lin ang="5400000" scaled="0"/>
                          </a:gradFill>
                        </a:rPr>
                        <a:t>([in] REFIID </a:t>
                      </a:r>
                      <a:r>
                        <a:rPr lang="en-US" sz="1400" dirty="0" err="1" smtClean="0">
                          <a:gradFill>
                            <a:gsLst>
                              <a:gs pos="0">
                                <a:schemeClr val="bg1"/>
                              </a:gs>
                              <a:gs pos="50000">
                                <a:schemeClr val="bg1"/>
                              </a:gs>
                            </a:gsLst>
                            <a:lin ang="5400000" scaled="0"/>
                          </a:gradFill>
                        </a:rPr>
                        <a:t>reportType</a:t>
                      </a:r>
                      <a:r>
                        <a:rPr lang="en-US" sz="1400" dirty="0" smtClean="0">
                          <a:gradFill>
                            <a:gsLst>
                              <a:gs pos="0">
                                <a:schemeClr val="bg1"/>
                              </a:gs>
                              <a:gs pos="50000">
                                <a:schemeClr val="bg1"/>
                              </a:gs>
                            </a:gsLst>
                            <a:lin ang="5400000" scaled="0"/>
                          </a:gradFill>
                        </a:rPr>
                        <a:t>, [in] DWORD milliseconds)</a:t>
                      </a:r>
                      <a:endParaRPr lang="en-US" sz="14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50000">
                                <a:schemeClr val="bg1"/>
                              </a:gs>
                            </a:gsLst>
                            <a:lin ang="5400000" scaled="0"/>
                          </a:gradFill>
                        </a:rPr>
                        <a:t>Sets minimal</a:t>
                      </a:r>
                      <a:r>
                        <a:rPr lang="en-US" sz="1400" baseline="0" dirty="0" smtClean="0">
                          <a:gradFill>
                            <a:gsLst>
                              <a:gs pos="0">
                                <a:schemeClr val="bg1"/>
                              </a:gs>
                              <a:gs pos="50000">
                                <a:schemeClr val="bg1"/>
                              </a:gs>
                            </a:gsLst>
                            <a:lin ang="5400000" scaled="0"/>
                          </a:gradFill>
                        </a:rPr>
                        <a:t> time (max. frequency)</a:t>
                      </a:r>
                      <a:br>
                        <a:rPr lang="en-US" sz="1400" baseline="0" dirty="0" smtClean="0">
                          <a:gradFill>
                            <a:gsLst>
                              <a:gs pos="0">
                                <a:schemeClr val="bg1"/>
                              </a:gs>
                              <a:gs pos="50000">
                                <a:schemeClr val="bg1"/>
                              </a:gs>
                            </a:gsLst>
                            <a:lin ang="5400000" scaled="0"/>
                          </a:gradFill>
                        </a:rPr>
                      </a:br>
                      <a:r>
                        <a:rPr lang="en-US" sz="1400" baseline="0" dirty="0" smtClean="0">
                          <a:gradFill>
                            <a:gsLst>
                              <a:gs pos="0">
                                <a:schemeClr val="bg1"/>
                              </a:gs>
                              <a:gs pos="50000">
                                <a:schemeClr val="bg1"/>
                              </a:gs>
                            </a:gsLst>
                            <a:lin ang="5400000" scaled="0"/>
                          </a:gradFill>
                        </a:rPr>
                        <a:t>between events</a:t>
                      </a:r>
                      <a:endParaRPr lang="en-US" sz="14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Title 1"/>
          <p:cNvSpPr>
            <a:spLocks xmlns:a="http://schemas.openxmlformats.org/drawingml/2006/main" noGrp="1"/>
          </p:cNvSpPr>
          <p:nvPr>
            <p:ph type="title"/>
          </p:nvPr>
        </p:nvSpPr>
        <p:spPr>
          <a:xfrm xmlns:a="http://schemas.openxmlformats.org/drawingml/2006/main">
            <a:off x="381000" y="228600"/>
            <a:ext cx="8318500" cy="1323439"/>
          </a:xfrm>
        </p:spPr>
        <p:txBody>
          <a:bodyPr xmlns:a="http://schemas.openxmlformats.org/drawingml/2006/main"/>
          <a:lstStyle xmlns:a="http://schemas.openxmlformats.org/drawingml/2006/main"/>
          <a:p xmlns:a="http://schemas.openxmlformats.org/drawingml/2006/main">
            <a:r>
              <a:rPr lang="en-US" dirty="0" smtClean="0"/>
              <a:t>Location API Architecture</a:t>
            </a:r>
            <a:br>
              <a:rPr lang="en-US" dirty="0" smtClean="0"/>
            </a:br>
            <a:r>
              <a:rPr lang="en-US" sz="3600" dirty="0" err="1" smtClean="0">
                <a:gradFill>
                  <a:gsLst>
                    <a:gs pos="0">
                      <a:schemeClr val="accent6"/>
                    </a:gs>
                    <a:gs pos="100000">
                      <a:schemeClr val="accent6"/>
                    </a:gs>
                  </a:gsLst>
                  <a:lin ang="5400000" scaled="1"/>
                </a:gradFill>
              </a:rPr>
              <a:t>ILocation</a:t>
            </a:r>
            <a:r>
              <a:rPr lang="en-US" sz="3600" dirty="0" smtClean="0">
                <a:gradFill>
                  <a:gsLst>
                    <a:gs pos="0">
                      <a:schemeClr val="accent6"/>
                    </a:gs>
                    <a:gs pos="100000">
                      <a:schemeClr val="accent6"/>
                    </a:gs>
                  </a:gsLst>
                  <a:lin ang="5400000" scaled="1"/>
                </a:gradFill>
              </a:rPr>
              <a:t> methods</a:t>
            </a:r>
            <a:endParaRPr lang="en-US" dirty="0">
              <a:gradFill>
                <a:gsLst>
                  <a:gs pos="0">
                    <a:schemeClr val="accent6"/>
                  </a:gs>
                  <a:gs pos="100000">
                    <a:schemeClr val="accent6"/>
                  </a:gs>
                </a:gsLst>
                <a:lin ang="5400000" scaled="1"/>
              </a:gradFill>
            </a:endParaRPr>
          </a:p>
        </p:txBody>
      </p:sp>
      <p:graphicFrame>
        <p:nvGraphicFramePr>
          <p:cNvPr id="9" name="Table 8"/>
          <p:cNvGraphicFramePr>
            <a:graphicFrameLocks xmlns:a="http://schemas.openxmlformats.org/drawingml/2006/main" noGrp="1"/>
          </p:cNvGraphicFramePr>
          <p:nvPr/>
        </p:nvGraphicFramePr>
        <p:xfrm>
          <a:off xmlns:a="http://schemas.openxmlformats.org/drawingml/2006/main" x="261878" y="1905000"/>
          <a:ext xmlns:a="http://schemas.openxmlformats.org/drawingml/2006/main" cx="8501122" cy="2712720"/>
        </p:xfrm>
        <a:graphic xmlns:a="http://schemas.openxmlformats.org/drawingml/2006/main">
          <a:graphicData uri="http://schemas.openxmlformats.org/drawingml/2006/table">
            <a:tbl>
              <a:tblPr firstRow="1" bandRow="1">
                <a:tableStyleId>{F2DE63D5-997A-4646-A377-4702673A728D}</a:tableStyleId>
              </a:tblPr>
              <a:tblGrid>
                <a:gridCol w="4286891"/>
                <a:gridCol w="4214231"/>
              </a:tblGrid>
              <a:tr h="173787">
                <a:tc>
                  <a:txBody>
                    <a:bodyPr/>
                    <a:lstStyle/>
                    <a:p>
                      <a:r>
                        <a:rPr lang="en-US" sz="1600" b="0" dirty="0" smtClean="0">
                          <a:solidFill>
                            <a:schemeClr val="tx1"/>
                          </a:solidFill>
                        </a:rPr>
                        <a:t>Method</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err="1" smtClean="0">
                          <a:gradFill>
                            <a:gsLst>
                              <a:gs pos="0">
                                <a:schemeClr val="bg1"/>
                              </a:gs>
                              <a:gs pos="100000">
                                <a:schemeClr val="bg1"/>
                              </a:gs>
                            </a:gsLst>
                            <a:lin ang="5400000" scaled="1"/>
                          </a:gradFill>
                        </a:rPr>
                        <a:t>GetDesiredAccuracy</a:t>
                      </a:r>
                      <a:r>
                        <a:rPr lang="en-US" sz="1600" dirty="0" smtClean="0">
                          <a:gradFill>
                            <a:gsLst>
                              <a:gs pos="0">
                                <a:schemeClr val="bg1"/>
                              </a:gs>
                              <a:gs pos="100000">
                                <a:schemeClr val="bg1"/>
                              </a:gs>
                            </a:gsLst>
                            <a:lin ang="5400000" scaled="1"/>
                          </a:gradFill>
                        </a:rPr>
                        <a:t>([in] REFIID </a:t>
                      </a:r>
                      <a:r>
                        <a:rPr lang="en-US" sz="1600" dirty="0" err="1" smtClean="0">
                          <a:gradFill>
                            <a:gsLst>
                              <a:gs pos="0">
                                <a:schemeClr val="bg1"/>
                              </a:gs>
                              <a:gs pos="100000">
                                <a:schemeClr val="bg1"/>
                              </a:gs>
                            </a:gsLst>
                            <a:lin ang="5400000" scaled="1"/>
                          </a:gradFill>
                        </a:rPr>
                        <a:t>reportType</a:t>
                      </a:r>
                      <a:r>
                        <a:rPr lang="en-US" sz="1600" dirty="0" smtClean="0">
                          <a:gradFill>
                            <a:gsLst>
                              <a:gs pos="0">
                                <a:schemeClr val="bg1"/>
                              </a:gs>
                              <a:gs pos="100000">
                                <a:schemeClr val="bg1"/>
                              </a:gs>
                            </a:gsLst>
                            <a:lin ang="5400000" scaled="1"/>
                          </a:gradFill>
                        </a:rPr>
                        <a:t>, [out] LOCATION_DESIRED_ACCURACY *</a:t>
                      </a:r>
                      <a:r>
                        <a:rPr lang="en-US" sz="1600" dirty="0" err="1" smtClean="0">
                          <a:gradFill>
                            <a:gsLst>
                              <a:gs pos="0">
                                <a:schemeClr val="bg1"/>
                              </a:gs>
                              <a:gs pos="100000">
                                <a:schemeClr val="bg1"/>
                              </a:gs>
                            </a:gsLst>
                            <a:lin ang="5400000" scaled="1"/>
                          </a:gradFill>
                        </a:rPr>
                        <a:t>pDesiredAccuracy</a:t>
                      </a:r>
                      <a:r>
                        <a:rPr lang="en-US" sz="1600" dirty="0" smtClean="0">
                          <a:gradFill>
                            <a:gsLst>
                              <a:gs pos="0">
                                <a:schemeClr val="bg1"/>
                              </a:gs>
                              <a:gs pos="100000">
                                <a:schemeClr val="bg1"/>
                              </a:gs>
                            </a:gsLst>
                            <a:lin ang="5400000" scaled="1"/>
                          </a:gradFill>
                        </a:rPr>
                        <a:t>)</a:t>
                      </a: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100000">
                                <a:schemeClr val="bg1"/>
                              </a:gs>
                            </a:gsLst>
                            <a:lin ang="5400000" scaled="1"/>
                          </a:gradFill>
                        </a:rPr>
                        <a:t>Gets current</a:t>
                      </a:r>
                      <a:r>
                        <a:rPr lang="en-US" sz="1600" baseline="0" dirty="0" smtClean="0">
                          <a:gradFill>
                            <a:gsLst>
                              <a:gs pos="0">
                                <a:schemeClr val="bg1"/>
                              </a:gs>
                              <a:gs pos="100000">
                                <a:schemeClr val="bg1"/>
                              </a:gs>
                            </a:gsLst>
                            <a:lin ang="5400000" scaled="1"/>
                          </a:gradFill>
                        </a:rPr>
                        <a:t> requested accuracy setting</a:t>
                      </a:r>
                      <a:endParaRPr lang="en-US" sz="1600" dirty="0">
                        <a:gradFill>
                          <a:gsLst>
                            <a:gs pos="0">
                              <a:schemeClr val="bg1"/>
                            </a:gs>
                            <a:gs pos="100000">
                              <a:schemeClr val="bg1"/>
                            </a:gs>
                          </a:gsLst>
                          <a:lin ang="5400000" scaled="1"/>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100000">
                                <a:schemeClr val="bg1"/>
                              </a:gs>
                            </a:gsLst>
                            <a:lin ang="5400000" scaled="1"/>
                          </a:gradFill>
                        </a:rPr>
                        <a:t>SetDesiredAccuracy</a:t>
                      </a:r>
                      <a:r>
                        <a:rPr lang="en-US" sz="1600" dirty="0" smtClean="0">
                          <a:gradFill>
                            <a:gsLst>
                              <a:gs pos="0">
                                <a:schemeClr val="bg1"/>
                              </a:gs>
                              <a:gs pos="100000">
                                <a:schemeClr val="bg1"/>
                              </a:gs>
                            </a:gsLst>
                            <a:lin ang="5400000" scaled="1"/>
                          </a:gradFill>
                        </a:rPr>
                        <a:t>( [in] REFIID </a:t>
                      </a:r>
                      <a:r>
                        <a:rPr lang="en-US" sz="1600" dirty="0" err="1" smtClean="0">
                          <a:gradFill>
                            <a:gsLst>
                              <a:gs pos="0">
                                <a:schemeClr val="bg1"/>
                              </a:gs>
                              <a:gs pos="100000">
                                <a:schemeClr val="bg1"/>
                              </a:gs>
                            </a:gsLst>
                            <a:lin ang="5400000" scaled="1"/>
                          </a:gradFill>
                        </a:rPr>
                        <a:t>reportType</a:t>
                      </a:r>
                      <a:r>
                        <a:rPr lang="en-US" sz="1600" dirty="0" smtClean="0">
                          <a:gradFill>
                            <a:gsLst>
                              <a:gs pos="0">
                                <a:schemeClr val="bg1"/>
                              </a:gs>
                              <a:gs pos="100000">
                                <a:schemeClr val="bg1"/>
                              </a:gs>
                            </a:gsLst>
                            <a:lin ang="5400000" scaled="1"/>
                          </a:gradFill>
                        </a:rPr>
                        <a:t>, [in] LOCATION_DESIRED_ACCURACY </a:t>
                      </a:r>
                      <a:r>
                        <a:rPr lang="en-US" sz="1600" dirty="0" err="1" smtClean="0">
                          <a:gradFill>
                            <a:gsLst>
                              <a:gs pos="0">
                                <a:schemeClr val="bg1"/>
                              </a:gs>
                              <a:gs pos="100000">
                                <a:schemeClr val="bg1"/>
                              </a:gs>
                            </a:gsLst>
                            <a:lin ang="5400000" scaled="1"/>
                          </a:gradFill>
                        </a:rPr>
                        <a:t>desiredAccuracy</a:t>
                      </a:r>
                      <a:r>
                        <a:rPr lang="en-US" sz="1600" dirty="0" smtClean="0">
                          <a:gradFill>
                            <a:gsLst>
                              <a:gs pos="0">
                                <a:schemeClr val="bg1"/>
                              </a:gs>
                              <a:gs pos="100000">
                                <a:schemeClr val="bg1"/>
                              </a:gs>
                            </a:gsLst>
                            <a:lin ang="5400000" scaled="1"/>
                          </a:gradFill>
                        </a:rPr>
                        <a:t> ); </a:t>
                      </a:r>
                      <a:endParaRPr lang="en-US" sz="1600" dirty="0">
                        <a:gradFill>
                          <a:gsLst>
                            <a:gs pos="0">
                              <a:schemeClr val="bg1"/>
                            </a:gs>
                            <a:gs pos="100000">
                              <a:schemeClr val="bg1"/>
                            </a:gs>
                          </a:gsLst>
                          <a:lin ang="5400000" scaled="1"/>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100000">
                                <a:schemeClr val="bg1"/>
                              </a:gs>
                            </a:gsLst>
                            <a:lin ang="5400000" scaled="1"/>
                          </a:gradFill>
                        </a:rPr>
                        <a:t>Sets desired sensor accuracy. Default:</a:t>
                      </a:r>
                      <a:r>
                        <a:rPr lang="en-US" sz="1600" baseline="0" dirty="0" smtClean="0">
                          <a:gradFill>
                            <a:gsLst>
                              <a:gs pos="0">
                                <a:schemeClr val="bg1"/>
                              </a:gs>
                              <a:gs pos="100000">
                                <a:schemeClr val="bg1"/>
                              </a:gs>
                            </a:gsLst>
                            <a:lin ang="5400000" scaled="1"/>
                          </a:gradFill>
                        </a:rPr>
                        <a:t> Optimize power, cost and other considerations. High allows the sensor to potentially use services which charge money, consume high amounts of battery power and connection bandwidth</a:t>
                      </a:r>
                      <a:endParaRPr lang="en-US" sz="1600" dirty="0">
                        <a:gradFill>
                          <a:gsLst>
                            <a:gs pos="0">
                              <a:schemeClr val="bg1"/>
                            </a:gs>
                            <a:gs pos="100000">
                              <a:schemeClr val="bg1"/>
                            </a:gs>
                          </a:gsLst>
                          <a:lin ang="5400000" scaled="1"/>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30189"/>
            <a:ext cx="8382000" cy="1323439"/>
          </a:xfrm>
        </p:spPr>
        <p:txBody>
          <a:bodyPr xmlns:a="http://schemas.openxmlformats.org/drawingml/2006/main"/>
          <a:lstStyle xmlns:a="http://schemas.openxmlformats.org/drawingml/2006/main"/>
          <a:p xmlns:a="http://schemas.openxmlformats.org/drawingml/2006/main">
            <a:r>
              <a:rPr dirty="0"/>
              <a:t>Location API </a:t>
            </a:r>
            <a:r>
              <a:rPr dirty="0" smtClean="0"/>
              <a:t>Architecture</a:t>
            </a:r>
            <a:br>
              <a:rPr dirty="0" smtClean="0"/>
            </a:br>
            <a:r>
              <a:rPr lang="en-US" sz="3600" dirty="0" err="1" smtClean="0">
                <a:gradFill>
                  <a:gsLst>
                    <a:gs pos="0">
                      <a:schemeClr val="accent6"/>
                    </a:gs>
                    <a:gs pos="100000">
                      <a:schemeClr val="accent6"/>
                    </a:gs>
                  </a:gsLst>
                  <a:lin ang="5400000" scaled="0"/>
                </a:gradFill>
              </a:rPr>
              <a:t>ILocationEvents</a:t>
            </a:r>
            <a:r>
              <a:rPr lang="en-US" sz="3600" dirty="0" smtClean="0">
                <a:gradFill>
                  <a:gsLst>
                    <a:gs pos="0">
                      <a:schemeClr val="accent6"/>
                    </a:gs>
                    <a:gs pos="100000">
                      <a:schemeClr val="accent6"/>
                    </a:gs>
                  </a:gsLst>
                  <a:lin ang="5400000" scaled="0"/>
                </a:gradFill>
              </a:rPr>
              <a:t> methods</a:t>
            </a:r>
            <a:endParaRPr lang="en-US" sz="3600" dirty="0">
              <a:gradFill>
                <a:gsLst>
                  <a:gs pos="0">
                    <a:schemeClr val="accent6"/>
                  </a:gs>
                  <a:gs pos="100000">
                    <a:schemeClr val="accent6"/>
                  </a:gs>
                </a:gsLst>
                <a:lin ang="5400000" scaled="0"/>
              </a:gradFill>
            </a:endParaRPr>
          </a:p>
        </p:txBody>
      </p:sp>
      <p:graphicFrame>
        <p:nvGraphicFramePr>
          <p:cNvPr id="4" name="Table 3"/>
          <p:cNvGraphicFramePr>
            <a:graphicFrameLocks xmlns:a="http://schemas.openxmlformats.org/drawingml/2006/main" noGrp="1"/>
          </p:cNvGraphicFramePr>
          <p:nvPr/>
        </p:nvGraphicFramePr>
        <p:xfrm>
          <a:off xmlns:a="http://schemas.openxmlformats.org/drawingml/2006/main" x="261878" y="1905000"/>
          <a:ext xmlns:a="http://schemas.openxmlformats.org/drawingml/2006/main" cx="8501122" cy="1737360"/>
        </p:xfrm>
        <a:graphic xmlns:a="http://schemas.openxmlformats.org/drawingml/2006/main">
          <a:graphicData uri="http://schemas.openxmlformats.org/drawingml/2006/table">
            <a:tbl>
              <a:tblPr firstRow="1" bandRow="1">
                <a:tableStyleId>{F2DE63D5-997A-4646-A377-4702673A728D}</a:tableStyleId>
              </a:tblPr>
              <a:tblGrid>
                <a:gridCol w="4286891"/>
                <a:gridCol w="4214231"/>
              </a:tblGrid>
              <a:tr h="173787">
                <a:tc>
                  <a:txBody>
                    <a:bodyPr/>
                    <a:lstStyle/>
                    <a:p>
                      <a:r>
                        <a:rPr lang="en-US" sz="1600" b="0" dirty="0" smtClean="0">
                          <a:solidFill>
                            <a:schemeClr val="tx1"/>
                          </a:solidFill>
                        </a:rPr>
                        <a:t>Method</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OnLocationChanged</a:t>
                      </a:r>
                      <a:r>
                        <a:rPr lang="en-US" sz="1600" dirty="0" smtClean="0">
                          <a:gradFill>
                            <a:gsLst>
                              <a:gs pos="0">
                                <a:schemeClr val="bg1"/>
                              </a:gs>
                              <a:gs pos="50000">
                                <a:schemeClr val="bg1"/>
                              </a:gs>
                            </a:gsLst>
                            <a:lin ang="5400000" scaled="0"/>
                          </a:gradFill>
                        </a:rPr>
                        <a:t>([in] REFIID </a:t>
                      </a:r>
                      <a:r>
                        <a:rPr lang="en-US" sz="1600" dirty="0" err="1" smtClean="0">
                          <a:gradFill>
                            <a:gsLst>
                              <a:gs pos="0">
                                <a:schemeClr val="bg1"/>
                              </a:gs>
                              <a:gs pos="50000">
                                <a:schemeClr val="bg1"/>
                              </a:gs>
                            </a:gsLst>
                            <a:lin ang="5400000" scaled="0"/>
                          </a:gradFill>
                        </a:rPr>
                        <a:t>reportType</a:t>
                      </a:r>
                      <a:r>
                        <a:rPr lang="en-US" sz="1600" dirty="0" smtClean="0">
                          <a:gradFill>
                            <a:gsLst>
                              <a:gs pos="0">
                                <a:schemeClr val="bg1"/>
                              </a:gs>
                              <a:gs pos="50000">
                                <a:schemeClr val="bg1"/>
                              </a:gs>
                            </a:gsLst>
                            <a:lin ang="5400000" scaled="0"/>
                          </a:gradFill>
                        </a:rPr>
                        <a:t>, [in] </a:t>
                      </a:r>
                      <a:r>
                        <a:rPr lang="en-US" sz="1600" dirty="0" err="1" smtClean="0">
                          <a:gradFill>
                            <a:gsLst>
                              <a:gs pos="0">
                                <a:schemeClr val="bg1"/>
                              </a:gs>
                              <a:gs pos="50000">
                                <a:schemeClr val="bg1"/>
                              </a:gs>
                            </a:gsLst>
                            <a:lin ang="5400000" scaled="0"/>
                          </a:gradFill>
                        </a:rPr>
                        <a:t>ILocationReport</a:t>
                      </a:r>
                      <a:r>
                        <a:rPr lang="en-US" sz="1600" dirty="0" smtClean="0">
                          <a:gradFill>
                            <a:gsLst>
                              <a:gs pos="0">
                                <a:schemeClr val="bg1"/>
                              </a:gs>
                              <a:gs pos="50000">
                                <a:schemeClr val="bg1"/>
                              </a:gs>
                            </a:gsLst>
                            <a:lin ang="5400000" scaled="0"/>
                          </a:gradFill>
                        </a:rPr>
                        <a:t> *</a:t>
                      </a:r>
                      <a:r>
                        <a:rPr lang="en-US" sz="1600" dirty="0" err="1" smtClean="0">
                          <a:gradFill>
                            <a:gsLst>
                              <a:gs pos="0">
                                <a:schemeClr val="bg1"/>
                              </a:gs>
                              <a:gs pos="50000">
                                <a:schemeClr val="bg1"/>
                              </a:gs>
                            </a:gsLst>
                            <a:lin ang="5400000" scaled="0"/>
                          </a:gradFill>
                        </a:rPr>
                        <a:t>pLocationReport</a:t>
                      </a:r>
                      <a:r>
                        <a:rPr lang="en-US" sz="1600" dirty="0" smtClean="0">
                          <a:gradFill>
                            <a:gsLst>
                              <a:gs pos="0">
                                <a:schemeClr val="bg1"/>
                              </a:gs>
                              <a:gs pos="50000">
                                <a:schemeClr val="bg1"/>
                              </a:gs>
                            </a:gsLst>
                            <a:lin ang="5400000" scaled="0"/>
                          </a:gradFill>
                        </a:rPr>
                        <a:t> )</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50000">
                                <a:schemeClr val="bg1"/>
                              </a:gs>
                            </a:gsLst>
                            <a:lin ang="5400000" scaled="0"/>
                          </a:gradFill>
                        </a:rPr>
                        <a:t>Called when a new location report is available.</a:t>
                      </a:r>
                      <a:r>
                        <a:rPr lang="en-US" sz="1600" baseline="0" dirty="0" smtClean="0">
                          <a:gradFill>
                            <a:gsLst>
                              <a:gs pos="0">
                                <a:schemeClr val="bg1"/>
                              </a:gs>
                              <a:gs pos="50000">
                                <a:schemeClr val="bg1"/>
                              </a:gs>
                            </a:gsLst>
                            <a:lin ang="5400000" scaled="0"/>
                          </a:gradFill>
                        </a:rPr>
                        <a:t/>
                      </a:r>
                      <a:r>
                        <a:rPr lang="en-US" sz="1600" baseline="0" dirty="0" err="1" smtClean="0">
                          <a:gradFill>
                            <a:gsLst>
                              <a:gs pos="0">
                                <a:schemeClr val="bg1"/>
                              </a:gs>
                              <a:gs pos="50000">
                                <a:schemeClr val="bg1"/>
                              </a:gs>
                            </a:gsLst>
                            <a:lin ang="5400000" scaled="0"/>
                          </a:gradFill>
                        </a:rPr>
                        <a:t>ILocationReport</a:t>
                      </a:r>
                      <a:r>
                        <a:rPr lang="en-US" sz="1600" baseline="0" dirty="0" smtClean="0">
                          <a:gradFill>
                            <a:gsLst>
                              <a:gs pos="0">
                                <a:schemeClr val="bg1"/>
                              </a:gs>
                              <a:gs pos="50000">
                                <a:schemeClr val="bg1"/>
                              </a:gs>
                            </a:gsLst>
                            <a:lin ang="5400000" scaled="0"/>
                          </a:gradFill>
                        </a:rPr>
                        <a:t> is a base type of the actual type</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OnStatusChanged</a:t>
                      </a:r>
                      <a:r>
                        <a:rPr lang="en-US" sz="1600" dirty="0" smtClean="0">
                          <a:gradFill>
                            <a:gsLst>
                              <a:gs pos="0">
                                <a:schemeClr val="bg1"/>
                              </a:gs>
                              <a:gs pos="50000">
                                <a:schemeClr val="bg1"/>
                              </a:gs>
                            </a:gsLst>
                            <a:lin ang="5400000" scaled="0"/>
                          </a:gradFill>
                        </a:rPr>
                        <a:t>([in] REFIID </a:t>
                      </a:r>
                      <a:r>
                        <a:rPr lang="en-US" sz="1600" dirty="0" err="1" smtClean="0">
                          <a:gradFill>
                            <a:gsLst>
                              <a:gs pos="0">
                                <a:schemeClr val="bg1"/>
                              </a:gs>
                              <a:gs pos="50000">
                                <a:schemeClr val="bg1"/>
                              </a:gs>
                            </a:gsLst>
                            <a:lin ang="5400000" scaled="0"/>
                          </a:gradFill>
                        </a:rPr>
                        <a:t>reportType</a:t>
                      </a:r>
                      <a:r>
                        <a:rPr lang="en-US" sz="1600" dirty="0" smtClean="0">
                          <a:gradFill>
                            <a:gsLst>
                              <a:gs pos="0">
                                <a:schemeClr val="bg1"/>
                              </a:gs>
                              <a:gs pos="50000">
                                <a:schemeClr val="bg1"/>
                              </a:gs>
                            </a:gsLst>
                            <a:lin ang="5400000" scaled="0"/>
                          </a:gradFill>
                        </a:rPr>
                        <a:t>, [in] LOCATION_REPORT_STATUS </a:t>
                      </a:r>
                      <a:r>
                        <a:rPr lang="en-US" sz="1600" dirty="0" err="1" smtClean="0">
                          <a:gradFill>
                            <a:gsLst>
                              <a:gs pos="0">
                                <a:schemeClr val="bg1"/>
                              </a:gs>
                              <a:gs pos="50000">
                                <a:schemeClr val="bg1"/>
                              </a:gs>
                            </a:gsLst>
                            <a:lin ang="5400000" scaled="0"/>
                          </a:gradFill>
                        </a:rPr>
                        <a:t>newStatus</a:t>
                      </a:r>
                      <a:r>
                        <a:rPr lang="en-US" sz="1600" dirty="0" smtClean="0">
                          <a:gradFill>
                            <a:gsLst>
                              <a:gs pos="0">
                                <a:schemeClr val="bg1"/>
                              </a:gs>
                              <a:gs pos="50000">
                                <a:schemeClr val="bg1"/>
                              </a:gs>
                            </a:gsLst>
                            <a:lin ang="5400000" scaled="0"/>
                          </a:gradFill>
                        </a:rPr>
                        <a:t> ); </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50000">
                                <a:schemeClr val="bg1"/>
                              </a:gs>
                            </a:gsLst>
                            <a:lin ang="5400000" scaled="0"/>
                          </a:gradFill>
                        </a:rPr>
                        <a:t>Called when a report status changes</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30189"/>
            <a:ext cx="8382000" cy="1323439"/>
          </a:xfrm>
        </p:spPr>
        <p:txBody>
          <a:bodyPr xmlns:a="http://schemas.openxmlformats.org/drawingml/2006/main"/>
          <a:lstStyle xmlns:a="http://schemas.openxmlformats.org/drawingml/2006/main"/>
          <a:p xmlns:a="http://schemas.openxmlformats.org/drawingml/2006/main">
            <a:r>
              <a:rPr dirty="0"/>
              <a:t>Location API </a:t>
            </a:r>
            <a:r>
              <a:rPr dirty="0" smtClean="0"/>
              <a:t>Architecture</a:t>
            </a:r>
            <a:br>
              <a:rPr dirty="0" smtClean="0"/>
            </a:br>
            <a:r>
              <a:rPr lang="en-US" sz="3600" dirty="0" err="1" smtClean="0">
                <a:gradFill>
                  <a:gsLst>
                    <a:gs pos="0">
                      <a:schemeClr val="accent6"/>
                    </a:gs>
                    <a:gs pos="100000">
                      <a:schemeClr val="accent6"/>
                    </a:gs>
                  </a:gsLst>
                  <a:lin ang="5400000" scaled="0"/>
                </a:gradFill>
              </a:rPr>
              <a:t>ILocationReport</a:t>
            </a:r>
            <a:r>
              <a:rPr lang="en-US" sz="3600" dirty="0" smtClean="0">
                <a:gradFill>
                  <a:gsLst>
                    <a:gs pos="0">
                      <a:schemeClr val="accent6"/>
                    </a:gs>
                    <a:gs pos="100000">
                      <a:schemeClr val="accent6"/>
                    </a:gs>
                  </a:gsLst>
                  <a:lin ang="5400000" scaled="0"/>
                </a:gradFill>
              </a:rPr>
              <a:t> (Base Class) methods</a:t>
            </a:r>
            <a:endParaRPr lang="en-US" sz="3600" dirty="0">
              <a:gradFill>
                <a:gsLst>
                  <a:gs pos="0">
                    <a:schemeClr val="accent6"/>
                  </a:gs>
                  <a:gs pos="100000">
                    <a:schemeClr val="accent6"/>
                  </a:gs>
                </a:gsLst>
                <a:lin ang="5400000" scaled="0"/>
              </a:gradFill>
            </a:endParaRPr>
          </a:p>
        </p:txBody>
      </p:sp>
      <p:graphicFrame>
        <p:nvGraphicFramePr>
          <p:cNvPr id="6" name="Table 5"/>
          <p:cNvGraphicFramePr>
            <a:graphicFrameLocks xmlns:a="http://schemas.openxmlformats.org/drawingml/2006/main" noGrp="1"/>
          </p:cNvGraphicFramePr>
          <p:nvPr/>
        </p:nvGraphicFramePr>
        <p:xfrm>
          <a:off xmlns:a="http://schemas.openxmlformats.org/drawingml/2006/main" x="261878" y="1905000"/>
          <a:ext xmlns:a="http://schemas.openxmlformats.org/drawingml/2006/main" cx="8501122" cy="2072640"/>
        </p:xfrm>
        <a:graphic xmlns:a="http://schemas.openxmlformats.org/drawingml/2006/main">
          <a:graphicData uri="http://schemas.openxmlformats.org/drawingml/2006/table">
            <a:tbl>
              <a:tblPr firstRow="1" bandRow="1">
                <a:tableStyleId>{F2DE63D5-997A-4646-A377-4702673A728D}</a:tableStyleId>
              </a:tblPr>
              <a:tblGrid>
                <a:gridCol w="4286891"/>
                <a:gridCol w="4214231"/>
              </a:tblGrid>
              <a:tr h="173787">
                <a:tc>
                  <a:txBody>
                    <a:bodyPr/>
                    <a:lstStyle/>
                    <a:p>
                      <a:r>
                        <a:rPr lang="en-US" sz="1600" b="0" dirty="0" smtClean="0">
                          <a:solidFill>
                            <a:schemeClr val="tx1"/>
                          </a:solidFill>
                        </a:rPr>
                        <a:t>Method</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GetSensorID</a:t>
                      </a:r>
                      <a:r>
                        <a:rPr lang="en-US" sz="1600" dirty="0" smtClean="0">
                          <a:gradFill>
                            <a:gsLst>
                              <a:gs pos="0">
                                <a:schemeClr val="bg1"/>
                              </a:gs>
                              <a:gs pos="50000">
                                <a:schemeClr val="bg1"/>
                              </a:gs>
                            </a:gsLst>
                            <a:lin ang="5400000" scaled="0"/>
                          </a:gradFill>
                        </a:rPr>
                        <a:t>([out] SENSOR_ID *</a:t>
                      </a:r>
                      <a:r>
                        <a:rPr lang="en-US" sz="1600" i="1" dirty="0" err="1" smtClean="0">
                          <a:gradFill>
                            <a:gsLst>
                              <a:gs pos="0">
                                <a:schemeClr val="bg1"/>
                              </a:gs>
                              <a:gs pos="50000">
                                <a:schemeClr val="bg1"/>
                              </a:gs>
                            </a:gsLst>
                            <a:lin ang="5400000" scaled="0"/>
                          </a:gradFill>
                        </a:rPr>
                        <a:t>pSensorID</a:t>
                      </a:r>
                      <a:r>
                        <a:rPr lang="en-US" sz="1600" dirty="0" smtClean="0">
                          <a:gradFill>
                            <a:gsLst>
                              <a:gs pos="0">
                                <a:schemeClr val="bg1"/>
                              </a:gs>
                              <a:gs pos="50000">
                                <a:schemeClr val="bg1"/>
                              </a:gs>
                            </a:gsLst>
                            <a:lin ang="5400000" scaled="0"/>
                          </a:gradFill>
                        </a:rPr>
                        <a:t>)</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50000">
                                <a:schemeClr val="bg1"/>
                              </a:gs>
                            </a:gsLst>
                            <a:lin ang="5400000" scaled="0"/>
                          </a:gradFill>
                        </a:rPr>
                        <a:t>Retrieves the instance ID of the sensor that generated the location report</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GetTimestamp</a:t>
                      </a:r>
                      <a:r>
                        <a:rPr lang="en-US" sz="1600" dirty="0" smtClean="0">
                          <a:gradFill>
                            <a:gsLst>
                              <a:gs pos="0">
                                <a:schemeClr val="bg1"/>
                              </a:gs>
                              <a:gs pos="50000">
                                <a:schemeClr val="bg1"/>
                              </a:gs>
                            </a:gsLst>
                            <a:lin ang="5400000" scaled="0"/>
                          </a:gradFill>
                        </a:rPr>
                        <a:t>([out] SYSTEMTIME *</a:t>
                      </a:r>
                      <a:r>
                        <a:rPr lang="en-US" sz="1600" i="1" dirty="0" err="1" smtClean="0">
                          <a:gradFill>
                            <a:gsLst>
                              <a:gs pos="0">
                                <a:schemeClr val="bg1"/>
                              </a:gs>
                              <a:gs pos="50000">
                                <a:schemeClr val="bg1"/>
                              </a:gs>
                            </a:gsLst>
                            <a:lin ang="5400000" scaled="0"/>
                          </a:gradFill>
                        </a:rPr>
                        <a:t>pCreationTime</a:t>
                      </a:r>
                      <a:r>
                        <a:rPr lang="en-US" sz="1600" dirty="0" smtClean="0">
                          <a:gradFill>
                            <a:gsLst>
                              <a:gs pos="0">
                                <a:schemeClr val="bg1"/>
                              </a:gs>
                              <a:gs pos="50000">
                                <a:schemeClr val="bg1"/>
                              </a:gs>
                            </a:gsLst>
                            <a:lin ang="5400000" scaled="0"/>
                          </a:gradFill>
                        </a:rPr>
                        <a:t> )</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50000">
                                <a:schemeClr val="bg1"/>
                              </a:gs>
                            </a:gsLst>
                            <a:lin ang="5400000" scaled="0"/>
                          </a:gradFill>
                        </a:rPr>
                        <a:t>Retrieves the date and time when the report was generated</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err="1" smtClean="0">
                          <a:gradFill>
                            <a:gsLst>
                              <a:gs pos="0">
                                <a:schemeClr val="bg1"/>
                              </a:gs>
                              <a:gs pos="50000">
                                <a:schemeClr val="bg1"/>
                              </a:gs>
                            </a:gsLst>
                            <a:lin ang="5400000" scaled="0"/>
                          </a:gradFill>
                        </a:rPr>
                        <a:t>GetValue</a:t>
                      </a:r>
                      <a:r>
                        <a:rPr lang="en-US" sz="1600" dirty="0" smtClean="0">
                          <a:gradFill>
                            <a:gsLst>
                              <a:gs pos="0">
                                <a:schemeClr val="bg1"/>
                              </a:gs>
                              <a:gs pos="50000">
                                <a:schemeClr val="bg1"/>
                              </a:gs>
                            </a:gsLst>
                            <a:lin ang="5400000" scaled="0"/>
                          </a:gradFill>
                        </a:rPr>
                        <a:t>([in] REFPROPERTYKEY </a:t>
                      </a:r>
                      <a:r>
                        <a:rPr lang="en-US" sz="1600" i="1" dirty="0" err="1" smtClean="0">
                          <a:gradFill>
                            <a:gsLst>
                              <a:gs pos="0">
                                <a:schemeClr val="bg1"/>
                              </a:gs>
                              <a:gs pos="50000">
                                <a:schemeClr val="bg1"/>
                              </a:gs>
                            </a:gsLst>
                            <a:lin ang="5400000" scaled="0"/>
                          </a:gradFill>
                        </a:rPr>
                        <a:t>pKey</a:t>
                      </a:r>
                      <a:r>
                        <a:rPr lang="en-US" sz="1600" dirty="0" smtClean="0">
                          <a:gradFill>
                            <a:gsLst>
                              <a:gs pos="0">
                                <a:schemeClr val="bg1"/>
                              </a:gs>
                              <a:gs pos="50000">
                                <a:schemeClr val="bg1"/>
                              </a:gs>
                            </a:gsLst>
                            <a:lin ang="5400000" scaled="0"/>
                          </a:gradFill>
                        </a:rPr>
                        <a:t>, [out] PROPVARIANT *</a:t>
                      </a:r>
                      <a:r>
                        <a:rPr lang="en-US" sz="1600" i="1" dirty="0" err="1" smtClean="0">
                          <a:gradFill>
                            <a:gsLst>
                              <a:gs pos="0">
                                <a:schemeClr val="bg1"/>
                              </a:gs>
                              <a:gs pos="50000">
                                <a:schemeClr val="bg1"/>
                              </a:gs>
                            </a:gsLst>
                            <a:lin ang="5400000" scaled="0"/>
                          </a:gradFill>
                        </a:rPr>
                        <a:t>pValue</a:t>
                      </a:r>
                      <a:r>
                        <a:rPr lang="en-US" sz="1600" dirty="0" smtClean="0">
                          <a:gradFill>
                            <a:gsLst>
                              <a:gs pos="0">
                                <a:schemeClr val="bg1"/>
                              </a:gs>
                              <a:gs pos="50000">
                                <a:schemeClr val="bg1"/>
                              </a:gs>
                            </a:gsLst>
                            <a:lin ang="5400000" scaled="0"/>
                          </a:gradFill>
                        </a:rPr>
                        <a:t>)</a:t>
                      </a: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gradFill>
                            <a:gsLst>
                              <a:gs pos="0">
                                <a:schemeClr val="bg1"/>
                              </a:gs>
                              <a:gs pos="50000">
                                <a:schemeClr val="bg1"/>
                              </a:gs>
                            </a:gsLst>
                            <a:lin ang="5400000" scaled="0"/>
                          </a:gradFill>
                        </a:rPr>
                        <a:t>Retrieves a property value from the </a:t>
                      </a:r>
                      <a:br>
                        <a:rPr lang="en-US" sz="1600" dirty="0" smtClean="0">
                          <a:gradFill>
                            <a:gsLst>
                              <a:gs pos="0">
                                <a:schemeClr val="bg1"/>
                              </a:gs>
                              <a:gs pos="50000">
                                <a:schemeClr val="bg1"/>
                              </a:gs>
                            </a:gsLst>
                            <a:lin ang="5400000" scaled="0"/>
                          </a:gradFill>
                        </a:rPr>
                      </a:br>
                      <a:r>
                        <a:rPr lang="en-US" sz="1600" dirty="0" smtClean="0">
                          <a:gradFill>
                            <a:gsLst>
                              <a:gs pos="0">
                                <a:schemeClr val="bg1"/>
                              </a:gs>
                              <a:gs pos="50000">
                                <a:schemeClr val="bg1"/>
                              </a:gs>
                            </a:gsLst>
                            <a:lin ang="5400000" scaled="0"/>
                          </a:gradFill>
                        </a:rPr>
                        <a:t>location report</a:t>
                      </a: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30189"/>
            <a:ext cx="8382000" cy="1323439"/>
          </a:xfrm>
        </p:spPr>
        <p:txBody>
          <a:bodyPr xmlns:a="http://schemas.openxmlformats.org/drawingml/2006/main"/>
          <a:lstStyle xmlns:a="http://schemas.openxmlformats.org/drawingml/2006/main"/>
          <a:p xmlns:a="http://schemas.openxmlformats.org/drawingml/2006/main">
            <a:r>
              <a:rPr dirty="0"/>
              <a:t>Location API </a:t>
            </a:r>
            <a:r>
              <a:rPr dirty="0" smtClean="0"/>
              <a:t>Architecture</a:t>
            </a:r>
            <a:br>
              <a:rPr dirty="0" smtClean="0"/>
            </a:br>
            <a:r>
              <a:rPr lang="en-US" sz="3600" dirty="0" smtClean="0">
                <a:gradFill>
                  <a:gsLst>
                    <a:gs pos="0">
                      <a:schemeClr val="accent6"/>
                    </a:gs>
                    <a:gs pos="100000">
                      <a:schemeClr val="accent6"/>
                    </a:gs>
                  </a:gsLst>
                  <a:lin ang="5400000" scaled="0"/>
                </a:gradFill>
              </a:rPr>
              <a:t>Report Statuses (Enumeration)</a:t>
            </a:r>
            <a:endParaRPr lang="en-US" sz="3600" dirty="0">
              <a:gradFill>
                <a:gsLst>
                  <a:gs pos="0">
                    <a:schemeClr val="accent6"/>
                  </a:gs>
                  <a:gs pos="100000">
                    <a:schemeClr val="accent6"/>
                  </a:gs>
                </a:gsLst>
                <a:lin ang="5400000" scaled="0"/>
              </a:gradFill>
            </a:endParaRPr>
          </a:p>
        </p:txBody>
      </p:sp>
      <p:sp>
        <p:nvSpPr>
          <p:cNvPr id="4" name="TextBox 3"/>
          <p:cNvSpPr txBox="1"/>
          <p:nvPr/>
        </p:nvSpPr>
        <p:spPr>
          <a:xfrm xmlns:a="http://schemas.openxmlformats.org/drawingml/2006/main">
            <a:off x="381000" y="4286256"/>
            <a:ext cx="4405314" cy="369332"/>
          </a:xfrm>
          <a:prstGeom xmlns:a="http://schemas.openxmlformats.org/drawingml/2006/main" prst="rect">
            <a:avLst/>
          </a:prstGeom>
        </p:spPr>
        <p: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r>
              <a:rPr lang="en-US" dirty="0" smtClean="0">
                <a:solidFill>
                  <a:schemeClr val="bg1"/>
                </a:solidFill>
              </a:rPr>
              <a:t>LOCATION_REPORT_STATUS enumeration:</a:t>
            </a:r>
            <a:endParaRPr lang="en-US" dirty="0">
              <a:solidFill>
                <a:schemeClr val="bg1"/>
              </a:solidFill>
            </a:endParaRPr>
          </a:p>
        </p:txBody>
      </p:sp>
      <p:graphicFrame>
        <p:nvGraphicFramePr>
          <p:cNvPr id="6" name="Table 5"/>
          <p:cNvGraphicFramePr>
            <a:graphicFrameLocks xmlns:a="http://schemas.openxmlformats.org/drawingml/2006/main" noGrp="1"/>
          </p:cNvGraphicFramePr>
          <p:nvPr/>
        </p:nvGraphicFramePr>
        <p:xfrm>
          <a:off xmlns:a="http://schemas.openxmlformats.org/drawingml/2006/main" x="381000" y="1905000"/>
          <a:ext xmlns:a="http://schemas.openxmlformats.org/drawingml/2006/main" cx="8501122" cy="2286000"/>
        </p:xfrm>
        <a:graphic xmlns:a="http://schemas.openxmlformats.org/drawingml/2006/main">
          <a:graphicData uri="http://schemas.openxmlformats.org/drawingml/2006/table">
            <a:tbl>
              <a:tblPr firstRow="1" bandRow="1">
                <a:tableStyleId>{F2DE63D5-997A-4646-A377-4702673A728D}</a:tableStyleId>
              </a:tblPr>
              <a:tblGrid>
                <a:gridCol w="4286891"/>
                <a:gridCol w="4214231"/>
              </a:tblGrid>
              <a:tr h="173787">
                <a:tc>
                  <a:txBody>
                    <a:bodyPr/>
                    <a:lstStyle/>
                    <a:p>
                      <a:r>
                        <a:rPr lang="en-US" sz="1600" b="0" dirty="0" smtClean="0">
                          <a:solidFill>
                            <a:schemeClr val="tx1"/>
                          </a:solidFill>
                        </a:rPr>
                        <a:t>Value</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400" dirty="0" smtClean="0">
                          <a:gradFill>
                            <a:gsLst>
                              <a:gs pos="0">
                                <a:schemeClr val="bg1"/>
                              </a:gs>
                              <a:gs pos="100000">
                                <a:schemeClr val="bg1"/>
                              </a:gs>
                            </a:gsLst>
                            <a:lin ang="5400000" scaled="1"/>
                          </a:gradFill>
                        </a:rPr>
                        <a:t>REPORT_NOT_SUPPORTED </a:t>
                      </a:r>
                      <a:endParaRPr lang="en-US" sz="1400" dirty="0">
                        <a:gradFill>
                          <a:gsLst>
                            <a:gs pos="0">
                              <a:schemeClr val="bg1"/>
                            </a:gs>
                            <a:gs pos="100000">
                              <a:schemeClr val="bg1"/>
                            </a:gs>
                          </a:gsLst>
                          <a:lin ang="5400000" scaled="1"/>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100000">
                                <a:schemeClr val="bg1"/>
                              </a:gs>
                            </a:gsLst>
                            <a:lin ang="5400000" scaled="1"/>
                          </a:gradFill>
                        </a:rPr>
                        <a:t>The requested report type is not supported by </a:t>
                      </a:r>
                      <a:br>
                        <a:rPr lang="en-US" sz="1400" dirty="0" smtClean="0">
                          <a:gradFill>
                            <a:gsLst>
                              <a:gs pos="0">
                                <a:schemeClr val="bg1"/>
                              </a:gs>
                              <a:gs pos="100000">
                                <a:schemeClr val="bg1"/>
                              </a:gs>
                            </a:gsLst>
                            <a:lin ang="5400000" scaled="1"/>
                          </a:gradFill>
                        </a:rPr>
                      </a:br>
                      <a:r>
                        <a:rPr lang="en-US" sz="1400" dirty="0" smtClean="0">
                          <a:gradFill>
                            <a:gsLst>
                              <a:gs pos="0">
                                <a:schemeClr val="bg1"/>
                              </a:gs>
                              <a:gs pos="100000">
                                <a:schemeClr val="bg1"/>
                              </a:gs>
                            </a:gsLst>
                            <a:lin ang="5400000" scaled="1"/>
                          </a:gradFill>
                        </a:rPr>
                        <a:t>the API</a:t>
                      </a:r>
                      <a:endParaRPr lang="en-US" sz="1400" dirty="0">
                        <a:gradFill>
                          <a:gsLst>
                            <a:gs pos="0">
                              <a:schemeClr val="bg1"/>
                            </a:gs>
                            <a:gs pos="100000">
                              <a:schemeClr val="bg1"/>
                            </a:gs>
                          </a:gsLst>
                          <a:lin ang="5400000" scaled="1"/>
                        </a:gradFill>
                      </a:endParaRPr>
                    </a:p>
                  </a:txBody>
                  <a:tcP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400" dirty="0" smtClean="0">
                          <a:gradFill>
                            <a:gsLst>
                              <a:gs pos="0">
                                <a:schemeClr val="bg1"/>
                              </a:gs>
                              <a:gs pos="100000">
                                <a:schemeClr val="bg1"/>
                              </a:gs>
                            </a:gsLst>
                            <a:lin ang="5400000" scaled="1"/>
                          </a:gradFill>
                        </a:rPr>
                        <a:t>REPORT_ERROR</a:t>
                      </a:r>
                      <a:endParaRPr lang="en-US" sz="1400" dirty="0">
                        <a:gradFill>
                          <a:gsLst>
                            <a:gs pos="0">
                              <a:schemeClr val="bg1"/>
                            </a:gs>
                            <a:gs pos="100000">
                              <a:schemeClr val="bg1"/>
                            </a:gs>
                          </a:gsLst>
                          <a:lin ang="5400000" scaled="1"/>
                        </a:gradFill>
                      </a:endParaRPr>
                    </a:p>
                  </a:txBody>
                  <a:tcP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gradFill>
                            <a:gsLst>
                              <a:gs pos="0">
                                <a:schemeClr val="bg1"/>
                              </a:gs>
                              <a:gs pos="100000">
                                <a:schemeClr val="bg1"/>
                              </a:gs>
                            </a:gsLst>
                            <a:lin ang="5400000" scaled="1"/>
                          </a:gradFill>
                        </a:rPr>
                        <a:t>There was an error when creating the report</a:t>
                      </a:r>
                      <a:endParaRPr lang="en-US" sz="1400" dirty="0">
                        <a:gradFill>
                          <a:gsLst>
                            <a:gs pos="0">
                              <a:schemeClr val="bg1"/>
                            </a:gs>
                            <a:gs pos="100000">
                              <a:schemeClr val="bg1"/>
                            </a:gs>
                          </a:gsLst>
                          <a:lin ang="5400000" scaled="1"/>
                        </a:gradFill>
                      </a:endParaRPr>
                    </a:p>
                  </a:txBody>
                  <a:tcP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400" dirty="0" smtClean="0">
                          <a:gradFill>
                            <a:gsLst>
                              <a:gs pos="0">
                                <a:schemeClr val="bg1"/>
                              </a:gs>
                              <a:gs pos="100000">
                                <a:schemeClr val="bg1"/>
                              </a:gs>
                            </a:gsLst>
                            <a:lin ang="5400000" scaled="1"/>
                          </a:gradFill>
                        </a:rPr>
                        <a:t>REPORT_ACCESS_DENIED </a:t>
                      </a:r>
                      <a:endParaRPr lang="en-US" sz="1400" dirty="0">
                        <a:gradFill>
                          <a:gsLst>
                            <a:gs pos="0">
                              <a:schemeClr val="bg1"/>
                            </a:gs>
                            <a:gs pos="100000">
                              <a:schemeClr val="bg1"/>
                            </a:gs>
                          </a:gsLst>
                          <a:lin ang="5400000" scaled="1"/>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gradFill>
                            <a:gsLst>
                              <a:gs pos="0">
                                <a:schemeClr val="bg1"/>
                              </a:gs>
                              <a:gs pos="100000">
                                <a:schemeClr val="bg1"/>
                              </a:gs>
                            </a:gsLst>
                            <a:lin ang="5400000" scaled="1"/>
                          </a:gradFill>
                        </a:rPr>
                        <a:t>No permissions have been granted to access this report type. Call </a:t>
                      </a:r>
                      <a:r>
                        <a:rPr lang="en-US" sz="1400" dirty="0" err="1" smtClean="0">
                          <a:gradFill>
                            <a:gsLst>
                              <a:gs pos="0">
                                <a:schemeClr val="bg1"/>
                              </a:gs>
                              <a:gs pos="100000">
                                <a:schemeClr val="bg1"/>
                              </a:gs>
                            </a:gsLst>
                            <a:lin ang="5400000" scaled="1"/>
                          </a:gradFill>
                        </a:rPr>
                        <a:t>ILocation</a:t>
                      </a:r>
                      <a:r>
                        <a:rPr lang="en-US" sz="1400" dirty="0" smtClean="0">
                          <a:gradFill>
                            <a:gsLst>
                              <a:gs pos="0">
                                <a:schemeClr val="bg1"/>
                              </a:gs>
                              <a:gs pos="100000">
                                <a:schemeClr val="bg1"/>
                              </a:gs>
                            </a:gsLst>
                            <a:lin ang="5400000" scaled="1"/>
                          </a:gradFill>
                        </a:rPr>
                        <a:t>::</a:t>
                      </a:r>
                      <a:r>
                        <a:rPr lang="en-US" sz="1400" dirty="0" err="1" smtClean="0">
                          <a:gradFill>
                            <a:gsLst>
                              <a:gs pos="0">
                                <a:schemeClr val="bg1"/>
                              </a:gs>
                              <a:gs pos="100000">
                                <a:schemeClr val="bg1"/>
                              </a:gs>
                            </a:gsLst>
                            <a:lin ang="5400000" scaled="1"/>
                          </a:gradFill>
                        </a:rPr>
                        <a:t>RequestPermissions</a:t>
                      </a:r>
                      <a:endParaRPr lang="en-US" sz="1400" dirty="0" smtClean="0">
                        <a:gradFill>
                          <a:gsLst>
                            <a:gs pos="0">
                              <a:schemeClr val="bg1"/>
                            </a:gs>
                            <a:gs pos="100000">
                              <a:schemeClr val="bg1"/>
                            </a:gs>
                          </a:gsLst>
                          <a:lin ang="5400000" scaled="1"/>
                        </a:gradFill>
                      </a:endParaRPr>
                    </a:p>
                  </a:txBody>
                  <a:tcP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400" dirty="0" smtClean="0">
                          <a:gradFill>
                            <a:gsLst>
                              <a:gs pos="0">
                                <a:schemeClr val="bg1"/>
                              </a:gs>
                              <a:gs pos="100000">
                                <a:schemeClr val="bg1"/>
                              </a:gs>
                            </a:gsLst>
                            <a:lin ang="5400000" scaled="1"/>
                          </a:gradFill>
                        </a:rPr>
                        <a:t>REPORT_INITIALIZING</a:t>
                      </a:r>
                      <a:endParaRPr lang="en-US" sz="1400" dirty="0">
                        <a:gradFill>
                          <a:gsLst>
                            <a:gs pos="0">
                              <a:schemeClr val="bg1"/>
                            </a:gs>
                            <a:gs pos="100000">
                              <a:schemeClr val="bg1"/>
                            </a:gs>
                          </a:gsLst>
                          <a:lin ang="5400000" scaled="1"/>
                        </a:gradFill>
                      </a:endParaRPr>
                    </a:p>
                  </a:txBody>
                  <a:tcP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gradFill>
                            <a:gsLst>
                              <a:gs pos="0">
                                <a:schemeClr val="bg1"/>
                              </a:gs>
                              <a:gs pos="100000">
                                <a:schemeClr val="bg1"/>
                              </a:gs>
                            </a:gsLst>
                            <a:lin ang="5400000" scaled="1"/>
                          </a:gradFill>
                        </a:rPr>
                        <a:t>The report is being initialized</a:t>
                      </a:r>
                    </a:p>
                  </a:txBody>
                  <a:tcP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400" dirty="0" smtClean="0">
                          <a:gradFill>
                            <a:gsLst>
                              <a:gs pos="0">
                                <a:schemeClr val="bg1"/>
                              </a:gs>
                              <a:gs pos="100000">
                                <a:schemeClr val="bg1"/>
                              </a:gs>
                            </a:gsLst>
                            <a:lin ang="5400000" scaled="1"/>
                          </a:gradFill>
                        </a:rPr>
                        <a:t>REPORT_RUNNING</a:t>
                      </a:r>
                      <a:endParaRPr lang="en-US" sz="1400" dirty="0">
                        <a:gradFill>
                          <a:gsLst>
                            <a:gs pos="0">
                              <a:schemeClr val="bg1"/>
                            </a:gs>
                            <a:gs pos="100000">
                              <a:schemeClr val="bg1"/>
                            </a:gs>
                          </a:gsLst>
                          <a:lin ang="5400000" scaled="1"/>
                        </a:gradFill>
                      </a:endParaRPr>
                    </a:p>
                  </a:txBody>
                  <a:tcP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gradFill>
                            <a:gsLst>
                              <a:gs pos="0">
                                <a:schemeClr val="bg1"/>
                              </a:gs>
                              <a:gs pos="100000">
                                <a:schemeClr val="bg1"/>
                              </a:gs>
                            </a:gsLst>
                            <a:lin ang="5400000" scaled="1"/>
                          </a:gradFill>
                        </a:rPr>
                        <a:t>The report is running</a:t>
                      </a:r>
                    </a:p>
                  </a:txBody>
                  <a:tcP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30189"/>
            <a:ext cx="8382000" cy="1323439"/>
          </a:xfrm>
        </p:spPr>
        <p:txBody>
          <a:bodyPr xmlns:a="http://schemas.openxmlformats.org/drawingml/2006/main"/>
          <a:lstStyle xmlns:a="http://schemas.openxmlformats.org/drawingml/2006/main"/>
          <a:p xmlns:a="http://schemas.openxmlformats.org/drawingml/2006/main">
            <a:r>
              <a:rPr dirty="0"/>
              <a:t>Location API </a:t>
            </a:r>
            <a:r>
              <a:rPr dirty="0" smtClean="0"/>
              <a:t>Architecture</a:t>
            </a:r>
            <a:br>
              <a:rPr dirty="0" smtClean="0"/>
            </a:br>
            <a:r>
              <a:rPr lang="en-US" sz="3600" dirty="0" err="1" smtClean="0">
                <a:gradFill>
                  <a:gsLst>
                    <a:gs pos="0">
                      <a:schemeClr val="accent6"/>
                    </a:gs>
                    <a:gs pos="100000">
                      <a:schemeClr val="accent6"/>
                    </a:gs>
                  </a:gsLst>
                  <a:lin ang="5400000" scaled="0"/>
                </a:gradFill>
              </a:rPr>
              <a:t>IDefaultLocation</a:t>
            </a:r>
            <a:endParaRPr lang="en-US" sz="3600" dirty="0">
              <a:gradFill>
                <a:gsLst>
                  <a:gs pos="0">
                    <a:schemeClr val="accent6"/>
                  </a:gs>
                  <a:gs pos="100000">
                    <a:schemeClr val="accent6"/>
                  </a:gs>
                </a:gsLst>
                <a:lin ang="5400000" scaled="0"/>
              </a:gradFill>
            </a:endParaRPr>
          </a:p>
        </p:txBody>
      </p:sp>
      <p:sp>
        <p:nvSpPr>
          <p:cNvPr id="4" name="TextBox 3"/>
          <p:cNvSpPr txBox="1"/>
          <p:nvPr/>
        </p:nvSpPr>
        <p:spPr>
          <a:xfrm xmlns:a="http://schemas.openxmlformats.org/drawingml/2006/main">
            <a:off x="381000" y="3500438"/>
            <a:ext cx="8215370" cy="646331"/>
          </a:xfrm>
          <a:prstGeom xmlns:a="http://schemas.openxmlformats.org/drawingml/2006/main" prst="rect">
            <a:avLst/>
          </a:prstGeom>
        </p:spPr>
        <p: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r>
              <a:rPr lang="en-US" dirty="0" smtClean="0">
                <a:solidFill>
                  <a:schemeClr val="bg1"/>
                </a:solidFill>
              </a:rPr>
              <a:t>Used to set default location (just like the Control Panel applet does) or specifically get the default location</a:t>
            </a:r>
            <a:endParaRPr lang="en-US" dirty="0">
              <a:solidFill>
                <a:schemeClr val="bg1"/>
              </a:solidFill>
            </a:endParaRPr>
          </a:p>
        </p:txBody>
      </p:sp>
      <p:graphicFrame>
        <p:nvGraphicFramePr>
          <p:cNvPr id="6" name="Table 5"/>
          <p:cNvGraphicFramePr>
            <a:graphicFrameLocks xmlns:a="http://schemas.openxmlformats.org/drawingml/2006/main" noGrp="1"/>
          </p:cNvGraphicFramePr>
          <p:nvPr/>
        </p:nvGraphicFramePr>
        <p:xfrm>
          <a:off xmlns:a="http://schemas.openxmlformats.org/drawingml/2006/main" x="381000" y="1905000"/>
          <a:ext xmlns:a="http://schemas.openxmlformats.org/drawingml/2006/main" cx="8501122" cy="1493520"/>
        </p:xfrm>
        <a:graphic xmlns:a="http://schemas.openxmlformats.org/drawingml/2006/main">
          <a:graphicData uri="http://schemas.openxmlformats.org/drawingml/2006/table">
            <a:tbl>
              <a:tblPr firstRow="1" bandRow="1">
                <a:tableStyleId>{F2DE63D5-997A-4646-A377-4702673A728D}</a:tableStyleId>
              </a:tblPr>
              <a:tblGrid>
                <a:gridCol w="4286891"/>
                <a:gridCol w="4214231"/>
              </a:tblGrid>
              <a:tr h="173787">
                <a:tc>
                  <a:txBody>
                    <a:bodyPr/>
                    <a:lstStyle/>
                    <a:p>
                      <a:r>
                        <a:rPr lang="en-US" sz="1600" b="0" dirty="0" smtClean="0">
                          <a:solidFill>
                            <a:schemeClr val="tx1"/>
                          </a:solidFill>
                        </a:rPr>
                        <a:t>Method</a:t>
                      </a:r>
                      <a:endParaRPr lang="en-US" sz="1600" b="0" dirty="0">
                        <a:solidFill>
                          <a:schemeClr val="tx1"/>
                        </a:solidFill>
                      </a:endParaRPr>
                    </a:p>
                  </a:txBody>
                  <a:tcPr anchor="ctr">
                    <a:lnL w="9525" cap="flat" cmpd="sng" algn="ctr">
                      <a:noFill/>
                      <a:prstDash val="solid"/>
                    </a:lnL>
                    <a:lnR>
                      <a:noFill/>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smtClean="0">
                          <a:solidFill>
                            <a:schemeClr val="tx1"/>
                          </a:solidFill>
                        </a:rPr>
                        <a:t>Description</a:t>
                      </a:r>
                      <a:endParaRPr lang="en-US" sz="1600" b="0" dirty="0">
                        <a:solidFill>
                          <a:schemeClr val="tx1"/>
                        </a:solidFill>
                      </a:endParaRPr>
                    </a:p>
                  </a:txBody>
                  <a:tcPr anchor="ctr">
                    <a:lnL>
                      <a:noFill/>
                    </a:lnL>
                    <a:lnR w="9525" cap="flat" cmpd="sng" algn="ctr">
                      <a:noFill/>
                      <a:prstDash val="solid"/>
                    </a:lnR>
                    <a:lnT w="9525" cap="flat" cmpd="sng" algn="ctr">
                      <a:noFill/>
                      <a:prstDash val="soli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GetReport</a:t>
                      </a:r>
                      <a:r>
                        <a:rPr lang="en-US" sz="1600" dirty="0" smtClean="0">
                          <a:gradFill>
                            <a:gsLst>
                              <a:gs pos="0">
                                <a:schemeClr val="bg1"/>
                              </a:gs>
                              <a:gs pos="50000">
                                <a:schemeClr val="bg1"/>
                              </a:gs>
                            </a:gsLst>
                            <a:lin ang="5400000" scaled="0"/>
                          </a:gradFill>
                        </a:rPr>
                        <a:t>([in] REFIID </a:t>
                      </a:r>
                      <a:r>
                        <a:rPr lang="en-US" sz="1600" i="1" dirty="0" err="1" smtClean="0">
                          <a:gradFill>
                            <a:gsLst>
                              <a:gs pos="0">
                                <a:schemeClr val="bg1"/>
                              </a:gs>
                              <a:gs pos="50000">
                                <a:schemeClr val="bg1"/>
                              </a:gs>
                            </a:gsLst>
                            <a:lin ang="5400000" scaled="0"/>
                          </a:gradFill>
                        </a:rPr>
                        <a:t>reportType</a:t>
                      </a:r>
                      <a:r>
                        <a:rPr lang="en-US" sz="1600" dirty="0" smtClean="0">
                          <a:gradFill>
                            <a:gsLst>
                              <a:gs pos="0">
                                <a:schemeClr val="bg1"/>
                              </a:gs>
                              <a:gs pos="50000">
                                <a:schemeClr val="bg1"/>
                              </a:gs>
                            </a:gsLst>
                            <a:lin ang="5400000" scaled="0"/>
                          </a:gradFill>
                        </a:rPr>
                        <a:t>, [out] </a:t>
                      </a:r>
                      <a:r>
                        <a:rPr lang="en-US" sz="1600" dirty="0" err="1" smtClean="0">
                          <a:gradFill>
                            <a:gsLst>
                              <a:gs pos="0">
                                <a:schemeClr val="bg1"/>
                              </a:gs>
                              <a:gs pos="50000">
                                <a:schemeClr val="bg1"/>
                              </a:gs>
                            </a:gsLst>
                            <a:lin ang="5400000" scaled="0"/>
                          </a:gradFill>
                        </a:rPr>
                        <a:t>ILocationReport</a:t>
                      </a:r>
                      <a:r>
                        <a:rPr lang="en-US" sz="1600" dirty="0" smtClean="0">
                          <a:gradFill>
                            <a:gsLst>
                              <a:gs pos="0">
                                <a:schemeClr val="bg1"/>
                              </a:gs>
                              <a:gs pos="50000">
                                <a:schemeClr val="bg1"/>
                              </a:gs>
                            </a:gsLst>
                            <a:lin ang="5400000" scaled="0"/>
                          </a:gradFill>
                        </a:rPr>
                        <a:t> **</a:t>
                      </a:r>
                      <a:r>
                        <a:rPr lang="en-US" sz="1600" i="1" dirty="0" err="1" smtClean="0">
                          <a:gradFill>
                            <a:gsLst>
                              <a:gs pos="0">
                                <a:schemeClr val="bg1"/>
                              </a:gs>
                              <a:gs pos="50000">
                                <a:schemeClr val="bg1"/>
                              </a:gs>
                            </a:gsLst>
                            <a:lin ang="5400000" scaled="0"/>
                          </a:gradFill>
                        </a:rPr>
                        <a:t>ppLocationReport</a:t>
                      </a:r>
                      <a:r>
                        <a:rPr lang="en-US" sz="1600" dirty="0" smtClean="0">
                          <a:gradFill>
                            <a:gsLst>
                              <a:gs pos="0">
                                <a:schemeClr val="bg1"/>
                              </a:gs>
                              <a:gs pos="50000">
                                <a:schemeClr val="bg1"/>
                              </a:gs>
                            </a:gsLst>
                            <a:lin ang="5400000" scaled="0"/>
                          </a:gradFill>
                        </a:rPr>
                        <a:t>)</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gradFill>
                            <a:gsLst>
                              <a:gs pos="0">
                                <a:schemeClr val="bg1"/>
                              </a:gs>
                              <a:gs pos="50000">
                                <a:schemeClr val="bg1"/>
                              </a:gs>
                            </a:gsLst>
                            <a:lin ang="5400000" scaled="0"/>
                          </a:gradFill>
                        </a:rPr>
                        <a:t>Retrieves the specified report type from the default location provider</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300177">
                <a:tc>
                  <a:txBody>
                    <a:bodyPr/>
                    <a:lstStyle/>
                    <a:p>
                      <a:r>
                        <a:rPr lang="en-US" sz="1600" dirty="0" err="1" smtClean="0">
                          <a:gradFill>
                            <a:gsLst>
                              <a:gs pos="0">
                                <a:schemeClr val="bg1"/>
                              </a:gs>
                              <a:gs pos="50000">
                                <a:schemeClr val="bg1"/>
                              </a:gs>
                            </a:gsLst>
                            <a:lin ang="5400000" scaled="0"/>
                          </a:gradFill>
                        </a:rPr>
                        <a:t>SetReport</a:t>
                      </a:r>
                      <a:r>
                        <a:rPr lang="en-US" sz="1600" dirty="0" smtClean="0">
                          <a:gradFill>
                            <a:gsLst>
                              <a:gs pos="0">
                                <a:schemeClr val="bg1"/>
                              </a:gs>
                              <a:gs pos="50000">
                                <a:schemeClr val="bg1"/>
                              </a:gs>
                            </a:gsLst>
                            <a:lin ang="5400000" scaled="0"/>
                          </a:gradFill>
                        </a:rPr>
                        <a:t>([in] REFIID </a:t>
                      </a:r>
                      <a:r>
                        <a:rPr lang="en-US" sz="1600" i="1" dirty="0" err="1" smtClean="0">
                          <a:gradFill>
                            <a:gsLst>
                              <a:gs pos="0">
                                <a:schemeClr val="bg1"/>
                              </a:gs>
                              <a:gs pos="50000">
                                <a:schemeClr val="bg1"/>
                              </a:gs>
                            </a:gsLst>
                            <a:lin ang="5400000" scaled="0"/>
                          </a:gradFill>
                        </a:rPr>
                        <a:t>reportType</a:t>
                      </a:r>
                      <a:r>
                        <a:rPr lang="en-US" sz="1600" dirty="0" smtClean="0">
                          <a:gradFill>
                            <a:gsLst>
                              <a:gs pos="0">
                                <a:schemeClr val="bg1"/>
                              </a:gs>
                              <a:gs pos="50000">
                                <a:schemeClr val="bg1"/>
                              </a:gs>
                            </a:gsLst>
                            <a:lin ang="5400000" scaled="0"/>
                          </a:gradFill>
                        </a:rPr>
                        <a:t>, [in] </a:t>
                      </a:r>
                      <a:r>
                        <a:rPr lang="en-US" sz="1600" dirty="0" err="1" smtClean="0">
                          <a:gradFill>
                            <a:gsLst>
                              <a:gs pos="0">
                                <a:schemeClr val="bg1"/>
                              </a:gs>
                              <a:gs pos="50000">
                                <a:schemeClr val="bg1"/>
                              </a:gs>
                            </a:gsLst>
                            <a:lin ang="5400000" scaled="0"/>
                          </a:gradFill>
                        </a:rPr>
                        <a:t>ILocationReport</a:t>
                      </a:r>
                      <a:r>
                        <a:rPr lang="en-US" sz="1600" dirty="0" smtClean="0">
                          <a:gradFill>
                            <a:gsLst>
                              <a:gs pos="0">
                                <a:schemeClr val="bg1"/>
                              </a:gs>
                              <a:gs pos="50000">
                                <a:schemeClr val="bg1"/>
                              </a:gs>
                            </a:gsLst>
                            <a:lin ang="5400000" scaled="0"/>
                          </a:gradFill>
                        </a:rPr>
                        <a:t> *</a:t>
                      </a:r>
                      <a:r>
                        <a:rPr lang="en-US" sz="1600" i="1" dirty="0" err="1" smtClean="0">
                          <a:gradFill>
                            <a:gsLst>
                              <a:gs pos="0">
                                <a:schemeClr val="bg1"/>
                              </a:gs>
                              <a:gs pos="50000">
                                <a:schemeClr val="bg1"/>
                              </a:gs>
                            </a:gsLst>
                            <a:lin ang="5400000" scaled="0"/>
                          </a:gradFill>
                        </a:rPr>
                        <a:t>pLocationReport</a:t>
                      </a:r>
                      <a:r>
                        <a:rPr lang="en-US" sz="1600" i="0" dirty="0" smtClean="0">
                          <a:gradFill>
                            <a:gsLst>
                              <a:gs pos="0">
                                <a:schemeClr val="bg1"/>
                              </a:gs>
                              <a:gs pos="50000">
                                <a:schemeClr val="bg1"/>
                              </a:gs>
                            </a:gsLst>
                            <a:lin ang="5400000" scaled="0"/>
                          </a:gradFill>
                        </a:rPr>
                        <a:t>)</a:t>
                      </a:r>
                      <a:endParaRPr lang="en-US" sz="1600" dirty="0">
                        <a:gradFill>
                          <a:gsLst>
                            <a:gs pos="0">
                              <a:schemeClr val="bg1"/>
                            </a:gs>
                            <a:gs pos="50000">
                              <a:schemeClr val="bg1"/>
                            </a:gs>
                          </a:gsLst>
                          <a:lin ang="5400000" scaled="0"/>
                        </a:gradFill>
                      </a:endParaRPr>
                    </a:p>
                  </a:txBody>
                  <a:tcPr anchor="ctr">
                    <a:lnL w="9525" cap="flat" cmpd="sng" algn="ctr">
                      <a:noFill/>
                      <a:prstDash val="solid"/>
                    </a:lnL>
                    <a:lnR>
                      <a:noFill/>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gradFill>
                            <a:gsLst>
                              <a:gs pos="0">
                                <a:schemeClr val="bg1"/>
                              </a:gs>
                              <a:gs pos="50000">
                                <a:schemeClr val="bg1"/>
                              </a:gs>
                            </a:gsLst>
                            <a:lin ang="5400000" scaled="0"/>
                          </a:gradFill>
                        </a:rPr>
                        <a:t>Specifies the default location</a:t>
                      </a:r>
                      <a:endParaRPr lang="en-US" sz="1600" dirty="0">
                        <a:gradFill>
                          <a:gsLst>
                            <a:gs pos="0">
                              <a:schemeClr val="bg1"/>
                            </a:gs>
                            <a:gs pos="50000">
                              <a:schemeClr val="bg1"/>
                            </a:gs>
                          </a:gsLst>
                          <a:lin ang="5400000" scaled="0"/>
                        </a:gradFill>
                      </a:endParaRPr>
                    </a:p>
                  </a:txBody>
                  <a:tcPr anchor="ctr">
                    <a:lnL>
                      <a:noFill/>
                    </a:lnL>
                    <a:lnR w="9525" cap="flat" cmpd="sng" algn="ctr">
                      <a:noFill/>
                      <a:prstDash val="solid"/>
                    </a:lnR>
                    <a:lnT w="3175" cap="flat" cmpd="sng" algn="ctr">
                      <a:solidFill>
                        <a:schemeClr val="accent3">
                          <a:lumMod val="20000"/>
                          <a:lumOff val="80000"/>
                        </a:schemeClr>
                      </a:solidFill>
                      <a:prstDash val="solid"/>
                      <a:round/>
                      <a:headEnd type="none" w="med" len="med"/>
                      <a:tailEnd type="none" w="med" len="med"/>
                    </a:lnT>
                    <a:lnB w="3175" cap="flat" cmpd="sng" algn="ctr">
                      <a:solidFill>
                        <a:schemeClr val="accent3">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xmlns:a="http://schemas.openxmlformats.org/drawingml/2006/main"/>
  </p:clrMapOvr>
  <p:transition>
    <p:fade/>
  </p:transition>
  <p:timing>
    <p:tnLst>
      <p:par>
        <p:cTn id="1" dur="indefinite" restart="never" nodeType="tmRoot"/>
      </p:par>
    </p:tnLst>
  </p:timing>
</p:sld>
</file>

<file path=ppt/slides/slide2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Types of Location Data</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462760"/>
          </a:xfrm>
        </p:spPr>
        <p:txBody>
          <a:bodyPr xmlns:a="http://schemas.openxmlformats.org/drawingml/2006/main"/>
          <a:lstStyle xmlns:a="http://schemas.openxmlformats.org/drawingml/2006/main"/>
          <a:p xmlns:a="http://schemas.openxmlformats.org/drawingml/2006/main">
            <a:r>
              <a:rPr lang="en-US" sz="2800" dirty="0" smtClean="0"/>
              <a:t>Geographic data (</a:t>
            </a:r>
            <a:r>
              <a:rPr lang="en-US" sz="2800" dirty="0" err="1" smtClean="0"/>
              <a:t>ILatLongReport</a:t>
            </a:r>
            <a:r>
              <a:rPr lang="en-US" sz="2800" dirty="0" smtClean="0"/>
              <a:t>)</a:t>
            </a:r>
          </a:p>
          <a:p xmlns:a="http://schemas.openxmlformats.org/drawingml/2006/main">
            <a:pPr lvl="1"/>
            <a:r>
              <a:rPr lang="en-US" sz="2400" dirty="0" smtClean="0"/>
              <a:t>Latitude, longitude, altitude, </a:t>
            </a:r>
            <a:br>
              <a:rPr lang="en-US" sz="2400" dirty="0" smtClean="0"/>
            </a:br>
            <a:r>
              <a:rPr lang="en-US" sz="2400" dirty="0" smtClean="0"/>
              <a:t>associated error required</a:t>
            </a:r>
          </a:p>
          <a:p xmlns:a="http://schemas.openxmlformats.org/drawingml/2006/main">
            <a:pPr lvl="1"/>
            <a:r>
              <a:rPr lang="en-US" sz="2400" dirty="0" smtClean="0"/>
              <a:t>Most common format</a:t>
            </a:r>
          </a:p>
          <a:p xmlns:a="http://schemas.openxmlformats.org/drawingml/2006/main">
            <a:pPr lvl="1"/>
            <a:r>
              <a:rPr lang="en-US" sz="2400" dirty="0" smtClean="0"/>
              <a:t>Best format for precise location</a:t>
            </a:r>
          </a:p>
          <a:p xmlns:a="http://schemas.openxmlformats.org/drawingml/2006/main">
            <a:pPr lvl="1"/>
            <a:r>
              <a:rPr lang="en-US" sz="2400" dirty="0" smtClean="0"/>
              <a:t>Can reverse geo-code later</a:t>
            </a:r>
          </a:p>
          <a:p xmlns:a="http://schemas.openxmlformats.org/drawingml/2006/main">
            <a:r>
              <a:rPr lang="en-US" sz="2800" dirty="0" smtClean="0"/>
              <a:t>Civic address (</a:t>
            </a:r>
            <a:r>
              <a:rPr lang="en-US" sz="2800" dirty="0" err="1" smtClean="0"/>
              <a:t>ICivicAddressReport</a:t>
            </a:r>
            <a:r>
              <a:rPr lang="en-US" sz="2800" dirty="0" smtClean="0"/>
              <a:t>)</a:t>
            </a:r>
          </a:p>
          <a:p xmlns:a="http://schemas.openxmlformats.org/drawingml/2006/main">
            <a:pPr lvl="1"/>
            <a:r>
              <a:rPr lang="en-US" sz="2400" dirty="0" smtClean="0"/>
              <a:t>Zip code, country required</a:t>
            </a:r>
          </a:p>
          <a:p xmlns:a="http://schemas.openxmlformats.org/drawingml/2006/main">
            <a:pPr lvl="1"/>
            <a:r>
              <a:rPr lang="en-US" sz="2400" dirty="0" smtClean="0"/>
              <a:t>Most human readable</a:t>
            </a:r>
          </a:p>
          <a:p xmlns:a="http://schemas.openxmlformats.org/drawingml/2006/main">
            <a:pPr lvl="1"/>
            <a:r>
              <a:rPr lang="en-US" sz="2400" dirty="0" smtClean="0"/>
              <a:t>Best for ‘rough’ location estimates,</a:t>
            </a:r>
            <a:br>
              <a:rPr lang="en-US" sz="2400" dirty="0" smtClean="0"/>
            </a:br>
            <a:r>
              <a:rPr lang="en-US" sz="2400" dirty="0" smtClean="0"/>
              <a:t>street directions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Agenda</a:t>
            </a:r>
            <a:endParaRPr lang="en-US" dirty="0"/>
          </a:p>
        </p:txBody>
      </p:sp>
      <p:sp>
        <p:nvSpPr>
          <p:cNvPr id="6" name="Content Placeholder 5"/>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smtClean="0"/>
              <a:t>Introduction to the Windows Sensor and Location Platform</a:t>
            </a:r>
          </a:p>
          <a:p xmlns:a="http://schemas.openxmlformats.org/drawingml/2006/main">
            <a:r>
              <a:rPr lang="en-US" smtClean="0"/>
              <a:t>Sensor architecture </a:t>
            </a:r>
          </a:p>
          <a:p xmlns:a="http://schemas.openxmlformats.org/drawingml/2006/main">
            <a:r>
              <a:rPr lang="en-US" smtClean="0"/>
              <a:t>Working with the Sensor API</a:t>
            </a:r>
          </a:p>
          <a:p xmlns:a="http://schemas.openxmlformats.org/drawingml/2006/main">
            <a:r>
              <a:rPr lang="en-US" smtClean="0"/>
              <a:t>Location architecture</a:t>
            </a:r>
          </a:p>
          <a:p xmlns:a="http://schemas.openxmlformats.org/drawingml/2006/main">
            <a:r>
              <a:rPr lang="en-US" smtClean="0"/>
              <a:t>Working with the Location API</a:t>
            </a:r>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Getting a Location Report</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6" y="1412875"/>
            <a:ext cx="8040687" cy="4078039"/>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400" dirty="0" smtClean="0">
                <a:latin typeface="Consolas" pitchFamily="49" charset="0"/>
                <a:cs typeface="Courier New" pitchFamily="49" charset="0"/>
              </a:rPr>
              <a:t>HRESULT hr;</a:t>
            </a:r>
          </a:p>
          <a:p xmlns:a="http://schemas.openxmlformats.org/drawingml/2006/main">
            <a:pPr>
              <a:buNone/>
            </a:pPr>
            <a:r>
              <a:rPr lang="en-US" sz="1400" dirty="0" smtClean="0">
                <a:latin typeface="Consolas" pitchFamily="49" charset="0"/>
                <a:cs typeface="Courier New" pitchFamily="49" charset="0"/>
              </a:rPr>
              <a:t>IID </a:t>
            </a:r>
            <a:r>
              <a:rPr lang="en-US" sz="1400" dirty="0" err="1" smtClean="0">
                <a:latin typeface="Consolas" pitchFamily="49" charset="0"/>
                <a:cs typeface="Courier New" pitchFamily="49" charset="0"/>
              </a:rPr>
              <a:t>civicReportIID</a:t>
            </a:r>
            <a:r>
              <a:rPr lang="en-US" sz="1400" dirty="0" smtClean="0">
                <a:latin typeface="Consolas" pitchFamily="49" charset="0"/>
                <a:cs typeface="Courier New" pitchFamily="49" charset="0"/>
              </a:rPr>
              <a:t> = </a:t>
            </a:r>
            <a:r>
              <a:rPr lang="en-US" sz="1400" dirty="0" err="1" smtClean="0">
                <a:latin typeface="Consolas" pitchFamily="49" charset="0"/>
                <a:cs typeface="Courier New" pitchFamily="49" charset="0"/>
              </a:rPr>
              <a:t>IID_ICivicAddressReport</a:t>
            </a:r>
            <a:r>
              <a:rPr lang="en-US" sz="1400" dirty="0" smtClean="0">
                <a:latin typeface="Consolas" pitchFamily="49" charset="0"/>
                <a:cs typeface="Courier New" pitchFamily="49" charset="0"/>
              </a:rPr>
              <a:t>;</a:t>
            </a:r>
          </a:p>
          <a:p xmlns:a="http://schemas.openxmlformats.org/drawingml/2006/main">
            <a:pPr>
              <a:buNone/>
            </a:pPr>
            <a:endParaRPr lang="en-US" sz="1400" dirty="0" smtClean="0">
              <a:latin typeface="Consolas" pitchFamily="49" charset="0"/>
              <a:cs typeface="Courier New" pitchFamily="49" charset="0"/>
            </a:endParaRPr>
          </a:p>
          <a:p xmlns:a="http://schemas.openxmlformats.org/drawingml/2006/main">
            <a:pPr>
              <a:buNone/>
            </a:pPr>
            <a:r>
              <a:rPr lang="en-US" sz="1400" dirty="0" err="1" smtClean="0">
                <a:latin typeface="Consolas" pitchFamily="49" charset="0"/>
                <a:cs typeface="Courier New" pitchFamily="49" charset="0"/>
              </a:rPr>
              <a:t>CComPtr</a:t>
            </a:r>
            <a:r>
              <a:rPr lang="en-US" sz="1400" dirty="0" smtClean="0">
                <a:latin typeface="Consolas" pitchFamily="49" charset="0"/>
                <a:cs typeface="Courier New" pitchFamily="49" charset="0"/>
              </a:rPr>
              <a:t>&lt;</a:t>
            </a:r>
            <a:r>
              <a:rPr lang="en-US" sz="1400" dirty="0" err="1" smtClean="0">
                <a:latin typeface="Consolas" pitchFamily="49" charset="0"/>
                <a:cs typeface="Courier New" pitchFamily="49" charset="0"/>
              </a:rPr>
              <a:t>ILocation</a:t>
            </a:r>
            <a:r>
              <a:rPr lang="en-US" sz="1400" dirty="0" smtClean="0">
                <a:latin typeface="Consolas" pitchFamily="49" charset="0"/>
                <a:cs typeface="Courier New" pitchFamily="49" charset="0"/>
              </a:rPr>
              <a:t>&gt; </a:t>
            </a:r>
            <a:r>
              <a:rPr lang="en-US" sz="1400" dirty="0" err="1" smtClean="0">
                <a:latin typeface="Consolas" pitchFamily="49" charset="0"/>
                <a:cs typeface="Courier New" pitchFamily="49" charset="0"/>
              </a:rPr>
              <a:t>pLocation</a:t>
            </a:r>
            <a:r>
              <a:rPr lang="en-US" sz="1400" dirty="0" smtClean="0">
                <a:latin typeface="Consolas" pitchFamily="49" charset="0"/>
                <a:cs typeface="Courier New" pitchFamily="49" charset="0"/>
              </a:rPr>
              <a:t>;</a:t>
            </a:r>
          </a:p>
          <a:p xmlns:a="http://schemas.openxmlformats.org/drawingml/2006/main">
            <a:pPr>
              <a:buNone/>
            </a:pPr>
            <a:r>
              <a:rPr lang="en-US" sz="1400" dirty="0" err="1" smtClean="0">
                <a:latin typeface="Consolas" pitchFamily="49" charset="0"/>
                <a:cs typeface="Courier New" pitchFamily="49" charset="0"/>
              </a:rPr>
              <a:t>CComPtr</a:t>
            </a:r>
            <a:r>
              <a:rPr lang="en-US" sz="1400" dirty="0" smtClean="0">
                <a:latin typeface="Consolas" pitchFamily="49" charset="0"/>
                <a:cs typeface="Courier New" pitchFamily="49" charset="0"/>
              </a:rPr>
              <a:t>&lt;</a:t>
            </a:r>
            <a:r>
              <a:rPr lang="en-US" sz="1400" dirty="0" err="1" smtClean="0">
                <a:latin typeface="Consolas" pitchFamily="49" charset="0"/>
                <a:cs typeface="Courier New" pitchFamily="49" charset="0"/>
              </a:rPr>
              <a:t>ILocationReport</a:t>
            </a:r>
            <a:r>
              <a:rPr lang="en-US" sz="1400" dirty="0" smtClean="0">
                <a:latin typeface="Consolas" pitchFamily="49" charset="0"/>
                <a:cs typeface="Courier New" pitchFamily="49" charset="0"/>
              </a:rPr>
              <a:t>&gt; </a:t>
            </a:r>
            <a:r>
              <a:rPr lang="en-US" sz="1400" dirty="0" err="1" smtClean="0">
                <a:latin typeface="Consolas" pitchFamily="49" charset="0"/>
                <a:cs typeface="Courier New" pitchFamily="49" charset="0"/>
              </a:rPr>
              <a:t>pReport</a:t>
            </a:r>
            <a:r>
              <a:rPr lang="en-US" sz="1400" dirty="0" smtClean="0">
                <a:latin typeface="Consolas" pitchFamily="49" charset="0"/>
                <a:cs typeface="Courier New" pitchFamily="49" charset="0"/>
              </a:rPr>
              <a:t>;</a:t>
            </a:r>
          </a:p>
          <a:p xmlns:a="http://schemas.openxmlformats.org/drawingml/2006/main">
            <a:pPr>
              <a:buNone/>
            </a:pPr>
            <a:endParaRPr lang="en-US" sz="1400" dirty="0" smtClean="0">
              <a:latin typeface="Consolas" pitchFamily="49" charset="0"/>
              <a:cs typeface="Courier New" pitchFamily="49" charset="0"/>
            </a:endParaRPr>
          </a:p>
          <a:p xmlns:a="http://schemas.openxmlformats.org/drawingml/2006/main">
            <a:pPr>
              <a:buNone/>
            </a:pPr>
            <a:r>
              <a:rPr lang="en-US" sz="1400" dirty="0" smtClean="0">
                <a:latin typeface="Consolas" pitchFamily="49" charset="0"/>
                <a:cs typeface="Courier New" pitchFamily="49" charset="0"/>
              </a:rPr>
              <a:t>hr = </a:t>
            </a:r>
            <a:r>
              <a:rPr lang="en-US" sz="1400" dirty="0" err="1" smtClean="0">
                <a:latin typeface="Consolas" pitchFamily="49" charset="0"/>
                <a:cs typeface="Courier New" pitchFamily="49" charset="0"/>
              </a:rPr>
              <a:t>pLocation.CoCreateInstance</a:t>
            </a:r>
            <a:r>
              <a:rPr lang="en-US" sz="1400" dirty="0" smtClean="0">
                <a:latin typeface="Consolas" pitchFamily="49" charset="0"/>
                <a:cs typeface="Courier New" pitchFamily="49" charset="0"/>
              </a:rPr>
              <a:t>(</a:t>
            </a:r>
            <a:r>
              <a:rPr lang="en-US" sz="1400" dirty="0" err="1" smtClean="0">
                <a:latin typeface="Consolas" pitchFamily="49" charset="0"/>
                <a:cs typeface="Courier New" pitchFamily="49" charset="0"/>
              </a:rPr>
              <a:t>CLSID_Location</a:t>
            </a:r>
            <a:r>
              <a:rPr lang="en-US" sz="1400" dirty="0" smtClean="0">
                <a:latin typeface="Consolas" pitchFamily="49" charset="0"/>
                <a:cs typeface="Courier New" pitchFamily="49" charset="0"/>
              </a:rPr>
              <a:t>);</a:t>
            </a:r>
          </a:p>
          <a:p xmlns:a="http://schemas.openxmlformats.org/drawingml/2006/main">
            <a:pPr>
              <a:buNone/>
            </a:pPr>
            <a:r>
              <a:rPr lang="en-US" sz="1400" dirty="0" smtClean="0">
                <a:latin typeface="Consolas" pitchFamily="49" charset="0"/>
                <a:cs typeface="Courier New" pitchFamily="49" charset="0"/>
              </a:rPr>
              <a:t>hr = </a:t>
            </a:r>
            <a:r>
              <a:rPr lang="en-US" sz="1400" dirty="0" err="1" smtClean="0">
                <a:latin typeface="Consolas" pitchFamily="49" charset="0"/>
                <a:cs typeface="Courier New" pitchFamily="49" charset="0"/>
              </a:rPr>
              <a:t>pLocation</a:t>
            </a:r>
            <a:r>
              <a:rPr lang="en-US" sz="1400" dirty="0" smtClean="0">
                <a:latin typeface="Consolas" pitchFamily="49" charset="0"/>
                <a:cs typeface="Courier New" pitchFamily="49" charset="0"/>
              </a:rPr>
              <a:t>-&gt;</a:t>
            </a:r>
            <a:r>
              <a:rPr lang="en-US" sz="1400" dirty="0" err="1" smtClean="0">
                <a:latin typeface="Consolas" pitchFamily="49" charset="0"/>
                <a:cs typeface="Courier New" pitchFamily="49" charset="0"/>
              </a:rPr>
              <a:t>RequestPermissions</a:t>
            </a:r>
            <a:r>
              <a:rPr lang="en-US" sz="1400" dirty="0" smtClean="0">
                <a:latin typeface="Consolas" pitchFamily="49" charset="0"/>
                <a:cs typeface="Courier New" pitchFamily="49" charset="0"/>
              </a:rPr>
              <a:t>(0, &amp;</a:t>
            </a:r>
            <a:r>
              <a:rPr lang="en-US" sz="1400" dirty="0" err="1" smtClean="0">
                <a:latin typeface="Consolas" pitchFamily="49" charset="0"/>
                <a:cs typeface="Courier New" pitchFamily="49" charset="0"/>
              </a:rPr>
              <a:t>civicReportIID</a:t>
            </a:r>
            <a:r>
              <a:rPr lang="en-US" sz="1400" dirty="0" smtClean="0">
                <a:latin typeface="Consolas" pitchFamily="49" charset="0"/>
                <a:cs typeface="Courier New" pitchFamily="49" charset="0"/>
              </a:rPr>
              <a:t>, 1, TRUE);</a:t>
            </a:r>
          </a:p>
          <a:p xmlns:a="http://schemas.openxmlformats.org/drawingml/2006/main">
            <a:pPr>
              <a:buNone/>
            </a:pPr>
            <a:r>
              <a:rPr lang="en-US" sz="1400" dirty="0" smtClean="0">
                <a:latin typeface="Consolas" pitchFamily="49" charset="0"/>
                <a:cs typeface="Courier New" pitchFamily="49" charset="0"/>
              </a:rPr>
              <a:t>hr = </a:t>
            </a:r>
            <a:r>
              <a:rPr lang="en-US" sz="1400" dirty="0" err="1" smtClean="0">
                <a:latin typeface="Consolas" pitchFamily="49" charset="0"/>
                <a:cs typeface="Courier New" pitchFamily="49" charset="0"/>
              </a:rPr>
              <a:t>pLocation</a:t>
            </a:r>
            <a:r>
              <a:rPr lang="en-US" sz="1400" dirty="0" smtClean="0">
                <a:latin typeface="Consolas" pitchFamily="49" charset="0"/>
                <a:cs typeface="Courier New" pitchFamily="49" charset="0"/>
              </a:rPr>
              <a:t>-&gt;</a:t>
            </a:r>
            <a:r>
              <a:rPr lang="en-US" sz="1400" dirty="0" err="1" smtClean="0">
                <a:latin typeface="Consolas" pitchFamily="49" charset="0"/>
                <a:cs typeface="Courier New" pitchFamily="49" charset="0"/>
              </a:rPr>
              <a:t>GetReport</a:t>
            </a:r>
            <a:r>
              <a:rPr lang="en-US" sz="1400" dirty="0" smtClean="0">
                <a:latin typeface="Consolas" pitchFamily="49" charset="0"/>
                <a:cs typeface="Courier New" pitchFamily="49" charset="0"/>
              </a:rPr>
              <a:t>(</a:t>
            </a:r>
            <a:r>
              <a:rPr lang="en-US" sz="1400" dirty="0" err="1" smtClean="0">
                <a:latin typeface="Consolas" pitchFamily="49" charset="0"/>
                <a:cs typeface="Courier New" pitchFamily="49" charset="0"/>
              </a:rPr>
              <a:t>civicReportIID</a:t>
            </a:r>
            <a:r>
              <a:rPr lang="en-US" sz="1400" dirty="0" smtClean="0">
                <a:latin typeface="Consolas" pitchFamily="49" charset="0"/>
                <a:cs typeface="Courier New" pitchFamily="49" charset="0"/>
              </a:rPr>
              <a:t>, &amp;</a:t>
            </a:r>
            <a:r>
              <a:rPr lang="en-US" sz="1400" dirty="0" err="1" smtClean="0">
                <a:latin typeface="Consolas" pitchFamily="49" charset="0"/>
                <a:cs typeface="Courier New" pitchFamily="49" charset="0"/>
              </a:rPr>
              <a:t>pReport</a:t>
            </a:r>
            <a:r>
              <a:rPr lang="en-US" sz="1400" dirty="0" smtClean="0">
                <a:latin typeface="Consolas" pitchFamily="49" charset="0"/>
                <a:cs typeface="Courier New" pitchFamily="49" charset="0"/>
              </a:rPr>
              <a:t>);</a:t>
            </a:r>
          </a:p>
          <a:p xmlns:a="http://schemas.openxmlformats.org/drawingml/2006/main">
            <a:pPr>
              <a:buNone/>
            </a:pPr>
            <a:r>
              <a:rPr lang="en-US" sz="1400" dirty="0" smtClean="0">
                <a:latin typeface="Consolas" pitchFamily="49" charset="0"/>
                <a:cs typeface="Courier New" pitchFamily="49" charset="0"/>
              </a:rPr>
              <a:t/>
            </a:r>
          </a:p>
          <a:p xmlns:a="http://schemas.openxmlformats.org/drawingml/2006/main">
            <a:pPr>
              <a:buNone/>
            </a:pPr>
            <a:r>
              <a:rPr lang="en-US" sz="1400" dirty="0" err="1" smtClean="0">
                <a:latin typeface="Consolas" pitchFamily="49" charset="0"/>
                <a:cs typeface="Courier New" pitchFamily="49" charset="0"/>
              </a:rPr>
              <a:t>CComPtr</a:t>
            </a:r>
            <a:r>
              <a:rPr lang="en-US" sz="1400" dirty="0" smtClean="0">
                <a:latin typeface="Consolas" pitchFamily="49" charset="0"/>
                <a:cs typeface="Courier New" pitchFamily="49" charset="0"/>
              </a:rPr>
              <a:t>&lt;</a:t>
            </a:r>
            <a:r>
              <a:rPr lang="en-US" sz="1400" dirty="0" err="1" smtClean="0">
                <a:latin typeface="Consolas" pitchFamily="49" charset="0"/>
                <a:cs typeface="Courier New" pitchFamily="49" charset="0"/>
              </a:rPr>
              <a:t>ICivicAddressReport</a:t>
            </a:r>
            <a:r>
              <a:rPr lang="en-US" sz="1400" dirty="0" smtClean="0">
                <a:latin typeface="Consolas" pitchFamily="49" charset="0"/>
                <a:cs typeface="Courier New" pitchFamily="49" charset="0"/>
              </a:rPr>
              <a:t>&gt; </a:t>
            </a:r>
            <a:r>
              <a:rPr lang="en-US" sz="1400" dirty="0" err="1" smtClean="0">
                <a:latin typeface="Consolas" pitchFamily="49" charset="0"/>
                <a:cs typeface="Courier New" pitchFamily="49" charset="0"/>
              </a:rPr>
              <a:t>pCivicAddressReport</a:t>
            </a:r>
            <a:r>
              <a:rPr lang="en-US" sz="1400" dirty="0" smtClean="0">
                <a:latin typeface="Consolas" pitchFamily="49" charset="0"/>
                <a:cs typeface="Courier New" pitchFamily="49" charset="0"/>
              </a:rPr>
              <a:t>;</a:t>
            </a:r>
          </a:p>
          <a:p xmlns:a="http://schemas.openxmlformats.org/drawingml/2006/main">
            <a:pPr>
              <a:buNone/>
            </a:pPr>
            <a:r>
              <a:rPr lang="en-US" sz="1400" dirty="0" err="1" smtClean="0">
                <a:latin typeface="Consolas" pitchFamily="49" charset="0"/>
                <a:cs typeface="Courier New" pitchFamily="49" charset="0"/>
              </a:rPr>
              <a:t>pReport.QueryInterface</a:t>
            </a:r>
            <a:r>
              <a:rPr lang="en-US" sz="1400" dirty="0" smtClean="0">
                <a:latin typeface="Consolas" pitchFamily="49" charset="0"/>
                <a:cs typeface="Courier New" pitchFamily="49" charset="0"/>
              </a:rPr>
              <a:t>&lt;</a:t>
            </a:r>
            <a:r>
              <a:rPr lang="en-US" sz="1400" dirty="0" err="1" smtClean="0">
                <a:latin typeface="Consolas" pitchFamily="49" charset="0"/>
                <a:cs typeface="Courier New" pitchFamily="49" charset="0"/>
              </a:rPr>
              <a:t>ICivicAddressReport</a:t>
            </a:r>
            <a:r>
              <a:rPr lang="en-US" sz="1400" dirty="0" smtClean="0">
                <a:latin typeface="Consolas" pitchFamily="49" charset="0"/>
                <a:cs typeface="Courier New" pitchFamily="49" charset="0"/>
              </a:rPr>
              <a:t>&gt;(&amp;</a:t>
            </a:r>
            <a:r>
              <a:rPr lang="en-US" sz="1400" dirty="0" err="1" smtClean="0">
                <a:latin typeface="Consolas" pitchFamily="49" charset="0"/>
                <a:cs typeface="Courier New" pitchFamily="49" charset="0"/>
              </a:rPr>
              <a:t>pCivicAddressReport</a:t>
            </a:r>
            <a:r>
              <a:rPr lang="en-US" sz="1400" dirty="0" smtClean="0">
                <a:latin typeface="Consolas" pitchFamily="49" charset="0"/>
                <a:cs typeface="Courier New" pitchFamily="49" charset="0"/>
              </a:rPr>
              <a:t>);</a:t>
            </a:r>
          </a:p>
          <a:p xmlns:a="http://schemas.openxmlformats.org/drawingml/2006/main">
            <a:pPr>
              <a:buNone/>
            </a:pPr>
            <a:endParaRPr lang="en-US" sz="1400" dirty="0" smtClean="0">
              <a:latin typeface="Consolas" pitchFamily="49" charset="0"/>
              <a:cs typeface="Courier New" pitchFamily="49" charset="0"/>
            </a:endParaRPr>
          </a:p>
          <a:p xmlns:a="http://schemas.openxmlformats.org/drawingml/2006/main">
            <a:pPr>
              <a:buNone/>
            </a:pPr>
            <a:r>
              <a:rPr lang="en-US" sz="1400" dirty="0" smtClean="0">
                <a:latin typeface="Consolas" pitchFamily="49" charset="0"/>
                <a:cs typeface="Courier New" pitchFamily="49" charset="0"/>
              </a:rPr>
              <a:t>BSTR </a:t>
            </a:r>
            <a:r>
              <a:rPr lang="en-US" sz="1400" dirty="0" err="1" smtClean="0">
                <a:latin typeface="Consolas" pitchFamily="49" charset="0"/>
                <a:cs typeface="Courier New" pitchFamily="49" charset="0"/>
              </a:rPr>
              <a:t>str</a:t>
            </a:r>
            <a:r>
              <a:rPr lang="en-US" sz="1400" dirty="0" smtClean="0">
                <a:latin typeface="Consolas" pitchFamily="49" charset="0"/>
                <a:cs typeface="Courier New" pitchFamily="49" charset="0"/>
              </a:rPr>
              <a:t>;</a:t>
            </a:r>
          </a:p>
          <a:p xmlns:a="http://schemas.openxmlformats.org/drawingml/2006/main">
            <a:pPr>
              <a:buNone/>
            </a:pPr>
            <a:r>
              <a:rPr lang="en-US" sz="1400" dirty="0" smtClean="0">
                <a:latin typeface="Consolas" pitchFamily="49" charset="0"/>
                <a:cs typeface="Courier New" pitchFamily="49" charset="0"/>
              </a:rPr>
              <a:t>hr = </a:t>
            </a:r>
            <a:r>
              <a:rPr lang="en-US" sz="1400" dirty="0" err="1" smtClean="0">
                <a:latin typeface="Consolas" pitchFamily="49" charset="0"/>
                <a:cs typeface="Courier New" pitchFamily="49" charset="0"/>
              </a:rPr>
              <a:t>pCivicAddressReport</a:t>
            </a:r>
            <a:r>
              <a:rPr lang="en-US" sz="1400" dirty="0" smtClean="0">
                <a:latin typeface="Consolas" pitchFamily="49" charset="0"/>
                <a:cs typeface="Courier New" pitchFamily="49" charset="0"/>
              </a:rPr>
              <a:t>-&gt;</a:t>
            </a:r>
            <a:r>
              <a:rPr lang="en-US" sz="1400" dirty="0" err="1" smtClean="0">
                <a:latin typeface="Consolas" pitchFamily="49" charset="0"/>
                <a:cs typeface="Courier New" pitchFamily="49" charset="0"/>
              </a:rPr>
              <a:t>GetCountryRegion</a:t>
            </a:r>
            <a:r>
              <a:rPr lang="en-US" sz="1400" dirty="0" smtClean="0">
                <a:latin typeface="Consolas" pitchFamily="49" charset="0"/>
                <a:cs typeface="Courier New" pitchFamily="49" charset="0"/>
              </a:rPr>
              <a:t>(&amp;</a:t>
            </a:r>
            <a:r>
              <a:rPr lang="en-US" sz="1400" dirty="0" err="1" smtClean="0">
                <a:latin typeface="Consolas" pitchFamily="49" charset="0"/>
                <a:cs typeface="Courier New" pitchFamily="49" charset="0"/>
              </a:rPr>
              <a:t>str</a:t>
            </a:r>
            <a:r>
              <a:rPr lang="en-US" sz="1400" dirty="0" smtClean="0">
                <a:latin typeface="Consolas" pitchFamily="49" charset="0"/>
                <a:cs typeface="Courier New" pitchFamily="49" charset="0"/>
              </a:rPr>
              <a:t>);</a:t>
            </a:r>
          </a:p>
          <a:p xmlns:a="http://schemas.openxmlformats.org/drawingml/2006/main">
            <a:pPr>
              <a:buNone/>
            </a:pPr>
            <a:r>
              <a:rPr lang="en-US" sz="1400" dirty="0" smtClean="0">
                <a:latin typeface="Consolas" pitchFamily="49" charset="0"/>
                <a:cs typeface="Courier New" pitchFamily="49" charset="0"/>
              </a:rPr>
              <a:t>_</a:t>
            </a:r>
            <a:r>
              <a:rPr lang="en-US" sz="1400" dirty="0" err="1" smtClean="0">
                <a:latin typeface="Consolas" pitchFamily="49" charset="0"/>
                <a:cs typeface="Courier New" pitchFamily="49" charset="0"/>
              </a:rPr>
              <a:t>tprintf</a:t>
            </a:r>
            <a:r>
              <a:rPr lang="en-US" sz="1400" dirty="0" smtClean="0">
                <a:latin typeface="Consolas" pitchFamily="49" charset="0"/>
                <a:cs typeface="Courier New" pitchFamily="49" charset="0"/>
              </a:rPr>
              <a:t>(_T("Country/region: %s\n"), </a:t>
            </a:r>
            <a:r>
              <a:rPr lang="en-US" sz="1400" dirty="0" err="1" smtClean="0">
                <a:latin typeface="Consolas" pitchFamily="49" charset="0"/>
                <a:cs typeface="Courier New" pitchFamily="49" charset="0"/>
              </a:rPr>
              <a:t>str</a:t>
            </a:r>
            <a:r>
              <a:rPr lang="en-US" sz="1400" dirty="0" smtClean="0">
                <a:latin typeface="Consolas" pitchFamily="49" charset="0"/>
                <a:cs typeface="Courier New" pitchFamily="49" charset="0"/>
              </a:rPr>
              <a:t>);</a:t>
            </a:r>
          </a:p>
          <a:p xmlns:a="http://schemas.openxmlformats.org/drawingml/2006/main">
            <a:pPr>
              <a:buNone/>
            </a:pPr>
            <a:r>
              <a:rPr lang="en-US" sz="1400" dirty="0" err="1" smtClean="0">
                <a:latin typeface="Consolas" pitchFamily="49" charset="0"/>
                <a:cs typeface="Courier New" pitchFamily="49" charset="0"/>
              </a:rPr>
              <a:t>SysFreeString</a:t>
            </a:r>
            <a:r>
              <a:rPr lang="en-US" sz="1400" dirty="0" smtClean="0">
                <a:latin typeface="Consolas" pitchFamily="49" charset="0"/>
                <a:cs typeface="Courier New" pitchFamily="49" charset="0"/>
              </a:rPr>
              <a:t>(</a:t>
            </a:r>
            <a:r>
              <a:rPr lang="en-US" sz="1400" dirty="0" err="1" smtClean="0">
                <a:latin typeface="Consolas" pitchFamily="49" charset="0"/>
                <a:cs typeface="Courier New" pitchFamily="49" charset="0"/>
              </a:rPr>
              <a:t>str</a:t>
            </a:r>
            <a:r>
              <a:rPr lang="en-US" sz="1400" dirty="0" smtClean="0">
                <a:latin typeface="Consolas" pitchFamily="49" charset="0"/>
                <a:cs typeface="Courier New" pitchFamily="49" charset="0"/>
              </a:rPr>
              <a:t>);</a:t>
            </a:r>
            <a:endParaRPr lang="en-US" sz="1400" dirty="0">
              <a:latin typeface="Consolas" pitchFamily="49" charset="0"/>
              <a:cs typeface="Courier New"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5857892"/>
            <a:ext cx="9144000" cy="100010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Location Wrapper Architecture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867930"/>
          </a:xfrm>
        </p:spPr>
        <p:txBody>
          <a:bodyPr xmlns:a="http://schemas.openxmlformats.org/drawingml/2006/main"/>
          <a:lstStyle xmlns:a="http://schemas.openxmlformats.org/drawingml/2006/main"/>
          <a:p xmlns:a="http://schemas.openxmlformats.org/drawingml/2006/main">
            <a:r>
              <a:rPr lang="en-US" sz="2800" dirty="0" smtClean="0"/>
              <a:t>Consists of two main classes: </a:t>
            </a:r>
            <a:r>
              <a:rPr lang="en-US" sz="2800" dirty="0" err="1" smtClean="0"/>
              <a:t>LocationProvider</a:t>
            </a:r>
            <a:r>
              <a:rPr lang="en-US" sz="2800" dirty="0" smtClean="0"/>
              <a:t> and </a:t>
            </a:r>
            <a:r>
              <a:rPr lang="en-US" sz="2800" dirty="0" err="1" smtClean="0"/>
              <a:t>LocationReport</a:t>
            </a:r>
            <a:endParaRPr lang="en-US" sz="2800" dirty="0"/>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1000" y="2355850"/>
            <a:ext cx="3858765" cy="395288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6" name="TextBox 5"/>
          <p:cNvSpPr txBox="1"/>
          <p:nvPr/>
        </p:nvSpPr>
        <p:spPr>
          <a:xfrm xmlns:a="http://schemas.openxmlformats.org/drawingml/2006/main">
            <a:off x="4214810" y="2355850"/>
            <a:ext cx="4738718" cy="327269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marL="231775" indent="-231775">
              <a:spcBef>
                <a:spcPts val="800"/>
              </a:spcBef>
              <a:buFont typeface="Arial" pitchFamily="34" charset="0"/>
              <a:buChar char="•"/>
            </a:pP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Instantiate a </a:t>
            </a: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LocationProvider</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-derived type (for example, </a:t>
            </a: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LatLongLocationProvider</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a:t>
            </a:r>
            <a:b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b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C’tor</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 expects minimum report interval</a:t>
            </a:r>
          </a:p>
          <a:p xmlns:a="http://schemas.openxmlformats.org/drawingml/2006/main">
            <a:pPr marL="231775" indent="-231775">
              <a:spcBef>
                <a:spcPts val="800"/>
              </a:spcBef>
              <a:buFont typeface="Arial" pitchFamily="34" charset="0"/>
              <a:buChar char="•"/>
            </a:pP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Query status via </a:t>
            </a: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ReportStatus</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a:t>
            </a:r>
          </a:p>
          <a:p xmlns:a="http://schemas.openxmlformats.org/drawingml/2006/main">
            <a:pPr marL="231775" indent="-231775">
              <a:spcBef>
                <a:spcPts val="800"/>
              </a:spcBef>
              <a:buFont typeface="Arial" pitchFamily="34" charset="0"/>
              <a:buChar char="•"/>
            </a:pP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If necessary, call </a:t>
            </a: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RequestPermissions</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 static method</a:t>
            </a:r>
          </a:p>
          <a:p xmlns:a="http://schemas.openxmlformats.org/drawingml/2006/main">
            <a:pPr marL="231775" indent="-231775">
              <a:spcBef>
                <a:spcPts val="800"/>
              </a:spcBef>
              <a:buFont typeface="Arial" pitchFamily="34" charset="0"/>
              <a:buChar char="•"/>
            </a:pP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GetReport</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 synchronously, </a:t>
            </a:r>
            <a:r>
              <a:rPr lang="en-US" sz="2000" i="1"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or </a:t>
            </a:r>
          </a:p>
          <a:p xmlns:a="http://schemas.openxmlformats.org/drawingml/2006/main">
            <a:pPr marL="231775" indent="-231775">
              <a:spcBef>
                <a:spcPts val="800"/>
              </a:spcBef>
              <a:buFont typeface="Arial" pitchFamily="34" charset="0"/>
              <a:buChar char="•"/>
            </a:pPr>
            <a:r>
              <a:rPr lang="en-US" sz="2000" i="1"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S</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ubscribe to </a:t>
            </a:r>
            <a:r>
              <a:rPr lang="en-US" sz="2000" dirty="0" err="1" smtClean="0">
                <a:gradFill>
                  <a:gsLst>
                    <a:gs pos="0">
                      <a:schemeClr val="bg1"/>
                    </a:gs>
                    <a:gs pos="100000">
                      <a:schemeClr val="bg1"/>
                    </a:gs>
                  </a:gsLst>
                  <a:lin ang="5400000" scaled="1"/>
                </a:gradFill>
                <a:latin typeface="Segoe UI" pitchFamily="34" charset="0"/>
                <a:ea typeface="Segoe UI" pitchFamily="34" charset="0"/>
                <a:cs typeface="Segoe UI" pitchFamily="34" charset="0"/>
              </a:rPr>
              <a:t>LocationChanged</a:t>
            </a:r>
            <a:r>
              <a:rPr lang="en-US" sz="2000" dirty="0" smtClean="0">
                <a:gradFill>
                  <a:gsLst>
                    <a:gs pos="0">
                      <a:schemeClr val="bg1"/>
                    </a:gs>
                    <a:gs pos="100000">
                      <a:schemeClr val="bg1"/>
                    </a:gs>
                  </a:gsLst>
                  <a:lin ang="5400000" scaled="1"/>
                </a:gradFill>
                <a:latin typeface="Segoe UI" pitchFamily="34" charset="0"/>
                <a:ea typeface="Segoe UI" pitchFamily="34" charset="0"/>
                <a:cs typeface="Segoe UI" pitchFamily="34" charset="0"/>
              </a:rPr>
              <a:t> event</a:t>
            </a:r>
            <a:endParaRPr lang="en-US" sz="2000" dirty="0">
              <a:gradFill>
                <a:gsLst>
                  <a:gs pos="0">
                    <a:schemeClr val="bg1"/>
                  </a:gs>
                  <a:gs pos="100000">
                    <a:schemeClr val="bg1"/>
                  </a:gs>
                </a:gsLst>
                <a:lin ang="5400000" scaled="1"/>
              </a:gradFill>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5857892"/>
            <a:ext cx="9144000" cy="1000108"/>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Location Wrapper Architecture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80131"/>
          </a:xfrm>
        </p:spPr>
        <p:txBody>
          <a:bodyPr xmlns:a="http://schemas.openxmlformats.org/drawingml/2006/main"/>
          <a:lstStyle xmlns:a="http://schemas.openxmlformats.org/drawingml/2006/main"/>
          <a:p xmlns:a="http://schemas.openxmlformats.org/drawingml/2006/main">
            <a:r>
              <a:rPr lang="en-US" sz="2800" dirty="0" err="1" smtClean="0"/>
              <a:t>LocationReport</a:t>
            </a:r>
            <a:r>
              <a:rPr lang="en-US" sz="2800" dirty="0" smtClean="0"/>
              <a:t> is the actual object containing data</a:t>
            </a:r>
            <a:endParaRPr lang="en-US" sz="2800" dirty="0"/>
          </a:p>
        </p:txBody>
      </p:sp>
      <p:pic>
        <p:nvPicPr>
          <p:cNvPr id="2052"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1000" y="1985401"/>
            <a:ext cx="3438519" cy="446778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6" name="TextBox 5"/>
          <p:cNvSpPr txBox="1"/>
          <p:nvPr/>
        </p:nvSpPr>
        <p:spPr>
          <a:xfrm xmlns:a="http://schemas.openxmlformats.org/drawingml/2006/main">
            <a:off x="4214810" y="2355850"/>
            <a:ext cx="4548190" cy="2189317"/>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marL="231775" indent="-231775">
              <a:lnSpc>
                <a:spcPct val="90000"/>
              </a:lnSpc>
              <a:spcBef>
                <a:spcPts val="800"/>
              </a:spcBef>
              <a:buFont typeface="Arial" pitchFamily="34" charset="0"/>
              <a:buChar char="•"/>
            </a:pPr>
            <a:r>
              <a:rPr lang="en-US" sz="2400"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Cast the </a:t>
            </a:r>
            <a:r>
              <a:rPr lang="en-US" sz="2400" dirty="0" err="1" smtClean="0">
                <a:gradFill>
                  <a:gsLst>
                    <a:gs pos="0">
                      <a:schemeClr val="bg1"/>
                    </a:gs>
                    <a:gs pos="50000">
                      <a:schemeClr val="bg1"/>
                    </a:gs>
                  </a:gsLst>
                  <a:lin ang="5400000" scaled="0"/>
                </a:gradFill>
                <a:latin typeface="Segoe UI" pitchFamily="34" charset="0"/>
                <a:ea typeface="Segoe UI" pitchFamily="34" charset="0"/>
                <a:cs typeface="Segoe UI" pitchFamily="34" charset="0"/>
              </a:rPr>
              <a:t>LocationReport</a:t>
            </a:r>
            <a:r>
              <a:rPr lang="en-US" sz="2400"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 type you got from </a:t>
            </a:r>
            <a:r>
              <a:rPr lang="en-US" sz="2400" dirty="0" err="1" smtClean="0">
                <a:gradFill>
                  <a:gsLst>
                    <a:gs pos="0">
                      <a:schemeClr val="bg1"/>
                    </a:gs>
                    <a:gs pos="50000">
                      <a:schemeClr val="bg1"/>
                    </a:gs>
                  </a:gsLst>
                  <a:lin ang="5400000" scaled="0"/>
                </a:gradFill>
                <a:latin typeface="Segoe UI" pitchFamily="34" charset="0"/>
                <a:ea typeface="Segoe UI" pitchFamily="34" charset="0"/>
                <a:cs typeface="Segoe UI" pitchFamily="34" charset="0"/>
              </a:rPr>
              <a:t>GetReport</a:t>
            </a:r>
            <a:r>
              <a:rPr lang="en-US" sz="2400"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 or in </a:t>
            </a:r>
            <a:r>
              <a:rPr lang="en-US" sz="2400" dirty="0" err="1" smtClean="0">
                <a:gradFill>
                  <a:gsLst>
                    <a:gs pos="0">
                      <a:schemeClr val="bg1"/>
                    </a:gs>
                    <a:gs pos="50000">
                      <a:schemeClr val="bg1"/>
                    </a:gs>
                  </a:gsLst>
                  <a:lin ang="5400000" scaled="0"/>
                </a:gradFill>
                <a:latin typeface="Segoe UI" pitchFamily="34" charset="0"/>
                <a:ea typeface="Segoe UI" pitchFamily="34" charset="0"/>
                <a:cs typeface="Segoe UI" pitchFamily="34" charset="0"/>
              </a:rPr>
              <a:t>LocationChanged</a:t>
            </a:r>
            <a:r>
              <a:rPr lang="en-US" sz="2400"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 delegate to the appropriate derived type</a:t>
            </a:r>
          </a:p>
          <a:p xmlns:a="http://schemas.openxmlformats.org/drawingml/2006/main">
            <a:pPr marL="231775" indent="-231775">
              <a:lnSpc>
                <a:spcPct val="90000"/>
              </a:lnSpc>
              <a:spcBef>
                <a:spcPts val="800"/>
              </a:spcBef>
              <a:buFont typeface="Arial" pitchFamily="34" charset="0"/>
              <a:buChar char="•"/>
            </a:pPr>
            <a:r>
              <a:rPr lang="en-US" sz="2400"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Query properties to retrieve the desired information.</a:t>
            </a:r>
            <a:endParaRPr lang="en-US" sz="2400" dirty="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3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323439"/>
          </a:xfrm>
        </p:spPr>
        <p:txBody>
          <a:bodyPr xmlns:a="http://schemas.openxmlformats.org/drawingml/2006/main"/>
          <a:lstStyle xmlns:a="http://schemas.openxmlformats.org/drawingml/2006/main"/>
          <a:p xmlns:a="http://schemas.openxmlformats.org/drawingml/2006/main">
            <a:r>
              <a:rPr dirty="0" smtClean="0"/>
              <a:t>Using Location Wrapper</a:t>
            </a:r>
            <a:br>
              <a:rPr dirty="0" smtClean="0"/>
            </a:br>
            <a:r>
              <a:rPr sz="3600" dirty="0" smtClean="0">
                <a:gradFill>
                  <a:gsLst>
                    <a:gs pos="0">
                      <a:schemeClr val="accent6"/>
                    </a:gs>
                    <a:gs pos="50000">
                      <a:schemeClr val="accent6"/>
                    </a:gs>
                  </a:gsLst>
                  <a:lin ang="5400000" scaled="0"/>
                </a:gradFill>
              </a:rPr>
              <a:t>Synchronous</a:t>
            </a:r>
            <a:endParaRPr lang="en-US" sz="3600" dirty="0">
              <a:gradFill>
                <a:gsLst>
                  <a:gs pos="0">
                    <a:schemeClr val="accent6"/>
                  </a:gs>
                  <a:gs pos="50000">
                    <a:schemeClr val="accent6"/>
                  </a:gs>
                </a:gsLst>
                <a:lin ang="5400000" scaled="0"/>
              </a:gradFill>
            </a:endParaRP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382000" cy="3333220"/>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err="1" smtClean="0">
                <a:solidFill>
                  <a:srgbClr val="0000FF"/>
                </a:solidFill>
                <a:latin typeface="Consolas" pitchFamily="49" charset="0"/>
              </a:rPr>
              <a:t>var</a:t>
            </a:r>
            <a:r>
              <a:rPr lang="en-US" sz="1800" dirty="0" smtClean="0">
                <a:solidFill>
                  <a:srgbClr val="0000FF"/>
                </a:solidFill>
                <a:latin typeface="Consolas" pitchFamily="49" charset="0"/>
              </a:rPr>
              <a:t/>
            </a:r>
            <a:r>
              <a:rPr lang="en-US" sz="1800" dirty="0" smtClean="0">
                <a:latin typeface="Consolas" pitchFamily="49" charset="0"/>
              </a:rPr>
              <a:t>provider =</a:t>
            </a:r>
            <a:r>
              <a:rPr lang="en-US" sz="1800" dirty="0" smtClean="0">
                <a:solidFill>
                  <a:srgbClr val="0000FF"/>
                </a:solidFill>
                <a:latin typeface="Consolas" pitchFamily="49" charset="0"/>
              </a:rPr>
              <a:t> new </a:t>
            </a:r>
            <a:r>
              <a:rPr lang="en-US" sz="1800" dirty="0" err="1" smtClean="0">
                <a:solidFill>
                  <a:srgbClr val="2B91AF"/>
                </a:solidFill>
                <a:latin typeface="Consolas" pitchFamily="49" charset="0"/>
              </a:rPr>
              <a:t>CivicAddressLocationProvider</a:t>
            </a:r>
            <a:r>
              <a:rPr lang="en-US" sz="1800" dirty="0" smtClean="0">
                <a:latin typeface="Consolas" pitchFamily="49" charset="0"/>
              </a:rPr>
              <a:t>(10000);</a:t>
            </a:r>
          </a:p>
          <a:p xmlns:a="http://schemas.openxmlformats.org/drawingml/2006/main">
            <a:pPr>
              <a:buNone/>
            </a:pPr>
            <a:endParaRPr lang="en-US" sz="1800" dirty="0" smtClean="0">
              <a:solidFill>
                <a:srgbClr val="2B91AF"/>
              </a:solidFill>
              <a:latin typeface="Consolas" pitchFamily="49" charset="0"/>
            </a:endParaRPr>
          </a:p>
          <a:p xmlns:a="http://schemas.openxmlformats.org/drawingml/2006/main">
            <a:pPr>
              <a:buNone/>
            </a:pPr>
            <a:r>
              <a:rPr lang="en-US" sz="1800" dirty="0" err="1" smtClean="0">
                <a:solidFill>
                  <a:srgbClr val="2B91AF"/>
                </a:solidFill>
                <a:latin typeface="Consolas" pitchFamily="49" charset="0"/>
              </a:rPr>
              <a:t>LocationProvider</a:t>
            </a:r>
            <a:r>
              <a:rPr lang="en-US" sz="1800" dirty="0" err="1" smtClean="0">
                <a:latin typeface="Consolas" pitchFamily="49" charset="0"/>
              </a:rPr>
              <a:t>.RequestPermissions</a:t>
            </a:r>
            <a:r>
              <a:rPr lang="en-US" sz="1800" dirty="0" smtClean="0">
                <a:latin typeface="Consolas" pitchFamily="49" charset="0"/>
              </a:rPr>
              <a:t>(</a:t>
            </a:r>
            <a:r>
              <a:rPr lang="en-US" sz="1800" dirty="0" err="1" smtClean="0">
                <a:solidFill>
                  <a:srgbClr val="2B91AF"/>
                </a:solidFill>
                <a:latin typeface="Consolas" pitchFamily="49" charset="0"/>
              </a:rPr>
              <a:t>IntPtr</a:t>
            </a:r>
            <a:r>
              <a:rPr lang="en-US" sz="1800" dirty="0" err="1" smtClean="0">
                <a:latin typeface="Consolas" pitchFamily="49" charset="0"/>
              </a:rPr>
              <a:t>.Zero</a:t>
            </a:r>
            <a:r>
              <a:rPr lang="en-US" sz="1800" dirty="0" smtClean="0">
                <a:latin typeface="Consolas" pitchFamily="49" charset="0"/>
              </a:rPr>
              <a:t>, </a:t>
            </a:r>
          </a:p>
          <a:p xmlns:a="http://schemas.openxmlformats.org/drawingml/2006/main">
            <a:pPr>
              <a:buNone/>
            </a:pPr>
            <a:r>
              <a:rPr lang="en-US" sz="1800" dirty="0" smtClean="0">
                <a:solidFill>
                  <a:srgbClr val="2B91AF"/>
                </a:solidFill>
                <a:latin typeface="Consolas" pitchFamily="49" charset="0"/>
              </a:rPr>
              <a:t/>
            </a:r>
            <a:r>
              <a:rPr lang="en-US" sz="1800" dirty="0" smtClean="0">
                <a:solidFill>
                  <a:srgbClr val="0000FF"/>
                </a:solidFill>
                <a:latin typeface="Consolas" pitchFamily="49" charset="0"/>
              </a:rPr>
              <a:t>true</a:t>
            </a:r>
            <a:r>
              <a:rPr lang="en-US" sz="1800" dirty="0" smtClean="0">
                <a:latin typeface="Consolas" pitchFamily="49" charset="0"/>
              </a:rPr>
              <a:t>, provider);</a:t>
            </a:r>
          </a:p>
          <a:p xmlns:a="http://schemas.openxmlformats.org/drawingml/2006/main">
            <a:pPr>
              <a:buNone/>
            </a:pPr>
            <a:endParaRPr lang="en-US" sz="1800" dirty="0" smtClean="0">
              <a:solidFill>
                <a:srgbClr val="0000FF"/>
              </a:solidFill>
              <a:latin typeface="Consolas" pitchFamily="49" charset="0"/>
            </a:endParaRPr>
          </a:p>
          <a:p xmlns:a="http://schemas.openxmlformats.org/drawingml/2006/main">
            <a:pPr>
              <a:buNone/>
            </a:pPr>
            <a:r>
              <a:rPr lang="en-US" sz="1800" dirty="0" err="1" smtClean="0">
                <a:solidFill>
                  <a:srgbClr val="0000FF"/>
                </a:solidFill>
                <a:latin typeface="Consolas" pitchFamily="49" charset="0"/>
              </a:rPr>
              <a:t>var</a:t>
            </a:r>
            <a:r>
              <a:rPr lang="en-US" sz="1800" dirty="0" smtClean="0">
                <a:solidFill>
                  <a:srgbClr val="0000FF"/>
                </a:solidFill>
                <a:latin typeface="Consolas" pitchFamily="49" charset="0"/>
              </a:rPr>
              <a:t/>
            </a:r>
            <a:r>
              <a:rPr lang="en-US" sz="1800" dirty="0" smtClean="0">
                <a:latin typeface="Consolas" pitchFamily="49" charset="0"/>
              </a:rPr>
              <a:t>report = (</a:t>
            </a:r>
            <a:r>
              <a:rPr lang="en-US" sz="1800" dirty="0" err="1" smtClean="0">
                <a:solidFill>
                  <a:srgbClr val="2B91AF"/>
                </a:solidFill>
                <a:latin typeface="Consolas" pitchFamily="49" charset="0"/>
              </a:rPr>
              <a:t>CivicAddressLocationReport</a:t>
            </a:r>
            <a:r>
              <a:rPr lang="en-US" sz="1800" dirty="0" smtClean="0">
                <a:latin typeface="Consolas" pitchFamily="49" charset="0"/>
              </a:rPr>
              <a:t>) </a:t>
            </a:r>
          </a:p>
          <a:p xmlns:a="http://schemas.openxmlformats.org/drawingml/2006/main">
            <a:pPr>
              <a:buNone/>
            </a:pPr>
            <a:r>
              <a:rPr lang="en-US" sz="1800" dirty="0" smtClean="0">
                <a:latin typeface="Consolas" pitchFamily="49" charset="0"/>
              </a:rPr>
              <a:t/>
            </a:r>
            <a:r>
              <a:rPr lang="en-US" sz="1800" dirty="0" err="1" smtClean="0">
                <a:latin typeface="Consolas" pitchFamily="49" charset="0"/>
              </a:rPr>
              <a:t>provider.GetReport</a:t>
            </a:r>
            <a:r>
              <a:rPr lang="en-US" sz="1800" dirty="0" smtClean="0">
                <a:latin typeface="Consolas" pitchFamily="49" charset="0"/>
              </a:rPr>
              <a:t>();</a:t>
            </a:r>
          </a:p>
          <a:p xmlns:a="http://schemas.openxmlformats.org/drawingml/2006/main">
            <a:pPr>
              <a:buNone/>
            </a:pPr>
            <a:endParaRPr lang="en-US" sz="1800" dirty="0" smtClean="0">
              <a:solidFill>
                <a:srgbClr val="2B91AF"/>
              </a:solidFill>
              <a:latin typeface="Consolas" pitchFamily="49" charset="0"/>
            </a:endParaRPr>
          </a:p>
          <a:p xmlns:a="http://schemas.openxmlformats.org/drawingml/2006/main">
            <a:pPr>
              <a:buNone/>
            </a:pPr>
            <a:r>
              <a:rPr lang="en-US" sz="1800" dirty="0" err="1" smtClean="0">
                <a:solidFill>
                  <a:srgbClr val="2B91AF"/>
                </a:solidFill>
                <a:latin typeface="Consolas" pitchFamily="49" charset="0"/>
              </a:rPr>
              <a:t>Console</a:t>
            </a:r>
            <a:r>
              <a:rPr lang="en-US" sz="1800" dirty="0" err="1" smtClean="0">
                <a:latin typeface="Consolas" pitchFamily="49" charset="0"/>
              </a:rPr>
              <a:t>.WriteLine</a:t>
            </a:r>
            <a:r>
              <a:rPr lang="en-US" sz="1800" dirty="0" smtClean="0">
                <a:latin typeface="Consolas" pitchFamily="49" charset="0"/>
              </a:rPr>
              <a:t>(</a:t>
            </a:r>
            <a:r>
              <a:rPr lang="en-US" sz="1800" dirty="0" smtClean="0">
                <a:solidFill>
                  <a:srgbClr val="A31515"/>
                </a:solidFill>
                <a:latin typeface="Consolas" pitchFamily="49" charset="0"/>
              </a:rPr>
              <a:t>"Country/region: “</a:t>
            </a:r>
            <a:r>
              <a:rPr lang="en-US" sz="1800" dirty="0" smtClean="0">
                <a:latin typeface="Consolas" pitchFamily="49" charset="0"/>
              </a:rPr>
              <a:t>,	</a:t>
            </a:r>
            <a:r>
              <a:rPr lang="en-US" sz="1800" dirty="0" err="1" smtClean="0">
                <a:latin typeface="Consolas" pitchFamily="49" charset="0"/>
              </a:rPr>
              <a:t>report.CountryOrRegion</a:t>
            </a:r>
            <a:r>
              <a:rPr lang="en-US" sz="1800" dirty="0" smtClean="0">
                <a:latin typeface="Consolas" pitchFamily="49" charset="0"/>
              </a:rPr>
              <a:t>);</a:t>
            </a:r>
            <a:endParaRPr lang="en-US" sz="1800" dirty="0" smtClean="0">
              <a:latin typeface="Arial"/>
            </a:endParaRPr>
          </a:p>
          <a:p xmlns:a="http://schemas.openxmlformats.org/drawingml/2006/main">
            <a:pPr>
              <a:buNone/>
            </a:pPr>
            <a:endParaRPr lang="en-US" sz="1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30189"/>
            <a:ext cx="8382000" cy="1323439"/>
          </a:xfrm>
        </p:spPr>
        <p:txBody>
          <a:bodyPr xmlns:a="http://schemas.openxmlformats.org/drawingml/2006/main"/>
          <a:lstStyle xmlns:a="http://schemas.openxmlformats.org/drawingml/2006/main"/>
          <a:p xmlns:a="http://schemas.openxmlformats.org/drawingml/2006/main">
            <a:r>
              <a:rPr dirty="0" smtClean="0"/>
              <a:t>Using Location Wrapper</a:t>
            </a:r>
            <a:br>
              <a:rPr dirty="0" smtClean="0"/>
            </a:br>
            <a:r>
              <a:rPr lang="en-US" sz="3600" dirty="0" smtClean="0">
                <a:gradFill>
                  <a:gsLst>
                    <a:gs pos="0">
                      <a:schemeClr val="accent6"/>
                    </a:gs>
                    <a:gs pos="50000">
                      <a:schemeClr val="accent6"/>
                    </a:gs>
                  </a:gsLst>
                  <a:lin ang="5400000" scaled="0"/>
                </a:gradFill>
              </a:rPr>
              <a:t>Asynchronous</a:t>
            </a:r>
            <a:endParaRPr lang="en-US" sz="3600" dirty="0">
              <a:gradFill>
                <a:gsLst>
                  <a:gs pos="0">
                    <a:schemeClr val="accent6"/>
                  </a:gs>
                  <a:gs pos="50000">
                    <a:schemeClr val="accent6"/>
                  </a:gs>
                </a:gsLst>
                <a:lin ang="5400000" scaled="0"/>
              </a:gradFill>
            </a:endParaRPr>
          </a:p>
        </p:txBody>
      </p:sp>
      <p:sp>
        <p:nvSpPr>
          <p:cNvPr id="5" name="Text Placeholder 4"/>
          <p:cNvSpPr>
            <a:spLocks xmlns:a="http://schemas.openxmlformats.org/drawingml/2006/main" noGrp="1"/>
          </p:cNvSpPr>
          <p:nvPr>
            <p:ph type="body" sz="quarter" idx="10"/>
          </p:nvPr>
        </p:nvSpPr>
        <p:spPr>
          <a:xfrm xmlns:a="http://schemas.openxmlformats.org/drawingml/2006/main">
            <a:off x="381000" y="1905000"/>
            <a:ext cx="8382000" cy="3976473"/>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err="1" smtClean="0">
                <a:solidFill>
                  <a:srgbClr val="0000FF"/>
                </a:solidFill>
                <a:latin typeface="Consolas" pitchFamily="49" charset="0"/>
              </a:rPr>
              <a:t>var</a:t>
            </a:r>
            <a:r>
              <a:rPr lang="en-US" sz="1800" dirty="0" smtClean="0">
                <a:solidFill>
                  <a:srgbClr val="0000FF"/>
                </a:solidFill>
                <a:latin typeface="Consolas" pitchFamily="49" charset="0"/>
              </a:rPr>
              <a:t/>
            </a:r>
            <a:r>
              <a:rPr lang="en-US" sz="1800" dirty="0" smtClean="0">
                <a:latin typeface="Consolas" pitchFamily="49" charset="0"/>
              </a:rPr>
              <a:t>provider = </a:t>
            </a:r>
            <a:r>
              <a:rPr lang="en-US" sz="1800" dirty="0" smtClean="0">
                <a:solidFill>
                  <a:srgbClr val="0000FF"/>
                </a:solidFill>
                <a:latin typeface="Consolas" pitchFamily="49" charset="0"/>
              </a:rPr>
              <a:t>new </a:t>
            </a:r>
            <a:r>
              <a:rPr lang="en-US" sz="1800" dirty="0" err="1" smtClean="0">
                <a:solidFill>
                  <a:srgbClr val="2B91AF"/>
                </a:solidFill>
                <a:latin typeface="Consolas" pitchFamily="49" charset="0"/>
              </a:rPr>
              <a:t>CivicAddressLocationProvider</a:t>
            </a:r>
            <a:r>
              <a:rPr lang="en-US" sz="1800" dirty="0" smtClean="0">
                <a:latin typeface="Consolas" pitchFamily="49" charset="0"/>
              </a:rPr>
              <a:t>(10000);</a:t>
            </a:r>
          </a:p>
          <a:p xmlns:a="http://schemas.openxmlformats.org/drawingml/2006/main">
            <a:pPr>
              <a:buNone/>
            </a:pPr>
            <a:r>
              <a:rPr lang="en-US" sz="1800" dirty="0" smtClean="0">
                <a:latin typeface="Consolas" pitchFamily="49" charset="0"/>
              </a:rPr>
              <a:t/>
            </a:r>
            <a:r>
              <a:rPr lang="en-US" sz="1800" dirty="0" err="1" smtClean="0">
                <a:solidFill>
                  <a:srgbClr val="2B91AF"/>
                </a:solidFill>
                <a:latin typeface="Consolas" pitchFamily="49" charset="0"/>
              </a:rPr>
              <a:t>LocationProvider</a:t>
            </a:r>
            <a:r>
              <a:rPr lang="en-US" sz="1800" dirty="0" err="1" smtClean="0">
                <a:latin typeface="Consolas" pitchFamily="49" charset="0"/>
              </a:rPr>
              <a:t>.RequestPermissions</a:t>
            </a:r>
            <a:r>
              <a:rPr lang="en-US" sz="1800" dirty="0" smtClean="0">
                <a:latin typeface="Consolas" pitchFamily="49" charset="0"/>
              </a:rPr>
              <a:t>(</a:t>
            </a:r>
            <a:r>
              <a:rPr lang="en-US" sz="1800" dirty="0" err="1" smtClean="0">
                <a:solidFill>
                  <a:srgbClr val="2B91AF"/>
                </a:solidFill>
                <a:latin typeface="Consolas" pitchFamily="49" charset="0"/>
              </a:rPr>
              <a:t>IntPtr</a:t>
            </a:r>
            <a:r>
              <a:rPr lang="en-US" sz="1800" dirty="0" err="1" smtClean="0">
                <a:latin typeface="Consolas" pitchFamily="49" charset="0"/>
              </a:rPr>
              <a:t>.Zero</a:t>
            </a:r>
            <a:r>
              <a:rPr lang="en-US" sz="1800" dirty="0" smtClean="0">
                <a:latin typeface="Consolas" pitchFamily="49" charset="0"/>
              </a:rPr>
              <a:t>,</a:t>
            </a:r>
            <a:r>
              <a:rPr lang="en-US" sz="1800" dirty="0" smtClean="0">
                <a:solidFill>
                  <a:srgbClr val="2B91AF"/>
                </a:solidFill>
                <a:latin typeface="Consolas" pitchFamily="49" charset="0"/>
              </a:rPr>
              <a:t/>
            </a:r>
          </a:p>
          <a:p xmlns:a="http://schemas.openxmlformats.org/drawingml/2006/main">
            <a:pPr>
              <a:buNone/>
            </a:pPr>
            <a:r>
              <a:rPr lang="en-US" sz="1800" dirty="0" smtClean="0">
                <a:latin typeface="Consolas" pitchFamily="49" charset="0"/>
              </a:rPr>
              <a:t/>
            </a:r>
            <a:r>
              <a:rPr lang="en-US" sz="1800" dirty="0" smtClean="0">
                <a:solidFill>
                  <a:srgbClr val="0000FF"/>
                </a:solidFill>
                <a:latin typeface="Consolas" pitchFamily="49" charset="0"/>
              </a:rPr>
              <a:t>true</a:t>
            </a:r>
            <a:r>
              <a:rPr lang="en-US" sz="1800" dirty="0" smtClean="0">
                <a:latin typeface="Consolas" pitchFamily="49" charset="0"/>
              </a:rPr>
              <a:t>, provider);</a:t>
            </a:r>
          </a:p>
          <a:p xmlns:a="http://schemas.openxmlformats.org/drawingml/2006/main">
            <a:pPr>
              <a:buNone/>
            </a:pPr>
            <a:endParaRPr lang="en-US" sz="1800" dirty="0" smtClean="0">
              <a:latin typeface="Consolas" pitchFamily="49" charset="0"/>
            </a:endParaRPr>
          </a:p>
          <a:p xmlns:a="http://schemas.openxmlformats.org/drawingml/2006/main">
            <a:pPr>
              <a:buNone/>
            </a:pPr>
            <a:r>
              <a:rPr lang="en-US" sz="1800" dirty="0" err="1" smtClean="0">
                <a:latin typeface="Consolas" pitchFamily="49" charset="0"/>
              </a:rPr>
              <a:t>provider.LocationChanged</a:t>
            </a:r>
            <a:r>
              <a:rPr lang="en-US" sz="1800" dirty="0" smtClean="0">
                <a:latin typeface="Consolas" pitchFamily="49" charset="0"/>
              </a:rPr>
              <a:t> += (</a:t>
            </a:r>
            <a:r>
              <a:rPr lang="en-US" sz="1800" dirty="0" err="1" smtClean="0">
                <a:solidFill>
                  <a:srgbClr val="2B91AF"/>
                </a:solidFill>
                <a:latin typeface="Consolas" pitchFamily="49" charset="0"/>
              </a:rPr>
              <a:t>LocationProvider</a:t>
            </a:r>
            <a:r>
              <a:rPr lang="en-US" sz="1800" dirty="0" smtClean="0">
                <a:latin typeface="Consolas" pitchFamily="49" charset="0"/>
              </a:rPr>
              <a:t/>
            </a:r>
            <a:r>
              <a:rPr lang="en-US" sz="1800" dirty="0" err="1" smtClean="0">
                <a:latin typeface="Consolas" pitchFamily="49" charset="0"/>
              </a:rPr>
              <a:t>prov</a:t>
            </a:r>
            <a:r>
              <a:rPr lang="en-US" sz="1800" dirty="0" smtClean="0">
                <a:latin typeface="Consolas" pitchFamily="49" charset="0"/>
              </a:rPr>
              <a:t>, </a:t>
            </a:r>
          </a:p>
          <a:p xmlns:a="http://schemas.openxmlformats.org/drawingml/2006/main">
            <a:pPr>
              <a:buNone/>
            </a:pPr>
            <a:r>
              <a:rPr lang="en-US" sz="1800" dirty="0" smtClean="0">
                <a:solidFill>
                  <a:srgbClr val="2B91AF"/>
                </a:solidFill>
                <a:latin typeface="Consolas" pitchFamily="49" charset="0"/>
              </a:rPr>
              <a:t/>
            </a:r>
            <a:r>
              <a:rPr lang="en-US" sz="1800" dirty="0" err="1" smtClean="0">
                <a:solidFill>
                  <a:srgbClr val="2B91AF"/>
                </a:solidFill>
                <a:latin typeface="Consolas" pitchFamily="49" charset="0"/>
              </a:rPr>
              <a:t>LocationReport</a:t>
            </a:r>
            <a:r>
              <a:rPr lang="en-US" sz="1800" dirty="0" smtClean="0">
                <a:latin typeface="Consolas" pitchFamily="49" charset="0"/>
              </a:rPr>
              <a:t/>
            </a:r>
            <a:r>
              <a:rPr lang="en-US" sz="1800" dirty="0" err="1" smtClean="0">
                <a:latin typeface="Consolas" pitchFamily="49" charset="0"/>
              </a:rPr>
              <a:t>newLoc</a:t>
            </a:r>
            <a:r>
              <a:rPr lang="en-US" sz="1800" dirty="0" smtClean="0">
                <a:latin typeface="Consolas" pitchFamily="49" charset="0"/>
              </a:rPr>
              <a:t>) =&gt;</a:t>
            </a:r>
          </a:p>
          <a:p xmlns:a="http://schemas.openxmlformats.org/drawingml/2006/main">
            <a:pPr>
              <a:buNone/>
            </a:pPr>
            <a:r>
              <a:rPr lang="en-US" sz="1800" dirty="0" smtClean="0">
                <a:latin typeface="Consolas" pitchFamily="49" charset="0"/>
              </a:rPr>
              <a:t>   {</a:t>
            </a:r>
          </a:p>
          <a:p xmlns:a="http://schemas.openxmlformats.org/drawingml/2006/main">
            <a:pPr>
              <a:buNone/>
            </a:pPr>
            <a:r>
              <a:rPr lang="en-US" sz="1800" dirty="0" smtClean="0">
                <a:latin typeface="Consolas" pitchFamily="49" charset="0"/>
              </a:rPr>
              <a:t/>
            </a:r>
            <a:r>
              <a:rPr lang="en-US" sz="1800" dirty="0" err="1" smtClean="0">
                <a:solidFill>
                  <a:srgbClr val="0000FF"/>
                </a:solidFill>
                <a:latin typeface="Consolas" pitchFamily="49" charset="0"/>
              </a:rPr>
              <a:t>var</a:t>
            </a:r>
            <a:r>
              <a:rPr lang="en-US" sz="1800" dirty="0" smtClean="0">
                <a:solidFill>
                  <a:srgbClr val="0000FF"/>
                </a:solidFill>
                <a:latin typeface="Consolas" pitchFamily="49" charset="0"/>
              </a:rPr>
              <a:t/>
            </a:r>
            <a:r>
              <a:rPr lang="en-US" sz="1800" dirty="0" err="1" smtClean="0">
                <a:latin typeface="Consolas" pitchFamily="49" charset="0"/>
              </a:rPr>
              <a:t>civicLocReport</a:t>
            </a:r>
            <a:r>
              <a:rPr lang="en-US" sz="1800" dirty="0" smtClean="0">
                <a:latin typeface="Consolas" pitchFamily="49" charset="0"/>
              </a:rPr>
              <a:t> = (</a:t>
            </a:r>
            <a:r>
              <a:rPr lang="en-US" sz="1800" dirty="0" err="1" smtClean="0">
                <a:solidFill>
                  <a:srgbClr val="2B91AF"/>
                </a:solidFill>
                <a:latin typeface="Consolas" pitchFamily="49" charset="0"/>
              </a:rPr>
              <a:t>CivicAddressLocationReport</a:t>
            </a:r>
            <a:r>
              <a:rPr lang="en-US" sz="1800" dirty="0" smtClean="0">
                <a:latin typeface="Consolas" pitchFamily="49" charset="0"/>
              </a:rPr>
              <a:t>) </a:t>
            </a:r>
            <a:r>
              <a:rPr lang="en-US" sz="1800" dirty="0" smtClean="0">
                <a:solidFill>
                  <a:srgbClr val="2B91AF"/>
                </a:solidFill>
                <a:latin typeface="Consolas" pitchFamily="49" charset="0"/>
              </a:rPr>
              <a:t/>
            </a:r>
            <a:r>
              <a:rPr lang="en-US" sz="1800" dirty="0" err="1" smtClean="0">
                <a:latin typeface="Consolas" pitchFamily="49" charset="0"/>
              </a:rPr>
              <a:t>newLoc</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r>
            <a:r>
              <a:rPr lang="en-US" sz="1800" dirty="0" err="1" smtClean="0">
                <a:solidFill>
                  <a:srgbClr val="2B91AF"/>
                </a:solidFill>
                <a:latin typeface="Consolas" pitchFamily="49" charset="0"/>
              </a:rPr>
              <a:t>Console</a:t>
            </a:r>
            <a:r>
              <a:rPr lang="en-US" sz="1800" dirty="0" err="1" smtClean="0">
                <a:latin typeface="Consolas" pitchFamily="49" charset="0"/>
              </a:rPr>
              <a:t>.WriteLine</a:t>
            </a:r>
            <a:r>
              <a:rPr lang="en-US" sz="1800" dirty="0" smtClean="0">
                <a:latin typeface="Consolas" pitchFamily="49" charset="0"/>
              </a:rPr>
              <a:t>(</a:t>
            </a:r>
            <a:r>
              <a:rPr lang="en-US" sz="1800" dirty="0" smtClean="0">
                <a:solidFill>
                  <a:srgbClr val="A31515"/>
                </a:solidFill>
                <a:latin typeface="Consolas" pitchFamily="49" charset="0"/>
              </a:rPr>
              <a:t>"Country/region: "</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r>
            <a:r>
              <a:rPr lang="en-US" sz="1800" dirty="0" err="1" smtClean="0">
                <a:latin typeface="Consolas" pitchFamily="49" charset="0"/>
              </a:rPr>
              <a:t>civicLocReport.CountryOrRegion</a:t>
            </a:r>
            <a:r>
              <a:rPr lang="en-US" sz="1800" dirty="0" smtClean="0">
                <a:latin typeface="Consolas" pitchFamily="49" charset="0"/>
              </a:rPr>
              <a:t>);</a:t>
            </a:r>
          </a:p>
          <a:p xmlns:a="http://schemas.openxmlformats.org/drawingml/2006/main">
            <a:pPr>
              <a:buNone/>
            </a:pPr>
            <a:r>
              <a:rPr lang="en-US" sz="1800" dirty="0" smtClean="0">
                <a:latin typeface="Consolas" pitchFamily="49" charset="0"/>
              </a:rPr>
              <a:t>   };</a:t>
            </a:r>
            <a:endParaRPr lang="en-US" sz="2400" dirty="0" smtClean="0">
              <a:latin typeface="Arial"/>
            </a:endParaRPr>
          </a:p>
          <a:p xmlns:a="http://schemas.openxmlformats.org/drawingml/2006/main">
            <a:pPr>
              <a:buNone/>
            </a:pPr>
            <a:endParaRPr lang="en-US" sz="1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sz="quarter" idx="13"/>
          </p:nvPr>
        </p:nvSpPr>
        <p:spPr/>
        <p:txBody>
          <a:bodyPr xmlns:a="http://schemas.openxmlformats.org/drawingml/2006/main"/>
          <a:lstStyle xmlns:a="http://schemas.openxmlformats.org/drawingml/2006/main"/>
          <a:p xmlns:a="http://schemas.openxmlformats.org/drawingml/2006/main">
            <a:r>
              <a:rPr lang="en-US" smtClean="0"/>
              <a:t>Platform overview</a:t>
            </a:r>
          </a:p>
          <a:p xmlns:a="http://schemas.openxmlformats.org/drawingml/2006/main">
            <a:r>
              <a:rPr lang="en-US" smtClean="0"/>
              <a:t>Native Sensor API</a:t>
            </a:r>
          </a:p>
          <a:p xmlns:a="http://schemas.openxmlformats.org/drawingml/2006/main">
            <a:r>
              <a:rPr lang="en-US" smtClean="0"/>
              <a:t>Managed Sensor API wrapper</a:t>
            </a:r>
          </a:p>
          <a:p xmlns:a="http://schemas.openxmlformats.org/drawingml/2006/main">
            <a:pPr lvl="1"/>
            <a:r>
              <a:rPr lang="en-US" smtClean="0"/>
              <a:t>Custom sensors</a:t>
            </a:r>
          </a:p>
          <a:p xmlns:a="http://schemas.openxmlformats.org/drawingml/2006/main">
            <a:r>
              <a:rPr lang="en-US" smtClean="0"/>
              <a:t>Native Location API</a:t>
            </a:r>
          </a:p>
          <a:p xmlns:a="http://schemas.openxmlformats.org/drawingml/2006/main">
            <a:r>
              <a:rPr lang="en-US" smtClean="0"/>
              <a:t>Types of location data, default location</a:t>
            </a:r>
          </a:p>
          <a:p xmlns:a="http://schemas.openxmlformats.org/drawingml/2006/main">
            <a:r>
              <a:rPr lang="en-US" smtClean="0"/>
              <a:t>Managed Location API wrapper</a:t>
            </a:r>
          </a:p>
          <a:p xmlns:a="http://schemas.openxmlformats.org/drawingml/2006/main">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36.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Sensor Platform Overview</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5207579"/>
          </a:xfrm>
        </p:spPr>
        <p:txBody>
          <a:bodyPr xmlns:a="http://schemas.openxmlformats.org/drawingml/2006/main"/>
          <a:lstStyle xmlns:a="http://schemas.openxmlformats.org/drawingml/2006/main"/>
          <a:p xmlns:a="http://schemas.openxmlformats.org/drawingml/2006/main">
            <a:r>
              <a:rPr lang="en-US" dirty="0" smtClean="0"/>
              <a:t>Windows 7 features a new API for working with sensors</a:t>
            </a:r>
          </a:p>
          <a:p xmlns:a="http://schemas.openxmlformats.org/drawingml/2006/main">
            <a:pPr lvl="1"/>
            <a:r>
              <a:rPr lang="en-US" dirty="0" smtClean="0"/>
              <a:t>COM-based API</a:t>
            </a:r>
          </a:p>
          <a:p xmlns:a="http://schemas.openxmlformats.org/drawingml/2006/main">
            <a:pPr lvl="1"/>
            <a:r>
              <a:rPr lang="en-US" dirty="0" smtClean="0"/>
              <a:t>Works with drivers using the sensor </a:t>
            </a:r>
            <a:br>
              <a:rPr lang="en-US" dirty="0" smtClean="0"/>
            </a:br>
            <a:r>
              <a:rPr lang="en-US" dirty="0" smtClean="0"/>
              <a:t>class extension</a:t>
            </a:r>
          </a:p>
          <a:p xmlns:a="http://schemas.openxmlformats.org/drawingml/2006/main">
            <a:r>
              <a:rPr lang="en-US" dirty="0" smtClean="0"/>
              <a:t>Benefits</a:t>
            </a:r>
          </a:p>
          <a:p xmlns:a="http://schemas.openxmlformats.org/drawingml/2006/main">
            <a:pPr lvl="1"/>
            <a:r>
              <a:rPr lang="en-US" dirty="0" smtClean="0"/>
              <a:t>No need to target vendor-specific APIs or to know hardware specifics</a:t>
            </a:r>
          </a:p>
          <a:p xmlns:a="http://schemas.openxmlformats.org/drawingml/2006/main">
            <a:pPr lvl="1"/>
            <a:r>
              <a:rPr lang="en-US" dirty="0" smtClean="0"/>
              <a:t>Consistent interface for all sensor types</a:t>
            </a:r>
          </a:p>
          <a:p xmlns:a="http://schemas.openxmlformats.org/drawingml/2006/main">
            <a:pPr lvl="1"/>
            <a:r>
              <a:rPr lang="en-US" dirty="0" smtClean="0"/>
              <a:t>Privacy and security</a:t>
            </a:r>
          </a:p>
          <a:p xmlns:a="http://schemas.openxmlformats.org/drawingml/2006/main">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Sensor Platform Architecture</a:t>
            </a:r>
            <a:endParaRPr lang="en-US" dirty="0"/>
          </a:p>
        </p:txBody>
      </p:sp>
      <p:pic>
        <p:nvPicPr>
          <p:cNvPr id="4" name="Picture 2" descr="http://www.windowsfordevices.com/files/misc/phidget_accelerometer-thm.jpg"/>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bwMode="auto">
          <a:xfrm xmlns:a="http://schemas.openxmlformats.org/drawingml/2006/main">
            <a:off x="1382834" y="5480694"/>
            <a:ext cx="689596" cy="792480"/>
          </a:xfrm>
          <a:prstGeom xmlns:a="http://schemas.openxmlformats.org/drawingml/2006/main" prst="rect">
            <a:avLst/>
          </a:prstGeom>
          <a:noFill xmlns:a="http://schemas.openxmlformats.org/drawingml/2006/main"/>
          <a:effectLst xmlns:a="http://schemas.openxmlformats.org/drawingml/2006/main">
            <a:outerShdw blurRad="50800" dist="38100" dir="8100000" algn="tr" rotWithShape="0">
              <a:prstClr val="black">
                <a:alpha val="40000"/>
              </a:prstClr>
            </a:outerShdw>
          </a:effectLst>
        </p:spPr>
      </p:pic>
      <p:sp>
        <p:nvSpPr>
          <p:cNvPr id="7" name="Rounded Rectangle 6"/>
          <p:cNvSpPr/>
          <p:nvPr/>
        </p:nvSpPr>
        <p:spPr>
          <a:xfrm xmlns:a="http://schemas.openxmlformats.org/drawingml/2006/main">
            <a:off x="1209472" y="4645354"/>
            <a:ext cx="2576710" cy="42672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50000">
                      <a:schemeClr val="tx1"/>
                    </a:gs>
                  </a:gsLst>
                  <a:lin ang="5400000" scaled="0"/>
                </a:gradFill>
                <a:latin typeface="Segoe"/>
              </a:rPr>
              <a:t>UMDF </a:t>
            </a:r>
            <a:r>
              <a:rPr lang="en-US" dirty="0" smtClean="0">
                <a:gradFill>
                  <a:gsLst>
                    <a:gs pos="0">
                      <a:schemeClr val="tx1"/>
                    </a:gs>
                    <a:gs pos="50000">
                      <a:schemeClr val="tx1"/>
                    </a:gs>
                  </a:gsLst>
                  <a:lin ang="5400000" scaled="0"/>
                </a:gradFill>
                <a:latin typeface="Segoe"/>
              </a:rPr>
              <a:t>sensor driver</a:t>
            </a:r>
            <a:endParaRPr lang="en-US" dirty="0">
              <a:gradFill>
                <a:gsLst>
                  <a:gs pos="0">
                    <a:schemeClr val="tx1"/>
                  </a:gs>
                  <a:gs pos="50000">
                    <a:schemeClr val="tx1"/>
                  </a:gs>
                </a:gsLst>
                <a:lin ang="5400000" scaled="0"/>
              </a:gradFill>
              <a:latin typeface="Segoe"/>
            </a:endParaRPr>
          </a:p>
        </p:txBody>
      </p:sp>
      <p:sp>
        <p:nvSpPr>
          <p:cNvPr id="8" name="Rounded Rectangle 7"/>
          <p:cNvSpPr/>
          <p:nvPr/>
        </p:nvSpPr>
        <p:spPr>
          <a:xfrm xmlns:a="http://schemas.openxmlformats.org/drawingml/2006/main">
            <a:off x="1209472" y="4000504"/>
            <a:ext cx="2576710" cy="483874"/>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dirty="0">
                <a:gradFill>
                  <a:gsLst>
                    <a:gs pos="0">
                      <a:schemeClr val="tx1"/>
                    </a:gs>
                    <a:gs pos="50000">
                      <a:schemeClr val="tx1"/>
                    </a:gs>
                  </a:gsLst>
                  <a:lin ang="5400000" scaled="0"/>
                </a:gradFill>
                <a:latin typeface="Segoe"/>
              </a:rPr>
              <a:t>Sensor </a:t>
            </a:r>
            <a:r>
              <a:rPr lang="en-US" dirty="0" smtClean="0">
                <a:gradFill>
                  <a:gsLst>
                    <a:gs pos="0">
                      <a:schemeClr val="tx1"/>
                    </a:gs>
                    <a:gs pos="50000">
                      <a:schemeClr val="tx1"/>
                    </a:gs>
                  </a:gsLst>
                  <a:lin ang="5400000" scaled="0"/>
                </a:gradFill>
                <a:latin typeface="Segoe"/>
              </a:rPr>
              <a:t>class extension</a:t>
            </a:r>
            <a:endParaRPr lang="en-US" dirty="0">
              <a:gradFill>
                <a:gsLst>
                  <a:gs pos="0">
                    <a:schemeClr val="tx1"/>
                  </a:gs>
                  <a:gs pos="50000">
                    <a:schemeClr val="tx1"/>
                  </a:gs>
                </a:gsLst>
                <a:lin ang="5400000" scaled="0"/>
              </a:gradFill>
              <a:latin typeface="Segoe"/>
            </a:endParaRPr>
          </a:p>
        </p:txBody>
      </p:sp>
      <p:sp>
        <p:nvSpPr>
          <p:cNvPr id="9" name="Rounded Rectangle 8"/>
          <p:cNvSpPr/>
          <p:nvPr/>
        </p:nvSpPr>
        <p:spPr>
          <a:xfrm xmlns:a="http://schemas.openxmlformats.org/drawingml/2006/main">
            <a:off x="1209472" y="2571744"/>
            <a:ext cx="3576842"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sz="2000" dirty="0">
                <a:gradFill>
                  <a:gsLst>
                    <a:gs pos="0">
                      <a:schemeClr val="tx1"/>
                    </a:gs>
                    <a:gs pos="50000">
                      <a:schemeClr val="tx1"/>
                    </a:gs>
                  </a:gsLst>
                  <a:lin ang="5400000" scaled="0"/>
                </a:gradFill>
                <a:latin typeface="Segoe"/>
              </a:rPr>
              <a:t>Sensor API</a:t>
            </a:r>
          </a:p>
        </p:txBody>
      </p:sp>
      <p:sp>
        <p:nvSpPr>
          <p:cNvPr id="10" name="Rounded Rectangle 9"/>
          <p:cNvSpPr/>
          <p:nvPr/>
        </p:nvSpPr>
        <p:spPr>
          <a:xfrm xmlns:a="http://schemas.openxmlformats.org/drawingml/2006/main">
            <a:off x="1285852" y="1214422"/>
            <a:ext cx="1962387"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sz="2000" dirty="0">
                <a:gradFill>
                  <a:gsLst>
                    <a:gs pos="0">
                      <a:schemeClr val="tx1"/>
                    </a:gs>
                    <a:gs pos="50000">
                      <a:schemeClr val="tx1"/>
                    </a:gs>
                  </a:gsLst>
                  <a:lin ang="5400000" scaled="0"/>
                </a:gradFill>
                <a:latin typeface="Segoe"/>
              </a:rPr>
              <a:t>Application</a:t>
            </a:r>
          </a:p>
        </p:txBody>
      </p:sp>
      <p:sp>
        <p:nvSpPr>
          <p:cNvPr id="11" name="Left-Right Arrow 10"/>
          <p:cNvSpPr/>
          <p:nvPr/>
        </p:nvSpPr>
        <p:spPr>
          <a:xfrm xmlns:a="http://schemas.openxmlformats.org/drawingml/2006/main" rot="5400000">
            <a:off x="1845883" y="2011713"/>
            <a:ext cx="914400" cy="177074"/>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2" name="Rounded Rectangle 11"/>
          <p:cNvSpPr/>
          <p:nvPr/>
        </p:nvSpPr>
        <p:spPr>
          <a:xfrm xmlns:a="http://schemas.openxmlformats.org/drawingml/2006/main">
            <a:off x="5429256" y="2500306"/>
            <a:ext cx="1785950" cy="256683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sz="1600" dirty="0">
                <a:gradFill>
                  <a:gsLst>
                    <a:gs pos="0">
                      <a:schemeClr val="tx1"/>
                    </a:gs>
                    <a:gs pos="50000">
                      <a:schemeClr val="tx1"/>
                    </a:gs>
                  </a:gsLst>
                  <a:lin ang="5400000" scaled="0"/>
                </a:gradFill>
                <a:latin typeface="Segoe"/>
              </a:rPr>
              <a:t>Location and Other Sensors Control Panel</a:t>
            </a:r>
          </a:p>
        </p:txBody>
      </p:sp>
      <p:sp>
        <p:nvSpPr>
          <p:cNvPr id="13" name="Left-Right Arrow 12"/>
          <p:cNvSpPr/>
          <p:nvPr/>
        </p:nvSpPr>
        <p:spPr>
          <a:xfrm xmlns:a="http://schemas.openxmlformats.org/drawingml/2006/main" rot="5400000">
            <a:off x="1491250" y="5198916"/>
            <a:ext cx="350845" cy="182880"/>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4" name="TextBox 13"/>
          <p:cNvSpPr txBox="1"/>
          <p:nvPr/>
        </p:nvSpPr>
        <p:spPr>
          <a:xfrm xmlns:a="http://schemas.openxmlformats.org/drawingml/2006/main">
            <a:off x="2184832" y="5785494"/>
            <a:ext cx="878702" cy="572464"/>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kern="1200" dirty="0">
                <a:gradFill>
                  <a:gsLst>
                    <a:gs pos="0">
                      <a:srgbClr val="FFFFFF"/>
                    </a:gs>
                    <a:gs pos="100000">
                      <a:srgbClr val="FFFFFF"/>
                    </a:gs>
                  </a:gsLst>
                  <a:lin ang="5400000" scaled="0"/>
                </a:gradFill>
                <a:latin typeface="Segoe"/>
              </a:rPr>
              <a:t>Sensor</a:t>
            </a:r>
          </a:p>
          <a:p xmlns:a="http://schemas.openxmlformats.org/drawingml/2006/main">
            <a:pPr defTabSz="731490">
              <a:lnSpc>
                <a:spcPct val="90000"/>
              </a:lnSpc>
            </a:pPr>
            <a:r>
              <a:rPr lang="en-US" dirty="0">
                <a:gradFill>
                  <a:gsLst>
                    <a:gs pos="0">
                      <a:srgbClr val="FFFFFF"/>
                    </a:gs>
                    <a:gs pos="100000">
                      <a:srgbClr val="FFFFFF"/>
                    </a:gs>
                  </a:gsLst>
                  <a:lin ang="5400000" scaled="0"/>
                </a:gradFill>
                <a:latin typeface="Segoe"/>
              </a:rPr>
              <a:t>d</a:t>
            </a:r>
            <a:r>
              <a:rPr lang="en-US" kern="1200" dirty="0" smtClean="0">
                <a:gradFill>
                  <a:gsLst>
                    <a:gs pos="0">
                      <a:srgbClr val="FFFFFF"/>
                    </a:gs>
                    <a:gs pos="100000">
                      <a:srgbClr val="FFFFFF"/>
                    </a:gs>
                  </a:gsLst>
                  <a:lin ang="5400000" scaled="0"/>
                </a:gradFill>
                <a:latin typeface="Segoe"/>
              </a:rPr>
              <a:t>evice</a:t>
            </a:r>
            <a:endParaRPr lang="en-US" kern="1200" dirty="0">
              <a:gradFill>
                <a:gsLst>
                  <a:gs pos="0">
                    <a:srgbClr val="FFFFFF"/>
                  </a:gs>
                  <a:gs pos="100000">
                    <a:srgbClr val="FFFFFF"/>
                  </a:gs>
                </a:gsLst>
                <a:lin ang="5400000" scaled="0"/>
              </a:gradFill>
              <a:latin typeface="Segoe"/>
            </a:endParaRPr>
          </a:p>
        </p:txBody>
      </p:sp>
      <p:cxnSp>
        <p:nvCxnSpPr>
          <p:cNvPr id="15" name="Straight Connector 14"/>
          <p:cNvCxnSpPr/>
          <p:nvPr/>
        </p:nvCxnSpPr>
        <p:spPr>
          <a:xfrm xmlns:a="http://schemas.openxmlformats.org/drawingml/2006/main" rot="10800000">
            <a:off x="1224000" y="3643314"/>
            <a:ext cx="2376000" cy="17406"/>
          </a:xfrm>
          <a:prstGeom xmlns:a="http://schemas.openxmlformats.org/drawingml/2006/main" prst="line">
            <a:avLst/>
          </a:prstGeom>
          <a:ln xmlns:a="http://schemas.openxmlformats.org/drawingml/2006/main" w="28575">
            <a:solidFill>
              <a:schemeClr val="accent1">
                <a:lumMod val="60000"/>
                <a:lumOff val="40000"/>
              </a:schemeClr>
            </a:solidFill>
            <a:prstDash val="lgDash"/>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16" name="Rounded Rectangle 15"/>
          <p:cNvSpPr/>
          <p:nvPr/>
        </p:nvSpPr>
        <p:spPr>
          <a:xfrm xmlns:a="http://schemas.openxmlformats.org/drawingml/2006/main">
            <a:off x="3357554" y="1214422"/>
            <a:ext cx="1962387" cy="434502"/>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73149" tIns="36574" rIns="73149" bIns="36574" numCol="1" rtlCol="0" anchor="ctr" anchorCtr="0" compatLnSpc="1">
            <a:prstTxWarp prst="textNoShape">
              <a:avLst/>
            </a:prstTxWarp>
          </a:bodyPr>
          <a:lstStyle xmlns:a="http://schemas.openxmlformats.org/drawingml/2006/main"/>
          <a:p xmlns:a="http://schemas.openxmlformats.org/drawingml/2006/main">
            <a:pPr algn="ctr" defTabSz="731279" fontAlgn="base">
              <a:lnSpc>
                <a:spcPct val="90000"/>
              </a:lnSpc>
              <a:spcBef>
                <a:spcPct val="0"/>
              </a:spcBef>
              <a:spcAft>
                <a:spcPct val="0"/>
              </a:spcAft>
              <a:defRPr/>
            </a:pPr>
            <a:r>
              <a:rPr lang="en-US" sz="2000" dirty="0">
                <a:gradFill>
                  <a:gsLst>
                    <a:gs pos="0">
                      <a:schemeClr val="tx1"/>
                    </a:gs>
                    <a:gs pos="50000">
                      <a:schemeClr val="tx1"/>
                    </a:gs>
                  </a:gsLst>
                  <a:lin ang="5400000" scaled="0"/>
                </a:gradFill>
                <a:latin typeface="Segoe"/>
              </a:rPr>
              <a:t>Application</a:t>
            </a:r>
          </a:p>
        </p:txBody>
      </p:sp>
      <p:sp>
        <p:nvSpPr>
          <p:cNvPr id="17" name="Left-Right Arrow 16"/>
          <p:cNvSpPr/>
          <p:nvPr/>
        </p:nvSpPr>
        <p:spPr>
          <a:xfrm xmlns:a="http://schemas.openxmlformats.org/drawingml/2006/main" rot="5400000">
            <a:off x="3851797" y="2006063"/>
            <a:ext cx="914400" cy="188375"/>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18" name="Left-Right Arrow 17"/>
          <p:cNvSpPr/>
          <p:nvPr/>
        </p:nvSpPr>
        <p:spPr>
          <a:xfrm xmlns:a="http://schemas.openxmlformats.org/drawingml/2006/main" rot="5400000">
            <a:off x="1990989" y="3491382"/>
            <a:ext cx="732678" cy="142689"/>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kern="1200" dirty="0">
              <a:gradFill>
                <a:gsLst>
                  <a:gs pos="0">
                    <a:srgbClr val="FFFFFF"/>
                  </a:gs>
                  <a:gs pos="100000">
                    <a:srgbClr val="FFFFFF"/>
                  </a:gs>
                </a:gsLst>
                <a:lin ang="5400000" scaled="0"/>
              </a:gradFill>
              <a:latin typeface="Segoe"/>
            </a:endParaRPr>
          </a:p>
        </p:txBody>
      </p:sp>
      <p:sp>
        <p:nvSpPr>
          <p:cNvPr id="19" name="TextBox 18"/>
          <p:cNvSpPr txBox="1"/>
          <p:nvPr/>
        </p:nvSpPr>
        <p:spPr>
          <a:xfrm xmlns:a="http://schemas.openxmlformats.org/drawingml/2006/main">
            <a:off x="1179400" y="3241985"/>
            <a:ext cx="580544" cy="295466"/>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sz="1600" dirty="0">
                <a:gradFill>
                  <a:gsLst>
                    <a:gs pos="0">
                      <a:srgbClr val="FFFFFF"/>
                    </a:gs>
                    <a:gs pos="100000">
                      <a:srgbClr val="FFFFFF"/>
                    </a:gs>
                  </a:gsLst>
                  <a:lin ang="5400000" scaled="0"/>
                </a:gradFill>
                <a:latin typeface="Segoe"/>
              </a:rPr>
              <a:t>User</a:t>
            </a:r>
            <a:endParaRPr lang="en-US" sz="2400" kern="1200" dirty="0">
              <a:gradFill>
                <a:gsLst>
                  <a:gs pos="0">
                    <a:srgbClr val="FFFFFF"/>
                  </a:gs>
                  <a:gs pos="100000">
                    <a:srgbClr val="FFFFFF"/>
                  </a:gs>
                </a:gsLst>
                <a:lin ang="5400000" scaled="0"/>
              </a:gradFill>
              <a:latin typeface="Segoe"/>
            </a:endParaRPr>
          </a:p>
        </p:txBody>
      </p:sp>
      <p:sp>
        <p:nvSpPr>
          <p:cNvPr id="20" name="TextBox 19"/>
          <p:cNvSpPr txBox="1"/>
          <p:nvPr/>
        </p:nvSpPr>
        <p:spPr>
          <a:xfrm xmlns:a="http://schemas.openxmlformats.org/drawingml/2006/main">
            <a:off x="1196286" y="3705038"/>
            <a:ext cx="832216" cy="295466"/>
          </a:xfrm>
          <a:prstGeom xmlns:a="http://schemas.openxmlformats.org/drawingml/2006/main" prst="rect">
            <a:avLst/>
          </a:prstGeom>
          <a:noFill xmlns:a="http://schemas.openxmlformats.org/drawingml/2006/main"/>
        </p:spPr>
        <p:txBody>
          <a:bodyPr xmlns:a="http://schemas.openxmlformats.org/drawingml/2006/main" wrap="none" lIns="73152" tIns="36576" rIns="73152" bIns="36576" rtlCol="0">
            <a:spAutoFit/>
          </a:bodyPr>
          <a:lstStyle xmlns:a="http://schemas.openxmlformats.org/drawingml/2006/main"/>
          <a:p xmlns:a="http://schemas.openxmlformats.org/drawingml/2006/main">
            <a:pPr defTabSz="731490">
              <a:lnSpc>
                <a:spcPct val="90000"/>
              </a:lnSpc>
            </a:pPr>
            <a:r>
              <a:rPr lang="en-US" sz="1600" dirty="0">
                <a:gradFill>
                  <a:gsLst>
                    <a:gs pos="0">
                      <a:srgbClr val="FFFFFF"/>
                    </a:gs>
                    <a:gs pos="100000">
                      <a:srgbClr val="FFFFFF"/>
                    </a:gs>
                  </a:gsLst>
                  <a:lin ang="5400000" scaled="0"/>
                </a:gradFill>
                <a:latin typeface="Segoe"/>
              </a:rPr>
              <a:t>System</a:t>
            </a:r>
            <a:endParaRPr lang="en-US" sz="2400" kern="1200" dirty="0">
              <a:gradFill>
                <a:gsLst>
                  <a:gs pos="0">
                    <a:srgbClr val="FFFFFF"/>
                  </a:gs>
                  <a:gs pos="100000">
                    <a:srgbClr val="FFFFFF"/>
                  </a:gs>
                </a:gsLst>
                <a:lin ang="5400000" scaled="0"/>
              </a:gradFill>
              <a:latin typeface="Segoe"/>
            </a:endParaRPr>
          </a:p>
        </p:txBody>
      </p:sp>
      <p:sp>
        <p:nvSpPr>
          <p:cNvPr id="21" name="TextBox 20"/>
          <p:cNvSpPr txBox="1"/>
          <p:nvPr/>
        </p:nvSpPr>
        <p:spPr>
          <a:xfrm xmlns:a="http://schemas.openxmlformats.org/drawingml/2006/main">
            <a:off x="5357818" y="5286388"/>
            <a:ext cx="3405182" cy="830997"/>
          </a:xfrm>
          <a:prstGeom xmlns:a="http://schemas.openxmlformats.org/drawingml/2006/main" prst="rect">
            <a:avLst/>
          </a:prstGeom>
        </p:spPr>
        <p:style>
          <a:lnRef xmlns:a="http://schemas.openxmlformats.org/drawingml/2006/main" idx="3">
            <a:schemeClr val="lt1"/>
          </a:lnRef>
          <a:fillRef xmlns:a="http://schemas.openxmlformats.org/drawingml/2006/main" idx="1">
            <a:schemeClr val="accent3"/>
          </a:fillRef>
          <a:effectRef xmlns:a="http://schemas.openxmlformats.org/drawingml/2006/main" idx="1">
            <a:schemeClr val="accent3"/>
          </a:effectRef>
          <a:fontRef xmlns:a="http://schemas.openxmlformats.org/drawingml/2006/main" idx="minor">
            <a:schemeClr val="lt1"/>
          </a:fontRef>
        </p:style>
        <p:txBody>
          <a:bodyPr xmlns:a="http://schemas.openxmlformats.org/drawingml/2006/main" wrap="square" rtlCol="0">
            <a:spAutoFit/>
          </a:bodyPr>
          <a:lstStyle xmlns:a="http://schemas.openxmlformats.org/drawingml/2006/main"/>
          <a:p xmlns:a="http://schemas.openxmlformats.org/drawingml/2006/main">
            <a:pPr algn="ctr"/>
            <a:r>
              <a:rPr lang="en-US" sz="1600" dirty="0" smtClean="0">
                <a:solidFill>
                  <a:schemeClr val="accent3">
                    <a:lumMod val="20000"/>
                    <a:lumOff val="80000"/>
                  </a:schemeClr>
                </a:solidFill>
                <a:latin typeface="Segoe"/>
              </a:rPr>
              <a:t>This is a partial diagram of the Sensor and Location Platform, showing only sensor-related parts</a:t>
            </a:r>
            <a:endParaRPr lang="en-US" sz="1600" dirty="0">
              <a:solidFill>
                <a:schemeClr val="accent3">
                  <a:lumMod val="20000"/>
                  <a:lumOff val="80000"/>
                </a:schemeClr>
              </a:solidFill>
              <a:latin typeface="Segoe"/>
            </a:endParaRPr>
          </a:p>
        </p:txBody>
      </p:sp>
      <p:sp>
        <p:nvSpPr>
          <p:cNvPr id="22" name="Left-Right Arrow 21"/>
          <p:cNvSpPr/>
          <p:nvPr/>
        </p:nvSpPr>
        <p:spPr>
          <a:xfrm xmlns:a="http://schemas.openxmlformats.org/drawingml/2006/main">
            <a:off x="3829724" y="4143380"/>
            <a:ext cx="1571636" cy="188375"/>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
        <p:nvSpPr>
          <p:cNvPr id="23" name="Left-Right Arrow 22"/>
          <p:cNvSpPr/>
          <p:nvPr/>
        </p:nvSpPr>
        <p:spPr>
          <a:xfrm xmlns:a="http://schemas.openxmlformats.org/drawingml/2006/main" flipV="1">
            <a:off x="4800828" y="2714620"/>
            <a:ext cx="571504" cy="214314"/>
          </a:xfrm>
          <a:prstGeom xmlns:a="http://schemas.openxmlformats.org/drawingml/2006/main" prst="leftRightArrow">
            <a:avLst/>
          </a:prstGeom>
          <a:solidFill xmlns:a="http://schemas.openxmlformats.org/drawingml/2006/main">
            <a:schemeClr val="tx1">
              <a:lumMod val="85000"/>
            </a:schemeClr>
          </a:solidFill>
          <a:ln xmlns:a="http://schemas.openxmlformats.org/drawingml/2006/main">
            <a:no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lIns="73152" tIns="36576" rIns="73152" bIns="36576" rtlCol="0" anchor="ctr"/>
          <a:lstStyle xmlns:a="http://schemas.openxmlformats.org/drawingml/2006/main"/>
          <a:p xmlns:a="http://schemas.openxmlformats.org/drawingml/2006/main">
            <a:pPr algn="ctr" defTabSz="731490">
              <a:lnSpc>
                <a:spcPct val="90000"/>
              </a:lnSpc>
            </a:pPr>
            <a:endParaRPr lang="en-US" sz="2400" kern="1200" dirty="0">
              <a:gradFill>
                <a:gsLst>
                  <a:gs pos="0">
                    <a:srgbClr val="FFFFFF"/>
                  </a:gs>
                  <a:gs pos="100000">
                    <a:srgbClr val="FFFFFF"/>
                  </a:gs>
                </a:gsLst>
                <a:lin ang="5400000" scaled="0"/>
              </a:gradFill>
              <a:latin typeface="Segoe"/>
            </a:endParaRP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16" grpId="0" animBg="1"/>
      <p:bldP spid="17" grpId="0" animBg="1"/>
      <p:bldP spid="18" grpId="0" animBg="1"/>
      <p:bldP spid="19" grpId="0"/>
      <p:bldP spid="20" grpId="0"/>
      <p:bldP spid="22" grpId="0" animBg="1"/>
      <p:bldP spid="23" grpId="0" animBg="1"/>
    </p:bld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Sensor API Architecture</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825937"/>
          </a:xfrm>
        </p:spPr>
        <p:txBody>
          <a:bodyPr xmlns:a="http://schemas.openxmlformats.org/drawingml/2006/main"/>
          <a:lstStyle xmlns:a="http://schemas.openxmlformats.org/drawingml/2006/main"/>
          <a:p xmlns:a="http://schemas.openxmlformats.org/drawingml/2006/main">
            <a:r>
              <a:rPr lang="en-US" dirty="0" smtClean="0"/>
              <a:t>COM-based API (includes </a:t>
            </a:r>
            <a:r>
              <a:rPr lang="en-US" dirty="0" err="1" smtClean="0"/>
              <a:t>Sensorsapi.h</a:t>
            </a:r>
            <a:r>
              <a:rPr lang="en-US" dirty="0" smtClean="0"/>
              <a:t> and </a:t>
            </a:r>
            <a:r>
              <a:rPr lang="en-US" dirty="0" err="1" smtClean="0"/>
              <a:t>Sensors.h</a:t>
            </a:r>
            <a:r>
              <a:rPr lang="en-US" dirty="0" smtClean="0"/>
              <a:t>)</a:t>
            </a:r>
          </a:p>
          <a:p xmlns:a="http://schemas.openxmlformats.org/drawingml/2006/main">
            <a:r>
              <a:rPr lang="en-US" dirty="0" smtClean="0"/>
              <a:t>Consists of these main interfaces:</a:t>
            </a:r>
          </a:p>
          <a:p xmlns:a="http://schemas.openxmlformats.org/drawingml/2006/main">
            <a:pPr lvl="1"/>
            <a:r>
              <a:rPr lang="en-US" dirty="0" err="1" smtClean="0"/>
              <a:t>ISensorManager</a:t>
            </a:r>
            <a:endParaRPr lang="en-US" dirty="0" smtClean="0"/>
          </a:p>
          <a:p xmlns:a="http://schemas.openxmlformats.org/drawingml/2006/main">
            <a:pPr lvl="2"/>
            <a:r>
              <a:rPr lang="en-US" dirty="0" smtClean="0"/>
              <a:t>Sensor enumeration, attachment event, </a:t>
            </a:r>
            <a:br>
              <a:rPr lang="en-US" dirty="0" smtClean="0"/>
            </a:br>
            <a:r>
              <a:rPr lang="en-US" dirty="0" smtClean="0"/>
              <a:t>request permissions</a:t>
            </a:r>
          </a:p>
          <a:p xmlns:a="http://schemas.openxmlformats.org/drawingml/2006/main">
            <a:pPr lvl="1"/>
            <a:r>
              <a:rPr lang="en-US" dirty="0" err="1" smtClean="0"/>
              <a:t>ISensor</a:t>
            </a:r>
            <a:endParaRPr lang="en-US" dirty="0" smtClean="0"/>
          </a:p>
          <a:p xmlns:a="http://schemas.openxmlformats.org/drawingml/2006/main">
            <a:pPr lvl="2"/>
            <a:r>
              <a:rPr lang="en-US" dirty="0" smtClean="0"/>
              <a:t>Get and set properties, get report, events (new report, detachment, state change, custom) and more</a:t>
            </a:r>
          </a:p>
          <a:p xmlns:a="http://schemas.openxmlformats.org/drawingml/2006/main">
            <a:pPr lvl="1"/>
            <a:r>
              <a:rPr lang="en-US" dirty="0" err="1" smtClean="0"/>
              <a:t>ISensorDataReport</a:t>
            </a:r>
            <a:endParaRPr lang="en-US" dirty="0" smtClean="0"/>
          </a:p>
          <a:p xmlns:a="http://schemas.openxmlformats.org/drawingml/2006/main">
            <a:pPr lvl="2"/>
            <a:r>
              <a:rPr lang="en-US" dirty="0" smtClean="0"/>
              <a:t>Get sensor data report data fields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9" name="Rectangle 8"/>
          <p:cNvSpPr/>
          <p:nvPr/>
        </p:nvSpPr>
        <p:spPr>
          <a:xfrm xmlns:a="http://schemas.openxmlformats.org/drawingml/2006/main">
            <a:off x="0" y="5786454"/>
            <a:ext cx="9144000" cy="1071546"/>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Privacy and Access Control</a:t>
            </a:r>
            <a:endParaRPr lang="en-US" dirty="0"/>
          </a:p>
        </p:txBody>
      </p:sp>
      <p:sp>
        <p:nvSpPr>
          <p:cNvPr id="8" name="Text Placeholder 7"/>
          <p:cNvSpPr>
            <a:spLocks xmlns:a="http://schemas.openxmlformats.org/drawingml/2006/main" noGrp="1"/>
          </p:cNvSpPr>
          <p:nvPr>
            <p:ph type="body" sz="quarter" idx="10"/>
          </p:nvPr>
        </p:nvSpPr>
        <p:spPr>
          <a:xfrm xmlns:a="http://schemas.openxmlformats.org/drawingml/2006/main">
            <a:off x="381000" y="1411552"/>
            <a:ext cx="8382000" cy="3385542"/>
          </a:xfrm>
        </p:spPr>
        <p:txBody>
          <a:bodyPr xmlns:a="http://schemas.openxmlformats.org/drawingml/2006/main"/>
          <a:lstStyle xmlns:a="http://schemas.openxmlformats.org/drawingml/2006/main"/>
          <a:p xmlns:a="http://schemas.openxmlformats.org/drawingml/2006/main">
            <a:r>
              <a:rPr lang="en-US" sz="2400" dirty="0" smtClean="0"/>
              <a:t>Location data is considered personally identifiable information (PII)</a:t>
            </a:r>
          </a:p>
          <a:p xmlns:a="http://schemas.openxmlformats.org/drawingml/2006/main">
            <a:pPr lvl="1"/>
            <a:r>
              <a:rPr lang="en-US" sz="2000" dirty="0" smtClean="0"/>
              <a:t>User consent is required to share data</a:t>
            </a:r>
          </a:p>
          <a:p xmlns:a="http://schemas.openxmlformats.org/drawingml/2006/main">
            <a:r>
              <a:rPr lang="en-US" sz="2400" dirty="0" smtClean="0"/>
              <a:t>All sensors are disabled by default</a:t>
            </a:r>
          </a:p>
          <a:p xmlns:a="http://schemas.openxmlformats.org/drawingml/2006/main">
            <a:r>
              <a:rPr lang="en-US" sz="2400" dirty="0" smtClean="0"/>
              <a:t>Administrator rights required to enable a sensor</a:t>
            </a:r>
          </a:p>
          <a:p xmlns:a="http://schemas.openxmlformats.org/drawingml/2006/main">
            <a:r>
              <a:rPr lang="en-US" sz="2400" dirty="0" smtClean="0"/>
              <a:t>Sensors can be configured </a:t>
            </a:r>
            <a:br>
              <a:rPr lang="en-US" sz="2400" dirty="0" smtClean="0"/>
            </a:br>
            <a:r>
              <a:rPr lang="en-US" sz="2400" dirty="0" smtClean="0"/>
              <a:t>on a per-user basis</a:t>
            </a:r>
          </a:p>
          <a:p xmlns:a="http://schemas.openxmlformats.org/drawingml/2006/main">
            <a:r>
              <a:rPr lang="en-US" sz="2400" dirty="0" smtClean="0"/>
              <a:t>Enable Sensors dialog box </a:t>
            </a:r>
            <a:br>
              <a:rPr lang="en-US" sz="2400" dirty="0" smtClean="0"/>
            </a:br>
            <a:r>
              <a:rPr lang="en-US" sz="2400" dirty="0" smtClean="0"/>
              <a:t>invoked by applications</a:t>
            </a:r>
          </a:p>
        </p:txBody>
      </p:sp>
      <p:pic>
        <p:nvPicPr>
          <p:cNvPr id="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5000628" y="3444171"/>
            <a:ext cx="3586194" cy="300901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406400" dist="38100" dir="5400000" algn="t"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1643050"/>
            <a:ext cx="9144000" cy="314166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Sensor API Architecture</a:t>
            </a:r>
            <a:endParaRPr lang="en-US" dirty="0"/>
          </a:p>
        </p:txBody>
      </p:sp>
      <p:pic>
        <p:nvPicPr>
          <p:cNvPr id="1029"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l="6170" t="6728" r="4360" b="7407"/>
          <a:stretch xmlns:a="http://schemas.openxmlformats.org/drawingml/2006/main">
            <a:fillRect/>
          </a:stretch>
        </p:blipFill>
        <p:spPr bwMode="auto">
          <a:xfrm xmlns:a="http://schemas.openxmlformats.org/drawingml/2006/main">
            <a:off x="5857884" y="1420813"/>
            <a:ext cx="2071702" cy="1722435"/>
          </a:xfrm>
          <a:prstGeom xmlns:a="http://schemas.openxmlformats.org/drawingml/2006/main" prst="roundRect">
            <a:avLst>
              <a:gd name="adj" fmla="val 5664"/>
            </a:avLst>
          </a:prstGeom>
          <a:noFill xmlns:a="http://schemas.openxmlformats.org/drawingml/2006/main"/>
          <a:ln xmlns:a="http://schemas.openxmlformats.org/drawingml/2006/main" w="9525">
            <a:noFill/>
            <a:miter lim="800000"/>
            <a:headEnd/>
            <a:tailEnd/>
          </a:ln>
          <a:effectLst xmlns:a="http://schemas.openxmlformats.org/drawingml/2006/main">
            <a:outerShdw blurRad="457200" dist="177800" dir="2400000" algn="t" rotWithShape="0">
              <a:prstClr val="black">
                <a:alpha val="40000"/>
              </a:prstClr>
            </a:outerShdw>
          </a:effectLst>
        </p:spPr>
      </p:pic>
      <p:pic>
        <p:nvPicPr>
          <p:cNvPr id="1030"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6170" t="5504" r="7445" b="3845"/>
          <a:stretch xmlns:a="http://schemas.openxmlformats.org/drawingml/2006/main">
            <a:fillRect/>
          </a:stretch>
        </p:blipFill>
        <p:spPr bwMode="auto">
          <a:xfrm xmlns:a="http://schemas.openxmlformats.org/drawingml/2006/main">
            <a:off x="857224" y="1420813"/>
            <a:ext cx="2000264" cy="2222501"/>
          </a:xfrm>
          <a:prstGeom xmlns:a="http://schemas.openxmlformats.org/drawingml/2006/main" prst="roundRect">
            <a:avLst>
              <a:gd name="adj" fmla="val 7374"/>
            </a:avLst>
          </a:prstGeom>
          <a:noFill xmlns:a="http://schemas.openxmlformats.org/drawingml/2006/main"/>
          <a:ln xmlns:a="http://schemas.openxmlformats.org/drawingml/2006/main" w="9525">
            <a:noFill/>
            <a:miter lim="800000"/>
            <a:headEnd/>
            <a:tailEnd/>
          </a:ln>
          <a:effectLst xmlns:a="http://schemas.openxmlformats.org/drawingml/2006/main">
            <a:outerShdw blurRad="457200" dist="177800" dir="2400000" algn="t" rotWithShape="0">
              <a:prstClr val="black">
                <a:alpha val="40000"/>
              </a:prstClr>
            </a:outerShdw>
          </a:effectLst>
        </p:spPr>
      </p:pic>
      <p:pic>
        <p:nvPicPr>
          <p:cNvPr id="1031" name="Picture 7"/>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l="6170" t="2846" r="7445" b="3594"/>
          <a:stretch xmlns:a="http://schemas.openxmlformats.org/drawingml/2006/main">
            <a:fillRect/>
          </a:stretch>
        </p:blipFill>
        <p:spPr bwMode="auto">
          <a:xfrm xmlns:a="http://schemas.openxmlformats.org/drawingml/2006/main">
            <a:off x="3357554" y="1420813"/>
            <a:ext cx="2000264" cy="4437079"/>
          </a:xfrm>
          <a:prstGeom xmlns:a="http://schemas.openxmlformats.org/drawingml/2006/main" prst="roundRect">
            <a:avLst>
              <a:gd name="adj" fmla="val 6681"/>
            </a:avLst>
          </a:prstGeom>
          <a:noFill xmlns:a="http://schemas.openxmlformats.org/drawingml/2006/main"/>
          <a:ln xmlns:a="http://schemas.openxmlformats.org/drawingml/2006/main" w="9525">
            <a:noFill/>
            <a:miter lim="800000"/>
            <a:headEnd/>
            <a:tailEnd/>
          </a:ln>
          <a:effectLst xmlns:a="http://schemas.openxmlformats.org/drawingml/2006/main">
            <a:outerShdw blurRad="457200" dist="177800" dir="2400000" algn="t" rotWithShape="0">
              <a:prstClr val="black">
                <a:alpha val="40000"/>
              </a:prstClr>
            </a:outerShdw>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What Is a Sensor?</a:t>
            </a:r>
            <a:endParaRPr lang="en-US" dirty="0"/>
          </a:p>
        </p:txBody>
      </p:sp>
      <p:sp>
        <p:nvSpPr>
          <p:cNvPr id="8" name="Text Placeholder 7"/>
          <p:cNvSpPr>
            <a:spLocks xmlns:a="http://schemas.openxmlformats.org/drawingml/2006/main" noGrp="1"/>
          </p:cNvSpPr>
          <p:nvPr>
            <p:ph type="body" sz="quarter" idx="10"/>
          </p:nvPr>
        </p:nvSpPr>
        <p:spPr>
          <a:xfrm xmlns:a="http://schemas.openxmlformats.org/drawingml/2006/main">
            <a:off x="381000" y="1411552"/>
            <a:ext cx="8382000" cy="4739759"/>
          </a:xfrm>
        </p:spPr>
        <p:txBody>
          <a:bodyPr xmlns:a="http://schemas.openxmlformats.org/drawingml/2006/main"/>
          <a:lstStyle xmlns:a="http://schemas.openxmlformats.org/drawingml/2006/main"/>
          <a:p xmlns:a="http://schemas.openxmlformats.org/drawingml/2006/main">
            <a:r>
              <a:rPr lang="en-US" sz="2000" dirty="0" smtClean="0"/>
              <a:t>Enumerated via category and type GUIDs </a:t>
            </a:r>
          </a:p>
          <a:p xmlns:a="http://schemas.openxmlformats.org/drawingml/2006/main">
            <a:pPr lvl="1"/>
            <a:r>
              <a:rPr lang="en-US" sz="1800" dirty="0" smtClean="0"/>
              <a:t>Category represents what is being sensed (for example,  environment, location, motion, electrical systems)</a:t>
            </a:r>
          </a:p>
          <a:p xmlns:a="http://schemas.openxmlformats.org/drawingml/2006/main">
            <a:pPr lvl="1"/>
            <a:r>
              <a:rPr lang="en-US" sz="1800" dirty="0" smtClean="0"/>
              <a:t>Type represents how it is being sensed (for example, by thermometer, GPS, accelerometer, voltage)</a:t>
            </a:r>
          </a:p>
          <a:p xmlns:a="http://schemas.openxmlformats.org/drawingml/2006/main">
            <a:r>
              <a:rPr lang="en-US" sz="2000" dirty="0" smtClean="0"/>
              <a:t>Properties</a:t>
            </a:r>
          </a:p>
          <a:p xmlns:a="http://schemas.openxmlformats.org/drawingml/2006/main">
            <a:pPr lvl="1"/>
            <a:r>
              <a:rPr lang="en-US" sz="1800" dirty="0" smtClean="0"/>
              <a:t>Read-only (such as model) or read-write (such as report interval).</a:t>
            </a:r>
          </a:p>
          <a:p xmlns:a="http://schemas.openxmlformats.org/drawingml/2006/main">
            <a:pPr lvl="1"/>
            <a:r>
              <a:rPr lang="en-US" sz="1800" dirty="0" smtClean="0"/>
              <a:t>Sensors may have custom properties</a:t>
            </a:r>
          </a:p>
          <a:p xmlns:a="http://schemas.openxmlformats.org/drawingml/2006/main">
            <a:r>
              <a:rPr lang="en-US" sz="2000" dirty="0" smtClean="0"/>
              <a:t>Data</a:t>
            </a:r>
          </a:p>
          <a:p xmlns:a="http://schemas.openxmlformats.org/drawingml/2006/main">
            <a:pPr lvl="1"/>
            <a:r>
              <a:rPr lang="en-US" sz="1800" dirty="0" smtClean="0"/>
              <a:t>Get (sensor-specific) data report object synchronously (not recommended) or asynchronously (events)</a:t>
            </a:r>
          </a:p>
          <a:p xmlns:a="http://schemas.openxmlformats.org/drawingml/2006/main">
            <a:r>
              <a:rPr lang="en-US" sz="2000" dirty="0" smtClean="0"/>
              <a:t>Events</a:t>
            </a:r>
          </a:p>
          <a:p xmlns:a="http://schemas.openxmlformats.org/drawingml/2006/main">
            <a:pPr lvl="1"/>
            <a:r>
              <a:rPr lang="en-US" sz="1800" dirty="0" smtClean="0"/>
              <a:t>State change, leave (detach), data updated, custom</a:t>
            </a:r>
          </a:p>
          <a:p xmlns:a="http://schemas.openxmlformats.org/drawingml/2006/main">
            <a:r>
              <a:rPr lang="en-US" sz="2000" dirty="0" smtClean="0"/>
              <a:t>State</a:t>
            </a:r>
          </a:p>
          <a:p xmlns:a="http://schemas.openxmlformats.org/drawingml/2006/main">
            <a:pPr lvl="1"/>
            <a:r>
              <a:rPr lang="en-US" sz="1800" dirty="0" smtClean="0"/>
              <a:t>Is sensor working properly? Do you have access?</a:t>
            </a:r>
            <a:endParaRPr lang="en-US" sz="1800" dirty="0"/>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Green">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1793</Words>
  <Application>Microsoft Office PowerPoint</Application>
  <PresentationFormat>On-screen Show (4:3)</PresentationFormat>
  <Paragraphs>361</Paragraphs>
  <Slides>36</Slides>
  <Notes>36</Notes>
  <HiddenSlides>0</HiddenSlides>
  <MMClips>0</MMClip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Windows 7 Green</vt:lpstr>
      <vt:lpstr>Windows 7 Blue</vt:lpstr>
      <vt:lpstr>Windows 7 Yellow</vt:lpstr>
      <vt:lpstr>Windows 7 Orange</vt:lpstr>
      <vt:lpstr>Windows 7 Black</vt:lpstr>
      <vt:lpstr>1_Windows 7 Green</vt:lpstr>
      <vt:lpstr>2_Windows 7 Green</vt:lpstr>
      <vt:lpstr>Windows 7 Training</vt:lpstr>
      <vt:lpstr>Windows® Sensor and Location Platform</vt:lpstr>
      <vt:lpstr>Agenda</vt:lpstr>
      <vt:lpstr>Sensor Platform Overview</vt:lpstr>
      <vt:lpstr>Sensor Platform Architecture</vt:lpstr>
      <vt:lpstr>Sensor API Architecture</vt:lpstr>
      <vt:lpstr>Privacy and Access Control</vt:lpstr>
      <vt:lpstr>Sensor API Architecture</vt:lpstr>
      <vt:lpstr>What Is a Sensor?</vt:lpstr>
      <vt:lpstr>Enumerating Sensors</vt:lpstr>
      <vt:lpstr>Getting Current Light Level</vt:lpstr>
      <vt:lpstr>Windows7 API CodePack for .NET</vt:lpstr>
      <vt:lpstr>Sensor Wrapper Architecture</vt:lpstr>
      <vt:lpstr>Sensor Wrapper Architecture</vt:lpstr>
      <vt:lpstr>Sensor Wrapper Architecture</vt:lpstr>
      <vt:lpstr>Enumerating Sensors</vt:lpstr>
      <vt:lpstr>Receiving Data Reports from Sensor</vt:lpstr>
      <vt:lpstr>Location Platform Overview</vt:lpstr>
      <vt:lpstr>Sensor and Location Platform Architecture  – The Big Picture</vt:lpstr>
      <vt:lpstr>Location Platform Benefits</vt:lpstr>
      <vt:lpstr>Default Location in Control Panel</vt:lpstr>
      <vt:lpstr>Location API Architecture</vt:lpstr>
      <vt:lpstr>Location API Architecture ILocation methods</vt:lpstr>
      <vt:lpstr>Location API Architecture ILocation methods</vt:lpstr>
      <vt:lpstr>Location API Architecture ILocationEvents methods</vt:lpstr>
      <vt:lpstr>Location API Architecture ILocationReport (Base Class) methods</vt:lpstr>
      <vt:lpstr>Location API Architecture Report Statuses (Enumeration)</vt:lpstr>
      <vt:lpstr>Location API Architecture IDefaultLocation</vt:lpstr>
      <vt:lpstr>Types of Location Data</vt:lpstr>
      <vt:lpstr>Getting a Location Report</vt:lpstr>
      <vt:lpstr>Location Wrapper Architecture</vt:lpstr>
      <vt:lpstr>Location Wrapper Architecture</vt:lpstr>
      <vt:lpstr>Using Location Wrapper Synchronous</vt:lpstr>
      <vt:lpstr>Using Location Wrapper Asynchronous</vt:lpstr>
      <vt:lpstr>Summary</vt:lpstr>
      <vt:lpstr>Slide 36</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2009-06-05T00:08:44Z</dcterms:created>
  <dcterms:modified xsi:type="dcterms:W3CDTF">2009-08-05T20:41:44Z</dcterms:modified>
  <dc:title>Sensors and Location</dc:title>
  <cp:version>1.0</cp:version>
  <dc:description>[missing presentation description here]
by Microsoft Developer and Platform Evangelism
http://windowsteamblog.com/blogs/developers/default.aspx
</dc:description>
</cp:coreProperties>
</file>