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0" r:id="rId1"/>
    <p:sldMasterId id="2147483747" r:id="rId2"/>
    <p:sldMasterId id="2147483754" r:id="rId3"/>
    <p:sldMasterId id="2147483761" r:id="rId4"/>
    <p:sldMasterId id="2147483768" r:id="rId5"/>
  </p:sldMasterIdLst>
  <p:notesMasterIdLst>
    <p:notesMasterId r:id="rId48"/>
  </p:notesMasterIdLst>
  <p:handoutMasterIdLst>
    <p:handoutMasterId r:id="rId49"/>
  </p:handoutMasterIdLst>
  <p:sldIdLst>
    <p:sldId id="408" r:id="rId6"/>
    <p:sldId id="257" r:id="rId7"/>
    <p:sldId id="338" r:id="rId8"/>
    <p:sldId id="340" r:id="rId9"/>
    <p:sldId id="315" r:id="rId10"/>
    <p:sldId id="339" r:id="rId11"/>
    <p:sldId id="344" r:id="rId12"/>
    <p:sldId id="375" r:id="rId13"/>
    <p:sldId id="347" r:id="rId14"/>
    <p:sldId id="390" r:id="rId15"/>
    <p:sldId id="378" r:id="rId16"/>
    <p:sldId id="376" r:id="rId17"/>
    <p:sldId id="380" r:id="rId18"/>
    <p:sldId id="381" r:id="rId19"/>
    <p:sldId id="382" r:id="rId20"/>
    <p:sldId id="383" r:id="rId21"/>
    <p:sldId id="379" r:id="rId22"/>
    <p:sldId id="384" r:id="rId23"/>
    <p:sldId id="385" r:id="rId24"/>
    <p:sldId id="349" r:id="rId25"/>
    <p:sldId id="386" r:id="rId26"/>
    <p:sldId id="387" r:id="rId27"/>
    <p:sldId id="401" r:id="rId28"/>
    <p:sldId id="413" r:id="rId29"/>
    <p:sldId id="403" r:id="rId30"/>
    <p:sldId id="414" r:id="rId31"/>
    <p:sldId id="415" r:id="rId32"/>
    <p:sldId id="416" r:id="rId33"/>
    <p:sldId id="417" r:id="rId34"/>
    <p:sldId id="393" r:id="rId35"/>
    <p:sldId id="410" r:id="rId36"/>
    <p:sldId id="360" r:id="rId37"/>
    <p:sldId id="418" r:id="rId38"/>
    <p:sldId id="419" r:id="rId39"/>
    <p:sldId id="420" r:id="rId40"/>
    <p:sldId id="411" r:id="rId41"/>
    <p:sldId id="421" r:id="rId42"/>
    <p:sldId id="412" r:id="rId43"/>
    <p:sldId id="362" r:id="rId44"/>
    <p:sldId id="369" r:id="rId45"/>
    <p:sldId id="371" r:id="rId46"/>
    <p:sldId id="422" r:id="rId4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AE1E"/>
    <a:srgbClr val="FFFFFF"/>
    <a:srgbClr val="FF0066"/>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6" autoAdjust="0"/>
    <p:restoredTop sz="79699" autoAdjust="0"/>
  </p:normalViewPr>
  <p:slideViewPr>
    <p:cSldViewPr>
      <p:cViewPr varScale="1">
        <p:scale>
          <a:sx n="105" d="100"/>
          <a:sy n="105" d="100"/>
        </p:scale>
        <p:origin x="-1782" y="-90"/>
      </p:cViewPr>
      <p:guideLst>
        <p:guide orient="horz" pos="136"/>
        <p:guide orient="horz" pos="895"/>
        <p:guide orient="horz" pos="1484"/>
        <p:guide orient="horz" pos="1200"/>
        <p:guide orient="horz" pos="2736"/>
        <p:guide orient="horz" pos="4319"/>
        <p:guide pos="2880"/>
        <p:guide pos="249"/>
        <p:guide pos="476"/>
        <p:guide pos="5511"/>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5B99A-F924-4581-A780-C270B9F6CB6C}" type="doc">
      <dgm:prSet loTypeId="urn:microsoft.com/office/officeart/2005/8/layout/pyramid1" loCatId="pyramid" qsTypeId="urn:microsoft.com/office/officeart/2005/8/quickstyle/3d8" qsCatId="3D" csTypeId="urn:microsoft.com/office/officeart/2005/8/colors/colorful2" csCatId="colorful" phldr="1"/>
      <dgm:spPr/>
    </dgm:pt>
    <dgm:pt modelId="{8C4ACA0B-44A9-4776-A0B8-8877C8E31F1C}">
      <dgm:prSet phldrT="[Text]" custT="1"/>
      <dgm:spPr/>
      <dgm:t>
        <a:bodyPr/>
        <a:lstStyle/>
        <a:p>
          <a:r>
            <a:rPr lang="en-US" sz="4800" dirty="0" smtClean="0"/>
            <a:t/>
          </a:r>
          <a:br>
            <a:rPr lang="en-US" sz="4800" dirty="0" smtClean="0"/>
          </a:br>
          <a:r>
            <a:rPr lang="en-US" sz="4800" dirty="0" smtClean="0"/>
            <a:t>Best</a:t>
          </a:r>
          <a:endParaRPr lang="en-US" sz="4800" dirty="0"/>
        </a:p>
      </dgm:t>
    </dgm:pt>
    <dgm:pt modelId="{9820005A-0754-433A-8375-26479FF250BB}" type="parTrans" cxnId="{A0F3CF3F-3F81-44FE-A78C-E47F62B2ADEB}">
      <dgm:prSet/>
      <dgm:spPr/>
      <dgm:t>
        <a:bodyPr/>
        <a:lstStyle/>
        <a:p>
          <a:endParaRPr lang="en-US">
            <a:solidFill>
              <a:sysClr val="windowText" lastClr="000000"/>
            </a:solidFill>
          </a:endParaRPr>
        </a:p>
      </dgm:t>
    </dgm:pt>
    <dgm:pt modelId="{70BE0122-A35D-4F4D-A7D4-593E1FDD5C33}" type="sibTrans" cxnId="{A0F3CF3F-3F81-44FE-A78C-E47F62B2ADEB}">
      <dgm:prSet/>
      <dgm:spPr/>
      <dgm:t>
        <a:bodyPr/>
        <a:lstStyle/>
        <a:p>
          <a:endParaRPr lang="en-US">
            <a:solidFill>
              <a:sysClr val="windowText" lastClr="000000"/>
            </a:solidFill>
          </a:endParaRPr>
        </a:p>
      </dgm:t>
    </dgm:pt>
    <dgm:pt modelId="{A568A8B9-C771-4695-B76B-9FEEE0DC0A39}">
      <dgm:prSet phldrT="[Text]" custT="1"/>
      <dgm:spPr/>
      <dgm:t>
        <a:bodyPr/>
        <a:lstStyle/>
        <a:p>
          <a:r>
            <a:rPr lang="en-US" sz="4800" dirty="0" smtClean="0"/>
            <a:t>Better</a:t>
          </a:r>
          <a:endParaRPr lang="en-US" sz="4800" dirty="0"/>
        </a:p>
      </dgm:t>
    </dgm:pt>
    <dgm:pt modelId="{B146FC87-CB6B-4C9C-A05A-A03A950CAB04}" type="parTrans" cxnId="{FD451532-898B-428F-9C99-AC95DDF163D4}">
      <dgm:prSet/>
      <dgm:spPr/>
      <dgm:t>
        <a:bodyPr/>
        <a:lstStyle/>
        <a:p>
          <a:endParaRPr lang="en-US">
            <a:solidFill>
              <a:sysClr val="windowText" lastClr="000000"/>
            </a:solidFill>
          </a:endParaRPr>
        </a:p>
      </dgm:t>
    </dgm:pt>
    <dgm:pt modelId="{CA2F6AA6-91DF-4CAD-B72D-4C52CD5A6D6F}" type="sibTrans" cxnId="{FD451532-898B-428F-9C99-AC95DDF163D4}">
      <dgm:prSet/>
      <dgm:spPr/>
      <dgm:t>
        <a:bodyPr/>
        <a:lstStyle/>
        <a:p>
          <a:endParaRPr lang="en-US">
            <a:solidFill>
              <a:sysClr val="windowText" lastClr="000000"/>
            </a:solidFill>
          </a:endParaRPr>
        </a:p>
      </dgm:t>
    </dgm:pt>
    <dgm:pt modelId="{EABE3E2E-4110-4716-B09A-5D1D4F830A38}">
      <dgm:prSet phldrT="[Text]" custT="1"/>
      <dgm:spPr/>
      <dgm:t>
        <a:bodyPr/>
        <a:lstStyle/>
        <a:p>
          <a:r>
            <a:rPr lang="en-US" sz="4800" dirty="0" smtClean="0"/>
            <a:t>Good</a:t>
          </a:r>
          <a:endParaRPr lang="en-US" sz="4800" dirty="0"/>
        </a:p>
      </dgm:t>
    </dgm:pt>
    <dgm:pt modelId="{D43F879D-B570-4F43-A761-1837148B62D3}" type="parTrans" cxnId="{07C07B2B-54CD-4114-806B-207134E4744C}">
      <dgm:prSet/>
      <dgm:spPr/>
      <dgm:t>
        <a:bodyPr/>
        <a:lstStyle/>
        <a:p>
          <a:endParaRPr lang="en-US">
            <a:solidFill>
              <a:sysClr val="windowText" lastClr="000000"/>
            </a:solidFill>
          </a:endParaRPr>
        </a:p>
      </dgm:t>
    </dgm:pt>
    <dgm:pt modelId="{A784FDD6-9028-4328-ADEC-70829D2F24C0}" type="sibTrans" cxnId="{07C07B2B-54CD-4114-806B-207134E4744C}">
      <dgm:prSet/>
      <dgm:spPr/>
      <dgm:t>
        <a:bodyPr/>
        <a:lstStyle/>
        <a:p>
          <a:endParaRPr lang="en-US">
            <a:solidFill>
              <a:sysClr val="windowText" lastClr="000000"/>
            </a:solidFill>
          </a:endParaRPr>
        </a:p>
      </dgm:t>
    </dgm:pt>
    <dgm:pt modelId="{1AB14EA4-E73D-4A39-A87E-BDE4F71E7BC3}" type="pres">
      <dgm:prSet presAssocID="{F565B99A-F924-4581-A780-C270B9F6CB6C}" presName="Name0" presStyleCnt="0">
        <dgm:presLayoutVars>
          <dgm:dir/>
          <dgm:animLvl val="lvl"/>
          <dgm:resizeHandles val="exact"/>
        </dgm:presLayoutVars>
      </dgm:prSet>
      <dgm:spPr/>
    </dgm:pt>
    <dgm:pt modelId="{63A23BC0-D4B3-4311-B607-AF0F2F84EEA0}" type="pres">
      <dgm:prSet presAssocID="{8C4ACA0B-44A9-4776-A0B8-8877C8E31F1C}" presName="Name8" presStyleCnt="0"/>
      <dgm:spPr/>
    </dgm:pt>
    <dgm:pt modelId="{C38BA2BB-830B-4E7E-8259-92D1922A3162}" type="pres">
      <dgm:prSet presAssocID="{8C4ACA0B-44A9-4776-A0B8-8877C8E31F1C}" presName="level" presStyleLbl="node1" presStyleIdx="0" presStyleCnt="3">
        <dgm:presLayoutVars>
          <dgm:chMax val="1"/>
          <dgm:bulletEnabled val="1"/>
        </dgm:presLayoutVars>
      </dgm:prSet>
      <dgm:spPr/>
      <dgm:t>
        <a:bodyPr/>
        <a:lstStyle/>
        <a:p>
          <a:endParaRPr lang="en-US"/>
        </a:p>
      </dgm:t>
    </dgm:pt>
    <dgm:pt modelId="{3B8E7F14-8A78-4EB4-AC84-543BC773FEBD}" type="pres">
      <dgm:prSet presAssocID="{8C4ACA0B-44A9-4776-A0B8-8877C8E31F1C}" presName="levelTx" presStyleLbl="revTx" presStyleIdx="0" presStyleCnt="0">
        <dgm:presLayoutVars>
          <dgm:chMax val="1"/>
          <dgm:bulletEnabled val="1"/>
        </dgm:presLayoutVars>
      </dgm:prSet>
      <dgm:spPr/>
      <dgm:t>
        <a:bodyPr/>
        <a:lstStyle/>
        <a:p>
          <a:endParaRPr lang="en-US"/>
        </a:p>
      </dgm:t>
    </dgm:pt>
    <dgm:pt modelId="{5F999CE1-8DB5-45BC-AF4E-B935A4775F56}" type="pres">
      <dgm:prSet presAssocID="{A568A8B9-C771-4695-B76B-9FEEE0DC0A39}" presName="Name8" presStyleCnt="0"/>
      <dgm:spPr/>
    </dgm:pt>
    <dgm:pt modelId="{69DB4EED-BC27-4D8A-A059-2B415B011F9B}" type="pres">
      <dgm:prSet presAssocID="{A568A8B9-C771-4695-B76B-9FEEE0DC0A39}" presName="level" presStyleLbl="node1" presStyleIdx="1" presStyleCnt="3">
        <dgm:presLayoutVars>
          <dgm:chMax val="1"/>
          <dgm:bulletEnabled val="1"/>
        </dgm:presLayoutVars>
      </dgm:prSet>
      <dgm:spPr/>
      <dgm:t>
        <a:bodyPr/>
        <a:lstStyle/>
        <a:p>
          <a:endParaRPr lang="en-US"/>
        </a:p>
      </dgm:t>
    </dgm:pt>
    <dgm:pt modelId="{69B676BC-59BF-459F-B4A5-2FDC4AE079C1}" type="pres">
      <dgm:prSet presAssocID="{A568A8B9-C771-4695-B76B-9FEEE0DC0A39}" presName="levelTx" presStyleLbl="revTx" presStyleIdx="0" presStyleCnt="0">
        <dgm:presLayoutVars>
          <dgm:chMax val="1"/>
          <dgm:bulletEnabled val="1"/>
        </dgm:presLayoutVars>
      </dgm:prSet>
      <dgm:spPr/>
      <dgm:t>
        <a:bodyPr/>
        <a:lstStyle/>
        <a:p>
          <a:endParaRPr lang="en-US"/>
        </a:p>
      </dgm:t>
    </dgm:pt>
    <dgm:pt modelId="{F0304B54-D93D-4C3C-B1CB-CA66AE836864}" type="pres">
      <dgm:prSet presAssocID="{EABE3E2E-4110-4716-B09A-5D1D4F830A38}" presName="Name8" presStyleCnt="0"/>
      <dgm:spPr/>
    </dgm:pt>
    <dgm:pt modelId="{98E6D5CA-D36C-4F1E-A807-48B06B135ACF}" type="pres">
      <dgm:prSet presAssocID="{EABE3E2E-4110-4716-B09A-5D1D4F830A38}" presName="level" presStyleLbl="node1" presStyleIdx="2" presStyleCnt="3">
        <dgm:presLayoutVars>
          <dgm:chMax val="1"/>
          <dgm:bulletEnabled val="1"/>
        </dgm:presLayoutVars>
      </dgm:prSet>
      <dgm:spPr/>
      <dgm:t>
        <a:bodyPr/>
        <a:lstStyle/>
        <a:p>
          <a:endParaRPr lang="en-US"/>
        </a:p>
      </dgm:t>
    </dgm:pt>
    <dgm:pt modelId="{3D06C1AC-6B24-4D5B-ACF5-2D3C6E0A08C0}" type="pres">
      <dgm:prSet presAssocID="{EABE3E2E-4110-4716-B09A-5D1D4F830A38}" presName="levelTx" presStyleLbl="revTx" presStyleIdx="0" presStyleCnt="0">
        <dgm:presLayoutVars>
          <dgm:chMax val="1"/>
          <dgm:bulletEnabled val="1"/>
        </dgm:presLayoutVars>
      </dgm:prSet>
      <dgm:spPr/>
      <dgm:t>
        <a:bodyPr/>
        <a:lstStyle/>
        <a:p>
          <a:endParaRPr lang="en-US"/>
        </a:p>
      </dgm:t>
    </dgm:pt>
  </dgm:ptLst>
  <dgm:cxnLst>
    <dgm:cxn modelId="{0A4E17F7-F21F-4848-AC8D-0969586037CC}" type="presOf" srcId="{EABE3E2E-4110-4716-B09A-5D1D4F830A38}" destId="{98E6D5CA-D36C-4F1E-A807-48B06B135ACF}" srcOrd="0" destOrd="0" presId="urn:microsoft.com/office/officeart/2005/8/layout/pyramid1"/>
    <dgm:cxn modelId="{E83BCFF4-D709-4A63-86C8-96C2EF4D151B}" type="presOf" srcId="{A568A8B9-C771-4695-B76B-9FEEE0DC0A39}" destId="{69DB4EED-BC27-4D8A-A059-2B415B011F9B}" srcOrd="0" destOrd="0" presId="urn:microsoft.com/office/officeart/2005/8/layout/pyramid1"/>
    <dgm:cxn modelId="{4695FACE-AB42-4A16-8B30-08B26ACFDF48}" type="presOf" srcId="{F565B99A-F924-4581-A780-C270B9F6CB6C}" destId="{1AB14EA4-E73D-4A39-A87E-BDE4F71E7BC3}" srcOrd="0" destOrd="0" presId="urn:microsoft.com/office/officeart/2005/8/layout/pyramid1"/>
    <dgm:cxn modelId="{07C07B2B-54CD-4114-806B-207134E4744C}" srcId="{F565B99A-F924-4581-A780-C270B9F6CB6C}" destId="{EABE3E2E-4110-4716-B09A-5D1D4F830A38}" srcOrd="2" destOrd="0" parTransId="{D43F879D-B570-4F43-A761-1837148B62D3}" sibTransId="{A784FDD6-9028-4328-ADEC-70829D2F24C0}"/>
    <dgm:cxn modelId="{755359E5-2F02-460D-92F5-16D37F01456A}" type="presOf" srcId="{EABE3E2E-4110-4716-B09A-5D1D4F830A38}" destId="{3D06C1AC-6B24-4D5B-ACF5-2D3C6E0A08C0}" srcOrd="1" destOrd="0" presId="urn:microsoft.com/office/officeart/2005/8/layout/pyramid1"/>
    <dgm:cxn modelId="{D949CCF2-8945-4B82-A892-964F0E3EAF08}" type="presOf" srcId="{8C4ACA0B-44A9-4776-A0B8-8877C8E31F1C}" destId="{3B8E7F14-8A78-4EB4-AC84-543BC773FEBD}" srcOrd="1" destOrd="0" presId="urn:microsoft.com/office/officeart/2005/8/layout/pyramid1"/>
    <dgm:cxn modelId="{A0F3CF3F-3F81-44FE-A78C-E47F62B2ADEB}" srcId="{F565B99A-F924-4581-A780-C270B9F6CB6C}" destId="{8C4ACA0B-44A9-4776-A0B8-8877C8E31F1C}" srcOrd="0" destOrd="0" parTransId="{9820005A-0754-433A-8375-26479FF250BB}" sibTransId="{70BE0122-A35D-4F4D-A7D4-593E1FDD5C33}"/>
    <dgm:cxn modelId="{10FD2D2E-9400-4EF1-AB6C-0499C8C401D8}" type="presOf" srcId="{A568A8B9-C771-4695-B76B-9FEEE0DC0A39}" destId="{69B676BC-59BF-459F-B4A5-2FDC4AE079C1}" srcOrd="1" destOrd="0" presId="urn:microsoft.com/office/officeart/2005/8/layout/pyramid1"/>
    <dgm:cxn modelId="{7889C60D-16DB-45B7-A6AF-4E6A46DAEFFB}" type="presOf" srcId="{8C4ACA0B-44A9-4776-A0B8-8877C8E31F1C}" destId="{C38BA2BB-830B-4E7E-8259-92D1922A3162}" srcOrd="0" destOrd="0" presId="urn:microsoft.com/office/officeart/2005/8/layout/pyramid1"/>
    <dgm:cxn modelId="{FD451532-898B-428F-9C99-AC95DDF163D4}" srcId="{F565B99A-F924-4581-A780-C270B9F6CB6C}" destId="{A568A8B9-C771-4695-B76B-9FEEE0DC0A39}" srcOrd="1" destOrd="0" parTransId="{B146FC87-CB6B-4C9C-A05A-A03A950CAB04}" sibTransId="{CA2F6AA6-91DF-4CAD-B72D-4C52CD5A6D6F}"/>
    <dgm:cxn modelId="{70D27AED-89B1-44D2-81C5-1FCC942B32E0}" type="presParOf" srcId="{1AB14EA4-E73D-4A39-A87E-BDE4F71E7BC3}" destId="{63A23BC0-D4B3-4311-B607-AF0F2F84EEA0}" srcOrd="0" destOrd="0" presId="urn:microsoft.com/office/officeart/2005/8/layout/pyramid1"/>
    <dgm:cxn modelId="{3B3B38E4-C3B5-42A1-AE49-072382D91699}" type="presParOf" srcId="{63A23BC0-D4B3-4311-B607-AF0F2F84EEA0}" destId="{C38BA2BB-830B-4E7E-8259-92D1922A3162}" srcOrd="0" destOrd="0" presId="urn:microsoft.com/office/officeart/2005/8/layout/pyramid1"/>
    <dgm:cxn modelId="{7F07FECC-646D-4207-A15F-2925A34EC711}" type="presParOf" srcId="{63A23BC0-D4B3-4311-B607-AF0F2F84EEA0}" destId="{3B8E7F14-8A78-4EB4-AC84-543BC773FEBD}" srcOrd="1" destOrd="0" presId="urn:microsoft.com/office/officeart/2005/8/layout/pyramid1"/>
    <dgm:cxn modelId="{798BE69C-8CDD-4EE8-B31A-348C7AE04CEA}" type="presParOf" srcId="{1AB14EA4-E73D-4A39-A87E-BDE4F71E7BC3}" destId="{5F999CE1-8DB5-45BC-AF4E-B935A4775F56}" srcOrd="1" destOrd="0" presId="urn:microsoft.com/office/officeart/2005/8/layout/pyramid1"/>
    <dgm:cxn modelId="{9734A3A1-0228-412D-A263-5F59DBA9EDFB}" type="presParOf" srcId="{5F999CE1-8DB5-45BC-AF4E-B935A4775F56}" destId="{69DB4EED-BC27-4D8A-A059-2B415B011F9B}" srcOrd="0" destOrd="0" presId="urn:microsoft.com/office/officeart/2005/8/layout/pyramid1"/>
    <dgm:cxn modelId="{A1EA93F5-1F5F-412C-902E-CCE4A7344F66}" type="presParOf" srcId="{5F999CE1-8DB5-45BC-AF4E-B935A4775F56}" destId="{69B676BC-59BF-459F-B4A5-2FDC4AE079C1}" srcOrd="1" destOrd="0" presId="urn:microsoft.com/office/officeart/2005/8/layout/pyramid1"/>
    <dgm:cxn modelId="{65AF7A13-9892-4407-9814-E18C0C6BC965}" type="presParOf" srcId="{1AB14EA4-E73D-4A39-A87E-BDE4F71E7BC3}" destId="{F0304B54-D93D-4C3C-B1CB-CA66AE836864}" srcOrd="2" destOrd="0" presId="urn:microsoft.com/office/officeart/2005/8/layout/pyramid1"/>
    <dgm:cxn modelId="{F91051FE-050D-4E28-B0F9-F13714B4E541}" type="presParOf" srcId="{F0304B54-D93D-4C3C-B1CB-CA66AE836864}" destId="{98E6D5CA-D36C-4F1E-A807-48B06B135ACF}" srcOrd="0" destOrd="0" presId="urn:microsoft.com/office/officeart/2005/8/layout/pyramid1"/>
    <dgm:cxn modelId="{A954DC92-0E64-4E93-9D82-C4B39F4180FA}" type="presParOf" srcId="{F0304B54-D93D-4C3C-B1CB-CA66AE836864}" destId="{3D06C1AC-6B24-4D5B-ACF5-2D3C6E0A08C0}"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390890"/>
            <a:ext cx="54864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457201" y="3729335"/>
            <a:ext cx="5486400" cy="341632"/>
          </a:xfrm>
        </p:spPr>
        <p:txBody>
          <a:bodyPr vert="horz"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457201" y="3729335"/>
            <a:ext cx="5486400" cy="341632"/>
          </a:xfrm>
        </p:spPr>
        <p:txBody>
          <a:bodyPr vert="horz"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4053097" cy="424732"/>
          </a:xfrm>
        </p:spPr>
        <p:txBody>
          <a:bodyPr wrap="non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457201" y="3729335"/>
            <a:ext cx="5486400" cy="341632"/>
          </a:xfrm>
        </p:spPr>
        <p:txBody>
          <a:bodyPr vert="horz"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p:nvPr>
        </p:nvSpPr>
        <p:spPr>
          <a:xfrm>
            <a:off x="5325207" y="2667000"/>
            <a:ext cx="3423505" cy="1200329"/>
          </a:xfrm>
        </p:spPr>
        <p:txBody>
          <a:bodyPr wrap="square">
            <a:spAutoFit/>
          </a:bodyPr>
          <a:lstStyle>
            <a:lvl1pPr>
              <a:defRPr sz="3600">
                <a:solidFill>
                  <a:schemeClr val="bg1"/>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5325207" y="3964835"/>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244304"/>
            <a:ext cx="54864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457201" y="3729335"/>
            <a:ext cx="5486400" cy="341632"/>
          </a:xfrm>
        </p:spPr>
        <p:txBody>
          <a:bodyPr vert="horz"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image" Target="../media/image1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762" y="228600"/>
            <a:ext cx="8313737"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5762" y="1414463"/>
            <a:ext cx="8313737"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3"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83" r:id="rId7"/>
    <p:sldLayoutId id="2147483784" r:id="rId8"/>
    <p:sldLayoutId id="2147483785" r:id="rId9"/>
    <p:sldLayoutId id="2147483786" r:id="rId10"/>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3" y="228600"/>
            <a:ext cx="8301037"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5763" y="1414463"/>
            <a:ext cx="8301037"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763" y="228600"/>
            <a:ext cx="8313737"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5763" y="1414463"/>
            <a:ext cx="8313737"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3" y="228600"/>
            <a:ext cx="8301036"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5763" y="1414463"/>
            <a:ext cx="8301036"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763" y="228600"/>
            <a:ext cx="8301037" cy="707886"/>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5763" y="1414463"/>
            <a:ext cx="8301037"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10.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11.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13.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4.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15.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16.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17.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 Type="http://schemas.openxmlformats.org/officeDocument/2006/relationships/image" Target="../media/image20.png" Id="rId4" /></Relationships>
</file>

<file path=ppt/slides/_rels/slide18.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8.xml" Id="rId1" /><Relationship Type="http://schemas.openxmlformats.org/officeDocument/2006/relationships/image" Target="../media/image22.png" Id="rId5" /><Relationship Type="http://schemas.openxmlformats.org/officeDocument/2006/relationships/image" Target="../media/image21.png" Id="rId4" /></Relationships>
</file>

<file path=ppt/slides/_rels/slide19.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8.xml" Id="rId1" /><Relationship Type="http://schemas.openxmlformats.org/officeDocument/2006/relationships/image" Target="../media/image24.png" Id="rId5" /><Relationship Type="http://schemas.openxmlformats.org/officeDocument/2006/relationships/image" Target="../media/image23.png" Id="rId4"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1.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2.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3.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24.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5.xml.rels>&#65279;<?xml version="1.0" encoding="utf-8"?><Relationships xmlns="http://schemas.openxmlformats.org/package/2006/relationships"><Relationship Type="http://schemas.openxmlformats.org/officeDocument/2006/relationships/slideLayout" Target="../slideLayouts/slideLayout10.xml" Id="rId1" /></Relationships>
</file>

<file path=ppt/slides/_rels/slide26.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27.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28.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9.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3.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3.xml" Id="rId1" /><Relationship Type="http://schemas.openxmlformats.org/officeDocument/2006/relationships/image" Target="../media/image14.jpeg" Id="rId4" /></Relationships>
</file>

<file path=ppt/slides/_rels/slide30.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31.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32.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33.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34.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35.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36.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3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38.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39.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4.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40.xml.rels>&#65279;<?xml version="1.0" encoding="utf-8"?><Relationships xmlns="http://schemas.openxmlformats.org/package/2006/relationships"><Relationship Type="http://schemas.openxmlformats.org/officeDocument/2006/relationships/image" Target="../media/image25.png" Id="rId3" /><Relationship Type="http://schemas.openxmlformats.org/officeDocument/2006/relationships/slideLayout" Target="../slideLayouts/slideLayout3.xml" Id="rId1" /></Relationships>
</file>

<file path=ppt/slides/_rels/slide41.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42.xml.rels>&#65279;<?xml version="1.0" encoding="utf-8"?><Relationships xmlns="http://schemas.openxmlformats.org/package/2006/relationships"><Relationship Type="http://schemas.openxmlformats.org/officeDocument/2006/relationships/image" Target="../media/image26.png" Id="rId3" /><Relationship Type="http://schemas.openxmlformats.org/officeDocument/2006/relationships/slideLayout" Target="../slideLayouts/slideLayout5.xml" Id="rId1" /></Relationships>
</file>

<file path=ppt/slides/_rels/slide5.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6.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 Type="http://schemas.openxmlformats.org/officeDocument/2006/relationships/image" Target="../media/image16.png" Id="rId5" /><Relationship Type="http://schemas.openxmlformats.org/officeDocument/2006/relationships/image" Target="../media/image15.png" Id="rId4" /></Relationships>
</file>

<file path=ppt/slides/_rels/slide7.xml.rels>&#65279;<?xml version="1.0" encoding="utf-8"?><Relationships xmlns="http://schemas.openxmlformats.org/package/2006/relationships"><Relationship Type="http://schemas.openxmlformats.org/officeDocument/2006/relationships/image" Target="../media/image19.jpeg" Id="rId7" /><Relationship Type="http://schemas.openxmlformats.org/officeDocument/2006/relationships/slideLayout" Target="../slideLayouts/slideLayout9.xml" Id="rId2" /><Relationship Type="http://schemas.openxmlformats.org/officeDocument/2006/relationships/tags" Target="../tags/tag1.xml" Id="rId1" /><Relationship Type="http://schemas.openxmlformats.org/officeDocument/2006/relationships/image" Target="../media/image18.png" Id="rId6" /><Relationship Type="http://schemas.openxmlformats.org/officeDocument/2006/relationships/image" Target="../media/image17.png" Id="rId5" /><Relationship Type="http://schemas.openxmlformats.org/officeDocument/2006/relationships/image" Target="../media/image13.png" Id="rId4" /></Relationships>
</file>

<file path=ppt/slides/_rels/slide8.xml.rels>&#65279;<?xml version="1.0" encoding="utf-8"?><Relationships xmlns="http://schemas.openxmlformats.org/package/2006/relationships"><Relationship Type="http://schemas.openxmlformats.org/officeDocument/2006/relationships/diagramData" Target="../diagrams/data1.xml" Id="rId3" /><Relationship Type="http://schemas.microsoft.com/office/2007/relationships/diagramDrawing" Target="../diagrams/drawing1.xml" Id="rId7" /><Relationship Type="http://schemas.openxmlformats.org/officeDocument/2006/relationships/slideLayout" Target="../slideLayouts/slideLayout8.xml" Id="rId1" /><Relationship Type="http://schemas.openxmlformats.org/officeDocument/2006/relationships/diagramColors" Target="../diagrams/colors1.xml" Id="rId6" /><Relationship Type="http://schemas.openxmlformats.org/officeDocument/2006/relationships/diagramQuickStyle" Target="../diagrams/quickStyle1.xml" Id="rId5" /><Relationship Type="http://schemas.openxmlformats.org/officeDocument/2006/relationships/diagramLayout" Target="../diagrams/layout1.xml" Id="rId4" /></Relationships>
</file>

<file path=ppt/slides/_rels/slide9.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Testing the Digitizer Capabilities</a:t>
            </a:r>
            <a:endParaRPr lang="en-US" dirty="0"/>
          </a:p>
        </p:txBody>
      </p:sp>
      <p:sp>
        <p:nvSpPr>
          <p:cNvPr id="6" name="Text Placeholder 5"/>
          <p:cNvSpPr>
            <a:spLocks xmlns:a="http://schemas.openxmlformats.org/drawingml/2006/main" noGrp="1"/>
          </p:cNvSpPr>
          <p:nvPr>
            <p:ph sz="quarter" idx="13"/>
          </p:nvPr>
        </p:nvSpPr>
        <p:spPr/>
        <p:txBody>
          <a:bodyPr xmlns:a="http://schemas.openxmlformats.org/drawingml/2006/main"/>
          <a:lstStyle xmlns:a="http://schemas.openxmlformats.org/drawingml/2006/main"/>
          <a:p xmlns:a="http://schemas.openxmlformats.org/drawingml/2006/main">
            <a:r>
              <a:rPr lang="en-US" dirty="0" smtClean="0"/>
              <a:t>Passing SM_DIGITIZER to </a:t>
            </a:r>
            <a:r>
              <a:rPr lang="en-US" dirty="0" err="1" smtClean="0"/>
              <a:t>GetSystemMetrics</a:t>
            </a:r>
            <a:r>
              <a:rPr lang="en-US" dirty="0" smtClean="0"/>
              <a:t>() returns a bit field:</a:t>
            </a:r>
            <a:endParaRPr lang="he-IL" dirty="0"/>
          </a:p>
        </p:txBody>
      </p:sp>
      <p:graphicFrame>
        <p:nvGraphicFramePr>
          <p:cNvPr id="7" name="Table 6"/>
          <p:cNvGraphicFramePr>
            <a:graphicFrameLocks xmlns:a="http://schemas.openxmlformats.org/drawingml/2006/main" noGrp="1"/>
          </p:cNvGraphicFramePr>
          <p:nvPr/>
        </p:nvGraphicFramePr>
        <p:xfrm>
          <a:off xmlns:a="http://schemas.openxmlformats.org/drawingml/2006/main" x="285721" y="2643182"/>
          <a:ext xmlns:a="http://schemas.openxmlformats.org/drawingml/2006/main" cx="8501122" cy="889000"/>
        </p:xfrm>
        <a:graphic xmlns:a="http://schemas.openxmlformats.org/drawingml/2006/main">
          <a:graphicData uri="http://schemas.openxmlformats.org/drawingml/2006/table">
            <a:tbl>
              <a:tblPr rtl="1" firstRow="1" lastCol="1" bandRow="1">
                <a:tableStyleId>{69C7853C-536D-4A76-A0AE-DD22124D55A5}</a:tableStyleId>
              </a:tblPr>
              <a:tblGrid>
                <a:gridCol w="1071110"/>
                <a:gridCol w="872835"/>
                <a:gridCol w="1127878"/>
                <a:gridCol w="985914"/>
                <a:gridCol w="1006526"/>
                <a:gridCol w="1021781"/>
                <a:gridCol w="775573"/>
                <a:gridCol w="883663"/>
                <a:gridCol w="755842"/>
              </a:tblGrid>
              <a:tr h="370840">
                <a:tc>
                  <a:txBody>
                    <a:bodyPr/>
                    <a:lstStyle/>
                    <a:p>
                      <a:pPr algn="ctr" rtl="0"/>
                      <a:r>
                        <a:rPr lang="en-US" sz="1600" kern="1200" dirty="0" smtClean="0"/>
                        <a:t>0x01</a:t>
                      </a:r>
                      <a:endParaRPr lang="he-IL" sz="1600" kern="1200" dirty="0">
                        <a:solidFill>
                          <a:schemeClr val="tx1"/>
                        </a:solidFill>
                        <a:latin typeface="Consolas" pitchFamily="49" charset="0"/>
                        <a:ea typeface="+mn-ea"/>
                        <a:cs typeface="+mn-cs"/>
                      </a:endParaRPr>
                    </a:p>
                  </a:txBody>
                  <a:tcPr/>
                </a:tc>
                <a:tc>
                  <a:txBody>
                    <a:bodyPr/>
                    <a:lstStyle/>
                    <a:p>
                      <a:pPr algn="ctr" rtl="0"/>
                      <a:r>
                        <a:rPr lang="en-US" sz="1600" kern="1200" dirty="0" smtClean="0"/>
                        <a:t>0x02</a:t>
                      </a:r>
                      <a:endParaRPr lang="he-IL" sz="1600" kern="1200" dirty="0">
                        <a:solidFill>
                          <a:schemeClr val="tx1"/>
                        </a:solidFill>
                        <a:latin typeface="Consolas" pitchFamily="49" charset="0"/>
                        <a:ea typeface="+mn-ea"/>
                        <a:cs typeface="+mn-cs"/>
                      </a:endParaRPr>
                    </a:p>
                  </a:txBody>
                  <a:tcPr/>
                </a:tc>
                <a:tc>
                  <a:txBody>
                    <a:bodyPr/>
                    <a:lstStyle/>
                    <a:p>
                      <a:pPr algn="ctr" rtl="0"/>
                      <a:r>
                        <a:rPr lang="en-US" sz="1600" kern="1200" dirty="0" smtClean="0"/>
                        <a:t>0x04</a:t>
                      </a:r>
                      <a:endParaRPr lang="he-IL" sz="1600" kern="1200" dirty="0">
                        <a:solidFill>
                          <a:schemeClr val="tx1"/>
                        </a:solidFill>
                        <a:latin typeface="Consolas" pitchFamily="49" charset="0"/>
                        <a:ea typeface="+mn-ea"/>
                        <a:cs typeface="+mn-cs"/>
                      </a:endParaRPr>
                    </a:p>
                  </a:txBody>
                  <a:tcPr/>
                </a:tc>
                <a:tc>
                  <a:txBody>
                    <a:bodyPr/>
                    <a:lstStyle/>
                    <a:p>
                      <a:pPr algn="ctr" rtl="0"/>
                      <a:r>
                        <a:rPr lang="en-US" sz="1600" kern="1200" dirty="0" smtClean="0"/>
                        <a:t>0x08</a:t>
                      </a:r>
                      <a:endParaRPr lang="he-IL" sz="1600" b="1" kern="1200" dirty="0">
                        <a:solidFill>
                          <a:schemeClr val="tx1"/>
                        </a:solidFill>
                        <a:latin typeface="Consolas" pitchFamily="49" charset="0"/>
                        <a:ea typeface="+mn-ea"/>
                        <a:cs typeface="+mn-cs"/>
                      </a:endParaRPr>
                    </a:p>
                  </a:txBody>
                  <a:tcPr/>
                </a:tc>
                <a:tc>
                  <a:txBody>
                    <a:bodyPr/>
                    <a:lstStyle/>
                    <a:p>
                      <a:pPr algn="ctr" rtl="0"/>
                      <a:r>
                        <a:rPr lang="en-US" sz="1600" kern="1200" dirty="0" smtClean="0"/>
                        <a:t>0x10</a:t>
                      </a:r>
                      <a:endParaRPr lang="he-IL" sz="1600" b="1" kern="1200" dirty="0">
                        <a:solidFill>
                          <a:schemeClr val="tx1"/>
                        </a:solidFill>
                        <a:latin typeface="Consolas" pitchFamily="49" charset="0"/>
                        <a:ea typeface="+mn-ea"/>
                        <a:cs typeface="+mn-cs"/>
                      </a:endParaRPr>
                    </a:p>
                  </a:txBody>
                  <a:tcPr/>
                </a:tc>
                <a:tc>
                  <a:txBody>
                    <a:bodyPr/>
                    <a:lstStyle/>
                    <a:p>
                      <a:pPr algn="ctr" rtl="0"/>
                      <a:r>
                        <a:rPr lang="en-US" sz="1600" kern="1200" dirty="0" smtClean="0"/>
                        <a:t>0x20</a:t>
                      </a:r>
                      <a:endParaRPr lang="he-IL" sz="1600" b="1" kern="1200" dirty="0">
                        <a:solidFill>
                          <a:schemeClr val="tx1"/>
                        </a:solidFill>
                        <a:latin typeface="Consolas" pitchFamily="49" charset="0"/>
                        <a:ea typeface="+mn-ea"/>
                        <a:cs typeface="+mn-cs"/>
                      </a:endParaRPr>
                    </a:p>
                  </a:txBody>
                  <a:tcPr/>
                </a:tc>
                <a:tc>
                  <a:txBody>
                    <a:bodyPr/>
                    <a:lstStyle/>
                    <a:p>
                      <a:pPr algn="ctr" rtl="0"/>
                      <a:r>
                        <a:rPr lang="en-US" sz="1600" dirty="0" smtClean="0"/>
                        <a:t>0x40</a:t>
                      </a:r>
                      <a:endParaRPr lang="he-IL" sz="1600" dirty="0">
                        <a:solidFill>
                          <a:schemeClr val="tx1"/>
                        </a:solidFill>
                        <a:latin typeface="Consolas" pitchFamily="49" charset="0"/>
                      </a:endParaRPr>
                    </a:p>
                  </a:txBody>
                  <a:tcPr/>
                </a:tc>
                <a:tc>
                  <a:txBody>
                    <a:bodyPr/>
                    <a:lstStyle/>
                    <a:p>
                      <a:pPr algn="ctr" rtl="0"/>
                      <a:r>
                        <a:rPr lang="en-US" sz="1600" dirty="0" smtClean="0"/>
                        <a:t>0x80</a:t>
                      </a:r>
                      <a:endParaRPr lang="he-IL" sz="1600" dirty="0">
                        <a:solidFill>
                          <a:schemeClr val="tx1"/>
                        </a:solidFill>
                        <a:latin typeface="Consolas" pitchFamily="49" charset="0"/>
                      </a:endParaRPr>
                    </a:p>
                  </a:txBody>
                  <a:tcPr/>
                </a:tc>
                <a:tc>
                  <a:txBody>
                    <a:bodyPr/>
                    <a:lstStyle/>
                    <a:p>
                      <a:pPr algn="l" rtl="0"/>
                      <a:r>
                        <a:rPr lang="en-US" sz="1600" dirty="0" smtClean="0"/>
                        <a:t>Bit</a:t>
                      </a:r>
                      <a:endParaRPr lang="he-IL" sz="1600" dirty="0">
                        <a:solidFill>
                          <a:schemeClr val="tx1"/>
                        </a:solidFill>
                        <a:latin typeface="Abadi MT Condensed Extra Bold" pitchFamily="34" charset="0"/>
                      </a:endParaRPr>
                    </a:p>
                  </a:txBody>
                  <a:tcPr/>
                </a:tc>
              </a:tr>
              <a:tr h="370840">
                <a:tc>
                  <a:txBody>
                    <a:bodyPr/>
                    <a:lstStyle/>
                    <a:p>
                      <a:pPr algn="l" rtl="0"/>
                      <a:r>
                        <a:rPr lang="en-US" sz="1400" dirty="0" smtClean="0"/>
                        <a:t>Integrated Touch</a:t>
                      </a:r>
                      <a:endParaRPr lang="he-IL" sz="1400" dirty="0">
                        <a:latin typeface="Franklin Gothic Demi Cond" pitchFamily="34" charset="0"/>
                      </a:endParaRPr>
                    </a:p>
                  </a:txBody>
                  <a:tcPr/>
                </a:tc>
                <a:tc>
                  <a:txBody>
                    <a:bodyPr/>
                    <a:lstStyle/>
                    <a:p>
                      <a:pPr algn="l" rtl="0"/>
                      <a:r>
                        <a:rPr lang="en-US" sz="1400" dirty="0" smtClean="0"/>
                        <a:t>External Touch</a:t>
                      </a:r>
                      <a:endParaRPr lang="he-IL" sz="1400" dirty="0">
                        <a:latin typeface="Franklin Gothic Demi Cond" pitchFamily="34" charset="0"/>
                      </a:endParaRPr>
                    </a:p>
                  </a:txBody>
                  <a:tcPr/>
                </a:tc>
                <a:tc>
                  <a:txBody>
                    <a:bodyPr/>
                    <a:lstStyle/>
                    <a:p>
                      <a:pPr algn="l" rtl="0"/>
                      <a:r>
                        <a:rPr lang="en-US" sz="1400" dirty="0" smtClean="0"/>
                        <a:t>Integrated Pen</a:t>
                      </a:r>
                      <a:endParaRPr lang="he-IL" sz="1400" dirty="0">
                        <a:latin typeface="Franklin Gothic Demi Cond" pitchFamily="34" charset="0"/>
                      </a:endParaRPr>
                    </a:p>
                  </a:txBody>
                  <a:tcPr/>
                </a:tc>
                <a:tc>
                  <a:txBody>
                    <a:bodyPr/>
                    <a:lstStyle/>
                    <a:p>
                      <a:pPr algn="l" rtl="0"/>
                      <a:r>
                        <a:rPr lang="en-US" sz="1400" dirty="0" smtClean="0"/>
                        <a:t>External Pen</a:t>
                      </a:r>
                      <a:endParaRPr lang="he-IL" sz="1400" dirty="0">
                        <a:latin typeface="Franklin Gothic Demi Cond" pitchFamily="34" charset="0"/>
                      </a:endParaRPr>
                    </a:p>
                  </a:txBody>
                  <a:tcPr/>
                </a:tc>
                <a:tc>
                  <a:txBody>
                    <a:bodyPr/>
                    <a:lstStyle/>
                    <a:p>
                      <a:pPr algn="l" rtl="0"/>
                      <a:r>
                        <a:rPr lang="en-US" sz="1400" dirty="0" smtClean="0"/>
                        <a:t>Reserved</a:t>
                      </a:r>
                      <a:endParaRPr lang="he-IL" sz="1400" dirty="0">
                        <a:latin typeface="Franklin Gothic Demi Cond" pitchFamily="34" charset="0"/>
                      </a:endParaRPr>
                    </a:p>
                  </a:txBody>
                  <a:tcPr/>
                </a:tc>
                <a:tc>
                  <a:txBody>
                    <a:bodyPr/>
                    <a:lstStyle/>
                    <a:p>
                      <a:pPr algn="l" rtl="0"/>
                      <a:r>
                        <a:rPr lang="en-US" sz="1400" dirty="0" smtClean="0"/>
                        <a:t>Reserved</a:t>
                      </a:r>
                      <a:endParaRPr lang="he-IL" sz="1400" dirty="0">
                        <a:latin typeface="Franklin Gothic Demi Cond" pitchFamily="34" charset="0"/>
                      </a:endParaRPr>
                    </a:p>
                  </a:txBody>
                  <a:tcPr/>
                </a:tc>
                <a:tc>
                  <a:txBody>
                    <a:bodyPr/>
                    <a:lstStyle/>
                    <a:p>
                      <a:pPr algn="l" rtl="0"/>
                      <a:r>
                        <a:rPr lang="en-US" sz="1400" dirty="0" smtClean="0"/>
                        <a:t>Multi input</a:t>
                      </a:r>
                      <a:endParaRPr lang="he-IL" sz="1400" dirty="0">
                        <a:latin typeface="Franklin Gothic Demi Cond" pitchFamily="34" charset="0"/>
                      </a:endParaRPr>
                    </a:p>
                  </a:txBody>
                  <a:tcPr/>
                </a:tc>
                <a:tc>
                  <a:txBody>
                    <a:bodyPr/>
                    <a:lstStyle/>
                    <a:p>
                      <a:pPr algn="l" rtl="0"/>
                      <a:r>
                        <a:rPr lang="en-US" sz="1400" dirty="0" smtClean="0"/>
                        <a:t>Stack Ready</a:t>
                      </a:r>
                      <a:endParaRPr lang="he-IL" sz="1400" dirty="0">
                        <a:latin typeface="Franklin Gothic Demi Cond" pitchFamily="34" charset="0"/>
                      </a:endParaRPr>
                    </a:p>
                  </a:txBody>
                  <a:tcPr/>
                </a:tc>
                <a:tc>
                  <a:txBody>
                    <a:bodyPr/>
                    <a:lstStyle/>
                    <a:p>
                      <a:pPr algn="l" rtl="0"/>
                      <a:r>
                        <a:rPr lang="en-US" sz="1600" dirty="0" smtClean="0"/>
                        <a:t>Value</a:t>
                      </a:r>
                      <a:endParaRPr lang="he-IL" sz="1600" dirty="0">
                        <a:latin typeface="Franklin Gothic Demi Cond" pitchFamily="34" charset="0"/>
                      </a:endParaRPr>
                    </a:p>
                  </a:txBody>
                  <a:tcPr/>
                </a:tc>
              </a:tr>
            </a:tbl>
          </a:graphicData>
        </a:graphic>
      </p:graphicFrame>
      <p:sp>
        <p:nvSpPr>
          <p:cNvPr id="8" name="TextBox 7"/>
          <p:cNvSpPr txBox="1"/>
          <p:nvPr/>
        </p:nvSpPr>
        <p:spPr>
          <a:xfrm xmlns:a="http://schemas.openxmlformats.org/drawingml/2006/main">
            <a:off x="674983" y="3786190"/>
            <a:ext cx="7782900" cy="2585323"/>
          </a:xfrm>
          <a:prstGeom xmlns:a="http://schemas.openxmlformats.org/drawingml/2006/main" prst="rect">
            <a:avLst/>
          </a:prstGeom>
          <a:ln xmlns:a="http://schemas.openxmlformats.org/drawingml/2006/mai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none" rtlCol="1">
            <a:spAutoFit/>
          </a:bodyPr>
          <a:lstStyle xmlns:a="http://schemas.openxmlformats.org/drawingml/2006/main"/>
          <a:p xmlns:a="http://schemas.openxmlformats.org/drawingml/2006/main">
            <a:r>
              <a:rPr lang="en-US" b="1" dirty="0" smtClean="0">
                <a:solidFill>
                  <a:schemeClr val="tx1"/>
                </a:solidFill>
                <a:latin typeface="Consolas" pitchFamily="49" charset="0"/>
              </a:rPr>
              <a:t>// test for touch</a:t>
            </a:r>
          </a:p>
          <a:p xmlns:a="http://schemas.openxmlformats.org/drawingml/2006/main">
            <a:r>
              <a:rPr lang="en-US" b="1" dirty="0" err="1" smtClean="0">
                <a:solidFill>
                  <a:schemeClr val="tx1"/>
                </a:solidFill>
                <a:latin typeface="Consolas" pitchFamily="49" charset="0"/>
              </a:rPr>
              <a:t>int</a:t>
            </a:r>
            <a:r>
              <a:rPr lang="en-US" b="1" dirty="0" smtClean="0">
                <a:solidFill>
                  <a:schemeClr val="tx1"/>
                </a:solidFill>
                <a:latin typeface="Consolas" pitchFamily="49" charset="0"/>
              </a:rPr>
              <a:t> value = </a:t>
            </a:r>
            <a:r>
              <a:rPr lang="en-US" b="1" dirty="0" err="1" smtClean="0">
                <a:solidFill>
                  <a:schemeClr val="tx1"/>
                </a:solidFill>
                <a:latin typeface="Consolas" pitchFamily="49" charset="0"/>
              </a:rPr>
              <a:t>GetSystemMetrics</a:t>
            </a:r>
            <a:r>
              <a:rPr lang="en-US" b="1" dirty="0" smtClean="0">
                <a:solidFill>
                  <a:schemeClr val="tx1"/>
                </a:solidFill>
                <a:latin typeface="Consolas" pitchFamily="49" charset="0"/>
              </a:rPr>
              <a:t>(SM_DIGITIZER));</a:t>
            </a:r>
          </a:p>
          <a:p xmlns:a="http://schemas.openxmlformats.org/drawingml/2006/main">
            <a:r>
              <a:rPr lang="en-US" b="1" dirty="0" smtClean="0">
                <a:solidFill>
                  <a:schemeClr val="tx1"/>
                </a:solidFill>
                <a:latin typeface="Consolas" pitchFamily="49" charset="0"/>
              </a:rPr>
              <a:t>if (value &amp; 0x80){ /* stack ready */}</a:t>
            </a:r>
          </a:p>
          <a:p xmlns:a="http://schemas.openxmlformats.org/drawingml/2006/main">
            <a:r>
              <a:rPr lang="en-US" b="1" dirty="0" smtClean="0">
                <a:solidFill>
                  <a:schemeClr val="tx1"/>
                </a:solidFill>
                <a:latin typeface="Consolas" pitchFamily="49" charset="0"/>
              </a:rPr>
              <a:t>if (value  &amp; 0x40)</a:t>
            </a:r>
          </a:p>
          <a:p xmlns:a="http://schemas.openxmlformats.org/drawingml/2006/main">
            <a:r>
              <a:rPr lang="en-US" b="1" dirty="0" smtClean="0">
                <a:solidFill>
                  <a:schemeClr val="tx1"/>
                </a:solidFill>
                <a:latin typeface="Consolas" pitchFamily="49" charset="0"/>
              </a:rPr>
              <a:t>{</a:t>
            </a:r>
          </a:p>
          <a:p xmlns:a="http://schemas.openxmlformats.org/drawingml/2006/main">
            <a:r>
              <a:rPr lang="en-US" b="1" dirty="0" smtClean="0">
                <a:solidFill>
                  <a:schemeClr val="tx1"/>
                </a:solidFill>
                <a:latin typeface="Consolas" pitchFamily="49" charset="0"/>
              </a:rPr>
              <a:t/>
            </a:r>
            <a:r>
              <a:rPr lang="en-US" b="1" dirty="0" err="1" smtClean="0">
                <a:solidFill>
                  <a:schemeClr val="tx1"/>
                </a:solidFill>
                <a:latin typeface="Consolas" pitchFamily="49" charset="0"/>
              </a:rPr>
              <a:t>bMutiTouch</a:t>
            </a:r>
            <a:r>
              <a:rPr lang="en-US" b="1" dirty="0" smtClean="0">
                <a:solidFill>
                  <a:schemeClr val="tx1"/>
                </a:solidFill>
                <a:latin typeface="Consolas" pitchFamily="49" charset="0"/>
              </a:rPr>
              <a:t> = TRUE;/* digitizer is </a:t>
            </a:r>
            <a:r>
              <a:rPr lang="en-US" b="1" dirty="0" err="1" smtClean="0">
                <a:solidFill>
                  <a:schemeClr val="tx1"/>
                </a:solidFill>
                <a:latin typeface="Consolas" pitchFamily="49" charset="0"/>
              </a:rPr>
              <a:t>multitouch</a:t>
            </a:r>
            <a:r>
              <a:rPr lang="en-US" b="1" dirty="0" smtClean="0">
                <a:solidFill>
                  <a:schemeClr val="tx1"/>
                </a:solidFill>
                <a:latin typeface="Consolas" pitchFamily="49" charset="0"/>
              </a:rPr>
              <a:t> */ </a:t>
            </a:r>
          </a:p>
          <a:p xmlns:a="http://schemas.openxmlformats.org/drawingml/2006/main">
            <a:r>
              <a:rPr lang="en-US" b="1" dirty="0" smtClean="0">
                <a:solidFill>
                  <a:schemeClr val="tx1"/>
                </a:solidFill>
                <a:latin typeface="Consolas" pitchFamily="49" charset="0"/>
              </a:rPr>
              <a:t/>
            </a:r>
            <a:r>
              <a:rPr lang="en-US" b="1" dirty="0" err="1" smtClean="0">
                <a:solidFill>
                  <a:schemeClr val="tx1"/>
                </a:solidFill>
                <a:latin typeface="Consolas" pitchFamily="49" charset="0"/>
              </a:rPr>
              <a:t>MessageBox</a:t>
            </a:r>
            <a:r>
              <a:rPr lang="en-US" b="1" dirty="0" smtClean="0">
                <a:solidFill>
                  <a:schemeClr val="tx1"/>
                </a:solidFill>
                <a:latin typeface="Consolas" pitchFamily="49" charset="0"/>
              </a:rPr>
              <a:t>(</a:t>
            </a:r>
            <a:r>
              <a:rPr lang="en-US" b="1" dirty="0" err="1" smtClean="0">
                <a:solidFill>
                  <a:schemeClr val="tx1"/>
                </a:solidFill>
                <a:latin typeface="Consolas" pitchFamily="49" charset="0"/>
              </a:rPr>
              <a:t>L"Multitouch</a:t>
            </a:r>
            <a:r>
              <a:rPr lang="en-US" b="1" dirty="0" smtClean="0">
                <a:solidFill>
                  <a:schemeClr val="tx1"/>
                </a:solidFill>
                <a:latin typeface="Consolas" pitchFamily="49" charset="0"/>
              </a:rPr>
              <a:t> found", </a:t>
            </a:r>
            <a:r>
              <a:rPr lang="en-US" b="1" dirty="0" err="1" smtClean="0">
                <a:solidFill>
                  <a:schemeClr val="tx1"/>
                </a:solidFill>
                <a:latin typeface="Consolas" pitchFamily="49" charset="0"/>
              </a:rPr>
              <a:t>L"IsMulti</a:t>
            </a:r>
            <a:r>
              <a:rPr lang="en-US" b="1" dirty="0" smtClean="0">
                <a:solidFill>
                  <a:schemeClr val="tx1"/>
                </a:solidFill>
                <a:latin typeface="Consolas" pitchFamily="49" charset="0"/>
              </a:rPr>
              <a:t>!", MB_OK);</a:t>
            </a:r>
          </a:p>
          <a:p xmlns:a="http://schemas.openxmlformats.org/drawingml/2006/main">
            <a:r>
              <a:rPr lang="en-US" b="1" dirty="0" smtClean="0">
                <a:solidFill>
                  <a:schemeClr val="tx1"/>
                </a:solidFill>
                <a:latin typeface="Consolas" pitchFamily="49" charset="0"/>
              </a:rPr>
              <a:t>}</a:t>
            </a:r>
          </a:p>
          <a:p xmlns:a="http://schemas.openxmlformats.org/drawingml/2006/main">
            <a:r>
              <a:rPr lang="en-US" b="1" dirty="0" smtClean="0">
                <a:solidFill>
                  <a:schemeClr val="tx1"/>
                </a:solidFill>
                <a:latin typeface="Consolas" pitchFamily="49" charset="0"/>
              </a:rPr>
              <a:t>if (value &amp; 0x01){ /* Integrated touch */}</a:t>
            </a:r>
            <a:endParaRPr lang="he-IL" b="1" dirty="0">
              <a:solidFill>
                <a:schemeClr val="tx1"/>
              </a:soli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Registering f</a:t>
            </a:r>
            <a:r>
              <a:rPr lang="en-US" dirty="0" smtClean="0"/>
              <a:t>or Touch XOR Gesture Messages</a:t>
            </a:r>
            <a:endParaRPr lang="en-US" dirty="0"/>
          </a:p>
        </p:txBody>
      </p:sp>
      <p:sp>
        <p:nvSpPr>
          <p:cNvPr id="3" name="Text Placeholder 2"/>
          <p:cNvSpPr>
            <a:spLocks xmlns:a="http://schemas.openxmlformats.org/drawingml/2006/main" noGrp="1"/>
          </p:cNvSpPr>
          <p:nvPr>
            <p:ph type="body" sz="quarter" idx="4294967295"/>
          </p:nvPr>
        </p:nvSpPr>
        <p:spPr>
          <a:xfrm xmlns:a="http://schemas.openxmlformats.org/drawingml/2006/main">
            <a:off x="468314" y="1905001"/>
            <a:ext cx="7943850" cy="4595834"/>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cs typeface="Consolas" pitchFamily="49" charset="0"/>
              </a:rPr>
              <a:t>BOOL </a:t>
            </a:r>
            <a:r>
              <a:rPr lang="en-US" sz="1800" dirty="0" err="1" smtClean="0">
                <a:latin typeface="Consolas" pitchFamily="49" charset="0"/>
                <a:cs typeface="Consolas" pitchFamily="49" charset="0"/>
              </a:rPr>
              <a:t>InitInstance</a:t>
            </a:r>
            <a:r>
              <a:rPr lang="en-US" sz="1800" dirty="0" smtClean="0">
                <a:latin typeface="Consolas" pitchFamily="49" charset="0"/>
                <a:cs typeface="Consolas" pitchFamily="49" charset="0"/>
              </a:rPr>
              <a:t>(HINSTANCE </a:t>
            </a:r>
            <a:r>
              <a:rPr lang="en-US" sz="1800" dirty="0" err="1" smtClean="0">
                <a:latin typeface="Consolas" pitchFamily="49" charset="0"/>
                <a:cs typeface="Consolas" pitchFamily="49" charset="0"/>
              </a:rPr>
              <a:t>hInstance</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nCmdShow</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HWND </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CreateWindow</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if (!</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 return FALSE;</a:t>
            </a:r>
          </a:p>
          <a:p xmlns:a="http://schemas.openxmlformats.org/drawingml/2006/main">
            <a:pPr>
              <a:buNone/>
            </a:pPr>
            <a:r>
              <a:rPr lang="en-US" sz="1800" dirty="0" smtClean="0">
                <a:latin typeface="Consolas" pitchFamily="49" charset="0"/>
                <a:cs typeface="Consolas" pitchFamily="49" charset="0"/>
              </a:rPr>
              <a:t/>
            </a:r>
          </a:p>
          <a:p xmlns:a="http://schemas.openxmlformats.org/drawingml/2006/main">
            <a:pPr>
              <a:buNone/>
            </a:pPr>
            <a:r>
              <a:rPr lang="en-US" sz="1800" dirty="0" smtClean="0">
                <a:solidFill>
                  <a:srgbClr val="00B050"/>
                </a:solidFill>
                <a:latin typeface="Consolas" pitchFamily="49" charset="0"/>
                <a:cs typeface="Consolas" pitchFamily="49" charset="0"/>
              </a:rPr>
              <a:t>    //We will receive WM_GESTURE messages by default</a:t>
            </a:r>
          </a:p>
          <a:p xmlns:a="http://schemas.openxmlformats.org/drawingml/2006/main">
            <a:pPr>
              <a:buNone/>
            </a:pPr>
            <a:r>
              <a:rPr lang="en-US" sz="1800" dirty="0" smtClean="0">
                <a:solidFill>
                  <a:srgbClr val="00B050"/>
                </a:solidFill>
                <a:latin typeface="Consolas" pitchFamily="49" charset="0"/>
                <a:cs typeface="Consolas" pitchFamily="49" charset="0"/>
              </a:rPr>
              <a:t>    //Calling </a:t>
            </a:r>
            <a:r>
              <a:rPr lang="en-US" sz="1800" dirty="0" err="1" smtClean="0">
                <a:solidFill>
                  <a:srgbClr val="00B050"/>
                </a:solidFill>
                <a:latin typeface="Consolas" pitchFamily="49" charset="0"/>
                <a:cs typeface="Consolas" pitchFamily="49" charset="0"/>
              </a:rPr>
              <a:t>RegisterTouchWindow</a:t>
            </a:r>
            <a:r>
              <a:rPr lang="en-US" sz="1800" dirty="0" smtClean="0">
                <a:solidFill>
                  <a:srgbClr val="00B050"/>
                </a:solidFill>
                <a:latin typeface="Consolas" pitchFamily="49" charset="0"/>
                <a:cs typeface="Consolas" pitchFamily="49" charset="0"/>
              </a:rPr>
              <a:t> stops gesture message</a:t>
            </a:r>
          </a:p>
          <a:p xmlns:a="http://schemas.openxmlformats.org/drawingml/2006/main">
            <a:pPr>
              <a:buNone/>
            </a:pPr>
            <a:r>
              <a:rPr lang="en-US" sz="1800" dirty="0" smtClean="0">
                <a:latin typeface="Consolas" pitchFamily="49" charset="0"/>
                <a:cs typeface="Consolas" pitchFamily="49" charset="0"/>
              </a:rPr>
              <a:t>    if (</a:t>
            </a:r>
            <a:r>
              <a:rPr lang="en-US" sz="1800" dirty="0" err="1" smtClean="0">
                <a:latin typeface="Consolas" pitchFamily="49" charset="0"/>
                <a:cs typeface="Consolas" pitchFamily="49" charset="0"/>
              </a:rPr>
              <a:t>bTouchMessages</a:t>
            </a:r>
            <a:r>
              <a:rPr lang="en-US" sz="1800" dirty="0" smtClean="0">
                <a:latin typeface="Consolas" pitchFamily="49" charset="0"/>
                <a:cs typeface="Consolas" pitchFamily="49" charset="0"/>
              </a:rPr>
              <a:t> &amp;&amp; </a:t>
            </a:r>
            <a:r>
              <a:rPr lang="en-US" sz="1800" dirty="0" err="1" smtClean="0">
                <a:latin typeface="Consolas" pitchFamily="49" charset="0"/>
                <a:cs typeface="Consolas" pitchFamily="49" charset="0"/>
              </a:rPr>
              <a:t>bMultiTouch</a:t>
            </a:r>
            <a:r>
              <a:rPr lang="en-US" sz="1800" dirty="0" smtClean="0">
                <a:latin typeface="Consolas" pitchFamily="49" charset="0"/>
                <a:cs typeface="Consolas" pitchFamily="49" charset="0"/>
              </a:rPr>
              <a:t>) </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RegisterTouchWindow</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 0);		</a:t>
            </a:r>
            <a:endParaRPr lang="en-US" sz="1800" dirty="0" smtClean="0">
              <a:solidFill>
                <a:srgbClr val="00B050"/>
              </a:solidFill>
              <a:latin typeface="Consolas" pitchFamily="49" charset="0"/>
              <a:cs typeface="Consolas" pitchFamily="49" charset="0"/>
            </a:endParaRPr>
          </a:p>
          <a:p xmlns:a="http://schemas.openxmlformats.org/drawingml/2006/main">
            <a:pPr>
              <a:buNone/>
            </a:pPr>
            <a:r>
              <a:rPr lang="en-US" sz="1800" dirty="0" smtClean="0">
                <a:latin typeface="Consolas" pitchFamily="49" charset="0"/>
                <a:cs typeface="Consolas" pitchFamily="49" charset="0"/>
              </a:rPr>
              <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ShowWindow</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nCmdShow</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UpdateWindow</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hWnd</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return TRUE;</a:t>
            </a:r>
          </a:p>
          <a:p xmlns:a="http://schemas.openxmlformats.org/drawingml/2006/main">
            <a:pPr>
              <a:buNone/>
            </a:pPr>
            <a:r>
              <a:rPr lang="en-US" sz="1800" dirty="0" smtClean="0">
                <a:latin typeface="Consolas" pitchFamily="49" charset="0"/>
                <a:cs typeface="Consolas" pitchFamily="49" charset="0"/>
              </a:rPr>
              <a:t>  }</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Win32 Samples</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Windows 7 gesture and touch</a:t>
            </a:r>
          </a:p>
          <a:p xmlns:a="http://schemas.openxmlformats.org/drawingml/2006/main">
            <a:endParaRPr lang="en-US" sz="2000" dirty="0" smtClean="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Setting Gesture Configuration</a:t>
            </a:r>
            <a:endParaRPr lang="he-IL" dirty="0"/>
          </a:p>
        </p:txBody>
      </p:sp>
      <p:sp>
        <p:nvSpPr>
          <p:cNvPr id="6" name="Text Placeholder 5"/>
          <p:cNvSpPr>
            <a:spLocks xmlns:a="http://schemas.openxmlformats.org/drawingml/2006/main" noGrp="1"/>
          </p:cNvSpPr>
          <p:nvPr>
            <p:ph type="body" sz="quarter" idx="10"/>
          </p:nvPr>
        </p:nvSpPr>
        <p:spPr>
          <a:xfrm xmlns:a="http://schemas.openxmlformats.org/drawingml/2006/main">
            <a:off x="468313" y="1420813"/>
            <a:ext cx="8382000" cy="5404556"/>
          </a:xfrm>
        </p:spPr>
        <p:txBody>
          <a:bodyPr xmlns:a="http://schemas.openxmlformats.org/drawingml/2006/main"/>
          <a:lstStyle xmlns:a="http://schemas.openxmlformats.org/drawingml/2006/main"/>
          <a:p xmlns:a="http://schemas.openxmlformats.org/drawingml/2006/main">
            <a:r>
              <a:rPr lang="en-US" dirty="0" smtClean="0"/>
              <a:t>By default the application receives all gesture </a:t>
            </a:r>
            <a:r>
              <a:rPr lang="en-US" dirty="0" smtClean="0"/>
              <a:t>messages</a:t>
            </a:r>
            <a:endParaRPr lang="en-US" dirty="0" smtClean="0"/>
          </a:p>
          <a:p xmlns:a="http://schemas.openxmlformats.org/drawingml/2006/main">
            <a:pPr lvl="1"/>
            <a:r>
              <a:rPr lang="en-US" dirty="0" smtClean="0"/>
              <a:t>You can configure which gestures will be sent:</a:t>
            </a:r>
            <a:endParaRPr lang="en-US" dirty="0" smtClean="0">
              <a:latin typeface="Consolas" pitchFamily="49" charset="0"/>
            </a:endParaRPr>
          </a:p>
          <a:p xmlns:a="http://schemas.openxmlformats.org/drawingml/2006/main">
            <a:pPr lvl="1"/>
            <a:r>
              <a:rPr lang="en-US" sz="2400" dirty="0" smtClean="0">
                <a:latin typeface="Consolas" pitchFamily="49" charset="0"/>
              </a:rPr>
              <a:t>BOOL WINAPI </a:t>
            </a:r>
            <a:r>
              <a:rPr lang="en-US" sz="2400" dirty="0" err="1" smtClean="0">
                <a:latin typeface="Consolas" pitchFamily="49" charset="0"/>
              </a:rPr>
              <a:t>SetGestureConfig</a:t>
            </a:r>
            <a:r>
              <a:rPr lang="en-US" sz="2400" dirty="0" smtClean="0">
                <a:latin typeface="Consolas" pitchFamily="49" charset="0"/>
              </a:rPr>
              <a:t>(HWND </a:t>
            </a:r>
            <a:r>
              <a:rPr lang="en-US" sz="2400" dirty="0" err="1" smtClean="0">
                <a:latin typeface="Consolas" pitchFamily="49" charset="0"/>
              </a:rPr>
              <a:t>hWnd</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DWORD </a:t>
            </a:r>
            <a:r>
              <a:rPr lang="en-US" sz="2400" dirty="0" err="1" smtClean="0">
                <a:latin typeface="Consolas" pitchFamily="49" charset="0"/>
              </a:rPr>
              <a:t>dwReserved</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UINT </a:t>
            </a:r>
            <a:r>
              <a:rPr lang="en-US" sz="2400" dirty="0" err="1" smtClean="0">
                <a:latin typeface="Consolas" pitchFamily="49" charset="0"/>
              </a:rPr>
              <a:t>cIDs</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PGESTURECONFIG </a:t>
            </a:r>
            <a:r>
              <a:rPr lang="en-US" sz="2400" dirty="0" err="1" smtClean="0">
                <a:latin typeface="Consolas" pitchFamily="49" charset="0"/>
              </a:rPr>
              <a:t>pGestureConfig</a:t>
            </a:r>
            <a:r>
              <a:rPr lang="en-US" sz="2400" dirty="0" smtClean="0">
                <a:latin typeface="Consolas" pitchFamily="49" charset="0"/>
              </a:rPr>
              <a:t>,</a:t>
            </a:r>
            <a:br>
              <a:rPr lang="en-US" sz="2400" dirty="0" smtClean="0">
                <a:latin typeface="Consolas" pitchFamily="49" charset="0"/>
              </a:rPr>
            </a:br>
            <a:r>
              <a:rPr lang="en-US" sz="2400" dirty="0" smtClean="0">
                <a:latin typeface="Consolas" pitchFamily="49" charset="0"/>
              </a:rPr>
              <a:t>		UINT </a:t>
            </a:r>
            <a:r>
              <a:rPr lang="en-US" sz="2400" dirty="0" err="1" smtClean="0">
                <a:latin typeface="Consolas" pitchFamily="49" charset="0"/>
              </a:rPr>
              <a:t>cbSize</a:t>
            </a:r>
            <a:r>
              <a:rPr lang="en-US" sz="2400" dirty="0" smtClean="0">
                <a:latin typeface="Consolas" pitchFamily="49" charset="0"/>
              </a:rPr>
              <a:t>)</a:t>
            </a:r>
          </a:p>
          <a:p xmlns:a="http://schemas.openxmlformats.org/drawingml/2006/main">
            <a:pPr lvl="1"/>
            <a:r>
              <a:rPr lang="en-US" dirty="0" smtClean="0"/>
              <a:t>This API gets an array of </a:t>
            </a:r>
            <a:r>
              <a:rPr lang="en-US" sz="2400" dirty="0" smtClean="0">
                <a:latin typeface="Consolas" pitchFamily="49" charset="0"/>
              </a:rPr>
              <a:t>GESTURECONFIG </a:t>
            </a:r>
            <a:r>
              <a:rPr lang="en-US" dirty="0" smtClean="0"/>
              <a:t>structures</a:t>
            </a:r>
          </a:p>
          <a:p xmlns:a="http://schemas.openxmlformats.org/drawingml/2006/main">
            <a:pPr lvl="2"/>
            <a:r>
              <a:rPr lang="en-US" dirty="0" err="1" smtClean="0">
                <a:latin typeface="Consolas" pitchFamily="49" charset="0"/>
              </a:rPr>
              <a:t>cbSize</a:t>
            </a:r>
            <a:r>
              <a:rPr lang="en-US" dirty="0" smtClean="0">
                <a:latin typeface="Consolas" pitchFamily="49" charset="0"/>
              </a:rPr>
              <a:t/>
            </a:r>
            <a:r>
              <a:rPr lang="en-US" dirty="0" smtClean="0"/>
              <a:t>is the size of the array, </a:t>
            </a:r>
            <a:r>
              <a:rPr lang="en-US" dirty="0" err="1" smtClean="0">
                <a:latin typeface="Consolas" pitchFamily="49" charset="0"/>
              </a:rPr>
              <a:t>cIDs</a:t>
            </a:r>
            <a:r>
              <a:rPr lang="en-US" dirty="0" smtClean="0"/>
              <a:t> is the length</a:t>
            </a:r>
          </a:p>
          <a:p xmlns:a="http://schemas.openxmlformats.org/drawingml/2006/main">
            <a:pPr lvl="1"/>
            <a:r>
              <a:rPr lang="en-US" sz="2400" dirty="0" err="1" smtClean="0">
                <a:latin typeface="Consolas" pitchFamily="49" charset="0"/>
              </a:rPr>
              <a:t>dwReserved</a:t>
            </a:r>
            <a:r>
              <a:rPr lang="en-US" sz="2400" dirty="0" smtClean="0">
                <a:latin typeface="Consolas" pitchFamily="49" charset="0"/>
              </a:rPr>
              <a:t/>
            </a:r>
            <a:r>
              <a:rPr lang="en-US" dirty="0" smtClean="0"/>
              <a:t>should be</a:t>
            </a:r>
            <a:r>
              <a:rPr lang="en-US" sz="3200" dirty="0" smtClean="0"/>
              <a:t/>
            </a:r>
            <a:r>
              <a:rPr lang="en-US" sz="2400" dirty="0" smtClean="0">
                <a:latin typeface="Consolas" pitchFamily="49" charset="0"/>
              </a:rPr>
              <a:t>0</a:t>
            </a:r>
          </a:p>
          <a:p xmlns:a="http://schemas.openxmlformats.org/drawingml/2006/main">
            <a:pPr lvl="1"/>
            <a:endParaRPr lang="en-US" sz="2400" dirty="0" smtClean="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The GESTURECONFIG</a:t>
            </a:r>
            <a:r>
              <a:rPr lang="he-IL" dirty="0" smtClean="0"/>
              <a:t/>
            </a:r>
            <a:r>
              <a:rPr dirty="0" smtClean="0"/>
              <a:t>Structure</a:t>
            </a:r>
            <a:endParaRPr lang="he-IL" dirty="0"/>
          </a:p>
        </p:txBody>
      </p:sp>
      <p:sp>
        <p:nvSpPr>
          <p:cNvPr id="3" name="Text Placeholder 2"/>
          <p:cNvSpPr>
            <a:spLocks xmlns:a="http://schemas.openxmlformats.org/drawingml/2006/main" noGrp="1"/>
          </p:cNvSpPr>
          <p:nvPr>
            <p:ph type="body" sz="quarter" idx="4294967295"/>
          </p:nvPr>
        </p:nvSpPr>
        <p:spPr>
          <a:xfrm xmlns:a="http://schemas.openxmlformats.org/drawingml/2006/main">
            <a:off x="468314" y="1420813"/>
            <a:ext cx="7943850" cy="4493538"/>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dirty="0" err="1" smtClean="0">
                <a:latin typeface="Consolas" pitchFamily="49" charset="0"/>
              </a:rPr>
              <a:t>typedef</a:t>
            </a:r>
            <a:r>
              <a:rPr lang="en-US" sz="2000" dirty="0" smtClean="0">
                <a:latin typeface="Consolas" pitchFamily="49" charset="0"/>
              </a:rPr>
              <a:t/>
            </a:r>
            <a:r>
              <a:rPr lang="en-US" sz="2000" dirty="0" err="1" smtClean="0">
                <a:latin typeface="Consolas" pitchFamily="49" charset="0"/>
              </a:rPr>
              <a:t>struct</a:t>
            </a:r>
            <a:r>
              <a:rPr lang="en-US" sz="2000" dirty="0" smtClean="0">
                <a:latin typeface="Consolas" pitchFamily="49" charset="0"/>
              </a:rPr>
              <a:t> _GESTURECONFIG </a:t>
            </a:r>
            <a:br>
              <a:rPr lang="en-US" sz="2000" dirty="0" smtClean="0">
                <a:latin typeface="Consolas" pitchFamily="49" charset="0"/>
              </a:rPr>
            </a:br>
            <a:r>
              <a:rPr lang="en-US" sz="2000" dirty="0" smtClean="0">
                <a:latin typeface="Consolas" pitchFamily="49" charset="0"/>
              </a:rPr>
              <a:t>{</a:t>
            </a:r>
            <a:br>
              <a:rPr lang="en-US" sz="2000" dirty="0" smtClean="0">
                <a:latin typeface="Consolas" pitchFamily="49" charset="0"/>
              </a:rPr>
            </a:br>
            <a:r>
              <a:rPr lang="en-US" sz="2000" dirty="0" smtClean="0">
                <a:latin typeface="Consolas" pitchFamily="49" charset="0"/>
              </a:rPr>
              <a:t>   DWORD </a:t>
            </a:r>
            <a:r>
              <a:rPr lang="en-US" sz="2000" dirty="0" err="1" smtClean="0">
                <a:latin typeface="Consolas" pitchFamily="49" charset="0"/>
              </a:rPr>
              <a:t>dwID</a:t>
            </a:r>
            <a:r>
              <a:rPr lang="en-US" sz="2000" dirty="0" smtClean="0">
                <a:latin typeface="Consolas" pitchFamily="49" charset="0"/>
              </a:rPr>
              <a:t>; </a:t>
            </a:r>
            <a:r>
              <a:rPr lang="en-US" sz="2000" dirty="0" smtClean="0">
                <a:solidFill>
                  <a:srgbClr val="00B050"/>
                </a:solidFill>
                <a:latin typeface="Consolas" pitchFamily="49" charset="0"/>
              </a:rPr>
              <a:t>//One of GID_* (0, ZOOM, PAN,</a:t>
            </a:r>
            <a:br>
              <a:rPr lang="en-US" sz="2000" dirty="0" smtClean="0">
                <a:solidFill>
                  <a:srgbClr val="00B050"/>
                </a:solidFill>
                <a:latin typeface="Consolas" pitchFamily="49" charset="0"/>
              </a:rPr>
            </a:br>
            <a:r>
              <a:rPr lang="en-US" sz="2000" dirty="0" smtClean="0">
                <a:solidFill>
                  <a:srgbClr val="00B050"/>
                </a:solidFill>
                <a:latin typeface="Consolas" pitchFamily="49" charset="0"/>
              </a:rPr>
              <a:t> 		    // ROTATE, TWOFINGERTAP, ROLLOVER</a:t>
            </a:r>
            <a:br>
              <a:rPr lang="en-US" sz="2000" dirty="0" smtClean="0">
                <a:solidFill>
                  <a:srgbClr val="00B050"/>
                </a:solidFill>
                <a:latin typeface="Consolas" pitchFamily="49" charset="0"/>
              </a:rPr>
            </a:br>
            <a:r>
              <a:rPr lang="en-US" sz="2000" dirty="0" smtClean="0">
                <a:latin typeface="Consolas" pitchFamily="49" charset="0"/>
              </a:rPr>
              <a:t/>
            </a:r>
            <a:br>
              <a:rPr lang="en-US" sz="2000" dirty="0" smtClean="0">
                <a:latin typeface="Consolas" pitchFamily="49" charset="0"/>
              </a:rPr>
            </a:br>
            <a:r>
              <a:rPr lang="en-US" sz="2000" dirty="0" smtClean="0">
                <a:latin typeface="Consolas" pitchFamily="49" charset="0"/>
              </a:rPr>
              <a:t>   DWORD </a:t>
            </a:r>
            <a:r>
              <a:rPr lang="en-US" sz="2000" dirty="0" err="1" smtClean="0">
                <a:latin typeface="Consolas" pitchFamily="49" charset="0"/>
              </a:rPr>
              <a:t>dwWant</a:t>
            </a:r>
            <a:r>
              <a:rPr lang="en-US" sz="2000" dirty="0" smtClean="0">
                <a:latin typeface="Consolas" pitchFamily="49" charset="0"/>
              </a:rPr>
              <a:t>; </a:t>
            </a:r>
            <a:r>
              <a:rPr lang="en-US" sz="2000" dirty="0" smtClean="0">
                <a:solidFill>
                  <a:srgbClr val="00B050"/>
                </a:solidFill>
                <a:latin typeface="Consolas" pitchFamily="49" charset="0"/>
              </a:rPr>
              <a:t>//One of GC_* (ALLGESTURES,</a:t>
            </a:r>
            <a:br>
              <a:rPr lang="en-US" sz="2000" dirty="0" smtClean="0">
                <a:solidFill>
                  <a:srgbClr val="00B050"/>
                </a:solidFill>
                <a:latin typeface="Consolas" pitchFamily="49" charset="0"/>
              </a:rPr>
            </a:br>
            <a:r>
              <a:rPr lang="en-US" sz="2000" dirty="0" smtClean="0">
                <a:solidFill>
                  <a:srgbClr val="00B050"/>
                </a:solidFill>
                <a:latin typeface="Consolas" pitchFamily="49" charset="0"/>
              </a:rPr>
              <a:t> 	   	      // ZOOM, PAN, PAN_*, ROTATE, </a:t>
            </a:r>
            <a:br>
              <a:rPr lang="en-US" sz="2000" dirty="0" smtClean="0">
                <a:solidFill>
                  <a:srgbClr val="00B050"/>
                </a:solidFill>
                <a:latin typeface="Consolas" pitchFamily="49" charset="0"/>
              </a:rPr>
            </a:br>
            <a:r>
              <a:rPr lang="en-US" sz="2000" dirty="0" smtClean="0">
                <a:solidFill>
                  <a:srgbClr val="00B050"/>
                </a:solidFill>
                <a:latin typeface="Consolas" pitchFamily="49" charset="0"/>
              </a:rPr>
              <a:t>                 //  TWOFINGERTAP, ROLLOVER  </a:t>
            </a:r>
          </a:p>
          <a:p xmlns:a="http://schemas.openxmlformats.org/drawingml/2006/main">
            <a:pPr>
              <a:buNone/>
            </a:pPr>
            <a:r>
              <a:rPr lang="en-US" sz="2000" dirty="0" smtClean="0">
                <a:latin typeface="Consolas" pitchFamily="49" charset="0"/>
              </a:rPr>
              <a:t/>
            </a:r>
            <a:br>
              <a:rPr lang="en-US" sz="2000" dirty="0" smtClean="0">
                <a:latin typeface="Consolas" pitchFamily="49" charset="0"/>
              </a:rPr>
            </a:br>
            <a:r>
              <a:rPr lang="en-US" sz="2000" dirty="0" smtClean="0">
                <a:latin typeface="Consolas" pitchFamily="49" charset="0"/>
              </a:rPr>
              <a:t>   DWORD </a:t>
            </a:r>
            <a:r>
              <a:rPr lang="en-US" sz="2000" dirty="0" err="1" smtClean="0">
                <a:latin typeface="Consolas" pitchFamily="49" charset="0"/>
              </a:rPr>
              <a:t>dwBlock</a:t>
            </a:r>
            <a:r>
              <a:rPr lang="en-US" sz="2000" dirty="0" smtClean="0">
                <a:latin typeface="Consolas" pitchFamily="49" charset="0"/>
              </a:rPr>
              <a:t>; </a:t>
            </a:r>
            <a:r>
              <a:rPr lang="en-US" sz="2000" dirty="0" smtClean="0">
                <a:solidFill>
                  <a:srgbClr val="00B050"/>
                </a:solidFill>
                <a:latin typeface="Consolas" pitchFamily="49" charset="0"/>
              </a:rPr>
              <a:t>//Same arguments as </a:t>
            </a:r>
            <a:r>
              <a:rPr lang="en-US" sz="2000" dirty="0" err="1" smtClean="0">
                <a:solidFill>
                  <a:srgbClr val="00B050"/>
                </a:solidFill>
                <a:latin typeface="Consolas" pitchFamily="49" charset="0"/>
              </a:rPr>
              <a:t>dwWant</a:t>
            </a:r>
            <a:r>
              <a:rPr lang="en-US" sz="2000" dirty="0" smtClean="0">
                <a:solidFill>
                  <a:srgbClr val="00B050"/>
                </a:solidFill>
                <a:latin typeface="Consolas" pitchFamily="49" charset="0"/>
              </a:rPr>
              <a:t/>
            </a:r>
            <a:br>
              <a:rPr lang="en-US" sz="2000" dirty="0" smtClean="0">
                <a:solidFill>
                  <a:srgbClr val="00B050"/>
                </a:solidFill>
                <a:latin typeface="Consolas" pitchFamily="49" charset="0"/>
              </a:rPr>
            </a:br>
            <a:r>
              <a:rPr lang="en-US" sz="2000" dirty="0" smtClean="0">
                <a:solidFill>
                  <a:srgbClr val="00B050"/>
                </a:solidFill>
                <a:latin typeface="Consolas" pitchFamily="49" charset="0"/>
              </a:rPr>
              <a:t>                  // but block the message </a:t>
            </a:r>
          </a:p>
          <a:p xmlns:a="http://schemas.openxmlformats.org/drawingml/2006/main">
            <a:pPr>
              <a:buNone/>
            </a:pPr>
            <a:r>
              <a:rPr lang="en-US" sz="2000" dirty="0" smtClean="0">
                <a:latin typeface="Consolas" pitchFamily="49" charset="0"/>
              </a:rPr>
              <a:t/>
            </a:r>
            <a:br>
              <a:rPr lang="en-US" sz="2000" dirty="0" smtClean="0">
                <a:latin typeface="Consolas" pitchFamily="49" charset="0"/>
              </a:rPr>
            </a:br>
            <a:r>
              <a:rPr lang="en-US" sz="2000" dirty="0" smtClean="0">
                <a:latin typeface="Consolas" pitchFamily="49" charset="0"/>
              </a:rPr>
              <a:t>} GESTURECONFIG, *PGESTURECONFIG;</a:t>
            </a:r>
          </a:p>
          <a:p xmlns:a="http://schemas.openxmlformats.org/drawingml/2006/main">
            <a:endParaRPr lang="en-US" sz="2000" dirty="0" smtClean="0">
              <a:latin typeface="Consolas" pitchFamily="49" charset="0"/>
            </a:endParaRPr>
          </a:p>
          <a:p xmlns:a="http://schemas.openxmlformats.org/drawingml/2006/main">
            <a:endParaRPr lang="he-IL" sz="2000" dirty="0" smtClean="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469900" y="228600"/>
            <a:ext cx="8229600" cy="707886"/>
          </a:xfrm>
        </p:spPr>
        <p:txBody>
          <a:bodyPr xmlns:a="http://schemas.openxmlformats.org/drawingml/2006/main"/>
          <a:lstStyle xmlns:a="http://schemas.openxmlformats.org/drawingml/2006/main"/>
          <a:p xmlns:a="http://schemas.openxmlformats.org/drawingml/2006/main">
            <a:r>
              <a:rPr sz="4000" dirty="0" smtClean="0"/>
              <a:t>Configure </a:t>
            </a:r>
            <a:r>
              <a:rPr sz="4000" dirty="0" err="1" smtClean="0"/>
              <a:t>hWnd</a:t>
            </a:r>
            <a:r>
              <a:rPr sz="4000" dirty="0" smtClean="0"/>
              <a:t> To Get All Gestures</a:t>
            </a:r>
            <a:endParaRPr lang="he-IL" sz="4000" dirty="0"/>
          </a:p>
        </p:txBody>
      </p:sp>
      <p:sp>
        <p:nvSpPr>
          <p:cNvPr id="3" name="Text Placeholder 2"/>
          <p:cNvSpPr>
            <a:spLocks xmlns:a="http://schemas.openxmlformats.org/drawingml/2006/main" noGrp="1"/>
          </p:cNvSpPr>
          <p:nvPr>
            <p:ph type="body" sz="quarter" idx="4294967295"/>
          </p:nvPr>
        </p:nvSpPr>
        <p:spPr>
          <a:xfrm xmlns:a="http://schemas.openxmlformats.org/drawingml/2006/main">
            <a:off x="468314" y="1420813"/>
            <a:ext cx="7943850" cy="2739211"/>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dirty="0" smtClean="0">
                <a:latin typeface="Consolas" pitchFamily="49" charset="0"/>
              </a:rPr>
              <a:t>GESTURECONFIG </a:t>
            </a:r>
            <a:r>
              <a:rPr lang="en-US" sz="2000" dirty="0" err="1" smtClean="0">
                <a:latin typeface="Consolas" pitchFamily="49" charset="0"/>
              </a:rPr>
              <a:t>gestureConfig</a:t>
            </a:r>
            <a:r>
              <a:rPr lang="en-US" sz="2000" dirty="0" smtClean="0">
                <a:latin typeface="Consolas" pitchFamily="49" charset="0"/>
              </a:rPr>
              <a:t>;</a:t>
            </a:r>
          </a:p>
          <a:p xmlns:a="http://schemas.openxmlformats.org/drawingml/2006/main">
            <a:pPr>
              <a:buNone/>
            </a:pPr>
            <a:r>
              <a:rPr lang="en-US" sz="2000" dirty="0" err="1" smtClean="0">
                <a:latin typeface="Consolas" pitchFamily="49" charset="0"/>
              </a:rPr>
              <a:t>gestureConfig.dwID</a:t>
            </a:r>
            <a:r>
              <a:rPr lang="en-US" sz="2000" dirty="0" smtClean="0">
                <a:latin typeface="Consolas" pitchFamily="49" charset="0"/>
              </a:rPr>
              <a:t> = 0;</a:t>
            </a:r>
          </a:p>
          <a:p xmlns:a="http://schemas.openxmlformats.org/drawingml/2006/main">
            <a:pPr>
              <a:buNone/>
            </a:pPr>
            <a:r>
              <a:rPr lang="en-US" sz="2000" dirty="0" err="1" smtClean="0">
                <a:latin typeface="Consolas" pitchFamily="49" charset="0"/>
              </a:rPr>
              <a:t>gestureConfig.dwBlock</a:t>
            </a:r>
            <a:r>
              <a:rPr lang="en-US" sz="2000" dirty="0" smtClean="0">
                <a:latin typeface="Consolas" pitchFamily="49" charset="0"/>
              </a:rPr>
              <a:t> = 0;</a:t>
            </a:r>
          </a:p>
          <a:p xmlns:a="http://schemas.openxmlformats.org/drawingml/2006/main">
            <a:pPr>
              <a:buNone/>
            </a:pPr>
            <a:r>
              <a:rPr lang="en-US" sz="2000" dirty="0" err="1" smtClean="0">
                <a:latin typeface="Consolas" pitchFamily="49" charset="0"/>
              </a:rPr>
              <a:t>gestureConfig.dwWant</a:t>
            </a:r>
            <a:r>
              <a:rPr lang="en-US" sz="2000" dirty="0" smtClean="0">
                <a:latin typeface="Consolas" pitchFamily="49" charset="0"/>
              </a:rPr>
              <a:t> = GC_ALLGESTURES;</a:t>
            </a:r>
          </a:p>
          <a:p xmlns:a="http://schemas.openxmlformats.org/drawingml/2006/main">
            <a:pPr>
              <a:buNone/>
            </a:pPr>
            <a:endParaRPr lang="en-US" sz="2000" dirty="0" smtClean="0">
              <a:latin typeface="Consolas" pitchFamily="49" charset="0"/>
            </a:endParaRPr>
          </a:p>
          <a:p xmlns:a="http://schemas.openxmlformats.org/drawingml/2006/main">
            <a:pPr>
              <a:buNone/>
            </a:pPr>
            <a:r>
              <a:rPr lang="en-US" sz="2000" dirty="0" err="1" smtClean="0">
                <a:latin typeface="Consolas" pitchFamily="49" charset="0"/>
              </a:rPr>
              <a:t>SetGestureConfig</a:t>
            </a:r>
            <a:r>
              <a:rPr lang="en-US" sz="2000" dirty="0" smtClean="0">
                <a:latin typeface="Consolas" pitchFamily="49" charset="0"/>
              </a:rPr>
              <a:t>(</a:t>
            </a:r>
            <a:r>
              <a:rPr lang="en-US" sz="2000" dirty="0" err="1" smtClean="0">
                <a:latin typeface="Consolas" pitchFamily="49" charset="0"/>
              </a:rPr>
              <a:t>hWnd</a:t>
            </a:r>
            <a:r>
              <a:rPr lang="en-US" sz="2000" dirty="0" smtClean="0">
                <a:latin typeface="Consolas" pitchFamily="49" charset="0"/>
              </a:rPr>
              <a:t>, 0, 1,</a:t>
            </a:r>
          </a:p>
          <a:p xmlns:a="http://schemas.openxmlformats.org/drawingml/2006/main">
            <a:pPr>
              <a:buNone/>
            </a:pPr>
            <a:r>
              <a:rPr lang="en-US" sz="2000" dirty="0" smtClean="0">
                <a:latin typeface="Consolas" pitchFamily="49" charset="0"/>
              </a:rPr>
              <a:t> 			&amp;</a:t>
            </a:r>
            <a:r>
              <a:rPr lang="en-US" sz="2000" dirty="0" err="1" smtClean="0">
                <a:latin typeface="Consolas" pitchFamily="49" charset="0"/>
              </a:rPr>
              <a:t>gestureConfig</a:t>
            </a:r>
            <a:r>
              <a:rPr lang="en-US" sz="2000" dirty="0" smtClean="0">
                <a:latin typeface="Consolas" pitchFamily="49" charset="0"/>
              </a:rPr>
              <a:t>, </a:t>
            </a:r>
          </a:p>
          <a:p xmlns:a="http://schemas.openxmlformats.org/drawingml/2006/main">
            <a:pPr>
              <a:buNone/>
            </a:pPr>
            <a:r>
              <a:rPr lang="en-US" sz="2000" dirty="0" smtClean="0">
                <a:latin typeface="Consolas" pitchFamily="49" charset="0"/>
              </a:rPr>
              <a:t/>
            </a:r>
            <a:r>
              <a:rPr lang="en-US" sz="2000" dirty="0" err="1" smtClean="0">
                <a:latin typeface="Consolas" pitchFamily="49" charset="0"/>
              </a:rPr>
              <a:t>sizeof</a:t>
            </a:r>
            <a:r>
              <a:rPr lang="en-US" sz="2000" dirty="0" smtClean="0">
                <a:latin typeface="Consolas" pitchFamily="49" charset="0"/>
              </a:rPr>
              <a:t>(</a:t>
            </a:r>
            <a:r>
              <a:rPr lang="en-US" sz="2000" dirty="0" err="1" smtClean="0">
                <a:latin typeface="Consolas" pitchFamily="49" charset="0"/>
              </a:rPr>
              <a:t>gestureConfig</a:t>
            </a:r>
            <a:r>
              <a:rPr lang="en-US" sz="2000" dirty="0" smtClean="0">
                <a:latin typeface="Consolas" pitchFamily="49" charset="0"/>
              </a:rPr>
              <a:t>));</a:t>
            </a:r>
            <a:endParaRPr lang="he-IL" sz="2000" dirty="0" smtClean="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Dynamically Changing Gesture Configurations</a:t>
            </a:r>
            <a:endParaRPr lang="en-US" dirty="0"/>
          </a:p>
        </p:txBody>
      </p:sp>
      <p:sp>
        <p:nvSpPr>
          <p:cNvPr id="5" name="Text Placeholder 4"/>
          <p:cNvSpPr>
            <a:spLocks xmlns:a="http://schemas.openxmlformats.org/drawingml/2006/main" noGrp="1"/>
          </p:cNvSpPr>
          <p:nvPr>
            <p:ph sz="quarter" idx="13"/>
          </p:nvPr>
        </p:nvSpPr>
        <p:spPr>
          <a:xfrm xmlns:a="http://schemas.openxmlformats.org/drawingml/2006/main">
            <a:off x="468313" y="1905000"/>
            <a:ext cx="8229600" cy="1421928"/>
          </a:xfrm>
        </p:spPr>
        <p:txBody>
          <a:bodyPr xmlns:a="http://schemas.openxmlformats.org/drawingml/2006/main"/>
          <a:lstStyle xmlns:a="http://schemas.openxmlformats.org/drawingml/2006/main"/>
          <a:p xmlns:a="http://schemas.openxmlformats.org/drawingml/2006/main">
            <a:r>
              <a:rPr lang="en-US" dirty="0" smtClean="0"/>
              <a:t>The WM_GESTURENOTIFY message is sent to indicate that a gesture message is about to be received</a:t>
            </a:r>
          </a:p>
        </p:txBody>
      </p:sp>
      <p:sp>
        <p:nvSpPr>
          <p:cNvPr id="6" name="TextBox 5"/>
          <p:cNvSpPr txBox="1"/>
          <p:nvPr/>
        </p:nvSpPr>
        <p:spPr>
          <a:xfrm xmlns:a="http://schemas.openxmlformats.org/drawingml/2006/main">
            <a:off x="468312" y="3857628"/>
            <a:ext cx="7943851" cy="2246769"/>
          </a:xfrm>
          <a:prstGeom xmlns:a="http://schemas.openxmlformats.org/drawingml/2006/main" prst="rect">
            <a:avLst/>
          </a:prstGeom>
          <a:ln xmlns:a="http://schemas.openxmlformats.org/drawingml/2006/mai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square" rtlCol="1">
            <a:spAutoFit/>
          </a:bodyPr>
          <a:lstStyle xmlns:a="http://schemas.openxmlformats.org/drawingml/2006/main"/>
          <a:p xmlns:a="http://schemas.openxmlformats.org/drawingml/2006/main">
            <a:r>
              <a:rPr lang="en-US" sz="2000" dirty="0" smtClean="0">
                <a:solidFill>
                  <a:schemeClr val="tx1"/>
                </a:solidFill>
                <a:latin typeface="Consolas" pitchFamily="49" charset="0"/>
                <a:cs typeface="Courier New" pitchFamily="49" charset="0"/>
              </a:rPr>
              <a:t>case WM_GESTURENOTIFY:</a:t>
            </a:r>
          </a:p>
          <a:p xmlns:a="http://schemas.openxmlformats.org/drawingml/2006/main">
            <a:r>
              <a:rPr lang="en-US" sz="2000" dirty="0" smtClean="0">
                <a:solidFill>
                  <a:schemeClr val="tx1"/>
                </a:solidFill>
                <a:latin typeface="Consolas" pitchFamily="49" charset="0"/>
                <a:cs typeface="Courier New" pitchFamily="49" charset="0"/>
              </a:rPr>
              <a:t>{</a:t>
            </a:r>
          </a:p>
          <a:p xmlns:a="http://schemas.openxmlformats.org/drawingml/2006/main">
            <a:r>
              <a:rPr lang="en-US" sz="2000" dirty="0" smtClean="0">
                <a:solidFill>
                  <a:schemeClr val="tx1"/>
                </a:solidFill>
                <a:latin typeface="Consolas" pitchFamily="49" charset="0"/>
                <a:cs typeface="Courier New" pitchFamily="49" charset="0"/>
              </a:rPr>
              <a:t>     GESTURECONFIG </a:t>
            </a:r>
            <a:r>
              <a:rPr lang="en-US" sz="2000" dirty="0" err="1" smtClean="0">
                <a:solidFill>
                  <a:schemeClr val="tx1"/>
                </a:solidFill>
                <a:latin typeface="Consolas" pitchFamily="49" charset="0"/>
                <a:cs typeface="Courier New" pitchFamily="49" charset="0"/>
              </a:rPr>
              <a:t>gc</a:t>
            </a:r>
            <a:r>
              <a:rPr lang="en-US" sz="2000" dirty="0" smtClean="0">
                <a:solidFill>
                  <a:schemeClr val="tx1"/>
                </a:solidFill>
                <a:latin typeface="Consolas" pitchFamily="49" charset="0"/>
                <a:cs typeface="Courier New" pitchFamily="49" charset="0"/>
              </a:rPr>
              <a:t> = {0,GC_ALLGESTURES,0};</a:t>
            </a:r>
          </a:p>
          <a:p xmlns:a="http://schemas.openxmlformats.org/drawingml/2006/main">
            <a:r>
              <a:rPr lang="en-US" sz="2000" dirty="0" smtClean="0">
                <a:solidFill>
                  <a:schemeClr val="tx1"/>
                </a:solidFill>
                <a:latin typeface="Consolas" pitchFamily="49" charset="0"/>
                <a:cs typeface="Courier New" pitchFamily="49" charset="0"/>
              </a:rPr>
              <a:t/>
            </a:r>
            <a:r>
              <a:rPr lang="en-US" sz="2000" dirty="0" err="1" smtClean="0">
                <a:solidFill>
                  <a:schemeClr val="tx1"/>
                </a:solidFill>
                <a:latin typeface="Consolas" pitchFamily="49" charset="0"/>
                <a:cs typeface="Courier New" pitchFamily="49" charset="0"/>
              </a:rPr>
              <a:t>SetGestureConfig</a:t>
            </a:r>
            <a:r>
              <a:rPr lang="en-US" sz="2000" dirty="0" smtClean="0">
                <a:solidFill>
                  <a:schemeClr val="tx1"/>
                </a:solidFill>
                <a:latin typeface="Consolas" pitchFamily="49" charset="0"/>
                <a:cs typeface="Courier New" pitchFamily="49" charset="0"/>
              </a:rPr>
              <a:t>(</a:t>
            </a:r>
            <a:r>
              <a:rPr lang="en-US" sz="2000" dirty="0" err="1" smtClean="0">
                <a:solidFill>
                  <a:schemeClr val="tx1"/>
                </a:solidFill>
                <a:latin typeface="Consolas" pitchFamily="49" charset="0"/>
                <a:cs typeface="Courier New" pitchFamily="49" charset="0"/>
              </a:rPr>
              <a:t>hWnd</a:t>
            </a:r>
            <a:r>
              <a:rPr lang="en-US" sz="2000" dirty="0" smtClean="0">
                <a:solidFill>
                  <a:schemeClr val="tx1"/>
                </a:solidFill>
                <a:latin typeface="Consolas" pitchFamily="49" charset="0"/>
                <a:cs typeface="Courier New" pitchFamily="49" charset="0"/>
              </a:rPr>
              <a:t>, 0, 1, &amp;</a:t>
            </a:r>
            <a:r>
              <a:rPr lang="en-US" sz="2000" dirty="0" err="1" smtClean="0">
                <a:solidFill>
                  <a:schemeClr val="tx1"/>
                </a:solidFill>
                <a:latin typeface="Consolas" pitchFamily="49" charset="0"/>
                <a:cs typeface="Courier New" pitchFamily="49" charset="0"/>
              </a:rPr>
              <a:t>gc</a:t>
            </a:r>
            <a:r>
              <a:rPr lang="en-US" sz="2000" dirty="0" smtClean="0">
                <a:solidFill>
                  <a:schemeClr val="tx1"/>
                </a:solidFill>
                <a:latin typeface="Consolas" pitchFamily="49" charset="0"/>
                <a:cs typeface="Courier New" pitchFamily="49" charset="0"/>
              </a:rPr>
              <a:t>,</a:t>
            </a:r>
          </a:p>
          <a:p xmlns:a="http://schemas.openxmlformats.org/drawingml/2006/main">
            <a:r>
              <a:rPr lang="en-US" sz="2000" dirty="0" smtClean="0">
                <a:solidFill>
                  <a:schemeClr val="tx1"/>
                </a:solidFill>
                <a:latin typeface="Consolas" pitchFamily="49" charset="0"/>
                <a:cs typeface="Courier New" pitchFamily="49" charset="0"/>
              </a:rPr>
              <a:t/>
            </a:r>
            <a:r>
              <a:rPr lang="en-US" sz="2000" dirty="0" err="1" smtClean="0">
                <a:solidFill>
                  <a:schemeClr val="tx1"/>
                </a:solidFill>
                <a:latin typeface="Consolas" pitchFamily="49" charset="0"/>
                <a:cs typeface="Courier New" pitchFamily="49" charset="0"/>
              </a:rPr>
              <a:t>sizeof</a:t>
            </a:r>
            <a:r>
              <a:rPr lang="en-US" sz="2000" dirty="0" smtClean="0">
                <a:solidFill>
                  <a:schemeClr val="tx1"/>
                </a:solidFill>
                <a:latin typeface="Consolas" pitchFamily="49" charset="0"/>
                <a:cs typeface="Courier New" pitchFamily="49" charset="0"/>
              </a:rPr>
              <a:t>(GESTURECONFIG));</a:t>
            </a:r>
          </a:p>
          <a:p xmlns:a="http://schemas.openxmlformats.org/drawingml/2006/main">
            <a:r>
              <a:rPr lang="en-US" sz="2000" dirty="0" smtClean="0">
                <a:solidFill>
                  <a:schemeClr val="tx1"/>
                </a:solidFill>
                <a:latin typeface="Consolas" pitchFamily="49" charset="0"/>
                <a:cs typeface="Courier New" pitchFamily="49" charset="0"/>
              </a:rPr>
              <a:t>}  </a:t>
            </a:r>
          </a:p>
          <a:p xmlns:a="http://schemas.openxmlformats.org/drawingml/2006/main">
            <a:r>
              <a:rPr lang="en-US" sz="2000" dirty="0" smtClean="0">
                <a:solidFill>
                  <a:schemeClr val="tx1"/>
                </a:solidFill>
                <a:latin typeface="Consolas" pitchFamily="49" charset="0"/>
                <a:cs typeface="Courier New" pitchFamily="49" charset="0"/>
              </a:rPr>
              <a:t>break; </a:t>
            </a:r>
            <a:endParaRPr lang="he-IL" sz="2000" dirty="0" smtClean="0">
              <a:solidFill>
                <a:schemeClr val="tx1"/>
              </a:solidFill>
              <a:latin typeface="Consolas" pitchFamily="49" charset="0"/>
              <a:cs typeface="Courier New"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0" name="Rectangle 9"/>
          <p:cNvSpPr/>
          <p:nvPr/>
        </p:nvSpPr>
        <p:spPr>
          <a:xfrm xmlns:a="http://schemas.openxmlformats.org/drawingml/2006/main">
            <a:off x="0" y="3714752"/>
            <a:ext cx="9144000" cy="314166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a:xfrm xmlns:a="http://schemas.openxmlformats.org/drawingml/2006/main">
            <a:off x="469900" y="228600"/>
            <a:ext cx="8229600" cy="1261884"/>
          </a:xfrm>
        </p:spPr>
        <p:txBody>
          <a:bodyPr xmlns:a="http://schemas.openxmlformats.org/drawingml/2006/main"/>
          <a:lstStyle xmlns:a="http://schemas.openxmlformats.org/drawingml/2006/main"/>
          <a:p xmlns:a="http://schemas.openxmlformats.org/drawingml/2006/main">
            <a:r>
              <a:rPr dirty="0" smtClean="0"/>
              <a:t>Predefined Gestures</a:t>
            </a:r>
            <a:r>
              <a:rPr lang="en-US" dirty="0" smtClean="0"/>
              <a:t/>
            </a:r>
            <a:br>
              <a:rPr lang="en-US" dirty="0" smtClean="0"/>
            </a:br>
            <a:r>
              <a:rPr lang="en-US" sz="3200" dirty="0" smtClean="0">
                <a:gradFill>
                  <a:gsLst>
                    <a:gs pos="0">
                      <a:schemeClr val="accent6"/>
                    </a:gs>
                    <a:gs pos="50000">
                      <a:schemeClr val="accent6"/>
                    </a:gs>
                  </a:gsLst>
                  <a:lin ang="5400000" scaled="0"/>
                </a:gradFill>
              </a:rPr>
              <a:t>Translate</a:t>
            </a:r>
            <a:endParaRPr lang="he-IL" sz="3200" dirty="0">
              <a:gradFill>
                <a:gsLst>
                  <a:gs pos="0">
                    <a:schemeClr val="accent6"/>
                  </a:gs>
                  <a:gs pos="50000">
                    <a:schemeClr val="accent6"/>
                  </a:gs>
                </a:gsLst>
                <a:lin ang="5400000" scaled="0"/>
              </a:gradFill>
            </a:endParaRPr>
          </a:p>
        </p:txBody>
      </p:sp>
      <p:sp>
        <p:nvSpPr>
          <p:cNvPr id="6" name="Text Placeholder 5"/>
          <p:cNvSpPr>
            <a:spLocks xmlns:a="http://schemas.openxmlformats.org/drawingml/2006/main" noGrp="1"/>
          </p:cNvSpPr>
          <p:nvPr>
            <p:ph type="body" sz="quarter" idx="4294967295"/>
          </p:nvPr>
        </p:nvSpPr>
        <p:spPr>
          <a:xfrm xmlns:a="http://schemas.openxmlformats.org/drawingml/2006/main">
            <a:off x="366713" y="1905000"/>
            <a:ext cx="8382000" cy="978729"/>
          </a:xfrm>
        </p:spPr>
        <p:txBody>
          <a:bodyPr xmlns:a="http://schemas.openxmlformats.org/drawingml/2006/main"/>
          <a:lstStyle xmlns:a="http://schemas.openxmlformats.org/drawingml/2006/main"/>
          <a:p xmlns:a="http://schemas.openxmlformats.org/drawingml/2006/main">
            <a:r>
              <a:rPr lang="en-US" dirty="0" smtClean="0"/>
              <a:t>Place two fingers in the application window and drag in the direction you want</a:t>
            </a:r>
          </a:p>
        </p:txBody>
      </p:sp>
      <p:pic>
        <p:nvPicPr>
          <p:cNvPr id="7" name="Picture 6"/>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2005012" y="3214686"/>
            <a:ext cx="5133975" cy="140017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5400000" algn="t" rotWithShape="0">
              <a:prstClr val="black">
                <a:alpha val="40000"/>
              </a:prstClr>
            </a:outerShdw>
            <a:reflection blurRad="6350" stA="52000" endA="300" endPos="35000" dir="5400000" sy="-100000" algn="bl" rotWithShape="0"/>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p:spPr>
      </p:pic>
      <p:sp>
        <p:nvSpPr>
          <p:cNvPr id="11" name="Rectangle 10"/>
          <p:cNvSpPr/>
          <p:nvPr/>
        </p:nvSpPr>
        <p:spPr>
          <a:xfrm xmlns:a="http://schemas.openxmlformats.org/drawingml/2006/main">
            <a:off x="395287" y="4643446"/>
            <a:ext cx="8353425" cy="1680460"/>
          </a:xfrm>
          <a:prstGeom xmlns:a="http://schemas.openxmlformats.org/drawingml/2006/main" prst="rect">
            <a:avLst/>
          </a:prstGeom>
        </p:spPr>
        <p:txBody>
          <a:bodyPr xmlns:a="http://schemas.openxmlformats.org/drawingml/2006/main" wrap="square">
            <a:spAutoFit/>
          </a:bodyPr>
          <a:lstStyle xmlns:a="http://schemas.openxmlformats.org/drawingml/2006/main"/>
          <a:p xmlns:a="http://schemas.openxmlformats.org/drawingml/2006/main">
            <a:pPr marL="342900" lvl="0" indent="-342900" defTabSz="914400">
              <a:lnSpc>
                <a:spcPct val="90000"/>
              </a:lnSpc>
              <a:spcBef>
                <a:spcPct val="20000"/>
              </a:spcBef>
              <a:buClr>
                <a:srgbClr val="73C167">
                  <a:lumMod val="40000"/>
                  <a:lumOff val="60000"/>
                </a:srgbClr>
              </a:buClr>
              <a:buFont typeface="Arial" pitchFamily="34" charset="0"/>
              <a:buChar char="•"/>
              <a:tabLst>
                <a:tab pos="742950" algn="l"/>
              </a:tabLst>
            </a:pPr>
            <a:r>
              <a:rPr lang="en-US" sz="3200" dirty="0" smtClean="0">
                <a:gradFill>
                  <a:gsLst>
                    <a:gs pos="0">
                      <a:srgbClr val="FFFFFF"/>
                    </a:gs>
                    <a:gs pos="50000">
                      <a:srgbClr val="FFFFFF"/>
                    </a:gs>
                  </a:gsLst>
                  <a:lin ang="5400000" scaled="0"/>
                </a:gradFill>
                <a:latin typeface="Segoe UI" pitchFamily="34" charset="0"/>
              </a:rPr>
              <a:t>SFP – Single Finger Panning</a:t>
            </a:r>
          </a:p>
          <a:p xmlns:a="http://schemas.openxmlformats.org/drawingml/2006/main">
            <a:pPr marL="742950" lvl="1" indent="-285750" defTabSz="914400">
              <a:lnSpc>
                <a:spcPct val="90000"/>
              </a:lnSpc>
              <a:spcBef>
                <a:spcPct val="20000"/>
              </a:spcBef>
              <a:buClr>
                <a:srgbClr val="73C167">
                  <a:lumMod val="40000"/>
                  <a:lumOff val="60000"/>
                </a:srgbClr>
              </a:buClr>
              <a:buFont typeface="Arial" pitchFamily="34" charset="0"/>
              <a:buChar char="–"/>
              <a:tabLst>
                <a:tab pos="742950" algn="l"/>
              </a:tabLst>
            </a:pPr>
            <a:r>
              <a:rPr lang="en-US" sz="2400" dirty="0" err="1" smtClean="0">
                <a:gradFill>
                  <a:gsLst>
                    <a:gs pos="0">
                      <a:srgbClr val="FFFFFF"/>
                    </a:gs>
                    <a:gs pos="50000">
                      <a:srgbClr val="FFFFFF"/>
                    </a:gs>
                  </a:gsLst>
                  <a:lin ang="5400000" scaled="0"/>
                </a:gradFill>
                <a:latin typeface="Consolas" pitchFamily="49" charset="0"/>
              </a:rPr>
              <a:t>SetGestureConfig</a:t>
            </a:r>
            <a:r>
              <a:rPr lang="en-US" sz="2400" dirty="0" smtClean="0">
                <a:gradFill>
                  <a:gsLst>
                    <a:gs pos="0">
                      <a:srgbClr val="FFFFFF"/>
                    </a:gs>
                    <a:gs pos="50000">
                      <a:srgbClr val="FFFFFF"/>
                    </a:gs>
                  </a:gsLst>
                  <a:lin ang="5400000" scaled="0"/>
                </a:gradFill>
                <a:latin typeface="Consolas" pitchFamily="49" charset="0"/>
              </a:rPr>
              <a:t>()</a:t>
            </a:r>
            <a:r>
              <a:rPr lang="en-US" sz="2400" dirty="0" smtClean="0">
                <a:gradFill>
                  <a:gsLst>
                    <a:gs pos="0">
                      <a:srgbClr val="FFFFFF"/>
                    </a:gs>
                    <a:gs pos="50000">
                      <a:srgbClr val="FFFFFF"/>
                    </a:gs>
                  </a:gsLst>
                  <a:lin ang="5400000" scaled="0"/>
                </a:gradFill>
                <a:latin typeface="Segoe UI" pitchFamily="34" charset="0"/>
              </a:rPr>
              <a:t> for </a:t>
            </a:r>
            <a:r>
              <a:rPr lang="en-US" sz="2400" dirty="0" smtClean="0">
                <a:gradFill>
                  <a:gsLst>
                    <a:gs pos="0">
                      <a:srgbClr val="FFFFFF"/>
                    </a:gs>
                    <a:gs pos="50000">
                      <a:srgbClr val="FFFFFF"/>
                    </a:gs>
                  </a:gsLst>
                  <a:lin ang="5400000" scaled="0"/>
                </a:gradFill>
                <a:latin typeface="Consolas" pitchFamily="49" charset="0"/>
              </a:rPr>
              <a:t>GC_PAN</a:t>
            </a:r>
          </a:p>
          <a:p xmlns:a="http://schemas.openxmlformats.org/drawingml/2006/main">
            <a:pPr marL="742950" lvl="1" indent="-285750" defTabSz="914400">
              <a:lnSpc>
                <a:spcPct val="90000"/>
              </a:lnSpc>
              <a:spcBef>
                <a:spcPct val="20000"/>
              </a:spcBef>
              <a:buClr>
                <a:srgbClr val="73C167">
                  <a:lumMod val="40000"/>
                  <a:lumOff val="60000"/>
                </a:srgbClr>
              </a:buClr>
              <a:buFont typeface="Arial" pitchFamily="34" charset="0"/>
              <a:buChar char="–"/>
              <a:tabLst>
                <a:tab pos="742950" algn="l"/>
              </a:tabLst>
            </a:pPr>
            <a:r>
              <a:rPr lang="en-US" sz="2400" dirty="0" smtClean="0">
                <a:gradFill>
                  <a:gsLst>
                    <a:gs pos="0">
                      <a:srgbClr val="FFFFFF"/>
                    </a:gs>
                    <a:gs pos="50000">
                      <a:srgbClr val="FFFFFF"/>
                    </a:gs>
                  </a:gsLst>
                  <a:lin ang="5400000" scaled="0"/>
                </a:gradFill>
                <a:latin typeface="Segoe UI" pitchFamily="34" charset="0"/>
              </a:rPr>
              <a:t>Specify </a:t>
            </a:r>
            <a:r>
              <a:rPr lang="en-US" sz="2400" dirty="0" smtClean="0">
                <a:gradFill>
                  <a:gsLst>
                    <a:gs pos="0">
                      <a:srgbClr val="FFFFFF"/>
                    </a:gs>
                    <a:gs pos="50000">
                      <a:srgbClr val="FFFFFF"/>
                    </a:gs>
                  </a:gsLst>
                  <a:lin ang="5400000" scaled="0"/>
                </a:gradFill>
                <a:latin typeface="Consolas" pitchFamily="49" charset="0"/>
              </a:rPr>
              <a:t>GC_PAN_WITH_SINGLE_FINGER_VERTICALLY</a:t>
            </a:r>
            <a:r>
              <a:rPr lang="en-US" sz="2400" dirty="0" smtClean="0">
                <a:gradFill>
                  <a:gsLst>
                    <a:gs pos="0">
                      <a:srgbClr val="FFFFFF"/>
                    </a:gs>
                    <a:gs pos="50000">
                      <a:srgbClr val="FFFFFF"/>
                    </a:gs>
                  </a:gsLst>
                  <a:lin ang="5400000" scaled="0"/>
                </a:gradFill>
                <a:latin typeface="Segoe UI" pitchFamily="34" charset="0"/>
              </a:rPr>
              <a:t> and/or </a:t>
            </a:r>
            <a:r>
              <a:rPr lang="en-US" sz="2400" dirty="0" smtClean="0">
                <a:gradFill>
                  <a:gsLst>
                    <a:gs pos="0">
                      <a:srgbClr val="FFFFFF"/>
                    </a:gs>
                    <a:gs pos="50000">
                      <a:srgbClr val="FFFFFF"/>
                    </a:gs>
                  </a:gsLst>
                  <a:lin ang="5400000" scaled="0"/>
                </a:gradFill>
                <a:latin typeface="Consolas" pitchFamily="49" charset="0"/>
              </a:rPr>
              <a:t>GC_PAN_WITH_SINGLE_FINGER_HORIZONTALLY</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Rectangle 7"/>
          <p:cNvSpPr/>
          <p:nvPr/>
        </p:nvSpPr>
        <p:spPr>
          <a:xfrm xmlns:a="http://schemas.openxmlformats.org/drawingml/2006/main">
            <a:off x="0" y="3714752"/>
            <a:ext cx="9144000" cy="314166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Zoom and Rotate</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4191000" cy="5860066"/>
          </a:xfrm>
        </p:spPr>
        <p:txBody>
          <a:bodyPr xmlns:a="http://schemas.openxmlformats.org/drawingml/2006/main"/>
          <a:lstStyle xmlns:a="http://schemas.openxmlformats.org/drawingml/2006/main"/>
          <a:p xmlns:a="http://schemas.openxmlformats.org/drawingml/2006/main">
            <a:r>
              <a:rPr lang="en-US" dirty="0" smtClean="0"/>
              <a:t>Rotate</a:t>
            </a:r>
          </a:p>
          <a:p xmlns:a="http://schemas.openxmlformats.org/drawingml/2006/main">
            <a:pPr lvl="1"/>
            <a:r>
              <a:rPr lang="en-US" dirty="0" smtClean="0"/>
              <a:t>Touch the image with two fingers and turn fingers in a circle</a:t>
            </a:r>
          </a:p>
          <a:p xmlns:a="http://schemas.openxmlformats.org/drawingml/2006/main">
            <a:pPr lvl="1"/>
            <a:endParaRPr lang="en-US" dirty="0" smtClean="0"/>
          </a:p>
          <a:p xmlns:a="http://schemas.openxmlformats.org/drawingml/2006/main">
            <a:pPr lvl="1"/>
            <a:endParaRPr lang="en-US" dirty="0" smtClean="0"/>
          </a:p>
          <a:p xmlns:a="http://schemas.openxmlformats.org/drawingml/2006/main">
            <a:r>
              <a:rPr lang="en-US" dirty="0" smtClean="0"/>
              <a:t>Zoom</a:t>
            </a:r>
          </a:p>
          <a:p xmlns:a="http://schemas.openxmlformats.org/drawingml/2006/main">
            <a:pPr lvl="1"/>
            <a:r>
              <a:rPr lang="en-US" dirty="0" smtClean="0"/>
              <a:t>Touch the image </a:t>
            </a:r>
            <a:br>
              <a:rPr lang="en-US" dirty="0" smtClean="0"/>
            </a:br>
            <a:r>
              <a:rPr lang="en-US" dirty="0" smtClean="0"/>
              <a:t>with two fingers and move them closer or further apart</a:t>
            </a:r>
          </a:p>
          <a:p xmlns:a="http://schemas.openxmlformats.org/drawingml/2006/main">
            <a:pPr lvl="1"/>
            <a:endParaRPr lang="en-US" dirty="0" smtClean="0"/>
          </a:p>
          <a:p xmlns:a="http://schemas.openxmlformats.org/drawingml/2006/main">
            <a:pPr lvl="1"/>
            <a:endParaRPr lang="he-IL" dirty="0"/>
          </a:p>
        </p:txBody>
      </p:sp>
      <p:pic>
        <p:nvPicPr>
          <p:cNvPr id="4" name="Picture 3"/>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5524502" y="1250950"/>
            <a:ext cx="2543175" cy="22098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5400000" algn="t" rotWithShape="0">
              <a:prstClr val="black">
                <a:alpha val="40000"/>
              </a:prstClr>
            </a:outerShdw>
            <a:reflection blurRad="6350" stA="52000" endA="300" endPos="35000" dir="5400000" sy="-100000" algn="bl" rotWithShape="0"/>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p:spPr>
      </p:pic>
      <p:pic>
        <p:nvPicPr>
          <p:cNvPr id="5" name="Picture 4"/>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4786314" y="4477586"/>
            <a:ext cx="4019550" cy="180022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5400000" algn="t" rotWithShape="0">
              <a:prstClr val="black">
                <a:alpha val="40000"/>
              </a:prstClr>
            </a:outerShdw>
            <a:reflection blurRad="6350" stA="52000" endA="300" endPos="35000" dir="5400000" sy="-100000" algn="bl" rotWithShape="0"/>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p:spPr>
      </p:pic>
    </p:spTree>
  </p:cSld>
  <p:clrMapOvr>
    <a:masterClrMapping xmlns:a="http://schemas.openxmlformats.org/drawingml/2006/main"/>
  </p:clrMapOvr>
  <p:transition>
    <p:fade/>
  </p:transition>
  <p:timing>
    <p:tnLst>
      <p:par>
        <p:cTn id="1" dur="indefinite" restart="never" nodeType="tmRoot"/>
      </p:par>
    </p:tnLst>
  </p:timing>
</p:sld>
</file>

<file path=ppt/slides/slide1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Rectangle 7"/>
          <p:cNvSpPr/>
          <p:nvPr/>
        </p:nvSpPr>
        <p:spPr>
          <a:xfrm xmlns:a="http://schemas.openxmlformats.org/drawingml/2006/main">
            <a:off x="0" y="3071810"/>
            <a:ext cx="9144000" cy="314166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Two Finger Tap and Finger Roll</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dirty="0" smtClean="0"/>
              <a:t>Two Finger Tap</a:t>
            </a:r>
          </a:p>
          <a:p xmlns:a="http://schemas.openxmlformats.org/drawingml/2006/main">
            <a:pPr lvl="1"/>
            <a:r>
              <a:rPr lang="en-US" dirty="0" smtClean="0"/>
              <a:t>Tap once with both </a:t>
            </a:r>
            <a:br>
              <a:rPr lang="en-US" dirty="0" smtClean="0"/>
            </a:br>
            <a:r>
              <a:rPr lang="en-US" dirty="0" smtClean="0"/>
              <a:t>fingers</a:t>
            </a:r>
          </a:p>
          <a:p xmlns:a="http://schemas.openxmlformats.org/drawingml/2006/main">
            <a:pPr lvl="1"/>
            <a:endParaRPr lang="en-US" dirty="0" smtClean="0"/>
          </a:p>
          <a:p xmlns:a="http://schemas.openxmlformats.org/drawingml/2006/main">
            <a:r>
              <a:rPr lang="en-US" dirty="0" smtClean="0"/>
              <a:t>Finger Roll</a:t>
            </a:r>
          </a:p>
          <a:p xmlns:a="http://schemas.openxmlformats.org/drawingml/2006/main">
            <a:pPr lvl="1"/>
            <a:r>
              <a:rPr lang="en-US" dirty="0" smtClean="0"/>
              <a:t>Place one finger on the screen, place second finger on the screen, lift the second finger, and then lift the first finger</a:t>
            </a:r>
            <a:endParaRPr lang="he-IL" dirty="0"/>
          </a:p>
        </p:txBody>
      </p:sp>
      <p:pic>
        <p:nvPicPr>
          <p:cNvPr id="4" name="Picture 3"/>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4821238" y="1420813"/>
            <a:ext cx="3590925" cy="122872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5400000" algn="t" rotWithShape="0">
              <a:prstClr val="black">
                <a:alpha val="40000"/>
              </a:prstClr>
            </a:outerShdw>
            <a:reflection blurRad="6350" stA="52000" endA="300" endPos="35000" dir="5400000" sy="-100000" algn="bl" rotWithShape="0"/>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p:spPr>
      </p:pic>
      <p:pic>
        <p:nvPicPr>
          <p:cNvPr id="1027"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2035951" y="5143512"/>
            <a:ext cx="5072098" cy="149552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5400000" algn="t" rotWithShape="0">
              <a:prstClr val="black">
                <a:alpha val="40000"/>
              </a:prstClr>
            </a:outerShdw>
            <a:reflection blurRad="6350" stA="52000" endA="300" endPos="35000" dir="5400000" sy="-100000" algn="bl" rotWithShape="0"/>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p:spPr>
      </p:pic>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a:xfrm xmlns:a="http://schemas.openxmlformats.org/drawingml/2006/main">
            <a:off x="5325208" y="2667000"/>
            <a:ext cx="2652970" cy="1200329"/>
          </a:xfrm>
        </p:spPr>
        <p:txBody>
          <a:bodyPr xmlns:a="http://schemas.openxmlformats.org/drawingml/2006/main"/>
          <a:lstStyle xmlns:a="http://schemas.openxmlformats.org/drawingml/2006/main"/>
          <a:p xmlns:a="http://schemas.openxmlformats.org/drawingml/2006/main">
            <a:pPr algn="l"/>
            <a:r>
              <a:rPr dirty="0" smtClean="0"/>
              <a:t>Windows</a:t>
            </a:r>
            <a:r>
              <a:rPr lang="en-US" baseline="30000" dirty="0" smtClean="0"/>
              <a:t>®</a:t>
            </a:r>
            <a:r>
              <a:rPr dirty="0" smtClean="0"/>
              <a:t> 7 </a:t>
            </a:r>
            <a:r>
              <a:rPr lang="en-US" dirty="0" smtClean="0"/>
              <a:t/>
            </a:r>
            <a:br>
              <a:rPr lang="en-US" dirty="0" smtClean="0"/>
            </a:br>
            <a:r>
              <a:rPr dirty="0" smtClean="0"/>
              <a:t>Multi</a:t>
            </a:r>
            <a:r>
              <a:rPr lang="he-IL" dirty="0" smtClean="0"/>
              <a:t>-</a:t>
            </a:r>
            <a:r>
              <a:rPr dirty="0" smtClean="0"/>
              <a:t>Touch</a:t>
            </a:r>
            <a:endParaRPr lang="en-US" dirty="0"/>
          </a:p>
        </p:txBody>
      </p:sp>
      <p:sp>
        <p:nvSpPr>
          <p:cNvPr id="3" name="Subtitle 2"/>
          <p:cNvSpPr>
            <a:spLocks xmlns:a="http://schemas.openxmlformats.org/drawingml/2006/main" noGrp="1"/>
          </p:cNvSpPr>
          <p:nvPr>
            <p:ph type="body" idx="1"/>
          </p:nvPr>
        </p:nvSpPr>
        <p:spPr>
          <a:xfrm xmlns:a="http://schemas.openxmlformats.org/drawingml/2006/main">
            <a:off x="5325208" y="3964835"/>
            <a:ext cx="3352801" cy="757130"/>
          </a:xfrm>
        </p:spPr>
        <p:txBody>
          <a:bodyPr xmlns:a="http://schemas.openxmlformats.org/drawingml/2006/main"/>
          <a:lstStyle xmlns:a="http://schemas.openxmlformats.org/drawingml/2006/main"/>
          <a:p xmlns:a="http://schemas.openxmlformats.org/drawingml/2006/main">
            <a:r>
              <a:rPr lang="en-US" dirty="0" smtClean="0"/>
              <a:t>Microsoft</a:t>
            </a:r>
            <a:r>
              <a:rPr lang="en-US" baseline="30000" dirty="0" smtClean="0"/>
              <a:t>®</a:t>
            </a:r>
            <a:r>
              <a:rPr lang="en-US" dirty="0" smtClean="0"/>
              <a:t> Corporation</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WM_GESTURE Message</a:t>
            </a:r>
            <a:endParaRPr lang="en-US" dirty="0"/>
          </a:p>
        </p:txBody>
      </p:sp>
      <p:sp>
        <p:nvSpPr>
          <p:cNvPr id="4" name="Text Placeholder 3"/>
          <p:cNvSpPr>
            <a:spLocks xmlns:a="http://schemas.openxmlformats.org/drawingml/2006/main" noGrp="1"/>
          </p:cNvSpPr>
          <p:nvPr>
            <p:ph type="body" sz="quarter" idx="4294967295"/>
          </p:nvPr>
        </p:nvSpPr>
        <p:spPr>
          <a:xfrm xmlns:a="http://schemas.openxmlformats.org/drawingml/2006/main">
            <a:off x="468314" y="1420813"/>
            <a:ext cx="7943850" cy="4912114"/>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rPr>
              <a:t>GESTUREINFO </a:t>
            </a:r>
            <a:r>
              <a:rPr lang="en-US" sz="1800" dirty="0" err="1" smtClean="0">
                <a:latin typeface="Consolas" pitchFamily="49" charset="0"/>
              </a:rPr>
              <a:t>gi</a:t>
            </a:r>
            <a:r>
              <a:rPr lang="en-US" sz="1800" dirty="0" smtClean="0">
                <a:latin typeface="Consolas" pitchFamily="49" charset="0"/>
              </a:rPr>
              <a:t>;</a:t>
            </a:r>
          </a:p>
          <a:p xmlns:a="http://schemas.openxmlformats.org/drawingml/2006/main">
            <a:pPr>
              <a:buNone/>
            </a:pPr>
            <a:r>
              <a:rPr lang="en-US" sz="1800" dirty="0" err="1" smtClean="0">
                <a:latin typeface="Consolas" pitchFamily="49" charset="0"/>
              </a:rPr>
              <a:t>gi.cbSize</a:t>
            </a:r>
            <a:r>
              <a:rPr lang="en-US" sz="1800" dirty="0" smtClean="0">
                <a:latin typeface="Consolas" pitchFamily="49" charset="0"/>
              </a:rPr>
              <a:t> = </a:t>
            </a:r>
            <a:r>
              <a:rPr lang="en-US" sz="1800" dirty="0" err="1" smtClean="0">
                <a:latin typeface="Consolas" pitchFamily="49" charset="0"/>
              </a:rPr>
              <a:t>sizeof</a:t>
            </a:r>
            <a:r>
              <a:rPr lang="en-US" sz="1800" dirty="0" smtClean="0">
                <a:latin typeface="Consolas" pitchFamily="49" charset="0"/>
              </a:rPr>
              <a:t>(GESTUREINFO);</a:t>
            </a:r>
          </a:p>
          <a:p xmlns:a="http://schemas.openxmlformats.org/drawingml/2006/main">
            <a:pPr>
              <a:buNone/>
            </a:pPr>
            <a:r>
              <a:rPr lang="en-US" sz="1800" dirty="0" err="1" smtClean="0">
                <a:latin typeface="Consolas" pitchFamily="49" charset="0"/>
              </a:rPr>
              <a:t>gi.dwFlags</a:t>
            </a:r>
            <a:r>
              <a:rPr lang="en-US" sz="1800" dirty="0" smtClean="0">
                <a:latin typeface="Consolas" pitchFamily="49" charset="0"/>
              </a:rPr>
              <a:t> = 0; </a:t>
            </a:r>
            <a:r>
              <a:rPr lang="en-US" sz="1800" dirty="0" err="1" smtClean="0">
                <a:latin typeface="Consolas" pitchFamily="49" charset="0"/>
              </a:rPr>
              <a:t>gi.ptsLocation.x</a:t>
            </a:r>
            <a:r>
              <a:rPr lang="en-US" sz="1800" dirty="0" smtClean="0">
                <a:latin typeface="Consolas" pitchFamily="49" charset="0"/>
              </a:rPr>
              <a:t> = 0; …</a:t>
            </a:r>
          </a:p>
          <a:p xmlns:a="http://schemas.openxmlformats.org/drawingml/2006/main">
            <a:pPr>
              <a:buNone/>
            </a:pPr>
            <a:endParaRPr lang="en-US" sz="1800" dirty="0" smtClean="0">
              <a:latin typeface="Consolas" pitchFamily="49" charset="0"/>
            </a:endParaRPr>
          </a:p>
          <a:p xmlns:a="http://schemas.openxmlformats.org/drawingml/2006/main">
            <a:pPr>
              <a:buNone/>
            </a:pPr>
            <a:r>
              <a:rPr lang="en-US" sz="1800" dirty="0" err="1" smtClean="0">
                <a:latin typeface="Consolas" pitchFamily="49" charset="0"/>
              </a:rPr>
              <a:t>GetGestureInfo</a:t>
            </a:r>
            <a:r>
              <a:rPr lang="en-US" sz="1800" dirty="0" smtClean="0">
                <a:latin typeface="Consolas" pitchFamily="49" charset="0"/>
              </a:rPr>
              <a:t>((HGESTUREINFO)</a:t>
            </a:r>
            <a:r>
              <a:rPr lang="en-US" sz="1800" dirty="0" err="1" smtClean="0">
                <a:latin typeface="Consolas" pitchFamily="49" charset="0"/>
              </a:rPr>
              <a:t>lParam</a:t>
            </a:r>
            <a:r>
              <a:rPr lang="en-US" sz="1800" dirty="0" smtClean="0">
                <a:latin typeface="Consolas" pitchFamily="49" charset="0"/>
              </a:rPr>
              <a:t>, &amp;</a:t>
            </a:r>
            <a:r>
              <a:rPr lang="en-US" sz="1800" dirty="0" err="1" smtClean="0">
                <a:latin typeface="Consolas" pitchFamily="49" charset="0"/>
              </a:rPr>
              <a:t>gi</a:t>
            </a:r>
            <a:r>
              <a:rPr lang="en-US" sz="1800" dirty="0" smtClean="0">
                <a:latin typeface="Consolas" pitchFamily="49" charset="0"/>
              </a:rPr>
              <a:t>);</a:t>
            </a:r>
          </a:p>
          <a:p xmlns:a="http://schemas.openxmlformats.org/drawingml/2006/main">
            <a:pPr>
              <a:buNone/>
            </a:pPr>
            <a:r>
              <a:rPr lang="en-US" sz="1800" dirty="0" smtClean="0">
                <a:latin typeface="Consolas" pitchFamily="49" charset="0"/>
              </a:rPr>
              <a:t>// now interpret the gesture</a:t>
            </a:r>
          </a:p>
          <a:p xmlns:a="http://schemas.openxmlformats.org/drawingml/2006/main">
            <a:pPr>
              <a:buNone/>
            </a:pPr>
            <a:r>
              <a:rPr lang="en-US" sz="1800" dirty="0" smtClean="0">
                <a:latin typeface="Consolas" pitchFamily="49" charset="0"/>
              </a:rPr>
              <a:t>switch (</a:t>
            </a:r>
            <a:r>
              <a:rPr lang="en-US" sz="1800" dirty="0" err="1" smtClean="0">
                <a:latin typeface="Consolas" pitchFamily="49" charset="0"/>
              </a:rPr>
              <a:t>gi.dwID</a:t>
            </a:r>
            <a:r>
              <a:rPr lang="en-US" sz="1800" dirty="0" smtClean="0">
                <a:latin typeface="Consolas" pitchFamily="49" charset="0"/>
              </a:rPr>
              <a:t>){</a:t>
            </a:r>
          </a:p>
          <a:p xmlns:a="http://schemas.openxmlformats.org/drawingml/2006/main">
            <a:pPr>
              <a:buNone/>
            </a:pPr>
            <a:r>
              <a:rPr lang="en-US" sz="1800" dirty="0" smtClean="0">
                <a:latin typeface="Consolas" pitchFamily="49" charset="0"/>
              </a:rPr>
              <a:t>	case GID_ZOOM:    </a:t>
            </a:r>
          </a:p>
          <a:p xmlns:a="http://schemas.openxmlformats.org/drawingml/2006/main">
            <a:pPr>
              <a:buNone/>
            </a:pPr>
            <a:r>
              <a:rPr lang="en-US" sz="1800" dirty="0" smtClean="0">
                <a:latin typeface="Consolas" pitchFamily="49" charset="0"/>
              </a:rPr>
              <a:t>                // Code for zooming goes here     </a:t>
            </a:r>
          </a:p>
          <a:p xmlns:a="http://schemas.openxmlformats.org/drawingml/2006/main">
            <a:pPr>
              <a:buNone/>
            </a:pPr>
            <a:r>
              <a:rPr lang="en-US" sz="1800" dirty="0" smtClean="0">
                <a:latin typeface="Consolas" pitchFamily="49" charset="0"/>
              </a:rPr>
              <a:t>       break;</a:t>
            </a:r>
          </a:p>
          <a:p xmlns:a="http://schemas.openxmlformats.org/drawingml/2006/main">
            <a:pPr>
              <a:buNone/>
            </a:pPr>
            <a:r>
              <a:rPr lang="en-US" sz="1800" dirty="0" smtClean="0">
                <a:latin typeface="Consolas" pitchFamily="49" charset="0"/>
              </a:rPr>
              <a:t>       case GID_PAN:                </a:t>
            </a:r>
          </a:p>
          <a:p xmlns:a="http://schemas.openxmlformats.org/drawingml/2006/main">
            <a:pPr>
              <a:buNone/>
            </a:pPr>
            <a:r>
              <a:rPr lang="en-US" sz="1800" dirty="0" smtClean="0">
                <a:latin typeface="Consolas" pitchFamily="49" charset="0"/>
              </a:rPr>
              <a:t>               // Code for panning goes here</a:t>
            </a:r>
          </a:p>
          <a:p xmlns:a="http://schemas.openxmlformats.org/drawingml/2006/main">
            <a:pPr>
              <a:buNone/>
            </a:pPr>
            <a:r>
              <a:rPr lang="en-US" sz="1800" dirty="0" smtClean="0">
                <a:latin typeface="Consolas" pitchFamily="49" charset="0"/>
              </a:rPr>
              <a:t>       break;</a:t>
            </a:r>
          </a:p>
          <a:p xmlns:a="http://schemas.openxmlformats.org/drawingml/2006/main">
            <a:pPr>
              <a:buNone/>
            </a:pPr>
            <a:r>
              <a:rPr lang="en-US" sz="1800" dirty="0" smtClean="0">
                <a:latin typeface="Consolas" pitchFamily="49" charset="0"/>
              </a:rPr>
              <a:t>       case GID_ROTATE: …</a:t>
            </a:r>
          </a:p>
          <a:p xmlns:a="http://schemas.openxmlformats.org/drawingml/2006/main">
            <a:pPr>
              <a:buNone/>
            </a:pPr>
            <a:r>
              <a:rPr lang="en-US" sz="1800" dirty="0" smtClean="0">
                <a:latin typeface="Consolas" pitchFamily="49" charset="0"/>
              </a:rPr>
              <a:t>}</a:t>
            </a:r>
          </a:p>
          <a:p xmlns:a="http://schemas.openxmlformats.org/drawingml/2006/main">
            <a:pPr>
              <a:buNone/>
            </a:pPr>
            <a:r>
              <a:rPr lang="en-US" sz="1800" dirty="0" err="1" smtClean="0">
                <a:latin typeface="Consolas" pitchFamily="49" charset="0"/>
              </a:rPr>
              <a:t>CloseGestureInfoHandle</a:t>
            </a:r>
            <a:r>
              <a:rPr lang="en-US" sz="1800" dirty="0" smtClean="0">
                <a:latin typeface="Consolas" pitchFamily="49" charset="0"/>
              </a:rPr>
              <a:t>((HGESTUREINFO)</a:t>
            </a:r>
            <a:r>
              <a:rPr lang="en-US" sz="1800" dirty="0" err="1" smtClean="0">
                <a:latin typeface="Consolas" pitchFamily="49" charset="0"/>
              </a:rPr>
              <a:t>lParam</a:t>
            </a:r>
            <a:r>
              <a:rPr lang="en-US" sz="1800" dirty="0" smtClean="0">
                <a:latin typeface="Consolas" pitchFamily="49" charset="0"/>
              </a:rPr>
              <a:t>); </a:t>
            </a:r>
            <a:endParaRPr lang="he-IL" sz="1800" dirty="0" smtClean="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GESTUREINFO Structure</a:t>
            </a:r>
            <a:endParaRPr lang="he-IL" sz="4000" dirty="0"/>
          </a:p>
        </p:txBody>
      </p:sp>
      <p:sp>
        <p:nvSpPr>
          <p:cNvPr id="3" name="Text Placeholder 2"/>
          <p:cNvSpPr>
            <a:spLocks xmlns:a="http://schemas.openxmlformats.org/drawingml/2006/main" noGrp="1"/>
          </p:cNvSpPr>
          <p:nvPr>
            <p:ph type="body" sz="quarter" idx="4294967295"/>
          </p:nvPr>
        </p:nvSpPr>
        <p:spPr>
          <a:xfrm xmlns:a="http://schemas.openxmlformats.org/drawingml/2006/main">
            <a:off x="468314" y="1420813"/>
            <a:ext cx="7943850" cy="4431983"/>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dirty="0" err="1" smtClean="0">
                <a:latin typeface="Consolas" pitchFamily="49" charset="0"/>
              </a:rPr>
              <a:t>typedef</a:t>
            </a:r>
            <a:r>
              <a:rPr lang="en-US" sz="2000" dirty="0" smtClean="0">
                <a:latin typeface="Consolas" pitchFamily="49" charset="0"/>
              </a:rPr>
              <a:t/>
            </a:r>
            <a:r>
              <a:rPr lang="en-US" sz="2000" dirty="0" err="1" smtClean="0">
                <a:latin typeface="Consolas" pitchFamily="49" charset="0"/>
              </a:rPr>
              <a:t>struct</a:t>
            </a:r>
            <a:r>
              <a:rPr lang="en-US" sz="2000" dirty="0" smtClean="0">
                <a:latin typeface="Consolas" pitchFamily="49" charset="0"/>
              </a:rPr>
              <a:t> _GESTUREINFO </a:t>
            </a:r>
          </a:p>
          <a:p xmlns:a="http://schemas.openxmlformats.org/drawingml/2006/main">
            <a:pPr>
              <a:buNone/>
            </a:pPr>
            <a:r>
              <a:rPr lang="en-US" sz="2000" dirty="0" smtClean="0">
                <a:latin typeface="Consolas" pitchFamily="49" charset="0"/>
              </a:rPr>
              <a:t>{  </a:t>
            </a:r>
          </a:p>
          <a:p xmlns:a="http://schemas.openxmlformats.org/drawingml/2006/main">
            <a:pPr>
              <a:buNone/>
            </a:pPr>
            <a:r>
              <a:rPr lang="en-US" sz="2000" dirty="0" smtClean="0">
                <a:latin typeface="Consolas" pitchFamily="49" charset="0"/>
              </a:rPr>
              <a:t>   UINT </a:t>
            </a:r>
            <a:r>
              <a:rPr lang="en-US" sz="2000" dirty="0" err="1" smtClean="0">
                <a:latin typeface="Consolas" pitchFamily="49" charset="0"/>
              </a:rPr>
              <a:t>cbSize</a:t>
            </a:r>
            <a:r>
              <a:rPr lang="en-US" sz="2000" dirty="0" smtClean="0">
                <a:latin typeface="Consolas" pitchFamily="49" charset="0"/>
              </a:rPr>
              <a:t>;</a:t>
            </a:r>
          </a:p>
          <a:p xmlns:a="http://schemas.openxmlformats.org/drawingml/2006/main">
            <a:pPr>
              <a:buNone/>
            </a:pPr>
            <a:r>
              <a:rPr lang="en-US" sz="2000" dirty="0" smtClean="0">
                <a:latin typeface="Consolas" pitchFamily="49" charset="0"/>
              </a:rPr>
              <a:t>   DWORD </a:t>
            </a:r>
            <a:r>
              <a:rPr lang="en-US" sz="2000" dirty="0" err="1" smtClean="0">
                <a:latin typeface="Consolas" pitchFamily="49" charset="0"/>
              </a:rPr>
              <a:t>dwFlags</a:t>
            </a:r>
            <a:r>
              <a:rPr lang="en-US" sz="2000" dirty="0" smtClean="0">
                <a:latin typeface="Consolas" pitchFamily="49" charset="0"/>
              </a:rPr>
              <a:t>; </a:t>
            </a:r>
            <a:r>
              <a:rPr lang="en-US" sz="2000" dirty="0" smtClean="0">
                <a:solidFill>
                  <a:srgbClr val="00B050"/>
                </a:solidFill>
                <a:latin typeface="Consolas" pitchFamily="49" charset="0"/>
              </a:rPr>
              <a:t>//GF_* (BEGIN, INERTIA, END)</a:t>
            </a:r>
          </a:p>
          <a:p xmlns:a="http://schemas.openxmlformats.org/drawingml/2006/main">
            <a:pPr>
              <a:buNone/>
            </a:pPr>
            <a:r>
              <a:rPr lang="en-US" sz="2000" dirty="0" smtClean="0">
                <a:latin typeface="Consolas" pitchFamily="49" charset="0"/>
              </a:rPr>
              <a:t>   DWORD </a:t>
            </a:r>
            <a:r>
              <a:rPr lang="en-US" sz="2000" dirty="0" err="1" smtClean="0">
                <a:latin typeface="Consolas" pitchFamily="49" charset="0"/>
              </a:rPr>
              <a:t>dwID</a:t>
            </a:r>
            <a:r>
              <a:rPr lang="en-US" sz="2000" dirty="0" smtClean="0">
                <a:latin typeface="Consolas" pitchFamily="49" charset="0"/>
              </a:rPr>
              <a:t>; </a:t>
            </a:r>
            <a:r>
              <a:rPr lang="en-US" sz="2000" dirty="0" smtClean="0">
                <a:solidFill>
                  <a:srgbClr val="00B050"/>
                </a:solidFill>
                <a:latin typeface="Consolas" pitchFamily="49" charset="0"/>
              </a:rPr>
              <a:t>//GID_* (BEGIN, END, ZOOM, PAN,</a:t>
            </a:r>
          </a:p>
          <a:p xmlns:a="http://schemas.openxmlformats.org/drawingml/2006/main">
            <a:pPr>
              <a:buNone/>
            </a:pPr>
            <a:r>
              <a:rPr lang="en-US" sz="2000" dirty="0" smtClean="0">
                <a:solidFill>
                  <a:srgbClr val="00B050"/>
                </a:solidFill>
                <a:latin typeface="Consolas" pitchFamily="49" charset="0"/>
              </a:rPr>
              <a:t> 		   //ROTATE, TWOFINGERTAP, ROLLOVER)</a:t>
            </a:r>
            <a:r>
              <a:rPr lang="en-US" sz="2000" dirty="0" smtClean="0">
                <a:latin typeface="Consolas" pitchFamily="49" charset="0"/>
              </a:rPr>
              <a:t/>
            </a:r>
          </a:p>
          <a:p xmlns:a="http://schemas.openxmlformats.org/drawingml/2006/main">
            <a:pPr>
              <a:buNone/>
            </a:pPr>
            <a:r>
              <a:rPr lang="en-US" sz="2000" dirty="0" smtClean="0">
                <a:latin typeface="Consolas" pitchFamily="49" charset="0"/>
              </a:rPr>
              <a:t>   HWND </a:t>
            </a:r>
            <a:r>
              <a:rPr lang="en-US" sz="2000" dirty="0" err="1" smtClean="0">
                <a:latin typeface="Consolas" pitchFamily="49" charset="0"/>
              </a:rPr>
              <a:t>hwndTarget</a:t>
            </a:r>
            <a:r>
              <a:rPr lang="en-US" sz="2000" dirty="0" smtClean="0">
                <a:latin typeface="Consolas" pitchFamily="49" charset="0"/>
              </a:rPr>
              <a:t>;  </a:t>
            </a:r>
          </a:p>
          <a:p xmlns:a="http://schemas.openxmlformats.org/drawingml/2006/main">
            <a:pPr>
              <a:buNone/>
            </a:pPr>
            <a:r>
              <a:rPr lang="en-US" sz="2000" dirty="0" smtClean="0">
                <a:latin typeface="Consolas" pitchFamily="49" charset="0"/>
              </a:rPr>
              <a:t>   POINTS </a:t>
            </a:r>
            <a:r>
              <a:rPr lang="en-US" sz="2000" dirty="0" err="1" smtClean="0">
                <a:latin typeface="Consolas" pitchFamily="49" charset="0"/>
              </a:rPr>
              <a:t>ptsLocation</a:t>
            </a:r>
            <a:r>
              <a:rPr lang="en-US" sz="2000" dirty="0" smtClean="0">
                <a:latin typeface="Consolas" pitchFamily="49" charset="0"/>
              </a:rPr>
              <a:t>; </a:t>
            </a:r>
          </a:p>
          <a:p xmlns:a="http://schemas.openxmlformats.org/drawingml/2006/main">
            <a:pPr>
              <a:buNone/>
            </a:pPr>
            <a:r>
              <a:rPr lang="en-US" sz="2000" dirty="0" smtClean="0">
                <a:latin typeface="Consolas" pitchFamily="49" charset="0"/>
              </a:rPr>
              <a:t>   DWORD </a:t>
            </a:r>
            <a:r>
              <a:rPr lang="en-US" sz="2000" dirty="0" err="1" smtClean="0">
                <a:latin typeface="Consolas" pitchFamily="49" charset="0"/>
              </a:rPr>
              <a:t>dwInstanceID</a:t>
            </a:r>
            <a:r>
              <a:rPr lang="en-US" sz="2000" dirty="0" smtClean="0">
                <a:latin typeface="Consolas" pitchFamily="49" charset="0"/>
              </a:rPr>
              <a:t>;  </a:t>
            </a:r>
          </a:p>
          <a:p xmlns:a="http://schemas.openxmlformats.org/drawingml/2006/main">
            <a:pPr>
              <a:buNone/>
            </a:pPr>
            <a:r>
              <a:rPr lang="en-US" sz="2000" dirty="0" smtClean="0">
                <a:latin typeface="Consolas" pitchFamily="49" charset="0"/>
              </a:rPr>
              <a:t>   DWORD </a:t>
            </a:r>
            <a:r>
              <a:rPr lang="en-US" sz="2000" dirty="0" err="1" smtClean="0">
                <a:latin typeface="Consolas" pitchFamily="49" charset="0"/>
              </a:rPr>
              <a:t>dwSequenceID</a:t>
            </a:r>
            <a:r>
              <a:rPr lang="en-US" sz="2000" dirty="0" smtClean="0">
                <a:latin typeface="Consolas" pitchFamily="49" charset="0"/>
              </a:rPr>
              <a:t>;  </a:t>
            </a:r>
          </a:p>
          <a:p xmlns:a="http://schemas.openxmlformats.org/drawingml/2006/main">
            <a:pPr>
              <a:buNone/>
            </a:pPr>
            <a:r>
              <a:rPr lang="en-US" sz="2000" dirty="0" smtClean="0">
                <a:latin typeface="Consolas" pitchFamily="49" charset="0"/>
              </a:rPr>
              <a:t>   ULONGLONG </a:t>
            </a:r>
            <a:r>
              <a:rPr lang="en-US" sz="2000" dirty="0" err="1" smtClean="0">
                <a:latin typeface="Consolas" pitchFamily="49" charset="0"/>
              </a:rPr>
              <a:t>ullArguments</a:t>
            </a:r>
            <a:r>
              <a:rPr lang="en-US" sz="2000" dirty="0" smtClean="0">
                <a:latin typeface="Consolas" pitchFamily="49" charset="0"/>
              </a:rPr>
              <a:t>; </a:t>
            </a:r>
            <a:r>
              <a:rPr lang="en-US" sz="2000" dirty="0" smtClean="0">
                <a:solidFill>
                  <a:srgbClr val="00B050"/>
                </a:solidFill>
                <a:latin typeface="Consolas" pitchFamily="49" charset="0"/>
              </a:rPr>
              <a:t>//8 Bytes Gesture </a:t>
            </a:r>
            <a:r>
              <a:rPr lang="en-US" sz="2000" dirty="0" err="1" smtClean="0">
                <a:solidFill>
                  <a:srgbClr val="00B050"/>
                </a:solidFill>
                <a:latin typeface="Consolas" pitchFamily="49" charset="0"/>
              </a:rPr>
              <a:t>Arg</a:t>
            </a:r>
            <a:r>
              <a:rPr lang="en-US" sz="2000" dirty="0" smtClean="0">
                <a:latin typeface="Consolas" pitchFamily="49" charset="0"/>
              </a:rPr>
              <a:t/>
            </a:r>
          </a:p>
          <a:p xmlns:a="http://schemas.openxmlformats.org/drawingml/2006/main">
            <a:pPr>
              <a:buNone/>
            </a:pPr>
            <a:r>
              <a:rPr lang="en-US" sz="2000" dirty="0" smtClean="0">
                <a:latin typeface="Consolas" pitchFamily="49" charset="0"/>
              </a:rPr>
              <a:t>   UINT </a:t>
            </a:r>
            <a:r>
              <a:rPr lang="en-US" sz="2000" dirty="0" err="1" smtClean="0">
                <a:latin typeface="Consolas" pitchFamily="49" charset="0"/>
              </a:rPr>
              <a:t>cbExtraArgs</a:t>
            </a:r>
            <a:r>
              <a:rPr lang="en-US" sz="2000" dirty="0" smtClean="0">
                <a:latin typeface="Consolas" pitchFamily="49" charset="0"/>
              </a:rPr>
              <a:t>;</a:t>
            </a:r>
          </a:p>
          <a:p xmlns:a="http://schemas.openxmlformats.org/drawingml/2006/main">
            <a:pPr>
              <a:buNone/>
            </a:pPr>
            <a:r>
              <a:rPr lang="en-US" sz="2000" dirty="0" smtClean="0">
                <a:latin typeface="Consolas" pitchFamily="49" charset="0"/>
              </a:rPr>
              <a:t>} GESTUREINFO,  *PGESTUREINFO;</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Decoding Gesture</a:t>
            </a:r>
            <a:endParaRPr lang="he-IL" dirty="0"/>
          </a:p>
        </p:txBody>
      </p:sp>
      <p:sp>
        <p:nvSpPr>
          <p:cNvPr id="5" name="Text Placeholder 4"/>
          <p:cNvSpPr>
            <a:spLocks xmlns:a="http://schemas.openxmlformats.org/drawingml/2006/main" noGrp="1"/>
          </p:cNvSpPr>
          <p:nvPr>
            <p:ph type="body" sz="quarter" idx="4294967295"/>
          </p:nvPr>
        </p:nvSpPr>
        <p:spPr>
          <a:xfrm xmlns:a="http://schemas.openxmlformats.org/drawingml/2006/main">
            <a:off x="468313" y="1420813"/>
            <a:ext cx="7943850" cy="3527119"/>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solidFill>
                  <a:schemeClr val="tx1"/>
                </a:solidFill>
                <a:latin typeface="Consolas" pitchFamily="49" charset="0"/>
              </a:rPr>
              <a:t>(</a:t>
            </a:r>
            <a:r>
              <a:rPr lang="en-US" sz="1800" dirty="0" err="1" smtClean="0">
                <a:solidFill>
                  <a:schemeClr val="tx1"/>
                </a:solidFill>
                <a:latin typeface="Consolas" pitchFamily="49" charset="0"/>
              </a:rPr>
              <a:t>dwFlags</a:t>
            </a:r>
            <a:r>
              <a:rPr lang="en-US" sz="1800" dirty="0" smtClean="0">
                <a:solidFill>
                  <a:schemeClr val="tx1"/>
                </a:solidFill>
                <a:latin typeface="Consolas" pitchFamily="49" charset="0"/>
              </a:rPr>
              <a:t> &amp; </a:t>
            </a:r>
            <a:r>
              <a:rPr lang="en-US" sz="1800" b="1" dirty="0" smtClean="0">
                <a:solidFill>
                  <a:schemeClr val="tx1"/>
                </a:solidFill>
                <a:latin typeface="Consolas" pitchFamily="49" charset="0"/>
                <a:cs typeface="Courier New" pitchFamily="49" charset="0"/>
              </a:rPr>
              <a:t>GF_BEGIN) != 0</a:t>
            </a:r>
            <a:r>
              <a:rPr lang="en-US" sz="1800" dirty="0" smtClean="0">
                <a:solidFill>
                  <a:schemeClr val="tx1"/>
                </a:solidFill>
                <a:latin typeface="Consolas" pitchFamily="49" charset="0"/>
              </a:rPr>
              <a:t/>
            </a:r>
          </a:p>
          <a:p xmlns:a="http://schemas.openxmlformats.org/drawingml/2006/main">
            <a:pPr lvl="1">
              <a:buNone/>
            </a:pPr>
            <a:r>
              <a:rPr lang="en-US" sz="1800" dirty="0" smtClean="0">
                <a:solidFill>
                  <a:schemeClr val="tx1"/>
                </a:solidFill>
                <a:latin typeface="Consolas" pitchFamily="49" charset="0"/>
              </a:rPr>
              <a:t>Indicates that this is a new gesture</a:t>
            </a:r>
          </a:p>
          <a:p xmlns:a="http://schemas.openxmlformats.org/drawingml/2006/main">
            <a:pPr>
              <a:buNone/>
            </a:pPr>
            <a:r>
              <a:rPr lang="en-US" sz="1800" dirty="0" smtClean="0">
                <a:solidFill>
                  <a:schemeClr val="tx1"/>
                </a:solidFill>
                <a:latin typeface="Consolas" pitchFamily="49" charset="0"/>
              </a:rPr>
              <a:t>If </a:t>
            </a:r>
            <a:r>
              <a:rPr lang="en-US" sz="1800" dirty="0" err="1" smtClean="0">
                <a:solidFill>
                  <a:schemeClr val="tx1"/>
                </a:solidFill>
                <a:latin typeface="Consolas" pitchFamily="49" charset="0"/>
              </a:rPr>
              <a:t>dwFlags</a:t>
            </a:r>
            <a:r>
              <a:rPr lang="en-US" sz="1800" dirty="0" smtClean="0">
                <a:solidFill>
                  <a:schemeClr val="tx1"/>
                </a:solidFill>
                <a:latin typeface="Consolas" pitchFamily="49" charset="0"/>
              </a:rPr>
              <a:t> is 0 (or GF_INERTIA)</a:t>
            </a:r>
          </a:p>
          <a:p xmlns:a="http://schemas.openxmlformats.org/drawingml/2006/main">
            <a:pPr lvl="1">
              <a:buNone/>
            </a:pPr>
            <a:r>
              <a:rPr lang="en-US" sz="1800" dirty="0" smtClean="0">
                <a:solidFill>
                  <a:schemeClr val="tx1"/>
                </a:solidFill>
                <a:latin typeface="Consolas" pitchFamily="49" charset="0"/>
              </a:rPr>
              <a:t>For Pan:</a:t>
            </a:r>
          </a:p>
          <a:p xmlns:a="http://schemas.openxmlformats.org/drawingml/2006/main">
            <a:pPr lvl="2">
              <a:buNone/>
            </a:pPr>
            <a:r>
              <a:rPr lang="en-US" sz="1800" dirty="0" smtClean="0">
                <a:solidFill>
                  <a:schemeClr val="tx1"/>
                </a:solidFill>
                <a:latin typeface="Consolas" pitchFamily="49" charset="0"/>
              </a:rPr>
              <a:t>We have to calculate the translation delta since last message</a:t>
            </a:r>
          </a:p>
          <a:p xmlns:a="http://schemas.openxmlformats.org/drawingml/2006/main">
            <a:pPr lvl="1">
              <a:buNone/>
            </a:pPr>
            <a:r>
              <a:rPr lang="en-US" sz="1800" dirty="0" smtClean="0">
                <a:solidFill>
                  <a:schemeClr val="tx1"/>
                </a:solidFill>
                <a:latin typeface="Consolas" pitchFamily="49" charset="0"/>
              </a:rPr>
              <a:t>For Rotate:</a:t>
            </a:r>
          </a:p>
          <a:p xmlns:a="http://schemas.openxmlformats.org/drawingml/2006/main">
            <a:pPr lvl="2">
              <a:buNone/>
            </a:pPr>
            <a:r>
              <a:rPr lang="en-US" sz="1800" dirty="0" smtClean="0">
                <a:solidFill>
                  <a:schemeClr val="tx1"/>
                </a:solidFill>
                <a:latin typeface="Consolas" pitchFamily="49" charset="0"/>
              </a:rPr>
              <a:t>We have to calculate the angle delta  since last message</a:t>
            </a:r>
          </a:p>
          <a:p xmlns:a="http://schemas.openxmlformats.org/drawingml/2006/main">
            <a:pPr lvl="1">
              <a:buNone/>
            </a:pPr>
            <a:r>
              <a:rPr lang="en-US" sz="1800" dirty="0" smtClean="0">
                <a:solidFill>
                  <a:schemeClr val="tx1"/>
                </a:solidFill>
                <a:latin typeface="Consolas" pitchFamily="49" charset="0"/>
              </a:rPr>
              <a:t>For Zoom:</a:t>
            </a:r>
          </a:p>
          <a:p xmlns:a="http://schemas.openxmlformats.org/drawingml/2006/main">
            <a:pPr lvl="2">
              <a:buNone/>
            </a:pPr>
            <a:r>
              <a:rPr lang="en-US" sz="1800" dirty="0" smtClean="0">
                <a:solidFill>
                  <a:schemeClr val="tx1"/>
                </a:solidFill>
                <a:latin typeface="Consolas" pitchFamily="49" charset="0"/>
              </a:rPr>
              <a:t>We have to calculate the zoom factor delta since last message</a:t>
            </a:r>
            <a:endParaRPr lang="he-IL" sz="1800" dirty="0">
              <a:solidFill>
                <a:schemeClr val="tx1"/>
              </a:soli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Multi-Touch in .NET Framework</a:t>
            </a:r>
            <a:endParaRPr lang="en-US" dirty="0"/>
          </a:p>
        </p:txBody>
      </p:sp>
      <p:sp>
        <p:nvSpPr>
          <p:cNvPr id="3" name="Content Placeholder 2"/>
          <p:cNvSpPr>
            <a:spLocks xmlns:a="http://schemas.openxmlformats.org/drawingml/2006/main" noGrp="1"/>
          </p:cNvSpPr>
          <p:nvPr>
            <p:ph sz="quarter" idx="13"/>
          </p:nvPr>
        </p:nvSpPr>
        <p:spPr>
          <a:xfrm xmlns:a="http://schemas.openxmlformats.org/drawingml/2006/main">
            <a:off x="469900" y="1414463"/>
            <a:ext cx="8229600" cy="4173450"/>
          </a:xfrm>
        </p:spPr>
        <p:txBody>
          <a:bodyPr xmlns:a="http://schemas.openxmlformats.org/drawingml/2006/main"/>
          <a:lstStyle xmlns:a="http://schemas.openxmlformats.org/drawingml/2006/main"/>
          <a:p xmlns:a="http://schemas.openxmlformats.org/drawingml/2006/main">
            <a:r>
              <a:rPr lang="en-US" dirty="0" smtClean="0"/>
              <a:t>For WPF</a:t>
            </a:r>
          </a:p>
          <a:p xmlns:a="http://schemas.openxmlformats.org/drawingml/2006/main">
            <a:pPr lvl="1"/>
            <a:r>
              <a:rPr lang="en-US" dirty="0" err="1" smtClean="0"/>
              <a:t>Interop</a:t>
            </a:r>
            <a:r>
              <a:rPr lang="en-US" dirty="0" smtClean="0"/>
              <a:t> sample library for .NET Framework 3.5</a:t>
            </a:r>
          </a:p>
          <a:p xmlns:a="http://schemas.openxmlformats.org/drawingml/2006/main">
            <a:pPr lvl="2"/>
            <a:r>
              <a:rPr lang="en-US" dirty="0" smtClean="0"/>
              <a:t>Multi-touch, gesture, Inertia, Manipulation</a:t>
            </a:r>
          </a:p>
          <a:p xmlns:a="http://schemas.openxmlformats.org/drawingml/2006/main">
            <a:pPr lvl="1"/>
            <a:r>
              <a:rPr lang="en-US" dirty="0" smtClean="0"/>
              <a:t>.NET Framework 4.0 release</a:t>
            </a:r>
          </a:p>
          <a:p xmlns:a="http://schemas.openxmlformats.org/drawingml/2006/main">
            <a:pPr lvl="2"/>
            <a:r>
              <a:rPr lang="en-US" dirty="0" smtClean="0"/>
              <a:t>Multi-touch specific new controls</a:t>
            </a:r>
          </a:p>
          <a:p xmlns:a="http://schemas.openxmlformats.org/drawingml/2006/main">
            <a:pPr lvl="1"/>
            <a:endParaRPr lang="en-US" dirty="0" smtClean="0"/>
          </a:p>
          <a:p xmlns:a="http://schemas.openxmlformats.org/drawingml/2006/main">
            <a:r>
              <a:rPr lang="en-US" dirty="0" smtClean="0"/>
              <a:t>For </a:t>
            </a:r>
            <a:r>
              <a:rPr lang="en-US" dirty="0" err="1" smtClean="0"/>
              <a:t>WinForms</a:t>
            </a:r>
            <a:r>
              <a:rPr lang="en-US" dirty="0" smtClean="0"/>
              <a:t> (Windows 7 launch)</a:t>
            </a:r>
          </a:p>
          <a:p xmlns:a="http://schemas.openxmlformats.org/drawingml/2006/main">
            <a:pPr lvl="1"/>
            <a:r>
              <a:rPr lang="en-US" dirty="0" smtClean="0"/>
              <a:t>Interoperability to native Win32 APIs – </a:t>
            </a:r>
            <a:r>
              <a:rPr lang="en-US" dirty="0" err="1" smtClean="0"/>
              <a:t>TouchWrapper</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2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The Windows Integration Library</a:t>
            </a:r>
            <a:endParaRPr lang="en-US" dirty="0"/>
          </a:p>
        </p:txBody>
      </p:sp>
      <p:sp>
        <p:nvSpPr>
          <p:cNvPr id="3" name="Content Placeholder 2"/>
          <p:cNvSpPr>
            <a:spLocks xmlns:a="http://schemas.openxmlformats.org/drawingml/2006/main" noGrp="1"/>
          </p:cNvSpPr>
          <p:nvPr>
            <p:ph sz="quarter" idx="4294967295"/>
          </p:nvPr>
        </p:nvSpPr>
        <p:spPr>
          <a:xfrm xmlns:a="http://schemas.openxmlformats.org/drawingml/2006/main">
            <a:off x="468313" y="1420813"/>
            <a:ext cx="8382000" cy="4081463"/>
          </a:xfrm>
        </p:spPr>
        <p:txBody>
          <a:bodyPr xmlns:a="http://schemas.openxmlformats.org/drawingml/2006/main"/>
          <a:lstStyle xmlns:a="http://schemas.openxmlformats.org/drawingml/2006/main"/>
          <a:p xmlns:a="http://schemas.openxmlformats.org/drawingml/2006/main">
            <a:r>
              <a:rPr lang="en-US" dirty="0" smtClean="0"/>
              <a:t/>
            </a:r>
            <a:r>
              <a:rPr lang="en-US" dirty="0" smtClean="0">
                <a:latin typeface="Consolas" pitchFamily="49" charset="0"/>
                <a:cs typeface="Consolas" pitchFamily="49" charset="0"/>
              </a:rPr>
              <a:t>Windows7.Multitouch.Handler</a:t>
            </a:r>
          </a:p>
          <a:p xmlns:a="http://schemas.openxmlformats.org/drawingml/2006/main">
            <a:pPr lvl="1"/>
            <a:r>
              <a:rPr lang="en-US" dirty="0" smtClean="0"/>
              <a:t>A base class for Touch and Gesture handlers</a:t>
            </a:r>
          </a:p>
          <a:p xmlns:a="http://schemas.openxmlformats.org/drawingml/2006/main">
            <a:r>
              <a:rPr lang="en-US" dirty="0" smtClean="0"/>
              <a:t>Use </a:t>
            </a:r>
            <a:r>
              <a:rPr lang="en-US" dirty="0" smtClean="0">
                <a:latin typeface="Consolas" pitchFamily="49" charset="0"/>
                <a:cs typeface="Consolas" pitchFamily="49" charset="0"/>
              </a:rPr>
              <a:t>Factory</a:t>
            </a:r>
            <a:r>
              <a:rPr lang="en-US" dirty="0" smtClean="0"/>
              <a:t> to create one of the handlers</a:t>
            </a:r>
          </a:p>
          <a:p xmlns:a="http://schemas.openxmlformats.org/drawingml/2006/main">
            <a:pPr lvl="1"/>
            <a:r>
              <a:rPr lang="en-US" dirty="0" smtClean="0"/>
              <a:t>For </a:t>
            </a:r>
            <a:r>
              <a:rPr lang="en-US" dirty="0" err="1" smtClean="0"/>
              <a:t>WinForm</a:t>
            </a:r>
            <a:r>
              <a:rPr lang="en-US" dirty="0" smtClean="0"/>
              <a:t>, managed Win32 </a:t>
            </a:r>
            <a:r>
              <a:rPr lang="en-US" sz="3200" dirty="0" err="1" smtClean="0">
                <a:latin typeface="Consolas" pitchFamily="49" charset="0"/>
                <a:cs typeface="Consolas" pitchFamily="49" charset="0"/>
              </a:rPr>
              <a:t>hWnd</a:t>
            </a:r>
            <a:r>
              <a:rPr lang="en-US" dirty="0" smtClean="0"/>
              <a:t>, and WPF gesture support the handler subclass the Window (</a:t>
            </a:r>
            <a:r>
              <a:rPr lang="en-US" sz="3200" dirty="0" err="1" smtClean="0">
                <a:latin typeface="Consolas" pitchFamily="49" charset="0"/>
                <a:cs typeface="Consolas" pitchFamily="49" charset="0"/>
              </a:rPr>
              <a:t>hWnd</a:t>
            </a:r>
            <a:r>
              <a:rPr lang="en-US" dirty="0" smtClean="0"/>
              <a:t>)</a:t>
            </a:r>
          </a:p>
          <a:p xmlns:a="http://schemas.openxmlformats.org/drawingml/2006/main">
            <a:pPr lvl="1"/>
            <a:r>
              <a:rPr lang="en-US" dirty="0" smtClean="0"/>
              <a:t>For WPF touch support, use stylus event with the help of the </a:t>
            </a:r>
            <a:r>
              <a:rPr lang="en-US" sz="2400" dirty="0" err="1" smtClean="0">
                <a:latin typeface="Consolas" pitchFamily="49" charset="0"/>
                <a:cs typeface="Consolas" pitchFamily="49" charset="0"/>
              </a:rPr>
              <a:t>Factory.EnableStylusEvents</a:t>
            </a:r>
            <a:r>
              <a:rPr lang="en-US" sz="2400" dirty="0" smtClean="0">
                <a:latin typeface="Consolas" pitchFamily="49" charset="0"/>
                <a:cs typeface="Consolas" pitchFamily="49" charset="0"/>
              </a:rPr>
              <a:t>() </a:t>
            </a:r>
            <a:r>
              <a:rPr lang="en-US" dirty="0" smtClean="0"/>
              <a:t>method</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Using the GestureHandler</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468312" y="1420813"/>
            <a:ext cx="7943851" cy="4607415"/>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cs typeface="Consolas" pitchFamily="49" charset="0"/>
              </a:rPr>
              <a:t> public </a:t>
            </a:r>
            <a:r>
              <a:rPr lang="en-US" sz="1800" dirty="0" err="1" smtClean="0">
                <a:latin typeface="Consolas" pitchFamily="49" charset="0"/>
                <a:cs typeface="Consolas" pitchFamily="49" charset="0"/>
              </a:rPr>
              <a:t>MainForm</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InitializeComponent</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TouchBridge.Handler</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CreateHandler</a:t>
            </a: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TouchBridge.GestureHandler</a:t>
            </a:r>
            <a:r>
              <a:rPr lang="en-US" sz="1800" dirty="0" smtClean="0">
                <a:latin typeface="Consolas" pitchFamily="49" charset="0"/>
                <a:cs typeface="Consolas" pitchFamily="49" charset="0"/>
              </a:rPr>
              <a:t>&gt;(this);</a:t>
            </a:r>
          </a:p>
          <a:p xmlns:a="http://schemas.openxmlformats.org/drawingml/2006/main">
            <a:pPr>
              <a:buNone/>
            </a:pPr>
            <a:endParaRPr lang="en-US" sz="1800" dirty="0" smtClean="0">
              <a:latin typeface="Consolas" pitchFamily="49" charset="0"/>
              <a:cs typeface="Consolas" pitchFamily="49" charset="0"/>
            </a:endParaRP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gestureHandler.Pan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ProcessPan</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gestureHandler.PanBegin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ProcessPan</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gestureHandler.PanEnd</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ProcessPan</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gestureHandler.Rotate</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ProcessRotate</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gestureHandler.RollOver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ProcessRollOver</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gestureHandler.TwoFingerTap</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ProcessTwoFingerTap</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gestureHandler.Zoom</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ProcessZoom</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6.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MTGesture</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solidFill>
                  <a:schemeClr val="tx1"/>
                </a:solidFill>
                <a:latin typeface="Consolas" pitchFamily="49" charset="0"/>
              </a:rPr>
              <a:t>Windows7.Multitouch.GestureHandler</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WM_TOUCH</a:t>
            </a:r>
            <a:endParaRPr lang="en-US" dirty="0"/>
          </a:p>
        </p:txBody>
      </p:sp>
      <p:sp>
        <p:nvSpPr>
          <p:cNvPr id="3" name="Content Placeholder 2"/>
          <p:cNvSpPr>
            <a:spLocks xmlns:a="http://schemas.openxmlformats.org/drawingml/2006/main" noGrp="1"/>
          </p:cNvSpPr>
          <p:nvPr>
            <p:ph sz="quarter" idx="13"/>
          </p:nvPr>
        </p:nvSpPr>
        <p:spPr>
          <a:xfrm xmlns:a="http://schemas.openxmlformats.org/drawingml/2006/main">
            <a:off x="469900" y="1414463"/>
            <a:ext cx="8229600" cy="3040832"/>
          </a:xfrm>
        </p:spPr>
        <p:txBody>
          <a:bodyPr xmlns:a="http://schemas.openxmlformats.org/drawingml/2006/main"/>
          <a:lstStyle xmlns:a="http://schemas.openxmlformats.org/drawingml/2006/main"/>
          <a:p xmlns:a="http://schemas.openxmlformats.org/drawingml/2006/main">
            <a:r>
              <a:rPr lang="en-US" dirty="0" smtClean="0"/>
              <a:t>Semantically similar to mouse messages</a:t>
            </a:r>
          </a:p>
          <a:p xmlns:a="http://schemas.openxmlformats.org/drawingml/2006/main">
            <a:r>
              <a:rPr lang="en-US" dirty="0" smtClean="0"/>
              <a:t>Conveys raw touch data to Win32 apps</a:t>
            </a:r>
          </a:p>
          <a:p xmlns:a="http://schemas.openxmlformats.org/drawingml/2006/main">
            <a:r>
              <a:rPr lang="en-US" dirty="0" smtClean="0"/>
              <a:t>Scenario examples</a:t>
            </a:r>
          </a:p>
          <a:p xmlns:a="http://schemas.openxmlformats.org/drawingml/2006/main">
            <a:pPr lvl="1"/>
            <a:r>
              <a:rPr lang="en-US" dirty="0" smtClean="0"/>
              <a:t>Finger painting</a:t>
            </a:r>
          </a:p>
          <a:p xmlns:a="http://schemas.openxmlformats.org/drawingml/2006/main">
            <a:pPr lvl="1"/>
            <a:r>
              <a:rPr lang="en-US" dirty="0" smtClean="0"/>
              <a:t>custom gestures</a:t>
            </a:r>
          </a:p>
          <a:p xmlns:a="http://schemas.openxmlformats.org/drawingml/2006/main">
            <a:pPr lvl="1"/>
            <a:r>
              <a:rPr lang="en-US" dirty="0" smtClean="0"/>
              <a:t>feeding higher level controls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Handling WM_TOUCH</a:t>
            </a:r>
            <a:endParaRPr lang="he-IL" dirty="0"/>
          </a:p>
        </p:txBody>
      </p:sp>
      <p:sp>
        <p:nvSpPr>
          <p:cNvPr id="4" name="Text Placeholder 3"/>
          <p:cNvSpPr>
            <a:spLocks xmlns:a="http://schemas.openxmlformats.org/drawingml/2006/main" noGrp="1"/>
          </p:cNvSpPr>
          <p:nvPr>
            <p:ph type="body" sz="quarter" idx="4294967295"/>
          </p:nvPr>
        </p:nvSpPr>
        <p:spPr>
          <a:xfrm xmlns:a="http://schemas.openxmlformats.org/drawingml/2006/main">
            <a:off x="468314" y="1420813"/>
            <a:ext cx="7943850" cy="4647426"/>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600" dirty="0" smtClean="0">
                <a:latin typeface="Consolas" pitchFamily="49" charset="0"/>
              </a:rPr>
              <a:t>UINT </a:t>
            </a:r>
            <a:r>
              <a:rPr lang="en-US" sz="1600" dirty="0" err="1" smtClean="0">
                <a:latin typeface="Consolas" pitchFamily="49" charset="0"/>
              </a:rPr>
              <a:t>cInputs</a:t>
            </a:r>
            <a:r>
              <a:rPr lang="en-US" sz="1600" dirty="0" smtClean="0">
                <a:latin typeface="Consolas" pitchFamily="49" charset="0"/>
              </a:rPr>
              <a:t> = LOWORD(</a:t>
            </a:r>
            <a:r>
              <a:rPr lang="en-US" sz="1600" dirty="0" err="1" smtClean="0">
                <a:latin typeface="Consolas" pitchFamily="49" charset="0"/>
              </a:rPr>
              <a:t>wParam</a:t>
            </a:r>
            <a:r>
              <a:rPr lang="en-US" sz="1600" dirty="0" smtClean="0">
                <a:latin typeface="Consolas" pitchFamily="49" charset="0"/>
              </a:rPr>
              <a:t>);</a:t>
            </a:r>
          </a:p>
          <a:p xmlns:a="http://schemas.openxmlformats.org/drawingml/2006/main">
            <a:pPr>
              <a:buNone/>
            </a:pPr>
            <a:r>
              <a:rPr lang="en-US" sz="1600" dirty="0" smtClean="0">
                <a:latin typeface="Consolas" pitchFamily="49" charset="0"/>
              </a:rPr>
              <a:t>PTOUCHINPUT </a:t>
            </a:r>
            <a:r>
              <a:rPr lang="en-US" sz="1600" dirty="0" err="1" smtClean="0">
                <a:latin typeface="Consolas" pitchFamily="49" charset="0"/>
              </a:rPr>
              <a:t>pInputs</a:t>
            </a:r>
            <a:r>
              <a:rPr lang="en-US" sz="1600" dirty="0" smtClean="0">
                <a:latin typeface="Consolas" pitchFamily="49" charset="0"/>
              </a:rPr>
              <a:t> = new TOUCHINPUT[</a:t>
            </a:r>
            <a:r>
              <a:rPr lang="en-US" sz="1600" dirty="0" err="1" smtClean="0">
                <a:latin typeface="Consolas" pitchFamily="49" charset="0"/>
              </a:rPr>
              <a:t>cInputs</a:t>
            </a:r>
            <a:r>
              <a:rPr lang="en-US" sz="1600" dirty="0" smtClean="0">
                <a:latin typeface="Consolas" pitchFamily="49" charset="0"/>
              </a:rPr>
              <a:t>];</a:t>
            </a:r>
          </a:p>
          <a:p xmlns:a="http://schemas.openxmlformats.org/drawingml/2006/main">
            <a:pPr>
              <a:buNone/>
            </a:pPr>
            <a:r>
              <a:rPr lang="en-US" sz="1600" dirty="0" smtClean="0">
                <a:latin typeface="Consolas" pitchFamily="49" charset="0"/>
              </a:rPr>
              <a:t>if (</a:t>
            </a:r>
            <a:r>
              <a:rPr lang="en-US" sz="1600" dirty="0" err="1" smtClean="0">
                <a:latin typeface="Consolas" pitchFamily="49" charset="0"/>
              </a:rPr>
              <a:t>pInputs</a:t>
            </a:r>
            <a:r>
              <a:rPr lang="en-US" sz="1600" dirty="0" smtClean="0">
                <a:latin typeface="Consolas" pitchFamily="49" charset="0"/>
              </a:rPr>
              <a:t> != NULL)</a:t>
            </a:r>
          </a:p>
          <a:p xmlns:a="http://schemas.openxmlformats.org/drawingml/2006/main">
            <a:pPr>
              <a:buNone/>
            </a:pPr>
            <a:r>
              <a:rPr lang="en-US" sz="1600" dirty="0" smtClean="0">
                <a:latin typeface="Consolas" pitchFamily="49" charset="0"/>
              </a:rPr>
              <a:t>{</a:t>
            </a:r>
          </a:p>
          <a:p xmlns:a="http://schemas.openxmlformats.org/drawingml/2006/main">
            <a:pPr>
              <a:buNone/>
            </a:pPr>
            <a:r>
              <a:rPr lang="en-US" sz="1600" dirty="0" smtClean="0">
                <a:latin typeface="Consolas" pitchFamily="49" charset="0"/>
              </a:rPr>
              <a:t>    if (</a:t>
            </a:r>
            <a:r>
              <a:rPr lang="en-US" sz="1600" dirty="0" err="1" smtClean="0">
                <a:latin typeface="Consolas" pitchFamily="49" charset="0"/>
              </a:rPr>
              <a:t>GetTouchInputInfo</a:t>
            </a:r>
            <a:r>
              <a:rPr lang="en-US" sz="1600" dirty="0" smtClean="0">
                <a:latin typeface="Consolas" pitchFamily="49" charset="0"/>
              </a:rPr>
              <a:t>((HTOUCHINPUT)</a:t>
            </a:r>
            <a:r>
              <a:rPr lang="en-US" sz="1600" dirty="0" err="1" smtClean="0">
                <a:latin typeface="Consolas" pitchFamily="49" charset="0"/>
              </a:rPr>
              <a:t>lParam</a:t>
            </a:r>
            <a:r>
              <a:rPr lang="en-US" sz="1600" dirty="0" smtClean="0">
                <a:latin typeface="Consolas" pitchFamily="49" charset="0"/>
              </a:rPr>
              <a:t>, </a:t>
            </a:r>
            <a:r>
              <a:rPr lang="en-US" sz="1600" dirty="0" err="1" smtClean="0">
                <a:latin typeface="Consolas" pitchFamily="49" charset="0"/>
              </a:rPr>
              <a:t>cInputs</a:t>
            </a:r>
            <a:r>
              <a:rPr lang="en-US" sz="1600" dirty="0" smtClean="0">
                <a:latin typeface="Consolas" pitchFamily="49" charset="0"/>
              </a:rPr>
              <a:t>, </a:t>
            </a:r>
            <a:r>
              <a:rPr lang="en-US" sz="1600" dirty="0" err="1" smtClean="0">
                <a:latin typeface="Consolas" pitchFamily="49" charset="0"/>
              </a:rPr>
              <a:t>pInputs</a:t>
            </a:r>
            <a:r>
              <a:rPr lang="en-US" sz="1600" dirty="0" smtClean="0">
                <a:latin typeface="Consolas" pitchFamily="49" charset="0"/>
              </a:rPr>
              <a:t>,</a:t>
            </a:r>
          </a:p>
          <a:p xmlns:a="http://schemas.openxmlformats.org/drawingml/2006/main">
            <a:pPr>
              <a:buNone/>
            </a:pPr>
            <a:r>
              <a:rPr lang="en-US" sz="1600" dirty="0" smtClean="0">
                <a:latin typeface="Consolas" pitchFamily="49" charset="0"/>
              </a:rPr>
              <a:t/>
            </a:r>
            <a:r>
              <a:rPr lang="en-US" sz="1600" dirty="0" err="1" smtClean="0">
                <a:latin typeface="Consolas" pitchFamily="49" charset="0"/>
              </a:rPr>
              <a:t>sizeof</a:t>
            </a:r>
            <a:r>
              <a:rPr lang="en-US" sz="1600" dirty="0" smtClean="0">
                <a:latin typeface="Consolas" pitchFamily="49" charset="0"/>
              </a:rPr>
              <a:t>(TOUCHINPUT)))</a:t>
            </a:r>
          </a:p>
          <a:p xmlns:a="http://schemas.openxmlformats.org/drawingml/2006/main">
            <a:pPr>
              <a:buNone/>
            </a:pPr>
            <a:r>
              <a:rPr lang="en-US" sz="1600" dirty="0" smtClean="0">
                <a:latin typeface="Consolas" pitchFamily="49" charset="0"/>
              </a:rPr>
              <a:t>    {</a:t>
            </a:r>
          </a:p>
          <a:p xmlns:a="http://schemas.openxmlformats.org/drawingml/2006/main">
            <a:pPr>
              <a:buNone/>
            </a:pPr>
            <a:r>
              <a:rPr lang="en-US" sz="1600" dirty="0" smtClean="0">
                <a:latin typeface="Consolas" pitchFamily="49" charset="0"/>
              </a:rPr>
              <a:t>        // process </a:t>
            </a:r>
            <a:r>
              <a:rPr lang="en-US" sz="1600" dirty="0" err="1" smtClean="0">
                <a:latin typeface="Consolas" pitchFamily="49" charset="0"/>
              </a:rPr>
              <a:t>pInputs</a:t>
            </a:r>
            <a:endParaRPr lang="en-US" sz="1600" dirty="0" smtClean="0">
              <a:latin typeface="Consolas" pitchFamily="49" charset="0"/>
            </a:endParaRPr>
          </a:p>
          <a:p xmlns:a="http://schemas.openxmlformats.org/drawingml/2006/main">
            <a:pPr>
              <a:buNone/>
            </a:pPr>
            <a:r>
              <a:rPr lang="en-US" sz="1600" dirty="0" smtClean="0">
                <a:latin typeface="Consolas" pitchFamily="49" charset="0"/>
              </a:rPr>
              <a:t>    }</a:t>
            </a:r>
          </a:p>
          <a:p xmlns:a="http://schemas.openxmlformats.org/drawingml/2006/main">
            <a:pPr>
              <a:buNone/>
            </a:pPr>
            <a:r>
              <a:rPr lang="en-US" sz="1600" dirty="0" smtClean="0">
                <a:latin typeface="Consolas" pitchFamily="49" charset="0"/>
              </a:rPr>
              <a:t>    else { … } // error handling</a:t>
            </a:r>
          </a:p>
          <a:p xmlns:a="http://schemas.openxmlformats.org/drawingml/2006/main">
            <a:pPr>
              <a:buNone/>
            </a:pPr>
            <a:r>
              <a:rPr lang="en-US" sz="1600" dirty="0" smtClean="0">
                <a:latin typeface="Consolas" pitchFamily="49" charset="0"/>
              </a:rPr>
              <a:t> }</a:t>
            </a:r>
          </a:p>
          <a:p xmlns:a="http://schemas.openxmlformats.org/drawingml/2006/main">
            <a:pPr>
              <a:buNone/>
            </a:pPr>
            <a:r>
              <a:rPr lang="en-US" sz="1600" dirty="0" smtClean="0">
                <a:latin typeface="Consolas" pitchFamily="49" charset="0"/>
              </a:rPr>
              <a:t>else { … } // error handling, presumably out of memory</a:t>
            </a:r>
          </a:p>
          <a:p xmlns:a="http://schemas.openxmlformats.org/drawingml/2006/main">
            <a:pPr>
              <a:buNone/>
            </a:pPr>
            <a:endParaRPr lang="en-US" sz="1600" dirty="0" smtClean="0">
              <a:latin typeface="Consolas" pitchFamily="49" charset="0"/>
            </a:endParaRPr>
          </a:p>
          <a:p xmlns:a="http://schemas.openxmlformats.org/drawingml/2006/main">
            <a:pPr>
              <a:buNone/>
            </a:pPr>
            <a:r>
              <a:rPr lang="en-US" sz="1600" dirty="0" smtClean="0">
                <a:latin typeface="Consolas" pitchFamily="49" charset="0"/>
              </a:rPr>
              <a:t>if (!</a:t>
            </a:r>
            <a:r>
              <a:rPr lang="en-US" sz="1600" dirty="0" err="1" smtClean="0">
                <a:latin typeface="Consolas" pitchFamily="49" charset="0"/>
              </a:rPr>
              <a:t>CloseTouchInputHandle</a:t>
            </a:r>
            <a:r>
              <a:rPr lang="en-US" sz="1600" dirty="0" smtClean="0">
                <a:latin typeface="Consolas" pitchFamily="49" charset="0"/>
              </a:rPr>
              <a:t>((HTOUCHINPUT)</a:t>
            </a:r>
            <a:r>
              <a:rPr lang="en-US" sz="1600" dirty="0" err="1" smtClean="0">
                <a:latin typeface="Consolas" pitchFamily="49" charset="0"/>
              </a:rPr>
              <a:t>lParam</a:t>
            </a:r>
            <a:r>
              <a:rPr lang="en-US" sz="1600" dirty="0" smtClean="0">
                <a:latin typeface="Consolas" pitchFamily="49" charset="0"/>
              </a:rPr>
              <a:t>))</a:t>
            </a:r>
          </a:p>
          <a:p xmlns:a="http://schemas.openxmlformats.org/drawingml/2006/main">
            <a:pPr>
              <a:buNone/>
            </a:pPr>
            <a:r>
              <a:rPr lang="en-US" sz="1600" dirty="0" smtClean="0">
                <a:latin typeface="Consolas" pitchFamily="49" charset="0"/>
              </a:rPr>
              <a:t>{</a:t>
            </a:r>
          </a:p>
          <a:p xmlns:a="http://schemas.openxmlformats.org/drawingml/2006/main">
            <a:pPr>
              <a:buNone/>
            </a:pPr>
            <a:r>
              <a:rPr lang="en-US" sz="1600" dirty="0" smtClean="0">
                <a:latin typeface="Consolas" pitchFamily="49" charset="0"/>
              </a:rPr>
              <a:t>    // error handling</a:t>
            </a:r>
          </a:p>
          <a:p xmlns:a="http://schemas.openxmlformats.org/drawingml/2006/main">
            <a:pPr>
              <a:buNone/>
            </a:pPr>
            <a:r>
              <a:rPr lang="en-US" sz="1600" dirty="0" smtClean="0">
                <a:latin typeface="Consolas" pitchFamily="49" charset="0"/>
              </a:rPr>
              <a:t>}</a:t>
            </a:r>
            <a:endParaRPr lang="he-IL" sz="1600" dirty="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Using the TouchHandler</a:t>
            </a:r>
            <a:endParaRPr lang="en-US" dirty="0"/>
          </a:p>
        </p:txBody>
      </p:sp>
      <p:sp>
        <p:nvSpPr>
          <p:cNvPr id="5" name="Text Placeholder 4"/>
          <p:cNvSpPr>
            <a:spLocks xmlns:a="http://schemas.openxmlformats.org/drawingml/2006/main" noGrp="1"/>
          </p:cNvSpPr>
          <p:nvPr>
            <p:ph type="body" sz="quarter" idx="4294967295"/>
          </p:nvPr>
        </p:nvSpPr>
        <p:spPr>
          <a:xfrm xmlns:a="http://schemas.openxmlformats.org/drawingml/2006/main">
            <a:off x="468314" y="1420813"/>
            <a:ext cx="7943850" cy="3998018"/>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cs typeface="Consolas" pitchFamily="49" charset="0"/>
              </a:rPr>
              <a:t>public </a:t>
            </a:r>
            <a:r>
              <a:rPr lang="en-US" sz="1800" dirty="0" err="1" smtClean="0">
                <a:latin typeface="Consolas" pitchFamily="49" charset="0"/>
                <a:cs typeface="Consolas" pitchFamily="49" charset="0"/>
              </a:rPr>
              <a:t>MainForm</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InitializeComponent</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a:t>
            </a:r>
            <a:r>
              <a:rPr lang="en-US" sz="1800" dirty="0" smtClean="0">
                <a:latin typeface="Consolas" pitchFamily="49" charset="0"/>
                <a:cs typeface="Consolas" pitchFamily="49" charset="0"/>
              </a:rPr>
              <a:t> = </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Factory.CreateHandler</a:t>
            </a: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TouchHandler</a:t>
            </a:r>
            <a:r>
              <a:rPr lang="en-US" sz="1800" dirty="0" smtClean="0">
                <a:latin typeface="Consolas" pitchFamily="49" charset="0"/>
                <a:cs typeface="Consolas" pitchFamily="49" charset="0"/>
              </a:rPr>
              <a:t>&gt;(this);</a:t>
            </a:r>
          </a:p>
          <a:p xmlns:a="http://schemas.openxmlformats.org/drawingml/2006/main">
            <a:pPr>
              <a:buNone/>
            </a:pPr>
            <a:endParaRPr lang="en-US" sz="1800" dirty="0" smtClean="0">
              <a:latin typeface="Consolas" pitchFamily="49" charset="0"/>
              <a:cs typeface="Consolas" pitchFamily="49" charset="0"/>
            </a:endParaRP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touchHandler.TouchDown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OnTouchDownHandler</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touchHandler.TouchMove</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OnTouchMoveHandler</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touchHandler.TouchUp</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OnTouchUpHandler</a:t>
            </a:r>
            <a:r>
              <a:rPr lang="en-US" sz="1800" dirty="0" smtClean="0">
                <a:latin typeface="Consolas" pitchFamily="49" charset="0"/>
                <a:cs typeface="Consolas" pitchFamily="49" charset="0"/>
              </a:rPr>
              <a:t>;</a:t>
            </a:r>
          </a:p>
          <a:p xmlns:a="http://schemas.openxmlformats.org/drawingml/2006/main">
            <a:pPr>
              <a:buNone/>
            </a:pPr>
            <a:endParaRPr lang="en-US" sz="1800" dirty="0" smtClean="0">
              <a:latin typeface="Consolas" pitchFamily="49" charset="0"/>
              <a:cs typeface="Consolas" pitchFamily="49" charset="0"/>
            </a:endParaRPr>
          </a:p>
          <a:p xmlns:a="http://schemas.openxmlformats.org/drawingml/2006/main">
            <a:pPr>
              <a:buNone/>
            </a:pPr>
            <a:r>
              <a:rPr lang="en-US" sz="1800" dirty="0" smtClean="0">
                <a:latin typeface="Consolas" pitchFamily="49" charset="0"/>
                <a:cs typeface="Consolas" pitchFamily="49" charset="0"/>
              </a:rPr>
              <a:t>    Paint += new </a:t>
            </a:r>
            <a:r>
              <a:rPr lang="en-US" sz="1800" dirty="0" err="1" smtClean="0">
                <a:latin typeface="Consolas" pitchFamily="49" charset="0"/>
                <a:cs typeface="Consolas" pitchFamily="49" charset="0"/>
              </a:rPr>
              <a:t>PaintEventHandler</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this.OnPaintHandler</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7" name="Rectangle 6"/>
          <p:cNvSpPr/>
          <p:nvPr/>
        </p:nvSpPr>
        <p:spPr>
          <a:xfrm xmlns:a="http://schemas.openxmlformats.org/drawingml/2006/main">
            <a:off x="0" y="5786454"/>
            <a:ext cx="9144000" cy="1069958"/>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Multi-Touch Is Here!</a:t>
            </a:r>
            <a:endParaRPr lang="en-US" dirty="0"/>
          </a:p>
        </p:txBody>
      </p:sp>
      <p:sp>
        <p:nvSpPr>
          <p:cNvPr id="3" name="Content Placeholder 2"/>
          <p:cNvSpPr>
            <a:spLocks xmlns:a="http://schemas.openxmlformats.org/drawingml/2006/main" noGrp="1"/>
          </p:cNvSpPr>
          <p:nvPr>
            <p:ph sz="quarter" idx="13"/>
          </p:nvPr>
        </p:nvSpPr>
        <p:spPr/>
        <p:txBody>
          <a:bodyPr xmlns:a="http://schemas.openxmlformats.org/drawingml/2006/main"/>
          <a:lstStyle xmlns:a="http://schemas.openxmlformats.org/drawingml/2006/main"/>
          <a:p xmlns:a="http://schemas.openxmlformats.org/drawingml/2006/main">
            <a:r>
              <a:rPr lang="en-US" smtClean="0"/>
              <a:t>Hardware</a:t>
            </a:r>
          </a:p>
          <a:p xmlns:a="http://schemas.openxmlformats.org/drawingml/2006/main">
            <a:pPr lvl="1"/>
            <a:r>
              <a:rPr lang="en-US" smtClean="0"/>
              <a:t>Multi-touch capable PCs on the market </a:t>
            </a:r>
            <a:br>
              <a:rPr lang="en-US" smtClean="0"/>
            </a:br>
            <a:r>
              <a:rPr lang="en-US" smtClean="0"/>
              <a:t>today; multi-touch appears in a broad set of form factors</a:t>
            </a:r>
          </a:p>
          <a:p xmlns:a="http://schemas.openxmlformats.org/drawingml/2006/main">
            <a:r>
              <a:rPr lang="en-US" smtClean="0"/>
              <a:t>Software</a:t>
            </a:r>
          </a:p>
          <a:p xmlns:a="http://schemas.openxmlformats.org/drawingml/2006/main">
            <a:pPr lvl="1"/>
            <a:r>
              <a:rPr lang="en-US" smtClean="0"/>
              <a:t>Windows 7, .NET Framework 4.0</a:t>
            </a:r>
          </a:p>
          <a:p xmlns:a="http://schemas.openxmlformats.org/drawingml/2006/main">
            <a:r>
              <a:rPr lang="en-US" smtClean="0"/>
              <a:t>Consumers</a:t>
            </a:r>
          </a:p>
          <a:p xmlns:a="http://schemas.openxmlformats.org/drawingml/2006/main">
            <a:pPr lvl="1"/>
            <a:r>
              <a:rPr lang="en-US" smtClean="0"/>
              <a:t>New scenarios, next wave of user </a:t>
            </a:r>
          </a:p>
          <a:p xmlns:a="http://schemas.openxmlformats.org/drawingml/2006/main">
            <a:pPr lvl="1"/>
            <a:r>
              <a:rPr lang="en-US" smtClean="0"/>
              <a:t>experience, high “WOW” factor</a:t>
            </a:r>
            <a:endParaRPr lang="en-US" dirty="0"/>
          </a:p>
        </p:txBody>
      </p:sp>
      <p:pic>
        <p:nvPicPr>
          <p:cNvPr id="10" name="Picture 9"/>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clrChange>
              <a:clrFrom>
                <a:srgbClr val="FFFFFF"/>
              </a:clrFrom>
              <a:clrTo>
                <a:srgbClr val="FFFFFF">
                  <a:alpha val="0"/>
                </a:srgbClr>
              </a:clrTo>
            </a:clrChange>
          </a:blip>
          <a:srcRect xmlns:a="http://schemas.openxmlformats.org/drawingml/2006/main"/>
          <a:stretch xmlns:a="http://schemas.openxmlformats.org/drawingml/2006/main">
            <a:fillRect/>
          </a:stretch>
        </p:blipFill>
        <p:spPr bwMode="auto">
          <a:xfrm xmlns:a="http://schemas.openxmlformats.org/drawingml/2006/main">
            <a:off x="6452533" y="4143380"/>
            <a:ext cx="2575969" cy="234910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30.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6" name="Title 5"/>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MTScratchPad</a:t>
            </a:r>
            <a:endParaRPr lang="he-IL" dirty="0"/>
          </a:p>
        </p:txBody>
      </p:sp>
      <p:sp>
        <p:nvSpPr>
          <p:cNvPr id="7" name="Subtitle 6"/>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err="1" smtClean="0"/>
              <a:t>TouchBridge.TouchHandler</a:t>
            </a:r>
            <a:endParaRPr lang="he-IL" dirty="0"/>
          </a:p>
        </p:txBody>
      </p:sp>
      <p:sp>
        <p:nvSpPr>
          <p:cNvPr id="8" name="Text Placeholder 7"/>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Manipulations</a:t>
            </a:r>
            <a:endParaRPr lang="en-US" dirty="0"/>
          </a:p>
        </p:txBody>
      </p:sp>
      <p:sp>
        <p:nvSpPr>
          <p:cNvPr id="3" name="Content Placeholder 2"/>
          <p:cNvSpPr>
            <a:spLocks xmlns:a="http://schemas.openxmlformats.org/drawingml/2006/main" noGrp="1"/>
          </p:cNvSpPr>
          <p:nvPr>
            <p:ph sz="quarter" idx="13"/>
          </p:nvPr>
        </p:nvSpPr>
        <p:spPr>
          <a:xfrm xmlns:a="http://schemas.openxmlformats.org/drawingml/2006/main">
            <a:off x="385762" y="1414463"/>
            <a:ext cx="8313737" cy="4388894"/>
          </a:xfrm>
        </p:spPr>
        <p:txBody>
          <a:bodyPr xmlns:a="http://schemas.openxmlformats.org/drawingml/2006/main"/>
          <a:lstStyle xmlns:a="http://schemas.openxmlformats.org/drawingml/2006/main"/>
          <a:p xmlns:a="http://schemas.openxmlformats.org/drawingml/2006/main">
            <a:r>
              <a:rPr lang="en-US" sz="2800" dirty="0" smtClean="0"/>
              <a:t>Manipulations are a great foundation for touch-optimized experiences. They are</a:t>
            </a:r>
          </a:p>
          <a:p xmlns:a="http://schemas.openxmlformats.org/drawingml/2006/main">
            <a:pPr lvl="1"/>
            <a:r>
              <a:rPr lang="en-US" sz="2400" dirty="0" smtClean="0"/>
              <a:t>2D affine transformations (translate, scale, rotate)</a:t>
            </a:r>
          </a:p>
          <a:p xmlns:a="http://schemas.openxmlformats.org/drawingml/2006/main">
            <a:pPr lvl="1"/>
            <a:r>
              <a:rPr lang="en-US" sz="2400" dirty="0" smtClean="0"/>
              <a:t>Superset of supported gestures</a:t>
            </a:r>
          </a:p>
          <a:p xmlns:a="http://schemas.openxmlformats.org/drawingml/2006/main">
            <a:pPr lvl="1"/>
            <a:r>
              <a:rPr lang="en-US" sz="2400" dirty="0" smtClean="0"/>
              <a:t>Supports multiple concurrent manipulations</a:t>
            </a:r>
          </a:p>
          <a:p xmlns:a="http://schemas.openxmlformats.org/drawingml/2006/main">
            <a:r>
              <a:rPr lang="en-US" sz="2800" dirty="0" smtClean="0"/>
              <a:t>Need a source of raw data: WM_TOUCH</a:t>
            </a:r>
          </a:p>
          <a:p xmlns:a="http://schemas.openxmlformats.org/drawingml/2006/main">
            <a:r>
              <a:rPr lang="en-US" sz="2800" dirty="0" smtClean="0"/>
              <a:t>Similar to Surface APIs</a:t>
            </a:r>
          </a:p>
          <a:p xmlns:a="http://schemas.openxmlformats.org/drawingml/2006/main">
            <a:r>
              <a:rPr lang="en-US" sz="2800" dirty="0" smtClean="0"/>
              <a:t>Interfaces</a:t>
            </a:r>
          </a:p>
          <a:p xmlns:a="http://schemas.openxmlformats.org/drawingml/2006/main">
            <a:pPr lvl="1"/>
            <a:r>
              <a:rPr lang="en-US" sz="2400" dirty="0" err="1" smtClean="0"/>
              <a:t>IManipulationProcessor</a:t>
            </a:r>
            <a:endParaRPr lang="en-US" sz="2400" dirty="0" smtClean="0"/>
          </a:p>
          <a:p xmlns:a="http://schemas.openxmlformats.org/drawingml/2006/main">
            <a:pPr lvl="1"/>
            <a:r>
              <a:rPr lang="en-US" sz="2400" dirty="0" err="1" smtClean="0"/>
              <a:t>IManipulationEvents</a:t>
            </a:r>
            <a:endParaRPr lang="en-US" sz="2400"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3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Inertia</a:t>
            </a:r>
            <a:endParaRPr lang="en-US" dirty="0"/>
          </a:p>
        </p:txBody>
      </p:sp>
      <p:sp>
        <p:nvSpPr>
          <p:cNvPr id="3" name="Content Placeholder 2"/>
          <p:cNvSpPr>
            <a:spLocks xmlns:a="http://schemas.openxmlformats.org/drawingml/2006/main" noGrp="1"/>
          </p:cNvSpPr>
          <p:nvPr>
            <p:ph sz="quarter" idx="13"/>
          </p:nvPr>
        </p:nvSpPr>
        <p:spPr>
          <a:xfrm xmlns:a="http://schemas.openxmlformats.org/drawingml/2006/main">
            <a:off x="385762" y="1414463"/>
            <a:ext cx="8313737" cy="2954655"/>
          </a:xfrm>
        </p:spPr>
        <p:txBody>
          <a:bodyPr xmlns:a="http://schemas.openxmlformats.org/drawingml/2006/main"/>
          <a:lstStyle xmlns:a="http://schemas.openxmlformats.org/drawingml/2006/main"/>
          <a:p xmlns:a="http://schemas.openxmlformats.org/drawingml/2006/main">
            <a:r>
              <a:rPr lang="en-US" dirty="0" smtClean="0"/>
              <a:t>Provides basic physics</a:t>
            </a:r>
          </a:p>
          <a:p xmlns:a="http://schemas.openxmlformats.org/drawingml/2006/main">
            <a:r>
              <a:rPr lang="en-US" dirty="0" smtClean="0"/>
              <a:t>Works hand in hand with manipulations</a:t>
            </a:r>
          </a:p>
          <a:p xmlns:a="http://schemas.openxmlformats.org/drawingml/2006/main">
            <a:r>
              <a:rPr lang="en-US" dirty="0" smtClean="0"/>
              <a:t>Interfaces</a:t>
            </a:r>
          </a:p>
          <a:p xmlns:a="http://schemas.openxmlformats.org/drawingml/2006/main">
            <a:pPr lvl="1"/>
            <a:r>
              <a:rPr lang="en-US" dirty="0" err="1" smtClean="0"/>
              <a:t>IInertiaProcessor</a:t>
            </a:r>
            <a:endParaRPr lang="en-US" dirty="0" smtClean="0"/>
          </a:p>
          <a:p xmlns:a="http://schemas.openxmlformats.org/drawingml/2006/main">
            <a:pPr lvl="1"/>
            <a:r>
              <a:rPr lang="en-US" dirty="0" err="1" smtClean="0"/>
              <a:t>IManipulationEvents</a:t>
            </a:r>
            <a:r>
              <a:rPr lang="en-US" dirty="0" smtClean="0"/>
              <a:t> – Same event interface as manipulations</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Windows7 Integration Library Manipulation</a:t>
            </a:r>
            <a:endParaRPr lang="en-US" dirty="0"/>
          </a:p>
        </p:txBody>
      </p:sp>
      <p:sp>
        <p:nvSpPr>
          <p:cNvPr id="3" name="Content Placeholder 2"/>
          <p:cNvSpPr>
            <a:spLocks xmlns:a="http://schemas.openxmlformats.org/drawingml/2006/main" noGrp="1"/>
          </p:cNvSpPr>
          <p:nvPr>
            <p:ph sz="quarter" idx="13"/>
          </p:nvPr>
        </p:nvSpPr>
        <p:spPr>
          <a:xfrm xmlns:a="http://schemas.openxmlformats.org/drawingml/2006/main">
            <a:off x="415131" y="1905000"/>
            <a:ext cx="8313737" cy="3871829"/>
          </a:xfrm>
        </p:spPr>
        <p:txBody>
          <a:bodyPr xmlns:a="http://schemas.openxmlformats.org/drawingml/2006/main"/>
          <a:lstStyle xmlns:a="http://schemas.openxmlformats.org/drawingml/2006/main"/>
          <a:p xmlns:a="http://schemas.openxmlformats.org/drawingml/2006/main">
            <a:r>
              <a:rPr lang="en-US" dirty="0" smtClean="0"/>
              <a:t>A .NET wrapper</a:t>
            </a:r>
          </a:p>
          <a:p xmlns:a="http://schemas.openxmlformats.org/drawingml/2006/main">
            <a:pPr lvl="1"/>
            <a:r>
              <a:rPr lang="en-US" dirty="0" smtClean="0"/>
              <a:t>You need to forward touch events</a:t>
            </a:r>
          </a:p>
          <a:p xmlns:a="http://schemas.openxmlformats.org/drawingml/2006/main">
            <a:pPr lvl="1"/>
            <a:r>
              <a:rPr lang="en-US" dirty="0" smtClean="0"/>
              <a:t>You get back manipulation events</a:t>
            </a:r>
          </a:p>
          <a:p xmlns:a="http://schemas.openxmlformats.org/drawingml/2006/main">
            <a:r>
              <a:rPr lang="en-US" dirty="0" smtClean="0"/>
              <a:t>Be ready to process translation, rotation and expansion all together</a:t>
            </a:r>
          </a:p>
          <a:p xmlns:a="http://schemas.openxmlformats.org/drawingml/2006/main">
            <a:r>
              <a:rPr lang="en-US" dirty="0" smtClean="0"/>
              <a:t>If there are many objects on the screen</a:t>
            </a:r>
          </a:p>
          <a:p xmlns:a="http://schemas.openxmlformats.org/drawingml/2006/main">
            <a:pPr lvl="1"/>
            <a:r>
              <a:rPr lang="en-US" dirty="0" smtClean="0"/>
              <a:t>Find a good heuristic to decide which object </a:t>
            </a:r>
            <a:br>
              <a:rPr lang="en-US" dirty="0" smtClean="0"/>
            </a:br>
            <a:r>
              <a:rPr lang="en-US" dirty="0" smtClean="0"/>
              <a:t>to move</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Using Manipulation</a:t>
            </a:r>
            <a:endParaRPr lang="en-US" dirty="0"/>
          </a:p>
        </p:txBody>
      </p:sp>
      <p:sp>
        <p:nvSpPr>
          <p:cNvPr id="5" name="Text Placeholder 4"/>
          <p:cNvSpPr>
            <a:spLocks xmlns:a="http://schemas.openxmlformats.org/drawingml/2006/main" noGrp="1"/>
          </p:cNvSpPr>
          <p:nvPr>
            <p:ph type="body" sz="quarter" idx="4294967295"/>
          </p:nvPr>
        </p:nvSpPr>
        <p:spPr>
          <a:xfrm xmlns:a="http://schemas.openxmlformats.org/drawingml/2006/main">
            <a:off x="371476" y="1420813"/>
            <a:ext cx="8040687" cy="4912114"/>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cs typeface="Consolas" pitchFamily="49" charset="0"/>
              </a:rPr>
              <a:t> public </a:t>
            </a:r>
            <a:r>
              <a:rPr lang="en-US" sz="1800" dirty="0" err="1" smtClean="0">
                <a:latin typeface="Consolas" pitchFamily="49" charset="0"/>
                <a:cs typeface="Consolas" pitchFamily="49" charset="0"/>
              </a:rPr>
              <a:t>MainForm</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InitializeComponent</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Factory.CreateHandler</a:t>
            </a:r>
            <a:r>
              <a:rPr lang="en-US" sz="1800" dirty="0" smtClean="0">
                <a:latin typeface="Consolas" pitchFamily="49" charset="0"/>
                <a:cs typeface="Consolas" pitchFamily="49" charset="0"/>
              </a:rPr>
              <a:t>&lt;</a:t>
            </a:r>
            <a:r>
              <a:rPr lang="en-US" sz="1800" dirty="0" err="1" smtClean="0">
                <a:latin typeface="Consolas" pitchFamily="49" charset="0"/>
                <a:cs typeface="Consolas" pitchFamily="49" charset="0"/>
              </a:rPr>
              <a:t>TouchHandler</a:t>
            </a:r>
            <a:r>
              <a:rPr lang="en-US" sz="1800" dirty="0" smtClean="0">
                <a:latin typeface="Consolas" pitchFamily="49" charset="0"/>
                <a:cs typeface="Consolas" pitchFamily="49" charset="0"/>
              </a:rPr>
              <a:t>&gt;(this);</a:t>
            </a:r>
          </a:p>
          <a:p xmlns:a="http://schemas.openxmlformats.org/drawingml/2006/main">
            <a:pPr>
              <a:buNone/>
            </a:pPr>
            <a:r>
              <a:rPr lang="en-US" sz="1800" dirty="0" smtClean="0">
                <a:latin typeface="Consolas" pitchFamily="49" charset="0"/>
                <a:cs typeface="Consolas" pitchFamily="49" charset="0"/>
              </a:rPr>
              <a:t>     _processor = new</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ManipulationProcessor</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ProcessorManipulations.ALL</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objectList</a:t>
            </a:r>
            <a:r>
              <a:rPr lang="en-US" sz="1800" dirty="0" smtClean="0">
                <a:latin typeface="Consolas" pitchFamily="49" charset="0"/>
                <a:cs typeface="Consolas" pitchFamily="49" charset="0"/>
              </a:rPr>
              <a:t> = new List&lt;</a:t>
            </a:r>
            <a:r>
              <a:rPr lang="en-US" sz="1800" dirty="0" err="1" smtClean="0">
                <a:latin typeface="Consolas" pitchFamily="49" charset="0"/>
                <a:cs typeface="Consolas" pitchFamily="49" charset="0"/>
              </a:rPr>
              <a:t>DrawingObject</a:t>
            </a:r>
            <a:r>
              <a:rPr lang="en-US" sz="1800" dirty="0" smtClean="0">
                <a:latin typeface="Consolas" pitchFamily="49" charset="0"/>
                <a:cs typeface="Consolas" pitchFamily="49" charset="0"/>
              </a:rPr>
              <a:t>&gt; { … };</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touchHandler.TouchDown</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s,e</a:t>
            </a:r>
            <a:r>
              <a:rPr lang="en-US" sz="1800" dirty="0" smtClean="0">
                <a:latin typeface="Consolas" pitchFamily="49" charset="0"/>
                <a:cs typeface="Consolas" pitchFamily="49" charset="0"/>
              </a:rPr>
              <a:t> ) =&gt; </a:t>
            </a:r>
          </a:p>
          <a:p xmlns:a="http://schemas.openxmlformats.org/drawingml/2006/main">
            <a:pPr>
              <a:buNone/>
            </a:pPr>
            <a:r>
              <a:rPr lang="en-US" sz="1800" dirty="0" smtClean="0">
                <a:latin typeface="Consolas" pitchFamily="49" charset="0"/>
                <a:cs typeface="Consolas" pitchFamily="49" charset="0"/>
              </a:rPr>
              <a:t> 	    { _</a:t>
            </a:r>
            <a:r>
              <a:rPr lang="en-US" sz="1800" dirty="0" err="1" smtClean="0">
                <a:latin typeface="Consolas" pitchFamily="49" charset="0"/>
                <a:cs typeface="Consolas" pitchFamily="49" charset="0"/>
              </a:rPr>
              <a:t>processor.ProcessDown</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uint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 };</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touchHandler.TouchUp</a:t>
            </a:r>
            <a:r>
              <a:rPr lang="en-US" sz="1800" dirty="0" smtClean="0">
                <a:latin typeface="Consolas" pitchFamily="49" charset="0"/>
                <a:cs typeface="Consolas" pitchFamily="49" charset="0"/>
              </a:rPr>
              <a:t> += (s, e) =&gt; </a:t>
            </a:r>
          </a:p>
          <a:p xmlns:a="http://schemas.openxmlformats.org/drawingml/2006/main">
            <a:pPr>
              <a:buNone/>
            </a:pPr>
            <a:r>
              <a:rPr lang="en-US" sz="1800" dirty="0" smtClean="0">
                <a:latin typeface="Consolas" pitchFamily="49" charset="0"/>
                <a:cs typeface="Consolas" pitchFamily="49" charset="0"/>
              </a:rPr>
              <a:t>           { _</a:t>
            </a:r>
            <a:r>
              <a:rPr lang="en-US" sz="1800" dirty="0" err="1" smtClean="0">
                <a:latin typeface="Consolas" pitchFamily="49" charset="0"/>
                <a:cs typeface="Consolas" pitchFamily="49" charset="0"/>
              </a:rPr>
              <a:t>processor.ProcessUp</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uint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 };</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touchHandler.TouchMove</a:t>
            </a:r>
            <a:r>
              <a:rPr lang="en-US" sz="1800" dirty="0" smtClean="0">
                <a:latin typeface="Consolas" pitchFamily="49" charset="0"/>
                <a:cs typeface="Consolas" pitchFamily="49" charset="0"/>
              </a:rPr>
              <a:t> += (s, e) =&gt; </a:t>
            </a:r>
          </a:p>
          <a:p xmlns:a="http://schemas.openxmlformats.org/drawingml/2006/main">
            <a:pPr>
              <a:buNone/>
            </a:pPr>
            <a:r>
              <a:rPr lang="en-US" sz="1800" dirty="0" smtClean="0">
                <a:latin typeface="Consolas" pitchFamily="49" charset="0"/>
                <a:cs typeface="Consolas" pitchFamily="49" charset="0"/>
              </a:rPr>
              <a:t>           { _</a:t>
            </a:r>
            <a:r>
              <a:rPr lang="en-US" sz="1800" dirty="0" err="1" smtClean="0">
                <a:latin typeface="Consolas" pitchFamily="49" charset="0"/>
                <a:cs typeface="Consolas" pitchFamily="49" charset="0"/>
              </a:rPr>
              <a:t>processor.ProcessMove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uint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 };</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processor.ManipulationDelta</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ProcessManipulationDelta</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_</a:t>
            </a:r>
            <a:r>
              <a:rPr lang="en-US" sz="1800" dirty="0" err="1" smtClean="0">
                <a:latin typeface="Consolas" pitchFamily="49" charset="0"/>
                <a:cs typeface="Consolas" pitchFamily="49" charset="0"/>
              </a:rPr>
              <a:t>processor.PivotRadius</a:t>
            </a:r>
            <a:r>
              <a:rPr lang="en-US" sz="1800" dirty="0" smtClean="0">
                <a:latin typeface="Consolas" pitchFamily="49" charset="0"/>
                <a:cs typeface="Consolas" pitchFamily="49" charset="0"/>
              </a:rPr>
              <a:t> = 2;</a:t>
            </a:r>
          </a:p>
          <a:p xmlns:a="http://schemas.openxmlformats.org/drawingml/2006/main">
            <a:pPr>
              <a:buNone/>
            </a:pPr>
            <a:r>
              <a:rPr lang="en-US" sz="1800" dirty="0" smtClean="0">
                <a:latin typeface="Consolas" pitchFamily="49" charset="0"/>
                <a:cs typeface="Consolas" pitchFamily="49" charset="0"/>
              </a:rPr>
              <a: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Using Manipulation</a:t>
            </a:r>
            <a:endParaRPr lang="en-US" dirty="0"/>
          </a:p>
        </p:txBody>
      </p:sp>
      <p:sp>
        <p:nvSpPr>
          <p:cNvPr id="3" name="Text Placeholder 2"/>
          <p:cNvSpPr>
            <a:spLocks xmlns:a="http://schemas.openxmlformats.org/drawingml/2006/main" noGrp="1"/>
          </p:cNvSpPr>
          <p:nvPr>
            <p:ph type="body" sz="quarter" idx="4294967295"/>
          </p:nvPr>
        </p:nvSpPr>
        <p:spPr>
          <a:xfrm xmlns:a="http://schemas.openxmlformats.org/drawingml/2006/main">
            <a:off x="371476" y="1420813"/>
            <a:ext cx="8040687" cy="3998018"/>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pitchFamily="49" charset="0"/>
                <a:cs typeface="Consolas" pitchFamily="49" charset="0"/>
              </a:rPr>
              <a:t> private void </a:t>
            </a:r>
            <a:r>
              <a:rPr lang="en-US" sz="1800" dirty="0" err="1" smtClean="0">
                <a:latin typeface="Consolas" pitchFamily="49" charset="0"/>
                <a:cs typeface="Consolas" pitchFamily="49" charset="0"/>
              </a:rPr>
              <a:t>ProcessManipulationDelta</a:t>
            </a:r>
            <a:r>
              <a:rPr lang="en-US" sz="1800" dirty="0" smtClean="0">
                <a:latin typeface="Consolas" pitchFamily="49" charset="0"/>
                <a:cs typeface="Consolas" pitchFamily="49" charset="0"/>
              </a:rPr>
              <a:t>(object sender,</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ManipulationDeltaEventArgs</a:t>
            </a:r>
            <a:r>
              <a:rPr lang="en-US" sz="1800" dirty="0" smtClean="0">
                <a:latin typeface="Consolas" pitchFamily="49" charset="0"/>
                <a:cs typeface="Consolas" pitchFamily="49" charset="0"/>
              </a:rPr>
              <a:t> e)</a:t>
            </a:r>
          </a:p>
          <a:p xmlns:a="http://schemas.openxmlformats.org/drawingml/2006/main">
            <a:pPr>
              <a:buNone/>
            </a:pPr>
            <a:r>
              <a:rPr lang="en-US" sz="1800" dirty="0" smtClean="0">
                <a:latin typeface="Consolas" pitchFamily="49" charset="0"/>
                <a:cs typeface="Consolas" pitchFamily="49" charset="0"/>
              </a:rPr>
              <a:t> {</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DrawingObject</a:t>
            </a: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obj</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FindObject</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Point.Round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p>
          <a:p xmlns:a="http://schemas.openxmlformats.org/drawingml/2006/main">
            <a:pPr>
              <a:buNone/>
            </a:pPr>
            <a:r>
              <a:rPr lang="en-US" sz="1800" dirty="0" smtClean="0">
                <a:latin typeface="Consolas" pitchFamily="49" charset="0"/>
                <a:cs typeface="Consolas" pitchFamily="49" charset="0"/>
              </a:rPr>
              <a:t>    if (</a:t>
            </a:r>
            <a:r>
              <a:rPr lang="en-US" sz="1800" dirty="0" err="1" smtClean="0">
                <a:latin typeface="Consolas" pitchFamily="49" charset="0"/>
                <a:cs typeface="Consolas" pitchFamily="49" charset="0"/>
              </a:rPr>
              <a:t>obj</a:t>
            </a:r>
            <a:r>
              <a:rPr lang="en-US" sz="1800" dirty="0" smtClean="0">
                <a:latin typeface="Consolas" pitchFamily="49" charset="0"/>
                <a:cs typeface="Consolas" pitchFamily="49" charset="0"/>
              </a:rPr>
              <a:t> == null) return;</a:t>
            </a:r>
          </a:p>
          <a:p xmlns:a="http://schemas.openxmlformats.org/drawingml/2006/main">
            <a:pPr>
              <a:buNone/>
            </a:pPr>
            <a:endParaRPr lang="en-US" sz="1800" dirty="0" smtClean="0">
              <a:latin typeface="Consolas" pitchFamily="49" charset="0"/>
              <a:cs typeface="Consolas" pitchFamily="49" charset="0"/>
            </a:endParaRP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obj.Move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e.TranslationDelta.ToSize</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obj.Rotate</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e.RotationDelta</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Point.Round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r>
              <a:rPr lang="en-US" sz="1800" dirty="0" err="1" smtClean="0">
                <a:latin typeface="Consolas" pitchFamily="49" charset="0"/>
                <a:cs typeface="Consolas" pitchFamily="49" charset="0"/>
              </a:rPr>
              <a:t>obj.Zoom</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e.ScaleDelta</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Point.Round</a:t>
            </a:r>
            <a:r>
              <a:rPr lang="en-US" sz="1800" dirty="0" smtClean="0">
                <a:latin typeface="Consolas" pitchFamily="49" charset="0"/>
                <a:cs typeface="Consolas" pitchFamily="49" charset="0"/>
              </a:rPr>
              <a:t>(</a:t>
            </a:r>
            <a:r>
              <a:rPr lang="en-US" sz="1800" dirty="0" err="1" smtClean="0">
                <a:latin typeface="Consolas" pitchFamily="49" charset="0"/>
                <a:cs typeface="Consolas" pitchFamily="49" charset="0"/>
              </a:rPr>
              <a:t>e.Location</a:t>
            </a:r>
            <a:r>
              <a:rPr lang="en-US" sz="1800" dirty="0" smtClean="0">
                <a:latin typeface="Consolas" pitchFamily="49" charset="0"/>
                <a:cs typeface="Consolas" pitchFamily="49" charset="0"/>
              </a:rPr>
              <a:t>));</a:t>
            </a:r>
          </a:p>
          <a:p xmlns:a="http://schemas.openxmlformats.org/drawingml/2006/main">
            <a:pPr>
              <a:buNone/>
            </a:pPr>
            <a:r>
              <a:rPr lang="en-US" sz="1800" dirty="0" smtClean="0">
                <a:latin typeface="Consolas" pitchFamily="49" charset="0"/>
                <a:cs typeface="Consolas" pitchFamily="49" charset="0"/>
              </a:rPr>
              <a:t/>
            </a:r>
          </a:p>
          <a:p xmlns:a="http://schemas.openxmlformats.org/drawingml/2006/main">
            <a:pPr>
              <a:buNone/>
            </a:pPr>
            <a:r>
              <a:rPr lang="en-US" sz="1800" dirty="0" smtClean="0">
                <a:latin typeface="Consolas" pitchFamily="49" charset="0"/>
                <a:cs typeface="Consolas" pitchFamily="49" charset="0"/>
              </a:rPr>
              <a:t>    Invalidate();</a:t>
            </a:r>
          </a:p>
          <a:p xmlns:a="http://schemas.openxmlformats.org/drawingml/2006/main">
            <a:pPr>
              <a:buNone/>
            </a:pPr>
            <a:r>
              <a:rPr lang="en-US" sz="1800" dirty="0" smtClean="0">
                <a:latin typeface="Consolas" pitchFamily="49" charset="0"/>
                <a:cs typeface="Consolas" pitchFamily="49" charset="0"/>
              </a:rPr>
              <a:t> }</a:t>
            </a:r>
            <a:endParaRPr lang="en-US" sz="1800" dirty="0">
              <a:latin typeface="Consolas" pitchFamily="49" charset="0"/>
              <a:cs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36.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6" name="Title 5"/>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Manipulation</a:t>
            </a:r>
            <a:endParaRPr lang="he-IL" dirty="0"/>
          </a:p>
        </p:txBody>
      </p:sp>
      <p:sp>
        <p:nvSpPr>
          <p:cNvPr id="7" name="Subtitle 6"/>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err="1" smtClean="0"/>
              <a:t>mtManipulation</a:t>
            </a:r>
            <a:endParaRPr lang="he-IL" dirty="0"/>
          </a:p>
        </p:txBody>
      </p:sp>
      <p:sp>
        <p:nvSpPr>
          <p:cNvPr id="8" name="Text Placeholder 7"/>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81000" y="230189"/>
            <a:ext cx="8382000" cy="707886"/>
          </a:xfrm>
        </p:spPr>
        <p:txBody>
          <a:bodyPr xmlns:a="http://schemas.openxmlformats.org/drawingml/2006/main"/>
          <a:lstStyle xmlns:a="http://schemas.openxmlformats.org/drawingml/2006/main"/>
          <a:p xmlns:a="http://schemas.openxmlformats.org/drawingml/2006/main">
            <a:r>
              <a:rPr sz="4000" dirty="0" smtClean="0"/>
              <a:t>Windows7 Integration Library Inertia</a:t>
            </a:r>
            <a:endParaRPr lang="en-US" sz="4000" dirty="0"/>
          </a:p>
        </p:txBody>
      </p:sp>
      <p:sp>
        <p:nvSpPr>
          <p:cNvPr id="5" name="Text Placeholder 4"/>
          <p:cNvSpPr>
            <a:spLocks xmlns:a="http://schemas.openxmlformats.org/drawingml/2006/main" noGrp="1"/>
          </p:cNvSpPr>
          <p:nvPr>
            <p:ph type="body" sz="quarter" idx="10"/>
          </p:nvPr>
        </p:nvSpPr>
        <p:spPr>
          <a:xfrm xmlns:a="http://schemas.openxmlformats.org/drawingml/2006/main">
            <a:off x="395288" y="1420813"/>
            <a:ext cx="8382000" cy="3754874"/>
          </a:xfrm>
        </p:spPr>
        <p:txBody>
          <a:bodyPr xmlns:a="http://schemas.openxmlformats.org/drawingml/2006/main"/>
          <a:lstStyle xmlns:a="http://schemas.openxmlformats.org/drawingml/2006/main"/>
          <a:p xmlns:a="http://schemas.openxmlformats.org/drawingml/2006/main">
            <a:r>
              <a:rPr lang="en-US" sz="2800" dirty="0" smtClean="0"/>
              <a:t>The integration library offers a Manipulation Processor with Inertia capabilities</a:t>
            </a:r>
          </a:p>
          <a:p xmlns:a="http://schemas.openxmlformats.org/drawingml/2006/main">
            <a:pPr lvl="1"/>
            <a:r>
              <a:rPr lang="en-US" sz="2400" dirty="0" smtClean="0"/>
              <a:t>It is derived from the </a:t>
            </a:r>
            <a:r>
              <a:rPr lang="en-US" sz="2400" dirty="0" err="1" smtClean="0">
                <a:latin typeface="Consolas" pitchFamily="49" charset="0"/>
                <a:cs typeface="Consolas" pitchFamily="49" charset="0"/>
              </a:rPr>
              <a:t>ManipulationProcessor</a:t>
            </a:r>
            <a:endParaRPr lang="en-US" sz="2400" dirty="0" smtClean="0">
              <a:latin typeface="Consolas" pitchFamily="49" charset="0"/>
              <a:cs typeface="Consolas" pitchFamily="49" charset="0"/>
            </a:endParaRPr>
          </a:p>
          <a:p xmlns:a="http://schemas.openxmlformats.org/drawingml/2006/main">
            <a:pPr lvl="1"/>
            <a:r>
              <a:rPr lang="en-US" sz="2400" dirty="0" smtClean="0"/>
              <a:t>It has the </a:t>
            </a:r>
            <a:r>
              <a:rPr lang="en-US" sz="2400" dirty="0" err="1" smtClean="0">
                <a:latin typeface="Consolas" pitchFamily="49" charset="0"/>
                <a:cs typeface="Consolas" pitchFamily="49" charset="0"/>
              </a:rPr>
              <a:t>InertiaProcessor</a:t>
            </a:r>
            <a:r>
              <a:rPr lang="en-US" sz="2400" dirty="0" smtClean="0"/>
              <a:t> property that returns the inner inertia processor</a:t>
            </a:r>
          </a:p>
          <a:p xmlns:a="http://schemas.openxmlformats.org/drawingml/2006/main">
            <a:r>
              <a:rPr lang="en-US" sz="2800" dirty="0" smtClean="0"/>
              <a:t>You should find good values as an input to the inertia processor</a:t>
            </a:r>
          </a:p>
          <a:p xmlns:a="http://schemas.openxmlformats.org/drawingml/2006/main">
            <a:pPr lvl="1"/>
            <a:r>
              <a:rPr lang="en-US" sz="2400" dirty="0" smtClean="0"/>
              <a:t>Initial Translation, Rotation and Expansion Velocities</a:t>
            </a:r>
          </a:p>
          <a:p xmlns:a="http://schemas.openxmlformats.org/drawingml/2006/main">
            <a:pPr lvl="1"/>
            <a:r>
              <a:rPr lang="en-US" sz="2400" dirty="0" smtClean="0"/>
              <a:t>Deceleration velocity for each of them</a:t>
            </a:r>
            <a:endParaRPr lang="en-US" sz="24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8.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6" name="Title 5"/>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Inertia</a:t>
            </a:r>
            <a:endParaRPr lang="he-IL" dirty="0"/>
          </a:p>
        </p:txBody>
      </p:sp>
      <p:sp>
        <p:nvSpPr>
          <p:cNvPr id="7" name="Subtitle 6"/>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err="1" smtClean="0"/>
              <a:t>mtInertia</a:t>
            </a:r>
            <a:endParaRPr lang="he-IL" dirty="0"/>
          </a:p>
        </p:txBody>
      </p:sp>
      <p:sp>
        <p:nvSpPr>
          <p:cNvPr id="8" name="Text Placeholder 7"/>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Multi-Touch in WPF</a:t>
            </a:r>
            <a:endParaRPr lang="en-US" dirty="0"/>
          </a:p>
        </p:txBody>
      </p:sp>
      <p:sp>
        <p:nvSpPr>
          <p:cNvPr id="3" name="Content Placeholder 2"/>
          <p:cNvSpPr>
            <a:spLocks xmlns:a="http://schemas.openxmlformats.org/drawingml/2006/main" noGrp="1"/>
          </p:cNvSpPr>
          <p:nvPr>
            <p:ph sz="quarter" idx="13"/>
          </p:nvPr>
        </p:nvSpPr>
        <p:spPr>
          <a:xfrm xmlns:a="http://schemas.openxmlformats.org/drawingml/2006/main">
            <a:off x="385762" y="1414463"/>
            <a:ext cx="8313737" cy="4936736"/>
          </a:xfrm>
        </p:spPr>
        <p:txBody>
          <a:bodyPr xmlns:a="http://schemas.openxmlformats.org/drawingml/2006/main"/>
          <a:lstStyle xmlns:a="http://schemas.openxmlformats.org/drawingml/2006/main"/>
          <a:p xmlns:a="http://schemas.openxmlformats.org/drawingml/2006/main">
            <a:r>
              <a:rPr lang="en-US" dirty="0" err="1" smtClean="0"/>
              <a:t>UIElement</a:t>
            </a:r>
            <a:r>
              <a:rPr lang="en-US" dirty="0" smtClean="0"/>
              <a:t> and UIElement3D changes</a:t>
            </a:r>
          </a:p>
          <a:p xmlns:a="http://schemas.openxmlformats.org/drawingml/2006/main">
            <a:pPr lvl="1"/>
            <a:r>
              <a:rPr lang="en-US" dirty="0" smtClean="0"/>
              <a:t>Gesture events (tracking)</a:t>
            </a:r>
          </a:p>
          <a:p xmlns:a="http://schemas.openxmlformats.org/drawingml/2006/main">
            <a:pPr lvl="1"/>
            <a:r>
              <a:rPr lang="en-US" dirty="0" smtClean="0"/>
              <a:t>Touch system gesture events (single)</a:t>
            </a:r>
          </a:p>
          <a:p xmlns:a="http://schemas.openxmlformats.org/drawingml/2006/main">
            <a:pPr lvl="1"/>
            <a:r>
              <a:rPr lang="en-US" dirty="0" smtClean="0"/>
              <a:t>Raw touch events</a:t>
            </a:r>
          </a:p>
          <a:p xmlns:a="http://schemas.openxmlformats.org/drawingml/2006/main">
            <a:r>
              <a:rPr lang="en-US" dirty="0" smtClean="0"/>
              <a:t>Multi-touch support in controls</a:t>
            </a:r>
          </a:p>
          <a:p xmlns:a="http://schemas.openxmlformats.org/drawingml/2006/main">
            <a:pPr lvl="1"/>
            <a:r>
              <a:rPr lang="en-US" dirty="0" err="1" smtClean="0"/>
              <a:t>ScrollViewer</a:t>
            </a:r>
            <a:r>
              <a:rPr lang="en-US" dirty="0" smtClean="0"/>
              <a:t> update to accept pan gestures</a:t>
            </a:r>
          </a:p>
          <a:p xmlns:a="http://schemas.openxmlformats.org/drawingml/2006/main">
            <a:pPr lvl="1"/>
            <a:r>
              <a:rPr lang="en-US" dirty="0" smtClean="0"/>
              <a:t>Base controls updated to be multi-touch aware</a:t>
            </a:r>
          </a:p>
          <a:p xmlns:a="http://schemas.openxmlformats.org/drawingml/2006/main">
            <a:pPr lvl="1"/>
            <a:r>
              <a:rPr lang="en-US" dirty="0" smtClean="0"/>
              <a:t>Multi-capture support</a:t>
            </a:r>
          </a:p>
          <a:p xmlns:a="http://schemas.openxmlformats.org/drawingml/2006/main">
            <a:pPr lvl="1"/>
            <a:r>
              <a:rPr lang="en-US" dirty="0" smtClean="0"/>
              <a:t>New multi-touch specific controls</a:t>
            </a:r>
          </a:p>
          <a:p xmlns:a="http://schemas.openxmlformats.org/drawingml/2006/main">
            <a:r>
              <a:rPr lang="en-US" dirty="0" smtClean="0"/>
              <a:t>Compatible with Surface SDK 2.0</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Windows Photo Viewer</a:t>
            </a:r>
            <a:br>
              <a:rPr smtClean="0"/>
            </a:br>
            <a:r>
              <a:rPr smtClean="0"/>
              <a:t>Paint</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Windows 7 built-in multi-touch</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User Experience Considerations</a:t>
            </a:r>
            <a:endParaRPr lang="en-US" dirty="0"/>
          </a:p>
        </p:txBody>
      </p:sp>
      <p:sp>
        <p:nvSpPr>
          <p:cNvPr id="3" name="Content Placeholder 2"/>
          <p:cNvSpPr>
            <a:spLocks xmlns:a="http://schemas.openxmlformats.org/drawingml/2006/main" noGrp="1"/>
          </p:cNvSpPr>
          <p:nvPr>
            <p:ph sz="quarter" idx="13"/>
          </p:nvPr>
        </p:nvSpPr>
        <p:spPr>
          <a:xfrm xmlns:a="http://schemas.openxmlformats.org/drawingml/2006/main">
            <a:off x="385762" y="1414462"/>
            <a:ext cx="8313737" cy="4838248"/>
          </a:xfrm>
        </p:spPr>
        <p:txBody>
          <a:bodyPr xmlns:a="http://schemas.openxmlformats.org/drawingml/2006/main" wrap="square" numCol="2">
            <a:spAutoFit/>
          </a:bodyPr>
          <a:lstStyle xmlns:a="http://schemas.openxmlformats.org/drawingml/2006/main"/>
          <a:p xmlns:a="http://schemas.openxmlformats.org/drawingml/2006/main">
            <a:r>
              <a:rPr lang="en-US" dirty="0" smtClean="0"/>
              <a:t>General guidelines</a:t>
            </a:r>
          </a:p>
          <a:p xmlns:a="http://schemas.openxmlformats.org/drawingml/2006/main">
            <a:pPr lvl="1"/>
            <a:r>
              <a:rPr lang="en-US" dirty="0" smtClean="0"/>
              <a:t>Big targets</a:t>
            </a:r>
          </a:p>
          <a:p xmlns:a="http://schemas.openxmlformats.org/drawingml/2006/main">
            <a:pPr lvl="1"/>
            <a:r>
              <a:rPr lang="en-US" dirty="0" smtClean="0"/>
              <a:t>Whitespace</a:t>
            </a:r>
          </a:p>
          <a:p xmlns:a="http://schemas.openxmlformats.org/drawingml/2006/main">
            <a:pPr lvl="1"/>
            <a:r>
              <a:rPr lang="en-US" dirty="0" smtClean="0"/>
              <a:t>Avoid hover</a:t>
            </a:r>
          </a:p>
          <a:p xmlns:a="http://schemas.openxmlformats.org/drawingml/2006/main">
            <a:pPr lvl="1"/>
            <a:r>
              <a:rPr lang="en-US" dirty="0" smtClean="0"/>
              <a:t>See UX guidelines</a:t>
            </a:r>
          </a:p>
          <a:p xmlns:a="http://schemas.openxmlformats.org/drawingml/2006/main">
            <a:r>
              <a:rPr lang="en-US" dirty="0" smtClean="0"/>
              <a:t>Be aware of hardware</a:t>
            </a:r>
          </a:p>
          <a:p xmlns:a="http://schemas.openxmlformats.org/drawingml/2006/main">
            <a:pPr lvl="1"/>
            <a:r>
              <a:rPr lang="en-US" dirty="0" smtClean="0"/>
              <a:t>Form factor</a:t>
            </a:r>
          </a:p>
          <a:p xmlns:a="http://schemas.openxmlformats.org/drawingml/2006/main">
            <a:pPr lvl="1"/>
            <a:r>
              <a:rPr lang="en-US" dirty="0" smtClean="0"/>
              <a:t>Avoid on-hover UI</a:t>
            </a:r>
          </a:p>
          <a:p xmlns:a="http://schemas.openxmlformats.org/drawingml/2006/main">
            <a:pPr lvl="1"/>
            <a:r>
              <a:rPr lang="en-US" dirty="0" smtClean="0"/>
              <a:t>Edges, jitter, etc.</a:t>
            </a:r>
          </a:p>
          <a:p xmlns:a="http://schemas.openxmlformats.org/drawingml/2006/main">
            <a:r>
              <a:rPr lang="en-US" dirty="0" smtClean="0"/>
              <a:t>Gesture guidelines</a:t>
            </a:r>
          </a:p>
          <a:p xmlns:a="http://schemas.openxmlformats.org/drawingml/2006/main">
            <a:pPr lvl="1"/>
            <a:r>
              <a:rPr lang="en-US" dirty="0" smtClean="0"/>
              <a:t>Use common gestures</a:t>
            </a:r>
          </a:p>
          <a:p xmlns:a="http://schemas.openxmlformats.org/drawingml/2006/main">
            <a:pPr lvl="1"/>
            <a:r>
              <a:rPr lang="en-US" dirty="0" smtClean="0"/>
              <a:t>Gestures need to be intuitive and natural</a:t>
            </a:r>
          </a:p>
          <a:p xmlns:a="http://schemas.openxmlformats.org/drawingml/2006/main">
            <a:pPr lvl="1"/>
            <a:r>
              <a:rPr lang="en-US" dirty="0" smtClean="0"/>
              <a:t>Moving away from shortcut style gestures to manipulations</a:t>
            </a:r>
          </a:p>
        </p:txBody>
      </p:sp>
      <p:pic>
        <p:nvPicPr>
          <p:cNvPr id="17412" name="Picture 4" descr="Cc872774.Touch09(en-us,MSDN.10).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5029200" y="5393658"/>
            <a:ext cx="4114800" cy="14643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p:spPr>
      </p:pic>
    </p:spTree>
  </p:cSld>
  <p:clrMapOvr>
    <a:masterClrMapping xmlns:a="http://schemas.openxmlformats.org/drawingml/2006/main"/>
  </p:clrMapOvr>
  <p:transition>
    <p:fade/>
  </p:transition>
  <p:timing>
    <p:tnLst>
      <p:par>
        <p:cTn id="1" dur="indefinite" restart="never" nodeType="tmRoot"/>
      </p:par>
    </p:tnLst>
  </p:timing>
</p:sld>
</file>

<file path=ppt/slides/slide4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Call To Action</a:t>
            </a:r>
            <a:endParaRPr lang="en-US" dirty="0"/>
          </a:p>
        </p:txBody>
      </p:sp>
      <p:sp>
        <p:nvSpPr>
          <p:cNvPr id="3" name="Content Placeholder 2"/>
          <p:cNvSpPr>
            <a:spLocks xmlns:a="http://schemas.openxmlformats.org/drawingml/2006/main" noGrp="1"/>
          </p:cNvSpPr>
          <p:nvPr>
            <p:ph sz="quarter" idx="13"/>
          </p:nvPr>
        </p:nvSpPr>
        <p:spPr>
          <a:xfrm xmlns:a="http://schemas.openxmlformats.org/drawingml/2006/main">
            <a:off x="385762" y="1414463"/>
            <a:ext cx="8313737" cy="5010602"/>
          </a:xfrm>
        </p:spPr>
        <p:txBody>
          <a:bodyPr xmlns:a="http://schemas.openxmlformats.org/drawingml/2006/main"/>
          <a:lstStyle xmlns:a="http://schemas.openxmlformats.org/drawingml/2006/main"/>
          <a:p xmlns:a="http://schemas.openxmlformats.org/drawingml/2006/main">
            <a:r>
              <a:rPr lang="en-US" dirty="0" smtClean="0"/>
              <a:t>Decide which application scenarios make sense for touch</a:t>
            </a:r>
          </a:p>
          <a:p xmlns:a="http://schemas.openxmlformats.org/drawingml/2006/main">
            <a:r>
              <a:rPr lang="en-US" dirty="0" smtClean="0"/>
              <a:t>Decide which tier of investment </a:t>
            </a:r>
            <a:br>
              <a:rPr lang="en-US" dirty="0" smtClean="0"/>
            </a:br>
            <a:r>
              <a:rPr lang="en-US" dirty="0" smtClean="0"/>
              <a:t>is appropriate</a:t>
            </a:r>
          </a:p>
          <a:p xmlns:a="http://schemas.openxmlformats.org/drawingml/2006/main">
            <a:r>
              <a:rPr lang="en-US" dirty="0" smtClean="0"/>
              <a:t>Check your current applications</a:t>
            </a:r>
          </a:p>
          <a:p xmlns:a="http://schemas.openxmlformats.org/drawingml/2006/main">
            <a:r>
              <a:rPr lang="en-US" dirty="0" smtClean="0"/>
              <a:t>Add</a:t>
            </a:r>
          </a:p>
          <a:p xmlns:a="http://schemas.openxmlformats.org/drawingml/2006/main">
            <a:pPr lvl="1"/>
            <a:r>
              <a:rPr lang="en-US" dirty="0" smtClean="0"/>
              <a:t>Gesture</a:t>
            </a:r>
          </a:p>
          <a:p xmlns:a="http://schemas.openxmlformats.org/drawingml/2006/main">
            <a:pPr lvl="1"/>
            <a:r>
              <a:rPr lang="en-US" dirty="0" smtClean="0"/>
              <a:t>Or manipulation</a:t>
            </a:r>
          </a:p>
          <a:p xmlns:a="http://schemas.openxmlformats.org/drawingml/2006/main">
            <a:pPr lvl="1"/>
            <a:r>
              <a:rPr lang="en-US" dirty="0" smtClean="0"/>
              <a:t>Or inertia</a:t>
            </a:r>
          </a:p>
          <a:p xmlns:a="http://schemas.openxmlformats.org/drawingml/2006/main">
            <a:r>
              <a:rPr lang="en-US" dirty="0" smtClean="0"/>
              <a:t>Build something amazing!</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42.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5"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6" name="Picture 5"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Agenda</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Multi-touch overview</a:t>
            </a:r>
          </a:p>
          <a:p xmlns:a="http://schemas.openxmlformats.org/drawingml/2006/main">
            <a:r>
              <a:rPr lang="en-US" smtClean="0"/>
              <a:t>Control Panel settings</a:t>
            </a:r>
          </a:p>
          <a:p xmlns:a="http://schemas.openxmlformats.org/drawingml/2006/main">
            <a:pPr lvl="0"/>
            <a:r>
              <a:rPr lang="en-US" smtClean="0"/>
              <a:t>Touch scenarios, “Good, Better, Best” model</a:t>
            </a:r>
          </a:p>
          <a:p xmlns:a="http://schemas.openxmlformats.org/drawingml/2006/main">
            <a:pPr lvl="0"/>
            <a:r>
              <a:rPr lang="en-US" smtClean="0"/>
              <a:t>Platform details</a:t>
            </a:r>
          </a:p>
          <a:p xmlns:a="http://schemas.openxmlformats.org/drawingml/2006/main">
            <a:pPr lvl="1"/>
            <a:r>
              <a:rPr lang="en-US" smtClean="0"/>
              <a:t>Native Win32 gesture and touch support</a:t>
            </a:r>
          </a:p>
          <a:p xmlns:a="http://schemas.openxmlformats.org/drawingml/2006/main">
            <a:pPr lvl="1"/>
            <a:r>
              <a:rPr lang="en-US" smtClean="0"/>
              <a:t>Manipulations and inertia</a:t>
            </a:r>
          </a:p>
          <a:p xmlns:a="http://schemas.openxmlformats.org/drawingml/2006/main">
            <a:pPr lvl="1"/>
            <a:r>
              <a:rPr lang="en-US" smtClean="0"/>
              <a:t>Windows Presentation Foundation (WPF) support</a:t>
            </a:r>
          </a:p>
          <a:p xmlns:a="http://schemas.openxmlformats.org/drawingml/2006/main">
            <a:pPr lvl="0"/>
            <a:r>
              <a:rPr lang="en-US" smtClean="0"/>
              <a:t>UX guidelines for touch applications</a:t>
            </a:r>
          </a:p>
          <a:p xmlns:a="http://schemas.openxmlformats.org/drawingml/2006/main">
            <a:pPr lvl="0"/>
            <a:r>
              <a:rPr lang="en-US" smtClean="0"/>
              <a:t>Summary</a:t>
            </a:r>
          </a:p>
          <a:p xmlns:a="http://schemas.openxmlformats.org/drawingml/2006/main">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5429263"/>
            <a:ext cx="9144000" cy="1427149"/>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469900" y="228600"/>
            <a:ext cx="8229600" cy="1261884"/>
          </a:xfrm>
        </p:spPr>
        <p:txBody>
          <a:bodyPr xmlns:a="http://schemas.openxmlformats.org/drawingml/2006/main"/>
          <a:lstStyle xmlns:a="http://schemas.openxmlformats.org/drawingml/2006/main"/>
          <a:p xmlns:a="http://schemas.openxmlformats.org/drawingml/2006/main">
            <a:r>
              <a:rPr dirty="0" smtClean="0"/>
              <a:t>Control Panel</a:t>
            </a:r>
            <a:br>
              <a:rPr dirty="0" smtClean="0"/>
            </a:br>
            <a:r>
              <a:rPr sz="3200" dirty="0" smtClean="0">
                <a:gradFill>
                  <a:gsLst>
                    <a:gs pos="0">
                      <a:schemeClr val="accent6"/>
                    </a:gs>
                    <a:gs pos="50000">
                      <a:schemeClr val="accent6"/>
                    </a:gs>
                  </a:gsLst>
                  <a:lin ang="5400000" scaled="0"/>
                </a:gradFill>
              </a:rPr>
              <a:t>Pen and Touch</a:t>
            </a:r>
            <a:endParaRPr lang="he-IL" dirty="0">
              <a:gradFill>
                <a:gsLst>
                  <a:gs pos="0">
                    <a:schemeClr val="accent6"/>
                  </a:gs>
                  <a:gs pos="50000">
                    <a:schemeClr val="accent6"/>
                  </a:gs>
                </a:gsLst>
                <a:lin ang="5400000" scaled="0"/>
              </a:gradFill>
            </a:endParaRPr>
          </a:p>
        </p:txBody>
      </p:sp>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577877" y="1714488"/>
            <a:ext cx="3676650" cy="462915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190500" dist="228600" dir="2700000" algn="ctr">
              <a:srgbClr val="000000">
                <a:alpha val="30000"/>
              </a:srgbClr>
            </a:outerShdw>
            <a:reflection blurRad="6350" stA="52000" endA="300" endPos="35000" dir="5400000" sy="-100000" algn="bl" rotWithShape="0"/>
          </a:effectLst>
        </p:spPr>
      </p:pic>
      <p:pic>
        <p:nvPicPr>
          <p:cNvPr id="1027"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4824440" y="1714488"/>
            <a:ext cx="3676650" cy="462915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190500" dist="228600" dir="2700000" algn="ctr">
              <a:srgbClr val="000000">
                <a:alpha val="30000"/>
              </a:srgb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1" name="Rectangle 20"/>
          <p:cNvSpPr/>
          <p:nvPr/>
        </p:nvSpPr>
        <p:spPr>
          <a:xfrm xmlns:a="http://schemas.openxmlformats.org/drawingml/2006/main">
            <a:off x="0" y="5715016"/>
            <a:ext cx="9144000" cy="1141396"/>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4"/>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normAutofit/>
          </a:bodyPr>
          <a:lstStyle xmlns:a="http://schemas.openxmlformats.org/drawingml/2006/main"/>
          <a:p xmlns:a="http://schemas.openxmlformats.org/drawingml/2006/main">
            <a:r>
              <a:rPr lang="en-US" smtClean="0"/>
              <a:t>Touch Scenarios and Windows 7</a:t>
            </a:r>
            <a:endParaRPr lang="en-US" dirty="0"/>
          </a:p>
        </p:txBody>
      </p:sp>
      <p:sp>
        <p:nvSpPr>
          <p:cNvPr id="6" name="Content Placeholder 5"/>
          <p:cNvSpPr>
            <a:spLocks xmlns:a="http://schemas.openxmlformats.org/drawingml/2006/main" noGrp="1"/>
          </p:cNvSpPr>
          <p:nvPr>
            <p:ph sz="half" idx="2"/>
          </p:nvPr>
        </p:nvSpPr>
        <p:spPr>
          <a:xfrm xmlns:a="http://schemas.openxmlformats.org/drawingml/2006/main">
            <a:off x="4500562" y="1420813"/>
            <a:ext cx="4500594" cy="4007251"/>
          </a:xfrm>
        </p:spPr>
        <p:txBody>
          <a:bodyPr xmlns:a="http://schemas.openxmlformats.org/drawingml/2006/main" wrap="square">
            <a:spAutoFit/>
          </a:bodyPr>
          <a:lstStyle xmlns:a="http://schemas.openxmlformats.org/drawingml/2006/main"/>
          <a:p xmlns:a="http://schemas.openxmlformats.org/drawingml/2006/main">
            <a:pPr marL="0" indent="0">
              <a:spcBef>
                <a:spcPts val="2400"/>
              </a:spcBef>
              <a:buNone/>
            </a:pPr>
            <a:r>
              <a:rPr lang="en-US" sz="1800" b="1" dirty="0" smtClean="0">
                <a:gradFill>
                  <a:gsLst>
                    <a:gs pos="0">
                      <a:schemeClr val="accent6"/>
                    </a:gs>
                    <a:gs pos="100000">
                      <a:schemeClr val="accent6"/>
                    </a:gs>
                  </a:gsLst>
                  <a:lin ang="5400000" scaled="1"/>
                </a:gradFill>
              </a:rPr>
              <a:t>Developer Platform</a:t>
            </a:r>
            <a:r>
              <a:rPr lang="en-US" sz="1800" dirty="0" smtClean="0">
                <a:gradFill>
                  <a:gsLst>
                    <a:gs pos="0">
                      <a:schemeClr val="accent6"/>
                    </a:gs>
                    <a:gs pos="100000">
                      <a:schemeClr val="accent6"/>
                    </a:gs>
                  </a:gsLst>
                  <a:lin ang="5400000" scaled="1"/>
                </a:gradFill>
              </a:rPr>
              <a:t>: </a:t>
            </a:r>
            <a:r>
              <a:rPr lang="en-US" sz="1800" dirty="0" smtClean="0">
                <a:gradFill>
                  <a:gsLst>
                    <a:gs pos="0">
                      <a:schemeClr val="bg1"/>
                    </a:gs>
                    <a:gs pos="100000">
                      <a:schemeClr val="bg1"/>
                    </a:gs>
                  </a:gsLst>
                  <a:lin ang="5400000" scaled="1"/>
                </a:gradFill>
              </a:rPr>
              <a:t>At the root is the touch developer platform that exposes touch APIs for any application </a:t>
            </a:r>
          </a:p>
          <a:p xmlns:a="http://schemas.openxmlformats.org/drawingml/2006/main">
            <a:pPr marL="0" indent="0">
              <a:spcBef>
                <a:spcPts val="2400"/>
              </a:spcBef>
              <a:buNone/>
            </a:pPr>
            <a:r>
              <a:rPr lang="en-US" sz="1800" b="1" dirty="0" smtClean="0">
                <a:gradFill>
                  <a:gsLst>
                    <a:gs pos="0">
                      <a:schemeClr val="accent6"/>
                    </a:gs>
                    <a:gs pos="100000">
                      <a:schemeClr val="accent6"/>
                    </a:gs>
                  </a:gsLst>
                  <a:lin ang="5400000" scaled="1"/>
                </a:gradFill>
              </a:rPr>
              <a:t>UI Enhancements: </a:t>
            </a:r>
            <a:r>
              <a:rPr lang="en-US" sz="1800" dirty="0" smtClean="0">
                <a:gradFill>
                  <a:gsLst>
                    <a:gs pos="0">
                      <a:schemeClr val="bg1"/>
                    </a:gs>
                    <a:gs pos="100000">
                      <a:schemeClr val="bg1"/>
                    </a:gs>
                  </a:gsLst>
                  <a:lin ang="5400000" scaled="1"/>
                </a:gradFill>
              </a:rPr>
              <a:t>Focusing on the core scenarios, many parts of the core UI have been optimized for touch experiences </a:t>
            </a:r>
          </a:p>
          <a:p xmlns:a="http://schemas.openxmlformats.org/drawingml/2006/main">
            <a:pPr marL="0" indent="0">
              <a:spcBef>
                <a:spcPts val="2400"/>
              </a:spcBef>
              <a:buNone/>
            </a:pPr>
            <a:r>
              <a:rPr lang="en-US" sz="1800" b="1" dirty="0" smtClean="0">
                <a:gradFill>
                  <a:gsLst>
                    <a:gs pos="0">
                      <a:schemeClr val="accent6"/>
                    </a:gs>
                    <a:gs pos="100000">
                      <a:schemeClr val="accent6"/>
                    </a:gs>
                  </a:gsLst>
                  <a:lin ang="5400000" scaled="1"/>
                </a:gradFill>
              </a:rPr>
              <a:t>Gestures: </a:t>
            </a:r>
            <a:r>
              <a:rPr lang="en-US" sz="1800" dirty="0" smtClean="0">
                <a:gradFill>
                  <a:gsLst>
                    <a:gs pos="0">
                      <a:schemeClr val="bg1"/>
                    </a:gs>
                    <a:gs pos="100000">
                      <a:schemeClr val="bg1"/>
                    </a:gs>
                  </a:gsLst>
                  <a:lin ang="5400000" scaled="1"/>
                </a:gradFill>
              </a:rPr>
              <a:t>Multi-touch gestures have been added to enable consistent panning and zooming in most applications.</a:t>
            </a:r>
          </a:p>
          <a:p xmlns:a="http://schemas.openxmlformats.org/drawingml/2006/main">
            <a:pPr marL="0" indent="0">
              <a:spcBef>
                <a:spcPts val="2400"/>
              </a:spcBef>
              <a:buNone/>
            </a:pPr>
            <a:r>
              <a:rPr lang="en-US" sz="1800" b="1" dirty="0" smtClean="0">
                <a:gradFill>
                  <a:gsLst>
                    <a:gs pos="0">
                      <a:schemeClr val="accent6"/>
                    </a:gs>
                    <a:gs pos="100000">
                      <a:schemeClr val="accent6"/>
                    </a:gs>
                  </a:gsLst>
                  <a:lin ang="5400000" scaled="1"/>
                </a:gradFill>
              </a:rPr>
              <a:t>Applications: </a:t>
            </a:r>
            <a:r>
              <a:rPr lang="en-US" sz="1800" dirty="0" smtClean="0">
                <a:gradFill>
                  <a:gsLst>
                    <a:gs pos="0">
                      <a:schemeClr val="bg1"/>
                    </a:gs>
                    <a:gs pos="100000">
                      <a:schemeClr val="bg1"/>
                    </a:gs>
                  </a:gsLst>
                  <a:lin ang="5400000" scaled="1"/>
                </a:gradFill>
              </a:rPr>
              <a:t>A set of multi-touch focused applications that demonstrate the power of touch will ship separately from Windows 7</a:t>
            </a:r>
          </a:p>
        </p:txBody>
      </p:sp>
      <p:pic>
        <p:nvPicPr>
          <p:cNvPr id="1029" name="Picture 5"/>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rot="474241">
            <a:off x="4710023" y="1266518"/>
            <a:ext cx="2478761" cy="2178663"/>
          </a:xfrm>
          <a:prstGeom xmlns:a="http://schemas.openxmlformats.org/drawingml/2006/main" prst="rect">
            <a:avLst/>
          </a:prstGeom>
          <a:ln xmlns:a="http://schemas.openxmlformats.org/drawingml/2006/main">
            <a:noFill/>
          </a:ln>
          <a:effectLst xmlns:a="http://schemas.openxmlformats.org/drawingml/2006/main">
            <a:outerShdw blurRad="292100" dist="139700" dir="2700000" algn="tl" rotWithShape="0">
              <a:srgbClr val="333333">
                <a:alpha val="65000"/>
              </a:srgbClr>
            </a:outerShdw>
          </a:effectLst>
        </p:spPr>
      </p:pic>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6" cstate="print"/>
          <a:srcRect xmlns:a="http://schemas.openxmlformats.org/drawingml/2006/main"/>
          <a:stretch xmlns:a="http://schemas.openxmlformats.org/drawingml/2006/main">
            <a:fillRect/>
          </a:stretch>
        </p:blipFill>
        <p:spPr bwMode="auto">
          <a:xfrm xmlns:a="http://schemas.openxmlformats.org/drawingml/2006/main" rot="20873465">
            <a:off x="5166108" y="3259590"/>
            <a:ext cx="2668811" cy="1860801"/>
          </a:xfrm>
          <a:prstGeom xmlns:a="http://schemas.openxmlformats.org/drawingml/2006/main" prst="rect">
            <a:avLst/>
          </a:prstGeom>
          <a:ln xmlns:a="http://schemas.openxmlformats.org/drawingml/2006/main">
            <a:noFill/>
          </a:ln>
          <a:effectLst xmlns:a="http://schemas.openxmlformats.org/drawingml/2006/main">
            <a:outerShdw blurRad="292100" dist="139700" dir="2700000" algn="tl" rotWithShape="0">
              <a:srgbClr val="333333">
                <a:alpha val="65000"/>
              </a:srgbClr>
            </a:outerShdw>
          </a:effectLst>
        </p:spPr>
      </p:pic>
      <p:pic>
        <p:nvPicPr>
          <p:cNvPr id="1028" name="Picture 4" descr="\\showbiz\C\Users\Ian\Pictures\Photos 2008\2008-08-10\DS3_3977.JPG"/>
          <p:cNvPicPr>
            <a:picLocks xmlns:a="http://schemas.openxmlformats.org/drawingml/2006/main" noChangeAspect="1" noChangeArrowheads="1"/>
          </p:cNvPicPr>
          <p:nvPr/>
        </p:nvPicPr>
        <p:blipFill>
          <a:blip xmlns:r="http://schemas.openxmlformats.org/officeDocument/2006/relationships" xmlns:a="http://schemas.openxmlformats.org/drawingml/2006/main" r:embed="rId7" cstate="print"/>
          <a:srcRect xmlns:a="http://schemas.openxmlformats.org/drawingml/2006/main"/>
          <a:stretch xmlns:a="http://schemas.openxmlformats.org/drawingml/2006/main">
            <a:fillRect/>
          </a:stretch>
        </p:blipFill>
        <p:spPr bwMode="auto">
          <a:xfrm xmlns:a="http://schemas.openxmlformats.org/drawingml/2006/main" rot="814169">
            <a:off x="6336509" y="4746975"/>
            <a:ext cx="2280630" cy="1514695"/>
          </a:xfrm>
          <a:prstGeom xmlns:a="http://schemas.openxmlformats.org/drawingml/2006/main" prst="rect">
            <a:avLst/>
          </a:prstGeom>
          <a:solidFill xmlns:a="http://schemas.openxmlformats.org/drawingml/2006/main">
            <a:srgbClr val="FFFFFF">
              <a:shade val="85000"/>
            </a:srgbClr>
          </a:solidFill>
          <a:ln xmlns:a="http://schemas.openxmlformats.org/drawingml/2006/main" w="88900" cap="sq">
            <a:solidFill>
              <a:srgbClr val="FFFFFF"/>
            </a:solidFill>
            <a:miter lim="800000"/>
          </a:ln>
          <a:effectLst xmlns:a="http://schemas.openxmlformats.org/drawingml/2006/main">
            <a:outerShdw blurRad="55000" dist="18000" dir="5400000" algn="tl" rotWithShape="0">
              <a:srgbClr val="000000">
                <a:alpha val="40000"/>
              </a:srgbClr>
            </a:outerShdw>
          </a:effectLst>
          <a:scene3d xmlns:a="http://schemas.openxmlformats.org/drawingml/2006/main">
            <a:camera prst="orthographicFront"/>
            <a:lightRig rig="twoPt" dir="t">
              <a:rot lat="0" lon="0" rev="7200000"/>
            </a:lightRig>
          </a:scene3d>
          <a:sp3d xmlns:a="http://schemas.openxmlformats.org/drawingml/2006/main">
            <a:bevelT w="25400" h="19050"/>
            <a:contourClr>
              <a:srgbClr val="FFFFFF"/>
            </a:contourClr>
          </a:sp3d>
        </p:spPr>
      </p:pic>
      <p:grpSp>
        <p:nvGrpSpPr>
          <p:cNvPr id="24" name="Group 23"/>
          <p:cNvGrpSpPr/>
          <p:nvPr/>
        </p:nvGrpSpPr>
        <p:grpSpPr>
          <a:xfrm xmlns:a="http://schemas.openxmlformats.org/drawingml/2006/main">
            <a:off x="214314" y="1714488"/>
            <a:ext cx="4572000" cy="4575951"/>
            <a:chOff x="0" y="1714488"/>
            <a:chExt cx="4572000" cy="4575951"/>
          </a:xfrm>
          <a:scene3d xmlns:a="http://schemas.openxmlformats.org/drawingml/2006/main">
            <a:camera prst="perspectiveHeroicExtremeRightFacing" fov="3300000">
              <a:rot lat="21451282" lon="20092188" rev="254881"/>
            </a:camera>
            <a:lightRig rig="threePt" dir="t"/>
          </a:scene3d>
        </p:grpSpPr>
        <p:sp>
          <p:nvSpPr>
            <p:cNvPr id="9" name="Round Same Side Corner Rectangle 8"/>
            <p:cNvSpPr/>
            <p:nvPr/>
          </p:nvSpPr>
          <p:spPr bwMode="auto">
            <a:xfrm xmlns:a="http://schemas.openxmlformats.org/drawingml/2006/main">
              <a:off x="114300" y="1714488"/>
              <a:ext cx="4343400" cy="4357718"/>
            </a:xfrm>
            <a:prstGeom xmlns:a="http://schemas.openxmlformats.org/drawingml/2006/main" prst="round2SameRect">
              <a:avLst>
                <a:gd name="adj1" fmla="val 7720"/>
                <a:gd name="adj2" fmla="val 0"/>
              </a:avLst>
            </a:prstGeom>
            <a:gradFill xmlns:a="http://schemas.openxmlformats.org/drawingml/2006/main" flip="none" rotWithShape="1">
              <a:gsLst>
                <a:gs pos="17000">
                  <a:schemeClr val="accent3">
                    <a:lumMod val="50000"/>
                  </a:schemeClr>
                </a:gs>
                <a:gs pos="18000">
                  <a:schemeClr val="accent3">
                    <a:lumMod val="20000"/>
                    <a:lumOff val="80000"/>
                  </a:schemeClr>
                </a:gs>
                <a:gs pos="100000">
                  <a:schemeClr val="bg1"/>
                </a:gs>
              </a:gsLst>
              <a:lin ang="5400000" scaled="1"/>
              <a:tileRect/>
            </a:gradFill>
            <a:ln xmlns:a="http://schemas.openxmlformats.org/drawingml/2006/main">
              <a:solidFill>
                <a:schemeClr val="accent3">
                  <a:lumMod val="50000"/>
                </a:schemeClr>
              </a:solidFill>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p xmlns:a="http://schemas.openxmlformats.org/drawingml/2006/main">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bg1"/>
                </a:solidFill>
                <a:effectLst/>
                <a:latin typeface="Arial" charset="0"/>
                <a:ea typeface="ＭＳ Ｐゴシック" pitchFamily="34" charset="-128"/>
              </a:endParaRPr>
            </a:p>
          </p:txBody>
        </p:sp>
        <p:cxnSp>
          <p:nvCxnSpPr>
            <p:cNvPr id="14" name="Straight Connector 13"/>
            <p:cNvCxnSpPr/>
            <p:nvPr/>
          </p:nvCxnSpPr>
          <p:spPr>
            <a:xfrm xmlns:a="http://schemas.openxmlformats.org/drawingml/2006/main">
              <a:off x="201613" y="3000372"/>
              <a:ext cx="4168775"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5" name="Straight Connector 14"/>
            <p:cNvCxnSpPr/>
            <p:nvPr/>
          </p:nvCxnSpPr>
          <p:spPr>
            <a:xfrm xmlns:a="http://schemas.openxmlformats.org/drawingml/2006/main">
              <a:off x="201613" y="3357562"/>
              <a:ext cx="4168775"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6" name="Straight Connector 15"/>
            <p:cNvCxnSpPr/>
            <p:nvPr/>
          </p:nvCxnSpPr>
          <p:spPr>
            <a:xfrm xmlns:a="http://schemas.openxmlformats.org/drawingml/2006/main">
              <a:off x="201613" y="3714752"/>
              <a:ext cx="4168775"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7" name="Straight Connector 16"/>
            <p:cNvCxnSpPr/>
            <p:nvPr/>
          </p:nvCxnSpPr>
          <p:spPr>
            <a:xfrm xmlns:a="http://schemas.openxmlformats.org/drawingml/2006/main">
              <a:off x="201613" y="4071942"/>
              <a:ext cx="4168775"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8" name="Straight Connector 17"/>
            <p:cNvCxnSpPr/>
            <p:nvPr/>
          </p:nvCxnSpPr>
          <p:spPr>
            <a:xfrm xmlns:a="http://schemas.openxmlformats.org/drawingml/2006/main">
              <a:off x="201613" y="4429132"/>
              <a:ext cx="4168775"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9" name="Straight Connector 18"/>
            <p:cNvCxnSpPr/>
            <p:nvPr/>
          </p:nvCxnSpPr>
          <p:spPr>
            <a:xfrm xmlns:a="http://schemas.openxmlformats.org/drawingml/2006/main">
              <a:off x="201613" y="4812040"/>
              <a:ext cx="4168775"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20" name="Straight Connector 19"/>
            <p:cNvCxnSpPr/>
            <p:nvPr/>
          </p:nvCxnSpPr>
          <p:spPr>
            <a:xfrm xmlns:a="http://schemas.openxmlformats.org/drawingml/2006/main">
              <a:off x="201613" y="5214950"/>
              <a:ext cx="4168775"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3"/>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22" name="Rectangle 21"/>
            <p:cNvSpPr/>
            <p:nvPr/>
          </p:nvSpPr>
          <p:spPr>
            <a:xfrm xmlns:a="http://schemas.openxmlformats.org/drawingml/2006/main">
              <a:off x="0" y="1729190"/>
              <a:ext cx="4572000" cy="4561249"/>
            </a:xfrm>
            <a:prstGeom xmlns:a="http://schemas.openxmlformats.org/drawingml/2006/main" prst="rect">
              <a:avLst/>
            </a:prstGeom>
          </p:spPr>
          <p:txBody>
            <a:bodyPr xmlns:a="http://schemas.openxmlformats.org/drawingml/2006/main">
              <a:spAutoFit/>
            </a:bodyPr>
            <a:lstStyle xmlns:a="http://schemas.openxmlformats.org/drawingml/2006/main"/>
            <a:p xmlns:a="http://schemas.openxmlformats.org/drawingml/2006/main">
              <a:pPr lvl="0" indent="15875" algn="ctr" defTabSz="914400">
                <a:spcBef>
                  <a:spcPct val="20000"/>
                </a:spcBef>
                <a:spcAft>
                  <a:spcPts val="1200"/>
                </a:spcAft>
                <a:buClr>
                  <a:srgbClr val="73C167">
                    <a:lumMod val="40000"/>
                    <a:lumOff val="60000"/>
                  </a:srgbClr>
                </a:buClr>
                <a:tabLst>
                  <a:tab pos="742950" algn="l"/>
                </a:tabLst>
              </a:pPr>
              <a:r>
                <a:rPr lang="en-US" sz="2000" b="1" dirty="0" smtClean="0">
                  <a:solidFill>
                    <a:srgbClr val="FFFFFF"/>
                  </a:solidFill>
                  <a:latin typeface="Segoe UI" pitchFamily="34" charset="0"/>
                </a:rPr>
                <a:t>There are several key scenarios </a:t>
              </a:r>
              <a:br>
                <a:rPr lang="en-US" sz="2000" b="1" dirty="0" smtClean="0">
                  <a:solidFill>
                    <a:srgbClr val="FFFFFF"/>
                  </a:solidFill>
                  <a:latin typeface="Segoe UI" pitchFamily="34" charset="0"/>
                </a:rPr>
              </a:br>
              <a:r>
                <a:rPr lang="en-US" sz="2000" b="1" dirty="0" smtClean="0">
                  <a:solidFill>
                    <a:srgbClr val="FFFFFF"/>
                  </a:solidFill>
                  <a:latin typeface="Segoe UI" pitchFamily="34" charset="0"/>
                </a:rPr>
                <a:t>for multi-touch</a:t>
              </a:r>
            </a:p>
            <a:p xmlns:a="http://schemas.openxmlformats.org/drawingml/2006/main">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Navigating and consuming the Web</a:t>
              </a:r>
            </a:p>
            <a:p xmlns:a="http://schemas.openxmlformats.org/drawingml/2006/main">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Reading and sorting email</a:t>
              </a:r>
            </a:p>
            <a:p xmlns:a="http://schemas.openxmlformats.org/drawingml/2006/main">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Viewing photos</a:t>
              </a:r>
            </a:p>
            <a:p xmlns:a="http://schemas.openxmlformats.org/drawingml/2006/main">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Playing casual games</a:t>
              </a:r>
            </a:p>
            <a:p xmlns:a="http://schemas.openxmlformats.org/drawingml/2006/main">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Consuming music and video</a:t>
              </a:r>
            </a:p>
            <a:p xmlns:a="http://schemas.openxmlformats.org/drawingml/2006/main">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Navigating files and arranging windows</a:t>
              </a:r>
            </a:p>
            <a:p xmlns:a="http://schemas.openxmlformats.org/drawingml/2006/main">
              <a:pPr lvl="0" algn="ctr" defTabSz="914400">
                <a:lnSpc>
                  <a:spcPct val="90000"/>
                </a:lnSpc>
                <a:spcBef>
                  <a:spcPts val="1200"/>
                </a:spcBef>
                <a:buClr>
                  <a:srgbClr val="73C167">
                    <a:lumMod val="40000"/>
                    <a:lumOff val="60000"/>
                  </a:srgbClr>
                </a:buClr>
                <a:tabLst>
                  <a:tab pos="742950" algn="l"/>
                </a:tabLst>
              </a:pPr>
              <a:r>
                <a:rPr lang="en-US" sz="1600" dirty="0" smtClean="0">
                  <a:solidFill>
                    <a:srgbClr val="3F3F3F"/>
                  </a:solidFill>
                  <a:latin typeface="Segoe UI" pitchFamily="34" charset="0"/>
                </a:rPr>
                <a:t>Using Microsoft Office applications</a:t>
              </a:r>
            </a:p>
            <a:p xmlns:a="http://schemas.openxmlformats.org/drawingml/2006/main">
              <a:pPr marL="339976" lvl="0" indent="-339976" defTabSz="914400">
                <a:spcBef>
                  <a:spcPct val="20000"/>
                </a:spcBef>
                <a:buClr>
                  <a:srgbClr val="73C167">
                    <a:lumMod val="40000"/>
                    <a:lumOff val="60000"/>
                  </a:srgbClr>
                </a:buClr>
                <a:tabLst>
                  <a:tab pos="742950" algn="l"/>
                </a:tabLst>
              </a:pPr>
              <a:r>
                <a:rPr lang="en-US" sz="1600" dirty="0" smtClean="0">
                  <a:solidFill>
                    <a:srgbClr val="3F3F3F"/>
                  </a:solidFill>
                  <a:latin typeface="Segoe UI" pitchFamily="34" charset="0"/>
                </a:rPr>
                <a:t/>
              </a:r>
              <a:endParaRPr lang="en-US" sz="2000" dirty="0" smtClean="0">
                <a:solidFill>
                  <a:srgbClr val="3F3F3F"/>
                </a:solidFill>
                <a:latin typeface="Segoe UI" pitchFamily="34" charset="0"/>
              </a:endParaRPr>
            </a:p>
            <a:p xmlns:a="http://schemas.openxmlformats.org/drawingml/2006/main">
              <a:pPr lvl="0" algn="ctr" defTabSz="914400">
                <a:spcBef>
                  <a:spcPct val="20000"/>
                </a:spcBef>
                <a:buClr>
                  <a:srgbClr val="73C167">
                    <a:lumMod val="40000"/>
                    <a:lumOff val="60000"/>
                  </a:srgbClr>
                </a:buClr>
              </a:pPr>
              <a:r>
                <a:rPr lang="en-US" sz="2400" b="1" dirty="0" smtClean="0">
                  <a:solidFill>
                    <a:srgbClr val="3F3F3F"/>
                  </a:solidFill>
                  <a:latin typeface="Segoe UI" pitchFamily="34" charset="0"/>
                </a:rPr>
                <a:t>All focused on </a:t>
              </a:r>
              <a:r>
                <a:rPr lang="en-US" sz="2400" b="1" i="1" dirty="0" smtClean="0">
                  <a:solidFill>
                    <a:srgbClr val="3F3F3F"/>
                  </a:solidFill>
                  <a:latin typeface="Segoe UI" pitchFamily="34" charset="0"/>
                </a:rPr>
                <a:t>consumption</a:t>
              </a:r>
            </a:p>
            <a:p xmlns:a="http://schemas.openxmlformats.org/drawingml/2006/main">
              <a:pPr marL="339976" lvl="0" indent="-339976" defTabSz="914400">
                <a:spcBef>
                  <a:spcPct val="20000"/>
                </a:spcBef>
                <a:buClr>
                  <a:srgbClr val="73C167">
                    <a:lumMod val="40000"/>
                    <a:lumOff val="60000"/>
                  </a:srgbClr>
                </a:buClr>
                <a:tabLst>
                  <a:tab pos="742950" algn="l"/>
                </a:tabLst>
              </a:pPr>
              <a:endParaRPr lang="en-US" dirty="0" smtClean="0">
                <a:solidFill>
                  <a:srgbClr val="3F3F3F"/>
                </a:solidFill>
                <a:latin typeface="Segoe UI" pitchFamily="34" charset="0"/>
              </a:endParaRPr>
            </a:p>
          </p:txBody>
        </p:sp>
      </p:grpSp>
    </p:spTree>
    <p:custDataLst>
      <p:tags xmlns:r="http://schemas.openxmlformats.org/officeDocument/2006/relationships" r:id="rId1"/>
    </p:custDataLst>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29"/>
                                        </p:tgtEl>
                                      </p:cBhvr>
                                    </p:animEffect>
                                    <p:set>
                                      <p:cBhvr>
                                        <p:cTn id="7" dur="1" fill="hold">
                                          <p:stCondLst>
                                            <p:cond delay="999"/>
                                          </p:stCondLst>
                                        </p:cTn>
                                        <p:tgtEl>
                                          <p:spTgt spid="10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026"/>
                                        </p:tgtEl>
                                      </p:cBhvr>
                                    </p:animEffect>
                                    <p:set>
                                      <p:cBhvr>
                                        <p:cTn id="10" dur="1" fill="hold">
                                          <p:stCondLst>
                                            <p:cond delay="999"/>
                                          </p:stCondLst>
                                        </p:cTn>
                                        <p:tgtEl>
                                          <p:spTgt spid="102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028"/>
                                        </p:tgtEl>
                                      </p:cBhvr>
                                    </p:animEffect>
                                    <p:set>
                                      <p:cBhvr>
                                        <p:cTn id="13" dur="1" fill="hold">
                                          <p:stCondLst>
                                            <p:cond delay="999"/>
                                          </p:stCondLst>
                                        </p:cTn>
                                        <p:tgtEl>
                                          <p:spTgt spid="1028"/>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a:xfrm xmlns:a="http://schemas.openxmlformats.org/drawingml/2006/main">
            <a:off x="385762" y="228600"/>
            <a:ext cx="8313737" cy="1200329"/>
          </a:xfrm>
        </p:spPr>
        <p:txBody>
          <a:bodyPr xmlns:a="http://schemas.openxmlformats.org/drawingml/2006/main"/>
          <a:lstStyle xmlns:a="http://schemas.openxmlformats.org/drawingml/2006/main"/>
          <a:p xmlns:a="http://schemas.openxmlformats.org/drawingml/2006/main">
            <a:r>
              <a:rPr lang="en-US" dirty="0" smtClean="0"/>
              <a:t>Multi-Touch Development Tiers</a:t>
            </a:r>
            <a:br>
              <a:rPr lang="en-US" dirty="0" smtClean="0"/>
            </a:br>
            <a:r>
              <a:rPr lang="en-US" sz="2800" dirty="0" smtClean="0">
                <a:gradFill>
                  <a:gsLst>
                    <a:gs pos="0">
                      <a:schemeClr val="accent6"/>
                    </a:gs>
                    <a:gs pos="100000">
                      <a:schemeClr val="accent6"/>
                    </a:gs>
                  </a:gsLst>
                  <a:lin ang="5400000" scaled="1"/>
                </a:gradFill>
                <a:ea typeface="+mn-ea"/>
                <a:cs typeface="+mn-cs"/>
              </a:rPr>
              <a:t>Good – Better – Best</a:t>
            </a:r>
            <a:endParaRPr lang="en-US" sz="2400" dirty="0" smtClean="0">
              <a:gradFill>
                <a:gsLst>
                  <a:gs pos="0">
                    <a:schemeClr val="accent6"/>
                  </a:gs>
                  <a:gs pos="100000">
                    <a:schemeClr val="accent6"/>
                  </a:gs>
                </a:gsLst>
                <a:lin ang="5400000" scaled="1"/>
              </a:gradFill>
              <a:ea typeface="+mn-ea"/>
              <a:cs typeface="+mn-cs"/>
            </a:endParaRPr>
          </a:p>
        </p:txBody>
      </p:sp>
      <p:sp>
        <p:nvSpPr>
          <p:cNvPr id="6" name="Text Placeholder 5"/>
          <p:cNvSpPr>
            <a:spLocks xmlns:a="http://schemas.openxmlformats.org/drawingml/2006/main" noGrp="1"/>
          </p:cNvSpPr>
          <p:nvPr>
            <p:ph type="body" sz="quarter" idx="10"/>
          </p:nvPr>
        </p:nvSpPr>
        <p:spPr>
          <a:xfrm xmlns:a="http://schemas.openxmlformats.org/drawingml/2006/main">
            <a:off x="403225" y="1905000"/>
            <a:ext cx="8382000" cy="4539704"/>
          </a:xfrm>
        </p:spPr>
        <p:txBody>
          <a:bodyPr xmlns:a="http://schemas.openxmlformats.org/drawingml/2006/main"/>
          <a:lstStyle xmlns:a="http://schemas.openxmlformats.org/drawingml/2006/main"/>
          <a:p xmlns:a="http://schemas.openxmlformats.org/drawingml/2006/main">
            <a:r>
              <a:rPr lang="en-US" dirty="0" smtClean="0"/>
              <a:t>Windows application can target one of three levels of touch integration</a:t>
            </a:r>
          </a:p>
          <a:p xmlns:a="http://schemas.openxmlformats.org/drawingml/2006/main">
            <a:pPr marL="342900" lvl="1" indent="0">
              <a:spcBef>
                <a:spcPts val="1800"/>
              </a:spcBef>
              <a:buNone/>
              <a:tabLst/>
            </a:pPr>
            <a:r>
              <a:rPr lang="en-US" sz="2400" b="1" dirty="0" smtClean="0">
                <a:gradFill>
                  <a:gsLst>
                    <a:gs pos="0">
                      <a:schemeClr val="accent6"/>
                    </a:gs>
                    <a:gs pos="100000">
                      <a:schemeClr val="accent6"/>
                    </a:gs>
                  </a:gsLst>
                  <a:lin ang="5400000" scaled="1"/>
                </a:gradFill>
              </a:rPr>
              <a:t>Good:  </a:t>
            </a:r>
            <a:r>
              <a:rPr lang="en-US" sz="2400" dirty="0" smtClean="0"/>
              <a:t>No specific touch APIs are used but the application UI is appropriately sized and </a:t>
            </a:r>
            <a:br>
              <a:rPr lang="en-US" sz="2400" dirty="0" smtClean="0"/>
            </a:br>
            <a:r>
              <a:rPr lang="en-US" sz="2400" dirty="0" smtClean="0"/>
              <a:t>works well with the built-in gestures</a:t>
            </a:r>
          </a:p>
          <a:p xmlns:a="http://schemas.openxmlformats.org/drawingml/2006/main">
            <a:pPr marL="342900" lvl="1" indent="0">
              <a:spcBef>
                <a:spcPts val="1800"/>
              </a:spcBef>
              <a:buNone/>
              <a:tabLst/>
            </a:pPr>
            <a:r>
              <a:rPr lang="en-US" sz="2400" b="1" dirty="0" smtClean="0">
                <a:gradFill>
                  <a:gsLst>
                    <a:gs pos="0">
                      <a:schemeClr val="accent6"/>
                    </a:gs>
                    <a:gs pos="100000">
                      <a:schemeClr val="accent6"/>
                    </a:gs>
                  </a:gsLst>
                  <a:lin ang="5400000" scaled="1"/>
                </a:gradFill>
              </a:rPr>
              <a:t>Better:  </a:t>
            </a:r>
            <a:r>
              <a:rPr lang="en-US" sz="2400" dirty="0" smtClean="0"/>
              <a:t>The gesture APIs are supported to give </a:t>
            </a:r>
            <a:br>
              <a:rPr lang="en-US" sz="2400" dirty="0" smtClean="0"/>
            </a:br>
            <a:r>
              <a:rPr lang="en-US" sz="2400" dirty="0" smtClean="0"/>
              <a:t>smooth natural interactions</a:t>
            </a:r>
          </a:p>
          <a:p xmlns:a="http://schemas.openxmlformats.org/drawingml/2006/main">
            <a:pPr marL="342900" lvl="1" indent="0">
              <a:spcBef>
                <a:spcPts val="1800"/>
              </a:spcBef>
              <a:buNone/>
              <a:tabLst/>
            </a:pPr>
            <a:r>
              <a:rPr lang="en-US" sz="2400" b="1" dirty="0" smtClean="0">
                <a:gradFill>
                  <a:gsLst>
                    <a:gs pos="0">
                      <a:schemeClr val="accent6"/>
                    </a:gs>
                    <a:gs pos="100000">
                      <a:schemeClr val="accent6"/>
                    </a:gs>
                  </a:gsLst>
                  <a:lin ang="5400000" scaled="1"/>
                </a:gradFill>
              </a:rPr>
              <a:t>Best:  </a:t>
            </a:r>
            <a:r>
              <a:rPr lang="en-US" sz="2400" dirty="0" smtClean="0"/>
              <a:t>Deep touch-focused experiences designed to take advantage of multi-touch features</a:t>
            </a:r>
          </a:p>
          <a:p xmlns:a="http://schemas.openxmlformats.org/drawingml/2006/main">
            <a:endParaRPr lang="he-IL" dirty="0"/>
          </a:p>
        </p:txBody>
      </p:sp>
      <p:graphicFrame>
        <p:nvGraphicFramePr>
          <p:cNvPr id="4" name="Content Placeholder 3" hidden="1"/>
          <p:cNvGraphicFramePr>
            <a:graphicFrameLocks xmlns:a="http://schemas.openxmlformats.org/drawingml/2006/main"/>
          </p:cNvGraphicFramePr>
          <p:nvPr/>
        </p:nvGraphicFramePr>
        <p:xfrm>
          <a:off xmlns:a="http://schemas.openxmlformats.org/drawingml/2006/main" x="1143000" y="1057292"/>
          <a:ext xmlns:a="http://schemas.openxmlformats.org/drawingml/2006/main" cx="7493894" cy="4800600"/>
        </p:xfrm>
        <a:graphic xmlns:a="http://schemas.openxmlformats.org/drawingml/2006/main">
          <a:graphicData uri="http://schemas.openxmlformats.org/drawingml/2006/diagram">
            <dgm:relIds xmlns:r="http://schemas.openxmlformats.org/officeDocument/2006/relationships" xmlns:dgm="http://schemas.openxmlformats.org/drawingml/2006/diagram" r:dm="rId3" r:lo="rId4" r:qs="rId5" r:cs="rId6"/>
          </a:graphicData>
        </a:graphic>
      </p:graphicFrame>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Graphic spid="4" grpId="0">
        <p:bldAsOne/>
      </p:bldGraphic>
    </p:bld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2" name="Rectangle 21"/>
          <p:cNvSpPr/>
          <p:nvPr/>
        </p:nvSpPr>
        <p:spPr>
          <a:xfrm xmlns:a="http://schemas.openxmlformats.org/drawingml/2006/main">
            <a:off x="0" y="5429263"/>
            <a:ext cx="9144000" cy="1427149"/>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6" name="Round Same Side Corner Rectangle 5"/>
          <p:cNvSpPr/>
          <p:nvPr/>
        </p:nvSpPr>
        <p:spPr bwMode="auto">
          <a:xfrm xmlns:a="http://schemas.openxmlformats.org/drawingml/2006/main">
            <a:off x="6513548" y="1417306"/>
            <a:ext cx="2416170" cy="4714908"/>
          </a:xfrm>
          <a:prstGeom xmlns:a="http://schemas.openxmlformats.org/drawingml/2006/main" prst="round2SameRect">
            <a:avLst>
              <a:gd name="adj1" fmla="val 6105"/>
              <a:gd name="adj2" fmla="val 0"/>
            </a:avLst>
          </a:prstGeom>
          <a:gradFill xmlns:a="http://schemas.openxmlformats.org/drawingml/2006/main" flip="none" rotWithShape="1">
            <a:gsLst>
              <a:gs pos="12000">
                <a:schemeClr val="accent3">
                  <a:lumMod val="50000"/>
                </a:schemeClr>
              </a:gs>
              <a:gs pos="13000">
                <a:schemeClr val="accent3">
                  <a:lumMod val="20000"/>
                  <a:lumOff val="80000"/>
                </a:schemeClr>
              </a:gs>
              <a:gs pos="100000">
                <a:schemeClr val="bg1"/>
              </a:gs>
            </a:gsLst>
            <a:lin ang="5400000" scaled="1"/>
            <a:tileRect/>
          </a:gradFill>
          <a:ln xmlns:a="http://schemas.openxmlformats.org/drawingml/2006/main">
            <a:solidFill>
              <a:schemeClr val="accent3">
                <a:lumMod val="50000"/>
              </a:schemeClr>
            </a:solidFill>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p xmlns:a="http://schemas.openxmlformats.org/drawingml/2006/main">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bg1"/>
              </a:solidFill>
              <a:effectLst/>
              <a:latin typeface="Arial" charset="0"/>
              <a:ea typeface="ＭＳ Ｐゴシック" pitchFamily="34" charset="-128"/>
            </a:endParaRPr>
          </a:p>
        </p:txBody>
      </p:sp>
      <p:sp>
        <p:nvSpPr>
          <p:cNvPr id="7" name="Round Same Side Corner Rectangle 6"/>
          <p:cNvSpPr/>
          <p:nvPr/>
        </p:nvSpPr>
        <p:spPr bwMode="auto">
          <a:xfrm xmlns:a="http://schemas.openxmlformats.org/drawingml/2006/main">
            <a:off x="3948278" y="1417306"/>
            <a:ext cx="2416170" cy="4714908"/>
          </a:xfrm>
          <a:prstGeom xmlns:a="http://schemas.openxmlformats.org/drawingml/2006/main" prst="round2SameRect">
            <a:avLst>
              <a:gd name="adj1" fmla="val 6105"/>
              <a:gd name="adj2" fmla="val 0"/>
            </a:avLst>
          </a:prstGeom>
          <a:gradFill xmlns:a="http://schemas.openxmlformats.org/drawingml/2006/main" flip="none" rotWithShape="1">
            <a:gsLst>
              <a:gs pos="12000">
                <a:schemeClr val="accent3">
                  <a:lumMod val="50000"/>
                </a:schemeClr>
              </a:gs>
              <a:gs pos="13000">
                <a:schemeClr val="accent3">
                  <a:lumMod val="20000"/>
                  <a:lumOff val="80000"/>
                </a:schemeClr>
              </a:gs>
              <a:gs pos="100000">
                <a:schemeClr val="bg1"/>
              </a:gs>
            </a:gsLst>
            <a:lin ang="5400000" scaled="1"/>
            <a:tileRect/>
          </a:gradFill>
          <a:ln xmlns:a="http://schemas.openxmlformats.org/drawingml/2006/main">
            <a:solidFill>
              <a:schemeClr val="accent3">
                <a:lumMod val="50000"/>
              </a:schemeClr>
            </a:solidFill>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p xmlns:a="http://schemas.openxmlformats.org/drawingml/2006/main">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bg1"/>
              </a:solidFill>
              <a:effectLst/>
              <a:latin typeface="Arial" charset="0"/>
              <a:ea typeface="ＭＳ Ｐゴシック" pitchFamily="34" charset="-128"/>
            </a:endParaRPr>
          </a:p>
        </p:txBody>
      </p:sp>
      <p:sp>
        <p:nvSpPr>
          <p:cNvPr id="8" name="Round Same Side Corner Rectangle 7"/>
          <p:cNvSpPr/>
          <p:nvPr/>
        </p:nvSpPr>
        <p:spPr bwMode="auto">
          <a:xfrm xmlns:a="http://schemas.openxmlformats.org/drawingml/2006/main">
            <a:off x="1370013" y="1417306"/>
            <a:ext cx="2416170" cy="4714908"/>
          </a:xfrm>
          <a:prstGeom xmlns:a="http://schemas.openxmlformats.org/drawingml/2006/main" prst="round2SameRect">
            <a:avLst>
              <a:gd name="adj1" fmla="val 6105"/>
              <a:gd name="adj2" fmla="val 0"/>
            </a:avLst>
          </a:prstGeom>
          <a:gradFill xmlns:a="http://schemas.openxmlformats.org/drawingml/2006/main" flip="none" rotWithShape="1">
            <a:gsLst>
              <a:gs pos="12000">
                <a:schemeClr val="accent3">
                  <a:lumMod val="50000"/>
                </a:schemeClr>
              </a:gs>
              <a:gs pos="13000">
                <a:schemeClr val="accent3">
                  <a:lumMod val="20000"/>
                  <a:lumOff val="80000"/>
                </a:schemeClr>
              </a:gs>
              <a:gs pos="100000">
                <a:schemeClr val="bg1"/>
              </a:gs>
            </a:gsLst>
            <a:lin ang="5400000" scaled="1"/>
            <a:tileRect/>
          </a:gradFill>
          <a:ln xmlns:a="http://schemas.openxmlformats.org/drawingml/2006/main">
            <a:solidFill>
              <a:schemeClr val="accent3">
                <a:lumMod val="50000"/>
              </a:schemeClr>
            </a:solidFill>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40" tIns="45720" rIns="91440" bIns="45720" numCol="1" rtlCol="0" anchor="t" anchorCtr="0" compatLnSpc="1">
            <a:prstTxWarp prst="textNoShape">
              <a:avLst/>
            </a:prstTxWarp>
            <a:noAutofit/>
          </a:bodyPr>
          <a:lstStyle xmlns:a="http://schemas.openxmlformats.org/drawingml/2006/main"/>
          <a:p xmlns:a="http://schemas.openxmlformats.org/drawingml/2006/main">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dirty="0" smtClean="0">
              <a:ln>
                <a:noFill/>
              </a:ln>
              <a:solidFill>
                <a:schemeClr val="bg1"/>
              </a:solidFill>
              <a:effectLst/>
              <a:latin typeface="Arial" charset="0"/>
              <a:ea typeface="ＭＳ Ｐゴシック" pitchFamily="34" charset="-128"/>
            </a:endParaRPr>
          </a:p>
        </p:txBody>
      </p:sp>
      <p:graphicFrame>
        <p:nvGraphicFramePr>
          <p:cNvPr id="3" name="Table 2"/>
          <p:cNvGraphicFramePr>
            <a:graphicFrameLocks xmlns:a="http://schemas.openxmlformats.org/drawingml/2006/main" noGrp="1"/>
          </p:cNvGraphicFramePr>
          <p:nvPr/>
        </p:nvGraphicFramePr>
        <p:xfrm>
          <a:off xmlns:a="http://schemas.openxmlformats.org/drawingml/2006/main" x="1" y="1357298"/>
          <a:ext xmlns:a="http://schemas.openxmlformats.org/drawingml/2006/main" cx="3857620" cy="4786346"/>
        </p:xfrm>
        <a:graphic xmlns:a="http://schemas.openxmlformats.org/drawingml/2006/main">
          <a:graphicData uri="http://schemas.openxmlformats.org/drawingml/2006/table">
            <a:tbl>
              <a:tblPr firstRow="1" bandRow="1">
                <a:tableStyleId>{F5AB1C69-6EDB-4FF4-983F-18BD219EF322}</a:tableStyleId>
              </a:tblPr>
              <a:tblGrid>
                <a:gridCol w="1298727"/>
                <a:gridCol w="2558893"/>
              </a:tblGrid>
              <a:tr h="638127">
                <a:tc>
                  <a:txBody>
                    <a:bodyPr/>
                    <a:lstStyle/>
                    <a:p>
                      <a:pPr algn="l"/>
                      <a:endParaRPr lang="en-US" dirty="0"/>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Good</a:t>
                      </a:r>
                      <a:endParaRPr lang="en-US" sz="2400" dirty="0"/>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06332">
                <a:tc>
                  <a:txBody>
                    <a:bodyPr/>
                    <a:lstStyle/>
                    <a:p>
                      <a:pPr algn="r"/>
                      <a:r>
                        <a:rPr lang="en-US" b="1" dirty="0" smtClean="0">
                          <a:solidFill>
                            <a:schemeClr val="bg1"/>
                          </a:solidFill>
                        </a:rPr>
                        <a:t>APIs</a:t>
                      </a:r>
                      <a:endParaRPr lang="en-US" b="1" dirty="0">
                        <a:solidFill>
                          <a:schemeClr val="bg1"/>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indent="-115888" algn="ctr" defTabSz="914363" rtl="0" eaLnBrk="1" latinLnBrk="0" hangingPunct="1">
                        <a:buFont typeface="Arial" pitchFamily="34" charset="0"/>
                        <a:buNone/>
                      </a:pPr>
                      <a:r>
                        <a:rPr lang="en-US" sz="1600" kern="1200" dirty="0" smtClean="0">
                          <a:solidFill>
                            <a:schemeClr val="tx1"/>
                          </a:solidFill>
                        </a:rPr>
                        <a:t>For Free!</a:t>
                      </a:r>
                    </a:p>
                    <a:p>
                      <a:pPr marL="115888" indent="-115888" algn="ctr" defTabSz="914363" rtl="0" eaLnBrk="1" latinLnBrk="0" hangingPunct="1">
                        <a:buFont typeface="Arial" pitchFamily="34" charset="0"/>
                        <a:buNone/>
                      </a:pPr>
                      <a:r>
                        <a:rPr lang="en-US" sz="1600" kern="1200" dirty="0" smtClean="0">
                          <a:solidFill>
                            <a:schemeClr val="tx1"/>
                          </a:solidFill>
                        </a:rPr>
                        <a:t>Panning/zoom gestures</a:t>
                      </a:r>
                    </a:p>
                    <a:p>
                      <a:pPr marL="0" indent="0" algn="ctr" defTabSz="914363" rtl="0" eaLnBrk="1" latinLnBrk="0" hangingPunct="1">
                        <a:buFont typeface="Arial" pitchFamily="34" charset="0"/>
                        <a:buNone/>
                      </a:pPr>
                      <a:r>
                        <a:rPr lang="en-US" sz="1600" kern="1200" dirty="0" smtClean="0">
                          <a:solidFill>
                            <a:schemeClr val="tx1"/>
                          </a:solidFill>
                        </a:rPr>
                        <a:t>Right-click gesture</a:t>
                      </a:r>
                      <a:endParaRPr lang="en-US" sz="1600" b="1"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37750">
                <a:tc>
                  <a:txBody>
                    <a:bodyPr/>
                    <a:lstStyle/>
                    <a:p>
                      <a:pPr algn="r"/>
                      <a:r>
                        <a:rPr lang="en-US" b="1" dirty="0" smtClean="0">
                          <a:solidFill>
                            <a:schemeClr val="bg1"/>
                          </a:solidFill>
                        </a:rPr>
                        <a:t>Native Win32</a:t>
                      </a:r>
                      <a:endParaRPr lang="en-US" b="1" dirty="0">
                        <a:solidFill>
                          <a:schemeClr val="bg1"/>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63" rtl="0" eaLnBrk="1" latinLnBrk="0" hangingPunct="1">
                        <a:buFont typeface="Arial" pitchFamily="34" charset="0"/>
                        <a:buNone/>
                      </a:pPr>
                      <a:r>
                        <a:rPr lang="en-US" sz="1600" kern="1200" dirty="0" smtClean="0">
                          <a:solidFill>
                            <a:schemeClr val="tx1"/>
                          </a:solidFill>
                        </a:rPr>
                        <a:t>Controls with </a:t>
                      </a:r>
                      <a:br>
                        <a:rPr lang="en-US" sz="1600" kern="1200" dirty="0" smtClean="0">
                          <a:solidFill>
                            <a:schemeClr val="tx1"/>
                          </a:solidFill>
                        </a:rPr>
                      </a:br>
                      <a:r>
                        <a:rPr lang="en-US" sz="1600" kern="1200" dirty="0" smtClean="0">
                          <a:solidFill>
                            <a:schemeClr val="tx1"/>
                          </a:solidFill>
                        </a:rPr>
                        <a:t>standard scrollbars</a:t>
                      </a:r>
                      <a:endParaRPr lang="en-US" sz="16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74875">
                <a:tc>
                  <a:txBody>
                    <a:bodyPr/>
                    <a:lstStyle/>
                    <a:p>
                      <a:pPr algn="r"/>
                      <a:r>
                        <a:rPr lang="en-US" b="1" dirty="0" smtClean="0">
                          <a:solidFill>
                            <a:schemeClr val="bg1"/>
                          </a:solidFill>
                        </a:rPr>
                        <a:t>WPF</a:t>
                      </a:r>
                      <a:endParaRPr lang="en-US" b="1" dirty="0">
                        <a:solidFill>
                          <a:schemeClr val="bg1"/>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63" rtl="0" eaLnBrk="1" latinLnBrk="0" hangingPunct="1">
                        <a:buFont typeface="Arial" pitchFamily="34" charset="0"/>
                        <a:buNone/>
                      </a:pPr>
                      <a:r>
                        <a:rPr lang="en-US" sz="1600" kern="1200" dirty="0" smtClean="0">
                          <a:solidFill>
                            <a:schemeClr val="tx1"/>
                          </a:solidFill>
                        </a:rPr>
                        <a:t>WPF 3.5 SP1</a:t>
                      </a:r>
                      <a:r>
                        <a:rPr lang="en-US" sz="1600" kern="1200" baseline="0" dirty="0" smtClean="0">
                          <a:solidFill>
                            <a:schemeClr val="tx1"/>
                          </a:solidFill>
                        </a:rPr>
                        <a:t> API </a:t>
                      </a:r>
                      <a:r>
                        <a:rPr lang="en-US" sz="1600" kern="1200" baseline="0" dirty="0" err="1" smtClean="0">
                          <a:solidFill>
                            <a:schemeClr val="tx1"/>
                          </a:solidFill>
                        </a:rPr>
                        <a:t>CodePack</a:t>
                      </a:r>
                      <a:endParaRPr lang="en-US" sz="1600" kern="1200" dirty="0" smtClean="0">
                        <a:solidFill>
                          <a:schemeClr val="tx1"/>
                        </a:solidFill>
                      </a:endParaRPr>
                    </a:p>
                    <a:p>
                      <a:pPr marL="0" indent="0" algn="ctr" defTabSz="914363" rtl="0" eaLnBrk="1" latinLnBrk="0" hangingPunct="1">
                        <a:buFont typeface="Arial" pitchFamily="34" charset="0"/>
                        <a:buNone/>
                      </a:pPr>
                      <a:r>
                        <a:rPr lang="en-US" sz="1600" kern="1200" dirty="0" smtClean="0">
                          <a:solidFill>
                            <a:schemeClr val="tx1"/>
                          </a:solidFill>
                        </a:rPr>
                        <a:t>WPF 4.0 full support </a:t>
                      </a:r>
                    </a:p>
                    <a:p>
                      <a:pPr marL="0" indent="0" algn="ctr" defTabSz="914363" rtl="0" eaLnBrk="1" latinLnBrk="0" hangingPunct="1">
                        <a:buFont typeface="Arial" pitchFamily="34" charset="0"/>
                        <a:buNone/>
                      </a:pPr>
                      <a:r>
                        <a:rPr lang="en-US" sz="1600" kern="1200" dirty="0" smtClean="0">
                          <a:solidFill>
                            <a:schemeClr val="tx1"/>
                          </a:solidFill>
                        </a:rPr>
                        <a:t>+ Controls</a:t>
                      </a:r>
                      <a:endParaRPr lang="en-US" sz="16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29262">
                <a:tc>
                  <a:txBody>
                    <a:bodyPr/>
                    <a:lstStyle/>
                    <a:p>
                      <a:pPr algn="r"/>
                      <a:r>
                        <a:rPr lang="en-US" b="1" dirty="0" err="1" smtClean="0">
                          <a:solidFill>
                            <a:schemeClr val="bg1"/>
                          </a:solidFill>
                        </a:rPr>
                        <a:t>WinForms</a:t>
                      </a:r>
                      <a:endParaRPr lang="en-US" b="1" dirty="0">
                        <a:solidFill>
                          <a:schemeClr val="bg1"/>
                        </a:solidFill>
                      </a:endParaRP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gn="ctr" defTabSz="914363" rtl="0" eaLnBrk="1" latinLnBrk="0" hangingPunct="1">
                        <a:buFont typeface="Arial" pitchFamily="34" charset="0"/>
                        <a:buNone/>
                      </a:pPr>
                      <a:r>
                        <a:rPr lang="en-US" sz="1600" kern="1200" dirty="0" smtClean="0">
                          <a:solidFill>
                            <a:schemeClr val="tx1"/>
                          </a:solidFill>
                        </a:rPr>
                        <a:t>Controls with standard scrollbars</a:t>
                      </a:r>
                      <a:endParaRPr lang="en-US" sz="16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1" name="Straight Connector 10"/>
          <p:cNvCxnSpPr/>
          <p:nvPr/>
        </p:nvCxnSpPr>
        <p:spPr>
          <a:xfrm xmlns:a="http://schemas.openxmlformats.org/drawingml/2006/main">
            <a:off x="1571604" y="2954652"/>
            <a:ext cx="2012933"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4" name="Straight Connector 13"/>
          <p:cNvCxnSpPr/>
          <p:nvPr/>
        </p:nvCxnSpPr>
        <p:spPr>
          <a:xfrm xmlns:a="http://schemas.openxmlformats.org/drawingml/2006/main">
            <a:off x="4149897" y="2954652"/>
            <a:ext cx="2012933"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5" name="Straight Connector 14"/>
          <p:cNvCxnSpPr/>
          <p:nvPr/>
        </p:nvCxnSpPr>
        <p:spPr>
          <a:xfrm xmlns:a="http://schemas.openxmlformats.org/drawingml/2006/main">
            <a:off x="6715167" y="2954652"/>
            <a:ext cx="2012933"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6" name="Straight Connector 15"/>
          <p:cNvCxnSpPr/>
          <p:nvPr/>
        </p:nvCxnSpPr>
        <p:spPr>
          <a:xfrm xmlns:a="http://schemas.openxmlformats.org/drawingml/2006/main">
            <a:off x="1571604" y="4071942"/>
            <a:ext cx="2012933"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2000">
                  <a:schemeClr val="accent6"/>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7" name="Straight Connector 16"/>
          <p:cNvCxnSpPr/>
          <p:nvPr/>
        </p:nvCxnSpPr>
        <p:spPr>
          <a:xfrm xmlns:a="http://schemas.openxmlformats.org/drawingml/2006/main">
            <a:off x="4149897" y="4071942"/>
            <a:ext cx="2012933"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2000">
                  <a:schemeClr val="accent6"/>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8" name="Straight Connector 17"/>
          <p:cNvCxnSpPr/>
          <p:nvPr/>
        </p:nvCxnSpPr>
        <p:spPr>
          <a:xfrm xmlns:a="http://schemas.openxmlformats.org/drawingml/2006/main">
            <a:off x="6715167" y="4071942"/>
            <a:ext cx="2012933"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2000">
                  <a:schemeClr val="accent6"/>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9" name="Straight Connector 18"/>
          <p:cNvCxnSpPr/>
          <p:nvPr/>
        </p:nvCxnSpPr>
        <p:spPr>
          <a:xfrm xmlns:a="http://schemas.openxmlformats.org/drawingml/2006/main">
            <a:off x="1571604" y="5143512"/>
            <a:ext cx="2012933"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20" name="Straight Connector 19"/>
          <p:cNvCxnSpPr/>
          <p:nvPr/>
        </p:nvCxnSpPr>
        <p:spPr>
          <a:xfrm xmlns:a="http://schemas.openxmlformats.org/drawingml/2006/main">
            <a:off x="4149897" y="5143512"/>
            <a:ext cx="2012933"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21" name="Straight Connector 20"/>
          <p:cNvCxnSpPr/>
          <p:nvPr/>
        </p:nvCxnSpPr>
        <p:spPr>
          <a:xfrm xmlns:a="http://schemas.openxmlformats.org/drawingml/2006/main">
            <a:off x="6715167" y="5143512"/>
            <a:ext cx="2012933"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100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aphicFrame>
        <p:nvGraphicFramePr>
          <p:cNvPr id="23" name="Table 22"/>
          <p:cNvGraphicFramePr>
            <a:graphicFrameLocks xmlns:a="http://schemas.openxmlformats.org/drawingml/2006/main" noGrp="1"/>
          </p:cNvGraphicFramePr>
          <p:nvPr/>
        </p:nvGraphicFramePr>
        <p:xfrm>
          <a:off xmlns:a="http://schemas.openxmlformats.org/drawingml/2006/main" x="6519108" y="1357298"/>
          <a:ext xmlns:a="http://schemas.openxmlformats.org/drawingml/2006/main" cx="2405050" cy="4786346"/>
        </p:xfrm>
        <a:graphic xmlns:a="http://schemas.openxmlformats.org/drawingml/2006/main">
          <a:graphicData uri="http://schemas.openxmlformats.org/drawingml/2006/table">
            <a:tbl>
              <a:tblPr firstRow="1" bandRow="1">
                <a:tableStyleId>{F5AB1C69-6EDB-4FF4-983F-18BD219EF322}</a:tableStyleId>
              </a:tblPr>
              <a:tblGrid>
                <a:gridCol w="2405050"/>
              </a:tblGrid>
              <a:tr h="638127">
                <a:tc>
                  <a:txBody>
                    <a:bodyPr/>
                    <a:lstStyle/>
                    <a:p>
                      <a:pPr algn="ctr"/>
                      <a:r>
                        <a:rPr lang="en-US" sz="2400" dirty="0" smtClean="0"/>
                        <a:t>Best</a:t>
                      </a:r>
                      <a:endParaRPr lang="en-US" sz="2400" dirty="0"/>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06332">
                <a:tc>
                  <a:txBody>
                    <a:bodyPr/>
                    <a:lstStyle/>
                    <a:p>
                      <a:pPr marL="115888" indent="-115888" algn="ctr" defTabSz="914363" rtl="0" eaLnBrk="1" latinLnBrk="0" hangingPunct="1">
                        <a:buFont typeface="Arial" pitchFamily="34" charset="0"/>
                        <a:buNone/>
                      </a:pPr>
                      <a:r>
                        <a:rPr lang="en-US" sz="1600" kern="1200" dirty="0" smtClean="0">
                          <a:solidFill>
                            <a:schemeClr val="tx1"/>
                          </a:solidFill>
                        </a:rPr>
                        <a:t>Raw touch data</a:t>
                      </a:r>
                    </a:p>
                    <a:p>
                      <a:pPr marL="0" indent="0" algn="ctr" defTabSz="914363" rtl="0" eaLnBrk="1" latinLnBrk="0" hangingPunct="1">
                        <a:buFont typeface="Arial" pitchFamily="34" charset="0"/>
                        <a:buNone/>
                      </a:pPr>
                      <a:r>
                        <a:rPr lang="en-US" sz="1600" kern="1200" dirty="0" smtClean="0">
                          <a:solidFill>
                            <a:schemeClr val="tx1"/>
                          </a:solidFill>
                        </a:rPr>
                        <a:t>Manipulation and </a:t>
                      </a:r>
                    </a:p>
                    <a:p>
                      <a:pPr marL="0" indent="0" algn="ctr" defTabSz="914363" rtl="0" eaLnBrk="1" latinLnBrk="0" hangingPunct="1">
                        <a:buFont typeface="Arial" pitchFamily="34" charset="0"/>
                        <a:buNone/>
                      </a:pPr>
                      <a:r>
                        <a:rPr lang="en-US" sz="1600" kern="1200" dirty="0" smtClean="0">
                          <a:solidFill>
                            <a:schemeClr val="tx1"/>
                          </a:solidFill>
                        </a:rPr>
                        <a:t>inertia processors</a:t>
                      </a:r>
                      <a:endParaRPr lang="en-US" sz="1600" b="1"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37750">
                <a:tc>
                  <a:txBody>
                    <a:bodyPr/>
                    <a:lstStyle/>
                    <a:p>
                      <a:pPr marL="115888" indent="-115888" algn="ctr" defTabSz="914363" rtl="0" eaLnBrk="1" latinLnBrk="0" hangingPunct="1">
                        <a:buFont typeface="Arial" pitchFamily="34" charset="0"/>
                        <a:buNone/>
                      </a:pPr>
                      <a:r>
                        <a:rPr lang="en-US" sz="1600" kern="1200" dirty="0" smtClean="0">
                          <a:solidFill>
                            <a:schemeClr val="tx1"/>
                          </a:solidFill>
                        </a:rPr>
                        <a:t>WM_TOUCH</a:t>
                      </a:r>
                    </a:p>
                    <a:p>
                      <a:pPr marL="0" indent="0" algn="ctr" defTabSz="914363" rtl="0" eaLnBrk="1" latinLnBrk="0" hangingPunct="1">
                        <a:buFont typeface="Arial" pitchFamily="34" charset="0"/>
                        <a:buNone/>
                      </a:pPr>
                      <a:r>
                        <a:rPr lang="en-US" sz="1600" kern="1200" dirty="0" smtClean="0">
                          <a:solidFill>
                            <a:schemeClr val="tx1"/>
                          </a:solidFill>
                        </a:rPr>
                        <a:t>COM-based manipulation and </a:t>
                      </a:r>
                      <a:br>
                        <a:rPr lang="en-US" sz="1600" kern="1200" dirty="0" smtClean="0">
                          <a:solidFill>
                            <a:schemeClr val="tx1"/>
                          </a:solidFill>
                        </a:rPr>
                      </a:br>
                      <a:r>
                        <a:rPr lang="en-US" sz="1600" kern="1200" dirty="0" smtClean="0">
                          <a:solidFill>
                            <a:schemeClr val="tx1"/>
                          </a:solidFill>
                        </a:rPr>
                        <a:t>inertia processors</a:t>
                      </a:r>
                      <a:endParaRPr lang="en-US" sz="16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74875">
                <a:tc>
                  <a:txBody>
                    <a:bodyPr/>
                    <a:lstStyle/>
                    <a:p>
                      <a:pPr marL="115888" indent="-115888" algn="ctr" defTabSz="914363" rtl="0" eaLnBrk="1" latinLnBrk="0" hangingPunct="1">
                        <a:buFont typeface="Arial" pitchFamily="34" charset="0"/>
                        <a:buNone/>
                      </a:pPr>
                      <a:r>
                        <a:rPr lang="en-US" sz="1600" kern="1200" dirty="0" smtClean="0">
                          <a:solidFill>
                            <a:schemeClr val="tx1"/>
                          </a:solidFill>
                        </a:rPr>
                        <a:t>Touch events</a:t>
                      </a:r>
                    </a:p>
                    <a:p>
                      <a:pPr marL="0" indent="0" algn="ctr" defTabSz="914363" rtl="0" eaLnBrk="1" latinLnBrk="0" hangingPunct="1">
                        <a:buFont typeface="Arial" pitchFamily="34" charset="0"/>
                        <a:buNone/>
                      </a:pPr>
                      <a:r>
                        <a:rPr lang="en-US" sz="1600" kern="1200" dirty="0" smtClean="0">
                          <a:solidFill>
                            <a:schemeClr val="tx1"/>
                          </a:solidFill>
                        </a:rPr>
                        <a:t>Manipulation and </a:t>
                      </a:r>
                      <a:br>
                        <a:rPr lang="en-US" sz="1600" kern="1200" dirty="0" smtClean="0">
                          <a:solidFill>
                            <a:schemeClr val="tx1"/>
                          </a:solidFill>
                        </a:rPr>
                      </a:br>
                      <a:r>
                        <a:rPr lang="en-US" sz="1600" kern="1200" dirty="0" smtClean="0">
                          <a:solidFill>
                            <a:schemeClr val="tx1"/>
                          </a:solidFill>
                        </a:rPr>
                        <a:t>inertia processors</a:t>
                      </a:r>
                      <a:endParaRPr lang="en-US" sz="16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29262">
                <a:tc>
                  <a:txBody>
                    <a:bodyPr/>
                    <a:lstStyle/>
                    <a:p>
                      <a:pPr marL="0" marR="0" indent="0" algn="ctr" defTabSz="914363"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tx1"/>
                          </a:solidFill>
                        </a:rPr>
                        <a:t>Manipulation and inertia processors via</a:t>
                      </a:r>
                      <a:r>
                        <a:rPr lang="en-US" sz="1600" kern="1200" baseline="0" dirty="0" smtClean="0">
                          <a:solidFill>
                            <a:schemeClr val="tx1"/>
                          </a:solidFill>
                        </a:rPr>
                        <a:t> COM interoperability</a:t>
                      </a:r>
                      <a:endParaRPr lang="en-US" sz="16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xmlns:a="http://schemas.openxmlformats.org/drawingml/2006/main" noGrp="1"/>
          </p:cNvGraphicFramePr>
          <p:nvPr/>
        </p:nvGraphicFramePr>
        <p:xfrm>
          <a:off xmlns:a="http://schemas.openxmlformats.org/drawingml/2006/main" x="3906198" y="1357298"/>
          <a:ext xmlns:a="http://schemas.openxmlformats.org/drawingml/2006/main" cx="2500330" cy="4786346"/>
        </p:xfrm>
        <a:graphic xmlns:a="http://schemas.openxmlformats.org/drawingml/2006/main">
          <a:graphicData uri="http://schemas.openxmlformats.org/drawingml/2006/table">
            <a:tbl>
              <a:tblPr firstRow="1" bandRow="1">
                <a:tableStyleId>{F5AB1C69-6EDB-4FF4-983F-18BD219EF322}</a:tableStyleId>
              </a:tblPr>
              <a:tblGrid>
                <a:gridCol w="2500330"/>
              </a:tblGrid>
              <a:tr h="638127">
                <a:tc>
                  <a:txBody>
                    <a:bodyPr/>
                    <a:lstStyle/>
                    <a:p>
                      <a:pPr algn="ctr"/>
                      <a:r>
                        <a:rPr lang="en-US" sz="2400" dirty="0" smtClean="0"/>
                        <a:t>Better</a:t>
                      </a:r>
                      <a:endParaRPr lang="en-US" sz="2400" dirty="0"/>
                    </a:p>
                  </a:txBody>
                  <a:tcPr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06332">
                <a:tc>
                  <a:txBody>
                    <a:bodyPr/>
                    <a:lstStyle/>
                    <a:p>
                      <a:pPr marL="115888" indent="-115888" algn="ctr" defTabSz="914363" rtl="0" eaLnBrk="1" latinLnBrk="0" hangingPunct="1">
                        <a:buFont typeface="Arial" pitchFamily="34" charset="0"/>
                        <a:buNone/>
                      </a:pPr>
                      <a:r>
                        <a:rPr lang="en-US" sz="1600" kern="1200" dirty="0" smtClean="0">
                          <a:solidFill>
                            <a:schemeClr val="tx1"/>
                          </a:solidFill>
                        </a:rPr>
                        <a:t>Gesture notifications</a:t>
                      </a:r>
                    </a:p>
                    <a:p>
                      <a:pPr marL="0" indent="0" algn="ctr" defTabSz="914363" rtl="0" eaLnBrk="1" latinLnBrk="0" hangingPunct="1">
                        <a:buFont typeface="Arial" pitchFamily="34" charset="0"/>
                        <a:buNone/>
                      </a:pPr>
                      <a:r>
                        <a:rPr lang="en-US" sz="1600" kern="1200" dirty="0" smtClean="0">
                          <a:solidFill>
                            <a:schemeClr val="tx1"/>
                          </a:solidFill>
                        </a:rPr>
                        <a:t>Pan/zoom/rotate</a:t>
                      </a:r>
                      <a:r>
                        <a:rPr lang="en-US" sz="1600" kern="1200" baseline="0" dirty="0" smtClean="0">
                          <a:solidFill>
                            <a:schemeClr val="tx1"/>
                          </a:solidFill>
                        </a:rPr>
                        <a:t/>
                      </a:r>
                    </a:p>
                    <a:p>
                      <a:pPr marL="0" indent="0" algn="ctr" defTabSz="914363" rtl="0" eaLnBrk="1" latinLnBrk="0" hangingPunct="1">
                        <a:buFont typeface="Arial" pitchFamily="34" charset="0"/>
                        <a:buNone/>
                      </a:pPr>
                      <a:r>
                        <a:rPr lang="en-US" sz="1600" kern="1200" baseline="0" dirty="0" smtClean="0">
                          <a:solidFill>
                            <a:schemeClr val="tx1"/>
                          </a:solidFill>
                        </a:rPr>
                        <a:t>and so on</a:t>
                      </a:r>
                      <a:endParaRPr lang="en-US" sz="1600" b="1"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37750">
                <a:tc>
                  <a:txBody>
                    <a:bodyPr/>
                    <a:lstStyle/>
                    <a:p>
                      <a:pPr marL="0" indent="0" algn="ctr" defTabSz="914363" rtl="0" eaLnBrk="1" latinLnBrk="0" hangingPunct="1">
                        <a:buFont typeface="Arial" pitchFamily="34" charset="0"/>
                        <a:buNone/>
                      </a:pPr>
                      <a:r>
                        <a:rPr lang="en-US" sz="1600" kern="1200" dirty="0" smtClean="0">
                          <a:solidFill>
                            <a:schemeClr val="tx1"/>
                          </a:solidFill>
                        </a:rPr>
                        <a:t>WM_GESTURE </a:t>
                      </a:r>
                    </a:p>
                    <a:p>
                      <a:pPr marL="0" indent="0" algn="ctr" defTabSz="914363" rtl="0" eaLnBrk="1" latinLnBrk="0" hangingPunct="1">
                        <a:buFont typeface="Arial" pitchFamily="34" charset="0"/>
                        <a:buNone/>
                      </a:pPr>
                      <a:r>
                        <a:rPr lang="en-US" sz="1600" kern="1200" dirty="0" smtClean="0">
                          <a:solidFill>
                            <a:schemeClr val="tx1"/>
                          </a:solidFill>
                        </a:rPr>
                        <a:t>message</a:t>
                      </a:r>
                      <a:endParaRPr lang="en-US" sz="16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174875">
                <a:tc>
                  <a:txBody>
                    <a:bodyPr/>
                    <a:lstStyle/>
                    <a:p>
                      <a:pPr marL="0" indent="0" algn="ctr" defTabSz="914363" rtl="0" eaLnBrk="1" latinLnBrk="0" hangingPunct="1">
                        <a:buFont typeface="Arial" pitchFamily="34" charset="0"/>
                        <a:buNone/>
                      </a:pPr>
                      <a:r>
                        <a:rPr lang="en-US" sz="1600" kern="1200" dirty="0" smtClean="0">
                          <a:solidFill>
                            <a:schemeClr val="tx1"/>
                          </a:solidFill>
                        </a:rPr>
                        <a:t>Gesture</a:t>
                      </a:r>
                      <a:r>
                        <a:rPr lang="en-US" sz="1600" kern="1200" baseline="0" dirty="0" smtClean="0">
                          <a:solidFill>
                            <a:schemeClr val="tx1"/>
                          </a:solidFill>
                        </a:rPr>
                        <a:t> events</a:t>
                      </a:r>
                    </a:p>
                    <a:p>
                      <a:pPr marL="115888" indent="-115888" algn="ctr" defTabSz="914363" rtl="0" eaLnBrk="1" latinLnBrk="0" hangingPunct="1">
                        <a:buFont typeface="Arial" pitchFamily="34" charset="0"/>
                        <a:buNone/>
                      </a:pPr>
                      <a:r>
                        <a:rPr lang="en-US" sz="1600" kern="1200" baseline="0" dirty="0" smtClean="0">
                          <a:solidFill>
                            <a:schemeClr val="tx1"/>
                          </a:solidFill>
                        </a:rPr>
                        <a:t>Inertia configuration</a:t>
                      </a:r>
                      <a:endParaRPr lang="en-US" sz="16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929262">
                <a:tc>
                  <a:txBody>
                    <a:bodyPr/>
                    <a:lstStyle/>
                    <a:p>
                      <a:pPr marL="0" indent="0" algn="ctr" defTabSz="914363" rtl="0" eaLnBrk="1" latinLnBrk="0" hangingPunct="1">
                        <a:buFont typeface="Arial" pitchFamily="34" charset="0"/>
                        <a:buNone/>
                      </a:pPr>
                      <a:r>
                        <a:rPr lang="en-US" sz="1600" kern="1200" dirty="0" smtClean="0">
                          <a:solidFill>
                            <a:schemeClr val="tx1"/>
                          </a:solidFill>
                        </a:rPr>
                        <a:t>WM_GESTURE message via interoperability</a:t>
                      </a:r>
                      <a:endParaRPr lang="en-US" sz="1600" kern="1200" dirty="0" smtClean="0">
                        <a:solidFill>
                          <a:schemeClr val="tx1"/>
                        </a:solidFill>
                        <a:latin typeface="+mn-lt"/>
                        <a:ea typeface="+mn-ea"/>
                        <a:cs typeface="+mn-cs"/>
                      </a:endParaRPr>
                    </a:p>
                  </a:txBody>
                  <a:tcPr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cSld>
  <p:clrMapOvr>
    <a:masterClrMapping xmlns:a="http://schemas.openxmlformats.org/drawingml/2006/main"/>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5"/>
</p:tagLst>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1626</Words>
  <Application>Microsoft Office PowerPoint</Application>
  <PresentationFormat>On-screen Show (4:3)</PresentationFormat>
  <Paragraphs>442</Paragraphs>
  <Slides>42</Slides>
  <Notes>42</Notes>
  <HiddenSlides>6</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Windows 7 Green</vt:lpstr>
      <vt:lpstr>Windows 7 Blue</vt:lpstr>
      <vt:lpstr>Windows 7 Yellow</vt:lpstr>
      <vt:lpstr>Windows 7 Orange</vt:lpstr>
      <vt:lpstr>Windows 7 Black</vt:lpstr>
      <vt:lpstr>Windows 7 Training</vt:lpstr>
      <vt:lpstr>Windows® 7  Multi-Touch</vt:lpstr>
      <vt:lpstr>Multi-Touch Is Here!</vt:lpstr>
      <vt:lpstr>Windows Photo Viewer Paint</vt:lpstr>
      <vt:lpstr>Agenda</vt:lpstr>
      <vt:lpstr>Control Panel Pen and Touch</vt:lpstr>
      <vt:lpstr>Touch Scenarios and Windows 7</vt:lpstr>
      <vt:lpstr>Multi-Touch Development Tiers Good – Better – Best</vt:lpstr>
      <vt:lpstr>Slide 9</vt:lpstr>
      <vt:lpstr>Testing the Digitizer Capabilities</vt:lpstr>
      <vt:lpstr>Registering for Touch XOR Gesture Messages</vt:lpstr>
      <vt:lpstr>Win32 Samples</vt:lpstr>
      <vt:lpstr>Setting Gesture Configuration</vt:lpstr>
      <vt:lpstr>The GESTURECONFIG Structure</vt:lpstr>
      <vt:lpstr>Configure hWnd To Get All Gestures</vt:lpstr>
      <vt:lpstr>Dynamically Changing Gesture Configurations</vt:lpstr>
      <vt:lpstr>Predefined Gestures Translate</vt:lpstr>
      <vt:lpstr>Zoom and Rotate</vt:lpstr>
      <vt:lpstr>Two Finger Tap and Finger Roll</vt:lpstr>
      <vt:lpstr>WM_GESTURE Message</vt:lpstr>
      <vt:lpstr>GESTUREINFO Structure</vt:lpstr>
      <vt:lpstr>Decoding Gesture</vt:lpstr>
      <vt:lpstr>Multi-Touch in .NET Framework</vt:lpstr>
      <vt:lpstr>The Windows Integration Library</vt:lpstr>
      <vt:lpstr>Using the GestureHandler</vt:lpstr>
      <vt:lpstr>MTGesture</vt:lpstr>
      <vt:lpstr>WM_TOUCH</vt:lpstr>
      <vt:lpstr>Handling WM_TOUCH</vt:lpstr>
      <vt:lpstr>Using the TouchHandler</vt:lpstr>
      <vt:lpstr>MTScratchPad</vt:lpstr>
      <vt:lpstr>Manipulations</vt:lpstr>
      <vt:lpstr>Inertia</vt:lpstr>
      <vt:lpstr>Windows7 Integration Library Manipulation</vt:lpstr>
      <vt:lpstr>Using Manipulation</vt:lpstr>
      <vt:lpstr>Using Manipulation</vt:lpstr>
      <vt:lpstr>Manipulation</vt:lpstr>
      <vt:lpstr>Windows7 Integration Library Inertia</vt:lpstr>
      <vt:lpstr>Inertia</vt:lpstr>
      <vt:lpstr>Multi-Touch in WPF</vt:lpstr>
      <vt:lpstr>User Experience Considerations</vt:lpstr>
      <vt:lpstr>Call To Action</vt:lpstr>
      <vt:lpstr>Slide 42</vt:lpstr>
    </vt:vector>
  </TitlesOfParts>
  <LinksUpToDate>false</LinksUpToDate>
  <SharedDoc>false</SharedDoc>
  <HyperlinksChanged>false</HyperlinksChanged>
  <AppVersion>12.0000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Developer and Platform Evangelism</dc:creator>
  <cp:lastModifiedBy/>
  <cp:revision>1</cp:revision>
  <dcterms:created xsi:type="dcterms:W3CDTF">2009-06-05T00:07:53Z</dcterms:created>
  <dcterms:modified xsi:type="dcterms:W3CDTF">2009-08-05T20:32:47Z</dcterms:modified>
  <dc:title>Multitouch</dc:title>
  <cp:version>1.0</cp:version>
  <dc:description>[missing presentation description here]
by Microsoft Developer and Platform Evangelism
http://windowsteamblog.com/blogs/developers/default.aspx
</dc:description>
</cp:coreProperties>
</file>