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1" r:id="rId2"/>
    <p:sldMasterId id="2147483741" r:id="rId3"/>
    <p:sldMasterId id="2147483748" r:id="rId4"/>
    <p:sldMasterId id="2147483755" r:id="rId5"/>
  </p:sldMasterIdLst>
  <p:notesMasterIdLst>
    <p:notesMasterId r:id="rId17"/>
  </p:notesMasterIdLst>
  <p:handoutMasterIdLst>
    <p:handoutMasterId r:id="rId18"/>
  </p:handoutMasterIdLst>
  <p:sldIdLst>
    <p:sldId id="301" r:id="rId6"/>
    <p:sldId id="286" r:id="rId7"/>
    <p:sldId id="272" r:id="rId8"/>
    <p:sldId id="296" r:id="rId9"/>
    <p:sldId id="297" r:id="rId10"/>
    <p:sldId id="298" r:id="rId11"/>
    <p:sldId id="299" r:id="rId12"/>
    <p:sldId id="300" r:id="rId13"/>
    <p:sldId id="289" r:id="rId14"/>
    <p:sldId id="290" r:id="rId15"/>
    <p:sldId id="302" r:id="rId1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41" autoAdjust="0"/>
  </p:normalViewPr>
  <p:slideViewPr>
    <p:cSldViewPr>
      <p:cViewPr varScale="1">
        <p:scale>
          <a:sx n="106" d="100"/>
          <a:sy n="106" d="100"/>
        </p:scale>
        <p:origin x="-2538"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276"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hasCustomPrompt="1"/>
          </p:nvPr>
        </p:nvSpPr>
        <p:spPr>
          <a:xfrm>
            <a:off x="5325208" y="2667000"/>
            <a:ext cx="3361592" cy="1200329"/>
          </a:xfrm>
        </p:spPr>
        <p:txBody>
          <a:bodyPr wrap="square">
            <a:spAutoFit/>
          </a:bodyPr>
          <a:lstStyle>
            <a:lvl1pPr>
              <a:defRPr sz="3600">
                <a:gradFill>
                  <a:gsLst>
                    <a:gs pos="0">
                      <a:schemeClr val="bg1"/>
                    </a:gs>
                    <a:gs pos="100000">
                      <a:schemeClr val="bg1"/>
                    </a:gs>
                  </a:gsLst>
                  <a:lin ang="5400000" scaled="1"/>
                </a:gradFill>
              </a:defRPr>
            </a:lvl1pPr>
          </a:lstStyle>
          <a:p>
            <a:r>
              <a:rPr lang="en-US" dirty="0" smtClean="0"/>
              <a:t>Click to edit master</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61"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xml version="1.0" encoding="UTF-8" standalone="yes"?>
<Relationships xmlns="http://schemas.openxmlformats.org/package/2006/relationships"><Relationship Id="rId3" Type="http://schemas.openxmlformats.org/officeDocument/2006/relationships/hyperlink" Target="http://msdn.microsoft.com/enus/library/aa905330.aspx" TargetMode="External"/><Relationship Id="rId2" Type="http://schemas.openxmlformats.org/officeDocument/2006/relationships/hyperlink" Target="http://msdn.microsoft.com/enus/library/bb963893.aspx"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Topic Additional Resources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293209"/>
          </a:xfrm>
        </p:spPr>
        <p:txBody>
          <a:bodyPr xmlns:a="http://schemas.openxmlformats.org/drawingml/2006/main"/>
          <a:lstStyle xmlns:a="http://schemas.openxmlformats.org/drawingml/2006/main"/>
          <a:p xmlns:a="http://schemas.openxmlformats.org/drawingml/2006/main">
            <a:pPr lvl="0"/>
            <a:r>
              <a:rPr lang="en-US" dirty="0" smtClean="0"/>
              <a:t>Application Compatibility Cookbook:  </a:t>
            </a:r>
            <a:r>
              <a:rPr lang="en-US" sz="2800" dirty="0" smtClean="0">
                <a:hlinkClick xmlns:r="http://schemas.openxmlformats.org/officeDocument/2006/relationships" r:id="rId2"/>
              </a:rPr>
              <a:t>http://msdn.microsoft.com/enus/library/</a:t>
            </a:r>
            <a:br>
              <a:rPr lang="en-US" sz="2800" dirty="0" smtClean="0">
                <a:hlinkClick xmlns:r="http://schemas.openxmlformats.org/officeDocument/2006/relationships" r:id="rId2"/>
              </a:rPr>
            </a:br>
            <a:r>
              <a:rPr lang="en-US" sz="2800" dirty="0" smtClean="0">
                <a:hlinkClick xmlns:r="http://schemas.openxmlformats.org/officeDocument/2006/relationships" r:id="rId2"/>
              </a:rPr>
              <a:t>bb963893.aspx</a:t>
            </a:r>
            <a:r>
              <a:rPr lang="en-US" sz="2800" dirty="0" smtClean="0"/>
              <a:t/>
            </a:r>
            <a:endParaRPr lang="en-US" dirty="0" smtClean="0"/>
          </a:p>
          <a:p xmlns:a="http://schemas.openxmlformats.org/drawingml/2006/main">
            <a:pPr lvl="0"/>
            <a:r>
              <a:rPr lang="en-US" dirty="0" smtClean="0"/>
              <a:t>The Windows Vista and Windows</a:t>
            </a:r>
            <a:r>
              <a:rPr lang="en-US" baseline="30000" dirty="0" smtClean="0"/>
              <a:t>®</a:t>
            </a:r>
            <a:r>
              <a:rPr lang="en-US" dirty="0" smtClean="0"/>
              <a:t> Server 2008 Story: </a:t>
            </a:r>
            <a:br>
              <a:rPr lang="en-US" dirty="0" smtClean="0"/>
            </a:br>
            <a:r>
              <a:rPr lang="en-US" dirty="0" smtClean="0">
                <a:hlinkClick xmlns:r="http://schemas.openxmlformats.org/officeDocument/2006/relationships" r:id="rId3"/>
              </a:rPr>
              <a:t>http://msdn.microsoft.com/enus/library/</a:t>
            </a:r>
            <a:br>
              <a:rPr lang="en-US" dirty="0" smtClean="0">
                <a:hlinkClick xmlns:r="http://schemas.openxmlformats.org/officeDocument/2006/relationships" r:id="rId3"/>
              </a:rPr>
            </a:br>
            <a:r>
              <a:rPr lang="en-US" dirty="0" smtClean="0">
                <a:hlinkClick xmlns:r="http://schemas.openxmlformats.org/officeDocument/2006/relationships" r:id="rId3"/>
              </a:rPr>
              <a:t>aa905330.aspx</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4"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5" name="Picture 4"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2"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361592" cy="1200329"/>
          </a:xfrm>
        </p:spPr>
        <p:txBody>
          <a:bodyPr xmlns:a="http://schemas.openxmlformats.org/drawingml/2006/main"/>
          <a:lstStyle xmlns:a="http://schemas.openxmlformats.org/drawingml/2006/main"/>
          <a:p xmlns:a="http://schemas.openxmlformats.org/drawingml/2006/main">
            <a:r>
              <a:rPr lang="en-US" dirty="0" smtClean="0"/>
              <a:t>Windows</a:t>
            </a:r>
            <a:r>
              <a:rPr lang="en-US" baseline="30000" dirty="0" smtClean="0"/>
              <a:t>®</a:t>
            </a:r>
            <a:r>
              <a:rPr lang="en-US" dirty="0" smtClean="0"/>
              <a:t> 7 Compatibility</a:t>
            </a:r>
            <a:endParaRPr lang="en-US" dirty="0"/>
          </a:p>
        </p:txBody>
      </p:sp>
      <p:sp>
        <p:nvSpPr>
          <p:cNvPr id="4" name="Text Placeholder 3"/>
          <p:cNvSpPr>
            <a:spLocks xmlns:a="http://schemas.openxmlformats.org/drawingml/2006/main" noGrp="1"/>
          </p:cNvSpPr>
          <p:nvPr>
            <p:ph type="body" idx="1"/>
          </p:nvPr>
        </p:nvSpPr>
        <p:spPr>
          <a:xfrm xmlns:a="http://schemas.openxmlformats.org/drawingml/2006/main">
            <a:off x="5333999" y="3810000"/>
            <a:ext cx="3352801" cy="757130"/>
          </a:xfrm>
        </p:spPr>
        <p:txBody>
          <a:bodyPr xmlns:a="http://schemas.openxmlformats.org/drawingml/2006/main"/>
          <a:lstStyle xmlns:a="http://schemas.openxmlformats.org/drawingml/2006/main"/>
          <a:p xmlns:a="http://schemas.openxmlformats.org/drawingml/2006/main">
            <a:r>
              <a:rPr lang="en-US" dirty="0" smtClean="0"/>
              <a:t>Installer Detection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Introduction</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3994940"/>
          </a:xfrm>
        </p:spPr>
        <p:txBody>
          <a:bodyPr xmlns:a="http://schemas.openxmlformats.org/drawingml/2006/main"/>
          <a:lstStyle xmlns:a="http://schemas.openxmlformats.org/drawingml/2006/main"/>
          <a:p xmlns:a="http://schemas.openxmlformats.org/drawingml/2006/main">
            <a:r>
              <a:rPr lang="en-US" sz="2800" dirty="0" smtClean="0"/>
              <a:t>Windows Vista</a:t>
            </a:r>
            <a:r>
              <a:rPr lang="en-US" sz="2800" baseline="30000" dirty="0" smtClean="0"/>
              <a:t>®</a:t>
            </a:r>
            <a:r>
              <a:rPr lang="en-US" sz="2800" dirty="0" smtClean="0"/>
              <a:t> introduced User Access Control</a:t>
            </a:r>
            <a:r>
              <a:rPr lang="he-IL" sz="2800" dirty="0" smtClean="0"/>
              <a:t/>
            </a:r>
            <a:r>
              <a:rPr lang="en-US" sz="2800" dirty="0" smtClean="0"/>
              <a:t> (UAC)</a:t>
            </a:r>
          </a:p>
          <a:p xmlns:a="http://schemas.openxmlformats.org/drawingml/2006/main">
            <a:r>
              <a:rPr lang="en-US" sz="2800" dirty="0" smtClean="0"/>
              <a:t>Installers typically require administrative privileges</a:t>
            </a:r>
          </a:p>
          <a:p xmlns:a="http://schemas.openxmlformats.org/drawingml/2006/main">
            <a:r>
              <a:rPr lang="en-US" sz="2800" dirty="0" smtClean="0"/>
              <a:t>32-bit executables with no manifest are assumed to be “old”, that is, they don’t know about UAC</a:t>
            </a:r>
          </a:p>
          <a:p xmlns:a="http://schemas.openxmlformats.org/drawingml/2006/main">
            <a:r>
              <a:rPr lang="en-US" sz="2800" dirty="0" smtClean="0"/>
              <a:t>Windows will use heuristics to determine if such </a:t>
            </a:r>
            <a:br>
              <a:rPr lang="en-US" sz="2800" dirty="0" smtClean="0"/>
            </a:br>
            <a:r>
              <a:rPr lang="en-US" sz="2800" dirty="0" smtClean="0"/>
              <a:t>a file is in fact an installer that needs elevation </a:t>
            </a:r>
            <a:br>
              <a:rPr lang="en-US" sz="2800" dirty="0" smtClean="0"/>
            </a:br>
            <a:r>
              <a:rPr lang="en-US" sz="2800" dirty="0" smtClean="0"/>
              <a:t>of privileges</a:t>
            </a:r>
          </a:p>
          <a:p xmlns:a="http://schemas.openxmlformats.org/drawingml/2006/main">
            <a:r>
              <a:rPr lang="en-US" sz="2800" dirty="0" smtClean="0"/>
              <a:t>These heuristics may cause issues</a:t>
            </a:r>
            <a:endParaRPr lang="en-US" sz="2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The Problem</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721292"/>
          </a:xfrm>
        </p:spPr>
        <p:txBody>
          <a:bodyPr xmlns:a="http://schemas.openxmlformats.org/drawingml/2006/main"/>
          <a:lstStyle xmlns:a="http://schemas.openxmlformats.org/drawingml/2006/main"/>
          <a:p xmlns:a="http://schemas.openxmlformats.org/drawingml/2006/main">
            <a:r>
              <a:rPr lang="en-US" sz="2800" dirty="0" smtClean="0"/>
              <a:t>Installers prior to Windows Vista usually assume they run with administrator privileges</a:t>
            </a:r>
          </a:p>
          <a:p xmlns:a="http://schemas.openxmlformats.org/drawingml/2006/main">
            <a:pPr lvl="1"/>
            <a:r>
              <a:rPr lang="en-US" sz="2400" dirty="0" smtClean="0"/>
              <a:t>Can write to </a:t>
            </a:r>
            <a:r>
              <a:rPr lang="en-US" sz="2400" dirty="0" err="1" smtClean="0"/>
              <a:t>ProgramFiles</a:t>
            </a:r>
            <a:r>
              <a:rPr lang="en-US" sz="2400" dirty="0" smtClean="0"/>
              <a:t> folder, HKLM hive in registry, and so on</a:t>
            </a:r>
          </a:p>
          <a:p xmlns:a="http://schemas.openxmlformats.org/drawingml/2006/main">
            <a:r>
              <a:rPr lang="en-US" sz="2800" dirty="0" smtClean="0"/>
              <a:t>Windows Vista runs applications with standard user credentials</a:t>
            </a:r>
          </a:p>
          <a:p xmlns:a="http://schemas.openxmlformats.org/drawingml/2006/main">
            <a:pPr lvl="1"/>
            <a:r>
              <a:rPr lang="en-US" sz="2400" dirty="0" smtClean="0"/>
              <a:t>Causing installers to fail</a:t>
            </a:r>
          </a:p>
          <a:p xmlns:a="http://schemas.openxmlformats.org/drawingml/2006/main">
            <a:r>
              <a:rPr lang="en-US" sz="2800" dirty="0" smtClean="0"/>
              <a:t>Solution: use heuristics to “guess” whether an image is an installer</a:t>
            </a:r>
          </a:p>
          <a:p xmlns:a="http://schemas.openxmlformats.org/drawingml/2006/main">
            <a:r>
              <a:rPr lang="en-US" sz="2800" dirty="0" smtClean="0"/>
              <a:t>Problem: heuristics may be wrong or may not </a:t>
            </a:r>
            <a:br>
              <a:rPr lang="en-US" sz="2800" dirty="0" smtClean="0"/>
            </a:br>
            <a:r>
              <a:rPr lang="en-US" sz="2800" dirty="0" smtClean="0"/>
              <a:t>be enough</a:t>
            </a:r>
            <a:endParaRPr lang="he-IL" sz="2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Installer Detection Problem</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315027"/>
          </a:xfrm>
        </p:spPr>
        <p:txBody>
          <a:bodyPr xmlns:a="http://schemas.openxmlformats.org/drawingml/2006/main"/>
          <a:lstStyle xmlns:a="http://schemas.openxmlformats.org/drawingml/2006/main"/>
          <a:p xmlns:a="http://schemas.openxmlformats.org/drawingml/2006/main">
            <a:r>
              <a:rPr lang="en-US" sz="2800" dirty="0" smtClean="0"/>
              <a:t>For 32-bit image with no manifest only</a:t>
            </a:r>
          </a:p>
          <a:p xmlns:a="http://schemas.openxmlformats.org/drawingml/2006/main">
            <a:pPr lvl="1"/>
            <a:r>
              <a:rPr lang="en-US" sz="2400" dirty="0" smtClean="0"/>
              <a:t>Otherwise, assumes a new application and follows the rules of UAC and manifest</a:t>
            </a:r>
          </a:p>
          <a:p xmlns:a="http://schemas.openxmlformats.org/drawingml/2006/main">
            <a:r>
              <a:rPr lang="en-US" sz="2800" dirty="0" smtClean="0"/>
              <a:t>If file name contains the words “install,” “setup,” or “update” – installer is assumed</a:t>
            </a:r>
          </a:p>
          <a:p xmlns:a="http://schemas.openxmlformats.org/drawingml/2006/main">
            <a:r>
              <a:rPr lang="en-US" sz="2800" dirty="0" smtClean="0"/>
              <a:t>Problem: some applications may have this in their name but are not installers (for example, </a:t>
            </a:r>
            <a:r>
              <a:rPr lang="en-US" sz="2800" dirty="0" err="1" smtClean="0"/>
              <a:t>StockUpdater.Exe</a:t>
            </a:r>
            <a:r>
              <a:rPr lang="en-US" sz="2800" dirty="0" smtClean="0"/>
              <a:t>)</a:t>
            </a:r>
          </a:p>
          <a:p xmlns:a="http://schemas.openxmlformats.org/drawingml/2006/main">
            <a:r>
              <a:rPr lang="en-US" sz="2800" dirty="0" smtClean="0"/>
              <a:t>Problem: custom installers (such as </a:t>
            </a:r>
            <a:r>
              <a:rPr lang="en-US" sz="2800" dirty="0" err="1" smtClean="0"/>
              <a:t>MyApp.Exe</a:t>
            </a:r>
            <a:r>
              <a:rPr lang="en-US" sz="2800" dirty="0" smtClean="0"/>
              <a:t>) are not recognized as such</a:t>
            </a:r>
            <a:endParaRPr lang="en-US" sz="2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5562600"/>
            <a:ext cx="9144000" cy="12938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Diagnosing The Problem</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416320"/>
          </a:xfrm>
        </p:spPr>
        <p:txBody>
          <a:bodyPr xmlns:a="http://schemas.openxmlformats.org/drawingml/2006/main"/>
          <a:lstStyle xmlns:a="http://schemas.openxmlformats.org/drawingml/2006/main"/>
          <a:p xmlns:a="http://schemas.openxmlformats.org/drawingml/2006/main">
            <a:r>
              <a:rPr lang="en-US" sz="2800" dirty="0" smtClean="0"/>
              <a:t>A 32-bit image with no manifest (embedded or external) matching installer detection heuristics</a:t>
            </a:r>
          </a:p>
          <a:p xmlns:a="http://schemas.openxmlformats.org/drawingml/2006/main">
            <a:pPr lvl="1"/>
            <a:r>
              <a:rPr lang="en-US" sz="2400" dirty="0" smtClean="0"/>
              <a:t>Will appear in Windows Explorer with the </a:t>
            </a:r>
            <a:br>
              <a:rPr lang="en-US" sz="2400" dirty="0" smtClean="0"/>
            </a:br>
            <a:r>
              <a:rPr lang="en-US" sz="2400" dirty="0" smtClean="0"/>
              <a:t>Shield icon</a:t>
            </a:r>
          </a:p>
          <a:p xmlns:a="http://schemas.openxmlformats.org/drawingml/2006/main">
            <a:r>
              <a:rPr lang="en-US" sz="2800" dirty="0" smtClean="0"/>
              <a:t>Double-clicking it will request privilege elevation</a:t>
            </a:r>
          </a:p>
          <a:p xmlns:a="http://schemas.openxmlformats.org/drawingml/2006/main">
            <a:r>
              <a:rPr lang="en-US" sz="2800" dirty="0" smtClean="0"/>
              <a:t>This may be undesirable if the image is in fact not an installer</a:t>
            </a:r>
          </a:p>
          <a:p xmlns:a="http://schemas.openxmlformats.org/drawingml/2006/main">
            <a:r>
              <a:rPr lang="en-US" sz="2800" dirty="0" smtClean="0"/>
              <a:t>This may miss true installers</a:t>
            </a:r>
            <a:endParaRPr lang="en-US" sz="2800" dirty="0"/>
          </a:p>
        </p:txBody>
      </p:sp>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6400800" y="4685886"/>
            <a:ext cx="1524000" cy="176253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Solution</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733604"/>
          </a:xfrm>
        </p:spPr>
        <p:txBody>
          <a:bodyPr xmlns:a="http://schemas.openxmlformats.org/drawingml/2006/main"/>
          <a:lstStyle xmlns:a="http://schemas.openxmlformats.org/drawingml/2006/main"/>
          <a:p xmlns:a="http://schemas.openxmlformats.org/drawingml/2006/main">
            <a:r>
              <a:rPr lang="en-US" dirty="0" smtClean="0"/>
              <a:t>Add a manifest</a:t>
            </a:r>
          </a:p>
          <a:p xmlns:a="http://schemas.openxmlformats.org/drawingml/2006/main">
            <a:pPr lvl="1"/>
            <a:r>
              <a:rPr lang="en-US" dirty="0" smtClean="0"/>
              <a:t>Embedded or external</a:t>
            </a:r>
          </a:p>
          <a:p xmlns:a="http://schemas.openxmlformats.org/drawingml/2006/main">
            <a:r>
              <a:rPr lang="en-US" dirty="0" smtClean="0"/>
              <a:t>External manifest is easier if source unavailable</a:t>
            </a:r>
          </a:p>
          <a:p xmlns:a="http://schemas.openxmlformats.org/drawingml/2006/main">
            <a:pPr lvl="1"/>
            <a:r>
              <a:rPr lang="en-US" dirty="0" smtClean="0"/>
              <a:t>Named </a:t>
            </a:r>
            <a:r>
              <a:rPr lang="en-US" dirty="0" err="1" smtClean="0"/>
              <a:t>MyApp.Exe.manifest</a:t>
            </a:r>
            <a:endParaRPr lang="en-US" dirty="0" smtClean="0"/>
          </a:p>
          <a:p xmlns:a="http://schemas.openxmlformats.org/drawingml/2006/main">
            <a:r>
              <a:rPr lang="en-US" dirty="0" smtClean="0"/>
              <a:t> &lt;</a:t>
            </a:r>
            <a:r>
              <a:rPr lang="en-US" dirty="0" err="1" smtClean="0"/>
              <a:t>requestedExecutionLevel</a:t>
            </a:r>
            <a:r>
              <a:rPr lang="en-US" dirty="0" smtClean="0"/>
              <a:t> level=“?”&gt;</a:t>
            </a:r>
          </a:p>
          <a:p xmlns:a="http://schemas.openxmlformats.org/drawingml/2006/main">
            <a:pPr lvl="1"/>
            <a:r>
              <a:rPr lang="en-US" dirty="0" err="1" smtClean="0">
                <a:gradFill>
                  <a:gsLst>
                    <a:gs pos="0">
                      <a:schemeClr val="accent4">
                        <a:lumMod val="60000"/>
                        <a:lumOff val="40000"/>
                      </a:schemeClr>
                    </a:gs>
                    <a:gs pos="100000">
                      <a:schemeClr val="accent4">
                        <a:lumMod val="60000"/>
                        <a:lumOff val="40000"/>
                      </a:schemeClr>
                    </a:gs>
                  </a:gsLst>
                  <a:lin ang="5400000" scaled="0"/>
                </a:gradFill>
              </a:rPr>
              <a:t>asInvoker</a:t>
            </a:r>
            <a:r>
              <a:rPr lang="en-US" dirty="0" smtClean="0">
                <a:gradFill>
                  <a:gsLst>
                    <a:gs pos="0">
                      <a:schemeClr val="accent4">
                        <a:lumMod val="60000"/>
                        <a:lumOff val="40000"/>
                      </a:schemeClr>
                    </a:gs>
                    <a:gs pos="100000">
                      <a:schemeClr val="accent4">
                        <a:lumMod val="60000"/>
                        <a:lumOff val="40000"/>
                      </a:schemeClr>
                    </a:gs>
                  </a:gsLst>
                  <a:lin ang="5400000" scaled="0"/>
                </a:gradFill>
              </a:rPr>
              <a:t/>
            </a:r>
            <a:r>
              <a:rPr lang="en-US" dirty="0" smtClean="0"/>
              <a:t>– same as creating process (usually standard user, that is, not an installer)</a:t>
            </a:r>
          </a:p>
          <a:p xmlns:a="http://schemas.openxmlformats.org/drawingml/2006/main">
            <a:pPr lvl="1"/>
            <a:r>
              <a:rPr lang="en-US" dirty="0" err="1" smtClean="0">
                <a:gradFill>
                  <a:gsLst>
                    <a:gs pos="0">
                      <a:schemeClr val="accent4">
                        <a:lumMod val="60000"/>
                        <a:lumOff val="40000"/>
                      </a:schemeClr>
                    </a:gs>
                    <a:gs pos="100000">
                      <a:schemeClr val="accent4">
                        <a:lumMod val="60000"/>
                        <a:lumOff val="40000"/>
                      </a:schemeClr>
                    </a:gs>
                  </a:gsLst>
                  <a:lin ang="5400000" scaled="0"/>
                </a:gradFill>
              </a:rPr>
              <a:t>requireAdministrator</a:t>
            </a:r>
            <a:r>
              <a:rPr lang="en-US" dirty="0" smtClean="0">
                <a:gradFill>
                  <a:gsLst>
                    <a:gs pos="0">
                      <a:schemeClr val="accent5"/>
                    </a:gs>
                    <a:gs pos="100000">
                      <a:schemeClr val="accent5"/>
                    </a:gs>
                  </a:gsLst>
                </a:gradFill>
              </a:rPr>
              <a:t/>
            </a:r>
            <a:r>
              <a:rPr lang="en-US" dirty="0" smtClean="0"/>
              <a:t>– needs elevated privileges, that is, for an installer</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Manifest File Example</a:t>
            </a:r>
            <a:endParaRPr lang="en-US" dirty="0"/>
          </a:p>
        </p:txBody>
      </p:sp>
      <p:sp>
        <p:nvSpPr>
          <p:cNvPr id="4" name="Text Placeholder 3"/>
          <p:cNvSpPr>
            <a:spLocks xmlns:a="http://schemas.openxmlformats.org/drawingml/2006/main" noGrp="1"/>
          </p:cNvSpPr>
          <p:nvPr>
            <p:ph type="body" sz="quarter" idx="10"/>
          </p:nvPr>
        </p:nvSpPr>
        <p:spPr>
          <a:xfrm xmlns:a="http://schemas.openxmlformats.org/drawingml/2006/main">
            <a:off x="381000" y="1420813"/>
            <a:ext cx="8382000" cy="5090624"/>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r>
              <a:rPr lang="en-US" sz="1400" b="0" dirty="0" smtClean="0">
                <a:solidFill>
                  <a:srgbClr val="0000FF"/>
                </a:solidFill>
                <a:latin typeface="Consolas"/>
              </a:rPr>
              <a:t>&lt;?</a:t>
            </a:r>
            <a:r>
              <a:rPr lang="en-US" sz="1400" b="0" dirty="0" smtClean="0">
                <a:solidFill>
                  <a:srgbClr val="A31515"/>
                </a:solidFill>
                <a:latin typeface="Consolas"/>
              </a:rPr>
              <a:t>xml</a:t>
            </a:r>
            <a:r>
              <a:rPr lang="en-US" sz="1400" b="0" dirty="0" smtClean="0">
                <a:solidFill>
                  <a:srgbClr val="0000FF"/>
                </a:solidFill>
                <a:latin typeface="Consolas"/>
              </a:rPr>
              <a:t/>
            </a:r>
            <a:r>
              <a:rPr lang="en-US" sz="1400" b="0" dirty="0" smtClean="0">
                <a:solidFill>
                  <a:srgbClr val="FF0000"/>
                </a:solidFill>
                <a:latin typeface="Consolas"/>
              </a:rPr>
              <a:t>version</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1.0</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smtClean="0">
                <a:solidFill>
                  <a:srgbClr val="FF0000"/>
                </a:solidFill>
                <a:latin typeface="Consolas"/>
              </a:rPr>
              <a:t>encoding</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utf-8</a:t>
            </a:r>
            <a:r>
              <a:rPr lang="en-US" sz="1400" b="0" dirty="0" smtClean="0">
                <a:solidFill>
                  <a:srgbClr val="000000"/>
                </a:solidFill>
                <a:latin typeface="Consolas"/>
              </a:rPr>
              <a:t>"</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&lt;</a:t>
            </a:r>
            <a:r>
              <a:rPr lang="en-US" sz="1400" b="0" dirty="0" smtClean="0">
                <a:solidFill>
                  <a:srgbClr val="A31515"/>
                </a:solidFill>
                <a:latin typeface="Consolas"/>
              </a:rPr>
              <a:t>asmv1:assembly</a:t>
            </a:r>
            <a:r>
              <a:rPr lang="en-US" sz="1400" b="0" dirty="0" smtClean="0">
                <a:solidFill>
                  <a:srgbClr val="0000FF"/>
                </a:solidFill>
                <a:latin typeface="Consolas"/>
              </a:rPr>
              <a:t/>
            </a:r>
            <a:r>
              <a:rPr lang="en-US" sz="1400" b="0" dirty="0" err="1" smtClean="0">
                <a:solidFill>
                  <a:srgbClr val="FF0000"/>
                </a:solidFill>
                <a:latin typeface="Consolas"/>
              </a:rPr>
              <a:t>manifestVersion</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1.0</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err="1" smtClean="0">
                <a:solidFill>
                  <a:srgbClr val="FF0000"/>
                </a:solidFill>
                <a:latin typeface="Consolas"/>
              </a:rPr>
              <a:t>xmlns</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urn:schemas-microsoft-com:asm.v1</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smtClean="0">
                <a:solidFill>
                  <a:srgbClr val="FF0000"/>
                </a:solidFill>
                <a:latin typeface="Consolas"/>
              </a:rPr>
              <a:t>xmlns:asmv1</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urn:schemas-microsoft-com:asm.v1</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smtClean="0">
                <a:solidFill>
                  <a:srgbClr val="FF0000"/>
                </a:solidFill>
                <a:latin typeface="Consolas"/>
              </a:rPr>
              <a:t>xmlns:asmv2</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urn:schemas-microsoft-com:asm.v2</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err="1" smtClean="0">
                <a:solidFill>
                  <a:srgbClr val="FF0000"/>
                </a:solidFill>
                <a:latin typeface="Consolas"/>
              </a:rPr>
              <a:t>xmlns:xsi</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http://www.w3.org/2001/XMLSchema-instance</a:t>
            </a:r>
            <a:r>
              <a:rPr lang="en-US" sz="1400" b="0" dirty="0" smtClean="0">
                <a:solidFill>
                  <a:srgbClr val="000000"/>
                </a:solidFill>
                <a:latin typeface="Consolas"/>
              </a:rPr>
              <a:t>"</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err="1" smtClean="0">
                <a:solidFill>
                  <a:srgbClr val="A31515"/>
                </a:solidFill>
                <a:latin typeface="Consolas"/>
              </a:rPr>
              <a:t>assemblyIdentity</a:t>
            </a:r>
            <a:r>
              <a:rPr lang="en-US" sz="1400" b="0" dirty="0" smtClean="0">
                <a:solidFill>
                  <a:srgbClr val="0000FF"/>
                </a:solidFill>
                <a:latin typeface="Consolas"/>
              </a:rPr>
              <a:t/>
            </a:r>
            <a:r>
              <a:rPr lang="en-US" sz="1400" b="0" dirty="0" smtClean="0">
                <a:solidFill>
                  <a:srgbClr val="FF0000"/>
                </a:solidFill>
                <a:latin typeface="Consolas"/>
              </a:rPr>
              <a:t>version</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1.0.0.0</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smtClean="0">
                <a:solidFill>
                  <a:srgbClr val="FF0000"/>
                </a:solidFill>
                <a:latin typeface="Consolas"/>
              </a:rPr>
              <a:t>name</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MyApplication.app</a:t>
            </a:r>
            <a:r>
              <a:rPr lang="en-US" sz="1400" b="0" dirty="0" smtClean="0">
                <a:solidFill>
                  <a:srgbClr val="000000"/>
                </a:solidFill>
                <a:latin typeface="Consolas"/>
              </a:rPr>
              <a:t>"</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err="1" smtClean="0">
                <a:solidFill>
                  <a:srgbClr val="A31515"/>
                </a:solidFill>
                <a:latin typeface="Consolas"/>
              </a:rPr>
              <a:t>trustInfo</a:t>
            </a:r>
            <a:r>
              <a:rPr lang="en-US" sz="1400" b="0" dirty="0" smtClean="0">
                <a:solidFill>
                  <a:srgbClr val="0000FF"/>
                </a:solidFill>
                <a:latin typeface="Consolas"/>
              </a:rPr>
              <a:t/>
            </a:r>
            <a:r>
              <a:rPr lang="en-US" sz="1400" b="0" dirty="0" err="1" smtClean="0">
                <a:solidFill>
                  <a:srgbClr val="FF0000"/>
                </a:solidFill>
                <a:latin typeface="Consolas"/>
              </a:rPr>
              <a:t>xmlns</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urn:schemas-microsoft-com:asm.v2</a:t>
            </a:r>
            <a:r>
              <a:rPr lang="en-US" sz="1400" b="0" dirty="0" smtClean="0">
                <a:solidFill>
                  <a:srgbClr val="000000"/>
                </a:solidFill>
                <a:latin typeface="Consolas"/>
              </a:rPr>
              <a:t>"</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smtClean="0">
                <a:solidFill>
                  <a:srgbClr val="A31515"/>
                </a:solidFill>
                <a:latin typeface="Consolas"/>
              </a:rPr>
              <a:t>security</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err="1" smtClean="0">
                <a:solidFill>
                  <a:srgbClr val="A31515"/>
                </a:solidFill>
                <a:latin typeface="Consolas"/>
              </a:rPr>
              <a:t>requestedPrivileges</a:t>
            </a:r>
            <a:r>
              <a:rPr lang="en-US" sz="1400" b="0" dirty="0" smtClean="0">
                <a:solidFill>
                  <a:srgbClr val="0000FF"/>
                </a:solidFill>
                <a:latin typeface="Consolas"/>
              </a:rPr>
              <a:t/>
            </a:r>
            <a:r>
              <a:rPr lang="en-US" sz="1400" b="0" dirty="0" err="1" smtClean="0">
                <a:solidFill>
                  <a:srgbClr val="FF0000"/>
                </a:solidFill>
                <a:latin typeface="Consolas"/>
              </a:rPr>
              <a:t>xmlns</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urn:schemas-microsoft-com:asm.v3</a:t>
            </a:r>
            <a:r>
              <a:rPr lang="en-US" sz="1400" b="0" dirty="0" smtClean="0">
                <a:solidFill>
                  <a:srgbClr val="000000"/>
                </a:solidFill>
                <a:latin typeface="Consolas"/>
              </a:rPr>
              <a:t>"</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smtClean="0">
                <a:solidFill>
                  <a:srgbClr val="008000"/>
                </a:solidFill>
                <a:latin typeface="Consolas"/>
              </a:rPr>
              <a:t> UAC Manifest Options</a:t>
            </a:r>
            <a:endParaRPr lang="en-US" sz="1400" b="0" dirty="0" smtClean="0">
              <a:solidFill>
                <a:srgbClr val="000000"/>
              </a:solidFill>
              <a:latin typeface="Consolas"/>
            </a:endParaRPr>
          </a:p>
          <a:p xmlns:a="http://schemas.openxmlformats.org/drawingml/2006/main">
            <a:r>
              <a:rPr lang="en-US" sz="1400" b="0" dirty="0" smtClean="0">
                <a:solidFill>
                  <a:srgbClr val="008000"/>
                </a:solidFill>
                <a:latin typeface="Consolas"/>
              </a:rPr>
              <a:t>            If you want to change the Windows User Account Control level replace the </a:t>
            </a:r>
            <a:endParaRPr lang="en-US" sz="1400" b="0" dirty="0" smtClean="0">
              <a:solidFill>
                <a:srgbClr val="000000"/>
              </a:solidFill>
              <a:latin typeface="Consolas"/>
            </a:endParaRPr>
          </a:p>
          <a:p xmlns:a="http://schemas.openxmlformats.org/drawingml/2006/main">
            <a:r>
              <a:rPr lang="en-US" sz="1400" b="0" dirty="0" smtClean="0">
                <a:solidFill>
                  <a:srgbClr val="008000"/>
                </a:solidFill>
                <a:latin typeface="Consolas"/>
              </a:rPr>
              <a:t>            </a:t>
            </a:r>
            <a:r>
              <a:rPr lang="en-US" sz="1400" b="0" dirty="0" err="1" smtClean="0">
                <a:solidFill>
                  <a:srgbClr val="008000"/>
                </a:solidFill>
                <a:latin typeface="Consolas"/>
              </a:rPr>
              <a:t>requestedExecutionLevel</a:t>
            </a:r>
            <a:r>
              <a:rPr lang="en-US" sz="1400" b="0" dirty="0" smtClean="0">
                <a:solidFill>
                  <a:srgbClr val="008000"/>
                </a:solidFill>
                <a:latin typeface="Consolas"/>
              </a:rPr>
              <a:t> node with one of the following.</a:t>
            </a:r>
            <a:endParaRPr lang="en-US" sz="1400" b="0" dirty="0" smtClean="0">
              <a:solidFill>
                <a:srgbClr val="000000"/>
              </a:solidFill>
              <a:latin typeface="Consolas"/>
            </a:endParaRPr>
          </a:p>
          <a:p xmlns:a="http://schemas.openxmlformats.org/drawingml/2006/main">
            <a:r>
              <a:rPr lang="en-US" sz="1400" b="0" dirty="0" smtClean="0">
                <a:solidFill>
                  <a:srgbClr val="000000"/>
                </a:solidFill>
                <a:latin typeface="Consolas"/>
              </a:rPr>
              <a:t> </a:t>
            </a:r>
            <a:r>
              <a:rPr lang="en-US" sz="1400" b="0" dirty="0" smtClean="0">
                <a:solidFill>
                  <a:srgbClr val="008000"/>
                </a:solidFill>
                <a:latin typeface="Consolas"/>
              </a:rPr>
              <a:t>        </a:t>
            </a:r>
            <a:r>
              <a:rPr lang="en-US" sz="1400" dirty="0" smtClean="0">
                <a:solidFill>
                  <a:srgbClr val="FF0000"/>
                </a:solidFill>
                <a:latin typeface="Consolas"/>
              </a:rPr>
              <a:t>&lt;</a:t>
            </a:r>
            <a:r>
              <a:rPr lang="en-US" sz="1400" dirty="0" err="1" smtClean="0">
                <a:solidFill>
                  <a:srgbClr val="FF0000"/>
                </a:solidFill>
                <a:latin typeface="Consolas"/>
              </a:rPr>
              <a:t>requestedExecutionLevel</a:t>
            </a:r>
            <a:r>
              <a:rPr lang="en-US" sz="1400" dirty="0" smtClean="0">
                <a:solidFill>
                  <a:srgbClr val="FF0000"/>
                </a:solidFill>
                <a:latin typeface="Consolas"/>
              </a:rPr>
              <a:t>  level="</a:t>
            </a:r>
            <a:r>
              <a:rPr lang="en-US" sz="1400" dirty="0" err="1" smtClean="0">
                <a:solidFill>
                  <a:srgbClr val="FF0000"/>
                </a:solidFill>
                <a:latin typeface="Consolas"/>
              </a:rPr>
              <a:t>asInvoker</a:t>
            </a:r>
            <a:r>
              <a:rPr lang="en-US" sz="1400" dirty="0" smtClean="0">
                <a:solidFill>
                  <a:srgbClr val="FF0000"/>
                </a:solidFill>
                <a:latin typeface="Consolas"/>
              </a:rPr>
              <a:t>" </a:t>
            </a:r>
            <a:r>
              <a:rPr lang="en-US" sz="1400" dirty="0" err="1" smtClean="0">
                <a:solidFill>
                  <a:srgbClr val="FF0000"/>
                </a:solidFill>
                <a:latin typeface="Consolas"/>
              </a:rPr>
              <a:t>uiAccess</a:t>
            </a:r>
            <a:r>
              <a:rPr lang="en-US" sz="1400" dirty="0" smtClean="0">
                <a:solidFill>
                  <a:srgbClr val="FF0000"/>
                </a:solidFill>
                <a:latin typeface="Consolas"/>
              </a:rPr>
              <a:t>="false" /&gt;</a:t>
            </a:r>
          </a:p>
          <a:p xmlns:a="http://schemas.openxmlformats.org/drawingml/2006/main">
            <a:r>
              <a:rPr lang="en-US" sz="1400" dirty="0" smtClean="0">
                <a:solidFill>
                  <a:srgbClr val="FF0000"/>
                </a:solidFill>
                <a:latin typeface="Consolas"/>
              </a:rPr>
              <a:t>        &lt;</a:t>
            </a:r>
            <a:r>
              <a:rPr lang="en-US" sz="1400" dirty="0" err="1" smtClean="0">
                <a:solidFill>
                  <a:srgbClr val="FF0000"/>
                </a:solidFill>
                <a:latin typeface="Consolas"/>
              </a:rPr>
              <a:t>requestedExecutionLevel</a:t>
            </a:r>
            <a:r>
              <a:rPr lang="en-US" sz="1400" dirty="0" smtClean="0">
                <a:solidFill>
                  <a:srgbClr val="FF0000"/>
                </a:solidFill>
                <a:latin typeface="Consolas"/>
              </a:rPr>
              <a:t>  level="</a:t>
            </a:r>
            <a:r>
              <a:rPr lang="en-US" sz="1400" dirty="0" err="1" smtClean="0">
                <a:solidFill>
                  <a:srgbClr val="FF0000"/>
                </a:solidFill>
                <a:latin typeface="Consolas"/>
              </a:rPr>
              <a:t>requireAdministrator</a:t>
            </a:r>
            <a:r>
              <a:rPr lang="en-US" sz="1400" dirty="0" smtClean="0">
                <a:solidFill>
                  <a:srgbClr val="FF0000"/>
                </a:solidFill>
                <a:latin typeface="Consolas"/>
              </a:rPr>
              <a:t>" </a:t>
            </a:r>
            <a:r>
              <a:rPr lang="en-US" sz="1400" dirty="0" err="1" smtClean="0">
                <a:solidFill>
                  <a:srgbClr val="FF0000"/>
                </a:solidFill>
                <a:latin typeface="Consolas"/>
              </a:rPr>
              <a:t>uiAccess</a:t>
            </a:r>
            <a:r>
              <a:rPr lang="en-US" sz="1400" dirty="0" smtClean="0">
                <a:solidFill>
                  <a:srgbClr val="FF0000"/>
                </a:solidFill>
                <a:latin typeface="Consolas"/>
              </a:rPr>
              <a:t>="false" /&gt;</a:t>
            </a:r>
          </a:p>
          <a:p xmlns:a="http://schemas.openxmlformats.org/drawingml/2006/main">
            <a:r>
              <a:rPr lang="en-US" sz="1400" dirty="0" smtClean="0">
                <a:solidFill>
                  <a:srgbClr val="FF0000"/>
                </a:solidFill>
                <a:latin typeface="Consolas"/>
              </a:rPr>
              <a:t>        &lt;</a:t>
            </a:r>
            <a:r>
              <a:rPr lang="en-US" sz="1400" dirty="0" err="1" smtClean="0">
                <a:solidFill>
                  <a:srgbClr val="FF0000"/>
                </a:solidFill>
                <a:latin typeface="Consolas"/>
              </a:rPr>
              <a:t>requestedExecutionLevel</a:t>
            </a:r>
            <a:r>
              <a:rPr lang="en-US" sz="1400" dirty="0" smtClean="0">
                <a:solidFill>
                  <a:srgbClr val="FF0000"/>
                </a:solidFill>
                <a:latin typeface="Consolas"/>
              </a:rPr>
              <a:t>  level="</a:t>
            </a:r>
            <a:r>
              <a:rPr lang="en-US" sz="1400" dirty="0" err="1" smtClean="0">
                <a:solidFill>
                  <a:srgbClr val="FF0000"/>
                </a:solidFill>
                <a:latin typeface="Consolas"/>
              </a:rPr>
              <a:t>highestAvailable</a:t>
            </a:r>
            <a:r>
              <a:rPr lang="en-US" sz="1400" dirty="0" smtClean="0">
                <a:solidFill>
                  <a:srgbClr val="FF0000"/>
                </a:solidFill>
                <a:latin typeface="Consolas"/>
              </a:rPr>
              <a:t>" </a:t>
            </a:r>
            <a:r>
              <a:rPr lang="en-US" sz="1400" dirty="0" err="1" smtClean="0">
                <a:solidFill>
                  <a:srgbClr val="FF0000"/>
                </a:solidFill>
                <a:latin typeface="Consolas"/>
              </a:rPr>
              <a:t>uiAccess</a:t>
            </a:r>
            <a:r>
              <a:rPr lang="en-US" sz="1400" dirty="0" smtClean="0">
                <a:solidFill>
                  <a:srgbClr val="FF0000"/>
                </a:solidFill>
                <a:latin typeface="Consolas"/>
              </a:rPr>
              <a:t>="false" /&gt;</a:t>
            </a:r>
          </a:p>
          <a:p xmlns:a="http://schemas.openxmlformats.org/drawingml/2006/main">
            <a:r>
              <a:rPr lang="en-US" sz="1400" b="0" dirty="0" smtClean="0">
                <a:solidFill>
                  <a:srgbClr val="000000"/>
                </a:solidFill>
                <a:latin typeface="Consolas"/>
              </a:rPr>
              <a:t> </a:t>
            </a:r>
            <a:r>
              <a:rPr lang="en-US" sz="1400" b="0" dirty="0" smtClean="0">
                <a:solidFill>
                  <a:srgbClr val="008000"/>
                </a:solidFill>
                <a:latin typeface="Consolas"/>
              </a:rPr>
              <a:t>        </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err="1" smtClean="0">
                <a:solidFill>
                  <a:srgbClr val="A31515"/>
                </a:solidFill>
                <a:latin typeface="Consolas"/>
              </a:rPr>
              <a:t>requestedExecutionLevel</a:t>
            </a:r>
            <a:r>
              <a:rPr lang="en-US" sz="1400" b="0" dirty="0" smtClean="0">
                <a:solidFill>
                  <a:srgbClr val="0000FF"/>
                </a:solidFill>
                <a:latin typeface="Consolas"/>
              </a:rPr>
              <a:t/>
            </a:r>
            <a:r>
              <a:rPr lang="en-US" sz="1400" b="0" dirty="0" smtClean="0">
                <a:solidFill>
                  <a:srgbClr val="FF0000"/>
                </a:solidFill>
                <a:latin typeface="Consolas"/>
              </a:rPr>
              <a:t>level</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err="1" smtClean="0">
                <a:solidFill>
                  <a:srgbClr val="0000FF"/>
                </a:solidFill>
                <a:latin typeface="Consolas"/>
              </a:rPr>
              <a:t>asInvoker</a:t>
            </a:r>
            <a:r>
              <a:rPr lang="en-US" sz="1400" b="0" dirty="0" smtClean="0">
                <a:solidFill>
                  <a:srgbClr val="000000"/>
                </a:solidFill>
                <a:latin typeface="Consolas"/>
              </a:rPr>
              <a:t>"</a:t>
            </a:r>
            <a:r>
              <a:rPr lang="en-US" sz="1400" b="0" dirty="0" smtClean="0">
                <a:solidFill>
                  <a:srgbClr val="0000FF"/>
                </a:solidFill>
                <a:latin typeface="Consolas"/>
              </a:rPr>
              <a:t/>
            </a:r>
            <a:r>
              <a:rPr lang="en-US" sz="1400" b="0" dirty="0" err="1" smtClean="0">
                <a:solidFill>
                  <a:srgbClr val="FF0000"/>
                </a:solidFill>
                <a:latin typeface="Consolas"/>
              </a:rPr>
              <a:t>uiAccess</a:t>
            </a:r>
            <a:r>
              <a:rPr lang="en-US" sz="1400" b="0" dirty="0" smtClean="0">
                <a:solidFill>
                  <a:srgbClr val="0000FF"/>
                </a:solidFill>
                <a:latin typeface="Consolas"/>
              </a:rPr>
              <a:t>=</a:t>
            </a:r>
            <a:r>
              <a:rPr lang="en-US" sz="1400" b="0" dirty="0" smtClean="0">
                <a:solidFill>
                  <a:srgbClr val="000000"/>
                </a:solidFill>
                <a:latin typeface="Consolas"/>
              </a:rPr>
              <a:t>"</a:t>
            </a:r>
            <a:r>
              <a:rPr lang="en-US" sz="1400" b="0" dirty="0" smtClean="0">
                <a:solidFill>
                  <a:srgbClr val="0000FF"/>
                </a:solidFill>
                <a:latin typeface="Consolas"/>
              </a:rPr>
              <a:t>false</a:t>
            </a:r>
            <a:r>
              <a:rPr lang="en-US" sz="1400" b="0" dirty="0" smtClean="0">
                <a:solidFill>
                  <a:srgbClr val="000000"/>
                </a:solidFill>
                <a:latin typeface="Consolas"/>
              </a:rPr>
              <a:t>"</a:t>
            </a:r>
            <a:r>
              <a:rPr lang="en-US" sz="1400" b="0" dirty="0" smtClean="0">
                <a:solidFill>
                  <a:srgbClr val="0000FF"/>
                </a:solidFill>
                <a:latin typeface="Consolas"/>
              </a:rPr>
              <a:t> /&gt;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err="1" smtClean="0">
                <a:solidFill>
                  <a:srgbClr val="A31515"/>
                </a:solidFill>
                <a:latin typeface="Consolas"/>
              </a:rPr>
              <a:t>requestedPrivileges</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smtClean="0">
                <a:solidFill>
                  <a:srgbClr val="A31515"/>
                </a:solidFill>
                <a:latin typeface="Consolas"/>
              </a:rPr>
              <a:t>security</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  &lt;/</a:t>
            </a:r>
            <a:r>
              <a:rPr lang="en-US" sz="1400" b="0" dirty="0" err="1" smtClean="0">
                <a:solidFill>
                  <a:srgbClr val="A31515"/>
                </a:solidFill>
                <a:latin typeface="Consolas"/>
              </a:rPr>
              <a:t>trustInfo</a:t>
            </a:r>
            <a:r>
              <a:rPr lang="en-US" sz="1400" b="0" dirty="0" smtClean="0">
                <a:solidFill>
                  <a:srgbClr val="0000FF"/>
                </a:solidFill>
                <a:latin typeface="Consolas"/>
              </a:rPr>
              <a:t>&gt;</a:t>
            </a:r>
            <a:endParaRPr lang="en-US" sz="1400" b="0" dirty="0" smtClean="0">
              <a:solidFill>
                <a:srgbClr val="000000"/>
              </a:solidFill>
              <a:latin typeface="Consolas"/>
            </a:endParaRPr>
          </a:p>
          <a:p xmlns:a="http://schemas.openxmlformats.org/drawingml/2006/main">
            <a:r>
              <a:rPr lang="en-US" sz="1400" b="0" dirty="0" smtClean="0">
                <a:solidFill>
                  <a:srgbClr val="0000FF"/>
                </a:solidFill>
                <a:latin typeface="Consolas"/>
              </a:rPr>
              <a:t>&lt;/</a:t>
            </a:r>
            <a:r>
              <a:rPr lang="en-US" sz="1400" b="0" dirty="0" smtClean="0">
                <a:solidFill>
                  <a:srgbClr val="A31515"/>
                </a:solidFill>
                <a:latin typeface="Consolas"/>
              </a:rPr>
              <a:t>asmv1:assembly</a:t>
            </a:r>
            <a:r>
              <a:rPr lang="en-US" sz="1400" b="0" dirty="0" smtClean="0">
                <a:solidFill>
                  <a:srgbClr val="0000FF"/>
                </a:solidFill>
                <a:latin typeface="Consolas"/>
              </a:rPr>
              <a:t>&gt;</a:t>
            </a:r>
            <a:endParaRPr lang="en-US" sz="1400" b="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What is Installer Detection?</a:t>
            </a:r>
          </a:p>
          <a:p xmlns:a="http://schemas.openxmlformats.org/drawingml/2006/main">
            <a:pPr lvl="1"/>
            <a:r>
              <a:rPr lang="en-US" smtClean="0"/>
              <a:t>A set of heuristics used to identify an installer with 32-bit, no manifest .exe images</a:t>
            </a:r>
          </a:p>
          <a:p xmlns:a="http://schemas.openxmlformats.org/drawingml/2006/main">
            <a:pPr lvl="1"/>
            <a:r>
              <a:rPr lang="en-US" smtClean="0"/>
              <a:t>Allows older installers to just work in a UAC active environment by requesting elevation</a:t>
            </a:r>
          </a:p>
          <a:p xmlns:a="http://schemas.openxmlformats.org/drawingml/2006/main">
            <a:r>
              <a:rPr lang="en-US" smtClean="0"/>
              <a:t>The problem</a:t>
            </a:r>
          </a:p>
          <a:p xmlns:a="http://schemas.openxmlformats.org/drawingml/2006/main">
            <a:pPr lvl="1"/>
            <a:r>
              <a:rPr lang="en-US" smtClean="0"/>
              <a:t>Some applications conforming to heuristics may not be installers</a:t>
            </a:r>
          </a:p>
          <a:p xmlns:a="http://schemas.openxmlformats.org/drawingml/2006/main">
            <a:pPr lvl="1"/>
            <a:r>
              <a:rPr lang="en-US" smtClean="0"/>
              <a:t>Custom installers may not be recognized</a:t>
            </a:r>
          </a:p>
          <a:p xmlns:a="http://schemas.openxmlformats.org/drawingml/2006/main">
            <a:r>
              <a:rPr lang="en-US" smtClean="0"/>
              <a:t>Solution</a:t>
            </a:r>
          </a:p>
          <a:p xmlns:a="http://schemas.openxmlformats.org/drawingml/2006/main">
            <a:pPr lvl="1"/>
            <a:r>
              <a:rPr lang="en-US" smtClean="0"/>
              <a:t>Add a manifest</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4595</TotalTime>
  <Words>477</Words>
  <Application>Microsoft Office PowerPoint</Application>
  <PresentationFormat>On-screen Show (4:3)</PresentationFormat>
  <Paragraphs>70</Paragraphs>
  <Slides>11</Slides>
  <Notes>1</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Windows 7 Blue</vt:lpstr>
      <vt:lpstr>Windows 7 Green</vt:lpstr>
      <vt:lpstr>Windows 7 Yellow</vt:lpstr>
      <vt:lpstr>Windows 7 Orange</vt:lpstr>
      <vt:lpstr>Windows 7 Black</vt:lpstr>
      <vt:lpstr>Windows 7 Training</vt:lpstr>
      <vt:lpstr>Windows® 7 Compatibility</vt:lpstr>
      <vt:lpstr>Introduction</vt:lpstr>
      <vt:lpstr>The Problem</vt:lpstr>
      <vt:lpstr>Installer Detection Problem</vt:lpstr>
      <vt:lpstr>Diagnosing The Problem</vt:lpstr>
      <vt:lpstr>Solution</vt:lpstr>
      <vt:lpstr>Manifest File Example</vt:lpstr>
      <vt:lpstr>Summary</vt:lpstr>
      <vt:lpstr>Topic Additional Resources</vt:lpstr>
      <vt:lpstr>Slide 11</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Installer Detection</dc:title>
  <dc:subject>&lt;Event Name Here&gt;</dc:subject>
  <dc:creator>Microsoft Developer and Platform Evangelism</dc:creator>
  <dc:description>[missing presentation description here]
by Microsoft Developer and Platform Evangelism
http://windowsteamblog.com/blogs/developers/default.aspx
</dc:description>
  <cp:lastModifiedBy>Susan</cp:lastModifiedBy>
  <cp:revision>252</cp:revision>
  <dcterms:created xsi:type="dcterms:W3CDTF">2008-11-26T01:03:43Z</dcterms:created>
  <dcterms:modified xsi:type="dcterms:W3CDTF">2009-08-05T16:53:35Z</dcterms:modified>
  <cp:version>1.0</cp:version>
</cp:coreProperties>
</file>