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Default Extension="png" ContentType="image/png"/>
  <Default Extension="jpeg" ContentType="image/jpeg"/>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4" r:id="rId1"/>
    <p:sldMasterId id="2147483741" r:id="rId2"/>
    <p:sldMasterId id="2147483748" r:id="rId3"/>
    <p:sldMasterId id="2147483755" r:id="rId4"/>
    <p:sldMasterId id="2147483762" r:id="rId5"/>
  </p:sldMasterIdLst>
  <p:notesMasterIdLst>
    <p:notesMasterId r:id="rId21"/>
  </p:notesMasterIdLst>
  <p:handoutMasterIdLst>
    <p:handoutMasterId r:id="rId22"/>
  </p:handoutMasterIdLst>
  <p:sldIdLst>
    <p:sldId id="296" r:id="rId6"/>
    <p:sldId id="286" r:id="rId7"/>
    <p:sldId id="272" r:id="rId8"/>
    <p:sldId id="297" r:id="rId9"/>
    <p:sldId id="299" r:id="rId10"/>
    <p:sldId id="304" r:id="rId11"/>
    <p:sldId id="298" r:id="rId12"/>
    <p:sldId id="306" r:id="rId13"/>
    <p:sldId id="307" r:id="rId14"/>
    <p:sldId id="308" r:id="rId15"/>
    <p:sldId id="300" r:id="rId16"/>
    <p:sldId id="301" r:id="rId17"/>
    <p:sldId id="289" r:id="rId18"/>
    <p:sldId id="309" r:id="rId19"/>
    <p:sldId id="310" r:id="rId20"/>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snapVertSplitter="1" vertBarState="minimized" horzBarState="maximized">
    <p:restoredLeft sz="34566" autoAdjust="0"/>
    <p:restoredTop sz="86441" autoAdjust="0"/>
  </p:normalViewPr>
  <p:slideViewPr>
    <p:cSldViewPr>
      <p:cViewPr>
        <p:scale>
          <a:sx n="100" d="100"/>
          <a:sy n="100" d="100"/>
        </p:scale>
        <p:origin x="-1854" y="-234"/>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330" y="15341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8/4/2009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8/4/2009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hasCustomPrompt="1"/>
          </p:nvPr>
        </p:nvSpPr>
        <p:spPr>
          <a:xfrm>
            <a:off x="5325208" y="2667000"/>
            <a:ext cx="3361592" cy="1200329"/>
          </a:xfrm>
        </p:spPr>
        <p:txBody>
          <a:bodyPr wrap="square">
            <a:spAutoFit/>
          </a:bodyPr>
          <a:lstStyle>
            <a:lvl1pPr>
              <a:defRPr sz="3600">
                <a:gradFill>
                  <a:gsLst>
                    <a:gs pos="0">
                      <a:schemeClr val="bg1"/>
                    </a:gs>
                    <a:gs pos="100000">
                      <a:schemeClr val="bg1"/>
                    </a:gs>
                  </a:gsLst>
                  <a:lin ang="5400000" scaled="1"/>
                </a:gradFill>
              </a:defRPr>
            </a:lvl1pPr>
          </a:lstStyle>
          <a:p>
            <a:r>
              <a:rPr lang="en-US" dirty="0" smtClean="0"/>
              <a:t>Click to edit master</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69" r:id="rId7"/>
    <p:sldLayoutId id="2147483770" r:id="rId8"/>
    <p:sldLayoutId id="2147483771" r:id="rId9"/>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0.xml" Id="rId1" /></Relationships>
</file>

<file path=ppt/slides/_rels/slide10.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12.xml" Id="rId1" /><Relationship Type="http://schemas.openxmlformats.org/officeDocument/2006/relationships/image" Target="../media/image25.png" Id="rId5" /><Relationship Type="http://schemas.openxmlformats.org/officeDocument/2006/relationships/image" Target="../media/image24.png" Id="rId4" /></Relationships>
</file>

<file path=ppt/slides/_rels/slide11.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13.xml" Id="rId1" /><Relationship Type="http://schemas.openxmlformats.org/officeDocument/2006/relationships/image" Target="../media/image27.png" Id="rId5" /><Relationship Type="http://schemas.openxmlformats.org/officeDocument/2006/relationships/image" Target="../media/image26.png" Id="rId4" /></Relationships>
</file>

<file path=ppt/slides/_rels/slide12.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image" Target="../media/image31.png" Id="rId7" /><Relationship Type="http://schemas.openxmlformats.org/officeDocument/2006/relationships/slideLayout" Target="../slideLayouts/slideLayout13.xml" Id="rId1" /><Relationship Type="http://schemas.openxmlformats.org/officeDocument/2006/relationships/image" Target="../media/image30.png" Id="rId6" /><Relationship Type="http://schemas.openxmlformats.org/officeDocument/2006/relationships/image" Target="../media/image29.png" Id="rId5" /><Relationship Type="http://schemas.openxmlformats.org/officeDocument/2006/relationships/image" Target="../media/image28.png" Id="rId4" /></Relationships>
</file>

<file path=ppt/slides/_rels/slide13.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14.xml.rels>&#65279;<?xml version="1.0" encoding="utf-8"?><Relationships xmlns="http://schemas.openxmlformats.org/package/2006/relationships"><Relationship Type="http://schemas.openxmlformats.org/officeDocument/2006/relationships/hyperlink" Target="http://msdn.microsoft.com/en-us/library/dd464646(VS.85).aspx" TargetMode="External" Id="rId3" /><Relationship Type="http://schemas.openxmlformats.org/officeDocument/2006/relationships/slideLayout" Target="../slideLayouts/slideLayout12.xml" Id="rId1" /><Relationship Type="http://schemas.openxmlformats.org/officeDocument/2006/relationships/hyperlink" Target="http://blogs.msdn.com/e7/archive/2008/09/16/more-follow-up-to-discussion-about-high-dpi.aspx" TargetMode="External" Id="rId6" /><Relationship Type="http://schemas.openxmlformats.org/officeDocument/2006/relationships/hyperlink" Target="http://blogs.msdn.com/e7/archive/2008/09/13/follow-up-on-high-dpi-resolution.aspx" TargetMode="External" Id="rId5" /><Relationship Type="http://schemas.openxmlformats.org/officeDocument/2006/relationships/hyperlink" Target="http://msdn.microsoft.com/en-us/library/dd756693(VS.85).aspx" TargetMode="External" Id="rId4" /></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xml.rels>&#65279;<?xml version="1.0" encoding="utf-8"?><Relationships xmlns="http://schemas.openxmlformats.org/package/2006/relationships"><Relationship Type="http://schemas.openxmlformats.org/officeDocument/2006/relationships/slideLayout" Target="../slideLayouts/slideLayout11.xml" Id="rId1" /></Relationships>
</file>

<file path=ppt/slides/_rels/slide3.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13.xml" Id="rId1" /><Relationship Type="http://schemas.openxmlformats.org/officeDocument/2006/relationships/hyperlink" Target="http://www.vesa.org/Public/EEDIDguideV1.pdf" TargetMode="External" Id="rId4" /></Relationships>
</file>

<file path=ppt/slides/_rels/slide4.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image" Target="../media/image17.jpeg" Id="rId7" /><Relationship Type="http://schemas.openxmlformats.org/officeDocument/2006/relationships/slideLayout" Target="../slideLayouts/slideLayout12.xml" Id="rId1" /><Relationship Type="http://schemas.openxmlformats.org/officeDocument/2006/relationships/image" Target="../media/image16.png" Id="rId6" /><Relationship Type="http://schemas.openxmlformats.org/officeDocument/2006/relationships/image" Target="../media/image15.wmf" Id="rId5" /><Relationship Type="http://schemas.openxmlformats.org/officeDocument/2006/relationships/image" Target="../media/image14.png" Id="rId4" /></Relationships>
</file>

<file path=ppt/slides/_rels/slide5.xml.rels>&#65279;<?xml version="1.0" encoding="utf-8"?><Relationships xmlns="http://schemas.openxmlformats.org/package/2006/relationships"><Relationship Type="http://schemas.openxmlformats.org/officeDocument/2006/relationships/image" Target="../media/image22.png" Id="rId8" /><Relationship Type="http://schemas.openxmlformats.org/officeDocument/2006/relationships/image" Target="../media/image13.png" Id="rId3" /><Relationship Type="http://schemas.openxmlformats.org/officeDocument/2006/relationships/image" Target="../media/image21.png" Id="rId7" /><Relationship Type="http://schemas.openxmlformats.org/officeDocument/2006/relationships/slideLayout" Target="../slideLayouts/slideLayout13.xml" Id="rId1" /><Relationship Type="http://schemas.openxmlformats.org/officeDocument/2006/relationships/image" Target="../media/image20.png" Id="rId6" /><Relationship Type="http://schemas.openxmlformats.org/officeDocument/2006/relationships/image" Target="../media/image19.png" Id="rId5" /><Relationship Type="http://schemas.openxmlformats.org/officeDocument/2006/relationships/image" Target="../media/image18.png" Id="rId4" /><Relationship Type="http://schemas.openxmlformats.org/officeDocument/2006/relationships/image" Target="../media/image23.png" Id="rId9" /></Relationships>
</file>

<file path=ppt/slides/_rels/slide6.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7.xml.rels>&#65279;<?xml version="1.0" encoding="utf-8"?><Relationships xmlns="http://schemas.openxmlformats.org/package/2006/relationships"><Relationship Type="http://schemas.openxmlformats.org/officeDocument/2006/relationships/slideLayout" Target="../slideLayouts/slideLayout12.xml" Id="rId1"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2" name="Rectangle 11"/>
          <p:cNvSpPr/>
          <p:nvPr/>
        </p:nvSpPr>
        <p:spPr>
          <a:xfrm xmlns:a="http://schemas.openxmlformats.org/drawingml/2006/main">
            <a:off x="0" y="5562600"/>
            <a:ext cx="9144000" cy="12938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646331"/>
          </a:xfrm>
        </p:spPr>
        <p:txBody>
          <a:bodyPr xmlns:a="http://schemas.openxmlformats.org/drawingml/2006/main"/>
          <a:lstStyle xmlns:a="http://schemas.openxmlformats.org/drawingml/2006/main"/>
          <a:p xmlns:a="http://schemas.openxmlformats.org/drawingml/2006/main">
            <a:r>
              <a:rPr lang="en-US" sz="3600" smtClean="0"/>
              <a:t>Configure DPI via Display Control Panel</a:t>
            </a:r>
            <a:endParaRPr lang="en-US" sz="3600" dirty="0"/>
          </a:p>
        </p:txBody>
      </p:sp>
      <p:sp>
        <p:nvSpPr>
          <p:cNvPr id="7" name="Content Placeholder 6"/>
          <p:cNvSpPr>
            <a:spLocks xmlns:a="http://schemas.openxmlformats.org/drawingml/2006/main" noGrp="1"/>
          </p:cNvSpPr>
          <p:nvPr>
            <p:ph idx="1"/>
          </p:nvPr>
        </p:nvSpPr>
        <p:spPr>
          <a:xfrm xmlns:a="http://schemas.openxmlformats.org/drawingml/2006/main">
            <a:off x="381000" y="1420813"/>
            <a:ext cx="7315200" cy="3484031"/>
          </a:xfrm>
        </p:spPr>
        <p:txBody>
          <a:bodyPr xmlns:a="http://schemas.openxmlformats.org/drawingml/2006/main"/>
          <a:lstStyle xmlns:a="http://schemas.openxmlformats.org/drawingml/2006/main"/>
          <a:p xmlns:a="http://schemas.openxmlformats.org/drawingml/2006/main">
            <a:pPr lvl="0"/>
            <a:r>
              <a:rPr lang="en-US" sz="2800" dirty="0" smtClean="0"/>
              <a:t>Windows 7 uses scaling percentage instead of a raw DPI value</a:t>
            </a:r>
          </a:p>
          <a:p xmlns:a="http://schemas.openxmlformats.org/drawingml/2006/main">
            <a:pPr lvl="1"/>
            <a:r>
              <a:rPr lang="en-US" sz="2400" dirty="0" smtClean="0"/>
              <a:t>This is because most </a:t>
            </a:r>
            <a:br>
              <a:rPr lang="en-US" sz="2400" dirty="0" smtClean="0"/>
            </a:br>
            <a:r>
              <a:rPr lang="en-US" sz="2400" dirty="0" smtClean="0"/>
              <a:t>users don’t </a:t>
            </a:r>
            <a:br>
              <a:rPr lang="en-US" sz="2400" dirty="0" smtClean="0"/>
            </a:br>
            <a:r>
              <a:rPr lang="en-US" sz="2400" dirty="0" smtClean="0"/>
              <a:t>understand DPI</a:t>
            </a:r>
          </a:p>
          <a:p xmlns:a="http://schemas.openxmlformats.org/drawingml/2006/main">
            <a:pPr lvl="1"/>
            <a:r>
              <a:rPr lang="en-US" sz="2400" dirty="0" smtClean="0"/>
              <a:t>100%  = 96 </a:t>
            </a:r>
            <a:br>
              <a:rPr lang="en-US" sz="2400" dirty="0" smtClean="0"/>
            </a:br>
            <a:r>
              <a:rPr lang="en-US" sz="2400" dirty="0" smtClean="0"/>
              <a:t>DPI, 125% = 120 DPI, </a:t>
            </a:r>
            <a:br>
              <a:rPr lang="en-US" sz="2400" dirty="0" smtClean="0"/>
            </a:br>
            <a:r>
              <a:rPr lang="en-US" sz="2400" dirty="0" smtClean="0"/>
              <a:t>150% = 144 DPI</a:t>
            </a:r>
          </a:p>
          <a:p xmlns:a="http://schemas.openxmlformats.org/drawingml/2006/main">
            <a:endParaRPr lang="en-US" sz="2800" dirty="0"/>
          </a:p>
        </p:txBody>
      </p:sp>
      <p:grpSp>
        <p:nvGrpSpPr>
          <p:cNvPr id="11" name="Group 10"/>
          <p:cNvGrpSpPr/>
          <p:nvPr/>
        </p:nvGrpSpPr>
        <p:grpSpPr>
          <a:xfrm xmlns:a="http://schemas.openxmlformats.org/drawingml/2006/main">
            <a:off x="4572000" y="2819400"/>
            <a:ext cx="4191000" cy="3484338"/>
            <a:chOff x="403813" y="1718123"/>
            <a:chExt cx="5158787" cy="3920677"/>
          </a:xfrm>
          <a:effectLst xmlns:a="http://schemas.openxmlformats.org/drawingml/2006/main">
            <a:outerShdw blurRad="609600" sx="102000" sy="102000" algn="ctr" rotWithShape="0">
              <a:prstClr val="black">
                <a:alpha val="40000"/>
              </a:prstClr>
            </a:outerShdw>
            <a:reflection blurRad="6350" stA="52000" endA="300" endPos="35000" dir="5400000" sy="-100000" algn="bl" rotWithShape="0"/>
          </a:effectLst>
        </p:grpSpPr>
        <p:pic>
          <p:nvPicPr>
            <p:cNvPr id="3"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403813" y="1718123"/>
              <a:ext cx="5158787" cy="392067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sp>
          <p:nvSpPr>
            <p:cNvPr id="4" name="Rounded Rectangle 3"/>
            <p:cNvSpPr/>
            <p:nvPr/>
          </p:nvSpPr>
          <p:spPr>
            <a:xfrm xmlns:a="http://schemas.openxmlformats.org/drawingml/2006/main">
              <a:off x="2512627" y="2367317"/>
              <a:ext cx="2825517" cy="2448311"/>
            </a:xfrm>
            <a:prstGeom xmlns:a="http://schemas.openxmlformats.org/drawingml/2006/main" prst="roundRect">
              <a:avLst>
                <a:gd name="adj" fmla="val 10383"/>
              </a:avLst>
            </a:prstGeom>
            <a:noFill xmlns:a="http://schemas.openxmlformats.org/drawingml/2006/main"/>
            <a:ln xmlns:a="http://schemas.openxmlformats.org/drawingml/2006/main">
              <a:solidFill>
                <a:srgbClr val="FF0000"/>
              </a:solidFill>
            </a:ln>
          </p:spPr>
          <p: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p:style>
          <p:txBody>
            <a:bodyPr xmlns:a="http://schemas.openxmlformats.org/drawingml/2006/main" rtlCol="0" anchor="ctr"/>
            <a:lstStyle xmlns:a="http://schemas.openxmlformats.org/drawingml/2006/main"/>
            <a:p xmlns:a="http://schemas.openxmlformats.org/drawingml/2006/main">
              <a:pPr algn="ctr"/>
              <a:endParaRPr lang="en-US"/>
            </a:p>
          </p:txBody>
        </p:sp>
      </p:grpSp>
      <p:sp>
        <p:nvSpPr>
          <p:cNvPr id="6" name="Content Placeholder 2"/>
          <p:cNvSpPr txBox="1">
            <a:spLocks xmlns:a="http://schemas.openxmlformats.org/drawingml/2006/main"/>
          </p:cNvSpPr>
          <p:nvPr/>
        </p:nvSpPr>
        <p:spPr>
          <a:xfrm xmlns:a="http://schemas.openxmlformats.org/drawingml/2006/main">
            <a:off x="5638800" y="1752600"/>
            <a:ext cx="3200026" cy="3657600"/>
          </a:xfrm>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a:pPr marL="284163" marR="0" lvl="0" indent="-284163" algn="l" defTabSz="912777" rtl="0" eaLnBrk="1" fontAlgn="base" latinLnBrk="0" hangingPunct="1">
              <a:lnSpc>
                <a:spcPct val="90000"/>
              </a:lnSpc>
              <a:spcBef>
                <a:spcPts val="1167"/>
              </a:spcBef>
              <a:spcAft>
                <a:spcPct val="0"/>
              </a:spcAft>
              <a:buClr>
                <a:schemeClr val="tx2"/>
              </a:buClr>
              <a:buSzPct val="95000"/>
              <a:buFontTx/>
              <a:buBlip>
                <a:blip xmlns:r="http://schemas.openxmlformats.org/officeDocument/2006/relationships" r:embed="rId5"/>
              </a:buBlip>
              <a:tabLst/>
              <a:defRPr/>
            </a:pPr>
            <a:endParaRPr kumimoji="0" lang="en-US" sz="18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Segoe UI Light"/>
              <a:ea typeface="Segoe UI" pitchFamily="34" charset="0"/>
              <a:cs typeface="Segoe UI" pitchFamily="34" charset="0"/>
            </a:endParaRPr>
          </a:p>
        </p:txBody>
      </p:sp>
    </p:spTree>
  </p:cSld>
  <p:clrMapOvr>
    <a:masterClrMapping xmlns:a="http://schemas.openxmlformats.org/drawingml/2006/main"/>
  </p:clrMapOvr>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4114800"/>
            <a:ext cx="9144000" cy="27416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z="4000" smtClean="0"/>
              <a:t>DPI Settings Change System Metrics</a:t>
            </a:r>
            <a:endParaRPr lang="en-US" sz="4000" dirty="0"/>
          </a:p>
        </p:txBody>
      </p:sp>
      <p:graphicFrame>
        <p:nvGraphicFramePr>
          <p:cNvPr id="5" name="Table 4"/>
          <p:cNvGraphicFramePr>
            <a:graphicFrameLocks xmlns:a="http://schemas.openxmlformats.org/drawingml/2006/main" noGrp="1"/>
          </p:cNvGraphicFramePr>
          <p:nvPr/>
        </p:nvGraphicFramePr>
        <p:xfrm>
          <a:off xmlns:a="http://schemas.openxmlformats.org/drawingml/2006/main" x="381000" y="1420813"/>
          <a:ext xmlns:a="http://schemas.openxmlformats.org/drawingml/2006/main" cx="8206582" cy="2485180"/>
        </p:xfrm>
        <a:graphic xmlns:a="http://schemas.openxmlformats.org/drawingml/2006/main">
          <a:graphicData uri="http://schemas.openxmlformats.org/drawingml/2006/table">
            <a:tbl>
              <a:tblPr firstRow="1" bandRow="1">
                <a:tableStyleId>{69012ECD-51FC-41F1-AA8D-1B2483CD663E}</a:tableStyleId>
              </a:tblPr>
              <a:tblGrid>
                <a:gridCol w="4282541"/>
                <a:gridCol w="1348954"/>
                <a:gridCol w="1167966"/>
                <a:gridCol w="1407121"/>
              </a:tblGrid>
              <a:tr h="422168">
                <a:tc>
                  <a:txBody>
                    <a:bodyPr/>
                    <a:lstStyle/>
                    <a:p>
                      <a:r>
                        <a:rPr lang="en-US" sz="2800" dirty="0" smtClean="0"/>
                        <a:t>System Metric</a:t>
                      </a:r>
                      <a:endParaRPr lang="en-US" sz="2800" dirty="0">
                        <a:latin typeface="Segoe UI" pitchFamily="34" charset="0"/>
                        <a:ea typeface="Segoe UI" pitchFamily="34" charset="0"/>
                        <a:cs typeface="Segoe UI" pitchFamily="34" charset="0"/>
                      </a:endParaRPr>
                    </a:p>
                  </a:txBody>
                  <a:tcPr>
                    <a:lnL w="9525" cap="flat" cmpd="sng" algn="ctr">
                      <a:noFill/>
                      <a:prstDash val="solid"/>
                    </a:lnL>
                    <a:lnR>
                      <a:noFill/>
                    </a:lnR>
                    <a:lnT w="9525" cap="flat" cmpd="sng" algn="ctr">
                      <a:noFill/>
                      <a:prstDash val="soli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96 DPI</a:t>
                      </a:r>
                      <a:endParaRPr lang="en-US" sz="2000" dirty="0">
                        <a:latin typeface="Segoe UI" pitchFamily="34" charset="0"/>
                        <a:ea typeface="Segoe UI" pitchFamily="34" charset="0"/>
                        <a:cs typeface="Segoe UI" pitchFamily="34" charset="0"/>
                      </a:endParaRPr>
                    </a:p>
                  </a:txBody>
                  <a:tcPr anchor="ctr">
                    <a:lnL>
                      <a:noFill/>
                    </a:lnL>
                    <a:lnR>
                      <a:noFill/>
                    </a:lnR>
                    <a:lnT w="9525" cap="flat" cmpd="sng" algn="ctr">
                      <a:noFill/>
                      <a:prstDash val="soli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120 DPI</a:t>
                      </a:r>
                      <a:endParaRPr lang="en-US" sz="2000" dirty="0">
                        <a:latin typeface="Segoe UI" pitchFamily="34" charset="0"/>
                        <a:ea typeface="Segoe UI" pitchFamily="34" charset="0"/>
                        <a:cs typeface="Segoe UI" pitchFamily="34" charset="0"/>
                      </a:endParaRPr>
                    </a:p>
                  </a:txBody>
                  <a:tcPr anchor="ctr">
                    <a:lnL>
                      <a:noFill/>
                    </a:lnL>
                    <a:lnR>
                      <a:noFill/>
                    </a:lnR>
                    <a:lnT w="9525" cap="flat" cmpd="sng" algn="ctr">
                      <a:noFill/>
                      <a:prstDash val="soli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144</a:t>
                      </a:r>
                      <a:r>
                        <a:rPr lang="en-US" sz="2000" baseline="0" dirty="0" smtClean="0"/>
                        <a:t> DPI</a:t>
                      </a:r>
                      <a:endParaRPr lang="en-US" sz="2000" dirty="0">
                        <a:latin typeface="Segoe UI" pitchFamily="34" charset="0"/>
                        <a:ea typeface="Segoe UI" pitchFamily="34" charset="0"/>
                        <a:cs typeface="Segoe UI" pitchFamily="34" charset="0"/>
                      </a:endParaRPr>
                    </a:p>
                  </a:txBody>
                  <a:tcPr anchor="ctr">
                    <a:lnL>
                      <a:noFill/>
                    </a:lnL>
                    <a:lnR w="9525" cap="flat" cmpd="sng" algn="ctr">
                      <a:noFill/>
                      <a:prstDash val="solid"/>
                    </a:lnR>
                    <a:lnT w="9525" cap="flat" cmpd="sng" algn="ctr">
                      <a:noFill/>
                      <a:prstDash val="soli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491755">
                <a:tc>
                  <a:txBody>
                    <a:bodyPr/>
                    <a:lstStyle/>
                    <a:p>
                      <a:pPr algn="l" fontAlgn="b"/>
                      <a:r>
                        <a:rPr lang="en-US" sz="2000" u="none" strike="noStrike" dirty="0" err="1">
                          <a:solidFill>
                            <a:schemeClr val="bg1"/>
                          </a:solidFill>
                        </a:rPr>
                        <a:t>GetDeviceCaps</a:t>
                      </a:r>
                      <a:r>
                        <a:rPr lang="en-US" sz="2000" u="none" strike="noStrike" dirty="0">
                          <a:solidFill>
                            <a:schemeClr val="bg1"/>
                          </a:solidFill>
                        </a:rPr>
                        <a:t>(</a:t>
                      </a:r>
                      <a:r>
                        <a:rPr lang="en-US" sz="2000" u="none" strike="noStrike" dirty="0" err="1">
                          <a:solidFill>
                            <a:schemeClr val="bg1"/>
                          </a:solidFill>
                        </a:rPr>
                        <a:t>hDC</a:t>
                      </a:r>
                      <a:r>
                        <a:rPr lang="en-US" sz="2000" u="none" strike="noStrike" dirty="0">
                          <a:solidFill>
                            <a:schemeClr val="bg1"/>
                          </a:solidFill>
                        </a:rPr>
                        <a:t>, LOGPIXELSX)</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w="9525" cap="flat" cmpd="sng" algn="ctr">
                      <a:noFill/>
                      <a:prstDash val="solid"/>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96</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solidFill>
                            <a:schemeClr val="bg1"/>
                          </a:solidFill>
                        </a:rPr>
                        <a:t>120</a:t>
                      </a:r>
                      <a:endParaRPr lang="en-US" sz="2000" b="0" i="0" u="none" strike="noStrike">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144</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w="9525" cap="flat" cmpd="sng" algn="ctr">
                      <a:noFill/>
                      <a:prstDash val="soli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491755">
                <a:tc>
                  <a:txBody>
                    <a:bodyPr/>
                    <a:lstStyle/>
                    <a:p>
                      <a:pPr algn="l" fontAlgn="b"/>
                      <a:r>
                        <a:rPr lang="en-US" sz="2000" u="none" strike="noStrike" dirty="0">
                          <a:solidFill>
                            <a:schemeClr val="bg1"/>
                          </a:solidFill>
                        </a:rPr>
                        <a:t>DEFAULT_GUI_FONT height</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w="9525" cap="flat" cmpd="sng" algn="ctr">
                      <a:noFill/>
                      <a:prstDash val="solid"/>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13</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16</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20</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w="9525" cap="flat" cmpd="sng" algn="ctr">
                      <a:noFill/>
                      <a:prstDash val="soli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491755">
                <a:tc>
                  <a:txBody>
                    <a:bodyPr/>
                    <a:lstStyle/>
                    <a:p>
                      <a:pPr algn="l" fontAlgn="b"/>
                      <a:r>
                        <a:rPr lang="en-US" sz="2000" u="none" strike="noStrike" dirty="0">
                          <a:solidFill>
                            <a:schemeClr val="bg1"/>
                          </a:solidFill>
                        </a:rPr>
                        <a:t>SM_CXHTHUMB (scroll bar control)</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w="9525" cap="flat" cmpd="sng" algn="ctr">
                      <a:noFill/>
                      <a:prstDash val="solid"/>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solidFill>
                            <a:schemeClr val="bg1"/>
                          </a:solidFill>
                        </a:rPr>
                        <a:t>17</a:t>
                      </a:r>
                      <a:endParaRPr lang="en-US" sz="2000" b="0" i="0" u="none" strike="noStrike">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21</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26</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w="9525" cap="flat" cmpd="sng" algn="ctr">
                      <a:noFill/>
                      <a:prstDash val="soli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r h="491755">
                <a:tc>
                  <a:txBody>
                    <a:bodyPr/>
                    <a:lstStyle/>
                    <a:p>
                      <a:pPr algn="l" fontAlgn="b"/>
                      <a:r>
                        <a:rPr lang="en-US" sz="2000" u="none" strike="noStrike" dirty="0">
                          <a:solidFill>
                            <a:schemeClr val="bg1"/>
                          </a:solidFill>
                        </a:rPr>
                        <a:t>SM_XICON (icon width)</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w="9525" cap="flat" cmpd="sng" algn="ctr">
                      <a:noFill/>
                      <a:prstDash val="solid"/>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solidFill>
                            <a:schemeClr val="bg1"/>
                          </a:solidFill>
                        </a:rPr>
                        <a:t>32</a:t>
                      </a:r>
                      <a:endParaRPr lang="en-US" sz="2000" b="0" i="0" u="none" strike="noStrike">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40</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solidFill>
                            <a:schemeClr val="bg1"/>
                          </a:solidFill>
                        </a:rPr>
                        <a:t>48</a:t>
                      </a:r>
                      <a:endParaRPr lang="en-US" sz="2000" b="0" i="0" u="none" strike="noStrike" dirty="0">
                        <a:solidFill>
                          <a:schemeClr val="bg1"/>
                        </a:solidFill>
                        <a:latin typeface="Segoe UI" pitchFamily="34" charset="0"/>
                        <a:ea typeface="Segoe UI" pitchFamily="34" charset="0"/>
                        <a:cs typeface="Segoe UI" pitchFamily="34" charset="0"/>
                      </a:endParaRPr>
                    </a:p>
                  </a:txBody>
                  <a:tcPr marL="6350" marR="6350" marT="6350" marB="0" anchor="ctr">
                    <a:lnL>
                      <a:noFill/>
                    </a:lnL>
                    <a:lnR w="9525" cap="flat" cmpd="sng" algn="ctr">
                      <a:noFill/>
                      <a:prstDash val="soli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581400" y="4343400"/>
            <a:ext cx="350816" cy="106544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
        <p:nvSpPr>
          <p:cNvPr id="9" name="Rectangle 8"/>
          <p:cNvSpPr/>
          <p:nvPr/>
        </p:nvSpPr>
        <p:spPr bwMode="auto">
          <a:xfrm xmlns:a="http://schemas.openxmlformats.org/drawingml/2006/main">
            <a:off x="5285013" y="4413478"/>
            <a:ext cx="1801587" cy="925285"/>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p:style>
        <p:txBody>
          <a:bodyPr xmlns:a="http://schemas.openxmlformats.org/drawingml/2006/main" vert="horz" wrap="square" lIns="91432" tIns="45717" rIns="91432" bIns="45717" numCol="1" rtlCol="0" anchor="ctr" anchorCtr="0" compatLnSpc="1">
            <a:prstTxWarp prst="textNoShape">
              <a:avLst/>
            </a:prstTxWarp>
          </a:bodyPr>
          <a:lstStyle xmlns:a="http://schemas.openxmlformats.org/drawingml/2006/main"/>
          <a:p xmlns:a="http://schemas.openxmlformats.org/drawingml/2006/main">
            <a:pPr algn="ctr" defTabSz="914063"/>
            <a:r>
              <a:rPr lang="en-US" sz="2000" dirty="0" smtClean="0">
                <a:solidFill>
                  <a:schemeClr val="bg2"/>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Font and Text</a:t>
            </a:r>
          </a:p>
        </p:txBody>
      </p:sp>
      <p:sp>
        <p:nvSpPr>
          <p:cNvPr id="10" name="TextBox 9"/>
          <p:cNvSpPr txBox="1"/>
          <p:nvPr/>
        </p:nvSpPr>
        <p:spPr>
          <a:xfrm xmlns:a="http://schemas.openxmlformats.org/drawingml/2006/main">
            <a:off x="541563" y="5791200"/>
            <a:ext cx="8060873" cy="646331"/>
          </a:xfrm>
          <a:prstGeom xmlns:a="http://schemas.openxmlformats.org/drawingml/2006/main" prst="rect">
            <a:avLst/>
          </a:prstGeom>
          <a:ln xmlns:a="http://schemas.openxmlformats.org/drawingml/2006/main"/>
        </p:spPr>
        <p: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p:style>
        <p:txBody>
          <a:bodyPr xmlns:a="http://schemas.openxmlformats.org/drawingml/2006/main" wrap="square">
            <a:spAutoFit/>
          </a:bodyPr>
          <a:lstStyle xmlns:a="http://schemas.openxmlformats.org/drawingml/2006/main"/>
          <a:p xmlns:a="http://schemas.openxmlformats.org/drawingml/2006/main">
            <a:pPr algn="ctr"/>
            <a:r>
              <a:rPr lang="en-US" dirty="0" smtClean="0"/>
              <a:t>When the DPI increases, the UI uses more pixels to draw icons, UI controls (such as scrollbars), and </a:t>
            </a:r>
            <a:r>
              <a:rPr lang="en-US" dirty="0" smtClean="0"/>
              <a:t>text</a:t>
            </a:r>
            <a:endParaRPr lang="en-US" dirty="0" smtClean="0"/>
          </a:p>
        </p:txBody>
      </p:sp>
      <p:pic>
        <p:nvPicPr>
          <p:cNvPr id="2050" name="Picture 2" descr="C:\Users\Susan\Pictures\Logos\Visual Studio\Visual J# 2005 Express Edition\Visual J# 2005 Express Edition logo v.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l="30982" r="31667" b="62425"/>
          <a:stretch xmlns:a="http://schemas.openxmlformats.org/drawingml/2006/main">
            <a:fillRect/>
          </a:stretch>
        </p:blipFill>
        <p:spPr bwMode="auto">
          <a:xfrm xmlns:a="http://schemas.openxmlformats.org/drawingml/2006/main">
            <a:off x="990600" y="4439628"/>
            <a:ext cx="1548487" cy="872985"/>
          </a:xfrm>
          <a:prstGeom xmlns:a="http://schemas.openxmlformats.org/drawingml/2006/main" prst="rect">
            <a:avLst/>
          </a:prstGeom>
          <a:noFill xmlns:a="http://schemas.openxmlformats.org/drawingml/2006/main"/>
        </p:spPr>
      </p:pic>
    </p:spTree>
  </p:cSld>
  <p:clrMapOvr>
    <a:masterClrMapping xmlns:a="http://schemas.openxmlformats.org/drawingml/2006/main"/>
  </p:clrMapOvr>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3" name="Rectangle 12"/>
          <p:cNvSpPr/>
          <p:nvPr/>
        </p:nvSpPr>
        <p:spPr>
          <a:xfrm xmlns:a="http://schemas.openxmlformats.org/drawingml/2006/main">
            <a:off x="0" y="4114800"/>
            <a:ext cx="9144000" cy="27416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z="4000" dirty="0" smtClean="0"/>
              <a:t>System Text Size Increases </a:t>
            </a:r>
            <a:r>
              <a:rPr lang="en-US" sz="4000" dirty="0" smtClean="0"/>
              <a:t>W</a:t>
            </a:r>
            <a:r>
              <a:rPr sz="4000" dirty="0" smtClean="0"/>
              <a:t>ith </a:t>
            </a:r>
            <a:r>
              <a:rPr sz="4000" dirty="0" smtClean="0"/>
              <a:t>DPI</a:t>
            </a:r>
            <a:endParaRPr lang="en-US" sz="4000" dirty="0"/>
          </a:p>
        </p:txBody>
      </p:sp>
      <p:pic>
        <p:nvPicPr>
          <p:cNvPr id="48132"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228600" y="3733800"/>
            <a:ext cx="4732430" cy="2324302"/>
          </a:xfrm>
          <a:prstGeom xmlns:a="http://schemas.openxmlformats.org/drawingml/2006/main" prst="rect">
            <a:avLst/>
          </a:prstGeom>
          <a:noFill xmlns:a="http://schemas.openxmlformats.org/drawingml/2006/main"/>
          <a:ln xmlns:a="http://schemas.openxmlformats.org/drawingml/2006/main">
            <a:noFill/>
          </a:ln>
        </p:spPr>
      </p:pic>
      <p:pic>
        <p:nvPicPr>
          <p:cNvPr id="48133"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410709" y="1851026"/>
            <a:ext cx="974725" cy="108267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48134" name="Picture 6"/>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rcRect xmlns:a="http://schemas.openxmlformats.org/drawingml/2006/main"/>
          <a:stretch xmlns:a="http://schemas.openxmlformats.org/drawingml/2006/main">
            <a:fillRect/>
          </a:stretch>
        </p:blipFill>
        <p:spPr bwMode="auto">
          <a:xfrm xmlns:a="http://schemas.openxmlformats.org/drawingml/2006/main">
            <a:off x="1883005" y="1660752"/>
            <a:ext cx="1089025" cy="128746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pic>
        <p:nvPicPr>
          <p:cNvPr id="48135" name="Picture 7"/>
          <p:cNvPicPr>
            <a:picLocks xmlns:a="http://schemas.openxmlformats.org/drawingml/2006/main" noChangeAspect="1" noChangeArrowheads="1"/>
          </p:cNvPicPr>
          <p:nvPr/>
        </p:nvPicPr>
        <p:blipFill>
          <a:blip xmlns:r="http://schemas.openxmlformats.org/officeDocument/2006/relationships" xmlns:a="http://schemas.openxmlformats.org/drawingml/2006/main" r:embed="rId7" cstate="print"/>
          <a:srcRect xmlns:a="http://schemas.openxmlformats.org/drawingml/2006/main"/>
          <a:stretch xmlns:a="http://schemas.openxmlformats.org/drawingml/2006/main">
            <a:fillRect/>
          </a:stretch>
        </p:blipFill>
        <p:spPr bwMode="auto">
          <a:xfrm xmlns:a="http://schemas.openxmlformats.org/drawingml/2006/main">
            <a:off x="3417887" y="1371600"/>
            <a:ext cx="1393825" cy="158432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
        <p:nvSpPr>
          <p:cNvPr id="9" name="TextBox 8"/>
          <p:cNvSpPr txBox="1"/>
          <p:nvPr/>
        </p:nvSpPr>
        <p:spPr>
          <a:xfrm xmlns:a="http://schemas.openxmlformats.org/drawingml/2006/main">
            <a:off x="152400" y="3012848"/>
            <a:ext cx="1491343" cy="615553"/>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sz="20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96 DPI</a:t>
            </a:r>
          </a:p>
          <a:p xmlns:a="http://schemas.openxmlformats.org/drawingml/2006/main">
            <a:pPr algn="ctr"/>
            <a:r>
              <a:rPr lang="en-US" sz="14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(11 pixels)</a:t>
            </a:r>
          </a:p>
        </p:txBody>
      </p:sp>
      <p:sp>
        <p:nvSpPr>
          <p:cNvPr id="10" name="TextBox 9"/>
          <p:cNvSpPr txBox="1"/>
          <p:nvPr/>
        </p:nvSpPr>
        <p:spPr>
          <a:xfrm xmlns:a="http://schemas.openxmlformats.org/drawingml/2006/main">
            <a:off x="1681846" y="3034619"/>
            <a:ext cx="1491343" cy="615553"/>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sz="20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120 DPI</a:t>
            </a:r>
          </a:p>
          <a:p xmlns:a="http://schemas.openxmlformats.org/drawingml/2006/main">
            <a:pPr algn="ctr"/>
            <a:r>
              <a:rPr lang="en-US" sz="14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(13 pixels)</a:t>
            </a:r>
            <a:endParaRPr lang="en-US" sz="20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1" name="TextBox 10"/>
          <p:cNvSpPr txBox="1"/>
          <p:nvPr/>
        </p:nvSpPr>
        <p:spPr>
          <a:xfrm xmlns:a="http://schemas.openxmlformats.org/drawingml/2006/main">
            <a:off x="3369128" y="3056390"/>
            <a:ext cx="1491343" cy="615553"/>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sz="20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144 DPI</a:t>
            </a:r>
          </a:p>
          <a:p xmlns:a="http://schemas.openxmlformats.org/drawingml/2006/main">
            <a:pPr algn="ctr"/>
            <a:r>
              <a:rPr lang="en-US" sz="1400" dirty="0" smtClean="0">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pitchFamily="34" charset="0"/>
                <a:ea typeface="Segoe UI" pitchFamily="34" charset="0"/>
                <a:cs typeface="Segoe UI" pitchFamily="34" charset="0"/>
              </a:rPr>
              <a:t>(16 pixels)</a:t>
            </a:r>
          </a:p>
        </p:txBody>
      </p:sp>
      <p:sp>
        <p:nvSpPr>
          <p:cNvPr id="12" name="Rectangle 11"/>
          <p:cNvSpPr/>
          <p:nvPr/>
        </p:nvSpPr>
        <p:spPr>
          <a:xfrm xmlns:a="http://schemas.openxmlformats.org/drawingml/2006/main">
            <a:off x="5502729" y="2355850"/>
            <a:ext cx="3260271" cy="2862322"/>
          </a:xfrm>
          <a:prstGeom xmlns:a="http://schemas.openxmlformats.org/drawingml/2006/main" prst="rect">
            <a:avLst/>
          </a:prstGeom>
          <a:ln xmlns:a="http://schemas.openxmlformats.org/drawingml/2006/main"/>
        </p:spPr>
        <p: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p:style>
        <p:txBody>
          <a:bodyPr xmlns:a="http://schemas.openxmlformats.org/drawingml/2006/main" wrap="square">
            <a:spAutoFit/>
          </a:bodyPr>
          <a:lstStyle xmlns:a="http://schemas.openxmlformats.org/drawingml/2006/main"/>
          <a:p xmlns:a="http://schemas.openxmlformats.org/drawingml/2006/main">
            <a:r>
              <a:rPr lang="en-US" dirty="0" smtClean="0">
                <a:latin typeface="Segoe UI" pitchFamily="34" charset="0"/>
                <a:ea typeface="Segoe UI" pitchFamily="34" charset="0"/>
                <a:cs typeface="Segoe UI" pitchFamily="34" charset="0"/>
              </a:rPr>
              <a:t>This is the letter “N” blown  at 1300% using a </a:t>
            </a:r>
            <a:r>
              <a:rPr lang="en-US" dirty="0" smtClean="0">
                <a:latin typeface="Segoe UI" pitchFamily="34" charset="0"/>
                <a:ea typeface="Segoe UI" pitchFamily="34" charset="0"/>
                <a:cs typeface="Segoe UI" pitchFamily="34" charset="0"/>
              </a:rPr>
              <a:t>magnifier</a:t>
            </a:r>
            <a:endParaRPr lang="en-US" dirty="0" smtClean="0">
              <a:latin typeface="Segoe UI" pitchFamily="34" charset="0"/>
              <a:ea typeface="Segoe UI" pitchFamily="34" charset="0"/>
              <a:cs typeface="Segoe UI" pitchFamily="34" charset="0"/>
            </a:endParaRPr>
          </a:p>
          <a:p xmlns:a="http://schemas.openxmlformats.org/drawingml/2006/main">
            <a:endParaRPr lang="en-US" dirty="0" smtClean="0">
              <a:latin typeface="Segoe UI" pitchFamily="34" charset="0"/>
              <a:ea typeface="Segoe UI" pitchFamily="34" charset="0"/>
              <a:cs typeface="Segoe UI" pitchFamily="34" charset="0"/>
            </a:endParaRPr>
          </a:p>
          <a:p xmlns:a="http://schemas.openxmlformats.org/drawingml/2006/main">
            <a:r>
              <a:rPr lang="en-US" dirty="0" smtClean="0">
                <a:latin typeface="Segoe UI" pitchFamily="34" charset="0"/>
                <a:ea typeface="Segoe UI" pitchFamily="34" charset="0"/>
                <a:cs typeface="Segoe UI" pitchFamily="34" charset="0"/>
              </a:rPr>
              <a:t>Notice the number of pixels used increases with </a:t>
            </a:r>
            <a:r>
              <a:rPr lang="en-US" dirty="0" smtClean="0">
                <a:latin typeface="Segoe UI" pitchFamily="34" charset="0"/>
                <a:ea typeface="Segoe UI" pitchFamily="34" charset="0"/>
                <a:cs typeface="Segoe UI" pitchFamily="34" charset="0"/>
              </a:rPr>
              <a:t>DPI</a:t>
            </a:r>
            <a:endParaRPr lang="en-US" dirty="0" smtClean="0">
              <a:latin typeface="Segoe UI" pitchFamily="34" charset="0"/>
              <a:ea typeface="Segoe UI" pitchFamily="34" charset="0"/>
              <a:cs typeface="Segoe UI" pitchFamily="34" charset="0"/>
            </a:endParaRPr>
          </a:p>
          <a:p xmlns:a="http://schemas.openxmlformats.org/drawingml/2006/main">
            <a:endParaRPr lang="en-US" dirty="0" smtClean="0">
              <a:latin typeface="Segoe UI" pitchFamily="34" charset="0"/>
              <a:ea typeface="Segoe UI" pitchFamily="34" charset="0"/>
              <a:cs typeface="Segoe UI" pitchFamily="34" charset="0"/>
            </a:endParaRPr>
          </a:p>
          <a:p xmlns:a="http://schemas.openxmlformats.org/drawingml/2006/main">
            <a:r>
              <a:rPr lang="en-US" dirty="0" smtClean="0">
                <a:latin typeface="Segoe UI" pitchFamily="34" charset="0"/>
                <a:ea typeface="Segoe UI" pitchFamily="34" charset="0"/>
                <a:cs typeface="Segoe UI" pitchFamily="34" charset="0"/>
              </a:rPr>
              <a:t>Also notice the sub-pixel coloration from </a:t>
            </a:r>
            <a:r>
              <a:rPr lang="en-US" dirty="0" err="1" smtClean="0">
                <a:latin typeface="Segoe UI" pitchFamily="34" charset="0"/>
                <a:ea typeface="Segoe UI" pitchFamily="34" charset="0"/>
                <a:cs typeface="Segoe UI" pitchFamily="34" charset="0"/>
              </a:rPr>
              <a:t>ClearType</a:t>
            </a:r>
            <a:r>
              <a:rPr lang="en-US" dirty="0" smtClean="0">
                <a:latin typeface="Segoe UI" pitchFamily="34" charset="0"/>
                <a:ea typeface="Segoe UI" pitchFamily="34" charset="0"/>
                <a:cs typeface="Segoe UI" pitchFamily="34" charset="0"/>
              </a:rPr>
              <a:t>, which is why native resolution is </a:t>
            </a:r>
            <a:r>
              <a:rPr lang="en-US" dirty="0" smtClean="0">
                <a:latin typeface="Segoe UI" pitchFamily="34" charset="0"/>
                <a:ea typeface="Segoe UI" pitchFamily="34" charset="0"/>
                <a:cs typeface="Segoe UI" pitchFamily="34" charset="0"/>
              </a:rPr>
              <a:t>important</a:t>
            </a:r>
            <a:endParaRPr lang="en-US" dirty="0" smtClean="0">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Summary</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413516"/>
          </a:xfrm>
        </p:spPr>
        <p:txBody>
          <a:bodyPr xmlns:a="http://schemas.openxmlformats.org/drawingml/2006/main"/>
          <a:lstStyle xmlns:a="http://schemas.openxmlformats.org/drawingml/2006/main"/>
          <a:p xmlns:a="http://schemas.openxmlformats.org/drawingml/2006/main">
            <a:r>
              <a:rPr lang="en-US" sz="2800" dirty="0" smtClean="0"/>
              <a:t>High DPI displays are common</a:t>
            </a:r>
          </a:p>
          <a:p xmlns:a="http://schemas.openxmlformats.org/drawingml/2006/main">
            <a:pPr lvl="1"/>
            <a:r>
              <a:rPr lang="en-US" sz="2400" dirty="0" smtClean="0"/>
              <a:t>Defaults are set to higher DPI settings</a:t>
            </a:r>
          </a:p>
          <a:p xmlns:a="http://schemas.openxmlformats.org/drawingml/2006/main">
            <a:pPr>
              <a:spcBef>
                <a:spcPts val="1800"/>
              </a:spcBef>
            </a:pPr>
            <a:r>
              <a:rPr lang="en-US" sz="2800" dirty="0" smtClean="0"/>
              <a:t>Unawareness to high DPI causes major UI issues</a:t>
            </a:r>
          </a:p>
          <a:p xmlns:a="http://schemas.openxmlformats.org/drawingml/2006/main">
            <a:pPr lvl="1"/>
            <a:r>
              <a:rPr lang="en-US" sz="2400" dirty="0" smtClean="0"/>
              <a:t>Can even effect proper application functionality</a:t>
            </a:r>
          </a:p>
          <a:p xmlns:a="http://schemas.openxmlformats.org/drawingml/2006/main">
            <a:pPr>
              <a:spcBef>
                <a:spcPts val="1800"/>
              </a:spcBef>
            </a:pPr>
            <a:r>
              <a:rPr lang="en-US" sz="2800" dirty="0" smtClean="0"/>
              <a:t>Be DPI aware</a:t>
            </a:r>
            <a:endParaRPr lang="en-US" sz="2800" dirty="0"/>
          </a:p>
          <a:p xmlns:a="http://schemas.openxmlformats.org/drawingml/2006/main">
            <a:pPr lvl="1"/>
            <a:r>
              <a:rPr lang="en-US" sz="2400" dirty="0" smtClean="0"/>
              <a:t>Declare awareness and scale your UI properly in native Win32 applications</a:t>
            </a:r>
          </a:p>
          <a:p xmlns:a="http://schemas.openxmlformats.org/drawingml/2006/main">
            <a:pPr lvl="1"/>
            <a:r>
              <a:rPr lang="en-US" sz="2400" dirty="0" smtClean="0"/>
              <a:t>Mind the form’s “</a:t>
            </a:r>
            <a:r>
              <a:rPr lang="en-US" sz="2400" dirty="0" err="1" smtClean="0"/>
              <a:t>AutoScaleMode</a:t>
            </a:r>
            <a:r>
              <a:rPr lang="en-US" sz="2400" dirty="0" smtClean="0"/>
              <a:t>” property in </a:t>
            </a:r>
            <a:r>
              <a:rPr lang="en-US" sz="2400" dirty="0" err="1" smtClean="0"/>
              <a:t>.Net</a:t>
            </a:r>
            <a:r>
              <a:rPr lang="en-US" sz="2400" dirty="0" smtClean="0"/>
              <a:t/>
            </a:r>
            <a:r>
              <a:rPr lang="en-US" sz="2400" dirty="0" err="1" smtClean="0"/>
              <a:t>WinForm</a:t>
            </a:r>
            <a:r>
              <a:rPr lang="en-US" sz="2400" dirty="0" smtClean="0"/>
              <a:t> applications</a:t>
            </a:r>
          </a:p>
          <a:p xmlns:a="http://schemas.openxmlformats.org/drawingml/2006/main">
            <a:pPr lvl="1"/>
            <a:r>
              <a:rPr lang="en-US" sz="2400" dirty="0" smtClean="0"/>
              <a:t>Test your applications with High DPI settings</a:t>
            </a:r>
          </a:p>
        </p:txBody>
      </p:sp>
    </p:spTree>
  </p:cSld>
  <p:clrMapOvr>
    <a:masterClrMapping xmlns:a="http://schemas.openxmlformats.org/drawingml/2006/main"/>
  </p:clrMapOvr>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42690" name="Rectangle 2"/>
          <p:cNvSpPr>
            <a:spLocks xmlns:a="http://schemas.openxmlformats.org/drawingml/2006/main" noGrp="1" noChangeArrowheads="1"/>
          </p:cNvSpPr>
          <p:nvPr>
            <p:ph type="title"/>
          </p:nvPr>
        </p:nvSpPr>
        <p:spPr/>
        <p:txBody>
          <a:bodyPr xmlns:a="http://schemas.openxmlformats.org/drawingml/2006/main"/>
          <a:lstStyle xmlns:a="http://schemas.openxmlformats.org/drawingml/2006/main"/>
          <a:p xmlns:a="http://schemas.openxmlformats.org/drawingml/2006/main">
            <a:r>
              <a:rPr lang="en-US" smtClean="0"/>
              <a:t>Additional Resources</a:t>
            </a:r>
            <a:endParaRPr lang="en-US"/>
          </a:p>
        </p:txBody>
      </p:sp>
      <p:sp>
        <p:nvSpPr>
          <p:cNvPr id="242691" name="Rectangle 3"/>
          <p:cNvSpPr>
            <a:spLocks xmlns:a="http://schemas.openxmlformats.org/drawingml/2006/main" noGrp="1" noChangeArrowheads="1"/>
          </p:cNvSpPr>
          <p:nvPr>
            <p:ph idx="1"/>
          </p:nvPr>
        </p:nvSpPr>
        <p:spPr>
          <a:xfrm xmlns:a="http://schemas.openxmlformats.org/drawingml/2006/main">
            <a:off x="381000" y="1414463"/>
            <a:ext cx="8305800" cy="4290405"/>
          </a:xfrm>
        </p:spPr>
        <p:txBody>
          <a:bodyPr xmlns:a="http://schemas.openxmlformats.org/drawingml/2006/main"/>
          <a:lstStyle xmlns:a="http://schemas.openxmlformats.org/drawingml/2006/main"/>
          <a:p xmlns:a="http://schemas.openxmlformats.org/drawingml/2006/main">
            <a:r>
              <a:rPr lang="en-US" sz="2400" dirty="0" smtClean="0"/>
              <a:t>White paper:  Writing High-DPI Win32 Applications:</a:t>
            </a:r>
          </a:p>
          <a:p xmlns:a="http://schemas.openxmlformats.org/drawingml/2006/main">
            <a:pPr lvl="1">
              <a:buNone/>
            </a:pPr>
            <a:r>
              <a:rPr lang="en-US" sz="2000" dirty="0" smtClean="0">
                <a:hlinkClick xmlns:r="http://schemas.openxmlformats.org/officeDocument/2006/relationships" r:id="rId3"/>
              </a:rPr>
              <a:t>http://msdn.microsoft.com/en-us/library/dd464646(VS.85).aspx</a:t>
            </a:r>
            <a:endParaRPr lang="en-US" sz="2000" dirty="0" smtClean="0"/>
          </a:p>
          <a:p xmlns:a="http://schemas.openxmlformats.org/drawingml/2006/main">
            <a:endParaRPr lang="en-US" sz="2400" dirty="0" smtClean="0"/>
          </a:p>
          <a:p xmlns:a="http://schemas.openxmlformats.org/drawingml/2006/main">
            <a:r>
              <a:rPr lang="en-US" sz="2400" dirty="0" smtClean="0"/>
              <a:t>Ensuring your application displays properly on High-DPI Displays:</a:t>
            </a:r>
          </a:p>
          <a:p xmlns:a="http://schemas.openxmlformats.org/drawingml/2006/main">
            <a:pPr lvl="1">
              <a:buNone/>
            </a:pPr>
            <a:r>
              <a:rPr lang="en-US" sz="2000" dirty="0" smtClean="0">
                <a:hlinkClick xmlns:r="http://schemas.openxmlformats.org/officeDocument/2006/relationships" r:id="rId4"/>
              </a:rPr>
              <a:t>http://msdn.microsoft.com/en-us/library/dd756693(VS.85).aspx</a:t>
            </a:r>
            <a:endParaRPr lang="en-US" sz="2000" dirty="0" smtClean="0"/>
          </a:p>
          <a:p xmlns:a="http://schemas.openxmlformats.org/drawingml/2006/main">
            <a:endParaRPr lang="en-US" sz="2400" dirty="0" smtClean="0"/>
          </a:p>
          <a:p xmlns:a="http://schemas.openxmlformats.org/drawingml/2006/main">
            <a:r>
              <a:rPr lang="en-US" sz="2400" dirty="0" smtClean="0"/>
              <a:t>Windows 7 Engineering Blog High DPI Post:</a:t>
            </a:r>
          </a:p>
          <a:p xmlns:a="http://schemas.openxmlformats.org/drawingml/2006/main">
            <a:pPr marL="457200" lvl="1" indent="0">
              <a:buNone/>
            </a:pPr>
            <a:r>
              <a:rPr lang="en-US" sz="2000" dirty="0" smtClean="0">
                <a:hlinkClick xmlns:r="http://schemas.openxmlformats.org/officeDocument/2006/relationships" r:id="rId5"/>
              </a:rPr>
              <a:t>http://blogs.msdn.com/e7/archive/2008/09/13/follow-up-on-high-dpi-resolution.aspx</a:t>
            </a:r>
            <a:endParaRPr lang="en-US" sz="2000" dirty="0" smtClean="0"/>
          </a:p>
          <a:p xmlns:a="http://schemas.openxmlformats.org/drawingml/2006/main">
            <a:pPr marL="457200" lvl="1" indent="0">
              <a:buNone/>
            </a:pPr>
            <a:r>
              <a:rPr lang="en-US" sz="2000" dirty="0" smtClean="0">
                <a:hlinkClick xmlns:r="http://schemas.openxmlformats.org/officeDocument/2006/relationships" r:id="rId6"/>
              </a:rPr>
              <a:t>http://blogs.msdn.com/e7/archive/2008/09/16/more-follow-up-to-discussion-about-high-dpi.aspx</a:t>
            </a:r>
            <a:endParaRPr lang="en-US" sz="2000" dirty="0" smtClean="0"/>
          </a:p>
        </p:txBody>
      </p:sp>
    </p:spTree>
  </p:cSld>
  <p:clrMapOvr>
    <a:masterClrMapping xmlns:a="http://schemas.openxmlformats.org/drawingml/2006/main"/>
  </p:clrMapOvr>
  <p:transition/>
  <p:timing>
    <p:tnLst>
      <p:par>
        <p:cTn id="1" dur="indefinite" restart="never" nodeType="tmRoot"/>
      </p:par>
    </p:tnLst>
  </p:timing>
</p:sld>
</file>

<file path=ppt/slides/slide15.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4"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5" name="Picture 4"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2"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361592" cy="646331"/>
          </a:xfrm>
        </p:spPr>
        <p:txBody>
          <a:bodyPr xmlns:a="http://schemas.openxmlformats.org/drawingml/2006/main"/>
          <a:lstStyle xmlns:a="http://schemas.openxmlformats.org/drawingml/2006/main"/>
          <a:p xmlns:a="http://schemas.openxmlformats.org/drawingml/2006/main">
            <a:r>
              <a:rPr lang="en-US" smtClean="0"/>
              <a:t>Windows® 7 Compatibility</a:t>
            </a:r>
            <a:endParaRPr lang="en-US" dirty="0"/>
          </a:p>
        </p:txBody>
      </p:sp>
      <p:sp>
        <p:nvSpPr>
          <p:cNvPr id="4" name="Text Placeholder 3"/>
          <p:cNvSpPr>
            <a:spLocks xmlns:a="http://schemas.openxmlformats.org/drawingml/2006/main" noGrp="1"/>
          </p:cNvSpPr>
          <p:nvPr>
            <p:ph type="body" idx="1"/>
          </p:nvPr>
        </p:nvSpPr>
        <p:spPr>
          <a:xfrm xmlns:a="http://schemas.openxmlformats.org/drawingml/2006/main">
            <a:off x="5325208" y="3810000"/>
            <a:ext cx="3352801" cy="757130"/>
          </a:xfrm>
        </p:spPr>
        <p:txBody>
          <a:bodyPr xmlns:a="http://schemas.openxmlformats.org/drawingml/2006/main"/>
          <a:lstStyle xmlns:a="http://schemas.openxmlformats.org/drawingml/2006/main"/>
          <a:p xmlns:a="http://schemas.openxmlformats.org/drawingml/2006/main">
            <a:r>
              <a:rPr lang="en-US" dirty="0" smtClean="0"/>
              <a:t>High DPI Applications</a:t>
            </a:r>
            <a:endParaRPr lang="en-US" dirty="0"/>
          </a:p>
        </p:txBody>
      </p:sp>
      <p:sp>
        <p:nvSpPr>
          <p:cNvPr id="3" name="Subtitle 2"/>
          <p:cNvSpPr>
            <a:spLocks xmlns:a="http://schemas.openxmlformats.org/drawingml/2006/main" noGrp="1"/>
          </p:cNvSpPr>
          <p:nvPr>
            <p:ph type="subTitle" idx="4294967295"/>
          </p:nvPr>
        </p:nvSpPr>
        <p:spPr>
          <a:xfrm xmlns:a="http://schemas.openxmlformats.org/drawingml/2006/main">
            <a:off x="5325208" y="4343400"/>
            <a:ext cx="3590192" cy="757130"/>
          </a:xfrm>
        </p:spPr>
        <p:txBody>
          <a:bodyPr xmlns:a="http://schemas.openxmlformats.org/drawingml/2006/main"/>
          <a:lstStyle xmlns:a="http://schemas.openxmlformats.org/drawingml/2006/main"/>
          <a:p xmlns:a="http://schemas.openxmlformats.org/drawingml/2006/main">
            <a:pPr marL="0" indent="0">
              <a:buNone/>
            </a:pPr>
            <a:r>
              <a:rPr lang="en-US" sz="2400" dirty="0" smtClean="0"/>
              <a:t>DPI Awareness of Windows 7 Applications</a:t>
            </a:r>
            <a:endParaRPr lang="en-US" sz="2400" dirty="0"/>
          </a:p>
        </p:txBody>
      </p:sp>
    </p:spTree>
  </p:cSld>
  <p:clrMapOvr>
    <a:masterClrMapping xmlns:a="http://schemas.openxmlformats.org/drawingml/2006/main"/>
  </p:clrMapOvr>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0" y="4343400"/>
            <a:ext cx="9144000" cy="25130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High DPI Displays Are Common</a:t>
            </a:r>
            <a:endParaRPr lang="en-US" dirty="0"/>
          </a:p>
        </p:txBody>
      </p:sp>
      <p:graphicFrame>
        <p:nvGraphicFramePr>
          <p:cNvPr id="7" name="Table 4"/>
          <p:cNvGraphicFramePr>
            <a:graphicFrameLocks xmlns:a="http://schemas.openxmlformats.org/drawingml/2006/main" noGrp="1"/>
          </p:cNvGraphicFramePr>
          <p:nvPr/>
        </p:nvGraphicFramePr>
        <p:xfrm>
          <a:off xmlns:a="http://schemas.openxmlformats.org/drawingml/2006/main" x="639763" y="1752600"/>
          <a:ext xmlns:a="http://schemas.openxmlformats.org/drawingml/2006/main" cx="7772400" cy="3269484"/>
        </p:xfrm>
        <a:graphic xmlns:a="http://schemas.openxmlformats.org/drawingml/2006/main">
          <a:graphicData uri="http://schemas.openxmlformats.org/drawingml/2006/table">
            <a:tbl>
              <a:tblPr firstRow="1">
                <a:tableStyleId>{3C2FFA5D-87B4-456A-9821-1D502468CF0F}</a:tableStyleId>
              </a:tblPr>
              <a:tblGrid>
                <a:gridCol w="1436205"/>
                <a:gridCol w="1013791"/>
                <a:gridCol w="1013791"/>
                <a:gridCol w="1013791"/>
                <a:gridCol w="1267240"/>
                <a:gridCol w="1013791"/>
                <a:gridCol w="1013791"/>
              </a:tblGrid>
              <a:tr h="258697">
                <a:tc>
                  <a:txBody>
                    <a:bodyPr/>
                    <a:lstStyle/>
                    <a:p>
                      <a:pPr algn="ctr" rtl="0" fontAlgn="b"/>
                      <a:r>
                        <a:rPr lang="en-US" sz="1400" u="none" strike="noStrike" dirty="0"/>
                        <a:t>Description </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Horizontal </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Vertical </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Width (in) </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Panel DPI </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OS DPI</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Scale level</a:t>
                      </a:r>
                      <a:r>
                        <a:rPr lang="en-US" sz="1600" u="none" strike="noStrike" dirty="0"/>
                        <a:t/>
                      </a:r>
                      <a:endParaRPr lang="en-US" sz="1400" b="1" i="0" u="none" strike="noStrike" dirty="0">
                        <a:solidFill>
                          <a:srgbClr val="FFFFFF"/>
                        </a:solidFill>
                        <a:latin typeface="Segoe UI" pitchFamily="34" charset="0"/>
                        <a:ea typeface="Segoe UI" pitchFamily="34" charset="0"/>
                        <a:cs typeface="Segoe UI" pitchFamily="34" charset="0"/>
                      </a:endParaRPr>
                    </a:p>
                  </a:txBody>
                  <a:tcPr marL="6350" marR="6350" marT="6350" marB="0" anchor="b"/>
                </a:tc>
              </a:tr>
              <a:tr h="246379">
                <a:tc>
                  <a:txBody>
                    <a:bodyPr/>
                    <a:lstStyle/>
                    <a:p>
                      <a:pPr algn="l" rtl="0" fontAlgn="b"/>
                      <a:r>
                        <a:rPr lang="en-US" sz="1400" u="none" strike="noStrike" dirty="0"/>
                        <a:t>17" WXGA+  </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1440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900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17</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96</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r>
              <a:tr h="246379">
                <a:tc>
                  <a:txBody>
                    <a:bodyPr/>
                    <a:lstStyle/>
                    <a:p>
                      <a:pPr algn="l" rtl="0" fontAlgn="b"/>
                      <a:r>
                        <a:rPr lang="en-US" sz="1400" u="none" strike="noStrike" dirty="0"/>
                        <a:t>15.4" WXGA+ </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1440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900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15.4</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110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96</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r>
              <a:tr h="246379">
                <a:tc>
                  <a:txBody>
                    <a:bodyPr/>
                    <a:lstStyle/>
                    <a:p>
                      <a:pPr algn="l" rtl="0" fontAlgn="b"/>
                      <a:r>
                        <a:rPr lang="en-US" sz="1400" u="none" strike="noStrike"/>
                        <a:t>15.4" WXGA </a:t>
                      </a:r>
                      <a:r>
                        <a:rPr lang="en-US" sz="1600" u="none" strike="noStrike"/>
                        <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1280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768</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15.4</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97</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96</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r>
              <a:tr h="246379">
                <a:tc>
                  <a:txBody>
                    <a:bodyPr/>
                    <a:lstStyle/>
                    <a:p>
                      <a:pPr algn="l" rtl="0" fontAlgn="b"/>
                      <a:r>
                        <a:rPr lang="en-US" sz="1400" u="none" strike="noStrike" dirty="0"/>
                        <a:t>14.1" WXGA </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1280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768</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14.1</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106</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96</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r>
              <a:tr h="246379">
                <a:tc>
                  <a:txBody>
                    <a:bodyPr/>
                    <a:lstStyle/>
                    <a:p>
                      <a:pPr algn="l" rtl="0" fontAlgn="b"/>
                      <a:r>
                        <a:rPr lang="en-US" sz="1400" u="none" strike="noStrike"/>
                        <a:t>13.3" WXGA </a:t>
                      </a:r>
                      <a:r>
                        <a:rPr lang="en-US" sz="1600" u="none" strike="noStrike"/>
                        <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1280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768</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13.3</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112</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96</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r>
              <a:tr h="246379">
                <a:tc>
                  <a:txBody>
                    <a:bodyPr/>
                    <a:lstStyle/>
                    <a:p>
                      <a:pPr algn="l" rtl="0" fontAlgn="b"/>
                      <a:r>
                        <a:rPr lang="en-US" sz="1400" u="none" strike="noStrike" dirty="0"/>
                        <a:t>17" WUXGA </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1920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17</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133</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125%</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r>
              <a:tr h="246379">
                <a:tc>
                  <a:txBody>
                    <a:bodyPr/>
                    <a:lstStyle/>
                    <a:p>
                      <a:pPr algn="l" rtl="0" fontAlgn="b"/>
                      <a:r>
                        <a:rPr lang="en-US" sz="1400" u="none" strike="noStrike" dirty="0"/>
                        <a:t>17" WSXGA+  </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1680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1050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17</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117</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125%</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r>
              <a:tr h="246379">
                <a:tc>
                  <a:txBody>
                    <a:bodyPr/>
                    <a:lstStyle/>
                    <a:p>
                      <a:pPr algn="l" rtl="0" fontAlgn="b"/>
                      <a:r>
                        <a:rPr lang="en-US" sz="1400" u="none" strike="noStrike"/>
                        <a:t>15.4" WSXGA+ </a:t>
                      </a:r>
                      <a:r>
                        <a:rPr lang="en-US" sz="1600" u="none" strike="noStrike"/>
                        <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1680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1050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15.4</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129</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125%</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r>
              <a:tr h="246379">
                <a:tc>
                  <a:txBody>
                    <a:bodyPr/>
                    <a:lstStyle/>
                    <a:p>
                      <a:pPr algn="l" rtl="0" fontAlgn="b"/>
                      <a:r>
                        <a:rPr lang="en-US" sz="1400" u="none" strike="noStrike"/>
                        <a:t>14.1" WXGA+ </a:t>
                      </a:r>
                      <a:r>
                        <a:rPr lang="en-US" sz="1600" u="none" strike="noStrike"/>
                        <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1440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900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14.1</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120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smtClean="0"/>
                        <a:t>96*</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125%</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r>
              <a:tr h="246379">
                <a:tc>
                  <a:txBody>
                    <a:bodyPr/>
                    <a:lstStyle/>
                    <a:p>
                      <a:pPr algn="l" rtl="0" fontAlgn="b"/>
                      <a:r>
                        <a:rPr lang="en-US" sz="1400" u="none" strike="noStrike" dirty="0"/>
                        <a:t>13.3" WXGA+</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1440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900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13.3</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127</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smtClean="0"/>
                        <a:t>96*</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125%</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r>
              <a:tr h="246379">
                <a:tc>
                  <a:txBody>
                    <a:bodyPr/>
                    <a:lstStyle/>
                    <a:p>
                      <a:pPr algn="l" rtl="0" fontAlgn="b"/>
                      <a:r>
                        <a:rPr lang="en-US" sz="1400" u="none" strike="noStrike"/>
                        <a:t>12.1" WXGA </a:t>
                      </a:r>
                      <a:r>
                        <a:rPr lang="en-US" sz="1600" u="none" strike="noStrike"/>
                        <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1280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768</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a:t>12.1</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123</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smtClean="0"/>
                        <a:t>96*</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c>
                  <a:txBody>
                    <a:bodyPr/>
                    <a:lstStyle/>
                    <a:p>
                      <a:pPr algn="ctr" rtl="0" fontAlgn="b"/>
                      <a:r>
                        <a:rPr lang="en-US" sz="1400" u="none" strike="noStrike" dirty="0"/>
                        <a:t>125%</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solidFill>
                      <a:schemeClr val="accent5">
                        <a:lumMod val="20000"/>
                        <a:lumOff val="80000"/>
                      </a:schemeClr>
                    </a:solidFill>
                  </a:tcPr>
                </a:tc>
              </a:tr>
              <a:tr h="258697">
                <a:tc>
                  <a:txBody>
                    <a:bodyPr/>
                    <a:lstStyle/>
                    <a:p>
                      <a:pPr algn="l" rtl="0" fontAlgn="b"/>
                      <a:r>
                        <a:rPr lang="en-US" sz="1400" u="none" strike="noStrike" dirty="0"/>
                        <a:t>15.4" WUXGA </a:t>
                      </a:r>
                      <a:r>
                        <a:rPr lang="en-US" sz="1600" u="none" strike="noStrike" dirty="0"/>
                        <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1920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1200</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a:t>15.4</a:t>
                      </a:r>
                      <a:endParaRPr lang="en-US" sz="1400" b="0" i="0" u="none" strike="noStrike">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147</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144</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c>
                  <a:txBody>
                    <a:bodyPr/>
                    <a:lstStyle/>
                    <a:p>
                      <a:pPr algn="ctr" rtl="0" fontAlgn="b"/>
                      <a:r>
                        <a:rPr lang="en-US" sz="1400" u="none" strike="noStrike" dirty="0"/>
                        <a:t>150%</a:t>
                      </a:r>
                      <a:endParaRPr lang="en-US" sz="1400" b="0" i="0" u="none" strike="noStrike" dirty="0">
                        <a:solidFill>
                          <a:srgbClr val="000000"/>
                        </a:solidFill>
                        <a:latin typeface="Segoe UI" pitchFamily="34" charset="0"/>
                        <a:ea typeface="Segoe UI" pitchFamily="34" charset="0"/>
                        <a:cs typeface="Segoe UI" pitchFamily="34" charset="0"/>
                      </a:endParaRPr>
                    </a:p>
                  </a:txBody>
                  <a:tcPr marL="6350" marR="6350" marT="6350" marB="0" anchor="b"/>
                </a:tc>
              </a:tr>
            </a:tbl>
          </a:graphicData>
        </a:graphic>
      </p:graphicFrame>
      <p:sp>
        <p:nvSpPr>
          <p:cNvPr id="8" name="Rectangle 5"/>
          <p:cNvSpPr/>
          <p:nvPr/>
        </p:nvSpPr>
        <p:spPr>
          <a:xfrm xmlns:a="http://schemas.openxmlformats.org/drawingml/2006/main">
            <a:off x="580813" y="5120746"/>
            <a:ext cx="7924800" cy="1231106"/>
          </a:xfrm>
          <a:prstGeom xmlns:a="http://schemas.openxmlformats.org/drawingml/2006/main" prst="rect">
            <a:avLst/>
          </a:prstGeom>
          <a:solidFill xmlns:a="http://schemas.openxmlformats.org/drawingml/2006/main">
            <a:schemeClr val="accent1">
              <a:alpha val="30000"/>
            </a:schemeClr>
          </a:solidFill>
          <a:ln xmlns:a="http://schemas.openxmlformats.org/drawingml/2006/main"/>
        </p:spPr>
        <p: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p:style>
        <p:txBody>
          <a:bodyPr xmlns:a="http://schemas.openxmlformats.org/drawingml/2006/main" wrap="square">
            <a:spAutoFit/>
          </a:bodyPr>
          <a:lstStyle xmlns:a="http://schemas.openxmlformats.org/drawingml/2006/main"/>
          <a:p xmlns:a="http://schemas.openxmlformats.org/drawingml/2006/main">
            <a:r>
              <a:rPr lang="en-US" sz="1400" dirty="0" smtClean="0">
                <a:latin typeface="Segoe UI" pitchFamily="34" charset="0"/>
                <a:ea typeface="Segoe UI" pitchFamily="34" charset="0"/>
                <a:cs typeface="Segoe UI" pitchFamily="34" charset="0"/>
              </a:rPr>
              <a:t>The “Scale level” column represents the default configuration based on the Max. Horizontal Image Size and Max. Vertical Image Size parameters from the EDID.  Note that this requires that the EDID contains valid data for  (See </a:t>
            </a:r>
            <a:r>
              <a:rPr lang="en-US" sz="1400" dirty="0" smtClean="0">
                <a:latin typeface="Segoe UI" pitchFamily="34" charset="0"/>
                <a:ea typeface="Segoe UI" pitchFamily="34" charset="0"/>
                <a:cs typeface="Segoe UI" pitchFamily="34" charset="0"/>
                <a:hlinkClick xmlns:r="http://schemas.openxmlformats.org/officeDocument/2006/relationships" r:id="rId4"/>
              </a:rPr>
              <a:t>VESA EDID Spec</a:t>
            </a:r>
            <a:r>
              <a:rPr lang="en-US" sz="1400" dirty="0" smtClean="0">
                <a:latin typeface="Segoe UI" pitchFamily="34" charset="0"/>
                <a:ea typeface="Segoe UI" pitchFamily="34" charset="0"/>
                <a:cs typeface="Segoe UI" pitchFamily="34" charset="0"/>
              </a:rPr>
              <a:t> for more details</a:t>
            </a:r>
            <a:r>
              <a:rPr lang="en-US" sz="1400" dirty="0" smtClean="0">
                <a:latin typeface="Segoe UI" pitchFamily="34" charset="0"/>
                <a:ea typeface="Segoe UI" pitchFamily="34" charset="0"/>
                <a:cs typeface="Segoe UI" pitchFamily="34" charset="0"/>
              </a:rPr>
              <a:t>)</a:t>
            </a:r>
            <a:endParaRPr lang="en-US" sz="1400" dirty="0" smtClean="0">
              <a:latin typeface="Segoe UI" pitchFamily="34" charset="0"/>
              <a:ea typeface="Segoe UI" pitchFamily="34" charset="0"/>
              <a:cs typeface="Segoe UI" pitchFamily="34" charset="0"/>
            </a:endParaRPr>
          </a:p>
          <a:p xmlns:a="http://schemas.openxmlformats.org/drawingml/2006/main">
            <a:endParaRPr lang="en-US" sz="1600" dirty="0" smtClean="0">
              <a:latin typeface="Segoe UI" pitchFamily="34" charset="0"/>
              <a:ea typeface="Segoe UI" pitchFamily="34" charset="0"/>
              <a:cs typeface="Segoe UI" pitchFamily="34" charset="0"/>
            </a:endParaRPr>
          </a:p>
          <a:p xmlns:a="http://schemas.openxmlformats.org/drawingml/2006/main">
            <a:r>
              <a:rPr lang="en-US" sz="1600" dirty="0" smtClean="0">
                <a:solidFill>
                  <a:schemeClr val="accent1"/>
                </a:solidFill>
                <a:latin typeface="Segoe UI" pitchFamily="34" charset="0"/>
                <a:ea typeface="Segoe UI" pitchFamily="34" charset="0"/>
                <a:cs typeface="Segoe UI" pitchFamily="34" charset="0"/>
              </a:rPr>
              <a:t>*</a:t>
            </a:r>
            <a:r>
              <a:rPr lang="en-US" sz="1600" dirty="0" smtClean="0">
                <a:solidFill>
                  <a:schemeClr val="bg1"/>
                </a:solidFill>
                <a:latin typeface="Segoe UI" pitchFamily="34" charset="0"/>
                <a:ea typeface="Segoe UI" pitchFamily="34" charset="0"/>
                <a:cs typeface="Segoe UI" pitchFamily="34" charset="0"/>
              </a:rPr>
              <a:t>Note</a:t>
            </a:r>
            <a:r>
              <a:rPr lang="en-US" sz="1600" dirty="0" smtClean="0">
                <a:latin typeface="Segoe UI" pitchFamily="34" charset="0"/>
                <a:ea typeface="Segoe UI" pitchFamily="34" charset="0"/>
                <a:cs typeface="Segoe UI" pitchFamily="34" charset="0"/>
              </a:rPr>
              <a:t>:  We never configure DPI producing an effective resolution of &lt; </a:t>
            </a:r>
            <a:r>
              <a:rPr lang="en-US" sz="1600" dirty="0" smtClean="0">
                <a:latin typeface="Segoe UI" pitchFamily="34" charset="0"/>
                <a:ea typeface="Segoe UI" pitchFamily="34" charset="0"/>
                <a:cs typeface="Segoe UI" pitchFamily="34" charset="0"/>
              </a:rPr>
              <a:t>1024x768</a:t>
            </a:r>
            <a:endParaRPr lang="en-US" sz="1600" dirty="0">
              <a:latin typeface="Segoe UI" pitchFamily="34" charset="0"/>
              <a:ea typeface="Segoe UI" pitchFamily="34" charset="0"/>
              <a:cs typeface="Segoe UI" pitchFamily="34" charset="0"/>
            </a:endParaRPr>
          </a:p>
        </p:txBody>
      </p:sp>
      <p:sp>
        <p:nvSpPr>
          <p:cNvPr id="9" name="TextBox 8"/>
          <p:cNvSpPr txBox="1"/>
          <p:nvPr/>
        </p:nvSpPr>
        <p:spPr>
          <a:xfrm xmlns:a="http://schemas.openxmlformats.org/drawingml/2006/main">
            <a:off x="495300" y="1220758"/>
            <a:ext cx="8153400" cy="400110"/>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sz="2000" dirty="0" smtClean="0">
                <a:solidFill>
                  <a:schemeClr val="tx2">
                    <a:lumMod val="20000"/>
                    <a:lumOff val="80000"/>
                  </a:schemeClr>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Automatic Configurations of High DPI Settings</a:t>
            </a:r>
          </a:p>
        </p:txBody>
      </p:sp>
    </p:spTree>
  </p:cSld>
  <p:clrMapOvr>
    <a:masterClrMapping xmlns:a="http://schemas.openxmlformats.org/drawingml/2006/main"/>
  </p:clrMapOvr>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2" name="Rectangle 11"/>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Why Do We Care?</a:t>
            </a:r>
            <a:endParaRPr lang="en-US" dirty="0"/>
          </a:p>
        </p:txBody>
      </p:sp>
      <p:sp>
        <p:nvSpPr>
          <p:cNvPr id="6" name="Text Placeholder 5"/>
          <p:cNvSpPr>
            <a:spLocks xmlns:a="http://schemas.openxmlformats.org/drawingml/2006/main" noGrp="1"/>
          </p:cNvSpPr>
          <p:nvPr>
            <p:ph idx="1"/>
          </p:nvPr>
        </p:nvSpPr>
        <p:spPr>
          <a:xfrm xmlns:a="http://schemas.openxmlformats.org/drawingml/2006/main">
            <a:off x="381000" y="1414463"/>
            <a:ext cx="8305800" cy="2366802"/>
          </a:xfrm>
        </p:spPr>
        <p:txBody>
          <a:bodyPr xmlns:a="http://schemas.openxmlformats.org/drawingml/2006/main"/>
          <a:lstStyle xmlns:a="http://schemas.openxmlformats.org/drawingml/2006/main"/>
          <a:p xmlns:a="http://schemas.openxmlformats.org/drawingml/2006/main">
            <a:r>
              <a:rPr lang="en-US" sz="2000" dirty="0" smtClean="0"/>
              <a:t>Non-native resolution negates the value of high-fidelity displays</a:t>
            </a:r>
          </a:p>
          <a:p xmlns:a="http://schemas.openxmlformats.org/drawingml/2006/main">
            <a:r>
              <a:rPr lang="en-US" sz="2000" dirty="0" smtClean="0"/>
              <a:t>Text looks blurry because </a:t>
            </a:r>
            <a:r>
              <a:rPr lang="en-US" sz="2000" dirty="0" err="1" smtClean="0"/>
              <a:t>ClearType</a:t>
            </a:r>
            <a:r>
              <a:rPr lang="en-US" sz="2000" dirty="0" smtClean="0"/>
              <a:t> requires native resolution</a:t>
            </a:r>
          </a:p>
          <a:p xmlns:a="http://schemas.openxmlformats.org/drawingml/2006/main">
            <a:r>
              <a:rPr lang="en-US" sz="2000" dirty="0" smtClean="0"/>
              <a:t>Can’t display native high-definition content</a:t>
            </a:r>
          </a:p>
          <a:p xmlns:a="http://schemas.openxmlformats.org/drawingml/2006/main">
            <a:pPr lvl="1"/>
            <a:r>
              <a:rPr lang="en-US" sz="1800" dirty="0" smtClean="0"/>
              <a:t>720p high-definition video requires 1280x720 resolution</a:t>
            </a:r>
          </a:p>
          <a:p xmlns:a="http://schemas.openxmlformats.org/drawingml/2006/main">
            <a:pPr lvl="1"/>
            <a:r>
              <a:rPr lang="en-US" sz="1800" dirty="0" smtClean="0"/>
              <a:t>1080p requires 1920x1080</a:t>
            </a:r>
          </a:p>
          <a:p xmlns:a="http://schemas.openxmlformats.org/drawingml/2006/main">
            <a:pPr lvl="1"/>
            <a:r>
              <a:rPr lang="en-US" sz="1800" dirty="0" smtClean="0"/>
              <a:t>1.9 megapixel photos require 1600x1200 native</a:t>
            </a:r>
          </a:p>
          <a:p xmlns:a="http://schemas.openxmlformats.org/drawingml/2006/main">
            <a:r>
              <a:rPr lang="en-US" sz="2000" dirty="0" smtClean="0"/>
              <a:t>Many people accidentally select a non-native aspect ratio</a:t>
            </a:r>
            <a:endParaRPr lang="en-US" sz="2000" dirty="0" smtClean="0"/>
          </a:p>
        </p:txBody>
      </p:sp>
      <p:sp>
        <p:nvSpPr>
          <p:cNvPr id="7" name="TextBox 6"/>
          <p:cNvSpPr txBox="1"/>
          <p:nvPr/>
        </p:nvSpPr>
        <p:spPr>
          <a:xfrm xmlns:a="http://schemas.openxmlformats.org/drawingml/2006/main">
            <a:off x="738302" y="5602069"/>
            <a:ext cx="3352800" cy="6463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smtClean="0">
                <a:gradFill>
                  <a:gsLst>
                    <a:gs pos="0">
                      <a:schemeClr val="bg1"/>
                    </a:gs>
                    <a:gs pos="100000">
                      <a:schemeClr val="bg1"/>
                    </a:gs>
                  </a:gsLst>
                  <a:lin ang="16200000" scaled="1"/>
                </a:gradFill>
                <a:latin typeface="Segoe UI" pitchFamily="34" charset="0"/>
                <a:ea typeface="Segoe UI" pitchFamily="34" charset="0"/>
                <a:cs typeface="Segoe UI" pitchFamily="34" charset="0"/>
              </a:rPr>
              <a:t>Pixilated content does not take advantage of the display</a:t>
            </a:r>
            <a:endParaRPr lang="en-US" dirty="0">
              <a:gradFill>
                <a:gsLst>
                  <a:gs pos="0">
                    <a:schemeClr val="bg1"/>
                  </a:gs>
                  <a:gs pos="100000">
                    <a:schemeClr val="bg1"/>
                  </a:gs>
                </a:gsLst>
                <a:lin ang="16200000" scaled="1"/>
              </a:gradFill>
              <a:latin typeface="Segoe UI" pitchFamily="34" charset="0"/>
              <a:ea typeface="Segoe UI" pitchFamily="34" charset="0"/>
              <a:cs typeface="Segoe UI" pitchFamily="34" charset="0"/>
            </a:endParaRPr>
          </a:p>
        </p:txBody>
      </p:sp>
      <p:sp>
        <p:nvSpPr>
          <p:cNvPr id="11" name="TextBox 10"/>
          <p:cNvSpPr txBox="1"/>
          <p:nvPr/>
        </p:nvSpPr>
        <p:spPr>
          <a:xfrm xmlns:a="http://schemas.openxmlformats.org/drawingml/2006/main">
            <a:off x="4888663" y="5602069"/>
            <a:ext cx="3625427" cy="6463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pPr algn="ctr"/>
            <a:r>
              <a:rPr lang="en-US" dirty="0" smtClean="0">
                <a:gradFill>
                  <a:gsLst>
                    <a:gs pos="0">
                      <a:schemeClr val="bg1"/>
                    </a:gs>
                    <a:gs pos="100000">
                      <a:schemeClr val="bg1"/>
                    </a:gs>
                  </a:gsLst>
                  <a:lin ang="16200000" scaled="1"/>
                </a:gradFill>
                <a:latin typeface="Segoe UI" pitchFamily="34" charset="0"/>
                <a:ea typeface="Segoe UI" pitchFamily="34" charset="0"/>
                <a:cs typeface="Segoe UI" pitchFamily="34" charset="0"/>
              </a:rPr>
              <a:t>Non-native aspect ratio settings “squish” content</a:t>
            </a:r>
            <a:endParaRPr lang="en-US" dirty="0">
              <a:gradFill>
                <a:gsLst>
                  <a:gs pos="0">
                    <a:schemeClr val="bg1"/>
                  </a:gs>
                  <a:gs pos="100000">
                    <a:schemeClr val="bg1"/>
                  </a:gs>
                </a:gsLst>
                <a:lin ang="16200000" scaled="1"/>
              </a:gradFill>
              <a:latin typeface="Segoe UI" pitchFamily="34" charset="0"/>
              <a:ea typeface="Segoe UI" pitchFamily="34" charset="0"/>
              <a:cs typeface="Segoe UI" pitchFamily="34" charset="0"/>
            </a:endParaRPr>
          </a:p>
        </p:txBody>
      </p:sp>
      <p:grpSp>
        <p:nvGrpSpPr>
          <p:cNvPr id="17" name="Group 16"/>
          <p:cNvGrpSpPr/>
          <p:nvPr/>
        </p:nvGrpSpPr>
        <p:grpSpPr>
          <a:xfrm xmlns:a="http://schemas.openxmlformats.org/drawingml/2006/main">
            <a:off x="1524000" y="4038600"/>
            <a:ext cx="1618065" cy="1447800"/>
            <a:chOff x="1219200" y="3886200"/>
            <a:chExt cx="2090057" cy="1870126"/>
          </a:xfrm>
        </p:grpSpPr>
        <p:pic>
          <p:nvPicPr>
            <p:cNvPr id="1026" name="Picture 2" descr="C:\Users\Susan\Pictures\Artwork_Imagery\Hardware Photos\OEM HW\Monitors\Desktop PC monitor black display no screen.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r="16884"/>
            <a:stretch xmlns:a="http://schemas.openxmlformats.org/drawingml/2006/main">
              <a:fillRect/>
            </a:stretch>
          </p:blipFill>
          <p:spPr bwMode="auto">
            <a:xfrm xmlns:a="http://schemas.openxmlformats.org/drawingml/2006/main">
              <a:off x="1219200" y="3886200"/>
              <a:ext cx="2090057" cy="1870126"/>
            </a:xfrm>
            <a:prstGeom xmlns:a="http://schemas.openxmlformats.org/drawingml/2006/main" prst="rect">
              <a:avLst/>
            </a:prstGeom>
            <a:noFill xmlns:a="http://schemas.openxmlformats.org/drawingml/2006/main"/>
          </p:spPr>
        </p:pic>
        <p:pic>
          <p:nvPicPr>
            <p:cNvPr id="4" name="Picture 3" descr="C:\Users\ryanha.000\AppData\Local\Microsoft\Windows\Temporary Internet Files\Content.IE5\QBO9W26N\MCj04127760000[1].wmf"/>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l="10061" t="11400" r="43974" b="35161"/>
            <a:stretch xmlns:a="http://schemas.openxmlformats.org/drawingml/2006/main">
              <a:fillRect/>
            </a:stretch>
          </p:blipFill>
          <p:spPr bwMode="auto">
            <a:xfrm xmlns:a="http://schemas.openxmlformats.org/drawingml/2006/main">
              <a:off x="1567544" y="3984172"/>
              <a:ext cx="1447800" cy="1143000"/>
            </a:xfrm>
            <a:prstGeom xmlns:a="http://schemas.openxmlformats.org/drawingml/2006/main" prst="rect">
              <a:avLst/>
            </a:prstGeom>
            <a:noFill xmlns:a="http://schemas.openxmlformats.org/drawingml/2006/main"/>
          </p:spPr>
        </p:pic>
      </p:grpSp>
      <p:grpSp>
        <p:nvGrpSpPr>
          <p:cNvPr id="18" name="Group 17"/>
          <p:cNvGrpSpPr/>
          <p:nvPr/>
        </p:nvGrpSpPr>
        <p:grpSpPr>
          <a:xfrm xmlns:a="http://schemas.openxmlformats.org/drawingml/2006/main">
            <a:off x="5444076" y="3800984"/>
            <a:ext cx="2514600" cy="1775577"/>
            <a:chOff x="5562600" y="3800984"/>
            <a:chExt cx="2514600" cy="1775577"/>
          </a:xfrm>
        </p:grpSpPr>
        <p:pic>
          <p:nvPicPr>
            <p:cNvPr id="1027" name="Picture 3" descr="C:\Users\Susan\Pictures\Artwork_Imagery\Hardware Photos\OEM HW\Monitors\Samsung flat planel widescreen display with xbox 360 tv.png"/>
            <p:cNvPicPr>
              <a:picLocks xmlns:a="http://schemas.openxmlformats.org/drawingml/2006/main" noChangeAspect="1" noChangeArrowheads="1"/>
            </p:cNvPicPr>
            <p:nvPr/>
          </p:nvPicPr>
          <p:blipFill>
            <a:blip xmlns:r="http://schemas.openxmlformats.org/officeDocument/2006/relationships" xmlns:a="http://schemas.openxmlformats.org/drawingml/2006/main" r:embed="rId6" cstate="print"/>
            <a:srcRect xmlns:a="http://schemas.openxmlformats.org/drawingml/2006/main"/>
            <a:stretch xmlns:a="http://schemas.openxmlformats.org/drawingml/2006/main">
              <a:fillRect/>
            </a:stretch>
          </p:blipFill>
          <p:spPr bwMode="auto">
            <a:xfrm xmlns:a="http://schemas.openxmlformats.org/drawingml/2006/main">
              <a:off x="5562600" y="3800984"/>
              <a:ext cx="2514600" cy="1775577"/>
            </a:xfrm>
            <a:prstGeom xmlns:a="http://schemas.openxmlformats.org/drawingml/2006/main" prst="rect">
              <a:avLst/>
            </a:prstGeom>
            <a:noFill xmlns:a="http://schemas.openxmlformats.org/drawingml/2006/main"/>
          </p:spPr>
        </p:pic>
        <p:pic>
          <p:nvPicPr>
            <p:cNvPr id="10" name="Picture 4" descr="C:\Users\ryanha.000\AppData\Local\Microsoft\Windows\Temporary Internet Files\Content.IE5\3DR8BECI\MPj04393360000[1].jpg"/>
            <p:cNvPicPr>
              <a:picLocks xmlns:a="http://schemas.openxmlformats.org/drawingml/2006/main" noChangeAspect="1" noChangeArrowheads="1"/>
            </p:cNvPicPr>
            <p:nvPr/>
          </p:nvPicPr>
          <p:blipFill>
            <a:blip xmlns:r="http://schemas.openxmlformats.org/officeDocument/2006/relationships" xmlns:a="http://schemas.openxmlformats.org/drawingml/2006/main" r:embed="rId7" cstate="print"/>
            <a:stretch xmlns:a="http://schemas.openxmlformats.org/drawingml/2006/main">
              <a:fillRect/>
            </a:stretch>
          </p:blipFill>
          <p:spPr bwMode="auto">
            <a:xfrm xmlns:a="http://schemas.openxmlformats.org/drawingml/2006/main">
              <a:off x="5715000" y="3886200"/>
              <a:ext cx="2209800" cy="1295400"/>
            </a:xfrm>
            <a:prstGeom xmlns:a="http://schemas.openxmlformats.org/drawingml/2006/main" prst="rect">
              <a:avLst/>
            </a:prstGeom>
            <a:noFill xmlns:a="http://schemas.openxmlformats.org/drawingml/2006/main"/>
            <a:ln xmlns:a="http://schemas.openxmlformats.org/drawingml/2006/main">
              <a:noFill/>
            </a:ln>
          </p:spPr>
        </p:pic>
      </p:grpSp>
    </p:spTree>
  </p:cSld>
  <p:clrMapOvr>
    <a:masterClrMapping xmlns:a="http://schemas.openxmlformats.org/drawingml/2006/main"/>
  </p:clrMapOvr>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8" name="Rectangle 17"/>
          <p:cNvSpPr/>
          <p:nvPr/>
        </p:nvSpPr>
        <p:spPr>
          <a:xfrm xmlns:a="http://schemas.openxmlformats.org/drawingml/2006/main">
            <a:off x="0" y="1905000"/>
            <a:ext cx="9144000" cy="25130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19" name="Rectangle 18"/>
          <p:cNvSpPr/>
          <p:nvPr/>
        </p:nvSpPr>
        <p:spPr>
          <a:xfrm xmlns:a="http://schemas.openxmlformats.org/drawingml/2006/main">
            <a:off x="0" y="3886200"/>
            <a:ext cx="9144000" cy="25130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0" name="Rectangle 19"/>
          <p:cNvSpPr/>
          <p:nvPr/>
        </p:nvSpPr>
        <p:spPr>
          <a:xfrm xmlns:a="http://schemas.openxmlformats.org/drawingml/2006/main">
            <a:off x="0" y="5599906"/>
            <a:ext cx="9144000" cy="25130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4"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The Problems</a:t>
            </a:r>
            <a:endParaRPr lang="en-US" dirty="0"/>
          </a:p>
        </p:txBody>
      </p:sp>
      <p:pic>
        <p:nvPicPr>
          <p:cNvPr id="5"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381000" y="1417638"/>
            <a:ext cx="4724400" cy="89535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pic>
        <p:nvPicPr>
          <p:cNvPr id="6" name="Picture 5"/>
          <p:cNvPicPr>
            <a:picLocks xmlns:a="http://schemas.openxmlformats.org/drawingml/2006/main" noChangeAspect="1" noChangeArrowheads="1"/>
          </p:cNvPicPr>
          <p:nvPr/>
        </p:nvPicPr>
        <p:blipFill>
          <a:blip xmlns:r="http://schemas.openxmlformats.org/officeDocument/2006/relationships" xmlns:a="http://schemas.openxmlformats.org/drawingml/2006/main" r:embed="rId5" cstate="print"/>
          <a:srcRect xmlns:a="http://schemas.openxmlformats.org/drawingml/2006/main"/>
          <a:stretch xmlns:a="http://schemas.openxmlformats.org/drawingml/2006/main">
            <a:fillRect/>
          </a:stretch>
        </p:blipFill>
        <p:spPr bwMode="auto">
          <a:xfrm xmlns:a="http://schemas.openxmlformats.org/drawingml/2006/main">
            <a:off x="5391150" y="957461"/>
            <a:ext cx="3371850" cy="198596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pic>
        <p:nvPicPr>
          <p:cNvPr id="7" name="Picture 6"/>
          <p:cNvPicPr/>
          <p:nvPr/>
        </p:nvPicPr>
        <p:blipFill>
          <a:blip xmlns:r="http://schemas.openxmlformats.org/officeDocument/2006/relationships" xmlns:a="http://schemas.openxmlformats.org/drawingml/2006/main" r:embed="rId6" cstate="print"/>
          <a:srcRect xmlns:a="http://schemas.openxmlformats.org/drawingml/2006/main"/>
          <a:stretch xmlns:a="http://schemas.openxmlformats.org/drawingml/2006/main">
            <a:fillRect/>
          </a:stretch>
        </p:blipFill>
        <p:spPr bwMode="auto">
          <a:xfrm xmlns:a="http://schemas.openxmlformats.org/drawingml/2006/main">
            <a:off x="381000" y="2895600"/>
            <a:ext cx="2390775" cy="123825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pic>
        <p:nvPicPr>
          <p:cNvPr id="8"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7" cstate="print"/>
          <a:srcRect xmlns:a="http://schemas.openxmlformats.org/drawingml/2006/main"/>
          <a:stretch xmlns:a="http://schemas.openxmlformats.org/drawingml/2006/main">
            <a:fillRect/>
          </a:stretch>
        </p:blipFill>
        <p:spPr bwMode="auto">
          <a:xfrm xmlns:a="http://schemas.openxmlformats.org/drawingml/2006/main">
            <a:off x="381000" y="5091180"/>
            <a:ext cx="4568117" cy="9906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pic>
        <p:nvPicPr>
          <p:cNvPr id="9"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8" cstate="print"/>
          <a:srcRect xmlns:a="http://schemas.openxmlformats.org/drawingml/2006/main"/>
          <a:stretch xmlns:a="http://schemas.openxmlformats.org/drawingml/2006/main">
            <a:fillRect/>
          </a:stretch>
        </p:blipFill>
        <p:spPr bwMode="auto">
          <a:xfrm xmlns:a="http://schemas.openxmlformats.org/drawingml/2006/main">
            <a:off x="3011477" y="3072047"/>
            <a:ext cx="2310031" cy="1061803"/>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sp>
        <p:nvSpPr>
          <p:cNvPr id="10" name="TextBox 9"/>
          <p:cNvSpPr txBox="1"/>
          <p:nvPr/>
        </p:nvSpPr>
        <p:spPr>
          <a:xfrm xmlns:a="http://schemas.openxmlformats.org/drawingml/2006/main">
            <a:off x="3886200" y="2362200"/>
            <a:ext cx="1219200" cy="307777"/>
          </a:xfrm>
          <a:prstGeom xmlns:a="http://schemas.openxmlformats.org/drawingml/2006/main" prst="rect">
            <a:avLst/>
          </a:prstGeom>
          <a:noFill xmlns:a="http://schemas.openxmlformats.org/drawingml/2006/main"/>
          <a:ln xmlns:a="http://schemas.openxmlformats.org/drawingml/2006/main" w="12700">
            <a:noFill/>
          </a:ln>
        </p:spPr>
        <p:txBody>
          <a:bodyPr xmlns:a="http://schemas.openxmlformats.org/drawingml/2006/main" wrap="square" rtlCol="0">
            <a:spAutoFit/>
          </a:bodyPr>
          <a:lstStyle xmlns:a="http://schemas.openxmlformats.org/drawingml/2006/main"/>
          <a:p xmlns:a="http://schemas.openxmlformats.org/drawingml/2006/main">
            <a:r>
              <a:rPr lang="en-US" sz="1400"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Clipped text</a:t>
            </a:r>
            <a:endParaRPr lang="en-US" sz="1400"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1" name="TextBox 10"/>
          <p:cNvSpPr txBox="1"/>
          <p:nvPr/>
        </p:nvSpPr>
        <p:spPr>
          <a:xfrm xmlns:a="http://schemas.openxmlformats.org/drawingml/2006/main">
            <a:off x="5562600" y="2968823"/>
            <a:ext cx="3091543" cy="307777"/>
          </a:xfrm>
          <a:prstGeom xmlns:a="http://schemas.openxmlformats.org/drawingml/2006/main" prst="rect">
            <a:avLst/>
          </a:prstGeom>
          <a:noFill xmlns:a="http://schemas.openxmlformats.org/drawingml/2006/main"/>
          <a:ln xmlns:a="http://schemas.openxmlformats.org/drawingml/2006/main" w="12700">
            <a:noFill/>
          </a:ln>
        </p:spPr>
        <p:txBody>
          <a:bodyPr xmlns:a="http://schemas.openxmlformats.org/drawingml/2006/main" wrap="square" rtlCol="0">
            <a:spAutoFit/>
          </a:bodyPr>
          <a:lstStyle xmlns:a="http://schemas.openxmlformats.org/drawingml/2006/main"/>
          <a:p xmlns:a="http://schemas.openxmlformats.org/drawingml/2006/main">
            <a:r>
              <a:rPr lang="en-US" sz="1400"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Layout issues and image size issues</a:t>
            </a:r>
            <a:endParaRPr lang="en-US" sz="1400"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2" name="TextBox 11"/>
          <p:cNvSpPr txBox="1"/>
          <p:nvPr/>
        </p:nvSpPr>
        <p:spPr>
          <a:xfrm xmlns:a="http://schemas.openxmlformats.org/drawingml/2006/main">
            <a:off x="3352800" y="4155365"/>
            <a:ext cx="1676400" cy="307777"/>
          </a:xfrm>
          <a:prstGeom xmlns:a="http://schemas.openxmlformats.org/drawingml/2006/main" prst="rect">
            <a:avLst/>
          </a:prstGeom>
          <a:noFill xmlns:a="http://schemas.openxmlformats.org/drawingml/2006/main"/>
          <a:ln xmlns:a="http://schemas.openxmlformats.org/drawingml/2006/main" w="12700">
            <a:noFill/>
          </a:ln>
        </p:spPr>
        <p:txBody>
          <a:bodyPr xmlns:a="http://schemas.openxmlformats.org/drawingml/2006/main" wrap="square" rtlCol="0">
            <a:spAutoFit/>
          </a:bodyPr>
          <a:lstStyle xmlns:a="http://schemas.openxmlformats.org/drawingml/2006/main"/>
          <a:p xmlns:a="http://schemas.openxmlformats.org/drawingml/2006/main">
            <a:r>
              <a:rPr lang="en-US" sz="1400"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Pixilated bitmaps</a:t>
            </a:r>
            <a:endParaRPr lang="en-US" sz="1400"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3" name="TextBox 12"/>
          <p:cNvSpPr txBox="1"/>
          <p:nvPr/>
        </p:nvSpPr>
        <p:spPr>
          <a:xfrm xmlns:a="http://schemas.openxmlformats.org/drawingml/2006/main">
            <a:off x="762000" y="4155365"/>
            <a:ext cx="1600200" cy="307777"/>
          </a:xfrm>
          <a:prstGeom xmlns:a="http://schemas.openxmlformats.org/drawingml/2006/main" prst="rect">
            <a:avLst/>
          </a:prstGeom>
          <a:noFill xmlns:a="http://schemas.openxmlformats.org/drawingml/2006/main"/>
          <a:ln xmlns:a="http://schemas.openxmlformats.org/drawingml/2006/main" w="12700">
            <a:noFill/>
          </a:ln>
        </p:spPr>
        <p:txBody>
          <a:bodyPr xmlns:a="http://schemas.openxmlformats.org/drawingml/2006/main" wrap="square" rtlCol="0">
            <a:spAutoFit/>
          </a:bodyPr>
          <a:lstStyle xmlns:a="http://schemas.openxmlformats.org/drawingml/2006/main"/>
          <a:p xmlns:a="http://schemas.openxmlformats.org/drawingml/2006/main">
            <a:r>
              <a:rPr lang="en-US" sz="1400" dirty="0" err="1"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WinForms</a:t>
            </a:r>
            <a:r>
              <a:rPr lang="en-US" sz="1400"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 issues</a:t>
            </a:r>
            <a:endParaRPr lang="en-US" sz="1400"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4" name="TextBox 13"/>
          <p:cNvSpPr txBox="1"/>
          <p:nvPr/>
        </p:nvSpPr>
        <p:spPr>
          <a:xfrm xmlns:a="http://schemas.openxmlformats.org/drawingml/2006/main">
            <a:off x="2169758" y="6125322"/>
            <a:ext cx="990600" cy="307777"/>
          </a:xfrm>
          <a:prstGeom xmlns:a="http://schemas.openxmlformats.org/drawingml/2006/main" prst="rect">
            <a:avLst/>
          </a:prstGeom>
          <a:noFill xmlns:a="http://schemas.openxmlformats.org/drawingml/2006/main"/>
          <a:ln xmlns:a="http://schemas.openxmlformats.org/drawingml/2006/main" w="12700">
            <a:noFill/>
          </a:ln>
        </p:spPr>
        <p:txBody>
          <a:bodyPr xmlns:a="http://schemas.openxmlformats.org/drawingml/2006/main" wrap="square" rtlCol="0">
            <a:spAutoFit/>
          </a:bodyPr>
          <a:lstStyle xmlns:a="http://schemas.openxmlformats.org/drawingml/2006/main"/>
          <a:p xmlns:a="http://schemas.openxmlformats.org/drawingml/2006/main">
            <a:r>
              <a:rPr lang="en-US" sz="1400"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Blurry UI</a:t>
            </a:r>
            <a:endParaRPr lang="en-US" sz="1400"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sp>
        <p:nvSpPr>
          <p:cNvPr id="15" name="TextBox 14"/>
          <p:cNvSpPr txBox="1"/>
          <p:nvPr/>
        </p:nvSpPr>
        <p:spPr>
          <a:xfrm xmlns:a="http://schemas.openxmlformats.org/drawingml/2006/main">
            <a:off x="6438900" y="6125322"/>
            <a:ext cx="2057400" cy="307777"/>
          </a:xfrm>
          <a:prstGeom xmlns:a="http://schemas.openxmlformats.org/drawingml/2006/main" prst="rect">
            <a:avLst/>
          </a:prstGeom>
          <a:noFill xmlns:a="http://schemas.openxmlformats.org/drawingml/2006/main"/>
          <a:ln xmlns:a="http://schemas.openxmlformats.org/drawingml/2006/main" w="12700">
            <a:noFill/>
          </a:ln>
        </p:spPr>
        <p:txBody>
          <a:bodyPr xmlns:a="http://schemas.openxmlformats.org/drawingml/2006/main" wrap="square" rtlCol="0">
            <a:spAutoFit/>
          </a:bodyPr>
          <a:lstStyle xmlns:a="http://schemas.openxmlformats.org/drawingml/2006/main"/>
          <a:p xmlns:a="http://schemas.openxmlformats.org/drawingml/2006/main">
            <a:r>
              <a:rPr lang="en-US" sz="1400"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Mismatched font sizes</a:t>
            </a:r>
            <a:endParaRPr lang="en-US" sz="1400"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pic>
        <p:nvPicPr>
          <p:cNvPr id="16"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9" cstate="print"/>
          <a:srcRect xmlns:a="http://schemas.openxmlformats.org/drawingml/2006/main"/>
          <a:stretch xmlns:a="http://schemas.openxmlformats.org/drawingml/2006/main">
            <a:fillRect/>
          </a:stretch>
        </p:blipFill>
        <p:spPr bwMode="auto">
          <a:xfrm xmlns:a="http://schemas.openxmlformats.org/drawingml/2006/main">
            <a:off x="6172200" y="4212045"/>
            <a:ext cx="2590800" cy="1869735"/>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50800" dist="38100" dir="2700000" algn="tl" rotWithShape="0">
              <a:prstClr val="black">
                <a:alpha val="40000"/>
              </a:prstClr>
            </a:outerShdw>
          </a:effectLst>
        </p:spPr>
      </p:pic>
    </p:spTree>
  </p:cSld>
  <p:clrMapOvr>
    <a:masterClrMapping xmlns:a="http://schemas.openxmlformats.org/drawingml/2006/main"/>
  </p:clrMapOvr>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3700" y="228600"/>
            <a:ext cx="8521700" cy="1323439"/>
          </a:xfrm>
        </p:spPr>
        <p:txBody>
          <a:bodyPr xmlns:a="http://schemas.openxmlformats.org/drawingml/2006/main"/>
          <a:lstStyle xmlns:a="http://schemas.openxmlformats.org/drawingml/2006/main"/>
          <a:p xmlns:a="http://schemas.openxmlformats.org/drawingml/2006/main">
            <a:r>
              <a:rPr lang="en-US" sz="4000" dirty="0" smtClean="0"/>
              <a:t>Automatic Scaling Is a Stopgap, </a:t>
            </a:r>
            <a:r>
              <a:rPr lang="en-US" sz="4000" dirty="0" smtClean="0"/>
              <a:t/>
            </a:r>
            <a:br>
              <a:rPr lang="en-US" sz="4000" dirty="0" smtClean="0"/>
            </a:br>
            <a:r>
              <a:rPr lang="en-US" sz="4000" dirty="0" smtClean="0"/>
              <a:t>Not </a:t>
            </a:r>
            <a:r>
              <a:rPr lang="en-US" sz="4000" dirty="0" smtClean="0"/>
              <a:t>a Solution</a:t>
            </a:r>
            <a:endParaRPr lang="en-US" sz="4000" dirty="0"/>
          </a:p>
        </p:txBody>
      </p:sp>
      <p:sp>
        <p:nvSpPr>
          <p:cNvPr id="3" name="Content Placeholder 2"/>
          <p:cNvSpPr>
            <a:spLocks xmlns:a="http://schemas.openxmlformats.org/drawingml/2006/main" noGrp="1"/>
          </p:cNvSpPr>
          <p:nvPr>
            <p:ph idx="1"/>
          </p:nvPr>
        </p:nvSpPr>
        <p:spPr>
          <a:xfrm xmlns:a="http://schemas.openxmlformats.org/drawingml/2006/main">
            <a:off x="381000" y="1905000"/>
            <a:ext cx="8305800" cy="3351687"/>
          </a:xfrm>
          <a:prstGeom xmlns:a="http://schemas.openxmlformats.org/drawingml/2006/main" prst="rect">
            <a:avLst/>
          </a:prstGeom>
        </p:spPr>
        <p:txBody>
          <a:bodyPr xmlns:a="http://schemas.openxmlformats.org/drawingml/2006/main"/>
          <a:lstStyle xmlns:a="http://schemas.openxmlformats.org/drawingml/2006/main"/>
          <a:p xmlns:a="http://schemas.openxmlformats.org/drawingml/2006/main">
            <a:pPr marL="231775" indent="-231775"/>
            <a:r>
              <a:rPr lang="en-US" sz="2400" dirty="0" smtClean="0"/>
              <a:t>Automatic scaling introduces blurriness in the </a:t>
            </a:r>
            <a:r>
              <a:rPr lang="en-US" sz="2400" dirty="0" smtClean="0"/>
              <a:t/>
            </a:r>
            <a:br>
              <a:rPr lang="en-US" sz="2400" dirty="0" smtClean="0"/>
            </a:br>
            <a:r>
              <a:rPr lang="en-US" sz="2400" dirty="0" smtClean="0"/>
              <a:t>application </a:t>
            </a:r>
            <a:r>
              <a:rPr lang="en-US" sz="2400" dirty="0" smtClean="0"/>
              <a:t>window</a:t>
            </a:r>
          </a:p>
          <a:p xmlns:a="http://schemas.openxmlformats.org/drawingml/2006/main">
            <a:pPr marL="231775" indent="-231775"/>
            <a:r>
              <a:rPr lang="en-US" sz="2400" dirty="0" smtClean="0"/>
              <a:t>Some cross-application input operations fail due to </a:t>
            </a:r>
            <a:r>
              <a:rPr lang="en-US" sz="2400" dirty="0" smtClean="0"/>
              <a:t/>
            </a:r>
            <a:br>
              <a:rPr lang="en-US" sz="2400" dirty="0" smtClean="0"/>
            </a:br>
            <a:r>
              <a:rPr lang="en-US" sz="2400" dirty="0" err="1" smtClean="0"/>
              <a:t>mis</a:t>
            </a:r>
            <a:r>
              <a:rPr lang="en-US" sz="2400" dirty="0" smtClean="0"/>
              <a:t>-matched </a:t>
            </a:r>
            <a:r>
              <a:rPr lang="en-US" sz="2400" dirty="0" smtClean="0"/>
              <a:t>coordinate spaces</a:t>
            </a:r>
          </a:p>
          <a:p xmlns:a="http://schemas.openxmlformats.org/drawingml/2006/main">
            <a:pPr marL="231775" indent="-231775"/>
            <a:r>
              <a:rPr lang="en-US" sz="2400" dirty="0" smtClean="0"/>
              <a:t>Some APIs are not virtualized and result in visual artifacts</a:t>
            </a:r>
          </a:p>
          <a:p xmlns:a="http://schemas.openxmlformats.org/drawingml/2006/main">
            <a:pPr marL="231775" indent="-231775"/>
            <a:r>
              <a:rPr lang="en-US" sz="2400" dirty="0" smtClean="0"/>
              <a:t>Only applies to applications which are not declared as High DPI Aware</a:t>
            </a:r>
          </a:p>
          <a:p xmlns:a="http://schemas.openxmlformats.org/drawingml/2006/main">
            <a:pPr marL="231775" indent="-231775"/>
            <a:r>
              <a:rPr lang="en-US" sz="2400" dirty="0" smtClean="0"/>
              <a:t>By default, only enabled for DPI settings of &gt;= 144</a:t>
            </a:r>
          </a:p>
          <a:p xmlns:a="http://schemas.openxmlformats.org/drawingml/2006/main">
            <a:pPr marL="231775" indent="-231775"/>
            <a:endParaRPr lang="en-US" sz="1800" dirty="0" smtClean="0"/>
          </a:p>
        </p:txBody>
      </p:sp>
      <p:sp>
        <p:nvSpPr>
          <p:cNvPr id="4" name="Rectangle 3"/>
          <p:cNvSpPr/>
          <p:nvPr/>
        </p:nvSpPr>
        <p:spPr>
          <a:xfrm xmlns:a="http://schemas.openxmlformats.org/drawingml/2006/main">
            <a:off x="380999" y="5638800"/>
            <a:ext cx="8382001" cy="646331"/>
          </a:xfrm>
          <a:prstGeom xmlns:a="http://schemas.openxmlformats.org/drawingml/2006/main" prst="rect">
            <a:avLst/>
          </a:prstGeom>
          <a:ln xmlns:a="http://schemas.openxmlformats.org/drawingml/2006/main"/>
        </p:spPr>
        <p: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p:style>
        <p:txBody>
          <a:bodyPr xmlns:a="http://schemas.openxmlformats.org/drawingml/2006/main" wrap="square">
            <a:spAutoFit/>
          </a:bodyPr>
          <a:lstStyle xmlns:a="http://schemas.openxmlformats.org/drawingml/2006/main"/>
          <a:p xmlns:a="http://schemas.openxmlformats.org/drawingml/2006/main">
            <a:pPr>
              <a:buNone/>
            </a:pPr>
            <a:r>
              <a:rPr lang="en-US" dirty="0" smtClean="0">
                <a:latin typeface="Segoe UI" pitchFamily="34" charset="0"/>
                <a:ea typeface="Segoe UI" pitchFamily="34" charset="0"/>
                <a:cs typeface="Segoe UI" pitchFamily="34" charset="0"/>
              </a:rPr>
              <a:t>Automatic scaling is an application compatibility feature to ease the transition while the ISV ecosystem catches up to the hardware display </a:t>
            </a:r>
            <a:r>
              <a:rPr lang="en-US" dirty="0" smtClean="0">
                <a:latin typeface="Segoe UI" pitchFamily="34" charset="0"/>
                <a:ea typeface="Segoe UI" pitchFamily="34" charset="0"/>
                <a:cs typeface="Segoe UI" pitchFamily="34" charset="0"/>
              </a:rPr>
              <a:t>capabilities</a:t>
            </a:r>
            <a:endParaRPr lang="en-US" dirty="0" smtClean="0">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Solution</a:t>
            </a:r>
            <a:endParaRPr lang="en-US" dirty="0"/>
          </a:p>
        </p:txBody>
      </p:sp>
      <p:sp>
        <p:nvSpPr>
          <p:cNvPr id="6" name="Text Placeholder 5"/>
          <p:cNvSpPr>
            <a:spLocks xmlns:a="http://schemas.openxmlformats.org/drawingml/2006/main" noGrp="1"/>
          </p:cNvSpPr>
          <p:nvPr>
            <p:ph idx="1"/>
          </p:nvPr>
        </p:nvSpPr>
        <p:spPr/>
        <p:txBody>
          <a:bodyPr xmlns:a="http://schemas.openxmlformats.org/drawingml/2006/main"/>
          <a:lstStyle xmlns:a="http://schemas.openxmlformats.org/drawingml/2006/main"/>
          <a:p xmlns:a="http://schemas.openxmlformats.org/drawingml/2006/main">
            <a:r>
              <a:rPr lang="en-US" smtClean="0"/>
              <a:t>Native Win32 applications</a:t>
            </a:r>
          </a:p>
          <a:p xmlns:a="http://schemas.openxmlformats.org/drawingml/2006/main">
            <a:pPr lvl="1"/>
            <a:r>
              <a:rPr lang="en-US" smtClean="0"/>
              <a:t>Be DPI Aware – include DPI Aware manifest</a:t>
            </a:r>
          </a:p>
          <a:p xmlns:a="http://schemas.openxmlformats.org/drawingml/2006/main">
            <a:pPr lvl="1"/>
            <a:r>
              <a:rPr lang="en-US" smtClean="0"/>
              <a:t>Scale all UI text, points and sizes using the DPI values returned by the GetDeviceCaps API</a:t>
            </a:r>
          </a:p>
          <a:p xmlns:a="http://schemas.openxmlformats.org/drawingml/2006/main">
            <a:r>
              <a:rPr lang="en-US" smtClean="0"/>
              <a:t>.Net WinForm applications</a:t>
            </a:r>
          </a:p>
          <a:p xmlns:a="http://schemas.openxmlformats.org/drawingml/2006/main">
            <a:pPr lvl="1"/>
            <a:r>
              <a:rPr lang="en-US" smtClean="0"/>
              <a:t>Mind the “AutoScaleMode” form property – Use “Font” or “DPI” values</a:t>
            </a:r>
            <a:endParaRPr lang="en-US" dirty="0"/>
          </a:p>
        </p:txBody>
      </p:sp>
      <p:sp>
        <p:nvSpPr>
          <p:cNvPr id="4" name="Rectangle 3"/>
          <p:cNvSpPr/>
          <p:nvPr/>
        </p:nvSpPr>
        <p:spPr>
          <a:xfrm xmlns:a="http://schemas.openxmlformats.org/drawingml/2006/main">
            <a:off x="424542" y="5410200"/>
            <a:ext cx="8338458" cy="461665"/>
          </a:xfrm>
          <a:prstGeom xmlns:a="http://schemas.openxmlformats.org/drawingml/2006/main" prst="rect">
            <a:avLst/>
          </a:prstGeom>
          <a:ln xmlns:a="http://schemas.openxmlformats.org/drawingml/2006/main"/>
        </p:spPr>
        <p:style>
          <a:lnRef xmlns:a="http://schemas.openxmlformats.org/drawingml/2006/main" idx="3">
            <a:schemeClr val="lt1"/>
          </a:lnRef>
          <a:fillRef xmlns:a="http://schemas.openxmlformats.org/drawingml/2006/main" idx="1">
            <a:schemeClr val="accent1"/>
          </a:fillRef>
          <a:effectRef xmlns:a="http://schemas.openxmlformats.org/drawingml/2006/main" idx="1">
            <a:schemeClr val="accent1"/>
          </a:effectRef>
          <a:fontRef xmlns:a="http://schemas.openxmlformats.org/drawingml/2006/main" idx="minor">
            <a:schemeClr val="lt1"/>
          </a:fontRef>
        </p:style>
        <p:txBody>
          <a:bodyPr xmlns:a="http://schemas.openxmlformats.org/drawingml/2006/main" wrap="square">
            <a:spAutoFit/>
          </a:bodyPr>
          <a:lstStyle xmlns:a="http://schemas.openxmlformats.org/drawingml/2006/main"/>
          <a:p xmlns:a="http://schemas.openxmlformats.org/drawingml/2006/main">
            <a:pPr algn="ctr"/>
            <a:r>
              <a:rPr lang="en-US" sz="2400" dirty="0" smtClean="0"/>
              <a:t>Always test your application on high DPI settings</a:t>
            </a:r>
          </a:p>
        </p:txBody>
      </p:sp>
    </p:spTree>
  </p:cSld>
  <p:clrMapOvr>
    <a:masterClrMapping xmlns:a="http://schemas.openxmlformats.org/drawingml/2006/main"/>
  </p:clrMapOvr>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כותרת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a:t>DPI Aware Manifest</a:t>
            </a:r>
            <a:endParaRPr lang="he-IL" dirty="0"/>
          </a:p>
        </p:txBody>
      </p:sp>
      <p:sp>
        <p:nvSpPr>
          <p:cNvPr id="5" name="Text Placeholder 2"/>
          <p:cNvSpPr>
            <a:spLocks xmlns:a="http://schemas.openxmlformats.org/drawingml/2006/main" noGrp="1"/>
          </p:cNvSpPr>
          <p:nvPr>
            <p:ph type="body" sz="quarter" idx="4294967295"/>
          </p:nvPr>
        </p:nvSpPr>
        <p:spPr>
          <a:xfrm xmlns:a="http://schemas.openxmlformats.org/drawingml/2006/main">
            <a:off x="381000" y="1420813"/>
            <a:ext cx="8040687" cy="2954655"/>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&lt;application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xmlns</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="urn:schemas-microsoft-com:asm.v3"&gt;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windowsSettings</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dpiAware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xmlns</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="http://schemas.microsoft.com/SMI/2005/WindowsSettings"&gt;true&lt;/dpiAware&gt;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windowsSettings</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&lt;/application&gt;</a:t>
            </a:r>
          </a:p>
          <a:p xmlns:a="http://schemas.openxmlformats.org/drawingml/2006/main">
            <a:pPr>
              <a:buNone/>
            </a:pPr>
            <a:endPar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&lt;!-- See http://msdn2.microsoft.com/en-us/library/ms633543.aspx --&gt;</a:t>
            </a:r>
          </a:p>
        </p:txBody>
      </p:sp>
    </p:spTree>
  </p:cSld>
  <p:clrMapOvr>
    <a:masterClrMapping xmlns:a="http://schemas.openxmlformats.org/drawingml/2006/main"/>
  </p:clrMapOvr>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כותרת 1"/>
          <p:cNvSpPr>
            <a:spLocks xmlns:a="http://schemas.openxmlformats.org/drawingml/2006/main" noGrp="1"/>
          </p:cNvSpPr>
          <p:nvPr>
            <p:ph type="title"/>
          </p:nvPr>
        </p:nvSpPr>
        <p:spPr>
          <a:xfrm xmlns:a="http://schemas.openxmlformats.org/drawingml/2006/main">
            <a:off x="393700" y="228600"/>
            <a:ext cx="8305800" cy="646331"/>
          </a:xfrm>
        </p:spPr>
        <p:txBody>
          <a:bodyPr xmlns:a="http://schemas.openxmlformats.org/drawingml/2006/main"/>
          <a:lstStyle xmlns:a="http://schemas.openxmlformats.org/drawingml/2006/main"/>
          <a:p xmlns:a="http://schemas.openxmlformats.org/drawingml/2006/main">
            <a:r>
              <a:rPr sz="3600" dirty="0" smtClean="0"/>
              <a:t>Use DPI Values From </a:t>
            </a:r>
            <a:r>
              <a:rPr sz="3600" dirty="0" err="1" smtClean="0"/>
              <a:t>GetDeviceCaps</a:t>
            </a:r>
            <a:r>
              <a:rPr sz="3600" dirty="0" smtClean="0"/>
              <a:t> API</a:t>
            </a:r>
            <a:endParaRPr lang="he-IL" sz="3600" dirty="0"/>
          </a:p>
        </p:txBody>
      </p:sp>
      <p:sp>
        <p:nvSpPr>
          <p:cNvPr id="5" name="Text Placeholder 2"/>
          <p:cNvSpPr>
            <a:spLocks xmlns:a="http://schemas.openxmlformats.org/drawingml/2006/main" noGrp="1"/>
          </p:cNvSpPr>
          <p:nvPr>
            <p:ph type="body" sz="quarter" idx="4294967295"/>
          </p:nvPr>
        </p:nvSpPr>
        <p:spPr>
          <a:xfrm xmlns:a="http://schemas.openxmlformats.org/drawingml/2006/main">
            <a:off x="371476" y="1420813"/>
            <a:ext cx="8040687" cy="4031873"/>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Get the DPI values</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HDC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hdc</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GetDC</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(NULL);</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int</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dpiX</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GetDeviceCaps</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hdc</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LOGPIXELSX);</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int</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dpiY</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GetDeviceCaps</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hdc</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LOGPIXELSY);</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ReleaseDC</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(NULL,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hdc</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Scale using the DPI values</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SIZE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buttonSize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{60, 26};</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buttonSize.cx = buttonSize.cx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dpiX</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96;</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buttonSize.cy = buttonSize.cy *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dpiY</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96;</a:t>
            </a:r>
          </a:p>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CreateWindow</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(“Button”,…, buttonSize.cx, 			   buttonSize.cy,…);</a:t>
            </a:r>
          </a:p>
        </p:txBody>
      </p:sp>
    </p:spTree>
  </p:cSld>
  <p:clrMapOvr>
    <a:masterClrMapping xmlns:a="http://schemas.openxmlformats.org/drawingml/2006/main"/>
  </p:clrMapOvr>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851</Words>
  <Application>Microsoft Office PowerPoint</Application>
  <PresentationFormat>On-screen Show (4:3)</PresentationFormat>
  <Paragraphs>223</Paragraphs>
  <Slides>15</Slides>
  <Notes>12</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Windows 7 Green</vt:lpstr>
      <vt:lpstr>Windows 7 Blue</vt:lpstr>
      <vt:lpstr>Windows 7 Yellow</vt:lpstr>
      <vt:lpstr>Windows 7 Orange</vt:lpstr>
      <vt:lpstr>Windows 7 Black</vt:lpstr>
      <vt:lpstr>Windows 7 Training</vt:lpstr>
      <vt:lpstr>Windows® 7 Compatibility</vt:lpstr>
      <vt:lpstr>High DPI Displays Are Common</vt:lpstr>
      <vt:lpstr>Why Do We Care?</vt:lpstr>
      <vt:lpstr>The Problems</vt:lpstr>
      <vt:lpstr>Automatic Scaling Is a Stopgap,  Not a Solution</vt:lpstr>
      <vt:lpstr>Solution</vt:lpstr>
      <vt:lpstr>DPI Aware Manifest</vt:lpstr>
      <vt:lpstr>Use DPI Values From GetDeviceCaps API</vt:lpstr>
      <vt:lpstr>Configure DPI via Display Control Panel</vt:lpstr>
      <vt:lpstr>DPI Settings Change System Metrics</vt:lpstr>
      <vt:lpstr>System Text Size Increases With DPI</vt:lpstr>
      <vt:lpstr>Summary</vt:lpstr>
      <vt:lpstr>Additional Resources</vt:lpstr>
      <vt:lpstr>Slide 15</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DPI</dc:title>
  <dc:creator>Microsoft Developer and Platform Evangelism</dc:creator>
  <cp:lastModifiedBy/>
  <cp:revision>1</cp:revision>
  <dcterms:created xsi:type="dcterms:W3CDTF">2009-05-12T22:10:33Z</dcterms:created>
  <dcterms:modified xsi:type="dcterms:W3CDTF">2009-08-05T03:32:28Z</dcterms:modified>
  <cp:version>1.0</cp:version>
  <dc:description>[missing presentation description here]
by Microsoft Developer and Platform Evangelism
http://windowsteamblog.com/blogs/developers/default.aspx
</dc:description>
</cp:coreProperties>
</file>