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6" r:id="rId1"/>
    <p:sldMasterId id="2147483753" r:id="rId2"/>
    <p:sldMasterId id="2147483760" r:id="rId3"/>
    <p:sldMasterId id="2147483767" r:id="rId4"/>
    <p:sldMasterId id="2147483774" r:id="rId5"/>
    <p:sldMasterId id="2147483785" r:id="rId6"/>
  </p:sldMasterIdLst>
  <p:notesMasterIdLst>
    <p:notesMasterId r:id="rId36"/>
  </p:notesMasterIdLst>
  <p:handoutMasterIdLst>
    <p:handoutMasterId r:id="rId37"/>
  </p:handoutMasterIdLst>
  <p:sldIdLst>
    <p:sldId id="359" r:id="rId7"/>
    <p:sldId id="257" r:id="rId8"/>
    <p:sldId id="338" r:id="rId9"/>
    <p:sldId id="339" r:id="rId10"/>
    <p:sldId id="366" r:id="rId11"/>
    <p:sldId id="350" r:id="rId12"/>
    <p:sldId id="340" r:id="rId13"/>
    <p:sldId id="342" r:id="rId14"/>
    <p:sldId id="343" r:id="rId15"/>
    <p:sldId id="346" r:id="rId16"/>
    <p:sldId id="344" r:id="rId17"/>
    <p:sldId id="345" r:id="rId18"/>
    <p:sldId id="370" r:id="rId19"/>
    <p:sldId id="347" r:id="rId20"/>
    <p:sldId id="367" r:id="rId21"/>
    <p:sldId id="368" r:id="rId22"/>
    <p:sldId id="348" r:id="rId23"/>
    <p:sldId id="353" r:id="rId24"/>
    <p:sldId id="354" r:id="rId25"/>
    <p:sldId id="355" r:id="rId26"/>
    <p:sldId id="356" r:id="rId27"/>
    <p:sldId id="349" r:id="rId28"/>
    <p:sldId id="351" r:id="rId29"/>
    <p:sldId id="352" r:id="rId30"/>
    <p:sldId id="357" r:id="rId31"/>
    <p:sldId id="358" r:id="rId32"/>
    <p:sldId id="371" r:id="rId33"/>
    <p:sldId id="332" r:id="rId34"/>
    <p:sldId id="372" r:id="rId35"/>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AE1E"/>
    <a:srgbClr val="FFFFFF"/>
    <a:srgbClr val="FF0066"/>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55" autoAdjust="0"/>
    <p:restoredTop sz="74141" autoAdjust="0"/>
  </p:normalViewPr>
  <p:slideViewPr>
    <p:cSldViewPr>
      <p:cViewPr>
        <p:scale>
          <a:sx n="77" d="100"/>
          <a:sy n="77" d="100"/>
        </p:scale>
        <p:origin x="-3324" y="-540"/>
      </p:cViewPr>
      <p:guideLst>
        <p:guide orient="horz" pos="144"/>
        <p:guide orient="horz" pos="895"/>
        <p:guide orient="horz" pos="1484"/>
        <p:guide orient="horz" pos="1200"/>
        <p:guide orient="horz" pos="2736"/>
        <p:guide orient="horz" pos="4319"/>
        <p:guide orient="horz" pos="3984"/>
        <p:guide pos="2880"/>
        <p:guide pos="240"/>
        <p:guide pos="460"/>
        <p:guide pos="5520"/>
        <p:guide pos="863"/>
        <p:guide pos="5299"/>
      </p:guideLst>
    </p:cSldViewPr>
  </p:slideViewPr>
  <p:outlineViewPr>
    <p:cViewPr>
      <p:scale>
        <a:sx n="33" d="100"/>
        <a:sy n="33" d="100"/>
      </p:scale>
      <p:origin x="276" y="157470"/>
    </p:cViewPr>
  </p:outlineViewPr>
  <p:notesTextViewPr>
    <p:cViewPr>
      <p:scale>
        <a:sx n="100" d="100"/>
        <a:sy n="100" d="100"/>
      </p:scale>
      <p:origin x="0" y="0"/>
    </p:cViewPr>
  </p:notesTextViewPr>
  <p:sorterViewPr>
    <p:cViewPr>
      <p:scale>
        <a:sx n="100" d="100"/>
        <a:sy n="100" d="100"/>
      </p:scale>
      <p:origin x="0" y="516"/>
    </p:cViewPr>
  </p:sorterViewPr>
  <p:notesViewPr>
    <p:cSldViewPr showGuides="1">
      <p:cViewPr varScale="1">
        <p:scale>
          <a:sx n="59" d="100"/>
          <a:sy n="59" d="100"/>
        </p:scale>
        <p:origin x="-2496"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p:nvPr>
        </p:nvSpPr>
        <p:spPr>
          <a:xfrm>
            <a:off x="5325208" y="2667000"/>
            <a:ext cx="3437792" cy="1200329"/>
          </a:xfrm>
        </p:spPr>
        <p:txBody>
          <a:bodyPr wrap="square">
            <a:spAutoFit/>
          </a:bodyPr>
          <a:lstStyle>
            <a:lvl1pPr>
              <a:defRPr sz="3600">
                <a:solidFill>
                  <a:schemeClr val="bg1"/>
                </a:solidFill>
              </a:defRPr>
            </a:lvl1pPr>
          </a:lstStyle>
          <a:p>
            <a:r>
              <a:rPr lang="en-US" dirty="0" smtClean="0"/>
              <a:t>Click to edit Master title style</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390890"/>
            <a:ext cx="5562601" cy="1323439"/>
          </a:xfrm>
        </p:spPr>
        <p:txBody>
          <a:bodyPr anchor="b"/>
          <a:lstStyle>
            <a:lvl1pPr>
              <a:defRPr>
                <a:gradFill>
                  <a:gsLst>
                    <a:gs pos="0">
                      <a:schemeClr val="bg1"/>
                    </a:gs>
                    <a:gs pos="50000">
                      <a:schemeClr val="bg1"/>
                    </a:gs>
                  </a:gsLst>
                  <a:lin ang="5400000" scaled="0"/>
                </a:gradFill>
              </a:defRPr>
            </a:lvl1pPr>
          </a:lstStyle>
          <a:p>
            <a:r>
              <a:rPr lang="en-US" dirty="0" smtClean="0"/>
              <a:t>Click to edit Master title style</a:t>
            </a:r>
            <a:endParaRPr lang="en-US" dirty="0"/>
          </a:p>
        </p:txBody>
      </p:sp>
      <p:sp>
        <p:nvSpPr>
          <p:cNvPr id="12" name="Subtitle 2"/>
          <p:cNvSpPr>
            <a:spLocks noGrp="1"/>
          </p:cNvSpPr>
          <p:nvPr>
            <p:ph type="subTitle" idx="1"/>
          </p:nvPr>
        </p:nvSpPr>
        <p:spPr>
          <a:xfrm>
            <a:off x="381000" y="3729335"/>
            <a:ext cx="5562601" cy="461665"/>
          </a:xfrm>
        </p:spPr>
        <p:txBody>
          <a:bodyPr vert="horz" lIns="0" tIns="45720" rIns="0" bIns="45720" rtlCol="0" anchor="t">
            <a:no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solidFill>
                  <a:srgbClr val="73C167">
                    <a:lumMod val="60000"/>
                    <a:lumOff val="40000"/>
                  </a:srgbClr>
                </a:solidFill>
              </a:rPr>
              <a:t>Microsoft Confidential</a:t>
            </a:r>
            <a:endParaRPr lang="en-US" dirty="0">
              <a:solidFill>
                <a:srgbClr val="73C167">
                  <a:lumMod val="60000"/>
                  <a:lumOff val="40000"/>
                </a:srgbClr>
              </a:solidFill>
            </a:endParaRPr>
          </a:p>
        </p:txBody>
      </p:sp>
      <p:sp>
        <p:nvSpPr>
          <p:cNvPr id="14" name="Title 1"/>
          <p:cNvSpPr>
            <a:spLocks noGrp="1"/>
          </p:cNvSpPr>
          <p:nvPr>
            <p:ph type="ctrTitle"/>
          </p:nvPr>
        </p:nvSpPr>
        <p:spPr>
          <a:xfrm>
            <a:off x="5325208" y="2667000"/>
            <a:ext cx="3361592" cy="838200"/>
          </a:xfrm>
        </p:spPr>
        <p:txBody>
          <a:bodyPr wrap="none">
            <a:norm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1130300"/>
          </a:xfrm>
        </p:spPr>
        <p:txBody>
          <a:bodyPr anchor="t">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73C167">
                    <a:lumMod val="40000"/>
                    <a:lumOff val="60000"/>
                  </a:srgbClr>
                </a:solidFill>
              </a:rPr>
              <a:t>Microsoft Confidential</a:t>
            </a:r>
            <a:endParaRPr lang="en-US" dirty="0">
              <a:solidFill>
                <a:srgbClr val="73C167">
                  <a:lumMod val="40000"/>
                  <a:lumOff val="60000"/>
                </a:srgbClr>
              </a:solidFill>
            </a:endParaRPr>
          </a:p>
        </p:txBody>
      </p:sp>
    </p:spTree>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atin typeface="Segoe"/>
              </a:defRPr>
            </a:lvl1pPr>
            <a:lvl2pPr>
              <a:lnSpc>
                <a:spcPct val="90000"/>
              </a:lnSpc>
              <a:defRPr>
                <a:latin typeface="Segoe"/>
              </a:defRPr>
            </a:lvl2pPr>
            <a:lvl3pPr>
              <a:lnSpc>
                <a:spcPct val="90000"/>
              </a:lnSpc>
              <a:defRPr>
                <a:latin typeface="Segoe"/>
              </a:defRPr>
            </a:lvl3pPr>
            <a:lvl4pPr>
              <a:lnSpc>
                <a:spcPct val="90000"/>
              </a:lnSpc>
              <a:defRPr>
                <a:latin typeface="Segoe"/>
              </a:defRPr>
            </a:lvl4pPr>
            <a:lvl5pPr>
              <a:lnSpc>
                <a:spcPct val="90000"/>
              </a:lnSpc>
              <a:defRPr>
                <a:latin typeface="Sego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8.xml"/><Relationship Id="rId7"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4.xml"/><Relationship Id="rId7"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image" Target="../media/image1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5.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image" Target="../media/image2.png"/><Relationship Id="rId4" Type="http://schemas.openxmlformats.org/officeDocument/2006/relationships/slideLayout" Target="../slideLayouts/slideLayout3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82" r:id="rId7"/>
    <p:sldLayoutId id="2147483783" r:id="rId8"/>
    <p:sldLayoutId id="2147483784" r:id="rId9"/>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solidFill>
                  <a:srgbClr val="73C167">
                    <a:lumMod val="40000"/>
                    <a:lumOff val="60000"/>
                  </a:srgbClr>
                </a:solidFill>
              </a:rPr>
              <a:t>Microsoft Confidential</a:t>
            </a:r>
            <a:endParaRPr lang="en-US" dirty="0">
              <a:solidFill>
                <a:srgbClr val="73C167">
                  <a:lumMod val="40000"/>
                  <a:lumOff val="60000"/>
                </a:srgbClr>
              </a:solidFill>
            </a:endParaRPr>
          </a:p>
        </p:txBody>
      </p:sp>
      <p:pic>
        <p:nvPicPr>
          <p:cNvPr id="10" name="Picture 9" descr="windows 7 rev h.png"/>
          <p:cNvPicPr>
            <a:picLocks noChangeAspect="1"/>
          </p:cNvPicPr>
          <p:nvPr/>
        </p:nvPicPr>
        <p:blipFill>
          <a:blip r:embed="rId10"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Lst>
  <p:transition>
    <p:fade/>
  </p:transition>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slideLayouts/slideLayout1.xml" Id="rId1" /></Relationships>
</file>

<file path=ppt/slides/_rels/slide10.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1.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2.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3.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15.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6.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7.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1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19.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xml.rels>&#65279;<?xml version="1.0" encoding="utf-8"?><Relationships xmlns="http://schemas.openxmlformats.org/package/2006/relationships"><Relationship Type="http://schemas.openxmlformats.org/officeDocument/2006/relationships/slideLayout" Target="../slideLayouts/slideLayout2.xml" Id="rId1" /></Relationships>
</file>

<file path=ppt/slides/_rels/slide20.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21.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16.png" Id="rId4" /></Relationships>
</file>

<file path=ppt/slides/_rels/slide22.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8.xml" Id="rId1" /></Relationships>
</file>

<file path=ppt/slides/_rels/slide23.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25.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17.png" Id="rId4" /></Relationships>
</file>

<file path=ppt/slides/_rels/slide26.xml.rels>&#65279;<?xml version="1.0" encoding="utf-8"?><Relationships xmlns="http://schemas.openxmlformats.org/package/2006/relationships"><Relationship Type="http://schemas.openxmlformats.org/officeDocument/2006/relationships/slideLayout" Target="../slideLayouts/slideLayout6.xml" Id="rId1" /></Relationships>
</file>

<file path=ppt/slides/_rels/slide2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29.xml.rels>&#65279;<?xml version="1.0" encoding="utf-8"?><Relationships xmlns="http://schemas.openxmlformats.org/package/2006/relationships"><Relationship Type="http://schemas.openxmlformats.org/officeDocument/2006/relationships/image" Target="../media/image18.png" Id="rId3" /><Relationship Type="http://schemas.openxmlformats.org/officeDocument/2006/relationships/slideLayout" Target="../slideLayouts/slideLayout37.xml" Id="rId1" /></Relationships>
</file>

<file path=ppt/slides/_rels/slide3.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4.xml.rels>&#65279;<?xml version="1.0" encoding="utf-8"?><Relationships xmlns="http://schemas.openxmlformats.org/package/2006/relationships"><Relationship Type="http://schemas.openxmlformats.org/officeDocument/2006/relationships/slideLayout" Target="../slideLayouts/slideLayout4.xml" Id="rId1" /></Relationships>
</file>

<file path=ppt/slides/_rels/slide5.xml.rels>&#65279;<?xml version="1.0" encoding="utf-8"?><Relationships xmlns="http://schemas.openxmlformats.org/package/2006/relationships"><Relationship Type="http://schemas.openxmlformats.org/officeDocument/2006/relationships/image" Target="../media/image13.png" Id="rId3" /><Relationship Type="http://schemas.openxmlformats.org/officeDocument/2006/relationships/slideLayout" Target="../slideLayouts/slideLayout4.xml" Id="rId1" /><Relationship Type="http://schemas.openxmlformats.org/officeDocument/2006/relationships/image" Target="../media/image15.png" Id="rId5" /><Relationship Type="http://schemas.openxmlformats.org/officeDocument/2006/relationships/image" Target="../media/image14.png" Id="rId4" /></Relationships>
</file>

<file path=ppt/slides/_rels/slide6.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7.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8.xml.rels>&#65279;<?xml version="1.0" encoding="utf-8"?><Relationships xmlns="http://schemas.openxmlformats.org/package/2006/relationships"><Relationship Type="http://schemas.openxmlformats.org/officeDocument/2006/relationships/slideLayout" Target="../slideLayouts/slideLayout8.xml" Id="rId1" /></Relationships>
</file>

<file path=ppt/slides/_rels/slide9.xml.rels>&#65279;<?xml version="1.0" encoding="utf-8"?><Relationships xmlns="http://schemas.openxmlformats.org/package/2006/relationships"><Relationship Type="http://schemas.openxmlformats.org/officeDocument/2006/relationships/slideLayout" Target="../slideLayouts/slideLayout8.xml" Id="rId1" /></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dirty="0" smtClean="0"/>
              <a:t>Windows 7 Training</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Tree>
  </p:cSld>
  <p:clrMapOvr>
    <a:masterClrMapping xmlns:a="http://schemas.openxmlformats.org/drawingml/2006/main"/>
  </p:clrMapOvr>
  <p:transition>
    <p:fade/>
  </p:transition>
  <p:timing>
    <p:tnLst>
      <p:par>
        <p:cTn id="1" dur="indefinite" restart="never" nodeType="tmRoot"/>
      </p:par>
    </p:tnLst>
  </p:timing>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Automatic (Delayed Start) API</a:t>
            </a:r>
            <a:endParaRPr lang="en-US"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371476" y="1420813"/>
            <a:ext cx="8040687" cy="3416320"/>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b="0" dirty="0" smtClean="0">
                <a:solidFill>
                  <a:schemeClr val="tx1"/>
                </a:solidFill>
                <a:latin typeface="Consolas" pitchFamily="49" charset="0"/>
              </a:rPr>
              <a:t>SERVICE_DELAYED_AUTO_START_INFO</a:t>
            </a:r>
          </a:p>
          <a:p xmlns:a="http://schemas.openxmlformats.org/drawingml/2006/main">
            <a:pPr>
              <a:buNone/>
            </a:pPr>
            <a:r>
              <a:rPr lang="en-US" sz="2000" b="0" dirty="0" smtClean="0">
                <a:solidFill>
                  <a:schemeClr val="tx1"/>
                </a:solidFill>
                <a:latin typeface="Consolas" pitchFamily="49" charset="0"/>
              </a:rPr>
              <a:t/>
            </a:r>
            <a:r>
              <a:rPr lang="en-US" sz="2000" b="0" dirty="0" err="1" smtClean="0">
                <a:solidFill>
                  <a:schemeClr val="tx1"/>
                </a:solidFill>
                <a:latin typeface="Consolas" pitchFamily="49" charset="0"/>
              </a:rPr>
              <a:t>delayedAutoStartInfo</a:t>
            </a:r>
            <a:r>
              <a:rPr lang="en-US" sz="2000" b="0" dirty="0" smtClean="0">
                <a:solidFill>
                  <a:schemeClr val="tx1"/>
                </a:solidFill>
                <a:latin typeface="Consolas" pitchFamily="49" charset="0"/>
              </a:rPr>
              <a:t> = {0};</a:t>
            </a:r>
          </a:p>
          <a:p xmlns:a="http://schemas.openxmlformats.org/drawingml/2006/main">
            <a:pPr>
              <a:buNone/>
            </a:pPr>
            <a:r>
              <a:rPr lang="en-US" sz="2000" b="0" dirty="0" err="1" smtClean="0">
                <a:solidFill>
                  <a:schemeClr val="tx1"/>
                </a:solidFill>
                <a:latin typeface="Consolas" pitchFamily="49" charset="0"/>
              </a:rPr>
              <a:t>delayedAutoStartInfo.fDelayedAutostart</a:t>
            </a:r>
            <a:r>
              <a:rPr lang="en-US" sz="2000" b="0" dirty="0" smtClean="0">
                <a:solidFill>
                  <a:schemeClr val="tx1"/>
                </a:solidFill>
                <a:latin typeface="Consolas" pitchFamily="49" charset="0"/>
              </a:rPr>
              <a:t> =</a:t>
            </a:r>
          </a:p>
          <a:p xmlns:a="http://schemas.openxmlformats.org/drawingml/2006/main">
            <a:pPr>
              <a:buNone/>
            </a:pPr>
            <a:r>
              <a:rPr lang="en-US" sz="2000" b="0" dirty="0" smtClean="0">
                <a:solidFill>
                  <a:schemeClr val="tx1"/>
                </a:solidFill>
                <a:latin typeface="Consolas" pitchFamily="49" charset="0"/>
              </a:rPr>
              <a:t>  TRUE;</a:t>
            </a:r>
          </a:p>
          <a:p xmlns:a="http://schemas.openxmlformats.org/drawingml/2006/main">
            <a:pPr>
              <a:buNone/>
            </a:pPr>
            <a:endParaRPr lang="en-US" sz="2000" b="0" dirty="0" smtClean="0">
              <a:solidFill>
                <a:schemeClr val="tx1"/>
              </a:solidFill>
              <a:latin typeface="Consolas" pitchFamily="49" charset="0"/>
            </a:endParaRPr>
          </a:p>
          <a:p xmlns:a="http://schemas.openxmlformats.org/drawingml/2006/main">
            <a:pPr>
              <a:buNone/>
            </a:pPr>
            <a:r>
              <a:rPr lang="en-US" sz="2000" dirty="0" smtClean="0">
                <a:solidFill>
                  <a:schemeClr val="tx1"/>
                </a:solidFill>
                <a:latin typeface="Consolas" pitchFamily="49" charset="0"/>
              </a:rPr>
              <a:t>ChangeServiceConfig2</a:t>
            </a:r>
            <a:r>
              <a:rPr lang="en-US" sz="2000" b="0" dirty="0" smtClean="0">
                <a:solidFill>
                  <a:schemeClr val="tx1"/>
                </a:solidFill>
                <a:latin typeface="Consolas" pitchFamily="49" charset="0"/>
              </a:rPr>
              <a:t>(</a:t>
            </a:r>
          </a:p>
          <a:p xmlns:a="http://schemas.openxmlformats.org/drawingml/2006/main">
            <a:pPr>
              <a:buNone/>
            </a:pPr>
            <a:r>
              <a:rPr lang="en-US" sz="2000" b="0" dirty="0" smtClean="0">
                <a:solidFill>
                  <a:schemeClr val="tx1"/>
                </a:solidFill>
                <a:latin typeface="Consolas" pitchFamily="49" charset="0"/>
              </a:rPr>
              <a:t/>
            </a:r>
            <a:r>
              <a:rPr lang="en-US" sz="2000" b="0" dirty="0" err="1" smtClean="0">
                <a:solidFill>
                  <a:schemeClr val="tx1"/>
                </a:solidFill>
                <a:latin typeface="Consolas" pitchFamily="49" charset="0"/>
              </a:rPr>
              <a:t>hService</a:t>
            </a:r>
            <a:r>
              <a:rPr lang="en-US" sz="2000" b="0" dirty="0" smtClean="0">
                <a:solidFill>
                  <a:schemeClr val="tx1"/>
                </a:solidFill>
                <a:latin typeface="Consolas" pitchFamily="49" charset="0"/>
              </a:rPr>
              <a:t>,</a:t>
            </a:r>
          </a:p>
          <a:p xmlns:a="http://schemas.openxmlformats.org/drawingml/2006/main">
            <a:pPr>
              <a:buNone/>
            </a:pPr>
            <a:r>
              <a:rPr lang="en-US" sz="2000" b="0" dirty="0" smtClean="0">
                <a:solidFill>
                  <a:schemeClr val="tx1"/>
                </a:solidFill>
                <a:latin typeface="Consolas" pitchFamily="49" charset="0"/>
              </a:rPr>
              <a:t>  SERVICE_CONFIG_DELAYED_AUTO_START_INFO,</a:t>
            </a:r>
          </a:p>
          <a:p xmlns:a="http://schemas.openxmlformats.org/drawingml/2006/main">
            <a:pPr>
              <a:buNone/>
            </a:pPr>
            <a:r>
              <a:rPr lang="en-US" sz="2000" b="0" dirty="0" smtClean="0">
                <a:solidFill>
                  <a:schemeClr val="tx1"/>
                </a:solidFill>
                <a:latin typeface="Consolas" pitchFamily="49" charset="0"/>
              </a:rPr>
              <a:t>  &amp;</a:t>
            </a:r>
            <a:r>
              <a:rPr lang="en-US" sz="2000" b="0" dirty="0" err="1" smtClean="0">
                <a:solidFill>
                  <a:schemeClr val="tx1"/>
                </a:solidFill>
                <a:latin typeface="Consolas" pitchFamily="49" charset="0"/>
              </a:rPr>
              <a:t>delayedAutoStartInfo</a:t>
            </a:r>
            <a:endParaRPr lang="en-US" sz="2000" b="0" dirty="0" smtClean="0">
              <a:solidFill>
                <a:schemeClr val="tx1"/>
              </a:solidFill>
              <a:latin typeface="Consolas" pitchFamily="49" charset="0"/>
            </a:endParaRPr>
          </a:p>
          <a:p xmlns:a="http://schemas.openxmlformats.org/drawingml/2006/main">
            <a:pPr>
              <a:buNone/>
            </a:pPr>
            <a:r>
              <a:rPr lang="en-US" sz="2000" b="0" dirty="0" smtClean="0">
                <a:solidFill>
                  <a:schemeClr val="tx1"/>
                </a:solidFill>
                <a:latin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Trigger Start Services</a:t>
            </a:r>
            <a:br>
              <a:rPr lang="en-US" dirty="0" smtClean="0"/>
            </a:br>
            <a:r>
              <a:rPr lang="en-US" sz="3200" dirty="0" smtClean="0">
                <a:gradFill>
                  <a:gsLst>
                    <a:gs pos="0">
                      <a:schemeClr val="accent6"/>
                    </a:gs>
                    <a:gs pos="9000">
                      <a:schemeClr val="accent6"/>
                    </a:gs>
                  </a:gsLst>
                  <a:lin ang="16200000" scaled="1"/>
                </a:gradFill>
              </a:rPr>
              <a:t>Introduced in Windows 7</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3859518"/>
          </a:xfrm>
        </p:spPr>
        <p:txBody>
          <a:bodyPr xmlns:a="http://schemas.openxmlformats.org/drawingml/2006/main"/>
          <a:lstStyle xmlns:a="http://schemas.openxmlformats.org/drawingml/2006/main"/>
          <a:p xmlns:a="http://schemas.openxmlformats.org/drawingml/2006/main">
            <a:r>
              <a:rPr lang="en-US" dirty="0" smtClean="0"/>
              <a:t>The service should be running only if it has something to do</a:t>
            </a:r>
          </a:p>
          <a:p xmlns:a="http://schemas.openxmlformats.org/drawingml/2006/main">
            <a:pPr lvl="1"/>
            <a:r>
              <a:rPr lang="en-US" dirty="0" smtClean="0"/>
              <a:t>Network-related service without connectivity</a:t>
            </a:r>
          </a:p>
          <a:p xmlns:a="http://schemas.openxmlformats.org/drawingml/2006/main">
            <a:pPr lvl="1"/>
            <a:r>
              <a:rPr lang="en-US" dirty="0" smtClean="0"/>
              <a:t>USB-related service without USB devices</a:t>
            </a:r>
          </a:p>
          <a:p xmlns:a="http://schemas.openxmlformats.org/drawingml/2006/main">
            <a:pPr lvl="1"/>
            <a:r>
              <a:rPr lang="en-US" dirty="0" smtClean="0"/>
              <a:t>File transfer service with firewall port closed</a:t>
            </a:r>
          </a:p>
          <a:p xmlns:a="http://schemas.openxmlformats.org/drawingml/2006/main">
            <a:r>
              <a:rPr lang="en-US" dirty="0" smtClean="0"/>
              <a:t>Trigger Start services are started </a:t>
            </a:r>
            <a:br>
              <a:rPr lang="en-US" dirty="0" smtClean="0"/>
            </a:br>
            <a:r>
              <a:rPr lang="en-US" dirty="0" smtClean="0"/>
              <a:t>when needed</a:t>
            </a:r>
          </a:p>
          <a:p xmlns:a="http://schemas.openxmlformats.org/drawingml/2006/main">
            <a:pPr lvl="1"/>
            <a:r>
              <a:rPr lang="en-US" dirty="0" smtClean="0"/>
              <a:t>Responsible for stopping when idle or done</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Trigger Start Services</a:t>
            </a:r>
            <a:br>
              <a:rPr lang="en-US" dirty="0" smtClean="0"/>
            </a:br>
            <a:r>
              <a:rPr lang="en-US" sz="3200" dirty="0" smtClean="0">
                <a:gradFill>
                  <a:gsLst>
                    <a:gs pos="0">
                      <a:schemeClr val="accent6"/>
                    </a:gs>
                    <a:gs pos="9000">
                      <a:schemeClr val="accent6"/>
                    </a:gs>
                  </a:gsLst>
                  <a:lin ang="16200000" scaled="1"/>
                </a:gradFill>
              </a:rPr>
              <a:t>Introduced in Windows 7</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2135969"/>
          </a:xfrm>
        </p:spPr>
        <p:txBody>
          <a:bodyPr xmlns:a="http://schemas.openxmlformats.org/drawingml/2006/main"/>
          <a:lstStyle xmlns:a="http://schemas.openxmlformats.org/drawingml/2006/main"/>
          <a:p xmlns:a="http://schemas.openxmlformats.org/drawingml/2006/main">
            <a:r>
              <a:rPr lang="en-US" dirty="0" smtClean="0"/>
              <a:t>Available service triggers:</a:t>
            </a:r>
          </a:p>
          <a:p xmlns:a="http://schemas.openxmlformats.org/drawingml/2006/main">
            <a:pPr lvl="1"/>
            <a:r>
              <a:rPr lang="en-US" dirty="0" smtClean="0"/>
              <a:t>Device interface arrival</a:t>
            </a:r>
          </a:p>
          <a:p xmlns:a="http://schemas.openxmlformats.org/drawingml/2006/main">
            <a:pPr lvl="1"/>
            <a:r>
              <a:rPr lang="en-US" dirty="0" smtClean="0"/>
              <a:t>Joining or leaving a domain</a:t>
            </a:r>
          </a:p>
          <a:p xmlns:a="http://schemas.openxmlformats.org/drawingml/2006/main">
            <a:pPr lvl="1"/>
            <a:r>
              <a:rPr lang="en-US" dirty="0" smtClean="0"/>
              <a:t>Opening or closing a firewall port</a:t>
            </a:r>
          </a:p>
          <a:p xmlns:a="http://schemas.openxmlformats.org/drawingml/2006/main">
            <a:pPr lvl="1"/>
            <a:r>
              <a:rPr lang="en-US" dirty="0" smtClean="0"/>
              <a:t>Group policy change</a:t>
            </a:r>
          </a:p>
          <a:p xmlns:a="http://schemas.openxmlformats.org/drawingml/2006/main">
            <a:pPr lvl="1"/>
            <a:r>
              <a:rPr lang="en-US" dirty="0" smtClean="0"/>
              <a:t>First IP address arrival</a:t>
            </a:r>
          </a:p>
          <a:p xmlns:a="http://schemas.openxmlformats.org/drawingml/2006/main">
            <a:pPr lvl="1"/>
            <a:r>
              <a:rPr lang="en-US" dirty="0" smtClean="0"/>
              <a:t>Custom event – Event Tracing for Windows (ETW)</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8" name="Rounded Rectangle 27"/>
          <p:cNvSpPr/>
          <p:nvPr/>
        </p:nvSpPr>
        <p:spPr bwMode="auto">
          <a:xfrm xmlns:a="http://schemas.openxmlformats.org/drawingml/2006/main">
            <a:off x="1785257" y="1905000"/>
            <a:ext cx="5562599" cy="1676400"/>
          </a:xfrm>
          <a:prstGeom xmlns:a="http://schemas.openxmlformats.org/drawingml/2006/main" prst="roundRect">
            <a:avLst/>
          </a:prstGeom>
          <a:solidFill xmlns:a="http://schemas.openxmlformats.org/drawingml/2006/main">
            <a:schemeClr val="lt1">
              <a:alpha val="18000"/>
            </a:schemeClr>
          </a:solidFill>
          <a:ln xmlns:a="http://schemas.openxmlformats.org/drawingml/2006/main">
            <a:solidFill>
              <a:schemeClr val="accent3">
                <a:lumMod val="60000"/>
                <a:lumOff val="40000"/>
              </a:schemeClr>
            </a:solidFill>
            <a:headEnd type="none" w="med" len="med"/>
            <a:tailEnd type="none" w="med" len="med"/>
          </a:ln>
        </p:spPr>
        <p: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t" anchorCtr="0" compatLnSpc="1">
            <a:prstTxWarp prst="textNoShape">
              <a:avLst/>
            </a:prstTxWarp>
          </a:bodyPr>
          <a:lstStyle xmlns:a="http://schemas.openxmlformats.org/drawingml/2006/main"/>
          <a:p xmlns:a="http://schemas.openxmlformats.org/drawingml/2006/main">
            <a:pPr algn="r" defTabSz="914099" fontAlgn="base">
              <a:spcBef>
                <a:spcPct val="0"/>
              </a:spcBef>
              <a:spcAft>
                <a:spcPct val="0"/>
              </a:spcAft>
            </a:pPr>
            <a:r>
              <a:rPr lang="en-US" sz="2000" dirty="0" smtClean="0">
                <a:gradFill>
                  <a:gsLst>
                    <a:gs pos="0">
                      <a:schemeClr val="tx1"/>
                    </a:gs>
                    <a:gs pos="100000">
                      <a:schemeClr val="tx1"/>
                    </a:gs>
                  </a:gsLst>
                  <a:lin ang="5400000" scaled="1"/>
                </a:gradFill>
                <a:latin typeface="Segoe UI" pitchFamily="34" charset="0"/>
                <a:ea typeface="Segoe UI" pitchFamily="34" charset="0"/>
                <a:cs typeface="Segoe UI" pitchFamily="34" charset="0"/>
              </a:rPr>
              <a:t>Public API</a:t>
            </a: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a:t>Unified Background Processes Manager </a:t>
            </a:r>
            <a:r>
              <a:rPr smtClean="0"/>
              <a:t>(UBPM)	</a:t>
            </a:r>
            <a:br>
              <a:rPr smtClean="0"/>
            </a:br>
            <a:endParaRPr lang="en-US" dirty="0"/>
          </a:p>
        </p:txBody>
      </p:sp>
      <p:sp>
        <p:nvSpPr>
          <p:cNvPr id="7" name="Rectangle 6"/>
          <p:cNvSpPr/>
          <p:nvPr/>
        </p:nvSpPr>
        <p:spPr bwMode="auto">
          <a:xfrm xmlns:a="http://schemas.openxmlformats.org/drawingml/2006/main">
            <a:off x="2057400" y="3848100"/>
            <a:ext cx="5029200" cy="1181100"/>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000" dirty="0" smtClean="0">
                <a:gradFill>
                  <a:gsLst>
                    <a:gs pos="0">
                      <a:schemeClr val="tx1"/>
                    </a:gs>
                    <a:gs pos="50000">
                      <a:schemeClr val="tx1"/>
                    </a:gs>
                  </a:gsLst>
                  <a:lin ang="5400000" scaled="0"/>
                </a:gradFill>
              </a:rPr>
              <a:t>Unified Background</a:t>
            </a:r>
          </a:p>
          <a:p xmlns:a="http://schemas.openxmlformats.org/drawingml/2006/main">
            <a:pPr algn="ctr" defTabSz="914099" fontAlgn="base">
              <a:spcBef>
                <a:spcPct val="0"/>
              </a:spcBef>
              <a:spcAft>
                <a:spcPct val="0"/>
              </a:spcAft>
            </a:pPr>
            <a:r>
              <a:rPr lang="en-US" sz="2000" dirty="0" smtClean="0">
                <a:gradFill>
                  <a:gsLst>
                    <a:gs pos="0">
                      <a:schemeClr val="tx1"/>
                    </a:gs>
                    <a:gs pos="50000">
                      <a:schemeClr val="tx1"/>
                    </a:gs>
                  </a:gsLst>
                  <a:lin ang="5400000" scaled="0"/>
                </a:gradFill>
              </a:rPr>
              <a:t>Process Manager (UBPM)</a:t>
            </a:r>
          </a:p>
          <a:p xmlns:a="http://schemas.openxmlformats.org/drawingml/2006/main">
            <a:pPr algn="ctr" defTabSz="914099" fontAlgn="base">
              <a:spcBef>
                <a:spcPct val="0"/>
              </a:spcBef>
              <a:spcAft>
                <a:spcPct val="0"/>
              </a:spcAft>
            </a:pPr>
            <a:r>
              <a:rPr lang="en-US" dirty="0" smtClean="0">
                <a:gradFill>
                  <a:gsLst>
                    <a:gs pos="0">
                      <a:schemeClr val="tx1"/>
                    </a:gs>
                    <a:gs pos="50000">
                      <a:schemeClr val="tx1"/>
                    </a:gs>
                  </a:gsLst>
                  <a:lin ang="5400000" scaled="0"/>
                </a:gradFill>
              </a:rPr>
              <a:t>(Services.exe)</a:t>
            </a:r>
          </a:p>
        </p:txBody>
      </p:sp>
      <p:grpSp>
        <p:nvGrpSpPr>
          <p:cNvPr id="25" name="Group 24"/>
          <p:cNvGrpSpPr/>
          <p:nvPr/>
        </p:nvGrpSpPr>
        <p:grpSpPr>
          <a:xfrm xmlns:a="http://schemas.openxmlformats.org/drawingml/2006/main">
            <a:off x="2057400" y="5181600"/>
            <a:ext cx="1676400" cy="1219200"/>
            <a:chOff x="2057400" y="4572000"/>
            <a:chExt cx="1676400" cy="1219200"/>
          </a:xfrm>
        </p:grpSpPr>
        <p:grpSp>
          <p:nvGrpSpPr>
            <p:cNvPr id="20" name="Group 19"/>
            <p:cNvGrpSpPr/>
            <p:nvPr/>
          </p:nvGrpSpPr>
          <p:grpSpPr>
            <a:xfrm xmlns:a="http://schemas.openxmlformats.org/drawingml/2006/main">
              <a:off x="2057400" y="4572000"/>
              <a:ext cx="1676400" cy="838200"/>
              <a:chOff x="4191000" y="4876800"/>
              <a:chExt cx="1676400" cy="838200"/>
            </a:xfrm>
          </p:grpSpPr>
          <p:sp>
            <p:nvSpPr>
              <p:cNvPr id="14" name="Rounded Rectangle 13"/>
              <p:cNvSpPr/>
              <p:nvPr/>
            </p:nvSpPr>
            <p:spPr bwMode="auto">
              <a:xfrm xmlns:a="http://schemas.openxmlformats.org/drawingml/2006/main">
                <a:off x="4191000" y="4876800"/>
                <a:ext cx="1676400" cy="8382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5" name="Oval 14"/>
              <p:cNvSpPr/>
              <p:nvPr/>
            </p:nvSpPr>
            <p:spPr bwMode="auto">
              <a:xfrm xmlns:a="http://schemas.openxmlformats.org/drawingml/2006/main">
                <a:off x="4419600" y="5029200"/>
                <a:ext cx="533400" cy="4572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6" name="Oval 15"/>
              <p:cNvSpPr/>
              <p:nvPr/>
            </p:nvSpPr>
            <p:spPr bwMode="auto">
              <a:xfrm xmlns:a="http://schemas.openxmlformats.org/drawingml/2006/main">
                <a:off x="50292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7" name="Oval 16"/>
              <p:cNvSpPr/>
              <p:nvPr/>
            </p:nvSpPr>
            <p:spPr bwMode="auto">
              <a:xfrm xmlns:a="http://schemas.openxmlformats.org/drawingml/2006/main">
                <a:off x="51816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8" name="Oval 17"/>
              <p:cNvSpPr/>
              <p:nvPr/>
            </p:nvSpPr>
            <p:spPr bwMode="auto">
              <a:xfrm xmlns:a="http://schemas.openxmlformats.org/drawingml/2006/main">
                <a:off x="53340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9" name="Oval 18"/>
              <p:cNvSpPr/>
              <p:nvPr/>
            </p:nvSpPr>
            <p:spPr bwMode="auto">
              <a:xfrm xmlns:a="http://schemas.openxmlformats.org/drawingml/2006/main">
                <a:off x="54864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2" name="TextBox 21"/>
            <p:cNvSpPr txBox="1"/>
            <p:nvPr/>
          </p:nvSpPr>
          <p:spPr>
            <a:xfrm xmlns:a="http://schemas.openxmlformats.org/drawingml/2006/main">
              <a:off x="2057400" y="5421868"/>
              <a:ext cx="16764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Services…</a:t>
              </a:r>
              <a:endParaRPr lang="en-US" dirty="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grpSp>
        <p:nvGrpSpPr>
          <p:cNvPr id="24" name="Group 23"/>
          <p:cNvGrpSpPr/>
          <p:nvPr/>
        </p:nvGrpSpPr>
        <p:grpSpPr>
          <a:xfrm xmlns:a="http://schemas.openxmlformats.org/drawingml/2006/main">
            <a:off x="5410200" y="5181600"/>
            <a:ext cx="1676400" cy="1219200"/>
            <a:chOff x="5410200" y="4572000"/>
            <a:chExt cx="1676400" cy="1219200"/>
          </a:xfrm>
        </p:grpSpPr>
        <p:grpSp>
          <p:nvGrpSpPr>
            <p:cNvPr id="21" name="Group 20"/>
            <p:cNvGrpSpPr/>
            <p:nvPr/>
          </p:nvGrpSpPr>
          <p:grpSpPr>
            <a:xfrm xmlns:a="http://schemas.openxmlformats.org/drawingml/2006/main">
              <a:off x="5410200" y="4572000"/>
              <a:ext cx="1676400" cy="838200"/>
              <a:chOff x="1295400" y="4800600"/>
              <a:chExt cx="1676400" cy="838200"/>
            </a:xfrm>
          </p:grpSpPr>
          <p:sp>
            <p:nvSpPr>
              <p:cNvPr id="13" name="Rounded Rectangle 12"/>
              <p:cNvSpPr/>
              <p:nvPr/>
            </p:nvSpPr>
            <p:spPr bwMode="auto">
              <a:xfrm xmlns:a="http://schemas.openxmlformats.org/drawingml/2006/main">
                <a:off x="1295400" y="4800600"/>
                <a:ext cx="1676400" cy="8382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8" name="Oval 7"/>
              <p:cNvSpPr/>
              <p:nvPr/>
            </p:nvSpPr>
            <p:spPr bwMode="auto">
              <a:xfrm xmlns:a="http://schemas.openxmlformats.org/drawingml/2006/main">
                <a:off x="1524000" y="4953000"/>
                <a:ext cx="533400" cy="4572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9" name="Oval 8"/>
              <p:cNvSpPr/>
              <p:nvPr/>
            </p:nvSpPr>
            <p:spPr bwMode="auto">
              <a:xfrm xmlns:a="http://schemas.openxmlformats.org/drawingml/2006/main">
                <a:off x="21336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0" name="Oval 9"/>
              <p:cNvSpPr/>
              <p:nvPr/>
            </p:nvSpPr>
            <p:spPr bwMode="auto">
              <a:xfrm xmlns:a="http://schemas.openxmlformats.org/drawingml/2006/main">
                <a:off x="22860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1" name="Oval 10"/>
              <p:cNvSpPr/>
              <p:nvPr/>
            </p:nvSpPr>
            <p:spPr bwMode="auto">
              <a:xfrm xmlns:a="http://schemas.openxmlformats.org/drawingml/2006/main">
                <a:off x="24384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2" name="Oval 11"/>
              <p:cNvSpPr/>
              <p:nvPr/>
            </p:nvSpPr>
            <p:spPr bwMode="auto">
              <a:xfrm xmlns:a="http://schemas.openxmlformats.org/drawingml/2006/main">
                <a:off x="25908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3" name="TextBox 22"/>
            <p:cNvSpPr txBox="1"/>
            <p:nvPr/>
          </p:nvSpPr>
          <p:spPr>
            <a:xfrm xmlns:a="http://schemas.openxmlformats.org/drawingml/2006/main">
              <a:off x="5410200" y="5421868"/>
              <a:ext cx="16764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chemeClr val="bg1"/>
                      </a:gs>
                      <a:gs pos="50000">
                        <a:schemeClr val="bg1"/>
                      </a:gs>
                    </a:gsLst>
                    <a:lin ang="5400000" scaled="0"/>
                  </a:gradFill>
                  <a:latin typeface="Segoe UI" pitchFamily="34" charset="0"/>
                  <a:ea typeface="Segoe UI" pitchFamily="34" charset="0"/>
                  <a:cs typeface="Segoe UI" pitchFamily="34" charset="0"/>
                </a:rPr>
                <a:t>Tasks…</a:t>
              </a:r>
              <a:endParaRPr lang="en-US" dirty="0">
                <a:gradFill>
                  <a:gsLst>
                    <a:gs pos="0">
                      <a:schemeClr val="bg1"/>
                    </a:gs>
                    <a:gs pos="50000">
                      <a:schemeClr val="bg1"/>
                    </a:gs>
                  </a:gsLst>
                  <a:lin ang="5400000" scaled="0"/>
                </a:gradFill>
                <a:latin typeface="Segoe UI" pitchFamily="34" charset="0"/>
                <a:ea typeface="Segoe UI" pitchFamily="34" charset="0"/>
                <a:cs typeface="Segoe UI" pitchFamily="34" charset="0"/>
              </a:endParaRPr>
            </a:p>
          </p:txBody>
        </p:sp>
      </p:grpSp>
      <p:sp>
        <p:nvSpPr>
          <p:cNvPr id="29" name="Down Arrow 28"/>
          <p:cNvSpPr/>
          <p:nvPr/>
        </p:nvSpPr>
        <p:spPr bwMode="auto">
          <a:xfrm xmlns:a="http://schemas.openxmlformats.org/drawingml/2006/main">
            <a:off x="2971800" y="3352800"/>
            <a:ext cx="228600" cy="457200"/>
          </a:xfrm>
          <a:prstGeom xmlns:a="http://schemas.openxmlformats.org/drawingml/2006/main" prst="downArrow">
            <a:avLst/>
          </a:prstGeom>
          <a:ln xmlns:a="http://schemas.openxmlformats.org/drawingml/2006/main">
            <a:headEnd type="none" w="med" len="med"/>
            <a:tailEnd type="none" w="med" len="med"/>
          </a:ln>
        </p:spPr>
        <p: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0" name="Down Arrow 29"/>
          <p:cNvSpPr/>
          <p:nvPr/>
        </p:nvSpPr>
        <p:spPr bwMode="auto">
          <a:xfrm xmlns:a="http://schemas.openxmlformats.org/drawingml/2006/main">
            <a:off x="5943600" y="3352800"/>
            <a:ext cx="228600" cy="533400"/>
          </a:xfrm>
          <a:prstGeom xmlns:a="http://schemas.openxmlformats.org/drawingml/2006/main" prst="downArrow">
            <a:avLst/>
          </a:prstGeom>
          <a:ln xmlns:a="http://schemas.openxmlformats.org/drawingml/2006/main">
            <a:headEnd type="none" w="med" len="med"/>
            <a:tailEnd type="none" w="med" len="med"/>
          </a:ln>
        </p:spPr>
        <p: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26" name="Rectangle 25"/>
          <p:cNvSpPr/>
          <p:nvPr/>
        </p:nvSpPr>
        <p:spPr bwMode="auto">
          <a:xfrm xmlns:a="http://schemas.openxmlformats.org/drawingml/2006/main">
            <a:off x="2057400" y="2362200"/>
            <a:ext cx="2133600" cy="990600"/>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SCM</a:t>
            </a:r>
          </a:p>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(services.exe)</a:t>
            </a:r>
          </a:p>
        </p:txBody>
      </p:sp>
      <p:sp>
        <p:nvSpPr>
          <p:cNvPr id="27" name="Rectangle 26"/>
          <p:cNvSpPr/>
          <p:nvPr/>
        </p:nvSpPr>
        <p:spPr bwMode="auto">
          <a:xfrm xmlns:a="http://schemas.openxmlformats.org/drawingml/2006/main">
            <a:off x="4953000" y="2362200"/>
            <a:ext cx="2133600" cy="990600"/>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Task Scheduler</a:t>
            </a:r>
          </a:p>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(Schedsvc.dll)</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Trigger Start API</a:t>
            </a:r>
            <a:endParaRPr lang="en-US" dirty="0"/>
          </a:p>
        </p:txBody>
      </p:sp>
      <p:sp>
        <p:nvSpPr>
          <p:cNvPr id="4" name="Text Placeholder 3"/>
          <p:cNvSpPr>
            <a:spLocks xmlns:a="http://schemas.openxmlformats.org/drawingml/2006/main" noGrp="1"/>
          </p:cNvSpPr>
          <p:nvPr>
            <p:ph type="body" sz="quarter" idx="4294967295"/>
          </p:nvPr>
        </p:nvSpPr>
        <p:spPr>
          <a:xfrm xmlns:a="http://schemas.openxmlformats.org/drawingml/2006/main">
            <a:off x="341313" y="1420813"/>
            <a:ext cx="8421687" cy="4059573"/>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smtClean="0">
                <a:latin typeface="Consolas" pitchFamily="49" charset="0"/>
              </a:rPr>
              <a:t>SERVICE_TRIGGER</a:t>
            </a:r>
            <a:r>
              <a:rPr lang="en-US" sz="2000" b="0" dirty="0" smtClean="0">
                <a:latin typeface="Consolas" pitchFamily="49" charset="0"/>
              </a:rPr>
              <a:t> trigger = {0};</a:t>
            </a:r>
          </a:p>
          <a:p xmlns:a="http://schemas.openxmlformats.org/drawingml/2006/main">
            <a:pPr>
              <a:buNone/>
            </a:pPr>
            <a:r>
              <a:rPr lang="en-US" sz="2000" dirty="0" err="1" smtClean="0">
                <a:latin typeface="Consolas" pitchFamily="49" charset="0"/>
              </a:rPr>
              <a:t>trigger.dwTriggerType</a:t>
            </a:r>
            <a:r>
              <a:rPr lang="en-US" sz="2000" b="0" dirty="0" smtClean="0">
                <a:latin typeface="Consolas" pitchFamily="49" charset="0"/>
              </a:rPr>
              <a:t> =</a:t>
            </a:r>
          </a:p>
          <a:p xmlns:a="http://schemas.openxmlformats.org/drawingml/2006/main">
            <a:pPr>
              <a:buNone/>
            </a:pPr>
            <a:r>
              <a:rPr lang="en-US" sz="2000" b="0" dirty="0" smtClean="0">
                <a:latin typeface="Consolas" pitchFamily="49" charset="0"/>
              </a:rPr>
              <a:t> SERVICE_TRIGGER_TYPE_IP_ADDRESS_AVAILABILITY;</a:t>
            </a:r>
          </a:p>
          <a:p xmlns:a="http://schemas.openxmlformats.org/drawingml/2006/main">
            <a:pPr>
              <a:buNone/>
            </a:pPr>
            <a:r>
              <a:rPr lang="en-US" sz="2000" dirty="0" err="1" smtClean="0">
                <a:latin typeface="Consolas" pitchFamily="49" charset="0"/>
              </a:rPr>
              <a:t>trigger.dwAction</a:t>
            </a:r>
            <a:r>
              <a:rPr lang="en-US" sz="2000" b="0" dirty="0" smtClean="0">
                <a:latin typeface="Consolas" pitchFamily="49" charset="0"/>
              </a:rPr>
              <a:t> =</a:t>
            </a:r>
          </a:p>
          <a:p xmlns:a="http://schemas.openxmlformats.org/drawingml/2006/main">
            <a:pPr>
              <a:buNone/>
            </a:pPr>
            <a:r>
              <a:rPr lang="en-US" sz="2000" b="0" dirty="0" smtClean="0">
                <a:latin typeface="Consolas" pitchFamily="49" charset="0"/>
              </a:rPr>
              <a:t> SERVICE_TRIGGER_ACTION_SERVICE_START;</a:t>
            </a:r>
          </a:p>
          <a:p xmlns:a="http://schemas.openxmlformats.org/drawingml/2006/main">
            <a:pPr>
              <a:buNone/>
            </a:pPr>
            <a:r>
              <a:rPr lang="en-US" sz="2000" dirty="0" err="1" smtClean="0">
                <a:latin typeface="Consolas" pitchFamily="49" charset="0"/>
              </a:rPr>
              <a:t>trigger.pTriggerSubtype</a:t>
            </a:r>
            <a:r>
              <a:rPr lang="en-US" sz="2000" b="0" dirty="0" smtClean="0">
                <a:latin typeface="Consolas" pitchFamily="49" charset="0"/>
              </a:rPr>
              <a:t> =</a:t>
            </a:r>
          </a:p>
          <a:p xmlns:a="http://schemas.openxmlformats.org/drawingml/2006/main">
            <a:pPr>
              <a:buNone/>
            </a:pPr>
            <a:r>
              <a:rPr lang="en-US" sz="1800" b="0" dirty="0" smtClean="0">
                <a:latin typeface="Consolas" pitchFamily="49" charset="0"/>
              </a:rPr>
              <a:t> (GUID*)&amp;NETWORK_MANAGER_FIRST_IP_ADDRESS_ARRIVAL_GUID;</a:t>
            </a:r>
          </a:p>
          <a:p xmlns:a="http://schemas.openxmlformats.org/drawingml/2006/main">
            <a:pPr>
              <a:buNone/>
            </a:pPr>
            <a:r>
              <a:rPr lang="en-US" sz="2000" b="0" dirty="0" smtClean="0">
                <a:latin typeface="Consolas" pitchFamily="49" charset="0"/>
              </a:rPr>
              <a:t>SERVICE_TRIGGER_INFO info = {0};</a:t>
            </a:r>
          </a:p>
          <a:p xmlns:a="http://schemas.openxmlformats.org/drawingml/2006/main">
            <a:pPr>
              <a:buNone/>
            </a:pPr>
            <a:r>
              <a:rPr lang="en-US" sz="2000" b="0" dirty="0" err="1" smtClean="0">
                <a:latin typeface="Consolas" pitchFamily="49" charset="0"/>
              </a:rPr>
              <a:t>info.cTriggers</a:t>
            </a:r>
            <a:r>
              <a:rPr lang="en-US" sz="2000" b="0" dirty="0" smtClean="0">
                <a:latin typeface="Consolas" pitchFamily="49" charset="0"/>
              </a:rPr>
              <a:t> = 1;</a:t>
            </a:r>
          </a:p>
          <a:p xmlns:a="http://schemas.openxmlformats.org/drawingml/2006/main">
            <a:pPr>
              <a:buNone/>
            </a:pPr>
            <a:r>
              <a:rPr lang="en-US" sz="2000" b="0" dirty="0" err="1" smtClean="0">
                <a:latin typeface="Consolas" pitchFamily="49" charset="0"/>
              </a:rPr>
              <a:t>info.pTriggers</a:t>
            </a:r>
            <a:r>
              <a:rPr lang="en-US" sz="2000" b="0" dirty="0" smtClean="0">
                <a:latin typeface="Consolas" pitchFamily="49" charset="0"/>
              </a:rPr>
              <a:t> = &amp;trigger;</a:t>
            </a:r>
          </a:p>
          <a:p xmlns:a="http://schemas.openxmlformats.org/drawingml/2006/main">
            <a:pPr>
              <a:buNone/>
            </a:pPr>
            <a:r>
              <a:rPr lang="en-US" sz="2000" dirty="0" smtClean="0">
                <a:latin typeface="Consolas" pitchFamily="49" charset="0"/>
              </a:rPr>
              <a:t>ChangeServiceConfig2</a:t>
            </a:r>
            <a:r>
              <a:rPr lang="en-US" sz="2000" b="0" dirty="0" smtClean="0">
                <a:latin typeface="Consolas" pitchFamily="49" charset="0"/>
              </a:rPr>
              <a:t> (</a:t>
            </a:r>
            <a:r>
              <a:rPr lang="en-US" sz="2000" b="0" dirty="0" err="1" smtClean="0">
                <a:latin typeface="Consolas" pitchFamily="49" charset="0"/>
              </a:rPr>
              <a:t>hService</a:t>
            </a:r>
            <a:r>
              <a:rPr lang="en-US" sz="2000" b="0" dirty="0" smtClean="0">
                <a:latin typeface="Consolas" pitchFamily="49" charset="0"/>
              </a:rPr>
              <a:t>,</a:t>
            </a:r>
          </a:p>
          <a:p xmlns:a="http://schemas.openxmlformats.org/drawingml/2006/main">
            <a:pPr>
              <a:buNone/>
            </a:pPr>
            <a:r>
              <a:rPr lang="en-US" sz="2000" b="0" dirty="0" smtClean="0">
                <a:latin typeface="Consolas" pitchFamily="49" charset="0"/>
              </a:rPr>
              <a:t>  SERVICE_CONFIG_TRIGGER_INFO, &amp;info);</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Windows Vista Bridge Sample</a:t>
            </a:r>
            <a:endParaRPr lang="en-US" dirty="0"/>
          </a:p>
        </p:txBody>
      </p:sp>
      <p:sp>
        <p:nvSpPr>
          <p:cNvPr id="5" name="Text Placeholder 4"/>
          <p:cNvSpPr>
            <a:spLocks xmlns:a="http://schemas.openxmlformats.org/drawingml/2006/main" noGrp="1"/>
          </p:cNvSpPr>
          <p:nvPr>
            <p:ph type="body" sz="quarter" idx="10"/>
          </p:nvPr>
        </p:nvSpPr>
        <p:spPr>
          <a:xfrm xmlns:a="http://schemas.openxmlformats.org/drawingml/2006/main">
            <a:off x="381000" y="1411552"/>
            <a:ext cx="8382000" cy="3773341"/>
          </a:xfrm>
        </p:spPr>
        <p:txBody>
          <a:bodyPr xmlns:a="http://schemas.openxmlformats.org/drawingml/2006/main"/>
          <a:lstStyle xmlns:a="http://schemas.openxmlformats.org/drawingml/2006/main"/>
          <a:p xmlns:a="http://schemas.openxmlformats.org/drawingml/2006/main">
            <a:r>
              <a:rPr lang="en-US" dirty="0" smtClean="0"/>
              <a:t>Managed class library to ease .NET Framework access to Windows Vista</a:t>
            </a:r>
            <a:r>
              <a:rPr lang="en-US" baseline="30000" dirty="0" smtClean="0"/>
              <a:t>®</a:t>
            </a:r>
            <a:r>
              <a:rPr lang="en-US" dirty="0" smtClean="0"/>
              <a:t> features</a:t>
            </a:r>
          </a:p>
          <a:p xmlns:a="http://schemas.openxmlformats.org/drawingml/2006/main">
            <a:pPr lvl="1"/>
            <a:r>
              <a:rPr lang="en-US" dirty="0" smtClean="0"/>
              <a:t>UAC, power management, restart and recovery, network awareness, Aero</a:t>
            </a:r>
            <a:r>
              <a:rPr lang="en-US" baseline="30000" dirty="0" smtClean="0"/>
              <a:t>®</a:t>
            </a:r>
            <a:r>
              <a:rPr lang="en-US" dirty="0" smtClean="0"/>
              <a:t> Glass and more</a:t>
            </a:r>
          </a:p>
          <a:p xmlns:a="http://schemas.openxmlformats.org/drawingml/2006/main">
            <a:r>
              <a:rPr lang="en-US" dirty="0" smtClean="0"/>
              <a:t>It is a </a:t>
            </a:r>
            <a:r>
              <a:rPr lang="en-US" b="1" dirty="0" smtClean="0"/>
              <a:t>sample</a:t>
            </a:r>
            <a:r>
              <a:rPr lang="en-US" dirty="0" smtClean="0"/>
              <a:t> library </a:t>
            </a:r>
            <a:r>
              <a:rPr lang="en-US" b="1" dirty="0" smtClean="0"/>
              <a:t>not</a:t>
            </a:r>
            <a:r>
              <a:rPr lang="en-US" dirty="0" smtClean="0"/>
              <a:t> a full product</a:t>
            </a:r>
          </a:p>
          <a:p xmlns:a="http://schemas.openxmlformats.org/drawingml/2006/main">
            <a:pPr lvl="1"/>
            <a:r>
              <a:rPr lang="en-US" dirty="0" smtClean="0"/>
              <a:t>Open source with no support</a:t>
            </a:r>
          </a:p>
          <a:p xmlns:a="http://schemas.openxmlformats.org/drawingml/2006/main">
            <a:pPr lvl="1"/>
            <a:r>
              <a:rPr lang="en-US" dirty="0" smtClean="0"/>
              <a:t>Use at your own risk</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The Windows Bridge</a:t>
            </a:r>
            <a:br>
              <a:rPr lang="en-US" dirty="0" smtClean="0"/>
            </a:br>
            <a:r>
              <a:rPr lang="en-US" sz="3200" dirty="0" smtClean="0">
                <a:gradFill>
                  <a:gsLst>
                    <a:gs pos="0">
                      <a:schemeClr val="accent6"/>
                    </a:gs>
                    <a:gs pos="9000">
                      <a:schemeClr val="accent6"/>
                    </a:gs>
                  </a:gsLst>
                  <a:lin ang="16200000" scaled="1"/>
                </a:gradFill>
              </a:rPr>
              <a:t>Intermediate Solution</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4401205"/>
          </a:xfrm>
        </p:spPr>
        <p:txBody>
          <a:bodyPr xmlns:a="http://schemas.openxmlformats.org/drawingml/2006/main"/>
          <a:lstStyle xmlns:a="http://schemas.openxmlformats.org/drawingml/2006/main"/>
          <a:p xmlns:a="http://schemas.openxmlformats.org/drawingml/2006/main">
            <a:r>
              <a:rPr lang="en-US" dirty="0" smtClean="0"/>
              <a:t>Enables access to Windows 7 Service Control Manager API from managed code</a:t>
            </a:r>
          </a:p>
          <a:p xmlns:a="http://schemas.openxmlformats.org/drawingml/2006/main">
            <a:r>
              <a:rPr lang="en-US" dirty="0" smtClean="0"/>
              <a:t>Contains the </a:t>
            </a:r>
            <a:r>
              <a:rPr lang="en-US" b="1" dirty="0" err="1" smtClean="0"/>
              <a:t>ServiceControl</a:t>
            </a:r>
            <a:r>
              <a:rPr lang="en-US" dirty="0" smtClean="0"/>
              <a:t> class that wraps the Windows SCM API</a:t>
            </a:r>
          </a:p>
          <a:p xmlns:a="http://schemas.openxmlformats.org/drawingml/2006/main">
            <a:pPr lvl="1"/>
            <a:r>
              <a:rPr lang="en-US" dirty="0" smtClean="0"/>
              <a:t>Functions to register, configure, run services</a:t>
            </a:r>
          </a:p>
          <a:p xmlns:a="http://schemas.openxmlformats.org/drawingml/2006/main">
            <a:pPr lvl="1"/>
            <a:r>
              <a:rPr lang="en-US" dirty="0" smtClean="0"/>
              <a:t>Stops, activates, and deactivates services </a:t>
            </a:r>
          </a:p>
          <a:p xmlns:a="http://schemas.openxmlformats.org/drawingml/2006/main">
            <a:r>
              <a:rPr lang="en-US" dirty="0" smtClean="0"/>
              <a:t>It is a </a:t>
            </a:r>
            <a:r>
              <a:rPr lang="en-US" b="1" dirty="0" smtClean="0"/>
              <a:t>sample</a:t>
            </a:r>
            <a:r>
              <a:rPr lang="en-US" dirty="0" smtClean="0"/>
              <a:t> library </a:t>
            </a:r>
            <a:r>
              <a:rPr lang="en-US" b="1" dirty="0" smtClean="0"/>
              <a:t>not</a:t>
            </a:r>
            <a:r>
              <a:rPr lang="en-US" dirty="0" smtClean="0"/>
              <a:t> a full product</a:t>
            </a:r>
          </a:p>
          <a:p xmlns:a="http://schemas.openxmlformats.org/drawingml/2006/main">
            <a:pPr lvl="1"/>
            <a:r>
              <a:rPr lang="en-US" dirty="0" smtClean="0"/>
              <a:t>Open source with no support</a:t>
            </a:r>
          </a:p>
          <a:p xmlns:a="http://schemas.openxmlformats.org/drawingml/2006/main">
            <a:pPr lvl="1"/>
            <a:r>
              <a:rPr lang="en-US" dirty="0" smtClean="0"/>
              <a:t>Use at your own risk</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7.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Trigger Start Services</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Converting a service to Trigger Start</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Service Security Hardening</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3428631"/>
          </a:xfrm>
        </p:spPr>
        <p:txBody>
          <a:bodyPr xmlns:a="http://schemas.openxmlformats.org/drawingml/2006/main"/>
          <a:lstStyle xmlns:a="http://schemas.openxmlformats.org/drawingml/2006/main"/>
          <a:p xmlns:a="http://schemas.openxmlformats.org/drawingml/2006/main">
            <a:r>
              <a:rPr lang="en-US" dirty="0" smtClean="0"/>
              <a:t>Performance is not everything</a:t>
            </a:r>
          </a:p>
          <a:p xmlns:a="http://schemas.openxmlformats.org/drawingml/2006/main">
            <a:r>
              <a:rPr lang="en-US" dirty="0" smtClean="0"/>
              <a:t>Services are primary attack surfaces</a:t>
            </a:r>
          </a:p>
          <a:p xmlns:a="http://schemas.openxmlformats.org/drawingml/2006/main">
            <a:r>
              <a:rPr lang="en-US" dirty="0" smtClean="0"/>
              <a:t>Mitigation</a:t>
            </a:r>
          </a:p>
          <a:p xmlns:a="http://schemas.openxmlformats.org/drawingml/2006/main">
            <a:pPr lvl="1"/>
            <a:r>
              <a:rPr lang="en-US" dirty="0" smtClean="0"/>
              <a:t>Run as low-right accounts (</a:t>
            </a:r>
            <a:r>
              <a:rPr lang="en-US" dirty="0" err="1" smtClean="0"/>
              <a:t>LocalService</a:t>
            </a:r>
            <a:r>
              <a:rPr lang="en-US" dirty="0" smtClean="0"/>
              <a:t>, </a:t>
            </a:r>
            <a:r>
              <a:rPr lang="en-US" dirty="0" err="1" smtClean="0"/>
              <a:t>NetworkService</a:t>
            </a:r>
            <a:r>
              <a:rPr lang="en-US" dirty="0" smtClean="0"/>
              <a:t>)</a:t>
            </a:r>
          </a:p>
          <a:p xmlns:a="http://schemas.openxmlformats.org/drawingml/2006/main">
            <a:pPr lvl="1"/>
            <a:r>
              <a:rPr lang="en-US" dirty="0" smtClean="0"/>
              <a:t>Declare required privileges</a:t>
            </a:r>
          </a:p>
          <a:p xmlns:a="http://schemas.openxmlformats.org/drawingml/2006/main">
            <a:pPr lvl="1"/>
            <a:r>
              <a:rPr lang="en-US" dirty="0" smtClean="0"/>
              <a:t>Use service-specific SIDs for object access</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1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Requested Privileges API</a:t>
            </a:r>
            <a:endParaRPr lang="en-US" dirty="0"/>
          </a:p>
        </p:txBody>
      </p:sp>
      <p:sp>
        <p:nvSpPr>
          <p:cNvPr id="5" name="Text Placeholder 4"/>
          <p:cNvSpPr>
            <a:spLocks xmlns:a="http://schemas.openxmlformats.org/drawingml/2006/main" noGrp="1"/>
          </p:cNvSpPr>
          <p:nvPr>
            <p:ph type="body" sz="quarter" idx="4294967295"/>
          </p:nvPr>
        </p:nvSpPr>
        <p:spPr>
          <a:xfrm xmlns:a="http://schemas.openxmlformats.org/drawingml/2006/main">
            <a:off x="371476" y="1420813"/>
            <a:ext cx="8040687" cy="3077766"/>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smtClean="0">
                <a:solidFill>
                  <a:schemeClr val="tx1"/>
                </a:solidFill>
                <a:latin typeface="Consolas" pitchFamily="49" charset="0"/>
              </a:rPr>
              <a:t>SERVICE_REQUIRED_PRIVILEGES_INFO</a:t>
            </a:r>
          </a:p>
          <a:p xmlns:a="http://schemas.openxmlformats.org/drawingml/2006/main">
            <a:pPr>
              <a:buNone/>
            </a:pPr>
            <a:r>
              <a:rPr lang="en-US" sz="2000" b="0" dirty="0" smtClean="0">
                <a:solidFill>
                  <a:schemeClr val="tx1"/>
                </a:solidFill>
                <a:latin typeface="Consolas" pitchFamily="49" charset="0"/>
              </a:rPr>
              <a:t/>
            </a:r>
            <a:r>
              <a:rPr lang="en-US" sz="2000" b="0" dirty="0" err="1" smtClean="0">
                <a:solidFill>
                  <a:schemeClr val="tx1"/>
                </a:solidFill>
                <a:latin typeface="Consolas" pitchFamily="49" charset="0"/>
              </a:rPr>
              <a:t>requiredPrivileges</a:t>
            </a:r>
            <a:r>
              <a:rPr lang="en-US" sz="2000" b="0" dirty="0" smtClean="0">
                <a:solidFill>
                  <a:schemeClr val="tx1"/>
                </a:solidFill>
                <a:latin typeface="Consolas" pitchFamily="49" charset="0"/>
              </a:rPr>
              <a:t> = {0};</a:t>
            </a:r>
          </a:p>
          <a:p xmlns:a="http://schemas.openxmlformats.org/drawingml/2006/main">
            <a:pPr>
              <a:buNone/>
            </a:pPr>
            <a:r>
              <a:rPr lang="en-US" sz="2000" dirty="0" err="1" smtClean="0">
                <a:solidFill>
                  <a:schemeClr val="tx1"/>
                </a:solidFill>
                <a:latin typeface="Consolas" pitchFamily="49" charset="0"/>
              </a:rPr>
              <a:t>requiredPrivileges.pmszRequiredPrivileges</a:t>
            </a:r>
            <a:r>
              <a:rPr lang="en-US" sz="2000" b="0" dirty="0" smtClean="0">
                <a:solidFill>
                  <a:schemeClr val="tx1"/>
                </a:solidFill>
                <a:latin typeface="Consolas" pitchFamily="49" charset="0"/>
              </a:rPr>
              <a:t> =</a:t>
            </a:r>
          </a:p>
          <a:p xmlns:a="http://schemas.openxmlformats.org/drawingml/2006/main">
            <a:pPr>
              <a:buNone/>
            </a:pPr>
            <a:r>
              <a:rPr lang="en-US" sz="2000" b="0" dirty="0" smtClean="0">
                <a:solidFill>
                  <a:schemeClr val="tx1"/>
                </a:solidFill>
                <a:latin typeface="Consolas" pitchFamily="49" charset="0"/>
              </a:rPr>
              <a:t>  SE_CHANGE_NOTIFY_NAME L"\0";</a:t>
            </a:r>
          </a:p>
          <a:p xmlns:a="http://schemas.openxmlformats.org/drawingml/2006/main">
            <a:pPr>
              <a:buNone/>
            </a:pPr>
            <a:endParaRPr lang="en-US" sz="2000" b="0" dirty="0" smtClean="0">
              <a:solidFill>
                <a:schemeClr val="tx1"/>
              </a:solidFill>
              <a:latin typeface="Consolas" pitchFamily="49" charset="0"/>
            </a:endParaRPr>
          </a:p>
          <a:p xmlns:a="http://schemas.openxmlformats.org/drawingml/2006/main">
            <a:pPr>
              <a:buNone/>
            </a:pPr>
            <a:r>
              <a:rPr lang="en-US" sz="2000" dirty="0" smtClean="0">
                <a:solidFill>
                  <a:schemeClr val="tx1"/>
                </a:solidFill>
                <a:latin typeface="Consolas" pitchFamily="49" charset="0"/>
              </a:rPr>
              <a:t>ChangeServiceConfig2</a:t>
            </a:r>
            <a:r>
              <a:rPr lang="en-US" sz="2000" b="0" dirty="0" smtClean="0">
                <a:solidFill>
                  <a:schemeClr val="tx1"/>
                </a:solidFill>
                <a:latin typeface="Consolas" pitchFamily="49" charset="0"/>
              </a:rPr>
              <a:t>(</a:t>
            </a:r>
          </a:p>
          <a:p xmlns:a="http://schemas.openxmlformats.org/drawingml/2006/main">
            <a:pPr>
              <a:buNone/>
            </a:pPr>
            <a:r>
              <a:rPr lang="en-US" sz="2000" b="0" dirty="0" smtClean="0">
                <a:solidFill>
                  <a:schemeClr val="tx1"/>
                </a:solidFill>
                <a:latin typeface="Consolas" pitchFamily="49" charset="0"/>
              </a:rPr>
              <a:t/>
            </a:r>
            <a:r>
              <a:rPr lang="en-US" sz="2000" b="0" dirty="0" err="1" smtClean="0">
                <a:solidFill>
                  <a:schemeClr val="tx1"/>
                </a:solidFill>
                <a:latin typeface="Consolas" pitchFamily="49" charset="0"/>
              </a:rPr>
              <a:t>hService</a:t>
            </a:r>
            <a:r>
              <a:rPr lang="en-US" sz="2000" b="0" dirty="0" smtClean="0">
                <a:solidFill>
                  <a:schemeClr val="tx1"/>
                </a:solidFill>
                <a:latin typeface="Consolas" pitchFamily="49" charset="0"/>
              </a:rPr>
              <a:t>,</a:t>
            </a:r>
          </a:p>
          <a:p xmlns:a="http://schemas.openxmlformats.org/drawingml/2006/main">
            <a:pPr>
              <a:buNone/>
            </a:pPr>
            <a:r>
              <a:rPr lang="en-US" sz="2000" b="0" dirty="0" smtClean="0">
                <a:solidFill>
                  <a:schemeClr val="tx1"/>
                </a:solidFill>
                <a:latin typeface="Consolas" pitchFamily="49" charset="0"/>
              </a:rPr>
              <a:t>  SERVICE_CONFIG_REQUIRED_PRIVILEGES_INFO,</a:t>
            </a:r>
          </a:p>
          <a:p xmlns:a="http://schemas.openxmlformats.org/drawingml/2006/main">
            <a:pPr>
              <a:buNone/>
            </a:pPr>
            <a:r>
              <a:rPr lang="en-US" sz="2000" b="0" dirty="0" smtClean="0">
                <a:solidFill>
                  <a:schemeClr val="tx1"/>
                </a:solidFill>
                <a:latin typeface="Consolas" pitchFamily="49" charset="0"/>
              </a:rPr>
              <a:t>  &amp;</a:t>
            </a:r>
            <a:r>
              <a:rPr lang="en-US" sz="2000" b="0" dirty="0" err="1" smtClean="0">
                <a:solidFill>
                  <a:schemeClr val="tx1"/>
                </a:solidFill>
                <a:latin typeface="Consolas" pitchFamily="49" charset="0"/>
              </a:rPr>
              <a:t>requiredPrivileges</a:t>
            </a:r>
            <a:r>
              <a:rPr lang="en-US" sz="2000" b="0" dirty="0" smtClean="0">
                <a:solidFill>
                  <a:schemeClr val="tx1"/>
                </a:solidFill>
                <a:latin typeface="Consolas" pitchFamily="49" charset="0"/>
              </a:rPr>
              <a: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lang="en-US" dirty="0" smtClean="0"/>
              <a:t>Background Services and Tasks</a:t>
            </a:r>
            <a:endParaRPr lang="en-US" dirty="0"/>
          </a:p>
        </p:txBody>
      </p:sp>
      <p:sp>
        <p:nvSpPr>
          <p:cNvPr id="3" name="Subtitle 2"/>
          <p:cNvSpPr>
            <a:spLocks xmlns:a="http://schemas.openxmlformats.org/drawingml/2006/main" noGrp="1"/>
          </p:cNvSpPr>
          <p:nvPr>
            <p:ph type="body" idx="1"/>
          </p:nvPr>
        </p:nvSpPr>
        <p:spPr>
          <a:xfrm xmlns:a="http://schemas.openxmlformats.org/drawingml/2006/main">
            <a:off x="5333999" y="4348270"/>
            <a:ext cx="3352801" cy="757130"/>
          </a:xfrm>
        </p:spPr>
        <p:txBody>
          <a:bodyPr xmlns:a="http://schemas.openxmlformats.org/drawingml/2006/main"/>
          <a:lstStyle xmlns:a="http://schemas.openxmlformats.org/drawingml/2006/main"/>
          <a:p xmlns:a="http://schemas.openxmlformats.org/drawingml/2006/main">
            <a:r>
              <a:rPr lang="en-US" dirty="0" smtClean="0"/>
              <a:t>Microsoft</a:t>
            </a:r>
            <a:r>
              <a:rPr lang="en-US" baseline="30000" dirty="0" smtClean="0"/>
              <a:t>®</a:t>
            </a:r>
            <a:r>
              <a:rPr lang="en-US" dirty="0" smtClean="0"/>
              <a:t> Corporation</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0.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Hardened Service</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…how it can really do less harm</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029200"/>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Services Configuration UI</a:t>
            </a:r>
            <a:endParaRPr lang="en-US" dirty="0"/>
          </a:p>
        </p:txBody>
      </p:sp>
      <p:pic>
        <p:nvPicPr>
          <p:cNvPr id="1026"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880717" y="1420813"/>
            <a:ext cx="7385954" cy="406558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3683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2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16" name="Rectangle 15"/>
          <p:cNvSpPr/>
          <p:nvPr/>
        </p:nvSpPr>
        <p:spPr>
          <a:xfrm xmlns:a="http://schemas.openxmlformats.org/drawingml/2006/main">
            <a:off x="0" y="5029200"/>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Scheduled Tasks</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2"/>
            <a:ext cx="8382000" cy="1520416"/>
          </a:xfrm>
        </p:spPr>
        <p:txBody>
          <a:bodyPr xmlns:a="http://schemas.openxmlformats.org/drawingml/2006/main"/>
          <a:lstStyle xmlns:a="http://schemas.openxmlformats.org/drawingml/2006/main"/>
          <a:p xmlns:a="http://schemas.openxmlformats.org/drawingml/2006/main">
            <a:r>
              <a:rPr lang="en-US" dirty="0" smtClean="0"/>
              <a:t>Tasks have always been launched by triggers</a:t>
            </a:r>
          </a:p>
          <a:p xmlns:a="http://schemas.openxmlformats.org/drawingml/2006/main">
            <a:r>
              <a:rPr lang="en-US" dirty="0" smtClean="0"/>
              <a:t>Windows Vista extends the variety of task </a:t>
            </a:r>
            <a:r>
              <a:rPr lang="en-US" b="1" dirty="0" smtClean="0"/>
              <a:t>triggers</a:t>
            </a:r>
            <a:r>
              <a:rPr lang="en-US" dirty="0" smtClean="0"/>
              <a:t> and </a:t>
            </a:r>
            <a:r>
              <a:rPr lang="en-US" b="1" dirty="0" smtClean="0"/>
              <a:t>conditions</a:t>
            </a:r>
          </a:p>
        </p:txBody>
      </p:sp>
      <p:grpSp>
        <p:nvGrpSpPr>
          <p:cNvPr id="17" name="Group 16"/>
          <p:cNvGrpSpPr/>
          <p:nvPr/>
        </p:nvGrpSpPr>
        <p:grpSpPr>
          <a:xfrm xmlns:a="http://schemas.openxmlformats.org/drawingml/2006/main">
            <a:off x="767598" y="4038600"/>
            <a:ext cx="7601021" cy="1723549"/>
            <a:chOff x="381000" y="4038600"/>
            <a:chExt cx="7601021" cy="1723549"/>
          </a:xfrm>
        </p:grpSpPr>
        <p:grpSp>
          <p:nvGrpSpPr>
            <p:cNvPr id="10" name="Group 9"/>
            <p:cNvGrpSpPr/>
            <p:nvPr/>
          </p:nvGrpSpPr>
          <p:grpSpPr>
            <a:xfrm xmlns:a="http://schemas.openxmlformats.org/drawingml/2006/main">
              <a:off x="2514600" y="4191001"/>
              <a:ext cx="5467421" cy="1447800"/>
              <a:chOff x="3017520" y="206826"/>
              <a:chExt cx="5364480" cy="1654607"/>
            </a:xfrm>
          </p:grpSpPr>
          <p:sp>
            <p:nvSpPr>
              <p:cNvPr id="14" name="Round Same Side Corner Rectangle 13"/>
              <p:cNvSpPr/>
              <p:nvPr/>
            </p:nvSpPr>
            <p:spPr>
              <a:xfrm xmlns:a="http://schemas.openxmlformats.org/drawingml/2006/main" rot="5400000">
                <a:off x="4872456" y="-1648110"/>
                <a:ext cx="1654607" cy="5364480"/>
              </a:xfrm>
              <a:prstGeom xmlns:a="http://schemas.openxmlformats.org/drawingml/2006/main" prst="round2SameRect">
                <a:avLst/>
              </a:prstGeom>
              <a:solidFill xmlns:a="http://schemas.openxmlformats.org/drawingml/2006/main">
                <a:schemeClr val="accent4">
                  <a:alpha val="85000"/>
                </a:schemeClr>
              </a:solidFill>
            </p:spPr>
            <p:style>
              <a:lnRef xmlns:a="http://schemas.openxmlformats.org/drawingml/2006/main" idx="3">
                <a:schemeClr val="lt1"/>
              </a:lnRef>
              <a:fillRef xmlns:a="http://schemas.openxmlformats.org/drawingml/2006/main" idx="1">
                <a:schemeClr val="accent4"/>
              </a:fillRef>
              <a:effectRef xmlns:a="http://schemas.openxmlformats.org/drawingml/2006/main" idx="1">
                <a:schemeClr val="accent4"/>
              </a:effectRef>
              <a:fontRef xmlns:a="http://schemas.openxmlformats.org/drawingml/2006/main" idx="minor">
                <a:schemeClr val="lt1"/>
              </a:fontRef>
            </p:style>
          </p:sp>
          <p:sp>
            <p:nvSpPr>
              <p:cNvPr id="15" name="Round Same Side Corner Rectangle 4"/>
              <p:cNvSpPr/>
              <p:nvPr/>
            </p:nvSpPr>
            <p:spPr>
              <a:xfrm xmlns:a="http://schemas.openxmlformats.org/drawingml/2006/main">
                <a:off x="3391347" y="287598"/>
                <a:ext cx="4330894" cy="1493065"/>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hueOff val="0"/>
                  <a:satOff val="0"/>
                  <a:lumOff val="0"/>
                  <a:alphaOff val="0"/>
                </a:schemeClr>
              </a:fontRef>
            </p:style>
            <p:txBody>
              <a:bodyPr xmlns:a="http://schemas.openxmlformats.org/drawingml/2006/main" spcFirstLastPara="0" vert="horz" wrap="square" lIns="102870" tIns="51435" rIns="102870" bIns="51435" numCol="1" spcCol="1270" anchor="ctr" anchorCtr="0">
                <a:noAutofit/>
              </a:bodyPr>
              <a:lstStyle xmlns:a="http://schemas.openxmlformats.org/drawingml/2006/main"/>
              <a:p xmlns:a="http://schemas.openxmlformats.org/drawingml/2006/main">
                <a:pPr marL="228600" lvl="1" indent="-228600" algn="l" defTabSz="1200150" rtl="0">
                  <a:lnSpc>
                    <a:spcPct val="90000"/>
                  </a:lnSpc>
                  <a:spcBef>
                    <a:spcPct val="0"/>
                  </a:spcBef>
                  <a:spcAft>
                    <a:spcPct val="15000"/>
                  </a:spcAft>
                  <a:buChar char="••"/>
                </a:pPr>
                <a:r>
                  <a:rPr lang="en-US" sz="2400" kern="1200" dirty="0" smtClean="0">
                    <a:ln>
                      <a:solidFill>
                        <a:schemeClr val="bg1"/>
                      </a:solidFill>
                    </a:ln>
                    <a:solidFill>
                      <a:schemeClr val="bg1"/>
                    </a:solidFill>
                  </a:rPr>
                  <a:t>Actions – what it does</a:t>
                </a:r>
                <a:endParaRPr lang="en-US" sz="2400" kern="1200" dirty="0">
                  <a:ln>
                    <a:solidFill>
                      <a:schemeClr val="bg1"/>
                    </a:solidFill>
                  </a:ln>
                  <a:solidFill>
                    <a:schemeClr val="bg1"/>
                  </a:solidFill>
                </a:endParaRPr>
              </a:p>
              <a:p xmlns:a="http://schemas.openxmlformats.org/drawingml/2006/main">
                <a:pPr marL="228600" lvl="1" indent="-228600" algn="l" defTabSz="1200150" rtl="0">
                  <a:lnSpc>
                    <a:spcPct val="90000"/>
                  </a:lnSpc>
                  <a:spcBef>
                    <a:spcPct val="0"/>
                  </a:spcBef>
                  <a:spcAft>
                    <a:spcPct val="15000"/>
                  </a:spcAft>
                  <a:buChar char="••"/>
                </a:pPr>
                <a:r>
                  <a:rPr lang="en-US" sz="2400" kern="1200" dirty="0" smtClean="0">
                    <a:ln>
                      <a:solidFill>
                        <a:schemeClr val="bg1"/>
                      </a:solidFill>
                    </a:ln>
                    <a:solidFill>
                      <a:schemeClr val="bg1"/>
                    </a:solidFill>
                  </a:rPr>
                  <a:t>Triggers – what triggers it</a:t>
                </a:r>
                <a:endParaRPr lang="en-US" sz="2400" kern="1200" dirty="0">
                  <a:ln>
                    <a:solidFill>
                      <a:schemeClr val="bg1"/>
                    </a:solidFill>
                  </a:ln>
                  <a:solidFill>
                    <a:schemeClr val="bg1"/>
                  </a:solidFill>
                </a:endParaRPr>
              </a:p>
              <a:p xmlns:a="http://schemas.openxmlformats.org/drawingml/2006/main">
                <a:pPr marL="228600" lvl="1" indent="-228600" algn="l" defTabSz="1200150" rtl="0">
                  <a:lnSpc>
                    <a:spcPct val="90000"/>
                  </a:lnSpc>
                  <a:spcBef>
                    <a:spcPct val="0"/>
                  </a:spcBef>
                  <a:spcAft>
                    <a:spcPct val="15000"/>
                  </a:spcAft>
                  <a:buChar char="••"/>
                </a:pPr>
                <a:r>
                  <a:rPr lang="en-US" sz="2400" kern="1200" baseline="0" dirty="0" smtClean="0">
                    <a:ln>
                      <a:solidFill>
                        <a:schemeClr val="bg1"/>
                      </a:solidFill>
                    </a:ln>
                    <a:solidFill>
                      <a:schemeClr val="bg1"/>
                    </a:solidFill>
                  </a:rPr>
                  <a:t>Conditions</a:t>
                </a:r>
                <a:r>
                  <a:rPr lang="en-US" sz="2400" kern="1200" dirty="0" smtClean="0">
                    <a:ln>
                      <a:solidFill>
                        <a:schemeClr val="bg1"/>
                      </a:solidFill>
                    </a:ln>
                    <a:solidFill>
                      <a:schemeClr val="bg1"/>
                    </a:solidFill>
                  </a:rPr>
                  <a:t> – what must hold</a:t>
                </a:r>
                <a:endParaRPr lang="en-US" sz="2400" kern="1200" baseline="0" dirty="0">
                  <a:ln>
                    <a:solidFill>
                      <a:schemeClr val="bg1"/>
                    </a:solidFill>
                  </a:ln>
                  <a:solidFill>
                    <a:schemeClr val="bg1"/>
                  </a:solidFill>
                </a:endParaRPr>
              </a:p>
            </p:txBody>
          </p:sp>
        </p:grpSp>
        <p:grpSp>
          <p:nvGrpSpPr>
            <p:cNvPr id="11" name="Group 10"/>
            <p:cNvGrpSpPr/>
            <p:nvPr/>
          </p:nvGrpSpPr>
          <p:grpSpPr>
            <a:xfrm xmlns:a="http://schemas.openxmlformats.org/drawingml/2006/main">
              <a:off x="381000" y="4038600"/>
              <a:ext cx="2514600" cy="1723549"/>
              <a:chOff x="0" y="0"/>
              <a:chExt cx="3017520" cy="2068259"/>
            </a:xfrm>
          </p:grpSpPr>
          <p:sp>
            <p:nvSpPr>
              <p:cNvPr id="12" name="Rounded Rectangle 11"/>
              <p:cNvSpPr/>
              <p:nvPr/>
            </p:nvSpPr>
            <p:spPr>
              <a:xfrm xmlns:a="http://schemas.openxmlformats.org/drawingml/2006/main">
                <a:off x="0" y="0"/>
                <a:ext cx="3017520" cy="2068259"/>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sp>
          <p:sp>
            <p:nvSpPr>
              <p:cNvPr id="13" name="Rounded Rectangle 6"/>
              <p:cNvSpPr/>
              <p:nvPr/>
            </p:nvSpPr>
            <p:spPr>
              <a:xfrm xmlns:a="http://schemas.openxmlformats.org/drawingml/2006/main">
                <a:off x="100964" y="100964"/>
                <a:ext cx="2815592" cy="1866331"/>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247650" tIns="123825" rIns="247650" bIns="123825" numCol="1" spcCol="1270" anchor="ctr" anchorCtr="0">
                <a:noAutofit/>
              </a:bodyPr>
              <a:lstStyle xmlns:a="http://schemas.openxmlformats.org/drawingml/2006/main"/>
              <a:p xmlns:a="http://schemas.openxmlformats.org/drawingml/2006/main">
                <a:pPr lvl="0" algn="ctr" defTabSz="2889250" rtl="0">
                  <a:lnSpc>
                    <a:spcPct val="90000"/>
                  </a:lnSpc>
                  <a:spcBef>
                    <a:spcPct val="0"/>
                  </a:spcBef>
                  <a:spcAft>
                    <a:spcPct val="35000"/>
                  </a:spcAft>
                </a:pPr>
                <a:r>
                  <a:rPr lang="en-US" sz="6500" b="0" i="0" kern="1200" baseline="0" dirty="0" smtClean="0">
                    <a:gradFill>
                      <a:gsLst>
                        <a:gs pos="0">
                          <a:schemeClr val="tx1"/>
                        </a:gs>
                        <a:gs pos="50000">
                          <a:schemeClr val="tx1"/>
                        </a:gs>
                      </a:gsLst>
                      <a:lin ang="5400000" scaled="0"/>
                    </a:gradFill>
                  </a:rPr>
                  <a:t>Task</a:t>
                </a:r>
                <a:endParaRPr lang="en-US" sz="6500" kern="1200" dirty="0">
                  <a:gradFill>
                    <a:gsLst>
                      <a:gs pos="0">
                        <a:schemeClr val="tx1"/>
                      </a:gs>
                      <a:gs pos="50000">
                        <a:schemeClr val="tx1"/>
                      </a:gs>
                    </a:gsLst>
                    <a:lin ang="5400000" scaled="0"/>
                  </a:gradFill>
                </a:endParaRPr>
              </a:p>
            </p:txBody>
          </p:sp>
        </p:grpSp>
      </p:grpSp>
    </p:spTree>
  </p:cSld>
  <p:clrMapOvr>
    <a:masterClrMapping xmlns:a="http://schemas.openxmlformats.org/drawingml/2006/main"/>
  </p:clrMapOvr>
  <p:transition>
    <p:fade/>
  </p:transition>
  <p:timing>
    <p:tnLst>
      <p:par>
        <p:cTn id="1" dur="indefinite" restart="never" nodeType="tmRoot"/>
      </p:par>
    </p:tnLst>
  </p:timing>
</p:sld>
</file>

<file path=ppt/slides/slide2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Task Triggers And Conditions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918269"/>
          </a:xfrm>
        </p:spPr>
        <p:txBody>
          <a:bodyPr xmlns:a="http://schemas.openxmlformats.org/drawingml/2006/main"/>
          <a:lstStyle xmlns:a="http://schemas.openxmlformats.org/drawingml/2006/main"/>
          <a:p xmlns:a="http://schemas.openxmlformats.org/drawingml/2006/main">
            <a:r>
              <a:rPr lang="en-US" dirty="0" smtClean="0"/>
              <a:t>Which user to use for launching the task?</a:t>
            </a:r>
          </a:p>
          <a:p xmlns:a="http://schemas.openxmlformats.org/drawingml/2006/main">
            <a:r>
              <a:rPr lang="en-US" dirty="0" smtClean="0"/>
              <a:t>What triggers the task?</a:t>
            </a:r>
          </a:p>
          <a:p xmlns:a="http://schemas.openxmlformats.org/drawingml/2006/main">
            <a:pPr lvl="1"/>
            <a:r>
              <a:rPr lang="en-US" dirty="0" smtClean="0"/>
              <a:t>Schedule (calendar), delay, repeat, or auto-expire</a:t>
            </a:r>
          </a:p>
          <a:p xmlns:a="http://schemas.openxmlformats.org/drawingml/2006/main">
            <a:pPr lvl="1"/>
            <a:r>
              <a:rPr lang="en-US" dirty="0" smtClean="0"/>
              <a:t>At log on, start up, lock, or unlock</a:t>
            </a:r>
          </a:p>
          <a:p xmlns:a="http://schemas.openxmlformats.org/drawingml/2006/main">
            <a:pPr lvl="1"/>
            <a:r>
              <a:rPr lang="en-US" dirty="0" smtClean="0"/>
              <a:t>On an event log entry</a:t>
            </a:r>
          </a:p>
          <a:p xmlns:a="http://schemas.openxmlformats.org/drawingml/2006/main">
            <a:r>
              <a:rPr lang="en-US" dirty="0" smtClean="0"/>
              <a:t>Start only if</a:t>
            </a:r>
          </a:p>
          <a:p xmlns:a="http://schemas.openxmlformats.org/drawingml/2006/main">
            <a:pPr lvl="1"/>
            <a:r>
              <a:rPr lang="en-US" dirty="0" smtClean="0"/>
              <a:t>Computer is idle, on AC power, or connected to a specific network connection</a:t>
            </a:r>
          </a:p>
          <a:p xmlns:a="http://schemas.openxmlformats.org/drawingml/2006/main">
            <a:r>
              <a:rPr lang="en-US" dirty="0" smtClean="0"/>
              <a:t>Do what?</a:t>
            </a:r>
          </a:p>
          <a:p xmlns:a="http://schemas.openxmlformats.org/drawingml/2006/main">
            <a:pPr lvl="1"/>
            <a:r>
              <a:rPr lang="en-US" dirty="0" smtClean="0"/>
              <a:t>Run a program, send e-mail, show a message</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dirty="0" smtClean="0"/>
              <a:t>Creating Tasks API</a:t>
            </a:r>
            <a:br>
              <a:rPr dirty="0" smtClean="0"/>
            </a:br>
            <a:r>
              <a:rPr lang="en-US" sz="3200" dirty="0" smtClean="0">
                <a:gradFill>
                  <a:gsLst>
                    <a:gs pos="0">
                      <a:schemeClr val="accent6"/>
                    </a:gs>
                    <a:gs pos="9000">
                      <a:schemeClr val="accent6"/>
                    </a:gs>
                  </a:gsLst>
                  <a:lin ang="16200000" scaled="1"/>
                </a:gradFill>
              </a:rPr>
              <a:t>Partial sample</a:t>
            </a:r>
            <a:endParaRPr lang="en-US" sz="3200" dirty="0">
              <a:gradFill>
                <a:gsLst>
                  <a:gs pos="0">
                    <a:schemeClr val="accent6"/>
                  </a:gs>
                  <a:gs pos="9000">
                    <a:schemeClr val="accent6"/>
                  </a:gs>
                </a:gsLst>
                <a:lin ang="16200000" scaled="1"/>
              </a:gradFill>
            </a:endParaRPr>
          </a:p>
        </p:txBody>
      </p:sp>
      <p:sp>
        <p:nvSpPr>
          <p:cNvPr id="4" name="Text Placeholder 3"/>
          <p:cNvSpPr>
            <a:spLocks xmlns:a="http://schemas.openxmlformats.org/drawingml/2006/main" noGrp="1"/>
          </p:cNvSpPr>
          <p:nvPr>
            <p:ph type="body" sz="quarter" idx="4294967295"/>
          </p:nvPr>
        </p:nvSpPr>
        <p:spPr>
          <a:xfrm xmlns:a="http://schemas.openxmlformats.org/drawingml/2006/main">
            <a:off x="371476" y="1905000"/>
            <a:ext cx="8040687" cy="3754874"/>
          </a:xfr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lIns="91440"/>
          <a:lstStyle xmlns:a="http://schemas.openxmlformats.org/drawingml/2006/main"/>
          <a:p xmlns:a="http://schemas.openxmlformats.org/drawingml/2006/main">
            <a:pPr>
              <a:buNone/>
            </a:pPr>
            <a:r>
              <a:rPr lang="en-US" sz="2000" dirty="0" err="1" smtClean="0">
                <a:latin typeface="Consolas" pitchFamily="49" charset="0"/>
              </a:rPr>
              <a:t>ITaskService</a:t>
            </a:r>
            <a:r>
              <a:rPr lang="en-US" sz="2000" dirty="0" smtClean="0">
                <a:latin typeface="Consolas" pitchFamily="49" charset="0"/>
              </a:rPr>
              <a:t/>
            </a:r>
            <a:r>
              <a:rPr lang="en-US" sz="2000" b="0" dirty="0" smtClean="0">
                <a:latin typeface="Consolas" pitchFamily="49" charset="0"/>
              </a:rPr>
              <a:t>scheduler =</a:t>
            </a:r>
          </a:p>
          <a:p xmlns:a="http://schemas.openxmlformats.org/drawingml/2006/main">
            <a:pPr>
              <a:buNone/>
            </a:pPr>
            <a:r>
              <a:rPr lang="en-US" sz="2000" b="0" dirty="0" smtClean="0">
                <a:latin typeface="Consolas" pitchFamily="49" charset="0"/>
              </a:rPr>
              <a:t>  new </a:t>
            </a:r>
            <a:r>
              <a:rPr lang="en-US" sz="2000" b="0" dirty="0" err="1" smtClean="0">
                <a:latin typeface="Consolas" pitchFamily="49" charset="0"/>
              </a:rPr>
              <a:t>TaskSchedulerClass</a:t>
            </a:r>
            <a:r>
              <a:rPr lang="en-US" sz="2000" b="0" dirty="0" smtClean="0">
                <a:latin typeface="Consolas" pitchFamily="49" charset="0"/>
              </a:rPr>
              <a:t>();</a:t>
            </a:r>
          </a:p>
          <a:p xmlns:a="http://schemas.openxmlformats.org/drawingml/2006/main">
            <a:pPr>
              <a:buNone/>
            </a:pPr>
            <a:r>
              <a:rPr lang="en-US" sz="2000" b="0" dirty="0" err="1" smtClean="0">
                <a:latin typeface="Consolas" pitchFamily="49" charset="0"/>
              </a:rPr>
              <a:t>scheduler.Connect</a:t>
            </a:r>
            <a:r>
              <a:rPr lang="en-US" sz="2000" b="0" dirty="0" smtClean="0">
                <a:latin typeface="Consolas" pitchFamily="49" charset="0"/>
              </a:rPr>
              <a:t>(null, null, null, null);</a:t>
            </a:r>
          </a:p>
          <a:p xmlns:a="http://schemas.openxmlformats.org/drawingml/2006/main">
            <a:pPr>
              <a:buNone/>
            </a:pPr>
            <a:endParaRPr lang="en-US" sz="2000" b="0" dirty="0" smtClean="0">
              <a:latin typeface="Consolas" pitchFamily="49" charset="0"/>
            </a:endParaRPr>
          </a:p>
          <a:p xmlns:a="http://schemas.openxmlformats.org/drawingml/2006/main">
            <a:pPr>
              <a:buNone/>
            </a:pPr>
            <a:r>
              <a:rPr lang="en-US" sz="2000" b="0" dirty="0" err="1" smtClean="0">
                <a:latin typeface="Consolas" pitchFamily="49" charset="0"/>
              </a:rPr>
              <a:t>ITaskFolder</a:t>
            </a:r>
            <a:r>
              <a:rPr lang="en-US" sz="2000" b="0" dirty="0" smtClean="0">
                <a:latin typeface="Consolas" pitchFamily="49" charset="0"/>
              </a:rPr>
              <a:t/>
            </a:r>
            <a:r>
              <a:rPr lang="en-US" sz="2000" b="0" dirty="0" err="1" smtClean="0">
                <a:latin typeface="Consolas" pitchFamily="49" charset="0"/>
              </a:rPr>
              <a:t>rootFolder</a:t>
            </a:r>
            <a:r>
              <a:rPr lang="en-US" sz="2000" b="0" dirty="0" smtClean="0">
                <a:latin typeface="Consolas" pitchFamily="49" charset="0"/>
              </a:rPr>
              <a:t> =</a:t>
            </a:r>
          </a:p>
          <a:p xmlns:a="http://schemas.openxmlformats.org/drawingml/2006/main">
            <a:pPr>
              <a:buNone/>
            </a:pPr>
            <a:r>
              <a:rPr lang="en-US" sz="2000" b="0" dirty="0" smtClean="0">
                <a:latin typeface="Consolas" pitchFamily="49" charset="0"/>
              </a:rPr>
              <a:t/>
            </a:r>
            <a:r>
              <a:rPr lang="en-US" sz="2000" b="0" dirty="0" err="1" smtClean="0">
                <a:latin typeface="Consolas" pitchFamily="49" charset="0"/>
              </a:rPr>
              <a:t>scheduler.GetFolder</a:t>
            </a:r>
            <a:r>
              <a:rPr lang="en-US" sz="2000" b="0" dirty="0" smtClean="0">
                <a:latin typeface="Consolas" pitchFamily="49" charset="0"/>
              </a:rPr>
              <a:t>("\\");</a:t>
            </a:r>
          </a:p>
          <a:p xmlns:a="http://schemas.openxmlformats.org/drawingml/2006/main">
            <a:pPr>
              <a:buNone/>
            </a:pPr>
            <a:endParaRPr lang="en-US" sz="2000" b="0" dirty="0" smtClean="0">
              <a:latin typeface="Consolas" pitchFamily="49" charset="0"/>
            </a:endParaRPr>
          </a:p>
          <a:p xmlns:a="http://schemas.openxmlformats.org/drawingml/2006/main">
            <a:pPr>
              <a:buNone/>
            </a:pPr>
            <a:r>
              <a:rPr lang="en-US" sz="2000" b="0" dirty="0" err="1" smtClean="0">
                <a:latin typeface="Consolas" pitchFamily="49" charset="0"/>
              </a:rPr>
              <a:t>ITaskDefinition</a:t>
            </a:r>
            <a:r>
              <a:rPr lang="en-US" sz="2000" b="0" dirty="0" smtClean="0">
                <a:latin typeface="Consolas" pitchFamily="49" charset="0"/>
              </a:rPr>
              <a:t> task = </a:t>
            </a:r>
            <a:r>
              <a:rPr lang="en-US" sz="2000" b="0" dirty="0" err="1" smtClean="0">
                <a:latin typeface="Consolas" pitchFamily="49" charset="0"/>
              </a:rPr>
              <a:t>scheduler.NewTask</a:t>
            </a:r>
            <a:r>
              <a:rPr lang="en-US" sz="2000" b="0" dirty="0" smtClean="0">
                <a:latin typeface="Consolas" pitchFamily="49" charset="0"/>
              </a:rPr>
              <a:t>(0);</a:t>
            </a:r>
          </a:p>
          <a:p xmlns:a="http://schemas.openxmlformats.org/drawingml/2006/main">
            <a:pPr>
              <a:buNone/>
            </a:pPr>
            <a:r>
              <a:rPr lang="en-US" sz="2000" b="0" dirty="0" err="1" smtClean="0">
                <a:latin typeface="Consolas" pitchFamily="49" charset="0"/>
              </a:rPr>
              <a:t>IExecAction</a:t>
            </a:r>
            <a:r>
              <a:rPr lang="en-US" sz="2000" b="0" dirty="0" smtClean="0">
                <a:latin typeface="Consolas" pitchFamily="49" charset="0"/>
              </a:rPr>
              <a:t> action = (</a:t>
            </a:r>
            <a:r>
              <a:rPr lang="en-US" sz="2000" b="0" dirty="0" err="1" smtClean="0">
                <a:latin typeface="Consolas" pitchFamily="49" charset="0"/>
              </a:rPr>
              <a:t>IExecAction</a:t>
            </a:r>
            <a:r>
              <a:rPr lang="en-US" sz="2000" b="0" dirty="0" smtClean="0">
                <a:latin typeface="Consolas" pitchFamily="49" charset="0"/>
              </a:rPr>
              <a:t>)</a:t>
            </a:r>
          </a:p>
          <a:p xmlns:a="http://schemas.openxmlformats.org/drawingml/2006/main">
            <a:pPr>
              <a:buNone/>
            </a:pPr>
            <a:r>
              <a:rPr lang="en-US" sz="2000" b="0" dirty="0" smtClean="0">
                <a:latin typeface="Consolas" pitchFamily="49" charset="0"/>
              </a:rPr>
              <a:t/>
            </a:r>
            <a:r>
              <a:rPr lang="en-US" sz="2000" b="0" dirty="0" err="1" smtClean="0">
                <a:latin typeface="Consolas" pitchFamily="49" charset="0"/>
              </a:rPr>
              <a:t>task.Actions.Create</a:t>
            </a:r>
            <a:r>
              <a:rPr lang="en-US" sz="2000" b="0" dirty="0" smtClean="0">
                <a:latin typeface="Consolas" pitchFamily="49" charset="0"/>
              </a:rPr>
              <a:t>(</a:t>
            </a:r>
          </a:p>
          <a:p xmlns:a="http://schemas.openxmlformats.org/drawingml/2006/main">
            <a:pPr>
              <a:buNone/>
            </a:pPr>
            <a:r>
              <a:rPr lang="en-US" sz="2000" b="0" dirty="0" smtClean="0">
                <a:latin typeface="Consolas" pitchFamily="49" charset="0"/>
              </a:rPr>
              <a:t>    _TASK_ACTION_TYPE.TASK_ACTION_EXEC);</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2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6" name="Rectangle 5"/>
          <p:cNvSpPr/>
          <p:nvPr/>
        </p:nvSpPr>
        <p:spPr>
          <a:xfrm xmlns:a="http://schemas.openxmlformats.org/drawingml/2006/main">
            <a:off x="0" y="5029200"/>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4" name="Title 3"/>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Task Scheduler UI</a:t>
            </a:r>
            <a:endParaRPr lang="en-US" dirty="0"/>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tretch xmlns:a="http://schemas.openxmlformats.org/drawingml/2006/main">
            <a:fillRect/>
          </a:stretch>
        </p:blipFill>
        <p:spPr bwMode="auto">
          <a:xfrm xmlns:a="http://schemas.openxmlformats.org/drawingml/2006/main">
            <a:off x="673444" y="1420813"/>
            <a:ext cx="7818372" cy="3913187"/>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a:outerShdw blurRad="3683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26.xml><?xml version="1.0" encoding="utf-8"?>
<p:sld xmlns:p="http://schemas.openxmlformats.org/presentationml/2006/main" show="0">
  <p:cSld>
    <p:spTree>
      <p:nvGrpSpPr>
        <p:cNvPr id="1" name=""/>
        <p:cNvGrpSpPr/>
        <p:nvPr/>
      </p:nvGrpSpPr>
      <p:grpSpPr>
        <a:xfrm xmlns:a="http://schemas.openxmlformats.org/drawingml/2006/main">
          <a:off x="0" y="0"/>
          <a:ext cx="0" cy="0"/>
          <a:chOff x="0" y="0"/>
          <a:chExt cx="0" cy="0"/>
        </a:xfrm>
      </p:grpSpPr>
      <p:sp>
        <p:nvSpPr>
          <p:cNvPr id="4" name="Title 3"/>
          <p:cNvSpPr>
            <a:spLocks xmlns:a="http://schemas.openxmlformats.org/drawingml/2006/main" noGrp="1"/>
          </p:cNvSpPr>
          <p:nvPr>
            <p:ph type="ctrTitle"/>
          </p:nvPr>
        </p:nvSpPr>
        <p:spPr/>
        <p:txBody>
          <a:bodyPr xmlns:a="http://schemas.openxmlformats.org/drawingml/2006/main"/>
          <a:lstStyle xmlns:a="http://schemas.openxmlformats.org/drawingml/2006/main"/>
          <a:p xmlns:a="http://schemas.openxmlformats.org/drawingml/2006/main">
            <a:r>
              <a:rPr smtClean="0"/>
              <a:t>Scheduled Task</a:t>
            </a:r>
            <a:endParaRPr lang="en-US" dirty="0"/>
          </a:p>
        </p:txBody>
      </p:sp>
      <p:sp>
        <p:nvSpPr>
          <p:cNvPr id="5" name="Subtitle 4"/>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r>
              <a:rPr lang="en-US" dirty="0" smtClean="0"/>
              <a:t>…greet the user when he comes back</a:t>
            </a:r>
            <a:endParaRPr lang="en-US" dirty="0"/>
          </a:p>
        </p:txBody>
      </p:sp>
      <p:sp>
        <p:nvSpPr>
          <p:cNvPr id="6" name="Text Placeholder 5"/>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smtClean="0"/>
              <a:t>demo</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2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8" name="Rounded Rectangle 27"/>
          <p:cNvSpPr/>
          <p:nvPr/>
        </p:nvSpPr>
        <p:spPr bwMode="auto">
          <a:xfrm xmlns:a="http://schemas.openxmlformats.org/drawingml/2006/main">
            <a:off x="1779372" y="1897820"/>
            <a:ext cx="5562600" cy="1691821"/>
          </a:xfrm>
          <a:prstGeom xmlns:a="http://schemas.openxmlformats.org/drawingml/2006/main" prst="roundRect">
            <a:avLst/>
          </a:prstGeom>
          <a:solidFill xmlns:a="http://schemas.openxmlformats.org/drawingml/2006/main">
            <a:schemeClr val="lt1">
              <a:alpha val="18000"/>
            </a:schemeClr>
          </a:solidFill>
          <a:ln xmlns:a="http://schemas.openxmlformats.org/drawingml/2006/main">
            <a:solidFill>
              <a:schemeClr val="accent3">
                <a:lumMod val="60000"/>
                <a:lumOff val="40000"/>
              </a:schemeClr>
            </a:solidFill>
            <a:headEnd type="none" w="med" len="med"/>
            <a:tailEnd type="none" w="med" len="med"/>
          </a:ln>
        </p:spPr>
        <p:style>
          <a:lnRef xmlns:a="http://schemas.openxmlformats.org/drawingml/2006/main" idx="2">
            <a:schemeClr val="accent3"/>
          </a:lnRef>
          <a:fillRef xmlns:a="http://schemas.openxmlformats.org/drawingml/2006/main" idx="1">
            <a:schemeClr val="lt1"/>
          </a:fillRef>
          <a:effectRef xmlns:a="http://schemas.openxmlformats.org/drawingml/2006/main" idx="0">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t" anchorCtr="0" compatLnSpc="1">
            <a:prstTxWarp prst="textNoShape">
              <a:avLst/>
            </a:prstTxWarp>
          </a:bodyPr>
          <a:lstStyle xmlns:a="http://schemas.openxmlformats.org/drawingml/2006/main"/>
          <a:p xmlns:a="http://schemas.openxmlformats.org/drawingml/2006/main">
            <a:pPr algn="r" defTabSz="914099" fontAlgn="base">
              <a:spcBef>
                <a:spcPct val="0"/>
              </a:spcBef>
              <a:spcAft>
                <a:spcPct val="0"/>
              </a:spcAft>
            </a:pPr>
            <a:r>
              <a:rPr lang="en-US" sz="2000" dirty="0" smtClean="0">
                <a:gradFill>
                  <a:gsLst>
                    <a:gs pos="0">
                      <a:schemeClr val="tx1"/>
                    </a:gs>
                    <a:gs pos="100000">
                      <a:schemeClr val="tx1"/>
                    </a:gs>
                  </a:gsLst>
                  <a:lin ang="5400000" scaled="1"/>
                </a:gradFill>
                <a:latin typeface="Segoe UI" pitchFamily="34" charset="0"/>
                <a:ea typeface="Segoe UI" pitchFamily="34" charset="0"/>
                <a:cs typeface="Segoe UI" pitchFamily="34" charset="0"/>
              </a:rPr>
              <a:t>Public API</a:t>
            </a:r>
          </a:p>
        </p:txBody>
      </p:sp>
      <p:sp>
        <p:nvSpPr>
          <p:cNvPr id="2" name="Title 1"/>
          <p:cNvSpPr>
            <a:spLocks xmlns:a="http://schemas.openxmlformats.org/drawingml/2006/main" noGrp="1"/>
          </p:cNvSpPr>
          <p:nvPr>
            <p:ph type="title"/>
          </p:nvPr>
        </p:nvSpPr>
        <p:spPr>
          <a:xfrm xmlns:a="http://schemas.openxmlformats.org/drawingml/2006/main">
            <a:off x="381000" y="230189"/>
            <a:ext cx="8382000" cy="1261884"/>
          </a:xfrm>
        </p:spPr>
        <p:txBody>
          <a:bodyPr xmlns:a="http://schemas.openxmlformats.org/drawingml/2006/main"/>
          <a:lstStyle xmlns:a="http://schemas.openxmlformats.org/drawingml/2006/main"/>
          <a:p xmlns:a="http://schemas.openxmlformats.org/drawingml/2006/main">
            <a:r>
              <a:rPr dirty="0" smtClean="0"/>
              <a:t>UBPM	</a:t>
            </a:r>
            <a:br>
              <a:rPr dirty="0" smtClean="0"/>
            </a:br>
            <a:r>
              <a:rPr lang="en-US" sz="3200" dirty="0" smtClean="0">
                <a:gradFill>
                  <a:gsLst>
                    <a:gs pos="0">
                      <a:schemeClr val="accent6"/>
                    </a:gs>
                    <a:gs pos="9000">
                      <a:schemeClr val="accent6"/>
                    </a:gs>
                  </a:gsLst>
                  <a:lin ang="16200000" scaled="1"/>
                </a:gradFill>
              </a:rPr>
              <a:t>Unified Background Process Manager</a:t>
            </a:r>
            <a:endParaRPr lang="en-US" sz="3200" dirty="0">
              <a:gradFill>
                <a:gsLst>
                  <a:gs pos="0">
                    <a:schemeClr val="accent6"/>
                  </a:gs>
                  <a:gs pos="9000">
                    <a:schemeClr val="accent6"/>
                  </a:gs>
                </a:gsLst>
                <a:lin ang="16200000" scaled="1"/>
              </a:gradFill>
            </a:endParaRPr>
          </a:p>
        </p:txBody>
      </p:sp>
      <p:sp>
        <p:nvSpPr>
          <p:cNvPr id="7" name="Rectangle 6"/>
          <p:cNvSpPr/>
          <p:nvPr/>
        </p:nvSpPr>
        <p:spPr bwMode="auto">
          <a:xfrm xmlns:a="http://schemas.openxmlformats.org/drawingml/2006/main">
            <a:off x="2084172" y="3856341"/>
            <a:ext cx="5029200" cy="1181100"/>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000" dirty="0" smtClean="0">
                <a:gradFill>
                  <a:gsLst>
                    <a:gs pos="0">
                      <a:schemeClr val="tx1"/>
                    </a:gs>
                    <a:gs pos="50000">
                      <a:schemeClr val="tx1"/>
                    </a:gs>
                  </a:gsLst>
                  <a:lin ang="5400000" scaled="0"/>
                </a:gradFill>
              </a:rPr>
              <a:t>Unified Background</a:t>
            </a:r>
          </a:p>
          <a:p xmlns:a="http://schemas.openxmlformats.org/drawingml/2006/main">
            <a:pPr algn="ctr" defTabSz="914099" fontAlgn="base">
              <a:spcBef>
                <a:spcPct val="0"/>
              </a:spcBef>
              <a:spcAft>
                <a:spcPct val="0"/>
              </a:spcAft>
            </a:pPr>
            <a:r>
              <a:rPr lang="en-US" sz="2000" dirty="0" smtClean="0">
                <a:gradFill>
                  <a:gsLst>
                    <a:gs pos="0">
                      <a:schemeClr val="tx1"/>
                    </a:gs>
                    <a:gs pos="50000">
                      <a:schemeClr val="tx1"/>
                    </a:gs>
                  </a:gsLst>
                  <a:lin ang="5400000" scaled="0"/>
                </a:gradFill>
              </a:rPr>
              <a:t>Process Manager (UBPM)</a:t>
            </a:r>
          </a:p>
          <a:p xmlns:a="http://schemas.openxmlformats.org/drawingml/2006/main">
            <a:pPr algn="ctr" defTabSz="914099" fontAlgn="base">
              <a:spcBef>
                <a:spcPct val="0"/>
              </a:spcBef>
              <a:spcAft>
                <a:spcPct val="0"/>
              </a:spcAft>
            </a:pPr>
            <a:r>
              <a:rPr lang="en-US" sz="2000" dirty="0" smtClean="0">
                <a:gradFill>
                  <a:gsLst>
                    <a:gs pos="0">
                      <a:schemeClr val="tx1"/>
                    </a:gs>
                    <a:gs pos="50000">
                      <a:schemeClr val="tx1"/>
                    </a:gs>
                  </a:gsLst>
                  <a:lin ang="5400000" scaled="0"/>
                </a:gradFill>
              </a:rPr>
              <a:t>(Services.exe)</a:t>
            </a:r>
          </a:p>
        </p:txBody>
      </p:sp>
      <p:grpSp>
        <p:nvGrpSpPr>
          <p:cNvPr id="3" name="Group 24"/>
          <p:cNvGrpSpPr/>
          <p:nvPr/>
        </p:nvGrpSpPr>
        <p:grpSpPr>
          <a:xfrm xmlns:a="http://schemas.openxmlformats.org/drawingml/2006/main">
            <a:off x="2084172" y="5189841"/>
            <a:ext cx="1676400" cy="1219200"/>
            <a:chOff x="2057400" y="4572000"/>
            <a:chExt cx="1676400" cy="1219200"/>
          </a:xfrm>
        </p:grpSpPr>
        <p:grpSp>
          <p:nvGrpSpPr>
            <p:cNvPr id="4" name="Group 19"/>
            <p:cNvGrpSpPr/>
            <p:nvPr/>
          </p:nvGrpSpPr>
          <p:grpSpPr>
            <a:xfrm xmlns:a="http://schemas.openxmlformats.org/drawingml/2006/main">
              <a:off x="2057400" y="4572000"/>
              <a:ext cx="1676400" cy="838200"/>
              <a:chOff x="4191000" y="4876800"/>
              <a:chExt cx="1676400" cy="838200"/>
            </a:xfrm>
          </p:grpSpPr>
          <p:sp>
            <p:nvSpPr>
              <p:cNvPr id="14" name="Rounded Rectangle 13"/>
              <p:cNvSpPr/>
              <p:nvPr/>
            </p:nvSpPr>
            <p:spPr bwMode="auto">
              <a:xfrm xmlns:a="http://schemas.openxmlformats.org/drawingml/2006/main">
                <a:off x="4191000" y="4876800"/>
                <a:ext cx="1676400" cy="8382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5" name="Oval 14"/>
              <p:cNvSpPr/>
              <p:nvPr/>
            </p:nvSpPr>
            <p:spPr bwMode="auto">
              <a:xfrm xmlns:a="http://schemas.openxmlformats.org/drawingml/2006/main">
                <a:off x="4419600" y="5029200"/>
                <a:ext cx="533400" cy="4572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6" name="Oval 15"/>
              <p:cNvSpPr/>
              <p:nvPr/>
            </p:nvSpPr>
            <p:spPr bwMode="auto">
              <a:xfrm xmlns:a="http://schemas.openxmlformats.org/drawingml/2006/main">
                <a:off x="50292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7" name="Oval 16"/>
              <p:cNvSpPr/>
              <p:nvPr/>
            </p:nvSpPr>
            <p:spPr bwMode="auto">
              <a:xfrm xmlns:a="http://schemas.openxmlformats.org/drawingml/2006/main">
                <a:off x="51816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8" name="Oval 17"/>
              <p:cNvSpPr/>
              <p:nvPr/>
            </p:nvSpPr>
            <p:spPr bwMode="auto">
              <a:xfrm xmlns:a="http://schemas.openxmlformats.org/drawingml/2006/main">
                <a:off x="53340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9" name="Oval 18"/>
              <p:cNvSpPr/>
              <p:nvPr/>
            </p:nvSpPr>
            <p:spPr bwMode="auto">
              <a:xfrm xmlns:a="http://schemas.openxmlformats.org/drawingml/2006/main">
                <a:off x="5486400" y="53340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2" name="TextBox 21"/>
            <p:cNvSpPr txBox="1"/>
            <p:nvPr/>
          </p:nvSpPr>
          <p:spPr>
            <a:xfrm xmlns:a="http://schemas.openxmlformats.org/drawingml/2006/main">
              <a:off x="2057400" y="5421868"/>
              <a:ext cx="16764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Services…</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grpSp>
      <p:grpSp>
        <p:nvGrpSpPr>
          <p:cNvPr id="5" name="Group 23"/>
          <p:cNvGrpSpPr/>
          <p:nvPr/>
        </p:nvGrpSpPr>
        <p:grpSpPr>
          <a:xfrm xmlns:a="http://schemas.openxmlformats.org/drawingml/2006/main">
            <a:off x="5436972" y="5189841"/>
            <a:ext cx="1676400" cy="1219200"/>
            <a:chOff x="5410200" y="4572000"/>
            <a:chExt cx="1676400" cy="1219200"/>
          </a:xfrm>
        </p:grpSpPr>
        <p:grpSp>
          <p:nvGrpSpPr>
            <p:cNvPr id="6" name="Group 20"/>
            <p:cNvGrpSpPr/>
            <p:nvPr/>
          </p:nvGrpSpPr>
          <p:grpSpPr>
            <a:xfrm xmlns:a="http://schemas.openxmlformats.org/drawingml/2006/main">
              <a:off x="5410200" y="4572000"/>
              <a:ext cx="1676400" cy="838200"/>
              <a:chOff x="1295400" y="4800600"/>
              <a:chExt cx="1676400" cy="838200"/>
            </a:xfrm>
          </p:grpSpPr>
          <p:sp>
            <p:nvSpPr>
              <p:cNvPr id="13" name="Rounded Rectangle 12"/>
              <p:cNvSpPr/>
              <p:nvPr/>
            </p:nvSpPr>
            <p:spPr bwMode="auto">
              <a:xfrm xmlns:a="http://schemas.openxmlformats.org/drawingml/2006/main">
                <a:off x="1295400" y="4800600"/>
                <a:ext cx="1676400" cy="838200"/>
              </a:xfrm>
              <a:prstGeom xmlns:a="http://schemas.openxmlformats.org/drawingml/2006/main" prst="round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8" name="Oval 7"/>
              <p:cNvSpPr/>
              <p:nvPr/>
            </p:nvSpPr>
            <p:spPr bwMode="auto">
              <a:xfrm xmlns:a="http://schemas.openxmlformats.org/drawingml/2006/main">
                <a:off x="1524000" y="4953000"/>
                <a:ext cx="533400" cy="4572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9" name="Oval 8"/>
              <p:cNvSpPr/>
              <p:nvPr/>
            </p:nvSpPr>
            <p:spPr bwMode="auto">
              <a:xfrm xmlns:a="http://schemas.openxmlformats.org/drawingml/2006/main">
                <a:off x="21336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0" name="Oval 9"/>
              <p:cNvSpPr/>
              <p:nvPr/>
            </p:nvSpPr>
            <p:spPr bwMode="auto">
              <a:xfrm xmlns:a="http://schemas.openxmlformats.org/drawingml/2006/main">
                <a:off x="22860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1" name="Oval 10"/>
              <p:cNvSpPr/>
              <p:nvPr/>
            </p:nvSpPr>
            <p:spPr bwMode="auto">
              <a:xfrm xmlns:a="http://schemas.openxmlformats.org/drawingml/2006/main">
                <a:off x="24384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sp>
            <p:nvSpPr>
              <p:cNvPr id="12" name="Oval 11"/>
              <p:cNvSpPr/>
              <p:nvPr/>
            </p:nvSpPr>
            <p:spPr bwMode="auto">
              <a:xfrm xmlns:a="http://schemas.openxmlformats.org/drawingml/2006/main">
                <a:off x="2590800" y="5257800"/>
                <a:ext cx="152400" cy="152400"/>
              </a:xfrm>
              <a:prstGeom xmlns:a="http://schemas.openxmlformats.org/drawingml/2006/main" prst="ellipse">
                <a:avLst/>
              </a:prstGeom>
              <a:ln xmlns:a="http://schemas.openxmlformats.org/drawingml/2006/main">
                <a:headEnd type="none" w="med" len="med"/>
                <a:tailEnd type="none" w="med" len="med"/>
              </a:ln>
            </p:spPr>
            <p:style>
              <a:lnRef xmlns:a="http://schemas.openxmlformats.org/drawingml/2006/main" idx="0">
                <a:schemeClr val="accent4"/>
              </a:lnRef>
              <a:fillRef xmlns:a="http://schemas.openxmlformats.org/drawingml/2006/main" idx="3">
                <a:schemeClr val="accent4"/>
              </a:fillRef>
              <a:effectRef xmlns:a="http://schemas.openxmlformats.org/drawingml/2006/main" idx="3">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a:endParaRPr>
              </a:p>
            </p:txBody>
          </p:sp>
        </p:grpSp>
        <p:sp>
          <p:nvSpPr>
            <p:cNvPr id="23" name="TextBox 22"/>
            <p:cNvSpPr txBox="1"/>
            <p:nvPr/>
          </p:nvSpPr>
          <p:spPr>
            <a:xfrm xmlns:a="http://schemas.openxmlformats.org/drawingml/2006/main">
              <a:off x="5410200" y="5421868"/>
              <a:ext cx="1676400" cy="369332"/>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rgbClr val="FFFFFF"/>
                      </a:gs>
                      <a:gs pos="100000">
                        <a:srgbClr val="FFFFFF"/>
                      </a:gs>
                    </a:gsLst>
                    <a:lin ang="5400000" scaled="1"/>
                  </a:gradFill>
                  <a:latin typeface="Segoe UI" pitchFamily="34" charset="0"/>
                  <a:ea typeface="Segoe UI" pitchFamily="34" charset="0"/>
                  <a:cs typeface="Segoe UI" pitchFamily="34" charset="0"/>
                </a:rPr>
                <a:t>Tasks…</a:t>
              </a:r>
              <a:endParaRPr lang="en-US" dirty="0">
                <a:gradFill>
                  <a:gsLst>
                    <a:gs pos="0">
                      <a:srgbClr val="FFFFFF"/>
                    </a:gs>
                    <a:gs pos="100000">
                      <a:srgbClr val="FFFFFF"/>
                    </a:gs>
                  </a:gsLst>
                  <a:lin ang="5400000" scaled="1"/>
                </a:gradFill>
                <a:latin typeface="Segoe UI" pitchFamily="34" charset="0"/>
                <a:ea typeface="Segoe UI" pitchFamily="34" charset="0"/>
                <a:cs typeface="Segoe UI" pitchFamily="34" charset="0"/>
              </a:endParaRPr>
            </a:p>
          </p:txBody>
        </p:sp>
      </p:grpSp>
      <p:sp>
        <p:nvSpPr>
          <p:cNvPr id="29" name="Down Arrow 28"/>
          <p:cNvSpPr/>
          <p:nvPr/>
        </p:nvSpPr>
        <p:spPr bwMode="auto">
          <a:xfrm xmlns:a="http://schemas.openxmlformats.org/drawingml/2006/main">
            <a:off x="2998572" y="3367391"/>
            <a:ext cx="228600" cy="457200"/>
          </a:xfrm>
          <a:prstGeom xmlns:a="http://schemas.openxmlformats.org/drawingml/2006/main" prst="downArrow">
            <a:avLst/>
          </a:prstGeom>
          <a:ln xmlns:a="http://schemas.openxmlformats.org/drawingml/2006/main">
            <a:headEnd type="none" w="med" len="med"/>
            <a:tailEnd type="none" w="med" len="med"/>
          </a:ln>
        </p:spPr>
        <p: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30" name="Down Arrow 29"/>
          <p:cNvSpPr/>
          <p:nvPr/>
        </p:nvSpPr>
        <p:spPr bwMode="auto">
          <a:xfrm xmlns:a="http://schemas.openxmlformats.org/drawingml/2006/main">
            <a:off x="5970372" y="3367391"/>
            <a:ext cx="228600" cy="533400"/>
          </a:xfrm>
          <a:prstGeom xmlns:a="http://schemas.openxmlformats.org/drawingml/2006/main" prst="downArrow">
            <a:avLst/>
          </a:prstGeom>
          <a:ln xmlns:a="http://schemas.openxmlformats.org/drawingml/2006/main">
            <a:headEnd type="none" w="med" len="med"/>
            <a:tailEnd type="none" w="med" len="med"/>
          </a:ln>
        </p:spPr>
        <p: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Trebuchet MS" pitchFamily="34" charset="0"/>
            </a:endParaRPr>
          </a:p>
        </p:txBody>
      </p:sp>
      <p:cxnSp>
        <p:nvCxnSpPr>
          <p:cNvPr id="32" name="Straight Arrow Connector 31"/>
          <p:cNvCxnSpPr/>
          <p:nvPr/>
        </p:nvCxnSpPr>
        <p:spPr>
          <a:xfrm xmlns:a="http://schemas.openxmlformats.org/drawingml/2006/main" flipV="1">
            <a:off x="1017372" y="4357991"/>
            <a:ext cx="990600" cy="838200"/>
          </a:xfrm>
          <a:prstGeom xmlns:a="http://schemas.openxmlformats.org/drawingml/2006/main" prst="straightConnector1">
            <a:avLst/>
          </a:prstGeom>
          <a:ln xmlns:a="http://schemas.openxmlformats.org/drawingml/2006/main">
            <a:solidFill>
              <a:schemeClr val="accent4"/>
            </a:solidFill>
            <a:headEnd type="oval"/>
            <a:tailEnd type="triangle"/>
          </a:ln>
        </p:spPr>
        <p: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p:style>
      </p:cxnSp>
      <p:sp>
        <p:nvSpPr>
          <p:cNvPr id="33" name="TextBox 32"/>
          <p:cNvSpPr txBox="1"/>
          <p:nvPr/>
        </p:nvSpPr>
        <p:spPr>
          <a:xfrm xmlns:a="http://schemas.openxmlformats.org/drawingml/2006/main">
            <a:off x="255372" y="4967591"/>
            <a:ext cx="1219200" cy="646331"/>
          </a:xfrm>
          <a:prstGeom xmlns:a="http://schemas.openxmlformats.org/drawingml/2006/main" prst="rect">
            <a:avLst/>
          </a:prstGeom>
          <a:noFill xmlns:a="http://schemas.openxmlformats.org/drawingml/2006/main"/>
        </p:spPr>
        <p:txBody>
          <a:bodyPr xmlns:a="http://schemas.openxmlformats.org/drawingml/2006/main" wrap="square" rtlCol="0">
            <a:spAutoFit/>
          </a:bodyPr>
          <a:lstStyle xmlns:a="http://schemas.openxmlformats.org/drawingml/2006/main"/>
          <a:p xmlns:a="http://schemas.openxmlformats.org/drawingml/2006/main">
            <a:r>
              <a:rPr lang="en-US" dirty="0" smtClean="0">
                <a:gradFill>
                  <a:gsLst>
                    <a:gs pos="0">
                      <a:srgbClr val="FFFFFF"/>
                    </a:gs>
                    <a:gs pos="100000">
                      <a:srgbClr val="FFFFFF"/>
                    </a:gs>
                  </a:gsLst>
                  <a:lin ang="5400000" scaled="1"/>
                </a:gradFill>
              </a:rPr>
              <a:t>ETW Driven</a:t>
            </a:r>
            <a:endParaRPr lang="en-US" dirty="0">
              <a:gradFill>
                <a:gsLst>
                  <a:gs pos="0">
                    <a:srgbClr val="FFFFFF"/>
                  </a:gs>
                  <a:gs pos="100000">
                    <a:srgbClr val="FFFFFF"/>
                  </a:gs>
                </a:gsLst>
                <a:lin ang="5400000" scaled="1"/>
              </a:gradFill>
            </a:endParaRPr>
          </a:p>
        </p:txBody>
      </p:sp>
      <p:sp>
        <p:nvSpPr>
          <p:cNvPr id="26" name="Rectangle 25"/>
          <p:cNvSpPr/>
          <p:nvPr/>
        </p:nvSpPr>
        <p:spPr bwMode="auto">
          <a:xfrm xmlns:a="http://schemas.openxmlformats.org/drawingml/2006/main">
            <a:off x="2084172" y="2376791"/>
            <a:ext cx="2133600" cy="990600"/>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SCM</a:t>
            </a:r>
          </a:p>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(services.exe)</a:t>
            </a:r>
          </a:p>
        </p:txBody>
      </p:sp>
      <p:sp>
        <p:nvSpPr>
          <p:cNvPr id="27" name="Rectangle 26"/>
          <p:cNvSpPr/>
          <p:nvPr/>
        </p:nvSpPr>
        <p:spPr bwMode="auto">
          <a:xfrm xmlns:a="http://schemas.openxmlformats.org/drawingml/2006/main">
            <a:off x="4979772" y="2376791"/>
            <a:ext cx="2133600" cy="990600"/>
          </a:xfrm>
          <a:prstGeom xmlns:a="http://schemas.openxmlformats.org/drawingml/2006/main" prst="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txBody>
          <a:bodyPr xmlns:a="http://schemas.openxmlformats.org/drawingml/2006/main"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Task Scheduler</a:t>
            </a:r>
          </a:p>
          <a:p xmlns:a="http://schemas.openxmlformats.org/drawingml/2006/main">
            <a:pPr algn="ctr" defTabSz="914099" fontAlgn="base">
              <a:spcBef>
                <a:spcPct val="0"/>
              </a:spcBef>
              <a:spcAft>
                <a:spcPct val="0"/>
              </a:spcAft>
            </a:pPr>
            <a:r>
              <a:rPr lang="en-US" sz="2300" dirty="0" smtClean="0">
                <a:gradFill>
                  <a:gsLst>
                    <a:gs pos="0">
                      <a:schemeClr val="tx1"/>
                    </a:gs>
                    <a:gs pos="50000">
                      <a:schemeClr val="tx1"/>
                    </a:gs>
                  </a:gsLst>
                  <a:lin ang="5400000" scaled="0"/>
                </a:gradFill>
              </a:rPr>
              <a:t>(Schedsvc.dll)</a:t>
            </a:r>
          </a:p>
        </p:txBody>
      </p:sp>
    </p:spTree>
  </p:cSld>
  <p:clrMapOvr>
    <a:masterClrMapping xmlns:a="http://schemas.openxmlformats.org/drawingml/2006/main"/>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0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20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2000"/>
                                        <p:tgtEl>
                                          <p:spTgt spid="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20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1"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1" animBg="1"/>
      <p:bldP spid="29" grpId="0" animBg="1"/>
      <p:bldP spid="30" grpId="0" animBg="1"/>
      <p:bldP spid="26" grpId="0" animBg="1"/>
      <p:bldP spid="27" grpId="0" animBg="1"/>
    </p:bldLst>
  </p:timing>
</p:sld>
</file>

<file path=ppt/slides/slide2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Embrace service design goals: performance, security, power consumption</a:t>
            </a:r>
          </a:p>
          <a:p xmlns:a="http://schemas.openxmlformats.org/drawingml/2006/main">
            <a:r>
              <a:rPr lang="en-US" smtClean="0"/>
              <a:t>Does your service have to run all the time?</a:t>
            </a:r>
          </a:p>
          <a:p xmlns:a="http://schemas.openxmlformats.org/drawingml/2006/main">
            <a:r>
              <a:rPr lang="en-US" smtClean="0"/>
              <a:t>Retire “old” Windows XP-style services and consider: Automatic (Delayed Start) services, Trigger Start services, scheduled tasks</a:t>
            </a:r>
          </a:p>
          <a:p xmlns:a="http://schemas.openxmlformats.org/drawingml/2006/main">
            <a:r>
              <a:rPr lang="en-US" smtClean="0"/>
              <a:t>Give your background activity the minimum security privileges</a:t>
            </a:r>
          </a:p>
          <a:p xmlns:a="http://schemas.openxmlformats.org/drawingml/2006/main">
            <a:r>
              <a:rPr lang="en-US" smtClean="0"/>
              <a:t>Strive to minimize background work on idle</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29.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5"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6" name="Picture 5"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3"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Agenda</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Impact of background activities</a:t>
            </a:r>
          </a:p>
          <a:p xmlns:a="http://schemas.openxmlformats.org/drawingml/2006/main">
            <a:r>
              <a:rPr lang="en-US" smtClean="0"/>
              <a:t>Services vs. tasks</a:t>
            </a:r>
          </a:p>
          <a:p xmlns:a="http://schemas.openxmlformats.org/drawingml/2006/main">
            <a:r>
              <a:rPr lang="en-US" smtClean="0"/>
              <a:t>Service startup types</a:t>
            </a:r>
          </a:p>
          <a:p xmlns:a="http://schemas.openxmlformats.org/drawingml/2006/main">
            <a:r>
              <a:rPr lang="en-US" smtClean="0"/>
              <a:t>Service performance and security goals</a:t>
            </a:r>
          </a:p>
          <a:p xmlns:a="http://schemas.openxmlformats.org/drawingml/2006/main">
            <a:r>
              <a:rPr lang="en-US" smtClean="0"/>
              <a:t>Task triggers</a:t>
            </a:r>
          </a:p>
          <a:p xmlns:a="http://schemas.openxmlformats.org/drawingml/2006/main">
            <a:r>
              <a:rPr lang="en-US" smtClean="0"/>
              <a:t>Lab: Configuring a Trigger Start Service</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Impact of Background Activities</a:t>
            </a:r>
            <a:br>
              <a:rPr lang="en-US" dirty="0" smtClean="0"/>
            </a:br>
            <a:r>
              <a:rPr lang="en-US" sz="3200" dirty="0" smtClean="0">
                <a:gradFill>
                  <a:gsLst>
                    <a:gs pos="0">
                      <a:schemeClr val="accent6"/>
                    </a:gs>
                    <a:gs pos="9000">
                      <a:schemeClr val="accent6"/>
                    </a:gs>
                  </a:gsLst>
                  <a:lin ang="16200000" scaled="1"/>
                </a:gradFill>
              </a:rPr>
              <a:t>Many activities in the background</a:t>
            </a:r>
            <a:endParaRPr lang="en-US" sz="3200" dirty="0">
              <a:gradFill>
                <a:gsLst>
                  <a:gs pos="0">
                    <a:schemeClr val="accent6"/>
                  </a:gs>
                  <a:gs pos="9000">
                    <a:schemeClr val="accent6"/>
                  </a:gs>
                </a:gsLst>
                <a:lin ang="16200000" scaled="1"/>
              </a:gradFill>
            </a:endParaRPr>
          </a:p>
        </p:txBody>
      </p:sp>
      <p:sp>
        <p:nvSpPr>
          <p:cNvPr id="6" name="Quad Arrow 5"/>
          <p:cNvSpPr/>
          <p:nvPr/>
        </p:nvSpPr>
        <p:spPr>
          <a:xfrm xmlns:a="http://schemas.openxmlformats.org/drawingml/2006/main">
            <a:off x="1924048" y="1676400"/>
            <a:ext cx="4952999" cy="4952999"/>
          </a:xfrm>
          <a:prstGeom xmlns:a="http://schemas.openxmlformats.org/drawingml/2006/main" prst="quadArrow">
            <a:avLst>
              <a:gd name="adj1" fmla="val 2000"/>
              <a:gd name="adj2" fmla="val 4000"/>
              <a:gd name="adj3" fmla="val 5000"/>
            </a:avLst>
          </a:prstGeom>
        </p:spPr>
        <p:style>
          <a:lnRef xmlns:a="http://schemas.openxmlformats.org/drawingml/2006/main" idx="1">
            <a:schemeClr val="dk1"/>
          </a:lnRef>
          <a:fillRef xmlns:a="http://schemas.openxmlformats.org/drawingml/2006/main" idx="2">
            <a:schemeClr val="dk1"/>
          </a:fillRef>
          <a:effectRef xmlns:a="http://schemas.openxmlformats.org/drawingml/2006/main" idx="1">
            <a:schemeClr val="dk1"/>
          </a:effectRef>
          <a:fontRef xmlns:a="http://schemas.openxmlformats.org/drawingml/2006/main" idx="minor">
            <a:schemeClr val="dk1"/>
          </a:fontRef>
        </p:style>
      </p:sp>
      <p:sp>
        <p:nvSpPr>
          <p:cNvPr id="17" name="Rounded Rectangle 16"/>
          <p:cNvSpPr/>
          <p:nvPr/>
        </p:nvSpPr>
        <p:spPr>
          <a:xfrm xmlns:a="http://schemas.openxmlformats.org/drawingml/2006/main">
            <a:off x="1600181" y="1828783"/>
            <a:ext cx="2590814" cy="2133613"/>
          </a:xfrm>
          <a:prstGeom xmlns:a="http://schemas.openxmlformats.org/drawingml/2006/main" prst="roundRect">
            <a:avLst/>
          </a:prstGeom>
        </p:spPr>
        <p:style>
          <a:lnRef xmlns:a="http://schemas.openxmlformats.org/drawingml/2006/main" idx="1">
            <a:schemeClr val="accent2"/>
          </a:lnRef>
          <a:fillRef xmlns:a="http://schemas.openxmlformats.org/drawingml/2006/main" idx="2">
            <a:schemeClr val="accent2"/>
          </a:fillRef>
          <a:effectRef xmlns:a="http://schemas.openxmlformats.org/drawingml/2006/main" idx="1">
            <a:schemeClr val="accent2"/>
          </a:effectRef>
          <a:fontRef xmlns:a="http://schemas.openxmlformats.org/drawingml/2006/main" idx="minor">
            <a:schemeClr val="dk1"/>
          </a:fontRef>
        </p:style>
      </p:sp>
      <p:sp>
        <p:nvSpPr>
          <p:cNvPr id="18" name="Rounded Rectangle 5"/>
          <p:cNvSpPr/>
          <p:nvPr/>
        </p:nvSpPr>
        <p:spPr>
          <a:xfrm xmlns:a="http://schemas.openxmlformats.org/drawingml/2006/main">
            <a:off x="1704335" y="1932937"/>
            <a:ext cx="2382506" cy="1498872"/>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76200" tIns="76200" rIns="76200" bIns="76200" numCol="1" spcCol="1270" anchor="t" anchorCtr="0">
            <a:spAutoFit/>
          </a:bodyPr>
          <a:lstStyle xmlns:a="http://schemas.openxmlformats.org/drawingml/2006/main"/>
          <a:p xmlns:a="http://schemas.openxmlformats.org/drawingml/2006/main">
            <a:pPr lvl="0" algn="l" defTabSz="889000" rtl="0">
              <a:lnSpc>
                <a:spcPct val="90000"/>
              </a:lnSpc>
              <a:spcBef>
                <a:spcPct val="0"/>
              </a:spcBef>
              <a:spcAft>
                <a:spcPct val="35000"/>
              </a:spcAft>
            </a:pPr>
            <a:r>
              <a:rPr lang="en-US" sz="2000" b="1" i="0" kern="1200" baseline="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Performance</a:t>
            </a:r>
            <a:endParaRPr lang="en-US" sz="2000" b="1"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rtl="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Responsiveness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Consumes resources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Boot, shutdown, logoff, and so on</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p:txBody>
      </p:sp>
      <p:sp>
        <p:nvSpPr>
          <p:cNvPr id="15" name="Rounded Rectangle 14"/>
          <p:cNvSpPr/>
          <p:nvPr/>
        </p:nvSpPr>
        <p:spPr>
          <a:xfrm xmlns:a="http://schemas.openxmlformats.org/drawingml/2006/main">
            <a:off x="4572000" y="1905000"/>
            <a:ext cx="2701286" cy="2015494"/>
          </a:xfrm>
          <a:prstGeom xmlns:a="http://schemas.openxmlformats.org/drawingml/2006/main" prst="roundRect">
            <a:avLst/>
          </a:prstGeom>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sp>
      <p:sp>
        <p:nvSpPr>
          <p:cNvPr id="16" name="Rounded Rectangle 7"/>
          <p:cNvSpPr/>
          <p:nvPr/>
        </p:nvSpPr>
        <p:spPr>
          <a:xfrm xmlns:a="http://schemas.openxmlformats.org/drawingml/2006/main">
            <a:off x="4670388" y="2003388"/>
            <a:ext cx="2504510" cy="1720471"/>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76200" tIns="76200" rIns="76200" bIns="76200" numCol="1" spcCol="1270" anchor="t" anchorCtr="0">
            <a:spAutoFit/>
          </a:bodyPr>
          <a:lstStyle xmlns:a="http://schemas.openxmlformats.org/drawingml/2006/main"/>
          <a:p xmlns:a="http://schemas.openxmlformats.org/drawingml/2006/main">
            <a:pPr lvl="0" algn="l" defTabSz="889000" rtl="0">
              <a:lnSpc>
                <a:spcPct val="90000"/>
              </a:lnSpc>
              <a:spcBef>
                <a:spcPct val="0"/>
              </a:spcBef>
              <a:spcAft>
                <a:spcPct val="35000"/>
              </a:spcAft>
            </a:pPr>
            <a:r>
              <a:rPr lang="en-US" sz="2000" b="1"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Reliability</a:t>
            </a:r>
            <a:endParaRPr lang="en-US" sz="1600" b="1"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rtl="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Memory leaks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System crashes and hangs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Dependent application crashes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p:txBody>
      </p:sp>
      <p:sp>
        <p:nvSpPr>
          <p:cNvPr id="13" name="Rounded Rectangle 12"/>
          <p:cNvSpPr/>
          <p:nvPr/>
        </p:nvSpPr>
        <p:spPr>
          <a:xfrm xmlns:a="http://schemas.openxmlformats.org/drawingml/2006/main">
            <a:off x="1600211" y="4419578"/>
            <a:ext cx="2590794" cy="2133613"/>
          </a:xfrm>
          <a:prstGeom xmlns:a="http://schemas.openxmlformats.org/drawingml/2006/main" prst="roundRect">
            <a:avLst/>
          </a:prstGeom>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sp>
      <p:sp>
        <p:nvSpPr>
          <p:cNvPr id="14" name="Rounded Rectangle 9"/>
          <p:cNvSpPr/>
          <p:nvPr/>
        </p:nvSpPr>
        <p:spPr>
          <a:xfrm xmlns:a="http://schemas.openxmlformats.org/drawingml/2006/main">
            <a:off x="1704365" y="4523732"/>
            <a:ext cx="2382486" cy="1720471"/>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76200" tIns="76200" rIns="76200" bIns="76200" numCol="1" spcCol="1270" anchor="t" anchorCtr="0">
            <a:spAutoFit/>
          </a:bodyPr>
          <a:lstStyle xmlns:a="http://schemas.openxmlformats.org/drawingml/2006/main"/>
          <a:p xmlns:a="http://schemas.openxmlformats.org/drawingml/2006/main">
            <a:pPr lvl="0" algn="l" defTabSz="889000" rtl="0">
              <a:lnSpc>
                <a:spcPct val="90000"/>
              </a:lnSpc>
              <a:spcBef>
                <a:spcPct val="0"/>
              </a:spcBef>
              <a:spcAft>
                <a:spcPct val="35000"/>
              </a:spcAft>
            </a:pPr>
            <a:r>
              <a:rPr lang="en-US" sz="2000" b="1" i="0" kern="1200" baseline="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Security</a:t>
            </a:r>
            <a:endParaRPr lang="en-US" sz="1600" b="1"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Greater attack surface</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System privileges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Successful attack may compromise entire system</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p:txBody>
      </p:sp>
      <p:sp>
        <p:nvSpPr>
          <p:cNvPr id="11" name="Rounded Rectangle 10"/>
          <p:cNvSpPr/>
          <p:nvPr/>
        </p:nvSpPr>
        <p:spPr>
          <a:xfrm xmlns:a="http://schemas.openxmlformats.org/drawingml/2006/main">
            <a:off x="4648187" y="4385304"/>
            <a:ext cx="2586991" cy="2167888"/>
          </a:xfrm>
          <a:prstGeom xmlns:a="http://schemas.openxmlformats.org/drawingml/2006/main" prst="roundRect">
            <a:avLst/>
          </a:prstGeo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sp>
      <p:sp>
        <p:nvSpPr>
          <p:cNvPr id="12" name="Rounded Rectangle 11"/>
          <p:cNvSpPr/>
          <p:nvPr/>
        </p:nvSpPr>
        <p:spPr>
          <a:xfrm xmlns:a="http://schemas.openxmlformats.org/drawingml/2006/main">
            <a:off x="4754015" y="4491132"/>
            <a:ext cx="2375335" cy="1666610"/>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lt1"/>
          </a:fontRef>
        </p:style>
        <p:txBody>
          <a:bodyPr xmlns:a="http://schemas.openxmlformats.org/drawingml/2006/main" spcFirstLastPara="0" vert="horz" wrap="square" lIns="68580" tIns="68580" rIns="68580" bIns="68580" numCol="1" spcCol="1270" anchor="t" anchorCtr="0">
            <a:spAutoFit/>
          </a:bodyPr>
          <a:lstStyle xmlns:a="http://schemas.openxmlformats.org/drawingml/2006/main"/>
          <a:p xmlns:a="http://schemas.openxmlformats.org/drawingml/2006/main">
            <a:pPr lvl="0" algn="l" defTabSz="800100" rtl="0">
              <a:lnSpc>
                <a:spcPct val="90000"/>
              </a:lnSpc>
              <a:spcBef>
                <a:spcPct val="0"/>
              </a:spcBef>
              <a:spcAft>
                <a:spcPct val="35000"/>
              </a:spcAft>
            </a:pPr>
            <a:r>
              <a:rPr lang="en-US" sz="1800" b="1"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Power consumption</a:t>
            </a:r>
            <a:endParaRPr lang="en-US" sz="1600" b="1" i="0" kern="1200" baseline="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rtl="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Extra disk, CPU utilization</a:t>
            </a:r>
            <a:endParaRPr lang="en-US" sz="1600" b="0" i="0" kern="1200" baseline="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dirty="0" smtClean="0">
                <a:gradFill>
                  <a:gsLst>
                    <a:gs pos="0">
                      <a:schemeClr val="tx1"/>
                    </a:gs>
                    <a:gs pos="35000">
                      <a:schemeClr val="tx1"/>
                    </a:gs>
                  </a:gsLst>
                  <a:lin ang="16200000" scaled="1"/>
                </a:gradFill>
                <a:latin typeface="Segoe UI" pitchFamily="34" charset="0"/>
                <a:ea typeface="Segoe UI" pitchFamily="34" charset="0"/>
                <a:cs typeface="Segoe UI" pitchFamily="34" charset="0"/>
              </a:rPr>
              <a:t>Decrease in battery life</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171450" lvl="1" indent="-171450" algn="l" defTabSz="711200">
              <a:lnSpc>
                <a:spcPct val="90000"/>
              </a:lnSpc>
              <a:spcBef>
                <a:spcPct val="0"/>
              </a:spcBef>
              <a:spcAft>
                <a:spcPct val="15000"/>
              </a:spcAft>
              <a:buChar char="••"/>
            </a:pPr>
            <a:r>
              <a:rPr lang="en-US" sz="1600" kern="1200" smtClean="0">
                <a:gradFill>
                  <a:gsLst>
                    <a:gs pos="0">
                      <a:schemeClr val="tx1"/>
                    </a:gs>
                    <a:gs pos="35000">
                      <a:schemeClr val="tx1"/>
                    </a:gs>
                  </a:gsLst>
                  <a:lin ang="16200000" scaled="1"/>
                </a:gradFill>
                <a:latin typeface="Segoe UI" pitchFamily="34" charset="0"/>
                <a:ea typeface="Segoe UI" pitchFamily="34" charset="0"/>
                <a:cs typeface="Segoe UI" pitchFamily="34" charset="0"/>
              </a:rPr>
              <a:t>Prevents idle efficiencies</a:t>
            </a:r>
            <a:endParaRPr lang="en-US" sz="1600" kern="1200" dirty="0">
              <a:gradFill>
                <a:gsLst>
                  <a:gs pos="0">
                    <a:schemeClr val="tx1"/>
                  </a:gs>
                  <a:gs pos="35000">
                    <a:schemeClr val="tx1"/>
                  </a:gs>
                </a:gsLst>
                <a:lin ang="16200000" scaled="1"/>
              </a:gradFill>
              <a:latin typeface="Segoe UI" pitchFamily="34" charset="0"/>
              <a:ea typeface="Segoe UI" pitchFamily="34" charset="0"/>
              <a:cs typeface="Segoe UI" pitchFamily="34"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0" name="Rectangle 19"/>
          <p:cNvSpPr/>
          <p:nvPr/>
        </p:nvSpPr>
        <p:spPr>
          <a:xfrm xmlns:a="http://schemas.openxmlformats.org/drawingml/2006/main">
            <a:off x="0" y="4648200"/>
            <a:ext cx="9144000" cy="2208213"/>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3">
                  <a:lumMod val="50000"/>
                </a:schemeClr>
              </a:gs>
              <a:gs pos="99000">
                <a:schemeClr val="accent3">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3"/>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grpSp>
        <p:nvGrpSpPr>
          <p:cNvPr id="4" name="Group 3"/>
          <p:cNvGrpSpPr/>
          <p:nvPr/>
        </p:nvGrpSpPr>
        <p:grpSpPr>
          <a:xfrm xmlns:a="http://schemas.openxmlformats.org/drawingml/2006/main">
            <a:off x="387350" y="2206752"/>
            <a:ext cx="625534" cy="4270248"/>
            <a:chOff x="51413" y="982828"/>
            <a:chExt cx="625534" cy="4270248"/>
          </a:xfrm>
        </p:grpSpPr>
        <p:sp>
          <p:nvSpPr>
            <p:cNvPr id="5" name="Rectangle 4"/>
            <p:cNvSpPr/>
            <p:nvPr/>
          </p:nvSpPr>
          <p:spPr>
            <a:xfrm xmlns:a="http://schemas.openxmlformats.org/drawingml/2006/main" rot="16200000">
              <a:off x="-1656644" y="2690885"/>
              <a:ext cx="4041648" cy="625534"/>
            </a:xfrm>
            <a:prstGeom xmlns:a="http://schemas.openxmlformats.org/drawingml/2006/main" prst="rect">
              <a:avLst/>
            </a:prstGeom>
          </p:spPr>
          <p:style>
            <a:lnRef xmlns:a="http://schemas.openxmlformats.org/drawingml/2006/main" idx="0">
              <a:schemeClr val="dk1">
                <a:alpha val="0"/>
                <a:hueOff val="0"/>
                <a:satOff val="0"/>
                <a:lumOff val="0"/>
                <a:alphaOff val="0"/>
              </a:schemeClr>
            </a:lnRef>
            <a:fillRef xmlns:a="http://schemas.openxmlformats.org/drawingml/2006/main" idx="0">
              <a:schemeClr val="lt1">
                <a:alpha val="0"/>
                <a:hueOff val="0"/>
                <a:satOff val="0"/>
                <a:lumOff val="0"/>
                <a:alphaOff val="0"/>
              </a:schemeClr>
            </a:fillRef>
            <a:effectRef xmlns:a="http://schemas.openxmlformats.org/drawingml/2006/main" idx="0">
              <a:schemeClr val="lt1">
                <a:alpha val="0"/>
                <a:hueOff val="0"/>
                <a:satOff val="0"/>
                <a:lumOff val="0"/>
                <a:alphaOff val="0"/>
              </a:schemeClr>
            </a:effectRef>
            <a:fontRef xmlns:a="http://schemas.openxmlformats.org/drawingml/2006/main" idx="minor">
              <a:schemeClr val="tx1">
                <a:hueOff val="0"/>
                <a:satOff val="0"/>
                <a:lumOff val="0"/>
                <a:alphaOff val="0"/>
              </a:schemeClr>
            </a:fontRef>
          </p:style>
        </p:sp>
        <p:sp>
          <p:nvSpPr>
            <p:cNvPr id="6" name="Rectangle 5"/>
            <p:cNvSpPr/>
            <p:nvPr/>
          </p:nvSpPr>
          <p:spPr>
            <a:xfrm xmlns:a="http://schemas.openxmlformats.org/drawingml/2006/main" rot="16200000">
              <a:off x="-1770944" y="2805185"/>
              <a:ext cx="4270248" cy="625534"/>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hueOff val="0"/>
                <a:satOff val="0"/>
                <a:lumOff val="0"/>
                <a:alphaOff val="0"/>
              </a:schemeClr>
            </a:fontRef>
          </p:style>
          <p:txBody>
            <a:bodyPr xmlns:a="http://schemas.openxmlformats.org/drawingml/2006/main" spcFirstLastPara="0" vert="horz" wrap="square" lIns="0" tIns="0" rIns="551687" bIns="0" numCol="1" spcCol="1270" anchor="t" anchorCtr="0">
              <a:noAutofit/>
            </a:bodyPr>
            <a:lstStyle xmlns:a="http://schemas.openxmlformats.org/drawingml/2006/main"/>
            <a:p xmlns:a="http://schemas.openxmlformats.org/drawingml/2006/main">
              <a:pPr lvl="0" algn="r" defTabSz="1644650">
                <a:lnSpc>
                  <a:spcPct val="90000"/>
                </a:lnSpc>
                <a:spcBef>
                  <a:spcPct val="0"/>
                </a:spcBef>
                <a:spcAft>
                  <a:spcPct val="35000"/>
                </a:spcAft>
              </a:pPr>
              <a:r>
                <a:rPr lang="en-US" sz="3700" kern="1200" dirty="0" smtClean="0">
                  <a:gradFill>
                    <a:gsLst>
                      <a:gs pos="0">
                        <a:schemeClr val="bg1"/>
                      </a:gs>
                      <a:gs pos="9000">
                        <a:schemeClr val="bg1"/>
                      </a:gs>
                    </a:gsLst>
                    <a:lin ang="16200000" scaled="1"/>
                  </a:gradFill>
                </a:rPr>
                <a:t>Windows Service</a:t>
              </a:r>
              <a:endParaRPr lang="en-US" sz="3700" kern="1200" dirty="0">
                <a:gradFill>
                  <a:gsLst>
                    <a:gs pos="0">
                      <a:schemeClr val="bg1"/>
                    </a:gs>
                    <a:gs pos="9000">
                      <a:schemeClr val="bg1"/>
                    </a:gs>
                  </a:gsLst>
                  <a:lin ang="16200000" scaled="1"/>
                </a:gradFill>
              </a:endParaRPr>
            </a:p>
          </p:txBody>
        </p:sp>
      </p:grpSp>
      <p:sp>
        <p:nvSpPr>
          <p:cNvPr id="8" name="Round Single Corner Rectangle 7"/>
          <p:cNvSpPr/>
          <p:nvPr/>
        </p:nvSpPr>
        <p:spPr>
          <a:xfrm xmlns:a="http://schemas.openxmlformats.org/drawingml/2006/main">
            <a:off x="1012883" y="2273505"/>
            <a:ext cx="3115826" cy="4041648"/>
          </a:xfrm>
          <a:prstGeom xmlns:a="http://schemas.openxmlformats.org/drawingml/2006/main" prst="round1Rect">
            <a:avLst/>
          </a:prstGeom>
          <a:ln xmlns:a="http://schemas.openxmlformats.org/drawingml/2006/main">
            <a:headEnd type="none" w="med" len="med"/>
            <a:tailEnd type="none" w="med" len="med"/>
          </a:ln>
        </p:spPr>
        <p:style>
          <a:lnRef xmlns:a="http://schemas.openxmlformats.org/drawingml/2006/main" idx="1">
            <a:schemeClr val="accent3"/>
          </a:lnRef>
          <a:fillRef xmlns:a="http://schemas.openxmlformats.org/drawingml/2006/main" idx="2">
            <a:schemeClr val="accent3"/>
          </a:fillRef>
          <a:effectRef xmlns:a="http://schemas.openxmlformats.org/drawingml/2006/main" idx="1">
            <a:schemeClr val="accent3"/>
          </a:effectRef>
          <a:fontRef xmlns:a="http://schemas.openxmlformats.org/drawingml/2006/main" idx="minor">
            <a:schemeClr val="dk1"/>
          </a:fontRef>
        </p:style>
      </p:sp>
      <p:sp>
        <p:nvSpPr>
          <p:cNvPr id="9" name="Rectangle 8"/>
          <p:cNvSpPr/>
          <p:nvPr/>
        </p:nvSpPr>
        <p:spPr>
          <a:xfrm xmlns:a="http://schemas.openxmlformats.org/drawingml/2006/main">
            <a:off x="1012883" y="2516921"/>
            <a:ext cx="3115826" cy="3554815"/>
          </a:xfrm>
          <a:prstGeom xmlns:a="http://schemas.openxmlformats.org/drawingml/2006/main" prst="rect">
            <a:avLst/>
          </a:prstGeom>
          <a:noFill xmlns:a="http://schemas.openxmlformats.org/drawingml/2006/main"/>
          <a:ln xmlns:a="http://schemas.openxmlformats.org/drawingml/2006/main">
            <a:noFill/>
            <a:headEnd type="none" w="med" len="med"/>
            <a:tailEnd type="none" w="med" len="med"/>
          </a:ln>
          <a:effectLst xmlns:a="http://schemas.openxmlformats.org/drawingml/2006/main"/>
        </p:spPr>
        <p:style>
          <a:lnRef xmlns:a="http://schemas.openxmlformats.org/drawingml/2006/main" idx="1">
            <a:schemeClr val="accent2"/>
          </a:lnRef>
          <a:fillRef xmlns:a="http://schemas.openxmlformats.org/drawingml/2006/main" idx="3">
            <a:schemeClr val="accent2"/>
          </a:fillRef>
          <a:effectRef xmlns:a="http://schemas.openxmlformats.org/drawingml/2006/main" idx="2">
            <a:schemeClr val="accent2"/>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spAutoFit/>
          </a:bodyPr>
          <a:lstStyle xmlns:a="http://schemas.openxmlformats.org/drawingml/2006/main"/>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Continuously run</a:t>
            </a:r>
            <a:endParaRPr lang="en-US" sz="2500" dirty="0">
              <a:gradFill>
                <a:gsLst>
                  <a:gs pos="0">
                    <a:schemeClr val="tx1"/>
                  </a:gs>
                  <a:gs pos="9000">
                    <a:schemeClr val="tx1"/>
                  </a:gs>
                </a:gsLst>
                <a:lin ang="16200000" scaled="1"/>
              </a:gradFill>
              <a:latin typeface="Segoe UI" pitchFamily="34" charset="0"/>
              <a:ea typeface="Segoe UI" pitchFamily="34" charset="0"/>
              <a:cs typeface="Segoe UI" pitchFamily="34" charset="0"/>
            </a:endParaRPr>
          </a:p>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Typically no user session (Windows Vista</a:t>
            </a:r>
            <a:r>
              <a:rPr lang="en-US" sz="2500" baseline="300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a:t>
            </a: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 Session 0) </a:t>
            </a:r>
          </a:p>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Can specify dependency</a:t>
            </a:r>
          </a:p>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Run by the Service Control Manager (Services.exe)</a:t>
            </a:r>
          </a:p>
        </p:txBody>
      </p:sp>
      <p:sp>
        <p:nvSpPr>
          <p:cNvPr id="10" name="Rectangle 9"/>
          <p:cNvSpPr/>
          <p:nvPr/>
        </p:nvSpPr>
        <p:spPr>
          <a:xfrm xmlns:a="http://schemas.openxmlformats.org/drawingml/2006/main">
            <a:off x="387348" y="1447800"/>
            <a:ext cx="1251069" cy="1251069"/>
          </a:xfrm>
          <a:prstGeom xmlns:a="http://schemas.openxmlformats.org/drawingml/2006/main" prst="rect">
            <a:avLst/>
          </a:prstGeom>
          <a:blipFill xmlns:a="http://schemas.openxmlformats.org/drawingml/2006/main" rotWithShape="0">
            <a:blip xmlns:r="http://schemas.openxmlformats.org/officeDocument/2006/relationships" r:embed="rId4" cstate="print"/>
            <a:stretch>
              <a:fillRect/>
            </a:stretch>
          </a:blipFill>
          <a:ln xmlns:a="http://schemas.openxmlformats.org/drawingml/2006/main">
            <a:noFill/>
          </a:ln>
        </p:spPr>
        <p:style>
          <a:lnRef xmlns:a="http://schemas.openxmlformats.org/drawingml/2006/main" idx="2">
            <a:schemeClr val="lt1">
              <a:hueOff val="0"/>
              <a:satOff val="0"/>
              <a:lumOff val="0"/>
              <a:alphaOff val="0"/>
            </a:schemeClr>
          </a:lnRef>
          <a:fillRef xmlns:a="http://schemas.openxmlformats.org/drawingml/2006/main" idx="1">
            <a:scrgbClr r="0" g="0" b="0"/>
          </a:fillRef>
          <a:effectRef xmlns:a="http://schemas.openxmlformats.org/drawingml/2006/main" idx="0">
            <a:schemeClr val="accent2">
              <a:tint val="50000"/>
              <a:hueOff val="0"/>
              <a:satOff val="0"/>
              <a:lumOff val="0"/>
              <a:alphaOff val="0"/>
            </a:schemeClr>
          </a:effectRef>
          <a:fontRef xmlns:a="http://schemas.openxmlformats.org/drawingml/2006/main" idx="minor">
            <a:schemeClr val="lt1">
              <a:hueOff val="0"/>
              <a:satOff val="0"/>
              <a:lumOff val="0"/>
              <a:alphaOff val="0"/>
            </a:schemeClr>
          </a:fontRef>
        </p:style>
      </p:sp>
      <p:grpSp>
        <p:nvGrpSpPr>
          <p:cNvPr id="11" name="Group 10"/>
          <p:cNvGrpSpPr/>
          <p:nvPr/>
        </p:nvGrpSpPr>
        <p:grpSpPr>
          <a:xfrm xmlns:a="http://schemas.openxmlformats.org/drawingml/2006/main">
            <a:off x="4925164" y="2206752"/>
            <a:ext cx="625534" cy="4041648"/>
            <a:chOff x="4589227" y="982828"/>
            <a:chExt cx="625534" cy="4041648"/>
          </a:xfrm>
        </p:grpSpPr>
        <p:sp>
          <p:nvSpPr>
            <p:cNvPr id="12" name="Rectangle 11"/>
            <p:cNvSpPr/>
            <p:nvPr/>
          </p:nvSpPr>
          <p:spPr>
            <a:xfrm xmlns:a="http://schemas.openxmlformats.org/drawingml/2006/main" rot="16200000">
              <a:off x="2881170" y="2690885"/>
              <a:ext cx="4041648" cy="625534"/>
            </a:xfrm>
            <a:prstGeom xmlns:a="http://schemas.openxmlformats.org/drawingml/2006/main" prst="rect">
              <a:avLst/>
            </a:prstGeom>
          </p:spPr>
          <p:style>
            <a:lnRef xmlns:a="http://schemas.openxmlformats.org/drawingml/2006/main" idx="0">
              <a:schemeClr val="dk1">
                <a:alpha val="0"/>
                <a:hueOff val="0"/>
                <a:satOff val="0"/>
                <a:lumOff val="0"/>
                <a:alphaOff val="0"/>
              </a:schemeClr>
            </a:lnRef>
            <a:fillRef xmlns:a="http://schemas.openxmlformats.org/drawingml/2006/main" idx="0">
              <a:schemeClr val="lt1">
                <a:alpha val="0"/>
                <a:hueOff val="0"/>
                <a:satOff val="0"/>
                <a:lumOff val="0"/>
                <a:alphaOff val="0"/>
              </a:schemeClr>
            </a:fillRef>
            <a:effectRef xmlns:a="http://schemas.openxmlformats.org/drawingml/2006/main" idx="0">
              <a:schemeClr val="lt1">
                <a:alpha val="0"/>
                <a:hueOff val="0"/>
                <a:satOff val="0"/>
                <a:lumOff val="0"/>
                <a:alphaOff val="0"/>
              </a:schemeClr>
            </a:effectRef>
            <a:fontRef xmlns:a="http://schemas.openxmlformats.org/drawingml/2006/main" idx="minor">
              <a:schemeClr val="tx1">
                <a:hueOff val="0"/>
                <a:satOff val="0"/>
                <a:lumOff val="0"/>
                <a:alphaOff val="0"/>
              </a:schemeClr>
            </a:fontRef>
          </p:style>
        </p:sp>
        <p:sp>
          <p:nvSpPr>
            <p:cNvPr id="13" name="Rectangle 12"/>
            <p:cNvSpPr/>
            <p:nvPr/>
          </p:nvSpPr>
          <p:spPr>
            <a:xfrm xmlns:a="http://schemas.openxmlformats.org/drawingml/2006/main" rot="16200000">
              <a:off x="2881170" y="2690885"/>
              <a:ext cx="4041648" cy="625534"/>
            </a:xfrm>
            <a:prstGeom xmlns:a="http://schemas.openxmlformats.org/drawingml/2006/main" prst="rect">
              <a:avLst/>
            </a:prstGeom>
          </p:spPr>
          <p: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hueOff val="0"/>
                <a:satOff val="0"/>
                <a:lumOff val="0"/>
                <a:alphaOff val="0"/>
              </a:schemeClr>
            </a:fontRef>
          </p:style>
          <p:txBody>
            <a:bodyPr xmlns:a="http://schemas.openxmlformats.org/drawingml/2006/main" spcFirstLastPara="0" vert="horz" wrap="square" lIns="0" tIns="0" rIns="551687" bIns="0" numCol="1" spcCol="1270" anchor="t" anchorCtr="0">
              <a:noAutofit/>
            </a:bodyPr>
            <a:lstStyle xmlns:a="http://schemas.openxmlformats.org/drawingml/2006/main"/>
            <a:p xmlns:a="http://schemas.openxmlformats.org/drawingml/2006/main">
              <a:pPr lvl="0" algn="r" defTabSz="1644650">
                <a:lnSpc>
                  <a:spcPct val="90000"/>
                </a:lnSpc>
                <a:spcBef>
                  <a:spcPct val="0"/>
                </a:spcBef>
                <a:spcAft>
                  <a:spcPct val="35000"/>
                </a:spcAft>
              </a:pPr>
              <a:r>
                <a:rPr lang="en-US" sz="3700" kern="1200" dirty="0" smtClean="0">
                  <a:gradFill>
                    <a:gsLst>
                      <a:gs pos="0">
                        <a:schemeClr val="bg1"/>
                      </a:gs>
                      <a:gs pos="9000">
                        <a:schemeClr val="bg1"/>
                      </a:gs>
                    </a:gsLst>
                    <a:lin ang="16200000" scaled="1"/>
                  </a:gradFill>
                </a:rPr>
                <a:t>Scheduled Task</a:t>
              </a:r>
              <a:endParaRPr lang="en-US" sz="3700" kern="1200" dirty="0">
                <a:gradFill>
                  <a:gsLst>
                    <a:gs pos="0">
                      <a:schemeClr val="bg1"/>
                    </a:gs>
                    <a:gs pos="9000">
                      <a:schemeClr val="bg1"/>
                    </a:gs>
                  </a:gsLst>
                  <a:lin ang="16200000" scaled="1"/>
                </a:gradFill>
              </a:endParaRPr>
            </a:p>
          </p:txBody>
        </p:sp>
      </p:grpSp>
      <p:sp>
        <p:nvSpPr>
          <p:cNvPr id="15" name="Round Single Corner Rectangle 14"/>
          <p:cNvSpPr/>
          <p:nvPr/>
        </p:nvSpPr>
        <p:spPr>
          <a:xfrm xmlns:a="http://schemas.openxmlformats.org/drawingml/2006/main">
            <a:off x="5550698" y="2359152"/>
            <a:ext cx="3115826" cy="3965448"/>
          </a:xfrm>
          <a:prstGeom xmlns:a="http://schemas.openxmlformats.org/drawingml/2006/main" prst="round1Rect">
            <a:avLst/>
          </a:prstGeom>
          <a:ln xmlns:a="http://schemas.openxmlformats.org/drawingml/2006/main">
            <a:headEnd type="none" w="med" len="med"/>
            <a:tailEnd type="none" w="med" len="med"/>
          </a:ln>
        </p:spPr>
        <p: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p:style>
      </p:sp>
      <p:sp>
        <p:nvSpPr>
          <p:cNvPr id="16" name="Rectangle 15"/>
          <p:cNvSpPr/>
          <p:nvPr/>
        </p:nvSpPr>
        <p:spPr>
          <a:xfrm xmlns:a="http://schemas.openxmlformats.org/drawingml/2006/main">
            <a:off x="5550698" y="2516921"/>
            <a:ext cx="3115826" cy="3208567"/>
          </a:xfrm>
          <a:prstGeom xmlns:a="http://schemas.openxmlformats.org/drawingml/2006/main" prst="rect">
            <a:avLst/>
          </a:prstGeom>
          <a:noFill xmlns:a="http://schemas.openxmlformats.org/drawingml/2006/main"/>
          <a:ln xmlns:a="http://schemas.openxmlformats.org/drawingml/2006/main">
            <a:noFill/>
            <a:headEnd type="none" w="med" len="med"/>
            <a:tailEnd type="none" w="med" len="med"/>
          </a:ln>
          <a:effectLst xmlns:a="http://schemas.openxmlformats.org/drawingml/2006/main"/>
        </p:spPr>
        <p:style>
          <a:lnRef xmlns:a="http://schemas.openxmlformats.org/drawingml/2006/main" idx="1">
            <a:schemeClr val="accent4"/>
          </a:lnRef>
          <a:fillRef xmlns:a="http://schemas.openxmlformats.org/drawingml/2006/main" idx="3">
            <a:schemeClr val="accent4"/>
          </a:fillRef>
          <a:effectRef xmlns:a="http://schemas.openxmlformats.org/drawingml/2006/main" idx="2">
            <a:schemeClr val="accent4"/>
          </a:effectRef>
          <a:fontRef xmlns:a="http://schemas.openxmlformats.org/drawingml/2006/main" idx="minor">
            <a:schemeClr val="lt1"/>
          </a:fontRef>
        </p:style>
        <p:txBody>
          <a:bodyPr xmlns:a="http://schemas.openxmlformats.org/drawingml/2006/main" vert="horz" wrap="square" lIns="91436" tIns="45718" rIns="91436" bIns="45718" numCol="1" rtlCol="0" anchor="ctr" anchorCtr="0" compatLnSpc="1">
            <a:prstTxWarp prst="textNoShape">
              <a:avLst/>
            </a:prstTxWarp>
            <a:spAutoFit/>
          </a:bodyPr>
          <a:lstStyle xmlns:a="http://schemas.openxmlformats.org/drawingml/2006/main"/>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Short duration activity</a:t>
            </a:r>
          </a:p>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Take action </a:t>
            </a:r>
            <a:b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b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on user logon</a:t>
            </a:r>
          </a:p>
          <a:p xmlns:a="http://schemas.openxmlformats.org/drawingml/2006/main">
            <a:pPr marL="396875" lvl="1" indent="-396875" defTabSz="914099" fontAlgn="base">
              <a:lnSpc>
                <a:spcPct val="90000"/>
              </a:lnSpc>
              <a:spcBef>
                <a:spcPct val="0"/>
              </a:spcBef>
              <a:spcAft>
                <a:spcPct val="0"/>
              </a:spcAft>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Standalone executable</a:t>
            </a:r>
          </a:p>
          <a:p xmlns:a="http://schemas.openxmlformats.org/drawingml/2006/main">
            <a:pPr marL="396875" lvl="1" indent="-396875" defTabSz="914099" fontAlgn="base">
              <a:lnSpc>
                <a:spcPct val="90000"/>
              </a:lnSpc>
              <a:spcBef>
                <a:spcPct val="0"/>
              </a:spcBef>
              <a:spcAft>
                <a:spcPct val="0"/>
              </a:spcAft>
              <a:buFontTx/>
              <a:buChar char="••"/>
            </a:pPr>
            <a:r>
              <a:rPr lang="en-US" sz="2500" dirty="0" smtClean="0">
                <a:gradFill>
                  <a:gsLst>
                    <a:gs pos="0">
                      <a:schemeClr val="tx1"/>
                    </a:gs>
                    <a:gs pos="9000">
                      <a:schemeClr val="tx1"/>
                    </a:gs>
                  </a:gsLst>
                  <a:lin ang="16200000" scaled="1"/>
                </a:gradFill>
                <a:latin typeface="Segoe UI" pitchFamily="34" charset="0"/>
                <a:ea typeface="Segoe UI" pitchFamily="34" charset="0"/>
                <a:cs typeface="Segoe UI" pitchFamily="34" charset="0"/>
              </a:rPr>
              <a:t>Run by the Task Scheduler (taskeng.exe)</a:t>
            </a:r>
          </a:p>
        </p:txBody>
      </p:sp>
      <p:sp>
        <p:nvSpPr>
          <p:cNvPr id="17" name="Rectangle 16"/>
          <p:cNvSpPr/>
          <p:nvPr/>
        </p:nvSpPr>
        <p:spPr>
          <a:xfrm xmlns:a="http://schemas.openxmlformats.org/drawingml/2006/main">
            <a:off x="4925163" y="1447800"/>
            <a:ext cx="1251069" cy="1251069"/>
          </a:xfrm>
          <a:prstGeom xmlns:a="http://schemas.openxmlformats.org/drawingml/2006/main" prst="rect">
            <a:avLst/>
          </a:prstGeom>
          <a:blipFill xmlns:a="http://schemas.openxmlformats.org/drawingml/2006/main" rotWithShape="0">
            <a:blip xmlns:r="http://schemas.openxmlformats.org/officeDocument/2006/relationships" r:embed="rId5" cstate="print"/>
            <a:stretch>
              <a:fillRect/>
            </a:stretch>
          </a:blipFill>
          <a:ln xmlns:a="http://schemas.openxmlformats.org/drawingml/2006/main">
            <a:noFill/>
          </a:ln>
        </p:spPr>
        <p:style>
          <a:lnRef xmlns:a="http://schemas.openxmlformats.org/drawingml/2006/main" idx="2">
            <a:schemeClr val="lt1">
              <a:hueOff val="0"/>
              <a:satOff val="0"/>
              <a:lumOff val="0"/>
              <a:alphaOff val="0"/>
            </a:schemeClr>
          </a:lnRef>
          <a:fillRef xmlns:a="http://schemas.openxmlformats.org/drawingml/2006/main" idx="1">
            <a:scrgbClr r="0" g="0" b="0"/>
          </a:fillRef>
          <a:effectRef xmlns:a="http://schemas.openxmlformats.org/drawingml/2006/main" idx="0">
            <a:schemeClr val="accent2">
              <a:tint val="50000"/>
              <a:hueOff val="44703"/>
              <a:satOff val="-2013"/>
              <a:lumOff val="14005"/>
              <a:alphaOff val="0"/>
            </a:schemeClr>
          </a:effectRef>
          <a:fontRef xmlns:a="http://schemas.openxmlformats.org/drawingml/2006/main" idx="minor">
            <a:schemeClr val="lt1">
              <a:hueOff val="0"/>
              <a:satOff val="0"/>
              <a:lumOff val="0"/>
              <a:alphaOff val="0"/>
            </a:schemeClr>
          </a:fontRef>
        </p:style>
      </p:sp>
      <p:sp>
        <p:nvSpPr>
          <p:cNvPr id="18"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Windows Background Services</a:t>
            </a:r>
            <a:br>
              <a:rPr lang="en-US" dirty="0" smtClean="0"/>
            </a:br>
            <a:r>
              <a:rPr lang="en-US" sz="3200" dirty="0" smtClean="0">
                <a:gradFill>
                  <a:gsLst>
                    <a:gs pos="0">
                      <a:schemeClr val="accent6"/>
                    </a:gs>
                    <a:gs pos="9000">
                      <a:schemeClr val="accent6"/>
                    </a:gs>
                  </a:gsLst>
                  <a:lin ang="16200000" scaled="1"/>
                </a:gradFill>
              </a:rPr>
              <a:t>Services vs. tasks</a:t>
            </a:r>
            <a:endParaRPr lang="en-US" sz="3200" dirty="0">
              <a:gradFill>
                <a:gsLst>
                  <a:gs pos="0">
                    <a:schemeClr val="accent6"/>
                  </a:gs>
                  <a:gs pos="9000">
                    <a:schemeClr val="accent6"/>
                  </a:gs>
                </a:gsLst>
                <a:lin ang="16200000" scaled="1"/>
              </a:gradFill>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Service Design Goals</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Immediate startup (&lt;500 ms)</a:t>
            </a:r>
          </a:p>
          <a:p xmlns:a="http://schemas.openxmlformats.org/drawingml/2006/main">
            <a:r>
              <a:rPr lang="en-US" smtClean="0"/>
              <a:t>Immediate shutdown (&lt;200 ms)</a:t>
            </a:r>
          </a:p>
          <a:p xmlns:a="http://schemas.openxmlformats.org/drawingml/2006/main">
            <a:r>
              <a:rPr lang="en-US" smtClean="0"/>
              <a:t>Overall – less than 2% CPU activity when idle</a:t>
            </a:r>
          </a:p>
          <a:p xmlns:a="http://schemas.openxmlformats.org/drawingml/2006/main">
            <a:r>
              <a:rPr lang="en-US" smtClean="0"/>
              <a:t>No blocking calls in the service’s main thread</a:t>
            </a:r>
          </a:p>
          <a:p xmlns:a="http://schemas.openxmlformats.org/drawingml/2006/main">
            <a:r>
              <a:rPr lang="en-US" smtClean="0"/>
              <a:t>Security</a:t>
            </a:r>
          </a:p>
          <a:p xmlns:a="http://schemas.openxmlformats.org/drawingml/2006/main">
            <a:pPr lvl="1"/>
            <a:r>
              <a:rPr lang="en-US" smtClean="0"/>
              <a:t>Run with least privileges</a:t>
            </a:r>
          </a:p>
          <a:p xmlns:a="http://schemas.openxmlformats.org/drawingml/2006/main">
            <a:pPr lvl="1"/>
            <a:r>
              <a:rPr lang="en-US" smtClean="0"/>
              <a:t>Run in a low-rights service account</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Services</a:t>
            </a:r>
            <a:br>
              <a:rPr lang="en-US" dirty="0" smtClean="0"/>
            </a:br>
            <a:r>
              <a:rPr lang="en-US" sz="3200" dirty="0" smtClean="0">
                <a:gradFill>
                  <a:gsLst>
                    <a:gs pos="0">
                      <a:schemeClr val="accent6"/>
                    </a:gs>
                    <a:gs pos="9000">
                      <a:schemeClr val="accent6"/>
                    </a:gs>
                  </a:gsLst>
                  <a:lin ang="16200000" scaled="1"/>
                </a:gradFill>
              </a:rPr>
              <a:t>When?</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3490186"/>
          </a:xfrm>
        </p:spPr>
        <p:txBody>
          <a:bodyPr xmlns:a="http://schemas.openxmlformats.org/drawingml/2006/main"/>
          <a:lstStyle xmlns:a="http://schemas.openxmlformats.org/drawingml/2006/main"/>
          <a:p xmlns:a="http://schemas.openxmlformats.org/drawingml/2006/main">
            <a:r>
              <a:rPr lang="en-US" dirty="0" smtClean="0"/>
              <a:t>OEMs and third parties are responsible for (way) too many services</a:t>
            </a:r>
          </a:p>
          <a:p xmlns:a="http://schemas.openxmlformats.org/drawingml/2006/main">
            <a:r>
              <a:rPr lang="en-US" dirty="0" smtClean="0"/>
              <a:t>Most services are not required during log-on</a:t>
            </a:r>
          </a:p>
          <a:p xmlns:a="http://schemas.openxmlformats.org/drawingml/2006/main">
            <a:r>
              <a:rPr lang="en-US" dirty="0" smtClean="0"/>
              <a:t>Even more services are not required </a:t>
            </a:r>
            <a:br>
              <a:rPr lang="en-US" dirty="0" smtClean="0"/>
            </a:br>
            <a:r>
              <a:rPr lang="en-US" dirty="0" smtClean="0"/>
              <a:t>during boot</a:t>
            </a:r>
          </a:p>
          <a:p xmlns:a="http://schemas.openxmlformats.org/drawingml/2006/main">
            <a:r>
              <a:rPr lang="en-US" dirty="0" smtClean="0"/>
              <a:t>Conclusion: Most services can be launched </a:t>
            </a:r>
            <a:r>
              <a:rPr lang="en-US" b="1" dirty="0" smtClean="0"/>
              <a:t>on demand </a:t>
            </a:r>
            <a:r>
              <a:rPr lang="en-US" dirty="0" smtClean="0"/>
              <a:t>when needed</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61884"/>
          </a:xfrm>
        </p:spPr>
        <p:txBody>
          <a:bodyPr xmlns:a="http://schemas.openxmlformats.org/drawingml/2006/main"/>
          <a:lstStyle xmlns:a="http://schemas.openxmlformats.org/drawingml/2006/main"/>
          <a:p xmlns:a="http://schemas.openxmlformats.org/drawingml/2006/main">
            <a:r>
              <a:rPr lang="en-US" dirty="0" smtClean="0"/>
              <a:t>Service Startup Types</a:t>
            </a:r>
            <a:br>
              <a:rPr lang="en-US" dirty="0" smtClean="0"/>
            </a:br>
            <a:r>
              <a:rPr lang="en-US" sz="3200" dirty="0" smtClean="0">
                <a:gradFill>
                  <a:gsLst>
                    <a:gs pos="0">
                      <a:schemeClr val="accent6"/>
                    </a:gs>
                    <a:gs pos="9000">
                      <a:schemeClr val="accent6"/>
                    </a:gs>
                  </a:gsLst>
                  <a:lin ang="16200000" scaled="1"/>
                </a:gradFill>
              </a:rPr>
              <a:t>Before Windows Vista</a:t>
            </a: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4536627"/>
          </a:xfrm>
        </p:spPr>
        <p:txBody>
          <a:bodyPr xmlns:a="http://schemas.openxmlformats.org/drawingml/2006/main"/>
          <a:lstStyle xmlns:a="http://schemas.openxmlformats.org/drawingml/2006/main"/>
          <a:p xmlns:a="http://schemas.openxmlformats.org/drawingml/2006/main">
            <a:r>
              <a:rPr lang="en-US" sz="2800" dirty="0" smtClean="0"/>
              <a:t>Automatic Start</a:t>
            </a:r>
          </a:p>
          <a:p xmlns:a="http://schemas.openxmlformats.org/drawingml/2006/main">
            <a:pPr lvl="1"/>
            <a:r>
              <a:rPr lang="en-US" sz="2400" dirty="0" smtClean="0"/>
              <a:t>Your service is always there</a:t>
            </a:r>
          </a:p>
          <a:p xmlns:a="http://schemas.openxmlformats.org/drawingml/2006/main">
            <a:pPr lvl="1"/>
            <a:r>
              <a:rPr lang="en-US" sz="2400" dirty="0" smtClean="0"/>
              <a:t>Launched as part of the boot sequence</a:t>
            </a:r>
          </a:p>
          <a:p xmlns:a="http://schemas.openxmlformats.org/drawingml/2006/main">
            <a:pPr lvl="2"/>
            <a:r>
              <a:rPr lang="en-US" sz="2000" dirty="0" smtClean="0"/>
              <a:t>Startup time</a:t>
            </a:r>
          </a:p>
          <a:p xmlns:a="http://schemas.openxmlformats.org/drawingml/2006/main">
            <a:pPr lvl="2"/>
            <a:r>
              <a:rPr lang="en-US" sz="2000" dirty="0" smtClean="0"/>
              <a:t>Footprint</a:t>
            </a:r>
          </a:p>
          <a:p xmlns:a="http://schemas.openxmlformats.org/drawingml/2006/main">
            <a:r>
              <a:rPr lang="en-US" sz="2800" dirty="0" smtClean="0"/>
              <a:t>Demand Start (manual)</a:t>
            </a:r>
          </a:p>
          <a:p xmlns:a="http://schemas.openxmlformats.org/drawingml/2006/main">
            <a:pPr lvl="1"/>
            <a:r>
              <a:rPr lang="en-US" sz="2400" dirty="0" smtClean="0"/>
              <a:t>You must programmatically launch the service</a:t>
            </a:r>
          </a:p>
          <a:p xmlns:a="http://schemas.openxmlformats.org/drawingml/2006/main">
            <a:r>
              <a:rPr lang="en-US" sz="2800" dirty="0" smtClean="0"/>
              <a:t>Problems?</a:t>
            </a:r>
          </a:p>
          <a:p xmlns:a="http://schemas.openxmlformats.org/drawingml/2006/main">
            <a:pPr lvl="1"/>
            <a:r>
              <a:rPr lang="en-US" sz="2400" dirty="0" smtClean="0"/>
              <a:t>Automatic Start adds latency to boot and shutdown, always consumes resources …</a:t>
            </a:r>
          </a:p>
          <a:p xmlns:a="http://schemas.openxmlformats.org/drawingml/2006/main">
            <a:pPr lvl="1"/>
            <a:r>
              <a:rPr lang="en-US" sz="2400" dirty="0" smtClean="0"/>
              <a:t>Demand Start is hard to program against</a:t>
            </a:r>
          </a:p>
        </p:txBody>
      </p:sp>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81000" y="228600"/>
            <a:ext cx="8318500" cy="1200329"/>
          </a:xfrm>
        </p:spPr>
        <p:txBody>
          <a:bodyPr xmlns:a="http://schemas.openxmlformats.org/drawingml/2006/main"/>
          <a:lstStyle xmlns:a="http://schemas.openxmlformats.org/drawingml/2006/main"/>
          <a:p xmlns:a="http://schemas.openxmlformats.org/drawingml/2006/main">
            <a:r>
              <a:rPr lang="en-US" sz="4000" dirty="0" smtClean="0"/>
              <a:t>Automatic (Delayed Start) Services</a:t>
            </a:r>
            <a:br>
              <a:rPr lang="en-US" sz="4000" dirty="0" smtClean="0"/>
            </a:br>
            <a:r>
              <a:rPr lang="en-US" sz="3200" dirty="0" smtClean="0">
                <a:gradFill>
                  <a:gsLst>
                    <a:gs pos="0">
                      <a:schemeClr val="accent6"/>
                    </a:gs>
                    <a:gs pos="9000">
                      <a:schemeClr val="accent6"/>
                    </a:gs>
                  </a:gsLst>
                  <a:lin ang="16200000" scaled="1"/>
                </a:gradFill>
              </a:rPr>
              <a:t>Introduced in Windows Vista</a:t>
            </a:r>
            <a:endParaRPr lang="en-US" sz="3200" dirty="0">
              <a:gradFill>
                <a:gsLst>
                  <a:gs pos="0">
                    <a:schemeClr val="accent6"/>
                  </a:gs>
                  <a:gs pos="9000">
                    <a:schemeClr val="accent6"/>
                  </a:gs>
                </a:gsLst>
                <a:lin ang="16200000" scaled="1"/>
              </a:gradFill>
            </a:endParaRPr>
          </a:p>
        </p:txBody>
      </p:sp>
      <p:sp>
        <p:nvSpPr>
          <p:cNvPr id="3" name="Text Placeholder 2"/>
          <p:cNvSpPr>
            <a:spLocks xmlns:a="http://schemas.openxmlformats.org/drawingml/2006/main" noGrp="1"/>
          </p:cNvSpPr>
          <p:nvPr>
            <p:ph type="body" sz="quarter" idx="10"/>
          </p:nvPr>
        </p:nvSpPr>
        <p:spPr>
          <a:xfrm xmlns:a="http://schemas.openxmlformats.org/drawingml/2006/main">
            <a:off x="381000" y="1905000"/>
            <a:ext cx="8382000" cy="3970318"/>
          </a:xfrm>
        </p:spPr>
        <p:txBody>
          <a:bodyPr xmlns:a="http://schemas.openxmlformats.org/drawingml/2006/main"/>
          <a:lstStyle xmlns:a="http://schemas.openxmlformats.org/drawingml/2006/main"/>
          <a:p xmlns:a="http://schemas.openxmlformats.org/drawingml/2006/main">
            <a:r>
              <a:rPr lang="en-US" dirty="0" smtClean="0"/>
              <a:t>Sure, they are Automatic Start, but …</a:t>
            </a:r>
          </a:p>
          <a:p xmlns:a="http://schemas.openxmlformats.org/drawingml/2006/main">
            <a:r>
              <a:rPr lang="en-US" dirty="0" smtClean="0"/>
              <a:t>The system waits before starting them</a:t>
            </a:r>
          </a:p>
          <a:p xmlns:a="http://schemas.openxmlformats.org/drawingml/2006/main">
            <a:pPr lvl="1"/>
            <a:r>
              <a:rPr lang="en-US" dirty="0" smtClean="0"/>
              <a:t>Approximately two minutes</a:t>
            </a:r>
          </a:p>
          <a:p xmlns:a="http://schemas.openxmlformats.org/drawingml/2006/main">
            <a:r>
              <a:rPr lang="en-US" dirty="0" smtClean="0"/>
              <a:t>Runs their </a:t>
            </a:r>
            <a:r>
              <a:rPr lang="en-US" dirty="0" err="1" smtClean="0">
                <a:gradFill>
                  <a:gsLst>
                    <a:gs pos="0">
                      <a:schemeClr val="accent4">
                        <a:lumMod val="60000"/>
                        <a:lumOff val="40000"/>
                      </a:schemeClr>
                    </a:gs>
                    <a:gs pos="50000">
                      <a:schemeClr val="accent4">
                        <a:lumMod val="60000"/>
                        <a:lumOff val="40000"/>
                      </a:schemeClr>
                    </a:gs>
                  </a:gsLst>
                  <a:lin ang="5400000" scaled="0"/>
                </a:gradFill>
                <a:latin typeface="Consolas" pitchFamily="49" charset="0"/>
              </a:rPr>
              <a:t>ServiceMain</a:t>
            </a:r>
            <a:r>
              <a:rPr lang="en-US" dirty="0" smtClean="0"/>
              <a:t> at lowest priority</a:t>
            </a:r>
          </a:p>
          <a:p xmlns:a="http://schemas.openxmlformats.org/drawingml/2006/main">
            <a:r>
              <a:rPr lang="en-US" dirty="0" smtClean="0"/>
              <a:t>Results</a:t>
            </a:r>
          </a:p>
          <a:p xmlns:a="http://schemas.openxmlformats.org/drawingml/2006/main">
            <a:pPr lvl="1"/>
            <a:r>
              <a:rPr lang="en-US" dirty="0" smtClean="0"/>
              <a:t>Improves boot or logon latency</a:t>
            </a:r>
          </a:p>
          <a:p xmlns:a="http://schemas.openxmlformats.org/drawingml/2006/main">
            <a:pPr lvl="1"/>
            <a:r>
              <a:rPr lang="en-US" dirty="0" smtClean="0"/>
              <a:t>Very appropriate for non-critical services such as Windows Update</a:t>
            </a:r>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Blu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Green">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0</TotalTime>
  <Words>1266</Words>
  <Application>Microsoft Office PowerPoint</Application>
  <PresentationFormat>On-screen Show (4:3)</PresentationFormat>
  <Paragraphs>246</Paragraphs>
  <Slides>29</Slides>
  <Notes>29</Notes>
  <HiddenSlides>3</HiddenSlides>
  <MMClips>0</MMClips>
  <ScaleCrop>false</ScaleCrop>
  <HeadingPairs>
    <vt:vector size="4" baseType="variant">
      <vt:variant>
        <vt:lpstr>Theme</vt:lpstr>
      </vt:variant>
      <vt:variant>
        <vt:i4>6</vt:i4>
      </vt:variant>
      <vt:variant>
        <vt:lpstr>Slide Titles</vt:lpstr>
      </vt:variant>
      <vt:variant>
        <vt:i4>29</vt:i4>
      </vt:variant>
    </vt:vector>
  </HeadingPairs>
  <TitlesOfParts>
    <vt:vector size="35" baseType="lpstr">
      <vt:lpstr>Windows 7 Green</vt:lpstr>
      <vt:lpstr>Windows 7 Blue</vt:lpstr>
      <vt:lpstr>Windows 7 Yellow</vt:lpstr>
      <vt:lpstr>Windows 7 Orange</vt:lpstr>
      <vt:lpstr>Windows 7 Black</vt:lpstr>
      <vt:lpstr>1_Windows 7 Green</vt:lpstr>
      <vt:lpstr>Windows 7 Training</vt:lpstr>
      <vt:lpstr>Background Services and Tasks</vt:lpstr>
      <vt:lpstr>Agenda</vt:lpstr>
      <vt:lpstr>Impact of Background Activities Many activities in the background</vt:lpstr>
      <vt:lpstr>Windows Background Services Services vs. tasks</vt:lpstr>
      <vt:lpstr>Service Design Goals</vt:lpstr>
      <vt:lpstr>Services When?</vt:lpstr>
      <vt:lpstr>Service Startup Types Before Windows Vista</vt:lpstr>
      <vt:lpstr>Automatic (Delayed Start) Services Introduced in Windows Vista</vt:lpstr>
      <vt:lpstr>Automatic (Delayed Start) API</vt:lpstr>
      <vt:lpstr>Trigger Start Services Introduced in Windows 7</vt:lpstr>
      <vt:lpstr>Trigger Start Services Introduced in Windows 7</vt:lpstr>
      <vt:lpstr>Unified Background Processes Manager (UBPM)  </vt:lpstr>
      <vt:lpstr>Trigger Start API</vt:lpstr>
      <vt:lpstr>Windows Vista Bridge Sample</vt:lpstr>
      <vt:lpstr>The Windows Bridge Intermediate Solution</vt:lpstr>
      <vt:lpstr>Trigger Start Services</vt:lpstr>
      <vt:lpstr>Service Security Hardening</vt:lpstr>
      <vt:lpstr>Requested Privileges API</vt:lpstr>
      <vt:lpstr>Hardened Service</vt:lpstr>
      <vt:lpstr>Services Configuration UI</vt:lpstr>
      <vt:lpstr>Scheduled Tasks</vt:lpstr>
      <vt:lpstr>Task Triggers And Conditions</vt:lpstr>
      <vt:lpstr>Creating Tasks API Partial sample</vt:lpstr>
      <vt:lpstr>Task Scheduler UI</vt:lpstr>
      <vt:lpstr>Scheduled Task</vt:lpstr>
      <vt:lpstr>UBPM  Unified Background Process Manager</vt:lpstr>
      <vt:lpstr>Summary</vt:lpstr>
      <vt:lpstr>Slide 29</vt:lpstr>
    </vt:vector>
  </TitlesOfParts>
  <LinksUpToDate>false</LinksUpToDate>
  <SharedDoc>false</SharedDoc>
  <HyperlinksChanged>false</HyperlinksChanged>
  <AppVersion>12.0000</AppVersion>
  <Company>Microsoft Corporation</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Developer and Platform Evangelism</dc:creator>
  <cp:lastModifiedBy/>
  <cp:revision>1</cp:revision>
  <dcterms:created xsi:type="dcterms:W3CDTF">2009-06-05T00:10:01Z</dcterms:created>
  <dcterms:modified xsi:type="dcterms:W3CDTF">2009-08-05T20:51:41Z</dcterms:modified>
  <dc:title>Background Services</dc:title>
  <cp:version>1.0</cp:version>
  <dc:description>[missing presentation description here]
by Microsoft Developer and Platform Evangelism
http://windowsteamblog.com/blogs/developers/default.aspx
</dc:description>
</cp:coreProperties>
</file>