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tags/tag1.xml" ContentType="application/vnd.openxmlformats-officedocument.presentationml.tag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715" r:id="rId1"/>
  </p:sldMasterIdLst>
  <p:notesMasterIdLst>
    <p:notesMasterId r:id="rId23"/>
  </p:notesMasterIdLst>
  <p:handoutMasterIdLst>
    <p:handoutMasterId r:id="rId24"/>
  </p:handoutMasterIdLst>
  <p:sldIdLst>
    <p:sldId id="558" r:id="rId2"/>
    <p:sldId id="306" r:id="rId3"/>
    <p:sldId id="523" r:id="rId4"/>
    <p:sldId id="324" r:id="rId5"/>
    <p:sldId id="519" r:id="rId6"/>
    <p:sldId id="525" r:id="rId7"/>
    <p:sldId id="544" r:id="rId8"/>
    <p:sldId id="546" r:id="rId9"/>
    <p:sldId id="549" r:id="rId10"/>
    <p:sldId id="550" r:id="rId11"/>
    <p:sldId id="553" r:id="rId12"/>
    <p:sldId id="555" r:id="rId13"/>
    <p:sldId id="556" r:id="rId14"/>
    <p:sldId id="557" r:id="rId15"/>
    <p:sldId id="535" r:id="rId16"/>
    <p:sldId id="533" r:id="rId17"/>
    <p:sldId id="534" r:id="rId18"/>
    <p:sldId id="536" r:id="rId19"/>
    <p:sldId id="539" r:id="rId20"/>
    <p:sldId id="560" r:id="rId21"/>
    <p:sldId id="559" r:id="rId22"/>
  </p:sldIdLst>
  <p:sldSz cx="9144000" cy="6858000" type="screen4x3"/>
  <p:notesSz cx="7086600" cy="10210800"/>
  <p:defaultTextStyle>
    <a:defPPr>
      <a:defRPr lang="en-US"/>
    </a:defPPr>
    <a:lvl1pPr algn="l" rtl="0" fontAlgn="base">
      <a:spcBef>
        <a:spcPct val="0"/>
      </a:spcBef>
      <a:spcAft>
        <a:spcPct val="0"/>
      </a:spcAft>
      <a:defRPr kern="1200">
        <a:solidFill>
          <a:schemeClr val="tx1"/>
        </a:solidFill>
        <a:latin typeface="Arial" charset="0"/>
        <a:ea typeface="微软雅黑"/>
        <a:cs typeface="微软雅黑"/>
      </a:defRPr>
    </a:lvl1pPr>
    <a:lvl2pPr marL="457200" algn="l" rtl="0" fontAlgn="base">
      <a:spcBef>
        <a:spcPct val="0"/>
      </a:spcBef>
      <a:spcAft>
        <a:spcPct val="0"/>
      </a:spcAft>
      <a:defRPr kern="1200">
        <a:solidFill>
          <a:schemeClr val="tx1"/>
        </a:solidFill>
        <a:latin typeface="Arial" charset="0"/>
        <a:ea typeface="微软雅黑"/>
        <a:cs typeface="微软雅黑"/>
      </a:defRPr>
    </a:lvl2pPr>
    <a:lvl3pPr marL="914400" algn="l" rtl="0" fontAlgn="base">
      <a:spcBef>
        <a:spcPct val="0"/>
      </a:spcBef>
      <a:spcAft>
        <a:spcPct val="0"/>
      </a:spcAft>
      <a:defRPr kern="1200">
        <a:solidFill>
          <a:schemeClr val="tx1"/>
        </a:solidFill>
        <a:latin typeface="Arial" charset="0"/>
        <a:ea typeface="微软雅黑"/>
        <a:cs typeface="微软雅黑"/>
      </a:defRPr>
    </a:lvl3pPr>
    <a:lvl4pPr marL="1371600" algn="l" rtl="0" fontAlgn="base">
      <a:spcBef>
        <a:spcPct val="0"/>
      </a:spcBef>
      <a:spcAft>
        <a:spcPct val="0"/>
      </a:spcAft>
      <a:defRPr kern="1200">
        <a:solidFill>
          <a:schemeClr val="tx1"/>
        </a:solidFill>
        <a:latin typeface="Arial" charset="0"/>
        <a:ea typeface="微软雅黑"/>
        <a:cs typeface="微软雅黑"/>
      </a:defRPr>
    </a:lvl4pPr>
    <a:lvl5pPr marL="1828800" algn="l" rtl="0" fontAlgn="base">
      <a:spcBef>
        <a:spcPct val="0"/>
      </a:spcBef>
      <a:spcAft>
        <a:spcPct val="0"/>
      </a:spcAft>
      <a:defRPr kern="1200">
        <a:solidFill>
          <a:schemeClr val="tx1"/>
        </a:solidFill>
        <a:latin typeface="Arial" charset="0"/>
        <a:ea typeface="微软雅黑"/>
        <a:cs typeface="微软雅黑"/>
      </a:defRPr>
    </a:lvl5pPr>
    <a:lvl6pPr marL="2286000" algn="l" defTabSz="914400" rtl="0" eaLnBrk="1" latinLnBrk="0" hangingPunct="1">
      <a:defRPr kern="1200">
        <a:solidFill>
          <a:schemeClr val="tx1"/>
        </a:solidFill>
        <a:latin typeface="Arial" charset="0"/>
        <a:ea typeface="微软雅黑"/>
        <a:cs typeface="微软雅黑"/>
      </a:defRPr>
    </a:lvl6pPr>
    <a:lvl7pPr marL="2743200" algn="l" defTabSz="914400" rtl="0" eaLnBrk="1" latinLnBrk="0" hangingPunct="1">
      <a:defRPr kern="1200">
        <a:solidFill>
          <a:schemeClr val="tx1"/>
        </a:solidFill>
        <a:latin typeface="Arial" charset="0"/>
        <a:ea typeface="微软雅黑"/>
        <a:cs typeface="微软雅黑"/>
      </a:defRPr>
    </a:lvl7pPr>
    <a:lvl8pPr marL="3200400" algn="l" defTabSz="914400" rtl="0" eaLnBrk="1" latinLnBrk="0" hangingPunct="1">
      <a:defRPr kern="1200">
        <a:solidFill>
          <a:schemeClr val="tx1"/>
        </a:solidFill>
        <a:latin typeface="Arial" charset="0"/>
        <a:ea typeface="微软雅黑"/>
        <a:cs typeface="微软雅黑"/>
      </a:defRPr>
    </a:lvl8pPr>
    <a:lvl9pPr marL="3657600" algn="l" defTabSz="914400" rtl="0" eaLnBrk="1" latinLnBrk="0" hangingPunct="1">
      <a:defRPr kern="1200">
        <a:solidFill>
          <a:schemeClr val="tx1"/>
        </a:solidFill>
        <a:latin typeface="Arial" charset="0"/>
        <a:ea typeface="微软雅黑"/>
        <a:cs typeface="微软雅黑"/>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99FF"/>
    <a:srgbClr val="DDDDDD"/>
    <a:srgbClr val="3333CC"/>
    <a:srgbClr val="CC3300"/>
    <a:srgbClr val="008000"/>
    <a:srgbClr val="9900CC"/>
    <a:srgbClr val="66FF33"/>
    <a:srgbClr val="00CC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3261" autoAdjust="0"/>
    <p:restoredTop sz="98378" autoAdjust="0"/>
  </p:normalViewPr>
  <p:slideViewPr>
    <p:cSldViewPr snapToGrid="0">
      <p:cViewPr>
        <p:scale>
          <a:sx n="84" d="100"/>
          <a:sy n="84" d="100"/>
        </p:scale>
        <p:origin x="-168"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540"/>
    </p:cViewPr>
  </p:sorterViewPr>
  <p:notesViewPr>
    <p:cSldViewPr snapToGrid="0">
      <p:cViewPr varScale="1">
        <p:scale>
          <a:sx n="66" d="100"/>
          <a:sy n="66" d="100"/>
        </p:scale>
        <p:origin x="0" y="0"/>
      </p:cViewPr>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9330" name="Rectangle 2"/>
          <p:cNvSpPr>
            <a:spLocks noGrp="1" noChangeArrowheads="1"/>
          </p:cNvSpPr>
          <p:nvPr>
            <p:ph type="hdr" sz="quarter"/>
          </p:nvPr>
        </p:nvSpPr>
        <p:spPr bwMode="auto">
          <a:xfrm>
            <a:off x="0" y="0"/>
            <a:ext cx="3071813" cy="511175"/>
          </a:xfrm>
          <a:prstGeom prst="rect">
            <a:avLst/>
          </a:prstGeom>
          <a:noFill/>
          <a:ln w="9525">
            <a:noFill/>
            <a:miter lim="800000"/>
            <a:headEnd/>
            <a:tailEnd/>
          </a:ln>
          <a:effectLst/>
        </p:spPr>
        <p:txBody>
          <a:bodyPr vert="horz" wrap="square" lIns="94781" tIns="47391" rIns="94781" bIns="47391" numCol="1" anchor="t" anchorCtr="0" compatLnSpc="1">
            <a:prstTxWarp prst="textNoShape">
              <a:avLst/>
            </a:prstTxWarp>
          </a:bodyPr>
          <a:lstStyle>
            <a:lvl1pPr defTabSz="949325">
              <a:defRPr sz="1300">
                <a:ea typeface="+mn-ea"/>
                <a:cs typeface="+mn-cs"/>
              </a:defRPr>
            </a:lvl1pPr>
          </a:lstStyle>
          <a:p>
            <a:pPr>
              <a:defRPr/>
            </a:pPr>
            <a:r>
              <a:rPr lang="en-US" altLang="zh-CN"/>
              <a:t>Freescale Semiconductor</a:t>
            </a:r>
          </a:p>
        </p:txBody>
      </p:sp>
      <p:sp>
        <p:nvSpPr>
          <p:cNvPr id="99331" name="Rectangle 3"/>
          <p:cNvSpPr>
            <a:spLocks noGrp="1" noChangeArrowheads="1"/>
          </p:cNvSpPr>
          <p:nvPr>
            <p:ph type="dt" sz="quarter" idx="1"/>
          </p:nvPr>
        </p:nvSpPr>
        <p:spPr bwMode="auto">
          <a:xfrm>
            <a:off x="4013200" y="0"/>
            <a:ext cx="3071813" cy="511175"/>
          </a:xfrm>
          <a:prstGeom prst="rect">
            <a:avLst/>
          </a:prstGeom>
          <a:noFill/>
          <a:ln w="9525">
            <a:noFill/>
            <a:miter lim="800000"/>
            <a:headEnd/>
            <a:tailEnd/>
          </a:ln>
          <a:effectLst/>
        </p:spPr>
        <p:txBody>
          <a:bodyPr vert="horz" wrap="square" lIns="94781" tIns="47391" rIns="94781" bIns="47391" numCol="1" anchor="t" anchorCtr="0" compatLnSpc="1">
            <a:prstTxWarp prst="textNoShape">
              <a:avLst/>
            </a:prstTxWarp>
          </a:bodyPr>
          <a:lstStyle>
            <a:lvl1pPr algn="r" defTabSz="949325">
              <a:defRPr sz="1300">
                <a:ea typeface="+mn-ea"/>
                <a:cs typeface="+mn-cs"/>
              </a:defRPr>
            </a:lvl1pPr>
          </a:lstStyle>
          <a:p>
            <a:pPr>
              <a:defRPr/>
            </a:pPr>
            <a:fld id="{BA428FCF-5FBE-4661-8F5F-ECEBAB0F27C3}" type="datetime9">
              <a:rPr lang="en-US" altLang="zh-CN"/>
              <a:pPr>
                <a:defRPr/>
              </a:pPr>
              <a:t>12/4/2008 3:54:33 PM</a:t>
            </a:fld>
            <a:endParaRPr lang="en-US" altLang="zh-CN"/>
          </a:p>
        </p:txBody>
      </p:sp>
      <p:sp>
        <p:nvSpPr>
          <p:cNvPr id="99332" name="Rectangle 4"/>
          <p:cNvSpPr>
            <a:spLocks noGrp="1" noChangeArrowheads="1"/>
          </p:cNvSpPr>
          <p:nvPr>
            <p:ph type="ftr" sz="quarter" idx="2"/>
          </p:nvPr>
        </p:nvSpPr>
        <p:spPr bwMode="auto">
          <a:xfrm>
            <a:off x="0" y="9698038"/>
            <a:ext cx="3071813" cy="511175"/>
          </a:xfrm>
          <a:prstGeom prst="rect">
            <a:avLst/>
          </a:prstGeom>
          <a:noFill/>
          <a:ln w="9525">
            <a:noFill/>
            <a:miter lim="800000"/>
            <a:headEnd/>
            <a:tailEnd/>
          </a:ln>
          <a:effectLst/>
        </p:spPr>
        <p:txBody>
          <a:bodyPr vert="horz" wrap="square" lIns="94781" tIns="47391" rIns="94781" bIns="47391" numCol="1" anchor="b" anchorCtr="0" compatLnSpc="1">
            <a:prstTxWarp prst="textNoShape">
              <a:avLst/>
            </a:prstTxWarp>
          </a:bodyPr>
          <a:lstStyle>
            <a:lvl1pPr defTabSz="949325">
              <a:defRPr sz="1300">
                <a:ea typeface="+mn-ea"/>
                <a:cs typeface="+mn-cs"/>
              </a:defRPr>
            </a:lvl1pPr>
          </a:lstStyle>
          <a:p>
            <a:pPr>
              <a:defRPr/>
            </a:pPr>
            <a:r>
              <a:rPr lang="en-US" altLang="zh-CN"/>
              <a:t>© Freescale Semiconductor 2005</a:t>
            </a:r>
          </a:p>
        </p:txBody>
      </p:sp>
      <p:sp>
        <p:nvSpPr>
          <p:cNvPr id="99333" name="Rectangle 5"/>
          <p:cNvSpPr>
            <a:spLocks noGrp="1" noChangeArrowheads="1"/>
          </p:cNvSpPr>
          <p:nvPr>
            <p:ph type="sldNum" sz="quarter" idx="3"/>
          </p:nvPr>
        </p:nvSpPr>
        <p:spPr bwMode="auto">
          <a:xfrm>
            <a:off x="4013200" y="9698038"/>
            <a:ext cx="3071813" cy="511175"/>
          </a:xfrm>
          <a:prstGeom prst="rect">
            <a:avLst/>
          </a:prstGeom>
          <a:noFill/>
          <a:ln w="9525">
            <a:noFill/>
            <a:miter lim="800000"/>
            <a:headEnd/>
            <a:tailEnd/>
          </a:ln>
          <a:effectLst/>
        </p:spPr>
        <p:txBody>
          <a:bodyPr vert="horz" wrap="square" lIns="94781" tIns="47391" rIns="94781" bIns="47391" numCol="1" anchor="b" anchorCtr="0" compatLnSpc="1">
            <a:prstTxWarp prst="textNoShape">
              <a:avLst/>
            </a:prstTxWarp>
          </a:bodyPr>
          <a:lstStyle>
            <a:lvl1pPr algn="r" defTabSz="949325">
              <a:defRPr sz="1300">
                <a:ea typeface="+mn-ea"/>
                <a:cs typeface="+mn-cs"/>
              </a:defRPr>
            </a:lvl1pPr>
          </a:lstStyle>
          <a:p>
            <a:pPr>
              <a:defRPr/>
            </a:pPr>
            <a:fld id="{EAC7039B-E813-4C6F-8B6E-CA98963D5D62}" type="slidenum">
              <a:rPr lang="en-US" altLang="zh-CN"/>
              <a:pPr>
                <a:defRPr/>
              </a:pPr>
              <a:t>‹#›</a:t>
            </a:fld>
            <a:endParaRPr lang="en-US" altLang="zh-CN"/>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071813" cy="511175"/>
          </a:xfrm>
          <a:prstGeom prst="rect">
            <a:avLst/>
          </a:prstGeom>
          <a:noFill/>
          <a:ln w="9525">
            <a:noFill/>
            <a:miter lim="800000"/>
            <a:headEnd/>
            <a:tailEnd/>
          </a:ln>
          <a:effectLst/>
        </p:spPr>
        <p:txBody>
          <a:bodyPr vert="horz" wrap="square" lIns="100193" tIns="50097" rIns="100193" bIns="50097" numCol="1" anchor="t" anchorCtr="0" compatLnSpc="1">
            <a:prstTxWarp prst="textNoShape">
              <a:avLst/>
            </a:prstTxWarp>
          </a:bodyPr>
          <a:lstStyle>
            <a:lvl1pPr defTabSz="1001713">
              <a:defRPr sz="1400">
                <a:ea typeface="+mn-ea"/>
                <a:cs typeface="+mn-cs"/>
              </a:defRPr>
            </a:lvl1pPr>
          </a:lstStyle>
          <a:p>
            <a:pPr>
              <a:defRPr/>
            </a:pPr>
            <a:r>
              <a:rPr lang="en-US" altLang="zh-CN"/>
              <a:t>Freescale Semiconductor</a:t>
            </a:r>
          </a:p>
        </p:txBody>
      </p:sp>
      <p:sp>
        <p:nvSpPr>
          <p:cNvPr id="4099" name="Rectangle 3"/>
          <p:cNvSpPr>
            <a:spLocks noGrp="1" noChangeArrowheads="1"/>
          </p:cNvSpPr>
          <p:nvPr>
            <p:ph type="dt" idx="1"/>
          </p:nvPr>
        </p:nvSpPr>
        <p:spPr bwMode="auto">
          <a:xfrm>
            <a:off x="4013200" y="0"/>
            <a:ext cx="3071813" cy="511175"/>
          </a:xfrm>
          <a:prstGeom prst="rect">
            <a:avLst/>
          </a:prstGeom>
          <a:noFill/>
          <a:ln w="9525">
            <a:noFill/>
            <a:miter lim="800000"/>
            <a:headEnd/>
            <a:tailEnd/>
          </a:ln>
          <a:effectLst/>
        </p:spPr>
        <p:txBody>
          <a:bodyPr vert="horz" wrap="square" lIns="100193" tIns="50097" rIns="100193" bIns="50097" numCol="1" anchor="t" anchorCtr="0" compatLnSpc="1">
            <a:prstTxWarp prst="textNoShape">
              <a:avLst/>
            </a:prstTxWarp>
          </a:bodyPr>
          <a:lstStyle>
            <a:lvl1pPr algn="r" defTabSz="1001713">
              <a:defRPr sz="1400">
                <a:ea typeface="+mn-ea"/>
                <a:cs typeface="+mn-cs"/>
              </a:defRPr>
            </a:lvl1pPr>
          </a:lstStyle>
          <a:p>
            <a:pPr>
              <a:defRPr/>
            </a:pPr>
            <a:fld id="{03464FD6-C7C5-4232-87B7-DC28EB369DB1}" type="datetime9">
              <a:rPr lang="en-US" altLang="zh-CN"/>
              <a:pPr>
                <a:defRPr/>
              </a:pPr>
              <a:t>12/4/2008 3:54:33 PM</a:t>
            </a:fld>
            <a:endParaRPr lang="en-US" altLang="zh-CN"/>
          </a:p>
        </p:txBody>
      </p:sp>
      <p:sp>
        <p:nvSpPr>
          <p:cNvPr id="12292" name="Rectangle 4"/>
          <p:cNvSpPr>
            <a:spLocks noGrp="1" noRot="1" noChangeAspect="1" noChangeArrowheads="1" noTextEdit="1"/>
          </p:cNvSpPr>
          <p:nvPr>
            <p:ph type="sldImg" idx="2"/>
          </p:nvPr>
        </p:nvSpPr>
        <p:spPr bwMode="auto">
          <a:xfrm>
            <a:off x="990600" y="766763"/>
            <a:ext cx="5105400" cy="3827462"/>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709613" y="4851400"/>
            <a:ext cx="5667375" cy="4592638"/>
          </a:xfrm>
          <a:prstGeom prst="rect">
            <a:avLst/>
          </a:prstGeom>
          <a:noFill/>
          <a:ln w="9525">
            <a:noFill/>
            <a:miter lim="800000"/>
            <a:headEnd/>
            <a:tailEnd/>
          </a:ln>
          <a:effectLst/>
        </p:spPr>
        <p:txBody>
          <a:bodyPr vert="horz" wrap="square" lIns="100193" tIns="50097" rIns="100193" bIns="50097" numCol="1" anchor="t" anchorCtr="0" compatLnSpc="1">
            <a:prstTxWarp prst="textNoShape">
              <a:avLst/>
            </a:prstTxWarp>
          </a:bodyPr>
          <a:lstStyle/>
          <a:p>
            <a:pPr lvl="0"/>
            <a:r>
              <a:rPr lang="en-US" altLang="zh-CN" noProof="0" smtClean="0"/>
              <a:t>Click to edit Master text styles</a:t>
            </a:r>
          </a:p>
          <a:p>
            <a:pPr lvl="1"/>
            <a:r>
              <a:rPr lang="en-US" altLang="zh-CN" noProof="0" smtClean="0"/>
              <a:t>Second level</a:t>
            </a:r>
          </a:p>
          <a:p>
            <a:pPr lvl="2"/>
            <a:r>
              <a:rPr lang="en-US" altLang="zh-CN" noProof="0" smtClean="0"/>
              <a:t>Third level</a:t>
            </a:r>
          </a:p>
          <a:p>
            <a:pPr lvl="3"/>
            <a:r>
              <a:rPr lang="en-US" altLang="zh-CN" noProof="0" smtClean="0"/>
              <a:t>Fourth level</a:t>
            </a:r>
          </a:p>
          <a:p>
            <a:pPr lvl="4"/>
            <a:r>
              <a:rPr lang="en-US" altLang="zh-CN" noProof="0" smtClean="0"/>
              <a:t>Fifth level</a:t>
            </a:r>
          </a:p>
        </p:txBody>
      </p:sp>
      <p:sp>
        <p:nvSpPr>
          <p:cNvPr id="4102" name="Rectangle 6"/>
          <p:cNvSpPr>
            <a:spLocks noGrp="1" noChangeArrowheads="1"/>
          </p:cNvSpPr>
          <p:nvPr>
            <p:ph type="ftr" sz="quarter" idx="4"/>
          </p:nvPr>
        </p:nvSpPr>
        <p:spPr bwMode="auto">
          <a:xfrm>
            <a:off x="0" y="9698038"/>
            <a:ext cx="3071813" cy="511175"/>
          </a:xfrm>
          <a:prstGeom prst="rect">
            <a:avLst/>
          </a:prstGeom>
          <a:noFill/>
          <a:ln w="9525">
            <a:noFill/>
            <a:miter lim="800000"/>
            <a:headEnd/>
            <a:tailEnd/>
          </a:ln>
          <a:effectLst/>
        </p:spPr>
        <p:txBody>
          <a:bodyPr vert="horz" wrap="square" lIns="100193" tIns="50097" rIns="100193" bIns="50097" numCol="1" anchor="b" anchorCtr="0" compatLnSpc="1">
            <a:prstTxWarp prst="textNoShape">
              <a:avLst/>
            </a:prstTxWarp>
          </a:bodyPr>
          <a:lstStyle>
            <a:lvl1pPr defTabSz="1001713">
              <a:defRPr sz="1400">
                <a:ea typeface="+mn-ea"/>
                <a:cs typeface="+mn-cs"/>
              </a:defRPr>
            </a:lvl1pPr>
          </a:lstStyle>
          <a:p>
            <a:pPr>
              <a:defRPr/>
            </a:pPr>
            <a:r>
              <a:rPr lang="en-US" altLang="zh-CN"/>
              <a:t>© Freescale Semiconductor 2005</a:t>
            </a:r>
          </a:p>
        </p:txBody>
      </p:sp>
      <p:sp>
        <p:nvSpPr>
          <p:cNvPr id="4103" name="Rectangle 7"/>
          <p:cNvSpPr>
            <a:spLocks noGrp="1" noChangeArrowheads="1"/>
          </p:cNvSpPr>
          <p:nvPr>
            <p:ph type="sldNum" sz="quarter" idx="5"/>
          </p:nvPr>
        </p:nvSpPr>
        <p:spPr bwMode="auto">
          <a:xfrm>
            <a:off x="4013200" y="9698038"/>
            <a:ext cx="3071813" cy="511175"/>
          </a:xfrm>
          <a:prstGeom prst="rect">
            <a:avLst/>
          </a:prstGeom>
          <a:noFill/>
          <a:ln w="9525">
            <a:noFill/>
            <a:miter lim="800000"/>
            <a:headEnd/>
            <a:tailEnd/>
          </a:ln>
          <a:effectLst/>
        </p:spPr>
        <p:txBody>
          <a:bodyPr vert="horz" wrap="square" lIns="100193" tIns="50097" rIns="100193" bIns="50097" numCol="1" anchor="b" anchorCtr="0" compatLnSpc="1">
            <a:prstTxWarp prst="textNoShape">
              <a:avLst/>
            </a:prstTxWarp>
          </a:bodyPr>
          <a:lstStyle>
            <a:lvl1pPr algn="r" defTabSz="1001713">
              <a:defRPr sz="1400">
                <a:ea typeface="+mn-ea"/>
                <a:cs typeface="+mn-cs"/>
              </a:defRPr>
            </a:lvl1pPr>
          </a:lstStyle>
          <a:p>
            <a:pPr>
              <a:defRPr/>
            </a:pPr>
            <a:fld id="{68AB4491-37EE-4719-A3D1-E010B56897B6}" type="slidenum">
              <a:rPr lang="en-US" altLang="zh-CN"/>
              <a:pPr>
                <a:defRPr/>
              </a:pPr>
              <a:t>‹#›</a:t>
            </a:fld>
            <a:endParaRPr lang="en-US" altLang="zh-CN"/>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xfrm>
            <a:off x="992188" y="766763"/>
            <a:ext cx="5102225" cy="3827462"/>
          </a:xfrm>
          <a:ln/>
        </p:spPr>
      </p:sp>
      <p:sp>
        <p:nvSpPr>
          <p:cNvPr id="58371" name="Rectangle 3"/>
          <p:cNvSpPr>
            <a:spLocks noGrp="1" noChangeArrowheads="1"/>
          </p:cNvSpPr>
          <p:nvPr>
            <p:ph type="body" idx="1"/>
          </p:nvPr>
        </p:nvSpPr>
        <p:spPr>
          <a:noFill/>
          <a:ln/>
        </p:spPr>
        <p:txBody>
          <a:bodyPr/>
          <a:lstStyle/>
          <a:p>
            <a:endParaRPr lang="zh-CN"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p:txBody>
          <a:bodyPr/>
          <a:lstStyle/>
          <a:p>
            <a:pPr>
              <a:defRPr/>
            </a:pPr>
            <a:fld id="{05BFCBEC-61D6-4CF4-9A27-B4EB4296E795}" type="slidenum">
              <a:rPr lang="en-US" altLang="zh-CN" smtClean="0"/>
              <a:pPr>
                <a:defRPr/>
              </a:pPr>
              <a:t>9</a:t>
            </a:fld>
            <a:endParaRPr lang="en-US" altLang="zh-CN" smtClean="0"/>
          </a:p>
        </p:txBody>
      </p:sp>
      <p:sp>
        <p:nvSpPr>
          <p:cNvPr id="30722" name="Rectangle 7"/>
          <p:cNvSpPr txBox="1">
            <a:spLocks noGrp="1" noChangeArrowheads="1"/>
          </p:cNvSpPr>
          <p:nvPr/>
        </p:nvSpPr>
        <p:spPr bwMode="auto">
          <a:xfrm>
            <a:off x="4013200" y="9699625"/>
            <a:ext cx="3071813" cy="509588"/>
          </a:xfrm>
          <a:prstGeom prst="rect">
            <a:avLst/>
          </a:prstGeom>
          <a:noFill/>
          <a:ln w="9525">
            <a:noFill/>
            <a:miter lim="800000"/>
            <a:headEnd/>
            <a:tailEnd/>
          </a:ln>
        </p:spPr>
        <p:txBody>
          <a:bodyPr lIns="96449" tIns="48226" rIns="96449" bIns="48226" anchor="b"/>
          <a:lstStyle/>
          <a:p>
            <a:pPr algn="r" defTabSz="963613"/>
            <a:fld id="{F005CCB6-0482-49C7-834B-EA3173DEB5D8}" type="slidenum">
              <a:rPr lang="ja-JP" altLang="en-US" sz="1300">
                <a:ea typeface="MS PGothic" pitchFamily="34" charset="-128"/>
              </a:rPr>
              <a:pPr algn="r" defTabSz="963613"/>
              <a:t>9</a:t>
            </a:fld>
            <a:endParaRPr lang="en-US" altLang="ja-JP" sz="1300">
              <a:ea typeface="MS PGothic" pitchFamily="34" charset="-128"/>
            </a:endParaRPr>
          </a:p>
        </p:txBody>
      </p:sp>
      <p:sp>
        <p:nvSpPr>
          <p:cNvPr id="30723" name="Rectangle 2"/>
          <p:cNvSpPr>
            <a:spLocks noGrp="1" noRot="1" noChangeAspect="1" noChangeArrowheads="1" noTextEdit="1"/>
          </p:cNvSpPr>
          <p:nvPr>
            <p:ph type="sldImg"/>
          </p:nvPr>
        </p:nvSpPr>
        <p:spPr>
          <a:xfrm>
            <a:off x="992188" y="766763"/>
            <a:ext cx="5105400" cy="3829050"/>
          </a:xfrm>
          <a:ln/>
        </p:spPr>
      </p:sp>
      <p:sp>
        <p:nvSpPr>
          <p:cNvPr id="30724" name="Rectangle 4"/>
          <p:cNvSpPr>
            <a:spLocks noGrp="1" noChangeArrowheads="1"/>
          </p:cNvSpPr>
          <p:nvPr>
            <p:ph type="body" idx="1"/>
          </p:nvPr>
        </p:nvSpPr>
        <p:spPr>
          <a:noFill/>
          <a:ln/>
        </p:spPr>
        <p:txBody>
          <a:bodyPr/>
          <a:lstStyle/>
          <a:p>
            <a:pPr eaLnBrk="1" hangingPunct="1"/>
            <a:endParaRPr lang="zh-CN" altLang="zh-CN"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a:xfrm>
            <a:off x="992188" y="766763"/>
            <a:ext cx="5102225" cy="3827462"/>
          </a:xfrm>
          <a:ln/>
        </p:spPr>
      </p:sp>
      <p:sp>
        <p:nvSpPr>
          <p:cNvPr id="62467" name="Rectangle 3"/>
          <p:cNvSpPr>
            <a:spLocks noGrp="1" noChangeArrowheads="1"/>
          </p:cNvSpPr>
          <p:nvPr>
            <p:ph type="body" idx="1"/>
          </p:nvPr>
        </p:nvSpPr>
        <p:spPr>
          <a:noFill/>
          <a:ln/>
        </p:spPr>
        <p:txBody>
          <a:bodyPr/>
          <a:lstStyle/>
          <a:p>
            <a:endParaRPr lang="zh-CN"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p:txBody>
          <a:bodyPr/>
          <a:lstStyle/>
          <a:p>
            <a:pPr>
              <a:defRPr/>
            </a:pPr>
            <a:fld id="{4A310CE3-F1E4-4BA3-862B-E55C8D0C636B}" type="slidenum">
              <a:rPr lang="en-US" altLang="zh-CN" smtClean="0"/>
              <a:pPr>
                <a:defRPr/>
              </a:pPr>
              <a:t>11</a:t>
            </a:fld>
            <a:endParaRPr lang="en-US" altLang="zh-CN" smtClean="0"/>
          </a:p>
        </p:txBody>
      </p:sp>
      <p:sp>
        <p:nvSpPr>
          <p:cNvPr id="33794" name="Rectangle 2"/>
          <p:cNvSpPr>
            <a:spLocks noGrp="1" noRot="1" noChangeAspect="1" noChangeArrowheads="1" noTextEdit="1"/>
          </p:cNvSpPr>
          <p:nvPr>
            <p:ph type="sldImg"/>
          </p:nvPr>
        </p:nvSpPr>
        <p:spPr>
          <a:xfrm>
            <a:off x="992188" y="766763"/>
            <a:ext cx="5105400" cy="3829050"/>
          </a:xfrm>
          <a:ln/>
        </p:spPr>
      </p:sp>
      <p:sp>
        <p:nvSpPr>
          <p:cNvPr id="33795" name="Rectangle 3"/>
          <p:cNvSpPr>
            <a:spLocks noGrp="1" noChangeArrowheads="1"/>
          </p:cNvSpPr>
          <p:nvPr>
            <p:ph type="body" idx="1"/>
          </p:nvPr>
        </p:nvSpPr>
        <p:spPr>
          <a:noFill/>
          <a:ln/>
        </p:spPr>
        <p:txBody>
          <a:bodyPr/>
          <a:lstStyle/>
          <a:p>
            <a:pPr eaLnBrk="1" hangingPunct="1"/>
            <a:r>
              <a:rPr lang="en-US" altLang="zh-CN" sz="1100" smtClean="0"/>
              <a:t> For Suppliers of Automotive Infotainment and Navigation systems, i.MX35 is an applications processor created to meet the stringent automotive qualification requirements from a supplier that is a recognized leader to this customer base (#1 in Automotive Semiconductors).  </a:t>
            </a:r>
          </a:p>
          <a:p>
            <a:pPr eaLnBrk="1" hangingPunct="1"/>
            <a:r>
              <a:rPr lang="en-US" altLang="zh-CN" sz="1100" smtClean="0"/>
              <a:t> Our understanding of the requirements of Automotive systems, our success </a:t>
            </a:r>
            <a:r>
              <a:rPr lang="zh-CN" altLang="en-US" sz="1100" smtClean="0"/>
              <a:t>包含 </a:t>
            </a:r>
            <a:r>
              <a:rPr lang="en-US" altLang="zh-CN" sz="1100" smtClean="0"/>
              <a:t>key consumer products (e.g. Zune) and our partnership </a:t>
            </a:r>
            <a:r>
              <a:rPr lang="zh-CN" altLang="en-US" sz="1100" smtClean="0"/>
              <a:t>包含 </a:t>
            </a:r>
            <a:r>
              <a:rPr lang="en-US" altLang="zh-CN" sz="1100" smtClean="0"/>
              <a:t>industry leaders like Microsoft and the Automotive companies themselves give Freescale a unique position to ensure that the features and software of our next generation product are well aligned and matched to the market requirements.   This is especially critical for the relatively long design and product life cycles of automotive systems.  </a:t>
            </a:r>
          </a:p>
          <a:p>
            <a:pPr eaLnBrk="1" hangingPunct="1"/>
            <a:r>
              <a:rPr lang="zh-CN" altLang="en-US" sz="1100" smtClean="0"/>
              <a:t>包含 </a:t>
            </a:r>
            <a:r>
              <a:rPr lang="en-US" altLang="zh-CN" sz="1100" smtClean="0"/>
              <a:t>this in mind, Freescale is designing the i.MX35 to meet automotive reliability requirements across the automotive temperature range.  The performance of the 400MHz ARM11 CPU </a:t>
            </a:r>
            <a:r>
              <a:rPr lang="zh-CN" altLang="en-US" sz="1100" smtClean="0"/>
              <a:t>包含 </a:t>
            </a:r>
            <a:r>
              <a:rPr lang="en-US" altLang="zh-CN" sz="1100" smtClean="0"/>
              <a:t>128KB L2 Cache and a Vector Floating point unit will </a:t>
            </a:r>
            <a:r>
              <a:rPr lang="zh-CN" altLang="en-US" sz="1100" smtClean="0"/>
              <a:t>支持 </a:t>
            </a:r>
            <a:r>
              <a:rPr lang="en-US" altLang="zh-CN" sz="1100" smtClean="0"/>
              <a:t>application options like up to 12x CD ripping, speech recognition, and hands-free telephony.  Overall system cost is lowered </a:t>
            </a:r>
            <a:r>
              <a:rPr lang="zh-CN" altLang="en-US" sz="1100" smtClean="0"/>
              <a:t>包含 </a:t>
            </a:r>
            <a:r>
              <a:rPr lang="en-US" altLang="zh-CN" sz="1100" smtClean="0"/>
              <a:t>i.MX35 by inclusion of on-chip USB-Phy and an additional 128KB </a:t>
            </a:r>
            <a:r>
              <a:rPr lang="en-GB" altLang="zh-CN" sz="1100" smtClean="0"/>
              <a:t>SRAM that can eliminate the need for external DRAM in many audio use-cases. </a:t>
            </a:r>
            <a:endParaRPr lang="en-US" altLang="zh-CN" sz="110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p:txBody>
          <a:bodyPr/>
          <a:lstStyle/>
          <a:p>
            <a:pPr>
              <a:defRPr/>
            </a:pPr>
            <a:fld id="{3DDA3DB1-E909-4A2A-82F2-074B7F1586B7}" type="slidenum">
              <a:rPr lang="en-US" altLang="zh-CN" smtClean="0"/>
              <a:pPr>
                <a:defRPr/>
              </a:pPr>
              <a:t>12</a:t>
            </a:fld>
            <a:endParaRPr lang="en-US" altLang="zh-CN" smtClean="0"/>
          </a:p>
        </p:txBody>
      </p:sp>
      <p:sp>
        <p:nvSpPr>
          <p:cNvPr id="35842" name="Rectangle 2"/>
          <p:cNvSpPr>
            <a:spLocks noGrp="1" noRot="1" noChangeAspect="1" noChangeArrowheads="1" noTextEdit="1"/>
          </p:cNvSpPr>
          <p:nvPr>
            <p:ph type="sldImg"/>
          </p:nvPr>
        </p:nvSpPr>
        <p:spPr>
          <a:xfrm>
            <a:off x="992188" y="766763"/>
            <a:ext cx="5105400" cy="3829050"/>
          </a:xfrm>
          <a:ln/>
        </p:spPr>
      </p:sp>
      <p:sp>
        <p:nvSpPr>
          <p:cNvPr id="35843" name="Rectangle 3"/>
          <p:cNvSpPr>
            <a:spLocks noGrp="1" noChangeArrowheads="1"/>
          </p:cNvSpPr>
          <p:nvPr>
            <p:ph type="body" idx="1"/>
          </p:nvPr>
        </p:nvSpPr>
        <p:spPr>
          <a:xfrm>
            <a:off x="709613" y="4848225"/>
            <a:ext cx="5667375" cy="4595813"/>
          </a:xfrm>
          <a:noFill/>
          <a:ln/>
        </p:spPr>
        <p:txBody>
          <a:bodyPr/>
          <a:lstStyle/>
          <a:p>
            <a:pPr eaLnBrk="1" hangingPunct="1"/>
            <a:r>
              <a:rPr lang="en-US" altLang="zh-CN" smtClean="0"/>
              <a:t>The Enhanced Serial Audio Interface (ESAI) provides a full-duplex serial port for serial communication</a:t>
            </a:r>
          </a:p>
          <a:p>
            <a:pPr eaLnBrk="1" hangingPunct="1"/>
            <a:r>
              <a:rPr lang="zh-CN" altLang="en-US" smtClean="0"/>
              <a:t>包含 </a:t>
            </a:r>
            <a:r>
              <a:rPr lang="en-US" altLang="zh-CN" smtClean="0"/>
              <a:t>a variety of serial devices, including industry-standard codecs, SPDIF transceivers, and other DSPs.</a:t>
            </a:r>
          </a:p>
          <a:p>
            <a:pPr eaLnBrk="1" hangingPunct="1"/>
            <a:r>
              <a:rPr lang="en-US" altLang="zh-CN" smtClean="0"/>
              <a:t>The ESAI consists of independent transmitter and receiver sections, each section </a:t>
            </a:r>
            <a:r>
              <a:rPr lang="zh-CN" altLang="en-US" smtClean="0"/>
              <a:t>包含 </a:t>
            </a:r>
            <a:r>
              <a:rPr lang="en-US" altLang="zh-CN" smtClean="0"/>
              <a:t>its own clock</a:t>
            </a:r>
          </a:p>
          <a:p>
            <a:pPr eaLnBrk="1" hangingPunct="1"/>
            <a:r>
              <a:rPr lang="en-US" altLang="zh-CN" smtClean="0"/>
              <a:t>generator.The ESAI is named synchronous because all serial transfers are synchronized to a clock.</a:t>
            </a:r>
          </a:p>
          <a:p>
            <a:pPr eaLnBrk="1" hangingPunct="1"/>
            <a:r>
              <a:rPr lang="en-US" altLang="zh-CN" smtClean="0"/>
              <a:t>Additional synchronization signals are used to delineate the word frames. The normal mode of operation</a:t>
            </a:r>
          </a:p>
          <a:p>
            <a:pPr eaLnBrk="1" hangingPunct="1"/>
            <a:r>
              <a:rPr lang="en-US" altLang="zh-CN" smtClean="0"/>
              <a:t>is used to transfer data at a periodic rate, one word per period. The network mode is similar in that it is also</a:t>
            </a:r>
          </a:p>
          <a:p>
            <a:pPr eaLnBrk="1" hangingPunct="1"/>
            <a:r>
              <a:rPr lang="en-US" altLang="zh-CN" smtClean="0"/>
              <a:t>intended for periodic transfers; however, it </a:t>
            </a:r>
            <a:r>
              <a:rPr lang="zh-CN" altLang="en-US" smtClean="0"/>
              <a:t>支持</a:t>
            </a:r>
            <a:r>
              <a:rPr lang="en-US" altLang="zh-CN" smtClean="0"/>
              <a:t>s up to 32 words (time slots) per period. This mode can</a:t>
            </a:r>
          </a:p>
          <a:p>
            <a:pPr eaLnBrk="1" hangingPunct="1"/>
            <a:r>
              <a:rPr lang="en-US" altLang="zh-CN" smtClean="0"/>
              <a:t>be used to build time division multiplexed (TDM) networks. In contrast, the on-demand mode is intended</a:t>
            </a:r>
          </a:p>
          <a:p>
            <a:pPr eaLnBrk="1" hangingPunct="1"/>
            <a:r>
              <a:rPr lang="en-US" altLang="zh-CN" smtClean="0"/>
              <a:t>for non-periodic transfers of data and to transfer data serially at high speed when the data becomes</a:t>
            </a:r>
          </a:p>
          <a:p>
            <a:pPr eaLnBrk="1" hangingPunct="1"/>
            <a:r>
              <a:rPr lang="en-US" altLang="zh-CN" smtClean="0"/>
              <a:t>available.</a:t>
            </a:r>
          </a:p>
          <a:p>
            <a:pPr eaLnBrk="1" hangingPunct="1"/>
            <a:r>
              <a:rPr lang="en-US" altLang="zh-CN" smtClean="0"/>
              <a:t>The ASRC is designed to convert the sampling rate of a signal associated to an input clock into a signal associated to a different output clock. It </a:t>
            </a:r>
            <a:r>
              <a:rPr lang="zh-CN" altLang="en-US" smtClean="0"/>
              <a:t>支持</a:t>
            </a:r>
            <a:r>
              <a:rPr lang="en-US" altLang="zh-CN" smtClean="0"/>
              <a:t>s concurrent sample rate conversion of of about -120dB THD+N. The sample rate conversion of each channel is associated to a pair of incoming and outgoing sampling rates.	</a:t>
            </a:r>
          </a:p>
          <a:p>
            <a:pPr eaLnBrk="1" hangingPunct="1"/>
            <a:endParaRPr lang="en-US" altLang="zh-CN" smtClean="0"/>
          </a:p>
          <a:p>
            <a:pPr eaLnBrk="1" hangingPunct="1"/>
            <a:endParaRPr lang="en-US" altLang="zh-CN"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a:xfrm>
            <a:off x="992188" y="766763"/>
            <a:ext cx="5102225" cy="3827462"/>
          </a:xfrm>
          <a:ln/>
        </p:spPr>
      </p:sp>
      <p:sp>
        <p:nvSpPr>
          <p:cNvPr id="63491" name="Rectangle 3"/>
          <p:cNvSpPr>
            <a:spLocks noGrp="1" noChangeArrowheads="1"/>
          </p:cNvSpPr>
          <p:nvPr>
            <p:ph type="body" idx="1"/>
          </p:nvPr>
        </p:nvSpPr>
        <p:spPr>
          <a:noFill/>
          <a:ln/>
        </p:spPr>
        <p:txBody>
          <a:bodyPr/>
          <a:lstStyle/>
          <a:p>
            <a:endParaRPr lang="zh-CN"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a:xfrm>
            <a:off x="992188" y="766763"/>
            <a:ext cx="5102225" cy="3827462"/>
          </a:xfrm>
          <a:ln/>
        </p:spPr>
      </p:sp>
      <p:sp>
        <p:nvSpPr>
          <p:cNvPr id="64515" name="Rectangle 3"/>
          <p:cNvSpPr>
            <a:spLocks noGrp="1" noChangeArrowheads="1"/>
          </p:cNvSpPr>
          <p:nvPr>
            <p:ph type="body" idx="1"/>
          </p:nvPr>
        </p:nvSpPr>
        <p:spPr>
          <a:noFill/>
          <a:ln/>
        </p:spPr>
        <p:txBody>
          <a:bodyPr/>
          <a:lstStyle/>
          <a:p>
            <a:endParaRPr lang="zh-CN"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p:txBody>
          <a:bodyPr/>
          <a:lstStyle/>
          <a:p>
            <a:pPr>
              <a:defRPr/>
            </a:pPr>
            <a:fld id="{CA836B48-F068-47A0-B68F-3FB465536985}" type="slidenum">
              <a:rPr lang="en-US" altLang="zh-CN" smtClean="0"/>
              <a:pPr>
                <a:defRPr/>
              </a:pPr>
              <a:t>15</a:t>
            </a:fld>
            <a:endParaRPr lang="en-US" altLang="zh-CN" smtClean="0"/>
          </a:p>
        </p:txBody>
      </p:sp>
      <p:sp>
        <p:nvSpPr>
          <p:cNvPr id="2" name="Rectangle 2"/>
          <p:cNvSpPr>
            <a:spLocks noGrp="1" noRot="1" noChangeAspect="1" noChangeArrowheads="1" noTextEdit="1"/>
          </p:cNvSpPr>
          <p:nvPr>
            <p:ph type="sldImg"/>
          </p:nvPr>
        </p:nvSpPr>
        <p:spPr>
          <a:xfrm>
            <a:off x="3406775" y="760413"/>
            <a:ext cx="3406775" cy="2554287"/>
          </a:xfrm>
          <a:ln/>
        </p:spPr>
      </p:sp>
      <p:sp>
        <p:nvSpPr>
          <p:cNvPr id="39939" name="Rectangle 3"/>
          <p:cNvSpPr>
            <a:spLocks noGrp="1" noChangeArrowheads="1"/>
          </p:cNvSpPr>
          <p:nvPr>
            <p:ph type="body" idx="1"/>
          </p:nvPr>
        </p:nvSpPr>
        <p:spPr>
          <a:xfrm>
            <a:off x="550863" y="3490913"/>
            <a:ext cx="5984875" cy="5957887"/>
          </a:xfrm>
          <a:noFill/>
          <a:ln/>
        </p:spPr>
        <p:txBody>
          <a:bodyPr/>
          <a:lstStyle/>
          <a:p>
            <a:pPr marL="173038" indent="-173038" eaLnBrk="1" hangingPunct="1"/>
            <a:r>
              <a:rPr lang="en-US" altLang="zh-CN" sz="1600" smtClean="0">
                <a:solidFill>
                  <a:srgbClr val="000000"/>
                </a:solidFill>
                <a:latin typeface="Comic Sans MS" pitchFamily="66" charset="0"/>
              </a:rPr>
              <a:t>Freescale’s i.MXS Development Kit features a small form-factor reference board that has a 2.5 inch color LCD panel </a:t>
            </a:r>
            <a:r>
              <a:rPr lang="zh-CN" altLang="en-US" sz="1600" smtClean="0">
                <a:solidFill>
                  <a:srgbClr val="000000"/>
                </a:solidFill>
                <a:latin typeface="Comic Sans MS" pitchFamily="66" charset="0"/>
              </a:rPr>
              <a:t>包含 </a:t>
            </a:r>
            <a:r>
              <a:rPr lang="en-US" altLang="zh-CN" sz="1600" smtClean="0">
                <a:solidFill>
                  <a:srgbClr val="000000"/>
                </a:solidFill>
                <a:latin typeface="Comic Sans MS" pitchFamily="66" charset="0"/>
              </a:rPr>
              <a:t>QVGA resolution. The development kit also includes a USB interface and an expansion connector for add-on modules such as Bluetooth™ technology or the ZigBee™ wireless protocol, </a:t>
            </a:r>
          </a:p>
          <a:p>
            <a:pPr marL="173038" indent="-173038" algn="ctr" eaLnBrk="1" hangingPunct="1"/>
            <a:r>
              <a:rPr lang="en-US" altLang="zh-CN" sz="1000" b="1" smtClean="0"/>
              <a:t>MXSDVK</a:t>
            </a:r>
            <a:r>
              <a:rPr lang="en-US" altLang="zh-CN" sz="1000" smtClean="0"/>
              <a:t>:</a:t>
            </a:r>
          </a:p>
          <a:p>
            <a:pPr marL="173038" indent="-173038" algn="ctr" eaLnBrk="1" hangingPunct="1">
              <a:buFont typeface="Wingdings" pitchFamily="2" charset="2"/>
              <a:buNone/>
            </a:pPr>
            <a:r>
              <a:rPr lang="en-US" altLang="zh-CN" sz="1000" smtClean="0"/>
              <a:t> i.MXS 100 MHz reference design</a:t>
            </a:r>
          </a:p>
          <a:p>
            <a:pPr lvl="1" indent="-169863" algn="ctr" eaLnBrk="1" hangingPunct="1"/>
            <a:r>
              <a:rPr lang="en-US" altLang="zh-CN" sz="1000" smtClean="0"/>
              <a:t>Based on ARM920T core</a:t>
            </a:r>
          </a:p>
          <a:p>
            <a:pPr lvl="1" indent="-169863" algn="ctr" eaLnBrk="1" hangingPunct="1"/>
            <a:r>
              <a:rPr lang="en-US" altLang="zh-CN" sz="1000" smtClean="0"/>
              <a:t>Small form-factor</a:t>
            </a:r>
          </a:p>
          <a:p>
            <a:pPr lvl="1" indent="-169863" algn="ctr" eaLnBrk="1" hangingPunct="1"/>
            <a:r>
              <a:rPr lang="en-US" altLang="zh-CN" sz="1000" smtClean="0"/>
              <a:t>2.5” LCD </a:t>
            </a:r>
            <a:r>
              <a:rPr lang="zh-CN" altLang="en-US" sz="1000" smtClean="0"/>
              <a:t>包含 </a:t>
            </a:r>
            <a:r>
              <a:rPr lang="en-US" altLang="zh-CN" sz="1000" smtClean="0"/>
              <a:t>QVGA resolution</a:t>
            </a:r>
          </a:p>
          <a:p>
            <a:pPr lvl="1" indent="-169863" algn="ctr" eaLnBrk="1" hangingPunct="1"/>
            <a:r>
              <a:rPr lang="en-US" altLang="zh-CN" sz="1000" smtClean="0"/>
              <a:t>32 MB SDRAM &amp; 8 MB NOR FLASH</a:t>
            </a:r>
          </a:p>
          <a:p>
            <a:pPr lvl="1" indent="-169863" algn="ctr" eaLnBrk="1" hangingPunct="1"/>
            <a:r>
              <a:rPr lang="en-US" altLang="zh-CN" sz="1000" smtClean="0"/>
              <a:t>USB 1.1 Device Interface</a:t>
            </a:r>
          </a:p>
          <a:p>
            <a:pPr lvl="1" indent="-169863" algn="ctr" eaLnBrk="1" hangingPunct="1"/>
            <a:r>
              <a:rPr lang="en-US" altLang="zh-CN" sz="1000" smtClean="0"/>
              <a:t>I</a:t>
            </a:r>
            <a:r>
              <a:rPr lang="en-US" altLang="zh-CN" sz="1000" baseline="30000" smtClean="0"/>
              <a:t>2</a:t>
            </a:r>
            <a:r>
              <a:rPr lang="en-US" altLang="zh-CN" sz="1000" smtClean="0"/>
              <a:t>C interface for PC SMBus expansion</a:t>
            </a:r>
          </a:p>
          <a:p>
            <a:pPr lvl="1" indent="-169863" algn="ctr" eaLnBrk="1" hangingPunct="1"/>
            <a:r>
              <a:rPr lang="en-US" altLang="zh-CN" sz="1000" smtClean="0"/>
              <a:t>UART expansion connector for add-on modules such as Bluetooth or ZigBee</a:t>
            </a:r>
          </a:p>
          <a:p>
            <a:pPr lvl="1" indent="-169863" algn="ctr" eaLnBrk="1" hangingPunct="1"/>
            <a:r>
              <a:rPr lang="en-US" altLang="zh-CN" sz="1000" smtClean="0"/>
              <a:t>Audio expansion connector</a:t>
            </a:r>
          </a:p>
          <a:p>
            <a:pPr lvl="1" indent="-169863" algn="ctr" eaLnBrk="1" hangingPunct="1"/>
            <a:r>
              <a:rPr lang="en-US" altLang="zh-CN" sz="1000" smtClean="0"/>
              <a:t>Detachable debug interface and keypad</a:t>
            </a:r>
          </a:p>
          <a:p>
            <a:pPr marL="173038" indent="-173038" algn="ctr" eaLnBrk="1" hangingPunct="1"/>
            <a:endParaRPr lang="en-US" altLang="zh-CN" sz="1000" smtClean="0"/>
          </a:p>
          <a:p>
            <a:pPr marL="173038" indent="-173038" algn="ctr" eaLnBrk="1" hangingPunct="1">
              <a:buFont typeface="Wingdings" pitchFamily="2" charset="2"/>
              <a:buNone/>
            </a:pPr>
            <a:r>
              <a:rPr lang="en-US" altLang="zh-CN" sz="1000" smtClean="0"/>
              <a:t>USB cable and 5V power supply </a:t>
            </a:r>
          </a:p>
          <a:p>
            <a:pPr marL="173038" indent="-173038" algn="ctr" eaLnBrk="1" hangingPunct="1">
              <a:buFont typeface="Wingdings" pitchFamily="2" charset="2"/>
              <a:buNone/>
            </a:pPr>
            <a:endParaRPr lang="en-US" altLang="zh-CN" sz="1000" smtClean="0"/>
          </a:p>
          <a:p>
            <a:pPr marL="173038" indent="-173038" algn="ctr" eaLnBrk="1" hangingPunct="1">
              <a:buFont typeface="Wingdings" pitchFamily="2" charset="2"/>
              <a:buNone/>
            </a:pPr>
            <a:r>
              <a:rPr lang="en-US" altLang="zh-CN" sz="1000" smtClean="0"/>
              <a:t>Additional items available</a:t>
            </a:r>
          </a:p>
          <a:p>
            <a:pPr lvl="1" indent="-169863" algn="ctr" eaLnBrk="1" hangingPunct="1"/>
            <a:r>
              <a:rPr lang="en-US" altLang="zh-CN" sz="1000" smtClean="0"/>
              <a:t>ARM MultiICE Debug Tools </a:t>
            </a:r>
          </a:p>
          <a:p>
            <a:pPr lvl="1" indent="-169863" algn="ctr" eaLnBrk="1" hangingPunct="1"/>
            <a:r>
              <a:rPr lang="en-US" altLang="zh-CN" sz="1000" smtClean="0"/>
              <a:t>Microsoft .NET Micro Framework and Windows Vista SideShow SDKs</a:t>
            </a:r>
          </a:p>
          <a:p>
            <a:pPr lvl="1" indent="-169863" algn="ctr" eaLnBrk="1" hangingPunct="1"/>
            <a:r>
              <a:rPr lang="en-US" altLang="zh-CN" sz="1000" smtClean="0"/>
              <a:t>Wireless Add-on Modules</a:t>
            </a:r>
            <a:endParaRPr lang="en-US" altLang="zh-CN" sz="1700" smtClean="0"/>
          </a:p>
          <a:p>
            <a:pPr marL="173038" indent="-173038" eaLnBrk="1" hangingPunct="1"/>
            <a:endParaRPr lang="en-US" altLang="zh-CN" sz="1600" smtClean="0">
              <a:solidFill>
                <a:srgbClr val="000000"/>
              </a:solidFill>
              <a:latin typeface="Comic Sans MS" pitchFamily="66"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p:txBody>
          <a:bodyPr/>
          <a:lstStyle/>
          <a:p>
            <a:pPr>
              <a:defRPr/>
            </a:pPr>
            <a:fld id="{CB746E89-90A4-487B-8591-468F7DAEC5E5}" type="slidenum">
              <a:rPr lang="en-US" altLang="zh-CN" smtClean="0"/>
              <a:pPr>
                <a:defRPr/>
              </a:pPr>
              <a:t>16</a:t>
            </a:fld>
            <a:endParaRPr lang="en-US" altLang="zh-CN" smtClean="0"/>
          </a:p>
        </p:txBody>
      </p:sp>
      <p:sp>
        <p:nvSpPr>
          <p:cNvPr id="41986" name="Rectangle 2"/>
          <p:cNvSpPr>
            <a:spLocks noGrp="1" noRot="1" noChangeAspect="1" noChangeArrowheads="1" noTextEdit="1"/>
          </p:cNvSpPr>
          <p:nvPr>
            <p:ph type="sldImg"/>
          </p:nvPr>
        </p:nvSpPr>
        <p:spPr>
          <a:xfrm>
            <a:off x="992188" y="766763"/>
            <a:ext cx="5103812" cy="3827462"/>
          </a:xfr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ChangeArrowheads="1" noTextEdit="1"/>
          </p:cNvSpPr>
          <p:nvPr>
            <p:ph type="sldImg"/>
          </p:nvPr>
        </p:nvSpPr>
        <p:spPr>
          <a:xfrm>
            <a:off x="992188" y="766763"/>
            <a:ext cx="5102225" cy="3827462"/>
          </a:xfrm>
          <a:ln/>
        </p:spPr>
      </p:sp>
      <p:sp>
        <p:nvSpPr>
          <p:cNvPr id="65539" name="Rectangle 3"/>
          <p:cNvSpPr>
            <a:spLocks noGrp="1" noChangeArrowheads="1"/>
          </p:cNvSpPr>
          <p:nvPr>
            <p:ph type="body" idx="1"/>
          </p:nvPr>
        </p:nvSpPr>
        <p:spPr>
          <a:noFill/>
          <a:ln/>
        </p:spPr>
        <p:txBody>
          <a:bodyPr/>
          <a:lstStyle/>
          <a:p>
            <a:endParaRPr lang="zh-CN" alt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p:txBody>
          <a:bodyPr/>
          <a:lstStyle/>
          <a:p>
            <a:pPr>
              <a:defRPr/>
            </a:pPr>
            <a:fld id="{BE8496E2-B04C-4E96-83A1-98CBF019F32D}" type="slidenum">
              <a:rPr lang="en-US" altLang="zh-CN" smtClean="0"/>
              <a:pPr>
                <a:defRPr/>
              </a:pPr>
              <a:t>18</a:t>
            </a:fld>
            <a:endParaRPr lang="en-US" altLang="zh-CN" smtClean="0"/>
          </a:p>
        </p:txBody>
      </p:sp>
      <p:sp>
        <p:nvSpPr>
          <p:cNvPr id="45058" name="Rectangle 2"/>
          <p:cNvSpPr>
            <a:spLocks noGrp="1" noRot="1" noChangeAspect="1" noChangeArrowheads="1" noTextEdit="1"/>
          </p:cNvSpPr>
          <p:nvPr>
            <p:ph type="sldImg"/>
          </p:nvPr>
        </p:nvSpPr>
        <p:spPr>
          <a:xfrm>
            <a:off x="3406775" y="762000"/>
            <a:ext cx="3406775" cy="2554288"/>
          </a:xfrm>
          <a:ln/>
        </p:spPr>
      </p:sp>
      <p:sp>
        <p:nvSpPr>
          <p:cNvPr id="45059" name="Rectangle 3"/>
          <p:cNvSpPr>
            <a:spLocks noGrp="1" noChangeArrowheads="1"/>
          </p:cNvSpPr>
          <p:nvPr>
            <p:ph type="body" idx="1"/>
          </p:nvPr>
        </p:nvSpPr>
        <p:spPr>
          <a:xfrm>
            <a:off x="550863" y="3490913"/>
            <a:ext cx="5984875" cy="5957887"/>
          </a:xfrm>
          <a:noFill/>
          <a:ln/>
        </p:spPr>
        <p:txBody>
          <a:bodyPr/>
          <a:lstStyle/>
          <a:p>
            <a:pPr marL="173038" indent="-173038" eaLnBrk="1" hangingPunct="1"/>
            <a:endParaRPr lang="zh-CN" altLang="zh-CN"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p:txBody>
          <a:bodyPr/>
          <a:lstStyle/>
          <a:p>
            <a:pPr>
              <a:defRPr/>
            </a:pPr>
            <a:fld id="{2BB6BADB-2A9D-4B4F-875E-83837FB96385}" type="slidenum">
              <a:rPr lang="en-US" altLang="zh-CN" smtClean="0"/>
              <a:pPr>
                <a:defRPr/>
              </a:pPr>
              <a:t>1</a:t>
            </a:fld>
            <a:endParaRPr lang="en-US" altLang="zh-CN" smtClean="0"/>
          </a:p>
        </p:txBody>
      </p:sp>
      <p:sp>
        <p:nvSpPr>
          <p:cNvPr id="16386" name="Rectangle 2"/>
          <p:cNvSpPr>
            <a:spLocks noGrp="1" noRot="1" noChangeAspect="1" noChangeArrowheads="1" noTextEdit="1"/>
          </p:cNvSpPr>
          <p:nvPr>
            <p:ph type="sldImg"/>
          </p:nvPr>
        </p:nvSpPr>
        <p:spPr>
          <a:xfrm>
            <a:off x="3409950" y="758825"/>
            <a:ext cx="3405188" cy="2554288"/>
          </a:xfrm>
          <a:ln/>
        </p:spPr>
      </p:sp>
      <p:sp>
        <p:nvSpPr>
          <p:cNvPr id="16387" name="Rectangle 3"/>
          <p:cNvSpPr>
            <a:spLocks noGrp="1" noChangeArrowheads="1"/>
          </p:cNvSpPr>
          <p:nvPr>
            <p:ph type="body" idx="1"/>
          </p:nvPr>
        </p:nvSpPr>
        <p:spPr>
          <a:xfrm>
            <a:off x="549275" y="3489325"/>
            <a:ext cx="5988050" cy="5961063"/>
          </a:xfrm>
          <a:noFill/>
          <a:ln/>
        </p:spPr>
        <p:txBody>
          <a:bodyPr/>
          <a:lstStyle/>
          <a:p>
            <a:pPr marL="173038" indent="-173038" eaLnBrk="1" hangingPunct="1"/>
            <a:endParaRPr lang="zh-CN" altLang="zh-CN"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xfrm>
            <a:off x="992188" y="766763"/>
            <a:ext cx="5102225" cy="3827462"/>
          </a:xfrm>
          <a:ln/>
        </p:spPr>
      </p:sp>
      <p:sp>
        <p:nvSpPr>
          <p:cNvPr id="66563" name="Rectangle 3"/>
          <p:cNvSpPr>
            <a:spLocks noGrp="1" noChangeArrowheads="1"/>
          </p:cNvSpPr>
          <p:nvPr>
            <p:ph type="body" idx="1"/>
          </p:nvPr>
        </p:nvSpPr>
        <p:spPr>
          <a:noFill/>
          <a:ln/>
        </p:spPr>
        <p:txBody>
          <a:bodyPr/>
          <a:lstStyle/>
          <a:p>
            <a:endParaRPr lang="zh-CN" alt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a:xfrm>
            <a:off x="992188" y="766763"/>
            <a:ext cx="5102225" cy="3827462"/>
          </a:xfrm>
          <a:ln/>
        </p:spPr>
      </p:sp>
      <p:sp>
        <p:nvSpPr>
          <p:cNvPr id="67587" name="Rectangle 3"/>
          <p:cNvSpPr>
            <a:spLocks noGrp="1" noChangeArrowheads="1"/>
          </p:cNvSpPr>
          <p:nvPr>
            <p:ph type="body" idx="1"/>
          </p:nvPr>
        </p:nvSpPr>
        <p:spPr>
          <a:noFill/>
          <a:ln/>
        </p:spPr>
        <p:txBody>
          <a:bodyPr/>
          <a:lstStyle/>
          <a:p>
            <a:endParaRPr lang="zh-CN"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a:xfrm>
            <a:off x="992188" y="766763"/>
            <a:ext cx="5102225" cy="3827462"/>
          </a:xfrm>
          <a:ln/>
        </p:spPr>
      </p:sp>
      <p:sp>
        <p:nvSpPr>
          <p:cNvPr id="59395" name="Rectangle 3"/>
          <p:cNvSpPr>
            <a:spLocks noGrp="1" noChangeArrowheads="1"/>
          </p:cNvSpPr>
          <p:nvPr>
            <p:ph type="body" idx="1"/>
          </p:nvPr>
        </p:nvSpPr>
        <p:spPr>
          <a:noFill/>
          <a:ln/>
        </p:spPr>
        <p:txBody>
          <a:bodyPr/>
          <a:lstStyle/>
          <a:p>
            <a:endParaRPr lang="zh-CN"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ChangeArrowheads="1" noTextEdit="1"/>
          </p:cNvSpPr>
          <p:nvPr>
            <p:ph type="sldImg"/>
          </p:nvPr>
        </p:nvSpPr>
        <p:spPr>
          <a:xfrm>
            <a:off x="992188" y="766763"/>
            <a:ext cx="5102225" cy="3827462"/>
          </a:xfrm>
          <a:ln/>
        </p:spPr>
      </p:sp>
      <p:sp>
        <p:nvSpPr>
          <p:cNvPr id="60419" name="Rectangle 3"/>
          <p:cNvSpPr>
            <a:spLocks noGrp="1" noChangeArrowheads="1"/>
          </p:cNvSpPr>
          <p:nvPr>
            <p:ph type="body" idx="1"/>
          </p:nvPr>
        </p:nvSpPr>
        <p:spPr>
          <a:noFill/>
          <a:ln/>
        </p:spPr>
        <p:txBody>
          <a:bodyPr/>
          <a:lstStyle/>
          <a:p>
            <a:endParaRPr lang="zh-CN"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a:xfrm>
            <a:off x="992188" y="766763"/>
            <a:ext cx="5102225" cy="3827462"/>
          </a:xfrm>
          <a:ln/>
        </p:spPr>
      </p:sp>
      <p:sp>
        <p:nvSpPr>
          <p:cNvPr id="61443" name="Rectangle 3"/>
          <p:cNvSpPr>
            <a:spLocks noGrp="1" noChangeArrowheads="1"/>
          </p:cNvSpPr>
          <p:nvPr>
            <p:ph type="body" idx="1"/>
          </p:nvPr>
        </p:nvSpPr>
        <p:spPr>
          <a:noFill/>
          <a:ln/>
        </p:spPr>
        <p:txBody>
          <a:bodyPr/>
          <a:lstStyle/>
          <a:p>
            <a:endParaRPr lang="zh-CN"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p:txBody>
          <a:bodyPr/>
          <a:lstStyle/>
          <a:p>
            <a:pPr>
              <a:defRPr/>
            </a:pPr>
            <a:fld id="{505764FD-24B2-482E-B33A-A7FDAAAAFC6F}" type="slidenum">
              <a:rPr lang="en-US" altLang="zh-CN" smtClean="0"/>
              <a:pPr>
                <a:defRPr/>
              </a:pPr>
              <a:t>5</a:t>
            </a:fld>
            <a:endParaRPr lang="en-US" altLang="zh-CN" smtClean="0"/>
          </a:p>
        </p:txBody>
      </p:sp>
      <p:sp>
        <p:nvSpPr>
          <p:cNvPr id="22530" name="Rectangle 2"/>
          <p:cNvSpPr>
            <a:spLocks noGrp="1" noRot="1" noChangeAspect="1" noChangeArrowheads="1" noTextEdit="1"/>
          </p:cNvSpPr>
          <p:nvPr>
            <p:ph type="sldImg"/>
          </p:nvPr>
        </p:nvSpPr>
        <p:spPr>
          <a:xfrm>
            <a:off x="992188" y="766763"/>
            <a:ext cx="5103812" cy="3827462"/>
          </a:xfrm>
          <a:ln/>
        </p:spPr>
      </p:sp>
      <p:sp>
        <p:nvSpPr>
          <p:cNvPr id="22531" name="Rectangle 3"/>
          <p:cNvSpPr>
            <a:spLocks noGrp="1" noChangeArrowheads="1"/>
          </p:cNvSpPr>
          <p:nvPr>
            <p:ph type="body" idx="1"/>
          </p:nvPr>
        </p:nvSpPr>
        <p:spPr>
          <a:xfrm>
            <a:off x="709613" y="4849813"/>
            <a:ext cx="5667375" cy="4594225"/>
          </a:xfrm>
          <a:noFill/>
          <a:ln/>
        </p:spPr>
        <p:txBody>
          <a:bodyPr/>
          <a:lstStyle/>
          <a:p>
            <a:pPr eaLnBrk="1" hangingPunct="1"/>
            <a:endParaRPr lang="zh-CN" altLang="zh-CN"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p:txBody>
          <a:bodyPr/>
          <a:lstStyle/>
          <a:p>
            <a:pPr>
              <a:defRPr/>
            </a:pPr>
            <a:fld id="{4DFA2407-512B-40A6-BBC7-BF3974C41E56}" type="slidenum">
              <a:rPr lang="en-US" altLang="zh-CN" smtClean="0"/>
              <a:pPr>
                <a:defRPr/>
              </a:pPr>
              <a:t>6</a:t>
            </a:fld>
            <a:endParaRPr lang="en-US" altLang="zh-CN" smtClean="0"/>
          </a:p>
        </p:txBody>
      </p:sp>
      <p:sp>
        <p:nvSpPr>
          <p:cNvPr id="24578" name="Rectangle 2"/>
          <p:cNvSpPr>
            <a:spLocks noGrp="1" noRot="1" noChangeAspect="1" noChangeArrowheads="1" noTextEdit="1"/>
          </p:cNvSpPr>
          <p:nvPr>
            <p:ph type="sldImg"/>
          </p:nvPr>
        </p:nvSpPr>
        <p:spPr>
          <a:xfrm>
            <a:off x="3417888" y="766763"/>
            <a:ext cx="3400425" cy="2549525"/>
          </a:xfrm>
          <a:ln/>
        </p:spPr>
      </p:sp>
      <p:sp>
        <p:nvSpPr>
          <p:cNvPr id="24579" name="Rectangle 3"/>
          <p:cNvSpPr>
            <a:spLocks noGrp="1" noChangeArrowheads="1"/>
          </p:cNvSpPr>
          <p:nvPr>
            <p:ph type="body" idx="1"/>
          </p:nvPr>
        </p:nvSpPr>
        <p:spPr>
          <a:xfrm>
            <a:off x="550863" y="3489325"/>
            <a:ext cx="5984875" cy="5954713"/>
          </a:xfrm>
          <a:noFill/>
          <a:ln/>
        </p:spPr>
        <p:txBody>
          <a:bodyPr/>
          <a:lstStyle/>
          <a:p>
            <a:pPr marL="173038" indent="-173038" eaLnBrk="1" hangingPunct="1"/>
            <a:r>
              <a:rPr lang="en-US" altLang="zh-CN" smtClean="0"/>
              <a:t>Need Package Size</a:t>
            </a:r>
          </a:p>
          <a:p>
            <a:pPr marL="173038" indent="-173038" eaLnBrk="1" hangingPunct="1"/>
            <a:endParaRPr lang="zh-TW" altLang="en-US" smtClean="0"/>
          </a:p>
          <a:p>
            <a:pPr marL="173038" indent="-173038" eaLnBrk="1" hangingPunct="1"/>
            <a:endParaRPr lang="zh-TW"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p:txBody>
          <a:bodyPr/>
          <a:lstStyle/>
          <a:p>
            <a:pPr>
              <a:defRPr/>
            </a:pPr>
            <a:fld id="{0AAF80B6-B1BE-4FD6-8F21-BCD090DA7CF6}" type="slidenum">
              <a:rPr lang="en-US" altLang="zh-CN" smtClean="0"/>
              <a:pPr>
                <a:defRPr/>
              </a:pPr>
              <a:t>7</a:t>
            </a:fld>
            <a:endParaRPr lang="en-US" altLang="zh-CN" smtClean="0"/>
          </a:p>
        </p:txBody>
      </p:sp>
      <p:sp>
        <p:nvSpPr>
          <p:cNvPr id="26626" name="Rectangle 2"/>
          <p:cNvSpPr>
            <a:spLocks noGrp="1" noRot="1" noChangeAspect="1" noChangeArrowheads="1" noTextEdit="1"/>
          </p:cNvSpPr>
          <p:nvPr>
            <p:ph type="sldImg"/>
          </p:nvPr>
        </p:nvSpPr>
        <p:spPr>
          <a:xfrm>
            <a:off x="992188" y="766763"/>
            <a:ext cx="5105400" cy="3829050"/>
          </a:xfrm>
          <a:ln/>
        </p:spPr>
      </p:sp>
      <p:sp>
        <p:nvSpPr>
          <p:cNvPr id="26627" name="Rectangle 3"/>
          <p:cNvSpPr>
            <a:spLocks noGrp="1" noChangeArrowheads="1"/>
          </p:cNvSpPr>
          <p:nvPr>
            <p:ph type="body" idx="1"/>
          </p:nvPr>
        </p:nvSpPr>
        <p:spPr>
          <a:noFill/>
          <a:ln/>
        </p:spPr>
        <p:txBody>
          <a:bodyPr/>
          <a:lstStyle/>
          <a:p>
            <a:pPr eaLnBrk="1" hangingPunct="1"/>
            <a:r>
              <a:rPr lang="en-US" altLang="zh-CN" smtClean="0"/>
              <a:t>Need Package Size</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p:txBody>
          <a:bodyPr/>
          <a:lstStyle/>
          <a:p>
            <a:pPr>
              <a:defRPr/>
            </a:pPr>
            <a:fld id="{46081078-3346-4425-ACB4-DFC5F33F478D}" type="slidenum">
              <a:rPr lang="en-US" altLang="zh-CN" smtClean="0"/>
              <a:pPr>
                <a:defRPr/>
              </a:pPr>
              <a:t>8</a:t>
            </a:fld>
            <a:endParaRPr lang="en-US" altLang="zh-CN" smtClean="0"/>
          </a:p>
        </p:txBody>
      </p:sp>
      <p:sp>
        <p:nvSpPr>
          <p:cNvPr id="28674" name="Rectangle 7"/>
          <p:cNvSpPr txBox="1">
            <a:spLocks noGrp="1" noChangeArrowheads="1"/>
          </p:cNvSpPr>
          <p:nvPr/>
        </p:nvSpPr>
        <p:spPr bwMode="auto">
          <a:xfrm>
            <a:off x="4013200" y="9699625"/>
            <a:ext cx="3071813" cy="509588"/>
          </a:xfrm>
          <a:prstGeom prst="rect">
            <a:avLst/>
          </a:prstGeom>
          <a:noFill/>
          <a:ln w="9525">
            <a:noFill/>
            <a:miter lim="800000"/>
            <a:headEnd/>
            <a:tailEnd/>
          </a:ln>
        </p:spPr>
        <p:txBody>
          <a:bodyPr lIns="96449" tIns="48226" rIns="96449" bIns="48226" anchor="b"/>
          <a:lstStyle/>
          <a:p>
            <a:pPr algn="r" defTabSz="963613"/>
            <a:fld id="{A3C3A2B2-928E-4C57-B7C5-257BAD38F0FB}" type="slidenum">
              <a:rPr lang="ja-JP" altLang="en-US" sz="1300">
                <a:ea typeface="MS PGothic" pitchFamily="34" charset="-128"/>
              </a:rPr>
              <a:pPr algn="r" defTabSz="963613"/>
              <a:t>8</a:t>
            </a:fld>
            <a:endParaRPr lang="en-US" altLang="ja-JP" sz="1300">
              <a:ea typeface="MS PGothic" pitchFamily="34" charset="-128"/>
            </a:endParaRPr>
          </a:p>
        </p:txBody>
      </p:sp>
      <p:sp>
        <p:nvSpPr>
          <p:cNvPr id="28675" name="Rectangle 2"/>
          <p:cNvSpPr>
            <a:spLocks noGrp="1" noRot="1" noChangeAspect="1" noChangeArrowheads="1" noTextEdit="1"/>
          </p:cNvSpPr>
          <p:nvPr>
            <p:ph type="sldImg"/>
          </p:nvPr>
        </p:nvSpPr>
        <p:spPr>
          <a:xfrm>
            <a:off x="990600" y="766763"/>
            <a:ext cx="5105400" cy="3829050"/>
          </a:xfrm>
          <a:ln/>
        </p:spPr>
      </p:sp>
      <p:sp>
        <p:nvSpPr>
          <p:cNvPr id="28676" name="Rectangle 4"/>
          <p:cNvSpPr>
            <a:spLocks noGrp="1" noChangeArrowheads="1"/>
          </p:cNvSpPr>
          <p:nvPr>
            <p:ph type="body" idx="1"/>
          </p:nvPr>
        </p:nvSpPr>
        <p:spPr>
          <a:noFill/>
          <a:ln/>
        </p:spPr>
        <p:txBody>
          <a:bodyPr/>
          <a:lstStyle/>
          <a:p>
            <a:pPr eaLnBrk="1" hangingPunct="1"/>
            <a:endParaRPr lang="zh-CN" altLang="zh-CN"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Picture 5" descr="ppt封二-9-25副本"/>
          <p:cNvPicPr>
            <a:picLocks noChangeAspect="1" noChangeArrowheads="1"/>
          </p:cNvPicPr>
          <p:nvPr userDrawn="1"/>
        </p:nvPicPr>
        <p:blipFill>
          <a:blip r:embed="rId3"/>
          <a:srcRect/>
          <a:stretch>
            <a:fillRect/>
          </a:stretch>
        </p:blipFill>
        <p:spPr bwMode="auto">
          <a:xfrm>
            <a:off x="0" y="-1588"/>
            <a:ext cx="9144000" cy="6861176"/>
          </a:xfrm>
          <a:prstGeom prst="rect">
            <a:avLst/>
          </a:prstGeom>
          <a:noFill/>
          <a:ln w="9525">
            <a:noFill/>
            <a:miter lim="800000"/>
            <a:headEnd/>
            <a:tailEnd/>
          </a:ln>
        </p:spPr>
      </p:pic>
      <p:sp>
        <p:nvSpPr>
          <p:cNvPr id="18434" name="Rectangle 2"/>
          <p:cNvSpPr>
            <a:spLocks noGrp="1" noChangeArrowheads="1"/>
          </p:cNvSpPr>
          <p:nvPr>
            <p:ph type="ctrTitle"/>
          </p:nvPr>
        </p:nvSpPr>
        <p:spPr>
          <a:xfrm>
            <a:off x="1385910" y="1961297"/>
            <a:ext cx="7142634" cy="747897"/>
          </a:xfrm>
          <a:ln algn="ctr"/>
        </p:spPr>
        <p:txBody>
          <a:bodyPr/>
          <a:lstStyle>
            <a:lvl1pPr algn="l" rtl="0" fontAlgn="base">
              <a:lnSpc>
                <a:spcPct val="90000"/>
              </a:lnSpc>
              <a:spcBef>
                <a:spcPct val="0"/>
              </a:spcBef>
              <a:spcAft>
                <a:spcPct val="0"/>
              </a:spcAft>
              <a:defRPr lang="en-US" sz="54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endParaRPr lang="en-US" dirty="0"/>
          </a:p>
        </p:txBody>
      </p:sp>
      <p:sp>
        <p:nvSpPr>
          <p:cNvPr id="18435" name="Rectangle 3"/>
          <p:cNvSpPr>
            <a:spLocks noGrp="1" noChangeArrowheads="1"/>
          </p:cNvSpPr>
          <p:nvPr>
            <p:ph type="subTitle" idx="1"/>
          </p:nvPr>
        </p:nvSpPr>
        <p:spPr>
          <a:xfrm>
            <a:off x="2734826" y="3650133"/>
            <a:ext cx="5866482" cy="473207"/>
          </a:xfrm>
        </p:spPr>
        <p:txBody>
          <a:bodyPr/>
          <a:lstStyle>
            <a:lvl1pPr marL="0" indent="0">
              <a:spcBef>
                <a:spcPct val="0"/>
              </a:spcBef>
              <a:buFont typeface="Wingdings" pitchFamily="2" charset="2"/>
              <a:buNone/>
              <a:defRPr sz="3300">
                <a:gradFill>
                  <a:gsLst>
                    <a:gs pos="28000">
                      <a:schemeClr val="tx1"/>
                    </a:gs>
                    <a:gs pos="48000">
                      <a:schemeClr val="tx1"/>
                    </a:gs>
                  </a:gsLst>
                  <a:lin ang="5400000" scaled="1"/>
                </a:gradFill>
                <a:effectLst>
                  <a:outerShdw blurRad="38100" dist="38100" dir="2700000" algn="tl">
                    <a:srgbClr val="000000">
                      <a:alpha val="43137"/>
                    </a:srgbClr>
                  </a:outerShdw>
                </a:effectLst>
              </a:defRPr>
            </a:lvl1pPr>
          </a:lstStyle>
          <a:p>
            <a:r>
              <a:rPr lang="zh-CN" altLang="en-US" smtClean="0"/>
              <a:t>单击此处编辑母版副标题样式</a:t>
            </a:r>
            <a:endParaRPr lang="en-US" dirty="0"/>
          </a:p>
        </p:txBody>
      </p:sp>
    </p:spTree>
  </p:cSld>
  <p:clrMapOvr>
    <a:overrideClrMapping bg1="dk2" tx1="lt1" bg2="dk1" tx2="lt2" accent1="accent1" accent2="accent2" accent3="accent3" accent4="accent4" accent5="accent5" accent6="accent6" hlink="hlink" folHlink="folHlink"/>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3350" y="285750"/>
            <a:ext cx="8882063" cy="654050"/>
          </a:xfrm>
          <a:prstGeom prst="rect">
            <a:avLst/>
          </a:prstGeom>
        </p:spPr>
        <p:txBody>
          <a:bodyPr/>
          <a:lstStyle/>
          <a:p>
            <a:r>
              <a:rPr lang="en-US" altLang="zh-CN" smtClean="0"/>
              <a:t>Click to edit Master title style</a:t>
            </a:r>
            <a:endParaRPr lang="zh-CN" altLang="en-US"/>
          </a:p>
        </p:txBody>
      </p:sp>
      <p:sp>
        <p:nvSpPr>
          <p:cNvPr id="3" name="Text Placeholder 2"/>
          <p:cNvSpPr>
            <a:spLocks noGrp="1"/>
          </p:cNvSpPr>
          <p:nvPr>
            <p:ph type="body" sz="half" idx="1"/>
          </p:nvPr>
        </p:nvSpPr>
        <p:spPr>
          <a:xfrm>
            <a:off x="133350" y="933450"/>
            <a:ext cx="4365625" cy="4908550"/>
          </a:xfrm>
          <a:prstGeom prst="rect">
            <a:avLst/>
          </a:prstGeom>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Content Placeholder 3"/>
          <p:cNvSpPr>
            <a:spLocks noGrp="1"/>
          </p:cNvSpPr>
          <p:nvPr>
            <p:ph sz="half" idx="2"/>
          </p:nvPr>
        </p:nvSpPr>
        <p:spPr>
          <a:xfrm>
            <a:off x="4651375" y="933450"/>
            <a:ext cx="4365625" cy="4908550"/>
          </a:xfrm>
          <a:prstGeom prst="rect">
            <a:avLst/>
          </a:prstGeom>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5" name="Slide Number Placeholder 4"/>
          <p:cNvSpPr>
            <a:spLocks noGrp="1"/>
          </p:cNvSpPr>
          <p:nvPr>
            <p:ph type="sldNum" sz="quarter" idx="10"/>
          </p:nvPr>
        </p:nvSpPr>
        <p:spPr>
          <a:xfrm>
            <a:off x="5872163" y="6505575"/>
            <a:ext cx="685800" cy="314325"/>
          </a:xfrm>
          <a:prstGeom prst="rect">
            <a:avLst/>
          </a:prstGeom>
        </p:spPr>
        <p:txBody>
          <a:bodyPr/>
          <a:lstStyle>
            <a:lvl1pPr>
              <a:defRPr>
                <a:ea typeface="+mn-ea"/>
                <a:cs typeface="+mn-cs"/>
              </a:defRPr>
            </a:lvl1pPr>
          </a:lstStyle>
          <a:p>
            <a:pPr>
              <a:defRPr/>
            </a:pPr>
            <a:fld id="{DB7722C8-EF96-437A-BA9B-CD12CF5FE00A}" type="slidenum">
              <a:rPr lang="en-US" altLang="zh-CN"/>
              <a:pPr>
                <a:defRPr/>
              </a:pPr>
              <a:t>‹#›</a:t>
            </a:fld>
            <a:endParaRPr lang="en-US" altLang="zh-CN"/>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Demo Video etc slides">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Picture 5" descr="ppt封二-9-25副本"/>
          <p:cNvPicPr>
            <a:picLocks noChangeAspect="1" noChangeArrowheads="1"/>
          </p:cNvPicPr>
          <p:nvPr userDrawn="1"/>
        </p:nvPicPr>
        <p:blipFill>
          <a:blip r:embed="rId3"/>
          <a:srcRect/>
          <a:stretch>
            <a:fillRect/>
          </a:stretch>
        </p:blipFill>
        <p:spPr bwMode="auto">
          <a:xfrm>
            <a:off x="0" y="-1588"/>
            <a:ext cx="9144000" cy="6861176"/>
          </a:xfrm>
          <a:prstGeom prst="rect">
            <a:avLst/>
          </a:prstGeom>
          <a:noFill/>
          <a:ln w="9525">
            <a:noFill/>
            <a:miter lim="800000"/>
            <a:headEnd/>
            <a:tailEnd/>
          </a:ln>
        </p:spPr>
      </p:pic>
      <p:sp>
        <p:nvSpPr>
          <p:cNvPr id="18434" name="Rectangle 2"/>
          <p:cNvSpPr>
            <a:spLocks noGrp="1" noChangeArrowheads="1"/>
          </p:cNvSpPr>
          <p:nvPr>
            <p:ph type="ctrTitle"/>
          </p:nvPr>
        </p:nvSpPr>
        <p:spPr>
          <a:xfrm>
            <a:off x="2556404" y="2718602"/>
            <a:ext cx="5873917" cy="664797"/>
          </a:xfrm>
          <a:ln algn="ctr"/>
        </p:spPr>
        <p:txBody>
          <a:bodyPr/>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r>
              <a:rPr lang="zh-CN" altLang="en-US" dirty="0" smtClean="0"/>
              <a:t>单击此处编辑母版标题样式</a:t>
            </a:r>
            <a:endParaRPr lang="en-US" dirty="0"/>
          </a:p>
        </p:txBody>
      </p:sp>
      <p:sp>
        <p:nvSpPr>
          <p:cNvPr id="18435" name="Rectangle 3"/>
          <p:cNvSpPr>
            <a:spLocks noGrp="1" noChangeArrowheads="1"/>
          </p:cNvSpPr>
          <p:nvPr>
            <p:ph type="subTitle" idx="1"/>
          </p:nvPr>
        </p:nvSpPr>
        <p:spPr>
          <a:xfrm>
            <a:off x="2556405" y="4214106"/>
            <a:ext cx="5970561" cy="443198"/>
          </a:xfrm>
        </p:spPr>
        <p:txBody>
          <a:bodyPr/>
          <a:lstStyle>
            <a:lvl1pPr marL="0" indent="0">
              <a:spcBef>
                <a:spcPct val="0"/>
              </a:spcBef>
              <a:buFont typeface="Wingdings" pitchFamily="2" charset="2"/>
              <a:buNone/>
              <a:defRPr sz="3200">
                <a:solidFill>
                  <a:schemeClr val="tx2"/>
                </a:solidFill>
              </a:defRPr>
            </a:lvl1pPr>
          </a:lstStyle>
          <a:p>
            <a:r>
              <a:rPr lang="zh-CN" altLang="en-US" smtClean="0"/>
              <a:t>单击此处编辑母版副标题样式</a:t>
            </a:r>
            <a:endParaRPr lang="en-US" dirty="0"/>
          </a:p>
        </p:txBody>
      </p:sp>
    </p:spTree>
  </p:cSld>
  <p:clrMapOvr>
    <a:overrideClrMapping bg1="dk2" tx1="lt1" bg2="dk1" tx2="lt2" accent1="accent1" accent2="accent2" accent3="accent3" accent4="accent4" accent5="accent5" accent6="accent6" hlink="hlink" folHlink="folHlink"/>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pic>
        <p:nvPicPr>
          <p:cNvPr id="4" name="Picture 5" descr="ppt内页-9-25副本"/>
          <p:cNvPicPr>
            <a:picLocks noChangeAspect="1" noChangeArrowheads="1"/>
          </p:cNvPicPr>
          <p:nvPr userDrawn="1"/>
        </p:nvPicPr>
        <p:blipFill>
          <a:blip r:embed="rId2"/>
          <a:srcRect/>
          <a:stretch>
            <a:fillRect/>
          </a:stretch>
        </p:blipFill>
        <p:spPr bwMode="auto">
          <a:xfrm>
            <a:off x="0" y="-1588"/>
            <a:ext cx="9144000" cy="6861176"/>
          </a:xfrm>
          <a:prstGeom prst="rect">
            <a:avLst/>
          </a:prstGeom>
          <a:noFill/>
          <a:ln w="9525">
            <a:noFill/>
            <a:miter lim="800000"/>
            <a:headEnd/>
            <a:tailEnd/>
          </a:ln>
        </p:spPr>
      </p:pic>
      <p:sp>
        <p:nvSpPr>
          <p:cNvPr id="2" name="Title 1"/>
          <p:cNvSpPr>
            <a:spLocks noGrp="1"/>
          </p:cNvSpPr>
          <p:nvPr>
            <p:ph type="title"/>
          </p:nvPr>
        </p:nvSpPr>
        <p:spPr>
          <a:xfrm>
            <a:off x="382588" y="228600"/>
            <a:ext cx="8380412" cy="664797"/>
          </a:xfrm>
        </p:spPr>
        <p:txBody>
          <a:bodyPr/>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r>
              <a:rPr lang="zh-CN" altLang="en-US" smtClean="0"/>
              <a:t>单击此处编辑母版标题样式</a:t>
            </a:r>
            <a:endParaRPr lang="en-US" dirty="0"/>
          </a:p>
        </p:txBody>
      </p:sp>
      <p:sp>
        <p:nvSpPr>
          <p:cNvPr id="3" name="Content Placeholder 2"/>
          <p:cNvSpPr>
            <a:spLocks noGrp="1"/>
          </p:cNvSpPr>
          <p:nvPr>
            <p:ph idx="1"/>
          </p:nvPr>
        </p:nvSpPr>
        <p:spPr>
          <a:xfrm>
            <a:off x="382588" y="1414464"/>
            <a:ext cx="8380412" cy="2369879"/>
          </a:xfrm>
        </p:spPr>
        <p:txBody>
          <a:bodyPr/>
          <a:lstStyle>
            <a:lvl1pPr>
              <a:defRPr sz="3300"/>
            </a:lvl1pPr>
            <a:lvl2pPr>
              <a:defRPr sz="3000"/>
            </a:lvl2pPr>
            <a:lvl3pPr>
              <a:defRPr sz="2700"/>
            </a:lvl3pPr>
            <a:lvl4pPr>
              <a:defRPr sz="2300"/>
            </a:lvl4pPr>
            <a:lvl5pPr>
              <a:defRPr sz="2300"/>
            </a:lvl5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pic>
        <p:nvPicPr>
          <p:cNvPr id="5" name="Picture 5" descr="ppt内页-9-25副本"/>
          <p:cNvPicPr>
            <a:picLocks noChangeAspect="1" noChangeArrowheads="1"/>
          </p:cNvPicPr>
          <p:nvPr userDrawn="1"/>
        </p:nvPicPr>
        <p:blipFill>
          <a:blip r:embed="rId2"/>
          <a:srcRect/>
          <a:stretch>
            <a:fillRect/>
          </a:stretch>
        </p:blipFill>
        <p:spPr bwMode="auto">
          <a:xfrm>
            <a:off x="0" y="-1588"/>
            <a:ext cx="9144000" cy="6861176"/>
          </a:xfrm>
          <a:prstGeom prst="rect">
            <a:avLst/>
          </a:prstGeom>
          <a:noFill/>
          <a:ln w="9525">
            <a:noFill/>
            <a:miter lim="800000"/>
            <a:headEnd/>
            <a:tailEnd/>
          </a:ln>
        </p:spPr>
      </p:pic>
      <p:sp>
        <p:nvSpPr>
          <p:cNvPr id="2" name="Title 1"/>
          <p:cNvSpPr>
            <a:spLocks noGrp="1"/>
          </p:cNvSpPr>
          <p:nvPr>
            <p:ph type="title"/>
          </p:nvPr>
        </p:nvSpPr>
        <p:spPr>
          <a:xfrm>
            <a:off x="382588" y="228600"/>
            <a:ext cx="8380412" cy="664797"/>
          </a:xfrm>
        </p:spPr>
        <p:txBody>
          <a:bodyPr/>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r>
              <a:rPr lang="zh-CN" altLang="en-US" smtClean="0"/>
              <a:t>单击此处编辑母版标题样式</a:t>
            </a:r>
            <a:endParaRPr lang="en-US" dirty="0"/>
          </a:p>
        </p:txBody>
      </p:sp>
      <p:sp>
        <p:nvSpPr>
          <p:cNvPr id="3" name="Content Placeholder 2"/>
          <p:cNvSpPr>
            <a:spLocks noGrp="1"/>
          </p:cNvSpPr>
          <p:nvPr>
            <p:ph sz="half" idx="1"/>
          </p:nvPr>
        </p:nvSpPr>
        <p:spPr>
          <a:xfrm>
            <a:off x="382323" y="1414199"/>
            <a:ext cx="4126177" cy="1733808"/>
          </a:xfrm>
        </p:spPr>
        <p:txBody>
          <a:bodyPr/>
          <a:lstStyle>
            <a:lvl1pPr marL="296321" indent="-296321">
              <a:defRPr sz="2300"/>
            </a:lvl1pPr>
            <a:lvl2pPr>
              <a:defRPr sz="2000"/>
            </a:lvl2pPr>
            <a:lvl3pPr>
              <a:defRPr sz="17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4635500" y="1414199"/>
            <a:ext cx="4127500" cy="1733808"/>
          </a:xfrm>
        </p:spPr>
        <p:txBody>
          <a:bodyPr/>
          <a:lstStyle>
            <a:lvl1pPr marL="294999" indent="-294999">
              <a:defRPr sz="2300"/>
            </a:lvl1pPr>
            <a:lvl2pPr marL="600580" indent="-285739">
              <a:defRPr sz="2000"/>
            </a:lvl2pPr>
            <a:lvl3pPr marL="866476" indent="-256636">
              <a:defRPr sz="1700"/>
            </a:lvl3pPr>
            <a:lvl4pPr marL="1095331" indent="-247376">
              <a:defRPr sz="1500"/>
            </a:lvl4pPr>
            <a:lvl5pPr marL="1342707" indent="-238115">
              <a:buNone/>
              <a:defRPr sz="1500"/>
            </a:lvl5pPr>
            <a:lvl6pPr>
              <a:defRPr sz="1500"/>
            </a:lvl6pPr>
            <a:lvl7pPr>
              <a:defRPr sz="1500"/>
            </a:lvl7pPr>
            <a:lvl8pPr>
              <a:defRPr sz="1500"/>
            </a:lvl8pPr>
            <a:lvl9pPr>
              <a:defRPr sz="15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pic>
        <p:nvPicPr>
          <p:cNvPr id="2" name="Picture 5" descr="ppt内页-9-25副本"/>
          <p:cNvPicPr>
            <a:picLocks noChangeAspect="1" noChangeArrowheads="1"/>
          </p:cNvPicPr>
          <p:nvPr userDrawn="1"/>
        </p:nvPicPr>
        <p:blipFill>
          <a:blip r:embed="rId2"/>
          <a:srcRect/>
          <a:stretch>
            <a:fillRect/>
          </a:stretch>
        </p:blipFill>
        <p:spPr bwMode="auto">
          <a:xfrm>
            <a:off x="0" y="-1588"/>
            <a:ext cx="9144000" cy="6861176"/>
          </a:xfrm>
          <a:prstGeom prst="rect">
            <a:avLst/>
          </a:prstGeom>
          <a:noFill/>
          <a:ln w="9525">
            <a:noFill/>
            <a:miter lim="800000"/>
            <a:headEnd/>
            <a:tailEnd/>
          </a:ln>
        </p:spPr>
      </p:pic>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blank" preserve="1">
  <p:cSld name="WALKIN - Prints in GRAYSCALE">
    <p:bg bwMode="ltGray">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 name="Picture 4" descr="ppt封面-9-25副本"/>
          <p:cNvPicPr>
            <a:picLocks noChangeAspect="1" noChangeArrowheads="1"/>
          </p:cNvPicPr>
          <p:nvPr userDrawn="1"/>
        </p:nvPicPr>
        <p:blipFill>
          <a:blip r:embed="rId3"/>
          <a:srcRect/>
          <a:stretch>
            <a:fillRect/>
          </a:stretch>
        </p:blipFill>
        <p:spPr bwMode="auto">
          <a:xfrm>
            <a:off x="0" y="-1588"/>
            <a:ext cx="9144000" cy="6861176"/>
          </a:xfrm>
          <a:prstGeom prst="rect">
            <a:avLst/>
          </a:prstGeom>
          <a:noFill/>
          <a:ln w="9525">
            <a:noFill/>
            <a:miter lim="800000"/>
            <a:headEnd/>
            <a:tailEnd/>
          </a:ln>
        </p:spPr>
      </p:pic>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Notes Slide (you must hide i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
          <a:xfrm>
            <a:off x="382588" y="228600"/>
            <a:ext cx="8380412" cy="692497"/>
          </a:xfrm>
        </p:spPr>
        <p:txBody>
          <a:bodyPr/>
          <a:lstStyle>
            <a:lvl1pPr algn="l" rtl="0" fontAlgn="base">
              <a:lnSpc>
                <a:spcPct val="90000"/>
              </a:lnSpc>
              <a:spcBef>
                <a:spcPct val="0"/>
              </a:spcBef>
              <a:spcAft>
                <a:spcPct val="0"/>
              </a:spcAft>
              <a:defRPr lang="en-US" sz="5000" spc="-125" dirty="0">
                <a:ln w="3175">
                  <a:noFill/>
                </a:ln>
                <a:solidFill>
                  <a:srgbClr val="FFFFFF"/>
                </a:solidFill>
                <a:effectLst>
                  <a:outerShdw blurRad="88900" dist="12700" dir="2700000" algn="tl" rotWithShape="0">
                    <a:prstClr val="black"/>
                  </a:outerShdw>
                </a:effectLst>
                <a:latin typeface="Trebuchet MS" pitchFamily="34" charset="0"/>
                <a:ea typeface="+mn-ea"/>
                <a:cs typeface="Arial" charset="0"/>
              </a:defRPr>
            </a:lvl1pPr>
          </a:lstStyle>
          <a:p>
            <a:r>
              <a:rPr lang="zh-CN" altLang="en-US" smtClean="0"/>
              <a:t>单击此处编辑母版标题样式</a:t>
            </a:r>
            <a:endParaRPr lang="en-US" dirty="0"/>
          </a:p>
        </p:txBody>
      </p:sp>
      <p:sp>
        <p:nvSpPr>
          <p:cNvPr id="3" name="Text Placeholder 2"/>
          <p:cNvSpPr>
            <a:spLocks noGrp="1"/>
          </p:cNvSpPr>
          <p:nvPr>
            <p:ph type="body" idx="1"/>
          </p:nvPr>
        </p:nvSpPr>
        <p:spPr bwMode="black">
          <a:xfrm>
            <a:off x="382588" y="1414464"/>
            <a:ext cx="8380412" cy="2369879"/>
          </a:xfr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zh-CN" altLang="en-US"/>
          </a:p>
        </p:txBody>
      </p:sp>
      <p:sp>
        <p:nvSpPr>
          <p:cNvPr id="3" name="Slide Number Placeholder 2"/>
          <p:cNvSpPr>
            <a:spLocks noGrp="1"/>
          </p:cNvSpPr>
          <p:nvPr>
            <p:ph type="sldNum" sz="quarter" idx="10"/>
          </p:nvPr>
        </p:nvSpPr>
        <p:spPr>
          <a:xfrm>
            <a:off x="6524625" y="6115050"/>
            <a:ext cx="1016000" cy="331788"/>
          </a:xfrm>
          <a:prstGeom prst="rect">
            <a:avLst/>
          </a:prstGeom>
        </p:spPr>
        <p:txBody>
          <a:bodyPr/>
          <a:lstStyle>
            <a:lvl1pPr>
              <a:defRPr>
                <a:ea typeface="+mn-ea"/>
                <a:cs typeface="+mn-cs"/>
              </a:defRPr>
            </a:lvl1pPr>
          </a:lstStyle>
          <a:p>
            <a:pPr>
              <a:defRPr/>
            </a:pPr>
            <a:r>
              <a:rPr lang="en-US" altLang="zh-CN"/>
              <a:t>Slide </a:t>
            </a:r>
            <a:fld id="{95058B00-27AA-43B3-A4A3-954577A4704F}" type="slidenum">
              <a:rPr lang="en-US" altLang="zh-CN"/>
              <a:pPr>
                <a:defRPr/>
              </a:pPr>
              <a:t>‹#›</a:t>
            </a:fld>
            <a:endParaRPr lang="en-US" altLang="zh-CN"/>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33350" y="285750"/>
            <a:ext cx="8882063" cy="654050"/>
          </a:xfrm>
          <a:prstGeom prst="rect">
            <a:avLst/>
          </a:prstGeom>
        </p:spPr>
        <p:txBody>
          <a:bodyPr/>
          <a:lstStyle/>
          <a:p>
            <a:r>
              <a:rPr lang="en-US" altLang="zh-CN" smtClean="0"/>
              <a:t>Click to edit Master title style</a:t>
            </a:r>
            <a:endParaRPr lang="zh-CN" altLang="en-US"/>
          </a:p>
        </p:txBody>
      </p:sp>
      <p:sp>
        <p:nvSpPr>
          <p:cNvPr id="3" name="Table Placeholder 2"/>
          <p:cNvSpPr>
            <a:spLocks noGrp="1"/>
          </p:cNvSpPr>
          <p:nvPr>
            <p:ph type="tbl" idx="1"/>
          </p:nvPr>
        </p:nvSpPr>
        <p:spPr>
          <a:xfrm>
            <a:off x="133350" y="933450"/>
            <a:ext cx="8883650" cy="4908550"/>
          </a:xfrm>
          <a:prstGeom prst="rect">
            <a:avLst/>
          </a:prstGeom>
        </p:spPr>
        <p:txBody>
          <a:bodyPr/>
          <a:lstStyle/>
          <a:p>
            <a:pPr lvl="0"/>
            <a:endParaRPr lang="zh-CN" altLang="en-US" noProof="0"/>
          </a:p>
        </p:txBody>
      </p:sp>
      <p:sp>
        <p:nvSpPr>
          <p:cNvPr id="4" name="Slide Number Placeholder 3"/>
          <p:cNvSpPr>
            <a:spLocks noGrp="1"/>
          </p:cNvSpPr>
          <p:nvPr>
            <p:ph type="sldNum" sz="quarter" idx="10"/>
          </p:nvPr>
        </p:nvSpPr>
        <p:spPr>
          <a:xfrm>
            <a:off x="5872163" y="6505575"/>
            <a:ext cx="685800" cy="314325"/>
          </a:xfrm>
          <a:prstGeom prst="rect">
            <a:avLst/>
          </a:prstGeom>
        </p:spPr>
        <p:txBody>
          <a:bodyPr/>
          <a:lstStyle>
            <a:lvl1pPr>
              <a:defRPr>
                <a:ea typeface="+mn-ea"/>
                <a:cs typeface="+mn-cs"/>
              </a:defRPr>
            </a:lvl1pPr>
          </a:lstStyle>
          <a:p>
            <a:pPr>
              <a:defRPr/>
            </a:pPr>
            <a:fld id="{8C38CCDE-FFB2-44BF-BF58-7B4EDB554F1C}" type="slidenum">
              <a:rPr lang="en-US" altLang="zh-CN"/>
              <a:pPr>
                <a:defRPr/>
              </a:pPr>
              <a:t>‹#›</a:t>
            </a:fld>
            <a:endParaRPr lang="en-US" altLang="zh-CN"/>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image" Target="../media/image4.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2"/>
          <a:srcRect/>
          <a:stretch>
            <a:fillRect/>
          </a:stretch>
        </a:blipFill>
        <a:effectLst/>
      </p:bgPr>
    </p:bg>
    <p:spTree>
      <p:nvGrpSpPr>
        <p:cNvPr id="1" name=""/>
        <p:cNvGrpSpPr/>
        <p:nvPr/>
      </p:nvGrpSpPr>
      <p:grpSpPr>
        <a:xfrm>
          <a:off x="0" y="0"/>
          <a:ext cx="0" cy="0"/>
          <a:chOff x="0" y="0"/>
          <a:chExt cx="0" cy="0"/>
        </a:xfrm>
      </p:grpSpPr>
      <p:pic>
        <p:nvPicPr>
          <p:cNvPr id="19458" name="Picture 4" descr="ppt内页-9-25副本"/>
          <p:cNvPicPr>
            <a:picLocks noChangeAspect="1" noChangeArrowheads="1"/>
          </p:cNvPicPr>
          <p:nvPr/>
        </p:nvPicPr>
        <p:blipFill>
          <a:blip r:embed="rId13"/>
          <a:srcRect/>
          <a:stretch>
            <a:fillRect/>
          </a:stretch>
        </p:blipFill>
        <p:spPr bwMode="auto">
          <a:xfrm>
            <a:off x="0" y="-1588"/>
            <a:ext cx="9144000" cy="6861176"/>
          </a:xfrm>
          <a:prstGeom prst="rect">
            <a:avLst/>
          </a:prstGeom>
          <a:noFill/>
          <a:ln w="9525">
            <a:noFill/>
            <a:miter lim="800000"/>
            <a:headEnd/>
            <a:tailEnd/>
          </a:ln>
        </p:spPr>
      </p:pic>
      <p:sp>
        <p:nvSpPr>
          <p:cNvPr id="1026" name="Rectangle 2"/>
          <p:cNvSpPr>
            <a:spLocks noGrp="1" noChangeArrowheads="1"/>
          </p:cNvSpPr>
          <p:nvPr>
            <p:ph type="title"/>
          </p:nvPr>
        </p:nvSpPr>
        <p:spPr bwMode="auto">
          <a:xfrm>
            <a:off x="382588" y="228600"/>
            <a:ext cx="8380412" cy="665163"/>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dirty="0" smtClean="0"/>
              <a:t>Click to edit Title Slide</a:t>
            </a:r>
          </a:p>
        </p:txBody>
      </p:sp>
      <p:sp>
        <p:nvSpPr>
          <p:cNvPr id="1027" name="Rectangle 8"/>
          <p:cNvSpPr>
            <a:spLocks noGrp="1" noChangeArrowheads="1"/>
          </p:cNvSpPr>
          <p:nvPr>
            <p:ph type="body" idx="1"/>
          </p:nvPr>
        </p:nvSpPr>
        <p:spPr bwMode="auto">
          <a:xfrm>
            <a:off x="382588" y="1414463"/>
            <a:ext cx="8380412" cy="2370137"/>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Tree>
  </p:cSld>
  <p:clrMap bg1="dk2" tx1="lt1" bg2="dk1" tx2="lt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Lst>
  <p:transition>
    <p:fade/>
  </p:transition>
  <p:timing>
    <p:tnLst>
      <p:par>
        <p:cTn id="1" dur="indefinite" restart="never" nodeType="tmRoot"/>
      </p:par>
    </p:tnLst>
  </p:timing>
  <p:txStyles>
    <p:titleStyle>
      <a:lvl1pPr algn="l" defTabSz="911225" rtl="0" eaLnBrk="0" fontAlgn="base" hangingPunct="0">
        <a:lnSpc>
          <a:spcPct val="90000"/>
        </a:lnSpc>
        <a:spcBef>
          <a:spcPct val="0"/>
        </a:spcBef>
        <a:spcAft>
          <a:spcPct val="0"/>
        </a:spcAft>
        <a:defRPr lang="en-US" sz="4800"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vl2pPr algn="l" defTabSz="911225" rtl="0" eaLnBrk="0" fontAlgn="base" hangingPunct="0">
        <a:lnSpc>
          <a:spcPct val="90000"/>
        </a:lnSpc>
        <a:spcBef>
          <a:spcPct val="0"/>
        </a:spcBef>
        <a:spcAft>
          <a:spcPct val="0"/>
        </a:spcAft>
        <a:defRPr sz="4800">
          <a:solidFill>
            <a:schemeClr val="tx1"/>
          </a:solidFill>
          <a:latin typeface="Trebuchet MS" pitchFamily="34" charset="0"/>
          <a:ea typeface="微软雅黑" pitchFamily="34" charset="-122"/>
          <a:cs typeface="Arial" charset="0"/>
        </a:defRPr>
      </a:lvl2pPr>
      <a:lvl3pPr algn="l" defTabSz="911225" rtl="0" eaLnBrk="0" fontAlgn="base" hangingPunct="0">
        <a:lnSpc>
          <a:spcPct val="90000"/>
        </a:lnSpc>
        <a:spcBef>
          <a:spcPct val="0"/>
        </a:spcBef>
        <a:spcAft>
          <a:spcPct val="0"/>
        </a:spcAft>
        <a:defRPr sz="4800">
          <a:solidFill>
            <a:schemeClr val="tx1"/>
          </a:solidFill>
          <a:latin typeface="Trebuchet MS" pitchFamily="34" charset="0"/>
          <a:ea typeface="微软雅黑" pitchFamily="34" charset="-122"/>
          <a:cs typeface="Arial" charset="0"/>
        </a:defRPr>
      </a:lvl3pPr>
      <a:lvl4pPr algn="l" defTabSz="911225" rtl="0" eaLnBrk="0" fontAlgn="base" hangingPunct="0">
        <a:lnSpc>
          <a:spcPct val="90000"/>
        </a:lnSpc>
        <a:spcBef>
          <a:spcPct val="0"/>
        </a:spcBef>
        <a:spcAft>
          <a:spcPct val="0"/>
        </a:spcAft>
        <a:defRPr sz="4800">
          <a:solidFill>
            <a:schemeClr val="tx1"/>
          </a:solidFill>
          <a:latin typeface="Trebuchet MS" pitchFamily="34" charset="0"/>
          <a:ea typeface="微软雅黑" pitchFamily="34" charset="-122"/>
          <a:cs typeface="Arial" charset="0"/>
        </a:defRPr>
      </a:lvl4pPr>
      <a:lvl5pPr algn="l" defTabSz="911225" rtl="0" eaLnBrk="0" fontAlgn="base" hangingPunct="0">
        <a:lnSpc>
          <a:spcPct val="90000"/>
        </a:lnSpc>
        <a:spcBef>
          <a:spcPct val="0"/>
        </a:spcBef>
        <a:spcAft>
          <a:spcPct val="0"/>
        </a:spcAft>
        <a:defRPr sz="4800">
          <a:solidFill>
            <a:schemeClr val="tx1"/>
          </a:solidFill>
          <a:latin typeface="Trebuchet MS" pitchFamily="34" charset="0"/>
          <a:ea typeface="微软雅黑" pitchFamily="34" charset="-122"/>
          <a:cs typeface="Arial" charset="0"/>
        </a:defRPr>
      </a:lvl5pPr>
      <a:lvl6pPr marL="380970" algn="l" defTabSz="914063" rtl="0" eaLnBrk="1" fontAlgn="base" hangingPunct="1">
        <a:lnSpc>
          <a:spcPct val="90000"/>
        </a:lnSpc>
        <a:spcBef>
          <a:spcPct val="0"/>
        </a:spcBef>
        <a:spcAft>
          <a:spcPct val="0"/>
        </a:spcAft>
        <a:defRPr sz="4500">
          <a:solidFill>
            <a:schemeClr val="tx2"/>
          </a:solidFill>
          <a:latin typeface="Segoe Semibold" pitchFamily="34" charset="0"/>
        </a:defRPr>
      </a:lvl6pPr>
      <a:lvl7pPr marL="761940" algn="l" defTabSz="914063" rtl="0" eaLnBrk="1" fontAlgn="base" hangingPunct="1">
        <a:lnSpc>
          <a:spcPct val="90000"/>
        </a:lnSpc>
        <a:spcBef>
          <a:spcPct val="0"/>
        </a:spcBef>
        <a:spcAft>
          <a:spcPct val="0"/>
        </a:spcAft>
        <a:defRPr sz="4500">
          <a:solidFill>
            <a:schemeClr val="tx2"/>
          </a:solidFill>
          <a:latin typeface="Segoe Semibold" pitchFamily="34" charset="0"/>
        </a:defRPr>
      </a:lvl7pPr>
      <a:lvl8pPr marL="1142908" algn="l" defTabSz="914063" rtl="0" eaLnBrk="1" fontAlgn="base" hangingPunct="1">
        <a:lnSpc>
          <a:spcPct val="90000"/>
        </a:lnSpc>
        <a:spcBef>
          <a:spcPct val="0"/>
        </a:spcBef>
        <a:spcAft>
          <a:spcPct val="0"/>
        </a:spcAft>
        <a:defRPr sz="4500">
          <a:solidFill>
            <a:schemeClr val="tx2"/>
          </a:solidFill>
          <a:latin typeface="Segoe Semibold" pitchFamily="34" charset="0"/>
        </a:defRPr>
      </a:lvl8pPr>
      <a:lvl9pPr marL="1523878" algn="l" defTabSz="914063" rtl="0" eaLnBrk="1" fontAlgn="base" hangingPunct="1">
        <a:lnSpc>
          <a:spcPct val="90000"/>
        </a:lnSpc>
        <a:spcBef>
          <a:spcPct val="0"/>
        </a:spcBef>
        <a:spcAft>
          <a:spcPct val="0"/>
        </a:spcAft>
        <a:defRPr sz="4500">
          <a:solidFill>
            <a:schemeClr val="tx2"/>
          </a:solidFill>
          <a:latin typeface="Segoe Semibold" pitchFamily="34" charset="0"/>
        </a:defRPr>
      </a:lvl9pPr>
    </p:titleStyle>
    <p:bodyStyle>
      <a:lvl1pPr marL="381000" indent="-381000" algn="l" defTabSz="911225" rtl="0" eaLnBrk="0" fontAlgn="base" hangingPunct="0">
        <a:lnSpc>
          <a:spcPct val="90000"/>
        </a:lnSpc>
        <a:spcBef>
          <a:spcPts val="1163"/>
        </a:spcBef>
        <a:spcAft>
          <a:spcPct val="0"/>
        </a:spcAft>
        <a:buClr>
          <a:schemeClr val="tx2"/>
        </a:buClr>
        <a:buSzPct val="95000"/>
        <a:buBlip>
          <a:blip r:embed="rId14"/>
        </a:buBlip>
        <a:defRPr sz="33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微软雅黑"/>
        </a:defRPr>
      </a:lvl1pPr>
      <a:lvl2pPr marL="703263" indent="-315913" algn="l" defTabSz="911225" rtl="0" eaLnBrk="0" fontAlgn="base" hangingPunct="0">
        <a:lnSpc>
          <a:spcPct val="90000"/>
        </a:lnSpc>
        <a:spcBef>
          <a:spcPts val="1088"/>
        </a:spcBef>
        <a:spcAft>
          <a:spcPct val="0"/>
        </a:spcAft>
        <a:buClr>
          <a:schemeClr val="tx2"/>
        </a:buClr>
        <a:buSzPct val="80000"/>
        <a:buBlip>
          <a:blip r:embed="rId15"/>
        </a:buBlip>
        <a:defRPr sz="30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微软雅黑" pitchFamily="34" charset="-122"/>
          <a:cs typeface="微软雅黑"/>
        </a:defRPr>
      </a:lvl2pPr>
      <a:lvl3pPr marL="987425" indent="-280988" algn="l" defTabSz="911225" rtl="0" eaLnBrk="0" fontAlgn="base" hangingPunct="0">
        <a:lnSpc>
          <a:spcPct val="90000"/>
        </a:lnSpc>
        <a:spcBef>
          <a:spcPts val="1000"/>
        </a:spcBef>
        <a:spcAft>
          <a:spcPct val="0"/>
        </a:spcAft>
        <a:buClr>
          <a:schemeClr val="tx2"/>
        </a:buClr>
        <a:buSzPct val="80000"/>
        <a:buBlip>
          <a:blip r:embed="rId15"/>
        </a:buBlip>
        <a:defRPr sz="27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微软雅黑" pitchFamily="34" charset="-122"/>
          <a:cs typeface="微软雅黑"/>
        </a:defRPr>
      </a:lvl3pPr>
      <a:lvl4pPr marL="1265238" indent="-274638" algn="l" defTabSz="911225" rtl="0" eaLnBrk="0" fontAlgn="base" hangingPunct="0">
        <a:lnSpc>
          <a:spcPct val="90000"/>
        </a:lnSpc>
        <a:spcBef>
          <a:spcPts val="913"/>
        </a:spcBef>
        <a:spcAft>
          <a:spcPct val="0"/>
        </a:spcAft>
        <a:buClr>
          <a:schemeClr val="tx2"/>
        </a:buClr>
        <a:buSzPct val="80000"/>
        <a:buBlip>
          <a:blip r:embed="rId15"/>
        </a:buBlip>
        <a:defRPr sz="23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微软雅黑" pitchFamily="34" charset="-122"/>
          <a:cs typeface="微软雅黑"/>
        </a:defRPr>
      </a:lvl4pPr>
      <a:lvl5pPr marL="1528763" indent="-258763" algn="l" defTabSz="911225" rtl="0" eaLnBrk="0" fontAlgn="base" hangingPunct="0">
        <a:lnSpc>
          <a:spcPct val="90000"/>
        </a:lnSpc>
        <a:spcBef>
          <a:spcPts val="838"/>
        </a:spcBef>
        <a:spcAft>
          <a:spcPct val="0"/>
        </a:spcAft>
        <a:buClr>
          <a:schemeClr val="tx2"/>
        </a:buClr>
        <a:buSzPct val="80000"/>
        <a:buBlip>
          <a:blip r:embed="rId15"/>
        </a:buBlip>
        <a:defRPr sz="23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微软雅黑" pitchFamily="34" charset="-122"/>
          <a:cs typeface="微软雅黑"/>
        </a:defRPr>
      </a:lvl5pPr>
      <a:lvl6pPr marL="1911463"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6"/>
        </a:buBlip>
        <a:defRPr sz="2000">
          <a:solidFill>
            <a:schemeClr val="tx1"/>
          </a:solidFill>
          <a:latin typeface="+mn-lt"/>
        </a:defRPr>
      </a:lvl6pPr>
      <a:lvl7pPr marL="2292432"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6"/>
        </a:buBlip>
        <a:defRPr sz="2000">
          <a:solidFill>
            <a:schemeClr val="tx1"/>
          </a:solidFill>
          <a:latin typeface="+mn-lt"/>
        </a:defRPr>
      </a:lvl7pPr>
      <a:lvl8pPr marL="2673401"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6"/>
        </a:buBlip>
        <a:defRPr sz="2000">
          <a:solidFill>
            <a:schemeClr val="tx1"/>
          </a:solidFill>
          <a:latin typeface="+mn-lt"/>
        </a:defRPr>
      </a:lvl8pPr>
      <a:lvl9pPr marL="3054371"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6"/>
        </a:buBlip>
        <a:defRPr sz="2000">
          <a:solidFill>
            <a:schemeClr val="tx1"/>
          </a:solidFill>
          <a:latin typeface="+mn-lt"/>
        </a:defRPr>
      </a:lvl9pPr>
    </p:bodyStyle>
    <p:otherStyle>
      <a:defPPr>
        <a:defRPr lang="en-US"/>
      </a:defPPr>
      <a:lvl1pPr marL="0" algn="l" defTabSz="761940" rtl="0" eaLnBrk="1" latinLnBrk="0" hangingPunct="1">
        <a:defRPr sz="1500" kern="1200">
          <a:solidFill>
            <a:schemeClr val="tx1"/>
          </a:solidFill>
          <a:latin typeface="+mn-lt"/>
          <a:ea typeface="+mn-ea"/>
          <a:cs typeface="+mn-cs"/>
        </a:defRPr>
      </a:lvl1pPr>
      <a:lvl2pPr marL="380970" algn="l" defTabSz="761940" rtl="0" eaLnBrk="1" latinLnBrk="0" hangingPunct="1">
        <a:defRPr sz="1500" kern="1200">
          <a:solidFill>
            <a:schemeClr val="tx1"/>
          </a:solidFill>
          <a:latin typeface="+mn-lt"/>
          <a:ea typeface="+mn-ea"/>
          <a:cs typeface="+mn-cs"/>
        </a:defRPr>
      </a:lvl2pPr>
      <a:lvl3pPr marL="761940" algn="l" defTabSz="761940" rtl="0" eaLnBrk="1" latinLnBrk="0" hangingPunct="1">
        <a:defRPr sz="1500" kern="1200">
          <a:solidFill>
            <a:schemeClr val="tx1"/>
          </a:solidFill>
          <a:latin typeface="+mn-lt"/>
          <a:ea typeface="+mn-ea"/>
          <a:cs typeface="+mn-cs"/>
        </a:defRPr>
      </a:lvl3pPr>
      <a:lvl4pPr marL="1142908" algn="l" defTabSz="761940" rtl="0" eaLnBrk="1" latinLnBrk="0" hangingPunct="1">
        <a:defRPr sz="1500" kern="1200">
          <a:solidFill>
            <a:schemeClr val="tx1"/>
          </a:solidFill>
          <a:latin typeface="+mn-lt"/>
          <a:ea typeface="+mn-ea"/>
          <a:cs typeface="+mn-cs"/>
        </a:defRPr>
      </a:lvl4pPr>
      <a:lvl5pPr marL="1523878" algn="l" defTabSz="761940" rtl="0" eaLnBrk="1" latinLnBrk="0" hangingPunct="1">
        <a:defRPr sz="1500" kern="1200">
          <a:solidFill>
            <a:schemeClr val="tx1"/>
          </a:solidFill>
          <a:latin typeface="+mn-lt"/>
          <a:ea typeface="+mn-ea"/>
          <a:cs typeface="+mn-cs"/>
        </a:defRPr>
      </a:lvl5pPr>
      <a:lvl6pPr marL="1904848" algn="l" defTabSz="761940" rtl="0" eaLnBrk="1" latinLnBrk="0" hangingPunct="1">
        <a:defRPr sz="1500" kern="1200">
          <a:solidFill>
            <a:schemeClr val="tx1"/>
          </a:solidFill>
          <a:latin typeface="+mn-lt"/>
          <a:ea typeface="+mn-ea"/>
          <a:cs typeface="+mn-cs"/>
        </a:defRPr>
      </a:lvl6pPr>
      <a:lvl7pPr marL="2285818" algn="l" defTabSz="761940" rtl="0" eaLnBrk="1" latinLnBrk="0" hangingPunct="1">
        <a:defRPr sz="1500" kern="1200">
          <a:solidFill>
            <a:schemeClr val="tx1"/>
          </a:solidFill>
          <a:latin typeface="+mn-lt"/>
          <a:ea typeface="+mn-ea"/>
          <a:cs typeface="+mn-cs"/>
        </a:defRPr>
      </a:lvl7pPr>
      <a:lvl8pPr marL="2666787" algn="l" defTabSz="761940" rtl="0" eaLnBrk="1" latinLnBrk="0" hangingPunct="1">
        <a:defRPr sz="1500" kern="1200">
          <a:solidFill>
            <a:schemeClr val="tx1"/>
          </a:solidFill>
          <a:latin typeface="+mn-lt"/>
          <a:ea typeface="+mn-ea"/>
          <a:cs typeface="+mn-cs"/>
        </a:defRPr>
      </a:lvl8pPr>
      <a:lvl9pPr marL="3047756" algn="l" defTabSz="761940"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5.xml"/><Relationship Id="rId1" Type="http://schemas.openxmlformats.org/officeDocument/2006/relationships/tags" Target="../tags/tag1.xml"/><Relationship Id="rId4" Type="http://schemas.openxmlformats.org/officeDocument/2006/relationships/image" Target="../media/image40.wmf"/></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image" Target="../media/image18.png"/><Relationship Id="rId5" Type="http://schemas.openxmlformats.org/officeDocument/2006/relationships/image" Target="../media/image17.jpeg"/><Relationship Id="rId4" Type="http://schemas.openxmlformats.org/officeDocument/2006/relationships/image" Target="../media/image16.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hyperlink" Target="mailto:HICWHQL@microsoft.com"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hyperlink" Target="http://forums.microsoft.com/china/ShowForum.aspx?ForumID=2150&amp;SiteID=15" TargetMode="External"/><Relationship Id="rId5" Type="http://schemas.openxmlformats.org/officeDocument/2006/relationships/hyperlink" Target="http://www.microsoft.com/china/windows/products/winfamily/mediacenter/default.mspx" TargetMode="External"/><Relationship Id="rId4" Type="http://schemas.openxmlformats.org/officeDocument/2006/relationships/hyperlink" Target="https://winqual.microsoft.com/"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1.xml"/><Relationship Id="rId1" Type="http://schemas.openxmlformats.org/officeDocument/2006/relationships/slideLayout" Target="../slideLayouts/slideLayout5.xml"/><Relationship Id="rId4" Type="http://schemas.openxmlformats.org/officeDocument/2006/relationships/image" Target="../media/image42.png"/></Relationships>
</file>

<file path=ppt/slides/_rels/slide3.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jpeg"/><Relationship Id="rId7" Type="http://schemas.openxmlformats.org/officeDocument/2006/relationships/image" Target="../media/image15.jpeg"/><Relationship Id="rId12"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jpeg"/></Relationships>
</file>

<file path=ppt/slides/_rels/slide4.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jpeg"/><Relationship Id="rId3" Type="http://schemas.openxmlformats.org/officeDocument/2006/relationships/notesSlide" Target="../notesSlides/notesSlide4.xml"/><Relationship Id="rId7" Type="http://schemas.openxmlformats.org/officeDocument/2006/relationships/image" Target="../media/image24.png"/><Relationship Id="rId12" Type="http://schemas.openxmlformats.org/officeDocument/2006/relationships/image" Target="../media/image29.png"/><Relationship Id="rId2" Type="http://schemas.openxmlformats.org/officeDocument/2006/relationships/slideLayout" Target="../slideLayouts/slideLayout3.xml"/><Relationship Id="rId1" Type="http://schemas.openxmlformats.org/officeDocument/2006/relationships/vmlDrawing" Target="../drawings/vmlDrawing1.v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2.png"/><Relationship Id="rId15" Type="http://schemas.openxmlformats.org/officeDocument/2006/relationships/image" Target="../media/image32.png"/><Relationship Id="rId10" Type="http://schemas.openxmlformats.org/officeDocument/2006/relationships/image" Target="../media/image27.png"/><Relationship Id="rId4" Type="http://schemas.openxmlformats.org/officeDocument/2006/relationships/oleObject" Target="../embeddings/oleObject1.bin"/><Relationship Id="rId9" Type="http://schemas.openxmlformats.org/officeDocument/2006/relationships/image" Target="../media/image26.png"/><Relationship Id="rId14" Type="http://schemas.openxmlformats.org/officeDocument/2006/relationships/image" Target="../media/image31.png"/></Relationships>
</file>

<file path=ppt/slides/_rels/slide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2691" name="Rectangle 2"/>
          <p:cNvSpPr>
            <a:spLocks noGrp="1" noChangeArrowheads="1"/>
          </p:cNvSpPr>
          <p:nvPr>
            <p:ph type="title" idx="4294967295"/>
          </p:nvPr>
        </p:nvSpPr>
        <p:spPr>
          <a:xfrm>
            <a:off x="261938" y="285750"/>
            <a:ext cx="8882062" cy="387798"/>
          </a:xfrm>
        </p:spPr>
        <p:txBody>
          <a:bodyPr/>
          <a:lstStyle/>
          <a:p>
            <a:pPr eaLnBrk="1" hangingPunct="1">
              <a:defRPr/>
            </a:pPr>
            <a:r>
              <a:rPr altLang="zh-CN" sz="2800">
                <a:latin typeface="+mn-ea"/>
              </a:rPr>
              <a:t>i.MX37</a:t>
            </a:r>
            <a:r>
              <a:rPr lang="zh-CN" altLang="en-US" sz="2800">
                <a:latin typeface="+mn-ea"/>
              </a:rPr>
              <a:t>应用处理器</a:t>
            </a:r>
          </a:p>
        </p:txBody>
      </p:sp>
      <p:sp>
        <p:nvSpPr>
          <p:cNvPr id="2162692" name="Rectangle 3"/>
          <p:cNvSpPr>
            <a:spLocks noChangeArrowheads="1"/>
          </p:cNvSpPr>
          <p:nvPr/>
        </p:nvSpPr>
        <p:spPr bwMode="auto">
          <a:xfrm>
            <a:off x="930275" y="514350"/>
            <a:ext cx="7461250" cy="5264150"/>
          </a:xfrm>
          <a:prstGeom prst="rect">
            <a:avLst/>
          </a:prstGeom>
          <a:noFill/>
          <a:ln w="9525">
            <a:noFill/>
            <a:miter lim="800000"/>
            <a:headEnd/>
            <a:tailEnd/>
          </a:ln>
        </p:spPr>
        <p:txBody>
          <a:bodyPr/>
          <a:lstStyle/>
          <a:p>
            <a:pPr marL="177800" indent="-177800">
              <a:lnSpc>
                <a:spcPct val="95000"/>
              </a:lnSpc>
              <a:buClr>
                <a:schemeClr val="accent1"/>
              </a:buClr>
              <a:buSzPct val="80000"/>
              <a:buFont typeface="Arial" charset="0"/>
              <a:buNone/>
              <a:defRPr/>
            </a:pPr>
            <a:endParaRPr lang="en-US" altLang="zh-CN" sz="1200" b="1" u="sng" dirty="0">
              <a:latin typeface="+mn-lt"/>
              <a:ea typeface="+mn-ea"/>
              <a:cs typeface="+mn-cs"/>
            </a:endParaRPr>
          </a:p>
          <a:p>
            <a:pPr marL="177800" indent="-177800">
              <a:lnSpc>
                <a:spcPct val="95000"/>
              </a:lnSpc>
              <a:buClr>
                <a:schemeClr val="accent1"/>
              </a:buClr>
              <a:buSzPct val="80000"/>
              <a:buFont typeface="Arial" charset="0"/>
              <a:buNone/>
              <a:defRPr/>
            </a:pPr>
            <a:r>
              <a:rPr lang="zh-CN" altLang="en-US" sz="1200" u="sng" dirty="0">
                <a:latin typeface="+mn-lt"/>
                <a:ea typeface="+mn-ea"/>
                <a:cs typeface="+mn-cs"/>
              </a:rPr>
              <a:t>功耗和性能</a:t>
            </a:r>
          </a:p>
          <a:p>
            <a:pPr marL="177800" indent="-177800">
              <a:lnSpc>
                <a:spcPct val="95000"/>
              </a:lnSpc>
              <a:buClr>
                <a:schemeClr val="accent1"/>
              </a:buClr>
              <a:buSzPct val="80000"/>
              <a:buFont typeface="Arial" charset="0"/>
              <a:buChar char="►"/>
              <a:defRPr/>
            </a:pPr>
            <a:r>
              <a:rPr lang="en-US" altLang="zh-CN" sz="1200" dirty="0">
                <a:latin typeface="+mn-lt"/>
                <a:ea typeface="+mn-ea"/>
                <a:cs typeface="+mn-cs"/>
              </a:rPr>
              <a:t>Single ARM1176 Core </a:t>
            </a:r>
            <a:r>
              <a:rPr lang="zh-CN" altLang="en-US" sz="1200" dirty="0">
                <a:latin typeface="+mn-ea"/>
                <a:ea typeface="+mn-ea"/>
                <a:cs typeface="+mn-cs"/>
              </a:rPr>
              <a:t>包含</a:t>
            </a:r>
            <a:r>
              <a:rPr lang="zh-CN" altLang="en-US" sz="1200" dirty="0">
                <a:latin typeface="+mn-lt"/>
                <a:ea typeface="+mn-ea"/>
                <a:cs typeface="+mn-cs"/>
              </a:rPr>
              <a:t> </a:t>
            </a:r>
            <a:r>
              <a:rPr lang="en-US" altLang="zh-CN" sz="1200" dirty="0">
                <a:latin typeface="+mn-lt"/>
                <a:ea typeface="+mn-ea"/>
                <a:cs typeface="+mn-cs"/>
              </a:rPr>
              <a:t>128KB L2 Cache allows for efficient operation of high level operating systems such as Linux / WinCE and complex use cases needed for mid-end PMP and MID products</a:t>
            </a:r>
          </a:p>
          <a:p>
            <a:pPr marL="565150" lvl="1" indent="-225425">
              <a:lnSpc>
                <a:spcPct val="95000"/>
              </a:lnSpc>
              <a:buClr>
                <a:schemeClr val="tx1"/>
              </a:buClr>
              <a:buSzPct val="80000"/>
              <a:defRPr/>
            </a:pPr>
            <a:endParaRPr lang="en-US" altLang="zh-CN" sz="900" dirty="0">
              <a:latin typeface="+mn-lt"/>
              <a:ea typeface="+mn-ea"/>
              <a:cs typeface="+mn-cs"/>
            </a:endParaRPr>
          </a:p>
          <a:p>
            <a:pPr marL="177800" indent="-177800">
              <a:lnSpc>
                <a:spcPct val="95000"/>
              </a:lnSpc>
              <a:buClr>
                <a:schemeClr val="accent1"/>
              </a:buClr>
              <a:buSzPct val="80000"/>
              <a:buFont typeface="Arial" charset="0"/>
              <a:buChar char="►"/>
              <a:defRPr/>
            </a:pPr>
            <a:r>
              <a:rPr lang="en-US" altLang="zh-CN" sz="1200" dirty="0">
                <a:latin typeface="+mn-lt"/>
                <a:ea typeface="+mn-ea"/>
                <a:cs typeface="+mn-cs"/>
              </a:rPr>
              <a:t>Freescale proprietary C65 LPGP process enables core voltages below 1.0V for lower power consumption</a:t>
            </a:r>
          </a:p>
          <a:p>
            <a:pPr marL="177800" indent="-177800">
              <a:lnSpc>
                <a:spcPct val="95000"/>
              </a:lnSpc>
              <a:buClr>
                <a:schemeClr val="accent1"/>
              </a:buClr>
              <a:buSzPct val="80000"/>
              <a:buFont typeface="Arial" charset="0"/>
              <a:buNone/>
              <a:defRPr/>
            </a:pPr>
            <a:endParaRPr lang="en-US" altLang="zh-CN" sz="800" dirty="0">
              <a:latin typeface="+mn-lt"/>
              <a:ea typeface="+mn-ea"/>
              <a:cs typeface="+mn-cs"/>
            </a:endParaRPr>
          </a:p>
          <a:p>
            <a:pPr marL="177800" indent="-177800">
              <a:lnSpc>
                <a:spcPct val="95000"/>
              </a:lnSpc>
              <a:buClr>
                <a:schemeClr val="accent1"/>
              </a:buClr>
              <a:buSzPct val="80000"/>
              <a:buFont typeface="Arial" charset="0"/>
              <a:buNone/>
              <a:defRPr/>
            </a:pPr>
            <a:r>
              <a:rPr lang="zh-CN" altLang="en-US" sz="1200" u="sng" dirty="0">
                <a:latin typeface="+mn-lt"/>
                <a:ea typeface="+mn-ea"/>
                <a:cs typeface="+mn-cs"/>
              </a:rPr>
              <a:t>多媒体</a:t>
            </a:r>
          </a:p>
          <a:p>
            <a:pPr marL="177800" indent="-177800">
              <a:lnSpc>
                <a:spcPct val="95000"/>
              </a:lnSpc>
              <a:buClr>
                <a:schemeClr val="accent1"/>
              </a:buClr>
              <a:buSzPct val="80000"/>
              <a:buFont typeface="Arial" charset="0"/>
              <a:buChar char="►"/>
              <a:defRPr/>
            </a:pPr>
            <a:r>
              <a:rPr lang="en-US" altLang="zh-CN" sz="1200" dirty="0">
                <a:latin typeface="+mn-lt"/>
                <a:ea typeface="+mn-ea"/>
                <a:cs typeface="+mn-cs"/>
              </a:rPr>
              <a:t>Full support of a wide range of video </a:t>
            </a:r>
            <a:r>
              <a:rPr lang="en-US" altLang="zh-CN" sz="1200" dirty="0" err="1">
                <a:latin typeface="+mn-lt"/>
                <a:ea typeface="+mn-ea"/>
                <a:cs typeface="+mn-cs"/>
              </a:rPr>
              <a:t>codecs</a:t>
            </a:r>
            <a:r>
              <a:rPr lang="en-US" altLang="zh-CN" sz="1200" dirty="0">
                <a:latin typeface="+mn-lt"/>
                <a:ea typeface="+mn-ea"/>
                <a:cs typeface="+mn-cs"/>
              </a:rPr>
              <a:t> up to D1 8Mbps on 16 or 32-bit </a:t>
            </a:r>
            <a:r>
              <a:rPr lang="en-US" altLang="zh-CN" sz="1200" dirty="0" err="1">
                <a:latin typeface="+mn-lt"/>
                <a:ea typeface="+mn-ea"/>
                <a:cs typeface="+mn-cs"/>
              </a:rPr>
              <a:t>mDDR</a:t>
            </a:r>
            <a:endParaRPr lang="en-US" altLang="zh-CN" sz="1200" dirty="0">
              <a:latin typeface="+mn-lt"/>
              <a:ea typeface="+mn-ea"/>
              <a:cs typeface="+mn-cs"/>
            </a:endParaRPr>
          </a:p>
          <a:p>
            <a:pPr marL="565150" lvl="1" indent="-225425">
              <a:lnSpc>
                <a:spcPct val="95000"/>
              </a:lnSpc>
              <a:buClr>
                <a:schemeClr val="tx1"/>
              </a:buClr>
              <a:buSzPct val="80000"/>
              <a:buFontTx/>
              <a:buChar char="•"/>
              <a:defRPr/>
            </a:pPr>
            <a:r>
              <a:rPr lang="en-US" altLang="zh-CN" sz="1200" dirty="0">
                <a:latin typeface="+mn-lt"/>
                <a:ea typeface="+mn-ea"/>
                <a:cs typeface="+mn-cs"/>
              </a:rPr>
              <a:t>H.264 BP, MP, HP</a:t>
            </a:r>
          </a:p>
          <a:p>
            <a:pPr marL="565150" lvl="1" indent="-225425">
              <a:lnSpc>
                <a:spcPct val="95000"/>
              </a:lnSpc>
              <a:buClr>
                <a:schemeClr val="tx1"/>
              </a:buClr>
              <a:buSzPct val="80000"/>
              <a:buFontTx/>
              <a:buChar char="•"/>
              <a:defRPr/>
            </a:pPr>
            <a:r>
              <a:rPr lang="en-US" altLang="zh-CN" sz="1200" dirty="0">
                <a:latin typeface="+mn-lt"/>
                <a:ea typeface="+mn-ea"/>
                <a:cs typeface="+mn-cs"/>
              </a:rPr>
              <a:t>WMV/VC-1 SP, MP, AP</a:t>
            </a:r>
          </a:p>
          <a:p>
            <a:pPr marL="565150" lvl="1" indent="-225425">
              <a:lnSpc>
                <a:spcPct val="95000"/>
              </a:lnSpc>
              <a:buClr>
                <a:schemeClr val="tx1"/>
              </a:buClr>
              <a:buSzPct val="80000"/>
              <a:buFontTx/>
              <a:buChar char="•"/>
              <a:defRPr/>
            </a:pPr>
            <a:r>
              <a:rPr lang="en-US" altLang="zh-CN" sz="1200" dirty="0">
                <a:latin typeface="+mn-lt"/>
                <a:ea typeface="+mn-ea"/>
                <a:cs typeface="+mn-cs"/>
              </a:rPr>
              <a:t>MPEG4 SP, ASP including </a:t>
            </a:r>
            <a:r>
              <a:rPr lang="en-US" altLang="zh-CN" sz="1200" dirty="0" err="1">
                <a:latin typeface="+mn-lt"/>
                <a:ea typeface="+mn-ea"/>
                <a:cs typeface="+mn-cs"/>
              </a:rPr>
              <a:t>DivX</a:t>
            </a:r>
            <a:r>
              <a:rPr lang="en-US" altLang="zh-CN" sz="1200" dirty="0">
                <a:latin typeface="+mn-lt"/>
                <a:ea typeface="+mn-ea"/>
                <a:cs typeface="+mn-cs"/>
              </a:rPr>
              <a:t> 3,4,5,6</a:t>
            </a:r>
          </a:p>
          <a:p>
            <a:pPr marL="565150" lvl="1" indent="-225425">
              <a:lnSpc>
                <a:spcPct val="95000"/>
              </a:lnSpc>
              <a:buClr>
                <a:schemeClr val="tx1"/>
              </a:buClr>
              <a:buSzPct val="80000"/>
              <a:buFontTx/>
              <a:buChar char="•"/>
              <a:defRPr/>
            </a:pPr>
            <a:r>
              <a:rPr lang="en-US" altLang="zh-CN" sz="1200" dirty="0">
                <a:latin typeface="+mn-lt"/>
                <a:ea typeface="+mn-ea"/>
                <a:cs typeface="+mn-cs"/>
              </a:rPr>
              <a:t>MPEG2 MP@ML (12Mbps)</a:t>
            </a:r>
          </a:p>
          <a:p>
            <a:pPr marL="565150" lvl="1" indent="-225425">
              <a:lnSpc>
                <a:spcPct val="95000"/>
              </a:lnSpc>
              <a:buClr>
                <a:schemeClr val="tx1"/>
              </a:buClr>
              <a:buSzPct val="80000"/>
              <a:buFontTx/>
              <a:buChar char="•"/>
              <a:defRPr/>
            </a:pPr>
            <a:endParaRPr lang="en-US" altLang="zh-CN" sz="900" dirty="0">
              <a:latin typeface="+mn-lt"/>
              <a:ea typeface="+mn-ea"/>
              <a:cs typeface="+mn-cs"/>
            </a:endParaRPr>
          </a:p>
          <a:p>
            <a:pPr marL="177800" indent="-177800">
              <a:lnSpc>
                <a:spcPct val="95000"/>
              </a:lnSpc>
              <a:buClr>
                <a:schemeClr val="accent1"/>
              </a:buClr>
              <a:buSzPct val="80000"/>
              <a:buFont typeface="Arial" charset="0"/>
              <a:buChar char="►"/>
              <a:defRPr/>
            </a:pPr>
            <a:r>
              <a:rPr lang="en-US" altLang="zh-CN" sz="1200" dirty="0">
                <a:latin typeface="+mn-lt"/>
                <a:ea typeface="+mn-ea"/>
                <a:cs typeface="+mn-cs"/>
              </a:rPr>
              <a:t>PAL/NTSC component / composite video output</a:t>
            </a:r>
          </a:p>
          <a:p>
            <a:pPr marL="177800" indent="-177800">
              <a:lnSpc>
                <a:spcPct val="95000"/>
              </a:lnSpc>
              <a:buClr>
                <a:schemeClr val="accent1"/>
              </a:buClr>
              <a:buSzPct val="80000"/>
              <a:buFont typeface="Arial" charset="0"/>
              <a:buChar char="►"/>
              <a:defRPr/>
            </a:pPr>
            <a:r>
              <a:rPr lang="en-US" altLang="zh-CN" sz="1200" dirty="0">
                <a:latin typeface="+mn-lt"/>
                <a:ea typeface="+mn-ea"/>
                <a:cs typeface="+mn-cs"/>
              </a:rPr>
              <a:t>Display processor capable of supporting multiple graphics planes, overlays, rotation and scaling</a:t>
            </a:r>
          </a:p>
          <a:p>
            <a:pPr marL="177800" indent="-177800">
              <a:lnSpc>
                <a:spcPct val="95000"/>
              </a:lnSpc>
              <a:buClr>
                <a:schemeClr val="accent1"/>
              </a:buClr>
              <a:buSzPct val="80000"/>
              <a:buFont typeface="Arial" charset="0"/>
              <a:buChar char="►"/>
              <a:defRPr/>
            </a:pPr>
            <a:r>
              <a:rPr lang="en-US" altLang="zh-CN" sz="1200" dirty="0">
                <a:latin typeface="+mn-lt"/>
                <a:ea typeface="+mn-ea"/>
                <a:cs typeface="+mn-cs"/>
              </a:rPr>
              <a:t>Proprietary software de-interlace middleware </a:t>
            </a:r>
          </a:p>
          <a:p>
            <a:pPr marL="177800" indent="-177800">
              <a:lnSpc>
                <a:spcPct val="95000"/>
              </a:lnSpc>
              <a:buClr>
                <a:schemeClr val="accent1"/>
              </a:buClr>
              <a:buSzPct val="80000"/>
              <a:buFont typeface="Arial" charset="0"/>
              <a:buChar char="►"/>
              <a:defRPr/>
            </a:pPr>
            <a:r>
              <a:rPr lang="en-US" altLang="zh-CN" sz="1200" dirty="0">
                <a:latin typeface="+mn-lt"/>
                <a:ea typeface="+mn-ea"/>
                <a:cs typeface="+mn-cs"/>
              </a:rPr>
              <a:t>Real Video RMVB decoding to VGA resolution in software</a:t>
            </a:r>
            <a:endParaRPr lang="en-US" altLang="zh-CN" sz="1500" dirty="0">
              <a:latin typeface="+mn-lt"/>
              <a:ea typeface="+mn-ea"/>
              <a:cs typeface="+mn-cs"/>
            </a:endParaRPr>
          </a:p>
          <a:p>
            <a:pPr marL="177800" indent="-177800">
              <a:lnSpc>
                <a:spcPct val="95000"/>
              </a:lnSpc>
              <a:buClr>
                <a:schemeClr val="accent1"/>
              </a:buClr>
              <a:buSzPct val="80000"/>
              <a:buFont typeface="Arial" charset="0"/>
              <a:buChar char="►"/>
              <a:defRPr/>
            </a:pPr>
            <a:endParaRPr lang="en-US" altLang="zh-CN" sz="800" dirty="0">
              <a:latin typeface="+mn-lt"/>
              <a:ea typeface="+mn-ea"/>
              <a:cs typeface="+mn-cs"/>
            </a:endParaRPr>
          </a:p>
          <a:p>
            <a:pPr marL="177800" indent="-177800">
              <a:lnSpc>
                <a:spcPct val="95000"/>
              </a:lnSpc>
              <a:buClr>
                <a:schemeClr val="accent1"/>
              </a:buClr>
              <a:buSzPct val="80000"/>
              <a:buFont typeface="Arial" charset="0"/>
              <a:buNone/>
              <a:defRPr/>
            </a:pPr>
            <a:r>
              <a:rPr lang="en-US" altLang="zh-CN" sz="1200" b="1" u="sng" dirty="0">
                <a:latin typeface="+mn-lt"/>
                <a:ea typeface="+mn-ea"/>
                <a:cs typeface="+mn-cs"/>
              </a:rPr>
              <a:t>Connectivity</a:t>
            </a:r>
            <a:endParaRPr lang="en-US" altLang="zh-CN" sz="1200" dirty="0">
              <a:latin typeface="+mn-lt"/>
              <a:ea typeface="+mn-ea"/>
              <a:cs typeface="+mn-cs"/>
            </a:endParaRPr>
          </a:p>
          <a:p>
            <a:pPr marL="177800" indent="-177800">
              <a:lnSpc>
                <a:spcPct val="95000"/>
              </a:lnSpc>
              <a:buClr>
                <a:schemeClr val="accent1"/>
              </a:buClr>
              <a:buSzPct val="80000"/>
              <a:buFont typeface="Arial" charset="0"/>
              <a:buChar char="►"/>
              <a:defRPr/>
            </a:pPr>
            <a:r>
              <a:rPr lang="zh-CN" altLang="en-US" sz="1200" dirty="0">
                <a:latin typeface="+mn-lt"/>
                <a:ea typeface="+mn-ea"/>
                <a:cs typeface="+mn-cs"/>
              </a:rPr>
              <a:t>支持最新 </a:t>
            </a:r>
            <a:r>
              <a:rPr lang="en-US" altLang="zh-CN" sz="1200" dirty="0">
                <a:latin typeface="+mn-lt"/>
                <a:ea typeface="+mn-ea"/>
                <a:cs typeface="+mn-cs"/>
              </a:rPr>
              <a:t>SD 2.1, MMC 4.3 </a:t>
            </a:r>
            <a:r>
              <a:rPr lang="zh-CN" altLang="en-US" sz="1200" dirty="0">
                <a:latin typeface="+mn-lt"/>
                <a:ea typeface="+mn-ea"/>
                <a:cs typeface="+mn-cs"/>
              </a:rPr>
              <a:t>包括 </a:t>
            </a:r>
            <a:r>
              <a:rPr lang="en-US" altLang="zh-CN" sz="1200" dirty="0">
                <a:latin typeface="+mn-lt"/>
                <a:ea typeface="+mn-ea"/>
                <a:cs typeface="+mn-cs"/>
              </a:rPr>
              <a:t>boot </a:t>
            </a:r>
            <a:r>
              <a:rPr lang="zh-CN" altLang="en-US" sz="1200" dirty="0">
                <a:latin typeface="+mn-lt"/>
                <a:ea typeface="+mn-ea"/>
                <a:cs typeface="+mn-cs"/>
              </a:rPr>
              <a:t>功能 </a:t>
            </a:r>
            <a:r>
              <a:rPr lang="en-US" altLang="zh-CN" sz="1200" dirty="0">
                <a:latin typeface="+mn-lt"/>
                <a:ea typeface="+mn-ea"/>
                <a:cs typeface="+mn-cs"/>
              </a:rPr>
              <a:t>(rev 1.1)</a:t>
            </a:r>
            <a:endParaRPr lang="en-US" altLang="zh-CN" sz="1100" dirty="0">
              <a:latin typeface="+mn-lt"/>
              <a:ea typeface="+mn-ea"/>
              <a:cs typeface="+mn-cs"/>
            </a:endParaRPr>
          </a:p>
          <a:p>
            <a:pPr marL="565150" lvl="1" indent="-225425">
              <a:lnSpc>
                <a:spcPct val="95000"/>
              </a:lnSpc>
              <a:buClr>
                <a:schemeClr val="tx1"/>
              </a:buClr>
              <a:buSzPct val="80000"/>
              <a:buFontTx/>
              <a:buChar char="•"/>
              <a:defRPr/>
            </a:pPr>
            <a:endParaRPr lang="en-US" altLang="zh-CN" sz="800" dirty="0">
              <a:latin typeface="+mn-lt"/>
              <a:ea typeface="+mn-ea"/>
              <a:cs typeface="+mn-cs"/>
            </a:endParaRPr>
          </a:p>
          <a:p>
            <a:pPr marL="177800" indent="-177800">
              <a:lnSpc>
                <a:spcPct val="95000"/>
              </a:lnSpc>
              <a:buClr>
                <a:schemeClr val="accent1"/>
              </a:buClr>
              <a:buSzPct val="80000"/>
              <a:buFont typeface="Arial" charset="0"/>
              <a:buNone/>
              <a:defRPr/>
            </a:pPr>
            <a:r>
              <a:rPr lang="zh-CN" altLang="en-US" sz="1200" u="sng" dirty="0">
                <a:latin typeface="+mn-lt"/>
                <a:ea typeface="+mn-ea"/>
                <a:cs typeface="+mn-cs"/>
              </a:rPr>
              <a:t>封装</a:t>
            </a:r>
          </a:p>
          <a:p>
            <a:pPr marL="177800" indent="-177800">
              <a:lnSpc>
                <a:spcPct val="95000"/>
              </a:lnSpc>
              <a:buClr>
                <a:schemeClr val="accent1"/>
              </a:buClr>
              <a:buSzPct val="80000"/>
              <a:buFont typeface="Arial" charset="0"/>
              <a:buChar char="►"/>
              <a:defRPr/>
            </a:pPr>
            <a:r>
              <a:rPr lang="en-US" altLang="zh-CN" sz="1200" dirty="0">
                <a:latin typeface="+mn-lt"/>
                <a:ea typeface="+mn-ea"/>
                <a:cs typeface="+mn-cs"/>
              </a:rPr>
              <a:t>10x10 MAP BGA Packaging  for small form factor portable devices</a:t>
            </a:r>
          </a:p>
          <a:p>
            <a:pPr marL="177800" indent="-177800">
              <a:lnSpc>
                <a:spcPct val="95000"/>
              </a:lnSpc>
              <a:buClr>
                <a:schemeClr val="accent1"/>
              </a:buClr>
              <a:buSzPct val="80000"/>
              <a:buFont typeface="Arial" charset="0"/>
              <a:buChar char="►"/>
              <a:defRPr/>
            </a:pPr>
            <a:endParaRPr lang="en-US" altLang="zh-CN" sz="800" dirty="0">
              <a:latin typeface="+mn-lt"/>
              <a:ea typeface="+mn-ea"/>
              <a:cs typeface="+mn-cs"/>
            </a:endParaRPr>
          </a:p>
          <a:p>
            <a:pPr marL="177800" indent="-177800">
              <a:lnSpc>
                <a:spcPct val="95000"/>
              </a:lnSpc>
              <a:buClr>
                <a:schemeClr val="accent1"/>
              </a:buClr>
              <a:buSzPct val="80000"/>
              <a:buFont typeface="Arial" charset="0"/>
              <a:buNone/>
              <a:defRPr/>
            </a:pPr>
            <a:r>
              <a:rPr lang="zh-CN" altLang="en-US" sz="1200" u="sng" dirty="0">
                <a:latin typeface="+mn-lt"/>
                <a:ea typeface="+mn-ea"/>
                <a:cs typeface="+mn-cs"/>
              </a:rPr>
              <a:t>系统方案</a:t>
            </a:r>
          </a:p>
          <a:p>
            <a:pPr marL="177800" indent="-177800">
              <a:lnSpc>
                <a:spcPct val="95000"/>
              </a:lnSpc>
              <a:buClr>
                <a:schemeClr val="accent1"/>
              </a:buClr>
              <a:buSzPct val="80000"/>
              <a:buFont typeface="Arial" charset="0"/>
              <a:buChar char="►"/>
              <a:defRPr/>
            </a:pPr>
            <a:r>
              <a:rPr lang="en-US" altLang="zh-CN" sz="1200" dirty="0">
                <a:latin typeface="+mn-lt"/>
                <a:ea typeface="+mn-ea"/>
                <a:cs typeface="+mn-cs"/>
              </a:rPr>
              <a:t>Designed to operate with MC13892 (Atlas AP </a:t>
            </a:r>
            <a:r>
              <a:rPr lang="en-US" altLang="zh-CN" sz="1200" dirty="0" err="1">
                <a:latin typeface="+mn-lt"/>
                <a:ea typeface="+mn-ea"/>
                <a:cs typeface="+mn-cs"/>
              </a:rPr>
              <a:t>Lite</a:t>
            </a:r>
            <a:r>
              <a:rPr lang="en-US" altLang="zh-CN" sz="1200" dirty="0">
                <a:latin typeface="+mn-lt"/>
                <a:ea typeface="+mn-ea"/>
                <a:cs typeface="+mn-cs"/>
              </a:rPr>
              <a:t>) PMIC with customer feature support such as low power boot and full driver support included in the i.MX37 BSP</a:t>
            </a:r>
          </a:p>
          <a:p>
            <a:pPr marL="177800" indent="-177800">
              <a:lnSpc>
                <a:spcPct val="95000"/>
              </a:lnSpc>
              <a:buClr>
                <a:schemeClr val="accent1"/>
              </a:buClr>
              <a:buSzPct val="80000"/>
              <a:buFont typeface="Arial" charset="0"/>
              <a:buChar char="►"/>
              <a:defRPr/>
            </a:pPr>
            <a:r>
              <a:rPr lang="en-US" altLang="zh-CN" sz="1200" dirty="0">
                <a:latin typeface="+mn-lt"/>
                <a:ea typeface="+mn-ea"/>
                <a:cs typeface="+mn-cs"/>
              </a:rPr>
              <a:t>Also supported by </a:t>
            </a:r>
            <a:r>
              <a:rPr lang="en-US" altLang="zh-CN" sz="1200" dirty="0" err="1">
                <a:latin typeface="+mn-lt"/>
                <a:ea typeface="+mn-ea"/>
                <a:cs typeface="+mn-cs"/>
              </a:rPr>
              <a:t>Wolfson</a:t>
            </a:r>
            <a:r>
              <a:rPr lang="en-US" altLang="zh-CN" sz="1200" dirty="0">
                <a:latin typeface="+mn-lt"/>
                <a:ea typeface="+mn-ea"/>
                <a:cs typeface="+mn-cs"/>
              </a:rPr>
              <a:t> WM8350 integrated </a:t>
            </a:r>
            <a:r>
              <a:rPr lang="en-US" altLang="zh-CN" sz="1200" dirty="0" err="1">
                <a:latin typeface="+mn-lt"/>
                <a:ea typeface="+mn-ea"/>
                <a:cs typeface="+mn-cs"/>
              </a:rPr>
              <a:t>PMIC+Audio</a:t>
            </a:r>
            <a:r>
              <a:rPr lang="en-US" altLang="zh-CN" sz="1200" dirty="0">
                <a:latin typeface="+mn-lt"/>
                <a:ea typeface="+mn-ea"/>
                <a:cs typeface="+mn-cs"/>
              </a:rPr>
              <a:t> IC</a:t>
            </a:r>
          </a:p>
          <a:p>
            <a:pPr marL="177800" indent="-177800">
              <a:lnSpc>
                <a:spcPct val="95000"/>
              </a:lnSpc>
              <a:buClr>
                <a:schemeClr val="accent1"/>
              </a:buClr>
              <a:buSzPct val="80000"/>
              <a:buFont typeface="Arial" charset="0"/>
              <a:buChar char="►"/>
              <a:defRPr/>
            </a:pPr>
            <a:endParaRPr lang="en-US" altLang="zh-CN" sz="800" dirty="0">
              <a:latin typeface="+mn-lt"/>
              <a:ea typeface="+mn-ea"/>
              <a:cs typeface="+mn-cs"/>
            </a:endParaRPr>
          </a:p>
          <a:p>
            <a:pPr marL="177800" indent="-177800">
              <a:lnSpc>
                <a:spcPct val="95000"/>
              </a:lnSpc>
              <a:buClr>
                <a:schemeClr val="accent1"/>
              </a:buClr>
              <a:buSzPct val="80000"/>
              <a:buFont typeface="Arial" charset="0"/>
              <a:buNone/>
              <a:defRPr/>
            </a:pPr>
            <a:r>
              <a:rPr lang="zh-CN" altLang="en-US" sz="1200" u="sng" dirty="0">
                <a:latin typeface="+mn-lt"/>
                <a:ea typeface="+mn-ea"/>
                <a:cs typeface="+mn-cs"/>
              </a:rPr>
              <a:t>软件</a:t>
            </a:r>
            <a:r>
              <a:rPr lang="en-US" altLang="zh-CN" sz="1200" u="sng" dirty="0">
                <a:latin typeface="+mn-lt"/>
                <a:ea typeface="+mn-ea"/>
                <a:cs typeface="+mn-cs"/>
              </a:rPr>
              <a:t>/</a:t>
            </a:r>
            <a:r>
              <a:rPr lang="en-US" altLang="zh-CN" sz="1200" b="1" u="sng" dirty="0">
                <a:latin typeface="+mn-lt"/>
                <a:ea typeface="+mn-ea"/>
                <a:cs typeface="+mn-cs"/>
              </a:rPr>
              <a:t>OS</a:t>
            </a:r>
            <a:r>
              <a:rPr lang="en-US" altLang="zh-CN" sz="1200" b="1" dirty="0">
                <a:latin typeface="+mn-lt"/>
                <a:ea typeface="+mn-ea"/>
                <a:cs typeface="+mn-cs"/>
              </a:rPr>
              <a:t>:</a:t>
            </a:r>
            <a:r>
              <a:rPr lang="en-US" altLang="zh-CN" sz="1200" dirty="0">
                <a:latin typeface="+mn-lt"/>
                <a:ea typeface="+mn-ea"/>
                <a:cs typeface="+mn-cs"/>
              </a:rPr>
              <a:t> </a:t>
            </a:r>
          </a:p>
          <a:p>
            <a:pPr marL="177800" indent="-177800">
              <a:lnSpc>
                <a:spcPct val="95000"/>
              </a:lnSpc>
              <a:buClr>
                <a:schemeClr val="accent1"/>
              </a:buClr>
              <a:buSzPct val="80000"/>
              <a:buFont typeface="Arial" charset="0"/>
              <a:buChar char="►"/>
              <a:defRPr/>
            </a:pPr>
            <a:r>
              <a:rPr lang="en-US" altLang="zh-CN" sz="1200" dirty="0">
                <a:latin typeface="+mn-lt"/>
                <a:ea typeface="+mn-ea"/>
                <a:cs typeface="+mn-cs"/>
              </a:rPr>
              <a:t>Linux 2.6.24 and WinCE  6.0 BSPs</a:t>
            </a:r>
          </a:p>
          <a:p>
            <a:pPr marL="177800" indent="-177800">
              <a:lnSpc>
                <a:spcPct val="95000"/>
              </a:lnSpc>
              <a:buClr>
                <a:schemeClr val="accent1"/>
              </a:buClr>
              <a:buSzPct val="80000"/>
              <a:buFont typeface="Arial" charset="0"/>
              <a:buChar char="►"/>
              <a:defRPr/>
            </a:pPr>
            <a:r>
              <a:rPr lang="en-US" altLang="zh-CN" sz="1200" dirty="0">
                <a:latin typeface="+mn-lt"/>
                <a:ea typeface="+mn-ea"/>
                <a:cs typeface="+mn-cs"/>
              </a:rPr>
              <a:t>Available </a:t>
            </a:r>
            <a:r>
              <a:rPr lang="en-US" altLang="zh-CN" sz="1200" dirty="0" err="1">
                <a:latin typeface="+mn-lt"/>
                <a:ea typeface="+mn-ea"/>
                <a:cs typeface="+mn-cs"/>
              </a:rPr>
              <a:t>OpenMAX</a:t>
            </a:r>
            <a:r>
              <a:rPr lang="en-US" altLang="zh-CN" sz="1200" dirty="0">
                <a:latin typeface="+mn-lt"/>
                <a:ea typeface="+mn-ea"/>
                <a:cs typeface="+mn-cs"/>
              </a:rPr>
              <a:t> or G-Streamer support for multimedia </a:t>
            </a:r>
            <a:r>
              <a:rPr lang="en-US" altLang="zh-CN" sz="1200" dirty="0" err="1">
                <a:latin typeface="+mn-lt"/>
                <a:ea typeface="+mn-ea"/>
                <a:cs typeface="+mn-cs"/>
              </a:rPr>
              <a:t>codecs</a:t>
            </a:r>
            <a:r>
              <a:rPr lang="en-US" altLang="zh-CN" sz="1200" dirty="0">
                <a:latin typeface="+mn-lt"/>
                <a:ea typeface="+mn-ea"/>
                <a:cs typeface="+mn-cs"/>
              </a:rPr>
              <a:t> on Linux, </a:t>
            </a:r>
            <a:r>
              <a:rPr lang="en-US" altLang="zh-CN" sz="1200" dirty="0" err="1">
                <a:latin typeface="+mn-lt"/>
                <a:ea typeface="+mn-ea"/>
                <a:cs typeface="+mn-cs"/>
              </a:rPr>
              <a:t>DShow</a:t>
            </a:r>
            <a:r>
              <a:rPr lang="en-US" altLang="zh-CN" sz="1200" dirty="0">
                <a:latin typeface="+mn-lt"/>
                <a:ea typeface="+mn-ea"/>
                <a:cs typeface="+mn-cs"/>
              </a:rPr>
              <a:t> on WinCE</a:t>
            </a:r>
          </a:p>
          <a:p>
            <a:pPr marL="177800" indent="-177800">
              <a:lnSpc>
                <a:spcPct val="95000"/>
              </a:lnSpc>
              <a:buClr>
                <a:schemeClr val="accent1"/>
              </a:buClr>
              <a:buSzPct val="80000"/>
              <a:buFont typeface="Arial" charset="0"/>
              <a:buChar char="►"/>
              <a:defRPr/>
            </a:pPr>
            <a:r>
              <a:rPr lang="en-US" altLang="zh-CN" sz="1200" dirty="0">
                <a:latin typeface="+mn-lt"/>
                <a:ea typeface="+mn-ea"/>
                <a:cs typeface="+mn-cs"/>
              </a:rPr>
              <a:t>Software compatibility with i.MX51 product for maximum software re-use across projects</a:t>
            </a:r>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8834" name="Text Box 2"/>
          <p:cNvSpPr txBox="1">
            <a:spLocks noChangeArrowheads="1"/>
          </p:cNvSpPr>
          <p:nvPr/>
        </p:nvSpPr>
        <p:spPr bwMode="auto">
          <a:xfrm>
            <a:off x="0" y="268288"/>
            <a:ext cx="9144000" cy="457200"/>
          </a:xfrm>
          <a:prstGeom prst="rect">
            <a:avLst/>
          </a:prstGeom>
          <a:noFill/>
          <a:ln w="9525">
            <a:noFill/>
            <a:miter lim="800000"/>
            <a:headEnd/>
            <a:tailEnd/>
          </a:ln>
          <a:effectLst/>
        </p:spPr>
        <p:txBody>
          <a:bodyPr>
            <a:spAutoFit/>
          </a:bodyPr>
          <a:lstStyle/>
          <a:p>
            <a:pPr algn="r">
              <a:defRPr/>
            </a:pPr>
            <a:r>
              <a:rPr lang="en-US" altLang="zh-CN" sz="2400" b="1" dirty="0">
                <a:latin typeface="+mn-lt"/>
                <a:ea typeface="+mn-ea"/>
                <a:cs typeface="+mn-cs"/>
              </a:rPr>
              <a:t>MX37</a:t>
            </a:r>
            <a:r>
              <a:rPr lang="zh-CN" altLang="en-US" sz="2400" b="1" dirty="0">
                <a:latin typeface="+mn-lt"/>
                <a:ea typeface="+mn-ea"/>
                <a:cs typeface="+mn-cs"/>
              </a:rPr>
              <a:t>视频回放功耗情况</a:t>
            </a:r>
          </a:p>
        </p:txBody>
      </p:sp>
      <p:sp>
        <p:nvSpPr>
          <p:cNvPr id="2168835" name="Rectangle 3"/>
          <p:cNvSpPr>
            <a:spLocks noChangeArrowheads="1"/>
          </p:cNvSpPr>
          <p:nvPr/>
        </p:nvSpPr>
        <p:spPr bwMode="auto">
          <a:xfrm>
            <a:off x="333375" y="3143250"/>
            <a:ext cx="5100638" cy="2571750"/>
          </a:xfrm>
          <a:prstGeom prst="rect">
            <a:avLst/>
          </a:prstGeom>
          <a:noFill/>
          <a:ln w="9525">
            <a:noFill/>
            <a:miter lim="800000"/>
            <a:headEnd/>
            <a:tailEnd/>
          </a:ln>
          <a:effectLst/>
        </p:spPr>
        <p:txBody>
          <a:bodyPr/>
          <a:lstStyle/>
          <a:p>
            <a:pPr>
              <a:spcBef>
                <a:spcPct val="3000"/>
              </a:spcBef>
              <a:spcAft>
                <a:spcPct val="3000"/>
              </a:spcAft>
              <a:buClr>
                <a:schemeClr val="tx1"/>
              </a:buClr>
              <a:buSzPct val="80000"/>
              <a:defRPr/>
            </a:pPr>
            <a:r>
              <a:rPr lang="en-US" altLang="zh-CN" sz="1200" dirty="0">
                <a:latin typeface="+mn-lt"/>
                <a:ea typeface="+mn-ea"/>
                <a:cs typeface="+mn-cs"/>
              </a:rPr>
              <a:t>MX37 H264 </a:t>
            </a:r>
            <a:r>
              <a:rPr lang="zh-CN" altLang="en-US" sz="1200" dirty="0">
                <a:latin typeface="+mn-lt"/>
                <a:ea typeface="+mn-ea"/>
                <a:cs typeface="+mn-cs"/>
              </a:rPr>
              <a:t>视频回放情形</a:t>
            </a:r>
            <a:r>
              <a:rPr lang="en-US" altLang="zh-CN" sz="1200" dirty="0">
                <a:latin typeface="+mn-lt"/>
                <a:ea typeface="+mn-ea"/>
                <a:cs typeface="+mn-cs"/>
              </a:rPr>
              <a:t>:</a:t>
            </a:r>
          </a:p>
          <a:p>
            <a:pPr marL="565150" lvl="1" indent="-225425">
              <a:spcBef>
                <a:spcPct val="3000"/>
              </a:spcBef>
              <a:spcAft>
                <a:spcPct val="3000"/>
              </a:spcAft>
              <a:buClr>
                <a:schemeClr val="tx1"/>
              </a:buClr>
              <a:buSzPct val="80000"/>
              <a:buFontTx/>
              <a:buChar char="•"/>
              <a:defRPr/>
            </a:pPr>
            <a:r>
              <a:rPr lang="en-US" altLang="zh-CN" sz="1200" dirty="0">
                <a:latin typeface="+mn-lt"/>
                <a:ea typeface="+mn-ea"/>
                <a:cs typeface="+mn-cs"/>
              </a:rPr>
              <a:t>ARM: 198MHz @ 0.8V</a:t>
            </a:r>
          </a:p>
          <a:p>
            <a:pPr marL="565150" lvl="1" indent="-225425">
              <a:spcBef>
                <a:spcPct val="3000"/>
              </a:spcBef>
              <a:spcAft>
                <a:spcPct val="3000"/>
              </a:spcAft>
              <a:buClr>
                <a:schemeClr val="tx1"/>
              </a:buClr>
              <a:buSzPct val="80000"/>
              <a:buFontTx/>
              <a:buChar char="•"/>
              <a:defRPr/>
            </a:pPr>
            <a:r>
              <a:rPr lang="en-US" altLang="zh-CN" sz="1200" dirty="0">
                <a:latin typeface="+mn-lt"/>
                <a:ea typeface="+mn-ea"/>
                <a:cs typeface="+mn-cs"/>
              </a:rPr>
              <a:t>Peripherals: 132MHz @ 1.2V</a:t>
            </a:r>
          </a:p>
          <a:p>
            <a:pPr marL="565150" lvl="1" indent="-225425">
              <a:spcBef>
                <a:spcPct val="3000"/>
              </a:spcBef>
              <a:spcAft>
                <a:spcPct val="3000"/>
              </a:spcAft>
              <a:buClr>
                <a:schemeClr val="tx1"/>
              </a:buClr>
              <a:buSzPct val="80000"/>
              <a:buFontTx/>
              <a:buChar char="•"/>
              <a:defRPr/>
            </a:pPr>
            <a:r>
              <a:rPr lang="en-US" altLang="zh-CN" sz="1200" b="1" dirty="0">
                <a:latin typeface="+mn-lt"/>
                <a:ea typeface="+mn-ea"/>
                <a:cs typeface="+mn-cs"/>
              </a:rPr>
              <a:t>DDR = 132MHz, 32bit</a:t>
            </a:r>
          </a:p>
          <a:p>
            <a:pPr marL="565150" lvl="1" indent="-225425">
              <a:spcBef>
                <a:spcPct val="3000"/>
              </a:spcBef>
              <a:spcAft>
                <a:spcPct val="3000"/>
              </a:spcAft>
              <a:buClr>
                <a:schemeClr val="tx1"/>
              </a:buClr>
              <a:buSzPct val="80000"/>
              <a:buFontTx/>
              <a:buChar char="•"/>
              <a:defRPr/>
            </a:pPr>
            <a:r>
              <a:rPr lang="en-US" altLang="zh-CN" sz="1200" dirty="0">
                <a:latin typeface="+mn-lt"/>
                <a:ea typeface="+mn-ea"/>
                <a:cs typeface="+mn-cs"/>
              </a:rPr>
              <a:t>Single PLL usage @ 396MHz</a:t>
            </a:r>
          </a:p>
          <a:p>
            <a:pPr marL="565150" lvl="1" indent="-225425">
              <a:spcBef>
                <a:spcPct val="3000"/>
              </a:spcBef>
              <a:spcAft>
                <a:spcPct val="3000"/>
              </a:spcAft>
              <a:buClr>
                <a:schemeClr val="tx1"/>
              </a:buClr>
              <a:buSzPct val="80000"/>
              <a:buFontTx/>
              <a:buChar char="•"/>
              <a:defRPr/>
            </a:pPr>
            <a:r>
              <a:rPr lang="en-US" altLang="zh-CN" sz="1200" dirty="0">
                <a:latin typeface="+mn-lt"/>
                <a:ea typeface="+mn-ea"/>
                <a:cs typeface="+mn-cs"/>
              </a:rPr>
              <a:t>ARM activity:</a:t>
            </a:r>
          </a:p>
          <a:p>
            <a:pPr marL="922338" lvl="2" indent="-228600">
              <a:spcBef>
                <a:spcPct val="3000"/>
              </a:spcBef>
              <a:spcAft>
                <a:spcPct val="3000"/>
              </a:spcAft>
              <a:buClr>
                <a:schemeClr val="tx1"/>
              </a:buClr>
              <a:buSzPct val="80000"/>
              <a:buFont typeface="Wingdings" pitchFamily="2" charset="2"/>
              <a:buChar char="§"/>
              <a:defRPr/>
            </a:pPr>
            <a:r>
              <a:rPr lang="en-US" altLang="zh-CN" sz="1200" dirty="0">
                <a:latin typeface="+mn-lt"/>
                <a:ea typeface="+mn-ea"/>
                <a:cs typeface="+mn-cs"/>
              </a:rPr>
              <a:t>Audio codec - 13.8MCPS</a:t>
            </a:r>
          </a:p>
          <a:p>
            <a:pPr marL="922338" lvl="2" indent="-228600">
              <a:spcBef>
                <a:spcPct val="3000"/>
              </a:spcBef>
              <a:spcAft>
                <a:spcPct val="3000"/>
              </a:spcAft>
              <a:buClr>
                <a:schemeClr val="tx1"/>
              </a:buClr>
              <a:buSzPct val="80000"/>
              <a:buFont typeface="Wingdings" pitchFamily="2" charset="2"/>
              <a:buChar char="§"/>
              <a:defRPr/>
            </a:pPr>
            <a:r>
              <a:rPr lang="en-US" altLang="zh-CN" sz="1200" dirty="0">
                <a:latin typeface="+mn-lt"/>
                <a:ea typeface="+mn-ea"/>
                <a:cs typeface="+mn-cs"/>
              </a:rPr>
              <a:t>Audio OS + Control  -  5MCPS</a:t>
            </a:r>
          </a:p>
          <a:p>
            <a:pPr marL="922338" lvl="2" indent="-228600">
              <a:spcBef>
                <a:spcPct val="3000"/>
              </a:spcBef>
              <a:spcAft>
                <a:spcPct val="3000"/>
              </a:spcAft>
              <a:buClr>
                <a:schemeClr val="tx1"/>
              </a:buClr>
              <a:buSzPct val="80000"/>
              <a:buFont typeface="Wingdings" pitchFamily="2" charset="2"/>
              <a:buChar char="§"/>
              <a:defRPr/>
            </a:pPr>
            <a:r>
              <a:rPr lang="en-US" altLang="zh-CN" sz="1200" dirty="0">
                <a:latin typeface="+mn-lt"/>
                <a:ea typeface="+mn-ea"/>
                <a:cs typeface="+mn-cs"/>
              </a:rPr>
              <a:t>Video OS + Control  - 10MCPS</a:t>
            </a:r>
          </a:p>
          <a:p>
            <a:pPr marL="565150" lvl="1" indent="-225425">
              <a:spcBef>
                <a:spcPct val="3000"/>
              </a:spcBef>
              <a:spcAft>
                <a:spcPct val="3000"/>
              </a:spcAft>
              <a:buClr>
                <a:schemeClr val="tx1"/>
              </a:buClr>
              <a:buSzPct val="80000"/>
              <a:buFontTx/>
              <a:buChar char="•"/>
              <a:defRPr/>
            </a:pPr>
            <a:r>
              <a:rPr lang="en-US" altLang="zh-CN" sz="1200" dirty="0">
                <a:latin typeface="+mn-lt"/>
                <a:ea typeface="+mn-ea"/>
                <a:cs typeface="+mn-cs"/>
              </a:rPr>
              <a:t>Video stream: MP D1 </a:t>
            </a:r>
          </a:p>
          <a:p>
            <a:pPr marL="565150" lvl="1" indent="-225425">
              <a:spcBef>
                <a:spcPct val="3000"/>
              </a:spcBef>
              <a:spcAft>
                <a:spcPct val="3000"/>
              </a:spcAft>
              <a:buClr>
                <a:schemeClr val="tx1"/>
              </a:buClr>
              <a:buSzPct val="80000"/>
              <a:buFontTx/>
              <a:buChar char="•"/>
              <a:defRPr/>
            </a:pPr>
            <a:r>
              <a:rPr lang="en-US" altLang="zh-CN" sz="1200" dirty="0">
                <a:latin typeface="+mn-lt"/>
                <a:ea typeface="+mn-ea"/>
                <a:cs typeface="+mn-cs"/>
              </a:rPr>
              <a:t>Audio stream: MP3, 44.1KHz</a:t>
            </a:r>
          </a:p>
          <a:p>
            <a:pPr marL="565150" lvl="1" indent="-225425">
              <a:spcBef>
                <a:spcPct val="3000"/>
              </a:spcBef>
              <a:spcAft>
                <a:spcPct val="3000"/>
              </a:spcAft>
              <a:buClr>
                <a:schemeClr val="tx1"/>
              </a:buClr>
              <a:buSzPct val="80000"/>
              <a:buFontTx/>
              <a:buChar char="•"/>
              <a:defRPr/>
            </a:pPr>
            <a:r>
              <a:rPr lang="en-US" altLang="zh-CN" sz="1200" dirty="0">
                <a:latin typeface="+mn-lt"/>
                <a:ea typeface="+mn-ea"/>
                <a:cs typeface="+mn-cs"/>
              </a:rPr>
              <a:t>LCD display: WVGA</a:t>
            </a:r>
          </a:p>
        </p:txBody>
      </p:sp>
      <p:sp>
        <p:nvSpPr>
          <p:cNvPr id="2168836" name="AutoShape 4"/>
          <p:cNvSpPr>
            <a:spLocks noChangeAspect="1" noChangeArrowheads="1" noTextEdit="1"/>
          </p:cNvSpPr>
          <p:nvPr/>
        </p:nvSpPr>
        <p:spPr bwMode="auto">
          <a:xfrm>
            <a:off x="258763" y="1052513"/>
            <a:ext cx="8580437" cy="1804987"/>
          </a:xfrm>
          <a:prstGeom prst="rect">
            <a:avLst/>
          </a:prstGeom>
          <a:noFill/>
          <a:ln w="9525">
            <a:noFill/>
            <a:miter lim="800000"/>
            <a:headEnd/>
            <a:tailEnd/>
          </a:ln>
        </p:spPr>
        <p:txBody>
          <a:bodyPr/>
          <a:lstStyle/>
          <a:p>
            <a:pPr>
              <a:defRPr/>
            </a:pPr>
            <a:endParaRPr lang="zh-CN" altLang="en-US">
              <a:latin typeface="+mn-lt"/>
              <a:ea typeface="+mn-ea"/>
              <a:cs typeface="+mn-cs"/>
            </a:endParaRPr>
          </a:p>
        </p:txBody>
      </p:sp>
      <p:sp>
        <p:nvSpPr>
          <p:cNvPr id="2168837" name="Rectangle 5"/>
          <p:cNvSpPr>
            <a:spLocks noChangeArrowheads="1"/>
          </p:cNvSpPr>
          <p:nvPr/>
        </p:nvSpPr>
        <p:spPr bwMode="auto">
          <a:xfrm>
            <a:off x="266700" y="1060450"/>
            <a:ext cx="8564563" cy="466725"/>
          </a:xfrm>
          <a:prstGeom prst="rect">
            <a:avLst/>
          </a:prstGeom>
          <a:solidFill>
            <a:srgbClr val="666699"/>
          </a:solidFill>
          <a:ln w="9525">
            <a:noFill/>
            <a:miter lim="800000"/>
            <a:headEnd/>
            <a:tailEnd/>
          </a:ln>
        </p:spPr>
        <p:txBody>
          <a:bodyPr/>
          <a:lstStyle/>
          <a:p>
            <a:pPr>
              <a:defRPr/>
            </a:pPr>
            <a:endParaRPr lang="zh-CN" altLang="en-US">
              <a:latin typeface="+mn-lt"/>
              <a:ea typeface="+mn-ea"/>
              <a:cs typeface="+mn-cs"/>
            </a:endParaRPr>
          </a:p>
        </p:txBody>
      </p:sp>
      <p:sp>
        <p:nvSpPr>
          <p:cNvPr id="2168838" name="Rectangle 6"/>
          <p:cNvSpPr>
            <a:spLocks noChangeArrowheads="1"/>
          </p:cNvSpPr>
          <p:nvPr/>
        </p:nvSpPr>
        <p:spPr bwMode="auto">
          <a:xfrm>
            <a:off x="266700" y="1522413"/>
            <a:ext cx="2270125" cy="1095375"/>
          </a:xfrm>
          <a:prstGeom prst="rect">
            <a:avLst/>
          </a:prstGeom>
          <a:solidFill>
            <a:srgbClr val="666699"/>
          </a:solidFill>
          <a:ln w="9525">
            <a:noFill/>
            <a:miter lim="800000"/>
            <a:headEnd/>
            <a:tailEnd/>
          </a:ln>
        </p:spPr>
        <p:txBody>
          <a:bodyPr/>
          <a:lstStyle/>
          <a:p>
            <a:pPr>
              <a:defRPr/>
            </a:pPr>
            <a:endParaRPr lang="zh-CN" altLang="en-US">
              <a:latin typeface="+mn-lt"/>
              <a:ea typeface="+mn-ea"/>
              <a:cs typeface="+mn-cs"/>
            </a:endParaRPr>
          </a:p>
        </p:txBody>
      </p:sp>
      <p:sp>
        <p:nvSpPr>
          <p:cNvPr id="2168839" name="Rectangle 7"/>
          <p:cNvSpPr>
            <a:spLocks noChangeArrowheads="1"/>
          </p:cNvSpPr>
          <p:nvPr/>
        </p:nvSpPr>
        <p:spPr bwMode="auto">
          <a:xfrm>
            <a:off x="266700" y="2614613"/>
            <a:ext cx="8564563" cy="234950"/>
          </a:xfrm>
          <a:prstGeom prst="rect">
            <a:avLst/>
          </a:prstGeom>
          <a:solidFill>
            <a:srgbClr val="666699"/>
          </a:solidFill>
          <a:ln w="9525">
            <a:noFill/>
            <a:miter lim="800000"/>
            <a:headEnd/>
            <a:tailEnd/>
          </a:ln>
        </p:spPr>
        <p:txBody>
          <a:bodyPr/>
          <a:lstStyle/>
          <a:p>
            <a:pPr>
              <a:defRPr/>
            </a:pPr>
            <a:endParaRPr lang="zh-CN" altLang="en-US">
              <a:latin typeface="+mn-lt"/>
              <a:ea typeface="+mn-ea"/>
              <a:cs typeface="+mn-cs"/>
            </a:endParaRPr>
          </a:p>
        </p:txBody>
      </p:sp>
      <p:sp>
        <p:nvSpPr>
          <p:cNvPr id="2168840" name="Rectangle 8"/>
          <p:cNvSpPr>
            <a:spLocks noChangeArrowheads="1"/>
          </p:cNvSpPr>
          <p:nvPr/>
        </p:nvSpPr>
        <p:spPr bwMode="auto">
          <a:xfrm>
            <a:off x="3360738" y="1292225"/>
            <a:ext cx="452437" cy="215900"/>
          </a:xfrm>
          <a:prstGeom prst="rect">
            <a:avLst/>
          </a:prstGeom>
          <a:noFill/>
          <a:ln w="9525">
            <a:noFill/>
            <a:miter lim="800000"/>
            <a:headEnd/>
            <a:tailEnd/>
          </a:ln>
        </p:spPr>
        <p:txBody>
          <a:bodyPr wrap="none" lIns="0" tIns="0" rIns="0" bIns="0">
            <a:spAutoFit/>
          </a:bodyPr>
          <a:lstStyle/>
          <a:p>
            <a:pPr>
              <a:defRPr/>
            </a:pPr>
            <a:r>
              <a:rPr lang="en-US" altLang="zh-CN" sz="1400" b="1">
                <a:latin typeface="+mn-lt"/>
                <a:ea typeface="+mn-ea"/>
                <a:cs typeface="+mn-cs"/>
              </a:rPr>
              <a:t>MX37</a:t>
            </a:r>
            <a:endParaRPr lang="en-US" altLang="zh-CN">
              <a:latin typeface="+mn-lt"/>
              <a:ea typeface="+mn-ea"/>
              <a:cs typeface="+mn-cs"/>
            </a:endParaRPr>
          </a:p>
        </p:txBody>
      </p:sp>
      <p:sp>
        <p:nvSpPr>
          <p:cNvPr id="2168841" name="Rectangle 9"/>
          <p:cNvSpPr>
            <a:spLocks noChangeArrowheads="1"/>
          </p:cNvSpPr>
          <p:nvPr/>
        </p:nvSpPr>
        <p:spPr bwMode="auto">
          <a:xfrm>
            <a:off x="1184275" y="1527175"/>
            <a:ext cx="355600" cy="215900"/>
          </a:xfrm>
          <a:prstGeom prst="rect">
            <a:avLst/>
          </a:prstGeom>
          <a:noFill/>
          <a:ln w="9525">
            <a:noFill/>
            <a:miter lim="800000"/>
            <a:headEnd/>
            <a:tailEnd/>
          </a:ln>
        </p:spPr>
        <p:txBody>
          <a:bodyPr wrap="none" lIns="0" tIns="0" rIns="0" bIns="0">
            <a:spAutoFit/>
          </a:bodyPr>
          <a:lstStyle/>
          <a:p>
            <a:pPr>
              <a:defRPr/>
            </a:pPr>
            <a:r>
              <a:rPr lang="en-US" altLang="zh-CN" sz="1400" b="1">
                <a:latin typeface="+mn-lt"/>
                <a:ea typeface="+mn-ea"/>
                <a:cs typeface="+mn-cs"/>
              </a:rPr>
              <a:t>ARM</a:t>
            </a:r>
            <a:endParaRPr lang="en-US" altLang="zh-CN">
              <a:latin typeface="+mn-lt"/>
              <a:ea typeface="+mn-ea"/>
              <a:cs typeface="+mn-cs"/>
            </a:endParaRPr>
          </a:p>
        </p:txBody>
      </p:sp>
      <p:sp>
        <p:nvSpPr>
          <p:cNvPr id="2168842" name="Rectangle 10"/>
          <p:cNvSpPr>
            <a:spLocks noChangeArrowheads="1"/>
          </p:cNvSpPr>
          <p:nvPr/>
        </p:nvSpPr>
        <p:spPr bwMode="auto">
          <a:xfrm>
            <a:off x="3467100" y="1530350"/>
            <a:ext cx="255588" cy="215900"/>
          </a:xfrm>
          <a:prstGeom prst="rect">
            <a:avLst/>
          </a:prstGeom>
          <a:noFill/>
          <a:ln w="9525">
            <a:noFill/>
            <a:miter lim="800000"/>
            <a:headEnd/>
            <a:tailEnd/>
          </a:ln>
        </p:spPr>
        <p:txBody>
          <a:bodyPr wrap="none" lIns="0" tIns="0" rIns="0" bIns="0">
            <a:spAutoFit/>
          </a:bodyPr>
          <a:lstStyle/>
          <a:p>
            <a:pPr>
              <a:defRPr/>
            </a:pPr>
            <a:r>
              <a:rPr lang="en-US" altLang="zh-CN" sz="1400">
                <a:latin typeface="+mn-lt"/>
                <a:ea typeface="+mn-ea"/>
                <a:cs typeface="+mn-cs"/>
              </a:rPr>
              <a:t>8.5</a:t>
            </a:r>
            <a:endParaRPr lang="en-US" altLang="zh-CN">
              <a:latin typeface="+mn-lt"/>
              <a:ea typeface="+mn-ea"/>
              <a:cs typeface="+mn-cs"/>
            </a:endParaRPr>
          </a:p>
        </p:txBody>
      </p:sp>
      <p:sp>
        <p:nvSpPr>
          <p:cNvPr id="2168843" name="Rectangle 11"/>
          <p:cNvSpPr>
            <a:spLocks noChangeArrowheads="1"/>
          </p:cNvSpPr>
          <p:nvPr/>
        </p:nvSpPr>
        <p:spPr bwMode="auto">
          <a:xfrm>
            <a:off x="1184275" y="1744663"/>
            <a:ext cx="939800" cy="215900"/>
          </a:xfrm>
          <a:prstGeom prst="rect">
            <a:avLst/>
          </a:prstGeom>
          <a:noFill/>
          <a:ln w="9525">
            <a:noFill/>
            <a:miter lim="800000"/>
            <a:headEnd/>
            <a:tailEnd/>
          </a:ln>
        </p:spPr>
        <p:txBody>
          <a:bodyPr wrap="none" lIns="0" tIns="0" rIns="0" bIns="0">
            <a:spAutoFit/>
          </a:bodyPr>
          <a:lstStyle/>
          <a:p>
            <a:pPr>
              <a:defRPr/>
            </a:pPr>
            <a:r>
              <a:rPr lang="en-US" altLang="zh-CN" sz="1400" b="1">
                <a:latin typeface="+mn-lt"/>
                <a:ea typeface="+mn-ea"/>
                <a:cs typeface="+mn-cs"/>
              </a:rPr>
              <a:t>Peripherals</a:t>
            </a:r>
            <a:endParaRPr lang="en-US" altLang="zh-CN">
              <a:latin typeface="+mn-lt"/>
              <a:ea typeface="+mn-ea"/>
              <a:cs typeface="+mn-cs"/>
            </a:endParaRPr>
          </a:p>
        </p:txBody>
      </p:sp>
      <p:sp>
        <p:nvSpPr>
          <p:cNvPr id="2168844" name="Rectangle 12"/>
          <p:cNvSpPr>
            <a:spLocks noChangeArrowheads="1"/>
          </p:cNvSpPr>
          <p:nvPr/>
        </p:nvSpPr>
        <p:spPr bwMode="auto">
          <a:xfrm>
            <a:off x="3444875" y="1749425"/>
            <a:ext cx="284163" cy="215900"/>
          </a:xfrm>
          <a:prstGeom prst="rect">
            <a:avLst/>
          </a:prstGeom>
          <a:noFill/>
          <a:ln w="9525">
            <a:noFill/>
            <a:miter lim="800000"/>
            <a:headEnd/>
            <a:tailEnd/>
          </a:ln>
        </p:spPr>
        <p:txBody>
          <a:bodyPr wrap="none" lIns="0" tIns="0" rIns="0" bIns="0">
            <a:spAutoFit/>
          </a:bodyPr>
          <a:lstStyle/>
          <a:p>
            <a:pPr>
              <a:defRPr/>
            </a:pPr>
            <a:r>
              <a:rPr lang="en-US" altLang="zh-CN" sz="1400">
                <a:latin typeface="+mn-lt"/>
                <a:ea typeface="+mn-ea"/>
                <a:cs typeface="+mn-cs"/>
              </a:rPr>
              <a:t>105</a:t>
            </a:r>
            <a:endParaRPr lang="en-US" altLang="zh-CN">
              <a:latin typeface="+mn-lt"/>
              <a:ea typeface="+mn-ea"/>
              <a:cs typeface="+mn-cs"/>
            </a:endParaRPr>
          </a:p>
        </p:txBody>
      </p:sp>
      <p:sp>
        <p:nvSpPr>
          <p:cNvPr id="2168845" name="Rectangle 13"/>
          <p:cNvSpPr>
            <a:spLocks noChangeArrowheads="1"/>
          </p:cNvSpPr>
          <p:nvPr/>
        </p:nvSpPr>
        <p:spPr bwMode="auto">
          <a:xfrm>
            <a:off x="1184275" y="1963738"/>
            <a:ext cx="247650" cy="215900"/>
          </a:xfrm>
          <a:prstGeom prst="rect">
            <a:avLst/>
          </a:prstGeom>
          <a:noFill/>
          <a:ln w="9525">
            <a:noFill/>
            <a:miter lim="800000"/>
            <a:headEnd/>
            <a:tailEnd/>
          </a:ln>
        </p:spPr>
        <p:txBody>
          <a:bodyPr wrap="none" lIns="0" tIns="0" rIns="0" bIns="0">
            <a:spAutoFit/>
          </a:bodyPr>
          <a:lstStyle/>
          <a:p>
            <a:pPr>
              <a:defRPr/>
            </a:pPr>
            <a:r>
              <a:rPr lang="en-US" altLang="zh-CN" sz="1400" b="1">
                <a:latin typeface="+mn-lt"/>
                <a:ea typeface="+mn-ea"/>
                <a:cs typeface="+mn-cs"/>
              </a:rPr>
              <a:t>I/O</a:t>
            </a:r>
            <a:endParaRPr lang="en-US" altLang="zh-CN">
              <a:latin typeface="+mn-lt"/>
              <a:ea typeface="+mn-ea"/>
              <a:cs typeface="+mn-cs"/>
            </a:endParaRPr>
          </a:p>
        </p:txBody>
      </p:sp>
      <p:sp>
        <p:nvSpPr>
          <p:cNvPr id="2168846" name="Rectangle 14"/>
          <p:cNvSpPr>
            <a:spLocks noChangeArrowheads="1"/>
          </p:cNvSpPr>
          <p:nvPr/>
        </p:nvSpPr>
        <p:spPr bwMode="auto">
          <a:xfrm>
            <a:off x="3419475" y="1966913"/>
            <a:ext cx="360363" cy="215900"/>
          </a:xfrm>
          <a:prstGeom prst="rect">
            <a:avLst/>
          </a:prstGeom>
          <a:noFill/>
          <a:ln w="9525">
            <a:noFill/>
            <a:miter lim="800000"/>
            <a:headEnd/>
            <a:tailEnd/>
          </a:ln>
        </p:spPr>
        <p:txBody>
          <a:bodyPr wrap="none" lIns="0" tIns="0" rIns="0" bIns="0">
            <a:spAutoFit/>
          </a:bodyPr>
          <a:lstStyle/>
          <a:p>
            <a:pPr>
              <a:defRPr/>
            </a:pPr>
            <a:r>
              <a:rPr lang="en-US" altLang="zh-CN" sz="1400">
                <a:latin typeface="+mn-lt"/>
                <a:ea typeface="+mn-ea"/>
                <a:cs typeface="+mn-cs"/>
              </a:rPr>
              <a:t>11.5</a:t>
            </a:r>
            <a:endParaRPr lang="en-US" altLang="zh-CN">
              <a:latin typeface="+mn-lt"/>
              <a:ea typeface="+mn-ea"/>
              <a:cs typeface="+mn-cs"/>
            </a:endParaRPr>
          </a:p>
        </p:txBody>
      </p:sp>
      <p:sp>
        <p:nvSpPr>
          <p:cNvPr id="2168847" name="Rectangle 15"/>
          <p:cNvSpPr>
            <a:spLocks noChangeArrowheads="1"/>
          </p:cNvSpPr>
          <p:nvPr/>
        </p:nvSpPr>
        <p:spPr bwMode="auto">
          <a:xfrm>
            <a:off x="1184275" y="2181225"/>
            <a:ext cx="314325" cy="215900"/>
          </a:xfrm>
          <a:prstGeom prst="rect">
            <a:avLst/>
          </a:prstGeom>
          <a:noFill/>
          <a:ln w="9525">
            <a:noFill/>
            <a:miter lim="800000"/>
            <a:headEnd/>
            <a:tailEnd/>
          </a:ln>
        </p:spPr>
        <p:txBody>
          <a:bodyPr wrap="none" lIns="0" tIns="0" rIns="0" bIns="0">
            <a:spAutoFit/>
          </a:bodyPr>
          <a:lstStyle/>
          <a:p>
            <a:pPr>
              <a:defRPr/>
            </a:pPr>
            <a:r>
              <a:rPr lang="en-US" altLang="zh-CN" sz="1400" b="1">
                <a:latin typeface="+mn-lt"/>
                <a:ea typeface="+mn-ea"/>
                <a:cs typeface="+mn-cs"/>
              </a:rPr>
              <a:t>PLL</a:t>
            </a:r>
            <a:endParaRPr lang="en-US" altLang="zh-CN">
              <a:latin typeface="+mn-lt"/>
              <a:ea typeface="+mn-ea"/>
              <a:cs typeface="+mn-cs"/>
            </a:endParaRPr>
          </a:p>
        </p:txBody>
      </p:sp>
      <p:sp>
        <p:nvSpPr>
          <p:cNvPr id="2168848" name="Rectangle 16"/>
          <p:cNvSpPr>
            <a:spLocks noChangeArrowheads="1"/>
          </p:cNvSpPr>
          <p:nvPr/>
        </p:nvSpPr>
        <p:spPr bwMode="auto">
          <a:xfrm>
            <a:off x="3467100" y="2185988"/>
            <a:ext cx="255588" cy="215900"/>
          </a:xfrm>
          <a:prstGeom prst="rect">
            <a:avLst/>
          </a:prstGeom>
          <a:noFill/>
          <a:ln w="9525">
            <a:noFill/>
            <a:miter lim="800000"/>
            <a:headEnd/>
            <a:tailEnd/>
          </a:ln>
        </p:spPr>
        <p:txBody>
          <a:bodyPr wrap="none" lIns="0" tIns="0" rIns="0" bIns="0">
            <a:spAutoFit/>
          </a:bodyPr>
          <a:lstStyle/>
          <a:p>
            <a:pPr>
              <a:defRPr/>
            </a:pPr>
            <a:r>
              <a:rPr lang="en-US" altLang="zh-CN" sz="1400">
                <a:latin typeface="+mn-lt"/>
                <a:ea typeface="+mn-ea"/>
                <a:cs typeface="+mn-cs"/>
              </a:rPr>
              <a:t>4.4</a:t>
            </a:r>
            <a:endParaRPr lang="en-US" altLang="zh-CN">
              <a:latin typeface="+mn-lt"/>
              <a:ea typeface="+mn-ea"/>
              <a:cs typeface="+mn-cs"/>
            </a:endParaRPr>
          </a:p>
        </p:txBody>
      </p:sp>
      <p:sp>
        <p:nvSpPr>
          <p:cNvPr id="2168849" name="Rectangle 17"/>
          <p:cNvSpPr>
            <a:spLocks noChangeArrowheads="1"/>
          </p:cNvSpPr>
          <p:nvPr/>
        </p:nvSpPr>
        <p:spPr bwMode="auto">
          <a:xfrm>
            <a:off x="1166813" y="2403475"/>
            <a:ext cx="422275" cy="215900"/>
          </a:xfrm>
          <a:prstGeom prst="rect">
            <a:avLst/>
          </a:prstGeom>
          <a:noFill/>
          <a:ln w="9525">
            <a:noFill/>
            <a:miter lim="800000"/>
            <a:headEnd/>
            <a:tailEnd/>
          </a:ln>
        </p:spPr>
        <p:txBody>
          <a:bodyPr wrap="none" lIns="0" tIns="0" rIns="0" bIns="0">
            <a:spAutoFit/>
          </a:bodyPr>
          <a:lstStyle/>
          <a:p>
            <a:pPr>
              <a:defRPr/>
            </a:pPr>
            <a:r>
              <a:rPr lang="en-US" altLang="zh-CN" sz="1400" b="1" i="1" dirty="0">
                <a:latin typeface="+mn-lt"/>
                <a:ea typeface="+mn-ea"/>
                <a:cs typeface="+mn-cs"/>
              </a:rPr>
              <a:t>total</a:t>
            </a:r>
            <a:endParaRPr lang="en-US" altLang="zh-CN" dirty="0">
              <a:latin typeface="+mn-lt"/>
              <a:ea typeface="+mn-ea"/>
              <a:cs typeface="+mn-cs"/>
            </a:endParaRPr>
          </a:p>
        </p:txBody>
      </p:sp>
      <p:sp>
        <p:nvSpPr>
          <p:cNvPr id="2168850" name="Rectangle 18"/>
          <p:cNvSpPr>
            <a:spLocks noChangeArrowheads="1"/>
          </p:cNvSpPr>
          <p:nvPr/>
        </p:nvSpPr>
        <p:spPr bwMode="auto">
          <a:xfrm>
            <a:off x="3357563" y="2403475"/>
            <a:ext cx="900112" cy="215900"/>
          </a:xfrm>
          <a:prstGeom prst="rect">
            <a:avLst/>
          </a:prstGeom>
          <a:noFill/>
          <a:ln w="9525">
            <a:noFill/>
            <a:miter lim="800000"/>
            <a:headEnd/>
            <a:tailEnd/>
          </a:ln>
        </p:spPr>
        <p:txBody>
          <a:bodyPr lIns="0" tIns="0" rIns="0" bIns="0">
            <a:spAutoFit/>
          </a:bodyPr>
          <a:lstStyle/>
          <a:p>
            <a:pPr>
              <a:defRPr/>
            </a:pPr>
            <a:r>
              <a:rPr lang="en-US" altLang="zh-CN" sz="1400" b="1" i="1">
                <a:latin typeface="+mn-lt"/>
                <a:ea typeface="+mn-ea"/>
                <a:cs typeface="+mn-cs"/>
              </a:rPr>
              <a:t>129.4mW</a:t>
            </a:r>
            <a:endParaRPr lang="zh-CN" altLang="en-US">
              <a:latin typeface="+mn-lt"/>
              <a:ea typeface="+mn-ea"/>
              <a:cs typeface="+mn-cs"/>
            </a:endParaRPr>
          </a:p>
        </p:txBody>
      </p:sp>
      <p:sp>
        <p:nvSpPr>
          <p:cNvPr id="2168851" name="Rectangle 19"/>
          <p:cNvSpPr>
            <a:spLocks noChangeArrowheads="1"/>
          </p:cNvSpPr>
          <p:nvPr/>
        </p:nvSpPr>
        <p:spPr bwMode="auto">
          <a:xfrm>
            <a:off x="3490913" y="2617788"/>
            <a:ext cx="490537" cy="215900"/>
          </a:xfrm>
          <a:prstGeom prst="rect">
            <a:avLst/>
          </a:prstGeom>
          <a:noFill/>
          <a:ln w="9525">
            <a:noFill/>
            <a:miter lim="800000"/>
            <a:headEnd/>
            <a:tailEnd/>
          </a:ln>
        </p:spPr>
        <p:txBody>
          <a:bodyPr wrap="none" lIns="0" tIns="0" rIns="0" bIns="0">
            <a:spAutoFit/>
          </a:bodyPr>
          <a:lstStyle/>
          <a:p>
            <a:pPr>
              <a:defRPr/>
            </a:pPr>
            <a:r>
              <a:rPr lang="en-US" altLang="zh-CN" sz="1400">
                <a:latin typeface="+mn-lt"/>
                <a:ea typeface="+mn-ea"/>
                <a:cs typeface="+mn-cs"/>
              </a:rPr>
              <a:t>49mW</a:t>
            </a:r>
            <a:endParaRPr lang="en-US" altLang="zh-CN">
              <a:latin typeface="+mn-lt"/>
              <a:ea typeface="+mn-ea"/>
              <a:cs typeface="+mn-cs"/>
            </a:endParaRPr>
          </a:p>
        </p:txBody>
      </p:sp>
      <p:sp>
        <p:nvSpPr>
          <p:cNvPr id="2168852" name="Rectangle 20"/>
          <p:cNvSpPr>
            <a:spLocks noChangeArrowheads="1"/>
          </p:cNvSpPr>
          <p:nvPr/>
        </p:nvSpPr>
        <p:spPr bwMode="auto">
          <a:xfrm>
            <a:off x="2886075" y="1077913"/>
            <a:ext cx="3395663" cy="215900"/>
          </a:xfrm>
          <a:prstGeom prst="rect">
            <a:avLst/>
          </a:prstGeom>
          <a:noFill/>
          <a:ln w="9525">
            <a:noFill/>
            <a:miter lim="800000"/>
            <a:headEnd/>
            <a:tailEnd/>
          </a:ln>
        </p:spPr>
        <p:txBody>
          <a:bodyPr wrap="none" lIns="0" tIns="0" rIns="0" bIns="0">
            <a:spAutoFit/>
          </a:bodyPr>
          <a:lstStyle/>
          <a:p>
            <a:pPr>
              <a:defRPr/>
            </a:pPr>
            <a:r>
              <a:rPr lang="en-US" altLang="zh-CN" sz="1400" b="1" dirty="0">
                <a:latin typeface="+mn-lt"/>
                <a:ea typeface="+mn-ea"/>
                <a:cs typeface="+mn-cs"/>
              </a:rPr>
              <a:t>H.264 MP 720x480 </a:t>
            </a:r>
            <a:r>
              <a:rPr lang="zh-CN" altLang="en-US" sz="1400" b="1" dirty="0">
                <a:latin typeface="+mn-lt"/>
                <a:ea typeface="+mn-ea"/>
                <a:cs typeface="+mn-cs"/>
              </a:rPr>
              <a:t>内容  </a:t>
            </a:r>
            <a:r>
              <a:rPr lang="en-US" altLang="zh-CN" sz="1400" b="1" dirty="0">
                <a:latin typeface="+mn-lt"/>
                <a:ea typeface="+mn-ea"/>
                <a:cs typeface="+mn-cs"/>
              </a:rPr>
              <a:t>WVGA LCD</a:t>
            </a:r>
            <a:r>
              <a:rPr lang="zh-CN" altLang="en-US" sz="1400" b="1" dirty="0">
                <a:latin typeface="+mn-lt"/>
                <a:ea typeface="+mn-ea"/>
                <a:cs typeface="+mn-cs"/>
              </a:rPr>
              <a:t>显示 </a:t>
            </a:r>
            <a:endParaRPr lang="zh-CN" altLang="en-US" dirty="0">
              <a:latin typeface="+mn-lt"/>
              <a:ea typeface="+mn-ea"/>
              <a:cs typeface="+mn-cs"/>
            </a:endParaRPr>
          </a:p>
        </p:txBody>
      </p:sp>
      <p:sp>
        <p:nvSpPr>
          <p:cNvPr id="2168853" name="Rectangle 21"/>
          <p:cNvSpPr>
            <a:spLocks noChangeArrowheads="1"/>
          </p:cNvSpPr>
          <p:nvPr/>
        </p:nvSpPr>
        <p:spPr bwMode="auto">
          <a:xfrm>
            <a:off x="419100" y="1958975"/>
            <a:ext cx="573088" cy="215900"/>
          </a:xfrm>
          <a:prstGeom prst="rect">
            <a:avLst/>
          </a:prstGeom>
          <a:noFill/>
          <a:ln w="9525">
            <a:noFill/>
            <a:miter lim="800000"/>
            <a:headEnd/>
            <a:tailEnd/>
          </a:ln>
        </p:spPr>
        <p:txBody>
          <a:bodyPr wrap="none" lIns="0" tIns="0" rIns="0" bIns="0">
            <a:spAutoFit/>
          </a:bodyPr>
          <a:lstStyle/>
          <a:p>
            <a:pPr>
              <a:defRPr/>
            </a:pPr>
            <a:r>
              <a:rPr lang="en-US" altLang="zh-CN" sz="1400" b="1">
                <a:latin typeface="+mn-lt"/>
                <a:ea typeface="+mn-ea"/>
                <a:cs typeface="+mn-cs"/>
              </a:rPr>
              <a:t>i.MX IC</a:t>
            </a:r>
            <a:endParaRPr lang="en-US" altLang="zh-CN">
              <a:latin typeface="+mn-lt"/>
              <a:ea typeface="+mn-ea"/>
              <a:cs typeface="+mn-cs"/>
            </a:endParaRPr>
          </a:p>
        </p:txBody>
      </p:sp>
      <p:sp>
        <p:nvSpPr>
          <p:cNvPr id="2168854" name="Rectangle 22"/>
          <p:cNvSpPr>
            <a:spLocks noChangeArrowheads="1"/>
          </p:cNvSpPr>
          <p:nvPr/>
        </p:nvSpPr>
        <p:spPr bwMode="auto">
          <a:xfrm>
            <a:off x="792163" y="1182688"/>
            <a:ext cx="1198562" cy="215900"/>
          </a:xfrm>
          <a:prstGeom prst="rect">
            <a:avLst/>
          </a:prstGeom>
          <a:noFill/>
          <a:ln w="9525">
            <a:noFill/>
            <a:miter lim="800000"/>
            <a:headEnd/>
            <a:tailEnd/>
          </a:ln>
        </p:spPr>
        <p:txBody>
          <a:bodyPr wrap="none" lIns="0" tIns="0" rIns="0" bIns="0">
            <a:spAutoFit/>
          </a:bodyPr>
          <a:lstStyle/>
          <a:p>
            <a:pPr>
              <a:defRPr/>
            </a:pPr>
            <a:r>
              <a:rPr lang="en-US" altLang="zh-CN" sz="1400" b="1">
                <a:latin typeface="+mn-lt"/>
                <a:ea typeface="+mn-ea"/>
                <a:cs typeface="+mn-cs"/>
              </a:rPr>
              <a:t>Power Domain</a:t>
            </a:r>
            <a:endParaRPr lang="en-US" altLang="zh-CN">
              <a:latin typeface="+mn-lt"/>
              <a:ea typeface="+mn-ea"/>
              <a:cs typeface="+mn-cs"/>
            </a:endParaRPr>
          </a:p>
        </p:txBody>
      </p:sp>
      <p:sp>
        <p:nvSpPr>
          <p:cNvPr id="2168855" name="Rectangle 23"/>
          <p:cNvSpPr>
            <a:spLocks noChangeArrowheads="1"/>
          </p:cNvSpPr>
          <p:nvPr/>
        </p:nvSpPr>
        <p:spPr bwMode="auto">
          <a:xfrm>
            <a:off x="293688" y="2614613"/>
            <a:ext cx="858837" cy="215900"/>
          </a:xfrm>
          <a:prstGeom prst="rect">
            <a:avLst/>
          </a:prstGeom>
          <a:noFill/>
          <a:ln w="9525">
            <a:noFill/>
            <a:miter lim="800000"/>
            <a:headEnd/>
            <a:tailEnd/>
          </a:ln>
        </p:spPr>
        <p:txBody>
          <a:bodyPr wrap="none" lIns="0" tIns="0" rIns="0" bIns="0">
            <a:spAutoFit/>
          </a:bodyPr>
          <a:lstStyle/>
          <a:p>
            <a:pPr>
              <a:defRPr/>
            </a:pPr>
            <a:r>
              <a:rPr lang="en-US" altLang="zh-CN" sz="1400" b="1" dirty="0">
                <a:latin typeface="+mn-lt"/>
                <a:ea typeface="+mn-ea"/>
                <a:cs typeface="+mn-cs"/>
              </a:rPr>
              <a:t>    DDR I/O</a:t>
            </a:r>
            <a:endParaRPr lang="en-US" altLang="zh-CN" dirty="0">
              <a:latin typeface="+mn-lt"/>
              <a:ea typeface="+mn-ea"/>
              <a:cs typeface="+mn-cs"/>
            </a:endParaRPr>
          </a:p>
        </p:txBody>
      </p:sp>
      <p:sp>
        <p:nvSpPr>
          <p:cNvPr id="2168856" name="Line 24"/>
          <p:cNvSpPr>
            <a:spLocks noChangeShapeType="1"/>
          </p:cNvSpPr>
          <p:nvPr/>
        </p:nvSpPr>
        <p:spPr bwMode="auto">
          <a:xfrm>
            <a:off x="292100" y="1514475"/>
            <a:ext cx="2224088" cy="0"/>
          </a:xfrm>
          <a:prstGeom prst="line">
            <a:avLst/>
          </a:prstGeom>
          <a:noFill/>
          <a:ln w="0">
            <a:solidFill>
              <a:srgbClr val="000000"/>
            </a:solidFill>
            <a:round/>
            <a:headEnd/>
            <a:tailEnd/>
          </a:ln>
        </p:spPr>
        <p:txBody>
          <a:bodyPr/>
          <a:lstStyle/>
          <a:p>
            <a:pPr>
              <a:defRPr/>
            </a:pPr>
            <a:endParaRPr lang="zh-CN" altLang="en-US">
              <a:latin typeface="+mn-lt"/>
              <a:ea typeface="+mn-ea"/>
              <a:cs typeface="+mn-cs"/>
            </a:endParaRPr>
          </a:p>
        </p:txBody>
      </p:sp>
      <p:sp>
        <p:nvSpPr>
          <p:cNvPr id="2168857" name="Rectangle 25"/>
          <p:cNvSpPr>
            <a:spLocks noChangeArrowheads="1"/>
          </p:cNvSpPr>
          <p:nvPr/>
        </p:nvSpPr>
        <p:spPr bwMode="auto">
          <a:xfrm>
            <a:off x="292100" y="1514475"/>
            <a:ext cx="2224088" cy="15875"/>
          </a:xfrm>
          <a:prstGeom prst="rect">
            <a:avLst/>
          </a:prstGeom>
          <a:solidFill>
            <a:srgbClr val="000000"/>
          </a:solidFill>
          <a:ln w="9525">
            <a:noFill/>
            <a:miter lim="800000"/>
            <a:headEnd/>
            <a:tailEnd/>
          </a:ln>
        </p:spPr>
        <p:txBody>
          <a:bodyPr/>
          <a:lstStyle/>
          <a:p>
            <a:pPr>
              <a:defRPr/>
            </a:pPr>
            <a:endParaRPr lang="zh-CN" altLang="en-US">
              <a:latin typeface="+mn-lt"/>
              <a:ea typeface="+mn-ea"/>
              <a:cs typeface="+mn-cs"/>
            </a:endParaRPr>
          </a:p>
        </p:txBody>
      </p:sp>
      <p:sp>
        <p:nvSpPr>
          <p:cNvPr id="2168858" name="Line 26"/>
          <p:cNvSpPr>
            <a:spLocks noChangeShapeType="1"/>
          </p:cNvSpPr>
          <p:nvPr/>
        </p:nvSpPr>
        <p:spPr bwMode="auto">
          <a:xfrm>
            <a:off x="4622800" y="1300163"/>
            <a:ext cx="0" cy="206375"/>
          </a:xfrm>
          <a:prstGeom prst="line">
            <a:avLst/>
          </a:prstGeom>
          <a:noFill/>
          <a:ln w="0">
            <a:solidFill>
              <a:srgbClr val="000000"/>
            </a:solidFill>
            <a:round/>
            <a:headEnd/>
            <a:tailEnd/>
          </a:ln>
        </p:spPr>
        <p:txBody>
          <a:bodyPr/>
          <a:lstStyle/>
          <a:p>
            <a:pPr>
              <a:defRPr/>
            </a:pPr>
            <a:endParaRPr lang="zh-CN" altLang="en-US">
              <a:latin typeface="+mn-lt"/>
              <a:ea typeface="+mn-ea"/>
              <a:cs typeface="+mn-cs"/>
            </a:endParaRPr>
          </a:p>
        </p:txBody>
      </p:sp>
      <p:sp>
        <p:nvSpPr>
          <p:cNvPr id="2168859" name="Rectangle 27"/>
          <p:cNvSpPr>
            <a:spLocks noChangeArrowheads="1"/>
          </p:cNvSpPr>
          <p:nvPr/>
        </p:nvSpPr>
        <p:spPr bwMode="auto">
          <a:xfrm>
            <a:off x="4622800" y="1300163"/>
            <a:ext cx="15875" cy="206375"/>
          </a:xfrm>
          <a:prstGeom prst="rect">
            <a:avLst/>
          </a:prstGeom>
          <a:solidFill>
            <a:srgbClr val="000000"/>
          </a:solidFill>
          <a:ln w="9525">
            <a:noFill/>
            <a:miter lim="800000"/>
            <a:headEnd/>
            <a:tailEnd/>
          </a:ln>
        </p:spPr>
        <p:txBody>
          <a:bodyPr/>
          <a:lstStyle/>
          <a:p>
            <a:pPr>
              <a:defRPr/>
            </a:pPr>
            <a:endParaRPr lang="zh-CN" altLang="en-US">
              <a:latin typeface="+mn-lt"/>
              <a:ea typeface="+mn-ea"/>
              <a:cs typeface="+mn-cs"/>
            </a:endParaRPr>
          </a:p>
        </p:txBody>
      </p:sp>
      <p:sp>
        <p:nvSpPr>
          <p:cNvPr id="2168860" name="Line 28"/>
          <p:cNvSpPr>
            <a:spLocks noChangeShapeType="1"/>
          </p:cNvSpPr>
          <p:nvPr/>
        </p:nvSpPr>
        <p:spPr bwMode="auto">
          <a:xfrm>
            <a:off x="6719888" y="1085850"/>
            <a:ext cx="0" cy="420688"/>
          </a:xfrm>
          <a:prstGeom prst="line">
            <a:avLst/>
          </a:prstGeom>
          <a:noFill/>
          <a:ln w="0">
            <a:solidFill>
              <a:srgbClr val="000000"/>
            </a:solidFill>
            <a:round/>
            <a:headEnd/>
            <a:tailEnd/>
          </a:ln>
        </p:spPr>
        <p:txBody>
          <a:bodyPr/>
          <a:lstStyle/>
          <a:p>
            <a:pPr>
              <a:defRPr/>
            </a:pPr>
            <a:endParaRPr lang="zh-CN" altLang="en-US">
              <a:latin typeface="+mn-lt"/>
              <a:ea typeface="+mn-ea"/>
              <a:cs typeface="+mn-cs"/>
            </a:endParaRPr>
          </a:p>
        </p:txBody>
      </p:sp>
      <p:sp>
        <p:nvSpPr>
          <p:cNvPr id="2168861" name="Rectangle 29"/>
          <p:cNvSpPr>
            <a:spLocks noChangeArrowheads="1"/>
          </p:cNvSpPr>
          <p:nvPr/>
        </p:nvSpPr>
        <p:spPr bwMode="auto">
          <a:xfrm>
            <a:off x="6719888" y="1085850"/>
            <a:ext cx="17462" cy="420688"/>
          </a:xfrm>
          <a:prstGeom prst="rect">
            <a:avLst/>
          </a:prstGeom>
          <a:solidFill>
            <a:srgbClr val="000000"/>
          </a:solidFill>
          <a:ln w="9525">
            <a:noFill/>
            <a:miter lim="800000"/>
            <a:headEnd/>
            <a:tailEnd/>
          </a:ln>
        </p:spPr>
        <p:txBody>
          <a:bodyPr/>
          <a:lstStyle/>
          <a:p>
            <a:pPr>
              <a:defRPr/>
            </a:pPr>
            <a:endParaRPr lang="zh-CN" altLang="en-US">
              <a:latin typeface="+mn-lt"/>
              <a:ea typeface="+mn-ea"/>
              <a:cs typeface="+mn-cs"/>
            </a:endParaRPr>
          </a:p>
        </p:txBody>
      </p:sp>
      <p:sp>
        <p:nvSpPr>
          <p:cNvPr id="2168862" name="Line 30"/>
          <p:cNvSpPr>
            <a:spLocks noChangeShapeType="1"/>
          </p:cNvSpPr>
          <p:nvPr/>
        </p:nvSpPr>
        <p:spPr bwMode="auto">
          <a:xfrm>
            <a:off x="1158875" y="1731963"/>
            <a:ext cx="1357313" cy="0"/>
          </a:xfrm>
          <a:prstGeom prst="line">
            <a:avLst/>
          </a:prstGeom>
          <a:noFill/>
          <a:ln w="0">
            <a:solidFill>
              <a:srgbClr val="000000"/>
            </a:solidFill>
            <a:round/>
            <a:headEnd/>
            <a:tailEnd/>
          </a:ln>
        </p:spPr>
        <p:txBody>
          <a:bodyPr/>
          <a:lstStyle/>
          <a:p>
            <a:pPr>
              <a:defRPr/>
            </a:pPr>
            <a:endParaRPr lang="zh-CN" altLang="en-US">
              <a:latin typeface="+mn-lt"/>
              <a:ea typeface="+mn-ea"/>
              <a:cs typeface="+mn-cs"/>
            </a:endParaRPr>
          </a:p>
        </p:txBody>
      </p:sp>
      <p:sp>
        <p:nvSpPr>
          <p:cNvPr id="2168863" name="Rectangle 31"/>
          <p:cNvSpPr>
            <a:spLocks noChangeArrowheads="1"/>
          </p:cNvSpPr>
          <p:nvPr/>
        </p:nvSpPr>
        <p:spPr bwMode="auto">
          <a:xfrm>
            <a:off x="1158875" y="1731963"/>
            <a:ext cx="1357313" cy="17462"/>
          </a:xfrm>
          <a:prstGeom prst="rect">
            <a:avLst/>
          </a:prstGeom>
          <a:solidFill>
            <a:srgbClr val="000000"/>
          </a:solidFill>
          <a:ln w="9525">
            <a:noFill/>
            <a:miter lim="800000"/>
            <a:headEnd/>
            <a:tailEnd/>
          </a:ln>
        </p:spPr>
        <p:txBody>
          <a:bodyPr/>
          <a:lstStyle/>
          <a:p>
            <a:pPr>
              <a:defRPr/>
            </a:pPr>
            <a:endParaRPr lang="zh-CN" altLang="en-US">
              <a:latin typeface="+mn-lt"/>
              <a:ea typeface="+mn-ea"/>
              <a:cs typeface="+mn-cs"/>
            </a:endParaRPr>
          </a:p>
        </p:txBody>
      </p:sp>
      <p:sp>
        <p:nvSpPr>
          <p:cNvPr id="2168864" name="Line 32"/>
          <p:cNvSpPr>
            <a:spLocks noChangeShapeType="1"/>
          </p:cNvSpPr>
          <p:nvPr/>
        </p:nvSpPr>
        <p:spPr bwMode="auto">
          <a:xfrm>
            <a:off x="1158875" y="1951038"/>
            <a:ext cx="1357313" cy="0"/>
          </a:xfrm>
          <a:prstGeom prst="line">
            <a:avLst/>
          </a:prstGeom>
          <a:noFill/>
          <a:ln w="0">
            <a:solidFill>
              <a:srgbClr val="000000"/>
            </a:solidFill>
            <a:round/>
            <a:headEnd/>
            <a:tailEnd/>
          </a:ln>
        </p:spPr>
        <p:txBody>
          <a:bodyPr/>
          <a:lstStyle/>
          <a:p>
            <a:pPr>
              <a:defRPr/>
            </a:pPr>
            <a:endParaRPr lang="zh-CN" altLang="en-US">
              <a:latin typeface="+mn-lt"/>
              <a:ea typeface="+mn-ea"/>
              <a:cs typeface="+mn-cs"/>
            </a:endParaRPr>
          </a:p>
        </p:txBody>
      </p:sp>
      <p:sp>
        <p:nvSpPr>
          <p:cNvPr id="2168865" name="Rectangle 33"/>
          <p:cNvSpPr>
            <a:spLocks noChangeArrowheads="1"/>
          </p:cNvSpPr>
          <p:nvPr/>
        </p:nvSpPr>
        <p:spPr bwMode="auto">
          <a:xfrm>
            <a:off x="1158875" y="1951038"/>
            <a:ext cx="1357313" cy="15875"/>
          </a:xfrm>
          <a:prstGeom prst="rect">
            <a:avLst/>
          </a:prstGeom>
          <a:solidFill>
            <a:srgbClr val="000000"/>
          </a:solidFill>
          <a:ln w="9525">
            <a:noFill/>
            <a:miter lim="800000"/>
            <a:headEnd/>
            <a:tailEnd/>
          </a:ln>
        </p:spPr>
        <p:txBody>
          <a:bodyPr/>
          <a:lstStyle/>
          <a:p>
            <a:pPr>
              <a:defRPr/>
            </a:pPr>
            <a:endParaRPr lang="zh-CN" altLang="en-US">
              <a:latin typeface="+mn-lt"/>
              <a:ea typeface="+mn-ea"/>
              <a:cs typeface="+mn-cs"/>
            </a:endParaRPr>
          </a:p>
        </p:txBody>
      </p:sp>
      <p:sp>
        <p:nvSpPr>
          <p:cNvPr id="2168866" name="Line 34"/>
          <p:cNvSpPr>
            <a:spLocks noChangeShapeType="1"/>
          </p:cNvSpPr>
          <p:nvPr/>
        </p:nvSpPr>
        <p:spPr bwMode="auto">
          <a:xfrm>
            <a:off x="1158875" y="2168525"/>
            <a:ext cx="1357313" cy="0"/>
          </a:xfrm>
          <a:prstGeom prst="line">
            <a:avLst/>
          </a:prstGeom>
          <a:noFill/>
          <a:ln w="0">
            <a:solidFill>
              <a:srgbClr val="000000"/>
            </a:solidFill>
            <a:round/>
            <a:headEnd/>
            <a:tailEnd/>
          </a:ln>
        </p:spPr>
        <p:txBody>
          <a:bodyPr/>
          <a:lstStyle/>
          <a:p>
            <a:pPr>
              <a:defRPr/>
            </a:pPr>
            <a:endParaRPr lang="zh-CN" altLang="en-US">
              <a:latin typeface="+mn-lt"/>
              <a:ea typeface="+mn-ea"/>
              <a:cs typeface="+mn-cs"/>
            </a:endParaRPr>
          </a:p>
        </p:txBody>
      </p:sp>
      <p:sp>
        <p:nvSpPr>
          <p:cNvPr id="2168867" name="Rectangle 35"/>
          <p:cNvSpPr>
            <a:spLocks noChangeArrowheads="1"/>
          </p:cNvSpPr>
          <p:nvPr/>
        </p:nvSpPr>
        <p:spPr bwMode="auto">
          <a:xfrm>
            <a:off x="1158875" y="2168525"/>
            <a:ext cx="1357313" cy="17463"/>
          </a:xfrm>
          <a:prstGeom prst="rect">
            <a:avLst/>
          </a:prstGeom>
          <a:solidFill>
            <a:srgbClr val="000000"/>
          </a:solidFill>
          <a:ln w="9525">
            <a:noFill/>
            <a:miter lim="800000"/>
            <a:headEnd/>
            <a:tailEnd/>
          </a:ln>
        </p:spPr>
        <p:txBody>
          <a:bodyPr/>
          <a:lstStyle/>
          <a:p>
            <a:pPr>
              <a:defRPr/>
            </a:pPr>
            <a:endParaRPr lang="zh-CN" altLang="en-US">
              <a:latin typeface="+mn-lt"/>
              <a:ea typeface="+mn-ea"/>
              <a:cs typeface="+mn-cs"/>
            </a:endParaRPr>
          </a:p>
        </p:txBody>
      </p:sp>
      <p:sp>
        <p:nvSpPr>
          <p:cNvPr id="2168868" name="Line 36"/>
          <p:cNvSpPr>
            <a:spLocks noChangeShapeType="1"/>
          </p:cNvSpPr>
          <p:nvPr/>
        </p:nvSpPr>
        <p:spPr bwMode="auto">
          <a:xfrm>
            <a:off x="1158875" y="2387600"/>
            <a:ext cx="1357313" cy="0"/>
          </a:xfrm>
          <a:prstGeom prst="line">
            <a:avLst/>
          </a:prstGeom>
          <a:noFill/>
          <a:ln w="0">
            <a:solidFill>
              <a:srgbClr val="000000"/>
            </a:solidFill>
            <a:round/>
            <a:headEnd/>
            <a:tailEnd/>
          </a:ln>
        </p:spPr>
        <p:txBody>
          <a:bodyPr/>
          <a:lstStyle/>
          <a:p>
            <a:pPr>
              <a:defRPr/>
            </a:pPr>
            <a:endParaRPr lang="zh-CN" altLang="en-US">
              <a:latin typeface="+mn-lt"/>
              <a:ea typeface="+mn-ea"/>
              <a:cs typeface="+mn-cs"/>
            </a:endParaRPr>
          </a:p>
        </p:txBody>
      </p:sp>
      <p:sp>
        <p:nvSpPr>
          <p:cNvPr id="2168869" name="Rectangle 37"/>
          <p:cNvSpPr>
            <a:spLocks noChangeArrowheads="1"/>
          </p:cNvSpPr>
          <p:nvPr/>
        </p:nvSpPr>
        <p:spPr bwMode="auto">
          <a:xfrm>
            <a:off x="1158875" y="2387600"/>
            <a:ext cx="1357313" cy="15875"/>
          </a:xfrm>
          <a:prstGeom prst="rect">
            <a:avLst/>
          </a:prstGeom>
          <a:solidFill>
            <a:srgbClr val="000000"/>
          </a:solidFill>
          <a:ln w="9525">
            <a:noFill/>
            <a:miter lim="800000"/>
            <a:headEnd/>
            <a:tailEnd/>
          </a:ln>
        </p:spPr>
        <p:txBody>
          <a:bodyPr/>
          <a:lstStyle/>
          <a:p>
            <a:pPr>
              <a:defRPr/>
            </a:pPr>
            <a:endParaRPr lang="zh-CN" altLang="en-US">
              <a:latin typeface="+mn-lt"/>
              <a:ea typeface="+mn-ea"/>
              <a:cs typeface="+mn-cs"/>
            </a:endParaRPr>
          </a:p>
        </p:txBody>
      </p:sp>
      <p:sp>
        <p:nvSpPr>
          <p:cNvPr id="2168870" name="Line 38"/>
          <p:cNvSpPr>
            <a:spLocks noChangeShapeType="1"/>
          </p:cNvSpPr>
          <p:nvPr/>
        </p:nvSpPr>
        <p:spPr bwMode="auto">
          <a:xfrm>
            <a:off x="292100" y="2605088"/>
            <a:ext cx="2224088" cy="0"/>
          </a:xfrm>
          <a:prstGeom prst="line">
            <a:avLst/>
          </a:prstGeom>
          <a:noFill/>
          <a:ln w="0">
            <a:solidFill>
              <a:srgbClr val="000000"/>
            </a:solidFill>
            <a:round/>
            <a:headEnd/>
            <a:tailEnd/>
          </a:ln>
        </p:spPr>
        <p:txBody>
          <a:bodyPr/>
          <a:lstStyle/>
          <a:p>
            <a:pPr>
              <a:defRPr/>
            </a:pPr>
            <a:endParaRPr lang="zh-CN" altLang="en-US">
              <a:latin typeface="+mn-lt"/>
              <a:ea typeface="+mn-ea"/>
              <a:cs typeface="+mn-cs"/>
            </a:endParaRPr>
          </a:p>
        </p:txBody>
      </p:sp>
      <p:sp>
        <p:nvSpPr>
          <p:cNvPr id="2168871" name="Rectangle 39"/>
          <p:cNvSpPr>
            <a:spLocks noChangeArrowheads="1"/>
          </p:cNvSpPr>
          <p:nvPr/>
        </p:nvSpPr>
        <p:spPr bwMode="auto">
          <a:xfrm>
            <a:off x="292100" y="2605088"/>
            <a:ext cx="2224088" cy="17462"/>
          </a:xfrm>
          <a:prstGeom prst="rect">
            <a:avLst/>
          </a:prstGeom>
          <a:solidFill>
            <a:srgbClr val="000000"/>
          </a:solidFill>
          <a:ln w="9525">
            <a:noFill/>
            <a:miter lim="800000"/>
            <a:headEnd/>
            <a:tailEnd/>
          </a:ln>
        </p:spPr>
        <p:txBody>
          <a:bodyPr/>
          <a:lstStyle/>
          <a:p>
            <a:pPr>
              <a:defRPr/>
            </a:pPr>
            <a:endParaRPr lang="zh-CN" altLang="en-US">
              <a:latin typeface="+mn-lt"/>
              <a:ea typeface="+mn-ea"/>
              <a:cs typeface="+mn-cs"/>
            </a:endParaRPr>
          </a:p>
        </p:txBody>
      </p:sp>
      <p:sp>
        <p:nvSpPr>
          <p:cNvPr id="2168872" name="Rectangle 40"/>
          <p:cNvSpPr>
            <a:spLocks noChangeArrowheads="1"/>
          </p:cNvSpPr>
          <p:nvPr/>
        </p:nvSpPr>
        <p:spPr bwMode="auto">
          <a:xfrm>
            <a:off x="241300" y="1035050"/>
            <a:ext cx="50800" cy="1835150"/>
          </a:xfrm>
          <a:prstGeom prst="rect">
            <a:avLst/>
          </a:prstGeom>
          <a:solidFill>
            <a:srgbClr val="000000"/>
          </a:solidFill>
          <a:ln w="9525">
            <a:noFill/>
            <a:miter lim="800000"/>
            <a:headEnd/>
            <a:tailEnd/>
          </a:ln>
        </p:spPr>
        <p:txBody>
          <a:bodyPr/>
          <a:lstStyle/>
          <a:p>
            <a:pPr>
              <a:defRPr/>
            </a:pPr>
            <a:endParaRPr lang="zh-CN" altLang="en-US">
              <a:latin typeface="+mn-lt"/>
              <a:ea typeface="+mn-ea"/>
              <a:cs typeface="+mn-cs"/>
            </a:endParaRPr>
          </a:p>
        </p:txBody>
      </p:sp>
      <p:sp>
        <p:nvSpPr>
          <p:cNvPr id="2168873" name="Rectangle 41"/>
          <p:cNvSpPr>
            <a:spLocks noChangeArrowheads="1"/>
          </p:cNvSpPr>
          <p:nvPr/>
        </p:nvSpPr>
        <p:spPr bwMode="auto">
          <a:xfrm>
            <a:off x="2516188" y="1085850"/>
            <a:ext cx="33337" cy="1733550"/>
          </a:xfrm>
          <a:prstGeom prst="rect">
            <a:avLst/>
          </a:prstGeom>
          <a:solidFill>
            <a:srgbClr val="000000"/>
          </a:solidFill>
          <a:ln w="9525">
            <a:noFill/>
            <a:miter lim="800000"/>
            <a:headEnd/>
            <a:tailEnd/>
          </a:ln>
        </p:spPr>
        <p:txBody>
          <a:bodyPr/>
          <a:lstStyle/>
          <a:p>
            <a:pPr>
              <a:defRPr/>
            </a:pPr>
            <a:endParaRPr lang="zh-CN" altLang="en-US">
              <a:latin typeface="+mn-lt"/>
              <a:ea typeface="+mn-ea"/>
              <a:cs typeface="+mn-cs"/>
            </a:endParaRPr>
          </a:p>
        </p:txBody>
      </p:sp>
      <p:sp>
        <p:nvSpPr>
          <p:cNvPr id="2168874" name="Rectangle 42"/>
          <p:cNvSpPr>
            <a:spLocks noChangeArrowheads="1"/>
          </p:cNvSpPr>
          <p:nvPr/>
        </p:nvSpPr>
        <p:spPr bwMode="auto">
          <a:xfrm>
            <a:off x="4622800" y="1539875"/>
            <a:ext cx="15875" cy="1279525"/>
          </a:xfrm>
          <a:prstGeom prst="rect">
            <a:avLst/>
          </a:prstGeom>
          <a:solidFill>
            <a:srgbClr val="000000"/>
          </a:solidFill>
          <a:ln w="9525">
            <a:noFill/>
            <a:miter lim="800000"/>
            <a:headEnd/>
            <a:tailEnd/>
          </a:ln>
        </p:spPr>
        <p:txBody>
          <a:bodyPr/>
          <a:lstStyle/>
          <a:p>
            <a:pPr>
              <a:defRPr/>
            </a:pPr>
            <a:endParaRPr lang="zh-CN" altLang="en-US">
              <a:latin typeface="+mn-lt"/>
              <a:ea typeface="+mn-ea"/>
              <a:cs typeface="+mn-cs"/>
            </a:endParaRPr>
          </a:p>
        </p:txBody>
      </p:sp>
      <p:sp>
        <p:nvSpPr>
          <p:cNvPr id="2168875" name="Rectangle 43"/>
          <p:cNvSpPr>
            <a:spLocks noChangeArrowheads="1"/>
          </p:cNvSpPr>
          <p:nvPr/>
        </p:nvSpPr>
        <p:spPr bwMode="auto">
          <a:xfrm>
            <a:off x="8801100" y="1085850"/>
            <a:ext cx="50800" cy="1784350"/>
          </a:xfrm>
          <a:prstGeom prst="rect">
            <a:avLst/>
          </a:prstGeom>
          <a:solidFill>
            <a:srgbClr val="000000"/>
          </a:solidFill>
          <a:ln w="9525">
            <a:noFill/>
            <a:miter lim="800000"/>
            <a:headEnd/>
            <a:tailEnd/>
          </a:ln>
        </p:spPr>
        <p:txBody>
          <a:bodyPr/>
          <a:lstStyle/>
          <a:p>
            <a:pPr>
              <a:defRPr/>
            </a:pPr>
            <a:endParaRPr lang="zh-CN" altLang="en-US">
              <a:latin typeface="+mn-lt"/>
              <a:ea typeface="+mn-ea"/>
              <a:cs typeface="+mn-cs"/>
            </a:endParaRPr>
          </a:p>
        </p:txBody>
      </p:sp>
      <p:sp>
        <p:nvSpPr>
          <p:cNvPr id="2168876" name="Line 44"/>
          <p:cNvSpPr>
            <a:spLocks noChangeShapeType="1"/>
          </p:cNvSpPr>
          <p:nvPr/>
        </p:nvSpPr>
        <p:spPr bwMode="auto">
          <a:xfrm>
            <a:off x="1141413" y="1530350"/>
            <a:ext cx="0" cy="1092200"/>
          </a:xfrm>
          <a:prstGeom prst="line">
            <a:avLst/>
          </a:prstGeom>
          <a:noFill/>
          <a:ln w="0">
            <a:solidFill>
              <a:srgbClr val="000000"/>
            </a:solidFill>
            <a:round/>
            <a:headEnd/>
            <a:tailEnd/>
          </a:ln>
        </p:spPr>
        <p:txBody>
          <a:bodyPr/>
          <a:lstStyle/>
          <a:p>
            <a:pPr>
              <a:defRPr/>
            </a:pPr>
            <a:endParaRPr lang="zh-CN" altLang="en-US">
              <a:latin typeface="+mn-lt"/>
              <a:ea typeface="+mn-ea"/>
              <a:cs typeface="+mn-cs"/>
            </a:endParaRPr>
          </a:p>
        </p:txBody>
      </p:sp>
      <p:sp>
        <p:nvSpPr>
          <p:cNvPr id="2168877" name="Rectangle 45"/>
          <p:cNvSpPr>
            <a:spLocks noChangeArrowheads="1"/>
          </p:cNvSpPr>
          <p:nvPr/>
        </p:nvSpPr>
        <p:spPr bwMode="auto">
          <a:xfrm>
            <a:off x="1141413" y="1530350"/>
            <a:ext cx="17462" cy="1092200"/>
          </a:xfrm>
          <a:prstGeom prst="rect">
            <a:avLst/>
          </a:prstGeom>
          <a:solidFill>
            <a:srgbClr val="000000"/>
          </a:solidFill>
          <a:ln w="9525">
            <a:noFill/>
            <a:miter lim="800000"/>
            <a:headEnd/>
            <a:tailEnd/>
          </a:ln>
        </p:spPr>
        <p:txBody>
          <a:bodyPr/>
          <a:lstStyle/>
          <a:p>
            <a:pPr>
              <a:defRPr/>
            </a:pPr>
            <a:endParaRPr lang="zh-CN" altLang="en-US">
              <a:latin typeface="+mn-lt"/>
              <a:ea typeface="+mn-ea"/>
              <a:cs typeface="+mn-cs"/>
            </a:endParaRPr>
          </a:p>
        </p:txBody>
      </p:sp>
      <p:sp>
        <p:nvSpPr>
          <p:cNvPr id="2168878" name="Rectangle 46"/>
          <p:cNvSpPr>
            <a:spLocks noChangeArrowheads="1"/>
          </p:cNvSpPr>
          <p:nvPr/>
        </p:nvSpPr>
        <p:spPr bwMode="auto">
          <a:xfrm>
            <a:off x="292100" y="1035050"/>
            <a:ext cx="8559800" cy="50800"/>
          </a:xfrm>
          <a:prstGeom prst="rect">
            <a:avLst/>
          </a:prstGeom>
          <a:solidFill>
            <a:srgbClr val="000000"/>
          </a:solidFill>
          <a:ln w="9525">
            <a:noFill/>
            <a:miter lim="800000"/>
            <a:headEnd/>
            <a:tailEnd/>
          </a:ln>
        </p:spPr>
        <p:txBody>
          <a:bodyPr/>
          <a:lstStyle/>
          <a:p>
            <a:pPr>
              <a:defRPr/>
            </a:pPr>
            <a:endParaRPr lang="zh-CN" altLang="en-US">
              <a:latin typeface="+mn-lt"/>
              <a:ea typeface="+mn-ea"/>
              <a:cs typeface="+mn-cs"/>
            </a:endParaRPr>
          </a:p>
        </p:txBody>
      </p:sp>
      <p:sp>
        <p:nvSpPr>
          <p:cNvPr id="2168879" name="Line 47"/>
          <p:cNvSpPr>
            <a:spLocks noChangeShapeType="1"/>
          </p:cNvSpPr>
          <p:nvPr/>
        </p:nvSpPr>
        <p:spPr bwMode="auto">
          <a:xfrm>
            <a:off x="2549525" y="1282700"/>
            <a:ext cx="6251575" cy="0"/>
          </a:xfrm>
          <a:prstGeom prst="line">
            <a:avLst/>
          </a:prstGeom>
          <a:noFill/>
          <a:ln w="0">
            <a:solidFill>
              <a:srgbClr val="000000"/>
            </a:solidFill>
            <a:round/>
            <a:headEnd/>
            <a:tailEnd/>
          </a:ln>
        </p:spPr>
        <p:txBody>
          <a:bodyPr/>
          <a:lstStyle/>
          <a:p>
            <a:pPr>
              <a:defRPr/>
            </a:pPr>
            <a:endParaRPr lang="zh-CN" altLang="en-US">
              <a:latin typeface="+mn-lt"/>
              <a:ea typeface="+mn-ea"/>
              <a:cs typeface="+mn-cs"/>
            </a:endParaRPr>
          </a:p>
        </p:txBody>
      </p:sp>
      <p:sp>
        <p:nvSpPr>
          <p:cNvPr id="2168880" name="Rectangle 48"/>
          <p:cNvSpPr>
            <a:spLocks noChangeArrowheads="1"/>
          </p:cNvSpPr>
          <p:nvPr/>
        </p:nvSpPr>
        <p:spPr bwMode="auto">
          <a:xfrm>
            <a:off x="2549525" y="1282700"/>
            <a:ext cx="6251575" cy="17463"/>
          </a:xfrm>
          <a:prstGeom prst="rect">
            <a:avLst/>
          </a:prstGeom>
          <a:solidFill>
            <a:srgbClr val="000000"/>
          </a:solidFill>
          <a:ln w="9525">
            <a:noFill/>
            <a:miter lim="800000"/>
            <a:headEnd/>
            <a:tailEnd/>
          </a:ln>
        </p:spPr>
        <p:txBody>
          <a:bodyPr/>
          <a:lstStyle/>
          <a:p>
            <a:pPr>
              <a:defRPr/>
            </a:pPr>
            <a:endParaRPr lang="zh-CN" altLang="en-US">
              <a:latin typeface="+mn-lt"/>
              <a:ea typeface="+mn-ea"/>
              <a:cs typeface="+mn-cs"/>
            </a:endParaRPr>
          </a:p>
        </p:txBody>
      </p:sp>
      <p:sp>
        <p:nvSpPr>
          <p:cNvPr id="2168881" name="Rectangle 49"/>
          <p:cNvSpPr>
            <a:spLocks noChangeArrowheads="1"/>
          </p:cNvSpPr>
          <p:nvPr/>
        </p:nvSpPr>
        <p:spPr bwMode="auto">
          <a:xfrm>
            <a:off x="2549525" y="1506538"/>
            <a:ext cx="6251575" cy="33337"/>
          </a:xfrm>
          <a:prstGeom prst="rect">
            <a:avLst/>
          </a:prstGeom>
          <a:solidFill>
            <a:srgbClr val="000000"/>
          </a:solidFill>
          <a:ln w="9525">
            <a:noFill/>
            <a:miter lim="800000"/>
            <a:headEnd/>
            <a:tailEnd/>
          </a:ln>
        </p:spPr>
        <p:txBody>
          <a:bodyPr/>
          <a:lstStyle/>
          <a:p>
            <a:pPr>
              <a:defRPr/>
            </a:pPr>
            <a:endParaRPr lang="zh-CN" altLang="en-US">
              <a:latin typeface="+mn-lt"/>
              <a:ea typeface="+mn-ea"/>
              <a:cs typeface="+mn-cs"/>
            </a:endParaRPr>
          </a:p>
        </p:txBody>
      </p:sp>
      <p:sp>
        <p:nvSpPr>
          <p:cNvPr id="2168882" name="Line 50"/>
          <p:cNvSpPr>
            <a:spLocks noChangeShapeType="1"/>
          </p:cNvSpPr>
          <p:nvPr/>
        </p:nvSpPr>
        <p:spPr bwMode="auto">
          <a:xfrm>
            <a:off x="2549525" y="1731963"/>
            <a:ext cx="6251575" cy="0"/>
          </a:xfrm>
          <a:prstGeom prst="line">
            <a:avLst/>
          </a:prstGeom>
          <a:noFill/>
          <a:ln w="0">
            <a:solidFill>
              <a:srgbClr val="000000"/>
            </a:solidFill>
            <a:round/>
            <a:headEnd/>
            <a:tailEnd/>
          </a:ln>
        </p:spPr>
        <p:txBody>
          <a:bodyPr/>
          <a:lstStyle/>
          <a:p>
            <a:pPr>
              <a:defRPr/>
            </a:pPr>
            <a:endParaRPr lang="zh-CN" altLang="en-US">
              <a:latin typeface="+mn-lt"/>
              <a:ea typeface="+mn-ea"/>
              <a:cs typeface="+mn-cs"/>
            </a:endParaRPr>
          </a:p>
        </p:txBody>
      </p:sp>
      <p:sp>
        <p:nvSpPr>
          <p:cNvPr id="2168883" name="Rectangle 51"/>
          <p:cNvSpPr>
            <a:spLocks noChangeArrowheads="1"/>
          </p:cNvSpPr>
          <p:nvPr/>
        </p:nvSpPr>
        <p:spPr bwMode="auto">
          <a:xfrm>
            <a:off x="2549525" y="1731963"/>
            <a:ext cx="6251575" cy="17462"/>
          </a:xfrm>
          <a:prstGeom prst="rect">
            <a:avLst/>
          </a:prstGeom>
          <a:solidFill>
            <a:srgbClr val="000000"/>
          </a:solidFill>
          <a:ln w="9525">
            <a:noFill/>
            <a:miter lim="800000"/>
            <a:headEnd/>
            <a:tailEnd/>
          </a:ln>
        </p:spPr>
        <p:txBody>
          <a:bodyPr/>
          <a:lstStyle/>
          <a:p>
            <a:pPr>
              <a:defRPr/>
            </a:pPr>
            <a:endParaRPr lang="zh-CN" altLang="en-US">
              <a:latin typeface="+mn-lt"/>
              <a:ea typeface="+mn-ea"/>
              <a:cs typeface="+mn-cs"/>
            </a:endParaRPr>
          </a:p>
        </p:txBody>
      </p:sp>
      <p:sp>
        <p:nvSpPr>
          <p:cNvPr id="2168884" name="Line 52"/>
          <p:cNvSpPr>
            <a:spLocks noChangeShapeType="1"/>
          </p:cNvSpPr>
          <p:nvPr/>
        </p:nvSpPr>
        <p:spPr bwMode="auto">
          <a:xfrm>
            <a:off x="2549525" y="1951038"/>
            <a:ext cx="6251575" cy="0"/>
          </a:xfrm>
          <a:prstGeom prst="line">
            <a:avLst/>
          </a:prstGeom>
          <a:noFill/>
          <a:ln w="0">
            <a:solidFill>
              <a:srgbClr val="000000"/>
            </a:solidFill>
            <a:round/>
            <a:headEnd/>
            <a:tailEnd/>
          </a:ln>
        </p:spPr>
        <p:txBody>
          <a:bodyPr/>
          <a:lstStyle/>
          <a:p>
            <a:pPr>
              <a:defRPr/>
            </a:pPr>
            <a:endParaRPr lang="zh-CN" altLang="en-US">
              <a:latin typeface="+mn-lt"/>
              <a:ea typeface="+mn-ea"/>
              <a:cs typeface="+mn-cs"/>
            </a:endParaRPr>
          </a:p>
        </p:txBody>
      </p:sp>
      <p:sp>
        <p:nvSpPr>
          <p:cNvPr id="2168885" name="Rectangle 53"/>
          <p:cNvSpPr>
            <a:spLocks noChangeArrowheads="1"/>
          </p:cNvSpPr>
          <p:nvPr/>
        </p:nvSpPr>
        <p:spPr bwMode="auto">
          <a:xfrm>
            <a:off x="2549525" y="1951038"/>
            <a:ext cx="6251575" cy="15875"/>
          </a:xfrm>
          <a:prstGeom prst="rect">
            <a:avLst/>
          </a:prstGeom>
          <a:solidFill>
            <a:srgbClr val="000000"/>
          </a:solidFill>
          <a:ln w="9525">
            <a:noFill/>
            <a:miter lim="800000"/>
            <a:headEnd/>
            <a:tailEnd/>
          </a:ln>
        </p:spPr>
        <p:txBody>
          <a:bodyPr/>
          <a:lstStyle/>
          <a:p>
            <a:pPr>
              <a:defRPr/>
            </a:pPr>
            <a:endParaRPr lang="zh-CN" altLang="en-US">
              <a:latin typeface="+mn-lt"/>
              <a:ea typeface="+mn-ea"/>
              <a:cs typeface="+mn-cs"/>
            </a:endParaRPr>
          </a:p>
        </p:txBody>
      </p:sp>
      <p:sp>
        <p:nvSpPr>
          <p:cNvPr id="2168886" name="Line 54"/>
          <p:cNvSpPr>
            <a:spLocks noChangeShapeType="1"/>
          </p:cNvSpPr>
          <p:nvPr/>
        </p:nvSpPr>
        <p:spPr bwMode="auto">
          <a:xfrm>
            <a:off x="2549525" y="2168525"/>
            <a:ext cx="6251575" cy="0"/>
          </a:xfrm>
          <a:prstGeom prst="line">
            <a:avLst/>
          </a:prstGeom>
          <a:noFill/>
          <a:ln w="0">
            <a:solidFill>
              <a:srgbClr val="000000"/>
            </a:solidFill>
            <a:round/>
            <a:headEnd/>
            <a:tailEnd/>
          </a:ln>
        </p:spPr>
        <p:txBody>
          <a:bodyPr/>
          <a:lstStyle/>
          <a:p>
            <a:pPr>
              <a:defRPr/>
            </a:pPr>
            <a:endParaRPr lang="zh-CN" altLang="en-US">
              <a:latin typeface="+mn-lt"/>
              <a:ea typeface="+mn-ea"/>
              <a:cs typeface="+mn-cs"/>
            </a:endParaRPr>
          </a:p>
        </p:txBody>
      </p:sp>
      <p:sp>
        <p:nvSpPr>
          <p:cNvPr id="2168887" name="Rectangle 55"/>
          <p:cNvSpPr>
            <a:spLocks noChangeArrowheads="1"/>
          </p:cNvSpPr>
          <p:nvPr/>
        </p:nvSpPr>
        <p:spPr bwMode="auto">
          <a:xfrm>
            <a:off x="2549525" y="2168525"/>
            <a:ext cx="6251575" cy="17463"/>
          </a:xfrm>
          <a:prstGeom prst="rect">
            <a:avLst/>
          </a:prstGeom>
          <a:solidFill>
            <a:srgbClr val="000000"/>
          </a:solidFill>
          <a:ln w="9525">
            <a:noFill/>
            <a:miter lim="800000"/>
            <a:headEnd/>
            <a:tailEnd/>
          </a:ln>
        </p:spPr>
        <p:txBody>
          <a:bodyPr/>
          <a:lstStyle/>
          <a:p>
            <a:pPr>
              <a:defRPr/>
            </a:pPr>
            <a:endParaRPr lang="zh-CN" altLang="en-US">
              <a:latin typeface="+mn-lt"/>
              <a:ea typeface="+mn-ea"/>
              <a:cs typeface="+mn-cs"/>
            </a:endParaRPr>
          </a:p>
        </p:txBody>
      </p:sp>
      <p:sp>
        <p:nvSpPr>
          <p:cNvPr id="2168888" name="Line 56"/>
          <p:cNvSpPr>
            <a:spLocks noChangeShapeType="1"/>
          </p:cNvSpPr>
          <p:nvPr/>
        </p:nvSpPr>
        <p:spPr bwMode="auto">
          <a:xfrm>
            <a:off x="2549525" y="2387600"/>
            <a:ext cx="6251575" cy="0"/>
          </a:xfrm>
          <a:prstGeom prst="line">
            <a:avLst/>
          </a:prstGeom>
          <a:noFill/>
          <a:ln w="0">
            <a:solidFill>
              <a:srgbClr val="000000"/>
            </a:solidFill>
            <a:round/>
            <a:headEnd/>
            <a:tailEnd/>
          </a:ln>
        </p:spPr>
        <p:txBody>
          <a:bodyPr/>
          <a:lstStyle/>
          <a:p>
            <a:pPr>
              <a:defRPr/>
            </a:pPr>
            <a:endParaRPr lang="zh-CN" altLang="en-US">
              <a:latin typeface="+mn-lt"/>
              <a:ea typeface="+mn-ea"/>
              <a:cs typeface="+mn-cs"/>
            </a:endParaRPr>
          </a:p>
        </p:txBody>
      </p:sp>
      <p:sp>
        <p:nvSpPr>
          <p:cNvPr id="2168889" name="Rectangle 57"/>
          <p:cNvSpPr>
            <a:spLocks noChangeArrowheads="1"/>
          </p:cNvSpPr>
          <p:nvPr/>
        </p:nvSpPr>
        <p:spPr bwMode="auto">
          <a:xfrm>
            <a:off x="2549525" y="2387600"/>
            <a:ext cx="6251575" cy="15875"/>
          </a:xfrm>
          <a:prstGeom prst="rect">
            <a:avLst/>
          </a:prstGeom>
          <a:solidFill>
            <a:srgbClr val="000000"/>
          </a:solidFill>
          <a:ln w="9525">
            <a:noFill/>
            <a:miter lim="800000"/>
            <a:headEnd/>
            <a:tailEnd/>
          </a:ln>
        </p:spPr>
        <p:txBody>
          <a:bodyPr/>
          <a:lstStyle/>
          <a:p>
            <a:pPr>
              <a:defRPr/>
            </a:pPr>
            <a:endParaRPr lang="zh-CN" altLang="en-US">
              <a:latin typeface="+mn-lt"/>
              <a:ea typeface="+mn-ea"/>
              <a:cs typeface="+mn-cs"/>
            </a:endParaRPr>
          </a:p>
        </p:txBody>
      </p:sp>
      <p:sp>
        <p:nvSpPr>
          <p:cNvPr id="2168890" name="Line 58"/>
          <p:cNvSpPr>
            <a:spLocks noChangeShapeType="1"/>
          </p:cNvSpPr>
          <p:nvPr/>
        </p:nvSpPr>
        <p:spPr bwMode="auto">
          <a:xfrm>
            <a:off x="2549525" y="2605088"/>
            <a:ext cx="6251575" cy="0"/>
          </a:xfrm>
          <a:prstGeom prst="line">
            <a:avLst/>
          </a:prstGeom>
          <a:noFill/>
          <a:ln w="0">
            <a:solidFill>
              <a:srgbClr val="000000"/>
            </a:solidFill>
            <a:round/>
            <a:headEnd/>
            <a:tailEnd/>
          </a:ln>
        </p:spPr>
        <p:txBody>
          <a:bodyPr/>
          <a:lstStyle/>
          <a:p>
            <a:pPr>
              <a:defRPr/>
            </a:pPr>
            <a:endParaRPr lang="zh-CN" altLang="en-US">
              <a:latin typeface="+mn-lt"/>
              <a:ea typeface="+mn-ea"/>
              <a:cs typeface="+mn-cs"/>
            </a:endParaRPr>
          </a:p>
        </p:txBody>
      </p:sp>
      <p:sp>
        <p:nvSpPr>
          <p:cNvPr id="2168891" name="Rectangle 59"/>
          <p:cNvSpPr>
            <a:spLocks noChangeArrowheads="1"/>
          </p:cNvSpPr>
          <p:nvPr/>
        </p:nvSpPr>
        <p:spPr bwMode="auto">
          <a:xfrm>
            <a:off x="2549525" y="2605088"/>
            <a:ext cx="6251575" cy="17462"/>
          </a:xfrm>
          <a:prstGeom prst="rect">
            <a:avLst/>
          </a:prstGeom>
          <a:solidFill>
            <a:srgbClr val="000000"/>
          </a:solidFill>
          <a:ln w="9525">
            <a:noFill/>
            <a:miter lim="800000"/>
            <a:headEnd/>
            <a:tailEnd/>
          </a:ln>
        </p:spPr>
        <p:txBody>
          <a:bodyPr/>
          <a:lstStyle/>
          <a:p>
            <a:pPr>
              <a:defRPr/>
            </a:pPr>
            <a:endParaRPr lang="zh-CN" altLang="en-US">
              <a:latin typeface="+mn-lt"/>
              <a:ea typeface="+mn-ea"/>
              <a:cs typeface="+mn-cs"/>
            </a:endParaRPr>
          </a:p>
        </p:txBody>
      </p:sp>
      <p:sp>
        <p:nvSpPr>
          <p:cNvPr id="2168892" name="Rectangle 60"/>
          <p:cNvSpPr>
            <a:spLocks noChangeArrowheads="1"/>
          </p:cNvSpPr>
          <p:nvPr/>
        </p:nvSpPr>
        <p:spPr bwMode="auto">
          <a:xfrm>
            <a:off x="292100" y="2819400"/>
            <a:ext cx="8559800" cy="50800"/>
          </a:xfrm>
          <a:prstGeom prst="rect">
            <a:avLst/>
          </a:prstGeom>
          <a:solidFill>
            <a:srgbClr val="000000"/>
          </a:solidFill>
          <a:ln w="9525">
            <a:noFill/>
            <a:miter lim="800000"/>
            <a:headEnd/>
            <a:tailEnd/>
          </a:ln>
        </p:spPr>
        <p:txBody>
          <a:bodyPr/>
          <a:lstStyle/>
          <a:p>
            <a:pPr>
              <a:defRPr/>
            </a:pPr>
            <a:endParaRPr lang="zh-CN" altLang="en-US">
              <a:latin typeface="+mn-lt"/>
              <a:ea typeface="+mn-ea"/>
              <a:cs typeface="+mn-cs"/>
            </a:endParaRPr>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1906" name="Rectangle 2"/>
          <p:cNvSpPr>
            <a:spLocks noChangeArrowheads="1"/>
          </p:cNvSpPr>
          <p:nvPr/>
        </p:nvSpPr>
        <p:spPr bwMode="auto">
          <a:xfrm>
            <a:off x="4333875" y="800100"/>
            <a:ext cx="4694238" cy="4597400"/>
          </a:xfrm>
          <a:prstGeom prst="rect">
            <a:avLst/>
          </a:prstGeom>
          <a:solidFill>
            <a:srgbClr val="CED2D4"/>
          </a:solidFill>
          <a:ln w="19050">
            <a:solidFill>
              <a:srgbClr val="99A2A5"/>
            </a:solidFill>
            <a:miter lim="800000"/>
            <a:headEnd/>
            <a:tailEnd/>
          </a:ln>
          <a:effectLst/>
        </p:spPr>
        <p:txBody>
          <a:bodyPr wrap="none" anchor="ctr"/>
          <a:lstStyle/>
          <a:p>
            <a:pPr>
              <a:defRPr/>
            </a:pPr>
            <a:endParaRPr lang="zh-CN" altLang="en-US">
              <a:latin typeface="+mn-lt"/>
              <a:ea typeface="+mn-ea"/>
              <a:cs typeface="+mn-cs"/>
            </a:endParaRPr>
          </a:p>
        </p:txBody>
      </p:sp>
      <p:sp>
        <p:nvSpPr>
          <p:cNvPr id="2171907" name="Rectangle 3"/>
          <p:cNvSpPr>
            <a:spLocks noChangeArrowheads="1"/>
          </p:cNvSpPr>
          <p:nvPr/>
        </p:nvSpPr>
        <p:spPr bwMode="auto">
          <a:xfrm>
            <a:off x="320675" y="609600"/>
            <a:ext cx="3563938" cy="5715000"/>
          </a:xfrm>
          <a:prstGeom prst="rect">
            <a:avLst/>
          </a:prstGeom>
          <a:noFill/>
          <a:ln w="12700">
            <a:noFill/>
            <a:miter lim="800000"/>
            <a:headEnd/>
            <a:tailEnd/>
          </a:ln>
          <a:effectLst/>
        </p:spPr>
        <p:txBody>
          <a:bodyPr lIns="90488" tIns="44450" rIns="90488" bIns="44450"/>
          <a:lstStyle/>
          <a:p>
            <a:pPr marL="187325" indent="-187325">
              <a:lnSpc>
                <a:spcPct val="75000"/>
              </a:lnSpc>
              <a:spcBef>
                <a:spcPct val="20000"/>
              </a:spcBef>
              <a:defRPr/>
            </a:pPr>
            <a:endParaRPr lang="zh-CN" altLang="zh-CN" sz="1000" b="1">
              <a:latin typeface="+mn-lt"/>
              <a:ea typeface="+mn-ea"/>
              <a:cs typeface="Arial" charset="0"/>
            </a:endParaRPr>
          </a:p>
        </p:txBody>
      </p:sp>
      <p:sp>
        <p:nvSpPr>
          <p:cNvPr id="2171908" name="Rectangle 4"/>
          <p:cNvSpPr>
            <a:spLocks noChangeArrowheads="1"/>
          </p:cNvSpPr>
          <p:nvPr/>
        </p:nvSpPr>
        <p:spPr bwMode="auto">
          <a:xfrm>
            <a:off x="4422775" y="914400"/>
            <a:ext cx="4538663" cy="4403725"/>
          </a:xfrm>
          <a:prstGeom prst="rect">
            <a:avLst/>
          </a:prstGeom>
          <a:solidFill>
            <a:srgbClr val="00608B"/>
          </a:solidFill>
          <a:ln w="28575">
            <a:noFill/>
            <a:miter lim="800000"/>
            <a:headEnd/>
            <a:tailEnd/>
          </a:ln>
          <a:effectLst/>
        </p:spPr>
        <p:txBody>
          <a:bodyPr wrap="none" anchor="ctr"/>
          <a:lstStyle/>
          <a:p>
            <a:pPr algn="ctr">
              <a:lnSpc>
                <a:spcPct val="85000"/>
              </a:lnSpc>
              <a:defRPr/>
            </a:pPr>
            <a:endParaRPr lang="zh-CN" altLang="zh-CN" sz="2000" b="1">
              <a:latin typeface="+mn-lt"/>
              <a:ea typeface="+mn-ea"/>
              <a:cs typeface="+mn-cs"/>
            </a:endParaRPr>
          </a:p>
        </p:txBody>
      </p:sp>
      <p:sp>
        <p:nvSpPr>
          <p:cNvPr id="2171909" name="Rectangle 5"/>
          <p:cNvSpPr>
            <a:spLocks noChangeArrowheads="1"/>
          </p:cNvSpPr>
          <p:nvPr/>
        </p:nvSpPr>
        <p:spPr bwMode="auto">
          <a:xfrm>
            <a:off x="7793038" y="965200"/>
            <a:ext cx="1033462" cy="4278313"/>
          </a:xfrm>
          <a:prstGeom prst="rect">
            <a:avLst/>
          </a:prstGeom>
          <a:solidFill>
            <a:srgbClr val="E2E7E4"/>
          </a:solidFill>
          <a:ln w="9525">
            <a:noFill/>
            <a:miter lim="800000"/>
            <a:headEnd/>
            <a:tailEnd/>
          </a:ln>
          <a:effectLst/>
        </p:spPr>
        <p:txBody>
          <a:bodyPr wrap="none" anchor="ctr"/>
          <a:lstStyle/>
          <a:p>
            <a:pPr>
              <a:defRPr/>
            </a:pPr>
            <a:endParaRPr lang="zh-CN" altLang="en-US">
              <a:latin typeface="+mn-lt"/>
              <a:ea typeface="+mn-ea"/>
              <a:cs typeface="+mn-cs"/>
            </a:endParaRPr>
          </a:p>
        </p:txBody>
      </p:sp>
      <p:sp>
        <p:nvSpPr>
          <p:cNvPr id="2171910" name="Text Box 6"/>
          <p:cNvSpPr txBox="1">
            <a:spLocks noChangeArrowheads="1"/>
          </p:cNvSpPr>
          <p:nvPr/>
        </p:nvSpPr>
        <p:spPr bwMode="auto">
          <a:xfrm>
            <a:off x="6229350" y="1025525"/>
            <a:ext cx="836613" cy="301625"/>
          </a:xfrm>
          <a:prstGeom prst="rect">
            <a:avLst/>
          </a:prstGeom>
          <a:noFill/>
          <a:ln w="12700">
            <a:noFill/>
            <a:miter lim="800000"/>
            <a:headEnd/>
            <a:tailEnd/>
          </a:ln>
          <a:effectLst/>
        </p:spPr>
        <p:txBody>
          <a:bodyPr wrap="none">
            <a:spAutoFit/>
          </a:bodyPr>
          <a:lstStyle/>
          <a:p>
            <a:pPr algn="ctr">
              <a:lnSpc>
                <a:spcPct val="85000"/>
              </a:lnSpc>
              <a:defRPr/>
            </a:pPr>
            <a:r>
              <a:rPr lang="en-US" altLang="zh-CN" sz="1600" b="1">
                <a:solidFill>
                  <a:schemeClr val="bg1"/>
                </a:solidFill>
                <a:latin typeface="+mn-lt"/>
                <a:ea typeface="+mn-ea"/>
                <a:cs typeface="+mn-cs"/>
              </a:rPr>
              <a:t>i.MX35</a:t>
            </a:r>
          </a:p>
        </p:txBody>
      </p:sp>
      <p:sp>
        <p:nvSpPr>
          <p:cNvPr id="2171911" name="Rectangle 7"/>
          <p:cNvSpPr>
            <a:spLocks noChangeArrowheads="1"/>
          </p:cNvSpPr>
          <p:nvPr/>
        </p:nvSpPr>
        <p:spPr bwMode="auto">
          <a:xfrm>
            <a:off x="5607050" y="3067050"/>
            <a:ext cx="1004888" cy="652463"/>
          </a:xfrm>
          <a:prstGeom prst="rect">
            <a:avLst/>
          </a:prstGeom>
          <a:solidFill>
            <a:srgbClr val="E2E7E4"/>
          </a:solidFill>
          <a:ln w="9525">
            <a:noFill/>
            <a:miter lim="800000"/>
            <a:headEnd/>
            <a:tailEnd/>
          </a:ln>
          <a:effectLst/>
        </p:spPr>
        <p:txBody>
          <a:bodyPr wrap="none" anchor="ctr"/>
          <a:lstStyle/>
          <a:p>
            <a:pPr>
              <a:defRPr/>
            </a:pPr>
            <a:endParaRPr lang="zh-CN" altLang="en-US">
              <a:latin typeface="+mn-lt"/>
              <a:ea typeface="+mn-ea"/>
              <a:cs typeface="+mn-cs"/>
            </a:endParaRPr>
          </a:p>
        </p:txBody>
      </p:sp>
      <p:sp>
        <p:nvSpPr>
          <p:cNvPr id="2171912" name="Rectangle 8"/>
          <p:cNvSpPr>
            <a:spLocks noChangeArrowheads="1"/>
          </p:cNvSpPr>
          <p:nvPr/>
        </p:nvSpPr>
        <p:spPr bwMode="auto">
          <a:xfrm>
            <a:off x="5675313" y="3400425"/>
            <a:ext cx="866775" cy="222250"/>
          </a:xfrm>
          <a:prstGeom prst="rect">
            <a:avLst/>
          </a:prstGeom>
          <a:solidFill>
            <a:srgbClr val="73BFD7"/>
          </a:solidFill>
          <a:ln w="9525">
            <a:noFill/>
            <a:miter lim="800000"/>
            <a:headEnd/>
            <a:tailEnd/>
          </a:ln>
          <a:effectLst/>
        </p:spPr>
        <p:txBody>
          <a:bodyPr wrap="none" anchor="ctr"/>
          <a:lstStyle/>
          <a:p>
            <a:pPr algn="ctr">
              <a:lnSpc>
                <a:spcPct val="85000"/>
              </a:lnSpc>
              <a:defRPr/>
            </a:pPr>
            <a:r>
              <a:rPr lang="en-US" altLang="zh-CN" sz="1000" b="1">
                <a:latin typeface="+mn-lt"/>
                <a:ea typeface="+mn-ea"/>
                <a:cs typeface="+mn-cs"/>
              </a:rPr>
              <a:t>Security HW</a:t>
            </a:r>
          </a:p>
        </p:txBody>
      </p:sp>
      <p:sp>
        <p:nvSpPr>
          <p:cNvPr id="2171913" name="Rectangle 9"/>
          <p:cNvSpPr>
            <a:spLocks noChangeArrowheads="1"/>
          </p:cNvSpPr>
          <p:nvPr/>
        </p:nvSpPr>
        <p:spPr bwMode="auto">
          <a:xfrm>
            <a:off x="5524500" y="3051175"/>
            <a:ext cx="1169988" cy="352425"/>
          </a:xfrm>
          <a:prstGeom prst="rect">
            <a:avLst/>
          </a:prstGeom>
          <a:noFill/>
          <a:ln w="9525">
            <a:noFill/>
            <a:miter lim="800000"/>
            <a:headEnd/>
            <a:tailEnd/>
          </a:ln>
          <a:effectLst/>
        </p:spPr>
        <p:txBody>
          <a:bodyPr>
            <a:spAutoFit/>
          </a:bodyPr>
          <a:lstStyle/>
          <a:p>
            <a:pPr algn="ctr">
              <a:lnSpc>
                <a:spcPct val="85000"/>
              </a:lnSpc>
              <a:defRPr/>
            </a:pPr>
            <a:r>
              <a:rPr lang="en-US" altLang="zh-CN" sz="1000" b="1" dirty="0">
                <a:solidFill>
                  <a:schemeClr val="bg2"/>
                </a:solidFill>
                <a:latin typeface="+mn-lt"/>
                <a:ea typeface="+mn-ea"/>
                <a:cs typeface="+mn-cs"/>
              </a:rPr>
              <a:t>Special Functions</a:t>
            </a:r>
          </a:p>
        </p:txBody>
      </p:sp>
      <p:sp>
        <p:nvSpPr>
          <p:cNvPr id="2171914" name="Rectangle 10"/>
          <p:cNvSpPr>
            <a:spLocks noChangeArrowheads="1"/>
          </p:cNvSpPr>
          <p:nvPr/>
        </p:nvSpPr>
        <p:spPr bwMode="auto">
          <a:xfrm>
            <a:off x="5607050" y="3762375"/>
            <a:ext cx="1003300" cy="1463675"/>
          </a:xfrm>
          <a:prstGeom prst="rect">
            <a:avLst/>
          </a:prstGeom>
          <a:solidFill>
            <a:srgbClr val="E2E7E4"/>
          </a:solidFill>
          <a:ln w="9525">
            <a:noFill/>
            <a:miter lim="800000"/>
            <a:headEnd/>
            <a:tailEnd/>
          </a:ln>
          <a:effectLst/>
        </p:spPr>
        <p:txBody>
          <a:bodyPr wrap="none" anchor="ctr"/>
          <a:lstStyle/>
          <a:p>
            <a:pPr>
              <a:defRPr/>
            </a:pPr>
            <a:endParaRPr lang="zh-CN" altLang="en-US">
              <a:latin typeface="+mn-lt"/>
              <a:ea typeface="+mn-ea"/>
              <a:cs typeface="+mn-cs"/>
            </a:endParaRPr>
          </a:p>
        </p:txBody>
      </p:sp>
      <p:sp>
        <p:nvSpPr>
          <p:cNvPr id="2171915" name="Rectangle 11"/>
          <p:cNvSpPr>
            <a:spLocks noChangeArrowheads="1"/>
          </p:cNvSpPr>
          <p:nvPr/>
        </p:nvSpPr>
        <p:spPr bwMode="auto">
          <a:xfrm>
            <a:off x="5770563" y="3756025"/>
            <a:ext cx="690562" cy="354013"/>
          </a:xfrm>
          <a:prstGeom prst="rect">
            <a:avLst/>
          </a:prstGeom>
          <a:noFill/>
          <a:ln w="9525">
            <a:noFill/>
            <a:miter lim="800000"/>
            <a:headEnd/>
            <a:tailEnd/>
          </a:ln>
          <a:effectLst/>
        </p:spPr>
        <p:txBody>
          <a:bodyPr wrap="none">
            <a:spAutoFit/>
          </a:bodyPr>
          <a:lstStyle/>
          <a:p>
            <a:pPr algn="ctr">
              <a:lnSpc>
                <a:spcPct val="85000"/>
              </a:lnSpc>
              <a:defRPr/>
            </a:pPr>
            <a:r>
              <a:rPr lang="en-US" altLang="zh-CN" sz="1000" b="1" dirty="0">
                <a:solidFill>
                  <a:schemeClr val="bg2"/>
                </a:solidFill>
                <a:latin typeface="+mn-lt"/>
                <a:ea typeface="+mn-ea"/>
                <a:cs typeface="+mn-cs"/>
              </a:rPr>
              <a:t>External</a:t>
            </a:r>
          </a:p>
          <a:p>
            <a:pPr algn="ctr">
              <a:lnSpc>
                <a:spcPct val="85000"/>
              </a:lnSpc>
              <a:defRPr/>
            </a:pPr>
            <a:r>
              <a:rPr lang="en-US" altLang="zh-CN" sz="1000" b="1" dirty="0">
                <a:solidFill>
                  <a:schemeClr val="bg2"/>
                </a:solidFill>
                <a:latin typeface="+mn-lt"/>
                <a:ea typeface="+mn-ea"/>
                <a:cs typeface="+mn-cs"/>
              </a:rPr>
              <a:t>Memory</a:t>
            </a:r>
          </a:p>
        </p:txBody>
      </p:sp>
      <p:sp>
        <p:nvSpPr>
          <p:cNvPr id="2171916" name="Rectangle 12"/>
          <p:cNvSpPr>
            <a:spLocks noChangeArrowheads="1"/>
          </p:cNvSpPr>
          <p:nvPr/>
        </p:nvSpPr>
        <p:spPr bwMode="auto">
          <a:xfrm>
            <a:off x="5727700" y="4094163"/>
            <a:ext cx="762000" cy="1008062"/>
          </a:xfrm>
          <a:prstGeom prst="rect">
            <a:avLst/>
          </a:prstGeom>
          <a:solidFill>
            <a:schemeClr val="folHlink"/>
          </a:solidFill>
          <a:ln w="9525">
            <a:noFill/>
            <a:miter lim="800000"/>
            <a:headEnd/>
            <a:tailEnd/>
          </a:ln>
          <a:effectLst/>
        </p:spPr>
        <p:txBody>
          <a:bodyPr wrap="none" anchor="ctr"/>
          <a:lstStyle/>
          <a:p>
            <a:pPr algn="ctr">
              <a:lnSpc>
                <a:spcPct val="90000"/>
              </a:lnSpc>
              <a:defRPr/>
            </a:pPr>
            <a:r>
              <a:rPr lang="en-US" altLang="zh-CN" sz="1000" b="1">
                <a:latin typeface="+mn-lt"/>
                <a:ea typeface="+mn-ea"/>
                <a:cs typeface="+mn-cs"/>
              </a:rPr>
              <a:t>SDRAM</a:t>
            </a:r>
          </a:p>
          <a:p>
            <a:pPr algn="ctr">
              <a:lnSpc>
                <a:spcPct val="90000"/>
              </a:lnSpc>
              <a:defRPr/>
            </a:pPr>
            <a:r>
              <a:rPr lang="en-US" altLang="zh-CN" sz="1000" b="1">
                <a:latin typeface="+mn-lt"/>
                <a:ea typeface="+mn-ea"/>
                <a:cs typeface="+mn-cs"/>
              </a:rPr>
              <a:t>mSDRAM</a:t>
            </a:r>
          </a:p>
          <a:p>
            <a:pPr algn="ctr">
              <a:lnSpc>
                <a:spcPct val="90000"/>
              </a:lnSpc>
              <a:defRPr/>
            </a:pPr>
            <a:r>
              <a:rPr lang="en-US" altLang="zh-CN" sz="1000" b="1">
                <a:latin typeface="+mn-lt"/>
                <a:ea typeface="+mn-ea"/>
                <a:cs typeface="+mn-cs"/>
              </a:rPr>
              <a:t>mDDR</a:t>
            </a:r>
          </a:p>
          <a:p>
            <a:pPr algn="ctr">
              <a:lnSpc>
                <a:spcPct val="90000"/>
              </a:lnSpc>
              <a:defRPr/>
            </a:pPr>
            <a:r>
              <a:rPr lang="en-US" altLang="zh-CN" sz="1000" b="1">
                <a:latin typeface="+mn-lt"/>
                <a:ea typeface="+mn-ea"/>
                <a:cs typeface="+mn-cs"/>
              </a:rPr>
              <a:t>DDR2</a:t>
            </a:r>
          </a:p>
          <a:p>
            <a:pPr algn="ctr">
              <a:lnSpc>
                <a:spcPct val="90000"/>
              </a:lnSpc>
              <a:defRPr/>
            </a:pPr>
            <a:r>
              <a:rPr lang="en-US" altLang="zh-CN" sz="1000" b="1">
                <a:latin typeface="+mn-lt"/>
                <a:ea typeface="+mn-ea"/>
                <a:cs typeface="+mn-cs"/>
              </a:rPr>
              <a:t>NOR</a:t>
            </a:r>
          </a:p>
          <a:p>
            <a:pPr algn="ctr">
              <a:lnSpc>
                <a:spcPct val="90000"/>
              </a:lnSpc>
              <a:defRPr/>
            </a:pPr>
            <a:r>
              <a:rPr lang="en-US" altLang="zh-CN" sz="1000" b="1">
                <a:latin typeface="+mn-lt"/>
                <a:ea typeface="+mn-ea"/>
                <a:cs typeface="+mn-cs"/>
              </a:rPr>
              <a:t>SLC NAND</a:t>
            </a:r>
          </a:p>
          <a:p>
            <a:pPr algn="ctr">
              <a:lnSpc>
                <a:spcPct val="90000"/>
              </a:lnSpc>
              <a:defRPr/>
            </a:pPr>
            <a:r>
              <a:rPr lang="en-US" altLang="zh-CN" sz="1000" b="1">
                <a:latin typeface="+mn-lt"/>
                <a:ea typeface="+mn-ea"/>
                <a:cs typeface="+mn-cs"/>
              </a:rPr>
              <a:t>MLC NAND</a:t>
            </a:r>
            <a:endParaRPr lang="en-US" altLang="zh-CN" b="1">
              <a:latin typeface="+mn-lt"/>
              <a:ea typeface="+mn-ea"/>
              <a:cs typeface="+mn-cs"/>
            </a:endParaRPr>
          </a:p>
        </p:txBody>
      </p:sp>
      <p:sp>
        <p:nvSpPr>
          <p:cNvPr id="2171917" name="Rectangle 13"/>
          <p:cNvSpPr>
            <a:spLocks noChangeArrowheads="1"/>
          </p:cNvSpPr>
          <p:nvPr/>
        </p:nvSpPr>
        <p:spPr bwMode="auto">
          <a:xfrm>
            <a:off x="4511675" y="1001713"/>
            <a:ext cx="1009650" cy="1335087"/>
          </a:xfrm>
          <a:prstGeom prst="rect">
            <a:avLst/>
          </a:prstGeom>
          <a:solidFill>
            <a:srgbClr val="E2E7E4"/>
          </a:solidFill>
          <a:ln w="9525">
            <a:noFill/>
            <a:miter lim="800000"/>
            <a:headEnd/>
            <a:tailEnd/>
          </a:ln>
          <a:effectLst/>
        </p:spPr>
        <p:txBody>
          <a:bodyPr wrap="none" anchor="ctr"/>
          <a:lstStyle/>
          <a:p>
            <a:pPr>
              <a:defRPr/>
            </a:pPr>
            <a:endParaRPr lang="zh-CN" altLang="en-US">
              <a:latin typeface="+mn-lt"/>
              <a:ea typeface="+mn-ea"/>
              <a:cs typeface="+mn-cs"/>
            </a:endParaRPr>
          </a:p>
        </p:txBody>
      </p:sp>
      <p:sp>
        <p:nvSpPr>
          <p:cNvPr id="2171918" name="Rectangle 14"/>
          <p:cNvSpPr>
            <a:spLocks noChangeArrowheads="1"/>
          </p:cNvSpPr>
          <p:nvPr/>
        </p:nvSpPr>
        <p:spPr bwMode="auto">
          <a:xfrm>
            <a:off x="4457700" y="1014413"/>
            <a:ext cx="1090613" cy="223837"/>
          </a:xfrm>
          <a:prstGeom prst="rect">
            <a:avLst/>
          </a:prstGeom>
          <a:noFill/>
          <a:ln w="9525">
            <a:noFill/>
            <a:miter lim="800000"/>
            <a:headEnd/>
            <a:tailEnd/>
          </a:ln>
          <a:effectLst/>
        </p:spPr>
        <p:txBody>
          <a:bodyPr wrap="none">
            <a:spAutoFit/>
          </a:bodyPr>
          <a:lstStyle/>
          <a:p>
            <a:pPr algn="ctr">
              <a:lnSpc>
                <a:spcPct val="85000"/>
              </a:lnSpc>
              <a:defRPr/>
            </a:pPr>
            <a:r>
              <a:rPr lang="en-US" altLang="zh-CN" sz="1000" b="1" dirty="0">
                <a:solidFill>
                  <a:schemeClr val="bg2"/>
                </a:solidFill>
                <a:latin typeface="+mn-lt"/>
                <a:ea typeface="+mn-ea"/>
                <a:cs typeface="+mn-cs"/>
              </a:rPr>
              <a:t>System Control</a:t>
            </a:r>
          </a:p>
        </p:txBody>
      </p:sp>
      <p:sp>
        <p:nvSpPr>
          <p:cNvPr id="2171919" name="Rectangle 15"/>
          <p:cNvSpPr>
            <a:spLocks noChangeArrowheads="1"/>
          </p:cNvSpPr>
          <p:nvPr/>
        </p:nvSpPr>
        <p:spPr bwMode="auto">
          <a:xfrm>
            <a:off x="4608513" y="1462088"/>
            <a:ext cx="819150" cy="180975"/>
          </a:xfrm>
          <a:prstGeom prst="rect">
            <a:avLst/>
          </a:prstGeom>
          <a:solidFill>
            <a:srgbClr val="73BFD7"/>
          </a:solidFill>
          <a:ln w="9525">
            <a:noFill/>
            <a:miter lim="800000"/>
            <a:headEnd/>
            <a:tailEnd/>
          </a:ln>
          <a:effectLst/>
        </p:spPr>
        <p:txBody>
          <a:bodyPr wrap="none" anchor="ctr"/>
          <a:lstStyle/>
          <a:p>
            <a:pPr algn="ctr">
              <a:lnSpc>
                <a:spcPct val="85000"/>
              </a:lnSpc>
              <a:defRPr/>
            </a:pPr>
            <a:r>
              <a:rPr lang="en-US" altLang="zh-CN" sz="1000" b="1">
                <a:latin typeface="+mn-lt"/>
                <a:ea typeface="+mn-ea"/>
                <a:cs typeface="+mn-cs"/>
              </a:rPr>
              <a:t>Bootstrap</a:t>
            </a:r>
          </a:p>
        </p:txBody>
      </p:sp>
      <p:sp>
        <p:nvSpPr>
          <p:cNvPr id="2171920" name="Rectangle 16"/>
          <p:cNvSpPr>
            <a:spLocks noChangeArrowheads="1"/>
          </p:cNvSpPr>
          <p:nvPr/>
        </p:nvSpPr>
        <p:spPr bwMode="auto">
          <a:xfrm>
            <a:off x="4606925" y="1231900"/>
            <a:ext cx="811213" cy="173038"/>
          </a:xfrm>
          <a:prstGeom prst="rect">
            <a:avLst/>
          </a:prstGeom>
          <a:solidFill>
            <a:srgbClr val="73BFD7"/>
          </a:solidFill>
          <a:ln w="9525">
            <a:noFill/>
            <a:miter lim="800000"/>
            <a:headEnd/>
            <a:tailEnd/>
          </a:ln>
          <a:effectLst/>
        </p:spPr>
        <p:txBody>
          <a:bodyPr wrap="none" anchor="ctr"/>
          <a:lstStyle/>
          <a:p>
            <a:pPr algn="ctr">
              <a:lnSpc>
                <a:spcPct val="85000"/>
              </a:lnSpc>
              <a:defRPr/>
            </a:pPr>
            <a:r>
              <a:rPr lang="en-US" altLang="zh-CN" sz="1000" b="1">
                <a:latin typeface="+mn-lt"/>
                <a:ea typeface="+mn-ea"/>
                <a:cs typeface="+mn-cs"/>
              </a:rPr>
              <a:t>JTAG, ETM</a:t>
            </a:r>
            <a:endParaRPr lang="en-US" altLang="zh-CN" b="1">
              <a:latin typeface="+mn-lt"/>
              <a:ea typeface="+mn-ea"/>
              <a:cs typeface="+mn-cs"/>
            </a:endParaRPr>
          </a:p>
        </p:txBody>
      </p:sp>
      <p:sp>
        <p:nvSpPr>
          <p:cNvPr id="2171921" name="Rectangle 17"/>
          <p:cNvSpPr>
            <a:spLocks noChangeArrowheads="1"/>
          </p:cNvSpPr>
          <p:nvPr/>
        </p:nvSpPr>
        <p:spPr bwMode="auto">
          <a:xfrm>
            <a:off x="4610100" y="1701800"/>
            <a:ext cx="827088" cy="173038"/>
          </a:xfrm>
          <a:prstGeom prst="rect">
            <a:avLst/>
          </a:prstGeom>
          <a:solidFill>
            <a:srgbClr val="73BFD7"/>
          </a:solidFill>
          <a:ln w="9525">
            <a:noFill/>
            <a:miter lim="800000"/>
            <a:headEnd/>
            <a:tailEnd/>
          </a:ln>
          <a:effectLst/>
        </p:spPr>
        <p:txBody>
          <a:bodyPr wrap="none" anchor="ctr"/>
          <a:lstStyle/>
          <a:p>
            <a:pPr algn="ctr">
              <a:lnSpc>
                <a:spcPct val="85000"/>
              </a:lnSpc>
              <a:defRPr/>
            </a:pPr>
            <a:r>
              <a:rPr lang="en-US" altLang="zh-CN" sz="900" b="1">
                <a:latin typeface="+mn-lt"/>
                <a:ea typeface="+mn-ea"/>
                <a:cs typeface="+mn-cs"/>
              </a:rPr>
              <a:t>System Reset</a:t>
            </a:r>
          </a:p>
        </p:txBody>
      </p:sp>
      <p:sp>
        <p:nvSpPr>
          <p:cNvPr id="2171922" name="Rectangle 18"/>
          <p:cNvSpPr>
            <a:spLocks noChangeArrowheads="1"/>
          </p:cNvSpPr>
          <p:nvPr/>
        </p:nvSpPr>
        <p:spPr bwMode="auto">
          <a:xfrm>
            <a:off x="4611688" y="1935163"/>
            <a:ext cx="820737" cy="303212"/>
          </a:xfrm>
          <a:prstGeom prst="rect">
            <a:avLst/>
          </a:prstGeom>
          <a:solidFill>
            <a:srgbClr val="73BFD7"/>
          </a:solidFill>
          <a:ln w="9525">
            <a:noFill/>
            <a:miter lim="800000"/>
            <a:headEnd/>
            <a:tailEnd/>
          </a:ln>
          <a:effectLst/>
        </p:spPr>
        <p:txBody>
          <a:bodyPr wrap="none" anchor="ctr"/>
          <a:lstStyle/>
          <a:p>
            <a:pPr algn="ctr">
              <a:lnSpc>
                <a:spcPct val="85000"/>
              </a:lnSpc>
              <a:defRPr/>
            </a:pPr>
            <a:r>
              <a:rPr lang="en-US" altLang="zh-CN" sz="1000" b="1" dirty="0">
                <a:latin typeface="+mn-lt"/>
                <a:ea typeface="+mn-ea"/>
                <a:cs typeface="+mn-cs"/>
              </a:rPr>
              <a:t>PLL &amp;</a:t>
            </a:r>
          </a:p>
          <a:p>
            <a:pPr algn="ctr">
              <a:lnSpc>
                <a:spcPct val="85000"/>
              </a:lnSpc>
              <a:defRPr/>
            </a:pPr>
            <a:r>
              <a:rPr lang="en-US" altLang="zh-CN" sz="1000" b="1" dirty="0">
                <a:latin typeface="+mn-lt"/>
                <a:ea typeface="+mn-ea"/>
                <a:cs typeface="+mn-cs"/>
              </a:rPr>
              <a:t>Power Mgmt</a:t>
            </a:r>
            <a:endParaRPr lang="en-US" altLang="zh-CN" b="1" dirty="0">
              <a:latin typeface="+mn-lt"/>
              <a:ea typeface="+mn-ea"/>
              <a:cs typeface="+mn-cs"/>
            </a:endParaRPr>
          </a:p>
        </p:txBody>
      </p:sp>
      <p:sp>
        <p:nvSpPr>
          <p:cNvPr id="2171923" name="Rectangle 19"/>
          <p:cNvSpPr>
            <a:spLocks noChangeArrowheads="1"/>
          </p:cNvSpPr>
          <p:nvPr/>
        </p:nvSpPr>
        <p:spPr bwMode="auto">
          <a:xfrm>
            <a:off x="7854950" y="4800600"/>
            <a:ext cx="917575" cy="174625"/>
          </a:xfrm>
          <a:prstGeom prst="rect">
            <a:avLst/>
          </a:prstGeom>
          <a:solidFill>
            <a:srgbClr val="73BFD7"/>
          </a:solidFill>
          <a:ln w="9525">
            <a:noFill/>
            <a:miter lim="800000"/>
            <a:headEnd/>
            <a:tailEnd/>
          </a:ln>
          <a:effectLst/>
        </p:spPr>
        <p:txBody>
          <a:bodyPr wrap="none" anchor="ctr"/>
          <a:lstStyle/>
          <a:p>
            <a:pPr algn="ctr">
              <a:lnSpc>
                <a:spcPct val="85000"/>
              </a:lnSpc>
              <a:defRPr/>
            </a:pPr>
            <a:r>
              <a:rPr lang="en-US" altLang="zh-CN" sz="1000" b="1">
                <a:latin typeface="+mn-lt"/>
                <a:ea typeface="+mn-ea"/>
                <a:cs typeface="+mn-cs"/>
              </a:rPr>
              <a:t>PATA</a:t>
            </a:r>
            <a:endParaRPr lang="en-US" altLang="zh-CN" b="1">
              <a:latin typeface="+mn-lt"/>
              <a:ea typeface="+mn-ea"/>
              <a:cs typeface="+mn-cs"/>
            </a:endParaRPr>
          </a:p>
        </p:txBody>
      </p:sp>
      <p:sp>
        <p:nvSpPr>
          <p:cNvPr id="2171924" name="Rectangle 20"/>
          <p:cNvSpPr>
            <a:spLocks noChangeArrowheads="1"/>
          </p:cNvSpPr>
          <p:nvPr/>
        </p:nvSpPr>
        <p:spPr bwMode="auto">
          <a:xfrm>
            <a:off x="7854950" y="4227513"/>
            <a:ext cx="931863" cy="192087"/>
          </a:xfrm>
          <a:prstGeom prst="rect">
            <a:avLst/>
          </a:prstGeom>
          <a:solidFill>
            <a:srgbClr val="73BFD7"/>
          </a:solidFill>
          <a:ln w="9525">
            <a:noFill/>
            <a:miter lim="800000"/>
            <a:headEnd/>
            <a:tailEnd/>
          </a:ln>
          <a:effectLst/>
        </p:spPr>
        <p:txBody>
          <a:bodyPr wrap="none" anchor="ctr"/>
          <a:lstStyle/>
          <a:p>
            <a:pPr algn="ctr">
              <a:lnSpc>
                <a:spcPct val="85000"/>
              </a:lnSpc>
              <a:defRPr/>
            </a:pPr>
            <a:r>
              <a:rPr lang="en-US" altLang="zh-CN" sz="1000" b="1">
                <a:latin typeface="+mn-lt"/>
                <a:ea typeface="+mn-ea"/>
                <a:cs typeface="+mn-cs"/>
              </a:rPr>
              <a:t>2x SDIO/MMC</a:t>
            </a:r>
            <a:endParaRPr lang="en-US" altLang="zh-CN" b="1">
              <a:latin typeface="+mn-lt"/>
              <a:ea typeface="+mn-ea"/>
              <a:cs typeface="+mn-cs"/>
            </a:endParaRPr>
          </a:p>
        </p:txBody>
      </p:sp>
      <p:sp>
        <p:nvSpPr>
          <p:cNvPr id="2171925" name="Rectangle 21"/>
          <p:cNvSpPr>
            <a:spLocks noChangeArrowheads="1"/>
          </p:cNvSpPr>
          <p:nvPr/>
        </p:nvSpPr>
        <p:spPr bwMode="auto">
          <a:xfrm>
            <a:off x="7854950" y="993775"/>
            <a:ext cx="941388" cy="223838"/>
          </a:xfrm>
          <a:prstGeom prst="rect">
            <a:avLst/>
          </a:prstGeom>
          <a:noFill/>
          <a:ln w="9525">
            <a:noFill/>
            <a:miter lim="800000"/>
            <a:headEnd/>
            <a:tailEnd/>
          </a:ln>
          <a:effectLst/>
        </p:spPr>
        <p:txBody>
          <a:bodyPr wrap="none">
            <a:spAutoFit/>
          </a:bodyPr>
          <a:lstStyle/>
          <a:p>
            <a:pPr algn="ctr">
              <a:lnSpc>
                <a:spcPct val="85000"/>
              </a:lnSpc>
              <a:defRPr/>
            </a:pPr>
            <a:r>
              <a:rPr lang="en-US" altLang="zh-CN" sz="1000" b="1" dirty="0">
                <a:solidFill>
                  <a:schemeClr val="bg2"/>
                </a:solidFill>
                <a:latin typeface="+mn-lt"/>
                <a:ea typeface="+mn-ea"/>
                <a:cs typeface="+mn-cs"/>
              </a:rPr>
              <a:t>Connectivity</a:t>
            </a:r>
          </a:p>
        </p:txBody>
      </p:sp>
      <p:sp>
        <p:nvSpPr>
          <p:cNvPr id="2171926" name="Rectangle 22"/>
          <p:cNvSpPr>
            <a:spLocks noChangeArrowheads="1"/>
          </p:cNvSpPr>
          <p:nvPr/>
        </p:nvSpPr>
        <p:spPr bwMode="auto">
          <a:xfrm>
            <a:off x="7888288" y="2717800"/>
            <a:ext cx="877887" cy="295275"/>
          </a:xfrm>
          <a:prstGeom prst="rect">
            <a:avLst/>
          </a:prstGeom>
          <a:solidFill>
            <a:schemeClr val="folHlink"/>
          </a:solidFill>
          <a:ln w="9525">
            <a:noFill/>
            <a:miter lim="800000"/>
            <a:headEnd/>
            <a:tailEnd/>
          </a:ln>
          <a:effectLst/>
        </p:spPr>
        <p:txBody>
          <a:bodyPr wrap="none" anchor="ctr"/>
          <a:lstStyle/>
          <a:p>
            <a:pPr algn="ctr">
              <a:lnSpc>
                <a:spcPct val="85000"/>
              </a:lnSpc>
              <a:defRPr/>
            </a:pPr>
            <a:r>
              <a:rPr lang="en-US" altLang="zh-CN" sz="1000" b="1">
                <a:latin typeface="+mn-lt"/>
                <a:ea typeface="+mn-ea"/>
                <a:cs typeface="+mn-cs"/>
              </a:rPr>
              <a:t> </a:t>
            </a:r>
            <a:r>
              <a:rPr lang="en-US" altLang="zh-CN" sz="800" b="1">
                <a:latin typeface="+mn-lt"/>
                <a:ea typeface="+mn-ea"/>
                <a:cs typeface="+mn-cs"/>
              </a:rPr>
              <a:t>USB HS OTG</a:t>
            </a:r>
          </a:p>
          <a:p>
            <a:pPr algn="ctr">
              <a:lnSpc>
                <a:spcPct val="85000"/>
              </a:lnSpc>
              <a:defRPr/>
            </a:pPr>
            <a:r>
              <a:rPr lang="en-US" altLang="zh-CN" sz="800" b="1">
                <a:latin typeface="+mn-lt"/>
                <a:ea typeface="+mn-ea"/>
                <a:cs typeface="+mn-cs"/>
              </a:rPr>
              <a:t>w/ HS-PHY</a:t>
            </a:r>
            <a:r>
              <a:rPr lang="en-US" altLang="zh-CN" sz="1000" b="1">
                <a:latin typeface="+mn-lt"/>
                <a:ea typeface="+mn-ea"/>
                <a:cs typeface="+mn-cs"/>
              </a:rPr>
              <a:t> </a:t>
            </a:r>
          </a:p>
        </p:txBody>
      </p:sp>
      <p:sp>
        <p:nvSpPr>
          <p:cNvPr id="2171927" name="Rectangle 23"/>
          <p:cNvSpPr>
            <a:spLocks noChangeArrowheads="1"/>
          </p:cNvSpPr>
          <p:nvPr/>
        </p:nvSpPr>
        <p:spPr bwMode="auto">
          <a:xfrm>
            <a:off x="7893050" y="2124075"/>
            <a:ext cx="873125" cy="173038"/>
          </a:xfrm>
          <a:prstGeom prst="rect">
            <a:avLst/>
          </a:prstGeom>
          <a:solidFill>
            <a:srgbClr val="73BFD7"/>
          </a:solidFill>
          <a:ln w="9525">
            <a:noFill/>
            <a:miter lim="800000"/>
            <a:headEnd/>
            <a:tailEnd/>
          </a:ln>
          <a:effectLst/>
        </p:spPr>
        <p:txBody>
          <a:bodyPr wrap="none" anchor="ctr"/>
          <a:lstStyle/>
          <a:p>
            <a:pPr algn="ctr">
              <a:lnSpc>
                <a:spcPct val="85000"/>
              </a:lnSpc>
              <a:defRPr/>
            </a:pPr>
            <a:r>
              <a:rPr lang="en-US" altLang="zh-CN" sz="1000" b="1">
                <a:latin typeface="+mn-lt"/>
                <a:ea typeface="+mn-ea"/>
                <a:cs typeface="+mn-cs"/>
              </a:rPr>
              <a:t>3x UART</a:t>
            </a:r>
            <a:endParaRPr lang="en-US" altLang="zh-CN" b="1">
              <a:latin typeface="+mn-lt"/>
              <a:ea typeface="+mn-ea"/>
              <a:cs typeface="+mn-cs"/>
            </a:endParaRPr>
          </a:p>
        </p:txBody>
      </p:sp>
      <p:sp>
        <p:nvSpPr>
          <p:cNvPr id="2171928" name="Rectangle 24"/>
          <p:cNvSpPr>
            <a:spLocks noChangeArrowheads="1"/>
          </p:cNvSpPr>
          <p:nvPr/>
        </p:nvSpPr>
        <p:spPr bwMode="auto">
          <a:xfrm>
            <a:off x="7896225" y="1206500"/>
            <a:ext cx="869950" cy="155575"/>
          </a:xfrm>
          <a:prstGeom prst="rect">
            <a:avLst/>
          </a:prstGeom>
          <a:solidFill>
            <a:srgbClr val="73BFD7"/>
          </a:solidFill>
          <a:ln w="9525">
            <a:noFill/>
            <a:miter lim="800000"/>
            <a:headEnd/>
            <a:tailEnd/>
          </a:ln>
          <a:effectLst/>
        </p:spPr>
        <p:txBody>
          <a:bodyPr wrap="none" anchor="ctr"/>
          <a:lstStyle/>
          <a:p>
            <a:pPr algn="ctr">
              <a:lnSpc>
                <a:spcPct val="85000"/>
              </a:lnSpc>
              <a:defRPr/>
            </a:pPr>
            <a:r>
              <a:rPr lang="en-US" altLang="zh-CN" sz="1000" b="1">
                <a:latin typeface="+mn-lt"/>
                <a:ea typeface="+mn-ea"/>
                <a:cs typeface="+mn-cs"/>
              </a:rPr>
              <a:t>2x CSPI</a:t>
            </a:r>
            <a:endParaRPr lang="en-US" altLang="zh-CN" b="1">
              <a:latin typeface="+mn-lt"/>
              <a:ea typeface="+mn-ea"/>
              <a:cs typeface="+mn-cs"/>
            </a:endParaRPr>
          </a:p>
        </p:txBody>
      </p:sp>
      <p:sp>
        <p:nvSpPr>
          <p:cNvPr id="2171929" name="Rectangle 25"/>
          <p:cNvSpPr>
            <a:spLocks noChangeArrowheads="1"/>
          </p:cNvSpPr>
          <p:nvPr/>
        </p:nvSpPr>
        <p:spPr bwMode="auto">
          <a:xfrm>
            <a:off x="7891463" y="3316288"/>
            <a:ext cx="873125" cy="190500"/>
          </a:xfrm>
          <a:prstGeom prst="rect">
            <a:avLst/>
          </a:prstGeom>
          <a:solidFill>
            <a:schemeClr val="folHlink"/>
          </a:solidFill>
          <a:ln w="9525">
            <a:noFill/>
            <a:miter lim="800000"/>
            <a:headEnd/>
            <a:tailEnd/>
          </a:ln>
          <a:effectLst/>
        </p:spPr>
        <p:txBody>
          <a:bodyPr wrap="none" anchor="ctr"/>
          <a:lstStyle/>
          <a:p>
            <a:pPr algn="ctr">
              <a:lnSpc>
                <a:spcPct val="85000"/>
              </a:lnSpc>
              <a:defRPr/>
            </a:pPr>
            <a:r>
              <a:rPr lang="en-US" altLang="zh-CN" sz="1000" b="1">
                <a:latin typeface="+mn-lt"/>
                <a:ea typeface="+mn-ea"/>
                <a:cs typeface="+mn-cs"/>
              </a:rPr>
              <a:t>2x FlexCAN</a:t>
            </a:r>
          </a:p>
        </p:txBody>
      </p:sp>
      <p:sp>
        <p:nvSpPr>
          <p:cNvPr id="2171930" name="Rectangle 26"/>
          <p:cNvSpPr>
            <a:spLocks noChangeArrowheads="1"/>
          </p:cNvSpPr>
          <p:nvPr/>
        </p:nvSpPr>
        <p:spPr bwMode="auto">
          <a:xfrm>
            <a:off x="7891463" y="1430338"/>
            <a:ext cx="881062" cy="169862"/>
          </a:xfrm>
          <a:prstGeom prst="rect">
            <a:avLst/>
          </a:prstGeom>
          <a:solidFill>
            <a:srgbClr val="73BFD7"/>
          </a:solidFill>
          <a:ln w="9525">
            <a:noFill/>
            <a:miter lim="800000"/>
            <a:headEnd/>
            <a:tailEnd/>
          </a:ln>
          <a:effectLst/>
        </p:spPr>
        <p:txBody>
          <a:bodyPr wrap="none" anchor="ctr"/>
          <a:lstStyle/>
          <a:p>
            <a:pPr algn="ctr">
              <a:lnSpc>
                <a:spcPct val="85000"/>
              </a:lnSpc>
              <a:defRPr/>
            </a:pPr>
            <a:r>
              <a:rPr lang="en-US" altLang="zh-CN" sz="1000" b="1">
                <a:latin typeface="+mn-lt"/>
                <a:ea typeface="+mn-ea"/>
                <a:cs typeface="+mn-cs"/>
              </a:rPr>
              <a:t>2x SSI/I</a:t>
            </a:r>
            <a:r>
              <a:rPr lang="en-US" altLang="zh-CN" sz="1000" b="1" baseline="30000">
                <a:latin typeface="+mn-lt"/>
                <a:ea typeface="+mn-ea"/>
                <a:cs typeface="+mn-cs"/>
              </a:rPr>
              <a:t>2</a:t>
            </a:r>
            <a:r>
              <a:rPr lang="en-US" altLang="zh-CN" sz="1000" b="1">
                <a:latin typeface="+mn-lt"/>
                <a:ea typeface="+mn-ea"/>
                <a:cs typeface="+mn-cs"/>
              </a:rPr>
              <a:t>S</a:t>
            </a:r>
          </a:p>
        </p:txBody>
      </p:sp>
      <p:sp>
        <p:nvSpPr>
          <p:cNvPr id="2171931" name="Rectangle 27"/>
          <p:cNvSpPr>
            <a:spLocks noChangeArrowheads="1"/>
          </p:cNvSpPr>
          <p:nvPr/>
        </p:nvSpPr>
        <p:spPr bwMode="auto">
          <a:xfrm>
            <a:off x="7896225" y="1892300"/>
            <a:ext cx="869950" cy="155575"/>
          </a:xfrm>
          <a:prstGeom prst="rect">
            <a:avLst/>
          </a:prstGeom>
          <a:solidFill>
            <a:srgbClr val="73BFD7"/>
          </a:solidFill>
          <a:ln w="9525">
            <a:noFill/>
            <a:miter lim="800000"/>
            <a:headEnd/>
            <a:tailEnd/>
          </a:ln>
          <a:effectLst/>
        </p:spPr>
        <p:txBody>
          <a:bodyPr wrap="none" anchor="ctr"/>
          <a:lstStyle/>
          <a:p>
            <a:pPr algn="ctr">
              <a:lnSpc>
                <a:spcPct val="85000"/>
              </a:lnSpc>
              <a:defRPr/>
            </a:pPr>
            <a:r>
              <a:rPr lang="en-US" altLang="zh-CN" sz="1000" b="1">
                <a:latin typeface="+mn-lt"/>
                <a:ea typeface="+mn-ea"/>
                <a:cs typeface="+mn-cs"/>
              </a:rPr>
              <a:t>3x I</a:t>
            </a:r>
            <a:r>
              <a:rPr lang="en-US" altLang="zh-CN" sz="1000" b="1" baseline="30000">
                <a:latin typeface="+mn-lt"/>
                <a:ea typeface="+mn-ea"/>
                <a:cs typeface="+mn-cs"/>
              </a:rPr>
              <a:t>2</a:t>
            </a:r>
            <a:r>
              <a:rPr lang="en-US" altLang="zh-CN" sz="1000" b="1">
                <a:latin typeface="+mn-lt"/>
                <a:ea typeface="+mn-ea"/>
                <a:cs typeface="+mn-cs"/>
              </a:rPr>
              <a:t>C</a:t>
            </a:r>
            <a:endParaRPr lang="en-US" altLang="zh-CN" b="1">
              <a:latin typeface="+mn-lt"/>
              <a:ea typeface="+mn-ea"/>
              <a:cs typeface="+mn-cs"/>
            </a:endParaRPr>
          </a:p>
        </p:txBody>
      </p:sp>
      <p:sp>
        <p:nvSpPr>
          <p:cNvPr id="2171932" name="Rectangle 28"/>
          <p:cNvSpPr>
            <a:spLocks noChangeArrowheads="1"/>
          </p:cNvSpPr>
          <p:nvPr/>
        </p:nvSpPr>
        <p:spPr bwMode="auto">
          <a:xfrm>
            <a:off x="5607050" y="1335088"/>
            <a:ext cx="2097088" cy="1636712"/>
          </a:xfrm>
          <a:prstGeom prst="rect">
            <a:avLst/>
          </a:prstGeom>
          <a:solidFill>
            <a:srgbClr val="E2E7E4"/>
          </a:solidFill>
          <a:ln w="9525">
            <a:noFill/>
            <a:miter lim="800000"/>
            <a:headEnd/>
            <a:tailEnd/>
          </a:ln>
          <a:effectLst/>
        </p:spPr>
        <p:txBody>
          <a:bodyPr wrap="none" anchor="ctr"/>
          <a:lstStyle/>
          <a:p>
            <a:pPr>
              <a:defRPr/>
            </a:pPr>
            <a:endParaRPr lang="zh-CN" altLang="en-US">
              <a:latin typeface="+mn-lt"/>
              <a:ea typeface="+mn-ea"/>
              <a:cs typeface="+mn-cs"/>
            </a:endParaRPr>
          </a:p>
        </p:txBody>
      </p:sp>
      <p:sp>
        <p:nvSpPr>
          <p:cNvPr id="2171933" name="Rectangle 29"/>
          <p:cNvSpPr>
            <a:spLocks noChangeArrowheads="1"/>
          </p:cNvSpPr>
          <p:nvPr/>
        </p:nvSpPr>
        <p:spPr bwMode="auto">
          <a:xfrm>
            <a:off x="6145213" y="1350963"/>
            <a:ext cx="982662" cy="223837"/>
          </a:xfrm>
          <a:prstGeom prst="rect">
            <a:avLst/>
          </a:prstGeom>
          <a:noFill/>
          <a:ln w="9525">
            <a:noFill/>
            <a:miter lim="800000"/>
            <a:headEnd/>
            <a:tailEnd/>
          </a:ln>
          <a:effectLst/>
        </p:spPr>
        <p:txBody>
          <a:bodyPr wrap="none">
            <a:spAutoFit/>
          </a:bodyPr>
          <a:lstStyle/>
          <a:p>
            <a:pPr algn="ctr">
              <a:lnSpc>
                <a:spcPct val="85000"/>
              </a:lnSpc>
              <a:defRPr/>
            </a:pPr>
            <a:r>
              <a:rPr lang="en-US" altLang="zh-CN" sz="1000" b="1" dirty="0">
                <a:solidFill>
                  <a:schemeClr val="bg2"/>
                </a:solidFill>
                <a:latin typeface="+mn-lt"/>
                <a:ea typeface="+mn-ea"/>
                <a:cs typeface="+mn-cs"/>
              </a:rPr>
              <a:t>CPU Complex</a:t>
            </a:r>
          </a:p>
        </p:txBody>
      </p:sp>
      <p:sp>
        <p:nvSpPr>
          <p:cNvPr id="2171934" name="Rectangle 30"/>
          <p:cNvSpPr>
            <a:spLocks noChangeArrowheads="1"/>
          </p:cNvSpPr>
          <p:nvPr/>
        </p:nvSpPr>
        <p:spPr bwMode="auto">
          <a:xfrm>
            <a:off x="5815013" y="2616200"/>
            <a:ext cx="1631950" cy="293688"/>
          </a:xfrm>
          <a:prstGeom prst="rect">
            <a:avLst/>
          </a:prstGeom>
          <a:solidFill>
            <a:srgbClr val="73BFD7"/>
          </a:solidFill>
          <a:ln w="9525">
            <a:noFill/>
            <a:miter lim="800000"/>
            <a:headEnd/>
            <a:tailEnd/>
          </a:ln>
          <a:effectLst/>
        </p:spPr>
        <p:txBody>
          <a:bodyPr anchor="ctr"/>
          <a:lstStyle/>
          <a:p>
            <a:pPr algn="ctr">
              <a:lnSpc>
                <a:spcPct val="85000"/>
              </a:lnSpc>
              <a:defRPr/>
            </a:pPr>
            <a:r>
              <a:rPr lang="en-US" altLang="zh-CN" sz="1000" b="1">
                <a:latin typeface="+mn-lt"/>
                <a:ea typeface="+mn-ea"/>
                <a:cs typeface="+mn-cs"/>
              </a:rPr>
              <a:t>Vector Floating </a:t>
            </a:r>
          </a:p>
          <a:p>
            <a:pPr algn="ctr">
              <a:lnSpc>
                <a:spcPct val="85000"/>
              </a:lnSpc>
              <a:defRPr/>
            </a:pPr>
            <a:r>
              <a:rPr lang="en-US" altLang="zh-CN" sz="1000" b="1">
                <a:latin typeface="+mn-lt"/>
                <a:ea typeface="+mn-ea"/>
                <a:cs typeface="+mn-cs"/>
              </a:rPr>
              <a:t>Point Unit</a:t>
            </a:r>
            <a:endParaRPr lang="en-US" altLang="zh-CN" sz="900" b="1">
              <a:latin typeface="+mn-lt"/>
              <a:ea typeface="+mn-ea"/>
              <a:cs typeface="+mn-cs"/>
            </a:endParaRPr>
          </a:p>
        </p:txBody>
      </p:sp>
      <p:sp>
        <p:nvSpPr>
          <p:cNvPr id="2171935" name="Rectangle 31"/>
          <p:cNvSpPr>
            <a:spLocks noChangeArrowheads="1"/>
          </p:cNvSpPr>
          <p:nvPr/>
        </p:nvSpPr>
        <p:spPr bwMode="auto">
          <a:xfrm>
            <a:off x="5675313" y="1574800"/>
            <a:ext cx="928687" cy="279400"/>
          </a:xfrm>
          <a:prstGeom prst="rect">
            <a:avLst/>
          </a:prstGeom>
          <a:solidFill>
            <a:srgbClr val="73BFD7"/>
          </a:solidFill>
          <a:ln w="9525">
            <a:noFill/>
            <a:miter lim="800000"/>
            <a:headEnd/>
            <a:tailEnd/>
          </a:ln>
          <a:effectLst/>
        </p:spPr>
        <p:txBody>
          <a:bodyPr wrap="none" anchor="ctr"/>
          <a:lstStyle/>
          <a:p>
            <a:pPr algn="ctr">
              <a:lnSpc>
                <a:spcPct val="85000"/>
              </a:lnSpc>
              <a:defRPr/>
            </a:pPr>
            <a:r>
              <a:rPr lang="en-US" altLang="zh-CN" sz="1000" b="1">
                <a:latin typeface="+mn-lt"/>
                <a:ea typeface="+mn-ea"/>
                <a:cs typeface="+mn-cs"/>
              </a:rPr>
              <a:t>ARM1136 CPU</a:t>
            </a:r>
          </a:p>
        </p:txBody>
      </p:sp>
      <p:sp>
        <p:nvSpPr>
          <p:cNvPr id="2171936" name="Rectangle 32"/>
          <p:cNvSpPr>
            <a:spLocks noChangeArrowheads="1"/>
          </p:cNvSpPr>
          <p:nvPr/>
        </p:nvSpPr>
        <p:spPr bwMode="auto">
          <a:xfrm>
            <a:off x="6653213" y="1574800"/>
            <a:ext cx="981075" cy="279400"/>
          </a:xfrm>
          <a:prstGeom prst="rect">
            <a:avLst/>
          </a:prstGeom>
          <a:solidFill>
            <a:srgbClr val="73BFD7"/>
          </a:solidFill>
          <a:ln w="9525">
            <a:noFill/>
            <a:miter lim="800000"/>
            <a:headEnd/>
            <a:tailEnd/>
          </a:ln>
          <a:effectLst/>
        </p:spPr>
        <p:txBody>
          <a:bodyPr wrap="none" anchor="ctr"/>
          <a:lstStyle/>
          <a:p>
            <a:pPr algn="ctr">
              <a:lnSpc>
                <a:spcPct val="85000"/>
              </a:lnSpc>
              <a:defRPr/>
            </a:pPr>
            <a:r>
              <a:rPr lang="en-US" altLang="zh-CN" sz="1000" b="1">
                <a:latin typeface="+mn-lt"/>
                <a:ea typeface="+mn-ea"/>
                <a:cs typeface="+mn-cs"/>
              </a:rPr>
              <a:t>Smart Speed</a:t>
            </a:r>
          </a:p>
          <a:p>
            <a:pPr algn="ctr">
              <a:lnSpc>
                <a:spcPct val="85000"/>
              </a:lnSpc>
              <a:defRPr/>
            </a:pPr>
            <a:r>
              <a:rPr lang="en-US" altLang="zh-CN" sz="1000" b="1">
                <a:latin typeface="+mn-lt"/>
                <a:ea typeface="+mn-ea"/>
                <a:cs typeface="+mn-cs"/>
              </a:rPr>
              <a:t>Switch (MAX)</a:t>
            </a:r>
          </a:p>
        </p:txBody>
      </p:sp>
      <p:sp>
        <p:nvSpPr>
          <p:cNvPr id="2171937" name="Rectangle 33"/>
          <p:cNvSpPr>
            <a:spLocks noChangeArrowheads="1"/>
          </p:cNvSpPr>
          <p:nvPr/>
        </p:nvSpPr>
        <p:spPr bwMode="auto">
          <a:xfrm>
            <a:off x="5676900" y="1927225"/>
            <a:ext cx="566738" cy="276225"/>
          </a:xfrm>
          <a:prstGeom prst="rect">
            <a:avLst/>
          </a:prstGeom>
          <a:solidFill>
            <a:srgbClr val="73BFD7"/>
          </a:solidFill>
          <a:ln w="9525">
            <a:noFill/>
            <a:miter lim="800000"/>
            <a:headEnd/>
            <a:tailEnd/>
          </a:ln>
          <a:effectLst/>
        </p:spPr>
        <p:txBody>
          <a:bodyPr wrap="none" anchor="ctr"/>
          <a:lstStyle/>
          <a:p>
            <a:pPr algn="ctr">
              <a:lnSpc>
                <a:spcPct val="85000"/>
              </a:lnSpc>
              <a:defRPr/>
            </a:pPr>
            <a:r>
              <a:rPr lang="en-US" altLang="zh-CN" sz="1000" b="1">
                <a:latin typeface="+mn-lt"/>
                <a:ea typeface="+mn-ea"/>
                <a:cs typeface="+mn-cs"/>
              </a:rPr>
              <a:t>16KB</a:t>
            </a:r>
          </a:p>
          <a:p>
            <a:pPr algn="ctr">
              <a:lnSpc>
                <a:spcPct val="85000"/>
              </a:lnSpc>
              <a:defRPr/>
            </a:pPr>
            <a:r>
              <a:rPr lang="en-US" altLang="zh-CN" sz="1000" b="1">
                <a:latin typeface="+mn-lt"/>
                <a:ea typeface="+mn-ea"/>
                <a:cs typeface="+mn-cs"/>
              </a:rPr>
              <a:t>i-cache</a:t>
            </a:r>
          </a:p>
        </p:txBody>
      </p:sp>
      <p:sp>
        <p:nvSpPr>
          <p:cNvPr id="2171938" name="Rectangle 34"/>
          <p:cNvSpPr>
            <a:spLocks noChangeArrowheads="1"/>
          </p:cNvSpPr>
          <p:nvPr/>
        </p:nvSpPr>
        <p:spPr bwMode="auto">
          <a:xfrm>
            <a:off x="6348413" y="1927225"/>
            <a:ext cx="566737" cy="276225"/>
          </a:xfrm>
          <a:prstGeom prst="rect">
            <a:avLst/>
          </a:prstGeom>
          <a:solidFill>
            <a:srgbClr val="73BFD7"/>
          </a:solidFill>
          <a:ln w="9525">
            <a:noFill/>
            <a:miter lim="800000"/>
            <a:headEnd/>
            <a:tailEnd/>
          </a:ln>
          <a:effectLst/>
        </p:spPr>
        <p:txBody>
          <a:bodyPr wrap="none" anchor="ctr"/>
          <a:lstStyle/>
          <a:p>
            <a:pPr algn="ctr">
              <a:lnSpc>
                <a:spcPct val="85000"/>
              </a:lnSpc>
              <a:defRPr/>
            </a:pPr>
            <a:r>
              <a:rPr lang="en-US" altLang="zh-CN" sz="1000" b="1">
                <a:latin typeface="+mn-lt"/>
                <a:ea typeface="+mn-ea"/>
                <a:cs typeface="+mn-cs"/>
              </a:rPr>
              <a:t>16KB</a:t>
            </a:r>
          </a:p>
          <a:p>
            <a:pPr algn="ctr">
              <a:lnSpc>
                <a:spcPct val="85000"/>
              </a:lnSpc>
              <a:defRPr/>
            </a:pPr>
            <a:r>
              <a:rPr lang="en-US" altLang="zh-CN" sz="1000" b="1">
                <a:latin typeface="+mn-lt"/>
                <a:ea typeface="+mn-ea"/>
                <a:cs typeface="+mn-cs"/>
              </a:rPr>
              <a:t>d-cache</a:t>
            </a:r>
          </a:p>
        </p:txBody>
      </p:sp>
      <p:sp>
        <p:nvSpPr>
          <p:cNvPr id="2171939" name="Rectangle 35"/>
          <p:cNvSpPr>
            <a:spLocks noChangeArrowheads="1"/>
          </p:cNvSpPr>
          <p:nvPr/>
        </p:nvSpPr>
        <p:spPr bwMode="auto">
          <a:xfrm>
            <a:off x="7019925" y="1927225"/>
            <a:ext cx="612775" cy="276225"/>
          </a:xfrm>
          <a:prstGeom prst="rect">
            <a:avLst/>
          </a:prstGeom>
          <a:solidFill>
            <a:srgbClr val="73BFD7"/>
          </a:solidFill>
          <a:ln w="9525">
            <a:noFill/>
            <a:miter lim="800000"/>
            <a:headEnd/>
            <a:tailEnd/>
          </a:ln>
          <a:effectLst/>
        </p:spPr>
        <p:txBody>
          <a:bodyPr wrap="none" anchor="ctr"/>
          <a:lstStyle/>
          <a:p>
            <a:pPr algn="ctr">
              <a:lnSpc>
                <a:spcPct val="85000"/>
              </a:lnSpc>
              <a:defRPr/>
            </a:pPr>
            <a:r>
              <a:rPr lang="en-US" altLang="zh-CN" sz="1000" b="1">
                <a:latin typeface="+mn-lt"/>
                <a:ea typeface="+mn-ea"/>
                <a:cs typeface="+mn-cs"/>
              </a:rPr>
              <a:t>128KB</a:t>
            </a:r>
          </a:p>
          <a:p>
            <a:pPr algn="ctr">
              <a:lnSpc>
                <a:spcPct val="85000"/>
              </a:lnSpc>
              <a:defRPr/>
            </a:pPr>
            <a:r>
              <a:rPr lang="en-US" altLang="zh-CN" sz="1000" b="1">
                <a:latin typeface="+mn-lt"/>
                <a:ea typeface="+mn-ea"/>
                <a:cs typeface="+mn-cs"/>
              </a:rPr>
              <a:t>L2-cache</a:t>
            </a:r>
          </a:p>
        </p:txBody>
      </p:sp>
      <p:sp>
        <p:nvSpPr>
          <p:cNvPr id="2171940" name="Rectangle 36"/>
          <p:cNvSpPr>
            <a:spLocks noChangeArrowheads="1"/>
          </p:cNvSpPr>
          <p:nvPr/>
        </p:nvSpPr>
        <p:spPr bwMode="auto">
          <a:xfrm>
            <a:off x="6665913" y="3060700"/>
            <a:ext cx="1009650" cy="2170113"/>
          </a:xfrm>
          <a:prstGeom prst="rect">
            <a:avLst/>
          </a:prstGeom>
          <a:solidFill>
            <a:srgbClr val="E2E7E4"/>
          </a:solidFill>
          <a:ln w="9525">
            <a:noFill/>
            <a:miter lim="800000"/>
            <a:headEnd/>
            <a:tailEnd/>
          </a:ln>
          <a:effectLst/>
        </p:spPr>
        <p:txBody>
          <a:bodyPr wrap="none" anchor="ctr"/>
          <a:lstStyle/>
          <a:p>
            <a:pPr>
              <a:defRPr/>
            </a:pPr>
            <a:endParaRPr lang="zh-CN" altLang="en-US">
              <a:latin typeface="+mn-lt"/>
              <a:ea typeface="+mn-ea"/>
              <a:cs typeface="+mn-cs"/>
            </a:endParaRPr>
          </a:p>
        </p:txBody>
      </p:sp>
      <p:sp>
        <p:nvSpPr>
          <p:cNvPr id="2171941" name="Rectangle 37"/>
          <p:cNvSpPr>
            <a:spLocks noChangeArrowheads="1"/>
          </p:cNvSpPr>
          <p:nvPr/>
        </p:nvSpPr>
        <p:spPr bwMode="auto">
          <a:xfrm>
            <a:off x="6756400" y="3094038"/>
            <a:ext cx="822325" cy="354012"/>
          </a:xfrm>
          <a:prstGeom prst="rect">
            <a:avLst/>
          </a:prstGeom>
          <a:noFill/>
          <a:ln w="9525">
            <a:noFill/>
            <a:miter lim="800000"/>
            <a:headEnd/>
            <a:tailEnd/>
          </a:ln>
          <a:effectLst/>
        </p:spPr>
        <p:txBody>
          <a:bodyPr wrap="none">
            <a:spAutoFit/>
          </a:bodyPr>
          <a:lstStyle/>
          <a:p>
            <a:pPr algn="ctr">
              <a:lnSpc>
                <a:spcPct val="85000"/>
              </a:lnSpc>
              <a:defRPr/>
            </a:pPr>
            <a:r>
              <a:rPr lang="en-US" altLang="zh-CN" sz="1000" b="1" dirty="0">
                <a:solidFill>
                  <a:schemeClr val="bg2"/>
                </a:solidFill>
                <a:latin typeface="+mn-lt"/>
                <a:ea typeface="+mn-ea"/>
                <a:cs typeface="+mn-cs"/>
              </a:rPr>
              <a:t>Standard</a:t>
            </a:r>
          </a:p>
          <a:p>
            <a:pPr algn="ctr">
              <a:lnSpc>
                <a:spcPct val="85000"/>
              </a:lnSpc>
              <a:defRPr/>
            </a:pPr>
            <a:r>
              <a:rPr lang="en-US" altLang="zh-CN" sz="1000" b="1" dirty="0">
                <a:solidFill>
                  <a:schemeClr val="bg2"/>
                </a:solidFill>
                <a:latin typeface="+mn-lt"/>
                <a:ea typeface="+mn-ea"/>
                <a:cs typeface="+mn-cs"/>
              </a:rPr>
              <a:t>System I/O</a:t>
            </a:r>
          </a:p>
        </p:txBody>
      </p:sp>
      <p:sp>
        <p:nvSpPr>
          <p:cNvPr id="2171942" name="Rectangle 38"/>
          <p:cNvSpPr>
            <a:spLocks noChangeArrowheads="1"/>
          </p:cNvSpPr>
          <p:nvPr/>
        </p:nvSpPr>
        <p:spPr bwMode="auto">
          <a:xfrm>
            <a:off x="6799263" y="3757613"/>
            <a:ext cx="742950" cy="206375"/>
          </a:xfrm>
          <a:prstGeom prst="rect">
            <a:avLst/>
          </a:prstGeom>
          <a:solidFill>
            <a:srgbClr val="73BFD7"/>
          </a:solidFill>
          <a:ln w="9525">
            <a:noFill/>
            <a:miter lim="800000"/>
            <a:headEnd/>
            <a:tailEnd/>
          </a:ln>
          <a:effectLst/>
        </p:spPr>
        <p:txBody>
          <a:bodyPr wrap="none" anchor="ctr"/>
          <a:lstStyle/>
          <a:p>
            <a:pPr algn="ctr">
              <a:lnSpc>
                <a:spcPct val="85000"/>
              </a:lnSpc>
              <a:defRPr/>
            </a:pPr>
            <a:r>
              <a:rPr lang="en-US" altLang="zh-CN" sz="1000" b="1">
                <a:latin typeface="+mn-lt"/>
                <a:ea typeface="+mn-ea"/>
                <a:cs typeface="+mn-cs"/>
              </a:rPr>
              <a:t>3 x Timers</a:t>
            </a:r>
          </a:p>
        </p:txBody>
      </p:sp>
      <p:sp>
        <p:nvSpPr>
          <p:cNvPr id="2171943" name="Rectangle 39"/>
          <p:cNvSpPr>
            <a:spLocks noChangeArrowheads="1"/>
          </p:cNvSpPr>
          <p:nvPr/>
        </p:nvSpPr>
        <p:spPr bwMode="auto">
          <a:xfrm>
            <a:off x="6799263" y="4791075"/>
            <a:ext cx="742950" cy="206375"/>
          </a:xfrm>
          <a:prstGeom prst="rect">
            <a:avLst/>
          </a:prstGeom>
          <a:solidFill>
            <a:srgbClr val="73BFD7"/>
          </a:solidFill>
          <a:ln w="9525">
            <a:noFill/>
            <a:miter lim="800000"/>
            <a:headEnd/>
            <a:tailEnd/>
          </a:ln>
          <a:effectLst/>
        </p:spPr>
        <p:txBody>
          <a:bodyPr wrap="none" anchor="ctr"/>
          <a:lstStyle/>
          <a:p>
            <a:pPr algn="ctr">
              <a:lnSpc>
                <a:spcPct val="85000"/>
              </a:lnSpc>
              <a:defRPr/>
            </a:pPr>
            <a:r>
              <a:rPr lang="en-US" altLang="zh-CN" sz="1000" b="1">
                <a:latin typeface="+mn-lt"/>
                <a:ea typeface="+mn-ea"/>
                <a:cs typeface="+mn-cs"/>
              </a:rPr>
              <a:t>GPIO</a:t>
            </a:r>
          </a:p>
        </p:txBody>
      </p:sp>
      <p:sp>
        <p:nvSpPr>
          <p:cNvPr id="2171944" name="Rectangle 40"/>
          <p:cNvSpPr>
            <a:spLocks noChangeArrowheads="1"/>
          </p:cNvSpPr>
          <p:nvPr/>
        </p:nvSpPr>
        <p:spPr bwMode="auto">
          <a:xfrm>
            <a:off x="6799263" y="4519613"/>
            <a:ext cx="742950" cy="206375"/>
          </a:xfrm>
          <a:prstGeom prst="rect">
            <a:avLst/>
          </a:prstGeom>
          <a:solidFill>
            <a:srgbClr val="73BFD7"/>
          </a:solidFill>
          <a:ln w="9525">
            <a:noFill/>
            <a:miter lim="800000"/>
            <a:headEnd/>
            <a:tailEnd/>
          </a:ln>
          <a:effectLst/>
        </p:spPr>
        <p:txBody>
          <a:bodyPr wrap="none" anchor="ctr"/>
          <a:lstStyle/>
          <a:p>
            <a:pPr algn="ctr">
              <a:lnSpc>
                <a:spcPct val="85000"/>
              </a:lnSpc>
              <a:defRPr/>
            </a:pPr>
            <a:r>
              <a:rPr lang="en-US" altLang="zh-CN" sz="1000" b="1">
                <a:latin typeface="+mn-lt"/>
                <a:ea typeface="+mn-ea"/>
                <a:cs typeface="+mn-cs"/>
              </a:rPr>
              <a:t>RTC</a:t>
            </a:r>
          </a:p>
        </p:txBody>
      </p:sp>
      <p:sp>
        <p:nvSpPr>
          <p:cNvPr id="2171945" name="Rectangle 41"/>
          <p:cNvSpPr>
            <a:spLocks noChangeArrowheads="1"/>
          </p:cNvSpPr>
          <p:nvPr/>
        </p:nvSpPr>
        <p:spPr bwMode="auto">
          <a:xfrm>
            <a:off x="6799263" y="3998913"/>
            <a:ext cx="742950" cy="206375"/>
          </a:xfrm>
          <a:prstGeom prst="rect">
            <a:avLst/>
          </a:prstGeom>
          <a:solidFill>
            <a:srgbClr val="73BFD7"/>
          </a:solidFill>
          <a:ln w="9525">
            <a:noFill/>
            <a:miter lim="800000"/>
            <a:headEnd/>
            <a:tailEnd/>
          </a:ln>
          <a:effectLst/>
        </p:spPr>
        <p:txBody>
          <a:bodyPr wrap="none" anchor="ctr"/>
          <a:lstStyle/>
          <a:p>
            <a:pPr algn="ctr">
              <a:lnSpc>
                <a:spcPct val="85000"/>
              </a:lnSpc>
              <a:defRPr/>
            </a:pPr>
            <a:r>
              <a:rPr lang="en-US" altLang="zh-CN" sz="1000" b="1">
                <a:latin typeface="+mn-lt"/>
                <a:ea typeface="+mn-ea"/>
                <a:cs typeface="+mn-cs"/>
              </a:rPr>
              <a:t>PWM</a:t>
            </a:r>
          </a:p>
        </p:txBody>
      </p:sp>
      <p:sp>
        <p:nvSpPr>
          <p:cNvPr id="2171946" name="Rectangle 42"/>
          <p:cNvSpPr>
            <a:spLocks noChangeArrowheads="1"/>
          </p:cNvSpPr>
          <p:nvPr/>
        </p:nvSpPr>
        <p:spPr bwMode="auto">
          <a:xfrm>
            <a:off x="6799263" y="4260850"/>
            <a:ext cx="742950" cy="206375"/>
          </a:xfrm>
          <a:prstGeom prst="rect">
            <a:avLst/>
          </a:prstGeom>
          <a:solidFill>
            <a:srgbClr val="73BFD7"/>
          </a:solidFill>
          <a:ln w="9525">
            <a:noFill/>
            <a:miter lim="800000"/>
            <a:headEnd/>
            <a:tailEnd/>
          </a:ln>
          <a:effectLst/>
        </p:spPr>
        <p:txBody>
          <a:bodyPr wrap="none" anchor="ctr"/>
          <a:lstStyle/>
          <a:p>
            <a:pPr algn="ctr">
              <a:lnSpc>
                <a:spcPct val="85000"/>
              </a:lnSpc>
              <a:defRPr/>
            </a:pPr>
            <a:r>
              <a:rPr lang="en-US" altLang="zh-CN" sz="1000" b="1">
                <a:latin typeface="+mn-lt"/>
                <a:ea typeface="+mn-ea"/>
                <a:cs typeface="+mn-cs"/>
              </a:rPr>
              <a:t>WD Timer</a:t>
            </a:r>
          </a:p>
        </p:txBody>
      </p:sp>
      <p:sp>
        <p:nvSpPr>
          <p:cNvPr id="2171947" name="Rectangle 43"/>
          <p:cNvSpPr>
            <a:spLocks noChangeArrowheads="1"/>
          </p:cNvSpPr>
          <p:nvPr/>
        </p:nvSpPr>
        <p:spPr bwMode="auto">
          <a:xfrm>
            <a:off x="5662613" y="2276475"/>
            <a:ext cx="1287462" cy="303213"/>
          </a:xfrm>
          <a:prstGeom prst="rect">
            <a:avLst/>
          </a:prstGeom>
          <a:solidFill>
            <a:srgbClr val="73BFD7"/>
          </a:solidFill>
          <a:ln w="9525">
            <a:noFill/>
            <a:miter lim="800000"/>
            <a:headEnd/>
            <a:tailEnd/>
          </a:ln>
          <a:effectLst/>
        </p:spPr>
        <p:txBody>
          <a:bodyPr wrap="none" anchor="ctr"/>
          <a:lstStyle/>
          <a:p>
            <a:pPr algn="ctr">
              <a:lnSpc>
                <a:spcPct val="85000"/>
              </a:lnSpc>
              <a:defRPr/>
            </a:pPr>
            <a:r>
              <a:rPr lang="en-US" altLang="zh-CN" sz="1000" b="1">
                <a:latin typeface="+mn-lt"/>
                <a:ea typeface="+mn-ea"/>
                <a:cs typeface="+mn-cs"/>
              </a:rPr>
              <a:t>32KB  Boot ROM </a:t>
            </a:r>
          </a:p>
          <a:p>
            <a:pPr algn="ctr">
              <a:lnSpc>
                <a:spcPct val="85000"/>
              </a:lnSpc>
              <a:defRPr/>
            </a:pPr>
            <a:r>
              <a:rPr lang="en-US" altLang="zh-CN" sz="1000" b="1">
                <a:latin typeface="+mn-lt"/>
                <a:ea typeface="+mn-ea"/>
                <a:cs typeface="+mn-cs"/>
              </a:rPr>
              <a:t>2KB Secure RAM</a:t>
            </a:r>
            <a:endParaRPr lang="en-US" altLang="zh-CN" b="1">
              <a:latin typeface="+mn-lt"/>
              <a:ea typeface="+mn-ea"/>
              <a:cs typeface="+mn-cs"/>
            </a:endParaRPr>
          </a:p>
        </p:txBody>
      </p:sp>
      <p:sp>
        <p:nvSpPr>
          <p:cNvPr id="2171948" name="Rectangle 44"/>
          <p:cNvSpPr>
            <a:spLocks noChangeArrowheads="1"/>
          </p:cNvSpPr>
          <p:nvPr/>
        </p:nvSpPr>
        <p:spPr bwMode="auto">
          <a:xfrm>
            <a:off x="6789738" y="3503613"/>
            <a:ext cx="763587" cy="200025"/>
          </a:xfrm>
          <a:prstGeom prst="rect">
            <a:avLst/>
          </a:prstGeom>
          <a:solidFill>
            <a:srgbClr val="73BFD7"/>
          </a:solidFill>
          <a:ln w="9525">
            <a:noFill/>
            <a:miter lim="800000"/>
            <a:headEnd/>
            <a:tailEnd/>
          </a:ln>
          <a:effectLst/>
        </p:spPr>
        <p:txBody>
          <a:bodyPr wrap="none" anchor="ctr"/>
          <a:lstStyle/>
          <a:p>
            <a:pPr algn="ctr">
              <a:lnSpc>
                <a:spcPct val="85000"/>
              </a:lnSpc>
              <a:defRPr/>
            </a:pPr>
            <a:r>
              <a:rPr lang="en-US" altLang="zh-CN" sz="1000" b="1">
                <a:latin typeface="+mn-lt"/>
                <a:ea typeface="+mn-ea"/>
                <a:cs typeface="+mn-cs"/>
              </a:rPr>
              <a:t>sDMA</a:t>
            </a:r>
            <a:endParaRPr lang="en-US" altLang="zh-CN" b="1">
              <a:latin typeface="+mn-lt"/>
              <a:ea typeface="+mn-ea"/>
              <a:cs typeface="+mn-cs"/>
            </a:endParaRPr>
          </a:p>
        </p:txBody>
      </p:sp>
      <p:sp>
        <p:nvSpPr>
          <p:cNvPr id="2171949" name="Rectangle 45"/>
          <p:cNvSpPr>
            <a:spLocks noChangeArrowheads="1"/>
          </p:cNvSpPr>
          <p:nvPr/>
        </p:nvSpPr>
        <p:spPr bwMode="auto">
          <a:xfrm>
            <a:off x="4505325" y="2436813"/>
            <a:ext cx="1025525" cy="2805112"/>
          </a:xfrm>
          <a:prstGeom prst="rect">
            <a:avLst/>
          </a:prstGeom>
          <a:solidFill>
            <a:srgbClr val="E2E7E4"/>
          </a:solidFill>
          <a:ln w="9525">
            <a:noFill/>
            <a:miter lim="800000"/>
            <a:headEnd/>
            <a:tailEnd/>
          </a:ln>
          <a:effectLst/>
        </p:spPr>
        <p:txBody>
          <a:bodyPr wrap="none" anchor="ctr"/>
          <a:lstStyle/>
          <a:p>
            <a:pPr>
              <a:defRPr/>
            </a:pPr>
            <a:endParaRPr lang="zh-CN" altLang="en-US">
              <a:latin typeface="+mn-lt"/>
              <a:ea typeface="+mn-ea"/>
              <a:cs typeface="+mn-cs"/>
            </a:endParaRPr>
          </a:p>
        </p:txBody>
      </p:sp>
      <p:sp>
        <p:nvSpPr>
          <p:cNvPr id="2171950" name="Rectangle 46"/>
          <p:cNvSpPr>
            <a:spLocks noChangeArrowheads="1"/>
          </p:cNvSpPr>
          <p:nvPr/>
        </p:nvSpPr>
        <p:spPr bwMode="auto">
          <a:xfrm>
            <a:off x="4432300" y="2436813"/>
            <a:ext cx="1169988" cy="327025"/>
          </a:xfrm>
          <a:prstGeom prst="rect">
            <a:avLst/>
          </a:prstGeom>
          <a:noFill/>
          <a:ln w="9525">
            <a:noFill/>
            <a:miter lim="800000"/>
            <a:headEnd/>
            <a:tailEnd/>
          </a:ln>
          <a:effectLst/>
        </p:spPr>
        <p:txBody>
          <a:bodyPr>
            <a:spAutoFit/>
          </a:bodyPr>
          <a:lstStyle/>
          <a:p>
            <a:pPr algn="ctr">
              <a:lnSpc>
                <a:spcPct val="85000"/>
              </a:lnSpc>
              <a:defRPr/>
            </a:pPr>
            <a:r>
              <a:rPr lang="en-US" altLang="zh-CN" sz="900" b="1" dirty="0">
                <a:solidFill>
                  <a:schemeClr val="bg2"/>
                </a:solidFill>
                <a:latin typeface="+mn-lt"/>
                <a:ea typeface="+mn-ea"/>
                <a:cs typeface="+mn-cs"/>
              </a:rPr>
              <a:t>Multimedia &amp;</a:t>
            </a:r>
          </a:p>
          <a:p>
            <a:pPr algn="ctr">
              <a:lnSpc>
                <a:spcPct val="85000"/>
              </a:lnSpc>
              <a:defRPr/>
            </a:pPr>
            <a:r>
              <a:rPr lang="en-US" altLang="zh-CN" sz="900" b="1" dirty="0">
                <a:solidFill>
                  <a:schemeClr val="bg2"/>
                </a:solidFill>
                <a:latin typeface="+mn-lt"/>
                <a:ea typeface="+mn-ea"/>
                <a:cs typeface="+mn-cs"/>
              </a:rPr>
              <a:t>Human Interface</a:t>
            </a:r>
          </a:p>
        </p:txBody>
      </p:sp>
      <p:sp>
        <p:nvSpPr>
          <p:cNvPr id="2171951" name="Rectangle 47"/>
          <p:cNvSpPr>
            <a:spLocks noChangeArrowheads="1"/>
          </p:cNvSpPr>
          <p:nvPr/>
        </p:nvSpPr>
        <p:spPr bwMode="auto">
          <a:xfrm>
            <a:off x="4576763" y="4535488"/>
            <a:ext cx="865187" cy="173037"/>
          </a:xfrm>
          <a:prstGeom prst="rect">
            <a:avLst/>
          </a:prstGeom>
          <a:solidFill>
            <a:srgbClr val="73BFD7"/>
          </a:solidFill>
          <a:ln w="9525">
            <a:noFill/>
            <a:miter lim="800000"/>
            <a:headEnd/>
            <a:tailEnd/>
          </a:ln>
          <a:effectLst/>
        </p:spPr>
        <p:txBody>
          <a:bodyPr wrap="none" anchor="ctr"/>
          <a:lstStyle/>
          <a:p>
            <a:pPr algn="ctr">
              <a:lnSpc>
                <a:spcPct val="85000"/>
              </a:lnSpc>
              <a:defRPr/>
            </a:pPr>
            <a:r>
              <a:rPr lang="en-US" altLang="zh-CN" sz="1000" b="1">
                <a:latin typeface="+mn-lt"/>
                <a:ea typeface="+mn-ea"/>
                <a:cs typeface="+mn-cs"/>
              </a:rPr>
              <a:t>Camera I/F</a:t>
            </a:r>
          </a:p>
        </p:txBody>
      </p:sp>
      <p:sp>
        <p:nvSpPr>
          <p:cNvPr id="2171952" name="Rectangle 48"/>
          <p:cNvSpPr>
            <a:spLocks noChangeArrowheads="1"/>
          </p:cNvSpPr>
          <p:nvPr/>
        </p:nvSpPr>
        <p:spPr bwMode="auto">
          <a:xfrm>
            <a:off x="4575175" y="2797175"/>
            <a:ext cx="884238" cy="192088"/>
          </a:xfrm>
          <a:prstGeom prst="rect">
            <a:avLst/>
          </a:prstGeom>
          <a:solidFill>
            <a:srgbClr val="73BFD7"/>
          </a:solidFill>
          <a:ln w="9525">
            <a:noFill/>
            <a:miter lim="800000"/>
            <a:headEnd/>
            <a:tailEnd/>
          </a:ln>
          <a:effectLst/>
        </p:spPr>
        <p:txBody>
          <a:bodyPr wrap="none" anchor="ctr"/>
          <a:lstStyle/>
          <a:p>
            <a:pPr algn="ctr">
              <a:lnSpc>
                <a:spcPct val="85000"/>
              </a:lnSpc>
              <a:defRPr/>
            </a:pPr>
            <a:r>
              <a:rPr lang="en-US" altLang="zh-CN" sz="1000" b="1">
                <a:latin typeface="+mn-lt"/>
                <a:ea typeface="+mn-ea"/>
                <a:cs typeface="+mn-cs"/>
              </a:rPr>
              <a:t>8x8 Keypad</a:t>
            </a:r>
            <a:endParaRPr lang="en-US" altLang="zh-CN" b="1">
              <a:latin typeface="+mn-lt"/>
              <a:ea typeface="+mn-ea"/>
              <a:cs typeface="+mn-cs"/>
            </a:endParaRPr>
          </a:p>
        </p:txBody>
      </p:sp>
      <p:sp>
        <p:nvSpPr>
          <p:cNvPr id="2171953" name="Rectangle 49"/>
          <p:cNvSpPr>
            <a:spLocks noChangeArrowheads="1"/>
          </p:cNvSpPr>
          <p:nvPr/>
        </p:nvSpPr>
        <p:spPr bwMode="auto">
          <a:xfrm>
            <a:off x="4430713" y="3563938"/>
            <a:ext cx="1130300" cy="327025"/>
          </a:xfrm>
          <a:prstGeom prst="rect">
            <a:avLst/>
          </a:prstGeom>
          <a:noFill/>
          <a:ln w="9525">
            <a:noFill/>
            <a:miter lim="800000"/>
            <a:headEnd/>
            <a:tailEnd/>
          </a:ln>
          <a:effectLst/>
        </p:spPr>
        <p:txBody>
          <a:bodyPr>
            <a:spAutoFit/>
          </a:bodyPr>
          <a:lstStyle/>
          <a:p>
            <a:pPr algn="ctr">
              <a:lnSpc>
                <a:spcPct val="85000"/>
              </a:lnSpc>
              <a:defRPr/>
            </a:pPr>
            <a:r>
              <a:rPr lang="en-US" altLang="zh-CN" sz="900" b="1" dirty="0">
                <a:solidFill>
                  <a:schemeClr val="bg2"/>
                </a:solidFill>
                <a:latin typeface="+mn-lt"/>
                <a:ea typeface="+mn-ea"/>
                <a:cs typeface="+mn-cs"/>
              </a:rPr>
              <a:t>Image </a:t>
            </a:r>
          </a:p>
          <a:p>
            <a:pPr algn="ctr">
              <a:lnSpc>
                <a:spcPct val="85000"/>
              </a:lnSpc>
              <a:defRPr/>
            </a:pPr>
            <a:r>
              <a:rPr lang="en-US" altLang="zh-CN" sz="900" b="1" dirty="0">
                <a:solidFill>
                  <a:schemeClr val="bg2"/>
                </a:solidFill>
                <a:latin typeface="+mn-lt"/>
                <a:ea typeface="+mn-ea"/>
                <a:cs typeface="+mn-cs"/>
              </a:rPr>
              <a:t>Processing Unit</a:t>
            </a:r>
          </a:p>
        </p:txBody>
      </p:sp>
      <p:sp>
        <p:nvSpPr>
          <p:cNvPr id="2171954" name="Rectangle 50"/>
          <p:cNvSpPr>
            <a:spLocks noChangeArrowheads="1"/>
          </p:cNvSpPr>
          <p:nvPr/>
        </p:nvSpPr>
        <p:spPr bwMode="auto">
          <a:xfrm>
            <a:off x="4579938" y="4781550"/>
            <a:ext cx="865187" cy="173038"/>
          </a:xfrm>
          <a:prstGeom prst="rect">
            <a:avLst/>
          </a:prstGeom>
          <a:solidFill>
            <a:srgbClr val="73BFD7"/>
          </a:solidFill>
          <a:ln w="9525">
            <a:noFill/>
            <a:miter lim="800000"/>
            <a:headEnd/>
            <a:tailEnd/>
          </a:ln>
          <a:effectLst/>
        </p:spPr>
        <p:txBody>
          <a:bodyPr wrap="none" anchor="ctr"/>
          <a:lstStyle/>
          <a:p>
            <a:pPr algn="ctr">
              <a:lnSpc>
                <a:spcPct val="85000"/>
              </a:lnSpc>
              <a:defRPr/>
            </a:pPr>
            <a:r>
              <a:rPr lang="en-US" altLang="zh-CN" sz="1000" b="1">
                <a:latin typeface="+mn-lt"/>
                <a:ea typeface="+mn-ea"/>
                <a:cs typeface="+mn-cs"/>
              </a:rPr>
              <a:t>Blending</a:t>
            </a:r>
            <a:endParaRPr lang="en-US" altLang="zh-CN" b="1">
              <a:latin typeface="+mn-lt"/>
              <a:ea typeface="+mn-ea"/>
              <a:cs typeface="+mn-cs"/>
            </a:endParaRPr>
          </a:p>
        </p:txBody>
      </p:sp>
      <p:sp>
        <p:nvSpPr>
          <p:cNvPr id="2171955" name="Rectangle 51"/>
          <p:cNvSpPr>
            <a:spLocks noChangeArrowheads="1"/>
          </p:cNvSpPr>
          <p:nvPr/>
        </p:nvSpPr>
        <p:spPr bwMode="auto">
          <a:xfrm>
            <a:off x="4552950" y="5027613"/>
            <a:ext cx="941388" cy="147637"/>
          </a:xfrm>
          <a:prstGeom prst="rect">
            <a:avLst/>
          </a:prstGeom>
          <a:solidFill>
            <a:schemeClr val="folHlink"/>
          </a:solidFill>
          <a:ln w="9525">
            <a:noFill/>
            <a:miter lim="800000"/>
            <a:headEnd/>
            <a:tailEnd/>
          </a:ln>
          <a:effectLst/>
        </p:spPr>
        <p:txBody>
          <a:bodyPr wrap="none" anchor="ctr"/>
          <a:lstStyle/>
          <a:p>
            <a:pPr algn="ctr">
              <a:lnSpc>
                <a:spcPct val="85000"/>
              </a:lnSpc>
              <a:defRPr/>
            </a:pPr>
            <a:r>
              <a:rPr lang="en-US" altLang="zh-CN" sz="1000" b="1">
                <a:latin typeface="+mn-lt"/>
                <a:ea typeface="+mn-ea"/>
                <a:cs typeface="+mn-cs"/>
              </a:rPr>
              <a:t>Display Ctrl</a:t>
            </a:r>
            <a:endParaRPr lang="en-US" altLang="zh-CN" b="1">
              <a:latin typeface="+mn-lt"/>
              <a:ea typeface="+mn-ea"/>
              <a:cs typeface="+mn-cs"/>
            </a:endParaRPr>
          </a:p>
        </p:txBody>
      </p:sp>
      <p:sp>
        <p:nvSpPr>
          <p:cNvPr id="2171956" name="Rectangle 52"/>
          <p:cNvSpPr>
            <a:spLocks noChangeArrowheads="1"/>
          </p:cNvSpPr>
          <p:nvPr/>
        </p:nvSpPr>
        <p:spPr bwMode="auto">
          <a:xfrm>
            <a:off x="4570413" y="4186238"/>
            <a:ext cx="869950" cy="287337"/>
          </a:xfrm>
          <a:prstGeom prst="rect">
            <a:avLst/>
          </a:prstGeom>
          <a:solidFill>
            <a:srgbClr val="73BFD7"/>
          </a:solidFill>
          <a:ln w="9525">
            <a:noFill/>
            <a:miter lim="800000"/>
            <a:headEnd/>
            <a:tailEnd/>
          </a:ln>
          <a:effectLst/>
        </p:spPr>
        <p:txBody>
          <a:bodyPr wrap="none" anchor="ctr"/>
          <a:lstStyle/>
          <a:p>
            <a:pPr algn="ctr">
              <a:lnSpc>
                <a:spcPct val="85000"/>
              </a:lnSpc>
              <a:defRPr/>
            </a:pPr>
            <a:r>
              <a:rPr lang="en-US" altLang="zh-CN" sz="1000" b="1">
                <a:latin typeface="+mn-lt"/>
                <a:ea typeface="+mn-ea"/>
                <a:cs typeface="+mn-cs"/>
              </a:rPr>
              <a:t>Pre &amp; Post</a:t>
            </a:r>
          </a:p>
          <a:p>
            <a:pPr algn="ctr">
              <a:lnSpc>
                <a:spcPct val="85000"/>
              </a:lnSpc>
              <a:defRPr/>
            </a:pPr>
            <a:r>
              <a:rPr lang="en-US" altLang="zh-CN" sz="1000" b="1">
                <a:latin typeface="+mn-lt"/>
                <a:ea typeface="+mn-ea"/>
                <a:cs typeface="+mn-cs"/>
              </a:rPr>
              <a:t>Processing</a:t>
            </a:r>
          </a:p>
        </p:txBody>
      </p:sp>
      <p:sp>
        <p:nvSpPr>
          <p:cNvPr id="2171957" name="Rectangle 53"/>
          <p:cNvSpPr>
            <a:spLocks noChangeArrowheads="1"/>
          </p:cNvSpPr>
          <p:nvPr/>
        </p:nvSpPr>
        <p:spPr bwMode="auto">
          <a:xfrm>
            <a:off x="4567238" y="3848100"/>
            <a:ext cx="874712" cy="269875"/>
          </a:xfrm>
          <a:prstGeom prst="rect">
            <a:avLst/>
          </a:prstGeom>
          <a:solidFill>
            <a:srgbClr val="73BFD7"/>
          </a:solidFill>
          <a:ln w="9525">
            <a:noFill/>
            <a:miter lim="800000"/>
            <a:headEnd/>
            <a:tailEnd/>
          </a:ln>
          <a:effectLst/>
        </p:spPr>
        <p:txBody>
          <a:bodyPr wrap="none" anchor="ctr"/>
          <a:lstStyle/>
          <a:p>
            <a:pPr algn="ctr">
              <a:lnSpc>
                <a:spcPct val="85000"/>
              </a:lnSpc>
              <a:defRPr/>
            </a:pPr>
            <a:r>
              <a:rPr lang="en-US" altLang="zh-CN" sz="1000" b="1">
                <a:latin typeface="+mn-lt"/>
                <a:ea typeface="+mn-ea"/>
                <a:cs typeface="+mn-cs"/>
              </a:rPr>
              <a:t>Inversion and</a:t>
            </a:r>
          </a:p>
          <a:p>
            <a:pPr algn="ctr">
              <a:lnSpc>
                <a:spcPct val="85000"/>
              </a:lnSpc>
              <a:defRPr/>
            </a:pPr>
            <a:r>
              <a:rPr lang="en-US" altLang="zh-CN" sz="1000" b="1">
                <a:latin typeface="+mn-lt"/>
                <a:ea typeface="+mn-ea"/>
                <a:cs typeface="+mn-cs"/>
              </a:rPr>
              <a:t>Rotation</a:t>
            </a:r>
          </a:p>
        </p:txBody>
      </p:sp>
      <p:sp>
        <p:nvSpPr>
          <p:cNvPr id="2171958" name="Rectangle 54"/>
          <p:cNvSpPr>
            <a:spLocks noChangeArrowheads="1"/>
          </p:cNvSpPr>
          <p:nvPr/>
        </p:nvSpPr>
        <p:spPr bwMode="auto">
          <a:xfrm>
            <a:off x="7858125" y="5016500"/>
            <a:ext cx="927100" cy="200025"/>
          </a:xfrm>
          <a:prstGeom prst="rect">
            <a:avLst/>
          </a:prstGeom>
          <a:solidFill>
            <a:schemeClr val="folHlink"/>
          </a:solidFill>
          <a:ln w="9525">
            <a:noFill/>
            <a:miter lim="800000"/>
            <a:headEnd/>
            <a:tailEnd/>
          </a:ln>
          <a:effectLst/>
        </p:spPr>
        <p:txBody>
          <a:bodyPr wrap="none" anchor="ctr"/>
          <a:lstStyle/>
          <a:p>
            <a:pPr algn="ctr">
              <a:lnSpc>
                <a:spcPct val="85000"/>
              </a:lnSpc>
              <a:defRPr/>
            </a:pPr>
            <a:r>
              <a:rPr lang="en-US" altLang="zh-CN" sz="1000" b="1">
                <a:latin typeface="+mn-lt"/>
                <a:ea typeface="+mn-ea"/>
                <a:cs typeface="+mn-cs"/>
              </a:rPr>
              <a:t>CE-ATA</a:t>
            </a:r>
            <a:endParaRPr lang="en-US" altLang="zh-CN" b="1">
              <a:latin typeface="+mn-lt"/>
              <a:ea typeface="+mn-ea"/>
              <a:cs typeface="+mn-cs"/>
            </a:endParaRPr>
          </a:p>
        </p:txBody>
      </p:sp>
      <p:sp>
        <p:nvSpPr>
          <p:cNvPr id="2171959" name="Rectangle 55"/>
          <p:cNvSpPr>
            <a:spLocks noChangeArrowheads="1"/>
          </p:cNvSpPr>
          <p:nvPr/>
        </p:nvSpPr>
        <p:spPr bwMode="auto">
          <a:xfrm>
            <a:off x="7007225" y="2282825"/>
            <a:ext cx="612775" cy="276225"/>
          </a:xfrm>
          <a:prstGeom prst="rect">
            <a:avLst/>
          </a:prstGeom>
          <a:solidFill>
            <a:schemeClr val="folHlink"/>
          </a:solidFill>
          <a:ln w="9525">
            <a:noFill/>
            <a:miter lim="800000"/>
            <a:headEnd/>
            <a:tailEnd/>
          </a:ln>
          <a:effectLst/>
        </p:spPr>
        <p:txBody>
          <a:bodyPr wrap="none" anchor="ctr"/>
          <a:lstStyle/>
          <a:p>
            <a:pPr algn="ctr">
              <a:lnSpc>
                <a:spcPct val="85000"/>
              </a:lnSpc>
              <a:defRPr/>
            </a:pPr>
            <a:r>
              <a:rPr lang="en-US" altLang="zh-CN" sz="1000" b="1">
                <a:latin typeface="+mn-lt"/>
                <a:ea typeface="+mn-ea"/>
                <a:cs typeface="+mn-cs"/>
              </a:rPr>
              <a:t>128KB</a:t>
            </a:r>
          </a:p>
          <a:p>
            <a:pPr algn="ctr">
              <a:lnSpc>
                <a:spcPct val="85000"/>
              </a:lnSpc>
              <a:defRPr/>
            </a:pPr>
            <a:r>
              <a:rPr lang="en-US" altLang="zh-CN" sz="1000" b="1">
                <a:latin typeface="+mn-lt"/>
                <a:ea typeface="+mn-ea"/>
                <a:cs typeface="+mn-cs"/>
              </a:rPr>
              <a:t>SRAM</a:t>
            </a:r>
          </a:p>
        </p:txBody>
      </p:sp>
      <p:sp>
        <p:nvSpPr>
          <p:cNvPr id="2171960" name="Rectangle 56"/>
          <p:cNvSpPr>
            <a:spLocks noChangeArrowheads="1"/>
          </p:cNvSpPr>
          <p:nvPr/>
        </p:nvSpPr>
        <p:spPr bwMode="auto">
          <a:xfrm>
            <a:off x="7886700" y="3770313"/>
            <a:ext cx="877888" cy="174625"/>
          </a:xfrm>
          <a:prstGeom prst="rect">
            <a:avLst/>
          </a:prstGeom>
          <a:solidFill>
            <a:schemeClr val="folHlink"/>
          </a:solidFill>
          <a:ln w="9525">
            <a:noFill/>
            <a:miter lim="800000"/>
            <a:headEnd/>
            <a:tailEnd/>
          </a:ln>
          <a:effectLst/>
        </p:spPr>
        <p:txBody>
          <a:bodyPr wrap="none" anchor="ctr"/>
          <a:lstStyle/>
          <a:p>
            <a:pPr algn="ctr">
              <a:lnSpc>
                <a:spcPct val="85000"/>
              </a:lnSpc>
              <a:defRPr/>
            </a:pPr>
            <a:r>
              <a:rPr lang="en-US" altLang="zh-CN" sz="1000" b="1">
                <a:latin typeface="+mn-lt"/>
                <a:ea typeface="+mn-ea"/>
                <a:cs typeface="+mn-cs"/>
              </a:rPr>
              <a:t>Ethernet</a:t>
            </a:r>
            <a:endParaRPr lang="en-US" altLang="zh-CN" b="1">
              <a:latin typeface="+mn-lt"/>
              <a:ea typeface="+mn-ea"/>
              <a:cs typeface="+mn-cs"/>
            </a:endParaRPr>
          </a:p>
        </p:txBody>
      </p:sp>
      <p:sp>
        <p:nvSpPr>
          <p:cNvPr id="2171961" name="Rectangle 57"/>
          <p:cNvSpPr>
            <a:spLocks noChangeArrowheads="1"/>
          </p:cNvSpPr>
          <p:nvPr/>
        </p:nvSpPr>
        <p:spPr bwMode="auto">
          <a:xfrm>
            <a:off x="7891463" y="3062288"/>
            <a:ext cx="873125" cy="190500"/>
          </a:xfrm>
          <a:prstGeom prst="rect">
            <a:avLst/>
          </a:prstGeom>
          <a:solidFill>
            <a:schemeClr val="folHlink"/>
          </a:solidFill>
          <a:ln w="9525">
            <a:noFill/>
            <a:miter lim="800000"/>
            <a:headEnd/>
            <a:tailEnd/>
          </a:ln>
          <a:effectLst/>
        </p:spPr>
        <p:txBody>
          <a:bodyPr wrap="none" anchor="ctr"/>
          <a:lstStyle/>
          <a:p>
            <a:pPr algn="ctr">
              <a:lnSpc>
                <a:spcPct val="85000"/>
              </a:lnSpc>
              <a:defRPr/>
            </a:pPr>
            <a:r>
              <a:rPr lang="en-US" altLang="zh-CN" sz="1000" b="1">
                <a:latin typeface="+mn-lt"/>
                <a:ea typeface="+mn-ea"/>
                <a:cs typeface="+mn-cs"/>
              </a:rPr>
              <a:t>SPDIF I/O</a:t>
            </a:r>
          </a:p>
        </p:txBody>
      </p:sp>
      <p:sp>
        <p:nvSpPr>
          <p:cNvPr id="2171962" name="Rectangle 58"/>
          <p:cNvSpPr>
            <a:spLocks noChangeArrowheads="1"/>
          </p:cNvSpPr>
          <p:nvPr/>
        </p:nvSpPr>
        <p:spPr bwMode="auto">
          <a:xfrm>
            <a:off x="7843838" y="4459288"/>
            <a:ext cx="930275" cy="295275"/>
          </a:xfrm>
          <a:prstGeom prst="rect">
            <a:avLst/>
          </a:prstGeom>
          <a:solidFill>
            <a:srgbClr val="73BFD7"/>
          </a:solidFill>
          <a:ln w="9525">
            <a:noFill/>
            <a:miter lim="800000"/>
            <a:headEnd/>
            <a:tailEnd/>
          </a:ln>
          <a:effectLst/>
        </p:spPr>
        <p:txBody>
          <a:bodyPr wrap="none" anchor="ctr"/>
          <a:lstStyle/>
          <a:p>
            <a:pPr algn="ctr">
              <a:lnSpc>
                <a:spcPct val="85000"/>
              </a:lnSpc>
              <a:defRPr/>
            </a:pPr>
            <a:r>
              <a:rPr lang="en-US" altLang="zh-CN" sz="1000" b="1">
                <a:latin typeface="+mn-lt"/>
                <a:ea typeface="+mn-ea"/>
                <a:cs typeface="+mn-cs"/>
              </a:rPr>
              <a:t> SDIO/</a:t>
            </a:r>
          </a:p>
          <a:p>
            <a:pPr algn="ctr">
              <a:lnSpc>
                <a:spcPct val="85000"/>
              </a:lnSpc>
              <a:defRPr/>
            </a:pPr>
            <a:r>
              <a:rPr lang="en-US" altLang="zh-CN" sz="1000" b="1">
                <a:latin typeface="+mn-lt"/>
                <a:ea typeface="+mn-ea"/>
                <a:cs typeface="+mn-cs"/>
              </a:rPr>
              <a:t>Memory Stick </a:t>
            </a:r>
          </a:p>
        </p:txBody>
      </p:sp>
      <p:sp>
        <p:nvSpPr>
          <p:cNvPr id="2171963" name="Rectangle 59"/>
          <p:cNvSpPr>
            <a:spLocks noChangeArrowheads="1"/>
          </p:cNvSpPr>
          <p:nvPr/>
        </p:nvSpPr>
        <p:spPr bwMode="auto">
          <a:xfrm>
            <a:off x="7886700" y="3551238"/>
            <a:ext cx="877888" cy="174625"/>
          </a:xfrm>
          <a:prstGeom prst="rect">
            <a:avLst/>
          </a:prstGeom>
          <a:solidFill>
            <a:schemeClr val="folHlink"/>
          </a:solidFill>
          <a:ln w="9525">
            <a:noFill/>
            <a:miter lim="800000"/>
            <a:headEnd/>
            <a:tailEnd/>
          </a:ln>
          <a:effectLst/>
        </p:spPr>
        <p:txBody>
          <a:bodyPr wrap="none" anchor="ctr"/>
          <a:lstStyle/>
          <a:p>
            <a:pPr algn="ctr">
              <a:lnSpc>
                <a:spcPct val="85000"/>
              </a:lnSpc>
              <a:defRPr/>
            </a:pPr>
            <a:r>
              <a:rPr lang="en-US" altLang="zh-CN" sz="1000" b="1">
                <a:latin typeface="+mn-lt"/>
                <a:ea typeface="+mn-ea"/>
                <a:cs typeface="+mn-cs"/>
              </a:rPr>
              <a:t>MLB</a:t>
            </a:r>
            <a:endParaRPr lang="en-US" altLang="zh-CN" b="1">
              <a:latin typeface="+mn-lt"/>
              <a:ea typeface="+mn-ea"/>
              <a:cs typeface="+mn-cs"/>
            </a:endParaRPr>
          </a:p>
        </p:txBody>
      </p:sp>
      <p:sp>
        <p:nvSpPr>
          <p:cNvPr id="2171964" name="Rectangle 60"/>
          <p:cNvSpPr>
            <a:spLocks noChangeArrowheads="1"/>
          </p:cNvSpPr>
          <p:nvPr/>
        </p:nvSpPr>
        <p:spPr bwMode="auto">
          <a:xfrm>
            <a:off x="7888288" y="2362200"/>
            <a:ext cx="877887" cy="295275"/>
          </a:xfrm>
          <a:prstGeom prst="rect">
            <a:avLst/>
          </a:prstGeom>
          <a:solidFill>
            <a:schemeClr val="folHlink"/>
          </a:solidFill>
          <a:ln w="9525">
            <a:noFill/>
            <a:miter lim="800000"/>
            <a:headEnd/>
            <a:tailEnd/>
          </a:ln>
          <a:effectLst/>
        </p:spPr>
        <p:txBody>
          <a:bodyPr wrap="none" anchor="ctr"/>
          <a:lstStyle/>
          <a:p>
            <a:pPr algn="ctr">
              <a:lnSpc>
                <a:spcPct val="85000"/>
              </a:lnSpc>
              <a:defRPr/>
            </a:pPr>
            <a:r>
              <a:rPr lang="en-US" altLang="zh-CN" sz="1000" b="1">
                <a:latin typeface="+mn-lt"/>
                <a:ea typeface="+mn-ea"/>
                <a:cs typeface="+mn-cs"/>
              </a:rPr>
              <a:t> </a:t>
            </a:r>
            <a:r>
              <a:rPr lang="en-US" altLang="zh-CN" sz="800" b="1">
                <a:latin typeface="+mn-lt"/>
                <a:ea typeface="+mn-ea"/>
                <a:cs typeface="+mn-cs"/>
              </a:rPr>
              <a:t>USB HS Host</a:t>
            </a:r>
          </a:p>
          <a:p>
            <a:pPr algn="ctr">
              <a:lnSpc>
                <a:spcPct val="85000"/>
              </a:lnSpc>
              <a:defRPr/>
            </a:pPr>
            <a:r>
              <a:rPr lang="en-US" altLang="zh-CN" sz="800" b="1">
                <a:latin typeface="+mn-lt"/>
                <a:ea typeface="+mn-ea"/>
                <a:cs typeface="+mn-cs"/>
              </a:rPr>
              <a:t>FS-PHY or ULPI</a:t>
            </a:r>
            <a:r>
              <a:rPr lang="en-US" altLang="zh-CN" sz="1000" b="1">
                <a:latin typeface="+mn-lt"/>
                <a:ea typeface="+mn-ea"/>
                <a:cs typeface="+mn-cs"/>
              </a:rPr>
              <a:t> </a:t>
            </a:r>
          </a:p>
        </p:txBody>
      </p:sp>
      <p:sp>
        <p:nvSpPr>
          <p:cNvPr id="2171965" name="Rectangle 61"/>
          <p:cNvSpPr>
            <a:spLocks noChangeArrowheads="1"/>
          </p:cNvSpPr>
          <p:nvPr/>
        </p:nvSpPr>
        <p:spPr bwMode="auto">
          <a:xfrm>
            <a:off x="4576763" y="3275013"/>
            <a:ext cx="877887" cy="295275"/>
          </a:xfrm>
          <a:prstGeom prst="rect">
            <a:avLst/>
          </a:prstGeom>
          <a:solidFill>
            <a:schemeClr val="folHlink"/>
          </a:solidFill>
          <a:ln w="9525">
            <a:noFill/>
            <a:miter lim="800000"/>
            <a:headEnd/>
            <a:tailEnd/>
          </a:ln>
          <a:effectLst/>
        </p:spPr>
        <p:txBody>
          <a:bodyPr wrap="none" anchor="ctr"/>
          <a:lstStyle/>
          <a:p>
            <a:pPr algn="ctr">
              <a:lnSpc>
                <a:spcPct val="85000"/>
              </a:lnSpc>
              <a:defRPr/>
            </a:pPr>
            <a:r>
              <a:rPr lang="en-US" altLang="zh-CN" sz="1000" b="1">
                <a:latin typeface="+mn-lt"/>
                <a:ea typeface="+mn-ea"/>
                <a:cs typeface="+mn-cs"/>
              </a:rPr>
              <a:t> OpenVG 1.1 </a:t>
            </a:r>
          </a:p>
          <a:p>
            <a:pPr algn="ctr">
              <a:lnSpc>
                <a:spcPct val="85000"/>
              </a:lnSpc>
              <a:defRPr/>
            </a:pPr>
            <a:r>
              <a:rPr lang="en-US" altLang="zh-CN" sz="1000" b="1">
                <a:latin typeface="+mn-lt"/>
                <a:ea typeface="+mn-ea"/>
                <a:cs typeface="+mn-cs"/>
              </a:rPr>
              <a:t>2.5D Accel.</a:t>
            </a:r>
          </a:p>
        </p:txBody>
      </p:sp>
      <p:sp>
        <p:nvSpPr>
          <p:cNvPr id="2171966" name="Rectangle 62"/>
          <p:cNvSpPr>
            <a:spLocks noChangeArrowheads="1"/>
          </p:cNvSpPr>
          <p:nvPr/>
        </p:nvSpPr>
        <p:spPr bwMode="auto">
          <a:xfrm>
            <a:off x="7891463" y="1646238"/>
            <a:ext cx="881062" cy="169862"/>
          </a:xfrm>
          <a:prstGeom prst="rect">
            <a:avLst/>
          </a:prstGeom>
          <a:solidFill>
            <a:schemeClr val="folHlink"/>
          </a:solidFill>
          <a:ln w="9525">
            <a:noFill/>
            <a:miter lim="800000"/>
            <a:headEnd/>
            <a:tailEnd/>
          </a:ln>
          <a:effectLst/>
        </p:spPr>
        <p:txBody>
          <a:bodyPr wrap="none" anchor="ctr"/>
          <a:lstStyle/>
          <a:p>
            <a:pPr algn="ctr">
              <a:lnSpc>
                <a:spcPct val="85000"/>
              </a:lnSpc>
              <a:defRPr/>
            </a:pPr>
            <a:r>
              <a:rPr lang="en-US" altLang="zh-CN" sz="1000" b="1">
                <a:latin typeface="+mn-lt"/>
                <a:ea typeface="+mn-ea"/>
                <a:cs typeface="+mn-cs"/>
              </a:rPr>
              <a:t>ESAI</a:t>
            </a:r>
          </a:p>
        </p:txBody>
      </p:sp>
      <p:sp>
        <p:nvSpPr>
          <p:cNvPr id="2171967" name="Rectangle 63"/>
          <p:cNvSpPr>
            <a:spLocks noChangeArrowheads="1"/>
          </p:cNvSpPr>
          <p:nvPr/>
        </p:nvSpPr>
        <p:spPr bwMode="auto">
          <a:xfrm>
            <a:off x="4568825" y="3044825"/>
            <a:ext cx="884238" cy="192088"/>
          </a:xfrm>
          <a:prstGeom prst="rect">
            <a:avLst/>
          </a:prstGeom>
          <a:solidFill>
            <a:schemeClr val="folHlink"/>
          </a:solidFill>
          <a:ln w="9525">
            <a:noFill/>
            <a:miter lim="800000"/>
            <a:headEnd/>
            <a:tailEnd/>
          </a:ln>
          <a:effectLst/>
        </p:spPr>
        <p:txBody>
          <a:bodyPr wrap="none" anchor="ctr"/>
          <a:lstStyle/>
          <a:p>
            <a:pPr algn="ctr">
              <a:lnSpc>
                <a:spcPct val="85000"/>
              </a:lnSpc>
              <a:defRPr/>
            </a:pPr>
            <a:r>
              <a:rPr lang="en-US" altLang="zh-CN" sz="1000" b="1">
                <a:latin typeface="+mn-lt"/>
                <a:ea typeface="+mn-ea"/>
                <a:cs typeface="+mn-cs"/>
              </a:rPr>
              <a:t>ASRC</a:t>
            </a:r>
            <a:endParaRPr lang="en-US" altLang="zh-CN" b="1">
              <a:latin typeface="+mn-lt"/>
              <a:ea typeface="+mn-ea"/>
              <a:cs typeface="+mn-cs"/>
            </a:endParaRPr>
          </a:p>
        </p:txBody>
      </p:sp>
      <p:sp>
        <p:nvSpPr>
          <p:cNvPr id="2171968" name="Rectangle 64"/>
          <p:cNvSpPr>
            <a:spLocks noChangeArrowheads="1"/>
          </p:cNvSpPr>
          <p:nvPr/>
        </p:nvSpPr>
        <p:spPr bwMode="auto">
          <a:xfrm>
            <a:off x="133350" y="285750"/>
            <a:ext cx="8882063" cy="654050"/>
          </a:xfrm>
          <a:prstGeom prst="rect">
            <a:avLst/>
          </a:prstGeom>
          <a:noFill/>
          <a:ln w="9525" algn="ctr">
            <a:noFill/>
            <a:miter lim="800000"/>
            <a:headEnd/>
            <a:tailEnd/>
          </a:ln>
          <a:effectLst/>
        </p:spPr>
        <p:txBody>
          <a:bodyPr/>
          <a:lstStyle/>
          <a:p>
            <a:pPr algn="r">
              <a:lnSpc>
                <a:spcPct val="85000"/>
              </a:lnSpc>
              <a:defRPr/>
            </a:pPr>
            <a:r>
              <a:rPr lang="en-US" altLang="zh-CN" sz="2400" b="1">
                <a:latin typeface="+mn-lt"/>
                <a:ea typeface="+mn-ea"/>
                <a:cs typeface="+mn-cs"/>
              </a:rPr>
              <a:t>i.MX35</a:t>
            </a:r>
            <a:r>
              <a:rPr lang="zh-CN" altLang="en-US" sz="2400" b="1">
                <a:latin typeface="+mn-lt"/>
                <a:ea typeface="+mn-ea"/>
                <a:cs typeface="+mn-cs"/>
              </a:rPr>
              <a:t>应用处理器</a:t>
            </a:r>
          </a:p>
        </p:txBody>
      </p:sp>
      <p:sp>
        <p:nvSpPr>
          <p:cNvPr id="2171969" name="Rectangle 65"/>
          <p:cNvSpPr>
            <a:spLocks noChangeAspect="1" noChangeArrowheads="1"/>
          </p:cNvSpPr>
          <p:nvPr/>
        </p:nvSpPr>
        <p:spPr bwMode="auto">
          <a:xfrm>
            <a:off x="152400" y="838200"/>
            <a:ext cx="4081463" cy="4525963"/>
          </a:xfrm>
          <a:prstGeom prst="rect">
            <a:avLst/>
          </a:prstGeom>
          <a:noFill/>
          <a:ln w="9525" algn="ctr">
            <a:noFill/>
            <a:miter lim="800000"/>
            <a:headEnd/>
            <a:tailEnd/>
          </a:ln>
          <a:effectLst/>
        </p:spPr>
        <p:txBody>
          <a:bodyPr/>
          <a:lstStyle/>
          <a:p>
            <a:pPr marL="166688" indent="-166688">
              <a:lnSpc>
                <a:spcPct val="90000"/>
              </a:lnSpc>
              <a:spcBef>
                <a:spcPct val="5000"/>
              </a:spcBef>
              <a:spcAft>
                <a:spcPct val="3000"/>
              </a:spcAft>
              <a:buClr>
                <a:schemeClr val="tx1"/>
              </a:buClr>
              <a:buSzPct val="80000"/>
              <a:defRPr/>
            </a:pPr>
            <a:r>
              <a:rPr lang="zh-CN" altLang="en-US" sz="1400" b="1" u="sng" dirty="0">
                <a:solidFill>
                  <a:schemeClr val="accent1"/>
                </a:solidFill>
                <a:latin typeface="+mn-lt"/>
                <a:ea typeface="+mn-ea"/>
                <a:cs typeface="+mn-cs"/>
              </a:rPr>
              <a:t>规格</a:t>
            </a:r>
          </a:p>
          <a:p>
            <a:pPr marL="166688" indent="-166688">
              <a:lnSpc>
                <a:spcPct val="90000"/>
              </a:lnSpc>
              <a:spcBef>
                <a:spcPct val="5000"/>
              </a:spcBef>
              <a:spcAft>
                <a:spcPct val="3000"/>
              </a:spcAft>
              <a:buClr>
                <a:schemeClr val="tx1"/>
              </a:buClr>
              <a:buSzPct val="80000"/>
              <a:defRPr/>
            </a:pPr>
            <a:r>
              <a:rPr lang="en-US" altLang="zh-CN" sz="1200" dirty="0">
                <a:latin typeface="+mn-lt"/>
                <a:ea typeface="+mn-ea"/>
                <a:cs typeface="+mn-cs"/>
              </a:rPr>
              <a:t>CPU:ARM1136JF-S, 400+MHz</a:t>
            </a:r>
          </a:p>
          <a:p>
            <a:pPr marL="166688" indent="-166688">
              <a:lnSpc>
                <a:spcPct val="90000"/>
              </a:lnSpc>
              <a:spcBef>
                <a:spcPct val="5000"/>
              </a:spcBef>
              <a:spcAft>
                <a:spcPct val="3000"/>
              </a:spcAft>
              <a:buClr>
                <a:schemeClr val="tx1"/>
              </a:buClr>
              <a:buSzPct val="80000"/>
              <a:defRPr/>
            </a:pPr>
            <a:r>
              <a:rPr lang="en-US" altLang="zh-CN" sz="1200" dirty="0">
                <a:latin typeface="+mn-lt"/>
                <a:ea typeface="+mn-ea"/>
                <a:cs typeface="+mn-cs"/>
              </a:rPr>
              <a:t>Process:CMOS90LP</a:t>
            </a:r>
          </a:p>
          <a:p>
            <a:pPr marL="166688" indent="-166688">
              <a:lnSpc>
                <a:spcPct val="90000"/>
              </a:lnSpc>
              <a:spcBef>
                <a:spcPct val="5000"/>
              </a:spcBef>
              <a:spcAft>
                <a:spcPct val="3000"/>
              </a:spcAft>
              <a:buClr>
                <a:schemeClr val="tx1"/>
              </a:buClr>
              <a:buSzPct val="80000"/>
              <a:defRPr/>
            </a:pPr>
            <a:r>
              <a:rPr lang="en-US" altLang="zh-CN" sz="1200" dirty="0">
                <a:latin typeface="+mn-lt"/>
                <a:ea typeface="+mn-ea"/>
                <a:cs typeface="+mn-cs"/>
              </a:rPr>
              <a:t>Core Voltage:1.22-1.47V</a:t>
            </a:r>
          </a:p>
          <a:p>
            <a:pPr marL="166688" indent="-166688">
              <a:lnSpc>
                <a:spcPct val="90000"/>
              </a:lnSpc>
              <a:spcBef>
                <a:spcPct val="5000"/>
              </a:spcBef>
              <a:spcAft>
                <a:spcPct val="3000"/>
              </a:spcAft>
              <a:buClr>
                <a:schemeClr val="tx1"/>
              </a:buClr>
              <a:buSzPct val="80000"/>
              <a:defRPr/>
            </a:pPr>
            <a:r>
              <a:rPr lang="en-US" altLang="zh-CN" sz="1200" dirty="0">
                <a:latin typeface="+mn-lt"/>
                <a:ea typeface="+mn-ea"/>
                <a:cs typeface="+mn-cs"/>
              </a:rPr>
              <a:t>Package:400 ball 0.8mm BGA</a:t>
            </a:r>
          </a:p>
          <a:p>
            <a:pPr marL="166688" indent="-166688">
              <a:lnSpc>
                <a:spcPct val="90000"/>
              </a:lnSpc>
              <a:spcBef>
                <a:spcPct val="5000"/>
              </a:spcBef>
              <a:spcAft>
                <a:spcPct val="3000"/>
              </a:spcAft>
              <a:buClr>
                <a:schemeClr val="tx1"/>
              </a:buClr>
              <a:buSzPct val="80000"/>
              <a:defRPr/>
            </a:pPr>
            <a:endParaRPr lang="en-US" altLang="zh-CN" sz="1200" dirty="0">
              <a:solidFill>
                <a:srgbClr val="000000"/>
              </a:solidFill>
              <a:latin typeface="+mn-lt"/>
              <a:ea typeface="+mn-ea"/>
              <a:cs typeface="+mn-cs"/>
            </a:endParaRPr>
          </a:p>
          <a:p>
            <a:pPr marL="166688" indent="-166688">
              <a:lnSpc>
                <a:spcPct val="90000"/>
              </a:lnSpc>
              <a:spcBef>
                <a:spcPct val="5000"/>
              </a:spcBef>
              <a:spcAft>
                <a:spcPct val="3000"/>
              </a:spcAft>
              <a:buClr>
                <a:schemeClr val="tx1"/>
              </a:buClr>
              <a:buSzPct val="80000"/>
              <a:defRPr/>
            </a:pPr>
            <a:r>
              <a:rPr lang="en-US" altLang="zh-CN" sz="1400" b="1" u="sng" dirty="0">
                <a:solidFill>
                  <a:schemeClr val="accent1"/>
                </a:solidFill>
                <a:latin typeface="+mn-lt"/>
                <a:ea typeface="+mn-ea"/>
                <a:cs typeface="+mn-cs"/>
              </a:rPr>
              <a:t>i.MX35</a:t>
            </a:r>
            <a:r>
              <a:rPr lang="zh-CN" altLang="en-US" sz="1400" b="1" u="sng" dirty="0">
                <a:solidFill>
                  <a:schemeClr val="accent1"/>
                </a:solidFill>
                <a:latin typeface="+mn-lt"/>
                <a:ea typeface="+mn-ea"/>
                <a:cs typeface="+mn-cs"/>
              </a:rPr>
              <a:t>特点</a:t>
            </a:r>
          </a:p>
          <a:p>
            <a:pPr marL="166688" indent="-166688">
              <a:lnSpc>
                <a:spcPct val="90000"/>
              </a:lnSpc>
              <a:spcBef>
                <a:spcPct val="5000"/>
              </a:spcBef>
              <a:spcAft>
                <a:spcPct val="3000"/>
              </a:spcAft>
              <a:buClr>
                <a:schemeClr val="tx1"/>
              </a:buClr>
              <a:buSzPct val="80000"/>
              <a:defRPr/>
            </a:pPr>
            <a:r>
              <a:rPr lang="en-US" altLang="zh-CN" sz="1200" dirty="0">
                <a:latin typeface="+mn-lt"/>
                <a:ea typeface="+mn-ea"/>
                <a:cs typeface="+mn-cs"/>
              </a:rPr>
              <a:t>IPU - Image Processing Unit support 24-bit WVGA</a:t>
            </a:r>
          </a:p>
          <a:p>
            <a:pPr marL="166688" indent="-166688">
              <a:lnSpc>
                <a:spcPct val="90000"/>
              </a:lnSpc>
              <a:spcBef>
                <a:spcPct val="5000"/>
              </a:spcBef>
              <a:spcAft>
                <a:spcPct val="3000"/>
              </a:spcAft>
              <a:buClr>
                <a:schemeClr val="tx1"/>
              </a:buClr>
              <a:buSzPct val="80000"/>
              <a:defRPr/>
            </a:pPr>
            <a:r>
              <a:rPr lang="en-US" altLang="zh-CN" sz="1200" dirty="0" err="1">
                <a:latin typeface="+mn-lt"/>
                <a:ea typeface="+mn-ea"/>
                <a:cs typeface="+mn-cs"/>
              </a:rPr>
              <a:t>OpenVG</a:t>
            </a:r>
            <a:r>
              <a:rPr lang="en-US" altLang="zh-CN" sz="1200" dirty="0">
                <a:latin typeface="+mn-lt"/>
                <a:ea typeface="+mn-ea"/>
                <a:cs typeface="+mn-cs"/>
              </a:rPr>
              <a:t> 1.1 GPU, 2.5D graphics rendering (i.MX35G)</a:t>
            </a:r>
          </a:p>
          <a:p>
            <a:pPr marL="166688" indent="-166688">
              <a:lnSpc>
                <a:spcPct val="90000"/>
              </a:lnSpc>
              <a:spcBef>
                <a:spcPct val="5000"/>
              </a:spcBef>
              <a:spcAft>
                <a:spcPct val="3000"/>
              </a:spcAft>
              <a:buClr>
                <a:schemeClr val="tx1"/>
              </a:buClr>
              <a:buSzPct val="80000"/>
              <a:defRPr/>
            </a:pPr>
            <a:r>
              <a:rPr lang="en-US" altLang="zh-CN" sz="1200" dirty="0">
                <a:latin typeface="+mn-lt"/>
                <a:ea typeface="+mn-ea"/>
                <a:cs typeface="+mn-cs"/>
              </a:rPr>
              <a:t>Audio Peripherals</a:t>
            </a:r>
          </a:p>
          <a:p>
            <a:pPr marL="166688" indent="-166688">
              <a:lnSpc>
                <a:spcPct val="90000"/>
              </a:lnSpc>
              <a:spcBef>
                <a:spcPct val="5000"/>
              </a:spcBef>
              <a:spcAft>
                <a:spcPct val="3000"/>
              </a:spcAft>
              <a:buClr>
                <a:schemeClr val="tx1"/>
              </a:buClr>
              <a:buSzPct val="80000"/>
              <a:defRPr/>
            </a:pPr>
            <a:r>
              <a:rPr lang="en-US" altLang="zh-CN" sz="1200" dirty="0">
                <a:latin typeface="+mn-lt"/>
                <a:ea typeface="+mn-ea"/>
                <a:cs typeface="+mn-cs"/>
              </a:rPr>
              <a:t>	- 2x SSI / I2S, ESAI for 5.1 Channel Sound</a:t>
            </a:r>
          </a:p>
          <a:p>
            <a:pPr marL="166688" indent="-166688">
              <a:lnSpc>
                <a:spcPct val="90000"/>
              </a:lnSpc>
              <a:spcBef>
                <a:spcPct val="5000"/>
              </a:spcBef>
              <a:spcAft>
                <a:spcPct val="3000"/>
              </a:spcAft>
              <a:buClr>
                <a:schemeClr val="tx1"/>
              </a:buClr>
              <a:buSzPct val="80000"/>
              <a:defRPr/>
            </a:pPr>
            <a:r>
              <a:rPr lang="en-US" altLang="zh-CN" sz="1200" dirty="0">
                <a:latin typeface="+mn-lt"/>
                <a:ea typeface="+mn-ea"/>
                <a:cs typeface="+mn-cs"/>
              </a:rPr>
              <a:t>	- SPDIF I/O</a:t>
            </a:r>
          </a:p>
          <a:p>
            <a:pPr marL="166688" indent="-166688">
              <a:lnSpc>
                <a:spcPct val="90000"/>
              </a:lnSpc>
              <a:spcBef>
                <a:spcPct val="5000"/>
              </a:spcBef>
              <a:spcAft>
                <a:spcPct val="3000"/>
              </a:spcAft>
              <a:buClr>
                <a:schemeClr val="tx1"/>
              </a:buClr>
              <a:buSzPct val="80000"/>
              <a:defRPr/>
            </a:pPr>
            <a:r>
              <a:rPr lang="en-US" altLang="zh-CN" sz="1200" dirty="0">
                <a:latin typeface="+mn-lt"/>
                <a:ea typeface="+mn-ea"/>
                <a:cs typeface="+mn-cs"/>
              </a:rPr>
              <a:t>	- ASRC</a:t>
            </a:r>
          </a:p>
          <a:p>
            <a:pPr marL="166688" indent="-166688">
              <a:lnSpc>
                <a:spcPct val="90000"/>
              </a:lnSpc>
              <a:spcBef>
                <a:spcPct val="5000"/>
              </a:spcBef>
              <a:spcAft>
                <a:spcPct val="3000"/>
              </a:spcAft>
              <a:buClr>
                <a:schemeClr val="tx1"/>
              </a:buClr>
              <a:buSzPct val="80000"/>
              <a:defRPr/>
            </a:pPr>
            <a:r>
              <a:rPr lang="en-US" altLang="zh-CN" sz="1200" dirty="0">
                <a:latin typeface="+mn-lt"/>
                <a:ea typeface="+mn-ea"/>
                <a:cs typeface="+mn-cs"/>
              </a:rPr>
              <a:t>Support common memory types</a:t>
            </a:r>
          </a:p>
          <a:p>
            <a:pPr marL="166688" indent="-166688">
              <a:lnSpc>
                <a:spcPct val="90000"/>
              </a:lnSpc>
              <a:spcBef>
                <a:spcPct val="5000"/>
              </a:spcBef>
              <a:spcAft>
                <a:spcPct val="3000"/>
              </a:spcAft>
              <a:buClr>
                <a:schemeClr val="tx1"/>
              </a:buClr>
              <a:buSzPct val="80000"/>
              <a:defRPr/>
            </a:pPr>
            <a:r>
              <a:rPr lang="en-US" altLang="zh-CN" sz="1200" dirty="0">
                <a:latin typeface="+mn-lt"/>
                <a:ea typeface="+mn-ea"/>
                <a:cs typeface="+mn-cs"/>
              </a:rPr>
              <a:t>	- SDRAM 16/32 bit, 133 MHz</a:t>
            </a:r>
          </a:p>
          <a:p>
            <a:pPr marL="166688" indent="-166688">
              <a:lnSpc>
                <a:spcPct val="90000"/>
              </a:lnSpc>
              <a:spcBef>
                <a:spcPct val="5000"/>
              </a:spcBef>
              <a:spcAft>
                <a:spcPct val="3000"/>
              </a:spcAft>
              <a:buClr>
                <a:schemeClr val="tx1"/>
              </a:buClr>
              <a:buSzPct val="80000"/>
              <a:defRPr/>
            </a:pPr>
            <a:r>
              <a:rPr lang="en-US" altLang="zh-CN" sz="1200" dirty="0">
                <a:latin typeface="+mn-lt"/>
                <a:ea typeface="+mn-ea"/>
                <a:cs typeface="+mn-cs"/>
              </a:rPr>
              <a:t>	- DDR2 16/32 bit, </a:t>
            </a:r>
            <a:r>
              <a:rPr lang="en-GB" sz="1200" dirty="0">
                <a:latin typeface="+mn-lt"/>
                <a:ea typeface="+mn-ea"/>
                <a:cs typeface="+mn-cs"/>
              </a:rPr>
              <a:t> 266MHz</a:t>
            </a:r>
          </a:p>
          <a:p>
            <a:pPr marL="166688" indent="-166688">
              <a:lnSpc>
                <a:spcPct val="90000"/>
              </a:lnSpc>
              <a:spcBef>
                <a:spcPct val="5000"/>
              </a:spcBef>
              <a:spcAft>
                <a:spcPct val="3000"/>
              </a:spcAft>
              <a:buClr>
                <a:schemeClr val="tx1"/>
              </a:buClr>
              <a:buSzPct val="80000"/>
              <a:defRPr/>
            </a:pPr>
            <a:r>
              <a:rPr lang="en-GB" sz="1200" dirty="0">
                <a:latin typeface="+mn-lt"/>
                <a:ea typeface="+mn-ea"/>
                <a:cs typeface="+mn-cs"/>
              </a:rPr>
              <a:t>	- SLC/MLC NAND</a:t>
            </a:r>
          </a:p>
          <a:p>
            <a:pPr marL="166688" indent="-166688">
              <a:lnSpc>
                <a:spcPct val="90000"/>
              </a:lnSpc>
              <a:spcBef>
                <a:spcPct val="5000"/>
              </a:spcBef>
              <a:spcAft>
                <a:spcPct val="3000"/>
              </a:spcAft>
              <a:buClr>
                <a:schemeClr val="tx1"/>
              </a:buClr>
              <a:buSzPct val="80000"/>
              <a:defRPr/>
            </a:pPr>
            <a:r>
              <a:rPr lang="en-US" altLang="zh-CN" sz="1200" dirty="0">
                <a:latin typeface="+mn-lt"/>
                <a:ea typeface="+mn-ea"/>
                <a:cs typeface="+mn-cs"/>
              </a:rPr>
              <a:t>USB 2.0 (2 ports)</a:t>
            </a:r>
          </a:p>
          <a:p>
            <a:pPr marL="166688" indent="-166688">
              <a:lnSpc>
                <a:spcPct val="90000"/>
              </a:lnSpc>
              <a:spcBef>
                <a:spcPct val="5000"/>
              </a:spcBef>
              <a:spcAft>
                <a:spcPct val="3000"/>
              </a:spcAft>
              <a:buClr>
                <a:schemeClr val="tx1"/>
              </a:buClr>
              <a:buSzPct val="80000"/>
              <a:defRPr/>
            </a:pPr>
            <a:r>
              <a:rPr lang="en-US" altLang="zh-CN" sz="1200" dirty="0">
                <a:latin typeface="+mn-lt"/>
                <a:ea typeface="+mn-ea"/>
                <a:cs typeface="+mn-cs"/>
              </a:rPr>
              <a:t>	- HS OTG with HS PHY,</a:t>
            </a:r>
          </a:p>
          <a:p>
            <a:pPr marL="166688" indent="-166688">
              <a:lnSpc>
                <a:spcPct val="90000"/>
              </a:lnSpc>
              <a:spcBef>
                <a:spcPct val="5000"/>
              </a:spcBef>
              <a:spcAft>
                <a:spcPct val="3000"/>
              </a:spcAft>
              <a:buClr>
                <a:schemeClr val="tx1"/>
              </a:buClr>
              <a:buSzPct val="80000"/>
              <a:defRPr/>
            </a:pPr>
            <a:r>
              <a:rPr lang="en-US" altLang="zh-CN" sz="1200" dirty="0">
                <a:latin typeface="+mn-lt"/>
                <a:ea typeface="+mn-ea"/>
                <a:cs typeface="+mn-cs"/>
              </a:rPr>
              <a:t>	- HS Host w/ ULPI or FS PHY</a:t>
            </a:r>
          </a:p>
          <a:p>
            <a:pPr marL="166688" indent="-166688">
              <a:lnSpc>
                <a:spcPct val="90000"/>
              </a:lnSpc>
              <a:spcBef>
                <a:spcPct val="5000"/>
              </a:spcBef>
              <a:spcAft>
                <a:spcPct val="3000"/>
              </a:spcAft>
              <a:buClr>
                <a:schemeClr val="tx1"/>
              </a:buClr>
              <a:buSzPct val="80000"/>
              <a:defRPr/>
            </a:pPr>
            <a:r>
              <a:rPr lang="en-US" altLang="zh-CN" sz="1200" dirty="0">
                <a:latin typeface="+mn-lt"/>
                <a:ea typeface="+mn-ea"/>
                <a:cs typeface="+mn-cs"/>
              </a:rPr>
              <a:t>CAN (x2) and MLB (MOST)</a:t>
            </a:r>
          </a:p>
          <a:p>
            <a:pPr marL="166688" indent="-166688">
              <a:lnSpc>
                <a:spcPct val="90000"/>
              </a:lnSpc>
              <a:spcBef>
                <a:spcPct val="5000"/>
              </a:spcBef>
              <a:spcAft>
                <a:spcPct val="3000"/>
              </a:spcAft>
              <a:buClr>
                <a:schemeClr val="tx1"/>
              </a:buClr>
              <a:buSzPct val="80000"/>
              <a:defRPr/>
            </a:pPr>
            <a:r>
              <a:rPr lang="en-US" altLang="zh-CN" sz="1200" dirty="0">
                <a:latin typeface="+mn-lt"/>
                <a:ea typeface="+mn-ea"/>
                <a:cs typeface="+mn-cs"/>
              </a:rPr>
              <a:t>10/100 Ethernet</a:t>
            </a:r>
          </a:p>
          <a:p>
            <a:pPr marL="166688" indent="-166688">
              <a:lnSpc>
                <a:spcPct val="90000"/>
              </a:lnSpc>
              <a:spcBef>
                <a:spcPct val="5000"/>
              </a:spcBef>
              <a:spcAft>
                <a:spcPct val="3000"/>
              </a:spcAft>
              <a:buClr>
                <a:schemeClr val="tx1"/>
              </a:buClr>
              <a:buSzPct val="80000"/>
              <a:defRPr/>
            </a:pPr>
            <a:r>
              <a:rPr lang="en-US" altLang="zh-CN" sz="1200" dirty="0">
                <a:latin typeface="+mn-lt"/>
                <a:ea typeface="+mn-ea"/>
                <a:cs typeface="+mn-cs"/>
              </a:rPr>
              <a:t>Most GPIO are 3.3V capable</a:t>
            </a:r>
          </a:p>
          <a:p>
            <a:pPr marL="166688" indent="-166688">
              <a:lnSpc>
                <a:spcPct val="90000"/>
              </a:lnSpc>
              <a:spcBef>
                <a:spcPct val="5000"/>
              </a:spcBef>
              <a:spcAft>
                <a:spcPct val="3000"/>
              </a:spcAft>
              <a:buClr>
                <a:schemeClr val="tx1"/>
              </a:buClr>
              <a:buSzPct val="80000"/>
              <a:defRPr/>
            </a:pPr>
            <a:endParaRPr lang="en-US" altLang="zh-CN" sz="1200" dirty="0">
              <a:solidFill>
                <a:srgbClr val="000000"/>
              </a:solidFill>
              <a:latin typeface="+mn-lt"/>
              <a:ea typeface="+mn-ea"/>
              <a:cs typeface="+mn-cs"/>
            </a:endParaRPr>
          </a:p>
          <a:p>
            <a:pPr marL="166688" indent="-166688">
              <a:lnSpc>
                <a:spcPct val="90000"/>
              </a:lnSpc>
              <a:spcBef>
                <a:spcPct val="5000"/>
              </a:spcBef>
              <a:spcAft>
                <a:spcPct val="3000"/>
              </a:spcAft>
              <a:buClr>
                <a:schemeClr val="tx1"/>
              </a:buClr>
              <a:buSzPct val="80000"/>
              <a:defRPr/>
            </a:pPr>
            <a:r>
              <a:rPr lang="zh-CN" altLang="en-US" sz="1400" b="1" u="sng" dirty="0">
                <a:solidFill>
                  <a:schemeClr val="accent1"/>
                </a:solidFill>
                <a:latin typeface="+mn-lt"/>
                <a:ea typeface="+mn-ea"/>
                <a:cs typeface="+mn-cs"/>
              </a:rPr>
              <a:t>量产</a:t>
            </a:r>
            <a:r>
              <a:rPr lang="en-US" altLang="zh-CN" sz="1400" b="1" u="sng" dirty="0">
                <a:solidFill>
                  <a:schemeClr val="accent1"/>
                </a:solidFill>
                <a:latin typeface="+mn-lt"/>
                <a:ea typeface="+mn-ea"/>
                <a:cs typeface="+mn-cs"/>
              </a:rPr>
              <a:t>:</a:t>
            </a:r>
            <a:endParaRPr lang="en-US" altLang="zh-CN" sz="1400" dirty="0">
              <a:solidFill>
                <a:srgbClr val="000000"/>
              </a:solidFill>
              <a:latin typeface="+mn-lt"/>
              <a:ea typeface="+mn-ea"/>
              <a:cs typeface="+mn-cs"/>
            </a:endParaRPr>
          </a:p>
          <a:p>
            <a:pPr marL="166688" indent="-166688">
              <a:lnSpc>
                <a:spcPct val="90000"/>
              </a:lnSpc>
              <a:spcBef>
                <a:spcPct val="5000"/>
              </a:spcBef>
              <a:spcAft>
                <a:spcPct val="3000"/>
              </a:spcAft>
              <a:buClr>
                <a:schemeClr val="tx1"/>
              </a:buClr>
              <a:buSzPct val="80000"/>
              <a:defRPr/>
            </a:pPr>
            <a:r>
              <a:rPr lang="en-US" altLang="zh-CN" sz="1200" dirty="0">
                <a:latin typeface="+mn-lt"/>
                <a:ea typeface="+mn-ea"/>
                <a:cs typeface="+mn-cs"/>
              </a:rPr>
              <a:t>Qualification       2Q 2009</a:t>
            </a:r>
          </a:p>
          <a:p>
            <a:pPr marL="166688" indent="-166688">
              <a:lnSpc>
                <a:spcPct val="90000"/>
              </a:lnSpc>
              <a:spcBef>
                <a:spcPct val="5000"/>
              </a:spcBef>
              <a:spcAft>
                <a:spcPct val="3000"/>
              </a:spcAft>
              <a:buClr>
                <a:schemeClr val="tx1"/>
              </a:buClr>
              <a:buSzPct val="80000"/>
              <a:defRPr/>
            </a:pPr>
            <a:endParaRPr lang="en-US" altLang="zh-CN" sz="1200" dirty="0">
              <a:solidFill>
                <a:srgbClr val="000000"/>
              </a:solidFill>
              <a:latin typeface="+mn-lt"/>
              <a:ea typeface="+mn-ea"/>
              <a:cs typeface="+mn-cs"/>
            </a:endParaRPr>
          </a:p>
          <a:p>
            <a:pPr marL="166688" indent="-166688">
              <a:lnSpc>
                <a:spcPct val="90000"/>
              </a:lnSpc>
              <a:spcBef>
                <a:spcPct val="5000"/>
              </a:spcBef>
              <a:spcAft>
                <a:spcPct val="3000"/>
              </a:spcAft>
              <a:buClr>
                <a:schemeClr val="tx1"/>
              </a:buClr>
              <a:buSzPct val="80000"/>
              <a:defRPr/>
            </a:pPr>
            <a:endParaRPr lang="en-US" altLang="zh-CN" sz="1200" b="1" dirty="0">
              <a:solidFill>
                <a:srgbClr val="000000"/>
              </a:solidFill>
              <a:latin typeface="+mn-lt"/>
              <a:ea typeface="+mn-ea"/>
              <a:cs typeface="+mn-cs"/>
            </a:endParaRPr>
          </a:p>
          <a:p>
            <a:pPr marL="166688" indent="-166688">
              <a:lnSpc>
                <a:spcPct val="90000"/>
              </a:lnSpc>
              <a:spcBef>
                <a:spcPct val="5000"/>
              </a:spcBef>
              <a:spcAft>
                <a:spcPct val="3000"/>
              </a:spcAft>
              <a:buClr>
                <a:schemeClr val="tx1"/>
              </a:buClr>
              <a:buSzPct val="80000"/>
              <a:defRPr/>
            </a:pPr>
            <a:endParaRPr lang="en-US" altLang="zh-CN" sz="1000" dirty="0">
              <a:solidFill>
                <a:srgbClr val="000000"/>
              </a:solidFill>
              <a:latin typeface="+mn-lt"/>
              <a:ea typeface="+mn-ea"/>
              <a:cs typeface="+mn-cs"/>
            </a:endParaRPr>
          </a:p>
        </p:txBody>
      </p:sp>
      <p:sp>
        <p:nvSpPr>
          <p:cNvPr id="2171970" name="Rectangle 66"/>
          <p:cNvSpPr>
            <a:spLocks noChangeArrowheads="1"/>
          </p:cNvSpPr>
          <p:nvPr/>
        </p:nvSpPr>
        <p:spPr bwMode="auto">
          <a:xfrm>
            <a:off x="4802188" y="5445125"/>
            <a:ext cx="228600" cy="228600"/>
          </a:xfrm>
          <a:prstGeom prst="rect">
            <a:avLst/>
          </a:prstGeom>
          <a:solidFill>
            <a:schemeClr val="accent2"/>
          </a:solidFill>
          <a:ln w="12700">
            <a:noFill/>
            <a:miter lim="800000"/>
            <a:headEnd/>
            <a:tailEnd/>
          </a:ln>
          <a:effectLst/>
        </p:spPr>
        <p:txBody>
          <a:bodyPr wrap="none" anchor="ctr"/>
          <a:lstStyle/>
          <a:p>
            <a:pPr>
              <a:defRPr/>
            </a:pPr>
            <a:endParaRPr lang="zh-CN" altLang="en-US">
              <a:latin typeface="+mn-lt"/>
              <a:ea typeface="+mn-ea"/>
              <a:cs typeface="+mn-cs"/>
            </a:endParaRPr>
          </a:p>
        </p:txBody>
      </p:sp>
      <p:sp>
        <p:nvSpPr>
          <p:cNvPr id="2171971" name="Rectangle 67"/>
          <p:cNvSpPr>
            <a:spLocks noChangeArrowheads="1"/>
          </p:cNvSpPr>
          <p:nvPr/>
        </p:nvSpPr>
        <p:spPr bwMode="auto">
          <a:xfrm>
            <a:off x="6659563" y="5435600"/>
            <a:ext cx="228600" cy="228600"/>
          </a:xfrm>
          <a:prstGeom prst="rect">
            <a:avLst/>
          </a:prstGeom>
          <a:solidFill>
            <a:schemeClr val="folHlink"/>
          </a:solidFill>
          <a:ln w="12700">
            <a:noFill/>
            <a:miter lim="800000"/>
            <a:headEnd/>
            <a:tailEnd/>
          </a:ln>
          <a:effectLst/>
        </p:spPr>
        <p:txBody>
          <a:bodyPr wrap="none" anchor="ctr"/>
          <a:lstStyle/>
          <a:p>
            <a:pPr>
              <a:defRPr/>
            </a:pPr>
            <a:endParaRPr lang="zh-CN" altLang="en-US">
              <a:latin typeface="+mn-lt"/>
              <a:ea typeface="+mn-ea"/>
              <a:cs typeface="+mn-cs"/>
            </a:endParaRPr>
          </a:p>
        </p:txBody>
      </p:sp>
      <p:sp>
        <p:nvSpPr>
          <p:cNvPr id="2171972" name="Rectangle 68"/>
          <p:cNvSpPr>
            <a:spLocks noChangeArrowheads="1"/>
          </p:cNvSpPr>
          <p:nvPr/>
        </p:nvSpPr>
        <p:spPr bwMode="auto">
          <a:xfrm>
            <a:off x="5084763" y="5449888"/>
            <a:ext cx="1374775" cy="228600"/>
          </a:xfrm>
          <a:prstGeom prst="rect">
            <a:avLst/>
          </a:prstGeom>
          <a:noFill/>
          <a:ln w="12700">
            <a:noFill/>
            <a:miter lim="800000"/>
            <a:headEnd/>
            <a:tailEnd/>
          </a:ln>
          <a:effectLst/>
        </p:spPr>
        <p:txBody>
          <a:bodyPr wrap="none" lIns="90488" tIns="44450" rIns="90488" bIns="44450">
            <a:spAutoFit/>
          </a:bodyPr>
          <a:lstStyle/>
          <a:p>
            <a:pPr eaLnBrk="0" hangingPunct="0">
              <a:defRPr/>
            </a:pPr>
            <a:r>
              <a:rPr lang="en-US" altLang="zh-CN" sz="900" b="1">
                <a:latin typeface="+mn-lt"/>
                <a:ea typeface="+mn-ea"/>
                <a:cs typeface="+mn-cs"/>
              </a:rPr>
              <a:t>Inherited from i.MX31</a:t>
            </a:r>
          </a:p>
        </p:txBody>
      </p:sp>
      <p:sp>
        <p:nvSpPr>
          <p:cNvPr id="2171973" name="Rectangle 69"/>
          <p:cNvSpPr>
            <a:spLocks noChangeArrowheads="1"/>
          </p:cNvSpPr>
          <p:nvPr/>
        </p:nvSpPr>
        <p:spPr bwMode="auto">
          <a:xfrm>
            <a:off x="6873875" y="5441950"/>
            <a:ext cx="1820863" cy="228600"/>
          </a:xfrm>
          <a:prstGeom prst="rect">
            <a:avLst/>
          </a:prstGeom>
          <a:noFill/>
          <a:ln w="12700">
            <a:noFill/>
            <a:miter lim="800000"/>
            <a:headEnd/>
            <a:tailEnd/>
          </a:ln>
          <a:effectLst/>
        </p:spPr>
        <p:txBody>
          <a:bodyPr wrap="none" lIns="90488" tIns="44450" rIns="90488" bIns="44450">
            <a:spAutoFit/>
          </a:bodyPr>
          <a:lstStyle/>
          <a:p>
            <a:pPr eaLnBrk="0" hangingPunct="0">
              <a:defRPr/>
            </a:pPr>
            <a:r>
              <a:rPr lang="en-US" altLang="zh-CN" sz="900" b="1">
                <a:latin typeface="+mn-lt"/>
                <a:ea typeface="+mn-ea"/>
                <a:cs typeface="+mn-cs"/>
              </a:rPr>
              <a:t>New or enhanced from i.MX31</a:t>
            </a:r>
          </a:p>
        </p:txBody>
      </p:sp>
      <p:sp>
        <p:nvSpPr>
          <p:cNvPr id="2171974" name="Rectangle 70"/>
          <p:cNvSpPr>
            <a:spLocks noChangeArrowheads="1"/>
          </p:cNvSpPr>
          <p:nvPr/>
        </p:nvSpPr>
        <p:spPr bwMode="auto">
          <a:xfrm>
            <a:off x="7864475" y="3998913"/>
            <a:ext cx="931863" cy="192087"/>
          </a:xfrm>
          <a:prstGeom prst="rect">
            <a:avLst/>
          </a:prstGeom>
          <a:solidFill>
            <a:srgbClr val="73BFD7"/>
          </a:solidFill>
          <a:ln w="9525">
            <a:noFill/>
            <a:miter lim="800000"/>
            <a:headEnd/>
            <a:tailEnd/>
          </a:ln>
          <a:effectLst/>
        </p:spPr>
        <p:txBody>
          <a:bodyPr wrap="none" anchor="ctr"/>
          <a:lstStyle/>
          <a:p>
            <a:pPr algn="ctr">
              <a:lnSpc>
                <a:spcPct val="85000"/>
              </a:lnSpc>
              <a:defRPr/>
            </a:pPr>
            <a:r>
              <a:rPr lang="en-US" altLang="zh-CN" sz="1000" b="1">
                <a:latin typeface="+mn-lt"/>
                <a:ea typeface="+mn-ea"/>
                <a:cs typeface="+mn-cs"/>
              </a:rPr>
              <a:t>1-Wire</a:t>
            </a:r>
            <a:endParaRPr lang="en-US" altLang="zh-CN" b="1">
              <a:latin typeface="+mn-lt"/>
              <a:ea typeface="+mn-ea"/>
              <a:cs typeface="+mn-cs"/>
            </a:endParaRPr>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3954" name="Rectangle 2"/>
          <p:cNvSpPr>
            <a:spLocks noGrp="1" noChangeArrowheads="1"/>
          </p:cNvSpPr>
          <p:nvPr>
            <p:ph type="title"/>
          </p:nvPr>
        </p:nvSpPr>
        <p:spPr>
          <a:xfrm>
            <a:off x="133350" y="285750"/>
            <a:ext cx="8882063" cy="276999"/>
          </a:xfrm>
        </p:spPr>
        <p:txBody>
          <a:bodyPr/>
          <a:lstStyle/>
          <a:p>
            <a:pPr eaLnBrk="1" hangingPunct="1">
              <a:defRPr/>
            </a:pPr>
            <a:r>
              <a:rPr lang="en-GB" sz="2000">
                <a:latin typeface="+mn-lt"/>
              </a:rPr>
              <a:t> i.MX31 </a:t>
            </a:r>
            <a:r>
              <a:rPr lang="zh-CN" altLang="en-GB" sz="2000">
                <a:latin typeface="+mn-lt"/>
              </a:rPr>
              <a:t>与 </a:t>
            </a:r>
            <a:r>
              <a:rPr lang="en-GB" sz="2000">
                <a:latin typeface="+mn-lt"/>
              </a:rPr>
              <a:t>i.MX35</a:t>
            </a:r>
            <a:r>
              <a:rPr lang="en-GB" altLang="zh-CN" sz="2000">
                <a:latin typeface="+mn-lt"/>
              </a:rPr>
              <a:t> </a:t>
            </a:r>
            <a:r>
              <a:rPr lang="zh-CN" altLang="en-GB" sz="2000">
                <a:latin typeface="+mn-lt"/>
              </a:rPr>
              <a:t>的比较</a:t>
            </a:r>
            <a:endParaRPr lang="zh-CN" altLang="en-US" sz="2000">
              <a:latin typeface="+mn-lt"/>
            </a:endParaRPr>
          </a:p>
        </p:txBody>
      </p:sp>
      <p:graphicFrame>
        <p:nvGraphicFramePr>
          <p:cNvPr id="2173955" name="Group 3"/>
          <p:cNvGraphicFramePr>
            <a:graphicFrameLocks noGrp="1"/>
          </p:cNvGraphicFramePr>
          <p:nvPr>
            <p:ph type="tbl" idx="1"/>
          </p:nvPr>
        </p:nvGraphicFramePr>
        <p:xfrm>
          <a:off x="249238" y="606425"/>
          <a:ext cx="8664575" cy="5621338"/>
        </p:xfrm>
        <a:graphic>
          <a:graphicData uri="http://schemas.openxmlformats.org/drawingml/2006/table">
            <a:tbl>
              <a:tblPr/>
              <a:tblGrid>
                <a:gridCol w="2076450"/>
                <a:gridCol w="1863725"/>
                <a:gridCol w="2070100"/>
                <a:gridCol w="2654300"/>
              </a:tblGrid>
              <a:tr h="203200">
                <a:tc>
                  <a:txBody>
                    <a:bodyPr/>
                    <a:lstStyle/>
                    <a:p>
                      <a:pPr marL="0" marR="0" lvl="0" indent="0" algn="l" defTabSz="914400" rtl="0" eaLnBrk="1" fontAlgn="base" latinLnBrk="0" hangingPunct="1">
                        <a:lnSpc>
                          <a:spcPct val="100000"/>
                        </a:lnSpc>
                        <a:spcBef>
                          <a:spcPct val="3000"/>
                        </a:spcBef>
                        <a:spcAft>
                          <a:spcPct val="3000"/>
                        </a:spcAft>
                        <a:buClr>
                          <a:schemeClr val="tx1"/>
                        </a:buClr>
                        <a:buSzPct val="80000"/>
                        <a:buFontTx/>
                        <a:buNone/>
                        <a:tabLst/>
                      </a:pPr>
                      <a:endParaRPr kumimoji="0" lang="zh-CN" altLang="zh-CN" sz="1800" b="0" i="0" u="none" strike="noStrike" cap="none" normalizeH="0" baseline="0" dirty="0" smtClean="0">
                        <a:ln>
                          <a:noFill/>
                        </a:ln>
                        <a:solidFill>
                          <a:schemeClr val="tx1"/>
                        </a:solidFill>
                        <a:effectLst/>
                        <a:latin typeface="+mn-lt"/>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3000"/>
                        </a:spcBef>
                        <a:spcAft>
                          <a:spcPct val="3000"/>
                        </a:spcAft>
                        <a:buClr>
                          <a:schemeClr val="tx1"/>
                        </a:buClr>
                        <a:buSzPct val="80000"/>
                        <a:buFontTx/>
                        <a:buNone/>
                        <a:tabLst/>
                      </a:pPr>
                      <a:r>
                        <a:rPr kumimoji="0" lang="en-GB" sz="1800" b="0" i="0" u="none" strike="noStrike" cap="none" normalizeH="0" baseline="0" smtClean="0">
                          <a:ln>
                            <a:noFill/>
                          </a:ln>
                          <a:solidFill>
                            <a:schemeClr val="tx1"/>
                          </a:solidFill>
                          <a:effectLst/>
                          <a:latin typeface="+mn-lt"/>
                        </a:rPr>
                        <a:t>i.MX31</a:t>
                      </a:r>
                      <a:endParaRPr kumimoji="0" lang="en-US" altLang="zh-CN" sz="1800" b="0" i="0" u="none" strike="noStrike" cap="none" normalizeH="0" baseline="0" smtClean="0">
                        <a:ln>
                          <a:noFill/>
                        </a:ln>
                        <a:solidFill>
                          <a:schemeClr val="tx1"/>
                        </a:solidFill>
                        <a:effectLst/>
                        <a:latin typeface="+mn-lt"/>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3000"/>
                        </a:spcBef>
                        <a:spcAft>
                          <a:spcPct val="3000"/>
                        </a:spcAft>
                        <a:buClr>
                          <a:schemeClr val="tx1"/>
                        </a:buClr>
                        <a:buSzPct val="80000"/>
                        <a:buFontTx/>
                        <a:buNone/>
                        <a:tabLst/>
                      </a:pPr>
                      <a:r>
                        <a:rPr kumimoji="0" lang="en-GB" sz="1800" b="0" i="0" u="none" strike="noStrike" cap="none" normalizeH="0" baseline="0" smtClean="0">
                          <a:ln>
                            <a:noFill/>
                          </a:ln>
                          <a:solidFill>
                            <a:schemeClr val="tx1"/>
                          </a:solidFill>
                          <a:effectLst/>
                          <a:latin typeface="+mn-lt"/>
                        </a:rPr>
                        <a:t>i.MX35</a:t>
                      </a:r>
                      <a:endParaRPr kumimoji="0" lang="en-US" altLang="zh-CN" sz="1800" b="0" i="0" u="none" strike="noStrike" cap="none" normalizeH="0" baseline="0" smtClean="0">
                        <a:ln>
                          <a:noFill/>
                        </a:ln>
                        <a:solidFill>
                          <a:schemeClr val="tx1"/>
                        </a:solidFill>
                        <a:effectLst/>
                        <a:latin typeface="+mn-lt"/>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3000"/>
                        </a:spcBef>
                        <a:spcAft>
                          <a:spcPct val="3000"/>
                        </a:spcAft>
                        <a:buClr>
                          <a:schemeClr val="tx1"/>
                        </a:buClr>
                        <a:buSzPct val="80000"/>
                        <a:buFontTx/>
                        <a:buNone/>
                        <a:tabLst/>
                      </a:pPr>
                      <a:r>
                        <a:rPr kumimoji="0" lang="zh-CN" altLang="en-US" sz="1800" b="0" i="0" u="none" strike="noStrike" cap="none" normalizeH="0" baseline="0" smtClean="0">
                          <a:ln>
                            <a:noFill/>
                          </a:ln>
                          <a:solidFill>
                            <a:schemeClr val="tx1"/>
                          </a:solidFill>
                          <a:effectLst/>
                          <a:latin typeface="+mn-lt"/>
                          <a:ea typeface="宋体" charset="-122"/>
                        </a:rPr>
                        <a:t>改进</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r>
              <a:tr h="203200">
                <a:tc>
                  <a:txBody>
                    <a:bodyPr/>
                    <a:lstStyle/>
                    <a:p>
                      <a:pPr marL="0" marR="0" lvl="0" indent="0" algn="l" defTabSz="914400" rtl="0" eaLnBrk="1" fontAlgn="base" latinLnBrk="0" hangingPunct="1">
                        <a:lnSpc>
                          <a:spcPct val="100000"/>
                        </a:lnSpc>
                        <a:spcBef>
                          <a:spcPct val="3000"/>
                        </a:spcBef>
                        <a:spcAft>
                          <a:spcPct val="3000"/>
                        </a:spcAft>
                        <a:buClr>
                          <a:schemeClr val="tx1"/>
                        </a:buClr>
                        <a:buSzPct val="80000"/>
                        <a:buFontTx/>
                        <a:buNone/>
                        <a:tabLst/>
                      </a:pPr>
                      <a:r>
                        <a:rPr kumimoji="0" lang="en-GB" sz="1200" b="0" i="0" u="none" strike="noStrike" cap="none" normalizeH="0" baseline="0" dirty="0" smtClean="0">
                          <a:ln>
                            <a:noFill/>
                          </a:ln>
                          <a:solidFill>
                            <a:schemeClr val="tx1"/>
                          </a:solidFill>
                          <a:effectLst/>
                          <a:latin typeface="+mn-lt"/>
                        </a:rPr>
                        <a:t>Internal SRAM</a:t>
                      </a:r>
                      <a:endParaRPr kumimoji="0" lang="en-US" altLang="zh-CN" sz="1200" b="0" i="0" u="none" strike="noStrike" cap="none" normalizeH="0" baseline="0" dirty="0" smtClean="0">
                        <a:ln>
                          <a:noFill/>
                        </a:ln>
                        <a:solidFill>
                          <a:schemeClr val="tx1"/>
                        </a:solidFill>
                        <a:effectLst/>
                        <a:latin typeface="+mn-lt"/>
                        <a:ea typeface="宋体"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3000"/>
                        </a:spcBef>
                        <a:spcAft>
                          <a:spcPct val="3000"/>
                        </a:spcAft>
                        <a:buClr>
                          <a:schemeClr val="tx1"/>
                        </a:buClr>
                        <a:buSzPct val="80000"/>
                        <a:buFontTx/>
                        <a:buNone/>
                        <a:tabLst/>
                      </a:pPr>
                      <a:r>
                        <a:rPr kumimoji="0" lang="en-GB" sz="1200" b="0" i="0" u="none" strike="noStrike" cap="none" normalizeH="0" baseline="0" smtClean="0">
                          <a:ln>
                            <a:noFill/>
                          </a:ln>
                          <a:solidFill>
                            <a:schemeClr val="tx1"/>
                          </a:solidFill>
                          <a:effectLst/>
                          <a:latin typeface="+mn-lt"/>
                        </a:rPr>
                        <a:t>-</a:t>
                      </a:r>
                      <a:endParaRPr kumimoji="0" lang="en-US" altLang="zh-CN" sz="1200" b="0" i="0" u="none" strike="noStrike" cap="none" normalizeH="0" baseline="0" smtClean="0">
                        <a:ln>
                          <a:noFill/>
                        </a:ln>
                        <a:solidFill>
                          <a:schemeClr val="tx1"/>
                        </a:solidFill>
                        <a:effectLst/>
                        <a:latin typeface="+mn-lt"/>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3000"/>
                        </a:spcBef>
                        <a:spcAft>
                          <a:spcPct val="3000"/>
                        </a:spcAft>
                        <a:buClr>
                          <a:schemeClr val="tx1"/>
                        </a:buClr>
                        <a:buSzPct val="80000"/>
                        <a:buFontTx/>
                        <a:buNone/>
                        <a:tabLst/>
                      </a:pPr>
                      <a:r>
                        <a:rPr kumimoji="0" lang="en-GB" sz="1200" b="0" i="0" u="none" strike="noStrike" cap="none" normalizeH="0" baseline="0" smtClean="0">
                          <a:ln>
                            <a:noFill/>
                          </a:ln>
                          <a:solidFill>
                            <a:schemeClr val="tx1"/>
                          </a:solidFill>
                          <a:effectLst/>
                          <a:latin typeface="+mn-lt"/>
                        </a:rPr>
                        <a:t>128KB</a:t>
                      </a:r>
                      <a:endParaRPr kumimoji="0" lang="en-US" altLang="zh-CN" sz="1200" b="0" i="0" u="none" strike="noStrike" cap="none" normalizeH="0" baseline="0" smtClean="0">
                        <a:ln>
                          <a:noFill/>
                        </a:ln>
                        <a:solidFill>
                          <a:schemeClr val="tx1"/>
                        </a:solidFill>
                        <a:effectLst/>
                        <a:latin typeface="+mn-lt"/>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3000"/>
                        </a:spcBef>
                        <a:spcAft>
                          <a:spcPct val="3000"/>
                        </a:spcAft>
                        <a:buClr>
                          <a:schemeClr val="tx1"/>
                        </a:buClr>
                        <a:buSzPct val="80000"/>
                        <a:buFontTx/>
                        <a:buNone/>
                        <a:tabLst/>
                      </a:pPr>
                      <a:r>
                        <a:rPr kumimoji="0" lang="en-GB" sz="1200" b="0" i="0" u="none" strike="noStrike" cap="none" normalizeH="0" baseline="0" smtClean="0">
                          <a:ln>
                            <a:noFill/>
                          </a:ln>
                          <a:solidFill>
                            <a:schemeClr val="tx1"/>
                          </a:solidFill>
                          <a:effectLst/>
                          <a:latin typeface="+mn-lt"/>
                        </a:rPr>
                        <a:t>增加 128KB internal SRAM</a:t>
                      </a:r>
                      <a:endParaRPr kumimoji="0" lang="en-US" altLang="zh-CN" sz="1200" b="0" i="0" u="none" strike="noStrike" cap="none" normalizeH="0" baseline="0" smtClean="0">
                        <a:ln>
                          <a:noFill/>
                        </a:ln>
                        <a:solidFill>
                          <a:schemeClr val="tx1"/>
                        </a:solidFill>
                        <a:effectLst/>
                        <a:latin typeface="+mn-lt"/>
                        <a:ea typeface="宋体"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03200">
                <a:tc>
                  <a:txBody>
                    <a:bodyPr/>
                    <a:lstStyle/>
                    <a:p>
                      <a:pPr marL="0" marR="0" lvl="0" indent="0" algn="l" defTabSz="914400" rtl="0" eaLnBrk="1" fontAlgn="base" latinLnBrk="0" hangingPunct="1">
                        <a:lnSpc>
                          <a:spcPct val="100000"/>
                        </a:lnSpc>
                        <a:spcBef>
                          <a:spcPct val="3000"/>
                        </a:spcBef>
                        <a:spcAft>
                          <a:spcPct val="3000"/>
                        </a:spcAft>
                        <a:buClr>
                          <a:schemeClr val="tx1"/>
                        </a:buClr>
                        <a:buSzPct val="80000"/>
                        <a:buFontTx/>
                        <a:buNone/>
                        <a:tabLst/>
                      </a:pPr>
                      <a:r>
                        <a:rPr kumimoji="0" lang="en-GB" sz="1200" b="0" i="0" u="none" strike="noStrike" cap="none" normalizeH="0" baseline="0" dirty="0" smtClean="0">
                          <a:ln>
                            <a:noFill/>
                          </a:ln>
                          <a:solidFill>
                            <a:schemeClr val="tx1"/>
                          </a:solidFill>
                          <a:effectLst/>
                          <a:latin typeface="+mn-lt"/>
                        </a:rPr>
                        <a:t>USB2.0</a:t>
                      </a:r>
                      <a:endParaRPr kumimoji="0" lang="en-US" altLang="zh-CN" sz="1200" b="0" i="0" u="none" strike="noStrike" cap="none" normalizeH="0" baseline="0" dirty="0" smtClean="0">
                        <a:ln>
                          <a:noFill/>
                        </a:ln>
                        <a:solidFill>
                          <a:schemeClr val="tx1"/>
                        </a:solidFill>
                        <a:effectLst/>
                        <a:latin typeface="+mn-lt"/>
                        <a:ea typeface="宋体"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3000"/>
                        </a:spcBef>
                        <a:spcAft>
                          <a:spcPct val="3000"/>
                        </a:spcAft>
                        <a:buClr>
                          <a:schemeClr val="tx1"/>
                        </a:buClr>
                        <a:buSzPct val="80000"/>
                        <a:buFontTx/>
                        <a:buNone/>
                        <a:tabLst/>
                      </a:pPr>
                      <a:r>
                        <a:rPr kumimoji="0" lang="en-GB" sz="1200" b="0" i="0" u="none" strike="noStrike" cap="none" normalizeH="0" baseline="0" dirty="0" smtClean="0">
                          <a:ln>
                            <a:noFill/>
                          </a:ln>
                          <a:solidFill>
                            <a:schemeClr val="tx1"/>
                          </a:solidFill>
                          <a:effectLst/>
                          <a:latin typeface="+mn-lt"/>
                        </a:rPr>
                        <a:t>ULPI OTG HS x1; Host HS x1; Host FS x1</a:t>
                      </a:r>
                      <a:endParaRPr kumimoji="0" lang="en-US" altLang="zh-CN" sz="1200" b="0" i="0" u="none" strike="noStrike" cap="none" normalizeH="0" baseline="0" dirty="0" smtClean="0">
                        <a:ln>
                          <a:noFill/>
                        </a:ln>
                        <a:solidFill>
                          <a:schemeClr val="tx1"/>
                        </a:solidFill>
                        <a:effectLst/>
                        <a:latin typeface="+mn-lt"/>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smtClean="0">
                          <a:ln>
                            <a:noFill/>
                          </a:ln>
                          <a:solidFill>
                            <a:schemeClr val="tx1"/>
                          </a:solidFill>
                          <a:effectLst/>
                          <a:latin typeface="+mn-lt"/>
                        </a:rPr>
                        <a:t>OTG HS 包含 HS PHY x1; HS Host 包含 FS PHY x1;</a:t>
                      </a:r>
                      <a:endParaRPr kumimoji="0" lang="en-US" altLang="zh-CN" sz="1200" b="0" i="0" u="none" strike="noStrike" cap="none" normalizeH="0" baseline="0" smtClean="0">
                        <a:ln>
                          <a:noFill/>
                        </a:ln>
                        <a:solidFill>
                          <a:schemeClr val="tx1"/>
                        </a:solidFill>
                        <a:effectLst/>
                        <a:latin typeface="+mn-lt"/>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3000"/>
                        </a:spcBef>
                        <a:spcAft>
                          <a:spcPct val="3000"/>
                        </a:spcAft>
                        <a:buClr>
                          <a:schemeClr val="tx1"/>
                        </a:buClr>
                        <a:buSzPct val="80000"/>
                        <a:buFontTx/>
                        <a:buNone/>
                        <a:tabLst/>
                      </a:pPr>
                      <a:r>
                        <a:rPr kumimoji="0" lang="en-GB" sz="1200" b="0" i="0" u="none" strike="noStrike" cap="none" normalizeH="0" baseline="0" smtClean="0">
                          <a:ln>
                            <a:noFill/>
                          </a:ln>
                          <a:solidFill>
                            <a:schemeClr val="tx1"/>
                          </a:solidFill>
                          <a:effectLst/>
                          <a:latin typeface="+mn-lt"/>
                        </a:rPr>
                        <a:t>删除 1 USB Host</a:t>
                      </a:r>
                    </a:p>
                    <a:p>
                      <a:pPr marL="0" marR="0" lvl="0" indent="0" algn="l" defTabSz="914400" rtl="0" eaLnBrk="1" fontAlgn="base" latinLnBrk="0" hangingPunct="1">
                        <a:lnSpc>
                          <a:spcPct val="100000"/>
                        </a:lnSpc>
                        <a:spcBef>
                          <a:spcPct val="3000"/>
                        </a:spcBef>
                        <a:spcAft>
                          <a:spcPct val="3000"/>
                        </a:spcAft>
                        <a:buClr>
                          <a:schemeClr val="tx1"/>
                        </a:buClr>
                        <a:buSzPct val="80000"/>
                        <a:buFontTx/>
                        <a:buNone/>
                        <a:tabLst/>
                      </a:pPr>
                      <a:r>
                        <a:rPr kumimoji="0" lang="en-GB" sz="1200" b="0" i="0" u="none" strike="noStrike" cap="none" normalizeH="0" baseline="0" smtClean="0">
                          <a:ln>
                            <a:noFill/>
                          </a:ln>
                          <a:solidFill>
                            <a:schemeClr val="tx1"/>
                          </a:solidFill>
                          <a:effectLst/>
                          <a:latin typeface="+mn-lt"/>
                        </a:rPr>
                        <a:t>增加 1 USB HS PHY + 1 FS PHY</a:t>
                      </a:r>
                      <a:endParaRPr kumimoji="0" lang="en-US" altLang="zh-CN" sz="1200" b="0" i="0" u="none" strike="noStrike" cap="none" normalizeH="0" baseline="0" smtClean="0">
                        <a:ln>
                          <a:noFill/>
                        </a:ln>
                        <a:solidFill>
                          <a:schemeClr val="tx1"/>
                        </a:solidFill>
                        <a:effectLst/>
                        <a:latin typeface="+mn-lt"/>
                        <a:ea typeface="宋体"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03200">
                <a:tc>
                  <a:txBody>
                    <a:bodyPr/>
                    <a:lstStyle/>
                    <a:p>
                      <a:pPr marL="0" marR="0" lvl="0" indent="0" algn="l" defTabSz="914400" rtl="0" eaLnBrk="1" fontAlgn="base" latinLnBrk="0" hangingPunct="1">
                        <a:lnSpc>
                          <a:spcPct val="100000"/>
                        </a:lnSpc>
                        <a:spcBef>
                          <a:spcPct val="3000"/>
                        </a:spcBef>
                        <a:spcAft>
                          <a:spcPct val="3000"/>
                        </a:spcAft>
                        <a:buClr>
                          <a:schemeClr val="tx1"/>
                        </a:buClr>
                        <a:buSzPct val="80000"/>
                        <a:buFontTx/>
                        <a:buNone/>
                        <a:tabLst/>
                      </a:pPr>
                      <a:r>
                        <a:rPr kumimoji="0" lang="en-GB" sz="1200" b="0" i="0" u="none" strike="noStrike" cap="none" normalizeH="0" baseline="0" dirty="0" smtClean="0">
                          <a:ln>
                            <a:noFill/>
                          </a:ln>
                          <a:solidFill>
                            <a:schemeClr val="tx1"/>
                          </a:solidFill>
                          <a:effectLst/>
                          <a:latin typeface="+mn-lt"/>
                        </a:rPr>
                        <a:t>SDIO Interfaces</a:t>
                      </a:r>
                      <a:endParaRPr kumimoji="0" lang="en-US" altLang="zh-CN" sz="1200" b="0" i="0" u="none" strike="noStrike" cap="none" normalizeH="0" baseline="0" dirty="0" smtClean="0">
                        <a:ln>
                          <a:noFill/>
                        </a:ln>
                        <a:solidFill>
                          <a:schemeClr val="tx1"/>
                        </a:solidFill>
                        <a:effectLst/>
                        <a:latin typeface="+mn-lt"/>
                        <a:ea typeface="宋体"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3000"/>
                        </a:spcBef>
                        <a:spcAft>
                          <a:spcPct val="3000"/>
                        </a:spcAft>
                        <a:buClr>
                          <a:schemeClr val="tx1"/>
                        </a:buClr>
                        <a:buSzPct val="80000"/>
                        <a:buFontTx/>
                        <a:buNone/>
                        <a:tabLst/>
                      </a:pPr>
                      <a:r>
                        <a:rPr kumimoji="0" lang="en-GB" sz="1200" b="0" i="0" u="none" strike="noStrike" cap="none" normalizeH="0" baseline="0" dirty="0" smtClean="0">
                          <a:ln>
                            <a:noFill/>
                          </a:ln>
                          <a:solidFill>
                            <a:schemeClr val="tx1"/>
                          </a:solidFill>
                          <a:effectLst/>
                          <a:latin typeface="+mn-lt"/>
                        </a:rPr>
                        <a:t>MMC/SD/SDIO x2</a:t>
                      </a:r>
                    </a:p>
                    <a:p>
                      <a:pPr marL="0" marR="0" lvl="0" indent="0" algn="l" defTabSz="914400" rtl="0" eaLnBrk="1" fontAlgn="base" latinLnBrk="0" hangingPunct="1">
                        <a:lnSpc>
                          <a:spcPct val="100000"/>
                        </a:lnSpc>
                        <a:spcBef>
                          <a:spcPct val="3000"/>
                        </a:spcBef>
                        <a:spcAft>
                          <a:spcPct val="3000"/>
                        </a:spcAft>
                        <a:buClr>
                          <a:schemeClr val="tx1"/>
                        </a:buClr>
                        <a:buSzPct val="80000"/>
                        <a:buFontTx/>
                        <a:buNone/>
                        <a:tabLst/>
                      </a:pPr>
                      <a:r>
                        <a:rPr kumimoji="0" lang="en-GB" sz="1200" b="0" i="0" u="none" strike="noStrike" cap="none" normalizeH="0" baseline="0" dirty="0" smtClean="0">
                          <a:ln>
                            <a:noFill/>
                          </a:ln>
                          <a:solidFill>
                            <a:schemeClr val="tx1"/>
                          </a:solidFill>
                          <a:effectLst/>
                          <a:latin typeface="+mn-lt"/>
                        </a:rPr>
                        <a:t>Memory Stick x2</a:t>
                      </a:r>
                      <a:endParaRPr kumimoji="0" lang="en-US" altLang="zh-CN" sz="1200" b="0" i="0" u="none" strike="noStrike" cap="none" normalizeH="0" baseline="0" dirty="0" smtClean="0">
                        <a:ln>
                          <a:noFill/>
                        </a:ln>
                        <a:solidFill>
                          <a:schemeClr val="tx1"/>
                        </a:solidFill>
                        <a:effectLst/>
                        <a:latin typeface="+mn-lt"/>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3000"/>
                        </a:spcBef>
                        <a:spcAft>
                          <a:spcPct val="3000"/>
                        </a:spcAft>
                        <a:buClr>
                          <a:schemeClr val="tx1"/>
                        </a:buClr>
                        <a:buSzPct val="80000"/>
                        <a:buFontTx/>
                        <a:buNone/>
                        <a:tabLst/>
                      </a:pPr>
                      <a:r>
                        <a:rPr kumimoji="0" lang="en-GB" sz="1200" b="0" i="0" u="none" strike="noStrike" cap="none" normalizeH="0" baseline="0" smtClean="0">
                          <a:ln>
                            <a:noFill/>
                          </a:ln>
                          <a:solidFill>
                            <a:schemeClr val="tx1"/>
                          </a:solidFill>
                          <a:effectLst/>
                          <a:latin typeface="+mn-lt"/>
                        </a:rPr>
                        <a:t>MMC/SD/SDIO x2;</a:t>
                      </a:r>
                    </a:p>
                    <a:p>
                      <a:pPr marL="0" marR="0" lvl="0" indent="0" algn="l" defTabSz="914400" rtl="0" eaLnBrk="1" fontAlgn="base" latinLnBrk="0" hangingPunct="1">
                        <a:lnSpc>
                          <a:spcPct val="100000"/>
                        </a:lnSpc>
                        <a:spcBef>
                          <a:spcPct val="3000"/>
                        </a:spcBef>
                        <a:spcAft>
                          <a:spcPct val="3000"/>
                        </a:spcAft>
                        <a:buClr>
                          <a:schemeClr val="tx1"/>
                        </a:buClr>
                        <a:buSzPct val="80000"/>
                        <a:buFontTx/>
                        <a:buNone/>
                        <a:tabLst/>
                      </a:pPr>
                      <a:r>
                        <a:rPr kumimoji="0" lang="en-GB" sz="1200" b="0" i="0" u="none" strike="noStrike" cap="none" normalizeH="0" baseline="0" smtClean="0">
                          <a:ln>
                            <a:noFill/>
                          </a:ln>
                          <a:solidFill>
                            <a:schemeClr val="tx1"/>
                          </a:solidFill>
                          <a:effectLst/>
                          <a:latin typeface="+mn-lt"/>
                        </a:rPr>
                        <a:t>SDIO/MemStick x1, </a:t>
                      </a:r>
                    </a:p>
                    <a:p>
                      <a:pPr marL="0" marR="0" lvl="0" indent="0" algn="l" defTabSz="914400" rtl="0" eaLnBrk="1" fontAlgn="base" latinLnBrk="0" hangingPunct="1">
                        <a:lnSpc>
                          <a:spcPct val="100000"/>
                        </a:lnSpc>
                        <a:spcBef>
                          <a:spcPct val="3000"/>
                        </a:spcBef>
                        <a:spcAft>
                          <a:spcPct val="3000"/>
                        </a:spcAft>
                        <a:buClr>
                          <a:schemeClr val="tx1"/>
                        </a:buClr>
                        <a:buSzPct val="80000"/>
                        <a:buFontTx/>
                        <a:buNone/>
                        <a:tabLst/>
                      </a:pPr>
                      <a:r>
                        <a:rPr kumimoji="0" lang="en-GB" sz="1200" b="0" i="0" u="none" strike="noStrike" cap="none" normalizeH="0" baseline="0" smtClean="0">
                          <a:ln>
                            <a:noFill/>
                          </a:ln>
                          <a:solidFill>
                            <a:schemeClr val="tx1"/>
                          </a:solidFill>
                          <a:effectLst/>
                          <a:latin typeface="+mn-lt"/>
                        </a:rPr>
                        <a:t>CE-ATA x1</a:t>
                      </a:r>
                      <a:endParaRPr kumimoji="0" lang="en-US" altLang="zh-CN" sz="1200" b="0" i="0" u="none" strike="noStrike" cap="none" normalizeH="0" baseline="0" smtClean="0">
                        <a:ln>
                          <a:noFill/>
                        </a:ln>
                        <a:solidFill>
                          <a:schemeClr val="tx1"/>
                        </a:solidFill>
                        <a:effectLst/>
                        <a:latin typeface="+mn-lt"/>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3000"/>
                        </a:spcBef>
                        <a:spcAft>
                          <a:spcPct val="3000"/>
                        </a:spcAft>
                        <a:buClr>
                          <a:schemeClr val="tx1"/>
                        </a:buClr>
                        <a:buSzPct val="80000"/>
                        <a:buFontTx/>
                        <a:buNone/>
                        <a:tabLst/>
                      </a:pPr>
                      <a:r>
                        <a:rPr kumimoji="0" lang="en-GB" sz="1200" b="0" i="0" u="none" strike="noStrike" cap="none" normalizeH="0" baseline="0" smtClean="0">
                          <a:ln>
                            <a:noFill/>
                          </a:ln>
                          <a:solidFill>
                            <a:schemeClr val="tx1"/>
                          </a:solidFill>
                          <a:effectLst/>
                          <a:latin typeface="+mn-lt"/>
                        </a:rPr>
                        <a:t>增加 1 SDIO plus CE-ATA interface &amp; MMC Plus </a:t>
                      </a:r>
                      <a:r>
                        <a:rPr kumimoji="0" lang="zh-CN" altLang="en-GB" sz="1200" b="0" i="0" u="none" strike="noStrike" cap="none" normalizeH="0" baseline="0" smtClean="0">
                          <a:ln>
                            <a:noFill/>
                          </a:ln>
                          <a:solidFill>
                            <a:schemeClr val="tx1"/>
                          </a:solidFill>
                          <a:effectLst/>
                          <a:latin typeface="+mn-lt"/>
                          <a:ea typeface="宋体" charset="-122"/>
                        </a:rPr>
                        <a:t>支持</a:t>
                      </a:r>
                      <a:endParaRPr kumimoji="0" lang="zh-CN" altLang="en-US" sz="1200" b="0" i="0" u="none" strike="noStrike" cap="none" normalizeH="0" baseline="0" smtClean="0">
                        <a:ln>
                          <a:noFill/>
                        </a:ln>
                        <a:solidFill>
                          <a:schemeClr val="tx1"/>
                        </a:solidFill>
                        <a:effectLst/>
                        <a:latin typeface="+mn-lt"/>
                        <a:ea typeface="宋体"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03200">
                <a:tc>
                  <a:txBody>
                    <a:bodyPr/>
                    <a:lstStyle/>
                    <a:p>
                      <a:pPr marL="0" marR="0" lvl="0" indent="0" algn="l" defTabSz="914400" rtl="0" eaLnBrk="1" fontAlgn="base" latinLnBrk="0" hangingPunct="1">
                        <a:lnSpc>
                          <a:spcPct val="100000"/>
                        </a:lnSpc>
                        <a:spcBef>
                          <a:spcPct val="3000"/>
                        </a:spcBef>
                        <a:spcAft>
                          <a:spcPct val="3000"/>
                        </a:spcAft>
                        <a:buClr>
                          <a:schemeClr val="tx1"/>
                        </a:buClr>
                        <a:buSzPct val="80000"/>
                        <a:buFontTx/>
                        <a:buNone/>
                        <a:tabLst/>
                      </a:pPr>
                      <a:r>
                        <a:rPr kumimoji="0" lang="en-GB" sz="1200" b="0" i="0" u="none" strike="noStrike" cap="none" normalizeH="0" baseline="0" smtClean="0">
                          <a:ln>
                            <a:noFill/>
                          </a:ln>
                          <a:solidFill>
                            <a:schemeClr val="tx1"/>
                          </a:solidFill>
                          <a:effectLst/>
                          <a:latin typeface="+mn-lt"/>
                        </a:rPr>
                        <a:t>SPDIF Interface</a:t>
                      </a:r>
                      <a:endParaRPr kumimoji="0" lang="en-US" altLang="zh-CN" sz="1200" b="0" i="0" u="none" strike="noStrike" cap="none" normalizeH="0" baseline="0" smtClean="0">
                        <a:ln>
                          <a:noFill/>
                        </a:ln>
                        <a:solidFill>
                          <a:schemeClr val="tx1"/>
                        </a:solidFill>
                        <a:effectLst/>
                        <a:latin typeface="+mn-lt"/>
                        <a:ea typeface="宋体"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3000"/>
                        </a:spcBef>
                        <a:spcAft>
                          <a:spcPct val="3000"/>
                        </a:spcAft>
                        <a:buClr>
                          <a:schemeClr val="tx1"/>
                        </a:buClr>
                        <a:buSzPct val="80000"/>
                        <a:buFontTx/>
                        <a:buNone/>
                        <a:tabLst/>
                      </a:pPr>
                      <a:r>
                        <a:rPr kumimoji="0" lang="en-GB" sz="1200" b="0" i="0" u="none" strike="noStrike" cap="none" normalizeH="0" baseline="0" smtClean="0">
                          <a:ln>
                            <a:noFill/>
                          </a:ln>
                          <a:solidFill>
                            <a:schemeClr val="tx1"/>
                          </a:solidFill>
                          <a:effectLst/>
                          <a:latin typeface="+mn-lt"/>
                        </a:rPr>
                        <a:t>-</a:t>
                      </a:r>
                      <a:endParaRPr kumimoji="0" lang="en-US" altLang="zh-CN" sz="1200" b="0" i="0" u="none" strike="noStrike" cap="none" normalizeH="0" baseline="0" smtClean="0">
                        <a:ln>
                          <a:noFill/>
                        </a:ln>
                        <a:solidFill>
                          <a:schemeClr val="tx1"/>
                        </a:solidFill>
                        <a:effectLst/>
                        <a:latin typeface="+mn-lt"/>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3000"/>
                        </a:spcBef>
                        <a:spcAft>
                          <a:spcPct val="3000"/>
                        </a:spcAft>
                        <a:buClr>
                          <a:schemeClr val="tx1"/>
                        </a:buClr>
                        <a:buSzPct val="80000"/>
                        <a:buFontTx/>
                        <a:buNone/>
                        <a:tabLst/>
                      </a:pPr>
                      <a:r>
                        <a:rPr kumimoji="0" lang="en-GB" sz="1200" b="0" i="0" u="none" strike="noStrike" cap="none" normalizeH="0" baseline="0" smtClean="0">
                          <a:ln>
                            <a:noFill/>
                          </a:ln>
                          <a:solidFill>
                            <a:schemeClr val="tx1"/>
                          </a:solidFill>
                          <a:effectLst/>
                          <a:latin typeface="+mn-lt"/>
                        </a:rPr>
                        <a:t>1 input, 1 output</a:t>
                      </a:r>
                      <a:endParaRPr kumimoji="0" lang="en-US" altLang="zh-CN" sz="1200" b="0" i="0" u="none" strike="noStrike" cap="none" normalizeH="0" baseline="0" smtClean="0">
                        <a:ln>
                          <a:noFill/>
                        </a:ln>
                        <a:solidFill>
                          <a:schemeClr val="tx1"/>
                        </a:solidFill>
                        <a:effectLst/>
                        <a:latin typeface="+mn-lt"/>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3000"/>
                        </a:spcBef>
                        <a:spcAft>
                          <a:spcPct val="3000"/>
                        </a:spcAft>
                        <a:buClr>
                          <a:schemeClr val="tx1"/>
                        </a:buClr>
                        <a:buSzPct val="80000"/>
                        <a:buFontTx/>
                        <a:buNone/>
                        <a:tabLst/>
                      </a:pPr>
                      <a:r>
                        <a:rPr kumimoji="0" lang="en-GB" sz="1200" b="0" i="0" u="none" strike="noStrike" cap="none" normalizeH="0" baseline="0" smtClean="0">
                          <a:ln>
                            <a:noFill/>
                          </a:ln>
                          <a:solidFill>
                            <a:schemeClr val="tx1"/>
                          </a:solidFill>
                          <a:effectLst/>
                          <a:latin typeface="+mn-lt"/>
                        </a:rPr>
                        <a:t>增加 SPDIF</a:t>
                      </a:r>
                      <a:endParaRPr kumimoji="0" lang="en-US" altLang="zh-CN" sz="1200" b="0" i="0" u="none" strike="noStrike" cap="none" normalizeH="0" baseline="0" smtClean="0">
                        <a:ln>
                          <a:noFill/>
                        </a:ln>
                        <a:solidFill>
                          <a:schemeClr val="tx1"/>
                        </a:solidFill>
                        <a:effectLst/>
                        <a:latin typeface="+mn-lt"/>
                        <a:ea typeface="宋体"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03200">
                <a:tc>
                  <a:txBody>
                    <a:bodyPr/>
                    <a:lstStyle/>
                    <a:p>
                      <a:pPr marL="0" marR="0" lvl="0" indent="0" algn="l" defTabSz="914400" rtl="0" eaLnBrk="1" fontAlgn="base" latinLnBrk="0" hangingPunct="1">
                        <a:lnSpc>
                          <a:spcPct val="100000"/>
                        </a:lnSpc>
                        <a:spcBef>
                          <a:spcPct val="3000"/>
                        </a:spcBef>
                        <a:spcAft>
                          <a:spcPct val="3000"/>
                        </a:spcAft>
                        <a:buClr>
                          <a:schemeClr val="tx1"/>
                        </a:buClr>
                        <a:buSzPct val="80000"/>
                        <a:buFontTx/>
                        <a:buNone/>
                        <a:tabLst/>
                      </a:pPr>
                      <a:r>
                        <a:rPr kumimoji="0" lang="en-GB" sz="1200" b="0" i="0" u="none" strike="noStrike" cap="none" normalizeH="0" baseline="0" smtClean="0">
                          <a:ln>
                            <a:noFill/>
                          </a:ln>
                          <a:solidFill>
                            <a:schemeClr val="tx1"/>
                          </a:solidFill>
                          <a:effectLst/>
                          <a:latin typeface="+mn-lt"/>
                        </a:rPr>
                        <a:t>SSI/I</a:t>
                      </a:r>
                      <a:r>
                        <a:rPr kumimoji="0" lang="en-GB" sz="1200" b="0" i="0" u="none" strike="noStrike" cap="none" normalizeH="0" baseline="30000" smtClean="0">
                          <a:ln>
                            <a:noFill/>
                          </a:ln>
                          <a:solidFill>
                            <a:schemeClr val="tx1"/>
                          </a:solidFill>
                          <a:effectLst/>
                          <a:latin typeface="+mn-lt"/>
                        </a:rPr>
                        <a:t>2</a:t>
                      </a:r>
                      <a:r>
                        <a:rPr kumimoji="0" lang="en-GB" sz="1200" b="0" i="0" u="none" strike="noStrike" cap="none" normalizeH="0" baseline="0" smtClean="0">
                          <a:ln>
                            <a:noFill/>
                          </a:ln>
                          <a:solidFill>
                            <a:schemeClr val="tx1"/>
                          </a:solidFill>
                          <a:effectLst/>
                          <a:latin typeface="+mn-lt"/>
                        </a:rPr>
                        <a:t>S</a:t>
                      </a:r>
                      <a:endParaRPr kumimoji="0" lang="en-US" altLang="zh-CN" sz="1200" b="0" i="0" u="none" strike="noStrike" cap="none" normalizeH="0" baseline="0" smtClean="0">
                        <a:ln>
                          <a:noFill/>
                        </a:ln>
                        <a:solidFill>
                          <a:schemeClr val="tx1"/>
                        </a:solidFill>
                        <a:effectLst/>
                        <a:latin typeface="+mn-lt"/>
                        <a:ea typeface="宋体"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3000"/>
                        </a:spcBef>
                        <a:spcAft>
                          <a:spcPct val="3000"/>
                        </a:spcAft>
                        <a:buClr>
                          <a:schemeClr val="tx1"/>
                        </a:buClr>
                        <a:buSzPct val="80000"/>
                        <a:buFontTx/>
                        <a:buNone/>
                        <a:tabLst/>
                      </a:pPr>
                      <a:r>
                        <a:rPr kumimoji="0" lang="en-GB" sz="1200" b="0" i="0" u="none" strike="noStrike" cap="none" normalizeH="0" baseline="0" dirty="0" smtClean="0">
                          <a:ln>
                            <a:noFill/>
                          </a:ln>
                          <a:solidFill>
                            <a:schemeClr val="tx1"/>
                          </a:solidFill>
                          <a:effectLst/>
                          <a:latin typeface="+mn-lt"/>
                        </a:rPr>
                        <a:t>x2</a:t>
                      </a:r>
                      <a:endParaRPr kumimoji="0" lang="en-US" altLang="zh-CN" sz="1200" b="0" i="0" u="none" strike="noStrike" cap="none" normalizeH="0" baseline="0" dirty="0" smtClean="0">
                        <a:ln>
                          <a:noFill/>
                        </a:ln>
                        <a:solidFill>
                          <a:schemeClr val="tx1"/>
                        </a:solidFill>
                        <a:effectLst/>
                        <a:latin typeface="+mn-lt"/>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3000"/>
                        </a:spcBef>
                        <a:spcAft>
                          <a:spcPct val="3000"/>
                        </a:spcAft>
                        <a:buClr>
                          <a:schemeClr val="tx1"/>
                        </a:buClr>
                        <a:buSzPct val="80000"/>
                        <a:buFontTx/>
                        <a:buNone/>
                        <a:tabLst/>
                      </a:pPr>
                      <a:r>
                        <a:rPr kumimoji="0" lang="en-GB" sz="1200" b="0" i="0" u="none" strike="noStrike" cap="none" normalizeH="0" baseline="0" smtClean="0">
                          <a:ln>
                            <a:noFill/>
                          </a:ln>
                          <a:solidFill>
                            <a:schemeClr val="tx1"/>
                          </a:solidFill>
                          <a:effectLst/>
                          <a:latin typeface="+mn-lt"/>
                        </a:rPr>
                        <a:t>x2 plus 1-ESAI</a:t>
                      </a:r>
                      <a:endParaRPr kumimoji="0" lang="en-US" altLang="zh-CN" sz="1200" b="0" i="0" u="none" strike="noStrike" cap="none" normalizeH="0" baseline="0" smtClean="0">
                        <a:ln>
                          <a:noFill/>
                        </a:ln>
                        <a:solidFill>
                          <a:schemeClr val="tx1"/>
                        </a:solidFill>
                        <a:effectLst/>
                        <a:latin typeface="+mn-lt"/>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3000"/>
                        </a:spcBef>
                        <a:spcAft>
                          <a:spcPct val="3000"/>
                        </a:spcAft>
                        <a:buClr>
                          <a:schemeClr val="tx1"/>
                        </a:buClr>
                        <a:buSzPct val="80000"/>
                        <a:buFontTx/>
                        <a:buNone/>
                        <a:tabLst/>
                      </a:pPr>
                      <a:r>
                        <a:rPr kumimoji="0" lang="en-GB" sz="1200" b="0" i="0" u="none" strike="noStrike" cap="none" normalizeH="0" baseline="0" smtClean="0">
                          <a:ln>
                            <a:noFill/>
                          </a:ln>
                          <a:solidFill>
                            <a:schemeClr val="tx1"/>
                          </a:solidFill>
                          <a:effectLst/>
                          <a:latin typeface="+mn-lt"/>
                        </a:rPr>
                        <a:t>增加 Enhanced Serial Audio Interface</a:t>
                      </a:r>
                      <a:endParaRPr kumimoji="0" lang="en-US" altLang="zh-CN" sz="1200" b="0" i="0" u="none" strike="noStrike" cap="none" normalizeH="0" baseline="0" smtClean="0">
                        <a:ln>
                          <a:noFill/>
                        </a:ln>
                        <a:solidFill>
                          <a:schemeClr val="tx1"/>
                        </a:solidFill>
                        <a:effectLst/>
                        <a:latin typeface="+mn-lt"/>
                        <a:ea typeface="宋体"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03200">
                <a:tc>
                  <a:txBody>
                    <a:bodyPr/>
                    <a:lstStyle/>
                    <a:p>
                      <a:pPr marL="0" marR="0" lvl="0" indent="0" algn="l" defTabSz="914400" rtl="0" eaLnBrk="1" fontAlgn="base" latinLnBrk="0" hangingPunct="1">
                        <a:lnSpc>
                          <a:spcPct val="100000"/>
                        </a:lnSpc>
                        <a:spcBef>
                          <a:spcPct val="3000"/>
                        </a:spcBef>
                        <a:spcAft>
                          <a:spcPct val="3000"/>
                        </a:spcAft>
                        <a:buClr>
                          <a:schemeClr val="tx1"/>
                        </a:buClr>
                        <a:buSzPct val="80000"/>
                        <a:buFontTx/>
                        <a:buNone/>
                        <a:tabLst/>
                      </a:pPr>
                      <a:r>
                        <a:rPr kumimoji="0" lang="en-US" altLang="zh-CN" sz="1200" b="0" i="0" u="none" strike="noStrike" cap="none" normalizeH="0" baseline="0" smtClean="0">
                          <a:ln>
                            <a:noFill/>
                          </a:ln>
                          <a:solidFill>
                            <a:schemeClr val="tx1"/>
                          </a:solidFill>
                          <a:effectLst/>
                          <a:latin typeface="+mn-lt"/>
                          <a:ea typeface="宋体" charset="-122"/>
                        </a:rPr>
                        <a:t>ASRC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3000"/>
                        </a:spcBef>
                        <a:spcAft>
                          <a:spcPct val="3000"/>
                        </a:spcAft>
                        <a:buClr>
                          <a:schemeClr val="tx1"/>
                        </a:buClr>
                        <a:buSzPct val="80000"/>
                        <a:buFontTx/>
                        <a:buNone/>
                        <a:tabLst/>
                      </a:pPr>
                      <a:r>
                        <a:rPr kumimoji="0" lang="en-US" altLang="zh-CN" sz="1200" b="0" i="0" u="none" strike="noStrike" cap="none" normalizeH="0" baseline="0" smtClean="0">
                          <a:ln>
                            <a:noFill/>
                          </a:ln>
                          <a:solidFill>
                            <a:schemeClr val="tx1"/>
                          </a:solidFill>
                          <a:effectLst/>
                          <a:latin typeface="+mn-lt"/>
                          <a:ea typeface="宋体" charset="-122"/>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3000"/>
                        </a:spcBef>
                        <a:spcAft>
                          <a:spcPct val="3000"/>
                        </a:spcAft>
                        <a:buClr>
                          <a:schemeClr val="tx1"/>
                        </a:buClr>
                        <a:buSzPct val="80000"/>
                        <a:buFontTx/>
                        <a:buNone/>
                        <a:tabLst/>
                      </a:pPr>
                      <a:r>
                        <a:rPr kumimoji="0" lang="en-US" altLang="zh-CN" sz="1200" b="0" i="0" u="none" strike="noStrike" cap="none" normalizeH="0" baseline="0" smtClean="0">
                          <a:ln>
                            <a:noFill/>
                          </a:ln>
                          <a:solidFill>
                            <a:schemeClr val="tx1"/>
                          </a:solidFill>
                          <a:effectLst/>
                          <a:latin typeface="+mn-lt"/>
                          <a:ea typeface="宋体" charset="-122"/>
                        </a:rPr>
                        <a:t>x1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3000"/>
                        </a:spcBef>
                        <a:spcAft>
                          <a:spcPct val="3000"/>
                        </a:spcAft>
                        <a:buClr>
                          <a:schemeClr val="tx1"/>
                        </a:buClr>
                        <a:buSzPct val="80000"/>
                        <a:buFontTx/>
                        <a:buNone/>
                        <a:tabLst/>
                      </a:pPr>
                      <a:r>
                        <a:rPr kumimoji="0" lang="en-US" altLang="zh-CN" sz="1200" b="0" i="0" u="none" strike="noStrike" cap="none" normalizeH="0" baseline="0" smtClean="0">
                          <a:ln>
                            <a:noFill/>
                          </a:ln>
                          <a:solidFill>
                            <a:schemeClr val="tx1"/>
                          </a:solidFill>
                          <a:effectLst/>
                          <a:latin typeface="+mn-lt"/>
                          <a:ea typeface="宋体" charset="-122"/>
                        </a:rPr>
                        <a:t>Async Sample Rate Converter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03200">
                <a:tc>
                  <a:txBody>
                    <a:bodyPr/>
                    <a:lstStyle/>
                    <a:p>
                      <a:pPr marL="0" marR="0" lvl="0" indent="0" algn="l" defTabSz="914400" rtl="0" eaLnBrk="1" fontAlgn="base" latinLnBrk="0" hangingPunct="1">
                        <a:lnSpc>
                          <a:spcPct val="100000"/>
                        </a:lnSpc>
                        <a:spcBef>
                          <a:spcPct val="3000"/>
                        </a:spcBef>
                        <a:spcAft>
                          <a:spcPct val="3000"/>
                        </a:spcAft>
                        <a:buClr>
                          <a:schemeClr val="tx1"/>
                        </a:buClr>
                        <a:buSzPct val="80000"/>
                        <a:buFontTx/>
                        <a:buNone/>
                        <a:tabLst/>
                      </a:pPr>
                      <a:r>
                        <a:rPr kumimoji="0" lang="en-GB" sz="1200" b="0" i="0" u="none" strike="noStrike" cap="none" normalizeH="0" baseline="0" smtClean="0">
                          <a:ln>
                            <a:noFill/>
                          </a:ln>
                          <a:solidFill>
                            <a:schemeClr val="tx1"/>
                          </a:solidFill>
                          <a:effectLst/>
                          <a:latin typeface="+mn-lt"/>
                        </a:rPr>
                        <a:t>UART</a:t>
                      </a:r>
                      <a:endParaRPr kumimoji="0" lang="en-US" altLang="zh-CN" sz="1200" b="0" i="0" u="none" strike="noStrike" cap="none" normalizeH="0" baseline="0" smtClean="0">
                        <a:ln>
                          <a:noFill/>
                        </a:ln>
                        <a:solidFill>
                          <a:schemeClr val="tx1"/>
                        </a:solidFill>
                        <a:effectLst/>
                        <a:latin typeface="+mn-lt"/>
                        <a:ea typeface="宋体"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3000"/>
                        </a:spcBef>
                        <a:spcAft>
                          <a:spcPct val="3000"/>
                        </a:spcAft>
                        <a:buClr>
                          <a:schemeClr val="tx1"/>
                        </a:buClr>
                        <a:buSzPct val="80000"/>
                        <a:buFontTx/>
                        <a:buNone/>
                        <a:tabLst/>
                      </a:pPr>
                      <a:r>
                        <a:rPr kumimoji="0" lang="en-GB" sz="1200" b="0" i="0" u="none" strike="noStrike" cap="none" normalizeH="0" baseline="0" smtClean="0">
                          <a:ln>
                            <a:noFill/>
                          </a:ln>
                          <a:solidFill>
                            <a:schemeClr val="tx1"/>
                          </a:solidFill>
                          <a:effectLst/>
                          <a:latin typeface="+mn-lt"/>
                        </a:rPr>
                        <a:t>x5</a:t>
                      </a:r>
                      <a:endParaRPr kumimoji="0" lang="en-US" altLang="zh-CN" sz="1200" b="0" i="0" u="none" strike="noStrike" cap="none" normalizeH="0" baseline="0" smtClean="0">
                        <a:ln>
                          <a:noFill/>
                        </a:ln>
                        <a:solidFill>
                          <a:schemeClr val="tx1"/>
                        </a:solidFill>
                        <a:effectLst/>
                        <a:latin typeface="+mn-lt"/>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3000"/>
                        </a:spcBef>
                        <a:spcAft>
                          <a:spcPct val="3000"/>
                        </a:spcAft>
                        <a:buClr>
                          <a:schemeClr val="tx1"/>
                        </a:buClr>
                        <a:buSzPct val="80000"/>
                        <a:buFontTx/>
                        <a:buNone/>
                        <a:tabLst/>
                      </a:pPr>
                      <a:r>
                        <a:rPr kumimoji="0" lang="en-GB" sz="1200" b="0" i="0" u="none" strike="noStrike" cap="none" normalizeH="0" baseline="0" smtClean="0">
                          <a:ln>
                            <a:noFill/>
                          </a:ln>
                          <a:solidFill>
                            <a:schemeClr val="tx1"/>
                          </a:solidFill>
                          <a:effectLst/>
                          <a:latin typeface="+mn-lt"/>
                        </a:rPr>
                        <a:t>x3 (up to 4mbps)</a:t>
                      </a:r>
                      <a:endParaRPr kumimoji="0" lang="en-US" altLang="zh-CN" sz="1200" b="0" i="0" u="none" strike="noStrike" cap="none" normalizeH="0" baseline="0" smtClean="0">
                        <a:ln>
                          <a:noFill/>
                        </a:ln>
                        <a:solidFill>
                          <a:schemeClr val="tx1"/>
                        </a:solidFill>
                        <a:effectLst/>
                        <a:latin typeface="+mn-lt"/>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3000"/>
                        </a:spcBef>
                        <a:spcAft>
                          <a:spcPct val="3000"/>
                        </a:spcAft>
                        <a:buClr>
                          <a:schemeClr val="tx1"/>
                        </a:buClr>
                        <a:buSzPct val="80000"/>
                        <a:buFontTx/>
                        <a:buNone/>
                        <a:tabLst/>
                      </a:pPr>
                      <a:r>
                        <a:rPr kumimoji="0" lang="en-GB" sz="1200" b="0" i="0" u="none" strike="noStrike" cap="none" normalizeH="0" baseline="0" smtClean="0">
                          <a:ln>
                            <a:noFill/>
                          </a:ln>
                          <a:solidFill>
                            <a:schemeClr val="tx1"/>
                          </a:solidFill>
                          <a:effectLst/>
                          <a:latin typeface="+mn-lt"/>
                        </a:rPr>
                        <a:t>删除 2 UARTs</a:t>
                      </a:r>
                      <a:endParaRPr kumimoji="0" lang="en-US" altLang="zh-CN" sz="1200" b="0" i="0" u="none" strike="noStrike" cap="none" normalizeH="0" baseline="0" smtClean="0">
                        <a:ln>
                          <a:noFill/>
                        </a:ln>
                        <a:solidFill>
                          <a:schemeClr val="tx1"/>
                        </a:solidFill>
                        <a:effectLst/>
                        <a:latin typeface="+mn-lt"/>
                        <a:ea typeface="宋体"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03200">
                <a:tc>
                  <a:txBody>
                    <a:bodyPr/>
                    <a:lstStyle/>
                    <a:p>
                      <a:pPr marL="0" marR="0" lvl="0" indent="0" algn="l" defTabSz="914400" rtl="0" eaLnBrk="1" fontAlgn="base" latinLnBrk="0" hangingPunct="1">
                        <a:lnSpc>
                          <a:spcPct val="100000"/>
                        </a:lnSpc>
                        <a:spcBef>
                          <a:spcPct val="3000"/>
                        </a:spcBef>
                        <a:spcAft>
                          <a:spcPct val="3000"/>
                        </a:spcAft>
                        <a:buClr>
                          <a:schemeClr val="tx1"/>
                        </a:buClr>
                        <a:buSzPct val="80000"/>
                        <a:buFontTx/>
                        <a:buNone/>
                        <a:tabLst/>
                      </a:pPr>
                      <a:r>
                        <a:rPr kumimoji="0" lang="en-GB" sz="1200" b="0" i="0" u="none" strike="noStrike" cap="none" normalizeH="0" baseline="0" smtClean="0">
                          <a:ln>
                            <a:noFill/>
                          </a:ln>
                          <a:solidFill>
                            <a:schemeClr val="tx1"/>
                          </a:solidFill>
                          <a:effectLst/>
                          <a:latin typeface="+mn-lt"/>
                        </a:rPr>
                        <a:t>CSPI</a:t>
                      </a:r>
                      <a:endParaRPr kumimoji="0" lang="en-US" altLang="zh-CN" sz="1200" b="0" i="0" u="none" strike="noStrike" cap="none" normalizeH="0" baseline="0" smtClean="0">
                        <a:ln>
                          <a:noFill/>
                        </a:ln>
                        <a:solidFill>
                          <a:schemeClr val="tx1"/>
                        </a:solidFill>
                        <a:effectLst/>
                        <a:latin typeface="+mn-lt"/>
                        <a:ea typeface="宋体"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3000"/>
                        </a:spcBef>
                        <a:spcAft>
                          <a:spcPct val="3000"/>
                        </a:spcAft>
                        <a:buClr>
                          <a:schemeClr val="tx1"/>
                        </a:buClr>
                        <a:buSzPct val="80000"/>
                        <a:buFontTx/>
                        <a:buNone/>
                        <a:tabLst/>
                      </a:pPr>
                      <a:r>
                        <a:rPr kumimoji="0" lang="en-GB" sz="1200" b="0" i="0" u="none" strike="noStrike" cap="none" normalizeH="0" baseline="0" smtClean="0">
                          <a:ln>
                            <a:noFill/>
                          </a:ln>
                          <a:solidFill>
                            <a:schemeClr val="tx1"/>
                          </a:solidFill>
                          <a:effectLst/>
                          <a:latin typeface="+mn-lt"/>
                        </a:rPr>
                        <a:t>x3</a:t>
                      </a:r>
                      <a:endParaRPr kumimoji="0" lang="en-US" altLang="zh-CN" sz="1200" b="0" i="0" u="none" strike="noStrike" cap="none" normalizeH="0" baseline="0" smtClean="0">
                        <a:ln>
                          <a:noFill/>
                        </a:ln>
                        <a:solidFill>
                          <a:schemeClr val="tx1"/>
                        </a:solidFill>
                        <a:effectLst/>
                        <a:latin typeface="+mn-lt"/>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3000"/>
                        </a:spcBef>
                        <a:spcAft>
                          <a:spcPct val="3000"/>
                        </a:spcAft>
                        <a:buClr>
                          <a:schemeClr val="tx1"/>
                        </a:buClr>
                        <a:buSzPct val="80000"/>
                        <a:buFontTx/>
                        <a:buNone/>
                        <a:tabLst/>
                      </a:pPr>
                      <a:r>
                        <a:rPr kumimoji="0" lang="en-GB" sz="1200" b="0" i="0" u="none" strike="noStrike" cap="none" normalizeH="0" baseline="0" smtClean="0">
                          <a:ln>
                            <a:noFill/>
                          </a:ln>
                          <a:solidFill>
                            <a:schemeClr val="tx1"/>
                          </a:solidFill>
                          <a:effectLst/>
                          <a:latin typeface="+mn-lt"/>
                        </a:rPr>
                        <a:t>x2</a:t>
                      </a:r>
                      <a:endParaRPr kumimoji="0" lang="en-US" altLang="zh-CN" sz="1200" b="0" i="0" u="none" strike="noStrike" cap="none" normalizeH="0" baseline="0" smtClean="0">
                        <a:ln>
                          <a:noFill/>
                        </a:ln>
                        <a:solidFill>
                          <a:schemeClr val="tx1"/>
                        </a:solidFill>
                        <a:effectLst/>
                        <a:latin typeface="+mn-lt"/>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3000"/>
                        </a:spcBef>
                        <a:spcAft>
                          <a:spcPct val="3000"/>
                        </a:spcAft>
                        <a:buClr>
                          <a:schemeClr val="tx1"/>
                        </a:buClr>
                        <a:buSzPct val="80000"/>
                        <a:buFontTx/>
                        <a:buNone/>
                        <a:tabLst/>
                      </a:pPr>
                      <a:r>
                        <a:rPr kumimoji="0" lang="en-GB" sz="1200" b="0" i="0" u="none" strike="noStrike" cap="none" normalizeH="0" baseline="0" smtClean="0">
                          <a:ln>
                            <a:noFill/>
                          </a:ln>
                          <a:solidFill>
                            <a:schemeClr val="tx1"/>
                          </a:solidFill>
                          <a:effectLst/>
                          <a:latin typeface="+mn-lt"/>
                        </a:rPr>
                        <a:t>删除 1 CSPI</a:t>
                      </a:r>
                      <a:endParaRPr kumimoji="0" lang="en-US" altLang="zh-CN" sz="1200" b="0" i="0" u="none" strike="noStrike" cap="none" normalizeH="0" baseline="0" smtClean="0">
                        <a:ln>
                          <a:noFill/>
                        </a:ln>
                        <a:solidFill>
                          <a:schemeClr val="tx1"/>
                        </a:solidFill>
                        <a:effectLst/>
                        <a:latin typeface="+mn-lt"/>
                        <a:ea typeface="宋体"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03200">
                <a:tc>
                  <a:txBody>
                    <a:bodyPr/>
                    <a:lstStyle/>
                    <a:p>
                      <a:pPr marL="0" marR="0" lvl="0" indent="0" algn="l" defTabSz="914400" rtl="0" eaLnBrk="1" fontAlgn="base" latinLnBrk="0" hangingPunct="1">
                        <a:lnSpc>
                          <a:spcPct val="100000"/>
                        </a:lnSpc>
                        <a:spcBef>
                          <a:spcPct val="3000"/>
                        </a:spcBef>
                        <a:spcAft>
                          <a:spcPct val="3000"/>
                        </a:spcAft>
                        <a:buClr>
                          <a:schemeClr val="tx1"/>
                        </a:buClr>
                        <a:buSzPct val="80000"/>
                        <a:buFontTx/>
                        <a:buNone/>
                        <a:tabLst/>
                      </a:pPr>
                      <a:r>
                        <a:rPr kumimoji="0" lang="en-GB" sz="1200" b="0" i="0" u="none" strike="noStrike" cap="none" normalizeH="0" baseline="0" smtClean="0">
                          <a:ln>
                            <a:noFill/>
                          </a:ln>
                          <a:solidFill>
                            <a:schemeClr val="tx1"/>
                          </a:solidFill>
                          <a:effectLst/>
                          <a:latin typeface="+mn-lt"/>
                        </a:rPr>
                        <a:t>Fast Ethernet Controller</a:t>
                      </a:r>
                      <a:endParaRPr kumimoji="0" lang="en-US" altLang="zh-CN" sz="1200" b="0" i="0" u="none" strike="noStrike" cap="none" normalizeH="0" baseline="0" smtClean="0">
                        <a:ln>
                          <a:noFill/>
                        </a:ln>
                        <a:solidFill>
                          <a:schemeClr val="tx1"/>
                        </a:solidFill>
                        <a:effectLst/>
                        <a:latin typeface="+mn-lt"/>
                        <a:ea typeface="宋体"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3000"/>
                        </a:spcBef>
                        <a:spcAft>
                          <a:spcPct val="3000"/>
                        </a:spcAft>
                        <a:buClr>
                          <a:schemeClr val="tx1"/>
                        </a:buClr>
                        <a:buSzPct val="80000"/>
                        <a:buFontTx/>
                        <a:buNone/>
                        <a:tabLst/>
                      </a:pPr>
                      <a:r>
                        <a:rPr kumimoji="0" lang="en-GB" sz="1200" b="0" i="0" u="none" strike="noStrike" cap="none" normalizeH="0" baseline="0" smtClean="0">
                          <a:ln>
                            <a:noFill/>
                          </a:ln>
                          <a:solidFill>
                            <a:schemeClr val="tx1"/>
                          </a:solidFill>
                          <a:effectLst/>
                          <a:latin typeface="+mn-lt"/>
                        </a:rPr>
                        <a:t>-</a:t>
                      </a:r>
                      <a:endParaRPr kumimoji="0" lang="en-US" altLang="zh-CN" sz="1200" b="0" i="0" u="none" strike="noStrike" cap="none" normalizeH="0" baseline="0" smtClean="0">
                        <a:ln>
                          <a:noFill/>
                        </a:ln>
                        <a:solidFill>
                          <a:schemeClr val="tx1"/>
                        </a:solidFill>
                        <a:effectLst/>
                        <a:latin typeface="+mn-lt"/>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3000"/>
                        </a:spcBef>
                        <a:spcAft>
                          <a:spcPct val="3000"/>
                        </a:spcAft>
                        <a:buClr>
                          <a:schemeClr val="tx1"/>
                        </a:buClr>
                        <a:buSzPct val="80000"/>
                        <a:buFontTx/>
                        <a:buNone/>
                        <a:tabLst/>
                      </a:pPr>
                      <a:r>
                        <a:rPr kumimoji="0" lang="en-GB" sz="1200" b="0" i="0" u="none" strike="noStrike" cap="none" normalizeH="0" baseline="0" smtClean="0">
                          <a:ln>
                            <a:noFill/>
                          </a:ln>
                          <a:solidFill>
                            <a:schemeClr val="tx1"/>
                          </a:solidFill>
                          <a:effectLst/>
                          <a:latin typeface="+mn-lt"/>
                        </a:rPr>
                        <a:t>x1</a:t>
                      </a:r>
                      <a:endParaRPr kumimoji="0" lang="en-US" altLang="zh-CN" sz="1200" b="0" i="0" u="none" strike="noStrike" cap="none" normalizeH="0" baseline="0" smtClean="0">
                        <a:ln>
                          <a:noFill/>
                        </a:ln>
                        <a:solidFill>
                          <a:schemeClr val="tx1"/>
                        </a:solidFill>
                        <a:effectLst/>
                        <a:latin typeface="+mn-lt"/>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3000"/>
                        </a:spcBef>
                        <a:spcAft>
                          <a:spcPct val="3000"/>
                        </a:spcAft>
                        <a:buClr>
                          <a:schemeClr val="tx1"/>
                        </a:buClr>
                        <a:buSzPct val="80000"/>
                        <a:buFontTx/>
                        <a:buNone/>
                        <a:tabLst/>
                      </a:pPr>
                      <a:r>
                        <a:rPr kumimoji="0" lang="en-GB" sz="1200" b="0" i="0" u="none" strike="noStrike" cap="none" normalizeH="0" baseline="0" smtClean="0">
                          <a:ln>
                            <a:noFill/>
                          </a:ln>
                          <a:solidFill>
                            <a:schemeClr val="tx1"/>
                          </a:solidFill>
                          <a:effectLst/>
                          <a:latin typeface="+mn-lt"/>
                        </a:rPr>
                        <a:t>增加 FEC 10/100</a:t>
                      </a:r>
                      <a:endParaRPr kumimoji="0" lang="en-US" altLang="zh-CN" sz="1200" b="0" i="0" u="none" strike="noStrike" cap="none" normalizeH="0" baseline="0" smtClean="0">
                        <a:ln>
                          <a:noFill/>
                        </a:ln>
                        <a:solidFill>
                          <a:schemeClr val="tx1"/>
                        </a:solidFill>
                        <a:effectLst/>
                        <a:latin typeface="+mn-lt"/>
                        <a:ea typeface="宋体"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03200">
                <a:tc>
                  <a:txBody>
                    <a:bodyPr/>
                    <a:lstStyle/>
                    <a:p>
                      <a:pPr marL="0" marR="0" lvl="0" indent="0" algn="l" defTabSz="914400" rtl="0" eaLnBrk="1" fontAlgn="base" latinLnBrk="0" hangingPunct="1">
                        <a:lnSpc>
                          <a:spcPct val="100000"/>
                        </a:lnSpc>
                        <a:spcBef>
                          <a:spcPct val="3000"/>
                        </a:spcBef>
                        <a:spcAft>
                          <a:spcPct val="3000"/>
                        </a:spcAft>
                        <a:buClr>
                          <a:schemeClr val="tx1"/>
                        </a:buClr>
                        <a:buSzPct val="80000"/>
                        <a:buFontTx/>
                        <a:buNone/>
                        <a:tabLst/>
                      </a:pPr>
                      <a:r>
                        <a:rPr kumimoji="0" lang="en-GB" sz="1200" b="0" i="0" u="none" strike="noStrike" cap="none" normalizeH="0" baseline="0" smtClean="0">
                          <a:ln>
                            <a:noFill/>
                          </a:ln>
                          <a:solidFill>
                            <a:schemeClr val="tx1"/>
                          </a:solidFill>
                          <a:effectLst/>
                          <a:latin typeface="+mn-lt"/>
                        </a:rPr>
                        <a:t>CAN Interface</a:t>
                      </a:r>
                      <a:endParaRPr kumimoji="0" lang="en-US" altLang="zh-CN" sz="1200" b="0" i="0" u="none" strike="noStrike" cap="none" normalizeH="0" baseline="0" smtClean="0">
                        <a:ln>
                          <a:noFill/>
                        </a:ln>
                        <a:solidFill>
                          <a:schemeClr val="tx1"/>
                        </a:solidFill>
                        <a:effectLst/>
                        <a:latin typeface="+mn-lt"/>
                        <a:ea typeface="宋体"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3000"/>
                        </a:spcBef>
                        <a:spcAft>
                          <a:spcPct val="3000"/>
                        </a:spcAft>
                        <a:buClr>
                          <a:schemeClr val="tx1"/>
                        </a:buClr>
                        <a:buSzPct val="80000"/>
                        <a:buFontTx/>
                        <a:buNone/>
                        <a:tabLst/>
                      </a:pPr>
                      <a:r>
                        <a:rPr kumimoji="0" lang="en-GB" sz="1200" b="0" i="0" u="none" strike="noStrike" cap="none" normalizeH="0" baseline="0" smtClean="0">
                          <a:ln>
                            <a:noFill/>
                          </a:ln>
                          <a:solidFill>
                            <a:schemeClr val="tx1"/>
                          </a:solidFill>
                          <a:effectLst/>
                          <a:latin typeface="+mn-lt"/>
                        </a:rPr>
                        <a:t>-</a:t>
                      </a:r>
                      <a:endParaRPr kumimoji="0" lang="en-US" altLang="zh-CN" sz="1200" b="0" i="0" u="none" strike="noStrike" cap="none" normalizeH="0" baseline="0" smtClean="0">
                        <a:ln>
                          <a:noFill/>
                        </a:ln>
                        <a:solidFill>
                          <a:schemeClr val="tx1"/>
                        </a:solidFill>
                        <a:effectLst/>
                        <a:latin typeface="+mn-lt"/>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3000"/>
                        </a:spcBef>
                        <a:spcAft>
                          <a:spcPct val="3000"/>
                        </a:spcAft>
                        <a:buClr>
                          <a:schemeClr val="tx1"/>
                        </a:buClr>
                        <a:buSzPct val="80000"/>
                        <a:buFontTx/>
                        <a:buNone/>
                        <a:tabLst/>
                      </a:pPr>
                      <a:r>
                        <a:rPr kumimoji="0" lang="en-GB" sz="1200" b="0" i="0" u="none" strike="noStrike" cap="none" normalizeH="0" baseline="0" smtClean="0">
                          <a:ln>
                            <a:noFill/>
                          </a:ln>
                          <a:solidFill>
                            <a:schemeClr val="tx1"/>
                          </a:solidFill>
                          <a:effectLst/>
                          <a:latin typeface="+mn-lt"/>
                        </a:rPr>
                        <a:t>x2</a:t>
                      </a:r>
                      <a:endParaRPr kumimoji="0" lang="en-US" altLang="zh-CN" sz="1200" b="0" i="0" u="none" strike="noStrike" cap="none" normalizeH="0" baseline="0" smtClean="0">
                        <a:ln>
                          <a:noFill/>
                        </a:ln>
                        <a:solidFill>
                          <a:schemeClr val="tx1"/>
                        </a:solidFill>
                        <a:effectLst/>
                        <a:latin typeface="+mn-lt"/>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3000"/>
                        </a:spcBef>
                        <a:spcAft>
                          <a:spcPct val="3000"/>
                        </a:spcAft>
                        <a:buClr>
                          <a:schemeClr val="tx1"/>
                        </a:buClr>
                        <a:buSzPct val="80000"/>
                        <a:buFontTx/>
                        <a:buNone/>
                        <a:tabLst/>
                      </a:pPr>
                      <a:r>
                        <a:rPr kumimoji="0" lang="en-GB" sz="1200" b="0" i="0" u="none" strike="noStrike" cap="none" normalizeH="0" baseline="0" smtClean="0">
                          <a:ln>
                            <a:noFill/>
                          </a:ln>
                          <a:solidFill>
                            <a:schemeClr val="tx1"/>
                          </a:solidFill>
                          <a:effectLst/>
                          <a:latin typeface="+mn-lt"/>
                        </a:rPr>
                        <a:t>增加 2 CAN interfaces</a:t>
                      </a:r>
                      <a:endParaRPr kumimoji="0" lang="en-US" altLang="zh-CN" sz="1200" b="0" i="0" u="none" strike="noStrike" cap="none" normalizeH="0" baseline="0" smtClean="0">
                        <a:ln>
                          <a:noFill/>
                        </a:ln>
                        <a:solidFill>
                          <a:schemeClr val="tx1"/>
                        </a:solidFill>
                        <a:effectLst/>
                        <a:latin typeface="+mn-lt"/>
                        <a:ea typeface="宋体"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03200">
                <a:tc>
                  <a:txBody>
                    <a:bodyPr/>
                    <a:lstStyle/>
                    <a:p>
                      <a:pPr marL="0" marR="0" lvl="0" indent="0" algn="l" defTabSz="914400" rtl="0" eaLnBrk="1" fontAlgn="base" latinLnBrk="0" hangingPunct="1">
                        <a:lnSpc>
                          <a:spcPct val="100000"/>
                        </a:lnSpc>
                        <a:spcBef>
                          <a:spcPct val="3000"/>
                        </a:spcBef>
                        <a:spcAft>
                          <a:spcPct val="3000"/>
                        </a:spcAft>
                        <a:buClr>
                          <a:schemeClr val="tx1"/>
                        </a:buClr>
                        <a:buSzPct val="80000"/>
                        <a:buFontTx/>
                        <a:buNone/>
                        <a:tabLst/>
                      </a:pPr>
                      <a:r>
                        <a:rPr kumimoji="0" lang="en-US" altLang="zh-CN" sz="1200" b="0" i="0" u="none" strike="noStrike" cap="none" normalizeH="0" baseline="0" smtClean="0">
                          <a:ln>
                            <a:noFill/>
                          </a:ln>
                          <a:solidFill>
                            <a:schemeClr val="tx1"/>
                          </a:solidFill>
                          <a:effectLst/>
                          <a:latin typeface="+mn-lt"/>
                          <a:ea typeface="宋体" charset="-122"/>
                        </a:rPr>
                        <a:t>Media Local Bus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3000"/>
                        </a:spcBef>
                        <a:spcAft>
                          <a:spcPct val="3000"/>
                        </a:spcAft>
                        <a:buClr>
                          <a:schemeClr val="tx1"/>
                        </a:buClr>
                        <a:buSzPct val="80000"/>
                        <a:buFontTx/>
                        <a:buNone/>
                        <a:tabLst/>
                      </a:pPr>
                      <a:r>
                        <a:rPr kumimoji="0" lang="en-US" altLang="zh-CN" sz="1200" b="0" i="0" u="none" strike="noStrike" cap="none" normalizeH="0" baseline="0" dirty="0" smtClean="0">
                          <a:ln>
                            <a:noFill/>
                          </a:ln>
                          <a:solidFill>
                            <a:schemeClr val="tx1"/>
                          </a:solidFill>
                          <a:effectLst/>
                          <a:latin typeface="+mn-lt"/>
                          <a:ea typeface="宋体" charset="-122"/>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3000"/>
                        </a:spcBef>
                        <a:spcAft>
                          <a:spcPct val="3000"/>
                        </a:spcAft>
                        <a:buClr>
                          <a:schemeClr val="tx1"/>
                        </a:buClr>
                        <a:buSzPct val="80000"/>
                        <a:buFontTx/>
                        <a:buNone/>
                        <a:tabLst/>
                      </a:pPr>
                      <a:r>
                        <a:rPr kumimoji="0" lang="en-US" altLang="zh-CN" sz="1200" b="0" i="0" u="none" strike="noStrike" cap="none" normalizeH="0" baseline="0" smtClean="0">
                          <a:ln>
                            <a:noFill/>
                          </a:ln>
                          <a:solidFill>
                            <a:schemeClr val="tx1"/>
                          </a:solidFill>
                          <a:effectLst/>
                          <a:latin typeface="+mn-lt"/>
                          <a:ea typeface="宋体" charset="-122"/>
                        </a:rPr>
                        <a:t>x1 (50mbps)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3000"/>
                        </a:spcBef>
                        <a:spcAft>
                          <a:spcPct val="3000"/>
                        </a:spcAft>
                        <a:buClr>
                          <a:schemeClr val="tx1"/>
                        </a:buClr>
                        <a:buSzPct val="80000"/>
                        <a:buFontTx/>
                        <a:buNone/>
                        <a:tabLst/>
                      </a:pPr>
                      <a:r>
                        <a:rPr kumimoji="0" lang="zh-CN" altLang="en-US" sz="1200" b="0" i="0" u="none" strike="noStrike" cap="none" normalizeH="0" baseline="0" smtClean="0">
                          <a:ln>
                            <a:noFill/>
                          </a:ln>
                          <a:solidFill>
                            <a:schemeClr val="tx1"/>
                          </a:solidFill>
                          <a:effectLst/>
                          <a:latin typeface="+mn-lt"/>
                          <a:ea typeface="宋体" charset="-122"/>
                        </a:rPr>
                        <a:t>增加 </a:t>
                      </a:r>
                      <a:r>
                        <a:rPr kumimoji="0" lang="en-US" altLang="zh-CN" sz="1200" b="0" i="0" u="none" strike="noStrike" cap="none" normalizeH="0" baseline="0" smtClean="0">
                          <a:ln>
                            <a:noFill/>
                          </a:ln>
                          <a:solidFill>
                            <a:schemeClr val="tx1"/>
                          </a:solidFill>
                          <a:effectLst/>
                          <a:latin typeface="+mn-lt"/>
                          <a:ea typeface="宋体" charset="-122"/>
                        </a:rPr>
                        <a:t>MLB Interface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03200">
                <a:tc>
                  <a:txBody>
                    <a:bodyPr/>
                    <a:lstStyle/>
                    <a:p>
                      <a:pPr marL="0" marR="0" lvl="0" indent="0" algn="l" defTabSz="914400" rtl="0" eaLnBrk="1" fontAlgn="base" latinLnBrk="0" hangingPunct="1">
                        <a:lnSpc>
                          <a:spcPct val="100000"/>
                        </a:lnSpc>
                        <a:spcBef>
                          <a:spcPct val="3000"/>
                        </a:spcBef>
                        <a:spcAft>
                          <a:spcPct val="3000"/>
                        </a:spcAft>
                        <a:buClr>
                          <a:schemeClr val="tx1"/>
                        </a:buClr>
                        <a:buSzPct val="80000"/>
                        <a:buFontTx/>
                        <a:buNone/>
                        <a:tabLst/>
                      </a:pPr>
                      <a:r>
                        <a:rPr kumimoji="0" lang="en-GB" sz="1200" b="0" i="0" u="none" strike="noStrike" cap="none" normalizeH="0" baseline="0" smtClean="0">
                          <a:ln>
                            <a:noFill/>
                          </a:ln>
                          <a:solidFill>
                            <a:schemeClr val="tx1"/>
                          </a:solidFill>
                          <a:effectLst/>
                          <a:latin typeface="+mn-lt"/>
                        </a:rPr>
                        <a:t>2D/3D Graphics Accelerator</a:t>
                      </a:r>
                      <a:endParaRPr kumimoji="0" lang="en-US" altLang="zh-CN" sz="1200" b="0" i="0" u="none" strike="noStrike" cap="none" normalizeH="0" baseline="0" smtClean="0">
                        <a:ln>
                          <a:noFill/>
                        </a:ln>
                        <a:solidFill>
                          <a:schemeClr val="tx1"/>
                        </a:solidFill>
                        <a:effectLst/>
                        <a:latin typeface="+mn-lt"/>
                        <a:ea typeface="宋体"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3000"/>
                        </a:spcBef>
                        <a:spcAft>
                          <a:spcPct val="3000"/>
                        </a:spcAft>
                        <a:buClr>
                          <a:schemeClr val="tx1"/>
                        </a:buClr>
                        <a:buSzPct val="80000"/>
                        <a:buFontTx/>
                        <a:buNone/>
                        <a:tabLst/>
                      </a:pPr>
                      <a:r>
                        <a:rPr kumimoji="0" lang="en-GB" sz="1200" b="0" i="0" u="none" strike="noStrike" cap="none" normalizeH="0" baseline="0" smtClean="0">
                          <a:ln>
                            <a:noFill/>
                          </a:ln>
                          <a:solidFill>
                            <a:schemeClr val="tx1"/>
                          </a:solidFill>
                          <a:effectLst/>
                          <a:latin typeface="+mn-lt"/>
                        </a:rPr>
                        <a:t>Yes</a:t>
                      </a:r>
                      <a:endParaRPr kumimoji="0" lang="en-US" altLang="zh-CN" sz="1200" b="0" i="0" u="none" strike="noStrike" cap="none" normalizeH="0" baseline="0" smtClean="0">
                        <a:ln>
                          <a:noFill/>
                        </a:ln>
                        <a:solidFill>
                          <a:schemeClr val="tx1"/>
                        </a:solidFill>
                        <a:effectLst/>
                        <a:latin typeface="+mn-lt"/>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3000"/>
                        </a:spcBef>
                        <a:spcAft>
                          <a:spcPct val="3000"/>
                        </a:spcAft>
                        <a:buClr>
                          <a:schemeClr val="tx1"/>
                        </a:buClr>
                        <a:buSzPct val="80000"/>
                        <a:buFontTx/>
                        <a:buNone/>
                        <a:tabLst/>
                      </a:pPr>
                      <a:r>
                        <a:rPr kumimoji="0" lang="en-GB" sz="1200" b="0" i="0" u="none" strike="noStrike" cap="none" normalizeH="0" baseline="0" smtClean="0">
                          <a:ln>
                            <a:noFill/>
                          </a:ln>
                          <a:solidFill>
                            <a:schemeClr val="tx1"/>
                          </a:solidFill>
                          <a:effectLst/>
                          <a:latin typeface="+mn-lt"/>
                        </a:rPr>
                        <a:t>Yes 2D (OpenVG 1.1)</a:t>
                      </a:r>
                    </a:p>
                    <a:p>
                      <a:pPr marL="0" marR="0" lvl="0" indent="0" algn="l" defTabSz="914400" rtl="0" eaLnBrk="1" fontAlgn="base" latinLnBrk="0" hangingPunct="1">
                        <a:lnSpc>
                          <a:spcPct val="100000"/>
                        </a:lnSpc>
                        <a:spcBef>
                          <a:spcPct val="3000"/>
                        </a:spcBef>
                        <a:spcAft>
                          <a:spcPct val="3000"/>
                        </a:spcAft>
                        <a:buClr>
                          <a:schemeClr val="tx1"/>
                        </a:buClr>
                        <a:buSzPct val="80000"/>
                        <a:buFontTx/>
                        <a:buNone/>
                        <a:tabLst/>
                      </a:pPr>
                      <a:r>
                        <a:rPr kumimoji="0" lang="en-GB" sz="1200" b="0" i="0" u="none" strike="noStrike" cap="none" normalizeH="0" baseline="0" smtClean="0">
                          <a:ln>
                            <a:noFill/>
                          </a:ln>
                          <a:solidFill>
                            <a:schemeClr val="tx1"/>
                          </a:solidFill>
                          <a:effectLst/>
                          <a:latin typeface="+mn-lt"/>
                        </a:rPr>
                        <a:t>No  3D</a:t>
                      </a:r>
                      <a:endParaRPr kumimoji="0" lang="en-US" altLang="zh-CN" sz="1200" b="0" i="0" u="none" strike="noStrike" cap="none" normalizeH="0" baseline="0" smtClean="0">
                        <a:ln>
                          <a:noFill/>
                        </a:ln>
                        <a:solidFill>
                          <a:schemeClr val="tx1"/>
                        </a:solidFill>
                        <a:effectLst/>
                        <a:latin typeface="+mn-lt"/>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3000"/>
                        </a:spcBef>
                        <a:spcAft>
                          <a:spcPct val="3000"/>
                        </a:spcAft>
                        <a:buClr>
                          <a:schemeClr val="tx1"/>
                        </a:buClr>
                        <a:buSzPct val="80000"/>
                        <a:buFontTx/>
                        <a:buNone/>
                        <a:tabLst/>
                      </a:pPr>
                      <a:r>
                        <a:rPr kumimoji="0" lang="en-GB" sz="1200" b="0" i="0" u="none" strike="noStrike" cap="none" normalizeH="0" baseline="0" smtClean="0">
                          <a:ln>
                            <a:noFill/>
                          </a:ln>
                          <a:solidFill>
                            <a:schemeClr val="tx1"/>
                          </a:solidFill>
                          <a:effectLst/>
                          <a:latin typeface="+mn-lt"/>
                        </a:rPr>
                        <a:t>替换  2D Graphics Accelerator (i.MX35G)</a:t>
                      </a:r>
                      <a:endParaRPr kumimoji="0" lang="en-US" altLang="zh-CN" sz="1200" b="0" i="0" u="none" strike="noStrike" cap="none" normalizeH="0" baseline="0" smtClean="0">
                        <a:ln>
                          <a:noFill/>
                        </a:ln>
                        <a:solidFill>
                          <a:schemeClr val="tx1"/>
                        </a:solidFill>
                        <a:effectLst/>
                        <a:latin typeface="+mn-lt"/>
                        <a:ea typeface="宋体"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03200">
                <a:tc>
                  <a:txBody>
                    <a:bodyPr/>
                    <a:lstStyle/>
                    <a:p>
                      <a:pPr marL="0" marR="0" lvl="0" indent="0" algn="l" defTabSz="914400" rtl="0" eaLnBrk="1" fontAlgn="base" latinLnBrk="0" hangingPunct="1">
                        <a:lnSpc>
                          <a:spcPct val="100000"/>
                        </a:lnSpc>
                        <a:spcBef>
                          <a:spcPct val="3000"/>
                        </a:spcBef>
                        <a:spcAft>
                          <a:spcPct val="3000"/>
                        </a:spcAft>
                        <a:buClr>
                          <a:schemeClr val="tx1"/>
                        </a:buClr>
                        <a:buSzPct val="80000"/>
                        <a:buFontTx/>
                        <a:buNone/>
                        <a:tabLst/>
                      </a:pPr>
                      <a:r>
                        <a:rPr kumimoji="0" lang="en-GB" sz="1200" b="0" i="0" u="none" strike="noStrike" cap="none" normalizeH="0" baseline="0" smtClean="0">
                          <a:ln>
                            <a:noFill/>
                          </a:ln>
                          <a:solidFill>
                            <a:schemeClr val="tx1"/>
                          </a:solidFill>
                          <a:effectLst/>
                          <a:latin typeface="+mn-lt"/>
                        </a:rPr>
                        <a:t>MPEG4SP Video encoder</a:t>
                      </a:r>
                      <a:endParaRPr kumimoji="0" lang="en-US" altLang="zh-CN" sz="1200" b="0" i="0" u="none" strike="noStrike" cap="none" normalizeH="0" baseline="0" smtClean="0">
                        <a:ln>
                          <a:noFill/>
                        </a:ln>
                        <a:solidFill>
                          <a:schemeClr val="tx1"/>
                        </a:solidFill>
                        <a:effectLst/>
                        <a:latin typeface="+mn-lt"/>
                        <a:ea typeface="宋体"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3000"/>
                        </a:spcBef>
                        <a:spcAft>
                          <a:spcPct val="3000"/>
                        </a:spcAft>
                        <a:buClr>
                          <a:schemeClr val="tx1"/>
                        </a:buClr>
                        <a:buSzPct val="80000"/>
                        <a:buFontTx/>
                        <a:buNone/>
                        <a:tabLst/>
                      </a:pPr>
                      <a:r>
                        <a:rPr kumimoji="0" lang="en-GB" sz="1200" b="0" i="0" u="none" strike="noStrike" cap="none" normalizeH="0" baseline="0" smtClean="0">
                          <a:ln>
                            <a:noFill/>
                          </a:ln>
                          <a:solidFill>
                            <a:schemeClr val="tx1"/>
                          </a:solidFill>
                          <a:effectLst/>
                          <a:latin typeface="+mn-lt"/>
                        </a:rPr>
                        <a:t>Yes</a:t>
                      </a:r>
                      <a:endParaRPr kumimoji="0" lang="en-US" altLang="zh-CN" sz="1200" b="0" i="0" u="none" strike="noStrike" cap="none" normalizeH="0" baseline="0" smtClean="0">
                        <a:ln>
                          <a:noFill/>
                        </a:ln>
                        <a:solidFill>
                          <a:schemeClr val="tx1"/>
                        </a:solidFill>
                        <a:effectLst/>
                        <a:latin typeface="+mn-lt"/>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3000"/>
                        </a:spcBef>
                        <a:spcAft>
                          <a:spcPct val="3000"/>
                        </a:spcAft>
                        <a:buClr>
                          <a:schemeClr val="tx1"/>
                        </a:buClr>
                        <a:buSzPct val="80000"/>
                        <a:buFontTx/>
                        <a:buNone/>
                        <a:tabLst/>
                      </a:pPr>
                      <a:r>
                        <a:rPr kumimoji="0" lang="en-GB" sz="1200" b="0" i="0" u="none" strike="noStrike" cap="none" normalizeH="0" baseline="0" smtClean="0">
                          <a:ln>
                            <a:noFill/>
                          </a:ln>
                          <a:solidFill>
                            <a:schemeClr val="tx1"/>
                          </a:solidFill>
                          <a:effectLst/>
                          <a:latin typeface="+mn-lt"/>
                        </a:rPr>
                        <a:t>No</a:t>
                      </a:r>
                      <a:endParaRPr kumimoji="0" lang="en-US" altLang="zh-CN" sz="1200" b="0" i="0" u="none" strike="noStrike" cap="none" normalizeH="0" baseline="0" smtClean="0">
                        <a:ln>
                          <a:noFill/>
                        </a:ln>
                        <a:solidFill>
                          <a:schemeClr val="tx1"/>
                        </a:solidFill>
                        <a:effectLst/>
                        <a:latin typeface="+mn-lt"/>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3000"/>
                        </a:spcBef>
                        <a:spcAft>
                          <a:spcPct val="3000"/>
                        </a:spcAft>
                        <a:buClr>
                          <a:schemeClr val="tx1"/>
                        </a:buClr>
                        <a:buSzPct val="80000"/>
                        <a:buFontTx/>
                        <a:buNone/>
                        <a:tabLst/>
                      </a:pPr>
                      <a:r>
                        <a:rPr kumimoji="0" lang="en-GB" sz="1200" b="0" i="0" u="none" strike="noStrike" cap="none" normalizeH="0" baseline="0" smtClean="0">
                          <a:ln>
                            <a:noFill/>
                          </a:ln>
                          <a:solidFill>
                            <a:schemeClr val="tx1"/>
                          </a:solidFill>
                          <a:effectLst/>
                          <a:latin typeface="+mn-lt"/>
                        </a:rPr>
                        <a:t>删除 video encoder</a:t>
                      </a:r>
                      <a:endParaRPr kumimoji="0" lang="en-US" altLang="zh-CN" sz="1200" b="0" i="0" u="none" strike="noStrike" cap="none" normalizeH="0" baseline="0" smtClean="0">
                        <a:ln>
                          <a:noFill/>
                        </a:ln>
                        <a:solidFill>
                          <a:schemeClr val="tx1"/>
                        </a:solidFill>
                        <a:effectLst/>
                        <a:latin typeface="+mn-lt"/>
                        <a:ea typeface="宋体"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73050">
                <a:tc>
                  <a:txBody>
                    <a:bodyPr/>
                    <a:lstStyle/>
                    <a:p>
                      <a:pPr marL="0" marR="0" lvl="0" indent="0" algn="l" defTabSz="914400" rtl="0" eaLnBrk="1" fontAlgn="base" latinLnBrk="0" hangingPunct="1">
                        <a:lnSpc>
                          <a:spcPct val="100000"/>
                        </a:lnSpc>
                        <a:spcBef>
                          <a:spcPct val="3000"/>
                        </a:spcBef>
                        <a:spcAft>
                          <a:spcPct val="3000"/>
                        </a:spcAft>
                        <a:buClr>
                          <a:schemeClr val="tx1"/>
                        </a:buClr>
                        <a:buSzPct val="80000"/>
                        <a:buFontTx/>
                        <a:buNone/>
                        <a:tabLst/>
                      </a:pPr>
                      <a:r>
                        <a:rPr kumimoji="0" lang="en-GB" sz="1200" b="0" i="0" u="none" strike="noStrike" cap="none" normalizeH="0" baseline="0" smtClean="0">
                          <a:ln>
                            <a:noFill/>
                          </a:ln>
                          <a:solidFill>
                            <a:schemeClr val="tx1"/>
                          </a:solidFill>
                          <a:effectLst/>
                          <a:latin typeface="+mn-lt"/>
                        </a:rPr>
                        <a:t>DRAM Interface</a:t>
                      </a:r>
                      <a:endParaRPr kumimoji="0" lang="en-US" altLang="zh-CN" sz="1200" b="0" i="0" u="none" strike="noStrike" cap="none" normalizeH="0" baseline="0" smtClean="0">
                        <a:ln>
                          <a:noFill/>
                        </a:ln>
                        <a:solidFill>
                          <a:schemeClr val="tx1"/>
                        </a:solidFill>
                        <a:effectLst/>
                        <a:latin typeface="+mn-lt"/>
                        <a:ea typeface="宋体"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3000"/>
                        </a:spcBef>
                        <a:spcAft>
                          <a:spcPct val="3000"/>
                        </a:spcAft>
                        <a:buClr>
                          <a:schemeClr val="tx1"/>
                        </a:buClr>
                        <a:buSzPct val="80000"/>
                        <a:buFontTx/>
                        <a:buNone/>
                        <a:tabLst/>
                      </a:pPr>
                      <a:r>
                        <a:rPr kumimoji="0" lang="en-GB" sz="1200" b="0" i="0" u="none" strike="noStrike" cap="none" normalizeH="0" baseline="0" smtClean="0">
                          <a:ln>
                            <a:noFill/>
                          </a:ln>
                          <a:solidFill>
                            <a:schemeClr val="tx1"/>
                          </a:solidFill>
                          <a:effectLst/>
                          <a:latin typeface="+mn-lt"/>
                        </a:rPr>
                        <a:t>1.8V 16/32-bit SDRAM / mobile DDR</a:t>
                      </a:r>
                      <a:endParaRPr kumimoji="0" lang="en-US" altLang="zh-CN" sz="1200" b="0" i="0" u="none" strike="noStrike" cap="none" normalizeH="0" baseline="0" smtClean="0">
                        <a:ln>
                          <a:noFill/>
                        </a:ln>
                        <a:solidFill>
                          <a:schemeClr val="tx1"/>
                        </a:solidFill>
                        <a:effectLst/>
                        <a:latin typeface="+mn-lt"/>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3000"/>
                        </a:spcBef>
                        <a:spcAft>
                          <a:spcPct val="3000"/>
                        </a:spcAft>
                        <a:buClr>
                          <a:schemeClr val="tx1"/>
                        </a:buClr>
                        <a:buSzPct val="80000"/>
                        <a:buFontTx/>
                        <a:buNone/>
                        <a:tabLst/>
                      </a:pPr>
                      <a:r>
                        <a:rPr kumimoji="0" lang="en-GB" sz="1200" b="0" i="0" u="none" strike="noStrike" cap="none" normalizeH="0" baseline="0" smtClean="0">
                          <a:ln>
                            <a:noFill/>
                          </a:ln>
                          <a:solidFill>
                            <a:schemeClr val="tx1"/>
                          </a:solidFill>
                          <a:effectLst/>
                          <a:latin typeface="+mn-lt"/>
                        </a:rPr>
                        <a:t>3.3/1.8V 16/32=bit SDRAM / mobile DDR, DDR2</a:t>
                      </a:r>
                      <a:endParaRPr kumimoji="0" lang="en-US" altLang="zh-CN" sz="1200" b="0" i="0" u="none" strike="noStrike" cap="none" normalizeH="0" baseline="0" smtClean="0">
                        <a:ln>
                          <a:noFill/>
                        </a:ln>
                        <a:solidFill>
                          <a:schemeClr val="tx1"/>
                        </a:solidFill>
                        <a:effectLst/>
                        <a:latin typeface="+mn-lt"/>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3000"/>
                        </a:spcBef>
                        <a:spcAft>
                          <a:spcPct val="3000"/>
                        </a:spcAft>
                        <a:buClr>
                          <a:schemeClr val="tx1"/>
                        </a:buClr>
                        <a:buSzPct val="80000"/>
                        <a:buFontTx/>
                        <a:buNone/>
                        <a:tabLst/>
                      </a:pPr>
                      <a:r>
                        <a:rPr kumimoji="0" lang="en-GB" sz="1200" b="0" i="0" u="none" strike="noStrike" cap="none" normalizeH="0" baseline="0" smtClean="0">
                          <a:ln>
                            <a:noFill/>
                          </a:ln>
                          <a:solidFill>
                            <a:schemeClr val="tx1"/>
                          </a:solidFill>
                          <a:effectLst/>
                          <a:latin typeface="+mn-lt"/>
                        </a:rPr>
                        <a:t>增加 3.3V memory and DDR2 支持</a:t>
                      </a:r>
                      <a:endParaRPr kumimoji="0" lang="zh-CN" altLang="en-US" sz="1200" b="0" i="0" u="none" strike="noStrike" cap="none" normalizeH="0" baseline="0" smtClean="0">
                        <a:ln>
                          <a:noFill/>
                        </a:ln>
                        <a:solidFill>
                          <a:schemeClr val="tx1"/>
                        </a:solidFill>
                        <a:effectLst/>
                        <a:latin typeface="+mn-lt"/>
                        <a:ea typeface="宋体"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03200">
                <a:tc>
                  <a:txBody>
                    <a:bodyPr/>
                    <a:lstStyle/>
                    <a:p>
                      <a:pPr marL="0" marR="0" lvl="0" indent="0" algn="l" defTabSz="914400" rtl="0" eaLnBrk="1" fontAlgn="base" latinLnBrk="0" hangingPunct="1">
                        <a:lnSpc>
                          <a:spcPct val="100000"/>
                        </a:lnSpc>
                        <a:spcBef>
                          <a:spcPct val="3000"/>
                        </a:spcBef>
                        <a:spcAft>
                          <a:spcPct val="3000"/>
                        </a:spcAft>
                        <a:buClr>
                          <a:schemeClr val="tx1"/>
                        </a:buClr>
                        <a:buSzPct val="80000"/>
                        <a:buFontTx/>
                        <a:buNone/>
                        <a:tabLst/>
                      </a:pPr>
                      <a:r>
                        <a:rPr kumimoji="0" lang="en-GB" sz="1200" b="0" i="0" u="none" strike="noStrike" cap="none" normalizeH="0" baseline="0" smtClean="0">
                          <a:ln>
                            <a:noFill/>
                          </a:ln>
                          <a:solidFill>
                            <a:schemeClr val="tx1"/>
                          </a:solidFill>
                          <a:effectLst/>
                          <a:latin typeface="+mn-lt"/>
                        </a:rPr>
                        <a:t>NAND Flash Controller</a:t>
                      </a:r>
                      <a:endParaRPr kumimoji="0" lang="en-US" altLang="zh-CN" sz="1200" b="0" i="0" u="none" strike="noStrike" cap="none" normalizeH="0" baseline="0" smtClean="0">
                        <a:ln>
                          <a:noFill/>
                        </a:ln>
                        <a:solidFill>
                          <a:schemeClr val="tx1"/>
                        </a:solidFill>
                        <a:effectLst/>
                        <a:latin typeface="+mn-lt"/>
                        <a:ea typeface="宋体"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3000"/>
                        </a:spcBef>
                        <a:spcAft>
                          <a:spcPct val="3000"/>
                        </a:spcAft>
                        <a:buClr>
                          <a:schemeClr val="tx1"/>
                        </a:buClr>
                        <a:buSzPct val="80000"/>
                        <a:buFontTx/>
                        <a:buNone/>
                        <a:tabLst/>
                      </a:pPr>
                      <a:r>
                        <a:rPr kumimoji="0" lang="en-GB" sz="1200" b="0" i="0" u="none" strike="noStrike" cap="none" normalizeH="0" baseline="0" smtClean="0">
                          <a:ln>
                            <a:noFill/>
                          </a:ln>
                          <a:solidFill>
                            <a:schemeClr val="tx1"/>
                          </a:solidFill>
                          <a:effectLst/>
                          <a:latin typeface="+mn-lt"/>
                        </a:rPr>
                        <a:t>SLC NAND Flash</a:t>
                      </a:r>
                      <a:endParaRPr kumimoji="0" lang="en-US" altLang="zh-CN" sz="1200" b="0" i="0" u="none" strike="noStrike" cap="none" normalizeH="0" baseline="0" smtClean="0">
                        <a:ln>
                          <a:noFill/>
                        </a:ln>
                        <a:solidFill>
                          <a:schemeClr val="tx1"/>
                        </a:solidFill>
                        <a:effectLst/>
                        <a:latin typeface="+mn-lt"/>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3000"/>
                        </a:spcBef>
                        <a:spcAft>
                          <a:spcPct val="3000"/>
                        </a:spcAft>
                        <a:buClr>
                          <a:schemeClr val="tx1"/>
                        </a:buClr>
                        <a:buSzPct val="80000"/>
                        <a:buFontTx/>
                        <a:buNone/>
                        <a:tabLst/>
                      </a:pPr>
                      <a:r>
                        <a:rPr kumimoji="0" lang="en-GB" sz="1200" b="0" i="0" u="none" strike="noStrike" cap="none" normalizeH="0" baseline="0" smtClean="0">
                          <a:ln>
                            <a:noFill/>
                          </a:ln>
                          <a:solidFill>
                            <a:schemeClr val="tx1"/>
                          </a:solidFill>
                          <a:effectLst/>
                          <a:latin typeface="+mn-lt"/>
                        </a:rPr>
                        <a:t>MLC/SLC NAND Flash</a:t>
                      </a:r>
                      <a:endParaRPr kumimoji="0" lang="en-US" altLang="zh-CN" sz="1200" b="0" i="0" u="none" strike="noStrike" cap="none" normalizeH="0" baseline="0" smtClean="0">
                        <a:ln>
                          <a:noFill/>
                        </a:ln>
                        <a:solidFill>
                          <a:schemeClr val="tx1"/>
                        </a:solidFill>
                        <a:effectLst/>
                        <a:latin typeface="+mn-lt"/>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3000"/>
                        </a:spcBef>
                        <a:spcAft>
                          <a:spcPct val="3000"/>
                        </a:spcAft>
                        <a:buClr>
                          <a:schemeClr val="tx1"/>
                        </a:buClr>
                        <a:buSzPct val="80000"/>
                        <a:buFontTx/>
                        <a:buNone/>
                        <a:tabLst/>
                      </a:pPr>
                      <a:r>
                        <a:rPr kumimoji="0" lang="en-GB" sz="1200" b="0" i="0" u="none" strike="noStrike" cap="none" normalizeH="0" baseline="0" dirty="0" err="1" smtClean="0">
                          <a:ln>
                            <a:noFill/>
                          </a:ln>
                          <a:solidFill>
                            <a:schemeClr val="tx1"/>
                          </a:solidFill>
                          <a:effectLst/>
                          <a:latin typeface="+mn-lt"/>
                        </a:rPr>
                        <a:t>增加</a:t>
                      </a:r>
                      <a:r>
                        <a:rPr kumimoji="0" lang="en-GB" sz="1200" b="0" i="0" u="none" strike="noStrike" cap="none" normalizeH="0" baseline="0" dirty="0" smtClean="0">
                          <a:ln>
                            <a:noFill/>
                          </a:ln>
                          <a:solidFill>
                            <a:schemeClr val="tx1"/>
                          </a:solidFill>
                          <a:effectLst/>
                          <a:latin typeface="+mn-lt"/>
                        </a:rPr>
                        <a:t> MLC NAND Flash </a:t>
                      </a:r>
                      <a:r>
                        <a:rPr kumimoji="0" lang="en-GB" sz="1200" b="0" i="0" u="none" strike="noStrike" cap="none" normalizeH="0" baseline="0" dirty="0" err="1" smtClean="0">
                          <a:ln>
                            <a:noFill/>
                          </a:ln>
                          <a:solidFill>
                            <a:schemeClr val="tx1"/>
                          </a:solidFill>
                          <a:effectLst/>
                          <a:latin typeface="+mn-lt"/>
                        </a:rPr>
                        <a:t>支持</a:t>
                      </a:r>
                      <a:endParaRPr kumimoji="0" lang="zh-CN" altLang="en-US" sz="1200" b="0" i="0" u="none" strike="noStrike" cap="none" normalizeH="0" baseline="0" dirty="0" smtClean="0">
                        <a:ln>
                          <a:noFill/>
                        </a:ln>
                        <a:solidFill>
                          <a:schemeClr val="tx1"/>
                        </a:solidFill>
                        <a:effectLst/>
                        <a:latin typeface="+mn-lt"/>
                        <a:ea typeface="宋体"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6002" name="Rectangle 2"/>
          <p:cNvSpPr>
            <a:spLocks noGrp="1" noChangeArrowheads="1"/>
          </p:cNvSpPr>
          <p:nvPr>
            <p:ph type="title"/>
          </p:nvPr>
        </p:nvSpPr>
        <p:spPr>
          <a:xfrm>
            <a:off x="133350" y="285750"/>
            <a:ext cx="8882063" cy="498598"/>
          </a:xfrm>
        </p:spPr>
        <p:txBody>
          <a:bodyPr/>
          <a:lstStyle/>
          <a:p>
            <a:pPr eaLnBrk="1" hangingPunct="1">
              <a:defRPr/>
            </a:pPr>
            <a:r>
              <a:rPr lang="en-GB" sz="3600">
                <a:latin typeface="+mn-lt"/>
              </a:rPr>
              <a:t>i.MX35 </a:t>
            </a:r>
            <a:r>
              <a:rPr lang="zh-CN" altLang="en-GB" sz="3600">
                <a:latin typeface="+mn-lt"/>
              </a:rPr>
              <a:t>系列</a:t>
            </a:r>
            <a:endParaRPr lang="zh-CN" altLang="en-US" sz="3600">
              <a:latin typeface="+mn-lt"/>
            </a:endParaRPr>
          </a:p>
        </p:txBody>
      </p:sp>
      <p:graphicFrame>
        <p:nvGraphicFramePr>
          <p:cNvPr id="2176003" name="Group 3"/>
          <p:cNvGraphicFramePr>
            <a:graphicFrameLocks noGrp="1"/>
          </p:cNvGraphicFramePr>
          <p:nvPr>
            <p:ph type="tbl" idx="1"/>
          </p:nvPr>
        </p:nvGraphicFramePr>
        <p:xfrm>
          <a:off x="133350" y="933450"/>
          <a:ext cx="8883650" cy="4476750"/>
        </p:xfrm>
        <a:graphic>
          <a:graphicData uri="http://schemas.openxmlformats.org/drawingml/2006/table">
            <a:tbl>
              <a:tblPr/>
              <a:tblGrid>
                <a:gridCol w="2220913"/>
                <a:gridCol w="2220912"/>
                <a:gridCol w="2220913"/>
                <a:gridCol w="2220912"/>
              </a:tblGrid>
              <a:tr h="460375">
                <a:tc>
                  <a:txBody>
                    <a:bodyPr/>
                    <a:lstStyle/>
                    <a:p>
                      <a:pPr marL="0" marR="0" lvl="0" indent="0" algn="l" defTabSz="914400" rtl="0" eaLnBrk="1" fontAlgn="base" latinLnBrk="0" hangingPunct="1">
                        <a:lnSpc>
                          <a:spcPct val="100000"/>
                        </a:lnSpc>
                        <a:spcBef>
                          <a:spcPct val="3000"/>
                        </a:spcBef>
                        <a:spcAft>
                          <a:spcPct val="3000"/>
                        </a:spcAft>
                        <a:buClr>
                          <a:schemeClr val="tx1"/>
                        </a:buClr>
                        <a:buSzPct val="80000"/>
                        <a:buFontTx/>
                        <a:buNone/>
                        <a:tabLst/>
                      </a:pPr>
                      <a:endParaRPr kumimoji="0" lang="zh-CN" altLang="zh-CN" sz="2000" b="0" i="0" u="none" strike="noStrike" cap="none" normalizeH="0" baseline="0" dirty="0" smtClean="0">
                        <a:ln>
                          <a:noFill/>
                        </a:ln>
                        <a:solidFill>
                          <a:schemeClr val="tx1"/>
                        </a:solidFill>
                        <a:effectLst/>
                        <a:latin typeface="+mn-lt"/>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3000"/>
                        </a:spcBef>
                        <a:spcAft>
                          <a:spcPct val="3000"/>
                        </a:spcAft>
                        <a:buClr>
                          <a:schemeClr val="tx1"/>
                        </a:buClr>
                        <a:buSzPct val="80000"/>
                        <a:buFontTx/>
                        <a:buNone/>
                        <a:tabLst/>
                      </a:pPr>
                      <a:r>
                        <a:rPr kumimoji="0" lang="en-GB" sz="2000" b="0" i="0" u="none" strike="noStrike" cap="none" normalizeH="0" baseline="0" dirty="0" smtClean="0">
                          <a:ln>
                            <a:noFill/>
                          </a:ln>
                          <a:solidFill>
                            <a:schemeClr val="bg2"/>
                          </a:solidFill>
                          <a:effectLst/>
                          <a:latin typeface="+mn-lt"/>
                        </a:rPr>
                        <a:t>i.MX351</a:t>
                      </a:r>
                      <a:endParaRPr kumimoji="0" lang="en-US" altLang="zh-CN" sz="2000" b="0" i="0" u="none" strike="noStrike" cap="none" normalizeH="0" baseline="0" dirty="0" smtClean="0">
                        <a:ln>
                          <a:noFill/>
                        </a:ln>
                        <a:solidFill>
                          <a:schemeClr val="bg2"/>
                        </a:solidFill>
                        <a:effectLst/>
                        <a:latin typeface="+mn-lt"/>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marL="0" marR="0" lvl="0" indent="0" algn="l" defTabSz="914400" rtl="0" eaLnBrk="1" fontAlgn="base" latinLnBrk="0" hangingPunct="1">
                        <a:lnSpc>
                          <a:spcPct val="100000"/>
                        </a:lnSpc>
                        <a:spcBef>
                          <a:spcPct val="3000"/>
                        </a:spcBef>
                        <a:spcAft>
                          <a:spcPct val="3000"/>
                        </a:spcAft>
                        <a:buClr>
                          <a:schemeClr val="tx1"/>
                        </a:buClr>
                        <a:buSzPct val="80000"/>
                        <a:buFontTx/>
                        <a:buNone/>
                        <a:tabLst/>
                      </a:pPr>
                      <a:r>
                        <a:rPr kumimoji="0" lang="en-GB" sz="2000" b="0" i="0" u="none" strike="noStrike" cap="none" normalizeH="0" baseline="0" dirty="0" smtClean="0">
                          <a:ln>
                            <a:noFill/>
                          </a:ln>
                          <a:solidFill>
                            <a:schemeClr val="bg2"/>
                          </a:solidFill>
                          <a:effectLst/>
                          <a:latin typeface="+mn-lt"/>
                        </a:rPr>
                        <a:t>i.MX355</a:t>
                      </a:r>
                      <a:endParaRPr kumimoji="0" lang="en-US" altLang="zh-CN" sz="2000" b="0" i="0" u="none" strike="noStrike" cap="none" normalizeH="0" baseline="0" dirty="0" smtClean="0">
                        <a:ln>
                          <a:noFill/>
                        </a:ln>
                        <a:solidFill>
                          <a:schemeClr val="bg2"/>
                        </a:solidFill>
                        <a:effectLst/>
                        <a:latin typeface="+mn-lt"/>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marL="0" marR="0" lvl="0" indent="0" algn="l" defTabSz="914400" rtl="0" eaLnBrk="1" fontAlgn="base" latinLnBrk="0" hangingPunct="1">
                        <a:lnSpc>
                          <a:spcPct val="100000"/>
                        </a:lnSpc>
                        <a:spcBef>
                          <a:spcPct val="3000"/>
                        </a:spcBef>
                        <a:spcAft>
                          <a:spcPct val="3000"/>
                        </a:spcAft>
                        <a:buClr>
                          <a:schemeClr val="tx1"/>
                        </a:buClr>
                        <a:buSzPct val="80000"/>
                        <a:buFontTx/>
                        <a:buNone/>
                        <a:tabLst/>
                      </a:pPr>
                      <a:r>
                        <a:rPr kumimoji="0" lang="en-GB" sz="2000" b="0" i="0" u="none" strike="noStrike" cap="none" normalizeH="0" baseline="0" dirty="0" smtClean="0">
                          <a:ln>
                            <a:noFill/>
                          </a:ln>
                          <a:solidFill>
                            <a:schemeClr val="bg2"/>
                          </a:solidFill>
                          <a:effectLst/>
                          <a:latin typeface="+mn-lt"/>
                        </a:rPr>
                        <a:t>i.MX356</a:t>
                      </a:r>
                      <a:endParaRPr kumimoji="0" lang="en-US" altLang="zh-CN" sz="2000" b="0" i="0" u="none" strike="noStrike" cap="none" normalizeH="0" baseline="0" dirty="0" smtClean="0">
                        <a:ln>
                          <a:noFill/>
                        </a:ln>
                        <a:solidFill>
                          <a:schemeClr val="bg2"/>
                        </a:solidFill>
                        <a:effectLst/>
                        <a:latin typeface="+mn-lt"/>
                        <a:ea typeface="宋体"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r>
              <a:tr h="815975">
                <a:tc>
                  <a:txBody>
                    <a:bodyPr/>
                    <a:lstStyle/>
                    <a:p>
                      <a:pPr marL="0" marR="0" lvl="0" indent="0" algn="l" defTabSz="914400" rtl="0" eaLnBrk="1" fontAlgn="base" latinLnBrk="0" hangingPunct="1">
                        <a:lnSpc>
                          <a:spcPct val="100000"/>
                        </a:lnSpc>
                        <a:spcBef>
                          <a:spcPct val="3000"/>
                        </a:spcBef>
                        <a:spcAft>
                          <a:spcPct val="3000"/>
                        </a:spcAft>
                        <a:buClr>
                          <a:schemeClr val="tx1"/>
                        </a:buClr>
                        <a:buSzPct val="80000"/>
                        <a:buFontTx/>
                        <a:buNone/>
                        <a:tabLst/>
                      </a:pPr>
                      <a:r>
                        <a:rPr kumimoji="0" lang="en-GB" sz="1400" b="1" i="0" u="none" strike="noStrike" cap="none" normalizeH="0" baseline="0" dirty="0" smtClean="0">
                          <a:ln>
                            <a:noFill/>
                          </a:ln>
                          <a:solidFill>
                            <a:schemeClr val="bg2"/>
                          </a:solidFill>
                          <a:effectLst/>
                          <a:latin typeface="+mn-lt"/>
                        </a:rPr>
                        <a:t>Target Applications</a:t>
                      </a:r>
                      <a:endParaRPr kumimoji="0" lang="en-US" altLang="zh-CN" sz="1400" b="1" i="0" u="none" strike="noStrike" cap="none" normalizeH="0" baseline="0" dirty="0" smtClean="0">
                        <a:ln>
                          <a:noFill/>
                        </a:ln>
                        <a:solidFill>
                          <a:schemeClr val="bg2"/>
                        </a:solidFill>
                        <a:effectLst/>
                        <a:latin typeface="+mn-lt"/>
                        <a:ea typeface="宋体"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marL="90488" marR="0" lvl="0" indent="-90488" algn="l" defTabSz="914400" rtl="0" eaLnBrk="1" fontAlgn="base" latinLnBrk="0" hangingPunct="1">
                        <a:lnSpc>
                          <a:spcPct val="100000"/>
                        </a:lnSpc>
                        <a:spcBef>
                          <a:spcPct val="3000"/>
                        </a:spcBef>
                        <a:spcAft>
                          <a:spcPct val="3000"/>
                        </a:spcAft>
                        <a:buClr>
                          <a:schemeClr val="tx1"/>
                        </a:buClr>
                        <a:buSzPct val="80000"/>
                        <a:buFontTx/>
                        <a:buChar char="•"/>
                        <a:tabLst/>
                      </a:pPr>
                      <a:r>
                        <a:rPr kumimoji="0" lang="en-GB" sz="1400" b="0" i="0" u="none" strike="noStrike" cap="none" normalizeH="0" baseline="0" dirty="0" smtClean="0">
                          <a:ln>
                            <a:noFill/>
                          </a:ln>
                          <a:solidFill>
                            <a:schemeClr val="tx1"/>
                          </a:solidFill>
                          <a:effectLst/>
                          <a:latin typeface="+mn-lt"/>
                        </a:rPr>
                        <a:t>Automotive Audio</a:t>
                      </a:r>
                    </a:p>
                    <a:p>
                      <a:pPr marL="90488" marR="0" lvl="0" indent="-90488" algn="l" defTabSz="914400" rtl="0" eaLnBrk="1" fontAlgn="base" latinLnBrk="0" hangingPunct="1">
                        <a:lnSpc>
                          <a:spcPct val="100000"/>
                        </a:lnSpc>
                        <a:spcBef>
                          <a:spcPct val="3000"/>
                        </a:spcBef>
                        <a:spcAft>
                          <a:spcPct val="3000"/>
                        </a:spcAft>
                        <a:buClr>
                          <a:schemeClr val="tx1"/>
                        </a:buClr>
                        <a:buSzPct val="80000"/>
                        <a:buFontTx/>
                        <a:buChar char="•"/>
                        <a:tabLst/>
                      </a:pPr>
                      <a:r>
                        <a:rPr kumimoji="0" lang="en-GB" sz="1400" b="0" i="0" u="none" strike="noStrike" cap="none" normalizeH="0" baseline="0" dirty="0" smtClean="0">
                          <a:ln>
                            <a:noFill/>
                          </a:ln>
                          <a:solidFill>
                            <a:schemeClr val="tx1"/>
                          </a:solidFill>
                          <a:effectLst/>
                          <a:latin typeface="+mn-lt"/>
                        </a:rPr>
                        <a:t>Applications without sophisticated display</a:t>
                      </a:r>
                    </a:p>
                    <a:p>
                      <a:pPr marL="90488" marR="0" lvl="0" indent="-90488" algn="l" defTabSz="914400" rtl="0" eaLnBrk="1" fontAlgn="base" latinLnBrk="0" hangingPunct="1">
                        <a:lnSpc>
                          <a:spcPct val="100000"/>
                        </a:lnSpc>
                        <a:spcBef>
                          <a:spcPct val="3000"/>
                        </a:spcBef>
                        <a:spcAft>
                          <a:spcPct val="3000"/>
                        </a:spcAft>
                        <a:buClr>
                          <a:schemeClr val="tx1"/>
                        </a:buClr>
                        <a:buSzPct val="80000"/>
                        <a:buFontTx/>
                        <a:buChar char="•"/>
                        <a:tabLst/>
                      </a:pPr>
                      <a:endParaRPr kumimoji="0" lang="en-US" altLang="zh-CN" sz="1400" b="0" i="0" u="none" strike="noStrike" cap="none" normalizeH="0" baseline="0" dirty="0" smtClean="0">
                        <a:ln>
                          <a:noFill/>
                        </a:ln>
                        <a:solidFill>
                          <a:schemeClr val="tx1"/>
                        </a:solidFill>
                        <a:effectLst/>
                        <a:latin typeface="+mn-lt"/>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90488" marR="0" lvl="0" indent="-90488" algn="l" defTabSz="914400" rtl="0" eaLnBrk="1" fontAlgn="base" latinLnBrk="0" hangingPunct="1">
                        <a:lnSpc>
                          <a:spcPct val="100000"/>
                        </a:lnSpc>
                        <a:spcBef>
                          <a:spcPct val="3000"/>
                        </a:spcBef>
                        <a:spcAft>
                          <a:spcPct val="3000"/>
                        </a:spcAft>
                        <a:buClr>
                          <a:schemeClr val="tx1"/>
                        </a:buClr>
                        <a:buSzPct val="80000"/>
                        <a:buFontTx/>
                        <a:buChar char="•"/>
                        <a:tabLst/>
                      </a:pPr>
                      <a:r>
                        <a:rPr kumimoji="0" lang="en-GB" sz="1400" b="0" i="0" u="none" strike="noStrike" cap="none" normalizeH="0" baseline="0" smtClean="0">
                          <a:ln>
                            <a:noFill/>
                          </a:ln>
                          <a:solidFill>
                            <a:schemeClr val="tx1"/>
                          </a:solidFill>
                          <a:effectLst/>
                          <a:latin typeface="+mn-lt"/>
                        </a:rPr>
                        <a:t>Automotive Connectivity / Gateway</a:t>
                      </a:r>
                    </a:p>
                    <a:p>
                      <a:pPr marL="90488" marR="0" lvl="0" indent="-90488" algn="l" defTabSz="914400" rtl="0" eaLnBrk="1" fontAlgn="base" latinLnBrk="0" hangingPunct="1">
                        <a:lnSpc>
                          <a:spcPct val="100000"/>
                        </a:lnSpc>
                        <a:spcBef>
                          <a:spcPct val="3000"/>
                        </a:spcBef>
                        <a:spcAft>
                          <a:spcPct val="3000"/>
                        </a:spcAft>
                        <a:buClr>
                          <a:schemeClr val="tx1"/>
                        </a:buClr>
                        <a:buSzPct val="80000"/>
                        <a:buFontTx/>
                        <a:buChar char="•"/>
                        <a:tabLst/>
                      </a:pPr>
                      <a:r>
                        <a:rPr kumimoji="0" lang="en-GB" sz="1400" b="0" i="0" u="none" strike="noStrike" cap="none" normalizeH="0" baseline="0" smtClean="0">
                          <a:ln>
                            <a:noFill/>
                          </a:ln>
                          <a:solidFill>
                            <a:schemeClr val="tx1"/>
                          </a:solidFill>
                          <a:effectLst/>
                          <a:latin typeface="+mn-lt"/>
                        </a:rPr>
                        <a:t>Low-end Navigation</a:t>
                      </a:r>
                      <a:endParaRPr kumimoji="0" lang="en-US" altLang="zh-CN" sz="1400" b="0" i="0" u="none" strike="noStrike" cap="none" normalizeH="0" baseline="0" smtClean="0">
                        <a:ln>
                          <a:noFill/>
                        </a:ln>
                        <a:solidFill>
                          <a:schemeClr val="tx1"/>
                        </a:solidFill>
                        <a:effectLst/>
                        <a:latin typeface="+mn-lt"/>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90488" marR="0" lvl="0" indent="-90488" algn="l" defTabSz="914400" rtl="0" eaLnBrk="1" fontAlgn="base" latinLnBrk="0" hangingPunct="1">
                        <a:lnSpc>
                          <a:spcPct val="100000"/>
                        </a:lnSpc>
                        <a:spcBef>
                          <a:spcPct val="3000"/>
                        </a:spcBef>
                        <a:spcAft>
                          <a:spcPct val="3000"/>
                        </a:spcAft>
                        <a:buClr>
                          <a:schemeClr val="tx1"/>
                        </a:buClr>
                        <a:buSzPct val="80000"/>
                        <a:buFontTx/>
                        <a:buChar char="•"/>
                        <a:tabLst/>
                      </a:pPr>
                      <a:r>
                        <a:rPr kumimoji="0" lang="en-GB" sz="1400" b="0" i="0" u="none" strike="noStrike" cap="none" normalizeH="0" baseline="0" dirty="0" smtClean="0">
                          <a:ln>
                            <a:noFill/>
                          </a:ln>
                          <a:solidFill>
                            <a:schemeClr val="tx1"/>
                          </a:solidFill>
                          <a:effectLst/>
                          <a:latin typeface="+mn-lt"/>
                        </a:rPr>
                        <a:t>Mid-end Navigation</a:t>
                      </a:r>
                    </a:p>
                    <a:p>
                      <a:pPr marL="90488" marR="0" lvl="0" indent="-90488" algn="l" defTabSz="914400" rtl="0" eaLnBrk="1" fontAlgn="base" latinLnBrk="0" hangingPunct="1">
                        <a:lnSpc>
                          <a:spcPct val="100000"/>
                        </a:lnSpc>
                        <a:spcBef>
                          <a:spcPct val="3000"/>
                        </a:spcBef>
                        <a:spcAft>
                          <a:spcPct val="3000"/>
                        </a:spcAft>
                        <a:buClr>
                          <a:schemeClr val="tx1"/>
                        </a:buClr>
                        <a:buSzPct val="80000"/>
                        <a:buFontTx/>
                        <a:buChar char="•"/>
                        <a:tabLst/>
                      </a:pPr>
                      <a:r>
                        <a:rPr kumimoji="0" lang="en-GB" sz="1400" b="0" i="0" u="none" strike="noStrike" cap="none" normalizeH="0" baseline="0" dirty="0" smtClean="0">
                          <a:ln>
                            <a:noFill/>
                          </a:ln>
                          <a:solidFill>
                            <a:schemeClr val="tx1"/>
                          </a:solidFill>
                          <a:effectLst/>
                          <a:latin typeface="+mn-lt"/>
                        </a:rPr>
                        <a:t>Applications with complex HMI</a:t>
                      </a:r>
                      <a:endParaRPr kumimoji="0" lang="en-US" altLang="zh-CN" sz="1400" b="0" i="0" u="none" strike="noStrike" cap="none" normalizeH="0" baseline="0" dirty="0" smtClean="0">
                        <a:ln>
                          <a:noFill/>
                        </a:ln>
                        <a:solidFill>
                          <a:schemeClr val="tx1"/>
                        </a:solidFill>
                        <a:effectLst/>
                        <a:latin typeface="+mn-lt"/>
                        <a:ea typeface="宋体"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19150">
                <a:tc>
                  <a:txBody>
                    <a:bodyPr/>
                    <a:lstStyle/>
                    <a:p>
                      <a:pPr marL="0" marR="0" lvl="0" indent="0" algn="l" defTabSz="914400" rtl="0" eaLnBrk="1" fontAlgn="base" latinLnBrk="0" hangingPunct="1">
                        <a:lnSpc>
                          <a:spcPct val="100000"/>
                        </a:lnSpc>
                        <a:spcBef>
                          <a:spcPct val="3000"/>
                        </a:spcBef>
                        <a:spcAft>
                          <a:spcPct val="3000"/>
                        </a:spcAft>
                        <a:buClr>
                          <a:schemeClr val="tx1"/>
                        </a:buClr>
                        <a:buSzPct val="80000"/>
                        <a:buFontTx/>
                        <a:buNone/>
                        <a:tabLst/>
                      </a:pPr>
                      <a:r>
                        <a:rPr kumimoji="0" lang="en-GB" sz="1400" b="1" i="0" u="none" strike="noStrike" cap="none" normalizeH="0" baseline="0" dirty="0" smtClean="0">
                          <a:ln>
                            <a:noFill/>
                          </a:ln>
                          <a:solidFill>
                            <a:schemeClr val="bg2"/>
                          </a:solidFill>
                          <a:effectLst/>
                          <a:latin typeface="+mn-lt"/>
                        </a:rPr>
                        <a:t>Key differences</a:t>
                      </a:r>
                      <a:endParaRPr kumimoji="0" lang="en-US" altLang="zh-CN" sz="1400" b="1" i="0" u="none" strike="noStrike" cap="none" normalizeH="0" baseline="0" dirty="0" smtClean="0">
                        <a:ln>
                          <a:noFill/>
                        </a:ln>
                        <a:solidFill>
                          <a:schemeClr val="bg2"/>
                        </a:solidFill>
                        <a:effectLst/>
                        <a:latin typeface="+mn-lt"/>
                        <a:ea typeface="宋体"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marL="90488" marR="0" lvl="0" indent="-90488" algn="l" defTabSz="914400" rtl="0" eaLnBrk="1" fontAlgn="base" latinLnBrk="0" hangingPunct="1">
                        <a:lnSpc>
                          <a:spcPct val="100000"/>
                        </a:lnSpc>
                        <a:spcBef>
                          <a:spcPct val="3000"/>
                        </a:spcBef>
                        <a:spcAft>
                          <a:spcPct val="3000"/>
                        </a:spcAft>
                        <a:buClr>
                          <a:schemeClr val="tx1"/>
                        </a:buClr>
                        <a:buSzPct val="80000"/>
                        <a:buFontTx/>
                        <a:buChar char="•"/>
                        <a:tabLst/>
                      </a:pPr>
                      <a:r>
                        <a:rPr kumimoji="0" lang="en-GB" sz="1400" b="0" i="0" u="none" strike="noStrike" cap="none" normalizeH="0" baseline="0" dirty="0" smtClean="0">
                          <a:ln>
                            <a:noFill/>
                          </a:ln>
                          <a:solidFill>
                            <a:schemeClr val="tx1"/>
                          </a:solidFill>
                          <a:effectLst/>
                          <a:latin typeface="+mn-lt"/>
                        </a:rPr>
                        <a:t>No Camera Interface</a:t>
                      </a:r>
                    </a:p>
                    <a:p>
                      <a:pPr marL="90488" marR="0" lvl="0" indent="-90488" algn="l" defTabSz="914400" rtl="0" eaLnBrk="1" fontAlgn="base" latinLnBrk="0" hangingPunct="1">
                        <a:lnSpc>
                          <a:spcPct val="100000"/>
                        </a:lnSpc>
                        <a:spcBef>
                          <a:spcPct val="3000"/>
                        </a:spcBef>
                        <a:spcAft>
                          <a:spcPct val="3000"/>
                        </a:spcAft>
                        <a:buClr>
                          <a:schemeClr val="tx1"/>
                        </a:buClr>
                        <a:buSzPct val="80000"/>
                        <a:buFontTx/>
                        <a:buChar char="•"/>
                        <a:tabLst/>
                      </a:pPr>
                      <a:r>
                        <a:rPr kumimoji="0" lang="en-GB" sz="1400" b="0" i="0" u="none" strike="noStrike" cap="none" normalizeH="0" baseline="0" dirty="0" smtClean="0">
                          <a:ln>
                            <a:noFill/>
                          </a:ln>
                          <a:solidFill>
                            <a:schemeClr val="tx1"/>
                          </a:solidFill>
                          <a:effectLst/>
                          <a:latin typeface="+mn-lt"/>
                        </a:rPr>
                        <a:t>No LCD controller</a:t>
                      </a:r>
                    </a:p>
                    <a:p>
                      <a:pPr marL="90488" marR="0" lvl="0" indent="-90488" algn="l" defTabSz="914400" rtl="0" eaLnBrk="1" fontAlgn="base" latinLnBrk="0" hangingPunct="1">
                        <a:lnSpc>
                          <a:spcPct val="100000"/>
                        </a:lnSpc>
                        <a:spcBef>
                          <a:spcPct val="3000"/>
                        </a:spcBef>
                        <a:spcAft>
                          <a:spcPct val="3000"/>
                        </a:spcAft>
                        <a:buClr>
                          <a:schemeClr val="tx1"/>
                        </a:buClr>
                        <a:buSzPct val="80000"/>
                        <a:buFontTx/>
                        <a:buChar char="•"/>
                        <a:tabLst/>
                      </a:pPr>
                      <a:r>
                        <a:rPr kumimoji="0" lang="en-GB" sz="1400" b="0" i="0" u="none" strike="noStrike" cap="none" normalizeH="0" baseline="0" dirty="0" smtClean="0">
                          <a:ln>
                            <a:noFill/>
                          </a:ln>
                          <a:solidFill>
                            <a:schemeClr val="tx1"/>
                          </a:solidFill>
                          <a:effectLst/>
                          <a:latin typeface="+mn-lt"/>
                        </a:rPr>
                        <a:t>16-bit DRAM interface</a:t>
                      </a:r>
                    </a:p>
                    <a:p>
                      <a:pPr marL="90488" marR="0" lvl="0" indent="-90488" algn="l" defTabSz="914400" rtl="0" eaLnBrk="1" fontAlgn="base" latinLnBrk="0" hangingPunct="1">
                        <a:lnSpc>
                          <a:spcPct val="100000"/>
                        </a:lnSpc>
                        <a:spcBef>
                          <a:spcPct val="3000"/>
                        </a:spcBef>
                        <a:spcAft>
                          <a:spcPct val="3000"/>
                        </a:spcAft>
                        <a:buClr>
                          <a:schemeClr val="tx1"/>
                        </a:buClr>
                        <a:buSzPct val="80000"/>
                        <a:buFontTx/>
                        <a:buChar char="•"/>
                        <a:tabLst/>
                      </a:pPr>
                      <a:r>
                        <a:rPr kumimoji="0" lang="en-GB" sz="1400" b="0" i="0" u="none" strike="noStrike" cap="none" normalizeH="0" baseline="0" dirty="0" smtClean="0">
                          <a:ln>
                            <a:noFill/>
                          </a:ln>
                          <a:solidFill>
                            <a:schemeClr val="tx1"/>
                          </a:solidFill>
                          <a:effectLst/>
                          <a:latin typeface="+mn-lt"/>
                        </a:rPr>
                        <a:t>Reduced peripherals</a:t>
                      </a:r>
                      <a:endParaRPr kumimoji="0" lang="en-US" altLang="zh-CN" sz="1400" b="0" i="0" u="none" strike="noStrike" cap="none" normalizeH="0" baseline="0" dirty="0" smtClean="0">
                        <a:ln>
                          <a:noFill/>
                        </a:ln>
                        <a:solidFill>
                          <a:schemeClr val="tx1"/>
                        </a:solidFill>
                        <a:effectLst/>
                        <a:latin typeface="+mn-lt"/>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90488" marR="0" lvl="0" indent="-90488" algn="l" defTabSz="914400" rtl="0" eaLnBrk="1" fontAlgn="base" latinLnBrk="0" hangingPunct="1">
                        <a:lnSpc>
                          <a:spcPct val="100000"/>
                        </a:lnSpc>
                        <a:spcBef>
                          <a:spcPct val="3000"/>
                        </a:spcBef>
                        <a:spcAft>
                          <a:spcPct val="3000"/>
                        </a:spcAft>
                        <a:buClr>
                          <a:schemeClr val="tx1"/>
                        </a:buClr>
                        <a:buSzPct val="80000"/>
                        <a:buFontTx/>
                        <a:buChar char="•"/>
                        <a:tabLst/>
                      </a:pPr>
                      <a:r>
                        <a:rPr kumimoji="0" lang="en-GB" sz="1400" b="0" i="0" u="none" strike="noStrike" cap="none" normalizeH="0" baseline="0" smtClean="0">
                          <a:ln>
                            <a:noFill/>
                          </a:ln>
                          <a:solidFill>
                            <a:schemeClr val="tx1"/>
                          </a:solidFill>
                          <a:effectLst/>
                          <a:latin typeface="+mn-lt"/>
                        </a:rPr>
                        <a:t>Camera Interface</a:t>
                      </a:r>
                    </a:p>
                    <a:p>
                      <a:pPr marL="90488" marR="0" lvl="0" indent="-90488" algn="l" defTabSz="914400" rtl="0" eaLnBrk="1" fontAlgn="base" latinLnBrk="0" hangingPunct="1">
                        <a:lnSpc>
                          <a:spcPct val="100000"/>
                        </a:lnSpc>
                        <a:spcBef>
                          <a:spcPct val="3000"/>
                        </a:spcBef>
                        <a:spcAft>
                          <a:spcPct val="3000"/>
                        </a:spcAft>
                        <a:buClr>
                          <a:schemeClr val="tx1"/>
                        </a:buClr>
                        <a:buSzPct val="80000"/>
                        <a:buFontTx/>
                        <a:buChar char="•"/>
                        <a:tabLst/>
                      </a:pPr>
                      <a:r>
                        <a:rPr kumimoji="0" lang="en-GB" sz="1400" b="0" i="0" u="none" strike="noStrike" cap="none" normalizeH="0" baseline="0" smtClean="0">
                          <a:ln>
                            <a:noFill/>
                          </a:ln>
                          <a:solidFill>
                            <a:schemeClr val="tx1"/>
                          </a:solidFill>
                          <a:effectLst/>
                          <a:latin typeface="+mn-lt"/>
                        </a:rPr>
                        <a:t>Colour LCD controller (24-bit interface)</a:t>
                      </a:r>
                    </a:p>
                    <a:p>
                      <a:pPr marL="90488" marR="0" lvl="0" indent="-90488" algn="l" defTabSz="914400" rtl="0" eaLnBrk="1" fontAlgn="base" latinLnBrk="0" hangingPunct="1">
                        <a:lnSpc>
                          <a:spcPct val="100000"/>
                        </a:lnSpc>
                        <a:spcBef>
                          <a:spcPct val="3000"/>
                        </a:spcBef>
                        <a:spcAft>
                          <a:spcPct val="3000"/>
                        </a:spcAft>
                        <a:buClr>
                          <a:schemeClr val="tx1"/>
                        </a:buClr>
                        <a:buSzPct val="80000"/>
                        <a:buFontTx/>
                        <a:buChar char="•"/>
                        <a:tabLst/>
                      </a:pPr>
                      <a:r>
                        <a:rPr kumimoji="0" lang="en-GB" sz="1400" b="0" i="0" u="none" strike="noStrike" cap="none" normalizeH="0" baseline="0" smtClean="0">
                          <a:ln>
                            <a:noFill/>
                          </a:ln>
                          <a:solidFill>
                            <a:schemeClr val="tx1"/>
                          </a:solidFill>
                          <a:effectLst/>
                          <a:latin typeface="+mn-lt"/>
                        </a:rPr>
                        <a:t>16/32-bit DRAM interface</a:t>
                      </a:r>
                    </a:p>
                    <a:p>
                      <a:pPr marL="90488" marR="0" lvl="0" indent="-90488" algn="l" defTabSz="914400" rtl="0" eaLnBrk="1" fontAlgn="base" latinLnBrk="0" hangingPunct="1">
                        <a:lnSpc>
                          <a:spcPct val="100000"/>
                        </a:lnSpc>
                        <a:spcBef>
                          <a:spcPct val="3000"/>
                        </a:spcBef>
                        <a:spcAft>
                          <a:spcPct val="3000"/>
                        </a:spcAft>
                        <a:buClr>
                          <a:schemeClr val="tx1"/>
                        </a:buClr>
                        <a:buSzPct val="80000"/>
                        <a:buFontTx/>
                        <a:buChar char="•"/>
                        <a:tabLst/>
                      </a:pPr>
                      <a:r>
                        <a:rPr kumimoji="0" lang="en-GB" sz="1400" b="0" i="0" u="none" strike="noStrike" cap="none" normalizeH="0" baseline="0" smtClean="0">
                          <a:ln>
                            <a:noFill/>
                          </a:ln>
                          <a:solidFill>
                            <a:schemeClr val="tx1"/>
                          </a:solidFill>
                          <a:effectLst/>
                          <a:latin typeface="+mn-lt"/>
                        </a:rPr>
                        <a:t>Full peripherals</a:t>
                      </a:r>
                      <a:endParaRPr kumimoji="0" lang="en-US" altLang="zh-CN" sz="1400" b="0" i="0" u="none" strike="noStrike" cap="none" normalizeH="0" baseline="0" smtClean="0">
                        <a:ln>
                          <a:noFill/>
                        </a:ln>
                        <a:solidFill>
                          <a:schemeClr val="tx1"/>
                        </a:solidFill>
                        <a:effectLst/>
                        <a:latin typeface="+mn-lt"/>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90488" marR="0" lvl="0" indent="-90488" algn="l" defTabSz="914400" rtl="0" eaLnBrk="1" fontAlgn="base" latinLnBrk="0" hangingPunct="1">
                        <a:lnSpc>
                          <a:spcPct val="100000"/>
                        </a:lnSpc>
                        <a:spcBef>
                          <a:spcPct val="3000"/>
                        </a:spcBef>
                        <a:spcAft>
                          <a:spcPct val="3000"/>
                        </a:spcAft>
                        <a:buClr>
                          <a:schemeClr val="tx1"/>
                        </a:buClr>
                        <a:buSzPct val="80000"/>
                        <a:buFontTx/>
                        <a:buChar char="•"/>
                        <a:tabLst/>
                      </a:pPr>
                      <a:r>
                        <a:rPr kumimoji="0" lang="en-GB" sz="1400" b="0" i="0" u="none" strike="noStrike" cap="none" normalizeH="0" baseline="0" dirty="0" smtClean="0">
                          <a:ln>
                            <a:noFill/>
                          </a:ln>
                          <a:solidFill>
                            <a:schemeClr val="tx1"/>
                          </a:solidFill>
                          <a:effectLst/>
                          <a:latin typeface="+mn-lt"/>
                        </a:rPr>
                        <a:t>OpenVG1.1 2D Graphics Accelerator</a:t>
                      </a:r>
                      <a:endParaRPr kumimoji="0" lang="en-US" altLang="zh-CN" sz="1400" b="0" i="0" u="none" strike="noStrike" cap="none" normalizeH="0" baseline="0" dirty="0" smtClean="0">
                        <a:ln>
                          <a:noFill/>
                        </a:ln>
                        <a:solidFill>
                          <a:schemeClr val="tx1"/>
                        </a:solidFill>
                        <a:effectLst/>
                        <a:latin typeface="+mn-lt"/>
                        <a:ea typeface="宋体"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19150">
                <a:tc>
                  <a:txBody>
                    <a:bodyPr/>
                    <a:lstStyle/>
                    <a:p>
                      <a:pPr marL="0" marR="0" lvl="0" indent="0" algn="l" defTabSz="914400" rtl="0" eaLnBrk="1" fontAlgn="base" latinLnBrk="0" hangingPunct="1">
                        <a:lnSpc>
                          <a:spcPct val="100000"/>
                        </a:lnSpc>
                        <a:spcBef>
                          <a:spcPct val="3000"/>
                        </a:spcBef>
                        <a:spcAft>
                          <a:spcPct val="3000"/>
                        </a:spcAft>
                        <a:buClr>
                          <a:schemeClr val="tx1"/>
                        </a:buClr>
                        <a:buSzPct val="80000"/>
                        <a:buFontTx/>
                        <a:buNone/>
                        <a:tabLst/>
                      </a:pPr>
                      <a:r>
                        <a:rPr kumimoji="0" lang="en-GB" sz="1400" b="1" i="0" u="none" strike="noStrike" cap="none" normalizeH="0" baseline="0" dirty="0" smtClean="0">
                          <a:ln>
                            <a:noFill/>
                          </a:ln>
                          <a:solidFill>
                            <a:schemeClr val="bg2"/>
                          </a:solidFill>
                          <a:effectLst/>
                          <a:latin typeface="+mn-lt"/>
                        </a:rPr>
                        <a:t>Package</a:t>
                      </a:r>
                      <a:endParaRPr kumimoji="0" lang="en-US" altLang="zh-CN" sz="1400" b="1" i="0" u="none" strike="noStrike" cap="none" normalizeH="0" baseline="0" dirty="0" smtClean="0">
                        <a:ln>
                          <a:noFill/>
                        </a:ln>
                        <a:solidFill>
                          <a:schemeClr val="bg2"/>
                        </a:solidFill>
                        <a:effectLst/>
                        <a:latin typeface="+mn-lt"/>
                        <a:ea typeface="宋体"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marL="0" marR="0" lvl="0" indent="0" algn="l" defTabSz="914400" rtl="0" eaLnBrk="1" fontAlgn="base" latinLnBrk="0" hangingPunct="1">
                        <a:lnSpc>
                          <a:spcPct val="100000"/>
                        </a:lnSpc>
                        <a:spcBef>
                          <a:spcPct val="3000"/>
                        </a:spcBef>
                        <a:spcAft>
                          <a:spcPct val="3000"/>
                        </a:spcAft>
                        <a:buClr>
                          <a:schemeClr val="tx1"/>
                        </a:buClr>
                        <a:buSzPct val="80000"/>
                        <a:buFontTx/>
                        <a:buNone/>
                        <a:tabLst/>
                      </a:pPr>
                      <a:r>
                        <a:rPr kumimoji="0" lang="en-GB" sz="1400" b="0" i="0" u="none" strike="noStrike" cap="none" normalizeH="0" baseline="0" dirty="0" smtClean="0">
                          <a:ln>
                            <a:noFill/>
                          </a:ln>
                          <a:solidFill>
                            <a:schemeClr val="tx1"/>
                          </a:solidFill>
                          <a:effectLst/>
                          <a:latin typeface="+mn-lt"/>
                        </a:rPr>
                        <a:t>400 ball 0.8mm pitch BGA (17mm x 17mm)</a:t>
                      </a:r>
                      <a:endParaRPr kumimoji="0" lang="en-US" altLang="zh-CN" sz="1400" b="0" i="0" u="none" strike="noStrike" cap="none" normalizeH="0" baseline="0" dirty="0" smtClean="0">
                        <a:ln>
                          <a:noFill/>
                        </a:ln>
                        <a:solidFill>
                          <a:schemeClr val="tx1"/>
                        </a:solidFill>
                        <a:effectLst/>
                        <a:latin typeface="+mn-lt"/>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3000"/>
                        </a:spcBef>
                        <a:spcAft>
                          <a:spcPct val="3000"/>
                        </a:spcAft>
                        <a:buClr>
                          <a:schemeClr val="tx1"/>
                        </a:buClr>
                        <a:buSzPct val="80000"/>
                        <a:buFontTx/>
                        <a:buNone/>
                        <a:tabLst/>
                      </a:pPr>
                      <a:r>
                        <a:rPr kumimoji="0" lang="en-GB" sz="1400" b="0" i="0" u="none" strike="noStrike" cap="none" normalizeH="0" baseline="0" dirty="0" smtClean="0">
                          <a:ln>
                            <a:noFill/>
                          </a:ln>
                          <a:solidFill>
                            <a:schemeClr val="tx1"/>
                          </a:solidFill>
                          <a:effectLst/>
                          <a:latin typeface="+mn-lt"/>
                        </a:rPr>
                        <a:t>400 ball 0.8mm pitch BGA (17mm x 17mm)</a:t>
                      </a:r>
                      <a:endParaRPr kumimoji="0" lang="en-US" altLang="zh-CN" sz="1400" b="0" i="0" u="none" strike="noStrike" cap="none" normalizeH="0" baseline="0" dirty="0" smtClean="0">
                        <a:ln>
                          <a:noFill/>
                        </a:ln>
                        <a:solidFill>
                          <a:schemeClr val="tx1"/>
                        </a:solidFill>
                        <a:effectLst/>
                        <a:latin typeface="+mn-lt"/>
                        <a:ea typeface="宋体" charset="-122"/>
                      </a:endParaRPr>
                    </a:p>
                    <a:p>
                      <a:pPr marL="0" marR="0" lvl="0" indent="0" algn="l" defTabSz="914400" rtl="0" eaLnBrk="1" fontAlgn="base" latinLnBrk="0" hangingPunct="1">
                        <a:lnSpc>
                          <a:spcPct val="100000"/>
                        </a:lnSpc>
                        <a:spcBef>
                          <a:spcPct val="3000"/>
                        </a:spcBef>
                        <a:spcAft>
                          <a:spcPct val="3000"/>
                        </a:spcAft>
                        <a:buClr>
                          <a:schemeClr val="tx1"/>
                        </a:buClr>
                        <a:buSzPct val="80000"/>
                        <a:buFontTx/>
                        <a:buNone/>
                        <a:tabLst/>
                      </a:pPr>
                      <a:endParaRPr kumimoji="0" lang="en-US" altLang="zh-CN" sz="1400" b="0" i="0" u="none" strike="noStrike" cap="none" normalizeH="0" baseline="0" dirty="0" smtClean="0">
                        <a:ln>
                          <a:noFill/>
                        </a:ln>
                        <a:solidFill>
                          <a:schemeClr val="tx1"/>
                        </a:solidFill>
                        <a:effectLst/>
                        <a:latin typeface="+mn-lt"/>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3000"/>
                        </a:spcBef>
                        <a:spcAft>
                          <a:spcPct val="3000"/>
                        </a:spcAft>
                        <a:buClr>
                          <a:schemeClr val="tx1"/>
                        </a:buClr>
                        <a:buSzPct val="80000"/>
                        <a:buFontTx/>
                        <a:buNone/>
                        <a:tabLst/>
                      </a:pPr>
                      <a:r>
                        <a:rPr kumimoji="0" lang="en-GB" sz="1400" b="0" i="0" u="none" strike="noStrike" cap="none" normalizeH="0" baseline="0" dirty="0" smtClean="0">
                          <a:ln>
                            <a:noFill/>
                          </a:ln>
                          <a:solidFill>
                            <a:schemeClr val="tx1"/>
                          </a:solidFill>
                          <a:effectLst/>
                          <a:latin typeface="+mn-lt"/>
                        </a:rPr>
                        <a:t>Same package and </a:t>
                      </a:r>
                      <a:r>
                        <a:rPr kumimoji="0" lang="en-GB" sz="1400" b="0" i="0" u="none" strike="noStrike" cap="none" normalizeH="0" baseline="0" dirty="0" err="1" smtClean="0">
                          <a:ln>
                            <a:noFill/>
                          </a:ln>
                          <a:solidFill>
                            <a:schemeClr val="tx1"/>
                          </a:solidFill>
                          <a:effectLst/>
                          <a:latin typeface="+mn-lt"/>
                        </a:rPr>
                        <a:t>pinout</a:t>
                      </a:r>
                      <a:r>
                        <a:rPr kumimoji="0" lang="en-GB" sz="1400" b="0" i="0" u="none" strike="noStrike" cap="none" normalizeH="0" baseline="0" dirty="0" smtClean="0">
                          <a:ln>
                            <a:noFill/>
                          </a:ln>
                          <a:solidFill>
                            <a:schemeClr val="tx1"/>
                          </a:solidFill>
                          <a:effectLst/>
                          <a:latin typeface="+mn-lt"/>
                        </a:rPr>
                        <a:t> as i.MX351/355</a:t>
                      </a:r>
                      <a:endParaRPr kumimoji="0" lang="en-US" altLang="zh-CN" sz="1400" b="0" i="0" u="none" strike="noStrike" cap="none" normalizeH="0" baseline="0" dirty="0" smtClean="0">
                        <a:ln>
                          <a:noFill/>
                        </a:ln>
                        <a:solidFill>
                          <a:schemeClr val="tx1"/>
                        </a:solidFill>
                        <a:effectLst/>
                        <a:latin typeface="+mn-lt"/>
                        <a:ea typeface="宋体"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15975">
                <a:tc>
                  <a:txBody>
                    <a:bodyPr/>
                    <a:lstStyle/>
                    <a:p>
                      <a:pPr marL="0" marR="0" lvl="0" indent="0" algn="l" defTabSz="914400" rtl="0" eaLnBrk="1" fontAlgn="base" latinLnBrk="0" hangingPunct="1">
                        <a:lnSpc>
                          <a:spcPct val="100000"/>
                        </a:lnSpc>
                        <a:spcBef>
                          <a:spcPct val="3000"/>
                        </a:spcBef>
                        <a:spcAft>
                          <a:spcPct val="3000"/>
                        </a:spcAft>
                        <a:buClr>
                          <a:schemeClr val="tx1"/>
                        </a:buClr>
                        <a:buSzPct val="80000"/>
                        <a:buFontTx/>
                        <a:buNone/>
                        <a:tabLst/>
                      </a:pPr>
                      <a:r>
                        <a:rPr kumimoji="0" lang="en-GB" sz="1400" b="1" i="0" u="none" strike="noStrike" cap="none" normalizeH="0" baseline="0" dirty="0" smtClean="0">
                          <a:ln>
                            <a:noFill/>
                          </a:ln>
                          <a:solidFill>
                            <a:schemeClr val="bg2"/>
                          </a:solidFill>
                          <a:effectLst/>
                          <a:latin typeface="+mn-lt"/>
                        </a:rPr>
                        <a:t>Positioning</a:t>
                      </a:r>
                      <a:endParaRPr kumimoji="0" lang="en-US" altLang="zh-CN" sz="1400" b="1" i="0" u="none" strike="noStrike" cap="none" normalizeH="0" baseline="0" dirty="0" smtClean="0">
                        <a:ln>
                          <a:noFill/>
                        </a:ln>
                        <a:solidFill>
                          <a:schemeClr val="bg2"/>
                        </a:solidFill>
                        <a:effectLst/>
                        <a:latin typeface="+mn-lt"/>
                        <a:ea typeface="宋体"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marL="0" marR="0" lvl="0" indent="0" algn="l" defTabSz="914400" rtl="0" eaLnBrk="1" fontAlgn="base" latinLnBrk="0" hangingPunct="1">
                        <a:lnSpc>
                          <a:spcPct val="100000"/>
                        </a:lnSpc>
                        <a:spcBef>
                          <a:spcPct val="3000"/>
                        </a:spcBef>
                        <a:spcAft>
                          <a:spcPct val="3000"/>
                        </a:spcAft>
                        <a:buClr>
                          <a:schemeClr val="tx1"/>
                        </a:buClr>
                        <a:buSzPct val="80000"/>
                        <a:buFontTx/>
                        <a:buNone/>
                        <a:tabLst/>
                      </a:pPr>
                      <a:r>
                        <a:rPr kumimoji="0" lang="en-GB" sz="1400" b="0" i="0" u="none" strike="noStrike" cap="none" normalizeH="0" baseline="0" dirty="0" smtClean="0">
                          <a:ln>
                            <a:noFill/>
                          </a:ln>
                          <a:solidFill>
                            <a:schemeClr val="tx1"/>
                          </a:solidFill>
                          <a:effectLst/>
                          <a:latin typeface="+mn-lt"/>
                        </a:rPr>
                        <a:t>Lowest cost ARM11 device; next step up from MCF5251</a:t>
                      </a:r>
                      <a:endParaRPr kumimoji="0" lang="en-US" altLang="zh-CN" sz="1400" b="0" i="0" u="none" strike="noStrike" cap="none" normalizeH="0" baseline="0" dirty="0" smtClean="0">
                        <a:ln>
                          <a:noFill/>
                        </a:ln>
                        <a:solidFill>
                          <a:schemeClr val="tx1"/>
                        </a:solidFill>
                        <a:effectLst/>
                        <a:latin typeface="+mn-lt"/>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3000"/>
                        </a:spcBef>
                        <a:spcAft>
                          <a:spcPct val="3000"/>
                        </a:spcAft>
                        <a:buClr>
                          <a:schemeClr val="tx1"/>
                        </a:buClr>
                        <a:buSzPct val="80000"/>
                        <a:buFontTx/>
                        <a:buNone/>
                        <a:tabLst/>
                      </a:pPr>
                      <a:r>
                        <a:rPr kumimoji="0" lang="en-GB" sz="1400" b="0" i="0" u="none" strike="noStrike" cap="none" normalizeH="0" baseline="0" dirty="0" smtClean="0">
                          <a:ln>
                            <a:noFill/>
                          </a:ln>
                          <a:solidFill>
                            <a:schemeClr val="tx1"/>
                          </a:solidFill>
                          <a:effectLst/>
                          <a:latin typeface="+mn-lt"/>
                        </a:rPr>
                        <a:t>Mainstream Automotive device</a:t>
                      </a:r>
                      <a:endParaRPr kumimoji="0" lang="en-US" altLang="zh-CN" sz="1400" b="0" i="0" u="none" strike="noStrike" cap="none" normalizeH="0" baseline="0" dirty="0" smtClean="0">
                        <a:ln>
                          <a:noFill/>
                        </a:ln>
                        <a:solidFill>
                          <a:schemeClr val="tx1"/>
                        </a:solidFill>
                        <a:effectLst/>
                        <a:latin typeface="+mn-lt"/>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3000"/>
                        </a:spcBef>
                        <a:spcAft>
                          <a:spcPct val="3000"/>
                        </a:spcAft>
                        <a:buClr>
                          <a:schemeClr val="tx1"/>
                        </a:buClr>
                        <a:buSzPct val="80000"/>
                        <a:buFontTx/>
                        <a:buNone/>
                        <a:tabLst/>
                      </a:pPr>
                      <a:r>
                        <a:rPr kumimoji="0" lang="en-GB" sz="1400" b="0" i="0" u="none" strike="noStrike" cap="none" normalizeH="0" baseline="0" dirty="0" smtClean="0">
                          <a:ln>
                            <a:noFill/>
                          </a:ln>
                          <a:solidFill>
                            <a:schemeClr val="tx1"/>
                          </a:solidFill>
                          <a:effectLst/>
                          <a:latin typeface="+mn-lt"/>
                        </a:rPr>
                        <a:t>Optimized for 2D/2.5D Graphics</a:t>
                      </a:r>
                      <a:endParaRPr kumimoji="0" lang="en-US" altLang="zh-CN" sz="1400" b="0" i="0" u="none" strike="noStrike" cap="none" normalizeH="0" baseline="0" dirty="0" smtClean="0">
                        <a:ln>
                          <a:noFill/>
                        </a:ln>
                        <a:solidFill>
                          <a:schemeClr val="tx1"/>
                        </a:solidFill>
                        <a:effectLst/>
                        <a:latin typeface="+mn-lt"/>
                        <a:ea typeface="宋体"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37092" name="Rectangle 4"/>
          <p:cNvSpPr>
            <a:spLocks noGrp="1" noChangeArrowheads="1"/>
          </p:cNvSpPr>
          <p:nvPr>
            <p:ph type="ctrTitle"/>
          </p:nvPr>
        </p:nvSpPr>
        <p:spPr>
          <a:xfrm>
            <a:off x="282824" y="5256041"/>
            <a:ext cx="7142634" cy="747897"/>
          </a:xfrm>
        </p:spPr>
        <p:txBody>
          <a:bodyPr/>
          <a:lstStyle/>
          <a:p>
            <a:pPr eaLnBrk="1" hangingPunct="1">
              <a:defRPr/>
            </a:pPr>
            <a:r>
              <a:rPr altLang="zh-CN">
                <a:latin typeface="+mn-lt"/>
              </a:rPr>
              <a:t>.net Micro Framework</a:t>
            </a:r>
          </a:p>
        </p:txBody>
      </p:sp>
      <p:pic>
        <p:nvPicPr>
          <p:cNvPr id="37890" name="Picture 6" descr="Freescale_MRAM_im1"/>
          <p:cNvPicPr>
            <a:picLocks noChangeAspect="1" noChangeArrowheads="1"/>
          </p:cNvPicPr>
          <p:nvPr/>
        </p:nvPicPr>
        <p:blipFill>
          <a:blip r:embed="rId3"/>
          <a:srcRect/>
          <a:stretch>
            <a:fillRect/>
          </a:stretch>
        </p:blipFill>
        <p:spPr bwMode="auto">
          <a:xfrm>
            <a:off x="276225" y="1524000"/>
            <a:ext cx="8667750" cy="340995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32995" name="Rectangle 3"/>
          <p:cNvSpPr>
            <a:spLocks noGrp="1" noChangeArrowheads="1"/>
          </p:cNvSpPr>
          <p:nvPr>
            <p:ph type="title"/>
          </p:nvPr>
        </p:nvSpPr>
        <p:spPr>
          <a:xfrm>
            <a:off x="133350" y="285750"/>
            <a:ext cx="8882063" cy="443198"/>
          </a:xfrm>
        </p:spPr>
        <p:txBody>
          <a:bodyPr/>
          <a:lstStyle/>
          <a:p>
            <a:pPr eaLnBrk="1" hangingPunct="1">
              <a:defRPr/>
            </a:pPr>
            <a:r>
              <a:rPr altLang="zh-CN" sz="3200">
                <a:latin typeface="+mn-lt"/>
              </a:rPr>
              <a:t>.NET Micro Framework &amp; i.MX Sideshow </a:t>
            </a:r>
            <a:r>
              <a:rPr lang="zh-CN" altLang="en-US" sz="3200">
                <a:latin typeface="+mn-lt"/>
              </a:rPr>
              <a:t>方案</a:t>
            </a:r>
          </a:p>
        </p:txBody>
      </p:sp>
      <p:sp>
        <p:nvSpPr>
          <p:cNvPr id="2132996" name="Rectangle 4"/>
          <p:cNvSpPr>
            <a:spLocks noGrp="1" noChangeArrowheads="1"/>
          </p:cNvSpPr>
          <p:nvPr>
            <p:ph type="body" sz="half" idx="1"/>
          </p:nvPr>
        </p:nvSpPr>
        <p:spPr>
          <a:xfrm>
            <a:off x="133350" y="933450"/>
            <a:ext cx="4748213" cy="1748171"/>
          </a:xfrm>
        </p:spPr>
        <p:txBody>
          <a:bodyPr/>
          <a:lstStyle/>
          <a:p>
            <a:pPr eaLnBrk="1" hangingPunct="1">
              <a:defRPr/>
            </a:pPr>
            <a:r>
              <a:rPr lang="zh-CN" altLang="en-US" sz="1800" b="1" dirty="0">
                <a:latin typeface="+mn-lt"/>
                <a:cs typeface="+mn-cs"/>
              </a:rPr>
              <a:t>基于微软开发的 </a:t>
            </a:r>
            <a:r>
              <a:rPr lang="en-US" altLang="zh-CN" sz="1800" b="1" dirty="0" err="1">
                <a:latin typeface="+mn-lt"/>
                <a:cs typeface="+mn-cs"/>
              </a:rPr>
              <a:t>.net</a:t>
            </a:r>
            <a:r>
              <a:rPr lang="en-US" altLang="zh-CN" sz="1800" b="1" dirty="0">
                <a:latin typeface="+mn-lt"/>
                <a:cs typeface="+mn-cs"/>
              </a:rPr>
              <a:t> Micro Framework</a:t>
            </a:r>
            <a:r>
              <a:rPr lang="zh-CN" altLang="en-US" sz="1800" b="1" dirty="0">
                <a:latin typeface="+mn-lt"/>
                <a:cs typeface="+mn-cs"/>
              </a:rPr>
              <a:t>系统</a:t>
            </a:r>
            <a:r>
              <a:rPr lang="en-US" altLang="zh-CN" sz="1800" b="1" dirty="0">
                <a:latin typeface="+mn-lt"/>
                <a:cs typeface="+mn-cs"/>
              </a:rPr>
              <a:t>,  </a:t>
            </a:r>
            <a:r>
              <a:rPr lang="en-US" altLang="zh-CN" sz="1800" b="1" dirty="0" err="1">
                <a:latin typeface="+mn-lt"/>
                <a:cs typeface="+mn-cs"/>
              </a:rPr>
              <a:t>Freescale’s</a:t>
            </a:r>
            <a:r>
              <a:rPr lang="en-US" altLang="zh-CN" sz="1800" b="1" dirty="0">
                <a:latin typeface="+mn-lt"/>
                <a:cs typeface="+mn-cs"/>
              </a:rPr>
              <a:t> </a:t>
            </a:r>
            <a:r>
              <a:rPr lang="zh-CN" altLang="en-US" sz="1800" b="1" dirty="0">
                <a:latin typeface="+mn-lt"/>
                <a:cs typeface="+mn-cs"/>
              </a:rPr>
              <a:t>开发了基于</a:t>
            </a:r>
            <a:r>
              <a:rPr lang="en-US" altLang="zh-CN" sz="1800" b="1" dirty="0">
                <a:latin typeface="+mn-lt"/>
                <a:cs typeface="+mn-cs"/>
              </a:rPr>
              <a:t>ARM920 </a:t>
            </a:r>
            <a:r>
              <a:rPr lang="zh-CN" altLang="en-US" sz="1800" b="1" dirty="0">
                <a:latin typeface="+mn-lt"/>
                <a:cs typeface="+mn-cs"/>
              </a:rPr>
              <a:t>的 </a:t>
            </a:r>
            <a:r>
              <a:rPr lang="en-US" altLang="zh-CN" sz="1800" b="1" dirty="0">
                <a:latin typeface="+mn-lt"/>
                <a:cs typeface="+mn-cs"/>
              </a:rPr>
              <a:t>i.MXL/i.MXS </a:t>
            </a:r>
            <a:r>
              <a:rPr lang="zh-CN" altLang="en-US" sz="1800" b="1" dirty="0">
                <a:latin typeface="+mn-lt"/>
                <a:cs typeface="+mn-cs"/>
              </a:rPr>
              <a:t>处理器的应用开发板</a:t>
            </a:r>
            <a:r>
              <a:rPr lang="en-US" altLang="zh-CN" sz="1800" b="1" dirty="0">
                <a:latin typeface="+mn-lt"/>
                <a:cs typeface="+mn-cs"/>
              </a:rPr>
              <a:t>.</a:t>
            </a:r>
          </a:p>
          <a:p>
            <a:pPr eaLnBrk="1" hangingPunct="1">
              <a:defRPr/>
            </a:pPr>
            <a:endParaRPr lang="en-US" altLang="zh-CN" sz="2400" b="1" dirty="0">
              <a:latin typeface="+mn-lt"/>
              <a:cs typeface="+mn-cs"/>
            </a:endParaRPr>
          </a:p>
          <a:p>
            <a:pPr eaLnBrk="1" hangingPunct="1">
              <a:defRPr/>
            </a:pPr>
            <a:endParaRPr lang="en-US" altLang="zh-CN" sz="2600" dirty="0">
              <a:latin typeface="+mn-lt"/>
              <a:cs typeface="+mn-cs"/>
            </a:endParaRPr>
          </a:p>
        </p:txBody>
      </p:sp>
      <p:pic>
        <p:nvPicPr>
          <p:cNvPr id="38915" name="Picture 2" descr="i"/>
          <p:cNvPicPr>
            <a:picLocks noChangeAspect="1" noChangeArrowheads="1"/>
          </p:cNvPicPr>
          <p:nvPr/>
        </p:nvPicPr>
        <p:blipFill>
          <a:blip r:embed="rId3"/>
          <a:srcRect r="9363"/>
          <a:stretch>
            <a:fillRect/>
          </a:stretch>
        </p:blipFill>
        <p:spPr bwMode="auto">
          <a:xfrm>
            <a:off x="4729163" y="1973263"/>
            <a:ext cx="4175125" cy="3071812"/>
          </a:xfrm>
          <a:prstGeom prst="rect">
            <a:avLst/>
          </a:prstGeom>
          <a:noFill/>
          <a:ln w="9525">
            <a:noFill/>
            <a:miter lim="800000"/>
            <a:headEnd/>
            <a:tailEnd/>
          </a:ln>
        </p:spPr>
      </p:pic>
      <p:sp>
        <p:nvSpPr>
          <p:cNvPr id="2133001" name="Rectangle 9"/>
          <p:cNvSpPr>
            <a:spLocks noChangeArrowheads="1"/>
          </p:cNvSpPr>
          <p:nvPr/>
        </p:nvSpPr>
        <p:spPr bwMode="auto">
          <a:xfrm>
            <a:off x="273050" y="1993900"/>
            <a:ext cx="4376738" cy="3773488"/>
          </a:xfrm>
          <a:prstGeom prst="rect">
            <a:avLst/>
          </a:prstGeom>
          <a:solidFill>
            <a:srgbClr val="00CCFF"/>
          </a:solidFill>
          <a:ln w="12700">
            <a:solidFill>
              <a:schemeClr val="tx1"/>
            </a:solidFill>
            <a:miter lim="800000"/>
            <a:headEnd/>
            <a:tailEnd/>
          </a:ln>
          <a:effectLst/>
        </p:spPr>
        <p:txBody>
          <a:bodyPr wrap="none"/>
          <a:lstStyle/>
          <a:p>
            <a:pPr algn="ctr" eaLnBrk="0" hangingPunct="0">
              <a:defRPr/>
            </a:pPr>
            <a:r>
              <a:rPr lang="en-US" altLang="zh-CN" sz="2400" b="1" dirty="0">
                <a:latin typeface="+mn-lt"/>
                <a:ea typeface="+mn-ea"/>
                <a:cs typeface="+mn-cs"/>
              </a:rPr>
              <a:t>MC9328MXS</a:t>
            </a:r>
            <a:endParaRPr lang="en-US" altLang="zh-CN" sz="2400" dirty="0">
              <a:latin typeface="+mn-lt"/>
              <a:ea typeface="+mn-ea"/>
              <a:cs typeface="+mn-cs"/>
            </a:endParaRPr>
          </a:p>
        </p:txBody>
      </p:sp>
      <p:sp>
        <p:nvSpPr>
          <p:cNvPr id="2133002" name="Rectangle 10"/>
          <p:cNvSpPr>
            <a:spLocks noChangeArrowheads="1"/>
          </p:cNvSpPr>
          <p:nvPr/>
        </p:nvSpPr>
        <p:spPr bwMode="auto">
          <a:xfrm>
            <a:off x="365125" y="2417763"/>
            <a:ext cx="1079500" cy="2438400"/>
          </a:xfrm>
          <a:prstGeom prst="rect">
            <a:avLst/>
          </a:prstGeom>
          <a:solidFill>
            <a:srgbClr val="C0C0C0"/>
          </a:solidFill>
          <a:ln w="12700">
            <a:solidFill>
              <a:schemeClr val="tx1"/>
            </a:solidFill>
            <a:miter lim="800000"/>
            <a:headEnd/>
            <a:tailEnd/>
          </a:ln>
          <a:effectLst/>
        </p:spPr>
        <p:txBody>
          <a:bodyPr wrap="none"/>
          <a:lstStyle/>
          <a:p>
            <a:pPr algn="ctr" eaLnBrk="0" hangingPunct="0">
              <a:defRPr/>
            </a:pPr>
            <a:r>
              <a:rPr lang="en-US" altLang="zh-CN" sz="1200">
                <a:latin typeface="+mn-lt"/>
                <a:ea typeface="+mn-ea"/>
                <a:cs typeface="+mn-cs"/>
              </a:rPr>
              <a:t>Connectivity</a:t>
            </a:r>
          </a:p>
        </p:txBody>
      </p:sp>
      <p:sp>
        <p:nvSpPr>
          <p:cNvPr id="2133003" name="Rectangle 11"/>
          <p:cNvSpPr>
            <a:spLocks noChangeArrowheads="1"/>
          </p:cNvSpPr>
          <p:nvPr/>
        </p:nvSpPr>
        <p:spPr bwMode="auto">
          <a:xfrm>
            <a:off x="1566863" y="2422525"/>
            <a:ext cx="1905000" cy="1635125"/>
          </a:xfrm>
          <a:prstGeom prst="rect">
            <a:avLst/>
          </a:prstGeom>
          <a:solidFill>
            <a:srgbClr val="C0C0C0"/>
          </a:solidFill>
          <a:ln w="12700">
            <a:solidFill>
              <a:schemeClr val="tx1"/>
            </a:solidFill>
            <a:miter lim="800000"/>
            <a:headEnd/>
            <a:tailEnd/>
          </a:ln>
          <a:effectLst/>
        </p:spPr>
        <p:txBody>
          <a:bodyPr wrap="none"/>
          <a:lstStyle/>
          <a:p>
            <a:pPr algn="ctr" eaLnBrk="0" hangingPunct="0">
              <a:defRPr/>
            </a:pPr>
            <a:r>
              <a:rPr lang="en-US" altLang="zh-CN" sz="1200">
                <a:latin typeface="+mn-lt"/>
                <a:ea typeface="+mn-ea"/>
                <a:cs typeface="+mn-cs"/>
              </a:rPr>
              <a:t>CPU Complex</a:t>
            </a:r>
          </a:p>
        </p:txBody>
      </p:sp>
      <p:sp>
        <p:nvSpPr>
          <p:cNvPr id="2133004" name="Rectangle 12"/>
          <p:cNvSpPr>
            <a:spLocks noChangeArrowheads="1"/>
          </p:cNvSpPr>
          <p:nvPr/>
        </p:nvSpPr>
        <p:spPr bwMode="auto">
          <a:xfrm>
            <a:off x="1703388" y="3381375"/>
            <a:ext cx="769937" cy="352425"/>
          </a:xfrm>
          <a:prstGeom prst="rect">
            <a:avLst/>
          </a:prstGeom>
          <a:solidFill>
            <a:srgbClr val="333399"/>
          </a:solidFill>
          <a:ln w="12700">
            <a:solidFill>
              <a:schemeClr val="tx1"/>
            </a:solidFill>
            <a:miter lim="800000"/>
            <a:headEnd/>
            <a:tailEnd/>
          </a:ln>
          <a:effectLst/>
        </p:spPr>
        <p:txBody>
          <a:bodyPr anchor="ctr"/>
          <a:lstStyle/>
          <a:p>
            <a:pPr algn="ctr" eaLnBrk="0" hangingPunct="0">
              <a:defRPr/>
            </a:pPr>
            <a:r>
              <a:rPr lang="en-US" altLang="zh-CN" sz="1000" dirty="0">
                <a:latin typeface="+mn-lt"/>
                <a:ea typeface="+mn-ea"/>
                <a:cs typeface="+mn-cs"/>
              </a:rPr>
              <a:t>Interrupt handler</a:t>
            </a:r>
          </a:p>
        </p:txBody>
      </p:sp>
      <p:sp>
        <p:nvSpPr>
          <p:cNvPr id="2133005" name="Rectangle 13"/>
          <p:cNvSpPr>
            <a:spLocks noChangeArrowheads="1"/>
          </p:cNvSpPr>
          <p:nvPr/>
        </p:nvSpPr>
        <p:spPr bwMode="auto">
          <a:xfrm>
            <a:off x="1708150" y="2644775"/>
            <a:ext cx="1685925" cy="390525"/>
          </a:xfrm>
          <a:prstGeom prst="rect">
            <a:avLst/>
          </a:prstGeom>
          <a:solidFill>
            <a:srgbClr val="333399"/>
          </a:solidFill>
          <a:ln w="12700">
            <a:solidFill>
              <a:schemeClr val="tx1"/>
            </a:solidFill>
            <a:miter lim="800000"/>
            <a:headEnd/>
            <a:tailEnd/>
          </a:ln>
          <a:effectLst/>
        </p:spPr>
        <p:txBody>
          <a:bodyPr anchor="ctr"/>
          <a:lstStyle/>
          <a:p>
            <a:pPr algn="ctr" eaLnBrk="0" hangingPunct="0">
              <a:defRPr/>
            </a:pPr>
            <a:r>
              <a:rPr lang="en-US" altLang="zh-CN" sz="1200">
                <a:latin typeface="+mn-lt"/>
                <a:ea typeface="+mn-ea"/>
                <a:cs typeface="+mn-cs"/>
              </a:rPr>
              <a:t>ARM 920TDMI</a:t>
            </a:r>
          </a:p>
        </p:txBody>
      </p:sp>
      <p:sp>
        <p:nvSpPr>
          <p:cNvPr id="2133006" name="Rectangle 14"/>
          <p:cNvSpPr>
            <a:spLocks noChangeArrowheads="1"/>
          </p:cNvSpPr>
          <p:nvPr/>
        </p:nvSpPr>
        <p:spPr bwMode="auto">
          <a:xfrm>
            <a:off x="3598863" y="2417763"/>
            <a:ext cx="990600" cy="1798637"/>
          </a:xfrm>
          <a:prstGeom prst="rect">
            <a:avLst/>
          </a:prstGeom>
          <a:solidFill>
            <a:srgbClr val="C0C0C0"/>
          </a:solidFill>
          <a:ln w="12700">
            <a:solidFill>
              <a:schemeClr val="tx1"/>
            </a:solidFill>
            <a:miter lim="800000"/>
            <a:headEnd/>
            <a:tailEnd/>
          </a:ln>
          <a:effectLst/>
        </p:spPr>
        <p:txBody>
          <a:bodyPr wrap="none"/>
          <a:lstStyle/>
          <a:p>
            <a:pPr algn="ctr" eaLnBrk="0" hangingPunct="0">
              <a:defRPr/>
            </a:pPr>
            <a:r>
              <a:rPr lang="en-US" altLang="zh-CN" sz="1200">
                <a:latin typeface="+mn-lt"/>
                <a:ea typeface="+mn-ea"/>
                <a:cs typeface="+mn-cs"/>
              </a:rPr>
              <a:t>Standard</a:t>
            </a:r>
          </a:p>
        </p:txBody>
      </p:sp>
      <p:sp>
        <p:nvSpPr>
          <p:cNvPr id="2133007" name="Rectangle 15"/>
          <p:cNvSpPr>
            <a:spLocks noChangeArrowheads="1"/>
          </p:cNvSpPr>
          <p:nvPr/>
        </p:nvSpPr>
        <p:spPr bwMode="auto">
          <a:xfrm>
            <a:off x="3751263" y="3302000"/>
            <a:ext cx="762000" cy="228600"/>
          </a:xfrm>
          <a:prstGeom prst="rect">
            <a:avLst/>
          </a:prstGeom>
          <a:solidFill>
            <a:srgbClr val="333399"/>
          </a:solidFill>
          <a:ln w="12700">
            <a:solidFill>
              <a:schemeClr val="tx1"/>
            </a:solidFill>
            <a:miter lim="800000"/>
            <a:headEnd/>
            <a:tailEnd/>
          </a:ln>
          <a:effectLst/>
        </p:spPr>
        <p:txBody>
          <a:bodyPr wrap="none" anchor="ctr"/>
          <a:lstStyle/>
          <a:p>
            <a:pPr algn="ctr" eaLnBrk="0" hangingPunct="0">
              <a:defRPr/>
            </a:pPr>
            <a:r>
              <a:rPr lang="en-US" altLang="zh-CN" sz="1200">
                <a:latin typeface="+mn-lt"/>
                <a:ea typeface="+mn-ea"/>
                <a:cs typeface="+mn-cs"/>
              </a:rPr>
              <a:t>Timer x 2</a:t>
            </a:r>
          </a:p>
        </p:txBody>
      </p:sp>
      <p:sp>
        <p:nvSpPr>
          <p:cNvPr id="2133008" name="Rectangle 16"/>
          <p:cNvSpPr>
            <a:spLocks noChangeArrowheads="1"/>
          </p:cNvSpPr>
          <p:nvPr/>
        </p:nvSpPr>
        <p:spPr bwMode="auto">
          <a:xfrm>
            <a:off x="3751263" y="3911600"/>
            <a:ext cx="762000" cy="228600"/>
          </a:xfrm>
          <a:prstGeom prst="rect">
            <a:avLst/>
          </a:prstGeom>
          <a:solidFill>
            <a:srgbClr val="333399"/>
          </a:solidFill>
          <a:ln w="12700">
            <a:solidFill>
              <a:schemeClr val="tx1"/>
            </a:solidFill>
            <a:miter lim="800000"/>
            <a:headEnd/>
            <a:tailEnd/>
          </a:ln>
          <a:effectLst/>
        </p:spPr>
        <p:txBody>
          <a:bodyPr wrap="none" anchor="ctr"/>
          <a:lstStyle/>
          <a:p>
            <a:pPr algn="ctr" eaLnBrk="0" hangingPunct="0">
              <a:defRPr/>
            </a:pPr>
            <a:r>
              <a:rPr lang="en-US" altLang="zh-CN" sz="1200">
                <a:latin typeface="+mn-lt"/>
                <a:ea typeface="+mn-ea"/>
                <a:cs typeface="+mn-cs"/>
              </a:rPr>
              <a:t>RTC</a:t>
            </a:r>
          </a:p>
        </p:txBody>
      </p:sp>
      <p:sp>
        <p:nvSpPr>
          <p:cNvPr id="2133009" name="Rectangle 17"/>
          <p:cNvSpPr>
            <a:spLocks noChangeArrowheads="1"/>
          </p:cNvSpPr>
          <p:nvPr/>
        </p:nvSpPr>
        <p:spPr bwMode="auto">
          <a:xfrm>
            <a:off x="3751263" y="3606800"/>
            <a:ext cx="762000" cy="228600"/>
          </a:xfrm>
          <a:prstGeom prst="rect">
            <a:avLst/>
          </a:prstGeom>
          <a:solidFill>
            <a:srgbClr val="333399"/>
          </a:solidFill>
          <a:ln w="12700">
            <a:solidFill>
              <a:schemeClr val="tx1"/>
            </a:solidFill>
            <a:miter lim="800000"/>
            <a:headEnd/>
            <a:tailEnd/>
          </a:ln>
          <a:effectLst/>
        </p:spPr>
        <p:txBody>
          <a:bodyPr wrap="none" anchor="ctr"/>
          <a:lstStyle/>
          <a:p>
            <a:pPr algn="ctr" eaLnBrk="0" hangingPunct="0">
              <a:defRPr/>
            </a:pPr>
            <a:r>
              <a:rPr lang="en-US" altLang="zh-CN" sz="1200">
                <a:latin typeface="+mn-lt"/>
                <a:ea typeface="+mn-ea"/>
                <a:cs typeface="+mn-cs"/>
              </a:rPr>
              <a:t>WD timer</a:t>
            </a:r>
          </a:p>
        </p:txBody>
      </p:sp>
      <p:sp>
        <p:nvSpPr>
          <p:cNvPr id="2133010" name="Rectangle 18"/>
          <p:cNvSpPr>
            <a:spLocks noChangeArrowheads="1"/>
          </p:cNvSpPr>
          <p:nvPr/>
        </p:nvSpPr>
        <p:spPr bwMode="auto">
          <a:xfrm>
            <a:off x="3751263" y="2997200"/>
            <a:ext cx="762000" cy="228600"/>
          </a:xfrm>
          <a:prstGeom prst="rect">
            <a:avLst/>
          </a:prstGeom>
          <a:solidFill>
            <a:srgbClr val="333399"/>
          </a:solidFill>
          <a:ln w="12700">
            <a:solidFill>
              <a:schemeClr val="tx1"/>
            </a:solidFill>
            <a:miter lim="800000"/>
            <a:headEnd/>
            <a:tailEnd/>
          </a:ln>
          <a:effectLst/>
        </p:spPr>
        <p:txBody>
          <a:bodyPr wrap="none" anchor="ctr"/>
          <a:lstStyle/>
          <a:p>
            <a:pPr algn="ctr" eaLnBrk="0" hangingPunct="0">
              <a:defRPr/>
            </a:pPr>
            <a:r>
              <a:rPr lang="en-US" altLang="zh-CN" sz="1200">
                <a:latin typeface="+mn-lt"/>
                <a:ea typeface="+mn-ea"/>
                <a:cs typeface="+mn-cs"/>
              </a:rPr>
              <a:t>GPIO</a:t>
            </a:r>
          </a:p>
        </p:txBody>
      </p:sp>
      <p:sp>
        <p:nvSpPr>
          <p:cNvPr id="2133011" name="Rectangle 19"/>
          <p:cNvSpPr>
            <a:spLocks noChangeArrowheads="1"/>
          </p:cNvSpPr>
          <p:nvPr/>
        </p:nvSpPr>
        <p:spPr bwMode="auto">
          <a:xfrm>
            <a:off x="3751263" y="2692400"/>
            <a:ext cx="762000" cy="228600"/>
          </a:xfrm>
          <a:prstGeom prst="rect">
            <a:avLst/>
          </a:prstGeom>
          <a:solidFill>
            <a:srgbClr val="333399"/>
          </a:solidFill>
          <a:ln w="12700">
            <a:solidFill>
              <a:schemeClr val="tx1"/>
            </a:solidFill>
            <a:miter lim="800000"/>
            <a:headEnd/>
            <a:tailEnd/>
          </a:ln>
          <a:effectLst/>
        </p:spPr>
        <p:txBody>
          <a:bodyPr wrap="none" anchor="ctr"/>
          <a:lstStyle/>
          <a:p>
            <a:pPr algn="ctr" eaLnBrk="0" hangingPunct="0">
              <a:defRPr/>
            </a:pPr>
            <a:r>
              <a:rPr lang="en-US" altLang="zh-CN" sz="1200">
                <a:latin typeface="+mn-lt"/>
                <a:ea typeface="+mn-ea"/>
                <a:cs typeface="+mn-cs"/>
              </a:rPr>
              <a:t>PWM</a:t>
            </a:r>
          </a:p>
        </p:txBody>
      </p:sp>
      <p:sp>
        <p:nvSpPr>
          <p:cNvPr id="2133012" name="Rectangle 20"/>
          <p:cNvSpPr>
            <a:spLocks noChangeArrowheads="1"/>
          </p:cNvSpPr>
          <p:nvPr/>
        </p:nvSpPr>
        <p:spPr bwMode="auto">
          <a:xfrm>
            <a:off x="538163" y="3506788"/>
            <a:ext cx="685800" cy="265112"/>
          </a:xfrm>
          <a:prstGeom prst="rect">
            <a:avLst/>
          </a:prstGeom>
          <a:solidFill>
            <a:srgbClr val="333399"/>
          </a:solidFill>
          <a:ln w="12700">
            <a:solidFill>
              <a:schemeClr val="tx1"/>
            </a:solidFill>
            <a:miter lim="800000"/>
            <a:headEnd/>
            <a:tailEnd/>
          </a:ln>
          <a:effectLst/>
        </p:spPr>
        <p:txBody>
          <a:bodyPr wrap="none" anchor="ctr"/>
          <a:lstStyle/>
          <a:p>
            <a:pPr algn="ctr" eaLnBrk="0" hangingPunct="0">
              <a:defRPr/>
            </a:pPr>
            <a:r>
              <a:rPr lang="en-US" altLang="zh-CN" sz="1200">
                <a:latin typeface="+mn-lt"/>
                <a:ea typeface="+mn-ea"/>
                <a:cs typeface="+mn-cs"/>
              </a:rPr>
              <a:t>UART x 2 </a:t>
            </a:r>
          </a:p>
        </p:txBody>
      </p:sp>
      <p:sp>
        <p:nvSpPr>
          <p:cNvPr id="2133013" name="Rectangle 21"/>
          <p:cNvSpPr>
            <a:spLocks noChangeArrowheads="1"/>
          </p:cNvSpPr>
          <p:nvPr/>
        </p:nvSpPr>
        <p:spPr bwMode="auto">
          <a:xfrm>
            <a:off x="538163" y="2670175"/>
            <a:ext cx="685800" cy="203200"/>
          </a:xfrm>
          <a:prstGeom prst="rect">
            <a:avLst/>
          </a:prstGeom>
          <a:solidFill>
            <a:srgbClr val="003399"/>
          </a:solidFill>
          <a:ln w="12700">
            <a:solidFill>
              <a:schemeClr val="tx1"/>
            </a:solidFill>
            <a:miter lim="800000"/>
            <a:headEnd/>
            <a:tailEnd/>
          </a:ln>
          <a:effectLst/>
        </p:spPr>
        <p:txBody>
          <a:bodyPr wrap="none" anchor="ctr"/>
          <a:lstStyle/>
          <a:p>
            <a:pPr algn="ctr" eaLnBrk="0" hangingPunct="0">
              <a:defRPr/>
            </a:pPr>
            <a:r>
              <a:rPr lang="en-US" altLang="zh-CN" sz="1200">
                <a:latin typeface="+mn-lt"/>
                <a:ea typeface="+mn-ea"/>
                <a:cs typeface="+mn-cs"/>
              </a:rPr>
              <a:t>I</a:t>
            </a:r>
            <a:r>
              <a:rPr lang="en-US" altLang="zh-CN" sz="1200" baseline="30000">
                <a:latin typeface="+mn-lt"/>
                <a:ea typeface="+mn-ea"/>
                <a:cs typeface="+mn-cs"/>
              </a:rPr>
              <a:t>2</a:t>
            </a:r>
            <a:r>
              <a:rPr lang="en-US" altLang="zh-CN" sz="1200">
                <a:latin typeface="+mn-lt"/>
                <a:ea typeface="+mn-ea"/>
                <a:cs typeface="+mn-cs"/>
              </a:rPr>
              <a:t>C</a:t>
            </a:r>
          </a:p>
        </p:txBody>
      </p:sp>
      <p:sp>
        <p:nvSpPr>
          <p:cNvPr id="2133014" name="Rectangle 22"/>
          <p:cNvSpPr>
            <a:spLocks noChangeArrowheads="1"/>
          </p:cNvSpPr>
          <p:nvPr/>
        </p:nvSpPr>
        <p:spPr bwMode="auto">
          <a:xfrm>
            <a:off x="538163" y="2946400"/>
            <a:ext cx="685800" cy="203200"/>
          </a:xfrm>
          <a:prstGeom prst="rect">
            <a:avLst/>
          </a:prstGeom>
          <a:solidFill>
            <a:srgbClr val="333399"/>
          </a:solidFill>
          <a:ln w="12700">
            <a:solidFill>
              <a:schemeClr val="tx1"/>
            </a:solidFill>
            <a:miter lim="800000"/>
            <a:headEnd/>
            <a:tailEnd/>
          </a:ln>
          <a:effectLst/>
        </p:spPr>
        <p:txBody>
          <a:bodyPr wrap="none" anchor="ctr"/>
          <a:lstStyle/>
          <a:p>
            <a:pPr algn="ctr" eaLnBrk="0" hangingPunct="0">
              <a:defRPr/>
            </a:pPr>
            <a:r>
              <a:rPr lang="en-US" altLang="zh-CN" sz="1200">
                <a:latin typeface="+mn-lt"/>
                <a:ea typeface="+mn-ea"/>
                <a:cs typeface="+mn-cs"/>
              </a:rPr>
              <a:t>SPI</a:t>
            </a:r>
          </a:p>
        </p:txBody>
      </p:sp>
      <p:sp>
        <p:nvSpPr>
          <p:cNvPr id="2133015" name="Rectangle 23"/>
          <p:cNvSpPr>
            <a:spLocks noChangeArrowheads="1"/>
          </p:cNvSpPr>
          <p:nvPr/>
        </p:nvSpPr>
        <p:spPr bwMode="auto">
          <a:xfrm>
            <a:off x="3598863" y="5168900"/>
            <a:ext cx="990600" cy="512763"/>
          </a:xfrm>
          <a:prstGeom prst="rect">
            <a:avLst/>
          </a:prstGeom>
          <a:solidFill>
            <a:srgbClr val="C0C0C0"/>
          </a:solidFill>
          <a:ln w="12700">
            <a:solidFill>
              <a:schemeClr val="tx1"/>
            </a:solidFill>
            <a:miter lim="800000"/>
            <a:headEnd/>
            <a:tailEnd/>
          </a:ln>
          <a:effectLst/>
        </p:spPr>
        <p:txBody>
          <a:bodyPr/>
          <a:lstStyle/>
          <a:p>
            <a:pPr algn="ctr" eaLnBrk="0" hangingPunct="0">
              <a:defRPr/>
            </a:pPr>
            <a:r>
              <a:rPr lang="en-US" altLang="zh-CN" sz="1200">
                <a:latin typeface="+mn-lt"/>
                <a:ea typeface="+mn-ea"/>
                <a:cs typeface="+mn-cs"/>
              </a:rPr>
              <a:t>Human I/F</a:t>
            </a:r>
          </a:p>
        </p:txBody>
      </p:sp>
      <p:sp>
        <p:nvSpPr>
          <p:cNvPr id="2133016" name="Rectangle 24"/>
          <p:cNvSpPr>
            <a:spLocks noChangeArrowheads="1"/>
          </p:cNvSpPr>
          <p:nvPr/>
        </p:nvSpPr>
        <p:spPr bwMode="auto">
          <a:xfrm>
            <a:off x="3751263" y="5410200"/>
            <a:ext cx="762000" cy="228600"/>
          </a:xfrm>
          <a:prstGeom prst="rect">
            <a:avLst/>
          </a:prstGeom>
          <a:solidFill>
            <a:srgbClr val="003399"/>
          </a:solidFill>
          <a:ln w="12700">
            <a:solidFill>
              <a:schemeClr val="tx1"/>
            </a:solidFill>
            <a:miter lim="800000"/>
            <a:headEnd/>
            <a:tailEnd/>
          </a:ln>
          <a:effectLst/>
        </p:spPr>
        <p:txBody>
          <a:bodyPr wrap="none" anchor="ctr"/>
          <a:lstStyle/>
          <a:p>
            <a:pPr algn="ctr" eaLnBrk="0" hangingPunct="0">
              <a:defRPr/>
            </a:pPr>
            <a:r>
              <a:rPr lang="en-US" altLang="zh-CN" sz="1200">
                <a:latin typeface="+mn-lt"/>
                <a:ea typeface="+mn-ea"/>
                <a:cs typeface="+mn-cs"/>
              </a:rPr>
              <a:t>LCDC</a:t>
            </a:r>
          </a:p>
        </p:txBody>
      </p:sp>
      <p:sp>
        <p:nvSpPr>
          <p:cNvPr id="2133017" name="Rectangle 25"/>
          <p:cNvSpPr>
            <a:spLocks noChangeArrowheads="1"/>
          </p:cNvSpPr>
          <p:nvPr/>
        </p:nvSpPr>
        <p:spPr bwMode="auto">
          <a:xfrm>
            <a:off x="371475" y="4910138"/>
            <a:ext cx="1074738" cy="763587"/>
          </a:xfrm>
          <a:prstGeom prst="rect">
            <a:avLst/>
          </a:prstGeom>
          <a:solidFill>
            <a:srgbClr val="C0C0C0"/>
          </a:solidFill>
          <a:ln w="12700">
            <a:solidFill>
              <a:schemeClr val="tx1"/>
            </a:solidFill>
            <a:miter lim="800000"/>
            <a:headEnd/>
            <a:tailEnd/>
          </a:ln>
          <a:effectLst/>
        </p:spPr>
        <p:txBody>
          <a:bodyPr wrap="none"/>
          <a:lstStyle/>
          <a:p>
            <a:pPr algn="ctr" eaLnBrk="0" hangingPunct="0">
              <a:defRPr/>
            </a:pPr>
            <a:r>
              <a:rPr lang="en-US" altLang="zh-CN" sz="1200">
                <a:latin typeface="+mn-lt"/>
                <a:ea typeface="+mn-ea"/>
                <a:cs typeface="+mn-cs"/>
              </a:rPr>
              <a:t>Debug</a:t>
            </a:r>
            <a:endParaRPr lang="en-US" altLang="zh-CN" sz="2400">
              <a:latin typeface="+mn-lt"/>
              <a:ea typeface="+mn-ea"/>
              <a:cs typeface="+mn-cs"/>
            </a:endParaRPr>
          </a:p>
        </p:txBody>
      </p:sp>
      <p:sp>
        <p:nvSpPr>
          <p:cNvPr id="2133018" name="Rectangle 26"/>
          <p:cNvSpPr>
            <a:spLocks noChangeArrowheads="1"/>
          </p:cNvSpPr>
          <p:nvPr/>
        </p:nvSpPr>
        <p:spPr bwMode="auto">
          <a:xfrm>
            <a:off x="495300" y="5126038"/>
            <a:ext cx="846138" cy="200025"/>
          </a:xfrm>
          <a:prstGeom prst="rect">
            <a:avLst/>
          </a:prstGeom>
          <a:solidFill>
            <a:srgbClr val="333399"/>
          </a:solidFill>
          <a:ln w="12700">
            <a:solidFill>
              <a:schemeClr val="tx1"/>
            </a:solidFill>
            <a:miter lim="800000"/>
            <a:headEnd/>
            <a:tailEnd/>
          </a:ln>
          <a:effectLst/>
        </p:spPr>
        <p:txBody>
          <a:bodyPr wrap="none" anchor="ctr"/>
          <a:lstStyle/>
          <a:p>
            <a:pPr algn="ctr" eaLnBrk="0" hangingPunct="0">
              <a:defRPr/>
            </a:pPr>
            <a:r>
              <a:rPr lang="en-US" altLang="zh-CN" sz="1200">
                <a:latin typeface="+mn-lt"/>
                <a:ea typeface="+mn-ea"/>
                <a:cs typeface="+mn-cs"/>
              </a:rPr>
              <a:t>Bootstrap</a:t>
            </a:r>
            <a:endParaRPr lang="en-US" altLang="zh-CN" sz="2400">
              <a:latin typeface="+mn-lt"/>
              <a:ea typeface="+mn-ea"/>
              <a:cs typeface="+mn-cs"/>
            </a:endParaRPr>
          </a:p>
        </p:txBody>
      </p:sp>
      <p:sp>
        <p:nvSpPr>
          <p:cNvPr id="2133019" name="Rectangle 27"/>
          <p:cNvSpPr>
            <a:spLocks noChangeArrowheads="1"/>
          </p:cNvSpPr>
          <p:nvPr/>
        </p:nvSpPr>
        <p:spPr bwMode="auto">
          <a:xfrm>
            <a:off x="538163" y="3846513"/>
            <a:ext cx="685800" cy="228600"/>
          </a:xfrm>
          <a:prstGeom prst="rect">
            <a:avLst/>
          </a:prstGeom>
          <a:solidFill>
            <a:srgbClr val="333399"/>
          </a:solidFill>
          <a:ln w="12700">
            <a:solidFill>
              <a:schemeClr val="tx1"/>
            </a:solidFill>
            <a:miter lim="800000"/>
            <a:headEnd/>
            <a:tailEnd/>
          </a:ln>
          <a:effectLst/>
        </p:spPr>
        <p:txBody>
          <a:bodyPr wrap="none" anchor="ctr"/>
          <a:lstStyle/>
          <a:p>
            <a:pPr algn="ctr" eaLnBrk="0" hangingPunct="0">
              <a:defRPr/>
            </a:pPr>
            <a:r>
              <a:rPr lang="en-US" altLang="zh-CN" sz="1200">
                <a:latin typeface="+mn-lt"/>
                <a:ea typeface="+mn-ea"/>
                <a:cs typeface="+mn-cs"/>
              </a:rPr>
              <a:t>SSI/I</a:t>
            </a:r>
            <a:r>
              <a:rPr lang="en-US" altLang="zh-CN" sz="1200" baseline="30000">
                <a:latin typeface="+mn-lt"/>
                <a:ea typeface="+mn-ea"/>
                <a:cs typeface="+mn-cs"/>
              </a:rPr>
              <a:t>2</a:t>
            </a:r>
            <a:r>
              <a:rPr lang="en-US" altLang="zh-CN" sz="1200">
                <a:latin typeface="+mn-lt"/>
                <a:ea typeface="+mn-ea"/>
                <a:cs typeface="+mn-cs"/>
              </a:rPr>
              <a:t>S</a:t>
            </a:r>
          </a:p>
        </p:txBody>
      </p:sp>
      <p:sp>
        <p:nvSpPr>
          <p:cNvPr id="2133020" name="Rectangle 28"/>
          <p:cNvSpPr>
            <a:spLocks noChangeArrowheads="1"/>
          </p:cNvSpPr>
          <p:nvPr/>
        </p:nvSpPr>
        <p:spPr bwMode="auto">
          <a:xfrm>
            <a:off x="1706563" y="3073400"/>
            <a:ext cx="762000" cy="268288"/>
          </a:xfrm>
          <a:prstGeom prst="rect">
            <a:avLst/>
          </a:prstGeom>
          <a:solidFill>
            <a:srgbClr val="333399"/>
          </a:solidFill>
          <a:ln w="12700">
            <a:solidFill>
              <a:schemeClr val="tx1"/>
            </a:solidFill>
            <a:miter lim="800000"/>
            <a:headEnd/>
            <a:tailEnd/>
          </a:ln>
          <a:effectLst/>
        </p:spPr>
        <p:txBody>
          <a:bodyPr wrap="none" anchor="ctr"/>
          <a:lstStyle/>
          <a:p>
            <a:pPr algn="ctr" eaLnBrk="0" hangingPunct="0">
              <a:defRPr/>
            </a:pPr>
            <a:r>
              <a:rPr lang="en-US" altLang="zh-CN" sz="1200">
                <a:latin typeface="+mn-lt"/>
                <a:ea typeface="+mn-ea"/>
                <a:cs typeface="+mn-cs"/>
              </a:rPr>
              <a:t>I Cache</a:t>
            </a:r>
          </a:p>
        </p:txBody>
      </p:sp>
      <p:sp>
        <p:nvSpPr>
          <p:cNvPr id="2133021" name="Rectangle 29"/>
          <p:cNvSpPr>
            <a:spLocks noChangeArrowheads="1"/>
          </p:cNvSpPr>
          <p:nvPr/>
        </p:nvSpPr>
        <p:spPr bwMode="auto">
          <a:xfrm>
            <a:off x="2632075" y="3074988"/>
            <a:ext cx="762000" cy="254000"/>
          </a:xfrm>
          <a:prstGeom prst="rect">
            <a:avLst/>
          </a:prstGeom>
          <a:solidFill>
            <a:srgbClr val="333399"/>
          </a:solidFill>
          <a:ln w="12700">
            <a:solidFill>
              <a:schemeClr val="tx1"/>
            </a:solidFill>
            <a:miter lim="800000"/>
            <a:headEnd/>
            <a:tailEnd/>
          </a:ln>
          <a:effectLst/>
        </p:spPr>
        <p:txBody>
          <a:bodyPr wrap="none" anchor="ctr"/>
          <a:lstStyle/>
          <a:p>
            <a:pPr algn="ctr" eaLnBrk="0" hangingPunct="0">
              <a:defRPr/>
            </a:pPr>
            <a:r>
              <a:rPr lang="en-US" altLang="zh-CN" sz="1200">
                <a:latin typeface="+mn-lt"/>
                <a:ea typeface="+mn-ea"/>
                <a:cs typeface="+mn-cs"/>
              </a:rPr>
              <a:t>D Cache</a:t>
            </a:r>
          </a:p>
        </p:txBody>
      </p:sp>
      <p:sp>
        <p:nvSpPr>
          <p:cNvPr id="2133022" name="Rectangle 30"/>
          <p:cNvSpPr>
            <a:spLocks noChangeArrowheads="1"/>
          </p:cNvSpPr>
          <p:nvPr/>
        </p:nvSpPr>
        <p:spPr bwMode="auto">
          <a:xfrm>
            <a:off x="2632075" y="3376613"/>
            <a:ext cx="763588" cy="358775"/>
          </a:xfrm>
          <a:prstGeom prst="rect">
            <a:avLst/>
          </a:prstGeom>
          <a:solidFill>
            <a:srgbClr val="333399"/>
          </a:solidFill>
          <a:ln w="12700">
            <a:solidFill>
              <a:schemeClr val="tx1"/>
            </a:solidFill>
            <a:miter lim="800000"/>
            <a:headEnd/>
            <a:tailEnd/>
          </a:ln>
          <a:effectLst/>
        </p:spPr>
        <p:txBody>
          <a:bodyPr wrap="none" anchor="ctr"/>
          <a:lstStyle/>
          <a:p>
            <a:pPr algn="ctr" eaLnBrk="0" hangingPunct="0">
              <a:defRPr/>
            </a:pPr>
            <a:r>
              <a:rPr lang="en-US" altLang="zh-CN" sz="1200">
                <a:latin typeface="+mn-lt"/>
                <a:ea typeface="+mn-ea"/>
                <a:cs typeface="+mn-cs"/>
              </a:rPr>
              <a:t>MMU</a:t>
            </a:r>
          </a:p>
        </p:txBody>
      </p:sp>
      <p:sp>
        <p:nvSpPr>
          <p:cNvPr id="2133023" name="Rectangle 31"/>
          <p:cNvSpPr>
            <a:spLocks noChangeArrowheads="1"/>
          </p:cNvSpPr>
          <p:nvPr/>
        </p:nvSpPr>
        <p:spPr bwMode="auto">
          <a:xfrm>
            <a:off x="536575" y="3222625"/>
            <a:ext cx="685800" cy="215900"/>
          </a:xfrm>
          <a:prstGeom prst="rect">
            <a:avLst/>
          </a:prstGeom>
          <a:solidFill>
            <a:srgbClr val="003399"/>
          </a:solidFill>
          <a:ln w="12700">
            <a:solidFill>
              <a:schemeClr val="tx1"/>
            </a:solidFill>
            <a:miter lim="800000"/>
            <a:headEnd/>
            <a:tailEnd/>
          </a:ln>
          <a:effectLst/>
        </p:spPr>
        <p:txBody>
          <a:bodyPr wrap="none" anchor="ctr"/>
          <a:lstStyle/>
          <a:p>
            <a:pPr algn="ctr" eaLnBrk="0" hangingPunct="0">
              <a:defRPr/>
            </a:pPr>
            <a:r>
              <a:rPr lang="en-US" altLang="zh-CN" sz="1200">
                <a:latin typeface="+mn-lt"/>
                <a:ea typeface="+mn-ea"/>
                <a:cs typeface="+mn-cs"/>
              </a:rPr>
              <a:t>USBd</a:t>
            </a:r>
          </a:p>
        </p:txBody>
      </p:sp>
      <p:sp>
        <p:nvSpPr>
          <p:cNvPr id="2133024" name="Rectangle 32"/>
          <p:cNvSpPr>
            <a:spLocks noChangeArrowheads="1"/>
          </p:cNvSpPr>
          <p:nvPr/>
        </p:nvSpPr>
        <p:spPr bwMode="auto">
          <a:xfrm>
            <a:off x="2000250" y="3776663"/>
            <a:ext cx="1087438" cy="230187"/>
          </a:xfrm>
          <a:prstGeom prst="rect">
            <a:avLst/>
          </a:prstGeom>
          <a:solidFill>
            <a:srgbClr val="333399"/>
          </a:solidFill>
          <a:ln w="12700">
            <a:solidFill>
              <a:schemeClr val="tx1"/>
            </a:solidFill>
            <a:miter lim="800000"/>
            <a:headEnd/>
            <a:tailEnd/>
          </a:ln>
          <a:effectLst/>
        </p:spPr>
        <p:txBody>
          <a:bodyPr wrap="none" anchor="ctr"/>
          <a:lstStyle/>
          <a:p>
            <a:pPr algn="ctr" eaLnBrk="0" hangingPunct="0">
              <a:defRPr/>
            </a:pPr>
            <a:r>
              <a:rPr lang="en-US" altLang="zh-CN" sz="1200">
                <a:latin typeface="+mn-lt"/>
                <a:ea typeface="+mn-ea"/>
                <a:cs typeface="+mn-cs"/>
              </a:rPr>
              <a:t>Bus Controller</a:t>
            </a:r>
          </a:p>
        </p:txBody>
      </p:sp>
      <p:sp>
        <p:nvSpPr>
          <p:cNvPr id="2133025" name="Rectangle 33"/>
          <p:cNvSpPr>
            <a:spLocks noChangeArrowheads="1"/>
          </p:cNvSpPr>
          <p:nvPr/>
        </p:nvSpPr>
        <p:spPr bwMode="auto">
          <a:xfrm>
            <a:off x="503238" y="5395913"/>
            <a:ext cx="846137" cy="200025"/>
          </a:xfrm>
          <a:prstGeom prst="rect">
            <a:avLst/>
          </a:prstGeom>
          <a:solidFill>
            <a:srgbClr val="333399"/>
          </a:solidFill>
          <a:ln w="12700">
            <a:solidFill>
              <a:schemeClr val="tx1"/>
            </a:solidFill>
            <a:miter lim="800000"/>
            <a:headEnd/>
            <a:tailEnd/>
          </a:ln>
          <a:effectLst/>
        </p:spPr>
        <p:txBody>
          <a:bodyPr wrap="none" anchor="ctr"/>
          <a:lstStyle/>
          <a:p>
            <a:pPr algn="ctr" eaLnBrk="0" hangingPunct="0">
              <a:defRPr/>
            </a:pPr>
            <a:r>
              <a:rPr lang="en-US" altLang="zh-CN" sz="1200">
                <a:latin typeface="+mn-lt"/>
                <a:ea typeface="+mn-ea"/>
                <a:cs typeface="+mn-cs"/>
              </a:rPr>
              <a:t>JTAG/ETM</a:t>
            </a:r>
            <a:endParaRPr lang="en-US" altLang="zh-CN" sz="2400">
              <a:latin typeface="+mn-lt"/>
              <a:ea typeface="+mn-ea"/>
              <a:cs typeface="+mn-cs"/>
            </a:endParaRPr>
          </a:p>
        </p:txBody>
      </p:sp>
      <p:sp>
        <p:nvSpPr>
          <p:cNvPr id="2133026" name="Rectangle 34"/>
          <p:cNvSpPr>
            <a:spLocks noChangeArrowheads="1"/>
          </p:cNvSpPr>
          <p:nvPr/>
        </p:nvSpPr>
        <p:spPr bwMode="auto">
          <a:xfrm>
            <a:off x="1576388" y="4187825"/>
            <a:ext cx="1905000" cy="1479550"/>
          </a:xfrm>
          <a:prstGeom prst="rect">
            <a:avLst/>
          </a:prstGeom>
          <a:solidFill>
            <a:srgbClr val="C0C0C0"/>
          </a:solidFill>
          <a:ln w="12700">
            <a:solidFill>
              <a:schemeClr val="tx1"/>
            </a:solidFill>
            <a:miter lim="800000"/>
            <a:headEnd/>
            <a:tailEnd/>
          </a:ln>
          <a:effectLst/>
        </p:spPr>
        <p:txBody>
          <a:bodyPr wrap="none"/>
          <a:lstStyle/>
          <a:p>
            <a:pPr algn="ctr" eaLnBrk="0" hangingPunct="0">
              <a:defRPr/>
            </a:pPr>
            <a:r>
              <a:rPr lang="en-US" altLang="zh-CN" sz="1200" dirty="0">
                <a:latin typeface="+mn-lt"/>
                <a:ea typeface="+mn-ea"/>
                <a:cs typeface="+mn-cs"/>
              </a:rPr>
              <a:t>System Control</a:t>
            </a:r>
          </a:p>
        </p:txBody>
      </p:sp>
      <p:sp>
        <p:nvSpPr>
          <p:cNvPr id="2133027" name="Rectangle 35"/>
          <p:cNvSpPr>
            <a:spLocks noChangeArrowheads="1"/>
          </p:cNvSpPr>
          <p:nvPr/>
        </p:nvSpPr>
        <p:spPr bwMode="auto">
          <a:xfrm>
            <a:off x="1809750" y="5216525"/>
            <a:ext cx="1479550" cy="331788"/>
          </a:xfrm>
          <a:prstGeom prst="rect">
            <a:avLst/>
          </a:prstGeom>
          <a:solidFill>
            <a:srgbClr val="003399"/>
          </a:solidFill>
          <a:ln w="12700">
            <a:solidFill>
              <a:schemeClr val="tx1"/>
            </a:solidFill>
            <a:miter lim="800000"/>
            <a:headEnd/>
            <a:tailEnd/>
          </a:ln>
          <a:effectLst/>
        </p:spPr>
        <p:txBody>
          <a:bodyPr wrap="none" anchor="ctr"/>
          <a:lstStyle/>
          <a:p>
            <a:pPr algn="ctr" eaLnBrk="0" hangingPunct="0">
              <a:defRPr/>
            </a:pPr>
            <a:r>
              <a:rPr lang="en-US" altLang="zh-CN" sz="1200">
                <a:latin typeface="+mn-lt"/>
                <a:ea typeface="+mn-ea"/>
                <a:cs typeface="+mn-cs"/>
              </a:rPr>
              <a:t>EMI &amp; SDRAMC</a:t>
            </a:r>
          </a:p>
        </p:txBody>
      </p:sp>
      <p:sp>
        <p:nvSpPr>
          <p:cNvPr id="2133028" name="Rectangle 36"/>
          <p:cNvSpPr>
            <a:spLocks noChangeArrowheads="1"/>
          </p:cNvSpPr>
          <p:nvPr/>
        </p:nvSpPr>
        <p:spPr bwMode="auto">
          <a:xfrm>
            <a:off x="1804988" y="4810125"/>
            <a:ext cx="1493837" cy="331788"/>
          </a:xfrm>
          <a:prstGeom prst="rect">
            <a:avLst/>
          </a:prstGeom>
          <a:solidFill>
            <a:srgbClr val="003399"/>
          </a:solidFill>
          <a:ln w="12700">
            <a:solidFill>
              <a:schemeClr val="tx1"/>
            </a:solidFill>
            <a:miter lim="800000"/>
            <a:headEnd/>
            <a:tailEnd/>
          </a:ln>
          <a:effectLst/>
        </p:spPr>
        <p:txBody>
          <a:bodyPr wrap="none" anchor="ctr"/>
          <a:lstStyle/>
          <a:p>
            <a:pPr algn="ctr" eaLnBrk="0" hangingPunct="0">
              <a:defRPr/>
            </a:pPr>
            <a:r>
              <a:rPr lang="en-US" altLang="zh-CN" sz="1200">
                <a:latin typeface="+mn-lt"/>
                <a:ea typeface="+mn-ea"/>
                <a:cs typeface="+mn-cs"/>
              </a:rPr>
              <a:t>Power management</a:t>
            </a:r>
          </a:p>
        </p:txBody>
      </p:sp>
      <p:sp>
        <p:nvSpPr>
          <p:cNvPr id="2133029" name="Rectangle 37"/>
          <p:cNvSpPr>
            <a:spLocks noChangeArrowheads="1"/>
          </p:cNvSpPr>
          <p:nvPr/>
        </p:nvSpPr>
        <p:spPr bwMode="auto">
          <a:xfrm>
            <a:off x="1800225" y="4413250"/>
            <a:ext cx="1493838" cy="331788"/>
          </a:xfrm>
          <a:prstGeom prst="rect">
            <a:avLst/>
          </a:prstGeom>
          <a:solidFill>
            <a:srgbClr val="003399"/>
          </a:solidFill>
          <a:ln w="12700">
            <a:solidFill>
              <a:schemeClr val="tx1"/>
            </a:solidFill>
            <a:miter lim="800000"/>
            <a:headEnd/>
            <a:tailEnd/>
          </a:ln>
          <a:effectLst/>
        </p:spPr>
        <p:txBody>
          <a:bodyPr wrap="none" anchor="ctr"/>
          <a:lstStyle/>
          <a:p>
            <a:pPr algn="ctr" eaLnBrk="0" hangingPunct="0">
              <a:defRPr/>
            </a:pPr>
            <a:r>
              <a:rPr lang="en-US" altLang="zh-CN" sz="1200" dirty="0">
                <a:latin typeface="+mn-lt"/>
                <a:ea typeface="+mn-ea"/>
                <a:cs typeface="+mn-cs"/>
              </a:rPr>
              <a:t>11 DMA Channels</a:t>
            </a:r>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24"/>
          <p:cNvSpPr>
            <a:spLocks noGrp="1" noChangeArrowheads="1"/>
          </p:cNvSpPr>
          <p:nvPr>
            <p:ph type="title" idx="4294967295"/>
          </p:nvPr>
        </p:nvSpPr>
        <p:spPr>
          <a:xfrm>
            <a:off x="261938" y="285750"/>
            <a:ext cx="8882062" cy="664797"/>
          </a:xfrm>
        </p:spPr>
        <p:txBody>
          <a:bodyPr/>
          <a:lstStyle/>
          <a:p>
            <a:pPr eaLnBrk="1" hangingPunct="1">
              <a:defRPr/>
            </a:pPr>
            <a:r>
              <a:rPr lang="zh-CN" altLang="en-US">
                <a:latin typeface="+mn-lt"/>
              </a:rPr>
              <a:t>系统框图</a:t>
            </a:r>
          </a:p>
        </p:txBody>
      </p:sp>
      <p:sp>
        <p:nvSpPr>
          <p:cNvPr id="2135043" name="Rectangle 26634"/>
          <p:cNvSpPr>
            <a:spLocks noChangeArrowheads="1"/>
          </p:cNvSpPr>
          <p:nvPr/>
        </p:nvSpPr>
        <p:spPr bwMode="grayWhite">
          <a:xfrm>
            <a:off x="238125" y="5310188"/>
            <a:ext cx="1712913" cy="781050"/>
          </a:xfrm>
          <a:prstGeom prst="rect">
            <a:avLst/>
          </a:prstGeom>
          <a:gradFill rotWithShape="1">
            <a:gsLst>
              <a:gs pos="0">
                <a:srgbClr val="FFB601"/>
              </a:gs>
              <a:gs pos="50000">
                <a:srgbClr val="FFD877"/>
              </a:gs>
              <a:gs pos="100000">
                <a:srgbClr val="FFB601"/>
              </a:gs>
            </a:gsLst>
            <a:lin ang="2700000" scaled="1"/>
          </a:gradFill>
          <a:ln w="3175" algn="ctr">
            <a:solidFill>
              <a:srgbClr val="FFFFFF"/>
            </a:solidFill>
            <a:miter lim="800000"/>
            <a:headEnd/>
            <a:tailEnd/>
          </a:ln>
        </p:spPr>
        <p:txBody>
          <a:bodyPr wrap="none" anchor="ctr"/>
          <a:lstStyle/>
          <a:p>
            <a:pPr algn="ctr">
              <a:defRPr/>
            </a:pPr>
            <a:r>
              <a:rPr lang="en-US" altLang="zh-CN" sz="1600" b="1" dirty="0">
                <a:solidFill>
                  <a:srgbClr val="000000"/>
                </a:solidFill>
                <a:latin typeface="+mn-lt"/>
                <a:ea typeface="+mn-ea"/>
                <a:cs typeface="+mn-cs"/>
              </a:rPr>
              <a:t>Enhanced</a:t>
            </a:r>
          </a:p>
          <a:p>
            <a:pPr algn="ctr">
              <a:defRPr/>
            </a:pPr>
            <a:r>
              <a:rPr lang="en-US" altLang="zh-CN" sz="1600" b="1" dirty="0">
                <a:solidFill>
                  <a:srgbClr val="000000"/>
                </a:solidFill>
                <a:latin typeface="+mn-lt"/>
                <a:ea typeface="+mn-ea"/>
                <a:cs typeface="+mn-cs"/>
              </a:rPr>
              <a:t>Device</a:t>
            </a:r>
          </a:p>
        </p:txBody>
      </p:sp>
      <p:sp>
        <p:nvSpPr>
          <p:cNvPr id="2135044" name="Rectangle 26635"/>
          <p:cNvSpPr>
            <a:spLocks noChangeArrowheads="1"/>
          </p:cNvSpPr>
          <p:nvPr/>
        </p:nvSpPr>
        <p:spPr bwMode="auto">
          <a:xfrm>
            <a:off x="238125" y="4440238"/>
            <a:ext cx="3425825" cy="569912"/>
          </a:xfrm>
          <a:prstGeom prst="rect">
            <a:avLst/>
          </a:prstGeom>
          <a:gradFill rotWithShape="1">
            <a:gsLst>
              <a:gs pos="0">
                <a:srgbClr val="5E91E4"/>
              </a:gs>
              <a:gs pos="50000">
                <a:srgbClr val="A9C4F0"/>
              </a:gs>
              <a:gs pos="100000">
                <a:srgbClr val="5E91E4"/>
              </a:gs>
            </a:gsLst>
            <a:lin ang="2700000" scaled="1"/>
          </a:gradFill>
          <a:ln w="3175" algn="ctr">
            <a:solidFill>
              <a:srgbClr val="FFFFFF"/>
            </a:solidFill>
            <a:miter lim="800000"/>
            <a:headEnd/>
            <a:tailEnd/>
          </a:ln>
        </p:spPr>
        <p:txBody>
          <a:bodyPr wrap="none" anchor="ctr"/>
          <a:lstStyle/>
          <a:p>
            <a:pPr algn="ctr">
              <a:defRPr/>
            </a:pPr>
            <a:r>
              <a:rPr lang="en-US" altLang="zh-CN" sz="1600" b="1">
                <a:solidFill>
                  <a:srgbClr val="000000"/>
                </a:solidFill>
                <a:latin typeface="+mn-lt"/>
                <a:ea typeface="+mn-ea"/>
                <a:cs typeface="+mn-cs"/>
              </a:rPr>
              <a:t>WinUsb</a:t>
            </a:r>
            <a:endParaRPr lang="en-US" altLang="zh-CN" sz="1600">
              <a:solidFill>
                <a:srgbClr val="000000"/>
              </a:solidFill>
              <a:latin typeface="+mn-lt"/>
              <a:ea typeface="+mn-ea"/>
              <a:cs typeface="+mn-cs"/>
            </a:endParaRPr>
          </a:p>
        </p:txBody>
      </p:sp>
      <p:sp>
        <p:nvSpPr>
          <p:cNvPr id="2135045" name="Rectangle 26637"/>
          <p:cNvSpPr>
            <a:spLocks noChangeArrowheads="1"/>
          </p:cNvSpPr>
          <p:nvPr/>
        </p:nvSpPr>
        <p:spPr bwMode="auto">
          <a:xfrm>
            <a:off x="241300" y="1487488"/>
            <a:ext cx="4567238" cy="344487"/>
          </a:xfrm>
          <a:prstGeom prst="rect">
            <a:avLst/>
          </a:prstGeom>
          <a:gradFill rotWithShape="1">
            <a:gsLst>
              <a:gs pos="0">
                <a:srgbClr val="5E91E4"/>
              </a:gs>
              <a:gs pos="50000">
                <a:srgbClr val="A9C4F0"/>
              </a:gs>
              <a:gs pos="100000">
                <a:srgbClr val="5E91E4"/>
              </a:gs>
            </a:gsLst>
            <a:lin ang="2700000" scaled="1"/>
          </a:gradFill>
          <a:ln w="3175" algn="ctr">
            <a:solidFill>
              <a:srgbClr val="FFFFFF"/>
            </a:solidFill>
            <a:miter lim="800000"/>
            <a:headEnd/>
            <a:tailEnd/>
          </a:ln>
        </p:spPr>
        <p:txBody>
          <a:bodyPr wrap="none" anchor="ctr"/>
          <a:lstStyle/>
          <a:p>
            <a:pPr algn="ctr">
              <a:defRPr/>
            </a:pPr>
            <a:r>
              <a:rPr lang="en-US" altLang="zh-CN" b="1">
                <a:solidFill>
                  <a:srgbClr val="000000"/>
                </a:solidFill>
                <a:latin typeface="+mn-lt"/>
                <a:ea typeface="+mn-ea"/>
                <a:cs typeface="+mn-cs"/>
              </a:rPr>
              <a:t>Windows SideShow API</a:t>
            </a:r>
            <a:endParaRPr lang="en-US" altLang="zh-CN">
              <a:solidFill>
                <a:srgbClr val="000000"/>
              </a:solidFill>
              <a:latin typeface="+mn-lt"/>
              <a:ea typeface="+mn-ea"/>
              <a:cs typeface="+mn-cs"/>
            </a:endParaRPr>
          </a:p>
        </p:txBody>
      </p:sp>
      <p:sp>
        <p:nvSpPr>
          <p:cNvPr id="2135046" name="Rectangle 26638"/>
          <p:cNvSpPr>
            <a:spLocks noChangeArrowheads="1"/>
          </p:cNvSpPr>
          <p:nvPr/>
        </p:nvSpPr>
        <p:spPr bwMode="blackWhite">
          <a:xfrm>
            <a:off x="236538" y="1084263"/>
            <a:ext cx="4572000" cy="403225"/>
          </a:xfrm>
          <a:prstGeom prst="rect">
            <a:avLst/>
          </a:prstGeom>
          <a:gradFill rotWithShape="1">
            <a:gsLst>
              <a:gs pos="0">
                <a:srgbClr val="66CC66"/>
              </a:gs>
              <a:gs pos="50000">
                <a:srgbClr val="ADE4AD"/>
              </a:gs>
              <a:gs pos="100000">
                <a:srgbClr val="66CC66"/>
              </a:gs>
            </a:gsLst>
            <a:lin ang="2700000" scaled="1"/>
          </a:gradFill>
          <a:ln w="3175" algn="ctr">
            <a:solidFill>
              <a:srgbClr val="FFFFFF"/>
            </a:solidFill>
            <a:miter lim="800000"/>
            <a:headEnd/>
            <a:tailEnd/>
          </a:ln>
        </p:spPr>
        <p:txBody>
          <a:bodyPr wrap="none" anchor="ctr"/>
          <a:lstStyle/>
          <a:p>
            <a:pPr algn="ctr">
              <a:defRPr/>
            </a:pPr>
            <a:r>
              <a:rPr lang="en-US" altLang="zh-CN" b="1" dirty="0">
                <a:solidFill>
                  <a:srgbClr val="000000"/>
                </a:solidFill>
                <a:latin typeface="+mn-lt"/>
                <a:ea typeface="+mn-ea"/>
                <a:cs typeface="+mn-cs"/>
              </a:rPr>
              <a:t>Gadgets (Device/Host)</a:t>
            </a:r>
          </a:p>
        </p:txBody>
      </p:sp>
      <p:grpSp>
        <p:nvGrpSpPr>
          <p:cNvPr id="40966" name="Group 7"/>
          <p:cNvGrpSpPr>
            <a:grpSpLocks/>
          </p:cNvGrpSpPr>
          <p:nvPr/>
        </p:nvGrpSpPr>
        <p:grpSpPr bwMode="auto">
          <a:xfrm>
            <a:off x="7472363" y="1022350"/>
            <a:ext cx="1495425" cy="2371725"/>
            <a:chOff x="4698" y="672"/>
            <a:chExt cx="942" cy="1494"/>
          </a:xfrm>
        </p:grpSpPr>
        <p:sp>
          <p:nvSpPr>
            <p:cNvPr id="2135048" name="Rounded Rectangle 26625"/>
            <p:cNvSpPr>
              <a:spLocks noChangeArrowheads="1"/>
            </p:cNvSpPr>
            <p:nvPr/>
          </p:nvSpPr>
          <p:spPr bwMode="auto">
            <a:xfrm>
              <a:off x="4704" y="672"/>
              <a:ext cx="936" cy="1494"/>
            </a:xfrm>
            <a:prstGeom prst="roundRect">
              <a:avLst>
                <a:gd name="adj" fmla="val 8972"/>
              </a:avLst>
            </a:prstGeom>
            <a:solidFill>
              <a:schemeClr val="bg2">
                <a:alpha val="20000"/>
              </a:schemeClr>
            </a:solidFill>
            <a:ln w="12700" algn="ctr">
              <a:solidFill>
                <a:schemeClr val="bg2"/>
              </a:solidFill>
              <a:round/>
              <a:headEnd/>
              <a:tailEnd/>
            </a:ln>
          </p:spPr>
          <p:txBody>
            <a:bodyPr wrap="none" anchor="ctr"/>
            <a:lstStyle/>
            <a:p>
              <a:pPr>
                <a:defRPr/>
              </a:pPr>
              <a:endParaRPr lang="zh-CN" altLang="zh-CN">
                <a:solidFill>
                  <a:srgbClr val="000000"/>
                </a:solidFill>
                <a:latin typeface="+mn-lt"/>
                <a:ea typeface="+mn-ea"/>
                <a:cs typeface="+mn-cs"/>
              </a:endParaRPr>
            </a:p>
          </p:txBody>
        </p:sp>
        <p:sp>
          <p:nvSpPr>
            <p:cNvPr id="2135049" name="Rectangle 26626"/>
            <p:cNvSpPr>
              <a:spLocks noChangeArrowheads="1"/>
            </p:cNvSpPr>
            <p:nvPr/>
          </p:nvSpPr>
          <p:spPr bwMode="blackWhite">
            <a:xfrm>
              <a:off x="4758" y="1304"/>
              <a:ext cx="174" cy="169"/>
            </a:xfrm>
            <a:prstGeom prst="rect">
              <a:avLst/>
            </a:prstGeom>
            <a:gradFill rotWithShape="1">
              <a:gsLst>
                <a:gs pos="0">
                  <a:srgbClr val="66CC66"/>
                </a:gs>
                <a:gs pos="50000">
                  <a:srgbClr val="ADE4AD"/>
                </a:gs>
                <a:gs pos="100000">
                  <a:srgbClr val="66CC66"/>
                </a:gs>
              </a:gsLst>
              <a:lin ang="2700000" scaled="1"/>
            </a:gradFill>
            <a:ln w="3175" algn="ctr">
              <a:solidFill>
                <a:srgbClr val="FFFFFF"/>
              </a:solidFill>
              <a:miter lim="800000"/>
              <a:headEnd/>
              <a:tailEnd/>
            </a:ln>
          </p:spPr>
          <p:txBody>
            <a:bodyPr wrap="none" anchor="ctr"/>
            <a:lstStyle/>
            <a:p>
              <a:pPr>
                <a:defRPr/>
              </a:pPr>
              <a:endParaRPr lang="zh-CN" altLang="zh-CN">
                <a:solidFill>
                  <a:srgbClr val="000000"/>
                </a:solidFill>
                <a:latin typeface="+mn-lt"/>
                <a:ea typeface="+mn-ea"/>
                <a:cs typeface="+mn-cs"/>
              </a:endParaRPr>
            </a:p>
          </p:txBody>
        </p:sp>
        <p:sp>
          <p:nvSpPr>
            <p:cNvPr id="2135050" name="Rectangle 26627"/>
            <p:cNvSpPr>
              <a:spLocks noChangeArrowheads="1"/>
            </p:cNvSpPr>
            <p:nvPr/>
          </p:nvSpPr>
          <p:spPr bwMode="invGray">
            <a:xfrm>
              <a:off x="4758" y="1898"/>
              <a:ext cx="174" cy="162"/>
            </a:xfrm>
            <a:prstGeom prst="rect">
              <a:avLst/>
            </a:prstGeom>
            <a:gradFill rotWithShape="1">
              <a:gsLst>
                <a:gs pos="0">
                  <a:srgbClr val="F67E3C"/>
                </a:gs>
                <a:gs pos="50000">
                  <a:srgbClr val="FABA96"/>
                </a:gs>
                <a:gs pos="100000">
                  <a:srgbClr val="F67E3C"/>
                </a:gs>
              </a:gsLst>
              <a:lin ang="2700000" scaled="1"/>
            </a:gradFill>
            <a:ln w="3175" algn="ctr">
              <a:solidFill>
                <a:srgbClr val="FFFFFF"/>
              </a:solidFill>
              <a:miter lim="800000"/>
              <a:headEnd/>
              <a:tailEnd/>
            </a:ln>
          </p:spPr>
          <p:txBody>
            <a:bodyPr wrap="none" anchor="ctr"/>
            <a:lstStyle/>
            <a:p>
              <a:pPr>
                <a:defRPr/>
              </a:pPr>
              <a:endParaRPr lang="zh-CN" altLang="zh-CN">
                <a:solidFill>
                  <a:srgbClr val="000000"/>
                </a:solidFill>
                <a:latin typeface="+mn-lt"/>
                <a:ea typeface="+mn-ea"/>
                <a:cs typeface="+mn-cs"/>
              </a:endParaRPr>
            </a:p>
          </p:txBody>
        </p:sp>
        <p:sp>
          <p:nvSpPr>
            <p:cNvPr id="2135051" name="Rectangle 26628"/>
            <p:cNvSpPr>
              <a:spLocks noChangeArrowheads="1"/>
            </p:cNvSpPr>
            <p:nvPr/>
          </p:nvSpPr>
          <p:spPr bwMode="grayWhite">
            <a:xfrm>
              <a:off x="4758" y="1604"/>
              <a:ext cx="174" cy="164"/>
            </a:xfrm>
            <a:prstGeom prst="rect">
              <a:avLst/>
            </a:prstGeom>
            <a:gradFill rotWithShape="1">
              <a:gsLst>
                <a:gs pos="0">
                  <a:srgbClr val="FFB601"/>
                </a:gs>
                <a:gs pos="50000">
                  <a:srgbClr val="FFD877"/>
                </a:gs>
                <a:gs pos="100000">
                  <a:srgbClr val="FFB601"/>
                </a:gs>
              </a:gsLst>
              <a:lin ang="2700000" scaled="1"/>
            </a:gradFill>
            <a:ln w="3175" algn="ctr">
              <a:solidFill>
                <a:srgbClr val="FFFFFF"/>
              </a:solidFill>
              <a:miter lim="800000"/>
              <a:headEnd/>
              <a:tailEnd/>
            </a:ln>
          </p:spPr>
          <p:txBody>
            <a:bodyPr wrap="none" anchor="ctr"/>
            <a:lstStyle/>
            <a:p>
              <a:pPr>
                <a:defRPr/>
              </a:pPr>
              <a:endParaRPr lang="zh-CN" altLang="zh-CN">
                <a:solidFill>
                  <a:srgbClr val="000000"/>
                </a:solidFill>
                <a:latin typeface="+mn-lt"/>
                <a:ea typeface="+mn-ea"/>
                <a:cs typeface="+mn-cs"/>
              </a:endParaRPr>
            </a:p>
          </p:txBody>
        </p:sp>
        <p:sp>
          <p:nvSpPr>
            <p:cNvPr id="2135052" name="Rectangle 26629"/>
            <p:cNvSpPr>
              <a:spLocks noChangeArrowheads="1"/>
            </p:cNvSpPr>
            <p:nvPr/>
          </p:nvSpPr>
          <p:spPr bwMode="auto">
            <a:xfrm>
              <a:off x="4698" y="713"/>
              <a:ext cx="749" cy="194"/>
            </a:xfrm>
            <a:prstGeom prst="rect">
              <a:avLst/>
            </a:prstGeom>
            <a:noFill/>
            <a:ln w="9525">
              <a:noFill/>
              <a:miter lim="800000"/>
              <a:headEnd/>
              <a:tailEnd/>
            </a:ln>
          </p:spPr>
          <p:txBody>
            <a:bodyPr wrap="none" lIns="92075" tIns="46038" rIns="92075" bIns="46038">
              <a:spAutoFit/>
            </a:bodyPr>
            <a:lstStyle/>
            <a:p>
              <a:pPr>
                <a:defRPr/>
              </a:pPr>
              <a:r>
                <a:rPr lang="en-US" altLang="zh-CN" sz="1400" b="1">
                  <a:latin typeface="+mn-lt"/>
                  <a:ea typeface="+mn-ea"/>
                  <a:cs typeface="+mn-cs"/>
                </a:rPr>
                <a:t>Provided by</a:t>
              </a:r>
            </a:p>
          </p:txBody>
        </p:sp>
        <p:sp>
          <p:nvSpPr>
            <p:cNvPr id="2135053" name="Rectangle 26630"/>
            <p:cNvSpPr>
              <a:spLocks noChangeArrowheads="1"/>
            </p:cNvSpPr>
            <p:nvPr/>
          </p:nvSpPr>
          <p:spPr bwMode="auto">
            <a:xfrm>
              <a:off x="4923" y="1000"/>
              <a:ext cx="568" cy="185"/>
            </a:xfrm>
            <a:prstGeom prst="rect">
              <a:avLst/>
            </a:prstGeom>
            <a:noFill/>
            <a:ln w="9525">
              <a:noFill/>
              <a:miter lim="800000"/>
              <a:headEnd/>
              <a:tailEnd/>
            </a:ln>
          </p:spPr>
          <p:txBody>
            <a:bodyPr wrap="none" lIns="92075" tIns="46038" rIns="92075" bIns="46038">
              <a:spAutoFit/>
            </a:bodyPr>
            <a:lstStyle/>
            <a:p>
              <a:pPr>
                <a:defRPr/>
              </a:pPr>
              <a:r>
                <a:rPr lang="en-US" altLang="zh-CN" sz="1300" b="1">
                  <a:latin typeface="+mn-lt"/>
                  <a:ea typeface="+mn-ea"/>
                  <a:cs typeface="+mn-cs"/>
                </a:rPr>
                <a:t>Microsoft</a:t>
              </a:r>
            </a:p>
          </p:txBody>
        </p:sp>
        <p:sp>
          <p:nvSpPr>
            <p:cNvPr id="2135054" name="Rectangle 26631"/>
            <p:cNvSpPr>
              <a:spLocks noChangeArrowheads="1"/>
            </p:cNvSpPr>
            <p:nvPr/>
          </p:nvSpPr>
          <p:spPr bwMode="auto">
            <a:xfrm>
              <a:off x="4923" y="1296"/>
              <a:ext cx="266" cy="185"/>
            </a:xfrm>
            <a:prstGeom prst="rect">
              <a:avLst/>
            </a:prstGeom>
            <a:noFill/>
            <a:ln w="9525">
              <a:noFill/>
              <a:miter lim="800000"/>
              <a:headEnd/>
              <a:tailEnd/>
            </a:ln>
          </p:spPr>
          <p:txBody>
            <a:bodyPr wrap="none" lIns="92075" tIns="46038" rIns="92075" bIns="46038">
              <a:spAutoFit/>
            </a:bodyPr>
            <a:lstStyle/>
            <a:p>
              <a:pPr>
                <a:defRPr/>
              </a:pPr>
              <a:r>
                <a:rPr lang="en-US" altLang="zh-CN" sz="1300" b="1">
                  <a:latin typeface="+mn-lt"/>
                  <a:ea typeface="+mn-ea"/>
                  <a:cs typeface="+mn-cs"/>
                </a:rPr>
                <a:t>ISV</a:t>
              </a:r>
            </a:p>
          </p:txBody>
        </p:sp>
        <p:sp>
          <p:nvSpPr>
            <p:cNvPr id="2135055" name="Rectangle 26632"/>
            <p:cNvSpPr>
              <a:spLocks noChangeArrowheads="1"/>
            </p:cNvSpPr>
            <p:nvPr/>
          </p:nvSpPr>
          <p:spPr bwMode="auto">
            <a:xfrm>
              <a:off x="4923" y="1879"/>
              <a:ext cx="328" cy="185"/>
            </a:xfrm>
            <a:prstGeom prst="rect">
              <a:avLst/>
            </a:prstGeom>
            <a:noFill/>
            <a:ln w="9525">
              <a:noFill/>
              <a:miter lim="800000"/>
              <a:headEnd/>
              <a:tailEnd/>
            </a:ln>
          </p:spPr>
          <p:txBody>
            <a:bodyPr wrap="none" lIns="92075" tIns="46038" rIns="92075" bIns="46038">
              <a:spAutoFit/>
            </a:bodyPr>
            <a:lstStyle/>
            <a:p>
              <a:pPr>
                <a:defRPr/>
              </a:pPr>
              <a:r>
                <a:rPr lang="en-US" altLang="zh-CN" sz="1300" b="1">
                  <a:latin typeface="+mn-lt"/>
                  <a:ea typeface="+mn-ea"/>
                  <a:cs typeface="+mn-cs"/>
                </a:rPr>
                <a:t>OEM</a:t>
              </a:r>
            </a:p>
          </p:txBody>
        </p:sp>
        <p:sp>
          <p:nvSpPr>
            <p:cNvPr id="2135056" name="Rectangle 26633"/>
            <p:cNvSpPr>
              <a:spLocks noChangeArrowheads="1"/>
            </p:cNvSpPr>
            <p:nvPr/>
          </p:nvSpPr>
          <p:spPr bwMode="auto">
            <a:xfrm>
              <a:off x="4923" y="1590"/>
              <a:ext cx="284" cy="185"/>
            </a:xfrm>
            <a:prstGeom prst="rect">
              <a:avLst/>
            </a:prstGeom>
            <a:noFill/>
            <a:ln w="9525">
              <a:noFill/>
              <a:miter lim="800000"/>
              <a:headEnd/>
              <a:tailEnd/>
            </a:ln>
          </p:spPr>
          <p:txBody>
            <a:bodyPr wrap="none" lIns="92075" tIns="46038" rIns="92075" bIns="46038">
              <a:spAutoFit/>
            </a:bodyPr>
            <a:lstStyle/>
            <a:p>
              <a:pPr>
                <a:defRPr/>
              </a:pPr>
              <a:r>
                <a:rPr lang="en-US" altLang="zh-CN" sz="1300" b="1">
                  <a:latin typeface="+mn-lt"/>
                  <a:ea typeface="+mn-ea"/>
                  <a:cs typeface="+mn-cs"/>
                </a:rPr>
                <a:t>IHV</a:t>
              </a:r>
            </a:p>
          </p:txBody>
        </p:sp>
        <p:sp>
          <p:nvSpPr>
            <p:cNvPr id="2135057" name="Rectangle 26639"/>
            <p:cNvSpPr>
              <a:spLocks noChangeArrowheads="1"/>
            </p:cNvSpPr>
            <p:nvPr/>
          </p:nvSpPr>
          <p:spPr bwMode="auto">
            <a:xfrm>
              <a:off x="4758" y="1013"/>
              <a:ext cx="174" cy="169"/>
            </a:xfrm>
            <a:prstGeom prst="rect">
              <a:avLst/>
            </a:prstGeom>
            <a:gradFill rotWithShape="1">
              <a:gsLst>
                <a:gs pos="0">
                  <a:srgbClr val="5E91E4"/>
                </a:gs>
                <a:gs pos="50000">
                  <a:srgbClr val="A9C4F0"/>
                </a:gs>
                <a:gs pos="100000">
                  <a:srgbClr val="5E91E4"/>
                </a:gs>
              </a:gsLst>
              <a:lin ang="2700000" scaled="1"/>
            </a:gradFill>
            <a:ln w="3175" algn="ctr">
              <a:solidFill>
                <a:srgbClr val="FFFFFF"/>
              </a:solidFill>
              <a:miter lim="800000"/>
              <a:headEnd/>
              <a:tailEnd/>
            </a:ln>
          </p:spPr>
          <p:txBody>
            <a:bodyPr wrap="none" anchor="ctr"/>
            <a:lstStyle/>
            <a:p>
              <a:pPr>
                <a:defRPr/>
              </a:pPr>
              <a:endParaRPr lang="zh-CN" altLang="zh-CN">
                <a:solidFill>
                  <a:srgbClr val="000000"/>
                </a:solidFill>
                <a:latin typeface="+mn-lt"/>
                <a:ea typeface="+mn-ea"/>
                <a:cs typeface="+mn-cs"/>
              </a:endParaRPr>
            </a:p>
          </p:txBody>
        </p:sp>
      </p:grpSp>
      <p:sp>
        <p:nvSpPr>
          <p:cNvPr id="2135058" name="Cross 26640"/>
          <p:cNvSpPr>
            <a:spLocks noChangeArrowheads="1"/>
          </p:cNvSpPr>
          <p:nvPr/>
        </p:nvSpPr>
        <p:spPr bwMode="auto">
          <a:xfrm>
            <a:off x="238125" y="2728913"/>
            <a:ext cx="3425825" cy="665162"/>
          </a:xfrm>
          <a:prstGeom prst="plus">
            <a:avLst>
              <a:gd name="adj" fmla="val 0"/>
            </a:avLst>
          </a:prstGeom>
          <a:gradFill rotWithShape="1">
            <a:gsLst>
              <a:gs pos="0">
                <a:srgbClr val="5E91E4"/>
              </a:gs>
              <a:gs pos="50000">
                <a:srgbClr val="A9C4F0"/>
              </a:gs>
              <a:gs pos="100000">
                <a:srgbClr val="5E91E4"/>
              </a:gs>
            </a:gsLst>
            <a:lin ang="2700000" scaled="1"/>
          </a:gradFill>
          <a:ln w="3175" algn="ctr">
            <a:solidFill>
              <a:srgbClr val="FFFFFF"/>
            </a:solidFill>
            <a:miter lim="800000"/>
            <a:headEnd/>
            <a:tailEnd/>
          </a:ln>
        </p:spPr>
        <p:txBody>
          <a:bodyPr anchor="ctr"/>
          <a:lstStyle/>
          <a:p>
            <a:pPr algn="ctr">
              <a:lnSpc>
                <a:spcPct val="90000"/>
              </a:lnSpc>
              <a:defRPr/>
            </a:pPr>
            <a:r>
              <a:rPr lang="en-US" altLang="zh-CN" sz="1600" b="1" dirty="0">
                <a:solidFill>
                  <a:srgbClr val="000000"/>
                </a:solidFill>
                <a:latin typeface="+mn-lt"/>
                <a:ea typeface="+mn-ea"/>
                <a:cs typeface="+mn-cs"/>
              </a:rPr>
              <a:t>Enhanced Driver</a:t>
            </a:r>
          </a:p>
        </p:txBody>
      </p:sp>
      <p:sp>
        <p:nvSpPr>
          <p:cNvPr id="2135059" name="Rectangle 26642"/>
          <p:cNvSpPr>
            <a:spLocks noChangeArrowheads="1"/>
          </p:cNvSpPr>
          <p:nvPr/>
        </p:nvSpPr>
        <p:spPr bwMode="auto">
          <a:xfrm>
            <a:off x="233363" y="2111375"/>
            <a:ext cx="3387725" cy="511175"/>
          </a:xfrm>
          <a:prstGeom prst="rect">
            <a:avLst/>
          </a:prstGeom>
          <a:gradFill rotWithShape="1">
            <a:gsLst>
              <a:gs pos="0">
                <a:srgbClr val="5E91E4"/>
              </a:gs>
              <a:gs pos="50000">
                <a:srgbClr val="A9C4F0"/>
              </a:gs>
              <a:gs pos="100000">
                <a:srgbClr val="5E91E4"/>
              </a:gs>
            </a:gsLst>
            <a:lin ang="2700000" scaled="1"/>
          </a:gradFill>
          <a:ln w="38100" algn="ctr">
            <a:solidFill>
              <a:srgbClr val="FF9900"/>
            </a:solidFill>
            <a:prstDash val="sysDot"/>
            <a:miter lim="800000"/>
            <a:headEnd/>
            <a:tailEnd/>
          </a:ln>
        </p:spPr>
        <p:txBody>
          <a:bodyPr wrap="none" anchor="ctr"/>
          <a:lstStyle/>
          <a:p>
            <a:pPr algn="ctr">
              <a:defRPr/>
            </a:pPr>
            <a:r>
              <a:rPr lang="en-US" altLang="zh-CN" b="1">
                <a:solidFill>
                  <a:srgbClr val="000000"/>
                </a:solidFill>
                <a:latin typeface="+mn-lt"/>
                <a:ea typeface="+mn-ea"/>
                <a:cs typeface="+mn-cs"/>
              </a:rPr>
              <a:t>Windows User-mode Driver </a:t>
            </a:r>
          </a:p>
          <a:p>
            <a:pPr algn="ctr">
              <a:defRPr/>
            </a:pPr>
            <a:r>
              <a:rPr lang="en-US" altLang="zh-CN" b="1">
                <a:solidFill>
                  <a:srgbClr val="000000"/>
                </a:solidFill>
                <a:latin typeface="+mn-lt"/>
                <a:ea typeface="+mn-ea"/>
                <a:cs typeface="+mn-cs"/>
              </a:rPr>
              <a:t>Framework (UMDF)</a:t>
            </a:r>
            <a:endParaRPr lang="en-US" altLang="zh-CN">
              <a:solidFill>
                <a:srgbClr val="000000"/>
              </a:solidFill>
              <a:latin typeface="+mn-lt"/>
              <a:ea typeface="+mn-ea"/>
              <a:cs typeface="+mn-cs"/>
            </a:endParaRPr>
          </a:p>
        </p:txBody>
      </p:sp>
      <p:sp>
        <p:nvSpPr>
          <p:cNvPr id="2135060" name="Cross 26643"/>
          <p:cNvSpPr>
            <a:spLocks noChangeArrowheads="1"/>
          </p:cNvSpPr>
          <p:nvPr/>
        </p:nvSpPr>
        <p:spPr bwMode="auto">
          <a:xfrm>
            <a:off x="239713" y="3394075"/>
            <a:ext cx="3425825" cy="530225"/>
          </a:xfrm>
          <a:prstGeom prst="plus">
            <a:avLst>
              <a:gd name="adj" fmla="val 0"/>
            </a:avLst>
          </a:prstGeom>
          <a:gradFill rotWithShape="1">
            <a:gsLst>
              <a:gs pos="0">
                <a:srgbClr val="5E91E4"/>
              </a:gs>
              <a:gs pos="50000">
                <a:srgbClr val="A9C4F0"/>
              </a:gs>
              <a:gs pos="100000">
                <a:srgbClr val="5E91E4"/>
              </a:gs>
            </a:gsLst>
            <a:lin ang="2700000" scaled="1"/>
          </a:gradFill>
          <a:ln w="3175" algn="ctr">
            <a:solidFill>
              <a:srgbClr val="FFFFFF"/>
            </a:solidFill>
            <a:miter lim="800000"/>
            <a:headEnd/>
            <a:tailEnd/>
          </a:ln>
        </p:spPr>
        <p:txBody>
          <a:bodyPr anchor="ctr"/>
          <a:lstStyle/>
          <a:p>
            <a:pPr algn="ctr">
              <a:lnSpc>
                <a:spcPct val="90000"/>
              </a:lnSpc>
              <a:defRPr/>
            </a:pPr>
            <a:r>
              <a:rPr lang="en-US" altLang="zh-CN" sz="1600" b="1" dirty="0">
                <a:solidFill>
                  <a:srgbClr val="000000"/>
                </a:solidFill>
                <a:latin typeface="+mn-lt"/>
                <a:ea typeface="+mn-ea"/>
                <a:cs typeface="+mn-cs"/>
              </a:rPr>
              <a:t>Windows </a:t>
            </a:r>
            <a:r>
              <a:rPr lang="en-US" altLang="zh-CN" sz="1600" b="1" dirty="0" err="1">
                <a:solidFill>
                  <a:srgbClr val="000000"/>
                </a:solidFill>
                <a:latin typeface="+mn-lt"/>
                <a:ea typeface="+mn-ea"/>
                <a:cs typeface="+mn-cs"/>
              </a:rPr>
              <a:t>SideShow</a:t>
            </a:r>
            <a:endParaRPr lang="en-US" altLang="zh-CN" sz="1600" b="1" dirty="0">
              <a:solidFill>
                <a:srgbClr val="000000"/>
              </a:solidFill>
              <a:latin typeface="+mn-lt"/>
              <a:ea typeface="+mn-ea"/>
              <a:cs typeface="+mn-cs"/>
            </a:endParaRPr>
          </a:p>
          <a:p>
            <a:pPr algn="ctr">
              <a:lnSpc>
                <a:spcPct val="90000"/>
              </a:lnSpc>
              <a:defRPr/>
            </a:pPr>
            <a:r>
              <a:rPr lang="en-US" altLang="zh-CN" sz="1600" b="1" dirty="0">
                <a:solidFill>
                  <a:srgbClr val="000000"/>
                </a:solidFill>
                <a:latin typeface="+mn-lt"/>
                <a:ea typeface="+mn-ea"/>
                <a:cs typeface="+mn-cs"/>
              </a:rPr>
              <a:t>Class Extension</a:t>
            </a:r>
          </a:p>
        </p:txBody>
      </p:sp>
      <p:sp>
        <p:nvSpPr>
          <p:cNvPr id="2135061" name="Rectangle 26645"/>
          <p:cNvSpPr>
            <a:spLocks noChangeArrowheads="1"/>
          </p:cNvSpPr>
          <p:nvPr/>
        </p:nvSpPr>
        <p:spPr bwMode="auto">
          <a:xfrm>
            <a:off x="4881563" y="1084263"/>
            <a:ext cx="2513012" cy="747712"/>
          </a:xfrm>
          <a:prstGeom prst="rect">
            <a:avLst/>
          </a:prstGeom>
          <a:gradFill rotWithShape="1">
            <a:gsLst>
              <a:gs pos="0">
                <a:srgbClr val="5E91E4"/>
              </a:gs>
              <a:gs pos="50000">
                <a:srgbClr val="A9C4F0"/>
              </a:gs>
              <a:gs pos="100000">
                <a:srgbClr val="5E91E4"/>
              </a:gs>
            </a:gsLst>
            <a:lin ang="2700000" scaled="1"/>
          </a:gradFill>
          <a:ln w="3175" algn="ctr">
            <a:solidFill>
              <a:srgbClr val="FFFFFF"/>
            </a:solidFill>
            <a:miter lim="800000"/>
            <a:headEnd/>
            <a:tailEnd/>
          </a:ln>
        </p:spPr>
        <p:txBody>
          <a:bodyPr wrap="none" anchor="ctr"/>
          <a:lstStyle/>
          <a:p>
            <a:pPr algn="ctr">
              <a:defRPr/>
            </a:pPr>
            <a:r>
              <a:rPr lang="en-US" altLang="zh-CN" b="1">
                <a:solidFill>
                  <a:srgbClr val="000000"/>
                </a:solidFill>
                <a:latin typeface="+mn-lt"/>
                <a:ea typeface="+mn-ea"/>
                <a:cs typeface="+mn-cs"/>
              </a:rPr>
              <a:t>Windows SideShow</a:t>
            </a:r>
          </a:p>
          <a:p>
            <a:pPr algn="ctr">
              <a:defRPr/>
            </a:pPr>
            <a:r>
              <a:rPr lang="en-US" altLang="zh-CN" b="1">
                <a:solidFill>
                  <a:srgbClr val="000000"/>
                </a:solidFill>
                <a:latin typeface="+mn-lt"/>
                <a:ea typeface="+mn-ea"/>
                <a:cs typeface="+mn-cs"/>
              </a:rPr>
              <a:t>Platform Components</a:t>
            </a:r>
            <a:endParaRPr lang="en-US" altLang="zh-CN">
              <a:solidFill>
                <a:srgbClr val="000000"/>
              </a:solidFill>
              <a:latin typeface="+mn-lt"/>
              <a:ea typeface="+mn-ea"/>
              <a:cs typeface="+mn-cs"/>
            </a:endParaRPr>
          </a:p>
        </p:txBody>
      </p:sp>
      <p:sp>
        <p:nvSpPr>
          <p:cNvPr id="2135062" name="Rectangle 26646"/>
          <p:cNvSpPr>
            <a:spLocks noChangeArrowheads="1"/>
          </p:cNvSpPr>
          <p:nvPr/>
        </p:nvSpPr>
        <p:spPr bwMode="auto">
          <a:xfrm>
            <a:off x="236538" y="3924300"/>
            <a:ext cx="3429000" cy="515938"/>
          </a:xfrm>
          <a:prstGeom prst="rect">
            <a:avLst/>
          </a:prstGeom>
          <a:gradFill rotWithShape="1">
            <a:gsLst>
              <a:gs pos="0">
                <a:srgbClr val="5E91E4"/>
              </a:gs>
              <a:gs pos="50000">
                <a:srgbClr val="A9C4F0"/>
              </a:gs>
              <a:gs pos="100000">
                <a:srgbClr val="5E91E4"/>
              </a:gs>
            </a:gsLst>
            <a:lin ang="2700000" scaled="1"/>
          </a:gradFill>
          <a:ln w="3175" algn="ctr">
            <a:solidFill>
              <a:srgbClr val="FFFFFF"/>
            </a:solidFill>
            <a:miter lim="800000"/>
            <a:headEnd/>
            <a:tailEnd/>
          </a:ln>
        </p:spPr>
        <p:txBody>
          <a:bodyPr wrap="none" anchor="ctr"/>
          <a:lstStyle/>
          <a:p>
            <a:pPr algn="ctr">
              <a:defRPr/>
            </a:pPr>
            <a:r>
              <a:rPr lang="en-US" altLang="zh-CN" sz="1600" b="1" dirty="0">
                <a:solidFill>
                  <a:srgbClr val="000000"/>
                </a:solidFill>
                <a:latin typeface="+mn-lt"/>
                <a:ea typeface="+mn-ea"/>
                <a:cs typeface="+mn-cs"/>
              </a:rPr>
              <a:t>DDI Implementation</a:t>
            </a:r>
            <a:endParaRPr lang="en-US" altLang="zh-CN" sz="1600" dirty="0">
              <a:solidFill>
                <a:srgbClr val="000000"/>
              </a:solidFill>
              <a:latin typeface="+mn-lt"/>
              <a:ea typeface="+mn-ea"/>
              <a:cs typeface="+mn-cs"/>
            </a:endParaRPr>
          </a:p>
        </p:txBody>
      </p:sp>
      <p:sp>
        <p:nvSpPr>
          <p:cNvPr id="2135063" name="Rectangle 26651"/>
          <p:cNvSpPr>
            <a:spLocks noChangeArrowheads="1"/>
          </p:cNvSpPr>
          <p:nvPr/>
        </p:nvSpPr>
        <p:spPr bwMode="invGray">
          <a:xfrm>
            <a:off x="1951038" y="5310188"/>
            <a:ext cx="1712912" cy="781050"/>
          </a:xfrm>
          <a:prstGeom prst="rect">
            <a:avLst/>
          </a:prstGeom>
          <a:gradFill rotWithShape="1">
            <a:gsLst>
              <a:gs pos="0">
                <a:srgbClr val="F67E3C"/>
              </a:gs>
              <a:gs pos="50000">
                <a:srgbClr val="FABA96"/>
              </a:gs>
              <a:gs pos="100000">
                <a:srgbClr val="F67E3C"/>
              </a:gs>
            </a:gsLst>
            <a:lin ang="2700000" scaled="1"/>
          </a:gradFill>
          <a:ln w="38100" algn="ctr">
            <a:solidFill>
              <a:srgbClr val="FF6600"/>
            </a:solidFill>
            <a:prstDash val="sysDot"/>
            <a:miter lim="800000"/>
            <a:headEnd/>
            <a:tailEnd/>
          </a:ln>
        </p:spPr>
        <p:txBody>
          <a:bodyPr wrap="none" anchor="ctr"/>
          <a:lstStyle/>
          <a:p>
            <a:pPr algn="ctr">
              <a:defRPr/>
            </a:pPr>
            <a:r>
              <a:rPr lang="en-US" altLang="zh-CN" sz="1600" b="1" dirty="0">
                <a:solidFill>
                  <a:srgbClr val="000000"/>
                </a:solidFill>
                <a:effectLst>
                  <a:outerShdw blurRad="38100" dist="38100" dir="2700000" algn="tl">
                    <a:srgbClr val="FFFFFF"/>
                  </a:outerShdw>
                </a:effectLst>
                <a:latin typeface="+mn-lt"/>
                <a:ea typeface="+mn-ea"/>
                <a:cs typeface="+mn-cs"/>
              </a:rPr>
              <a:t>Enhanced</a:t>
            </a:r>
          </a:p>
          <a:p>
            <a:pPr algn="ctr">
              <a:defRPr/>
            </a:pPr>
            <a:r>
              <a:rPr lang="en-US" altLang="zh-CN" sz="1600" b="1" dirty="0">
                <a:solidFill>
                  <a:srgbClr val="000000"/>
                </a:solidFill>
                <a:effectLst>
                  <a:outerShdw blurRad="38100" dist="38100" dir="2700000" algn="tl">
                    <a:srgbClr val="FFFFFF"/>
                  </a:outerShdw>
                </a:effectLst>
                <a:latin typeface="+mn-lt"/>
                <a:ea typeface="+mn-ea"/>
                <a:cs typeface="+mn-cs"/>
              </a:rPr>
              <a:t>Device</a:t>
            </a:r>
          </a:p>
        </p:txBody>
      </p:sp>
      <p:sp>
        <p:nvSpPr>
          <p:cNvPr id="2135064" name="Straight Connector 26653"/>
          <p:cNvSpPr>
            <a:spLocks noChangeShapeType="1"/>
          </p:cNvSpPr>
          <p:nvPr/>
        </p:nvSpPr>
        <p:spPr bwMode="auto">
          <a:xfrm>
            <a:off x="236538" y="1974850"/>
            <a:ext cx="7191375" cy="0"/>
          </a:xfrm>
          <a:prstGeom prst="line">
            <a:avLst/>
          </a:prstGeom>
          <a:noFill/>
          <a:ln w="38100" cmpd="dbl" algn="ctr">
            <a:solidFill>
              <a:schemeClr val="accent2"/>
            </a:solidFill>
            <a:round/>
            <a:headEnd/>
            <a:tailEnd/>
          </a:ln>
        </p:spPr>
        <p:txBody>
          <a:bodyPr wrap="none" anchor="ctr"/>
          <a:lstStyle/>
          <a:p>
            <a:pPr>
              <a:defRPr/>
            </a:pPr>
            <a:endParaRPr lang="zh-CN" altLang="en-US">
              <a:latin typeface="+mn-lt"/>
              <a:ea typeface="+mn-ea"/>
              <a:cs typeface="+mn-cs"/>
            </a:endParaRPr>
          </a:p>
        </p:txBody>
      </p:sp>
      <p:sp>
        <p:nvSpPr>
          <p:cNvPr id="2135065" name="Rectangle 25"/>
          <p:cNvSpPr>
            <a:spLocks noChangeArrowheads="1"/>
          </p:cNvSpPr>
          <p:nvPr/>
        </p:nvSpPr>
        <p:spPr bwMode="auto">
          <a:xfrm>
            <a:off x="7375525" y="5194300"/>
            <a:ext cx="1479550" cy="377825"/>
          </a:xfrm>
          <a:prstGeom prst="rect">
            <a:avLst/>
          </a:prstGeom>
          <a:noFill/>
          <a:ln w="9525" algn="ctr">
            <a:noFill/>
            <a:miter lim="800000"/>
            <a:headEnd/>
            <a:tailEnd/>
          </a:ln>
          <a:effectLst/>
        </p:spPr>
        <p:txBody>
          <a:bodyPr wrap="none" anchor="ctr"/>
          <a:lstStyle/>
          <a:p>
            <a:pPr algn="ctr">
              <a:defRPr/>
            </a:pPr>
            <a:r>
              <a:rPr lang="en-US" altLang="zh-CN" sz="1600" dirty="0">
                <a:solidFill>
                  <a:srgbClr val="0000FF"/>
                </a:solidFill>
                <a:latin typeface="+mn-lt"/>
                <a:ea typeface="+mn-ea"/>
                <a:cs typeface="+mn-cs"/>
              </a:rPr>
              <a:t>Windows </a:t>
            </a:r>
          </a:p>
          <a:p>
            <a:pPr algn="ctr">
              <a:defRPr/>
            </a:pPr>
            <a:r>
              <a:rPr lang="en-US" altLang="zh-CN" sz="1600" dirty="0">
                <a:solidFill>
                  <a:srgbClr val="0000FF"/>
                </a:solidFill>
                <a:latin typeface="+mn-lt"/>
                <a:ea typeface="+mn-ea"/>
                <a:cs typeface="+mn-cs"/>
              </a:rPr>
              <a:t>Vista</a:t>
            </a:r>
            <a:r>
              <a:rPr lang="en-US" altLang="zh-CN" sz="1600" dirty="0">
                <a:solidFill>
                  <a:srgbClr val="0000FF"/>
                </a:solidFill>
                <a:latin typeface="+mn-lt"/>
                <a:ea typeface="+mn-ea"/>
                <a:cs typeface="Arial" charset="0"/>
              </a:rPr>
              <a:t>™</a:t>
            </a:r>
            <a:r>
              <a:rPr lang="en-US" altLang="zh-CN" sz="1600" dirty="0">
                <a:solidFill>
                  <a:srgbClr val="0000FF"/>
                </a:solidFill>
                <a:latin typeface="+mn-lt"/>
                <a:ea typeface="+mn-ea"/>
                <a:cs typeface="+mn-cs"/>
              </a:rPr>
              <a:t> PC</a:t>
            </a:r>
          </a:p>
        </p:txBody>
      </p:sp>
      <p:sp>
        <p:nvSpPr>
          <p:cNvPr id="2135066" name="Rectangle 26"/>
          <p:cNvSpPr>
            <a:spLocks noChangeArrowheads="1"/>
          </p:cNvSpPr>
          <p:nvPr/>
        </p:nvSpPr>
        <p:spPr bwMode="auto">
          <a:xfrm>
            <a:off x="4075113" y="5038725"/>
            <a:ext cx="1552575" cy="536575"/>
          </a:xfrm>
          <a:prstGeom prst="rect">
            <a:avLst/>
          </a:prstGeom>
          <a:noFill/>
          <a:ln w="9525" algn="ctr">
            <a:noFill/>
            <a:miter lim="800000"/>
            <a:headEnd/>
            <a:tailEnd/>
          </a:ln>
          <a:effectLst/>
        </p:spPr>
        <p:txBody>
          <a:bodyPr wrap="none" anchor="ctr"/>
          <a:lstStyle/>
          <a:p>
            <a:pPr algn="ctr">
              <a:defRPr/>
            </a:pPr>
            <a:r>
              <a:rPr lang="en-US" altLang="zh-CN" sz="1600">
                <a:latin typeface="+mn-lt"/>
                <a:ea typeface="+mn-ea"/>
                <a:cs typeface="+mn-cs"/>
              </a:rPr>
              <a:t>USB</a:t>
            </a:r>
          </a:p>
        </p:txBody>
      </p:sp>
      <p:sp>
        <p:nvSpPr>
          <p:cNvPr id="2135067" name="AutoShape 27"/>
          <p:cNvSpPr>
            <a:spLocks noChangeArrowheads="1"/>
          </p:cNvSpPr>
          <p:nvPr/>
        </p:nvSpPr>
        <p:spPr bwMode="auto">
          <a:xfrm>
            <a:off x="3657600" y="5314950"/>
            <a:ext cx="2365375" cy="552450"/>
          </a:xfrm>
          <a:prstGeom prst="leftRightArrow">
            <a:avLst>
              <a:gd name="adj1" fmla="val 50000"/>
              <a:gd name="adj2" fmla="val 85632"/>
            </a:avLst>
          </a:prstGeom>
          <a:solidFill>
            <a:schemeClr val="bg2">
              <a:alpha val="75999"/>
            </a:schemeClr>
          </a:solidFill>
          <a:ln w="9525" algn="ctr">
            <a:solidFill>
              <a:schemeClr val="tx1"/>
            </a:solidFill>
            <a:miter lim="800000"/>
            <a:headEnd/>
            <a:tailEnd/>
          </a:ln>
          <a:effectLst/>
        </p:spPr>
        <p:txBody>
          <a:bodyPr wrap="none" anchor="ctr"/>
          <a:lstStyle/>
          <a:p>
            <a:pPr algn="ctr">
              <a:defRPr/>
            </a:pPr>
            <a:r>
              <a:rPr lang="en-US" altLang="zh-CN" sz="1600">
                <a:latin typeface="+mn-lt"/>
                <a:ea typeface="+mn-ea"/>
                <a:cs typeface="+mn-cs"/>
              </a:rPr>
              <a:t>or</a:t>
            </a:r>
          </a:p>
        </p:txBody>
      </p:sp>
      <p:sp>
        <p:nvSpPr>
          <p:cNvPr id="2135068" name="Rectangle 26635"/>
          <p:cNvSpPr>
            <a:spLocks noChangeArrowheads="1"/>
          </p:cNvSpPr>
          <p:nvPr/>
        </p:nvSpPr>
        <p:spPr bwMode="auto">
          <a:xfrm>
            <a:off x="5627688" y="4416425"/>
            <a:ext cx="2468562" cy="569913"/>
          </a:xfrm>
          <a:prstGeom prst="rect">
            <a:avLst/>
          </a:prstGeom>
          <a:gradFill rotWithShape="1">
            <a:gsLst>
              <a:gs pos="0">
                <a:srgbClr val="5E91E4"/>
              </a:gs>
              <a:gs pos="50000">
                <a:srgbClr val="A9C4F0"/>
              </a:gs>
              <a:gs pos="100000">
                <a:srgbClr val="5E91E4"/>
              </a:gs>
            </a:gsLst>
            <a:lin ang="2700000" scaled="1"/>
          </a:gradFill>
          <a:ln w="3175" algn="ctr">
            <a:solidFill>
              <a:srgbClr val="FFFFFF"/>
            </a:solidFill>
            <a:miter lim="800000"/>
            <a:headEnd/>
            <a:tailEnd/>
          </a:ln>
        </p:spPr>
        <p:txBody>
          <a:bodyPr wrap="none" anchor="ctr"/>
          <a:lstStyle/>
          <a:p>
            <a:pPr algn="ctr">
              <a:defRPr/>
            </a:pPr>
            <a:r>
              <a:rPr lang="en-US" altLang="zh-CN" sz="1600" b="1" dirty="0">
                <a:solidFill>
                  <a:srgbClr val="000000"/>
                </a:solidFill>
                <a:latin typeface="+mn-lt"/>
                <a:ea typeface="+mn-ea"/>
                <a:cs typeface="+mn-cs"/>
              </a:rPr>
              <a:t>Vista OS</a:t>
            </a:r>
          </a:p>
        </p:txBody>
      </p:sp>
      <p:pic>
        <p:nvPicPr>
          <p:cNvPr id="40978" name="Picture 29" descr="j0285750"/>
          <p:cNvPicPr>
            <a:picLocks noChangeAspect="1" noChangeArrowheads="1"/>
          </p:cNvPicPr>
          <p:nvPr/>
        </p:nvPicPr>
        <p:blipFill>
          <a:blip r:embed="rId4"/>
          <a:srcRect/>
          <a:stretch>
            <a:fillRect/>
          </a:stretch>
        </p:blipFill>
        <p:spPr bwMode="auto">
          <a:xfrm>
            <a:off x="6026150" y="5100638"/>
            <a:ext cx="1612900" cy="990600"/>
          </a:xfrm>
          <a:prstGeom prst="rect">
            <a:avLst/>
          </a:prstGeom>
          <a:noFill/>
          <a:ln w="9525">
            <a:noFill/>
            <a:miter lim="800000"/>
            <a:headEnd/>
            <a:tailEnd/>
          </a:ln>
        </p:spPr>
      </p:pic>
      <p:sp>
        <p:nvSpPr>
          <p:cNvPr id="2135070" name="Rectangle 30"/>
          <p:cNvSpPr>
            <a:spLocks noChangeArrowheads="1"/>
          </p:cNvSpPr>
          <p:nvPr/>
        </p:nvSpPr>
        <p:spPr bwMode="auto">
          <a:xfrm>
            <a:off x="4084638" y="5638800"/>
            <a:ext cx="1552575" cy="536575"/>
          </a:xfrm>
          <a:prstGeom prst="rect">
            <a:avLst/>
          </a:prstGeom>
          <a:noFill/>
          <a:ln w="9525" algn="ctr">
            <a:noFill/>
            <a:miter lim="800000"/>
            <a:headEnd/>
            <a:tailEnd/>
          </a:ln>
          <a:effectLst/>
        </p:spPr>
        <p:txBody>
          <a:bodyPr wrap="none" anchor="ctr"/>
          <a:lstStyle/>
          <a:p>
            <a:pPr algn="ctr">
              <a:defRPr/>
            </a:pPr>
            <a:r>
              <a:rPr lang="en-US" altLang="zh-CN" sz="1600">
                <a:latin typeface="+mn-lt"/>
                <a:ea typeface="+mn-ea"/>
                <a:cs typeface="+mn-cs"/>
              </a:rPr>
              <a:t>Wireless Interface</a:t>
            </a:r>
          </a:p>
        </p:txBody>
      </p:sp>
      <p:sp>
        <p:nvSpPr>
          <p:cNvPr id="2135071" name="AutoShape 31"/>
          <p:cNvSpPr>
            <a:spLocks/>
          </p:cNvSpPr>
          <p:nvPr/>
        </p:nvSpPr>
        <p:spPr bwMode="auto">
          <a:xfrm>
            <a:off x="3744913" y="2144713"/>
            <a:ext cx="144462" cy="2844800"/>
          </a:xfrm>
          <a:prstGeom prst="rightBrace">
            <a:avLst>
              <a:gd name="adj1" fmla="val 164103"/>
              <a:gd name="adj2" fmla="val 50000"/>
            </a:avLst>
          </a:prstGeom>
          <a:noFill/>
          <a:ln w="9525">
            <a:solidFill>
              <a:schemeClr val="tx1"/>
            </a:solidFill>
            <a:round/>
            <a:headEnd/>
            <a:tailEnd/>
          </a:ln>
          <a:effectLst/>
        </p:spPr>
        <p:txBody>
          <a:bodyPr wrap="none" anchor="ctr"/>
          <a:lstStyle/>
          <a:p>
            <a:pPr>
              <a:defRPr/>
            </a:pPr>
            <a:endParaRPr lang="zh-CN" altLang="en-US">
              <a:latin typeface="+mn-lt"/>
              <a:ea typeface="+mn-ea"/>
              <a:cs typeface="+mn-cs"/>
            </a:endParaRPr>
          </a:p>
        </p:txBody>
      </p:sp>
      <p:sp>
        <p:nvSpPr>
          <p:cNvPr id="2135072" name="Text Box 32"/>
          <p:cNvSpPr txBox="1">
            <a:spLocks noChangeArrowheads="1"/>
          </p:cNvSpPr>
          <p:nvPr/>
        </p:nvSpPr>
        <p:spPr bwMode="auto">
          <a:xfrm rot="10800000">
            <a:off x="3794125" y="2465388"/>
            <a:ext cx="431800" cy="2139950"/>
          </a:xfrm>
          <a:prstGeom prst="rect">
            <a:avLst/>
          </a:prstGeom>
          <a:noFill/>
          <a:ln w="9525" algn="ctr">
            <a:noFill/>
            <a:miter lim="800000"/>
            <a:headEnd/>
            <a:tailEnd/>
          </a:ln>
          <a:effectLst/>
        </p:spPr>
        <p:txBody>
          <a:bodyPr vert="eaVert" wrap="none">
            <a:spAutoFit/>
          </a:bodyPr>
          <a:lstStyle/>
          <a:p>
            <a:pPr algn="ctr">
              <a:defRPr/>
            </a:pPr>
            <a:r>
              <a:rPr lang="en-US" altLang="zh-CN" sz="1600">
                <a:latin typeface="+mn-lt"/>
                <a:ea typeface="+mn-ea"/>
                <a:cs typeface="+mn-cs"/>
              </a:rPr>
              <a:t>.Net Micro Framework</a:t>
            </a:r>
          </a:p>
        </p:txBody>
      </p:sp>
    </p:spTree>
    <p:custDataLst>
      <p:tags r:id="rId1"/>
    </p:custData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39138" name="Rectangle 2"/>
          <p:cNvSpPr>
            <a:spLocks noGrp="1" noChangeArrowheads="1"/>
          </p:cNvSpPr>
          <p:nvPr>
            <p:ph type="title"/>
          </p:nvPr>
        </p:nvSpPr>
        <p:spPr>
          <a:xfrm>
            <a:off x="147638" y="242888"/>
            <a:ext cx="8882062" cy="664797"/>
          </a:xfrm>
        </p:spPr>
        <p:txBody>
          <a:bodyPr/>
          <a:lstStyle/>
          <a:p>
            <a:pPr eaLnBrk="1" hangingPunct="1">
              <a:defRPr/>
            </a:pPr>
            <a:r>
              <a:rPr lang="zh-CN" altLang="en-US">
                <a:latin typeface="+mn-lt"/>
              </a:rPr>
              <a:t>总结</a:t>
            </a:r>
          </a:p>
        </p:txBody>
      </p:sp>
      <p:sp>
        <p:nvSpPr>
          <p:cNvPr id="2139139" name="Rectangle 3"/>
          <p:cNvSpPr>
            <a:spLocks noChangeArrowheads="1"/>
          </p:cNvSpPr>
          <p:nvPr/>
        </p:nvSpPr>
        <p:spPr bwMode="auto">
          <a:xfrm>
            <a:off x="-14288" y="5730875"/>
            <a:ext cx="9144001" cy="609600"/>
          </a:xfrm>
          <a:prstGeom prst="rect">
            <a:avLst/>
          </a:prstGeom>
          <a:solidFill>
            <a:srgbClr val="DDDDDD"/>
          </a:solidFill>
          <a:ln w="9525">
            <a:noFill/>
            <a:miter lim="800000"/>
            <a:headEnd/>
            <a:tailEnd/>
          </a:ln>
          <a:effectLst/>
        </p:spPr>
        <p:txBody>
          <a:bodyPr wrap="none" anchor="ctr"/>
          <a:lstStyle/>
          <a:p>
            <a:pPr algn="ctr">
              <a:defRPr/>
            </a:pPr>
            <a:endParaRPr lang="zh-CN" altLang="zh-CN">
              <a:latin typeface="+mn-lt"/>
              <a:ea typeface="+mn-ea"/>
              <a:cs typeface="+mn-cs"/>
            </a:endParaRPr>
          </a:p>
        </p:txBody>
      </p:sp>
      <p:grpSp>
        <p:nvGrpSpPr>
          <p:cNvPr id="2" name="Group 4"/>
          <p:cNvGrpSpPr>
            <a:grpSpLocks/>
          </p:cNvGrpSpPr>
          <p:nvPr/>
        </p:nvGrpSpPr>
        <p:grpSpPr bwMode="auto">
          <a:xfrm>
            <a:off x="-15875" y="976313"/>
            <a:ext cx="2238375" cy="5233987"/>
            <a:chOff x="-10" y="615"/>
            <a:chExt cx="1410" cy="3297"/>
          </a:xfrm>
        </p:grpSpPr>
        <p:sp>
          <p:nvSpPr>
            <p:cNvPr id="2139141" name="AutoShape 5"/>
            <p:cNvSpPr>
              <a:spLocks noChangeArrowheads="1"/>
            </p:cNvSpPr>
            <p:nvPr/>
          </p:nvSpPr>
          <p:spPr bwMode="auto">
            <a:xfrm rot="16200000">
              <a:off x="-699" y="1512"/>
              <a:ext cx="2798" cy="1003"/>
            </a:xfrm>
            <a:prstGeom prst="triangle">
              <a:avLst>
                <a:gd name="adj" fmla="val 50000"/>
              </a:avLst>
            </a:prstGeom>
            <a:gradFill rotWithShape="1">
              <a:gsLst>
                <a:gs pos="0">
                  <a:schemeClr val="hlink">
                    <a:alpha val="89999"/>
                  </a:schemeClr>
                </a:gs>
                <a:gs pos="100000">
                  <a:schemeClr val="bg1">
                    <a:alpha val="39999"/>
                  </a:schemeClr>
                </a:gs>
              </a:gsLst>
              <a:lin ang="2700000" scaled="1"/>
            </a:gradFill>
            <a:ln w="9525">
              <a:noFill/>
              <a:miter lim="800000"/>
              <a:headEnd/>
              <a:tailEnd/>
            </a:ln>
            <a:effectLst/>
          </p:spPr>
          <p:txBody>
            <a:bodyPr wrap="none" anchor="ctr"/>
            <a:lstStyle/>
            <a:p>
              <a:pPr>
                <a:defRPr/>
              </a:pPr>
              <a:endParaRPr lang="zh-CN" altLang="en-US">
                <a:latin typeface="+mn-lt"/>
                <a:ea typeface="+mn-ea"/>
                <a:cs typeface="+mn-cs"/>
              </a:endParaRPr>
            </a:p>
          </p:txBody>
        </p:sp>
        <p:pic>
          <p:nvPicPr>
            <p:cNvPr id="2139142" name="Picture 6" descr="i"/>
            <p:cNvPicPr>
              <a:picLocks noChangeAspect="1" noChangeArrowheads="1"/>
            </p:cNvPicPr>
            <p:nvPr/>
          </p:nvPicPr>
          <p:blipFill>
            <a:blip r:embed="rId3"/>
            <a:srcRect/>
            <a:stretch>
              <a:fillRect/>
            </a:stretch>
          </p:blipFill>
          <p:spPr bwMode="auto">
            <a:xfrm>
              <a:off x="0" y="1519"/>
              <a:ext cx="1134" cy="1077"/>
            </a:xfrm>
            <a:prstGeom prst="rect">
              <a:avLst/>
            </a:prstGeom>
            <a:noFill/>
            <a:effectLst>
              <a:outerShdw dist="89803" dir="2700000" algn="ctr" rotWithShape="0">
                <a:schemeClr val="tx1">
                  <a:alpha val="50000"/>
                </a:schemeClr>
              </a:outerShdw>
            </a:effectLst>
          </p:spPr>
        </p:pic>
        <p:sp>
          <p:nvSpPr>
            <p:cNvPr id="2139143" name="Text Box 7"/>
            <p:cNvSpPr txBox="1">
              <a:spLocks noChangeArrowheads="1"/>
            </p:cNvSpPr>
            <p:nvPr/>
          </p:nvSpPr>
          <p:spPr bwMode="auto">
            <a:xfrm>
              <a:off x="-10" y="3679"/>
              <a:ext cx="1063" cy="233"/>
            </a:xfrm>
            <a:prstGeom prst="rect">
              <a:avLst/>
            </a:prstGeom>
            <a:noFill/>
            <a:ln w="9525">
              <a:noFill/>
              <a:miter lim="800000"/>
              <a:headEnd/>
              <a:tailEnd/>
            </a:ln>
            <a:effectLst/>
          </p:spPr>
          <p:txBody>
            <a:bodyPr wrap="none">
              <a:spAutoFit/>
            </a:bodyPr>
            <a:lstStyle/>
            <a:p>
              <a:pPr>
                <a:defRPr/>
              </a:pPr>
              <a:r>
                <a:rPr lang="en-US" altLang="zh-CN" b="1" i="1" dirty="0">
                  <a:solidFill>
                    <a:schemeClr val="bg2"/>
                  </a:solidFill>
                  <a:latin typeface="+mn-lt"/>
                  <a:ea typeface="+mn-ea"/>
                  <a:cs typeface="+mn-cs"/>
                </a:rPr>
                <a:t>Freescale </a:t>
              </a:r>
              <a:r>
                <a:rPr lang="en-US" altLang="zh-CN" b="1" i="1" dirty="0" err="1">
                  <a:solidFill>
                    <a:schemeClr val="bg2"/>
                  </a:solidFill>
                  <a:latin typeface="+mn-lt"/>
                  <a:ea typeface="+mn-ea"/>
                  <a:cs typeface="+mn-cs"/>
                </a:rPr>
                <a:t>SoC</a:t>
              </a:r>
              <a:endParaRPr lang="en-US" altLang="zh-CN" b="1" i="1" dirty="0">
                <a:solidFill>
                  <a:schemeClr val="bg2"/>
                </a:solidFill>
                <a:latin typeface="+mn-lt"/>
                <a:ea typeface="+mn-ea"/>
                <a:cs typeface="+mn-cs"/>
              </a:endParaRPr>
            </a:p>
          </p:txBody>
        </p:sp>
        <p:sp>
          <p:nvSpPr>
            <p:cNvPr id="2139144" name="AutoShape 8"/>
            <p:cNvSpPr>
              <a:spLocks noChangeArrowheads="1"/>
            </p:cNvSpPr>
            <p:nvPr/>
          </p:nvSpPr>
          <p:spPr bwMode="auto">
            <a:xfrm>
              <a:off x="1190" y="3684"/>
              <a:ext cx="210" cy="220"/>
            </a:xfrm>
            <a:prstGeom prst="plus">
              <a:avLst>
                <a:gd name="adj" fmla="val 33333"/>
              </a:avLst>
            </a:prstGeom>
            <a:solidFill>
              <a:schemeClr val="accent1"/>
            </a:solidFill>
            <a:ln w="9525">
              <a:solidFill>
                <a:schemeClr val="tx1"/>
              </a:solidFill>
              <a:miter lim="800000"/>
              <a:headEnd/>
              <a:tailEnd/>
            </a:ln>
            <a:effectLst/>
          </p:spPr>
          <p:txBody>
            <a:bodyPr wrap="none" anchor="ctr"/>
            <a:lstStyle/>
            <a:p>
              <a:pPr>
                <a:defRPr/>
              </a:pPr>
              <a:endParaRPr lang="zh-CN" altLang="en-US">
                <a:latin typeface="+mn-lt"/>
                <a:ea typeface="+mn-ea"/>
                <a:cs typeface="+mn-cs"/>
              </a:endParaRPr>
            </a:p>
          </p:txBody>
        </p:sp>
      </p:grpSp>
      <p:grpSp>
        <p:nvGrpSpPr>
          <p:cNvPr id="3" name="Group 26"/>
          <p:cNvGrpSpPr>
            <a:grpSpLocks/>
          </p:cNvGrpSpPr>
          <p:nvPr/>
        </p:nvGrpSpPr>
        <p:grpSpPr bwMode="auto">
          <a:xfrm>
            <a:off x="1944688" y="739775"/>
            <a:ext cx="3094037" cy="5495925"/>
            <a:chOff x="1225" y="466"/>
            <a:chExt cx="1949" cy="3462"/>
          </a:xfrm>
        </p:grpSpPr>
        <p:sp>
          <p:nvSpPr>
            <p:cNvPr id="2139163" name="Text Box 27"/>
            <p:cNvSpPr txBox="1">
              <a:spLocks noChangeArrowheads="1"/>
            </p:cNvSpPr>
            <p:nvPr/>
          </p:nvSpPr>
          <p:spPr bwMode="auto">
            <a:xfrm>
              <a:off x="1425" y="3695"/>
              <a:ext cx="1749" cy="233"/>
            </a:xfrm>
            <a:prstGeom prst="rect">
              <a:avLst/>
            </a:prstGeom>
            <a:noFill/>
            <a:ln w="9525">
              <a:noFill/>
              <a:miter lim="800000"/>
              <a:headEnd/>
              <a:tailEnd/>
            </a:ln>
            <a:effectLst/>
          </p:spPr>
          <p:txBody>
            <a:bodyPr wrap="none">
              <a:spAutoFit/>
            </a:bodyPr>
            <a:lstStyle/>
            <a:p>
              <a:pPr algn="ctr">
                <a:defRPr/>
              </a:pPr>
              <a:r>
                <a:rPr lang="en-US" altLang="zh-CN" b="1" i="1" dirty="0">
                  <a:solidFill>
                    <a:schemeClr val="bg2"/>
                  </a:solidFill>
                  <a:latin typeface="+mn-lt"/>
                  <a:ea typeface="+mn-ea"/>
                  <a:cs typeface="+mn-cs"/>
                </a:rPr>
                <a:t>Microsoft’s</a:t>
              </a:r>
              <a:r>
                <a:rPr lang="zh-CN" altLang="en-US" b="1" i="1" dirty="0">
                  <a:solidFill>
                    <a:schemeClr val="bg2"/>
                  </a:solidFill>
                  <a:latin typeface="+mn-lt"/>
                  <a:ea typeface="+mn-ea"/>
                  <a:cs typeface="+mn-cs"/>
                </a:rPr>
                <a:t>嵌入系统软件</a:t>
              </a:r>
            </a:p>
          </p:txBody>
        </p:sp>
        <p:grpSp>
          <p:nvGrpSpPr>
            <p:cNvPr id="43020" name="Group 28"/>
            <p:cNvGrpSpPr>
              <a:grpSpLocks/>
            </p:cNvGrpSpPr>
            <p:nvPr/>
          </p:nvGrpSpPr>
          <p:grpSpPr bwMode="auto">
            <a:xfrm>
              <a:off x="1225" y="466"/>
              <a:ext cx="1946" cy="3089"/>
              <a:chOff x="1198" y="430"/>
              <a:chExt cx="2000" cy="3180"/>
            </a:xfrm>
          </p:grpSpPr>
          <p:pic>
            <p:nvPicPr>
              <p:cNvPr id="43021" name="Picture 29" descr="NET-Microframework"/>
              <p:cNvPicPr>
                <a:picLocks noChangeAspect="1" noChangeArrowheads="1"/>
              </p:cNvPicPr>
              <p:nvPr/>
            </p:nvPicPr>
            <p:blipFill>
              <a:blip r:embed="rId4"/>
              <a:srcRect l="47189"/>
              <a:stretch>
                <a:fillRect/>
              </a:stretch>
            </p:blipFill>
            <p:spPr bwMode="auto">
              <a:xfrm>
                <a:off x="1214" y="433"/>
                <a:ext cx="1972" cy="812"/>
              </a:xfrm>
              <a:prstGeom prst="rect">
                <a:avLst/>
              </a:prstGeom>
              <a:noFill/>
              <a:ln w="9525">
                <a:noFill/>
                <a:miter lim="800000"/>
                <a:headEnd/>
                <a:tailEnd/>
              </a:ln>
            </p:spPr>
          </p:pic>
          <p:grpSp>
            <p:nvGrpSpPr>
              <p:cNvPr id="43022" name="Group 30"/>
              <p:cNvGrpSpPr>
                <a:grpSpLocks/>
              </p:cNvGrpSpPr>
              <p:nvPr/>
            </p:nvGrpSpPr>
            <p:grpSpPr bwMode="auto">
              <a:xfrm>
                <a:off x="1214" y="1232"/>
                <a:ext cx="1984" cy="859"/>
                <a:chOff x="1214" y="1592"/>
                <a:chExt cx="1984" cy="859"/>
              </a:xfrm>
            </p:grpSpPr>
            <p:sp>
              <p:nvSpPr>
                <p:cNvPr id="2139167" name="Rectangle 31"/>
                <p:cNvSpPr>
                  <a:spLocks noChangeArrowheads="1"/>
                </p:cNvSpPr>
                <p:nvPr/>
              </p:nvSpPr>
              <p:spPr bwMode="auto">
                <a:xfrm>
                  <a:off x="1214" y="1592"/>
                  <a:ext cx="1984" cy="859"/>
                </a:xfrm>
                <a:prstGeom prst="rect">
                  <a:avLst/>
                </a:prstGeom>
                <a:gradFill rotWithShape="1">
                  <a:gsLst>
                    <a:gs pos="0">
                      <a:srgbClr val="CCFFFF"/>
                    </a:gs>
                    <a:gs pos="50000">
                      <a:srgbClr val="CCFFFF">
                        <a:gamma/>
                        <a:tint val="13725"/>
                        <a:invGamma/>
                      </a:srgbClr>
                    </a:gs>
                    <a:gs pos="100000">
                      <a:srgbClr val="CCFFFF"/>
                    </a:gs>
                  </a:gsLst>
                  <a:lin ang="5400000" scaled="1"/>
                </a:gradFill>
                <a:ln w="9525">
                  <a:noFill/>
                  <a:miter lim="800000"/>
                  <a:headEnd/>
                  <a:tailEnd/>
                </a:ln>
                <a:effectLst/>
              </p:spPr>
              <p:txBody>
                <a:bodyPr wrap="none" anchor="ctr"/>
                <a:lstStyle/>
                <a:p>
                  <a:pPr>
                    <a:defRPr/>
                  </a:pPr>
                  <a:endParaRPr lang="zh-CN" altLang="en-US">
                    <a:latin typeface="+mn-lt"/>
                    <a:ea typeface="+mn-ea"/>
                    <a:cs typeface="+mn-cs"/>
                  </a:endParaRPr>
                </a:p>
              </p:txBody>
            </p:sp>
            <p:pic>
              <p:nvPicPr>
                <p:cNvPr id="43030" name="Picture 32" descr="WinCE Logo"/>
                <p:cNvPicPr>
                  <a:picLocks noChangeAspect="1" noChangeArrowheads="1"/>
                </p:cNvPicPr>
                <p:nvPr/>
              </p:nvPicPr>
              <p:blipFill>
                <a:blip r:embed="rId5"/>
                <a:srcRect/>
                <a:stretch>
                  <a:fillRect/>
                </a:stretch>
              </p:blipFill>
              <p:spPr bwMode="auto">
                <a:xfrm>
                  <a:off x="1249" y="1878"/>
                  <a:ext cx="1878" cy="265"/>
                </a:xfrm>
                <a:prstGeom prst="rect">
                  <a:avLst/>
                </a:prstGeom>
                <a:noFill/>
                <a:ln w="9525">
                  <a:noFill/>
                  <a:miter lim="800000"/>
                  <a:headEnd/>
                  <a:tailEnd/>
                </a:ln>
              </p:spPr>
            </p:pic>
          </p:grpSp>
          <p:grpSp>
            <p:nvGrpSpPr>
              <p:cNvPr id="43023" name="Group 33"/>
              <p:cNvGrpSpPr>
                <a:grpSpLocks/>
              </p:cNvGrpSpPr>
              <p:nvPr/>
            </p:nvGrpSpPr>
            <p:grpSpPr bwMode="auto">
              <a:xfrm>
                <a:off x="1214" y="2788"/>
                <a:ext cx="1984" cy="822"/>
                <a:chOff x="1214" y="2590"/>
                <a:chExt cx="1984" cy="822"/>
              </a:xfrm>
            </p:grpSpPr>
            <p:sp>
              <p:nvSpPr>
                <p:cNvPr id="2139170" name="Rectangle 34"/>
                <p:cNvSpPr>
                  <a:spLocks noChangeArrowheads="1"/>
                </p:cNvSpPr>
                <p:nvPr/>
              </p:nvSpPr>
              <p:spPr bwMode="auto">
                <a:xfrm>
                  <a:off x="1214" y="2590"/>
                  <a:ext cx="1984" cy="822"/>
                </a:xfrm>
                <a:prstGeom prst="rect">
                  <a:avLst/>
                </a:prstGeom>
                <a:gradFill rotWithShape="1">
                  <a:gsLst>
                    <a:gs pos="0">
                      <a:srgbClr val="CCFFFF"/>
                    </a:gs>
                    <a:gs pos="50000">
                      <a:srgbClr val="CCFFFF">
                        <a:gamma/>
                        <a:tint val="13725"/>
                        <a:invGamma/>
                      </a:srgbClr>
                    </a:gs>
                    <a:gs pos="100000">
                      <a:srgbClr val="CCFFFF"/>
                    </a:gs>
                  </a:gsLst>
                  <a:lin ang="5400000" scaled="1"/>
                </a:gradFill>
                <a:ln w="9525">
                  <a:noFill/>
                  <a:miter lim="800000"/>
                  <a:headEnd/>
                  <a:tailEnd/>
                </a:ln>
                <a:effectLst/>
              </p:spPr>
              <p:txBody>
                <a:bodyPr wrap="none" anchor="ctr"/>
                <a:lstStyle/>
                <a:p>
                  <a:pPr>
                    <a:defRPr/>
                  </a:pPr>
                  <a:endParaRPr lang="zh-CN" altLang="en-US">
                    <a:latin typeface="+mn-lt"/>
                    <a:ea typeface="+mn-ea"/>
                    <a:cs typeface="+mn-cs"/>
                  </a:endParaRPr>
                </a:p>
              </p:txBody>
            </p:sp>
            <p:pic>
              <p:nvPicPr>
                <p:cNvPr id="43028" name="Picture 35" descr="WindowsAutomotive"/>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1782" y="2628"/>
                  <a:ext cx="818" cy="765"/>
                </a:xfrm>
                <a:prstGeom prst="rect">
                  <a:avLst/>
                </a:prstGeom>
                <a:noFill/>
                <a:ln w="9525">
                  <a:noFill/>
                  <a:miter lim="800000"/>
                  <a:headEnd/>
                  <a:tailEnd/>
                </a:ln>
              </p:spPr>
            </p:pic>
          </p:grpSp>
          <p:sp>
            <p:nvSpPr>
              <p:cNvPr id="2139172" name="Rectangle 36"/>
              <p:cNvSpPr>
                <a:spLocks noChangeArrowheads="1"/>
              </p:cNvSpPr>
              <p:nvPr/>
            </p:nvSpPr>
            <p:spPr bwMode="auto">
              <a:xfrm>
                <a:off x="1212" y="2091"/>
                <a:ext cx="1984" cy="777"/>
              </a:xfrm>
              <a:prstGeom prst="rect">
                <a:avLst/>
              </a:prstGeom>
              <a:gradFill rotWithShape="1">
                <a:gsLst>
                  <a:gs pos="0">
                    <a:srgbClr val="CCFFFF"/>
                  </a:gs>
                  <a:gs pos="50000">
                    <a:srgbClr val="CCFFFF">
                      <a:gamma/>
                      <a:tint val="13725"/>
                      <a:invGamma/>
                    </a:srgbClr>
                  </a:gs>
                  <a:gs pos="100000">
                    <a:srgbClr val="CCFFFF"/>
                  </a:gs>
                </a:gsLst>
                <a:lin ang="5400000" scaled="1"/>
              </a:gradFill>
              <a:ln w="9525">
                <a:noFill/>
                <a:miter lim="800000"/>
                <a:headEnd/>
                <a:tailEnd/>
              </a:ln>
              <a:effectLst/>
            </p:spPr>
            <p:txBody>
              <a:bodyPr wrap="none" anchor="ctr"/>
              <a:lstStyle/>
              <a:p>
                <a:pPr>
                  <a:defRPr/>
                </a:pPr>
                <a:endParaRPr lang="zh-CN" altLang="en-US">
                  <a:latin typeface="+mn-lt"/>
                  <a:ea typeface="+mn-ea"/>
                  <a:cs typeface="+mn-cs"/>
                </a:endParaRPr>
              </a:p>
            </p:txBody>
          </p:sp>
          <p:pic>
            <p:nvPicPr>
              <p:cNvPr id="43025" name="Picture 37" descr="WinMobile2006_ltr"/>
              <p:cNvPicPr>
                <a:picLocks noChangeAspect="1" noChangeArrowheads="1"/>
              </p:cNvPicPr>
              <p:nvPr/>
            </p:nvPicPr>
            <p:blipFill>
              <a:blip r:embed="rId7">
                <a:clrChange>
                  <a:clrFrom>
                    <a:srgbClr val="FFFFFF"/>
                  </a:clrFrom>
                  <a:clrTo>
                    <a:srgbClr val="FFFFFF">
                      <a:alpha val="0"/>
                    </a:srgbClr>
                  </a:clrTo>
                </a:clrChange>
              </a:blip>
              <a:srcRect t="2248" r="32214"/>
              <a:stretch>
                <a:fillRect/>
              </a:stretch>
            </p:blipFill>
            <p:spPr bwMode="auto">
              <a:xfrm>
                <a:off x="1421" y="2228"/>
                <a:ext cx="1616" cy="435"/>
              </a:xfrm>
              <a:prstGeom prst="rect">
                <a:avLst/>
              </a:prstGeom>
              <a:noFill/>
              <a:ln w="9525">
                <a:noFill/>
                <a:miter lim="800000"/>
                <a:headEnd/>
                <a:tailEnd/>
              </a:ln>
            </p:spPr>
          </p:pic>
          <p:sp>
            <p:nvSpPr>
              <p:cNvPr id="2139174" name="Rectangle 38"/>
              <p:cNvSpPr>
                <a:spLocks noChangeArrowheads="1"/>
              </p:cNvSpPr>
              <p:nvPr/>
            </p:nvSpPr>
            <p:spPr bwMode="auto">
              <a:xfrm>
                <a:off x="1198" y="430"/>
                <a:ext cx="1993" cy="3172"/>
              </a:xfrm>
              <a:prstGeom prst="rect">
                <a:avLst/>
              </a:prstGeom>
              <a:noFill/>
              <a:ln w="57150" cmpd="thickThin">
                <a:solidFill>
                  <a:schemeClr val="tx1"/>
                </a:solidFill>
                <a:miter lim="800000"/>
                <a:headEnd/>
                <a:tailEnd/>
              </a:ln>
              <a:effectLst/>
            </p:spPr>
            <p:txBody>
              <a:bodyPr wrap="none" anchor="ctr"/>
              <a:lstStyle/>
              <a:p>
                <a:pPr>
                  <a:defRPr/>
                </a:pPr>
                <a:endParaRPr lang="zh-CN" altLang="en-US">
                  <a:latin typeface="+mn-lt"/>
                  <a:ea typeface="+mn-ea"/>
                  <a:cs typeface="+mn-cs"/>
                </a:endParaRPr>
              </a:p>
            </p:txBody>
          </p:sp>
        </p:grpSp>
      </p:grpSp>
      <p:grpSp>
        <p:nvGrpSpPr>
          <p:cNvPr id="7" name="Group 40"/>
          <p:cNvGrpSpPr>
            <a:grpSpLocks/>
          </p:cNvGrpSpPr>
          <p:nvPr/>
        </p:nvGrpSpPr>
        <p:grpSpPr bwMode="auto">
          <a:xfrm>
            <a:off x="5364163" y="1455738"/>
            <a:ext cx="4070350" cy="4764087"/>
            <a:chOff x="3169" y="926"/>
            <a:chExt cx="2564" cy="3001"/>
          </a:xfrm>
        </p:grpSpPr>
        <p:sp>
          <p:nvSpPr>
            <p:cNvPr id="2139146" name="Text Box 10"/>
            <p:cNvSpPr txBox="1">
              <a:spLocks noChangeArrowheads="1"/>
            </p:cNvSpPr>
            <p:nvPr/>
          </p:nvSpPr>
          <p:spPr bwMode="auto">
            <a:xfrm>
              <a:off x="4080" y="3696"/>
              <a:ext cx="1124" cy="231"/>
            </a:xfrm>
            <a:prstGeom prst="rect">
              <a:avLst/>
            </a:prstGeom>
            <a:noFill/>
            <a:ln w="9525">
              <a:noFill/>
              <a:miter lim="800000"/>
              <a:headEnd/>
              <a:tailEnd/>
            </a:ln>
            <a:effectLst/>
          </p:spPr>
          <p:txBody>
            <a:bodyPr wrap="none">
              <a:spAutoFit/>
            </a:bodyPr>
            <a:lstStyle/>
            <a:p>
              <a:pPr algn="ctr">
                <a:defRPr/>
              </a:pPr>
              <a:r>
                <a:rPr lang="zh-CN" altLang="en-US" b="1" i="1" dirty="0">
                  <a:solidFill>
                    <a:schemeClr val="bg2"/>
                  </a:solidFill>
                  <a:latin typeface="+mn-lt"/>
                  <a:ea typeface="+mn-ea"/>
                  <a:cs typeface="+mn-cs"/>
                </a:rPr>
                <a:t>客户需要的产品</a:t>
              </a:r>
            </a:p>
          </p:txBody>
        </p:sp>
        <p:grpSp>
          <p:nvGrpSpPr>
            <p:cNvPr id="43015" name="Group 23"/>
            <p:cNvGrpSpPr>
              <a:grpSpLocks/>
            </p:cNvGrpSpPr>
            <p:nvPr/>
          </p:nvGrpSpPr>
          <p:grpSpPr bwMode="auto">
            <a:xfrm>
              <a:off x="3410" y="3730"/>
              <a:ext cx="235" cy="178"/>
              <a:chOff x="3410" y="3730"/>
              <a:chExt cx="235" cy="178"/>
            </a:xfrm>
          </p:grpSpPr>
          <p:sp>
            <p:nvSpPr>
              <p:cNvPr id="2139160" name="Rectangle 24"/>
              <p:cNvSpPr>
                <a:spLocks noChangeArrowheads="1"/>
              </p:cNvSpPr>
              <p:nvPr/>
            </p:nvSpPr>
            <p:spPr bwMode="auto">
              <a:xfrm>
                <a:off x="3410" y="3730"/>
                <a:ext cx="229" cy="73"/>
              </a:xfrm>
              <a:prstGeom prst="rect">
                <a:avLst/>
              </a:prstGeom>
              <a:solidFill>
                <a:schemeClr val="accent1"/>
              </a:solidFill>
              <a:ln w="9525">
                <a:solidFill>
                  <a:schemeClr val="tx1"/>
                </a:solidFill>
                <a:miter lim="800000"/>
                <a:headEnd/>
                <a:tailEnd/>
              </a:ln>
              <a:effectLst/>
            </p:spPr>
            <p:txBody>
              <a:bodyPr wrap="none" anchor="ctr"/>
              <a:lstStyle/>
              <a:p>
                <a:pPr>
                  <a:defRPr/>
                </a:pPr>
                <a:endParaRPr lang="zh-CN" altLang="en-US">
                  <a:latin typeface="+mn-lt"/>
                  <a:ea typeface="+mn-ea"/>
                  <a:cs typeface="+mn-cs"/>
                </a:endParaRPr>
              </a:p>
            </p:txBody>
          </p:sp>
          <p:sp>
            <p:nvSpPr>
              <p:cNvPr id="2139161" name="Rectangle 25"/>
              <p:cNvSpPr>
                <a:spLocks noChangeArrowheads="1"/>
              </p:cNvSpPr>
              <p:nvPr/>
            </p:nvSpPr>
            <p:spPr bwMode="auto">
              <a:xfrm>
                <a:off x="3416" y="3835"/>
                <a:ext cx="229" cy="73"/>
              </a:xfrm>
              <a:prstGeom prst="rect">
                <a:avLst/>
              </a:prstGeom>
              <a:solidFill>
                <a:schemeClr val="accent1"/>
              </a:solidFill>
              <a:ln w="9525">
                <a:solidFill>
                  <a:schemeClr val="tx1"/>
                </a:solidFill>
                <a:miter lim="800000"/>
                <a:headEnd/>
                <a:tailEnd/>
              </a:ln>
              <a:effectLst/>
            </p:spPr>
            <p:txBody>
              <a:bodyPr wrap="none" anchor="ctr"/>
              <a:lstStyle/>
              <a:p>
                <a:pPr>
                  <a:defRPr/>
                </a:pPr>
                <a:endParaRPr lang="zh-CN" altLang="en-US">
                  <a:latin typeface="+mn-lt"/>
                  <a:ea typeface="+mn-ea"/>
                  <a:cs typeface="+mn-cs"/>
                </a:endParaRPr>
              </a:p>
            </p:txBody>
          </p:sp>
        </p:grpSp>
        <p:sp>
          <p:nvSpPr>
            <p:cNvPr id="2139175" name="Text Box 39"/>
            <p:cNvSpPr txBox="1">
              <a:spLocks noChangeArrowheads="1"/>
            </p:cNvSpPr>
            <p:nvPr/>
          </p:nvSpPr>
          <p:spPr bwMode="auto">
            <a:xfrm>
              <a:off x="3169" y="926"/>
              <a:ext cx="2564" cy="1786"/>
            </a:xfrm>
            <a:prstGeom prst="rect">
              <a:avLst/>
            </a:prstGeom>
            <a:noFill/>
            <a:ln w="9525">
              <a:noFill/>
              <a:miter lim="800000"/>
              <a:headEnd/>
              <a:tailEnd/>
            </a:ln>
            <a:effectLst/>
          </p:spPr>
          <p:txBody>
            <a:bodyPr>
              <a:spAutoFit/>
            </a:bodyPr>
            <a:lstStyle/>
            <a:p>
              <a:pPr marL="231775" indent="-231775">
                <a:buFontTx/>
                <a:buChar char="•"/>
                <a:defRPr/>
              </a:pPr>
              <a:r>
                <a:rPr lang="zh-CN" altLang="en-US" sz="2000" dirty="0">
                  <a:latin typeface="+mn-lt"/>
                  <a:ea typeface="+mn-ea"/>
                  <a:cs typeface="+mn-cs"/>
                </a:rPr>
                <a:t>高性能可扩展方案</a:t>
              </a:r>
            </a:p>
            <a:p>
              <a:pPr marL="231775" indent="-231775">
                <a:buFontTx/>
                <a:buChar char="•"/>
                <a:defRPr/>
              </a:pPr>
              <a:endParaRPr lang="zh-CN" altLang="en-US" sz="2000" dirty="0">
                <a:latin typeface="+mn-lt"/>
                <a:ea typeface="+mn-ea"/>
                <a:cs typeface="+mn-cs"/>
              </a:endParaRPr>
            </a:p>
            <a:p>
              <a:pPr marL="231775" indent="-231775">
                <a:buFontTx/>
                <a:buChar char="•"/>
                <a:defRPr/>
              </a:pPr>
              <a:endParaRPr lang="zh-CN" altLang="en-US" sz="2000" dirty="0">
                <a:latin typeface="+mn-lt"/>
                <a:ea typeface="+mn-ea"/>
                <a:cs typeface="+mn-cs"/>
              </a:endParaRPr>
            </a:p>
            <a:p>
              <a:pPr marL="231775" indent="-231775">
                <a:buFontTx/>
                <a:buChar char="•"/>
                <a:defRPr/>
              </a:pPr>
              <a:r>
                <a:rPr lang="zh-CN" altLang="en-US" sz="2000" dirty="0">
                  <a:latin typeface="+mn-lt"/>
                  <a:ea typeface="+mn-ea"/>
                  <a:cs typeface="+mn-cs"/>
                </a:rPr>
                <a:t>先进技术产品</a:t>
              </a:r>
            </a:p>
            <a:p>
              <a:pPr marL="231775" indent="-231775">
                <a:buFontTx/>
                <a:buChar char="•"/>
                <a:defRPr/>
              </a:pPr>
              <a:endParaRPr lang="zh-CN" altLang="en-US" sz="2000" dirty="0">
                <a:latin typeface="+mn-lt"/>
                <a:ea typeface="+mn-ea"/>
                <a:cs typeface="+mn-cs"/>
              </a:endParaRPr>
            </a:p>
            <a:p>
              <a:pPr marL="231775" indent="-231775">
                <a:buFontTx/>
                <a:buChar char="•"/>
                <a:defRPr/>
              </a:pPr>
              <a:endParaRPr lang="zh-CN" altLang="en-US" sz="2000" dirty="0">
                <a:latin typeface="+mn-lt"/>
                <a:ea typeface="+mn-ea"/>
                <a:cs typeface="+mn-cs"/>
              </a:endParaRPr>
            </a:p>
            <a:p>
              <a:pPr marL="231775" indent="-231775">
                <a:buFontTx/>
                <a:buChar char="•"/>
                <a:defRPr/>
              </a:pPr>
              <a:r>
                <a:rPr lang="zh-CN" altLang="en-US" sz="2000" dirty="0">
                  <a:latin typeface="+mn-lt"/>
                  <a:ea typeface="+mn-ea"/>
                  <a:cs typeface="+mn-cs"/>
                </a:rPr>
                <a:t>可靠 </a:t>
              </a:r>
              <a:r>
                <a:rPr lang="en-US" altLang="zh-CN" sz="2000" dirty="0">
                  <a:latin typeface="+mn-lt"/>
                  <a:ea typeface="+mn-ea"/>
                  <a:cs typeface="+mn-cs"/>
                </a:rPr>
                <a:t>&amp; </a:t>
              </a:r>
              <a:r>
                <a:rPr lang="zh-CN" altLang="en-US" sz="2000" dirty="0">
                  <a:latin typeface="+mn-lt"/>
                  <a:ea typeface="+mn-ea"/>
                  <a:cs typeface="+mn-cs"/>
                </a:rPr>
                <a:t>缩短开发时间</a:t>
              </a:r>
            </a:p>
            <a:p>
              <a:pPr marL="231775" indent="-231775">
                <a:buFontTx/>
                <a:buChar char="•"/>
                <a:defRPr/>
              </a:pPr>
              <a:endParaRPr lang="zh-CN" altLang="en-US" sz="2000" dirty="0">
                <a:latin typeface="+mn-lt"/>
                <a:ea typeface="+mn-ea"/>
                <a:cs typeface="+mn-cs"/>
              </a:endParaRPr>
            </a:p>
            <a:p>
              <a:pPr marL="231775" indent="-231775">
                <a:buFontTx/>
                <a:buChar char="•"/>
                <a:defRPr/>
              </a:pPr>
              <a:endParaRPr lang="en-US" altLang="zh-CN" sz="2000" dirty="0">
                <a:latin typeface="+mn-lt"/>
                <a:ea typeface="+mn-ea"/>
                <a:cs typeface="+mn-cs"/>
              </a:endParaRP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linds(horizontal)">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033" name="Group 2"/>
          <p:cNvGrpSpPr>
            <a:grpSpLocks/>
          </p:cNvGrpSpPr>
          <p:nvPr/>
        </p:nvGrpSpPr>
        <p:grpSpPr bwMode="auto">
          <a:xfrm>
            <a:off x="2062163" y="2414588"/>
            <a:ext cx="5078412" cy="1517650"/>
            <a:chOff x="1299" y="1521"/>
            <a:chExt cx="3199" cy="956"/>
          </a:xfrm>
        </p:grpSpPr>
        <p:sp>
          <p:nvSpPr>
            <p:cNvPr id="44035" name="Freeform 3"/>
            <p:cNvSpPr>
              <a:spLocks/>
            </p:cNvSpPr>
            <p:nvPr/>
          </p:nvSpPr>
          <p:spPr bwMode="black">
            <a:xfrm>
              <a:off x="4349" y="1985"/>
              <a:ext cx="59" cy="83"/>
            </a:xfrm>
            <a:custGeom>
              <a:avLst/>
              <a:gdLst>
                <a:gd name="T0" fmla="*/ 42 w 34"/>
                <a:gd name="T1" fmla="*/ 17 h 48"/>
                <a:gd name="T2" fmla="*/ 0 w 34"/>
                <a:gd name="T3" fmla="*/ 17 h 48"/>
                <a:gd name="T4" fmla="*/ 0 w 34"/>
                <a:gd name="T5" fmla="*/ 0 h 48"/>
                <a:gd name="T6" fmla="*/ 102 w 34"/>
                <a:gd name="T7" fmla="*/ 0 h 48"/>
                <a:gd name="T8" fmla="*/ 102 w 34"/>
                <a:gd name="T9" fmla="*/ 17 h 48"/>
                <a:gd name="T10" fmla="*/ 61 w 34"/>
                <a:gd name="T11" fmla="*/ 17 h 48"/>
                <a:gd name="T12" fmla="*/ 61 w 34"/>
                <a:gd name="T13" fmla="*/ 144 h 48"/>
                <a:gd name="T14" fmla="*/ 42 w 34"/>
                <a:gd name="T15" fmla="*/ 144 h 48"/>
                <a:gd name="T16" fmla="*/ 42 w 34"/>
                <a:gd name="T17" fmla="*/ 17 h 4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4"/>
                <a:gd name="T28" fmla="*/ 0 h 48"/>
                <a:gd name="T29" fmla="*/ 34 w 34"/>
                <a:gd name="T30" fmla="*/ 48 h 4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4" h="48">
                  <a:moveTo>
                    <a:pt x="14" y="6"/>
                  </a:moveTo>
                  <a:lnTo>
                    <a:pt x="0" y="6"/>
                  </a:lnTo>
                  <a:lnTo>
                    <a:pt x="0" y="0"/>
                  </a:lnTo>
                  <a:lnTo>
                    <a:pt x="34" y="0"/>
                  </a:lnTo>
                  <a:lnTo>
                    <a:pt x="34" y="6"/>
                  </a:lnTo>
                  <a:lnTo>
                    <a:pt x="20" y="6"/>
                  </a:lnTo>
                  <a:lnTo>
                    <a:pt x="20" y="48"/>
                  </a:lnTo>
                  <a:lnTo>
                    <a:pt x="14" y="48"/>
                  </a:lnTo>
                  <a:lnTo>
                    <a:pt x="14" y="6"/>
                  </a:lnTo>
                  <a:close/>
                </a:path>
              </a:pathLst>
            </a:custGeom>
            <a:solidFill>
              <a:schemeClr val="tx1"/>
            </a:solidFill>
            <a:ln w="9525">
              <a:noFill/>
              <a:round/>
              <a:headEnd/>
              <a:tailEnd/>
            </a:ln>
          </p:spPr>
          <p:txBody>
            <a:bodyPr/>
            <a:lstStyle/>
            <a:p>
              <a:endParaRPr lang="zh-CN" altLang="en-US"/>
            </a:p>
          </p:txBody>
        </p:sp>
        <p:sp>
          <p:nvSpPr>
            <p:cNvPr id="44036" name="Freeform 4"/>
            <p:cNvSpPr>
              <a:spLocks/>
            </p:cNvSpPr>
            <p:nvPr/>
          </p:nvSpPr>
          <p:spPr bwMode="black">
            <a:xfrm>
              <a:off x="4419" y="1985"/>
              <a:ext cx="79" cy="83"/>
            </a:xfrm>
            <a:custGeom>
              <a:avLst/>
              <a:gdLst>
                <a:gd name="T0" fmla="*/ 0 w 46"/>
                <a:gd name="T1" fmla="*/ 0 h 48"/>
                <a:gd name="T2" fmla="*/ 24 w 46"/>
                <a:gd name="T3" fmla="*/ 0 h 48"/>
                <a:gd name="T4" fmla="*/ 65 w 46"/>
                <a:gd name="T5" fmla="*/ 114 h 48"/>
                <a:gd name="T6" fmla="*/ 106 w 46"/>
                <a:gd name="T7" fmla="*/ 0 h 48"/>
                <a:gd name="T8" fmla="*/ 136 w 46"/>
                <a:gd name="T9" fmla="*/ 0 h 48"/>
                <a:gd name="T10" fmla="*/ 136 w 46"/>
                <a:gd name="T11" fmla="*/ 144 h 48"/>
                <a:gd name="T12" fmla="*/ 112 w 46"/>
                <a:gd name="T13" fmla="*/ 144 h 48"/>
                <a:gd name="T14" fmla="*/ 112 w 46"/>
                <a:gd name="T15" fmla="*/ 29 h 48"/>
                <a:gd name="T16" fmla="*/ 112 w 46"/>
                <a:gd name="T17" fmla="*/ 29 h 48"/>
                <a:gd name="T18" fmla="*/ 77 w 46"/>
                <a:gd name="T19" fmla="*/ 144 h 48"/>
                <a:gd name="T20" fmla="*/ 58 w 46"/>
                <a:gd name="T21" fmla="*/ 144 h 48"/>
                <a:gd name="T22" fmla="*/ 17 w 46"/>
                <a:gd name="T23" fmla="*/ 29 h 48"/>
                <a:gd name="T24" fmla="*/ 17 w 46"/>
                <a:gd name="T25" fmla="*/ 29 h 48"/>
                <a:gd name="T26" fmla="*/ 17 w 46"/>
                <a:gd name="T27" fmla="*/ 144 h 48"/>
                <a:gd name="T28" fmla="*/ 0 w 46"/>
                <a:gd name="T29" fmla="*/ 144 h 48"/>
                <a:gd name="T30" fmla="*/ 0 w 46"/>
                <a:gd name="T31" fmla="*/ 0 h 4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6"/>
                <a:gd name="T49" fmla="*/ 0 h 48"/>
                <a:gd name="T50" fmla="*/ 46 w 46"/>
                <a:gd name="T51" fmla="*/ 48 h 4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6" h="48">
                  <a:moveTo>
                    <a:pt x="0" y="0"/>
                  </a:moveTo>
                  <a:lnTo>
                    <a:pt x="8" y="0"/>
                  </a:lnTo>
                  <a:lnTo>
                    <a:pt x="22" y="38"/>
                  </a:lnTo>
                  <a:lnTo>
                    <a:pt x="36" y="0"/>
                  </a:lnTo>
                  <a:lnTo>
                    <a:pt x="46" y="0"/>
                  </a:lnTo>
                  <a:lnTo>
                    <a:pt x="46" y="48"/>
                  </a:lnTo>
                  <a:lnTo>
                    <a:pt x="38" y="48"/>
                  </a:lnTo>
                  <a:lnTo>
                    <a:pt x="38" y="10"/>
                  </a:lnTo>
                  <a:lnTo>
                    <a:pt x="26" y="48"/>
                  </a:lnTo>
                  <a:lnTo>
                    <a:pt x="20" y="48"/>
                  </a:lnTo>
                  <a:lnTo>
                    <a:pt x="6" y="10"/>
                  </a:lnTo>
                  <a:lnTo>
                    <a:pt x="6" y="48"/>
                  </a:lnTo>
                  <a:lnTo>
                    <a:pt x="0" y="48"/>
                  </a:lnTo>
                  <a:lnTo>
                    <a:pt x="0" y="0"/>
                  </a:lnTo>
                  <a:close/>
                </a:path>
              </a:pathLst>
            </a:custGeom>
            <a:solidFill>
              <a:schemeClr val="tx1"/>
            </a:solidFill>
            <a:ln w="9525">
              <a:noFill/>
              <a:round/>
              <a:headEnd/>
              <a:tailEnd/>
            </a:ln>
          </p:spPr>
          <p:txBody>
            <a:bodyPr/>
            <a:lstStyle/>
            <a:p>
              <a:endParaRPr lang="zh-CN" altLang="en-US"/>
            </a:p>
          </p:txBody>
        </p:sp>
        <p:sp>
          <p:nvSpPr>
            <p:cNvPr id="44037" name="Freeform 5"/>
            <p:cNvSpPr>
              <a:spLocks/>
            </p:cNvSpPr>
            <p:nvPr/>
          </p:nvSpPr>
          <p:spPr bwMode="black">
            <a:xfrm>
              <a:off x="2957" y="2373"/>
              <a:ext cx="101" cy="104"/>
            </a:xfrm>
            <a:custGeom>
              <a:avLst/>
              <a:gdLst>
                <a:gd name="T0" fmla="*/ 84 w 29"/>
                <a:gd name="T1" fmla="*/ 229 h 30"/>
                <a:gd name="T2" fmla="*/ 171 w 29"/>
                <a:gd name="T3" fmla="*/ 312 h 30"/>
                <a:gd name="T4" fmla="*/ 254 w 29"/>
                <a:gd name="T5" fmla="*/ 253 h 30"/>
                <a:gd name="T6" fmla="*/ 59 w 29"/>
                <a:gd name="T7" fmla="*/ 97 h 30"/>
                <a:gd name="T8" fmla="*/ 205 w 29"/>
                <a:gd name="T9" fmla="*/ 0 h 30"/>
                <a:gd name="T10" fmla="*/ 341 w 29"/>
                <a:gd name="T11" fmla="*/ 107 h 30"/>
                <a:gd name="T12" fmla="*/ 279 w 29"/>
                <a:gd name="T13" fmla="*/ 121 h 30"/>
                <a:gd name="T14" fmla="*/ 205 w 29"/>
                <a:gd name="T15" fmla="*/ 49 h 30"/>
                <a:gd name="T16" fmla="*/ 122 w 29"/>
                <a:gd name="T17" fmla="*/ 97 h 30"/>
                <a:gd name="T18" fmla="*/ 317 w 29"/>
                <a:gd name="T19" fmla="*/ 253 h 30"/>
                <a:gd name="T20" fmla="*/ 146 w 29"/>
                <a:gd name="T21" fmla="*/ 361 h 30"/>
                <a:gd name="T22" fmla="*/ 10 w 29"/>
                <a:gd name="T23" fmla="*/ 239 h 30"/>
                <a:gd name="T24" fmla="*/ 84 w 29"/>
                <a:gd name="T25" fmla="*/ 229 h 3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9"/>
                <a:gd name="T40" fmla="*/ 0 h 30"/>
                <a:gd name="T41" fmla="*/ 29 w 29"/>
                <a:gd name="T42" fmla="*/ 30 h 3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9" h="30">
                  <a:moveTo>
                    <a:pt x="7" y="19"/>
                  </a:moveTo>
                  <a:cubicBezTo>
                    <a:pt x="6" y="25"/>
                    <a:pt x="10" y="26"/>
                    <a:pt x="14" y="26"/>
                  </a:cubicBezTo>
                  <a:cubicBezTo>
                    <a:pt x="16" y="26"/>
                    <a:pt x="20" y="26"/>
                    <a:pt x="21" y="21"/>
                  </a:cubicBezTo>
                  <a:cubicBezTo>
                    <a:pt x="22" y="14"/>
                    <a:pt x="2" y="20"/>
                    <a:pt x="5" y="8"/>
                  </a:cubicBezTo>
                  <a:cubicBezTo>
                    <a:pt x="6" y="2"/>
                    <a:pt x="12" y="0"/>
                    <a:pt x="17" y="0"/>
                  </a:cubicBezTo>
                  <a:cubicBezTo>
                    <a:pt x="21" y="0"/>
                    <a:pt x="29" y="2"/>
                    <a:pt x="28" y="9"/>
                  </a:cubicBezTo>
                  <a:cubicBezTo>
                    <a:pt x="23" y="10"/>
                    <a:pt x="23" y="10"/>
                    <a:pt x="23" y="10"/>
                  </a:cubicBezTo>
                  <a:cubicBezTo>
                    <a:pt x="23" y="6"/>
                    <a:pt x="20" y="4"/>
                    <a:pt x="17" y="4"/>
                  </a:cubicBezTo>
                  <a:cubicBezTo>
                    <a:pt x="14" y="4"/>
                    <a:pt x="10" y="4"/>
                    <a:pt x="10" y="8"/>
                  </a:cubicBezTo>
                  <a:cubicBezTo>
                    <a:pt x="8" y="15"/>
                    <a:pt x="28" y="10"/>
                    <a:pt x="26" y="21"/>
                  </a:cubicBezTo>
                  <a:cubicBezTo>
                    <a:pt x="25" y="27"/>
                    <a:pt x="18" y="30"/>
                    <a:pt x="12" y="30"/>
                  </a:cubicBezTo>
                  <a:cubicBezTo>
                    <a:pt x="6" y="30"/>
                    <a:pt x="0" y="27"/>
                    <a:pt x="1" y="20"/>
                  </a:cubicBezTo>
                  <a:lnTo>
                    <a:pt x="7" y="19"/>
                  </a:lnTo>
                  <a:close/>
                </a:path>
              </a:pathLst>
            </a:custGeom>
            <a:solidFill>
              <a:schemeClr val="tx1"/>
            </a:solidFill>
            <a:ln w="9525">
              <a:noFill/>
              <a:round/>
              <a:headEnd/>
              <a:tailEnd/>
            </a:ln>
          </p:spPr>
          <p:txBody>
            <a:bodyPr/>
            <a:lstStyle/>
            <a:p>
              <a:endParaRPr lang="zh-CN" altLang="en-US"/>
            </a:p>
          </p:txBody>
        </p:sp>
        <p:sp>
          <p:nvSpPr>
            <p:cNvPr id="44038" name="Freeform 6"/>
            <p:cNvSpPr>
              <a:spLocks noEditPoints="1"/>
            </p:cNvSpPr>
            <p:nvPr/>
          </p:nvSpPr>
          <p:spPr bwMode="black">
            <a:xfrm>
              <a:off x="3061" y="2373"/>
              <a:ext cx="104" cy="104"/>
            </a:xfrm>
            <a:custGeom>
              <a:avLst/>
              <a:gdLst>
                <a:gd name="T0" fmla="*/ 83 w 30"/>
                <a:gd name="T1" fmla="*/ 191 h 30"/>
                <a:gd name="T2" fmla="*/ 156 w 30"/>
                <a:gd name="T3" fmla="*/ 312 h 30"/>
                <a:gd name="T4" fmla="*/ 277 w 30"/>
                <a:gd name="T5" fmla="*/ 239 h 30"/>
                <a:gd name="T6" fmla="*/ 326 w 30"/>
                <a:gd name="T7" fmla="*/ 239 h 30"/>
                <a:gd name="T8" fmla="*/ 146 w 30"/>
                <a:gd name="T9" fmla="*/ 361 h 30"/>
                <a:gd name="T10" fmla="*/ 10 w 30"/>
                <a:gd name="T11" fmla="*/ 180 h 30"/>
                <a:gd name="T12" fmla="*/ 215 w 30"/>
                <a:gd name="T13" fmla="*/ 0 h 30"/>
                <a:gd name="T14" fmla="*/ 350 w 30"/>
                <a:gd name="T15" fmla="*/ 180 h 30"/>
                <a:gd name="T16" fmla="*/ 336 w 30"/>
                <a:gd name="T17" fmla="*/ 191 h 30"/>
                <a:gd name="T18" fmla="*/ 83 w 30"/>
                <a:gd name="T19" fmla="*/ 191 h 30"/>
                <a:gd name="T20" fmla="*/ 288 w 30"/>
                <a:gd name="T21" fmla="*/ 146 h 30"/>
                <a:gd name="T22" fmla="*/ 205 w 30"/>
                <a:gd name="T23" fmla="*/ 49 h 30"/>
                <a:gd name="T24" fmla="*/ 83 w 30"/>
                <a:gd name="T25" fmla="*/ 146 h 30"/>
                <a:gd name="T26" fmla="*/ 288 w 30"/>
                <a:gd name="T27" fmla="*/ 146 h 3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0"/>
                <a:gd name="T43" fmla="*/ 0 h 30"/>
                <a:gd name="T44" fmla="*/ 30 w 30"/>
                <a:gd name="T45" fmla="*/ 30 h 3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0" h="30">
                  <a:moveTo>
                    <a:pt x="7" y="16"/>
                  </a:moveTo>
                  <a:cubicBezTo>
                    <a:pt x="5" y="22"/>
                    <a:pt x="8" y="26"/>
                    <a:pt x="13" y="26"/>
                  </a:cubicBezTo>
                  <a:cubicBezTo>
                    <a:pt x="18" y="26"/>
                    <a:pt x="21" y="24"/>
                    <a:pt x="23" y="20"/>
                  </a:cubicBezTo>
                  <a:cubicBezTo>
                    <a:pt x="27" y="20"/>
                    <a:pt x="27" y="20"/>
                    <a:pt x="27" y="20"/>
                  </a:cubicBezTo>
                  <a:cubicBezTo>
                    <a:pt x="24" y="27"/>
                    <a:pt x="19" y="30"/>
                    <a:pt x="12" y="30"/>
                  </a:cubicBezTo>
                  <a:cubicBezTo>
                    <a:pt x="3" y="30"/>
                    <a:pt x="0" y="23"/>
                    <a:pt x="1" y="15"/>
                  </a:cubicBezTo>
                  <a:cubicBezTo>
                    <a:pt x="3" y="6"/>
                    <a:pt x="9" y="0"/>
                    <a:pt x="18" y="0"/>
                  </a:cubicBezTo>
                  <a:cubicBezTo>
                    <a:pt x="27" y="0"/>
                    <a:pt x="30" y="6"/>
                    <a:pt x="29" y="15"/>
                  </a:cubicBezTo>
                  <a:cubicBezTo>
                    <a:pt x="28" y="16"/>
                    <a:pt x="28" y="16"/>
                    <a:pt x="28" y="16"/>
                  </a:cubicBezTo>
                  <a:lnTo>
                    <a:pt x="7" y="16"/>
                  </a:lnTo>
                  <a:close/>
                  <a:moveTo>
                    <a:pt x="24" y="12"/>
                  </a:moveTo>
                  <a:cubicBezTo>
                    <a:pt x="24" y="8"/>
                    <a:pt x="22" y="4"/>
                    <a:pt x="17" y="4"/>
                  </a:cubicBezTo>
                  <a:cubicBezTo>
                    <a:pt x="12" y="4"/>
                    <a:pt x="8" y="8"/>
                    <a:pt x="7" y="12"/>
                  </a:cubicBezTo>
                  <a:lnTo>
                    <a:pt x="24" y="12"/>
                  </a:lnTo>
                  <a:close/>
                </a:path>
              </a:pathLst>
            </a:custGeom>
            <a:solidFill>
              <a:schemeClr val="tx1"/>
            </a:solidFill>
            <a:ln w="9525">
              <a:noFill/>
              <a:round/>
              <a:headEnd/>
              <a:tailEnd/>
            </a:ln>
          </p:spPr>
          <p:txBody>
            <a:bodyPr/>
            <a:lstStyle/>
            <a:p>
              <a:endParaRPr lang="zh-CN" altLang="en-US"/>
            </a:p>
          </p:txBody>
        </p:sp>
        <p:sp>
          <p:nvSpPr>
            <p:cNvPr id="44039" name="Freeform 7"/>
            <p:cNvSpPr>
              <a:spLocks/>
            </p:cNvSpPr>
            <p:nvPr/>
          </p:nvSpPr>
          <p:spPr bwMode="black">
            <a:xfrm>
              <a:off x="3172" y="2373"/>
              <a:ext cx="152" cy="100"/>
            </a:xfrm>
            <a:custGeom>
              <a:avLst/>
              <a:gdLst>
                <a:gd name="T0" fmla="*/ 59 w 44"/>
                <a:gd name="T1" fmla="*/ 10 h 29"/>
                <a:gd name="T2" fmla="*/ 121 w 44"/>
                <a:gd name="T3" fmla="*/ 10 h 29"/>
                <a:gd name="T4" fmla="*/ 107 w 44"/>
                <a:gd name="T5" fmla="*/ 48 h 29"/>
                <a:gd name="T6" fmla="*/ 107 w 44"/>
                <a:gd name="T7" fmla="*/ 48 h 29"/>
                <a:gd name="T8" fmla="*/ 214 w 44"/>
                <a:gd name="T9" fmla="*/ 0 h 29"/>
                <a:gd name="T10" fmla="*/ 311 w 44"/>
                <a:gd name="T11" fmla="*/ 59 h 29"/>
                <a:gd name="T12" fmla="*/ 418 w 44"/>
                <a:gd name="T13" fmla="*/ 0 h 29"/>
                <a:gd name="T14" fmla="*/ 515 w 44"/>
                <a:gd name="T15" fmla="*/ 117 h 29"/>
                <a:gd name="T16" fmla="*/ 466 w 44"/>
                <a:gd name="T17" fmla="*/ 345 h 29"/>
                <a:gd name="T18" fmla="*/ 404 w 44"/>
                <a:gd name="T19" fmla="*/ 345 h 29"/>
                <a:gd name="T20" fmla="*/ 453 w 44"/>
                <a:gd name="T21" fmla="*/ 117 h 29"/>
                <a:gd name="T22" fmla="*/ 404 w 44"/>
                <a:gd name="T23" fmla="*/ 48 h 29"/>
                <a:gd name="T24" fmla="*/ 311 w 44"/>
                <a:gd name="T25" fmla="*/ 117 h 29"/>
                <a:gd name="T26" fmla="*/ 263 w 44"/>
                <a:gd name="T27" fmla="*/ 345 h 29"/>
                <a:gd name="T28" fmla="*/ 204 w 44"/>
                <a:gd name="T29" fmla="*/ 345 h 29"/>
                <a:gd name="T30" fmla="*/ 252 w 44"/>
                <a:gd name="T31" fmla="*/ 117 h 29"/>
                <a:gd name="T32" fmla="*/ 204 w 44"/>
                <a:gd name="T33" fmla="*/ 48 h 29"/>
                <a:gd name="T34" fmla="*/ 97 w 44"/>
                <a:gd name="T35" fmla="*/ 117 h 29"/>
                <a:gd name="T36" fmla="*/ 59 w 44"/>
                <a:gd name="T37" fmla="*/ 345 h 29"/>
                <a:gd name="T38" fmla="*/ 0 w 44"/>
                <a:gd name="T39" fmla="*/ 345 h 29"/>
                <a:gd name="T40" fmla="*/ 59 w 44"/>
                <a:gd name="T41" fmla="*/ 10 h 2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4"/>
                <a:gd name="T64" fmla="*/ 0 h 29"/>
                <a:gd name="T65" fmla="*/ 44 w 44"/>
                <a:gd name="T66" fmla="*/ 29 h 2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4" h="29">
                  <a:moveTo>
                    <a:pt x="5" y="1"/>
                  </a:moveTo>
                  <a:cubicBezTo>
                    <a:pt x="10" y="1"/>
                    <a:pt x="10" y="1"/>
                    <a:pt x="10" y="1"/>
                  </a:cubicBezTo>
                  <a:cubicBezTo>
                    <a:pt x="9" y="4"/>
                    <a:pt x="9" y="4"/>
                    <a:pt x="9" y="4"/>
                  </a:cubicBezTo>
                  <a:cubicBezTo>
                    <a:pt x="9" y="4"/>
                    <a:pt x="9" y="4"/>
                    <a:pt x="9" y="4"/>
                  </a:cubicBezTo>
                  <a:cubicBezTo>
                    <a:pt x="12" y="2"/>
                    <a:pt x="15" y="0"/>
                    <a:pt x="18" y="0"/>
                  </a:cubicBezTo>
                  <a:cubicBezTo>
                    <a:pt x="21" y="0"/>
                    <a:pt x="25" y="1"/>
                    <a:pt x="26" y="5"/>
                  </a:cubicBezTo>
                  <a:cubicBezTo>
                    <a:pt x="28" y="2"/>
                    <a:pt x="32" y="0"/>
                    <a:pt x="35" y="0"/>
                  </a:cubicBezTo>
                  <a:cubicBezTo>
                    <a:pt x="40" y="0"/>
                    <a:pt x="44" y="2"/>
                    <a:pt x="43" y="10"/>
                  </a:cubicBezTo>
                  <a:cubicBezTo>
                    <a:pt x="39" y="29"/>
                    <a:pt x="39" y="29"/>
                    <a:pt x="39" y="29"/>
                  </a:cubicBezTo>
                  <a:cubicBezTo>
                    <a:pt x="34" y="29"/>
                    <a:pt x="34" y="29"/>
                    <a:pt x="34" y="29"/>
                  </a:cubicBezTo>
                  <a:cubicBezTo>
                    <a:pt x="38" y="10"/>
                    <a:pt x="38" y="10"/>
                    <a:pt x="38" y="10"/>
                  </a:cubicBezTo>
                  <a:cubicBezTo>
                    <a:pt x="39" y="7"/>
                    <a:pt x="37" y="4"/>
                    <a:pt x="34" y="4"/>
                  </a:cubicBezTo>
                  <a:cubicBezTo>
                    <a:pt x="31" y="4"/>
                    <a:pt x="26" y="6"/>
                    <a:pt x="26" y="10"/>
                  </a:cubicBezTo>
                  <a:cubicBezTo>
                    <a:pt x="22" y="29"/>
                    <a:pt x="22" y="29"/>
                    <a:pt x="22" y="29"/>
                  </a:cubicBezTo>
                  <a:cubicBezTo>
                    <a:pt x="17" y="29"/>
                    <a:pt x="17" y="29"/>
                    <a:pt x="17" y="29"/>
                  </a:cubicBezTo>
                  <a:cubicBezTo>
                    <a:pt x="21" y="10"/>
                    <a:pt x="21" y="10"/>
                    <a:pt x="21" y="10"/>
                  </a:cubicBezTo>
                  <a:cubicBezTo>
                    <a:pt x="21" y="7"/>
                    <a:pt x="20" y="4"/>
                    <a:pt x="17" y="4"/>
                  </a:cubicBezTo>
                  <a:cubicBezTo>
                    <a:pt x="14" y="4"/>
                    <a:pt x="9" y="6"/>
                    <a:pt x="8" y="10"/>
                  </a:cubicBezTo>
                  <a:cubicBezTo>
                    <a:pt x="5" y="29"/>
                    <a:pt x="5" y="29"/>
                    <a:pt x="5" y="29"/>
                  </a:cubicBezTo>
                  <a:cubicBezTo>
                    <a:pt x="0" y="29"/>
                    <a:pt x="0" y="29"/>
                    <a:pt x="0" y="29"/>
                  </a:cubicBezTo>
                  <a:lnTo>
                    <a:pt x="5" y="1"/>
                  </a:lnTo>
                  <a:close/>
                </a:path>
              </a:pathLst>
            </a:custGeom>
            <a:solidFill>
              <a:schemeClr val="tx1"/>
            </a:solidFill>
            <a:ln w="9525">
              <a:noFill/>
              <a:round/>
              <a:headEnd/>
              <a:tailEnd/>
            </a:ln>
          </p:spPr>
          <p:txBody>
            <a:bodyPr/>
            <a:lstStyle/>
            <a:p>
              <a:endParaRPr lang="zh-CN" altLang="en-US"/>
            </a:p>
          </p:txBody>
        </p:sp>
        <p:sp>
          <p:nvSpPr>
            <p:cNvPr id="44040" name="Freeform 8"/>
            <p:cNvSpPr>
              <a:spLocks noEditPoints="1"/>
            </p:cNvSpPr>
            <p:nvPr/>
          </p:nvSpPr>
          <p:spPr bwMode="black">
            <a:xfrm>
              <a:off x="3335" y="2325"/>
              <a:ext cx="45" cy="148"/>
            </a:xfrm>
            <a:custGeom>
              <a:avLst/>
              <a:gdLst>
                <a:gd name="T0" fmla="*/ 29 w 26"/>
                <a:gd name="T1" fmla="*/ 89 h 86"/>
                <a:gd name="T2" fmla="*/ 61 w 26"/>
                <a:gd name="T3" fmla="*/ 89 h 86"/>
                <a:gd name="T4" fmla="*/ 24 w 26"/>
                <a:gd name="T5" fmla="*/ 255 h 86"/>
                <a:gd name="T6" fmla="*/ 0 w 26"/>
                <a:gd name="T7" fmla="*/ 255 h 86"/>
                <a:gd name="T8" fmla="*/ 29 w 26"/>
                <a:gd name="T9" fmla="*/ 89 h 86"/>
                <a:gd name="T10" fmla="*/ 48 w 26"/>
                <a:gd name="T11" fmla="*/ 0 h 86"/>
                <a:gd name="T12" fmla="*/ 78 w 26"/>
                <a:gd name="T13" fmla="*/ 0 h 86"/>
                <a:gd name="T14" fmla="*/ 73 w 26"/>
                <a:gd name="T15" fmla="*/ 36 h 86"/>
                <a:gd name="T16" fmla="*/ 42 w 26"/>
                <a:gd name="T17" fmla="*/ 36 h 86"/>
                <a:gd name="T18" fmla="*/ 48 w 26"/>
                <a:gd name="T19" fmla="*/ 0 h 8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6"/>
                <a:gd name="T31" fmla="*/ 0 h 86"/>
                <a:gd name="T32" fmla="*/ 26 w 26"/>
                <a:gd name="T33" fmla="*/ 86 h 8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6" h="86">
                  <a:moveTo>
                    <a:pt x="10" y="30"/>
                  </a:moveTo>
                  <a:lnTo>
                    <a:pt x="20" y="30"/>
                  </a:lnTo>
                  <a:lnTo>
                    <a:pt x="8" y="86"/>
                  </a:lnTo>
                  <a:lnTo>
                    <a:pt x="0" y="86"/>
                  </a:lnTo>
                  <a:lnTo>
                    <a:pt x="10" y="30"/>
                  </a:lnTo>
                  <a:close/>
                  <a:moveTo>
                    <a:pt x="16" y="0"/>
                  </a:moveTo>
                  <a:lnTo>
                    <a:pt x="26" y="0"/>
                  </a:lnTo>
                  <a:lnTo>
                    <a:pt x="24" y="12"/>
                  </a:lnTo>
                  <a:lnTo>
                    <a:pt x="14" y="12"/>
                  </a:lnTo>
                  <a:lnTo>
                    <a:pt x="16" y="0"/>
                  </a:lnTo>
                  <a:close/>
                </a:path>
              </a:pathLst>
            </a:custGeom>
            <a:solidFill>
              <a:schemeClr val="tx1"/>
            </a:solidFill>
            <a:ln w="9525">
              <a:noFill/>
              <a:round/>
              <a:headEnd/>
              <a:tailEnd/>
            </a:ln>
          </p:spPr>
          <p:txBody>
            <a:bodyPr/>
            <a:lstStyle/>
            <a:p>
              <a:endParaRPr lang="zh-CN" altLang="en-US"/>
            </a:p>
          </p:txBody>
        </p:sp>
        <p:sp>
          <p:nvSpPr>
            <p:cNvPr id="44041" name="Freeform 9"/>
            <p:cNvSpPr>
              <a:spLocks/>
            </p:cNvSpPr>
            <p:nvPr/>
          </p:nvSpPr>
          <p:spPr bwMode="black">
            <a:xfrm>
              <a:off x="3373" y="2373"/>
              <a:ext cx="104" cy="104"/>
            </a:xfrm>
            <a:custGeom>
              <a:avLst/>
              <a:gdLst>
                <a:gd name="T0" fmla="*/ 302 w 30"/>
                <a:gd name="T1" fmla="*/ 121 h 30"/>
                <a:gd name="T2" fmla="*/ 229 w 30"/>
                <a:gd name="T3" fmla="*/ 49 h 30"/>
                <a:gd name="T4" fmla="*/ 83 w 30"/>
                <a:gd name="T5" fmla="*/ 180 h 30"/>
                <a:gd name="T6" fmla="*/ 170 w 30"/>
                <a:gd name="T7" fmla="*/ 312 h 30"/>
                <a:gd name="T8" fmla="*/ 288 w 30"/>
                <a:gd name="T9" fmla="*/ 229 h 30"/>
                <a:gd name="T10" fmla="*/ 350 w 30"/>
                <a:gd name="T11" fmla="*/ 229 h 30"/>
                <a:gd name="T12" fmla="*/ 156 w 30"/>
                <a:gd name="T13" fmla="*/ 361 h 30"/>
                <a:gd name="T14" fmla="*/ 24 w 30"/>
                <a:gd name="T15" fmla="*/ 180 h 30"/>
                <a:gd name="T16" fmla="*/ 229 w 30"/>
                <a:gd name="T17" fmla="*/ 0 h 30"/>
                <a:gd name="T18" fmla="*/ 361 w 30"/>
                <a:gd name="T19" fmla="*/ 121 h 30"/>
                <a:gd name="T20" fmla="*/ 302 w 30"/>
                <a:gd name="T21" fmla="*/ 121 h 3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0"/>
                <a:gd name="T34" fmla="*/ 0 h 30"/>
                <a:gd name="T35" fmla="*/ 30 w 30"/>
                <a:gd name="T36" fmla="*/ 30 h 3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0" h="30">
                  <a:moveTo>
                    <a:pt x="25" y="10"/>
                  </a:moveTo>
                  <a:cubicBezTo>
                    <a:pt x="25" y="6"/>
                    <a:pt x="22" y="4"/>
                    <a:pt x="19" y="4"/>
                  </a:cubicBezTo>
                  <a:cubicBezTo>
                    <a:pt x="12" y="4"/>
                    <a:pt x="8" y="10"/>
                    <a:pt x="7" y="15"/>
                  </a:cubicBezTo>
                  <a:cubicBezTo>
                    <a:pt x="6" y="21"/>
                    <a:pt x="8" y="26"/>
                    <a:pt x="14" y="26"/>
                  </a:cubicBezTo>
                  <a:cubicBezTo>
                    <a:pt x="19" y="26"/>
                    <a:pt x="23" y="23"/>
                    <a:pt x="24" y="19"/>
                  </a:cubicBezTo>
                  <a:cubicBezTo>
                    <a:pt x="29" y="19"/>
                    <a:pt x="29" y="19"/>
                    <a:pt x="29" y="19"/>
                  </a:cubicBezTo>
                  <a:cubicBezTo>
                    <a:pt x="27" y="26"/>
                    <a:pt x="21" y="30"/>
                    <a:pt x="13" y="30"/>
                  </a:cubicBezTo>
                  <a:cubicBezTo>
                    <a:pt x="4" y="30"/>
                    <a:pt x="0" y="24"/>
                    <a:pt x="2" y="15"/>
                  </a:cubicBezTo>
                  <a:cubicBezTo>
                    <a:pt x="4" y="6"/>
                    <a:pt x="10" y="0"/>
                    <a:pt x="19" y="0"/>
                  </a:cubicBezTo>
                  <a:cubicBezTo>
                    <a:pt x="25" y="0"/>
                    <a:pt x="30" y="3"/>
                    <a:pt x="30" y="10"/>
                  </a:cubicBezTo>
                  <a:lnTo>
                    <a:pt x="25" y="10"/>
                  </a:lnTo>
                  <a:close/>
                </a:path>
              </a:pathLst>
            </a:custGeom>
            <a:solidFill>
              <a:schemeClr val="tx1"/>
            </a:solidFill>
            <a:ln w="9525">
              <a:noFill/>
              <a:round/>
              <a:headEnd/>
              <a:tailEnd/>
            </a:ln>
          </p:spPr>
          <p:txBody>
            <a:bodyPr/>
            <a:lstStyle/>
            <a:p>
              <a:endParaRPr lang="zh-CN" altLang="en-US"/>
            </a:p>
          </p:txBody>
        </p:sp>
        <p:sp>
          <p:nvSpPr>
            <p:cNvPr id="44042" name="Freeform 10"/>
            <p:cNvSpPr>
              <a:spLocks noEditPoints="1"/>
            </p:cNvSpPr>
            <p:nvPr/>
          </p:nvSpPr>
          <p:spPr bwMode="black">
            <a:xfrm>
              <a:off x="3484" y="2373"/>
              <a:ext cx="107" cy="104"/>
            </a:xfrm>
            <a:custGeom>
              <a:avLst/>
              <a:gdLst>
                <a:gd name="T0" fmla="*/ 214 w 31"/>
                <a:gd name="T1" fmla="*/ 0 h 30"/>
                <a:gd name="T2" fmla="*/ 359 w 31"/>
                <a:gd name="T3" fmla="*/ 180 h 30"/>
                <a:gd name="T4" fmla="*/ 155 w 31"/>
                <a:gd name="T5" fmla="*/ 361 h 30"/>
                <a:gd name="T6" fmla="*/ 10 w 31"/>
                <a:gd name="T7" fmla="*/ 180 h 30"/>
                <a:gd name="T8" fmla="*/ 214 w 31"/>
                <a:gd name="T9" fmla="*/ 0 h 30"/>
                <a:gd name="T10" fmla="*/ 155 w 31"/>
                <a:gd name="T11" fmla="*/ 312 h 30"/>
                <a:gd name="T12" fmla="*/ 286 w 31"/>
                <a:gd name="T13" fmla="*/ 180 h 30"/>
                <a:gd name="T14" fmla="*/ 214 w 31"/>
                <a:gd name="T15" fmla="*/ 49 h 30"/>
                <a:gd name="T16" fmla="*/ 83 w 31"/>
                <a:gd name="T17" fmla="*/ 180 h 30"/>
                <a:gd name="T18" fmla="*/ 155 w 31"/>
                <a:gd name="T19" fmla="*/ 312 h 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1"/>
                <a:gd name="T31" fmla="*/ 0 h 30"/>
                <a:gd name="T32" fmla="*/ 31 w 31"/>
                <a:gd name="T33" fmla="*/ 30 h 3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1" h="30">
                  <a:moveTo>
                    <a:pt x="18" y="0"/>
                  </a:moveTo>
                  <a:cubicBezTo>
                    <a:pt x="27" y="0"/>
                    <a:pt x="31" y="6"/>
                    <a:pt x="30" y="15"/>
                  </a:cubicBezTo>
                  <a:cubicBezTo>
                    <a:pt x="28" y="24"/>
                    <a:pt x="21" y="30"/>
                    <a:pt x="13" y="30"/>
                  </a:cubicBezTo>
                  <a:cubicBezTo>
                    <a:pt x="4" y="30"/>
                    <a:pt x="0" y="24"/>
                    <a:pt x="1" y="15"/>
                  </a:cubicBezTo>
                  <a:cubicBezTo>
                    <a:pt x="3" y="6"/>
                    <a:pt x="10" y="0"/>
                    <a:pt x="18" y="0"/>
                  </a:cubicBezTo>
                  <a:close/>
                  <a:moveTo>
                    <a:pt x="13" y="26"/>
                  </a:moveTo>
                  <a:cubicBezTo>
                    <a:pt x="20" y="26"/>
                    <a:pt x="23" y="20"/>
                    <a:pt x="24" y="15"/>
                  </a:cubicBezTo>
                  <a:cubicBezTo>
                    <a:pt x="25" y="10"/>
                    <a:pt x="25" y="4"/>
                    <a:pt x="18" y="4"/>
                  </a:cubicBezTo>
                  <a:cubicBezTo>
                    <a:pt x="11" y="4"/>
                    <a:pt x="8" y="10"/>
                    <a:pt x="7" y="15"/>
                  </a:cubicBezTo>
                  <a:cubicBezTo>
                    <a:pt x="6" y="20"/>
                    <a:pt x="6" y="26"/>
                    <a:pt x="13" y="26"/>
                  </a:cubicBezTo>
                  <a:close/>
                </a:path>
              </a:pathLst>
            </a:custGeom>
            <a:solidFill>
              <a:schemeClr val="tx1"/>
            </a:solidFill>
            <a:ln w="9525">
              <a:noFill/>
              <a:round/>
              <a:headEnd/>
              <a:tailEnd/>
            </a:ln>
          </p:spPr>
          <p:txBody>
            <a:bodyPr/>
            <a:lstStyle/>
            <a:p>
              <a:endParaRPr lang="zh-CN" altLang="en-US"/>
            </a:p>
          </p:txBody>
        </p:sp>
        <p:sp>
          <p:nvSpPr>
            <p:cNvPr id="44043" name="Freeform 11"/>
            <p:cNvSpPr>
              <a:spLocks/>
            </p:cNvSpPr>
            <p:nvPr/>
          </p:nvSpPr>
          <p:spPr bwMode="black">
            <a:xfrm>
              <a:off x="3598" y="2373"/>
              <a:ext cx="100" cy="100"/>
            </a:xfrm>
            <a:custGeom>
              <a:avLst/>
              <a:gdLst>
                <a:gd name="T0" fmla="*/ 59 w 29"/>
                <a:gd name="T1" fmla="*/ 10 h 29"/>
                <a:gd name="T2" fmla="*/ 117 w 29"/>
                <a:gd name="T3" fmla="*/ 10 h 29"/>
                <a:gd name="T4" fmla="*/ 107 w 29"/>
                <a:gd name="T5" fmla="*/ 48 h 29"/>
                <a:gd name="T6" fmla="*/ 117 w 29"/>
                <a:gd name="T7" fmla="*/ 48 h 29"/>
                <a:gd name="T8" fmla="*/ 228 w 29"/>
                <a:gd name="T9" fmla="*/ 0 h 29"/>
                <a:gd name="T10" fmla="*/ 321 w 29"/>
                <a:gd name="T11" fmla="*/ 117 h 29"/>
                <a:gd name="T12" fmla="*/ 272 w 29"/>
                <a:gd name="T13" fmla="*/ 345 h 29"/>
                <a:gd name="T14" fmla="*/ 214 w 29"/>
                <a:gd name="T15" fmla="*/ 345 h 29"/>
                <a:gd name="T16" fmla="*/ 262 w 29"/>
                <a:gd name="T17" fmla="*/ 131 h 29"/>
                <a:gd name="T18" fmla="*/ 203 w 29"/>
                <a:gd name="T19" fmla="*/ 48 h 29"/>
                <a:gd name="T20" fmla="*/ 97 w 29"/>
                <a:gd name="T21" fmla="*/ 141 h 29"/>
                <a:gd name="T22" fmla="*/ 59 w 29"/>
                <a:gd name="T23" fmla="*/ 345 h 29"/>
                <a:gd name="T24" fmla="*/ 0 w 29"/>
                <a:gd name="T25" fmla="*/ 345 h 29"/>
                <a:gd name="T26" fmla="*/ 59 w 29"/>
                <a:gd name="T27" fmla="*/ 10 h 2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9"/>
                <a:gd name="T43" fmla="*/ 0 h 29"/>
                <a:gd name="T44" fmla="*/ 29 w 29"/>
                <a:gd name="T45" fmla="*/ 29 h 2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9" h="29">
                  <a:moveTo>
                    <a:pt x="5" y="1"/>
                  </a:moveTo>
                  <a:cubicBezTo>
                    <a:pt x="10" y="1"/>
                    <a:pt x="10" y="1"/>
                    <a:pt x="10" y="1"/>
                  </a:cubicBezTo>
                  <a:cubicBezTo>
                    <a:pt x="9" y="4"/>
                    <a:pt x="9" y="4"/>
                    <a:pt x="9" y="4"/>
                  </a:cubicBezTo>
                  <a:cubicBezTo>
                    <a:pt x="10" y="4"/>
                    <a:pt x="10" y="4"/>
                    <a:pt x="10" y="4"/>
                  </a:cubicBezTo>
                  <a:cubicBezTo>
                    <a:pt x="12" y="2"/>
                    <a:pt x="15" y="0"/>
                    <a:pt x="19" y="0"/>
                  </a:cubicBezTo>
                  <a:cubicBezTo>
                    <a:pt x="25" y="0"/>
                    <a:pt x="29" y="2"/>
                    <a:pt x="27" y="10"/>
                  </a:cubicBezTo>
                  <a:cubicBezTo>
                    <a:pt x="23" y="29"/>
                    <a:pt x="23" y="29"/>
                    <a:pt x="23" y="29"/>
                  </a:cubicBezTo>
                  <a:cubicBezTo>
                    <a:pt x="18" y="29"/>
                    <a:pt x="18" y="29"/>
                    <a:pt x="18" y="29"/>
                  </a:cubicBezTo>
                  <a:cubicBezTo>
                    <a:pt x="22" y="11"/>
                    <a:pt x="22" y="11"/>
                    <a:pt x="22" y="11"/>
                  </a:cubicBezTo>
                  <a:cubicBezTo>
                    <a:pt x="23" y="6"/>
                    <a:pt x="21" y="4"/>
                    <a:pt x="17" y="4"/>
                  </a:cubicBezTo>
                  <a:cubicBezTo>
                    <a:pt x="13" y="4"/>
                    <a:pt x="9" y="7"/>
                    <a:pt x="8" y="12"/>
                  </a:cubicBezTo>
                  <a:cubicBezTo>
                    <a:pt x="5" y="29"/>
                    <a:pt x="5" y="29"/>
                    <a:pt x="5" y="29"/>
                  </a:cubicBezTo>
                  <a:cubicBezTo>
                    <a:pt x="0" y="29"/>
                    <a:pt x="0" y="29"/>
                    <a:pt x="0" y="29"/>
                  </a:cubicBezTo>
                  <a:lnTo>
                    <a:pt x="5" y="1"/>
                  </a:lnTo>
                  <a:close/>
                </a:path>
              </a:pathLst>
            </a:custGeom>
            <a:solidFill>
              <a:schemeClr val="tx1"/>
            </a:solidFill>
            <a:ln w="9525">
              <a:noFill/>
              <a:round/>
              <a:headEnd/>
              <a:tailEnd/>
            </a:ln>
          </p:spPr>
          <p:txBody>
            <a:bodyPr/>
            <a:lstStyle/>
            <a:p>
              <a:endParaRPr lang="zh-CN" altLang="en-US"/>
            </a:p>
          </p:txBody>
        </p:sp>
        <p:sp>
          <p:nvSpPr>
            <p:cNvPr id="44044" name="Freeform 12"/>
            <p:cNvSpPr>
              <a:spLocks noEditPoints="1"/>
            </p:cNvSpPr>
            <p:nvPr/>
          </p:nvSpPr>
          <p:spPr bwMode="black">
            <a:xfrm>
              <a:off x="3705" y="2325"/>
              <a:ext cx="121" cy="152"/>
            </a:xfrm>
            <a:custGeom>
              <a:avLst/>
              <a:gdLst>
                <a:gd name="T0" fmla="*/ 311 w 35"/>
                <a:gd name="T1" fmla="*/ 515 h 44"/>
                <a:gd name="T2" fmla="*/ 252 w 35"/>
                <a:gd name="T3" fmla="*/ 515 h 44"/>
                <a:gd name="T4" fmla="*/ 263 w 35"/>
                <a:gd name="T5" fmla="*/ 477 h 44"/>
                <a:gd name="T6" fmla="*/ 263 w 35"/>
                <a:gd name="T7" fmla="*/ 477 h 44"/>
                <a:gd name="T8" fmla="*/ 263 w 35"/>
                <a:gd name="T9" fmla="*/ 477 h 44"/>
                <a:gd name="T10" fmla="*/ 142 w 35"/>
                <a:gd name="T11" fmla="*/ 525 h 44"/>
                <a:gd name="T12" fmla="*/ 10 w 35"/>
                <a:gd name="T13" fmla="*/ 345 h 44"/>
                <a:gd name="T14" fmla="*/ 214 w 35"/>
                <a:gd name="T15" fmla="*/ 166 h 44"/>
                <a:gd name="T16" fmla="*/ 311 w 35"/>
                <a:gd name="T17" fmla="*/ 214 h 44"/>
                <a:gd name="T18" fmla="*/ 311 w 35"/>
                <a:gd name="T19" fmla="*/ 214 h 44"/>
                <a:gd name="T20" fmla="*/ 360 w 35"/>
                <a:gd name="T21" fmla="*/ 0 h 44"/>
                <a:gd name="T22" fmla="*/ 418 w 35"/>
                <a:gd name="T23" fmla="*/ 0 h 44"/>
                <a:gd name="T24" fmla="*/ 311 w 35"/>
                <a:gd name="T25" fmla="*/ 515 h 44"/>
                <a:gd name="T26" fmla="*/ 156 w 35"/>
                <a:gd name="T27" fmla="*/ 477 h 44"/>
                <a:gd name="T28" fmla="*/ 287 w 35"/>
                <a:gd name="T29" fmla="*/ 345 h 44"/>
                <a:gd name="T30" fmla="*/ 204 w 35"/>
                <a:gd name="T31" fmla="*/ 214 h 44"/>
                <a:gd name="T32" fmla="*/ 73 w 35"/>
                <a:gd name="T33" fmla="*/ 345 h 44"/>
                <a:gd name="T34" fmla="*/ 156 w 35"/>
                <a:gd name="T35" fmla="*/ 477 h 4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5"/>
                <a:gd name="T55" fmla="*/ 0 h 44"/>
                <a:gd name="T56" fmla="*/ 35 w 35"/>
                <a:gd name="T57" fmla="*/ 44 h 4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5" h="44">
                  <a:moveTo>
                    <a:pt x="26" y="43"/>
                  </a:moveTo>
                  <a:cubicBezTo>
                    <a:pt x="21" y="43"/>
                    <a:pt x="21" y="43"/>
                    <a:pt x="21" y="43"/>
                  </a:cubicBezTo>
                  <a:cubicBezTo>
                    <a:pt x="22" y="40"/>
                    <a:pt x="22" y="40"/>
                    <a:pt x="22" y="40"/>
                  </a:cubicBezTo>
                  <a:cubicBezTo>
                    <a:pt x="22" y="40"/>
                    <a:pt x="22" y="40"/>
                    <a:pt x="22" y="40"/>
                  </a:cubicBezTo>
                  <a:cubicBezTo>
                    <a:pt x="22" y="40"/>
                    <a:pt x="22" y="40"/>
                    <a:pt x="22" y="40"/>
                  </a:cubicBezTo>
                  <a:cubicBezTo>
                    <a:pt x="19" y="43"/>
                    <a:pt x="16" y="44"/>
                    <a:pt x="12" y="44"/>
                  </a:cubicBezTo>
                  <a:cubicBezTo>
                    <a:pt x="2" y="44"/>
                    <a:pt x="0" y="37"/>
                    <a:pt x="1" y="29"/>
                  </a:cubicBezTo>
                  <a:cubicBezTo>
                    <a:pt x="3" y="21"/>
                    <a:pt x="8" y="14"/>
                    <a:pt x="18" y="14"/>
                  </a:cubicBezTo>
                  <a:cubicBezTo>
                    <a:pt x="22" y="14"/>
                    <a:pt x="25" y="15"/>
                    <a:pt x="26" y="18"/>
                  </a:cubicBezTo>
                  <a:cubicBezTo>
                    <a:pt x="26" y="18"/>
                    <a:pt x="26" y="18"/>
                    <a:pt x="26" y="18"/>
                  </a:cubicBezTo>
                  <a:cubicBezTo>
                    <a:pt x="30" y="0"/>
                    <a:pt x="30" y="0"/>
                    <a:pt x="30" y="0"/>
                  </a:cubicBezTo>
                  <a:cubicBezTo>
                    <a:pt x="35" y="0"/>
                    <a:pt x="35" y="0"/>
                    <a:pt x="35" y="0"/>
                  </a:cubicBezTo>
                  <a:lnTo>
                    <a:pt x="26" y="43"/>
                  </a:lnTo>
                  <a:close/>
                  <a:moveTo>
                    <a:pt x="13" y="40"/>
                  </a:moveTo>
                  <a:cubicBezTo>
                    <a:pt x="20" y="40"/>
                    <a:pt x="23" y="35"/>
                    <a:pt x="24" y="29"/>
                  </a:cubicBezTo>
                  <a:cubicBezTo>
                    <a:pt x="25" y="23"/>
                    <a:pt x="23" y="18"/>
                    <a:pt x="17" y="18"/>
                  </a:cubicBezTo>
                  <a:cubicBezTo>
                    <a:pt x="11" y="18"/>
                    <a:pt x="7" y="23"/>
                    <a:pt x="6" y="29"/>
                  </a:cubicBezTo>
                  <a:cubicBezTo>
                    <a:pt x="5" y="35"/>
                    <a:pt x="7" y="40"/>
                    <a:pt x="13" y="40"/>
                  </a:cubicBezTo>
                  <a:close/>
                </a:path>
              </a:pathLst>
            </a:custGeom>
            <a:solidFill>
              <a:schemeClr val="tx1"/>
            </a:solidFill>
            <a:ln w="9525">
              <a:noFill/>
              <a:round/>
              <a:headEnd/>
              <a:tailEnd/>
            </a:ln>
          </p:spPr>
          <p:txBody>
            <a:bodyPr/>
            <a:lstStyle/>
            <a:p>
              <a:endParaRPr lang="zh-CN" altLang="en-US"/>
            </a:p>
          </p:txBody>
        </p:sp>
        <p:sp>
          <p:nvSpPr>
            <p:cNvPr id="44045" name="Freeform 13"/>
            <p:cNvSpPr>
              <a:spLocks/>
            </p:cNvSpPr>
            <p:nvPr/>
          </p:nvSpPr>
          <p:spPr bwMode="black">
            <a:xfrm>
              <a:off x="3823" y="2377"/>
              <a:ext cx="100" cy="100"/>
            </a:xfrm>
            <a:custGeom>
              <a:avLst/>
              <a:gdLst>
                <a:gd name="T0" fmla="*/ 272 w 29"/>
                <a:gd name="T1" fmla="*/ 334 h 29"/>
                <a:gd name="T2" fmla="*/ 214 w 29"/>
                <a:gd name="T3" fmla="*/ 334 h 29"/>
                <a:gd name="T4" fmla="*/ 228 w 29"/>
                <a:gd name="T5" fmla="*/ 297 h 29"/>
                <a:gd name="T6" fmla="*/ 228 w 29"/>
                <a:gd name="T7" fmla="*/ 297 h 29"/>
                <a:gd name="T8" fmla="*/ 117 w 29"/>
                <a:gd name="T9" fmla="*/ 345 h 29"/>
                <a:gd name="T10" fmla="*/ 10 w 29"/>
                <a:gd name="T11" fmla="*/ 228 h 29"/>
                <a:gd name="T12" fmla="*/ 59 w 29"/>
                <a:gd name="T13" fmla="*/ 0 h 29"/>
                <a:gd name="T14" fmla="*/ 117 w 29"/>
                <a:gd name="T15" fmla="*/ 0 h 29"/>
                <a:gd name="T16" fmla="*/ 72 w 29"/>
                <a:gd name="T17" fmla="*/ 228 h 29"/>
                <a:gd name="T18" fmla="*/ 131 w 29"/>
                <a:gd name="T19" fmla="*/ 297 h 29"/>
                <a:gd name="T20" fmla="*/ 248 w 29"/>
                <a:gd name="T21" fmla="*/ 203 h 29"/>
                <a:gd name="T22" fmla="*/ 286 w 29"/>
                <a:gd name="T23" fmla="*/ 0 h 29"/>
                <a:gd name="T24" fmla="*/ 345 w 29"/>
                <a:gd name="T25" fmla="*/ 0 h 29"/>
                <a:gd name="T26" fmla="*/ 272 w 29"/>
                <a:gd name="T27" fmla="*/ 334 h 2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9"/>
                <a:gd name="T43" fmla="*/ 0 h 29"/>
                <a:gd name="T44" fmla="*/ 29 w 29"/>
                <a:gd name="T45" fmla="*/ 29 h 2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9" h="29">
                  <a:moveTo>
                    <a:pt x="23" y="28"/>
                  </a:moveTo>
                  <a:cubicBezTo>
                    <a:pt x="18" y="28"/>
                    <a:pt x="18" y="28"/>
                    <a:pt x="18" y="28"/>
                  </a:cubicBezTo>
                  <a:cubicBezTo>
                    <a:pt x="19" y="25"/>
                    <a:pt x="19" y="25"/>
                    <a:pt x="19" y="25"/>
                  </a:cubicBezTo>
                  <a:cubicBezTo>
                    <a:pt x="19" y="25"/>
                    <a:pt x="19" y="25"/>
                    <a:pt x="19" y="25"/>
                  </a:cubicBezTo>
                  <a:cubicBezTo>
                    <a:pt x="17" y="27"/>
                    <a:pt x="13" y="29"/>
                    <a:pt x="10" y="29"/>
                  </a:cubicBezTo>
                  <a:cubicBezTo>
                    <a:pt x="4" y="29"/>
                    <a:pt x="0" y="27"/>
                    <a:pt x="1" y="19"/>
                  </a:cubicBezTo>
                  <a:cubicBezTo>
                    <a:pt x="5" y="0"/>
                    <a:pt x="5" y="0"/>
                    <a:pt x="5" y="0"/>
                  </a:cubicBezTo>
                  <a:cubicBezTo>
                    <a:pt x="10" y="0"/>
                    <a:pt x="10" y="0"/>
                    <a:pt x="10" y="0"/>
                  </a:cubicBezTo>
                  <a:cubicBezTo>
                    <a:pt x="6" y="19"/>
                    <a:pt x="6" y="19"/>
                    <a:pt x="6" y="19"/>
                  </a:cubicBezTo>
                  <a:cubicBezTo>
                    <a:pt x="6" y="23"/>
                    <a:pt x="8" y="25"/>
                    <a:pt x="11" y="25"/>
                  </a:cubicBezTo>
                  <a:cubicBezTo>
                    <a:pt x="16" y="25"/>
                    <a:pt x="20" y="22"/>
                    <a:pt x="21" y="17"/>
                  </a:cubicBezTo>
                  <a:cubicBezTo>
                    <a:pt x="24" y="0"/>
                    <a:pt x="24" y="0"/>
                    <a:pt x="24" y="0"/>
                  </a:cubicBezTo>
                  <a:cubicBezTo>
                    <a:pt x="29" y="0"/>
                    <a:pt x="29" y="0"/>
                    <a:pt x="29" y="0"/>
                  </a:cubicBezTo>
                  <a:lnTo>
                    <a:pt x="23" y="28"/>
                  </a:lnTo>
                  <a:close/>
                </a:path>
              </a:pathLst>
            </a:custGeom>
            <a:solidFill>
              <a:schemeClr val="tx1"/>
            </a:solidFill>
            <a:ln w="9525">
              <a:noFill/>
              <a:round/>
              <a:headEnd/>
              <a:tailEnd/>
            </a:ln>
          </p:spPr>
          <p:txBody>
            <a:bodyPr/>
            <a:lstStyle/>
            <a:p>
              <a:endParaRPr lang="zh-CN" altLang="en-US"/>
            </a:p>
          </p:txBody>
        </p:sp>
        <p:sp>
          <p:nvSpPr>
            <p:cNvPr id="44046" name="Freeform 14"/>
            <p:cNvSpPr>
              <a:spLocks/>
            </p:cNvSpPr>
            <p:nvPr/>
          </p:nvSpPr>
          <p:spPr bwMode="black">
            <a:xfrm>
              <a:off x="3927" y="2373"/>
              <a:ext cx="104" cy="104"/>
            </a:xfrm>
            <a:custGeom>
              <a:avLst/>
              <a:gdLst>
                <a:gd name="T0" fmla="*/ 302 w 30"/>
                <a:gd name="T1" fmla="*/ 121 h 30"/>
                <a:gd name="T2" fmla="*/ 215 w 30"/>
                <a:gd name="T3" fmla="*/ 49 h 30"/>
                <a:gd name="T4" fmla="*/ 83 w 30"/>
                <a:gd name="T5" fmla="*/ 180 h 30"/>
                <a:gd name="T6" fmla="*/ 170 w 30"/>
                <a:gd name="T7" fmla="*/ 312 h 30"/>
                <a:gd name="T8" fmla="*/ 288 w 30"/>
                <a:gd name="T9" fmla="*/ 229 h 30"/>
                <a:gd name="T10" fmla="*/ 350 w 30"/>
                <a:gd name="T11" fmla="*/ 229 h 30"/>
                <a:gd name="T12" fmla="*/ 156 w 30"/>
                <a:gd name="T13" fmla="*/ 361 h 30"/>
                <a:gd name="T14" fmla="*/ 24 w 30"/>
                <a:gd name="T15" fmla="*/ 180 h 30"/>
                <a:gd name="T16" fmla="*/ 229 w 30"/>
                <a:gd name="T17" fmla="*/ 0 h 30"/>
                <a:gd name="T18" fmla="*/ 361 w 30"/>
                <a:gd name="T19" fmla="*/ 121 h 30"/>
                <a:gd name="T20" fmla="*/ 302 w 30"/>
                <a:gd name="T21" fmla="*/ 121 h 3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0"/>
                <a:gd name="T34" fmla="*/ 0 h 30"/>
                <a:gd name="T35" fmla="*/ 30 w 30"/>
                <a:gd name="T36" fmla="*/ 30 h 3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0" h="30">
                  <a:moveTo>
                    <a:pt x="25" y="10"/>
                  </a:moveTo>
                  <a:cubicBezTo>
                    <a:pt x="25" y="6"/>
                    <a:pt x="22" y="4"/>
                    <a:pt x="18" y="4"/>
                  </a:cubicBezTo>
                  <a:cubicBezTo>
                    <a:pt x="11" y="4"/>
                    <a:pt x="8" y="10"/>
                    <a:pt x="7" y="15"/>
                  </a:cubicBezTo>
                  <a:cubicBezTo>
                    <a:pt x="6" y="21"/>
                    <a:pt x="7" y="26"/>
                    <a:pt x="14" y="26"/>
                  </a:cubicBezTo>
                  <a:cubicBezTo>
                    <a:pt x="19" y="26"/>
                    <a:pt x="23" y="23"/>
                    <a:pt x="24" y="19"/>
                  </a:cubicBezTo>
                  <a:cubicBezTo>
                    <a:pt x="29" y="19"/>
                    <a:pt x="29" y="19"/>
                    <a:pt x="29" y="19"/>
                  </a:cubicBezTo>
                  <a:cubicBezTo>
                    <a:pt x="27" y="26"/>
                    <a:pt x="21" y="30"/>
                    <a:pt x="13" y="30"/>
                  </a:cubicBezTo>
                  <a:cubicBezTo>
                    <a:pt x="4" y="30"/>
                    <a:pt x="0" y="24"/>
                    <a:pt x="2" y="15"/>
                  </a:cubicBezTo>
                  <a:cubicBezTo>
                    <a:pt x="4" y="6"/>
                    <a:pt x="10" y="0"/>
                    <a:pt x="19" y="0"/>
                  </a:cubicBezTo>
                  <a:cubicBezTo>
                    <a:pt x="25" y="0"/>
                    <a:pt x="30" y="3"/>
                    <a:pt x="30" y="10"/>
                  </a:cubicBezTo>
                  <a:lnTo>
                    <a:pt x="25" y="10"/>
                  </a:lnTo>
                  <a:close/>
                </a:path>
              </a:pathLst>
            </a:custGeom>
            <a:solidFill>
              <a:schemeClr val="tx1"/>
            </a:solidFill>
            <a:ln w="9525">
              <a:noFill/>
              <a:round/>
              <a:headEnd/>
              <a:tailEnd/>
            </a:ln>
          </p:spPr>
          <p:txBody>
            <a:bodyPr/>
            <a:lstStyle/>
            <a:p>
              <a:endParaRPr lang="zh-CN" altLang="en-US"/>
            </a:p>
          </p:txBody>
        </p:sp>
        <p:sp>
          <p:nvSpPr>
            <p:cNvPr id="44047" name="Freeform 15"/>
            <p:cNvSpPr>
              <a:spLocks/>
            </p:cNvSpPr>
            <p:nvPr/>
          </p:nvSpPr>
          <p:spPr bwMode="black">
            <a:xfrm>
              <a:off x="4041" y="2345"/>
              <a:ext cx="59" cy="132"/>
            </a:xfrm>
            <a:custGeom>
              <a:avLst/>
              <a:gdLst>
                <a:gd name="T0" fmla="*/ 10 w 17"/>
                <a:gd name="T1" fmla="*/ 108 h 38"/>
                <a:gd name="T2" fmla="*/ 73 w 17"/>
                <a:gd name="T3" fmla="*/ 108 h 38"/>
                <a:gd name="T4" fmla="*/ 97 w 17"/>
                <a:gd name="T5" fmla="*/ 0 h 38"/>
                <a:gd name="T6" fmla="*/ 156 w 17"/>
                <a:gd name="T7" fmla="*/ 0 h 38"/>
                <a:gd name="T8" fmla="*/ 132 w 17"/>
                <a:gd name="T9" fmla="*/ 108 h 38"/>
                <a:gd name="T10" fmla="*/ 205 w 17"/>
                <a:gd name="T11" fmla="*/ 108 h 38"/>
                <a:gd name="T12" fmla="*/ 194 w 17"/>
                <a:gd name="T13" fmla="*/ 156 h 38"/>
                <a:gd name="T14" fmla="*/ 121 w 17"/>
                <a:gd name="T15" fmla="*/ 156 h 38"/>
                <a:gd name="T16" fmla="*/ 83 w 17"/>
                <a:gd name="T17" fmla="*/ 375 h 38"/>
                <a:gd name="T18" fmla="*/ 97 w 17"/>
                <a:gd name="T19" fmla="*/ 410 h 38"/>
                <a:gd name="T20" fmla="*/ 132 w 17"/>
                <a:gd name="T21" fmla="*/ 399 h 38"/>
                <a:gd name="T22" fmla="*/ 132 w 17"/>
                <a:gd name="T23" fmla="*/ 459 h 38"/>
                <a:gd name="T24" fmla="*/ 73 w 17"/>
                <a:gd name="T25" fmla="*/ 459 h 38"/>
                <a:gd name="T26" fmla="*/ 24 w 17"/>
                <a:gd name="T27" fmla="*/ 386 h 38"/>
                <a:gd name="T28" fmla="*/ 59 w 17"/>
                <a:gd name="T29" fmla="*/ 156 h 38"/>
                <a:gd name="T30" fmla="*/ 10 w 17"/>
                <a:gd name="T31" fmla="*/ 156 h 38"/>
                <a:gd name="T32" fmla="*/ 10 w 17"/>
                <a:gd name="T33" fmla="*/ 108 h 3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
                <a:gd name="T52" fmla="*/ 0 h 38"/>
                <a:gd name="T53" fmla="*/ 17 w 17"/>
                <a:gd name="T54" fmla="*/ 38 h 3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 h="38">
                  <a:moveTo>
                    <a:pt x="1" y="9"/>
                  </a:moveTo>
                  <a:cubicBezTo>
                    <a:pt x="6" y="9"/>
                    <a:pt x="6" y="9"/>
                    <a:pt x="6" y="9"/>
                  </a:cubicBezTo>
                  <a:cubicBezTo>
                    <a:pt x="8" y="0"/>
                    <a:pt x="8" y="0"/>
                    <a:pt x="8" y="0"/>
                  </a:cubicBezTo>
                  <a:cubicBezTo>
                    <a:pt x="13" y="0"/>
                    <a:pt x="13" y="0"/>
                    <a:pt x="13" y="0"/>
                  </a:cubicBezTo>
                  <a:cubicBezTo>
                    <a:pt x="11" y="9"/>
                    <a:pt x="11" y="9"/>
                    <a:pt x="11" y="9"/>
                  </a:cubicBezTo>
                  <a:cubicBezTo>
                    <a:pt x="17" y="9"/>
                    <a:pt x="17" y="9"/>
                    <a:pt x="17" y="9"/>
                  </a:cubicBezTo>
                  <a:cubicBezTo>
                    <a:pt x="16" y="13"/>
                    <a:pt x="16" y="13"/>
                    <a:pt x="16" y="13"/>
                  </a:cubicBezTo>
                  <a:cubicBezTo>
                    <a:pt x="10" y="13"/>
                    <a:pt x="10" y="13"/>
                    <a:pt x="10" y="13"/>
                  </a:cubicBezTo>
                  <a:cubicBezTo>
                    <a:pt x="7" y="31"/>
                    <a:pt x="7" y="31"/>
                    <a:pt x="7" y="31"/>
                  </a:cubicBezTo>
                  <a:cubicBezTo>
                    <a:pt x="7" y="33"/>
                    <a:pt x="6" y="34"/>
                    <a:pt x="8" y="34"/>
                  </a:cubicBezTo>
                  <a:cubicBezTo>
                    <a:pt x="9" y="34"/>
                    <a:pt x="10" y="34"/>
                    <a:pt x="11" y="33"/>
                  </a:cubicBezTo>
                  <a:cubicBezTo>
                    <a:pt x="11" y="38"/>
                    <a:pt x="11" y="38"/>
                    <a:pt x="11" y="38"/>
                  </a:cubicBezTo>
                  <a:cubicBezTo>
                    <a:pt x="9" y="38"/>
                    <a:pt x="7" y="38"/>
                    <a:pt x="6" y="38"/>
                  </a:cubicBezTo>
                  <a:cubicBezTo>
                    <a:pt x="0" y="38"/>
                    <a:pt x="1" y="36"/>
                    <a:pt x="2" y="32"/>
                  </a:cubicBezTo>
                  <a:cubicBezTo>
                    <a:pt x="5" y="13"/>
                    <a:pt x="5" y="13"/>
                    <a:pt x="5" y="13"/>
                  </a:cubicBezTo>
                  <a:cubicBezTo>
                    <a:pt x="1" y="13"/>
                    <a:pt x="1" y="13"/>
                    <a:pt x="1" y="13"/>
                  </a:cubicBezTo>
                  <a:lnTo>
                    <a:pt x="1" y="9"/>
                  </a:lnTo>
                  <a:close/>
                </a:path>
              </a:pathLst>
            </a:custGeom>
            <a:solidFill>
              <a:schemeClr val="tx1"/>
            </a:solidFill>
            <a:ln w="9525">
              <a:noFill/>
              <a:round/>
              <a:headEnd/>
              <a:tailEnd/>
            </a:ln>
          </p:spPr>
          <p:txBody>
            <a:bodyPr/>
            <a:lstStyle/>
            <a:p>
              <a:endParaRPr lang="zh-CN" altLang="en-US"/>
            </a:p>
          </p:txBody>
        </p:sp>
        <p:sp>
          <p:nvSpPr>
            <p:cNvPr id="44048" name="Freeform 16"/>
            <p:cNvSpPr>
              <a:spLocks noEditPoints="1"/>
            </p:cNvSpPr>
            <p:nvPr/>
          </p:nvSpPr>
          <p:spPr bwMode="black">
            <a:xfrm>
              <a:off x="4093" y="2373"/>
              <a:ext cx="111" cy="104"/>
            </a:xfrm>
            <a:custGeom>
              <a:avLst/>
              <a:gdLst>
                <a:gd name="T0" fmla="*/ 229 w 32"/>
                <a:gd name="T1" fmla="*/ 0 h 30"/>
                <a:gd name="T2" fmla="*/ 361 w 32"/>
                <a:gd name="T3" fmla="*/ 180 h 30"/>
                <a:gd name="T4" fmla="*/ 156 w 32"/>
                <a:gd name="T5" fmla="*/ 361 h 30"/>
                <a:gd name="T6" fmla="*/ 24 w 32"/>
                <a:gd name="T7" fmla="*/ 180 h 30"/>
                <a:gd name="T8" fmla="*/ 229 w 32"/>
                <a:gd name="T9" fmla="*/ 0 h 30"/>
                <a:gd name="T10" fmla="*/ 170 w 32"/>
                <a:gd name="T11" fmla="*/ 312 h 30"/>
                <a:gd name="T12" fmla="*/ 302 w 32"/>
                <a:gd name="T13" fmla="*/ 180 h 30"/>
                <a:gd name="T14" fmla="*/ 215 w 32"/>
                <a:gd name="T15" fmla="*/ 49 h 30"/>
                <a:gd name="T16" fmla="*/ 83 w 32"/>
                <a:gd name="T17" fmla="*/ 180 h 30"/>
                <a:gd name="T18" fmla="*/ 170 w 32"/>
                <a:gd name="T19" fmla="*/ 312 h 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2"/>
                <a:gd name="T31" fmla="*/ 0 h 30"/>
                <a:gd name="T32" fmla="*/ 32 w 32"/>
                <a:gd name="T33" fmla="*/ 30 h 3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2" h="30">
                  <a:moveTo>
                    <a:pt x="19" y="0"/>
                  </a:moveTo>
                  <a:cubicBezTo>
                    <a:pt x="28" y="0"/>
                    <a:pt x="32" y="6"/>
                    <a:pt x="30" y="15"/>
                  </a:cubicBezTo>
                  <a:cubicBezTo>
                    <a:pt x="29" y="24"/>
                    <a:pt x="22" y="30"/>
                    <a:pt x="13" y="30"/>
                  </a:cubicBezTo>
                  <a:cubicBezTo>
                    <a:pt x="4" y="30"/>
                    <a:pt x="0" y="24"/>
                    <a:pt x="2" y="15"/>
                  </a:cubicBezTo>
                  <a:cubicBezTo>
                    <a:pt x="4" y="6"/>
                    <a:pt x="10" y="0"/>
                    <a:pt x="19" y="0"/>
                  </a:cubicBezTo>
                  <a:close/>
                  <a:moveTo>
                    <a:pt x="14" y="26"/>
                  </a:moveTo>
                  <a:cubicBezTo>
                    <a:pt x="21" y="26"/>
                    <a:pt x="24" y="20"/>
                    <a:pt x="25" y="15"/>
                  </a:cubicBezTo>
                  <a:cubicBezTo>
                    <a:pt x="26" y="10"/>
                    <a:pt x="25" y="4"/>
                    <a:pt x="18" y="4"/>
                  </a:cubicBezTo>
                  <a:cubicBezTo>
                    <a:pt x="11" y="4"/>
                    <a:pt x="8" y="10"/>
                    <a:pt x="7" y="15"/>
                  </a:cubicBezTo>
                  <a:cubicBezTo>
                    <a:pt x="6" y="20"/>
                    <a:pt x="7" y="26"/>
                    <a:pt x="14" y="26"/>
                  </a:cubicBezTo>
                  <a:close/>
                </a:path>
              </a:pathLst>
            </a:custGeom>
            <a:solidFill>
              <a:schemeClr val="tx1"/>
            </a:solidFill>
            <a:ln w="9525">
              <a:noFill/>
              <a:round/>
              <a:headEnd/>
              <a:tailEnd/>
            </a:ln>
          </p:spPr>
          <p:txBody>
            <a:bodyPr/>
            <a:lstStyle/>
            <a:p>
              <a:endParaRPr lang="zh-CN" altLang="en-US"/>
            </a:p>
          </p:txBody>
        </p:sp>
        <p:sp>
          <p:nvSpPr>
            <p:cNvPr id="44049" name="Freeform 17"/>
            <p:cNvSpPr>
              <a:spLocks/>
            </p:cNvSpPr>
            <p:nvPr/>
          </p:nvSpPr>
          <p:spPr bwMode="black">
            <a:xfrm>
              <a:off x="4207" y="2373"/>
              <a:ext cx="73" cy="100"/>
            </a:xfrm>
            <a:custGeom>
              <a:avLst/>
              <a:gdLst>
                <a:gd name="T0" fmla="*/ 73 w 21"/>
                <a:gd name="T1" fmla="*/ 10 h 29"/>
                <a:gd name="T2" fmla="*/ 132 w 21"/>
                <a:gd name="T3" fmla="*/ 10 h 29"/>
                <a:gd name="T4" fmla="*/ 122 w 21"/>
                <a:gd name="T5" fmla="*/ 72 h 29"/>
                <a:gd name="T6" fmla="*/ 122 w 21"/>
                <a:gd name="T7" fmla="*/ 72 h 29"/>
                <a:gd name="T8" fmla="*/ 254 w 21"/>
                <a:gd name="T9" fmla="*/ 0 h 29"/>
                <a:gd name="T10" fmla="*/ 243 w 21"/>
                <a:gd name="T11" fmla="*/ 72 h 29"/>
                <a:gd name="T12" fmla="*/ 205 w 21"/>
                <a:gd name="T13" fmla="*/ 72 h 29"/>
                <a:gd name="T14" fmla="*/ 97 w 21"/>
                <a:gd name="T15" fmla="*/ 155 h 29"/>
                <a:gd name="T16" fmla="*/ 59 w 21"/>
                <a:gd name="T17" fmla="*/ 345 h 29"/>
                <a:gd name="T18" fmla="*/ 0 w 21"/>
                <a:gd name="T19" fmla="*/ 345 h 29"/>
                <a:gd name="T20" fmla="*/ 73 w 21"/>
                <a:gd name="T21" fmla="*/ 10 h 2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1"/>
                <a:gd name="T34" fmla="*/ 0 h 29"/>
                <a:gd name="T35" fmla="*/ 21 w 21"/>
                <a:gd name="T36" fmla="*/ 29 h 2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1" h="29">
                  <a:moveTo>
                    <a:pt x="6" y="1"/>
                  </a:moveTo>
                  <a:cubicBezTo>
                    <a:pt x="11" y="1"/>
                    <a:pt x="11" y="1"/>
                    <a:pt x="11" y="1"/>
                  </a:cubicBezTo>
                  <a:cubicBezTo>
                    <a:pt x="10" y="6"/>
                    <a:pt x="10" y="6"/>
                    <a:pt x="10" y="6"/>
                  </a:cubicBezTo>
                  <a:cubicBezTo>
                    <a:pt x="10" y="6"/>
                    <a:pt x="10" y="6"/>
                    <a:pt x="10" y="6"/>
                  </a:cubicBezTo>
                  <a:cubicBezTo>
                    <a:pt x="13" y="2"/>
                    <a:pt x="16" y="0"/>
                    <a:pt x="21" y="0"/>
                  </a:cubicBezTo>
                  <a:cubicBezTo>
                    <a:pt x="20" y="6"/>
                    <a:pt x="20" y="6"/>
                    <a:pt x="20" y="6"/>
                  </a:cubicBezTo>
                  <a:cubicBezTo>
                    <a:pt x="19" y="6"/>
                    <a:pt x="18" y="6"/>
                    <a:pt x="17" y="6"/>
                  </a:cubicBezTo>
                  <a:cubicBezTo>
                    <a:pt x="12" y="6"/>
                    <a:pt x="9" y="10"/>
                    <a:pt x="8" y="13"/>
                  </a:cubicBezTo>
                  <a:cubicBezTo>
                    <a:pt x="5" y="29"/>
                    <a:pt x="5" y="29"/>
                    <a:pt x="5" y="29"/>
                  </a:cubicBezTo>
                  <a:cubicBezTo>
                    <a:pt x="0" y="29"/>
                    <a:pt x="0" y="29"/>
                    <a:pt x="0" y="29"/>
                  </a:cubicBezTo>
                  <a:lnTo>
                    <a:pt x="6" y="1"/>
                  </a:lnTo>
                  <a:close/>
                </a:path>
              </a:pathLst>
            </a:custGeom>
            <a:solidFill>
              <a:schemeClr val="tx1"/>
            </a:solidFill>
            <a:ln w="9525">
              <a:noFill/>
              <a:round/>
              <a:headEnd/>
              <a:tailEnd/>
            </a:ln>
          </p:spPr>
          <p:txBody>
            <a:bodyPr/>
            <a:lstStyle/>
            <a:p>
              <a:endParaRPr lang="zh-CN" altLang="en-US"/>
            </a:p>
          </p:txBody>
        </p:sp>
        <p:sp>
          <p:nvSpPr>
            <p:cNvPr id="44050" name="Freeform 18"/>
            <p:cNvSpPr>
              <a:spLocks/>
            </p:cNvSpPr>
            <p:nvPr/>
          </p:nvSpPr>
          <p:spPr bwMode="black">
            <a:xfrm>
              <a:off x="1513" y="1521"/>
              <a:ext cx="253" cy="142"/>
            </a:xfrm>
            <a:custGeom>
              <a:avLst/>
              <a:gdLst>
                <a:gd name="T0" fmla="*/ 168 w 146"/>
                <a:gd name="T1" fmla="*/ 246 h 82"/>
                <a:gd name="T2" fmla="*/ 438 w 146"/>
                <a:gd name="T3" fmla="*/ 83 h 82"/>
                <a:gd name="T4" fmla="*/ 270 w 146"/>
                <a:gd name="T5" fmla="*/ 0 h 82"/>
                <a:gd name="T6" fmla="*/ 0 w 146"/>
                <a:gd name="T7" fmla="*/ 163 h 82"/>
                <a:gd name="T8" fmla="*/ 168 w 146"/>
                <a:gd name="T9" fmla="*/ 246 h 82"/>
                <a:gd name="T10" fmla="*/ 0 60000 65536"/>
                <a:gd name="T11" fmla="*/ 0 60000 65536"/>
                <a:gd name="T12" fmla="*/ 0 60000 65536"/>
                <a:gd name="T13" fmla="*/ 0 60000 65536"/>
                <a:gd name="T14" fmla="*/ 0 60000 65536"/>
                <a:gd name="T15" fmla="*/ 0 w 146"/>
                <a:gd name="T16" fmla="*/ 0 h 82"/>
                <a:gd name="T17" fmla="*/ 146 w 146"/>
                <a:gd name="T18" fmla="*/ 82 h 82"/>
              </a:gdLst>
              <a:ahLst/>
              <a:cxnLst>
                <a:cxn ang="T10">
                  <a:pos x="T0" y="T1"/>
                </a:cxn>
                <a:cxn ang="T11">
                  <a:pos x="T2" y="T3"/>
                </a:cxn>
                <a:cxn ang="T12">
                  <a:pos x="T4" y="T5"/>
                </a:cxn>
                <a:cxn ang="T13">
                  <a:pos x="T6" y="T7"/>
                </a:cxn>
                <a:cxn ang="T14">
                  <a:pos x="T8" y="T9"/>
                </a:cxn>
              </a:cxnLst>
              <a:rect l="T15" t="T16" r="T17" b="T18"/>
              <a:pathLst>
                <a:path w="146" h="82">
                  <a:moveTo>
                    <a:pt x="56" y="82"/>
                  </a:moveTo>
                  <a:lnTo>
                    <a:pt x="146" y="28"/>
                  </a:lnTo>
                  <a:lnTo>
                    <a:pt x="90" y="0"/>
                  </a:lnTo>
                  <a:lnTo>
                    <a:pt x="0" y="54"/>
                  </a:lnTo>
                  <a:lnTo>
                    <a:pt x="56" y="82"/>
                  </a:lnTo>
                  <a:close/>
                </a:path>
              </a:pathLst>
            </a:custGeom>
            <a:solidFill>
              <a:srgbClr val="FF6633"/>
            </a:solidFill>
            <a:ln w="9525">
              <a:noFill/>
              <a:round/>
              <a:headEnd/>
              <a:tailEnd/>
            </a:ln>
          </p:spPr>
          <p:txBody>
            <a:bodyPr/>
            <a:lstStyle/>
            <a:p>
              <a:endParaRPr lang="zh-CN" altLang="en-US"/>
            </a:p>
          </p:txBody>
        </p:sp>
        <p:sp>
          <p:nvSpPr>
            <p:cNvPr id="44051" name="Freeform 19"/>
            <p:cNvSpPr>
              <a:spLocks/>
            </p:cNvSpPr>
            <p:nvPr/>
          </p:nvSpPr>
          <p:spPr bwMode="black">
            <a:xfrm>
              <a:off x="1659" y="1594"/>
              <a:ext cx="249" cy="145"/>
            </a:xfrm>
            <a:custGeom>
              <a:avLst/>
              <a:gdLst>
                <a:gd name="T0" fmla="*/ 161 w 144"/>
                <a:gd name="T1" fmla="*/ 250 h 84"/>
                <a:gd name="T2" fmla="*/ 431 w 144"/>
                <a:gd name="T3" fmla="*/ 90 h 84"/>
                <a:gd name="T4" fmla="*/ 270 w 144"/>
                <a:gd name="T5" fmla="*/ 0 h 84"/>
                <a:gd name="T6" fmla="*/ 0 w 144"/>
                <a:gd name="T7" fmla="*/ 161 h 84"/>
                <a:gd name="T8" fmla="*/ 161 w 144"/>
                <a:gd name="T9" fmla="*/ 250 h 84"/>
                <a:gd name="T10" fmla="*/ 0 60000 65536"/>
                <a:gd name="T11" fmla="*/ 0 60000 65536"/>
                <a:gd name="T12" fmla="*/ 0 60000 65536"/>
                <a:gd name="T13" fmla="*/ 0 60000 65536"/>
                <a:gd name="T14" fmla="*/ 0 60000 65536"/>
                <a:gd name="T15" fmla="*/ 0 w 144"/>
                <a:gd name="T16" fmla="*/ 0 h 84"/>
                <a:gd name="T17" fmla="*/ 144 w 144"/>
                <a:gd name="T18" fmla="*/ 84 h 84"/>
              </a:gdLst>
              <a:ahLst/>
              <a:cxnLst>
                <a:cxn ang="T10">
                  <a:pos x="T0" y="T1"/>
                </a:cxn>
                <a:cxn ang="T11">
                  <a:pos x="T2" y="T3"/>
                </a:cxn>
                <a:cxn ang="T12">
                  <a:pos x="T4" y="T5"/>
                </a:cxn>
                <a:cxn ang="T13">
                  <a:pos x="T6" y="T7"/>
                </a:cxn>
                <a:cxn ang="T14">
                  <a:pos x="T8" y="T9"/>
                </a:cxn>
              </a:cxnLst>
              <a:rect l="T15" t="T16" r="T17" b="T18"/>
              <a:pathLst>
                <a:path w="144" h="84">
                  <a:moveTo>
                    <a:pt x="54" y="84"/>
                  </a:moveTo>
                  <a:lnTo>
                    <a:pt x="144" y="30"/>
                  </a:lnTo>
                  <a:lnTo>
                    <a:pt x="90" y="0"/>
                  </a:lnTo>
                  <a:lnTo>
                    <a:pt x="0" y="54"/>
                  </a:lnTo>
                  <a:lnTo>
                    <a:pt x="54" y="84"/>
                  </a:lnTo>
                  <a:close/>
                </a:path>
              </a:pathLst>
            </a:custGeom>
            <a:solidFill>
              <a:srgbClr val="FFCC00"/>
            </a:solidFill>
            <a:ln w="9525">
              <a:noFill/>
              <a:round/>
              <a:headEnd/>
              <a:tailEnd/>
            </a:ln>
          </p:spPr>
          <p:txBody>
            <a:bodyPr/>
            <a:lstStyle/>
            <a:p>
              <a:endParaRPr lang="zh-CN" altLang="en-US"/>
            </a:p>
          </p:txBody>
        </p:sp>
        <p:sp>
          <p:nvSpPr>
            <p:cNvPr id="44052" name="Freeform 20"/>
            <p:cNvSpPr>
              <a:spLocks/>
            </p:cNvSpPr>
            <p:nvPr/>
          </p:nvSpPr>
          <p:spPr bwMode="black">
            <a:xfrm>
              <a:off x="1801" y="1670"/>
              <a:ext cx="253" cy="142"/>
            </a:xfrm>
            <a:custGeom>
              <a:avLst/>
              <a:gdLst>
                <a:gd name="T0" fmla="*/ 168 w 146"/>
                <a:gd name="T1" fmla="*/ 246 h 82"/>
                <a:gd name="T2" fmla="*/ 438 w 146"/>
                <a:gd name="T3" fmla="*/ 83 h 82"/>
                <a:gd name="T4" fmla="*/ 270 w 146"/>
                <a:gd name="T5" fmla="*/ 0 h 82"/>
                <a:gd name="T6" fmla="*/ 0 w 146"/>
                <a:gd name="T7" fmla="*/ 163 h 82"/>
                <a:gd name="T8" fmla="*/ 168 w 146"/>
                <a:gd name="T9" fmla="*/ 246 h 82"/>
                <a:gd name="T10" fmla="*/ 0 60000 65536"/>
                <a:gd name="T11" fmla="*/ 0 60000 65536"/>
                <a:gd name="T12" fmla="*/ 0 60000 65536"/>
                <a:gd name="T13" fmla="*/ 0 60000 65536"/>
                <a:gd name="T14" fmla="*/ 0 60000 65536"/>
                <a:gd name="T15" fmla="*/ 0 w 146"/>
                <a:gd name="T16" fmla="*/ 0 h 82"/>
                <a:gd name="T17" fmla="*/ 146 w 146"/>
                <a:gd name="T18" fmla="*/ 82 h 82"/>
              </a:gdLst>
              <a:ahLst/>
              <a:cxnLst>
                <a:cxn ang="T10">
                  <a:pos x="T0" y="T1"/>
                </a:cxn>
                <a:cxn ang="T11">
                  <a:pos x="T2" y="T3"/>
                </a:cxn>
                <a:cxn ang="T12">
                  <a:pos x="T4" y="T5"/>
                </a:cxn>
                <a:cxn ang="T13">
                  <a:pos x="T6" y="T7"/>
                </a:cxn>
                <a:cxn ang="T14">
                  <a:pos x="T8" y="T9"/>
                </a:cxn>
              </a:cxnLst>
              <a:rect l="T15" t="T16" r="T17" b="T18"/>
              <a:pathLst>
                <a:path w="146" h="82">
                  <a:moveTo>
                    <a:pt x="56" y="82"/>
                  </a:moveTo>
                  <a:lnTo>
                    <a:pt x="146" y="28"/>
                  </a:lnTo>
                  <a:lnTo>
                    <a:pt x="90" y="0"/>
                  </a:lnTo>
                  <a:lnTo>
                    <a:pt x="0" y="54"/>
                  </a:lnTo>
                  <a:lnTo>
                    <a:pt x="56" y="82"/>
                  </a:lnTo>
                  <a:close/>
                </a:path>
              </a:pathLst>
            </a:custGeom>
            <a:solidFill>
              <a:srgbClr val="FF6633"/>
            </a:solidFill>
            <a:ln w="9525">
              <a:noFill/>
              <a:round/>
              <a:headEnd/>
              <a:tailEnd/>
            </a:ln>
          </p:spPr>
          <p:txBody>
            <a:bodyPr/>
            <a:lstStyle/>
            <a:p>
              <a:endParaRPr lang="zh-CN" altLang="en-US"/>
            </a:p>
          </p:txBody>
        </p:sp>
        <p:sp>
          <p:nvSpPr>
            <p:cNvPr id="44053" name="Freeform 21"/>
            <p:cNvSpPr>
              <a:spLocks/>
            </p:cNvSpPr>
            <p:nvPr/>
          </p:nvSpPr>
          <p:spPr bwMode="black">
            <a:xfrm>
              <a:off x="1586" y="1798"/>
              <a:ext cx="253" cy="146"/>
            </a:xfrm>
            <a:custGeom>
              <a:avLst/>
              <a:gdLst>
                <a:gd name="T0" fmla="*/ 168 w 146"/>
                <a:gd name="T1" fmla="*/ 254 h 84"/>
                <a:gd name="T2" fmla="*/ 438 w 146"/>
                <a:gd name="T3" fmla="*/ 90 h 84"/>
                <a:gd name="T4" fmla="*/ 270 w 146"/>
                <a:gd name="T5" fmla="*/ 0 h 84"/>
                <a:gd name="T6" fmla="*/ 0 w 146"/>
                <a:gd name="T7" fmla="*/ 163 h 84"/>
                <a:gd name="T8" fmla="*/ 168 w 146"/>
                <a:gd name="T9" fmla="*/ 254 h 84"/>
                <a:gd name="T10" fmla="*/ 0 60000 65536"/>
                <a:gd name="T11" fmla="*/ 0 60000 65536"/>
                <a:gd name="T12" fmla="*/ 0 60000 65536"/>
                <a:gd name="T13" fmla="*/ 0 60000 65536"/>
                <a:gd name="T14" fmla="*/ 0 60000 65536"/>
                <a:gd name="T15" fmla="*/ 0 w 146"/>
                <a:gd name="T16" fmla="*/ 0 h 84"/>
                <a:gd name="T17" fmla="*/ 146 w 146"/>
                <a:gd name="T18" fmla="*/ 84 h 84"/>
              </a:gdLst>
              <a:ahLst/>
              <a:cxnLst>
                <a:cxn ang="T10">
                  <a:pos x="T0" y="T1"/>
                </a:cxn>
                <a:cxn ang="T11">
                  <a:pos x="T2" y="T3"/>
                </a:cxn>
                <a:cxn ang="T12">
                  <a:pos x="T4" y="T5"/>
                </a:cxn>
                <a:cxn ang="T13">
                  <a:pos x="T6" y="T7"/>
                </a:cxn>
                <a:cxn ang="T14">
                  <a:pos x="T8" y="T9"/>
                </a:cxn>
              </a:cxnLst>
              <a:rect l="T15" t="T16" r="T17" b="T18"/>
              <a:pathLst>
                <a:path w="146" h="84">
                  <a:moveTo>
                    <a:pt x="56" y="84"/>
                  </a:moveTo>
                  <a:lnTo>
                    <a:pt x="146" y="30"/>
                  </a:lnTo>
                  <a:lnTo>
                    <a:pt x="90" y="0"/>
                  </a:lnTo>
                  <a:lnTo>
                    <a:pt x="0" y="54"/>
                  </a:lnTo>
                  <a:lnTo>
                    <a:pt x="56" y="84"/>
                  </a:lnTo>
                  <a:close/>
                </a:path>
              </a:pathLst>
            </a:custGeom>
            <a:solidFill>
              <a:srgbClr val="FFCC00"/>
            </a:solidFill>
            <a:ln w="9525">
              <a:noFill/>
              <a:round/>
              <a:headEnd/>
              <a:tailEnd/>
            </a:ln>
          </p:spPr>
          <p:txBody>
            <a:bodyPr/>
            <a:lstStyle/>
            <a:p>
              <a:endParaRPr lang="zh-CN" altLang="en-US"/>
            </a:p>
          </p:txBody>
        </p:sp>
        <p:sp>
          <p:nvSpPr>
            <p:cNvPr id="44054" name="Freeform 22"/>
            <p:cNvSpPr>
              <a:spLocks/>
            </p:cNvSpPr>
            <p:nvPr/>
          </p:nvSpPr>
          <p:spPr bwMode="black">
            <a:xfrm>
              <a:off x="1728" y="1875"/>
              <a:ext cx="253" cy="141"/>
            </a:xfrm>
            <a:custGeom>
              <a:avLst/>
              <a:gdLst>
                <a:gd name="T0" fmla="*/ 168 w 146"/>
                <a:gd name="T1" fmla="*/ 242 h 82"/>
                <a:gd name="T2" fmla="*/ 438 w 146"/>
                <a:gd name="T3" fmla="*/ 83 h 82"/>
                <a:gd name="T4" fmla="*/ 270 w 146"/>
                <a:gd name="T5" fmla="*/ 0 h 82"/>
                <a:gd name="T6" fmla="*/ 0 w 146"/>
                <a:gd name="T7" fmla="*/ 160 h 82"/>
                <a:gd name="T8" fmla="*/ 168 w 146"/>
                <a:gd name="T9" fmla="*/ 242 h 82"/>
                <a:gd name="T10" fmla="*/ 0 60000 65536"/>
                <a:gd name="T11" fmla="*/ 0 60000 65536"/>
                <a:gd name="T12" fmla="*/ 0 60000 65536"/>
                <a:gd name="T13" fmla="*/ 0 60000 65536"/>
                <a:gd name="T14" fmla="*/ 0 60000 65536"/>
                <a:gd name="T15" fmla="*/ 0 w 146"/>
                <a:gd name="T16" fmla="*/ 0 h 82"/>
                <a:gd name="T17" fmla="*/ 146 w 146"/>
                <a:gd name="T18" fmla="*/ 82 h 82"/>
              </a:gdLst>
              <a:ahLst/>
              <a:cxnLst>
                <a:cxn ang="T10">
                  <a:pos x="T0" y="T1"/>
                </a:cxn>
                <a:cxn ang="T11">
                  <a:pos x="T2" y="T3"/>
                </a:cxn>
                <a:cxn ang="T12">
                  <a:pos x="T4" y="T5"/>
                </a:cxn>
                <a:cxn ang="T13">
                  <a:pos x="T6" y="T7"/>
                </a:cxn>
                <a:cxn ang="T14">
                  <a:pos x="T8" y="T9"/>
                </a:cxn>
              </a:cxnLst>
              <a:rect l="T15" t="T16" r="T17" b="T18"/>
              <a:pathLst>
                <a:path w="146" h="82">
                  <a:moveTo>
                    <a:pt x="56" y="82"/>
                  </a:moveTo>
                  <a:lnTo>
                    <a:pt x="146" y="28"/>
                  </a:lnTo>
                  <a:lnTo>
                    <a:pt x="90" y="0"/>
                  </a:lnTo>
                  <a:lnTo>
                    <a:pt x="0" y="54"/>
                  </a:lnTo>
                  <a:lnTo>
                    <a:pt x="56" y="82"/>
                  </a:lnTo>
                  <a:close/>
                </a:path>
              </a:pathLst>
            </a:custGeom>
            <a:solidFill>
              <a:srgbClr val="FF6633"/>
            </a:solidFill>
            <a:ln w="9525">
              <a:noFill/>
              <a:round/>
              <a:headEnd/>
              <a:tailEnd/>
            </a:ln>
          </p:spPr>
          <p:txBody>
            <a:bodyPr/>
            <a:lstStyle/>
            <a:p>
              <a:endParaRPr lang="zh-CN" altLang="en-US"/>
            </a:p>
          </p:txBody>
        </p:sp>
        <p:sp>
          <p:nvSpPr>
            <p:cNvPr id="44055" name="Freeform 23"/>
            <p:cNvSpPr>
              <a:spLocks/>
            </p:cNvSpPr>
            <p:nvPr/>
          </p:nvSpPr>
          <p:spPr bwMode="black">
            <a:xfrm>
              <a:off x="1371" y="1926"/>
              <a:ext cx="253" cy="146"/>
            </a:xfrm>
            <a:custGeom>
              <a:avLst/>
              <a:gdLst>
                <a:gd name="T0" fmla="*/ 168 w 146"/>
                <a:gd name="T1" fmla="*/ 254 h 84"/>
                <a:gd name="T2" fmla="*/ 438 w 146"/>
                <a:gd name="T3" fmla="*/ 90 h 84"/>
                <a:gd name="T4" fmla="*/ 270 w 146"/>
                <a:gd name="T5" fmla="*/ 0 h 84"/>
                <a:gd name="T6" fmla="*/ 0 w 146"/>
                <a:gd name="T7" fmla="*/ 169 h 84"/>
                <a:gd name="T8" fmla="*/ 168 w 146"/>
                <a:gd name="T9" fmla="*/ 254 h 84"/>
                <a:gd name="T10" fmla="*/ 0 60000 65536"/>
                <a:gd name="T11" fmla="*/ 0 60000 65536"/>
                <a:gd name="T12" fmla="*/ 0 60000 65536"/>
                <a:gd name="T13" fmla="*/ 0 60000 65536"/>
                <a:gd name="T14" fmla="*/ 0 60000 65536"/>
                <a:gd name="T15" fmla="*/ 0 w 146"/>
                <a:gd name="T16" fmla="*/ 0 h 84"/>
                <a:gd name="T17" fmla="*/ 146 w 146"/>
                <a:gd name="T18" fmla="*/ 84 h 84"/>
              </a:gdLst>
              <a:ahLst/>
              <a:cxnLst>
                <a:cxn ang="T10">
                  <a:pos x="T0" y="T1"/>
                </a:cxn>
                <a:cxn ang="T11">
                  <a:pos x="T2" y="T3"/>
                </a:cxn>
                <a:cxn ang="T12">
                  <a:pos x="T4" y="T5"/>
                </a:cxn>
                <a:cxn ang="T13">
                  <a:pos x="T6" y="T7"/>
                </a:cxn>
                <a:cxn ang="T14">
                  <a:pos x="T8" y="T9"/>
                </a:cxn>
              </a:cxnLst>
              <a:rect l="T15" t="T16" r="T17" b="T18"/>
              <a:pathLst>
                <a:path w="146" h="84">
                  <a:moveTo>
                    <a:pt x="56" y="84"/>
                  </a:moveTo>
                  <a:lnTo>
                    <a:pt x="146" y="30"/>
                  </a:lnTo>
                  <a:lnTo>
                    <a:pt x="90" y="0"/>
                  </a:lnTo>
                  <a:lnTo>
                    <a:pt x="0" y="56"/>
                  </a:lnTo>
                  <a:lnTo>
                    <a:pt x="56" y="84"/>
                  </a:lnTo>
                  <a:close/>
                </a:path>
              </a:pathLst>
            </a:custGeom>
            <a:solidFill>
              <a:srgbClr val="FF6633"/>
            </a:solidFill>
            <a:ln w="9525">
              <a:noFill/>
              <a:round/>
              <a:headEnd/>
              <a:tailEnd/>
            </a:ln>
          </p:spPr>
          <p:txBody>
            <a:bodyPr/>
            <a:lstStyle/>
            <a:p>
              <a:endParaRPr lang="zh-CN" altLang="en-US"/>
            </a:p>
          </p:txBody>
        </p:sp>
        <p:sp>
          <p:nvSpPr>
            <p:cNvPr id="44056" name="Freeform 24"/>
            <p:cNvSpPr>
              <a:spLocks/>
            </p:cNvSpPr>
            <p:nvPr/>
          </p:nvSpPr>
          <p:spPr bwMode="black">
            <a:xfrm>
              <a:off x="1513" y="2003"/>
              <a:ext cx="253" cy="142"/>
            </a:xfrm>
            <a:custGeom>
              <a:avLst/>
              <a:gdLst>
                <a:gd name="T0" fmla="*/ 168 w 146"/>
                <a:gd name="T1" fmla="*/ 246 h 82"/>
                <a:gd name="T2" fmla="*/ 438 w 146"/>
                <a:gd name="T3" fmla="*/ 83 h 82"/>
                <a:gd name="T4" fmla="*/ 270 w 146"/>
                <a:gd name="T5" fmla="*/ 0 h 82"/>
                <a:gd name="T6" fmla="*/ 0 w 146"/>
                <a:gd name="T7" fmla="*/ 163 h 82"/>
                <a:gd name="T8" fmla="*/ 168 w 146"/>
                <a:gd name="T9" fmla="*/ 246 h 82"/>
                <a:gd name="T10" fmla="*/ 0 60000 65536"/>
                <a:gd name="T11" fmla="*/ 0 60000 65536"/>
                <a:gd name="T12" fmla="*/ 0 60000 65536"/>
                <a:gd name="T13" fmla="*/ 0 60000 65536"/>
                <a:gd name="T14" fmla="*/ 0 60000 65536"/>
                <a:gd name="T15" fmla="*/ 0 w 146"/>
                <a:gd name="T16" fmla="*/ 0 h 82"/>
                <a:gd name="T17" fmla="*/ 146 w 146"/>
                <a:gd name="T18" fmla="*/ 82 h 82"/>
              </a:gdLst>
              <a:ahLst/>
              <a:cxnLst>
                <a:cxn ang="T10">
                  <a:pos x="T0" y="T1"/>
                </a:cxn>
                <a:cxn ang="T11">
                  <a:pos x="T2" y="T3"/>
                </a:cxn>
                <a:cxn ang="T12">
                  <a:pos x="T4" y="T5"/>
                </a:cxn>
                <a:cxn ang="T13">
                  <a:pos x="T6" y="T7"/>
                </a:cxn>
                <a:cxn ang="T14">
                  <a:pos x="T8" y="T9"/>
                </a:cxn>
              </a:cxnLst>
              <a:rect l="T15" t="T16" r="T17" b="T18"/>
              <a:pathLst>
                <a:path w="146" h="82">
                  <a:moveTo>
                    <a:pt x="56" y="82"/>
                  </a:moveTo>
                  <a:lnTo>
                    <a:pt x="146" y="28"/>
                  </a:lnTo>
                  <a:lnTo>
                    <a:pt x="90" y="0"/>
                  </a:lnTo>
                  <a:lnTo>
                    <a:pt x="0" y="54"/>
                  </a:lnTo>
                  <a:lnTo>
                    <a:pt x="56" y="82"/>
                  </a:lnTo>
                  <a:close/>
                </a:path>
              </a:pathLst>
            </a:custGeom>
            <a:solidFill>
              <a:srgbClr val="FFCC00"/>
            </a:solidFill>
            <a:ln w="9525">
              <a:noFill/>
              <a:round/>
              <a:headEnd/>
              <a:tailEnd/>
            </a:ln>
          </p:spPr>
          <p:txBody>
            <a:bodyPr/>
            <a:lstStyle/>
            <a:p>
              <a:endParaRPr lang="zh-CN" altLang="en-US"/>
            </a:p>
          </p:txBody>
        </p:sp>
        <p:sp>
          <p:nvSpPr>
            <p:cNvPr id="44057" name="Freeform 25"/>
            <p:cNvSpPr>
              <a:spLocks/>
            </p:cNvSpPr>
            <p:nvPr/>
          </p:nvSpPr>
          <p:spPr bwMode="black">
            <a:xfrm>
              <a:off x="1299" y="2131"/>
              <a:ext cx="252" cy="145"/>
            </a:xfrm>
            <a:custGeom>
              <a:avLst/>
              <a:gdLst>
                <a:gd name="T0" fmla="*/ 167 w 146"/>
                <a:gd name="T1" fmla="*/ 250 h 84"/>
                <a:gd name="T2" fmla="*/ 435 w 146"/>
                <a:gd name="T3" fmla="*/ 90 h 84"/>
                <a:gd name="T4" fmla="*/ 268 w 146"/>
                <a:gd name="T5" fmla="*/ 0 h 84"/>
                <a:gd name="T6" fmla="*/ 0 w 146"/>
                <a:gd name="T7" fmla="*/ 161 h 84"/>
                <a:gd name="T8" fmla="*/ 167 w 146"/>
                <a:gd name="T9" fmla="*/ 250 h 84"/>
                <a:gd name="T10" fmla="*/ 0 60000 65536"/>
                <a:gd name="T11" fmla="*/ 0 60000 65536"/>
                <a:gd name="T12" fmla="*/ 0 60000 65536"/>
                <a:gd name="T13" fmla="*/ 0 60000 65536"/>
                <a:gd name="T14" fmla="*/ 0 60000 65536"/>
                <a:gd name="T15" fmla="*/ 0 w 146"/>
                <a:gd name="T16" fmla="*/ 0 h 84"/>
                <a:gd name="T17" fmla="*/ 146 w 146"/>
                <a:gd name="T18" fmla="*/ 84 h 84"/>
              </a:gdLst>
              <a:ahLst/>
              <a:cxnLst>
                <a:cxn ang="T10">
                  <a:pos x="T0" y="T1"/>
                </a:cxn>
                <a:cxn ang="T11">
                  <a:pos x="T2" y="T3"/>
                </a:cxn>
                <a:cxn ang="T12">
                  <a:pos x="T4" y="T5"/>
                </a:cxn>
                <a:cxn ang="T13">
                  <a:pos x="T6" y="T7"/>
                </a:cxn>
                <a:cxn ang="T14">
                  <a:pos x="T8" y="T9"/>
                </a:cxn>
              </a:cxnLst>
              <a:rect l="T15" t="T16" r="T17" b="T18"/>
              <a:pathLst>
                <a:path w="146" h="84">
                  <a:moveTo>
                    <a:pt x="56" y="84"/>
                  </a:moveTo>
                  <a:lnTo>
                    <a:pt x="146" y="30"/>
                  </a:lnTo>
                  <a:lnTo>
                    <a:pt x="90" y="0"/>
                  </a:lnTo>
                  <a:lnTo>
                    <a:pt x="0" y="54"/>
                  </a:lnTo>
                  <a:lnTo>
                    <a:pt x="56" y="84"/>
                  </a:lnTo>
                  <a:close/>
                </a:path>
              </a:pathLst>
            </a:custGeom>
            <a:solidFill>
              <a:srgbClr val="FF6633"/>
            </a:solidFill>
            <a:ln w="9525">
              <a:noFill/>
              <a:round/>
              <a:headEnd/>
              <a:tailEnd/>
            </a:ln>
          </p:spPr>
          <p:txBody>
            <a:bodyPr/>
            <a:lstStyle/>
            <a:p>
              <a:endParaRPr lang="zh-CN" altLang="en-US"/>
            </a:p>
          </p:txBody>
        </p:sp>
        <p:sp>
          <p:nvSpPr>
            <p:cNvPr id="44058" name="Freeform 26"/>
            <p:cNvSpPr>
              <a:spLocks/>
            </p:cNvSpPr>
            <p:nvPr/>
          </p:nvSpPr>
          <p:spPr bwMode="black">
            <a:xfrm>
              <a:off x="2054" y="1895"/>
              <a:ext cx="204" cy="381"/>
            </a:xfrm>
            <a:custGeom>
              <a:avLst/>
              <a:gdLst>
                <a:gd name="T0" fmla="*/ 142 w 59"/>
                <a:gd name="T1" fmla="*/ 540 h 110"/>
                <a:gd name="T2" fmla="*/ 0 w 59"/>
                <a:gd name="T3" fmla="*/ 540 h 110"/>
                <a:gd name="T4" fmla="*/ 35 w 59"/>
                <a:gd name="T5" fmla="*/ 360 h 110"/>
                <a:gd name="T6" fmla="*/ 180 w 59"/>
                <a:gd name="T7" fmla="*/ 360 h 110"/>
                <a:gd name="T8" fmla="*/ 204 w 59"/>
                <a:gd name="T9" fmla="*/ 263 h 110"/>
                <a:gd name="T10" fmla="*/ 526 w 59"/>
                <a:gd name="T11" fmla="*/ 0 h 110"/>
                <a:gd name="T12" fmla="*/ 705 w 59"/>
                <a:gd name="T13" fmla="*/ 10 h 110"/>
                <a:gd name="T14" fmla="*/ 671 w 59"/>
                <a:gd name="T15" fmla="*/ 229 h 110"/>
                <a:gd name="T16" fmla="*/ 584 w 59"/>
                <a:gd name="T17" fmla="*/ 229 h 110"/>
                <a:gd name="T18" fmla="*/ 477 w 59"/>
                <a:gd name="T19" fmla="*/ 301 h 110"/>
                <a:gd name="T20" fmla="*/ 467 w 59"/>
                <a:gd name="T21" fmla="*/ 360 h 110"/>
                <a:gd name="T22" fmla="*/ 647 w 59"/>
                <a:gd name="T23" fmla="*/ 360 h 110"/>
                <a:gd name="T24" fmla="*/ 609 w 59"/>
                <a:gd name="T25" fmla="*/ 540 h 110"/>
                <a:gd name="T26" fmla="*/ 429 w 59"/>
                <a:gd name="T27" fmla="*/ 540 h 110"/>
                <a:gd name="T28" fmla="*/ 277 w 59"/>
                <a:gd name="T29" fmla="*/ 1320 h 110"/>
                <a:gd name="T30" fmla="*/ 0 w 59"/>
                <a:gd name="T31" fmla="*/ 1320 h 110"/>
                <a:gd name="T32" fmla="*/ 142 w 59"/>
                <a:gd name="T33" fmla="*/ 540 h 11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9"/>
                <a:gd name="T52" fmla="*/ 0 h 110"/>
                <a:gd name="T53" fmla="*/ 59 w 59"/>
                <a:gd name="T54" fmla="*/ 110 h 11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9" h="110">
                  <a:moveTo>
                    <a:pt x="12" y="45"/>
                  </a:moveTo>
                  <a:cubicBezTo>
                    <a:pt x="0" y="45"/>
                    <a:pt x="0" y="45"/>
                    <a:pt x="0" y="45"/>
                  </a:cubicBezTo>
                  <a:cubicBezTo>
                    <a:pt x="3" y="30"/>
                    <a:pt x="3" y="30"/>
                    <a:pt x="3" y="30"/>
                  </a:cubicBezTo>
                  <a:cubicBezTo>
                    <a:pt x="15" y="30"/>
                    <a:pt x="15" y="30"/>
                    <a:pt x="15" y="30"/>
                  </a:cubicBezTo>
                  <a:cubicBezTo>
                    <a:pt x="17" y="22"/>
                    <a:pt x="17" y="22"/>
                    <a:pt x="17" y="22"/>
                  </a:cubicBezTo>
                  <a:cubicBezTo>
                    <a:pt x="18" y="13"/>
                    <a:pt x="24" y="0"/>
                    <a:pt x="44" y="0"/>
                  </a:cubicBezTo>
                  <a:cubicBezTo>
                    <a:pt x="49" y="0"/>
                    <a:pt x="57" y="0"/>
                    <a:pt x="59" y="1"/>
                  </a:cubicBezTo>
                  <a:cubicBezTo>
                    <a:pt x="56" y="19"/>
                    <a:pt x="56" y="19"/>
                    <a:pt x="56" y="19"/>
                  </a:cubicBezTo>
                  <a:cubicBezTo>
                    <a:pt x="49" y="19"/>
                    <a:pt x="49" y="19"/>
                    <a:pt x="49" y="19"/>
                  </a:cubicBezTo>
                  <a:cubicBezTo>
                    <a:pt x="45" y="19"/>
                    <a:pt x="41" y="20"/>
                    <a:pt x="40" y="25"/>
                  </a:cubicBezTo>
                  <a:cubicBezTo>
                    <a:pt x="39" y="30"/>
                    <a:pt x="39" y="30"/>
                    <a:pt x="39" y="30"/>
                  </a:cubicBezTo>
                  <a:cubicBezTo>
                    <a:pt x="54" y="30"/>
                    <a:pt x="54" y="30"/>
                    <a:pt x="54" y="30"/>
                  </a:cubicBezTo>
                  <a:cubicBezTo>
                    <a:pt x="51" y="45"/>
                    <a:pt x="51" y="45"/>
                    <a:pt x="51" y="45"/>
                  </a:cubicBezTo>
                  <a:cubicBezTo>
                    <a:pt x="36" y="45"/>
                    <a:pt x="36" y="45"/>
                    <a:pt x="36" y="45"/>
                  </a:cubicBezTo>
                  <a:cubicBezTo>
                    <a:pt x="23" y="110"/>
                    <a:pt x="23" y="110"/>
                    <a:pt x="23" y="110"/>
                  </a:cubicBezTo>
                  <a:cubicBezTo>
                    <a:pt x="0" y="110"/>
                    <a:pt x="0" y="110"/>
                    <a:pt x="0" y="110"/>
                  </a:cubicBezTo>
                  <a:lnTo>
                    <a:pt x="12" y="45"/>
                  </a:lnTo>
                  <a:close/>
                </a:path>
              </a:pathLst>
            </a:custGeom>
            <a:solidFill>
              <a:schemeClr val="tx1"/>
            </a:solidFill>
            <a:ln w="9525">
              <a:noFill/>
              <a:round/>
              <a:headEnd/>
              <a:tailEnd/>
            </a:ln>
          </p:spPr>
          <p:txBody>
            <a:bodyPr/>
            <a:lstStyle/>
            <a:p>
              <a:endParaRPr lang="zh-CN" altLang="en-US"/>
            </a:p>
          </p:txBody>
        </p:sp>
        <p:sp>
          <p:nvSpPr>
            <p:cNvPr id="44059" name="Freeform 27"/>
            <p:cNvSpPr>
              <a:spLocks/>
            </p:cNvSpPr>
            <p:nvPr/>
          </p:nvSpPr>
          <p:spPr bwMode="black">
            <a:xfrm>
              <a:off x="2223" y="1992"/>
              <a:ext cx="215" cy="284"/>
            </a:xfrm>
            <a:custGeom>
              <a:avLst/>
              <a:gdLst>
                <a:gd name="T0" fmla="*/ 191 w 62"/>
                <a:gd name="T1" fmla="*/ 0 h 82"/>
                <a:gd name="T2" fmla="*/ 468 w 62"/>
                <a:gd name="T3" fmla="*/ 0 h 82"/>
                <a:gd name="T4" fmla="*/ 458 w 62"/>
                <a:gd name="T5" fmla="*/ 107 h 82"/>
                <a:gd name="T6" fmla="*/ 746 w 62"/>
                <a:gd name="T7" fmla="*/ 0 h 82"/>
                <a:gd name="T8" fmla="*/ 697 w 62"/>
                <a:gd name="T9" fmla="*/ 253 h 82"/>
                <a:gd name="T10" fmla="*/ 662 w 62"/>
                <a:gd name="T11" fmla="*/ 253 h 82"/>
                <a:gd name="T12" fmla="*/ 395 w 62"/>
                <a:gd name="T13" fmla="*/ 419 h 82"/>
                <a:gd name="T14" fmla="*/ 288 w 62"/>
                <a:gd name="T15" fmla="*/ 984 h 82"/>
                <a:gd name="T16" fmla="*/ 0 w 62"/>
                <a:gd name="T17" fmla="*/ 984 h 82"/>
                <a:gd name="T18" fmla="*/ 191 w 62"/>
                <a:gd name="T19" fmla="*/ 0 h 8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2"/>
                <a:gd name="T31" fmla="*/ 0 h 82"/>
                <a:gd name="T32" fmla="*/ 62 w 62"/>
                <a:gd name="T33" fmla="*/ 82 h 8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2" h="82">
                  <a:moveTo>
                    <a:pt x="16" y="0"/>
                  </a:moveTo>
                  <a:cubicBezTo>
                    <a:pt x="39" y="0"/>
                    <a:pt x="39" y="0"/>
                    <a:pt x="39" y="0"/>
                  </a:cubicBezTo>
                  <a:cubicBezTo>
                    <a:pt x="38" y="9"/>
                    <a:pt x="38" y="9"/>
                    <a:pt x="38" y="9"/>
                  </a:cubicBezTo>
                  <a:cubicBezTo>
                    <a:pt x="44" y="4"/>
                    <a:pt x="53" y="1"/>
                    <a:pt x="62" y="0"/>
                  </a:cubicBezTo>
                  <a:cubicBezTo>
                    <a:pt x="58" y="21"/>
                    <a:pt x="58" y="21"/>
                    <a:pt x="58" y="21"/>
                  </a:cubicBezTo>
                  <a:cubicBezTo>
                    <a:pt x="55" y="21"/>
                    <a:pt x="55" y="21"/>
                    <a:pt x="55" y="21"/>
                  </a:cubicBezTo>
                  <a:cubicBezTo>
                    <a:pt x="41" y="23"/>
                    <a:pt x="35" y="26"/>
                    <a:pt x="33" y="35"/>
                  </a:cubicBezTo>
                  <a:cubicBezTo>
                    <a:pt x="24" y="82"/>
                    <a:pt x="24" y="82"/>
                    <a:pt x="24" y="82"/>
                  </a:cubicBezTo>
                  <a:cubicBezTo>
                    <a:pt x="0" y="82"/>
                    <a:pt x="0" y="82"/>
                    <a:pt x="0" y="82"/>
                  </a:cubicBezTo>
                  <a:lnTo>
                    <a:pt x="16" y="0"/>
                  </a:lnTo>
                  <a:close/>
                </a:path>
              </a:pathLst>
            </a:custGeom>
            <a:solidFill>
              <a:schemeClr val="tx1"/>
            </a:solidFill>
            <a:ln w="9525">
              <a:noFill/>
              <a:round/>
              <a:headEnd/>
              <a:tailEnd/>
            </a:ln>
          </p:spPr>
          <p:txBody>
            <a:bodyPr/>
            <a:lstStyle/>
            <a:p>
              <a:endParaRPr lang="zh-CN" altLang="en-US"/>
            </a:p>
          </p:txBody>
        </p:sp>
        <p:sp>
          <p:nvSpPr>
            <p:cNvPr id="44060" name="Freeform 28"/>
            <p:cNvSpPr>
              <a:spLocks noEditPoints="1"/>
            </p:cNvSpPr>
            <p:nvPr/>
          </p:nvSpPr>
          <p:spPr bwMode="black">
            <a:xfrm>
              <a:off x="3591" y="1985"/>
              <a:ext cx="301" cy="298"/>
            </a:xfrm>
            <a:custGeom>
              <a:avLst/>
              <a:gdLst>
                <a:gd name="T0" fmla="*/ 910 w 87"/>
                <a:gd name="T1" fmla="*/ 804 h 86"/>
                <a:gd name="T2" fmla="*/ 896 w 87"/>
                <a:gd name="T3" fmla="*/ 1008 h 86"/>
                <a:gd name="T4" fmla="*/ 633 w 87"/>
                <a:gd name="T5" fmla="*/ 1008 h 86"/>
                <a:gd name="T6" fmla="*/ 633 w 87"/>
                <a:gd name="T7" fmla="*/ 901 h 86"/>
                <a:gd name="T8" fmla="*/ 623 w 87"/>
                <a:gd name="T9" fmla="*/ 901 h 86"/>
                <a:gd name="T10" fmla="*/ 311 w 87"/>
                <a:gd name="T11" fmla="*/ 1033 h 86"/>
                <a:gd name="T12" fmla="*/ 35 w 87"/>
                <a:gd name="T13" fmla="*/ 745 h 86"/>
                <a:gd name="T14" fmla="*/ 609 w 87"/>
                <a:gd name="T15" fmla="*/ 385 h 86"/>
                <a:gd name="T16" fmla="*/ 720 w 87"/>
                <a:gd name="T17" fmla="*/ 360 h 86"/>
                <a:gd name="T18" fmla="*/ 730 w 87"/>
                <a:gd name="T19" fmla="*/ 288 h 86"/>
                <a:gd name="T20" fmla="*/ 609 w 87"/>
                <a:gd name="T21" fmla="*/ 180 h 86"/>
                <a:gd name="T22" fmla="*/ 443 w 87"/>
                <a:gd name="T23" fmla="*/ 312 h 86"/>
                <a:gd name="T24" fmla="*/ 166 w 87"/>
                <a:gd name="T25" fmla="*/ 312 h 86"/>
                <a:gd name="T26" fmla="*/ 623 w 87"/>
                <a:gd name="T27" fmla="*/ 0 h 86"/>
                <a:gd name="T28" fmla="*/ 1007 w 87"/>
                <a:gd name="T29" fmla="*/ 288 h 86"/>
                <a:gd name="T30" fmla="*/ 910 w 87"/>
                <a:gd name="T31" fmla="*/ 804 h 86"/>
                <a:gd name="T32" fmla="*/ 682 w 87"/>
                <a:gd name="T33" fmla="*/ 527 h 86"/>
                <a:gd name="T34" fmla="*/ 477 w 87"/>
                <a:gd name="T35" fmla="*/ 589 h 86"/>
                <a:gd name="T36" fmla="*/ 322 w 87"/>
                <a:gd name="T37" fmla="*/ 707 h 86"/>
                <a:gd name="T38" fmla="*/ 432 w 87"/>
                <a:gd name="T39" fmla="*/ 818 h 86"/>
                <a:gd name="T40" fmla="*/ 671 w 87"/>
                <a:gd name="T41" fmla="*/ 599 h 86"/>
                <a:gd name="T42" fmla="*/ 682 w 87"/>
                <a:gd name="T43" fmla="*/ 527 h 8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7"/>
                <a:gd name="T67" fmla="*/ 0 h 86"/>
                <a:gd name="T68" fmla="*/ 87 w 87"/>
                <a:gd name="T69" fmla="*/ 86 h 8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7" h="86">
                  <a:moveTo>
                    <a:pt x="76" y="67"/>
                  </a:moveTo>
                  <a:cubicBezTo>
                    <a:pt x="75" y="72"/>
                    <a:pt x="74" y="79"/>
                    <a:pt x="75" y="84"/>
                  </a:cubicBezTo>
                  <a:cubicBezTo>
                    <a:pt x="53" y="84"/>
                    <a:pt x="53" y="84"/>
                    <a:pt x="53" y="84"/>
                  </a:cubicBezTo>
                  <a:cubicBezTo>
                    <a:pt x="52" y="81"/>
                    <a:pt x="52" y="78"/>
                    <a:pt x="53" y="75"/>
                  </a:cubicBezTo>
                  <a:cubicBezTo>
                    <a:pt x="52" y="75"/>
                    <a:pt x="52" y="75"/>
                    <a:pt x="52" y="75"/>
                  </a:cubicBezTo>
                  <a:cubicBezTo>
                    <a:pt x="47" y="82"/>
                    <a:pt x="34" y="86"/>
                    <a:pt x="26" y="86"/>
                  </a:cubicBezTo>
                  <a:cubicBezTo>
                    <a:pt x="10" y="86"/>
                    <a:pt x="0" y="77"/>
                    <a:pt x="3" y="62"/>
                  </a:cubicBezTo>
                  <a:cubicBezTo>
                    <a:pt x="7" y="42"/>
                    <a:pt x="24" y="35"/>
                    <a:pt x="51" y="32"/>
                  </a:cubicBezTo>
                  <a:cubicBezTo>
                    <a:pt x="60" y="30"/>
                    <a:pt x="60" y="30"/>
                    <a:pt x="60" y="30"/>
                  </a:cubicBezTo>
                  <a:cubicBezTo>
                    <a:pt x="61" y="24"/>
                    <a:pt x="61" y="24"/>
                    <a:pt x="61" y="24"/>
                  </a:cubicBezTo>
                  <a:cubicBezTo>
                    <a:pt x="62" y="17"/>
                    <a:pt x="58" y="15"/>
                    <a:pt x="51" y="15"/>
                  </a:cubicBezTo>
                  <a:cubicBezTo>
                    <a:pt x="44" y="15"/>
                    <a:pt x="40" y="18"/>
                    <a:pt x="37" y="26"/>
                  </a:cubicBezTo>
                  <a:cubicBezTo>
                    <a:pt x="14" y="26"/>
                    <a:pt x="14" y="26"/>
                    <a:pt x="14" y="26"/>
                  </a:cubicBezTo>
                  <a:cubicBezTo>
                    <a:pt x="19" y="2"/>
                    <a:pt x="41" y="0"/>
                    <a:pt x="52" y="0"/>
                  </a:cubicBezTo>
                  <a:cubicBezTo>
                    <a:pt x="75" y="0"/>
                    <a:pt x="87" y="5"/>
                    <a:pt x="84" y="24"/>
                  </a:cubicBezTo>
                  <a:lnTo>
                    <a:pt x="76" y="67"/>
                  </a:lnTo>
                  <a:close/>
                  <a:moveTo>
                    <a:pt x="57" y="44"/>
                  </a:moveTo>
                  <a:cubicBezTo>
                    <a:pt x="40" y="49"/>
                    <a:pt x="40" y="49"/>
                    <a:pt x="40" y="49"/>
                  </a:cubicBezTo>
                  <a:cubicBezTo>
                    <a:pt x="34" y="50"/>
                    <a:pt x="28" y="53"/>
                    <a:pt x="27" y="59"/>
                  </a:cubicBezTo>
                  <a:cubicBezTo>
                    <a:pt x="25" y="66"/>
                    <a:pt x="30" y="68"/>
                    <a:pt x="36" y="68"/>
                  </a:cubicBezTo>
                  <a:cubicBezTo>
                    <a:pt x="45" y="68"/>
                    <a:pt x="54" y="62"/>
                    <a:pt x="56" y="50"/>
                  </a:cubicBezTo>
                  <a:lnTo>
                    <a:pt x="57" y="44"/>
                  </a:lnTo>
                  <a:close/>
                </a:path>
              </a:pathLst>
            </a:custGeom>
            <a:solidFill>
              <a:schemeClr val="tx1"/>
            </a:solidFill>
            <a:ln w="9525">
              <a:noFill/>
              <a:round/>
              <a:headEnd/>
              <a:tailEnd/>
            </a:ln>
          </p:spPr>
          <p:txBody>
            <a:bodyPr/>
            <a:lstStyle/>
            <a:p>
              <a:endParaRPr lang="zh-CN" altLang="en-US"/>
            </a:p>
          </p:txBody>
        </p:sp>
        <p:sp>
          <p:nvSpPr>
            <p:cNvPr id="44061" name="Freeform 29"/>
            <p:cNvSpPr>
              <a:spLocks/>
            </p:cNvSpPr>
            <p:nvPr/>
          </p:nvSpPr>
          <p:spPr bwMode="black">
            <a:xfrm>
              <a:off x="3903" y="1899"/>
              <a:ext cx="155" cy="377"/>
            </a:xfrm>
            <a:custGeom>
              <a:avLst/>
              <a:gdLst>
                <a:gd name="T0" fmla="*/ 0 w 90"/>
                <a:gd name="T1" fmla="*/ 652 h 218"/>
                <a:gd name="T2" fmla="*/ 124 w 90"/>
                <a:gd name="T3" fmla="*/ 0 h 218"/>
                <a:gd name="T4" fmla="*/ 267 w 90"/>
                <a:gd name="T5" fmla="*/ 0 h 218"/>
                <a:gd name="T6" fmla="*/ 143 w 90"/>
                <a:gd name="T7" fmla="*/ 652 h 218"/>
                <a:gd name="T8" fmla="*/ 0 w 90"/>
                <a:gd name="T9" fmla="*/ 652 h 218"/>
                <a:gd name="T10" fmla="*/ 0 60000 65536"/>
                <a:gd name="T11" fmla="*/ 0 60000 65536"/>
                <a:gd name="T12" fmla="*/ 0 60000 65536"/>
                <a:gd name="T13" fmla="*/ 0 60000 65536"/>
                <a:gd name="T14" fmla="*/ 0 60000 65536"/>
                <a:gd name="T15" fmla="*/ 0 w 90"/>
                <a:gd name="T16" fmla="*/ 0 h 218"/>
                <a:gd name="T17" fmla="*/ 90 w 90"/>
                <a:gd name="T18" fmla="*/ 218 h 218"/>
              </a:gdLst>
              <a:ahLst/>
              <a:cxnLst>
                <a:cxn ang="T10">
                  <a:pos x="T0" y="T1"/>
                </a:cxn>
                <a:cxn ang="T11">
                  <a:pos x="T2" y="T3"/>
                </a:cxn>
                <a:cxn ang="T12">
                  <a:pos x="T4" y="T5"/>
                </a:cxn>
                <a:cxn ang="T13">
                  <a:pos x="T6" y="T7"/>
                </a:cxn>
                <a:cxn ang="T14">
                  <a:pos x="T8" y="T9"/>
                </a:cxn>
              </a:cxnLst>
              <a:rect l="T15" t="T16" r="T17" b="T18"/>
              <a:pathLst>
                <a:path w="90" h="218">
                  <a:moveTo>
                    <a:pt x="0" y="218"/>
                  </a:moveTo>
                  <a:lnTo>
                    <a:pt x="42" y="0"/>
                  </a:lnTo>
                  <a:lnTo>
                    <a:pt x="90" y="0"/>
                  </a:lnTo>
                  <a:lnTo>
                    <a:pt x="48" y="218"/>
                  </a:lnTo>
                  <a:lnTo>
                    <a:pt x="0" y="218"/>
                  </a:lnTo>
                  <a:close/>
                </a:path>
              </a:pathLst>
            </a:custGeom>
            <a:solidFill>
              <a:schemeClr val="tx1"/>
            </a:solidFill>
            <a:ln w="9525">
              <a:noFill/>
              <a:round/>
              <a:headEnd/>
              <a:tailEnd/>
            </a:ln>
          </p:spPr>
          <p:txBody>
            <a:bodyPr/>
            <a:lstStyle/>
            <a:p>
              <a:endParaRPr lang="zh-CN" altLang="en-US"/>
            </a:p>
          </p:txBody>
        </p:sp>
        <p:sp>
          <p:nvSpPr>
            <p:cNvPr id="44062" name="Freeform 30"/>
            <p:cNvSpPr>
              <a:spLocks noEditPoints="1"/>
            </p:cNvSpPr>
            <p:nvPr/>
          </p:nvSpPr>
          <p:spPr bwMode="black">
            <a:xfrm>
              <a:off x="2414" y="1985"/>
              <a:ext cx="308" cy="298"/>
            </a:xfrm>
            <a:custGeom>
              <a:avLst/>
              <a:gdLst>
                <a:gd name="T0" fmla="*/ 502 w 89"/>
                <a:gd name="T1" fmla="*/ 818 h 86"/>
                <a:gd name="T2" fmla="*/ 336 w 89"/>
                <a:gd name="T3" fmla="*/ 575 h 86"/>
                <a:gd name="T4" fmla="*/ 1007 w 89"/>
                <a:gd name="T5" fmla="*/ 575 h 86"/>
                <a:gd name="T6" fmla="*/ 633 w 89"/>
                <a:gd name="T7" fmla="*/ 0 h 86"/>
                <a:gd name="T8" fmla="*/ 48 w 89"/>
                <a:gd name="T9" fmla="*/ 541 h 86"/>
                <a:gd name="T10" fmla="*/ 443 w 89"/>
                <a:gd name="T11" fmla="*/ 1033 h 86"/>
                <a:gd name="T12" fmla="*/ 959 w 89"/>
                <a:gd name="T13" fmla="*/ 755 h 86"/>
                <a:gd name="T14" fmla="*/ 765 w 89"/>
                <a:gd name="T15" fmla="*/ 662 h 86"/>
                <a:gd name="T16" fmla="*/ 502 w 89"/>
                <a:gd name="T17" fmla="*/ 818 h 86"/>
                <a:gd name="T18" fmla="*/ 599 w 89"/>
                <a:gd name="T19" fmla="*/ 215 h 86"/>
                <a:gd name="T20" fmla="*/ 754 w 89"/>
                <a:gd name="T21" fmla="*/ 395 h 86"/>
                <a:gd name="T22" fmla="*/ 360 w 89"/>
                <a:gd name="T23" fmla="*/ 395 h 86"/>
                <a:gd name="T24" fmla="*/ 599 w 89"/>
                <a:gd name="T25" fmla="*/ 215 h 8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9"/>
                <a:gd name="T40" fmla="*/ 0 h 86"/>
                <a:gd name="T41" fmla="*/ 89 w 89"/>
                <a:gd name="T42" fmla="*/ 86 h 8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9" h="86">
                  <a:moveTo>
                    <a:pt x="42" y="68"/>
                  </a:moveTo>
                  <a:cubicBezTo>
                    <a:pt x="34" y="68"/>
                    <a:pt x="25" y="63"/>
                    <a:pt x="28" y="48"/>
                  </a:cubicBezTo>
                  <a:cubicBezTo>
                    <a:pt x="84" y="48"/>
                    <a:pt x="84" y="48"/>
                    <a:pt x="84" y="48"/>
                  </a:cubicBezTo>
                  <a:cubicBezTo>
                    <a:pt x="89" y="23"/>
                    <a:pt x="83" y="0"/>
                    <a:pt x="53" y="0"/>
                  </a:cubicBezTo>
                  <a:cubicBezTo>
                    <a:pt x="28" y="0"/>
                    <a:pt x="10" y="17"/>
                    <a:pt x="4" y="45"/>
                  </a:cubicBezTo>
                  <a:cubicBezTo>
                    <a:pt x="0" y="68"/>
                    <a:pt x="11" y="86"/>
                    <a:pt x="37" y="86"/>
                  </a:cubicBezTo>
                  <a:cubicBezTo>
                    <a:pt x="55" y="86"/>
                    <a:pt x="69" y="79"/>
                    <a:pt x="80" y="63"/>
                  </a:cubicBezTo>
                  <a:cubicBezTo>
                    <a:pt x="64" y="55"/>
                    <a:pt x="64" y="55"/>
                    <a:pt x="64" y="55"/>
                  </a:cubicBezTo>
                  <a:cubicBezTo>
                    <a:pt x="55" y="64"/>
                    <a:pt x="50" y="68"/>
                    <a:pt x="42" y="68"/>
                  </a:cubicBezTo>
                  <a:close/>
                  <a:moveTo>
                    <a:pt x="50" y="18"/>
                  </a:moveTo>
                  <a:cubicBezTo>
                    <a:pt x="56" y="18"/>
                    <a:pt x="64" y="21"/>
                    <a:pt x="63" y="33"/>
                  </a:cubicBezTo>
                  <a:cubicBezTo>
                    <a:pt x="30" y="33"/>
                    <a:pt x="30" y="33"/>
                    <a:pt x="30" y="33"/>
                  </a:cubicBezTo>
                  <a:cubicBezTo>
                    <a:pt x="34" y="22"/>
                    <a:pt x="43" y="18"/>
                    <a:pt x="50" y="18"/>
                  </a:cubicBezTo>
                  <a:close/>
                </a:path>
              </a:pathLst>
            </a:custGeom>
            <a:solidFill>
              <a:schemeClr val="tx1"/>
            </a:solidFill>
            <a:ln w="9525">
              <a:noFill/>
              <a:round/>
              <a:headEnd/>
              <a:tailEnd/>
            </a:ln>
          </p:spPr>
          <p:txBody>
            <a:bodyPr/>
            <a:lstStyle/>
            <a:p>
              <a:endParaRPr lang="zh-CN" altLang="en-US"/>
            </a:p>
          </p:txBody>
        </p:sp>
        <p:sp>
          <p:nvSpPr>
            <p:cNvPr id="44063" name="Freeform 31"/>
            <p:cNvSpPr>
              <a:spLocks noEditPoints="1"/>
            </p:cNvSpPr>
            <p:nvPr/>
          </p:nvSpPr>
          <p:spPr bwMode="black">
            <a:xfrm>
              <a:off x="2722" y="1985"/>
              <a:ext cx="308" cy="298"/>
            </a:xfrm>
            <a:custGeom>
              <a:avLst/>
              <a:gdLst>
                <a:gd name="T0" fmla="*/ 502 w 89"/>
                <a:gd name="T1" fmla="*/ 818 h 86"/>
                <a:gd name="T2" fmla="*/ 336 w 89"/>
                <a:gd name="T3" fmla="*/ 575 h 86"/>
                <a:gd name="T4" fmla="*/ 1007 w 89"/>
                <a:gd name="T5" fmla="*/ 575 h 86"/>
                <a:gd name="T6" fmla="*/ 633 w 89"/>
                <a:gd name="T7" fmla="*/ 0 h 86"/>
                <a:gd name="T8" fmla="*/ 59 w 89"/>
                <a:gd name="T9" fmla="*/ 541 h 86"/>
                <a:gd name="T10" fmla="*/ 443 w 89"/>
                <a:gd name="T11" fmla="*/ 1033 h 86"/>
                <a:gd name="T12" fmla="*/ 969 w 89"/>
                <a:gd name="T13" fmla="*/ 755 h 86"/>
                <a:gd name="T14" fmla="*/ 765 w 89"/>
                <a:gd name="T15" fmla="*/ 662 h 86"/>
                <a:gd name="T16" fmla="*/ 502 w 89"/>
                <a:gd name="T17" fmla="*/ 818 h 86"/>
                <a:gd name="T18" fmla="*/ 599 w 89"/>
                <a:gd name="T19" fmla="*/ 215 h 86"/>
                <a:gd name="T20" fmla="*/ 754 w 89"/>
                <a:gd name="T21" fmla="*/ 395 h 86"/>
                <a:gd name="T22" fmla="*/ 370 w 89"/>
                <a:gd name="T23" fmla="*/ 395 h 86"/>
                <a:gd name="T24" fmla="*/ 599 w 89"/>
                <a:gd name="T25" fmla="*/ 215 h 8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9"/>
                <a:gd name="T40" fmla="*/ 0 h 86"/>
                <a:gd name="T41" fmla="*/ 89 w 89"/>
                <a:gd name="T42" fmla="*/ 86 h 8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9" h="86">
                  <a:moveTo>
                    <a:pt x="42" y="68"/>
                  </a:moveTo>
                  <a:cubicBezTo>
                    <a:pt x="34" y="68"/>
                    <a:pt x="25" y="63"/>
                    <a:pt x="28" y="48"/>
                  </a:cubicBezTo>
                  <a:cubicBezTo>
                    <a:pt x="84" y="48"/>
                    <a:pt x="84" y="48"/>
                    <a:pt x="84" y="48"/>
                  </a:cubicBezTo>
                  <a:cubicBezTo>
                    <a:pt x="89" y="23"/>
                    <a:pt x="83" y="0"/>
                    <a:pt x="53" y="0"/>
                  </a:cubicBezTo>
                  <a:cubicBezTo>
                    <a:pt x="29" y="0"/>
                    <a:pt x="10" y="17"/>
                    <a:pt x="5" y="45"/>
                  </a:cubicBezTo>
                  <a:cubicBezTo>
                    <a:pt x="0" y="68"/>
                    <a:pt x="12" y="86"/>
                    <a:pt x="37" y="86"/>
                  </a:cubicBezTo>
                  <a:cubicBezTo>
                    <a:pt x="55" y="86"/>
                    <a:pt x="69" y="79"/>
                    <a:pt x="81" y="63"/>
                  </a:cubicBezTo>
                  <a:cubicBezTo>
                    <a:pt x="64" y="55"/>
                    <a:pt x="64" y="55"/>
                    <a:pt x="64" y="55"/>
                  </a:cubicBezTo>
                  <a:cubicBezTo>
                    <a:pt x="55" y="64"/>
                    <a:pt x="50" y="68"/>
                    <a:pt x="42" y="68"/>
                  </a:cubicBezTo>
                  <a:close/>
                  <a:moveTo>
                    <a:pt x="50" y="18"/>
                  </a:moveTo>
                  <a:cubicBezTo>
                    <a:pt x="57" y="18"/>
                    <a:pt x="65" y="21"/>
                    <a:pt x="63" y="33"/>
                  </a:cubicBezTo>
                  <a:cubicBezTo>
                    <a:pt x="31" y="33"/>
                    <a:pt x="31" y="33"/>
                    <a:pt x="31" y="33"/>
                  </a:cubicBezTo>
                  <a:cubicBezTo>
                    <a:pt x="34" y="22"/>
                    <a:pt x="43" y="18"/>
                    <a:pt x="50" y="18"/>
                  </a:cubicBezTo>
                  <a:close/>
                </a:path>
              </a:pathLst>
            </a:custGeom>
            <a:solidFill>
              <a:schemeClr val="tx1"/>
            </a:solidFill>
            <a:ln w="9525">
              <a:noFill/>
              <a:round/>
              <a:headEnd/>
              <a:tailEnd/>
            </a:ln>
          </p:spPr>
          <p:txBody>
            <a:bodyPr/>
            <a:lstStyle/>
            <a:p>
              <a:endParaRPr lang="zh-CN" altLang="en-US"/>
            </a:p>
          </p:txBody>
        </p:sp>
        <p:sp>
          <p:nvSpPr>
            <p:cNvPr id="44064" name="Freeform 32"/>
            <p:cNvSpPr>
              <a:spLocks noEditPoints="1"/>
            </p:cNvSpPr>
            <p:nvPr/>
          </p:nvSpPr>
          <p:spPr bwMode="black">
            <a:xfrm>
              <a:off x="4034" y="1985"/>
              <a:ext cx="305" cy="298"/>
            </a:xfrm>
            <a:custGeom>
              <a:avLst/>
              <a:gdLst>
                <a:gd name="T0" fmla="*/ 492 w 88"/>
                <a:gd name="T1" fmla="*/ 818 h 86"/>
                <a:gd name="T2" fmla="*/ 336 w 88"/>
                <a:gd name="T3" fmla="*/ 575 h 86"/>
                <a:gd name="T4" fmla="*/ 1009 w 88"/>
                <a:gd name="T5" fmla="*/ 575 h 86"/>
                <a:gd name="T6" fmla="*/ 638 w 88"/>
                <a:gd name="T7" fmla="*/ 0 h 86"/>
                <a:gd name="T8" fmla="*/ 49 w 88"/>
                <a:gd name="T9" fmla="*/ 541 h 86"/>
                <a:gd name="T10" fmla="*/ 433 w 88"/>
                <a:gd name="T11" fmla="*/ 1033 h 86"/>
                <a:gd name="T12" fmla="*/ 960 w 88"/>
                <a:gd name="T13" fmla="*/ 755 h 86"/>
                <a:gd name="T14" fmla="*/ 756 w 88"/>
                <a:gd name="T15" fmla="*/ 662 h 86"/>
                <a:gd name="T16" fmla="*/ 492 w 88"/>
                <a:gd name="T17" fmla="*/ 818 h 86"/>
                <a:gd name="T18" fmla="*/ 589 w 88"/>
                <a:gd name="T19" fmla="*/ 215 h 86"/>
                <a:gd name="T20" fmla="*/ 756 w 88"/>
                <a:gd name="T21" fmla="*/ 395 h 86"/>
                <a:gd name="T22" fmla="*/ 360 w 88"/>
                <a:gd name="T23" fmla="*/ 395 h 86"/>
                <a:gd name="T24" fmla="*/ 589 w 88"/>
                <a:gd name="T25" fmla="*/ 215 h 8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8"/>
                <a:gd name="T40" fmla="*/ 0 h 86"/>
                <a:gd name="T41" fmla="*/ 88 w 88"/>
                <a:gd name="T42" fmla="*/ 86 h 8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8" h="86">
                  <a:moveTo>
                    <a:pt x="41" y="68"/>
                  </a:moveTo>
                  <a:cubicBezTo>
                    <a:pt x="34" y="68"/>
                    <a:pt x="25" y="63"/>
                    <a:pt x="28" y="48"/>
                  </a:cubicBezTo>
                  <a:cubicBezTo>
                    <a:pt x="84" y="48"/>
                    <a:pt x="84" y="48"/>
                    <a:pt x="84" y="48"/>
                  </a:cubicBezTo>
                  <a:cubicBezTo>
                    <a:pt x="88" y="23"/>
                    <a:pt x="83" y="0"/>
                    <a:pt x="53" y="0"/>
                  </a:cubicBezTo>
                  <a:cubicBezTo>
                    <a:pt x="28" y="0"/>
                    <a:pt x="10" y="17"/>
                    <a:pt x="4" y="45"/>
                  </a:cubicBezTo>
                  <a:cubicBezTo>
                    <a:pt x="0" y="68"/>
                    <a:pt x="11" y="86"/>
                    <a:pt x="36" y="86"/>
                  </a:cubicBezTo>
                  <a:cubicBezTo>
                    <a:pt x="55" y="86"/>
                    <a:pt x="69" y="79"/>
                    <a:pt x="80" y="63"/>
                  </a:cubicBezTo>
                  <a:cubicBezTo>
                    <a:pt x="63" y="55"/>
                    <a:pt x="63" y="55"/>
                    <a:pt x="63" y="55"/>
                  </a:cubicBezTo>
                  <a:cubicBezTo>
                    <a:pt x="55" y="64"/>
                    <a:pt x="50" y="68"/>
                    <a:pt x="41" y="68"/>
                  </a:cubicBezTo>
                  <a:close/>
                  <a:moveTo>
                    <a:pt x="49" y="18"/>
                  </a:moveTo>
                  <a:cubicBezTo>
                    <a:pt x="56" y="18"/>
                    <a:pt x="64" y="21"/>
                    <a:pt x="63" y="33"/>
                  </a:cubicBezTo>
                  <a:cubicBezTo>
                    <a:pt x="30" y="33"/>
                    <a:pt x="30" y="33"/>
                    <a:pt x="30" y="33"/>
                  </a:cubicBezTo>
                  <a:cubicBezTo>
                    <a:pt x="33" y="22"/>
                    <a:pt x="42" y="18"/>
                    <a:pt x="49" y="18"/>
                  </a:cubicBezTo>
                  <a:close/>
                </a:path>
              </a:pathLst>
            </a:custGeom>
            <a:solidFill>
              <a:schemeClr val="tx1"/>
            </a:solidFill>
            <a:ln w="9525">
              <a:noFill/>
              <a:round/>
              <a:headEnd/>
              <a:tailEnd/>
            </a:ln>
          </p:spPr>
          <p:txBody>
            <a:bodyPr/>
            <a:lstStyle/>
            <a:p>
              <a:endParaRPr lang="zh-CN" altLang="en-US"/>
            </a:p>
          </p:txBody>
        </p:sp>
        <p:sp>
          <p:nvSpPr>
            <p:cNvPr id="44065" name="Freeform 33"/>
            <p:cNvSpPr>
              <a:spLocks/>
            </p:cNvSpPr>
            <p:nvPr/>
          </p:nvSpPr>
          <p:spPr bwMode="black">
            <a:xfrm>
              <a:off x="3304" y="1985"/>
              <a:ext cx="297" cy="298"/>
            </a:xfrm>
            <a:custGeom>
              <a:avLst/>
              <a:gdLst>
                <a:gd name="T0" fmla="*/ 753 w 86"/>
                <a:gd name="T1" fmla="*/ 672 h 86"/>
                <a:gd name="T2" fmla="*/ 525 w 86"/>
                <a:gd name="T3" fmla="*/ 804 h 86"/>
                <a:gd name="T4" fmla="*/ 359 w 86"/>
                <a:gd name="T5" fmla="*/ 516 h 86"/>
                <a:gd name="T6" fmla="*/ 632 w 86"/>
                <a:gd name="T7" fmla="*/ 229 h 86"/>
                <a:gd name="T8" fmla="*/ 798 w 86"/>
                <a:gd name="T9" fmla="*/ 371 h 86"/>
                <a:gd name="T10" fmla="*/ 1026 w 86"/>
                <a:gd name="T11" fmla="*/ 229 h 86"/>
                <a:gd name="T12" fmla="*/ 642 w 86"/>
                <a:gd name="T13" fmla="*/ 0 h 86"/>
                <a:gd name="T14" fmla="*/ 59 w 86"/>
                <a:gd name="T15" fmla="*/ 516 h 86"/>
                <a:gd name="T16" fmla="*/ 452 w 86"/>
                <a:gd name="T17" fmla="*/ 1033 h 86"/>
                <a:gd name="T18" fmla="*/ 943 w 86"/>
                <a:gd name="T19" fmla="*/ 769 h 86"/>
                <a:gd name="T20" fmla="*/ 753 w 86"/>
                <a:gd name="T21" fmla="*/ 672 h 8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6"/>
                <a:gd name="T34" fmla="*/ 0 h 86"/>
                <a:gd name="T35" fmla="*/ 86 w 86"/>
                <a:gd name="T36" fmla="*/ 86 h 8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6" h="86">
                  <a:moveTo>
                    <a:pt x="63" y="56"/>
                  </a:moveTo>
                  <a:cubicBezTo>
                    <a:pt x="57" y="65"/>
                    <a:pt x="51" y="67"/>
                    <a:pt x="44" y="67"/>
                  </a:cubicBezTo>
                  <a:cubicBezTo>
                    <a:pt x="31" y="67"/>
                    <a:pt x="27" y="57"/>
                    <a:pt x="30" y="43"/>
                  </a:cubicBezTo>
                  <a:cubicBezTo>
                    <a:pt x="33" y="29"/>
                    <a:pt x="40" y="19"/>
                    <a:pt x="53" y="19"/>
                  </a:cubicBezTo>
                  <a:cubicBezTo>
                    <a:pt x="57" y="19"/>
                    <a:pt x="65" y="21"/>
                    <a:pt x="67" y="31"/>
                  </a:cubicBezTo>
                  <a:cubicBezTo>
                    <a:pt x="86" y="19"/>
                    <a:pt x="86" y="19"/>
                    <a:pt x="86" y="19"/>
                  </a:cubicBezTo>
                  <a:cubicBezTo>
                    <a:pt x="81" y="6"/>
                    <a:pt x="69" y="0"/>
                    <a:pt x="54" y="0"/>
                  </a:cubicBezTo>
                  <a:cubicBezTo>
                    <a:pt x="31" y="0"/>
                    <a:pt x="10" y="16"/>
                    <a:pt x="5" y="43"/>
                  </a:cubicBezTo>
                  <a:cubicBezTo>
                    <a:pt x="0" y="70"/>
                    <a:pt x="14" y="86"/>
                    <a:pt x="38" y="86"/>
                  </a:cubicBezTo>
                  <a:cubicBezTo>
                    <a:pt x="54" y="86"/>
                    <a:pt x="69" y="77"/>
                    <a:pt x="79" y="64"/>
                  </a:cubicBezTo>
                  <a:lnTo>
                    <a:pt x="63" y="56"/>
                  </a:lnTo>
                  <a:close/>
                </a:path>
              </a:pathLst>
            </a:custGeom>
            <a:solidFill>
              <a:schemeClr val="tx1"/>
            </a:solidFill>
            <a:ln w="9525">
              <a:noFill/>
              <a:round/>
              <a:headEnd/>
              <a:tailEnd/>
            </a:ln>
          </p:spPr>
          <p:txBody>
            <a:bodyPr/>
            <a:lstStyle/>
            <a:p>
              <a:endParaRPr lang="zh-CN" altLang="en-US"/>
            </a:p>
          </p:txBody>
        </p:sp>
        <p:sp>
          <p:nvSpPr>
            <p:cNvPr id="44066" name="Freeform 34"/>
            <p:cNvSpPr>
              <a:spLocks/>
            </p:cNvSpPr>
            <p:nvPr/>
          </p:nvSpPr>
          <p:spPr bwMode="black">
            <a:xfrm>
              <a:off x="3009" y="1985"/>
              <a:ext cx="312" cy="298"/>
            </a:xfrm>
            <a:custGeom>
              <a:avLst/>
              <a:gdLst>
                <a:gd name="T0" fmla="*/ 458 w 90"/>
                <a:gd name="T1" fmla="*/ 288 h 86"/>
                <a:gd name="T2" fmla="*/ 589 w 90"/>
                <a:gd name="T3" fmla="*/ 215 h 86"/>
                <a:gd name="T4" fmla="*/ 842 w 90"/>
                <a:gd name="T5" fmla="*/ 312 h 86"/>
                <a:gd name="T6" fmla="*/ 1082 w 90"/>
                <a:gd name="T7" fmla="*/ 170 h 86"/>
                <a:gd name="T8" fmla="*/ 648 w 90"/>
                <a:gd name="T9" fmla="*/ 0 h 86"/>
                <a:gd name="T10" fmla="*/ 170 w 90"/>
                <a:gd name="T11" fmla="*/ 347 h 86"/>
                <a:gd name="T12" fmla="*/ 673 w 90"/>
                <a:gd name="T13" fmla="*/ 721 h 86"/>
                <a:gd name="T14" fmla="*/ 492 w 90"/>
                <a:gd name="T15" fmla="*/ 818 h 86"/>
                <a:gd name="T16" fmla="*/ 215 w 90"/>
                <a:gd name="T17" fmla="*/ 686 h 86"/>
                <a:gd name="T18" fmla="*/ 0 w 90"/>
                <a:gd name="T19" fmla="*/ 818 h 86"/>
                <a:gd name="T20" fmla="*/ 444 w 90"/>
                <a:gd name="T21" fmla="*/ 1033 h 86"/>
                <a:gd name="T22" fmla="*/ 960 w 90"/>
                <a:gd name="T23" fmla="*/ 686 h 86"/>
                <a:gd name="T24" fmla="*/ 458 w 90"/>
                <a:gd name="T25" fmla="*/ 288 h 8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0"/>
                <a:gd name="T40" fmla="*/ 0 h 86"/>
                <a:gd name="T41" fmla="*/ 90 w 90"/>
                <a:gd name="T42" fmla="*/ 86 h 8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0" h="86">
                  <a:moveTo>
                    <a:pt x="38" y="24"/>
                  </a:moveTo>
                  <a:cubicBezTo>
                    <a:pt x="39" y="20"/>
                    <a:pt x="43" y="18"/>
                    <a:pt x="49" y="18"/>
                  </a:cubicBezTo>
                  <a:cubicBezTo>
                    <a:pt x="57" y="18"/>
                    <a:pt x="66" y="21"/>
                    <a:pt x="70" y="26"/>
                  </a:cubicBezTo>
                  <a:cubicBezTo>
                    <a:pt x="90" y="14"/>
                    <a:pt x="90" y="14"/>
                    <a:pt x="90" y="14"/>
                  </a:cubicBezTo>
                  <a:cubicBezTo>
                    <a:pt x="79" y="4"/>
                    <a:pt x="66" y="0"/>
                    <a:pt x="54" y="0"/>
                  </a:cubicBezTo>
                  <a:cubicBezTo>
                    <a:pt x="37" y="0"/>
                    <a:pt x="18" y="8"/>
                    <a:pt x="14" y="29"/>
                  </a:cubicBezTo>
                  <a:cubicBezTo>
                    <a:pt x="8" y="58"/>
                    <a:pt x="59" y="47"/>
                    <a:pt x="56" y="60"/>
                  </a:cubicBezTo>
                  <a:cubicBezTo>
                    <a:pt x="55" y="67"/>
                    <a:pt x="45" y="68"/>
                    <a:pt x="41" y="68"/>
                  </a:cubicBezTo>
                  <a:cubicBezTo>
                    <a:pt x="31" y="68"/>
                    <a:pt x="24" y="64"/>
                    <a:pt x="18" y="57"/>
                  </a:cubicBezTo>
                  <a:cubicBezTo>
                    <a:pt x="0" y="68"/>
                    <a:pt x="0" y="68"/>
                    <a:pt x="0" y="68"/>
                  </a:cubicBezTo>
                  <a:cubicBezTo>
                    <a:pt x="9" y="81"/>
                    <a:pt x="20" y="86"/>
                    <a:pt x="37" y="86"/>
                  </a:cubicBezTo>
                  <a:cubicBezTo>
                    <a:pt x="55" y="86"/>
                    <a:pt x="76" y="78"/>
                    <a:pt x="80" y="57"/>
                  </a:cubicBezTo>
                  <a:cubicBezTo>
                    <a:pt x="86" y="26"/>
                    <a:pt x="35" y="38"/>
                    <a:pt x="38" y="24"/>
                  </a:cubicBezTo>
                  <a:close/>
                </a:path>
              </a:pathLst>
            </a:custGeom>
            <a:solidFill>
              <a:schemeClr val="tx1"/>
            </a:solidFill>
            <a:ln w="9525">
              <a:noFill/>
              <a:round/>
              <a:headEnd/>
              <a:tailEnd/>
            </a:ln>
          </p:spPr>
          <p:txBody>
            <a:bodyPr/>
            <a:lstStyle/>
            <a:p>
              <a:endParaRPr lang="zh-CN" altLang="en-US"/>
            </a:p>
          </p:txBody>
        </p:sp>
      </p:grpSp>
      <p:sp>
        <p:nvSpPr>
          <p:cNvPr id="44034" name="Text Box 35"/>
          <p:cNvSpPr txBox="1">
            <a:spLocks noChangeArrowheads="1"/>
          </p:cNvSpPr>
          <p:nvPr/>
        </p:nvSpPr>
        <p:spPr bwMode="black">
          <a:xfrm>
            <a:off x="190500" y="6416675"/>
            <a:ext cx="3711575" cy="368300"/>
          </a:xfrm>
          <a:prstGeom prst="rect">
            <a:avLst/>
          </a:prstGeom>
          <a:noFill/>
          <a:ln w="25400">
            <a:noFill/>
            <a:miter lim="800000"/>
            <a:headEnd/>
            <a:tailEnd type="none" w="lg" len="sm"/>
          </a:ln>
        </p:spPr>
        <p:txBody>
          <a:bodyPr tIns="91440" bIns="91440">
            <a:spAutoFit/>
          </a:bodyPr>
          <a:lstStyle/>
          <a:p>
            <a:pPr eaLnBrk="0" hangingPunct="0"/>
            <a:r>
              <a:rPr lang="en-US" altLang="zh-CN" sz="600">
                <a:ea typeface="宋体" charset="-122"/>
              </a:rPr>
              <a:t>Freescale™ and the Freescale logo are trademarks of Freescale Semiconductor, Inc. All other product or service names are the property of their respective owners. © Freescale Semiconductor, Inc. 2005. </a:t>
            </a: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4659" name="Rectangle 3"/>
          <p:cNvSpPr>
            <a:spLocks noGrp="1" noChangeArrowheads="1"/>
          </p:cNvSpPr>
          <p:nvPr>
            <p:ph type="ctrTitle"/>
          </p:nvPr>
        </p:nvSpPr>
        <p:spPr>
          <a:xfrm>
            <a:off x="2803753" y="1482270"/>
            <a:ext cx="6253163" cy="1505092"/>
          </a:xfrm>
        </p:spPr>
        <p:txBody>
          <a:bodyPr/>
          <a:lstStyle/>
          <a:p>
            <a:pPr eaLnBrk="1" hangingPunct="1">
              <a:lnSpc>
                <a:spcPct val="75000"/>
              </a:lnSpc>
              <a:defRPr/>
            </a:pPr>
            <a:r>
              <a:rPr altLang="zh-TW" sz="2500" i="1">
                <a:latin typeface="+mn-lt"/>
              </a:rPr>
              <a:t>i.MX</a:t>
            </a:r>
            <a:r>
              <a:rPr altLang="zh-TW" sz="2500">
                <a:latin typeface="+mn-lt"/>
              </a:rPr>
              <a:t> – Powerful but Low Power Consumption Application Processor</a:t>
            </a:r>
            <a:r>
              <a:rPr altLang="zh-TW" sz="2900">
                <a:latin typeface="+mn-ea"/>
              </a:rPr>
              <a:t/>
            </a:r>
            <a:br>
              <a:rPr altLang="zh-TW" sz="2900">
                <a:latin typeface="+mn-ea"/>
              </a:rPr>
            </a:br>
            <a:r>
              <a:rPr lang="ja-JP" altLang="en-US" sz="2300">
                <a:latin typeface="+mn-ea"/>
              </a:rPr>
              <a:t/>
            </a:r>
            <a:br>
              <a:rPr lang="ja-JP" altLang="en-US" sz="2300">
                <a:latin typeface="+mn-ea"/>
              </a:rPr>
            </a:br>
            <a:r>
              <a:rPr altLang="zh-TW" sz="2900">
                <a:latin typeface="+mn-ea"/>
              </a:rPr>
              <a:t/>
            </a:r>
            <a:br>
              <a:rPr altLang="zh-TW" sz="2900">
                <a:latin typeface="+mn-ea"/>
              </a:rPr>
            </a:br>
            <a:r>
              <a:rPr altLang="zh-TW" sz="2800" i="1">
                <a:latin typeface="+mn-lt"/>
              </a:rPr>
              <a:t>i.MX</a:t>
            </a:r>
            <a:r>
              <a:rPr lang="zh-TW" altLang="en-US" sz="2800">
                <a:latin typeface="+mn-lt"/>
              </a:rPr>
              <a:t> </a:t>
            </a:r>
            <a:r>
              <a:rPr lang="ja-JP" altLang="en-US" sz="2800">
                <a:latin typeface="+mn-ea"/>
              </a:rPr>
              <a:t>－</a:t>
            </a:r>
            <a:r>
              <a:rPr lang="zh-CN" altLang="en-US" sz="2800">
                <a:latin typeface="+mj-ea"/>
                <a:ea typeface="+mj-ea"/>
              </a:rPr>
              <a:t>强劲</a:t>
            </a:r>
            <a:r>
              <a:rPr altLang="zh-CN" sz="2800">
                <a:latin typeface="+mj-ea"/>
                <a:ea typeface="+mj-ea"/>
              </a:rPr>
              <a:t>,</a:t>
            </a:r>
            <a:r>
              <a:rPr lang="zh-CN" altLang="en-US" sz="2800">
                <a:latin typeface="+mj-ea"/>
                <a:ea typeface="+mj-ea"/>
              </a:rPr>
              <a:t>低功耗的应用处理器系列</a:t>
            </a:r>
          </a:p>
        </p:txBody>
      </p:sp>
      <p:sp>
        <p:nvSpPr>
          <p:cNvPr id="1734660" name="Rectangle 4"/>
          <p:cNvSpPr>
            <a:spLocks noGrp="1" noChangeArrowheads="1"/>
          </p:cNvSpPr>
          <p:nvPr>
            <p:ph type="subTitle" idx="1"/>
          </p:nvPr>
        </p:nvSpPr>
        <p:spPr>
          <a:xfrm>
            <a:off x="319088" y="5132388"/>
            <a:ext cx="6353175" cy="1107996"/>
          </a:xfrm>
        </p:spPr>
        <p:txBody>
          <a:bodyPr/>
          <a:lstStyle/>
          <a:p>
            <a:pPr eaLnBrk="1" hangingPunct="1">
              <a:defRPr/>
            </a:pPr>
            <a:r>
              <a:rPr lang="zh-CN" altLang="en-US" sz="1600" b="1" dirty="0" smtClean="0">
                <a:latin typeface="+mn-ea"/>
                <a:cs typeface="+mn-cs"/>
              </a:rPr>
              <a:t>何瑾军</a:t>
            </a:r>
            <a:endParaRPr lang="en-US" altLang="zh-CN" sz="1600" b="1" dirty="0">
              <a:latin typeface="+mn-ea"/>
              <a:cs typeface="+mn-cs"/>
            </a:endParaRPr>
          </a:p>
          <a:p>
            <a:pPr eaLnBrk="1" hangingPunct="1">
              <a:defRPr/>
            </a:pPr>
            <a:r>
              <a:rPr lang="zh-CN" altLang="en-US" sz="1600" b="1" dirty="0" smtClean="0">
                <a:latin typeface="+mn-ea"/>
                <a:cs typeface="+mn-cs"/>
              </a:rPr>
              <a:t>华为技术有限公司</a:t>
            </a:r>
            <a:endParaRPr lang="en-US" altLang="zh-CN" sz="1600" b="1" dirty="0" smtClean="0">
              <a:latin typeface="+mn-ea"/>
              <a:cs typeface="+mn-cs"/>
            </a:endParaRPr>
          </a:p>
          <a:p>
            <a:pPr eaLnBrk="1" hangingPunct="1">
              <a:defRPr/>
            </a:pPr>
            <a:r>
              <a:rPr lang="en-US" altLang="zh-CN" sz="1600" b="1" dirty="0" smtClean="0">
                <a:latin typeface="+mn-ea"/>
                <a:cs typeface="+mn-cs"/>
              </a:rPr>
              <a:t>Dec</a:t>
            </a:r>
            <a:r>
              <a:rPr lang="en-US" altLang="zh-CN" sz="1600" b="1" dirty="0">
                <a:latin typeface="+mn-ea"/>
                <a:cs typeface="+mn-cs"/>
              </a:rPr>
              <a:t>. 2008</a:t>
            </a:r>
          </a:p>
          <a:p>
            <a:pPr eaLnBrk="1" hangingPunct="1">
              <a:defRPr/>
            </a:pPr>
            <a:endParaRPr lang="en-US" altLang="zh-CN" sz="1600" b="1" dirty="0">
              <a:latin typeface="+mn-ea"/>
              <a:cs typeface="+mn-cs"/>
            </a:endParaRPr>
          </a:p>
          <a:p>
            <a:pPr eaLnBrk="1" hangingPunct="1">
              <a:defRPr/>
            </a:pPr>
            <a:r>
              <a:rPr lang="en-US" altLang="zh-CN" sz="1600" b="1" dirty="0" smtClean="0">
                <a:latin typeface="+mn-ea"/>
                <a:cs typeface="+mn-cs"/>
              </a:rPr>
              <a:t>zhaojie2@huawei.com</a:t>
            </a:r>
            <a:endParaRPr lang="en-US" altLang="zh-CN" sz="1600" b="1" dirty="0">
              <a:latin typeface="+mn-ea"/>
              <a:cs typeface="+mn-cs"/>
            </a:endParaRPr>
          </a:p>
        </p:txBody>
      </p:sp>
      <p:pic>
        <p:nvPicPr>
          <p:cNvPr id="15363" name="Picture 5" descr="phonecollage"/>
          <p:cNvPicPr>
            <a:picLocks noChangeAspect="1" noChangeArrowheads="1"/>
          </p:cNvPicPr>
          <p:nvPr/>
        </p:nvPicPr>
        <p:blipFill>
          <a:blip r:embed="rId3"/>
          <a:srcRect/>
          <a:stretch>
            <a:fillRect/>
          </a:stretch>
        </p:blipFill>
        <p:spPr bwMode="auto">
          <a:xfrm>
            <a:off x="279400" y="1441450"/>
            <a:ext cx="2403475" cy="3614738"/>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255588" y="334963"/>
            <a:ext cx="8229600" cy="665162"/>
          </a:xfrm>
        </p:spPr>
        <p:txBody>
          <a:bodyPr/>
          <a:lstStyle/>
          <a:p>
            <a:pPr>
              <a:defRPr/>
            </a:pPr>
            <a:r>
              <a:rPr lang="zh-CN" altLang="en-US" smtClean="0">
                <a:solidFill>
                  <a:schemeClr val="accent6">
                    <a:lumMod val="60000"/>
                    <a:lumOff val="40000"/>
                  </a:schemeClr>
                </a:solidFill>
                <a:effectLst/>
                <a:latin typeface="+mj-ea"/>
                <a:ea typeface="+mj-ea"/>
              </a:rPr>
              <a:t>本地化参考资源</a:t>
            </a:r>
            <a:endParaRPr>
              <a:solidFill>
                <a:schemeClr val="accent6">
                  <a:lumMod val="60000"/>
                  <a:lumOff val="40000"/>
                </a:schemeClr>
              </a:solidFill>
              <a:effectLst/>
              <a:latin typeface="+mj-ea"/>
              <a:ea typeface="+mj-ea"/>
            </a:endParaRPr>
          </a:p>
        </p:txBody>
      </p:sp>
      <p:sp>
        <p:nvSpPr>
          <p:cNvPr id="7" name="Rectangle 3"/>
          <p:cNvSpPr txBox="1">
            <a:spLocks noChangeArrowheads="1"/>
          </p:cNvSpPr>
          <p:nvPr/>
        </p:nvSpPr>
        <p:spPr bwMode="auto">
          <a:xfrm>
            <a:off x="285720" y="1289958"/>
            <a:ext cx="8158370" cy="5101128"/>
          </a:xfrm>
          <a:prstGeom prst="rect">
            <a:avLst/>
          </a:prstGeom>
          <a:noFill/>
          <a:ln w="9525">
            <a:noFill/>
            <a:miter lim="800000"/>
            <a:headEnd/>
            <a:tailEnd/>
          </a:ln>
        </p:spPr>
        <p:txBody>
          <a:bodyPr lIns="0" tIns="0" rIns="0" bIns="0">
            <a:normAutofit lnSpcReduction="10000"/>
          </a:bodyPr>
          <a:lstStyle/>
          <a:p>
            <a:pPr marL="381000" indent="-381000" defTabSz="911225">
              <a:lnSpc>
                <a:spcPct val="90000"/>
              </a:lnSpc>
              <a:spcBef>
                <a:spcPts val="1163"/>
              </a:spcBef>
              <a:buClr>
                <a:schemeClr val="tx2"/>
              </a:buClr>
              <a:buSzPct val="95000"/>
              <a:defRPr/>
            </a:pPr>
            <a:r>
              <a:rPr lang="zh-CN" altLang="en-US" sz="3600" kern="0" dirty="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rPr>
              <a:t>网络资源</a:t>
            </a:r>
            <a:endParaRPr lang="en-US" sz="3600" kern="0" dirty="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endParaRPr>
          </a:p>
          <a:p>
            <a:pPr marL="703263" lvl="1" indent="-315913" defTabSz="911225">
              <a:lnSpc>
                <a:spcPct val="90000"/>
              </a:lnSpc>
              <a:spcBef>
                <a:spcPts val="1088"/>
              </a:spcBef>
              <a:buClr>
                <a:schemeClr val="tx2"/>
              </a:buClr>
              <a:buSzPct val="80000"/>
              <a:buFontTx/>
              <a:buBlip>
                <a:blip r:embed="rId3"/>
              </a:buBlip>
              <a:defRPr/>
            </a:pPr>
            <a:r>
              <a:rPr lang="en-US" sz="2400" kern="0" dirty="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微软雅黑" pitchFamily="34" charset="-122"/>
                <a:cs typeface="+mn-cs"/>
              </a:rPr>
              <a:t>Windows </a:t>
            </a:r>
            <a:r>
              <a:rPr lang="zh-CN" altLang="en-US" sz="2400" kern="0" dirty="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微软雅黑" pitchFamily="34" charset="-122"/>
                <a:cs typeface="+mn-cs"/>
              </a:rPr>
              <a:t>硬件开发者网站</a:t>
            </a:r>
            <a:r>
              <a:rPr lang="en-US" sz="2400" kern="0" dirty="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微软雅黑" pitchFamily="34" charset="-122"/>
                <a:cs typeface="+mn-cs"/>
                <a:hlinkClick r:id="rId4"/>
              </a:rPr>
              <a:t>http://www.microsoft.com/China/WHDC</a:t>
            </a:r>
          </a:p>
          <a:p>
            <a:pPr marL="703263" lvl="1" indent="-315913" defTabSz="911225">
              <a:lnSpc>
                <a:spcPct val="90000"/>
              </a:lnSpc>
              <a:spcBef>
                <a:spcPts val="1088"/>
              </a:spcBef>
              <a:buClr>
                <a:schemeClr val="tx2"/>
              </a:buClr>
              <a:buSzPct val="80000"/>
              <a:buFontTx/>
              <a:buBlip>
                <a:blip r:embed="rId3"/>
              </a:buBlip>
              <a:defRPr/>
            </a:pPr>
            <a:r>
              <a:rPr lang="en-US" sz="2400" kern="0" dirty="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微软雅黑" pitchFamily="34" charset="-122"/>
                <a:cs typeface="+mn-cs"/>
              </a:rPr>
              <a:t>Windows </a:t>
            </a:r>
            <a:r>
              <a:rPr lang="zh-CN" altLang="en-US" sz="2400" kern="0" dirty="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微软雅黑" pitchFamily="34" charset="-122"/>
                <a:cs typeface="+mn-cs"/>
              </a:rPr>
              <a:t>硬件质量在线服务</a:t>
            </a:r>
            <a:r>
              <a:rPr lang="en-US" sz="2400" kern="0" dirty="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微软雅黑" pitchFamily="34" charset="-122"/>
                <a:cs typeface="+mn-cs"/>
              </a:rPr>
              <a:t>:  </a:t>
            </a:r>
          </a:p>
          <a:p>
            <a:pPr marL="703263" lvl="1" indent="-315913" defTabSz="911225">
              <a:lnSpc>
                <a:spcPct val="90000"/>
              </a:lnSpc>
              <a:spcBef>
                <a:spcPts val="1088"/>
              </a:spcBef>
              <a:buClr>
                <a:schemeClr val="tx2"/>
              </a:buClr>
              <a:buSzPct val="80000"/>
              <a:defRPr/>
            </a:pPr>
            <a:r>
              <a:rPr lang="en-US" sz="2400" kern="0" dirty="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微软雅黑" pitchFamily="34" charset="-122"/>
                <a:cs typeface="+mn-cs"/>
              </a:rPr>
              <a:t>    </a:t>
            </a:r>
            <a:r>
              <a:rPr lang="en-US" sz="2400" kern="0" dirty="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微软雅黑" pitchFamily="34" charset="-122"/>
                <a:cs typeface="+mn-cs"/>
                <a:hlinkClick r:id="rId4"/>
              </a:rPr>
              <a:t>https://winqual.microsoft.com</a:t>
            </a:r>
            <a:r>
              <a:rPr lang="en-US" sz="2400" kern="0" dirty="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微软雅黑" pitchFamily="34" charset="-122"/>
                <a:cs typeface="+mn-cs"/>
              </a:rPr>
              <a:t> </a:t>
            </a:r>
          </a:p>
          <a:p>
            <a:pPr marL="703263" lvl="1" indent="-315913" defTabSz="911225">
              <a:lnSpc>
                <a:spcPct val="90000"/>
              </a:lnSpc>
              <a:spcBef>
                <a:spcPts val="1088"/>
              </a:spcBef>
              <a:buClr>
                <a:schemeClr val="tx2"/>
              </a:buClr>
              <a:buSzPct val="80000"/>
              <a:buFontTx/>
              <a:buBlip>
                <a:blip r:embed="rId3"/>
              </a:buBlip>
              <a:defRPr/>
            </a:pPr>
            <a:r>
              <a:rPr lang="en-US" sz="2400" kern="0" dirty="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微软雅黑" pitchFamily="34" charset="-122"/>
                <a:cs typeface="+mn-cs"/>
              </a:rPr>
              <a:t>Windows </a:t>
            </a:r>
            <a:r>
              <a:rPr lang="zh-CN" altLang="en-US" sz="2400" kern="0" dirty="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微软雅黑" pitchFamily="34" charset="-122"/>
                <a:cs typeface="+mn-cs"/>
              </a:rPr>
              <a:t>媒体中心中文网站</a:t>
            </a:r>
            <a:r>
              <a:rPr lang="en-US" sz="2400" kern="0" dirty="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微软雅黑" pitchFamily="34" charset="-122"/>
                <a:cs typeface="+mn-cs"/>
              </a:rPr>
              <a:t>:  </a:t>
            </a:r>
            <a:r>
              <a:rPr lang="en-US" sz="2400" u="sng" dirty="0">
                <a:ea typeface="微软雅黑" pitchFamily="34" charset="-122"/>
                <a:cs typeface="+mn-cs"/>
                <a:hlinkClick r:id="rId5"/>
              </a:rPr>
              <a:t>   http://www.microsoft.com/china/windows/products/winfamily/mediacenter/default.mspx</a:t>
            </a:r>
            <a:endParaRPr lang="en-US" sz="2400" u="sng" dirty="0">
              <a:ea typeface="微软雅黑" pitchFamily="34" charset="-122"/>
              <a:cs typeface="+mn-cs"/>
            </a:endParaRPr>
          </a:p>
          <a:p>
            <a:pPr marL="703263" lvl="1" indent="-315913" defTabSz="911225">
              <a:lnSpc>
                <a:spcPct val="90000"/>
              </a:lnSpc>
              <a:spcBef>
                <a:spcPts val="1088"/>
              </a:spcBef>
              <a:buClr>
                <a:schemeClr val="tx2"/>
              </a:buClr>
              <a:buSzPct val="80000"/>
              <a:buFontTx/>
              <a:buBlip>
                <a:blip r:embed="rId3"/>
              </a:buBlip>
              <a:defRPr/>
            </a:pPr>
            <a:r>
              <a:rPr lang="en-US" altLang="zh-CN" sz="2400" kern="0" dirty="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微软雅黑" pitchFamily="34" charset="-122"/>
                <a:cs typeface="+mn-cs"/>
              </a:rPr>
              <a:t>Windows</a:t>
            </a:r>
            <a:r>
              <a:rPr lang="zh-CN" altLang="en-US" sz="2400" dirty="0">
                <a:ea typeface="微软雅黑" pitchFamily="34" charset="-122"/>
                <a:cs typeface="+mn-cs"/>
              </a:rPr>
              <a:t>徽</a:t>
            </a:r>
            <a:r>
              <a:rPr lang="zh-CN" altLang="en-US" sz="2400" kern="0" dirty="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微软雅黑" pitchFamily="34" charset="-122"/>
                <a:cs typeface="+mn-cs"/>
              </a:rPr>
              <a:t>标计划中文技术论坛</a:t>
            </a:r>
            <a:r>
              <a:rPr lang="en-US" altLang="en-US" sz="2400" kern="0" dirty="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微软雅黑" pitchFamily="34" charset="-122"/>
                <a:cs typeface="+mn-cs"/>
              </a:rPr>
              <a:t> </a:t>
            </a:r>
            <a:r>
              <a:rPr lang="en-US" altLang="en-US" sz="2400" u="sng" kern="0" dirty="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微软雅黑" pitchFamily="34" charset="-122"/>
                <a:cs typeface="+mn-cs"/>
                <a:hlinkClick r:id="rId6"/>
              </a:rPr>
              <a:t>http://forums.microsoft.com/china/ShowForum.aspx?ForumID=2150&amp;SiteID=15</a:t>
            </a:r>
            <a:r>
              <a:rPr lang="en-US" altLang="en-US" sz="2400" u="sng" kern="0" dirty="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微软雅黑" pitchFamily="34" charset="-122"/>
                <a:cs typeface="+mn-cs"/>
              </a:rPr>
              <a:t> </a:t>
            </a:r>
          </a:p>
          <a:p>
            <a:pPr marL="703263" lvl="1" indent="-315913" defTabSz="911225">
              <a:lnSpc>
                <a:spcPct val="90000"/>
              </a:lnSpc>
              <a:spcBef>
                <a:spcPts val="1088"/>
              </a:spcBef>
              <a:buClr>
                <a:schemeClr val="tx2"/>
              </a:buClr>
              <a:buSzPct val="80000"/>
              <a:buFontTx/>
              <a:buBlip>
                <a:blip r:embed="rId3"/>
              </a:buBlip>
              <a:defRPr/>
            </a:pPr>
            <a:r>
              <a:rPr lang="en-US" altLang="zh-CN" sz="2400" dirty="0">
                <a:ea typeface="微软雅黑" pitchFamily="34" charset="-122"/>
                <a:cs typeface="+mn-cs"/>
              </a:rPr>
              <a:t>Windows</a:t>
            </a:r>
            <a:r>
              <a:rPr lang="zh-CN" altLang="en-US" sz="2400" dirty="0">
                <a:ea typeface="微软雅黑" pitchFamily="34" charset="-122"/>
                <a:cs typeface="+mn-cs"/>
              </a:rPr>
              <a:t>徽标流程问题联系</a:t>
            </a:r>
            <a:endParaRPr lang="en-US" altLang="zh-CN" sz="2400" dirty="0">
              <a:ea typeface="微软雅黑" pitchFamily="34" charset="-122"/>
              <a:cs typeface="+mn-cs"/>
            </a:endParaRPr>
          </a:p>
          <a:p>
            <a:pPr marL="703263" lvl="1" indent="-315913" defTabSz="911225">
              <a:lnSpc>
                <a:spcPct val="90000"/>
              </a:lnSpc>
              <a:spcBef>
                <a:spcPts val="1088"/>
              </a:spcBef>
              <a:buClr>
                <a:schemeClr val="tx2"/>
              </a:buClr>
              <a:buSzPct val="80000"/>
              <a:defRPr/>
            </a:pPr>
            <a:r>
              <a:rPr lang="zh-CN" altLang="en-US" sz="2400" dirty="0">
                <a:ea typeface="微软雅黑" pitchFamily="34" charset="-122"/>
                <a:cs typeface="+mn-cs"/>
              </a:rPr>
              <a:t>    </a:t>
            </a:r>
            <a:r>
              <a:rPr lang="en-US" altLang="zh-CN" sz="2400" dirty="0">
                <a:ea typeface="微软雅黑" pitchFamily="34" charset="-122"/>
                <a:cs typeface="+mn-cs"/>
                <a:hlinkClick r:id="rId7"/>
              </a:rPr>
              <a:t>HICWHQL@microsoft.com</a:t>
            </a:r>
            <a:r>
              <a:rPr lang="en-US" altLang="zh-CN" sz="2400" dirty="0">
                <a:ea typeface="微软雅黑" pitchFamily="34" charset="-122"/>
                <a:cs typeface="+mn-cs"/>
              </a:rPr>
              <a:t>   </a:t>
            </a:r>
          </a:p>
          <a:p>
            <a:pPr marL="703263" lvl="1" indent="-315913" defTabSz="911225">
              <a:lnSpc>
                <a:spcPct val="90000"/>
              </a:lnSpc>
              <a:spcBef>
                <a:spcPts val="1088"/>
              </a:spcBef>
              <a:buClr>
                <a:schemeClr val="tx2"/>
              </a:buClr>
              <a:buSzPct val="80000"/>
              <a:defRPr/>
            </a:pPr>
            <a:endParaRPr lang="en-US" altLang="en-US" sz="2400" u="sng" kern="0" dirty="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微软雅黑" pitchFamily="34" charset="-122"/>
              <a:cs typeface="+mn-cs"/>
            </a:endParaRPr>
          </a:p>
          <a:p>
            <a:pPr marL="703263" lvl="1" indent="-315913" defTabSz="911225">
              <a:lnSpc>
                <a:spcPct val="90000"/>
              </a:lnSpc>
              <a:spcBef>
                <a:spcPts val="1088"/>
              </a:spcBef>
              <a:buClr>
                <a:schemeClr val="tx2"/>
              </a:buClr>
              <a:buSzPct val="80000"/>
              <a:defRPr/>
            </a:pPr>
            <a:endParaRPr lang="en-US" altLang="en-US" sz="2400" u="sng" kern="0" dirty="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微软雅黑" pitchFamily="34" charset="-122"/>
              <a:cs typeface="+mn-cs"/>
            </a:endParaRPr>
          </a:p>
          <a:p>
            <a:pPr marL="703263" lvl="1" indent="-315913" defTabSz="911225">
              <a:lnSpc>
                <a:spcPct val="90000"/>
              </a:lnSpc>
              <a:spcBef>
                <a:spcPts val="1088"/>
              </a:spcBef>
              <a:buClr>
                <a:schemeClr val="tx2"/>
              </a:buClr>
              <a:buSzPct val="80000"/>
              <a:buFontTx/>
              <a:buBlip>
                <a:blip r:embed="rId3"/>
              </a:buBlip>
              <a:defRPr/>
            </a:pPr>
            <a:endParaRPr lang="en-US" sz="2400" kern="0" dirty="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微软雅黑" pitchFamily="34" charset="-122"/>
              <a:cs typeface="+mn-cs"/>
            </a:endParaRPr>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5" name="Picture 4" descr="ppt封底-9-25副本"/>
          <p:cNvPicPr>
            <a:picLocks noChangeAspect="1" noChangeArrowheads="1"/>
          </p:cNvPicPr>
          <p:nvPr/>
        </p:nvPicPr>
        <p:blipFill>
          <a:blip r:embed="rId3"/>
          <a:srcRect/>
          <a:stretch>
            <a:fillRect/>
          </a:stretch>
        </p:blipFill>
        <p:spPr bwMode="auto">
          <a:xfrm>
            <a:off x="0" y="-1588"/>
            <a:ext cx="9144000" cy="6861176"/>
          </a:xfrm>
          <a:prstGeom prst="rect">
            <a:avLst/>
          </a:prstGeom>
          <a:noFill/>
          <a:ln w="9525">
            <a:noFill/>
            <a:miter lim="800000"/>
            <a:headEnd/>
            <a:tailEnd/>
          </a:ln>
        </p:spPr>
      </p:pic>
      <p:pic>
        <p:nvPicPr>
          <p:cNvPr id="47106" name="Picture 2" descr="Microsoft logo and tagline"/>
          <p:cNvPicPr>
            <a:picLocks noChangeAspect="1" noChangeArrowheads="1"/>
          </p:cNvPicPr>
          <p:nvPr/>
        </p:nvPicPr>
        <p:blipFill>
          <a:blip r:embed="rId4"/>
          <a:srcRect/>
          <a:stretch>
            <a:fillRect/>
          </a:stretch>
        </p:blipFill>
        <p:spPr bwMode="black">
          <a:xfrm>
            <a:off x="1601788" y="2787650"/>
            <a:ext cx="5940425" cy="1282700"/>
          </a:xfrm>
          <a:prstGeom prst="rect">
            <a:avLst/>
          </a:prstGeom>
          <a:noFill/>
          <a:ln w="9525">
            <a:noFill/>
            <a:miter lim="800000"/>
            <a:headEnd/>
            <a:tailEnd/>
          </a:ln>
        </p:spPr>
      </p:pic>
      <p:sp>
        <p:nvSpPr>
          <p:cNvPr id="47107" name="Text Box 3"/>
          <p:cNvSpPr txBox="1">
            <a:spLocks noChangeArrowheads="1"/>
          </p:cNvSpPr>
          <p:nvPr/>
        </p:nvSpPr>
        <p:spPr bwMode="blackWhite">
          <a:xfrm>
            <a:off x="381000" y="5981700"/>
            <a:ext cx="8382000" cy="523875"/>
          </a:xfrm>
          <a:prstGeom prst="rect">
            <a:avLst/>
          </a:prstGeom>
          <a:noFill/>
          <a:ln w="12700">
            <a:noFill/>
            <a:miter lim="800000"/>
            <a:headEnd type="none" w="sm" len="sm"/>
            <a:tailEnd type="none" w="sm" len="sm"/>
          </a:ln>
        </p:spPr>
        <p:txBody>
          <a:bodyPr lIns="91417" tIns="45710" rIns="91417" bIns="45710">
            <a:spAutoFit/>
          </a:bodyPr>
          <a:lstStyle/>
          <a:p>
            <a:pPr algn="ctr" defTabSz="912813" eaLnBrk="0" hangingPunct="0"/>
            <a:r>
              <a:rPr lang="en-US" altLang="zh-CN" sz="700">
                <a:solidFill>
                  <a:schemeClr val="tx2"/>
                </a:solidFill>
                <a:latin typeface="Trebuchet MS" pitchFamily="34" charset="0"/>
                <a:cs typeface="Arial" charset="0"/>
              </a:rPr>
              <a:t>© 2008 Microsoft Corporation. All rights reserved. Microsoft, Windows, Windows Vista and other product names are or may be registered trademarks and/or trademarks in the U.S. and/or other countries.</a:t>
            </a:r>
          </a:p>
          <a:p>
            <a:pPr algn="ctr" defTabSz="912813" eaLnBrk="0" hangingPunct="0"/>
            <a:r>
              <a:rPr lang="en-US" altLang="zh-CN" sz="700">
                <a:solidFill>
                  <a:schemeClr val="tx2"/>
                </a:solidFill>
                <a:latin typeface="Trebuchet MS"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ltLang="zh-CN" sz="700">
                <a:solidFill>
                  <a:schemeClr val="tx2"/>
                </a:solidFill>
                <a:latin typeface="Trebuchet MS" pitchFamily="34" charset="0"/>
                <a:cs typeface="Arial" charset="0"/>
              </a:rPr>
            </a:br>
            <a:r>
              <a:rPr lang="en-US" altLang="zh-CN" sz="700">
                <a:solidFill>
                  <a:schemeClr val="tx2"/>
                </a:solidFill>
                <a:latin typeface="Trebuchet MS" pitchFamily="34" charset="0"/>
                <a:cs typeface="Arial" charset="0"/>
              </a:rPr>
              <a:t>MICROSOFT MAKES NO WARRANTIES, EXPRESS, IMPLIED OR STATUTORY, AS TO THE INFORMATION IN THIS PRESENTATION.</a:t>
            </a: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6610" name="Rectangle 2"/>
          <p:cNvSpPr>
            <a:spLocks noGrp="1" noChangeArrowheads="1"/>
          </p:cNvSpPr>
          <p:nvPr>
            <p:ph type="title"/>
          </p:nvPr>
        </p:nvSpPr>
        <p:spPr>
          <a:xfrm>
            <a:off x="147638" y="242888"/>
            <a:ext cx="8882062" cy="387798"/>
          </a:xfrm>
        </p:spPr>
        <p:txBody>
          <a:bodyPr/>
          <a:lstStyle/>
          <a:p>
            <a:pPr eaLnBrk="1" hangingPunct="1">
              <a:defRPr/>
            </a:pPr>
            <a:r>
              <a:rPr altLang="zh-CN" sz="2800">
                <a:latin typeface="+mj-ea"/>
                <a:ea typeface="+mj-ea"/>
              </a:rPr>
              <a:t>Freescale + Microsoft </a:t>
            </a:r>
            <a:r>
              <a:rPr lang="zh-CN" altLang="en-US" sz="2800">
                <a:latin typeface="+mj-ea"/>
                <a:ea typeface="+mj-ea"/>
              </a:rPr>
              <a:t>嵌入系统方案</a:t>
            </a:r>
          </a:p>
        </p:txBody>
      </p:sp>
      <p:grpSp>
        <p:nvGrpSpPr>
          <p:cNvPr id="17410" name="Group 60"/>
          <p:cNvGrpSpPr>
            <a:grpSpLocks/>
          </p:cNvGrpSpPr>
          <p:nvPr/>
        </p:nvGrpSpPr>
        <p:grpSpPr bwMode="auto">
          <a:xfrm>
            <a:off x="5099050" y="1409700"/>
            <a:ext cx="1744663" cy="1538288"/>
            <a:chOff x="3194" y="1095"/>
            <a:chExt cx="1099" cy="969"/>
          </a:xfrm>
        </p:grpSpPr>
        <p:pic>
          <p:nvPicPr>
            <p:cNvPr id="17446" name="Picture 56" descr="B000WG6XW6-1"/>
            <p:cNvPicPr>
              <a:picLocks noChangeAspect="1" noChangeArrowheads="1"/>
            </p:cNvPicPr>
            <p:nvPr/>
          </p:nvPicPr>
          <p:blipFill>
            <a:blip r:embed="rId3"/>
            <a:srcRect/>
            <a:stretch>
              <a:fillRect/>
            </a:stretch>
          </p:blipFill>
          <p:spPr bwMode="auto">
            <a:xfrm>
              <a:off x="3194" y="1169"/>
              <a:ext cx="1099" cy="766"/>
            </a:xfrm>
            <a:prstGeom prst="rect">
              <a:avLst/>
            </a:prstGeom>
            <a:noFill/>
            <a:ln w="9525">
              <a:noFill/>
              <a:miter lim="800000"/>
              <a:headEnd/>
              <a:tailEnd/>
            </a:ln>
          </p:spPr>
        </p:pic>
        <p:sp>
          <p:nvSpPr>
            <p:cNvPr id="2116641" name="Rectangle 33"/>
            <p:cNvSpPr>
              <a:spLocks noChangeArrowheads="1"/>
            </p:cNvSpPr>
            <p:nvPr/>
          </p:nvSpPr>
          <p:spPr bwMode="auto">
            <a:xfrm>
              <a:off x="3244" y="1095"/>
              <a:ext cx="723" cy="969"/>
            </a:xfrm>
            <a:prstGeom prst="rect">
              <a:avLst/>
            </a:prstGeom>
            <a:noFill/>
            <a:ln w="28575">
              <a:solidFill>
                <a:schemeClr val="tx1"/>
              </a:solidFill>
              <a:miter lim="800000"/>
              <a:headEnd/>
              <a:tailEnd/>
            </a:ln>
            <a:effectLst/>
          </p:spPr>
          <p:txBody>
            <a:bodyPr wrap="none" anchor="ctr"/>
            <a:lstStyle/>
            <a:p>
              <a:pPr>
                <a:defRPr/>
              </a:pPr>
              <a:endParaRPr lang="zh-CN" altLang="en-US">
                <a:latin typeface="+mn-ea"/>
                <a:ea typeface="+mn-ea"/>
                <a:cs typeface="+mn-cs"/>
              </a:endParaRPr>
            </a:p>
          </p:txBody>
        </p:sp>
      </p:grpSp>
      <p:sp>
        <p:nvSpPr>
          <p:cNvPr id="2116633" name="Rectangle 25"/>
          <p:cNvSpPr>
            <a:spLocks noChangeArrowheads="1"/>
          </p:cNvSpPr>
          <p:nvPr/>
        </p:nvSpPr>
        <p:spPr bwMode="auto">
          <a:xfrm>
            <a:off x="-14288" y="5730875"/>
            <a:ext cx="9144001" cy="609600"/>
          </a:xfrm>
          <a:prstGeom prst="rect">
            <a:avLst/>
          </a:prstGeom>
          <a:solidFill>
            <a:srgbClr val="DDDDDD"/>
          </a:solidFill>
          <a:ln w="9525">
            <a:noFill/>
            <a:miter lim="800000"/>
            <a:headEnd/>
            <a:tailEnd/>
          </a:ln>
          <a:effectLst/>
        </p:spPr>
        <p:txBody>
          <a:bodyPr wrap="none" anchor="ctr"/>
          <a:lstStyle/>
          <a:p>
            <a:pPr algn="ctr">
              <a:defRPr/>
            </a:pPr>
            <a:endParaRPr lang="zh-CN" altLang="zh-CN">
              <a:latin typeface="+mn-ea"/>
              <a:ea typeface="+mn-ea"/>
              <a:cs typeface="+mn-cs"/>
            </a:endParaRPr>
          </a:p>
        </p:txBody>
      </p:sp>
      <p:grpSp>
        <p:nvGrpSpPr>
          <p:cNvPr id="3" name="Group 45"/>
          <p:cNvGrpSpPr>
            <a:grpSpLocks/>
          </p:cNvGrpSpPr>
          <p:nvPr/>
        </p:nvGrpSpPr>
        <p:grpSpPr bwMode="auto">
          <a:xfrm>
            <a:off x="-15875" y="974725"/>
            <a:ext cx="2238375" cy="5235575"/>
            <a:chOff x="-10" y="614"/>
            <a:chExt cx="1410" cy="3298"/>
          </a:xfrm>
        </p:grpSpPr>
        <p:sp>
          <p:nvSpPr>
            <p:cNvPr id="2116628" name="AutoShape 20"/>
            <p:cNvSpPr>
              <a:spLocks noChangeArrowheads="1"/>
            </p:cNvSpPr>
            <p:nvPr/>
          </p:nvSpPr>
          <p:spPr bwMode="auto">
            <a:xfrm rot="16200000">
              <a:off x="-699" y="1513"/>
              <a:ext cx="2798" cy="1003"/>
            </a:xfrm>
            <a:prstGeom prst="triangle">
              <a:avLst>
                <a:gd name="adj" fmla="val 50000"/>
              </a:avLst>
            </a:prstGeom>
            <a:gradFill rotWithShape="1">
              <a:gsLst>
                <a:gs pos="0">
                  <a:schemeClr val="hlink">
                    <a:alpha val="89999"/>
                  </a:schemeClr>
                </a:gs>
                <a:gs pos="100000">
                  <a:schemeClr val="bg1">
                    <a:alpha val="39999"/>
                  </a:schemeClr>
                </a:gs>
              </a:gsLst>
              <a:lin ang="2700000" scaled="1"/>
            </a:gradFill>
            <a:ln w="9525">
              <a:noFill/>
              <a:miter lim="800000"/>
              <a:headEnd/>
              <a:tailEnd/>
            </a:ln>
            <a:effectLst/>
          </p:spPr>
          <p:txBody>
            <a:bodyPr wrap="none" anchor="ctr"/>
            <a:lstStyle/>
            <a:p>
              <a:pPr>
                <a:defRPr/>
              </a:pPr>
              <a:endParaRPr lang="zh-CN" altLang="en-US">
                <a:latin typeface="+mn-ea"/>
                <a:ea typeface="+mn-ea"/>
                <a:cs typeface="+mn-cs"/>
              </a:endParaRPr>
            </a:p>
          </p:txBody>
        </p:sp>
        <p:pic>
          <p:nvPicPr>
            <p:cNvPr id="2116629" name="Picture 21" descr="i"/>
            <p:cNvPicPr>
              <a:picLocks noChangeAspect="1" noChangeArrowheads="1"/>
            </p:cNvPicPr>
            <p:nvPr/>
          </p:nvPicPr>
          <p:blipFill>
            <a:blip r:embed="rId4"/>
            <a:srcRect/>
            <a:stretch>
              <a:fillRect/>
            </a:stretch>
          </p:blipFill>
          <p:spPr bwMode="auto">
            <a:xfrm>
              <a:off x="0" y="1519"/>
              <a:ext cx="1134" cy="1077"/>
            </a:xfrm>
            <a:prstGeom prst="rect">
              <a:avLst/>
            </a:prstGeom>
            <a:noFill/>
            <a:effectLst>
              <a:outerShdw dist="89803" dir="2700000" algn="ctr" rotWithShape="0">
                <a:schemeClr val="tx1">
                  <a:alpha val="50000"/>
                </a:schemeClr>
              </a:outerShdw>
            </a:effectLst>
          </p:spPr>
        </p:pic>
        <p:sp>
          <p:nvSpPr>
            <p:cNvPr id="2116635" name="Text Box 27"/>
            <p:cNvSpPr txBox="1">
              <a:spLocks noChangeArrowheads="1"/>
            </p:cNvSpPr>
            <p:nvPr/>
          </p:nvSpPr>
          <p:spPr bwMode="auto">
            <a:xfrm>
              <a:off x="-10" y="3679"/>
              <a:ext cx="1166" cy="233"/>
            </a:xfrm>
            <a:prstGeom prst="rect">
              <a:avLst/>
            </a:prstGeom>
            <a:noFill/>
            <a:ln w="9525">
              <a:noFill/>
              <a:miter lim="800000"/>
              <a:headEnd/>
              <a:tailEnd/>
            </a:ln>
            <a:effectLst/>
          </p:spPr>
          <p:txBody>
            <a:bodyPr wrap="none">
              <a:spAutoFit/>
            </a:bodyPr>
            <a:lstStyle/>
            <a:p>
              <a:pPr>
                <a:defRPr/>
              </a:pPr>
              <a:r>
                <a:rPr lang="en-US" altLang="zh-CN" b="1" i="1" dirty="0">
                  <a:solidFill>
                    <a:schemeClr val="bg2"/>
                  </a:solidFill>
                  <a:latin typeface="+mn-lt"/>
                  <a:ea typeface="+mn-ea"/>
                  <a:cs typeface="+mn-cs"/>
                </a:rPr>
                <a:t>Freescale i.MX</a:t>
              </a:r>
            </a:p>
          </p:txBody>
        </p:sp>
        <p:sp>
          <p:nvSpPr>
            <p:cNvPr id="2116642" name="AutoShape 34"/>
            <p:cNvSpPr>
              <a:spLocks noChangeArrowheads="1"/>
            </p:cNvSpPr>
            <p:nvPr/>
          </p:nvSpPr>
          <p:spPr bwMode="auto">
            <a:xfrm>
              <a:off x="1190" y="3684"/>
              <a:ext cx="210" cy="220"/>
            </a:xfrm>
            <a:prstGeom prst="plus">
              <a:avLst>
                <a:gd name="adj" fmla="val 33333"/>
              </a:avLst>
            </a:prstGeom>
            <a:solidFill>
              <a:schemeClr val="accent1"/>
            </a:solidFill>
            <a:ln w="9525">
              <a:solidFill>
                <a:schemeClr val="tx1"/>
              </a:solidFill>
              <a:miter lim="800000"/>
              <a:headEnd/>
              <a:tailEnd/>
            </a:ln>
            <a:effectLst/>
          </p:spPr>
          <p:txBody>
            <a:bodyPr wrap="none" anchor="ctr"/>
            <a:lstStyle/>
            <a:p>
              <a:pPr>
                <a:defRPr/>
              </a:pPr>
              <a:endParaRPr lang="zh-CN" altLang="en-US" b="1">
                <a:ln w="18000">
                  <a:solidFill>
                    <a:schemeClr val="accent2">
                      <a:satMod val="140000"/>
                    </a:schemeClr>
                  </a:solidFill>
                  <a:prstDash val="solid"/>
                  <a:miter lim="800000"/>
                </a:ln>
                <a:noFill/>
                <a:effectLst>
                  <a:outerShdw blurRad="25500" dist="23000" dir="7020000" algn="tl">
                    <a:srgbClr val="000000">
                      <a:alpha val="50000"/>
                    </a:srgbClr>
                  </a:outerShdw>
                </a:effectLst>
                <a:latin typeface="+mn-ea"/>
                <a:ea typeface="+mn-ea"/>
                <a:cs typeface="+mn-cs"/>
              </a:endParaRPr>
            </a:p>
          </p:txBody>
        </p:sp>
      </p:grpSp>
      <p:sp>
        <p:nvSpPr>
          <p:cNvPr id="2116637" name="Text Box 29"/>
          <p:cNvSpPr txBox="1">
            <a:spLocks noChangeArrowheads="1"/>
          </p:cNvSpPr>
          <p:nvPr/>
        </p:nvSpPr>
        <p:spPr bwMode="auto">
          <a:xfrm>
            <a:off x="6477000" y="5711825"/>
            <a:ext cx="1784350" cy="366713"/>
          </a:xfrm>
          <a:prstGeom prst="rect">
            <a:avLst/>
          </a:prstGeom>
          <a:noFill/>
          <a:ln w="9525">
            <a:noFill/>
            <a:miter lim="800000"/>
            <a:headEnd/>
            <a:tailEnd/>
          </a:ln>
          <a:effectLst/>
        </p:spPr>
        <p:txBody>
          <a:bodyPr wrap="none">
            <a:spAutoFit/>
          </a:bodyPr>
          <a:lstStyle/>
          <a:p>
            <a:pPr algn="ctr">
              <a:defRPr/>
            </a:pPr>
            <a:r>
              <a:rPr lang="zh-CN" altLang="en-US" b="1" i="1" dirty="0">
                <a:solidFill>
                  <a:schemeClr val="bg2"/>
                </a:solidFill>
                <a:latin typeface="+mn-ea"/>
                <a:ea typeface="+mn-ea"/>
                <a:cs typeface="+mn-cs"/>
              </a:rPr>
              <a:t>客户需要的产品</a:t>
            </a:r>
          </a:p>
        </p:txBody>
      </p:sp>
      <p:grpSp>
        <p:nvGrpSpPr>
          <p:cNvPr id="17414" name="Group 22"/>
          <p:cNvGrpSpPr>
            <a:grpSpLocks/>
          </p:cNvGrpSpPr>
          <p:nvPr/>
        </p:nvGrpSpPr>
        <p:grpSpPr bwMode="auto">
          <a:xfrm>
            <a:off x="5597525" y="3595688"/>
            <a:ext cx="3268663" cy="2090737"/>
            <a:chOff x="667" y="627"/>
            <a:chExt cx="4121" cy="3049"/>
          </a:xfrm>
        </p:grpSpPr>
        <p:pic>
          <p:nvPicPr>
            <p:cNvPr id="17440" name="Picture 23"/>
            <p:cNvPicPr>
              <a:picLocks noChangeAspect="1" noChangeArrowheads="1"/>
            </p:cNvPicPr>
            <p:nvPr/>
          </p:nvPicPr>
          <p:blipFill>
            <a:blip r:embed="rId5"/>
            <a:srcRect/>
            <a:stretch>
              <a:fillRect/>
            </a:stretch>
          </p:blipFill>
          <p:spPr bwMode="auto">
            <a:xfrm>
              <a:off x="667" y="627"/>
              <a:ext cx="4121" cy="3049"/>
            </a:xfrm>
            <a:prstGeom prst="rect">
              <a:avLst/>
            </a:prstGeom>
            <a:noFill/>
            <a:ln w="9525">
              <a:noFill/>
              <a:miter lim="800000"/>
              <a:headEnd/>
              <a:tailEnd/>
            </a:ln>
          </p:spPr>
        </p:pic>
        <p:sp>
          <p:nvSpPr>
            <p:cNvPr id="2116632" name="Rectangle 24"/>
            <p:cNvSpPr>
              <a:spLocks noChangeArrowheads="1"/>
            </p:cNvSpPr>
            <p:nvPr/>
          </p:nvSpPr>
          <p:spPr bwMode="auto">
            <a:xfrm>
              <a:off x="2745" y="692"/>
              <a:ext cx="1731" cy="363"/>
            </a:xfrm>
            <a:prstGeom prst="rect">
              <a:avLst/>
            </a:prstGeom>
            <a:solidFill>
              <a:srgbClr val="3F3F3F"/>
            </a:solidFill>
            <a:ln w="9525">
              <a:noFill/>
              <a:miter lim="800000"/>
              <a:headEnd/>
              <a:tailEnd/>
            </a:ln>
            <a:effectLst/>
          </p:spPr>
          <p:txBody>
            <a:bodyPr wrap="none" anchor="ctr"/>
            <a:lstStyle/>
            <a:p>
              <a:pPr>
                <a:defRPr/>
              </a:pPr>
              <a:endParaRPr lang="zh-CN" altLang="en-US">
                <a:latin typeface="+mn-ea"/>
                <a:ea typeface="+mn-ea"/>
                <a:cs typeface="+mn-cs"/>
              </a:endParaRPr>
            </a:p>
          </p:txBody>
        </p:sp>
      </p:grpSp>
      <p:grpSp>
        <p:nvGrpSpPr>
          <p:cNvPr id="17415" name="Group 59"/>
          <p:cNvGrpSpPr>
            <a:grpSpLocks/>
          </p:cNvGrpSpPr>
          <p:nvPr/>
        </p:nvGrpSpPr>
        <p:grpSpPr bwMode="auto">
          <a:xfrm>
            <a:off x="8461375" y="966788"/>
            <a:ext cx="668338" cy="2190750"/>
            <a:chOff x="5339" y="465"/>
            <a:chExt cx="421" cy="1380"/>
          </a:xfrm>
        </p:grpSpPr>
        <p:pic>
          <p:nvPicPr>
            <p:cNvPr id="17438" name="Picture 10" descr="ricavision remote"/>
            <p:cNvPicPr>
              <a:picLocks noChangeAspect="1" noChangeArrowheads="1"/>
            </p:cNvPicPr>
            <p:nvPr/>
          </p:nvPicPr>
          <p:blipFill>
            <a:blip r:embed="rId6"/>
            <a:srcRect r="25641"/>
            <a:stretch>
              <a:fillRect/>
            </a:stretch>
          </p:blipFill>
          <p:spPr bwMode="auto">
            <a:xfrm>
              <a:off x="5354" y="506"/>
              <a:ext cx="406" cy="1306"/>
            </a:xfrm>
            <a:prstGeom prst="rect">
              <a:avLst/>
            </a:prstGeom>
            <a:noFill/>
            <a:ln w="9525">
              <a:noFill/>
              <a:miter lim="800000"/>
              <a:headEnd/>
              <a:tailEnd/>
            </a:ln>
          </p:spPr>
        </p:pic>
        <p:sp>
          <p:nvSpPr>
            <p:cNvPr id="2116638" name="Rectangle 30"/>
            <p:cNvSpPr>
              <a:spLocks noChangeArrowheads="1"/>
            </p:cNvSpPr>
            <p:nvPr/>
          </p:nvSpPr>
          <p:spPr bwMode="auto">
            <a:xfrm>
              <a:off x="5339" y="465"/>
              <a:ext cx="338" cy="1380"/>
            </a:xfrm>
            <a:prstGeom prst="rect">
              <a:avLst/>
            </a:prstGeom>
            <a:noFill/>
            <a:ln w="28575">
              <a:solidFill>
                <a:schemeClr val="tx1"/>
              </a:solidFill>
              <a:miter lim="800000"/>
              <a:headEnd/>
              <a:tailEnd/>
            </a:ln>
            <a:effectLst/>
          </p:spPr>
          <p:txBody>
            <a:bodyPr wrap="none" anchor="ctr"/>
            <a:lstStyle/>
            <a:p>
              <a:pPr>
                <a:defRPr/>
              </a:pPr>
              <a:endParaRPr lang="zh-CN" altLang="en-US">
                <a:latin typeface="+mn-ea"/>
                <a:ea typeface="+mn-ea"/>
                <a:cs typeface="+mn-cs"/>
              </a:endParaRPr>
            </a:p>
          </p:txBody>
        </p:sp>
      </p:grpSp>
      <p:grpSp>
        <p:nvGrpSpPr>
          <p:cNvPr id="17416" name="Group 58"/>
          <p:cNvGrpSpPr>
            <a:grpSpLocks/>
          </p:cNvGrpSpPr>
          <p:nvPr/>
        </p:nvGrpSpPr>
        <p:grpSpPr bwMode="auto">
          <a:xfrm>
            <a:off x="6613525" y="2174875"/>
            <a:ext cx="1727200" cy="1339850"/>
            <a:chOff x="4249" y="1507"/>
            <a:chExt cx="1005" cy="808"/>
          </a:xfrm>
        </p:grpSpPr>
        <p:pic>
          <p:nvPicPr>
            <p:cNvPr id="17436" name="Picture 18" descr="ido-p890-ppc-phone-2"/>
            <p:cNvPicPr>
              <a:picLocks noChangeAspect="1" noChangeArrowheads="1"/>
            </p:cNvPicPr>
            <p:nvPr/>
          </p:nvPicPr>
          <p:blipFill>
            <a:blip r:embed="rId7"/>
            <a:srcRect t="18071" r="47250" b="16347"/>
            <a:stretch>
              <a:fillRect/>
            </a:stretch>
          </p:blipFill>
          <p:spPr bwMode="auto">
            <a:xfrm>
              <a:off x="4259" y="1526"/>
              <a:ext cx="973" cy="789"/>
            </a:xfrm>
            <a:prstGeom prst="rect">
              <a:avLst/>
            </a:prstGeom>
            <a:noFill/>
            <a:ln w="9525">
              <a:noFill/>
              <a:miter lim="800000"/>
              <a:headEnd/>
              <a:tailEnd/>
            </a:ln>
          </p:spPr>
        </p:pic>
        <p:sp>
          <p:nvSpPr>
            <p:cNvPr id="2116640" name="Rectangle 32"/>
            <p:cNvSpPr>
              <a:spLocks noChangeArrowheads="1"/>
            </p:cNvSpPr>
            <p:nvPr/>
          </p:nvSpPr>
          <p:spPr bwMode="auto">
            <a:xfrm>
              <a:off x="4249" y="1507"/>
              <a:ext cx="1005" cy="731"/>
            </a:xfrm>
            <a:prstGeom prst="rect">
              <a:avLst/>
            </a:prstGeom>
            <a:noFill/>
            <a:ln w="28575">
              <a:solidFill>
                <a:schemeClr val="tx1"/>
              </a:solidFill>
              <a:miter lim="800000"/>
              <a:headEnd/>
              <a:tailEnd/>
            </a:ln>
            <a:effectLst/>
          </p:spPr>
          <p:txBody>
            <a:bodyPr wrap="none" anchor="ctr"/>
            <a:lstStyle/>
            <a:p>
              <a:pPr>
                <a:defRPr/>
              </a:pPr>
              <a:endParaRPr lang="zh-CN" altLang="en-US">
                <a:latin typeface="+mn-ea"/>
                <a:ea typeface="+mn-ea"/>
                <a:cs typeface="+mn-cs"/>
              </a:endParaRPr>
            </a:p>
          </p:txBody>
        </p:sp>
      </p:grpSp>
      <p:grpSp>
        <p:nvGrpSpPr>
          <p:cNvPr id="17417" name="Group 38"/>
          <p:cNvGrpSpPr>
            <a:grpSpLocks/>
          </p:cNvGrpSpPr>
          <p:nvPr/>
        </p:nvGrpSpPr>
        <p:grpSpPr bwMode="auto">
          <a:xfrm>
            <a:off x="5413375" y="5921375"/>
            <a:ext cx="373063" cy="282575"/>
            <a:chOff x="3410" y="3730"/>
            <a:chExt cx="235" cy="178"/>
          </a:xfrm>
        </p:grpSpPr>
        <p:sp>
          <p:nvSpPr>
            <p:cNvPr id="2116643" name="Rectangle 35"/>
            <p:cNvSpPr>
              <a:spLocks noChangeArrowheads="1"/>
            </p:cNvSpPr>
            <p:nvPr/>
          </p:nvSpPr>
          <p:spPr bwMode="auto">
            <a:xfrm>
              <a:off x="3410" y="3730"/>
              <a:ext cx="229" cy="73"/>
            </a:xfrm>
            <a:prstGeom prst="rect">
              <a:avLst/>
            </a:prstGeom>
            <a:solidFill>
              <a:schemeClr val="accent1"/>
            </a:solidFill>
            <a:ln w="9525">
              <a:solidFill>
                <a:schemeClr val="tx1"/>
              </a:solidFill>
              <a:miter lim="800000"/>
              <a:headEnd/>
              <a:tailEnd/>
            </a:ln>
            <a:effectLst/>
          </p:spPr>
          <p:txBody>
            <a:bodyPr wrap="none" anchor="ctr"/>
            <a:lstStyle/>
            <a:p>
              <a:pPr>
                <a:defRPr/>
              </a:pPr>
              <a:endParaRPr lang="zh-CN" altLang="en-US">
                <a:latin typeface="+mn-ea"/>
                <a:ea typeface="+mn-ea"/>
                <a:cs typeface="+mn-cs"/>
              </a:endParaRPr>
            </a:p>
          </p:txBody>
        </p:sp>
        <p:sp>
          <p:nvSpPr>
            <p:cNvPr id="2116645" name="Rectangle 37"/>
            <p:cNvSpPr>
              <a:spLocks noChangeArrowheads="1"/>
            </p:cNvSpPr>
            <p:nvPr/>
          </p:nvSpPr>
          <p:spPr bwMode="auto">
            <a:xfrm>
              <a:off x="3416" y="3835"/>
              <a:ext cx="229" cy="73"/>
            </a:xfrm>
            <a:prstGeom prst="rect">
              <a:avLst/>
            </a:prstGeom>
            <a:solidFill>
              <a:schemeClr val="accent1"/>
            </a:solidFill>
            <a:ln w="9525">
              <a:solidFill>
                <a:schemeClr val="tx1"/>
              </a:solidFill>
              <a:miter lim="800000"/>
              <a:headEnd/>
              <a:tailEnd/>
            </a:ln>
            <a:effectLst/>
          </p:spPr>
          <p:txBody>
            <a:bodyPr wrap="none" anchor="ctr"/>
            <a:lstStyle/>
            <a:p>
              <a:pPr>
                <a:defRPr/>
              </a:pPr>
              <a:endParaRPr lang="zh-CN" altLang="en-US">
                <a:latin typeface="+mn-ea"/>
                <a:ea typeface="+mn-ea"/>
                <a:cs typeface="+mn-cs"/>
              </a:endParaRPr>
            </a:p>
          </p:txBody>
        </p:sp>
      </p:grpSp>
      <p:grpSp>
        <p:nvGrpSpPr>
          <p:cNvPr id="8" name="Group 46"/>
          <p:cNvGrpSpPr>
            <a:grpSpLocks/>
          </p:cNvGrpSpPr>
          <p:nvPr/>
        </p:nvGrpSpPr>
        <p:grpSpPr bwMode="auto">
          <a:xfrm>
            <a:off x="1944688" y="739775"/>
            <a:ext cx="3179762" cy="5349875"/>
            <a:chOff x="1225" y="466"/>
            <a:chExt cx="2003" cy="3370"/>
          </a:xfrm>
        </p:grpSpPr>
        <p:sp>
          <p:nvSpPr>
            <p:cNvPr id="2116636" name="Text Box 28"/>
            <p:cNvSpPr txBox="1">
              <a:spLocks noChangeArrowheads="1"/>
            </p:cNvSpPr>
            <p:nvPr/>
          </p:nvSpPr>
          <p:spPr bwMode="auto">
            <a:xfrm>
              <a:off x="1392" y="3603"/>
              <a:ext cx="1836" cy="233"/>
            </a:xfrm>
            <a:prstGeom prst="rect">
              <a:avLst/>
            </a:prstGeom>
            <a:noFill/>
            <a:ln w="9525">
              <a:noFill/>
              <a:miter lim="800000"/>
              <a:headEnd/>
              <a:tailEnd/>
            </a:ln>
            <a:effectLst/>
          </p:spPr>
          <p:txBody>
            <a:bodyPr wrap="none">
              <a:spAutoFit/>
            </a:bodyPr>
            <a:lstStyle/>
            <a:p>
              <a:pPr algn="ctr">
                <a:defRPr/>
              </a:pPr>
              <a:r>
                <a:rPr lang="en-US" altLang="zh-CN" b="1" i="1" dirty="0">
                  <a:solidFill>
                    <a:schemeClr val="bg2"/>
                  </a:solidFill>
                  <a:latin typeface="+mn-lt"/>
                  <a:ea typeface="+mn-ea"/>
                  <a:cs typeface="+mn-cs"/>
                </a:rPr>
                <a:t>Microsoft’s</a:t>
              </a:r>
              <a:r>
                <a:rPr lang="en-US" altLang="zh-CN" b="1" i="1" dirty="0">
                  <a:solidFill>
                    <a:schemeClr val="bg2"/>
                  </a:solidFill>
                  <a:latin typeface="+mn-ea"/>
                  <a:ea typeface="+mn-ea"/>
                  <a:cs typeface="+mn-cs"/>
                </a:rPr>
                <a:t>  </a:t>
              </a:r>
              <a:r>
                <a:rPr lang="zh-CN" altLang="en-US" b="1" i="1" dirty="0">
                  <a:solidFill>
                    <a:schemeClr val="bg2"/>
                  </a:solidFill>
                  <a:latin typeface="+mn-ea"/>
                  <a:ea typeface="+mn-ea"/>
                  <a:cs typeface="+mn-cs"/>
                </a:rPr>
                <a:t>嵌入系统软件</a:t>
              </a:r>
            </a:p>
          </p:txBody>
        </p:sp>
        <p:grpSp>
          <p:nvGrpSpPr>
            <p:cNvPr id="17423" name="Group 44"/>
            <p:cNvGrpSpPr>
              <a:grpSpLocks/>
            </p:cNvGrpSpPr>
            <p:nvPr/>
          </p:nvGrpSpPr>
          <p:grpSpPr bwMode="auto">
            <a:xfrm>
              <a:off x="1225" y="466"/>
              <a:ext cx="1946" cy="3089"/>
              <a:chOff x="1198" y="430"/>
              <a:chExt cx="2000" cy="3180"/>
            </a:xfrm>
          </p:grpSpPr>
          <p:pic>
            <p:nvPicPr>
              <p:cNvPr id="17424" name="Picture 4" descr="NET-Microframework"/>
              <p:cNvPicPr>
                <a:picLocks noChangeAspect="1" noChangeArrowheads="1"/>
              </p:cNvPicPr>
              <p:nvPr/>
            </p:nvPicPr>
            <p:blipFill>
              <a:blip r:embed="rId8"/>
              <a:srcRect l="47189"/>
              <a:stretch>
                <a:fillRect/>
              </a:stretch>
            </p:blipFill>
            <p:spPr bwMode="auto">
              <a:xfrm>
                <a:off x="1214" y="433"/>
                <a:ext cx="1972" cy="812"/>
              </a:xfrm>
              <a:prstGeom prst="rect">
                <a:avLst/>
              </a:prstGeom>
              <a:noFill/>
              <a:ln w="9525">
                <a:noFill/>
                <a:miter lim="800000"/>
                <a:headEnd/>
                <a:tailEnd/>
              </a:ln>
            </p:spPr>
          </p:pic>
          <p:grpSp>
            <p:nvGrpSpPr>
              <p:cNvPr id="17425" name="Group 41"/>
              <p:cNvGrpSpPr>
                <a:grpSpLocks/>
              </p:cNvGrpSpPr>
              <p:nvPr/>
            </p:nvGrpSpPr>
            <p:grpSpPr bwMode="auto">
              <a:xfrm>
                <a:off x="1214" y="1232"/>
                <a:ext cx="1984" cy="859"/>
                <a:chOff x="1214" y="1592"/>
                <a:chExt cx="1984" cy="859"/>
              </a:xfrm>
            </p:grpSpPr>
            <p:sp>
              <p:nvSpPr>
                <p:cNvPr id="2116615" name="Rectangle 7"/>
                <p:cNvSpPr>
                  <a:spLocks noChangeArrowheads="1"/>
                </p:cNvSpPr>
                <p:nvPr/>
              </p:nvSpPr>
              <p:spPr bwMode="auto">
                <a:xfrm>
                  <a:off x="1214" y="1592"/>
                  <a:ext cx="1984" cy="859"/>
                </a:xfrm>
                <a:prstGeom prst="rect">
                  <a:avLst/>
                </a:prstGeom>
                <a:gradFill rotWithShape="1">
                  <a:gsLst>
                    <a:gs pos="0">
                      <a:srgbClr val="CCFFFF"/>
                    </a:gs>
                    <a:gs pos="50000">
                      <a:srgbClr val="CCFFFF">
                        <a:gamma/>
                        <a:tint val="13725"/>
                        <a:invGamma/>
                      </a:srgbClr>
                    </a:gs>
                    <a:gs pos="100000">
                      <a:srgbClr val="CCFFFF"/>
                    </a:gs>
                  </a:gsLst>
                  <a:lin ang="5400000" scaled="1"/>
                </a:gradFill>
                <a:ln w="9525">
                  <a:noFill/>
                  <a:miter lim="800000"/>
                  <a:headEnd/>
                  <a:tailEnd/>
                </a:ln>
                <a:effectLst/>
              </p:spPr>
              <p:txBody>
                <a:bodyPr wrap="none" anchor="ctr"/>
                <a:lstStyle/>
                <a:p>
                  <a:pPr>
                    <a:defRPr/>
                  </a:pPr>
                  <a:endParaRPr lang="zh-CN" altLang="en-US">
                    <a:latin typeface="+mn-ea"/>
                    <a:ea typeface="+mn-ea"/>
                    <a:cs typeface="+mn-cs"/>
                  </a:endParaRPr>
                </a:p>
              </p:txBody>
            </p:sp>
            <p:pic>
              <p:nvPicPr>
                <p:cNvPr id="17433" name="Picture 5" descr="WinCE Logo"/>
                <p:cNvPicPr>
                  <a:picLocks noChangeAspect="1" noChangeArrowheads="1"/>
                </p:cNvPicPr>
                <p:nvPr/>
              </p:nvPicPr>
              <p:blipFill>
                <a:blip r:embed="rId9"/>
                <a:srcRect/>
                <a:stretch>
                  <a:fillRect/>
                </a:stretch>
              </p:blipFill>
              <p:spPr bwMode="auto">
                <a:xfrm>
                  <a:off x="1249" y="1878"/>
                  <a:ext cx="1878" cy="265"/>
                </a:xfrm>
                <a:prstGeom prst="rect">
                  <a:avLst/>
                </a:prstGeom>
                <a:noFill/>
                <a:ln w="9525">
                  <a:noFill/>
                  <a:miter lim="800000"/>
                  <a:headEnd/>
                  <a:tailEnd/>
                </a:ln>
              </p:spPr>
            </p:pic>
          </p:grpSp>
          <p:grpSp>
            <p:nvGrpSpPr>
              <p:cNvPr id="17426" name="Group 42"/>
              <p:cNvGrpSpPr>
                <a:grpSpLocks/>
              </p:cNvGrpSpPr>
              <p:nvPr/>
            </p:nvGrpSpPr>
            <p:grpSpPr bwMode="auto">
              <a:xfrm>
                <a:off x="1214" y="2788"/>
                <a:ext cx="1984" cy="822"/>
                <a:chOff x="1214" y="2590"/>
                <a:chExt cx="1984" cy="822"/>
              </a:xfrm>
            </p:grpSpPr>
            <p:sp>
              <p:nvSpPr>
                <p:cNvPr id="2116616" name="Rectangle 8"/>
                <p:cNvSpPr>
                  <a:spLocks noChangeArrowheads="1"/>
                </p:cNvSpPr>
                <p:nvPr/>
              </p:nvSpPr>
              <p:spPr bwMode="auto">
                <a:xfrm>
                  <a:off x="1214" y="2590"/>
                  <a:ext cx="1984" cy="822"/>
                </a:xfrm>
                <a:prstGeom prst="rect">
                  <a:avLst/>
                </a:prstGeom>
                <a:gradFill rotWithShape="1">
                  <a:gsLst>
                    <a:gs pos="0">
                      <a:srgbClr val="CCFFFF"/>
                    </a:gs>
                    <a:gs pos="50000">
                      <a:srgbClr val="CCFFFF">
                        <a:gamma/>
                        <a:tint val="13725"/>
                        <a:invGamma/>
                      </a:srgbClr>
                    </a:gs>
                    <a:gs pos="100000">
                      <a:srgbClr val="CCFFFF"/>
                    </a:gs>
                  </a:gsLst>
                  <a:lin ang="5400000" scaled="1"/>
                </a:gradFill>
                <a:ln w="9525">
                  <a:noFill/>
                  <a:miter lim="800000"/>
                  <a:headEnd/>
                  <a:tailEnd/>
                </a:ln>
                <a:effectLst/>
              </p:spPr>
              <p:txBody>
                <a:bodyPr wrap="none" anchor="ctr"/>
                <a:lstStyle/>
                <a:p>
                  <a:pPr>
                    <a:defRPr/>
                  </a:pPr>
                  <a:endParaRPr lang="zh-CN" altLang="en-US">
                    <a:latin typeface="+mn-ea"/>
                    <a:ea typeface="+mn-ea"/>
                    <a:cs typeface="+mn-cs"/>
                  </a:endParaRPr>
                </a:p>
              </p:txBody>
            </p:sp>
            <p:pic>
              <p:nvPicPr>
                <p:cNvPr id="17431" name="Picture 6" descr="WindowsAutomotive"/>
                <p:cNvPicPr>
                  <a:picLocks noChangeAspect="1" noChangeArrowheads="1"/>
                </p:cNvPicPr>
                <p:nvPr/>
              </p:nvPicPr>
              <p:blipFill>
                <a:blip r:embed="rId10">
                  <a:clrChange>
                    <a:clrFrom>
                      <a:srgbClr val="FFFFFF"/>
                    </a:clrFrom>
                    <a:clrTo>
                      <a:srgbClr val="FFFFFF">
                        <a:alpha val="0"/>
                      </a:srgbClr>
                    </a:clrTo>
                  </a:clrChange>
                </a:blip>
                <a:srcRect/>
                <a:stretch>
                  <a:fillRect/>
                </a:stretch>
              </p:blipFill>
              <p:spPr bwMode="auto">
                <a:xfrm>
                  <a:off x="1782" y="2628"/>
                  <a:ext cx="818" cy="765"/>
                </a:xfrm>
                <a:prstGeom prst="rect">
                  <a:avLst/>
                </a:prstGeom>
                <a:noFill/>
                <a:ln w="9525">
                  <a:noFill/>
                  <a:miter lim="800000"/>
                  <a:headEnd/>
                  <a:tailEnd/>
                </a:ln>
              </p:spPr>
            </p:pic>
          </p:grpSp>
          <p:sp>
            <p:nvSpPr>
              <p:cNvPr id="2116648" name="Rectangle 40"/>
              <p:cNvSpPr>
                <a:spLocks noChangeArrowheads="1"/>
              </p:cNvSpPr>
              <p:nvPr/>
            </p:nvSpPr>
            <p:spPr bwMode="auto">
              <a:xfrm>
                <a:off x="1212" y="2091"/>
                <a:ext cx="1984" cy="777"/>
              </a:xfrm>
              <a:prstGeom prst="rect">
                <a:avLst/>
              </a:prstGeom>
              <a:gradFill rotWithShape="1">
                <a:gsLst>
                  <a:gs pos="0">
                    <a:srgbClr val="CCFFFF"/>
                  </a:gs>
                  <a:gs pos="50000">
                    <a:srgbClr val="CCFFFF">
                      <a:gamma/>
                      <a:tint val="13725"/>
                      <a:invGamma/>
                    </a:srgbClr>
                  </a:gs>
                  <a:gs pos="100000">
                    <a:srgbClr val="CCFFFF"/>
                  </a:gs>
                </a:gsLst>
                <a:lin ang="5400000" scaled="1"/>
              </a:gradFill>
              <a:ln w="9525">
                <a:noFill/>
                <a:miter lim="800000"/>
                <a:headEnd/>
                <a:tailEnd/>
              </a:ln>
              <a:effectLst/>
            </p:spPr>
            <p:txBody>
              <a:bodyPr wrap="none" anchor="ctr"/>
              <a:lstStyle/>
              <a:p>
                <a:pPr>
                  <a:defRPr/>
                </a:pPr>
                <a:endParaRPr lang="zh-CN" altLang="en-US">
                  <a:latin typeface="+mn-ea"/>
                  <a:ea typeface="+mn-ea"/>
                  <a:cs typeface="+mn-cs"/>
                </a:endParaRPr>
              </a:p>
            </p:txBody>
          </p:sp>
          <p:pic>
            <p:nvPicPr>
              <p:cNvPr id="17428" name="Picture 39" descr="WinMobile2006_ltr"/>
              <p:cNvPicPr>
                <a:picLocks noChangeAspect="1" noChangeArrowheads="1"/>
              </p:cNvPicPr>
              <p:nvPr/>
            </p:nvPicPr>
            <p:blipFill>
              <a:blip r:embed="rId11">
                <a:clrChange>
                  <a:clrFrom>
                    <a:srgbClr val="FFFFFF"/>
                  </a:clrFrom>
                  <a:clrTo>
                    <a:srgbClr val="FFFFFF">
                      <a:alpha val="0"/>
                    </a:srgbClr>
                  </a:clrTo>
                </a:clrChange>
              </a:blip>
              <a:srcRect t="2248" r="32214"/>
              <a:stretch>
                <a:fillRect/>
              </a:stretch>
            </p:blipFill>
            <p:spPr bwMode="auto">
              <a:xfrm>
                <a:off x="1421" y="2228"/>
                <a:ext cx="1616" cy="435"/>
              </a:xfrm>
              <a:prstGeom prst="rect">
                <a:avLst/>
              </a:prstGeom>
              <a:noFill/>
              <a:ln w="9525">
                <a:noFill/>
                <a:miter lim="800000"/>
                <a:headEnd/>
                <a:tailEnd/>
              </a:ln>
            </p:spPr>
          </p:pic>
          <p:sp>
            <p:nvSpPr>
              <p:cNvPr id="2116651" name="Rectangle 43"/>
              <p:cNvSpPr>
                <a:spLocks noChangeArrowheads="1"/>
              </p:cNvSpPr>
              <p:nvPr/>
            </p:nvSpPr>
            <p:spPr bwMode="auto">
              <a:xfrm>
                <a:off x="1198" y="430"/>
                <a:ext cx="1993" cy="3172"/>
              </a:xfrm>
              <a:prstGeom prst="rect">
                <a:avLst/>
              </a:prstGeom>
              <a:noFill/>
              <a:ln w="57150" cmpd="thickThin">
                <a:solidFill>
                  <a:schemeClr val="tx1"/>
                </a:solidFill>
                <a:miter lim="800000"/>
                <a:headEnd/>
                <a:tailEnd/>
              </a:ln>
              <a:effectLst/>
            </p:spPr>
            <p:txBody>
              <a:bodyPr wrap="none" anchor="ctr"/>
              <a:lstStyle/>
              <a:p>
                <a:pPr>
                  <a:defRPr/>
                </a:pPr>
                <a:endParaRPr lang="zh-CN" altLang="en-US">
                  <a:latin typeface="+mn-ea"/>
                  <a:ea typeface="+mn-ea"/>
                  <a:cs typeface="+mn-cs"/>
                </a:endParaRPr>
              </a:p>
            </p:txBody>
          </p:sp>
        </p:grpSp>
      </p:grpSp>
      <p:grpSp>
        <p:nvGrpSpPr>
          <p:cNvPr id="17419" name="Group 57"/>
          <p:cNvGrpSpPr>
            <a:grpSpLocks/>
          </p:cNvGrpSpPr>
          <p:nvPr/>
        </p:nvGrpSpPr>
        <p:grpSpPr bwMode="auto">
          <a:xfrm>
            <a:off x="6634163" y="846138"/>
            <a:ext cx="1668462" cy="1247775"/>
            <a:chOff x="3934" y="433"/>
            <a:chExt cx="1170" cy="850"/>
          </a:xfrm>
        </p:grpSpPr>
        <p:sp>
          <p:nvSpPr>
            <p:cNvPr id="2116639" name="Rectangle 31"/>
            <p:cNvSpPr>
              <a:spLocks noChangeArrowheads="1"/>
            </p:cNvSpPr>
            <p:nvPr/>
          </p:nvSpPr>
          <p:spPr bwMode="auto">
            <a:xfrm>
              <a:off x="3934" y="433"/>
              <a:ext cx="1170" cy="850"/>
            </a:xfrm>
            <a:prstGeom prst="rect">
              <a:avLst/>
            </a:prstGeom>
            <a:noFill/>
            <a:ln w="28575">
              <a:solidFill>
                <a:schemeClr val="tx1"/>
              </a:solidFill>
              <a:miter lim="800000"/>
              <a:headEnd/>
              <a:tailEnd/>
            </a:ln>
            <a:effectLst/>
          </p:spPr>
          <p:txBody>
            <a:bodyPr wrap="none" anchor="ctr"/>
            <a:lstStyle/>
            <a:p>
              <a:pPr>
                <a:defRPr/>
              </a:pPr>
              <a:endParaRPr lang="zh-CN" altLang="en-US">
                <a:latin typeface="+mn-ea"/>
                <a:ea typeface="+mn-ea"/>
                <a:cs typeface="+mn-cs"/>
              </a:endParaRPr>
            </a:p>
          </p:txBody>
        </p:sp>
        <p:pic>
          <p:nvPicPr>
            <p:cNvPr id="17421" name="Picture 55"/>
            <p:cNvPicPr>
              <a:picLocks noChangeAspect="1" noChangeArrowheads="1"/>
            </p:cNvPicPr>
            <p:nvPr/>
          </p:nvPicPr>
          <p:blipFill>
            <a:blip r:embed="rId12"/>
            <a:srcRect/>
            <a:stretch>
              <a:fillRect/>
            </a:stretch>
          </p:blipFill>
          <p:spPr bwMode="auto">
            <a:xfrm>
              <a:off x="4052" y="527"/>
              <a:ext cx="982" cy="697"/>
            </a:xfrm>
            <a:prstGeom prst="rect">
              <a:avLst/>
            </a:prstGeom>
            <a:noFill/>
            <a:ln w="9525">
              <a:noFill/>
              <a:miter lim="800000"/>
              <a:headEnd/>
              <a:tailEnd/>
            </a:ln>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9477" name="Rectangle 5"/>
          <p:cNvSpPr>
            <a:spLocks noGrp="1" noChangeArrowheads="1"/>
          </p:cNvSpPr>
          <p:nvPr>
            <p:ph type="title"/>
          </p:nvPr>
        </p:nvSpPr>
        <p:spPr>
          <a:xfrm>
            <a:off x="382588" y="228600"/>
            <a:ext cx="8380412" cy="387798"/>
          </a:xfrm>
        </p:spPr>
        <p:txBody>
          <a:bodyPr/>
          <a:lstStyle/>
          <a:p>
            <a:pPr eaLnBrk="1" hangingPunct="1">
              <a:defRPr/>
            </a:pPr>
            <a:r>
              <a:rPr lang="zh-CN" altLang="en-US" sz="2800">
                <a:latin typeface="+mj-ea"/>
                <a:ea typeface="+mj-ea"/>
              </a:rPr>
              <a:t>消费级解决方案与汽车级解决方案的共通平台</a:t>
            </a:r>
          </a:p>
        </p:txBody>
      </p:sp>
      <p:graphicFrame>
        <p:nvGraphicFramePr>
          <p:cNvPr id="1769479" name="Object 7"/>
          <p:cNvGraphicFramePr>
            <a:graphicFrameLocks noChangeAspect="1"/>
          </p:cNvGraphicFramePr>
          <p:nvPr>
            <p:ph idx="1"/>
          </p:nvPr>
        </p:nvGraphicFramePr>
        <p:xfrm>
          <a:off x="4300538" y="2081213"/>
          <a:ext cx="696912" cy="384175"/>
        </p:xfrm>
        <a:graphic>
          <a:graphicData uri="http://schemas.openxmlformats.org/presentationml/2006/ole">
            <p:oleObj spid="_x0000_s1026" name="Photo Editor Photo" r:id="rId4" imgW="828791" imgH="457143" progId="">
              <p:embed/>
            </p:oleObj>
          </a:graphicData>
        </a:graphic>
      </p:graphicFrame>
      <p:grpSp>
        <p:nvGrpSpPr>
          <p:cNvPr id="1028" name="Group 2"/>
          <p:cNvGrpSpPr>
            <a:grpSpLocks/>
          </p:cNvGrpSpPr>
          <p:nvPr/>
        </p:nvGrpSpPr>
        <p:grpSpPr bwMode="auto">
          <a:xfrm>
            <a:off x="223838" y="854075"/>
            <a:ext cx="8721725" cy="2319338"/>
            <a:chOff x="141" y="538"/>
            <a:chExt cx="5494" cy="1461"/>
          </a:xfrm>
        </p:grpSpPr>
        <p:sp>
          <p:nvSpPr>
            <p:cNvPr id="1769475" name="Rectangle 3"/>
            <p:cNvSpPr>
              <a:spLocks noChangeArrowheads="1"/>
            </p:cNvSpPr>
            <p:nvPr/>
          </p:nvSpPr>
          <p:spPr bwMode="auto">
            <a:xfrm>
              <a:off x="141" y="538"/>
              <a:ext cx="2776" cy="1461"/>
            </a:xfrm>
            <a:prstGeom prst="rect">
              <a:avLst/>
            </a:prstGeom>
            <a:solidFill>
              <a:schemeClr val="accent1"/>
            </a:solidFill>
            <a:ln w="9525">
              <a:noFill/>
              <a:miter lim="800000"/>
              <a:headEnd/>
              <a:tailEnd/>
            </a:ln>
            <a:effectLst/>
          </p:spPr>
          <p:txBody>
            <a:bodyPr wrap="none" anchor="ctr"/>
            <a:lstStyle/>
            <a:p>
              <a:pPr>
                <a:defRPr/>
              </a:pPr>
              <a:endParaRPr lang="zh-CN" altLang="en-US">
                <a:latin typeface="+mn-ea"/>
                <a:ea typeface="+mn-ea"/>
                <a:cs typeface="+mn-cs"/>
              </a:endParaRPr>
            </a:p>
          </p:txBody>
        </p:sp>
        <p:sp>
          <p:nvSpPr>
            <p:cNvPr id="1769476" name="Rectangle 4"/>
            <p:cNvSpPr>
              <a:spLocks noChangeArrowheads="1"/>
            </p:cNvSpPr>
            <p:nvPr/>
          </p:nvSpPr>
          <p:spPr bwMode="auto">
            <a:xfrm>
              <a:off x="2915" y="538"/>
              <a:ext cx="2720" cy="1461"/>
            </a:xfrm>
            <a:prstGeom prst="rect">
              <a:avLst/>
            </a:prstGeom>
            <a:solidFill>
              <a:srgbClr val="40A8C8"/>
            </a:solidFill>
            <a:ln w="9525">
              <a:noFill/>
              <a:miter lim="800000"/>
              <a:headEnd/>
              <a:tailEnd/>
            </a:ln>
            <a:effectLst/>
          </p:spPr>
          <p:txBody>
            <a:bodyPr wrap="none" anchor="ctr"/>
            <a:lstStyle/>
            <a:p>
              <a:pPr algn="ctr">
                <a:defRPr/>
              </a:pPr>
              <a:endParaRPr lang="zh-CN" altLang="zh-CN">
                <a:latin typeface="+mn-ea"/>
                <a:ea typeface="+mn-ea"/>
                <a:cs typeface="+mn-cs"/>
              </a:endParaRPr>
            </a:p>
          </p:txBody>
        </p:sp>
      </p:grpSp>
      <p:pic>
        <p:nvPicPr>
          <p:cNvPr id="1769478" name="Picture 6" descr="gradient"/>
          <p:cNvPicPr>
            <a:picLocks noChangeAspect="1" noChangeArrowheads="1"/>
          </p:cNvPicPr>
          <p:nvPr/>
        </p:nvPicPr>
        <p:blipFill>
          <a:blip r:embed="rId5"/>
          <a:srcRect b="610"/>
          <a:stretch>
            <a:fillRect/>
          </a:stretch>
        </p:blipFill>
        <p:spPr bwMode="auto">
          <a:xfrm>
            <a:off x="2497138" y="865188"/>
            <a:ext cx="4706937" cy="2311400"/>
          </a:xfrm>
          <a:prstGeom prst="rect">
            <a:avLst/>
          </a:prstGeom>
          <a:noFill/>
          <a:ln w="9525">
            <a:noFill/>
            <a:miter lim="800000"/>
            <a:headEnd/>
            <a:tailEnd/>
          </a:ln>
        </p:spPr>
      </p:pic>
      <p:pic>
        <p:nvPicPr>
          <p:cNvPr id="1769480" name="Picture 8"/>
          <p:cNvPicPr>
            <a:picLocks noChangeAspect="1" noChangeArrowheads="1"/>
          </p:cNvPicPr>
          <p:nvPr/>
        </p:nvPicPr>
        <p:blipFill>
          <a:blip r:embed="rId6">
            <a:clrChange>
              <a:clrFrom>
                <a:srgbClr val="FAFFFB"/>
              </a:clrFrom>
              <a:clrTo>
                <a:srgbClr val="FAFFFB">
                  <a:alpha val="0"/>
                </a:srgbClr>
              </a:clrTo>
            </a:clrChange>
          </a:blip>
          <a:srcRect/>
          <a:stretch>
            <a:fillRect/>
          </a:stretch>
        </p:blipFill>
        <p:spPr bwMode="auto">
          <a:xfrm>
            <a:off x="4392613" y="2590800"/>
            <a:ext cx="514350" cy="425450"/>
          </a:xfrm>
          <a:prstGeom prst="rect">
            <a:avLst/>
          </a:prstGeom>
          <a:noFill/>
          <a:ln w="9525">
            <a:noFill/>
            <a:miter lim="800000"/>
            <a:headEnd/>
            <a:tailEnd/>
          </a:ln>
        </p:spPr>
      </p:pic>
      <p:pic>
        <p:nvPicPr>
          <p:cNvPr id="1769481" name="Picture 9"/>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a:off x="4419600" y="1427163"/>
            <a:ext cx="460375" cy="473075"/>
          </a:xfrm>
          <a:prstGeom prst="rect">
            <a:avLst/>
          </a:prstGeom>
          <a:noFill/>
          <a:ln w="9525">
            <a:noFill/>
            <a:miter lim="800000"/>
            <a:headEnd/>
            <a:tailEnd/>
          </a:ln>
        </p:spPr>
      </p:pic>
      <p:sp>
        <p:nvSpPr>
          <p:cNvPr id="1769482" name="Text Box 10"/>
          <p:cNvSpPr txBox="1">
            <a:spLocks noChangeArrowheads="1"/>
          </p:cNvSpPr>
          <p:nvPr/>
        </p:nvSpPr>
        <p:spPr bwMode="auto">
          <a:xfrm>
            <a:off x="498475" y="3236913"/>
            <a:ext cx="2927350" cy="366712"/>
          </a:xfrm>
          <a:prstGeom prst="rect">
            <a:avLst/>
          </a:prstGeom>
          <a:noFill/>
          <a:ln w="9525">
            <a:noFill/>
            <a:miter lim="800000"/>
            <a:headEnd/>
            <a:tailEnd/>
          </a:ln>
          <a:effectLst/>
        </p:spPr>
        <p:txBody>
          <a:bodyPr wrap="none">
            <a:spAutoFit/>
          </a:bodyPr>
          <a:lstStyle/>
          <a:p>
            <a:pPr algn="ctr">
              <a:defRPr/>
            </a:pPr>
            <a:r>
              <a:rPr lang="zh-CN" altLang="en-US" b="1" dirty="0">
                <a:solidFill>
                  <a:schemeClr val="bg2"/>
                </a:solidFill>
                <a:latin typeface="+mn-ea"/>
                <a:ea typeface="+mn-ea"/>
                <a:cs typeface="+mn-cs"/>
              </a:rPr>
              <a:t>成熟的面向大众市场的平台</a:t>
            </a:r>
          </a:p>
        </p:txBody>
      </p:sp>
      <p:sp>
        <p:nvSpPr>
          <p:cNvPr id="1769483" name="Text Box 11"/>
          <p:cNvSpPr txBox="1">
            <a:spLocks noChangeArrowheads="1"/>
          </p:cNvSpPr>
          <p:nvPr/>
        </p:nvSpPr>
        <p:spPr bwMode="auto">
          <a:xfrm>
            <a:off x="5778500" y="3201988"/>
            <a:ext cx="2241550" cy="366712"/>
          </a:xfrm>
          <a:prstGeom prst="rect">
            <a:avLst/>
          </a:prstGeom>
          <a:noFill/>
          <a:ln w="9525">
            <a:noFill/>
            <a:miter lim="800000"/>
            <a:headEnd/>
            <a:tailEnd/>
          </a:ln>
          <a:effectLst/>
        </p:spPr>
        <p:txBody>
          <a:bodyPr wrap="none">
            <a:spAutoFit/>
          </a:bodyPr>
          <a:lstStyle/>
          <a:p>
            <a:pPr algn="ctr">
              <a:defRPr/>
            </a:pPr>
            <a:r>
              <a:rPr lang="zh-CN" altLang="en-US" b="1" dirty="0">
                <a:solidFill>
                  <a:schemeClr val="bg2"/>
                </a:solidFill>
                <a:latin typeface="+mn-ea"/>
                <a:ea typeface="+mn-ea"/>
                <a:cs typeface="+mn-cs"/>
              </a:rPr>
              <a:t>高可靠的汽车级平台</a:t>
            </a:r>
          </a:p>
        </p:txBody>
      </p:sp>
      <p:sp>
        <p:nvSpPr>
          <p:cNvPr id="1769485" name="Rectangle 13"/>
          <p:cNvSpPr>
            <a:spLocks noChangeArrowheads="1"/>
          </p:cNvSpPr>
          <p:nvPr/>
        </p:nvSpPr>
        <p:spPr bwMode="auto">
          <a:xfrm>
            <a:off x="496888" y="3871913"/>
            <a:ext cx="4413250" cy="590550"/>
          </a:xfrm>
          <a:prstGeom prst="rect">
            <a:avLst/>
          </a:prstGeom>
          <a:solidFill>
            <a:srgbClr val="C7E5EF"/>
          </a:solidFill>
          <a:ln w="9525">
            <a:solidFill>
              <a:srgbClr val="BFB5A9"/>
            </a:solidFill>
            <a:miter lim="800000"/>
            <a:headEnd/>
            <a:tailEnd/>
          </a:ln>
          <a:effectLst/>
        </p:spPr>
        <p:txBody>
          <a:bodyPr wrap="none" anchor="ctr"/>
          <a:lstStyle/>
          <a:p>
            <a:pPr>
              <a:defRPr/>
            </a:pPr>
            <a:endParaRPr lang="zh-CN" altLang="en-US">
              <a:latin typeface="+mn-ea"/>
              <a:ea typeface="+mn-ea"/>
              <a:cs typeface="+mn-cs"/>
            </a:endParaRPr>
          </a:p>
        </p:txBody>
      </p:sp>
      <p:sp>
        <p:nvSpPr>
          <p:cNvPr id="1769486" name="Rectangle 14"/>
          <p:cNvSpPr>
            <a:spLocks noChangeArrowheads="1"/>
          </p:cNvSpPr>
          <p:nvPr/>
        </p:nvSpPr>
        <p:spPr bwMode="auto">
          <a:xfrm>
            <a:off x="496888" y="4508500"/>
            <a:ext cx="4411662" cy="590550"/>
          </a:xfrm>
          <a:prstGeom prst="rect">
            <a:avLst/>
          </a:prstGeom>
          <a:solidFill>
            <a:srgbClr val="DFE4A4"/>
          </a:solidFill>
          <a:ln w="9525">
            <a:solidFill>
              <a:srgbClr val="BFB5A9"/>
            </a:solidFill>
            <a:miter lim="800000"/>
            <a:headEnd/>
            <a:tailEnd/>
          </a:ln>
          <a:effectLst/>
        </p:spPr>
        <p:txBody>
          <a:bodyPr wrap="none" anchor="ctr"/>
          <a:lstStyle/>
          <a:p>
            <a:pPr>
              <a:defRPr/>
            </a:pPr>
            <a:endParaRPr lang="zh-CN" altLang="en-US">
              <a:latin typeface="+mn-ea"/>
              <a:ea typeface="+mn-ea"/>
              <a:cs typeface="+mn-cs"/>
            </a:endParaRPr>
          </a:p>
        </p:txBody>
      </p:sp>
      <p:sp>
        <p:nvSpPr>
          <p:cNvPr id="1769487" name="Rectangle 15"/>
          <p:cNvSpPr>
            <a:spLocks noChangeArrowheads="1"/>
          </p:cNvSpPr>
          <p:nvPr/>
        </p:nvSpPr>
        <p:spPr bwMode="auto">
          <a:xfrm>
            <a:off x="496888" y="5130800"/>
            <a:ext cx="4413250" cy="590550"/>
          </a:xfrm>
          <a:prstGeom prst="rect">
            <a:avLst/>
          </a:prstGeom>
          <a:solidFill>
            <a:srgbClr val="BFB5A9"/>
          </a:solidFill>
          <a:ln w="9525">
            <a:solidFill>
              <a:srgbClr val="BFB5A9"/>
            </a:solidFill>
            <a:miter lim="800000"/>
            <a:headEnd/>
            <a:tailEnd/>
          </a:ln>
          <a:effectLst/>
        </p:spPr>
        <p:txBody>
          <a:bodyPr wrap="none" anchor="ctr"/>
          <a:lstStyle/>
          <a:p>
            <a:pPr>
              <a:defRPr/>
            </a:pPr>
            <a:endParaRPr lang="zh-CN" altLang="en-US">
              <a:latin typeface="+mn-ea"/>
              <a:ea typeface="+mn-ea"/>
              <a:cs typeface="+mn-cs"/>
            </a:endParaRPr>
          </a:p>
        </p:txBody>
      </p:sp>
      <p:sp>
        <p:nvSpPr>
          <p:cNvPr id="1769488" name="Rectangle 16"/>
          <p:cNvSpPr>
            <a:spLocks noChangeArrowheads="1"/>
          </p:cNvSpPr>
          <p:nvPr/>
        </p:nvSpPr>
        <p:spPr bwMode="auto">
          <a:xfrm>
            <a:off x="5181600" y="3871913"/>
            <a:ext cx="3614738" cy="590550"/>
          </a:xfrm>
          <a:prstGeom prst="rect">
            <a:avLst/>
          </a:prstGeom>
          <a:solidFill>
            <a:srgbClr val="C7E5EF"/>
          </a:solidFill>
          <a:ln w="9525">
            <a:solidFill>
              <a:srgbClr val="BFB5A9"/>
            </a:solidFill>
            <a:miter lim="800000"/>
            <a:headEnd/>
            <a:tailEnd/>
          </a:ln>
          <a:effectLst/>
        </p:spPr>
        <p:txBody>
          <a:bodyPr wrap="none" anchor="ctr"/>
          <a:lstStyle/>
          <a:p>
            <a:pPr>
              <a:defRPr/>
            </a:pPr>
            <a:endParaRPr lang="zh-CN" altLang="en-US">
              <a:latin typeface="+mn-ea"/>
              <a:ea typeface="+mn-ea"/>
              <a:cs typeface="+mn-cs"/>
            </a:endParaRPr>
          </a:p>
        </p:txBody>
      </p:sp>
      <p:sp>
        <p:nvSpPr>
          <p:cNvPr id="1769489" name="Rectangle 17"/>
          <p:cNvSpPr>
            <a:spLocks noChangeArrowheads="1"/>
          </p:cNvSpPr>
          <p:nvPr/>
        </p:nvSpPr>
        <p:spPr bwMode="auto">
          <a:xfrm>
            <a:off x="5181600" y="4508500"/>
            <a:ext cx="3614738" cy="1187450"/>
          </a:xfrm>
          <a:prstGeom prst="rect">
            <a:avLst/>
          </a:prstGeom>
          <a:solidFill>
            <a:srgbClr val="DFE4A4"/>
          </a:solidFill>
          <a:ln w="9525">
            <a:solidFill>
              <a:srgbClr val="BFB5A9"/>
            </a:solidFill>
            <a:miter lim="800000"/>
            <a:headEnd/>
            <a:tailEnd/>
          </a:ln>
          <a:effectLst/>
        </p:spPr>
        <p:txBody>
          <a:bodyPr wrap="none" anchor="ctr"/>
          <a:lstStyle/>
          <a:p>
            <a:pPr>
              <a:defRPr/>
            </a:pPr>
            <a:endParaRPr lang="zh-CN" altLang="en-US">
              <a:latin typeface="+mn-ea"/>
              <a:ea typeface="+mn-ea"/>
              <a:cs typeface="+mn-cs"/>
            </a:endParaRPr>
          </a:p>
        </p:txBody>
      </p:sp>
      <p:sp>
        <p:nvSpPr>
          <p:cNvPr id="1769490" name="Text Box 18"/>
          <p:cNvSpPr txBox="1">
            <a:spLocks noChangeArrowheads="1"/>
          </p:cNvSpPr>
          <p:nvPr/>
        </p:nvSpPr>
        <p:spPr bwMode="auto">
          <a:xfrm>
            <a:off x="509588" y="3897313"/>
            <a:ext cx="3214687" cy="549275"/>
          </a:xfrm>
          <a:prstGeom prst="rect">
            <a:avLst/>
          </a:prstGeom>
          <a:noFill/>
          <a:ln w="22225">
            <a:noFill/>
            <a:miter lim="800000"/>
            <a:headEnd/>
            <a:tailEnd/>
          </a:ln>
          <a:effectLst/>
        </p:spPr>
        <p:txBody>
          <a:bodyPr>
            <a:spAutoFit/>
          </a:bodyPr>
          <a:lstStyle/>
          <a:p>
            <a:pPr>
              <a:defRPr/>
            </a:pPr>
            <a:r>
              <a:rPr lang="zh-CN" altLang="en-US" sz="1600" b="1" dirty="0">
                <a:solidFill>
                  <a:schemeClr val="bg2"/>
                </a:solidFill>
                <a:latin typeface="+mn-ea"/>
                <a:ea typeface="+mn-ea"/>
                <a:cs typeface="+mn-cs"/>
              </a:rPr>
              <a:t>高性能芯片</a:t>
            </a:r>
          </a:p>
          <a:p>
            <a:pPr lvl="1">
              <a:buFontTx/>
              <a:buChar char="•"/>
              <a:defRPr/>
            </a:pPr>
            <a:r>
              <a:rPr lang="zh-CN" altLang="en-US" sz="1400" dirty="0">
                <a:solidFill>
                  <a:schemeClr val="bg2"/>
                </a:solidFill>
                <a:latin typeface="+mn-ea"/>
                <a:ea typeface="+mn-ea"/>
                <a:cs typeface="+mn-cs"/>
              </a:rPr>
              <a:t> </a:t>
            </a:r>
            <a:r>
              <a:rPr lang="en-US" altLang="zh-CN" sz="1400" dirty="0" err="1">
                <a:solidFill>
                  <a:schemeClr val="bg2"/>
                </a:solidFill>
                <a:latin typeface="+mn-lt"/>
                <a:ea typeface="+mn-ea"/>
                <a:cs typeface="+mn-cs"/>
              </a:rPr>
              <a:t>ColdFire</a:t>
            </a:r>
            <a:r>
              <a:rPr lang="en-US" altLang="zh-CN" sz="1400" dirty="0">
                <a:solidFill>
                  <a:schemeClr val="bg2"/>
                </a:solidFill>
                <a:latin typeface="+mn-lt"/>
                <a:ea typeface="+mn-ea"/>
                <a:cs typeface="+mn-cs"/>
              </a:rPr>
              <a:t>, i.MX, Symphony</a:t>
            </a:r>
            <a:r>
              <a:rPr lang="en-US" altLang="zh-CN" sz="1400" baseline="30000" dirty="0">
                <a:solidFill>
                  <a:schemeClr val="bg2"/>
                </a:solidFill>
                <a:latin typeface="+mn-lt"/>
                <a:ea typeface="+mn-ea"/>
                <a:cs typeface="Arial" charset="0"/>
              </a:rPr>
              <a:t>™</a:t>
            </a:r>
            <a:r>
              <a:rPr lang="en-US" altLang="zh-CN" sz="1400" dirty="0">
                <a:solidFill>
                  <a:schemeClr val="bg2"/>
                </a:solidFill>
                <a:latin typeface="+mn-lt"/>
                <a:ea typeface="+mn-ea"/>
                <a:cs typeface="+mn-cs"/>
              </a:rPr>
              <a:t> </a:t>
            </a:r>
          </a:p>
        </p:txBody>
      </p:sp>
      <p:sp>
        <p:nvSpPr>
          <p:cNvPr id="1769491" name="Text Box 19"/>
          <p:cNvSpPr txBox="1">
            <a:spLocks noChangeArrowheads="1"/>
          </p:cNvSpPr>
          <p:nvPr/>
        </p:nvSpPr>
        <p:spPr bwMode="auto">
          <a:xfrm>
            <a:off x="509588" y="4510088"/>
            <a:ext cx="4681537" cy="492125"/>
          </a:xfrm>
          <a:prstGeom prst="rect">
            <a:avLst/>
          </a:prstGeom>
          <a:noFill/>
          <a:ln w="22225">
            <a:noFill/>
            <a:miter lim="800000"/>
            <a:headEnd/>
            <a:tailEnd/>
          </a:ln>
          <a:effectLst/>
        </p:spPr>
        <p:txBody>
          <a:bodyPr>
            <a:spAutoFit/>
          </a:bodyPr>
          <a:lstStyle/>
          <a:p>
            <a:pPr>
              <a:defRPr/>
            </a:pPr>
            <a:r>
              <a:rPr lang="zh-CN" altLang="en-US" sz="1400" b="1" dirty="0">
                <a:solidFill>
                  <a:schemeClr val="bg2"/>
                </a:solidFill>
                <a:latin typeface="+mn-ea"/>
                <a:ea typeface="+mn-ea"/>
                <a:cs typeface="+mn-cs"/>
              </a:rPr>
              <a:t>多种</a:t>
            </a:r>
            <a:r>
              <a:rPr lang="en-US" altLang="zh-CN" sz="1400" b="1" dirty="0">
                <a:solidFill>
                  <a:schemeClr val="bg2"/>
                </a:solidFill>
                <a:latin typeface="+mn-ea"/>
                <a:ea typeface="+mn-ea"/>
                <a:cs typeface="+mn-cs"/>
              </a:rPr>
              <a:t>OS</a:t>
            </a:r>
            <a:r>
              <a:rPr lang="zh-CN" altLang="en-US" sz="1400" b="1" dirty="0">
                <a:solidFill>
                  <a:schemeClr val="bg2"/>
                </a:solidFill>
                <a:latin typeface="+mn-ea"/>
                <a:ea typeface="+mn-ea"/>
                <a:cs typeface="+mn-cs"/>
              </a:rPr>
              <a:t>支持</a:t>
            </a:r>
          </a:p>
          <a:p>
            <a:pPr lvl="1">
              <a:buFontTx/>
              <a:buChar char="•"/>
              <a:defRPr/>
            </a:pPr>
            <a:r>
              <a:rPr lang="zh-CN" altLang="en-US" sz="1200" dirty="0">
                <a:solidFill>
                  <a:schemeClr val="bg2"/>
                </a:solidFill>
                <a:latin typeface="+mn-ea"/>
                <a:ea typeface="+mn-ea"/>
                <a:cs typeface="+mn-cs"/>
              </a:rPr>
              <a:t> </a:t>
            </a:r>
            <a:r>
              <a:rPr lang="en-US" altLang="zh-CN" sz="1200" dirty="0">
                <a:solidFill>
                  <a:schemeClr val="bg2"/>
                </a:solidFill>
                <a:latin typeface="+mn-lt"/>
                <a:ea typeface="+mn-ea"/>
                <a:cs typeface="+mn-cs"/>
              </a:rPr>
              <a:t>WinCE, Windows Mobile, Windows Automotive</a:t>
            </a:r>
          </a:p>
        </p:txBody>
      </p:sp>
      <p:sp>
        <p:nvSpPr>
          <p:cNvPr id="1769492" name="Text Box 20"/>
          <p:cNvSpPr txBox="1">
            <a:spLocks noChangeArrowheads="1"/>
          </p:cNvSpPr>
          <p:nvPr/>
        </p:nvSpPr>
        <p:spPr bwMode="auto">
          <a:xfrm>
            <a:off x="528638" y="5154613"/>
            <a:ext cx="3533775" cy="549275"/>
          </a:xfrm>
          <a:prstGeom prst="rect">
            <a:avLst/>
          </a:prstGeom>
          <a:noFill/>
          <a:ln w="22225">
            <a:noFill/>
            <a:miter lim="800000"/>
            <a:headEnd/>
            <a:tailEnd/>
          </a:ln>
          <a:effectLst/>
        </p:spPr>
        <p:txBody>
          <a:bodyPr>
            <a:spAutoFit/>
          </a:bodyPr>
          <a:lstStyle/>
          <a:p>
            <a:pPr>
              <a:defRPr/>
            </a:pPr>
            <a:r>
              <a:rPr lang="zh-CN" altLang="en-US" sz="1600" b="1" dirty="0">
                <a:solidFill>
                  <a:schemeClr val="bg2"/>
                </a:solidFill>
                <a:latin typeface="+mn-ea"/>
                <a:ea typeface="+mn-ea"/>
                <a:cs typeface="+mn-cs"/>
              </a:rPr>
              <a:t>中间件的支持</a:t>
            </a:r>
          </a:p>
          <a:p>
            <a:pPr lvl="1">
              <a:buFontTx/>
              <a:buChar char="•"/>
              <a:defRPr/>
            </a:pPr>
            <a:r>
              <a:rPr lang="zh-CN" altLang="en-US" sz="1400" dirty="0">
                <a:solidFill>
                  <a:schemeClr val="bg2"/>
                </a:solidFill>
                <a:latin typeface="+mn-ea"/>
                <a:ea typeface="+mn-ea"/>
                <a:cs typeface="+mn-cs"/>
              </a:rPr>
              <a:t> </a:t>
            </a:r>
            <a:r>
              <a:rPr lang="en-US" altLang="zh-CN" sz="1400" dirty="0">
                <a:solidFill>
                  <a:schemeClr val="bg2"/>
                </a:solidFill>
                <a:latin typeface="+mn-lt"/>
                <a:ea typeface="+mn-ea"/>
                <a:cs typeface="+mn-cs"/>
              </a:rPr>
              <a:t>Multimedia </a:t>
            </a:r>
            <a:r>
              <a:rPr lang="en-US" altLang="zh-CN" sz="1400" dirty="0" err="1">
                <a:solidFill>
                  <a:schemeClr val="bg2"/>
                </a:solidFill>
                <a:latin typeface="+mn-lt"/>
                <a:ea typeface="+mn-ea"/>
                <a:cs typeface="+mn-cs"/>
              </a:rPr>
              <a:t>Codecs</a:t>
            </a:r>
            <a:r>
              <a:rPr lang="en-US" altLang="zh-CN" sz="1400" dirty="0">
                <a:solidFill>
                  <a:schemeClr val="bg2"/>
                </a:solidFill>
                <a:latin typeface="+mn-lt"/>
                <a:ea typeface="+mn-ea"/>
                <a:cs typeface="+mn-cs"/>
              </a:rPr>
              <a:t>, </a:t>
            </a:r>
            <a:r>
              <a:rPr lang="en-US" altLang="zh-CN" sz="1400" dirty="0" err="1">
                <a:solidFill>
                  <a:schemeClr val="bg2"/>
                </a:solidFill>
                <a:latin typeface="+mn-lt"/>
                <a:ea typeface="+mn-ea"/>
                <a:cs typeface="+mn-cs"/>
              </a:rPr>
              <a:t>Filesystems</a:t>
            </a:r>
            <a:endParaRPr lang="en-US" altLang="zh-CN" sz="1400" dirty="0">
              <a:solidFill>
                <a:schemeClr val="bg2"/>
              </a:solidFill>
              <a:latin typeface="+mn-lt"/>
              <a:ea typeface="+mn-ea"/>
              <a:cs typeface="+mn-cs"/>
            </a:endParaRPr>
          </a:p>
        </p:txBody>
      </p:sp>
      <p:sp>
        <p:nvSpPr>
          <p:cNvPr id="1769493" name="Text Box 21"/>
          <p:cNvSpPr txBox="1">
            <a:spLocks noChangeArrowheads="1"/>
          </p:cNvSpPr>
          <p:nvPr/>
        </p:nvSpPr>
        <p:spPr bwMode="auto">
          <a:xfrm>
            <a:off x="5246688" y="3897313"/>
            <a:ext cx="3533775" cy="584200"/>
          </a:xfrm>
          <a:prstGeom prst="rect">
            <a:avLst/>
          </a:prstGeom>
          <a:noFill/>
          <a:ln w="22225">
            <a:noFill/>
            <a:miter lim="800000"/>
            <a:headEnd/>
            <a:tailEnd/>
          </a:ln>
          <a:effectLst/>
        </p:spPr>
        <p:txBody>
          <a:bodyPr>
            <a:spAutoFit/>
          </a:bodyPr>
          <a:lstStyle/>
          <a:p>
            <a:pPr>
              <a:defRPr/>
            </a:pPr>
            <a:r>
              <a:rPr lang="zh-CN" altLang="en-US" sz="1600" b="1" dirty="0">
                <a:solidFill>
                  <a:schemeClr val="bg2"/>
                </a:solidFill>
                <a:latin typeface="+mn-ea"/>
                <a:ea typeface="+mn-ea"/>
                <a:cs typeface="+mn-cs"/>
              </a:rPr>
              <a:t>零缺陷长寿命设计</a:t>
            </a:r>
          </a:p>
          <a:p>
            <a:pPr lvl="1">
              <a:buFontTx/>
              <a:buChar char="•"/>
              <a:defRPr/>
            </a:pPr>
            <a:r>
              <a:rPr lang="zh-CN" altLang="en-US" sz="1600" b="1" dirty="0">
                <a:solidFill>
                  <a:schemeClr val="bg2"/>
                </a:solidFill>
                <a:latin typeface="+mn-ea"/>
                <a:ea typeface="+mn-ea"/>
                <a:cs typeface="+mn-cs"/>
              </a:rPr>
              <a:t> </a:t>
            </a:r>
            <a:r>
              <a:rPr lang="en-US" altLang="zh-CN" sz="1200" dirty="0">
                <a:solidFill>
                  <a:schemeClr val="bg2"/>
                </a:solidFill>
                <a:latin typeface="+mn-lt"/>
                <a:ea typeface="+mn-ea"/>
                <a:cs typeface="+mn-cs"/>
              </a:rPr>
              <a:t>AEC-Q100 </a:t>
            </a:r>
            <a:r>
              <a:rPr lang="en-US" altLang="zh-CN" sz="1200" dirty="0" err="1">
                <a:solidFill>
                  <a:schemeClr val="bg2"/>
                </a:solidFill>
                <a:latin typeface="+mn-lt"/>
                <a:ea typeface="+mn-ea"/>
                <a:cs typeface="+mn-cs"/>
              </a:rPr>
              <a:t>qual</a:t>
            </a:r>
            <a:r>
              <a:rPr lang="en-US" altLang="zh-CN" sz="1200" dirty="0">
                <a:solidFill>
                  <a:schemeClr val="bg2"/>
                </a:solidFill>
                <a:latin typeface="+mn-lt"/>
                <a:ea typeface="+mn-ea"/>
                <a:cs typeface="+mn-cs"/>
              </a:rPr>
              <a:t>, 5-10 yr life cycle</a:t>
            </a:r>
          </a:p>
        </p:txBody>
      </p:sp>
      <p:sp>
        <p:nvSpPr>
          <p:cNvPr id="1769494" name="Text Box 22"/>
          <p:cNvSpPr txBox="1">
            <a:spLocks noChangeArrowheads="1"/>
          </p:cNvSpPr>
          <p:nvPr/>
        </p:nvSpPr>
        <p:spPr bwMode="auto">
          <a:xfrm>
            <a:off x="5259388" y="4584700"/>
            <a:ext cx="3533775" cy="984250"/>
          </a:xfrm>
          <a:prstGeom prst="rect">
            <a:avLst/>
          </a:prstGeom>
          <a:noFill/>
          <a:ln w="22225">
            <a:noFill/>
            <a:miter lim="800000"/>
            <a:headEnd/>
            <a:tailEnd/>
          </a:ln>
          <a:effectLst/>
        </p:spPr>
        <p:txBody>
          <a:bodyPr>
            <a:spAutoFit/>
          </a:bodyPr>
          <a:lstStyle/>
          <a:p>
            <a:pPr>
              <a:defRPr/>
            </a:pPr>
            <a:r>
              <a:rPr lang="zh-CN" altLang="en-US" sz="1600" b="1" dirty="0">
                <a:solidFill>
                  <a:schemeClr val="bg2"/>
                </a:solidFill>
                <a:latin typeface="+mn-ea"/>
                <a:ea typeface="+mn-ea"/>
                <a:cs typeface="+mn-cs"/>
              </a:rPr>
              <a:t>可升级的软件系统</a:t>
            </a:r>
          </a:p>
          <a:p>
            <a:pPr lvl="1">
              <a:buFontTx/>
              <a:buChar char="•"/>
              <a:defRPr/>
            </a:pPr>
            <a:r>
              <a:rPr lang="zh-CN" altLang="en-US" sz="1400" dirty="0">
                <a:solidFill>
                  <a:schemeClr val="bg2"/>
                </a:solidFill>
                <a:latin typeface="+mn-ea"/>
                <a:ea typeface="+mn-ea"/>
                <a:cs typeface="+mn-cs"/>
              </a:rPr>
              <a:t> </a:t>
            </a:r>
            <a:r>
              <a:rPr lang="en-US" altLang="zh-CN" sz="1400" dirty="0">
                <a:solidFill>
                  <a:schemeClr val="bg2"/>
                </a:solidFill>
                <a:latin typeface="+mn-lt"/>
                <a:ea typeface="+mn-ea"/>
                <a:cs typeface="+mn-cs"/>
              </a:rPr>
              <a:t>Performance headroom for new multimedia standards </a:t>
            </a:r>
          </a:p>
          <a:p>
            <a:pPr lvl="1">
              <a:buFontTx/>
              <a:buChar char="•"/>
              <a:defRPr/>
            </a:pPr>
            <a:r>
              <a:rPr lang="en-US" altLang="zh-CN" sz="1400" dirty="0">
                <a:solidFill>
                  <a:schemeClr val="bg2"/>
                </a:solidFill>
                <a:latin typeface="+mn-lt"/>
                <a:ea typeface="+mn-ea"/>
                <a:cs typeface="+mn-cs"/>
              </a:rPr>
              <a:t> S/W drops on consumer cycles</a:t>
            </a:r>
          </a:p>
        </p:txBody>
      </p:sp>
      <p:pic>
        <p:nvPicPr>
          <p:cNvPr id="1769495" name="Picture 23" descr="blutlogo"/>
          <p:cNvPicPr>
            <a:picLocks noChangeAspect="1" noChangeArrowheads="1"/>
          </p:cNvPicPr>
          <p:nvPr/>
        </p:nvPicPr>
        <p:blipFill>
          <a:blip r:embed="rId8"/>
          <a:srcRect t="29103" b="36539"/>
          <a:stretch>
            <a:fillRect/>
          </a:stretch>
        </p:blipFill>
        <p:spPr bwMode="auto">
          <a:xfrm>
            <a:off x="4030663" y="974725"/>
            <a:ext cx="1238250" cy="425450"/>
          </a:xfrm>
          <a:prstGeom prst="rect">
            <a:avLst/>
          </a:prstGeom>
          <a:noFill/>
          <a:ln w="9525">
            <a:noFill/>
            <a:miter lim="800000"/>
            <a:headEnd/>
            <a:tailEnd/>
          </a:ln>
        </p:spPr>
      </p:pic>
      <p:grpSp>
        <p:nvGrpSpPr>
          <p:cNvPr id="3" name="Group 24"/>
          <p:cNvGrpSpPr>
            <a:grpSpLocks/>
          </p:cNvGrpSpPr>
          <p:nvPr/>
        </p:nvGrpSpPr>
        <p:grpSpPr bwMode="auto">
          <a:xfrm>
            <a:off x="2667000" y="882650"/>
            <a:ext cx="1370013" cy="2268538"/>
            <a:chOff x="1680" y="556"/>
            <a:chExt cx="863" cy="1429"/>
          </a:xfrm>
        </p:grpSpPr>
        <p:pic>
          <p:nvPicPr>
            <p:cNvPr id="1055" name="Picture 25" descr="bluetooth"/>
            <p:cNvPicPr>
              <a:picLocks noChangeAspect="1" noChangeArrowheads="1"/>
            </p:cNvPicPr>
            <p:nvPr/>
          </p:nvPicPr>
          <p:blipFill>
            <a:blip r:embed="rId9"/>
            <a:srcRect/>
            <a:stretch>
              <a:fillRect/>
            </a:stretch>
          </p:blipFill>
          <p:spPr bwMode="auto">
            <a:xfrm>
              <a:off x="1917" y="556"/>
              <a:ext cx="626" cy="626"/>
            </a:xfrm>
            <a:prstGeom prst="rect">
              <a:avLst/>
            </a:prstGeom>
            <a:noFill/>
            <a:ln w="9525">
              <a:noFill/>
              <a:miter lim="800000"/>
              <a:headEnd/>
              <a:tailEnd/>
            </a:ln>
          </p:spPr>
        </p:pic>
        <p:pic>
          <p:nvPicPr>
            <p:cNvPr id="1056" name="Picture 26" descr="tv"/>
            <p:cNvPicPr>
              <a:picLocks noChangeAspect="1" noChangeArrowheads="1"/>
            </p:cNvPicPr>
            <p:nvPr/>
          </p:nvPicPr>
          <p:blipFill>
            <a:blip r:embed="rId10"/>
            <a:srcRect/>
            <a:stretch>
              <a:fillRect/>
            </a:stretch>
          </p:blipFill>
          <p:spPr bwMode="auto">
            <a:xfrm>
              <a:off x="1999" y="1541"/>
              <a:ext cx="480" cy="444"/>
            </a:xfrm>
            <a:prstGeom prst="rect">
              <a:avLst/>
            </a:prstGeom>
            <a:noFill/>
            <a:ln w="9525">
              <a:noFill/>
              <a:miter lim="800000"/>
              <a:headEnd/>
              <a:tailEnd/>
            </a:ln>
          </p:spPr>
        </p:pic>
        <p:pic>
          <p:nvPicPr>
            <p:cNvPr id="1057" name="Picture 27" descr="zune"/>
            <p:cNvPicPr>
              <a:picLocks noChangeAspect="1" noChangeArrowheads="1"/>
            </p:cNvPicPr>
            <p:nvPr/>
          </p:nvPicPr>
          <p:blipFill>
            <a:blip r:embed="rId11"/>
            <a:srcRect t="27164" b="27164"/>
            <a:stretch>
              <a:fillRect/>
            </a:stretch>
          </p:blipFill>
          <p:spPr bwMode="auto">
            <a:xfrm>
              <a:off x="1680" y="1241"/>
              <a:ext cx="597" cy="204"/>
            </a:xfrm>
            <a:prstGeom prst="rect">
              <a:avLst/>
            </a:prstGeom>
            <a:noFill/>
            <a:ln w="9525">
              <a:noFill/>
              <a:miter lim="800000"/>
              <a:headEnd/>
              <a:tailEnd/>
            </a:ln>
          </p:spPr>
        </p:pic>
        <p:pic>
          <p:nvPicPr>
            <p:cNvPr id="1058" name="Picture 28" descr="save"/>
            <p:cNvPicPr>
              <a:picLocks noChangeAspect="1" noChangeArrowheads="1"/>
            </p:cNvPicPr>
            <p:nvPr/>
          </p:nvPicPr>
          <p:blipFill>
            <a:blip r:embed="rId12"/>
            <a:srcRect/>
            <a:stretch>
              <a:fillRect/>
            </a:stretch>
          </p:blipFill>
          <p:spPr bwMode="auto">
            <a:xfrm>
              <a:off x="2300" y="1171"/>
              <a:ext cx="195" cy="338"/>
            </a:xfrm>
            <a:prstGeom prst="rect">
              <a:avLst/>
            </a:prstGeom>
            <a:noFill/>
            <a:ln w="9525">
              <a:noFill/>
              <a:miter lim="800000"/>
              <a:headEnd/>
              <a:tailEnd/>
            </a:ln>
          </p:spPr>
        </p:pic>
      </p:grpSp>
      <p:sp>
        <p:nvSpPr>
          <p:cNvPr id="1769501" name="Text Box 29"/>
          <p:cNvSpPr txBox="1">
            <a:spLocks noChangeArrowheads="1"/>
          </p:cNvSpPr>
          <p:nvPr/>
        </p:nvSpPr>
        <p:spPr bwMode="auto">
          <a:xfrm>
            <a:off x="368300" y="1063625"/>
            <a:ext cx="2286000" cy="1565275"/>
          </a:xfrm>
          <a:prstGeom prst="rect">
            <a:avLst/>
          </a:prstGeom>
          <a:noFill/>
          <a:ln w="9525">
            <a:noFill/>
            <a:miter lim="800000"/>
            <a:headEnd/>
            <a:tailEnd/>
          </a:ln>
          <a:effectLst/>
        </p:spPr>
        <p:txBody>
          <a:bodyPr>
            <a:spAutoFit/>
          </a:bodyPr>
          <a:lstStyle/>
          <a:p>
            <a:pPr marL="287338" indent="-287338">
              <a:lnSpc>
                <a:spcPct val="95000"/>
              </a:lnSpc>
              <a:spcBef>
                <a:spcPct val="20000"/>
              </a:spcBef>
              <a:buSzPct val="80000"/>
              <a:defRPr/>
            </a:pPr>
            <a:r>
              <a:rPr lang="zh-CN" altLang="en-US" sz="1400" b="1" dirty="0">
                <a:solidFill>
                  <a:schemeClr val="bg1"/>
                </a:solidFill>
                <a:latin typeface="+mn-ea"/>
                <a:ea typeface="+mn-ea"/>
                <a:cs typeface="+mn-cs"/>
              </a:rPr>
              <a:t>消费级产品</a:t>
            </a:r>
          </a:p>
          <a:p>
            <a:pPr marL="287338" indent="-287338">
              <a:lnSpc>
                <a:spcPct val="95000"/>
              </a:lnSpc>
              <a:spcBef>
                <a:spcPct val="20000"/>
              </a:spcBef>
              <a:buSzPct val="80000"/>
              <a:buFont typeface="Arial" charset="0"/>
              <a:buChar char="►"/>
              <a:defRPr/>
            </a:pPr>
            <a:r>
              <a:rPr lang="zh-CN" altLang="en-US" sz="1500" dirty="0">
                <a:solidFill>
                  <a:schemeClr val="bg1"/>
                </a:solidFill>
                <a:latin typeface="+mn-ea"/>
                <a:ea typeface="+mn-ea"/>
                <a:cs typeface="+mn-cs"/>
              </a:rPr>
              <a:t>方便携带</a:t>
            </a:r>
            <a:r>
              <a:rPr lang="en-US" altLang="zh-CN" sz="1500" dirty="0">
                <a:solidFill>
                  <a:schemeClr val="bg1"/>
                </a:solidFill>
                <a:latin typeface="+mn-ea"/>
                <a:ea typeface="+mn-ea"/>
                <a:cs typeface="+mn-cs"/>
              </a:rPr>
              <a:t>, </a:t>
            </a:r>
            <a:r>
              <a:rPr lang="zh-CN" altLang="en-US" sz="1500" dirty="0">
                <a:solidFill>
                  <a:schemeClr val="bg1"/>
                </a:solidFill>
                <a:latin typeface="+mn-ea"/>
                <a:ea typeface="+mn-ea"/>
                <a:cs typeface="+mn-cs"/>
              </a:rPr>
              <a:t>容易使用</a:t>
            </a:r>
          </a:p>
          <a:p>
            <a:pPr marL="287338" indent="-287338">
              <a:lnSpc>
                <a:spcPct val="95000"/>
              </a:lnSpc>
              <a:spcBef>
                <a:spcPct val="20000"/>
              </a:spcBef>
              <a:buSzPct val="80000"/>
              <a:buFont typeface="Arial" charset="0"/>
              <a:buChar char="►"/>
              <a:defRPr/>
            </a:pPr>
            <a:r>
              <a:rPr lang="zh-CN" altLang="en-US" sz="1500" dirty="0">
                <a:solidFill>
                  <a:schemeClr val="bg1"/>
                </a:solidFill>
                <a:latin typeface="+mn-ea"/>
                <a:ea typeface="+mn-ea"/>
                <a:cs typeface="+mn-cs"/>
              </a:rPr>
              <a:t>多样化的音视兼容</a:t>
            </a:r>
          </a:p>
          <a:p>
            <a:pPr marL="287338" indent="-287338">
              <a:lnSpc>
                <a:spcPct val="95000"/>
              </a:lnSpc>
              <a:spcBef>
                <a:spcPct val="20000"/>
              </a:spcBef>
              <a:buSzPct val="80000"/>
              <a:buFont typeface="Arial" charset="0"/>
              <a:buChar char="►"/>
              <a:defRPr/>
            </a:pPr>
            <a:r>
              <a:rPr lang="zh-CN" altLang="en-US" sz="1500" dirty="0">
                <a:solidFill>
                  <a:schemeClr val="bg1"/>
                </a:solidFill>
                <a:latin typeface="+mn-ea"/>
                <a:ea typeface="+mn-ea"/>
                <a:cs typeface="+mn-cs"/>
              </a:rPr>
              <a:t>低价格</a:t>
            </a:r>
            <a:r>
              <a:rPr lang="en-US" altLang="zh-CN" sz="1500" dirty="0">
                <a:solidFill>
                  <a:schemeClr val="bg1"/>
                </a:solidFill>
                <a:latin typeface="+mn-ea"/>
                <a:ea typeface="+mn-ea"/>
                <a:cs typeface="+mn-cs"/>
              </a:rPr>
              <a:t>, </a:t>
            </a:r>
            <a:r>
              <a:rPr lang="zh-CN" altLang="en-US" sz="1500" dirty="0">
                <a:solidFill>
                  <a:schemeClr val="bg1"/>
                </a:solidFill>
                <a:latin typeface="+mn-ea"/>
                <a:ea typeface="+mn-ea"/>
                <a:cs typeface="+mn-cs"/>
              </a:rPr>
              <a:t>多变化</a:t>
            </a:r>
            <a:r>
              <a:rPr lang="en-US" altLang="zh-CN" sz="1500" dirty="0">
                <a:solidFill>
                  <a:schemeClr val="bg1"/>
                </a:solidFill>
                <a:latin typeface="+mn-ea"/>
                <a:ea typeface="+mn-ea"/>
                <a:cs typeface="+mn-cs"/>
              </a:rPr>
              <a:t>,</a:t>
            </a:r>
            <a:r>
              <a:rPr lang="zh-CN" altLang="en-US" sz="1500" dirty="0">
                <a:solidFill>
                  <a:schemeClr val="bg1"/>
                </a:solidFill>
                <a:latin typeface="+mn-ea"/>
                <a:ea typeface="+mn-ea"/>
                <a:cs typeface="+mn-cs"/>
              </a:rPr>
              <a:t>迎合快速产品更新换代</a:t>
            </a:r>
          </a:p>
          <a:p>
            <a:pPr marL="287338" indent="-287338">
              <a:lnSpc>
                <a:spcPct val="95000"/>
              </a:lnSpc>
              <a:spcBef>
                <a:spcPct val="20000"/>
              </a:spcBef>
              <a:buSzPct val="80000"/>
              <a:buFont typeface="Arial" charset="0"/>
              <a:buChar char="►"/>
              <a:defRPr/>
            </a:pPr>
            <a:r>
              <a:rPr lang="zh-CN" altLang="en-US" sz="1500" dirty="0">
                <a:solidFill>
                  <a:schemeClr val="bg1"/>
                </a:solidFill>
                <a:latin typeface="+mn-ea"/>
                <a:ea typeface="+mn-ea"/>
                <a:cs typeface="+mn-cs"/>
              </a:rPr>
              <a:t>微功耗</a:t>
            </a:r>
            <a:r>
              <a:rPr lang="en-US" altLang="zh-CN" sz="1500" dirty="0">
                <a:solidFill>
                  <a:schemeClr val="bg1"/>
                </a:solidFill>
                <a:latin typeface="+mn-ea"/>
                <a:ea typeface="+mn-ea"/>
                <a:cs typeface="+mn-cs"/>
              </a:rPr>
              <a:t>,</a:t>
            </a:r>
            <a:r>
              <a:rPr lang="zh-CN" altLang="en-US" sz="1500" dirty="0">
                <a:solidFill>
                  <a:schemeClr val="bg1"/>
                </a:solidFill>
                <a:latin typeface="+mn-ea"/>
                <a:ea typeface="+mn-ea"/>
                <a:cs typeface="+mn-cs"/>
              </a:rPr>
              <a:t>小巧</a:t>
            </a:r>
          </a:p>
        </p:txBody>
      </p:sp>
      <p:grpSp>
        <p:nvGrpSpPr>
          <p:cNvPr id="4" name="Group 30"/>
          <p:cNvGrpSpPr>
            <a:grpSpLocks/>
          </p:cNvGrpSpPr>
          <p:nvPr/>
        </p:nvGrpSpPr>
        <p:grpSpPr bwMode="auto">
          <a:xfrm>
            <a:off x="5546725" y="982663"/>
            <a:ext cx="3597275" cy="2032000"/>
            <a:chOff x="3494" y="619"/>
            <a:chExt cx="2266" cy="1280"/>
          </a:xfrm>
        </p:grpSpPr>
        <p:sp>
          <p:nvSpPr>
            <p:cNvPr id="1769503" name="Text Box 31"/>
            <p:cNvSpPr txBox="1">
              <a:spLocks noChangeArrowheads="1"/>
            </p:cNvSpPr>
            <p:nvPr/>
          </p:nvSpPr>
          <p:spPr bwMode="auto">
            <a:xfrm>
              <a:off x="4206" y="695"/>
              <a:ext cx="1554" cy="683"/>
            </a:xfrm>
            <a:prstGeom prst="rect">
              <a:avLst/>
            </a:prstGeom>
            <a:noFill/>
            <a:ln w="9525">
              <a:noFill/>
              <a:miter lim="800000"/>
              <a:headEnd/>
              <a:tailEnd/>
            </a:ln>
            <a:effectLst/>
          </p:spPr>
          <p:txBody>
            <a:bodyPr>
              <a:spAutoFit/>
            </a:bodyPr>
            <a:lstStyle/>
            <a:p>
              <a:pPr marL="287338" indent="-287338">
                <a:lnSpc>
                  <a:spcPct val="95000"/>
                </a:lnSpc>
                <a:spcBef>
                  <a:spcPct val="20000"/>
                </a:spcBef>
                <a:buSzPct val="80000"/>
                <a:defRPr/>
              </a:pPr>
              <a:r>
                <a:rPr lang="zh-CN" altLang="en-US" sz="1400" b="1">
                  <a:solidFill>
                    <a:schemeClr val="bg1"/>
                  </a:solidFill>
                  <a:latin typeface="+mn-ea"/>
                  <a:ea typeface="+mn-ea"/>
                  <a:cs typeface="+mn-cs"/>
                </a:rPr>
                <a:t>汽车信息电子</a:t>
              </a:r>
            </a:p>
            <a:p>
              <a:pPr marL="287338" indent="-287338">
                <a:lnSpc>
                  <a:spcPct val="95000"/>
                </a:lnSpc>
                <a:spcBef>
                  <a:spcPct val="20000"/>
                </a:spcBef>
                <a:buSzPct val="80000"/>
                <a:buFont typeface="Arial" charset="0"/>
                <a:buChar char="►"/>
                <a:defRPr/>
              </a:pPr>
              <a:r>
                <a:rPr lang="zh-CN" altLang="en-US" sz="1500">
                  <a:solidFill>
                    <a:schemeClr val="bg1"/>
                  </a:solidFill>
                  <a:latin typeface="+mn-ea"/>
                  <a:ea typeface="+mn-ea"/>
                  <a:cs typeface="+mn-cs"/>
                </a:rPr>
                <a:t>影音及导航</a:t>
              </a:r>
            </a:p>
            <a:p>
              <a:pPr marL="287338" indent="-287338">
                <a:lnSpc>
                  <a:spcPct val="95000"/>
                </a:lnSpc>
                <a:spcBef>
                  <a:spcPct val="20000"/>
                </a:spcBef>
                <a:buSzPct val="80000"/>
                <a:buFont typeface="Arial" charset="0"/>
                <a:buChar char="►"/>
                <a:defRPr/>
              </a:pPr>
              <a:r>
                <a:rPr lang="zh-CN" altLang="en-US" sz="1500">
                  <a:solidFill>
                    <a:schemeClr val="bg1"/>
                  </a:solidFill>
                  <a:latin typeface="+mn-ea"/>
                  <a:ea typeface="+mn-ea"/>
                  <a:cs typeface="+mn-cs"/>
                </a:rPr>
                <a:t>免费或收费服务</a:t>
              </a:r>
            </a:p>
            <a:p>
              <a:pPr marL="287338" indent="-287338">
                <a:lnSpc>
                  <a:spcPct val="95000"/>
                </a:lnSpc>
                <a:spcBef>
                  <a:spcPct val="20000"/>
                </a:spcBef>
                <a:buSzPct val="80000"/>
                <a:buFont typeface="Arial" charset="0"/>
                <a:buChar char="►"/>
                <a:defRPr/>
              </a:pPr>
              <a:r>
                <a:rPr lang="zh-CN" altLang="en-US" sz="1500">
                  <a:solidFill>
                    <a:schemeClr val="bg1"/>
                  </a:solidFill>
                  <a:latin typeface="+mn-ea"/>
                  <a:ea typeface="+mn-ea"/>
                  <a:cs typeface="+mn-cs"/>
                </a:rPr>
                <a:t>与移动产品的互通</a:t>
              </a:r>
            </a:p>
          </p:txBody>
        </p:sp>
        <p:grpSp>
          <p:nvGrpSpPr>
            <p:cNvPr id="1051" name="Group 32"/>
            <p:cNvGrpSpPr>
              <a:grpSpLocks/>
            </p:cNvGrpSpPr>
            <p:nvPr/>
          </p:nvGrpSpPr>
          <p:grpSpPr bwMode="auto">
            <a:xfrm>
              <a:off x="3494" y="619"/>
              <a:ext cx="596" cy="1280"/>
              <a:chOff x="3494" y="619"/>
              <a:chExt cx="596" cy="1280"/>
            </a:xfrm>
          </p:grpSpPr>
          <p:pic>
            <p:nvPicPr>
              <p:cNvPr id="1052" name="Picture 33"/>
              <p:cNvPicPr>
                <a:picLocks noChangeAspect="1" noChangeArrowheads="1"/>
              </p:cNvPicPr>
              <p:nvPr/>
            </p:nvPicPr>
            <p:blipFill>
              <a:blip r:embed="rId13"/>
              <a:srcRect t="1845" b="3320"/>
              <a:stretch>
                <a:fillRect/>
              </a:stretch>
            </p:blipFill>
            <p:spPr bwMode="auto">
              <a:xfrm>
                <a:off x="3494" y="1193"/>
                <a:ext cx="596" cy="233"/>
              </a:xfrm>
              <a:prstGeom prst="rect">
                <a:avLst/>
              </a:prstGeom>
              <a:noFill/>
              <a:ln w="9525">
                <a:noFill/>
                <a:miter lim="800000"/>
                <a:headEnd/>
                <a:tailEnd/>
              </a:ln>
            </p:spPr>
          </p:pic>
          <p:pic>
            <p:nvPicPr>
              <p:cNvPr id="1053" name="Picture 34" descr="speaker"/>
              <p:cNvPicPr>
                <a:picLocks noChangeAspect="1" noChangeArrowheads="1"/>
              </p:cNvPicPr>
              <p:nvPr/>
            </p:nvPicPr>
            <p:blipFill>
              <a:blip r:embed="rId14"/>
              <a:srcRect/>
              <a:stretch>
                <a:fillRect/>
              </a:stretch>
            </p:blipFill>
            <p:spPr bwMode="auto">
              <a:xfrm>
                <a:off x="3524" y="619"/>
                <a:ext cx="465" cy="465"/>
              </a:xfrm>
              <a:prstGeom prst="rect">
                <a:avLst/>
              </a:prstGeom>
              <a:noFill/>
              <a:ln w="9525">
                <a:noFill/>
                <a:miter lim="800000"/>
                <a:headEnd/>
                <a:tailEnd/>
              </a:ln>
            </p:spPr>
          </p:pic>
          <p:pic>
            <p:nvPicPr>
              <p:cNvPr id="1054" name="Picture 35" descr="tv2"/>
              <p:cNvPicPr>
                <a:picLocks noChangeAspect="1" noChangeArrowheads="1"/>
              </p:cNvPicPr>
              <p:nvPr/>
            </p:nvPicPr>
            <p:blipFill>
              <a:blip r:embed="rId15"/>
              <a:srcRect/>
              <a:stretch>
                <a:fillRect/>
              </a:stretch>
            </p:blipFill>
            <p:spPr bwMode="auto">
              <a:xfrm>
                <a:off x="3501" y="1537"/>
                <a:ext cx="411" cy="362"/>
              </a:xfrm>
              <a:prstGeom prst="rect">
                <a:avLst/>
              </a:prstGeom>
              <a:noFill/>
              <a:ln w="9525">
                <a:noFill/>
                <a:miter lim="800000"/>
                <a:headEnd/>
                <a:tailEnd/>
              </a:ln>
            </p:spPr>
          </p:pic>
        </p:grpSp>
      </p:grpSp>
      <p:sp>
        <p:nvSpPr>
          <p:cNvPr id="1769508" name="Line 36"/>
          <p:cNvSpPr>
            <a:spLocks noChangeShapeType="1"/>
          </p:cNvSpPr>
          <p:nvPr/>
        </p:nvSpPr>
        <p:spPr bwMode="auto">
          <a:xfrm>
            <a:off x="223838" y="857250"/>
            <a:ext cx="8704262" cy="0"/>
          </a:xfrm>
          <a:prstGeom prst="line">
            <a:avLst/>
          </a:prstGeom>
          <a:noFill/>
          <a:ln w="28575">
            <a:solidFill>
              <a:srgbClr val="BFB5A9"/>
            </a:solidFill>
            <a:round/>
            <a:headEnd/>
            <a:tailEnd/>
          </a:ln>
          <a:effectLst/>
        </p:spPr>
        <p:txBody>
          <a:bodyPr/>
          <a:lstStyle/>
          <a:p>
            <a:pPr>
              <a:defRPr/>
            </a:pPr>
            <a:endParaRPr lang="zh-CN" altLang="en-US">
              <a:latin typeface="+mn-ea"/>
              <a:ea typeface="+mn-ea"/>
              <a:cs typeface="+mn-cs"/>
            </a:endParaRPr>
          </a:p>
        </p:txBody>
      </p:sp>
      <p:sp>
        <p:nvSpPr>
          <p:cNvPr id="1769509" name="Line 37"/>
          <p:cNvSpPr>
            <a:spLocks noChangeShapeType="1"/>
          </p:cNvSpPr>
          <p:nvPr/>
        </p:nvSpPr>
        <p:spPr bwMode="auto">
          <a:xfrm>
            <a:off x="223838" y="3184525"/>
            <a:ext cx="8704262" cy="0"/>
          </a:xfrm>
          <a:prstGeom prst="line">
            <a:avLst/>
          </a:prstGeom>
          <a:noFill/>
          <a:ln w="28575">
            <a:solidFill>
              <a:srgbClr val="BFB5A9"/>
            </a:solidFill>
            <a:round/>
            <a:headEnd/>
            <a:tailEnd/>
          </a:ln>
          <a:effectLst/>
        </p:spPr>
        <p:txBody>
          <a:bodyPr/>
          <a:lstStyle/>
          <a:p>
            <a:pPr>
              <a:defRPr/>
            </a:pPr>
            <a:endParaRPr lang="zh-CN" altLang="en-US">
              <a:latin typeface="+mn-ea"/>
              <a:ea typeface="+mn-ea"/>
              <a:cs typeface="+mn-cs"/>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69501"/>
                                        </p:tgtEl>
                                        <p:attrNameLst>
                                          <p:attrName>style.visibility</p:attrName>
                                        </p:attrNameLst>
                                      </p:cBhvr>
                                      <p:to>
                                        <p:strVal val="visible"/>
                                      </p:to>
                                    </p:set>
                                    <p:animEffect transition="in" filter="fade">
                                      <p:cBhvr>
                                        <p:cTn id="7" dur="1000"/>
                                        <p:tgtEl>
                                          <p:spTgt spid="1769501"/>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769478"/>
                                        </p:tgtEl>
                                        <p:attrNameLst>
                                          <p:attrName>style.visibility</p:attrName>
                                        </p:attrNameLst>
                                      </p:cBhvr>
                                      <p:to>
                                        <p:strVal val="visible"/>
                                      </p:to>
                                    </p:set>
                                    <p:animEffect transition="in" filter="fade">
                                      <p:cBhvr>
                                        <p:cTn id="15" dur="1000"/>
                                        <p:tgtEl>
                                          <p:spTgt spid="1769478"/>
                                        </p:tgtEl>
                                      </p:cBhvr>
                                    </p:animEffect>
                                  </p:childTnLst>
                                </p:cTn>
                              </p:par>
                              <p:par>
                                <p:cTn id="16" presetID="10"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childTnLst>
                                </p:cTn>
                              </p:par>
                            </p:childTnLst>
                          </p:cTn>
                        </p:par>
                        <p:par>
                          <p:cTn id="19" fill="hold">
                            <p:stCondLst>
                              <p:cond delay="1000"/>
                            </p:stCondLst>
                            <p:childTnLst>
                              <p:par>
                                <p:cTn id="20" presetID="10" presetClass="entr" presetSubtype="0" fill="hold" nodeType="afterEffect">
                                  <p:stCondLst>
                                    <p:cond delay="0"/>
                                  </p:stCondLst>
                                  <p:childTnLst>
                                    <p:set>
                                      <p:cBhvr>
                                        <p:cTn id="21" dur="1" fill="hold">
                                          <p:stCondLst>
                                            <p:cond delay="0"/>
                                          </p:stCondLst>
                                        </p:cTn>
                                        <p:tgtEl>
                                          <p:spTgt spid="1769495"/>
                                        </p:tgtEl>
                                        <p:attrNameLst>
                                          <p:attrName>style.visibility</p:attrName>
                                        </p:attrNameLst>
                                      </p:cBhvr>
                                      <p:to>
                                        <p:strVal val="visible"/>
                                      </p:to>
                                    </p:set>
                                    <p:animEffect transition="in" filter="fade">
                                      <p:cBhvr>
                                        <p:cTn id="22" dur="500"/>
                                        <p:tgtEl>
                                          <p:spTgt spid="1769495"/>
                                        </p:tgtEl>
                                      </p:cBhvr>
                                    </p:animEffect>
                                  </p:childTnLst>
                                </p:cTn>
                              </p:par>
                            </p:childTnLst>
                          </p:cTn>
                        </p:par>
                        <p:par>
                          <p:cTn id="23" fill="hold">
                            <p:stCondLst>
                              <p:cond delay="1500"/>
                            </p:stCondLst>
                            <p:childTnLst>
                              <p:par>
                                <p:cTn id="24" presetID="10" presetClass="entr" presetSubtype="0" fill="hold" nodeType="afterEffect">
                                  <p:stCondLst>
                                    <p:cond delay="0"/>
                                  </p:stCondLst>
                                  <p:childTnLst>
                                    <p:set>
                                      <p:cBhvr>
                                        <p:cTn id="25" dur="1" fill="hold">
                                          <p:stCondLst>
                                            <p:cond delay="0"/>
                                          </p:stCondLst>
                                        </p:cTn>
                                        <p:tgtEl>
                                          <p:spTgt spid="1769481"/>
                                        </p:tgtEl>
                                        <p:attrNameLst>
                                          <p:attrName>style.visibility</p:attrName>
                                        </p:attrNameLst>
                                      </p:cBhvr>
                                      <p:to>
                                        <p:strVal val="visible"/>
                                      </p:to>
                                    </p:set>
                                    <p:animEffect transition="in" filter="fade">
                                      <p:cBhvr>
                                        <p:cTn id="26" dur="500"/>
                                        <p:tgtEl>
                                          <p:spTgt spid="1769481"/>
                                        </p:tgtEl>
                                      </p:cBhvr>
                                    </p:animEffect>
                                  </p:childTnLst>
                                </p:cTn>
                              </p:par>
                            </p:childTnLst>
                          </p:cTn>
                        </p:par>
                        <p:par>
                          <p:cTn id="27" fill="hold">
                            <p:stCondLst>
                              <p:cond delay="2000"/>
                            </p:stCondLst>
                            <p:childTnLst>
                              <p:par>
                                <p:cTn id="28" presetID="10" presetClass="entr" presetSubtype="0" fill="hold" nodeType="afterEffect">
                                  <p:stCondLst>
                                    <p:cond delay="0"/>
                                  </p:stCondLst>
                                  <p:childTnLst>
                                    <p:set>
                                      <p:cBhvr>
                                        <p:cTn id="29" dur="1" fill="hold">
                                          <p:stCondLst>
                                            <p:cond delay="0"/>
                                          </p:stCondLst>
                                        </p:cTn>
                                        <p:tgtEl>
                                          <p:spTgt spid="1769479"/>
                                        </p:tgtEl>
                                        <p:attrNameLst>
                                          <p:attrName>style.visibility</p:attrName>
                                        </p:attrNameLst>
                                      </p:cBhvr>
                                      <p:to>
                                        <p:strVal val="visible"/>
                                      </p:to>
                                    </p:set>
                                    <p:animEffect transition="in" filter="fade">
                                      <p:cBhvr>
                                        <p:cTn id="30" dur="500"/>
                                        <p:tgtEl>
                                          <p:spTgt spid="1769479"/>
                                        </p:tgtEl>
                                      </p:cBhvr>
                                    </p:animEffect>
                                  </p:childTnLst>
                                </p:cTn>
                              </p:par>
                            </p:childTnLst>
                          </p:cTn>
                        </p:par>
                        <p:par>
                          <p:cTn id="31" fill="hold">
                            <p:stCondLst>
                              <p:cond delay="2500"/>
                            </p:stCondLst>
                            <p:childTnLst>
                              <p:par>
                                <p:cTn id="32" presetID="10" presetClass="entr" presetSubtype="0" fill="hold" nodeType="afterEffect">
                                  <p:stCondLst>
                                    <p:cond delay="0"/>
                                  </p:stCondLst>
                                  <p:childTnLst>
                                    <p:set>
                                      <p:cBhvr>
                                        <p:cTn id="33" dur="1" fill="hold">
                                          <p:stCondLst>
                                            <p:cond delay="0"/>
                                          </p:stCondLst>
                                        </p:cTn>
                                        <p:tgtEl>
                                          <p:spTgt spid="1769480"/>
                                        </p:tgtEl>
                                        <p:attrNameLst>
                                          <p:attrName>style.visibility</p:attrName>
                                        </p:attrNameLst>
                                      </p:cBhvr>
                                      <p:to>
                                        <p:strVal val="visible"/>
                                      </p:to>
                                    </p:set>
                                    <p:animEffect transition="in" filter="fade">
                                      <p:cBhvr>
                                        <p:cTn id="34" dur="500"/>
                                        <p:tgtEl>
                                          <p:spTgt spid="1769480"/>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769482"/>
                                        </p:tgtEl>
                                        <p:attrNameLst>
                                          <p:attrName>style.visibility</p:attrName>
                                        </p:attrNameLst>
                                      </p:cBhvr>
                                      <p:to>
                                        <p:strVal val="visible"/>
                                      </p:to>
                                    </p:set>
                                    <p:animEffect transition="in" filter="fade">
                                      <p:cBhvr>
                                        <p:cTn id="39" dur="500"/>
                                        <p:tgtEl>
                                          <p:spTgt spid="1769482"/>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769483"/>
                                        </p:tgtEl>
                                        <p:attrNameLst>
                                          <p:attrName>style.visibility</p:attrName>
                                        </p:attrNameLst>
                                      </p:cBhvr>
                                      <p:to>
                                        <p:strVal val="visible"/>
                                      </p:to>
                                    </p:set>
                                    <p:animEffect transition="in" filter="fade">
                                      <p:cBhvr>
                                        <p:cTn id="42" dur="500"/>
                                        <p:tgtEl>
                                          <p:spTgt spid="17694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69482" grpId="0"/>
      <p:bldP spid="1769483" grpId="0"/>
      <p:bldP spid="176950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7" descr="wireless_im1"/>
          <p:cNvPicPr>
            <a:picLocks noChangeAspect="1" noChangeArrowheads="1"/>
          </p:cNvPicPr>
          <p:nvPr/>
        </p:nvPicPr>
        <p:blipFill>
          <a:blip r:embed="rId3"/>
          <a:srcRect/>
          <a:stretch>
            <a:fillRect/>
          </a:stretch>
        </p:blipFill>
        <p:spPr bwMode="auto">
          <a:xfrm>
            <a:off x="295275" y="1387475"/>
            <a:ext cx="8667750" cy="3409950"/>
          </a:xfrm>
          <a:prstGeom prst="rect">
            <a:avLst/>
          </a:prstGeom>
          <a:noFill/>
          <a:ln w="9525">
            <a:noFill/>
            <a:miter lim="800000"/>
            <a:headEnd/>
            <a:tailEnd/>
          </a:ln>
        </p:spPr>
      </p:pic>
      <p:sp>
        <p:nvSpPr>
          <p:cNvPr id="2103300" name="Rectangle 4"/>
          <p:cNvSpPr>
            <a:spLocks noGrp="1" noChangeArrowheads="1"/>
          </p:cNvSpPr>
          <p:nvPr>
            <p:ph type="ctrTitle"/>
          </p:nvPr>
        </p:nvSpPr>
        <p:spPr>
          <a:xfrm>
            <a:off x="848892" y="5444707"/>
            <a:ext cx="7142634" cy="637097"/>
          </a:xfrm>
        </p:spPr>
        <p:txBody>
          <a:bodyPr/>
          <a:lstStyle/>
          <a:p>
            <a:pPr eaLnBrk="1" hangingPunct="1">
              <a:defRPr/>
            </a:pPr>
            <a:r>
              <a:rPr altLang="zh-CN" sz="2300">
                <a:latin typeface="+mn-lt"/>
              </a:rPr>
              <a:t>i.MX</a:t>
            </a:r>
            <a:r>
              <a:rPr altLang="zh-CN" sz="2300">
                <a:latin typeface="+mn-ea"/>
              </a:rPr>
              <a:t> </a:t>
            </a:r>
            <a:r>
              <a:rPr lang="zh-CN" altLang="en-US" sz="2300">
                <a:latin typeface="+mn-ea"/>
              </a:rPr>
              <a:t>规划</a:t>
            </a:r>
            <a:br>
              <a:rPr lang="zh-CN" altLang="en-US" sz="2300">
                <a:latin typeface="+mn-ea"/>
              </a:rPr>
            </a:br>
            <a:r>
              <a:rPr altLang="zh-CN" sz="2300">
                <a:latin typeface="+mn-lt"/>
              </a:rPr>
              <a:t>&amp; i.MX35/37 </a:t>
            </a:r>
            <a:r>
              <a:rPr lang="zh-CN" altLang="en-US" sz="2300">
                <a:latin typeface="+mn-ea"/>
              </a:rPr>
              <a:t>介绍</a:t>
            </a:r>
          </a:p>
        </p:txBody>
      </p:sp>
      <p:pic>
        <p:nvPicPr>
          <p:cNvPr id="2103302" name="Picture 6" descr="i"/>
          <p:cNvPicPr>
            <a:picLocks noChangeAspect="1" noChangeArrowheads="1"/>
          </p:cNvPicPr>
          <p:nvPr/>
        </p:nvPicPr>
        <p:blipFill>
          <a:blip r:embed="rId4"/>
          <a:srcRect/>
          <a:stretch>
            <a:fillRect/>
          </a:stretch>
        </p:blipFill>
        <p:spPr bwMode="auto">
          <a:xfrm>
            <a:off x="4043363" y="4897438"/>
            <a:ext cx="1800225" cy="1709737"/>
          </a:xfrm>
          <a:prstGeom prst="rect">
            <a:avLst/>
          </a:prstGeom>
          <a:noFill/>
          <a:effectLst>
            <a:outerShdw dist="89803" dir="2700000" algn="ctr" rotWithShape="0">
              <a:schemeClr val="tx1">
                <a:alpha val="50000"/>
              </a:schemeClr>
            </a:outerShdw>
          </a:effectLst>
        </p:spPr>
      </p:pic>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1730" name="AutoShape 2"/>
          <p:cNvSpPr>
            <a:spLocks noChangeAspect="1" noChangeArrowheads="1" noTextEdit="1"/>
          </p:cNvSpPr>
          <p:nvPr/>
        </p:nvSpPr>
        <p:spPr bwMode="auto">
          <a:xfrm>
            <a:off x="495300" y="833438"/>
            <a:ext cx="7823200" cy="5078412"/>
          </a:xfrm>
          <a:prstGeom prst="rect">
            <a:avLst/>
          </a:prstGeom>
          <a:noFill/>
        </p:spPr>
        <p:txBody>
          <a:bodyPr/>
          <a:lstStyle/>
          <a:p>
            <a:pPr>
              <a:defRPr/>
            </a:pPr>
            <a:endParaRPr lang="zh-CN" altLang="en-US">
              <a:latin typeface="+mn-lt"/>
              <a:ea typeface="+mn-ea"/>
              <a:cs typeface="+mn-cs"/>
            </a:endParaRPr>
          </a:p>
        </p:txBody>
      </p:sp>
      <p:sp>
        <p:nvSpPr>
          <p:cNvPr id="2121731" name="Rectangle 3"/>
          <p:cNvSpPr>
            <a:spLocks noChangeArrowheads="1"/>
          </p:cNvSpPr>
          <p:nvPr/>
        </p:nvSpPr>
        <p:spPr bwMode="auto">
          <a:xfrm>
            <a:off x="161925" y="612775"/>
            <a:ext cx="8809038" cy="4838700"/>
          </a:xfrm>
          <a:prstGeom prst="rect">
            <a:avLst/>
          </a:prstGeom>
          <a:solidFill>
            <a:schemeClr val="accent1">
              <a:alpha val="22000"/>
            </a:schemeClr>
          </a:solidFill>
          <a:ln w="9525">
            <a:solidFill>
              <a:srgbClr val="FFFFFF"/>
            </a:solidFill>
            <a:miter lim="800000"/>
            <a:headEnd/>
            <a:tailEnd/>
          </a:ln>
        </p:spPr>
        <p:txBody>
          <a:bodyPr lIns="70409" tIns="35204" rIns="70409" bIns="35204" anchor="ctr"/>
          <a:lstStyle/>
          <a:p>
            <a:pPr>
              <a:defRPr/>
            </a:pPr>
            <a:endParaRPr lang="zh-CN" altLang="en-US">
              <a:latin typeface="+mn-lt"/>
              <a:ea typeface="+mn-ea"/>
              <a:cs typeface="+mn-cs"/>
            </a:endParaRPr>
          </a:p>
        </p:txBody>
      </p:sp>
      <p:sp>
        <p:nvSpPr>
          <p:cNvPr id="2121732" name="Line 4"/>
          <p:cNvSpPr>
            <a:spLocks noChangeShapeType="1"/>
          </p:cNvSpPr>
          <p:nvPr/>
        </p:nvSpPr>
        <p:spPr bwMode="auto">
          <a:xfrm flipH="1">
            <a:off x="3046413" y="617538"/>
            <a:ext cx="0" cy="5030787"/>
          </a:xfrm>
          <a:prstGeom prst="line">
            <a:avLst/>
          </a:prstGeom>
          <a:noFill/>
          <a:ln w="9525">
            <a:solidFill>
              <a:srgbClr val="FFFFFF"/>
            </a:solidFill>
            <a:round/>
            <a:headEnd/>
            <a:tailEnd/>
          </a:ln>
        </p:spPr>
        <p:txBody>
          <a:bodyPr/>
          <a:lstStyle/>
          <a:p>
            <a:pPr>
              <a:defRPr/>
            </a:pPr>
            <a:endParaRPr lang="zh-CN" altLang="en-US">
              <a:latin typeface="+mn-lt"/>
              <a:ea typeface="+mn-ea"/>
              <a:cs typeface="+mn-cs"/>
            </a:endParaRPr>
          </a:p>
        </p:txBody>
      </p:sp>
      <p:sp>
        <p:nvSpPr>
          <p:cNvPr id="2121733" name="Line 5"/>
          <p:cNvSpPr>
            <a:spLocks noChangeShapeType="1"/>
          </p:cNvSpPr>
          <p:nvPr/>
        </p:nvSpPr>
        <p:spPr bwMode="auto">
          <a:xfrm flipH="1">
            <a:off x="1516063" y="617538"/>
            <a:ext cx="0" cy="5043487"/>
          </a:xfrm>
          <a:prstGeom prst="line">
            <a:avLst/>
          </a:prstGeom>
          <a:noFill/>
          <a:ln w="9525">
            <a:solidFill>
              <a:srgbClr val="FFFFFF"/>
            </a:solidFill>
            <a:round/>
            <a:headEnd/>
            <a:tailEnd/>
          </a:ln>
        </p:spPr>
        <p:txBody>
          <a:bodyPr/>
          <a:lstStyle/>
          <a:p>
            <a:pPr>
              <a:defRPr/>
            </a:pPr>
            <a:endParaRPr lang="zh-CN" altLang="en-US">
              <a:latin typeface="+mn-lt"/>
              <a:ea typeface="+mn-ea"/>
              <a:cs typeface="+mn-cs"/>
            </a:endParaRPr>
          </a:p>
        </p:txBody>
      </p:sp>
      <p:sp>
        <p:nvSpPr>
          <p:cNvPr id="2121734" name="Line 6"/>
          <p:cNvSpPr>
            <a:spLocks noChangeShapeType="1"/>
          </p:cNvSpPr>
          <p:nvPr/>
        </p:nvSpPr>
        <p:spPr bwMode="auto">
          <a:xfrm flipH="1">
            <a:off x="6134100" y="617538"/>
            <a:ext cx="1588" cy="5043487"/>
          </a:xfrm>
          <a:prstGeom prst="line">
            <a:avLst/>
          </a:prstGeom>
          <a:noFill/>
          <a:ln w="9525">
            <a:solidFill>
              <a:srgbClr val="FFFFFF"/>
            </a:solidFill>
            <a:round/>
            <a:headEnd/>
            <a:tailEnd/>
          </a:ln>
        </p:spPr>
        <p:txBody>
          <a:bodyPr/>
          <a:lstStyle/>
          <a:p>
            <a:pPr>
              <a:defRPr/>
            </a:pPr>
            <a:endParaRPr lang="zh-CN" altLang="en-US">
              <a:latin typeface="+mn-lt"/>
              <a:ea typeface="+mn-ea"/>
              <a:cs typeface="+mn-cs"/>
            </a:endParaRPr>
          </a:p>
        </p:txBody>
      </p:sp>
      <p:sp>
        <p:nvSpPr>
          <p:cNvPr id="2121735" name="Line 7"/>
          <p:cNvSpPr>
            <a:spLocks noChangeShapeType="1"/>
          </p:cNvSpPr>
          <p:nvPr/>
        </p:nvSpPr>
        <p:spPr bwMode="auto">
          <a:xfrm flipH="1">
            <a:off x="4564063" y="604838"/>
            <a:ext cx="1587" cy="5056187"/>
          </a:xfrm>
          <a:prstGeom prst="line">
            <a:avLst/>
          </a:prstGeom>
          <a:noFill/>
          <a:ln w="9525">
            <a:solidFill>
              <a:srgbClr val="FFFFFF"/>
            </a:solidFill>
            <a:round/>
            <a:headEnd/>
            <a:tailEnd/>
          </a:ln>
        </p:spPr>
        <p:txBody>
          <a:bodyPr/>
          <a:lstStyle/>
          <a:p>
            <a:pPr>
              <a:defRPr/>
            </a:pPr>
            <a:endParaRPr lang="zh-CN" altLang="en-US">
              <a:latin typeface="+mn-lt"/>
              <a:ea typeface="+mn-ea"/>
              <a:cs typeface="+mn-cs"/>
            </a:endParaRPr>
          </a:p>
        </p:txBody>
      </p:sp>
      <p:sp>
        <p:nvSpPr>
          <p:cNvPr id="2121737" name="Text Box 9"/>
          <p:cNvSpPr txBox="1">
            <a:spLocks noChangeArrowheads="1"/>
          </p:cNvSpPr>
          <p:nvPr/>
        </p:nvSpPr>
        <p:spPr bwMode="auto">
          <a:xfrm>
            <a:off x="3025775" y="5591175"/>
            <a:ext cx="793750" cy="311150"/>
          </a:xfrm>
          <a:prstGeom prst="rect">
            <a:avLst/>
          </a:prstGeom>
          <a:noFill/>
          <a:ln w="9525">
            <a:noFill/>
            <a:miter lim="800000"/>
            <a:headEnd/>
            <a:tailEnd/>
          </a:ln>
        </p:spPr>
        <p:txBody>
          <a:bodyPr lIns="70409" tIns="35204" rIns="70409" bIns="35204"/>
          <a:lstStyle/>
          <a:p>
            <a:pPr>
              <a:defRPr/>
            </a:pPr>
            <a:r>
              <a:rPr lang="en-US" altLang="zh-CN" sz="1300" b="1">
                <a:latin typeface="+mn-lt"/>
                <a:ea typeface="+mn-ea"/>
                <a:cs typeface="Arial" charset="0"/>
              </a:rPr>
              <a:t>2005</a:t>
            </a:r>
            <a:endParaRPr lang="en-US" altLang="zh-CN" sz="2800">
              <a:latin typeface="+mn-lt"/>
              <a:ea typeface="+mn-ea"/>
              <a:cs typeface="Arial" charset="0"/>
            </a:endParaRPr>
          </a:p>
        </p:txBody>
      </p:sp>
      <p:sp>
        <p:nvSpPr>
          <p:cNvPr id="2121738" name="Text Box 10"/>
          <p:cNvSpPr txBox="1">
            <a:spLocks noChangeArrowheads="1"/>
          </p:cNvSpPr>
          <p:nvPr/>
        </p:nvSpPr>
        <p:spPr bwMode="auto">
          <a:xfrm>
            <a:off x="4514850" y="5599113"/>
            <a:ext cx="774700" cy="312737"/>
          </a:xfrm>
          <a:prstGeom prst="rect">
            <a:avLst/>
          </a:prstGeom>
          <a:noFill/>
          <a:ln w="9525">
            <a:noFill/>
            <a:miter lim="800000"/>
            <a:headEnd/>
            <a:tailEnd/>
          </a:ln>
        </p:spPr>
        <p:txBody>
          <a:bodyPr lIns="70409" tIns="35204" rIns="70409" bIns="35204"/>
          <a:lstStyle/>
          <a:p>
            <a:pPr>
              <a:defRPr/>
            </a:pPr>
            <a:r>
              <a:rPr lang="en-US" altLang="zh-CN" sz="1300" b="1">
                <a:latin typeface="+mn-lt"/>
                <a:ea typeface="+mn-ea"/>
                <a:cs typeface="Arial" charset="0"/>
              </a:rPr>
              <a:t>2006</a:t>
            </a:r>
            <a:endParaRPr lang="en-US" altLang="zh-CN" sz="2800">
              <a:latin typeface="+mn-lt"/>
              <a:ea typeface="+mn-ea"/>
              <a:cs typeface="Arial" charset="0"/>
            </a:endParaRPr>
          </a:p>
        </p:txBody>
      </p:sp>
      <p:sp>
        <p:nvSpPr>
          <p:cNvPr id="2121739" name="Text Box 11"/>
          <p:cNvSpPr txBox="1">
            <a:spLocks noChangeArrowheads="1"/>
          </p:cNvSpPr>
          <p:nvPr/>
        </p:nvSpPr>
        <p:spPr bwMode="auto">
          <a:xfrm>
            <a:off x="6008688" y="5584825"/>
            <a:ext cx="2085975" cy="312738"/>
          </a:xfrm>
          <a:prstGeom prst="rect">
            <a:avLst/>
          </a:prstGeom>
          <a:noFill/>
          <a:ln w="9525">
            <a:noFill/>
            <a:miter lim="800000"/>
            <a:headEnd/>
            <a:tailEnd/>
          </a:ln>
        </p:spPr>
        <p:txBody>
          <a:bodyPr lIns="70409" tIns="35204" rIns="70409" bIns="35204"/>
          <a:lstStyle/>
          <a:p>
            <a:pPr>
              <a:defRPr/>
            </a:pPr>
            <a:r>
              <a:rPr lang="en-US" altLang="zh-CN" sz="1300" b="1" dirty="0">
                <a:latin typeface="+mn-lt"/>
                <a:ea typeface="+mn-ea"/>
                <a:cs typeface="Arial" charset="0"/>
              </a:rPr>
              <a:t>2007                  2008</a:t>
            </a:r>
            <a:endParaRPr lang="en-US" altLang="zh-CN" sz="2800" dirty="0">
              <a:latin typeface="+mn-lt"/>
              <a:ea typeface="+mn-ea"/>
              <a:cs typeface="Arial" charset="0"/>
            </a:endParaRPr>
          </a:p>
        </p:txBody>
      </p:sp>
      <p:sp>
        <p:nvSpPr>
          <p:cNvPr id="2121740" name="Text Box 12"/>
          <p:cNvSpPr txBox="1">
            <a:spLocks noChangeArrowheads="1"/>
          </p:cNvSpPr>
          <p:nvPr/>
        </p:nvSpPr>
        <p:spPr bwMode="auto">
          <a:xfrm>
            <a:off x="42863" y="5576888"/>
            <a:ext cx="855662" cy="311150"/>
          </a:xfrm>
          <a:prstGeom prst="rect">
            <a:avLst/>
          </a:prstGeom>
          <a:noFill/>
          <a:ln w="9525">
            <a:noFill/>
            <a:miter lim="800000"/>
            <a:headEnd/>
            <a:tailEnd/>
          </a:ln>
        </p:spPr>
        <p:txBody>
          <a:bodyPr lIns="70409" tIns="35204" rIns="70409" bIns="35204"/>
          <a:lstStyle/>
          <a:p>
            <a:pPr>
              <a:defRPr/>
            </a:pPr>
            <a:r>
              <a:rPr lang="en-US" altLang="zh-CN" sz="1300" b="1">
                <a:latin typeface="+mn-lt"/>
                <a:ea typeface="+mn-ea"/>
                <a:cs typeface="Arial" charset="0"/>
              </a:rPr>
              <a:t>2003</a:t>
            </a:r>
            <a:endParaRPr lang="en-US" altLang="zh-CN" sz="2800">
              <a:latin typeface="+mn-lt"/>
              <a:ea typeface="+mn-ea"/>
              <a:cs typeface="Arial" charset="0"/>
            </a:endParaRPr>
          </a:p>
        </p:txBody>
      </p:sp>
      <p:sp>
        <p:nvSpPr>
          <p:cNvPr id="2121741" name="Text Box 13"/>
          <p:cNvSpPr txBox="1">
            <a:spLocks noChangeArrowheads="1"/>
          </p:cNvSpPr>
          <p:nvPr/>
        </p:nvSpPr>
        <p:spPr bwMode="auto">
          <a:xfrm>
            <a:off x="1533525" y="5576888"/>
            <a:ext cx="895350" cy="311150"/>
          </a:xfrm>
          <a:prstGeom prst="rect">
            <a:avLst/>
          </a:prstGeom>
          <a:noFill/>
          <a:ln w="9525">
            <a:noFill/>
            <a:miter lim="800000"/>
            <a:headEnd/>
            <a:tailEnd/>
          </a:ln>
        </p:spPr>
        <p:txBody>
          <a:bodyPr lIns="70409" tIns="35204" rIns="70409" bIns="35204"/>
          <a:lstStyle/>
          <a:p>
            <a:pPr>
              <a:defRPr/>
            </a:pPr>
            <a:r>
              <a:rPr lang="en-US" altLang="zh-CN" sz="1300" b="1">
                <a:latin typeface="+mn-lt"/>
                <a:ea typeface="+mn-ea"/>
                <a:cs typeface="Arial" charset="0"/>
              </a:rPr>
              <a:t>2004</a:t>
            </a:r>
            <a:endParaRPr lang="en-US" altLang="zh-CN" sz="2800">
              <a:latin typeface="+mn-lt"/>
              <a:ea typeface="+mn-ea"/>
              <a:cs typeface="Arial" charset="0"/>
            </a:endParaRPr>
          </a:p>
        </p:txBody>
      </p:sp>
      <p:grpSp>
        <p:nvGrpSpPr>
          <p:cNvPr id="21516" name="Group 106"/>
          <p:cNvGrpSpPr>
            <a:grpSpLocks/>
          </p:cNvGrpSpPr>
          <p:nvPr/>
        </p:nvGrpSpPr>
        <p:grpSpPr bwMode="auto">
          <a:xfrm>
            <a:off x="152400" y="3700463"/>
            <a:ext cx="1460500" cy="1328737"/>
            <a:chOff x="96" y="1260"/>
            <a:chExt cx="920" cy="837"/>
          </a:xfrm>
        </p:grpSpPr>
        <p:pic>
          <p:nvPicPr>
            <p:cNvPr id="21584" name="Picture 14" descr="Blue Bar pg21"/>
            <p:cNvPicPr>
              <a:picLocks noChangeAspect="1" noChangeArrowheads="1"/>
            </p:cNvPicPr>
            <p:nvPr/>
          </p:nvPicPr>
          <p:blipFill>
            <a:blip r:embed="rId3"/>
            <a:srcRect/>
            <a:stretch>
              <a:fillRect/>
            </a:stretch>
          </p:blipFill>
          <p:spPr bwMode="auto">
            <a:xfrm>
              <a:off x="96" y="1261"/>
              <a:ext cx="920" cy="836"/>
            </a:xfrm>
            <a:prstGeom prst="rect">
              <a:avLst/>
            </a:prstGeom>
            <a:noFill/>
            <a:ln w="9525">
              <a:noFill/>
              <a:miter lim="800000"/>
              <a:headEnd/>
              <a:tailEnd/>
            </a:ln>
          </p:spPr>
        </p:pic>
        <p:sp>
          <p:nvSpPr>
            <p:cNvPr id="2121743" name="Text Box 15"/>
            <p:cNvSpPr txBox="1">
              <a:spLocks noChangeArrowheads="1"/>
            </p:cNvSpPr>
            <p:nvPr/>
          </p:nvSpPr>
          <p:spPr bwMode="auto">
            <a:xfrm>
              <a:off x="377" y="1260"/>
              <a:ext cx="473" cy="167"/>
            </a:xfrm>
            <a:prstGeom prst="rect">
              <a:avLst/>
            </a:prstGeom>
            <a:noFill/>
            <a:ln w="9525">
              <a:noFill/>
              <a:miter lim="800000"/>
              <a:headEnd/>
              <a:tailEnd/>
            </a:ln>
          </p:spPr>
          <p:txBody>
            <a:bodyPr lIns="70409" tIns="35204" rIns="70409" bIns="35204"/>
            <a:lstStyle/>
            <a:p>
              <a:pPr algn="ctr">
                <a:defRPr/>
              </a:pPr>
              <a:r>
                <a:rPr lang="en-US" altLang="zh-CN" sz="1400" b="1" dirty="0">
                  <a:solidFill>
                    <a:schemeClr val="bg1"/>
                  </a:solidFill>
                  <a:latin typeface="+mn-lt"/>
                  <a:ea typeface="+mn-ea"/>
                  <a:cs typeface="Arial" charset="0"/>
                </a:rPr>
                <a:t>i.MX1</a:t>
              </a:r>
              <a:endParaRPr lang="en-US" altLang="zh-CN" sz="1400" dirty="0">
                <a:solidFill>
                  <a:schemeClr val="bg1"/>
                </a:solidFill>
                <a:latin typeface="+mn-lt"/>
                <a:ea typeface="+mn-ea"/>
                <a:cs typeface="Arial" charset="0"/>
              </a:endParaRPr>
            </a:p>
          </p:txBody>
        </p:sp>
        <p:sp>
          <p:nvSpPr>
            <p:cNvPr id="2121744" name="Rectangle 16"/>
            <p:cNvSpPr>
              <a:spLocks noChangeArrowheads="1"/>
            </p:cNvSpPr>
            <p:nvPr/>
          </p:nvSpPr>
          <p:spPr bwMode="auto">
            <a:xfrm>
              <a:off x="171" y="1457"/>
              <a:ext cx="845" cy="388"/>
            </a:xfrm>
            <a:prstGeom prst="rect">
              <a:avLst/>
            </a:prstGeom>
            <a:noFill/>
            <a:ln w="12700">
              <a:noFill/>
              <a:miter lim="800000"/>
              <a:headEnd/>
              <a:tailEnd/>
            </a:ln>
          </p:spPr>
          <p:txBody>
            <a:bodyPr lIns="70409" tIns="35204" rIns="70409" bIns="35204" anchor="ctr"/>
            <a:lstStyle/>
            <a:p>
              <a:pPr>
                <a:tabLst>
                  <a:tab pos="685800" algn="l"/>
                </a:tabLst>
                <a:defRPr/>
              </a:pPr>
              <a:r>
                <a:rPr lang="en-US" altLang="zh-CN" sz="900" b="1" dirty="0">
                  <a:solidFill>
                    <a:schemeClr val="bg1"/>
                  </a:solidFill>
                  <a:latin typeface="+mn-lt"/>
                  <a:ea typeface="+mn-ea"/>
                  <a:cs typeface="Arial" charset="0"/>
                </a:rPr>
                <a:t>Starting at 150MHz </a:t>
              </a:r>
              <a:endParaRPr lang="en-US" altLang="zh-CN" sz="1700" b="1" dirty="0">
                <a:solidFill>
                  <a:schemeClr val="bg1"/>
                </a:solidFill>
                <a:latin typeface="+mn-lt"/>
                <a:ea typeface="+mn-ea"/>
                <a:cs typeface="Arial" charset="0"/>
              </a:endParaRPr>
            </a:p>
            <a:p>
              <a:pPr eaLnBrk="0" hangingPunct="0">
                <a:tabLst>
                  <a:tab pos="685800" algn="l"/>
                </a:tabLst>
                <a:defRPr/>
              </a:pPr>
              <a:r>
                <a:rPr lang="en-US" altLang="zh-CN" sz="900" b="1" dirty="0">
                  <a:solidFill>
                    <a:schemeClr val="bg1"/>
                  </a:solidFill>
                  <a:latin typeface="+mn-lt"/>
                  <a:ea typeface="+mn-ea"/>
                  <a:cs typeface="Arial" charset="0"/>
                </a:rPr>
                <a:t>180nm process </a:t>
              </a:r>
            </a:p>
            <a:p>
              <a:pPr eaLnBrk="0" hangingPunct="0">
                <a:tabLst>
                  <a:tab pos="685800" algn="l"/>
                </a:tabLst>
                <a:defRPr/>
              </a:pPr>
              <a:r>
                <a:rPr lang="en-US" altLang="zh-CN" sz="900" b="1" dirty="0">
                  <a:solidFill>
                    <a:schemeClr val="bg1"/>
                  </a:solidFill>
                  <a:latin typeface="+mn-lt"/>
                  <a:ea typeface="+mn-ea"/>
                  <a:cs typeface="Arial" charset="0"/>
                </a:rPr>
                <a:t>MPEG4 Enc/Dec</a:t>
              </a:r>
              <a:endParaRPr lang="en-US" altLang="zh-CN" sz="1700" b="1" dirty="0">
                <a:solidFill>
                  <a:schemeClr val="bg1"/>
                </a:solidFill>
                <a:latin typeface="+mn-lt"/>
                <a:ea typeface="+mn-ea"/>
                <a:cs typeface="Arial" charset="0"/>
              </a:endParaRPr>
            </a:p>
            <a:p>
              <a:pPr eaLnBrk="0" hangingPunct="0">
                <a:tabLst>
                  <a:tab pos="685800" algn="l"/>
                </a:tabLst>
                <a:defRPr/>
              </a:pPr>
              <a:r>
                <a:rPr lang="en-US" altLang="zh-CN" sz="900" b="1" dirty="0">
                  <a:solidFill>
                    <a:schemeClr val="bg1"/>
                  </a:solidFill>
                  <a:latin typeface="+mn-lt"/>
                  <a:ea typeface="+mn-ea"/>
                  <a:cs typeface="Arial" charset="0"/>
                </a:rPr>
                <a:t>Embedded Bluetooth</a:t>
              </a:r>
              <a:endParaRPr lang="en-US" altLang="zh-CN" sz="3600" dirty="0">
                <a:solidFill>
                  <a:schemeClr val="bg1"/>
                </a:solidFill>
                <a:latin typeface="+mn-lt"/>
                <a:ea typeface="+mn-ea"/>
                <a:cs typeface="Arial" charset="0"/>
              </a:endParaRPr>
            </a:p>
          </p:txBody>
        </p:sp>
      </p:grpSp>
      <p:sp>
        <p:nvSpPr>
          <p:cNvPr id="2121751" name="Line 23"/>
          <p:cNvSpPr>
            <a:spLocks noChangeShapeType="1"/>
          </p:cNvSpPr>
          <p:nvPr/>
        </p:nvSpPr>
        <p:spPr bwMode="auto">
          <a:xfrm flipH="1">
            <a:off x="7658100" y="630238"/>
            <a:ext cx="1588" cy="5043487"/>
          </a:xfrm>
          <a:prstGeom prst="line">
            <a:avLst/>
          </a:prstGeom>
          <a:noFill/>
          <a:ln w="9525">
            <a:solidFill>
              <a:srgbClr val="FFFFFF"/>
            </a:solidFill>
            <a:round/>
            <a:headEnd/>
            <a:tailEnd/>
          </a:ln>
        </p:spPr>
        <p:txBody>
          <a:bodyPr/>
          <a:lstStyle/>
          <a:p>
            <a:pPr>
              <a:defRPr/>
            </a:pPr>
            <a:endParaRPr lang="zh-CN" altLang="en-US">
              <a:latin typeface="+mn-lt"/>
              <a:ea typeface="+mn-ea"/>
              <a:cs typeface="+mn-cs"/>
            </a:endParaRPr>
          </a:p>
        </p:txBody>
      </p:sp>
      <p:grpSp>
        <p:nvGrpSpPr>
          <p:cNvPr id="21518" name="Group 25"/>
          <p:cNvGrpSpPr>
            <a:grpSpLocks/>
          </p:cNvGrpSpPr>
          <p:nvPr/>
        </p:nvGrpSpPr>
        <p:grpSpPr bwMode="auto">
          <a:xfrm>
            <a:off x="2324100" y="4273550"/>
            <a:ext cx="1306513" cy="1398588"/>
            <a:chOff x="1824" y="2804"/>
            <a:chExt cx="823" cy="881"/>
          </a:xfrm>
        </p:grpSpPr>
        <p:pic>
          <p:nvPicPr>
            <p:cNvPr id="21581" name="Picture 26" descr="Blue Bar pg21"/>
            <p:cNvPicPr>
              <a:picLocks noChangeAspect="1" noChangeArrowheads="1"/>
            </p:cNvPicPr>
            <p:nvPr/>
          </p:nvPicPr>
          <p:blipFill>
            <a:blip r:embed="rId3"/>
            <a:srcRect/>
            <a:stretch>
              <a:fillRect/>
            </a:stretch>
          </p:blipFill>
          <p:spPr bwMode="auto">
            <a:xfrm>
              <a:off x="1824" y="2804"/>
              <a:ext cx="823" cy="881"/>
            </a:xfrm>
            <a:prstGeom prst="rect">
              <a:avLst/>
            </a:prstGeom>
            <a:noFill/>
            <a:ln w="9525">
              <a:noFill/>
              <a:miter lim="800000"/>
              <a:headEnd/>
              <a:tailEnd/>
            </a:ln>
          </p:spPr>
        </p:pic>
        <p:sp>
          <p:nvSpPr>
            <p:cNvPr id="2121755" name="Text Box 27"/>
            <p:cNvSpPr txBox="1">
              <a:spLocks noChangeArrowheads="1"/>
            </p:cNvSpPr>
            <p:nvPr/>
          </p:nvSpPr>
          <p:spPr bwMode="auto">
            <a:xfrm>
              <a:off x="2038" y="2822"/>
              <a:ext cx="415" cy="179"/>
            </a:xfrm>
            <a:prstGeom prst="rect">
              <a:avLst/>
            </a:prstGeom>
            <a:noFill/>
            <a:ln w="9525">
              <a:noFill/>
              <a:miter lim="800000"/>
              <a:headEnd/>
              <a:tailEnd/>
            </a:ln>
          </p:spPr>
          <p:txBody>
            <a:bodyPr lIns="70409" tIns="35204" rIns="70409" bIns="35204"/>
            <a:lstStyle/>
            <a:p>
              <a:pPr algn="ctr">
                <a:defRPr/>
              </a:pPr>
              <a:r>
                <a:rPr lang="en-US" altLang="zh-CN" sz="1400" b="1">
                  <a:solidFill>
                    <a:schemeClr val="bg1"/>
                  </a:solidFill>
                  <a:latin typeface="+mn-lt"/>
                  <a:ea typeface="+mn-ea"/>
                  <a:cs typeface="Arial" charset="0"/>
                </a:rPr>
                <a:t>i.MXS</a:t>
              </a:r>
              <a:endParaRPr lang="en-US" altLang="zh-CN" sz="1400">
                <a:solidFill>
                  <a:schemeClr val="bg1"/>
                </a:solidFill>
                <a:latin typeface="+mn-lt"/>
                <a:ea typeface="+mn-ea"/>
                <a:cs typeface="Arial" charset="0"/>
              </a:endParaRPr>
            </a:p>
          </p:txBody>
        </p:sp>
        <p:sp>
          <p:nvSpPr>
            <p:cNvPr id="2121756" name="Rectangle 28"/>
            <p:cNvSpPr>
              <a:spLocks noChangeArrowheads="1"/>
            </p:cNvSpPr>
            <p:nvPr/>
          </p:nvSpPr>
          <p:spPr bwMode="auto">
            <a:xfrm>
              <a:off x="1861" y="3008"/>
              <a:ext cx="781" cy="407"/>
            </a:xfrm>
            <a:prstGeom prst="rect">
              <a:avLst/>
            </a:prstGeom>
            <a:noFill/>
            <a:ln w="12700">
              <a:noFill/>
              <a:miter lim="800000"/>
              <a:headEnd/>
              <a:tailEnd/>
            </a:ln>
          </p:spPr>
          <p:txBody>
            <a:bodyPr lIns="70409" tIns="35204" rIns="70409" bIns="35204" anchor="ctr"/>
            <a:lstStyle/>
            <a:p>
              <a:pPr>
                <a:tabLst>
                  <a:tab pos="685800" algn="l"/>
                </a:tabLst>
                <a:defRPr/>
              </a:pPr>
              <a:r>
                <a:rPr lang="en-US" altLang="zh-CN" sz="900" b="1">
                  <a:solidFill>
                    <a:schemeClr val="bg1"/>
                  </a:solidFill>
                  <a:latin typeface="+mn-lt"/>
                  <a:ea typeface="+mn-ea"/>
                  <a:cs typeface="Arial" charset="0"/>
                </a:rPr>
                <a:t>Starting at 100MHz</a:t>
              </a:r>
              <a:endParaRPr lang="en-US" altLang="zh-CN" sz="1700" b="1">
                <a:solidFill>
                  <a:schemeClr val="bg1"/>
                </a:solidFill>
                <a:latin typeface="+mn-lt"/>
                <a:ea typeface="+mn-ea"/>
                <a:cs typeface="Arial" charset="0"/>
              </a:endParaRPr>
            </a:p>
            <a:p>
              <a:pPr eaLnBrk="0" hangingPunct="0">
                <a:tabLst>
                  <a:tab pos="685800" algn="l"/>
                </a:tabLst>
                <a:defRPr/>
              </a:pPr>
              <a:r>
                <a:rPr lang="en-US" altLang="zh-CN" sz="900" b="1">
                  <a:solidFill>
                    <a:schemeClr val="bg1"/>
                  </a:solidFill>
                  <a:latin typeface="+mn-lt"/>
                  <a:ea typeface="+mn-ea"/>
                  <a:cs typeface="Arial" charset="0"/>
                </a:rPr>
                <a:t>USB, CSPI, UART</a:t>
              </a:r>
              <a:endParaRPr lang="en-US" altLang="zh-CN" sz="1700" b="1">
                <a:solidFill>
                  <a:schemeClr val="bg1"/>
                </a:solidFill>
                <a:latin typeface="+mn-lt"/>
                <a:ea typeface="+mn-ea"/>
                <a:cs typeface="Arial" charset="0"/>
              </a:endParaRPr>
            </a:p>
            <a:p>
              <a:pPr eaLnBrk="0" hangingPunct="0">
                <a:tabLst>
                  <a:tab pos="685800" algn="l"/>
                </a:tabLst>
                <a:defRPr/>
              </a:pPr>
              <a:r>
                <a:rPr lang="en-US" altLang="zh-CN" sz="900" b="1">
                  <a:solidFill>
                    <a:schemeClr val="bg1"/>
                  </a:solidFill>
                  <a:latin typeface="+mn-lt"/>
                  <a:ea typeface="+mn-ea"/>
                  <a:cs typeface="Arial" charset="0"/>
                </a:rPr>
                <a:t>Low cost ARM9</a:t>
              </a:r>
              <a:endParaRPr lang="en-US" altLang="zh-CN" sz="1700" b="1">
                <a:solidFill>
                  <a:schemeClr val="bg1"/>
                </a:solidFill>
                <a:latin typeface="+mn-lt"/>
                <a:ea typeface="+mn-ea"/>
                <a:cs typeface="Arial" charset="0"/>
              </a:endParaRPr>
            </a:p>
            <a:p>
              <a:pPr eaLnBrk="0" hangingPunct="0">
                <a:tabLst>
                  <a:tab pos="685800" algn="l"/>
                </a:tabLst>
                <a:defRPr/>
              </a:pPr>
              <a:r>
                <a:rPr lang="en-US" altLang="zh-CN" sz="900" b="1">
                  <a:solidFill>
                    <a:schemeClr val="bg1"/>
                  </a:solidFill>
                  <a:latin typeface="+mn-lt"/>
                  <a:ea typeface="+mn-ea"/>
                  <a:cs typeface="Arial" charset="0"/>
                </a:rPr>
                <a:t>180nm</a:t>
              </a:r>
              <a:endParaRPr lang="en-US" altLang="zh-CN" sz="3600">
                <a:solidFill>
                  <a:schemeClr val="bg1"/>
                </a:solidFill>
                <a:latin typeface="+mn-lt"/>
                <a:ea typeface="+mn-ea"/>
                <a:cs typeface="Arial" charset="0"/>
              </a:endParaRPr>
            </a:p>
          </p:txBody>
        </p:sp>
      </p:grpSp>
      <p:grpSp>
        <p:nvGrpSpPr>
          <p:cNvPr id="21519" name="Group 31"/>
          <p:cNvGrpSpPr>
            <a:grpSpLocks/>
          </p:cNvGrpSpPr>
          <p:nvPr/>
        </p:nvGrpSpPr>
        <p:grpSpPr bwMode="auto">
          <a:xfrm>
            <a:off x="1533525" y="3048000"/>
            <a:ext cx="1584325" cy="1800225"/>
            <a:chOff x="1358" y="2023"/>
            <a:chExt cx="998" cy="1166"/>
          </a:xfrm>
        </p:grpSpPr>
        <p:pic>
          <p:nvPicPr>
            <p:cNvPr id="21578" name="Picture 32" descr="Gold Bar"/>
            <p:cNvPicPr>
              <a:picLocks noChangeAspect="1" noChangeArrowheads="1"/>
            </p:cNvPicPr>
            <p:nvPr/>
          </p:nvPicPr>
          <p:blipFill>
            <a:blip r:embed="rId4"/>
            <a:srcRect/>
            <a:stretch>
              <a:fillRect/>
            </a:stretch>
          </p:blipFill>
          <p:spPr bwMode="auto">
            <a:xfrm>
              <a:off x="1358" y="2023"/>
              <a:ext cx="849" cy="1166"/>
            </a:xfrm>
            <a:prstGeom prst="rect">
              <a:avLst/>
            </a:prstGeom>
            <a:noFill/>
            <a:ln w="9525">
              <a:noFill/>
              <a:miter lim="800000"/>
              <a:headEnd/>
              <a:tailEnd/>
            </a:ln>
          </p:spPr>
        </p:pic>
        <p:sp>
          <p:nvSpPr>
            <p:cNvPr id="2121761" name="AutoShape 33"/>
            <p:cNvSpPr>
              <a:spLocks noChangeArrowheads="1"/>
            </p:cNvSpPr>
            <p:nvPr/>
          </p:nvSpPr>
          <p:spPr bwMode="auto">
            <a:xfrm>
              <a:off x="1380" y="2237"/>
              <a:ext cx="976" cy="501"/>
            </a:xfrm>
            <a:prstGeom prst="roundRect">
              <a:avLst>
                <a:gd name="adj" fmla="val 16667"/>
              </a:avLst>
            </a:prstGeom>
            <a:noFill/>
            <a:ln w="12700">
              <a:noFill/>
              <a:round/>
              <a:headEnd/>
              <a:tailEnd/>
            </a:ln>
          </p:spPr>
          <p:txBody>
            <a:bodyPr lIns="70409" tIns="35204" rIns="70409" bIns="35204" anchor="ctr"/>
            <a:lstStyle/>
            <a:p>
              <a:pPr>
                <a:tabLst>
                  <a:tab pos="685800" algn="l"/>
                </a:tabLst>
                <a:defRPr/>
              </a:pPr>
              <a:r>
                <a:rPr lang="en-US" altLang="zh-CN" sz="900" b="1" dirty="0">
                  <a:solidFill>
                    <a:schemeClr val="bg1"/>
                  </a:solidFill>
                  <a:latin typeface="+mn-lt"/>
                  <a:ea typeface="+mn-ea"/>
                  <a:cs typeface="Arial" charset="0"/>
                </a:rPr>
                <a:t>ARM926 266/350MHz </a:t>
              </a:r>
            </a:p>
            <a:p>
              <a:pPr>
                <a:tabLst>
                  <a:tab pos="685800" algn="l"/>
                </a:tabLst>
                <a:defRPr/>
              </a:pPr>
              <a:r>
                <a:rPr lang="en-US" altLang="zh-CN" sz="900" b="1" dirty="0">
                  <a:solidFill>
                    <a:schemeClr val="bg1"/>
                  </a:solidFill>
                  <a:latin typeface="+mn-lt"/>
                  <a:ea typeface="+mn-ea"/>
                  <a:cs typeface="Arial" charset="0"/>
                </a:rPr>
                <a:t>130nm process</a:t>
              </a:r>
              <a:endParaRPr lang="en-US" altLang="zh-CN" sz="1700" b="1" dirty="0">
                <a:solidFill>
                  <a:schemeClr val="bg1"/>
                </a:solidFill>
                <a:latin typeface="+mn-lt"/>
                <a:ea typeface="+mn-ea"/>
                <a:cs typeface="Arial" charset="0"/>
              </a:endParaRPr>
            </a:p>
            <a:p>
              <a:pPr eaLnBrk="0" hangingPunct="0">
                <a:tabLst>
                  <a:tab pos="685800" algn="l"/>
                </a:tabLst>
                <a:defRPr/>
              </a:pPr>
              <a:r>
                <a:rPr lang="en-US" altLang="zh-CN" sz="900" b="1" dirty="0">
                  <a:solidFill>
                    <a:schemeClr val="bg1"/>
                  </a:solidFill>
                  <a:latin typeface="+mn-lt"/>
                  <a:ea typeface="+mn-ea"/>
                  <a:cs typeface="Arial" charset="0"/>
                </a:rPr>
                <a:t>MPEG4 CIF Enc/Dec</a:t>
              </a:r>
              <a:endParaRPr lang="en-US" altLang="zh-CN" sz="1700" b="1" dirty="0">
                <a:solidFill>
                  <a:schemeClr val="bg1"/>
                </a:solidFill>
                <a:latin typeface="+mn-lt"/>
                <a:ea typeface="+mn-ea"/>
                <a:cs typeface="Arial" charset="0"/>
              </a:endParaRPr>
            </a:p>
            <a:p>
              <a:pPr eaLnBrk="0" hangingPunct="0">
                <a:tabLst>
                  <a:tab pos="685800" algn="l"/>
                </a:tabLst>
                <a:defRPr/>
              </a:pPr>
              <a:r>
                <a:rPr lang="en-US" altLang="zh-CN" sz="900" b="1" dirty="0">
                  <a:solidFill>
                    <a:schemeClr val="bg1"/>
                  </a:solidFill>
                  <a:latin typeface="+mn-lt"/>
                  <a:ea typeface="+mn-ea"/>
                  <a:cs typeface="Arial" charset="0"/>
                </a:rPr>
                <a:t>Color LCD Controller</a:t>
              </a:r>
              <a:endParaRPr lang="en-US" altLang="zh-CN" sz="1700" b="1" dirty="0">
                <a:solidFill>
                  <a:schemeClr val="bg1"/>
                </a:solidFill>
                <a:latin typeface="+mn-lt"/>
                <a:ea typeface="+mn-ea"/>
                <a:cs typeface="Arial" charset="0"/>
              </a:endParaRPr>
            </a:p>
            <a:p>
              <a:pPr eaLnBrk="0" hangingPunct="0">
                <a:tabLst>
                  <a:tab pos="685800" algn="l"/>
                </a:tabLst>
                <a:defRPr/>
              </a:pPr>
              <a:r>
                <a:rPr lang="en-US" altLang="zh-CN" sz="900" b="1" dirty="0">
                  <a:solidFill>
                    <a:schemeClr val="bg1"/>
                  </a:solidFill>
                  <a:latin typeface="+mn-lt"/>
                  <a:ea typeface="+mn-ea"/>
                  <a:cs typeface="Arial" charset="0"/>
                </a:rPr>
                <a:t>16 channel DMA </a:t>
              </a:r>
              <a:endParaRPr lang="en-US" altLang="zh-CN" sz="1700" b="1" dirty="0">
                <a:solidFill>
                  <a:schemeClr val="bg1"/>
                </a:solidFill>
                <a:latin typeface="+mn-lt"/>
                <a:ea typeface="+mn-ea"/>
                <a:cs typeface="Arial" charset="0"/>
              </a:endParaRPr>
            </a:p>
            <a:p>
              <a:pPr eaLnBrk="0" hangingPunct="0">
                <a:tabLst>
                  <a:tab pos="685800" algn="l"/>
                </a:tabLst>
                <a:defRPr/>
              </a:pPr>
              <a:r>
                <a:rPr lang="en-US" altLang="zh-CN" sz="900" b="1" dirty="0">
                  <a:solidFill>
                    <a:schemeClr val="bg1"/>
                  </a:solidFill>
                  <a:latin typeface="+mn-lt"/>
                  <a:ea typeface="+mn-ea"/>
                  <a:cs typeface="Arial" charset="0"/>
                </a:rPr>
                <a:t>USB OTG</a:t>
              </a:r>
              <a:endParaRPr lang="en-US" altLang="zh-CN" sz="3600" dirty="0">
                <a:solidFill>
                  <a:schemeClr val="bg1"/>
                </a:solidFill>
                <a:latin typeface="+mn-lt"/>
                <a:ea typeface="+mn-ea"/>
                <a:cs typeface="Arial" charset="0"/>
              </a:endParaRPr>
            </a:p>
          </p:txBody>
        </p:sp>
        <p:sp>
          <p:nvSpPr>
            <p:cNvPr id="2121762" name="Text Box 34"/>
            <p:cNvSpPr txBox="1">
              <a:spLocks noChangeArrowheads="1"/>
            </p:cNvSpPr>
            <p:nvPr/>
          </p:nvSpPr>
          <p:spPr bwMode="auto">
            <a:xfrm>
              <a:off x="1575" y="2042"/>
              <a:ext cx="591" cy="216"/>
            </a:xfrm>
            <a:prstGeom prst="rect">
              <a:avLst/>
            </a:prstGeom>
            <a:noFill/>
            <a:ln w="9525">
              <a:noFill/>
              <a:miter lim="800000"/>
              <a:headEnd/>
              <a:tailEnd/>
            </a:ln>
          </p:spPr>
          <p:txBody>
            <a:bodyPr lIns="70409" tIns="35204" rIns="70409" bIns="35204"/>
            <a:lstStyle/>
            <a:p>
              <a:pPr algn="ctr">
                <a:defRPr/>
              </a:pPr>
              <a:r>
                <a:rPr lang="en-US" altLang="zh-CN" sz="1400" b="1" dirty="0">
                  <a:solidFill>
                    <a:schemeClr val="bg1"/>
                  </a:solidFill>
                  <a:latin typeface="+mn-lt"/>
                  <a:ea typeface="+mn-ea"/>
                  <a:cs typeface="Arial" charset="0"/>
                </a:rPr>
                <a:t>i.MX21</a:t>
              </a:r>
              <a:endParaRPr lang="en-US" altLang="zh-CN" sz="1400" dirty="0">
                <a:solidFill>
                  <a:schemeClr val="bg1"/>
                </a:solidFill>
                <a:latin typeface="+mn-lt"/>
                <a:ea typeface="+mn-ea"/>
                <a:cs typeface="Arial" charset="0"/>
              </a:endParaRPr>
            </a:p>
          </p:txBody>
        </p:sp>
      </p:grpSp>
      <p:grpSp>
        <p:nvGrpSpPr>
          <p:cNvPr id="21520" name="Group 83"/>
          <p:cNvGrpSpPr>
            <a:grpSpLocks/>
          </p:cNvGrpSpPr>
          <p:nvPr/>
        </p:nvGrpSpPr>
        <p:grpSpPr bwMode="auto">
          <a:xfrm>
            <a:off x="5426075" y="2876550"/>
            <a:ext cx="1501775" cy="1779588"/>
            <a:chOff x="3418" y="1812"/>
            <a:chExt cx="946" cy="1121"/>
          </a:xfrm>
        </p:grpSpPr>
        <p:pic>
          <p:nvPicPr>
            <p:cNvPr id="21575" name="Picture 37" descr="Gold Bar"/>
            <p:cNvPicPr>
              <a:picLocks noChangeAspect="1" noChangeArrowheads="1"/>
            </p:cNvPicPr>
            <p:nvPr/>
          </p:nvPicPr>
          <p:blipFill>
            <a:blip r:embed="rId4"/>
            <a:srcRect/>
            <a:stretch>
              <a:fillRect/>
            </a:stretch>
          </p:blipFill>
          <p:spPr bwMode="auto">
            <a:xfrm>
              <a:off x="3418" y="1812"/>
              <a:ext cx="780" cy="1121"/>
            </a:xfrm>
            <a:prstGeom prst="rect">
              <a:avLst/>
            </a:prstGeom>
            <a:noFill/>
            <a:ln w="9525">
              <a:noFill/>
              <a:miter lim="800000"/>
              <a:headEnd/>
              <a:tailEnd/>
            </a:ln>
          </p:spPr>
        </p:pic>
        <p:sp>
          <p:nvSpPr>
            <p:cNvPr id="2121766" name="AutoShape 38"/>
            <p:cNvSpPr>
              <a:spLocks noChangeArrowheads="1"/>
            </p:cNvSpPr>
            <p:nvPr/>
          </p:nvSpPr>
          <p:spPr bwMode="auto">
            <a:xfrm>
              <a:off x="3468" y="1813"/>
              <a:ext cx="896" cy="861"/>
            </a:xfrm>
            <a:prstGeom prst="roundRect">
              <a:avLst>
                <a:gd name="adj" fmla="val 16667"/>
              </a:avLst>
            </a:prstGeom>
            <a:noFill/>
            <a:ln w="12700">
              <a:noFill/>
              <a:round/>
              <a:headEnd/>
              <a:tailEnd/>
            </a:ln>
          </p:spPr>
          <p:txBody>
            <a:bodyPr lIns="70409" tIns="35204" rIns="70409" bIns="35204" anchor="ctr"/>
            <a:lstStyle/>
            <a:p>
              <a:pPr>
                <a:tabLst>
                  <a:tab pos="685800" algn="l"/>
                </a:tabLst>
                <a:defRPr/>
              </a:pPr>
              <a:r>
                <a:rPr lang="en-US" altLang="zh-CN" sz="900" b="1" dirty="0">
                  <a:solidFill>
                    <a:schemeClr val="bg1"/>
                  </a:solidFill>
                  <a:latin typeface="+mn-lt"/>
                  <a:ea typeface="+mn-ea"/>
                  <a:cs typeface="Arial" charset="0"/>
                </a:rPr>
                <a:t>ATM926 400MHz</a:t>
              </a:r>
              <a:endParaRPr lang="en-US" altLang="zh-CN" sz="1700" b="1" dirty="0">
                <a:solidFill>
                  <a:schemeClr val="bg1"/>
                </a:solidFill>
                <a:latin typeface="+mn-lt"/>
                <a:ea typeface="+mn-ea"/>
                <a:cs typeface="Arial" charset="0"/>
              </a:endParaRPr>
            </a:p>
            <a:p>
              <a:pPr eaLnBrk="0" hangingPunct="0">
                <a:tabLst>
                  <a:tab pos="685800" algn="l"/>
                </a:tabLst>
                <a:defRPr/>
              </a:pPr>
              <a:r>
                <a:rPr lang="en-US" altLang="zh-CN" sz="900" b="1" dirty="0">
                  <a:solidFill>
                    <a:schemeClr val="bg1"/>
                  </a:solidFill>
                  <a:latin typeface="+mn-lt"/>
                  <a:ea typeface="+mn-ea"/>
                  <a:cs typeface="Arial" charset="0"/>
                </a:rPr>
                <a:t>90nm process</a:t>
              </a:r>
              <a:endParaRPr lang="en-US" altLang="zh-CN" sz="1700" b="1" dirty="0">
                <a:solidFill>
                  <a:schemeClr val="bg1"/>
                </a:solidFill>
                <a:latin typeface="+mn-lt"/>
                <a:ea typeface="+mn-ea"/>
                <a:cs typeface="Arial" charset="0"/>
              </a:endParaRPr>
            </a:p>
            <a:p>
              <a:pPr eaLnBrk="0" hangingPunct="0">
                <a:tabLst>
                  <a:tab pos="685800" algn="l"/>
                </a:tabLst>
                <a:defRPr/>
              </a:pPr>
              <a:r>
                <a:rPr lang="en-US" altLang="zh-CN" sz="900" b="1" dirty="0">
                  <a:solidFill>
                    <a:schemeClr val="bg1"/>
                  </a:solidFill>
                  <a:latin typeface="+mn-lt"/>
                  <a:ea typeface="+mn-ea"/>
                  <a:cs typeface="Arial" charset="0"/>
                </a:rPr>
                <a:t>10/100 Ethernet</a:t>
              </a:r>
              <a:endParaRPr lang="en-US" altLang="zh-CN" sz="1700" b="1" dirty="0">
                <a:solidFill>
                  <a:schemeClr val="bg1"/>
                </a:solidFill>
                <a:latin typeface="+mn-lt"/>
                <a:ea typeface="+mn-ea"/>
                <a:cs typeface="Arial" charset="0"/>
              </a:endParaRPr>
            </a:p>
            <a:p>
              <a:pPr eaLnBrk="0" hangingPunct="0">
                <a:tabLst>
                  <a:tab pos="685800" algn="l"/>
                </a:tabLst>
                <a:defRPr/>
              </a:pPr>
              <a:r>
                <a:rPr lang="en-US" altLang="zh-CN" sz="900" b="1" dirty="0">
                  <a:solidFill>
                    <a:schemeClr val="bg1"/>
                  </a:solidFill>
                  <a:latin typeface="+mn-lt"/>
                  <a:ea typeface="+mn-ea"/>
                  <a:cs typeface="Arial" charset="0"/>
                </a:rPr>
                <a:t>HS USB OTG</a:t>
              </a:r>
              <a:endParaRPr lang="en-US" altLang="zh-CN" sz="1700" b="1" dirty="0">
                <a:solidFill>
                  <a:schemeClr val="bg1"/>
                </a:solidFill>
                <a:latin typeface="+mn-lt"/>
                <a:ea typeface="+mn-ea"/>
                <a:cs typeface="Arial" charset="0"/>
              </a:endParaRPr>
            </a:p>
            <a:p>
              <a:pPr eaLnBrk="0" hangingPunct="0">
                <a:tabLst>
                  <a:tab pos="685800" algn="l"/>
                </a:tabLst>
                <a:defRPr/>
              </a:pPr>
              <a:r>
                <a:rPr lang="en-US" altLang="zh-CN" sz="900" b="1" dirty="0">
                  <a:solidFill>
                    <a:schemeClr val="bg1"/>
                  </a:solidFill>
                  <a:latin typeface="+mn-lt"/>
                  <a:ea typeface="+mn-ea"/>
                  <a:cs typeface="Arial" charset="0"/>
                </a:rPr>
                <a:t>H.264 D1 Enc/Dec </a:t>
              </a:r>
              <a:endParaRPr lang="en-US" altLang="zh-CN" sz="3600" dirty="0">
                <a:solidFill>
                  <a:schemeClr val="bg1"/>
                </a:solidFill>
                <a:latin typeface="+mn-lt"/>
                <a:ea typeface="+mn-ea"/>
                <a:cs typeface="Arial" charset="0"/>
              </a:endParaRPr>
            </a:p>
          </p:txBody>
        </p:sp>
        <p:sp>
          <p:nvSpPr>
            <p:cNvPr id="2121767" name="Text Box 39"/>
            <p:cNvSpPr txBox="1">
              <a:spLocks noChangeArrowheads="1"/>
            </p:cNvSpPr>
            <p:nvPr/>
          </p:nvSpPr>
          <p:spPr bwMode="auto">
            <a:xfrm>
              <a:off x="3641" y="1856"/>
              <a:ext cx="565" cy="150"/>
            </a:xfrm>
            <a:prstGeom prst="rect">
              <a:avLst/>
            </a:prstGeom>
            <a:noFill/>
            <a:ln w="9525">
              <a:noFill/>
              <a:miter lim="800000"/>
              <a:headEnd/>
              <a:tailEnd/>
            </a:ln>
          </p:spPr>
          <p:txBody>
            <a:bodyPr lIns="70409" tIns="35204" rIns="70409" bIns="35204"/>
            <a:lstStyle/>
            <a:p>
              <a:pPr algn="ctr">
                <a:defRPr/>
              </a:pPr>
              <a:r>
                <a:rPr lang="en-US" altLang="zh-CN" sz="1400" b="1">
                  <a:solidFill>
                    <a:schemeClr val="bg1"/>
                  </a:solidFill>
                  <a:latin typeface="+mn-lt"/>
                  <a:ea typeface="+mn-ea"/>
                  <a:cs typeface="Arial" charset="0"/>
                </a:rPr>
                <a:t>i.MX27</a:t>
              </a:r>
              <a:endParaRPr lang="en-US" altLang="zh-CN" sz="1400">
                <a:solidFill>
                  <a:schemeClr val="bg1"/>
                </a:solidFill>
                <a:latin typeface="+mn-lt"/>
                <a:ea typeface="+mn-ea"/>
                <a:cs typeface="Arial" charset="0"/>
              </a:endParaRPr>
            </a:p>
          </p:txBody>
        </p:sp>
      </p:grpSp>
      <p:grpSp>
        <p:nvGrpSpPr>
          <p:cNvPr id="21521" name="Group 42"/>
          <p:cNvGrpSpPr>
            <a:grpSpLocks/>
          </p:cNvGrpSpPr>
          <p:nvPr/>
        </p:nvGrpSpPr>
        <p:grpSpPr bwMode="auto">
          <a:xfrm>
            <a:off x="3703638" y="1563688"/>
            <a:ext cx="1474787" cy="1952625"/>
            <a:chOff x="2449" y="945"/>
            <a:chExt cx="929" cy="1230"/>
          </a:xfrm>
        </p:grpSpPr>
        <p:pic>
          <p:nvPicPr>
            <p:cNvPr id="21572" name="Picture 43" descr="PINK_Bar-VERTICLE"/>
            <p:cNvPicPr>
              <a:picLocks noChangeAspect="1" noChangeArrowheads="1"/>
            </p:cNvPicPr>
            <p:nvPr/>
          </p:nvPicPr>
          <p:blipFill>
            <a:blip r:embed="rId5"/>
            <a:srcRect/>
            <a:stretch>
              <a:fillRect/>
            </a:stretch>
          </p:blipFill>
          <p:spPr bwMode="auto">
            <a:xfrm>
              <a:off x="2449" y="945"/>
              <a:ext cx="782" cy="1230"/>
            </a:xfrm>
            <a:prstGeom prst="rect">
              <a:avLst/>
            </a:prstGeom>
            <a:noFill/>
            <a:ln w="9525">
              <a:noFill/>
              <a:miter lim="800000"/>
              <a:headEnd/>
              <a:tailEnd/>
            </a:ln>
          </p:spPr>
        </p:pic>
        <p:sp>
          <p:nvSpPr>
            <p:cNvPr id="2121772" name="Text Box 44"/>
            <p:cNvSpPr txBox="1">
              <a:spLocks noChangeArrowheads="1"/>
            </p:cNvSpPr>
            <p:nvPr/>
          </p:nvSpPr>
          <p:spPr bwMode="auto">
            <a:xfrm>
              <a:off x="2603" y="952"/>
              <a:ext cx="515" cy="211"/>
            </a:xfrm>
            <a:prstGeom prst="rect">
              <a:avLst/>
            </a:prstGeom>
            <a:noFill/>
            <a:ln w="9525">
              <a:noFill/>
              <a:miter lim="800000"/>
              <a:headEnd/>
              <a:tailEnd/>
            </a:ln>
          </p:spPr>
          <p:txBody>
            <a:bodyPr lIns="70409" tIns="35204" rIns="70409" bIns="35204"/>
            <a:lstStyle/>
            <a:p>
              <a:pPr algn="ctr">
                <a:defRPr/>
              </a:pPr>
              <a:r>
                <a:rPr lang="en-US" altLang="zh-CN" sz="1500" b="1">
                  <a:solidFill>
                    <a:schemeClr val="bg1"/>
                  </a:solidFill>
                  <a:effectLst>
                    <a:outerShdw blurRad="38100" dist="38100" dir="2700000" algn="tl">
                      <a:srgbClr val="C0C0C0"/>
                    </a:outerShdw>
                  </a:effectLst>
                  <a:latin typeface="+mn-lt"/>
                  <a:ea typeface="+mn-ea"/>
                  <a:cs typeface="Arial" charset="0"/>
                </a:rPr>
                <a:t>i.MX31</a:t>
              </a:r>
            </a:p>
          </p:txBody>
        </p:sp>
        <p:sp>
          <p:nvSpPr>
            <p:cNvPr id="2121773" name="AutoShape 45"/>
            <p:cNvSpPr>
              <a:spLocks noChangeArrowheads="1"/>
            </p:cNvSpPr>
            <p:nvPr/>
          </p:nvSpPr>
          <p:spPr bwMode="auto">
            <a:xfrm>
              <a:off x="2473" y="1215"/>
              <a:ext cx="905" cy="420"/>
            </a:xfrm>
            <a:prstGeom prst="roundRect">
              <a:avLst>
                <a:gd name="adj" fmla="val 16667"/>
              </a:avLst>
            </a:prstGeom>
            <a:noFill/>
            <a:ln w="12700">
              <a:noFill/>
              <a:round/>
              <a:headEnd/>
              <a:tailEnd/>
            </a:ln>
          </p:spPr>
          <p:txBody>
            <a:bodyPr lIns="70409" tIns="35204" rIns="70409" bIns="35204" anchor="ctr"/>
            <a:lstStyle/>
            <a:p>
              <a:pPr>
                <a:tabLst>
                  <a:tab pos="685800" algn="l"/>
                </a:tabLst>
                <a:defRPr/>
              </a:pPr>
              <a:r>
                <a:rPr lang="en-US" altLang="zh-CN" sz="900" b="1" dirty="0">
                  <a:solidFill>
                    <a:schemeClr val="bg1"/>
                  </a:solidFill>
                  <a:latin typeface="+mn-lt"/>
                  <a:ea typeface="+mn-ea"/>
                  <a:cs typeface="Arial" charset="0"/>
                </a:rPr>
                <a:t>ARM1136 532MHz</a:t>
              </a:r>
            </a:p>
            <a:p>
              <a:pPr>
                <a:tabLst>
                  <a:tab pos="685800" algn="l"/>
                </a:tabLst>
                <a:defRPr/>
              </a:pPr>
              <a:r>
                <a:rPr lang="en-US" altLang="zh-CN" sz="900" b="1" dirty="0">
                  <a:solidFill>
                    <a:schemeClr val="bg1"/>
                  </a:solidFill>
                  <a:latin typeface="+mn-lt"/>
                  <a:ea typeface="+mn-ea"/>
                  <a:cs typeface="Arial" charset="0"/>
                </a:rPr>
                <a:t>MPEG4 VGA Enc/Dec</a:t>
              </a:r>
            </a:p>
            <a:p>
              <a:pPr eaLnBrk="0" hangingPunct="0">
                <a:tabLst>
                  <a:tab pos="685800" algn="l"/>
                </a:tabLst>
                <a:defRPr/>
              </a:pPr>
              <a:r>
                <a:rPr lang="en-US" altLang="zh-CN" sz="900" b="1" dirty="0">
                  <a:solidFill>
                    <a:schemeClr val="bg1"/>
                  </a:solidFill>
                  <a:latin typeface="+mn-lt"/>
                  <a:ea typeface="+mn-ea"/>
                  <a:cs typeface="Arial" charset="0"/>
                </a:rPr>
                <a:t>H.264 HVGA Dec</a:t>
              </a:r>
            </a:p>
            <a:p>
              <a:pPr eaLnBrk="0" hangingPunct="0">
                <a:tabLst>
                  <a:tab pos="685800" algn="l"/>
                </a:tabLst>
                <a:defRPr/>
              </a:pPr>
              <a:r>
                <a:rPr lang="en-US" altLang="zh-CN" sz="900" b="1" dirty="0">
                  <a:solidFill>
                    <a:schemeClr val="bg1"/>
                  </a:solidFill>
                  <a:latin typeface="+mn-lt"/>
                  <a:ea typeface="+mn-ea"/>
                  <a:cs typeface="Arial" charset="0"/>
                </a:rPr>
                <a:t>2D/3D Graphics</a:t>
              </a:r>
            </a:p>
            <a:p>
              <a:pPr eaLnBrk="0" hangingPunct="0">
                <a:tabLst>
                  <a:tab pos="685800" algn="l"/>
                </a:tabLst>
                <a:defRPr/>
              </a:pPr>
              <a:r>
                <a:rPr lang="en-US" altLang="zh-CN" sz="900" b="1" dirty="0">
                  <a:solidFill>
                    <a:schemeClr val="bg1"/>
                  </a:solidFill>
                  <a:latin typeface="+mn-lt"/>
                  <a:ea typeface="+mn-ea"/>
                  <a:cs typeface="Arial" charset="0"/>
                </a:rPr>
                <a:t>HS USBOTG/host</a:t>
              </a:r>
            </a:p>
            <a:p>
              <a:pPr eaLnBrk="0" hangingPunct="0">
                <a:tabLst>
                  <a:tab pos="685800" algn="l"/>
                </a:tabLst>
                <a:defRPr/>
              </a:pPr>
              <a:r>
                <a:rPr lang="en-US" altLang="zh-CN" sz="900" b="1" dirty="0">
                  <a:solidFill>
                    <a:schemeClr val="bg1"/>
                  </a:solidFill>
                  <a:latin typeface="+mn-lt"/>
                  <a:ea typeface="+mn-ea"/>
                  <a:cs typeface="Arial" charset="0"/>
                </a:rPr>
                <a:t>Image/video post processing</a:t>
              </a:r>
              <a:endParaRPr lang="en-US" altLang="zh-CN" sz="900" dirty="0">
                <a:solidFill>
                  <a:schemeClr val="bg1"/>
                </a:solidFill>
                <a:latin typeface="+mn-lt"/>
                <a:ea typeface="+mn-ea"/>
                <a:cs typeface="Arial" charset="0"/>
              </a:endParaRPr>
            </a:p>
          </p:txBody>
        </p:sp>
      </p:grpSp>
      <p:pic>
        <p:nvPicPr>
          <p:cNvPr id="21522" name="Picture 46" descr="PINK_Bar-VERTICLE"/>
          <p:cNvPicPr>
            <a:picLocks noChangeAspect="1" noChangeArrowheads="1"/>
          </p:cNvPicPr>
          <p:nvPr/>
        </p:nvPicPr>
        <p:blipFill>
          <a:blip r:embed="rId5"/>
          <a:srcRect/>
          <a:stretch>
            <a:fillRect/>
          </a:stretch>
        </p:blipFill>
        <p:spPr bwMode="auto">
          <a:xfrm>
            <a:off x="3716338" y="2952750"/>
            <a:ext cx="1227137" cy="1341438"/>
          </a:xfrm>
          <a:prstGeom prst="rect">
            <a:avLst/>
          </a:prstGeom>
          <a:noFill/>
          <a:ln w="9525">
            <a:noFill/>
            <a:miter lim="800000"/>
            <a:headEnd/>
            <a:tailEnd/>
          </a:ln>
        </p:spPr>
      </p:pic>
      <p:sp>
        <p:nvSpPr>
          <p:cNvPr id="2121775" name="Text Box 47"/>
          <p:cNvSpPr txBox="1">
            <a:spLocks noChangeArrowheads="1"/>
          </p:cNvSpPr>
          <p:nvPr/>
        </p:nvSpPr>
        <p:spPr bwMode="auto">
          <a:xfrm>
            <a:off x="3881438" y="2960688"/>
            <a:ext cx="1068387" cy="288925"/>
          </a:xfrm>
          <a:prstGeom prst="rect">
            <a:avLst/>
          </a:prstGeom>
          <a:noFill/>
          <a:ln w="9525">
            <a:noFill/>
            <a:miter lim="800000"/>
            <a:headEnd/>
            <a:tailEnd/>
          </a:ln>
        </p:spPr>
        <p:txBody>
          <a:bodyPr lIns="70409" tIns="35204" rIns="70409" bIns="35204"/>
          <a:lstStyle/>
          <a:p>
            <a:pPr algn="ctr">
              <a:defRPr/>
            </a:pPr>
            <a:r>
              <a:rPr lang="en-US" altLang="zh-CN" sz="1500" b="1" dirty="0">
                <a:solidFill>
                  <a:schemeClr val="bg1"/>
                </a:solidFill>
                <a:effectLst>
                  <a:outerShdw blurRad="38100" dist="38100" dir="2700000" algn="tl">
                    <a:srgbClr val="C0C0C0"/>
                  </a:outerShdw>
                </a:effectLst>
                <a:latin typeface="+mn-lt"/>
                <a:ea typeface="+mn-ea"/>
                <a:cs typeface="Arial" charset="0"/>
              </a:rPr>
              <a:t>i.MX31L</a:t>
            </a:r>
            <a:endParaRPr lang="en-US" altLang="zh-CN" sz="1500" dirty="0">
              <a:solidFill>
                <a:schemeClr val="bg1"/>
              </a:solidFill>
              <a:effectLst>
                <a:outerShdw blurRad="38100" dist="38100" dir="2700000" algn="tl">
                  <a:srgbClr val="C0C0C0"/>
                </a:outerShdw>
              </a:effectLst>
              <a:latin typeface="+mn-lt"/>
              <a:ea typeface="+mn-ea"/>
              <a:cs typeface="Arial" charset="0"/>
            </a:endParaRPr>
          </a:p>
        </p:txBody>
      </p:sp>
      <p:sp>
        <p:nvSpPr>
          <p:cNvPr id="2121776" name="AutoShape 48"/>
          <p:cNvSpPr>
            <a:spLocks noChangeArrowheads="1"/>
          </p:cNvSpPr>
          <p:nvPr/>
        </p:nvSpPr>
        <p:spPr bwMode="auto">
          <a:xfrm>
            <a:off x="3822700" y="3422650"/>
            <a:ext cx="1290638" cy="730250"/>
          </a:xfrm>
          <a:prstGeom prst="roundRect">
            <a:avLst>
              <a:gd name="adj" fmla="val 16667"/>
            </a:avLst>
          </a:prstGeom>
          <a:noFill/>
          <a:ln w="12700">
            <a:noFill/>
            <a:round/>
            <a:headEnd/>
            <a:tailEnd/>
          </a:ln>
        </p:spPr>
        <p:txBody>
          <a:bodyPr lIns="70409" tIns="35204" rIns="70409" bIns="35204" anchor="ctr"/>
          <a:lstStyle/>
          <a:p>
            <a:pPr>
              <a:tabLst>
                <a:tab pos="685800" algn="l"/>
              </a:tabLst>
              <a:defRPr/>
            </a:pPr>
            <a:r>
              <a:rPr lang="en-US" altLang="zh-CN" sz="900" b="1">
                <a:solidFill>
                  <a:schemeClr val="bg1"/>
                </a:solidFill>
                <a:latin typeface="+mn-lt"/>
                <a:ea typeface="+mn-ea"/>
                <a:cs typeface="Arial" charset="0"/>
              </a:rPr>
              <a:t>MX31 </a:t>
            </a:r>
            <a:r>
              <a:rPr lang="zh-CN" altLang="en-US" sz="900" b="1">
                <a:solidFill>
                  <a:schemeClr val="bg1"/>
                </a:solidFill>
                <a:latin typeface="+mn-lt"/>
                <a:ea typeface="+mn-ea"/>
                <a:cs typeface="Arial" charset="0"/>
              </a:rPr>
              <a:t>包含</a:t>
            </a:r>
            <a:r>
              <a:rPr lang="en-US" altLang="zh-CN" sz="900" b="1">
                <a:solidFill>
                  <a:schemeClr val="bg1"/>
                </a:solidFill>
                <a:latin typeface="+mn-lt"/>
                <a:ea typeface="+mn-ea"/>
                <a:cs typeface="Arial" charset="0"/>
              </a:rPr>
              <a:t>out</a:t>
            </a:r>
          </a:p>
          <a:p>
            <a:pPr eaLnBrk="0" hangingPunct="0">
              <a:tabLst>
                <a:tab pos="685800" algn="l"/>
              </a:tabLst>
              <a:defRPr/>
            </a:pPr>
            <a:r>
              <a:rPr lang="en-US" altLang="zh-CN" sz="900" b="1">
                <a:solidFill>
                  <a:schemeClr val="bg1"/>
                </a:solidFill>
                <a:latin typeface="+mn-lt"/>
                <a:ea typeface="+mn-ea"/>
                <a:cs typeface="Arial" charset="0"/>
              </a:rPr>
              <a:t>2D/3D Graphics</a:t>
            </a:r>
          </a:p>
          <a:p>
            <a:pPr eaLnBrk="0" hangingPunct="0">
              <a:tabLst>
                <a:tab pos="685800" algn="l"/>
              </a:tabLst>
              <a:defRPr/>
            </a:pPr>
            <a:endParaRPr lang="en-US" altLang="zh-CN" sz="3600">
              <a:solidFill>
                <a:schemeClr val="bg1"/>
              </a:solidFill>
              <a:latin typeface="+mn-lt"/>
              <a:ea typeface="+mn-ea"/>
              <a:cs typeface="Arial" charset="0"/>
            </a:endParaRPr>
          </a:p>
        </p:txBody>
      </p:sp>
      <p:pic>
        <p:nvPicPr>
          <p:cNvPr id="21525" name="Picture 58" descr="purple_bar"/>
          <p:cNvPicPr>
            <a:picLocks noChangeAspect="1" noChangeArrowheads="1"/>
          </p:cNvPicPr>
          <p:nvPr/>
        </p:nvPicPr>
        <p:blipFill>
          <a:blip r:embed="rId6"/>
          <a:srcRect/>
          <a:stretch>
            <a:fillRect/>
          </a:stretch>
        </p:blipFill>
        <p:spPr bwMode="auto">
          <a:xfrm>
            <a:off x="7659688" y="719138"/>
            <a:ext cx="1479550" cy="2054225"/>
          </a:xfrm>
          <a:prstGeom prst="rect">
            <a:avLst/>
          </a:prstGeom>
          <a:noFill/>
          <a:ln w="9525">
            <a:noFill/>
            <a:miter lim="800000"/>
            <a:headEnd/>
            <a:tailEnd/>
          </a:ln>
        </p:spPr>
      </p:pic>
      <p:sp>
        <p:nvSpPr>
          <p:cNvPr id="2121787" name="Text Box 59"/>
          <p:cNvSpPr txBox="1">
            <a:spLocks noChangeArrowheads="1"/>
          </p:cNvSpPr>
          <p:nvPr/>
        </p:nvSpPr>
        <p:spPr bwMode="auto">
          <a:xfrm>
            <a:off x="7604125" y="771525"/>
            <a:ext cx="1374775" cy="1724025"/>
          </a:xfrm>
          <a:prstGeom prst="rect">
            <a:avLst/>
          </a:prstGeom>
          <a:noFill/>
          <a:ln w="25400">
            <a:noFill/>
            <a:miter lim="800000"/>
            <a:headEnd/>
            <a:tailEnd type="none" w="lg" len="sm"/>
          </a:ln>
        </p:spPr>
        <p:txBody>
          <a:bodyPr lIns="70409" tIns="70409" rIns="70409" bIns="70409"/>
          <a:lstStyle/>
          <a:p>
            <a:pPr algn="ctr">
              <a:tabLst>
                <a:tab pos="685800" algn="l"/>
              </a:tabLst>
              <a:defRPr/>
            </a:pPr>
            <a:r>
              <a:rPr lang="en-US" altLang="zh-CN" sz="1400" b="1">
                <a:solidFill>
                  <a:schemeClr val="bg1"/>
                </a:solidFill>
                <a:latin typeface="+mn-lt"/>
                <a:ea typeface="+mn-ea"/>
                <a:cs typeface="Arial" charset="0"/>
              </a:rPr>
              <a:t>Next Gen.</a:t>
            </a:r>
            <a:endParaRPr lang="en-US" altLang="zh-CN" sz="1700" b="1">
              <a:solidFill>
                <a:schemeClr val="bg1"/>
              </a:solidFill>
              <a:latin typeface="+mn-lt"/>
              <a:ea typeface="+mn-ea"/>
              <a:cs typeface="Arial" charset="0"/>
            </a:endParaRPr>
          </a:p>
          <a:p>
            <a:pPr eaLnBrk="0" hangingPunct="0">
              <a:tabLst>
                <a:tab pos="685800" algn="l"/>
              </a:tabLst>
              <a:defRPr/>
            </a:pPr>
            <a:endParaRPr lang="en-US" altLang="zh-CN" sz="900" b="1">
              <a:solidFill>
                <a:schemeClr val="bg1"/>
              </a:solidFill>
              <a:latin typeface="+mn-lt"/>
              <a:ea typeface="+mn-ea"/>
              <a:cs typeface="Arial" charset="0"/>
            </a:endParaRPr>
          </a:p>
        </p:txBody>
      </p:sp>
      <p:sp>
        <p:nvSpPr>
          <p:cNvPr id="2121788" name="AutoShape 60"/>
          <p:cNvSpPr>
            <a:spLocks noChangeArrowheads="1"/>
          </p:cNvSpPr>
          <p:nvPr/>
        </p:nvSpPr>
        <p:spPr bwMode="auto">
          <a:xfrm>
            <a:off x="7666038" y="1225550"/>
            <a:ext cx="1563687" cy="657225"/>
          </a:xfrm>
          <a:prstGeom prst="roundRect">
            <a:avLst>
              <a:gd name="adj" fmla="val 16667"/>
            </a:avLst>
          </a:prstGeom>
          <a:noFill/>
          <a:ln w="12700">
            <a:noFill/>
            <a:round/>
            <a:headEnd/>
            <a:tailEnd/>
          </a:ln>
        </p:spPr>
        <p:txBody>
          <a:bodyPr lIns="70409" tIns="35204" rIns="70409" bIns="35204" anchor="ctr"/>
          <a:lstStyle/>
          <a:p>
            <a:pPr>
              <a:tabLst>
                <a:tab pos="685800" algn="l"/>
              </a:tabLst>
              <a:defRPr/>
            </a:pPr>
            <a:r>
              <a:rPr lang="en-US" altLang="zh-CN" sz="900" b="1" dirty="0">
                <a:solidFill>
                  <a:schemeClr val="bg1"/>
                </a:solidFill>
                <a:latin typeface="+mn-lt"/>
                <a:ea typeface="+mn-ea"/>
                <a:cs typeface="Arial" charset="0"/>
              </a:rPr>
              <a:t>Cortex A-8 1Ghz</a:t>
            </a:r>
          </a:p>
          <a:p>
            <a:pPr>
              <a:tabLst>
                <a:tab pos="685800" algn="l"/>
              </a:tabLst>
              <a:defRPr/>
            </a:pPr>
            <a:r>
              <a:rPr lang="en-US" altLang="zh-CN" sz="900" b="1" dirty="0">
                <a:solidFill>
                  <a:schemeClr val="bg1"/>
                </a:solidFill>
                <a:latin typeface="+mn-lt"/>
                <a:ea typeface="+mn-ea"/>
                <a:cs typeface="Arial" charset="0"/>
              </a:rPr>
              <a:t>High Performance</a:t>
            </a:r>
          </a:p>
          <a:p>
            <a:pPr>
              <a:tabLst>
                <a:tab pos="685800" algn="l"/>
              </a:tabLst>
              <a:defRPr/>
            </a:pPr>
            <a:r>
              <a:rPr lang="en-US" altLang="zh-CN" sz="900" b="1" dirty="0">
                <a:solidFill>
                  <a:schemeClr val="bg1"/>
                </a:solidFill>
                <a:latin typeface="+mn-lt"/>
                <a:ea typeface="+mn-ea"/>
                <a:cs typeface="Arial" charset="0"/>
              </a:rPr>
              <a:t>Application Processor   </a:t>
            </a:r>
          </a:p>
          <a:p>
            <a:pPr>
              <a:tabLst>
                <a:tab pos="685800" algn="l"/>
              </a:tabLst>
              <a:defRPr/>
            </a:pPr>
            <a:r>
              <a:rPr lang="en-US" altLang="zh-CN" sz="900" b="1" dirty="0">
                <a:solidFill>
                  <a:schemeClr val="bg1"/>
                </a:solidFill>
                <a:latin typeface="+mn-lt"/>
                <a:ea typeface="+mn-ea"/>
                <a:cs typeface="Arial" charset="0"/>
              </a:rPr>
              <a:t>720P Video</a:t>
            </a:r>
          </a:p>
          <a:p>
            <a:pPr>
              <a:tabLst>
                <a:tab pos="685800" algn="l"/>
              </a:tabLst>
              <a:defRPr/>
            </a:pPr>
            <a:r>
              <a:rPr lang="en-US" altLang="zh-CN" sz="900" b="1" dirty="0">
                <a:solidFill>
                  <a:schemeClr val="bg1"/>
                </a:solidFill>
                <a:latin typeface="+mn-lt"/>
                <a:ea typeface="+mn-ea"/>
                <a:cs typeface="Arial" charset="0"/>
              </a:rPr>
              <a:t>2D&amp;3D GPU</a:t>
            </a:r>
            <a:endParaRPr lang="en-US" altLang="zh-CN" sz="900" dirty="0">
              <a:solidFill>
                <a:schemeClr val="bg1"/>
              </a:solidFill>
              <a:latin typeface="+mn-lt"/>
              <a:ea typeface="+mn-ea"/>
              <a:cs typeface="Arial" charset="0"/>
            </a:endParaRPr>
          </a:p>
        </p:txBody>
      </p:sp>
      <p:grpSp>
        <p:nvGrpSpPr>
          <p:cNvPr id="21528" name="Group 61"/>
          <p:cNvGrpSpPr>
            <a:grpSpLocks/>
          </p:cNvGrpSpPr>
          <p:nvPr/>
        </p:nvGrpSpPr>
        <p:grpSpPr bwMode="auto">
          <a:xfrm>
            <a:off x="279400" y="4325938"/>
            <a:ext cx="1417638" cy="1173162"/>
            <a:chOff x="176" y="2725"/>
            <a:chExt cx="893" cy="739"/>
          </a:xfrm>
        </p:grpSpPr>
        <p:pic>
          <p:nvPicPr>
            <p:cNvPr id="21569" name="Picture 62" descr="Blue Bar pg21"/>
            <p:cNvPicPr>
              <a:picLocks noChangeAspect="1" noChangeArrowheads="1"/>
            </p:cNvPicPr>
            <p:nvPr/>
          </p:nvPicPr>
          <p:blipFill>
            <a:blip r:embed="rId3"/>
            <a:srcRect/>
            <a:stretch>
              <a:fillRect/>
            </a:stretch>
          </p:blipFill>
          <p:spPr bwMode="auto">
            <a:xfrm>
              <a:off x="176" y="2725"/>
              <a:ext cx="840" cy="739"/>
            </a:xfrm>
            <a:prstGeom prst="rect">
              <a:avLst/>
            </a:prstGeom>
            <a:noFill/>
            <a:ln w="9525">
              <a:noFill/>
              <a:miter lim="800000"/>
              <a:headEnd/>
              <a:tailEnd/>
            </a:ln>
          </p:spPr>
        </p:pic>
        <p:sp>
          <p:nvSpPr>
            <p:cNvPr id="2121791" name="Text Box 63"/>
            <p:cNvSpPr txBox="1">
              <a:spLocks noChangeArrowheads="1"/>
            </p:cNvSpPr>
            <p:nvPr/>
          </p:nvSpPr>
          <p:spPr bwMode="auto">
            <a:xfrm>
              <a:off x="409" y="2726"/>
              <a:ext cx="410" cy="178"/>
            </a:xfrm>
            <a:prstGeom prst="rect">
              <a:avLst/>
            </a:prstGeom>
            <a:noFill/>
            <a:ln w="9525">
              <a:noFill/>
              <a:miter lim="800000"/>
              <a:headEnd/>
              <a:tailEnd/>
            </a:ln>
          </p:spPr>
          <p:txBody>
            <a:bodyPr lIns="70409" tIns="35204" rIns="70409" bIns="35204"/>
            <a:lstStyle/>
            <a:p>
              <a:pPr algn="ctr">
                <a:defRPr/>
              </a:pPr>
              <a:r>
                <a:rPr lang="en-US" altLang="zh-CN" sz="1400" b="1">
                  <a:solidFill>
                    <a:schemeClr val="bg1"/>
                  </a:solidFill>
                  <a:latin typeface="+mn-lt"/>
                  <a:ea typeface="+mn-ea"/>
                  <a:cs typeface="Arial" charset="0"/>
                </a:rPr>
                <a:t>i.MXL</a:t>
              </a:r>
              <a:endParaRPr lang="en-US" altLang="zh-CN" sz="1400">
                <a:solidFill>
                  <a:schemeClr val="bg1"/>
                </a:solidFill>
                <a:latin typeface="+mn-lt"/>
                <a:ea typeface="+mn-ea"/>
                <a:cs typeface="Arial" charset="0"/>
              </a:endParaRPr>
            </a:p>
          </p:txBody>
        </p:sp>
        <p:sp>
          <p:nvSpPr>
            <p:cNvPr id="2121792" name="AutoShape 64"/>
            <p:cNvSpPr>
              <a:spLocks noChangeArrowheads="1"/>
            </p:cNvSpPr>
            <p:nvPr/>
          </p:nvSpPr>
          <p:spPr bwMode="auto">
            <a:xfrm>
              <a:off x="199" y="2851"/>
              <a:ext cx="870" cy="445"/>
            </a:xfrm>
            <a:prstGeom prst="roundRect">
              <a:avLst>
                <a:gd name="adj" fmla="val 16667"/>
              </a:avLst>
            </a:prstGeom>
            <a:noFill/>
            <a:ln w="12700">
              <a:noFill/>
              <a:round/>
              <a:headEnd/>
              <a:tailEnd/>
            </a:ln>
          </p:spPr>
          <p:txBody>
            <a:bodyPr lIns="70409" tIns="35204" rIns="70409" bIns="35204" anchor="ctr"/>
            <a:lstStyle/>
            <a:p>
              <a:pPr>
                <a:tabLst>
                  <a:tab pos="685800" algn="l"/>
                </a:tabLst>
                <a:defRPr/>
              </a:pPr>
              <a:r>
                <a:rPr lang="en-US" altLang="zh-CN" sz="900" b="1">
                  <a:solidFill>
                    <a:schemeClr val="bg1"/>
                  </a:solidFill>
                  <a:latin typeface="+mn-lt"/>
                  <a:ea typeface="+mn-ea"/>
                  <a:cs typeface="Arial" charset="0"/>
                </a:rPr>
                <a:t>Starting at 150MHz</a:t>
              </a:r>
            </a:p>
            <a:p>
              <a:pPr>
                <a:tabLst>
                  <a:tab pos="685800" algn="l"/>
                </a:tabLst>
                <a:defRPr/>
              </a:pPr>
              <a:r>
                <a:rPr lang="en-US" altLang="zh-CN" sz="900" b="1">
                  <a:solidFill>
                    <a:schemeClr val="bg1"/>
                  </a:solidFill>
                  <a:latin typeface="+mn-lt"/>
                  <a:ea typeface="+mn-ea"/>
                  <a:cs typeface="Arial" charset="0"/>
                </a:rPr>
                <a:t>180nm process </a:t>
              </a:r>
            </a:p>
            <a:p>
              <a:pPr>
                <a:tabLst>
                  <a:tab pos="685800" algn="l"/>
                </a:tabLst>
                <a:defRPr/>
              </a:pPr>
              <a:r>
                <a:rPr lang="zh-CN" altLang="en-US" sz="900" b="1">
                  <a:solidFill>
                    <a:schemeClr val="bg1"/>
                  </a:solidFill>
                  <a:latin typeface="+mn-lt"/>
                  <a:ea typeface="+mn-ea"/>
                  <a:cs typeface="Arial" charset="0"/>
                </a:rPr>
                <a:t>支持 </a:t>
              </a:r>
              <a:r>
                <a:rPr lang="en-US" altLang="zh-CN" sz="900" b="1">
                  <a:solidFill>
                    <a:schemeClr val="bg1"/>
                  </a:solidFill>
                  <a:latin typeface="+mn-lt"/>
                  <a:ea typeface="+mn-ea"/>
                  <a:cs typeface="Arial" charset="0"/>
                </a:rPr>
                <a:t>GPRS,</a:t>
              </a:r>
              <a:br>
                <a:rPr lang="en-US" altLang="zh-CN" sz="900" b="1">
                  <a:solidFill>
                    <a:schemeClr val="bg1"/>
                  </a:solidFill>
                  <a:latin typeface="+mn-lt"/>
                  <a:ea typeface="+mn-ea"/>
                  <a:cs typeface="Arial" charset="0"/>
                </a:rPr>
              </a:br>
              <a:r>
                <a:rPr lang="en-US" altLang="zh-CN" sz="900" b="1">
                  <a:solidFill>
                    <a:schemeClr val="bg1"/>
                  </a:solidFill>
                  <a:latin typeface="+mn-lt"/>
                  <a:ea typeface="+mn-ea"/>
                  <a:cs typeface="Arial" charset="0"/>
                </a:rPr>
                <a:t>  WCDMA, WLAN</a:t>
              </a:r>
              <a:endParaRPr lang="en-US" altLang="zh-CN" sz="1700" b="1">
                <a:solidFill>
                  <a:schemeClr val="bg1"/>
                </a:solidFill>
                <a:latin typeface="+mn-lt"/>
                <a:ea typeface="+mn-ea"/>
                <a:cs typeface="Arial" charset="0"/>
              </a:endParaRPr>
            </a:p>
          </p:txBody>
        </p:sp>
      </p:grpSp>
      <p:pic>
        <p:nvPicPr>
          <p:cNvPr id="21529" name="Picture 68" descr="PINK_Bar-VERTICLE"/>
          <p:cNvPicPr>
            <a:picLocks noChangeAspect="1" noChangeArrowheads="1"/>
          </p:cNvPicPr>
          <p:nvPr/>
        </p:nvPicPr>
        <p:blipFill>
          <a:blip r:embed="rId5"/>
          <a:srcRect/>
          <a:stretch>
            <a:fillRect/>
          </a:stretch>
        </p:blipFill>
        <p:spPr bwMode="auto">
          <a:xfrm>
            <a:off x="7240588" y="3073400"/>
            <a:ext cx="1635125" cy="2244725"/>
          </a:xfrm>
          <a:prstGeom prst="rect">
            <a:avLst/>
          </a:prstGeom>
          <a:noFill/>
          <a:ln w="9525">
            <a:noFill/>
            <a:miter lim="800000"/>
            <a:headEnd/>
            <a:tailEnd/>
          </a:ln>
        </p:spPr>
      </p:pic>
      <p:sp>
        <p:nvSpPr>
          <p:cNvPr id="2121797" name="AutoShape 69"/>
          <p:cNvSpPr>
            <a:spLocks noChangeArrowheads="1"/>
          </p:cNvSpPr>
          <p:nvPr/>
        </p:nvSpPr>
        <p:spPr bwMode="auto">
          <a:xfrm>
            <a:off x="7373938" y="3549650"/>
            <a:ext cx="1581150" cy="730250"/>
          </a:xfrm>
          <a:prstGeom prst="roundRect">
            <a:avLst>
              <a:gd name="adj" fmla="val 16667"/>
            </a:avLst>
          </a:prstGeom>
          <a:noFill/>
          <a:ln w="12700">
            <a:noFill/>
            <a:round/>
            <a:headEnd/>
            <a:tailEnd/>
          </a:ln>
        </p:spPr>
        <p:txBody>
          <a:bodyPr lIns="70409" tIns="35204" rIns="70409" bIns="35204" anchor="ctr"/>
          <a:lstStyle/>
          <a:p>
            <a:pPr>
              <a:tabLst>
                <a:tab pos="685800" algn="l"/>
              </a:tabLst>
              <a:defRPr/>
            </a:pPr>
            <a:endParaRPr lang="en-US" altLang="zh-CN" sz="1000" b="1" dirty="0">
              <a:solidFill>
                <a:schemeClr val="bg1"/>
              </a:solidFill>
              <a:latin typeface="+mn-lt"/>
              <a:ea typeface="+mn-ea"/>
              <a:cs typeface="Arial" charset="0"/>
            </a:endParaRPr>
          </a:p>
          <a:p>
            <a:pPr>
              <a:tabLst>
                <a:tab pos="685800" algn="l"/>
              </a:tabLst>
              <a:defRPr/>
            </a:pPr>
            <a:r>
              <a:rPr lang="en-US" altLang="zh-CN" sz="900" b="1" dirty="0">
                <a:solidFill>
                  <a:schemeClr val="bg1"/>
                </a:solidFill>
                <a:latin typeface="+mn-lt"/>
                <a:ea typeface="+mn-ea"/>
                <a:cs typeface="Arial" charset="0"/>
              </a:rPr>
              <a:t>ARM1136 400/532Mhz</a:t>
            </a:r>
          </a:p>
          <a:p>
            <a:pPr>
              <a:tabLst>
                <a:tab pos="685800" algn="l"/>
              </a:tabLst>
              <a:defRPr/>
            </a:pPr>
            <a:r>
              <a:rPr lang="en-US" altLang="zh-CN" sz="900" b="1" dirty="0">
                <a:solidFill>
                  <a:schemeClr val="bg1"/>
                </a:solidFill>
                <a:latin typeface="+mn-lt"/>
                <a:ea typeface="+mn-ea"/>
                <a:cs typeface="Arial" charset="0"/>
              </a:rPr>
              <a:t>Automotive </a:t>
            </a:r>
            <a:r>
              <a:rPr lang="en-US" altLang="zh-CN" sz="900" b="1" dirty="0" err="1">
                <a:solidFill>
                  <a:schemeClr val="bg1"/>
                </a:solidFill>
                <a:latin typeface="+mn-lt"/>
                <a:ea typeface="+mn-ea"/>
                <a:cs typeface="Arial" charset="0"/>
              </a:rPr>
              <a:t>SoC</a:t>
            </a:r>
            <a:endParaRPr lang="en-US" altLang="zh-CN" sz="900" b="1" dirty="0">
              <a:solidFill>
                <a:schemeClr val="bg1"/>
              </a:solidFill>
              <a:latin typeface="+mn-lt"/>
              <a:ea typeface="+mn-ea"/>
              <a:cs typeface="Arial" charset="0"/>
            </a:endParaRPr>
          </a:p>
          <a:p>
            <a:pPr>
              <a:tabLst>
                <a:tab pos="685800" algn="l"/>
              </a:tabLst>
              <a:defRPr/>
            </a:pPr>
            <a:r>
              <a:rPr lang="en-US" altLang="zh-CN" sz="900" b="1" dirty="0">
                <a:solidFill>
                  <a:schemeClr val="bg1"/>
                </a:solidFill>
                <a:latin typeface="+mn-lt"/>
                <a:ea typeface="+mn-ea"/>
                <a:cs typeface="Arial" charset="0"/>
              </a:rPr>
              <a:t>MOST/CAN bus</a:t>
            </a:r>
          </a:p>
          <a:p>
            <a:pPr>
              <a:tabLst>
                <a:tab pos="685800" algn="l"/>
              </a:tabLst>
              <a:defRPr/>
            </a:pPr>
            <a:r>
              <a:rPr lang="en-US" altLang="zh-CN" sz="900" b="1" dirty="0">
                <a:solidFill>
                  <a:schemeClr val="bg1"/>
                </a:solidFill>
                <a:latin typeface="+mn-lt"/>
                <a:ea typeface="+mn-ea"/>
                <a:cs typeface="Arial" charset="0"/>
              </a:rPr>
              <a:t>DDR2</a:t>
            </a:r>
          </a:p>
          <a:p>
            <a:pPr>
              <a:tabLst>
                <a:tab pos="685800" algn="l"/>
              </a:tabLst>
              <a:defRPr/>
            </a:pPr>
            <a:r>
              <a:rPr lang="en-US" altLang="zh-CN" sz="900" b="1" dirty="0">
                <a:solidFill>
                  <a:schemeClr val="bg1"/>
                </a:solidFill>
                <a:latin typeface="+mn-lt"/>
                <a:ea typeface="+mn-ea"/>
                <a:cs typeface="Arial" charset="0"/>
              </a:rPr>
              <a:t>USB HS OTG w/t PHY</a:t>
            </a:r>
            <a:endParaRPr lang="en-US" altLang="zh-CN" sz="900" dirty="0">
              <a:solidFill>
                <a:schemeClr val="bg1"/>
              </a:solidFill>
              <a:latin typeface="+mn-lt"/>
              <a:ea typeface="+mn-ea"/>
              <a:cs typeface="Arial" charset="0"/>
            </a:endParaRPr>
          </a:p>
        </p:txBody>
      </p:sp>
      <p:sp>
        <p:nvSpPr>
          <p:cNvPr id="2121798" name="Text Box 70"/>
          <p:cNvSpPr txBox="1">
            <a:spLocks noChangeArrowheads="1"/>
          </p:cNvSpPr>
          <p:nvPr/>
        </p:nvSpPr>
        <p:spPr bwMode="auto">
          <a:xfrm>
            <a:off x="7732713" y="3279775"/>
            <a:ext cx="990600" cy="250825"/>
          </a:xfrm>
          <a:prstGeom prst="rect">
            <a:avLst/>
          </a:prstGeom>
          <a:noFill/>
          <a:ln w="9525">
            <a:noFill/>
            <a:miter lim="800000"/>
            <a:headEnd/>
            <a:tailEnd/>
          </a:ln>
        </p:spPr>
        <p:txBody>
          <a:bodyPr lIns="70409" tIns="35204" rIns="70409" bIns="35204"/>
          <a:lstStyle/>
          <a:p>
            <a:pPr>
              <a:defRPr/>
            </a:pPr>
            <a:r>
              <a:rPr lang="en-US" altLang="zh-CN" sz="1400" b="1" dirty="0">
                <a:solidFill>
                  <a:schemeClr val="bg1"/>
                </a:solidFill>
                <a:latin typeface="+mn-lt"/>
                <a:ea typeface="+mn-ea"/>
                <a:cs typeface="Arial" charset="0"/>
              </a:rPr>
              <a:t>i.MX35</a:t>
            </a:r>
            <a:endParaRPr lang="en-US" altLang="zh-CN" sz="3200" dirty="0">
              <a:solidFill>
                <a:schemeClr val="bg1"/>
              </a:solidFill>
              <a:latin typeface="+mn-lt"/>
              <a:ea typeface="+mn-ea"/>
              <a:cs typeface="Arial" charset="0"/>
            </a:endParaRPr>
          </a:p>
        </p:txBody>
      </p:sp>
      <p:pic>
        <p:nvPicPr>
          <p:cNvPr id="21532" name="Picture 73" descr="PINK_Bar-VERTICLE"/>
          <p:cNvPicPr>
            <a:picLocks noChangeAspect="1" noChangeArrowheads="1"/>
          </p:cNvPicPr>
          <p:nvPr/>
        </p:nvPicPr>
        <p:blipFill>
          <a:blip r:embed="rId5"/>
          <a:srcRect/>
          <a:stretch>
            <a:fillRect/>
          </a:stretch>
        </p:blipFill>
        <p:spPr bwMode="auto">
          <a:xfrm>
            <a:off x="6005513" y="1169988"/>
            <a:ext cx="1444625" cy="1981200"/>
          </a:xfrm>
          <a:prstGeom prst="rect">
            <a:avLst/>
          </a:prstGeom>
          <a:noFill/>
          <a:ln w="9525">
            <a:noFill/>
            <a:miter lim="800000"/>
            <a:headEnd/>
            <a:tailEnd/>
          </a:ln>
        </p:spPr>
      </p:pic>
      <p:grpSp>
        <p:nvGrpSpPr>
          <p:cNvPr id="21533" name="Group 84"/>
          <p:cNvGrpSpPr>
            <a:grpSpLocks/>
          </p:cNvGrpSpPr>
          <p:nvPr/>
        </p:nvGrpSpPr>
        <p:grpSpPr bwMode="auto">
          <a:xfrm>
            <a:off x="6203950" y="1389063"/>
            <a:ext cx="1450975" cy="1036637"/>
            <a:chOff x="4036" y="1921"/>
            <a:chExt cx="813" cy="481"/>
          </a:xfrm>
        </p:grpSpPr>
        <p:sp>
          <p:nvSpPr>
            <p:cNvPr id="2121802" name="Text Box 74"/>
            <p:cNvSpPr txBox="1">
              <a:spLocks noChangeArrowheads="1"/>
            </p:cNvSpPr>
            <p:nvPr/>
          </p:nvSpPr>
          <p:spPr bwMode="auto">
            <a:xfrm>
              <a:off x="4127" y="1921"/>
              <a:ext cx="527" cy="177"/>
            </a:xfrm>
            <a:prstGeom prst="rect">
              <a:avLst/>
            </a:prstGeom>
            <a:noFill/>
            <a:ln w="9525">
              <a:noFill/>
              <a:miter lim="800000"/>
              <a:headEnd/>
              <a:tailEnd/>
            </a:ln>
          </p:spPr>
          <p:txBody>
            <a:bodyPr lIns="70409" tIns="35204" rIns="70409" bIns="35204"/>
            <a:lstStyle/>
            <a:p>
              <a:pPr algn="ctr">
                <a:defRPr/>
              </a:pPr>
              <a:r>
                <a:rPr lang="en-US" altLang="zh-CN" sz="1500" b="1">
                  <a:solidFill>
                    <a:schemeClr val="bg1"/>
                  </a:solidFill>
                  <a:effectLst>
                    <a:outerShdw blurRad="38100" dist="38100" dir="2700000" algn="tl">
                      <a:srgbClr val="C0C0C0"/>
                    </a:outerShdw>
                  </a:effectLst>
                  <a:latin typeface="+mn-lt"/>
                  <a:ea typeface="+mn-ea"/>
                  <a:cs typeface="Arial" charset="0"/>
                </a:rPr>
                <a:t>i.MX37</a:t>
              </a:r>
              <a:endParaRPr lang="en-US" altLang="zh-CN" sz="1500">
                <a:solidFill>
                  <a:schemeClr val="bg1"/>
                </a:solidFill>
                <a:effectLst>
                  <a:outerShdw blurRad="38100" dist="38100" dir="2700000" algn="tl">
                    <a:srgbClr val="C0C0C0"/>
                  </a:outerShdw>
                </a:effectLst>
                <a:latin typeface="+mn-lt"/>
                <a:ea typeface="+mn-ea"/>
                <a:cs typeface="Arial" charset="0"/>
              </a:endParaRPr>
            </a:p>
          </p:txBody>
        </p:sp>
        <p:sp>
          <p:nvSpPr>
            <p:cNvPr id="2121803" name="AutoShape 75"/>
            <p:cNvSpPr>
              <a:spLocks noChangeArrowheads="1"/>
            </p:cNvSpPr>
            <p:nvPr/>
          </p:nvSpPr>
          <p:spPr bwMode="auto">
            <a:xfrm>
              <a:off x="4036" y="1942"/>
              <a:ext cx="813" cy="460"/>
            </a:xfrm>
            <a:prstGeom prst="roundRect">
              <a:avLst>
                <a:gd name="adj" fmla="val 16667"/>
              </a:avLst>
            </a:prstGeom>
            <a:noFill/>
            <a:ln w="12700">
              <a:noFill/>
              <a:round/>
              <a:headEnd/>
              <a:tailEnd/>
            </a:ln>
          </p:spPr>
          <p:txBody>
            <a:bodyPr lIns="70409" tIns="35204" rIns="70409" bIns="35204" anchor="ctr"/>
            <a:lstStyle/>
            <a:p>
              <a:pPr>
                <a:tabLst>
                  <a:tab pos="685800" algn="l"/>
                </a:tabLst>
                <a:defRPr/>
              </a:pPr>
              <a:endParaRPr lang="en-US" altLang="zh-CN" sz="900" b="1" dirty="0">
                <a:solidFill>
                  <a:schemeClr val="bg1"/>
                </a:solidFill>
                <a:latin typeface="+mn-lt"/>
                <a:ea typeface="+mn-ea"/>
                <a:cs typeface="Arial" charset="0"/>
              </a:endParaRPr>
            </a:p>
            <a:p>
              <a:pPr>
                <a:tabLst>
                  <a:tab pos="685800" algn="l"/>
                </a:tabLst>
                <a:defRPr/>
              </a:pPr>
              <a:r>
                <a:rPr lang="en-US" altLang="zh-CN" sz="900" b="1" dirty="0">
                  <a:solidFill>
                    <a:schemeClr val="bg1"/>
                  </a:solidFill>
                  <a:latin typeface="+mn-lt"/>
                  <a:ea typeface="+mn-ea"/>
                  <a:cs typeface="Arial" charset="0"/>
                </a:rPr>
                <a:t>ARM1176 532Mhz</a:t>
              </a:r>
            </a:p>
            <a:p>
              <a:pPr>
                <a:tabLst>
                  <a:tab pos="685800" algn="l"/>
                </a:tabLst>
                <a:defRPr/>
              </a:pPr>
              <a:r>
                <a:rPr lang="en-US" altLang="zh-CN" sz="900" b="1" dirty="0">
                  <a:solidFill>
                    <a:schemeClr val="bg1"/>
                  </a:solidFill>
                  <a:latin typeface="+mn-lt"/>
                  <a:ea typeface="+mn-ea"/>
                  <a:cs typeface="Arial" charset="0"/>
                </a:rPr>
                <a:t>High Performance</a:t>
              </a:r>
            </a:p>
            <a:p>
              <a:pPr>
                <a:tabLst>
                  <a:tab pos="685800" algn="l"/>
                </a:tabLst>
                <a:defRPr/>
              </a:pPr>
              <a:r>
                <a:rPr lang="en-US" altLang="zh-CN" sz="900" b="1" dirty="0">
                  <a:solidFill>
                    <a:schemeClr val="bg1"/>
                  </a:solidFill>
                  <a:latin typeface="+mn-lt"/>
                  <a:ea typeface="+mn-ea"/>
                  <a:cs typeface="Arial" charset="0"/>
                </a:rPr>
                <a:t>Video</a:t>
              </a:r>
            </a:p>
            <a:p>
              <a:pPr>
                <a:tabLst>
                  <a:tab pos="685800" algn="l"/>
                </a:tabLst>
                <a:defRPr/>
              </a:pPr>
              <a:r>
                <a:rPr lang="en-US" altLang="zh-CN" sz="900" b="1" dirty="0">
                  <a:solidFill>
                    <a:schemeClr val="bg1"/>
                  </a:solidFill>
                  <a:latin typeface="+mn-lt"/>
                  <a:ea typeface="+mn-ea"/>
                  <a:cs typeface="Arial" charset="0"/>
                </a:rPr>
                <a:t>Ultra-low power </a:t>
              </a:r>
              <a:endParaRPr lang="en-US" altLang="zh-CN" sz="3600" dirty="0">
                <a:solidFill>
                  <a:schemeClr val="bg1"/>
                </a:solidFill>
                <a:latin typeface="+mn-lt"/>
                <a:ea typeface="+mn-ea"/>
                <a:cs typeface="Arial" charset="0"/>
              </a:endParaRPr>
            </a:p>
          </p:txBody>
        </p:sp>
      </p:grpSp>
      <p:sp>
        <p:nvSpPr>
          <p:cNvPr id="2121806" name="Text Box 78"/>
          <p:cNvSpPr txBox="1">
            <a:spLocks noChangeArrowheads="1"/>
          </p:cNvSpPr>
          <p:nvPr/>
        </p:nvSpPr>
        <p:spPr bwMode="auto">
          <a:xfrm>
            <a:off x="3889375" y="174625"/>
            <a:ext cx="5254625" cy="461963"/>
          </a:xfrm>
          <a:prstGeom prst="rect">
            <a:avLst/>
          </a:prstGeom>
          <a:noFill/>
          <a:ln w="9525">
            <a:noFill/>
            <a:miter lim="800000"/>
            <a:headEnd/>
            <a:tailEnd/>
          </a:ln>
          <a:effectLst/>
        </p:spPr>
        <p:txBody>
          <a:bodyPr>
            <a:spAutoFit/>
          </a:bodyPr>
          <a:lstStyle/>
          <a:p>
            <a:pPr algn="ctr">
              <a:defRPr/>
            </a:pPr>
            <a:r>
              <a:rPr lang="zh-CN" altLang="en-US" sz="2400" b="1" dirty="0">
                <a:latin typeface="+mn-lt"/>
                <a:ea typeface="+mj-ea"/>
                <a:cs typeface="+mn-cs"/>
              </a:rPr>
              <a:t>飞思卡尔 </a:t>
            </a:r>
            <a:r>
              <a:rPr lang="en-US" altLang="zh-CN" sz="2400" b="1" dirty="0">
                <a:latin typeface="+mn-lt"/>
                <a:ea typeface="+mj-ea"/>
                <a:cs typeface="+mn-cs"/>
              </a:rPr>
              <a:t>i.MX </a:t>
            </a:r>
            <a:r>
              <a:rPr lang="zh-CN" altLang="en-US" sz="2400" b="1" dirty="0">
                <a:latin typeface="+mn-lt"/>
                <a:ea typeface="+mj-ea"/>
                <a:cs typeface="+mn-cs"/>
              </a:rPr>
              <a:t>规划 </a:t>
            </a:r>
          </a:p>
        </p:txBody>
      </p:sp>
      <p:sp>
        <p:nvSpPr>
          <p:cNvPr id="2121818" name="Rectangle 90"/>
          <p:cNvSpPr>
            <a:spLocks noChangeArrowheads="1"/>
          </p:cNvSpPr>
          <p:nvPr/>
        </p:nvSpPr>
        <p:spPr bwMode="auto">
          <a:xfrm>
            <a:off x="2365375" y="4281488"/>
            <a:ext cx="1263650" cy="1030287"/>
          </a:xfrm>
          <a:prstGeom prst="rect">
            <a:avLst/>
          </a:prstGeom>
          <a:noFill/>
          <a:ln w="57150">
            <a:solidFill>
              <a:srgbClr val="FFFF00"/>
            </a:solidFill>
            <a:miter lim="800000"/>
            <a:headEnd/>
            <a:tailEnd/>
          </a:ln>
          <a:effectLst/>
        </p:spPr>
        <p:txBody>
          <a:bodyPr wrap="none" anchor="ctr"/>
          <a:lstStyle/>
          <a:p>
            <a:pPr>
              <a:defRPr/>
            </a:pPr>
            <a:endParaRPr lang="zh-CN" altLang="en-US">
              <a:latin typeface="+mn-lt"/>
              <a:ea typeface="+mn-ea"/>
              <a:cs typeface="+mn-cs"/>
            </a:endParaRPr>
          </a:p>
        </p:txBody>
      </p:sp>
      <p:sp>
        <p:nvSpPr>
          <p:cNvPr id="2121819" name="Rectangle 91"/>
          <p:cNvSpPr>
            <a:spLocks noChangeArrowheads="1"/>
          </p:cNvSpPr>
          <p:nvPr/>
        </p:nvSpPr>
        <p:spPr bwMode="auto">
          <a:xfrm>
            <a:off x="355600" y="4303713"/>
            <a:ext cx="1263650" cy="928687"/>
          </a:xfrm>
          <a:prstGeom prst="rect">
            <a:avLst/>
          </a:prstGeom>
          <a:noFill/>
          <a:ln w="57150">
            <a:solidFill>
              <a:srgbClr val="FFFF00"/>
            </a:solidFill>
            <a:miter lim="800000"/>
            <a:headEnd/>
            <a:tailEnd/>
          </a:ln>
          <a:effectLst/>
        </p:spPr>
        <p:txBody>
          <a:bodyPr wrap="none" anchor="ctr"/>
          <a:lstStyle/>
          <a:p>
            <a:pPr>
              <a:defRPr/>
            </a:pPr>
            <a:endParaRPr lang="zh-CN" altLang="en-US">
              <a:latin typeface="+mn-lt"/>
              <a:ea typeface="+mn-ea"/>
              <a:cs typeface="+mn-cs"/>
            </a:endParaRPr>
          </a:p>
        </p:txBody>
      </p:sp>
      <p:grpSp>
        <p:nvGrpSpPr>
          <p:cNvPr id="21537" name="Group 112"/>
          <p:cNvGrpSpPr>
            <a:grpSpLocks/>
          </p:cNvGrpSpPr>
          <p:nvPr/>
        </p:nvGrpSpPr>
        <p:grpSpPr bwMode="auto">
          <a:xfrm>
            <a:off x="287338" y="642938"/>
            <a:ext cx="2300287" cy="307975"/>
            <a:chOff x="181" y="405"/>
            <a:chExt cx="1449" cy="194"/>
          </a:xfrm>
        </p:grpSpPr>
        <p:sp>
          <p:nvSpPr>
            <p:cNvPr id="2121820" name="Rectangle 92"/>
            <p:cNvSpPr>
              <a:spLocks noChangeArrowheads="1"/>
            </p:cNvSpPr>
            <p:nvPr/>
          </p:nvSpPr>
          <p:spPr bwMode="auto">
            <a:xfrm>
              <a:off x="181" y="412"/>
              <a:ext cx="184" cy="136"/>
            </a:xfrm>
            <a:prstGeom prst="rect">
              <a:avLst/>
            </a:prstGeom>
            <a:noFill/>
            <a:ln w="57150">
              <a:solidFill>
                <a:srgbClr val="FFFF00"/>
              </a:solidFill>
              <a:miter lim="800000"/>
              <a:headEnd/>
              <a:tailEnd/>
            </a:ln>
            <a:effectLst/>
          </p:spPr>
          <p:txBody>
            <a:bodyPr wrap="none" anchor="ctr"/>
            <a:lstStyle/>
            <a:p>
              <a:pPr>
                <a:defRPr/>
              </a:pPr>
              <a:endParaRPr lang="zh-CN" altLang="en-US">
                <a:latin typeface="+mn-lt"/>
                <a:ea typeface="+mn-ea"/>
                <a:cs typeface="+mn-cs"/>
              </a:endParaRPr>
            </a:p>
          </p:txBody>
        </p:sp>
        <p:sp>
          <p:nvSpPr>
            <p:cNvPr id="2121824" name="Text Box 96"/>
            <p:cNvSpPr txBox="1">
              <a:spLocks noChangeArrowheads="1"/>
            </p:cNvSpPr>
            <p:nvPr/>
          </p:nvSpPr>
          <p:spPr bwMode="auto">
            <a:xfrm>
              <a:off x="404" y="405"/>
              <a:ext cx="1226" cy="194"/>
            </a:xfrm>
            <a:prstGeom prst="rect">
              <a:avLst/>
            </a:prstGeom>
            <a:noFill/>
            <a:ln w="9525">
              <a:noFill/>
              <a:miter lim="800000"/>
              <a:headEnd/>
              <a:tailEnd/>
            </a:ln>
            <a:effectLst/>
          </p:spPr>
          <p:txBody>
            <a:bodyPr wrap="none">
              <a:spAutoFit/>
            </a:bodyPr>
            <a:lstStyle/>
            <a:p>
              <a:pPr>
                <a:defRPr/>
              </a:pPr>
              <a:r>
                <a:rPr lang="en-US" altLang="zh-CN" sz="1400" b="1">
                  <a:latin typeface="+mn-lt"/>
                  <a:ea typeface="+mn-ea"/>
                  <a:cs typeface="+mn-cs"/>
                </a:rPr>
                <a:t>.net Microframework</a:t>
              </a:r>
            </a:p>
          </p:txBody>
        </p:sp>
      </p:grpSp>
      <p:grpSp>
        <p:nvGrpSpPr>
          <p:cNvPr id="10" name="Group 119"/>
          <p:cNvGrpSpPr>
            <a:grpSpLocks/>
          </p:cNvGrpSpPr>
          <p:nvPr/>
        </p:nvGrpSpPr>
        <p:grpSpPr bwMode="auto">
          <a:xfrm>
            <a:off x="287338" y="939800"/>
            <a:ext cx="6438900" cy="3368675"/>
            <a:chOff x="181" y="592"/>
            <a:chExt cx="4056" cy="2122"/>
          </a:xfrm>
        </p:grpSpPr>
        <p:sp>
          <p:nvSpPr>
            <p:cNvPr id="2121821" name="Rectangle 93"/>
            <p:cNvSpPr>
              <a:spLocks noChangeArrowheads="1"/>
            </p:cNvSpPr>
            <p:nvPr/>
          </p:nvSpPr>
          <p:spPr bwMode="auto">
            <a:xfrm>
              <a:off x="2345" y="963"/>
              <a:ext cx="796" cy="1500"/>
            </a:xfrm>
            <a:prstGeom prst="rect">
              <a:avLst/>
            </a:prstGeom>
            <a:noFill/>
            <a:ln w="57150">
              <a:solidFill>
                <a:srgbClr val="008000"/>
              </a:solidFill>
              <a:miter lim="800000"/>
              <a:headEnd/>
              <a:tailEnd/>
            </a:ln>
            <a:effectLst/>
          </p:spPr>
          <p:txBody>
            <a:bodyPr wrap="none" anchor="ctr"/>
            <a:lstStyle/>
            <a:p>
              <a:pPr>
                <a:defRPr/>
              </a:pPr>
              <a:endParaRPr lang="zh-CN" altLang="en-US">
                <a:latin typeface="+mn-lt"/>
                <a:ea typeface="+mn-ea"/>
                <a:cs typeface="+mn-cs"/>
              </a:endParaRPr>
            </a:p>
          </p:txBody>
        </p:sp>
        <p:grpSp>
          <p:nvGrpSpPr>
            <p:cNvPr id="21560" name="Group 111"/>
            <p:cNvGrpSpPr>
              <a:grpSpLocks/>
            </p:cNvGrpSpPr>
            <p:nvPr/>
          </p:nvGrpSpPr>
          <p:grpSpPr bwMode="auto">
            <a:xfrm>
              <a:off x="181" y="592"/>
              <a:ext cx="883" cy="194"/>
              <a:chOff x="181" y="592"/>
              <a:chExt cx="883" cy="194"/>
            </a:xfrm>
          </p:grpSpPr>
          <p:sp>
            <p:nvSpPr>
              <p:cNvPr id="2121822" name="Rectangle 94"/>
              <p:cNvSpPr>
                <a:spLocks noChangeArrowheads="1"/>
              </p:cNvSpPr>
              <p:nvPr/>
            </p:nvSpPr>
            <p:spPr bwMode="auto">
              <a:xfrm>
                <a:off x="181" y="608"/>
                <a:ext cx="183" cy="148"/>
              </a:xfrm>
              <a:prstGeom prst="rect">
                <a:avLst/>
              </a:prstGeom>
              <a:noFill/>
              <a:ln w="57150">
                <a:solidFill>
                  <a:srgbClr val="008000"/>
                </a:solidFill>
                <a:miter lim="800000"/>
                <a:headEnd/>
                <a:tailEnd/>
              </a:ln>
              <a:effectLst/>
            </p:spPr>
            <p:txBody>
              <a:bodyPr wrap="none" anchor="ctr"/>
              <a:lstStyle/>
              <a:p>
                <a:pPr>
                  <a:defRPr/>
                </a:pPr>
                <a:endParaRPr lang="zh-CN" altLang="en-US">
                  <a:latin typeface="+mn-lt"/>
                  <a:ea typeface="+mn-ea"/>
                  <a:cs typeface="+mn-cs"/>
                </a:endParaRPr>
              </a:p>
            </p:txBody>
          </p:sp>
          <p:sp>
            <p:nvSpPr>
              <p:cNvPr id="2121825" name="Text Box 97"/>
              <p:cNvSpPr txBox="1">
                <a:spLocks noChangeArrowheads="1"/>
              </p:cNvSpPr>
              <p:nvPr/>
            </p:nvSpPr>
            <p:spPr bwMode="auto">
              <a:xfrm>
                <a:off x="404" y="592"/>
                <a:ext cx="660" cy="194"/>
              </a:xfrm>
              <a:prstGeom prst="rect">
                <a:avLst/>
              </a:prstGeom>
              <a:noFill/>
              <a:ln w="9525">
                <a:noFill/>
                <a:miter lim="800000"/>
                <a:headEnd/>
                <a:tailEnd/>
              </a:ln>
              <a:effectLst/>
            </p:spPr>
            <p:txBody>
              <a:bodyPr wrap="none">
                <a:spAutoFit/>
              </a:bodyPr>
              <a:lstStyle/>
              <a:p>
                <a:pPr>
                  <a:defRPr/>
                </a:pPr>
                <a:r>
                  <a:rPr lang="en-US" altLang="zh-CN" sz="1400" b="1">
                    <a:latin typeface="+mn-lt"/>
                    <a:ea typeface="+mn-ea"/>
                    <a:cs typeface="+mn-cs"/>
                  </a:rPr>
                  <a:t>WinCE 5.0</a:t>
                </a:r>
              </a:p>
            </p:txBody>
          </p:sp>
        </p:grpSp>
        <p:sp>
          <p:nvSpPr>
            <p:cNvPr id="2121826" name="Rectangle 98"/>
            <p:cNvSpPr>
              <a:spLocks noChangeArrowheads="1"/>
            </p:cNvSpPr>
            <p:nvPr/>
          </p:nvSpPr>
          <p:spPr bwMode="auto">
            <a:xfrm>
              <a:off x="968" y="1885"/>
              <a:ext cx="883" cy="829"/>
            </a:xfrm>
            <a:prstGeom prst="rect">
              <a:avLst/>
            </a:prstGeom>
            <a:noFill/>
            <a:ln w="57150">
              <a:solidFill>
                <a:srgbClr val="008000"/>
              </a:solidFill>
              <a:miter lim="800000"/>
              <a:headEnd/>
              <a:tailEnd/>
            </a:ln>
            <a:effectLst/>
          </p:spPr>
          <p:txBody>
            <a:bodyPr wrap="none" anchor="ctr"/>
            <a:lstStyle/>
            <a:p>
              <a:pPr>
                <a:defRPr/>
              </a:pPr>
              <a:endParaRPr lang="zh-CN" altLang="en-US">
                <a:latin typeface="+mn-lt"/>
                <a:ea typeface="+mn-ea"/>
                <a:cs typeface="+mn-cs"/>
              </a:endParaRPr>
            </a:p>
          </p:txBody>
        </p:sp>
        <p:sp>
          <p:nvSpPr>
            <p:cNvPr id="2121827" name="Rectangle 99"/>
            <p:cNvSpPr>
              <a:spLocks noChangeArrowheads="1"/>
            </p:cNvSpPr>
            <p:nvPr/>
          </p:nvSpPr>
          <p:spPr bwMode="auto">
            <a:xfrm>
              <a:off x="3423" y="1775"/>
              <a:ext cx="814" cy="833"/>
            </a:xfrm>
            <a:prstGeom prst="rect">
              <a:avLst/>
            </a:prstGeom>
            <a:noFill/>
            <a:ln w="57150">
              <a:solidFill>
                <a:srgbClr val="008000"/>
              </a:solidFill>
              <a:miter lim="800000"/>
              <a:headEnd/>
              <a:tailEnd/>
            </a:ln>
            <a:effectLst/>
          </p:spPr>
          <p:txBody>
            <a:bodyPr wrap="none" anchor="ctr"/>
            <a:lstStyle/>
            <a:p>
              <a:pPr>
                <a:defRPr/>
              </a:pPr>
              <a:endParaRPr lang="zh-CN" altLang="en-US">
                <a:latin typeface="+mn-lt"/>
                <a:ea typeface="+mn-ea"/>
                <a:cs typeface="+mn-cs"/>
              </a:endParaRPr>
            </a:p>
          </p:txBody>
        </p:sp>
      </p:grpSp>
      <p:grpSp>
        <p:nvGrpSpPr>
          <p:cNvPr id="12" name="Group 117"/>
          <p:cNvGrpSpPr>
            <a:grpSpLocks/>
          </p:cNvGrpSpPr>
          <p:nvPr/>
        </p:nvGrpSpPr>
        <p:grpSpPr bwMode="auto">
          <a:xfrm>
            <a:off x="290513" y="1341438"/>
            <a:ext cx="4899025" cy="2757487"/>
            <a:chOff x="183" y="845"/>
            <a:chExt cx="3086" cy="1737"/>
          </a:xfrm>
        </p:grpSpPr>
        <p:grpSp>
          <p:nvGrpSpPr>
            <p:cNvPr id="21555" name="Group 114"/>
            <p:cNvGrpSpPr>
              <a:grpSpLocks/>
            </p:cNvGrpSpPr>
            <p:nvPr/>
          </p:nvGrpSpPr>
          <p:grpSpPr bwMode="auto">
            <a:xfrm>
              <a:off x="183" y="987"/>
              <a:ext cx="1392" cy="194"/>
              <a:chOff x="183" y="987"/>
              <a:chExt cx="1392" cy="194"/>
            </a:xfrm>
          </p:grpSpPr>
          <p:sp>
            <p:nvSpPr>
              <p:cNvPr id="2121831" name="Rectangle 103"/>
              <p:cNvSpPr>
                <a:spLocks noChangeArrowheads="1"/>
              </p:cNvSpPr>
              <p:nvPr/>
            </p:nvSpPr>
            <p:spPr bwMode="auto">
              <a:xfrm>
                <a:off x="183" y="1013"/>
                <a:ext cx="184" cy="155"/>
              </a:xfrm>
              <a:prstGeom prst="rect">
                <a:avLst/>
              </a:prstGeom>
              <a:noFill/>
              <a:ln w="57150">
                <a:solidFill>
                  <a:srgbClr val="3333CC"/>
                </a:solidFill>
                <a:miter lim="800000"/>
                <a:headEnd/>
                <a:tailEnd/>
              </a:ln>
              <a:effectLst/>
            </p:spPr>
            <p:txBody>
              <a:bodyPr wrap="none" anchor="ctr"/>
              <a:lstStyle/>
              <a:p>
                <a:pPr>
                  <a:defRPr/>
                </a:pPr>
                <a:endParaRPr lang="zh-CN" altLang="en-US">
                  <a:latin typeface="+mn-lt"/>
                  <a:ea typeface="+mn-ea"/>
                  <a:cs typeface="+mn-cs"/>
                </a:endParaRPr>
              </a:p>
            </p:txBody>
          </p:sp>
          <p:sp>
            <p:nvSpPr>
              <p:cNvPr id="2121832" name="Text Box 104"/>
              <p:cNvSpPr txBox="1">
                <a:spLocks noChangeArrowheads="1"/>
              </p:cNvSpPr>
              <p:nvPr/>
            </p:nvSpPr>
            <p:spPr bwMode="auto">
              <a:xfrm>
                <a:off x="404" y="987"/>
                <a:ext cx="1171" cy="194"/>
              </a:xfrm>
              <a:prstGeom prst="rect">
                <a:avLst/>
              </a:prstGeom>
              <a:noFill/>
              <a:ln w="9525">
                <a:noFill/>
                <a:miter lim="800000"/>
                <a:headEnd/>
                <a:tailEnd/>
              </a:ln>
              <a:effectLst/>
            </p:spPr>
            <p:txBody>
              <a:bodyPr wrap="none">
                <a:spAutoFit/>
              </a:bodyPr>
              <a:lstStyle/>
              <a:p>
                <a:pPr>
                  <a:defRPr/>
                </a:pPr>
                <a:r>
                  <a:rPr lang="en-US" altLang="zh-CN" sz="1400" b="1">
                    <a:latin typeface="+mn-lt"/>
                    <a:ea typeface="+mn-ea"/>
                    <a:cs typeface="+mn-cs"/>
                  </a:rPr>
                  <a:t>Windows Mobile 6.0</a:t>
                </a:r>
              </a:p>
            </p:txBody>
          </p:sp>
        </p:grpSp>
        <p:sp>
          <p:nvSpPr>
            <p:cNvPr id="2121833" name="Rectangle 105"/>
            <p:cNvSpPr>
              <a:spLocks noChangeArrowheads="1"/>
            </p:cNvSpPr>
            <p:nvPr/>
          </p:nvSpPr>
          <p:spPr bwMode="auto">
            <a:xfrm>
              <a:off x="2235" y="845"/>
              <a:ext cx="1034" cy="1737"/>
            </a:xfrm>
            <a:prstGeom prst="rect">
              <a:avLst/>
            </a:prstGeom>
            <a:noFill/>
            <a:ln w="57150">
              <a:solidFill>
                <a:srgbClr val="3333CC"/>
              </a:solidFill>
              <a:miter lim="800000"/>
              <a:headEnd/>
              <a:tailEnd/>
            </a:ln>
            <a:effectLst/>
          </p:spPr>
          <p:txBody>
            <a:bodyPr wrap="none" anchor="ctr"/>
            <a:lstStyle/>
            <a:p>
              <a:pPr>
                <a:defRPr/>
              </a:pPr>
              <a:endParaRPr lang="zh-CN" altLang="en-US">
                <a:latin typeface="+mn-lt"/>
                <a:ea typeface="+mn-ea"/>
                <a:cs typeface="+mn-cs"/>
              </a:endParaRPr>
            </a:p>
          </p:txBody>
        </p:sp>
      </p:grpSp>
      <p:grpSp>
        <p:nvGrpSpPr>
          <p:cNvPr id="14" name="Group 121"/>
          <p:cNvGrpSpPr>
            <a:grpSpLocks/>
          </p:cNvGrpSpPr>
          <p:nvPr/>
        </p:nvGrpSpPr>
        <p:grpSpPr bwMode="auto">
          <a:xfrm>
            <a:off x="285750" y="1241425"/>
            <a:ext cx="4999038" cy="2960688"/>
            <a:chOff x="180" y="782"/>
            <a:chExt cx="3149" cy="1865"/>
          </a:xfrm>
        </p:grpSpPr>
        <p:grpSp>
          <p:nvGrpSpPr>
            <p:cNvPr id="21551" name="Group 115"/>
            <p:cNvGrpSpPr>
              <a:grpSpLocks/>
            </p:cNvGrpSpPr>
            <p:nvPr/>
          </p:nvGrpSpPr>
          <p:grpSpPr bwMode="auto">
            <a:xfrm>
              <a:off x="180" y="1209"/>
              <a:ext cx="1459" cy="194"/>
              <a:chOff x="180" y="1209"/>
              <a:chExt cx="1459" cy="194"/>
            </a:xfrm>
          </p:grpSpPr>
          <p:sp>
            <p:nvSpPr>
              <p:cNvPr id="2121835" name="Rectangle 107"/>
              <p:cNvSpPr>
                <a:spLocks noChangeArrowheads="1"/>
              </p:cNvSpPr>
              <p:nvPr/>
            </p:nvSpPr>
            <p:spPr bwMode="auto">
              <a:xfrm>
                <a:off x="180" y="1217"/>
                <a:ext cx="184" cy="155"/>
              </a:xfrm>
              <a:prstGeom prst="rect">
                <a:avLst/>
              </a:prstGeom>
              <a:noFill/>
              <a:ln w="57150">
                <a:solidFill>
                  <a:srgbClr val="9900CC"/>
                </a:solidFill>
                <a:miter lim="800000"/>
                <a:headEnd/>
                <a:tailEnd/>
              </a:ln>
              <a:effectLst/>
            </p:spPr>
            <p:txBody>
              <a:bodyPr wrap="none" anchor="ctr"/>
              <a:lstStyle/>
              <a:p>
                <a:pPr>
                  <a:defRPr/>
                </a:pPr>
                <a:endParaRPr lang="zh-CN" altLang="en-US">
                  <a:latin typeface="+mn-lt"/>
                  <a:ea typeface="+mn-ea"/>
                  <a:cs typeface="+mn-cs"/>
                </a:endParaRPr>
              </a:p>
            </p:txBody>
          </p:sp>
          <p:sp>
            <p:nvSpPr>
              <p:cNvPr id="2121836" name="Text Box 108"/>
              <p:cNvSpPr txBox="1">
                <a:spLocks noChangeArrowheads="1"/>
              </p:cNvSpPr>
              <p:nvPr/>
            </p:nvSpPr>
            <p:spPr bwMode="auto">
              <a:xfrm>
                <a:off x="419" y="1209"/>
                <a:ext cx="1220" cy="194"/>
              </a:xfrm>
              <a:prstGeom prst="rect">
                <a:avLst/>
              </a:prstGeom>
              <a:noFill/>
              <a:ln w="9525">
                <a:noFill/>
                <a:miter lim="800000"/>
                <a:headEnd/>
                <a:tailEnd/>
              </a:ln>
              <a:effectLst/>
            </p:spPr>
            <p:txBody>
              <a:bodyPr wrap="none">
                <a:spAutoFit/>
              </a:bodyPr>
              <a:lstStyle/>
              <a:p>
                <a:pPr>
                  <a:defRPr/>
                </a:pPr>
                <a:r>
                  <a:rPr lang="en-US" altLang="zh-CN" sz="1400" b="1">
                    <a:latin typeface="+mn-lt"/>
                    <a:ea typeface="+mn-ea"/>
                    <a:cs typeface="+mn-cs"/>
                  </a:rPr>
                  <a:t>Windows Automotive</a:t>
                </a:r>
              </a:p>
            </p:txBody>
          </p:sp>
        </p:grpSp>
        <p:sp>
          <p:nvSpPr>
            <p:cNvPr id="2121837" name="Rectangle 109"/>
            <p:cNvSpPr>
              <a:spLocks noChangeArrowheads="1"/>
            </p:cNvSpPr>
            <p:nvPr/>
          </p:nvSpPr>
          <p:spPr bwMode="auto">
            <a:xfrm>
              <a:off x="2177" y="782"/>
              <a:ext cx="1152" cy="1865"/>
            </a:xfrm>
            <a:prstGeom prst="rect">
              <a:avLst/>
            </a:prstGeom>
            <a:noFill/>
            <a:ln w="57150">
              <a:solidFill>
                <a:srgbClr val="9900CC"/>
              </a:solidFill>
              <a:prstDash val="dash"/>
              <a:miter lim="800000"/>
              <a:headEnd/>
              <a:tailEnd/>
            </a:ln>
            <a:effectLst/>
          </p:spPr>
          <p:txBody>
            <a:bodyPr wrap="none" anchor="ctr"/>
            <a:lstStyle/>
            <a:p>
              <a:pPr>
                <a:defRPr/>
              </a:pPr>
              <a:endParaRPr lang="zh-CN" altLang="en-US">
                <a:latin typeface="+mn-lt"/>
                <a:ea typeface="+mn-ea"/>
                <a:cs typeface="+mn-cs"/>
              </a:endParaRPr>
            </a:p>
          </p:txBody>
        </p:sp>
      </p:grpSp>
      <p:sp>
        <p:nvSpPr>
          <p:cNvPr id="2121828" name="Rectangle 100"/>
          <p:cNvSpPr>
            <a:spLocks noChangeArrowheads="1"/>
          </p:cNvSpPr>
          <p:nvPr/>
        </p:nvSpPr>
        <p:spPr bwMode="auto">
          <a:xfrm>
            <a:off x="3632200" y="1423988"/>
            <a:ext cx="1452563" cy="2584450"/>
          </a:xfrm>
          <a:prstGeom prst="rect">
            <a:avLst/>
          </a:prstGeom>
          <a:noFill/>
          <a:ln w="57150">
            <a:solidFill>
              <a:srgbClr val="CC3300"/>
            </a:solidFill>
            <a:miter lim="800000"/>
            <a:headEnd/>
            <a:tailEnd/>
          </a:ln>
          <a:effectLst/>
        </p:spPr>
        <p:txBody>
          <a:bodyPr wrap="none" anchor="ctr"/>
          <a:lstStyle/>
          <a:p>
            <a:pPr>
              <a:defRPr/>
            </a:pPr>
            <a:endParaRPr lang="zh-CN" altLang="en-US">
              <a:latin typeface="+mn-lt"/>
              <a:ea typeface="+mn-ea"/>
              <a:cs typeface="+mn-cs"/>
            </a:endParaRPr>
          </a:p>
        </p:txBody>
      </p:sp>
      <p:grpSp>
        <p:nvGrpSpPr>
          <p:cNvPr id="21542" name="Group 113"/>
          <p:cNvGrpSpPr>
            <a:grpSpLocks/>
          </p:cNvGrpSpPr>
          <p:nvPr/>
        </p:nvGrpSpPr>
        <p:grpSpPr bwMode="auto">
          <a:xfrm>
            <a:off x="287338" y="1249363"/>
            <a:ext cx="1401762" cy="307975"/>
            <a:chOff x="181" y="787"/>
            <a:chExt cx="883" cy="194"/>
          </a:xfrm>
        </p:grpSpPr>
        <p:sp>
          <p:nvSpPr>
            <p:cNvPr id="2121829" name="Rectangle 101"/>
            <p:cNvSpPr>
              <a:spLocks noChangeArrowheads="1"/>
            </p:cNvSpPr>
            <p:nvPr/>
          </p:nvSpPr>
          <p:spPr bwMode="auto">
            <a:xfrm>
              <a:off x="181" y="809"/>
              <a:ext cx="184" cy="155"/>
            </a:xfrm>
            <a:prstGeom prst="rect">
              <a:avLst/>
            </a:prstGeom>
            <a:noFill/>
            <a:ln w="57150">
              <a:solidFill>
                <a:srgbClr val="CC3300"/>
              </a:solidFill>
              <a:miter lim="800000"/>
              <a:headEnd/>
              <a:tailEnd/>
            </a:ln>
            <a:effectLst/>
          </p:spPr>
          <p:txBody>
            <a:bodyPr wrap="none" anchor="ctr"/>
            <a:lstStyle/>
            <a:p>
              <a:pPr>
                <a:defRPr/>
              </a:pPr>
              <a:endParaRPr lang="zh-CN" altLang="en-US">
                <a:latin typeface="+mn-lt"/>
                <a:ea typeface="+mn-ea"/>
                <a:cs typeface="+mn-cs"/>
              </a:endParaRPr>
            </a:p>
          </p:txBody>
        </p:sp>
        <p:sp>
          <p:nvSpPr>
            <p:cNvPr id="2121830" name="Text Box 102"/>
            <p:cNvSpPr txBox="1">
              <a:spLocks noChangeArrowheads="1"/>
            </p:cNvSpPr>
            <p:nvPr/>
          </p:nvSpPr>
          <p:spPr bwMode="auto">
            <a:xfrm>
              <a:off x="404" y="787"/>
              <a:ext cx="660" cy="194"/>
            </a:xfrm>
            <a:prstGeom prst="rect">
              <a:avLst/>
            </a:prstGeom>
            <a:noFill/>
            <a:ln w="9525">
              <a:noFill/>
              <a:miter lim="800000"/>
              <a:headEnd/>
              <a:tailEnd/>
            </a:ln>
            <a:effectLst/>
          </p:spPr>
          <p:txBody>
            <a:bodyPr wrap="none">
              <a:spAutoFit/>
            </a:bodyPr>
            <a:lstStyle/>
            <a:p>
              <a:pPr>
                <a:defRPr/>
              </a:pPr>
              <a:r>
                <a:rPr lang="en-US" altLang="zh-CN" sz="1400" b="1">
                  <a:latin typeface="+mn-lt"/>
                  <a:ea typeface="+mn-ea"/>
                  <a:cs typeface="+mn-cs"/>
                </a:rPr>
                <a:t>WinCE 6.0</a:t>
              </a:r>
            </a:p>
          </p:txBody>
        </p:sp>
      </p:grpSp>
      <p:sp>
        <p:nvSpPr>
          <p:cNvPr id="2121838" name="Rectangle 110"/>
          <p:cNvSpPr>
            <a:spLocks noChangeArrowheads="1"/>
          </p:cNvSpPr>
          <p:nvPr/>
        </p:nvSpPr>
        <p:spPr bwMode="auto">
          <a:xfrm>
            <a:off x="5345113" y="2728913"/>
            <a:ext cx="1482725" cy="1493837"/>
          </a:xfrm>
          <a:prstGeom prst="rect">
            <a:avLst/>
          </a:prstGeom>
          <a:noFill/>
          <a:ln w="57150">
            <a:solidFill>
              <a:srgbClr val="CC3300"/>
            </a:solidFill>
            <a:miter lim="800000"/>
            <a:headEnd/>
            <a:tailEnd/>
          </a:ln>
          <a:effectLst/>
        </p:spPr>
        <p:txBody>
          <a:bodyPr wrap="none" anchor="ctr"/>
          <a:lstStyle/>
          <a:p>
            <a:pPr>
              <a:defRPr/>
            </a:pPr>
            <a:endParaRPr lang="zh-CN" altLang="en-US">
              <a:latin typeface="+mn-lt"/>
              <a:ea typeface="+mn-ea"/>
              <a:cs typeface="+mn-cs"/>
            </a:endParaRPr>
          </a:p>
        </p:txBody>
      </p:sp>
      <p:sp>
        <p:nvSpPr>
          <p:cNvPr id="2121862" name="Rectangle 134"/>
          <p:cNvSpPr>
            <a:spLocks noChangeArrowheads="1"/>
          </p:cNvSpPr>
          <p:nvPr/>
        </p:nvSpPr>
        <p:spPr bwMode="auto">
          <a:xfrm>
            <a:off x="6030913" y="1109663"/>
            <a:ext cx="1481137" cy="1465262"/>
          </a:xfrm>
          <a:prstGeom prst="rect">
            <a:avLst/>
          </a:prstGeom>
          <a:noFill/>
          <a:ln w="57150">
            <a:solidFill>
              <a:srgbClr val="CC3300"/>
            </a:solidFill>
            <a:miter lim="800000"/>
            <a:headEnd/>
            <a:tailEnd/>
          </a:ln>
          <a:effectLst/>
        </p:spPr>
        <p:txBody>
          <a:bodyPr wrap="none" anchor="ctr"/>
          <a:lstStyle/>
          <a:p>
            <a:pPr>
              <a:defRPr/>
            </a:pPr>
            <a:endParaRPr lang="zh-CN" altLang="en-US">
              <a:latin typeface="+mn-lt"/>
              <a:ea typeface="+mn-ea"/>
              <a:cs typeface="+mn-cs"/>
            </a:endParaRPr>
          </a:p>
        </p:txBody>
      </p:sp>
      <p:sp>
        <p:nvSpPr>
          <p:cNvPr id="2121863" name="Rectangle 135"/>
          <p:cNvSpPr>
            <a:spLocks noChangeArrowheads="1"/>
          </p:cNvSpPr>
          <p:nvPr/>
        </p:nvSpPr>
        <p:spPr bwMode="auto">
          <a:xfrm>
            <a:off x="7605713" y="665163"/>
            <a:ext cx="1524000" cy="1508125"/>
          </a:xfrm>
          <a:prstGeom prst="rect">
            <a:avLst/>
          </a:prstGeom>
          <a:noFill/>
          <a:ln w="57150">
            <a:solidFill>
              <a:srgbClr val="CC3300"/>
            </a:solidFill>
            <a:miter lim="800000"/>
            <a:headEnd/>
            <a:tailEnd/>
          </a:ln>
          <a:effectLst/>
        </p:spPr>
        <p:txBody>
          <a:bodyPr wrap="none" anchor="ctr"/>
          <a:lstStyle/>
          <a:p>
            <a:pPr>
              <a:defRPr/>
            </a:pPr>
            <a:endParaRPr lang="zh-CN" altLang="en-US">
              <a:latin typeface="+mn-lt"/>
              <a:ea typeface="+mn-ea"/>
              <a:cs typeface="+mn-cs"/>
            </a:endParaRPr>
          </a:p>
        </p:txBody>
      </p:sp>
      <p:sp>
        <p:nvSpPr>
          <p:cNvPr id="2121864" name="Rectangle 136"/>
          <p:cNvSpPr>
            <a:spLocks noChangeArrowheads="1"/>
          </p:cNvSpPr>
          <p:nvPr/>
        </p:nvSpPr>
        <p:spPr bwMode="auto">
          <a:xfrm>
            <a:off x="7286625" y="3016250"/>
            <a:ext cx="1639888" cy="1624013"/>
          </a:xfrm>
          <a:prstGeom prst="rect">
            <a:avLst/>
          </a:prstGeom>
          <a:noFill/>
          <a:ln w="57150">
            <a:solidFill>
              <a:srgbClr val="CC3300"/>
            </a:solidFill>
            <a:miter lim="800000"/>
            <a:headEnd/>
            <a:tailEnd/>
          </a:ln>
          <a:effectLst/>
        </p:spPr>
        <p:txBody>
          <a:bodyPr wrap="none" anchor="ctr"/>
          <a:lstStyle/>
          <a:p>
            <a:pPr>
              <a:defRPr/>
            </a:pPr>
            <a:endParaRPr lang="zh-CN" altLang="en-US">
              <a:latin typeface="+mn-lt"/>
              <a:ea typeface="+mn-ea"/>
              <a:cs typeface="+mn-cs"/>
            </a:endParaRPr>
          </a:p>
        </p:txBody>
      </p:sp>
      <p:sp>
        <p:nvSpPr>
          <p:cNvPr id="2121865" name="Rectangle 137"/>
          <p:cNvSpPr>
            <a:spLocks noChangeArrowheads="1"/>
          </p:cNvSpPr>
          <p:nvPr/>
        </p:nvSpPr>
        <p:spPr bwMode="auto">
          <a:xfrm>
            <a:off x="7213600" y="2930525"/>
            <a:ext cx="1798638" cy="1800225"/>
          </a:xfrm>
          <a:prstGeom prst="rect">
            <a:avLst/>
          </a:prstGeom>
          <a:noFill/>
          <a:ln w="57150">
            <a:solidFill>
              <a:srgbClr val="9900CC"/>
            </a:solidFill>
            <a:prstDash val="dash"/>
            <a:miter lim="800000"/>
            <a:headEnd/>
            <a:tailEnd/>
          </a:ln>
          <a:effectLst/>
        </p:spPr>
        <p:txBody>
          <a:bodyPr wrap="none" anchor="ctr"/>
          <a:lstStyle/>
          <a:p>
            <a:pPr>
              <a:defRPr/>
            </a:pPr>
            <a:endParaRPr lang="zh-CN" altLang="en-US">
              <a:latin typeface="+mn-lt"/>
              <a:ea typeface="+mn-ea"/>
              <a:cs typeface="+mn-cs"/>
            </a:endParaRPr>
          </a:p>
        </p:txBody>
      </p:sp>
      <p:sp>
        <p:nvSpPr>
          <p:cNvPr id="2121877" name="Text Box 149"/>
          <p:cNvSpPr txBox="1">
            <a:spLocks noChangeArrowheads="1"/>
          </p:cNvSpPr>
          <p:nvPr/>
        </p:nvSpPr>
        <p:spPr bwMode="auto">
          <a:xfrm>
            <a:off x="8440738" y="5591175"/>
            <a:ext cx="774700" cy="312738"/>
          </a:xfrm>
          <a:prstGeom prst="rect">
            <a:avLst/>
          </a:prstGeom>
          <a:noFill/>
          <a:ln w="9525">
            <a:noFill/>
            <a:miter lim="800000"/>
            <a:headEnd/>
            <a:tailEnd/>
          </a:ln>
        </p:spPr>
        <p:txBody>
          <a:bodyPr lIns="70409" tIns="35204" rIns="70409" bIns="35204"/>
          <a:lstStyle/>
          <a:p>
            <a:pPr>
              <a:defRPr/>
            </a:pPr>
            <a:r>
              <a:rPr lang="en-US" altLang="zh-CN" sz="1300" b="1" dirty="0">
                <a:latin typeface="+mn-lt"/>
                <a:ea typeface="+mn-ea"/>
                <a:cs typeface="Arial" charset="0"/>
              </a:rPr>
              <a:t>2009</a:t>
            </a:r>
            <a:endParaRPr lang="en-US" altLang="zh-CN" sz="2800" dirty="0">
              <a:latin typeface="+mn-lt"/>
              <a:ea typeface="+mn-ea"/>
              <a:cs typeface="Arial"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linds(horizont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linds(horizontal)">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08" name="Rectangle 8"/>
          <p:cNvSpPr>
            <a:spLocks noGrp="1" noChangeArrowheads="1"/>
          </p:cNvSpPr>
          <p:nvPr>
            <p:ph type="title"/>
          </p:nvPr>
        </p:nvSpPr>
        <p:spPr>
          <a:xfrm>
            <a:off x="382588" y="228600"/>
            <a:ext cx="8380412" cy="443198"/>
          </a:xfrm>
        </p:spPr>
        <p:txBody>
          <a:bodyPr/>
          <a:lstStyle/>
          <a:p>
            <a:pPr eaLnBrk="1" hangingPunct="1">
              <a:defRPr/>
            </a:pPr>
            <a:r>
              <a:rPr altLang="zh-TW" sz="3200">
                <a:latin typeface="+mj-ea"/>
                <a:ea typeface="+mj-ea"/>
              </a:rPr>
              <a:t>i.MX31(L) (C) </a:t>
            </a:r>
            <a:r>
              <a:rPr lang="zh-CN" altLang="en-US" sz="3200">
                <a:latin typeface="+mj-ea"/>
                <a:ea typeface="+mj-ea"/>
              </a:rPr>
              <a:t>应用处理器</a:t>
            </a:r>
            <a:endParaRPr lang="zh-TW" altLang="en-US" sz="3200">
              <a:latin typeface="+mj-ea"/>
              <a:ea typeface="+mj-ea"/>
            </a:endParaRPr>
          </a:p>
        </p:txBody>
      </p:sp>
      <p:sp>
        <p:nvSpPr>
          <p:cNvPr id="2150402" name="Rectangle 2"/>
          <p:cNvSpPr>
            <a:spLocks noChangeArrowheads="1"/>
          </p:cNvSpPr>
          <p:nvPr/>
        </p:nvSpPr>
        <p:spPr bwMode="auto">
          <a:xfrm>
            <a:off x="4473575" y="720725"/>
            <a:ext cx="4538663" cy="4938713"/>
          </a:xfrm>
          <a:prstGeom prst="rect">
            <a:avLst/>
          </a:prstGeom>
          <a:solidFill>
            <a:srgbClr val="CED2D4"/>
          </a:solidFill>
          <a:ln w="19050">
            <a:solidFill>
              <a:srgbClr val="99A2A5"/>
            </a:solidFill>
            <a:miter lim="800000"/>
            <a:headEnd/>
            <a:tailEnd/>
          </a:ln>
          <a:effectLst/>
        </p:spPr>
        <p:txBody>
          <a:bodyPr wrap="none" anchor="ctr"/>
          <a:lstStyle/>
          <a:p>
            <a:pPr>
              <a:defRPr/>
            </a:pPr>
            <a:endParaRPr lang="zh-CN" altLang="en-US">
              <a:latin typeface="+mn-ea"/>
              <a:ea typeface="+mn-ea"/>
              <a:cs typeface="+mn-cs"/>
            </a:endParaRPr>
          </a:p>
        </p:txBody>
      </p:sp>
      <p:sp>
        <p:nvSpPr>
          <p:cNvPr id="2150403" name="Rectangle 3"/>
          <p:cNvSpPr>
            <a:spLocks noChangeAspect="1" noChangeArrowheads="1"/>
          </p:cNvSpPr>
          <p:nvPr/>
        </p:nvSpPr>
        <p:spPr bwMode="blackWhite">
          <a:xfrm>
            <a:off x="4657725" y="808038"/>
            <a:ext cx="4170363" cy="4762500"/>
          </a:xfrm>
          <a:prstGeom prst="rect">
            <a:avLst/>
          </a:prstGeom>
          <a:solidFill>
            <a:schemeClr val="accent1"/>
          </a:solidFill>
          <a:ln w="9525">
            <a:noFill/>
            <a:miter lim="800000"/>
            <a:headEnd/>
            <a:tailEnd/>
          </a:ln>
          <a:effectLst/>
        </p:spPr>
        <p:txBody>
          <a:bodyPr wrap="none" anchor="ctr"/>
          <a:lstStyle/>
          <a:p>
            <a:pPr algn="ctr">
              <a:defRPr/>
            </a:pPr>
            <a:endParaRPr lang="zh-CN" altLang="zh-CN" b="1">
              <a:latin typeface="+mn-ea"/>
              <a:ea typeface="+mn-ea"/>
              <a:cs typeface="+mn-cs"/>
            </a:endParaRPr>
          </a:p>
        </p:txBody>
      </p:sp>
      <p:sp>
        <p:nvSpPr>
          <p:cNvPr id="2150404" name="Rectangle 4"/>
          <p:cNvSpPr>
            <a:spLocks noChangeArrowheads="1"/>
          </p:cNvSpPr>
          <p:nvPr/>
        </p:nvSpPr>
        <p:spPr bwMode="auto">
          <a:xfrm>
            <a:off x="5781675" y="3702050"/>
            <a:ext cx="927100" cy="1498600"/>
          </a:xfrm>
          <a:prstGeom prst="rect">
            <a:avLst/>
          </a:prstGeom>
          <a:solidFill>
            <a:srgbClr val="E2E7E4"/>
          </a:solidFill>
          <a:ln w="9525" algn="ctr">
            <a:noFill/>
            <a:miter lim="800000"/>
            <a:headEnd/>
            <a:tailEnd/>
          </a:ln>
          <a:effectLst/>
        </p:spPr>
        <p:txBody>
          <a:bodyPr wrap="none" anchor="ctr"/>
          <a:lstStyle/>
          <a:p>
            <a:pPr>
              <a:defRPr/>
            </a:pPr>
            <a:endParaRPr lang="zh-CN" altLang="en-US">
              <a:latin typeface="+mn-ea"/>
              <a:ea typeface="+mn-ea"/>
              <a:cs typeface="+mn-cs"/>
            </a:endParaRPr>
          </a:p>
        </p:txBody>
      </p:sp>
      <p:sp>
        <p:nvSpPr>
          <p:cNvPr id="2150405" name="Rectangle 5"/>
          <p:cNvSpPr>
            <a:spLocks noChangeArrowheads="1"/>
          </p:cNvSpPr>
          <p:nvPr/>
        </p:nvSpPr>
        <p:spPr bwMode="auto">
          <a:xfrm>
            <a:off x="4735513" y="3702050"/>
            <a:ext cx="927100" cy="1497013"/>
          </a:xfrm>
          <a:prstGeom prst="rect">
            <a:avLst/>
          </a:prstGeom>
          <a:solidFill>
            <a:srgbClr val="E2E7E4"/>
          </a:solidFill>
          <a:ln w="9525">
            <a:noFill/>
            <a:miter lim="800000"/>
            <a:headEnd/>
            <a:tailEnd/>
          </a:ln>
          <a:effectLst/>
        </p:spPr>
        <p:txBody>
          <a:bodyPr wrap="none" anchor="ctr"/>
          <a:lstStyle/>
          <a:p>
            <a:pPr>
              <a:defRPr/>
            </a:pPr>
            <a:endParaRPr lang="zh-CN" altLang="en-US">
              <a:latin typeface="+mn-ea"/>
              <a:ea typeface="+mn-ea"/>
              <a:cs typeface="+mn-cs"/>
            </a:endParaRPr>
          </a:p>
        </p:txBody>
      </p:sp>
      <p:sp>
        <p:nvSpPr>
          <p:cNvPr id="2150406" name="Rectangle 6"/>
          <p:cNvSpPr>
            <a:spLocks noChangeArrowheads="1"/>
          </p:cNvSpPr>
          <p:nvPr/>
        </p:nvSpPr>
        <p:spPr bwMode="auto">
          <a:xfrm>
            <a:off x="6761163" y="2995613"/>
            <a:ext cx="933450" cy="2203450"/>
          </a:xfrm>
          <a:prstGeom prst="rect">
            <a:avLst/>
          </a:prstGeom>
          <a:solidFill>
            <a:srgbClr val="E2E7E4"/>
          </a:solidFill>
          <a:ln w="9525" algn="ctr">
            <a:noFill/>
            <a:miter lim="800000"/>
            <a:headEnd/>
            <a:tailEnd/>
          </a:ln>
          <a:effectLst/>
        </p:spPr>
        <p:txBody>
          <a:bodyPr wrap="none" anchor="ctr"/>
          <a:lstStyle/>
          <a:p>
            <a:pPr>
              <a:defRPr/>
            </a:pPr>
            <a:endParaRPr lang="zh-CN" altLang="en-US">
              <a:latin typeface="+mn-ea"/>
              <a:ea typeface="+mn-ea"/>
              <a:cs typeface="+mn-cs"/>
            </a:endParaRPr>
          </a:p>
        </p:txBody>
      </p:sp>
      <p:sp>
        <p:nvSpPr>
          <p:cNvPr id="2150407" name="Rectangle 7"/>
          <p:cNvSpPr>
            <a:spLocks noChangeArrowheads="1"/>
          </p:cNvSpPr>
          <p:nvPr/>
        </p:nvSpPr>
        <p:spPr bwMode="auto">
          <a:xfrm>
            <a:off x="7802563" y="2392363"/>
            <a:ext cx="960437" cy="2806700"/>
          </a:xfrm>
          <a:prstGeom prst="rect">
            <a:avLst/>
          </a:prstGeom>
          <a:solidFill>
            <a:srgbClr val="E2E7E4"/>
          </a:solidFill>
          <a:ln w="9525" algn="ctr">
            <a:noFill/>
            <a:miter lim="800000"/>
            <a:headEnd/>
            <a:tailEnd/>
          </a:ln>
          <a:effectLst/>
        </p:spPr>
        <p:txBody>
          <a:bodyPr wrap="none" anchor="ctr"/>
          <a:lstStyle/>
          <a:p>
            <a:pPr>
              <a:defRPr/>
            </a:pPr>
            <a:endParaRPr lang="zh-CN" altLang="en-US">
              <a:latin typeface="+mn-ea"/>
              <a:ea typeface="+mn-ea"/>
              <a:cs typeface="+mn-cs"/>
            </a:endParaRPr>
          </a:p>
        </p:txBody>
      </p:sp>
      <p:sp>
        <p:nvSpPr>
          <p:cNvPr id="2150409" name="Rectangle 9"/>
          <p:cNvSpPr>
            <a:spLocks noChangeArrowheads="1"/>
          </p:cNvSpPr>
          <p:nvPr/>
        </p:nvSpPr>
        <p:spPr bwMode="auto">
          <a:xfrm>
            <a:off x="169863" y="735013"/>
            <a:ext cx="3886200" cy="5157787"/>
          </a:xfrm>
          <a:prstGeom prst="rect">
            <a:avLst/>
          </a:prstGeom>
          <a:solidFill>
            <a:schemeClr val="bg1">
              <a:alpha val="60001"/>
            </a:schemeClr>
          </a:solidFill>
          <a:ln w="19050" algn="ctr">
            <a:noFill/>
            <a:miter lim="800000"/>
            <a:headEnd/>
            <a:tailEnd/>
          </a:ln>
          <a:effectLst/>
        </p:spPr>
        <p:txBody>
          <a:bodyPr/>
          <a:lstStyle/>
          <a:p>
            <a:pPr marL="115888" indent="-115888">
              <a:buSzPct val="80000"/>
              <a:tabLst>
                <a:tab pos="1208088" algn="l"/>
              </a:tabLst>
              <a:defRPr/>
            </a:pPr>
            <a:r>
              <a:rPr lang="zh-CN" altLang="en-US" sz="1400" b="1" u="sng" dirty="0">
                <a:solidFill>
                  <a:schemeClr val="accent1"/>
                </a:solidFill>
                <a:latin typeface="+mn-ea"/>
                <a:ea typeface="+mn-ea"/>
                <a:cs typeface="+mn-cs"/>
              </a:rPr>
              <a:t>规格</a:t>
            </a:r>
            <a:r>
              <a:rPr lang="en-US" altLang="zh-CN" sz="1400" b="1" u="sng" dirty="0">
                <a:solidFill>
                  <a:schemeClr val="accent1"/>
                </a:solidFill>
                <a:latin typeface="+mn-ea"/>
                <a:ea typeface="+mn-ea"/>
                <a:cs typeface="+mn-cs"/>
              </a:rPr>
              <a:t>:</a:t>
            </a:r>
          </a:p>
          <a:p>
            <a:pPr marL="115888" indent="-115888">
              <a:buSzPct val="80000"/>
              <a:buFontTx/>
              <a:buChar char="•"/>
              <a:tabLst>
                <a:tab pos="1208088" algn="l"/>
              </a:tabLst>
              <a:defRPr/>
            </a:pPr>
            <a:r>
              <a:rPr lang="en-GB" sz="1200" dirty="0">
                <a:latin typeface="+mn-ea"/>
                <a:ea typeface="+mn-ea"/>
                <a:cs typeface="+mn-cs"/>
              </a:rPr>
              <a:t>CPU:	ARM1136, 532MHz</a:t>
            </a:r>
            <a:endParaRPr lang="en-US" altLang="zh-CN" sz="1200" dirty="0">
              <a:latin typeface="+mn-ea"/>
              <a:ea typeface="+mn-ea"/>
              <a:cs typeface="+mn-cs"/>
            </a:endParaRPr>
          </a:p>
          <a:p>
            <a:pPr marL="115888" indent="-115888">
              <a:buSzPct val="80000"/>
              <a:buFontTx/>
              <a:buChar char="•"/>
              <a:tabLst>
                <a:tab pos="1208088" algn="l"/>
              </a:tabLst>
              <a:defRPr/>
            </a:pPr>
            <a:r>
              <a:rPr lang="en-US" altLang="zh-CN" sz="1200" dirty="0">
                <a:latin typeface="+mn-ea"/>
                <a:ea typeface="+mn-ea"/>
                <a:cs typeface="+mn-cs"/>
              </a:rPr>
              <a:t>Process:	90nm</a:t>
            </a:r>
          </a:p>
          <a:p>
            <a:pPr marL="115888" indent="-115888">
              <a:buSzPct val="80000"/>
              <a:buFontTx/>
              <a:buChar char="•"/>
              <a:tabLst>
                <a:tab pos="1208088" algn="l"/>
              </a:tabLst>
              <a:defRPr/>
            </a:pPr>
            <a:r>
              <a:rPr lang="en-US" altLang="zh-CN" sz="1200" dirty="0">
                <a:latin typeface="+mn-ea"/>
                <a:ea typeface="+mn-ea"/>
                <a:cs typeface="+mn-cs"/>
              </a:rPr>
              <a:t>Core Voltage:	1.2-1.6V</a:t>
            </a:r>
            <a:endParaRPr lang="en-US" altLang="zh-CN" sz="1400" b="1" dirty="0">
              <a:solidFill>
                <a:srgbClr val="000000"/>
              </a:solidFill>
              <a:latin typeface="+mn-ea"/>
              <a:ea typeface="+mn-ea"/>
              <a:cs typeface="+mn-cs"/>
            </a:endParaRPr>
          </a:p>
          <a:p>
            <a:pPr marL="115888" indent="-115888">
              <a:spcBef>
                <a:spcPct val="5000"/>
              </a:spcBef>
              <a:spcAft>
                <a:spcPct val="5000"/>
              </a:spcAft>
              <a:buClr>
                <a:schemeClr val="tx1"/>
              </a:buClr>
              <a:buSzPct val="80000"/>
              <a:tabLst>
                <a:tab pos="1208088" algn="l"/>
              </a:tabLst>
              <a:defRPr/>
            </a:pPr>
            <a:r>
              <a:rPr lang="en-US" altLang="zh-CN" sz="1400" b="1" u="sng" dirty="0">
                <a:solidFill>
                  <a:schemeClr val="accent1"/>
                </a:solidFill>
                <a:latin typeface="+mn-ea"/>
                <a:ea typeface="+mn-ea"/>
                <a:cs typeface="+mn-cs"/>
              </a:rPr>
              <a:t>i.MX31 </a:t>
            </a:r>
            <a:r>
              <a:rPr lang="zh-CN" altLang="en-US" sz="1400" b="1" u="sng" dirty="0">
                <a:solidFill>
                  <a:schemeClr val="accent1"/>
                </a:solidFill>
                <a:latin typeface="+mn-ea"/>
                <a:ea typeface="+mn-ea"/>
                <a:cs typeface="+mn-cs"/>
              </a:rPr>
              <a:t>特点</a:t>
            </a:r>
          </a:p>
          <a:p>
            <a:pPr marL="115888" indent="-115888">
              <a:spcBef>
                <a:spcPct val="5000"/>
              </a:spcBef>
              <a:spcAft>
                <a:spcPct val="5000"/>
              </a:spcAft>
              <a:buClr>
                <a:schemeClr val="tx1"/>
              </a:buClr>
              <a:buSzPct val="80000"/>
              <a:buFont typeface="Wingdings" pitchFamily="2" charset="2"/>
              <a:buChar char="§"/>
              <a:tabLst>
                <a:tab pos="1208088" algn="l"/>
              </a:tabLst>
              <a:defRPr/>
            </a:pPr>
            <a:r>
              <a:rPr lang="en-US" altLang="zh-CN" sz="1200" dirty="0">
                <a:latin typeface="+mn-ea"/>
                <a:ea typeface="+mn-ea"/>
                <a:cs typeface="+mn-cs"/>
              </a:rPr>
              <a:t>ARM1136 </a:t>
            </a:r>
            <a:r>
              <a:rPr lang="zh-CN" altLang="en-US" sz="1200" dirty="0">
                <a:latin typeface="+mn-ea"/>
                <a:ea typeface="+mn-ea"/>
                <a:cs typeface="+mn-cs"/>
              </a:rPr>
              <a:t>包含 </a:t>
            </a:r>
            <a:r>
              <a:rPr lang="en-US" altLang="zh-CN" sz="1200" dirty="0">
                <a:latin typeface="+mn-ea"/>
                <a:ea typeface="+mn-ea"/>
                <a:cs typeface="+mn-cs"/>
              </a:rPr>
              <a:t>128Kb L2 Cache</a:t>
            </a:r>
          </a:p>
          <a:p>
            <a:pPr marL="115888" indent="-115888">
              <a:spcBef>
                <a:spcPct val="5000"/>
              </a:spcBef>
              <a:spcAft>
                <a:spcPct val="5000"/>
              </a:spcAft>
              <a:buClr>
                <a:schemeClr val="tx1"/>
              </a:buClr>
              <a:buSzPct val="80000"/>
              <a:buFont typeface="Wingdings" pitchFamily="2" charset="2"/>
              <a:buChar char="§"/>
              <a:tabLst>
                <a:tab pos="1208088" algn="l"/>
              </a:tabLst>
              <a:defRPr/>
            </a:pPr>
            <a:r>
              <a:rPr lang="en-US" altLang="zh-CN" sz="1200" dirty="0">
                <a:latin typeface="+mn-ea"/>
                <a:ea typeface="+mn-ea"/>
                <a:cs typeface="+mn-cs"/>
              </a:rPr>
              <a:t>Integrated 3D graphics processor</a:t>
            </a:r>
          </a:p>
          <a:p>
            <a:pPr marL="344488" lvl="1" indent="-114300">
              <a:spcBef>
                <a:spcPct val="5000"/>
              </a:spcBef>
              <a:spcAft>
                <a:spcPct val="5000"/>
              </a:spcAft>
              <a:buClr>
                <a:schemeClr val="tx1"/>
              </a:buClr>
              <a:buSzPct val="80000"/>
              <a:buFont typeface="Wingdings" pitchFamily="2" charset="2"/>
              <a:buChar char="§"/>
              <a:tabLst>
                <a:tab pos="1208088" algn="l"/>
              </a:tabLst>
              <a:defRPr/>
            </a:pPr>
            <a:r>
              <a:rPr lang="en-US" altLang="zh-CN" sz="1000" dirty="0">
                <a:latin typeface="+mn-ea"/>
                <a:ea typeface="+mn-ea"/>
                <a:cs typeface="+mn-cs"/>
              </a:rPr>
              <a:t>Eliminates 2 chip solution</a:t>
            </a:r>
          </a:p>
          <a:p>
            <a:pPr marL="344488" lvl="1" indent="-114300">
              <a:spcBef>
                <a:spcPct val="5000"/>
              </a:spcBef>
              <a:spcAft>
                <a:spcPct val="5000"/>
              </a:spcAft>
              <a:buClr>
                <a:schemeClr val="tx1"/>
              </a:buClr>
              <a:buSzPct val="80000"/>
              <a:buFont typeface="Wingdings" pitchFamily="2" charset="2"/>
              <a:buChar char="§"/>
              <a:tabLst>
                <a:tab pos="1208088" algn="l"/>
              </a:tabLst>
              <a:defRPr/>
            </a:pPr>
            <a:r>
              <a:rPr lang="en-US" altLang="zh-CN" sz="1000" dirty="0">
                <a:latin typeface="+mn-ea"/>
                <a:ea typeface="+mn-ea"/>
                <a:cs typeface="+mn-cs"/>
              </a:rPr>
              <a:t>Eliminates separate memory subsystem</a:t>
            </a:r>
          </a:p>
          <a:p>
            <a:pPr marL="115888" indent="-115888">
              <a:spcBef>
                <a:spcPct val="5000"/>
              </a:spcBef>
              <a:spcAft>
                <a:spcPct val="5000"/>
              </a:spcAft>
              <a:buClr>
                <a:schemeClr val="tx1"/>
              </a:buClr>
              <a:buSzPct val="80000"/>
              <a:buFont typeface="Wingdings" pitchFamily="2" charset="2"/>
              <a:buChar char="§"/>
              <a:tabLst>
                <a:tab pos="1208088" algn="l"/>
              </a:tabLst>
              <a:defRPr/>
            </a:pPr>
            <a:r>
              <a:rPr lang="en-US" altLang="zh-CN" sz="1200" dirty="0">
                <a:latin typeface="+mn-ea"/>
                <a:ea typeface="+mn-ea"/>
                <a:cs typeface="+mn-cs"/>
              </a:rPr>
              <a:t>Integrated HW Image Processing Unit (IPU)</a:t>
            </a:r>
          </a:p>
          <a:p>
            <a:pPr marL="344488" lvl="1" indent="-114300">
              <a:spcBef>
                <a:spcPct val="5000"/>
              </a:spcBef>
              <a:spcAft>
                <a:spcPct val="5000"/>
              </a:spcAft>
              <a:buClr>
                <a:schemeClr val="tx1"/>
              </a:buClr>
              <a:buSzPct val="80000"/>
              <a:buFont typeface="Wingdings" pitchFamily="2" charset="2"/>
              <a:buChar char="§"/>
              <a:tabLst>
                <a:tab pos="1208088" algn="l"/>
              </a:tabLst>
              <a:defRPr/>
            </a:pPr>
            <a:r>
              <a:rPr lang="en-US" altLang="zh-CN" sz="1200" dirty="0">
                <a:latin typeface="+mn-ea"/>
                <a:ea typeface="+mn-ea"/>
                <a:cs typeface="+mn-cs"/>
              </a:rPr>
              <a:t>CMOS/CCD Interface</a:t>
            </a:r>
          </a:p>
          <a:p>
            <a:pPr marL="344488" lvl="1" indent="-114300">
              <a:spcBef>
                <a:spcPct val="5000"/>
              </a:spcBef>
              <a:spcAft>
                <a:spcPct val="5000"/>
              </a:spcAft>
              <a:buClr>
                <a:schemeClr val="tx1"/>
              </a:buClr>
              <a:buSzPct val="80000"/>
              <a:buFont typeface="Wingdings" pitchFamily="2" charset="2"/>
              <a:buChar char="§"/>
              <a:tabLst>
                <a:tab pos="1208088" algn="l"/>
              </a:tabLst>
              <a:defRPr/>
            </a:pPr>
            <a:r>
              <a:rPr lang="en-US" altLang="zh-CN" sz="1200" dirty="0">
                <a:latin typeface="+mn-ea"/>
                <a:ea typeface="+mn-ea"/>
                <a:cs typeface="+mn-cs"/>
              </a:rPr>
              <a:t>Resize, CSC, </a:t>
            </a:r>
            <a:r>
              <a:rPr lang="en-US" altLang="zh-CN" sz="1200" dirty="0" err="1">
                <a:latin typeface="+mn-ea"/>
                <a:ea typeface="+mn-ea"/>
                <a:cs typeface="+mn-cs"/>
              </a:rPr>
              <a:t>Deblock</a:t>
            </a:r>
            <a:r>
              <a:rPr lang="en-US" altLang="zh-CN" sz="1200" dirty="0">
                <a:latin typeface="+mn-ea"/>
                <a:ea typeface="+mn-ea"/>
                <a:cs typeface="+mn-cs"/>
              </a:rPr>
              <a:t>, Dering, Blending</a:t>
            </a:r>
          </a:p>
          <a:p>
            <a:pPr marL="115888" indent="-115888">
              <a:spcBef>
                <a:spcPct val="5000"/>
              </a:spcBef>
              <a:spcAft>
                <a:spcPct val="5000"/>
              </a:spcAft>
              <a:buClr>
                <a:schemeClr val="tx1"/>
              </a:buClr>
              <a:buSzPct val="80000"/>
              <a:buFont typeface="Wingdings" pitchFamily="2" charset="2"/>
              <a:buChar char="§"/>
              <a:tabLst>
                <a:tab pos="1208088" algn="l"/>
              </a:tabLst>
              <a:defRPr/>
            </a:pPr>
            <a:r>
              <a:rPr lang="en-US" altLang="zh-CN" sz="1200" dirty="0">
                <a:latin typeface="+mn-ea"/>
                <a:ea typeface="+mn-ea"/>
                <a:cs typeface="+mn-cs"/>
              </a:rPr>
              <a:t>Vector Floating Point Co-Processor (VFP)</a:t>
            </a:r>
          </a:p>
          <a:p>
            <a:pPr marL="115888" indent="-115888">
              <a:spcBef>
                <a:spcPct val="5000"/>
              </a:spcBef>
              <a:spcAft>
                <a:spcPct val="5000"/>
              </a:spcAft>
              <a:buClr>
                <a:schemeClr val="tx1"/>
              </a:buClr>
              <a:buSzPct val="80000"/>
              <a:buFont typeface="Wingdings" pitchFamily="2" charset="2"/>
              <a:buChar char="§"/>
              <a:tabLst>
                <a:tab pos="1208088" algn="l"/>
              </a:tabLst>
              <a:defRPr/>
            </a:pPr>
            <a:r>
              <a:rPr lang="en-US" altLang="zh-CN" sz="1200" dirty="0">
                <a:latin typeface="+mn-ea"/>
                <a:ea typeface="+mn-ea"/>
                <a:cs typeface="+mn-cs"/>
              </a:rPr>
              <a:t>Smart DMA RISC-based DMA controller</a:t>
            </a:r>
          </a:p>
          <a:p>
            <a:pPr marL="115888" indent="-115888">
              <a:spcBef>
                <a:spcPct val="5000"/>
              </a:spcBef>
              <a:spcAft>
                <a:spcPct val="5000"/>
              </a:spcAft>
              <a:buClr>
                <a:schemeClr val="tx1"/>
              </a:buClr>
              <a:buSzPct val="80000"/>
              <a:buFont typeface="Wingdings" pitchFamily="2" charset="2"/>
              <a:buChar char="§"/>
              <a:tabLst>
                <a:tab pos="1208088" algn="l"/>
              </a:tabLst>
              <a:defRPr/>
            </a:pPr>
            <a:r>
              <a:rPr lang="en-US" altLang="zh-CN" sz="1200" dirty="0">
                <a:latin typeface="+mn-ea"/>
                <a:ea typeface="+mn-ea"/>
                <a:cs typeface="+mn-cs"/>
              </a:rPr>
              <a:t>Connectivity</a:t>
            </a:r>
          </a:p>
          <a:p>
            <a:pPr marL="344488" lvl="1" indent="-114300">
              <a:spcBef>
                <a:spcPct val="5000"/>
              </a:spcBef>
              <a:spcAft>
                <a:spcPct val="5000"/>
              </a:spcAft>
              <a:buClr>
                <a:schemeClr val="tx1"/>
              </a:buClr>
              <a:buSzPct val="80000"/>
              <a:buFont typeface="Wingdings" pitchFamily="2" charset="2"/>
              <a:buChar char="§"/>
              <a:tabLst>
                <a:tab pos="1208088" algn="l"/>
              </a:tabLst>
              <a:defRPr/>
            </a:pPr>
            <a:r>
              <a:rPr lang="en-US" altLang="zh-CN" sz="1000" dirty="0">
                <a:latin typeface="+mn-ea"/>
                <a:ea typeface="+mn-ea"/>
                <a:cs typeface="+mn-cs"/>
              </a:rPr>
              <a:t>WLAN, BT, GPS via external chipset</a:t>
            </a:r>
          </a:p>
          <a:p>
            <a:pPr marL="344488" lvl="1" indent="-114300">
              <a:spcBef>
                <a:spcPct val="5000"/>
              </a:spcBef>
              <a:spcAft>
                <a:spcPct val="5000"/>
              </a:spcAft>
              <a:buClr>
                <a:schemeClr val="tx1"/>
              </a:buClr>
              <a:buSzPct val="80000"/>
              <a:buFont typeface="Wingdings" pitchFamily="2" charset="2"/>
              <a:buChar char="§"/>
              <a:tabLst>
                <a:tab pos="1208088" algn="l"/>
              </a:tabLst>
              <a:defRPr/>
            </a:pPr>
            <a:r>
              <a:rPr lang="en-US" altLang="zh-CN" sz="1000" dirty="0">
                <a:latin typeface="+mn-ea"/>
                <a:ea typeface="+mn-ea"/>
                <a:cs typeface="+mn-cs"/>
              </a:rPr>
              <a:t>HS USB, ATA-6, MMC/SDIO, MS-Pro, Compact Flash</a:t>
            </a:r>
          </a:p>
          <a:p>
            <a:pPr marL="344488" lvl="1" indent="-114300">
              <a:spcBef>
                <a:spcPct val="5000"/>
              </a:spcBef>
              <a:spcAft>
                <a:spcPct val="5000"/>
              </a:spcAft>
              <a:buClr>
                <a:schemeClr val="tx1"/>
              </a:buClr>
              <a:buSzPct val="80000"/>
              <a:buFont typeface="Wingdings" pitchFamily="2" charset="2"/>
              <a:buChar char="§"/>
              <a:tabLst>
                <a:tab pos="1208088" algn="l"/>
              </a:tabLst>
              <a:defRPr/>
            </a:pPr>
            <a:r>
              <a:rPr lang="en-US" altLang="zh-CN" sz="1000" dirty="0">
                <a:latin typeface="+mn-ea"/>
                <a:ea typeface="+mn-ea"/>
                <a:cs typeface="+mn-cs"/>
              </a:rPr>
              <a:t>266MHz Mobile DDR, NAND/NOR, Mobile SDRAM, SRAM</a:t>
            </a:r>
          </a:p>
          <a:p>
            <a:pPr marL="115888" indent="-115888">
              <a:spcBef>
                <a:spcPct val="5000"/>
              </a:spcBef>
              <a:spcAft>
                <a:spcPct val="5000"/>
              </a:spcAft>
              <a:buClr>
                <a:schemeClr val="tx1"/>
              </a:buClr>
              <a:buSzPct val="80000"/>
              <a:buFont typeface="Wingdings" pitchFamily="2" charset="2"/>
              <a:buChar char="§"/>
              <a:tabLst>
                <a:tab pos="1208088" algn="l"/>
              </a:tabLst>
              <a:defRPr/>
            </a:pPr>
            <a:r>
              <a:rPr lang="en-US" altLang="zh-CN" sz="1200" dirty="0">
                <a:latin typeface="+mn-ea"/>
                <a:ea typeface="+mn-ea"/>
                <a:cs typeface="+mn-cs"/>
              </a:rPr>
              <a:t>Scale - shipped multi-million units</a:t>
            </a:r>
          </a:p>
          <a:p>
            <a:pPr marL="115888" indent="-115888">
              <a:spcBef>
                <a:spcPct val="5000"/>
              </a:spcBef>
              <a:spcAft>
                <a:spcPct val="5000"/>
              </a:spcAft>
              <a:buClr>
                <a:schemeClr val="tx1"/>
              </a:buClr>
              <a:buSzPct val="80000"/>
              <a:buFont typeface="Wingdings" pitchFamily="2" charset="2"/>
              <a:buChar char="§"/>
              <a:tabLst>
                <a:tab pos="1208088" algn="l"/>
              </a:tabLst>
              <a:defRPr/>
            </a:pPr>
            <a:r>
              <a:rPr lang="en-US" altLang="zh-CN" sz="1200" dirty="0">
                <a:latin typeface="+mn-ea"/>
                <a:ea typeface="+mn-ea"/>
                <a:cs typeface="+mn-cs"/>
              </a:rPr>
              <a:t>Breadth – design wins in PMP, PND, Cellular, </a:t>
            </a:r>
            <a:br>
              <a:rPr lang="en-US" altLang="zh-CN" sz="1200" dirty="0">
                <a:latin typeface="+mn-ea"/>
                <a:ea typeface="+mn-ea"/>
                <a:cs typeface="+mn-cs"/>
              </a:rPr>
            </a:br>
            <a:r>
              <a:rPr lang="en-US" altLang="zh-CN" sz="1200" dirty="0">
                <a:latin typeface="+mn-ea"/>
                <a:ea typeface="+mn-ea"/>
                <a:cs typeface="+mn-cs"/>
              </a:rPr>
              <a:t>IP Telephony, POS terminals</a:t>
            </a:r>
            <a:r>
              <a:rPr lang="en-US" altLang="zh-CN" sz="1000" dirty="0">
                <a:latin typeface="+mn-ea"/>
                <a:ea typeface="+mn-ea"/>
                <a:cs typeface="+mn-cs"/>
              </a:rPr>
              <a:t> </a:t>
            </a:r>
          </a:p>
          <a:p>
            <a:pPr marL="115888" indent="-115888">
              <a:buSzPct val="80000"/>
              <a:tabLst>
                <a:tab pos="1208088" algn="l"/>
              </a:tabLst>
              <a:defRPr/>
            </a:pPr>
            <a:r>
              <a:rPr lang="zh-CN" altLang="en-US" sz="1400" b="1" u="sng" dirty="0">
                <a:solidFill>
                  <a:schemeClr val="accent1"/>
                </a:solidFill>
                <a:latin typeface="+mn-ea"/>
                <a:ea typeface="+mn-ea"/>
                <a:cs typeface="+mn-cs"/>
              </a:rPr>
              <a:t>量产与封装</a:t>
            </a:r>
            <a:r>
              <a:rPr lang="en-US" altLang="zh-CN" sz="1400" b="1" u="sng" dirty="0">
                <a:solidFill>
                  <a:schemeClr val="accent1"/>
                </a:solidFill>
                <a:latin typeface="+mn-ea"/>
                <a:ea typeface="+mn-ea"/>
                <a:cs typeface="+mn-cs"/>
              </a:rPr>
              <a:t>:</a:t>
            </a:r>
          </a:p>
          <a:p>
            <a:pPr marL="115888" indent="-115888">
              <a:buSzPct val="80000"/>
              <a:buFontTx/>
              <a:buChar char="•"/>
              <a:tabLst>
                <a:tab pos="1208088" algn="l"/>
              </a:tabLst>
              <a:defRPr/>
            </a:pPr>
            <a:r>
              <a:rPr lang="en-US" altLang="zh-CN" sz="1200" dirty="0">
                <a:latin typeface="+mn-ea"/>
                <a:ea typeface="+mn-ea"/>
                <a:cs typeface="+mn-cs"/>
              </a:rPr>
              <a:t>Shipping Now</a:t>
            </a:r>
          </a:p>
          <a:p>
            <a:pPr marL="115888" indent="-115888">
              <a:buFontTx/>
              <a:buChar char="•"/>
              <a:tabLst>
                <a:tab pos="1208088" algn="l"/>
              </a:tabLst>
              <a:defRPr/>
            </a:pPr>
            <a:r>
              <a:rPr lang="en-US" altLang="zh-CN" sz="1100" dirty="0">
                <a:latin typeface="+mn-ea"/>
                <a:ea typeface="+mn-ea"/>
                <a:cs typeface="+mn-cs"/>
              </a:rPr>
              <a:t>  Package types:</a:t>
            </a:r>
          </a:p>
          <a:p>
            <a:pPr marL="573088" lvl="1" indent="-115888">
              <a:buFontTx/>
              <a:buChar char="•"/>
              <a:tabLst>
                <a:tab pos="1208088" algn="l"/>
              </a:tabLst>
              <a:defRPr/>
            </a:pPr>
            <a:r>
              <a:rPr lang="en-US" altLang="zh-CN" sz="1100" dirty="0">
                <a:latin typeface="+mn-ea"/>
                <a:ea typeface="+mn-ea"/>
                <a:cs typeface="+mn-cs"/>
              </a:rPr>
              <a:t>457-ball, 14x14, MAPBGA, 0.5mm pitch</a:t>
            </a:r>
          </a:p>
          <a:p>
            <a:pPr marL="573088" lvl="1" indent="-115888">
              <a:buFontTx/>
              <a:buChar char="•"/>
              <a:tabLst>
                <a:tab pos="1208088" algn="l"/>
              </a:tabLst>
              <a:defRPr/>
            </a:pPr>
            <a:r>
              <a:rPr lang="en-US" altLang="zh-CN" sz="1100" dirty="0">
                <a:latin typeface="+mn-ea"/>
                <a:ea typeface="+mn-ea"/>
                <a:cs typeface="+mn-cs"/>
              </a:rPr>
              <a:t>473-ball, 19x19, MAPBGA, 0.8mm pitch</a:t>
            </a:r>
          </a:p>
          <a:p>
            <a:pPr marL="115888" indent="-115888">
              <a:buSzPct val="80000"/>
              <a:buFontTx/>
              <a:buChar char="•"/>
              <a:tabLst>
                <a:tab pos="1208088" algn="l"/>
              </a:tabLst>
              <a:defRPr/>
            </a:pPr>
            <a:endParaRPr lang="en-US" altLang="zh-CN" sz="1100" dirty="0">
              <a:latin typeface="+mn-ea"/>
              <a:ea typeface="+mn-ea"/>
              <a:cs typeface="+mn-cs"/>
            </a:endParaRPr>
          </a:p>
          <a:p>
            <a:pPr marL="115888" indent="-115888">
              <a:spcBef>
                <a:spcPct val="5000"/>
              </a:spcBef>
              <a:spcAft>
                <a:spcPct val="5000"/>
              </a:spcAft>
              <a:buClr>
                <a:schemeClr val="tx1"/>
              </a:buClr>
              <a:buSzPct val="80000"/>
              <a:buFont typeface="Wingdings" pitchFamily="2" charset="2"/>
              <a:buNone/>
              <a:tabLst>
                <a:tab pos="1208088" algn="l"/>
              </a:tabLst>
              <a:defRPr/>
            </a:pPr>
            <a:endParaRPr lang="en-US" altLang="zh-CN" sz="700" dirty="0">
              <a:latin typeface="+mn-ea"/>
              <a:ea typeface="+mn-ea"/>
              <a:cs typeface="+mn-cs"/>
            </a:endParaRPr>
          </a:p>
          <a:p>
            <a:pPr marL="115888" indent="-115888">
              <a:spcBef>
                <a:spcPct val="5000"/>
              </a:spcBef>
              <a:spcAft>
                <a:spcPct val="5000"/>
              </a:spcAft>
              <a:buClr>
                <a:schemeClr val="tx1"/>
              </a:buClr>
              <a:buSzPct val="80000"/>
              <a:buFont typeface="Wingdings" pitchFamily="2" charset="2"/>
              <a:buChar char="§"/>
              <a:tabLst>
                <a:tab pos="1208088" algn="l"/>
              </a:tabLst>
              <a:defRPr/>
            </a:pPr>
            <a:endParaRPr lang="en-US" altLang="zh-CN" sz="1000" dirty="0">
              <a:solidFill>
                <a:srgbClr val="000000"/>
              </a:solidFill>
              <a:latin typeface="+mn-ea"/>
              <a:ea typeface="+mn-ea"/>
              <a:cs typeface="+mn-cs"/>
            </a:endParaRPr>
          </a:p>
          <a:p>
            <a:pPr marL="115888" indent="-115888">
              <a:spcBef>
                <a:spcPct val="5000"/>
              </a:spcBef>
              <a:spcAft>
                <a:spcPct val="5000"/>
              </a:spcAft>
              <a:buClr>
                <a:schemeClr val="tx1"/>
              </a:buClr>
              <a:buSzPct val="80000"/>
              <a:buFont typeface="Wingdings" pitchFamily="2" charset="2"/>
              <a:buChar char="§"/>
              <a:tabLst>
                <a:tab pos="1208088" algn="l"/>
              </a:tabLst>
              <a:defRPr/>
            </a:pPr>
            <a:endParaRPr lang="en-US" altLang="zh-CN" sz="1000" dirty="0">
              <a:solidFill>
                <a:srgbClr val="000000"/>
              </a:solidFill>
              <a:latin typeface="+mn-ea"/>
              <a:ea typeface="+mn-ea"/>
              <a:cs typeface="+mn-cs"/>
            </a:endParaRPr>
          </a:p>
        </p:txBody>
      </p:sp>
      <p:sp>
        <p:nvSpPr>
          <p:cNvPr id="2150410" name="Rectangle 10"/>
          <p:cNvSpPr>
            <a:spLocks noChangeArrowheads="1"/>
          </p:cNvSpPr>
          <p:nvPr/>
        </p:nvSpPr>
        <p:spPr bwMode="auto">
          <a:xfrm>
            <a:off x="6016625" y="858838"/>
            <a:ext cx="1528763" cy="336550"/>
          </a:xfrm>
          <a:prstGeom prst="rect">
            <a:avLst/>
          </a:prstGeom>
          <a:noFill/>
          <a:ln w="9525" algn="ctr">
            <a:noFill/>
            <a:miter lim="800000"/>
            <a:headEnd/>
            <a:tailEnd/>
          </a:ln>
          <a:effectLst/>
        </p:spPr>
        <p:txBody>
          <a:bodyPr>
            <a:spAutoFit/>
          </a:bodyPr>
          <a:lstStyle/>
          <a:p>
            <a:pPr algn="ctr">
              <a:defRPr/>
            </a:pPr>
            <a:r>
              <a:rPr lang="en-US" altLang="zh-CN" sz="1600" b="1" i="1">
                <a:solidFill>
                  <a:schemeClr val="bg1"/>
                </a:solidFill>
                <a:latin typeface="+mn-ea"/>
                <a:ea typeface="+mn-ea"/>
                <a:cs typeface="+mn-cs"/>
              </a:rPr>
              <a:t>i.MX31</a:t>
            </a:r>
          </a:p>
        </p:txBody>
      </p:sp>
      <p:sp>
        <p:nvSpPr>
          <p:cNvPr id="2150411" name="Rectangle 11"/>
          <p:cNvSpPr>
            <a:spLocks noChangeArrowheads="1"/>
          </p:cNvSpPr>
          <p:nvPr/>
        </p:nvSpPr>
        <p:spPr bwMode="auto">
          <a:xfrm>
            <a:off x="7161213" y="5322888"/>
            <a:ext cx="163512" cy="165100"/>
          </a:xfrm>
          <a:prstGeom prst="rect">
            <a:avLst/>
          </a:prstGeom>
          <a:solidFill>
            <a:schemeClr val="folHlink"/>
          </a:solidFill>
          <a:ln w="6350" algn="ctr">
            <a:noFill/>
            <a:miter lim="800000"/>
            <a:headEnd/>
            <a:tailEnd/>
          </a:ln>
          <a:effectLst/>
        </p:spPr>
        <p:txBody>
          <a:bodyPr wrap="none" anchor="ctr"/>
          <a:lstStyle/>
          <a:p>
            <a:pPr>
              <a:defRPr/>
            </a:pPr>
            <a:endParaRPr lang="zh-CN" altLang="en-US">
              <a:latin typeface="+mn-ea"/>
              <a:ea typeface="+mn-ea"/>
              <a:cs typeface="+mn-cs"/>
            </a:endParaRPr>
          </a:p>
        </p:txBody>
      </p:sp>
      <p:sp>
        <p:nvSpPr>
          <p:cNvPr id="2150412" name="Rectangle 12"/>
          <p:cNvSpPr>
            <a:spLocks noChangeArrowheads="1"/>
          </p:cNvSpPr>
          <p:nvPr/>
        </p:nvSpPr>
        <p:spPr bwMode="auto">
          <a:xfrm>
            <a:off x="7304088" y="5302250"/>
            <a:ext cx="1639887" cy="207963"/>
          </a:xfrm>
          <a:prstGeom prst="rect">
            <a:avLst/>
          </a:prstGeom>
          <a:noFill/>
          <a:ln w="12700">
            <a:noFill/>
            <a:miter lim="800000"/>
            <a:headEnd/>
            <a:tailEnd/>
          </a:ln>
          <a:effectLst/>
        </p:spPr>
        <p:txBody>
          <a:bodyPr wrap="none" lIns="90488" tIns="44450" rIns="90488" bIns="44450">
            <a:spAutoFit/>
          </a:bodyPr>
          <a:lstStyle/>
          <a:p>
            <a:pPr eaLnBrk="0" hangingPunct="0">
              <a:lnSpc>
                <a:spcPct val="85000"/>
              </a:lnSpc>
              <a:defRPr/>
            </a:pPr>
            <a:r>
              <a:rPr lang="en-US" altLang="zh-TW" sz="900" b="1">
                <a:solidFill>
                  <a:schemeClr val="bg1"/>
                </a:solidFill>
                <a:latin typeface="+mn-ea"/>
                <a:ea typeface="+mn-ea"/>
                <a:cs typeface="+mn-cs"/>
              </a:rPr>
              <a:t>Not available on i.MX31L</a:t>
            </a:r>
          </a:p>
        </p:txBody>
      </p:sp>
      <p:sp>
        <p:nvSpPr>
          <p:cNvPr id="2150413" name="Rectangle 13"/>
          <p:cNvSpPr>
            <a:spLocks noChangeArrowheads="1"/>
          </p:cNvSpPr>
          <p:nvPr/>
        </p:nvSpPr>
        <p:spPr bwMode="auto">
          <a:xfrm>
            <a:off x="5775325" y="2992438"/>
            <a:ext cx="928688" cy="604837"/>
          </a:xfrm>
          <a:prstGeom prst="rect">
            <a:avLst/>
          </a:prstGeom>
          <a:solidFill>
            <a:srgbClr val="E2E7E4"/>
          </a:solidFill>
          <a:ln w="9525" algn="ctr">
            <a:noFill/>
            <a:miter lim="800000"/>
            <a:headEnd/>
            <a:tailEnd/>
          </a:ln>
          <a:effectLst/>
        </p:spPr>
        <p:txBody>
          <a:bodyPr wrap="none" anchor="ctr"/>
          <a:lstStyle/>
          <a:p>
            <a:pPr>
              <a:defRPr/>
            </a:pPr>
            <a:endParaRPr lang="zh-CN" altLang="en-US">
              <a:latin typeface="+mn-ea"/>
              <a:ea typeface="+mn-ea"/>
              <a:cs typeface="+mn-cs"/>
            </a:endParaRPr>
          </a:p>
        </p:txBody>
      </p:sp>
      <p:sp>
        <p:nvSpPr>
          <p:cNvPr id="2150414" name="Rectangle 14"/>
          <p:cNvSpPr>
            <a:spLocks noChangeArrowheads="1"/>
          </p:cNvSpPr>
          <p:nvPr/>
        </p:nvSpPr>
        <p:spPr bwMode="auto">
          <a:xfrm>
            <a:off x="5805488" y="3006725"/>
            <a:ext cx="882650" cy="352425"/>
          </a:xfrm>
          <a:prstGeom prst="rect">
            <a:avLst/>
          </a:prstGeom>
          <a:solidFill>
            <a:srgbClr val="E2E7E4"/>
          </a:solidFill>
          <a:ln w="9525">
            <a:noFill/>
            <a:miter lim="800000"/>
            <a:headEnd/>
            <a:tailEnd/>
          </a:ln>
          <a:effectLst/>
        </p:spPr>
        <p:txBody>
          <a:bodyPr>
            <a:spAutoFit/>
          </a:bodyPr>
          <a:lstStyle/>
          <a:p>
            <a:pPr algn="ctr">
              <a:lnSpc>
                <a:spcPct val="85000"/>
              </a:lnSpc>
              <a:defRPr/>
            </a:pPr>
            <a:r>
              <a:rPr lang="en-US" altLang="zh-TW" sz="1000" b="1" dirty="0">
                <a:solidFill>
                  <a:schemeClr val="bg2"/>
                </a:solidFill>
                <a:latin typeface="+mn-ea"/>
                <a:ea typeface="+mn-ea"/>
                <a:cs typeface="+mn-cs"/>
              </a:rPr>
              <a:t>Special Functions</a:t>
            </a:r>
          </a:p>
        </p:txBody>
      </p:sp>
      <p:sp>
        <p:nvSpPr>
          <p:cNvPr id="2150415" name="Rectangle 15"/>
          <p:cNvSpPr>
            <a:spLocks noChangeArrowheads="1"/>
          </p:cNvSpPr>
          <p:nvPr/>
        </p:nvSpPr>
        <p:spPr bwMode="auto">
          <a:xfrm>
            <a:off x="5888038" y="3689350"/>
            <a:ext cx="760412" cy="354013"/>
          </a:xfrm>
          <a:prstGeom prst="rect">
            <a:avLst/>
          </a:prstGeom>
          <a:noFill/>
          <a:ln w="9525">
            <a:noFill/>
            <a:miter lim="800000"/>
            <a:headEnd/>
            <a:tailEnd/>
          </a:ln>
          <a:effectLst/>
        </p:spPr>
        <p:txBody>
          <a:bodyPr wrap="none">
            <a:spAutoFit/>
          </a:bodyPr>
          <a:lstStyle/>
          <a:p>
            <a:pPr algn="ctr">
              <a:lnSpc>
                <a:spcPct val="85000"/>
              </a:lnSpc>
              <a:defRPr/>
            </a:pPr>
            <a:r>
              <a:rPr lang="en-US" altLang="zh-TW" sz="1000" b="1" dirty="0">
                <a:solidFill>
                  <a:schemeClr val="bg2"/>
                </a:solidFill>
                <a:latin typeface="+mn-ea"/>
                <a:ea typeface="+mn-ea"/>
                <a:cs typeface="+mn-cs"/>
              </a:rPr>
              <a:t>Memory</a:t>
            </a:r>
          </a:p>
          <a:p>
            <a:pPr algn="ctr">
              <a:lnSpc>
                <a:spcPct val="85000"/>
              </a:lnSpc>
              <a:defRPr/>
            </a:pPr>
            <a:r>
              <a:rPr lang="en-US" altLang="zh-TW" sz="1000" b="1" dirty="0">
                <a:solidFill>
                  <a:schemeClr val="bg2"/>
                </a:solidFill>
                <a:latin typeface="+mn-ea"/>
                <a:ea typeface="+mn-ea"/>
                <a:cs typeface="+mn-cs"/>
              </a:rPr>
              <a:t>Interface</a:t>
            </a:r>
          </a:p>
        </p:txBody>
      </p:sp>
      <p:sp>
        <p:nvSpPr>
          <p:cNvPr id="2150416" name="Rectangle 16"/>
          <p:cNvSpPr>
            <a:spLocks noChangeArrowheads="1"/>
          </p:cNvSpPr>
          <p:nvPr/>
        </p:nvSpPr>
        <p:spPr bwMode="auto">
          <a:xfrm>
            <a:off x="7802563" y="1060450"/>
            <a:ext cx="960437" cy="1238250"/>
          </a:xfrm>
          <a:prstGeom prst="rect">
            <a:avLst/>
          </a:prstGeom>
          <a:solidFill>
            <a:srgbClr val="E2E7E4"/>
          </a:solidFill>
          <a:ln w="9525" algn="ctr">
            <a:noFill/>
            <a:miter lim="800000"/>
            <a:headEnd/>
            <a:tailEnd/>
          </a:ln>
          <a:effectLst/>
        </p:spPr>
        <p:txBody>
          <a:bodyPr wrap="none" anchor="ctr"/>
          <a:lstStyle/>
          <a:p>
            <a:pPr>
              <a:defRPr/>
            </a:pPr>
            <a:endParaRPr lang="zh-CN" altLang="en-US">
              <a:latin typeface="+mn-ea"/>
              <a:ea typeface="+mn-ea"/>
              <a:cs typeface="+mn-cs"/>
            </a:endParaRPr>
          </a:p>
        </p:txBody>
      </p:sp>
      <p:sp>
        <p:nvSpPr>
          <p:cNvPr id="2150417" name="Rectangle 17"/>
          <p:cNvSpPr>
            <a:spLocks noChangeArrowheads="1"/>
          </p:cNvSpPr>
          <p:nvPr/>
        </p:nvSpPr>
        <p:spPr bwMode="auto">
          <a:xfrm>
            <a:off x="7723188" y="1071563"/>
            <a:ext cx="1176337" cy="223837"/>
          </a:xfrm>
          <a:prstGeom prst="rect">
            <a:avLst/>
          </a:prstGeom>
          <a:noFill/>
          <a:ln w="9525">
            <a:noFill/>
            <a:miter lim="800000"/>
            <a:headEnd/>
            <a:tailEnd/>
          </a:ln>
          <a:effectLst/>
        </p:spPr>
        <p:txBody>
          <a:bodyPr wrap="none">
            <a:spAutoFit/>
          </a:bodyPr>
          <a:lstStyle/>
          <a:p>
            <a:pPr algn="ctr">
              <a:lnSpc>
                <a:spcPct val="85000"/>
              </a:lnSpc>
              <a:defRPr/>
            </a:pPr>
            <a:r>
              <a:rPr lang="en-US" altLang="zh-TW" sz="1000" b="1" dirty="0">
                <a:solidFill>
                  <a:schemeClr val="bg2"/>
                </a:solidFill>
                <a:latin typeface="+mn-ea"/>
                <a:ea typeface="+mn-ea"/>
                <a:cs typeface="+mn-cs"/>
              </a:rPr>
              <a:t>System Control</a:t>
            </a:r>
          </a:p>
        </p:txBody>
      </p:sp>
      <p:sp>
        <p:nvSpPr>
          <p:cNvPr id="2150418" name="Rectangle 18"/>
          <p:cNvSpPr>
            <a:spLocks noChangeArrowheads="1"/>
          </p:cNvSpPr>
          <p:nvPr/>
        </p:nvSpPr>
        <p:spPr bwMode="auto">
          <a:xfrm>
            <a:off x="4822825" y="3708400"/>
            <a:ext cx="754063" cy="203200"/>
          </a:xfrm>
          <a:prstGeom prst="rect">
            <a:avLst/>
          </a:prstGeom>
          <a:noFill/>
          <a:ln w="9525" algn="ctr">
            <a:noFill/>
            <a:miter lim="800000"/>
            <a:headEnd/>
            <a:tailEnd/>
          </a:ln>
          <a:effectLst/>
        </p:spPr>
        <p:txBody>
          <a:bodyPr wrap="none" anchor="ctr"/>
          <a:lstStyle/>
          <a:p>
            <a:pPr algn="ctr">
              <a:lnSpc>
                <a:spcPct val="85000"/>
              </a:lnSpc>
              <a:defRPr/>
            </a:pPr>
            <a:r>
              <a:rPr lang="en-US" altLang="zh-TW" sz="1000" b="1" dirty="0">
                <a:solidFill>
                  <a:schemeClr val="bg2"/>
                </a:solidFill>
                <a:latin typeface="+mn-ea"/>
                <a:ea typeface="+mn-ea"/>
                <a:cs typeface="+mn-cs"/>
              </a:rPr>
              <a:t>Expansion</a:t>
            </a:r>
          </a:p>
        </p:txBody>
      </p:sp>
      <p:sp>
        <p:nvSpPr>
          <p:cNvPr id="2150419" name="Rectangle 19"/>
          <p:cNvSpPr>
            <a:spLocks noChangeArrowheads="1"/>
          </p:cNvSpPr>
          <p:nvPr/>
        </p:nvSpPr>
        <p:spPr bwMode="auto">
          <a:xfrm>
            <a:off x="4735513" y="1055688"/>
            <a:ext cx="925512" cy="2446337"/>
          </a:xfrm>
          <a:prstGeom prst="rect">
            <a:avLst/>
          </a:prstGeom>
          <a:solidFill>
            <a:srgbClr val="E2E7E4"/>
          </a:solidFill>
          <a:ln w="9525" algn="ctr">
            <a:noFill/>
            <a:miter lim="800000"/>
            <a:headEnd/>
            <a:tailEnd/>
          </a:ln>
          <a:effectLst/>
        </p:spPr>
        <p:txBody>
          <a:bodyPr wrap="none" anchor="ctr"/>
          <a:lstStyle/>
          <a:p>
            <a:pPr>
              <a:defRPr/>
            </a:pPr>
            <a:endParaRPr lang="zh-CN" altLang="en-US">
              <a:latin typeface="+mn-ea"/>
              <a:ea typeface="+mn-ea"/>
              <a:cs typeface="+mn-cs"/>
            </a:endParaRPr>
          </a:p>
        </p:txBody>
      </p:sp>
      <p:sp>
        <p:nvSpPr>
          <p:cNvPr id="2150420" name="Rectangle 20"/>
          <p:cNvSpPr>
            <a:spLocks noChangeArrowheads="1"/>
          </p:cNvSpPr>
          <p:nvPr/>
        </p:nvSpPr>
        <p:spPr bwMode="auto">
          <a:xfrm>
            <a:off x="4727575" y="1058863"/>
            <a:ext cx="993775" cy="223837"/>
          </a:xfrm>
          <a:prstGeom prst="rect">
            <a:avLst/>
          </a:prstGeom>
          <a:noFill/>
          <a:ln w="9525">
            <a:noFill/>
            <a:miter lim="800000"/>
            <a:headEnd/>
            <a:tailEnd/>
          </a:ln>
          <a:effectLst/>
        </p:spPr>
        <p:txBody>
          <a:bodyPr wrap="none">
            <a:spAutoFit/>
          </a:bodyPr>
          <a:lstStyle/>
          <a:p>
            <a:pPr algn="ctr">
              <a:lnSpc>
                <a:spcPct val="85000"/>
              </a:lnSpc>
              <a:defRPr/>
            </a:pPr>
            <a:r>
              <a:rPr lang="en-US" altLang="zh-TW" sz="1000" b="1" dirty="0">
                <a:solidFill>
                  <a:schemeClr val="bg2"/>
                </a:solidFill>
                <a:latin typeface="+mn-ea"/>
                <a:ea typeface="+mn-ea"/>
                <a:cs typeface="+mn-cs"/>
              </a:rPr>
              <a:t>Connectivity</a:t>
            </a:r>
          </a:p>
        </p:txBody>
      </p:sp>
      <p:sp>
        <p:nvSpPr>
          <p:cNvPr id="2150421" name="Rectangle 21"/>
          <p:cNvSpPr>
            <a:spLocks noChangeArrowheads="1"/>
          </p:cNvSpPr>
          <p:nvPr/>
        </p:nvSpPr>
        <p:spPr bwMode="auto">
          <a:xfrm>
            <a:off x="4879975" y="1193800"/>
            <a:ext cx="688975" cy="223838"/>
          </a:xfrm>
          <a:prstGeom prst="rect">
            <a:avLst/>
          </a:prstGeom>
          <a:noFill/>
          <a:ln w="9525">
            <a:noFill/>
            <a:miter lim="800000"/>
            <a:headEnd/>
            <a:tailEnd/>
          </a:ln>
          <a:effectLst/>
        </p:spPr>
        <p:txBody>
          <a:bodyPr wrap="none">
            <a:spAutoFit/>
          </a:bodyPr>
          <a:lstStyle/>
          <a:p>
            <a:pPr algn="ctr">
              <a:lnSpc>
                <a:spcPct val="85000"/>
              </a:lnSpc>
              <a:defRPr/>
            </a:pPr>
            <a:r>
              <a:rPr lang="en-US" altLang="zh-TW" sz="1000" b="1" dirty="0">
                <a:solidFill>
                  <a:schemeClr val="bg2"/>
                </a:solidFill>
                <a:latin typeface="+mn-ea"/>
                <a:ea typeface="+mn-ea"/>
                <a:cs typeface="+mn-cs"/>
              </a:rPr>
              <a:t>Internal</a:t>
            </a:r>
          </a:p>
        </p:txBody>
      </p:sp>
      <p:sp>
        <p:nvSpPr>
          <p:cNvPr id="2150422" name="Rectangle 22"/>
          <p:cNvSpPr>
            <a:spLocks noChangeArrowheads="1"/>
          </p:cNvSpPr>
          <p:nvPr/>
        </p:nvSpPr>
        <p:spPr bwMode="auto">
          <a:xfrm>
            <a:off x="4859338" y="2219325"/>
            <a:ext cx="712787" cy="223838"/>
          </a:xfrm>
          <a:prstGeom prst="rect">
            <a:avLst/>
          </a:prstGeom>
          <a:noFill/>
          <a:ln w="9525">
            <a:noFill/>
            <a:miter lim="800000"/>
            <a:headEnd/>
            <a:tailEnd/>
          </a:ln>
          <a:effectLst/>
        </p:spPr>
        <p:txBody>
          <a:bodyPr wrap="none">
            <a:spAutoFit/>
          </a:bodyPr>
          <a:lstStyle/>
          <a:p>
            <a:pPr algn="ctr">
              <a:lnSpc>
                <a:spcPct val="85000"/>
              </a:lnSpc>
              <a:defRPr/>
            </a:pPr>
            <a:r>
              <a:rPr lang="en-US" altLang="zh-TW" sz="1000" b="1" dirty="0">
                <a:solidFill>
                  <a:schemeClr val="bg2"/>
                </a:solidFill>
                <a:latin typeface="+mn-ea"/>
                <a:ea typeface="+mn-ea"/>
                <a:cs typeface="+mn-cs"/>
              </a:rPr>
              <a:t>External</a:t>
            </a:r>
          </a:p>
        </p:txBody>
      </p:sp>
      <p:sp>
        <p:nvSpPr>
          <p:cNvPr id="2150423" name="Rectangle 23"/>
          <p:cNvSpPr>
            <a:spLocks noChangeArrowheads="1"/>
          </p:cNvSpPr>
          <p:nvPr/>
        </p:nvSpPr>
        <p:spPr bwMode="auto">
          <a:xfrm>
            <a:off x="5775325" y="1277938"/>
            <a:ext cx="1938338" cy="1592262"/>
          </a:xfrm>
          <a:prstGeom prst="rect">
            <a:avLst/>
          </a:prstGeom>
          <a:solidFill>
            <a:srgbClr val="E2E7E4"/>
          </a:solidFill>
          <a:ln w="9525" algn="ctr">
            <a:noFill/>
            <a:miter lim="800000"/>
            <a:headEnd/>
            <a:tailEnd/>
          </a:ln>
          <a:effectLst/>
        </p:spPr>
        <p:txBody>
          <a:bodyPr wrap="none" anchor="ctr"/>
          <a:lstStyle/>
          <a:p>
            <a:pPr>
              <a:defRPr/>
            </a:pPr>
            <a:endParaRPr lang="zh-CN" altLang="en-US">
              <a:latin typeface="+mn-ea"/>
              <a:ea typeface="+mn-ea"/>
              <a:cs typeface="+mn-cs"/>
            </a:endParaRPr>
          </a:p>
        </p:txBody>
      </p:sp>
      <p:sp>
        <p:nvSpPr>
          <p:cNvPr id="2150424" name="Rectangle 24"/>
          <p:cNvSpPr>
            <a:spLocks noChangeArrowheads="1"/>
          </p:cNvSpPr>
          <p:nvPr/>
        </p:nvSpPr>
        <p:spPr bwMode="auto">
          <a:xfrm>
            <a:off x="6234113" y="1298575"/>
            <a:ext cx="1066800" cy="223838"/>
          </a:xfrm>
          <a:prstGeom prst="rect">
            <a:avLst/>
          </a:prstGeom>
          <a:noFill/>
          <a:ln w="9525">
            <a:noFill/>
            <a:miter lim="800000"/>
            <a:headEnd/>
            <a:tailEnd/>
          </a:ln>
          <a:effectLst/>
        </p:spPr>
        <p:txBody>
          <a:bodyPr wrap="none">
            <a:spAutoFit/>
          </a:bodyPr>
          <a:lstStyle/>
          <a:p>
            <a:pPr algn="ctr">
              <a:lnSpc>
                <a:spcPct val="85000"/>
              </a:lnSpc>
              <a:defRPr/>
            </a:pPr>
            <a:r>
              <a:rPr lang="en-US" altLang="zh-TW" sz="1000" b="1" dirty="0">
                <a:solidFill>
                  <a:schemeClr val="bg2"/>
                </a:solidFill>
                <a:latin typeface="+mn-ea"/>
                <a:ea typeface="+mn-ea"/>
                <a:cs typeface="+mn-cs"/>
              </a:rPr>
              <a:t>CPU Complex</a:t>
            </a:r>
          </a:p>
        </p:txBody>
      </p:sp>
      <p:sp>
        <p:nvSpPr>
          <p:cNvPr id="2150425" name="Rectangle 25"/>
          <p:cNvSpPr>
            <a:spLocks noChangeArrowheads="1"/>
          </p:cNvSpPr>
          <p:nvPr/>
        </p:nvSpPr>
        <p:spPr bwMode="auto">
          <a:xfrm>
            <a:off x="6775450" y="3106738"/>
            <a:ext cx="944563" cy="354012"/>
          </a:xfrm>
          <a:prstGeom prst="rect">
            <a:avLst/>
          </a:prstGeom>
          <a:noFill/>
          <a:ln w="9525">
            <a:noFill/>
            <a:miter lim="800000"/>
            <a:headEnd/>
            <a:tailEnd/>
          </a:ln>
          <a:effectLst/>
        </p:spPr>
        <p:txBody>
          <a:bodyPr wrap="none">
            <a:spAutoFit/>
          </a:bodyPr>
          <a:lstStyle/>
          <a:p>
            <a:pPr algn="ctr">
              <a:lnSpc>
                <a:spcPct val="85000"/>
              </a:lnSpc>
              <a:defRPr/>
            </a:pPr>
            <a:r>
              <a:rPr lang="en-US" altLang="zh-TW" sz="1000" b="1" dirty="0">
                <a:solidFill>
                  <a:schemeClr val="bg2"/>
                </a:solidFill>
                <a:latin typeface="+mn-ea"/>
                <a:ea typeface="+mn-ea"/>
                <a:cs typeface="+mn-cs"/>
              </a:rPr>
              <a:t>Std System </a:t>
            </a:r>
          </a:p>
          <a:p>
            <a:pPr algn="ctr">
              <a:lnSpc>
                <a:spcPct val="85000"/>
              </a:lnSpc>
              <a:defRPr/>
            </a:pPr>
            <a:r>
              <a:rPr lang="en-US" altLang="zh-TW" sz="1000" b="1" dirty="0">
                <a:solidFill>
                  <a:schemeClr val="bg2"/>
                </a:solidFill>
                <a:latin typeface="+mn-ea"/>
                <a:ea typeface="+mn-ea"/>
                <a:cs typeface="+mn-cs"/>
              </a:rPr>
              <a:t>I/O</a:t>
            </a:r>
          </a:p>
        </p:txBody>
      </p:sp>
      <p:sp>
        <p:nvSpPr>
          <p:cNvPr id="2150426" name="Rectangle 26"/>
          <p:cNvSpPr>
            <a:spLocks noChangeArrowheads="1"/>
          </p:cNvSpPr>
          <p:nvPr/>
        </p:nvSpPr>
        <p:spPr bwMode="auto">
          <a:xfrm>
            <a:off x="7734300" y="2381250"/>
            <a:ext cx="1082675" cy="481013"/>
          </a:xfrm>
          <a:prstGeom prst="rect">
            <a:avLst/>
          </a:prstGeom>
          <a:noFill/>
          <a:ln w="9525">
            <a:noFill/>
            <a:miter lim="800000"/>
            <a:headEnd/>
            <a:tailEnd/>
          </a:ln>
          <a:effectLst/>
        </p:spPr>
        <p:txBody>
          <a:bodyPr>
            <a:spAutoFit/>
          </a:bodyPr>
          <a:lstStyle/>
          <a:p>
            <a:pPr algn="ctr">
              <a:lnSpc>
                <a:spcPct val="85000"/>
              </a:lnSpc>
              <a:defRPr/>
            </a:pPr>
            <a:r>
              <a:rPr lang="en-US" altLang="zh-TW" sz="1000" b="1" dirty="0">
                <a:solidFill>
                  <a:schemeClr val="bg2"/>
                </a:solidFill>
                <a:latin typeface="+mn-ea"/>
                <a:ea typeface="+mn-ea"/>
                <a:cs typeface="+mn-cs"/>
              </a:rPr>
              <a:t>Multimedia &amp;</a:t>
            </a:r>
          </a:p>
          <a:p>
            <a:pPr algn="ctr">
              <a:lnSpc>
                <a:spcPct val="85000"/>
              </a:lnSpc>
              <a:defRPr/>
            </a:pPr>
            <a:r>
              <a:rPr lang="en-US" altLang="zh-TW" sz="1000" b="1" dirty="0">
                <a:solidFill>
                  <a:schemeClr val="bg2"/>
                </a:solidFill>
                <a:latin typeface="+mn-ea"/>
                <a:ea typeface="+mn-ea"/>
                <a:cs typeface="+mn-cs"/>
              </a:rPr>
              <a:t>Human Interface</a:t>
            </a:r>
          </a:p>
        </p:txBody>
      </p:sp>
      <p:sp>
        <p:nvSpPr>
          <p:cNvPr id="2150427" name="Rectangle 27"/>
          <p:cNvSpPr>
            <a:spLocks noChangeArrowheads="1"/>
          </p:cNvSpPr>
          <p:nvPr/>
        </p:nvSpPr>
        <p:spPr bwMode="auto">
          <a:xfrm>
            <a:off x="8094663" y="3684588"/>
            <a:ext cx="412750" cy="223837"/>
          </a:xfrm>
          <a:prstGeom prst="rect">
            <a:avLst/>
          </a:prstGeom>
          <a:noFill/>
          <a:ln w="9525">
            <a:noFill/>
            <a:miter lim="800000"/>
            <a:headEnd/>
            <a:tailEnd/>
          </a:ln>
          <a:effectLst/>
        </p:spPr>
        <p:txBody>
          <a:bodyPr wrap="none">
            <a:spAutoFit/>
          </a:bodyPr>
          <a:lstStyle/>
          <a:p>
            <a:pPr algn="ctr">
              <a:lnSpc>
                <a:spcPct val="85000"/>
              </a:lnSpc>
              <a:defRPr/>
            </a:pPr>
            <a:r>
              <a:rPr lang="en-US" altLang="zh-TW" sz="1000" b="1" dirty="0">
                <a:solidFill>
                  <a:schemeClr val="bg2"/>
                </a:solidFill>
                <a:latin typeface="+mn-ea"/>
                <a:ea typeface="+mn-ea"/>
                <a:cs typeface="+mn-cs"/>
              </a:rPr>
              <a:t>IPU</a:t>
            </a:r>
          </a:p>
        </p:txBody>
      </p:sp>
      <p:sp>
        <p:nvSpPr>
          <p:cNvPr id="2150428" name="Rectangle 28"/>
          <p:cNvSpPr>
            <a:spLocks noChangeArrowheads="1"/>
          </p:cNvSpPr>
          <p:nvPr/>
        </p:nvSpPr>
        <p:spPr bwMode="auto">
          <a:xfrm>
            <a:off x="7883525" y="2865438"/>
            <a:ext cx="809625" cy="249237"/>
          </a:xfrm>
          <a:prstGeom prst="rect">
            <a:avLst/>
          </a:prstGeom>
          <a:solidFill>
            <a:schemeClr val="folHlink"/>
          </a:solidFill>
          <a:ln w="12700" algn="ctr">
            <a:noFill/>
            <a:miter lim="800000"/>
            <a:headEnd/>
            <a:tailEnd/>
          </a:ln>
          <a:effectLst>
            <a:outerShdw dist="28398" dir="3806097" algn="ctr" rotWithShape="0">
              <a:schemeClr val="tx1"/>
            </a:outerShdw>
          </a:effectLst>
        </p:spPr>
        <p:txBody>
          <a:bodyPr wrap="none" anchor="ctr"/>
          <a:lstStyle/>
          <a:p>
            <a:pPr algn="ctr">
              <a:lnSpc>
                <a:spcPct val="85000"/>
              </a:lnSpc>
              <a:defRPr/>
            </a:pPr>
            <a:r>
              <a:rPr lang="en-US" altLang="zh-TW" sz="900" b="1">
                <a:latin typeface="+mn-ea"/>
                <a:ea typeface="+mn-ea"/>
                <a:cs typeface="+mn-cs"/>
              </a:rPr>
              <a:t>Graphics</a:t>
            </a:r>
          </a:p>
          <a:p>
            <a:pPr algn="ctr">
              <a:lnSpc>
                <a:spcPct val="85000"/>
              </a:lnSpc>
              <a:defRPr/>
            </a:pPr>
            <a:r>
              <a:rPr lang="en-US" altLang="zh-TW" sz="900" b="1">
                <a:latin typeface="+mn-ea"/>
                <a:ea typeface="+mn-ea"/>
                <a:cs typeface="+mn-cs"/>
              </a:rPr>
              <a:t>Accelerator</a:t>
            </a:r>
          </a:p>
        </p:txBody>
      </p:sp>
      <p:sp>
        <p:nvSpPr>
          <p:cNvPr id="2150429" name="Rectangle 29"/>
          <p:cNvSpPr>
            <a:spLocks noChangeArrowheads="1"/>
          </p:cNvSpPr>
          <p:nvPr/>
        </p:nvSpPr>
        <p:spPr bwMode="auto">
          <a:xfrm>
            <a:off x="5894388" y="3363913"/>
            <a:ext cx="703262" cy="160337"/>
          </a:xfrm>
          <a:prstGeom prst="rect">
            <a:avLst/>
          </a:prstGeom>
          <a:solidFill>
            <a:schemeClr val="accent2"/>
          </a:solidFill>
          <a:ln w="12700" algn="ctr">
            <a:noFill/>
            <a:miter lim="800000"/>
            <a:headEnd/>
            <a:tailEnd/>
          </a:ln>
          <a:effectLst>
            <a:outerShdw dist="28398" dir="3806097" algn="ctr" rotWithShape="0">
              <a:schemeClr val="tx1"/>
            </a:outerShdw>
          </a:effectLst>
        </p:spPr>
        <p:txBody>
          <a:bodyPr wrap="none" anchor="ctr"/>
          <a:lstStyle/>
          <a:p>
            <a:pPr algn="ctr">
              <a:lnSpc>
                <a:spcPct val="85000"/>
              </a:lnSpc>
              <a:defRPr/>
            </a:pPr>
            <a:r>
              <a:rPr lang="en-US" altLang="zh-TW" sz="900" b="1">
                <a:latin typeface="+mn-ea"/>
                <a:ea typeface="+mn-ea"/>
                <a:cs typeface="+mn-cs"/>
              </a:rPr>
              <a:t>Security HW</a:t>
            </a:r>
          </a:p>
        </p:txBody>
      </p:sp>
      <p:sp>
        <p:nvSpPr>
          <p:cNvPr id="2150430" name="Rectangle 30"/>
          <p:cNvSpPr>
            <a:spLocks noChangeArrowheads="1"/>
          </p:cNvSpPr>
          <p:nvPr/>
        </p:nvSpPr>
        <p:spPr bwMode="auto">
          <a:xfrm>
            <a:off x="5894388" y="4492625"/>
            <a:ext cx="703262" cy="161925"/>
          </a:xfrm>
          <a:prstGeom prst="rect">
            <a:avLst/>
          </a:prstGeom>
          <a:solidFill>
            <a:schemeClr val="accent2"/>
          </a:solidFill>
          <a:ln w="12700" algn="ctr">
            <a:noFill/>
            <a:miter lim="800000"/>
            <a:headEnd/>
            <a:tailEnd/>
          </a:ln>
          <a:effectLst>
            <a:outerShdw dist="28398" dir="3806097" algn="ctr" rotWithShape="0">
              <a:schemeClr val="tx1"/>
            </a:outerShdw>
          </a:effectLst>
        </p:spPr>
        <p:txBody>
          <a:bodyPr wrap="none" anchor="ctr"/>
          <a:lstStyle/>
          <a:p>
            <a:pPr algn="ctr">
              <a:lnSpc>
                <a:spcPct val="85000"/>
              </a:lnSpc>
              <a:defRPr/>
            </a:pPr>
            <a:r>
              <a:rPr lang="en-US" altLang="zh-TW" sz="900" b="1">
                <a:latin typeface="+mn-ea"/>
                <a:ea typeface="+mn-ea"/>
                <a:cs typeface="+mn-cs"/>
              </a:rPr>
              <a:t>NANDF Ctl</a:t>
            </a:r>
          </a:p>
        </p:txBody>
      </p:sp>
      <p:sp>
        <p:nvSpPr>
          <p:cNvPr id="2150431" name="Rectangle 31"/>
          <p:cNvSpPr>
            <a:spLocks noChangeArrowheads="1"/>
          </p:cNvSpPr>
          <p:nvPr/>
        </p:nvSpPr>
        <p:spPr bwMode="auto">
          <a:xfrm>
            <a:off x="5894388" y="4270375"/>
            <a:ext cx="703262" cy="160338"/>
          </a:xfrm>
          <a:prstGeom prst="rect">
            <a:avLst/>
          </a:prstGeom>
          <a:solidFill>
            <a:schemeClr val="accent2"/>
          </a:solidFill>
          <a:ln w="12700" algn="ctr">
            <a:noFill/>
            <a:miter lim="800000"/>
            <a:headEnd/>
            <a:tailEnd/>
          </a:ln>
          <a:effectLst>
            <a:outerShdw dist="28398" dir="3806097" algn="ctr" rotWithShape="0">
              <a:schemeClr val="tx1"/>
            </a:outerShdw>
          </a:effectLst>
        </p:spPr>
        <p:txBody>
          <a:bodyPr wrap="none" anchor="ctr"/>
          <a:lstStyle/>
          <a:p>
            <a:pPr algn="ctr">
              <a:lnSpc>
                <a:spcPct val="85000"/>
              </a:lnSpc>
              <a:defRPr/>
            </a:pPr>
            <a:r>
              <a:rPr lang="en-US" altLang="zh-TW" sz="900" b="1">
                <a:latin typeface="+mn-ea"/>
                <a:ea typeface="+mn-ea"/>
                <a:cs typeface="+mn-cs"/>
              </a:rPr>
              <a:t>VSync</a:t>
            </a:r>
          </a:p>
        </p:txBody>
      </p:sp>
      <p:sp>
        <p:nvSpPr>
          <p:cNvPr id="2150432" name="Rectangle 32"/>
          <p:cNvSpPr>
            <a:spLocks noChangeArrowheads="1"/>
          </p:cNvSpPr>
          <p:nvPr/>
        </p:nvSpPr>
        <p:spPr bwMode="auto">
          <a:xfrm>
            <a:off x="5894388" y="4048125"/>
            <a:ext cx="703262" cy="161925"/>
          </a:xfrm>
          <a:prstGeom prst="rect">
            <a:avLst/>
          </a:prstGeom>
          <a:solidFill>
            <a:schemeClr val="accent2"/>
          </a:solidFill>
          <a:ln w="12700" algn="ctr">
            <a:noFill/>
            <a:miter lim="800000"/>
            <a:headEnd/>
            <a:tailEnd/>
          </a:ln>
          <a:effectLst>
            <a:outerShdw dist="28398" dir="3806097" algn="ctr" rotWithShape="0">
              <a:schemeClr val="tx1"/>
            </a:outerShdw>
          </a:effectLst>
        </p:spPr>
        <p:txBody>
          <a:bodyPr wrap="none" anchor="ctr"/>
          <a:lstStyle/>
          <a:p>
            <a:pPr algn="ctr">
              <a:lnSpc>
                <a:spcPct val="85000"/>
              </a:lnSpc>
              <a:defRPr/>
            </a:pPr>
            <a:r>
              <a:rPr lang="en-US" altLang="zh-TW" sz="900" b="1">
                <a:latin typeface="+mn-ea"/>
                <a:ea typeface="+mn-ea"/>
                <a:cs typeface="+mn-cs"/>
              </a:rPr>
              <a:t>SDRAM/DDR</a:t>
            </a:r>
          </a:p>
        </p:txBody>
      </p:sp>
      <p:sp>
        <p:nvSpPr>
          <p:cNvPr id="2150433" name="Rectangle 33"/>
          <p:cNvSpPr>
            <a:spLocks noChangeArrowheads="1"/>
          </p:cNvSpPr>
          <p:nvPr/>
        </p:nvSpPr>
        <p:spPr bwMode="auto">
          <a:xfrm>
            <a:off x="5894388" y="4714875"/>
            <a:ext cx="703262" cy="161925"/>
          </a:xfrm>
          <a:prstGeom prst="rect">
            <a:avLst/>
          </a:prstGeom>
          <a:solidFill>
            <a:schemeClr val="accent2"/>
          </a:solidFill>
          <a:ln w="12700" algn="ctr">
            <a:noFill/>
            <a:miter lim="800000"/>
            <a:headEnd/>
            <a:tailEnd/>
          </a:ln>
          <a:effectLst>
            <a:outerShdw dist="28398" dir="3806097" algn="ctr" rotWithShape="0">
              <a:schemeClr val="tx1"/>
            </a:outerShdw>
          </a:effectLst>
        </p:spPr>
        <p:txBody>
          <a:bodyPr wrap="none" anchor="ctr"/>
          <a:lstStyle/>
          <a:p>
            <a:pPr algn="ctr">
              <a:lnSpc>
                <a:spcPct val="85000"/>
              </a:lnSpc>
              <a:defRPr/>
            </a:pPr>
            <a:r>
              <a:rPr lang="en-US" altLang="zh-TW" sz="900" b="1">
                <a:latin typeface="+mn-ea"/>
                <a:ea typeface="+mn-ea"/>
                <a:cs typeface="+mn-cs"/>
              </a:rPr>
              <a:t>PSRAM</a:t>
            </a:r>
          </a:p>
        </p:txBody>
      </p:sp>
      <p:sp>
        <p:nvSpPr>
          <p:cNvPr id="2150434" name="Rectangle 34"/>
          <p:cNvSpPr>
            <a:spLocks noChangeArrowheads="1"/>
          </p:cNvSpPr>
          <p:nvPr/>
        </p:nvSpPr>
        <p:spPr bwMode="auto">
          <a:xfrm>
            <a:off x="5894388" y="4938713"/>
            <a:ext cx="703262" cy="160337"/>
          </a:xfrm>
          <a:prstGeom prst="rect">
            <a:avLst/>
          </a:prstGeom>
          <a:solidFill>
            <a:schemeClr val="accent2"/>
          </a:solidFill>
          <a:ln w="12700" algn="ctr">
            <a:noFill/>
            <a:miter lim="800000"/>
            <a:headEnd/>
            <a:tailEnd/>
          </a:ln>
          <a:effectLst>
            <a:outerShdw dist="28398" dir="3806097" algn="ctr" rotWithShape="0">
              <a:schemeClr val="tx1"/>
            </a:outerShdw>
          </a:effectLst>
        </p:spPr>
        <p:txBody>
          <a:bodyPr wrap="none" anchor="ctr"/>
          <a:lstStyle/>
          <a:p>
            <a:pPr algn="ctr">
              <a:lnSpc>
                <a:spcPct val="85000"/>
              </a:lnSpc>
              <a:defRPr/>
            </a:pPr>
            <a:r>
              <a:rPr lang="en-US" altLang="zh-TW" sz="900" b="1">
                <a:latin typeface="+mn-ea"/>
                <a:ea typeface="+mn-ea"/>
                <a:cs typeface="+mn-cs"/>
              </a:rPr>
              <a:t>SmartMedia</a:t>
            </a:r>
          </a:p>
        </p:txBody>
      </p:sp>
      <p:sp>
        <p:nvSpPr>
          <p:cNvPr id="2150435" name="Rectangle 35"/>
          <p:cNvSpPr>
            <a:spLocks noChangeArrowheads="1"/>
          </p:cNvSpPr>
          <p:nvPr/>
        </p:nvSpPr>
        <p:spPr bwMode="auto">
          <a:xfrm>
            <a:off x="7935913" y="1487488"/>
            <a:ext cx="703262" cy="168275"/>
          </a:xfrm>
          <a:prstGeom prst="rect">
            <a:avLst/>
          </a:prstGeom>
          <a:solidFill>
            <a:schemeClr val="accent2"/>
          </a:solidFill>
          <a:ln w="3175" algn="ctr">
            <a:noFill/>
            <a:miter lim="800000"/>
            <a:headEnd/>
            <a:tailEnd/>
          </a:ln>
          <a:effectLst>
            <a:outerShdw dist="28398" dir="3806097" algn="ctr" rotWithShape="0">
              <a:schemeClr val="tx1"/>
            </a:outerShdw>
          </a:effectLst>
        </p:spPr>
        <p:txBody>
          <a:bodyPr wrap="none" anchor="ctr"/>
          <a:lstStyle/>
          <a:p>
            <a:pPr algn="ctr">
              <a:lnSpc>
                <a:spcPct val="85000"/>
              </a:lnSpc>
              <a:defRPr/>
            </a:pPr>
            <a:r>
              <a:rPr lang="en-US" altLang="zh-TW" sz="900" b="1">
                <a:latin typeface="+mn-ea"/>
                <a:ea typeface="+mn-ea"/>
                <a:cs typeface="+mn-cs"/>
              </a:rPr>
              <a:t>Bootstrap</a:t>
            </a:r>
          </a:p>
        </p:txBody>
      </p:sp>
      <p:sp>
        <p:nvSpPr>
          <p:cNvPr id="2150436" name="Rectangle 36"/>
          <p:cNvSpPr>
            <a:spLocks noChangeArrowheads="1"/>
          </p:cNvSpPr>
          <p:nvPr/>
        </p:nvSpPr>
        <p:spPr bwMode="auto">
          <a:xfrm>
            <a:off x="7935913" y="1273175"/>
            <a:ext cx="703262" cy="161925"/>
          </a:xfrm>
          <a:prstGeom prst="rect">
            <a:avLst/>
          </a:prstGeom>
          <a:solidFill>
            <a:schemeClr val="accent2"/>
          </a:solidFill>
          <a:ln w="12700" algn="ctr">
            <a:noFill/>
            <a:miter lim="800000"/>
            <a:headEnd/>
            <a:tailEnd/>
          </a:ln>
          <a:effectLst>
            <a:outerShdw dist="28398" dir="3806097" algn="ctr" rotWithShape="0">
              <a:schemeClr val="tx1"/>
            </a:outerShdw>
          </a:effectLst>
        </p:spPr>
        <p:txBody>
          <a:bodyPr wrap="none" anchor="ctr"/>
          <a:lstStyle/>
          <a:p>
            <a:pPr algn="ctr">
              <a:lnSpc>
                <a:spcPct val="85000"/>
              </a:lnSpc>
              <a:defRPr/>
            </a:pPr>
            <a:r>
              <a:rPr lang="en-US" altLang="zh-TW" sz="900" b="1">
                <a:latin typeface="+mn-ea"/>
                <a:ea typeface="+mn-ea"/>
                <a:cs typeface="+mn-cs"/>
              </a:rPr>
              <a:t>JTAG, ETM</a:t>
            </a:r>
          </a:p>
        </p:txBody>
      </p:sp>
      <p:sp>
        <p:nvSpPr>
          <p:cNvPr id="2150437" name="Rectangle 37"/>
          <p:cNvSpPr>
            <a:spLocks noChangeArrowheads="1"/>
          </p:cNvSpPr>
          <p:nvPr/>
        </p:nvSpPr>
        <p:spPr bwMode="auto">
          <a:xfrm>
            <a:off x="7935913" y="1709738"/>
            <a:ext cx="703262" cy="161925"/>
          </a:xfrm>
          <a:prstGeom prst="rect">
            <a:avLst/>
          </a:prstGeom>
          <a:solidFill>
            <a:schemeClr val="accent2"/>
          </a:solidFill>
          <a:ln w="12700" algn="ctr">
            <a:noFill/>
            <a:miter lim="800000"/>
            <a:headEnd/>
            <a:tailEnd/>
          </a:ln>
          <a:effectLst>
            <a:outerShdw dist="28398" dir="3806097" algn="ctr" rotWithShape="0">
              <a:schemeClr val="tx1"/>
            </a:outerShdw>
          </a:effectLst>
        </p:spPr>
        <p:txBody>
          <a:bodyPr wrap="none" anchor="ctr"/>
          <a:lstStyle/>
          <a:p>
            <a:pPr algn="ctr">
              <a:lnSpc>
                <a:spcPct val="85000"/>
              </a:lnSpc>
              <a:defRPr/>
            </a:pPr>
            <a:r>
              <a:rPr lang="en-US" altLang="zh-TW" sz="900" b="1">
                <a:latin typeface="+mn-ea"/>
                <a:ea typeface="+mn-ea"/>
                <a:cs typeface="+mn-cs"/>
              </a:rPr>
              <a:t>System Reset</a:t>
            </a:r>
          </a:p>
        </p:txBody>
      </p:sp>
      <p:sp>
        <p:nvSpPr>
          <p:cNvPr id="2150438" name="Rectangle 38"/>
          <p:cNvSpPr>
            <a:spLocks noChangeArrowheads="1"/>
          </p:cNvSpPr>
          <p:nvPr/>
        </p:nvSpPr>
        <p:spPr bwMode="auto">
          <a:xfrm>
            <a:off x="7935913" y="1925638"/>
            <a:ext cx="703262" cy="282575"/>
          </a:xfrm>
          <a:prstGeom prst="rect">
            <a:avLst/>
          </a:prstGeom>
          <a:solidFill>
            <a:schemeClr val="accent2"/>
          </a:solidFill>
          <a:ln w="12700" algn="ctr">
            <a:noFill/>
            <a:miter lim="800000"/>
            <a:headEnd/>
            <a:tailEnd/>
          </a:ln>
          <a:effectLst>
            <a:outerShdw dist="28398" dir="3806097" algn="ctr" rotWithShape="0">
              <a:schemeClr val="tx1"/>
            </a:outerShdw>
          </a:effectLst>
        </p:spPr>
        <p:txBody>
          <a:bodyPr wrap="none" anchor="ctr"/>
          <a:lstStyle/>
          <a:p>
            <a:pPr algn="ctr">
              <a:lnSpc>
                <a:spcPct val="85000"/>
              </a:lnSpc>
              <a:defRPr/>
            </a:pPr>
            <a:r>
              <a:rPr lang="en-US" altLang="zh-TW" sz="900" b="1">
                <a:latin typeface="+mn-ea"/>
                <a:ea typeface="+mn-ea"/>
                <a:cs typeface="+mn-cs"/>
              </a:rPr>
              <a:t>PLL &amp;</a:t>
            </a:r>
          </a:p>
          <a:p>
            <a:pPr algn="ctr">
              <a:lnSpc>
                <a:spcPct val="85000"/>
              </a:lnSpc>
              <a:defRPr/>
            </a:pPr>
            <a:r>
              <a:rPr lang="en-US" altLang="zh-TW" sz="900" b="1">
                <a:latin typeface="+mn-ea"/>
                <a:ea typeface="+mn-ea"/>
                <a:cs typeface="+mn-cs"/>
              </a:rPr>
              <a:t>Power Mgmt</a:t>
            </a:r>
          </a:p>
        </p:txBody>
      </p:sp>
      <p:sp>
        <p:nvSpPr>
          <p:cNvPr id="2150439" name="Rectangle 39"/>
          <p:cNvSpPr>
            <a:spLocks noChangeArrowheads="1"/>
          </p:cNvSpPr>
          <p:nvPr/>
        </p:nvSpPr>
        <p:spPr bwMode="auto">
          <a:xfrm>
            <a:off x="4818063" y="4716463"/>
            <a:ext cx="755650" cy="161925"/>
          </a:xfrm>
          <a:prstGeom prst="rect">
            <a:avLst/>
          </a:prstGeom>
          <a:solidFill>
            <a:schemeClr val="accent2"/>
          </a:solidFill>
          <a:ln w="12700" algn="ctr">
            <a:noFill/>
            <a:miter lim="800000"/>
            <a:headEnd/>
            <a:tailEnd/>
          </a:ln>
          <a:effectLst>
            <a:outerShdw dist="28398" dir="3806097" algn="ctr" rotWithShape="0">
              <a:schemeClr val="tx1"/>
            </a:outerShdw>
          </a:effectLst>
        </p:spPr>
        <p:txBody>
          <a:bodyPr wrap="none" anchor="ctr"/>
          <a:lstStyle/>
          <a:p>
            <a:pPr algn="ctr">
              <a:lnSpc>
                <a:spcPct val="85000"/>
              </a:lnSpc>
              <a:defRPr/>
            </a:pPr>
            <a:r>
              <a:rPr lang="en-US" altLang="zh-TW" sz="900" b="1">
                <a:latin typeface="+mn-ea"/>
                <a:ea typeface="+mn-ea"/>
                <a:cs typeface="+mn-cs"/>
              </a:rPr>
              <a:t>SIM</a:t>
            </a:r>
          </a:p>
        </p:txBody>
      </p:sp>
      <p:sp>
        <p:nvSpPr>
          <p:cNvPr id="2150440" name="Rectangle 40"/>
          <p:cNvSpPr>
            <a:spLocks noChangeArrowheads="1"/>
          </p:cNvSpPr>
          <p:nvPr/>
        </p:nvSpPr>
        <p:spPr bwMode="auto">
          <a:xfrm>
            <a:off x="4818063" y="4938713"/>
            <a:ext cx="755650" cy="160337"/>
          </a:xfrm>
          <a:prstGeom prst="rect">
            <a:avLst/>
          </a:prstGeom>
          <a:solidFill>
            <a:schemeClr val="accent2"/>
          </a:solidFill>
          <a:ln w="12700" algn="ctr">
            <a:noFill/>
            <a:miter lim="800000"/>
            <a:headEnd/>
            <a:tailEnd/>
          </a:ln>
          <a:effectLst>
            <a:outerShdw dist="28398" dir="3806097" algn="ctr" rotWithShape="0">
              <a:schemeClr val="tx1"/>
            </a:outerShdw>
          </a:effectLst>
        </p:spPr>
        <p:txBody>
          <a:bodyPr wrap="none" anchor="ctr"/>
          <a:lstStyle/>
          <a:p>
            <a:pPr algn="ctr">
              <a:lnSpc>
                <a:spcPct val="85000"/>
              </a:lnSpc>
              <a:defRPr/>
            </a:pPr>
            <a:r>
              <a:rPr lang="en-US" altLang="zh-TW" sz="900" b="1" dirty="0">
                <a:latin typeface="+mn-ea"/>
                <a:ea typeface="+mn-ea"/>
                <a:cs typeface="+mn-cs"/>
              </a:rPr>
              <a:t>ATA</a:t>
            </a:r>
          </a:p>
        </p:txBody>
      </p:sp>
      <p:sp>
        <p:nvSpPr>
          <p:cNvPr id="2150441" name="Rectangle 41"/>
          <p:cNvSpPr>
            <a:spLocks noChangeArrowheads="1"/>
          </p:cNvSpPr>
          <p:nvPr/>
        </p:nvSpPr>
        <p:spPr bwMode="auto">
          <a:xfrm>
            <a:off x="4818063" y="3943350"/>
            <a:ext cx="762000" cy="176213"/>
          </a:xfrm>
          <a:prstGeom prst="rect">
            <a:avLst/>
          </a:prstGeom>
          <a:solidFill>
            <a:schemeClr val="accent2"/>
          </a:solidFill>
          <a:ln w="12700" algn="ctr">
            <a:noFill/>
            <a:miter lim="800000"/>
            <a:headEnd/>
            <a:tailEnd/>
          </a:ln>
          <a:effectLst>
            <a:outerShdw dist="28398" dir="3806097" algn="ctr" rotWithShape="0">
              <a:schemeClr val="tx1"/>
            </a:outerShdw>
          </a:effectLst>
        </p:spPr>
        <p:txBody>
          <a:bodyPr wrap="none" anchor="ctr"/>
          <a:lstStyle/>
          <a:p>
            <a:pPr algn="ctr">
              <a:lnSpc>
                <a:spcPct val="85000"/>
              </a:lnSpc>
              <a:defRPr/>
            </a:pPr>
            <a:r>
              <a:rPr lang="en-US" altLang="zh-TW" sz="900" b="1" dirty="0">
                <a:latin typeface="+mn-ea"/>
                <a:ea typeface="+mn-ea"/>
                <a:cs typeface="+mn-cs"/>
              </a:rPr>
              <a:t>2 x MMC / SD</a:t>
            </a:r>
          </a:p>
        </p:txBody>
      </p:sp>
      <p:sp>
        <p:nvSpPr>
          <p:cNvPr id="2150442" name="Rectangle 42"/>
          <p:cNvSpPr>
            <a:spLocks noChangeArrowheads="1"/>
          </p:cNvSpPr>
          <p:nvPr/>
        </p:nvSpPr>
        <p:spPr bwMode="auto">
          <a:xfrm>
            <a:off x="4818063" y="4178300"/>
            <a:ext cx="762000" cy="176213"/>
          </a:xfrm>
          <a:prstGeom prst="rect">
            <a:avLst/>
          </a:prstGeom>
          <a:solidFill>
            <a:schemeClr val="accent2"/>
          </a:solidFill>
          <a:ln w="12700" algn="ctr">
            <a:noFill/>
            <a:miter lim="800000"/>
            <a:headEnd/>
            <a:tailEnd/>
          </a:ln>
          <a:effectLst>
            <a:outerShdw dist="28398" dir="3806097" algn="ctr" rotWithShape="0">
              <a:schemeClr val="tx1"/>
            </a:outerShdw>
          </a:effectLst>
        </p:spPr>
        <p:txBody>
          <a:bodyPr wrap="none" anchor="ctr"/>
          <a:lstStyle/>
          <a:p>
            <a:pPr algn="ctr">
              <a:lnSpc>
                <a:spcPct val="85000"/>
              </a:lnSpc>
              <a:defRPr/>
            </a:pPr>
            <a:r>
              <a:rPr lang="en-US" altLang="zh-TW" sz="900" b="1">
                <a:latin typeface="+mn-ea"/>
                <a:ea typeface="+mn-ea"/>
                <a:cs typeface="+mn-cs"/>
              </a:rPr>
              <a:t>PCMCIA / CF</a:t>
            </a:r>
          </a:p>
        </p:txBody>
      </p:sp>
      <p:sp>
        <p:nvSpPr>
          <p:cNvPr id="2150443" name="Rectangle 43"/>
          <p:cNvSpPr>
            <a:spLocks noChangeArrowheads="1"/>
          </p:cNvSpPr>
          <p:nvPr/>
        </p:nvSpPr>
        <p:spPr bwMode="auto">
          <a:xfrm>
            <a:off x="4818063" y="4413250"/>
            <a:ext cx="755650" cy="244475"/>
          </a:xfrm>
          <a:prstGeom prst="rect">
            <a:avLst/>
          </a:prstGeom>
          <a:solidFill>
            <a:schemeClr val="accent2"/>
          </a:solidFill>
          <a:ln w="12700" algn="ctr">
            <a:noFill/>
            <a:miter lim="800000"/>
            <a:headEnd/>
            <a:tailEnd/>
          </a:ln>
          <a:effectLst>
            <a:outerShdw dist="28398" dir="3806097" algn="ctr" rotWithShape="0">
              <a:schemeClr val="tx1"/>
            </a:outerShdw>
          </a:effectLst>
        </p:spPr>
        <p:txBody>
          <a:bodyPr wrap="none" anchor="ctr"/>
          <a:lstStyle/>
          <a:p>
            <a:pPr algn="ctr">
              <a:lnSpc>
                <a:spcPct val="85000"/>
              </a:lnSpc>
              <a:defRPr/>
            </a:pPr>
            <a:r>
              <a:rPr lang="en-US" altLang="zh-TW" sz="900" b="1">
                <a:latin typeface="+mn-ea"/>
                <a:ea typeface="+mn-ea"/>
                <a:cs typeface="+mn-cs"/>
              </a:rPr>
              <a:t>2 x Memory</a:t>
            </a:r>
          </a:p>
          <a:p>
            <a:pPr algn="ctr">
              <a:lnSpc>
                <a:spcPct val="85000"/>
              </a:lnSpc>
              <a:defRPr/>
            </a:pPr>
            <a:r>
              <a:rPr lang="en-US" altLang="zh-TW" sz="900" b="1">
                <a:latin typeface="+mn-ea"/>
                <a:ea typeface="+mn-ea"/>
                <a:cs typeface="+mn-cs"/>
              </a:rPr>
              <a:t>Stick - Pro</a:t>
            </a:r>
          </a:p>
        </p:txBody>
      </p:sp>
      <p:sp>
        <p:nvSpPr>
          <p:cNvPr id="2150444" name="Rectangle 44"/>
          <p:cNvSpPr>
            <a:spLocks noChangeArrowheads="1"/>
          </p:cNvSpPr>
          <p:nvPr/>
        </p:nvSpPr>
        <p:spPr bwMode="auto">
          <a:xfrm>
            <a:off x="4846638" y="2614613"/>
            <a:ext cx="703262" cy="160337"/>
          </a:xfrm>
          <a:prstGeom prst="rect">
            <a:avLst/>
          </a:prstGeom>
          <a:solidFill>
            <a:schemeClr val="accent2"/>
          </a:solidFill>
          <a:ln w="12700" algn="ctr">
            <a:noFill/>
            <a:miter lim="800000"/>
            <a:headEnd/>
            <a:tailEnd/>
          </a:ln>
          <a:effectLst>
            <a:outerShdw dist="28398" dir="3806097" algn="ctr" rotWithShape="0">
              <a:schemeClr val="tx1"/>
            </a:outerShdw>
          </a:effectLst>
        </p:spPr>
        <p:txBody>
          <a:bodyPr wrap="none" anchor="ctr"/>
          <a:lstStyle/>
          <a:p>
            <a:pPr algn="ctr">
              <a:lnSpc>
                <a:spcPct val="85000"/>
              </a:lnSpc>
              <a:defRPr/>
            </a:pPr>
            <a:r>
              <a:rPr lang="en-US" altLang="zh-TW" sz="900" b="1">
                <a:latin typeface="+mn-ea"/>
                <a:ea typeface="+mn-ea"/>
                <a:cs typeface="+mn-cs"/>
              </a:rPr>
              <a:t>USB OTG HS</a:t>
            </a:r>
          </a:p>
        </p:txBody>
      </p:sp>
      <p:sp>
        <p:nvSpPr>
          <p:cNvPr id="2150445" name="Rectangle 45"/>
          <p:cNvSpPr>
            <a:spLocks noChangeArrowheads="1"/>
          </p:cNvSpPr>
          <p:nvPr/>
        </p:nvSpPr>
        <p:spPr bwMode="auto">
          <a:xfrm>
            <a:off x="4846638" y="2403475"/>
            <a:ext cx="703262" cy="160338"/>
          </a:xfrm>
          <a:prstGeom prst="rect">
            <a:avLst/>
          </a:prstGeom>
          <a:solidFill>
            <a:schemeClr val="accent2"/>
          </a:solidFill>
          <a:ln w="12700" algn="ctr">
            <a:noFill/>
            <a:miter lim="800000"/>
            <a:headEnd/>
            <a:tailEnd/>
          </a:ln>
          <a:effectLst>
            <a:outerShdw dist="28398" dir="3806097" algn="ctr" rotWithShape="0">
              <a:schemeClr val="tx1"/>
            </a:outerShdw>
          </a:effectLst>
        </p:spPr>
        <p:txBody>
          <a:bodyPr wrap="none" anchor="ctr"/>
          <a:lstStyle/>
          <a:p>
            <a:pPr algn="ctr">
              <a:lnSpc>
                <a:spcPct val="85000"/>
              </a:lnSpc>
              <a:defRPr/>
            </a:pPr>
            <a:r>
              <a:rPr lang="en-US" altLang="zh-TW" sz="900" b="1">
                <a:latin typeface="+mn-ea"/>
                <a:ea typeface="+mn-ea"/>
                <a:cs typeface="+mn-cs"/>
              </a:rPr>
              <a:t>5 x UART</a:t>
            </a:r>
          </a:p>
        </p:txBody>
      </p:sp>
      <p:sp>
        <p:nvSpPr>
          <p:cNvPr id="2150446" name="Rectangle 46"/>
          <p:cNvSpPr>
            <a:spLocks noChangeArrowheads="1"/>
          </p:cNvSpPr>
          <p:nvPr/>
        </p:nvSpPr>
        <p:spPr bwMode="auto">
          <a:xfrm>
            <a:off x="4846638" y="2827338"/>
            <a:ext cx="703262" cy="160337"/>
          </a:xfrm>
          <a:prstGeom prst="rect">
            <a:avLst/>
          </a:prstGeom>
          <a:solidFill>
            <a:schemeClr val="accent2"/>
          </a:solidFill>
          <a:ln w="12700" algn="ctr">
            <a:noFill/>
            <a:miter lim="800000"/>
            <a:headEnd/>
            <a:tailEnd/>
          </a:ln>
          <a:effectLst>
            <a:outerShdw dist="28398" dir="3806097" algn="ctr" rotWithShape="0">
              <a:schemeClr val="tx1"/>
            </a:outerShdw>
          </a:effectLst>
        </p:spPr>
        <p:txBody>
          <a:bodyPr wrap="none" anchor="ctr"/>
          <a:lstStyle/>
          <a:p>
            <a:pPr algn="ctr">
              <a:lnSpc>
                <a:spcPct val="85000"/>
              </a:lnSpc>
              <a:defRPr/>
            </a:pPr>
            <a:r>
              <a:rPr lang="en-US" altLang="zh-TW" sz="900" b="1">
                <a:latin typeface="+mn-ea"/>
                <a:ea typeface="+mn-ea"/>
                <a:cs typeface="+mn-cs"/>
              </a:rPr>
              <a:t>2 x USB Host</a:t>
            </a:r>
          </a:p>
        </p:txBody>
      </p:sp>
      <p:sp>
        <p:nvSpPr>
          <p:cNvPr id="2150447" name="Rectangle 47"/>
          <p:cNvSpPr>
            <a:spLocks noChangeArrowheads="1"/>
          </p:cNvSpPr>
          <p:nvPr/>
        </p:nvSpPr>
        <p:spPr bwMode="auto">
          <a:xfrm>
            <a:off x="4841875" y="1400175"/>
            <a:ext cx="703263" cy="161925"/>
          </a:xfrm>
          <a:prstGeom prst="rect">
            <a:avLst/>
          </a:prstGeom>
          <a:solidFill>
            <a:schemeClr val="accent2"/>
          </a:solidFill>
          <a:ln w="12700" algn="ctr">
            <a:noFill/>
            <a:miter lim="800000"/>
            <a:headEnd/>
            <a:tailEnd/>
          </a:ln>
          <a:effectLst>
            <a:outerShdw dist="28398" dir="3806097" algn="ctr" rotWithShape="0">
              <a:schemeClr val="tx1"/>
            </a:outerShdw>
          </a:effectLst>
        </p:spPr>
        <p:txBody>
          <a:bodyPr wrap="none" anchor="ctr"/>
          <a:lstStyle/>
          <a:p>
            <a:pPr algn="ctr">
              <a:lnSpc>
                <a:spcPct val="85000"/>
              </a:lnSpc>
              <a:defRPr/>
            </a:pPr>
            <a:r>
              <a:rPr lang="en-US" altLang="zh-TW" sz="900" b="1">
                <a:latin typeface="+mn-ea"/>
                <a:ea typeface="+mn-ea"/>
                <a:cs typeface="+mn-cs"/>
              </a:rPr>
              <a:t>3 x CSPI</a:t>
            </a:r>
          </a:p>
        </p:txBody>
      </p:sp>
      <p:sp>
        <p:nvSpPr>
          <p:cNvPr id="2150448" name="Rectangle 48"/>
          <p:cNvSpPr>
            <a:spLocks noChangeArrowheads="1"/>
          </p:cNvSpPr>
          <p:nvPr/>
        </p:nvSpPr>
        <p:spPr bwMode="auto">
          <a:xfrm>
            <a:off x="4846638" y="2020888"/>
            <a:ext cx="703262" cy="160337"/>
          </a:xfrm>
          <a:prstGeom prst="rect">
            <a:avLst/>
          </a:prstGeom>
          <a:solidFill>
            <a:schemeClr val="accent2"/>
          </a:solidFill>
          <a:ln w="12700" algn="ctr">
            <a:noFill/>
            <a:miter lim="800000"/>
            <a:headEnd/>
            <a:tailEnd/>
          </a:ln>
          <a:effectLst>
            <a:outerShdw dist="28398" dir="3806097" algn="ctr" rotWithShape="0">
              <a:schemeClr val="tx1"/>
            </a:outerShdw>
          </a:effectLst>
        </p:spPr>
        <p:txBody>
          <a:bodyPr wrap="none" anchor="ctr"/>
          <a:lstStyle/>
          <a:p>
            <a:pPr algn="ctr">
              <a:lnSpc>
                <a:spcPct val="85000"/>
              </a:lnSpc>
              <a:defRPr/>
            </a:pPr>
            <a:r>
              <a:rPr lang="en-US" altLang="zh-TW" sz="900" b="1">
                <a:latin typeface="+mn-ea"/>
                <a:ea typeface="+mn-ea"/>
                <a:cs typeface="+mn-cs"/>
              </a:rPr>
              <a:t>Audio Mux</a:t>
            </a:r>
          </a:p>
        </p:txBody>
      </p:sp>
      <p:sp>
        <p:nvSpPr>
          <p:cNvPr id="2150449" name="Rectangle 49"/>
          <p:cNvSpPr>
            <a:spLocks noChangeArrowheads="1"/>
          </p:cNvSpPr>
          <p:nvPr/>
        </p:nvSpPr>
        <p:spPr bwMode="auto">
          <a:xfrm>
            <a:off x="4846638" y="3040063"/>
            <a:ext cx="703262" cy="176212"/>
          </a:xfrm>
          <a:prstGeom prst="rect">
            <a:avLst/>
          </a:prstGeom>
          <a:solidFill>
            <a:schemeClr val="accent2"/>
          </a:solidFill>
          <a:ln w="3175" algn="ctr">
            <a:noFill/>
            <a:miter lim="800000"/>
            <a:headEnd/>
            <a:tailEnd/>
          </a:ln>
          <a:effectLst>
            <a:outerShdw dist="28398" dir="3806097" algn="ctr" rotWithShape="0">
              <a:schemeClr val="tx1"/>
            </a:outerShdw>
          </a:effectLst>
        </p:spPr>
        <p:txBody>
          <a:bodyPr wrap="none" anchor="ctr"/>
          <a:lstStyle/>
          <a:p>
            <a:pPr algn="ctr">
              <a:lnSpc>
                <a:spcPct val="85000"/>
              </a:lnSpc>
              <a:defRPr/>
            </a:pPr>
            <a:r>
              <a:rPr lang="en-US" altLang="zh-TW" sz="900" b="1">
                <a:latin typeface="+mn-ea"/>
                <a:ea typeface="+mn-ea"/>
                <a:cs typeface="+mn-cs"/>
              </a:rPr>
              <a:t>1-Wire</a:t>
            </a:r>
          </a:p>
        </p:txBody>
      </p:sp>
      <p:sp>
        <p:nvSpPr>
          <p:cNvPr id="2150450" name="Rectangle 50"/>
          <p:cNvSpPr>
            <a:spLocks noChangeArrowheads="1"/>
          </p:cNvSpPr>
          <p:nvPr/>
        </p:nvSpPr>
        <p:spPr bwMode="auto">
          <a:xfrm>
            <a:off x="4841875" y="1601788"/>
            <a:ext cx="703263" cy="177800"/>
          </a:xfrm>
          <a:prstGeom prst="rect">
            <a:avLst/>
          </a:prstGeom>
          <a:solidFill>
            <a:schemeClr val="accent2"/>
          </a:solidFill>
          <a:ln w="3175" algn="ctr">
            <a:noFill/>
            <a:miter lim="800000"/>
            <a:headEnd/>
            <a:tailEnd/>
          </a:ln>
          <a:effectLst>
            <a:outerShdw dist="28398" dir="3806097" algn="ctr" rotWithShape="0">
              <a:schemeClr val="tx1"/>
            </a:outerShdw>
          </a:effectLst>
        </p:spPr>
        <p:txBody>
          <a:bodyPr wrap="none" anchor="ctr"/>
          <a:lstStyle/>
          <a:p>
            <a:pPr algn="ctr">
              <a:lnSpc>
                <a:spcPct val="85000"/>
              </a:lnSpc>
              <a:defRPr/>
            </a:pPr>
            <a:r>
              <a:rPr lang="en-US" altLang="zh-TW" sz="900" b="1">
                <a:latin typeface="+mn-ea"/>
                <a:ea typeface="+mn-ea"/>
                <a:cs typeface="+mn-cs"/>
              </a:rPr>
              <a:t>2 x SSI/I</a:t>
            </a:r>
            <a:r>
              <a:rPr lang="en-US" altLang="zh-TW" sz="900" b="1" baseline="30000">
                <a:latin typeface="+mn-ea"/>
                <a:ea typeface="+mn-ea"/>
                <a:cs typeface="+mn-cs"/>
              </a:rPr>
              <a:t>2</a:t>
            </a:r>
            <a:r>
              <a:rPr lang="en-US" altLang="zh-TW" sz="900" b="1">
                <a:latin typeface="+mn-ea"/>
                <a:ea typeface="+mn-ea"/>
                <a:cs typeface="+mn-cs"/>
              </a:rPr>
              <a:t>S</a:t>
            </a:r>
          </a:p>
        </p:txBody>
      </p:sp>
      <p:sp>
        <p:nvSpPr>
          <p:cNvPr id="2150451" name="Rectangle 51"/>
          <p:cNvSpPr>
            <a:spLocks noChangeArrowheads="1"/>
          </p:cNvSpPr>
          <p:nvPr/>
        </p:nvSpPr>
        <p:spPr bwMode="auto">
          <a:xfrm>
            <a:off x="4846638" y="3268663"/>
            <a:ext cx="703262" cy="160337"/>
          </a:xfrm>
          <a:prstGeom prst="rect">
            <a:avLst/>
          </a:prstGeom>
          <a:solidFill>
            <a:schemeClr val="accent2"/>
          </a:solidFill>
          <a:ln w="12700" algn="ctr">
            <a:noFill/>
            <a:miter lim="800000"/>
            <a:headEnd/>
            <a:tailEnd/>
          </a:ln>
          <a:effectLst>
            <a:outerShdw dist="28398" dir="3806097" algn="ctr" rotWithShape="0">
              <a:schemeClr val="tx1"/>
            </a:outerShdw>
          </a:effectLst>
        </p:spPr>
        <p:txBody>
          <a:bodyPr wrap="none" anchor="ctr"/>
          <a:lstStyle/>
          <a:p>
            <a:pPr algn="ctr">
              <a:lnSpc>
                <a:spcPct val="85000"/>
              </a:lnSpc>
              <a:defRPr/>
            </a:pPr>
            <a:r>
              <a:rPr lang="en-US" altLang="zh-TW" sz="900" b="1">
                <a:latin typeface="+mn-ea"/>
                <a:ea typeface="+mn-ea"/>
                <a:cs typeface="+mn-cs"/>
              </a:rPr>
              <a:t>Fast IrDA</a:t>
            </a:r>
          </a:p>
        </p:txBody>
      </p:sp>
      <p:sp>
        <p:nvSpPr>
          <p:cNvPr id="2150452" name="Rectangle 52"/>
          <p:cNvSpPr>
            <a:spLocks noChangeArrowheads="1"/>
          </p:cNvSpPr>
          <p:nvPr/>
        </p:nvSpPr>
        <p:spPr bwMode="auto">
          <a:xfrm>
            <a:off x="4841875" y="1819275"/>
            <a:ext cx="703263" cy="161925"/>
          </a:xfrm>
          <a:prstGeom prst="rect">
            <a:avLst/>
          </a:prstGeom>
          <a:solidFill>
            <a:schemeClr val="accent2"/>
          </a:solidFill>
          <a:ln w="12700" algn="ctr">
            <a:noFill/>
            <a:miter lim="800000"/>
            <a:headEnd/>
            <a:tailEnd/>
          </a:ln>
          <a:effectLst>
            <a:outerShdw dist="28398" dir="3806097" algn="ctr" rotWithShape="0">
              <a:schemeClr val="tx1"/>
            </a:outerShdw>
          </a:effectLst>
        </p:spPr>
        <p:txBody>
          <a:bodyPr wrap="none" anchor="ctr"/>
          <a:lstStyle/>
          <a:p>
            <a:pPr algn="ctr">
              <a:lnSpc>
                <a:spcPct val="85000"/>
              </a:lnSpc>
              <a:defRPr/>
            </a:pPr>
            <a:r>
              <a:rPr lang="en-US" altLang="zh-TW" sz="900" b="1" dirty="0">
                <a:latin typeface="+mn-ea"/>
                <a:ea typeface="+mn-ea"/>
                <a:cs typeface="+mn-cs"/>
              </a:rPr>
              <a:t>3 x I</a:t>
            </a:r>
            <a:r>
              <a:rPr lang="en-US" altLang="zh-TW" sz="900" b="1" baseline="30000" dirty="0">
                <a:latin typeface="+mn-ea"/>
                <a:ea typeface="+mn-ea"/>
                <a:cs typeface="+mn-cs"/>
              </a:rPr>
              <a:t>2</a:t>
            </a:r>
            <a:r>
              <a:rPr lang="en-US" altLang="zh-TW" sz="900" b="1" dirty="0">
                <a:latin typeface="+mn-ea"/>
                <a:ea typeface="+mn-ea"/>
                <a:cs typeface="+mn-cs"/>
              </a:rPr>
              <a:t>C</a:t>
            </a:r>
          </a:p>
        </p:txBody>
      </p:sp>
      <p:sp>
        <p:nvSpPr>
          <p:cNvPr id="2150453" name="Rectangle 53"/>
          <p:cNvSpPr>
            <a:spLocks noChangeArrowheads="1"/>
          </p:cNvSpPr>
          <p:nvPr/>
        </p:nvSpPr>
        <p:spPr bwMode="auto">
          <a:xfrm>
            <a:off x="6481763" y="2536825"/>
            <a:ext cx="525462" cy="258763"/>
          </a:xfrm>
          <a:prstGeom prst="rect">
            <a:avLst/>
          </a:prstGeom>
          <a:solidFill>
            <a:schemeClr val="accent2"/>
          </a:solidFill>
          <a:ln w="12700" algn="ctr">
            <a:noFill/>
            <a:miter lim="800000"/>
            <a:headEnd/>
            <a:tailEnd/>
          </a:ln>
          <a:effectLst>
            <a:outerShdw dist="28398" dir="3806097" algn="ctr" rotWithShape="0">
              <a:schemeClr val="tx1"/>
            </a:outerShdw>
          </a:effectLst>
        </p:spPr>
        <p:txBody>
          <a:bodyPr wrap="none" anchor="ctr"/>
          <a:lstStyle/>
          <a:p>
            <a:pPr algn="ctr">
              <a:lnSpc>
                <a:spcPct val="85000"/>
              </a:lnSpc>
              <a:defRPr/>
            </a:pPr>
            <a:r>
              <a:rPr lang="en-US" altLang="zh-TW" sz="900" b="1">
                <a:latin typeface="+mn-ea"/>
                <a:ea typeface="+mn-ea"/>
                <a:cs typeface="+mn-cs"/>
              </a:rPr>
              <a:t>VFP</a:t>
            </a:r>
          </a:p>
        </p:txBody>
      </p:sp>
      <p:sp>
        <p:nvSpPr>
          <p:cNvPr id="2150454" name="Rectangle 54"/>
          <p:cNvSpPr>
            <a:spLocks noChangeArrowheads="1"/>
          </p:cNvSpPr>
          <p:nvPr/>
        </p:nvSpPr>
        <p:spPr bwMode="auto">
          <a:xfrm>
            <a:off x="5840413" y="1539875"/>
            <a:ext cx="857250" cy="257175"/>
          </a:xfrm>
          <a:prstGeom prst="rect">
            <a:avLst/>
          </a:prstGeom>
          <a:solidFill>
            <a:schemeClr val="accent2"/>
          </a:solidFill>
          <a:ln w="12700" algn="ctr">
            <a:noFill/>
            <a:miter lim="800000"/>
            <a:headEnd/>
            <a:tailEnd/>
          </a:ln>
          <a:effectLst>
            <a:outerShdw dist="28398" dir="3806097" algn="ctr" rotWithShape="0">
              <a:schemeClr val="tx1"/>
            </a:outerShdw>
          </a:effectLst>
        </p:spPr>
        <p:txBody>
          <a:bodyPr wrap="none" anchor="ctr"/>
          <a:lstStyle/>
          <a:p>
            <a:pPr algn="ctr">
              <a:lnSpc>
                <a:spcPct val="85000"/>
              </a:lnSpc>
              <a:defRPr/>
            </a:pPr>
            <a:r>
              <a:rPr lang="en-US" altLang="zh-TW" sz="900" b="1">
                <a:latin typeface="+mn-ea"/>
                <a:ea typeface="+mn-ea"/>
                <a:cs typeface="+mn-cs"/>
              </a:rPr>
              <a:t>ARM1136 CPU</a:t>
            </a:r>
          </a:p>
        </p:txBody>
      </p:sp>
      <p:sp>
        <p:nvSpPr>
          <p:cNvPr id="2150455" name="Rectangle 55"/>
          <p:cNvSpPr>
            <a:spLocks noChangeArrowheads="1"/>
          </p:cNvSpPr>
          <p:nvPr/>
        </p:nvSpPr>
        <p:spPr bwMode="auto">
          <a:xfrm>
            <a:off x="6743700" y="1539875"/>
            <a:ext cx="906463" cy="257175"/>
          </a:xfrm>
          <a:prstGeom prst="rect">
            <a:avLst/>
          </a:prstGeom>
          <a:solidFill>
            <a:schemeClr val="accent2"/>
          </a:solidFill>
          <a:ln w="3175" algn="ctr">
            <a:noFill/>
            <a:miter lim="800000"/>
            <a:headEnd/>
            <a:tailEnd/>
          </a:ln>
          <a:effectLst>
            <a:outerShdw dist="28398" dir="3806097" algn="ctr" rotWithShape="0">
              <a:schemeClr val="tx1"/>
            </a:outerShdw>
          </a:effectLst>
        </p:spPr>
        <p:txBody>
          <a:bodyPr wrap="none" anchor="ctr"/>
          <a:lstStyle/>
          <a:p>
            <a:pPr algn="ctr">
              <a:lnSpc>
                <a:spcPct val="85000"/>
              </a:lnSpc>
              <a:defRPr/>
            </a:pPr>
            <a:r>
              <a:rPr lang="en-US" altLang="zh-TW" sz="900" b="1">
                <a:latin typeface="+mn-ea"/>
                <a:ea typeface="+mn-ea"/>
                <a:cs typeface="+mn-cs"/>
              </a:rPr>
              <a:t>Smart Speed</a:t>
            </a:r>
          </a:p>
          <a:p>
            <a:pPr algn="ctr">
              <a:lnSpc>
                <a:spcPct val="85000"/>
              </a:lnSpc>
              <a:defRPr/>
            </a:pPr>
            <a:r>
              <a:rPr lang="en-US" altLang="zh-TW" sz="900" b="1">
                <a:latin typeface="+mn-ea"/>
                <a:ea typeface="+mn-ea"/>
                <a:cs typeface="+mn-cs"/>
              </a:rPr>
              <a:t>Switch (MAX)</a:t>
            </a:r>
          </a:p>
        </p:txBody>
      </p:sp>
      <p:sp>
        <p:nvSpPr>
          <p:cNvPr id="2150456" name="Rectangle 56"/>
          <p:cNvSpPr>
            <a:spLocks noChangeArrowheads="1"/>
          </p:cNvSpPr>
          <p:nvPr/>
        </p:nvSpPr>
        <p:spPr bwMode="auto">
          <a:xfrm>
            <a:off x="6159500" y="2201863"/>
            <a:ext cx="522288" cy="257175"/>
          </a:xfrm>
          <a:prstGeom prst="rect">
            <a:avLst/>
          </a:prstGeom>
          <a:solidFill>
            <a:schemeClr val="accent2"/>
          </a:solidFill>
          <a:ln w="12700" algn="ctr">
            <a:noFill/>
            <a:miter lim="800000"/>
            <a:headEnd/>
            <a:tailEnd/>
          </a:ln>
          <a:effectLst>
            <a:outerShdw dist="28398" dir="3806097" algn="ctr" rotWithShape="0">
              <a:schemeClr val="tx1"/>
            </a:outerShdw>
          </a:effectLst>
        </p:spPr>
        <p:txBody>
          <a:bodyPr wrap="none" anchor="ctr"/>
          <a:lstStyle/>
          <a:p>
            <a:pPr algn="ctr">
              <a:lnSpc>
                <a:spcPct val="85000"/>
              </a:lnSpc>
              <a:defRPr/>
            </a:pPr>
            <a:r>
              <a:rPr lang="en-US" altLang="zh-TW" sz="900" b="1">
                <a:latin typeface="+mn-ea"/>
                <a:ea typeface="+mn-ea"/>
                <a:cs typeface="+mn-cs"/>
              </a:rPr>
              <a:t>ROM</a:t>
            </a:r>
          </a:p>
          <a:p>
            <a:pPr algn="ctr">
              <a:lnSpc>
                <a:spcPct val="85000"/>
              </a:lnSpc>
              <a:defRPr/>
            </a:pPr>
            <a:r>
              <a:rPr lang="en-US" altLang="zh-TW" sz="900" b="1">
                <a:latin typeface="+mn-ea"/>
                <a:ea typeface="+mn-ea"/>
                <a:cs typeface="+mn-cs"/>
              </a:rPr>
              <a:t>Patch</a:t>
            </a:r>
          </a:p>
        </p:txBody>
      </p:sp>
      <p:sp>
        <p:nvSpPr>
          <p:cNvPr id="2150457" name="Rectangle 57"/>
          <p:cNvSpPr>
            <a:spLocks noChangeArrowheads="1"/>
          </p:cNvSpPr>
          <p:nvPr/>
        </p:nvSpPr>
        <p:spPr bwMode="auto">
          <a:xfrm>
            <a:off x="6805613" y="2201863"/>
            <a:ext cx="523875" cy="257175"/>
          </a:xfrm>
          <a:prstGeom prst="rect">
            <a:avLst/>
          </a:prstGeom>
          <a:solidFill>
            <a:schemeClr val="accent2"/>
          </a:solidFill>
          <a:ln w="12700" algn="ctr">
            <a:noFill/>
            <a:miter lim="800000"/>
            <a:headEnd/>
            <a:tailEnd/>
          </a:ln>
          <a:effectLst>
            <a:outerShdw dist="28398" dir="3806097" algn="ctr" rotWithShape="0">
              <a:schemeClr val="tx1"/>
            </a:outerShdw>
          </a:effectLst>
        </p:spPr>
        <p:txBody>
          <a:bodyPr wrap="none" anchor="ctr"/>
          <a:lstStyle/>
          <a:p>
            <a:pPr algn="ctr">
              <a:lnSpc>
                <a:spcPct val="85000"/>
              </a:lnSpc>
              <a:defRPr/>
            </a:pPr>
            <a:r>
              <a:rPr lang="en-US" altLang="zh-TW" sz="900" b="1">
                <a:latin typeface="+mn-ea"/>
                <a:ea typeface="+mn-ea"/>
                <a:cs typeface="+mn-cs"/>
              </a:rPr>
              <a:t>ETM</a:t>
            </a:r>
          </a:p>
        </p:txBody>
      </p:sp>
      <p:sp>
        <p:nvSpPr>
          <p:cNvPr id="2150458" name="Rectangle 58"/>
          <p:cNvSpPr>
            <a:spLocks noChangeArrowheads="1"/>
          </p:cNvSpPr>
          <p:nvPr/>
        </p:nvSpPr>
        <p:spPr bwMode="auto">
          <a:xfrm>
            <a:off x="5840413" y="1866900"/>
            <a:ext cx="523875" cy="257175"/>
          </a:xfrm>
          <a:prstGeom prst="rect">
            <a:avLst/>
          </a:prstGeom>
          <a:solidFill>
            <a:schemeClr val="accent2"/>
          </a:solidFill>
          <a:ln w="12700" algn="ctr">
            <a:noFill/>
            <a:miter lim="800000"/>
            <a:headEnd/>
            <a:tailEnd/>
          </a:ln>
          <a:effectLst>
            <a:outerShdw dist="28398" dir="3806097" algn="ctr" rotWithShape="0">
              <a:schemeClr val="tx1"/>
            </a:outerShdw>
          </a:effectLst>
        </p:spPr>
        <p:txBody>
          <a:bodyPr wrap="none" anchor="ctr"/>
          <a:lstStyle/>
          <a:p>
            <a:pPr algn="ctr">
              <a:lnSpc>
                <a:spcPct val="85000"/>
              </a:lnSpc>
              <a:defRPr/>
            </a:pPr>
            <a:r>
              <a:rPr lang="en-US" altLang="zh-TW" sz="900" b="1">
                <a:latin typeface="+mn-ea"/>
                <a:ea typeface="+mn-ea"/>
                <a:cs typeface="+mn-cs"/>
              </a:rPr>
              <a:t>i-cache</a:t>
            </a:r>
          </a:p>
        </p:txBody>
      </p:sp>
      <p:sp>
        <p:nvSpPr>
          <p:cNvPr id="2150459" name="Rectangle 59"/>
          <p:cNvSpPr>
            <a:spLocks noChangeArrowheads="1"/>
          </p:cNvSpPr>
          <p:nvPr/>
        </p:nvSpPr>
        <p:spPr bwMode="auto">
          <a:xfrm>
            <a:off x="6462713" y="1866900"/>
            <a:ext cx="522287" cy="257175"/>
          </a:xfrm>
          <a:prstGeom prst="rect">
            <a:avLst/>
          </a:prstGeom>
          <a:solidFill>
            <a:schemeClr val="accent2"/>
          </a:solidFill>
          <a:ln w="12700" algn="ctr">
            <a:noFill/>
            <a:miter lim="800000"/>
            <a:headEnd/>
            <a:tailEnd/>
          </a:ln>
          <a:effectLst>
            <a:outerShdw dist="28398" dir="3806097" algn="ctr" rotWithShape="0">
              <a:schemeClr val="tx1"/>
            </a:outerShdw>
          </a:effectLst>
        </p:spPr>
        <p:txBody>
          <a:bodyPr wrap="none" anchor="ctr"/>
          <a:lstStyle/>
          <a:p>
            <a:pPr algn="ctr">
              <a:lnSpc>
                <a:spcPct val="85000"/>
              </a:lnSpc>
              <a:defRPr/>
            </a:pPr>
            <a:r>
              <a:rPr lang="en-US" altLang="zh-TW" sz="900" b="1">
                <a:latin typeface="+mn-ea"/>
                <a:ea typeface="+mn-ea"/>
                <a:cs typeface="+mn-cs"/>
              </a:rPr>
              <a:t>d-cache</a:t>
            </a:r>
          </a:p>
        </p:txBody>
      </p:sp>
      <p:sp>
        <p:nvSpPr>
          <p:cNvPr id="2150460" name="Rectangle 60"/>
          <p:cNvSpPr>
            <a:spLocks noChangeArrowheads="1"/>
          </p:cNvSpPr>
          <p:nvPr/>
        </p:nvSpPr>
        <p:spPr bwMode="auto">
          <a:xfrm>
            <a:off x="7083425" y="1866900"/>
            <a:ext cx="565150" cy="257175"/>
          </a:xfrm>
          <a:prstGeom prst="rect">
            <a:avLst/>
          </a:prstGeom>
          <a:solidFill>
            <a:schemeClr val="accent2"/>
          </a:solidFill>
          <a:ln w="12700" algn="ctr">
            <a:noFill/>
            <a:miter lim="800000"/>
            <a:headEnd/>
            <a:tailEnd/>
          </a:ln>
          <a:effectLst>
            <a:outerShdw dist="28398" dir="3806097" algn="ctr" rotWithShape="0">
              <a:schemeClr val="tx1"/>
            </a:outerShdw>
          </a:effectLst>
        </p:spPr>
        <p:txBody>
          <a:bodyPr wrap="none" anchor="ctr"/>
          <a:lstStyle/>
          <a:p>
            <a:pPr algn="ctr">
              <a:lnSpc>
                <a:spcPct val="85000"/>
              </a:lnSpc>
              <a:defRPr/>
            </a:pPr>
            <a:r>
              <a:rPr lang="en-US" altLang="zh-TW" sz="900" b="1">
                <a:latin typeface="+mn-ea"/>
                <a:ea typeface="+mn-ea"/>
                <a:cs typeface="+mn-cs"/>
              </a:rPr>
              <a:t>L2-cache</a:t>
            </a:r>
          </a:p>
        </p:txBody>
      </p:sp>
      <p:sp>
        <p:nvSpPr>
          <p:cNvPr id="2150461" name="Rectangle 61"/>
          <p:cNvSpPr>
            <a:spLocks noChangeArrowheads="1"/>
          </p:cNvSpPr>
          <p:nvPr/>
        </p:nvSpPr>
        <p:spPr bwMode="auto">
          <a:xfrm>
            <a:off x="6884988" y="3835400"/>
            <a:ext cx="685800" cy="168275"/>
          </a:xfrm>
          <a:prstGeom prst="rect">
            <a:avLst/>
          </a:prstGeom>
          <a:solidFill>
            <a:schemeClr val="accent2"/>
          </a:solidFill>
          <a:ln w="12700" algn="ctr">
            <a:noFill/>
            <a:miter lim="800000"/>
            <a:headEnd/>
            <a:tailEnd/>
          </a:ln>
          <a:effectLst>
            <a:outerShdw dist="28398" dir="3806097" algn="ctr" rotWithShape="0">
              <a:schemeClr val="tx1"/>
            </a:outerShdw>
          </a:effectLst>
        </p:spPr>
        <p:txBody>
          <a:bodyPr wrap="none" anchor="ctr"/>
          <a:lstStyle/>
          <a:p>
            <a:pPr algn="ctr">
              <a:lnSpc>
                <a:spcPct val="85000"/>
              </a:lnSpc>
              <a:defRPr/>
            </a:pPr>
            <a:r>
              <a:rPr lang="en-US" altLang="zh-TW" sz="900" b="1">
                <a:latin typeface="+mn-ea"/>
                <a:ea typeface="+mn-ea"/>
                <a:cs typeface="+mn-cs"/>
              </a:rPr>
              <a:t>3 x Timers</a:t>
            </a:r>
          </a:p>
        </p:txBody>
      </p:sp>
      <p:sp>
        <p:nvSpPr>
          <p:cNvPr id="2150462" name="Rectangle 62"/>
          <p:cNvSpPr>
            <a:spLocks noChangeArrowheads="1"/>
          </p:cNvSpPr>
          <p:nvPr/>
        </p:nvSpPr>
        <p:spPr bwMode="auto">
          <a:xfrm>
            <a:off x="6884988" y="4716463"/>
            <a:ext cx="685800" cy="168275"/>
          </a:xfrm>
          <a:prstGeom prst="rect">
            <a:avLst/>
          </a:prstGeom>
          <a:solidFill>
            <a:schemeClr val="accent2"/>
          </a:solidFill>
          <a:ln w="12700" algn="ctr">
            <a:noFill/>
            <a:miter lim="800000"/>
            <a:headEnd/>
            <a:tailEnd/>
          </a:ln>
          <a:effectLst>
            <a:outerShdw dist="28398" dir="3806097" algn="ctr" rotWithShape="0">
              <a:schemeClr val="tx1"/>
            </a:outerShdw>
          </a:effectLst>
        </p:spPr>
        <p:txBody>
          <a:bodyPr wrap="none" anchor="ctr"/>
          <a:lstStyle/>
          <a:p>
            <a:pPr algn="ctr">
              <a:lnSpc>
                <a:spcPct val="85000"/>
              </a:lnSpc>
              <a:defRPr/>
            </a:pPr>
            <a:r>
              <a:rPr lang="en-US" altLang="zh-TW" sz="900" b="1">
                <a:latin typeface="+mn-ea"/>
                <a:ea typeface="+mn-ea"/>
                <a:cs typeface="+mn-cs"/>
              </a:rPr>
              <a:t>GPIO</a:t>
            </a:r>
          </a:p>
        </p:txBody>
      </p:sp>
      <p:sp>
        <p:nvSpPr>
          <p:cNvPr id="2150463" name="Rectangle 63"/>
          <p:cNvSpPr>
            <a:spLocks noChangeArrowheads="1"/>
          </p:cNvSpPr>
          <p:nvPr/>
        </p:nvSpPr>
        <p:spPr bwMode="auto">
          <a:xfrm>
            <a:off x="6884988" y="4495800"/>
            <a:ext cx="685800" cy="168275"/>
          </a:xfrm>
          <a:prstGeom prst="rect">
            <a:avLst/>
          </a:prstGeom>
          <a:solidFill>
            <a:schemeClr val="accent2"/>
          </a:solidFill>
          <a:ln w="12700" algn="ctr">
            <a:noFill/>
            <a:miter lim="800000"/>
            <a:headEnd/>
            <a:tailEnd/>
          </a:ln>
          <a:effectLst>
            <a:outerShdw dist="28398" dir="3806097" algn="ctr" rotWithShape="0">
              <a:schemeClr val="tx1"/>
            </a:outerShdw>
          </a:effectLst>
        </p:spPr>
        <p:txBody>
          <a:bodyPr wrap="none" anchor="ctr"/>
          <a:lstStyle/>
          <a:p>
            <a:pPr algn="ctr">
              <a:lnSpc>
                <a:spcPct val="85000"/>
              </a:lnSpc>
              <a:defRPr/>
            </a:pPr>
            <a:r>
              <a:rPr lang="en-US" altLang="zh-TW" sz="900" b="1">
                <a:latin typeface="+mn-ea"/>
                <a:ea typeface="+mn-ea"/>
                <a:cs typeface="+mn-cs"/>
              </a:rPr>
              <a:t>RTC</a:t>
            </a:r>
          </a:p>
        </p:txBody>
      </p:sp>
      <p:sp>
        <p:nvSpPr>
          <p:cNvPr id="2150464" name="Rectangle 64"/>
          <p:cNvSpPr>
            <a:spLocks noChangeArrowheads="1"/>
          </p:cNvSpPr>
          <p:nvPr/>
        </p:nvSpPr>
        <p:spPr bwMode="auto">
          <a:xfrm>
            <a:off x="6884988" y="4056063"/>
            <a:ext cx="685800" cy="168275"/>
          </a:xfrm>
          <a:prstGeom prst="rect">
            <a:avLst/>
          </a:prstGeom>
          <a:solidFill>
            <a:schemeClr val="accent2"/>
          </a:solidFill>
          <a:ln w="12700" algn="ctr">
            <a:noFill/>
            <a:miter lim="800000"/>
            <a:headEnd/>
            <a:tailEnd/>
          </a:ln>
          <a:effectLst>
            <a:outerShdw dist="28398" dir="3806097" algn="ctr" rotWithShape="0">
              <a:schemeClr val="tx1"/>
            </a:outerShdw>
          </a:effectLst>
        </p:spPr>
        <p:txBody>
          <a:bodyPr wrap="none" anchor="ctr"/>
          <a:lstStyle/>
          <a:p>
            <a:pPr algn="ctr">
              <a:lnSpc>
                <a:spcPct val="85000"/>
              </a:lnSpc>
              <a:defRPr/>
            </a:pPr>
            <a:r>
              <a:rPr lang="en-US" altLang="zh-TW" sz="900" b="1">
                <a:latin typeface="+mn-ea"/>
                <a:ea typeface="+mn-ea"/>
                <a:cs typeface="+mn-cs"/>
              </a:rPr>
              <a:t>PWM</a:t>
            </a:r>
          </a:p>
        </p:txBody>
      </p:sp>
      <p:sp>
        <p:nvSpPr>
          <p:cNvPr id="2150465" name="Rectangle 65"/>
          <p:cNvSpPr>
            <a:spLocks noChangeArrowheads="1"/>
          </p:cNvSpPr>
          <p:nvPr/>
        </p:nvSpPr>
        <p:spPr bwMode="auto">
          <a:xfrm>
            <a:off x="6884988" y="4276725"/>
            <a:ext cx="685800" cy="168275"/>
          </a:xfrm>
          <a:prstGeom prst="rect">
            <a:avLst/>
          </a:prstGeom>
          <a:solidFill>
            <a:schemeClr val="accent2"/>
          </a:solidFill>
          <a:ln w="12700" algn="ctr">
            <a:noFill/>
            <a:miter lim="800000"/>
            <a:headEnd/>
            <a:tailEnd/>
          </a:ln>
          <a:effectLst>
            <a:outerShdw dist="28398" dir="3806097" algn="ctr" rotWithShape="0">
              <a:schemeClr val="tx1"/>
            </a:outerShdw>
          </a:effectLst>
        </p:spPr>
        <p:txBody>
          <a:bodyPr wrap="none" anchor="ctr"/>
          <a:lstStyle/>
          <a:p>
            <a:pPr algn="ctr">
              <a:lnSpc>
                <a:spcPct val="85000"/>
              </a:lnSpc>
              <a:defRPr/>
            </a:pPr>
            <a:r>
              <a:rPr lang="en-US" altLang="zh-TW" sz="900" b="1">
                <a:latin typeface="+mn-ea"/>
                <a:ea typeface="+mn-ea"/>
                <a:cs typeface="+mn-cs"/>
              </a:rPr>
              <a:t>WD Timer</a:t>
            </a:r>
          </a:p>
        </p:txBody>
      </p:sp>
      <p:sp>
        <p:nvSpPr>
          <p:cNvPr id="2150466" name="Rectangle 66"/>
          <p:cNvSpPr>
            <a:spLocks noChangeArrowheads="1"/>
          </p:cNvSpPr>
          <p:nvPr/>
        </p:nvSpPr>
        <p:spPr bwMode="auto">
          <a:xfrm>
            <a:off x="6875463" y="4937125"/>
            <a:ext cx="704850" cy="161925"/>
          </a:xfrm>
          <a:prstGeom prst="rect">
            <a:avLst/>
          </a:prstGeom>
          <a:solidFill>
            <a:schemeClr val="accent2"/>
          </a:solidFill>
          <a:ln w="12700" algn="ctr">
            <a:noFill/>
            <a:miter lim="800000"/>
            <a:headEnd/>
            <a:tailEnd/>
          </a:ln>
          <a:effectLst>
            <a:outerShdw dist="28398" dir="3806097" algn="ctr" rotWithShape="0">
              <a:schemeClr val="tx1"/>
            </a:outerShdw>
          </a:effectLst>
        </p:spPr>
        <p:txBody>
          <a:bodyPr wrap="none" anchor="ctr"/>
          <a:lstStyle/>
          <a:p>
            <a:pPr algn="ctr">
              <a:lnSpc>
                <a:spcPct val="85000"/>
              </a:lnSpc>
              <a:defRPr/>
            </a:pPr>
            <a:r>
              <a:rPr lang="en-US" altLang="zh-TW" sz="900" b="1">
                <a:latin typeface="+mn-ea"/>
                <a:ea typeface="+mn-ea"/>
                <a:cs typeface="+mn-cs"/>
              </a:rPr>
              <a:t>RAM, ROM</a:t>
            </a:r>
          </a:p>
        </p:txBody>
      </p:sp>
      <p:sp>
        <p:nvSpPr>
          <p:cNvPr id="2150467" name="Rectangle 67"/>
          <p:cNvSpPr>
            <a:spLocks noChangeArrowheads="1"/>
          </p:cNvSpPr>
          <p:nvPr/>
        </p:nvSpPr>
        <p:spPr bwMode="auto">
          <a:xfrm>
            <a:off x="6875463" y="3622675"/>
            <a:ext cx="704850" cy="161925"/>
          </a:xfrm>
          <a:prstGeom prst="rect">
            <a:avLst/>
          </a:prstGeom>
          <a:solidFill>
            <a:schemeClr val="accent2"/>
          </a:solidFill>
          <a:ln w="12700" algn="ctr">
            <a:noFill/>
            <a:miter lim="800000"/>
            <a:headEnd/>
            <a:tailEnd/>
          </a:ln>
          <a:effectLst>
            <a:outerShdw dist="28398" dir="3806097" algn="ctr" rotWithShape="0">
              <a:schemeClr val="tx1"/>
            </a:outerShdw>
          </a:effectLst>
        </p:spPr>
        <p:txBody>
          <a:bodyPr wrap="none" anchor="ctr"/>
          <a:lstStyle/>
          <a:p>
            <a:pPr algn="ctr">
              <a:lnSpc>
                <a:spcPct val="85000"/>
              </a:lnSpc>
              <a:defRPr/>
            </a:pPr>
            <a:r>
              <a:rPr lang="en-US" altLang="zh-TW" sz="900" b="1">
                <a:latin typeface="+mn-ea"/>
                <a:ea typeface="+mn-ea"/>
                <a:cs typeface="+mn-cs"/>
              </a:rPr>
              <a:t>eDMA</a:t>
            </a:r>
          </a:p>
        </p:txBody>
      </p:sp>
      <p:sp>
        <p:nvSpPr>
          <p:cNvPr id="2150468" name="Rectangle 68"/>
          <p:cNvSpPr>
            <a:spLocks noChangeArrowheads="1"/>
          </p:cNvSpPr>
          <p:nvPr/>
        </p:nvSpPr>
        <p:spPr bwMode="auto">
          <a:xfrm>
            <a:off x="7883525" y="4216400"/>
            <a:ext cx="809625" cy="161925"/>
          </a:xfrm>
          <a:prstGeom prst="rect">
            <a:avLst/>
          </a:prstGeom>
          <a:solidFill>
            <a:schemeClr val="accent2"/>
          </a:solidFill>
          <a:ln w="12700" algn="ctr">
            <a:noFill/>
            <a:miter lim="800000"/>
            <a:headEnd/>
            <a:tailEnd/>
          </a:ln>
          <a:effectLst>
            <a:outerShdw dist="28398" dir="3806097" algn="ctr" rotWithShape="0">
              <a:schemeClr val="tx1"/>
            </a:outerShdw>
          </a:effectLst>
        </p:spPr>
        <p:txBody>
          <a:bodyPr wrap="none" anchor="ctr"/>
          <a:lstStyle/>
          <a:p>
            <a:pPr algn="ctr">
              <a:lnSpc>
                <a:spcPct val="85000"/>
              </a:lnSpc>
              <a:defRPr/>
            </a:pPr>
            <a:r>
              <a:rPr lang="en-US" altLang="zh-TW" sz="900" b="1">
                <a:latin typeface="+mn-ea"/>
                <a:ea typeface="+mn-ea"/>
                <a:cs typeface="+mn-cs"/>
              </a:rPr>
              <a:t>Camera I/F</a:t>
            </a:r>
          </a:p>
        </p:txBody>
      </p:sp>
      <p:sp>
        <p:nvSpPr>
          <p:cNvPr id="2150469" name="Rectangle 69"/>
          <p:cNvSpPr>
            <a:spLocks noChangeArrowheads="1"/>
          </p:cNvSpPr>
          <p:nvPr/>
        </p:nvSpPr>
        <p:spPr bwMode="auto">
          <a:xfrm>
            <a:off x="7883525" y="3162300"/>
            <a:ext cx="809625" cy="249238"/>
          </a:xfrm>
          <a:prstGeom prst="rect">
            <a:avLst/>
          </a:prstGeom>
          <a:solidFill>
            <a:schemeClr val="accent2"/>
          </a:solidFill>
          <a:ln w="12700" algn="ctr">
            <a:noFill/>
            <a:miter lim="800000"/>
            <a:headEnd/>
            <a:tailEnd/>
          </a:ln>
          <a:effectLst>
            <a:outerShdw dist="28398" dir="3806097" algn="ctr" rotWithShape="0">
              <a:schemeClr val="tx1"/>
            </a:outerShdw>
          </a:effectLst>
        </p:spPr>
        <p:txBody>
          <a:bodyPr wrap="none" anchor="ctr"/>
          <a:lstStyle/>
          <a:p>
            <a:pPr algn="ctr">
              <a:lnSpc>
                <a:spcPct val="85000"/>
              </a:lnSpc>
              <a:defRPr/>
            </a:pPr>
            <a:r>
              <a:rPr lang="en-US" altLang="zh-TW" sz="900" b="1">
                <a:latin typeface="+mn-ea"/>
                <a:ea typeface="+mn-ea"/>
                <a:cs typeface="+mn-cs"/>
              </a:rPr>
              <a:t>MPEG-4</a:t>
            </a:r>
          </a:p>
          <a:p>
            <a:pPr algn="ctr">
              <a:lnSpc>
                <a:spcPct val="85000"/>
              </a:lnSpc>
              <a:defRPr/>
            </a:pPr>
            <a:r>
              <a:rPr lang="en-US" altLang="zh-TW" sz="900" b="1">
                <a:latin typeface="+mn-ea"/>
                <a:ea typeface="+mn-ea"/>
                <a:cs typeface="+mn-cs"/>
              </a:rPr>
              <a:t>Encoder</a:t>
            </a:r>
          </a:p>
        </p:txBody>
      </p:sp>
      <p:sp>
        <p:nvSpPr>
          <p:cNvPr id="2150470" name="Rectangle 70"/>
          <p:cNvSpPr>
            <a:spLocks noChangeArrowheads="1"/>
          </p:cNvSpPr>
          <p:nvPr/>
        </p:nvSpPr>
        <p:spPr bwMode="auto">
          <a:xfrm>
            <a:off x="7880350" y="3459163"/>
            <a:ext cx="817563" cy="176212"/>
          </a:xfrm>
          <a:prstGeom prst="rect">
            <a:avLst/>
          </a:prstGeom>
          <a:solidFill>
            <a:schemeClr val="accent2"/>
          </a:solidFill>
          <a:ln w="3175" algn="ctr">
            <a:noFill/>
            <a:miter lim="800000"/>
            <a:headEnd/>
            <a:tailEnd/>
          </a:ln>
          <a:effectLst>
            <a:outerShdw dist="28398" dir="3806097" algn="ctr" rotWithShape="0">
              <a:schemeClr val="tx1"/>
            </a:outerShdw>
          </a:effectLst>
        </p:spPr>
        <p:txBody>
          <a:bodyPr wrap="none" anchor="ctr"/>
          <a:lstStyle/>
          <a:p>
            <a:pPr algn="ctr">
              <a:lnSpc>
                <a:spcPct val="85000"/>
              </a:lnSpc>
              <a:defRPr/>
            </a:pPr>
            <a:r>
              <a:rPr lang="en-US" altLang="zh-TW" sz="900" b="1">
                <a:latin typeface="+mn-ea"/>
                <a:ea typeface="+mn-ea"/>
                <a:cs typeface="+mn-cs"/>
              </a:rPr>
              <a:t>Keypad</a:t>
            </a:r>
          </a:p>
        </p:txBody>
      </p:sp>
      <p:sp>
        <p:nvSpPr>
          <p:cNvPr id="2150471" name="Rectangle 71"/>
          <p:cNvSpPr>
            <a:spLocks noChangeArrowheads="1"/>
          </p:cNvSpPr>
          <p:nvPr/>
        </p:nvSpPr>
        <p:spPr bwMode="auto">
          <a:xfrm>
            <a:off x="7883525" y="4427538"/>
            <a:ext cx="809625" cy="161925"/>
          </a:xfrm>
          <a:prstGeom prst="rect">
            <a:avLst/>
          </a:prstGeom>
          <a:solidFill>
            <a:schemeClr val="accent2"/>
          </a:solidFill>
          <a:ln w="12700" algn="ctr">
            <a:noFill/>
            <a:miter lim="800000"/>
            <a:headEnd/>
            <a:tailEnd/>
          </a:ln>
          <a:effectLst>
            <a:outerShdw dist="28398" dir="3806097" algn="ctr" rotWithShape="0">
              <a:schemeClr val="tx1"/>
            </a:outerShdw>
          </a:effectLst>
        </p:spPr>
        <p:txBody>
          <a:bodyPr wrap="none" anchor="ctr"/>
          <a:lstStyle/>
          <a:p>
            <a:pPr algn="ctr">
              <a:lnSpc>
                <a:spcPct val="85000"/>
              </a:lnSpc>
              <a:defRPr/>
            </a:pPr>
            <a:r>
              <a:rPr lang="en-US" altLang="zh-TW" sz="900" b="1">
                <a:latin typeface="+mn-ea"/>
                <a:ea typeface="+mn-ea"/>
                <a:cs typeface="+mn-cs"/>
              </a:rPr>
              <a:t>Blending</a:t>
            </a:r>
          </a:p>
        </p:txBody>
      </p:sp>
      <p:sp>
        <p:nvSpPr>
          <p:cNvPr id="2150472" name="Rectangle 72"/>
          <p:cNvSpPr>
            <a:spLocks noChangeArrowheads="1"/>
          </p:cNvSpPr>
          <p:nvPr/>
        </p:nvSpPr>
        <p:spPr bwMode="auto">
          <a:xfrm>
            <a:off x="7883525" y="4638675"/>
            <a:ext cx="809625" cy="160338"/>
          </a:xfrm>
          <a:prstGeom prst="rect">
            <a:avLst/>
          </a:prstGeom>
          <a:solidFill>
            <a:schemeClr val="accent2"/>
          </a:solidFill>
          <a:ln w="12700" algn="ctr">
            <a:noFill/>
            <a:miter lim="800000"/>
            <a:headEnd/>
            <a:tailEnd/>
          </a:ln>
          <a:effectLst>
            <a:outerShdw dist="28398" dir="3806097" algn="ctr" rotWithShape="0">
              <a:schemeClr val="tx1"/>
            </a:outerShdw>
          </a:effectLst>
        </p:spPr>
        <p:txBody>
          <a:bodyPr wrap="none" anchor="ctr"/>
          <a:lstStyle/>
          <a:p>
            <a:pPr algn="ctr">
              <a:lnSpc>
                <a:spcPct val="85000"/>
              </a:lnSpc>
              <a:defRPr/>
            </a:pPr>
            <a:r>
              <a:rPr lang="en-US" altLang="zh-TW" sz="900" b="1">
                <a:latin typeface="+mn-ea"/>
                <a:ea typeface="+mn-ea"/>
                <a:cs typeface="+mn-cs"/>
              </a:rPr>
              <a:t>Display/TV Ctl</a:t>
            </a:r>
          </a:p>
        </p:txBody>
      </p:sp>
      <p:sp>
        <p:nvSpPr>
          <p:cNvPr id="2150473" name="Rectangle 73"/>
          <p:cNvSpPr>
            <a:spLocks noChangeArrowheads="1"/>
          </p:cNvSpPr>
          <p:nvPr/>
        </p:nvSpPr>
        <p:spPr bwMode="auto">
          <a:xfrm>
            <a:off x="7883525" y="4849813"/>
            <a:ext cx="809625" cy="249237"/>
          </a:xfrm>
          <a:prstGeom prst="rect">
            <a:avLst/>
          </a:prstGeom>
          <a:solidFill>
            <a:schemeClr val="accent2"/>
          </a:solidFill>
          <a:ln w="12700" algn="ctr">
            <a:noFill/>
            <a:miter lim="800000"/>
            <a:headEnd/>
            <a:tailEnd/>
          </a:ln>
          <a:effectLst>
            <a:outerShdw dist="28398" dir="3806097" algn="ctr" rotWithShape="0">
              <a:schemeClr val="tx1"/>
            </a:outerShdw>
          </a:effectLst>
        </p:spPr>
        <p:txBody>
          <a:bodyPr wrap="none" anchor="ctr"/>
          <a:lstStyle/>
          <a:p>
            <a:pPr algn="ctr">
              <a:lnSpc>
                <a:spcPct val="85000"/>
              </a:lnSpc>
              <a:defRPr/>
            </a:pPr>
            <a:r>
              <a:rPr lang="en-US" altLang="zh-TW" sz="900" b="1">
                <a:latin typeface="+mn-ea"/>
                <a:ea typeface="+mn-ea"/>
                <a:cs typeface="+mn-cs"/>
              </a:rPr>
              <a:t>Pre &amp; Post</a:t>
            </a:r>
          </a:p>
          <a:p>
            <a:pPr algn="ctr">
              <a:lnSpc>
                <a:spcPct val="85000"/>
              </a:lnSpc>
              <a:defRPr/>
            </a:pPr>
            <a:r>
              <a:rPr lang="en-US" altLang="zh-TW" sz="900" b="1">
                <a:latin typeface="+mn-ea"/>
                <a:ea typeface="+mn-ea"/>
                <a:cs typeface="+mn-cs"/>
              </a:rPr>
              <a:t>Processing</a:t>
            </a:r>
          </a:p>
        </p:txBody>
      </p:sp>
      <p:sp>
        <p:nvSpPr>
          <p:cNvPr id="2150474" name="Rectangle 74"/>
          <p:cNvSpPr>
            <a:spLocks noChangeArrowheads="1"/>
          </p:cNvSpPr>
          <p:nvPr/>
        </p:nvSpPr>
        <p:spPr bwMode="auto">
          <a:xfrm>
            <a:off x="7883525" y="3917950"/>
            <a:ext cx="809625" cy="249238"/>
          </a:xfrm>
          <a:prstGeom prst="rect">
            <a:avLst/>
          </a:prstGeom>
          <a:solidFill>
            <a:schemeClr val="accent2"/>
          </a:solidFill>
          <a:ln w="12700" algn="ctr">
            <a:noFill/>
            <a:miter lim="800000"/>
            <a:headEnd/>
            <a:tailEnd/>
          </a:ln>
          <a:effectLst>
            <a:outerShdw dist="28398" dir="3806097" algn="ctr" rotWithShape="0">
              <a:schemeClr val="tx1"/>
            </a:outerShdw>
          </a:effectLst>
        </p:spPr>
        <p:txBody>
          <a:bodyPr wrap="none" anchor="ctr"/>
          <a:lstStyle/>
          <a:p>
            <a:pPr algn="ctr">
              <a:lnSpc>
                <a:spcPct val="85000"/>
              </a:lnSpc>
              <a:defRPr/>
            </a:pPr>
            <a:r>
              <a:rPr lang="en-US" altLang="zh-TW" sz="900" b="1">
                <a:latin typeface="+mn-ea"/>
                <a:ea typeface="+mn-ea"/>
                <a:cs typeface="+mn-cs"/>
              </a:rPr>
              <a:t>Inversion and</a:t>
            </a:r>
          </a:p>
          <a:p>
            <a:pPr algn="ctr">
              <a:lnSpc>
                <a:spcPct val="85000"/>
              </a:lnSpc>
              <a:defRPr/>
            </a:pPr>
            <a:r>
              <a:rPr lang="en-US" altLang="zh-TW" sz="900" b="1">
                <a:latin typeface="+mn-ea"/>
                <a:ea typeface="+mn-ea"/>
                <a:cs typeface="+mn-cs"/>
              </a:rPr>
              <a:t>Rotation</a:t>
            </a:r>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4546" name="Rectangle 50"/>
          <p:cNvSpPr>
            <a:spLocks noGrp="1" noChangeArrowheads="1"/>
          </p:cNvSpPr>
          <p:nvPr>
            <p:ph type="title"/>
          </p:nvPr>
        </p:nvSpPr>
        <p:spPr>
          <a:xfrm>
            <a:off x="157163" y="258763"/>
            <a:ext cx="8882062" cy="498598"/>
          </a:xfrm>
        </p:spPr>
        <p:txBody>
          <a:bodyPr/>
          <a:lstStyle/>
          <a:p>
            <a:pPr eaLnBrk="1" hangingPunct="1">
              <a:defRPr/>
            </a:pPr>
            <a:r>
              <a:rPr altLang="zh-CN" sz="3600">
                <a:latin typeface="+mn-ea"/>
              </a:rPr>
              <a:t>i.MX27(L) </a:t>
            </a:r>
            <a:r>
              <a:rPr lang="zh-CN" altLang="en-US" sz="3600">
                <a:latin typeface="+mn-ea"/>
              </a:rPr>
              <a:t>应用处理器</a:t>
            </a:r>
          </a:p>
        </p:txBody>
      </p:sp>
      <p:sp>
        <p:nvSpPr>
          <p:cNvPr id="2154498" name="Rectangle 2"/>
          <p:cNvSpPr>
            <a:spLocks noChangeArrowheads="1"/>
          </p:cNvSpPr>
          <p:nvPr/>
        </p:nvSpPr>
        <p:spPr bwMode="auto">
          <a:xfrm>
            <a:off x="4473575" y="1039813"/>
            <a:ext cx="4538663" cy="5021262"/>
          </a:xfrm>
          <a:prstGeom prst="rect">
            <a:avLst/>
          </a:prstGeom>
          <a:solidFill>
            <a:srgbClr val="CED2D4"/>
          </a:solidFill>
          <a:ln w="19050">
            <a:solidFill>
              <a:srgbClr val="99A2A5"/>
            </a:solidFill>
            <a:miter lim="800000"/>
            <a:headEnd/>
            <a:tailEnd/>
          </a:ln>
          <a:effectLst/>
        </p:spPr>
        <p:txBody>
          <a:bodyPr wrap="none" anchor="ctr"/>
          <a:lstStyle/>
          <a:p>
            <a:pPr>
              <a:defRPr/>
            </a:pPr>
            <a:endParaRPr lang="zh-CN" altLang="en-US">
              <a:latin typeface="+mn-lt"/>
              <a:ea typeface="+mn-ea"/>
              <a:cs typeface="+mn-cs"/>
            </a:endParaRPr>
          </a:p>
        </p:txBody>
      </p:sp>
      <p:sp>
        <p:nvSpPr>
          <p:cNvPr id="2154499" name="Rectangle 3"/>
          <p:cNvSpPr>
            <a:spLocks noChangeAspect="1" noChangeArrowheads="1"/>
          </p:cNvSpPr>
          <p:nvPr/>
        </p:nvSpPr>
        <p:spPr bwMode="blackWhite">
          <a:xfrm>
            <a:off x="4657725" y="1127125"/>
            <a:ext cx="4170363" cy="4838700"/>
          </a:xfrm>
          <a:prstGeom prst="rect">
            <a:avLst/>
          </a:prstGeom>
          <a:solidFill>
            <a:schemeClr val="accent1"/>
          </a:solidFill>
          <a:ln w="9525">
            <a:noFill/>
            <a:miter lim="800000"/>
            <a:headEnd/>
            <a:tailEnd/>
          </a:ln>
          <a:effectLst/>
        </p:spPr>
        <p:txBody>
          <a:bodyPr wrap="none" anchor="ctr"/>
          <a:lstStyle/>
          <a:p>
            <a:pPr algn="ctr">
              <a:defRPr/>
            </a:pPr>
            <a:endParaRPr lang="zh-CN" altLang="zh-CN" b="1">
              <a:latin typeface="+mn-lt"/>
              <a:ea typeface="+mn-ea"/>
              <a:cs typeface="+mn-cs"/>
            </a:endParaRPr>
          </a:p>
        </p:txBody>
      </p:sp>
      <p:sp>
        <p:nvSpPr>
          <p:cNvPr id="2154500" name="Rectangle 4"/>
          <p:cNvSpPr>
            <a:spLocks noChangeArrowheads="1"/>
          </p:cNvSpPr>
          <p:nvPr/>
        </p:nvSpPr>
        <p:spPr bwMode="auto">
          <a:xfrm>
            <a:off x="5902325" y="1042988"/>
            <a:ext cx="1528763" cy="336550"/>
          </a:xfrm>
          <a:prstGeom prst="rect">
            <a:avLst/>
          </a:prstGeom>
          <a:noFill/>
          <a:ln w="9525" algn="ctr">
            <a:noFill/>
            <a:miter lim="800000"/>
            <a:headEnd/>
            <a:tailEnd/>
          </a:ln>
          <a:effectLst/>
        </p:spPr>
        <p:txBody>
          <a:bodyPr>
            <a:spAutoFit/>
          </a:bodyPr>
          <a:lstStyle/>
          <a:p>
            <a:pPr algn="ctr">
              <a:defRPr/>
            </a:pPr>
            <a:r>
              <a:rPr lang="en-US" altLang="zh-CN" sz="1600" b="1">
                <a:solidFill>
                  <a:schemeClr val="bg1"/>
                </a:solidFill>
                <a:latin typeface="+mn-lt"/>
                <a:ea typeface="+mn-ea"/>
                <a:cs typeface="+mn-cs"/>
              </a:rPr>
              <a:t>i.MX27(L)</a:t>
            </a:r>
          </a:p>
        </p:txBody>
      </p:sp>
      <p:sp>
        <p:nvSpPr>
          <p:cNvPr id="2154501" name="Rectangle 5"/>
          <p:cNvSpPr>
            <a:spLocks noChangeArrowheads="1"/>
          </p:cNvSpPr>
          <p:nvPr/>
        </p:nvSpPr>
        <p:spPr bwMode="auto">
          <a:xfrm>
            <a:off x="2286000" y="6019800"/>
            <a:ext cx="3900488" cy="444500"/>
          </a:xfrm>
          <a:prstGeom prst="rect">
            <a:avLst/>
          </a:prstGeom>
          <a:noFill/>
          <a:ln w="9525" algn="ctr">
            <a:noFill/>
            <a:miter lim="800000"/>
            <a:headEnd/>
            <a:tailEnd/>
          </a:ln>
          <a:effectLst/>
        </p:spPr>
        <p:txBody>
          <a:bodyPr/>
          <a:lstStyle/>
          <a:p>
            <a:pPr algn="r">
              <a:lnSpc>
                <a:spcPct val="60000"/>
              </a:lnSpc>
              <a:defRPr/>
            </a:pPr>
            <a:endParaRPr lang="zh-CN" altLang="zh-CN" sz="2000" b="1">
              <a:latin typeface="+mn-ea"/>
              <a:ea typeface="+mn-ea"/>
              <a:cs typeface="+mn-cs"/>
            </a:endParaRPr>
          </a:p>
        </p:txBody>
      </p:sp>
      <p:sp>
        <p:nvSpPr>
          <p:cNvPr id="2154502" name="Rectangle 6"/>
          <p:cNvSpPr>
            <a:spLocks noChangeArrowheads="1"/>
          </p:cNvSpPr>
          <p:nvPr/>
        </p:nvSpPr>
        <p:spPr bwMode="auto">
          <a:xfrm>
            <a:off x="200025" y="1017588"/>
            <a:ext cx="4251325" cy="5381625"/>
          </a:xfrm>
          <a:prstGeom prst="rect">
            <a:avLst/>
          </a:prstGeom>
          <a:solidFill>
            <a:schemeClr val="bg1"/>
          </a:solidFill>
          <a:ln w="9525">
            <a:noFill/>
            <a:miter lim="800000"/>
            <a:headEnd/>
            <a:tailEnd/>
          </a:ln>
        </p:spPr>
        <p:txBody>
          <a:bodyPr/>
          <a:lstStyle/>
          <a:p>
            <a:pPr marL="120650" indent="-120650">
              <a:spcBef>
                <a:spcPct val="3000"/>
              </a:spcBef>
              <a:spcAft>
                <a:spcPct val="3000"/>
              </a:spcAft>
              <a:buClr>
                <a:schemeClr val="tx1"/>
              </a:buClr>
              <a:buSzPct val="80000"/>
              <a:tabLst>
                <a:tab pos="1258888" algn="l"/>
              </a:tabLst>
              <a:defRPr/>
            </a:pPr>
            <a:r>
              <a:rPr lang="zh-CN" altLang="en-US" sz="1400" b="1" u="sng" dirty="0">
                <a:solidFill>
                  <a:schemeClr val="accent1"/>
                </a:solidFill>
                <a:latin typeface="+mn-lt"/>
                <a:ea typeface="+mn-ea"/>
                <a:cs typeface="+mn-cs"/>
              </a:rPr>
              <a:t>规格</a:t>
            </a:r>
            <a:r>
              <a:rPr lang="en-US" altLang="zh-CN" sz="1400" b="1" u="sng" dirty="0">
                <a:solidFill>
                  <a:schemeClr val="accent1"/>
                </a:solidFill>
                <a:latin typeface="+mn-lt"/>
                <a:ea typeface="+mn-ea"/>
                <a:cs typeface="+mn-cs"/>
              </a:rPr>
              <a:t>:</a:t>
            </a:r>
          </a:p>
          <a:p>
            <a:pPr marL="120650" indent="-120650">
              <a:spcBef>
                <a:spcPct val="5000"/>
              </a:spcBef>
              <a:spcAft>
                <a:spcPct val="5000"/>
              </a:spcAft>
              <a:buClr>
                <a:schemeClr val="tx1"/>
              </a:buClr>
              <a:buSzPct val="80000"/>
              <a:buFontTx/>
              <a:buChar char="•"/>
              <a:tabLst>
                <a:tab pos="1258888" algn="l"/>
              </a:tabLst>
              <a:defRPr/>
            </a:pPr>
            <a:r>
              <a:rPr lang="en-GB" sz="1100" dirty="0">
                <a:latin typeface="+mn-lt"/>
                <a:ea typeface="+mn-ea"/>
                <a:cs typeface="+mn-cs"/>
              </a:rPr>
              <a:t>CPU:	ARM926EJ-S, 400MHz</a:t>
            </a:r>
            <a:endParaRPr lang="en-US" altLang="zh-CN" sz="1100" dirty="0">
              <a:latin typeface="+mn-lt"/>
              <a:ea typeface="+mn-ea"/>
              <a:cs typeface="+mn-cs"/>
            </a:endParaRPr>
          </a:p>
          <a:p>
            <a:pPr marL="120650" indent="-120650">
              <a:spcBef>
                <a:spcPct val="5000"/>
              </a:spcBef>
              <a:spcAft>
                <a:spcPct val="5000"/>
              </a:spcAft>
              <a:buClr>
                <a:schemeClr val="tx1"/>
              </a:buClr>
              <a:buSzPct val="80000"/>
              <a:buFontTx/>
              <a:buChar char="•"/>
              <a:tabLst>
                <a:tab pos="1258888" algn="l"/>
              </a:tabLst>
              <a:defRPr/>
            </a:pPr>
            <a:r>
              <a:rPr lang="en-US" altLang="zh-CN" sz="1100" dirty="0">
                <a:latin typeface="+mn-lt"/>
                <a:ea typeface="+mn-ea"/>
                <a:cs typeface="+mn-cs"/>
              </a:rPr>
              <a:t>Process:	90nm</a:t>
            </a:r>
          </a:p>
          <a:p>
            <a:pPr marL="120650" indent="-120650">
              <a:spcBef>
                <a:spcPct val="5000"/>
              </a:spcBef>
              <a:spcAft>
                <a:spcPct val="50000"/>
              </a:spcAft>
              <a:buClr>
                <a:schemeClr val="tx1"/>
              </a:buClr>
              <a:buSzPct val="80000"/>
              <a:buFontTx/>
              <a:buChar char="•"/>
              <a:tabLst>
                <a:tab pos="1258888" algn="l"/>
              </a:tabLst>
              <a:defRPr/>
            </a:pPr>
            <a:r>
              <a:rPr lang="en-US" altLang="zh-CN" sz="1100" dirty="0">
                <a:latin typeface="+mn-lt"/>
                <a:ea typeface="+mn-ea"/>
                <a:cs typeface="+mn-cs"/>
              </a:rPr>
              <a:t>Core Voltage:</a:t>
            </a:r>
            <a:r>
              <a:rPr lang="en-US" altLang="zh-CN" sz="1100" b="1" dirty="0">
                <a:latin typeface="+mn-lt"/>
                <a:ea typeface="+mn-ea"/>
                <a:cs typeface="+mn-cs"/>
              </a:rPr>
              <a:t> 	</a:t>
            </a:r>
            <a:r>
              <a:rPr lang="en-US" altLang="zh-CN" sz="1100" dirty="0">
                <a:latin typeface="+mn-lt"/>
                <a:ea typeface="+mn-ea"/>
                <a:cs typeface="+mn-cs"/>
              </a:rPr>
              <a:t>1.2-1.5V</a:t>
            </a:r>
          </a:p>
          <a:p>
            <a:pPr marL="120650" indent="-120650">
              <a:spcBef>
                <a:spcPct val="3000"/>
              </a:spcBef>
              <a:spcAft>
                <a:spcPct val="3000"/>
              </a:spcAft>
              <a:buClr>
                <a:schemeClr val="tx1"/>
              </a:buClr>
              <a:buSzPct val="80000"/>
              <a:tabLst>
                <a:tab pos="1258888" algn="l"/>
              </a:tabLst>
              <a:defRPr/>
            </a:pPr>
            <a:endParaRPr lang="en-US" altLang="zh-CN" sz="1100" dirty="0">
              <a:latin typeface="+mn-lt"/>
              <a:ea typeface="+mn-ea"/>
              <a:cs typeface="+mn-cs"/>
            </a:endParaRPr>
          </a:p>
          <a:p>
            <a:pPr marL="120650" indent="-120650">
              <a:spcBef>
                <a:spcPct val="5000"/>
              </a:spcBef>
              <a:spcAft>
                <a:spcPct val="25000"/>
              </a:spcAft>
              <a:buClr>
                <a:schemeClr val="tx1"/>
              </a:buClr>
              <a:buSzPct val="80000"/>
              <a:tabLst>
                <a:tab pos="1258888" algn="l"/>
              </a:tabLst>
              <a:defRPr/>
            </a:pPr>
            <a:r>
              <a:rPr lang="en-US" altLang="zh-CN" sz="1400" b="1" u="sng" dirty="0">
                <a:solidFill>
                  <a:schemeClr val="accent1"/>
                </a:solidFill>
                <a:latin typeface="+mn-lt"/>
                <a:ea typeface="+mn-ea"/>
                <a:cs typeface="+mn-cs"/>
              </a:rPr>
              <a:t>i.MX27 </a:t>
            </a:r>
            <a:r>
              <a:rPr lang="zh-CN" altLang="en-US" sz="1400" b="1" u="sng" dirty="0">
                <a:solidFill>
                  <a:schemeClr val="accent1"/>
                </a:solidFill>
                <a:latin typeface="+mn-lt"/>
                <a:ea typeface="+mn-ea"/>
                <a:cs typeface="+mn-cs"/>
              </a:rPr>
              <a:t>特点</a:t>
            </a:r>
          </a:p>
          <a:p>
            <a:pPr marL="120650" indent="-120650">
              <a:spcBef>
                <a:spcPct val="5000"/>
              </a:spcBef>
              <a:spcAft>
                <a:spcPct val="5000"/>
              </a:spcAft>
              <a:buClr>
                <a:schemeClr val="tx1"/>
              </a:buClr>
              <a:buSzPct val="80000"/>
              <a:buFont typeface="Wingdings" pitchFamily="2" charset="2"/>
              <a:buChar char="§"/>
              <a:tabLst>
                <a:tab pos="1258888" algn="l"/>
              </a:tabLst>
              <a:defRPr/>
            </a:pPr>
            <a:r>
              <a:rPr lang="en-US" altLang="zh-CN" sz="1100" dirty="0">
                <a:latin typeface="+mn-lt"/>
                <a:ea typeface="+mn-ea"/>
                <a:cs typeface="+mn-cs"/>
              </a:rPr>
              <a:t>16 KB L1 I-Cache and D-Cache</a:t>
            </a:r>
          </a:p>
          <a:p>
            <a:pPr marL="120650" indent="-120650">
              <a:spcBef>
                <a:spcPct val="5000"/>
              </a:spcBef>
              <a:spcAft>
                <a:spcPct val="5000"/>
              </a:spcAft>
              <a:buClr>
                <a:schemeClr val="tx1"/>
              </a:buClr>
              <a:buSzPct val="80000"/>
              <a:buFont typeface="Wingdings" pitchFamily="2" charset="2"/>
              <a:buChar char="§"/>
              <a:tabLst>
                <a:tab pos="1258888" algn="l"/>
              </a:tabLst>
              <a:defRPr/>
            </a:pPr>
            <a:r>
              <a:rPr lang="en-US" altLang="zh-CN" sz="1100" dirty="0">
                <a:latin typeface="+mn-lt"/>
                <a:ea typeface="+mn-ea"/>
                <a:cs typeface="+mn-cs"/>
              </a:rPr>
              <a:t>16-channel DMA</a:t>
            </a:r>
          </a:p>
          <a:p>
            <a:pPr marL="120650" indent="-120650">
              <a:spcBef>
                <a:spcPct val="5000"/>
              </a:spcBef>
              <a:spcAft>
                <a:spcPct val="5000"/>
              </a:spcAft>
              <a:buClr>
                <a:schemeClr val="tx1"/>
              </a:buClr>
              <a:buSzPct val="80000"/>
              <a:buFont typeface="Wingdings" pitchFamily="2" charset="2"/>
              <a:buChar char="§"/>
              <a:tabLst>
                <a:tab pos="1258888" algn="l"/>
              </a:tabLst>
              <a:defRPr/>
            </a:pPr>
            <a:r>
              <a:rPr lang="en-US" altLang="zh-CN" sz="1100" dirty="0">
                <a:latin typeface="+mn-lt"/>
                <a:ea typeface="+mn-ea"/>
                <a:cs typeface="+mn-cs"/>
              </a:rPr>
              <a:t>Multi-standard video </a:t>
            </a:r>
            <a:r>
              <a:rPr lang="en-US" altLang="zh-CN" sz="1100" dirty="0" err="1">
                <a:latin typeface="+mn-lt"/>
                <a:ea typeface="+mn-ea"/>
                <a:cs typeface="+mn-cs"/>
              </a:rPr>
              <a:t>codecs</a:t>
            </a:r>
            <a:r>
              <a:rPr lang="en-US" altLang="zh-CN" sz="1100" dirty="0">
                <a:latin typeface="+mn-lt"/>
                <a:ea typeface="+mn-ea"/>
                <a:cs typeface="+mn-cs"/>
              </a:rPr>
              <a:t> at D1 resolution (i.MX27 only)</a:t>
            </a:r>
            <a:endParaRPr lang="en-US" altLang="zh-CN" sz="1100" baseline="30000" dirty="0">
              <a:solidFill>
                <a:srgbClr val="000000"/>
              </a:solidFill>
              <a:latin typeface="+mn-lt"/>
              <a:ea typeface="+mn-ea"/>
              <a:cs typeface="+mn-cs"/>
            </a:endParaRPr>
          </a:p>
          <a:p>
            <a:pPr marL="344488" lvl="1" indent="-1588">
              <a:spcBef>
                <a:spcPct val="5000"/>
              </a:spcBef>
              <a:spcAft>
                <a:spcPct val="5000"/>
              </a:spcAft>
              <a:buClr>
                <a:schemeClr val="tx1"/>
              </a:buClr>
              <a:buSzPct val="80000"/>
              <a:buFont typeface="Wingdings" pitchFamily="2" charset="2"/>
              <a:buChar char="§"/>
              <a:tabLst>
                <a:tab pos="1258888" algn="l"/>
              </a:tabLst>
              <a:defRPr/>
            </a:pPr>
            <a:r>
              <a:rPr lang="en-US" altLang="zh-CN" sz="1000" dirty="0">
                <a:latin typeface="+mn-lt"/>
                <a:ea typeface="+mn-ea"/>
                <a:cs typeface="+mn-cs"/>
              </a:rPr>
              <a:t>Video pre- and post-processing, scaling</a:t>
            </a:r>
          </a:p>
          <a:p>
            <a:pPr marL="120650" indent="-120650">
              <a:spcBef>
                <a:spcPct val="5000"/>
              </a:spcBef>
              <a:spcAft>
                <a:spcPct val="5000"/>
              </a:spcAft>
              <a:buClr>
                <a:schemeClr val="tx1"/>
              </a:buClr>
              <a:buSzPct val="80000"/>
              <a:buFont typeface="Wingdings" pitchFamily="2" charset="2"/>
              <a:buChar char="§"/>
              <a:tabLst>
                <a:tab pos="1258888" algn="l"/>
              </a:tabLst>
              <a:defRPr/>
            </a:pPr>
            <a:r>
              <a:rPr lang="en-US" altLang="zh-CN" sz="1100" dirty="0">
                <a:latin typeface="+mn-lt"/>
                <a:ea typeface="+mn-ea"/>
                <a:cs typeface="+mn-cs"/>
              </a:rPr>
              <a:t>Security</a:t>
            </a:r>
          </a:p>
          <a:p>
            <a:pPr marL="344488" lvl="1" indent="-1588">
              <a:spcBef>
                <a:spcPct val="5000"/>
              </a:spcBef>
              <a:spcAft>
                <a:spcPct val="5000"/>
              </a:spcAft>
              <a:buClr>
                <a:schemeClr val="tx1"/>
              </a:buClr>
              <a:buSzPct val="80000"/>
              <a:buFont typeface="Wingdings" pitchFamily="2" charset="2"/>
              <a:buChar char="§"/>
              <a:tabLst>
                <a:tab pos="1258888" algn="l"/>
              </a:tabLst>
              <a:defRPr/>
            </a:pPr>
            <a:r>
              <a:rPr lang="en-US" altLang="zh-CN" sz="1000" dirty="0">
                <a:latin typeface="+mn-lt"/>
                <a:ea typeface="+mn-ea"/>
                <a:cs typeface="+mn-cs"/>
              </a:rPr>
              <a:t>Crypto Accelerator</a:t>
            </a:r>
          </a:p>
          <a:p>
            <a:pPr marL="344488" lvl="1" indent="-1588">
              <a:spcBef>
                <a:spcPct val="5000"/>
              </a:spcBef>
              <a:spcAft>
                <a:spcPct val="5000"/>
              </a:spcAft>
              <a:buClr>
                <a:schemeClr val="tx1"/>
              </a:buClr>
              <a:buSzPct val="80000"/>
              <a:buFont typeface="Wingdings" pitchFamily="2" charset="2"/>
              <a:buChar char="§"/>
              <a:tabLst>
                <a:tab pos="1258888" algn="l"/>
              </a:tabLst>
              <a:defRPr/>
            </a:pPr>
            <a:r>
              <a:rPr lang="en-US" altLang="zh-CN" sz="1000" dirty="0">
                <a:latin typeface="+mn-lt"/>
                <a:ea typeface="+mn-ea"/>
                <a:cs typeface="+mn-cs"/>
              </a:rPr>
              <a:t>Security controller </a:t>
            </a:r>
            <a:r>
              <a:rPr lang="zh-CN" altLang="en-US" sz="1000" dirty="0">
                <a:latin typeface="+mn-lt"/>
                <a:ea typeface="+mn-ea"/>
                <a:cs typeface="+mn-cs"/>
              </a:rPr>
              <a:t>包含 </a:t>
            </a:r>
            <a:r>
              <a:rPr lang="en-US" altLang="zh-CN" sz="1000" dirty="0">
                <a:latin typeface="+mn-lt"/>
                <a:ea typeface="+mn-ea"/>
                <a:cs typeface="+mn-cs"/>
              </a:rPr>
              <a:t>encrypted RAM storage</a:t>
            </a:r>
          </a:p>
          <a:p>
            <a:pPr marL="344488" lvl="1" indent="-1588">
              <a:spcBef>
                <a:spcPct val="5000"/>
              </a:spcBef>
              <a:spcAft>
                <a:spcPct val="5000"/>
              </a:spcAft>
              <a:buClr>
                <a:schemeClr val="tx1"/>
              </a:buClr>
              <a:buSzPct val="80000"/>
              <a:buFont typeface="Wingdings" pitchFamily="2" charset="2"/>
              <a:buChar char="§"/>
              <a:tabLst>
                <a:tab pos="1258888" algn="l"/>
              </a:tabLst>
              <a:defRPr/>
            </a:pPr>
            <a:r>
              <a:rPr lang="en-US" altLang="zh-CN" sz="1000" dirty="0">
                <a:latin typeface="+mn-lt"/>
                <a:ea typeface="+mn-ea"/>
                <a:cs typeface="+mn-cs"/>
              </a:rPr>
              <a:t>Electronically blown fuse box</a:t>
            </a:r>
          </a:p>
          <a:p>
            <a:pPr marL="344488" lvl="1" indent="-1588">
              <a:spcBef>
                <a:spcPct val="5000"/>
              </a:spcBef>
              <a:spcAft>
                <a:spcPct val="5000"/>
              </a:spcAft>
              <a:buClr>
                <a:schemeClr val="tx1"/>
              </a:buClr>
              <a:buSzPct val="80000"/>
              <a:buFont typeface="Wingdings" pitchFamily="2" charset="2"/>
              <a:buChar char="§"/>
              <a:tabLst>
                <a:tab pos="1258888" algn="l"/>
              </a:tabLst>
              <a:defRPr/>
            </a:pPr>
            <a:r>
              <a:rPr lang="en-US" altLang="zh-CN" sz="1000" dirty="0">
                <a:latin typeface="+mn-lt"/>
                <a:ea typeface="+mn-ea"/>
                <a:cs typeface="+mn-cs"/>
              </a:rPr>
              <a:t>High-assurance boot</a:t>
            </a:r>
          </a:p>
          <a:p>
            <a:pPr marL="120650" indent="-120650">
              <a:spcBef>
                <a:spcPct val="5000"/>
              </a:spcBef>
              <a:spcAft>
                <a:spcPct val="5000"/>
              </a:spcAft>
              <a:buClr>
                <a:schemeClr val="tx1"/>
              </a:buClr>
              <a:buSzPct val="80000"/>
              <a:buFont typeface="Wingdings" pitchFamily="2" charset="2"/>
              <a:buChar char="§"/>
              <a:tabLst>
                <a:tab pos="1258888" algn="l"/>
              </a:tabLst>
              <a:defRPr/>
            </a:pPr>
            <a:r>
              <a:rPr lang="en-US" altLang="zh-CN" sz="1100" dirty="0">
                <a:latin typeface="+mn-lt"/>
                <a:ea typeface="+mn-ea"/>
                <a:cs typeface="+mn-cs"/>
              </a:rPr>
              <a:t>Real-time OS/SW integrity checker</a:t>
            </a:r>
          </a:p>
          <a:p>
            <a:pPr marL="120650" indent="-120650">
              <a:spcBef>
                <a:spcPct val="5000"/>
              </a:spcBef>
              <a:spcAft>
                <a:spcPct val="5000"/>
              </a:spcAft>
              <a:buClr>
                <a:schemeClr val="tx1"/>
              </a:buClr>
              <a:buSzPct val="80000"/>
              <a:buFont typeface="Wingdings" pitchFamily="2" charset="2"/>
              <a:buChar char="§"/>
              <a:tabLst>
                <a:tab pos="1258888" algn="l"/>
              </a:tabLst>
              <a:defRPr/>
            </a:pPr>
            <a:r>
              <a:rPr lang="en-US" altLang="zh-CN" sz="1100" dirty="0">
                <a:latin typeface="+mn-lt"/>
                <a:ea typeface="+mn-ea"/>
                <a:cs typeface="+mn-cs"/>
              </a:rPr>
              <a:t>Dynamic Process temperature Compensation (DPTC)</a:t>
            </a:r>
          </a:p>
          <a:p>
            <a:pPr marL="120650" indent="-120650">
              <a:spcBef>
                <a:spcPct val="5000"/>
              </a:spcBef>
              <a:spcAft>
                <a:spcPct val="5000"/>
              </a:spcAft>
              <a:buClr>
                <a:schemeClr val="tx1"/>
              </a:buClr>
              <a:buSzPct val="80000"/>
              <a:buFont typeface="Wingdings" pitchFamily="2" charset="2"/>
              <a:buChar char="§"/>
              <a:tabLst>
                <a:tab pos="1258888" algn="l"/>
              </a:tabLst>
              <a:defRPr/>
            </a:pPr>
            <a:r>
              <a:rPr lang="en-US" altLang="zh-CN" sz="1100" dirty="0">
                <a:latin typeface="+mn-lt"/>
                <a:ea typeface="+mn-ea"/>
                <a:cs typeface="+mn-cs"/>
              </a:rPr>
              <a:t>Connectivity</a:t>
            </a:r>
          </a:p>
          <a:p>
            <a:pPr marL="344488" lvl="1" indent="-1588">
              <a:spcBef>
                <a:spcPct val="5000"/>
              </a:spcBef>
              <a:spcAft>
                <a:spcPct val="5000"/>
              </a:spcAft>
              <a:buClr>
                <a:schemeClr val="tx1"/>
              </a:buClr>
              <a:buSzPct val="80000"/>
              <a:buFont typeface="Wingdings" pitchFamily="2" charset="2"/>
              <a:buChar char="§"/>
              <a:tabLst>
                <a:tab pos="1258888" algn="l"/>
              </a:tabLst>
              <a:defRPr/>
            </a:pPr>
            <a:r>
              <a:rPr lang="en-US" altLang="zh-CN" sz="1000" dirty="0">
                <a:latin typeface="+mn-lt"/>
                <a:ea typeface="+mn-ea"/>
                <a:cs typeface="+mn-cs"/>
              </a:rPr>
              <a:t>Ethernet 802.3 MAC</a:t>
            </a:r>
          </a:p>
          <a:p>
            <a:pPr marL="344488" lvl="1" indent="-1588">
              <a:spcBef>
                <a:spcPct val="5000"/>
              </a:spcBef>
              <a:spcAft>
                <a:spcPct val="5000"/>
              </a:spcAft>
              <a:buClr>
                <a:schemeClr val="tx1"/>
              </a:buClr>
              <a:buSzPct val="80000"/>
              <a:buFont typeface="Wingdings" pitchFamily="2" charset="2"/>
              <a:buChar char="§"/>
              <a:tabLst>
                <a:tab pos="1258888" algn="l"/>
              </a:tabLst>
              <a:defRPr/>
            </a:pPr>
            <a:r>
              <a:rPr lang="en-US" altLang="zh-CN" sz="1000" dirty="0">
                <a:latin typeface="+mn-lt"/>
                <a:ea typeface="+mn-ea"/>
                <a:cs typeface="+mn-cs"/>
              </a:rPr>
              <a:t>USB 2.0 OTG 480Mbps</a:t>
            </a:r>
          </a:p>
          <a:p>
            <a:pPr marL="344488" lvl="1" indent="-1588">
              <a:spcBef>
                <a:spcPct val="5000"/>
              </a:spcBef>
              <a:spcAft>
                <a:spcPct val="5000"/>
              </a:spcAft>
              <a:buClr>
                <a:schemeClr val="tx1"/>
              </a:buClr>
              <a:buSzPct val="80000"/>
              <a:buFont typeface="Wingdings" pitchFamily="2" charset="2"/>
              <a:buChar char="§"/>
              <a:tabLst>
                <a:tab pos="1258888" algn="l"/>
              </a:tabLst>
              <a:defRPr/>
            </a:pPr>
            <a:r>
              <a:rPr lang="en-US" altLang="zh-CN" sz="1000" dirty="0">
                <a:latin typeface="+mn-lt"/>
                <a:ea typeface="+mn-ea"/>
                <a:cs typeface="+mn-cs"/>
              </a:rPr>
              <a:t>USB 2.0 Host 12Mbps, USB 2.0 Host 480Mbps </a:t>
            </a:r>
          </a:p>
          <a:p>
            <a:pPr marL="344488" lvl="1" indent="-1588">
              <a:spcBef>
                <a:spcPct val="5000"/>
              </a:spcBef>
              <a:spcAft>
                <a:spcPct val="5000"/>
              </a:spcAft>
              <a:buClr>
                <a:schemeClr val="tx1"/>
              </a:buClr>
              <a:buSzPct val="80000"/>
              <a:buFont typeface="Wingdings" pitchFamily="2" charset="2"/>
              <a:buChar char="§"/>
              <a:tabLst>
                <a:tab pos="1258888" algn="l"/>
              </a:tabLst>
              <a:defRPr/>
            </a:pPr>
            <a:r>
              <a:rPr lang="en-US" altLang="zh-CN" sz="1000" dirty="0">
                <a:latin typeface="+mn-lt"/>
                <a:ea typeface="+mn-ea"/>
                <a:cs typeface="+mn-cs"/>
              </a:rPr>
              <a:t>PCMCIA/CF, Audio MUX</a:t>
            </a:r>
            <a:endParaRPr lang="en-US" altLang="zh-CN" sz="1000" baseline="30000" dirty="0">
              <a:latin typeface="+mn-lt"/>
              <a:ea typeface="+mn-ea"/>
              <a:cs typeface="+mn-cs"/>
            </a:endParaRPr>
          </a:p>
          <a:p>
            <a:pPr marL="344488" lvl="1" indent="-1588">
              <a:spcBef>
                <a:spcPct val="5000"/>
              </a:spcBef>
              <a:spcAft>
                <a:spcPct val="5000"/>
              </a:spcAft>
              <a:buClr>
                <a:schemeClr val="tx1"/>
              </a:buClr>
              <a:buSzPct val="80000"/>
              <a:buFont typeface="Wingdings" pitchFamily="2" charset="2"/>
              <a:buChar char="§"/>
              <a:tabLst>
                <a:tab pos="1258888" algn="l"/>
              </a:tabLst>
              <a:defRPr/>
            </a:pPr>
            <a:r>
              <a:rPr lang="en-US" altLang="zh-CN" sz="1000" dirty="0">
                <a:latin typeface="+mn-lt"/>
                <a:ea typeface="+mn-ea"/>
                <a:cs typeface="+mn-cs"/>
              </a:rPr>
              <a:t>MCC, SD, IrDA, 8x8 keypad, CMOS sensor interface</a:t>
            </a:r>
          </a:p>
          <a:p>
            <a:pPr marL="344488" lvl="1" indent="-1588">
              <a:spcBef>
                <a:spcPct val="5000"/>
              </a:spcBef>
              <a:spcAft>
                <a:spcPct val="5000"/>
              </a:spcAft>
              <a:buClr>
                <a:schemeClr val="tx1"/>
              </a:buClr>
              <a:buSzPct val="80000"/>
              <a:buFont typeface="Wingdings" pitchFamily="2" charset="2"/>
              <a:buChar char="§"/>
              <a:tabLst>
                <a:tab pos="1258888" algn="l"/>
              </a:tabLst>
              <a:defRPr/>
            </a:pPr>
            <a:r>
              <a:rPr lang="en-US" altLang="zh-CN" sz="1000" dirty="0">
                <a:latin typeface="+mn-lt"/>
                <a:ea typeface="+mn-ea"/>
                <a:cs typeface="+mn-cs"/>
              </a:rPr>
              <a:t>ATA-6, Memory Stick (i.MX27 only)</a:t>
            </a:r>
            <a:endParaRPr lang="en-US" altLang="zh-CN" sz="1000" dirty="0">
              <a:solidFill>
                <a:srgbClr val="000000"/>
              </a:solidFill>
              <a:latin typeface="+mn-lt"/>
              <a:ea typeface="+mn-ea"/>
              <a:cs typeface="+mn-cs"/>
            </a:endParaRPr>
          </a:p>
          <a:p>
            <a:pPr marL="120650" indent="-120650">
              <a:spcBef>
                <a:spcPct val="3000"/>
              </a:spcBef>
              <a:spcAft>
                <a:spcPct val="3000"/>
              </a:spcAft>
              <a:buClr>
                <a:schemeClr val="tx1"/>
              </a:buClr>
              <a:buSzPct val="80000"/>
              <a:buFont typeface="Wingdings" pitchFamily="2" charset="2"/>
              <a:buNone/>
              <a:tabLst>
                <a:tab pos="1258888" algn="l"/>
              </a:tabLst>
              <a:defRPr/>
            </a:pPr>
            <a:endParaRPr lang="en-US" altLang="zh-CN" sz="1000" b="1" u="sng" dirty="0">
              <a:solidFill>
                <a:schemeClr val="accent1"/>
              </a:solidFill>
              <a:latin typeface="+mn-lt"/>
              <a:ea typeface="+mn-ea"/>
              <a:cs typeface="+mn-cs"/>
            </a:endParaRPr>
          </a:p>
          <a:p>
            <a:pPr marL="120650" indent="-120650">
              <a:spcBef>
                <a:spcPct val="3000"/>
              </a:spcBef>
              <a:spcAft>
                <a:spcPct val="3000"/>
              </a:spcAft>
              <a:buClr>
                <a:schemeClr val="tx1"/>
              </a:buClr>
              <a:buSzPct val="80000"/>
              <a:buFont typeface="Wingdings" pitchFamily="2" charset="2"/>
              <a:buNone/>
              <a:tabLst>
                <a:tab pos="1258888" algn="l"/>
              </a:tabLst>
              <a:defRPr/>
            </a:pPr>
            <a:r>
              <a:rPr lang="zh-CN" altLang="en-US" sz="1400" b="1" u="sng" dirty="0">
                <a:solidFill>
                  <a:schemeClr val="accent1"/>
                </a:solidFill>
                <a:latin typeface="+mn-lt"/>
                <a:ea typeface="+mn-ea"/>
                <a:cs typeface="+mn-cs"/>
              </a:rPr>
              <a:t>量产与封装</a:t>
            </a:r>
            <a:r>
              <a:rPr lang="en-US" altLang="zh-CN" sz="1400" b="1" u="sng" dirty="0">
                <a:solidFill>
                  <a:schemeClr val="accent1"/>
                </a:solidFill>
                <a:latin typeface="+mn-lt"/>
                <a:ea typeface="+mn-ea"/>
                <a:cs typeface="+mn-cs"/>
              </a:rPr>
              <a:t>:</a:t>
            </a:r>
            <a:r>
              <a:rPr lang="en-US" altLang="zh-CN" sz="1400" dirty="0">
                <a:solidFill>
                  <a:srgbClr val="000000"/>
                </a:solidFill>
                <a:latin typeface="+mn-lt"/>
                <a:ea typeface="+mn-ea"/>
                <a:cs typeface="+mn-cs"/>
              </a:rPr>
              <a:t> </a:t>
            </a:r>
            <a:endParaRPr lang="en-US" altLang="zh-CN" sz="1400" b="1" u="sng" dirty="0">
              <a:solidFill>
                <a:schemeClr val="accent1"/>
              </a:solidFill>
              <a:latin typeface="+mn-lt"/>
              <a:ea typeface="+mn-ea"/>
              <a:cs typeface="+mn-cs"/>
            </a:endParaRPr>
          </a:p>
          <a:p>
            <a:pPr marL="120650" indent="-120650">
              <a:buSzPct val="80000"/>
              <a:buFontTx/>
              <a:buChar char="•"/>
              <a:tabLst>
                <a:tab pos="1258888" algn="l"/>
              </a:tabLst>
              <a:defRPr/>
            </a:pPr>
            <a:r>
              <a:rPr lang="en-US" altLang="zh-CN" sz="1100" dirty="0">
                <a:latin typeface="+mn-lt"/>
                <a:ea typeface="+mn-ea"/>
                <a:cs typeface="+mn-cs"/>
              </a:rPr>
              <a:t>Package types</a:t>
            </a:r>
          </a:p>
          <a:p>
            <a:pPr marL="344488" lvl="1" indent="-1588">
              <a:buSzPct val="80000"/>
              <a:buFontTx/>
              <a:buChar char="•"/>
              <a:tabLst>
                <a:tab pos="1258888" algn="l"/>
              </a:tabLst>
              <a:defRPr/>
            </a:pPr>
            <a:r>
              <a:rPr lang="en-US" altLang="zh-CN" sz="1000" dirty="0">
                <a:latin typeface="+mn-lt"/>
                <a:ea typeface="+mn-ea"/>
                <a:cs typeface="+mn-cs"/>
              </a:rPr>
              <a:t>404-ball, 17x17, MAPBGA, 0.65mm pitch</a:t>
            </a:r>
          </a:p>
        </p:txBody>
      </p:sp>
      <p:sp>
        <p:nvSpPr>
          <p:cNvPr id="2154503" name="Rectangle 7"/>
          <p:cNvSpPr>
            <a:spLocks noChangeArrowheads="1"/>
          </p:cNvSpPr>
          <p:nvPr/>
        </p:nvSpPr>
        <p:spPr bwMode="auto">
          <a:xfrm>
            <a:off x="5719763" y="1636713"/>
            <a:ext cx="1768475" cy="1241425"/>
          </a:xfrm>
          <a:prstGeom prst="rect">
            <a:avLst/>
          </a:prstGeom>
          <a:solidFill>
            <a:srgbClr val="E2E7E4"/>
          </a:solidFill>
          <a:ln w="9525">
            <a:noFill/>
            <a:miter lim="800000"/>
            <a:headEnd/>
            <a:tailEnd/>
          </a:ln>
          <a:effectLst/>
        </p:spPr>
        <p:txBody>
          <a:bodyPr wrap="none" anchor="ctr"/>
          <a:lstStyle/>
          <a:p>
            <a:pPr>
              <a:defRPr/>
            </a:pPr>
            <a:endParaRPr lang="zh-CN" altLang="en-US">
              <a:latin typeface="+mn-lt"/>
              <a:ea typeface="+mn-ea"/>
              <a:cs typeface="+mn-cs"/>
            </a:endParaRPr>
          </a:p>
        </p:txBody>
      </p:sp>
      <p:sp>
        <p:nvSpPr>
          <p:cNvPr id="2154504" name="Rectangle 8"/>
          <p:cNvSpPr>
            <a:spLocks noChangeArrowheads="1"/>
          </p:cNvSpPr>
          <p:nvPr/>
        </p:nvSpPr>
        <p:spPr bwMode="auto">
          <a:xfrm>
            <a:off x="6757988" y="1662113"/>
            <a:ext cx="650875" cy="369887"/>
          </a:xfrm>
          <a:prstGeom prst="rect">
            <a:avLst/>
          </a:prstGeom>
          <a:noFill/>
          <a:ln w="9525">
            <a:noFill/>
            <a:miter lim="800000"/>
            <a:headEnd/>
            <a:tailEnd/>
          </a:ln>
          <a:effectLst/>
        </p:spPr>
        <p:txBody>
          <a:bodyPr wrap="none">
            <a:spAutoFit/>
          </a:bodyPr>
          <a:lstStyle/>
          <a:p>
            <a:pPr algn="ctr">
              <a:defRPr/>
            </a:pPr>
            <a:r>
              <a:rPr lang="en-US" altLang="zh-CN" sz="900" b="1" dirty="0">
                <a:solidFill>
                  <a:schemeClr val="bg2"/>
                </a:solidFill>
                <a:latin typeface="+mn-lt"/>
                <a:ea typeface="+mn-ea"/>
                <a:cs typeface="+mn-cs"/>
              </a:rPr>
              <a:t>CPU</a:t>
            </a:r>
          </a:p>
          <a:p>
            <a:pPr algn="ctr">
              <a:defRPr/>
            </a:pPr>
            <a:r>
              <a:rPr lang="en-US" altLang="zh-CN" sz="900" b="1" dirty="0">
                <a:solidFill>
                  <a:schemeClr val="bg2"/>
                </a:solidFill>
                <a:latin typeface="+mn-lt"/>
                <a:ea typeface="+mn-ea"/>
                <a:cs typeface="+mn-cs"/>
              </a:rPr>
              <a:t>Platform</a:t>
            </a:r>
          </a:p>
        </p:txBody>
      </p:sp>
      <p:sp>
        <p:nvSpPr>
          <p:cNvPr id="2154505" name="Rectangle 9"/>
          <p:cNvSpPr>
            <a:spLocks noChangeArrowheads="1"/>
          </p:cNvSpPr>
          <p:nvPr/>
        </p:nvSpPr>
        <p:spPr bwMode="auto">
          <a:xfrm>
            <a:off x="4730750" y="2444750"/>
            <a:ext cx="931863" cy="1582738"/>
          </a:xfrm>
          <a:prstGeom prst="rect">
            <a:avLst/>
          </a:prstGeom>
          <a:solidFill>
            <a:srgbClr val="E2E7E4"/>
          </a:solidFill>
          <a:ln w="9525">
            <a:noFill/>
            <a:miter lim="800000"/>
            <a:headEnd/>
            <a:tailEnd/>
          </a:ln>
          <a:effectLst/>
        </p:spPr>
        <p:txBody>
          <a:bodyPr wrap="none"/>
          <a:lstStyle/>
          <a:p>
            <a:pPr algn="ctr">
              <a:defRPr/>
            </a:pPr>
            <a:r>
              <a:rPr lang="en-US" altLang="zh-CN" sz="900" b="1" dirty="0">
                <a:solidFill>
                  <a:schemeClr val="bg2"/>
                </a:solidFill>
                <a:latin typeface="+mn-lt"/>
                <a:ea typeface="+mn-ea"/>
                <a:cs typeface="+mn-cs"/>
              </a:rPr>
              <a:t>Std System</a:t>
            </a:r>
          </a:p>
        </p:txBody>
      </p:sp>
      <p:sp>
        <p:nvSpPr>
          <p:cNvPr id="2154506" name="Rectangle 10"/>
          <p:cNvSpPr>
            <a:spLocks noChangeArrowheads="1"/>
          </p:cNvSpPr>
          <p:nvPr/>
        </p:nvSpPr>
        <p:spPr bwMode="auto">
          <a:xfrm>
            <a:off x="7589838" y="1192213"/>
            <a:ext cx="1189037" cy="4537075"/>
          </a:xfrm>
          <a:prstGeom prst="rect">
            <a:avLst/>
          </a:prstGeom>
          <a:solidFill>
            <a:srgbClr val="E2E7E4"/>
          </a:solidFill>
          <a:ln w="9525" algn="ctr">
            <a:noFill/>
            <a:miter lim="800000"/>
            <a:headEnd/>
            <a:tailEnd/>
          </a:ln>
          <a:effectLst/>
        </p:spPr>
        <p:txBody>
          <a:bodyPr wrap="none"/>
          <a:lstStyle/>
          <a:p>
            <a:pPr algn="ctr">
              <a:defRPr/>
            </a:pPr>
            <a:r>
              <a:rPr lang="en-US" altLang="zh-CN" sz="900" b="1" dirty="0">
                <a:solidFill>
                  <a:schemeClr val="bg2"/>
                </a:solidFill>
                <a:latin typeface="+mn-lt"/>
                <a:ea typeface="+mn-ea"/>
                <a:cs typeface="+mn-cs"/>
              </a:rPr>
              <a:t>Connectivity</a:t>
            </a:r>
          </a:p>
        </p:txBody>
      </p:sp>
      <p:sp>
        <p:nvSpPr>
          <p:cNvPr id="2154507" name="Rectangle 11"/>
          <p:cNvSpPr>
            <a:spLocks noChangeArrowheads="1"/>
          </p:cNvSpPr>
          <p:nvPr/>
        </p:nvSpPr>
        <p:spPr bwMode="auto">
          <a:xfrm>
            <a:off x="5719763" y="3121025"/>
            <a:ext cx="1797050" cy="1150938"/>
          </a:xfrm>
          <a:prstGeom prst="rect">
            <a:avLst/>
          </a:prstGeom>
          <a:solidFill>
            <a:srgbClr val="E2E7E4"/>
          </a:solidFill>
          <a:ln w="9525">
            <a:noFill/>
            <a:miter lim="800000"/>
            <a:headEnd/>
            <a:tailEnd/>
          </a:ln>
          <a:effectLst/>
        </p:spPr>
        <p:txBody>
          <a:bodyPr wrap="none"/>
          <a:lstStyle/>
          <a:p>
            <a:pPr algn="ctr">
              <a:defRPr/>
            </a:pPr>
            <a:r>
              <a:rPr lang="en-US" altLang="zh-CN" sz="900" b="1" dirty="0">
                <a:solidFill>
                  <a:schemeClr val="bg2"/>
                </a:solidFill>
                <a:latin typeface="+mn-lt"/>
                <a:ea typeface="+mn-ea"/>
                <a:cs typeface="+mn-cs"/>
              </a:rPr>
              <a:t>Multimedia Accelerator</a:t>
            </a:r>
          </a:p>
        </p:txBody>
      </p:sp>
      <p:sp>
        <p:nvSpPr>
          <p:cNvPr id="2154508" name="Rectangle 12"/>
          <p:cNvSpPr>
            <a:spLocks noChangeArrowheads="1"/>
          </p:cNvSpPr>
          <p:nvPr/>
        </p:nvSpPr>
        <p:spPr bwMode="auto">
          <a:xfrm>
            <a:off x="4730750" y="1228725"/>
            <a:ext cx="931863" cy="1030288"/>
          </a:xfrm>
          <a:prstGeom prst="rect">
            <a:avLst/>
          </a:prstGeom>
          <a:solidFill>
            <a:srgbClr val="E2E7E4"/>
          </a:solidFill>
          <a:ln w="9525">
            <a:noFill/>
            <a:miter lim="800000"/>
            <a:headEnd/>
            <a:tailEnd/>
          </a:ln>
          <a:effectLst/>
        </p:spPr>
        <p:txBody>
          <a:bodyPr wrap="none"/>
          <a:lstStyle/>
          <a:p>
            <a:pPr algn="ctr">
              <a:defRPr/>
            </a:pPr>
            <a:r>
              <a:rPr lang="en-US" altLang="zh-CN" sz="900" b="1" dirty="0">
                <a:solidFill>
                  <a:schemeClr val="bg2"/>
                </a:solidFill>
                <a:latin typeface="+mn-lt"/>
                <a:ea typeface="+mn-ea"/>
                <a:cs typeface="+mn-cs"/>
              </a:rPr>
              <a:t>System Control</a:t>
            </a:r>
            <a:endParaRPr lang="en-US" altLang="zh-CN" sz="900" dirty="0">
              <a:solidFill>
                <a:schemeClr val="bg2"/>
              </a:solidFill>
              <a:latin typeface="+mn-lt"/>
              <a:ea typeface="+mn-ea"/>
              <a:cs typeface="+mn-cs"/>
            </a:endParaRPr>
          </a:p>
        </p:txBody>
      </p:sp>
      <p:sp>
        <p:nvSpPr>
          <p:cNvPr id="2154509" name="Rectangle 13"/>
          <p:cNvSpPr>
            <a:spLocks noChangeArrowheads="1"/>
          </p:cNvSpPr>
          <p:nvPr/>
        </p:nvSpPr>
        <p:spPr bwMode="auto">
          <a:xfrm>
            <a:off x="4730750" y="4313238"/>
            <a:ext cx="917575" cy="1270000"/>
          </a:xfrm>
          <a:prstGeom prst="rect">
            <a:avLst/>
          </a:prstGeom>
          <a:solidFill>
            <a:srgbClr val="E2E7E4"/>
          </a:solidFill>
          <a:ln w="9525">
            <a:noFill/>
            <a:miter lim="800000"/>
            <a:headEnd/>
            <a:tailEnd/>
          </a:ln>
          <a:effectLst/>
        </p:spPr>
        <p:txBody>
          <a:bodyPr wrap="none"/>
          <a:lstStyle/>
          <a:p>
            <a:pPr algn="ctr">
              <a:defRPr/>
            </a:pPr>
            <a:r>
              <a:rPr lang="en-US" altLang="zh-CN" sz="900" b="1" dirty="0">
                <a:solidFill>
                  <a:schemeClr val="bg2"/>
                </a:solidFill>
                <a:latin typeface="+mn-lt"/>
                <a:ea typeface="+mn-ea"/>
                <a:cs typeface="+mn-cs"/>
              </a:rPr>
              <a:t>Security</a:t>
            </a:r>
          </a:p>
        </p:txBody>
      </p:sp>
      <p:sp>
        <p:nvSpPr>
          <p:cNvPr id="2154510" name="Rectangle 14"/>
          <p:cNvSpPr>
            <a:spLocks noChangeArrowheads="1"/>
          </p:cNvSpPr>
          <p:nvPr/>
        </p:nvSpPr>
        <p:spPr bwMode="auto">
          <a:xfrm>
            <a:off x="5813425" y="1727200"/>
            <a:ext cx="931863" cy="276225"/>
          </a:xfrm>
          <a:prstGeom prst="rect">
            <a:avLst/>
          </a:prstGeom>
          <a:solidFill>
            <a:schemeClr val="accent2"/>
          </a:solidFill>
          <a:ln w="9525">
            <a:noFill/>
            <a:miter lim="800000"/>
            <a:headEnd/>
            <a:tailEnd/>
          </a:ln>
          <a:effectLst>
            <a:outerShdw dist="35921" dir="2700000" algn="ctr" rotWithShape="0">
              <a:schemeClr val="tx1"/>
            </a:outerShdw>
          </a:effectLst>
        </p:spPr>
        <p:txBody>
          <a:bodyPr wrap="none" anchor="ctr"/>
          <a:lstStyle/>
          <a:p>
            <a:pPr algn="ctr">
              <a:defRPr/>
            </a:pPr>
            <a:r>
              <a:rPr lang="en-US" altLang="zh-CN" sz="900" b="1">
                <a:latin typeface="+mn-lt"/>
                <a:ea typeface="+mn-ea"/>
                <a:cs typeface="+mn-cs"/>
              </a:rPr>
              <a:t>ARM926EJ-S</a:t>
            </a:r>
            <a:endParaRPr lang="en-US" altLang="zh-CN" sz="900">
              <a:latin typeface="+mn-lt"/>
              <a:ea typeface="+mn-ea"/>
              <a:cs typeface="+mn-cs"/>
            </a:endParaRPr>
          </a:p>
        </p:txBody>
      </p:sp>
      <p:sp>
        <p:nvSpPr>
          <p:cNvPr id="2154511" name="Rectangle 15"/>
          <p:cNvSpPr>
            <a:spLocks noChangeArrowheads="1"/>
          </p:cNvSpPr>
          <p:nvPr/>
        </p:nvSpPr>
        <p:spPr bwMode="auto">
          <a:xfrm>
            <a:off x="5813425" y="2482850"/>
            <a:ext cx="466725" cy="276225"/>
          </a:xfrm>
          <a:prstGeom prst="rect">
            <a:avLst/>
          </a:prstGeom>
          <a:solidFill>
            <a:schemeClr val="accent2"/>
          </a:solidFill>
          <a:ln w="9525">
            <a:noFill/>
            <a:miter lim="800000"/>
            <a:headEnd/>
            <a:tailEnd/>
          </a:ln>
          <a:effectLst>
            <a:outerShdw dist="35921" dir="2700000" algn="ctr" rotWithShape="0">
              <a:schemeClr val="tx1"/>
            </a:outerShdw>
          </a:effectLst>
        </p:spPr>
        <p:txBody>
          <a:bodyPr wrap="none" anchor="ctr"/>
          <a:lstStyle/>
          <a:p>
            <a:pPr algn="ctr">
              <a:lnSpc>
                <a:spcPct val="80000"/>
              </a:lnSpc>
              <a:defRPr/>
            </a:pPr>
            <a:r>
              <a:rPr lang="en-US" altLang="zh-CN" sz="1000" b="1">
                <a:latin typeface="+mn-lt"/>
                <a:ea typeface="+mn-ea"/>
                <a:cs typeface="+mn-cs"/>
              </a:rPr>
              <a:t>Memory</a:t>
            </a:r>
          </a:p>
          <a:p>
            <a:pPr algn="ctr">
              <a:lnSpc>
                <a:spcPct val="80000"/>
              </a:lnSpc>
              <a:defRPr/>
            </a:pPr>
            <a:r>
              <a:rPr lang="en-US" altLang="zh-CN" sz="1000" b="1">
                <a:latin typeface="+mn-lt"/>
                <a:ea typeface="+mn-ea"/>
                <a:cs typeface="+mn-cs"/>
              </a:rPr>
              <a:t>Control</a:t>
            </a:r>
          </a:p>
        </p:txBody>
      </p:sp>
      <p:sp>
        <p:nvSpPr>
          <p:cNvPr id="2154512" name="Rectangle 16"/>
          <p:cNvSpPr>
            <a:spLocks noChangeArrowheads="1"/>
          </p:cNvSpPr>
          <p:nvPr/>
        </p:nvSpPr>
        <p:spPr bwMode="auto">
          <a:xfrm>
            <a:off x="5813425" y="2097088"/>
            <a:ext cx="468313" cy="274637"/>
          </a:xfrm>
          <a:prstGeom prst="rect">
            <a:avLst/>
          </a:prstGeom>
          <a:solidFill>
            <a:schemeClr val="accent2"/>
          </a:solidFill>
          <a:ln w="9525">
            <a:noFill/>
            <a:miter lim="800000"/>
            <a:headEnd/>
            <a:tailEnd/>
          </a:ln>
          <a:effectLst>
            <a:outerShdw dist="35921" dir="2700000" algn="ctr" rotWithShape="0">
              <a:schemeClr val="tx1"/>
            </a:outerShdw>
          </a:effectLst>
        </p:spPr>
        <p:txBody>
          <a:bodyPr wrap="none" anchor="ctr"/>
          <a:lstStyle/>
          <a:p>
            <a:pPr algn="ctr">
              <a:defRPr/>
            </a:pPr>
            <a:r>
              <a:rPr lang="en-US" altLang="zh-CN" sz="900" b="1">
                <a:latin typeface="+mn-lt"/>
                <a:ea typeface="+mn-ea"/>
                <a:cs typeface="+mn-cs"/>
              </a:rPr>
              <a:t>I</a:t>
            </a:r>
          </a:p>
          <a:p>
            <a:pPr algn="ctr">
              <a:defRPr/>
            </a:pPr>
            <a:r>
              <a:rPr lang="en-US" altLang="zh-CN" sz="900" b="1">
                <a:latin typeface="+mn-lt"/>
                <a:ea typeface="+mn-ea"/>
                <a:cs typeface="+mn-cs"/>
              </a:rPr>
              <a:t>Cache</a:t>
            </a:r>
            <a:endParaRPr lang="en-US" altLang="zh-CN" sz="900">
              <a:latin typeface="+mn-lt"/>
              <a:ea typeface="+mn-ea"/>
              <a:cs typeface="+mn-cs"/>
            </a:endParaRPr>
          </a:p>
        </p:txBody>
      </p:sp>
      <p:sp>
        <p:nvSpPr>
          <p:cNvPr id="2154513" name="Rectangle 17"/>
          <p:cNvSpPr>
            <a:spLocks noChangeArrowheads="1"/>
          </p:cNvSpPr>
          <p:nvPr/>
        </p:nvSpPr>
        <p:spPr bwMode="auto">
          <a:xfrm>
            <a:off x="6369050" y="2097088"/>
            <a:ext cx="469900" cy="274637"/>
          </a:xfrm>
          <a:prstGeom prst="rect">
            <a:avLst/>
          </a:prstGeom>
          <a:solidFill>
            <a:schemeClr val="accent2"/>
          </a:solidFill>
          <a:ln w="9525">
            <a:noFill/>
            <a:miter lim="800000"/>
            <a:headEnd/>
            <a:tailEnd/>
          </a:ln>
          <a:effectLst>
            <a:outerShdw dist="35921" dir="2700000" algn="ctr" rotWithShape="0">
              <a:schemeClr val="tx1"/>
            </a:outerShdw>
          </a:effectLst>
        </p:spPr>
        <p:txBody>
          <a:bodyPr wrap="none" anchor="ctr"/>
          <a:lstStyle/>
          <a:p>
            <a:pPr algn="ctr">
              <a:defRPr/>
            </a:pPr>
            <a:r>
              <a:rPr lang="en-US" altLang="zh-CN" sz="900" b="1">
                <a:latin typeface="+mn-lt"/>
                <a:ea typeface="+mn-ea"/>
                <a:cs typeface="+mn-cs"/>
              </a:rPr>
              <a:t>D</a:t>
            </a:r>
          </a:p>
          <a:p>
            <a:pPr algn="ctr">
              <a:defRPr/>
            </a:pPr>
            <a:r>
              <a:rPr lang="en-US" altLang="zh-CN" sz="900" b="1">
                <a:latin typeface="+mn-lt"/>
                <a:ea typeface="+mn-ea"/>
                <a:cs typeface="+mn-cs"/>
              </a:rPr>
              <a:t>Cache</a:t>
            </a:r>
            <a:endParaRPr lang="en-US" altLang="zh-CN" sz="3600">
              <a:latin typeface="+mn-lt"/>
              <a:ea typeface="+mn-ea"/>
              <a:cs typeface="+mn-cs"/>
            </a:endParaRPr>
          </a:p>
        </p:txBody>
      </p:sp>
      <p:sp>
        <p:nvSpPr>
          <p:cNvPr id="2154514" name="Rectangle 18"/>
          <p:cNvSpPr>
            <a:spLocks noChangeArrowheads="1"/>
          </p:cNvSpPr>
          <p:nvPr/>
        </p:nvSpPr>
        <p:spPr bwMode="auto">
          <a:xfrm>
            <a:off x="6927850" y="2482850"/>
            <a:ext cx="471488" cy="276225"/>
          </a:xfrm>
          <a:prstGeom prst="rect">
            <a:avLst/>
          </a:prstGeom>
          <a:solidFill>
            <a:schemeClr val="accent2"/>
          </a:solidFill>
          <a:ln w="9525" algn="ctr">
            <a:noFill/>
            <a:miter lim="800000"/>
            <a:headEnd/>
            <a:tailEnd/>
          </a:ln>
          <a:effectLst>
            <a:outerShdw dist="35921" dir="2700000" algn="ctr" rotWithShape="0">
              <a:schemeClr val="tx1"/>
            </a:outerShdw>
          </a:effectLst>
        </p:spPr>
        <p:txBody>
          <a:bodyPr wrap="none" anchor="ctr"/>
          <a:lstStyle/>
          <a:p>
            <a:pPr algn="ctr">
              <a:defRPr/>
            </a:pPr>
            <a:r>
              <a:rPr lang="en-US" altLang="zh-CN" sz="900" b="1">
                <a:latin typeface="+mn-lt"/>
                <a:ea typeface="+mn-ea"/>
                <a:cs typeface="+mn-cs"/>
              </a:rPr>
              <a:t>Internal</a:t>
            </a:r>
          </a:p>
          <a:p>
            <a:pPr algn="ctr">
              <a:defRPr/>
            </a:pPr>
            <a:r>
              <a:rPr lang="en-US" altLang="zh-CN" sz="900" b="1">
                <a:latin typeface="+mn-lt"/>
                <a:ea typeface="+mn-ea"/>
                <a:cs typeface="+mn-cs"/>
              </a:rPr>
              <a:t>Control</a:t>
            </a:r>
          </a:p>
        </p:txBody>
      </p:sp>
      <p:sp>
        <p:nvSpPr>
          <p:cNvPr id="2154515" name="Rectangle 19"/>
          <p:cNvSpPr>
            <a:spLocks noChangeArrowheads="1"/>
          </p:cNvSpPr>
          <p:nvPr/>
        </p:nvSpPr>
        <p:spPr bwMode="auto">
          <a:xfrm>
            <a:off x="6927850" y="2097088"/>
            <a:ext cx="471488" cy="274637"/>
          </a:xfrm>
          <a:prstGeom prst="rect">
            <a:avLst/>
          </a:prstGeom>
          <a:solidFill>
            <a:schemeClr val="accent2"/>
          </a:solidFill>
          <a:ln w="9525">
            <a:noFill/>
            <a:miter lim="800000"/>
            <a:headEnd/>
            <a:tailEnd/>
          </a:ln>
          <a:effectLst>
            <a:outerShdw dist="35921" dir="2700000" algn="ctr" rotWithShape="0">
              <a:schemeClr val="tx1"/>
            </a:outerShdw>
          </a:effectLst>
        </p:spPr>
        <p:txBody>
          <a:bodyPr wrap="none" anchor="ctr"/>
          <a:lstStyle/>
          <a:p>
            <a:pPr algn="ctr">
              <a:defRPr/>
            </a:pPr>
            <a:r>
              <a:rPr lang="en-US" altLang="zh-CN" sz="900" b="1">
                <a:latin typeface="+mn-lt"/>
                <a:ea typeface="+mn-ea"/>
                <a:cs typeface="+mn-cs"/>
              </a:rPr>
              <a:t>MMU</a:t>
            </a:r>
          </a:p>
        </p:txBody>
      </p:sp>
      <p:sp>
        <p:nvSpPr>
          <p:cNvPr id="2154516" name="Rectangle 20"/>
          <p:cNvSpPr>
            <a:spLocks noChangeArrowheads="1"/>
          </p:cNvSpPr>
          <p:nvPr/>
        </p:nvSpPr>
        <p:spPr bwMode="auto">
          <a:xfrm>
            <a:off x="6383338" y="2482850"/>
            <a:ext cx="469900" cy="276225"/>
          </a:xfrm>
          <a:prstGeom prst="rect">
            <a:avLst/>
          </a:prstGeom>
          <a:solidFill>
            <a:schemeClr val="accent2"/>
          </a:solidFill>
          <a:ln w="9525">
            <a:noFill/>
            <a:miter lim="800000"/>
            <a:headEnd/>
            <a:tailEnd/>
          </a:ln>
          <a:effectLst>
            <a:outerShdw dist="35921" dir="2700000" algn="ctr" rotWithShape="0">
              <a:schemeClr val="tx1"/>
            </a:outerShdw>
          </a:effectLst>
        </p:spPr>
        <p:txBody>
          <a:bodyPr wrap="none" anchor="ctr"/>
          <a:lstStyle/>
          <a:p>
            <a:pPr algn="ctr">
              <a:lnSpc>
                <a:spcPct val="80000"/>
              </a:lnSpc>
              <a:defRPr/>
            </a:pPr>
            <a:r>
              <a:rPr lang="en-US" altLang="zh-CN" sz="1000" b="1">
                <a:latin typeface="+mn-lt"/>
                <a:ea typeface="+mn-ea"/>
                <a:cs typeface="+mn-cs"/>
              </a:rPr>
              <a:t>Bus</a:t>
            </a:r>
          </a:p>
          <a:p>
            <a:pPr algn="ctr">
              <a:lnSpc>
                <a:spcPct val="80000"/>
              </a:lnSpc>
              <a:defRPr/>
            </a:pPr>
            <a:r>
              <a:rPr lang="en-US" altLang="zh-CN" sz="1000" b="1">
                <a:latin typeface="+mn-lt"/>
                <a:ea typeface="+mn-ea"/>
                <a:cs typeface="+mn-cs"/>
              </a:rPr>
              <a:t>Control</a:t>
            </a:r>
          </a:p>
        </p:txBody>
      </p:sp>
      <p:sp>
        <p:nvSpPr>
          <p:cNvPr id="2154517" name="Rectangle 21"/>
          <p:cNvSpPr>
            <a:spLocks noChangeArrowheads="1"/>
          </p:cNvSpPr>
          <p:nvPr/>
        </p:nvSpPr>
        <p:spPr bwMode="auto">
          <a:xfrm>
            <a:off x="4868863" y="2855913"/>
            <a:ext cx="657225" cy="182562"/>
          </a:xfrm>
          <a:prstGeom prst="rect">
            <a:avLst/>
          </a:prstGeom>
          <a:solidFill>
            <a:schemeClr val="accent2"/>
          </a:solidFill>
          <a:ln w="9525">
            <a:noFill/>
            <a:miter lim="800000"/>
            <a:headEnd/>
            <a:tailEnd/>
          </a:ln>
          <a:effectLst>
            <a:outerShdw dist="35921" dir="2700000" algn="ctr" rotWithShape="0">
              <a:schemeClr val="tx1"/>
            </a:outerShdw>
          </a:effectLst>
        </p:spPr>
        <p:txBody>
          <a:bodyPr wrap="none" anchor="ctr"/>
          <a:lstStyle/>
          <a:p>
            <a:pPr algn="ctr">
              <a:defRPr/>
            </a:pPr>
            <a:r>
              <a:rPr lang="en-US" altLang="zh-CN" sz="900" b="1">
                <a:latin typeface="+mn-lt"/>
                <a:ea typeface="+mn-ea"/>
                <a:cs typeface="+mn-cs"/>
              </a:rPr>
              <a:t>RTC</a:t>
            </a:r>
            <a:endParaRPr lang="en-US" altLang="zh-CN" sz="3600">
              <a:latin typeface="+mn-lt"/>
              <a:ea typeface="+mn-ea"/>
              <a:cs typeface="+mn-cs"/>
            </a:endParaRPr>
          </a:p>
        </p:txBody>
      </p:sp>
      <p:sp>
        <p:nvSpPr>
          <p:cNvPr id="2154518" name="Rectangle 22"/>
          <p:cNvSpPr>
            <a:spLocks noChangeArrowheads="1"/>
          </p:cNvSpPr>
          <p:nvPr/>
        </p:nvSpPr>
        <p:spPr bwMode="auto">
          <a:xfrm>
            <a:off x="4868863" y="3078163"/>
            <a:ext cx="657225" cy="184150"/>
          </a:xfrm>
          <a:prstGeom prst="rect">
            <a:avLst/>
          </a:prstGeom>
          <a:solidFill>
            <a:schemeClr val="accent2"/>
          </a:solidFill>
          <a:ln w="9525">
            <a:noFill/>
            <a:miter lim="800000"/>
            <a:headEnd/>
            <a:tailEnd/>
          </a:ln>
          <a:effectLst>
            <a:outerShdw dist="35921" dir="2700000" algn="ctr" rotWithShape="0">
              <a:schemeClr val="tx1"/>
            </a:outerShdw>
          </a:effectLst>
        </p:spPr>
        <p:txBody>
          <a:bodyPr wrap="none" anchor="ctr"/>
          <a:lstStyle/>
          <a:p>
            <a:pPr algn="ctr">
              <a:defRPr/>
            </a:pPr>
            <a:r>
              <a:rPr lang="en-US" altLang="zh-CN" sz="900" b="1">
                <a:latin typeface="+mn-lt"/>
                <a:ea typeface="+mn-ea"/>
                <a:cs typeface="+mn-cs"/>
              </a:rPr>
              <a:t>PWM</a:t>
            </a:r>
            <a:endParaRPr lang="en-US" altLang="zh-CN" sz="3600">
              <a:latin typeface="+mn-lt"/>
              <a:ea typeface="+mn-ea"/>
              <a:cs typeface="+mn-cs"/>
            </a:endParaRPr>
          </a:p>
        </p:txBody>
      </p:sp>
      <p:sp>
        <p:nvSpPr>
          <p:cNvPr id="2154519" name="Rectangle 23"/>
          <p:cNvSpPr>
            <a:spLocks noChangeArrowheads="1"/>
          </p:cNvSpPr>
          <p:nvPr/>
        </p:nvSpPr>
        <p:spPr bwMode="auto">
          <a:xfrm>
            <a:off x="4868863" y="3294063"/>
            <a:ext cx="657225" cy="217487"/>
          </a:xfrm>
          <a:prstGeom prst="rect">
            <a:avLst/>
          </a:prstGeom>
          <a:solidFill>
            <a:schemeClr val="accent2"/>
          </a:solidFill>
          <a:ln w="9525">
            <a:noFill/>
            <a:miter lim="800000"/>
            <a:headEnd/>
            <a:tailEnd/>
          </a:ln>
          <a:effectLst>
            <a:outerShdw dist="35921" dir="2700000" algn="ctr" rotWithShape="0">
              <a:schemeClr val="tx1"/>
            </a:outerShdw>
          </a:effectLst>
        </p:spPr>
        <p:txBody>
          <a:bodyPr wrap="none" anchor="ctr"/>
          <a:lstStyle/>
          <a:p>
            <a:pPr algn="ctr">
              <a:defRPr/>
            </a:pPr>
            <a:r>
              <a:rPr lang="en-US" altLang="zh-CN" sz="900" b="1">
                <a:latin typeface="+mn-lt"/>
                <a:ea typeface="+mn-ea"/>
                <a:cs typeface="+mn-cs"/>
              </a:rPr>
              <a:t>Watch Dog</a:t>
            </a:r>
          </a:p>
        </p:txBody>
      </p:sp>
      <p:sp>
        <p:nvSpPr>
          <p:cNvPr id="2154520" name="Rectangle 24"/>
          <p:cNvSpPr>
            <a:spLocks noChangeArrowheads="1"/>
          </p:cNvSpPr>
          <p:nvPr/>
        </p:nvSpPr>
        <p:spPr bwMode="auto">
          <a:xfrm>
            <a:off x="7681913" y="1812925"/>
            <a:ext cx="1023937" cy="166688"/>
          </a:xfrm>
          <a:prstGeom prst="rect">
            <a:avLst/>
          </a:prstGeom>
          <a:solidFill>
            <a:schemeClr val="accent2"/>
          </a:solidFill>
          <a:ln w="9525" algn="ctr">
            <a:noFill/>
            <a:miter lim="800000"/>
            <a:headEnd/>
            <a:tailEnd/>
          </a:ln>
          <a:effectLst>
            <a:outerShdw dist="35921" dir="2700000" algn="ctr" rotWithShape="0">
              <a:schemeClr val="tx1"/>
            </a:outerShdw>
          </a:effectLst>
        </p:spPr>
        <p:txBody>
          <a:bodyPr wrap="none" anchor="ctr"/>
          <a:lstStyle/>
          <a:p>
            <a:pPr algn="ctr">
              <a:defRPr/>
            </a:pPr>
            <a:r>
              <a:rPr lang="en-US" altLang="zh-CN" sz="900" b="1">
                <a:latin typeface="+mn-lt"/>
                <a:ea typeface="+mn-ea"/>
                <a:cs typeface="+mn-cs"/>
              </a:rPr>
              <a:t>PCMCIA/CF </a:t>
            </a:r>
          </a:p>
        </p:txBody>
      </p:sp>
      <p:sp>
        <p:nvSpPr>
          <p:cNvPr id="2154521" name="Rectangle 25"/>
          <p:cNvSpPr>
            <a:spLocks noChangeArrowheads="1"/>
          </p:cNvSpPr>
          <p:nvPr/>
        </p:nvSpPr>
        <p:spPr bwMode="auto">
          <a:xfrm>
            <a:off x="7681913" y="2024063"/>
            <a:ext cx="1023937" cy="166687"/>
          </a:xfrm>
          <a:prstGeom prst="rect">
            <a:avLst/>
          </a:prstGeom>
          <a:solidFill>
            <a:schemeClr val="accent2"/>
          </a:solidFill>
          <a:ln w="9525">
            <a:noFill/>
            <a:miter lim="800000"/>
            <a:headEnd/>
            <a:tailEnd/>
          </a:ln>
          <a:effectLst>
            <a:outerShdw dist="35921" dir="2700000" algn="ctr" rotWithShape="0">
              <a:schemeClr val="tx1"/>
            </a:outerShdw>
          </a:effectLst>
        </p:spPr>
        <p:txBody>
          <a:bodyPr wrap="none" anchor="ctr"/>
          <a:lstStyle/>
          <a:p>
            <a:pPr algn="ctr">
              <a:defRPr/>
            </a:pPr>
            <a:r>
              <a:rPr lang="en-US" altLang="zh-CN" sz="900" b="1">
                <a:latin typeface="+mn-lt"/>
                <a:ea typeface="+mn-ea"/>
                <a:cs typeface="+mn-cs"/>
              </a:rPr>
              <a:t>UART x6</a:t>
            </a:r>
            <a:endParaRPr lang="en-US" altLang="zh-CN" sz="900">
              <a:latin typeface="+mn-lt"/>
              <a:ea typeface="+mn-ea"/>
              <a:cs typeface="+mn-cs"/>
            </a:endParaRPr>
          </a:p>
        </p:txBody>
      </p:sp>
      <p:sp>
        <p:nvSpPr>
          <p:cNvPr id="2154522" name="Rectangle 26"/>
          <p:cNvSpPr>
            <a:spLocks noChangeArrowheads="1"/>
          </p:cNvSpPr>
          <p:nvPr/>
        </p:nvSpPr>
        <p:spPr bwMode="auto">
          <a:xfrm>
            <a:off x="7681913" y="2235200"/>
            <a:ext cx="1023937" cy="166688"/>
          </a:xfrm>
          <a:prstGeom prst="rect">
            <a:avLst/>
          </a:prstGeom>
          <a:solidFill>
            <a:schemeClr val="accent2"/>
          </a:solidFill>
          <a:ln w="9525">
            <a:noFill/>
            <a:miter lim="800000"/>
            <a:headEnd/>
            <a:tailEnd/>
          </a:ln>
          <a:effectLst>
            <a:outerShdw dist="35921" dir="2700000" algn="ctr" rotWithShape="0">
              <a:schemeClr val="tx1"/>
            </a:outerShdw>
          </a:effectLst>
        </p:spPr>
        <p:txBody>
          <a:bodyPr wrap="none" anchor="ctr"/>
          <a:lstStyle/>
          <a:p>
            <a:pPr algn="ctr">
              <a:defRPr/>
            </a:pPr>
            <a:r>
              <a:rPr lang="en-US" altLang="zh-CN" sz="900" b="1">
                <a:latin typeface="+mn-lt"/>
                <a:ea typeface="+mn-ea"/>
                <a:cs typeface="+mn-cs"/>
              </a:rPr>
              <a:t>SSI/I</a:t>
            </a:r>
            <a:r>
              <a:rPr lang="en-US" altLang="zh-CN" sz="900" b="1" baseline="30000">
                <a:latin typeface="+mn-lt"/>
                <a:ea typeface="+mn-ea"/>
                <a:cs typeface="+mn-cs"/>
              </a:rPr>
              <a:t>2</a:t>
            </a:r>
            <a:r>
              <a:rPr lang="en-US" altLang="zh-CN" sz="900" b="1">
                <a:latin typeface="+mn-lt"/>
                <a:ea typeface="+mn-ea"/>
                <a:cs typeface="+mn-cs"/>
              </a:rPr>
              <a:t>S x2</a:t>
            </a:r>
            <a:endParaRPr lang="en-US" altLang="zh-CN" sz="3600">
              <a:latin typeface="+mn-lt"/>
              <a:ea typeface="+mn-ea"/>
              <a:cs typeface="+mn-cs"/>
            </a:endParaRPr>
          </a:p>
        </p:txBody>
      </p:sp>
      <p:sp>
        <p:nvSpPr>
          <p:cNvPr id="2154523" name="Rectangle 27"/>
          <p:cNvSpPr>
            <a:spLocks noChangeArrowheads="1"/>
          </p:cNvSpPr>
          <p:nvPr/>
        </p:nvSpPr>
        <p:spPr bwMode="auto">
          <a:xfrm>
            <a:off x="7681913" y="2446338"/>
            <a:ext cx="1023937" cy="166687"/>
          </a:xfrm>
          <a:prstGeom prst="rect">
            <a:avLst/>
          </a:prstGeom>
          <a:solidFill>
            <a:schemeClr val="accent2"/>
          </a:solidFill>
          <a:ln w="9525">
            <a:noFill/>
            <a:miter lim="800000"/>
            <a:headEnd/>
            <a:tailEnd/>
          </a:ln>
          <a:effectLst>
            <a:outerShdw dist="35921" dir="2700000" algn="ctr" rotWithShape="0">
              <a:schemeClr val="tx1"/>
            </a:outerShdw>
          </a:effectLst>
        </p:spPr>
        <p:txBody>
          <a:bodyPr wrap="none" anchor="ctr"/>
          <a:lstStyle/>
          <a:p>
            <a:pPr algn="ctr">
              <a:defRPr/>
            </a:pPr>
            <a:r>
              <a:rPr lang="en-US" altLang="zh-CN" sz="900" b="1">
                <a:latin typeface="+mn-lt"/>
                <a:ea typeface="+mn-ea"/>
                <a:cs typeface="+mn-cs"/>
              </a:rPr>
              <a:t>I</a:t>
            </a:r>
            <a:r>
              <a:rPr lang="en-US" altLang="zh-CN" sz="900" b="1" baseline="30000">
                <a:latin typeface="+mn-lt"/>
                <a:ea typeface="+mn-ea"/>
                <a:cs typeface="+mn-cs"/>
              </a:rPr>
              <a:t>2</a:t>
            </a:r>
            <a:r>
              <a:rPr lang="en-US" altLang="zh-CN" sz="900" b="1">
                <a:latin typeface="+mn-lt"/>
                <a:ea typeface="+mn-ea"/>
                <a:cs typeface="+mn-cs"/>
              </a:rPr>
              <a:t>C x2</a:t>
            </a:r>
          </a:p>
        </p:txBody>
      </p:sp>
      <p:sp>
        <p:nvSpPr>
          <p:cNvPr id="2154524" name="Rectangle 28"/>
          <p:cNvSpPr>
            <a:spLocks noChangeArrowheads="1"/>
          </p:cNvSpPr>
          <p:nvPr/>
        </p:nvSpPr>
        <p:spPr bwMode="auto">
          <a:xfrm>
            <a:off x="7681913" y="2657475"/>
            <a:ext cx="1023937" cy="271463"/>
          </a:xfrm>
          <a:prstGeom prst="rect">
            <a:avLst/>
          </a:prstGeom>
          <a:solidFill>
            <a:schemeClr val="accent2"/>
          </a:solidFill>
          <a:ln w="9525" algn="ctr">
            <a:noFill/>
            <a:miter lim="800000"/>
            <a:headEnd/>
            <a:tailEnd/>
          </a:ln>
          <a:effectLst>
            <a:outerShdw dist="35921" dir="2700000" algn="ctr" rotWithShape="0">
              <a:schemeClr val="tx1"/>
            </a:outerShdw>
          </a:effectLst>
        </p:spPr>
        <p:txBody>
          <a:bodyPr wrap="none" anchor="ctr"/>
          <a:lstStyle/>
          <a:p>
            <a:pPr algn="ctr">
              <a:defRPr/>
            </a:pPr>
            <a:r>
              <a:rPr lang="en-US" altLang="zh-CN" sz="900" b="1">
                <a:latin typeface="+mn-lt"/>
                <a:ea typeface="+mn-ea"/>
                <a:cs typeface="+mn-cs"/>
              </a:rPr>
              <a:t>HS USB OTG</a:t>
            </a:r>
          </a:p>
          <a:p>
            <a:pPr algn="ctr">
              <a:defRPr/>
            </a:pPr>
            <a:r>
              <a:rPr lang="en-US" altLang="zh-CN" sz="900" b="1">
                <a:latin typeface="+mn-lt"/>
                <a:ea typeface="+mn-ea"/>
                <a:cs typeface="+mn-cs"/>
              </a:rPr>
              <a:t> Host x2</a:t>
            </a:r>
          </a:p>
        </p:txBody>
      </p:sp>
      <p:sp>
        <p:nvSpPr>
          <p:cNvPr id="2154525" name="Rectangle 29"/>
          <p:cNvSpPr>
            <a:spLocks noChangeArrowheads="1"/>
          </p:cNvSpPr>
          <p:nvPr/>
        </p:nvSpPr>
        <p:spPr bwMode="auto">
          <a:xfrm>
            <a:off x="7681913" y="1392238"/>
            <a:ext cx="1023937" cy="168275"/>
          </a:xfrm>
          <a:prstGeom prst="rect">
            <a:avLst/>
          </a:prstGeom>
          <a:solidFill>
            <a:schemeClr val="accent2"/>
          </a:solidFill>
          <a:ln w="9525">
            <a:noFill/>
            <a:miter lim="800000"/>
            <a:headEnd/>
            <a:tailEnd/>
          </a:ln>
          <a:effectLst>
            <a:outerShdw dist="35921" dir="2700000" algn="ctr" rotWithShape="0">
              <a:schemeClr val="tx1"/>
            </a:outerShdw>
          </a:effectLst>
        </p:spPr>
        <p:txBody>
          <a:bodyPr wrap="none" anchor="ctr"/>
          <a:lstStyle/>
          <a:p>
            <a:pPr algn="ctr">
              <a:defRPr/>
            </a:pPr>
            <a:r>
              <a:rPr lang="en-US" altLang="zh-CN" sz="900" b="1">
                <a:latin typeface="+mn-lt"/>
                <a:ea typeface="+mn-ea"/>
                <a:cs typeface="+mn-cs"/>
              </a:rPr>
              <a:t>IrDA</a:t>
            </a:r>
          </a:p>
        </p:txBody>
      </p:sp>
      <p:sp>
        <p:nvSpPr>
          <p:cNvPr id="2154526" name="Rectangle 30"/>
          <p:cNvSpPr>
            <a:spLocks noChangeArrowheads="1"/>
          </p:cNvSpPr>
          <p:nvPr/>
        </p:nvSpPr>
        <p:spPr bwMode="auto">
          <a:xfrm>
            <a:off x="7691438" y="4984750"/>
            <a:ext cx="1023937" cy="625475"/>
          </a:xfrm>
          <a:prstGeom prst="rect">
            <a:avLst/>
          </a:prstGeom>
          <a:solidFill>
            <a:schemeClr val="accent2"/>
          </a:solidFill>
          <a:ln w="9525">
            <a:noFill/>
            <a:miter lim="800000"/>
            <a:headEnd/>
            <a:tailEnd/>
          </a:ln>
          <a:effectLst>
            <a:outerShdw dist="35921" dir="2700000" algn="ctr" rotWithShape="0">
              <a:schemeClr val="tx1"/>
            </a:outerShdw>
          </a:effectLst>
        </p:spPr>
        <p:txBody>
          <a:bodyPr wrap="none" anchor="ctr"/>
          <a:lstStyle/>
          <a:p>
            <a:pPr algn="ctr">
              <a:defRPr/>
            </a:pPr>
            <a:r>
              <a:rPr lang="en-US" altLang="zh-CN" sz="800" b="1">
                <a:latin typeface="+mn-lt"/>
                <a:ea typeface="+mn-ea"/>
                <a:cs typeface="+mn-cs"/>
              </a:rPr>
              <a:t>DDR/SDRAM</a:t>
            </a:r>
          </a:p>
          <a:p>
            <a:pPr algn="ctr">
              <a:defRPr/>
            </a:pPr>
            <a:r>
              <a:rPr lang="en-US" altLang="zh-CN" sz="800" b="1">
                <a:latin typeface="+mn-lt"/>
                <a:ea typeface="+mn-ea"/>
                <a:cs typeface="+mn-cs"/>
              </a:rPr>
              <a:t>NAND Flash</a:t>
            </a:r>
          </a:p>
          <a:p>
            <a:pPr algn="ctr">
              <a:defRPr/>
            </a:pPr>
            <a:r>
              <a:rPr lang="en-US" altLang="zh-CN" sz="800" b="1">
                <a:latin typeface="+mn-lt"/>
                <a:ea typeface="+mn-ea"/>
                <a:cs typeface="+mn-cs"/>
              </a:rPr>
              <a:t>Vsync Flash</a:t>
            </a:r>
          </a:p>
          <a:p>
            <a:pPr algn="ctr">
              <a:defRPr/>
            </a:pPr>
            <a:r>
              <a:rPr lang="en-US" altLang="zh-CN" sz="800" b="1">
                <a:latin typeface="+mn-lt"/>
                <a:ea typeface="+mn-ea"/>
                <a:cs typeface="+mn-cs"/>
              </a:rPr>
              <a:t>EIM</a:t>
            </a:r>
          </a:p>
        </p:txBody>
      </p:sp>
      <p:sp>
        <p:nvSpPr>
          <p:cNvPr id="2154527" name="Rectangle 31"/>
          <p:cNvSpPr>
            <a:spLocks noChangeArrowheads="1"/>
          </p:cNvSpPr>
          <p:nvPr/>
        </p:nvSpPr>
        <p:spPr bwMode="auto">
          <a:xfrm>
            <a:off x="7681913" y="2973388"/>
            <a:ext cx="1023937" cy="165100"/>
          </a:xfrm>
          <a:prstGeom prst="rect">
            <a:avLst/>
          </a:prstGeom>
          <a:solidFill>
            <a:schemeClr val="accent2"/>
          </a:solidFill>
          <a:ln w="9525">
            <a:noFill/>
            <a:miter lim="800000"/>
            <a:headEnd/>
            <a:tailEnd/>
          </a:ln>
          <a:effectLst>
            <a:outerShdw dist="35921" dir="2700000" algn="ctr" rotWithShape="0">
              <a:schemeClr val="tx1"/>
            </a:outerShdw>
          </a:effectLst>
        </p:spPr>
        <p:txBody>
          <a:bodyPr wrap="none" anchor="ctr"/>
          <a:lstStyle/>
          <a:p>
            <a:pPr algn="ctr">
              <a:defRPr/>
            </a:pPr>
            <a:r>
              <a:rPr lang="en-US" altLang="zh-CN" sz="900" b="1">
                <a:latin typeface="+mn-lt"/>
                <a:ea typeface="+mn-ea"/>
                <a:cs typeface="+mn-cs"/>
              </a:rPr>
              <a:t>Audio Mux</a:t>
            </a:r>
          </a:p>
        </p:txBody>
      </p:sp>
      <p:sp>
        <p:nvSpPr>
          <p:cNvPr id="2154528" name="Rectangle 32"/>
          <p:cNvSpPr>
            <a:spLocks noChangeArrowheads="1"/>
          </p:cNvSpPr>
          <p:nvPr/>
        </p:nvSpPr>
        <p:spPr bwMode="auto">
          <a:xfrm>
            <a:off x="7681913" y="3181350"/>
            <a:ext cx="1023937" cy="165100"/>
          </a:xfrm>
          <a:prstGeom prst="rect">
            <a:avLst/>
          </a:prstGeom>
          <a:solidFill>
            <a:schemeClr val="accent2"/>
          </a:solidFill>
          <a:ln w="9525">
            <a:noFill/>
            <a:miter lim="800000"/>
            <a:headEnd/>
            <a:tailEnd/>
          </a:ln>
          <a:effectLst>
            <a:outerShdw dist="35921" dir="2700000" algn="ctr" rotWithShape="0">
              <a:schemeClr val="tx1"/>
            </a:outerShdw>
          </a:effectLst>
        </p:spPr>
        <p:txBody>
          <a:bodyPr wrap="none" anchor="ctr"/>
          <a:lstStyle/>
          <a:p>
            <a:pPr algn="ctr">
              <a:defRPr/>
            </a:pPr>
            <a:r>
              <a:rPr lang="en-US" altLang="zh-CN" sz="900" b="1">
                <a:latin typeface="+mn-lt"/>
                <a:ea typeface="+mn-ea"/>
                <a:cs typeface="+mn-cs"/>
              </a:rPr>
              <a:t>1-Wire</a:t>
            </a:r>
            <a:endParaRPr lang="en-US" altLang="zh-CN" sz="3600">
              <a:latin typeface="+mn-lt"/>
              <a:ea typeface="+mn-ea"/>
              <a:cs typeface="+mn-cs"/>
            </a:endParaRPr>
          </a:p>
        </p:txBody>
      </p:sp>
      <p:sp>
        <p:nvSpPr>
          <p:cNvPr id="2154529" name="Rectangle 33"/>
          <p:cNvSpPr>
            <a:spLocks noChangeArrowheads="1"/>
          </p:cNvSpPr>
          <p:nvPr/>
        </p:nvSpPr>
        <p:spPr bwMode="auto">
          <a:xfrm>
            <a:off x="7681913" y="1603375"/>
            <a:ext cx="1023937" cy="165100"/>
          </a:xfrm>
          <a:prstGeom prst="rect">
            <a:avLst/>
          </a:prstGeom>
          <a:solidFill>
            <a:schemeClr val="accent2"/>
          </a:solidFill>
          <a:ln w="9525" algn="ctr">
            <a:noFill/>
            <a:miter lim="800000"/>
            <a:headEnd/>
            <a:tailEnd/>
          </a:ln>
          <a:effectLst>
            <a:outerShdw dist="35921" dir="2700000" algn="ctr" rotWithShape="0">
              <a:schemeClr val="tx1"/>
            </a:outerShdw>
          </a:effectLst>
        </p:spPr>
        <p:txBody>
          <a:bodyPr wrap="none" anchor="ctr"/>
          <a:lstStyle/>
          <a:p>
            <a:pPr algn="ctr">
              <a:defRPr/>
            </a:pPr>
            <a:r>
              <a:rPr lang="en-US" altLang="zh-CN" sz="900" b="1">
                <a:latin typeface="+mn-lt"/>
                <a:ea typeface="+mn-ea"/>
                <a:cs typeface="+mn-cs"/>
              </a:rPr>
              <a:t>MMC/SD x3</a:t>
            </a:r>
          </a:p>
        </p:txBody>
      </p:sp>
      <p:sp>
        <p:nvSpPr>
          <p:cNvPr id="2154530" name="Rectangle 34"/>
          <p:cNvSpPr>
            <a:spLocks noChangeArrowheads="1"/>
          </p:cNvSpPr>
          <p:nvPr/>
        </p:nvSpPr>
        <p:spPr bwMode="auto">
          <a:xfrm>
            <a:off x="7681913" y="3940175"/>
            <a:ext cx="1023937" cy="166688"/>
          </a:xfrm>
          <a:prstGeom prst="rect">
            <a:avLst/>
          </a:prstGeom>
          <a:solidFill>
            <a:schemeClr val="accent2"/>
          </a:solidFill>
          <a:ln w="9525" algn="ctr">
            <a:noFill/>
            <a:miter lim="800000"/>
            <a:headEnd/>
            <a:tailEnd/>
          </a:ln>
          <a:effectLst>
            <a:outerShdw dist="35921" dir="2700000" algn="ctr" rotWithShape="0">
              <a:schemeClr val="tx1"/>
            </a:outerShdw>
          </a:effectLst>
        </p:spPr>
        <p:txBody>
          <a:bodyPr wrap="none" anchor="ctr"/>
          <a:lstStyle/>
          <a:p>
            <a:pPr algn="ctr">
              <a:defRPr/>
            </a:pPr>
            <a:r>
              <a:rPr lang="en-US" altLang="zh-CN" sz="900" b="1">
                <a:latin typeface="+mn-lt"/>
                <a:ea typeface="+mn-ea"/>
                <a:cs typeface="+mn-cs"/>
              </a:rPr>
              <a:t>10/100 Ethernet</a:t>
            </a:r>
          </a:p>
        </p:txBody>
      </p:sp>
      <p:sp>
        <p:nvSpPr>
          <p:cNvPr id="2154531" name="Rectangle 35"/>
          <p:cNvSpPr>
            <a:spLocks noChangeArrowheads="1"/>
          </p:cNvSpPr>
          <p:nvPr/>
        </p:nvSpPr>
        <p:spPr bwMode="auto">
          <a:xfrm>
            <a:off x="5897563" y="3373438"/>
            <a:ext cx="1512887" cy="396875"/>
          </a:xfrm>
          <a:prstGeom prst="rect">
            <a:avLst/>
          </a:prstGeom>
          <a:solidFill>
            <a:schemeClr val="folHlink"/>
          </a:solidFill>
          <a:ln w="9525">
            <a:noFill/>
            <a:miter lim="800000"/>
            <a:headEnd/>
            <a:tailEnd/>
          </a:ln>
          <a:effectLst>
            <a:outerShdw dist="35921" dir="2700000" algn="ctr" rotWithShape="0">
              <a:schemeClr val="tx1"/>
            </a:outerShdw>
          </a:effectLst>
        </p:spPr>
        <p:txBody>
          <a:bodyPr wrap="none" anchor="ctr"/>
          <a:lstStyle/>
          <a:p>
            <a:pPr algn="ctr">
              <a:defRPr/>
            </a:pPr>
            <a:r>
              <a:rPr lang="en-US" altLang="zh-CN" sz="900" b="1" dirty="0">
                <a:latin typeface="+mn-lt"/>
                <a:ea typeface="+mn-ea"/>
                <a:cs typeface="+mn-cs"/>
              </a:rPr>
              <a:t>Hardware Video </a:t>
            </a:r>
            <a:r>
              <a:rPr lang="en-US" altLang="zh-CN" sz="900" b="1" dirty="0" err="1">
                <a:latin typeface="+mn-lt"/>
                <a:ea typeface="+mn-ea"/>
                <a:cs typeface="+mn-cs"/>
              </a:rPr>
              <a:t>Codecs</a:t>
            </a:r>
            <a:endParaRPr lang="en-US" altLang="zh-CN" sz="900" b="1" dirty="0">
              <a:latin typeface="+mn-lt"/>
              <a:ea typeface="+mn-ea"/>
              <a:cs typeface="+mn-cs"/>
            </a:endParaRPr>
          </a:p>
          <a:p>
            <a:pPr algn="ctr">
              <a:defRPr/>
            </a:pPr>
            <a:r>
              <a:rPr lang="en-US" altLang="zh-CN" sz="900" b="1" dirty="0">
                <a:latin typeface="+mn-lt"/>
                <a:ea typeface="+mn-ea"/>
                <a:cs typeface="+mn-cs"/>
              </a:rPr>
              <a:t>MPEG4/H.263/H.264</a:t>
            </a:r>
            <a:endParaRPr lang="en-US" altLang="zh-CN" sz="3600" dirty="0">
              <a:latin typeface="+mn-lt"/>
              <a:ea typeface="+mn-ea"/>
              <a:cs typeface="+mn-cs"/>
            </a:endParaRPr>
          </a:p>
        </p:txBody>
      </p:sp>
      <p:sp>
        <p:nvSpPr>
          <p:cNvPr id="2154532" name="Rectangle 36"/>
          <p:cNvSpPr>
            <a:spLocks noChangeArrowheads="1"/>
          </p:cNvSpPr>
          <p:nvPr/>
        </p:nvSpPr>
        <p:spPr bwMode="auto">
          <a:xfrm>
            <a:off x="5899150" y="3830638"/>
            <a:ext cx="1512888" cy="165100"/>
          </a:xfrm>
          <a:prstGeom prst="rect">
            <a:avLst/>
          </a:prstGeom>
          <a:solidFill>
            <a:schemeClr val="folHlink"/>
          </a:solidFill>
          <a:ln w="9525">
            <a:noFill/>
            <a:miter lim="800000"/>
            <a:headEnd/>
            <a:tailEnd/>
          </a:ln>
          <a:effectLst>
            <a:outerShdw dist="35921" dir="2700000" algn="ctr" rotWithShape="0">
              <a:schemeClr val="tx1"/>
            </a:outerShdw>
          </a:effectLst>
        </p:spPr>
        <p:txBody>
          <a:bodyPr wrap="none" anchor="ctr"/>
          <a:lstStyle/>
          <a:p>
            <a:pPr algn="ctr">
              <a:defRPr/>
            </a:pPr>
            <a:r>
              <a:rPr lang="en-US" altLang="zh-CN" sz="900" b="1">
                <a:latin typeface="+mn-lt"/>
                <a:ea typeface="+mn-ea"/>
                <a:cs typeface="+mn-cs"/>
              </a:rPr>
              <a:t>Pre and Post Processing</a:t>
            </a:r>
            <a:endParaRPr lang="en-US" altLang="zh-CN" sz="3600">
              <a:latin typeface="+mn-lt"/>
              <a:ea typeface="+mn-ea"/>
              <a:cs typeface="+mn-cs"/>
            </a:endParaRPr>
          </a:p>
        </p:txBody>
      </p:sp>
      <p:sp>
        <p:nvSpPr>
          <p:cNvPr id="2154533" name="Rectangle 37"/>
          <p:cNvSpPr>
            <a:spLocks noChangeArrowheads="1"/>
          </p:cNvSpPr>
          <p:nvPr/>
        </p:nvSpPr>
        <p:spPr bwMode="auto">
          <a:xfrm>
            <a:off x="4868863" y="1460500"/>
            <a:ext cx="657225" cy="182563"/>
          </a:xfrm>
          <a:prstGeom prst="rect">
            <a:avLst/>
          </a:prstGeom>
          <a:solidFill>
            <a:schemeClr val="accent2"/>
          </a:solidFill>
          <a:ln w="9525">
            <a:noFill/>
            <a:miter lim="800000"/>
            <a:headEnd/>
            <a:tailEnd/>
          </a:ln>
          <a:effectLst>
            <a:outerShdw dist="35921" dir="2700000" algn="ctr" rotWithShape="0">
              <a:schemeClr val="tx1"/>
            </a:outerShdw>
          </a:effectLst>
        </p:spPr>
        <p:txBody>
          <a:bodyPr wrap="none" anchor="ctr"/>
          <a:lstStyle/>
          <a:p>
            <a:pPr algn="ctr">
              <a:defRPr/>
            </a:pPr>
            <a:r>
              <a:rPr lang="en-US" altLang="zh-CN" sz="900" b="1">
                <a:latin typeface="+mn-lt"/>
                <a:ea typeface="+mn-ea"/>
                <a:cs typeface="+mn-cs"/>
              </a:rPr>
              <a:t>JTAG/ICEM</a:t>
            </a:r>
            <a:endParaRPr lang="en-US" altLang="zh-CN" sz="3600">
              <a:latin typeface="+mn-lt"/>
              <a:ea typeface="+mn-ea"/>
              <a:cs typeface="+mn-cs"/>
            </a:endParaRPr>
          </a:p>
        </p:txBody>
      </p:sp>
      <p:sp>
        <p:nvSpPr>
          <p:cNvPr id="2154534" name="Rectangle 38"/>
          <p:cNvSpPr>
            <a:spLocks noChangeArrowheads="1"/>
          </p:cNvSpPr>
          <p:nvPr/>
        </p:nvSpPr>
        <p:spPr bwMode="auto">
          <a:xfrm>
            <a:off x="4867275" y="1935163"/>
            <a:ext cx="658813" cy="280987"/>
          </a:xfrm>
          <a:prstGeom prst="rect">
            <a:avLst/>
          </a:prstGeom>
          <a:solidFill>
            <a:schemeClr val="accent2"/>
          </a:solidFill>
          <a:ln w="9525">
            <a:noFill/>
            <a:miter lim="800000"/>
            <a:headEnd/>
            <a:tailEnd/>
          </a:ln>
          <a:effectLst>
            <a:outerShdw dist="35921" dir="2700000" algn="ctr" rotWithShape="0">
              <a:schemeClr val="tx1"/>
            </a:outerShdw>
          </a:effectLst>
        </p:spPr>
        <p:txBody>
          <a:bodyPr wrap="none" anchor="ctr"/>
          <a:lstStyle/>
          <a:p>
            <a:pPr algn="ctr">
              <a:defRPr/>
            </a:pPr>
            <a:r>
              <a:rPr lang="en-US" altLang="zh-CN" sz="900" b="1">
                <a:latin typeface="+mn-lt"/>
                <a:ea typeface="+mn-ea"/>
                <a:cs typeface="+mn-cs"/>
              </a:rPr>
              <a:t>CLK</a:t>
            </a:r>
          </a:p>
          <a:p>
            <a:pPr algn="ctr">
              <a:defRPr/>
            </a:pPr>
            <a:r>
              <a:rPr lang="en-US" altLang="zh-CN" sz="900" b="1">
                <a:latin typeface="+mn-lt"/>
                <a:ea typeface="+mn-ea"/>
                <a:cs typeface="+mn-cs"/>
              </a:rPr>
              <a:t>Mgt.</a:t>
            </a:r>
            <a:endParaRPr lang="en-US" altLang="zh-CN" sz="3600">
              <a:latin typeface="+mn-lt"/>
              <a:ea typeface="+mn-ea"/>
              <a:cs typeface="+mn-cs"/>
            </a:endParaRPr>
          </a:p>
        </p:txBody>
      </p:sp>
      <p:sp>
        <p:nvSpPr>
          <p:cNvPr id="2154535" name="Rectangle 39"/>
          <p:cNvSpPr>
            <a:spLocks noChangeArrowheads="1"/>
          </p:cNvSpPr>
          <p:nvPr/>
        </p:nvSpPr>
        <p:spPr bwMode="auto">
          <a:xfrm>
            <a:off x="4868863" y="1673225"/>
            <a:ext cx="657225" cy="211138"/>
          </a:xfrm>
          <a:prstGeom prst="rect">
            <a:avLst/>
          </a:prstGeom>
          <a:solidFill>
            <a:schemeClr val="accent2"/>
          </a:solidFill>
          <a:ln w="9525">
            <a:noFill/>
            <a:miter lim="800000"/>
            <a:headEnd/>
            <a:tailEnd/>
          </a:ln>
          <a:effectLst>
            <a:outerShdw dist="35921" dir="2700000" algn="ctr" rotWithShape="0">
              <a:schemeClr val="tx1"/>
            </a:outerShdw>
          </a:effectLst>
        </p:spPr>
        <p:txBody>
          <a:bodyPr wrap="none" anchor="ctr"/>
          <a:lstStyle/>
          <a:p>
            <a:pPr algn="ctr">
              <a:defRPr/>
            </a:pPr>
            <a:r>
              <a:rPr lang="en-US" altLang="zh-CN" sz="900" b="1">
                <a:latin typeface="+mn-lt"/>
                <a:ea typeface="+mn-ea"/>
                <a:cs typeface="+mn-cs"/>
              </a:rPr>
              <a:t>Bootstrap</a:t>
            </a:r>
          </a:p>
        </p:txBody>
      </p:sp>
      <p:sp>
        <p:nvSpPr>
          <p:cNvPr id="2154536" name="Rectangle 40"/>
          <p:cNvSpPr>
            <a:spLocks noChangeArrowheads="1"/>
          </p:cNvSpPr>
          <p:nvPr/>
        </p:nvSpPr>
        <p:spPr bwMode="auto">
          <a:xfrm>
            <a:off x="4860925" y="4573588"/>
            <a:ext cx="658813" cy="150812"/>
          </a:xfrm>
          <a:prstGeom prst="rect">
            <a:avLst/>
          </a:prstGeom>
          <a:solidFill>
            <a:schemeClr val="accent2"/>
          </a:solidFill>
          <a:ln w="9525">
            <a:noFill/>
            <a:miter lim="800000"/>
            <a:headEnd/>
            <a:tailEnd/>
          </a:ln>
          <a:effectLst>
            <a:outerShdw dist="35921" dir="2700000" algn="ctr" rotWithShape="0">
              <a:schemeClr val="tx1"/>
            </a:outerShdw>
          </a:effectLst>
        </p:spPr>
        <p:txBody>
          <a:bodyPr wrap="none" anchor="ctr"/>
          <a:lstStyle/>
          <a:p>
            <a:pPr algn="ctr">
              <a:defRPr/>
            </a:pPr>
            <a:r>
              <a:rPr lang="en-US" altLang="zh-CN" sz="900" b="1">
                <a:latin typeface="+mn-lt"/>
                <a:ea typeface="+mn-ea"/>
                <a:cs typeface="+mn-cs"/>
              </a:rPr>
              <a:t>Sahara v2</a:t>
            </a:r>
            <a:endParaRPr lang="en-US" altLang="zh-CN" sz="3600">
              <a:latin typeface="+mn-lt"/>
              <a:ea typeface="+mn-ea"/>
              <a:cs typeface="+mn-cs"/>
            </a:endParaRPr>
          </a:p>
        </p:txBody>
      </p:sp>
      <p:sp>
        <p:nvSpPr>
          <p:cNvPr id="2154537" name="Rectangle 41"/>
          <p:cNvSpPr>
            <a:spLocks noChangeArrowheads="1"/>
          </p:cNvSpPr>
          <p:nvPr/>
        </p:nvSpPr>
        <p:spPr bwMode="auto">
          <a:xfrm>
            <a:off x="4860925" y="4787900"/>
            <a:ext cx="658813" cy="141288"/>
          </a:xfrm>
          <a:prstGeom prst="rect">
            <a:avLst/>
          </a:prstGeom>
          <a:solidFill>
            <a:schemeClr val="accent2"/>
          </a:solidFill>
          <a:ln w="9525" algn="ctr">
            <a:noFill/>
            <a:miter lim="800000"/>
            <a:headEnd/>
            <a:tailEnd/>
          </a:ln>
          <a:effectLst>
            <a:outerShdw dist="35921" dir="2700000" algn="ctr" rotWithShape="0">
              <a:schemeClr val="tx1"/>
            </a:outerShdw>
          </a:effectLst>
        </p:spPr>
        <p:txBody>
          <a:bodyPr wrap="none" anchor="ctr"/>
          <a:lstStyle/>
          <a:p>
            <a:pPr algn="ctr">
              <a:defRPr/>
            </a:pPr>
            <a:r>
              <a:rPr lang="en-US" altLang="zh-CN" sz="900" b="1">
                <a:latin typeface="+mn-lt"/>
                <a:ea typeface="+mn-ea"/>
                <a:cs typeface="+mn-cs"/>
              </a:rPr>
              <a:t>RTIC</a:t>
            </a:r>
          </a:p>
        </p:txBody>
      </p:sp>
      <p:sp>
        <p:nvSpPr>
          <p:cNvPr id="2154538" name="Rectangle 42"/>
          <p:cNvSpPr>
            <a:spLocks noChangeArrowheads="1"/>
          </p:cNvSpPr>
          <p:nvPr/>
        </p:nvSpPr>
        <p:spPr bwMode="auto">
          <a:xfrm>
            <a:off x="4860925" y="4981575"/>
            <a:ext cx="658813" cy="149225"/>
          </a:xfrm>
          <a:prstGeom prst="rect">
            <a:avLst/>
          </a:prstGeom>
          <a:solidFill>
            <a:schemeClr val="accent2"/>
          </a:solidFill>
          <a:ln w="9525">
            <a:noFill/>
            <a:miter lim="800000"/>
            <a:headEnd/>
            <a:tailEnd/>
          </a:ln>
          <a:effectLst>
            <a:outerShdw dist="35921" dir="2700000" algn="ctr" rotWithShape="0">
              <a:schemeClr val="tx1"/>
            </a:outerShdw>
          </a:effectLst>
        </p:spPr>
        <p:txBody>
          <a:bodyPr wrap="none" anchor="ctr"/>
          <a:lstStyle/>
          <a:p>
            <a:pPr algn="ctr">
              <a:defRPr/>
            </a:pPr>
            <a:r>
              <a:rPr lang="en-US" altLang="zh-CN" sz="900" b="1">
                <a:latin typeface="+mn-lt"/>
                <a:ea typeface="+mn-ea"/>
                <a:cs typeface="+mn-cs"/>
              </a:rPr>
              <a:t>SCC</a:t>
            </a:r>
            <a:endParaRPr lang="en-US" altLang="zh-CN" sz="3600">
              <a:latin typeface="+mn-lt"/>
              <a:ea typeface="+mn-ea"/>
              <a:cs typeface="+mn-cs"/>
            </a:endParaRPr>
          </a:p>
        </p:txBody>
      </p:sp>
      <p:sp>
        <p:nvSpPr>
          <p:cNvPr id="2154539" name="Rectangle 43"/>
          <p:cNvSpPr>
            <a:spLocks noChangeArrowheads="1"/>
          </p:cNvSpPr>
          <p:nvPr/>
        </p:nvSpPr>
        <p:spPr bwMode="auto">
          <a:xfrm>
            <a:off x="4860925" y="5180013"/>
            <a:ext cx="658813" cy="142875"/>
          </a:xfrm>
          <a:prstGeom prst="rect">
            <a:avLst/>
          </a:prstGeom>
          <a:solidFill>
            <a:schemeClr val="accent2"/>
          </a:solidFill>
          <a:ln w="9525" algn="ctr">
            <a:noFill/>
            <a:miter lim="800000"/>
            <a:headEnd/>
            <a:tailEnd/>
          </a:ln>
          <a:effectLst>
            <a:outerShdw dist="35921" dir="2700000" algn="ctr" rotWithShape="0">
              <a:schemeClr val="tx1"/>
            </a:outerShdw>
          </a:effectLst>
        </p:spPr>
        <p:txBody>
          <a:bodyPr wrap="none" anchor="ctr"/>
          <a:lstStyle/>
          <a:p>
            <a:pPr algn="ctr">
              <a:defRPr/>
            </a:pPr>
            <a:r>
              <a:rPr lang="en-US" altLang="zh-CN" sz="900" b="1">
                <a:latin typeface="+mn-lt"/>
                <a:ea typeface="+mn-ea"/>
                <a:cs typeface="+mn-cs"/>
              </a:rPr>
              <a:t>RNGA</a:t>
            </a:r>
          </a:p>
        </p:txBody>
      </p:sp>
      <p:sp>
        <p:nvSpPr>
          <p:cNvPr id="2154540" name="Rectangle 44"/>
          <p:cNvSpPr>
            <a:spLocks noChangeArrowheads="1"/>
          </p:cNvSpPr>
          <p:nvPr/>
        </p:nvSpPr>
        <p:spPr bwMode="auto">
          <a:xfrm>
            <a:off x="7681913" y="3633788"/>
            <a:ext cx="1023937" cy="261937"/>
          </a:xfrm>
          <a:prstGeom prst="rect">
            <a:avLst/>
          </a:prstGeom>
          <a:solidFill>
            <a:schemeClr val="accent2"/>
          </a:solidFill>
          <a:ln w="9525" algn="ctr">
            <a:noFill/>
            <a:miter lim="800000"/>
            <a:headEnd/>
            <a:tailEnd/>
          </a:ln>
          <a:effectLst>
            <a:outerShdw dist="35921" dir="2700000" algn="ctr" rotWithShape="0">
              <a:schemeClr val="tx1"/>
            </a:outerShdw>
          </a:effectLst>
        </p:spPr>
        <p:txBody>
          <a:bodyPr wrap="none" anchor="ctr"/>
          <a:lstStyle/>
          <a:p>
            <a:pPr algn="ctr">
              <a:defRPr/>
            </a:pPr>
            <a:r>
              <a:rPr lang="en-US" altLang="zh-CN" sz="900" b="1">
                <a:latin typeface="+mn-lt"/>
                <a:ea typeface="+mn-ea"/>
                <a:cs typeface="+mn-cs"/>
              </a:rPr>
              <a:t>CSPI x3</a:t>
            </a:r>
          </a:p>
        </p:txBody>
      </p:sp>
      <p:sp>
        <p:nvSpPr>
          <p:cNvPr id="2154541" name="Rectangle 45"/>
          <p:cNvSpPr>
            <a:spLocks noChangeArrowheads="1"/>
          </p:cNvSpPr>
          <p:nvPr/>
        </p:nvSpPr>
        <p:spPr bwMode="auto">
          <a:xfrm>
            <a:off x="7681913" y="4151313"/>
            <a:ext cx="1023937" cy="138112"/>
          </a:xfrm>
          <a:prstGeom prst="rect">
            <a:avLst/>
          </a:prstGeom>
          <a:solidFill>
            <a:schemeClr val="accent2"/>
          </a:solidFill>
          <a:ln w="9525">
            <a:noFill/>
            <a:miter lim="800000"/>
            <a:headEnd/>
            <a:tailEnd/>
          </a:ln>
          <a:effectLst>
            <a:outerShdw dist="35921" dir="2700000" algn="ctr" rotWithShape="0">
              <a:schemeClr val="tx1"/>
            </a:outerShdw>
          </a:effectLst>
        </p:spPr>
        <p:txBody>
          <a:bodyPr wrap="none" anchor="ctr"/>
          <a:lstStyle/>
          <a:p>
            <a:pPr algn="ctr">
              <a:defRPr/>
            </a:pPr>
            <a:r>
              <a:rPr lang="en-US" altLang="zh-CN" sz="900" b="1">
                <a:latin typeface="+mn-lt"/>
                <a:ea typeface="+mn-ea"/>
                <a:cs typeface="+mn-cs"/>
              </a:rPr>
              <a:t>GPIO</a:t>
            </a:r>
            <a:endParaRPr lang="en-US" altLang="zh-CN" sz="3600">
              <a:latin typeface="+mn-lt"/>
              <a:ea typeface="+mn-ea"/>
              <a:cs typeface="+mn-cs"/>
            </a:endParaRPr>
          </a:p>
        </p:txBody>
      </p:sp>
      <p:sp>
        <p:nvSpPr>
          <p:cNvPr id="2154542" name="Rectangle 46"/>
          <p:cNvSpPr>
            <a:spLocks noChangeArrowheads="1"/>
          </p:cNvSpPr>
          <p:nvPr/>
        </p:nvSpPr>
        <p:spPr bwMode="auto">
          <a:xfrm>
            <a:off x="7681913" y="4333875"/>
            <a:ext cx="1023937" cy="165100"/>
          </a:xfrm>
          <a:prstGeom prst="rect">
            <a:avLst/>
          </a:prstGeom>
          <a:solidFill>
            <a:schemeClr val="accent2"/>
          </a:solidFill>
          <a:ln w="9525">
            <a:noFill/>
            <a:miter lim="800000"/>
            <a:headEnd/>
            <a:tailEnd/>
          </a:ln>
          <a:effectLst>
            <a:outerShdw dist="35921" dir="2700000" algn="ctr" rotWithShape="0">
              <a:schemeClr val="tx1"/>
            </a:outerShdw>
          </a:effectLst>
        </p:spPr>
        <p:txBody>
          <a:bodyPr wrap="none" anchor="ctr"/>
          <a:lstStyle/>
          <a:p>
            <a:pPr algn="ctr">
              <a:defRPr/>
            </a:pPr>
            <a:r>
              <a:rPr lang="en-US" altLang="zh-CN" sz="900" b="1">
                <a:latin typeface="+mn-lt"/>
                <a:ea typeface="+mn-ea"/>
                <a:cs typeface="+mn-cs"/>
              </a:rPr>
              <a:t>8x8 Keypad</a:t>
            </a:r>
            <a:endParaRPr lang="en-US" altLang="zh-CN" sz="3600">
              <a:latin typeface="+mn-lt"/>
              <a:ea typeface="+mn-ea"/>
              <a:cs typeface="+mn-cs"/>
            </a:endParaRPr>
          </a:p>
        </p:txBody>
      </p:sp>
      <p:sp>
        <p:nvSpPr>
          <p:cNvPr id="2154543" name="Rectangle 47"/>
          <p:cNvSpPr>
            <a:spLocks noChangeArrowheads="1"/>
          </p:cNvSpPr>
          <p:nvPr/>
        </p:nvSpPr>
        <p:spPr bwMode="auto">
          <a:xfrm>
            <a:off x="7681913" y="3390900"/>
            <a:ext cx="1023937" cy="198438"/>
          </a:xfrm>
          <a:prstGeom prst="rect">
            <a:avLst/>
          </a:prstGeom>
          <a:solidFill>
            <a:schemeClr val="folHlink"/>
          </a:solidFill>
          <a:ln w="9525" algn="ctr">
            <a:noFill/>
            <a:miter lim="800000"/>
            <a:headEnd/>
            <a:tailEnd/>
          </a:ln>
          <a:effectLst>
            <a:outerShdw dist="35921" dir="2700000" algn="ctr" rotWithShape="0">
              <a:schemeClr val="tx1"/>
            </a:outerShdw>
          </a:effectLst>
        </p:spPr>
        <p:txBody>
          <a:bodyPr wrap="none" anchor="ctr"/>
          <a:lstStyle/>
          <a:p>
            <a:pPr algn="ctr">
              <a:defRPr/>
            </a:pPr>
            <a:r>
              <a:rPr lang="en-US" altLang="zh-CN" sz="900" b="1">
                <a:latin typeface="+mn-lt"/>
                <a:ea typeface="+mn-ea"/>
                <a:cs typeface="+mn-cs"/>
              </a:rPr>
              <a:t>ATA-6</a:t>
            </a:r>
          </a:p>
        </p:txBody>
      </p:sp>
      <p:sp>
        <p:nvSpPr>
          <p:cNvPr id="2154544" name="Rectangle 48"/>
          <p:cNvSpPr>
            <a:spLocks noChangeArrowheads="1"/>
          </p:cNvSpPr>
          <p:nvPr/>
        </p:nvSpPr>
        <p:spPr bwMode="auto">
          <a:xfrm>
            <a:off x="7681913" y="4752975"/>
            <a:ext cx="1023937" cy="166688"/>
          </a:xfrm>
          <a:prstGeom prst="rect">
            <a:avLst/>
          </a:prstGeom>
          <a:solidFill>
            <a:schemeClr val="folHlink"/>
          </a:solidFill>
          <a:ln w="9525" algn="ctr">
            <a:noFill/>
            <a:miter lim="800000"/>
            <a:headEnd/>
            <a:tailEnd/>
          </a:ln>
          <a:effectLst>
            <a:outerShdw dist="35921" dir="2700000" algn="ctr" rotWithShape="0">
              <a:schemeClr val="tx1"/>
            </a:outerShdw>
          </a:effectLst>
        </p:spPr>
        <p:txBody>
          <a:bodyPr wrap="none" anchor="ctr"/>
          <a:lstStyle/>
          <a:p>
            <a:pPr algn="ctr">
              <a:defRPr/>
            </a:pPr>
            <a:r>
              <a:rPr lang="en-US" altLang="zh-CN" sz="900" b="1">
                <a:latin typeface="+mn-lt"/>
                <a:ea typeface="+mn-ea"/>
                <a:cs typeface="+mn-cs"/>
              </a:rPr>
              <a:t>Memory Stick Pro</a:t>
            </a:r>
          </a:p>
        </p:txBody>
      </p:sp>
      <p:sp>
        <p:nvSpPr>
          <p:cNvPr id="2154545" name="Rectangle 49"/>
          <p:cNvSpPr>
            <a:spLocks noChangeArrowheads="1"/>
          </p:cNvSpPr>
          <p:nvPr/>
        </p:nvSpPr>
        <p:spPr bwMode="auto">
          <a:xfrm>
            <a:off x="7681913" y="4543425"/>
            <a:ext cx="1023937" cy="165100"/>
          </a:xfrm>
          <a:prstGeom prst="rect">
            <a:avLst/>
          </a:prstGeom>
          <a:solidFill>
            <a:schemeClr val="accent2"/>
          </a:solidFill>
          <a:ln w="9525">
            <a:noFill/>
            <a:miter lim="800000"/>
            <a:headEnd/>
            <a:tailEnd/>
          </a:ln>
          <a:effectLst>
            <a:outerShdw dist="35921" dir="2700000" algn="ctr" rotWithShape="0">
              <a:schemeClr val="tx1"/>
            </a:outerShdw>
          </a:effectLst>
        </p:spPr>
        <p:txBody>
          <a:bodyPr wrap="none" anchor="ctr"/>
          <a:lstStyle/>
          <a:p>
            <a:pPr algn="ctr">
              <a:defRPr/>
            </a:pPr>
            <a:r>
              <a:rPr lang="en-US" altLang="zh-CN" sz="900" b="1">
                <a:latin typeface="+mn-lt"/>
                <a:ea typeface="+mn-ea"/>
                <a:cs typeface="+mn-cs"/>
              </a:rPr>
              <a:t>LCD Control</a:t>
            </a:r>
            <a:endParaRPr lang="en-US" altLang="zh-CN" sz="3600">
              <a:latin typeface="+mn-lt"/>
              <a:ea typeface="+mn-ea"/>
              <a:cs typeface="+mn-cs"/>
            </a:endParaRPr>
          </a:p>
        </p:txBody>
      </p:sp>
      <p:sp>
        <p:nvSpPr>
          <p:cNvPr id="2154547" name="Rectangle 51"/>
          <p:cNvSpPr>
            <a:spLocks noChangeArrowheads="1"/>
          </p:cNvSpPr>
          <p:nvPr/>
        </p:nvSpPr>
        <p:spPr bwMode="auto">
          <a:xfrm>
            <a:off x="4868863" y="2640013"/>
            <a:ext cx="657225" cy="182562"/>
          </a:xfrm>
          <a:prstGeom prst="rect">
            <a:avLst/>
          </a:prstGeom>
          <a:solidFill>
            <a:schemeClr val="accent2"/>
          </a:solidFill>
          <a:ln w="9525">
            <a:noFill/>
            <a:miter lim="800000"/>
            <a:headEnd/>
            <a:tailEnd/>
          </a:ln>
          <a:effectLst>
            <a:outerShdw dist="35921" dir="2700000" algn="ctr" rotWithShape="0">
              <a:schemeClr val="tx1"/>
            </a:outerShdw>
          </a:effectLst>
        </p:spPr>
        <p:txBody>
          <a:bodyPr wrap="none" anchor="ctr"/>
          <a:lstStyle/>
          <a:p>
            <a:pPr algn="ctr">
              <a:defRPr/>
            </a:pPr>
            <a:r>
              <a:rPr lang="en-US" altLang="zh-CN" sz="900" b="1">
                <a:latin typeface="+mn-lt"/>
                <a:ea typeface="+mn-ea"/>
                <a:cs typeface="+mn-cs"/>
              </a:rPr>
              <a:t>Timer x6</a:t>
            </a:r>
            <a:endParaRPr lang="en-US" altLang="zh-CN" sz="3600">
              <a:latin typeface="+mn-lt"/>
              <a:ea typeface="+mn-ea"/>
              <a:cs typeface="+mn-cs"/>
            </a:endParaRPr>
          </a:p>
        </p:txBody>
      </p:sp>
      <p:sp>
        <p:nvSpPr>
          <p:cNvPr id="2154548" name="Rectangle 52"/>
          <p:cNvSpPr>
            <a:spLocks noChangeArrowheads="1"/>
          </p:cNvSpPr>
          <p:nvPr/>
        </p:nvSpPr>
        <p:spPr bwMode="auto">
          <a:xfrm>
            <a:off x="4862513" y="3551238"/>
            <a:ext cx="657225" cy="182562"/>
          </a:xfrm>
          <a:prstGeom prst="rect">
            <a:avLst/>
          </a:prstGeom>
          <a:solidFill>
            <a:schemeClr val="accent2"/>
          </a:solidFill>
          <a:ln w="9525">
            <a:noFill/>
            <a:miter lim="800000"/>
            <a:headEnd/>
            <a:tailEnd/>
          </a:ln>
          <a:effectLst>
            <a:outerShdw dist="35921" dir="2700000" algn="ctr" rotWithShape="0">
              <a:schemeClr val="tx1"/>
            </a:outerShdw>
          </a:effectLst>
        </p:spPr>
        <p:txBody>
          <a:bodyPr wrap="none" anchor="ctr"/>
          <a:lstStyle/>
          <a:p>
            <a:pPr algn="ctr">
              <a:defRPr/>
            </a:pPr>
            <a:r>
              <a:rPr lang="en-US" altLang="zh-CN" sz="900" b="1">
                <a:latin typeface="+mn-lt"/>
                <a:ea typeface="+mn-ea"/>
                <a:cs typeface="+mn-cs"/>
              </a:rPr>
              <a:t>GPIO</a:t>
            </a:r>
            <a:endParaRPr lang="en-US" altLang="zh-CN" sz="3600">
              <a:latin typeface="+mn-lt"/>
              <a:ea typeface="+mn-ea"/>
              <a:cs typeface="+mn-cs"/>
            </a:endParaRPr>
          </a:p>
        </p:txBody>
      </p:sp>
      <p:sp>
        <p:nvSpPr>
          <p:cNvPr id="2154549" name="Rectangle 53"/>
          <p:cNvSpPr>
            <a:spLocks noChangeArrowheads="1"/>
          </p:cNvSpPr>
          <p:nvPr/>
        </p:nvSpPr>
        <p:spPr bwMode="auto">
          <a:xfrm>
            <a:off x="4862513" y="3767138"/>
            <a:ext cx="657225" cy="182562"/>
          </a:xfrm>
          <a:prstGeom prst="rect">
            <a:avLst/>
          </a:prstGeom>
          <a:solidFill>
            <a:schemeClr val="accent2"/>
          </a:solidFill>
          <a:ln w="9525">
            <a:noFill/>
            <a:miter lim="800000"/>
            <a:headEnd/>
            <a:tailEnd/>
          </a:ln>
          <a:effectLst>
            <a:outerShdw dist="35921" dir="2700000" algn="ctr" rotWithShape="0">
              <a:schemeClr val="tx1"/>
            </a:outerShdw>
          </a:effectLst>
        </p:spPr>
        <p:txBody>
          <a:bodyPr wrap="none" anchor="ctr"/>
          <a:lstStyle/>
          <a:p>
            <a:pPr algn="ctr">
              <a:defRPr/>
            </a:pPr>
            <a:r>
              <a:rPr lang="en-US" altLang="zh-CN" sz="900" b="1">
                <a:latin typeface="+mn-lt"/>
                <a:ea typeface="+mn-ea"/>
                <a:cs typeface="+mn-cs"/>
              </a:rPr>
              <a:t>DMA</a:t>
            </a:r>
            <a:endParaRPr lang="en-US" altLang="zh-CN" sz="3600">
              <a:latin typeface="+mn-lt"/>
              <a:ea typeface="+mn-ea"/>
              <a:cs typeface="+mn-cs"/>
            </a:endParaRPr>
          </a:p>
        </p:txBody>
      </p:sp>
      <p:sp>
        <p:nvSpPr>
          <p:cNvPr id="2154550" name="Rectangle 54"/>
          <p:cNvSpPr>
            <a:spLocks noChangeArrowheads="1"/>
          </p:cNvSpPr>
          <p:nvPr/>
        </p:nvSpPr>
        <p:spPr bwMode="auto">
          <a:xfrm>
            <a:off x="4860925" y="5383213"/>
            <a:ext cx="658813" cy="142875"/>
          </a:xfrm>
          <a:prstGeom prst="rect">
            <a:avLst/>
          </a:prstGeom>
          <a:solidFill>
            <a:schemeClr val="accent2"/>
          </a:solidFill>
          <a:ln w="9525" algn="ctr">
            <a:noFill/>
            <a:miter lim="800000"/>
            <a:headEnd/>
            <a:tailEnd/>
          </a:ln>
          <a:effectLst>
            <a:outerShdw dist="35921" dir="2700000" algn="ctr" rotWithShape="0">
              <a:schemeClr val="tx1"/>
            </a:outerShdw>
          </a:effectLst>
        </p:spPr>
        <p:txBody>
          <a:bodyPr wrap="none" anchor="ctr"/>
          <a:lstStyle/>
          <a:p>
            <a:pPr algn="ctr">
              <a:defRPr/>
            </a:pPr>
            <a:r>
              <a:rPr lang="en-US" altLang="zh-CN" sz="900" b="1">
                <a:latin typeface="+mn-lt"/>
                <a:ea typeface="+mn-ea"/>
                <a:cs typeface="+mn-cs"/>
              </a:rPr>
              <a:t>IIM</a:t>
            </a:r>
          </a:p>
        </p:txBody>
      </p:sp>
      <p:sp>
        <p:nvSpPr>
          <p:cNvPr id="2154551" name="Rectangle 55"/>
          <p:cNvSpPr>
            <a:spLocks noChangeArrowheads="1"/>
          </p:cNvSpPr>
          <p:nvPr/>
        </p:nvSpPr>
        <p:spPr bwMode="auto">
          <a:xfrm>
            <a:off x="5954713" y="4359275"/>
            <a:ext cx="1247775" cy="1122363"/>
          </a:xfrm>
          <a:prstGeom prst="rect">
            <a:avLst/>
          </a:prstGeom>
          <a:solidFill>
            <a:srgbClr val="E2E7E4"/>
          </a:solidFill>
          <a:ln w="9525">
            <a:noFill/>
            <a:miter lim="800000"/>
            <a:headEnd/>
            <a:tailEnd/>
          </a:ln>
          <a:effectLst/>
        </p:spPr>
        <p:txBody>
          <a:bodyPr wrap="none"/>
          <a:lstStyle/>
          <a:p>
            <a:pPr algn="ctr">
              <a:defRPr/>
            </a:pPr>
            <a:r>
              <a:rPr lang="en-US" altLang="zh-CN" sz="900" b="1" dirty="0">
                <a:solidFill>
                  <a:schemeClr val="bg2"/>
                </a:solidFill>
                <a:latin typeface="+mn-lt"/>
                <a:ea typeface="+mn-ea"/>
                <a:cs typeface="+mn-cs"/>
              </a:rPr>
              <a:t>Ext Memory I/F</a:t>
            </a:r>
          </a:p>
        </p:txBody>
      </p:sp>
      <p:sp>
        <p:nvSpPr>
          <p:cNvPr id="2154552" name="Rectangle 56"/>
          <p:cNvSpPr>
            <a:spLocks noChangeArrowheads="1"/>
          </p:cNvSpPr>
          <p:nvPr/>
        </p:nvSpPr>
        <p:spPr bwMode="auto">
          <a:xfrm>
            <a:off x="6062663" y="4673600"/>
            <a:ext cx="1023937" cy="625475"/>
          </a:xfrm>
          <a:prstGeom prst="rect">
            <a:avLst/>
          </a:prstGeom>
          <a:solidFill>
            <a:schemeClr val="accent2"/>
          </a:solidFill>
          <a:ln w="9525">
            <a:noFill/>
            <a:miter lim="800000"/>
            <a:headEnd/>
            <a:tailEnd/>
          </a:ln>
          <a:effectLst>
            <a:outerShdw dist="35921" dir="2700000" algn="ctr" rotWithShape="0">
              <a:schemeClr val="tx1"/>
            </a:outerShdw>
          </a:effectLst>
        </p:spPr>
        <p:txBody>
          <a:bodyPr wrap="none" anchor="ctr"/>
          <a:lstStyle/>
          <a:p>
            <a:pPr algn="ctr">
              <a:defRPr/>
            </a:pPr>
            <a:r>
              <a:rPr lang="en-US" altLang="zh-CN" sz="800" b="1" dirty="0">
                <a:latin typeface="+mn-lt"/>
                <a:ea typeface="+mn-ea"/>
                <a:cs typeface="+mn-cs"/>
              </a:rPr>
              <a:t>DDR/SDRAM</a:t>
            </a:r>
          </a:p>
          <a:p>
            <a:pPr algn="ctr">
              <a:defRPr/>
            </a:pPr>
            <a:r>
              <a:rPr lang="en-US" altLang="zh-CN" sz="800" b="1" dirty="0">
                <a:latin typeface="+mn-lt"/>
                <a:ea typeface="+mn-ea"/>
                <a:cs typeface="+mn-cs"/>
              </a:rPr>
              <a:t>NAND Flash</a:t>
            </a:r>
          </a:p>
          <a:p>
            <a:pPr algn="ctr">
              <a:defRPr/>
            </a:pPr>
            <a:r>
              <a:rPr lang="en-US" altLang="zh-CN" sz="800" b="1" dirty="0" err="1">
                <a:latin typeface="+mn-lt"/>
                <a:ea typeface="+mn-ea"/>
                <a:cs typeface="+mn-cs"/>
              </a:rPr>
              <a:t>Vsync</a:t>
            </a:r>
            <a:r>
              <a:rPr lang="en-US" altLang="zh-CN" sz="800" b="1" dirty="0">
                <a:latin typeface="+mn-lt"/>
                <a:ea typeface="+mn-ea"/>
                <a:cs typeface="+mn-cs"/>
              </a:rPr>
              <a:t> Flash</a:t>
            </a:r>
          </a:p>
          <a:p>
            <a:pPr algn="ctr">
              <a:defRPr/>
            </a:pPr>
            <a:r>
              <a:rPr lang="en-US" altLang="zh-CN" sz="800" b="1" dirty="0">
                <a:latin typeface="+mn-lt"/>
                <a:ea typeface="+mn-ea"/>
                <a:cs typeface="+mn-cs"/>
              </a:rPr>
              <a:t>EIM</a:t>
            </a:r>
          </a:p>
        </p:txBody>
      </p:sp>
      <p:sp>
        <p:nvSpPr>
          <p:cNvPr id="2154553" name="Rectangle 57"/>
          <p:cNvSpPr>
            <a:spLocks noChangeArrowheads="1"/>
          </p:cNvSpPr>
          <p:nvPr/>
        </p:nvSpPr>
        <p:spPr bwMode="auto">
          <a:xfrm>
            <a:off x="5899150" y="4059238"/>
            <a:ext cx="1512888" cy="165100"/>
          </a:xfrm>
          <a:prstGeom prst="rect">
            <a:avLst/>
          </a:prstGeom>
          <a:solidFill>
            <a:schemeClr val="folHlink"/>
          </a:solidFill>
          <a:ln w="9525">
            <a:noFill/>
            <a:miter lim="800000"/>
            <a:headEnd/>
            <a:tailEnd/>
          </a:ln>
          <a:effectLst>
            <a:outerShdw dist="35921" dir="2700000" algn="ctr" rotWithShape="0">
              <a:schemeClr val="tx1"/>
            </a:outerShdw>
          </a:effectLst>
        </p:spPr>
        <p:txBody>
          <a:bodyPr wrap="none" anchor="ctr"/>
          <a:lstStyle/>
          <a:p>
            <a:pPr algn="ctr">
              <a:defRPr/>
            </a:pPr>
            <a:r>
              <a:rPr lang="en-US" altLang="zh-CN" sz="900" b="1">
                <a:latin typeface="+mn-lt"/>
                <a:ea typeface="+mn-ea"/>
                <a:cs typeface="+mn-cs"/>
              </a:rPr>
              <a:t>Camera I/F</a:t>
            </a:r>
            <a:endParaRPr lang="en-US" altLang="zh-CN" sz="3600">
              <a:latin typeface="+mn-lt"/>
              <a:ea typeface="+mn-ea"/>
              <a:cs typeface="+mn-cs"/>
            </a:endParaRPr>
          </a:p>
        </p:txBody>
      </p:sp>
      <p:sp>
        <p:nvSpPr>
          <p:cNvPr id="2154554" name="Rectangle 58"/>
          <p:cNvSpPr>
            <a:spLocks noChangeArrowheads="1"/>
          </p:cNvSpPr>
          <p:nvPr/>
        </p:nvSpPr>
        <p:spPr bwMode="auto">
          <a:xfrm>
            <a:off x="4775200" y="5622925"/>
            <a:ext cx="203200" cy="184150"/>
          </a:xfrm>
          <a:prstGeom prst="rect">
            <a:avLst/>
          </a:prstGeom>
          <a:solidFill>
            <a:schemeClr val="folHlink"/>
          </a:solidFill>
          <a:ln w="9525">
            <a:noFill/>
            <a:miter lim="800000"/>
            <a:headEnd/>
            <a:tailEnd/>
          </a:ln>
          <a:effectLst/>
        </p:spPr>
        <p:txBody>
          <a:bodyPr wrap="none" anchor="ctr"/>
          <a:lstStyle/>
          <a:p>
            <a:pPr>
              <a:defRPr/>
            </a:pPr>
            <a:endParaRPr lang="zh-CN" altLang="en-US">
              <a:latin typeface="+mn-lt"/>
              <a:ea typeface="+mn-ea"/>
              <a:cs typeface="+mn-cs"/>
            </a:endParaRPr>
          </a:p>
        </p:txBody>
      </p:sp>
      <p:sp>
        <p:nvSpPr>
          <p:cNvPr id="2154555" name="Text Box 59"/>
          <p:cNvSpPr txBox="1">
            <a:spLocks noChangeArrowheads="1"/>
          </p:cNvSpPr>
          <p:nvPr/>
        </p:nvSpPr>
        <p:spPr bwMode="auto">
          <a:xfrm>
            <a:off x="4948238" y="5603875"/>
            <a:ext cx="1520825" cy="230188"/>
          </a:xfrm>
          <a:prstGeom prst="rect">
            <a:avLst/>
          </a:prstGeom>
          <a:noFill/>
          <a:ln w="9525">
            <a:noFill/>
            <a:miter lim="800000"/>
            <a:headEnd/>
            <a:tailEnd/>
          </a:ln>
          <a:effectLst/>
        </p:spPr>
        <p:txBody>
          <a:bodyPr wrap="none">
            <a:spAutoFit/>
          </a:bodyPr>
          <a:lstStyle/>
          <a:p>
            <a:pPr>
              <a:defRPr/>
            </a:pPr>
            <a:r>
              <a:rPr lang="en-US" altLang="zh-CN" sz="900" b="1" dirty="0">
                <a:solidFill>
                  <a:schemeClr val="bg1"/>
                </a:solidFill>
                <a:latin typeface="+mn-lt"/>
                <a:ea typeface="+mn-ea"/>
                <a:cs typeface="+mn-cs"/>
              </a:rPr>
              <a:t>Not available on i.MX27L</a:t>
            </a:r>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43" name="Rectangle 2"/>
          <p:cNvSpPr>
            <a:spLocks noGrp="1" noChangeArrowheads="1"/>
          </p:cNvSpPr>
          <p:nvPr>
            <p:ph type="title" idx="4294967295"/>
          </p:nvPr>
        </p:nvSpPr>
        <p:spPr>
          <a:xfrm>
            <a:off x="261938" y="285750"/>
            <a:ext cx="8882062" cy="443198"/>
          </a:xfrm>
        </p:spPr>
        <p:txBody>
          <a:bodyPr/>
          <a:lstStyle/>
          <a:p>
            <a:pPr eaLnBrk="1" hangingPunct="1">
              <a:defRPr/>
            </a:pPr>
            <a:r>
              <a:rPr altLang="zh-CN" sz="3200">
                <a:latin typeface="+mn-ea"/>
              </a:rPr>
              <a:t>i.MX37</a:t>
            </a:r>
            <a:r>
              <a:rPr lang="zh-CN" altLang="en-US" sz="3200">
                <a:latin typeface="+mn-ea"/>
              </a:rPr>
              <a:t>应用处理器</a:t>
            </a:r>
          </a:p>
        </p:txBody>
      </p:sp>
      <p:sp>
        <p:nvSpPr>
          <p:cNvPr id="2160644" name="Rectangle 3"/>
          <p:cNvSpPr>
            <a:spLocks noGrp="1" noChangeArrowheads="1"/>
          </p:cNvSpPr>
          <p:nvPr>
            <p:ph type="body" idx="4294967295"/>
          </p:nvPr>
        </p:nvSpPr>
        <p:spPr>
          <a:xfrm>
            <a:off x="0" y="696692"/>
            <a:ext cx="4311650" cy="6029856"/>
          </a:xfrm>
        </p:spPr>
        <p:txBody>
          <a:bodyPr/>
          <a:lstStyle/>
          <a:p>
            <a:pPr marL="227013" indent="-227013" defTabSz="1081088" eaLnBrk="1" hangingPunct="1">
              <a:lnSpc>
                <a:spcPct val="85000"/>
              </a:lnSpc>
              <a:defRPr/>
            </a:pPr>
            <a:r>
              <a:rPr lang="zh-CN" altLang="en-US" sz="1200" b="1" u="sng" dirty="0">
                <a:solidFill>
                  <a:schemeClr val="accent1"/>
                </a:solidFill>
                <a:latin typeface="+mn-lt"/>
                <a:cs typeface="+mn-cs"/>
              </a:rPr>
              <a:t>规格</a:t>
            </a:r>
            <a:r>
              <a:rPr lang="en-US" altLang="zh-CN" sz="1200" b="1" dirty="0">
                <a:solidFill>
                  <a:schemeClr val="accent1"/>
                </a:solidFill>
                <a:latin typeface="+mn-lt"/>
                <a:cs typeface="+mn-cs"/>
              </a:rPr>
              <a:t>:</a:t>
            </a:r>
          </a:p>
          <a:p>
            <a:pPr marL="566738" lvl="1" defTabSz="1081088" eaLnBrk="1" hangingPunct="1">
              <a:lnSpc>
                <a:spcPct val="85000"/>
              </a:lnSpc>
              <a:defRPr/>
            </a:pPr>
            <a:r>
              <a:rPr lang="en-US" altLang="zh-CN" sz="1000" b="1" dirty="0" smtClean="0">
                <a:latin typeface="+mn-lt"/>
                <a:ea typeface="+mn-ea"/>
              </a:rPr>
              <a:t>CPU</a:t>
            </a:r>
            <a:r>
              <a:rPr lang="en-US" altLang="zh-CN" sz="1000" dirty="0" smtClean="0">
                <a:latin typeface="+mn-lt"/>
                <a:ea typeface="+mn-ea"/>
              </a:rPr>
              <a:t>:ARM1176JZF-S, 532-600MHz</a:t>
            </a:r>
          </a:p>
          <a:p>
            <a:pPr marL="566738" lvl="1" defTabSz="1081088" eaLnBrk="1" hangingPunct="1">
              <a:lnSpc>
                <a:spcPct val="85000"/>
              </a:lnSpc>
              <a:defRPr/>
            </a:pPr>
            <a:r>
              <a:rPr lang="en-US" altLang="zh-CN" sz="1000" b="1" dirty="0" smtClean="0">
                <a:latin typeface="+mn-lt"/>
                <a:ea typeface="+mn-ea"/>
              </a:rPr>
              <a:t>Package</a:t>
            </a:r>
            <a:r>
              <a:rPr lang="en-US" altLang="zh-CN" sz="1000" dirty="0" smtClean="0">
                <a:latin typeface="+mn-lt"/>
                <a:ea typeface="+mn-ea"/>
              </a:rPr>
              <a:t>:302 BGA 10x10mm .5mm pitch </a:t>
            </a:r>
          </a:p>
          <a:p>
            <a:pPr marL="566738" lvl="1" defTabSz="1081088" eaLnBrk="1" hangingPunct="1">
              <a:lnSpc>
                <a:spcPct val="85000"/>
              </a:lnSpc>
              <a:defRPr/>
            </a:pPr>
            <a:r>
              <a:rPr lang="en-US" altLang="zh-CN" sz="1000" b="1" dirty="0" smtClean="0">
                <a:latin typeface="+mn-lt"/>
                <a:ea typeface="+mn-ea"/>
              </a:rPr>
              <a:t>Temp Range</a:t>
            </a:r>
            <a:r>
              <a:rPr lang="en-US" altLang="zh-CN" sz="1000" dirty="0" smtClean="0">
                <a:latin typeface="+mn-lt"/>
                <a:ea typeface="+mn-ea"/>
              </a:rPr>
              <a:t>:-20 to 70C</a:t>
            </a:r>
          </a:p>
          <a:p>
            <a:pPr marL="227013" indent="-227013" defTabSz="1081088" eaLnBrk="1" hangingPunct="1">
              <a:lnSpc>
                <a:spcPct val="85000"/>
              </a:lnSpc>
              <a:defRPr/>
            </a:pPr>
            <a:r>
              <a:rPr lang="en-US" altLang="zh-CN" sz="1200" b="1" u="sng" dirty="0">
                <a:solidFill>
                  <a:schemeClr val="accent1"/>
                </a:solidFill>
                <a:latin typeface="+mn-lt"/>
                <a:cs typeface="+mn-cs"/>
              </a:rPr>
              <a:t>i.MX37 </a:t>
            </a:r>
            <a:r>
              <a:rPr lang="zh-CN" altLang="en-US" sz="1200" b="1" u="sng" dirty="0">
                <a:solidFill>
                  <a:schemeClr val="accent1"/>
                </a:solidFill>
                <a:latin typeface="+mn-lt"/>
                <a:cs typeface="+mn-cs"/>
              </a:rPr>
              <a:t>特点</a:t>
            </a:r>
          </a:p>
          <a:p>
            <a:pPr marL="566738" lvl="1" defTabSz="1081088" eaLnBrk="1" hangingPunct="1">
              <a:defRPr/>
            </a:pPr>
            <a:r>
              <a:rPr lang="en-US" altLang="zh-CN" sz="900" dirty="0">
                <a:latin typeface="+mn-lt"/>
                <a:ea typeface="+mn-ea"/>
              </a:rPr>
              <a:t>Highly integrated, low power, D1 video playback</a:t>
            </a:r>
          </a:p>
          <a:p>
            <a:pPr marL="566738" lvl="1" defTabSz="1081088" eaLnBrk="1" hangingPunct="1">
              <a:defRPr/>
            </a:pPr>
            <a:r>
              <a:rPr lang="en-US" altLang="zh-CN" sz="900" dirty="0">
                <a:latin typeface="+mn-lt"/>
                <a:ea typeface="+mn-ea"/>
              </a:rPr>
              <a:t>Ideal for large capacity flash or hard disk media players and navigation devices</a:t>
            </a:r>
          </a:p>
          <a:p>
            <a:pPr marL="566738" lvl="1" defTabSz="1081088" eaLnBrk="1" hangingPunct="1">
              <a:defRPr/>
            </a:pPr>
            <a:r>
              <a:rPr lang="en-US" altLang="zh-CN" sz="900" dirty="0">
                <a:latin typeface="+mn-lt"/>
                <a:ea typeface="+mn-ea"/>
              </a:rPr>
              <a:t>Excellent connectivity options</a:t>
            </a:r>
          </a:p>
          <a:p>
            <a:pPr marL="800100" lvl="2" indent="-119063" defTabSz="1081088" eaLnBrk="1" hangingPunct="1">
              <a:buFontTx/>
              <a:buChar char="•"/>
              <a:defRPr/>
            </a:pPr>
            <a:r>
              <a:rPr lang="en-US" altLang="zh-CN" sz="900" dirty="0">
                <a:latin typeface="+mn-lt"/>
                <a:ea typeface="+mn-ea"/>
              </a:rPr>
              <a:t>HDD: ATA-6 (HDD) Interface, CE-ATA</a:t>
            </a:r>
          </a:p>
          <a:p>
            <a:pPr marL="800100" lvl="2" indent="-119063" defTabSz="1081088" eaLnBrk="1" hangingPunct="1">
              <a:buFontTx/>
              <a:buChar char="•"/>
              <a:defRPr/>
            </a:pPr>
            <a:r>
              <a:rPr lang="en-US" altLang="zh-CN" sz="900" dirty="0" err="1">
                <a:latin typeface="+mn-lt"/>
                <a:ea typeface="+mn-ea"/>
              </a:rPr>
              <a:t>mDDR</a:t>
            </a:r>
            <a:r>
              <a:rPr lang="en-US" altLang="zh-CN" sz="900" dirty="0">
                <a:latin typeface="+mn-lt"/>
                <a:ea typeface="+mn-ea"/>
              </a:rPr>
              <a:t> 16/32bit @ 166/133 MHz</a:t>
            </a:r>
          </a:p>
          <a:p>
            <a:pPr marL="800100" lvl="2" indent="-119063" defTabSz="1081088" eaLnBrk="1" hangingPunct="1">
              <a:buFontTx/>
              <a:buChar char="•"/>
              <a:defRPr/>
            </a:pPr>
            <a:r>
              <a:rPr lang="en-US" altLang="zh-CN" sz="900" dirty="0" err="1">
                <a:latin typeface="+mn-lt"/>
                <a:ea typeface="+mn-ea"/>
              </a:rPr>
              <a:t>mSDRAM</a:t>
            </a:r>
            <a:r>
              <a:rPr lang="en-US" altLang="zh-CN" sz="900" dirty="0">
                <a:latin typeface="+mn-lt"/>
                <a:ea typeface="+mn-ea"/>
              </a:rPr>
              <a:t> 16/32 bit @ 133/100MHz</a:t>
            </a:r>
          </a:p>
          <a:p>
            <a:pPr marL="800100" lvl="2" indent="-119063" defTabSz="1081088" eaLnBrk="1" hangingPunct="1">
              <a:buFontTx/>
              <a:buChar char="•"/>
              <a:defRPr/>
            </a:pPr>
            <a:r>
              <a:rPr lang="en-US" altLang="zh-CN" sz="900" dirty="0">
                <a:latin typeface="+mn-lt"/>
                <a:ea typeface="+mn-ea"/>
              </a:rPr>
              <a:t>NAND SLC/MLC Flash, </a:t>
            </a:r>
            <a:r>
              <a:rPr lang="en-US" altLang="zh-CN" sz="900" dirty="0" err="1">
                <a:latin typeface="+mn-lt"/>
                <a:ea typeface="+mn-ea"/>
              </a:rPr>
              <a:t>eSD</a:t>
            </a:r>
            <a:r>
              <a:rPr lang="en-US" altLang="zh-CN" sz="900" dirty="0">
                <a:latin typeface="+mn-lt"/>
                <a:ea typeface="+mn-ea"/>
              </a:rPr>
              <a:t>, </a:t>
            </a:r>
            <a:r>
              <a:rPr lang="en-US" altLang="zh-CN" sz="900" dirty="0" err="1">
                <a:latin typeface="+mn-lt"/>
                <a:ea typeface="+mn-ea"/>
              </a:rPr>
              <a:t>eMMC</a:t>
            </a:r>
            <a:r>
              <a:rPr lang="en-US" altLang="zh-CN" sz="900" dirty="0">
                <a:latin typeface="+mn-lt"/>
                <a:ea typeface="+mn-ea"/>
              </a:rPr>
              <a:t> </a:t>
            </a:r>
            <a:r>
              <a:rPr lang="zh-CN" altLang="en-US" sz="900" dirty="0">
                <a:latin typeface="+mn-lt"/>
                <a:ea typeface="+mn-ea"/>
              </a:rPr>
              <a:t>包含 </a:t>
            </a:r>
            <a:r>
              <a:rPr lang="en-US" altLang="zh-CN" sz="900" dirty="0">
                <a:latin typeface="+mn-lt"/>
                <a:ea typeface="+mn-ea"/>
              </a:rPr>
              <a:t>8-bit ECC</a:t>
            </a:r>
          </a:p>
          <a:p>
            <a:pPr marL="566738" lvl="1" defTabSz="1081088" eaLnBrk="1" hangingPunct="1">
              <a:defRPr/>
            </a:pPr>
            <a:r>
              <a:rPr lang="en-US" altLang="zh-CN" sz="900" dirty="0">
                <a:latin typeface="+mn-lt"/>
                <a:ea typeface="+mn-ea"/>
              </a:rPr>
              <a:t>Robust Multimedia:</a:t>
            </a:r>
          </a:p>
          <a:p>
            <a:pPr marL="800100" lvl="2" indent="-119063" defTabSz="1081088" eaLnBrk="1" hangingPunct="1">
              <a:buFontTx/>
              <a:buChar char="•"/>
              <a:defRPr/>
            </a:pPr>
            <a:r>
              <a:rPr lang="en-US" altLang="zh-CN" sz="900" dirty="0">
                <a:latin typeface="+mn-lt"/>
                <a:ea typeface="+mn-ea"/>
              </a:rPr>
              <a:t>480i PAL/NTSC Component / Composite TV-Out</a:t>
            </a:r>
          </a:p>
          <a:p>
            <a:pPr marL="800100" lvl="2" indent="-119063" defTabSz="1081088" eaLnBrk="1" hangingPunct="1">
              <a:buFontTx/>
              <a:buChar char="•"/>
              <a:defRPr/>
            </a:pPr>
            <a:r>
              <a:rPr lang="en-US" altLang="zh-CN" sz="900" dirty="0">
                <a:latin typeface="+mn-lt"/>
                <a:ea typeface="+mn-ea"/>
              </a:rPr>
              <a:t>Video: HW Decoder (D1, 30fps)</a:t>
            </a:r>
          </a:p>
          <a:p>
            <a:pPr marL="800100" lvl="2" indent="-119063" defTabSz="1081088" eaLnBrk="1" hangingPunct="1">
              <a:buFontTx/>
              <a:buChar char="•"/>
              <a:defRPr/>
            </a:pPr>
            <a:r>
              <a:rPr lang="en-US" altLang="zh-CN" sz="900" dirty="0">
                <a:latin typeface="+mn-lt"/>
                <a:ea typeface="+mn-ea"/>
              </a:rPr>
              <a:t>IPUv3D – Image Processing Unit</a:t>
            </a:r>
          </a:p>
          <a:p>
            <a:pPr marL="1198563" lvl="3" indent="-174625" defTabSz="1081088" eaLnBrk="1" hangingPunct="1">
              <a:defRPr/>
            </a:pPr>
            <a:r>
              <a:rPr lang="en-US" altLang="zh-CN" sz="900" dirty="0">
                <a:latin typeface="+mn-lt"/>
                <a:ea typeface="+mn-ea"/>
              </a:rPr>
              <a:t>24-bit Display Interface and Controller</a:t>
            </a:r>
          </a:p>
          <a:p>
            <a:pPr marL="1198563" lvl="3" indent="-174625" defTabSz="1081088" eaLnBrk="1" hangingPunct="1">
              <a:defRPr/>
            </a:pPr>
            <a:r>
              <a:rPr lang="en-US" altLang="zh-CN" sz="900" dirty="0">
                <a:latin typeface="+mn-lt"/>
                <a:ea typeface="+mn-ea"/>
              </a:rPr>
              <a:t>Hardware Resizing, inversion, Rotation</a:t>
            </a:r>
          </a:p>
          <a:p>
            <a:pPr marL="1198563" lvl="3" indent="-174625" defTabSz="1081088" eaLnBrk="1" hangingPunct="1">
              <a:defRPr/>
            </a:pPr>
            <a:r>
              <a:rPr lang="en-US" altLang="zh-CN" sz="900" dirty="0">
                <a:latin typeface="+mn-lt"/>
                <a:ea typeface="+mn-ea"/>
              </a:rPr>
              <a:t>Hardware Color Space Conversion</a:t>
            </a:r>
          </a:p>
          <a:p>
            <a:pPr marL="1198563" lvl="3" indent="-174625" defTabSz="1081088" eaLnBrk="1" hangingPunct="1">
              <a:defRPr/>
            </a:pPr>
            <a:r>
              <a:rPr lang="en-US" altLang="zh-CN" sz="900" dirty="0">
                <a:latin typeface="+mn-lt"/>
                <a:ea typeface="+mn-ea"/>
              </a:rPr>
              <a:t>Video and graphics </a:t>
            </a:r>
            <a:r>
              <a:rPr lang="en-US" altLang="zh-CN" sz="900" dirty="0" smtClean="0">
                <a:latin typeface="+mn-lt"/>
                <a:ea typeface="+mn-ea"/>
              </a:rPr>
              <a:t>combining</a:t>
            </a:r>
            <a:endParaRPr lang="en-US" altLang="zh-CN" sz="900" dirty="0">
              <a:latin typeface="+mn-lt"/>
              <a:ea typeface="+mn-ea"/>
            </a:endParaRPr>
          </a:p>
          <a:p>
            <a:pPr marL="227013" indent="-227013" defTabSz="1081088" eaLnBrk="1" hangingPunct="1">
              <a:lnSpc>
                <a:spcPct val="85000"/>
              </a:lnSpc>
              <a:defRPr/>
            </a:pPr>
            <a:r>
              <a:rPr lang="zh-CN" altLang="en-US" sz="1200" b="1" u="sng" dirty="0">
                <a:solidFill>
                  <a:schemeClr val="accent1"/>
                </a:solidFill>
                <a:latin typeface="+mn-lt"/>
                <a:cs typeface="+mn-cs"/>
              </a:rPr>
              <a:t>量产与封装</a:t>
            </a:r>
            <a:r>
              <a:rPr lang="en-US" altLang="zh-CN" sz="1200" b="1" u="sng" dirty="0">
                <a:solidFill>
                  <a:schemeClr val="accent1"/>
                </a:solidFill>
                <a:latin typeface="+mn-lt"/>
                <a:cs typeface="+mn-cs"/>
              </a:rPr>
              <a:t>: </a:t>
            </a:r>
          </a:p>
          <a:p>
            <a:pPr marL="566738" lvl="1" defTabSz="1081088" eaLnBrk="1" hangingPunct="1">
              <a:lnSpc>
                <a:spcPct val="85000"/>
              </a:lnSpc>
              <a:defRPr/>
            </a:pPr>
            <a:r>
              <a:rPr lang="en-US" altLang="zh-CN" sz="900" b="1" dirty="0" smtClean="0">
                <a:latin typeface="+mn-lt"/>
                <a:ea typeface="+mn-ea"/>
              </a:rPr>
              <a:t>Samples</a:t>
            </a:r>
            <a:r>
              <a:rPr lang="en-US" altLang="zh-CN" sz="900" dirty="0" smtClean="0">
                <a:latin typeface="+mn-lt"/>
                <a:ea typeface="+mn-ea"/>
              </a:rPr>
              <a:t>: Now</a:t>
            </a:r>
          </a:p>
          <a:p>
            <a:pPr marL="566738" lvl="1" defTabSz="1081088" eaLnBrk="1" hangingPunct="1">
              <a:lnSpc>
                <a:spcPct val="85000"/>
              </a:lnSpc>
              <a:defRPr/>
            </a:pPr>
            <a:r>
              <a:rPr lang="en-US" altLang="zh-CN" sz="900" b="1" dirty="0" smtClean="0">
                <a:latin typeface="+mn-lt"/>
                <a:ea typeface="+mn-ea"/>
              </a:rPr>
              <a:t>Production</a:t>
            </a:r>
            <a:r>
              <a:rPr lang="en-US" altLang="zh-CN" sz="900" dirty="0" smtClean="0">
                <a:latin typeface="+mn-lt"/>
                <a:ea typeface="+mn-ea"/>
              </a:rPr>
              <a:t>:Q1 2009</a:t>
            </a:r>
          </a:p>
        </p:txBody>
      </p:sp>
      <p:sp>
        <p:nvSpPr>
          <p:cNvPr id="2160645" name="Rectangle 4"/>
          <p:cNvSpPr>
            <a:spLocks noChangeArrowheads="1"/>
          </p:cNvSpPr>
          <p:nvPr/>
        </p:nvSpPr>
        <p:spPr bwMode="auto">
          <a:xfrm>
            <a:off x="4408488" y="681038"/>
            <a:ext cx="4594225" cy="5305425"/>
          </a:xfrm>
          <a:prstGeom prst="rect">
            <a:avLst/>
          </a:prstGeom>
          <a:solidFill>
            <a:srgbClr val="E2E7E4"/>
          </a:solidFill>
          <a:ln w="19050">
            <a:noFill/>
            <a:miter lim="800000"/>
            <a:headEnd/>
            <a:tailEnd/>
          </a:ln>
        </p:spPr>
        <p:txBody>
          <a:bodyPr wrap="none" anchor="ctr"/>
          <a:lstStyle/>
          <a:p>
            <a:pPr>
              <a:defRPr/>
            </a:pPr>
            <a:endParaRPr lang="zh-CN" altLang="zh-CN">
              <a:latin typeface="+mn-lt"/>
              <a:ea typeface="+mn-ea"/>
              <a:cs typeface="+mn-cs"/>
            </a:endParaRPr>
          </a:p>
        </p:txBody>
      </p:sp>
      <p:sp>
        <p:nvSpPr>
          <p:cNvPr id="2160646" name="Rectangle 5"/>
          <p:cNvSpPr>
            <a:spLocks noChangeArrowheads="1"/>
          </p:cNvSpPr>
          <p:nvPr/>
        </p:nvSpPr>
        <p:spPr bwMode="auto">
          <a:xfrm>
            <a:off x="4514850" y="769938"/>
            <a:ext cx="4394200" cy="5116512"/>
          </a:xfrm>
          <a:prstGeom prst="rect">
            <a:avLst/>
          </a:prstGeom>
          <a:gradFill rotWithShape="1">
            <a:gsLst>
              <a:gs pos="0">
                <a:schemeClr val="bg1"/>
              </a:gs>
              <a:gs pos="100000">
                <a:srgbClr val="F4F6F5"/>
              </a:gs>
            </a:gsLst>
            <a:lin ang="5400000" scaled="1"/>
          </a:gradFill>
          <a:ln w="19050">
            <a:solidFill>
              <a:srgbClr val="4E6172"/>
            </a:solidFill>
            <a:miter lim="800000"/>
            <a:headEnd/>
            <a:tailEnd/>
          </a:ln>
        </p:spPr>
        <p:txBody>
          <a:bodyPr wrap="none" anchor="ctr"/>
          <a:lstStyle/>
          <a:p>
            <a:pPr>
              <a:defRPr/>
            </a:pPr>
            <a:endParaRPr lang="zh-CN" altLang="zh-CN">
              <a:latin typeface="+mn-lt"/>
              <a:ea typeface="+mn-ea"/>
              <a:cs typeface="+mn-cs"/>
            </a:endParaRPr>
          </a:p>
        </p:txBody>
      </p:sp>
      <p:sp>
        <p:nvSpPr>
          <p:cNvPr id="2160647" name="Rectangle 6"/>
          <p:cNvSpPr>
            <a:spLocks noChangeArrowheads="1"/>
          </p:cNvSpPr>
          <p:nvPr/>
        </p:nvSpPr>
        <p:spPr bwMode="auto">
          <a:xfrm>
            <a:off x="5910263" y="882650"/>
            <a:ext cx="1528762" cy="336550"/>
          </a:xfrm>
          <a:prstGeom prst="rect">
            <a:avLst/>
          </a:prstGeom>
          <a:noFill/>
          <a:ln w="9525" algn="ctr">
            <a:noFill/>
            <a:miter lim="800000"/>
            <a:headEnd/>
            <a:tailEnd/>
          </a:ln>
        </p:spPr>
        <p:txBody>
          <a:bodyPr>
            <a:spAutoFit/>
          </a:bodyPr>
          <a:lstStyle/>
          <a:p>
            <a:pPr algn="ctr">
              <a:defRPr/>
            </a:pPr>
            <a:r>
              <a:rPr lang="en-US" altLang="zh-CN" sz="1600" b="1" dirty="0">
                <a:solidFill>
                  <a:schemeClr val="accent1"/>
                </a:solidFill>
                <a:latin typeface="+mn-lt"/>
                <a:ea typeface="+mn-ea"/>
                <a:cs typeface="+mn-cs"/>
              </a:rPr>
              <a:t>i.MX37</a:t>
            </a:r>
          </a:p>
        </p:txBody>
      </p:sp>
      <p:sp>
        <p:nvSpPr>
          <p:cNvPr id="2160648" name="Rectangle 7"/>
          <p:cNvSpPr>
            <a:spLocks noChangeArrowheads="1"/>
          </p:cNvSpPr>
          <p:nvPr/>
        </p:nvSpPr>
        <p:spPr bwMode="auto">
          <a:xfrm>
            <a:off x="5730875" y="1187450"/>
            <a:ext cx="1855788" cy="1709738"/>
          </a:xfrm>
          <a:prstGeom prst="rect">
            <a:avLst/>
          </a:prstGeom>
          <a:solidFill>
            <a:srgbClr val="E2E7E4"/>
          </a:solidFill>
          <a:ln w="9525">
            <a:noFill/>
            <a:miter lim="800000"/>
            <a:headEnd/>
            <a:tailEnd/>
          </a:ln>
        </p:spPr>
        <p:txBody>
          <a:bodyPr wrap="none" anchor="ctr"/>
          <a:lstStyle/>
          <a:p>
            <a:pPr>
              <a:defRPr/>
            </a:pPr>
            <a:endParaRPr lang="zh-CN" altLang="zh-CN">
              <a:latin typeface="+mn-lt"/>
              <a:ea typeface="+mn-ea"/>
              <a:cs typeface="+mn-cs"/>
            </a:endParaRPr>
          </a:p>
        </p:txBody>
      </p:sp>
      <p:sp>
        <p:nvSpPr>
          <p:cNvPr id="2160649" name="Rectangle 8"/>
          <p:cNvSpPr>
            <a:spLocks noChangeArrowheads="1"/>
          </p:cNvSpPr>
          <p:nvPr/>
        </p:nvSpPr>
        <p:spPr bwMode="auto">
          <a:xfrm>
            <a:off x="5805488" y="1274763"/>
            <a:ext cx="1692275" cy="244475"/>
          </a:xfrm>
          <a:prstGeom prst="rect">
            <a:avLst/>
          </a:prstGeom>
          <a:noFill/>
          <a:ln w="9525">
            <a:noFill/>
            <a:miter lim="800000"/>
            <a:headEnd/>
            <a:tailEnd/>
          </a:ln>
        </p:spPr>
        <p:txBody>
          <a:bodyPr>
            <a:spAutoFit/>
          </a:bodyPr>
          <a:lstStyle/>
          <a:p>
            <a:pPr algn="ctr">
              <a:defRPr/>
            </a:pPr>
            <a:r>
              <a:rPr lang="en-US" altLang="zh-CN" sz="1000" b="1" dirty="0">
                <a:solidFill>
                  <a:schemeClr val="bg2"/>
                </a:solidFill>
                <a:latin typeface="+mn-lt"/>
                <a:ea typeface="+mn-ea"/>
                <a:cs typeface="+mn-cs"/>
              </a:rPr>
              <a:t>CPU Complex</a:t>
            </a:r>
          </a:p>
        </p:txBody>
      </p:sp>
      <p:sp>
        <p:nvSpPr>
          <p:cNvPr id="2160650" name="Rectangle 9"/>
          <p:cNvSpPr>
            <a:spLocks noChangeArrowheads="1"/>
          </p:cNvSpPr>
          <p:nvPr/>
        </p:nvSpPr>
        <p:spPr bwMode="auto">
          <a:xfrm>
            <a:off x="7659688" y="909638"/>
            <a:ext cx="1189037" cy="4862512"/>
          </a:xfrm>
          <a:prstGeom prst="rect">
            <a:avLst/>
          </a:prstGeom>
          <a:solidFill>
            <a:srgbClr val="E2E7E4"/>
          </a:solidFill>
          <a:ln w="9525" algn="ctr">
            <a:noFill/>
            <a:miter lim="800000"/>
            <a:headEnd/>
            <a:tailEnd/>
          </a:ln>
        </p:spPr>
        <p:txBody>
          <a:bodyPr wrap="none"/>
          <a:lstStyle/>
          <a:p>
            <a:pPr algn="ctr">
              <a:defRPr/>
            </a:pPr>
            <a:r>
              <a:rPr lang="en-US" altLang="zh-CN" sz="1000" b="1" dirty="0">
                <a:solidFill>
                  <a:schemeClr val="bg2"/>
                </a:solidFill>
                <a:latin typeface="+mn-lt"/>
                <a:ea typeface="+mn-ea"/>
                <a:cs typeface="+mn-cs"/>
              </a:rPr>
              <a:t>Connectivity</a:t>
            </a:r>
          </a:p>
        </p:txBody>
      </p:sp>
      <p:sp>
        <p:nvSpPr>
          <p:cNvPr id="2160651" name="Rectangle 10"/>
          <p:cNvSpPr>
            <a:spLocks noChangeArrowheads="1"/>
          </p:cNvSpPr>
          <p:nvPr/>
        </p:nvSpPr>
        <p:spPr bwMode="auto">
          <a:xfrm>
            <a:off x="4584700" y="852488"/>
            <a:ext cx="1068388" cy="1447800"/>
          </a:xfrm>
          <a:prstGeom prst="rect">
            <a:avLst/>
          </a:prstGeom>
          <a:solidFill>
            <a:srgbClr val="E2E7E4"/>
          </a:solidFill>
          <a:ln w="9525">
            <a:noFill/>
            <a:miter lim="800000"/>
            <a:headEnd/>
            <a:tailEnd/>
          </a:ln>
        </p:spPr>
        <p:txBody>
          <a:bodyPr wrap="none"/>
          <a:lstStyle/>
          <a:p>
            <a:pPr algn="ctr">
              <a:defRPr/>
            </a:pPr>
            <a:r>
              <a:rPr lang="en-US" altLang="zh-CN" sz="1000" b="1" dirty="0">
                <a:solidFill>
                  <a:schemeClr val="bg2"/>
                </a:solidFill>
                <a:latin typeface="+mn-lt"/>
                <a:ea typeface="+mn-ea"/>
                <a:cs typeface="+mn-cs"/>
              </a:rPr>
              <a:t>System</a:t>
            </a:r>
            <a:br>
              <a:rPr lang="en-US" altLang="zh-CN" sz="1000" b="1" dirty="0">
                <a:solidFill>
                  <a:schemeClr val="bg2"/>
                </a:solidFill>
                <a:latin typeface="+mn-lt"/>
                <a:ea typeface="+mn-ea"/>
                <a:cs typeface="+mn-cs"/>
              </a:rPr>
            </a:br>
            <a:r>
              <a:rPr lang="en-US" altLang="zh-CN" sz="1000" b="1" dirty="0">
                <a:solidFill>
                  <a:schemeClr val="bg2"/>
                </a:solidFill>
                <a:latin typeface="+mn-lt"/>
                <a:ea typeface="+mn-ea"/>
                <a:cs typeface="+mn-cs"/>
              </a:rPr>
              <a:t>Control</a:t>
            </a:r>
          </a:p>
        </p:txBody>
      </p:sp>
      <p:sp>
        <p:nvSpPr>
          <p:cNvPr id="2160652" name="Rectangle 11"/>
          <p:cNvSpPr>
            <a:spLocks noChangeArrowheads="1"/>
          </p:cNvSpPr>
          <p:nvPr/>
        </p:nvSpPr>
        <p:spPr bwMode="auto">
          <a:xfrm>
            <a:off x="5767388" y="1512888"/>
            <a:ext cx="1762125" cy="239712"/>
          </a:xfrm>
          <a:prstGeom prst="rect">
            <a:avLst/>
          </a:prstGeom>
          <a:solidFill>
            <a:srgbClr val="73BFD7"/>
          </a:solidFill>
          <a:ln w="9525">
            <a:noFill/>
            <a:miter lim="800000"/>
            <a:headEnd/>
            <a:tailEnd/>
          </a:ln>
        </p:spPr>
        <p:txBody>
          <a:bodyPr wrap="none" anchor="ctr"/>
          <a:lstStyle/>
          <a:p>
            <a:pPr algn="ctr">
              <a:defRPr/>
            </a:pPr>
            <a:r>
              <a:rPr lang="en-US" altLang="zh-CN" sz="1000" b="1">
                <a:latin typeface="+mn-lt"/>
                <a:ea typeface="+mn-ea"/>
                <a:cs typeface="+mn-cs"/>
              </a:rPr>
              <a:t>ARM1176CPU</a:t>
            </a:r>
            <a:endParaRPr lang="en-US" altLang="zh-CN" sz="1000">
              <a:latin typeface="+mn-lt"/>
              <a:ea typeface="+mn-ea"/>
              <a:cs typeface="+mn-cs"/>
            </a:endParaRPr>
          </a:p>
        </p:txBody>
      </p:sp>
      <p:sp>
        <p:nvSpPr>
          <p:cNvPr id="2160653" name="Rectangle 12"/>
          <p:cNvSpPr>
            <a:spLocks noChangeArrowheads="1"/>
          </p:cNvSpPr>
          <p:nvPr/>
        </p:nvSpPr>
        <p:spPr bwMode="auto">
          <a:xfrm>
            <a:off x="4589463" y="2346325"/>
            <a:ext cx="1069975" cy="1006475"/>
          </a:xfrm>
          <a:prstGeom prst="rect">
            <a:avLst/>
          </a:prstGeom>
          <a:solidFill>
            <a:srgbClr val="E2E7E4"/>
          </a:solidFill>
          <a:ln w="9525">
            <a:noFill/>
            <a:miter lim="800000"/>
            <a:headEnd/>
            <a:tailEnd/>
          </a:ln>
        </p:spPr>
        <p:txBody>
          <a:bodyPr wrap="none"/>
          <a:lstStyle/>
          <a:p>
            <a:pPr algn="ctr">
              <a:defRPr/>
            </a:pPr>
            <a:r>
              <a:rPr lang="en-US" altLang="zh-CN" sz="1000" b="1" dirty="0">
                <a:solidFill>
                  <a:schemeClr val="bg2"/>
                </a:solidFill>
                <a:latin typeface="+mn-lt"/>
                <a:ea typeface="+mn-ea"/>
                <a:cs typeface="+mn-cs"/>
              </a:rPr>
              <a:t>System</a:t>
            </a:r>
          </a:p>
        </p:txBody>
      </p:sp>
      <p:sp>
        <p:nvSpPr>
          <p:cNvPr id="2160654" name="Rectangle 13"/>
          <p:cNvSpPr>
            <a:spLocks noChangeArrowheads="1"/>
          </p:cNvSpPr>
          <p:nvPr/>
        </p:nvSpPr>
        <p:spPr bwMode="auto">
          <a:xfrm>
            <a:off x="4584700" y="4191000"/>
            <a:ext cx="1069975" cy="1566863"/>
          </a:xfrm>
          <a:prstGeom prst="rect">
            <a:avLst/>
          </a:prstGeom>
          <a:solidFill>
            <a:srgbClr val="E2E7E4"/>
          </a:solidFill>
          <a:ln w="9525">
            <a:noFill/>
            <a:miter lim="800000"/>
            <a:headEnd/>
            <a:tailEnd/>
          </a:ln>
        </p:spPr>
        <p:txBody>
          <a:bodyPr wrap="none"/>
          <a:lstStyle/>
          <a:p>
            <a:pPr algn="ctr">
              <a:defRPr/>
            </a:pPr>
            <a:r>
              <a:rPr lang="en-US" altLang="zh-CN" sz="1000" b="1" dirty="0">
                <a:solidFill>
                  <a:schemeClr val="bg2"/>
                </a:solidFill>
                <a:latin typeface="+mn-lt"/>
                <a:ea typeface="+mn-ea"/>
                <a:cs typeface="+mn-cs"/>
              </a:rPr>
              <a:t>Security</a:t>
            </a:r>
          </a:p>
        </p:txBody>
      </p:sp>
      <p:sp>
        <p:nvSpPr>
          <p:cNvPr id="2160655" name="Rectangle 14"/>
          <p:cNvSpPr>
            <a:spLocks noChangeArrowheads="1"/>
          </p:cNvSpPr>
          <p:nvPr/>
        </p:nvSpPr>
        <p:spPr bwMode="auto">
          <a:xfrm>
            <a:off x="4662488" y="4616450"/>
            <a:ext cx="925512" cy="192088"/>
          </a:xfrm>
          <a:prstGeom prst="rect">
            <a:avLst/>
          </a:prstGeom>
          <a:solidFill>
            <a:srgbClr val="73BFD7"/>
          </a:solidFill>
          <a:ln w="9525">
            <a:noFill/>
            <a:miter lim="800000"/>
            <a:headEnd/>
            <a:tailEnd/>
          </a:ln>
        </p:spPr>
        <p:txBody>
          <a:bodyPr wrap="none" anchor="ctr"/>
          <a:lstStyle/>
          <a:p>
            <a:pPr algn="ctr">
              <a:defRPr/>
            </a:pPr>
            <a:r>
              <a:rPr lang="en-US" altLang="zh-CN" sz="1000" b="1">
                <a:latin typeface="+mn-lt"/>
                <a:ea typeface="+mn-ea"/>
                <a:cs typeface="+mn-cs"/>
              </a:rPr>
              <a:t>Trust Zone</a:t>
            </a:r>
            <a:endParaRPr lang="en-US" altLang="zh-CN" sz="1000">
              <a:latin typeface="+mn-lt"/>
              <a:ea typeface="+mn-ea"/>
              <a:cs typeface="+mn-cs"/>
            </a:endParaRPr>
          </a:p>
        </p:txBody>
      </p:sp>
      <p:sp>
        <p:nvSpPr>
          <p:cNvPr id="2160656" name="Rectangle 15"/>
          <p:cNvSpPr>
            <a:spLocks noChangeArrowheads="1"/>
          </p:cNvSpPr>
          <p:nvPr/>
        </p:nvSpPr>
        <p:spPr bwMode="auto">
          <a:xfrm>
            <a:off x="4662488" y="4837113"/>
            <a:ext cx="925512" cy="198437"/>
          </a:xfrm>
          <a:prstGeom prst="rect">
            <a:avLst/>
          </a:prstGeom>
          <a:solidFill>
            <a:srgbClr val="73BFD7"/>
          </a:solidFill>
          <a:ln w="9525">
            <a:noFill/>
            <a:miter lim="800000"/>
            <a:headEnd/>
            <a:tailEnd/>
          </a:ln>
        </p:spPr>
        <p:txBody>
          <a:bodyPr wrap="none" anchor="ctr"/>
          <a:lstStyle/>
          <a:p>
            <a:pPr algn="ctr">
              <a:defRPr/>
            </a:pPr>
            <a:r>
              <a:rPr lang="en-US" altLang="zh-CN" sz="1000" b="1">
                <a:latin typeface="+mn-lt"/>
                <a:ea typeface="+mn-ea"/>
                <a:cs typeface="+mn-cs"/>
              </a:rPr>
              <a:t>RNGC</a:t>
            </a:r>
            <a:endParaRPr lang="en-US" altLang="zh-CN" sz="1000">
              <a:latin typeface="+mn-lt"/>
              <a:ea typeface="+mn-ea"/>
              <a:cs typeface="+mn-cs"/>
            </a:endParaRPr>
          </a:p>
        </p:txBody>
      </p:sp>
      <p:sp>
        <p:nvSpPr>
          <p:cNvPr id="2160657" name="Rectangle 16"/>
          <p:cNvSpPr>
            <a:spLocks noChangeArrowheads="1"/>
          </p:cNvSpPr>
          <p:nvPr/>
        </p:nvSpPr>
        <p:spPr bwMode="auto">
          <a:xfrm>
            <a:off x="4664075" y="5067300"/>
            <a:ext cx="925513" cy="217488"/>
          </a:xfrm>
          <a:prstGeom prst="rect">
            <a:avLst/>
          </a:prstGeom>
          <a:solidFill>
            <a:srgbClr val="73BFD7"/>
          </a:solidFill>
          <a:ln w="9525">
            <a:noFill/>
            <a:miter lim="800000"/>
            <a:headEnd/>
            <a:tailEnd/>
          </a:ln>
        </p:spPr>
        <p:txBody>
          <a:bodyPr wrap="none" anchor="ctr"/>
          <a:lstStyle/>
          <a:p>
            <a:pPr algn="ctr">
              <a:defRPr/>
            </a:pPr>
            <a:r>
              <a:rPr lang="en-US" altLang="zh-CN" sz="1000" b="1">
                <a:latin typeface="+mn-lt"/>
                <a:ea typeface="+mn-ea"/>
                <a:cs typeface="+mn-cs"/>
              </a:rPr>
              <a:t>RTIC v3</a:t>
            </a:r>
            <a:endParaRPr lang="en-US" altLang="zh-CN" sz="1000">
              <a:latin typeface="+mn-lt"/>
              <a:ea typeface="+mn-ea"/>
              <a:cs typeface="+mn-cs"/>
            </a:endParaRPr>
          </a:p>
        </p:txBody>
      </p:sp>
      <p:sp>
        <p:nvSpPr>
          <p:cNvPr id="2160658" name="Rectangle 17"/>
          <p:cNvSpPr>
            <a:spLocks noChangeArrowheads="1"/>
          </p:cNvSpPr>
          <p:nvPr/>
        </p:nvSpPr>
        <p:spPr bwMode="auto">
          <a:xfrm>
            <a:off x="4668838" y="5313363"/>
            <a:ext cx="925512" cy="176212"/>
          </a:xfrm>
          <a:prstGeom prst="rect">
            <a:avLst/>
          </a:prstGeom>
          <a:solidFill>
            <a:srgbClr val="73BFD7"/>
          </a:solidFill>
          <a:ln w="9525">
            <a:noFill/>
            <a:miter lim="800000"/>
            <a:headEnd/>
            <a:tailEnd/>
          </a:ln>
        </p:spPr>
        <p:txBody>
          <a:bodyPr wrap="none" anchor="ctr"/>
          <a:lstStyle/>
          <a:p>
            <a:pPr algn="ctr">
              <a:defRPr/>
            </a:pPr>
            <a:r>
              <a:rPr lang="en-US" altLang="zh-CN" sz="1000" b="1">
                <a:latin typeface="+mn-lt"/>
                <a:ea typeface="+mn-ea"/>
                <a:cs typeface="+mn-cs"/>
              </a:rPr>
              <a:t>SCC v2</a:t>
            </a:r>
            <a:endParaRPr lang="en-US" altLang="zh-CN" sz="1000">
              <a:latin typeface="+mn-lt"/>
              <a:ea typeface="+mn-ea"/>
              <a:cs typeface="+mn-cs"/>
            </a:endParaRPr>
          </a:p>
        </p:txBody>
      </p:sp>
      <p:sp>
        <p:nvSpPr>
          <p:cNvPr id="2160659" name="Rectangle 18"/>
          <p:cNvSpPr>
            <a:spLocks noChangeArrowheads="1"/>
          </p:cNvSpPr>
          <p:nvPr/>
        </p:nvSpPr>
        <p:spPr bwMode="auto">
          <a:xfrm>
            <a:off x="4668838" y="5519738"/>
            <a:ext cx="925512" cy="176212"/>
          </a:xfrm>
          <a:prstGeom prst="rect">
            <a:avLst/>
          </a:prstGeom>
          <a:solidFill>
            <a:schemeClr val="accent2"/>
          </a:solidFill>
          <a:ln w="9525">
            <a:noFill/>
            <a:miter lim="800000"/>
            <a:headEnd/>
            <a:tailEnd/>
          </a:ln>
        </p:spPr>
        <p:txBody>
          <a:bodyPr wrap="none" anchor="ctr"/>
          <a:lstStyle/>
          <a:p>
            <a:pPr algn="ctr">
              <a:defRPr/>
            </a:pPr>
            <a:r>
              <a:rPr lang="en-US" altLang="zh-CN" sz="1000" b="1">
                <a:latin typeface="+mn-lt"/>
                <a:ea typeface="+mn-ea"/>
                <a:cs typeface="+mn-cs"/>
              </a:rPr>
              <a:t>HAB</a:t>
            </a:r>
            <a:endParaRPr lang="en-US" altLang="zh-CN" sz="1000">
              <a:latin typeface="+mn-lt"/>
              <a:ea typeface="+mn-ea"/>
              <a:cs typeface="+mn-cs"/>
            </a:endParaRPr>
          </a:p>
        </p:txBody>
      </p:sp>
      <p:sp>
        <p:nvSpPr>
          <p:cNvPr id="2160660" name="Rectangle 19"/>
          <p:cNvSpPr>
            <a:spLocks noChangeArrowheads="1"/>
          </p:cNvSpPr>
          <p:nvPr/>
        </p:nvSpPr>
        <p:spPr bwMode="auto">
          <a:xfrm>
            <a:off x="5767388" y="1793875"/>
            <a:ext cx="547687" cy="322263"/>
          </a:xfrm>
          <a:prstGeom prst="rect">
            <a:avLst/>
          </a:prstGeom>
          <a:solidFill>
            <a:schemeClr val="accent2"/>
          </a:solidFill>
          <a:ln w="9525">
            <a:noFill/>
            <a:miter lim="800000"/>
            <a:headEnd/>
            <a:tailEnd/>
          </a:ln>
        </p:spPr>
        <p:txBody>
          <a:bodyPr wrap="none" anchor="ctr"/>
          <a:lstStyle/>
          <a:p>
            <a:pPr algn="ctr">
              <a:lnSpc>
                <a:spcPct val="80000"/>
              </a:lnSpc>
              <a:defRPr/>
            </a:pPr>
            <a:r>
              <a:rPr lang="en-US" altLang="zh-CN" sz="1000" b="1">
                <a:latin typeface="+mn-lt"/>
                <a:ea typeface="+mn-ea"/>
                <a:cs typeface="+mn-cs"/>
              </a:rPr>
              <a:t>16KB</a:t>
            </a:r>
            <a:br>
              <a:rPr lang="en-US" altLang="zh-CN" sz="1000" b="1">
                <a:latin typeface="+mn-lt"/>
                <a:ea typeface="+mn-ea"/>
                <a:cs typeface="+mn-cs"/>
              </a:rPr>
            </a:br>
            <a:r>
              <a:rPr lang="en-US" altLang="zh-CN" sz="1000" b="1">
                <a:latin typeface="+mn-lt"/>
                <a:ea typeface="+mn-ea"/>
                <a:cs typeface="+mn-cs"/>
              </a:rPr>
              <a:t>i-cache</a:t>
            </a:r>
            <a:endParaRPr lang="en-US" altLang="zh-CN" sz="1000">
              <a:latin typeface="+mn-lt"/>
              <a:ea typeface="+mn-ea"/>
              <a:cs typeface="+mn-cs"/>
            </a:endParaRPr>
          </a:p>
        </p:txBody>
      </p:sp>
      <p:sp>
        <p:nvSpPr>
          <p:cNvPr id="2160661" name="Rectangle 20"/>
          <p:cNvSpPr>
            <a:spLocks noChangeArrowheads="1"/>
          </p:cNvSpPr>
          <p:nvPr/>
        </p:nvSpPr>
        <p:spPr bwMode="auto">
          <a:xfrm>
            <a:off x="6343650" y="1793875"/>
            <a:ext cx="547688" cy="322263"/>
          </a:xfrm>
          <a:prstGeom prst="rect">
            <a:avLst/>
          </a:prstGeom>
          <a:solidFill>
            <a:schemeClr val="accent2"/>
          </a:solidFill>
          <a:ln w="9525">
            <a:noFill/>
            <a:miter lim="800000"/>
            <a:headEnd/>
            <a:tailEnd/>
          </a:ln>
        </p:spPr>
        <p:txBody>
          <a:bodyPr wrap="none" anchor="ctr"/>
          <a:lstStyle/>
          <a:p>
            <a:pPr algn="ctr">
              <a:lnSpc>
                <a:spcPct val="80000"/>
              </a:lnSpc>
              <a:defRPr/>
            </a:pPr>
            <a:r>
              <a:rPr lang="en-US" altLang="zh-CN" sz="1000" b="1" dirty="0">
                <a:latin typeface="+mn-lt"/>
                <a:ea typeface="+mn-ea"/>
                <a:cs typeface="+mn-cs"/>
              </a:rPr>
              <a:t>16KB</a:t>
            </a:r>
            <a:br>
              <a:rPr lang="en-US" altLang="zh-CN" sz="1000" b="1" dirty="0">
                <a:latin typeface="+mn-lt"/>
                <a:ea typeface="+mn-ea"/>
                <a:cs typeface="+mn-cs"/>
              </a:rPr>
            </a:br>
            <a:r>
              <a:rPr lang="en-US" altLang="zh-CN" sz="1000" b="1" dirty="0">
                <a:latin typeface="+mn-lt"/>
                <a:ea typeface="+mn-ea"/>
                <a:cs typeface="+mn-cs"/>
              </a:rPr>
              <a:t>d-cache</a:t>
            </a:r>
            <a:endParaRPr lang="en-US" altLang="zh-CN" sz="1000" dirty="0">
              <a:latin typeface="+mn-lt"/>
              <a:ea typeface="+mn-ea"/>
              <a:cs typeface="+mn-cs"/>
            </a:endParaRPr>
          </a:p>
        </p:txBody>
      </p:sp>
      <p:sp>
        <p:nvSpPr>
          <p:cNvPr id="2160662" name="Rectangle 21"/>
          <p:cNvSpPr>
            <a:spLocks noChangeArrowheads="1"/>
          </p:cNvSpPr>
          <p:nvPr/>
        </p:nvSpPr>
        <p:spPr bwMode="auto">
          <a:xfrm>
            <a:off x="6919913" y="1793875"/>
            <a:ext cx="614362" cy="322263"/>
          </a:xfrm>
          <a:prstGeom prst="rect">
            <a:avLst/>
          </a:prstGeom>
          <a:solidFill>
            <a:schemeClr val="accent2"/>
          </a:solidFill>
          <a:ln w="9525">
            <a:noFill/>
            <a:miter lim="800000"/>
            <a:headEnd/>
            <a:tailEnd/>
          </a:ln>
        </p:spPr>
        <p:txBody>
          <a:bodyPr wrap="none" anchor="ctr"/>
          <a:lstStyle/>
          <a:p>
            <a:pPr algn="ctr">
              <a:lnSpc>
                <a:spcPct val="80000"/>
              </a:lnSpc>
              <a:defRPr/>
            </a:pPr>
            <a:r>
              <a:rPr lang="en-US" altLang="zh-CN" sz="1000" b="1">
                <a:latin typeface="+mn-lt"/>
                <a:ea typeface="+mn-ea"/>
                <a:cs typeface="+mn-cs"/>
              </a:rPr>
              <a:t>128KB</a:t>
            </a:r>
            <a:br>
              <a:rPr lang="en-US" altLang="zh-CN" sz="1000" b="1">
                <a:latin typeface="+mn-lt"/>
                <a:ea typeface="+mn-ea"/>
                <a:cs typeface="+mn-cs"/>
              </a:rPr>
            </a:br>
            <a:r>
              <a:rPr lang="en-US" altLang="zh-CN" sz="1000" b="1">
                <a:latin typeface="+mn-lt"/>
                <a:ea typeface="+mn-ea"/>
                <a:cs typeface="+mn-cs"/>
              </a:rPr>
              <a:t>L2-cache</a:t>
            </a:r>
            <a:endParaRPr lang="en-US" altLang="zh-CN" sz="1000">
              <a:latin typeface="+mn-lt"/>
              <a:ea typeface="+mn-ea"/>
              <a:cs typeface="+mn-cs"/>
            </a:endParaRPr>
          </a:p>
        </p:txBody>
      </p:sp>
      <p:sp>
        <p:nvSpPr>
          <p:cNvPr id="2160663" name="Rectangle 22"/>
          <p:cNvSpPr>
            <a:spLocks noChangeArrowheads="1"/>
          </p:cNvSpPr>
          <p:nvPr/>
        </p:nvSpPr>
        <p:spPr bwMode="auto">
          <a:xfrm>
            <a:off x="5754688" y="2989263"/>
            <a:ext cx="1797050" cy="1257300"/>
          </a:xfrm>
          <a:prstGeom prst="rect">
            <a:avLst/>
          </a:prstGeom>
          <a:solidFill>
            <a:srgbClr val="E2E7E4"/>
          </a:solidFill>
          <a:ln w="9525">
            <a:noFill/>
            <a:miter lim="800000"/>
            <a:headEnd/>
            <a:tailEnd/>
          </a:ln>
        </p:spPr>
        <p:txBody>
          <a:bodyPr wrap="none" tIns="18288"/>
          <a:lstStyle/>
          <a:p>
            <a:pPr algn="ctr">
              <a:defRPr/>
            </a:pPr>
            <a:r>
              <a:rPr lang="en-US" altLang="zh-CN" sz="1000" b="1" dirty="0">
                <a:solidFill>
                  <a:schemeClr val="bg2"/>
                </a:solidFill>
                <a:latin typeface="+mn-lt"/>
                <a:ea typeface="+mn-ea"/>
                <a:cs typeface="+mn-cs"/>
              </a:rPr>
              <a:t>Multimedia</a:t>
            </a:r>
          </a:p>
        </p:txBody>
      </p:sp>
      <p:sp>
        <p:nvSpPr>
          <p:cNvPr id="2160664" name="Rectangle 23"/>
          <p:cNvSpPr>
            <a:spLocks noChangeArrowheads="1"/>
          </p:cNvSpPr>
          <p:nvPr/>
        </p:nvSpPr>
        <p:spPr bwMode="auto">
          <a:xfrm>
            <a:off x="5754688" y="4413250"/>
            <a:ext cx="1797050" cy="1335088"/>
          </a:xfrm>
          <a:prstGeom prst="rect">
            <a:avLst/>
          </a:prstGeom>
          <a:solidFill>
            <a:srgbClr val="E2E7E4"/>
          </a:solidFill>
          <a:ln w="9525">
            <a:noFill/>
            <a:miter lim="800000"/>
            <a:headEnd/>
            <a:tailEnd/>
          </a:ln>
        </p:spPr>
        <p:txBody>
          <a:bodyPr wrap="none" tIns="18288"/>
          <a:lstStyle/>
          <a:p>
            <a:pPr algn="ctr">
              <a:defRPr/>
            </a:pPr>
            <a:r>
              <a:rPr lang="en-US" altLang="zh-CN" sz="1000" b="1" dirty="0">
                <a:solidFill>
                  <a:schemeClr val="bg2"/>
                </a:solidFill>
                <a:latin typeface="+mn-lt"/>
                <a:ea typeface="+mn-ea"/>
                <a:cs typeface="+mn-cs"/>
              </a:rPr>
              <a:t>Image Processing Unit</a:t>
            </a:r>
          </a:p>
        </p:txBody>
      </p:sp>
      <p:sp>
        <p:nvSpPr>
          <p:cNvPr id="2160665" name="Rectangle 24"/>
          <p:cNvSpPr>
            <a:spLocks noChangeArrowheads="1"/>
          </p:cNvSpPr>
          <p:nvPr/>
        </p:nvSpPr>
        <p:spPr bwMode="auto">
          <a:xfrm>
            <a:off x="5883275" y="3186113"/>
            <a:ext cx="1554163" cy="230187"/>
          </a:xfrm>
          <a:prstGeom prst="rect">
            <a:avLst/>
          </a:prstGeom>
          <a:solidFill>
            <a:srgbClr val="73BFD7"/>
          </a:solidFill>
          <a:ln w="9525">
            <a:noFill/>
            <a:miter lim="800000"/>
            <a:headEnd/>
            <a:tailEnd/>
          </a:ln>
        </p:spPr>
        <p:txBody>
          <a:bodyPr wrap="none" anchor="ctr"/>
          <a:lstStyle/>
          <a:p>
            <a:pPr algn="ctr">
              <a:defRPr/>
            </a:pPr>
            <a:r>
              <a:rPr lang="en-US" altLang="zh-CN" sz="1000" b="1">
                <a:latin typeface="+mn-lt"/>
                <a:ea typeface="+mn-ea"/>
                <a:cs typeface="+mn-cs"/>
              </a:rPr>
              <a:t>H.264 BP, MP, HP</a:t>
            </a:r>
          </a:p>
        </p:txBody>
      </p:sp>
      <p:sp>
        <p:nvSpPr>
          <p:cNvPr id="2160666" name="Rectangle 25"/>
          <p:cNvSpPr>
            <a:spLocks noChangeArrowheads="1"/>
          </p:cNvSpPr>
          <p:nvPr/>
        </p:nvSpPr>
        <p:spPr bwMode="auto">
          <a:xfrm>
            <a:off x="7710488" y="1163638"/>
            <a:ext cx="1069975" cy="223837"/>
          </a:xfrm>
          <a:prstGeom prst="rect">
            <a:avLst/>
          </a:prstGeom>
          <a:solidFill>
            <a:schemeClr val="accent2"/>
          </a:solidFill>
          <a:ln w="9525" algn="ctr">
            <a:noFill/>
            <a:miter lim="800000"/>
            <a:headEnd/>
            <a:tailEnd/>
          </a:ln>
        </p:spPr>
        <p:txBody>
          <a:bodyPr wrap="none" anchor="ctr"/>
          <a:lstStyle/>
          <a:p>
            <a:pPr algn="ctr">
              <a:defRPr/>
            </a:pPr>
            <a:r>
              <a:rPr lang="en-US" altLang="zh-CN" sz="1000" b="1">
                <a:latin typeface="+mn-lt"/>
                <a:ea typeface="+mn-ea"/>
                <a:cs typeface="+mn-cs"/>
              </a:rPr>
              <a:t>Mem Stick Pro</a:t>
            </a:r>
          </a:p>
        </p:txBody>
      </p:sp>
      <p:sp>
        <p:nvSpPr>
          <p:cNvPr id="2160667" name="Rectangle 26"/>
          <p:cNvSpPr>
            <a:spLocks noChangeArrowheads="1"/>
          </p:cNvSpPr>
          <p:nvPr/>
        </p:nvSpPr>
        <p:spPr bwMode="auto">
          <a:xfrm>
            <a:off x="7710488" y="1412875"/>
            <a:ext cx="1069975" cy="220663"/>
          </a:xfrm>
          <a:prstGeom prst="rect">
            <a:avLst/>
          </a:prstGeom>
          <a:solidFill>
            <a:srgbClr val="73BFD7"/>
          </a:solidFill>
          <a:ln w="9525" algn="ctr">
            <a:noFill/>
            <a:miter lim="800000"/>
            <a:headEnd/>
            <a:tailEnd/>
          </a:ln>
        </p:spPr>
        <p:txBody>
          <a:bodyPr wrap="none" anchor="ctr"/>
          <a:lstStyle/>
          <a:p>
            <a:pPr algn="ctr">
              <a:defRPr/>
            </a:pPr>
            <a:r>
              <a:rPr lang="en-US" altLang="zh-CN" sz="1000" b="1">
                <a:latin typeface="+mn-lt"/>
                <a:ea typeface="+mn-ea"/>
                <a:cs typeface="+mn-cs"/>
              </a:rPr>
              <a:t>MMC/SDIO x2</a:t>
            </a:r>
          </a:p>
        </p:txBody>
      </p:sp>
      <p:sp>
        <p:nvSpPr>
          <p:cNvPr id="2160668" name="Rectangle 27"/>
          <p:cNvSpPr>
            <a:spLocks noChangeArrowheads="1"/>
          </p:cNvSpPr>
          <p:nvPr/>
        </p:nvSpPr>
        <p:spPr bwMode="auto">
          <a:xfrm>
            <a:off x="7710488" y="1662113"/>
            <a:ext cx="1069975" cy="220662"/>
          </a:xfrm>
          <a:prstGeom prst="rect">
            <a:avLst/>
          </a:prstGeom>
          <a:solidFill>
            <a:schemeClr val="accent2"/>
          </a:solidFill>
          <a:ln w="9525" algn="ctr">
            <a:noFill/>
            <a:miter lim="800000"/>
            <a:headEnd/>
            <a:tailEnd/>
          </a:ln>
        </p:spPr>
        <p:txBody>
          <a:bodyPr wrap="none" anchor="ctr"/>
          <a:lstStyle/>
          <a:p>
            <a:pPr algn="ctr">
              <a:defRPr/>
            </a:pPr>
            <a:r>
              <a:rPr lang="en-US" altLang="zh-CN" sz="1000" b="1">
                <a:latin typeface="+mn-lt"/>
                <a:ea typeface="+mn-ea"/>
                <a:cs typeface="+mn-cs"/>
              </a:rPr>
              <a:t>UART x3</a:t>
            </a:r>
          </a:p>
        </p:txBody>
      </p:sp>
      <p:sp>
        <p:nvSpPr>
          <p:cNvPr id="2160669" name="Rectangle 28"/>
          <p:cNvSpPr>
            <a:spLocks noChangeArrowheads="1"/>
          </p:cNvSpPr>
          <p:nvPr/>
        </p:nvSpPr>
        <p:spPr bwMode="auto">
          <a:xfrm>
            <a:off x="7710488" y="1909763"/>
            <a:ext cx="1069975" cy="222250"/>
          </a:xfrm>
          <a:prstGeom prst="rect">
            <a:avLst/>
          </a:prstGeom>
          <a:solidFill>
            <a:schemeClr val="accent2"/>
          </a:solidFill>
          <a:ln w="9525" algn="ctr">
            <a:noFill/>
            <a:miter lim="800000"/>
            <a:headEnd/>
            <a:tailEnd/>
          </a:ln>
        </p:spPr>
        <p:txBody>
          <a:bodyPr wrap="none" anchor="ctr"/>
          <a:lstStyle/>
          <a:p>
            <a:pPr algn="ctr">
              <a:defRPr/>
            </a:pPr>
            <a:r>
              <a:rPr lang="en-US" altLang="zh-CN" sz="1000" b="1">
                <a:latin typeface="+mn-lt"/>
                <a:ea typeface="+mn-ea"/>
                <a:cs typeface="+mn-cs"/>
              </a:rPr>
              <a:t>Audio Mux</a:t>
            </a:r>
          </a:p>
        </p:txBody>
      </p:sp>
      <p:sp>
        <p:nvSpPr>
          <p:cNvPr id="2160670" name="Rectangle 29"/>
          <p:cNvSpPr>
            <a:spLocks noChangeArrowheads="1"/>
          </p:cNvSpPr>
          <p:nvPr/>
        </p:nvSpPr>
        <p:spPr bwMode="auto">
          <a:xfrm>
            <a:off x="7710488" y="2159000"/>
            <a:ext cx="1069975" cy="222250"/>
          </a:xfrm>
          <a:prstGeom prst="rect">
            <a:avLst/>
          </a:prstGeom>
          <a:solidFill>
            <a:srgbClr val="73BFD7"/>
          </a:solidFill>
          <a:ln w="9525" algn="ctr">
            <a:noFill/>
            <a:miter lim="800000"/>
            <a:headEnd/>
            <a:tailEnd/>
          </a:ln>
        </p:spPr>
        <p:txBody>
          <a:bodyPr wrap="none" anchor="ctr"/>
          <a:lstStyle/>
          <a:p>
            <a:pPr algn="ctr">
              <a:defRPr/>
            </a:pPr>
            <a:r>
              <a:rPr lang="en-US" altLang="zh-CN" sz="1000" b="1">
                <a:latin typeface="+mn-lt"/>
                <a:ea typeface="+mn-ea"/>
                <a:cs typeface="+mn-cs"/>
              </a:rPr>
              <a:t>HS CSPI x3</a:t>
            </a:r>
          </a:p>
        </p:txBody>
      </p:sp>
      <p:sp>
        <p:nvSpPr>
          <p:cNvPr id="2160671" name="Rectangle 30"/>
          <p:cNvSpPr>
            <a:spLocks noChangeArrowheads="1"/>
          </p:cNvSpPr>
          <p:nvPr/>
        </p:nvSpPr>
        <p:spPr bwMode="auto">
          <a:xfrm>
            <a:off x="7710488" y="2408238"/>
            <a:ext cx="1069975" cy="222250"/>
          </a:xfrm>
          <a:prstGeom prst="rect">
            <a:avLst/>
          </a:prstGeom>
          <a:solidFill>
            <a:schemeClr val="accent2"/>
          </a:solidFill>
          <a:ln w="9525" algn="ctr">
            <a:noFill/>
            <a:miter lim="800000"/>
            <a:headEnd/>
            <a:tailEnd/>
          </a:ln>
        </p:spPr>
        <p:txBody>
          <a:bodyPr wrap="none" anchor="ctr"/>
          <a:lstStyle/>
          <a:p>
            <a:pPr algn="ctr">
              <a:defRPr/>
            </a:pPr>
            <a:r>
              <a:rPr lang="en-US" altLang="zh-CN" sz="1000" b="1">
                <a:latin typeface="+mn-lt"/>
                <a:ea typeface="+mn-ea"/>
                <a:cs typeface="+mn-cs"/>
              </a:rPr>
              <a:t>1-Wire</a:t>
            </a:r>
          </a:p>
        </p:txBody>
      </p:sp>
      <p:sp>
        <p:nvSpPr>
          <p:cNvPr id="2160672" name="Rectangle 31"/>
          <p:cNvSpPr>
            <a:spLocks noChangeArrowheads="1"/>
          </p:cNvSpPr>
          <p:nvPr/>
        </p:nvSpPr>
        <p:spPr bwMode="auto">
          <a:xfrm>
            <a:off x="7710488" y="2657475"/>
            <a:ext cx="1069975" cy="223838"/>
          </a:xfrm>
          <a:prstGeom prst="rect">
            <a:avLst/>
          </a:prstGeom>
          <a:solidFill>
            <a:schemeClr val="accent2"/>
          </a:solidFill>
          <a:ln w="9525" algn="ctr">
            <a:noFill/>
            <a:miter lim="800000"/>
            <a:headEnd/>
            <a:tailEnd/>
          </a:ln>
        </p:spPr>
        <p:txBody>
          <a:bodyPr wrap="none" anchor="ctr"/>
          <a:lstStyle/>
          <a:p>
            <a:pPr algn="ctr">
              <a:defRPr/>
            </a:pPr>
            <a:r>
              <a:rPr lang="en-US" altLang="zh-CN" sz="1000" b="1">
                <a:latin typeface="+mn-lt"/>
                <a:ea typeface="+mn-ea"/>
                <a:cs typeface="+mn-cs"/>
              </a:rPr>
              <a:t>SSI/I</a:t>
            </a:r>
            <a:r>
              <a:rPr lang="en-US" altLang="zh-CN" sz="1000" b="1" baseline="30000">
                <a:latin typeface="+mn-lt"/>
                <a:ea typeface="+mn-ea"/>
                <a:cs typeface="+mn-cs"/>
              </a:rPr>
              <a:t>2</a:t>
            </a:r>
            <a:r>
              <a:rPr lang="en-US" altLang="zh-CN" sz="1000" b="1">
                <a:latin typeface="+mn-lt"/>
                <a:ea typeface="+mn-ea"/>
                <a:cs typeface="+mn-cs"/>
              </a:rPr>
              <a:t>S x2</a:t>
            </a:r>
          </a:p>
        </p:txBody>
      </p:sp>
      <p:sp>
        <p:nvSpPr>
          <p:cNvPr id="2160673" name="Rectangle 32"/>
          <p:cNvSpPr>
            <a:spLocks noChangeArrowheads="1"/>
          </p:cNvSpPr>
          <p:nvPr/>
        </p:nvSpPr>
        <p:spPr bwMode="auto">
          <a:xfrm>
            <a:off x="7710488" y="2908300"/>
            <a:ext cx="1069975" cy="220663"/>
          </a:xfrm>
          <a:prstGeom prst="rect">
            <a:avLst/>
          </a:prstGeom>
          <a:solidFill>
            <a:schemeClr val="accent2"/>
          </a:solidFill>
          <a:ln w="9525" algn="ctr">
            <a:noFill/>
            <a:miter lim="800000"/>
            <a:headEnd/>
            <a:tailEnd/>
          </a:ln>
        </p:spPr>
        <p:txBody>
          <a:bodyPr wrap="none" anchor="ctr"/>
          <a:lstStyle/>
          <a:p>
            <a:pPr algn="ctr">
              <a:defRPr/>
            </a:pPr>
            <a:r>
              <a:rPr lang="en-US" altLang="zh-CN" sz="1000" b="1">
                <a:latin typeface="+mn-lt"/>
                <a:ea typeface="+mn-ea"/>
                <a:cs typeface="+mn-cs"/>
              </a:rPr>
              <a:t>GPIO</a:t>
            </a:r>
          </a:p>
        </p:txBody>
      </p:sp>
      <p:sp>
        <p:nvSpPr>
          <p:cNvPr id="2160674" name="Rectangle 33"/>
          <p:cNvSpPr>
            <a:spLocks noChangeArrowheads="1"/>
          </p:cNvSpPr>
          <p:nvPr/>
        </p:nvSpPr>
        <p:spPr bwMode="auto">
          <a:xfrm>
            <a:off x="7710488" y="3155950"/>
            <a:ext cx="1069975" cy="222250"/>
          </a:xfrm>
          <a:prstGeom prst="rect">
            <a:avLst/>
          </a:prstGeom>
          <a:solidFill>
            <a:schemeClr val="accent2"/>
          </a:solidFill>
          <a:ln w="9525" algn="ctr">
            <a:noFill/>
            <a:miter lim="800000"/>
            <a:headEnd/>
            <a:tailEnd/>
          </a:ln>
        </p:spPr>
        <p:txBody>
          <a:bodyPr wrap="none" anchor="ctr"/>
          <a:lstStyle/>
          <a:p>
            <a:pPr algn="ctr">
              <a:defRPr/>
            </a:pPr>
            <a:r>
              <a:rPr lang="en-US" altLang="zh-CN" sz="1000" b="1">
                <a:latin typeface="+mn-lt"/>
                <a:ea typeface="+mn-ea"/>
                <a:cs typeface="+mn-cs"/>
              </a:rPr>
              <a:t>I</a:t>
            </a:r>
            <a:r>
              <a:rPr lang="en-US" altLang="zh-CN" sz="1000" b="1" baseline="30000">
                <a:latin typeface="+mn-lt"/>
                <a:ea typeface="+mn-ea"/>
                <a:cs typeface="+mn-cs"/>
              </a:rPr>
              <a:t>2</a:t>
            </a:r>
            <a:r>
              <a:rPr lang="en-US" altLang="zh-CN" sz="1000" b="1">
                <a:latin typeface="+mn-lt"/>
                <a:ea typeface="+mn-ea"/>
                <a:cs typeface="+mn-cs"/>
              </a:rPr>
              <a:t>C x3</a:t>
            </a:r>
          </a:p>
        </p:txBody>
      </p:sp>
      <p:sp>
        <p:nvSpPr>
          <p:cNvPr id="2160675" name="Rectangle 34"/>
          <p:cNvSpPr>
            <a:spLocks noChangeArrowheads="1"/>
          </p:cNvSpPr>
          <p:nvPr/>
        </p:nvSpPr>
        <p:spPr bwMode="auto">
          <a:xfrm>
            <a:off x="7710488" y="3405188"/>
            <a:ext cx="1069975" cy="222250"/>
          </a:xfrm>
          <a:prstGeom prst="rect">
            <a:avLst/>
          </a:prstGeom>
          <a:solidFill>
            <a:srgbClr val="73BFD7"/>
          </a:solidFill>
          <a:ln w="9525" algn="ctr">
            <a:noFill/>
            <a:miter lim="800000"/>
            <a:headEnd/>
            <a:tailEnd/>
          </a:ln>
        </p:spPr>
        <p:txBody>
          <a:bodyPr wrap="none" anchor="ctr"/>
          <a:lstStyle/>
          <a:p>
            <a:pPr algn="ctr">
              <a:defRPr/>
            </a:pPr>
            <a:r>
              <a:rPr lang="en-US" altLang="zh-CN" sz="1000" b="1">
                <a:latin typeface="+mn-lt"/>
                <a:ea typeface="+mn-ea"/>
                <a:cs typeface="+mn-cs"/>
              </a:rPr>
              <a:t>S/PDIF TX</a:t>
            </a:r>
          </a:p>
        </p:txBody>
      </p:sp>
      <p:sp>
        <p:nvSpPr>
          <p:cNvPr id="2160676" name="Rectangle 35"/>
          <p:cNvSpPr>
            <a:spLocks noChangeArrowheads="1"/>
          </p:cNvSpPr>
          <p:nvPr/>
        </p:nvSpPr>
        <p:spPr bwMode="auto">
          <a:xfrm>
            <a:off x="7710488" y="3654425"/>
            <a:ext cx="1069975" cy="222250"/>
          </a:xfrm>
          <a:prstGeom prst="rect">
            <a:avLst/>
          </a:prstGeom>
          <a:solidFill>
            <a:srgbClr val="73BFD7"/>
          </a:solidFill>
          <a:ln w="9525" algn="ctr">
            <a:noFill/>
            <a:miter lim="800000"/>
            <a:headEnd/>
            <a:tailEnd/>
          </a:ln>
        </p:spPr>
        <p:txBody>
          <a:bodyPr wrap="none" anchor="ctr"/>
          <a:lstStyle/>
          <a:p>
            <a:pPr algn="ctr">
              <a:defRPr/>
            </a:pPr>
            <a:r>
              <a:rPr lang="en-US" altLang="zh-CN" sz="1000" b="1">
                <a:latin typeface="+mn-lt"/>
                <a:ea typeface="+mn-ea"/>
                <a:cs typeface="+mn-cs"/>
              </a:rPr>
              <a:t>USB HS PHY</a:t>
            </a:r>
          </a:p>
        </p:txBody>
      </p:sp>
      <p:sp>
        <p:nvSpPr>
          <p:cNvPr id="2160677" name="Rectangle 36"/>
          <p:cNvSpPr>
            <a:spLocks noChangeArrowheads="1"/>
          </p:cNvSpPr>
          <p:nvPr/>
        </p:nvSpPr>
        <p:spPr bwMode="auto">
          <a:xfrm>
            <a:off x="7710488" y="3903663"/>
            <a:ext cx="1069975" cy="220662"/>
          </a:xfrm>
          <a:prstGeom prst="rect">
            <a:avLst/>
          </a:prstGeom>
          <a:solidFill>
            <a:srgbClr val="73BFD7"/>
          </a:solidFill>
          <a:ln w="9525" algn="ctr">
            <a:noFill/>
            <a:miter lim="800000"/>
            <a:headEnd/>
            <a:tailEnd/>
          </a:ln>
        </p:spPr>
        <p:txBody>
          <a:bodyPr wrap="none" anchor="ctr"/>
          <a:lstStyle/>
          <a:p>
            <a:pPr algn="ctr">
              <a:defRPr/>
            </a:pPr>
            <a:r>
              <a:rPr lang="en-US" altLang="zh-CN" sz="1000" b="1">
                <a:latin typeface="+mn-lt"/>
                <a:ea typeface="+mn-ea"/>
                <a:cs typeface="+mn-cs"/>
              </a:rPr>
              <a:t>CE-ATA/SDIO</a:t>
            </a:r>
          </a:p>
        </p:txBody>
      </p:sp>
      <p:sp>
        <p:nvSpPr>
          <p:cNvPr id="2160678" name="Rectangle 37"/>
          <p:cNvSpPr>
            <a:spLocks noChangeArrowheads="1"/>
          </p:cNvSpPr>
          <p:nvPr/>
        </p:nvSpPr>
        <p:spPr bwMode="auto">
          <a:xfrm>
            <a:off x="7710488" y="4154488"/>
            <a:ext cx="1069975" cy="220662"/>
          </a:xfrm>
          <a:prstGeom prst="rect">
            <a:avLst/>
          </a:prstGeom>
          <a:solidFill>
            <a:schemeClr val="accent2"/>
          </a:solidFill>
          <a:ln w="9525" algn="ctr">
            <a:noFill/>
            <a:miter lim="800000"/>
            <a:headEnd/>
            <a:tailEnd/>
          </a:ln>
        </p:spPr>
        <p:txBody>
          <a:bodyPr wrap="none" anchor="ctr"/>
          <a:lstStyle/>
          <a:p>
            <a:pPr algn="ctr">
              <a:defRPr/>
            </a:pPr>
            <a:r>
              <a:rPr lang="en-US" altLang="zh-CN" sz="1000" b="1">
                <a:latin typeface="+mn-lt"/>
                <a:ea typeface="+mn-ea"/>
                <a:cs typeface="+mn-cs"/>
              </a:rPr>
              <a:t>ATA-6</a:t>
            </a:r>
          </a:p>
        </p:txBody>
      </p:sp>
      <p:sp>
        <p:nvSpPr>
          <p:cNvPr id="2160679" name="Rectangle 38"/>
          <p:cNvSpPr>
            <a:spLocks noChangeArrowheads="1"/>
          </p:cNvSpPr>
          <p:nvPr/>
        </p:nvSpPr>
        <p:spPr bwMode="auto">
          <a:xfrm>
            <a:off x="7710488" y="4405313"/>
            <a:ext cx="1069975" cy="223837"/>
          </a:xfrm>
          <a:prstGeom prst="rect">
            <a:avLst/>
          </a:prstGeom>
          <a:solidFill>
            <a:srgbClr val="73BFD7"/>
          </a:solidFill>
          <a:ln w="9525" algn="ctr">
            <a:noFill/>
            <a:miter lim="800000"/>
            <a:headEnd/>
            <a:tailEnd/>
          </a:ln>
        </p:spPr>
        <p:txBody>
          <a:bodyPr wrap="none" anchor="ctr"/>
          <a:lstStyle/>
          <a:p>
            <a:pPr algn="ctr">
              <a:defRPr/>
            </a:pPr>
            <a:r>
              <a:rPr lang="en-US" altLang="zh-CN" sz="1000" b="1">
                <a:latin typeface="+mn-lt"/>
                <a:ea typeface="+mn-ea"/>
                <a:cs typeface="+mn-cs"/>
              </a:rPr>
              <a:t>Keypad</a:t>
            </a:r>
          </a:p>
        </p:txBody>
      </p:sp>
      <p:sp>
        <p:nvSpPr>
          <p:cNvPr id="2160680" name="Rectangle 39"/>
          <p:cNvSpPr>
            <a:spLocks noChangeArrowheads="1"/>
          </p:cNvSpPr>
          <p:nvPr/>
        </p:nvSpPr>
        <p:spPr bwMode="auto">
          <a:xfrm>
            <a:off x="4668838" y="1260475"/>
            <a:ext cx="925512" cy="187325"/>
          </a:xfrm>
          <a:prstGeom prst="rect">
            <a:avLst/>
          </a:prstGeom>
          <a:solidFill>
            <a:schemeClr val="accent2"/>
          </a:solidFill>
          <a:ln w="9525">
            <a:noFill/>
            <a:miter lim="800000"/>
            <a:headEnd/>
            <a:tailEnd/>
          </a:ln>
        </p:spPr>
        <p:txBody>
          <a:bodyPr wrap="none" anchor="ctr"/>
          <a:lstStyle/>
          <a:p>
            <a:pPr algn="ctr">
              <a:defRPr/>
            </a:pPr>
            <a:r>
              <a:rPr lang="en-US" altLang="zh-CN" sz="1000" b="1">
                <a:latin typeface="+mn-lt"/>
                <a:ea typeface="+mn-ea"/>
                <a:cs typeface="+mn-cs"/>
              </a:rPr>
              <a:t>JTAG, ETM</a:t>
            </a:r>
            <a:endParaRPr lang="en-US" altLang="zh-CN" sz="1000">
              <a:latin typeface="+mn-lt"/>
              <a:ea typeface="+mn-ea"/>
              <a:cs typeface="+mn-cs"/>
            </a:endParaRPr>
          </a:p>
        </p:txBody>
      </p:sp>
      <p:sp>
        <p:nvSpPr>
          <p:cNvPr id="2160681" name="Rectangle 40"/>
          <p:cNvSpPr>
            <a:spLocks noChangeArrowheads="1"/>
          </p:cNvSpPr>
          <p:nvPr/>
        </p:nvSpPr>
        <p:spPr bwMode="auto">
          <a:xfrm>
            <a:off x="4668838" y="1479550"/>
            <a:ext cx="925512" cy="185738"/>
          </a:xfrm>
          <a:prstGeom prst="rect">
            <a:avLst/>
          </a:prstGeom>
          <a:solidFill>
            <a:schemeClr val="accent2"/>
          </a:solidFill>
          <a:ln w="9525">
            <a:noFill/>
            <a:miter lim="800000"/>
            <a:headEnd/>
            <a:tailEnd/>
          </a:ln>
        </p:spPr>
        <p:txBody>
          <a:bodyPr wrap="none" anchor="ctr"/>
          <a:lstStyle/>
          <a:p>
            <a:pPr algn="ctr">
              <a:defRPr/>
            </a:pPr>
            <a:r>
              <a:rPr lang="en-US" altLang="zh-CN" sz="1000" b="1">
                <a:latin typeface="+mn-lt"/>
                <a:ea typeface="+mn-ea"/>
                <a:cs typeface="+mn-cs"/>
              </a:rPr>
              <a:t>Power Mgmt</a:t>
            </a:r>
            <a:endParaRPr lang="en-US" altLang="zh-CN" sz="1000">
              <a:latin typeface="+mn-lt"/>
              <a:ea typeface="+mn-ea"/>
              <a:cs typeface="+mn-cs"/>
            </a:endParaRPr>
          </a:p>
        </p:txBody>
      </p:sp>
      <p:sp>
        <p:nvSpPr>
          <p:cNvPr id="2160682" name="Rectangle 41"/>
          <p:cNvSpPr>
            <a:spLocks noChangeArrowheads="1"/>
          </p:cNvSpPr>
          <p:nvPr/>
        </p:nvSpPr>
        <p:spPr bwMode="auto">
          <a:xfrm>
            <a:off x="4668838" y="1701800"/>
            <a:ext cx="925512" cy="187325"/>
          </a:xfrm>
          <a:prstGeom prst="rect">
            <a:avLst/>
          </a:prstGeom>
          <a:solidFill>
            <a:schemeClr val="accent2"/>
          </a:solidFill>
          <a:ln w="9525">
            <a:noFill/>
            <a:miter lim="800000"/>
            <a:headEnd/>
            <a:tailEnd/>
          </a:ln>
        </p:spPr>
        <p:txBody>
          <a:bodyPr wrap="none" anchor="ctr"/>
          <a:lstStyle/>
          <a:p>
            <a:pPr algn="ctr">
              <a:defRPr/>
            </a:pPr>
            <a:r>
              <a:rPr lang="en-US" altLang="zh-CN" sz="1000" b="1">
                <a:latin typeface="+mn-lt"/>
                <a:ea typeface="+mn-ea"/>
                <a:cs typeface="+mn-cs"/>
              </a:rPr>
              <a:t>PLL x 3</a:t>
            </a:r>
            <a:endParaRPr lang="en-US" altLang="zh-CN" sz="1000">
              <a:latin typeface="+mn-lt"/>
              <a:ea typeface="+mn-ea"/>
              <a:cs typeface="+mn-cs"/>
            </a:endParaRPr>
          </a:p>
        </p:txBody>
      </p:sp>
      <p:sp>
        <p:nvSpPr>
          <p:cNvPr id="2160683" name="Rectangle 42"/>
          <p:cNvSpPr>
            <a:spLocks noChangeArrowheads="1"/>
          </p:cNvSpPr>
          <p:nvPr/>
        </p:nvSpPr>
        <p:spPr bwMode="auto">
          <a:xfrm>
            <a:off x="4668838" y="1924050"/>
            <a:ext cx="925512" cy="292100"/>
          </a:xfrm>
          <a:prstGeom prst="rect">
            <a:avLst/>
          </a:prstGeom>
          <a:solidFill>
            <a:schemeClr val="accent2"/>
          </a:solidFill>
          <a:ln w="9525">
            <a:noFill/>
            <a:miter lim="800000"/>
            <a:headEnd/>
            <a:tailEnd/>
          </a:ln>
        </p:spPr>
        <p:txBody>
          <a:bodyPr wrap="none" anchor="ctr"/>
          <a:lstStyle/>
          <a:p>
            <a:pPr algn="ctr">
              <a:defRPr/>
            </a:pPr>
            <a:r>
              <a:rPr lang="en-US" altLang="zh-CN" sz="1000" b="1">
                <a:latin typeface="+mn-lt"/>
                <a:ea typeface="+mn-ea"/>
                <a:cs typeface="+mn-cs"/>
              </a:rPr>
              <a:t>Clocks &amp; </a:t>
            </a:r>
            <a:br>
              <a:rPr lang="en-US" altLang="zh-CN" sz="1000" b="1">
                <a:latin typeface="+mn-lt"/>
                <a:ea typeface="+mn-ea"/>
                <a:cs typeface="+mn-cs"/>
              </a:rPr>
            </a:br>
            <a:r>
              <a:rPr lang="en-US" altLang="zh-CN" sz="1000" b="1">
                <a:latin typeface="+mn-lt"/>
                <a:ea typeface="+mn-ea"/>
                <a:cs typeface="+mn-cs"/>
              </a:rPr>
              <a:t>Reset Control</a:t>
            </a:r>
            <a:endParaRPr lang="en-US" altLang="zh-CN" sz="1000">
              <a:latin typeface="+mn-lt"/>
              <a:ea typeface="+mn-ea"/>
              <a:cs typeface="+mn-cs"/>
            </a:endParaRPr>
          </a:p>
        </p:txBody>
      </p:sp>
      <p:sp>
        <p:nvSpPr>
          <p:cNvPr id="2160684" name="Rectangle 43"/>
          <p:cNvSpPr>
            <a:spLocks noChangeArrowheads="1"/>
          </p:cNvSpPr>
          <p:nvPr/>
        </p:nvSpPr>
        <p:spPr bwMode="auto">
          <a:xfrm>
            <a:off x="5767388" y="2506663"/>
            <a:ext cx="1766887" cy="339725"/>
          </a:xfrm>
          <a:prstGeom prst="rect">
            <a:avLst/>
          </a:prstGeom>
          <a:solidFill>
            <a:schemeClr val="accent2"/>
          </a:solidFill>
          <a:ln w="9525">
            <a:noFill/>
            <a:miter lim="800000"/>
            <a:headEnd/>
            <a:tailEnd/>
          </a:ln>
        </p:spPr>
        <p:txBody>
          <a:bodyPr wrap="none" anchor="ctr"/>
          <a:lstStyle/>
          <a:p>
            <a:pPr algn="ctr">
              <a:defRPr/>
            </a:pPr>
            <a:r>
              <a:rPr lang="en-US" altLang="zh-CN" sz="1000" b="1">
                <a:latin typeface="+mn-lt"/>
                <a:ea typeface="+mn-ea"/>
                <a:cs typeface="+mn-cs"/>
              </a:rPr>
              <a:t>Vector Floating</a:t>
            </a:r>
            <a:br>
              <a:rPr lang="en-US" altLang="zh-CN" sz="1000" b="1">
                <a:latin typeface="+mn-lt"/>
                <a:ea typeface="+mn-ea"/>
                <a:cs typeface="+mn-cs"/>
              </a:rPr>
            </a:br>
            <a:r>
              <a:rPr lang="en-US" altLang="zh-CN" sz="1000" b="1">
                <a:latin typeface="+mn-lt"/>
                <a:ea typeface="+mn-ea"/>
                <a:cs typeface="+mn-cs"/>
              </a:rPr>
              <a:t>Point Unit</a:t>
            </a:r>
            <a:endParaRPr lang="en-US" altLang="zh-CN" sz="1000">
              <a:latin typeface="+mn-lt"/>
              <a:ea typeface="+mn-ea"/>
              <a:cs typeface="+mn-cs"/>
            </a:endParaRPr>
          </a:p>
        </p:txBody>
      </p:sp>
      <p:sp>
        <p:nvSpPr>
          <p:cNvPr id="2160685" name="Rectangle 44"/>
          <p:cNvSpPr>
            <a:spLocks noChangeArrowheads="1"/>
          </p:cNvSpPr>
          <p:nvPr/>
        </p:nvSpPr>
        <p:spPr bwMode="auto">
          <a:xfrm>
            <a:off x="4668838" y="2947988"/>
            <a:ext cx="925512" cy="161925"/>
          </a:xfrm>
          <a:prstGeom prst="rect">
            <a:avLst/>
          </a:prstGeom>
          <a:solidFill>
            <a:schemeClr val="accent2"/>
          </a:solidFill>
          <a:ln w="9525">
            <a:noFill/>
            <a:miter lim="800000"/>
            <a:headEnd/>
            <a:tailEnd/>
          </a:ln>
        </p:spPr>
        <p:txBody>
          <a:bodyPr wrap="none" anchor="ctr"/>
          <a:lstStyle/>
          <a:p>
            <a:pPr algn="ctr">
              <a:defRPr/>
            </a:pPr>
            <a:r>
              <a:rPr lang="en-US" altLang="zh-CN" sz="1000" b="1">
                <a:latin typeface="+mn-lt"/>
                <a:ea typeface="+mn-ea"/>
                <a:cs typeface="+mn-cs"/>
              </a:rPr>
              <a:t>Watch Dog x2</a:t>
            </a:r>
            <a:endParaRPr lang="en-US" altLang="zh-CN" sz="1000">
              <a:latin typeface="+mn-lt"/>
              <a:ea typeface="+mn-ea"/>
              <a:cs typeface="+mn-cs"/>
            </a:endParaRPr>
          </a:p>
        </p:txBody>
      </p:sp>
      <p:sp>
        <p:nvSpPr>
          <p:cNvPr id="2160686" name="Rectangle 45"/>
          <p:cNvSpPr>
            <a:spLocks noChangeArrowheads="1"/>
          </p:cNvSpPr>
          <p:nvPr/>
        </p:nvSpPr>
        <p:spPr bwMode="auto">
          <a:xfrm>
            <a:off x="4668838" y="3140075"/>
            <a:ext cx="925512" cy="160338"/>
          </a:xfrm>
          <a:prstGeom prst="rect">
            <a:avLst/>
          </a:prstGeom>
          <a:solidFill>
            <a:schemeClr val="accent2"/>
          </a:solidFill>
          <a:ln w="9525">
            <a:noFill/>
            <a:miter lim="800000"/>
            <a:headEnd/>
            <a:tailEnd/>
          </a:ln>
        </p:spPr>
        <p:txBody>
          <a:bodyPr wrap="none" anchor="ctr"/>
          <a:lstStyle/>
          <a:p>
            <a:pPr algn="ctr">
              <a:defRPr/>
            </a:pPr>
            <a:r>
              <a:rPr lang="en-US" altLang="zh-CN" sz="1000" b="1">
                <a:latin typeface="+mn-lt"/>
                <a:ea typeface="+mn-ea"/>
                <a:cs typeface="+mn-cs"/>
              </a:rPr>
              <a:t>Smart DMA</a:t>
            </a:r>
            <a:endParaRPr lang="en-US" altLang="zh-CN" sz="1000">
              <a:latin typeface="+mn-lt"/>
              <a:ea typeface="+mn-ea"/>
              <a:cs typeface="+mn-cs"/>
            </a:endParaRPr>
          </a:p>
        </p:txBody>
      </p:sp>
      <p:sp>
        <p:nvSpPr>
          <p:cNvPr id="2160687" name="Rectangle 46"/>
          <p:cNvSpPr>
            <a:spLocks noChangeArrowheads="1"/>
          </p:cNvSpPr>
          <p:nvPr/>
        </p:nvSpPr>
        <p:spPr bwMode="auto">
          <a:xfrm>
            <a:off x="4657725" y="4424363"/>
            <a:ext cx="925513" cy="160337"/>
          </a:xfrm>
          <a:prstGeom prst="rect">
            <a:avLst/>
          </a:prstGeom>
          <a:solidFill>
            <a:srgbClr val="73BFD7"/>
          </a:solidFill>
          <a:ln w="9525">
            <a:noFill/>
            <a:miter lim="800000"/>
            <a:headEnd/>
            <a:tailEnd/>
          </a:ln>
        </p:spPr>
        <p:txBody>
          <a:bodyPr wrap="none" anchor="ctr"/>
          <a:lstStyle/>
          <a:p>
            <a:pPr algn="ctr">
              <a:defRPr/>
            </a:pPr>
            <a:r>
              <a:rPr lang="en-US" altLang="zh-CN" sz="1000" b="1">
                <a:latin typeface="+mn-lt"/>
                <a:ea typeface="+mn-ea"/>
                <a:cs typeface="+mn-cs"/>
              </a:rPr>
              <a:t>sRTC</a:t>
            </a:r>
            <a:endParaRPr lang="en-US" altLang="zh-CN" sz="1000">
              <a:latin typeface="+mn-lt"/>
              <a:ea typeface="+mn-ea"/>
              <a:cs typeface="+mn-cs"/>
            </a:endParaRPr>
          </a:p>
        </p:txBody>
      </p:sp>
      <p:sp>
        <p:nvSpPr>
          <p:cNvPr id="2160688" name="Rectangle 47"/>
          <p:cNvSpPr>
            <a:spLocks noChangeArrowheads="1"/>
          </p:cNvSpPr>
          <p:nvPr/>
        </p:nvSpPr>
        <p:spPr bwMode="auto">
          <a:xfrm>
            <a:off x="4668838" y="2570163"/>
            <a:ext cx="925512" cy="160337"/>
          </a:xfrm>
          <a:prstGeom prst="rect">
            <a:avLst/>
          </a:prstGeom>
          <a:solidFill>
            <a:schemeClr val="accent2"/>
          </a:solidFill>
          <a:ln w="9525">
            <a:noFill/>
            <a:miter lim="800000"/>
            <a:headEnd/>
            <a:tailEnd/>
          </a:ln>
        </p:spPr>
        <p:txBody>
          <a:bodyPr wrap="none" anchor="ctr"/>
          <a:lstStyle/>
          <a:p>
            <a:pPr algn="ctr">
              <a:defRPr/>
            </a:pPr>
            <a:r>
              <a:rPr lang="en-US" altLang="zh-CN" sz="1000" b="1" dirty="0">
                <a:latin typeface="+mn-lt"/>
                <a:ea typeface="+mn-ea"/>
                <a:cs typeface="+mn-cs"/>
              </a:rPr>
              <a:t>Timer x3</a:t>
            </a:r>
            <a:endParaRPr lang="en-US" altLang="zh-CN" sz="1000" dirty="0">
              <a:latin typeface="+mn-lt"/>
              <a:ea typeface="+mn-ea"/>
              <a:cs typeface="+mn-cs"/>
            </a:endParaRPr>
          </a:p>
        </p:txBody>
      </p:sp>
      <p:sp>
        <p:nvSpPr>
          <p:cNvPr id="2160689" name="Rectangle 48"/>
          <p:cNvSpPr>
            <a:spLocks noChangeArrowheads="1"/>
          </p:cNvSpPr>
          <p:nvPr/>
        </p:nvSpPr>
        <p:spPr bwMode="auto">
          <a:xfrm>
            <a:off x="4668838" y="2757488"/>
            <a:ext cx="925512" cy="160337"/>
          </a:xfrm>
          <a:prstGeom prst="rect">
            <a:avLst/>
          </a:prstGeom>
          <a:solidFill>
            <a:schemeClr val="accent2"/>
          </a:solidFill>
          <a:ln w="9525">
            <a:noFill/>
            <a:miter lim="800000"/>
            <a:headEnd/>
            <a:tailEnd/>
          </a:ln>
        </p:spPr>
        <p:txBody>
          <a:bodyPr wrap="none" anchor="ctr"/>
          <a:lstStyle/>
          <a:p>
            <a:pPr algn="ctr">
              <a:defRPr/>
            </a:pPr>
            <a:r>
              <a:rPr lang="en-US" altLang="zh-CN" sz="1000" b="1">
                <a:latin typeface="+mn-lt"/>
                <a:ea typeface="+mn-ea"/>
                <a:cs typeface="+mn-cs"/>
              </a:rPr>
              <a:t>PWM</a:t>
            </a:r>
            <a:endParaRPr lang="en-US" altLang="zh-CN" sz="1000">
              <a:latin typeface="+mn-lt"/>
              <a:ea typeface="+mn-ea"/>
              <a:cs typeface="+mn-cs"/>
            </a:endParaRPr>
          </a:p>
        </p:txBody>
      </p:sp>
      <p:sp>
        <p:nvSpPr>
          <p:cNvPr id="2160690" name="Rectangle 49"/>
          <p:cNvSpPr>
            <a:spLocks noChangeArrowheads="1"/>
          </p:cNvSpPr>
          <p:nvPr/>
        </p:nvSpPr>
        <p:spPr bwMode="auto">
          <a:xfrm>
            <a:off x="4584700" y="3429000"/>
            <a:ext cx="1069975" cy="698500"/>
          </a:xfrm>
          <a:prstGeom prst="rect">
            <a:avLst/>
          </a:prstGeom>
          <a:solidFill>
            <a:srgbClr val="E2E7E4"/>
          </a:solidFill>
          <a:ln w="9525">
            <a:noFill/>
            <a:miter lim="800000"/>
            <a:headEnd/>
            <a:tailEnd/>
          </a:ln>
        </p:spPr>
        <p:txBody>
          <a:bodyPr wrap="none"/>
          <a:lstStyle/>
          <a:p>
            <a:pPr algn="ctr">
              <a:defRPr/>
            </a:pPr>
            <a:r>
              <a:rPr lang="en-US" altLang="zh-CN" sz="1000" b="1" dirty="0">
                <a:solidFill>
                  <a:schemeClr val="bg2"/>
                </a:solidFill>
                <a:latin typeface="+mn-lt"/>
                <a:ea typeface="+mn-ea"/>
                <a:cs typeface="+mn-cs"/>
              </a:rPr>
              <a:t>Memory</a:t>
            </a:r>
          </a:p>
        </p:txBody>
      </p:sp>
      <p:sp>
        <p:nvSpPr>
          <p:cNvPr id="2160691" name="Rectangle 50"/>
          <p:cNvSpPr>
            <a:spLocks noChangeArrowheads="1"/>
          </p:cNvSpPr>
          <p:nvPr/>
        </p:nvSpPr>
        <p:spPr bwMode="auto">
          <a:xfrm>
            <a:off x="4668838" y="3705225"/>
            <a:ext cx="925512" cy="160338"/>
          </a:xfrm>
          <a:prstGeom prst="rect">
            <a:avLst/>
          </a:prstGeom>
          <a:solidFill>
            <a:schemeClr val="accent2"/>
          </a:solidFill>
          <a:ln w="9525">
            <a:noFill/>
            <a:miter lim="800000"/>
            <a:headEnd/>
            <a:tailEnd/>
          </a:ln>
        </p:spPr>
        <p:txBody>
          <a:bodyPr wrap="none" anchor="ctr"/>
          <a:lstStyle/>
          <a:p>
            <a:pPr algn="ctr">
              <a:defRPr/>
            </a:pPr>
            <a:r>
              <a:rPr lang="en-US" altLang="zh-CN" sz="1000" b="1">
                <a:latin typeface="+mn-lt"/>
                <a:ea typeface="+mn-ea"/>
                <a:cs typeface="+mn-cs"/>
              </a:rPr>
              <a:t>ROM</a:t>
            </a:r>
            <a:endParaRPr lang="en-US" altLang="zh-CN" sz="1000">
              <a:latin typeface="+mn-lt"/>
              <a:ea typeface="+mn-ea"/>
              <a:cs typeface="+mn-cs"/>
            </a:endParaRPr>
          </a:p>
        </p:txBody>
      </p:sp>
      <p:sp>
        <p:nvSpPr>
          <p:cNvPr id="2160692" name="Rectangle 51"/>
          <p:cNvSpPr>
            <a:spLocks noChangeArrowheads="1"/>
          </p:cNvSpPr>
          <p:nvPr/>
        </p:nvSpPr>
        <p:spPr bwMode="auto">
          <a:xfrm>
            <a:off x="4668838" y="3897313"/>
            <a:ext cx="925512" cy="160337"/>
          </a:xfrm>
          <a:prstGeom prst="rect">
            <a:avLst/>
          </a:prstGeom>
          <a:solidFill>
            <a:schemeClr val="accent2"/>
          </a:solidFill>
          <a:ln w="9525">
            <a:noFill/>
            <a:miter lim="800000"/>
            <a:headEnd/>
            <a:tailEnd/>
          </a:ln>
        </p:spPr>
        <p:txBody>
          <a:bodyPr wrap="none" anchor="ctr"/>
          <a:lstStyle/>
          <a:p>
            <a:pPr algn="ctr">
              <a:defRPr/>
            </a:pPr>
            <a:r>
              <a:rPr lang="en-US" altLang="zh-CN" sz="1000" b="1">
                <a:latin typeface="+mn-lt"/>
                <a:ea typeface="+mn-ea"/>
                <a:cs typeface="+mn-cs"/>
              </a:rPr>
              <a:t>RAM</a:t>
            </a:r>
            <a:endParaRPr lang="en-US" altLang="zh-CN" sz="1000">
              <a:latin typeface="+mn-lt"/>
              <a:ea typeface="+mn-ea"/>
              <a:cs typeface="+mn-cs"/>
            </a:endParaRPr>
          </a:p>
        </p:txBody>
      </p:sp>
      <p:sp>
        <p:nvSpPr>
          <p:cNvPr id="2160693" name="Rectangle 52"/>
          <p:cNvSpPr>
            <a:spLocks noChangeArrowheads="1"/>
          </p:cNvSpPr>
          <p:nvPr/>
        </p:nvSpPr>
        <p:spPr bwMode="auto">
          <a:xfrm>
            <a:off x="5883275" y="3449638"/>
            <a:ext cx="1554163" cy="230187"/>
          </a:xfrm>
          <a:prstGeom prst="rect">
            <a:avLst/>
          </a:prstGeom>
          <a:solidFill>
            <a:srgbClr val="73BFD7"/>
          </a:solidFill>
          <a:ln w="9525">
            <a:noFill/>
            <a:miter lim="800000"/>
            <a:headEnd/>
            <a:tailEnd/>
          </a:ln>
        </p:spPr>
        <p:txBody>
          <a:bodyPr wrap="none" anchor="ctr"/>
          <a:lstStyle/>
          <a:p>
            <a:pPr algn="ctr">
              <a:defRPr/>
            </a:pPr>
            <a:r>
              <a:rPr lang="en-US" altLang="zh-CN" sz="1000" b="1">
                <a:latin typeface="+mn-lt"/>
                <a:ea typeface="+mn-ea"/>
                <a:cs typeface="+mn-cs"/>
              </a:rPr>
              <a:t>VC-1 SP, MP, AP</a:t>
            </a:r>
          </a:p>
        </p:txBody>
      </p:sp>
      <p:sp>
        <p:nvSpPr>
          <p:cNvPr id="2160694" name="Rectangle 53"/>
          <p:cNvSpPr>
            <a:spLocks noChangeArrowheads="1"/>
          </p:cNvSpPr>
          <p:nvPr/>
        </p:nvSpPr>
        <p:spPr bwMode="auto">
          <a:xfrm>
            <a:off x="5883275" y="3713163"/>
            <a:ext cx="1554163" cy="230187"/>
          </a:xfrm>
          <a:prstGeom prst="rect">
            <a:avLst/>
          </a:prstGeom>
          <a:solidFill>
            <a:srgbClr val="73BFD7"/>
          </a:solidFill>
          <a:ln w="9525">
            <a:noFill/>
            <a:miter lim="800000"/>
            <a:headEnd/>
            <a:tailEnd/>
          </a:ln>
        </p:spPr>
        <p:txBody>
          <a:bodyPr wrap="none" anchor="ctr"/>
          <a:lstStyle/>
          <a:p>
            <a:pPr algn="ctr">
              <a:defRPr/>
            </a:pPr>
            <a:r>
              <a:rPr lang="en-US" altLang="zh-CN" sz="1000" b="1">
                <a:latin typeface="+mn-lt"/>
                <a:ea typeface="+mn-ea"/>
                <a:cs typeface="+mn-cs"/>
              </a:rPr>
              <a:t>MPEG4 SP, ASP, DivX</a:t>
            </a:r>
          </a:p>
        </p:txBody>
      </p:sp>
      <p:sp>
        <p:nvSpPr>
          <p:cNvPr id="2160695" name="Rectangle 54"/>
          <p:cNvSpPr>
            <a:spLocks noChangeArrowheads="1"/>
          </p:cNvSpPr>
          <p:nvPr/>
        </p:nvSpPr>
        <p:spPr bwMode="auto">
          <a:xfrm>
            <a:off x="5883275" y="3976688"/>
            <a:ext cx="1554163" cy="230187"/>
          </a:xfrm>
          <a:prstGeom prst="rect">
            <a:avLst/>
          </a:prstGeom>
          <a:solidFill>
            <a:srgbClr val="73BFD7"/>
          </a:solidFill>
          <a:ln w="9525">
            <a:noFill/>
            <a:miter lim="800000"/>
            <a:headEnd/>
            <a:tailEnd/>
          </a:ln>
        </p:spPr>
        <p:txBody>
          <a:bodyPr wrap="none" anchor="ctr"/>
          <a:lstStyle/>
          <a:p>
            <a:pPr algn="ctr">
              <a:defRPr/>
            </a:pPr>
            <a:r>
              <a:rPr lang="en-US" altLang="zh-CN" sz="1000" b="1">
                <a:latin typeface="+mn-lt"/>
                <a:ea typeface="+mn-ea"/>
                <a:cs typeface="+mn-cs"/>
              </a:rPr>
              <a:t>MPEG2 MP @ ML</a:t>
            </a:r>
          </a:p>
        </p:txBody>
      </p:sp>
      <p:sp>
        <p:nvSpPr>
          <p:cNvPr id="2160696" name="Rectangle 55"/>
          <p:cNvSpPr>
            <a:spLocks noChangeArrowheads="1"/>
          </p:cNvSpPr>
          <p:nvPr/>
        </p:nvSpPr>
        <p:spPr bwMode="auto">
          <a:xfrm>
            <a:off x="5883275" y="4627563"/>
            <a:ext cx="1554163" cy="230187"/>
          </a:xfrm>
          <a:prstGeom prst="rect">
            <a:avLst/>
          </a:prstGeom>
          <a:solidFill>
            <a:srgbClr val="73BFD7"/>
          </a:solidFill>
          <a:ln w="9525">
            <a:noFill/>
            <a:miter lim="800000"/>
            <a:headEnd/>
            <a:tailEnd/>
          </a:ln>
        </p:spPr>
        <p:txBody>
          <a:bodyPr wrap="none" anchor="ctr"/>
          <a:lstStyle/>
          <a:p>
            <a:pPr algn="ctr">
              <a:defRPr/>
            </a:pPr>
            <a:r>
              <a:rPr lang="en-US" altLang="zh-CN" sz="1000" b="1">
                <a:latin typeface="+mn-lt"/>
                <a:ea typeface="+mn-ea"/>
                <a:cs typeface="+mn-cs"/>
              </a:rPr>
              <a:t>Resizing</a:t>
            </a:r>
          </a:p>
        </p:txBody>
      </p:sp>
      <p:sp>
        <p:nvSpPr>
          <p:cNvPr id="2160697" name="Rectangle 56"/>
          <p:cNvSpPr>
            <a:spLocks noChangeArrowheads="1"/>
          </p:cNvSpPr>
          <p:nvPr/>
        </p:nvSpPr>
        <p:spPr bwMode="auto">
          <a:xfrm>
            <a:off x="5883275" y="4891088"/>
            <a:ext cx="1554163" cy="230187"/>
          </a:xfrm>
          <a:prstGeom prst="rect">
            <a:avLst/>
          </a:prstGeom>
          <a:solidFill>
            <a:srgbClr val="73BFD7"/>
          </a:solidFill>
          <a:ln w="9525">
            <a:noFill/>
            <a:miter lim="800000"/>
            <a:headEnd/>
            <a:tailEnd/>
          </a:ln>
        </p:spPr>
        <p:txBody>
          <a:bodyPr wrap="none" anchor="ctr"/>
          <a:lstStyle/>
          <a:p>
            <a:pPr algn="ctr">
              <a:defRPr/>
            </a:pPr>
            <a:r>
              <a:rPr lang="en-US" altLang="zh-CN" sz="1000" b="1">
                <a:latin typeface="+mn-lt"/>
                <a:ea typeface="+mn-ea"/>
                <a:cs typeface="+mn-cs"/>
              </a:rPr>
              <a:t>CSC &amp; Blending</a:t>
            </a:r>
            <a:endParaRPr lang="en-US" altLang="zh-CN" sz="1000">
              <a:latin typeface="+mn-lt"/>
              <a:ea typeface="+mn-ea"/>
              <a:cs typeface="+mn-cs"/>
            </a:endParaRPr>
          </a:p>
        </p:txBody>
      </p:sp>
      <p:sp>
        <p:nvSpPr>
          <p:cNvPr id="2160698" name="Rectangle 57"/>
          <p:cNvSpPr>
            <a:spLocks noChangeArrowheads="1"/>
          </p:cNvSpPr>
          <p:nvPr/>
        </p:nvSpPr>
        <p:spPr bwMode="auto">
          <a:xfrm>
            <a:off x="5883275" y="5154613"/>
            <a:ext cx="1554163" cy="230187"/>
          </a:xfrm>
          <a:prstGeom prst="rect">
            <a:avLst/>
          </a:prstGeom>
          <a:solidFill>
            <a:srgbClr val="73BFD7"/>
          </a:solidFill>
          <a:ln w="9525">
            <a:noFill/>
            <a:miter lim="800000"/>
            <a:headEnd/>
            <a:tailEnd/>
          </a:ln>
        </p:spPr>
        <p:txBody>
          <a:bodyPr wrap="none" anchor="ctr"/>
          <a:lstStyle/>
          <a:p>
            <a:pPr algn="ctr">
              <a:defRPr/>
            </a:pPr>
            <a:r>
              <a:rPr lang="en-US" altLang="zh-CN" sz="1000" b="1">
                <a:latin typeface="+mn-lt"/>
                <a:ea typeface="+mn-ea"/>
                <a:cs typeface="+mn-cs"/>
              </a:rPr>
              <a:t>Inversion/Rotation</a:t>
            </a:r>
            <a:endParaRPr lang="en-US" altLang="zh-CN" sz="1000">
              <a:latin typeface="+mn-lt"/>
              <a:ea typeface="+mn-ea"/>
              <a:cs typeface="+mn-cs"/>
            </a:endParaRPr>
          </a:p>
        </p:txBody>
      </p:sp>
      <p:sp>
        <p:nvSpPr>
          <p:cNvPr id="2160699" name="Rectangle 58"/>
          <p:cNvSpPr>
            <a:spLocks noChangeArrowheads="1"/>
          </p:cNvSpPr>
          <p:nvPr/>
        </p:nvSpPr>
        <p:spPr bwMode="auto">
          <a:xfrm>
            <a:off x="5883275" y="5418138"/>
            <a:ext cx="1554163" cy="230187"/>
          </a:xfrm>
          <a:prstGeom prst="rect">
            <a:avLst/>
          </a:prstGeom>
          <a:solidFill>
            <a:srgbClr val="73BFD7"/>
          </a:solidFill>
          <a:ln w="9525">
            <a:noFill/>
            <a:miter lim="800000"/>
            <a:headEnd/>
            <a:tailEnd/>
          </a:ln>
        </p:spPr>
        <p:txBody>
          <a:bodyPr wrap="none" anchor="ctr"/>
          <a:lstStyle/>
          <a:p>
            <a:pPr algn="ctr">
              <a:defRPr/>
            </a:pPr>
            <a:r>
              <a:rPr lang="en-US" altLang="zh-CN" sz="1000" b="1">
                <a:latin typeface="+mn-lt"/>
                <a:ea typeface="+mn-ea"/>
                <a:cs typeface="+mn-cs"/>
              </a:rPr>
              <a:t>Display/TV Control</a:t>
            </a:r>
            <a:endParaRPr lang="en-US" altLang="zh-CN" sz="1000">
              <a:latin typeface="+mn-lt"/>
              <a:ea typeface="+mn-ea"/>
              <a:cs typeface="+mn-cs"/>
            </a:endParaRPr>
          </a:p>
        </p:txBody>
      </p:sp>
      <p:sp>
        <p:nvSpPr>
          <p:cNvPr id="2160700" name="Rectangle 59"/>
          <p:cNvSpPr>
            <a:spLocks noChangeArrowheads="1"/>
          </p:cNvSpPr>
          <p:nvPr/>
        </p:nvSpPr>
        <p:spPr bwMode="auto">
          <a:xfrm>
            <a:off x="7710488" y="4672013"/>
            <a:ext cx="1069975" cy="701675"/>
          </a:xfrm>
          <a:prstGeom prst="rect">
            <a:avLst/>
          </a:prstGeom>
          <a:solidFill>
            <a:srgbClr val="73BFD7"/>
          </a:solidFill>
          <a:ln w="9525" algn="ctr">
            <a:noFill/>
            <a:miter lim="800000"/>
            <a:headEnd/>
            <a:tailEnd/>
          </a:ln>
        </p:spPr>
        <p:txBody>
          <a:bodyPr wrap="none" anchor="ctr"/>
          <a:lstStyle/>
          <a:p>
            <a:pPr algn="ctr">
              <a:defRPr/>
            </a:pPr>
            <a:r>
              <a:rPr lang="en-US" altLang="zh-CN" sz="1000" b="1" u="sng">
                <a:latin typeface="+mn-lt"/>
                <a:ea typeface="+mn-ea"/>
                <a:cs typeface="+mn-cs"/>
              </a:rPr>
              <a:t>Ext Mem I/F</a:t>
            </a:r>
            <a:r>
              <a:rPr lang="en-US" altLang="zh-CN" sz="1000" b="1">
                <a:latin typeface="+mn-lt"/>
                <a:ea typeface="+mn-ea"/>
                <a:cs typeface="+mn-cs"/>
              </a:rPr>
              <a:t/>
            </a:r>
            <a:br>
              <a:rPr lang="en-US" altLang="zh-CN" sz="1000" b="1">
                <a:latin typeface="+mn-lt"/>
                <a:ea typeface="+mn-ea"/>
                <a:cs typeface="+mn-cs"/>
              </a:rPr>
            </a:br>
            <a:r>
              <a:rPr lang="en-US" altLang="zh-CN" sz="1000" b="1">
                <a:latin typeface="+mn-lt"/>
                <a:ea typeface="+mn-ea"/>
                <a:cs typeface="+mn-cs"/>
              </a:rPr>
              <a:t>mSDRAM</a:t>
            </a:r>
          </a:p>
          <a:p>
            <a:pPr algn="ctr">
              <a:defRPr/>
            </a:pPr>
            <a:r>
              <a:rPr lang="en-US" altLang="zh-CN" sz="1000" b="1">
                <a:latin typeface="+mn-lt"/>
                <a:ea typeface="+mn-ea"/>
                <a:cs typeface="+mn-cs"/>
              </a:rPr>
              <a:t>mDDR</a:t>
            </a:r>
          </a:p>
          <a:p>
            <a:pPr algn="ctr">
              <a:defRPr/>
            </a:pPr>
            <a:r>
              <a:rPr lang="en-US" altLang="zh-CN" sz="1000" b="1">
                <a:latin typeface="+mn-lt"/>
                <a:ea typeface="+mn-ea"/>
                <a:cs typeface="+mn-cs"/>
              </a:rPr>
              <a:t>NAND Flash</a:t>
            </a:r>
          </a:p>
        </p:txBody>
      </p:sp>
      <p:sp>
        <p:nvSpPr>
          <p:cNvPr id="2160701" name="Rectangle 60"/>
          <p:cNvSpPr>
            <a:spLocks noChangeArrowheads="1"/>
          </p:cNvSpPr>
          <p:nvPr/>
        </p:nvSpPr>
        <p:spPr bwMode="auto">
          <a:xfrm>
            <a:off x="7710488" y="5449888"/>
            <a:ext cx="1069975" cy="223837"/>
          </a:xfrm>
          <a:prstGeom prst="rect">
            <a:avLst/>
          </a:prstGeom>
          <a:solidFill>
            <a:srgbClr val="73BFD7"/>
          </a:solidFill>
          <a:ln w="9525" algn="ctr">
            <a:noFill/>
            <a:miter lim="800000"/>
            <a:headEnd/>
            <a:tailEnd/>
          </a:ln>
        </p:spPr>
        <p:txBody>
          <a:bodyPr wrap="none" anchor="ctr"/>
          <a:lstStyle/>
          <a:p>
            <a:pPr algn="ctr">
              <a:defRPr/>
            </a:pPr>
            <a:r>
              <a:rPr lang="en-US" altLang="zh-CN" sz="1000" b="1">
                <a:latin typeface="+mn-lt"/>
                <a:ea typeface="+mn-ea"/>
                <a:cs typeface="+mn-cs"/>
              </a:rPr>
              <a:t>PAL/NTSC Out</a:t>
            </a:r>
          </a:p>
        </p:txBody>
      </p:sp>
      <p:sp>
        <p:nvSpPr>
          <p:cNvPr id="2160702" name="Rectangle 61"/>
          <p:cNvSpPr>
            <a:spLocks noChangeArrowheads="1"/>
          </p:cNvSpPr>
          <p:nvPr/>
        </p:nvSpPr>
        <p:spPr bwMode="auto">
          <a:xfrm>
            <a:off x="5767388" y="2162175"/>
            <a:ext cx="600075" cy="304800"/>
          </a:xfrm>
          <a:prstGeom prst="rect">
            <a:avLst/>
          </a:prstGeom>
          <a:solidFill>
            <a:schemeClr val="accent2"/>
          </a:solidFill>
          <a:ln w="9525">
            <a:noFill/>
            <a:miter lim="800000"/>
            <a:headEnd/>
            <a:tailEnd/>
          </a:ln>
        </p:spPr>
        <p:txBody>
          <a:bodyPr wrap="none" anchor="ctr"/>
          <a:lstStyle/>
          <a:p>
            <a:pPr algn="ctr">
              <a:lnSpc>
                <a:spcPct val="80000"/>
              </a:lnSpc>
              <a:defRPr/>
            </a:pPr>
            <a:r>
              <a:rPr lang="en-US" altLang="zh-CN" sz="1000" b="1">
                <a:latin typeface="+mn-lt"/>
                <a:ea typeface="+mn-ea"/>
                <a:cs typeface="+mn-cs"/>
              </a:rPr>
              <a:t>MMU</a:t>
            </a:r>
            <a:endParaRPr lang="en-US" altLang="zh-CN" sz="1000">
              <a:latin typeface="+mn-lt"/>
              <a:ea typeface="+mn-ea"/>
              <a:cs typeface="+mn-cs"/>
            </a:endParaRPr>
          </a:p>
        </p:txBody>
      </p:sp>
      <p:sp>
        <p:nvSpPr>
          <p:cNvPr id="2160703" name="Rectangle 62"/>
          <p:cNvSpPr>
            <a:spLocks noChangeArrowheads="1"/>
          </p:cNvSpPr>
          <p:nvPr/>
        </p:nvSpPr>
        <p:spPr bwMode="auto">
          <a:xfrm>
            <a:off x="6405563" y="2162175"/>
            <a:ext cx="1128712" cy="304800"/>
          </a:xfrm>
          <a:prstGeom prst="rect">
            <a:avLst/>
          </a:prstGeom>
          <a:solidFill>
            <a:srgbClr val="73BFD7"/>
          </a:solidFill>
          <a:ln w="9525" algn="ctr">
            <a:noFill/>
            <a:miter lim="800000"/>
            <a:headEnd/>
            <a:tailEnd/>
          </a:ln>
        </p:spPr>
        <p:txBody>
          <a:bodyPr wrap="none" anchor="ctr"/>
          <a:lstStyle/>
          <a:p>
            <a:pPr algn="ctr">
              <a:defRPr/>
            </a:pPr>
            <a:r>
              <a:rPr lang="en-US" altLang="zh-CN" sz="1000" b="1">
                <a:latin typeface="+mn-lt"/>
                <a:ea typeface="+mn-ea"/>
                <a:cs typeface="+mn-cs"/>
              </a:rPr>
              <a:t>AXI Switch</a:t>
            </a:r>
          </a:p>
        </p:txBody>
      </p:sp>
    </p:spTree>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40.9"/>
</p:tagLst>
</file>

<file path=ppt/theme/theme1.xml><?xml version="1.0" encoding="utf-8"?>
<a:theme xmlns:a="http://schemas.openxmlformats.org/drawingml/2006/main" name="WinHEC 2008 Template_9.258">
  <a:themeElements>
    <a:clrScheme name="Custom 7">
      <a:dk1>
        <a:srgbClr val="000000"/>
      </a:dk1>
      <a:lt1>
        <a:srgbClr val="FFFFFF"/>
      </a:lt1>
      <a:dk2>
        <a:srgbClr val="26357E"/>
      </a:dk2>
      <a:lt2>
        <a:srgbClr val="FFFFFF"/>
      </a:lt2>
      <a:accent1>
        <a:srgbClr val="FDE399"/>
      </a:accent1>
      <a:accent2>
        <a:srgbClr val="92D050"/>
      </a:accent2>
      <a:accent3>
        <a:srgbClr val="E76429"/>
      </a:accent3>
      <a:accent4>
        <a:srgbClr val="5DD3FF"/>
      </a:accent4>
      <a:accent5>
        <a:srgbClr val="FF9929"/>
      </a:accent5>
      <a:accent6>
        <a:srgbClr val="FFC000"/>
      </a:accent6>
      <a:hlink>
        <a:srgbClr val="FAD366"/>
      </a:hlink>
      <a:folHlink>
        <a:srgbClr val="7030A0"/>
      </a:folHlink>
    </a:clrScheme>
    <a:fontScheme name="WinHEC">
      <a:majorFont>
        <a:latin typeface="Trebuchet MS"/>
        <a:ea typeface="微软雅黑"/>
        <a:cs typeface=""/>
      </a:majorFont>
      <a:minorFont>
        <a:latin typeface="Trebuchet MS"/>
        <a:ea typeface="微软雅黑"/>
        <a:cs typeface=""/>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spDef>
      <a:spPr bwMode="auto">
        <a:ln>
          <a:headEnd type="none" w="med" len="med"/>
          <a:tailEnd type="none" w="med" len="med"/>
        </a:ln>
      </a:spPr>
      <a:bodyPr vert="horz" wrap="square" lIns="91432" tIns="45717" rIns="91432" bIns="45717" numCol="1" rtlCol="0" anchor="ctr" anchorCtr="0" compatLnSpc="1">
        <a:prstTxWarp prst="textNoShape">
          <a:avLst/>
        </a:prstTxWarp>
      </a:bodyPr>
      <a:lstStyle>
        <a:defPPr algn="ctr" defTabSz="914063">
          <a:defRPr dirty="0" err="1" smtClean="0">
            <a:solidFill>
              <a:schemeClr val="tx1"/>
            </a:solidFill>
            <a:effectLst>
              <a:outerShdw blurRad="38100" dist="38100" dir="2700000" algn="tl">
                <a:srgbClr val="000000">
                  <a:alpha val="43137"/>
                </a:srgbClr>
              </a:outerShdw>
            </a:effectLst>
            <a:latin typeface="Trebuchet MS" pitchFamily="34" charset="0"/>
          </a:defRPr>
        </a:defPPr>
      </a:lstStyle>
      <a:style>
        <a:lnRef idx="1">
          <a:schemeClr val="accent2"/>
        </a:lnRef>
        <a:fillRef idx="3">
          <a:schemeClr val="accent2"/>
        </a:fillRef>
        <a:effectRef idx="2">
          <a:schemeClr val="accent2"/>
        </a:effectRef>
        <a:fontRef idx="minor">
          <a:schemeClr val="lt1"/>
        </a:fontRef>
      </a:style>
    </a:spDef>
    <a:lnDef>
      <a:spPr bwMode="auto">
        <a:xfrm>
          <a:off x="0" y="0"/>
          <a:ext cx="1" cy="1"/>
        </a:xfrm>
        <a:custGeom>
          <a:avLst/>
          <a:gdLst/>
          <a:ahLst/>
          <a:cxnLst/>
          <a:rect l="0" t="0" r="0" b="0"/>
          <a:pathLst/>
        </a:cu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none" w="med" len="med"/>
        </a:ln>
        <a:effectLst/>
      </a:spPr>
      <a:bodyPr vert="horz" wrap="square" lIns="109728" tIns="54864" rIns="109728" bIns="54864" numCol="1" anchor="ctr" anchorCtr="0" compatLnSpc="1">
        <a:prstTxWarp prst="textNoShape">
          <a:avLst/>
        </a:prstTxWarp>
      </a:bodyPr>
      <a:lstStyle>
        <a:defPPr marL="0" marR="0" indent="0" algn="l" defTabSz="1096963" rtl="0" eaLnBrk="1" fontAlgn="base" latinLnBrk="0" hangingPunct="1">
          <a:lnSpc>
            <a:spcPct val="100000"/>
          </a:lnSpc>
          <a:spcBef>
            <a:spcPct val="0"/>
          </a:spcBef>
          <a:spcAft>
            <a:spcPct val="0"/>
          </a:spcAft>
          <a:buClrTx/>
          <a:buSzTx/>
          <a:buFontTx/>
          <a:buNone/>
          <a:tabLst/>
          <a:defRPr kumimoji="0" lang="en-US" sz="2900" b="0" i="0" u="none" strike="noStrike" cap="none" normalizeH="0" baseline="0" smtClean="0">
            <a:solidFill>
              <a:schemeClr val="bg2"/>
            </a:solidFill>
            <a:effectLst/>
            <a:latin typeface="Segoe Semibold" pitchFamily="34" charset="0"/>
          </a:defRPr>
        </a:defPPr>
      </a:lstStyle>
    </a:lnDef>
    <a:txDef>
      <a:spPr>
        <a:noFill/>
      </a:spPr>
      <a:bodyPr wrap="square" rtlCol="0">
        <a:spAutoFit/>
      </a:bodyPr>
      <a:lstStyle>
        <a:defPPr>
          <a:defRPr sz="2800" dirty="0" smtClean="0">
            <a:solidFill>
              <a:schemeClr val="tx1"/>
            </a:solidFill>
            <a:effectLst>
              <a:outerShdw blurRad="38100" dist="38100" dir="2700000" algn="tl">
                <a:srgbClr val="000000">
                  <a:alpha val="43137"/>
                </a:srgbClr>
              </a:outerShdw>
            </a:effectLst>
            <a:latin typeface="Trebuchet MS" pitchFamily="34" charset="0"/>
          </a:defRPr>
        </a:defPPr>
      </a:lstStyle>
    </a:txDef>
  </a:objectDefaults>
  <a:extraClrSchemeLst>
    <a:extraClrScheme>
      <a:clrScheme name="Business Value launch template 1">
        <a:dk1>
          <a:srgbClr val="000000"/>
        </a:dk1>
        <a:lt1>
          <a:srgbClr val="FFFFFF"/>
        </a:lt1>
        <a:dk2>
          <a:srgbClr val="EF7E39"/>
        </a:dk2>
        <a:lt2>
          <a:srgbClr val="FFFFFF"/>
        </a:lt2>
        <a:accent1>
          <a:srgbClr val="000000"/>
        </a:accent1>
        <a:accent2>
          <a:srgbClr val="54C71B"/>
        </a:accent2>
        <a:accent3>
          <a:srgbClr val="F6C0AE"/>
        </a:accent3>
        <a:accent4>
          <a:srgbClr val="DADADA"/>
        </a:accent4>
        <a:accent5>
          <a:srgbClr val="AAAAAA"/>
        </a:accent5>
        <a:accent6>
          <a:srgbClr val="4BB417"/>
        </a:accent6>
        <a:hlink>
          <a:srgbClr val="FBE019"/>
        </a:hlink>
        <a:folHlink>
          <a:srgbClr val="3D78E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 Summary</Template>
  <TotalTime>34557</TotalTime>
  <Pages>0</Pages>
  <Words>2468</Words>
  <Characters>0</Characters>
  <Application/>
  <DocSecurity>0</DocSecurity>
  <PresentationFormat>全屏显示(4:3)</PresentationFormat>
  <Lines>0</Lines>
  <Paragraphs>725</Paragraphs>
  <Slides>21</Slides>
  <Notes>21</Notes>
  <HiddenSlides>0</HiddenSlides>
  <MMClips>0</MMClips>
  <ScaleCrop>false</ScaleCrop>
  <HeadingPairs>
    <vt:vector size="8" baseType="variant">
      <vt:variant>
        <vt:lpstr>已用的字体</vt:lpstr>
      </vt:variant>
      <vt:variant>
        <vt:i4>8</vt:i4>
      </vt:variant>
      <vt:variant>
        <vt:lpstr>演示文稿设计模板</vt:lpstr>
      </vt:variant>
      <vt:variant>
        <vt:i4>11</vt:i4>
      </vt:variant>
      <vt:variant>
        <vt:lpstr>嵌入 OLE 服务器</vt:lpstr>
      </vt:variant>
      <vt:variant>
        <vt:i4>1</vt:i4>
      </vt:variant>
      <vt:variant>
        <vt:lpstr>幻灯片标题</vt:lpstr>
      </vt:variant>
      <vt:variant>
        <vt:i4>21</vt:i4>
      </vt:variant>
    </vt:vector>
  </HeadingPairs>
  <TitlesOfParts>
    <vt:vector size="41" baseType="lpstr">
      <vt:lpstr>Arial</vt:lpstr>
      <vt:lpstr>微软雅黑</vt:lpstr>
      <vt:lpstr>Trebuchet MS</vt:lpstr>
      <vt:lpstr>宋体</vt:lpstr>
      <vt:lpstr>Wingdings</vt:lpstr>
      <vt:lpstr>PMingLiU</vt:lpstr>
      <vt:lpstr>MS PGothic</vt:lpstr>
      <vt:lpstr>Comic Sans MS</vt:lpstr>
      <vt:lpstr>WinHEC 2008 Template_9.258</vt:lpstr>
      <vt:lpstr>WinHEC 2008 Template_9.258</vt:lpstr>
      <vt:lpstr>WinHEC 2008 Template_9.258</vt:lpstr>
      <vt:lpstr>WinHEC 2008 Template_9.258</vt:lpstr>
      <vt:lpstr>WinHEC 2008 Template_9.258</vt:lpstr>
      <vt:lpstr>WinHEC 2008 Template_9.258</vt:lpstr>
      <vt:lpstr>WinHEC 2008 Template_9.258</vt:lpstr>
      <vt:lpstr>WinHEC 2008 Template_9.258</vt:lpstr>
      <vt:lpstr>WinHEC 2008 Template_9.258</vt:lpstr>
      <vt:lpstr>WinHEC 2008 Template_9.258</vt:lpstr>
      <vt:lpstr>WinHEC 2008 Template_9.258</vt:lpstr>
      <vt:lpstr>Photo Editor Photo</vt:lpstr>
      <vt:lpstr>幻灯片 0</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本地化参考资源</vt:lpstr>
      <vt:lpstr>幻灯片 20</vt:lpstr>
    </vt:vector>
  </TitlesOfParts>
  <Company>Freescale</Company>
  <LinksUpToDate>false</LinksUpToDate>
  <CharactersWithSpaces>0</CharactersWithSpaces>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i.MX Everywhere</dc:title>
  <dc:creator>David  Wei Du (Wicresoft)</dc:creator>
  <cp:lastModifiedBy>chenjian</cp:lastModifiedBy>
  <cp:revision>201</cp:revision>
  <dcterms:created xsi:type="dcterms:W3CDTF">2006-08-23T01:08:32Z</dcterms:created>
  <dcterms:modified xsi:type="dcterms:W3CDTF">2008-12-04T07:54:29Z</dcterms:modified>
</cp:coreProperties>
</file>