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23"/>
  </p:notesMasterIdLst>
  <p:handoutMasterIdLst>
    <p:handoutMasterId r:id="rId24"/>
  </p:handoutMasterIdLst>
  <p:sldIdLst>
    <p:sldId id="257" r:id="rId2"/>
    <p:sldId id="258" r:id="rId3"/>
    <p:sldId id="306" r:id="rId4"/>
    <p:sldId id="307" r:id="rId5"/>
    <p:sldId id="279" r:id="rId6"/>
    <p:sldId id="278" r:id="rId7"/>
    <p:sldId id="325" r:id="rId8"/>
    <p:sldId id="280" r:id="rId9"/>
    <p:sldId id="288" r:id="rId10"/>
    <p:sldId id="323" r:id="rId11"/>
    <p:sldId id="324" r:id="rId12"/>
    <p:sldId id="299" r:id="rId13"/>
    <p:sldId id="300" r:id="rId14"/>
    <p:sldId id="315" r:id="rId15"/>
    <p:sldId id="312" r:id="rId16"/>
    <p:sldId id="313" r:id="rId17"/>
    <p:sldId id="320" r:id="rId18"/>
    <p:sldId id="326" r:id="rId19"/>
    <p:sldId id="296" r:id="rId20"/>
    <p:sldId id="297" r:id="rId21"/>
    <p:sldId id="272" r:id="rId22"/>
  </p:sldIdLst>
  <p:sldSz cx="9144000" cy="6858000" type="screen4x3"/>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77333" autoAdjust="0"/>
  </p:normalViewPr>
  <p:slideViewPr>
    <p:cSldViewPr snapToGrid="0" showGuides="1">
      <p:cViewPr varScale="1">
        <p:scale>
          <a:sx n="71" d="100"/>
          <a:sy n="71" d="100"/>
        </p:scale>
        <p:origin x="-918" y="-90"/>
      </p:cViewPr>
      <p:guideLst>
        <p:guide orient="horz" pos="2160"/>
        <p:guide orient="horz" pos="146"/>
        <p:guide orient="horz" pos="4178"/>
        <p:guide orient="horz" pos="893"/>
        <p:guide orient="horz" pos="1198"/>
        <p:guide orient="horz" pos="1484"/>
        <p:guide pos="240"/>
        <p:guide pos="5520"/>
        <p:guide pos="2880"/>
        <p:guide pos="46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12"/>
    </p:cViewPr>
  </p:sorterViewPr>
  <p:notesViewPr>
    <p:cSldViewPr snapToGrid="0" showGuides="1">
      <p:cViewPr varScale="1">
        <p:scale>
          <a:sx n="83" d="100"/>
          <a:sy n="83" d="100"/>
        </p:scale>
        <p:origin x="-1956"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err="1" smtClean="0">
                <a:latin typeface="Trebuchet MS" pitchFamily="34" charset="0"/>
              </a:rPr>
              <a:t>WinHEC</a:t>
            </a:r>
            <a:r>
              <a:rPr lang="en-US" dirty="0" smtClean="0">
                <a:latin typeface="Trebuchet MS" pitchFamily="34" charset="0"/>
              </a:rPr>
              <a:t> 2008</a:t>
            </a:r>
            <a:endParaRPr lang="en-US" dirty="0">
              <a:latin typeface="Trebuchet MS"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50C7F44-AECA-4F01-B3E9-1283A36531D5}" type="datetimeFigureOut">
              <a:rPr lang="en-US" smtClean="0">
                <a:latin typeface="Trebuchet MS" pitchFamily="34" charset="0"/>
              </a:rPr>
              <a:pPr/>
              <a:t>11/20/2008</a:t>
            </a:fld>
            <a:endParaRPr lang="en-US" dirty="0">
              <a:latin typeface="Trebuchet MS"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7C69BEF-7612-4012-8A2B-B6D3188A6C54}" type="slidenum">
              <a:rPr lang="en-US" smtClean="0">
                <a:latin typeface="Trebuchet MS" pitchFamily="34" charset="0"/>
              </a:rPr>
              <a:pPr/>
              <a:t>‹#›</a:t>
            </a:fld>
            <a:endParaRPr lang="en-US" dirty="0">
              <a:latin typeface="Trebuchet MS" pitchFamily="34" charset="0"/>
            </a:endParaRPr>
          </a:p>
        </p:txBody>
      </p:sp>
      <p:sp>
        <p:nvSpPr>
          <p:cNvPr id="6" name="Footer Placeholder 5"/>
          <p:cNvSpPr txBox="1">
            <a:spLocks/>
          </p:cNvSpPr>
          <p:nvPr/>
        </p:nvSpPr>
        <p:spPr>
          <a:xfrm>
            <a:off x="0" y="8686800"/>
            <a:ext cx="6172200" cy="457200"/>
          </a:xfrm>
          <a:prstGeom prst="rect">
            <a:avLst/>
          </a:prstGeom>
        </p:spPr>
        <p:txBody>
          <a:bodyPr vert="horz" lIns="91440" tIns="45720" rIns="91440" bIns="45720" rtlCol="0" anchor="b"/>
          <a:lstStyle>
            <a:lvl1pPr algn="l">
              <a:defRPr sz="500">
                <a:latin typeface="Segoe"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 b="0" i="0" u="none" strike="noStrike" kern="1200" cap="none" spc="0" normalizeH="0" baseline="0" noProof="0" dirty="0" smtClean="0">
                <a:ln>
                  <a:noFill/>
                </a:ln>
                <a:solidFill>
                  <a:srgbClr val="000000"/>
                </a:solidFill>
                <a:effectLst/>
                <a:uLnTx/>
                <a:uFillTx/>
                <a:latin typeface="Trebuchet MS" pitchFamily="34" charset="0"/>
                <a:ea typeface="+mn-ea"/>
                <a:cs typeface="+mn-cs"/>
              </a:rPr>
              <a:t>© 2008 Microsoft Corporation. All rights reserved. Microsoft, Windows, Windows Vista and other product names are or may be registered trademarks and/or trademarks in the U.S. and/or other countries.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 b="0" i="0" u="none" strike="noStrike" kern="1200" cap="none" spc="0" normalizeH="0" baseline="0" noProof="0" dirty="0" smtClean="0">
                <a:ln>
                  <a:noFill/>
                </a:ln>
                <a:solidFill>
                  <a:srgbClr val="000000"/>
                </a:solidFill>
                <a:effectLst/>
                <a:uLnTx/>
                <a:uFillTx/>
                <a:latin typeface="Trebuchet MS" pitchFamily="34" charset="0"/>
                <a:ea typeface="+mn-ea"/>
                <a:cs typeface="+mn-cs"/>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kumimoji="0" lang="en-US" sz="500" b="0" i="0" u="none" strike="noStrike" kern="1200" cap="none" spc="0" normalizeH="0" baseline="0" noProof="0" dirty="0" smtClean="0">
                <a:ln>
                  <a:noFill/>
                </a:ln>
                <a:solidFill>
                  <a:srgbClr val="000000"/>
                </a:solidFill>
                <a:effectLst/>
                <a:uLnTx/>
                <a:uFillTx/>
                <a:latin typeface="Trebuchet MS" pitchFamily="34" charset="0"/>
                <a:ea typeface="+mn-ea"/>
                <a:cs typeface="+mn-cs"/>
              </a:rPr>
            </a:br>
            <a:r>
              <a:rPr kumimoji="0" lang="en-US" sz="500" b="0" i="0" u="none" strike="noStrike" kern="1200" cap="none" spc="0" normalizeH="0" baseline="0" noProof="0" dirty="0" smtClean="0">
                <a:ln>
                  <a:noFill/>
                </a:ln>
                <a:solidFill>
                  <a:srgbClr val="000000"/>
                </a:solidFill>
                <a:effectLst/>
                <a:uLnTx/>
                <a:uFillTx/>
                <a:latin typeface="Trebuchet MS" pitchFamily="34" charset="0"/>
                <a:ea typeface="+mn-ea"/>
                <a:cs typeface="+mn-cs"/>
              </a:rPr>
              <a:t>MICROSOFT MAKES NO WARRANTIES, EXPRESS, IMPLIED OR STATUTORY, AS TO THE INFORMATION IN THIS PRESENTATION.</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rebuchet MS" pitchFamily="34" charset="0"/>
              </a:defRPr>
            </a:lvl1pPr>
          </a:lstStyle>
          <a:p>
            <a:r>
              <a:rPr lang="en-US" dirty="0" err="1" smtClean="0"/>
              <a:t>WinHEC</a:t>
            </a:r>
            <a:r>
              <a:rPr lang="en-US" dirty="0" smtClean="0"/>
              <a:t> 2008</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Trebuchet MS" pitchFamily="34" charset="0"/>
              </a:defRPr>
            </a:lvl1pPr>
          </a:lstStyle>
          <a:p>
            <a:fld id="{950C5189-D84B-43B0-9B5F-E4CA03B1F31C}" type="datetimeFigureOut">
              <a:rPr lang="en-US" smtClean="0"/>
              <a:pPr/>
              <a:t>11/20/2008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Trebuchet MS" pitchFamily="34" charset="0"/>
              </a:defRPr>
            </a:lvl1pPr>
          </a:lstStyle>
          <a:p>
            <a:fld id="{358640C4-3360-49AE-98EE-C1CFB5AC3557}" type="slidenum">
              <a:rPr lang="en-US" smtClean="0"/>
              <a:pPr/>
              <a:t>‹#›</a:t>
            </a:fld>
            <a:endParaRPr lang="en-US" dirty="0"/>
          </a:p>
        </p:txBody>
      </p:sp>
      <p:sp>
        <p:nvSpPr>
          <p:cNvPr id="8" name="Footer Placeholder 5"/>
          <p:cNvSpPr txBox="1">
            <a:spLocks/>
          </p:cNvSpPr>
          <p:nvPr/>
        </p:nvSpPr>
        <p:spPr>
          <a:xfrm>
            <a:off x="0" y="8686800"/>
            <a:ext cx="6172200" cy="457200"/>
          </a:xfrm>
          <a:prstGeom prst="rect">
            <a:avLst/>
          </a:prstGeom>
        </p:spPr>
        <p:txBody>
          <a:bodyPr vert="horz" lIns="91440" tIns="45720" rIns="91440" bIns="45720" rtlCol="0" anchor="b"/>
          <a:lstStyle>
            <a:lvl1pPr algn="l">
              <a:defRPr sz="500">
                <a:latin typeface="Segoe"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 b="0" i="0" u="none" strike="noStrike" kern="1200" cap="none" spc="0" normalizeH="0" baseline="0" noProof="0" dirty="0" smtClean="0">
                <a:ln>
                  <a:noFill/>
                </a:ln>
                <a:solidFill>
                  <a:srgbClr val="000000"/>
                </a:solidFill>
                <a:effectLst/>
                <a:uLnTx/>
                <a:uFillTx/>
                <a:latin typeface="Trebuchet MS" pitchFamily="34" charset="0"/>
                <a:ea typeface="+mn-ea"/>
                <a:cs typeface="+mn-cs"/>
              </a:rPr>
              <a:t>© 2008 Microsoft Corporation. All rights reserved. Microsoft, Windows, Windows Vista and other product names are or may be registered trademarks and/or trademarks in the U.S. and/or other countries.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 b="0" i="0" u="none" strike="noStrike" kern="1200" cap="none" spc="0" normalizeH="0" baseline="0" noProof="0" dirty="0" smtClean="0">
                <a:ln>
                  <a:noFill/>
                </a:ln>
                <a:solidFill>
                  <a:srgbClr val="000000"/>
                </a:solidFill>
                <a:effectLst/>
                <a:uLnTx/>
                <a:uFillTx/>
                <a:latin typeface="Trebuchet MS" pitchFamily="34" charset="0"/>
                <a:ea typeface="+mn-ea"/>
                <a:cs typeface="+mn-cs"/>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kumimoji="0" lang="en-US" sz="500" b="0" i="0" u="none" strike="noStrike" kern="1200" cap="none" spc="0" normalizeH="0" baseline="0" noProof="0" dirty="0" smtClean="0">
                <a:ln>
                  <a:noFill/>
                </a:ln>
                <a:solidFill>
                  <a:srgbClr val="000000"/>
                </a:solidFill>
                <a:effectLst/>
                <a:uLnTx/>
                <a:uFillTx/>
                <a:latin typeface="Trebuchet MS" pitchFamily="34" charset="0"/>
                <a:ea typeface="+mn-ea"/>
                <a:cs typeface="+mn-cs"/>
              </a:rPr>
            </a:br>
            <a:r>
              <a:rPr kumimoji="0" lang="en-US" sz="500" b="0" i="0" u="none" strike="noStrike" kern="1200" cap="none" spc="0" normalizeH="0" baseline="0" noProof="0" dirty="0" smtClean="0">
                <a:ln>
                  <a:noFill/>
                </a:ln>
                <a:solidFill>
                  <a:srgbClr val="000000"/>
                </a:solidFill>
                <a:effectLst/>
                <a:uLnTx/>
                <a:uFillTx/>
                <a:latin typeface="Trebuchet MS" pitchFamily="34" charset="0"/>
                <a:ea typeface="+mn-ea"/>
                <a:cs typeface="+mn-cs"/>
              </a:rPr>
              <a:t>MICROSOFT MAKES NO WARRANTIES, EXPRESS, IMPLIED OR STATUTORY, AS TO THE INFORMATION IN THIS PRESENTATION.</a:t>
            </a: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rebuchet MS" pitchFamily="34" charset="0"/>
        <a:ea typeface="+mn-ea"/>
        <a:cs typeface="+mn-cs"/>
      </a:defRPr>
    </a:lvl1pPr>
    <a:lvl2pPr marL="457200" algn="l" defTabSz="914400" rtl="0" eaLnBrk="1" latinLnBrk="0" hangingPunct="1">
      <a:defRPr sz="1200" kern="1200">
        <a:solidFill>
          <a:schemeClr val="tx1"/>
        </a:solidFill>
        <a:latin typeface="Trebuchet MS" pitchFamily="34" charset="0"/>
        <a:ea typeface="+mn-ea"/>
        <a:cs typeface="+mn-cs"/>
      </a:defRPr>
    </a:lvl2pPr>
    <a:lvl3pPr marL="914400" algn="l" defTabSz="914400" rtl="0" eaLnBrk="1" latinLnBrk="0" hangingPunct="1">
      <a:defRPr sz="1200" kern="1200">
        <a:solidFill>
          <a:schemeClr val="tx1"/>
        </a:solidFill>
        <a:latin typeface="Trebuchet MS" pitchFamily="34" charset="0"/>
        <a:ea typeface="+mn-ea"/>
        <a:cs typeface="+mn-cs"/>
      </a:defRPr>
    </a:lvl3pPr>
    <a:lvl4pPr marL="1371600" algn="l" defTabSz="914400" rtl="0" eaLnBrk="1" latinLnBrk="0" hangingPunct="1">
      <a:defRPr sz="1200" kern="1200">
        <a:solidFill>
          <a:schemeClr val="tx1"/>
        </a:solidFill>
        <a:latin typeface="Trebuchet MS" pitchFamily="34" charset="0"/>
        <a:ea typeface="+mn-ea"/>
        <a:cs typeface="+mn-cs"/>
      </a:defRPr>
    </a:lvl4pPr>
    <a:lvl5pPr marL="1828800" algn="l" defTabSz="914400" rtl="0" eaLnBrk="1" latinLnBrk="0" hangingPunct="1">
      <a:defRPr sz="1200" kern="1200">
        <a:solidFill>
          <a:schemeClr val="tx1"/>
        </a:solidFill>
        <a:latin typeface="Trebuchet MS"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11/20/2008 4:13 PM</a:t>
            </a:fld>
            <a:endParaRPr lang="en-US"/>
          </a:p>
        </p:txBody>
      </p:sp>
      <p:sp>
        <p:nvSpPr>
          <p:cNvPr id="6" name="Footer Placeholder 5"/>
          <p:cNvSpPr>
            <a:spLocks noGrp="1"/>
          </p:cNvSpPr>
          <p:nvPr>
            <p:ph type="ftr" sz="quarter" idx="12"/>
          </p:nvPr>
        </p:nvSpPr>
        <p:spPr>
          <a:xfrm>
            <a:off x="0" y="8685213"/>
            <a:ext cx="6281530" cy="457200"/>
          </a:xfrm>
          <a:prstGeom prst="rect">
            <a:avLst/>
          </a:prstGeom>
        </p:spPr>
        <p:txBody>
          <a:bodyPr/>
          <a:lstStyle/>
          <a:p>
            <a:r>
              <a:rPr lang="en-US" dirty="0" smtClean="0">
                <a:latin typeface="Trebuchet MS" pitchFamily="34" charset="0"/>
              </a:rPr>
              <a:t>© 2006 Microsoft Corporation. All rights reserved. Microsoft, Windows, Windows Vista and other product names are or may be registered trademarks and/or trademarks in the U.S. and/or other countries.</a:t>
            </a:r>
          </a:p>
          <a:p>
            <a:r>
              <a:rPr lang="en-US" dirty="0" smtClean="0">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latin typeface="Trebuchet MS" pitchFamily="34" charset="0"/>
              </a:rPr>
            </a:br>
            <a:r>
              <a:rPr lang="en-US" dirty="0" smtClean="0">
                <a:latin typeface="Trebuchet MS" pitchFamily="34" charset="0"/>
              </a:rPr>
              <a:t>MICROSOFT MAKES NO WARRANTIES, EXPRESS, IMPLIED OR STATUTORY, AS TO THE INFORMATION IN THIS PRESENTATION.</a:t>
            </a:r>
            <a:endParaRPr lang="en-US" dirty="0">
              <a:latin typeface="Trebuchet MS" pitchFamily="34" charset="0"/>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This architecture diagram illustrates</a:t>
            </a:r>
            <a:r>
              <a:rPr lang="en-US" baseline="0" dirty="0" smtClean="0"/>
              <a:t> the control path of the Mobile Broadband stack.  The data path is through the NDIS send/receive and is not captured in this block diagram.</a:t>
            </a:r>
            <a:endParaRPr lang="en-US" dirty="0" smtClean="0"/>
          </a:p>
          <a:p>
            <a:endParaRPr lang="en-US" dirty="0" smtClean="0"/>
          </a:p>
          <a:p>
            <a:r>
              <a:rPr lang="en-US" dirty="0" smtClean="0"/>
              <a:t>Mobile Broadband Driver</a:t>
            </a:r>
            <a:r>
              <a:rPr lang="en-US" baseline="0" dirty="0" smtClean="0"/>
              <a:t> Model is newly introduced in Windows 7 for Mobile Broadband devices.</a:t>
            </a:r>
            <a:endParaRPr lang="en-US" dirty="0" smtClean="0"/>
          </a:p>
          <a:p>
            <a:endParaRPr lang="en-US" dirty="0" smtClean="0"/>
          </a:p>
          <a:p>
            <a:r>
              <a:rPr lang="en-US" dirty="0" smtClean="0"/>
              <a:t>Mobile Broadband</a:t>
            </a:r>
            <a:r>
              <a:rPr lang="en-US" baseline="0" dirty="0" smtClean="0"/>
              <a:t> Driver Model defines the kernel mode interfaces that the IHV drivers need to implement and behavior that the drivers need to comply with.  We will discuss in detail about the MB driver model specification in this session.</a:t>
            </a:r>
          </a:p>
          <a:p>
            <a:endParaRPr lang="en-US" baseline="0" dirty="0" smtClean="0"/>
          </a:p>
          <a:p>
            <a:r>
              <a:rPr lang="en-US" baseline="0" dirty="0" smtClean="0"/>
              <a:t>NDISUIO is a kernel mode component that is responsible for User mode IO for the </a:t>
            </a:r>
            <a:r>
              <a:rPr lang="en-US" baseline="0" dirty="0" err="1" smtClean="0"/>
              <a:t>WiFi</a:t>
            </a:r>
            <a:r>
              <a:rPr lang="en-US" baseline="0" dirty="0" smtClean="0"/>
              <a:t>.   In Win7, this is extended to handle Mobile Broadband devices OID and event notification queuing between user mode and kernel mode.  As the primary objective of NDISUIO is to provide a reliable control transport channel between user mode service and kernel mode drivers, in the upcoming slides, for simplicity sake this component will not be explicitly shown.</a:t>
            </a:r>
          </a:p>
          <a:p>
            <a:endParaRPr lang="en-US" baseline="0" dirty="0" smtClean="0"/>
          </a:p>
          <a:p>
            <a:r>
              <a:rPr lang="en-US" baseline="0" dirty="0" smtClean="0"/>
              <a:t>As all other Windows Services, </a:t>
            </a:r>
            <a:r>
              <a:rPr lang="en-US" baseline="0" dirty="0" err="1" smtClean="0"/>
              <a:t>WWANService</a:t>
            </a:r>
            <a:r>
              <a:rPr lang="en-US" baseline="0" dirty="0" smtClean="0"/>
              <a:t> is in Session 0.   </a:t>
            </a:r>
            <a:r>
              <a:rPr lang="en-US" baseline="0" dirty="0" err="1" smtClean="0"/>
              <a:t>WWANService</a:t>
            </a:r>
            <a:r>
              <a:rPr lang="en-US" baseline="0" dirty="0" smtClean="0"/>
              <a:t> manages the device, network and connectivity functionalities of Mobile Broadband devices in the User Mode. In addition, WWAN Service, using state machine implementation takes care of PIN, SMS as well as profile related functionalities in addition.</a:t>
            </a:r>
          </a:p>
          <a:p>
            <a:endParaRPr lang="en-US" baseline="0" dirty="0" smtClean="0"/>
          </a:p>
          <a:p>
            <a:r>
              <a:rPr lang="en-US" baseline="0" dirty="0" smtClean="0"/>
              <a:t>The upper edge of WWAN Service provides Mobile Broadband API to the Windows 7 user mode applications.  3</a:t>
            </a:r>
            <a:r>
              <a:rPr lang="en-US" baseline="30000" dirty="0" smtClean="0"/>
              <a:t>rd</a:t>
            </a:r>
            <a:r>
              <a:rPr lang="en-US" baseline="0" dirty="0" smtClean="0"/>
              <a:t> Party Connection Managers and applications will be using the Mobile Broadband API for managing and using the Mobile Broadband devices.</a:t>
            </a:r>
          </a:p>
          <a:p>
            <a:endParaRPr lang="en-US" baseline="0" dirty="0" smtClean="0"/>
          </a:p>
          <a:p>
            <a:endParaRPr lang="en-IN" dirty="0" smtClean="0"/>
          </a:p>
        </p:txBody>
      </p:sp>
      <p:sp>
        <p:nvSpPr>
          <p:cNvPr id="4" name="Slide Number Placeholder 3"/>
          <p:cNvSpPr>
            <a:spLocks noGrp="1"/>
          </p:cNvSpPr>
          <p:nvPr>
            <p:ph type="sldNum" sz="quarter" idx="10"/>
          </p:nvPr>
        </p:nvSpPr>
        <p:spPr/>
        <p:txBody>
          <a:bodyPr/>
          <a:lstStyle/>
          <a:p>
            <a:fld id="{358640C4-3360-49AE-98EE-C1CFB5AC3557}" type="slidenum">
              <a:rPr lang="en-US" smtClean="0"/>
              <a:pPr/>
              <a:t>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Old</a:t>
            </a:r>
            <a:r>
              <a:rPr lang="en-US" baseline="0" dirty="0" smtClean="0"/>
              <a:t> mode was </a:t>
            </a:r>
            <a:r>
              <a:rPr lang="en-US" baseline="0" dirty="0" err="1" smtClean="0"/>
              <a:t>ethernet</a:t>
            </a:r>
            <a:r>
              <a:rPr lang="en-US" baseline="0" dirty="0" smtClean="0"/>
              <a:t> </a:t>
            </a:r>
            <a:r>
              <a:rPr lang="en-US" baseline="0" dirty="0" err="1" smtClean="0"/>
              <a:t>emmulation</a:t>
            </a:r>
            <a:r>
              <a:rPr lang="en-US" baseline="0" dirty="0" smtClean="0"/>
              <a:t>, now new WWAN model</a:t>
            </a:r>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8</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Device state</a:t>
            </a:r>
            <a:r>
              <a:rPr lang="en-US" baseline="0" dirty="0" smtClean="0"/>
              <a:t> management == profiles, </a:t>
            </a:r>
          </a:p>
          <a:p>
            <a:r>
              <a:rPr lang="en-US" baseline="0" dirty="0" smtClean="0"/>
              <a:t>Connectivity management ==</a:t>
            </a:r>
          </a:p>
          <a:p>
            <a:r>
              <a:rPr lang="en-US" baseline="0" dirty="0" smtClean="0"/>
              <a:t>Radio Control == driver can physically turn on/off devices</a:t>
            </a:r>
          </a:p>
          <a:p>
            <a:r>
              <a:rPr lang="en-US" baseline="0" dirty="0" smtClean="0"/>
              <a:t>Provisioned Contexts = username/password &amp; APN</a:t>
            </a:r>
          </a:p>
        </p:txBody>
      </p:sp>
      <p:sp>
        <p:nvSpPr>
          <p:cNvPr id="4" name="Slide Number Placeholder 3"/>
          <p:cNvSpPr>
            <a:spLocks noGrp="1"/>
          </p:cNvSpPr>
          <p:nvPr>
            <p:ph type="sldNum" sz="quarter" idx="10"/>
          </p:nvPr>
        </p:nvSpPr>
        <p:spPr/>
        <p:txBody>
          <a:bodyPr/>
          <a:lstStyle/>
          <a:p>
            <a:fld id="{358640C4-3360-49AE-98EE-C1CFB5AC3557}" type="slidenum">
              <a:rPr lang="en-US" smtClean="0"/>
              <a:pPr/>
              <a:t>10</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11</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dirty="0" smtClean="0"/>
              <a:t>Vista</a:t>
            </a:r>
            <a:r>
              <a:rPr lang="en-US" baseline="0" dirty="0" smtClean="0"/>
              <a:t> CM using OID calls to legacy NDIS drivers.</a:t>
            </a:r>
          </a:p>
          <a:p>
            <a:pPr marL="228600" indent="-228600">
              <a:buAutoNum type="arabicPeriod"/>
            </a:pPr>
            <a:r>
              <a:rPr lang="en-US" baseline="0" dirty="0" smtClean="0"/>
              <a:t>Single firmware package.</a:t>
            </a:r>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12</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Plug in device -? PNP Event -&gt;</a:t>
            </a:r>
            <a:r>
              <a:rPr lang="en-US" baseline="0" dirty="0" smtClean="0"/>
              <a:t> search driver store, WU, and media. (copies into windows.inf) -&gt; reads INF</a:t>
            </a:r>
          </a:p>
          <a:p>
            <a:r>
              <a:rPr lang="en-US" baseline="0" dirty="0" smtClean="0"/>
              <a:t>Copies files to appropriate location copies .sys files to sys32.drivers; co-installer specifies new </a:t>
            </a:r>
            <a:r>
              <a:rPr lang="en-US" baseline="0" dirty="0" err="1" smtClean="0"/>
              <a:t>reg</a:t>
            </a:r>
            <a:r>
              <a:rPr lang="en-US" baseline="0" dirty="0" smtClean="0"/>
              <a:t> values &amp; INF.</a:t>
            </a:r>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13</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2000" b="1" i="1" dirty="0" smtClean="0">
                <a:solidFill>
                  <a:srgbClr val="FFFF00"/>
                </a:solidFill>
              </a:rPr>
              <a:t>Mobile Broadband Logo Program </a:t>
            </a:r>
            <a:r>
              <a:rPr lang="en-US" sz="2000" dirty="0" smtClean="0"/>
              <a:t>is introduced with the introduction of native support for Mobile Broadband Networking Technology (</a:t>
            </a:r>
            <a:r>
              <a:rPr lang="en-US" sz="2000" dirty="0" err="1" smtClean="0"/>
              <a:t>a.k.a</a:t>
            </a:r>
            <a:r>
              <a:rPr lang="en-US" sz="2000" dirty="0" smtClean="0"/>
              <a:t>, WWAN or 3G Networking) in Windows 7. </a:t>
            </a:r>
          </a:p>
          <a:p>
            <a:r>
              <a:rPr lang="en-US" sz="2000" dirty="0" smtClean="0"/>
              <a:t>In the past, different vendors implement Mobile Broadband differently: either emulating Ethernet or Modem. </a:t>
            </a:r>
          </a:p>
          <a:p>
            <a:pPr lvl="1"/>
            <a:r>
              <a:rPr lang="en-US" sz="1700" dirty="0" smtClean="0"/>
              <a:t>This is a non-ideal solution as the provide different type of user-experience to the end-users depending on the device they use.</a:t>
            </a:r>
          </a:p>
          <a:p>
            <a:r>
              <a:rPr lang="en-US" sz="2000" dirty="0" smtClean="0"/>
              <a:t>In Windows 7, the driver model for Mobile Broadband devices is standardized with the introduction of the new Mobile Broadband Driver Model Specifications. </a:t>
            </a:r>
          </a:p>
          <a:p>
            <a:r>
              <a:rPr lang="en-US" sz="2000" dirty="0" smtClean="0"/>
              <a:t>The Mobile Broadband Logo Program is created specifically to validate driver implementation against the Mobile Broadband Driver Model Specifications to ensure the stability and reliability of the drivers.</a:t>
            </a:r>
          </a:p>
          <a:p>
            <a:pPr lvl="1"/>
            <a:r>
              <a:rPr lang="en-US" sz="1700" dirty="0" smtClean="0"/>
              <a:t>Once the driver is certified through this program (WHQL), it can be easily distributed to the end users via the Windows Update mechanism build into every Windows client.</a:t>
            </a:r>
          </a:p>
          <a:p>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17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1385910" y="1961297"/>
            <a:ext cx="7142634" cy="1495794"/>
          </a:xfrm>
          <a:ln algn="ctr"/>
        </p:spPr>
        <p:txBody>
          <a:bodyPr lIns="0" tIns="0" rIns="0" bIns="0" anchor="t"/>
          <a:lstStyle>
            <a:lvl1pPr algn="l" rtl="0" fontAlgn="base">
              <a:lnSpc>
                <a:spcPct val="90000"/>
              </a:lnSpc>
              <a:spcBef>
                <a:spcPct val="0"/>
              </a:spcBef>
              <a:spcAft>
                <a:spcPct val="0"/>
              </a:spcAft>
              <a:defRPr lang="en-US" sz="54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2734826" y="3650133"/>
            <a:ext cx="5866482" cy="473207"/>
          </a:xfrm>
        </p:spPr>
        <p:txBody>
          <a:bodyPr lIns="0" tIns="0" rIns="0" bIns="0" anchor="t"/>
          <a:lstStyle>
            <a:lvl1pPr marL="0" indent="0">
              <a:spcBef>
                <a:spcPct val="0"/>
              </a:spcBef>
              <a:buFont typeface="Wingdings" pitchFamily="2" charset="2"/>
              <a:buNone/>
              <a:defRPr sz="3300">
                <a:gradFill>
                  <a:gsLst>
                    <a:gs pos="28000">
                      <a:schemeClr val="tx1"/>
                    </a:gs>
                    <a:gs pos="48000">
                      <a:schemeClr val="tx1"/>
                    </a:gs>
                  </a:gsLst>
                  <a:lin ang="5400000" scaled="1"/>
                </a:gradFill>
                <a:effectLst>
                  <a:outerShdw blurRad="38100" dist="38100" dir="2700000" algn="tl">
                    <a:srgbClr val="000000">
                      <a:alpha val="43137"/>
                    </a:srgbClr>
                  </a:outerShdw>
                </a:effectLst>
              </a:defRPr>
            </a:lvl1pPr>
          </a:lstStyle>
          <a:p>
            <a:r>
              <a:rPr lang="en-US" smtClean="0"/>
              <a:t>Click to edit Master subtitle style</a:t>
            </a:r>
            <a:endParaRPr lang="en-US" dirty="0"/>
          </a:p>
        </p:txBody>
      </p:sp>
      <p:pic>
        <p:nvPicPr>
          <p:cNvPr id="4" name="Picture 3" descr="WinHEC_logo.png"/>
          <p:cNvPicPr>
            <a:picLocks noChangeAspect="1"/>
          </p:cNvPicPr>
          <p:nvPr userDrawn="1"/>
        </p:nvPicPr>
        <p:blipFill>
          <a:blip r:embed="rId3"/>
          <a:srcRect l="66154" t="78667"/>
          <a:stretch>
            <a:fillRect/>
          </a:stretch>
        </p:blipFill>
        <p:spPr>
          <a:xfrm>
            <a:off x="7797652" y="6154506"/>
            <a:ext cx="1130825" cy="534572"/>
          </a:xfrm>
          <a:prstGeom prst="rect">
            <a:avLst/>
          </a:prstGeom>
          <a:effectLst>
            <a:outerShdw blurRad="50800" dist="38100" dir="2700000" algn="tl" rotWithShape="0">
              <a:prstClr val="black">
                <a:alpha val="40000"/>
              </a:prstClr>
            </a:outerShdw>
          </a:effectLst>
        </p:spPr>
      </p:pic>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Slide - no bottom bar">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
          <a:xfrm>
            <a:off x="382588" y="228600"/>
            <a:ext cx="8380412" cy="692497"/>
          </a:xfr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Trebuchet MS"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black">
          <a:xfrm>
            <a:off x="382588" y="1414464"/>
            <a:ext cx="8380412"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Notes Slide (you must hide it)">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
          <a:xfrm>
            <a:off x="382588" y="228600"/>
            <a:ext cx="8380412" cy="692497"/>
          </a:xfr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Trebuchet MS"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black">
          <a:xfrm>
            <a:off x="382588" y="1414464"/>
            <a:ext cx="8380412"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Trebuchet MS"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ck Slide - no bottom bar">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
          <a:xfrm>
            <a:off x="382588" y="228600"/>
            <a:ext cx="8380412" cy="692497"/>
          </a:xfr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Trebuchet MS"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black">
          <a:xfrm>
            <a:off x="382588" y="1414464"/>
            <a:ext cx="8380412"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2556404" y="3228059"/>
            <a:ext cx="5873917" cy="664797"/>
          </a:xfrm>
          <a:ln algn="ctr"/>
        </p:spPr>
        <p:txBody>
          <a:bodyPr lIns="0" tIns="0" rIns="0" bIns="0" anchor="t"/>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dirty="0" smtClean="0"/>
              <a:t>Click to edit title style</a:t>
            </a:r>
            <a:endParaRPr lang="en-US" dirty="0"/>
          </a:p>
        </p:txBody>
      </p:sp>
      <p:sp>
        <p:nvSpPr>
          <p:cNvPr id="18435" name="Rectangle 3"/>
          <p:cNvSpPr>
            <a:spLocks noGrp="1" noChangeArrowheads="1"/>
          </p:cNvSpPr>
          <p:nvPr>
            <p:ph type="subTitle" idx="1"/>
          </p:nvPr>
        </p:nvSpPr>
        <p:spPr>
          <a:xfrm>
            <a:off x="2556405" y="4214106"/>
            <a:ext cx="5970561" cy="443198"/>
          </a:xfrm>
        </p:spPr>
        <p:txBody>
          <a:bodyPr lIns="0" tIns="0" rIns="0" bIns="0" anchor="t"/>
          <a:lstStyle>
            <a:lvl1pPr marL="0" indent="0">
              <a:spcBef>
                <a:spcPct val="0"/>
              </a:spcBef>
              <a:buFont typeface="Wingdings" pitchFamily="2" charset="2"/>
              <a:buNone/>
              <a:defRPr sz="3200">
                <a:solidFill>
                  <a:schemeClr val="tx2"/>
                </a:solidFill>
              </a:defRPr>
            </a:lvl1pPr>
          </a:lstStyle>
          <a:p>
            <a:r>
              <a:rPr lang="en-US" smtClean="0"/>
              <a:t>Click to edit Master subtitle style</a:t>
            </a:r>
            <a:endParaRPr lang="en-US" dirty="0"/>
          </a:p>
        </p:txBody>
      </p:sp>
      <p:pic>
        <p:nvPicPr>
          <p:cNvPr id="4" name="Picture 3" descr="WinHEC_logo.png"/>
          <p:cNvPicPr>
            <a:picLocks noChangeAspect="1"/>
          </p:cNvPicPr>
          <p:nvPr userDrawn="1"/>
        </p:nvPicPr>
        <p:blipFill>
          <a:blip r:embed="rId3"/>
          <a:srcRect l="66154" t="78667"/>
          <a:stretch>
            <a:fillRect/>
          </a:stretch>
        </p:blipFill>
        <p:spPr>
          <a:xfrm>
            <a:off x="7797652" y="6154506"/>
            <a:ext cx="1130825" cy="534572"/>
          </a:xfrm>
          <a:prstGeom prst="rect">
            <a:avLst/>
          </a:prstGeom>
          <a:effectLst>
            <a:outerShdw blurRad="50800" dist="38100" dir="2700000" algn="tl" rotWithShape="0">
              <a:prstClr val="black">
                <a:alpha val="40000"/>
              </a:prstClr>
            </a:outerShdw>
          </a:effectLst>
        </p:spPr>
      </p:pic>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64797"/>
          </a:xfrm>
        </p:spPr>
        <p:txBody>
          <a:bodyPr/>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smtClean="0"/>
              <a:t>Click to edit Master title style</a:t>
            </a:r>
            <a:endParaRPr lang="en-US" dirty="0"/>
          </a:p>
        </p:txBody>
      </p:sp>
      <p:sp>
        <p:nvSpPr>
          <p:cNvPr id="3" name="Content Placeholder 2"/>
          <p:cNvSpPr>
            <a:spLocks noGrp="1"/>
          </p:cNvSpPr>
          <p:nvPr>
            <p:ph idx="1"/>
          </p:nvPr>
        </p:nvSpPr>
        <p:spPr>
          <a:xfrm>
            <a:off x="382588" y="1414464"/>
            <a:ext cx="8380412" cy="2369879"/>
          </a:xfrm>
        </p:spPr>
        <p:txBody>
          <a:bodyPr/>
          <a:lstStyle>
            <a:lvl1pPr>
              <a:defRPr sz="3300"/>
            </a:lvl1pPr>
            <a:lvl2pPr>
              <a:defRPr sz="3000"/>
            </a:lvl2pPr>
            <a:lvl3pPr>
              <a:defRPr sz="2700"/>
            </a:lvl3pPr>
            <a:lvl4pPr>
              <a:defRPr sz="2300"/>
            </a:lvl4pPr>
            <a:lvl5pPr>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WinHEC_logo.png"/>
          <p:cNvPicPr>
            <a:picLocks noChangeAspect="1"/>
          </p:cNvPicPr>
          <p:nvPr userDrawn="1"/>
        </p:nvPicPr>
        <p:blipFill>
          <a:blip r:embed="rId2"/>
          <a:srcRect l="66154" t="78667"/>
          <a:stretch>
            <a:fillRect/>
          </a:stretch>
        </p:blipFill>
        <p:spPr>
          <a:xfrm>
            <a:off x="7797652" y="6154506"/>
            <a:ext cx="1130825" cy="534572"/>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64797"/>
          </a:xfrm>
        </p:spPr>
        <p:txBody>
          <a:bodyPr/>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smtClean="0"/>
              <a:t>Click to edit Master title style</a:t>
            </a:r>
            <a:endParaRPr lang="en-US" dirty="0"/>
          </a:p>
        </p:txBody>
      </p:sp>
      <p:sp>
        <p:nvSpPr>
          <p:cNvPr id="3" name="Content Placeholder 2"/>
          <p:cNvSpPr>
            <a:spLocks noGrp="1"/>
          </p:cNvSpPr>
          <p:nvPr>
            <p:ph sz="half" idx="1"/>
          </p:nvPr>
        </p:nvSpPr>
        <p:spPr>
          <a:xfrm>
            <a:off x="382323" y="1414199"/>
            <a:ext cx="4126177" cy="1733808"/>
          </a:xfrm>
        </p:spPr>
        <p:txBody>
          <a:bodyPr/>
          <a:lstStyle>
            <a:lvl1pPr marL="296321" indent="-296321">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5500" y="1414199"/>
            <a:ext cx="4127500" cy="1733808"/>
          </a:xfrm>
        </p:spPr>
        <p:txBody>
          <a:bodyPr/>
          <a:lstStyle>
            <a:lvl1pPr marL="294999" indent="-294999">
              <a:defRPr sz="2300"/>
            </a:lvl1pPr>
            <a:lvl2pPr marL="600580" indent="-285739">
              <a:defRPr sz="2000"/>
            </a:lvl2pPr>
            <a:lvl3pPr marL="866476" indent="-256636">
              <a:defRPr sz="1700"/>
            </a:lvl3pPr>
            <a:lvl4pPr marL="1095331" indent="-247376">
              <a:defRPr sz="1500"/>
            </a:lvl4pPr>
            <a:lvl5pPr marL="1342707" indent="-238115">
              <a:buNone/>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4" descr="WinHEC_logo.png"/>
          <p:cNvPicPr>
            <a:picLocks noChangeAspect="1"/>
          </p:cNvPicPr>
          <p:nvPr userDrawn="1"/>
        </p:nvPicPr>
        <p:blipFill>
          <a:blip r:embed="rId2"/>
          <a:srcRect l="66154" t="78667"/>
          <a:stretch>
            <a:fillRect/>
          </a:stretch>
        </p:blipFill>
        <p:spPr>
          <a:xfrm>
            <a:off x="7797652" y="6154506"/>
            <a:ext cx="1130825" cy="534572"/>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64797"/>
          </a:xfrm>
        </p:spPr>
        <p:txBody>
          <a:bodyPr/>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smtClean="0"/>
              <a:t>Click to edit Master title style</a:t>
            </a:r>
            <a:endParaRPr lang="en-US" dirty="0"/>
          </a:p>
        </p:txBody>
      </p:sp>
      <p:pic>
        <p:nvPicPr>
          <p:cNvPr id="3" name="Picture 2" descr="WinHEC_logo.png"/>
          <p:cNvPicPr>
            <a:picLocks noChangeAspect="1"/>
          </p:cNvPicPr>
          <p:nvPr userDrawn="1"/>
        </p:nvPicPr>
        <p:blipFill>
          <a:blip r:embed="rId2"/>
          <a:srcRect l="66154" t="78667"/>
          <a:stretch>
            <a:fillRect/>
          </a:stretch>
        </p:blipFill>
        <p:spPr>
          <a:xfrm>
            <a:off x="7797652" y="6154506"/>
            <a:ext cx="1130825" cy="534572"/>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descr="WinHEC_logo.png"/>
          <p:cNvPicPr>
            <a:picLocks noChangeAspect="1"/>
          </p:cNvPicPr>
          <p:nvPr userDrawn="1"/>
        </p:nvPicPr>
        <p:blipFill>
          <a:blip r:embed="rId2"/>
          <a:srcRect l="66154" t="78667"/>
          <a:stretch>
            <a:fillRect/>
          </a:stretch>
        </p:blipFill>
        <p:spPr>
          <a:xfrm>
            <a:off x="7797652" y="6154506"/>
            <a:ext cx="1130825" cy="534572"/>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WALKIN - Prints in GRAYSCALE">
    <p:bg bwMode="ltGray">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64797"/>
          </a:xfrm>
        </p:spPr>
        <p:txBody>
          <a:bodyPr/>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smtClean="0"/>
              <a:t>Click to edit Master title style</a:t>
            </a:r>
            <a:endParaRPr lang="en-US" dirty="0"/>
          </a:p>
        </p:txBody>
      </p:sp>
      <p:sp>
        <p:nvSpPr>
          <p:cNvPr id="3" name="Text Placeholder 2"/>
          <p:cNvSpPr>
            <a:spLocks noGrp="1"/>
          </p:cNvSpPr>
          <p:nvPr>
            <p:ph type="body" idx="1"/>
          </p:nvPr>
        </p:nvSpPr>
        <p:spPr>
          <a:xfrm>
            <a:off x="382588" y="1414464"/>
            <a:ext cx="8380412"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WinHEC_logo.png"/>
          <p:cNvPicPr>
            <a:picLocks noChangeAspect="1"/>
          </p:cNvPicPr>
          <p:nvPr userDrawn="1"/>
        </p:nvPicPr>
        <p:blipFill>
          <a:blip r:embed="rId4"/>
          <a:srcRect l="66154" t="78667"/>
          <a:stretch>
            <a:fillRect/>
          </a:stretch>
        </p:blipFill>
        <p:spPr>
          <a:xfrm>
            <a:off x="7797652" y="6154506"/>
            <a:ext cx="1130825" cy="534572"/>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otes Slide (you must hide it)">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
          <a:xfrm>
            <a:off x="382588" y="228600"/>
            <a:ext cx="8380412" cy="692497"/>
          </a:xfr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Trebuchet MS"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black">
          <a:xfrm>
            <a:off x="382588" y="1414464"/>
            <a:ext cx="8380412"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Trebuchet MS"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2588" y="228600"/>
            <a:ext cx="8380412" cy="6647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lgn="l" defTabSz="912777" rtl="0" eaLnBrk="1" fontAlgn="base" hangingPunct="1">
              <a:lnSpc>
                <a:spcPct val="90000"/>
              </a:lnSpc>
              <a:spcBef>
                <a:spcPct val="0"/>
              </a:spcBef>
              <a:spcAft>
                <a:spcPct val="0"/>
              </a:spcAft>
            </a:pPr>
            <a:r>
              <a:rPr lang="en-US" dirty="0" smtClean="0"/>
              <a:t>Click to edit Title Slide</a:t>
            </a:r>
          </a:p>
        </p:txBody>
      </p:sp>
      <p:sp>
        <p:nvSpPr>
          <p:cNvPr id="1027" name="Rectangle 8"/>
          <p:cNvSpPr>
            <a:spLocks noGrp="1" noChangeArrowheads="1"/>
          </p:cNvSpPr>
          <p:nvPr>
            <p:ph type="body" idx="1"/>
          </p:nvPr>
        </p:nvSpPr>
        <p:spPr bwMode="auto">
          <a:xfrm>
            <a:off x="382588" y="1414464"/>
            <a:ext cx="8380412" cy="236987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dk2" tx1="lt1" bg2="dk1"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69" r:id="rId11"/>
    <p:sldLayoutId id="2147483670" r:id="rId12"/>
  </p:sldLayoutIdLst>
  <p:transition>
    <p:fade/>
  </p:transition>
  <p:timing>
    <p:tnLst>
      <p:par>
        <p:cTn id="1" dur="indefinite" restart="never" nodeType="tmRoot"/>
      </p:par>
    </p:tnLst>
  </p:timing>
  <p:txStyles>
    <p:titleStyle>
      <a:lvl1pPr algn="l" defTabSz="912777" rtl="0" eaLnBrk="1" fontAlgn="base" hangingPunct="1">
        <a:lnSpc>
          <a:spcPct val="90000"/>
        </a:lnSpc>
        <a:spcBef>
          <a:spcPct val="0"/>
        </a:spcBef>
        <a:spcAft>
          <a:spcPct val="0"/>
        </a:spcAft>
        <a:defRPr lang="en-US" sz="4800" b="0" cap="none"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vl2pPr algn="l" defTabSz="912777" rtl="0" eaLnBrk="1" fontAlgn="base" hangingPunct="1">
        <a:lnSpc>
          <a:spcPct val="90000"/>
        </a:lnSpc>
        <a:spcBef>
          <a:spcPct val="0"/>
        </a:spcBef>
        <a:spcAft>
          <a:spcPct val="0"/>
        </a:spcAft>
        <a:defRPr sz="4500">
          <a:solidFill>
            <a:schemeClr val="tx2"/>
          </a:solidFill>
          <a:latin typeface="Segoe Semibold" pitchFamily="34" charset="0"/>
        </a:defRPr>
      </a:lvl2pPr>
      <a:lvl3pPr algn="l" defTabSz="912777" rtl="0" eaLnBrk="1" fontAlgn="base" hangingPunct="1">
        <a:lnSpc>
          <a:spcPct val="90000"/>
        </a:lnSpc>
        <a:spcBef>
          <a:spcPct val="0"/>
        </a:spcBef>
        <a:spcAft>
          <a:spcPct val="0"/>
        </a:spcAft>
        <a:defRPr sz="4500">
          <a:solidFill>
            <a:schemeClr val="tx2"/>
          </a:solidFill>
          <a:latin typeface="Segoe Semibold" pitchFamily="34" charset="0"/>
        </a:defRPr>
      </a:lvl3pPr>
      <a:lvl4pPr algn="l" defTabSz="912777" rtl="0" eaLnBrk="1" fontAlgn="base" hangingPunct="1">
        <a:lnSpc>
          <a:spcPct val="90000"/>
        </a:lnSpc>
        <a:spcBef>
          <a:spcPct val="0"/>
        </a:spcBef>
        <a:spcAft>
          <a:spcPct val="0"/>
        </a:spcAft>
        <a:defRPr sz="4500">
          <a:solidFill>
            <a:schemeClr val="tx2"/>
          </a:solidFill>
          <a:latin typeface="Segoe Semibold" pitchFamily="34" charset="0"/>
        </a:defRPr>
      </a:lvl4pPr>
      <a:lvl5pPr algn="l" defTabSz="912777" rtl="0" eaLnBrk="1" fontAlgn="base" hangingPunct="1">
        <a:lnSpc>
          <a:spcPct val="90000"/>
        </a:lnSpc>
        <a:spcBef>
          <a:spcPct val="0"/>
        </a:spcBef>
        <a:spcAft>
          <a:spcPct val="0"/>
        </a:spcAft>
        <a:defRPr sz="4500">
          <a:solidFill>
            <a:schemeClr val="tx2"/>
          </a:solidFill>
          <a:latin typeface="Segoe Semibold" pitchFamily="34" charset="0"/>
        </a:defRPr>
      </a:lvl5pPr>
      <a:lvl6pPr marL="380970" algn="l" defTabSz="914063" rtl="0" eaLnBrk="1" fontAlgn="base" hangingPunct="1">
        <a:lnSpc>
          <a:spcPct val="90000"/>
        </a:lnSpc>
        <a:spcBef>
          <a:spcPct val="0"/>
        </a:spcBef>
        <a:spcAft>
          <a:spcPct val="0"/>
        </a:spcAft>
        <a:defRPr sz="4500">
          <a:solidFill>
            <a:schemeClr val="tx2"/>
          </a:solidFill>
          <a:latin typeface="Segoe Semibold" pitchFamily="34" charset="0"/>
        </a:defRPr>
      </a:lvl6pPr>
      <a:lvl7pPr marL="761940" algn="l" defTabSz="914063" rtl="0" eaLnBrk="1" fontAlgn="base" hangingPunct="1">
        <a:lnSpc>
          <a:spcPct val="90000"/>
        </a:lnSpc>
        <a:spcBef>
          <a:spcPct val="0"/>
        </a:spcBef>
        <a:spcAft>
          <a:spcPct val="0"/>
        </a:spcAft>
        <a:defRPr sz="4500">
          <a:solidFill>
            <a:schemeClr val="tx2"/>
          </a:solidFill>
          <a:latin typeface="Segoe Semibold" pitchFamily="34" charset="0"/>
        </a:defRPr>
      </a:lvl7pPr>
      <a:lvl8pPr marL="1142908" algn="l" defTabSz="914063" rtl="0" eaLnBrk="1" fontAlgn="base" hangingPunct="1">
        <a:lnSpc>
          <a:spcPct val="90000"/>
        </a:lnSpc>
        <a:spcBef>
          <a:spcPct val="0"/>
        </a:spcBef>
        <a:spcAft>
          <a:spcPct val="0"/>
        </a:spcAft>
        <a:defRPr sz="4500">
          <a:solidFill>
            <a:schemeClr val="tx2"/>
          </a:solidFill>
          <a:latin typeface="Segoe Semibold" pitchFamily="34" charset="0"/>
        </a:defRPr>
      </a:lvl8pPr>
      <a:lvl9pPr marL="1523878" algn="l" defTabSz="914063" rtl="0" eaLnBrk="1" fontAlgn="base" hangingPunct="1">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1" fontAlgn="base" hangingPunct="1">
        <a:lnSpc>
          <a:spcPct val="90000"/>
        </a:lnSpc>
        <a:spcBef>
          <a:spcPts val="1167"/>
        </a:spcBef>
        <a:spcAft>
          <a:spcPct val="0"/>
        </a:spcAft>
        <a:buClr>
          <a:schemeClr val="tx2"/>
        </a:buClr>
        <a:buSzPct val="95000"/>
        <a:buFontTx/>
        <a:buBlip>
          <a:blip r:embed="rId15"/>
        </a:buBlip>
        <a:defRPr sz="33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a typeface="+mn-ea"/>
          <a:cs typeface="+mn-cs"/>
        </a:defRPr>
      </a:lvl1pPr>
      <a:lvl2pPr marL="704822" indent="-317487" algn="l" defTabSz="912777" rtl="0" eaLnBrk="1" fontAlgn="base" hangingPunct="1">
        <a:lnSpc>
          <a:spcPct val="90000"/>
        </a:lnSpc>
        <a:spcBef>
          <a:spcPts val="1083"/>
        </a:spcBef>
        <a:spcAft>
          <a:spcPct val="0"/>
        </a:spcAft>
        <a:buClr>
          <a:schemeClr val="tx2"/>
        </a:buClr>
        <a:buSzPct val="80000"/>
        <a:buFontTx/>
        <a:buBlip>
          <a:blip r:embed="rId16"/>
        </a:buBlip>
        <a:defRPr sz="30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defRPr>
      </a:lvl2pPr>
      <a:lvl3pPr marL="988974" indent="-282564" algn="l" defTabSz="912777" rtl="0" eaLnBrk="1" fontAlgn="base" hangingPunct="1">
        <a:lnSpc>
          <a:spcPct val="90000"/>
        </a:lnSpc>
        <a:spcBef>
          <a:spcPts val="1000"/>
        </a:spcBef>
        <a:spcAft>
          <a:spcPct val="0"/>
        </a:spcAft>
        <a:buClr>
          <a:schemeClr val="tx2"/>
        </a:buClr>
        <a:buSzPct val="80000"/>
        <a:buFontTx/>
        <a:buBlip>
          <a:blip r:embed="rId16"/>
        </a:buBlip>
        <a:defRPr sz="27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defRPr>
      </a:lvl3pPr>
      <a:lvl4pPr marL="1266774" indent="-276214" algn="l" defTabSz="912777" rtl="0" eaLnBrk="1" fontAlgn="base" hangingPunct="1">
        <a:lnSpc>
          <a:spcPct val="90000"/>
        </a:lnSpc>
        <a:spcBef>
          <a:spcPts val="917"/>
        </a:spcBef>
        <a:spcAft>
          <a:spcPct val="0"/>
        </a:spcAft>
        <a:buClr>
          <a:schemeClr val="tx2"/>
        </a:buClr>
        <a:buSzPct val="80000"/>
        <a:buFontTx/>
        <a:buBlip>
          <a:blip r:embed="rId16"/>
        </a:buBlip>
        <a:defRPr sz="23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defRPr>
      </a:lvl4pPr>
      <a:lvl5pPr marL="1530289" indent="-260340" algn="l" defTabSz="912777" rtl="0" eaLnBrk="1" fontAlgn="base" hangingPunct="1">
        <a:lnSpc>
          <a:spcPct val="90000"/>
        </a:lnSpc>
        <a:spcBef>
          <a:spcPts val="833"/>
        </a:spcBef>
        <a:spcAft>
          <a:spcPct val="0"/>
        </a:spcAft>
        <a:buClr>
          <a:schemeClr val="tx2"/>
        </a:buClr>
        <a:buSzPct val="80000"/>
        <a:buFontTx/>
        <a:buBlip>
          <a:blip r:embed="rId16"/>
        </a:buBlip>
        <a:defRPr sz="23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defRPr>
      </a:lvl5pPr>
      <a:lvl6pPr marL="1911463"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6pPr>
      <a:lvl7pPr marL="2292432"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7pPr>
      <a:lvl8pPr marL="267340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8pPr>
      <a:lvl9pPr marL="305437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mailto:win7mb@microsoft.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msdn.microsoft.com/hi-in/library/ms795567(en-us).aspx" TargetMode="External"/><Relationship Id="rId2" Type="http://schemas.openxmlformats.org/officeDocument/2006/relationships/hyperlink" Target="https://winqual.microsoft.com/" TargetMode="External"/><Relationship Id="rId1" Type="http://schemas.openxmlformats.org/officeDocument/2006/relationships/slideLayout" Target="../slideLayouts/slideLayout3.xml"/><Relationship Id="rId5" Type="http://schemas.openxmlformats.org/officeDocument/2006/relationships/hyperlink" Target="http://www.microsoft.com/whdc/default.mspx" TargetMode="External"/><Relationship Id="rId4" Type="http://schemas.openxmlformats.org/officeDocument/2006/relationships/hyperlink" Target="http://msdn.microsoft.com/hi-in/library/bb742902(en-us).aspx"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mtClean="0"/>
              <a:t>Control Path Functionalities</a:t>
            </a:r>
            <a:endParaRPr lang="en-US" dirty="0"/>
          </a:p>
        </p:txBody>
      </p:sp>
      <p:sp>
        <p:nvSpPr>
          <p:cNvPr id="6" name="Content Placeholder 5"/>
          <p:cNvSpPr>
            <a:spLocks noGrp="1"/>
          </p:cNvSpPr>
          <p:nvPr>
            <p:ph idx="1"/>
          </p:nvPr>
        </p:nvSpPr>
        <p:spPr>
          <a:xfrm>
            <a:off x="382588" y="1414464"/>
            <a:ext cx="8380412" cy="4089838"/>
          </a:xfrm>
        </p:spPr>
        <p:txBody>
          <a:bodyPr/>
          <a:lstStyle/>
          <a:p>
            <a:pPr lvl="0"/>
            <a:r>
              <a:rPr lang="en-US" sz="2800" dirty="0" smtClean="0"/>
              <a:t>MB Driver Model defines the following control path functionalities</a:t>
            </a:r>
          </a:p>
          <a:p>
            <a:pPr lvl="1"/>
            <a:r>
              <a:rPr lang="en-US" sz="2400" dirty="0" smtClean="0"/>
              <a:t>Device State Management</a:t>
            </a:r>
          </a:p>
          <a:p>
            <a:pPr lvl="1"/>
            <a:r>
              <a:rPr lang="en-US" sz="2400" dirty="0" smtClean="0"/>
              <a:t>Connectivity Management</a:t>
            </a:r>
          </a:p>
          <a:p>
            <a:pPr lvl="1"/>
            <a:r>
              <a:rPr lang="en-US" sz="2400" dirty="0" smtClean="0"/>
              <a:t>Radio Control</a:t>
            </a:r>
          </a:p>
          <a:p>
            <a:pPr lvl="1"/>
            <a:r>
              <a:rPr lang="en-US" sz="2400" dirty="0" smtClean="0"/>
              <a:t>SMS (Short Message Services)</a:t>
            </a:r>
          </a:p>
          <a:p>
            <a:pPr lvl="1"/>
            <a:r>
              <a:rPr lang="en-US" sz="2400" dirty="0" smtClean="0"/>
              <a:t>PIN</a:t>
            </a:r>
          </a:p>
          <a:p>
            <a:pPr lvl="1"/>
            <a:r>
              <a:rPr lang="en-US" sz="2400" dirty="0" smtClean="0"/>
              <a:t>Provisioned Contexts </a:t>
            </a:r>
          </a:p>
          <a:p>
            <a:pPr lvl="1"/>
            <a:r>
              <a:rPr lang="en-US" sz="2400" dirty="0" smtClean="0"/>
              <a:t>Vendor Specific, e.g. Service Activation</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Control Path DDIs</a:t>
            </a:r>
            <a:endParaRPr lang="en-US" dirty="0"/>
          </a:p>
        </p:txBody>
      </p:sp>
      <p:sp>
        <p:nvSpPr>
          <p:cNvPr id="3" name="Text Placeholder 2"/>
          <p:cNvSpPr>
            <a:spLocks noGrp="1"/>
          </p:cNvSpPr>
          <p:nvPr>
            <p:ph type="body" idx="1"/>
          </p:nvPr>
        </p:nvSpPr>
        <p:spPr>
          <a:xfrm>
            <a:off x="382589" y="1414464"/>
            <a:ext cx="7798460" cy="2369879"/>
          </a:xfrm>
        </p:spPr>
        <p:txBody>
          <a:bodyPr/>
          <a:lstStyle/>
          <a:p>
            <a:r>
              <a:rPr lang="en-US" dirty="0" smtClean="0"/>
              <a:t>WWAN Service uses NDIS OIDs for control requests (SET or QUERY) to miniport drivers</a:t>
            </a:r>
          </a:p>
          <a:p>
            <a:r>
              <a:rPr lang="en-US" dirty="0" smtClean="0"/>
              <a:t>Asynchronous semantics for slow control devices </a:t>
            </a:r>
          </a:p>
          <a:p>
            <a:pPr lvl="1"/>
            <a:r>
              <a:rPr lang="en-US" dirty="0" smtClean="0"/>
              <a:t>Designed for AT command-response based modems</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Design For Deployment</a:t>
            </a:r>
            <a:endParaRPr lang="en-US" dirty="0"/>
          </a:p>
        </p:txBody>
      </p:sp>
      <p:sp>
        <p:nvSpPr>
          <p:cNvPr id="3" name="Content Placeholder 2"/>
          <p:cNvSpPr>
            <a:spLocks noGrp="1"/>
          </p:cNvSpPr>
          <p:nvPr>
            <p:ph idx="1"/>
          </p:nvPr>
        </p:nvSpPr>
        <p:spPr>
          <a:xfrm>
            <a:off x="382588" y="1414464"/>
            <a:ext cx="8380412" cy="3821046"/>
          </a:xfrm>
        </p:spPr>
        <p:txBody>
          <a:bodyPr/>
          <a:lstStyle/>
          <a:p>
            <a:r>
              <a:rPr lang="en-US" dirty="0" smtClean="0"/>
              <a:t>Consider the following deployment scenarios while developing Win7 Drivers</a:t>
            </a:r>
          </a:p>
          <a:p>
            <a:pPr lvl="1"/>
            <a:r>
              <a:rPr lang="en-US" dirty="0" smtClean="0"/>
              <a:t>Upgrade of Windows Vista to Windows 7</a:t>
            </a:r>
          </a:p>
          <a:p>
            <a:pPr lvl="2"/>
            <a:r>
              <a:rPr lang="en-US" dirty="0" smtClean="0"/>
              <a:t>Ensure Windows 7 drivers can handle the Vista based Connection Managers</a:t>
            </a:r>
          </a:p>
          <a:p>
            <a:pPr lvl="1"/>
            <a:r>
              <a:rPr lang="en-US" dirty="0" smtClean="0"/>
              <a:t>Devices can be used in Windows 7 as well as down-level Windows</a:t>
            </a:r>
          </a:p>
          <a:p>
            <a:pPr lvl="2"/>
            <a:r>
              <a:rPr lang="en-US" dirty="0" smtClean="0"/>
              <a:t>Develop single firmware supporting all Windows </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Design For Deployment</a:t>
            </a:r>
            <a:endParaRPr lang="en-US" dirty="0"/>
          </a:p>
        </p:txBody>
      </p:sp>
      <p:sp>
        <p:nvSpPr>
          <p:cNvPr id="3" name="Content Placeholder 2"/>
          <p:cNvSpPr>
            <a:spLocks noGrp="1"/>
          </p:cNvSpPr>
          <p:nvPr>
            <p:ph idx="1"/>
          </p:nvPr>
        </p:nvSpPr>
        <p:spPr>
          <a:xfrm>
            <a:off x="382588" y="1414464"/>
            <a:ext cx="8380412" cy="2442720"/>
          </a:xfrm>
        </p:spPr>
        <p:txBody>
          <a:bodyPr/>
          <a:lstStyle/>
          <a:p>
            <a:r>
              <a:rPr lang="en-US" dirty="0" smtClean="0"/>
              <a:t>Driver distribution through </a:t>
            </a:r>
            <a:br>
              <a:rPr lang="en-US" dirty="0" smtClean="0"/>
            </a:br>
            <a:r>
              <a:rPr lang="en-US" dirty="0" smtClean="0"/>
              <a:t>Windows Update</a:t>
            </a:r>
          </a:p>
          <a:p>
            <a:pPr lvl="1"/>
            <a:r>
              <a:rPr lang="en-US" dirty="0" smtClean="0"/>
              <a:t>Must be INF based installation</a:t>
            </a:r>
          </a:p>
          <a:p>
            <a:pPr lvl="1"/>
            <a:r>
              <a:rPr lang="en-US" dirty="0" smtClean="0"/>
              <a:t>Firmware upgrades must be handled </a:t>
            </a:r>
            <a:br>
              <a:rPr lang="en-US" dirty="0" smtClean="0"/>
            </a:br>
            <a:r>
              <a:rPr lang="en-US" dirty="0" smtClean="0"/>
              <a:t>through Device Co-Installers</a:t>
            </a:r>
            <a:endParaRPr lang="en-IN"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5910" y="1961297"/>
            <a:ext cx="7142634" cy="747897"/>
          </a:xfrm>
        </p:spPr>
        <p:txBody>
          <a:bodyPr/>
          <a:lstStyle/>
          <a:p>
            <a:r>
              <a:rPr smtClean="0"/>
              <a:t>Mobile Broadband API</a:t>
            </a:r>
            <a:endParaRPr lang="en-IN" dirty="0"/>
          </a:p>
        </p:txBody>
      </p:sp>
      <p:sp>
        <p:nvSpPr>
          <p:cNvPr id="3" name="Subtitle 2"/>
          <p:cNvSpPr>
            <a:spLocks noGrp="1"/>
          </p:cNvSpPr>
          <p:nvPr>
            <p:ph type="subTitle" idx="1"/>
          </p:nvPr>
        </p:nvSpPr>
        <p:spPr/>
        <p:txBody>
          <a:bodyPr/>
          <a:lstStyle/>
          <a:p>
            <a:endParaRPr lang="en-IN"/>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553998"/>
          </a:xfrm>
        </p:spPr>
        <p:txBody>
          <a:bodyPr/>
          <a:lstStyle/>
          <a:p>
            <a:r>
              <a:rPr lang="en-IN" sz="4000" dirty="0" smtClean="0"/>
              <a:t>S</a:t>
            </a:r>
            <a:r>
              <a:rPr sz="4000" smtClean="0"/>
              <a:t>upported Functionality</a:t>
            </a:r>
            <a:endParaRPr lang="en-IN" sz="4000" dirty="0"/>
          </a:p>
        </p:txBody>
      </p:sp>
      <p:sp>
        <p:nvSpPr>
          <p:cNvPr id="3" name="Text Placeholder 2"/>
          <p:cNvSpPr>
            <a:spLocks noGrp="1"/>
          </p:cNvSpPr>
          <p:nvPr>
            <p:ph type="body" idx="1"/>
          </p:nvPr>
        </p:nvSpPr>
        <p:spPr>
          <a:xfrm>
            <a:off x="382588" y="1414464"/>
            <a:ext cx="4189412" cy="1791260"/>
          </a:xfrm>
        </p:spPr>
        <p:txBody>
          <a:bodyPr/>
          <a:lstStyle/>
          <a:p>
            <a:r>
              <a:rPr lang="en-US" sz="2400" dirty="0" smtClean="0"/>
              <a:t>Device management</a:t>
            </a:r>
          </a:p>
          <a:p>
            <a:r>
              <a:rPr lang="en-US" sz="2400" dirty="0" smtClean="0"/>
              <a:t>Radio state management</a:t>
            </a:r>
          </a:p>
          <a:p>
            <a:r>
              <a:rPr lang="en-US" sz="2400" dirty="0" smtClean="0"/>
              <a:t>Connectivity management</a:t>
            </a:r>
          </a:p>
          <a:p>
            <a:r>
              <a:rPr lang="en-US" sz="2400" smtClean="0"/>
              <a:t>Profile management</a:t>
            </a:r>
            <a:endParaRPr lang="en-US" sz="2400" dirty="0" smtClean="0"/>
          </a:p>
        </p:txBody>
      </p:sp>
      <p:sp>
        <p:nvSpPr>
          <p:cNvPr id="4" name="Text Placeholder 2"/>
          <p:cNvSpPr txBox="1">
            <a:spLocks/>
          </p:cNvSpPr>
          <p:nvPr/>
        </p:nvSpPr>
        <p:spPr bwMode="auto">
          <a:xfrm>
            <a:off x="4572000" y="1417638"/>
            <a:ext cx="4191000" cy="179126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382573" marR="0" lvl="0" indent="-382573" algn="l" defTabSz="912777" rtl="0" eaLnBrk="1" fontAlgn="base" latinLnBrk="0" hangingPunct="1">
              <a:lnSpc>
                <a:spcPct val="90000"/>
              </a:lnSpc>
              <a:spcBef>
                <a:spcPts val="1167"/>
              </a:spcBef>
              <a:spcAft>
                <a:spcPct val="0"/>
              </a:spcAft>
              <a:buClr>
                <a:schemeClr val="tx2"/>
              </a:buClr>
              <a:buSzPct val="95000"/>
              <a:buFontTx/>
              <a:buBlip>
                <a:blip r:embed="rId2"/>
              </a:buBlip>
              <a:tabLst/>
              <a:defRPr/>
            </a:pPr>
            <a:r>
              <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SMS</a:t>
            </a:r>
          </a:p>
          <a:p>
            <a:pPr marL="382573" marR="0" lvl="0" indent="-382573" algn="l" defTabSz="912777" rtl="0" eaLnBrk="1" fontAlgn="base" latinLnBrk="0" hangingPunct="1">
              <a:lnSpc>
                <a:spcPct val="90000"/>
              </a:lnSpc>
              <a:spcBef>
                <a:spcPts val="1167"/>
              </a:spcBef>
              <a:spcAft>
                <a:spcPct val="0"/>
              </a:spcAft>
              <a:buClr>
                <a:schemeClr val="tx2"/>
              </a:buClr>
              <a:buSzPct val="95000"/>
              <a:buFontTx/>
              <a:buBlip>
                <a:blip r:embed="rId2"/>
              </a:buBlip>
              <a:tabLst/>
              <a:defRPr/>
            </a:pPr>
            <a:r>
              <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PIN</a:t>
            </a:r>
          </a:p>
          <a:p>
            <a:pPr marL="382573" marR="0" lvl="0" indent="-382573" algn="l" defTabSz="912777" rtl="0" eaLnBrk="1" fontAlgn="base" latinLnBrk="0" hangingPunct="1">
              <a:lnSpc>
                <a:spcPct val="90000"/>
              </a:lnSpc>
              <a:spcBef>
                <a:spcPts val="1167"/>
              </a:spcBef>
              <a:spcAft>
                <a:spcPct val="0"/>
              </a:spcAft>
              <a:buClr>
                <a:schemeClr val="tx2"/>
              </a:buClr>
              <a:buSzPct val="95000"/>
              <a:buFontTx/>
              <a:buBlip>
                <a:blip r:embed="rId2"/>
              </a:buBlip>
              <a:tabLst/>
              <a:defRPr/>
            </a:pPr>
            <a:r>
              <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Custom Activation</a:t>
            </a:r>
          </a:p>
          <a:p>
            <a:pPr marL="382573" marR="0" lvl="0" indent="-382573" algn="l" defTabSz="912777" rtl="0" eaLnBrk="1" fontAlgn="base" latinLnBrk="0" hangingPunct="1">
              <a:lnSpc>
                <a:spcPct val="90000"/>
              </a:lnSpc>
              <a:spcBef>
                <a:spcPts val="1167"/>
              </a:spcBef>
              <a:spcAft>
                <a:spcPct val="0"/>
              </a:spcAft>
              <a:buClr>
                <a:schemeClr val="tx2"/>
              </a:buClr>
              <a:buSzPct val="95000"/>
              <a:buFontTx/>
              <a:buBlip>
                <a:blip r:embed="rId2"/>
              </a:buBlip>
              <a:tabLst/>
              <a:defRPr/>
            </a:pPr>
            <a:r>
              <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Vendor specific operation</a:t>
            </a:r>
            <a:endParaRPr kumimoji="0" lang="en-IN" sz="3600" b="0" i="0" u="none" strike="noStrike" kern="0" cap="none" spc="0" normalizeH="0" baseline="0" noProof="0" dirty="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endParaRPr>
          </a:p>
        </p:txBody>
      </p:sp>
      <p:sp>
        <p:nvSpPr>
          <p:cNvPr id="5" name="Text Placeholder 2"/>
          <p:cNvSpPr txBox="1">
            <a:spLocks/>
          </p:cNvSpPr>
          <p:nvPr/>
        </p:nvSpPr>
        <p:spPr bwMode="auto">
          <a:xfrm>
            <a:off x="381000" y="3963877"/>
            <a:ext cx="8382000" cy="190667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382573" marR="0" lvl="0" indent="-382573" algn="l" defTabSz="912777" rtl="0" eaLnBrk="1" fontAlgn="base" latinLnBrk="0" hangingPunct="1">
              <a:lnSpc>
                <a:spcPct val="80000"/>
              </a:lnSpc>
              <a:spcBef>
                <a:spcPts val="1167"/>
              </a:spcBef>
              <a:spcAft>
                <a:spcPct val="0"/>
              </a:spcAft>
              <a:buClr>
                <a:schemeClr val="tx2"/>
              </a:buClr>
              <a:buSzPct val="95000"/>
              <a:buFontTx/>
              <a:buBlip>
                <a:blip r:embed="rId2"/>
              </a:buBlip>
              <a:tabLst/>
              <a:defRPr/>
            </a:pPr>
            <a:r>
              <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Profile API provides branding opportunity for operators</a:t>
            </a:r>
          </a:p>
          <a:p>
            <a:pPr marL="382573" marR="0" lvl="0" indent="-382573" algn="l" defTabSz="912777" rtl="0" eaLnBrk="1" fontAlgn="base" latinLnBrk="0" hangingPunct="1">
              <a:lnSpc>
                <a:spcPct val="80000"/>
              </a:lnSpc>
              <a:spcBef>
                <a:spcPts val="1167"/>
              </a:spcBef>
              <a:spcAft>
                <a:spcPct val="0"/>
              </a:spcAft>
              <a:buClr>
                <a:schemeClr val="tx2"/>
              </a:buClr>
              <a:buSzPct val="95000"/>
              <a:buFontTx/>
              <a:buBlip>
                <a:blip r:embed="rId2"/>
              </a:buBlip>
              <a:tabLst/>
              <a:defRPr/>
            </a:pPr>
            <a:r>
              <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Custom service activation</a:t>
            </a:r>
          </a:p>
          <a:p>
            <a:pPr marL="704822" marR="0" lvl="1" indent="-317487" algn="l" defTabSz="912777" rtl="0" eaLnBrk="1" fontAlgn="base" latinLnBrk="0" hangingPunct="1">
              <a:lnSpc>
                <a:spcPct val="80000"/>
              </a:lnSpc>
              <a:spcBef>
                <a:spcPts val="1083"/>
              </a:spcBef>
              <a:spcAft>
                <a:spcPct val="0"/>
              </a:spcAft>
              <a:buClr>
                <a:schemeClr val="tx2"/>
              </a:buClr>
              <a:buSzPct val="80000"/>
              <a:buFontTx/>
              <a:buBlip>
                <a:blip r:embed="rId3"/>
              </a:buBlip>
              <a:tabLst/>
              <a:defRPr/>
            </a:pPr>
            <a:r>
              <a:rPr kumimoji="0" lang="en-US" sz="20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rPr>
              <a:t>Pass-through API for vendor specific service activation</a:t>
            </a:r>
          </a:p>
          <a:p>
            <a:pPr marL="704822" marR="0" lvl="1" indent="-317487" algn="l" defTabSz="912777" rtl="0" eaLnBrk="1" fontAlgn="base" latinLnBrk="0" hangingPunct="1">
              <a:lnSpc>
                <a:spcPct val="80000"/>
              </a:lnSpc>
              <a:spcBef>
                <a:spcPts val="1083"/>
              </a:spcBef>
              <a:spcAft>
                <a:spcPct val="0"/>
              </a:spcAft>
              <a:buClr>
                <a:schemeClr val="tx2"/>
              </a:buClr>
              <a:buSzPct val="80000"/>
              <a:buFontTx/>
              <a:buBlip>
                <a:blip r:embed="rId3"/>
              </a:buBlip>
              <a:tabLst/>
              <a:defRPr/>
            </a:pPr>
            <a:r>
              <a:rPr kumimoji="0" lang="en-US" sz="20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rPr>
              <a:t>Payload data is passed through to Mobile Broadband Driver</a:t>
            </a:r>
          </a:p>
          <a:p>
            <a:pPr marL="704822" marR="0" lvl="1" indent="-317487" algn="l" defTabSz="912777" rtl="0" eaLnBrk="1" fontAlgn="base" latinLnBrk="0" hangingPunct="1">
              <a:lnSpc>
                <a:spcPct val="80000"/>
              </a:lnSpc>
              <a:spcBef>
                <a:spcPts val="1083"/>
              </a:spcBef>
              <a:spcAft>
                <a:spcPct val="0"/>
              </a:spcAft>
              <a:buClr>
                <a:schemeClr val="tx2"/>
              </a:buClr>
              <a:buSzPct val="80000"/>
              <a:buFontTx/>
              <a:buBlip>
                <a:blip r:embed="rId3"/>
              </a:buBlip>
              <a:tabLst/>
              <a:defRPr/>
            </a:pPr>
            <a:r>
              <a:rPr kumimoji="0" lang="en-US" sz="20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rPr>
              <a:t>Needs support from MB driver</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553998"/>
          </a:xfrm>
        </p:spPr>
        <p:txBody>
          <a:bodyPr/>
          <a:lstStyle/>
          <a:p>
            <a:r>
              <a:rPr sz="4000" smtClean="0"/>
              <a:t>Custom Features</a:t>
            </a:r>
            <a:endParaRPr lang="en-IN" sz="4000" dirty="0"/>
          </a:p>
        </p:txBody>
      </p:sp>
      <p:sp>
        <p:nvSpPr>
          <p:cNvPr id="3" name="Text Placeholder 2"/>
          <p:cNvSpPr>
            <a:spLocks noGrp="1"/>
          </p:cNvSpPr>
          <p:nvPr>
            <p:ph type="body" idx="1"/>
          </p:nvPr>
        </p:nvSpPr>
        <p:spPr>
          <a:xfrm>
            <a:off x="382588" y="1408176"/>
            <a:ext cx="4678939" cy="4669351"/>
          </a:xfrm>
        </p:spPr>
        <p:txBody>
          <a:bodyPr/>
          <a:lstStyle/>
          <a:p>
            <a:pPr>
              <a:lnSpc>
                <a:spcPct val="100000"/>
              </a:lnSpc>
            </a:pPr>
            <a:r>
              <a:rPr lang="en-US" sz="2000" dirty="0" smtClean="0"/>
              <a:t>Framework provides vendor-specific API to implement custom features</a:t>
            </a:r>
          </a:p>
          <a:p>
            <a:pPr>
              <a:lnSpc>
                <a:spcPct val="100000"/>
              </a:lnSpc>
            </a:pPr>
            <a:r>
              <a:rPr lang="en-US" sz="2000" dirty="0" smtClean="0"/>
              <a:t>WWAN Service provides a pass-through control path for Windows 7 applications to communicate with IHV drivers</a:t>
            </a:r>
          </a:p>
          <a:p>
            <a:pPr>
              <a:lnSpc>
                <a:spcPct val="100000"/>
              </a:lnSpc>
            </a:pPr>
            <a:r>
              <a:rPr lang="en-US" sz="2000" dirty="0" smtClean="0"/>
              <a:t>Usage Example</a:t>
            </a:r>
          </a:p>
          <a:p>
            <a:pPr lvl="1">
              <a:lnSpc>
                <a:spcPct val="100000"/>
              </a:lnSpc>
            </a:pPr>
            <a:r>
              <a:rPr lang="en-US" sz="1800" dirty="0" smtClean="0"/>
              <a:t>SIM Tool Kit Commands</a:t>
            </a:r>
          </a:p>
          <a:p>
            <a:pPr lvl="1">
              <a:lnSpc>
                <a:spcPct val="100000"/>
              </a:lnSpc>
            </a:pPr>
            <a:r>
              <a:rPr lang="en-US" sz="1800" dirty="0" smtClean="0"/>
              <a:t>USSD Commands</a:t>
            </a:r>
          </a:p>
          <a:p>
            <a:pPr lvl="1">
              <a:lnSpc>
                <a:spcPct val="100000"/>
              </a:lnSpc>
            </a:pPr>
            <a:r>
              <a:rPr lang="en-US" sz="1800" dirty="0" smtClean="0"/>
              <a:t>Phone Book Commands</a:t>
            </a:r>
          </a:p>
          <a:p>
            <a:pPr lvl="1">
              <a:lnSpc>
                <a:spcPct val="100000"/>
              </a:lnSpc>
            </a:pPr>
            <a:r>
              <a:rPr lang="en-US" sz="1800" dirty="0" smtClean="0"/>
              <a:t>Voice Commands </a:t>
            </a:r>
          </a:p>
          <a:p>
            <a:pPr lvl="1">
              <a:lnSpc>
                <a:spcPct val="100000"/>
              </a:lnSpc>
            </a:pPr>
            <a:r>
              <a:rPr lang="en-US" sz="2000" dirty="0" smtClean="0"/>
              <a:t>And more…</a:t>
            </a:r>
          </a:p>
        </p:txBody>
      </p:sp>
      <p:sp>
        <p:nvSpPr>
          <p:cNvPr id="14" name="Rectangle 228"/>
          <p:cNvSpPr>
            <a:spLocks noChangeArrowheads="1"/>
          </p:cNvSpPr>
          <p:nvPr/>
        </p:nvSpPr>
        <p:spPr bwMode="grayWhite">
          <a:xfrm>
            <a:off x="6048388" y="5251476"/>
            <a:ext cx="2438400" cy="538163"/>
          </a:xfrm>
          <a:prstGeom prst="rect">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MB Miniport Driver</a:t>
            </a:r>
            <a:endParaRPr lang="en-US" sz="1200" dirty="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15" name="Rectangle 227"/>
          <p:cNvSpPr>
            <a:spLocks noChangeArrowheads="1"/>
          </p:cNvSpPr>
          <p:nvPr/>
        </p:nvSpPr>
        <p:spPr bwMode="auto">
          <a:xfrm>
            <a:off x="5905512" y="3217871"/>
            <a:ext cx="2857488" cy="357190"/>
          </a:xfrm>
          <a:prstGeom prst="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WWAN     Service</a:t>
            </a:r>
            <a:endParaRPr lang="en-US" sz="1200" dirty="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16" name="Up-Down Arrow 15"/>
          <p:cNvSpPr/>
          <p:nvPr/>
        </p:nvSpPr>
        <p:spPr>
          <a:xfrm>
            <a:off x="7191396" y="2074863"/>
            <a:ext cx="285752" cy="3143272"/>
          </a:xfrm>
          <a:prstGeom prst="upDownArrow">
            <a:avLst/>
          </a:prstGeom>
          <a:gradFill>
            <a:gsLst>
              <a:gs pos="0">
                <a:srgbClr val="5E91E4"/>
              </a:gs>
              <a:gs pos="50000">
                <a:srgbClr val="5E91E4">
                  <a:gamma/>
                  <a:tint val="53725"/>
                  <a:invGamma/>
                </a:srgbClr>
              </a:gs>
              <a:gs pos="100000">
                <a:srgbClr val="5E91E4"/>
              </a:gs>
            </a:gsLst>
            <a:lin ang="2700000" scaled="1"/>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sp>
        <p:nvSpPr>
          <p:cNvPr id="17" name="Rectangle 233"/>
          <p:cNvSpPr>
            <a:spLocks noChangeArrowheads="1"/>
          </p:cNvSpPr>
          <p:nvPr/>
        </p:nvSpPr>
        <p:spPr bwMode="blackWhite">
          <a:xfrm>
            <a:off x="5905512" y="1417638"/>
            <a:ext cx="2786082" cy="585787"/>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3rd Party  Apps/Connection Managers</a:t>
            </a:r>
            <a:endParaRPr lang="en-US" sz="1200" dirty="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18" name="TextBox 17"/>
          <p:cNvSpPr txBox="1"/>
          <p:nvPr/>
        </p:nvSpPr>
        <p:spPr>
          <a:xfrm rot="16200000">
            <a:off x="6084474" y="4252958"/>
            <a:ext cx="1572033" cy="215444"/>
          </a:xfrm>
          <a:prstGeom prst="rect">
            <a:avLst/>
          </a:prstGeom>
          <a:noFill/>
        </p:spPr>
        <p:txBody>
          <a:bodyPr wrap="square" rtlCol="0">
            <a:spAutoFit/>
          </a:bodyPr>
          <a:lstStyle/>
          <a:p>
            <a:r>
              <a:rPr lang="en-US" sz="800" dirty="0" smtClean="0"/>
              <a:t>OID_WWAN_VENDOR_SPECIFIC</a:t>
            </a:r>
            <a:endParaRPr lang="en-IN" sz="800" dirty="0"/>
          </a:p>
        </p:txBody>
      </p:sp>
      <p:cxnSp>
        <p:nvCxnSpPr>
          <p:cNvPr id="19" name="Straight Arrow Connector 18"/>
          <p:cNvCxnSpPr/>
          <p:nvPr/>
        </p:nvCxnSpPr>
        <p:spPr>
          <a:xfrm rot="5400000">
            <a:off x="6091871" y="4395803"/>
            <a:ext cx="135732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rot="16200000">
            <a:off x="7210397" y="4165566"/>
            <a:ext cx="1214843" cy="461665"/>
          </a:xfrm>
          <a:prstGeom prst="rect">
            <a:avLst/>
          </a:prstGeom>
          <a:noFill/>
        </p:spPr>
        <p:txBody>
          <a:bodyPr wrap="square" rtlCol="0">
            <a:spAutoFit/>
          </a:bodyPr>
          <a:lstStyle/>
          <a:p>
            <a:r>
              <a:rPr lang="en-US" sz="800" dirty="0" smtClean="0"/>
              <a:t>NDIS_STATUS_WWAN_</a:t>
            </a:r>
          </a:p>
          <a:p>
            <a:endParaRPr lang="en-US" sz="800" dirty="0" smtClean="0"/>
          </a:p>
          <a:p>
            <a:r>
              <a:rPr lang="en-US" sz="800" dirty="0" smtClean="0"/>
              <a:t>VENDOR_SPECIFIC</a:t>
            </a:r>
            <a:endParaRPr lang="en-IN" sz="800" dirty="0"/>
          </a:p>
        </p:txBody>
      </p:sp>
      <p:cxnSp>
        <p:nvCxnSpPr>
          <p:cNvPr id="21" name="Straight Arrow Connector 20"/>
          <p:cNvCxnSpPr/>
          <p:nvPr/>
        </p:nvCxnSpPr>
        <p:spPr>
          <a:xfrm rot="5400000">
            <a:off x="7134231" y="4395803"/>
            <a:ext cx="1357322"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rot="16200000">
            <a:off x="6049970" y="2246896"/>
            <a:ext cx="1572033" cy="215444"/>
          </a:xfrm>
          <a:prstGeom prst="rect">
            <a:avLst/>
          </a:prstGeom>
          <a:noFill/>
        </p:spPr>
        <p:txBody>
          <a:bodyPr wrap="square" rtlCol="0">
            <a:spAutoFit/>
          </a:bodyPr>
          <a:lstStyle/>
          <a:p>
            <a:r>
              <a:rPr lang="en-US" sz="800" dirty="0" smtClean="0"/>
              <a:t>Set </a:t>
            </a:r>
            <a:r>
              <a:rPr lang="en-US" sz="800" dirty="0" err="1" smtClean="0"/>
              <a:t>VendorSpecific</a:t>
            </a:r>
            <a:endParaRPr lang="en-IN" sz="800" dirty="0"/>
          </a:p>
        </p:txBody>
      </p:sp>
      <p:cxnSp>
        <p:nvCxnSpPr>
          <p:cNvPr id="23" name="Straight Arrow Connector 22"/>
          <p:cNvCxnSpPr/>
          <p:nvPr/>
        </p:nvCxnSpPr>
        <p:spPr>
          <a:xfrm rot="5400000">
            <a:off x="6405577" y="2646366"/>
            <a:ext cx="1000131" cy="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rot="16200000">
            <a:off x="7333508" y="2431289"/>
            <a:ext cx="1214843" cy="215444"/>
          </a:xfrm>
          <a:prstGeom prst="rect">
            <a:avLst/>
          </a:prstGeom>
          <a:noFill/>
        </p:spPr>
        <p:txBody>
          <a:bodyPr wrap="square" rtlCol="0">
            <a:spAutoFit/>
          </a:bodyPr>
          <a:lstStyle/>
          <a:p>
            <a:r>
              <a:rPr lang="en-US" sz="800" dirty="0" err="1" smtClean="0"/>
              <a:t>OnEventNotification</a:t>
            </a:r>
            <a:endParaRPr lang="en-IN" sz="800" dirty="0"/>
          </a:p>
        </p:txBody>
      </p:sp>
      <p:cxnSp>
        <p:nvCxnSpPr>
          <p:cNvPr id="25" name="Straight Arrow Connector 24"/>
          <p:cNvCxnSpPr/>
          <p:nvPr/>
        </p:nvCxnSpPr>
        <p:spPr>
          <a:xfrm rot="16200000" flipH="1">
            <a:off x="7401054" y="2663948"/>
            <a:ext cx="810341" cy="11753"/>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64797"/>
          </a:xfrm>
        </p:spPr>
        <p:txBody>
          <a:bodyPr/>
          <a:lstStyle/>
          <a:p>
            <a:r>
              <a:rPr smtClean="0"/>
              <a:t>Mobile Broadband (MB) Logo</a:t>
            </a:r>
            <a:endParaRPr lang="en-US" dirty="0"/>
          </a:p>
        </p:txBody>
      </p:sp>
      <p:sp>
        <p:nvSpPr>
          <p:cNvPr id="3" name="Content Placeholder 2"/>
          <p:cNvSpPr>
            <a:spLocks noGrp="1"/>
          </p:cNvSpPr>
          <p:nvPr>
            <p:ph idx="1"/>
          </p:nvPr>
        </p:nvSpPr>
        <p:spPr>
          <a:xfrm>
            <a:off x="382588" y="1006878"/>
            <a:ext cx="8380412" cy="3710246"/>
          </a:xfrm>
        </p:spPr>
        <p:txBody>
          <a:bodyPr/>
          <a:lstStyle/>
          <a:p>
            <a:r>
              <a:rPr lang="en-US" sz="2000" dirty="0" smtClean="0"/>
              <a:t>Mobile Broadband Logo Program is created with end-user experience in mind - several new approach of testing to ensure the user experience is good and consistent</a:t>
            </a:r>
          </a:p>
          <a:p>
            <a:r>
              <a:rPr lang="en-US" sz="2000" dirty="0" smtClean="0"/>
              <a:t>New testing approach are:</a:t>
            </a:r>
          </a:p>
          <a:p>
            <a:pPr lvl="1"/>
            <a:r>
              <a:rPr lang="en-US" sz="1700" dirty="0" smtClean="0"/>
              <a:t>End-to-End scenario testing </a:t>
            </a:r>
          </a:p>
          <a:p>
            <a:pPr lvl="1"/>
            <a:r>
              <a:rPr lang="en-US" sz="1700" dirty="0" smtClean="0"/>
              <a:t>Live network testing</a:t>
            </a:r>
          </a:p>
          <a:p>
            <a:r>
              <a:rPr lang="en-US" sz="2000" dirty="0" smtClean="0"/>
              <a:t>The logo requirements are also structured to support the new approach</a:t>
            </a:r>
          </a:p>
          <a:p>
            <a:pPr lvl="1"/>
            <a:r>
              <a:rPr lang="en-US" sz="1700" dirty="0" smtClean="0"/>
              <a:t>There are </a:t>
            </a:r>
            <a:r>
              <a:rPr lang="en-US" sz="1700" b="1" u="sng" dirty="0" smtClean="0"/>
              <a:t>12</a:t>
            </a:r>
            <a:r>
              <a:rPr lang="en-US" sz="1700" dirty="0" smtClean="0"/>
              <a:t> logo requirements that are classified into 4 categories</a:t>
            </a:r>
          </a:p>
          <a:p>
            <a:endParaRPr lang="en-US" dirty="0"/>
          </a:p>
        </p:txBody>
      </p:sp>
      <p:grpSp>
        <p:nvGrpSpPr>
          <p:cNvPr id="4" name="Group 3"/>
          <p:cNvGrpSpPr/>
          <p:nvPr/>
        </p:nvGrpSpPr>
        <p:grpSpPr>
          <a:xfrm>
            <a:off x="2367607" y="4389747"/>
            <a:ext cx="4370273" cy="1808667"/>
            <a:chOff x="825500" y="4112381"/>
            <a:chExt cx="4931833" cy="2041072"/>
          </a:xfrm>
        </p:grpSpPr>
        <p:sp>
          <p:nvSpPr>
            <p:cNvPr id="5" name="Rounded Rectangle 4"/>
            <p:cNvSpPr/>
            <p:nvPr/>
          </p:nvSpPr>
          <p:spPr bwMode="auto">
            <a:xfrm>
              <a:off x="3556000" y="4112381"/>
              <a:ext cx="2201333" cy="882953"/>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Functionality</a:t>
              </a:r>
            </a:p>
          </p:txBody>
        </p:sp>
        <p:sp>
          <p:nvSpPr>
            <p:cNvPr id="6" name="Rounded Rectangle 5"/>
            <p:cNvSpPr/>
            <p:nvPr/>
          </p:nvSpPr>
          <p:spPr bwMode="auto">
            <a:xfrm>
              <a:off x="825500" y="4112382"/>
              <a:ext cx="2201333" cy="882953"/>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chemeClr val="bg2"/>
                      </a:gs>
                      <a:gs pos="25000">
                        <a:schemeClr val="bg2"/>
                      </a:gs>
                    </a:gsLst>
                    <a:lin ang="5400000" scaled="1"/>
                  </a:gradFill>
                  <a:latin typeface="Trebuchet MS" pitchFamily="34" charset="0"/>
                </a:rPr>
                <a:t>Conformance</a:t>
              </a:r>
            </a:p>
          </p:txBody>
        </p:sp>
        <p:sp>
          <p:nvSpPr>
            <p:cNvPr id="7" name="Rounded Rectangle 6"/>
            <p:cNvSpPr/>
            <p:nvPr/>
          </p:nvSpPr>
          <p:spPr bwMode="auto">
            <a:xfrm>
              <a:off x="3556000" y="5270500"/>
              <a:ext cx="2201333" cy="882953"/>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Serviceability</a:t>
              </a:r>
            </a:p>
          </p:txBody>
        </p:sp>
        <p:sp>
          <p:nvSpPr>
            <p:cNvPr id="8" name="Rounded Rectangle 7"/>
            <p:cNvSpPr/>
            <p:nvPr/>
          </p:nvSpPr>
          <p:spPr bwMode="auto">
            <a:xfrm>
              <a:off x="825500" y="5270500"/>
              <a:ext cx="2201333" cy="8829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Performance</a:t>
              </a:r>
            </a:p>
          </p:txBody>
        </p:sp>
      </p:gr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5910" y="1961297"/>
            <a:ext cx="7142634" cy="747897"/>
          </a:xfrm>
        </p:spPr>
        <p:txBody>
          <a:bodyPr/>
          <a:lstStyle/>
          <a:p>
            <a:r>
              <a:rPr smtClean="0"/>
              <a:t>Demo</a:t>
            </a:r>
            <a:endParaRPr lang="en-IN" dirty="0"/>
          </a:p>
        </p:txBody>
      </p:sp>
      <p:sp>
        <p:nvSpPr>
          <p:cNvPr id="3" name="Subtitle 2"/>
          <p:cNvSpPr>
            <a:spLocks noGrp="1"/>
          </p:cNvSpPr>
          <p:nvPr>
            <p:ph type="subTitle" idx="1"/>
          </p:nvPr>
        </p:nvSpPr>
        <p:spPr/>
        <p:txBody>
          <a:bodyPr/>
          <a:lstStyle/>
          <a:p>
            <a:endParaRPr lang="en-IN"/>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Call To Action</a:t>
            </a:r>
            <a:endParaRPr lang="en-US" dirty="0"/>
          </a:p>
        </p:txBody>
      </p:sp>
      <p:sp>
        <p:nvSpPr>
          <p:cNvPr id="6" name="Content Placeholder 5"/>
          <p:cNvSpPr>
            <a:spLocks noGrp="1"/>
          </p:cNvSpPr>
          <p:nvPr>
            <p:ph idx="1"/>
          </p:nvPr>
        </p:nvSpPr>
        <p:spPr>
          <a:xfrm>
            <a:off x="382588" y="1414464"/>
            <a:ext cx="8380412" cy="4319644"/>
          </a:xfrm>
        </p:spPr>
        <p:txBody>
          <a:bodyPr/>
          <a:lstStyle/>
          <a:p>
            <a:pPr lvl="0"/>
            <a:r>
              <a:rPr lang="en-US" sz="2400" dirty="0" smtClean="0"/>
              <a:t>Develop NDIS6.20 drivers compliant with Mobile Broadband Driver Model</a:t>
            </a:r>
            <a:endParaRPr lang="en-IN" sz="2400" dirty="0" smtClean="0"/>
          </a:p>
          <a:p>
            <a:pPr lvl="1"/>
            <a:r>
              <a:rPr lang="en-IN" sz="2000" dirty="0" smtClean="0"/>
              <a:t>MB devices must be NDIS6.20-based to get logo.</a:t>
            </a:r>
          </a:p>
          <a:p>
            <a:pPr lvl="1"/>
            <a:r>
              <a:rPr lang="en-US" sz="2000" dirty="0" smtClean="0"/>
              <a:t>Refer to Mobile Broadband Whitepaper for multi-stage development model</a:t>
            </a:r>
          </a:p>
          <a:p>
            <a:pPr lvl="1"/>
            <a:r>
              <a:rPr lang="en-US" sz="2000" dirty="0" smtClean="0"/>
              <a:t>Design drivers taking deployment scenarios into consideration</a:t>
            </a:r>
            <a:endParaRPr lang="en-IN" sz="2400" dirty="0" smtClean="0"/>
          </a:p>
          <a:p>
            <a:pPr lvl="0"/>
            <a:r>
              <a:rPr lang="en-IN" sz="2400" dirty="0" smtClean="0"/>
              <a:t>Test commercially deployed Mobile Broadband device solutions in Windows 7</a:t>
            </a:r>
          </a:p>
          <a:p>
            <a:pPr lvl="0"/>
            <a:r>
              <a:rPr lang="en-IN" sz="2400" dirty="0" smtClean="0"/>
              <a:t>Review Mobile Broadband device logo requirements and send us feedback</a:t>
            </a:r>
          </a:p>
          <a:p>
            <a:pPr lvl="0"/>
            <a:r>
              <a:rPr lang="en-IN" sz="2400" dirty="0" smtClean="0"/>
              <a:t>Contact us at </a:t>
            </a:r>
            <a:r>
              <a:rPr lang="en-IN" sz="2400" dirty="0" smtClean="0">
                <a:hlinkClick r:id="rId2"/>
              </a:rPr>
              <a:t>win7mb@microsoft.com</a:t>
            </a:r>
            <a:r>
              <a:rPr lang="en-IN" sz="2400" dirty="0" smtClean="0"/>
              <a:t> </a:t>
            </a:r>
            <a:endParaRPr lang="en-US" sz="2400" dirty="0" smtClean="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03958" y="914389"/>
            <a:ext cx="7142634" cy="1495794"/>
          </a:xfrm>
        </p:spPr>
        <p:txBody>
          <a:bodyPr/>
          <a:lstStyle/>
          <a:p>
            <a:r>
              <a:rPr smtClean="0"/>
              <a:t>Windows 7 : Mobile Broadband</a:t>
            </a:r>
            <a:endParaRPr lang="en-US" dirty="0"/>
          </a:p>
        </p:txBody>
      </p:sp>
      <p:sp>
        <p:nvSpPr>
          <p:cNvPr id="3" name="Subtitle 2"/>
          <p:cNvSpPr>
            <a:spLocks noGrp="1"/>
          </p:cNvSpPr>
          <p:nvPr>
            <p:ph type="subTitle" idx="1"/>
          </p:nvPr>
        </p:nvSpPr>
        <p:spPr>
          <a:xfrm>
            <a:off x="2734826" y="3650133"/>
            <a:ext cx="5866482" cy="2229841"/>
          </a:xfrm>
        </p:spPr>
        <p:txBody>
          <a:bodyPr/>
          <a:lstStyle/>
          <a:p>
            <a:r>
              <a:rPr lang="en-US" sz="3200" dirty="0" smtClean="0"/>
              <a:t>Hongming (Harry) Song</a:t>
            </a:r>
          </a:p>
          <a:p>
            <a:r>
              <a:rPr lang="en-US" sz="3200" dirty="0" smtClean="0"/>
              <a:t>Program Manager</a:t>
            </a:r>
          </a:p>
          <a:p>
            <a:r>
              <a:rPr lang="en-US" sz="3200" dirty="0" smtClean="0"/>
              <a:t>Hardware Innovation Center</a:t>
            </a:r>
          </a:p>
          <a:p>
            <a:r>
              <a:rPr lang="en-US" sz="3200" dirty="0" smtClean="0"/>
              <a:t>Microsoft Corporation</a:t>
            </a:r>
          </a:p>
          <a:p>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Resources</a:t>
            </a:r>
            <a:endParaRPr lang="en-US" dirty="0"/>
          </a:p>
        </p:txBody>
      </p:sp>
      <p:sp>
        <p:nvSpPr>
          <p:cNvPr id="3" name="Content Placeholder 2"/>
          <p:cNvSpPr>
            <a:spLocks noGrp="1"/>
          </p:cNvSpPr>
          <p:nvPr>
            <p:ph idx="1"/>
          </p:nvPr>
        </p:nvSpPr>
        <p:spPr>
          <a:xfrm>
            <a:off x="382588" y="1414464"/>
            <a:ext cx="8380412" cy="4707955"/>
          </a:xfrm>
        </p:spPr>
        <p:txBody>
          <a:bodyPr/>
          <a:lstStyle/>
          <a:p>
            <a:r>
              <a:rPr lang="en-US" sz="1600" dirty="0" smtClean="0"/>
              <a:t>Mobile Broadband Logo Requirements on </a:t>
            </a:r>
            <a:r>
              <a:rPr lang="en-US" sz="1600" dirty="0" smtClean="0">
                <a:hlinkClick r:id="rId2"/>
              </a:rPr>
              <a:t>https://winqual.microsoft.com/</a:t>
            </a:r>
            <a:endParaRPr lang="en-US" sz="1600" dirty="0" smtClean="0"/>
          </a:p>
          <a:p>
            <a:pPr lvl="1"/>
            <a:r>
              <a:rPr lang="en-US" sz="1400" dirty="0" smtClean="0"/>
              <a:t>Log in, click on the </a:t>
            </a:r>
            <a:r>
              <a:rPr lang="en-US" sz="1400" dirty="0" err="1" smtClean="0"/>
              <a:t>Logopoint</a:t>
            </a:r>
            <a:r>
              <a:rPr lang="en-US" sz="1400" dirty="0" smtClean="0"/>
              <a:t> link on the left side menu, and search for “MBN” requirements</a:t>
            </a:r>
          </a:p>
          <a:p>
            <a:r>
              <a:rPr lang="en-US" sz="1600" dirty="0" smtClean="0"/>
              <a:t>WDK Documentation on MSDN</a:t>
            </a:r>
          </a:p>
          <a:p>
            <a:pPr lvl="1"/>
            <a:r>
              <a:rPr lang="en-US" sz="1400" dirty="0" smtClean="0"/>
              <a:t>Porting NDIS 5.x Drivers to NDIS 6.0  - </a:t>
            </a:r>
            <a:r>
              <a:rPr lang="en-US" sz="1400" dirty="0" smtClean="0">
                <a:hlinkClick r:id="rId3"/>
              </a:rPr>
              <a:t>http://msdn.microsoft.com/hi-in/library/ms795567(en-us).aspx</a:t>
            </a:r>
            <a:endParaRPr lang="en-US" sz="1400" dirty="0" smtClean="0"/>
          </a:p>
          <a:p>
            <a:pPr lvl="1"/>
            <a:r>
              <a:rPr lang="en-US" sz="1400" dirty="0" smtClean="0"/>
              <a:t>IP Helper - </a:t>
            </a:r>
            <a:r>
              <a:rPr lang="en-US" sz="1400" dirty="0" smtClean="0">
                <a:hlinkClick r:id="rId4"/>
              </a:rPr>
              <a:t>http://msdn.microsoft.com/hi-in/library/bb742902(en-us).aspx</a:t>
            </a:r>
            <a:endParaRPr lang="en-US" sz="1400" dirty="0" smtClean="0"/>
          </a:p>
          <a:p>
            <a:r>
              <a:rPr lang="en-US" sz="1600" dirty="0" smtClean="0"/>
              <a:t>WDK documentation </a:t>
            </a:r>
          </a:p>
          <a:p>
            <a:pPr lvl="1"/>
            <a:r>
              <a:rPr lang="en-US" sz="1400" dirty="0" smtClean="0"/>
              <a:t>Mobile Broadband Driver Model Specification</a:t>
            </a:r>
          </a:p>
          <a:p>
            <a:pPr lvl="1"/>
            <a:r>
              <a:rPr lang="en-US" sz="1400" dirty="0" smtClean="0"/>
              <a:t>Mobile Broadband Driver Test App (</a:t>
            </a:r>
            <a:r>
              <a:rPr lang="en-US" sz="1400" dirty="0" err="1" smtClean="0"/>
              <a:t>WwanDriverTestApp</a:t>
            </a:r>
            <a:r>
              <a:rPr lang="en-US" sz="1400" dirty="0" smtClean="0"/>
              <a:t>)</a:t>
            </a:r>
          </a:p>
          <a:p>
            <a:pPr lvl="1"/>
            <a:r>
              <a:rPr lang="en-US" sz="1400" dirty="0" smtClean="0"/>
              <a:t>NDIS 6.20</a:t>
            </a:r>
          </a:p>
          <a:p>
            <a:r>
              <a:rPr lang="en-US" sz="1600" dirty="0" smtClean="0"/>
              <a:t>Windows Logo Kit (WLK) </a:t>
            </a:r>
          </a:p>
          <a:p>
            <a:pPr lvl="1"/>
            <a:r>
              <a:rPr lang="en-US" sz="1400" dirty="0" smtClean="0"/>
              <a:t>Mobile Broadband Logo Tests</a:t>
            </a:r>
          </a:p>
          <a:p>
            <a:r>
              <a:rPr lang="en-US" sz="1600" dirty="0" smtClean="0"/>
              <a:t>WHDC Web site at </a:t>
            </a:r>
            <a:r>
              <a:rPr lang="en-US" sz="1600" dirty="0" smtClean="0">
                <a:hlinkClick r:id="rId5"/>
              </a:rPr>
              <a:t>http://www.microsoft.com/whdc/default.mspx</a:t>
            </a:r>
            <a:endParaRPr lang="en-US" sz="1600" dirty="0" smtClean="0"/>
          </a:p>
          <a:p>
            <a:pPr lvl="1"/>
            <a:r>
              <a:rPr lang="en-US" sz="1400" dirty="0" smtClean="0"/>
              <a:t>Mobile Broadband Driver Development White Paper</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1602055" y="2787388"/>
            <a:ext cx="5939896" cy="1283229"/>
          </a:xfrm>
          <a:prstGeom prst="rect">
            <a:avLst/>
          </a:prstGeom>
          <a:noFill/>
        </p:spPr>
      </p:pic>
      <p:sp>
        <p:nvSpPr>
          <p:cNvPr id="5" name="Text Box 3"/>
          <p:cNvSpPr txBox="1">
            <a:spLocks noChangeArrowheads="1"/>
          </p:cNvSpPr>
          <p:nvPr/>
        </p:nvSpPr>
        <p:spPr bwMode="blackWhite">
          <a:xfrm>
            <a:off x="381000" y="5982348"/>
            <a:ext cx="8382000" cy="523200"/>
          </a:xfrm>
          <a:prstGeom prst="rect">
            <a:avLst/>
          </a:prstGeom>
          <a:noFill/>
          <a:ln w="12700">
            <a:noFill/>
            <a:miter lim="800000"/>
            <a:headEnd type="none" w="sm" len="sm"/>
            <a:tailEnd type="none" w="sm" len="sm"/>
          </a:ln>
          <a:effectLst/>
        </p:spPr>
        <p:txBody>
          <a:bodyPr vert="horz" wrap="square" lIns="91417" tIns="45710" rIns="91417" bIns="45710" numCol="1" anchor="t" anchorCtr="0" compatLnSpc="1">
            <a:prstTxWarp prst="textNoShape">
              <a:avLst/>
            </a:prstTxWarp>
            <a:spAutoFit/>
          </a:bodyPr>
          <a:lstStyle/>
          <a:p>
            <a:pPr algn="ctr" defTabSz="914027" eaLnBrk="0" hangingPunct="0"/>
            <a:r>
              <a:rPr lang="en-US" sz="700" dirty="0">
                <a:solidFill>
                  <a:schemeClr val="tx2"/>
                </a:solidFill>
                <a:latin typeface="Trebuchet MS" pitchFamily="34" charset="0"/>
                <a:cs typeface="Arial" charset="0"/>
              </a:rPr>
              <a:t>© </a:t>
            </a:r>
            <a:r>
              <a:rPr lang="en-US" sz="700" dirty="0" smtClean="0">
                <a:solidFill>
                  <a:schemeClr val="tx2"/>
                </a:solidFill>
                <a:latin typeface="Trebuchet MS" pitchFamily="34" charset="0"/>
                <a:cs typeface="Arial" charset="0"/>
              </a:rPr>
              <a:t>2008 </a:t>
            </a:r>
            <a:r>
              <a:rPr lang="en-US" sz="700" dirty="0">
                <a:solidFill>
                  <a:schemeClr val="tx2"/>
                </a:solidFill>
                <a:latin typeface="Trebuchet MS" pitchFamily="34" charset="0"/>
                <a:cs typeface="Arial" charset="0"/>
              </a:rPr>
              <a:t>Microsoft Corporation. All rights reserved. Microsoft, Windows, Windows Vista and other product names are or may be registered trademarks and/or trademarks in the U.S. and/or other countries.</a:t>
            </a:r>
          </a:p>
          <a:p>
            <a:pPr algn="ctr" defTabSz="914027" eaLnBrk="0" hangingPunct="0"/>
            <a:r>
              <a:rPr lang="en-US" sz="700" dirty="0">
                <a:solidFill>
                  <a:schemeClr val="tx2"/>
                </a:solidFill>
                <a:latin typeface="Trebuchet MS"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solidFill>
                  <a:schemeClr val="tx2"/>
                </a:solidFill>
                <a:latin typeface="Trebuchet MS" pitchFamily="34" charset="0"/>
                <a:cs typeface="Arial" charset="0"/>
              </a:rPr>
            </a:br>
            <a:r>
              <a:rPr lang="en-US" sz="700" dirty="0">
                <a:solidFill>
                  <a:schemeClr val="tx2"/>
                </a:solidFill>
                <a:latin typeface="Trebuchet MS"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Agenda</a:t>
            </a:r>
            <a:endParaRPr lang="en-US" dirty="0"/>
          </a:p>
        </p:txBody>
      </p:sp>
      <p:sp>
        <p:nvSpPr>
          <p:cNvPr id="3" name="Content Placeholder 2"/>
          <p:cNvSpPr>
            <a:spLocks noGrp="1"/>
          </p:cNvSpPr>
          <p:nvPr>
            <p:ph idx="1"/>
          </p:nvPr>
        </p:nvSpPr>
        <p:spPr>
          <a:xfrm>
            <a:off x="382588" y="1414464"/>
            <a:ext cx="8380412" cy="3511731"/>
          </a:xfrm>
        </p:spPr>
        <p:txBody>
          <a:bodyPr/>
          <a:lstStyle/>
          <a:p>
            <a:r>
              <a:rPr lang="en-US" dirty="0" smtClean="0"/>
              <a:t>Windows 7:  Mobile Broadband Overview</a:t>
            </a:r>
          </a:p>
          <a:p>
            <a:r>
              <a:rPr lang="en-US" dirty="0" smtClean="0"/>
              <a:t>Mobile Broadband Driver Model</a:t>
            </a:r>
          </a:p>
          <a:p>
            <a:r>
              <a:rPr lang="en-US" dirty="0" smtClean="0"/>
              <a:t>Mobile Broadband Service API</a:t>
            </a:r>
          </a:p>
          <a:p>
            <a:r>
              <a:rPr lang="en-US" dirty="0" smtClean="0"/>
              <a:t>Logo Requirements</a:t>
            </a:r>
          </a:p>
          <a:p>
            <a:r>
              <a:rPr lang="en-US" dirty="0" smtClean="0"/>
              <a:t>Demo</a:t>
            </a:r>
          </a:p>
          <a:p>
            <a:r>
              <a:rPr lang="en-US" dirty="0" smtClean="0"/>
              <a:t>Call To Action</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Terminologies</a:t>
            </a:r>
            <a:endParaRPr lang="en-US" dirty="0"/>
          </a:p>
        </p:txBody>
      </p:sp>
      <p:sp>
        <p:nvSpPr>
          <p:cNvPr id="3" name="Content Placeholder 2"/>
          <p:cNvSpPr>
            <a:spLocks noGrp="1"/>
          </p:cNvSpPr>
          <p:nvPr>
            <p:ph idx="1"/>
          </p:nvPr>
        </p:nvSpPr>
        <p:spPr>
          <a:xfrm>
            <a:off x="382587" y="1414464"/>
            <a:ext cx="8526743" cy="4407360"/>
          </a:xfrm>
        </p:spPr>
        <p:txBody>
          <a:bodyPr/>
          <a:lstStyle/>
          <a:p>
            <a:r>
              <a:rPr lang="en-US" dirty="0" smtClean="0"/>
              <a:t>Mobile Broadband (MB) is also referred as </a:t>
            </a:r>
          </a:p>
          <a:p>
            <a:pPr lvl="1"/>
            <a:r>
              <a:rPr lang="en-US" dirty="0" smtClean="0"/>
              <a:t>Wireless WAN</a:t>
            </a:r>
          </a:p>
          <a:p>
            <a:pPr lvl="1"/>
            <a:r>
              <a:rPr lang="en-US" dirty="0" smtClean="0"/>
              <a:t>WWAN</a:t>
            </a:r>
          </a:p>
          <a:p>
            <a:pPr lvl="1"/>
            <a:r>
              <a:rPr lang="en-US" dirty="0" smtClean="0"/>
              <a:t>MB</a:t>
            </a:r>
          </a:p>
          <a:p>
            <a:r>
              <a:rPr lang="en-US" dirty="0" smtClean="0"/>
              <a:t>Mobile Broadband Driver is also referred as</a:t>
            </a:r>
          </a:p>
          <a:p>
            <a:pPr lvl="1"/>
            <a:r>
              <a:rPr lang="en-US" dirty="0" smtClean="0"/>
              <a:t>IHV Miniport Driver</a:t>
            </a:r>
          </a:p>
          <a:p>
            <a:pPr lvl="1"/>
            <a:r>
              <a:rPr lang="en-US" dirty="0" smtClean="0"/>
              <a:t>MB Driver</a:t>
            </a:r>
          </a:p>
          <a:p>
            <a:pPr lvl="1"/>
            <a:r>
              <a:rPr lang="en-US" dirty="0" smtClean="0"/>
              <a:t>Miniport Driver</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Is New?</a:t>
            </a:r>
            <a:endParaRPr lang="en-US" dirty="0"/>
          </a:p>
        </p:txBody>
      </p:sp>
      <p:sp>
        <p:nvSpPr>
          <p:cNvPr id="3" name="Content Placeholder 2"/>
          <p:cNvSpPr>
            <a:spLocks noGrp="1"/>
          </p:cNvSpPr>
          <p:nvPr>
            <p:ph idx="1"/>
          </p:nvPr>
        </p:nvSpPr>
        <p:spPr>
          <a:xfrm>
            <a:off x="382588" y="1414464"/>
            <a:ext cx="8380412" cy="3234219"/>
          </a:xfrm>
        </p:spPr>
        <p:txBody>
          <a:bodyPr/>
          <a:lstStyle/>
          <a:p>
            <a:r>
              <a:rPr lang="en-US" sz="3200" dirty="0" smtClean="0"/>
              <a:t>Simple out-of-box connection experience for Mobile Broadband</a:t>
            </a:r>
          </a:p>
          <a:p>
            <a:pPr lvl="1"/>
            <a:r>
              <a:rPr lang="en-US" sz="2800" dirty="0" smtClean="0"/>
              <a:t>Similar to WLAN, VPN and Dial-up</a:t>
            </a:r>
          </a:p>
          <a:p>
            <a:r>
              <a:rPr lang="en-US" sz="3200" dirty="0" smtClean="0"/>
              <a:t>Driver Model for Mobile Broadband Devices</a:t>
            </a:r>
          </a:p>
          <a:p>
            <a:r>
              <a:rPr lang="en-US" sz="3200" dirty="0" smtClean="0"/>
              <a:t>Mobile Broadband APIs</a:t>
            </a:r>
          </a:p>
          <a:p>
            <a:r>
              <a:rPr lang="en-US" sz="3200" dirty="0" smtClean="0"/>
              <a:t>Logo Program for MB Devices</a:t>
            </a:r>
            <a:endParaRPr lang="en-IN" sz="3200"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Architecture</a:t>
            </a:r>
            <a:endParaRPr lang="en-IN" dirty="0"/>
          </a:p>
        </p:txBody>
      </p:sp>
      <p:sp>
        <p:nvSpPr>
          <p:cNvPr id="3" name="Rectangle 228"/>
          <p:cNvSpPr>
            <a:spLocks noChangeArrowheads="1"/>
          </p:cNvSpPr>
          <p:nvPr/>
        </p:nvSpPr>
        <p:spPr bwMode="grayWhite">
          <a:xfrm>
            <a:off x="3062294" y="4980834"/>
            <a:ext cx="2438400" cy="538163"/>
          </a:xfrm>
          <a:prstGeom prst="rect">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base">
              <a:spcBef>
                <a:spcPct val="0"/>
              </a:spcBef>
              <a:spcAft>
                <a:spcPct val="0"/>
              </a:spcAft>
              <a:defRPr/>
            </a:pPr>
            <a:r>
              <a:rPr lang="en-US"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WWAN Miniport Driver</a:t>
            </a:r>
            <a:endParaRPr lang="en-US" dirty="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4" name="Rectangle 225"/>
          <p:cNvSpPr>
            <a:spLocks noChangeArrowheads="1"/>
          </p:cNvSpPr>
          <p:nvPr/>
        </p:nvSpPr>
        <p:spPr bwMode="auto">
          <a:xfrm>
            <a:off x="2711385" y="3689562"/>
            <a:ext cx="2438401" cy="500066"/>
          </a:xfrm>
          <a:prstGeom prst="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base">
              <a:lnSpc>
                <a:spcPct val="90000"/>
              </a:lnSpc>
              <a:spcBef>
                <a:spcPct val="0"/>
              </a:spcBef>
              <a:spcAft>
                <a:spcPct val="0"/>
              </a:spcAft>
              <a:defRPr/>
            </a:pPr>
            <a:r>
              <a:rPr lang="en-US"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NDISUIO</a:t>
            </a:r>
            <a:endParaRPr lang="en-US" dirty="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5" name="Up-Down Arrow 4"/>
          <p:cNvSpPr/>
          <p:nvPr/>
        </p:nvSpPr>
        <p:spPr>
          <a:xfrm>
            <a:off x="3929058" y="4189627"/>
            <a:ext cx="214314" cy="785818"/>
          </a:xfrm>
          <a:prstGeom prst="upDownArrow">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fontAlgn="base">
              <a:lnSpc>
                <a:spcPct val="90000"/>
              </a:lnSpc>
              <a:spcBef>
                <a:spcPct val="0"/>
              </a:spcBef>
              <a:spcAft>
                <a:spcPct val="0"/>
              </a:spcAft>
              <a:defRPr/>
            </a:pPr>
            <a:endParaRPr lang="en-IN">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6" name="Line 3"/>
          <p:cNvSpPr>
            <a:spLocks noChangeShapeType="1"/>
          </p:cNvSpPr>
          <p:nvPr/>
        </p:nvSpPr>
        <p:spPr bwMode="auto">
          <a:xfrm flipV="1">
            <a:off x="478465" y="2604326"/>
            <a:ext cx="7951187" cy="58394"/>
          </a:xfrm>
          <a:prstGeom prst="line">
            <a:avLst/>
          </a:prstGeom>
          <a:noFill/>
          <a:ln w="25400" cmpd="sng">
            <a:solidFill>
              <a:schemeClr val="tx1"/>
            </a:solidFill>
            <a:prstDash val="dash"/>
            <a:round/>
            <a:headEnd/>
            <a:tailEnd/>
          </a:ln>
          <a:effectLst/>
        </p:spPr>
        <p:txBody>
          <a:bodyPr wrap="none" anchor="ctr"/>
          <a:lstStyle/>
          <a:p>
            <a:endParaRPr lang="en-US" sz="1600">
              <a:latin typeface="Trebuchet MS" pitchFamily="34" charset="0"/>
            </a:endParaRPr>
          </a:p>
        </p:txBody>
      </p:sp>
      <p:sp>
        <p:nvSpPr>
          <p:cNvPr id="7" name="Rectangle 214"/>
          <p:cNvSpPr>
            <a:spLocks noChangeArrowheads="1"/>
          </p:cNvSpPr>
          <p:nvPr/>
        </p:nvSpPr>
        <p:spPr bwMode="invGray">
          <a:xfrm>
            <a:off x="5393597" y="1407931"/>
            <a:ext cx="1764000" cy="585216"/>
          </a:xfrm>
          <a:prstGeom prst="rect">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base">
              <a:spcBef>
                <a:spcPct val="0"/>
              </a:spcBef>
              <a:spcAft>
                <a:spcPct val="0"/>
              </a:spcAft>
              <a:defRPr/>
            </a:pPr>
            <a:endParaRPr lang="en-US">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19" name="Rectangle 215"/>
          <p:cNvSpPr>
            <a:spLocks noChangeArrowheads="1"/>
          </p:cNvSpPr>
          <p:nvPr/>
        </p:nvSpPr>
        <p:spPr bwMode="grayWhite">
          <a:xfrm>
            <a:off x="5250721" y="1550807"/>
            <a:ext cx="1764000" cy="585216"/>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base">
              <a:spcBef>
                <a:spcPct val="0"/>
              </a:spcBef>
              <a:spcAft>
                <a:spcPct val="0"/>
              </a:spcAft>
              <a:defRPr/>
            </a:pPr>
            <a:endParaRPr lang="en-US">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20" name="Rectangle 233"/>
          <p:cNvSpPr>
            <a:spLocks noChangeArrowheads="1"/>
          </p:cNvSpPr>
          <p:nvPr/>
        </p:nvSpPr>
        <p:spPr bwMode="blackWhite">
          <a:xfrm>
            <a:off x="5143504" y="1679598"/>
            <a:ext cx="1763225" cy="585787"/>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base">
              <a:spcBef>
                <a:spcPct val="0"/>
              </a:spcBef>
              <a:spcAft>
                <a:spcPct val="0"/>
              </a:spcAft>
              <a:defRPr/>
            </a:pPr>
            <a:r>
              <a:rPr lang="en-US" sz="1400" dirty="0" smtClean="0">
                <a:solidFill>
                  <a:schemeClr val="lt1"/>
                </a:solidFill>
                <a:effectLst>
                  <a:outerShdw blurRad="38100" dist="38100" dir="2700000" algn="tl">
                    <a:srgbClr val="000000">
                      <a:alpha val="43137"/>
                    </a:srgbClr>
                  </a:outerShdw>
                </a:effectLst>
                <a:latin typeface="Trebuchet MS" pitchFamily="34" charset="0"/>
              </a:rPr>
              <a:t>3rd Party </a:t>
            </a:r>
          </a:p>
          <a:p>
            <a:pPr algn="ctr" defTabSz="914063" fontAlgn="base">
              <a:spcBef>
                <a:spcPct val="0"/>
              </a:spcBef>
              <a:spcAft>
                <a:spcPct val="0"/>
              </a:spcAft>
              <a:defRPr/>
            </a:pPr>
            <a:r>
              <a:rPr lang="en-US" sz="1400" dirty="0" smtClean="0">
                <a:solidFill>
                  <a:schemeClr val="lt1"/>
                </a:solidFill>
                <a:effectLst>
                  <a:outerShdw blurRad="38100" dist="38100" dir="2700000" algn="tl">
                    <a:srgbClr val="000000">
                      <a:alpha val="43137"/>
                    </a:srgbClr>
                  </a:outerShdw>
                </a:effectLst>
                <a:latin typeface="Trebuchet MS" pitchFamily="34" charset="0"/>
              </a:rPr>
              <a:t>Connection Manager</a:t>
            </a:r>
            <a:endParaRPr lang="en-US" sz="1400" dirty="0">
              <a:solidFill>
                <a:schemeClr val="lt1"/>
              </a:solidFill>
              <a:effectLst>
                <a:outerShdw blurRad="38100" dist="38100" dir="2700000" algn="tl">
                  <a:srgbClr val="000000">
                    <a:alpha val="43137"/>
                  </a:srgbClr>
                </a:outerShdw>
              </a:effectLst>
              <a:latin typeface="Trebuchet MS" pitchFamily="34" charset="0"/>
            </a:endParaRPr>
          </a:p>
        </p:txBody>
      </p:sp>
      <p:sp>
        <p:nvSpPr>
          <p:cNvPr id="21" name="Rectangle 227"/>
          <p:cNvSpPr>
            <a:spLocks noChangeArrowheads="1"/>
          </p:cNvSpPr>
          <p:nvPr/>
        </p:nvSpPr>
        <p:spPr bwMode="auto">
          <a:xfrm>
            <a:off x="2000232" y="2910087"/>
            <a:ext cx="4000528" cy="483941"/>
          </a:xfrm>
          <a:prstGeom prst="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base">
              <a:lnSpc>
                <a:spcPct val="90000"/>
              </a:lnSpc>
              <a:spcBef>
                <a:spcPct val="0"/>
              </a:spcBef>
              <a:spcAft>
                <a:spcPct val="0"/>
              </a:spcAft>
              <a:defRPr/>
            </a:pPr>
            <a:r>
              <a:rPr lang="en-US"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WWAN Service</a:t>
            </a:r>
            <a:endParaRPr lang="en-US" dirty="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22" name="Flowchart: Magnetic Disk 21"/>
          <p:cNvSpPr/>
          <p:nvPr/>
        </p:nvSpPr>
        <p:spPr bwMode="auto">
          <a:xfrm>
            <a:off x="6500825" y="2874782"/>
            <a:ext cx="893887" cy="586800"/>
          </a:xfrm>
          <a:prstGeom prst="flowChartMagneticDisk">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marR="0" indent="0" algn="ctr" defTabSz="914063" fontAlgn="base">
              <a:lnSpc>
                <a:spcPct val="90000"/>
              </a:lnSpc>
              <a:spcBef>
                <a:spcPct val="0"/>
              </a:spcBef>
              <a:spcAft>
                <a:spcPct val="0"/>
              </a:spcAft>
              <a:buClrTx/>
              <a:buSzTx/>
              <a:buFontTx/>
              <a:buNone/>
              <a:tabLst/>
              <a:defRPr/>
            </a:pPr>
            <a:r>
              <a:rPr lang="en-US" sz="1400"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Profiles</a:t>
            </a:r>
          </a:p>
        </p:txBody>
      </p:sp>
      <p:sp>
        <p:nvSpPr>
          <p:cNvPr id="23" name="Rectangle 228"/>
          <p:cNvSpPr>
            <a:spLocks noChangeArrowheads="1"/>
          </p:cNvSpPr>
          <p:nvPr/>
        </p:nvSpPr>
        <p:spPr bwMode="grayWhite">
          <a:xfrm>
            <a:off x="2909894" y="5057034"/>
            <a:ext cx="2438400" cy="538163"/>
          </a:xfrm>
          <a:prstGeom prst="rect">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base">
              <a:spcBef>
                <a:spcPct val="0"/>
              </a:spcBef>
              <a:spcAft>
                <a:spcPct val="0"/>
              </a:spcAft>
              <a:defRPr/>
            </a:pPr>
            <a:r>
              <a:rPr lang="en-US"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WWAN Miniport Driver</a:t>
            </a:r>
            <a:endParaRPr lang="en-US" dirty="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24" name="Rectangle 228"/>
          <p:cNvSpPr>
            <a:spLocks noChangeArrowheads="1"/>
          </p:cNvSpPr>
          <p:nvPr/>
        </p:nvSpPr>
        <p:spPr bwMode="grayWhite">
          <a:xfrm>
            <a:off x="2711386" y="5137997"/>
            <a:ext cx="2438400" cy="538163"/>
          </a:xfrm>
          <a:prstGeom prst="rect">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base">
              <a:spcBef>
                <a:spcPct val="0"/>
              </a:spcBef>
              <a:spcAft>
                <a:spcPct val="0"/>
              </a:spcAft>
              <a:defRPr/>
            </a:pPr>
            <a:r>
              <a:rPr lang="en-US"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MB Miniport Driver</a:t>
            </a:r>
            <a:endParaRPr lang="en-US" dirty="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25" name="Text Box 13"/>
          <p:cNvSpPr txBox="1">
            <a:spLocks noChangeArrowheads="1"/>
          </p:cNvSpPr>
          <p:nvPr/>
        </p:nvSpPr>
        <p:spPr bwMode="auto">
          <a:xfrm rot="16200000">
            <a:off x="-140572" y="2281364"/>
            <a:ext cx="1016625" cy="307777"/>
          </a:xfrm>
          <a:prstGeom prst="rect">
            <a:avLst/>
          </a:prstGeom>
          <a:noFill/>
          <a:ln w="12700">
            <a:noFill/>
            <a:miter lim="800000"/>
            <a:headEnd/>
            <a:tailEnd/>
          </a:ln>
          <a:effectLst/>
        </p:spPr>
        <p:txBody>
          <a:bodyPr wrap="none">
            <a:spAutoFit/>
          </a:bodyPr>
          <a:lstStyle/>
          <a:p>
            <a:pPr>
              <a:spcBef>
                <a:spcPct val="50000"/>
              </a:spcBef>
            </a:pPr>
            <a:r>
              <a:rPr lang="en-US" sz="1400" dirty="0">
                <a:effectLst>
                  <a:outerShdw blurRad="38100" dist="38100" dir="2700000" algn="tl">
                    <a:srgbClr val="000000"/>
                  </a:outerShdw>
                </a:effectLst>
                <a:latin typeface="Trebuchet MS" pitchFamily="34" charset="0"/>
              </a:rPr>
              <a:t>User Mode</a:t>
            </a:r>
          </a:p>
        </p:txBody>
      </p:sp>
      <p:sp>
        <p:nvSpPr>
          <p:cNvPr id="26" name="Text Box 14"/>
          <p:cNvSpPr txBox="1">
            <a:spLocks noChangeArrowheads="1"/>
          </p:cNvSpPr>
          <p:nvPr/>
        </p:nvSpPr>
        <p:spPr bwMode="auto">
          <a:xfrm rot="16200000">
            <a:off x="-218701" y="4316044"/>
            <a:ext cx="1172885" cy="307777"/>
          </a:xfrm>
          <a:prstGeom prst="rect">
            <a:avLst/>
          </a:prstGeom>
          <a:noFill/>
          <a:ln w="12700">
            <a:noFill/>
            <a:miter lim="800000"/>
            <a:headEnd/>
            <a:tailEnd/>
          </a:ln>
          <a:effectLst/>
        </p:spPr>
        <p:txBody>
          <a:bodyPr wrap="none">
            <a:spAutoFit/>
          </a:bodyPr>
          <a:lstStyle/>
          <a:p>
            <a:pPr>
              <a:spcBef>
                <a:spcPct val="50000"/>
              </a:spcBef>
            </a:pPr>
            <a:r>
              <a:rPr lang="en-US" sz="1400" dirty="0">
                <a:effectLst>
                  <a:outerShdw blurRad="38100" dist="38100" dir="2700000" algn="tl">
                    <a:srgbClr val="000000"/>
                  </a:outerShdw>
                </a:effectLst>
                <a:latin typeface="Trebuchet MS" pitchFamily="34" charset="0"/>
              </a:rPr>
              <a:t>Kernel Mode</a:t>
            </a:r>
          </a:p>
        </p:txBody>
      </p:sp>
      <p:sp>
        <p:nvSpPr>
          <p:cNvPr id="27" name="TextBox 26"/>
          <p:cNvSpPr txBox="1"/>
          <p:nvPr/>
        </p:nvSpPr>
        <p:spPr>
          <a:xfrm>
            <a:off x="3001892" y="4475379"/>
            <a:ext cx="2071702" cy="246221"/>
          </a:xfrm>
          <a:prstGeom prst="rect">
            <a:avLst/>
          </a:prstGeom>
          <a:solidFill>
            <a:schemeClr val="bg2"/>
          </a:solidFill>
          <a:effectLst>
            <a:glow rad="228600">
              <a:schemeClr val="accent3">
                <a:satMod val="175000"/>
                <a:alpha val="40000"/>
              </a:schemeClr>
            </a:glow>
            <a:outerShdw dist="50800" dir="5400000" algn="ctr" rotWithShape="0">
              <a:srgbClr val="000000">
                <a:alpha val="3000"/>
              </a:srgbClr>
            </a:outerShdw>
          </a:effectLst>
        </p:spPr>
        <p:txBody>
          <a:bodyPr wrap="square" rtlCol="0">
            <a:spAutoFit/>
          </a:bodyPr>
          <a:lstStyle/>
          <a:p>
            <a:pPr algn="ctr"/>
            <a:r>
              <a:rPr lang="en-US" sz="1000" dirty="0" smtClean="0">
                <a:latin typeface="Trebuchet MS" pitchFamily="34" charset="0"/>
              </a:rPr>
              <a:t>Mobile Broadband Driver Model</a:t>
            </a:r>
          </a:p>
        </p:txBody>
      </p:sp>
      <p:cxnSp>
        <p:nvCxnSpPr>
          <p:cNvPr id="28" name="Straight Arrow Connector 27"/>
          <p:cNvCxnSpPr/>
          <p:nvPr/>
        </p:nvCxnSpPr>
        <p:spPr bwMode="auto">
          <a:xfrm rot="5400000">
            <a:off x="7843072" y="2443862"/>
            <a:ext cx="229394" cy="794"/>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arrow" w="med" len="med"/>
            <a:tailEnd type="none"/>
          </a:ln>
          <a:effectLst/>
        </p:spPr>
      </p:cxnSp>
      <p:sp>
        <p:nvSpPr>
          <p:cNvPr id="29" name="TextBox 28"/>
          <p:cNvSpPr txBox="1"/>
          <p:nvPr/>
        </p:nvSpPr>
        <p:spPr>
          <a:xfrm>
            <a:off x="7272366" y="1948562"/>
            <a:ext cx="1371600" cy="400110"/>
          </a:xfrm>
          <a:prstGeom prst="rect">
            <a:avLst/>
          </a:prstGeom>
          <a:noFill/>
          <a:effectLst>
            <a:outerShdw dist="50800" dir="5400000" algn="ctr" rotWithShape="0">
              <a:srgbClr val="000000">
                <a:alpha val="11000"/>
              </a:srgbClr>
            </a:outerShdw>
          </a:effectLst>
        </p:spPr>
        <p:txBody>
          <a:bodyPr wrap="square" rtlCol="0">
            <a:spAutoFit/>
          </a:bodyPr>
          <a:lstStyle/>
          <a:p>
            <a:pPr algn="ctr"/>
            <a:r>
              <a:rPr lang="en-US" sz="1000" i="1" dirty="0" smtClean="0">
                <a:latin typeface="Trebuchet MS" pitchFamily="34" charset="0"/>
              </a:rPr>
              <a:t>Command </a:t>
            </a:r>
          </a:p>
          <a:p>
            <a:pPr algn="ctr"/>
            <a:r>
              <a:rPr lang="en-US" sz="1000" i="1" dirty="0" smtClean="0">
                <a:latin typeface="Trebuchet MS" pitchFamily="34" charset="0"/>
              </a:rPr>
              <a:t>Line Interface</a:t>
            </a:r>
          </a:p>
        </p:txBody>
      </p:sp>
      <p:sp>
        <p:nvSpPr>
          <p:cNvPr id="30" name="Text Box 13"/>
          <p:cNvSpPr txBox="1">
            <a:spLocks noChangeArrowheads="1"/>
          </p:cNvSpPr>
          <p:nvPr/>
        </p:nvSpPr>
        <p:spPr bwMode="auto">
          <a:xfrm>
            <a:off x="3547079" y="2500981"/>
            <a:ext cx="1528504" cy="246221"/>
          </a:xfrm>
          <a:prstGeom prst="rect">
            <a:avLst/>
          </a:prstGeom>
          <a:solidFill>
            <a:schemeClr val="bg2"/>
          </a:solidFill>
          <a:ln w="12700">
            <a:noFill/>
            <a:miter lim="800000"/>
            <a:headEnd/>
            <a:tailEnd/>
          </a:ln>
          <a:effectLst>
            <a:glow rad="228600">
              <a:schemeClr val="accent3">
                <a:satMod val="175000"/>
                <a:alpha val="40000"/>
              </a:schemeClr>
            </a:glow>
          </a:effectLst>
        </p:spPr>
        <p:txBody>
          <a:bodyPr wrap="square">
            <a:spAutoFit/>
          </a:bodyPr>
          <a:lstStyle/>
          <a:p>
            <a:pPr>
              <a:spcBef>
                <a:spcPct val="50000"/>
              </a:spcBef>
            </a:pPr>
            <a:r>
              <a:rPr lang="en-US" sz="1000" dirty="0" smtClean="0">
                <a:latin typeface="Trebuchet MS" pitchFamily="34" charset="0"/>
              </a:rPr>
              <a:t>Mobile Broadband API </a:t>
            </a:r>
            <a:endParaRPr lang="en-US" sz="1000" dirty="0">
              <a:latin typeface="Trebuchet MS" pitchFamily="34" charset="0"/>
            </a:endParaRPr>
          </a:p>
        </p:txBody>
      </p:sp>
      <p:sp>
        <p:nvSpPr>
          <p:cNvPr id="31" name="Rectangle 232"/>
          <p:cNvSpPr>
            <a:spLocks noChangeArrowheads="1"/>
          </p:cNvSpPr>
          <p:nvPr/>
        </p:nvSpPr>
        <p:spPr bwMode="auto">
          <a:xfrm>
            <a:off x="526324" y="1679598"/>
            <a:ext cx="1402470" cy="608400"/>
          </a:xfrm>
          <a:prstGeom prst="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base">
              <a:lnSpc>
                <a:spcPct val="90000"/>
              </a:lnSpc>
              <a:spcBef>
                <a:spcPct val="0"/>
              </a:spcBef>
              <a:spcAft>
                <a:spcPct val="0"/>
              </a:spcAft>
              <a:defRPr/>
            </a:pPr>
            <a:r>
              <a:rPr lang="en-US" sz="1400"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View Available</a:t>
            </a:r>
          </a:p>
          <a:p>
            <a:pPr algn="ctr" defTabSz="914063" fontAlgn="base">
              <a:lnSpc>
                <a:spcPct val="90000"/>
              </a:lnSpc>
              <a:spcBef>
                <a:spcPct val="0"/>
              </a:spcBef>
              <a:spcAft>
                <a:spcPct val="0"/>
              </a:spcAft>
              <a:defRPr/>
            </a:pPr>
            <a:r>
              <a:rPr lang="en-US" sz="1400"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 Network UI</a:t>
            </a:r>
            <a:endParaRPr lang="en-US" sz="1400" dirty="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32" name="Rectangle 232"/>
          <p:cNvSpPr>
            <a:spLocks noChangeArrowheads="1"/>
          </p:cNvSpPr>
          <p:nvPr/>
        </p:nvSpPr>
        <p:spPr bwMode="auto">
          <a:xfrm>
            <a:off x="3500430" y="1679598"/>
            <a:ext cx="1402470" cy="608400"/>
          </a:xfrm>
          <a:prstGeom prst="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base">
              <a:lnSpc>
                <a:spcPct val="90000"/>
              </a:lnSpc>
              <a:spcBef>
                <a:spcPct val="0"/>
              </a:spcBef>
              <a:spcAft>
                <a:spcPct val="0"/>
              </a:spcAft>
              <a:defRPr/>
            </a:pPr>
            <a:r>
              <a:rPr lang="en-US" sz="1400"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 Properties UI</a:t>
            </a:r>
            <a:endParaRPr lang="en-US" sz="1400" dirty="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33" name="Rectangle 232"/>
          <p:cNvSpPr>
            <a:spLocks noChangeArrowheads="1"/>
          </p:cNvSpPr>
          <p:nvPr/>
        </p:nvSpPr>
        <p:spPr bwMode="auto">
          <a:xfrm>
            <a:off x="2000232" y="1679598"/>
            <a:ext cx="1402470" cy="608400"/>
          </a:xfrm>
          <a:prstGeom prst="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base">
              <a:lnSpc>
                <a:spcPct val="90000"/>
              </a:lnSpc>
              <a:spcBef>
                <a:spcPct val="0"/>
              </a:spcBef>
              <a:spcAft>
                <a:spcPct val="0"/>
              </a:spcAft>
              <a:defRPr/>
            </a:pPr>
            <a:r>
              <a:rPr lang="en-US" sz="1400"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 Connection Flow </a:t>
            </a:r>
          </a:p>
          <a:p>
            <a:pPr algn="ctr" defTabSz="914063" fontAlgn="base">
              <a:lnSpc>
                <a:spcPct val="90000"/>
              </a:lnSpc>
              <a:spcBef>
                <a:spcPct val="0"/>
              </a:spcBef>
              <a:spcAft>
                <a:spcPct val="0"/>
              </a:spcAft>
              <a:defRPr/>
            </a:pPr>
            <a:r>
              <a:rPr lang="en-US" sz="1400"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Experience UI</a:t>
            </a:r>
            <a:endParaRPr lang="en-US" sz="1400" dirty="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34" name="Text Box 13"/>
          <p:cNvSpPr txBox="1">
            <a:spLocks noChangeArrowheads="1"/>
          </p:cNvSpPr>
          <p:nvPr/>
        </p:nvSpPr>
        <p:spPr bwMode="auto">
          <a:xfrm rot="16200000">
            <a:off x="433815" y="2973065"/>
            <a:ext cx="728084" cy="253916"/>
          </a:xfrm>
          <a:prstGeom prst="rect">
            <a:avLst/>
          </a:prstGeom>
          <a:noFill/>
          <a:ln w="12700">
            <a:noFill/>
            <a:miter lim="800000"/>
            <a:headEnd/>
            <a:tailEnd/>
          </a:ln>
          <a:effectLst/>
        </p:spPr>
        <p:txBody>
          <a:bodyPr wrap="none">
            <a:spAutoFit/>
          </a:bodyPr>
          <a:lstStyle/>
          <a:p>
            <a:pPr>
              <a:spcBef>
                <a:spcPct val="50000"/>
              </a:spcBef>
            </a:pPr>
            <a:r>
              <a:rPr lang="en-US" sz="1050" i="1" dirty="0" smtClean="0">
                <a:latin typeface="Trebuchet MS" pitchFamily="34" charset="0"/>
              </a:rPr>
              <a:t>Session 0</a:t>
            </a:r>
            <a:endParaRPr lang="en-US" sz="1050" i="1" dirty="0">
              <a:latin typeface="Trebuchet MS" pitchFamily="34" charset="0"/>
            </a:endParaRPr>
          </a:p>
        </p:txBody>
      </p:sp>
      <p:sp>
        <p:nvSpPr>
          <p:cNvPr id="35" name="Line 3"/>
          <p:cNvSpPr>
            <a:spLocks noChangeShapeType="1"/>
          </p:cNvSpPr>
          <p:nvPr/>
        </p:nvSpPr>
        <p:spPr bwMode="auto">
          <a:xfrm>
            <a:off x="285720" y="3533020"/>
            <a:ext cx="8116158" cy="45719"/>
          </a:xfrm>
          <a:prstGeom prst="line">
            <a:avLst/>
          </a:prstGeom>
          <a:noFill/>
          <a:ln w="25400" cmpd="sng">
            <a:solidFill>
              <a:schemeClr val="tx1"/>
            </a:solidFill>
            <a:prstDash val="dash"/>
            <a:round/>
            <a:headEnd/>
            <a:tailEnd/>
          </a:ln>
          <a:effectLst/>
        </p:spPr>
        <p:txBody>
          <a:bodyPr wrap="none" anchor="ctr"/>
          <a:lstStyle/>
          <a:p>
            <a:endParaRPr lang="en-US" sz="1600">
              <a:latin typeface="Trebuchet MS" pitchFamily="34" charset="0"/>
            </a:endParaRPr>
          </a:p>
        </p:txBody>
      </p:sp>
      <p:grpSp>
        <p:nvGrpSpPr>
          <p:cNvPr id="47" name="Group 46"/>
          <p:cNvGrpSpPr/>
          <p:nvPr/>
        </p:nvGrpSpPr>
        <p:grpSpPr>
          <a:xfrm>
            <a:off x="7596871" y="3677903"/>
            <a:ext cx="1335087" cy="2371725"/>
            <a:chOff x="7596871" y="3677903"/>
            <a:chExt cx="1335087" cy="2371725"/>
          </a:xfrm>
        </p:grpSpPr>
        <p:sp>
          <p:nvSpPr>
            <p:cNvPr id="37" name="AutoShape 212"/>
            <p:cNvSpPr>
              <a:spLocks noChangeArrowheads="1"/>
            </p:cNvSpPr>
            <p:nvPr/>
          </p:nvSpPr>
          <p:spPr bwMode="auto">
            <a:xfrm>
              <a:off x="7636558" y="3677903"/>
              <a:ext cx="1295400" cy="2371725"/>
            </a:xfrm>
            <a:prstGeom prst="roundRect">
              <a:avLst>
                <a:gd name="adj" fmla="val 0"/>
              </a:avLst>
            </a:prstGeom>
            <a:solidFill>
              <a:srgbClr val="FFFFFF">
                <a:alpha val="0"/>
              </a:srgbClr>
            </a:solidFill>
            <a:ln w="19050">
              <a:solidFill>
                <a:srgbClr val="FFFFFF">
                  <a:alpha val="54902"/>
                </a:srgb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72" tIns="34286" rIns="68572" bIns="34286" rtlCol="0" anchor="ctr"/>
            <a:lstStyle/>
            <a:p>
              <a:pPr algn="ctr" defTabSz="914363" fontAlgn="base">
                <a:lnSpc>
                  <a:spcPct val="90000"/>
                </a:lnSpc>
                <a:spcBef>
                  <a:spcPct val="0"/>
                </a:spcBef>
                <a:spcAft>
                  <a:spcPct val="0"/>
                </a:spcAft>
                <a:defRPr/>
              </a:pPr>
              <a:endParaRPr lang="en-US" sz="1600">
                <a:solidFill>
                  <a:schemeClr val="lt1"/>
                </a:solidFill>
                <a:latin typeface="Trebuchet MS" pitchFamily="34" charset="0"/>
              </a:endParaRPr>
            </a:p>
          </p:txBody>
        </p:sp>
        <p:sp>
          <p:nvSpPr>
            <p:cNvPr id="38" name="Rectangle 213"/>
            <p:cNvSpPr>
              <a:spLocks noChangeArrowheads="1"/>
            </p:cNvSpPr>
            <p:nvPr/>
          </p:nvSpPr>
          <p:spPr bwMode="blackWhite">
            <a:xfrm>
              <a:off x="7722285" y="4681201"/>
              <a:ext cx="276225" cy="268288"/>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base">
                <a:spcBef>
                  <a:spcPct val="0"/>
                </a:spcBef>
                <a:spcAft>
                  <a:spcPct val="0"/>
                </a:spcAft>
                <a:defRPr/>
              </a:pPr>
              <a:endParaRPr lang="en-US" dirty="0" smtClean="0">
                <a:effectLst>
                  <a:outerShdw blurRad="38100" dist="38100" dir="2700000" algn="tl">
                    <a:srgbClr val="000000">
                      <a:alpha val="43137"/>
                    </a:srgbClr>
                  </a:outerShdw>
                </a:effectLst>
                <a:latin typeface="Trebuchet MS" pitchFamily="34" charset="0"/>
              </a:endParaRPr>
            </a:p>
          </p:txBody>
        </p:sp>
        <p:sp>
          <p:nvSpPr>
            <p:cNvPr id="39" name="Rectangle 214"/>
            <p:cNvSpPr>
              <a:spLocks noChangeArrowheads="1"/>
            </p:cNvSpPr>
            <p:nvPr/>
          </p:nvSpPr>
          <p:spPr bwMode="invGray">
            <a:xfrm>
              <a:off x="7722285" y="5624178"/>
              <a:ext cx="276225" cy="257175"/>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base">
                <a:spcBef>
                  <a:spcPct val="0"/>
                </a:spcBef>
                <a:spcAft>
                  <a:spcPct val="0"/>
                </a:spcAft>
                <a:defRPr/>
              </a:pPr>
              <a:endParaRPr lang="en-US"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40" name="Rectangle 215"/>
            <p:cNvSpPr>
              <a:spLocks noChangeArrowheads="1"/>
            </p:cNvSpPr>
            <p:nvPr/>
          </p:nvSpPr>
          <p:spPr bwMode="grayWhite">
            <a:xfrm>
              <a:off x="7722285" y="5157451"/>
              <a:ext cx="276225" cy="260350"/>
            </a:xfrm>
            <a:prstGeom prst="rect">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base">
                <a:spcBef>
                  <a:spcPct val="0"/>
                </a:spcBef>
                <a:spcAft>
                  <a:spcPct val="0"/>
                </a:spcAft>
                <a:defRPr/>
              </a:pPr>
              <a:endParaRPr lang="en-US"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41" name="Rectangle 216"/>
            <p:cNvSpPr>
              <a:spLocks noChangeArrowheads="1"/>
            </p:cNvSpPr>
            <p:nvPr/>
          </p:nvSpPr>
          <p:spPr bwMode="auto">
            <a:xfrm>
              <a:off x="7596871" y="3742991"/>
              <a:ext cx="1187425" cy="308411"/>
            </a:xfrm>
            <a:prstGeom prst="rect">
              <a:avLst/>
            </a:prstGeom>
            <a:noFill/>
            <a:ln w="3175">
              <a:noFill/>
              <a:miter lim="800000"/>
              <a:headEnd/>
              <a:tailEnd/>
            </a:ln>
            <a:effectLst/>
          </p:spPr>
          <p:txBody>
            <a:bodyPr wrap="none" lIns="92067" tIns="46034" rIns="92067" bIns="46034">
              <a:spAutoFit/>
            </a:bodyPr>
            <a:lstStyle/>
            <a:p>
              <a:pPr algn="l"/>
              <a:r>
                <a:rPr lang="en-US" sz="1400" dirty="0">
                  <a:solidFill>
                    <a:schemeClr val="tx2"/>
                  </a:solidFill>
                  <a:effectLst>
                    <a:outerShdw blurRad="38100" dist="38100" dir="2700000" algn="tl">
                      <a:srgbClr val="000000">
                        <a:alpha val="43137"/>
                      </a:srgbClr>
                    </a:outerShdw>
                  </a:effectLst>
                  <a:latin typeface="Trebuchet MS" pitchFamily="34" charset="0"/>
                </a:rPr>
                <a:t>Provided by:</a:t>
              </a:r>
            </a:p>
          </p:txBody>
        </p:sp>
        <p:sp>
          <p:nvSpPr>
            <p:cNvPr id="42" name="Rectangle 217"/>
            <p:cNvSpPr>
              <a:spLocks noChangeArrowheads="1"/>
            </p:cNvSpPr>
            <p:nvPr/>
          </p:nvSpPr>
          <p:spPr bwMode="auto">
            <a:xfrm>
              <a:off x="7984222" y="4198601"/>
              <a:ext cx="874647" cy="293022"/>
            </a:xfrm>
            <a:prstGeom prst="rect">
              <a:avLst/>
            </a:prstGeom>
            <a:noFill/>
            <a:ln w="9525">
              <a:noFill/>
              <a:miter lim="800000"/>
              <a:headEnd/>
              <a:tailEnd/>
            </a:ln>
            <a:effectLst/>
          </p:spPr>
          <p:txBody>
            <a:bodyPr wrap="none" lIns="92067" tIns="46034" rIns="92067" bIns="46034">
              <a:spAutoFit/>
            </a:bodyPr>
            <a:lstStyle/>
            <a:p>
              <a:pPr algn="l"/>
              <a:r>
                <a:rPr lang="en-US" sz="1300" dirty="0">
                  <a:solidFill>
                    <a:schemeClr val="tx2"/>
                  </a:solidFill>
                  <a:effectLst>
                    <a:outerShdw blurRad="38100" dist="38100" dir="2700000" algn="tl">
                      <a:srgbClr val="000000">
                        <a:alpha val="43137"/>
                      </a:srgbClr>
                    </a:outerShdw>
                  </a:effectLst>
                  <a:latin typeface="Trebuchet MS" pitchFamily="34" charset="0"/>
                </a:rPr>
                <a:t>Microsoft</a:t>
              </a:r>
            </a:p>
          </p:txBody>
        </p:sp>
        <p:sp>
          <p:nvSpPr>
            <p:cNvPr id="43" name="Rectangle 218"/>
            <p:cNvSpPr>
              <a:spLocks noChangeArrowheads="1"/>
            </p:cNvSpPr>
            <p:nvPr/>
          </p:nvSpPr>
          <p:spPr bwMode="auto">
            <a:xfrm>
              <a:off x="7984222" y="4668501"/>
              <a:ext cx="410353" cy="293022"/>
            </a:xfrm>
            <a:prstGeom prst="rect">
              <a:avLst/>
            </a:prstGeom>
            <a:noFill/>
            <a:ln w="3175">
              <a:noFill/>
              <a:miter lim="800000"/>
              <a:headEnd/>
              <a:tailEnd/>
            </a:ln>
            <a:effectLst/>
          </p:spPr>
          <p:txBody>
            <a:bodyPr wrap="none" lIns="92067" tIns="46034" rIns="92067" bIns="46034">
              <a:spAutoFit/>
            </a:bodyPr>
            <a:lstStyle/>
            <a:p>
              <a:pPr algn="l"/>
              <a:r>
                <a:rPr lang="en-US" sz="1300" dirty="0">
                  <a:solidFill>
                    <a:schemeClr val="tx2"/>
                  </a:solidFill>
                  <a:effectLst>
                    <a:outerShdw blurRad="38100" dist="38100" dir="2700000" algn="tl">
                      <a:srgbClr val="000000">
                        <a:alpha val="43137"/>
                      </a:srgbClr>
                    </a:outerShdw>
                  </a:effectLst>
                  <a:latin typeface="Trebuchet MS" pitchFamily="34" charset="0"/>
                </a:rPr>
                <a:t>ISV</a:t>
              </a:r>
            </a:p>
          </p:txBody>
        </p:sp>
        <p:sp>
          <p:nvSpPr>
            <p:cNvPr id="44" name="Rectangle 219"/>
            <p:cNvSpPr>
              <a:spLocks noChangeArrowheads="1"/>
            </p:cNvSpPr>
            <p:nvPr/>
          </p:nvSpPr>
          <p:spPr bwMode="auto">
            <a:xfrm>
              <a:off x="7984223" y="5594014"/>
              <a:ext cx="506533" cy="293022"/>
            </a:xfrm>
            <a:prstGeom prst="rect">
              <a:avLst/>
            </a:prstGeom>
            <a:noFill/>
            <a:ln w="3175">
              <a:noFill/>
              <a:miter lim="800000"/>
              <a:headEnd/>
              <a:tailEnd/>
            </a:ln>
            <a:effectLst/>
          </p:spPr>
          <p:txBody>
            <a:bodyPr wrap="none" lIns="92067" tIns="46034" rIns="92067" bIns="46034">
              <a:spAutoFit/>
            </a:bodyPr>
            <a:lstStyle/>
            <a:p>
              <a:pPr algn="l"/>
              <a:r>
                <a:rPr lang="en-US" sz="1300" dirty="0">
                  <a:solidFill>
                    <a:schemeClr val="tx2"/>
                  </a:solidFill>
                  <a:effectLst>
                    <a:outerShdw blurRad="38100" dist="38100" dir="2700000" algn="tl">
                      <a:srgbClr val="000000">
                        <a:alpha val="43137"/>
                      </a:srgbClr>
                    </a:outerShdw>
                  </a:effectLst>
                  <a:latin typeface="Trebuchet MS" pitchFamily="34" charset="0"/>
                </a:rPr>
                <a:t>OEM</a:t>
              </a:r>
            </a:p>
          </p:txBody>
        </p:sp>
        <p:sp>
          <p:nvSpPr>
            <p:cNvPr id="45" name="Rectangle 220"/>
            <p:cNvSpPr>
              <a:spLocks noChangeArrowheads="1"/>
            </p:cNvSpPr>
            <p:nvPr/>
          </p:nvSpPr>
          <p:spPr bwMode="auto">
            <a:xfrm>
              <a:off x="7984221" y="5135226"/>
              <a:ext cx="439207" cy="293022"/>
            </a:xfrm>
            <a:prstGeom prst="rect">
              <a:avLst/>
            </a:prstGeom>
            <a:noFill/>
            <a:ln w="3175">
              <a:noFill/>
              <a:miter lim="800000"/>
              <a:headEnd/>
              <a:tailEnd/>
            </a:ln>
            <a:effectLst/>
          </p:spPr>
          <p:txBody>
            <a:bodyPr wrap="none" lIns="92067" tIns="46034" rIns="92067" bIns="46034">
              <a:spAutoFit/>
            </a:bodyPr>
            <a:lstStyle/>
            <a:p>
              <a:pPr algn="l"/>
              <a:r>
                <a:rPr lang="en-US" sz="1300" dirty="0">
                  <a:solidFill>
                    <a:schemeClr val="tx2"/>
                  </a:solidFill>
                  <a:effectLst>
                    <a:outerShdw blurRad="38100" dist="38100" dir="2700000" algn="tl">
                      <a:srgbClr val="000000">
                        <a:alpha val="43137"/>
                      </a:srgbClr>
                    </a:outerShdw>
                  </a:effectLst>
                  <a:latin typeface="Trebuchet MS" pitchFamily="34" charset="0"/>
                </a:rPr>
                <a:t>IHV</a:t>
              </a:r>
            </a:p>
          </p:txBody>
        </p:sp>
        <p:sp>
          <p:nvSpPr>
            <p:cNvPr id="46" name="Rectangle 235"/>
            <p:cNvSpPr>
              <a:spLocks noChangeArrowheads="1"/>
            </p:cNvSpPr>
            <p:nvPr/>
          </p:nvSpPr>
          <p:spPr bwMode="auto">
            <a:xfrm>
              <a:off x="7722285" y="4219239"/>
              <a:ext cx="276225" cy="268287"/>
            </a:xfrm>
            <a:prstGeom prst="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fontAlgn="base">
                <a:lnSpc>
                  <a:spcPct val="90000"/>
                </a:lnSpc>
                <a:spcBef>
                  <a:spcPct val="0"/>
                </a:spcBef>
                <a:spcAft>
                  <a:spcPct val="0"/>
                </a:spcAft>
                <a:defRPr/>
              </a:pPr>
              <a:endParaRPr lang="en-US"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grpSp>
      <p:sp>
        <p:nvSpPr>
          <p:cNvPr id="36" name="Right Arrow 35"/>
          <p:cNvSpPr/>
          <p:nvPr/>
        </p:nvSpPr>
        <p:spPr>
          <a:xfrm>
            <a:off x="6056242" y="3081196"/>
            <a:ext cx="444583" cy="166071"/>
          </a:xfrm>
          <a:prstGeom prst="rightArrow">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fontAlgn="base">
              <a:lnSpc>
                <a:spcPct val="90000"/>
              </a:lnSpc>
              <a:spcBef>
                <a:spcPct val="0"/>
              </a:spcBef>
              <a:spcAft>
                <a:spcPct val="0"/>
              </a:spcAft>
              <a:defRPr/>
            </a:pPr>
            <a:endParaRPr lang="en-IN">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5910" y="1961297"/>
            <a:ext cx="7142634" cy="1495794"/>
          </a:xfrm>
        </p:spPr>
        <p:txBody>
          <a:bodyPr/>
          <a:lstStyle/>
          <a:p>
            <a:r>
              <a:rPr smtClean="0"/>
              <a:t>Mobile Broadband</a:t>
            </a:r>
            <a:br>
              <a:rPr smtClean="0"/>
            </a:br>
            <a:r>
              <a:rPr smtClean="0"/>
              <a:t>Driver Model</a:t>
            </a:r>
            <a:endParaRPr lang="en-IN" dirty="0"/>
          </a:p>
        </p:txBody>
      </p:sp>
      <p:sp>
        <p:nvSpPr>
          <p:cNvPr id="3" name="Subtitle 2"/>
          <p:cNvSpPr>
            <a:spLocks noGrp="1"/>
          </p:cNvSpPr>
          <p:nvPr>
            <p:ph type="subTitle" idx="1"/>
          </p:nvPr>
        </p:nvSpPr>
        <p:spPr/>
        <p:txBody>
          <a:bodyPr/>
          <a:lstStyle/>
          <a:p>
            <a:endParaRPr lang="en-IN"/>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Driver Model</a:t>
            </a:r>
            <a:endParaRPr lang="en-US" dirty="0"/>
          </a:p>
        </p:txBody>
      </p:sp>
      <p:sp>
        <p:nvSpPr>
          <p:cNvPr id="3" name="Content Placeholder 2"/>
          <p:cNvSpPr>
            <a:spLocks noGrp="1"/>
          </p:cNvSpPr>
          <p:nvPr>
            <p:ph idx="1"/>
          </p:nvPr>
        </p:nvSpPr>
        <p:spPr>
          <a:xfrm>
            <a:off x="382588" y="1414464"/>
            <a:ext cx="8380412" cy="4105739"/>
          </a:xfrm>
        </p:spPr>
        <p:txBody>
          <a:bodyPr/>
          <a:lstStyle/>
          <a:p>
            <a:r>
              <a:rPr lang="en-US" sz="2800" dirty="0" smtClean="0"/>
              <a:t>Supports packet-switched data connectivity over the Wireless WAN (3GPP/3GPP2) devices</a:t>
            </a:r>
          </a:p>
          <a:p>
            <a:r>
              <a:rPr lang="en-US" sz="2800" dirty="0" smtClean="0"/>
              <a:t>Interconnect agnostic – Works on USB, PCMCIA/PC Card and any other interconnect technology</a:t>
            </a:r>
          </a:p>
          <a:p>
            <a:r>
              <a:rPr lang="en-US" sz="2800" dirty="0" smtClean="0"/>
              <a:t>Introduces new NDIS Medium – </a:t>
            </a:r>
            <a:r>
              <a:rPr lang="en-US" sz="2800" dirty="0" err="1" smtClean="0"/>
              <a:t>NdisMediumWirelessWAN</a:t>
            </a:r>
            <a:endParaRPr lang="en-US" sz="2800" dirty="0" smtClean="0"/>
          </a:p>
          <a:p>
            <a:r>
              <a:rPr lang="en-US" sz="2800" dirty="0" smtClean="0"/>
              <a:t>Framework designed for slow response AT command based devices</a:t>
            </a:r>
          </a:p>
          <a:p>
            <a:r>
              <a:rPr lang="en-US" sz="2800" dirty="0" smtClean="0"/>
              <a:t>Based on NDIS6.20 miniport driver model</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NDIS6.20 – Data Path</a:t>
            </a:r>
            <a:endParaRPr lang="en-US" dirty="0"/>
          </a:p>
        </p:txBody>
      </p:sp>
      <p:cxnSp>
        <p:nvCxnSpPr>
          <p:cNvPr id="22" name="Straight Connector 21"/>
          <p:cNvCxnSpPr/>
          <p:nvPr/>
        </p:nvCxnSpPr>
        <p:spPr>
          <a:xfrm rot="16200000" flipH="1">
            <a:off x="2928060" y="3073487"/>
            <a:ext cx="3293546" cy="4"/>
          </a:xfrm>
          <a:prstGeom prst="line">
            <a:avLst/>
          </a:prstGeom>
          <a:ln>
            <a:solidFill>
              <a:schemeClr val="tx1"/>
            </a:solidFill>
          </a:ln>
          <a:effectLst/>
        </p:spPr>
        <p:style>
          <a:lnRef idx="2">
            <a:schemeClr val="dk1"/>
          </a:lnRef>
          <a:fillRef idx="0">
            <a:schemeClr val="dk1"/>
          </a:fillRef>
          <a:effectRef idx="1">
            <a:schemeClr val="dk1"/>
          </a:effectRef>
          <a:fontRef idx="minor">
            <a:schemeClr val="tx1"/>
          </a:fontRef>
        </p:style>
      </p:cxnSp>
      <p:grpSp>
        <p:nvGrpSpPr>
          <p:cNvPr id="27" name="Group 26"/>
          <p:cNvGrpSpPr/>
          <p:nvPr/>
        </p:nvGrpSpPr>
        <p:grpSpPr>
          <a:xfrm>
            <a:off x="509667" y="1302716"/>
            <a:ext cx="8139658" cy="3622949"/>
            <a:chOff x="1285884" y="1428736"/>
            <a:chExt cx="6643702" cy="2977561"/>
          </a:xfrm>
        </p:grpSpPr>
        <p:sp>
          <p:nvSpPr>
            <p:cNvPr id="5" name="Rounded Rectangle 4"/>
            <p:cNvSpPr/>
            <p:nvPr/>
          </p:nvSpPr>
          <p:spPr>
            <a:xfrm>
              <a:off x="1512200" y="3728862"/>
              <a:ext cx="2367588" cy="677435"/>
            </a:xfrm>
            <a:prstGeom prst="roundRect">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base">
                <a:spcBef>
                  <a:spcPct val="0"/>
                </a:spcBef>
                <a:spcAft>
                  <a:spcPct val="0"/>
                </a:spcAft>
                <a:defRPr/>
              </a:pPr>
              <a:endParaRPr lang="en-US"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a:p>
              <a:pPr algn="ctr" defTabSz="914063" fontAlgn="base">
                <a:spcBef>
                  <a:spcPct val="0"/>
                </a:spcBef>
                <a:spcAft>
                  <a:spcPct val="0"/>
                </a:spcAft>
                <a:defRPr/>
              </a:pPr>
              <a:r>
                <a:rPr lang="en-US"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IHV Miniport Driver</a:t>
              </a:r>
              <a:endParaRPr lang="en-IN" dirty="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6" name="Rounded Rectangle 5"/>
            <p:cNvSpPr/>
            <p:nvPr/>
          </p:nvSpPr>
          <p:spPr>
            <a:xfrm>
              <a:off x="1614752" y="2317540"/>
              <a:ext cx="1908963" cy="284485"/>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base">
                <a:lnSpc>
                  <a:spcPct val="90000"/>
                </a:lnSpc>
                <a:spcBef>
                  <a:spcPct val="0"/>
                </a:spcBef>
                <a:spcAft>
                  <a:spcPct val="0"/>
                </a:spcAft>
                <a:defRPr/>
              </a:pPr>
              <a:r>
                <a:rPr lang="en-US" sz="1400"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NDIS 6.0</a:t>
              </a:r>
              <a:endParaRPr lang="en-IN" sz="1400"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7" name="Rounded Rectangle 6"/>
            <p:cNvSpPr/>
            <p:nvPr/>
          </p:nvSpPr>
          <p:spPr>
            <a:xfrm>
              <a:off x="1614752" y="1809464"/>
              <a:ext cx="1908963" cy="455176"/>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base">
                <a:lnSpc>
                  <a:spcPct val="90000"/>
                </a:lnSpc>
                <a:spcBef>
                  <a:spcPct val="0"/>
                </a:spcBef>
                <a:spcAft>
                  <a:spcPct val="0"/>
                </a:spcAft>
                <a:defRPr/>
              </a:pPr>
              <a:r>
                <a:rPr lang="en-US" sz="1400"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TCP/IP Stack</a:t>
              </a:r>
              <a:endParaRPr lang="en-IN" sz="1400" dirty="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8" name="Up-Down Arrow 7"/>
            <p:cNvSpPr/>
            <p:nvPr/>
          </p:nvSpPr>
          <p:spPr>
            <a:xfrm>
              <a:off x="2214546" y="2599805"/>
              <a:ext cx="295582" cy="1129058"/>
            </a:xfrm>
            <a:prstGeom prst="upDownArrow">
              <a:avLst/>
            </a:prstGeom>
            <a:ln>
              <a:noFill/>
            </a:ln>
            <a:scene3d>
              <a:camera prst="orthographicFront"/>
              <a:lightRig rig="two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effectLst>
                  <a:outerShdw blurRad="38100" dist="38100" dir="2700000" algn="tl">
                    <a:srgbClr val="000000">
                      <a:alpha val="43137"/>
                    </a:srgbClr>
                  </a:outerShdw>
                </a:effectLst>
                <a:latin typeface="Trebuchet MS" pitchFamily="34" charset="0"/>
              </a:endParaRPr>
            </a:p>
          </p:txBody>
        </p:sp>
        <p:sp>
          <p:nvSpPr>
            <p:cNvPr id="9" name="Left Arrow Callout 8"/>
            <p:cNvSpPr/>
            <p:nvPr/>
          </p:nvSpPr>
          <p:spPr>
            <a:xfrm>
              <a:off x="2441252" y="2769163"/>
              <a:ext cx="1928501" cy="508076"/>
            </a:xfrm>
            <a:prstGeom prst="leftArrowCallout">
              <a:avLst>
                <a:gd name="adj1" fmla="val 20339"/>
                <a:gd name="adj2" fmla="val 25000"/>
                <a:gd name="adj3" fmla="val 24223"/>
                <a:gd name="adj4" fmla="val 82927"/>
              </a:avLst>
            </a:prstGeom>
            <a:solidFill>
              <a:schemeClr val="bg2">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numCol="2" spcCol="360000" rtlCol="0" anchor="ctr"/>
            <a:lstStyle/>
            <a:p>
              <a:pPr algn="ctr"/>
              <a:r>
                <a:rPr lang="en-US" dirty="0" smtClean="0">
                  <a:effectLst>
                    <a:outerShdw blurRad="38100" dist="38100" dir="2700000" algn="tl">
                      <a:srgbClr val="000000">
                        <a:alpha val="43137"/>
                      </a:srgbClr>
                    </a:outerShdw>
                  </a:effectLst>
                  <a:latin typeface="Trebuchet MS" pitchFamily="34" charset="0"/>
                </a:rPr>
                <a:t>			</a:t>
              </a:r>
              <a:endParaRPr lang="en-IN" dirty="0">
                <a:effectLst>
                  <a:outerShdw blurRad="38100" dist="38100" dir="2700000" algn="tl">
                    <a:srgbClr val="000000">
                      <a:alpha val="43137"/>
                    </a:srgbClr>
                  </a:outerShdw>
                </a:effectLst>
                <a:latin typeface="Trebuchet MS" pitchFamily="34" charset="0"/>
              </a:endParaRPr>
            </a:p>
          </p:txBody>
        </p:sp>
        <p:sp>
          <p:nvSpPr>
            <p:cNvPr id="10" name="TextBox 9"/>
            <p:cNvSpPr txBox="1"/>
            <p:nvPr/>
          </p:nvSpPr>
          <p:spPr>
            <a:xfrm>
              <a:off x="2716753" y="2769163"/>
              <a:ext cx="1859625" cy="215007"/>
            </a:xfrm>
            <a:prstGeom prst="rect">
              <a:avLst/>
            </a:prstGeom>
            <a:noFill/>
          </p:spPr>
          <p:txBody>
            <a:bodyPr wrap="square" rtlCol="0">
              <a:spAutoFit/>
            </a:bodyPr>
            <a:lstStyle/>
            <a:p>
              <a:pPr algn="ctr"/>
              <a:r>
                <a:rPr lang="en-US" sz="1100" dirty="0" smtClean="0">
                  <a:effectLst>
                    <a:outerShdw blurRad="38100" dist="38100" dir="2700000" algn="tl">
                      <a:srgbClr val="000000">
                        <a:alpha val="43137"/>
                      </a:srgbClr>
                    </a:outerShdw>
                  </a:effectLst>
                  <a:latin typeface="Trebuchet MS" pitchFamily="34" charset="0"/>
                </a:rPr>
                <a:t>Send / Receive</a:t>
              </a:r>
              <a:endParaRPr lang="en-IN" sz="1100" dirty="0">
                <a:effectLst>
                  <a:outerShdw blurRad="38100" dist="38100" dir="2700000" algn="tl">
                    <a:srgbClr val="000000">
                      <a:alpha val="43137"/>
                    </a:srgbClr>
                  </a:outerShdw>
                </a:effectLst>
                <a:latin typeface="Trebuchet MS" pitchFamily="34" charset="0"/>
              </a:endParaRPr>
            </a:p>
          </p:txBody>
        </p:sp>
        <p:sp>
          <p:nvSpPr>
            <p:cNvPr id="11" name="TextBox 10"/>
            <p:cNvSpPr txBox="1"/>
            <p:nvPr/>
          </p:nvSpPr>
          <p:spPr>
            <a:xfrm>
              <a:off x="2716753" y="3000372"/>
              <a:ext cx="1859625" cy="252950"/>
            </a:xfrm>
            <a:prstGeom prst="rect">
              <a:avLst/>
            </a:prstGeom>
            <a:noFill/>
          </p:spPr>
          <p:txBody>
            <a:bodyPr wrap="square" rtlCol="0">
              <a:spAutoFit/>
            </a:bodyPr>
            <a:lstStyle/>
            <a:p>
              <a:pPr algn="ctr"/>
              <a:r>
                <a:rPr lang="en-US" sz="1400" dirty="0" smtClean="0">
                  <a:effectLst>
                    <a:outerShdw blurRad="38100" dist="38100" dir="2700000" algn="tl">
                      <a:srgbClr val="000000">
                        <a:alpha val="43137"/>
                      </a:srgbClr>
                    </a:outerShdw>
                  </a:effectLst>
                  <a:latin typeface="Trebuchet MS" pitchFamily="34" charset="0"/>
                </a:rPr>
                <a:t>802.3 Frames</a:t>
              </a:r>
              <a:endParaRPr lang="en-IN" sz="1400" dirty="0">
                <a:effectLst>
                  <a:outerShdw blurRad="38100" dist="38100" dir="2700000" algn="tl">
                    <a:srgbClr val="000000">
                      <a:alpha val="43137"/>
                    </a:srgbClr>
                  </a:outerShdw>
                </a:effectLst>
                <a:latin typeface="Trebuchet MS" pitchFamily="34" charset="0"/>
              </a:endParaRPr>
            </a:p>
          </p:txBody>
        </p:sp>
        <p:cxnSp>
          <p:nvCxnSpPr>
            <p:cNvPr id="12" name="Straight Connector 11"/>
            <p:cNvCxnSpPr/>
            <p:nvPr/>
          </p:nvCxnSpPr>
          <p:spPr>
            <a:xfrm>
              <a:off x="2785627" y="2993720"/>
              <a:ext cx="1584125" cy="1255"/>
            </a:xfrm>
            <a:prstGeom prst="line">
              <a:avLst/>
            </a:prstGeom>
            <a:ln>
              <a:solidFill>
                <a:schemeClr val="tx1"/>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a:xfrm>
              <a:off x="5105710" y="2317540"/>
              <a:ext cx="1758255" cy="284485"/>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base">
                <a:lnSpc>
                  <a:spcPct val="90000"/>
                </a:lnSpc>
                <a:spcBef>
                  <a:spcPct val="0"/>
                </a:spcBef>
                <a:spcAft>
                  <a:spcPct val="0"/>
                </a:spcAft>
                <a:defRPr/>
              </a:pPr>
              <a:r>
                <a:rPr lang="en-US" sz="1400"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NDIS 6.20</a:t>
              </a:r>
              <a:endParaRPr lang="en-IN" sz="1400" dirty="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14" name="Rounded Rectangle 13"/>
            <p:cNvSpPr/>
            <p:nvPr/>
          </p:nvSpPr>
          <p:spPr>
            <a:xfrm>
              <a:off x="5105710" y="1809464"/>
              <a:ext cx="1758255" cy="455176"/>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base">
                <a:lnSpc>
                  <a:spcPct val="90000"/>
                </a:lnSpc>
                <a:spcBef>
                  <a:spcPct val="0"/>
                </a:spcBef>
                <a:spcAft>
                  <a:spcPct val="0"/>
                </a:spcAft>
                <a:defRPr/>
              </a:pPr>
              <a:r>
                <a:rPr lang="en-US" sz="1400"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TCP/IP Stack</a:t>
              </a:r>
              <a:endParaRPr lang="en-IN" sz="1400" dirty="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15" name="Rounded Rectangle 14"/>
            <p:cNvSpPr/>
            <p:nvPr/>
          </p:nvSpPr>
          <p:spPr>
            <a:xfrm>
              <a:off x="5105710" y="3728861"/>
              <a:ext cx="2410626" cy="390211"/>
            </a:xfrm>
            <a:prstGeom prst="roundRect">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base">
                <a:spcBef>
                  <a:spcPct val="0"/>
                </a:spcBef>
                <a:spcAft>
                  <a:spcPct val="0"/>
                </a:spcAft>
                <a:defRPr/>
              </a:pPr>
              <a:r>
                <a:rPr lang="en-US" dirty="0" smtClean="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rPr>
                <a:t>IHV Miniport Driver</a:t>
              </a:r>
              <a:endParaRPr lang="en-IN" dirty="0">
                <a:gradFill>
                  <a:gsLst>
                    <a:gs pos="0">
                      <a:schemeClr val="tx1"/>
                    </a:gs>
                    <a:gs pos="50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16" name="Up-Down Arrow 15"/>
            <p:cNvSpPr/>
            <p:nvPr/>
          </p:nvSpPr>
          <p:spPr>
            <a:xfrm>
              <a:off x="5572131" y="2599805"/>
              <a:ext cx="291203" cy="1129058"/>
            </a:xfrm>
            <a:prstGeom prst="upDownArrow">
              <a:avLst/>
            </a:prstGeom>
            <a:ln>
              <a:noFill/>
            </a:ln>
            <a:scene3d>
              <a:camera prst="orthographicFront"/>
              <a:lightRig rig="two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effectLst>
                  <a:outerShdw blurRad="38100" dist="38100" dir="2700000" algn="tl">
                    <a:srgbClr val="000000">
                      <a:alpha val="43137"/>
                    </a:srgbClr>
                  </a:outerShdw>
                </a:effectLst>
                <a:latin typeface="Trebuchet MS" pitchFamily="34" charset="0"/>
              </a:endParaRPr>
            </a:p>
          </p:txBody>
        </p:sp>
        <p:sp>
          <p:nvSpPr>
            <p:cNvPr id="17" name="Left Arrow Callout 16"/>
            <p:cNvSpPr/>
            <p:nvPr/>
          </p:nvSpPr>
          <p:spPr>
            <a:xfrm>
              <a:off x="5794461" y="2769163"/>
              <a:ext cx="1928501" cy="508076"/>
            </a:xfrm>
            <a:prstGeom prst="leftArrowCallout">
              <a:avLst>
                <a:gd name="adj1" fmla="val 20339"/>
                <a:gd name="adj2" fmla="val 25000"/>
                <a:gd name="adj3" fmla="val 24223"/>
                <a:gd name="adj4" fmla="val 82927"/>
              </a:avLst>
            </a:prstGeom>
            <a:solidFill>
              <a:schemeClr val="bg2">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numCol="2" spcCol="360000" rtlCol="0" anchor="ctr"/>
            <a:lstStyle/>
            <a:p>
              <a:pPr algn="ctr"/>
              <a:r>
                <a:rPr lang="en-US" dirty="0" smtClean="0">
                  <a:effectLst>
                    <a:outerShdw blurRad="38100" dist="38100" dir="2700000" algn="tl">
                      <a:srgbClr val="000000">
                        <a:alpha val="43137"/>
                      </a:srgbClr>
                    </a:outerShdw>
                  </a:effectLst>
                  <a:latin typeface="Trebuchet MS" pitchFamily="34" charset="0"/>
                </a:rPr>
                <a:t>			</a:t>
              </a:r>
              <a:endParaRPr lang="en-IN" dirty="0">
                <a:effectLst>
                  <a:outerShdw blurRad="38100" dist="38100" dir="2700000" algn="tl">
                    <a:srgbClr val="000000">
                      <a:alpha val="43137"/>
                    </a:srgbClr>
                  </a:outerShdw>
                </a:effectLst>
                <a:latin typeface="Trebuchet MS" pitchFamily="34" charset="0"/>
              </a:endParaRPr>
            </a:p>
          </p:txBody>
        </p:sp>
        <p:sp>
          <p:nvSpPr>
            <p:cNvPr id="18" name="TextBox 17"/>
            <p:cNvSpPr txBox="1"/>
            <p:nvPr/>
          </p:nvSpPr>
          <p:spPr>
            <a:xfrm>
              <a:off x="6069961" y="2769163"/>
              <a:ext cx="1859625" cy="215007"/>
            </a:xfrm>
            <a:prstGeom prst="rect">
              <a:avLst/>
            </a:prstGeom>
            <a:noFill/>
          </p:spPr>
          <p:txBody>
            <a:bodyPr wrap="square" rtlCol="0">
              <a:spAutoFit/>
            </a:bodyPr>
            <a:lstStyle/>
            <a:p>
              <a:pPr algn="ctr"/>
              <a:r>
                <a:rPr lang="en-US" sz="1100" dirty="0" smtClean="0">
                  <a:effectLst>
                    <a:outerShdw blurRad="38100" dist="38100" dir="2700000" algn="tl">
                      <a:srgbClr val="000000">
                        <a:alpha val="43137"/>
                      </a:srgbClr>
                    </a:outerShdw>
                  </a:effectLst>
                  <a:latin typeface="Trebuchet MS" pitchFamily="34" charset="0"/>
                </a:rPr>
                <a:t>Send / Receive</a:t>
              </a:r>
              <a:endParaRPr lang="en-IN" sz="1100" dirty="0">
                <a:effectLst>
                  <a:outerShdw blurRad="38100" dist="38100" dir="2700000" algn="tl">
                    <a:srgbClr val="000000">
                      <a:alpha val="43137"/>
                    </a:srgbClr>
                  </a:outerShdw>
                </a:effectLst>
                <a:latin typeface="Trebuchet MS" pitchFamily="34" charset="0"/>
              </a:endParaRPr>
            </a:p>
          </p:txBody>
        </p:sp>
        <p:sp>
          <p:nvSpPr>
            <p:cNvPr id="19" name="TextBox 18"/>
            <p:cNvSpPr txBox="1"/>
            <p:nvPr/>
          </p:nvSpPr>
          <p:spPr>
            <a:xfrm>
              <a:off x="6069961" y="3000372"/>
              <a:ext cx="1859625" cy="252950"/>
            </a:xfrm>
            <a:prstGeom prst="rect">
              <a:avLst/>
            </a:prstGeom>
            <a:noFill/>
          </p:spPr>
          <p:txBody>
            <a:bodyPr wrap="square" rtlCol="0">
              <a:spAutoFit/>
            </a:bodyPr>
            <a:lstStyle/>
            <a:p>
              <a:pPr algn="ctr"/>
              <a:r>
                <a:rPr lang="en-US" sz="1400" dirty="0" smtClean="0">
                  <a:effectLst>
                    <a:outerShdw blurRad="38100" dist="38100" dir="2700000" algn="tl">
                      <a:srgbClr val="000000">
                        <a:alpha val="43137"/>
                      </a:srgbClr>
                    </a:outerShdw>
                  </a:effectLst>
                  <a:latin typeface="Trebuchet MS" pitchFamily="34" charset="0"/>
                </a:rPr>
                <a:t>IP Frames</a:t>
              </a:r>
              <a:endParaRPr lang="en-IN" sz="1400" dirty="0">
                <a:effectLst>
                  <a:outerShdw blurRad="38100" dist="38100" dir="2700000" algn="tl">
                    <a:srgbClr val="000000">
                      <a:alpha val="43137"/>
                    </a:srgbClr>
                  </a:outerShdw>
                </a:effectLst>
                <a:latin typeface="Trebuchet MS" pitchFamily="34" charset="0"/>
              </a:endParaRPr>
            </a:p>
          </p:txBody>
        </p:sp>
        <p:cxnSp>
          <p:nvCxnSpPr>
            <p:cNvPr id="20" name="Straight Connector 19"/>
            <p:cNvCxnSpPr/>
            <p:nvPr/>
          </p:nvCxnSpPr>
          <p:spPr>
            <a:xfrm>
              <a:off x="6138836" y="2993720"/>
              <a:ext cx="1584125" cy="1255"/>
            </a:xfrm>
            <a:prstGeom prst="line">
              <a:avLst/>
            </a:prstGeom>
            <a:ln>
              <a:solidFill>
                <a:schemeClr val="tx1"/>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21" name="Rounded Rectangle 20"/>
            <p:cNvSpPr/>
            <p:nvPr/>
          </p:nvSpPr>
          <p:spPr>
            <a:xfrm>
              <a:off x="2579002" y="3785315"/>
              <a:ext cx="1102001" cy="282264"/>
            </a:xfrm>
            <a:prstGeom prst="roundRect">
              <a:avLst/>
            </a:prstGeom>
            <a:noFill/>
            <a:ln>
              <a:solidFill>
                <a:srgbClr val="FF0000"/>
              </a:solidFill>
              <a:prstDash val="sysDash"/>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effectLst>
                    <a:outerShdw blurRad="38100" dist="38100" dir="2700000" algn="tl">
                      <a:srgbClr val="000000">
                        <a:alpha val="43137"/>
                      </a:srgbClr>
                    </a:outerShdw>
                  </a:effectLst>
                  <a:latin typeface="Trebuchet MS" pitchFamily="34" charset="0"/>
                </a:rPr>
                <a:t>DHCP Emulation</a:t>
              </a:r>
            </a:p>
            <a:p>
              <a:pPr algn="ctr"/>
              <a:r>
                <a:rPr lang="en-US" sz="900" dirty="0" smtClean="0">
                  <a:solidFill>
                    <a:schemeClr val="tx1"/>
                  </a:solidFill>
                  <a:effectLst>
                    <a:outerShdw blurRad="38100" dist="38100" dir="2700000" algn="tl">
                      <a:srgbClr val="000000">
                        <a:alpha val="43137"/>
                      </a:srgbClr>
                    </a:outerShdw>
                  </a:effectLst>
                  <a:latin typeface="Trebuchet MS" pitchFamily="34" charset="0"/>
                </a:rPr>
                <a:t>ARP Emulation</a:t>
              </a:r>
              <a:endParaRPr lang="en-IN" sz="900" dirty="0">
                <a:solidFill>
                  <a:schemeClr val="tx1"/>
                </a:solidFill>
                <a:effectLst>
                  <a:outerShdw blurRad="38100" dist="38100" dir="2700000" algn="tl">
                    <a:srgbClr val="000000">
                      <a:alpha val="43137"/>
                    </a:srgbClr>
                  </a:outerShdw>
                </a:effectLst>
                <a:latin typeface="Trebuchet MS" pitchFamily="34" charset="0"/>
              </a:endParaRPr>
            </a:p>
          </p:txBody>
        </p:sp>
        <p:sp>
          <p:nvSpPr>
            <p:cNvPr id="23" name="TextBox 22"/>
            <p:cNvSpPr txBox="1"/>
            <p:nvPr/>
          </p:nvSpPr>
          <p:spPr>
            <a:xfrm>
              <a:off x="1285884" y="1428736"/>
              <a:ext cx="2960049" cy="303540"/>
            </a:xfrm>
            <a:prstGeom prst="rect">
              <a:avLst/>
            </a:prstGeom>
            <a:noFill/>
          </p:spPr>
          <p:txBody>
            <a:bodyPr wrap="square" rtlCol="0">
              <a:spAutoFit/>
            </a:bodyPr>
            <a:lstStyle/>
            <a:p>
              <a:pPr algn="ctr"/>
              <a:r>
                <a:rPr lang="en-US" dirty="0" smtClean="0">
                  <a:effectLst>
                    <a:outerShdw blurRad="38100" dist="38100" dir="2700000" algn="tl">
                      <a:srgbClr val="000000">
                        <a:alpha val="43137"/>
                      </a:srgbClr>
                    </a:outerShdw>
                  </a:effectLst>
                  <a:latin typeface="Trebuchet MS" pitchFamily="34" charset="0"/>
                </a:rPr>
                <a:t>Windows Vista</a:t>
              </a:r>
              <a:endParaRPr lang="en-IN" dirty="0">
                <a:effectLst>
                  <a:outerShdw blurRad="38100" dist="38100" dir="2700000" algn="tl">
                    <a:srgbClr val="000000">
                      <a:alpha val="43137"/>
                    </a:srgbClr>
                  </a:outerShdw>
                </a:effectLst>
                <a:latin typeface="Trebuchet MS" pitchFamily="34" charset="0"/>
              </a:endParaRPr>
            </a:p>
          </p:txBody>
        </p:sp>
        <p:sp>
          <p:nvSpPr>
            <p:cNvPr id="24" name="TextBox 23"/>
            <p:cNvSpPr txBox="1"/>
            <p:nvPr/>
          </p:nvSpPr>
          <p:spPr>
            <a:xfrm>
              <a:off x="4245933" y="1428736"/>
              <a:ext cx="2894299" cy="303540"/>
            </a:xfrm>
            <a:prstGeom prst="rect">
              <a:avLst/>
            </a:prstGeom>
            <a:noFill/>
          </p:spPr>
          <p:txBody>
            <a:bodyPr wrap="square" rtlCol="0">
              <a:spAutoFit/>
            </a:bodyPr>
            <a:lstStyle/>
            <a:p>
              <a:pPr algn="ctr"/>
              <a:r>
                <a:rPr lang="en-US" dirty="0" smtClean="0">
                  <a:effectLst>
                    <a:outerShdw blurRad="38100" dist="38100" dir="2700000" algn="tl">
                      <a:srgbClr val="000000">
                        <a:alpha val="43137"/>
                      </a:srgbClr>
                    </a:outerShdw>
                  </a:effectLst>
                  <a:latin typeface="Trebuchet MS" pitchFamily="34" charset="0"/>
                </a:rPr>
                <a:t>Windows 7</a:t>
              </a:r>
              <a:endParaRPr lang="en-IN" dirty="0">
                <a:effectLst>
                  <a:outerShdw blurRad="38100" dist="38100" dir="2700000" algn="tl">
                    <a:srgbClr val="000000">
                      <a:alpha val="43137"/>
                    </a:srgbClr>
                  </a:outerShdw>
                </a:effectLst>
                <a:latin typeface="Trebuchet MS" pitchFamily="34" charset="0"/>
              </a:endParaRPr>
            </a:p>
          </p:txBody>
        </p:sp>
      </p:grpSp>
      <p:sp>
        <p:nvSpPr>
          <p:cNvPr id="25" name="Text Placeholder 3"/>
          <p:cNvSpPr txBox="1">
            <a:spLocks/>
          </p:cNvSpPr>
          <p:nvPr/>
        </p:nvSpPr>
        <p:spPr>
          <a:xfrm>
            <a:off x="381000" y="4956255"/>
            <a:ext cx="8382000" cy="1357346"/>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1600" dirty="0" smtClean="0">
                <a:latin typeface="Trebuchet MS" pitchFamily="34" charset="0"/>
                <a:cs typeface="Segoe UI" pitchFamily="34" charset="0"/>
              </a:rPr>
              <a:t>Windows 7 IHV Miniport Drivers for Mobile Broadband can</a:t>
            </a:r>
          </a:p>
          <a:p>
            <a:pPr marL="382573" indent="-382573" defTabSz="912777" fontAlgn="base">
              <a:lnSpc>
                <a:spcPct val="90000"/>
              </a:lnSpc>
              <a:spcBef>
                <a:spcPts val="1167"/>
              </a:spcBef>
              <a:spcAft>
                <a:spcPct val="0"/>
              </a:spcAft>
              <a:buClr>
                <a:schemeClr val="tx2"/>
              </a:buClr>
              <a:buSzPct val="95000"/>
              <a:buBlip>
                <a:blip r:embed="rId3"/>
              </a:buBlip>
            </a:pPr>
            <a:r>
              <a:rPr lang="en-US" sz="14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Take advantage of raw IP support in send/receive path</a:t>
            </a:r>
          </a:p>
          <a:p>
            <a:pPr marL="382573" indent="-382573" defTabSz="912777" fontAlgn="base">
              <a:lnSpc>
                <a:spcPct val="90000"/>
              </a:lnSpc>
              <a:spcBef>
                <a:spcPts val="1167"/>
              </a:spcBef>
              <a:spcAft>
                <a:spcPct val="0"/>
              </a:spcAft>
              <a:buClr>
                <a:schemeClr val="tx2"/>
              </a:buClr>
              <a:buSzPct val="95000"/>
              <a:buBlip>
                <a:blip r:embed="rId3"/>
              </a:buBlip>
            </a:pPr>
            <a:r>
              <a:rPr lang="en-US" sz="14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rPr>
              <a:t>Eliminate DHCP and ARP spoofing in miniport drivers</a:t>
            </a:r>
            <a:endParaRPr lang="en-IN" sz="1400" dirty="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ndParaRPr>
          </a:p>
        </p:txBody>
      </p:sp>
      <p:sp>
        <p:nvSpPr>
          <p:cNvPr id="26" name="Rounded Rectangle 25"/>
          <p:cNvSpPr/>
          <p:nvPr/>
        </p:nvSpPr>
        <p:spPr>
          <a:xfrm>
            <a:off x="1596128" y="6026718"/>
            <a:ext cx="5667555" cy="353683"/>
          </a:xfrm>
          <a:prstGeom prst="roundRect">
            <a:avLst/>
          </a:prstGeom>
          <a:solidFill>
            <a:schemeClr val="bg2">
              <a:alpha val="89000"/>
            </a:schemeClr>
          </a:solidFill>
          <a:effectLst>
            <a:glow rad="139700">
              <a:schemeClr val="accent3">
                <a:satMod val="175000"/>
                <a:alpha val="40000"/>
              </a:schemeClr>
            </a:glow>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smtClean="0">
                <a:effectLst>
                  <a:outerShdw blurRad="38100" dist="38100" dir="2700000" algn="tl">
                    <a:srgbClr val="000000">
                      <a:alpha val="43137"/>
                    </a:srgbClr>
                  </a:outerShdw>
                </a:effectLst>
                <a:latin typeface="Trebuchet MS" pitchFamily="34" charset="0"/>
              </a:rPr>
              <a:t>Write less code and focus more on Quality</a:t>
            </a:r>
            <a:endParaRPr lang="en-IN" dirty="0">
              <a:effectLst>
                <a:outerShdw blurRad="38100" dist="38100" dir="2700000" algn="tl">
                  <a:srgbClr val="000000">
                    <a:alpha val="43137"/>
                  </a:srgbClr>
                </a:outerShdw>
              </a:effectLst>
              <a:latin typeface="Trebuchet MS"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7&quot;/&gt;&lt;/object&gt;&lt;object type=&quot;3&quot; unique_id=&quot;10005&quot;&gt;&lt;property id=&quot;20148&quot; value=&quot;5&quot;/&gt;&lt;property id=&quot;20300&quot; value=&quot;Slide 2 - &amp;quot;Title Of The Presentation&amp;quot;&quot;/&gt;&lt;property id=&quot;20307&quot; value=&quot;258&quot;/&gt;&lt;/object&gt;&lt;object type=&quot;3&quot; unique_id=&quot;10006&quot;&gt;&lt;property id=&quot;20148&quot; value=&quot;5&quot;/&gt;&lt;property id=&quot;20300&quot; value=&quot;Slide 3 - &amp;quot;PLEASE READ (hidden slide)&amp;quot;&quot;/&gt;&lt;property id=&quot;20307&quot; value=&quot;259&quot;/&gt;&lt;/object&gt;&lt;object type=&quot;3&quot; unique_id=&quot;10007&quot;&gt;&lt;property id=&quot;20148&quot; value=&quot;5&quot;/&gt;&lt;property id=&quot;20300&quot; value=&quot;Slide 4 - &amp;quot;SPEAKERS, PLEASE READ:&amp;quot;&quot;/&gt;&lt;property id=&quot;20307&quot; value=&quot;260&quot;/&gt;&lt;/object&gt;&lt;object type=&quot;3&quot; unique_id=&quot;10008&quot;&gt;&lt;property id=&quot;20148&quot; value=&quot;5&quot;/&gt;&lt;property id=&quot;20300&quot; value=&quot;Slide 5 - &amp;quot;SPEAKERS, PLEASE READ (hidden slide):&amp;quot;&quot;/&gt;&lt;property id=&quot;20307&quot; value=&quot;261&quot;/&gt;&lt;/object&gt;&lt;object type=&quot;3&quot; unique_id=&quot;10009&quot;&gt;&lt;property id=&quot;20148&quot; value=&quot;5&quot;/&gt;&lt;property id=&quot;20300&quot; value=&quot;Slide 6 - &amp;quot;SPEAKER COMMENT SLIDE (hidden slide)::&amp;quot;&quot;/&gt;&lt;property id=&quot;20307&quot; value=&quot;262&quot;/&gt;&lt;/object&gt;&lt;object type=&quot;3&quot; unique_id=&quot;10010&quot;&gt;&lt;property id=&quot;20148&quot; value=&quot;5&quot;/&gt;&lt;property id=&quot;20300&quot; value=&quot;Slide 7 - &amp;quot;PowerPoint Guidelines&amp;quot;&quot;/&gt;&lt;property id=&quot;20307&quot; value=&quot;263&quot;/&gt;&lt;/object&gt;&lt;object type=&quot;3&quot; unique_id=&quot;10011&quot;&gt;&lt;property id=&quot;20148&quot; value=&quot;5&quot;/&gt;&lt;property id=&quot;20300&quot; value=&quot;Slide 8 - &amp;quot;Using Subtitles&amp;#x0D;&amp;#x0A;Subtitle color&amp;quot;&quot;/&gt;&lt;property id=&quot;20307&quot; value=&quot;264&quot;/&gt;&lt;/object&gt;&lt;object type=&quot;3&quot; unique_id=&quot;10012&quot;&gt;&lt;property id=&quot;20148&quot; value=&quot;5&quot;/&gt;&lt;property id=&quot;20300&quot; value=&quot;Slide 9 - &amp;quot;Code Sample&amp;#x0D;&amp;#x0A;How to show code in a slide&amp;quot;&quot;/&gt;&lt;property id=&quot;20307&quot; value=&quot;265&quot;/&gt;&lt;/object&gt;&lt;object type=&quot;3&quot; unique_id=&quot;10013&quot;&gt;&lt;property id=&quot;20148&quot; value=&quot;5&quot;/&gt;&lt;property id=&quot;20300&quot; value=&quot;Slide 10 - &amp;quot;Example Diagram&amp;quot;&quot;/&gt;&lt;property id=&quot;20307&quot; value=&quot;266&quot;/&gt;&lt;/object&gt;&lt;object type=&quot;3&quot; unique_id=&quot;10014&quot;&gt;&lt;property id=&quot;20148&quot; value=&quot;5&quot;/&gt;&lt;property id=&quot;20300&quot; value=&quot;Slide 11 - &amp;quot;Demo Title&amp;quot;&quot;/&gt;&lt;property id=&quot;20307&quot; value=&quot;268&quot;/&gt;&lt;/object&gt;&lt;object type=&quot;3&quot; unique_id=&quot;10015&quot;&gt;&lt;property id=&quot;20148&quot; value=&quot;5&quot;/&gt;&lt;property id=&quot;20300&quot; value=&quot;Slide 12 - &amp;quot;Partner Title&amp;quot;&quot;/&gt;&lt;property id=&quot;20307&quot; value=&quot;273&quot;/&gt;&lt;/object&gt;&lt;object type=&quot;3&quot; unique_id=&quot;10016&quot;&gt;&lt;property id=&quot;20148&quot; value=&quot;5&quot;/&gt;&lt;property id=&quot;20300&quot; value=&quot;Slide 13 - &amp;quot;Announcement Title&amp;quot;&quot;/&gt;&lt;property id=&quot;20307&quot; value=&quot;274&quot;/&gt;&lt;/object&gt;&lt;object type=&quot;3&quot; unique_id=&quot;10017&quot;&gt;&lt;property id=&quot;20148&quot; value=&quot;5&quot;/&gt;&lt;property id=&quot;20300&quot; value=&quot;Slide 14 - &amp;quot;Video Title&amp;quot;&quot;/&gt;&lt;property id=&quot;20307&quot; value=&quot;275&quot;/&gt;&lt;/object&gt;&lt;object type=&quot;3&quot; unique_id=&quot;10018&quot;&gt;&lt;property id=&quot;20148&quot; value=&quot;5&quot;/&gt;&lt;property id=&quot;20300&quot; value=&quot;Slide 15 - &amp;quot;Customer Title&amp;quot;&quot;/&gt;&lt;property id=&quot;20307&quot; value=&quot;276&quot;/&gt;&lt;/object&gt;&lt;object type=&quot;3&quot; unique_id=&quot;10019&quot;&gt;&lt;property id=&quot;20148&quot; value=&quot;5&quot;/&gt;&lt;property id=&quot;20300&quot; value=&quot;Slide 16 - &amp;quot;Call To Action&amp;quot;&quot;/&gt;&lt;property id=&quot;20307&quot; value=&quot;270&quot;/&gt;&lt;/object&gt;&lt;object type=&quot;3&quot; unique_id=&quot;10020&quot;&gt;&lt;property id=&quot;20148&quot; value=&quot;5&quot;/&gt;&lt;property id=&quot;20300&quot; value=&quot;Slide 17 - &amp;quot;Additional Resources&amp;quot;&quot;/&gt;&lt;property id=&quot;20307&quot; value=&quot;271&quot;/&gt;&lt;/object&gt;&lt;object type=&quot;3&quot; unique_id=&quot;10021&quot;&gt;&lt;property id=&quot;20148&quot; value=&quot;5&quot;/&gt;&lt;property id=&quot;20300&quot; value=&quot;Slide 18&quot;/&gt;&lt;property id=&quot;20307&quot; value=&quot;272&quot;/&gt;&lt;/object&gt;&lt;/object&gt;&lt;/object&gt;&lt;/database&gt;"/>
  <p:tag name="SECTOMILLISECCONVERTED" val="1"/>
</p:tagLst>
</file>

<file path=ppt/theme/theme1.xml><?xml version="1.0" encoding="utf-8"?>
<a:theme xmlns:a="http://schemas.openxmlformats.org/drawingml/2006/main" name="WinHEC 2008 Template_NEW_9.22.08">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91432" tIns="45717" rIns="91432" bIns="45717" numCol="1" rtlCol="0" anchor="ctr" anchorCtr="0" compatLnSpc="1">
        <a:prstTxWarp prst="textNoShape">
          <a:avLst/>
        </a:prstTxWarp>
      </a:bodyPr>
      <a:lstStyle>
        <a:defPPr algn="ctr" defTabSz="914063">
          <a:defRPr dirty="0" err="1" smtClean="0">
            <a:solidFill>
              <a:schemeClr val="tx1"/>
            </a:solidFill>
            <a:effectLst>
              <a:outerShdw blurRad="38100" dist="38100" dir="2700000" algn="tl">
                <a:srgbClr val="000000">
                  <a:alpha val="43137"/>
                </a:srgbClr>
              </a:outerShdw>
            </a:effectLst>
            <a:latin typeface="Trebuchet MS"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smtClean="0">
            <a:solidFill>
              <a:schemeClr val="tx1"/>
            </a:solidFill>
            <a:effectLst>
              <a:outerShdw blurRad="38100" dist="38100" dir="2700000" algn="tl">
                <a:srgbClr val="000000">
                  <a:alpha val="43137"/>
                </a:srgbClr>
              </a:outerShdw>
            </a:effectLst>
            <a:latin typeface="Trebuchet MS"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3087</TotalTime>
  <Words>1448</Words>
  <Application>Microsoft Office PowerPoint</Application>
  <PresentationFormat>On-screen Show (4:3)</PresentationFormat>
  <Paragraphs>212</Paragraphs>
  <Slides>21</Slides>
  <Notes>9</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WinHEC 2008 Template_NEW_9.22.08</vt:lpstr>
      <vt:lpstr>Slide 1</vt:lpstr>
      <vt:lpstr>Windows 7 : Mobile Broadband</vt:lpstr>
      <vt:lpstr>Agenda</vt:lpstr>
      <vt:lpstr>Terminologies</vt:lpstr>
      <vt:lpstr>What Is New?</vt:lpstr>
      <vt:lpstr>Architecture</vt:lpstr>
      <vt:lpstr>Mobile Broadband Driver Model</vt:lpstr>
      <vt:lpstr>Driver Model</vt:lpstr>
      <vt:lpstr>NDIS6.20 – Data Path</vt:lpstr>
      <vt:lpstr>Control Path Functionalities</vt:lpstr>
      <vt:lpstr>Control Path DDIs</vt:lpstr>
      <vt:lpstr> Design For Deployment</vt:lpstr>
      <vt:lpstr> Design For Deployment</vt:lpstr>
      <vt:lpstr>Mobile Broadband API</vt:lpstr>
      <vt:lpstr>Supported Functionality</vt:lpstr>
      <vt:lpstr>Custom Features</vt:lpstr>
      <vt:lpstr>Mobile Broadband (MB) Logo</vt:lpstr>
      <vt:lpstr>Demo</vt:lpstr>
      <vt:lpstr>Call To Action</vt:lpstr>
      <vt:lpstr>Resources</vt:lpstr>
      <vt:lpstr>Slide 21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Broadband Driver Development In Windows 7</dc:title>
  <dc:subject>WinHec 2008</dc:subject>
  <dc:creator>Malayala Srinivasan (SRINI)</dc:creator>
  <cp:keywords>WinHec 2008</cp:keywords>
  <dc:description>Template: Saku Uchikawa, Silver Fox Productions, INC.
Formatting: Joshua Jorgensen, Silver Fox Productions
Event Date: November 5th to 7th
Event Location: Los Angeles, CA 
Audience: External</dc:description>
  <cp:lastModifiedBy>hosong</cp:lastModifiedBy>
  <cp:revision>57</cp:revision>
  <dcterms:created xsi:type="dcterms:W3CDTF">2008-09-26T08:20:22Z</dcterms:created>
  <dcterms:modified xsi:type="dcterms:W3CDTF">2008-11-20T08:13:36Z</dcterms:modified>
</cp:coreProperties>
</file>