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Default Extension="docx" ContentType="application/vnd.openxmlformats-officedocument.wordprocessingml.document"/>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48"/>
  </p:notesMasterIdLst>
  <p:handoutMasterIdLst>
    <p:handoutMasterId r:id="rId49"/>
  </p:handoutMasterIdLst>
  <p:sldIdLst>
    <p:sldId id="257" r:id="rId5"/>
    <p:sldId id="258" r:id="rId6"/>
    <p:sldId id="277" r:id="rId7"/>
    <p:sldId id="283" r:id="rId8"/>
    <p:sldId id="294" r:id="rId9"/>
    <p:sldId id="310" r:id="rId10"/>
    <p:sldId id="311" r:id="rId11"/>
    <p:sldId id="309" r:id="rId12"/>
    <p:sldId id="296" r:id="rId13"/>
    <p:sldId id="297" r:id="rId14"/>
    <p:sldId id="299" r:id="rId15"/>
    <p:sldId id="298" r:id="rId16"/>
    <p:sldId id="288" r:id="rId17"/>
    <p:sldId id="293" r:id="rId18"/>
    <p:sldId id="312" r:id="rId19"/>
    <p:sldId id="315" r:id="rId20"/>
    <p:sldId id="334" r:id="rId21"/>
    <p:sldId id="335" r:id="rId22"/>
    <p:sldId id="338" r:id="rId23"/>
    <p:sldId id="339" r:id="rId24"/>
    <p:sldId id="340" r:id="rId25"/>
    <p:sldId id="341" r:id="rId26"/>
    <p:sldId id="342" r:id="rId27"/>
    <p:sldId id="343" r:id="rId28"/>
    <p:sldId id="344" r:id="rId29"/>
    <p:sldId id="345" r:id="rId30"/>
    <p:sldId id="331" r:id="rId31"/>
    <p:sldId id="316" r:id="rId32"/>
    <p:sldId id="317" r:id="rId33"/>
    <p:sldId id="318" r:id="rId34"/>
    <p:sldId id="319" r:id="rId35"/>
    <p:sldId id="320" r:id="rId36"/>
    <p:sldId id="321" r:id="rId37"/>
    <p:sldId id="323" r:id="rId38"/>
    <p:sldId id="324" r:id="rId39"/>
    <p:sldId id="326" r:id="rId40"/>
    <p:sldId id="328" r:id="rId41"/>
    <p:sldId id="329" r:id="rId42"/>
    <p:sldId id="330" r:id="rId43"/>
    <p:sldId id="332" r:id="rId44"/>
    <p:sldId id="333" r:id="rId45"/>
    <p:sldId id="313" r:id="rId46"/>
    <p:sldId id="272" r:id="rId47"/>
  </p:sldIdLst>
  <p:sldSz cx="9144000" cy="6858000" type="screen4x3"/>
  <p:notesSz cx="7010400" cy="9296400"/>
  <p:custDataLst>
    <p:tags r:id="rId5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6846" autoAdjust="0"/>
    <p:restoredTop sz="89167" autoAdjust="0"/>
  </p:normalViewPr>
  <p:slideViewPr>
    <p:cSldViewPr showGuides="1">
      <p:cViewPr varScale="1">
        <p:scale>
          <a:sx n="66" d="100"/>
          <a:sy n="66" d="100"/>
        </p:scale>
        <p:origin x="-600" y="-102"/>
      </p:cViewPr>
      <p:guideLst>
        <p:guide orient="horz" pos="2160"/>
        <p:guide orient="horz" pos="146"/>
        <p:guide orient="horz" pos="4178"/>
        <p:guide orient="horz" pos="893"/>
        <p:guide orient="horz" pos="1198"/>
        <p:guide orient="horz" pos="1484"/>
        <p:guide pos="240"/>
        <p:guide pos="5520"/>
        <p:guide pos="2880"/>
        <p:guide pos="461"/>
      </p:guideLst>
    </p:cSldViewPr>
  </p:slideViewPr>
  <p:notesTextViewPr>
    <p:cViewPr>
      <p:scale>
        <a:sx n="100" d="100"/>
        <a:sy n="100" d="100"/>
      </p:scale>
      <p:origin x="0" y="0"/>
    </p:cViewPr>
  </p:notesTextViewPr>
  <p:sorterViewPr>
    <p:cViewPr>
      <p:scale>
        <a:sx n="100" d="100"/>
        <a:sy n="100" d="100"/>
      </p:scale>
      <p:origin x="0" y="6510"/>
    </p:cViewPr>
  </p:sorterViewPr>
  <p:notesViewPr>
    <p:cSldViewPr showGuides="1">
      <p:cViewPr varScale="1">
        <p:scale>
          <a:sx n="83" d="100"/>
          <a:sy n="83" d="100"/>
        </p:scale>
        <p:origin x="-1956" y="-90"/>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tags" Target="tags/tag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r>
              <a:rPr lang="en-US" dirty="0" err="1" smtClean="0">
                <a:latin typeface="Trebuchet MS" pitchFamily="34" charset="0"/>
              </a:rPr>
              <a:t>WinHEC</a:t>
            </a:r>
            <a:r>
              <a:rPr lang="en-US" dirty="0" smtClean="0">
                <a:latin typeface="Trebuchet MS" pitchFamily="34" charset="0"/>
              </a:rPr>
              <a:t> 2008</a:t>
            </a:r>
            <a:endParaRPr lang="en-US" dirty="0">
              <a:latin typeface="Trebuchet MS" pitchFamily="34" charset="0"/>
            </a:endParaRPr>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750C7F44-AECA-4F01-B3E9-1283A36531D5}" type="datetimeFigureOut">
              <a:rPr lang="en-US" smtClean="0">
                <a:latin typeface="Trebuchet MS" pitchFamily="34" charset="0"/>
              </a:rPr>
              <a:pPr/>
              <a:t>11/19/2008</a:t>
            </a:fld>
            <a:endParaRPr lang="en-US" dirty="0">
              <a:latin typeface="Trebuchet MS" pitchFamily="34" charset="0"/>
            </a:endParaRPr>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67C69BEF-7612-4012-8A2B-B6D3188A6C54}" type="slidenum">
              <a:rPr lang="en-US" smtClean="0">
                <a:latin typeface="Trebuchet MS" pitchFamily="34" charset="0"/>
              </a:rPr>
              <a:pPr/>
              <a:t>‹#›</a:t>
            </a:fld>
            <a:endParaRPr lang="en-US" dirty="0">
              <a:latin typeface="Trebuchet MS" pitchFamily="34" charset="0"/>
            </a:endParaRPr>
          </a:p>
        </p:txBody>
      </p:sp>
      <p:sp>
        <p:nvSpPr>
          <p:cNvPr id="6" name="Footer Placeholder 5"/>
          <p:cNvSpPr txBox="1">
            <a:spLocks/>
          </p:cNvSpPr>
          <p:nvPr/>
        </p:nvSpPr>
        <p:spPr>
          <a:xfrm>
            <a:off x="0" y="8831580"/>
            <a:ext cx="6309360" cy="464820"/>
          </a:xfrm>
          <a:prstGeom prst="rect">
            <a:avLst/>
          </a:prstGeom>
        </p:spPr>
        <p:txBody>
          <a:bodyPr vert="horz" lIns="93177" tIns="46589" rIns="93177" bIns="46589" rtlCol="0" anchor="b"/>
          <a:lstStyle>
            <a:lvl1pPr algn="l">
              <a:defRPr sz="500">
                <a:latin typeface="Segoe" pitchFamily="34" charset="0"/>
              </a:defRPr>
            </a:lvl1pPr>
          </a:lstStyle>
          <a:p>
            <a:pPr defTabSz="931774">
              <a:defRPr/>
            </a:pPr>
            <a:r>
              <a:rPr lang="en-US" dirty="0" smtClean="0">
                <a:solidFill>
                  <a:srgbClr val="000000"/>
                </a:solidFill>
                <a:latin typeface="Trebuchet MS" pitchFamily="34" charset="0"/>
              </a:rPr>
              <a:t>© 2008 Microsoft Corporation. All rights reserved. Microsoft, Windows, Windows Vista and other product names are or may be registered trademarks and/or trademarks in the U.S. and/or other countries.</a:t>
            </a:r>
          </a:p>
          <a:p>
            <a:pPr defTabSz="931774">
              <a:defRPr/>
            </a:pPr>
            <a:r>
              <a:rPr lang="en-US" dirty="0" smtClean="0">
                <a:solidFill>
                  <a:srgbClr val="000000"/>
                </a:solidFill>
                <a:latin typeface="Trebuchet MS"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Trebuchet MS" pitchFamily="34" charset="0"/>
              </a:rPr>
            </a:br>
            <a:r>
              <a:rPr lang="en-US" dirty="0" smtClean="0">
                <a:solidFill>
                  <a:srgbClr val="000000"/>
                </a:solidFill>
                <a:latin typeface="Trebuchet MS" pitchFamily="34" charset="0"/>
              </a:rPr>
              <a:t>MICROSOFT MAKES NO WARRANTIES, EXPRESS, IMPLIED OR STATUTORY, AS TO THE INFORMATION IN THIS PRESENTATION.</a:t>
            </a: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atin typeface="Trebuchet MS" pitchFamily="34" charset="0"/>
              </a:defRPr>
            </a:lvl1pPr>
          </a:lstStyle>
          <a:p>
            <a:r>
              <a:rPr lang="en-US" dirty="0" err="1" smtClean="0"/>
              <a:t>WinHEC</a:t>
            </a:r>
            <a:r>
              <a:rPr lang="en-US" dirty="0" smtClean="0"/>
              <a:t> 2008</a:t>
            </a:r>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atin typeface="Trebuchet MS" pitchFamily="34" charset="0"/>
              </a:defRPr>
            </a:lvl1pPr>
          </a:lstStyle>
          <a:p>
            <a:fld id="{950C5189-D84B-43B0-9B5F-E4CA03B1F31C}" type="datetimeFigureOut">
              <a:rPr lang="en-US" smtClean="0"/>
              <a:pPr/>
              <a:t>11/19/2008</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atin typeface="Trebuchet MS" pitchFamily="34" charset="0"/>
              </a:defRPr>
            </a:lvl1pPr>
          </a:lstStyle>
          <a:p>
            <a:fld id="{358640C4-3360-49AE-98EE-C1CFB5AC3557}" type="slidenum">
              <a:rPr lang="en-US" smtClean="0"/>
              <a:pPr/>
              <a:t>‹#›</a:t>
            </a:fld>
            <a:endParaRPr lang="en-US" dirty="0"/>
          </a:p>
        </p:txBody>
      </p:sp>
      <p:sp>
        <p:nvSpPr>
          <p:cNvPr id="8" name="Footer Placeholder 5"/>
          <p:cNvSpPr txBox="1">
            <a:spLocks/>
          </p:cNvSpPr>
          <p:nvPr/>
        </p:nvSpPr>
        <p:spPr>
          <a:xfrm>
            <a:off x="0" y="8831580"/>
            <a:ext cx="6309360" cy="464820"/>
          </a:xfrm>
          <a:prstGeom prst="rect">
            <a:avLst/>
          </a:prstGeom>
        </p:spPr>
        <p:txBody>
          <a:bodyPr vert="horz" lIns="93177" tIns="46589" rIns="93177" bIns="46589" rtlCol="0" anchor="b"/>
          <a:lstStyle>
            <a:lvl1pPr algn="l">
              <a:defRPr sz="500">
                <a:latin typeface="Segoe" pitchFamily="34" charset="0"/>
              </a:defRPr>
            </a:lvl1pPr>
          </a:lstStyle>
          <a:p>
            <a:pPr marL="0" marR="0" lvl="0" indent="0" algn="l" defTabSz="931774"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t>© 2008 Microsoft Corporation. All rights reserved. Microsoft, Windows, Windows Vista and other product names are or may be registered trademarks and/or trademarks in the U.S. and/or other countries.</a:t>
            </a:r>
          </a:p>
          <a:p>
            <a:pPr marL="0" marR="0" lvl="0" indent="0" algn="l" defTabSz="931774"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br>
            <a: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t>MICROSOFT MAKES NO WARRANTIES, EXPRESS, IMPLIED OR STATUTORY, AS TO THE INFORMATION IN THIS PRESENTATION.</a:t>
            </a: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Trebuchet MS" pitchFamily="34" charset="0"/>
        <a:ea typeface="+mn-ea"/>
        <a:cs typeface="+mn-cs"/>
      </a:defRPr>
    </a:lvl1pPr>
    <a:lvl2pPr marL="457200" algn="l" defTabSz="914400" rtl="0" eaLnBrk="1" latinLnBrk="0" hangingPunct="1">
      <a:defRPr sz="1200" kern="1200">
        <a:solidFill>
          <a:schemeClr val="tx1"/>
        </a:solidFill>
        <a:latin typeface="Trebuchet MS" pitchFamily="34" charset="0"/>
        <a:ea typeface="+mn-ea"/>
        <a:cs typeface="+mn-cs"/>
      </a:defRPr>
    </a:lvl2pPr>
    <a:lvl3pPr marL="914400" algn="l" defTabSz="914400" rtl="0" eaLnBrk="1" latinLnBrk="0" hangingPunct="1">
      <a:defRPr sz="1200" kern="1200">
        <a:solidFill>
          <a:schemeClr val="tx1"/>
        </a:solidFill>
        <a:latin typeface="Trebuchet MS" pitchFamily="34" charset="0"/>
        <a:ea typeface="+mn-ea"/>
        <a:cs typeface="+mn-cs"/>
      </a:defRPr>
    </a:lvl3pPr>
    <a:lvl4pPr marL="1371600" algn="l" defTabSz="914400" rtl="0" eaLnBrk="1" latinLnBrk="0" hangingPunct="1">
      <a:defRPr sz="1200" kern="1200">
        <a:solidFill>
          <a:schemeClr val="tx1"/>
        </a:solidFill>
        <a:latin typeface="Trebuchet MS" pitchFamily="34" charset="0"/>
        <a:ea typeface="+mn-ea"/>
        <a:cs typeface="+mn-cs"/>
      </a:defRPr>
    </a:lvl4pPr>
    <a:lvl5pPr marL="1828800" algn="l" defTabSz="914400" rtl="0" eaLnBrk="1" latinLnBrk="0" hangingPunct="1">
      <a:defRPr sz="1200" kern="1200">
        <a:solidFill>
          <a:schemeClr val="tx1"/>
        </a:solidFill>
        <a:latin typeface="Trebuchet MS"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11/19/2008 5:18 PM</a:t>
            </a:fld>
            <a:endParaRPr lang="en-US"/>
          </a:p>
        </p:txBody>
      </p:sp>
      <p:sp>
        <p:nvSpPr>
          <p:cNvPr id="6" name="Footer Placeholder 5"/>
          <p:cNvSpPr>
            <a:spLocks noGrp="1"/>
          </p:cNvSpPr>
          <p:nvPr>
            <p:ph type="ftr" sz="quarter" idx="12"/>
          </p:nvPr>
        </p:nvSpPr>
        <p:spPr>
          <a:xfrm>
            <a:off x="0" y="8829967"/>
            <a:ext cx="6421120" cy="464820"/>
          </a:xfrm>
          <a:prstGeom prst="rect">
            <a:avLst/>
          </a:prstGeom>
        </p:spPr>
        <p:txBody>
          <a:bodyPr lIns="93177" tIns="46589" rIns="93177" bIns="46589"/>
          <a:lstStyle/>
          <a:p>
            <a:r>
              <a:rPr lang="en-US" dirty="0" smtClean="0">
                <a:latin typeface="Trebuchet MS" pitchFamily="34" charset="0"/>
              </a:rPr>
              <a:t>© 2006 Microsoft Corporation. All rights reserved. Microsoft, Windows, Windows Vista and other product names are or may be registered trademarks and/or trademarks in the U.S. and/or other countries.</a:t>
            </a:r>
          </a:p>
          <a:p>
            <a:r>
              <a:rPr lang="en-US" dirty="0" smtClean="0">
                <a:latin typeface="Trebuchet MS"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latin typeface="Trebuchet MS" pitchFamily="34" charset="0"/>
              </a:rPr>
            </a:br>
            <a:r>
              <a:rPr lang="en-US" dirty="0" smtClean="0">
                <a:latin typeface="Trebuchet MS" pitchFamily="34" charset="0"/>
              </a:rPr>
              <a:t>MICROSOFT MAKES NO WARRANTIES, EXPRESS, IMPLIED OR STATUTORY, AS TO THE INFORMATION IN THIS PRESENTATION.</a:t>
            </a:r>
            <a:endParaRPr lang="en-US" dirty="0">
              <a:latin typeface="Trebuchet MS"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11/19/2008 5:18 PM</a:t>
            </a:fld>
            <a:endParaRPr lang="en-US"/>
          </a:p>
        </p:txBody>
      </p:sp>
      <p:sp>
        <p:nvSpPr>
          <p:cNvPr id="6" name="Footer Placeholder 5"/>
          <p:cNvSpPr>
            <a:spLocks noGrp="1"/>
          </p:cNvSpPr>
          <p:nvPr>
            <p:ph type="ftr" sz="quarter" idx="12"/>
          </p:nvPr>
        </p:nvSpPr>
        <p:spPr>
          <a:xfrm>
            <a:off x="0" y="8829967"/>
            <a:ext cx="6421120" cy="464820"/>
          </a:xfrm>
          <a:prstGeom prst="rect">
            <a:avLst/>
          </a:prstGeom>
        </p:spPr>
        <p:txBody>
          <a:bodyPr lIns="93177" tIns="46589" rIns="93177" bIns="46589"/>
          <a:lstStyle/>
          <a:p>
            <a:r>
              <a:rPr lang="en-US" dirty="0" smtClean="0">
                <a:latin typeface="Trebuchet MS" pitchFamily="34" charset="0"/>
              </a:rPr>
              <a:t>© 2006 Microsoft Corporation. All rights reserved. Microsoft, Windows, Windows Vista and other product names are or may be registered trademarks and/or trademarks in the U.S. and/or other countries.</a:t>
            </a:r>
          </a:p>
          <a:p>
            <a:r>
              <a:rPr lang="en-US" dirty="0" smtClean="0">
                <a:latin typeface="Trebuchet MS"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latin typeface="Trebuchet MS" pitchFamily="34" charset="0"/>
              </a:rPr>
            </a:br>
            <a:r>
              <a:rPr lang="en-US" dirty="0" smtClean="0">
                <a:latin typeface="Trebuchet MS" pitchFamily="34" charset="0"/>
              </a:rPr>
              <a:t>MICROSOFT MAKES NO WARRANTIES, EXPRESS, IMPLIED OR STATUTORY, AS TO THE INFORMATION IN THIS PRESENTATION.</a:t>
            </a:r>
            <a:endParaRPr lang="en-US" dirty="0">
              <a:latin typeface="Trebuchet MS"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Additional languages handwriting recognition support represents larger addressable market for Tablet PCs. </a:t>
            </a:r>
          </a:p>
          <a:p>
            <a:pPr>
              <a:buFont typeface="Arial" pitchFamily="34" charset="0"/>
              <a:buChar char="•"/>
            </a:pPr>
            <a:r>
              <a:rPr lang="en-US" dirty="0" smtClean="0"/>
              <a:t>East Asian accuracy improvements should fuel better market adoption and ISV engagement.</a:t>
            </a:r>
          </a:p>
          <a:p>
            <a:pPr>
              <a:buFont typeface="Arial" pitchFamily="34" charset="0"/>
              <a:buChar char="•"/>
            </a:pPr>
            <a:r>
              <a:rPr lang="en-US" dirty="0" smtClean="0"/>
              <a:t>Math recognition presents opportunity for differentiated offering for Education Vertical.</a:t>
            </a:r>
          </a:p>
        </p:txBody>
      </p:sp>
      <p:sp>
        <p:nvSpPr>
          <p:cNvPr id="4" name="Slide Number Placeholder 3"/>
          <p:cNvSpPr>
            <a:spLocks noGrp="1"/>
          </p:cNvSpPr>
          <p:nvPr>
            <p:ph type="sldNum" sz="quarter" idx="10"/>
          </p:nvPr>
        </p:nvSpPr>
        <p:spPr/>
        <p:txBody>
          <a:bodyPr/>
          <a:lstStyle/>
          <a:p>
            <a:fld id="{F2850B27-E1C7-40CB-A4C6-AF3847F9929F}" type="slidenum">
              <a:rPr lang="en-US" smtClean="0"/>
              <a:pPr/>
              <a:t>16</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defTabSz="931774">
              <a:defRPr/>
            </a:pPr>
            <a:r>
              <a:rPr lang="en-US" dirty="0" smtClean="0"/>
              <a:t>Contact identifier: The ID of the current contact.  An ID must remain constant while it is detected by the device, and each separate concurrent contact needs a unique ID.  IDs can be reused after a contact is no longer detected.  If the device supports “in-air” packets, the ID must persist from the time the contact is detected until the time it goes out of range.</a:t>
            </a:r>
          </a:p>
          <a:p>
            <a:pPr defTabSz="931774">
              <a:defRPr/>
            </a:pPr>
            <a:r>
              <a:rPr lang="en-US" dirty="0" smtClean="0"/>
              <a:t> </a:t>
            </a:r>
          </a:p>
          <a:p>
            <a:pPr defTabSz="931774">
              <a:defRPr/>
            </a:pPr>
            <a:r>
              <a:rPr lang="en-US" dirty="0" smtClean="0"/>
              <a:t>Configuration: The CA for the top level collection housing the feature report.</a:t>
            </a:r>
          </a:p>
          <a:p>
            <a:pPr defTabSz="931774">
              <a:defRPr/>
            </a:pPr>
            <a:r>
              <a:rPr lang="en-US" dirty="0" smtClean="0"/>
              <a:t> </a:t>
            </a:r>
          </a:p>
          <a:p>
            <a:pPr defTabSz="931774">
              <a:defRPr/>
            </a:pPr>
            <a:r>
              <a:rPr lang="en-US" dirty="0" smtClean="0"/>
              <a:t>Input mode: A read/write value feature to get and set the current input configuration of a device. </a:t>
            </a:r>
          </a:p>
          <a:p>
            <a:pPr defTabSz="931774">
              <a:defRPr/>
            </a:pPr>
            <a:r>
              <a:rPr lang="en-US" dirty="0" smtClean="0"/>
              <a:t> </a:t>
            </a:r>
          </a:p>
          <a:p>
            <a:pPr defTabSz="931774">
              <a:defRPr/>
            </a:pPr>
            <a:r>
              <a:rPr lang="en-US" dirty="0" smtClean="0"/>
              <a:t>Device index: Identifies the top level collection for which the configuration is intended.  This addresses the scenario where a report descriptor contains more than one multi-input top level collection.</a:t>
            </a:r>
          </a:p>
          <a:p>
            <a:pPr defTabSz="931774">
              <a:defRPr/>
            </a:pPr>
            <a:r>
              <a:rPr lang="en-US" dirty="0" smtClean="0"/>
              <a:t> </a:t>
            </a:r>
          </a:p>
          <a:p>
            <a:pPr defTabSz="931774">
              <a:defRPr/>
            </a:pPr>
            <a:r>
              <a:rPr lang="en-US" dirty="0" smtClean="0"/>
              <a:t>Actual contact count: This usage is specifically for devices that report all current contact information using the parallel or hybrid mode described below.  Since the report count for each usage in this device’s top level collection will be less than or equal to the maximum number of contacts the device supports, this usage should convey the actual number of valid contacts in the current packet.  A device that cannot provide this information must use NULL for all values in the first position that do not contain valid contact information.  The usage should be in the top level collection.</a:t>
            </a:r>
          </a:p>
          <a:p>
            <a:pPr defTabSz="931774">
              <a:defRPr/>
            </a:pPr>
            <a:r>
              <a:rPr lang="en-US" dirty="0" smtClean="0"/>
              <a:t> </a:t>
            </a:r>
          </a:p>
          <a:p>
            <a:pPr defTabSz="931774">
              <a:defRPr/>
            </a:pPr>
            <a:r>
              <a:rPr lang="en-US" dirty="0" smtClean="0"/>
              <a:t>Maximum number of contacts: A read only feature for getting the total number of contacts a multi-touch device supports.  This usage must be included in a feature report that is part of the multi-touch top level collection regardless of the reporting mode being used. </a:t>
            </a:r>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20</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Null values</a:t>
            </a:r>
            <a:endParaRPr lang="en-US" dirty="0" smtClean="0"/>
          </a:p>
          <a:p>
            <a:r>
              <a:rPr lang="en-US" dirty="0" smtClean="0"/>
              <a:t>Null values should be specified as outlined in the HID specification.  The null bit must be set on all main items in the report descriptor.  Note that device can use either the actual count usage or null values to notify the host of actual number of valid contacts in a packet.</a:t>
            </a:r>
          </a:p>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23</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defRPr/>
            </a:pPr>
            <a:r>
              <a:rPr lang="en-US" dirty="0" smtClean="0"/>
              <a:t>Multi-touch devices are identified via the contact id usage</a:t>
            </a:r>
          </a:p>
          <a:p>
            <a:endParaRPr lang="en-US" dirty="0" smtClean="0"/>
          </a:p>
          <a:p>
            <a:r>
              <a:rPr lang="en-US" dirty="0" smtClean="0"/>
              <a:t>Single touch is recommended for Windows XP Tablet PC Edition and Windows Vista.  The mouse is recommended for Windows XP and Windows 2000. </a:t>
            </a:r>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24</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digitizer device reports proper physical dimensions by using the physical dimensions property of the x and y usage. Windows 7 uses these values in gesture recognition and other platform features. Inaccurate information about the physical dimensions may affect the performance of those features.</a:t>
            </a:r>
          </a:p>
          <a:p>
            <a:r>
              <a:rPr lang="en-US" dirty="0" smtClean="0"/>
              <a:t> </a:t>
            </a:r>
          </a:p>
          <a:p>
            <a:r>
              <a:rPr lang="en-US" dirty="0" smtClean="0"/>
              <a:t>If for some reason a digitizer device cannot report accurate physical dimensions, report 0 units.</a:t>
            </a:r>
          </a:p>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25</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35</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For</a:t>
            </a:r>
            <a:r>
              <a:rPr lang="en-US" baseline="0" dirty="0" smtClean="0"/>
              <a:t> drivers: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Build KMDF drivers that appear to Windows per the guidance here and in the whitepaper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Take full advantage of the samples and tools in the WDK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Do as much in firmware as possible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40</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ctrTitle" hasCustomPrompt="1"/>
          </p:nvPr>
        </p:nvSpPr>
        <p:spPr>
          <a:xfrm>
            <a:off x="1385910" y="1961297"/>
            <a:ext cx="7142634" cy="1495794"/>
          </a:xfrm>
          <a:ln algn="ctr"/>
        </p:spPr>
        <p:txBody>
          <a:bodyPr lIns="0" tIns="0" rIns="0" bIns="0" anchor="t"/>
          <a:lstStyle>
            <a:lvl1pPr algn="l" rtl="0" fontAlgn="base">
              <a:lnSpc>
                <a:spcPct val="90000"/>
              </a:lnSpc>
              <a:spcBef>
                <a:spcPct val="0"/>
              </a:spcBef>
              <a:spcAft>
                <a:spcPct val="0"/>
              </a:spcAft>
              <a:defRPr lang="en-US" sz="54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dirty="0" smtClean="0"/>
              <a:t>Click </a:t>
            </a:r>
            <a:r>
              <a:rPr lang="en-US" dirty="0"/>
              <a:t>to edit Master title </a:t>
            </a:r>
            <a:r>
              <a:rPr lang="en-US" dirty="0" smtClean="0"/>
              <a:t>style </a:t>
            </a:r>
            <a:endParaRPr lang="en-US" dirty="0"/>
          </a:p>
        </p:txBody>
      </p:sp>
      <p:sp>
        <p:nvSpPr>
          <p:cNvPr id="18435" name="Rectangle 3"/>
          <p:cNvSpPr>
            <a:spLocks noGrp="1" noChangeArrowheads="1"/>
          </p:cNvSpPr>
          <p:nvPr>
            <p:ph type="subTitle" idx="1"/>
          </p:nvPr>
        </p:nvSpPr>
        <p:spPr>
          <a:xfrm>
            <a:off x="2734826" y="3650133"/>
            <a:ext cx="5866482" cy="473207"/>
          </a:xfrm>
        </p:spPr>
        <p:txBody>
          <a:bodyPr lIns="0" tIns="0" rIns="0" bIns="0" anchor="t"/>
          <a:lstStyle>
            <a:lvl1pPr marL="0" indent="0">
              <a:spcBef>
                <a:spcPct val="0"/>
              </a:spcBef>
              <a:buFont typeface="Wingdings" pitchFamily="2" charset="2"/>
              <a:buNone/>
              <a:defRPr sz="3300">
                <a:gradFill>
                  <a:gsLst>
                    <a:gs pos="28000">
                      <a:schemeClr val="tx1"/>
                    </a:gs>
                    <a:gs pos="48000">
                      <a:schemeClr val="tx1"/>
                    </a:gs>
                  </a:gsLst>
                  <a:lin ang="5400000" scaled="1"/>
                </a:gradFill>
                <a:effectLst>
                  <a:outerShdw blurRad="38100" dist="38100" dir="2700000" algn="tl">
                    <a:srgbClr val="000000">
                      <a:alpha val="43137"/>
                    </a:srgbClr>
                  </a:outerShdw>
                </a:effectLst>
              </a:defRPr>
            </a:lvl1pPr>
          </a:lstStyle>
          <a:p>
            <a:r>
              <a:rPr lang="en-US" smtClean="0"/>
              <a:t>Click to edit Master subtitle style</a:t>
            </a:r>
            <a:endParaRPr lang="en-US" dirty="0"/>
          </a:p>
        </p:txBody>
      </p:sp>
      <p:pic>
        <p:nvPicPr>
          <p:cNvPr id="4" name="Picture 3" descr="WinHEC_logo.png"/>
          <p:cNvPicPr>
            <a:picLocks noChangeAspect="1"/>
          </p:cNvPicPr>
          <p:nvPr userDrawn="1"/>
        </p:nvPicPr>
        <p:blipFill>
          <a:blip r:embed="rId3"/>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overrideClrMapping bg1="dk2" tx1="lt1" bg2="dk1"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ck Slide - no bottom bar">
    <p:bg>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
          <a:xfrm>
            <a:off x="382588" y="228600"/>
            <a:ext cx="8380412" cy="692497"/>
          </a:xfrm>
        </p:spPr>
        <p:txBody>
          <a:bodyPr/>
          <a:lstStyle>
            <a:lvl1pPr algn="l" rtl="0" fontAlgn="base">
              <a:lnSpc>
                <a:spcPct val="90000"/>
              </a:lnSpc>
              <a:spcBef>
                <a:spcPct val="0"/>
              </a:spcBef>
              <a:spcAft>
                <a:spcPct val="0"/>
              </a:spcAft>
              <a:defRPr lang="en-US" sz="5000" spc="-125" dirty="0">
                <a:ln w="3175">
                  <a:noFill/>
                </a:ln>
                <a:solidFill>
                  <a:srgbClr val="FFFFFF"/>
                </a:solidFill>
                <a:effectLst>
                  <a:outerShdw blurRad="88900" dist="12700" dir="2700000" algn="tl" rotWithShape="0">
                    <a:prstClr val="black"/>
                  </a:outerShdw>
                </a:effectLst>
                <a:latin typeface="Trebuchet MS"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bwMode="black">
          <a:xfrm>
            <a:off x="382588" y="1414464"/>
            <a:ext cx="8380412" cy="2369879"/>
          </a:xfr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400" y="275167"/>
            <a:ext cx="8229203" cy="75709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399" y="1534583"/>
            <a:ext cx="4040188" cy="327742"/>
          </a:xfrm>
        </p:spPr>
        <p:txBody>
          <a:bodyPr anchor="b"/>
          <a:lstStyle>
            <a:lvl1pPr marL="0" indent="0">
              <a:buNone/>
              <a:defRPr sz="1700" b="1"/>
            </a:lvl1pPr>
            <a:lvl2pPr marL="320024" indent="0">
              <a:buNone/>
              <a:defRPr sz="1400" b="1"/>
            </a:lvl2pPr>
            <a:lvl3pPr marL="640048" indent="0">
              <a:buNone/>
              <a:defRPr sz="1300" b="1"/>
            </a:lvl3pPr>
            <a:lvl4pPr marL="960072" indent="0">
              <a:buNone/>
              <a:defRPr sz="1100" b="1"/>
            </a:lvl4pPr>
            <a:lvl5pPr marL="1280096" indent="0">
              <a:buNone/>
              <a:defRPr sz="1100" b="1"/>
            </a:lvl5pPr>
            <a:lvl6pPr marL="1600120" indent="0">
              <a:buNone/>
              <a:defRPr sz="1100" b="1"/>
            </a:lvl6pPr>
            <a:lvl7pPr marL="1920144" indent="0">
              <a:buNone/>
              <a:defRPr sz="1100" b="1"/>
            </a:lvl7pPr>
            <a:lvl8pPr marL="2240168" indent="0">
              <a:buNone/>
              <a:defRPr sz="1100" b="1"/>
            </a:lvl8pPr>
            <a:lvl9pPr marL="2560192" indent="0">
              <a:buNone/>
              <a:defRPr sz="1100" b="1"/>
            </a:lvl9pPr>
          </a:lstStyle>
          <a:p>
            <a:pPr lvl="0"/>
            <a:r>
              <a:rPr lang="en-US" smtClean="0"/>
              <a:t>Click to edit Master text styles</a:t>
            </a:r>
          </a:p>
        </p:txBody>
      </p:sp>
      <p:sp>
        <p:nvSpPr>
          <p:cNvPr id="4" name="Content Placeholder 3"/>
          <p:cNvSpPr>
            <a:spLocks noGrp="1"/>
          </p:cNvSpPr>
          <p:nvPr>
            <p:ph sz="half" idx="2"/>
          </p:nvPr>
        </p:nvSpPr>
        <p:spPr>
          <a:xfrm>
            <a:off x="457399" y="2174876"/>
            <a:ext cx="4040188" cy="4530724"/>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422" y="1534583"/>
            <a:ext cx="4041180" cy="327742"/>
          </a:xfrm>
        </p:spPr>
        <p:txBody>
          <a:bodyPr anchor="b"/>
          <a:lstStyle>
            <a:lvl1pPr marL="0" indent="0">
              <a:buNone/>
              <a:defRPr sz="1700" b="1"/>
            </a:lvl1pPr>
            <a:lvl2pPr marL="320024" indent="0">
              <a:buNone/>
              <a:defRPr sz="1400" b="1"/>
            </a:lvl2pPr>
            <a:lvl3pPr marL="640048" indent="0">
              <a:buNone/>
              <a:defRPr sz="1300" b="1"/>
            </a:lvl3pPr>
            <a:lvl4pPr marL="960072" indent="0">
              <a:buNone/>
              <a:defRPr sz="1100" b="1"/>
            </a:lvl4pPr>
            <a:lvl5pPr marL="1280096" indent="0">
              <a:buNone/>
              <a:defRPr sz="1100" b="1"/>
            </a:lvl5pPr>
            <a:lvl6pPr marL="1600120" indent="0">
              <a:buNone/>
              <a:defRPr sz="1100" b="1"/>
            </a:lvl6pPr>
            <a:lvl7pPr marL="1920144" indent="0">
              <a:buNone/>
              <a:defRPr sz="1100" b="1"/>
            </a:lvl7pPr>
            <a:lvl8pPr marL="2240168" indent="0">
              <a:buNone/>
              <a:defRPr sz="1100" b="1"/>
            </a:lvl8pPr>
            <a:lvl9pPr marL="2560192" indent="0">
              <a:buNone/>
              <a:defRPr sz="1100" b="1"/>
            </a:lvl9pPr>
          </a:lstStyle>
          <a:p>
            <a:pPr lvl="0"/>
            <a:r>
              <a:rPr lang="en-US" smtClean="0"/>
              <a:t>Click to edit Master text styles</a:t>
            </a:r>
          </a:p>
        </p:txBody>
      </p:sp>
      <p:sp>
        <p:nvSpPr>
          <p:cNvPr id="6" name="Content Placeholder 5"/>
          <p:cNvSpPr>
            <a:spLocks noGrp="1"/>
          </p:cNvSpPr>
          <p:nvPr>
            <p:ph sz="quarter" idx="4"/>
          </p:nvPr>
        </p:nvSpPr>
        <p:spPr>
          <a:xfrm>
            <a:off x="4645422" y="2174876"/>
            <a:ext cx="4041180" cy="4530724"/>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Demo Video etc slides">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ctrTitle" hasCustomPrompt="1"/>
          </p:nvPr>
        </p:nvSpPr>
        <p:spPr>
          <a:xfrm>
            <a:off x="2556404" y="3228059"/>
            <a:ext cx="5873917" cy="664797"/>
          </a:xfrm>
          <a:ln algn="ctr"/>
        </p:spPr>
        <p:txBody>
          <a:bodyPr lIns="0" tIns="0" rIns="0" bIns="0" anchor="t"/>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dirty="0" smtClean="0"/>
              <a:t>Click to edit title style</a:t>
            </a:r>
            <a:endParaRPr lang="en-US" dirty="0"/>
          </a:p>
        </p:txBody>
      </p:sp>
      <p:sp>
        <p:nvSpPr>
          <p:cNvPr id="18435" name="Rectangle 3"/>
          <p:cNvSpPr>
            <a:spLocks noGrp="1" noChangeArrowheads="1"/>
          </p:cNvSpPr>
          <p:nvPr>
            <p:ph type="subTitle" idx="1"/>
          </p:nvPr>
        </p:nvSpPr>
        <p:spPr>
          <a:xfrm>
            <a:off x="2556405" y="4214106"/>
            <a:ext cx="5970561" cy="443198"/>
          </a:xfrm>
        </p:spPr>
        <p:txBody>
          <a:bodyPr lIns="0" tIns="0" rIns="0" bIns="0" anchor="t"/>
          <a:lstStyle>
            <a:lvl1pPr marL="0" indent="0">
              <a:spcBef>
                <a:spcPct val="0"/>
              </a:spcBef>
              <a:buFont typeface="Wingdings" pitchFamily="2" charset="2"/>
              <a:buNone/>
              <a:defRPr sz="3200">
                <a:solidFill>
                  <a:schemeClr val="tx2"/>
                </a:solidFill>
              </a:defRPr>
            </a:lvl1pPr>
          </a:lstStyle>
          <a:p>
            <a:r>
              <a:rPr lang="en-US" smtClean="0"/>
              <a:t>Click to edit Master subtitle style</a:t>
            </a:r>
            <a:endParaRPr lang="en-US" dirty="0"/>
          </a:p>
        </p:txBody>
      </p:sp>
      <p:pic>
        <p:nvPicPr>
          <p:cNvPr id="4" name="Picture 3" descr="WinHEC_logo.png"/>
          <p:cNvPicPr>
            <a:picLocks noChangeAspect="1"/>
          </p:cNvPicPr>
          <p:nvPr userDrawn="1"/>
        </p:nvPicPr>
        <p:blipFill>
          <a:blip r:embed="rId3"/>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overrideClrMapping bg1="dk2" tx1="lt1" bg2="dk1"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64797"/>
          </a:xfrm>
        </p:spPr>
        <p:txBody>
          <a:bodyPr/>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smtClean="0"/>
              <a:t>Click to edit Master title style</a:t>
            </a:r>
            <a:endParaRPr lang="en-US" dirty="0"/>
          </a:p>
        </p:txBody>
      </p:sp>
      <p:sp>
        <p:nvSpPr>
          <p:cNvPr id="3" name="Content Placeholder 2"/>
          <p:cNvSpPr>
            <a:spLocks noGrp="1"/>
          </p:cNvSpPr>
          <p:nvPr>
            <p:ph idx="1"/>
          </p:nvPr>
        </p:nvSpPr>
        <p:spPr>
          <a:xfrm>
            <a:off x="382588" y="1414464"/>
            <a:ext cx="8380412" cy="4781063"/>
          </a:xfrm>
        </p:spPr>
        <p:txBody>
          <a:bodyPr/>
          <a:lstStyle>
            <a:lvl1pPr>
              <a:defRPr sz="3300"/>
            </a:lvl1pPr>
            <a:lvl2pPr>
              <a:defRPr sz="3000"/>
            </a:lvl2pPr>
            <a:lvl3pPr>
              <a:defRPr sz="2700"/>
            </a:lvl3pPr>
            <a:lvl4pPr>
              <a:defRPr sz="2300"/>
            </a:lvl4pPr>
            <a:lvl5pPr>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descr="WinHEC_logo.png"/>
          <p:cNvPicPr>
            <a:picLocks noChangeAspect="1"/>
          </p:cNvPicPr>
          <p:nvPr userDrawn="1"/>
        </p:nvPicPr>
        <p:blipFill>
          <a:blip r:embed="rId2"/>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64797"/>
          </a:xfrm>
        </p:spPr>
        <p:txBody>
          <a:bodyPr/>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smtClean="0"/>
              <a:t>Click to edit Master title style</a:t>
            </a:r>
            <a:endParaRPr lang="en-US" dirty="0"/>
          </a:p>
        </p:txBody>
      </p:sp>
      <p:sp>
        <p:nvSpPr>
          <p:cNvPr id="3" name="Content Placeholder 2"/>
          <p:cNvSpPr>
            <a:spLocks noGrp="1"/>
          </p:cNvSpPr>
          <p:nvPr>
            <p:ph sz="half" idx="1"/>
          </p:nvPr>
        </p:nvSpPr>
        <p:spPr>
          <a:xfrm>
            <a:off x="382323" y="1414198"/>
            <a:ext cx="4126177" cy="4758001"/>
          </a:xfrm>
        </p:spPr>
        <p:txBody>
          <a:bodyPr/>
          <a:lstStyle>
            <a:lvl1pPr marL="296321" indent="-296321">
              <a:defRPr sz="2300"/>
            </a:lvl1pPr>
            <a:lvl2pPr>
              <a:defRPr sz="20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35500" y="1414198"/>
            <a:ext cx="4127500" cy="4758001"/>
          </a:xfrm>
        </p:spPr>
        <p:txBody>
          <a:bodyPr/>
          <a:lstStyle>
            <a:lvl1pPr marL="294999" indent="-294999">
              <a:defRPr sz="2300"/>
            </a:lvl1pPr>
            <a:lvl2pPr marL="600580" indent="-285739">
              <a:defRPr sz="2000"/>
            </a:lvl2pPr>
            <a:lvl3pPr marL="866476" indent="-256636">
              <a:defRPr sz="1700"/>
            </a:lvl3pPr>
            <a:lvl4pPr marL="1095331" indent="-247376">
              <a:defRPr sz="1500"/>
            </a:lvl4pPr>
            <a:lvl5pPr marL="1342707" indent="-238115">
              <a:buNone/>
              <a:defRPr sz="1500"/>
            </a:lvl5pPr>
            <a:lvl6pPr>
              <a:defRPr sz="1500"/>
            </a:lvl6pPr>
            <a:lvl7pPr>
              <a:defRPr sz="1500"/>
            </a:lvl7pPr>
            <a:lvl8pPr>
              <a:defRPr sz="1500"/>
            </a:lvl8pPr>
            <a:lvl9pPr>
              <a:defRPr sz="15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5" name="Picture 4" descr="WinHEC_logo.png"/>
          <p:cNvPicPr>
            <a:picLocks noChangeAspect="1"/>
          </p:cNvPicPr>
          <p:nvPr userDrawn="1"/>
        </p:nvPicPr>
        <p:blipFill>
          <a:blip r:embed="rId2"/>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64797"/>
          </a:xfrm>
        </p:spPr>
        <p:txBody>
          <a:bodyPr/>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smtClean="0"/>
              <a:t>Click to edit Master title style</a:t>
            </a:r>
            <a:endParaRPr lang="en-US" dirty="0"/>
          </a:p>
        </p:txBody>
      </p:sp>
      <p:pic>
        <p:nvPicPr>
          <p:cNvPr id="3" name="Picture 2" descr="WinHEC_logo.png"/>
          <p:cNvPicPr>
            <a:picLocks noChangeAspect="1"/>
          </p:cNvPicPr>
          <p:nvPr userDrawn="1"/>
        </p:nvPicPr>
        <p:blipFill>
          <a:blip r:embed="rId2"/>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1" descr="WinHEC_logo.png"/>
          <p:cNvPicPr>
            <a:picLocks noChangeAspect="1"/>
          </p:cNvPicPr>
          <p:nvPr userDrawn="1"/>
        </p:nvPicPr>
        <p:blipFill>
          <a:blip r:embed="rId2"/>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WALKIN - Prints in GRAYSCALE">
    <p:bg bwMode="ltGray">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64797"/>
          </a:xfrm>
        </p:spPr>
        <p:txBody>
          <a:bodyPr/>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smtClean="0"/>
              <a:t>Click to edit Master title style</a:t>
            </a:r>
            <a:endParaRPr lang="en-US" dirty="0"/>
          </a:p>
        </p:txBody>
      </p:sp>
      <p:sp>
        <p:nvSpPr>
          <p:cNvPr id="3" name="Text Placeholder 2"/>
          <p:cNvSpPr>
            <a:spLocks noGrp="1"/>
          </p:cNvSpPr>
          <p:nvPr>
            <p:ph type="body" idx="1"/>
          </p:nvPr>
        </p:nvSpPr>
        <p:spPr>
          <a:xfrm>
            <a:off x="382588" y="1414464"/>
            <a:ext cx="8380412" cy="2369879"/>
          </a:xfr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descr="WinHEC_logo.png"/>
          <p:cNvPicPr>
            <a:picLocks noChangeAspect="1"/>
          </p:cNvPicPr>
          <p:nvPr userDrawn="1"/>
        </p:nvPicPr>
        <p:blipFill>
          <a:blip r:embed="rId4"/>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otes Slide (you must hide it)">
    <p:bg>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
          <a:xfrm>
            <a:off x="382588" y="228600"/>
            <a:ext cx="8380412" cy="692497"/>
          </a:xfrm>
        </p:spPr>
        <p:txBody>
          <a:bodyPr/>
          <a:lstStyle>
            <a:lvl1pPr algn="l" rtl="0" fontAlgn="base">
              <a:lnSpc>
                <a:spcPct val="90000"/>
              </a:lnSpc>
              <a:spcBef>
                <a:spcPct val="0"/>
              </a:spcBef>
              <a:spcAft>
                <a:spcPct val="0"/>
              </a:spcAft>
              <a:defRPr lang="en-US" sz="5000" spc="-125" dirty="0">
                <a:ln w="3175">
                  <a:noFill/>
                </a:ln>
                <a:solidFill>
                  <a:srgbClr val="FFFFFF"/>
                </a:solidFill>
                <a:effectLst>
                  <a:outerShdw blurRad="88900" dist="12700" dir="2700000" algn="tl" rotWithShape="0">
                    <a:prstClr val="black"/>
                  </a:outerShdw>
                </a:effectLst>
                <a:latin typeface="Trebuchet MS"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bwMode="black">
          <a:xfrm>
            <a:off x="382588" y="1414464"/>
            <a:ext cx="8380412" cy="2369879"/>
          </a:xfr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0"/>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Trebuchet MS" pitchFamily="34" charset="0"/>
              </a:defRPr>
            </a:lvl1pPr>
          </a:lstStyle>
          <a:p>
            <a:pPr lvl="0"/>
            <a:r>
              <a:rPr lang="en-US" smtClean="0"/>
              <a:t>Click to edit Master text styles</a:t>
            </a: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2588" y="228600"/>
            <a:ext cx="8380412" cy="664797"/>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lgn="l" defTabSz="912777" rtl="0" eaLnBrk="1" fontAlgn="base" hangingPunct="1">
              <a:lnSpc>
                <a:spcPct val="90000"/>
              </a:lnSpc>
              <a:spcBef>
                <a:spcPct val="0"/>
              </a:spcBef>
              <a:spcAft>
                <a:spcPct val="0"/>
              </a:spcAft>
            </a:pPr>
            <a:r>
              <a:rPr lang="en-US" dirty="0" smtClean="0"/>
              <a:t>Click to edit Title Slide</a:t>
            </a:r>
          </a:p>
        </p:txBody>
      </p:sp>
      <p:sp>
        <p:nvSpPr>
          <p:cNvPr id="1027" name="Rectangle 8"/>
          <p:cNvSpPr>
            <a:spLocks noGrp="1" noChangeArrowheads="1"/>
          </p:cNvSpPr>
          <p:nvPr>
            <p:ph type="body" idx="1"/>
          </p:nvPr>
        </p:nvSpPr>
        <p:spPr bwMode="auto">
          <a:xfrm>
            <a:off x="382588" y="1414464"/>
            <a:ext cx="8380412" cy="4995667"/>
          </a:xfrm>
          <a:prstGeom prst="rect">
            <a:avLst/>
          </a:prstGeom>
          <a:noFill/>
          <a:ln w="9525">
            <a:noFill/>
            <a:miter lim="800000"/>
            <a:headEnd/>
            <a:tailEnd/>
          </a:ln>
        </p:spPr>
        <p:txBody>
          <a:bodyPr vert="horz" wrap="square" lIns="0" tIns="0" rIns="0" bIns="0" numCol="1" anchor="t" anchorCtr="0" compatLnSpc="1">
            <a:prstTxWarp prst="textNoShape">
              <a:avLst/>
            </a:prstTxWarp>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fade/>
  </p:transition>
  <p:timing>
    <p:tnLst>
      <p:par>
        <p:cTn id="1" dur="indefinite" restart="never" nodeType="tmRoot"/>
      </p:par>
    </p:tnLst>
  </p:timing>
  <p:txStyles>
    <p:titleStyle>
      <a:lvl1pPr algn="l" defTabSz="912777" rtl="0" eaLnBrk="1" fontAlgn="base" hangingPunct="1">
        <a:lnSpc>
          <a:spcPct val="90000"/>
        </a:lnSpc>
        <a:spcBef>
          <a:spcPct val="0"/>
        </a:spcBef>
        <a:spcAft>
          <a:spcPct val="0"/>
        </a:spcAft>
        <a:defRPr lang="en-US" sz="4800" b="0" cap="none" spc="-125" dirty="0" smtClean="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vl2pPr algn="l" defTabSz="912777" rtl="0" eaLnBrk="1" fontAlgn="base" hangingPunct="1">
        <a:lnSpc>
          <a:spcPct val="90000"/>
        </a:lnSpc>
        <a:spcBef>
          <a:spcPct val="0"/>
        </a:spcBef>
        <a:spcAft>
          <a:spcPct val="0"/>
        </a:spcAft>
        <a:defRPr sz="4500">
          <a:solidFill>
            <a:schemeClr val="tx2"/>
          </a:solidFill>
          <a:latin typeface="Segoe Semibold" pitchFamily="34" charset="0"/>
        </a:defRPr>
      </a:lvl2pPr>
      <a:lvl3pPr algn="l" defTabSz="912777" rtl="0" eaLnBrk="1" fontAlgn="base" hangingPunct="1">
        <a:lnSpc>
          <a:spcPct val="90000"/>
        </a:lnSpc>
        <a:spcBef>
          <a:spcPct val="0"/>
        </a:spcBef>
        <a:spcAft>
          <a:spcPct val="0"/>
        </a:spcAft>
        <a:defRPr sz="4500">
          <a:solidFill>
            <a:schemeClr val="tx2"/>
          </a:solidFill>
          <a:latin typeface="Segoe Semibold" pitchFamily="34" charset="0"/>
        </a:defRPr>
      </a:lvl3pPr>
      <a:lvl4pPr algn="l" defTabSz="912777" rtl="0" eaLnBrk="1" fontAlgn="base" hangingPunct="1">
        <a:lnSpc>
          <a:spcPct val="90000"/>
        </a:lnSpc>
        <a:spcBef>
          <a:spcPct val="0"/>
        </a:spcBef>
        <a:spcAft>
          <a:spcPct val="0"/>
        </a:spcAft>
        <a:defRPr sz="4500">
          <a:solidFill>
            <a:schemeClr val="tx2"/>
          </a:solidFill>
          <a:latin typeface="Segoe Semibold" pitchFamily="34" charset="0"/>
        </a:defRPr>
      </a:lvl4pPr>
      <a:lvl5pPr algn="l" defTabSz="912777" rtl="0" eaLnBrk="1" fontAlgn="base" hangingPunct="1">
        <a:lnSpc>
          <a:spcPct val="90000"/>
        </a:lnSpc>
        <a:spcBef>
          <a:spcPct val="0"/>
        </a:spcBef>
        <a:spcAft>
          <a:spcPct val="0"/>
        </a:spcAft>
        <a:defRPr sz="4500">
          <a:solidFill>
            <a:schemeClr val="tx2"/>
          </a:solidFill>
          <a:latin typeface="Segoe Semibold" pitchFamily="34" charset="0"/>
        </a:defRPr>
      </a:lvl5pPr>
      <a:lvl6pPr marL="380970" algn="l" defTabSz="914063" rtl="0" eaLnBrk="1" fontAlgn="base" hangingPunct="1">
        <a:lnSpc>
          <a:spcPct val="90000"/>
        </a:lnSpc>
        <a:spcBef>
          <a:spcPct val="0"/>
        </a:spcBef>
        <a:spcAft>
          <a:spcPct val="0"/>
        </a:spcAft>
        <a:defRPr sz="4500">
          <a:solidFill>
            <a:schemeClr val="tx2"/>
          </a:solidFill>
          <a:latin typeface="Segoe Semibold" pitchFamily="34" charset="0"/>
        </a:defRPr>
      </a:lvl6pPr>
      <a:lvl7pPr marL="761940" algn="l" defTabSz="914063" rtl="0" eaLnBrk="1" fontAlgn="base" hangingPunct="1">
        <a:lnSpc>
          <a:spcPct val="90000"/>
        </a:lnSpc>
        <a:spcBef>
          <a:spcPct val="0"/>
        </a:spcBef>
        <a:spcAft>
          <a:spcPct val="0"/>
        </a:spcAft>
        <a:defRPr sz="4500">
          <a:solidFill>
            <a:schemeClr val="tx2"/>
          </a:solidFill>
          <a:latin typeface="Segoe Semibold" pitchFamily="34" charset="0"/>
        </a:defRPr>
      </a:lvl7pPr>
      <a:lvl8pPr marL="1142908" algn="l" defTabSz="914063" rtl="0" eaLnBrk="1" fontAlgn="base" hangingPunct="1">
        <a:lnSpc>
          <a:spcPct val="90000"/>
        </a:lnSpc>
        <a:spcBef>
          <a:spcPct val="0"/>
        </a:spcBef>
        <a:spcAft>
          <a:spcPct val="0"/>
        </a:spcAft>
        <a:defRPr sz="4500">
          <a:solidFill>
            <a:schemeClr val="tx2"/>
          </a:solidFill>
          <a:latin typeface="Segoe Semibold" pitchFamily="34" charset="0"/>
        </a:defRPr>
      </a:lvl8pPr>
      <a:lvl9pPr marL="1523878" algn="l" defTabSz="914063" rtl="0" eaLnBrk="1" fontAlgn="base" hangingPunct="1">
        <a:lnSpc>
          <a:spcPct val="90000"/>
        </a:lnSpc>
        <a:spcBef>
          <a:spcPct val="0"/>
        </a:spcBef>
        <a:spcAft>
          <a:spcPct val="0"/>
        </a:spcAft>
        <a:defRPr sz="4500">
          <a:solidFill>
            <a:schemeClr val="tx2"/>
          </a:solidFill>
          <a:latin typeface="Segoe Semibold" pitchFamily="34" charset="0"/>
        </a:defRPr>
      </a:lvl9pPr>
    </p:titleStyle>
    <p:bodyStyle>
      <a:lvl1pPr marL="382573" indent="-382573" algn="l" defTabSz="912777" rtl="0" eaLnBrk="1" fontAlgn="base" hangingPunct="1">
        <a:lnSpc>
          <a:spcPct val="90000"/>
        </a:lnSpc>
        <a:spcBef>
          <a:spcPts val="1167"/>
        </a:spcBef>
        <a:spcAft>
          <a:spcPct val="0"/>
        </a:spcAft>
        <a:buClr>
          <a:schemeClr val="tx2"/>
        </a:buClr>
        <a:buSzPct val="95000"/>
        <a:buFontTx/>
        <a:buBlip>
          <a:blip r:embed="rId14"/>
        </a:buBlip>
        <a:defRPr sz="33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defRPr>
      </a:lvl1pPr>
      <a:lvl2pPr marL="704822" indent="-317487" algn="l" defTabSz="912777" rtl="0" eaLnBrk="1" fontAlgn="base" hangingPunct="1">
        <a:lnSpc>
          <a:spcPct val="90000"/>
        </a:lnSpc>
        <a:spcBef>
          <a:spcPts val="1083"/>
        </a:spcBef>
        <a:spcAft>
          <a:spcPct val="0"/>
        </a:spcAft>
        <a:buClr>
          <a:schemeClr val="tx2"/>
        </a:buClr>
        <a:buSzPct val="80000"/>
        <a:buFontTx/>
        <a:buBlip>
          <a:blip r:embed="rId15"/>
        </a:buBlip>
        <a:defRPr sz="30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defRPr>
      </a:lvl2pPr>
      <a:lvl3pPr marL="988974" indent="-282564" algn="l" defTabSz="912777" rtl="0" eaLnBrk="1" fontAlgn="base" hangingPunct="1">
        <a:lnSpc>
          <a:spcPct val="90000"/>
        </a:lnSpc>
        <a:spcBef>
          <a:spcPts val="1000"/>
        </a:spcBef>
        <a:spcAft>
          <a:spcPct val="0"/>
        </a:spcAft>
        <a:buClr>
          <a:schemeClr val="tx2"/>
        </a:buClr>
        <a:buSzPct val="80000"/>
        <a:buFontTx/>
        <a:buBlip>
          <a:blip r:embed="rId15"/>
        </a:buBlip>
        <a:defRPr sz="27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defRPr>
      </a:lvl3pPr>
      <a:lvl4pPr marL="1266774" indent="-276214" algn="l" defTabSz="912777" rtl="0" eaLnBrk="1" fontAlgn="base" hangingPunct="1">
        <a:lnSpc>
          <a:spcPct val="90000"/>
        </a:lnSpc>
        <a:spcBef>
          <a:spcPts val="917"/>
        </a:spcBef>
        <a:spcAft>
          <a:spcPct val="0"/>
        </a:spcAft>
        <a:buClr>
          <a:schemeClr val="tx2"/>
        </a:buClr>
        <a:buSzPct val="80000"/>
        <a:buFontTx/>
        <a:buBlip>
          <a:blip r:embed="rId15"/>
        </a:buBlip>
        <a:defRPr sz="23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defRPr>
      </a:lvl4pPr>
      <a:lvl5pPr marL="1530289" indent="-260340" algn="l" defTabSz="912777" rtl="0" eaLnBrk="1" fontAlgn="base" hangingPunct="1">
        <a:lnSpc>
          <a:spcPct val="90000"/>
        </a:lnSpc>
        <a:spcBef>
          <a:spcPts val="833"/>
        </a:spcBef>
        <a:spcAft>
          <a:spcPct val="0"/>
        </a:spcAft>
        <a:buClr>
          <a:schemeClr val="tx2"/>
        </a:buClr>
        <a:buSzPct val="80000"/>
        <a:buFontTx/>
        <a:buBlip>
          <a:blip r:embed="rId15"/>
        </a:buBlip>
        <a:defRPr sz="23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defRPr>
      </a:lvl5pPr>
      <a:lvl6pPr marL="1911463"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6"/>
        </a:buBlip>
        <a:defRPr sz="2000">
          <a:solidFill>
            <a:schemeClr val="tx1"/>
          </a:solidFill>
          <a:latin typeface="+mn-lt"/>
        </a:defRPr>
      </a:lvl6pPr>
      <a:lvl7pPr marL="2292432"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6"/>
        </a:buBlip>
        <a:defRPr sz="2000">
          <a:solidFill>
            <a:schemeClr val="tx1"/>
          </a:solidFill>
          <a:latin typeface="+mn-lt"/>
        </a:defRPr>
      </a:lvl7pPr>
      <a:lvl8pPr marL="2673401"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6"/>
        </a:buBlip>
        <a:defRPr sz="2000">
          <a:solidFill>
            <a:schemeClr val="tx1"/>
          </a:solidFill>
          <a:latin typeface="+mn-lt"/>
        </a:defRPr>
      </a:lvl8pPr>
      <a:lvl9pPr marL="3054371"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6"/>
        </a:buBlip>
        <a:defRPr sz="2000">
          <a:solidFill>
            <a:schemeClr val="tx1"/>
          </a:solidFill>
          <a:latin typeface="+mn-lt"/>
        </a:defRPr>
      </a:lvl9pPr>
    </p:bodyStyle>
    <p:otherStyle>
      <a:defPPr>
        <a:defRPr lang="en-US"/>
      </a:defPPr>
      <a:lvl1pPr marL="0" algn="l" defTabSz="761940" rtl="0" eaLnBrk="1" latinLnBrk="0" hangingPunct="1">
        <a:defRPr sz="1500" kern="1200">
          <a:solidFill>
            <a:schemeClr val="tx1"/>
          </a:solidFill>
          <a:latin typeface="+mn-lt"/>
          <a:ea typeface="+mn-ea"/>
          <a:cs typeface="+mn-cs"/>
        </a:defRPr>
      </a:lvl1pPr>
      <a:lvl2pPr marL="380970" algn="l" defTabSz="761940" rtl="0" eaLnBrk="1" latinLnBrk="0" hangingPunct="1">
        <a:defRPr sz="1500" kern="1200">
          <a:solidFill>
            <a:schemeClr val="tx1"/>
          </a:solidFill>
          <a:latin typeface="+mn-lt"/>
          <a:ea typeface="+mn-ea"/>
          <a:cs typeface="+mn-cs"/>
        </a:defRPr>
      </a:lvl2pPr>
      <a:lvl3pPr marL="761940" algn="l" defTabSz="761940" rtl="0" eaLnBrk="1" latinLnBrk="0" hangingPunct="1">
        <a:defRPr sz="1500" kern="1200">
          <a:solidFill>
            <a:schemeClr val="tx1"/>
          </a:solidFill>
          <a:latin typeface="+mn-lt"/>
          <a:ea typeface="+mn-ea"/>
          <a:cs typeface="+mn-cs"/>
        </a:defRPr>
      </a:lvl3pPr>
      <a:lvl4pPr marL="1142908" algn="l" defTabSz="761940" rtl="0" eaLnBrk="1" latinLnBrk="0" hangingPunct="1">
        <a:defRPr sz="1500" kern="1200">
          <a:solidFill>
            <a:schemeClr val="tx1"/>
          </a:solidFill>
          <a:latin typeface="+mn-lt"/>
          <a:ea typeface="+mn-ea"/>
          <a:cs typeface="+mn-cs"/>
        </a:defRPr>
      </a:lvl4pPr>
      <a:lvl5pPr marL="1523878" algn="l" defTabSz="761940" rtl="0" eaLnBrk="1" latinLnBrk="0" hangingPunct="1">
        <a:defRPr sz="1500" kern="1200">
          <a:solidFill>
            <a:schemeClr val="tx1"/>
          </a:solidFill>
          <a:latin typeface="+mn-lt"/>
          <a:ea typeface="+mn-ea"/>
          <a:cs typeface="+mn-cs"/>
        </a:defRPr>
      </a:lvl5pPr>
      <a:lvl6pPr marL="1904848" algn="l" defTabSz="761940" rtl="0" eaLnBrk="1" latinLnBrk="0" hangingPunct="1">
        <a:defRPr sz="1500" kern="1200">
          <a:solidFill>
            <a:schemeClr val="tx1"/>
          </a:solidFill>
          <a:latin typeface="+mn-lt"/>
          <a:ea typeface="+mn-ea"/>
          <a:cs typeface="+mn-cs"/>
        </a:defRPr>
      </a:lvl6pPr>
      <a:lvl7pPr marL="2285818" algn="l" defTabSz="761940" rtl="0" eaLnBrk="1" latinLnBrk="0" hangingPunct="1">
        <a:defRPr sz="1500" kern="1200">
          <a:solidFill>
            <a:schemeClr val="tx1"/>
          </a:solidFill>
          <a:latin typeface="+mn-lt"/>
          <a:ea typeface="+mn-ea"/>
          <a:cs typeface="+mn-cs"/>
        </a:defRPr>
      </a:lvl7pPr>
      <a:lvl8pPr marL="2666787" algn="l" defTabSz="761940" rtl="0" eaLnBrk="1" latinLnBrk="0" hangingPunct="1">
        <a:defRPr sz="1500" kern="1200">
          <a:solidFill>
            <a:schemeClr val="tx1"/>
          </a:solidFill>
          <a:latin typeface="+mn-lt"/>
          <a:ea typeface="+mn-ea"/>
          <a:cs typeface="+mn-cs"/>
        </a:defRPr>
      </a:lvl8pPr>
      <a:lvl9pPr marL="3047756" algn="l" defTabSz="761940"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vmlDrawing" Target="../drawings/vmlDrawing1.vml"/><Relationship Id="rId4" Type="http://schemas.openxmlformats.org/officeDocument/2006/relationships/package" Target="../embeddings/Microsoft_Office_Word_Document1.docx"/></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hyperlink" Target="http://www.microsoft.com/whdc/maintain/DrvUpdate.mspx" TargetMode="External"/><Relationship Id="rId2" Type="http://schemas.openxmlformats.org/officeDocument/2006/relationships/hyperlink" Target="http://windowsupdate.microsoft.com/" TargetMode="Externa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hyperlink" Target="http://www.microsoft.com/whdc/winlogo/getstart/default.mspx" TargetMode="External"/><Relationship Id="rId2" Type="http://schemas.openxmlformats.org/officeDocument/2006/relationships/hyperlink" Target="http://www.microsoft.com/whdc/device/input/PEN_touch.mspx" TargetMode="External"/><Relationship Id="rId1" Type="http://schemas.openxmlformats.org/officeDocument/2006/relationships/slideLayout" Target="../slideLayouts/slideLayout3.xml"/><Relationship Id="rId4" Type="http://schemas.openxmlformats.org/officeDocument/2006/relationships/hyperlink" Target="mailto:tab-ext@microsoft.com" TargetMode="Externa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1163395"/>
          </a:xfrm>
        </p:spPr>
        <p:txBody>
          <a:bodyPr/>
          <a:lstStyle/>
          <a:p>
            <a:r>
              <a:rPr lang="en-US" dirty="0" smtClean="0"/>
              <a:t>Augmenting The Experience</a:t>
            </a:r>
            <a:br>
              <a:rPr lang="en-US" dirty="0" smtClean="0"/>
            </a:br>
            <a:r>
              <a:rPr lang="en-US" sz="3600" dirty="0" smtClean="0">
                <a:solidFill>
                  <a:schemeClr val="accent1"/>
                </a:solidFill>
              </a:rPr>
              <a:t>Simple gestures for everyday use</a:t>
            </a:r>
            <a:endParaRPr lang="en-US" dirty="0">
              <a:solidFill>
                <a:schemeClr val="accent1"/>
              </a:solidFill>
            </a:endParaRPr>
          </a:p>
        </p:txBody>
      </p:sp>
      <p:sp>
        <p:nvSpPr>
          <p:cNvPr id="3" name="Content Placeholder 2"/>
          <p:cNvSpPr>
            <a:spLocks noGrp="1"/>
          </p:cNvSpPr>
          <p:nvPr>
            <p:ph idx="1"/>
          </p:nvPr>
        </p:nvSpPr>
        <p:spPr>
          <a:xfrm>
            <a:off x="382588" y="1901825"/>
            <a:ext cx="8380412" cy="4781063"/>
          </a:xfrm>
        </p:spPr>
        <p:txBody>
          <a:bodyPr/>
          <a:lstStyle/>
          <a:p>
            <a:r>
              <a:rPr lang="en-US" dirty="0" smtClean="0"/>
              <a:t>Single finger panning for touch</a:t>
            </a:r>
          </a:p>
          <a:p>
            <a:r>
              <a:rPr lang="en-US" dirty="0" smtClean="0"/>
              <a:t>Consistent </a:t>
            </a:r>
            <a:r>
              <a:rPr lang="en-US" dirty="0" smtClean="0"/>
              <a:t>multi-touch </a:t>
            </a:r>
            <a:r>
              <a:rPr lang="en-US" dirty="0" smtClean="0"/>
              <a:t>gestures</a:t>
            </a:r>
          </a:p>
          <a:p>
            <a:pPr lvl="1"/>
            <a:r>
              <a:rPr lang="en-US" dirty="0" smtClean="0"/>
              <a:t>Gestures for double click, right click, panning, zoom, and rotate</a:t>
            </a:r>
          </a:p>
          <a:p>
            <a:pPr lvl="1"/>
            <a:r>
              <a:rPr lang="en-US" dirty="0" smtClean="0"/>
              <a:t>Designed for 2+ touch systems</a:t>
            </a:r>
          </a:p>
          <a:p>
            <a:r>
              <a:rPr lang="en-US" dirty="0" smtClean="0"/>
              <a:t>Gestures are available across the operating system and available </a:t>
            </a:r>
            <a:br>
              <a:rPr lang="en-US" dirty="0" smtClean="0"/>
            </a:br>
            <a:r>
              <a:rPr lang="en-US" dirty="0" smtClean="0"/>
              <a:t>“for free” to most applications</a:t>
            </a:r>
          </a:p>
          <a:p>
            <a:endParaRPr lang="en-US" dirty="0"/>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1163395"/>
          </a:xfrm>
        </p:spPr>
        <p:txBody>
          <a:bodyPr/>
          <a:lstStyle/>
          <a:p>
            <a:r>
              <a:rPr lang="en-US" dirty="0" smtClean="0"/>
              <a:t>Augmenting The Experience</a:t>
            </a:r>
            <a:br>
              <a:rPr lang="en-US" dirty="0" smtClean="0"/>
            </a:br>
            <a:r>
              <a:rPr lang="en-US" sz="3600" dirty="0" smtClean="0">
                <a:solidFill>
                  <a:schemeClr val="accent1"/>
                </a:solidFill>
              </a:rPr>
              <a:t>Optimize for consumption scenarios</a:t>
            </a:r>
            <a:endParaRPr lang="en-US" dirty="0">
              <a:solidFill>
                <a:schemeClr val="accent1"/>
              </a:solidFill>
            </a:endParaRPr>
          </a:p>
        </p:txBody>
      </p:sp>
      <p:sp>
        <p:nvSpPr>
          <p:cNvPr id="3" name="Content Placeholder 2"/>
          <p:cNvSpPr>
            <a:spLocks noGrp="1"/>
          </p:cNvSpPr>
          <p:nvPr>
            <p:ph idx="1"/>
          </p:nvPr>
        </p:nvSpPr>
        <p:spPr>
          <a:xfrm>
            <a:off x="381000" y="1901825"/>
            <a:ext cx="8380412" cy="4781063"/>
          </a:xfrm>
        </p:spPr>
        <p:txBody>
          <a:bodyPr/>
          <a:lstStyle/>
          <a:p>
            <a:r>
              <a:rPr lang="en-US" dirty="0" smtClean="0"/>
              <a:t>Customers are most likely to use touch </a:t>
            </a:r>
            <a:br>
              <a:rPr lang="en-US" dirty="0" smtClean="0"/>
            </a:br>
            <a:r>
              <a:rPr lang="en-US" dirty="0" smtClean="0"/>
              <a:t>for consumption activities</a:t>
            </a:r>
          </a:p>
          <a:p>
            <a:pPr lvl="1"/>
            <a:r>
              <a:rPr lang="en-US" dirty="0" smtClean="0"/>
              <a:t>Navigating and consuming the </a:t>
            </a:r>
            <a:r>
              <a:rPr lang="en-US" dirty="0" smtClean="0"/>
              <a:t>web</a:t>
            </a:r>
            <a:endParaRPr lang="en-US" dirty="0" smtClean="0"/>
          </a:p>
          <a:p>
            <a:pPr lvl="1"/>
            <a:r>
              <a:rPr lang="en-US" dirty="0" smtClean="0"/>
              <a:t>Consuming photos, music, and video</a:t>
            </a:r>
          </a:p>
          <a:p>
            <a:pPr lvl="1"/>
            <a:r>
              <a:rPr lang="en-US" dirty="0" smtClean="0"/>
              <a:t>Reading and sorting e-mail</a:t>
            </a:r>
          </a:p>
          <a:p>
            <a:pPr lvl="1"/>
            <a:r>
              <a:rPr lang="en-US" dirty="0" smtClean="0"/>
              <a:t>Playing casual games</a:t>
            </a:r>
          </a:p>
          <a:p>
            <a:pPr lvl="1"/>
            <a:r>
              <a:rPr lang="en-US" dirty="0" smtClean="0"/>
              <a:t>Using Office applications</a:t>
            </a:r>
          </a:p>
          <a:p>
            <a:r>
              <a:rPr lang="en-US" dirty="0" smtClean="0"/>
              <a:t>We’ve optimized these areas for touch</a:t>
            </a:r>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400" y="275167"/>
            <a:ext cx="8229203" cy="664797"/>
          </a:xfrm>
        </p:spPr>
        <p:txBody>
          <a:bodyPr/>
          <a:lstStyle/>
          <a:p>
            <a:r>
              <a:rPr smtClean="0"/>
              <a:t>A Short List Of Investments</a:t>
            </a:r>
            <a:r>
              <a:rPr lang="en-US" smtClean="0"/>
              <a:t>…</a:t>
            </a:r>
            <a:endParaRPr dirty="0"/>
          </a:p>
        </p:txBody>
      </p:sp>
      <p:sp>
        <p:nvSpPr>
          <p:cNvPr id="5" name="Text Placeholder 4"/>
          <p:cNvSpPr>
            <a:spLocks noGrp="1"/>
          </p:cNvSpPr>
          <p:nvPr>
            <p:ph type="body" idx="1"/>
          </p:nvPr>
        </p:nvSpPr>
        <p:spPr/>
        <p:txBody>
          <a:bodyPr>
            <a:normAutofit fontScale="92500" lnSpcReduction="10000"/>
          </a:bodyPr>
          <a:lstStyle/>
          <a:p>
            <a:r>
              <a:rPr lang="en-US" sz="2800" b="0" spc="-125" dirty="0" smtClean="0">
                <a:ln w="3175">
                  <a:noFill/>
                </a:ln>
                <a:gradFill flip="none" rotWithShape="1">
                  <a:gsLst>
                    <a:gs pos="0">
                      <a:schemeClr val="accent1">
                        <a:lumMod val="20000"/>
                        <a:lumOff val="80000"/>
                      </a:schemeClr>
                    </a:gs>
                    <a:gs pos="41000">
                      <a:schemeClr val="accent1">
                        <a:lumMod val="60000"/>
                        <a:lumOff val="40000"/>
                      </a:schemeClr>
                    </a:gs>
                    <a:gs pos="100000">
                      <a:schemeClr val="accent1"/>
                    </a:gs>
                  </a:gsLst>
                  <a:lin ang="5400000" scaled="1"/>
                  <a:tileRect/>
                </a:gradFill>
                <a:effectLst>
                  <a:outerShdw blurRad="88900" dist="12700" dir="2700000" algn="tl" rotWithShape="0">
                    <a:prstClr val="black"/>
                  </a:outerShdw>
                </a:effectLst>
                <a:cs typeface="Arial" charset="0"/>
              </a:rPr>
              <a:t>Core Windows</a:t>
            </a:r>
            <a:endParaRPr lang="en-US" sz="2800" b="0" spc="-125" dirty="0">
              <a:ln w="3175">
                <a:noFill/>
              </a:ln>
              <a:gradFill flip="none" rotWithShape="1">
                <a:gsLst>
                  <a:gs pos="0">
                    <a:schemeClr val="accent1">
                      <a:lumMod val="20000"/>
                      <a:lumOff val="80000"/>
                    </a:schemeClr>
                  </a:gs>
                  <a:gs pos="41000">
                    <a:schemeClr val="accent1">
                      <a:lumMod val="60000"/>
                      <a:lumOff val="40000"/>
                    </a:schemeClr>
                  </a:gs>
                  <a:gs pos="100000">
                    <a:schemeClr val="accent1"/>
                  </a:gs>
                </a:gsLst>
                <a:lin ang="5400000" scaled="1"/>
                <a:tileRect/>
              </a:gradFill>
              <a:effectLst>
                <a:outerShdw blurRad="88900" dist="12700" dir="2700000" algn="tl" rotWithShape="0">
                  <a:prstClr val="black"/>
                </a:outerShdw>
              </a:effectLst>
              <a:cs typeface="Arial" charset="0"/>
            </a:endParaRPr>
          </a:p>
        </p:txBody>
      </p:sp>
      <p:sp>
        <p:nvSpPr>
          <p:cNvPr id="3" name="Content Placeholder 2"/>
          <p:cNvSpPr>
            <a:spLocks noGrp="1"/>
          </p:cNvSpPr>
          <p:nvPr>
            <p:ph sz="half" idx="2"/>
          </p:nvPr>
        </p:nvSpPr>
        <p:spPr>
          <a:xfrm>
            <a:off x="457399" y="1976151"/>
            <a:ext cx="4040188" cy="4114973"/>
          </a:xfrm>
        </p:spPr>
        <p:txBody>
          <a:bodyPr numCol="1">
            <a:spAutoFit/>
          </a:bodyPr>
          <a:lstStyle/>
          <a:p>
            <a:pPr marL="111125" indent="-111125"/>
            <a:r>
              <a:rPr lang="en-US" sz="1200" dirty="0" smtClean="0"/>
              <a:t>Touch-optimized top-level UI</a:t>
            </a:r>
          </a:p>
          <a:p>
            <a:pPr marL="234950" lvl="1" indent="-123825"/>
            <a:r>
              <a:rPr lang="en-US" sz="1100" dirty="0" smtClean="0"/>
              <a:t>Start menu, taskbar, window arranging, Explorer etc</a:t>
            </a:r>
          </a:p>
          <a:p>
            <a:pPr marL="234950" lvl="1" indent="-123825"/>
            <a:r>
              <a:rPr lang="en-US" sz="1100" dirty="0" smtClean="0"/>
              <a:t>Ripple feedback, cursor updates</a:t>
            </a:r>
          </a:p>
          <a:p>
            <a:pPr marL="234950" lvl="1" indent="-123825"/>
            <a:r>
              <a:rPr lang="en-US" sz="1100" dirty="0" smtClean="0"/>
              <a:t>Touch optimized flicks</a:t>
            </a:r>
          </a:p>
          <a:p>
            <a:pPr marL="111125" indent="-111125"/>
            <a:r>
              <a:rPr lang="en-US" sz="1200" dirty="0" smtClean="0"/>
              <a:t>Panning UX and feedback</a:t>
            </a:r>
          </a:p>
          <a:p>
            <a:pPr marL="234950" lvl="1" indent="-123825"/>
            <a:r>
              <a:rPr lang="en-US" sz="1100" dirty="0" smtClean="0"/>
              <a:t>Boundary feedback, bounce, inertia</a:t>
            </a:r>
          </a:p>
          <a:p>
            <a:pPr marL="234950" lvl="1" indent="-123825"/>
            <a:r>
              <a:rPr lang="en-US" sz="1100" dirty="0" smtClean="0"/>
              <a:t>Visually appealing and “fun”</a:t>
            </a:r>
          </a:p>
          <a:p>
            <a:pPr marL="111125" indent="-111125"/>
            <a:r>
              <a:rPr lang="en-US" sz="1200" dirty="0" smtClean="0"/>
              <a:t>Photo viewer</a:t>
            </a:r>
          </a:p>
          <a:p>
            <a:pPr marL="234950" lvl="1" indent="-123825"/>
            <a:r>
              <a:rPr lang="en-US" sz="1100" dirty="0" smtClean="0"/>
              <a:t>MT zoom and rotation</a:t>
            </a:r>
          </a:p>
          <a:p>
            <a:pPr marL="111125" indent="-111125"/>
            <a:r>
              <a:rPr lang="en-US" sz="1200" dirty="0" smtClean="0"/>
              <a:t>Touch-optimized Media Player</a:t>
            </a:r>
          </a:p>
          <a:p>
            <a:pPr marL="234950" lvl="1" indent="-123825"/>
            <a:r>
              <a:rPr lang="en-US" sz="1100" dirty="0" smtClean="0"/>
              <a:t>Touchable playback controls</a:t>
            </a:r>
          </a:p>
          <a:p>
            <a:pPr marL="111125" indent="-111125"/>
            <a:r>
              <a:rPr lang="en-US" sz="1200" dirty="0" smtClean="0"/>
              <a:t>Touch-friendly keyboard</a:t>
            </a:r>
          </a:p>
          <a:p>
            <a:pPr marL="234950" lvl="1" indent="-123825"/>
            <a:r>
              <a:rPr lang="en-US" sz="1100" dirty="0" smtClean="0"/>
              <a:t>New visuals, improved look, launching and feedback</a:t>
            </a:r>
          </a:p>
          <a:p>
            <a:pPr marL="234950" lvl="1" indent="-123825"/>
            <a:r>
              <a:rPr lang="en-US" sz="1100" dirty="0" smtClean="0"/>
              <a:t>Prediction and improved correction experience</a:t>
            </a:r>
          </a:p>
        </p:txBody>
      </p:sp>
      <p:sp>
        <p:nvSpPr>
          <p:cNvPr id="6" name="Text Placeholder 5"/>
          <p:cNvSpPr>
            <a:spLocks noGrp="1"/>
          </p:cNvSpPr>
          <p:nvPr>
            <p:ph type="body" sz="quarter" idx="3"/>
          </p:nvPr>
        </p:nvSpPr>
        <p:spPr/>
        <p:txBody>
          <a:bodyPr>
            <a:normAutofit fontScale="92500" lnSpcReduction="10000"/>
          </a:bodyPr>
          <a:lstStyle/>
          <a:p>
            <a:r>
              <a:rPr lang="en-US" sz="2800" b="0" spc="-125" smtClean="0">
                <a:ln w="3175">
                  <a:noFill/>
                </a:ln>
                <a:gradFill flip="none" rotWithShape="1">
                  <a:gsLst>
                    <a:gs pos="0">
                      <a:schemeClr val="accent1">
                        <a:lumMod val="20000"/>
                        <a:lumOff val="80000"/>
                      </a:schemeClr>
                    </a:gs>
                    <a:gs pos="41000">
                      <a:schemeClr val="accent1">
                        <a:lumMod val="60000"/>
                        <a:lumOff val="40000"/>
                      </a:schemeClr>
                    </a:gs>
                    <a:gs pos="100000">
                      <a:schemeClr val="accent1"/>
                    </a:gs>
                  </a:gsLst>
                  <a:lin ang="5400000" scaled="1"/>
                  <a:tileRect/>
                </a:gradFill>
                <a:effectLst>
                  <a:outerShdw blurRad="88900" dist="12700" dir="2700000" algn="tl" rotWithShape="0">
                    <a:prstClr val="black"/>
                  </a:outerShdw>
                </a:effectLst>
                <a:cs typeface="Arial" charset="0"/>
              </a:rPr>
              <a:t>Applications</a:t>
            </a:r>
            <a:endParaRPr lang="en-US" sz="3600" b="0" spc="-125" dirty="0">
              <a:ln w="3175">
                <a:noFill/>
              </a:ln>
              <a:gradFill flip="none" rotWithShape="1">
                <a:gsLst>
                  <a:gs pos="0">
                    <a:schemeClr val="accent1">
                      <a:lumMod val="20000"/>
                      <a:lumOff val="80000"/>
                    </a:schemeClr>
                  </a:gs>
                  <a:gs pos="41000">
                    <a:schemeClr val="accent1">
                      <a:lumMod val="60000"/>
                      <a:lumOff val="40000"/>
                    </a:schemeClr>
                  </a:gs>
                  <a:gs pos="100000">
                    <a:schemeClr val="accent1"/>
                  </a:gs>
                </a:gsLst>
                <a:lin ang="5400000" scaled="1"/>
                <a:tileRect/>
              </a:gradFill>
              <a:effectLst>
                <a:outerShdw blurRad="88900" dist="12700" dir="2700000" algn="tl" rotWithShape="0">
                  <a:prstClr val="black"/>
                </a:outerShdw>
              </a:effectLst>
              <a:cs typeface="Arial" charset="0"/>
            </a:endParaRPr>
          </a:p>
        </p:txBody>
      </p:sp>
      <p:sp>
        <p:nvSpPr>
          <p:cNvPr id="4" name="Content Placeholder 3"/>
          <p:cNvSpPr>
            <a:spLocks noGrp="1"/>
          </p:cNvSpPr>
          <p:nvPr>
            <p:ph sz="quarter" idx="4"/>
          </p:nvPr>
        </p:nvSpPr>
        <p:spPr>
          <a:xfrm>
            <a:off x="4645422" y="1976151"/>
            <a:ext cx="4041180" cy="4881849"/>
          </a:xfrm>
        </p:spPr>
        <p:txBody>
          <a:bodyPr>
            <a:spAutoFit/>
          </a:bodyPr>
          <a:lstStyle/>
          <a:p>
            <a:pPr marL="111125" indent="-111125"/>
            <a:r>
              <a:rPr lang="en-US" sz="1200" dirty="0" smtClean="0"/>
              <a:t>Internet Explorer</a:t>
            </a:r>
          </a:p>
          <a:p>
            <a:pPr marL="234950" lvl="1" indent="-123825"/>
            <a:r>
              <a:rPr lang="en-US" sz="1100" dirty="0" smtClean="0"/>
              <a:t>Pan and zoom and navigation gestures</a:t>
            </a:r>
          </a:p>
          <a:p>
            <a:pPr marL="234950" lvl="1" indent="-123825"/>
            <a:r>
              <a:rPr lang="en-US" sz="1100" dirty="0" smtClean="0"/>
              <a:t>“Open link in new tab” gesture</a:t>
            </a:r>
          </a:p>
          <a:p>
            <a:pPr marL="234950" lvl="1" indent="-123825"/>
            <a:r>
              <a:rPr lang="en-US" sz="1100" dirty="0" smtClean="0"/>
              <a:t>Address bar drag menu</a:t>
            </a:r>
          </a:p>
          <a:p>
            <a:pPr marL="111125" indent="-111125"/>
            <a:r>
              <a:rPr lang="en-US" sz="1200" dirty="0" smtClean="0"/>
              <a:t>Media Center</a:t>
            </a:r>
          </a:p>
          <a:p>
            <a:pPr marL="234950" lvl="1" indent="-123825"/>
            <a:r>
              <a:rPr lang="en-US" sz="1100" dirty="0" smtClean="0"/>
              <a:t>Live gallery panning</a:t>
            </a:r>
          </a:p>
          <a:p>
            <a:pPr marL="234950" lvl="1" indent="-123825"/>
            <a:r>
              <a:rPr lang="en-US" sz="1100" dirty="0" smtClean="0"/>
              <a:t>On-screen keyboard</a:t>
            </a:r>
          </a:p>
          <a:p>
            <a:pPr marL="234950" lvl="1" indent="-123825"/>
            <a:r>
              <a:rPr lang="en-US" sz="1100" dirty="0" smtClean="0"/>
              <a:t>Larger transport controls and seek</a:t>
            </a:r>
          </a:p>
          <a:p>
            <a:pPr marL="234950" lvl="1" indent="-123825"/>
            <a:r>
              <a:rPr lang="en-US" sz="1100" dirty="0" smtClean="0"/>
              <a:t>New Now Playing and details pages</a:t>
            </a:r>
          </a:p>
          <a:p>
            <a:pPr marL="111125" indent="-111125"/>
            <a:r>
              <a:rPr lang="en-US" sz="1200" dirty="0" smtClean="0"/>
              <a:t>Multi-touch pack</a:t>
            </a:r>
          </a:p>
          <a:p>
            <a:pPr marL="234950" lvl="1" indent="-123825"/>
            <a:r>
              <a:rPr lang="en-US" sz="1100" dirty="0" smtClean="0"/>
              <a:t>Separate delivery of multi-touch games and </a:t>
            </a:r>
            <a:br>
              <a:rPr lang="en-US" sz="1100" dirty="0" smtClean="0"/>
            </a:br>
            <a:r>
              <a:rPr lang="en-US" sz="1100" dirty="0" smtClean="0"/>
              <a:t>surface style mapping – not part of Windows</a:t>
            </a:r>
          </a:p>
          <a:p>
            <a:pPr marL="111125" indent="-111125"/>
            <a:r>
              <a:rPr lang="en-US" sz="1200" dirty="0" smtClean="0"/>
              <a:t>Also</a:t>
            </a:r>
          </a:p>
          <a:p>
            <a:pPr marL="234950" lvl="1" indent="-123825"/>
            <a:r>
              <a:rPr lang="en-US" sz="1100" dirty="0" smtClean="0"/>
              <a:t>Windows Live Photo Gallery</a:t>
            </a:r>
          </a:p>
          <a:p>
            <a:pPr marL="234950" lvl="1" indent="-123825"/>
            <a:r>
              <a:rPr lang="en-US" sz="1100" dirty="0" smtClean="0"/>
              <a:t>XPS viewer</a:t>
            </a:r>
          </a:p>
          <a:p>
            <a:pPr marL="234950" lvl="1" indent="-123825"/>
            <a:r>
              <a:rPr lang="en-US" sz="1100" dirty="0" smtClean="0"/>
              <a:t>MS Paint</a:t>
            </a:r>
          </a:p>
          <a:p>
            <a:endParaRPr lang="en-US" sz="1200" dirty="0" smtClean="0"/>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Deliver Consistency</a:t>
            </a:r>
            <a:endParaRPr lang="en-US" dirty="0"/>
          </a:p>
        </p:txBody>
      </p:sp>
      <p:sp>
        <p:nvSpPr>
          <p:cNvPr id="3" name="Content Placeholder 2"/>
          <p:cNvSpPr>
            <a:spLocks noGrp="1"/>
          </p:cNvSpPr>
          <p:nvPr>
            <p:ph idx="1"/>
          </p:nvPr>
        </p:nvSpPr>
        <p:spPr>
          <a:xfrm>
            <a:off x="382588" y="1414464"/>
            <a:ext cx="8380412" cy="4835683"/>
          </a:xfrm>
        </p:spPr>
        <p:txBody>
          <a:bodyPr>
            <a:spAutoFit/>
          </a:bodyPr>
          <a:lstStyle/>
          <a:p>
            <a:pPr marL="346075" indent="-346075"/>
            <a:r>
              <a:rPr lang="en-US" sz="2800" dirty="0" smtClean="0"/>
              <a:t>Consistent for partners</a:t>
            </a:r>
          </a:p>
          <a:p>
            <a:pPr marL="623888" lvl="1" indent="-277813"/>
            <a:r>
              <a:rPr lang="en-US" sz="2400" dirty="0" smtClean="0"/>
              <a:t>IHVs and OEMs:  Digitizers interface through HID</a:t>
            </a:r>
          </a:p>
          <a:p>
            <a:pPr marL="623888" lvl="1" indent="-277813"/>
            <a:r>
              <a:rPr lang="en-US" sz="2400" dirty="0" smtClean="0"/>
              <a:t>Developers:  Standard APIs regardless of the digitizer technology used</a:t>
            </a:r>
          </a:p>
          <a:p>
            <a:pPr marL="346075" indent="-346075"/>
            <a:r>
              <a:rPr lang="en-US" sz="2800" dirty="0" smtClean="0"/>
              <a:t>Consistent for customers</a:t>
            </a:r>
          </a:p>
          <a:p>
            <a:pPr marL="623888" lvl="1" indent="-277813"/>
            <a:r>
              <a:rPr lang="en-US" sz="2400" dirty="0" smtClean="0"/>
              <a:t>Gestures that work the same in every application </a:t>
            </a:r>
            <a:br>
              <a:rPr lang="en-US" sz="2400" dirty="0" smtClean="0"/>
            </a:br>
            <a:r>
              <a:rPr lang="en-US" sz="2400" dirty="0" smtClean="0"/>
              <a:t>on any Windows Touch PC</a:t>
            </a:r>
          </a:p>
          <a:p>
            <a:pPr marL="346075" indent="-346075"/>
            <a:r>
              <a:rPr lang="en-US" sz="2800" dirty="0" smtClean="0"/>
              <a:t>Consistency through Windows Logo</a:t>
            </a:r>
          </a:p>
          <a:p>
            <a:pPr marL="623888" lvl="1" indent="-277813"/>
            <a:r>
              <a:rPr lang="en-US" sz="2400" dirty="0" smtClean="0"/>
              <a:t>Logo ensures a minimum level of functionality</a:t>
            </a:r>
          </a:p>
          <a:p>
            <a:pPr marL="623888" lvl="1" indent="-277813"/>
            <a:r>
              <a:rPr lang="en-US" sz="2400" dirty="0" smtClean="0"/>
              <a:t>New touch features are only enabled with </a:t>
            </a:r>
            <a:br>
              <a:rPr lang="en-US" sz="2400" dirty="0" smtClean="0"/>
            </a:br>
            <a:r>
              <a:rPr lang="en-US" sz="2400" dirty="0" smtClean="0"/>
              <a:t>Logo certified </a:t>
            </a:r>
            <a:r>
              <a:rPr lang="en-US" sz="2400" dirty="0" smtClean="0"/>
              <a:t>multi-touch </a:t>
            </a:r>
            <a:r>
              <a:rPr lang="en-US" sz="2400" dirty="0" smtClean="0"/>
              <a:t>digitizers</a:t>
            </a:r>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1163395"/>
          </a:xfrm>
        </p:spPr>
        <p:txBody>
          <a:bodyPr/>
          <a:lstStyle/>
          <a:p>
            <a:r>
              <a:rPr lang="en-US" dirty="0" smtClean="0"/>
              <a:t>Multi-Touch Software</a:t>
            </a:r>
            <a:br>
              <a:rPr lang="en-US" dirty="0" smtClean="0"/>
            </a:br>
            <a:r>
              <a:rPr lang="en-US" sz="3600" dirty="0" smtClean="0">
                <a:solidFill>
                  <a:schemeClr val="accent1"/>
                </a:solidFill>
              </a:rPr>
              <a:t>Good-Better-Best</a:t>
            </a:r>
            <a:endParaRPr lang="en-US" dirty="0">
              <a:solidFill>
                <a:schemeClr val="accent1"/>
              </a:solidFill>
            </a:endParaRPr>
          </a:p>
        </p:txBody>
      </p:sp>
      <p:sp>
        <p:nvSpPr>
          <p:cNvPr id="3" name="Content Placeholder 2"/>
          <p:cNvSpPr>
            <a:spLocks noGrp="1"/>
          </p:cNvSpPr>
          <p:nvPr>
            <p:ph idx="1"/>
          </p:nvPr>
        </p:nvSpPr>
        <p:spPr>
          <a:xfrm>
            <a:off x="381000" y="1901825"/>
            <a:ext cx="8380412" cy="4781063"/>
          </a:xfrm>
        </p:spPr>
        <p:txBody>
          <a:bodyPr>
            <a:normAutofit/>
          </a:bodyPr>
          <a:lstStyle/>
          <a:p>
            <a:pPr marL="346075" indent="-346075"/>
            <a:r>
              <a:rPr lang="en-US" sz="2800" dirty="0" smtClean="0"/>
              <a:t>Multi-touch offers a tangible way to differentiate, a Windows application can target one of 3 levels of touch integration</a:t>
            </a:r>
          </a:p>
          <a:p>
            <a:pPr marL="623888" lvl="1" indent="-277813"/>
            <a:r>
              <a:rPr lang="en-US" sz="2400" dirty="0" smtClean="0">
                <a:solidFill>
                  <a:schemeClr val="accent1"/>
                </a:solidFill>
              </a:rPr>
              <a:t>Good</a:t>
            </a:r>
            <a:r>
              <a:rPr lang="en-US" sz="2400" dirty="0" smtClean="0"/>
              <a:t>:  No specific touch APIs are used but the application UI is appropriately sized and </a:t>
            </a:r>
            <a:br>
              <a:rPr lang="en-US" sz="2400" dirty="0" smtClean="0"/>
            </a:br>
            <a:r>
              <a:rPr lang="en-US" sz="2400" dirty="0" smtClean="0"/>
              <a:t>works well with the built-in gestures</a:t>
            </a:r>
          </a:p>
          <a:p>
            <a:pPr marL="623888" lvl="1" indent="-277813"/>
            <a:r>
              <a:rPr lang="en-US" sz="2400" dirty="0" smtClean="0">
                <a:solidFill>
                  <a:schemeClr val="accent1"/>
                </a:solidFill>
              </a:rPr>
              <a:t>Better</a:t>
            </a:r>
            <a:r>
              <a:rPr lang="en-US" sz="2400" dirty="0" smtClean="0"/>
              <a:t>:  The gesture APIs are supported to give </a:t>
            </a:r>
            <a:br>
              <a:rPr lang="en-US" sz="2400" dirty="0" smtClean="0"/>
            </a:br>
            <a:r>
              <a:rPr lang="en-US" sz="2400" dirty="0" smtClean="0"/>
              <a:t>smooth natural interactions</a:t>
            </a:r>
          </a:p>
          <a:p>
            <a:pPr marL="623888" lvl="1" indent="-277813"/>
            <a:r>
              <a:rPr lang="en-US" sz="2400" dirty="0" smtClean="0">
                <a:solidFill>
                  <a:schemeClr val="accent1"/>
                </a:solidFill>
              </a:rPr>
              <a:t>Best</a:t>
            </a:r>
            <a:r>
              <a:rPr lang="en-US" sz="2400" dirty="0" smtClean="0"/>
              <a:t>:  Deep touch focused experiences designed </a:t>
            </a:r>
            <a:br>
              <a:rPr lang="en-US" sz="2400" dirty="0" smtClean="0"/>
            </a:br>
            <a:r>
              <a:rPr lang="en-US" sz="2400" dirty="0" smtClean="0"/>
              <a:t>to take advantage of </a:t>
            </a:r>
            <a:r>
              <a:rPr lang="en-US" sz="2400" dirty="0" smtClean="0"/>
              <a:t>multi-touch</a:t>
            </a:r>
            <a:endParaRPr lang="en-US" sz="2400" dirty="0"/>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941796"/>
          </a:xfrm>
        </p:spPr>
        <p:txBody>
          <a:bodyPr/>
          <a:lstStyle/>
          <a:p>
            <a:r>
              <a:rPr lang="en-US" sz="4000" dirty="0" smtClean="0"/>
              <a:t>Multi-Touch Hardware</a:t>
            </a:r>
            <a:br>
              <a:rPr lang="en-US" sz="4000" dirty="0" smtClean="0"/>
            </a:br>
            <a:r>
              <a:rPr lang="en-US" sz="2800" dirty="0" smtClean="0">
                <a:solidFill>
                  <a:schemeClr val="accent1"/>
                </a:solidFill>
              </a:rPr>
              <a:t>Laptop and AIO form-factors are great for Multi-touch</a:t>
            </a:r>
            <a:endParaRPr lang="en-US" sz="4000" dirty="0">
              <a:solidFill>
                <a:schemeClr val="accent1"/>
              </a:solidFill>
            </a:endParaRPr>
          </a:p>
        </p:txBody>
      </p:sp>
      <p:sp>
        <p:nvSpPr>
          <p:cNvPr id="3" name="Content Placeholder 2"/>
          <p:cNvSpPr>
            <a:spLocks noGrp="1"/>
          </p:cNvSpPr>
          <p:nvPr>
            <p:ph idx="1"/>
          </p:nvPr>
        </p:nvSpPr>
        <p:spPr>
          <a:xfrm>
            <a:off x="382588" y="1901825"/>
            <a:ext cx="8380412" cy="4781063"/>
          </a:xfrm>
        </p:spPr>
        <p:txBody>
          <a:bodyPr>
            <a:noAutofit/>
          </a:bodyPr>
          <a:lstStyle/>
          <a:p>
            <a:pPr marL="346075" indent="-346075"/>
            <a:r>
              <a:rPr lang="en-US" sz="2800" dirty="0" smtClean="0"/>
              <a:t>Target form-factors:  Laptops and all-in-ones</a:t>
            </a:r>
          </a:p>
          <a:p>
            <a:pPr marL="623888" lvl="1" indent="-277813"/>
            <a:r>
              <a:rPr lang="en-US" sz="2400" dirty="0" smtClean="0">
                <a:solidFill>
                  <a:schemeClr val="accent1"/>
                </a:solidFill>
              </a:rPr>
              <a:t>Laptops</a:t>
            </a:r>
            <a:r>
              <a:rPr lang="en-US" sz="2400" dirty="0" smtClean="0"/>
              <a:t>:  Users are closer to the screen and </a:t>
            </a:r>
            <a:br>
              <a:rPr lang="en-US" sz="2400" dirty="0" smtClean="0"/>
            </a:br>
            <a:r>
              <a:rPr lang="en-US" sz="2400" dirty="0" smtClean="0"/>
              <a:t>touch has high benefits in mobile situations</a:t>
            </a:r>
          </a:p>
          <a:p>
            <a:pPr marL="623888" lvl="1" indent="-277813"/>
            <a:r>
              <a:rPr lang="en-US" sz="2400" dirty="0" smtClean="0">
                <a:solidFill>
                  <a:schemeClr val="accent1"/>
                </a:solidFill>
              </a:rPr>
              <a:t>AIOs</a:t>
            </a:r>
            <a:r>
              <a:rPr lang="en-US" sz="2400" dirty="0" smtClean="0"/>
              <a:t>: Often in high traffic areas of the home </a:t>
            </a:r>
            <a:br>
              <a:rPr lang="en-US" sz="2400" dirty="0" smtClean="0"/>
            </a:br>
            <a:r>
              <a:rPr lang="en-US" sz="2400" dirty="0" smtClean="0"/>
              <a:t>where walk-up use is common</a:t>
            </a:r>
          </a:p>
          <a:p>
            <a:pPr marL="346075" indent="-346075"/>
            <a:r>
              <a:rPr lang="en-US" sz="2800" dirty="0" smtClean="0"/>
              <a:t>Hinges and pen are optional</a:t>
            </a:r>
          </a:p>
          <a:p>
            <a:pPr marL="623888" lvl="1" indent="-277813"/>
            <a:r>
              <a:rPr lang="en-US" sz="2400" dirty="0" smtClean="0"/>
              <a:t>Not all touch laptops need to be tablet PCs</a:t>
            </a:r>
          </a:p>
          <a:p>
            <a:pPr marL="346075" indent="-346075"/>
            <a:r>
              <a:rPr lang="en-US" sz="2800" dirty="0" smtClean="0"/>
              <a:t>More on Logo later</a:t>
            </a:r>
            <a:endParaRPr lang="en-US" sz="2800" dirty="0"/>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830997"/>
          </a:xfrm>
        </p:spPr>
        <p:txBody>
          <a:bodyPr/>
          <a:lstStyle/>
          <a:p>
            <a:r>
              <a:rPr lang="en-US" sz="3600" dirty="0" smtClean="0"/>
              <a:t>Tablet PC Hardware</a:t>
            </a:r>
            <a:br>
              <a:rPr lang="en-US" sz="3600" dirty="0" smtClean="0"/>
            </a:br>
            <a:r>
              <a:rPr lang="en-US" sz="2400" dirty="0" smtClean="0">
                <a:solidFill>
                  <a:schemeClr val="accent1"/>
                </a:solidFill>
              </a:rPr>
              <a:t>A </a:t>
            </a:r>
            <a:r>
              <a:rPr lang="en-US" sz="2400" dirty="0" smtClean="0">
                <a:solidFill>
                  <a:schemeClr val="accent1"/>
                </a:solidFill>
              </a:rPr>
              <a:t>multi-touch </a:t>
            </a:r>
            <a:r>
              <a:rPr lang="en-US" sz="2400" dirty="0" smtClean="0">
                <a:solidFill>
                  <a:schemeClr val="accent1"/>
                </a:solidFill>
              </a:rPr>
              <a:t>and pen enabled tablet PC is the ultimate mobile PC</a:t>
            </a:r>
            <a:endParaRPr lang="en-US" sz="3600" dirty="0" smtClean="0">
              <a:solidFill>
                <a:schemeClr val="accent1"/>
              </a:solidFill>
            </a:endParaRPr>
          </a:p>
        </p:txBody>
      </p:sp>
      <p:sp>
        <p:nvSpPr>
          <p:cNvPr id="3" name="Content Placeholder 2"/>
          <p:cNvSpPr>
            <a:spLocks noGrp="1"/>
          </p:cNvSpPr>
          <p:nvPr>
            <p:ph idx="1"/>
          </p:nvPr>
        </p:nvSpPr>
        <p:spPr>
          <a:xfrm>
            <a:off x="381000" y="1901825"/>
            <a:ext cx="8380412" cy="3855927"/>
          </a:xfrm>
        </p:spPr>
        <p:txBody>
          <a:bodyPr>
            <a:spAutoFit/>
          </a:bodyPr>
          <a:lstStyle/>
          <a:p>
            <a:pPr marL="290513" indent="-290513"/>
            <a:r>
              <a:rPr lang="en-US" sz="2400" dirty="0" smtClean="0"/>
              <a:t>Windows 7 continues our investment pen and tablet PC</a:t>
            </a:r>
          </a:p>
          <a:p>
            <a:pPr marL="512763" lvl="1" indent="-222250"/>
            <a:r>
              <a:rPr lang="en-US" sz="2000" dirty="0" smtClean="0"/>
              <a:t>Predictive text on soft keyboard</a:t>
            </a:r>
          </a:p>
          <a:p>
            <a:pPr marL="512763" lvl="1" indent="-222250"/>
            <a:r>
              <a:rPr lang="en-US" sz="2000" dirty="0" smtClean="0"/>
              <a:t>Recognition for 13 new languages (25 total)</a:t>
            </a:r>
          </a:p>
          <a:p>
            <a:pPr marL="512763" lvl="1" indent="-222250"/>
            <a:r>
              <a:rPr lang="en-US" sz="2000" dirty="0" smtClean="0"/>
              <a:t>Dramatically improved Asian recognition</a:t>
            </a:r>
          </a:p>
          <a:p>
            <a:pPr marL="512763" lvl="1" indent="-222250"/>
            <a:r>
              <a:rPr lang="en-US" sz="2000" dirty="0" smtClean="0"/>
              <a:t>Handwriting personalization in all languages</a:t>
            </a:r>
          </a:p>
          <a:p>
            <a:pPr marL="512763" lvl="1" indent="-222250"/>
            <a:r>
              <a:rPr lang="en-US" sz="2000" dirty="0" smtClean="0"/>
              <a:t>New math recognition</a:t>
            </a:r>
          </a:p>
          <a:p>
            <a:pPr marL="290513" indent="-290513"/>
            <a:r>
              <a:rPr lang="en-US" sz="2400" dirty="0" smtClean="0"/>
              <a:t>A tablet PC can have multi-touch but does not need to</a:t>
            </a:r>
          </a:p>
          <a:p>
            <a:pPr marL="512763" lvl="1" indent="-222250"/>
            <a:r>
              <a:rPr lang="en-US" sz="2000" dirty="0" smtClean="0"/>
              <a:t>Touch is focused on mainstream users</a:t>
            </a:r>
          </a:p>
          <a:p>
            <a:pPr marL="512763" lvl="1" indent="-222250"/>
            <a:r>
              <a:rPr lang="en-US" sz="2000" dirty="0" smtClean="0"/>
              <a:t>Tablet PC is best for verticals and education</a:t>
            </a:r>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09398"/>
          </a:xfrm>
        </p:spPr>
        <p:txBody>
          <a:bodyPr/>
          <a:lstStyle/>
          <a:p>
            <a:r>
              <a:rPr sz="4400" smtClean="0"/>
              <a:t>Multi-touch Drivers in Windows 7</a:t>
            </a:r>
            <a:endParaRPr lang="en-US" dirty="0"/>
          </a:p>
        </p:txBody>
      </p:sp>
      <p:sp>
        <p:nvSpPr>
          <p:cNvPr id="3" name="Content Placeholder 2"/>
          <p:cNvSpPr>
            <a:spLocks noGrp="1"/>
          </p:cNvSpPr>
          <p:nvPr>
            <p:ph idx="1"/>
          </p:nvPr>
        </p:nvSpPr>
        <p:spPr/>
        <p:txBody>
          <a:bodyPr/>
          <a:lstStyle/>
          <a:p>
            <a:r>
              <a:rPr lang="en-US" dirty="0" smtClean="0"/>
              <a:t>Great drivers are key to a great end-user experience!</a:t>
            </a:r>
          </a:p>
          <a:p>
            <a:r>
              <a:rPr lang="en-US" dirty="0" smtClean="0"/>
              <a:t>How can we help?</a:t>
            </a:r>
          </a:p>
          <a:p>
            <a:pPr lvl="1"/>
            <a:r>
              <a:rPr lang="en-US" dirty="0" smtClean="0"/>
              <a:t>WDK samples and tools</a:t>
            </a:r>
          </a:p>
          <a:p>
            <a:pPr lvl="1"/>
            <a:r>
              <a:rPr lang="en-US" dirty="0" smtClean="0"/>
              <a:t>Driver guidance in this talk and WinHEC whitepaper</a:t>
            </a:r>
          </a:p>
          <a:p>
            <a:pPr lvl="1"/>
            <a:r>
              <a:rPr lang="en-US" dirty="0" smtClean="0"/>
              <a:t>Logo requirements represent min hardware bar to properly enable the multi-touch feature set</a:t>
            </a:r>
          </a:p>
        </p:txBody>
      </p:sp>
    </p:spTree>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Driver Framework</a:t>
            </a:r>
            <a:endParaRPr lang="en-US" dirty="0"/>
          </a:p>
        </p:txBody>
      </p:sp>
      <p:sp>
        <p:nvSpPr>
          <p:cNvPr id="3" name="Content Placeholder 2"/>
          <p:cNvSpPr>
            <a:spLocks noGrp="1"/>
          </p:cNvSpPr>
          <p:nvPr>
            <p:ph idx="1"/>
          </p:nvPr>
        </p:nvSpPr>
        <p:spPr>
          <a:xfrm>
            <a:off x="382588" y="1414464"/>
            <a:ext cx="8380412" cy="4145750"/>
          </a:xfrm>
        </p:spPr>
        <p:txBody>
          <a:bodyPr/>
          <a:lstStyle/>
          <a:p>
            <a:r>
              <a:rPr lang="en-US" sz="2400" dirty="0" smtClean="0"/>
              <a:t>KMDF</a:t>
            </a:r>
          </a:p>
          <a:p>
            <a:pPr lvl="1"/>
            <a:r>
              <a:rPr lang="en-US" sz="2000" dirty="0" smtClean="0"/>
              <a:t>Shim will ship in-box in Win7 (mshidkmdf.sys), also shipped as a sample with Vista SP1 WDK</a:t>
            </a:r>
          </a:p>
          <a:p>
            <a:pPr lvl="1"/>
            <a:r>
              <a:rPr lang="en-US" sz="2000" dirty="0" smtClean="0"/>
              <a:t>WDK Samples using the shim: </a:t>
            </a:r>
            <a:r>
              <a:rPr lang="en-US" sz="2000" dirty="0" err="1" smtClean="0"/>
              <a:t>WacomKMDF</a:t>
            </a:r>
            <a:r>
              <a:rPr lang="en-US" sz="2000" dirty="0" smtClean="0"/>
              <a:t>, </a:t>
            </a:r>
            <a:r>
              <a:rPr lang="en-US" sz="2000" dirty="0" err="1" smtClean="0"/>
              <a:t>EloMT</a:t>
            </a:r>
            <a:r>
              <a:rPr lang="en-US" sz="2000" dirty="0" smtClean="0"/>
              <a:t>, raw USB</a:t>
            </a:r>
          </a:p>
          <a:p>
            <a:pPr lvl="1"/>
            <a:r>
              <a:rPr lang="en-US" sz="2000" dirty="0" smtClean="0"/>
              <a:t>Removes power management and PnP handling code</a:t>
            </a:r>
          </a:p>
          <a:p>
            <a:pPr lvl="1"/>
            <a:r>
              <a:rPr lang="en-US" sz="2000" dirty="0" smtClean="0"/>
              <a:t>IRP cancelation logic goes away (see </a:t>
            </a:r>
            <a:r>
              <a:rPr lang="en-US" sz="2000" dirty="0" err="1" smtClean="0"/>
              <a:t>WacomPen</a:t>
            </a:r>
            <a:r>
              <a:rPr lang="en-US" sz="2000" dirty="0" smtClean="0"/>
              <a:t> samples)</a:t>
            </a:r>
          </a:p>
          <a:p>
            <a:r>
              <a:rPr lang="en-US" sz="2400" dirty="0" smtClean="0"/>
              <a:t>UMDF</a:t>
            </a:r>
          </a:p>
          <a:p>
            <a:pPr lvl="1"/>
            <a:r>
              <a:rPr lang="en-US" sz="2000" dirty="0" smtClean="0"/>
              <a:t>Can’t write a HID miniport driver in UMDF</a:t>
            </a:r>
          </a:p>
          <a:p>
            <a:r>
              <a:rPr lang="en-US" sz="2400" dirty="0" smtClean="0"/>
              <a:t>WDM</a:t>
            </a:r>
          </a:p>
          <a:p>
            <a:pPr lvl="1"/>
            <a:r>
              <a:rPr lang="en-US" sz="2000" dirty="0" smtClean="0"/>
              <a:t>Not recommended for new drivers</a:t>
            </a:r>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443198"/>
          </a:xfrm>
        </p:spPr>
        <p:txBody>
          <a:bodyPr/>
          <a:lstStyle/>
          <a:p>
            <a:r>
              <a:rPr lang="en-US" sz="3200" dirty="0" smtClean="0"/>
              <a:t>Exposing Your Multi-touch Device To Windows</a:t>
            </a:r>
            <a:endParaRPr lang="en-US" sz="3200" dirty="0"/>
          </a:p>
        </p:txBody>
      </p:sp>
      <p:sp>
        <p:nvSpPr>
          <p:cNvPr id="3" name="Content Placeholder 2"/>
          <p:cNvSpPr>
            <a:spLocks noGrp="1"/>
          </p:cNvSpPr>
          <p:nvPr>
            <p:ph idx="1"/>
          </p:nvPr>
        </p:nvSpPr>
        <p:spPr>
          <a:xfrm>
            <a:off x="382588" y="1417638"/>
            <a:ext cx="8380412" cy="2369879"/>
          </a:xfrm>
        </p:spPr>
        <p:txBody>
          <a:bodyPr>
            <a:normAutofit fontScale="77500" lnSpcReduction="20000"/>
          </a:bodyPr>
          <a:lstStyle/>
          <a:p>
            <a:r>
              <a:rPr lang="en-US" dirty="0" smtClean="0"/>
              <a:t>Multi-touch devices are a superset of HID touch devices</a:t>
            </a:r>
          </a:p>
          <a:p>
            <a:r>
              <a:rPr lang="en-US" dirty="0" smtClean="0"/>
              <a:t>Use existing HID touch usages, but additionally report HID contact id and max number of supported contacts</a:t>
            </a:r>
          </a:p>
          <a:p>
            <a:r>
              <a:rPr lang="en-US" dirty="0" smtClean="0"/>
              <a:t>Configuration collection allows easier device configuration for down-level or other scenarios</a:t>
            </a:r>
            <a:endParaRPr lang="en-US" dirty="0"/>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85910" y="1961297"/>
            <a:ext cx="7142634" cy="664797"/>
          </a:xfrm>
        </p:spPr>
        <p:txBody>
          <a:bodyPr/>
          <a:lstStyle/>
          <a:p>
            <a:r>
              <a:rPr lang="en-US" sz="4800" dirty="0" smtClean="0"/>
              <a:t>Multi-Touch In Windows 7</a:t>
            </a:r>
            <a:endParaRPr lang="en-US" sz="4800" dirty="0"/>
          </a:p>
        </p:txBody>
      </p:sp>
      <p:sp>
        <p:nvSpPr>
          <p:cNvPr id="3" name="Subtitle 2"/>
          <p:cNvSpPr>
            <a:spLocks noGrp="1"/>
          </p:cNvSpPr>
          <p:nvPr>
            <p:ph type="subTitle" idx="1"/>
          </p:nvPr>
        </p:nvSpPr>
        <p:spPr>
          <a:xfrm>
            <a:off x="2734826" y="3650133"/>
            <a:ext cx="5866482" cy="1828193"/>
          </a:xfrm>
        </p:spPr>
        <p:txBody>
          <a:bodyPr>
            <a:spAutoFit/>
          </a:bodyPr>
          <a:lstStyle/>
          <a:p>
            <a:r>
              <a:rPr lang="en-US" dirty="0" smtClean="0"/>
              <a:t>&lt;speaker name&gt;</a:t>
            </a:r>
          </a:p>
          <a:p>
            <a:r>
              <a:rPr lang="en-US" dirty="0" smtClean="0"/>
              <a:t>&lt;title&gt;</a:t>
            </a:r>
          </a:p>
          <a:p>
            <a:r>
              <a:rPr lang="en-US" dirty="0" smtClean="0"/>
              <a:t>Microsoft Corporation</a:t>
            </a:r>
          </a:p>
          <a:p>
            <a:endParaRPr lang="en-US" dirty="0"/>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387798"/>
          </a:xfrm>
        </p:spPr>
        <p:txBody>
          <a:bodyPr/>
          <a:lstStyle/>
          <a:p>
            <a:r>
              <a:rPr sz="2800" smtClean="0"/>
              <a:t>Proposed Multi-touch Additions To HID Specification</a:t>
            </a:r>
            <a:endParaRPr lang="en-US" sz="2800" dirty="0"/>
          </a:p>
        </p:txBody>
      </p:sp>
      <p:graphicFrame>
        <p:nvGraphicFramePr>
          <p:cNvPr id="1026" name="Object 2"/>
          <p:cNvGraphicFramePr>
            <a:graphicFrameLocks noChangeAspect="1"/>
          </p:cNvGraphicFramePr>
          <p:nvPr/>
        </p:nvGraphicFramePr>
        <p:xfrm>
          <a:off x="412530" y="1901825"/>
          <a:ext cx="9620250" cy="3276600"/>
        </p:xfrm>
        <a:graphic>
          <a:graphicData uri="http://schemas.openxmlformats.org/presentationml/2006/ole">
            <p:oleObj spid="_x0000_s1026" name="Document" r:id="rId4" imgW="6390115" imgH="2075969" progId="Word.Document.12">
              <p:embed/>
            </p:oleObj>
          </a:graphicData>
        </a:graphic>
      </p:graphicFrame>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Reporting Modes</a:t>
            </a:r>
            <a:endParaRPr lang="en-US" dirty="0"/>
          </a:p>
        </p:txBody>
      </p:sp>
      <p:sp>
        <p:nvSpPr>
          <p:cNvPr id="3" name="Content Placeholder 2"/>
          <p:cNvSpPr>
            <a:spLocks noGrp="1"/>
          </p:cNvSpPr>
          <p:nvPr>
            <p:ph idx="1"/>
          </p:nvPr>
        </p:nvSpPr>
        <p:spPr>
          <a:xfrm>
            <a:off x="382588" y="1414464"/>
            <a:ext cx="8380412" cy="4369914"/>
          </a:xfrm>
        </p:spPr>
        <p:txBody>
          <a:bodyPr/>
          <a:lstStyle/>
          <a:p>
            <a:r>
              <a:rPr lang="en-US" sz="2000" dirty="0" smtClean="0"/>
              <a:t>Serial</a:t>
            </a:r>
          </a:p>
          <a:p>
            <a:pPr lvl="1"/>
            <a:r>
              <a:rPr lang="en-US" sz="1800" dirty="0" smtClean="0"/>
              <a:t>Each packet contains a single update, multiple contacts </a:t>
            </a:r>
            <a:br>
              <a:rPr lang="en-US" sz="1800" dirty="0" smtClean="0"/>
            </a:br>
            <a:r>
              <a:rPr lang="en-US" sz="1800" dirty="0" smtClean="0"/>
              <a:t>are streamed serially</a:t>
            </a:r>
          </a:p>
          <a:p>
            <a:pPr lvl="1"/>
            <a:r>
              <a:rPr lang="en-US" sz="1800" dirty="0" smtClean="0"/>
              <a:t>Can reduce per contact sample rate</a:t>
            </a:r>
          </a:p>
          <a:p>
            <a:r>
              <a:rPr lang="en-US" sz="2000" dirty="0" smtClean="0"/>
              <a:t>Parallel</a:t>
            </a:r>
          </a:p>
          <a:p>
            <a:pPr lvl="1"/>
            <a:r>
              <a:rPr lang="en-US" sz="1800" dirty="0" smtClean="0"/>
              <a:t>Each packet is capable of reporting the total number of contacts the device can detect</a:t>
            </a:r>
          </a:p>
          <a:p>
            <a:pPr lvl="1"/>
            <a:r>
              <a:rPr lang="en-US" sz="1800" dirty="0" smtClean="0"/>
              <a:t>Large packets, often not fully utilized</a:t>
            </a:r>
          </a:p>
          <a:p>
            <a:r>
              <a:rPr lang="en-US" sz="2000" dirty="0" smtClean="0"/>
              <a:t>Hybrid (Recommended)</a:t>
            </a:r>
          </a:p>
          <a:p>
            <a:pPr lvl="1"/>
            <a:r>
              <a:rPr lang="en-US" sz="1800" dirty="0" smtClean="0"/>
              <a:t>Packets are large enough to report some number of contacts</a:t>
            </a:r>
          </a:p>
          <a:p>
            <a:pPr lvl="1"/>
            <a:r>
              <a:rPr lang="en-US" sz="1800" dirty="0" smtClean="0"/>
              <a:t>Multiple packets can be reported serially in one logical frame</a:t>
            </a:r>
          </a:p>
          <a:p>
            <a:pPr lvl="1"/>
            <a:r>
              <a:rPr lang="en-US" sz="1800" dirty="0" smtClean="0"/>
              <a:t>Avoids issues with serial and parallel</a:t>
            </a:r>
            <a:endParaRPr lang="en-US" sz="1800" dirty="0"/>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HID Multi-touch</a:t>
            </a:r>
            <a:endParaRPr lang="en-US" dirty="0"/>
          </a:p>
        </p:txBody>
      </p:sp>
      <p:sp>
        <p:nvSpPr>
          <p:cNvPr id="3" name="Content Placeholder 2"/>
          <p:cNvSpPr>
            <a:spLocks noGrp="1"/>
          </p:cNvSpPr>
          <p:nvPr>
            <p:ph sz="half" idx="1"/>
          </p:nvPr>
        </p:nvSpPr>
        <p:spPr>
          <a:xfrm>
            <a:off x="382323" y="1414199"/>
            <a:ext cx="4189677" cy="3389646"/>
          </a:xfrm>
        </p:spPr>
        <p:txBody>
          <a:bodyPr/>
          <a:lstStyle/>
          <a:p>
            <a:pPr marL="382573" indent="-382573">
              <a:buClr>
                <a:srgbClr val="FFFFFF"/>
              </a:buClr>
            </a:pPr>
            <a:r>
              <a:rPr lang="en-US" sz="2400" dirty="0" smtClean="0">
                <a:gradFill>
                  <a:gsLst>
                    <a:gs pos="28000">
                      <a:srgbClr val="FFFFFF"/>
                    </a:gs>
                    <a:gs pos="48000">
                      <a:srgbClr val="FFFFFF"/>
                    </a:gs>
                  </a:gsLst>
                  <a:lin ang="5400000" scaled="1"/>
                </a:gradFill>
              </a:rPr>
              <a:t>Required usages</a:t>
            </a:r>
          </a:p>
          <a:p>
            <a:pPr lvl="1"/>
            <a:r>
              <a:rPr lang="en-US" dirty="0" smtClean="0"/>
              <a:t>Touch collection </a:t>
            </a:r>
            <a:br>
              <a:rPr lang="en-US" dirty="0" smtClean="0"/>
            </a:br>
            <a:r>
              <a:rPr lang="en-US" dirty="0" smtClean="0"/>
              <a:t>(page 0x0D, usage 0x04)</a:t>
            </a:r>
          </a:p>
          <a:p>
            <a:pPr lvl="1"/>
            <a:r>
              <a:rPr lang="en-US" dirty="0" smtClean="0"/>
              <a:t>X (0x01, 0x30), Y (0x01, 0x31), Tip switch (0x0D, 0x42), In-range (0x0D, 0x32)</a:t>
            </a:r>
          </a:p>
          <a:p>
            <a:pPr lvl="1"/>
            <a:r>
              <a:rPr lang="en-US" dirty="0" smtClean="0"/>
              <a:t>Contact id</a:t>
            </a:r>
            <a:br>
              <a:rPr lang="en-US" dirty="0" smtClean="0"/>
            </a:br>
            <a:r>
              <a:rPr lang="en-US" dirty="0" smtClean="0"/>
              <a:t>(0x0D, 0x51)</a:t>
            </a:r>
          </a:p>
          <a:p>
            <a:pPr lvl="1"/>
            <a:r>
              <a:rPr lang="en-US" dirty="0" smtClean="0"/>
              <a:t>Max count</a:t>
            </a:r>
            <a:br>
              <a:rPr lang="en-US" dirty="0" smtClean="0"/>
            </a:br>
            <a:r>
              <a:rPr lang="en-US" dirty="0" smtClean="0"/>
              <a:t>(0x0D, 0x55)</a:t>
            </a:r>
          </a:p>
        </p:txBody>
      </p:sp>
      <p:sp>
        <p:nvSpPr>
          <p:cNvPr id="6" name="Rectangle 5"/>
          <p:cNvSpPr/>
          <p:nvPr/>
        </p:nvSpPr>
        <p:spPr>
          <a:xfrm>
            <a:off x="4572000" y="1417638"/>
            <a:ext cx="3843338" cy="2842317"/>
          </a:xfrm>
          <a:prstGeom prst="rect">
            <a:avLst/>
          </a:prstGeom>
        </p:spPr>
        <p:txBody>
          <a:bodyPr wrap="square">
            <a:spAutoFit/>
          </a:bodyPr>
          <a:lstStyle/>
          <a:p>
            <a:pPr marL="382573" lvl="0" indent="-382573" defTabSz="912777" fontAlgn="base">
              <a:lnSpc>
                <a:spcPct val="90000"/>
              </a:lnSpc>
              <a:spcBef>
                <a:spcPts val="1167"/>
              </a:spcBef>
              <a:spcAft>
                <a:spcPct val="0"/>
              </a:spcAft>
              <a:buClr>
                <a:srgbClr val="FFFFFF"/>
              </a:buClr>
              <a:buSzPct val="95000"/>
              <a:buBlip>
                <a:blip r:embed="rId2"/>
              </a:buBlip>
            </a:pPr>
            <a:r>
              <a:rPr lang="en-US" sz="2400" kern="0" dirty="0" smtClean="0">
                <a:gradFill>
                  <a:gsLst>
                    <a:gs pos="28000">
                      <a:srgbClr val="FFFFFF"/>
                    </a:gs>
                    <a:gs pos="48000">
                      <a:srgbClr val="FFFFFF"/>
                    </a:gs>
                  </a:gsLst>
                  <a:lin ang="5400000" scaled="1"/>
                </a:gradFill>
                <a:effectLst>
                  <a:outerShdw blurRad="38100" dist="38100" dir="2700000" algn="tl">
                    <a:srgbClr val="000000">
                      <a:alpha val="43137"/>
                    </a:srgbClr>
                  </a:outerShdw>
                </a:effectLst>
                <a:latin typeface="Trebuchet MS" pitchFamily="34" charset="0"/>
              </a:rPr>
              <a:t>Recommended </a:t>
            </a:r>
            <a:br>
              <a:rPr lang="en-US" sz="2400" kern="0" dirty="0" smtClean="0">
                <a:gradFill>
                  <a:gsLst>
                    <a:gs pos="28000">
                      <a:srgbClr val="FFFFFF"/>
                    </a:gs>
                    <a:gs pos="48000">
                      <a:srgbClr val="FFFFFF"/>
                    </a:gs>
                  </a:gsLst>
                  <a:lin ang="5400000" scaled="1"/>
                </a:gradFill>
                <a:effectLst>
                  <a:outerShdw blurRad="38100" dist="38100" dir="2700000" algn="tl">
                    <a:srgbClr val="000000">
                      <a:alpha val="43137"/>
                    </a:srgbClr>
                  </a:outerShdw>
                </a:effectLst>
                <a:latin typeface="Trebuchet MS" pitchFamily="34" charset="0"/>
              </a:rPr>
            </a:br>
            <a:r>
              <a:rPr lang="en-US" sz="2400" kern="0" dirty="0" smtClean="0">
                <a:gradFill>
                  <a:gsLst>
                    <a:gs pos="28000">
                      <a:srgbClr val="FFFFFF"/>
                    </a:gs>
                    <a:gs pos="48000">
                      <a:srgbClr val="FFFFFF"/>
                    </a:gs>
                  </a:gsLst>
                  <a:lin ang="5400000" scaled="1"/>
                </a:gradFill>
                <a:effectLst>
                  <a:outerShdw blurRad="38100" dist="38100" dir="2700000" algn="tl">
                    <a:srgbClr val="000000">
                      <a:alpha val="43137"/>
                    </a:srgbClr>
                  </a:outerShdw>
                </a:effectLst>
                <a:latin typeface="Trebuchet MS" pitchFamily="34" charset="0"/>
              </a:rPr>
              <a:t>optional usages</a:t>
            </a:r>
          </a:p>
          <a:p>
            <a:pPr marL="704822" lvl="1" indent="-317487" defTabSz="912777" fontAlgn="base">
              <a:lnSpc>
                <a:spcPct val="90000"/>
              </a:lnSpc>
              <a:spcBef>
                <a:spcPts val="1083"/>
              </a:spcBef>
              <a:spcAft>
                <a:spcPct val="0"/>
              </a:spcAft>
              <a:buClr>
                <a:srgbClr val="FFFFFF"/>
              </a:buClr>
              <a:buSzPct val="80000"/>
              <a:buBlip>
                <a:blip r:embed="rId3"/>
              </a:buBlip>
            </a:pPr>
            <a:r>
              <a:rPr lang="en-US" sz="2000" kern="0" dirty="0" smtClean="0">
                <a:gradFill>
                  <a:gsLst>
                    <a:gs pos="28000">
                      <a:srgbClr val="FFFFFF"/>
                    </a:gs>
                    <a:gs pos="48000">
                      <a:srgbClr val="FFFFFF"/>
                    </a:gs>
                  </a:gsLst>
                  <a:lin ang="5400000" scaled="1"/>
                </a:gradFill>
                <a:effectLst>
                  <a:outerShdw blurRad="38100" dist="38100" dir="2700000" algn="tl">
                    <a:srgbClr val="000000">
                      <a:alpha val="43137"/>
                    </a:srgbClr>
                  </a:outerShdw>
                </a:effectLst>
                <a:latin typeface="Trebuchet MS" pitchFamily="34" charset="0"/>
              </a:rPr>
              <a:t>Confidence </a:t>
            </a:r>
            <a:br>
              <a:rPr lang="en-US" sz="2000" kern="0" dirty="0" smtClean="0">
                <a:gradFill>
                  <a:gsLst>
                    <a:gs pos="28000">
                      <a:srgbClr val="FFFFFF"/>
                    </a:gs>
                    <a:gs pos="48000">
                      <a:srgbClr val="FFFFFF"/>
                    </a:gs>
                  </a:gsLst>
                  <a:lin ang="5400000" scaled="1"/>
                </a:gradFill>
                <a:effectLst>
                  <a:outerShdw blurRad="38100" dist="38100" dir="2700000" algn="tl">
                    <a:srgbClr val="000000">
                      <a:alpha val="43137"/>
                    </a:srgbClr>
                  </a:outerShdw>
                </a:effectLst>
                <a:latin typeface="Trebuchet MS" pitchFamily="34" charset="0"/>
              </a:rPr>
            </a:br>
            <a:r>
              <a:rPr lang="en-US" sz="2000" kern="0" dirty="0" smtClean="0">
                <a:gradFill>
                  <a:gsLst>
                    <a:gs pos="28000">
                      <a:srgbClr val="FFFFFF"/>
                    </a:gs>
                    <a:gs pos="48000">
                      <a:srgbClr val="FFFFFF"/>
                    </a:gs>
                  </a:gsLst>
                  <a:lin ang="5400000" scaled="1"/>
                </a:gradFill>
                <a:effectLst>
                  <a:outerShdw blurRad="38100" dist="38100" dir="2700000" algn="tl">
                    <a:srgbClr val="000000">
                      <a:alpha val="43137"/>
                    </a:srgbClr>
                  </a:outerShdw>
                </a:effectLst>
                <a:latin typeface="Trebuchet MS" pitchFamily="34" charset="0"/>
              </a:rPr>
              <a:t>(0x0D, 0x47)</a:t>
            </a:r>
          </a:p>
          <a:p>
            <a:pPr marL="704822" lvl="1" indent="-317487" defTabSz="912777" fontAlgn="base">
              <a:lnSpc>
                <a:spcPct val="90000"/>
              </a:lnSpc>
              <a:spcBef>
                <a:spcPts val="1083"/>
              </a:spcBef>
              <a:spcAft>
                <a:spcPct val="0"/>
              </a:spcAft>
              <a:buClr>
                <a:srgbClr val="FFFFFF"/>
              </a:buClr>
              <a:buSzPct val="80000"/>
              <a:buBlip>
                <a:blip r:embed="rId3"/>
              </a:buBlip>
            </a:pPr>
            <a:r>
              <a:rPr lang="en-US" sz="2000" kern="0" dirty="0" smtClean="0">
                <a:gradFill>
                  <a:gsLst>
                    <a:gs pos="28000">
                      <a:srgbClr val="FFFFFF"/>
                    </a:gs>
                    <a:gs pos="48000">
                      <a:srgbClr val="FFFFFF"/>
                    </a:gs>
                  </a:gsLst>
                  <a:lin ang="5400000" scaled="1"/>
                </a:gradFill>
                <a:effectLst>
                  <a:outerShdw blurRad="38100" dist="38100" dir="2700000" algn="tl">
                    <a:srgbClr val="000000">
                      <a:alpha val="43137"/>
                    </a:srgbClr>
                  </a:outerShdw>
                </a:effectLst>
                <a:latin typeface="Trebuchet MS" pitchFamily="34" charset="0"/>
              </a:rPr>
              <a:t>Width and height</a:t>
            </a:r>
            <a:br>
              <a:rPr lang="en-US" sz="2000" kern="0" dirty="0" smtClean="0">
                <a:gradFill>
                  <a:gsLst>
                    <a:gs pos="28000">
                      <a:srgbClr val="FFFFFF"/>
                    </a:gs>
                    <a:gs pos="48000">
                      <a:srgbClr val="FFFFFF"/>
                    </a:gs>
                  </a:gsLst>
                  <a:lin ang="5400000" scaled="1"/>
                </a:gradFill>
                <a:effectLst>
                  <a:outerShdw blurRad="38100" dist="38100" dir="2700000" algn="tl">
                    <a:srgbClr val="000000">
                      <a:alpha val="43137"/>
                    </a:srgbClr>
                  </a:outerShdw>
                </a:effectLst>
                <a:latin typeface="Trebuchet MS" pitchFamily="34" charset="0"/>
              </a:rPr>
            </a:br>
            <a:r>
              <a:rPr lang="en-US" sz="2000" kern="0" dirty="0" smtClean="0">
                <a:gradFill>
                  <a:gsLst>
                    <a:gs pos="28000">
                      <a:srgbClr val="FFFFFF"/>
                    </a:gs>
                    <a:gs pos="48000">
                      <a:srgbClr val="FFFFFF"/>
                    </a:gs>
                  </a:gsLst>
                  <a:lin ang="5400000" scaled="1"/>
                </a:gradFill>
                <a:effectLst>
                  <a:outerShdw blurRad="38100" dist="38100" dir="2700000" algn="tl">
                    <a:srgbClr val="000000">
                      <a:alpha val="43137"/>
                    </a:srgbClr>
                  </a:outerShdw>
                </a:effectLst>
                <a:latin typeface="Trebuchet MS" pitchFamily="34" charset="0"/>
              </a:rPr>
              <a:t>(0x0D, 0x48 and 0x49)</a:t>
            </a:r>
          </a:p>
          <a:p>
            <a:pPr marL="704822" lvl="1" indent="-317487" defTabSz="912777" fontAlgn="base">
              <a:lnSpc>
                <a:spcPct val="90000"/>
              </a:lnSpc>
              <a:spcBef>
                <a:spcPts val="1083"/>
              </a:spcBef>
              <a:spcAft>
                <a:spcPct val="0"/>
              </a:spcAft>
              <a:buClr>
                <a:srgbClr val="FFFFFF"/>
              </a:buClr>
              <a:buSzPct val="80000"/>
              <a:buBlip>
                <a:blip r:embed="rId3"/>
              </a:buBlip>
            </a:pPr>
            <a:r>
              <a:rPr lang="en-US" sz="2000" kern="0" dirty="0" smtClean="0">
                <a:gradFill>
                  <a:gsLst>
                    <a:gs pos="28000">
                      <a:srgbClr val="FFFFFF"/>
                    </a:gs>
                    <a:gs pos="48000">
                      <a:srgbClr val="FFFFFF"/>
                    </a:gs>
                  </a:gsLst>
                  <a:lin ang="5400000" scaled="1"/>
                </a:gradFill>
                <a:effectLst>
                  <a:outerShdw blurRad="38100" dist="38100" dir="2700000" algn="tl">
                    <a:srgbClr val="000000">
                      <a:alpha val="43137"/>
                    </a:srgbClr>
                  </a:outerShdw>
                </a:effectLst>
                <a:latin typeface="Trebuchet MS" pitchFamily="34" charset="0"/>
              </a:rPr>
              <a:t>Pressure </a:t>
            </a:r>
            <a:br>
              <a:rPr lang="en-US" sz="2000" kern="0" dirty="0" smtClean="0">
                <a:gradFill>
                  <a:gsLst>
                    <a:gs pos="28000">
                      <a:srgbClr val="FFFFFF"/>
                    </a:gs>
                    <a:gs pos="48000">
                      <a:srgbClr val="FFFFFF"/>
                    </a:gs>
                  </a:gsLst>
                  <a:lin ang="5400000" scaled="1"/>
                </a:gradFill>
                <a:effectLst>
                  <a:outerShdw blurRad="38100" dist="38100" dir="2700000" algn="tl">
                    <a:srgbClr val="000000">
                      <a:alpha val="43137"/>
                    </a:srgbClr>
                  </a:outerShdw>
                </a:effectLst>
                <a:latin typeface="Trebuchet MS" pitchFamily="34" charset="0"/>
              </a:rPr>
            </a:br>
            <a:r>
              <a:rPr lang="en-US" sz="2000" kern="0" dirty="0" smtClean="0">
                <a:gradFill>
                  <a:gsLst>
                    <a:gs pos="28000">
                      <a:srgbClr val="FFFFFF"/>
                    </a:gs>
                    <a:gs pos="48000">
                      <a:srgbClr val="FFFFFF"/>
                    </a:gs>
                  </a:gsLst>
                  <a:lin ang="5400000" scaled="1"/>
                </a:gradFill>
                <a:effectLst>
                  <a:outerShdw blurRad="38100" dist="38100" dir="2700000" algn="tl">
                    <a:srgbClr val="000000">
                      <a:alpha val="43137"/>
                    </a:srgbClr>
                  </a:outerShdw>
                </a:effectLst>
                <a:latin typeface="Trebuchet MS" pitchFamily="34" charset="0"/>
              </a:rPr>
              <a:t>(0x0D, 0x30)</a:t>
            </a:r>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Tips And Tricks</a:t>
            </a:r>
            <a:endParaRPr lang="en-US" dirty="0"/>
          </a:p>
        </p:txBody>
      </p:sp>
      <p:sp>
        <p:nvSpPr>
          <p:cNvPr id="3" name="Content Placeholder 2"/>
          <p:cNvSpPr>
            <a:spLocks noGrp="1"/>
          </p:cNvSpPr>
          <p:nvPr>
            <p:ph idx="1"/>
          </p:nvPr>
        </p:nvSpPr>
        <p:spPr>
          <a:xfrm>
            <a:off x="382588" y="1414464"/>
            <a:ext cx="8380412" cy="3901581"/>
          </a:xfrm>
        </p:spPr>
        <p:txBody>
          <a:bodyPr/>
          <a:lstStyle/>
          <a:p>
            <a:r>
              <a:rPr lang="en-US" sz="2400" dirty="0" smtClean="0"/>
              <a:t>For null values, set the null bit on all main items in the report descriptor</a:t>
            </a:r>
          </a:p>
          <a:p>
            <a:r>
              <a:rPr lang="en-US" sz="2400" dirty="0" smtClean="0"/>
              <a:t>Use the physical dimensions property for X and Y usages</a:t>
            </a:r>
          </a:p>
          <a:p>
            <a:pPr lvl="1"/>
            <a:r>
              <a:rPr lang="en-US" sz="2000" dirty="0" smtClean="0"/>
              <a:t>If you cannot report accurate units, report 0 units</a:t>
            </a:r>
          </a:p>
          <a:p>
            <a:r>
              <a:rPr lang="en-US" sz="2400" dirty="0" smtClean="0"/>
              <a:t>Report a top-level collection for each function your device supports (touch, multi-touch, pen)</a:t>
            </a:r>
          </a:p>
          <a:p>
            <a:pPr lvl="1"/>
            <a:r>
              <a:rPr lang="en-US" sz="2000" dirty="0" smtClean="0"/>
              <a:t>If the device does not have a mouse, add a mouse collection that does not send data</a:t>
            </a:r>
          </a:p>
          <a:p>
            <a:r>
              <a:rPr lang="en-US" sz="2400" dirty="0" smtClean="0"/>
              <a:t>More in Digitizer Drivers for Touch, Multi-touch, and Pen Devices whitepaper!</a:t>
            </a:r>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553998"/>
          </a:xfrm>
        </p:spPr>
        <p:txBody>
          <a:bodyPr/>
          <a:lstStyle/>
          <a:p>
            <a:r>
              <a:rPr lang="en-US" sz="4000" dirty="0" smtClean="0"/>
              <a:t>Capability Discovery And Configuration</a:t>
            </a:r>
            <a:endParaRPr lang="en-US" sz="4000" dirty="0"/>
          </a:p>
        </p:txBody>
      </p:sp>
      <p:sp>
        <p:nvSpPr>
          <p:cNvPr id="3" name="Content Placeholder 2"/>
          <p:cNvSpPr>
            <a:spLocks noGrp="1"/>
          </p:cNvSpPr>
          <p:nvPr>
            <p:ph idx="1"/>
          </p:nvPr>
        </p:nvSpPr>
        <p:spPr>
          <a:xfrm>
            <a:off x="382588" y="1417638"/>
            <a:ext cx="8380412" cy="3901581"/>
          </a:xfrm>
        </p:spPr>
        <p:txBody>
          <a:bodyPr/>
          <a:lstStyle/>
          <a:p>
            <a:r>
              <a:rPr lang="en-US" sz="2400" dirty="0" smtClean="0"/>
              <a:t>If the configuration collection exists, Windows 7 will open it exclusively</a:t>
            </a:r>
          </a:p>
          <a:p>
            <a:pPr lvl="1"/>
            <a:r>
              <a:rPr lang="en-US" sz="2000" dirty="0" smtClean="0"/>
              <a:t>Windows 7 will attempt to set it to multiple input</a:t>
            </a:r>
          </a:p>
          <a:p>
            <a:pPr lvl="1"/>
            <a:r>
              <a:rPr lang="en-US" sz="2000" dirty="0" smtClean="0"/>
              <a:t>On Vista or XP Tablet Edition, 3rd party applications can set the configuration as necessary</a:t>
            </a:r>
          </a:p>
          <a:p>
            <a:r>
              <a:rPr lang="en-US" sz="2400" dirty="0" smtClean="0"/>
              <a:t>The device index usage specifies the collection to configure</a:t>
            </a:r>
          </a:p>
          <a:p>
            <a:r>
              <a:rPr lang="en-US" sz="2400" dirty="0" smtClean="0"/>
              <a:t>Multi-touch collections are identified via the contact </a:t>
            </a:r>
            <a:br>
              <a:rPr lang="en-US" sz="2400" dirty="0" smtClean="0"/>
            </a:br>
            <a:r>
              <a:rPr lang="en-US" sz="2400" dirty="0" smtClean="0"/>
              <a:t>id usage</a:t>
            </a:r>
          </a:p>
          <a:p>
            <a:r>
              <a:rPr lang="en-US" sz="2400" dirty="0" smtClean="0"/>
              <a:t>If set to mouse, route data through the mouse collection</a:t>
            </a:r>
            <a:endParaRPr lang="en-US" sz="2400" dirty="0"/>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General Guidance</a:t>
            </a:r>
            <a:endParaRPr lang="en-US" dirty="0"/>
          </a:p>
        </p:txBody>
      </p:sp>
      <p:sp>
        <p:nvSpPr>
          <p:cNvPr id="3" name="Content Placeholder 2"/>
          <p:cNvSpPr>
            <a:spLocks noGrp="1"/>
          </p:cNvSpPr>
          <p:nvPr>
            <p:ph idx="1"/>
          </p:nvPr>
        </p:nvSpPr>
        <p:spPr>
          <a:xfrm>
            <a:off x="382588" y="1414464"/>
            <a:ext cx="8380412" cy="2277034"/>
          </a:xfrm>
        </p:spPr>
        <p:txBody>
          <a:bodyPr/>
          <a:lstStyle/>
          <a:p>
            <a:r>
              <a:rPr lang="en-US" sz="2800" dirty="0" smtClean="0"/>
              <a:t>Do as much in firmware as possible</a:t>
            </a:r>
          </a:p>
          <a:p>
            <a:r>
              <a:rPr lang="en-US" sz="2800" dirty="0" smtClean="0"/>
              <a:t>For USB devices, consider selective suspend</a:t>
            </a:r>
          </a:p>
          <a:p>
            <a:r>
              <a:rPr lang="en-US" sz="2800" dirty="0" smtClean="0"/>
              <a:t>Helpful WDK tools</a:t>
            </a:r>
          </a:p>
          <a:p>
            <a:pPr lvl="1"/>
            <a:r>
              <a:rPr lang="en-US" sz="2400" dirty="0" err="1" smtClean="0"/>
              <a:t>DriverVerifier</a:t>
            </a:r>
            <a:r>
              <a:rPr lang="en-US" sz="2400" dirty="0" smtClean="0"/>
              <a:t>, </a:t>
            </a:r>
            <a:r>
              <a:rPr lang="en-US" sz="2400" dirty="0" err="1" smtClean="0"/>
              <a:t>StaticDriverVerifier</a:t>
            </a:r>
            <a:r>
              <a:rPr lang="en-US" sz="2400" dirty="0" smtClean="0"/>
              <a:t>, </a:t>
            </a:r>
            <a:r>
              <a:rPr lang="en-US" sz="2400" dirty="0" err="1" smtClean="0"/>
              <a:t>PreFastForDrivers</a:t>
            </a:r>
            <a:r>
              <a:rPr lang="en-US" sz="2400" dirty="0" smtClean="0"/>
              <a:t>, </a:t>
            </a:r>
            <a:r>
              <a:rPr lang="en-US" sz="2400" dirty="0" err="1" smtClean="0"/>
              <a:t>CheckINF</a:t>
            </a:r>
            <a:r>
              <a:rPr lang="en-US" sz="2400" dirty="0" smtClean="0"/>
              <a:t>, and others</a:t>
            </a:r>
            <a:endParaRPr lang="en-US" sz="2400" dirty="0"/>
          </a:p>
        </p:txBody>
      </p:sp>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Driver Distribution</a:t>
            </a:r>
            <a:endParaRPr lang="en-US" dirty="0"/>
          </a:p>
        </p:txBody>
      </p:sp>
      <p:sp>
        <p:nvSpPr>
          <p:cNvPr id="3" name="Content Placeholder 2"/>
          <p:cNvSpPr>
            <a:spLocks noGrp="1"/>
          </p:cNvSpPr>
          <p:nvPr>
            <p:ph idx="1"/>
          </p:nvPr>
        </p:nvSpPr>
        <p:spPr>
          <a:xfrm>
            <a:off x="382588" y="1414464"/>
            <a:ext cx="8380412" cy="3969292"/>
          </a:xfrm>
        </p:spPr>
        <p:txBody>
          <a:bodyPr/>
          <a:lstStyle/>
          <a:p>
            <a:r>
              <a:rPr lang="en-US" sz="2800" dirty="0" smtClean="0"/>
              <a:t>Millions of users worldwide automatically update their systems at </a:t>
            </a:r>
            <a:r>
              <a:rPr lang="en-US" sz="2800" dirty="0" smtClean="0">
                <a:hlinkClick r:id="rId2"/>
              </a:rPr>
              <a:t>http://windowsupdate.microsoft.com</a:t>
            </a:r>
            <a:endParaRPr lang="en-US" sz="2800" dirty="0" smtClean="0"/>
          </a:p>
          <a:p>
            <a:r>
              <a:rPr lang="en-US" sz="2800" dirty="0" smtClean="0"/>
              <a:t>Highly recommended: Distribute your logoed drivers through Windows Update</a:t>
            </a:r>
          </a:p>
          <a:p>
            <a:r>
              <a:rPr lang="en-US" sz="2800" dirty="0" smtClean="0"/>
              <a:t>Manage settings for distributing your driver via Driver Distribution Center (DDC) on </a:t>
            </a:r>
            <a:r>
              <a:rPr lang="en-US" sz="2800" dirty="0" err="1" smtClean="0"/>
              <a:t>Winqual</a:t>
            </a:r>
            <a:endParaRPr lang="en-US" sz="2800" dirty="0" smtClean="0"/>
          </a:p>
          <a:p>
            <a:pPr lvl="1"/>
            <a:r>
              <a:rPr lang="en-US" sz="2400" dirty="0" smtClean="0"/>
              <a:t>View download statistics and WER data</a:t>
            </a:r>
          </a:p>
          <a:p>
            <a:pPr lvl="1"/>
            <a:r>
              <a:rPr lang="en-US" sz="2400" dirty="0" smtClean="0"/>
              <a:t>For details, see </a:t>
            </a:r>
            <a:r>
              <a:rPr lang="en-US" sz="2400" dirty="0" smtClean="0">
                <a:hlinkClick r:id="rId3"/>
              </a:rPr>
              <a:t>Distributing Drivers on Windows Update</a:t>
            </a:r>
            <a:endParaRPr lang="en-US" sz="2400" dirty="0" smtClean="0"/>
          </a:p>
        </p:txBody>
      </p:sp>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0"/>
            <a:ext cx="8380412" cy="664797"/>
          </a:xfrm>
        </p:spPr>
        <p:txBody>
          <a:bodyPr/>
          <a:lstStyle/>
          <a:p>
            <a:r>
              <a:rPr smtClean="0"/>
              <a:t>Logo Considerations</a:t>
            </a:r>
            <a:endParaRPr lang="en-US" dirty="0"/>
          </a:p>
        </p:txBody>
      </p:sp>
    </p:spTree>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What's </a:t>
            </a:r>
            <a:r>
              <a:rPr lang="en-US" dirty="0" smtClean="0"/>
              <a:t>So Important</a:t>
            </a:r>
            <a:r>
              <a:rPr smtClean="0"/>
              <a:t>?</a:t>
            </a:r>
            <a:endParaRPr lang="en-US" dirty="0"/>
          </a:p>
        </p:txBody>
      </p:sp>
      <p:sp>
        <p:nvSpPr>
          <p:cNvPr id="3" name="Content Placeholder 2"/>
          <p:cNvSpPr>
            <a:spLocks noGrp="1"/>
          </p:cNvSpPr>
          <p:nvPr>
            <p:ph idx="1"/>
          </p:nvPr>
        </p:nvSpPr>
        <p:spPr>
          <a:xfrm>
            <a:off x="382588" y="1316806"/>
            <a:ext cx="8380412" cy="5138843"/>
          </a:xfrm>
        </p:spPr>
        <p:txBody>
          <a:bodyPr>
            <a:normAutofit/>
          </a:bodyPr>
          <a:lstStyle/>
          <a:p>
            <a:r>
              <a:rPr lang="en-US" sz="2400" dirty="0" smtClean="0"/>
              <a:t>The user experience </a:t>
            </a:r>
          </a:p>
          <a:p>
            <a:pPr lvl="1"/>
            <a:r>
              <a:rPr lang="en-US" sz="2000" dirty="0" smtClean="0"/>
              <a:t>Multi-touch technology will stand or fall on the quality of the user experience</a:t>
            </a:r>
          </a:p>
          <a:p>
            <a:pPr lvl="1"/>
            <a:r>
              <a:rPr lang="en-US" sz="2000" dirty="0" smtClean="0"/>
              <a:t>To succeed, touch must be simple, reliable and consistent</a:t>
            </a:r>
            <a:endParaRPr lang="en-US" sz="1600" dirty="0" smtClean="0"/>
          </a:p>
          <a:p>
            <a:pPr lvl="1"/>
            <a:r>
              <a:rPr lang="en-US" sz="2000" dirty="0" smtClean="0"/>
              <a:t>The quality of the user experience begins with the digitizer and its drivers </a:t>
            </a:r>
          </a:p>
          <a:p>
            <a:r>
              <a:rPr lang="en-US" sz="2400" dirty="0" smtClean="0"/>
              <a:t>New Windows 7 touch features will only work on PCs that have a Logo certified digitizer</a:t>
            </a:r>
          </a:p>
          <a:p>
            <a:r>
              <a:rPr lang="en-US" sz="2400" dirty="0" smtClean="0"/>
              <a:t>Multi-touch is also an AQ – Additional Qualification</a:t>
            </a:r>
          </a:p>
          <a:p>
            <a:pPr lvl="1"/>
            <a:r>
              <a:rPr lang="en-US" sz="1600" dirty="0" smtClean="0"/>
              <a:t>Customers can find devices or systems that enable specific experiences, partners can communicate that their device/system supports the experience</a:t>
            </a:r>
          </a:p>
          <a:p>
            <a:pPr lvl="1"/>
            <a:r>
              <a:rPr lang="en-US" sz="1600" dirty="0" smtClean="0"/>
              <a:t>No extra requirements: get the Windows 7 Multi-touch logo - and you get the Windows 7 Multi-touch AQ for free</a:t>
            </a:r>
          </a:p>
          <a:p>
            <a:pPr marL="382573" lvl="1" indent="-382573">
              <a:spcBef>
                <a:spcPts val="1167"/>
              </a:spcBef>
              <a:buSzPct val="95000"/>
              <a:buBlip>
                <a:blip r:embed="rId2"/>
              </a:buBlip>
            </a:pPr>
            <a:r>
              <a:rPr lang="en-US" sz="2400" dirty="0" smtClean="0"/>
              <a:t>We’ll do what we can to help you meet the quality bar</a:t>
            </a:r>
          </a:p>
        </p:txBody>
      </p:sp>
    </p:spTree>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Logo Tools and Submission</a:t>
            </a:r>
            <a:endParaRPr lang="en-US" dirty="0"/>
          </a:p>
        </p:txBody>
      </p:sp>
      <p:sp>
        <p:nvSpPr>
          <p:cNvPr id="5" name="Content Placeholder 4"/>
          <p:cNvSpPr>
            <a:spLocks noGrp="1"/>
          </p:cNvSpPr>
          <p:nvPr>
            <p:ph idx="1"/>
          </p:nvPr>
        </p:nvSpPr>
        <p:spPr>
          <a:xfrm>
            <a:off x="382588" y="1414464"/>
            <a:ext cx="8101454" cy="5088573"/>
          </a:xfrm>
        </p:spPr>
        <p:txBody>
          <a:bodyPr/>
          <a:lstStyle/>
          <a:p>
            <a:r>
              <a:rPr lang="en-US" sz="1800" dirty="0" smtClean="0"/>
              <a:t>Windows Logo Kit 1.3 (Windows 7 preview)</a:t>
            </a:r>
          </a:p>
          <a:p>
            <a:pPr lvl="1"/>
            <a:r>
              <a:rPr lang="en-US" sz="1600" dirty="0" smtClean="0"/>
              <a:t>Available later this year</a:t>
            </a:r>
          </a:p>
          <a:p>
            <a:pPr lvl="1"/>
            <a:r>
              <a:rPr lang="en-US" sz="1600" dirty="0" smtClean="0"/>
              <a:t>Preview changes to the logo program for Windows 7 and expected tests</a:t>
            </a:r>
          </a:p>
          <a:p>
            <a:pPr lvl="2"/>
            <a:r>
              <a:rPr lang="en-US" sz="1200" dirty="0" smtClean="0"/>
              <a:t>Automated tests querying HID values</a:t>
            </a:r>
          </a:p>
          <a:p>
            <a:r>
              <a:rPr lang="en-US" sz="1800" dirty="0" smtClean="0"/>
              <a:t>Windows Logo Kit 1.4</a:t>
            </a:r>
          </a:p>
          <a:p>
            <a:pPr lvl="1"/>
            <a:r>
              <a:rPr lang="en-US" sz="1600" dirty="0" smtClean="0"/>
              <a:t>Will ship at same time as Windows 7 RC</a:t>
            </a:r>
          </a:p>
          <a:p>
            <a:pPr lvl="1"/>
            <a:r>
              <a:rPr lang="en-US" sz="1600" dirty="0" smtClean="0"/>
              <a:t>Comprehensive manual test set</a:t>
            </a:r>
          </a:p>
          <a:p>
            <a:pPr lvl="2"/>
            <a:r>
              <a:rPr lang="en-US" sz="1050" dirty="0" smtClean="0"/>
              <a:t>Placing contacts, drawing lines, circles, other patterns</a:t>
            </a:r>
          </a:p>
          <a:p>
            <a:pPr lvl="2"/>
            <a:r>
              <a:rPr lang="en-US" sz="1050" dirty="0" smtClean="0"/>
              <a:t>Complete validation of HID Usage and the user experience requirements</a:t>
            </a:r>
          </a:p>
          <a:p>
            <a:r>
              <a:rPr lang="en-US" sz="1800" dirty="0" smtClean="0"/>
              <a:t>Multi-touch requirements apply equally to devices and systems</a:t>
            </a:r>
          </a:p>
          <a:p>
            <a:pPr lvl="1"/>
            <a:r>
              <a:rPr lang="en-US" sz="1600" dirty="0" smtClean="0"/>
              <a:t>Hardware integrations can introduce noise</a:t>
            </a:r>
          </a:p>
          <a:p>
            <a:pPr lvl="1"/>
            <a:r>
              <a:rPr lang="en-US" sz="1600" dirty="0" smtClean="0"/>
              <a:t>Keep testing at every phase of integration</a:t>
            </a:r>
          </a:p>
          <a:p>
            <a:r>
              <a:rPr lang="en-US" sz="1800" dirty="0" smtClean="0"/>
              <a:t>Devices need to be submitted for manual logo verification test pass at Microsoft lab</a:t>
            </a:r>
          </a:p>
          <a:p>
            <a:pPr lvl="1"/>
            <a:r>
              <a:rPr lang="en-US" sz="1600" dirty="0" smtClean="0"/>
              <a:t>Also optional for systems – a free test and support resource!</a:t>
            </a:r>
          </a:p>
        </p:txBody>
      </p:sp>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Agenda</a:t>
            </a:r>
            <a:endParaRPr lang="en-US" dirty="0"/>
          </a:p>
        </p:txBody>
      </p:sp>
      <p:sp>
        <p:nvSpPr>
          <p:cNvPr id="3" name="Content Placeholder 2"/>
          <p:cNvSpPr>
            <a:spLocks noGrp="1"/>
          </p:cNvSpPr>
          <p:nvPr>
            <p:ph idx="1"/>
          </p:nvPr>
        </p:nvSpPr>
        <p:spPr/>
        <p:txBody>
          <a:bodyPr>
            <a:normAutofit lnSpcReduction="10000"/>
          </a:bodyPr>
          <a:lstStyle/>
          <a:p>
            <a:r>
              <a:rPr lang="en-US" dirty="0" smtClean="0"/>
              <a:t>Multi-touch Overview </a:t>
            </a:r>
          </a:p>
          <a:p>
            <a:pPr lvl="1"/>
            <a:r>
              <a:rPr lang="en-US" dirty="0" smtClean="0"/>
              <a:t>Demo</a:t>
            </a:r>
          </a:p>
          <a:p>
            <a:pPr lvl="1"/>
            <a:r>
              <a:rPr lang="en-US" dirty="0" smtClean="0"/>
              <a:t>Now is the </a:t>
            </a:r>
            <a:r>
              <a:rPr lang="en-US" dirty="0" smtClean="0"/>
              <a:t>Time</a:t>
            </a:r>
            <a:r>
              <a:rPr lang="en-US" dirty="0" smtClean="0"/>
              <a:t>!</a:t>
            </a:r>
          </a:p>
          <a:p>
            <a:pPr lvl="1"/>
            <a:r>
              <a:rPr lang="en-US" dirty="0" smtClean="0"/>
              <a:t>Multi-touch </a:t>
            </a:r>
            <a:r>
              <a:rPr lang="en-US" dirty="0" smtClean="0"/>
              <a:t>Tenets</a:t>
            </a:r>
            <a:endParaRPr lang="en-US" dirty="0" smtClean="0"/>
          </a:p>
          <a:p>
            <a:pPr lvl="2"/>
            <a:r>
              <a:rPr lang="en-US" dirty="0" smtClean="0"/>
              <a:t>Augmenting Windows</a:t>
            </a:r>
          </a:p>
          <a:p>
            <a:pPr lvl="2"/>
            <a:r>
              <a:rPr lang="en-US" dirty="0" smtClean="0"/>
              <a:t>Delivering </a:t>
            </a:r>
            <a:r>
              <a:rPr lang="en-US" dirty="0" smtClean="0"/>
              <a:t>Consistency</a:t>
            </a:r>
            <a:endParaRPr lang="en-US" dirty="0" smtClean="0"/>
          </a:p>
          <a:p>
            <a:pPr lvl="1"/>
            <a:r>
              <a:rPr lang="en-US" dirty="0" smtClean="0"/>
              <a:t>Hardware and </a:t>
            </a:r>
            <a:r>
              <a:rPr lang="en-US" dirty="0" smtClean="0"/>
              <a:t>S</a:t>
            </a:r>
            <a:r>
              <a:rPr lang="en-US" dirty="0" smtClean="0"/>
              <a:t>oftware</a:t>
            </a:r>
            <a:endParaRPr lang="en-US" dirty="0" smtClean="0"/>
          </a:p>
          <a:p>
            <a:r>
              <a:rPr lang="en-US" dirty="0" smtClean="0"/>
              <a:t>Writing Drivers</a:t>
            </a:r>
          </a:p>
          <a:p>
            <a:r>
              <a:rPr lang="en-US" dirty="0" smtClean="0"/>
              <a:t>Logo Considerations</a:t>
            </a:r>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HID Class</a:t>
            </a:r>
            <a:endParaRPr lang="en-US" dirty="0"/>
          </a:p>
        </p:txBody>
      </p:sp>
      <p:sp>
        <p:nvSpPr>
          <p:cNvPr id="3" name="Content Placeholder 2"/>
          <p:cNvSpPr>
            <a:spLocks noGrp="1"/>
          </p:cNvSpPr>
          <p:nvPr>
            <p:ph idx="1"/>
          </p:nvPr>
        </p:nvSpPr>
        <p:spPr>
          <a:xfrm>
            <a:off x="382588" y="3429000"/>
            <a:ext cx="8380412" cy="2767937"/>
          </a:xfrm>
        </p:spPr>
        <p:txBody>
          <a:bodyPr/>
          <a:lstStyle/>
          <a:p>
            <a:r>
              <a:rPr lang="en-US" sz="2400" dirty="0" smtClean="0"/>
              <a:t>Why? </a:t>
            </a:r>
          </a:p>
          <a:p>
            <a:pPr lvl="1"/>
            <a:r>
              <a:rPr lang="en-US" sz="2000" dirty="0" smtClean="0"/>
              <a:t>So Windows knows when to enable </a:t>
            </a:r>
            <a:br>
              <a:rPr lang="en-US" sz="2000" dirty="0" smtClean="0"/>
            </a:br>
            <a:r>
              <a:rPr lang="en-US" sz="2000" dirty="0" smtClean="0"/>
              <a:t>multi-touch capabilities</a:t>
            </a:r>
          </a:p>
          <a:p>
            <a:r>
              <a:rPr lang="en-US" sz="2400" dirty="0" smtClean="0"/>
              <a:t>Design and test tips</a:t>
            </a:r>
          </a:p>
          <a:p>
            <a:pPr lvl="1"/>
            <a:r>
              <a:rPr lang="en-US" sz="2000" dirty="0" smtClean="0"/>
              <a:t>Standard device class in HID descriptor</a:t>
            </a:r>
          </a:p>
          <a:p>
            <a:pPr lvl="1"/>
            <a:r>
              <a:rPr lang="en-US" sz="2000" dirty="0" smtClean="0"/>
              <a:t>Automated descriptor query</a:t>
            </a:r>
          </a:p>
          <a:p>
            <a:pPr lvl="1"/>
            <a:r>
              <a:rPr lang="en-US" sz="2000" dirty="0" smtClean="0"/>
              <a:t>Observe all required HID and Multi-touch Extension usages</a:t>
            </a:r>
          </a:p>
        </p:txBody>
      </p:sp>
      <p:sp>
        <p:nvSpPr>
          <p:cNvPr id="5" name="Rounded Rectangle 4"/>
          <p:cNvSpPr/>
          <p:nvPr/>
        </p:nvSpPr>
        <p:spPr bwMode="auto">
          <a:xfrm>
            <a:off x="381000" y="1417638"/>
            <a:ext cx="8382000" cy="1924050"/>
          </a:xfrm>
          <a:prstGeom prst="roundRect">
            <a:avLst>
              <a:gd name="adj" fmla="val 9033"/>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r>
              <a:rPr lang="en-US" sz="3000" i="1" dirty="0" smtClean="0">
                <a:effectLst>
                  <a:outerShdw blurRad="38100" dist="38100" dir="2700000" algn="tl">
                    <a:srgbClr val="000000">
                      <a:alpha val="43137"/>
                    </a:srgbClr>
                  </a:outerShdw>
                </a:effectLst>
                <a:latin typeface="Trebuchet MS" pitchFamily="34" charset="0"/>
              </a:rPr>
              <a:t>Multi-touch digitizers must appear to the OS as HID digitizers, and not as a mouse or other proprietary device. </a:t>
            </a:r>
          </a:p>
        </p:txBody>
      </p:sp>
    </p:spTree>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t>
            </a:r>
            <a:r>
              <a:rPr smtClean="0"/>
              <a:t>creen </a:t>
            </a:r>
            <a:r>
              <a:rPr lang="en-US" dirty="0" smtClean="0"/>
              <a:t>Coverage</a:t>
            </a:r>
            <a:endParaRPr lang="en-US" dirty="0"/>
          </a:p>
        </p:txBody>
      </p:sp>
      <p:sp>
        <p:nvSpPr>
          <p:cNvPr id="3" name="Content Placeholder 2"/>
          <p:cNvSpPr>
            <a:spLocks noGrp="1"/>
          </p:cNvSpPr>
          <p:nvPr>
            <p:ph idx="1"/>
          </p:nvPr>
        </p:nvSpPr>
        <p:spPr>
          <a:xfrm>
            <a:off x="381000" y="3429000"/>
            <a:ext cx="8459571" cy="2903872"/>
          </a:xfrm>
        </p:spPr>
        <p:txBody>
          <a:bodyPr/>
          <a:lstStyle/>
          <a:p>
            <a:r>
              <a:rPr lang="en-US" sz="2400" dirty="0" smtClean="0"/>
              <a:t>Why? </a:t>
            </a:r>
          </a:p>
          <a:p>
            <a:pPr lvl="1"/>
            <a:r>
              <a:rPr lang="en-US" sz="2000" dirty="0" smtClean="0"/>
              <a:t>To avoid blind spots or dead areas. The desktop experience in Windows relies on accurate touch at edges and corners</a:t>
            </a:r>
          </a:p>
          <a:p>
            <a:r>
              <a:rPr lang="en-US" sz="2400" dirty="0" smtClean="0"/>
              <a:t>Design and test tips</a:t>
            </a:r>
          </a:p>
          <a:p>
            <a:pPr lvl="1"/>
            <a:r>
              <a:rPr lang="en-US" sz="2000" dirty="0" smtClean="0"/>
              <a:t>Crucial to test this at all integration phases - hardware placement can easily impact it</a:t>
            </a:r>
          </a:p>
          <a:p>
            <a:pPr lvl="1"/>
            <a:r>
              <a:rPr lang="en-US" sz="2000" dirty="0" smtClean="0"/>
              <a:t>Tests will include touch points throughout the screen area and at all extremes</a:t>
            </a:r>
            <a:endParaRPr lang="en-US" sz="2000" dirty="0"/>
          </a:p>
        </p:txBody>
      </p:sp>
      <p:sp>
        <p:nvSpPr>
          <p:cNvPr id="6" name="Rounded Rectangle 5"/>
          <p:cNvSpPr/>
          <p:nvPr/>
        </p:nvSpPr>
        <p:spPr bwMode="auto">
          <a:xfrm>
            <a:off x="381000" y="1417638"/>
            <a:ext cx="8382000" cy="1924050"/>
          </a:xfrm>
          <a:prstGeom prst="roundRect">
            <a:avLst>
              <a:gd name="adj" fmla="val 9033"/>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defTabSz="914063"/>
            <a:r>
              <a:rPr lang="en-US" sz="3000" i="1"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Input requirements apply equally to all areas, including edges and corners.</a:t>
            </a:r>
          </a:p>
        </p:txBody>
      </p:sp>
    </p:spTree>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smtClean="0"/>
              <a:t>Battery </a:t>
            </a:r>
            <a:r>
              <a:rPr lang="en-US" dirty="0" smtClean="0"/>
              <a:t>Operation</a:t>
            </a:r>
            <a:endParaRPr lang="en-US" dirty="0"/>
          </a:p>
        </p:txBody>
      </p:sp>
      <p:sp>
        <p:nvSpPr>
          <p:cNvPr id="3" name="Content Placeholder 2"/>
          <p:cNvSpPr>
            <a:spLocks noGrp="1"/>
          </p:cNvSpPr>
          <p:nvPr>
            <p:ph idx="1"/>
          </p:nvPr>
        </p:nvSpPr>
        <p:spPr>
          <a:xfrm>
            <a:off x="382588" y="3429000"/>
            <a:ext cx="8380412" cy="2903872"/>
          </a:xfrm>
        </p:spPr>
        <p:txBody>
          <a:bodyPr/>
          <a:lstStyle/>
          <a:p>
            <a:r>
              <a:rPr lang="en-US" sz="2400" dirty="0" smtClean="0"/>
              <a:t>Why? </a:t>
            </a:r>
          </a:p>
          <a:p>
            <a:pPr lvl="1"/>
            <a:r>
              <a:rPr lang="en-US" sz="2400" dirty="0" smtClean="0"/>
              <a:t>Mobile user scenarios are primary; the requirements are equally important for tethered or mobile use</a:t>
            </a:r>
          </a:p>
          <a:p>
            <a:r>
              <a:rPr lang="en-US" sz="2400" dirty="0" smtClean="0"/>
              <a:t>Design and test tips</a:t>
            </a:r>
          </a:p>
          <a:p>
            <a:pPr lvl="1"/>
            <a:r>
              <a:rPr lang="en-US" sz="2400" dirty="0" smtClean="0"/>
              <a:t>If digitizer performance is impacted by power supply, design for both cases</a:t>
            </a:r>
          </a:p>
          <a:p>
            <a:pPr lvl="1"/>
            <a:r>
              <a:rPr lang="en-US" sz="2400" dirty="0" smtClean="0"/>
              <a:t>Tests must be run on both cases</a:t>
            </a:r>
          </a:p>
        </p:txBody>
      </p:sp>
      <p:sp>
        <p:nvSpPr>
          <p:cNvPr id="6" name="Rounded Rectangle 5"/>
          <p:cNvSpPr/>
          <p:nvPr/>
        </p:nvSpPr>
        <p:spPr bwMode="auto">
          <a:xfrm>
            <a:off x="381000" y="1417638"/>
            <a:ext cx="8382000" cy="1924050"/>
          </a:xfrm>
          <a:prstGeom prst="roundRect">
            <a:avLst>
              <a:gd name="adj" fmla="val 9033"/>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r>
              <a:rPr lang="en-US" sz="3000" i="1" dirty="0" smtClean="0">
                <a:effectLst>
                  <a:outerShdw blurRad="38100" dist="38100" dir="2700000" algn="tl">
                    <a:srgbClr val="000000">
                      <a:alpha val="43137"/>
                    </a:srgbClr>
                  </a:outerShdw>
                </a:effectLst>
                <a:latin typeface="Trebuchet MS" pitchFamily="34" charset="0"/>
              </a:rPr>
              <a:t>For battery-operated devices, the requirements must be met whether the device is running on AC or battery power.</a:t>
            </a:r>
          </a:p>
        </p:txBody>
      </p:sp>
    </p:spTree>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Sampling </a:t>
            </a:r>
            <a:r>
              <a:rPr lang="en-US" dirty="0" smtClean="0"/>
              <a:t>and Resolution</a:t>
            </a:r>
            <a:endParaRPr lang="en-US" dirty="0"/>
          </a:p>
        </p:txBody>
      </p:sp>
      <p:sp>
        <p:nvSpPr>
          <p:cNvPr id="3" name="Content Placeholder 2"/>
          <p:cNvSpPr>
            <a:spLocks noGrp="1"/>
          </p:cNvSpPr>
          <p:nvPr>
            <p:ph idx="1"/>
          </p:nvPr>
        </p:nvSpPr>
        <p:spPr>
          <a:xfrm>
            <a:off x="382588" y="3505200"/>
            <a:ext cx="8380412" cy="2938470"/>
          </a:xfrm>
        </p:spPr>
        <p:txBody>
          <a:bodyPr>
            <a:normAutofit fontScale="92500" lnSpcReduction="20000"/>
          </a:bodyPr>
          <a:lstStyle/>
          <a:p>
            <a:r>
              <a:rPr lang="en-US" sz="2800" dirty="0" smtClean="0"/>
              <a:t>Why?</a:t>
            </a:r>
          </a:p>
          <a:p>
            <a:pPr lvl="1"/>
            <a:r>
              <a:rPr lang="en-US" sz="2400" dirty="0" smtClean="0"/>
              <a:t>Packet rate determines responsiveness and ability to handle fast-moving fingers</a:t>
            </a:r>
          </a:p>
          <a:p>
            <a:pPr lvl="1"/>
            <a:r>
              <a:rPr lang="en-US" sz="2400" dirty="0" smtClean="0"/>
              <a:t>Resolution is a fundamental component of accuracy; pixel level accuracy is important for many user scenarios</a:t>
            </a:r>
          </a:p>
          <a:p>
            <a:r>
              <a:rPr lang="en-US" sz="2800" dirty="0" smtClean="0"/>
              <a:t>Design and test tips</a:t>
            </a:r>
          </a:p>
          <a:p>
            <a:pPr lvl="1"/>
            <a:r>
              <a:rPr lang="en-US" sz="2400" dirty="0" smtClean="0"/>
              <a:t>50hz is really a minimum (USB supports up to 133hz)</a:t>
            </a:r>
          </a:p>
          <a:p>
            <a:pPr lvl="1"/>
            <a:r>
              <a:rPr lang="en-US" sz="2400" dirty="0" smtClean="0"/>
              <a:t>For the manual tests, sample rate will be measured for all contacts</a:t>
            </a:r>
          </a:p>
        </p:txBody>
      </p:sp>
      <p:sp>
        <p:nvSpPr>
          <p:cNvPr id="5" name="Rounded Rectangle 4"/>
          <p:cNvSpPr/>
          <p:nvPr/>
        </p:nvSpPr>
        <p:spPr bwMode="auto">
          <a:xfrm>
            <a:off x="381000" y="1417638"/>
            <a:ext cx="8382000" cy="1924050"/>
          </a:xfrm>
          <a:prstGeom prst="roundRect">
            <a:avLst>
              <a:gd name="adj" fmla="val 9033"/>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r>
              <a:rPr lang="en-US" sz="3000" i="1" dirty="0" smtClean="0">
                <a:effectLst>
                  <a:outerShdw blurRad="38100" dist="38100" dir="2700000" algn="tl">
                    <a:srgbClr val="000000">
                      <a:alpha val="43137"/>
                    </a:srgbClr>
                  </a:outerShdw>
                </a:effectLst>
                <a:latin typeface="Trebuchet MS" pitchFamily="34" charset="0"/>
              </a:rPr>
              <a:t>Sample rate: at least 50hz per finger.</a:t>
            </a:r>
          </a:p>
          <a:p>
            <a:r>
              <a:rPr lang="en-US" sz="3000" i="1" dirty="0" smtClean="0">
                <a:effectLst>
                  <a:outerShdw blurRad="38100" dist="38100" dir="2700000" algn="tl">
                    <a:srgbClr val="000000">
                      <a:alpha val="43137"/>
                    </a:srgbClr>
                  </a:outerShdw>
                </a:effectLst>
                <a:latin typeface="Trebuchet MS" pitchFamily="34" charset="0"/>
              </a:rPr>
              <a:t>Resolution:  At least 100ppi and at least display resolution.</a:t>
            </a:r>
          </a:p>
        </p:txBody>
      </p:sp>
    </p:spTree>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Jitter</a:t>
            </a:r>
            <a:endParaRPr lang="en-US" dirty="0"/>
          </a:p>
        </p:txBody>
      </p:sp>
      <p:sp>
        <p:nvSpPr>
          <p:cNvPr id="3" name="Content Placeholder 2"/>
          <p:cNvSpPr>
            <a:spLocks noGrp="1"/>
          </p:cNvSpPr>
          <p:nvPr>
            <p:ph idx="1"/>
          </p:nvPr>
        </p:nvSpPr>
        <p:spPr>
          <a:xfrm>
            <a:off x="381000" y="3429000"/>
            <a:ext cx="8380412" cy="2873607"/>
          </a:xfrm>
        </p:spPr>
        <p:txBody>
          <a:bodyPr/>
          <a:lstStyle/>
          <a:p>
            <a:r>
              <a:rPr lang="en-US" sz="2800" dirty="0" smtClean="0"/>
              <a:t>Why?</a:t>
            </a:r>
          </a:p>
          <a:p>
            <a:pPr lvl="1"/>
            <a:r>
              <a:rPr lang="en-US" sz="2400" dirty="0" smtClean="0"/>
              <a:t>Stationary contacts are an important class of interaction primitives; many applications need to be able to rely on stationary contacts</a:t>
            </a:r>
          </a:p>
          <a:p>
            <a:r>
              <a:rPr lang="en-US" sz="2800" dirty="0" smtClean="0"/>
              <a:t>Design and test tips</a:t>
            </a:r>
          </a:p>
          <a:p>
            <a:pPr lvl="1"/>
            <a:r>
              <a:rPr lang="en-US" sz="2400" dirty="0" smtClean="0"/>
              <a:t>Manual test will require multiple stationary contacts, will log position data</a:t>
            </a:r>
            <a:endParaRPr lang="en-US" sz="2400" dirty="0"/>
          </a:p>
        </p:txBody>
      </p:sp>
      <p:sp>
        <p:nvSpPr>
          <p:cNvPr id="5" name="Rounded Rectangle 4"/>
          <p:cNvSpPr/>
          <p:nvPr/>
        </p:nvSpPr>
        <p:spPr bwMode="auto">
          <a:xfrm>
            <a:off x="381000" y="1417638"/>
            <a:ext cx="8382000" cy="1924050"/>
          </a:xfrm>
          <a:prstGeom prst="roundRect">
            <a:avLst>
              <a:gd name="adj" fmla="val 9033"/>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r>
              <a:rPr lang="en-US" sz="3000" i="1" dirty="0" smtClean="0">
                <a:effectLst>
                  <a:outerShdw blurRad="38100" dist="38100" dir="2700000" algn="tl">
                    <a:srgbClr val="000000">
                      <a:alpha val="43137"/>
                    </a:srgbClr>
                  </a:outerShdw>
                </a:effectLst>
                <a:latin typeface="Trebuchet MS" pitchFamily="34" charset="0"/>
              </a:rPr>
              <a:t>For all fingers, if a contact is stationary, the reported position data must not change</a:t>
            </a:r>
          </a:p>
        </p:txBody>
      </p:sp>
    </p:spTree>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Contact Accuracy</a:t>
            </a:r>
            <a:endParaRPr lang="en-US" dirty="0"/>
          </a:p>
        </p:txBody>
      </p:sp>
      <p:sp>
        <p:nvSpPr>
          <p:cNvPr id="3" name="Content Placeholder 2"/>
          <p:cNvSpPr>
            <a:spLocks noGrp="1"/>
          </p:cNvSpPr>
          <p:nvPr>
            <p:ph idx="1"/>
          </p:nvPr>
        </p:nvSpPr>
        <p:spPr>
          <a:xfrm>
            <a:off x="382588" y="3581400"/>
            <a:ext cx="8380412" cy="2751472"/>
          </a:xfrm>
        </p:spPr>
        <p:txBody>
          <a:bodyPr>
            <a:normAutofit fontScale="85000" lnSpcReduction="10000"/>
          </a:bodyPr>
          <a:lstStyle/>
          <a:p>
            <a:r>
              <a:rPr lang="en-US" sz="2400" dirty="0" smtClean="0"/>
              <a:t>Why?</a:t>
            </a:r>
          </a:p>
          <a:p>
            <a:pPr lvl="1"/>
            <a:r>
              <a:rPr lang="en-US" sz="2000" dirty="0" smtClean="0"/>
              <a:t>Accuracy of contacts in motion is fundamental to almost all multi-touch scenarios. </a:t>
            </a:r>
          </a:p>
          <a:p>
            <a:pPr lvl="1"/>
            <a:r>
              <a:rPr lang="en-US" sz="2000" dirty="0" smtClean="0"/>
              <a:t>Incorrect up/down data destroys integrity of linear movements, including dragging and line drawing</a:t>
            </a:r>
          </a:p>
          <a:p>
            <a:r>
              <a:rPr lang="en-US" sz="2400" dirty="0" smtClean="0"/>
              <a:t>Design and test tips</a:t>
            </a:r>
          </a:p>
          <a:p>
            <a:pPr lvl="1"/>
            <a:r>
              <a:rPr lang="en-US" sz="2000" dirty="0" smtClean="0"/>
              <a:t>Prioritize accuracy in design (meeting this generally buys you the other requirements)</a:t>
            </a:r>
          </a:p>
          <a:p>
            <a:pPr lvl="1"/>
            <a:r>
              <a:rPr lang="en-US" sz="2000" dirty="0" smtClean="0"/>
              <a:t>Manual tests following lines and patterns on a canvas (</a:t>
            </a:r>
            <a:r>
              <a:rPr lang="en-US" sz="2000" dirty="0" err="1" smtClean="0"/>
              <a:t>MSPaint</a:t>
            </a:r>
            <a:r>
              <a:rPr lang="en-US" sz="2000" dirty="0" smtClean="0"/>
              <a:t> good </a:t>
            </a:r>
            <a:r>
              <a:rPr lang="en-US" sz="2000" dirty="0" err="1" smtClean="0"/>
              <a:t>testbed</a:t>
            </a:r>
            <a:r>
              <a:rPr lang="en-US" sz="2000" dirty="0" smtClean="0"/>
              <a:t>)</a:t>
            </a:r>
            <a:endParaRPr lang="en-US" sz="2000" dirty="0"/>
          </a:p>
        </p:txBody>
      </p:sp>
      <p:sp>
        <p:nvSpPr>
          <p:cNvPr id="5" name="Rounded Rectangle 4"/>
          <p:cNvSpPr/>
          <p:nvPr/>
        </p:nvSpPr>
        <p:spPr bwMode="auto">
          <a:xfrm>
            <a:off x="381000" y="1417638"/>
            <a:ext cx="8382000" cy="1924050"/>
          </a:xfrm>
          <a:prstGeom prst="roundRect">
            <a:avLst>
              <a:gd name="adj" fmla="val 9033"/>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r>
              <a:rPr lang="en-US" sz="3000" i="1" dirty="0" smtClean="0">
                <a:effectLst>
                  <a:outerShdw blurRad="38100" dist="38100" dir="2700000" algn="tl">
                    <a:srgbClr val="000000">
                      <a:alpha val="43137"/>
                    </a:srgbClr>
                  </a:outerShdw>
                </a:effectLst>
                <a:latin typeface="Trebuchet MS" pitchFamily="34" charset="0"/>
              </a:rPr>
              <a:t>Tracing a line, circle, or other pattern should produce data that is within 0.5mm of the expected data pattern and without interruption to the pattern.</a:t>
            </a:r>
          </a:p>
        </p:txBody>
      </p:sp>
    </p:spTree>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Contact </a:t>
            </a:r>
            <a:r>
              <a:rPr lang="en-US" dirty="0" smtClean="0"/>
              <a:t>Offset</a:t>
            </a:r>
            <a:endParaRPr lang="en-US" dirty="0"/>
          </a:p>
        </p:txBody>
      </p:sp>
      <p:sp>
        <p:nvSpPr>
          <p:cNvPr id="3" name="Content Placeholder 2"/>
          <p:cNvSpPr>
            <a:spLocks noGrp="1"/>
          </p:cNvSpPr>
          <p:nvPr>
            <p:ph idx="1"/>
          </p:nvPr>
        </p:nvSpPr>
        <p:spPr>
          <a:xfrm>
            <a:off x="382588" y="3429000"/>
            <a:ext cx="8380412" cy="2678077"/>
          </a:xfrm>
        </p:spPr>
        <p:txBody>
          <a:bodyPr>
            <a:normAutofit fontScale="77500" lnSpcReduction="20000"/>
          </a:bodyPr>
          <a:lstStyle/>
          <a:p>
            <a:r>
              <a:rPr lang="en-US" sz="2800" dirty="0" smtClean="0"/>
              <a:t>Why?</a:t>
            </a:r>
          </a:p>
          <a:p>
            <a:pPr lvl="1"/>
            <a:r>
              <a:rPr lang="en-US" sz="2400" dirty="0" smtClean="0"/>
              <a:t>Reduced offset is crucial to accuracy (and user perceptions of accuracy)</a:t>
            </a:r>
          </a:p>
          <a:p>
            <a:pPr lvl="1"/>
            <a:r>
              <a:rPr lang="en-US" sz="2400" dirty="0" smtClean="0"/>
              <a:t>High accuracy in movement operations, and guaranteed correlation of x, y co-ordinates</a:t>
            </a:r>
          </a:p>
          <a:p>
            <a:r>
              <a:rPr lang="en-US" sz="2800" dirty="0" smtClean="0"/>
              <a:t>Design and test tips</a:t>
            </a:r>
          </a:p>
          <a:p>
            <a:pPr lvl="1"/>
            <a:r>
              <a:rPr lang="en-US" sz="2400" dirty="0" smtClean="0"/>
              <a:t>No cheating! This is core to every requirement</a:t>
            </a:r>
          </a:p>
          <a:p>
            <a:pPr lvl="1"/>
            <a:r>
              <a:rPr lang="en-US" sz="2400" dirty="0" smtClean="0"/>
              <a:t>Manual test will require finger contact at known points on the screen</a:t>
            </a:r>
            <a:endParaRPr lang="en-US" sz="2400" dirty="0"/>
          </a:p>
        </p:txBody>
      </p:sp>
      <p:sp>
        <p:nvSpPr>
          <p:cNvPr id="6" name="Rounded Rectangle 5"/>
          <p:cNvSpPr/>
          <p:nvPr/>
        </p:nvSpPr>
        <p:spPr bwMode="auto">
          <a:xfrm>
            <a:off x="381000" y="1417638"/>
            <a:ext cx="8382000" cy="1924050"/>
          </a:xfrm>
          <a:prstGeom prst="roundRect">
            <a:avLst>
              <a:gd name="adj" fmla="val 9033"/>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r>
              <a:rPr lang="en-US" sz="2400" i="1" dirty="0" smtClean="0">
                <a:effectLst>
                  <a:outerShdw blurRad="38100" dist="38100" dir="2700000" algn="tl">
                    <a:srgbClr val="000000">
                      <a:alpha val="43137"/>
                    </a:srgbClr>
                  </a:outerShdw>
                </a:effectLst>
                <a:latin typeface="Trebuchet MS" pitchFamily="34" charset="0"/>
              </a:rPr>
              <a:t>The physical contact with the device and the position the device reports must be within 2mm of each other for all fingers applies whether each contact is stationary or in motion, and when multiple fingers make contact simultaneously or separately. </a:t>
            </a:r>
          </a:p>
        </p:txBody>
      </p:sp>
    </p:spTree>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Ghost </a:t>
            </a:r>
            <a:r>
              <a:rPr lang="en-US" dirty="0" smtClean="0"/>
              <a:t>Points</a:t>
            </a:r>
            <a:endParaRPr lang="en-US" dirty="0"/>
          </a:p>
        </p:txBody>
      </p:sp>
      <p:sp>
        <p:nvSpPr>
          <p:cNvPr id="3" name="Content Placeholder 2"/>
          <p:cNvSpPr>
            <a:spLocks noGrp="1"/>
          </p:cNvSpPr>
          <p:nvPr>
            <p:ph idx="1"/>
          </p:nvPr>
        </p:nvSpPr>
        <p:spPr>
          <a:xfrm>
            <a:off x="382588" y="3429000"/>
            <a:ext cx="8380412" cy="2934137"/>
          </a:xfrm>
        </p:spPr>
        <p:txBody>
          <a:bodyPr/>
          <a:lstStyle/>
          <a:p>
            <a:r>
              <a:rPr lang="en-US" sz="2000" dirty="0" smtClean="0"/>
              <a:t>Why?</a:t>
            </a:r>
          </a:p>
          <a:p>
            <a:pPr lvl="1"/>
            <a:r>
              <a:rPr lang="en-US" sz="2000" dirty="0" smtClean="0"/>
              <a:t>Random input packets are guaranteed to destroy trust and turn users instantly against the technology</a:t>
            </a:r>
          </a:p>
          <a:p>
            <a:r>
              <a:rPr lang="en-US" sz="2000" dirty="0" smtClean="0"/>
              <a:t>Design and test tips</a:t>
            </a:r>
          </a:p>
          <a:p>
            <a:pPr lvl="1"/>
            <a:r>
              <a:rPr lang="en-US" sz="2000" dirty="0" smtClean="0"/>
              <a:t>Ensure elimination of noise at all phases of construction/integration</a:t>
            </a:r>
          </a:p>
          <a:p>
            <a:pPr lvl="1"/>
            <a:r>
              <a:rPr lang="en-US" sz="2000" dirty="0" smtClean="0"/>
              <a:t>If mobile, move it around while testing</a:t>
            </a:r>
          </a:p>
          <a:p>
            <a:pPr lvl="1"/>
            <a:r>
              <a:rPr lang="en-US" sz="2000" dirty="0" smtClean="0"/>
              <a:t>Tests will specify periods of inactivity</a:t>
            </a:r>
            <a:endParaRPr lang="en-US" sz="2000" dirty="0"/>
          </a:p>
        </p:txBody>
      </p:sp>
      <p:sp>
        <p:nvSpPr>
          <p:cNvPr id="5" name="Rounded Rectangle 4"/>
          <p:cNvSpPr/>
          <p:nvPr/>
        </p:nvSpPr>
        <p:spPr bwMode="auto">
          <a:xfrm>
            <a:off x="381000" y="1417638"/>
            <a:ext cx="8381999" cy="1924050"/>
          </a:xfrm>
          <a:prstGeom prst="roundRect">
            <a:avLst>
              <a:gd name="adj" fmla="val 9033"/>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r>
              <a:rPr lang="en-US" sz="3000" i="1" dirty="0" smtClean="0">
                <a:effectLst>
                  <a:outerShdw blurRad="38100" dist="38100" dir="2700000" algn="tl">
                    <a:srgbClr val="000000">
                      <a:alpha val="43137"/>
                    </a:srgbClr>
                  </a:outerShdw>
                </a:effectLst>
                <a:latin typeface="Trebuchet MS" pitchFamily="34" charset="0"/>
              </a:rPr>
              <a:t>No data must be reported for locations where contact is not made.</a:t>
            </a:r>
          </a:p>
        </p:txBody>
      </p:sp>
    </p:spTree>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Device F</a:t>
            </a:r>
            <a:r>
              <a:rPr lang="en-US" dirty="0" smtClean="0"/>
              <a:t>u</a:t>
            </a:r>
            <a:r>
              <a:rPr smtClean="0"/>
              <a:t>ndamentals</a:t>
            </a:r>
            <a:endParaRPr lang="en-US" dirty="0"/>
          </a:p>
        </p:txBody>
      </p:sp>
      <p:sp>
        <p:nvSpPr>
          <p:cNvPr id="3" name="Content Placeholder 2"/>
          <p:cNvSpPr>
            <a:spLocks noGrp="1"/>
          </p:cNvSpPr>
          <p:nvPr>
            <p:ph idx="1"/>
          </p:nvPr>
        </p:nvSpPr>
        <p:spPr>
          <a:xfrm>
            <a:off x="382588" y="1414464"/>
            <a:ext cx="8380412" cy="4386842"/>
          </a:xfrm>
        </p:spPr>
        <p:txBody>
          <a:bodyPr/>
          <a:lstStyle/>
          <a:p>
            <a:r>
              <a:rPr lang="en-US" sz="2800" dirty="0" smtClean="0"/>
              <a:t>General core driver requirements for all </a:t>
            </a:r>
            <a:br>
              <a:rPr lang="en-US" sz="2800" dirty="0" smtClean="0"/>
            </a:br>
            <a:r>
              <a:rPr lang="en-US" sz="2800" dirty="0" smtClean="0"/>
              <a:t>devices – satisfying another dimension of the </a:t>
            </a:r>
            <a:br>
              <a:rPr lang="en-US" sz="2800" dirty="0" smtClean="0"/>
            </a:br>
            <a:r>
              <a:rPr lang="en-US" sz="2800" dirty="0" smtClean="0"/>
              <a:t>user experience</a:t>
            </a:r>
          </a:p>
          <a:p>
            <a:pPr lvl="1"/>
            <a:r>
              <a:rPr lang="en-US" sz="2400" dirty="0" smtClean="0"/>
              <a:t>Drivers must be secure, stable, reliable… architected to maximize reliability and stability and do not </a:t>
            </a:r>
            <a:br>
              <a:rPr lang="en-US" sz="2400" dirty="0" smtClean="0"/>
            </a:br>
            <a:r>
              <a:rPr lang="en-US" sz="2400" dirty="0" smtClean="0"/>
              <a:t>leak resources…</a:t>
            </a:r>
          </a:p>
          <a:p>
            <a:pPr lvl="1"/>
            <a:r>
              <a:rPr lang="en-US" sz="2400" dirty="0" smtClean="0"/>
              <a:t>Install/uninstall behavior </a:t>
            </a:r>
          </a:p>
          <a:p>
            <a:pPr lvl="1"/>
            <a:r>
              <a:rPr lang="en-US" sz="2400" dirty="0" smtClean="0"/>
              <a:t>In the wild:  All drivers must maintain a high Driver Quality Rating (DQR) or the manufacturer must make a fixed driver available to customers within 90 days </a:t>
            </a:r>
          </a:p>
          <a:p>
            <a:pPr lvl="1"/>
            <a:r>
              <a:rPr lang="en-US" sz="2400" dirty="0" smtClean="0"/>
              <a:t>…</a:t>
            </a:r>
            <a:endParaRPr lang="en-US" sz="2400" dirty="0"/>
          </a:p>
        </p:txBody>
      </p:sp>
    </p:spTree>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Beyond Logo</a:t>
            </a:r>
            <a:endParaRPr lang="en-US" dirty="0"/>
          </a:p>
        </p:txBody>
      </p:sp>
      <p:sp>
        <p:nvSpPr>
          <p:cNvPr id="3" name="Content Placeholder 2"/>
          <p:cNvSpPr>
            <a:spLocks noGrp="1"/>
          </p:cNvSpPr>
          <p:nvPr>
            <p:ph idx="1"/>
          </p:nvPr>
        </p:nvSpPr>
        <p:spPr>
          <a:xfrm>
            <a:off x="382588" y="1414464"/>
            <a:ext cx="7923212" cy="4874668"/>
          </a:xfrm>
        </p:spPr>
        <p:txBody>
          <a:bodyPr/>
          <a:lstStyle/>
          <a:p>
            <a:r>
              <a:rPr lang="en-US" sz="2400" dirty="0" smtClean="0"/>
              <a:t>Lead the field with an even better user experience</a:t>
            </a:r>
          </a:p>
          <a:p>
            <a:pPr lvl="1"/>
            <a:r>
              <a:rPr lang="en-US" sz="2000" dirty="0" smtClean="0"/>
              <a:t>Support optional HID usages for richer applications</a:t>
            </a:r>
          </a:p>
          <a:p>
            <a:pPr lvl="2"/>
            <a:r>
              <a:rPr lang="en-US" sz="1800" dirty="0" smtClean="0"/>
              <a:t>Contact width/height, Pressure, Valid touch confidence</a:t>
            </a:r>
            <a:endParaRPr lang="en-US" sz="1600" dirty="0" smtClean="0"/>
          </a:p>
          <a:p>
            <a:pPr lvl="1"/>
            <a:r>
              <a:rPr lang="en-US" sz="2000" dirty="0" smtClean="0"/>
              <a:t>Double-tapping should work with minimal uplift of the finger</a:t>
            </a:r>
          </a:p>
          <a:p>
            <a:pPr lvl="2"/>
            <a:r>
              <a:rPr lang="en-US" sz="1800" dirty="0" smtClean="0"/>
              <a:t>Many users lift the finger only a small distance off the screen to double-tap</a:t>
            </a:r>
          </a:p>
          <a:p>
            <a:pPr lvl="1"/>
            <a:r>
              <a:rPr lang="en-US" sz="2400" dirty="0" smtClean="0"/>
              <a:t>Performance</a:t>
            </a:r>
          </a:p>
          <a:p>
            <a:pPr lvl="2"/>
            <a:r>
              <a:rPr lang="en-US" sz="2000" dirty="0" smtClean="0"/>
              <a:t>Device-side gesture detection strongly discouraged</a:t>
            </a:r>
          </a:p>
          <a:p>
            <a:pPr lvl="2"/>
            <a:r>
              <a:rPr lang="en-US" sz="2000" dirty="0" smtClean="0"/>
              <a:t>Palm rejection should be especially fast</a:t>
            </a:r>
          </a:p>
          <a:p>
            <a:pPr lvl="1"/>
            <a:r>
              <a:rPr lang="en-US" sz="2400" dirty="0" smtClean="0"/>
              <a:t>Pen use on touch screen</a:t>
            </a:r>
          </a:p>
          <a:p>
            <a:pPr lvl="1"/>
            <a:r>
              <a:rPr lang="en-US" sz="2400" dirty="0" smtClean="0"/>
              <a:t>Input should not be triggered by dust or </a:t>
            </a:r>
            <a:br>
              <a:rPr lang="en-US" sz="2400" dirty="0" smtClean="0"/>
            </a:br>
            <a:r>
              <a:rPr lang="en-US" sz="2400" dirty="0" smtClean="0"/>
              <a:t>small insects</a:t>
            </a:r>
          </a:p>
        </p:txBody>
      </p:sp>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556404" y="3228059"/>
            <a:ext cx="5873917" cy="1329595"/>
          </a:xfrm>
        </p:spPr>
        <p:txBody>
          <a:bodyPr/>
          <a:lstStyle/>
          <a:p>
            <a:r>
              <a:rPr lang="en-US" dirty="0" smtClean="0"/>
              <a:t>Multi-Touch </a:t>
            </a:r>
            <a:br>
              <a:rPr lang="en-US" dirty="0" smtClean="0"/>
            </a:br>
            <a:r>
              <a:rPr lang="en-US" dirty="0" smtClean="0"/>
              <a:t>In Windows 7</a:t>
            </a:r>
            <a:endParaRPr lang="en-US" dirty="0"/>
          </a:p>
        </p:txBody>
      </p:sp>
      <p:sp>
        <p:nvSpPr>
          <p:cNvPr id="6" name="TextBox 5"/>
          <p:cNvSpPr txBox="1"/>
          <p:nvPr/>
        </p:nvSpPr>
        <p:spPr>
          <a:xfrm>
            <a:off x="1470421" y="1417638"/>
            <a:ext cx="6203157" cy="1538883"/>
          </a:xfrm>
          <a:prstGeom prst="rect">
            <a:avLst/>
          </a:prstGeom>
          <a:noFill/>
        </p:spPr>
        <p:txBody>
          <a:bodyPr wrap="square" lIns="0" tIns="0" rIns="0" bIns="0" rtlCol="0">
            <a:spAutoFit/>
          </a:bodyPr>
          <a:lstStyle/>
          <a:p>
            <a:r>
              <a:rPr lang="en-US" sz="10000" b="1" spc="-300" dirty="0" smtClean="0">
                <a:effectLst>
                  <a:outerShdw blurRad="38100" dist="38100" dir="2700000" algn="tl">
                    <a:srgbClr val="000000">
                      <a:alpha val="43137"/>
                    </a:srgbClr>
                  </a:outerShdw>
                </a:effectLst>
                <a:latin typeface="Trebuchet MS" pitchFamily="34" charset="0"/>
              </a:rPr>
              <a:t>demo</a:t>
            </a:r>
            <a:endParaRPr lang="en-US" sz="10000" b="1" spc="-300" dirty="0">
              <a:effectLst>
                <a:outerShdw blurRad="38100" dist="38100" dir="2700000" algn="tl">
                  <a:srgbClr val="000000">
                    <a:alpha val="43137"/>
                  </a:srgbClr>
                </a:outerShdw>
              </a:effectLst>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2"/>
          <p:cNvSpPr>
            <a:spLocks noGrp="1" noChangeArrowheads="1"/>
          </p:cNvSpPr>
          <p:nvPr>
            <p:ph type="title"/>
          </p:nvPr>
        </p:nvSpPr>
        <p:spPr/>
        <p:txBody>
          <a:bodyPr/>
          <a:lstStyle/>
          <a:p>
            <a:r>
              <a:rPr lang="en-US" smtClean="0"/>
              <a:t>Call To Action</a:t>
            </a:r>
            <a:endParaRPr lang="en-US" dirty="0"/>
          </a:p>
        </p:txBody>
      </p:sp>
      <p:sp>
        <p:nvSpPr>
          <p:cNvPr id="243715" name="Rectangle 3"/>
          <p:cNvSpPr>
            <a:spLocks noGrp="1" noChangeArrowheads="1"/>
          </p:cNvSpPr>
          <p:nvPr>
            <p:ph type="body" idx="1"/>
          </p:nvPr>
        </p:nvSpPr>
        <p:spPr/>
        <p:txBody>
          <a:bodyPr/>
          <a:lstStyle/>
          <a:p>
            <a:r>
              <a:rPr lang="en-US" dirty="0" smtClean="0"/>
              <a:t>Put Multi-touch on your roadmap – </a:t>
            </a:r>
            <a:br>
              <a:rPr lang="en-US" dirty="0" smtClean="0"/>
            </a:br>
            <a:r>
              <a:rPr lang="en-US" dirty="0" smtClean="0"/>
              <a:t>now is the time</a:t>
            </a:r>
          </a:p>
          <a:p>
            <a:r>
              <a:rPr lang="en-US" dirty="0" smtClean="0"/>
              <a:t>Engage with us, we want to help</a:t>
            </a:r>
          </a:p>
          <a:p>
            <a:r>
              <a:rPr lang="en-US" dirty="0" smtClean="0"/>
              <a:t>Build drivers following the guidance </a:t>
            </a:r>
            <a:br>
              <a:rPr lang="en-US" dirty="0" smtClean="0"/>
            </a:br>
            <a:r>
              <a:rPr lang="en-US" dirty="0" smtClean="0"/>
              <a:t>and samples in the Windows Driver Kit</a:t>
            </a:r>
          </a:p>
          <a:p>
            <a:r>
              <a:rPr lang="en-US" dirty="0" smtClean="0"/>
              <a:t>Run the tests in Windows </a:t>
            </a:r>
            <a:br>
              <a:rPr lang="en-US" dirty="0" smtClean="0"/>
            </a:br>
            <a:r>
              <a:rPr lang="en-US" dirty="0" smtClean="0"/>
              <a:t>Logo Kit frequently</a:t>
            </a:r>
          </a:p>
          <a:p>
            <a:r>
              <a:rPr lang="en-US" dirty="0" smtClean="0"/>
              <a:t>Contact us if you have any questions </a:t>
            </a:r>
          </a:p>
        </p:txBody>
      </p:sp>
    </p:spTree>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ChangeArrowheads="1"/>
          </p:cNvSpPr>
          <p:nvPr>
            <p:ph type="title"/>
          </p:nvPr>
        </p:nvSpPr>
        <p:spPr/>
        <p:txBody>
          <a:bodyPr/>
          <a:lstStyle/>
          <a:p>
            <a:r>
              <a:rPr lang="en-US" smtClean="0"/>
              <a:t>Additional Resources</a:t>
            </a:r>
            <a:endParaRPr lang="en-US" dirty="0"/>
          </a:p>
        </p:txBody>
      </p:sp>
      <p:sp>
        <p:nvSpPr>
          <p:cNvPr id="242691" name="Rectangle 3"/>
          <p:cNvSpPr>
            <a:spLocks noGrp="1" noChangeArrowheads="1"/>
          </p:cNvSpPr>
          <p:nvPr>
            <p:ph type="body" idx="1"/>
          </p:nvPr>
        </p:nvSpPr>
        <p:spPr>
          <a:xfrm>
            <a:off x="382588" y="1414464"/>
            <a:ext cx="8380412" cy="3994940"/>
          </a:xfrm>
        </p:spPr>
        <p:txBody>
          <a:bodyPr>
            <a:spAutoFit/>
          </a:bodyPr>
          <a:lstStyle/>
          <a:p>
            <a:pPr marL="233363" indent="-233363"/>
            <a:r>
              <a:rPr lang="en-US" sz="1800" dirty="0" err="1" smtClean="0"/>
              <a:t>WinHEC</a:t>
            </a:r>
            <a:r>
              <a:rPr lang="en-US" sz="1800" dirty="0" smtClean="0"/>
              <a:t> white papers:  </a:t>
            </a:r>
            <a:endParaRPr lang="en-US" sz="1500" dirty="0" smtClean="0"/>
          </a:p>
          <a:p>
            <a:pPr marL="555612" lvl="1" indent="-233363"/>
            <a:r>
              <a:rPr lang="en-US" sz="1500" dirty="0" smtClean="0"/>
              <a:t>Digitizer drivers for touch, Multi-touch, and pen devices</a:t>
            </a:r>
          </a:p>
          <a:p>
            <a:pPr marL="555612" lvl="1" indent="-233363"/>
            <a:r>
              <a:rPr lang="en-US" sz="1500" dirty="0" smtClean="0"/>
              <a:t>How to Design and Test Multi-touch Hardware Solutions for Windows 7</a:t>
            </a:r>
          </a:p>
          <a:p>
            <a:pPr marL="555612" lvl="1" indent="-233363"/>
            <a:r>
              <a:rPr lang="en-US" sz="1500" dirty="0" smtClean="0"/>
              <a:t>Enabling USB Selective Suspend for Human Interface Devices</a:t>
            </a:r>
          </a:p>
          <a:p>
            <a:pPr marL="233363" indent="-233363"/>
            <a:r>
              <a:rPr lang="en-US" sz="1800" dirty="0" err="1" smtClean="0"/>
              <a:t>Specserver</a:t>
            </a:r>
            <a:endParaRPr lang="en-US" sz="1800" dirty="0" smtClean="0"/>
          </a:p>
          <a:p>
            <a:pPr marL="401638" lvl="1" indent="-168275"/>
            <a:r>
              <a:rPr lang="en-US" sz="1600" dirty="0" smtClean="0"/>
              <a:t>HID extensions for Multi-touch</a:t>
            </a:r>
          </a:p>
          <a:p>
            <a:pPr marL="233363" indent="-233363"/>
            <a:r>
              <a:rPr lang="en-US" sz="1800" dirty="0" smtClean="0"/>
              <a:t>Web sites</a:t>
            </a:r>
          </a:p>
          <a:p>
            <a:pPr marL="401638" lvl="1" indent="-168275"/>
            <a:r>
              <a:rPr lang="en-US" sz="1600" dirty="0" smtClean="0"/>
              <a:t>Pen and touch driver guidance</a:t>
            </a:r>
            <a:br>
              <a:rPr lang="en-US" sz="1600" dirty="0" smtClean="0"/>
            </a:br>
            <a:r>
              <a:rPr lang="en-US" sz="1400" dirty="0" smtClean="0">
                <a:hlinkClick r:id="rId2"/>
              </a:rPr>
              <a:t>http://www.microsoft.com/whdc/device/input/PEN_touch.mspx</a:t>
            </a:r>
            <a:endParaRPr lang="en-US" sz="1400" dirty="0" smtClean="0">
              <a:hlinkClick r:id="rId3"/>
            </a:endParaRPr>
          </a:p>
          <a:p>
            <a:pPr marL="401638" lvl="1" indent="-168275"/>
            <a:r>
              <a:rPr lang="en-US" sz="1600" dirty="0" smtClean="0"/>
              <a:t>Getting started with the Windows Logo program</a:t>
            </a:r>
            <a:br>
              <a:rPr lang="en-US" sz="1600" dirty="0" smtClean="0"/>
            </a:br>
            <a:r>
              <a:rPr lang="en-US" sz="1400" dirty="0" smtClean="0">
                <a:hlinkClick r:id="rId3"/>
              </a:rPr>
              <a:t>http://www.microsoft.com/whdc/winlogo/getstart/default.mspx</a:t>
            </a:r>
            <a:r>
              <a:rPr lang="en-US" sz="1400" dirty="0" smtClean="0"/>
              <a:t> </a:t>
            </a:r>
          </a:p>
          <a:p>
            <a:pPr marL="233363" indent="-233363"/>
            <a:r>
              <a:rPr lang="en-US" sz="1800" dirty="0" smtClean="0"/>
              <a:t>Contact us:</a:t>
            </a:r>
          </a:p>
        </p:txBody>
      </p:sp>
      <p:sp>
        <p:nvSpPr>
          <p:cNvPr id="4" name="Rectangle 3"/>
          <p:cNvSpPr/>
          <p:nvPr/>
        </p:nvSpPr>
        <p:spPr>
          <a:xfrm>
            <a:off x="1905000" y="5029200"/>
            <a:ext cx="2560316" cy="369332"/>
          </a:xfrm>
          <a:prstGeom prst="rect">
            <a:avLst/>
          </a:prstGeom>
        </p:spPr>
        <p:txBody>
          <a:bodyPr wrap="none">
            <a:spAutoFit/>
          </a:bodyPr>
          <a:lstStyle/>
          <a:p>
            <a:r>
              <a:rPr lang="en-US" dirty="0" smtClean="0">
                <a:hlinkClick r:id="rId4"/>
              </a:rPr>
              <a:t>tab-ext@microsoft.com</a:t>
            </a:r>
            <a:endParaRPr lang="en-US" dirty="0"/>
          </a:p>
        </p:txBody>
      </p:sp>
    </p:spTree>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mtClean="0"/>
              <a:t>Q&amp;A</a:t>
            </a:r>
            <a:endParaRPr lang="en-US" dirty="0"/>
          </a:p>
        </p:txBody>
      </p:sp>
      <p:sp>
        <p:nvSpPr>
          <p:cNvPr id="6" name="Subtitle 5"/>
          <p:cNvSpPr>
            <a:spLocks noGrp="1"/>
          </p:cNvSpPr>
          <p:nvPr>
            <p:ph type="subTitle" idx="1"/>
          </p:nvPr>
        </p:nvSpPr>
        <p:spPr/>
        <p:txBody>
          <a:bodyPr/>
          <a:lstStyle/>
          <a:p>
            <a:endParaRPr lang="en-US"/>
          </a:p>
        </p:txBody>
      </p:sp>
    </p:spTree>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a:blip r:embed="rId3"/>
          <a:srcRect/>
          <a:stretch>
            <a:fillRect/>
          </a:stretch>
        </p:blipFill>
        <p:spPr bwMode="black">
          <a:xfrm>
            <a:off x="1602055" y="2787388"/>
            <a:ext cx="5939896" cy="1283229"/>
          </a:xfrm>
          <a:prstGeom prst="rect">
            <a:avLst/>
          </a:prstGeom>
          <a:noFill/>
        </p:spPr>
      </p:pic>
      <p:sp>
        <p:nvSpPr>
          <p:cNvPr id="5" name="Text Box 3"/>
          <p:cNvSpPr txBox="1">
            <a:spLocks noChangeArrowheads="1"/>
          </p:cNvSpPr>
          <p:nvPr/>
        </p:nvSpPr>
        <p:spPr bwMode="blackWhite">
          <a:xfrm>
            <a:off x="381000" y="5982348"/>
            <a:ext cx="8382000" cy="523200"/>
          </a:xfrm>
          <a:prstGeom prst="rect">
            <a:avLst/>
          </a:prstGeom>
          <a:noFill/>
          <a:ln w="12700">
            <a:noFill/>
            <a:miter lim="800000"/>
            <a:headEnd type="none" w="sm" len="sm"/>
            <a:tailEnd type="none" w="sm" len="sm"/>
          </a:ln>
          <a:effectLst/>
        </p:spPr>
        <p:txBody>
          <a:bodyPr vert="horz" wrap="square" lIns="91417" tIns="45710" rIns="91417" bIns="45710" numCol="1" anchor="t" anchorCtr="0" compatLnSpc="1">
            <a:prstTxWarp prst="textNoShape">
              <a:avLst/>
            </a:prstTxWarp>
            <a:spAutoFit/>
          </a:bodyPr>
          <a:lstStyle/>
          <a:p>
            <a:pPr algn="ctr" defTabSz="914027" eaLnBrk="0" hangingPunct="0"/>
            <a:r>
              <a:rPr lang="en-US" sz="700" dirty="0">
                <a:solidFill>
                  <a:schemeClr val="tx2"/>
                </a:solidFill>
                <a:latin typeface="Trebuchet MS" pitchFamily="34" charset="0"/>
                <a:cs typeface="Arial" charset="0"/>
              </a:rPr>
              <a:t>© </a:t>
            </a:r>
            <a:r>
              <a:rPr lang="en-US" sz="700" dirty="0" smtClean="0">
                <a:solidFill>
                  <a:schemeClr val="tx2"/>
                </a:solidFill>
                <a:latin typeface="Trebuchet MS" pitchFamily="34" charset="0"/>
                <a:cs typeface="Arial" charset="0"/>
              </a:rPr>
              <a:t>2008 </a:t>
            </a:r>
            <a:r>
              <a:rPr lang="en-US" sz="700" dirty="0">
                <a:solidFill>
                  <a:schemeClr val="tx2"/>
                </a:solidFill>
                <a:latin typeface="Trebuchet MS" pitchFamily="34" charset="0"/>
                <a:cs typeface="Arial" charset="0"/>
              </a:rPr>
              <a:t>Microsoft Corporation. All rights reserved. Microsoft, Windows, Windows Vista and other product names are or may be registered trademarks and/or trademarks in the U.S. and/or other countries.</a:t>
            </a:r>
          </a:p>
          <a:p>
            <a:pPr algn="ctr" defTabSz="914027" eaLnBrk="0" hangingPunct="0"/>
            <a:r>
              <a:rPr lang="en-US" sz="700" dirty="0">
                <a:solidFill>
                  <a:schemeClr val="tx2"/>
                </a:solidFill>
                <a:latin typeface="Trebuchet MS"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700" dirty="0">
                <a:solidFill>
                  <a:schemeClr val="tx2"/>
                </a:solidFill>
                <a:latin typeface="Trebuchet MS" pitchFamily="34" charset="0"/>
                <a:cs typeface="Arial" charset="0"/>
              </a:rPr>
            </a:br>
            <a:r>
              <a:rPr lang="en-US" sz="700" dirty="0">
                <a:solidFill>
                  <a:schemeClr val="tx2"/>
                </a:solidFill>
                <a:latin typeface="Trebuchet MS" pitchFamily="34" charset="0"/>
                <a:cs typeface="Arial" charset="0"/>
              </a:rPr>
              <a:t>MICROSOFT MAKES NO WARRANTIES, EXPRESS, IMPLIED OR STATUTORY, AS TO THE INFORMATION IN THIS PRESENTATION.</a:t>
            </a: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1163395"/>
          </a:xfrm>
        </p:spPr>
        <p:txBody>
          <a:bodyPr/>
          <a:lstStyle/>
          <a:p>
            <a:r>
              <a:rPr lang="en-US" dirty="0" smtClean="0"/>
              <a:t>Now Is The Time!</a:t>
            </a:r>
            <a:br>
              <a:rPr lang="en-US" dirty="0" smtClean="0"/>
            </a:br>
            <a:r>
              <a:rPr lang="en-US" sz="3600" dirty="0" smtClean="0">
                <a:solidFill>
                  <a:schemeClr val="accent1"/>
                </a:solidFill>
              </a:rPr>
              <a:t>Customers are ready for touch</a:t>
            </a:r>
            <a:endParaRPr lang="en-US" dirty="0" smtClean="0">
              <a:solidFill>
                <a:schemeClr val="accent1"/>
              </a:solidFill>
            </a:endParaRPr>
          </a:p>
        </p:txBody>
      </p:sp>
      <p:sp>
        <p:nvSpPr>
          <p:cNvPr id="3" name="Content Placeholder 2"/>
          <p:cNvSpPr>
            <a:spLocks noGrp="1"/>
          </p:cNvSpPr>
          <p:nvPr>
            <p:ph idx="1"/>
          </p:nvPr>
        </p:nvSpPr>
        <p:spPr>
          <a:xfrm>
            <a:off x="381000" y="1901825"/>
            <a:ext cx="8380412" cy="4781063"/>
          </a:xfrm>
        </p:spPr>
        <p:txBody>
          <a:bodyPr>
            <a:normAutofit/>
          </a:bodyPr>
          <a:lstStyle/>
          <a:p>
            <a:r>
              <a:rPr lang="en-US" sz="2800" dirty="0" smtClean="0"/>
              <a:t>Multi-touch offers clear differentiation with </a:t>
            </a:r>
            <a:br>
              <a:rPr lang="en-US" sz="2800" dirty="0" smtClean="0"/>
            </a:br>
            <a:r>
              <a:rPr lang="en-US" sz="2800" dirty="0" smtClean="0"/>
              <a:t>a high “Wow” factor for consumers</a:t>
            </a:r>
          </a:p>
          <a:p>
            <a:r>
              <a:rPr lang="en-US" sz="2800" dirty="0" smtClean="0"/>
              <a:t>Multi-touch enhances on-the-go use and </a:t>
            </a:r>
            <a:br>
              <a:rPr lang="en-US" sz="2800" dirty="0" smtClean="0"/>
            </a:br>
            <a:r>
              <a:rPr lang="en-US" sz="2800" dirty="0" smtClean="0"/>
              <a:t>opens up new scenarios for business</a:t>
            </a:r>
          </a:p>
          <a:p>
            <a:r>
              <a:rPr lang="en-US" sz="2800" dirty="0" smtClean="0"/>
              <a:t>90% of people in focus groups claimed they would pay a 20-30% premium for a PC with </a:t>
            </a:r>
            <a:r>
              <a:rPr lang="en-US" sz="2800" dirty="0" smtClean="0"/>
              <a:t>multi-touch</a:t>
            </a:r>
            <a:endParaRPr lang="en-US" sz="2800" dirty="0" smtClean="0"/>
          </a:p>
          <a:p>
            <a:r>
              <a:rPr lang="en-US" sz="2800" dirty="0" smtClean="0">
                <a:solidFill>
                  <a:schemeClr val="accent1"/>
                </a:solidFill>
              </a:rPr>
              <a:t>Seeing is believing</a:t>
            </a:r>
            <a:r>
              <a:rPr lang="en-US" sz="2800" dirty="0" smtClean="0"/>
              <a:t>:  Consumer purchase intent doubles after hands-on experience</a:t>
            </a: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1163395"/>
          </a:xfrm>
        </p:spPr>
        <p:txBody>
          <a:bodyPr/>
          <a:lstStyle/>
          <a:p>
            <a:r>
              <a:rPr lang="en-US" dirty="0" smtClean="0"/>
              <a:t>Now Is The Time!</a:t>
            </a:r>
            <a:br>
              <a:rPr lang="en-US" dirty="0" smtClean="0"/>
            </a:br>
            <a:r>
              <a:rPr lang="en-US" sz="3600" dirty="0" smtClean="0">
                <a:solidFill>
                  <a:schemeClr val="accent1"/>
                </a:solidFill>
              </a:rPr>
              <a:t>Mainstream digitizers are available</a:t>
            </a:r>
          </a:p>
        </p:txBody>
      </p:sp>
      <p:sp>
        <p:nvSpPr>
          <p:cNvPr id="3" name="Content Placeholder 2"/>
          <p:cNvSpPr>
            <a:spLocks noGrp="1"/>
          </p:cNvSpPr>
          <p:nvPr>
            <p:ph idx="1"/>
          </p:nvPr>
        </p:nvSpPr>
        <p:spPr>
          <a:xfrm>
            <a:off x="382588" y="1901825"/>
            <a:ext cx="8380412" cy="4781063"/>
          </a:xfrm>
        </p:spPr>
        <p:txBody>
          <a:bodyPr>
            <a:normAutofit/>
          </a:bodyPr>
          <a:lstStyle/>
          <a:p>
            <a:pPr marL="346075" indent="-346075"/>
            <a:r>
              <a:rPr lang="en-US" sz="2800" dirty="0" smtClean="0"/>
              <a:t>Multi-touch sensors are available today </a:t>
            </a:r>
            <a:br>
              <a:rPr lang="en-US" sz="2800" dirty="0" smtClean="0"/>
            </a:br>
            <a:r>
              <a:rPr lang="en-US" sz="2800" dirty="0" smtClean="0"/>
              <a:t>for a range of form-factors from laptops </a:t>
            </a:r>
            <a:br>
              <a:rPr lang="en-US" sz="2800" dirty="0" smtClean="0"/>
            </a:br>
            <a:r>
              <a:rPr lang="en-US" sz="2800" dirty="0" smtClean="0"/>
              <a:t>up to large all-in-ones</a:t>
            </a:r>
          </a:p>
          <a:p>
            <a:pPr marL="346075" indent="-346075"/>
            <a:r>
              <a:rPr lang="en-US" sz="2800" dirty="0" smtClean="0"/>
              <a:t>Windows 7 will work with any </a:t>
            </a:r>
            <a:r>
              <a:rPr lang="en-US" sz="2800" dirty="0" smtClean="0"/>
              <a:t>multi-touch </a:t>
            </a:r>
            <a:r>
              <a:rPr lang="en-US" sz="2800" dirty="0" smtClean="0"/>
              <a:t>digitizer meeting the logo requirements</a:t>
            </a:r>
          </a:p>
          <a:p>
            <a:pPr marL="346075" indent="-346075"/>
            <a:r>
              <a:rPr lang="en-US" sz="2800" dirty="0" smtClean="0"/>
              <a:t>We are working closely with several digitizer partners, including</a:t>
            </a:r>
          </a:p>
          <a:p>
            <a:pPr marL="623888" lvl="1" indent="-277813"/>
            <a:r>
              <a:rPr lang="en-US" sz="2400" dirty="0" err="1" smtClean="0"/>
              <a:t>Elo</a:t>
            </a:r>
            <a:r>
              <a:rPr lang="en-US" sz="2400" dirty="0" smtClean="0"/>
              <a:t>, N-Trig, </a:t>
            </a:r>
            <a:r>
              <a:rPr lang="en-US" sz="2400" dirty="0" err="1" smtClean="0"/>
              <a:t>NextWindow</a:t>
            </a:r>
            <a:r>
              <a:rPr lang="en-US" sz="2400" dirty="0" smtClean="0"/>
              <a:t>, and </a:t>
            </a:r>
            <a:r>
              <a:rPr lang="en-US" sz="2400" dirty="0" err="1" smtClean="0"/>
              <a:t>Wacom</a:t>
            </a:r>
            <a:endParaRPr lang="en-US" sz="2400" dirty="0" smtClean="0"/>
          </a:p>
          <a:p>
            <a:pPr marL="623888" lvl="1" indent="-277813"/>
            <a:r>
              <a:rPr lang="en-US" sz="2400" dirty="0" smtClean="0"/>
              <a:t>Contact us to be added to this list</a:t>
            </a: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1163395"/>
          </a:xfrm>
        </p:spPr>
        <p:txBody>
          <a:bodyPr/>
          <a:lstStyle/>
          <a:p>
            <a:r>
              <a:rPr lang="en-US" dirty="0" smtClean="0"/>
              <a:t>Now Is The Time!</a:t>
            </a:r>
            <a:br>
              <a:rPr lang="en-US" dirty="0" smtClean="0"/>
            </a:br>
            <a:r>
              <a:rPr lang="en-US" sz="3600" dirty="0" smtClean="0">
                <a:solidFill>
                  <a:schemeClr val="accent1"/>
                </a:solidFill>
              </a:rPr>
              <a:t>ISVs are investing in </a:t>
            </a:r>
            <a:r>
              <a:rPr lang="en-US" sz="3600" dirty="0" smtClean="0">
                <a:solidFill>
                  <a:schemeClr val="accent1"/>
                </a:solidFill>
              </a:rPr>
              <a:t>multi-touch</a:t>
            </a:r>
            <a:endParaRPr lang="en-US" dirty="0" smtClean="0">
              <a:solidFill>
                <a:schemeClr val="accent1"/>
              </a:solidFill>
            </a:endParaRPr>
          </a:p>
        </p:txBody>
      </p:sp>
      <p:sp>
        <p:nvSpPr>
          <p:cNvPr id="3" name="Content Placeholder 2"/>
          <p:cNvSpPr>
            <a:spLocks noGrp="1"/>
          </p:cNvSpPr>
          <p:nvPr>
            <p:ph idx="1"/>
          </p:nvPr>
        </p:nvSpPr>
        <p:spPr>
          <a:xfrm>
            <a:off x="381000" y="1901825"/>
            <a:ext cx="8380412" cy="4158061"/>
          </a:xfrm>
        </p:spPr>
        <p:txBody>
          <a:bodyPr>
            <a:spAutoFit/>
          </a:bodyPr>
          <a:lstStyle/>
          <a:p>
            <a:pPr marL="346075" indent="-346075"/>
            <a:r>
              <a:rPr lang="en-US" sz="2800" dirty="0" smtClean="0"/>
              <a:t>ISVs are enthusiastic about </a:t>
            </a:r>
            <a:r>
              <a:rPr lang="en-US" sz="2800" dirty="0" smtClean="0"/>
              <a:t>multi-touch</a:t>
            </a:r>
            <a:r>
              <a:rPr lang="en-US" sz="2800" dirty="0" smtClean="0"/>
              <a:t>!</a:t>
            </a:r>
          </a:p>
          <a:p>
            <a:pPr marL="346075" indent="-346075"/>
            <a:r>
              <a:rPr lang="en-US" sz="2800" dirty="0" smtClean="0"/>
              <a:t>We are working with several ISVs today </a:t>
            </a:r>
            <a:br>
              <a:rPr lang="en-US" sz="2800" dirty="0" smtClean="0"/>
            </a:br>
            <a:r>
              <a:rPr lang="en-US" sz="2800" dirty="0" smtClean="0"/>
              <a:t>on </a:t>
            </a:r>
            <a:r>
              <a:rPr lang="en-US" sz="2800" dirty="0" smtClean="0"/>
              <a:t>multi-touch </a:t>
            </a:r>
            <a:r>
              <a:rPr lang="en-US" sz="2800" dirty="0" smtClean="0"/>
              <a:t>applications, including</a:t>
            </a:r>
          </a:p>
          <a:p>
            <a:pPr marL="623888" lvl="1" indent="-277813"/>
            <a:r>
              <a:rPr lang="en-US" sz="2400" dirty="0" err="1" smtClean="0"/>
              <a:t>AutoDesk</a:t>
            </a:r>
            <a:endParaRPr lang="en-US" sz="2400" dirty="0" smtClean="0"/>
          </a:p>
          <a:p>
            <a:pPr marL="623888" lvl="1" indent="-277813"/>
            <a:r>
              <a:rPr lang="en-US" sz="2400" dirty="0" smtClean="0"/>
              <a:t>Corel</a:t>
            </a:r>
          </a:p>
          <a:p>
            <a:pPr marL="623888" lvl="1" indent="-277813"/>
            <a:r>
              <a:rPr lang="en-US" sz="2400" dirty="0" smtClean="0"/>
              <a:t>Sonic</a:t>
            </a:r>
          </a:p>
          <a:p>
            <a:pPr marL="623888" lvl="1" indent="-277813"/>
            <a:r>
              <a:rPr lang="en-US" sz="2400" dirty="0" err="1" smtClean="0"/>
              <a:t>Cyberlink</a:t>
            </a:r>
            <a:endParaRPr lang="en-US" sz="2400" dirty="0" smtClean="0"/>
          </a:p>
          <a:p>
            <a:pPr marL="623888" lvl="1" indent="-277813"/>
            <a:r>
              <a:rPr lang="en-US" sz="2400" dirty="0" err="1" smtClean="0"/>
              <a:t>Avoco</a:t>
            </a:r>
            <a:r>
              <a:rPr lang="en-US" sz="2400" dirty="0" smtClean="0"/>
              <a:t> Secure</a:t>
            </a:r>
          </a:p>
          <a:p>
            <a:pPr marL="623888" lvl="1" indent="-277813"/>
            <a:r>
              <a:rPr lang="en-US" sz="2400" dirty="0" smtClean="0"/>
              <a:t>Identity Mine</a:t>
            </a:r>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1329595"/>
          </a:xfrm>
        </p:spPr>
        <p:txBody>
          <a:bodyPr/>
          <a:lstStyle/>
          <a:p>
            <a:r>
              <a:rPr lang="en-US" dirty="0" smtClean="0"/>
              <a:t>Multi-Touch Capable PCs </a:t>
            </a:r>
            <a:br>
              <a:rPr lang="en-US" dirty="0" smtClean="0"/>
            </a:br>
            <a:r>
              <a:rPr lang="en-US" dirty="0" smtClean="0"/>
              <a:t>Are Available Today</a:t>
            </a:r>
            <a:endParaRPr lang="en-US" dirty="0"/>
          </a:p>
        </p:txBody>
      </p:sp>
      <p:sp>
        <p:nvSpPr>
          <p:cNvPr id="5" name="TextBox 4"/>
          <p:cNvSpPr txBox="1"/>
          <p:nvPr/>
        </p:nvSpPr>
        <p:spPr>
          <a:xfrm>
            <a:off x="228600" y="5410200"/>
            <a:ext cx="4267200" cy="1015663"/>
          </a:xfrm>
          <a:prstGeom prst="rect">
            <a:avLst/>
          </a:prstGeom>
          <a:noFill/>
        </p:spPr>
        <p:txBody>
          <a:bodyPr wrap="square" rtlCol="0">
            <a:spAutoFit/>
          </a:bodyPr>
          <a:lstStyle/>
          <a:p>
            <a:pPr algn="ctr"/>
            <a:r>
              <a:rPr lang="en-US" sz="2400" spc="-125" dirty="0" smtClean="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cs typeface="Arial" charset="0"/>
              </a:rPr>
              <a:t>HP </a:t>
            </a:r>
            <a:r>
              <a:rPr lang="en-US" sz="2400" spc="-125" dirty="0" err="1" smtClean="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cs typeface="Arial" charset="0"/>
              </a:rPr>
              <a:t>TouchSmart</a:t>
            </a:r>
            <a:endParaRPr lang="en-US" sz="2400" spc="-125" dirty="0" smtClean="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cs typeface="Arial" charset="0"/>
            </a:endParaRPr>
          </a:p>
          <a:p>
            <a:pPr algn="ctr"/>
            <a:r>
              <a:rPr lang="en-US" dirty="0" smtClean="0">
                <a:solidFill>
                  <a:schemeClr val="tx1"/>
                </a:solidFill>
                <a:effectLst>
                  <a:outerShdw blurRad="38100" dist="38100" dir="2700000" algn="tl">
                    <a:srgbClr val="000000">
                      <a:alpha val="43137"/>
                    </a:srgbClr>
                  </a:outerShdw>
                </a:effectLst>
                <a:latin typeface="Trebuchet MS" pitchFamily="34" charset="0"/>
              </a:rPr>
              <a:t>All-in-one PC with 2-touch digitizer from </a:t>
            </a:r>
            <a:r>
              <a:rPr lang="en-US" dirty="0" err="1" smtClean="0">
                <a:solidFill>
                  <a:schemeClr val="tx1"/>
                </a:solidFill>
                <a:effectLst>
                  <a:outerShdw blurRad="38100" dist="38100" dir="2700000" algn="tl">
                    <a:srgbClr val="000000">
                      <a:alpha val="43137"/>
                    </a:srgbClr>
                  </a:outerShdw>
                </a:effectLst>
                <a:latin typeface="Trebuchet MS" pitchFamily="34" charset="0"/>
              </a:rPr>
              <a:t>NextWindow</a:t>
            </a:r>
            <a:endParaRPr lang="en-US" dirty="0" smtClean="0">
              <a:solidFill>
                <a:schemeClr val="tx1"/>
              </a:solidFill>
              <a:effectLst>
                <a:outerShdw blurRad="38100" dist="38100" dir="2700000" algn="tl">
                  <a:srgbClr val="000000">
                    <a:alpha val="43137"/>
                  </a:srgbClr>
                </a:outerShdw>
              </a:effectLst>
              <a:latin typeface="Trebuchet MS" pitchFamily="34" charset="0"/>
            </a:endParaRPr>
          </a:p>
        </p:txBody>
      </p:sp>
      <p:sp>
        <p:nvSpPr>
          <p:cNvPr id="7" name="TextBox 6"/>
          <p:cNvSpPr txBox="1"/>
          <p:nvPr/>
        </p:nvSpPr>
        <p:spPr>
          <a:xfrm>
            <a:off x="4495800" y="5410200"/>
            <a:ext cx="4267200" cy="1015663"/>
          </a:xfrm>
          <a:prstGeom prst="rect">
            <a:avLst/>
          </a:prstGeom>
          <a:noFill/>
        </p:spPr>
        <p:txBody>
          <a:bodyPr wrap="square" rtlCol="0">
            <a:spAutoFit/>
          </a:bodyPr>
          <a:lstStyle/>
          <a:p>
            <a:pPr algn="ctr"/>
            <a:r>
              <a:rPr lang="en-US" sz="2400" spc="-125" dirty="0" smtClean="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cs typeface="Arial" charset="0"/>
              </a:rPr>
              <a:t>Dell Latitude XT</a:t>
            </a:r>
          </a:p>
          <a:p>
            <a:pPr algn="ctr"/>
            <a:r>
              <a:rPr lang="en-US" dirty="0" smtClean="0">
                <a:solidFill>
                  <a:schemeClr val="tx1"/>
                </a:solidFill>
                <a:effectLst>
                  <a:outerShdw blurRad="38100" dist="38100" dir="2700000" algn="tl">
                    <a:srgbClr val="000000">
                      <a:alpha val="43137"/>
                    </a:srgbClr>
                  </a:outerShdw>
                </a:effectLst>
                <a:latin typeface="Trebuchet MS" pitchFamily="34" charset="0"/>
              </a:rPr>
              <a:t>Laptop with </a:t>
            </a:r>
            <a:r>
              <a:rPr lang="en-US" dirty="0" smtClean="0">
                <a:effectLst>
                  <a:outerShdw blurRad="38100" dist="38100" dir="2700000" algn="tl">
                    <a:srgbClr val="000000">
                      <a:alpha val="43137"/>
                    </a:srgbClr>
                  </a:outerShdw>
                </a:effectLst>
                <a:latin typeface="Trebuchet MS" pitchFamily="34" charset="0"/>
              </a:rPr>
              <a:t>m</a:t>
            </a:r>
            <a:r>
              <a:rPr lang="en-US" dirty="0" smtClean="0">
                <a:solidFill>
                  <a:schemeClr val="tx1"/>
                </a:solidFill>
                <a:effectLst>
                  <a:outerShdw blurRad="38100" dist="38100" dir="2700000" algn="tl">
                    <a:srgbClr val="000000">
                      <a:alpha val="43137"/>
                    </a:srgbClr>
                  </a:outerShdw>
                </a:effectLst>
                <a:latin typeface="Trebuchet MS" pitchFamily="34" charset="0"/>
              </a:rPr>
              <a:t>ulti-touch </a:t>
            </a:r>
            <a:r>
              <a:rPr lang="en-US" dirty="0" smtClean="0">
                <a:solidFill>
                  <a:schemeClr val="tx1"/>
                </a:solidFill>
                <a:effectLst>
                  <a:outerShdw blurRad="38100" dist="38100" dir="2700000" algn="tl">
                    <a:srgbClr val="000000">
                      <a:alpha val="43137"/>
                    </a:srgbClr>
                  </a:outerShdw>
                </a:effectLst>
                <a:latin typeface="Trebuchet MS" pitchFamily="34" charset="0"/>
              </a:rPr>
              <a:t>and </a:t>
            </a:r>
            <a:br>
              <a:rPr lang="en-US" dirty="0" smtClean="0">
                <a:solidFill>
                  <a:schemeClr val="tx1"/>
                </a:solidFill>
                <a:effectLst>
                  <a:outerShdw blurRad="38100" dist="38100" dir="2700000" algn="tl">
                    <a:srgbClr val="000000">
                      <a:alpha val="43137"/>
                    </a:srgbClr>
                  </a:outerShdw>
                </a:effectLst>
                <a:latin typeface="Trebuchet MS" pitchFamily="34" charset="0"/>
              </a:rPr>
            </a:br>
            <a:r>
              <a:rPr lang="en-US" dirty="0" smtClean="0">
                <a:solidFill>
                  <a:schemeClr val="tx1"/>
                </a:solidFill>
                <a:effectLst>
                  <a:outerShdw blurRad="38100" dist="38100" dir="2700000" algn="tl">
                    <a:srgbClr val="000000">
                      <a:alpha val="43137"/>
                    </a:srgbClr>
                  </a:outerShdw>
                </a:effectLst>
                <a:latin typeface="Trebuchet MS" pitchFamily="34" charset="0"/>
              </a:rPr>
              <a:t>pen digitizer from N-Trig</a:t>
            </a:r>
          </a:p>
        </p:txBody>
      </p:sp>
      <p:pic>
        <p:nvPicPr>
          <p:cNvPr id="2050" name="Picture 2"/>
          <p:cNvPicPr>
            <a:picLocks noChangeAspect="1" noChangeArrowheads="1"/>
          </p:cNvPicPr>
          <p:nvPr/>
        </p:nvPicPr>
        <p:blipFill>
          <a:blip r:embed="rId2"/>
          <a:srcRect/>
          <a:stretch>
            <a:fillRect/>
          </a:stretch>
        </p:blipFill>
        <p:spPr bwMode="auto">
          <a:xfrm>
            <a:off x="-156963" y="1219200"/>
            <a:ext cx="5338563" cy="4457700"/>
          </a:xfrm>
          <a:prstGeom prst="rect">
            <a:avLst/>
          </a:prstGeom>
          <a:noFill/>
          <a:ln w="9525">
            <a:noFill/>
            <a:miter lim="800000"/>
            <a:headEnd/>
            <a:tailEnd/>
          </a:ln>
          <a:effectLst/>
        </p:spPr>
      </p:pic>
      <p:pic>
        <p:nvPicPr>
          <p:cNvPr id="8" name="Picture 7"/>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5105400" y="1905000"/>
            <a:ext cx="3505200" cy="3196502"/>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Windows 7 Multi-Touch Goals</a:t>
            </a:r>
            <a:endParaRPr lang="en-US" dirty="0"/>
          </a:p>
        </p:txBody>
      </p:sp>
      <p:sp>
        <p:nvSpPr>
          <p:cNvPr id="3" name="Content Placeholder 2"/>
          <p:cNvSpPr>
            <a:spLocks noGrp="1"/>
          </p:cNvSpPr>
          <p:nvPr>
            <p:ph idx="1"/>
          </p:nvPr>
        </p:nvSpPr>
        <p:spPr/>
        <p:txBody>
          <a:bodyPr/>
          <a:lstStyle/>
          <a:p>
            <a:r>
              <a:rPr lang="en-US" dirty="0" smtClean="0"/>
              <a:t>Augment the Windows experience</a:t>
            </a:r>
          </a:p>
          <a:p>
            <a:pPr lvl="1"/>
            <a:r>
              <a:rPr lang="en-US" dirty="0" smtClean="0"/>
              <a:t>Make routine activities easier with touch</a:t>
            </a:r>
          </a:p>
          <a:p>
            <a:pPr lvl="1"/>
            <a:r>
              <a:rPr lang="en-US" dirty="0" smtClean="0"/>
              <a:t>Delight customers with direct manipulation</a:t>
            </a:r>
          </a:p>
          <a:p>
            <a:r>
              <a:rPr lang="en-US" dirty="0" smtClean="0"/>
              <a:t>Deliver consistency</a:t>
            </a:r>
          </a:p>
          <a:p>
            <a:pPr lvl="1"/>
            <a:r>
              <a:rPr lang="en-US" dirty="0" smtClean="0"/>
              <a:t>Consistent user experience</a:t>
            </a:r>
          </a:p>
          <a:p>
            <a:pPr lvl="1"/>
            <a:r>
              <a:rPr lang="en-US" dirty="0" smtClean="0"/>
              <a:t>Consistent developer, IHV, OEM platform</a:t>
            </a:r>
          </a:p>
          <a:p>
            <a:r>
              <a:rPr lang="en-US" dirty="0" smtClean="0"/>
              <a:t>Succeeding with </a:t>
            </a:r>
            <a:r>
              <a:rPr lang="en-US" dirty="0" smtClean="0"/>
              <a:t>multi-touch </a:t>
            </a:r>
            <a:r>
              <a:rPr lang="en-US" dirty="0" smtClean="0"/>
              <a:t>is a team effort, we are working with many hardware and software partners</a:t>
            </a:r>
          </a:p>
          <a:p>
            <a:pPr>
              <a:buNone/>
            </a:pPr>
            <a:endParaRPr lang="en-US" dirty="0"/>
          </a:p>
        </p:txBody>
      </p:sp>
    </p:spTree>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57&quot;/&gt;&lt;/object&gt;&lt;object type=&quot;3&quot; unique_id=&quot;10005&quot;&gt;&lt;property id=&quot;20148&quot; value=&quot;5&quot;/&gt;&lt;property id=&quot;20300&quot; value=&quot;Slide 2 - &amp;quot;Title Of The Presentation&amp;quot;&quot;/&gt;&lt;property id=&quot;20307&quot; value=&quot;258&quot;/&gt;&lt;/object&gt;&lt;object type=&quot;3&quot; unique_id=&quot;10006&quot;&gt;&lt;property id=&quot;20148&quot; value=&quot;5&quot;/&gt;&lt;property id=&quot;20300&quot; value=&quot;Slide 3 - &amp;quot;PLEASE READ (hidden slide)&amp;quot;&quot;/&gt;&lt;property id=&quot;20307&quot; value=&quot;259&quot;/&gt;&lt;/object&gt;&lt;object type=&quot;3&quot; unique_id=&quot;10007&quot;&gt;&lt;property id=&quot;20148&quot; value=&quot;5&quot;/&gt;&lt;property id=&quot;20300&quot; value=&quot;Slide 4 - &amp;quot;SPEAKERS, PLEASE READ:&amp;quot;&quot;/&gt;&lt;property id=&quot;20307&quot; value=&quot;260&quot;/&gt;&lt;/object&gt;&lt;object type=&quot;3&quot; unique_id=&quot;10008&quot;&gt;&lt;property id=&quot;20148&quot; value=&quot;5&quot;/&gt;&lt;property id=&quot;20300&quot; value=&quot;Slide 5 - &amp;quot;SPEAKERS, PLEASE READ (hidden slide):&amp;quot;&quot;/&gt;&lt;property id=&quot;20307&quot; value=&quot;261&quot;/&gt;&lt;/object&gt;&lt;object type=&quot;3&quot; unique_id=&quot;10009&quot;&gt;&lt;property id=&quot;20148&quot; value=&quot;5&quot;/&gt;&lt;property id=&quot;20300&quot; value=&quot;Slide 6 - &amp;quot;SPEAKER COMMENT SLIDE (hidden slide)::&amp;quot;&quot;/&gt;&lt;property id=&quot;20307&quot; value=&quot;262&quot;/&gt;&lt;/object&gt;&lt;object type=&quot;3&quot; unique_id=&quot;10010&quot;&gt;&lt;property id=&quot;20148&quot; value=&quot;5&quot;/&gt;&lt;property id=&quot;20300&quot; value=&quot;Slide 7 - &amp;quot;PowerPoint Guidelines&amp;quot;&quot;/&gt;&lt;property id=&quot;20307&quot; value=&quot;263&quot;/&gt;&lt;/object&gt;&lt;object type=&quot;3&quot; unique_id=&quot;10011&quot;&gt;&lt;property id=&quot;20148&quot; value=&quot;5&quot;/&gt;&lt;property id=&quot;20300&quot; value=&quot;Slide 8 - &amp;quot;Using Subtitles&amp;#x0D;&amp;#x0A;Subtitle color&amp;quot;&quot;/&gt;&lt;property id=&quot;20307&quot; value=&quot;264&quot;/&gt;&lt;/object&gt;&lt;object type=&quot;3&quot; unique_id=&quot;10012&quot;&gt;&lt;property id=&quot;20148&quot; value=&quot;5&quot;/&gt;&lt;property id=&quot;20300&quot; value=&quot;Slide 9 - &amp;quot;Code Sample&amp;#x0D;&amp;#x0A;How to show code in a slide&amp;quot;&quot;/&gt;&lt;property id=&quot;20307&quot; value=&quot;265&quot;/&gt;&lt;/object&gt;&lt;object type=&quot;3&quot; unique_id=&quot;10013&quot;&gt;&lt;property id=&quot;20148&quot; value=&quot;5&quot;/&gt;&lt;property id=&quot;20300&quot; value=&quot;Slide 10 - &amp;quot;Example Diagram&amp;quot;&quot;/&gt;&lt;property id=&quot;20307&quot; value=&quot;266&quot;/&gt;&lt;/object&gt;&lt;object type=&quot;3&quot; unique_id=&quot;10014&quot;&gt;&lt;property id=&quot;20148&quot; value=&quot;5&quot;/&gt;&lt;property id=&quot;20300&quot; value=&quot;Slide 11 - &amp;quot;Demo Title&amp;quot;&quot;/&gt;&lt;property id=&quot;20307&quot; value=&quot;268&quot;/&gt;&lt;/object&gt;&lt;object type=&quot;3&quot; unique_id=&quot;10015&quot;&gt;&lt;property id=&quot;20148&quot; value=&quot;5&quot;/&gt;&lt;property id=&quot;20300&quot; value=&quot;Slide 12 - &amp;quot;Partner Title&amp;quot;&quot;/&gt;&lt;property id=&quot;20307&quot; value=&quot;273&quot;/&gt;&lt;/object&gt;&lt;object type=&quot;3&quot; unique_id=&quot;10016&quot;&gt;&lt;property id=&quot;20148&quot; value=&quot;5&quot;/&gt;&lt;property id=&quot;20300&quot; value=&quot;Slide 13 - &amp;quot;Announcement Title&amp;quot;&quot;/&gt;&lt;property id=&quot;20307&quot; value=&quot;274&quot;/&gt;&lt;/object&gt;&lt;object type=&quot;3&quot; unique_id=&quot;10017&quot;&gt;&lt;property id=&quot;20148&quot; value=&quot;5&quot;/&gt;&lt;property id=&quot;20300&quot; value=&quot;Slide 14 - &amp;quot;Video Title&amp;quot;&quot;/&gt;&lt;property id=&quot;20307&quot; value=&quot;275&quot;/&gt;&lt;/object&gt;&lt;object type=&quot;3&quot; unique_id=&quot;10018&quot;&gt;&lt;property id=&quot;20148&quot; value=&quot;5&quot;/&gt;&lt;property id=&quot;20300&quot; value=&quot;Slide 15 - &amp;quot;Customer Title&amp;quot;&quot;/&gt;&lt;property id=&quot;20307&quot; value=&quot;276&quot;/&gt;&lt;/object&gt;&lt;object type=&quot;3&quot; unique_id=&quot;10019&quot;&gt;&lt;property id=&quot;20148&quot; value=&quot;5&quot;/&gt;&lt;property id=&quot;20300&quot; value=&quot;Slide 16 - &amp;quot;Call To Action&amp;quot;&quot;/&gt;&lt;property id=&quot;20307&quot; value=&quot;270&quot;/&gt;&lt;/object&gt;&lt;object type=&quot;3&quot; unique_id=&quot;10020&quot;&gt;&lt;property id=&quot;20148&quot; value=&quot;5&quot;/&gt;&lt;property id=&quot;20300&quot; value=&quot;Slide 17 - &amp;quot;Additional Resources&amp;quot;&quot;/&gt;&lt;property id=&quot;20307&quot; value=&quot;271&quot;/&gt;&lt;/object&gt;&lt;object type=&quot;3&quot; unique_id=&quot;10021&quot;&gt;&lt;property id=&quot;20148&quot; value=&quot;5&quot;/&gt;&lt;property id=&quot;20300&quot; value=&quot;Slide 18&quot;/&gt;&lt;property id=&quot;20307&quot; value=&quot;272&quot;/&gt;&lt;/object&gt;&lt;/object&gt;&lt;/object&gt;&lt;/database&gt;"/>
  <p:tag name="SECTOMILLISECCONVERTED" val="1"/>
</p:tagLst>
</file>

<file path=ppt/theme/theme1.xml><?xml version="1.0" encoding="utf-8"?>
<a:theme xmlns:a="http://schemas.openxmlformats.org/drawingml/2006/main" name="WinHEC 2008 Touch Overview.1">
  <a:themeElements>
    <a:clrScheme name="Custom 7">
      <a:dk1>
        <a:srgbClr val="000000"/>
      </a:dk1>
      <a:lt1>
        <a:srgbClr val="FFFFFF"/>
      </a:lt1>
      <a:dk2>
        <a:srgbClr val="26357E"/>
      </a:dk2>
      <a:lt2>
        <a:srgbClr val="FFFFFF"/>
      </a:lt2>
      <a:accent1>
        <a:srgbClr val="FDE399"/>
      </a:accent1>
      <a:accent2>
        <a:srgbClr val="92D050"/>
      </a:accent2>
      <a:accent3>
        <a:srgbClr val="E76429"/>
      </a:accent3>
      <a:accent4>
        <a:srgbClr val="5DD3FF"/>
      </a:accent4>
      <a:accent5>
        <a:srgbClr val="FF9929"/>
      </a:accent5>
      <a:accent6>
        <a:srgbClr val="FFC000"/>
      </a:accent6>
      <a:hlink>
        <a:srgbClr val="FAD366"/>
      </a:hlink>
      <a:folHlink>
        <a:srgbClr val="7030A0"/>
      </a:folHlink>
    </a:clrScheme>
    <a:fontScheme name="Business Value launch template">
      <a:majorFont>
        <a:latin typeface="Segoe Semibold"/>
        <a:ea typeface=""/>
        <a:cs typeface=""/>
      </a:majorFont>
      <a:minorFont>
        <a:latin typeface="Segoe"/>
        <a:ea typeface=""/>
        <a:cs typeface=""/>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spDef>
      <a:spPr bwMode="auto">
        <a:ln>
          <a:headEnd type="none" w="med" len="med"/>
          <a:tailEnd type="none" w="med" len="med"/>
        </a:ln>
      </a:spPr>
      <a:bodyPr vert="horz" wrap="square" lIns="91432" tIns="45717" rIns="91432" bIns="45717" numCol="1" rtlCol="0" anchor="ctr" anchorCtr="0" compatLnSpc="1">
        <a:prstTxWarp prst="textNoShape">
          <a:avLst/>
        </a:prstTxWarp>
      </a:bodyPr>
      <a:lstStyle>
        <a:defPPr algn="ctr" defTabSz="914063">
          <a:defRPr dirty="0" err="1" smtClean="0">
            <a:solidFill>
              <a:schemeClr val="tx1"/>
            </a:solidFill>
            <a:effectLst>
              <a:outerShdw blurRad="38100" dist="38100" dir="2700000" algn="tl">
                <a:srgbClr val="000000">
                  <a:alpha val="43137"/>
                </a:srgbClr>
              </a:outerShdw>
            </a:effectLst>
            <a:latin typeface="Trebuchet MS" pitchFamily="34" charset="0"/>
          </a:defRPr>
        </a:defPPr>
      </a:lstStyle>
      <a:style>
        <a:lnRef idx="1">
          <a:schemeClr val="accent2"/>
        </a:lnRef>
        <a:fillRef idx="3">
          <a:schemeClr val="accent2"/>
        </a:fillRef>
        <a:effectRef idx="2">
          <a:schemeClr val="accent2"/>
        </a:effectRef>
        <a:fontRef idx="minor">
          <a:schemeClr val="lt1"/>
        </a:fontRef>
      </a:style>
    </a:spDef>
    <a:lnDef>
      <a:spPr bwMode="auto">
        <a:xfrm>
          <a:off x="0" y="0"/>
          <a:ext cx="1" cy="1"/>
        </a:xfrm>
        <a:custGeom>
          <a:avLst/>
          <a:gdLst/>
          <a:ahLst/>
          <a:cxnLst/>
          <a:rect l="0" t="0" r="0" b="0"/>
          <a:pathLst/>
        </a:cu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none" w="med" len="med"/>
        </a:ln>
        <a:effectLst/>
      </a:spPr>
      <a:bodyPr vert="horz" wrap="square" lIns="109728" tIns="54864" rIns="109728" bIns="54864" numCol="1" anchor="ctr" anchorCtr="0" compatLnSpc="1">
        <a:prstTxWarp prst="textNoShape">
          <a:avLst/>
        </a:prstTxWarp>
      </a:bodyPr>
      <a:lstStyle>
        <a:defPPr marL="0" marR="0" indent="0" algn="l" defTabSz="1096963" rtl="0" eaLnBrk="1" fontAlgn="base" latinLnBrk="0" hangingPunct="1">
          <a:lnSpc>
            <a:spcPct val="100000"/>
          </a:lnSpc>
          <a:spcBef>
            <a:spcPct val="0"/>
          </a:spcBef>
          <a:spcAft>
            <a:spcPct val="0"/>
          </a:spcAft>
          <a:buClrTx/>
          <a:buSzTx/>
          <a:buFontTx/>
          <a:buNone/>
          <a:tabLst/>
          <a:defRPr kumimoji="0" lang="en-US" sz="2900" b="0" i="0" u="none" strike="noStrike" cap="none" normalizeH="0" baseline="0" smtClean="0">
            <a:solidFill>
              <a:schemeClr val="bg2"/>
            </a:solidFill>
            <a:effectLst/>
            <a:latin typeface="Segoe Semibold" pitchFamily="34" charset="0"/>
          </a:defRPr>
        </a:defPPr>
      </a:lstStyle>
    </a:lnDef>
    <a:txDef>
      <a:spPr>
        <a:noFill/>
      </a:spPr>
      <a:bodyPr wrap="square" rtlCol="0">
        <a:spAutoFit/>
      </a:bodyPr>
      <a:lstStyle>
        <a:defPPr>
          <a:defRPr sz="2800" dirty="0" smtClean="0">
            <a:solidFill>
              <a:schemeClr val="tx1"/>
            </a:solidFill>
            <a:effectLst>
              <a:outerShdw blurRad="38100" dist="38100" dir="2700000" algn="tl">
                <a:srgbClr val="000000">
                  <a:alpha val="43137"/>
                </a:srgbClr>
              </a:outerShdw>
            </a:effectLst>
            <a:latin typeface="Trebuchet MS" pitchFamily="34" charset="0"/>
          </a:defRPr>
        </a:defPPr>
      </a:lstStyle>
    </a:txDef>
  </a:objectDefaults>
  <a:extraClrSchemeLst>
    <a:extraClrScheme>
      <a:clrScheme name="Business Value launch template 1">
        <a:dk1>
          <a:srgbClr val="000000"/>
        </a:dk1>
        <a:lt1>
          <a:srgbClr val="FFFFFF"/>
        </a:lt1>
        <a:dk2>
          <a:srgbClr val="EF7E39"/>
        </a:dk2>
        <a:lt2>
          <a:srgbClr val="FFFFFF"/>
        </a:lt2>
        <a:accent1>
          <a:srgbClr val="000000"/>
        </a:accent1>
        <a:accent2>
          <a:srgbClr val="54C71B"/>
        </a:accent2>
        <a:accent3>
          <a:srgbClr val="F6C0AE"/>
        </a:accent3>
        <a:accent4>
          <a:srgbClr val="DADADA"/>
        </a:accent4>
        <a:accent5>
          <a:srgbClr val="AAAAAA"/>
        </a:accent5>
        <a:accent6>
          <a:srgbClr val="4BB417"/>
        </a:accent6>
        <a:hlink>
          <a:srgbClr val="FBE019"/>
        </a:hlink>
        <a:folHlink>
          <a:srgbClr val="3D78E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46B2D0D82F6B44BB21E660BB0A9BF2C" ma:contentTypeVersion="0" ma:contentTypeDescription="Create a new document." ma:contentTypeScope="" ma:versionID="95342b5f48299a9a0d4543fae07a2e83">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C3B6EE3B-CBD0-4BEE-8725-BAAFDEC4797B}">
  <ds:schemaRefs>
    <ds:schemaRef ds:uri="http://schemas.microsoft.com/sharepoint/v3/contenttype/forms"/>
  </ds:schemaRefs>
</ds:datastoreItem>
</file>

<file path=customXml/itemProps2.xml><?xml version="1.0" encoding="utf-8"?>
<ds:datastoreItem xmlns:ds="http://schemas.openxmlformats.org/officeDocument/2006/customXml" ds:itemID="{A00ABC15-20DE-4E02-8109-84F5EFA3A514}">
  <ds:schemaRefs>
    <ds:schemaRef ds:uri="http://schemas.microsoft.com/office/2006/documentManagement/types"/>
    <ds:schemaRef ds:uri="http://purl.org/dc/elements/1.1/"/>
    <ds:schemaRef ds:uri="http://purl.org/dc/terms/"/>
    <ds:schemaRef ds:uri="http://purl.org/dc/dcmitype/"/>
    <ds:schemaRef ds:uri="http://www.w3.org/XML/1998/namespace"/>
    <ds:schemaRef ds:uri="http://schemas.microsoft.com/office/2006/metadata/properties"/>
    <ds:schemaRef ds:uri="http://schemas.openxmlformats.org/package/2006/metadata/core-properties"/>
  </ds:schemaRefs>
</ds:datastoreItem>
</file>

<file path=customXml/itemProps3.xml><?xml version="1.0" encoding="utf-8"?>
<ds:datastoreItem xmlns:ds="http://schemas.openxmlformats.org/officeDocument/2006/customXml" ds:itemID="{769142E9-3D53-42A8-A338-12A1ADBE495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WinHEC 2008 Touch Overview.1</Template>
  <TotalTime>2133</TotalTime>
  <Words>2380</Words>
  <Application>Microsoft Office PowerPoint</Application>
  <PresentationFormat>On-screen Show (4:3)</PresentationFormat>
  <Paragraphs>359</Paragraphs>
  <Slides>43</Slides>
  <Notes>9</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43</vt:i4>
      </vt:variant>
    </vt:vector>
  </HeadingPairs>
  <TitlesOfParts>
    <vt:vector size="45" baseType="lpstr">
      <vt:lpstr>WinHEC 2008 Touch Overview.1</vt:lpstr>
      <vt:lpstr>Document</vt:lpstr>
      <vt:lpstr>Slide 1</vt:lpstr>
      <vt:lpstr>Multi-Touch In Windows 7</vt:lpstr>
      <vt:lpstr>Agenda</vt:lpstr>
      <vt:lpstr>Multi-Touch  In Windows 7</vt:lpstr>
      <vt:lpstr>Now Is The Time! Customers are ready for touch</vt:lpstr>
      <vt:lpstr>Now Is The Time! Mainstream digitizers are available</vt:lpstr>
      <vt:lpstr>Now Is The Time! ISVs are investing in multi-touch</vt:lpstr>
      <vt:lpstr>Multi-Touch Capable PCs  Are Available Today</vt:lpstr>
      <vt:lpstr>Windows 7 Multi-Touch Goals</vt:lpstr>
      <vt:lpstr>Augmenting The Experience Simple gestures for everyday use</vt:lpstr>
      <vt:lpstr>Augmenting The Experience Optimize for consumption scenarios</vt:lpstr>
      <vt:lpstr>A Short List Of Investments…</vt:lpstr>
      <vt:lpstr>Deliver Consistency</vt:lpstr>
      <vt:lpstr>Multi-Touch Software Good-Better-Best</vt:lpstr>
      <vt:lpstr>Multi-Touch Hardware Laptop and AIO form-factors are great for Multi-touch</vt:lpstr>
      <vt:lpstr>Tablet PC Hardware A multi-touch and pen enabled tablet PC is the ultimate mobile PC</vt:lpstr>
      <vt:lpstr>Multi-touch Drivers in Windows 7</vt:lpstr>
      <vt:lpstr>Driver Framework</vt:lpstr>
      <vt:lpstr>Exposing Your Multi-touch Device To Windows</vt:lpstr>
      <vt:lpstr>Proposed Multi-touch Additions To HID Specification</vt:lpstr>
      <vt:lpstr>Reporting Modes</vt:lpstr>
      <vt:lpstr>HID Multi-touch</vt:lpstr>
      <vt:lpstr>Tips And Tricks</vt:lpstr>
      <vt:lpstr>Capability Discovery And Configuration</vt:lpstr>
      <vt:lpstr>General Guidance</vt:lpstr>
      <vt:lpstr>Driver Distribution</vt:lpstr>
      <vt:lpstr>Logo Considerations</vt:lpstr>
      <vt:lpstr>What's So Important?</vt:lpstr>
      <vt:lpstr>Logo Tools and Submission</vt:lpstr>
      <vt:lpstr>HID Class</vt:lpstr>
      <vt:lpstr>Screen Coverage</vt:lpstr>
      <vt:lpstr>Battery Operation</vt:lpstr>
      <vt:lpstr>Sampling and Resolution</vt:lpstr>
      <vt:lpstr>Jitter</vt:lpstr>
      <vt:lpstr>Contact Accuracy</vt:lpstr>
      <vt:lpstr>Contact Offset</vt:lpstr>
      <vt:lpstr>Ghost Points</vt:lpstr>
      <vt:lpstr>Device Fundamentals</vt:lpstr>
      <vt:lpstr>Beyond Logo</vt:lpstr>
      <vt:lpstr>Call To Action</vt:lpstr>
      <vt:lpstr>Additional Resources</vt:lpstr>
      <vt:lpstr>Q&amp;A</vt:lpstr>
      <vt:lpstr>Slide 43</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Multi-Touch In Windows 7</dc:title>
  <dc:subject>WinHec 2008</dc:subject>
  <dc:creator>Ian LeGrow</dc:creator>
  <cp:keywords>WinHec 2008</cp:keywords>
  <dc:description>Template: Saku Uchikawa, Silver Fox Productions, INC.
Formatting: Andri Pangestu, Silver Fox Productions
Event Date: November 5th to 7th
Event Location: Los Angeles, CA 
Audience: External</dc:description>
  <cp:lastModifiedBy>reedt</cp:lastModifiedBy>
  <cp:revision>242</cp:revision>
  <dcterms:created xsi:type="dcterms:W3CDTF">2008-10-02T19:57:51Z</dcterms:created>
  <dcterms:modified xsi:type="dcterms:W3CDTF">2008-11-20T01:27:32Z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0x010100046B2D0D82F6B44BB21E660BB0A9BF2C</vt:lpwstr>
  </property>
</Properties>
</file>