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4"/>
  </p:notesMasterIdLst>
  <p:handoutMasterIdLst>
    <p:handoutMasterId r:id="rId25"/>
  </p:handoutMasterIdLst>
  <p:sldIdLst>
    <p:sldId id="265"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66"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5pPr>
    <a:lvl6pPr marL="2286000" algn="l" defTabSz="457200" rtl="0" eaLnBrk="1" latinLnBrk="0" hangingPunct="1">
      <a:defRPr sz="2400" kern="1200">
        <a:solidFill>
          <a:schemeClr val="tx1"/>
        </a:solidFill>
        <a:latin typeface="Arial" pitchFamily="-60" charset="0"/>
        <a:ea typeface="MS PGothic" charset="0"/>
        <a:cs typeface="MS PGothic" charset="0"/>
      </a:defRPr>
    </a:lvl6pPr>
    <a:lvl7pPr marL="2743200" algn="l" defTabSz="457200" rtl="0" eaLnBrk="1" latinLnBrk="0" hangingPunct="1">
      <a:defRPr sz="2400" kern="1200">
        <a:solidFill>
          <a:schemeClr val="tx1"/>
        </a:solidFill>
        <a:latin typeface="Arial" pitchFamily="-60" charset="0"/>
        <a:ea typeface="MS PGothic" charset="0"/>
        <a:cs typeface="MS PGothic" charset="0"/>
      </a:defRPr>
    </a:lvl7pPr>
    <a:lvl8pPr marL="3200400" algn="l" defTabSz="457200" rtl="0" eaLnBrk="1" latinLnBrk="0" hangingPunct="1">
      <a:defRPr sz="2400" kern="1200">
        <a:solidFill>
          <a:schemeClr val="tx1"/>
        </a:solidFill>
        <a:latin typeface="Arial" pitchFamily="-60" charset="0"/>
        <a:ea typeface="MS PGothic" charset="0"/>
        <a:cs typeface="MS PGothic" charset="0"/>
      </a:defRPr>
    </a:lvl8pPr>
    <a:lvl9pPr marL="3657600" algn="l" defTabSz="457200" rtl="0" eaLnBrk="1" latinLnBrk="0" hangingPunct="1">
      <a:defRPr sz="2400" kern="1200">
        <a:solidFill>
          <a:schemeClr val="tx1"/>
        </a:solidFill>
        <a:latin typeface="Arial" pitchFamily="-60"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75784"/>
    <a:srgbClr val="A8BEE2"/>
    <a:srgbClr val="3C86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594" y="-54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FB856-F941-411E-8367-AF07908B60B7}" type="doc">
      <dgm:prSet loTypeId="urn:microsoft.com/office/officeart/2005/8/layout/vList4" loCatId="list" qsTypeId="urn:microsoft.com/office/officeart/2005/8/quickstyle/simple4" qsCatId="simple" csTypeId="urn:microsoft.com/office/officeart/2005/8/colors/accent0_1" csCatId="mainScheme" phldr="1"/>
      <dgm:spPr/>
      <dgm:t>
        <a:bodyPr/>
        <a:lstStyle/>
        <a:p>
          <a:endParaRPr lang="en-US"/>
        </a:p>
      </dgm:t>
    </dgm:pt>
    <dgm:pt modelId="{3156DB78-6751-42EE-929D-9D636CA3E27F}">
      <dgm:prSet phldrT="[Text]" custT="1"/>
      <dgm:spPr/>
      <dgm:t>
        <a:bodyPr/>
        <a:lstStyle/>
        <a:p>
          <a:endParaRPr lang="en-US" sz="1600" dirty="0">
            <a:effectLst>
              <a:outerShdw blurRad="38100" dist="38100" dir="2700000" algn="tl">
                <a:srgbClr val="000000">
                  <a:alpha val="43137"/>
                </a:srgbClr>
              </a:outerShdw>
            </a:effectLst>
          </a:endParaRPr>
        </a:p>
      </dgm:t>
    </dgm:pt>
    <dgm:pt modelId="{5F79030F-D2CC-4558-9DA4-C85FDBBF72EE}" type="parTrans" cxnId="{35617E45-4CA2-4F81-97E7-AF3C6F65E0DB}">
      <dgm:prSet/>
      <dgm:spPr/>
      <dgm:t>
        <a:bodyPr/>
        <a:lstStyle/>
        <a:p>
          <a:endParaRPr lang="en-US">
            <a:effectLst>
              <a:outerShdw blurRad="38100" dist="38100" dir="2700000" algn="tl">
                <a:srgbClr val="000000">
                  <a:alpha val="43137"/>
                </a:srgbClr>
              </a:outerShdw>
            </a:effectLst>
          </a:endParaRPr>
        </a:p>
      </dgm:t>
    </dgm:pt>
    <dgm:pt modelId="{DC5ADE05-5E8F-4698-AFC3-251A51670D93}" type="sibTrans" cxnId="{35617E45-4CA2-4F81-97E7-AF3C6F65E0DB}">
      <dgm:prSet/>
      <dgm:spPr/>
      <dgm:t>
        <a:bodyPr/>
        <a:lstStyle/>
        <a:p>
          <a:endParaRPr lang="en-US">
            <a:effectLst>
              <a:outerShdw blurRad="38100" dist="38100" dir="2700000" algn="tl">
                <a:srgbClr val="000000">
                  <a:alpha val="43137"/>
                </a:srgbClr>
              </a:outerShdw>
            </a:effectLst>
          </a:endParaRPr>
        </a:p>
      </dgm:t>
    </dgm:pt>
    <dgm:pt modelId="{E8A0FC62-AF74-4A04-981F-830018DE52DA}">
      <dgm:prSet phldrT="[Text]" custT="1"/>
      <dgm:spPr/>
      <dgm:t>
        <a:bodyPr/>
        <a:lstStyle/>
        <a:p>
          <a:endParaRPr lang="en-US" sz="1800" dirty="0">
            <a:effectLst>
              <a:outerShdw blurRad="38100" dist="38100" dir="2700000" algn="tl">
                <a:srgbClr val="000000">
                  <a:alpha val="43137"/>
                </a:srgbClr>
              </a:outerShdw>
            </a:effectLst>
          </a:endParaRPr>
        </a:p>
      </dgm:t>
    </dgm:pt>
    <dgm:pt modelId="{AE6AEAF4-086F-46E2-B590-5DF5BADC69AF}" type="parTrans" cxnId="{5EF731B7-C0ED-4EEB-BA89-BDDEAB3EC62B}">
      <dgm:prSet/>
      <dgm:spPr/>
      <dgm:t>
        <a:bodyPr/>
        <a:lstStyle/>
        <a:p>
          <a:endParaRPr lang="en-US">
            <a:effectLst>
              <a:outerShdw blurRad="38100" dist="38100" dir="2700000" algn="tl">
                <a:srgbClr val="000000">
                  <a:alpha val="43137"/>
                </a:srgbClr>
              </a:outerShdw>
            </a:effectLst>
          </a:endParaRPr>
        </a:p>
      </dgm:t>
    </dgm:pt>
    <dgm:pt modelId="{711DFFBC-C168-469D-A040-E7454A44225D}" type="sibTrans" cxnId="{5EF731B7-C0ED-4EEB-BA89-BDDEAB3EC62B}">
      <dgm:prSet/>
      <dgm:spPr/>
      <dgm:t>
        <a:bodyPr/>
        <a:lstStyle/>
        <a:p>
          <a:endParaRPr lang="en-US">
            <a:effectLst>
              <a:outerShdw blurRad="38100" dist="38100" dir="2700000" algn="tl">
                <a:srgbClr val="000000">
                  <a:alpha val="43137"/>
                </a:srgbClr>
              </a:outerShdw>
            </a:effectLst>
          </a:endParaRPr>
        </a:p>
      </dgm:t>
    </dgm:pt>
    <dgm:pt modelId="{6D0136E2-5AA4-423F-91E4-58B3CF06CD0C}">
      <dgm:prSet phldrT="[Text]" custT="1"/>
      <dgm:spPr/>
      <dgm:t>
        <a:bodyPr/>
        <a:lstStyle/>
        <a:p>
          <a:endParaRPr lang="en-US" sz="1800" dirty="0">
            <a:effectLst>
              <a:outerShdw blurRad="38100" dist="38100" dir="2700000" algn="tl">
                <a:srgbClr val="000000">
                  <a:alpha val="43137"/>
                </a:srgbClr>
              </a:outerShdw>
            </a:effectLst>
          </a:endParaRPr>
        </a:p>
      </dgm:t>
    </dgm:pt>
    <dgm:pt modelId="{67BCA209-0BA3-4BD7-9F8A-FAA45DBA31B4}" type="parTrans" cxnId="{ED1C1839-AF3C-4023-A754-3272A63DCE65}">
      <dgm:prSet/>
      <dgm:spPr/>
      <dgm:t>
        <a:bodyPr/>
        <a:lstStyle/>
        <a:p>
          <a:endParaRPr lang="en-US">
            <a:effectLst>
              <a:outerShdw blurRad="38100" dist="38100" dir="2700000" algn="tl">
                <a:srgbClr val="000000">
                  <a:alpha val="43137"/>
                </a:srgbClr>
              </a:outerShdw>
            </a:effectLst>
          </a:endParaRPr>
        </a:p>
      </dgm:t>
    </dgm:pt>
    <dgm:pt modelId="{979A92C2-CC1A-4D30-B0BE-AAC36BDFF25B}" type="sibTrans" cxnId="{ED1C1839-AF3C-4023-A754-3272A63DCE65}">
      <dgm:prSet/>
      <dgm:spPr/>
      <dgm:t>
        <a:bodyPr/>
        <a:lstStyle/>
        <a:p>
          <a:endParaRPr lang="en-US">
            <a:effectLst>
              <a:outerShdw blurRad="38100" dist="38100" dir="2700000" algn="tl">
                <a:srgbClr val="000000">
                  <a:alpha val="43137"/>
                </a:srgbClr>
              </a:outerShdw>
            </a:effectLst>
          </a:endParaRPr>
        </a:p>
      </dgm:t>
    </dgm:pt>
    <dgm:pt modelId="{2A72AB02-B05A-4DB5-A6E5-EC8A8AA1DD68}">
      <dgm:prSet phldrT="[Text]" custT="1"/>
      <dgm:spPr/>
      <dgm:t>
        <a:bodyPr/>
        <a:lstStyle/>
        <a:p>
          <a:endParaRPr lang="en-US" sz="1900" dirty="0">
            <a:effectLst>
              <a:outerShdw blurRad="38100" dist="38100" dir="2700000" algn="tl">
                <a:srgbClr val="000000">
                  <a:alpha val="43137"/>
                </a:srgbClr>
              </a:outerShdw>
            </a:effectLst>
          </a:endParaRPr>
        </a:p>
      </dgm:t>
    </dgm:pt>
    <dgm:pt modelId="{57A684A6-DAB9-4682-B2D6-D4B4540E96C2}" type="parTrans" cxnId="{B0622DA5-8970-4210-B1C9-9B28F8A6896F}">
      <dgm:prSet/>
      <dgm:spPr/>
      <dgm:t>
        <a:bodyPr/>
        <a:lstStyle/>
        <a:p>
          <a:endParaRPr lang="en-US">
            <a:effectLst>
              <a:outerShdw blurRad="38100" dist="38100" dir="2700000" algn="tl">
                <a:srgbClr val="000000">
                  <a:alpha val="43137"/>
                </a:srgbClr>
              </a:outerShdw>
            </a:effectLst>
          </a:endParaRPr>
        </a:p>
      </dgm:t>
    </dgm:pt>
    <dgm:pt modelId="{6C13FC99-C7AA-4844-AD57-67D72C4560DB}" type="sibTrans" cxnId="{B0622DA5-8970-4210-B1C9-9B28F8A6896F}">
      <dgm:prSet/>
      <dgm:spPr/>
      <dgm:t>
        <a:bodyPr/>
        <a:lstStyle/>
        <a:p>
          <a:endParaRPr lang="en-US">
            <a:effectLst>
              <a:outerShdw blurRad="38100" dist="38100" dir="2700000" algn="tl">
                <a:srgbClr val="000000">
                  <a:alpha val="43137"/>
                </a:srgbClr>
              </a:outerShdw>
            </a:effectLst>
          </a:endParaRPr>
        </a:p>
      </dgm:t>
    </dgm:pt>
    <dgm:pt modelId="{3A8E9A08-B746-46CB-8B91-2BC9961F60FC}">
      <dgm:prSet/>
      <dgm:spPr/>
      <dgm:t>
        <a:bodyPr/>
        <a:lstStyle/>
        <a:p>
          <a:endParaRPr kumimoji="1" lang="en-US" sz="1200" dirty="0">
            <a:effectLst>
              <a:outerShdw blurRad="38100" dist="38100" dir="2700000" algn="tl">
                <a:srgbClr val="000000">
                  <a:alpha val="43137"/>
                </a:srgbClr>
              </a:outerShdw>
            </a:effectLst>
            <a:latin typeface="Segoe" pitchFamily="34" charset="0"/>
            <a:ea typeface="SimSun" pitchFamily="2" charset="-122"/>
            <a:cs typeface="Times New Roman" pitchFamily="18" charset="0"/>
            <a:sym typeface="Wingdings" pitchFamily="2" charset="2"/>
          </a:endParaRPr>
        </a:p>
      </dgm:t>
    </dgm:pt>
    <dgm:pt modelId="{543AFB24-8355-42A8-8109-65F70CA5BB52}" type="parTrans" cxnId="{96BA6A16-3253-4B5A-9E9D-7A8D47173AA7}">
      <dgm:prSet/>
      <dgm:spPr/>
      <dgm:t>
        <a:bodyPr/>
        <a:lstStyle/>
        <a:p>
          <a:endParaRPr lang="en-US">
            <a:effectLst>
              <a:outerShdw blurRad="38100" dist="38100" dir="2700000" algn="tl">
                <a:srgbClr val="000000">
                  <a:alpha val="43137"/>
                </a:srgbClr>
              </a:outerShdw>
            </a:effectLst>
          </a:endParaRPr>
        </a:p>
      </dgm:t>
    </dgm:pt>
    <dgm:pt modelId="{504284A2-4291-4EC1-BA28-2D3CAB6CBEC4}" type="sibTrans" cxnId="{96BA6A16-3253-4B5A-9E9D-7A8D47173AA7}">
      <dgm:prSet/>
      <dgm:spPr/>
      <dgm:t>
        <a:bodyPr/>
        <a:lstStyle/>
        <a:p>
          <a:endParaRPr lang="en-US">
            <a:effectLst>
              <a:outerShdw blurRad="38100" dist="38100" dir="2700000" algn="tl">
                <a:srgbClr val="000000">
                  <a:alpha val="43137"/>
                </a:srgbClr>
              </a:outerShdw>
            </a:effectLst>
          </a:endParaRPr>
        </a:p>
      </dgm:t>
    </dgm:pt>
    <dgm:pt modelId="{1282DE86-CBC1-4EB0-9DEA-B6373665D068}" type="pres">
      <dgm:prSet presAssocID="{F25FB856-F941-411E-8367-AF07908B60B7}" presName="linear" presStyleCnt="0">
        <dgm:presLayoutVars>
          <dgm:dir/>
          <dgm:resizeHandles val="exact"/>
        </dgm:presLayoutVars>
      </dgm:prSet>
      <dgm:spPr/>
      <dgm:t>
        <a:bodyPr/>
        <a:lstStyle/>
        <a:p>
          <a:endParaRPr lang="en-US"/>
        </a:p>
      </dgm:t>
    </dgm:pt>
    <dgm:pt modelId="{7007C9D8-5606-4CFB-AD0A-AE7F497E8DE8}" type="pres">
      <dgm:prSet presAssocID="{3156DB78-6751-42EE-929D-9D636CA3E27F}" presName="comp" presStyleCnt="0"/>
      <dgm:spPr/>
      <dgm:t>
        <a:bodyPr/>
        <a:lstStyle/>
        <a:p>
          <a:endParaRPr lang="en-US"/>
        </a:p>
      </dgm:t>
    </dgm:pt>
    <dgm:pt modelId="{DB92AB9C-0DF1-4EC9-972A-7101832C41EC}" type="pres">
      <dgm:prSet presAssocID="{3156DB78-6751-42EE-929D-9D636CA3E27F}" presName="box" presStyleLbl="node1" presStyleIdx="0" presStyleCnt="4" custScaleY="125021"/>
      <dgm:spPr/>
      <dgm:t>
        <a:bodyPr/>
        <a:lstStyle/>
        <a:p>
          <a:endParaRPr lang="en-US"/>
        </a:p>
      </dgm:t>
    </dgm:pt>
    <dgm:pt modelId="{7D1BC084-2D90-49BE-8E0D-B502F7C097F4}" type="pres">
      <dgm:prSet presAssocID="{3156DB78-6751-42EE-929D-9D636CA3E27F}" presName="img" presStyleLbl="fgImgPlace1" presStyleIdx="0" presStyleCnt="4"/>
      <dgm:spPr/>
      <dgm:t>
        <a:bodyPr/>
        <a:lstStyle/>
        <a:p>
          <a:endParaRPr lang="en-US"/>
        </a:p>
      </dgm:t>
    </dgm:pt>
    <dgm:pt modelId="{4EB20B6A-1029-4D77-828E-643C246BABCD}" type="pres">
      <dgm:prSet presAssocID="{3156DB78-6751-42EE-929D-9D636CA3E27F}" presName="text" presStyleLbl="node1" presStyleIdx="0" presStyleCnt="4">
        <dgm:presLayoutVars>
          <dgm:bulletEnabled val="1"/>
        </dgm:presLayoutVars>
      </dgm:prSet>
      <dgm:spPr/>
      <dgm:t>
        <a:bodyPr/>
        <a:lstStyle/>
        <a:p>
          <a:endParaRPr lang="en-US"/>
        </a:p>
      </dgm:t>
    </dgm:pt>
    <dgm:pt modelId="{D4D1DE0C-BEF3-4A54-83AE-85CCC236B7CF}" type="pres">
      <dgm:prSet presAssocID="{DC5ADE05-5E8F-4698-AFC3-251A51670D93}" presName="spacer" presStyleCnt="0"/>
      <dgm:spPr/>
      <dgm:t>
        <a:bodyPr/>
        <a:lstStyle/>
        <a:p>
          <a:endParaRPr lang="en-US"/>
        </a:p>
      </dgm:t>
    </dgm:pt>
    <dgm:pt modelId="{8693BF64-D293-45EC-9CF6-E99CCEA99B12}" type="pres">
      <dgm:prSet presAssocID="{E8A0FC62-AF74-4A04-981F-830018DE52DA}" presName="comp" presStyleCnt="0"/>
      <dgm:spPr/>
      <dgm:t>
        <a:bodyPr/>
        <a:lstStyle/>
        <a:p>
          <a:endParaRPr lang="en-US"/>
        </a:p>
      </dgm:t>
    </dgm:pt>
    <dgm:pt modelId="{BF3B3D64-C3AC-4676-92A1-3C9EDDAC8D0A}" type="pres">
      <dgm:prSet presAssocID="{E8A0FC62-AF74-4A04-981F-830018DE52DA}" presName="box" presStyleLbl="node1" presStyleIdx="1" presStyleCnt="4" custScaleY="114867"/>
      <dgm:spPr/>
      <dgm:t>
        <a:bodyPr/>
        <a:lstStyle/>
        <a:p>
          <a:endParaRPr lang="en-US"/>
        </a:p>
      </dgm:t>
    </dgm:pt>
    <dgm:pt modelId="{D6989771-9E27-4959-B9FC-6CAC97A8E0B9}" type="pres">
      <dgm:prSet presAssocID="{E8A0FC62-AF74-4A04-981F-830018DE52DA}" presName="img" presStyleLbl="fgImgPlace1" presStyleIdx="1" presStyleCnt="4"/>
      <dgm:spPr/>
      <dgm:t>
        <a:bodyPr/>
        <a:lstStyle/>
        <a:p>
          <a:endParaRPr lang="en-US"/>
        </a:p>
      </dgm:t>
    </dgm:pt>
    <dgm:pt modelId="{AB2077C1-8F8D-4905-948A-94FA0238F50C}" type="pres">
      <dgm:prSet presAssocID="{E8A0FC62-AF74-4A04-981F-830018DE52DA}" presName="text" presStyleLbl="node1" presStyleIdx="1" presStyleCnt="4">
        <dgm:presLayoutVars>
          <dgm:bulletEnabled val="1"/>
        </dgm:presLayoutVars>
      </dgm:prSet>
      <dgm:spPr/>
      <dgm:t>
        <a:bodyPr/>
        <a:lstStyle/>
        <a:p>
          <a:endParaRPr lang="en-US"/>
        </a:p>
      </dgm:t>
    </dgm:pt>
    <dgm:pt modelId="{DAAC0672-1CF0-44F3-B0B1-C91BD7399BEB}" type="pres">
      <dgm:prSet presAssocID="{711DFFBC-C168-469D-A040-E7454A44225D}" presName="spacer" presStyleCnt="0"/>
      <dgm:spPr/>
      <dgm:t>
        <a:bodyPr/>
        <a:lstStyle/>
        <a:p>
          <a:endParaRPr lang="en-US"/>
        </a:p>
      </dgm:t>
    </dgm:pt>
    <dgm:pt modelId="{FF66AF31-6993-4163-9473-81CAA61EE4F4}" type="pres">
      <dgm:prSet presAssocID="{6D0136E2-5AA4-423F-91E4-58B3CF06CD0C}" presName="comp" presStyleCnt="0"/>
      <dgm:spPr/>
      <dgm:t>
        <a:bodyPr/>
        <a:lstStyle/>
        <a:p>
          <a:endParaRPr lang="en-US"/>
        </a:p>
      </dgm:t>
    </dgm:pt>
    <dgm:pt modelId="{6EF868C7-2E14-436C-AD86-538237FAC439}" type="pres">
      <dgm:prSet presAssocID="{6D0136E2-5AA4-423F-91E4-58B3CF06CD0C}" presName="box" presStyleLbl="node1" presStyleIdx="2" presStyleCnt="4" custScaleY="119689"/>
      <dgm:spPr/>
      <dgm:t>
        <a:bodyPr/>
        <a:lstStyle/>
        <a:p>
          <a:endParaRPr lang="en-US"/>
        </a:p>
      </dgm:t>
    </dgm:pt>
    <dgm:pt modelId="{528AEE80-1B20-447F-96BA-08F93C17079D}" type="pres">
      <dgm:prSet presAssocID="{6D0136E2-5AA4-423F-91E4-58B3CF06CD0C}" presName="img" presStyleLbl="fgImgPlace1" presStyleIdx="2" presStyleCnt="4" custLinFactNeighborX="-1139" custLinFactNeighborY="1731"/>
      <dgm:spPr/>
      <dgm:t>
        <a:bodyPr/>
        <a:lstStyle/>
        <a:p>
          <a:endParaRPr lang="en-US"/>
        </a:p>
      </dgm:t>
    </dgm:pt>
    <dgm:pt modelId="{B0DD2C61-9598-4B06-9927-8EF030F6D609}" type="pres">
      <dgm:prSet presAssocID="{6D0136E2-5AA4-423F-91E4-58B3CF06CD0C}" presName="text" presStyleLbl="node1" presStyleIdx="2" presStyleCnt="4">
        <dgm:presLayoutVars>
          <dgm:bulletEnabled val="1"/>
        </dgm:presLayoutVars>
      </dgm:prSet>
      <dgm:spPr/>
      <dgm:t>
        <a:bodyPr/>
        <a:lstStyle/>
        <a:p>
          <a:endParaRPr lang="en-US"/>
        </a:p>
      </dgm:t>
    </dgm:pt>
    <dgm:pt modelId="{7490BF0B-DF85-4BB9-8F05-B82D74328C8A}" type="pres">
      <dgm:prSet presAssocID="{979A92C2-CC1A-4D30-B0BE-AAC36BDFF25B}" presName="spacer" presStyleCnt="0"/>
      <dgm:spPr/>
      <dgm:t>
        <a:bodyPr/>
        <a:lstStyle/>
        <a:p>
          <a:endParaRPr lang="en-US"/>
        </a:p>
      </dgm:t>
    </dgm:pt>
    <dgm:pt modelId="{339FD3BB-1E7E-48D3-8160-F11C4E65C9B8}" type="pres">
      <dgm:prSet presAssocID="{2A72AB02-B05A-4DB5-A6E5-EC8A8AA1DD68}" presName="comp" presStyleCnt="0"/>
      <dgm:spPr/>
      <dgm:t>
        <a:bodyPr/>
        <a:lstStyle/>
        <a:p>
          <a:endParaRPr lang="en-US"/>
        </a:p>
      </dgm:t>
    </dgm:pt>
    <dgm:pt modelId="{0D12F5F7-603C-4838-BFDE-57A2B09FF68C}" type="pres">
      <dgm:prSet presAssocID="{2A72AB02-B05A-4DB5-A6E5-EC8A8AA1DD68}" presName="box" presStyleLbl="node1" presStyleIdx="3" presStyleCnt="4" custScaleY="118858"/>
      <dgm:spPr/>
      <dgm:t>
        <a:bodyPr/>
        <a:lstStyle/>
        <a:p>
          <a:endParaRPr lang="en-US"/>
        </a:p>
      </dgm:t>
    </dgm:pt>
    <dgm:pt modelId="{B2ACEF05-80E1-4A0F-8345-7D1431683F3F}" type="pres">
      <dgm:prSet presAssocID="{2A72AB02-B05A-4DB5-A6E5-EC8A8AA1DD68}" presName="img" presStyleLbl="fgImgPlace1" presStyleIdx="3" presStyleCnt="4"/>
      <dgm:spPr/>
      <dgm:t>
        <a:bodyPr/>
        <a:lstStyle/>
        <a:p>
          <a:endParaRPr lang="en-US"/>
        </a:p>
      </dgm:t>
    </dgm:pt>
    <dgm:pt modelId="{65E30C2E-EC9C-4206-93D8-91B763E76D84}" type="pres">
      <dgm:prSet presAssocID="{2A72AB02-B05A-4DB5-A6E5-EC8A8AA1DD68}" presName="text" presStyleLbl="node1" presStyleIdx="3" presStyleCnt="4">
        <dgm:presLayoutVars>
          <dgm:bulletEnabled val="1"/>
        </dgm:presLayoutVars>
      </dgm:prSet>
      <dgm:spPr/>
      <dgm:t>
        <a:bodyPr/>
        <a:lstStyle/>
        <a:p>
          <a:endParaRPr lang="en-US"/>
        </a:p>
      </dgm:t>
    </dgm:pt>
  </dgm:ptLst>
  <dgm:cxnLst>
    <dgm:cxn modelId="{ED1C1839-AF3C-4023-A754-3272A63DCE65}" srcId="{F25FB856-F941-411E-8367-AF07908B60B7}" destId="{6D0136E2-5AA4-423F-91E4-58B3CF06CD0C}" srcOrd="2" destOrd="0" parTransId="{67BCA209-0BA3-4BD7-9F8A-FAA45DBA31B4}" sibTransId="{979A92C2-CC1A-4D30-B0BE-AAC36BDFF25B}"/>
    <dgm:cxn modelId="{EDA2F51C-6706-4964-889A-77EFE4FB90CA}" type="presOf" srcId="{F25FB856-F941-411E-8367-AF07908B60B7}" destId="{1282DE86-CBC1-4EB0-9DEA-B6373665D068}" srcOrd="0" destOrd="0" presId="urn:microsoft.com/office/officeart/2005/8/layout/vList4"/>
    <dgm:cxn modelId="{7F05D724-26D1-4FAC-8E4E-F98D3CF836A7}" type="presOf" srcId="{3A8E9A08-B746-46CB-8B91-2BC9961F60FC}" destId="{4EB20B6A-1029-4D77-828E-643C246BABCD}" srcOrd="1" destOrd="1" presId="urn:microsoft.com/office/officeart/2005/8/layout/vList4"/>
    <dgm:cxn modelId="{E3780EBE-BDAB-427F-AE1F-31724D23DEE8}" type="presOf" srcId="{E8A0FC62-AF74-4A04-981F-830018DE52DA}" destId="{BF3B3D64-C3AC-4676-92A1-3C9EDDAC8D0A}" srcOrd="0" destOrd="0" presId="urn:microsoft.com/office/officeart/2005/8/layout/vList4"/>
    <dgm:cxn modelId="{44FF41A9-4A74-4E76-8D71-F672510D0F30}" type="presOf" srcId="{3156DB78-6751-42EE-929D-9D636CA3E27F}" destId="{DB92AB9C-0DF1-4EC9-972A-7101832C41EC}" srcOrd="0" destOrd="0" presId="urn:microsoft.com/office/officeart/2005/8/layout/vList4"/>
    <dgm:cxn modelId="{5EF731B7-C0ED-4EEB-BA89-BDDEAB3EC62B}" srcId="{F25FB856-F941-411E-8367-AF07908B60B7}" destId="{E8A0FC62-AF74-4A04-981F-830018DE52DA}" srcOrd="1" destOrd="0" parTransId="{AE6AEAF4-086F-46E2-B590-5DF5BADC69AF}" sibTransId="{711DFFBC-C168-469D-A040-E7454A44225D}"/>
    <dgm:cxn modelId="{004A1883-57BE-4FD6-BB2F-299A637F34B5}" type="presOf" srcId="{3156DB78-6751-42EE-929D-9D636CA3E27F}" destId="{4EB20B6A-1029-4D77-828E-643C246BABCD}" srcOrd="1" destOrd="0" presId="urn:microsoft.com/office/officeart/2005/8/layout/vList4"/>
    <dgm:cxn modelId="{96BA6A16-3253-4B5A-9E9D-7A8D47173AA7}" srcId="{3156DB78-6751-42EE-929D-9D636CA3E27F}" destId="{3A8E9A08-B746-46CB-8B91-2BC9961F60FC}" srcOrd="0" destOrd="0" parTransId="{543AFB24-8355-42A8-8109-65F70CA5BB52}" sibTransId="{504284A2-4291-4EC1-BA28-2D3CAB6CBEC4}"/>
    <dgm:cxn modelId="{4BDA46BB-C263-48AF-87FF-4417062AC90D}" type="presOf" srcId="{6D0136E2-5AA4-423F-91E4-58B3CF06CD0C}" destId="{B0DD2C61-9598-4B06-9927-8EF030F6D609}" srcOrd="1" destOrd="0" presId="urn:microsoft.com/office/officeart/2005/8/layout/vList4"/>
    <dgm:cxn modelId="{E887524B-CC4C-46C9-9F4C-06770166F898}" type="presOf" srcId="{E8A0FC62-AF74-4A04-981F-830018DE52DA}" destId="{AB2077C1-8F8D-4905-948A-94FA0238F50C}" srcOrd="1" destOrd="0" presId="urn:microsoft.com/office/officeart/2005/8/layout/vList4"/>
    <dgm:cxn modelId="{2FD3053C-5FF2-49CC-B6A3-4A2634986F40}" type="presOf" srcId="{3A8E9A08-B746-46CB-8B91-2BC9961F60FC}" destId="{DB92AB9C-0DF1-4EC9-972A-7101832C41EC}" srcOrd="0" destOrd="1" presId="urn:microsoft.com/office/officeart/2005/8/layout/vList4"/>
    <dgm:cxn modelId="{35617E45-4CA2-4F81-97E7-AF3C6F65E0DB}" srcId="{F25FB856-F941-411E-8367-AF07908B60B7}" destId="{3156DB78-6751-42EE-929D-9D636CA3E27F}" srcOrd="0" destOrd="0" parTransId="{5F79030F-D2CC-4558-9DA4-C85FDBBF72EE}" sibTransId="{DC5ADE05-5E8F-4698-AFC3-251A51670D93}"/>
    <dgm:cxn modelId="{B0622DA5-8970-4210-B1C9-9B28F8A6896F}" srcId="{F25FB856-F941-411E-8367-AF07908B60B7}" destId="{2A72AB02-B05A-4DB5-A6E5-EC8A8AA1DD68}" srcOrd="3" destOrd="0" parTransId="{57A684A6-DAB9-4682-B2D6-D4B4540E96C2}" sibTransId="{6C13FC99-C7AA-4844-AD57-67D72C4560DB}"/>
    <dgm:cxn modelId="{C868760F-2860-4A67-A3EC-B1F607CBF1EA}" type="presOf" srcId="{2A72AB02-B05A-4DB5-A6E5-EC8A8AA1DD68}" destId="{65E30C2E-EC9C-4206-93D8-91B763E76D84}" srcOrd="1" destOrd="0" presId="urn:microsoft.com/office/officeart/2005/8/layout/vList4"/>
    <dgm:cxn modelId="{08263225-AEF6-4363-8B46-2C228504A14A}" type="presOf" srcId="{2A72AB02-B05A-4DB5-A6E5-EC8A8AA1DD68}" destId="{0D12F5F7-603C-4838-BFDE-57A2B09FF68C}" srcOrd="0" destOrd="0" presId="urn:microsoft.com/office/officeart/2005/8/layout/vList4"/>
    <dgm:cxn modelId="{57F67F29-E492-4FD5-9305-F2D6CB743EC1}" type="presOf" srcId="{6D0136E2-5AA4-423F-91E4-58B3CF06CD0C}" destId="{6EF868C7-2E14-436C-AD86-538237FAC439}" srcOrd="0" destOrd="0" presId="urn:microsoft.com/office/officeart/2005/8/layout/vList4"/>
    <dgm:cxn modelId="{D04C7EB4-99B0-41B5-8A42-A7ECBED31C97}" type="presParOf" srcId="{1282DE86-CBC1-4EB0-9DEA-B6373665D068}" destId="{7007C9D8-5606-4CFB-AD0A-AE7F497E8DE8}" srcOrd="0" destOrd="0" presId="urn:microsoft.com/office/officeart/2005/8/layout/vList4"/>
    <dgm:cxn modelId="{918567EB-68C4-476F-BA2B-58E393A8860E}" type="presParOf" srcId="{7007C9D8-5606-4CFB-AD0A-AE7F497E8DE8}" destId="{DB92AB9C-0DF1-4EC9-972A-7101832C41EC}" srcOrd="0" destOrd="0" presId="urn:microsoft.com/office/officeart/2005/8/layout/vList4"/>
    <dgm:cxn modelId="{3F86B7F0-2B33-4B2E-A5DE-00BAB9F7955A}" type="presParOf" srcId="{7007C9D8-5606-4CFB-AD0A-AE7F497E8DE8}" destId="{7D1BC084-2D90-49BE-8E0D-B502F7C097F4}" srcOrd="1" destOrd="0" presId="urn:microsoft.com/office/officeart/2005/8/layout/vList4"/>
    <dgm:cxn modelId="{C7F00108-5ABB-46B0-97AA-557CD08CA7CD}" type="presParOf" srcId="{7007C9D8-5606-4CFB-AD0A-AE7F497E8DE8}" destId="{4EB20B6A-1029-4D77-828E-643C246BABCD}" srcOrd="2" destOrd="0" presId="urn:microsoft.com/office/officeart/2005/8/layout/vList4"/>
    <dgm:cxn modelId="{6E310D66-5B3C-4016-984E-0297DD96849D}" type="presParOf" srcId="{1282DE86-CBC1-4EB0-9DEA-B6373665D068}" destId="{D4D1DE0C-BEF3-4A54-83AE-85CCC236B7CF}" srcOrd="1" destOrd="0" presId="urn:microsoft.com/office/officeart/2005/8/layout/vList4"/>
    <dgm:cxn modelId="{2E39AA90-5835-4E15-AF4B-8B0EBD359F97}" type="presParOf" srcId="{1282DE86-CBC1-4EB0-9DEA-B6373665D068}" destId="{8693BF64-D293-45EC-9CF6-E99CCEA99B12}" srcOrd="2" destOrd="0" presId="urn:microsoft.com/office/officeart/2005/8/layout/vList4"/>
    <dgm:cxn modelId="{4927FB48-AD67-4444-8404-CFD51CA5F71B}" type="presParOf" srcId="{8693BF64-D293-45EC-9CF6-E99CCEA99B12}" destId="{BF3B3D64-C3AC-4676-92A1-3C9EDDAC8D0A}" srcOrd="0" destOrd="0" presId="urn:microsoft.com/office/officeart/2005/8/layout/vList4"/>
    <dgm:cxn modelId="{6D7F502E-8C00-4C17-9D4E-12E85D26EB5C}" type="presParOf" srcId="{8693BF64-D293-45EC-9CF6-E99CCEA99B12}" destId="{D6989771-9E27-4959-B9FC-6CAC97A8E0B9}" srcOrd="1" destOrd="0" presId="urn:microsoft.com/office/officeart/2005/8/layout/vList4"/>
    <dgm:cxn modelId="{F217A666-1DE0-4692-B95D-472C92EBC73B}" type="presParOf" srcId="{8693BF64-D293-45EC-9CF6-E99CCEA99B12}" destId="{AB2077C1-8F8D-4905-948A-94FA0238F50C}" srcOrd="2" destOrd="0" presId="urn:microsoft.com/office/officeart/2005/8/layout/vList4"/>
    <dgm:cxn modelId="{EC6FD7A0-5EC7-4544-952F-4E751BF98C7D}" type="presParOf" srcId="{1282DE86-CBC1-4EB0-9DEA-B6373665D068}" destId="{DAAC0672-1CF0-44F3-B0B1-C91BD7399BEB}" srcOrd="3" destOrd="0" presId="urn:microsoft.com/office/officeart/2005/8/layout/vList4"/>
    <dgm:cxn modelId="{81846F7B-D860-43C7-B449-937317BEFB0A}" type="presParOf" srcId="{1282DE86-CBC1-4EB0-9DEA-B6373665D068}" destId="{FF66AF31-6993-4163-9473-81CAA61EE4F4}" srcOrd="4" destOrd="0" presId="urn:microsoft.com/office/officeart/2005/8/layout/vList4"/>
    <dgm:cxn modelId="{C9EC524A-FEB2-4CF0-8B1D-877AB2331560}" type="presParOf" srcId="{FF66AF31-6993-4163-9473-81CAA61EE4F4}" destId="{6EF868C7-2E14-436C-AD86-538237FAC439}" srcOrd="0" destOrd="0" presId="urn:microsoft.com/office/officeart/2005/8/layout/vList4"/>
    <dgm:cxn modelId="{0916E7FC-E664-4C9B-936D-59BC5E5CD7D7}" type="presParOf" srcId="{FF66AF31-6993-4163-9473-81CAA61EE4F4}" destId="{528AEE80-1B20-447F-96BA-08F93C17079D}" srcOrd="1" destOrd="0" presId="urn:microsoft.com/office/officeart/2005/8/layout/vList4"/>
    <dgm:cxn modelId="{574D473D-48B7-48E4-979A-CE632CF58C72}" type="presParOf" srcId="{FF66AF31-6993-4163-9473-81CAA61EE4F4}" destId="{B0DD2C61-9598-4B06-9927-8EF030F6D609}" srcOrd="2" destOrd="0" presId="urn:microsoft.com/office/officeart/2005/8/layout/vList4"/>
    <dgm:cxn modelId="{15245FA9-EAA7-489C-87A8-114E7CFF1C4C}" type="presParOf" srcId="{1282DE86-CBC1-4EB0-9DEA-B6373665D068}" destId="{7490BF0B-DF85-4BB9-8F05-B82D74328C8A}" srcOrd="5" destOrd="0" presId="urn:microsoft.com/office/officeart/2005/8/layout/vList4"/>
    <dgm:cxn modelId="{0AC835AA-CE41-4B9B-8E4E-729F0883D0FD}" type="presParOf" srcId="{1282DE86-CBC1-4EB0-9DEA-B6373665D068}" destId="{339FD3BB-1E7E-48D3-8160-F11C4E65C9B8}" srcOrd="6" destOrd="0" presId="urn:microsoft.com/office/officeart/2005/8/layout/vList4"/>
    <dgm:cxn modelId="{4F18DF63-BAA1-4008-B37A-20B36E3CF657}" type="presParOf" srcId="{339FD3BB-1E7E-48D3-8160-F11C4E65C9B8}" destId="{0D12F5F7-603C-4838-BFDE-57A2B09FF68C}" srcOrd="0" destOrd="0" presId="urn:microsoft.com/office/officeart/2005/8/layout/vList4"/>
    <dgm:cxn modelId="{B5C53725-B9A2-469A-9BB6-DBD84CA71768}" type="presParOf" srcId="{339FD3BB-1E7E-48D3-8160-F11C4E65C9B8}" destId="{B2ACEF05-80E1-4A0F-8345-7D1431683F3F}" srcOrd="1" destOrd="0" presId="urn:microsoft.com/office/officeart/2005/8/layout/vList4"/>
    <dgm:cxn modelId="{28A58ABF-A73D-4A2D-947D-9C8D91EB483A}" type="presParOf" srcId="{339FD3BB-1E7E-48D3-8160-F11C4E65C9B8}" destId="{65E30C2E-EC9C-4206-93D8-91B763E76D84}"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227851-7591-4297-8736-37CE205B527F}"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en-US"/>
        </a:p>
      </dgm:t>
    </dgm:pt>
    <dgm:pt modelId="{9315D64A-6811-48C7-BD51-43430603F6F9}">
      <dgm:prSet custT="1"/>
      <dgm:spPr/>
      <dgm:t>
        <a:bodyPr/>
        <a:lstStyle/>
        <a:p>
          <a:pPr algn="ctr" rtl="0"/>
          <a:r>
            <a:rPr lang="en-US" sz="2000" dirty="0" smtClean="0">
              <a:effectLst>
                <a:outerShdw blurRad="38100" dist="38100" dir="2700000" algn="tl">
                  <a:srgbClr val="000000">
                    <a:alpha val="43137"/>
                  </a:srgbClr>
                </a:outerShdw>
              </a:effectLst>
            </a:rPr>
            <a:t>Configuration</a:t>
          </a:r>
          <a:endParaRPr lang="en-US" sz="2000" dirty="0">
            <a:effectLst>
              <a:outerShdw blurRad="38100" dist="38100" dir="2700000" algn="tl">
                <a:srgbClr val="000000">
                  <a:alpha val="43137"/>
                </a:srgbClr>
              </a:outerShdw>
            </a:effectLst>
          </a:endParaRPr>
        </a:p>
      </dgm:t>
    </dgm:pt>
    <dgm:pt modelId="{E5108848-7746-485E-B14E-D16ACCDD5516}" type="parTrans" cxnId="{62FF3C47-A6F8-4ABB-A716-1EF107476EBD}">
      <dgm:prSet/>
      <dgm:spPr/>
      <dgm:t>
        <a:bodyPr/>
        <a:lstStyle/>
        <a:p>
          <a:endParaRPr lang="en-US"/>
        </a:p>
      </dgm:t>
    </dgm:pt>
    <dgm:pt modelId="{5FD5CAA3-9E72-414C-8BEB-0BD2EC415539}" type="sibTrans" cxnId="{62FF3C47-A6F8-4ABB-A716-1EF107476EBD}">
      <dgm:prSet/>
      <dgm:spPr/>
      <dgm:t>
        <a:bodyPr/>
        <a:lstStyle/>
        <a:p>
          <a:endParaRPr lang="en-US"/>
        </a:p>
      </dgm:t>
    </dgm:pt>
    <dgm:pt modelId="{5988616B-6F74-4679-8A04-4047A267693C}" type="pres">
      <dgm:prSet presAssocID="{FB227851-7591-4297-8736-37CE205B527F}" presName="linear" presStyleCnt="0">
        <dgm:presLayoutVars>
          <dgm:animLvl val="lvl"/>
          <dgm:resizeHandles val="exact"/>
        </dgm:presLayoutVars>
      </dgm:prSet>
      <dgm:spPr/>
      <dgm:t>
        <a:bodyPr/>
        <a:lstStyle/>
        <a:p>
          <a:endParaRPr lang="en-US"/>
        </a:p>
      </dgm:t>
    </dgm:pt>
    <dgm:pt modelId="{E43BA318-088F-43D7-8E56-8EB1E55F3CDC}" type="pres">
      <dgm:prSet presAssocID="{9315D64A-6811-48C7-BD51-43430603F6F9}" presName="parentText" presStyleLbl="node1" presStyleIdx="0" presStyleCnt="1" custLinFactNeighborY="5982">
        <dgm:presLayoutVars>
          <dgm:chMax val="0"/>
          <dgm:bulletEnabled val="1"/>
        </dgm:presLayoutVars>
      </dgm:prSet>
      <dgm:spPr/>
      <dgm:t>
        <a:bodyPr/>
        <a:lstStyle/>
        <a:p>
          <a:endParaRPr lang="en-US"/>
        </a:p>
      </dgm:t>
    </dgm:pt>
  </dgm:ptLst>
  <dgm:cxnLst>
    <dgm:cxn modelId="{FB7675D0-9B74-4FDA-859B-D84DC072B4D7}" type="presOf" srcId="{9315D64A-6811-48C7-BD51-43430603F6F9}" destId="{E43BA318-088F-43D7-8E56-8EB1E55F3CDC}" srcOrd="0" destOrd="0" presId="urn:microsoft.com/office/officeart/2005/8/layout/vList2"/>
    <dgm:cxn modelId="{62FF3C47-A6F8-4ABB-A716-1EF107476EBD}" srcId="{FB227851-7591-4297-8736-37CE205B527F}" destId="{9315D64A-6811-48C7-BD51-43430603F6F9}" srcOrd="0" destOrd="0" parTransId="{E5108848-7746-485E-B14E-D16ACCDD5516}" sibTransId="{5FD5CAA3-9E72-414C-8BEB-0BD2EC415539}"/>
    <dgm:cxn modelId="{C955F040-77EE-4AFB-AF71-FB2AB0DA547F}" type="presOf" srcId="{FB227851-7591-4297-8736-37CE205B527F}" destId="{5988616B-6F74-4679-8A04-4047A267693C}" srcOrd="0" destOrd="0" presId="urn:microsoft.com/office/officeart/2005/8/layout/vList2"/>
    <dgm:cxn modelId="{ABA249EB-4EA5-4A41-93E8-3794986D5888}" type="presParOf" srcId="{5988616B-6F74-4679-8A04-4047A267693C}" destId="{E43BA318-088F-43D7-8E56-8EB1E55F3CDC}"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CDEE68-0E30-4BB4-9F63-956818DE24A5}"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en-US"/>
        </a:p>
      </dgm:t>
    </dgm:pt>
    <dgm:pt modelId="{CF63F661-F62B-4704-B12C-3773D3D38C50}">
      <dgm:prSet custT="1"/>
      <dgm:spPr/>
      <dgm:t>
        <a:bodyPr/>
        <a:lstStyle/>
        <a:p>
          <a:pPr algn="ctr" rtl="0"/>
          <a:r>
            <a:rPr lang="en-US" sz="2000" dirty="0" smtClean="0">
              <a:effectLst>
                <a:outerShdw blurRad="38100" dist="38100" dir="2700000" algn="tl">
                  <a:srgbClr val="000000">
                    <a:alpha val="43137"/>
                  </a:srgbClr>
                </a:outerShdw>
              </a:effectLst>
            </a:rPr>
            <a:t>Security</a:t>
          </a:r>
          <a:endParaRPr lang="en-US" sz="2000" dirty="0">
            <a:effectLst>
              <a:outerShdw blurRad="38100" dist="38100" dir="2700000" algn="tl">
                <a:srgbClr val="000000">
                  <a:alpha val="43137"/>
                </a:srgbClr>
              </a:outerShdw>
            </a:effectLst>
          </a:endParaRPr>
        </a:p>
      </dgm:t>
    </dgm:pt>
    <dgm:pt modelId="{C235CBCC-5BCE-4595-90E4-645CC1F0B93E}" type="parTrans" cxnId="{85049F7E-94A3-4D8F-9700-A9519C8C9997}">
      <dgm:prSet/>
      <dgm:spPr/>
      <dgm:t>
        <a:bodyPr/>
        <a:lstStyle/>
        <a:p>
          <a:endParaRPr lang="en-US"/>
        </a:p>
      </dgm:t>
    </dgm:pt>
    <dgm:pt modelId="{62D1BB4F-EE0D-4531-9347-A5EAEEA2B20A}" type="sibTrans" cxnId="{85049F7E-94A3-4D8F-9700-A9519C8C9997}">
      <dgm:prSet/>
      <dgm:spPr/>
      <dgm:t>
        <a:bodyPr/>
        <a:lstStyle/>
        <a:p>
          <a:endParaRPr lang="en-US"/>
        </a:p>
      </dgm:t>
    </dgm:pt>
    <dgm:pt modelId="{10D75BD9-952D-4A32-8C26-ADE45CAA55DB}" type="pres">
      <dgm:prSet presAssocID="{D6CDEE68-0E30-4BB4-9F63-956818DE24A5}" presName="linear" presStyleCnt="0">
        <dgm:presLayoutVars>
          <dgm:animLvl val="lvl"/>
          <dgm:resizeHandles val="exact"/>
        </dgm:presLayoutVars>
      </dgm:prSet>
      <dgm:spPr/>
      <dgm:t>
        <a:bodyPr/>
        <a:lstStyle/>
        <a:p>
          <a:endParaRPr lang="en-US"/>
        </a:p>
      </dgm:t>
    </dgm:pt>
    <dgm:pt modelId="{7ACE0B9C-D613-4174-8B03-BC8857E3C3B4}" type="pres">
      <dgm:prSet presAssocID="{CF63F661-F62B-4704-B12C-3773D3D38C50}" presName="parentText" presStyleLbl="node1" presStyleIdx="0" presStyleCnt="1" custLinFactNeighborY="5982">
        <dgm:presLayoutVars>
          <dgm:chMax val="0"/>
          <dgm:bulletEnabled val="1"/>
        </dgm:presLayoutVars>
      </dgm:prSet>
      <dgm:spPr/>
      <dgm:t>
        <a:bodyPr/>
        <a:lstStyle/>
        <a:p>
          <a:endParaRPr lang="en-US"/>
        </a:p>
      </dgm:t>
    </dgm:pt>
  </dgm:ptLst>
  <dgm:cxnLst>
    <dgm:cxn modelId="{85049F7E-94A3-4D8F-9700-A9519C8C9997}" srcId="{D6CDEE68-0E30-4BB4-9F63-956818DE24A5}" destId="{CF63F661-F62B-4704-B12C-3773D3D38C50}" srcOrd="0" destOrd="0" parTransId="{C235CBCC-5BCE-4595-90E4-645CC1F0B93E}" sibTransId="{62D1BB4F-EE0D-4531-9347-A5EAEEA2B20A}"/>
    <dgm:cxn modelId="{BB8C9858-5D30-4739-9CFF-80B142B815BA}" type="presOf" srcId="{CF63F661-F62B-4704-B12C-3773D3D38C50}" destId="{7ACE0B9C-D613-4174-8B03-BC8857E3C3B4}" srcOrd="0" destOrd="0" presId="urn:microsoft.com/office/officeart/2005/8/layout/vList2"/>
    <dgm:cxn modelId="{CAFB0565-79F0-45B1-8F47-FB3530FB0C2F}" type="presOf" srcId="{D6CDEE68-0E30-4BB4-9F63-956818DE24A5}" destId="{10D75BD9-952D-4A32-8C26-ADE45CAA55DB}" srcOrd="0" destOrd="0" presId="urn:microsoft.com/office/officeart/2005/8/layout/vList2"/>
    <dgm:cxn modelId="{5A34EE76-ED79-4735-9541-82D6105AF267}" type="presParOf" srcId="{10D75BD9-952D-4A32-8C26-ADE45CAA55DB}" destId="{7ACE0B9C-D613-4174-8B03-BC8857E3C3B4}" srcOrd="0"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21ECBC-585C-4F7F-B0A4-C3DB483461B9}"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en-US"/>
        </a:p>
      </dgm:t>
    </dgm:pt>
    <dgm:pt modelId="{BAB3ADB7-BEA1-4F84-9660-8B3569157EBF}">
      <dgm:prSet custT="1"/>
      <dgm:spPr/>
      <dgm:t>
        <a:bodyPr/>
        <a:lstStyle/>
        <a:p>
          <a:pPr algn="ctr" rtl="0"/>
          <a:r>
            <a:rPr lang="en-US" sz="2000" dirty="0" smtClean="0">
              <a:effectLst>
                <a:outerShdw blurRad="38100" dist="38100" dir="2700000" algn="tl">
                  <a:srgbClr val="000000">
                    <a:alpha val="43137"/>
                  </a:srgbClr>
                </a:outerShdw>
              </a:effectLst>
            </a:rPr>
            <a:t>Simplicity</a:t>
          </a:r>
          <a:endParaRPr lang="en-US" sz="2000" dirty="0">
            <a:effectLst>
              <a:outerShdw blurRad="38100" dist="38100" dir="2700000" algn="tl">
                <a:srgbClr val="000000">
                  <a:alpha val="43137"/>
                </a:srgbClr>
              </a:outerShdw>
            </a:effectLst>
          </a:endParaRPr>
        </a:p>
      </dgm:t>
    </dgm:pt>
    <dgm:pt modelId="{2A9249F6-A592-4808-AFE3-E0732BDA8BAE}" type="parTrans" cxnId="{044082AB-CDE7-464B-B082-A2C106D7C3C2}">
      <dgm:prSet/>
      <dgm:spPr/>
      <dgm:t>
        <a:bodyPr/>
        <a:lstStyle/>
        <a:p>
          <a:endParaRPr lang="en-US"/>
        </a:p>
      </dgm:t>
    </dgm:pt>
    <dgm:pt modelId="{6F9BA4C3-1C0C-41A6-8B91-F68BA4196A6D}" type="sibTrans" cxnId="{044082AB-CDE7-464B-B082-A2C106D7C3C2}">
      <dgm:prSet/>
      <dgm:spPr/>
      <dgm:t>
        <a:bodyPr/>
        <a:lstStyle/>
        <a:p>
          <a:endParaRPr lang="en-US"/>
        </a:p>
      </dgm:t>
    </dgm:pt>
    <dgm:pt modelId="{617ECA0B-0A0A-4EE3-ACB4-5C082DA03D1E}" type="pres">
      <dgm:prSet presAssocID="{3021ECBC-585C-4F7F-B0A4-C3DB483461B9}" presName="linear" presStyleCnt="0">
        <dgm:presLayoutVars>
          <dgm:animLvl val="lvl"/>
          <dgm:resizeHandles val="exact"/>
        </dgm:presLayoutVars>
      </dgm:prSet>
      <dgm:spPr/>
      <dgm:t>
        <a:bodyPr/>
        <a:lstStyle/>
        <a:p>
          <a:endParaRPr lang="en-US"/>
        </a:p>
      </dgm:t>
    </dgm:pt>
    <dgm:pt modelId="{4892391F-8C90-4885-8264-5D12F2112215}" type="pres">
      <dgm:prSet presAssocID="{BAB3ADB7-BEA1-4F84-9660-8B3569157EBF}" presName="parentText" presStyleLbl="node1" presStyleIdx="0" presStyleCnt="1">
        <dgm:presLayoutVars>
          <dgm:chMax val="0"/>
          <dgm:bulletEnabled val="1"/>
        </dgm:presLayoutVars>
      </dgm:prSet>
      <dgm:spPr/>
      <dgm:t>
        <a:bodyPr/>
        <a:lstStyle/>
        <a:p>
          <a:endParaRPr lang="en-US"/>
        </a:p>
      </dgm:t>
    </dgm:pt>
  </dgm:ptLst>
  <dgm:cxnLst>
    <dgm:cxn modelId="{38EB18F0-FD67-452C-B335-442627D73B84}" type="presOf" srcId="{3021ECBC-585C-4F7F-B0A4-C3DB483461B9}" destId="{617ECA0B-0A0A-4EE3-ACB4-5C082DA03D1E}" srcOrd="0" destOrd="0" presId="urn:microsoft.com/office/officeart/2005/8/layout/vList2"/>
    <dgm:cxn modelId="{0F21BDD8-1FA9-42E7-832C-D3679731146A}" type="presOf" srcId="{BAB3ADB7-BEA1-4F84-9660-8B3569157EBF}" destId="{4892391F-8C90-4885-8264-5D12F2112215}" srcOrd="0" destOrd="0" presId="urn:microsoft.com/office/officeart/2005/8/layout/vList2"/>
    <dgm:cxn modelId="{044082AB-CDE7-464B-B082-A2C106D7C3C2}" srcId="{3021ECBC-585C-4F7F-B0A4-C3DB483461B9}" destId="{BAB3ADB7-BEA1-4F84-9660-8B3569157EBF}" srcOrd="0" destOrd="0" parTransId="{2A9249F6-A592-4808-AFE3-E0732BDA8BAE}" sibTransId="{6F9BA4C3-1C0C-41A6-8B91-F68BA4196A6D}"/>
    <dgm:cxn modelId="{DAFD6BA0-96CA-4358-A04F-6781EE037329}" type="presParOf" srcId="{617ECA0B-0A0A-4EE3-ACB4-5C082DA03D1E}" destId="{4892391F-8C90-4885-8264-5D12F2112215}" srcOrd="0" destOrd="0" presId="urn:microsoft.com/office/officeart/2005/8/layout/vList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32E922-2A02-437F-8E55-4465DF3F9527}"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en-US"/>
        </a:p>
      </dgm:t>
    </dgm:pt>
    <dgm:pt modelId="{D0A9D678-AAC5-420F-AAD4-2857196567D2}">
      <dgm:prSet custT="1"/>
      <dgm:spPr/>
      <dgm:t>
        <a:bodyPr/>
        <a:lstStyle/>
        <a:p>
          <a:pPr algn="ctr" rtl="0"/>
          <a:r>
            <a:rPr lang="en-US" sz="2000" dirty="0" smtClean="0">
              <a:effectLst>
                <a:outerShdw blurRad="38100" dist="38100" dir="2700000" algn="tl">
                  <a:srgbClr val="000000">
                    <a:alpha val="43137"/>
                  </a:srgbClr>
                </a:outerShdw>
              </a:effectLst>
            </a:rPr>
            <a:t>Deployment</a:t>
          </a:r>
          <a:endParaRPr lang="en-US" sz="2000" dirty="0">
            <a:effectLst>
              <a:outerShdw blurRad="38100" dist="38100" dir="2700000" algn="tl">
                <a:srgbClr val="000000">
                  <a:alpha val="43137"/>
                </a:srgbClr>
              </a:outerShdw>
            </a:effectLst>
          </a:endParaRPr>
        </a:p>
      </dgm:t>
    </dgm:pt>
    <dgm:pt modelId="{4AA4DB08-4175-41F8-88C9-7FE8742A7201}" type="parTrans" cxnId="{26D7BF76-47AD-4421-B4D7-D2E80408168B}">
      <dgm:prSet/>
      <dgm:spPr/>
      <dgm:t>
        <a:bodyPr/>
        <a:lstStyle/>
        <a:p>
          <a:endParaRPr lang="en-US"/>
        </a:p>
      </dgm:t>
    </dgm:pt>
    <dgm:pt modelId="{D08A0469-6439-4D1F-8D99-70B42B28CF5A}" type="sibTrans" cxnId="{26D7BF76-47AD-4421-B4D7-D2E80408168B}">
      <dgm:prSet/>
      <dgm:spPr/>
      <dgm:t>
        <a:bodyPr/>
        <a:lstStyle/>
        <a:p>
          <a:endParaRPr lang="en-US"/>
        </a:p>
      </dgm:t>
    </dgm:pt>
    <dgm:pt modelId="{56CCB02A-6E9F-4C62-AAE8-78023792379F}" type="pres">
      <dgm:prSet presAssocID="{DD32E922-2A02-437F-8E55-4465DF3F9527}" presName="linear" presStyleCnt="0">
        <dgm:presLayoutVars>
          <dgm:animLvl val="lvl"/>
          <dgm:resizeHandles val="exact"/>
        </dgm:presLayoutVars>
      </dgm:prSet>
      <dgm:spPr/>
      <dgm:t>
        <a:bodyPr/>
        <a:lstStyle/>
        <a:p>
          <a:endParaRPr lang="en-US"/>
        </a:p>
      </dgm:t>
    </dgm:pt>
    <dgm:pt modelId="{52C3D832-7274-4BAD-A151-FB8DFEDA53E4}" type="pres">
      <dgm:prSet presAssocID="{D0A9D678-AAC5-420F-AAD4-2857196567D2}" presName="parentText" presStyleLbl="node1" presStyleIdx="0" presStyleCnt="1">
        <dgm:presLayoutVars>
          <dgm:chMax val="0"/>
          <dgm:bulletEnabled val="1"/>
        </dgm:presLayoutVars>
      </dgm:prSet>
      <dgm:spPr/>
      <dgm:t>
        <a:bodyPr/>
        <a:lstStyle/>
        <a:p>
          <a:endParaRPr lang="en-US"/>
        </a:p>
      </dgm:t>
    </dgm:pt>
  </dgm:ptLst>
  <dgm:cxnLst>
    <dgm:cxn modelId="{243E15A6-8A89-40CC-B8EA-6BBCB420E653}" type="presOf" srcId="{DD32E922-2A02-437F-8E55-4465DF3F9527}" destId="{56CCB02A-6E9F-4C62-AAE8-78023792379F}" srcOrd="0" destOrd="0" presId="urn:microsoft.com/office/officeart/2005/8/layout/vList2"/>
    <dgm:cxn modelId="{26D7BF76-47AD-4421-B4D7-D2E80408168B}" srcId="{DD32E922-2A02-437F-8E55-4465DF3F9527}" destId="{D0A9D678-AAC5-420F-AAD4-2857196567D2}" srcOrd="0" destOrd="0" parTransId="{4AA4DB08-4175-41F8-88C9-7FE8742A7201}" sibTransId="{D08A0469-6439-4D1F-8D99-70B42B28CF5A}"/>
    <dgm:cxn modelId="{A082234C-9068-440C-8125-A6F0CA23C4E5}" type="presOf" srcId="{D0A9D678-AAC5-420F-AAD4-2857196567D2}" destId="{52C3D832-7274-4BAD-A151-FB8DFEDA53E4}" srcOrd="0" destOrd="0" presId="urn:microsoft.com/office/officeart/2005/8/layout/vList2"/>
    <dgm:cxn modelId="{4E0CA842-870C-4AE5-827A-F55D2801723C}" type="presParOf" srcId="{56CCB02A-6E9F-4C62-AAE8-78023792379F}" destId="{52C3D832-7274-4BAD-A151-FB8DFEDA53E4}" srcOrd="0" destOrd="0" presId="urn:microsoft.com/office/officeart/2005/8/layout/vList2"/>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92AB9C-0DF1-4EC9-972A-7101832C41EC}">
      <dsp:nvSpPr>
        <dsp:cNvPr id="0" name=""/>
        <dsp:cNvSpPr/>
      </dsp:nvSpPr>
      <dsp:spPr>
        <a:xfrm>
          <a:off x="0" y="0"/>
          <a:ext cx="8895708" cy="144931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US" sz="160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endParaRPr kumimoji="1" lang="en-US" sz="1200" kern="1200" dirty="0">
            <a:effectLst>
              <a:outerShdw blurRad="38100" dist="38100" dir="2700000" algn="tl">
                <a:srgbClr val="000000">
                  <a:alpha val="43137"/>
                </a:srgbClr>
              </a:outerShdw>
            </a:effectLst>
            <a:latin typeface="Segoe" pitchFamily="34" charset="0"/>
            <a:ea typeface="SimSun" pitchFamily="2" charset="-122"/>
            <a:cs typeface="Times New Roman" pitchFamily="18" charset="0"/>
            <a:sym typeface="Wingdings" pitchFamily="2" charset="2"/>
          </a:endParaRPr>
        </a:p>
      </dsp:txBody>
      <dsp:txXfrm>
        <a:off x="1895067" y="0"/>
        <a:ext cx="7000640" cy="1449316"/>
      </dsp:txXfrm>
    </dsp:sp>
    <dsp:sp modelId="{7D1BC084-2D90-49BE-8E0D-B502F7C097F4}">
      <dsp:nvSpPr>
        <dsp:cNvPr id="0" name=""/>
        <dsp:cNvSpPr/>
      </dsp:nvSpPr>
      <dsp:spPr>
        <a:xfrm>
          <a:off x="115925" y="260954"/>
          <a:ext cx="1779141" cy="927406"/>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F3B3D64-C3AC-4676-92A1-3C9EDDAC8D0A}">
      <dsp:nvSpPr>
        <dsp:cNvPr id="0" name=""/>
        <dsp:cNvSpPr/>
      </dsp:nvSpPr>
      <dsp:spPr>
        <a:xfrm>
          <a:off x="0" y="1565241"/>
          <a:ext cx="8895708" cy="133160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effectLst>
              <a:outerShdw blurRad="38100" dist="38100" dir="2700000" algn="tl">
                <a:srgbClr val="000000">
                  <a:alpha val="43137"/>
                </a:srgbClr>
              </a:outerShdw>
            </a:effectLst>
          </a:endParaRPr>
        </a:p>
      </dsp:txBody>
      <dsp:txXfrm>
        <a:off x="1895067" y="1565241"/>
        <a:ext cx="7000640" cy="1331605"/>
      </dsp:txXfrm>
    </dsp:sp>
    <dsp:sp modelId="{D6989771-9E27-4959-B9FC-6CAC97A8E0B9}">
      <dsp:nvSpPr>
        <dsp:cNvPr id="0" name=""/>
        <dsp:cNvSpPr/>
      </dsp:nvSpPr>
      <dsp:spPr>
        <a:xfrm>
          <a:off x="115925" y="1767341"/>
          <a:ext cx="1779141" cy="927406"/>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F868C7-2E14-436C-AD86-538237FAC439}">
      <dsp:nvSpPr>
        <dsp:cNvPr id="0" name=""/>
        <dsp:cNvSpPr/>
      </dsp:nvSpPr>
      <dsp:spPr>
        <a:xfrm>
          <a:off x="0" y="3012772"/>
          <a:ext cx="8895708" cy="138750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effectLst>
              <a:outerShdw blurRad="38100" dist="38100" dir="2700000" algn="tl">
                <a:srgbClr val="000000">
                  <a:alpha val="43137"/>
                </a:srgbClr>
              </a:outerShdw>
            </a:effectLst>
          </a:endParaRPr>
        </a:p>
      </dsp:txBody>
      <dsp:txXfrm>
        <a:off x="1895067" y="3012772"/>
        <a:ext cx="7000640" cy="1387504"/>
      </dsp:txXfrm>
    </dsp:sp>
    <dsp:sp modelId="{528AEE80-1B20-447F-96BA-08F93C17079D}">
      <dsp:nvSpPr>
        <dsp:cNvPr id="0" name=""/>
        <dsp:cNvSpPr/>
      </dsp:nvSpPr>
      <dsp:spPr>
        <a:xfrm>
          <a:off x="95661" y="3258875"/>
          <a:ext cx="1779141" cy="927406"/>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12F5F7-603C-4838-BFDE-57A2B09FF68C}">
      <dsp:nvSpPr>
        <dsp:cNvPr id="0" name=""/>
        <dsp:cNvSpPr/>
      </dsp:nvSpPr>
      <dsp:spPr>
        <a:xfrm>
          <a:off x="0" y="4516203"/>
          <a:ext cx="8895708" cy="137787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en-US" sz="1900" kern="1200" dirty="0">
            <a:effectLst>
              <a:outerShdw blurRad="38100" dist="38100" dir="2700000" algn="tl">
                <a:srgbClr val="000000">
                  <a:alpha val="43137"/>
                </a:srgbClr>
              </a:outerShdw>
            </a:effectLst>
          </a:endParaRPr>
        </a:p>
      </dsp:txBody>
      <dsp:txXfrm>
        <a:off x="1895067" y="4516203"/>
        <a:ext cx="7000640" cy="1377871"/>
      </dsp:txXfrm>
    </dsp:sp>
    <dsp:sp modelId="{B2ACEF05-80E1-4A0F-8345-7D1431683F3F}">
      <dsp:nvSpPr>
        <dsp:cNvPr id="0" name=""/>
        <dsp:cNvSpPr/>
      </dsp:nvSpPr>
      <dsp:spPr>
        <a:xfrm>
          <a:off x="115925" y="4741435"/>
          <a:ext cx="1779141" cy="927406"/>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3BA318-088F-43D7-8E56-8EB1E55F3CDC}">
      <dsp:nvSpPr>
        <dsp:cNvPr id="0" name=""/>
        <dsp:cNvSpPr/>
      </dsp:nvSpPr>
      <dsp:spPr>
        <a:xfrm>
          <a:off x="0" y="31077"/>
          <a:ext cx="1740907" cy="257148"/>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Configuration</a:t>
          </a:r>
          <a:endParaRPr lang="en-US" sz="2000" kern="1200" dirty="0">
            <a:effectLst>
              <a:outerShdw blurRad="38100" dist="38100" dir="2700000" algn="tl">
                <a:srgbClr val="000000">
                  <a:alpha val="43137"/>
                </a:srgbClr>
              </a:outerShdw>
            </a:effectLst>
          </a:endParaRPr>
        </a:p>
      </dsp:txBody>
      <dsp:txXfrm>
        <a:off x="0" y="31077"/>
        <a:ext cx="1740907" cy="2571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CE0B9C-D613-4174-8B03-BC8857E3C3B4}">
      <dsp:nvSpPr>
        <dsp:cNvPr id="0" name=""/>
        <dsp:cNvSpPr/>
      </dsp:nvSpPr>
      <dsp:spPr>
        <a:xfrm>
          <a:off x="0" y="471"/>
          <a:ext cx="1314776" cy="28806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Security</a:t>
          </a:r>
          <a:endParaRPr lang="en-US" sz="2000" kern="1200" dirty="0">
            <a:effectLst>
              <a:outerShdw blurRad="38100" dist="38100" dir="2700000" algn="tl">
                <a:srgbClr val="000000">
                  <a:alpha val="43137"/>
                </a:srgbClr>
              </a:outerShdw>
            </a:effectLst>
          </a:endParaRPr>
        </a:p>
      </dsp:txBody>
      <dsp:txXfrm>
        <a:off x="0" y="471"/>
        <a:ext cx="1314776" cy="28806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92391F-8C90-4885-8264-5D12F2112215}">
      <dsp:nvSpPr>
        <dsp:cNvPr id="0" name=""/>
        <dsp:cNvSpPr/>
      </dsp:nvSpPr>
      <dsp:spPr>
        <a:xfrm>
          <a:off x="0" y="235"/>
          <a:ext cx="1424313" cy="28806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Simplicity</a:t>
          </a:r>
          <a:endParaRPr lang="en-US" sz="2000" kern="1200" dirty="0">
            <a:effectLst>
              <a:outerShdw blurRad="38100" dist="38100" dir="2700000" algn="tl">
                <a:srgbClr val="000000">
                  <a:alpha val="43137"/>
                </a:srgbClr>
              </a:outerShdw>
            </a:effectLst>
          </a:endParaRPr>
        </a:p>
      </dsp:txBody>
      <dsp:txXfrm>
        <a:off x="0" y="235"/>
        <a:ext cx="1424313" cy="2880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C3D832-7274-4BAD-A151-FB8DFEDA53E4}">
      <dsp:nvSpPr>
        <dsp:cNvPr id="0" name=""/>
        <dsp:cNvSpPr/>
      </dsp:nvSpPr>
      <dsp:spPr>
        <a:xfrm>
          <a:off x="0" y="235"/>
          <a:ext cx="1628697" cy="28806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Deployment</a:t>
          </a:r>
          <a:endParaRPr lang="en-US" sz="2000" kern="1200" dirty="0">
            <a:effectLst>
              <a:outerShdw blurRad="38100" dist="38100" dir="2700000" algn="tl">
                <a:srgbClr val="000000">
                  <a:alpha val="43137"/>
                </a:srgbClr>
              </a:outerShdw>
            </a:effectLst>
          </a:endParaRPr>
        </a:p>
      </dsp:txBody>
      <dsp:txXfrm>
        <a:off x="0" y="235"/>
        <a:ext cx="1628697" cy="28806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32E758-8BDD-482F-9638-B6C064BE1008}" type="datetimeFigureOut">
              <a:rPr lang="en-US" smtClean="0"/>
              <a:t>6/18/2009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05B6DF-5A55-4FE3-8C2D-CDD0623FC80B}"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61" charset="0"/>
                <a:ea typeface="MS PGothic" pitchFamily="34" charset="-128"/>
                <a:cs typeface="MS PGothic" pitchFamily="34" charset="-128"/>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61" charset="0"/>
                <a:ea typeface="MS PGothic" pitchFamily="34" charset="-128"/>
                <a:cs typeface="MS PGothic" pitchFamily="34" charset="-128"/>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61" charset="0"/>
                <a:ea typeface="MS PGothic" pitchFamily="34" charset="-128"/>
                <a:cs typeface="MS PGothic" pitchFamily="34" charset="-128"/>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61" charset="0"/>
                <a:ea typeface="MS PGothic" pitchFamily="34" charset="-128"/>
                <a:cs typeface="MS PGothic" pitchFamily="34" charset="-128"/>
              </a:defRPr>
            </a:lvl1pPr>
          </a:lstStyle>
          <a:p>
            <a:pPr>
              <a:defRPr/>
            </a:pPr>
            <a:fld id="{AE6DA61F-3399-41A2-84E2-B45D2905D82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90E4B4-9780-4424-B218-9B820F040BF9}"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CF9865-616C-4683-BAB8-37A1B1A4DCF8}" type="slidenum">
              <a:rPr lang="en-US" smtClean="0">
                <a:latin typeface="Times" pitchFamily="18" charset="0"/>
              </a:rPr>
              <a:pPr>
                <a:defRPr/>
              </a:pPr>
              <a:t>13</a:t>
            </a:fld>
            <a:endParaRPr lang="en-US" dirty="0" smtClean="0">
              <a:latin typeface="Times" pitchFamily="18" charset="0"/>
            </a:endParaRPr>
          </a:p>
        </p:txBody>
      </p:sp>
      <p:sp>
        <p:nvSpPr>
          <p:cNvPr id="81923"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4C9FA8-6AF5-434F-92A3-DB87F5AD433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b="1" dirty="0" smtClean="0"/>
              <a:t>With only a few mouse clicks and DPM 2007, you can: </a:t>
            </a:r>
          </a:p>
          <a:p>
            <a:pPr rtl="0"/>
            <a:r>
              <a:rPr lang="en-US" dirty="0" smtClean="0"/>
              <a:t>• </a:t>
            </a:r>
            <a:r>
              <a:rPr lang="en-US" b="1" dirty="0" smtClean="0"/>
              <a:t>Restore a SQL database directly back to the original server:</a:t>
            </a:r>
            <a:r>
              <a:rPr lang="en-US" dirty="0" smtClean="0"/>
              <a:t/>
            </a:r>
            <a:br>
              <a:rPr lang="en-US" dirty="0" smtClean="0"/>
            </a:br>
            <a:r>
              <a:rPr lang="en-US" dirty="0" smtClean="0"/>
              <a:t>Databases are recovered back where they came from into the active SQL Server, with no additional work for the database administrator to do afterwards. This improves recovery time and reduces the number of people needed during a crisis recovery. </a:t>
            </a:r>
          </a:p>
          <a:p>
            <a:pPr rtl="0"/>
            <a:r>
              <a:rPr lang="en-US" dirty="0" smtClean="0"/>
              <a:t>• </a:t>
            </a:r>
            <a:r>
              <a:rPr lang="en-US" b="1" dirty="0" smtClean="0"/>
              <a:t>Restore to a “recovery database” on the original server:</a:t>
            </a:r>
            <a:r>
              <a:rPr lang="en-US" dirty="0" smtClean="0"/>
              <a:t/>
            </a:r>
            <a:br>
              <a:rPr lang="en-US" dirty="0" smtClean="0"/>
            </a:br>
            <a:r>
              <a:rPr lang="en-US" dirty="0" smtClean="0"/>
              <a:t>This provides an alternative where the active SQL database is untouched, but the older data can be restored onto the same SQL server but in an alternate database – allowing both versions of the data to be accessed independently but concurrently. </a:t>
            </a:r>
          </a:p>
          <a:p>
            <a:pPr rtl="0"/>
            <a:r>
              <a:rPr lang="en-US" dirty="0" smtClean="0"/>
              <a:t>• </a:t>
            </a:r>
            <a:r>
              <a:rPr lang="en-US" b="1" dirty="0" smtClean="0"/>
              <a:t>Copy database files to an alternate server:</a:t>
            </a:r>
            <a:r>
              <a:rPr lang="en-US" dirty="0" smtClean="0"/>
              <a:t/>
            </a:r>
            <a:br>
              <a:rPr lang="en-US" dirty="0" smtClean="0"/>
            </a:br>
            <a:r>
              <a:rPr lang="en-US" dirty="0" smtClean="0"/>
              <a:t>This option enables disaster recovery, compliance auditing, or software testing – without affecting the production environment. </a:t>
            </a:r>
          </a:p>
          <a:p>
            <a:pPr rtl="0"/>
            <a:r>
              <a:rPr lang="en-US" dirty="0" smtClean="0"/>
              <a:t>• </a:t>
            </a:r>
            <a:r>
              <a:rPr lang="en-US" b="1" dirty="0" smtClean="0"/>
              <a:t>Copy the database file to tape:</a:t>
            </a:r>
            <a:r>
              <a:rPr lang="en-US" dirty="0" smtClean="0"/>
              <a:t/>
            </a:r>
            <a:br>
              <a:rPr lang="en-US" dirty="0" smtClean="0"/>
            </a:br>
            <a:r>
              <a:rPr lang="en-US" dirty="0" smtClean="0"/>
              <a:t>Use this option to create a long-term archive or portable media of the data at any recovery point, even after the fact. For example, if the accounting department closes the quarterly books at 10:45 AM on a Tuesday, you can “recover” the data from that point, directly to tape – without backing up anything else or impacting the production server that is already serving new data. </a:t>
            </a:r>
          </a:p>
          <a:p>
            <a:pPr rtl="0"/>
            <a:r>
              <a:rPr lang="en-US" dirty="0" smtClean="0"/>
              <a:t>Unique to DPM 2007 is “lossless recovery” of SQL Server data, meaning that after DPM 2007 restores your database to the latest 15 minute recovery point, it can automatically reapply the surviving logs from the production server to the very last committed transaction. Thus, the last completed database transaction is recovered and ready for business.</a:t>
            </a:r>
            <a:endParaRPr lang="en-US" dirty="0"/>
          </a:p>
        </p:txBody>
      </p:sp>
      <p:sp>
        <p:nvSpPr>
          <p:cNvPr id="4" name="Slide Number Placeholder 3"/>
          <p:cNvSpPr>
            <a:spLocks noGrp="1"/>
          </p:cNvSpPr>
          <p:nvPr>
            <p:ph type="sldNum" sz="quarter" idx="10"/>
          </p:nvPr>
        </p:nvSpPr>
        <p:spPr/>
        <p:txBody>
          <a:bodyPr/>
          <a:lstStyle/>
          <a:p>
            <a:pPr>
              <a:defRPr/>
            </a:pPr>
            <a:fld id="{A14C9FA8-6AF5-434F-92A3-DB87F5AD4339}"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90E4B4-9780-4424-B218-9B820F040BF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90E4B4-9780-4424-B218-9B820F040BF9}"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CA5CB5D-7B13-4021-80C0-93D5296BD91F}"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90E4B4-9780-4424-B218-9B820F040BF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FBB12F-65FE-41D1-B0C4-0E6B008EFE3B}"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6416581-973C-4875-B24A-4D448229908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ln/>
        </p:spPr>
        <p:txBody>
          <a:bodyPr lIns="89725" tIns="44863" rIns="89725" bIns="44863"/>
          <a:lstStyle/>
          <a:p>
            <a:pPr>
              <a:lnSpc>
                <a:spcPct val="90000"/>
              </a:lnSpc>
            </a:pPr>
            <a:endParaRPr lang="en-US" dirty="0" smtClean="0"/>
          </a:p>
        </p:txBody>
      </p:sp>
      <p:sp>
        <p:nvSpPr>
          <p:cNvPr id="173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25" tIns="44863" rIns="89725" bIns="44863" anchor="b"/>
          <a:lstStyle/>
          <a:p>
            <a:pPr algn="r" defTabSz="880165"/>
            <a:fld id="{FB076625-6071-42AD-B3B1-E6D54C585E3A}" type="slidenum">
              <a:rPr lang="en-US" sz="1200">
                <a:latin typeface="Calibri" pitchFamily="34" charset="0"/>
              </a:rPr>
              <a:pPr algn="r" defTabSz="880165"/>
              <a:t>5</a:t>
            </a:fld>
            <a:endParaRPr 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2"/>
          </p:nvPr>
        </p:nvSpPr>
        <p:spPr/>
        <p:txBody>
          <a:bodyPr/>
          <a:lstStyle/>
          <a:p>
            <a:pPr>
              <a:defRPr/>
            </a:pPr>
            <a:fld id="{0C474A1A-FB26-4E58-AB50-D3A9FFC04D2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8912"/>
          <p:cNvSpPr>
            <a:spLocks noGrp="1" noChangeArrowheads="1"/>
          </p:cNvSpPr>
          <p:nvPr>
            <p:ph type="sldNum" sz="quarter" idx="5"/>
          </p:nvPr>
        </p:nvSpPr>
        <p:spPr/>
        <p:txBody>
          <a:bodyPr/>
          <a:lstStyle/>
          <a:p>
            <a:fld id="{18852EDA-C37B-4752-A05C-0029A84A94BF}" type="slidenum">
              <a:rPr lang="en-GB"/>
              <a:pPr/>
              <a:t>7</a:t>
            </a:fld>
            <a:endParaRPr lang="en-GB" dirty="0"/>
          </a:p>
        </p:txBody>
      </p:sp>
      <p:sp>
        <p:nvSpPr>
          <p:cNvPr id="38914" name="Rectangle 38913"/>
          <p:cNvSpPr>
            <a:spLocks noGrp="1" noRot="1" noChangeAspect="1" noChangeArrowheads="1" noTextEdit="1"/>
          </p:cNvSpPr>
          <p:nvPr>
            <p:ph type="sldImg"/>
          </p:nvPr>
        </p:nvSpPr>
        <p:spPr>
          <a:xfrm>
            <a:off x="1143000" y="687388"/>
            <a:ext cx="4572000" cy="3429000"/>
          </a:xfrm>
          <a:noFill/>
          <a:ln>
            <a:noFill/>
          </a:ln>
        </p:spPr>
      </p:sp>
      <p:sp>
        <p:nvSpPr>
          <p:cNvPr id="38915" name="Rectangle 38914"/>
          <p:cNvSpPr>
            <a:spLocks noGrp="1" noChangeArrowheads="1"/>
          </p:cNvSpPr>
          <p:nvPr>
            <p:ph type="body" idx="1"/>
          </p:nvPr>
        </p:nvSpPr>
        <p:spPr>
          <a:xfrm>
            <a:off x="686421" y="4344025"/>
            <a:ext cx="5485158" cy="4112926"/>
          </a:xfrm>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6" name="Slide Number Placeholder 5"/>
          <p:cNvSpPr>
            <a:spLocks noGrp="1"/>
          </p:cNvSpPr>
          <p:nvPr>
            <p:ph type="sldNum" sz="quarter" idx="12"/>
          </p:nvPr>
        </p:nvSpPr>
        <p:spPr/>
        <p:txBody>
          <a:bodyPr/>
          <a:lstStyle/>
          <a:p>
            <a:pPr>
              <a:defRPr/>
            </a:pPr>
            <a:fld id="{0C474A1A-FB26-4E58-AB50-D3A9FFC04D2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90E4B4-9780-4424-B218-9B820F040BF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Host_Days_PPT_cover.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505200" y="5334000"/>
            <a:ext cx="4572000" cy="838200"/>
          </a:xfrm>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Host_Days_PPT_divider.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276599" y="4406900"/>
            <a:ext cx="5218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76599" y="2906713"/>
            <a:ext cx="5218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8" r:id="rId4"/>
    <p:sldLayoutId id="2147483660" r:id="rId5"/>
  </p:sldLayoutIdLst>
  <p:timing>
    <p:tnLst>
      <p:par>
        <p:cTn id="1" dur="indefinite" restart="never" nodeType="tmRoot"/>
      </p:par>
    </p:tnLst>
  </p:timing>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2pPr>
      <a:lvl3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3pPr>
      <a:lvl4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4pPr>
      <a:lvl5pPr algn="l" rtl="0" eaLnBrk="0" fontAlgn="base" hangingPunct="0">
        <a:spcBef>
          <a:spcPct val="0"/>
        </a:spcBef>
        <a:spcAft>
          <a:spcPct val="0"/>
        </a:spcAft>
        <a:defRPr sz="2500">
          <a:solidFill>
            <a:schemeClr val="bg1"/>
          </a:solidFill>
          <a:latin typeface="Segoe" pitchFamily="61" charset="0"/>
          <a:ea typeface="MS PGothic" pitchFamily="34" charset="-128"/>
          <a:cs typeface="MS PGothic" pitchFamily="34" charset="-128"/>
        </a:defRPr>
      </a:lvl5pPr>
      <a:lvl6pPr marL="4572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6pPr>
      <a:lvl7pPr marL="9144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7pPr>
      <a:lvl8pPr marL="13716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8pPr>
      <a:lvl9pPr marL="1828800" algn="l" rtl="0" fontAlgn="base">
        <a:spcBef>
          <a:spcPct val="0"/>
        </a:spcBef>
        <a:spcAft>
          <a:spcPct val="0"/>
        </a:spcAft>
        <a:defRPr sz="2500">
          <a:solidFill>
            <a:srgbClr val="3C86BD"/>
          </a:solidFill>
          <a:latin typeface="Segoe" pitchFamily="61" charset="0"/>
          <a:ea typeface="MS PGothic" pitchFamily="34" charset="-128"/>
          <a:cs typeface="MS PGothic" pitchFamily="34" charset="-128"/>
        </a:defRPr>
      </a:lvl9pPr>
    </p:titleStyle>
    <p:bodyStyle>
      <a:lvl1pPr marL="342900" indent="-342900" algn="l" rtl="0" eaLnBrk="0" fontAlgn="base" hangingPunct="0">
        <a:spcBef>
          <a:spcPct val="20000"/>
        </a:spcBef>
        <a:spcAft>
          <a:spcPct val="0"/>
        </a:spcAft>
        <a:buClr>
          <a:srgbClr val="A8BEE2"/>
        </a:buClr>
        <a:buChar char="•"/>
        <a:defRPr sz="2000">
          <a:solidFill>
            <a:srgbClr val="FFFFFF"/>
          </a:solidFill>
          <a:latin typeface="+mn-lt"/>
          <a:ea typeface="+mn-ea"/>
          <a:cs typeface="+mn-cs"/>
        </a:defRPr>
      </a:lvl1pPr>
      <a:lvl2pPr marL="742950" indent="-285750" algn="l" rtl="0" eaLnBrk="0" fontAlgn="base" hangingPunct="0">
        <a:spcBef>
          <a:spcPct val="20000"/>
        </a:spcBef>
        <a:spcAft>
          <a:spcPct val="0"/>
        </a:spcAft>
        <a:buClr>
          <a:srgbClr val="A8BEE2"/>
        </a:buClr>
        <a:buChar char="–"/>
        <a:defRPr sz="2800">
          <a:solidFill>
            <a:srgbClr val="FFFFFF"/>
          </a:solidFill>
          <a:latin typeface="+mn-lt"/>
          <a:ea typeface="+mn-ea"/>
          <a:cs typeface="+mn-cs"/>
        </a:defRPr>
      </a:lvl2pPr>
      <a:lvl3pPr marL="1143000" indent="-228600" algn="l" rtl="0" eaLnBrk="0" fontAlgn="base" hangingPunct="0">
        <a:spcBef>
          <a:spcPct val="20000"/>
        </a:spcBef>
        <a:spcAft>
          <a:spcPct val="0"/>
        </a:spcAft>
        <a:buClr>
          <a:srgbClr val="A8BEE2"/>
        </a:buClr>
        <a:buChar char="•"/>
        <a:defRPr sz="1600">
          <a:solidFill>
            <a:srgbClr val="FFFFFF"/>
          </a:solidFill>
          <a:latin typeface="+mn-lt"/>
          <a:ea typeface="+mn-ea"/>
          <a:cs typeface="+mn-cs"/>
        </a:defRPr>
      </a:lvl3pPr>
      <a:lvl4pPr marL="1600200" indent="-228600" algn="l" rtl="0" eaLnBrk="0" fontAlgn="base" hangingPunct="0">
        <a:spcBef>
          <a:spcPct val="20000"/>
        </a:spcBef>
        <a:spcAft>
          <a:spcPct val="0"/>
        </a:spcAft>
        <a:buClr>
          <a:srgbClr val="A8BEE2"/>
        </a:buClr>
        <a:buChar char="–"/>
        <a:defRPr sz="1600">
          <a:solidFill>
            <a:srgbClr val="FFFFFF"/>
          </a:solidFill>
          <a:latin typeface="+mn-lt"/>
          <a:ea typeface="+mn-ea"/>
          <a:cs typeface="+mn-cs"/>
        </a:defRPr>
      </a:lvl4pPr>
      <a:lvl5pPr marL="2057400" indent="-228600" algn="l" rtl="0" eaLnBrk="0" fontAlgn="base" hangingPunct="0">
        <a:spcBef>
          <a:spcPct val="20000"/>
        </a:spcBef>
        <a:spcAft>
          <a:spcPct val="0"/>
        </a:spcAft>
        <a:buClr>
          <a:srgbClr val="A8BEE2"/>
        </a:buClr>
        <a:buChar char="»"/>
        <a:defRPr sz="1600">
          <a:solidFill>
            <a:srgbClr val="FFFFFF"/>
          </a:solidFill>
          <a:latin typeface="+mn-lt"/>
          <a:ea typeface="+mn-ea"/>
          <a:cs typeface="+mn-cs"/>
        </a:defRPr>
      </a:lvl5pPr>
      <a:lvl6pPr marL="2514600" indent="-228600" algn="l" rtl="0" fontAlgn="base">
        <a:spcBef>
          <a:spcPct val="20000"/>
        </a:spcBef>
        <a:spcAft>
          <a:spcPct val="0"/>
        </a:spcAft>
        <a:buClr>
          <a:srgbClr val="3C86BD"/>
        </a:buClr>
        <a:buChar char="»"/>
        <a:defRPr sz="1600">
          <a:solidFill>
            <a:schemeClr val="tx1"/>
          </a:solidFill>
          <a:latin typeface="+mn-lt"/>
          <a:ea typeface="+mn-ea"/>
          <a:cs typeface="+mn-cs"/>
        </a:defRPr>
      </a:lvl6pPr>
      <a:lvl7pPr marL="2971800" indent="-228600" algn="l" rtl="0" fontAlgn="base">
        <a:spcBef>
          <a:spcPct val="20000"/>
        </a:spcBef>
        <a:spcAft>
          <a:spcPct val="0"/>
        </a:spcAft>
        <a:buClr>
          <a:srgbClr val="3C86BD"/>
        </a:buClr>
        <a:buChar char="»"/>
        <a:defRPr sz="1600">
          <a:solidFill>
            <a:schemeClr val="tx1"/>
          </a:solidFill>
          <a:latin typeface="+mn-lt"/>
          <a:ea typeface="+mn-ea"/>
          <a:cs typeface="+mn-cs"/>
        </a:defRPr>
      </a:lvl7pPr>
      <a:lvl8pPr marL="3429000" indent="-228600" algn="l" rtl="0" fontAlgn="base">
        <a:spcBef>
          <a:spcPct val="20000"/>
        </a:spcBef>
        <a:spcAft>
          <a:spcPct val="0"/>
        </a:spcAft>
        <a:buClr>
          <a:srgbClr val="3C86BD"/>
        </a:buClr>
        <a:buChar char="»"/>
        <a:defRPr sz="1600">
          <a:solidFill>
            <a:schemeClr val="tx1"/>
          </a:solidFill>
          <a:latin typeface="+mn-lt"/>
          <a:ea typeface="+mn-ea"/>
          <a:cs typeface="+mn-cs"/>
        </a:defRPr>
      </a:lvl8pPr>
      <a:lvl9pPr marL="3886200" indent="-228600" algn="l" rtl="0" fontAlgn="base">
        <a:spcBef>
          <a:spcPct val="20000"/>
        </a:spcBef>
        <a:spcAft>
          <a:spcPct val="0"/>
        </a:spcAft>
        <a:buClr>
          <a:srgbClr val="3C86BD"/>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image" Target="../media/image70.png"/><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image" Target="../media/image65.png"/><Relationship Id="rId42" Type="http://schemas.openxmlformats.org/officeDocument/2006/relationships/image" Target="../media/image73.png"/><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image" Target="../media/image64.png"/><Relationship Id="rId38" Type="http://schemas.openxmlformats.org/officeDocument/2006/relationships/image" Target="../media/image69.png"/><Relationship Id="rId2" Type="http://schemas.openxmlformats.org/officeDocument/2006/relationships/notesSlide" Target="../notesSlides/notesSlide10.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image" Target="../media/image60.png"/><Relationship Id="rId41"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openxmlformats.org/officeDocument/2006/relationships/image" Target="../media/image63.png"/><Relationship Id="rId37" Type="http://schemas.openxmlformats.org/officeDocument/2006/relationships/image" Target="../media/image68.png"/><Relationship Id="rId40" Type="http://schemas.openxmlformats.org/officeDocument/2006/relationships/image" Target="../media/image71.png"/><Relationship Id="rId45" Type="http://schemas.openxmlformats.org/officeDocument/2006/relationships/image" Target="../media/image76.pn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image" Target="../media/image59.png"/><Relationship Id="rId36" Type="http://schemas.openxmlformats.org/officeDocument/2006/relationships/image" Target="../media/image67.png"/><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image" Target="../media/image62.png"/><Relationship Id="rId44" Type="http://schemas.openxmlformats.org/officeDocument/2006/relationships/image" Target="../media/image75.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image" Target="../media/image61.png"/><Relationship Id="rId35" Type="http://schemas.openxmlformats.org/officeDocument/2006/relationships/image" Target="../media/image66.png"/><Relationship Id="rId43" Type="http://schemas.openxmlformats.org/officeDocument/2006/relationships/image" Target="../media/image7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9.png"/><Relationship Id="rId3" Type="http://schemas.openxmlformats.org/officeDocument/2006/relationships/notesSlide" Target="../notesSlides/notesSlide13.xml"/><Relationship Id="rId21" Type="http://schemas.openxmlformats.org/officeDocument/2006/relationships/image" Target="../media/image94.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2" Type="http://schemas.openxmlformats.org/officeDocument/2006/relationships/slideLayout" Target="../slideLayouts/slideLayout5.xml"/><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102.png"/><Relationship Id="rId1" Type="http://schemas.openxmlformats.org/officeDocument/2006/relationships/tags" Target="../tags/tag2.x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7.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png"/><Relationship Id="rId10" Type="http://schemas.openxmlformats.org/officeDocument/2006/relationships/image" Target="../media/image83.png"/><Relationship Id="rId19" Type="http://schemas.openxmlformats.org/officeDocument/2006/relationships/image" Target="../media/image92.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 Id="rId27" Type="http://schemas.openxmlformats.org/officeDocument/2006/relationships/image" Target="../media/image100.png"/><Relationship Id="rId30" Type="http://schemas.openxmlformats.org/officeDocument/2006/relationships/image" Target="../media/image10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notesSlide" Target="../notesSlides/notesSlide7.xml"/><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slideLayout" Target="../slideLayouts/slideLayout4.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tags" Target="../tags/tag1.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8671765" cy="664797"/>
          </a:xfrm>
        </p:spPr>
        <p:txBody>
          <a:bodyPr/>
          <a:lstStyle/>
          <a:p>
            <a:r>
              <a:rPr lang="en-US" sz="2800" dirty="0" smtClean="0"/>
              <a:t>Configuration Manager</a:t>
            </a:r>
            <a:r>
              <a:rPr sz="2800" dirty="0" smtClean="0"/>
              <a:t> '07 Key Investments</a:t>
            </a:r>
          </a:p>
        </p:txBody>
      </p:sp>
      <p:sp>
        <p:nvSpPr>
          <p:cNvPr id="39" name="Content Placeholder 38"/>
          <p:cNvSpPr>
            <a:spLocks noGrp="1"/>
          </p:cNvSpPr>
          <p:nvPr>
            <p:ph idx="1"/>
          </p:nvPr>
        </p:nvSpPr>
        <p:spPr>
          <a:xfrm>
            <a:off x="381000" y="1411553"/>
            <a:ext cx="8382000" cy="387798"/>
          </a:xfrm>
        </p:spPr>
        <p:txBody>
          <a:bodyPr/>
          <a:lstStyle/>
          <a:p>
            <a:endParaRPr lang="en-US" dirty="0"/>
          </a:p>
        </p:txBody>
      </p:sp>
      <p:sp>
        <p:nvSpPr>
          <p:cNvPr id="13320" name="Rectangle 4"/>
          <p:cNvSpPr>
            <a:spLocks noChangeArrowheads="1"/>
          </p:cNvSpPr>
          <p:nvPr/>
        </p:nvSpPr>
        <p:spPr bwMode="auto">
          <a:xfrm>
            <a:off x="6519863" y="5310188"/>
            <a:ext cx="914400" cy="914400"/>
          </a:xfrm>
          <a:prstGeom prst="rect">
            <a:avLst/>
          </a:prstGeom>
          <a:noFill/>
          <a:ln w="9525">
            <a:noFill/>
            <a:miter lim="800000"/>
            <a:headEnd/>
            <a:tailEnd/>
          </a:ln>
        </p:spPr>
        <p:txBody>
          <a:bodyPr lIns="91421" tIns="45712" rIns="91421" bIns="45712"/>
          <a:lstStyle/>
          <a:p>
            <a:endParaRPr lang="en-GB" dirty="0"/>
          </a:p>
        </p:txBody>
      </p:sp>
      <p:graphicFrame>
        <p:nvGraphicFramePr>
          <p:cNvPr id="24" name="Diagram 23"/>
          <p:cNvGraphicFramePr/>
          <p:nvPr/>
        </p:nvGraphicFramePr>
        <p:xfrm>
          <a:off x="122824" y="959464"/>
          <a:ext cx="8895708" cy="589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agram 29"/>
          <p:cNvGraphicFramePr/>
          <p:nvPr/>
        </p:nvGraphicFramePr>
        <p:xfrm>
          <a:off x="265417" y="6373578"/>
          <a:ext cx="1740907" cy="2885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9" name="Diagram 28"/>
          <p:cNvGraphicFramePr/>
          <p:nvPr/>
        </p:nvGraphicFramePr>
        <p:xfrm>
          <a:off x="525481" y="4911545"/>
          <a:ext cx="1314776" cy="2885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2" name="Diagram 31"/>
          <p:cNvGraphicFramePr/>
          <p:nvPr/>
        </p:nvGraphicFramePr>
        <p:xfrm>
          <a:off x="455915" y="2000876"/>
          <a:ext cx="1424313" cy="28853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31" name="Diagram 30"/>
          <p:cNvGraphicFramePr/>
          <p:nvPr/>
        </p:nvGraphicFramePr>
        <p:xfrm>
          <a:off x="340517" y="3457452"/>
          <a:ext cx="1628697" cy="28853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5139" name="Picture 19" descr="C:\Users\jeffwe\AppData\Local\Microsoft\Windows\Temporary Internet Files\Content.IE5\QM77AA16\MCj04314970000[1].png"/>
          <p:cNvPicPr>
            <a:picLocks noChangeAspect="1" noChangeArrowheads="1"/>
          </p:cNvPicPr>
          <p:nvPr/>
        </p:nvPicPr>
        <p:blipFill>
          <a:blip r:embed="rId28" cstate="email"/>
          <a:srcRect/>
          <a:stretch>
            <a:fillRect/>
          </a:stretch>
        </p:blipFill>
        <p:spPr bwMode="auto">
          <a:xfrm>
            <a:off x="472971" y="5815426"/>
            <a:ext cx="455751" cy="455751"/>
          </a:xfrm>
          <a:prstGeom prst="rect">
            <a:avLst/>
          </a:prstGeom>
          <a:noFill/>
        </p:spPr>
      </p:pic>
      <p:pic>
        <p:nvPicPr>
          <p:cNvPr id="5140" name="Picture 20" descr="C:\Users\jeffwe\AppData\Local\Microsoft\Windows\Temporary Internet Files\Content.IE5\IAKT6LKD\MCj04314930000[1].png"/>
          <p:cNvPicPr>
            <a:picLocks noChangeAspect="1" noChangeArrowheads="1"/>
          </p:cNvPicPr>
          <p:nvPr/>
        </p:nvPicPr>
        <p:blipFill>
          <a:blip r:embed="rId29" cstate="email"/>
          <a:srcRect/>
          <a:stretch>
            <a:fillRect/>
          </a:stretch>
        </p:blipFill>
        <p:spPr bwMode="auto">
          <a:xfrm>
            <a:off x="1398866" y="4464385"/>
            <a:ext cx="624376" cy="624376"/>
          </a:xfrm>
          <a:prstGeom prst="rect">
            <a:avLst/>
          </a:prstGeom>
          <a:noFill/>
        </p:spPr>
      </p:pic>
      <p:pic>
        <p:nvPicPr>
          <p:cNvPr id="5145" name="Picture 25" descr="C:\Users\jeffwe\AppData\Local\Microsoft\Windows\Temporary Internet Files\Content.IE5\THQK8MYJ\MCj04315020000[1].png"/>
          <p:cNvPicPr>
            <a:picLocks noChangeAspect="1" noChangeArrowheads="1"/>
          </p:cNvPicPr>
          <p:nvPr/>
        </p:nvPicPr>
        <p:blipFill>
          <a:blip r:embed="rId30" cstate="email"/>
          <a:srcRect/>
          <a:stretch>
            <a:fillRect/>
          </a:stretch>
        </p:blipFill>
        <p:spPr bwMode="auto">
          <a:xfrm>
            <a:off x="512725" y="2975520"/>
            <a:ext cx="459486" cy="459486"/>
          </a:xfrm>
          <a:prstGeom prst="rect">
            <a:avLst/>
          </a:prstGeom>
          <a:noFill/>
        </p:spPr>
      </p:pic>
      <p:pic>
        <p:nvPicPr>
          <p:cNvPr id="5130" name="Picture 10" descr="C:\Users\jeffwe\AppData\Local\Microsoft\Windows\Temporary Internet Files\Content.IE5\CD79OMXM\MCj04315220000[1].png"/>
          <p:cNvPicPr>
            <a:picLocks noChangeAspect="1" noChangeArrowheads="1"/>
          </p:cNvPicPr>
          <p:nvPr/>
        </p:nvPicPr>
        <p:blipFill>
          <a:blip r:embed="rId31" cstate="email"/>
          <a:srcRect/>
          <a:stretch>
            <a:fillRect/>
          </a:stretch>
        </p:blipFill>
        <p:spPr bwMode="auto">
          <a:xfrm>
            <a:off x="460650" y="1006425"/>
            <a:ext cx="667726" cy="667726"/>
          </a:xfrm>
          <a:prstGeom prst="rect">
            <a:avLst/>
          </a:prstGeom>
          <a:noFill/>
        </p:spPr>
      </p:pic>
      <p:pic>
        <p:nvPicPr>
          <p:cNvPr id="5142" name="Picture 22" descr="C:\Users\jeffwe\AppData\Local\Microsoft\Windows\Temporary Internet Files\Content.IE5\QPPKIM5T\MCj04315030000[1].png"/>
          <p:cNvPicPr>
            <a:picLocks noChangeAspect="1" noChangeArrowheads="1"/>
          </p:cNvPicPr>
          <p:nvPr/>
        </p:nvPicPr>
        <p:blipFill>
          <a:blip r:embed="rId32" cstate="email"/>
          <a:srcRect/>
          <a:stretch>
            <a:fillRect/>
          </a:stretch>
        </p:blipFill>
        <p:spPr bwMode="auto">
          <a:xfrm>
            <a:off x="762674" y="1437123"/>
            <a:ext cx="676383" cy="676383"/>
          </a:xfrm>
          <a:prstGeom prst="rect">
            <a:avLst/>
          </a:prstGeom>
          <a:noFill/>
        </p:spPr>
      </p:pic>
      <p:pic>
        <p:nvPicPr>
          <p:cNvPr id="5144" name="Picture 24" descr="C:\Users\jeffwe\AppData\Local\Microsoft\Windows\Temporary Internet Files\Content.IE5\V6FINRAE\MCj04315140000[1].png"/>
          <p:cNvPicPr>
            <a:picLocks noChangeAspect="1" noChangeArrowheads="1"/>
          </p:cNvPicPr>
          <p:nvPr/>
        </p:nvPicPr>
        <p:blipFill>
          <a:blip r:embed="rId33" cstate="email"/>
          <a:srcRect/>
          <a:stretch>
            <a:fillRect/>
          </a:stretch>
        </p:blipFill>
        <p:spPr bwMode="auto">
          <a:xfrm>
            <a:off x="1083154" y="1018430"/>
            <a:ext cx="672006" cy="672006"/>
          </a:xfrm>
          <a:prstGeom prst="rect">
            <a:avLst/>
          </a:prstGeom>
          <a:noFill/>
        </p:spPr>
      </p:pic>
      <p:grpSp>
        <p:nvGrpSpPr>
          <p:cNvPr id="2" name="Group 59"/>
          <p:cNvGrpSpPr/>
          <p:nvPr/>
        </p:nvGrpSpPr>
        <p:grpSpPr>
          <a:xfrm>
            <a:off x="630127" y="2557517"/>
            <a:ext cx="1112838" cy="972210"/>
            <a:chOff x="-1598165" y="966951"/>
            <a:chExt cx="1335405" cy="1166652"/>
          </a:xfrm>
        </p:grpSpPr>
        <p:pic>
          <p:nvPicPr>
            <p:cNvPr id="5143" name="Picture 23" descr="C:\Users\jeffwe\AppData\Local\Microsoft\Windows\Temporary Internet Files\Content.IE5\QM77AA16\MCj04315150000[1].png"/>
            <p:cNvPicPr>
              <a:picLocks noChangeAspect="1" noChangeArrowheads="1"/>
            </p:cNvPicPr>
            <p:nvPr/>
          </p:nvPicPr>
          <p:blipFill>
            <a:blip r:embed="rId34" cstate="email"/>
            <a:srcRect/>
            <a:stretch>
              <a:fillRect/>
            </a:stretch>
          </p:blipFill>
          <p:spPr bwMode="auto">
            <a:xfrm>
              <a:off x="-1598165" y="966953"/>
              <a:ext cx="697287" cy="697287"/>
            </a:xfrm>
            <a:prstGeom prst="rect">
              <a:avLst/>
            </a:prstGeom>
            <a:noFill/>
          </p:spPr>
        </p:pic>
        <p:pic>
          <p:nvPicPr>
            <p:cNvPr id="5141" name="Picture 21" descr="C:\Users\jeffwe\AppData\Local\Microsoft\Windows\Temporary Internet Files\Content.IE5\HU6D1REN\MCj04315080000[1].png"/>
            <p:cNvPicPr>
              <a:picLocks noChangeAspect="1" noChangeArrowheads="1"/>
            </p:cNvPicPr>
            <p:nvPr/>
          </p:nvPicPr>
          <p:blipFill>
            <a:blip r:embed="rId35" cstate="email"/>
            <a:srcRect/>
            <a:stretch>
              <a:fillRect/>
            </a:stretch>
          </p:blipFill>
          <p:spPr bwMode="auto">
            <a:xfrm>
              <a:off x="-937315" y="966951"/>
              <a:ext cx="674555" cy="674555"/>
            </a:xfrm>
            <a:prstGeom prst="rect">
              <a:avLst/>
            </a:prstGeom>
            <a:noFill/>
          </p:spPr>
        </p:pic>
        <p:pic>
          <p:nvPicPr>
            <p:cNvPr id="5122" name="Picture 2" descr="C:\Users\jeffwe\AppData\Local\Microsoft\Windows\Temporary Internet Files\Content.IE5\WOK2YOT4\MCj04316400000[1].png"/>
            <p:cNvPicPr>
              <a:picLocks noChangeAspect="1" noChangeArrowheads="1"/>
            </p:cNvPicPr>
            <p:nvPr/>
          </p:nvPicPr>
          <p:blipFill>
            <a:blip r:embed="rId36" cstate="email"/>
            <a:srcRect/>
            <a:stretch>
              <a:fillRect/>
            </a:stretch>
          </p:blipFill>
          <p:spPr bwMode="auto">
            <a:xfrm>
              <a:off x="-1314089" y="1345324"/>
              <a:ext cx="560178" cy="560178"/>
            </a:xfrm>
            <a:prstGeom prst="rect">
              <a:avLst/>
            </a:prstGeom>
            <a:noFill/>
          </p:spPr>
        </p:pic>
        <p:pic>
          <p:nvPicPr>
            <p:cNvPr id="5129" name="Picture 9" descr="C:\Users\jeffwe\AppData\Local\Microsoft\Windows\Temporary Internet Files\Content.IE5\KENU8XO2\MCj04316410000[1].png"/>
            <p:cNvPicPr>
              <a:picLocks noChangeAspect="1" noChangeArrowheads="1"/>
            </p:cNvPicPr>
            <p:nvPr/>
          </p:nvPicPr>
          <p:blipFill>
            <a:blip r:embed="rId37" cstate="email"/>
            <a:srcRect/>
            <a:stretch>
              <a:fillRect/>
            </a:stretch>
          </p:blipFill>
          <p:spPr bwMode="auto">
            <a:xfrm flipH="1">
              <a:off x="-1139997" y="1460938"/>
              <a:ext cx="551421" cy="571573"/>
            </a:xfrm>
            <a:prstGeom prst="rect">
              <a:avLst/>
            </a:prstGeom>
            <a:noFill/>
          </p:spPr>
        </p:pic>
        <p:pic>
          <p:nvPicPr>
            <p:cNvPr id="5138" name="Picture 18" descr="C:\Users\jeffwe\AppData\Local\Microsoft\Windows\Temporary Internet Files\Content.IE5\X096LLU1\MCj04315300000[1].png"/>
            <p:cNvPicPr>
              <a:picLocks noChangeAspect="1" noChangeArrowheads="1"/>
            </p:cNvPicPr>
            <p:nvPr/>
          </p:nvPicPr>
          <p:blipFill>
            <a:blip r:embed="rId38" cstate="email"/>
            <a:srcRect/>
            <a:stretch>
              <a:fillRect/>
            </a:stretch>
          </p:blipFill>
          <p:spPr bwMode="auto">
            <a:xfrm>
              <a:off x="-815010" y="1769633"/>
              <a:ext cx="323529" cy="363970"/>
            </a:xfrm>
            <a:prstGeom prst="rect">
              <a:avLst/>
            </a:prstGeom>
            <a:noFill/>
          </p:spPr>
        </p:pic>
      </p:grpSp>
      <p:pic>
        <p:nvPicPr>
          <p:cNvPr id="27" name="Picture 26" descr="Picture3.png"/>
          <p:cNvPicPr>
            <a:picLocks noChangeAspect="1"/>
          </p:cNvPicPr>
          <p:nvPr/>
        </p:nvPicPr>
        <p:blipFill>
          <a:blip r:embed="rId39" cstate="email"/>
          <a:stretch>
            <a:fillRect/>
          </a:stretch>
        </p:blipFill>
        <p:spPr>
          <a:xfrm>
            <a:off x="786177" y="4057462"/>
            <a:ext cx="781621" cy="929771"/>
          </a:xfrm>
          <a:prstGeom prst="rect">
            <a:avLst/>
          </a:prstGeom>
        </p:spPr>
      </p:pic>
      <p:grpSp>
        <p:nvGrpSpPr>
          <p:cNvPr id="3" name="Group 60"/>
          <p:cNvGrpSpPr/>
          <p:nvPr/>
        </p:nvGrpSpPr>
        <p:grpSpPr>
          <a:xfrm>
            <a:off x="609952" y="5421730"/>
            <a:ext cx="1173857" cy="988700"/>
            <a:chOff x="-1548806" y="3489607"/>
            <a:chExt cx="1408628" cy="1186440"/>
          </a:xfrm>
        </p:grpSpPr>
        <p:pic>
          <p:nvPicPr>
            <p:cNvPr id="5149" name="Picture 29" descr="C:\Users\jeffwe\AppData\Local\Microsoft\Windows\Temporary Internet Files\Content.IE5\QM77AA16\MCj04315120000[1].png"/>
            <p:cNvPicPr>
              <a:picLocks noChangeAspect="1" noChangeArrowheads="1"/>
            </p:cNvPicPr>
            <p:nvPr/>
          </p:nvPicPr>
          <p:blipFill>
            <a:blip r:embed="rId40" cstate="email"/>
            <a:srcRect/>
            <a:stretch>
              <a:fillRect/>
            </a:stretch>
          </p:blipFill>
          <p:spPr bwMode="auto">
            <a:xfrm>
              <a:off x="-1548806" y="3489607"/>
              <a:ext cx="708804" cy="708804"/>
            </a:xfrm>
            <a:prstGeom prst="rect">
              <a:avLst/>
            </a:prstGeom>
            <a:noFill/>
          </p:spPr>
        </p:pic>
        <p:pic>
          <p:nvPicPr>
            <p:cNvPr id="5148" name="Picture 28" descr="C:\Users\jeffwe\AppData\Local\Microsoft\Windows\Temporary Internet Files\Content.IE5\QPPKIM5T\MCj04315170000[1].png"/>
            <p:cNvPicPr>
              <a:picLocks noChangeAspect="1" noChangeArrowheads="1"/>
            </p:cNvPicPr>
            <p:nvPr/>
          </p:nvPicPr>
          <p:blipFill>
            <a:blip r:embed="rId41" cstate="email"/>
            <a:srcRect/>
            <a:stretch>
              <a:fillRect/>
            </a:stretch>
          </p:blipFill>
          <p:spPr bwMode="auto">
            <a:xfrm>
              <a:off x="-890077" y="3490080"/>
              <a:ext cx="749899" cy="749899"/>
            </a:xfrm>
            <a:prstGeom prst="rect">
              <a:avLst/>
            </a:prstGeom>
            <a:noFill/>
          </p:spPr>
        </p:pic>
        <p:pic>
          <p:nvPicPr>
            <p:cNvPr id="5128" name="Picture 8" descr="C:\Users\jeffwe\AppData\Local\Microsoft\Windows\Temporary Internet Files\Content.IE5\IAKT6LKD\MCj04316420000[1].png"/>
            <p:cNvPicPr>
              <a:picLocks noChangeAspect="1" noChangeArrowheads="1"/>
            </p:cNvPicPr>
            <p:nvPr/>
          </p:nvPicPr>
          <p:blipFill>
            <a:blip r:embed="rId42" cstate="email"/>
            <a:srcRect/>
            <a:stretch>
              <a:fillRect/>
            </a:stretch>
          </p:blipFill>
          <p:spPr bwMode="auto">
            <a:xfrm>
              <a:off x="-1086285" y="3853988"/>
              <a:ext cx="590647" cy="590647"/>
            </a:xfrm>
            <a:prstGeom prst="rect">
              <a:avLst/>
            </a:prstGeom>
            <a:noFill/>
          </p:spPr>
        </p:pic>
        <p:pic>
          <p:nvPicPr>
            <p:cNvPr id="5124" name="Picture 4" descr="C:\Users\jeffwe\AppData\Local\Microsoft\Windows\Temporary Internet Files\Content.IE5\QM77AA16\MCj04316320000[1].png"/>
            <p:cNvPicPr>
              <a:picLocks noChangeAspect="1" noChangeArrowheads="1"/>
            </p:cNvPicPr>
            <p:nvPr/>
          </p:nvPicPr>
          <p:blipFill>
            <a:blip r:embed="rId43" cstate="email"/>
            <a:srcRect/>
            <a:stretch>
              <a:fillRect/>
            </a:stretch>
          </p:blipFill>
          <p:spPr bwMode="auto">
            <a:xfrm>
              <a:off x="-1043689" y="4224024"/>
              <a:ext cx="703461" cy="452023"/>
            </a:xfrm>
            <a:prstGeom prst="rect">
              <a:avLst/>
            </a:prstGeom>
            <a:noFill/>
          </p:spPr>
        </p:pic>
        <p:pic>
          <p:nvPicPr>
            <p:cNvPr id="5126" name="Picture 6" descr="C:\Users\jeffwe\AppData\Local\Microsoft\Windows\Temporary Internet Files\Content.IE5\X096LLU1\MCj04315660000[1].png"/>
            <p:cNvPicPr>
              <a:picLocks noChangeAspect="1" noChangeArrowheads="1"/>
            </p:cNvPicPr>
            <p:nvPr/>
          </p:nvPicPr>
          <p:blipFill>
            <a:blip r:embed="rId44" cstate="email"/>
            <a:srcRect/>
            <a:stretch>
              <a:fillRect/>
            </a:stretch>
          </p:blipFill>
          <p:spPr bwMode="auto">
            <a:xfrm>
              <a:off x="-1372615" y="4060415"/>
              <a:ext cx="590080" cy="594014"/>
            </a:xfrm>
            <a:prstGeom prst="rect">
              <a:avLst/>
            </a:prstGeom>
            <a:noFill/>
          </p:spPr>
        </p:pic>
      </p:grpSp>
      <p:sp>
        <p:nvSpPr>
          <p:cNvPr id="28" name="TextBox 27"/>
          <p:cNvSpPr txBox="1"/>
          <p:nvPr/>
        </p:nvSpPr>
        <p:spPr>
          <a:xfrm>
            <a:off x="2150580" y="990600"/>
            <a:ext cx="5817857" cy="1277263"/>
          </a:xfrm>
          <a:prstGeom prst="rect">
            <a:avLst/>
          </a:prstGeom>
          <a:noFill/>
          <a:ln w="9525">
            <a:noFill/>
            <a:miter lim="800000"/>
            <a:headEnd/>
            <a:tailEnd/>
          </a:ln>
        </p:spPr>
        <p:txBody>
          <a:bodyPr wrap="none" lIns="76191" tIns="38095" rIns="76191" bIns="38095" rtlCol="0">
            <a:spAutoFit/>
          </a:bodyPr>
          <a:lstStyle/>
          <a:p>
            <a:pPr marL="289715" indent="-283070" defTabSz="912630" eaLnBrk="0" hangingPunct="0">
              <a:lnSpc>
                <a:spcPct val="90000"/>
              </a:lnSpc>
              <a:spcBef>
                <a:spcPct val="30000"/>
              </a:spcBef>
              <a:buClr>
                <a:schemeClr val="tx2"/>
              </a:buClr>
              <a:buSzPct val="80000"/>
            </a:pPr>
            <a:r>
              <a:rPr lang="en-US" sz="2000" dirty="0"/>
              <a:t>Simplicity</a:t>
            </a:r>
          </a:p>
          <a:p>
            <a:pPr marL="141535" indent="-134920" defTabSz="912630" eaLnBrk="0" hangingPunct="0">
              <a:lnSpc>
                <a:spcPts val="917"/>
              </a:lnSpc>
              <a:spcBef>
                <a:spcPct val="30000"/>
              </a:spcBef>
              <a:buClr>
                <a:schemeClr val="tx2"/>
              </a:buClr>
              <a:buSzPct val="80000"/>
              <a:buBlip>
                <a:blip r:embed="rId45"/>
              </a:buBlip>
            </a:pPr>
            <a:r>
              <a:rPr lang="en-US" sz="1500" dirty="0">
                <a:sym typeface="Wingdings" pitchFamily="2" charset="2"/>
              </a:rPr>
              <a:t>Up and running in minutes</a:t>
            </a:r>
            <a:endParaRPr lang="en-US" sz="1500" dirty="0"/>
          </a:p>
          <a:p>
            <a:pPr marL="141535" indent="-134920" defTabSz="912630" eaLnBrk="0" hangingPunct="0">
              <a:lnSpc>
                <a:spcPts val="917"/>
              </a:lnSpc>
              <a:spcBef>
                <a:spcPct val="30000"/>
              </a:spcBef>
              <a:buClr>
                <a:schemeClr val="tx2"/>
              </a:buClr>
              <a:buSzPct val="80000"/>
              <a:buBlip>
                <a:blip r:embed="rId45"/>
              </a:buBlip>
            </a:pPr>
            <a:r>
              <a:rPr lang="en-US" sz="1500" dirty="0">
                <a:sym typeface="Wingdings" pitchFamily="2" charset="2"/>
              </a:rPr>
              <a:t>Simplified UI</a:t>
            </a:r>
          </a:p>
          <a:p>
            <a:pPr marL="141535" indent="-134920" defTabSz="912630" eaLnBrk="0" hangingPunct="0">
              <a:lnSpc>
                <a:spcPts val="917"/>
              </a:lnSpc>
              <a:spcBef>
                <a:spcPct val="30000"/>
              </a:spcBef>
              <a:buClr>
                <a:schemeClr val="tx2"/>
              </a:buClr>
              <a:buSzPct val="80000"/>
              <a:buBlip>
                <a:blip r:embed="rId45"/>
              </a:buBlip>
            </a:pPr>
            <a:r>
              <a:rPr lang="en-US" sz="1500" dirty="0">
                <a:sym typeface="Wingdings" pitchFamily="2" charset="2"/>
              </a:rPr>
              <a:t>Advanced Task Sequencing</a:t>
            </a:r>
          </a:p>
          <a:p>
            <a:pPr marL="141535" indent="-134920" defTabSz="912630" eaLnBrk="0" hangingPunct="0">
              <a:lnSpc>
                <a:spcPts val="917"/>
              </a:lnSpc>
              <a:spcBef>
                <a:spcPct val="30000"/>
              </a:spcBef>
              <a:buClr>
                <a:schemeClr val="tx2"/>
              </a:buClr>
              <a:buSzPct val="80000"/>
              <a:buBlip>
                <a:blip r:embed="rId45"/>
              </a:buBlip>
            </a:pPr>
            <a:r>
              <a:rPr lang="en-US" sz="1500" dirty="0" smtClean="0">
                <a:sym typeface="Wingdings" pitchFamily="2" charset="2"/>
              </a:rPr>
              <a:t>Improved </a:t>
            </a:r>
            <a:r>
              <a:rPr lang="en-US" sz="1500" dirty="0">
                <a:sym typeface="Wingdings" pitchFamily="2" charset="2"/>
              </a:rPr>
              <a:t>scheduling and greater control including Wake-on-LAN</a:t>
            </a:r>
          </a:p>
          <a:p>
            <a:pPr marL="141535" indent="-134920" defTabSz="912630" eaLnBrk="0" hangingPunct="0">
              <a:lnSpc>
                <a:spcPts val="917"/>
              </a:lnSpc>
              <a:spcBef>
                <a:spcPct val="30000"/>
              </a:spcBef>
              <a:buClr>
                <a:schemeClr val="tx2"/>
              </a:buClr>
              <a:buSzPct val="80000"/>
              <a:buBlip>
                <a:blip r:embed="rId45"/>
              </a:buBlip>
            </a:pPr>
            <a:r>
              <a:rPr lang="en-US" sz="1500" dirty="0">
                <a:sym typeface="Wingdings" pitchFamily="2" charset="2"/>
              </a:rPr>
              <a:t>Common processes for Windows Mobile and embedded device</a:t>
            </a:r>
            <a:endParaRPr lang="en-US" sz="1500" dirty="0"/>
          </a:p>
        </p:txBody>
      </p:sp>
      <p:sp>
        <p:nvSpPr>
          <p:cNvPr id="33" name="TextBox 32"/>
          <p:cNvSpPr txBox="1"/>
          <p:nvPr/>
        </p:nvSpPr>
        <p:spPr>
          <a:xfrm>
            <a:off x="2150579" y="2590800"/>
            <a:ext cx="6119927" cy="954097"/>
          </a:xfrm>
          <a:prstGeom prst="rect">
            <a:avLst/>
          </a:prstGeom>
          <a:noFill/>
          <a:ln w="9525">
            <a:noFill/>
            <a:miter lim="800000"/>
            <a:headEnd/>
            <a:tailEnd/>
          </a:ln>
        </p:spPr>
        <p:txBody>
          <a:bodyPr wrap="none" lIns="76191" tIns="38095" rIns="76191" bIns="38095" rtlCol="0">
            <a:spAutoFit/>
          </a:bodyPr>
          <a:lstStyle/>
          <a:p>
            <a:pPr marL="289715" indent="-283070" defTabSz="912630" eaLnBrk="0" hangingPunct="0">
              <a:lnSpc>
                <a:spcPct val="90000"/>
              </a:lnSpc>
              <a:spcBef>
                <a:spcPct val="30000"/>
              </a:spcBef>
              <a:buClr>
                <a:schemeClr val="tx2"/>
              </a:buClr>
              <a:buSzPct val="80000"/>
            </a:pPr>
            <a:r>
              <a:rPr lang="en-US" sz="2400" dirty="0"/>
              <a:t>Deployment</a:t>
            </a:r>
          </a:p>
          <a:p>
            <a:pPr marL="141535" indent="-134920" defTabSz="912630" eaLnBrk="0" hangingPunct="0">
              <a:lnSpc>
                <a:spcPts val="917"/>
              </a:lnSpc>
              <a:spcBef>
                <a:spcPct val="30000"/>
              </a:spcBef>
              <a:buClr>
                <a:schemeClr val="tx2"/>
              </a:buClr>
              <a:buSzPct val="80000"/>
              <a:buBlip>
                <a:blip r:embed="rId45"/>
              </a:buBlip>
            </a:pPr>
            <a:r>
              <a:rPr lang="en-US" sz="1500" dirty="0">
                <a:sym typeface="Wingdings" pitchFamily="2" charset="2"/>
              </a:rPr>
              <a:t>Unified delivery of Windows operating system for clients and servers</a:t>
            </a:r>
          </a:p>
          <a:p>
            <a:pPr marL="141535" indent="-134920" defTabSz="912630" eaLnBrk="0" hangingPunct="0">
              <a:lnSpc>
                <a:spcPts val="917"/>
              </a:lnSpc>
              <a:spcBef>
                <a:spcPct val="30000"/>
              </a:spcBef>
              <a:buClr>
                <a:schemeClr val="tx2"/>
              </a:buClr>
              <a:buSzPct val="80000"/>
              <a:buBlip>
                <a:blip r:embed="rId45"/>
              </a:buBlip>
            </a:pPr>
            <a:r>
              <a:rPr lang="en-US" sz="1500" dirty="0" smtClean="0">
                <a:sym typeface="Wingdings" pitchFamily="2" charset="2"/>
              </a:rPr>
              <a:t>Built </a:t>
            </a:r>
            <a:r>
              <a:rPr lang="en-US" sz="1500" dirty="0">
                <a:sym typeface="Wingdings" pitchFamily="2" charset="2"/>
              </a:rPr>
              <a:t>on Windows Vista technologies including Windows Imaging</a:t>
            </a:r>
          </a:p>
          <a:p>
            <a:pPr marL="141535" indent="-134920" defTabSz="912630" eaLnBrk="0" hangingPunct="0">
              <a:lnSpc>
                <a:spcPts val="917"/>
              </a:lnSpc>
              <a:spcBef>
                <a:spcPct val="30000"/>
              </a:spcBef>
              <a:buClr>
                <a:schemeClr val="tx2"/>
              </a:buClr>
              <a:buSzPct val="80000"/>
              <a:buBlip>
                <a:blip r:embed="rId45"/>
              </a:buBlip>
            </a:pPr>
            <a:r>
              <a:rPr lang="en-US" sz="1500" dirty="0" smtClean="0">
                <a:sym typeface="Wingdings" pitchFamily="2" charset="2"/>
              </a:rPr>
              <a:t>Offline </a:t>
            </a:r>
            <a:r>
              <a:rPr lang="en-US" sz="1500" dirty="0">
                <a:sym typeface="Wingdings" pitchFamily="2" charset="2"/>
              </a:rPr>
              <a:t>media support for full offline provisioning</a:t>
            </a:r>
          </a:p>
        </p:txBody>
      </p:sp>
      <p:sp>
        <p:nvSpPr>
          <p:cNvPr id="34" name="TextBox 33"/>
          <p:cNvSpPr txBox="1"/>
          <p:nvPr/>
        </p:nvSpPr>
        <p:spPr>
          <a:xfrm>
            <a:off x="2150580" y="4026704"/>
            <a:ext cx="6365186" cy="1141521"/>
          </a:xfrm>
          <a:prstGeom prst="rect">
            <a:avLst/>
          </a:prstGeom>
          <a:noFill/>
          <a:ln w="9525">
            <a:noFill/>
            <a:miter lim="800000"/>
            <a:headEnd/>
            <a:tailEnd/>
          </a:ln>
        </p:spPr>
        <p:txBody>
          <a:bodyPr wrap="none" lIns="76191" tIns="38095" rIns="76191" bIns="38095" rtlCol="0">
            <a:spAutoFit/>
          </a:bodyPr>
          <a:lstStyle/>
          <a:p>
            <a:pPr marL="289715" indent="-283070" defTabSz="912630" eaLnBrk="0" hangingPunct="0">
              <a:lnSpc>
                <a:spcPct val="90000"/>
              </a:lnSpc>
              <a:spcBef>
                <a:spcPct val="30000"/>
              </a:spcBef>
              <a:buClr>
                <a:schemeClr val="tx2"/>
              </a:buClr>
              <a:buSzPct val="80000"/>
            </a:pPr>
            <a:r>
              <a:rPr lang="en-US" sz="2400" dirty="0"/>
              <a:t>Security</a:t>
            </a:r>
          </a:p>
          <a:p>
            <a:pPr marL="141535" indent="-134920" defTabSz="912630" eaLnBrk="0" hangingPunct="0">
              <a:lnSpc>
                <a:spcPts val="917"/>
              </a:lnSpc>
              <a:spcBef>
                <a:spcPct val="30000"/>
              </a:spcBef>
              <a:buClr>
                <a:schemeClr val="tx2"/>
              </a:buClr>
              <a:buSzPct val="80000"/>
              <a:buBlip>
                <a:blip r:embed="rId45"/>
              </a:buBlip>
            </a:pPr>
            <a:r>
              <a:rPr lang="en-US" sz="1400" dirty="0">
                <a:sym typeface="Wingdings" pitchFamily="2" charset="2"/>
              </a:rPr>
              <a:t>Integration with </a:t>
            </a:r>
            <a:r>
              <a:rPr lang="en-US" sz="1400" dirty="0" smtClean="0">
                <a:sym typeface="Wingdings" pitchFamily="2" charset="2"/>
              </a:rPr>
              <a:t>Windows 2008 Network </a:t>
            </a:r>
            <a:r>
              <a:rPr lang="en-US" sz="1400" dirty="0">
                <a:sym typeface="Wingdings" pitchFamily="2" charset="2"/>
              </a:rPr>
              <a:t>Access Protection</a:t>
            </a:r>
          </a:p>
          <a:p>
            <a:pPr marL="141535" indent="-134920" defTabSz="912630" eaLnBrk="0" hangingPunct="0">
              <a:lnSpc>
                <a:spcPts val="917"/>
              </a:lnSpc>
              <a:spcBef>
                <a:spcPct val="30000"/>
              </a:spcBef>
              <a:buClr>
                <a:schemeClr val="tx2"/>
              </a:buClr>
              <a:buSzPct val="80000"/>
              <a:buBlip>
                <a:blip r:embed="rId45"/>
              </a:buBlip>
            </a:pPr>
            <a:r>
              <a:rPr lang="en-US" sz="1400" dirty="0">
                <a:sym typeface="Wingdings" pitchFamily="2" charset="2"/>
              </a:rPr>
              <a:t>Simplified, comprehensive software updating w/ templates for common tasks</a:t>
            </a:r>
          </a:p>
          <a:p>
            <a:pPr marL="141535" indent="-134920" defTabSz="912630" eaLnBrk="0" hangingPunct="0">
              <a:lnSpc>
                <a:spcPts val="917"/>
              </a:lnSpc>
              <a:spcBef>
                <a:spcPct val="30000"/>
              </a:spcBef>
              <a:buClr>
                <a:schemeClr val="tx2"/>
              </a:buClr>
              <a:buSzPct val="80000"/>
              <a:buBlip>
                <a:blip r:embed="rId45"/>
              </a:buBlip>
            </a:pPr>
            <a:r>
              <a:rPr lang="en-US" sz="1400" dirty="0">
                <a:sym typeface="Wingdings" pitchFamily="2" charset="2"/>
              </a:rPr>
              <a:t>Enterprise Vulnerability assessment</a:t>
            </a:r>
          </a:p>
          <a:p>
            <a:pPr marL="141535" indent="-134920" defTabSz="912630" eaLnBrk="0" hangingPunct="0">
              <a:lnSpc>
                <a:spcPts val="917"/>
              </a:lnSpc>
              <a:spcBef>
                <a:spcPct val="30000"/>
              </a:spcBef>
              <a:buClr>
                <a:schemeClr val="tx2"/>
              </a:buClr>
              <a:buSzPct val="80000"/>
              <a:buBlip>
                <a:blip r:embed="rId45"/>
              </a:buBlip>
            </a:pPr>
            <a:r>
              <a:rPr lang="en-US" sz="1400" dirty="0">
                <a:sym typeface="Wingdings" pitchFamily="2" charset="2"/>
              </a:rPr>
              <a:t>Securely managing devices across the </a:t>
            </a:r>
            <a:r>
              <a:rPr lang="en-US" sz="1400" dirty="0" smtClean="0">
                <a:sym typeface="Wingdings" pitchFamily="2" charset="2"/>
              </a:rPr>
              <a:t>Internet</a:t>
            </a:r>
            <a:endParaRPr lang="en-US" sz="1400" dirty="0">
              <a:sym typeface="Wingdings" pitchFamily="2" charset="2"/>
            </a:endParaRPr>
          </a:p>
        </p:txBody>
      </p:sp>
      <p:sp>
        <p:nvSpPr>
          <p:cNvPr id="35" name="TextBox 34"/>
          <p:cNvSpPr txBox="1"/>
          <p:nvPr/>
        </p:nvSpPr>
        <p:spPr>
          <a:xfrm>
            <a:off x="2126766" y="5483224"/>
            <a:ext cx="7017234" cy="949481"/>
          </a:xfrm>
          <a:prstGeom prst="rect">
            <a:avLst/>
          </a:prstGeom>
          <a:noFill/>
          <a:ln w="9525">
            <a:noFill/>
            <a:miter lim="800000"/>
            <a:headEnd/>
            <a:tailEnd/>
          </a:ln>
        </p:spPr>
        <p:txBody>
          <a:bodyPr wrap="square" lIns="76191" tIns="38095" rIns="76191" bIns="38095" rtlCol="0">
            <a:spAutoFit/>
          </a:bodyPr>
          <a:lstStyle/>
          <a:p>
            <a:pPr marL="289715" indent="-283070" defTabSz="912630" eaLnBrk="0" hangingPunct="0">
              <a:lnSpc>
                <a:spcPct val="90000"/>
              </a:lnSpc>
              <a:spcBef>
                <a:spcPct val="30000"/>
              </a:spcBef>
              <a:buClr>
                <a:schemeClr val="tx2"/>
              </a:buClr>
              <a:buSzPct val="80000"/>
            </a:pPr>
            <a:r>
              <a:rPr lang="en-US" sz="2400" dirty="0"/>
              <a:t>Configuration</a:t>
            </a:r>
          </a:p>
          <a:p>
            <a:pPr marL="141535" indent="-134920" defTabSz="912630" eaLnBrk="0" hangingPunct="0">
              <a:lnSpc>
                <a:spcPts val="917"/>
              </a:lnSpc>
              <a:spcBef>
                <a:spcPct val="30000"/>
              </a:spcBef>
              <a:buClr>
                <a:schemeClr val="tx2"/>
              </a:buClr>
              <a:buSzPct val="80000"/>
              <a:buBlip>
                <a:blip r:embed="rId45"/>
              </a:buBlip>
            </a:pPr>
            <a:r>
              <a:rPr lang="en-US" sz="1400" dirty="0" smtClean="0">
                <a:sym typeface="Wingdings" pitchFamily="2" charset="2"/>
              </a:rPr>
              <a:t>IT </a:t>
            </a:r>
            <a:r>
              <a:rPr lang="en-US" sz="1400" dirty="0">
                <a:sym typeface="Wingdings" pitchFamily="2" charset="2"/>
              </a:rPr>
              <a:t>policies for analyzing corporate and regulatory compliance </a:t>
            </a:r>
          </a:p>
          <a:p>
            <a:pPr marL="141535" indent="-134920" defTabSz="912630" eaLnBrk="0" hangingPunct="0">
              <a:lnSpc>
                <a:spcPts val="917"/>
              </a:lnSpc>
              <a:spcBef>
                <a:spcPct val="30000"/>
              </a:spcBef>
              <a:buClr>
                <a:schemeClr val="tx2"/>
              </a:buClr>
              <a:buSzPct val="80000"/>
              <a:buBlip>
                <a:blip r:embed="rId45"/>
              </a:buBlip>
            </a:pPr>
            <a:r>
              <a:rPr lang="en-US" sz="1400" dirty="0">
                <a:sym typeface="Wingdings" pitchFamily="2" charset="2"/>
              </a:rPr>
              <a:t>Out of the box configuration policies for server workloads i.e. Exchange</a:t>
            </a:r>
          </a:p>
          <a:p>
            <a:pPr marL="141535" indent="-134920" defTabSz="912630" eaLnBrk="0" hangingPunct="0">
              <a:lnSpc>
                <a:spcPts val="917"/>
              </a:lnSpc>
              <a:spcBef>
                <a:spcPct val="30000"/>
              </a:spcBef>
              <a:buClr>
                <a:schemeClr val="tx2"/>
              </a:buClr>
              <a:buSzPct val="80000"/>
              <a:buBlip>
                <a:blip r:embed="rId45"/>
              </a:buBlip>
            </a:pPr>
            <a:r>
              <a:rPr lang="en-US" sz="1400" dirty="0">
                <a:sym typeface="Wingdings" pitchFamily="2" charset="2"/>
              </a:rPr>
              <a:t>License and asset management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010400" cy="457200"/>
          </a:xfrm>
        </p:spPr>
        <p:txBody>
          <a:bodyPr/>
          <a:lstStyle/>
          <a:p>
            <a:r>
              <a:rPr lang="en-US" sz="2800" dirty="0" smtClean="0">
                <a:latin typeface="+mj-lt"/>
              </a:rPr>
              <a:t>SCCM - </a:t>
            </a:r>
            <a:r>
              <a:rPr sz="2800" dirty="0" smtClean="0">
                <a:latin typeface="+mj-lt"/>
              </a:rPr>
              <a:t>Automate Software Deployment</a:t>
            </a:r>
            <a:endParaRPr lang="en-US" sz="2800" dirty="0">
              <a:latin typeface="+mj-lt"/>
            </a:endParaRPr>
          </a:p>
        </p:txBody>
      </p:sp>
      <p:sp>
        <p:nvSpPr>
          <p:cNvPr id="3" name="Content Placeholder 2"/>
          <p:cNvSpPr>
            <a:spLocks noGrp="1"/>
          </p:cNvSpPr>
          <p:nvPr>
            <p:ph idx="1"/>
          </p:nvPr>
        </p:nvSpPr>
        <p:spPr>
          <a:xfrm>
            <a:off x="304800" y="582978"/>
            <a:ext cx="8382000" cy="5589222"/>
          </a:xfrm>
        </p:spPr>
        <p:txBody>
          <a:bodyPr/>
          <a:lstStyle/>
          <a:p>
            <a:r>
              <a:rPr lang="en-US" sz="1800" i="1" dirty="0" smtClean="0"/>
              <a:t>Integrated, policy-based solution to seamlessly deploy and update physical and virtual applications, ensuring IT systems are up-to-date and more secure. </a:t>
            </a:r>
            <a:endParaRPr lang="en-US" sz="1800" dirty="0" smtClean="0"/>
          </a:p>
          <a:p>
            <a:pPr>
              <a:buNone/>
            </a:pPr>
            <a:endParaRPr lang="en-US" sz="1800" dirty="0" smtClean="0"/>
          </a:p>
          <a:p>
            <a:pPr lvl="0"/>
            <a:r>
              <a:rPr lang="en-US" sz="1800" dirty="0" smtClean="0"/>
              <a:t>Policy-based deployment of both locally installed and virtualized applications through integration with Microsoft </a:t>
            </a:r>
            <a:r>
              <a:rPr lang="en-US" sz="1800" dirty="0" smtClean="0"/>
              <a:t>SoftGrid</a:t>
            </a:r>
            <a:r>
              <a:rPr lang="en-US" sz="1800" dirty="0" smtClean="0"/>
              <a:t> (Application Virtualization)</a:t>
            </a:r>
          </a:p>
          <a:p>
            <a:pPr lvl="0"/>
            <a:r>
              <a:rPr lang="en-US" sz="1800" dirty="0" smtClean="0"/>
              <a:t>Integrated software update management built on Microsoft Update improves speed and efficiency of update management and helps limit vulnerabilities</a:t>
            </a:r>
          </a:p>
          <a:p>
            <a:pPr lvl="0"/>
            <a:r>
              <a:rPr lang="en-US" sz="1800" dirty="0" smtClean="0"/>
              <a:t>Easily add software updates through task sequencing to your OS image so that you don’t deploy out of date machines. </a:t>
            </a:r>
          </a:p>
          <a:p>
            <a:pPr lvl="0"/>
            <a:r>
              <a:rPr lang="en-US" sz="1800" dirty="0" smtClean="0"/>
              <a:t>Together with Virtual Machine Manager, Configuration Manager provides a single process for updating your physical and virtual (VHD) systems.</a:t>
            </a:r>
          </a:p>
          <a:p>
            <a:pPr lvl="0"/>
            <a:r>
              <a:rPr lang="en-US" sz="1800" dirty="0" smtClean="0"/>
              <a:t>Define, maintain and exceed company SLAs through the use of Maintenance Windows, controlling when change can happen to your managed environment. </a:t>
            </a:r>
          </a:p>
          <a:p>
            <a:pPr lvl="0"/>
            <a:r>
              <a:rPr lang="en-US" sz="1800" dirty="0" smtClean="0"/>
              <a:t>Allows for explicit targeting, scheduling, and reporting</a:t>
            </a:r>
            <a:r>
              <a:rPr lang="en-US" sz="1800" dirty="0" smtClean="0"/>
              <a:t>. </a:t>
            </a:r>
            <a:endParaRPr lang="en-US" sz="1800" dirty="0" smtClean="0"/>
          </a:p>
          <a:p>
            <a:endParaRPr lang="en-US" sz="1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010400" cy="533400"/>
          </a:xfrm>
        </p:spPr>
        <p:txBody>
          <a:bodyPr/>
          <a:lstStyle/>
          <a:p>
            <a:r>
              <a:rPr lang="en-US" sz="2600" dirty="0" smtClean="0"/>
              <a:t>Internet Based Client Management for SCCM</a:t>
            </a:r>
          </a:p>
        </p:txBody>
      </p:sp>
      <p:sp>
        <p:nvSpPr>
          <p:cNvPr id="5" name="Rectangle 4"/>
          <p:cNvSpPr/>
          <p:nvPr/>
        </p:nvSpPr>
        <p:spPr>
          <a:xfrm>
            <a:off x="381000" y="1295400"/>
            <a:ext cx="7848600" cy="3465564"/>
          </a:xfrm>
          <a:prstGeom prst="rect">
            <a:avLst/>
          </a:prstGeom>
        </p:spPr>
        <p:txBody>
          <a:bodyPr wrap="square">
            <a:spAutoFit/>
          </a:bodyPr>
          <a:lstStyle/>
          <a:p>
            <a:pPr marL="342900" indent="-342900">
              <a:spcBef>
                <a:spcPct val="20000"/>
              </a:spcBef>
              <a:buClr>
                <a:srgbClr val="A8BEE2"/>
              </a:buClr>
              <a:defRPr/>
            </a:pPr>
            <a:r>
              <a:rPr lang="en-US" sz="2800" dirty="0" smtClean="0">
                <a:solidFill>
                  <a:srgbClr val="FFFFFF"/>
                </a:solidFill>
                <a:latin typeface="+mn-lt"/>
                <a:ea typeface="+mn-ea"/>
                <a:cs typeface="+mn-cs"/>
              </a:rPr>
              <a:t>Manage your clients outside of Corporate boundaries:</a:t>
            </a:r>
          </a:p>
          <a:p>
            <a:pPr marL="342900" lvl="1" indent="-342900">
              <a:spcBef>
                <a:spcPct val="20000"/>
              </a:spcBef>
              <a:buClr>
                <a:srgbClr val="A8BEE2"/>
              </a:buClr>
              <a:buFont typeface="Arial" pitchFamily="34" charset="0"/>
              <a:buChar char="•"/>
              <a:defRPr/>
            </a:pPr>
            <a:r>
              <a:rPr lang="en-US" dirty="0" smtClean="0">
                <a:solidFill>
                  <a:srgbClr val="FFFFFF"/>
                </a:solidFill>
                <a:latin typeface="+mn-lt"/>
                <a:ea typeface="+mn-ea"/>
                <a:cs typeface="+mn-cs"/>
              </a:rPr>
              <a:t>Leverage the same PKI infrastructure as SCOM uses for certificate based authentication</a:t>
            </a:r>
          </a:p>
          <a:p>
            <a:pPr marL="342900" lvl="1" indent="-342900">
              <a:spcBef>
                <a:spcPct val="20000"/>
              </a:spcBef>
              <a:buClr>
                <a:srgbClr val="A8BEE2"/>
              </a:buClr>
              <a:buFont typeface="Arial" pitchFamily="34" charset="0"/>
              <a:buChar char="•"/>
              <a:defRPr/>
            </a:pPr>
            <a:r>
              <a:rPr lang="en-US" dirty="0" smtClean="0">
                <a:solidFill>
                  <a:srgbClr val="FFFFFF"/>
                </a:solidFill>
                <a:latin typeface="+mn-lt"/>
                <a:ea typeface="+mn-ea"/>
                <a:cs typeface="+mn-cs"/>
              </a:rPr>
              <a:t>Use HTTPS for client communication</a:t>
            </a:r>
          </a:p>
          <a:p>
            <a:pPr marL="342900" lvl="1" indent="-342900">
              <a:spcBef>
                <a:spcPct val="20000"/>
              </a:spcBef>
              <a:buClr>
                <a:srgbClr val="A8BEE2"/>
              </a:buClr>
              <a:buFont typeface="Arial" pitchFamily="34" charset="0"/>
              <a:buChar char="•"/>
              <a:defRPr/>
            </a:pPr>
            <a:r>
              <a:rPr lang="en-US" dirty="0" smtClean="0">
                <a:solidFill>
                  <a:srgbClr val="FFFFFF"/>
                </a:solidFill>
                <a:latin typeface="+mn-lt"/>
                <a:ea typeface="+mn-ea"/>
                <a:cs typeface="+mn-cs"/>
              </a:rPr>
              <a:t>Offer this as a service to patch end customer servers and workstations</a:t>
            </a:r>
          </a:p>
          <a:p>
            <a:pPr marL="342900" lvl="1" indent="-342900">
              <a:spcBef>
                <a:spcPct val="20000"/>
              </a:spcBef>
              <a:buClr>
                <a:srgbClr val="A8BEE2"/>
              </a:buClr>
              <a:buFont typeface="Arial" pitchFamily="34" charset="0"/>
              <a:buChar char="•"/>
              <a:defRPr/>
            </a:pPr>
            <a:r>
              <a:rPr lang="en-US" dirty="0" smtClean="0">
                <a:solidFill>
                  <a:srgbClr val="FFFFFF"/>
                </a:solidFill>
                <a:latin typeface="+mn-lt"/>
                <a:ea typeface="+mn-ea"/>
                <a:cs typeface="+mn-cs"/>
              </a:rPr>
              <a:t>Supports a subset of features when using IBCM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3"/>
          <p:cNvSpPr txBox="1">
            <a:spLocks noChangeArrowheads="1"/>
          </p:cNvSpPr>
          <p:nvPr/>
        </p:nvSpPr>
        <p:spPr bwMode="auto">
          <a:xfrm>
            <a:off x="533400" y="5029200"/>
            <a:ext cx="7913687" cy="993775"/>
          </a:xfrm>
          <a:prstGeom prst="rect">
            <a:avLst/>
          </a:prstGeom>
          <a:noFill/>
          <a:ln w="9525" algn="ctr">
            <a:noFill/>
            <a:miter lim="800000"/>
            <a:headEnd/>
            <a:tailEnd/>
          </a:ln>
        </p:spPr>
        <p:txBody>
          <a:bodyPr lIns="91435" tIns="45717" rIns="91435" bIns="45717">
            <a:spAutoFit/>
          </a:bodyPr>
          <a:lstStyle/>
          <a:p>
            <a:pPr marL="284163" indent="-284163">
              <a:lnSpc>
                <a:spcPct val="80000"/>
              </a:lnSpc>
              <a:spcBef>
                <a:spcPct val="20000"/>
              </a:spcBef>
              <a:buClr>
                <a:schemeClr val="tx2"/>
              </a:buClr>
              <a:buSzPct val="95000"/>
            </a:pPr>
            <a:r>
              <a:rPr lang="en-US" sz="1700" b="1" dirty="0">
                <a:solidFill>
                  <a:schemeClr val="bg1"/>
                </a:solidFill>
                <a:latin typeface="Segoe" pitchFamily="34" charset="0"/>
              </a:rPr>
              <a:t>DPM 2007</a:t>
            </a:r>
            <a:endParaRPr lang="en-US" sz="1700" dirty="0">
              <a:solidFill>
                <a:schemeClr val="bg1"/>
              </a:solidFill>
              <a:latin typeface="Segoe" pitchFamily="34" charset="0"/>
            </a:endParaRPr>
          </a:p>
          <a:p>
            <a:pPr marL="284163" indent="-284163">
              <a:lnSpc>
                <a:spcPct val="80000"/>
              </a:lnSpc>
              <a:spcBef>
                <a:spcPct val="20000"/>
              </a:spcBef>
              <a:buClr>
                <a:schemeClr val="tx2"/>
              </a:buClr>
              <a:buSzPct val="95000"/>
              <a:buFontTx/>
              <a:buBlip>
                <a:blip r:embed="rId4"/>
              </a:buBlip>
            </a:pPr>
            <a:r>
              <a:rPr lang="en-US" sz="1500" dirty="0">
                <a:solidFill>
                  <a:schemeClr val="bg1"/>
                </a:solidFill>
                <a:latin typeface="Segoe" pitchFamily="34" charset="0"/>
              </a:rPr>
              <a:t>Continuous Data Protection for Windows Application and File Servers</a:t>
            </a:r>
          </a:p>
          <a:p>
            <a:pPr marL="284163" indent="-284163">
              <a:lnSpc>
                <a:spcPct val="80000"/>
              </a:lnSpc>
              <a:spcBef>
                <a:spcPct val="20000"/>
              </a:spcBef>
              <a:buClr>
                <a:schemeClr val="tx2"/>
              </a:buClr>
              <a:buSzPct val="95000"/>
              <a:buFontTx/>
              <a:buBlip>
                <a:blip r:embed="rId4"/>
              </a:buBlip>
            </a:pPr>
            <a:r>
              <a:rPr lang="en-US" sz="1500" dirty="0">
                <a:solidFill>
                  <a:schemeClr val="bg1"/>
                </a:solidFill>
                <a:latin typeface="Segoe" pitchFamily="34" charset="0"/>
              </a:rPr>
              <a:t>Rapid &amp; Reliable Recovery from disk instead of tape</a:t>
            </a:r>
          </a:p>
          <a:p>
            <a:pPr marL="284163" indent="-284163">
              <a:lnSpc>
                <a:spcPct val="80000"/>
              </a:lnSpc>
              <a:spcBef>
                <a:spcPct val="20000"/>
              </a:spcBef>
              <a:buClr>
                <a:schemeClr val="tx2"/>
              </a:buClr>
              <a:buSzPct val="95000"/>
              <a:buFontTx/>
              <a:buBlip>
                <a:blip r:embed="rId4"/>
              </a:buBlip>
            </a:pPr>
            <a:r>
              <a:rPr lang="en-US" sz="1500" dirty="0">
                <a:solidFill>
                  <a:schemeClr val="bg1"/>
                </a:solidFill>
                <a:latin typeface="Segoe" pitchFamily="34" charset="0"/>
              </a:rPr>
              <a:t>Advanced Technology for enterprises of all sizes</a:t>
            </a:r>
          </a:p>
        </p:txBody>
      </p:sp>
      <p:sp>
        <p:nvSpPr>
          <p:cNvPr id="136" name="AutoShape 65"/>
          <p:cNvSpPr>
            <a:spLocks noChangeArrowheads="1"/>
          </p:cNvSpPr>
          <p:nvPr/>
        </p:nvSpPr>
        <p:spPr bwMode="auto">
          <a:xfrm>
            <a:off x="2403475" y="3050038"/>
            <a:ext cx="1884363" cy="338137"/>
          </a:xfrm>
          <a:prstGeom prst="rightArrow">
            <a:avLst>
              <a:gd name="adj1" fmla="val 59620"/>
              <a:gd name="adj2" fmla="val 114552"/>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algn="ctr" eaLnBrk="0" hangingPunct="0">
              <a:defRPr/>
            </a:pPr>
            <a:r>
              <a:rPr lang="en-GB" sz="800" dirty="0">
                <a:solidFill>
                  <a:schemeClr val="bg1"/>
                </a:solidFill>
                <a:latin typeface="+mj-lt"/>
                <a:cs typeface="+mn-cs"/>
              </a:rPr>
              <a:t>Up to </a:t>
            </a:r>
            <a:r>
              <a:rPr lang="en-GB" sz="1100" dirty="0">
                <a:solidFill>
                  <a:schemeClr val="bg1"/>
                </a:solidFill>
                <a:latin typeface="+mj-lt"/>
                <a:cs typeface="+mn-cs"/>
              </a:rPr>
              <a:t>Every 15 minutes</a:t>
            </a:r>
          </a:p>
        </p:txBody>
      </p:sp>
      <p:sp>
        <p:nvSpPr>
          <p:cNvPr id="138" name="Text Box 67"/>
          <p:cNvSpPr txBox="1">
            <a:spLocks noChangeArrowheads="1"/>
          </p:cNvSpPr>
          <p:nvPr/>
        </p:nvSpPr>
        <p:spPr bwMode="auto">
          <a:xfrm>
            <a:off x="6048375" y="1451425"/>
            <a:ext cx="2201234" cy="292382"/>
          </a:xfrm>
          <a:prstGeom prst="rect">
            <a:avLst/>
          </a:prstGeom>
          <a:noFill/>
          <a:ln w="9525">
            <a:noFill/>
            <a:miter lim="800000"/>
            <a:headEnd/>
            <a:tailEnd/>
          </a:ln>
          <a:effectLst/>
        </p:spPr>
        <p:txBody>
          <a:bodyPr wrap="none" lIns="91435" tIns="45717" rIns="91435" bIns="45717">
            <a:spAutoFit/>
          </a:bodyPr>
          <a:lstStyle/>
          <a:p>
            <a:pPr eaLnBrk="0" hangingPunct="0">
              <a:defRPr/>
            </a:pPr>
            <a:r>
              <a:rPr lang="en-US" sz="1300" dirty="0">
                <a:solidFill>
                  <a:schemeClr val="bg1"/>
                </a:solidFill>
                <a:latin typeface="+mj-lt"/>
                <a:cs typeface="+mn-cs"/>
              </a:rPr>
              <a:t>Online Snapshots </a:t>
            </a:r>
            <a:r>
              <a:rPr lang="en-US" sz="1050" dirty="0">
                <a:solidFill>
                  <a:schemeClr val="bg1"/>
                </a:solidFill>
                <a:latin typeface="+mj-lt"/>
                <a:cs typeface="+mn-cs"/>
              </a:rPr>
              <a:t>(up to 512)</a:t>
            </a:r>
          </a:p>
        </p:txBody>
      </p:sp>
      <p:sp>
        <p:nvSpPr>
          <p:cNvPr id="141" name="Right Arrow 88"/>
          <p:cNvSpPr>
            <a:spLocks noChangeArrowheads="1"/>
          </p:cNvSpPr>
          <p:nvPr/>
        </p:nvSpPr>
        <p:spPr bwMode="auto">
          <a:xfrm rot="1323512">
            <a:off x="5932488" y="3827913"/>
            <a:ext cx="879475" cy="338137"/>
          </a:xfrm>
          <a:prstGeom prst="rightArrow">
            <a:avLst>
              <a:gd name="adj1" fmla="val 64315"/>
              <a:gd name="adj2" fmla="val 100943"/>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endParaRPr lang="en-GB" dirty="0">
              <a:latin typeface="+mj-lt"/>
              <a:cs typeface="+mn-cs"/>
            </a:endParaRPr>
          </a:p>
        </p:txBody>
      </p:sp>
      <p:sp>
        <p:nvSpPr>
          <p:cNvPr id="142" name="TextBox 89"/>
          <p:cNvSpPr txBox="1">
            <a:spLocks noChangeArrowheads="1"/>
          </p:cNvSpPr>
          <p:nvPr/>
        </p:nvSpPr>
        <p:spPr bwMode="auto">
          <a:xfrm>
            <a:off x="7007225" y="1753050"/>
            <a:ext cx="1202563" cy="553992"/>
          </a:xfrm>
          <a:prstGeom prst="rect">
            <a:avLst/>
          </a:prstGeom>
          <a:noFill/>
          <a:ln w="9525">
            <a:noFill/>
            <a:miter lim="800000"/>
            <a:headEnd/>
            <a:tailEnd/>
          </a:ln>
        </p:spPr>
        <p:txBody>
          <a:bodyPr wrap="none" lIns="91435" tIns="45717" rIns="91435" bIns="45717">
            <a:spAutoFit/>
          </a:bodyPr>
          <a:lstStyle/>
          <a:p>
            <a:pPr eaLnBrk="0" hangingPunct="0">
              <a:defRPr/>
            </a:pPr>
            <a:r>
              <a:rPr lang="en-US" sz="1500" dirty="0">
                <a:solidFill>
                  <a:schemeClr val="bg1"/>
                </a:solidFill>
                <a:latin typeface="+mj-lt"/>
                <a:cs typeface="+mn-cs"/>
              </a:rPr>
              <a:t>Disk-based </a:t>
            </a:r>
          </a:p>
          <a:p>
            <a:pPr eaLnBrk="0" hangingPunct="0">
              <a:defRPr/>
            </a:pPr>
            <a:r>
              <a:rPr lang="en-US" sz="1500" dirty="0">
                <a:solidFill>
                  <a:schemeClr val="bg1"/>
                </a:solidFill>
                <a:latin typeface="+mj-lt"/>
                <a:cs typeface="+mn-cs"/>
              </a:rPr>
              <a:t>Recovery</a:t>
            </a:r>
          </a:p>
        </p:txBody>
      </p:sp>
      <p:sp>
        <p:nvSpPr>
          <p:cNvPr id="143" name="Rectangle 142"/>
          <p:cNvSpPr/>
          <p:nvPr/>
        </p:nvSpPr>
        <p:spPr bwMode="auto">
          <a:xfrm>
            <a:off x="7199313" y="3570738"/>
            <a:ext cx="533400" cy="381000"/>
          </a:xfrm>
          <a:prstGeom prst="rect">
            <a:avLst/>
          </a:prstGeom>
          <a:noFill/>
        </p:spPr>
        <p:txBody>
          <a:bodyPr lIns="91435" tIns="45717" rIns="91435" bIns="45717"/>
          <a:lstStyle/>
          <a:p>
            <a:pPr eaLnBrk="0" hangingPunct="0">
              <a:defRPr/>
            </a:pPr>
            <a:endParaRPr lang="en-US" sz="3200" dirty="0">
              <a:latin typeface="+mj-lt"/>
              <a:cs typeface="+mn-cs"/>
            </a:endParaRPr>
          </a:p>
        </p:txBody>
      </p:sp>
      <p:sp>
        <p:nvSpPr>
          <p:cNvPr id="144" name="TextBox 143"/>
          <p:cNvSpPr txBox="1">
            <a:spLocks noChangeArrowheads="1"/>
          </p:cNvSpPr>
          <p:nvPr/>
        </p:nvSpPr>
        <p:spPr bwMode="auto">
          <a:xfrm>
            <a:off x="7032625" y="4691513"/>
            <a:ext cx="1047750" cy="292100"/>
          </a:xfrm>
          <a:prstGeom prst="rect">
            <a:avLst/>
          </a:prstGeom>
          <a:noFill/>
          <a:ln w="9525">
            <a:noFill/>
            <a:miter lim="800000"/>
            <a:headEnd/>
            <a:tailEnd/>
          </a:ln>
          <a:effectLst/>
        </p:spPr>
        <p:txBody>
          <a:bodyPr wrap="none" lIns="91435" tIns="45717" rIns="91435" bIns="45717">
            <a:spAutoFit/>
          </a:bodyPr>
          <a:lstStyle/>
          <a:p>
            <a:pPr eaLnBrk="0" hangingPunct="0">
              <a:defRPr/>
            </a:pPr>
            <a:r>
              <a:rPr lang="en-US" sz="1300" dirty="0">
                <a:solidFill>
                  <a:schemeClr val="bg1"/>
                </a:solidFill>
                <a:latin typeface="+mj-lt"/>
                <a:cs typeface="+mn-cs"/>
              </a:rPr>
              <a:t>Offline tape</a:t>
            </a:r>
          </a:p>
        </p:txBody>
      </p:sp>
      <p:sp>
        <p:nvSpPr>
          <p:cNvPr id="145" name="TextBox 97"/>
          <p:cNvSpPr txBox="1">
            <a:spLocks noChangeArrowheads="1"/>
          </p:cNvSpPr>
          <p:nvPr/>
        </p:nvSpPr>
        <p:spPr bwMode="auto">
          <a:xfrm>
            <a:off x="7697788" y="3958088"/>
            <a:ext cx="1245331" cy="553992"/>
          </a:xfrm>
          <a:prstGeom prst="rect">
            <a:avLst/>
          </a:prstGeom>
          <a:noFill/>
          <a:ln w="9525">
            <a:noFill/>
            <a:miter lim="800000"/>
            <a:headEnd/>
            <a:tailEnd/>
          </a:ln>
        </p:spPr>
        <p:txBody>
          <a:bodyPr wrap="none" lIns="91435" tIns="45717" rIns="91435" bIns="45717">
            <a:spAutoFit/>
          </a:bodyPr>
          <a:lstStyle/>
          <a:p>
            <a:pPr eaLnBrk="0" hangingPunct="0">
              <a:defRPr/>
            </a:pPr>
            <a:r>
              <a:rPr lang="en-US" sz="1500" dirty="0">
                <a:solidFill>
                  <a:schemeClr val="bg1"/>
                </a:solidFill>
                <a:latin typeface="+mj-lt"/>
                <a:cs typeface="+mn-cs"/>
              </a:rPr>
              <a:t>Tape-based </a:t>
            </a:r>
          </a:p>
          <a:p>
            <a:pPr eaLnBrk="0" hangingPunct="0">
              <a:defRPr/>
            </a:pPr>
            <a:r>
              <a:rPr lang="en-US" sz="1500" dirty="0">
                <a:solidFill>
                  <a:schemeClr val="bg1"/>
                </a:solidFill>
                <a:latin typeface="+mj-lt"/>
                <a:cs typeface="+mn-cs"/>
              </a:rPr>
              <a:t>Archive</a:t>
            </a:r>
          </a:p>
        </p:txBody>
      </p:sp>
      <p:grpSp>
        <p:nvGrpSpPr>
          <p:cNvPr id="3" name="Group 129"/>
          <p:cNvGrpSpPr>
            <a:grpSpLocks/>
          </p:cNvGrpSpPr>
          <p:nvPr/>
        </p:nvGrpSpPr>
        <p:grpSpPr bwMode="auto">
          <a:xfrm>
            <a:off x="6884201" y="3901443"/>
            <a:ext cx="769954" cy="790479"/>
            <a:chOff x="4061639" y="5124893"/>
            <a:chExt cx="939206" cy="790359"/>
          </a:xfrm>
        </p:grpSpPr>
        <p:grpSp>
          <p:nvGrpSpPr>
            <p:cNvPr id="4" name="Group 108"/>
            <p:cNvGrpSpPr>
              <a:grpSpLocks/>
            </p:cNvGrpSpPr>
            <p:nvPr/>
          </p:nvGrpSpPr>
          <p:grpSpPr bwMode="auto">
            <a:xfrm>
              <a:off x="4061639" y="5124893"/>
              <a:ext cx="606128" cy="371374"/>
              <a:chOff x="4061639" y="5124893"/>
              <a:chExt cx="531692" cy="371374"/>
            </a:xfrm>
          </p:grpSpPr>
          <p:sp>
            <p:nvSpPr>
              <p:cNvPr id="255" name="Rectangle 254"/>
              <p:cNvSpPr/>
              <p:nvPr/>
            </p:nvSpPr>
            <p:spPr>
              <a:xfrm>
                <a:off x="4062481" y="5124388"/>
                <a:ext cx="531679" cy="371419"/>
              </a:xfrm>
              <a:prstGeom prst="rect">
                <a:avLst/>
              </a:prstGeom>
              <a:solidFill>
                <a:srgbClr val="0070C0"/>
              </a:solidFill>
              <a:ln w="9525">
                <a:solidFill>
                  <a:srgbClr val="00B0F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73" name="Oval 272"/>
              <p:cNvSpPr/>
              <p:nvPr/>
            </p:nvSpPr>
            <p:spPr>
              <a:xfrm>
                <a:off x="4137222" y="5219624"/>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74" name="Oval 273"/>
              <p:cNvSpPr/>
              <p:nvPr/>
            </p:nvSpPr>
            <p:spPr>
              <a:xfrm>
                <a:off x="4375034" y="5222798"/>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cxnSp>
            <p:nvCxnSpPr>
              <p:cNvPr id="275" name="Straight Connector 274"/>
              <p:cNvCxnSpPr>
                <a:stCxn id="273" idx="0"/>
                <a:endCxn id="274" idx="0"/>
              </p:cNvCxnSpPr>
              <p:nvPr/>
            </p:nvCxnSpPr>
            <p:spPr>
              <a:xfrm rot="16200000" flipH="1">
                <a:off x="4333528" y="5101456"/>
                <a:ext cx="3175" cy="239510"/>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209" name="Rectangle 208"/>
            <p:cNvSpPr/>
            <p:nvPr/>
          </p:nvSpPr>
          <p:spPr>
            <a:xfrm>
              <a:off x="4161358" y="5233908"/>
              <a:ext cx="606114" cy="373006"/>
            </a:xfrm>
            <a:prstGeom prst="rect">
              <a:avLst/>
            </a:prstGeom>
            <a:solidFill>
              <a:srgbClr val="FF0000"/>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10" name="Oval 209"/>
            <p:cNvSpPr/>
            <p:nvPr/>
          </p:nvSpPr>
          <p:spPr>
            <a:xfrm>
              <a:off x="4246563" y="5330732"/>
              <a:ext cx="182028" cy="17936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11" name="Oval 210"/>
            <p:cNvSpPr/>
            <p:nvPr/>
          </p:nvSpPr>
          <p:spPr>
            <a:xfrm>
              <a:off x="4517668" y="5333906"/>
              <a:ext cx="182028" cy="180948"/>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cxnSp>
          <p:nvCxnSpPr>
            <p:cNvPr id="212" name="Straight Connector 211"/>
            <p:cNvCxnSpPr/>
            <p:nvPr/>
          </p:nvCxnSpPr>
          <p:spPr>
            <a:xfrm rot="16200000" flipH="1">
              <a:off x="4470573" y="5197735"/>
              <a:ext cx="3175" cy="269168"/>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5" name="Group 114"/>
            <p:cNvGrpSpPr/>
            <p:nvPr/>
          </p:nvGrpSpPr>
          <p:grpSpPr>
            <a:xfrm>
              <a:off x="4238846" y="5334006"/>
              <a:ext cx="606055" cy="372140"/>
              <a:chOff x="4061637" y="5124893"/>
              <a:chExt cx="531628" cy="372140"/>
            </a:xfrm>
            <a:solidFill>
              <a:srgbClr val="00B050"/>
            </a:solidFill>
          </p:grpSpPr>
          <p:sp>
            <p:nvSpPr>
              <p:cNvPr id="236" name="Rectangle 235"/>
              <p:cNvSpPr/>
              <p:nvPr/>
            </p:nvSpPr>
            <p:spPr>
              <a:xfrm>
                <a:off x="4061637" y="5124893"/>
                <a:ext cx="531628" cy="372140"/>
              </a:xfrm>
              <a:prstGeom prst="rect">
                <a:avLst/>
              </a:prstGeom>
              <a:grpFill/>
              <a:ln w="9525">
                <a:solidFill>
                  <a:srgbClr val="FFFF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48" name="Oval 247"/>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49" name="Oval 248"/>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cxnSp>
            <p:nvCxnSpPr>
              <p:cNvPr id="254" name="Straight Connector 253"/>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6" name="Group 119"/>
            <p:cNvGrpSpPr/>
            <p:nvPr/>
          </p:nvGrpSpPr>
          <p:grpSpPr>
            <a:xfrm>
              <a:off x="4316818" y="5443875"/>
              <a:ext cx="606055" cy="372140"/>
              <a:chOff x="4061637" y="5124893"/>
              <a:chExt cx="531628" cy="372140"/>
            </a:xfrm>
            <a:solidFill>
              <a:srgbClr val="FFFF00"/>
            </a:solidFill>
          </p:grpSpPr>
          <p:sp>
            <p:nvSpPr>
              <p:cNvPr id="219" name="Rectangle 218"/>
              <p:cNvSpPr/>
              <p:nvPr/>
            </p:nvSpPr>
            <p:spPr>
              <a:xfrm>
                <a:off x="4061637" y="5124893"/>
                <a:ext cx="531628" cy="372140"/>
              </a:xfrm>
              <a:prstGeom prst="rect">
                <a:avLst/>
              </a:prstGeom>
              <a:grpFill/>
              <a:ln w="9525">
                <a:solidFill>
                  <a:srgbClr val="FF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20" name="Oval 219"/>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21" name="Oval 220"/>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cxnSp>
            <p:nvCxnSpPr>
              <p:cNvPr id="229" name="Straight Connector 228"/>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15" name="Rectangle 214"/>
            <p:cNvSpPr/>
            <p:nvPr/>
          </p:nvSpPr>
          <p:spPr>
            <a:xfrm>
              <a:off x="4395671" y="5543424"/>
              <a:ext cx="606113" cy="371419"/>
            </a:xfrm>
            <a:prstGeom prst="rect">
              <a:avLst/>
            </a:prstGeom>
            <a:solidFill>
              <a:srgbClr val="FFC000"/>
            </a:solidFill>
            <a:ln w="9525">
              <a:solidFill>
                <a:srgbClr val="C0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16" name="Oval 215"/>
            <p:cNvSpPr/>
            <p:nvPr/>
          </p:nvSpPr>
          <p:spPr>
            <a:xfrm>
              <a:off x="4480876" y="5638660"/>
              <a:ext cx="180091"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sp>
          <p:nvSpPr>
            <p:cNvPr id="217" name="Oval 216"/>
            <p:cNvSpPr/>
            <p:nvPr/>
          </p:nvSpPr>
          <p:spPr>
            <a:xfrm>
              <a:off x="4750044" y="5641835"/>
              <a:ext cx="183965"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latin typeface="+mj-lt"/>
              </a:endParaRPr>
            </a:p>
          </p:txBody>
        </p:sp>
        <p:cxnSp>
          <p:nvCxnSpPr>
            <p:cNvPr id="218" name="Straight Connector 217"/>
            <p:cNvCxnSpPr/>
            <p:nvPr/>
          </p:nvCxnSpPr>
          <p:spPr>
            <a:xfrm rot="16200000" flipH="1">
              <a:off x="4705854" y="5504695"/>
              <a:ext cx="3175" cy="271105"/>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147" name="Line 51"/>
          <p:cNvSpPr>
            <a:spLocks noChangeShapeType="1"/>
          </p:cNvSpPr>
          <p:nvPr/>
        </p:nvSpPr>
        <p:spPr bwMode="auto">
          <a:xfrm>
            <a:off x="2335213" y="1673675"/>
            <a:ext cx="0" cy="2925763"/>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dirty="0">
              <a:latin typeface="+mj-lt"/>
              <a:cs typeface="+mn-cs"/>
            </a:endParaRPr>
          </a:p>
        </p:txBody>
      </p:sp>
      <p:sp>
        <p:nvSpPr>
          <p:cNvPr id="148" name="Line 57"/>
          <p:cNvSpPr>
            <a:spLocks noChangeShapeType="1"/>
          </p:cNvSpPr>
          <p:nvPr/>
        </p:nvSpPr>
        <p:spPr bwMode="auto">
          <a:xfrm>
            <a:off x="2411413" y="2088013"/>
            <a:ext cx="238125"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dirty="0">
              <a:latin typeface="+mj-lt"/>
              <a:cs typeface="+mn-cs"/>
            </a:endParaRPr>
          </a:p>
        </p:txBody>
      </p:sp>
      <p:sp>
        <p:nvSpPr>
          <p:cNvPr id="149" name="Line 58"/>
          <p:cNvSpPr>
            <a:spLocks noChangeShapeType="1"/>
          </p:cNvSpPr>
          <p:nvPr/>
        </p:nvSpPr>
        <p:spPr bwMode="auto">
          <a:xfrm>
            <a:off x="2420938" y="4159700"/>
            <a:ext cx="228600"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dirty="0">
              <a:latin typeface="+mj-lt"/>
              <a:cs typeface="+mn-cs"/>
            </a:endParaRPr>
          </a:p>
        </p:txBody>
      </p:sp>
      <p:pic>
        <p:nvPicPr>
          <p:cNvPr id="13334" name="Picture 9"/>
          <p:cNvPicPr>
            <a:picLocks noChangeAspect="1" noChangeArrowheads="1"/>
          </p:cNvPicPr>
          <p:nvPr/>
        </p:nvPicPr>
        <p:blipFill>
          <a:blip r:embed="rId5" cstate="email"/>
          <a:srcRect/>
          <a:stretch>
            <a:fillRect/>
          </a:stretch>
        </p:blipFill>
        <p:spPr bwMode="auto">
          <a:xfrm>
            <a:off x="2742932" y="1711870"/>
            <a:ext cx="357196" cy="559806"/>
          </a:xfrm>
          <a:prstGeom prst="rect">
            <a:avLst/>
          </a:prstGeom>
          <a:noFill/>
          <a:ln w="9525">
            <a:noFill/>
            <a:miter lim="800000"/>
            <a:headEnd/>
            <a:tailEnd/>
          </a:ln>
        </p:spPr>
      </p:pic>
      <p:pic>
        <p:nvPicPr>
          <p:cNvPr id="13335" name="Picture 10"/>
          <p:cNvPicPr>
            <a:picLocks noChangeAspect="1" noChangeArrowheads="1"/>
          </p:cNvPicPr>
          <p:nvPr/>
        </p:nvPicPr>
        <p:blipFill>
          <a:blip r:embed="rId6" cstate="email"/>
          <a:srcRect/>
          <a:stretch>
            <a:fillRect/>
          </a:stretch>
        </p:blipFill>
        <p:spPr bwMode="auto">
          <a:xfrm>
            <a:off x="2944322" y="2003846"/>
            <a:ext cx="298416" cy="308555"/>
          </a:xfrm>
          <a:prstGeom prst="rect">
            <a:avLst/>
          </a:prstGeom>
          <a:noFill/>
          <a:ln w="9525">
            <a:noFill/>
            <a:miter lim="800000"/>
            <a:headEnd/>
            <a:tailEnd/>
          </a:ln>
        </p:spPr>
      </p:pic>
      <p:grpSp>
        <p:nvGrpSpPr>
          <p:cNvPr id="7" name="Group 106"/>
          <p:cNvGrpSpPr/>
          <p:nvPr/>
        </p:nvGrpSpPr>
        <p:grpSpPr>
          <a:xfrm>
            <a:off x="4088539" y="2895088"/>
            <a:ext cx="2108786" cy="1419854"/>
            <a:chOff x="4088539" y="2895088"/>
            <a:chExt cx="2108786" cy="1419854"/>
          </a:xfrm>
        </p:grpSpPr>
        <p:sp>
          <p:nvSpPr>
            <p:cNvPr id="134" name="Text Box 50"/>
            <p:cNvSpPr txBox="1">
              <a:spLocks noChangeArrowheads="1"/>
            </p:cNvSpPr>
            <p:nvPr/>
          </p:nvSpPr>
          <p:spPr bwMode="auto">
            <a:xfrm>
              <a:off x="4287838" y="4053338"/>
              <a:ext cx="1909487" cy="261604"/>
            </a:xfrm>
            <a:prstGeom prst="rect">
              <a:avLst/>
            </a:prstGeom>
            <a:noFill/>
            <a:ln w="9525">
              <a:noFill/>
              <a:miter lim="800000"/>
              <a:headEnd/>
              <a:tailEnd/>
            </a:ln>
            <a:effectLst/>
          </p:spPr>
          <p:txBody>
            <a:bodyPr wrap="none" lIns="91435" tIns="45717" rIns="91435" bIns="45717">
              <a:spAutoFit/>
            </a:bodyPr>
            <a:lstStyle/>
            <a:p>
              <a:pPr eaLnBrk="0" hangingPunct="0">
                <a:defRPr/>
              </a:pPr>
              <a:r>
                <a:rPr lang="en-US" sz="1100" i="1" dirty="0">
                  <a:solidFill>
                    <a:schemeClr val="bg1"/>
                  </a:solidFill>
                  <a:latin typeface="+mj-lt"/>
                  <a:cs typeface="+mn-cs"/>
                </a:rPr>
                <a:t>with integrated Disk &amp; Tape</a:t>
              </a:r>
            </a:p>
          </p:txBody>
        </p:sp>
        <p:pic>
          <p:nvPicPr>
            <p:cNvPr id="13319" name="Picture 57"/>
            <p:cNvPicPr>
              <a:picLocks noChangeAspect="1" noChangeArrowheads="1"/>
            </p:cNvPicPr>
            <p:nvPr/>
          </p:nvPicPr>
          <p:blipFill>
            <a:blip r:embed="rId7" cstate="email"/>
            <a:srcRect/>
            <a:stretch>
              <a:fillRect/>
            </a:stretch>
          </p:blipFill>
          <p:spPr bwMode="auto">
            <a:xfrm>
              <a:off x="4088539" y="3185993"/>
              <a:ext cx="1972080" cy="736965"/>
            </a:xfrm>
            <a:prstGeom prst="rect">
              <a:avLst/>
            </a:prstGeom>
            <a:noFill/>
            <a:ln w="9525">
              <a:noFill/>
              <a:miter lim="800000"/>
              <a:headEnd/>
              <a:tailEnd/>
            </a:ln>
          </p:spPr>
        </p:pic>
        <p:sp>
          <p:nvSpPr>
            <p:cNvPr id="137" name="Text Box 66"/>
            <p:cNvSpPr txBox="1">
              <a:spLocks noChangeArrowheads="1"/>
            </p:cNvSpPr>
            <p:nvPr/>
          </p:nvSpPr>
          <p:spPr bwMode="auto">
            <a:xfrm>
              <a:off x="4273550" y="3870775"/>
              <a:ext cx="1612900" cy="292100"/>
            </a:xfrm>
            <a:prstGeom prst="rect">
              <a:avLst/>
            </a:prstGeom>
            <a:noFill/>
            <a:ln w="9525">
              <a:noFill/>
              <a:miter lim="800000"/>
              <a:headEnd/>
              <a:tailEnd/>
            </a:ln>
            <a:effectLst/>
          </p:spPr>
          <p:txBody>
            <a:bodyPr lIns="91435" tIns="45717" rIns="91435" bIns="45717">
              <a:spAutoFit/>
            </a:bodyPr>
            <a:lstStyle/>
            <a:p>
              <a:pPr eaLnBrk="0" hangingPunct="0">
                <a:defRPr/>
              </a:pPr>
              <a:r>
                <a:rPr lang="en-US" sz="1300" b="1" dirty="0">
                  <a:solidFill>
                    <a:schemeClr val="bg1"/>
                  </a:solidFill>
                  <a:latin typeface="+mj-lt"/>
                  <a:cs typeface="+mn-cs"/>
                </a:rPr>
                <a:t>DPM 2007</a:t>
              </a:r>
              <a:endParaRPr lang="en-US" sz="1300" dirty="0">
                <a:solidFill>
                  <a:schemeClr val="bg1"/>
                </a:solidFill>
                <a:latin typeface="+mj-lt"/>
                <a:cs typeface="+mn-cs"/>
              </a:endParaRPr>
            </a:p>
          </p:txBody>
        </p:sp>
        <p:grpSp>
          <p:nvGrpSpPr>
            <p:cNvPr id="8" name="Group 73"/>
            <p:cNvGrpSpPr>
              <a:grpSpLocks/>
            </p:cNvGrpSpPr>
            <p:nvPr/>
          </p:nvGrpSpPr>
          <p:grpSpPr bwMode="auto">
            <a:xfrm>
              <a:off x="5410958" y="3304617"/>
              <a:ext cx="173041" cy="261907"/>
              <a:chOff x="-593" y="1751"/>
              <a:chExt cx="122" cy="186"/>
            </a:xfrm>
          </p:grpSpPr>
          <p:sp>
            <p:nvSpPr>
              <p:cNvPr id="282" name="Rectangle 74"/>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dirty="0">
                  <a:latin typeface="+mj-lt"/>
                  <a:cs typeface="+mn-cs"/>
                </a:endParaRPr>
              </a:p>
            </p:txBody>
          </p:sp>
          <p:sp>
            <p:nvSpPr>
              <p:cNvPr id="283" name="Line 75"/>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sp>
            <p:nvSpPr>
              <p:cNvPr id="284" name="Line 76"/>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sp>
            <p:nvSpPr>
              <p:cNvPr id="285" name="Line 77"/>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sp>
            <p:nvSpPr>
              <p:cNvPr id="286" name="Line 78"/>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sp>
            <p:nvSpPr>
              <p:cNvPr id="287" name="Line 79"/>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grpSp>
        <p:grpSp>
          <p:nvGrpSpPr>
            <p:cNvPr id="9" name="Group 80"/>
            <p:cNvGrpSpPr>
              <a:grpSpLocks/>
            </p:cNvGrpSpPr>
            <p:nvPr/>
          </p:nvGrpSpPr>
          <p:grpSpPr bwMode="auto">
            <a:xfrm>
              <a:off x="5634800" y="3303031"/>
              <a:ext cx="173042" cy="261906"/>
              <a:chOff x="-593" y="1751"/>
              <a:chExt cx="122" cy="186"/>
            </a:xfrm>
          </p:grpSpPr>
          <p:sp>
            <p:nvSpPr>
              <p:cNvPr id="276" name="Rectangle 81"/>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dirty="0">
                  <a:latin typeface="+mj-lt"/>
                  <a:cs typeface="+mn-cs"/>
                </a:endParaRPr>
              </a:p>
            </p:txBody>
          </p:sp>
          <p:sp>
            <p:nvSpPr>
              <p:cNvPr id="277" name="Line 82"/>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sp>
            <p:nvSpPr>
              <p:cNvPr id="278" name="Line 83"/>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sp>
            <p:nvSpPr>
              <p:cNvPr id="279" name="Line 84"/>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sp>
            <p:nvSpPr>
              <p:cNvPr id="280" name="Line 85"/>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sp>
            <p:nvSpPr>
              <p:cNvPr id="281" name="Line 86"/>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dirty="0">
                  <a:latin typeface="+mj-lt"/>
                  <a:cs typeface="+mn-cs"/>
                </a:endParaRPr>
              </a:p>
            </p:txBody>
          </p:sp>
        </p:grpSp>
        <p:grpSp>
          <p:nvGrpSpPr>
            <p:cNvPr id="10" name="Group 71"/>
            <p:cNvGrpSpPr>
              <a:grpSpLocks/>
            </p:cNvGrpSpPr>
            <p:nvPr/>
          </p:nvGrpSpPr>
          <p:grpSpPr bwMode="auto">
            <a:xfrm>
              <a:off x="4371765" y="2895088"/>
              <a:ext cx="821114" cy="733336"/>
              <a:chOff x="-1798" y="2282"/>
              <a:chExt cx="708" cy="661"/>
            </a:xfrm>
          </p:grpSpPr>
          <p:grpSp>
            <p:nvGrpSpPr>
              <p:cNvPr id="11" name="Group 72"/>
              <p:cNvGrpSpPr>
                <a:grpSpLocks/>
              </p:cNvGrpSpPr>
              <p:nvPr/>
            </p:nvGrpSpPr>
            <p:grpSpPr bwMode="auto">
              <a:xfrm>
                <a:off x="-1413" y="2469"/>
                <a:ext cx="323" cy="354"/>
                <a:chOff x="-1218" y="2142"/>
                <a:chExt cx="440" cy="481"/>
              </a:xfrm>
            </p:grpSpPr>
            <p:pic>
              <p:nvPicPr>
                <p:cNvPr id="13386" name="Picture 73"/>
                <p:cNvPicPr>
                  <a:picLocks noChangeAspect="1" noChangeArrowheads="1"/>
                </p:cNvPicPr>
                <p:nvPr/>
              </p:nvPicPr>
              <p:blipFill>
                <a:blip r:embed="rId8" cstate="email"/>
                <a:srcRect/>
                <a:stretch>
                  <a:fillRect/>
                </a:stretch>
              </p:blipFill>
              <p:spPr bwMode="auto">
                <a:xfrm>
                  <a:off x="-1148" y="2142"/>
                  <a:ext cx="219" cy="264"/>
                </a:xfrm>
                <a:prstGeom prst="rect">
                  <a:avLst/>
                </a:prstGeom>
                <a:noFill/>
                <a:ln w="9525">
                  <a:noFill/>
                  <a:miter lim="800000"/>
                  <a:headEnd/>
                  <a:tailEnd/>
                </a:ln>
              </p:spPr>
            </p:pic>
            <p:pic>
              <p:nvPicPr>
                <p:cNvPr id="13387" name="Picture 74"/>
                <p:cNvPicPr>
                  <a:picLocks noChangeAspect="1" noChangeArrowheads="1"/>
                </p:cNvPicPr>
                <p:nvPr/>
              </p:nvPicPr>
              <p:blipFill>
                <a:blip r:embed="rId8" cstate="email"/>
                <a:srcRect/>
                <a:stretch>
                  <a:fillRect/>
                </a:stretch>
              </p:blipFill>
              <p:spPr bwMode="auto">
                <a:xfrm>
                  <a:off x="-997" y="2219"/>
                  <a:ext cx="219" cy="264"/>
                </a:xfrm>
                <a:prstGeom prst="rect">
                  <a:avLst/>
                </a:prstGeom>
                <a:noFill/>
                <a:ln w="9525">
                  <a:noFill/>
                  <a:miter lim="800000"/>
                  <a:headEnd/>
                  <a:tailEnd/>
                </a:ln>
              </p:spPr>
            </p:pic>
            <p:pic>
              <p:nvPicPr>
                <p:cNvPr id="13388" name="Picture 75"/>
                <p:cNvPicPr>
                  <a:picLocks noChangeAspect="1" noChangeArrowheads="1"/>
                </p:cNvPicPr>
                <p:nvPr/>
              </p:nvPicPr>
              <p:blipFill>
                <a:blip r:embed="rId8" cstate="email"/>
                <a:srcRect/>
                <a:stretch>
                  <a:fillRect/>
                </a:stretch>
              </p:blipFill>
              <p:spPr bwMode="auto">
                <a:xfrm>
                  <a:off x="-1218" y="2282"/>
                  <a:ext cx="219" cy="264"/>
                </a:xfrm>
                <a:prstGeom prst="rect">
                  <a:avLst/>
                </a:prstGeom>
                <a:noFill/>
                <a:ln w="9525">
                  <a:noFill/>
                  <a:miter lim="800000"/>
                  <a:headEnd/>
                  <a:tailEnd/>
                </a:ln>
              </p:spPr>
            </p:pic>
            <p:pic>
              <p:nvPicPr>
                <p:cNvPr id="13389" name="Picture 76"/>
                <p:cNvPicPr>
                  <a:picLocks noChangeAspect="1" noChangeArrowheads="1"/>
                </p:cNvPicPr>
                <p:nvPr/>
              </p:nvPicPr>
              <p:blipFill>
                <a:blip r:embed="rId8" cstate="email"/>
                <a:srcRect/>
                <a:stretch>
                  <a:fillRect/>
                </a:stretch>
              </p:blipFill>
              <p:spPr bwMode="auto">
                <a:xfrm>
                  <a:off x="-1067" y="2359"/>
                  <a:ext cx="219" cy="264"/>
                </a:xfrm>
                <a:prstGeom prst="rect">
                  <a:avLst/>
                </a:prstGeom>
                <a:noFill/>
                <a:ln w="9525">
                  <a:noFill/>
                  <a:miter lim="800000"/>
                  <a:headEnd/>
                  <a:tailEnd/>
                </a:ln>
              </p:spPr>
            </p:pic>
          </p:grpSp>
          <p:pic>
            <p:nvPicPr>
              <p:cNvPr id="13385" name="Picture 77"/>
              <p:cNvPicPr>
                <a:picLocks noChangeAspect="1" noChangeArrowheads="1"/>
              </p:cNvPicPr>
              <p:nvPr/>
            </p:nvPicPr>
            <p:blipFill>
              <a:blip r:embed="rId9" cstate="email"/>
              <a:srcRect/>
              <a:stretch>
                <a:fillRect/>
              </a:stretch>
            </p:blipFill>
            <p:spPr bwMode="auto">
              <a:xfrm>
                <a:off x="-1798" y="2282"/>
                <a:ext cx="431" cy="661"/>
              </a:xfrm>
              <a:prstGeom prst="rect">
                <a:avLst/>
              </a:prstGeom>
              <a:noFill/>
              <a:ln w="9525">
                <a:noFill/>
                <a:miter lim="800000"/>
                <a:headEnd/>
                <a:tailEnd/>
              </a:ln>
            </p:spPr>
          </p:pic>
        </p:grpSp>
      </p:grpSp>
      <p:pic>
        <p:nvPicPr>
          <p:cNvPr id="13337" name="Picture 64"/>
          <p:cNvPicPr>
            <a:picLocks noChangeAspect="1" noChangeArrowheads="1"/>
          </p:cNvPicPr>
          <p:nvPr/>
        </p:nvPicPr>
        <p:blipFill>
          <a:blip r:embed="rId10" cstate="email"/>
          <a:srcRect/>
          <a:stretch>
            <a:fillRect/>
          </a:stretch>
        </p:blipFill>
        <p:spPr bwMode="auto">
          <a:xfrm>
            <a:off x="6179326" y="1739530"/>
            <a:ext cx="500074" cy="368256"/>
          </a:xfrm>
          <a:prstGeom prst="rect">
            <a:avLst/>
          </a:prstGeom>
          <a:noFill/>
          <a:ln w="9525">
            <a:noFill/>
            <a:miter lim="800000"/>
            <a:headEnd/>
            <a:tailEnd/>
          </a:ln>
        </p:spPr>
      </p:pic>
      <p:pic>
        <p:nvPicPr>
          <p:cNvPr id="13338" name="Picture 65"/>
          <p:cNvPicPr>
            <a:picLocks noChangeAspect="1" noChangeArrowheads="1"/>
          </p:cNvPicPr>
          <p:nvPr/>
        </p:nvPicPr>
        <p:blipFill>
          <a:blip r:embed="rId11" cstate="email"/>
          <a:srcRect/>
          <a:stretch>
            <a:fillRect/>
          </a:stretch>
        </p:blipFill>
        <p:spPr bwMode="auto">
          <a:xfrm>
            <a:off x="6263465" y="1834768"/>
            <a:ext cx="501662" cy="368256"/>
          </a:xfrm>
          <a:prstGeom prst="rect">
            <a:avLst/>
          </a:prstGeom>
          <a:noFill/>
          <a:ln w="9525">
            <a:noFill/>
            <a:miter lim="800000"/>
            <a:headEnd/>
            <a:tailEnd/>
          </a:ln>
        </p:spPr>
      </p:pic>
      <p:pic>
        <p:nvPicPr>
          <p:cNvPr id="13339" name="Picture 66"/>
          <p:cNvPicPr>
            <a:picLocks noChangeAspect="1" noChangeArrowheads="1"/>
          </p:cNvPicPr>
          <p:nvPr/>
        </p:nvPicPr>
        <p:blipFill>
          <a:blip r:embed="rId12" cstate="email"/>
          <a:srcRect/>
          <a:stretch>
            <a:fillRect/>
          </a:stretch>
        </p:blipFill>
        <p:spPr bwMode="auto">
          <a:xfrm>
            <a:off x="6347605" y="1930007"/>
            <a:ext cx="501662" cy="369844"/>
          </a:xfrm>
          <a:prstGeom prst="rect">
            <a:avLst/>
          </a:prstGeom>
          <a:noFill/>
          <a:ln w="9525">
            <a:noFill/>
            <a:miter lim="800000"/>
            <a:headEnd/>
            <a:tailEnd/>
          </a:ln>
        </p:spPr>
      </p:pic>
      <p:pic>
        <p:nvPicPr>
          <p:cNvPr id="13340" name="Picture 67"/>
          <p:cNvPicPr>
            <a:picLocks noChangeAspect="1" noChangeArrowheads="1"/>
          </p:cNvPicPr>
          <p:nvPr/>
        </p:nvPicPr>
        <p:blipFill>
          <a:blip r:embed="rId13" cstate="email"/>
          <a:srcRect/>
          <a:stretch>
            <a:fillRect/>
          </a:stretch>
        </p:blipFill>
        <p:spPr bwMode="auto">
          <a:xfrm>
            <a:off x="6431744" y="2026833"/>
            <a:ext cx="501662" cy="368256"/>
          </a:xfrm>
          <a:prstGeom prst="rect">
            <a:avLst/>
          </a:prstGeom>
          <a:noFill/>
          <a:ln w="9525">
            <a:noFill/>
            <a:miter lim="800000"/>
            <a:headEnd/>
            <a:tailEnd/>
          </a:ln>
        </p:spPr>
      </p:pic>
      <p:pic>
        <p:nvPicPr>
          <p:cNvPr id="13341" name="Picture 68"/>
          <p:cNvPicPr>
            <a:picLocks noChangeAspect="1" noChangeArrowheads="1"/>
          </p:cNvPicPr>
          <p:nvPr/>
        </p:nvPicPr>
        <p:blipFill>
          <a:blip r:embed="rId14" cstate="email"/>
          <a:srcRect/>
          <a:stretch>
            <a:fillRect/>
          </a:stretch>
        </p:blipFill>
        <p:spPr bwMode="auto">
          <a:xfrm>
            <a:off x="6515884" y="2122072"/>
            <a:ext cx="501662" cy="368256"/>
          </a:xfrm>
          <a:prstGeom prst="rect">
            <a:avLst/>
          </a:prstGeom>
          <a:noFill/>
          <a:ln w="9525">
            <a:noFill/>
            <a:miter lim="800000"/>
            <a:headEnd/>
            <a:tailEnd/>
          </a:ln>
        </p:spPr>
      </p:pic>
      <p:sp>
        <p:nvSpPr>
          <p:cNvPr id="158" name="AutoShape 69"/>
          <p:cNvSpPr>
            <a:spLocks noChangeArrowheads="1"/>
          </p:cNvSpPr>
          <p:nvPr/>
        </p:nvSpPr>
        <p:spPr bwMode="auto">
          <a:xfrm rot="19375050">
            <a:off x="5189538" y="2424563"/>
            <a:ext cx="1122362" cy="338137"/>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endParaRPr lang="en-GB" dirty="0">
              <a:latin typeface="+mj-lt"/>
              <a:cs typeface="+mn-cs"/>
            </a:endParaRPr>
          </a:p>
        </p:txBody>
      </p:sp>
      <p:sp>
        <p:nvSpPr>
          <p:cNvPr id="159" name="AutoShape 69"/>
          <p:cNvSpPr>
            <a:spLocks noChangeArrowheads="1"/>
          </p:cNvSpPr>
          <p:nvPr/>
        </p:nvSpPr>
        <p:spPr bwMode="auto">
          <a:xfrm rot="5400000">
            <a:off x="6635751" y="2919862"/>
            <a:ext cx="1466850" cy="314325"/>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endParaRPr lang="en-GB" dirty="0">
              <a:latin typeface="+mj-lt"/>
              <a:cs typeface="+mn-cs"/>
            </a:endParaRPr>
          </a:p>
        </p:txBody>
      </p:sp>
      <p:sp>
        <p:nvSpPr>
          <p:cNvPr id="194" name="Line 56"/>
          <p:cNvSpPr>
            <a:spLocks noChangeShapeType="1"/>
          </p:cNvSpPr>
          <p:nvPr/>
        </p:nvSpPr>
        <p:spPr bwMode="auto">
          <a:xfrm>
            <a:off x="2182813" y="1675263"/>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dirty="0">
              <a:latin typeface="+mj-lt"/>
              <a:cs typeface="+mn-cs"/>
            </a:endParaRPr>
          </a:p>
        </p:txBody>
      </p:sp>
      <p:pic>
        <p:nvPicPr>
          <p:cNvPr id="13382" name="Picture 10" descr="Server"/>
          <p:cNvPicPr>
            <a:picLocks noChangeAspect="1" noChangeArrowheads="1"/>
          </p:cNvPicPr>
          <p:nvPr/>
        </p:nvPicPr>
        <p:blipFill>
          <a:blip r:embed="rId15" cstate="email"/>
          <a:srcRect/>
          <a:stretch>
            <a:fillRect/>
          </a:stretch>
        </p:blipFill>
        <p:spPr bwMode="auto">
          <a:xfrm>
            <a:off x="1690778" y="1413325"/>
            <a:ext cx="355909" cy="534113"/>
          </a:xfrm>
          <a:prstGeom prst="rect">
            <a:avLst/>
          </a:prstGeom>
          <a:noFill/>
          <a:ln w="9525">
            <a:noFill/>
            <a:miter lim="800000"/>
            <a:headEnd/>
            <a:tailEnd/>
          </a:ln>
        </p:spPr>
      </p:pic>
      <p:pic>
        <p:nvPicPr>
          <p:cNvPr id="13383" name="Picture 10" descr="envelope email"/>
          <p:cNvPicPr>
            <a:picLocks noChangeAspect="1" noChangeArrowheads="1"/>
          </p:cNvPicPr>
          <p:nvPr/>
        </p:nvPicPr>
        <p:blipFill>
          <a:blip r:embed="rId16" cstate="email"/>
          <a:srcRect/>
          <a:stretch>
            <a:fillRect/>
          </a:stretch>
        </p:blipFill>
        <p:spPr bwMode="auto">
          <a:xfrm>
            <a:off x="1924218" y="1674408"/>
            <a:ext cx="223771" cy="287491"/>
          </a:xfrm>
          <a:prstGeom prst="rect">
            <a:avLst/>
          </a:prstGeom>
          <a:noFill/>
          <a:ln w="9525">
            <a:noFill/>
            <a:miter lim="800000"/>
            <a:headEnd/>
            <a:tailEnd/>
          </a:ln>
        </p:spPr>
      </p:pic>
      <p:pic>
        <p:nvPicPr>
          <p:cNvPr id="13381" name="Picture 2" descr="D:\MyPictures\MediaBank\DPM v2 protected workload logos (Exchange, SQL, SharePoint, Virtual Server)\ExchSvr_bL.png"/>
          <p:cNvPicPr>
            <a:picLocks noChangeAspect="1" noChangeArrowheads="1"/>
          </p:cNvPicPr>
          <p:nvPr/>
        </p:nvPicPr>
        <p:blipFill>
          <a:blip r:embed="rId17" cstate="email">
            <a:lum contrast="50000"/>
          </a:blip>
          <a:srcRect/>
          <a:stretch>
            <a:fillRect/>
          </a:stretch>
        </p:blipFill>
        <p:spPr bwMode="auto">
          <a:xfrm>
            <a:off x="485907" y="1610118"/>
            <a:ext cx="1127192" cy="223033"/>
          </a:xfrm>
          <a:prstGeom prst="rect">
            <a:avLst/>
          </a:prstGeom>
          <a:noFill/>
          <a:ln w="9525">
            <a:noFill/>
            <a:miter lim="800000"/>
            <a:headEnd/>
            <a:tailEnd/>
          </a:ln>
        </p:spPr>
      </p:pic>
      <p:sp>
        <p:nvSpPr>
          <p:cNvPr id="188" name="Line 55"/>
          <p:cNvSpPr>
            <a:spLocks noChangeShapeType="1"/>
          </p:cNvSpPr>
          <p:nvPr/>
        </p:nvSpPr>
        <p:spPr bwMode="auto">
          <a:xfrm>
            <a:off x="2182813" y="2353125"/>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dirty="0">
              <a:latin typeface="+mj-lt"/>
              <a:cs typeface="+mn-cs"/>
            </a:endParaRPr>
          </a:p>
        </p:txBody>
      </p:sp>
      <p:grpSp>
        <p:nvGrpSpPr>
          <p:cNvPr id="12" name="Group 49"/>
          <p:cNvGrpSpPr>
            <a:grpSpLocks noChangeAspect="1"/>
          </p:cNvGrpSpPr>
          <p:nvPr/>
        </p:nvGrpSpPr>
        <p:grpSpPr bwMode="auto">
          <a:xfrm>
            <a:off x="1714012" y="2152684"/>
            <a:ext cx="457211" cy="548574"/>
            <a:chOff x="4506568" y="4752401"/>
            <a:chExt cx="762118" cy="946055"/>
          </a:xfrm>
        </p:grpSpPr>
        <p:pic>
          <p:nvPicPr>
            <p:cNvPr id="13376" name="Picture 21" descr="Server"/>
            <p:cNvPicPr>
              <a:picLocks noChangeAspect="1" noChangeArrowheads="1"/>
            </p:cNvPicPr>
            <p:nvPr/>
          </p:nvPicPr>
          <p:blipFill>
            <a:blip r:embed="rId18" cstate="email"/>
            <a:srcRect/>
            <a:stretch>
              <a:fillRect/>
            </a:stretch>
          </p:blipFill>
          <p:spPr bwMode="auto">
            <a:xfrm>
              <a:off x="4506568" y="4752401"/>
              <a:ext cx="631490" cy="932343"/>
            </a:xfrm>
            <a:prstGeom prst="rect">
              <a:avLst/>
            </a:prstGeom>
            <a:noFill/>
            <a:ln w="9525">
              <a:noFill/>
              <a:miter lim="800000"/>
              <a:headEnd/>
              <a:tailEnd/>
            </a:ln>
          </p:spPr>
        </p:pic>
        <p:pic>
          <p:nvPicPr>
            <p:cNvPr id="13377" name="Picture 6" descr="Database blue"/>
            <p:cNvPicPr>
              <a:picLocks noChangeAspect="1" noChangeArrowheads="1"/>
            </p:cNvPicPr>
            <p:nvPr/>
          </p:nvPicPr>
          <p:blipFill>
            <a:blip r:embed="rId19" cstate="email"/>
            <a:srcRect/>
            <a:stretch>
              <a:fillRect/>
            </a:stretch>
          </p:blipFill>
          <p:spPr bwMode="auto">
            <a:xfrm>
              <a:off x="4948917" y="5312910"/>
              <a:ext cx="319769" cy="385546"/>
            </a:xfrm>
            <a:prstGeom prst="rect">
              <a:avLst/>
            </a:prstGeom>
            <a:noFill/>
            <a:ln w="9525">
              <a:noFill/>
              <a:miter lim="800000"/>
              <a:headEnd/>
              <a:tailEnd/>
            </a:ln>
          </p:spPr>
        </p:pic>
      </p:grpSp>
      <p:pic>
        <p:nvPicPr>
          <p:cNvPr id="13375" name="Picture 3" descr="D:\MyPictures\MediaBank\DPM v2 protected workload logos (Exchange, SQL, SharePoint, Virtual Server)\SQL_bL.png"/>
          <p:cNvPicPr>
            <a:picLocks noChangeAspect="1" noChangeArrowheads="1"/>
          </p:cNvPicPr>
          <p:nvPr/>
        </p:nvPicPr>
        <p:blipFill>
          <a:blip r:embed="rId20" cstate="email">
            <a:lum/>
          </a:blip>
          <a:srcRect/>
          <a:stretch>
            <a:fillRect/>
          </a:stretch>
        </p:blipFill>
        <p:spPr bwMode="auto">
          <a:xfrm>
            <a:off x="908679" y="2329944"/>
            <a:ext cx="719834" cy="201167"/>
          </a:xfrm>
          <a:prstGeom prst="rect">
            <a:avLst/>
          </a:prstGeom>
          <a:noFill/>
          <a:ln w="9525">
            <a:noFill/>
            <a:miter lim="800000"/>
            <a:headEnd/>
            <a:tailEnd/>
          </a:ln>
        </p:spPr>
      </p:pic>
      <p:sp>
        <p:nvSpPr>
          <p:cNvPr id="182" name="Line 54"/>
          <p:cNvSpPr>
            <a:spLocks noChangeShapeType="1"/>
          </p:cNvSpPr>
          <p:nvPr/>
        </p:nvSpPr>
        <p:spPr bwMode="auto">
          <a:xfrm>
            <a:off x="2182813" y="3131000"/>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dirty="0">
              <a:latin typeface="+mj-lt"/>
              <a:cs typeface="+mn-cs"/>
            </a:endParaRPr>
          </a:p>
        </p:txBody>
      </p:sp>
      <p:sp>
        <p:nvSpPr>
          <p:cNvPr id="176" name="Line 53"/>
          <p:cNvSpPr>
            <a:spLocks noChangeShapeType="1"/>
          </p:cNvSpPr>
          <p:nvPr/>
        </p:nvSpPr>
        <p:spPr bwMode="auto">
          <a:xfrm>
            <a:off x="2182813" y="3902525"/>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dirty="0">
              <a:latin typeface="+mj-lt"/>
              <a:cs typeface="+mn-cs"/>
            </a:endParaRPr>
          </a:p>
        </p:txBody>
      </p:sp>
      <p:pic>
        <p:nvPicPr>
          <p:cNvPr id="13364" name="Picture 21" descr="Server"/>
          <p:cNvPicPr>
            <a:picLocks noChangeAspect="1" noChangeArrowheads="1"/>
          </p:cNvPicPr>
          <p:nvPr/>
        </p:nvPicPr>
        <p:blipFill>
          <a:blip r:embed="rId18" cstate="email"/>
          <a:srcRect/>
          <a:stretch>
            <a:fillRect/>
          </a:stretch>
        </p:blipFill>
        <p:spPr bwMode="auto">
          <a:xfrm>
            <a:off x="1725837" y="3650063"/>
            <a:ext cx="385072" cy="540501"/>
          </a:xfrm>
          <a:prstGeom prst="rect">
            <a:avLst/>
          </a:prstGeom>
          <a:noFill/>
          <a:ln w="9525">
            <a:noFill/>
            <a:miter lim="800000"/>
            <a:headEnd/>
            <a:tailEnd/>
          </a:ln>
        </p:spPr>
      </p:pic>
      <p:pic>
        <p:nvPicPr>
          <p:cNvPr id="13363" name="Picture 7" descr="D:\MyPictures\MediaBank\DPM v2 protected workload logos (Exchange, SQL, SharePoint, Virtual Server)\Virtual_05-R2_bL.png"/>
          <p:cNvPicPr>
            <a:picLocks noChangeAspect="1" noChangeArrowheads="1"/>
          </p:cNvPicPr>
          <p:nvPr/>
        </p:nvPicPr>
        <p:blipFill>
          <a:blip r:embed="rId21" cstate="email">
            <a:lum bright="-100000"/>
          </a:blip>
          <a:srcRect/>
          <a:stretch>
            <a:fillRect/>
          </a:stretch>
        </p:blipFill>
        <p:spPr bwMode="auto">
          <a:xfrm>
            <a:off x="381000" y="3876304"/>
            <a:ext cx="1312830" cy="182506"/>
          </a:xfrm>
          <a:prstGeom prst="rect">
            <a:avLst/>
          </a:prstGeom>
          <a:noFill/>
          <a:ln w="9525">
            <a:noFill/>
            <a:miter lim="800000"/>
            <a:headEnd/>
            <a:tailEnd/>
          </a:ln>
        </p:spPr>
      </p:pic>
      <p:sp>
        <p:nvSpPr>
          <p:cNvPr id="164" name="Text Box 61"/>
          <p:cNvSpPr txBox="1">
            <a:spLocks noChangeArrowheads="1"/>
          </p:cNvSpPr>
          <p:nvPr/>
        </p:nvSpPr>
        <p:spPr bwMode="auto">
          <a:xfrm>
            <a:off x="2430463" y="2256288"/>
            <a:ext cx="1666875" cy="430212"/>
          </a:xfrm>
          <a:prstGeom prst="rect">
            <a:avLst/>
          </a:prstGeom>
          <a:noFill/>
          <a:ln w="9525">
            <a:noFill/>
            <a:miter lim="800000"/>
            <a:headEnd/>
            <a:tailEnd/>
          </a:ln>
          <a:effectLst/>
        </p:spPr>
        <p:txBody>
          <a:bodyPr lIns="91435" tIns="45717" rIns="91435" bIns="45717">
            <a:spAutoFit/>
          </a:bodyPr>
          <a:lstStyle/>
          <a:p>
            <a:pPr eaLnBrk="0" hangingPunct="0">
              <a:defRPr/>
            </a:pPr>
            <a:r>
              <a:rPr lang="en-US" sz="1100" dirty="0">
                <a:latin typeface="+mj-lt"/>
                <a:cs typeface="+mn-cs"/>
              </a:rPr>
              <a:t>Active Directory®</a:t>
            </a:r>
          </a:p>
          <a:p>
            <a:pPr eaLnBrk="0" hangingPunct="0">
              <a:defRPr/>
            </a:pPr>
            <a:r>
              <a:rPr lang="en-US" sz="1100" dirty="0">
                <a:latin typeface="+mj-lt"/>
                <a:cs typeface="+mn-cs"/>
              </a:rPr>
              <a:t>System State</a:t>
            </a:r>
          </a:p>
        </p:txBody>
      </p:sp>
      <p:sp>
        <p:nvSpPr>
          <p:cNvPr id="165" name="Text Box 61"/>
          <p:cNvSpPr txBox="1">
            <a:spLocks noChangeArrowheads="1"/>
          </p:cNvSpPr>
          <p:nvPr/>
        </p:nvSpPr>
        <p:spPr bwMode="auto">
          <a:xfrm>
            <a:off x="2468563" y="4401000"/>
            <a:ext cx="2024062" cy="600075"/>
          </a:xfrm>
          <a:prstGeom prst="rect">
            <a:avLst/>
          </a:prstGeom>
          <a:noFill/>
          <a:ln w="9525">
            <a:noFill/>
            <a:miter lim="800000"/>
            <a:headEnd/>
            <a:tailEnd/>
          </a:ln>
          <a:effectLst/>
        </p:spPr>
        <p:txBody>
          <a:bodyPr lIns="91435" tIns="45717" rIns="91435" bIns="45717">
            <a:spAutoFit/>
          </a:bodyPr>
          <a:lstStyle/>
          <a:p>
            <a:pPr eaLnBrk="0" hangingPunct="0">
              <a:defRPr/>
            </a:pPr>
            <a:r>
              <a:rPr lang="en-US" sz="1100" dirty="0">
                <a:latin typeface="+mj-lt"/>
                <a:cs typeface="+mn-cs"/>
              </a:rPr>
              <a:t>Windows Server 2003</a:t>
            </a:r>
          </a:p>
          <a:p>
            <a:pPr eaLnBrk="0" hangingPunct="0">
              <a:defRPr/>
            </a:pPr>
            <a:r>
              <a:rPr lang="en-US" sz="1100" dirty="0">
                <a:latin typeface="+mj-lt"/>
                <a:cs typeface="+mn-cs"/>
              </a:rPr>
              <a:t>Windows Server 2008</a:t>
            </a:r>
          </a:p>
          <a:p>
            <a:pPr eaLnBrk="0" hangingPunct="0">
              <a:defRPr/>
            </a:pPr>
            <a:r>
              <a:rPr lang="en-US" sz="1100" smtClean="0">
                <a:latin typeface="+mj-lt"/>
                <a:cs typeface="+mn-cs"/>
              </a:rPr>
              <a:t> </a:t>
            </a:r>
            <a:r>
              <a:rPr lang="en-US" sz="1000" i="1" smtClean="0">
                <a:latin typeface="+mj-lt"/>
                <a:cs typeface="+mn-cs"/>
              </a:rPr>
              <a:t>file </a:t>
            </a:r>
            <a:r>
              <a:rPr lang="en-US" sz="1000" i="1" dirty="0">
                <a:latin typeface="+mj-lt"/>
                <a:cs typeface="+mn-cs"/>
              </a:rPr>
              <a:t>shares and directories</a:t>
            </a:r>
            <a:endParaRPr lang="en-US" sz="1100" i="1" dirty="0">
              <a:latin typeface="+mj-lt"/>
              <a:cs typeface="+mn-cs"/>
            </a:endParaRPr>
          </a:p>
        </p:txBody>
      </p:sp>
      <p:pic>
        <p:nvPicPr>
          <p:cNvPr id="13358" name="Picture 9"/>
          <p:cNvPicPr>
            <a:picLocks noChangeAspect="1" noChangeArrowheads="1"/>
          </p:cNvPicPr>
          <p:nvPr/>
        </p:nvPicPr>
        <p:blipFill>
          <a:blip r:embed="rId22" cstate="email"/>
          <a:srcRect/>
          <a:stretch>
            <a:fillRect/>
          </a:stretch>
        </p:blipFill>
        <p:spPr bwMode="auto">
          <a:xfrm>
            <a:off x="2588821" y="3783839"/>
            <a:ext cx="403761" cy="622807"/>
          </a:xfrm>
          <a:prstGeom prst="rect">
            <a:avLst/>
          </a:prstGeom>
          <a:noFill/>
          <a:ln w="9525">
            <a:noFill/>
            <a:miter lim="800000"/>
            <a:headEnd/>
            <a:tailEnd/>
          </a:ln>
        </p:spPr>
      </p:pic>
      <p:pic>
        <p:nvPicPr>
          <p:cNvPr id="13359" name="Picture 10"/>
          <p:cNvPicPr>
            <a:picLocks noChangeAspect="1" noChangeArrowheads="1"/>
          </p:cNvPicPr>
          <p:nvPr/>
        </p:nvPicPr>
        <p:blipFill>
          <a:blip r:embed="rId23" cstate="email"/>
          <a:srcRect/>
          <a:stretch>
            <a:fillRect/>
          </a:stretch>
        </p:blipFill>
        <p:spPr bwMode="auto">
          <a:xfrm>
            <a:off x="1948017" y="3973541"/>
            <a:ext cx="317554" cy="293746"/>
          </a:xfrm>
          <a:prstGeom prst="rect">
            <a:avLst/>
          </a:prstGeom>
          <a:noFill/>
          <a:ln w="9525">
            <a:noFill/>
            <a:miter lim="800000"/>
            <a:headEnd/>
            <a:tailEnd/>
          </a:ln>
        </p:spPr>
      </p:pic>
      <p:grpSp>
        <p:nvGrpSpPr>
          <p:cNvPr id="13" name="Group 137"/>
          <p:cNvGrpSpPr>
            <a:grpSpLocks/>
          </p:cNvGrpSpPr>
          <p:nvPr/>
        </p:nvGrpSpPr>
        <p:grpSpPr bwMode="auto">
          <a:xfrm>
            <a:off x="381274" y="4398752"/>
            <a:ext cx="1926944" cy="538332"/>
            <a:chOff x="460305" y="4488014"/>
            <a:chExt cx="1926897" cy="538397"/>
          </a:xfrm>
        </p:grpSpPr>
        <p:sp>
          <p:nvSpPr>
            <p:cNvPr id="168" name="Line 52"/>
            <p:cNvSpPr>
              <a:spLocks noChangeShapeType="1"/>
            </p:cNvSpPr>
            <p:nvPr/>
          </p:nvSpPr>
          <p:spPr bwMode="auto">
            <a:xfrm>
              <a:off x="2261800" y="4671259"/>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dirty="0">
                <a:latin typeface="+mj-lt"/>
                <a:cs typeface="+mn-cs"/>
              </a:endParaRPr>
            </a:p>
          </p:txBody>
        </p:sp>
        <p:grpSp>
          <p:nvGrpSpPr>
            <p:cNvPr id="14" name="Group 130"/>
            <p:cNvGrpSpPr>
              <a:grpSpLocks/>
            </p:cNvGrpSpPr>
            <p:nvPr/>
          </p:nvGrpSpPr>
          <p:grpSpPr bwMode="auto">
            <a:xfrm>
              <a:off x="460305" y="4488014"/>
              <a:ext cx="1847467" cy="538397"/>
              <a:chOff x="460305" y="4320056"/>
              <a:chExt cx="1847467" cy="538397"/>
            </a:xfrm>
          </p:grpSpPr>
          <p:sp>
            <p:nvSpPr>
              <p:cNvPr id="170" name="Text Box 61"/>
              <p:cNvSpPr txBox="1">
                <a:spLocks noChangeArrowheads="1"/>
              </p:cNvSpPr>
              <p:nvPr/>
            </p:nvSpPr>
            <p:spPr bwMode="auto">
              <a:xfrm>
                <a:off x="460031" y="4395338"/>
                <a:ext cx="1238220" cy="430265"/>
              </a:xfrm>
              <a:prstGeom prst="rect">
                <a:avLst/>
              </a:prstGeom>
              <a:noFill/>
              <a:ln w="9525">
                <a:noFill/>
                <a:miter lim="800000"/>
                <a:headEnd/>
                <a:tailEnd/>
              </a:ln>
              <a:effectLst/>
            </p:spPr>
            <p:txBody>
              <a:bodyPr lIns="91435" tIns="45717" rIns="91435" bIns="45717">
                <a:spAutoFit/>
              </a:bodyPr>
              <a:lstStyle/>
              <a:p>
                <a:pPr algn="r" eaLnBrk="0" hangingPunct="0">
                  <a:defRPr/>
                </a:pPr>
                <a:r>
                  <a:rPr lang="en-US" sz="1100" dirty="0">
                    <a:latin typeface="+mj-lt"/>
                    <a:cs typeface="+mn-cs"/>
                  </a:rPr>
                  <a:t>Windows XP</a:t>
                </a:r>
              </a:p>
              <a:p>
                <a:pPr algn="r" eaLnBrk="0" hangingPunct="0">
                  <a:defRPr/>
                </a:pPr>
                <a:r>
                  <a:rPr lang="en-US" sz="1100" dirty="0">
                    <a:latin typeface="+mj-lt"/>
                    <a:cs typeface="+mn-cs"/>
                  </a:rPr>
                  <a:t>Windows Vista</a:t>
                </a:r>
              </a:p>
            </p:txBody>
          </p:sp>
          <p:grpSp>
            <p:nvGrpSpPr>
              <p:cNvPr id="15" name="Group 129"/>
              <p:cNvGrpSpPr>
                <a:grpSpLocks/>
              </p:cNvGrpSpPr>
              <p:nvPr/>
            </p:nvGrpSpPr>
            <p:grpSpPr bwMode="auto">
              <a:xfrm>
                <a:off x="1690485" y="4320056"/>
                <a:ext cx="617287" cy="538397"/>
                <a:chOff x="1634499" y="4767944"/>
                <a:chExt cx="617287" cy="538397"/>
              </a:xfrm>
            </p:grpSpPr>
            <p:pic>
              <p:nvPicPr>
                <p:cNvPr id="13356" name="Picture 48"/>
                <p:cNvPicPr>
                  <a:picLocks noChangeAspect="1" noChangeArrowheads="1"/>
                </p:cNvPicPr>
                <p:nvPr/>
              </p:nvPicPr>
              <p:blipFill>
                <a:blip r:embed="rId24" cstate="email"/>
                <a:srcRect/>
                <a:stretch>
                  <a:fillRect/>
                </a:stretch>
              </p:blipFill>
              <p:spPr bwMode="auto">
                <a:xfrm>
                  <a:off x="1634499" y="4767944"/>
                  <a:ext cx="486651" cy="521675"/>
                </a:xfrm>
                <a:prstGeom prst="rect">
                  <a:avLst/>
                </a:prstGeom>
                <a:noFill/>
                <a:ln w="9525">
                  <a:noFill/>
                  <a:miter lim="800000"/>
                  <a:headEnd/>
                  <a:tailEnd/>
                </a:ln>
              </p:spPr>
            </p:pic>
            <p:pic>
              <p:nvPicPr>
                <p:cNvPr id="13357" name="Picture 10"/>
                <p:cNvPicPr>
                  <a:picLocks noChangeAspect="1" noChangeArrowheads="1"/>
                </p:cNvPicPr>
                <p:nvPr/>
              </p:nvPicPr>
              <p:blipFill>
                <a:blip r:embed="rId6" cstate="email"/>
                <a:srcRect/>
                <a:stretch>
                  <a:fillRect/>
                </a:stretch>
              </p:blipFill>
              <p:spPr bwMode="auto">
                <a:xfrm>
                  <a:off x="1953377" y="4997749"/>
                  <a:ext cx="298409" cy="308592"/>
                </a:xfrm>
                <a:prstGeom prst="rect">
                  <a:avLst/>
                </a:prstGeom>
                <a:noFill/>
                <a:ln w="9525">
                  <a:noFill/>
                  <a:miter lim="800000"/>
                  <a:headEnd/>
                  <a:tailEnd/>
                </a:ln>
              </p:spPr>
            </p:pic>
          </p:grpSp>
        </p:grpSp>
      </p:grpSp>
      <p:pic>
        <p:nvPicPr>
          <p:cNvPr id="13370" name="Picture 21" descr="Server"/>
          <p:cNvPicPr>
            <a:picLocks noChangeAspect="1" noChangeArrowheads="1"/>
          </p:cNvPicPr>
          <p:nvPr/>
        </p:nvPicPr>
        <p:blipFill>
          <a:blip r:embed="rId25" cstate="email"/>
          <a:srcRect/>
          <a:stretch>
            <a:fillRect/>
          </a:stretch>
        </p:blipFill>
        <p:spPr bwMode="auto">
          <a:xfrm>
            <a:off x="1737372" y="2901374"/>
            <a:ext cx="353050" cy="548574"/>
          </a:xfrm>
          <a:prstGeom prst="rect">
            <a:avLst/>
          </a:prstGeom>
          <a:noFill/>
          <a:ln w="9525">
            <a:noFill/>
            <a:miter lim="800000"/>
            <a:headEnd/>
            <a:tailEnd/>
          </a:ln>
        </p:spPr>
      </p:pic>
      <p:pic>
        <p:nvPicPr>
          <p:cNvPr id="13371" name="Picture 8" descr="database purple"/>
          <p:cNvPicPr>
            <a:picLocks noChangeAspect="1" noChangeArrowheads="1"/>
          </p:cNvPicPr>
          <p:nvPr/>
        </p:nvPicPr>
        <p:blipFill>
          <a:blip r:embed="rId26" cstate="email"/>
          <a:srcRect/>
          <a:stretch>
            <a:fillRect/>
          </a:stretch>
        </p:blipFill>
        <p:spPr bwMode="auto">
          <a:xfrm>
            <a:off x="2015358" y="3216370"/>
            <a:ext cx="179225" cy="232164"/>
          </a:xfrm>
          <a:prstGeom prst="rect">
            <a:avLst/>
          </a:prstGeom>
          <a:noFill/>
          <a:ln w="9525">
            <a:noFill/>
            <a:miter lim="800000"/>
            <a:headEnd/>
            <a:tailEnd/>
          </a:ln>
        </p:spPr>
      </p:pic>
      <p:pic>
        <p:nvPicPr>
          <p:cNvPr id="116" name="Picture 115" descr="SharePoint_Prod_Tech_bw.png"/>
          <p:cNvPicPr>
            <a:picLocks noChangeAspect="1"/>
          </p:cNvPicPr>
          <p:nvPr/>
        </p:nvPicPr>
        <p:blipFill>
          <a:blip r:embed="rId27" cstate="email">
            <a:lum bright="-100000"/>
          </a:blip>
          <a:stretch>
            <a:fillRect/>
          </a:stretch>
        </p:blipFill>
        <p:spPr>
          <a:xfrm>
            <a:off x="609600" y="3056507"/>
            <a:ext cx="1194892" cy="360013"/>
          </a:xfrm>
          <a:prstGeom prst="rect">
            <a:avLst/>
          </a:prstGeom>
        </p:spPr>
      </p:pic>
      <p:pic>
        <p:nvPicPr>
          <p:cNvPr id="105" name="Picture 5" descr="D:\Pictures\MediaBank\System Center\SysCnt-DataProMgr07_h_rgb.png"/>
          <p:cNvPicPr>
            <a:picLocks noChangeAspect="1" noChangeArrowheads="1"/>
          </p:cNvPicPr>
          <p:nvPr/>
        </p:nvPicPr>
        <p:blipFill>
          <a:blip r:embed="rId28" cstate="email"/>
          <a:srcRect/>
          <a:stretch>
            <a:fillRect/>
          </a:stretch>
        </p:blipFill>
        <p:spPr bwMode="auto">
          <a:xfrm>
            <a:off x="2438400" y="685800"/>
            <a:ext cx="4089229" cy="888483"/>
          </a:xfrm>
          <a:prstGeom prst="rect">
            <a:avLst/>
          </a:prstGeom>
          <a:noFill/>
        </p:spPr>
      </p:pic>
      <p:pic>
        <p:nvPicPr>
          <p:cNvPr id="106" name="Picture 105" descr="HyperV-Svr-1_bL.png"/>
          <p:cNvPicPr>
            <a:picLocks noChangeAspect="1"/>
          </p:cNvPicPr>
          <p:nvPr/>
        </p:nvPicPr>
        <p:blipFill>
          <a:blip r:embed="rId29" cstate="email"/>
          <a:stretch>
            <a:fillRect/>
          </a:stretch>
        </p:blipFill>
        <p:spPr>
          <a:xfrm>
            <a:off x="180289" y="4083626"/>
            <a:ext cx="1517883" cy="143989"/>
          </a:xfrm>
          <a:prstGeom prst="rect">
            <a:avLst/>
          </a:prstGeom>
        </p:spPr>
      </p:pic>
      <p:pic>
        <p:nvPicPr>
          <p:cNvPr id="13365" name="Picture 10" descr="Folder"/>
          <p:cNvPicPr>
            <a:picLocks noChangeAspect="1" noChangeArrowheads="1"/>
          </p:cNvPicPr>
          <p:nvPr/>
        </p:nvPicPr>
        <p:blipFill>
          <a:blip r:embed="rId30" cstate="email"/>
          <a:srcRect/>
          <a:stretch>
            <a:fillRect/>
          </a:stretch>
        </p:blipFill>
        <p:spPr bwMode="auto">
          <a:xfrm>
            <a:off x="2925152" y="4088289"/>
            <a:ext cx="245559" cy="312228"/>
          </a:xfrm>
          <a:prstGeom prst="rect">
            <a:avLst/>
          </a:prstGeom>
          <a:noFill/>
          <a:ln w="9525">
            <a:noFill/>
            <a:miter lim="800000"/>
            <a:headEnd/>
            <a:tailEnd/>
          </a:ln>
        </p:spPr>
      </p:pic>
      <p:sp>
        <p:nvSpPr>
          <p:cNvPr id="107" name="Rectangle 106"/>
          <p:cNvSpPr/>
          <p:nvPr/>
        </p:nvSpPr>
        <p:spPr>
          <a:xfrm>
            <a:off x="0" y="0"/>
            <a:ext cx="7632218" cy="584775"/>
          </a:xfrm>
          <a:prstGeom prst="rect">
            <a:avLst/>
          </a:prstGeom>
        </p:spPr>
        <p:txBody>
          <a:bodyPr wrap="none">
            <a:spAutoFit/>
          </a:bodyPr>
          <a:lstStyle/>
          <a:p>
            <a:pPr eaLnBrk="0" hangingPunct="0"/>
            <a:r>
              <a:rPr lang="en-US" sz="3200" dirty="0" smtClean="0">
                <a:solidFill>
                  <a:schemeClr val="bg1"/>
                </a:solidFill>
                <a:ea typeface="+mj-ea"/>
                <a:cs typeface="+mj-cs"/>
              </a:rPr>
              <a:t>Leverage DPM for Backup and Recovery</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a:xfrm>
            <a:off x="0" y="0"/>
            <a:ext cx="8380412" cy="553998"/>
          </a:xfrm>
        </p:spPr>
        <p:txBody>
          <a:bodyPr/>
          <a:lstStyle/>
          <a:p>
            <a:pPr eaLnBrk="1" hangingPunct="1">
              <a:defRPr/>
            </a:pPr>
            <a:r>
              <a:rPr lang="en-US" sz="2800" dirty="0" smtClean="0"/>
              <a:t>Key highlights – Exchange protection</a:t>
            </a:r>
          </a:p>
        </p:txBody>
      </p:sp>
      <p:sp>
        <p:nvSpPr>
          <p:cNvPr id="137221" name="Rectangle 5"/>
          <p:cNvSpPr>
            <a:spLocks noGrp="1" noChangeArrowheads="1"/>
          </p:cNvSpPr>
          <p:nvPr>
            <p:ph type="body" idx="1"/>
          </p:nvPr>
        </p:nvSpPr>
        <p:spPr>
          <a:xfrm>
            <a:off x="0" y="838200"/>
            <a:ext cx="9034462" cy="4270400"/>
          </a:xfrm>
        </p:spPr>
        <p:txBody>
          <a:bodyPr/>
          <a:lstStyle/>
          <a:p>
            <a:pPr>
              <a:defRPr/>
            </a:pPr>
            <a:r>
              <a:rPr lang="en-US" sz="2400" dirty="0" smtClean="0"/>
              <a:t>DPM protects both Exchange 2003 and Exchange 2007</a:t>
            </a:r>
          </a:p>
          <a:p>
            <a:pPr>
              <a:defRPr/>
            </a:pPr>
            <a:r>
              <a:rPr lang="en-US" sz="2400" dirty="0" smtClean="0"/>
              <a:t>DPM supports stand alone, MSCS clusters, CCR and LCR</a:t>
            </a:r>
          </a:p>
          <a:p>
            <a:pPr>
              <a:defRPr/>
            </a:pPr>
            <a:r>
              <a:rPr lang="en-US" sz="2400" dirty="0" smtClean="0"/>
              <a:t>Protection continues after planned failover</a:t>
            </a:r>
          </a:p>
          <a:p>
            <a:pPr>
              <a:defRPr/>
            </a:pPr>
            <a:r>
              <a:rPr lang="en-US" sz="2400" dirty="0" smtClean="0"/>
              <a:t>Logs truncated after successful backups only</a:t>
            </a:r>
          </a:p>
          <a:p>
            <a:pPr>
              <a:defRPr/>
            </a:pPr>
            <a:r>
              <a:rPr lang="en-US" sz="2400" dirty="0" smtClean="0"/>
              <a:t>Eseutil</a:t>
            </a:r>
            <a:r>
              <a:rPr lang="en-US" sz="2400" dirty="0" smtClean="0"/>
              <a:t> runs on DPM – lower load on Exchange, faster completion</a:t>
            </a:r>
          </a:p>
          <a:p>
            <a:pPr>
              <a:defRPr/>
            </a:pPr>
            <a:r>
              <a:rPr lang="en-US" sz="2400" dirty="0" smtClean="0"/>
              <a:t>DPM supports recovery at the:</a:t>
            </a:r>
          </a:p>
          <a:p>
            <a:pPr lvl="1">
              <a:defRPr/>
            </a:pPr>
            <a:r>
              <a:rPr lang="en-US" sz="2100" dirty="0" smtClean="0"/>
              <a:t>SG level</a:t>
            </a:r>
          </a:p>
          <a:p>
            <a:pPr lvl="1">
              <a:defRPr/>
            </a:pPr>
            <a:r>
              <a:rPr lang="en-US" sz="2100" dirty="0" smtClean="0"/>
              <a:t>DB level </a:t>
            </a:r>
          </a:p>
          <a:p>
            <a:pPr lvl="1">
              <a:defRPr/>
            </a:pPr>
            <a:r>
              <a:rPr lang="en-US" sz="2100" dirty="0" smtClean="0"/>
              <a:t>Mailbox level</a:t>
            </a:r>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sz="21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a:xfrm>
            <a:off x="0" y="0"/>
            <a:ext cx="8380412" cy="553998"/>
          </a:xfrm>
        </p:spPr>
        <p:txBody>
          <a:bodyPr/>
          <a:lstStyle/>
          <a:p>
            <a:pPr eaLnBrk="1" hangingPunct="1">
              <a:defRPr/>
            </a:pPr>
            <a:r>
              <a:rPr lang="en-US" sz="2800" dirty="0" smtClean="0"/>
              <a:t>Key highlights – SQL Recovery</a:t>
            </a:r>
          </a:p>
        </p:txBody>
      </p:sp>
      <p:sp>
        <p:nvSpPr>
          <p:cNvPr id="137221" name="Rectangle 5"/>
          <p:cNvSpPr>
            <a:spLocks noGrp="1" noChangeArrowheads="1"/>
          </p:cNvSpPr>
          <p:nvPr>
            <p:ph type="body" idx="1"/>
          </p:nvPr>
        </p:nvSpPr>
        <p:spPr>
          <a:xfrm>
            <a:off x="0" y="762000"/>
            <a:ext cx="9034462" cy="5760038"/>
          </a:xfrm>
        </p:spPr>
        <p:txBody>
          <a:bodyPr/>
          <a:lstStyle/>
          <a:p>
            <a:r>
              <a:rPr lang="en-US" sz="2000" dirty="0" smtClean="0"/>
              <a:t>Transaction logs are continuously synchronized to the DPM 2007 server.</a:t>
            </a:r>
          </a:p>
          <a:p>
            <a:r>
              <a:rPr lang="en-US" sz="2000" dirty="0" smtClean="0"/>
              <a:t>An “express full” uses SQL Server VSS Writer to identify which blocks have changed in the entire production database, and send just the updated blocks or fragments. </a:t>
            </a:r>
          </a:p>
          <a:p>
            <a:pPr>
              <a:defRPr/>
            </a:pPr>
            <a:r>
              <a:rPr lang="en-US" sz="2000" dirty="0" smtClean="0"/>
              <a:t>Ability to recover to the original location, rename and restore or alternate location.</a:t>
            </a:r>
          </a:p>
          <a:p>
            <a:pPr>
              <a:defRPr/>
            </a:pPr>
            <a:r>
              <a:rPr lang="en-US" sz="2000" dirty="0" smtClean="0"/>
              <a:t>Recovery will support</a:t>
            </a:r>
          </a:p>
          <a:p>
            <a:pPr lvl="1">
              <a:defRPr/>
            </a:pPr>
            <a:r>
              <a:rPr lang="en-US" sz="2000" dirty="0" smtClean="0"/>
              <a:t>Recovering DB and required logs and bring DB online</a:t>
            </a:r>
          </a:p>
          <a:p>
            <a:pPr lvl="1">
              <a:defRPr/>
            </a:pPr>
            <a:r>
              <a:rPr lang="en-US" sz="2000" dirty="0" smtClean="0"/>
              <a:t>Recovering DB and logs (to required PIT) and leaving DB in restoring state</a:t>
            </a:r>
          </a:p>
          <a:p>
            <a:pPr lvl="1">
              <a:defRPr/>
            </a:pPr>
            <a:r>
              <a:rPr lang="en-US" sz="2000" dirty="0" smtClean="0"/>
              <a:t>Supports “lossless recovery” of SQL Server data</a:t>
            </a:r>
          </a:p>
          <a:p>
            <a:pPr lvl="2">
              <a:defRPr/>
            </a:pPr>
            <a:r>
              <a:rPr lang="en-US" sz="2000" dirty="0" smtClean="0"/>
              <a:t>Restores your database to the latest 15 minute recovery point</a:t>
            </a:r>
          </a:p>
          <a:p>
            <a:pPr lvl="2">
              <a:defRPr/>
            </a:pPr>
            <a:r>
              <a:rPr lang="en-US" sz="2000" dirty="0" smtClean="0"/>
              <a:t>Reapply the surviving logs from the production server</a:t>
            </a:r>
          </a:p>
          <a:p>
            <a:pPr>
              <a:defRPr/>
            </a:pPr>
            <a:endParaRPr lang="en-US" sz="2000" dirty="0" smtClean="0"/>
          </a:p>
          <a:p>
            <a:pPr>
              <a:defRPr/>
            </a:pPr>
            <a:endParaRPr lang="en-US" sz="2000" dirty="0" smtClean="0"/>
          </a:p>
          <a:p>
            <a:pPr>
              <a:defRPr/>
            </a:pPr>
            <a:endParaRPr lang="en-US" sz="20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System Center Data Protection Manager</a:t>
            </a:r>
            <a:endParaRPr lang="en-US" sz="2800" dirty="0"/>
          </a:p>
        </p:txBody>
      </p:sp>
      <p:sp>
        <p:nvSpPr>
          <p:cNvPr id="5" name="Rectangle 4"/>
          <p:cNvSpPr/>
          <p:nvPr/>
        </p:nvSpPr>
        <p:spPr>
          <a:xfrm rot="21075430">
            <a:off x="1245236" y="2852090"/>
            <a:ext cx="6510168" cy="8402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fontAlgn="base">
              <a:lnSpc>
                <a:spcPct val="90000"/>
              </a:lnSpc>
              <a:spcBef>
                <a:spcPct val="0"/>
              </a:spcBef>
              <a:spcAft>
                <a:spcPct val="0"/>
              </a:spcAft>
            </a:pPr>
            <a:r>
              <a:rPr lang="en-US" sz="5400" b="1" dirty="0" smtClean="0">
                <a:ln w="12700">
                  <a:noFill/>
                  <a:prstDash val="solid"/>
                </a:ln>
                <a:gradFill>
                  <a:gsLst>
                    <a:gs pos="0">
                      <a:srgbClr val="000000"/>
                    </a:gs>
                    <a:gs pos="100000">
                      <a:srgbClr val="000000"/>
                    </a:gs>
                  </a:gsLst>
                  <a:lin ang="5400000" scaled="0"/>
                </a:gradFill>
                <a:effectLst>
                  <a:outerShdw blurRad="76200" dir="3900000" algn="ctr" rotWithShape="0">
                    <a:srgbClr val="FFFFFF"/>
                  </a:outerShdw>
                </a:effectLst>
                <a:latin typeface="Segoe Semibold" pitchFamily="34" charset="0"/>
              </a:rPr>
              <a:t>DEMO!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010400" cy="457200"/>
          </a:xfrm>
        </p:spPr>
        <p:txBody>
          <a:bodyPr/>
          <a:lstStyle/>
          <a:p>
            <a:r>
              <a:rPr lang="en-US" sz="2800" dirty="0" smtClean="0">
                <a:latin typeface="+mj-lt"/>
              </a:rPr>
              <a:t>What’s missing???</a:t>
            </a:r>
            <a:endParaRPr lang="en-US" sz="2800" dirty="0">
              <a:latin typeface="+mj-lt"/>
            </a:endParaRPr>
          </a:p>
        </p:txBody>
      </p:sp>
      <p:sp>
        <p:nvSpPr>
          <p:cNvPr id="3" name="Content Placeholder 2"/>
          <p:cNvSpPr>
            <a:spLocks noGrp="1"/>
          </p:cNvSpPr>
          <p:nvPr>
            <p:ph idx="1"/>
          </p:nvPr>
        </p:nvSpPr>
        <p:spPr>
          <a:xfrm>
            <a:off x="304800" y="582978"/>
            <a:ext cx="8382000" cy="5589222"/>
          </a:xfrm>
        </p:spPr>
        <p:txBody>
          <a:bodyPr/>
          <a:lstStyle/>
          <a:p>
            <a:r>
              <a:rPr lang="en-US" sz="2800" dirty="0" smtClean="0"/>
              <a:t>System Center Virtual Machine Manager</a:t>
            </a:r>
          </a:p>
          <a:p>
            <a:pPr lvl="1"/>
            <a:r>
              <a:rPr lang="en-US" dirty="0" smtClean="0"/>
              <a:t>Vital part of the System Center Suite</a:t>
            </a:r>
          </a:p>
          <a:p>
            <a:pPr lvl="1"/>
            <a:r>
              <a:rPr lang="en-US" dirty="0" smtClean="0"/>
              <a:t>Enables end-to-end management of Hyper-V and </a:t>
            </a:r>
            <a:r>
              <a:rPr lang="en-US" dirty="0" smtClean="0"/>
              <a:t>VMWare</a:t>
            </a:r>
            <a:endParaRPr lang="en-US" dirty="0" smtClean="0"/>
          </a:p>
          <a:p>
            <a:pPr lvl="1"/>
            <a:r>
              <a:rPr lang="en-US" dirty="0" smtClean="0"/>
              <a:t>We’ll discuss this in the Hyper-V module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1"/>
          <p:cNvSpPr>
            <a:spLocks noGrp="1"/>
          </p:cNvSpPr>
          <p:nvPr>
            <p:ph type="title"/>
          </p:nvPr>
        </p:nvSpPr>
        <p:spPr>
          <a:xfrm>
            <a:off x="228600" y="152400"/>
            <a:ext cx="7772400" cy="685800"/>
          </a:xfrm>
        </p:spPr>
        <p:txBody>
          <a:bodyPr/>
          <a:lstStyle/>
          <a:p>
            <a:r>
              <a:rPr lang="en-US" sz="2800" dirty="0" smtClean="0"/>
              <a:t>Conclusion</a:t>
            </a:r>
          </a:p>
        </p:txBody>
      </p:sp>
      <p:sp>
        <p:nvSpPr>
          <p:cNvPr id="57349" name="Content Placeholder 2"/>
          <p:cNvSpPr>
            <a:spLocks noGrp="1"/>
          </p:cNvSpPr>
          <p:nvPr>
            <p:ph idx="1"/>
          </p:nvPr>
        </p:nvSpPr>
        <p:spPr>
          <a:xfrm>
            <a:off x="228600" y="838200"/>
            <a:ext cx="3886200" cy="5562600"/>
          </a:xfrm>
        </p:spPr>
        <p:txBody>
          <a:bodyPr/>
          <a:lstStyle/>
          <a:p>
            <a:r>
              <a:rPr lang="en-US" sz="2000" dirty="0" smtClean="0"/>
              <a:t>System Center has evolved to support the datacenter lifecycle</a:t>
            </a:r>
          </a:p>
          <a:p>
            <a:pPr lvl="1"/>
            <a:r>
              <a:rPr lang="en-US" sz="1800" dirty="0" smtClean="0"/>
              <a:t>End to end management of IT Services</a:t>
            </a:r>
          </a:p>
          <a:p>
            <a:pPr lvl="1"/>
            <a:r>
              <a:rPr lang="en-US" sz="1800" dirty="0" smtClean="0"/>
              <a:t>Integrated solutions for both physical and virtual environments</a:t>
            </a:r>
          </a:p>
          <a:p>
            <a:pPr lvl="1"/>
            <a:r>
              <a:rPr lang="en-US" sz="1800" dirty="0" smtClean="0"/>
              <a:t>Complete lifecycle of IT Systems including desktops, servers and devices in any location</a:t>
            </a:r>
          </a:p>
          <a:p>
            <a:pPr lvl="1"/>
            <a:endParaRPr lang="en-US" sz="1800" dirty="0" smtClean="0"/>
          </a:p>
          <a:p>
            <a:pPr lvl="1"/>
            <a:endParaRPr lang="en-US" sz="1800" dirty="0" smtClean="0"/>
          </a:p>
          <a:p>
            <a:pPr lvl="1"/>
            <a:endParaRPr lang="en-US" sz="1800" dirty="0" smtClean="0"/>
          </a:p>
        </p:txBody>
      </p:sp>
      <p:sp>
        <p:nvSpPr>
          <p:cNvPr id="20" name="Content Placeholder 2"/>
          <p:cNvSpPr txBox="1">
            <a:spLocks/>
          </p:cNvSpPr>
          <p:nvPr/>
        </p:nvSpPr>
        <p:spPr bwMode="auto">
          <a:xfrm>
            <a:off x="228600" y="4724400"/>
            <a:ext cx="8610600" cy="15240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endParaRPr lang="en-US" sz="2000" dirty="0">
              <a:solidFill>
                <a:schemeClr val="bg1"/>
              </a:solidFill>
              <a:latin typeface="+mn-lt"/>
            </a:endParaRPr>
          </a:p>
          <a:p>
            <a:pPr marL="342900" indent="-342900" eaLnBrk="0" hangingPunct="0">
              <a:spcBef>
                <a:spcPct val="20000"/>
              </a:spcBef>
              <a:buFont typeface="Arial" charset="0"/>
              <a:buChar char="•"/>
              <a:defRPr/>
            </a:pPr>
            <a:r>
              <a:rPr lang="en-US" sz="2000" dirty="0">
                <a:solidFill>
                  <a:schemeClr val="bg1"/>
                </a:solidFill>
                <a:latin typeface="+mn-lt"/>
              </a:rPr>
              <a:t>Server Management Suite Enterprise supports transition to dynamic IT and delivers improved value with new </a:t>
            </a:r>
            <a:r>
              <a:rPr lang="en-US" sz="2000" dirty="0" smtClean="0">
                <a:solidFill>
                  <a:schemeClr val="bg1"/>
                </a:solidFill>
                <a:latin typeface="+mn-lt"/>
              </a:rPr>
              <a:t>licensing</a:t>
            </a:r>
          </a:p>
          <a:p>
            <a:pPr marL="800100" lvl="1" indent="-342900" eaLnBrk="0" hangingPunct="0">
              <a:spcBef>
                <a:spcPct val="20000"/>
              </a:spcBef>
              <a:buFont typeface="Arial" charset="0"/>
              <a:buChar char="•"/>
              <a:defRPr/>
            </a:pPr>
            <a:r>
              <a:rPr lang="en-US" sz="2000" dirty="0" smtClean="0">
                <a:solidFill>
                  <a:schemeClr val="bg1"/>
                </a:solidFill>
                <a:latin typeface="+mn-lt"/>
              </a:rPr>
              <a:t>Monetize your management investment – new source of revenue</a:t>
            </a:r>
            <a:endParaRPr lang="en-US" sz="2000" dirty="0">
              <a:solidFill>
                <a:schemeClr val="bg1"/>
              </a:solidFill>
              <a:latin typeface="+mn-lt"/>
            </a:endParaRPr>
          </a:p>
          <a:p>
            <a:pPr marL="342900" indent="-342900" eaLnBrk="0" hangingPunct="0">
              <a:spcBef>
                <a:spcPct val="20000"/>
              </a:spcBef>
              <a:buFont typeface="Arial" charset="0"/>
              <a:buChar char="•"/>
              <a:defRPr/>
            </a:pPr>
            <a:endParaRPr lang="en-US" sz="3200" dirty="0">
              <a:solidFill>
                <a:schemeClr val="bg1"/>
              </a:solidFill>
              <a:latin typeface="+mn-lt"/>
            </a:endParaRPr>
          </a:p>
          <a:p>
            <a:pPr marL="342900" indent="-342900" eaLnBrk="0" hangingPunct="0">
              <a:spcBef>
                <a:spcPct val="20000"/>
              </a:spcBef>
              <a:buFont typeface="Arial" charset="0"/>
              <a:buNone/>
              <a:defRPr/>
            </a:pPr>
            <a:endParaRPr lang="en-US" sz="3200" dirty="0">
              <a:solidFill>
                <a:schemeClr val="bg1"/>
              </a:solidFill>
              <a:latin typeface="+mn-lt"/>
            </a:endParaRPr>
          </a:p>
        </p:txBody>
      </p:sp>
      <p:sp>
        <p:nvSpPr>
          <p:cNvPr id="42" name="Freeform 24"/>
          <p:cNvSpPr>
            <a:spLocks/>
          </p:cNvSpPr>
          <p:nvPr/>
        </p:nvSpPr>
        <p:spPr bwMode="auto">
          <a:xfrm>
            <a:off x="4618037" y="-3175"/>
            <a:ext cx="7938" cy="3175"/>
          </a:xfrm>
          <a:custGeom>
            <a:avLst/>
            <a:gdLst>
              <a:gd name="T0" fmla="*/ 2147483647 w 5"/>
              <a:gd name="T1" fmla="*/ 2147483647 h 2"/>
              <a:gd name="T2" fmla="*/ 2147483647 w 5"/>
              <a:gd name="T3" fmla="*/ 0 h 2"/>
              <a:gd name="T4" fmla="*/ 0 w 5"/>
              <a:gd name="T5" fmla="*/ 2147483647 h 2"/>
              <a:gd name="T6" fmla="*/ 2147483647 w 5"/>
              <a:gd name="T7" fmla="*/ 2147483647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3" y="0"/>
                </a:lnTo>
                <a:lnTo>
                  <a:pt x="0" y="2"/>
                </a:lnTo>
                <a:lnTo>
                  <a:pt x="5" y="2"/>
                </a:lnTo>
                <a:close/>
              </a:path>
            </a:pathLst>
          </a:custGeom>
          <a:solidFill>
            <a:srgbClr val="000000"/>
          </a:solidFill>
          <a:ln w="9525">
            <a:noFill/>
            <a:round/>
            <a:headEnd/>
            <a:tailEnd/>
          </a:ln>
        </p:spPr>
        <p:txBody>
          <a:bodyPr/>
          <a:lstStyle/>
          <a:p>
            <a:endParaRPr lang="en-US" dirty="0"/>
          </a:p>
        </p:txBody>
      </p:sp>
      <p:sp>
        <p:nvSpPr>
          <p:cNvPr id="43" name="Freeform 30"/>
          <p:cNvSpPr>
            <a:spLocks/>
          </p:cNvSpPr>
          <p:nvPr/>
        </p:nvSpPr>
        <p:spPr bwMode="auto">
          <a:xfrm>
            <a:off x="4603750" y="-3175"/>
            <a:ext cx="3175" cy="3175"/>
          </a:xfrm>
          <a:custGeom>
            <a:avLst/>
            <a:gdLst>
              <a:gd name="T0" fmla="*/ 0 w 2"/>
              <a:gd name="T1" fmla="*/ 0 h 2"/>
              <a:gd name="T2" fmla="*/ 0 w 2"/>
              <a:gd name="T3" fmla="*/ 2147483647 h 2"/>
              <a:gd name="T4" fmla="*/ 2147483647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2"/>
                </a:lnTo>
                <a:lnTo>
                  <a:pt x="2" y="2"/>
                </a:lnTo>
                <a:lnTo>
                  <a:pt x="0" y="0"/>
                </a:lnTo>
                <a:close/>
              </a:path>
            </a:pathLst>
          </a:custGeom>
          <a:solidFill>
            <a:srgbClr val="000000"/>
          </a:solidFill>
          <a:ln w="9525">
            <a:noFill/>
            <a:round/>
            <a:headEnd/>
            <a:tailEnd/>
          </a:ln>
        </p:spPr>
        <p:txBody>
          <a:bodyPr/>
          <a:lstStyle/>
          <a:p>
            <a:endParaRPr lang="en-US" dirty="0"/>
          </a:p>
        </p:txBody>
      </p:sp>
      <p:grpSp>
        <p:nvGrpSpPr>
          <p:cNvPr id="2" name="Virtual Workload"/>
          <p:cNvGrpSpPr>
            <a:grpSpLocks/>
          </p:cNvGrpSpPr>
          <p:nvPr/>
        </p:nvGrpSpPr>
        <p:grpSpPr bwMode="auto">
          <a:xfrm>
            <a:off x="7112000" y="2011363"/>
            <a:ext cx="2032000" cy="2011362"/>
            <a:chOff x="4856335" y="2878437"/>
            <a:chExt cx="2031100" cy="2010384"/>
          </a:xfrm>
        </p:grpSpPr>
        <p:sp>
          <p:nvSpPr>
            <p:cNvPr id="45" name="Freeform 6"/>
            <p:cNvSpPr>
              <a:spLocks/>
            </p:cNvSpPr>
            <p:nvPr/>
          </p:nvSpPr>
          <p:spPr bwMode="auto">
            <a:xfrm rot="19803781">
              <a:off x="4856335" y="3149465"/>
              <a:ext cx="2005353" cy="1739356"/>
            </a:xfrm>
            <a:custGeom>
              <a:avLst/>
              <a:gdLst/>
              <a:ahLst/>
              <a:cxnLst>
                <a:cxn ang="0">
                  <a:pos x="458" y="795"/>
                </a:cxn>
                <a:cxn ang="0">
                  <a:pos x="917" y="0"/>
                </a:cxn>
                <a:cxn ang="0">
                  <a:pos x="0" y="0"/>
                </a:cxn>
                <a:cxn ang="0">
                  <a:pos x="458" y="795"/>
                </a:cxn>
              </a:cxnLst>
              <a:rect l="0" t="0" r="r" b="b"/>
              <a:pathLst>
                <a:path w="917" h="795">
                  <a:moveTo>
                    <a:pt x="458" y="795"/>
                  </a:moveTo>
                  <a:cubicBezTo>
                    <a:pt x="732" y="636"/>
                    <a:pt x="917" y="339"/>
                    <a:pt x="917" y="0"/>
                  </a:cubicBezTo>
                  <a:cubicBezTo>
                    <a:pt x="0" y="0"/>
                    <a:pt x="0" y="0"/>
                    <a:pt x="0" y="0"/>
                  </a:cubicBezTo>
                  <a:lnTo>
                    <a:pt x="458" y="795"/>
                  </a:lnTo>
                  <a:close/>
                </a:path>
              </a:pathLst>
            </a:custGeom>
            <a:solidFill>
              <a:schemeClr val="accent3"/>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46" name="Freeform 51"/>
            <p:cNvSpPr>
              <a:spLocks/>
            </p:cNvSpPr>
            <p:nvPr/>
          </p:nvSpPr>
          <p:spPr bwMode="auto">
            <a:xfrm rot="8974708">
              <a:off x="5768017" y="2878437"/>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3"/>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47" name="TextBox 46"/>
            <p:cNvSpPr txBox="1"/>
            <p:nvPr/>
          </p:nvSpPr>
          <p:spPr>
            <a:xfrm>
              <a:off x="4953129" y="3303588"/>
              <a:ext cx="1675658" cy="756762"/>
            </a:xfrm>
            <a:prstGeom prst="rect">
              <a:avLst/>
            </a:prstGeom>
            <a:noFill/>
            <a:ln>
              <a:noFill/>
              <a:headEnd type="none" w="med" len="med"/>
              <a:tailEnd type="none" w="med" len="med"/>
            </a:ln>
            <a:effectLst/>
          </p:spPr>
          <p:txBody>
            <a:bodyPr wrap="square">
              <a:spAutoFit/>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3">
                        <a:satMod val="175000"/>
                        <a:alpha val="40000"/>
                      </a:schemeClr>
                    </a:glow>
                  </a:effectLst>
                  <a:latin typeface="Segoe Semibold" pitchFamily="34" charset="0"/>
                </a:rPr>
                <a:t>Virtual Workload Provisioning</a:t>
              </a:r>
            </a:p>
          </p:txBody>
        </p:sp>
      </p:grpSp>
      <p:grpSp>
        <p:nvGrpSpPr>
          <p:cNvPr id="3" name="OS / Software"/>
          <p:cNvGrpSpPr>
            <a:grpSpLocks/>
          </p:cNvGrpSpPr>
          <p:nvPr/>
        </p:nvGrpSpPr>
        <p:grpSpPr bwMode="auto">
          <a:xfrm>
            <a:off x="6309472" y="2752351"/>
            <a:ext cx="2014537" cy="2527300"/>
            <a:chOff x="4039648" y="3637907"/>
            <a:chExt cx="2014786" cy="2528195"/>
          </a:xfrm>
        </p:grpSpPr>
        <p:sp>
          <p:nvSpPr>
            <p:cNvPr id="49" name="Freeform 8"/>
            <p:cNvSpPr>
              <a:spLocks/>
            </p:cNvSpPr>
            <p:nvPr/>
          </p:nvSpPr>
          <p:spPr bwMode="auto">
            <a:xfrm rot="19803781">
              <a:off x="4039648" y="3637907"/>
              <a:ext cx="2014786" cy="2010069"/>
            </a:xfrm>
            <a:custGeom>
              <a:avLst/>
              <a:gdLst/>
              <a:ahLst/>
              <a:cxnLst>
                <a:cxn ang="0">
                  <a:pos x="460" y="0"/>
                </a:cxn>
                <a:cxn ang="0">
                  <a:pos x="0" y="794"/>
                </a:cxn>
                <a:cxn ang="0">
                  <a:pos x="463" y="919"/>
                </a:cxn>
                <a:cxn ang="0">
                  <a:pos x="921" y="797"/>
                </a:cxn>
                <a:cxn ang="0">
                  <a:pos x="462" y="0"/>
                </a:cxn>
                <a:cxn ang="0">
                  <a:pos x="460" y="0"/>
                </a:cxn>
              </a:cxnLst>
              <a:rect l="0" t="0" r="r" b="b"/>
              <a:pathLst>
                <a:path w="921" h="919">
                  <a:moveTo>
                    <a:pt x="460" y="0"/>
                  </a:moveTo>
                  <a:cubicBezTo>
                    <a:pt x="0" y="794"/>
                    <a:pt x="0" y="794"/>
                    <a:pt x="0" y="794"/>
                  </a:cubicBezTo>
                  <a:cubicBezTo>
                    <a:pt x="136" y="873"/>
                    <a:pt x="294" y="919"/>
                    <a:pt x="463" y="919"/>
                  </a:cubicBezTo>
                  <a:cubicBezTo>
                    <a:pt x="630" y="919"/>
                    <a:pt x="786" y="875"/>
                    <a:pt x="921" y="797"/>
                  </a:cubicBezTo>
                  <a:cubicBezTo>
                    <a:pt x="462" y="0"/>
                    <a:pt x="462" y="0"/>
                    <a:pt x="462" y="0"/>
                  </a:cubicBezTo>
                  <a:lnTo>
                    <a:pt x="460" y="0"/>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50" name="Freeform 51"/>
            <p:cNvSpPr>
              <a:spLocks/>
            </p:cNvSpPr>
            <p:nvPr/>
          </p:nvSpPr>
          <p:spPr bwMode="auto">
            <a:xfrm rot="12583567">
              <a:off x="4903086" y="4439681"/>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51" name="TextBox 50"/>
            <p:cNvSpPr txBox="1"/>
            <p:nvPr/>
          </p:nvSpPr>
          <p:spPr>
            <a:xfrm>
              <a:off x="4421343" y="4419234"/>
              <a:ext cx="1524188" cy="979076"/>
            </a:xfrm>
            <a:prstGeom prst="rect">
              <a:avLst/>
            </a:prstGeom>
            <a:noFill/>
          </p:spPr>
          <p:txBody>
            <a:bodyPr wrap="square">
              <a:spAutoFit/>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1">
                        <a:satMod val="175000"/>
                        <a:alpha val="40000"/>
                      </a:schemeClr>
                    </a:glow>
                  </a:effectLst>
                  <a:latin typeface="Segoe Semibold" pitchFamily="34" charset="0"/>
                </a:rPr>
                <a:t>OS / Software Deploy, Patching and State Mgmt</a:t>
              </a:r>
            </a:p>
          </p:txBody>
        </p:sp>
      </p:grpSp>
      <p:grpSp>
        <p:nvGrpSpPr>
          <p:cNvPr id="5" name="Performance and Health Monitoring"/>
          <p:cNvGrpSpPr>
            <a:grpSpLocks/>
          </p:cNvGrpSpPr>
          <p:nvPr/>
        </p:nvGrpSpPr>
        <p:grpSpPr bwMode="auto">
          <a:xfrm>
            <a:off x="5053012" y="3294063"/>
            <a:ext cx="2303463" cy="1731962"/>
            <a:chOff x="2797908" y="4160321"/>
            <a:chExt cx="2302401" cy="1732753"/>
          </a:xfrm>
        </p:grpSpPr>
        <p:sp>
          <p:nvSpPr>
            <p:cNvPr id="53" name="Freeform 5"/>
            <p:cNvSpPr>
              <a:spLocks/>
            </p:cNvSpPr>
            <p:nvPr/>
          </p:nvSpPr>
          <p:spPr bwMode="auto">
            <a:xfrm rot="19803781">
              <a:off x="3105331" y="4160321"/>
              <a:ext cx="1994978" cy="1732753"/>
            </a:xfrm>
            <a:custGeom>
              <a:avLst/>
              <a:gdLst/>
              <a:ahLst/>
              <a:cxnLst>
                <a:cxn ang="0">
                  <a:pos x="0" y="0"/>
                </a:cxn>
                <a:cxn ang="0">
                  <a:pos x="454" y="792"/>
                </a:cxn>
                <a:cxn ang="0">
                  <a:pos x="912" y="0"/>
                </a:cxn>
                <a:cxn ang="0">
                  <a:pos x="0" y="0"/>
                </a:cxn>
              </a:cxnLst>
              <a:rect l="0" t="0" r="r" b="b"/>
              <a:pathLst>
                <a:path w="912" h="792">
                  <a:moveTo>
                    <a:pt x="0" y="0"/>
                  </a:moveTo>
                  <a:cubicBezTo>
                    <a:pt x="0" y="337"/>
                    <a:pt x="183" y="632"/>
                    <a:pt x="454" y="792"/>
                  </a:cubicBezTo>
                  <a:cubicBezTo>
                    <a:pt x="912" y="0"/>
                    <a:pt x="912" y="0"/>
                    <a:pt x="912" y="0"/>
                  </a:cubicBezTo>
                  <a:lnTo>
                    <a:pt x="0" y="0"/>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54" name="Freeform 51"/>
            <p:cNvSpPr>
              <a:spLocks/>
            </p:cNvSpPr>
            <p:nvPr/>
          </p:nvSpPr>
          <p:spPr bwMode="auto">
            <a:xfrm rot="16200000">
              <a:off x="3101410" y="4445925"/>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55" name="TextBox 54"/>
            <p:cNvSpPr txBox="1"/>
            <p:nvPr/>
          </p:nvSpPr>
          <p:spPr>
            <a:xfrm>
              <a:off x="3048617" y="4582789"/>
              <a:ext cx="1523296" cy="757476"/>
            </a:xfrm>
            <a:prstGeom prst="rect">
              <a:avLst/>
            </a:prstGeom>
            <a:noFill/>
          </p:spPr>
          <p:txBody>
            <a:bodyPr wrap="square">
              <a:spAutoFit/>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39700">
                      <a:schemeClr val="accent6">
                        <a:satMod val="175000"/>
                        <a:alpha val="40000"/>
                      </a:schemeClr>
                    </a:glow>
                  </a:effectLst>
                  <a:latin typeface="Segoe Semibold" pitchFamily="34" charset="0"/>
                </a:rPr>
                <a:t>Performance and Health Monitoring</a:t>
              </a:r>
            </a:p>
          </p:txBody>
        </p:sp>
      </p:grpSp>
      <p:grpSp>
        <p:nvGrpSpPr>
          <p:cNvPr id="6" name="Disaster Recovery"/>
          <p:cNvGrpSpPr>
            <a:grpSpLocks/>
          </p:cNvGrpSpPr>
          <p:nvPr/>
        </p:nvGrpSpPr>
        <p:grpSpPr bwMode="auto">
          <a:xfrm>
            <a:off x="4445000" y="1781175"/>
            <a:ext cx="2047875" cy="1995488"/>
            <a:chOff x="2189746" y="2647996"/>
            <a:chExt cx="2047291" cy="1994735"/>
          </a:xfrm>
        </p:grpSpPr>
        <p:sp>
          <p:nvSpPr>
            <p:cNvPr id="57" name="Freeform 9"/>
            <p:cNvSpPr>
              <a:spLocks/>
            </p:cNvSpPr>
            <p:nvPr/>
          </p:nvSpPr>
          <p:spPr bwMode="auto">
            <a:xfrm rot="19803781">
              <a:off x="2235457" y="2647996"/>
              <a:ext cx="2001580" cy="1734640"/>
            </a:xfrm>
            <a:custGeom>
              <a:avLst/>
              <a:gdLst/>
              <a:ahLst/>
              <a:cxnLst>
                <a:cxn ang="0">
                  <a:pos x="915" y="792"/>
                </a:cxn>
                <a:cxn ang="0">
                  <a:pos x="459" y="0"/>
                </a:cxn>
                <a:cxn ang="0">
                  <a:pos x="0" y="793"/>
                </a:cxn>
                <a:cxn ang="0">
                  <a:pos x="915" y="793"/>
                </a:cxn>
                <a:cxn ang="0">
                  <a:pos x="915" y="792"/>
                </a:cxn>
              </a:cxnLst>
              <a:rect l="0" t="0" r="r" b="b"/>
              <a:pathLst>
                <a:path w="915" h="793">
                  <a:moveTo>
                    <a:pt x="915" y="792"/>
                  </a:moveTo>
                  <a:cubicBezTo>
                    <a:pt x="459" y="0"/>
                    <a:pt x="459" y="0"/>
                    <a:pt x="459" y="0"/>
                  </a:cubicBezTo>
                  <a:cubicBezTo>
                    <a:pt x="186" y="159"/>
                    <a:pt x="1" y="455"/>
                    <a:pt x="0" y="793"/>
                  </a:cubicBezTo>
                  <a:cubicBezTo>
                    <a:pt x="915" y="793"/>
                    <a:pt x="915" y="793"/>
                    <a:pt x="915" y="793"/>
                  </a:cubicBezTo>
                  <a:lnTo>
                    <a:pt x="915" y="792"/>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58" name="Freeform 51"/>
            <p:cNvSpPr>
              <a:spLocks/>
            </p:cNvSpPr>
            <p:nvPr/>
          </p:nvSpPr>
          <p:spPr bwMode="auto">
            <a:xfrm rot="19891740">
              <a:off x="2189746" y="2916310"/>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59" name="TextBox 58"/>
            <p:cNvSpPr txBox="1"/>
            <p:nvPr/>
          </p:nvSpPr>
          <p:spPr>
            <a:xfrm>
              <a:off x="2707123" y="3496989"/>
              <a:ext cx="1215678" cy="535329"/>
            </a:xfrm>
            <a:prstGeom prst="rect">
              <a:avLst/>
            </a:prstGeom>
            <a:noFill/>
            <a:ln>
              <a:noFill/>
              <a:headEnd type="none" w="med" len="med"/>
              <a:tailEnd type="none" w="med" len="med"/>
            </a:ln>
            <a:effectLst/>
          </p:spPr>
          <p:txBody>
            <a:bodyPr>
              <a:spAutoFit/>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1">
                        <a:satMod val="175000"/>
                        <a:alpha val="40000"/>
                      </a:schemeClr>
                    </a:glow>
                  </a:effectLst>
                  <a:latin typeface="Segoe Semibold" pitchFamily="34" charset="0"/>
                </a:rPr>
                <a:t>Disaster Recovery</a:t>
              </a:r>
            </a:p>
          </p:txBody>
        </p:sp>
      </p:grpSp>
      <p:grpSp>
        <p:nvGrpSpPr>
          <p:cNvPr id="7" name="Hardware Provisioning"/>
          <p:cNvGrpSpPr>
            <a:grpSpLocks/>
          </p:cNvGrpSpPr>
          <p:nvPr/>
        </p:nvGrpSpPr>
        <p:grpSpPr bwMode="auto">
          <a:xfrm>
            <a:off x="6234111" y="773113"/>
            <a:ext cx="2308226" cy="1735137"/>
            <a:chOff x="3978621" y="1639115"/>
            <a:chExt cx="2307534" cy="1736526"/>
          </a:xfrm>
        </p:grpSpPr>
        <p:sp>
          <p:nvSpPr>
            <p:cNvPr id="61" name="Freeform 10"/>
            <p:cNvSpPr>
              <a:spLocks/>
            </p:cNvSpPr>
            <p:nvPr/>
          </p:nvSpPr>
          <p:spPr bwMode="auto">
            <a:xfrm rot="19803781">
              <a:off x="3978621" y="1639115"/>
              <a:ext cx="2011955" cy="1736526"/>
            </a:xfrm>
            <a:custGeom>
              <a:avLst/>
              <a:gdLst/>
              <a:ahLst/>
              <a:cxnLst>
                <a:cxn ang="0">
                  <a:pos x="1" y="794"/>
                </a:cxn>
                <a:cxn ang="0">
                  <a:pos x="920" y="794"/>
                </a:cxn>
                <a:cxn ang="0">
                  <a:pos x="459" y="0"/>
                </a:cxn>
                <a:cxn ang="0">
                  <a:pos x="0" y="793"/>
                </a:cxn>
                <a:cxn ang="0">
                  <a:pos x="1" y="794"/>
                </a:cxn>
              </a:cxnLst>
              <a:rect l="0" t="0" r="r" b="b"/>
              <a:pathLst>
                <a:path w="920" h="794">
                  <a:moveTo>
                    <a:pt x="1" y="794"/>
                  </a:moveTo>
                  <a:cubicBezTo>
                    <a:pt x="920" y="794"/>
                    <a:pt x="920" y="794"/>
                    <a:pt x="920" y="794"/>
                  </a:cubicBezTo>
                  <a:cubicBezTo>
                    <a:pt x="919" y="455"/>
                    <a:pt x="734" y="159"/>
                    <a:pt x="459" y="0"/>
                  </a:cubicBezTo>
                  <a:cubicBezTo>
                    <a:pt x="0" y="793"/>
                    <a:pt x="0" y="793"/>
                    <a:pt x="0" y="793"/>
                  </a:cubicBezTo>
                  <a:lnTo>
                    <a:pt x="1" y="794"/>
                  </a:lnTo>
                  <a:close/>
                </a:path>
              </a:pathLst>
            </a:custGeom>
            <a:solidFill>
              <a:schemeClr val="accent2"/>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62" name="TextBox 61"/>
            <p:cNvSpPr txBox="1"/>
            <p:nvPr/>
          </p:nvSpPr>
          <p:spPr>
            <a:xfrm>
              <a:off x="4462382" y="2409668"/>
              <a:ext cx="1523543" cy="535960"/>
            </a:xfrm>
            <a:prstGeom prst="rect">
              <a:avLst/>
            </a:prstGeom>
            <a:noFill/>
            <a:ln>
              <a:noFill/>
              <a:headEnd type="none" w="med" len="med"/>
              <a:tailEnd type="none" w="med" len="med"/>
            </a:ln>
            <a:effectLst/>
          </p:spPr>
          <p:txBody>
            <a:bodyPr>
              <a:spAutoFit/>
              <a:scene3d>
                <a:camera prst="orthographicFront"/>
                <a:lightRig rig="threePt" dir="t"/>
              </a:scene3d>
              <a:sp3d extrusionH="57150">
                <a:bevelT w="38100" h="38100"/>
              </a:sp3d>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2">
                        <a:satMod val="175000"/>
                        <a:alpha val="40000"/>
                      </a:schemeClr>
                    </a:glow>
                  </a:effectLst>
                  <a:latin typeface="Segoe Semibold" pitchFamily="34" charset="0"/>
                </a:rPr>
                <a:t>Hardware Provisioning</a:t>
              </a:r>
            </a:p>
          </p:txBody>
        </p:sp>
        <p:sp>
          <p:nvSpPr>
            <p:cNvPr id="63" name="Freeform 51"/>
            <p:cNvSpPr>
              <a:spLocks/>
            </p:cNvSpPr>
            <p:nvPr/>
          </p:nvSpPr>
          <p:spPr bwMode="auto">
            <a:xfrm rot="5400000">
              <a:off x="4863236" y="1342174"/>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2"/>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grpSp>
        <p:nvGrpSpPr>
          <p:cNvPr id="8" name="Backup"/>
          <p:cNvGrpSpPr>
            <a:grpSpLocks/>
          </p:cNvGrpSpPr>
          <p:nvPr/>
        </p:nvGrpSpPr>
        <p:grpSpPr bwMode="auto">
          <a:xfrm>
            <a:off x="5299075" y="496888"/>
            <a:ext cx="1997075" cy="2522537"/>
            <a:chOff x="3043283" y="1363629"/>
            <a:chExt cx="1996864" cy="2522119"/>
          </a:xfrm>
        </p:grpSpPr>
        <p:sp>
          <p:nvSpPr>
            <p:cNvPr id="65" name="Freeform 7"/>
            <p:cNvSpPr>
              <a:spLocks/>
            </p:cNvSpPr>
            <p:nvPr/>
          </p:nvSpPr>
          <p:spPr bwMode="auto">
            <a:xfrm rot="19803781">
              <a:off x="3043283" y="1891714"/>
              <a:ext cx="1996864" cy="1994034"/>
            </a:xfrm>
            <a:custGeom>
              <a:avLst/>
              <a:gdLst/>
              <a:ahLst/>
              <a:cxnLst>
                <a:cxn ang="0">
                  <a:pos x="913" y="121"/>
                </a:cxn>
                <a:cxn ang="0">
                  <a:pos x="457" y="0"/>
                </a:cxn>
                <a:cxn ang="0">
                  <a:pos x="0" y="122"/>
                </a:cxn>
                <a:cxn ang="0">
                  <a:pos x="455" y="912"/>
                </a:cxn>
                <a:cxn ang="0">
                  <a:pos x="913" y="121"/>
                </a:cxn>
              </a:cxnLst>
              <a:rect l="0" t="0" r="r" b="b"/>
              <a:pathLst>
                <a:path w="913" h="912">
                  <a:moveTo>
                    <a:pt x="913" y="121"/>
                  </a:moveTo>
                  <a:cubicBezTo>
                    <a:pt x="778" y="44"/>
                    <a:pt x="623" y="0"/>
                    <a:pt x="457" y="0"/>
                  </a:cubicBezTo>
                  <a:cubicBezTo>
                    <a:pt x="291" y="0"/>
                    <a:pt x="135" y="44"/>
                    <a:pt x="0" y="122"/>
                  </a:cubicBezTo>
                  <a:cubicBezTo>
                    <a:pt x="455" y="912"/>
                    <a:pt x="455" y="912"/>
                    <a:pt x="455" y="912"/>
                  </a:cubicBezTo>
                  <a:lnTo>
                    <a:pt x="913" y="121"/>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66" name="TextBox 65"/>
            <p:cNvSpPr txBox="1"/>
            <p:nvPr/>
          </p:nvSpPr>
          <p:spPr>
            <a:xfrm>
              <a:off x="3203603" y="2509614"/>
              <a:ext cx="1215897" cy="313880"/>
            </a:xfrm>
            <a:prstGeom prst="rect">
              <a:avLst/>
            </a:prstGeom>
            <a:noFill/>
            <a:ln>
              <a:noFill/>
              <a:headEnd type="none" w="med" len="med"/>
              <a:tailEnd type="none" w="med" len="med"/>
            </a:ln>
            <a:effectLst/>
          </p:spPr>
          <p:txBody>
            <a:bodyPr>
              <a:spAutoFit/>
              <a:scene3d>
                <a:camera prst="orthographicFront"/>
                <a:lightRig rig="threePt" dir="t"/>
              </a:scene3d>
              <a:sp3d extrusionH="57150">
                <a:bevelT w="38100" h="38100"/>
              </a:sp3d>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3">
                        <a:satMod val="175000"/>
                        <a:alpha val="40000"/>
                      </a:schemeClr>
                    </a:glow>
                  </a:effectLst>
                  <a:latin typeface="Segoe Semibold" pitchFamily="34" charset="0"/>
                </a:rPr>
                <a:t>Backup</a:t>
              </a:r>
            </a:p>
          </p:txBody>
        </p:sp>
        <p:sp>
          <p:nvSpPr>
            <p:cNvPr id="67" name="Freeform 51"/>
            <p:cNvSpPr>
              <a:spLocks/>
            </p:cNvSpPr>
            <p:nvPr/>
          </p:nvSpPr>
          <p:spPr bwMode="auto">
            <a:xfrm rot="1870871">
              <a:off x="3085735" y="1363629"/>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nodeType="withEffect">
                                  <p:stCondLst>
                                    <p:cond delay="11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nodeType="withEffect">
                                  <p:stCondLst>
                                    <p:cond delay="14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nodeType="withEffect">
                                  <p:stCondLst>
                                    <p:cond delay="14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61942" cy="685800"/>
          </a:xfrm>
        </p:spPr>
        <p:txBody>
          <a:bodyPr/>
          <a:lstStyle/>
          <a:p>
            <a:r>
              <a:rPr lang="en-US" dirty="0" smtClean="0"/>
              <a:t>Why Improve Datacenter Automation?</a:t>
            </a:r>
            <a:endParaRPr lang="en-US" dirty="0"/>
          </a:p>
        </p:txBody>
      </p:sp>
      <p:sp>
        <p:nvSpPr>
          <p:cNvPr id="3" name="Content Placeholder 2"/>
          <p:cNvSpPr>
            <a:spLocks noGrp="1"/>
          </p:cNvSpPr>
          <p:nvPr>
            <p:ph idx="1"/>
          </p:nvPr>
        </p:nvSpPr>
        <p:spPr>
          <a:xfrm>
            <a:off x="304800" y="838200"/>
            <a:ext cx="7772400" cy="4114800"/>
          </a:xfrm>
        </p:spPr>
        <p:txBody>
          <a:bodyPr/>
          <a:lstStyle/>
          <a:p>
            <a:pPr>
              <a:buNone/>
            </a:pPr>
            <a:r>
              <a:rPr lang="en-US" sz="2800" dirty="0" smtClean="0"/>
              <a:t>“</a:t>
            </a:r>
            <a:r>
              <a:rPr lang="en-US" sz="2600" dirty="0" smtClean="0"/>
              <a:t>Studies show up to 80% of network availability incidents and 60% of security issues can be tied to human error” </a:t>
            </a:r>
            <a:r>
              <a:rPr lang="en-US" sz="2600" i="1" dirty="0" smtClean="0"/>
              <a:t>CIO Update</a:t>
            </a:r>
            <a:r>
              <a:rPr lang="en-US" sz="2600" dirty="0" smtClean="0"/>
              <a:t> - George </a:t>
            </a:r>
            <a:r>
              <a:rPr lang="en-US" sz="2600" dirty="0" smtClean="0"/>
              <a:t>Spafford</a:t>
            </a:r>
            <a:r>
              <a:rPr lang="en-US" sz="2600" dirty="0" smtClean="0"/>
              <a:t> – March 2, 2007</a:t>
            </a:r>
          </a:p>
          <a:p>
            <a:r>
              <a:rPr lang="en-US" sz="2400" dirty="0" smtClean="0"/>
              <a:t>IT Efficiency </a:t>
            </a:r>
          </a:p>
          <a:p>
            <a:pPr lvl="1"/>
            <a:r>
              <a:rPr lang="en-US" sz="2000" dirty="0" smtClean="0"/>
              <a:t>Green Initiatives, Server Consolidation, Service Delivery Optimization, Repeatability</a:t>
            </a:r>
          </a:p>
          <a:p>
            <a:r>
              <a:rPr lang="en-US" sz="2400" dirty="0" smtClean="0"/>
              <a:t>Business Enablement </a:t>
            </a:r>
          </a:p>
          <a:p>
            <a:pPr lvl="1"/>
            <a:r>
              <a:rPr lang="en-US" sz="2000" dirty="0" smtClean="0"/>
              <a:t>Align IT and business goals, enable IT to drive biz, ROI</a:t>
            </a:r>
          </a:p>
          <a:p>
            <a:r>
              <a:rPr lang="en-US" sz="2400" dirty="0" smtClean="0"/>
              <a:t>Compliance </a:t>
            </a:r>
          </a:p>
          <a:p>
            <a:pPr lvl="1"/>
            <a:r>
              <a:rPr lang="en-US" sz="2000" dirty="0" smtClean="0"/>
              <a:t>Best practices, Standardize, Report / Audit</a:t>
            </a:r>
          </a:p>
          <a:p>
            <a:endParaRPr lang="en-US" sz="2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52400" y="152400"/>
            <a:ext cx="7772400" cy="685800"/>
          </a:xfrm>
        </p:spPr>
        <p:txBody>
          <a:bodyPr/>
          <a:lstStyle/>
          <a:p>
            <a:r>
              <a:rPr lang="en-US" sz="2800" dirty="0" smtClean="0"/>
              <a:t>Key Focus: Supporting the Evolution of the Data Center</a:t>
            </a:r>
          </a:p>
        </p:txBody>
      </p:sp>
      <p:pic>
        <p:nvPicPr>
          <p:cNvPr id="14339" name="Picture 3" descr="crc-inner-blueDk"/>
          <p:cNvPicPr>
            <a:picLocks noChangeAspect="1" noChangeArrowheads="1"/>
          </p:cNvPicPr>
          <p:nvPr/>
        </p:nvPicPr>
        <p:blipFill>
          <a:blip r:embed="rId3" cstate="email">
            <a:lum bright="-12000"/>
          </a:blip>
          <a:srcRect/>
          <a:stretch>
            <a:fillRect/>
          </a:stretch>
        </p:blipFill>
        <p:spPr bwMode="auto">
          <a:xfrm>
            <a:off x="1992313" y="1350963"/>
            <a:ext cx="4721225" cy="3579812"/>
          </a:xfrm>
          <a:prstGeom prst="rect">
            <a:avLst/>
          </a:prstGeom>
          <a:noFill/>
          <a:ln w="9525">
            <a:noFill/>
            <a:miter lim="800000"/>
            <a:headEnd/>
            <a:tailEnd/>
          </a:ln>
        </p:spPr>
      </p:pic>
      <p:pic>
        <p:nvPicPr>
          <p:cNvPr id="14340" name="Picture 20" descr="arrow-top-blue"/>
          <p:cNvPicPr>
            <a:picLocks noChangeAspect="1" noChangeArrowheads="1"/>
          </p:cNvPicPr>
          <p:nvPr/>
        </p:nvPicPr>
        <p:blipFill>
          <a:blip r:embed="rId4" cstate="email">
            <a:lum bright="-24000"/>
          </a:blip>
          <a:srcRect/>
          <a:stretch>
            <a:fillRect/>
          </a:stretch>
        </p:blipFill>
        <p:spPr bwMode="auto">
          <a:xfrm>
            <a:off x="3736975" y="1484313"/>
            <a:ext cx="2892425" cy="1360487"/>
          </a:xfrm>
          <a:prstGeom prst="rect">
            <a:avLst/>
          </a:prstGeom>
          <a:noFill/>
          <a:ln w="9525">
            <a:noFill/>
            <a:miter lim="800000"/>
            <a:headEnd/>
            <a:tailEnd/>
          </a:ln>
        </p:spPr>
      </p:pic>
      <p:pic>
        <p:nvPicPr>
          <p:cNvPr id="14341" name="Picture 25" descr="arrow-bot-blue"/>
          <p:cNvPicPr>
            <a:picLocks noChangeAspect="1" noChangeArrowheads="1"/>
          </p:cNvPicPr>
          <p:nvPr/>
        </p:nvPicPr>
        <p:blipFill>
          <a:blip r:embed="rId5" cstate="email">
            <a:lum bright="-18000"/>
          </a:blip>
          <a:srcRect/>
          <a:stretch>
            <a:fillRect/>
          </a:stretch>
        </p:blipFill>
        <p:spPr bwMode="auto">
          <a:xfrm>
            <a:off x="3562350" y="3740150"/>
            <a:ext cx="2798763" cy="1162050"/>
          </a:xfrm>
          <a:prstGeom prst="rect">
            <a:avLst/>
          </a:prstGeom>
          <a:noFill/>
          <a:ln w="9525">
            <a:noFill/>
            <a:miter lim="800000"/>
            <a:headEnd/>
            <a:tailEnd/>
          </a:ln>
        </p:spPr>
      </p:pic>
      <p:pic>
        <p:nvPicPr>
          <p:cNvPr id="14342" name="Picture 29" descr="arrow-lft-blue"/>
          <p:cNvPicPr>
            <a:picLocks noChangeAspect="1" noChangeArrowheads="1"/>
          </p:cNvPicPr>
          <p:nvPr/>
        </p:nvPicPr>
        <p:blipFill>
          <a:blip r:embed="rId6" cstate="email">
            <a:lum bright="-24000"/>
          </a:blip>
          <a:srcRect/>
          <a:stretch>
            <a:fillRect/>
          </a:stretch>
        </p:blipFill>
        <p:spPr bwMode="auto">
          <a:xfrm>
            <a:off x="1979613" y="2032000"/>
            <a:ext cx="1428750" cy="2306638"/>
          </a:xfrm>
          <a:prstGeom prst="rect">
            <a:avLst/>
          </a:prstGeom>
          <a:noFill/>
          <a:ln w="9525">
            <a:noFill/>
            <a:miter lim="800000"/>
            <a:headEnd/>
            <a:tailEnd/>
          </a:ln>
        </p:spPr>
      </p:pic>
      <p:sp>
        <p:nvSpPr>
          <p:cNvPr id="10" name="TextBox 20490"/>
          <p:cNvSpPr txBox="1">
            <a:spLocks noChangeArrowheads="1"/>
          </p:cNvSpPr>
          <p:nvPr/>
        </p:nvSpPr>
        <p:spPr bwMode="auto">
          <a:xfrm>
            <a:off x="2236833" y="2244253"/>
            <a:ext cx="924656" cy="553998"/>
          </a:xfrm>
          <a:prstGeom prst="rect">
            <a:avLst/>
          </a:prstGeom>
          <a:noFill/>
          <a:ln w="9525">
            <a:noFill/>
            <a:miter lim="800000"/>
            <a:headEnd/>
            <a:tailEnd/>
          </a:ln>
        </p:spPr>
        <p:txBody>
          <a:bodyPr>
            <a:spAutoFit/>
          </a:bodyPr>
          <a:lstStyle/>
          <a:p>
            <a:pPr algn="ctr" defTabSz="762000">
              <a:lnSpc>
                <a:spcPts val="1800"/>
              </a:lnSpc>
              <a:buClr>
                <a:schemeClr val="tx2"/>
              </a:buClr>
              <a:buSzPct val="95000"/>
              <a:defRPr/>
            </a:pPr>
            <a:r>
              <a:rPr lang="en-US" sz="1600" b="1" dirty="0">
                <a:ln>
                  <a:solidFill>
                    <a:schemeClr val="tx1">
                      <a:lumMod val="50000"/>
                      <a:alpha val="4000"/>
                    </a:schemeClr>
                  </a:solidFill>
                </a:ln>
                <a:solidFill>
                  <a:schemeClr val="bg1"/>
                </a:solidFill>
                <a:latin typeface="+mj-lt"/>
              </a:rPr>
              <a:t>Control Costs</a:t>
            </a:r>
          </a:p>
        </p:txBody>
      </p:sp>
      <p:sp>
        <p:nvSpPr>
          <p:cNvPr id="11" name="TextBox 20490"/>
          <p:cNvSpPr txBox="1">
            <a:spLocks noChangeArrowheads="1"/>
          </p:cNvSpPr>
          <p:nvPr/>
        </p:nvSpPr>
        <p:spPr bwMode="auto">
          <a:xfrm>
            <a:off x="228600" y="1828800"/>
            <a:ext cx="1882337" cy="2862322"/>
          </a:xfrm>
          <a:prstGeom prst="rect">
            <a:avLst/>
          </a:prstGeom>
          <a:noFill/>
          <a:ln w="9525">
            <a:noFill/>
            <a:miter lim="800000"/>
            <a:headEnd/>
            <a:tailEnd/>
          </a:ln>
        </p:spPr>
        <p:txBody>
          <a:bodyPr wrap="square">
            <a:spAutoFit/>
          </a:bodyPr>
          <a:lstStyle/>
          <a:p>
            <a:pPr defTabSz="762000">
              <a:spcBef>
                <a:spcPts val="0"/>
              </a:spcBef>
              <a:spcAft>
                <a:spcPts val="0"/>
              </a:spcAft>
              <a:buClr>
                <a:schemeClr val="tx2"/>
              </a:buClr>
              <a:buSzPct val="95000"/>
              <a:defRPr/>
            </a:pPr>
            <a:r>
              <a:rPr lang="en-US" sz="2000" i="1" dirty="0">
                <a:ln>
                  <a:solidFill>
                    <a:schemeClr val="tx1">
                      <a:lumMod val="50000"/>
                      <a:alpha val="4000"/>
                    </a:schemeClr>
                  </a:solidFill>
                </a:ln>
                <a:solidFill>
                  <a:schemeClr val="bg1"/>
                </a:solidFill>
                <a:latin typeface="+mn-lt"/>
                <a:ea typeface="+mj-ea"/>
                <a:cs typeface="+mj-cs"/>
              </a:rPr>
              <a:t>Simplify, automate and centralize IT operations to </a:t>
            </a:r>
            <a:r>
              <a:rPr lang="en-US" sz="2000" i="1" dirty="0" smtClean="0">
                <a:ln>
                  <a:solidFill>
                    <a:schemeClr val="tx1">
                      <a:lumMod val="50000"/>
                      <a:alpha val="4000"/>
                    </a:schemeClr>
                  </a:solidFill>
                </a:ln>
                <a:solidFill>
                  <a:schemeClr val="bg1"/>
                </a:solidFill>
                <a:latin typeface="+mn-lt"/>
                <a:ea typeface="+mj-ea"/>
                <a:cs typeface="+mj-cs"/>
              </a:rPr>
              <a:t>reduce customer churn and maximize profits</a:t>
            </a:r>
            <a:endParaRPr lang="en-US" sz="2000" i="1" dirty="0">
              <a:ln>
                <a:solidFill>
                  <a:schemeClr val="tx1">
                    <a:lumMod val="50000"/>
                    <a:alpha val="4000"/>
                  </a:schemeClr>
                </a:solidFill>
              </a:ln>
              <a:solidFill>
                <a:schemeClr val="bg1"/>
              </a:solidFill>
              <a:latin typeface="+mn-lt"/>
              <a:ea typeface="+mj-ea"/>
              <a:cs typeface="+mj-cs"/>
            </a:endParaRPr>
          </a:p>
        </p:txBody>
      </p:sp>
      <p:sp>
        <p:nvSpPr>
          <p:cNvPr id="12" name="TextBox 11"/>
          <p:cNvSpPr txBox="1"/>
          <p:nvPr/>
        </p:nvSpPr>
        <p:spPr bwMode="auto">
          <a:xfrm>
            <a:off x="1752600" y="1079776"/>
            <a:ext cx="5156200" cy="1858723"/>
          </a:xfrm>
          <a:prstGeom prst="rect">
            <a:avLst/>
          </a:prstGeom>
          <a:noFill/>
        </p:spPr>
        <p:txBody>
          <a:bodyPr spcFirstLastPara="1" wrap="none">
            <a:prstTxWarp prst="textArchUp">
              <a:avLst>
                <a:gd name="adj" fmla="val 11031725"/>
              </a:avLst>
            </a:prstTxWarp>
            <a:spAutoFit/>
          </a:bodyPr>
          <a:lstStyle/>
          <a:p>
            <a:pPr algn="ctr" defTabSz="762000">
              <a:lnSpc>
                <a:spcPts val="1800"/>
              </a:lnSpc>
              <a:buClr>
                <a:schemeClr val="tx2"/>
              </a:buClr>
              <a:buSzPct val="95000"/>
              <a:defRPr/>
            </a:pPr>
            <a:r>
              <a:rPr lang="en-US" sz="2400" b="1" dirty="0">
                <a:ln>
                  <a:solidFill>
                    <a:schemeClr val="tx1">
                      <a:lumMod val="50000"/>
                      <a:alpha val="4000"/>
                    </a:schemeClr>
                  </a:solidFill>
                </a:ln>
                <a:solidFill>
                  <a:schemeClr val="bg1"/>
                </a:solidFill>
                <a:latin typeface="+mj-lt"/>
              </a:rPr>
              <a:t>Optimized Server Infrastructure</a:t>
            </a:r>
          </a:p>
        </p:txBody>
      </p:sp>
      <p:sp>
        <p:nvSpPr>
          <p:cNvPr id="13" name="TextBox 20490"/>
          <p:cNvSpPr txBox="1">
            <a:spLocks noChangeArrowheads="1"/>
          </p:cNvSpPr>
          <p:nvPr/>
        </p:nvSpPr>
        <p:spPr bwMode="auto">
          <a:xfrm>
            <a:off x="5075387" y="1680962"/>
            <a:ext cx="1409483" cy="784830"/>
          </a:xfrm>
          <a:prstGeom prst="rect">
            <a:avLst/>
          </a:prstGeom>
          <a:noFill/>
          <a:ln w="9525">
            <a:noFill/>
            <a:miter lim="800000"/>
            <a:headEnd/>
            <a:tailEnd/>
          </a:ln>
        </p:spPr>
        <p:txBody>
          <a:bodyPr>
            <a:spAutoFit/>
          </a:bodyPr>
          <a:lstStyle/>
          <a:p>
            <a:pPr algn="ctr" defTabSz="762000">
              <a:lnSpc>
                <a:spcPts val="1800"/>
              </a:lnSpc>
              <a:buClr>
                <a:schemeClr val="tx2"/>
              </a:buClr>
              <a:buSzPct val="95000"/>
              <a:defRPr/>
            </a:pPr>
            <a:r>
              <a:rPr lang="en-US" sz="1600" b="1" dirty="0">
                <a:ln>
                  <a:solidFill>
                    <a:schemeClr val="tx1">
                      <a:lumMod val="50000"/>
                      <a:alpha val="4000"/>
                    </a:schemeClr>
                  </a:solidFill>
                </a:ln>
                <a:solidFill>
                  <a:schemeClr val="bg1"/>
                </a:solidFill>
                <a:latin typeface="+mj-lt"/>
              </a:rPr>
              <a:t>Enhance Security and Compliance</a:t>
            </a:r>
          </a:p>
        </p:txBody>
      </p:sp>
      <p:sp>
        <p:nvSpPr>
          <p:cNvPr id="14" name="TextBox 20490"/>
          <p:cNvSpPr txBox="1">
            <a:spLocks noChangeArrowheads="1"/>
          </p:cNvSpPr>
          <p:nvPr/>
        </p:nvSpPr>
        <p:spPr bwMode="auto">
          <a:xfrm>
            <a:off x="6858000" y="1905000"/>
            <a:ext cx="1813796" cy="2246769"/>
          </a:xfrm>
          <a:prstGeom prst="rect">
            <a:avLst/>
          </a:prstGeom>
          <a:noFill/>
          <a:ln w="9525">
            <a:noFill/>
            <a:miter lim="800000"/>
            <a:headEnd/>
            <a:tailEnd/>
          </a:ln>
        </p:spPr>
        <p:txBody>
          <a:bodyPr>
            <a:spAutoFit/>
          </a:bodyPr>
          <a:lstStyle/>
          <a:p>
            <a:pPr defTabSz="762000">
              <a:spcBef>
                <a:spcPts val="0"/>
              </a:spcBef>
              <a:spcAft>
                <a:spcPts val="0"/>
              </a:spcAft>
              <a:buClr>
                <a:schemeClr val="tx2"/>
              </a:buClr>
              <a:buSzPct val="95000"/>
              <a:defRPr/>
            </a:pPr>
            <a:r>
              <a:rPr lang="en-US" sz="2000" i="1" dirty="0">
                <a:ln>
                  <a:solidFill>
                    <a:schemeClr val="tx1">
                      <a:lumMod val="50000"/>
                      <a:alpha val="4000"/>
                    </a:schemeClr>
                  </a:solidFill>
                </a:ln>
                <a:solidFill>
                  <a:schemeClr val="bg1"/>
                </a:solidFill>
                <a:latin typeface="+mn-lt"/>
                <a:ea typeface="+mj-ea"/>
                <a:cs typeface="+mj-cs"/>
              </a:rPr>
              <a:t>Ensure business continuity by enhancing IT infrastructure security and compliance</a:t>
            </a:r>
          </a:p>
        </p:txBody>
      </p:sp>
      <p:sp>
        <p:nvSpPr>
          <p:cNvPr id="15" name="Rectangle 14"/>
          <p:cNvSpPr/>
          <p:nvPr/>
        </p:nvSpPr>
        <p:spPr>
          <a:xfrm>
            <a:off x="2743200" y="4876800"/>
            <a:ext cx="4380361" cy="1015663"/>
          </a:xfrm>
          <a:prstGeom prst="rect">
            <a:avLst/>
          </a:prstGeom>
        </p:spPr>
        <p:txBody>
          <a:bodyPr>
            <a:spAutoFit/>
          </a:bodyPr>
          <a:lstStyle/>
          <a:p>
            <a:pPr defTabSz="762000">
              <a:spcBef>
                <a:spcPts val="0"/>
              </a:spcBef>
              <a:spcAft>
                <a:spcPts val="0"/>
              </a:spcAft>
              <a:buClr>
                <a:schemeClr val="tx2"/>
              </a:buClr>
              <a:buSzPct val="95000"/>
              <a:defRPr/>
            </a:pPr>
            <a:r>
              <a:rPr lang="en-US" sz="2000" i="1" dirty="0">
                <a:ln>
                  <a:solidFill>
                    <a:schemeClr val="tx1">
                      <a:lumMod val="50000"/>
                      <a:alpha val="4000"/>
                    </a:schemeClr>
                  </a:solidFill>
                </a:ln>
                <a:solidFill>
                  <a:schemeClr val="bg1"/>
                </a:solidFill>
                <a:latin typeface="+mn-lt"/>
                <a:ea typeface="+mj-ea"/>
                <a:cs typeface="+mj-cs"/>
              </a:rPr>
              <a:t>Adapt IT infrastructure rapidly according to changing </a:t>
            </a:r>
            <a:r>
              <a:rPr lang="en-US" sz="2000" i="1" dirty="0" smtClean="0">
                <a:ln>
                  <a:solidFill>
                    <a:schemeClr val="tx1">
                      <a:lumMod val="50000"/>
                      <a:alpha val="4000"/>
                    </a:schemeClr>
                  </a:solidFill>
                </a:ln>
                <a:solidFill>
                  <a:schemeClr val="bg1"/>
                </a:solidFill>
                <a:latin typeface="+mn-lt"/>
                <a:ea typeface="+mj-ea"/>
                <a:cs typeface="+mj-cs"/>
              </a:rPr>
              <a:t>customer demands</a:t>
            </a:r>
            <a:endParaRPr lang="en-US" sz="2000" i="1" dirty="0">
              <a:ln>
                <a:solidFill>
                  <a:schemeClr val="tx1">
                    <a:lumMod val="50000"/>
                    <a:alpha val="4000"/>
                  </a:schemeClr>
                </a:solidFill>
              </a:ln>
              <a:solidFill>
                <a:schemeClr val="bg1"/>
              </a:solidFill>
              <a:latin typeface="+mn-lt"/>
              <a:ea typeface="+mj-ea"/>
              <a:cs typeface="+mj-cs"/>
            </a:endParaRPr>
          </a:p>
        </p:txBody>
      </p:sp>
      <p:sp>
        <p:nvSpPr>
          <p:cNvPr id="16" name="TextBox 20490"/>
          <p:cNvSpPr txBox="1">
            <a:spLocks noChangeArrowheads="1"/>
          </p:cNvSpPr>
          <p:nvPr/>
        </p:nvSpPr>
        <p:spPr bwMode="auto">
          <a:xfrm>
            <a:off x="4143983" y="4080935"/>
            <a:ext cx="856034" cy="584775"/>
          </a:xfrm>
          <a:prstGeom prst="rect">
            <a:avLst/>
          </a:prstGeom>
          <a:noFill/>
          <a:ln w="9525">
            <a:noFill/>
            <a:miter lim="800000"/>
            <a:headEnd/>
            <a:tailEnd/>
          </a:ln>
        </p:spPr>
        <p:txBody>
          <a:bodyPr>
            <a:spAutoFit/>
          </a:bodyPr>
          <a:lstStyle/>
          <a:p>
            <a:pPr algn="ctr" defTabSz="762000">
              <a:buClr>
                <a:schemeClr val="tx2"/>
              </a:buClr>
              <a:buSzPct val="95000"/>
              <a:defRPr/>
            </a:pPr>
            <a:r>
              <a:rPr lang="en-US" sz="1600" b="1" dirty="0">
                <a:ln>
                  <a:solidFill>
                    <a:schemeClr val="tx1">
                      <a:lumMod val="50000"/>
                      <a:alpha val="4000"/>
                    </a:schemeClr>
                  </a:solidFill>
                </a:ln>
                <a:solidFill>
                  <a:schemeClr val="bg1"/>
                </a:solidFill>
                <a:latin typeface="+mj-lt"/>
              </a:rPr>
              <a:t>Drive </a:t>
            </a:r>
            <a:br>
              <a:rPr lang="en-US" sz="1600" b="1" dirty="0">
                <a:ln>
                  <a:solidFill>
                    <a:schemeClr val="tx1">
                      <a:lumMod val="50000"/>
                      <a:alpha val="4000"/>
                    </a:schemeClr>
                  </a:solidFill>
                </a:ln>
                <a:solidFill>
                  <a:schemeClr val="bg1"/>
                </a:solidFill>
                <a:latin typeface="+mj-lt"/>
              </a:rPr>
            </a:br>
            <a:r>
              <a:rPr lang="en-US" sz="1600" b="1" dirty="0">
                <a:ln>
                  <a:solidFill>
                    <a:schemeClr val="tx1">
                      <a:lumMod val="50000"/>
                      <a:alpha val="4000"/>
                    </a:schemeClr>
                  </a:solidFill>
                </a:ln>
                <a:solidFill>
                  <a:schemeClr val="bg1"/>
                </a:solidFill>
                <a:latin typeface="+mj-lt"/>
              </a:rPr>
              <a:t>Agility</a:t>
            </a:r>
          </a:p>
        </p:txBody>
      </p:sp>
      <p:sp>
        <p:nvSpPr>
          <p:cNvPr id="17" name="Rectangle 16"/>
          <p:cNvSpPr/>
          <p:nvPr/>
        </p:nvSpPr>
        <p:spPr>
          <a:xfrm>
            <a:off x="406400" y="5792788"/>
            <a:ext cx="8445500" cy="338137"/>
          </a:xfrm>
          <a:prstGeom prst="rect">
            <a:avLst/>
          </a:prstGeom>
        </p:spPr>
        <p:txBody>
          <a:bodyPr>
            <a:spAutoFit/>
          </a:bodyPr>
          <a:lstStyle/>
          <a:p>
            <a:pPr algn="ctr" defTabSz="-13873163" eaLnBrk="0" hangingPunct="0">
              <a:spcBef>
                <a:spcPts val="200"/>
              </a:spcBef>
              <a:spcAft>
                <a:spcPts val="200"/>
              </a:spcAft>
              <a:buClr>
                <a:schemeClr val="tx2"/>
              </a:buClr>
              <a:buSzPct val="95000"/>
              <a:defRPr/>
            </a:pPr>
            <a:endParaRPr lang="en-US" sz="1600" dirty="0">
              <a:ln>
                <a:solidFill>
                  <a:schemeClr val="tx1">
                    <a:lumMod val="50000"/>
                    <a:alpha val="5000"/>
                  </a:schemeClr>
                </a:solidFill>
              </a:ln>
              <a:solidFill>
                <a:schemeClr val="bg1"/>
              </a:solidFill>
              <a:latin typeface="Segoe Semibold" pitchFamily="34" charset="0"/>
            </a:endParaRPr>
          </a:p>
        </p:txBody>
      </p:sp>
      <p:grpSp>
        <p:nvGrpSpPr>
          <p:cNvPr id="2" name="Group 28"/>
          <p:cNvGrpSpPr>
            <a:grpSpLocks/>
          </p:cNvGrpSpPr>
          <p:nvPr/>
        </p:nvGrpSpPr>
        <p:grpSpPr bwMode="auto">
          <a:xfrm>
            <a:off x="2976563" y="2085975"/>
            <a:ext cx="2854325" cy="1638300"/>
            <a:chOff x="5329889" y="2990850"/>
            <a:chExt cx="3218906" cy="1847850"/>
          </a:xfrm>
        </p:grpSpPr>
        <p:pic>
          <p:nvPicPr>
            <p:cNvPr id="14354" name="Picture 18" descr="base.png"/>
            <p:cNvPicPr>
              <a:picLocks noChangeAspect="1"/>
            </p:cNvPicPr>
            <p:nvPr/>
          </p:nvPicPr>
          <p:blipFill>
            <a:blip r:embed="rId7" cstate="email"/>
            <a:srcRect/>
            <a:stretch>
              <a:fillRect/>
            </a:stretch>
          </p:blipFill>
          <p:spPr bwMode="auto">
            <a:xfrm>
              <a:off x="5329889" y="3904514"/>
              <a:ext cx="3218906" cy="934186"/>
            </a:xfrm>
            <a:prstGeom prst="rect">
              <a:avLst/>
            </a:prstGeom>
            <a:noFill/>
            <a:ln w="9525">
              <a:noFill/>
              <a:miter lim="800000"/>
              <a:headEnd/>
              <a:tailEnd/>
            </a:ln>
          </p:spPr>
        </p:pic>
        <p:grpSp>
          <p:nvGrpSpPr>
            <p:cNvPr id="3" name="Group 18"/>
            <p:cNvGrpSpPr>
              <a:grpSpLocks/>
            </p:cNvGrpSpPr>
            <p:nvPr/>
          </p:nvGrpSpPr>
          <p:grpSpPr bwMode="auto">
            <a:xfrm>
              <a:off x="5932869" y="2990856"/>
              <a:ext cx="1904518" cy="1589819"/>
              <a:chOff x="5885243" y="3257550"/>
              <a:chExt cx="1208480" cy="1008792"/>
            </a:xfrm>
          </p:grpSpPr>
          <p:pic>
            <p:nvPicPr>
              <p:cNvPr id="14356" name="Picture 20" descr="j0431616.png"/>
              <p:cNvPicPr>
                <a:picLocks noChangeAspect="1"/>
              </p:cNvPicPr>
              <p:nvPr/>
            </p:nvPicPr>
            <p:blipFill>
              <a:blip r:embed="rId8" cstate="email"/>
              <a:srcRect/>
              <a:stretch>
                <a:fillRect/>
              </a:stretch>
            </p:blipFill>
            <p:spPr bwMode="auto">
              <a:xfrm flipH="1">
                <a:off x="5885243" y="3381067"/>
                <a:ext cx="585734" cy="717635"/>
              </a:xfrm>
              <a:prstGeom prst="rect">
                <a:avLst/>
              </a:prstGeom>
              <a:noFill/>
              <a:ln w="9525">
                <a:noFill/>
                <a:miter lim="800000"/>
                <a:headEnd/>
                <a:tailEnd/>
              </a:ln>
            </p:spPr>
          </p:pic>
          <p:pic>
            <p:nvPicPr>
              <p:cNvPr id="22" name="Picture 21" descr="j0431616.png"/>
              <p:cNvPicPr>
                <a:picLocks noChangeAspect="1"/>
              </p:cNvPicPr>
              <p:nvPr/>
            </p:nvPicPr>
            <p:blipFill>
              <a:blip r:embed="rId9" cstate="email"/>
              <a:stretch>
                <a:fillRect/>
              </a:stretch>
            </p:blipFill>
            <p:spPr>
              <a:xfrm flipH="1">
                <a:off x="6049041" y="3331397"/>
                <a:ext cx="685000" cy="840761"/>
              </a:xfrm>
              <a:prstGeom prst="rect">
                <a:avLst/>
              </a:prstGeom>
              <a:effectLst>
                <a:outerShdw blurRad="50800" dist="38100" dir="2700000" algn="tl" rotWithShape="0">
                  <a:prstClr val="black">
                    <a:alpha val="40000"/>
                  </a:prstClr>
                </a:outerShdw>
              </a:effectLst>
            </p:spPr>
          </p:pic>
          <p:pic>
            <p:nvPicPr>
              <p:cNvPr id="23" name="Picture 22" descr="j0431616.png"/>
              <p:cNvPicPr>
                <a:picLocks noChangeAspect="1"/>
              </p:cNvPicPr>
              <p:nvPr/>
            </p:nvPicPr>
            <p:blipFill>
              <a:blip r:embed="rId9" cstate="email"/>
              <a:stretch>
                <a:fillRect/>
              </a:stretch>
            </p:blipFill>
            <p:spPr>
              <a:xfrm flipH="1">
                <a:off x="6270559" y="3257546"/>
                <a:ext cx="823589" cy="1008914"/>
              </a:xfrm>
              <a:prstGeom prst="rect">
                <a:avLst/>
              </a:prstGeom>
              <a:effectLst>
                <a:outerShdw blurRad="50800" dist="38100" dir="2700000" algn="tl" rotWithShape="0">
                  <a:prstClr val="black">
                    <a:alpha val="40000"/>
                  </a:prstClr>
                </a:outerShdw>
              </a:effectLst>
            </p:spPr>
          </p:pic>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228600" y="838200"/>
            <a:ext cx="8686800" cy="5562600"/>
          </a:xfrm>
          <a:prstGeom prst="rect">
            <a:avLst/>
          </a:prstGeom>
          <a:noFill/>
          <a:ln w="9525">
            <a:noFill/>
            <a:miter lim="800000"/>
            <a:headEnd/>
            <a:tailEnd/>
          </a:ln>
        </p:spPr>
        <p:txBody>
          <a:bodyPr/>
          <a:lstStyle/>
          <a:p>
            <a:pPr marL="342900" indent="-342900" eaLnBrk="0" hangingPunct="0">
              <a:spcBef>
                <a:spcPct val="20000"/>
              </a:spcBef>
              <a:defRPr/>
            </a:pPr>
            <a:endParaRPr lang="en-US" sz="2400" dirty="0" smtClean="0">
              <a:solidFill>
                <a:schemeClr val="bg1"/>
              </a:solidFill>
              <a:latin typeface="+mn-lt"/>
            </a:endParaRPr>
          </a:p>
          <a:p>
            <a:pPr marL="342900" indent="-342900" eaLnBrk="0" hangingPunct="0">
              <a:spcBef>
                <a:spcPct val="20000"/>
              </a:spcBef>
              <a:buFont typeface="Arial" charset="0"/>
              <a:buChar char="•"/>
              <a:defRPr/>
            </a:pPr>
            <a:r>
              <a:rPr lang="en-US" sz="2400" dirty="0" smtClean="0">
                <a:solidFill>
                  <a:schemeClr val="bg1"/>
                </a:solidFill>
                <a:latin typeface="+mn-lt"/>
              </a:rPr>
              <a:t>Updated </a:t>
            </a:r>
            <a:r>
              <a:rPr lang="en-US" sz="2400" dirty="0">
                <a:solidFill>
                  <a:schemeClr val="bg1"/>
                </a:solidFill>
                <a:latin typeface="+mn-lt"/>
              </a:rPr>
              <a:t>solutions to support infrastructure optimization</a:t>
            </a:r>
          </a:p>
          <a:p>
            <a:pPr marL="342900" indent="-342900" eaLnBrk="0" hangingPunct="0">
              <a:spcBef>
                <a:spcPct val="20000"/>
              </a:spcBef>
              <a:buFont typeface="Arial" charset="0"/>
              <a:buChar char="•"/>
              <a:defRPr/>
            </a:pPr>
            <a:endParaRPr lang="en-US" sz="2400" dirty="0">
              <a:solidFill>
                <a:schemeClr val="bg1"/>
              </a:solidFill>
              <a:latin typeface="+mn-lt"/>
            </a:endParaRPr>
          </a:p>
        </p:txBody>
      </p:sp>
      <p:sp>
        <p:nvSpPr>
          <p:cNvPr id="21506" name="Title 1"/>
          <p:cNvSpPr>
            <a:spLocks noGrp="1"/>
          </p:cNvSpPr>
          <p:nvPr>
            <p:ph type="title"/>
          </p:nvPr>
        </p:nvSpPr>
        <p:spPr>
          <a:xfrm>
            <a:off x="152400" y="152400"/>
            <a:ext cx="8839200" cy="685800"/>
          </a:xfrm>
        </p:spPr>
        <p:txBody>
          <a:bodyPr/>
          <a:lstStyle/>
          <a:p>
            <a:r>
              <a:rPr lang="en-US" sz="2800" dirty="0" smtClean="0"/>
              <a:t>System Center Knowledge Driven Management Solutions</a:t>
            </a:r>
          </a:p>
        </p:txBody>
      </p:sp>
      <p:sp>
        <p:nvSpPr>
          <p:cNvPr id="6" name="Rounded Rectangle 5"/>
          <p:cNvSpPr/>
          <p:nvPr/>
        </p:nvSpPr>
        <p:spPr bwMode="auto">
          <a:xfrm>
            <a:off x="4648200" y="2133600"/>
            <a:ext cx="4267200" cy="2434256"/>
          </a:xfrm>
          <a:prstGeom prst="roundRect">
            <a:avLst>
              <a:gd name="adj" fmla="val 13686"/>
            </a:avLst>
          </a:prstGeom>
          <a:gradFill flip="none" rotWithShape="1">
            <a:gsLst>
              <a:gs pos="0">
                <a:srgbClr val="FF9929">
                  <a:lumMod val="75000"/>
                </a:srgbClr>
              </a:gs>
              <a:gs pos="85000">
                <a:srgbClr val="FCCD20"/>
              </a:gs>
              <a:gs pos="100000">
                <a:srgbClr val="FFEBFA"/>
              </a:gs>
            </a:gsLst>
            <a:path path="circle">
              <a:fillToRect r="100000" b="100000"/>
            </a:path>
            <a:tileRect l="-100000" t="-100000"/>
          </a:gradFill>
          <a:ln w="38100" cap="flat" cmpd="sng" algn="ctr">
            <a:solidFill>
              <a:srgbClr val="FDDB7B">
                <a:alpha val="82000"/>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a:scene3d>
            <a:camera prst="orthographicFront"/>
            <a:lightRig rig="threePt" dir="t"/>
          </a:scene3d>
          <a:sp3d>
            <a:bevelT w="127000" h="127000" prst="relaxedInset"/>
          </a:sp3d>
        </p:spPr>
        <p:txBody>
          <a:bodyPr anchor="ctr"/>
          <a:lstStyle/>
          <a:p>
            <a:pPr fontAlgn="auto">
              <a:spcBef>
                <a:spcPts val="0"/>
              </a:spcBef>
              <a:spcAft>
                <a:spcPts val="0"/>
              </a:spcAft>
              <a:defRPr/>
            </a:pPr>
            <a:endParaRPr kumimoji="1" lang="en-US" sz="2400" kern="0" dirty="0">
              <a:solidFill>
                <a:sysClr val="windowText" lastClr="000000"/>
              </a:solidFill>
              <a:latin typeface="+mn-lt"/>
            </a:endParaRPr>
          </a:p>
        </p:txBody>
      </p:sp>
      <p:pic>
        <p:nvPicPr>
          <p:cNvPr id="21509" name="Picture 3" descr="C:\Program Files\Microsoft Resource DVD Artwork\DVD_ART\BoxShots_Logos\System Center Operations Manager 2007 (generic)\System center Ops manager 2007 logo bl.png"/>
          <p:cNvPicPr>
            <a:picLocks noChangeAspect="1" noChangeArrowheads="1"/>
          </p:cNvPicPr>
          <p:nvPr/>
        </p:nvPicPr>
        <p:blipFill>
          <a:blip r:embed="rId3" cstate="email">
            <a:lum bright="-100000"/>
          </a:blip>
          <a:srcRect/>
          <a:stretch>
            <a:fillRect/>
          </a:stretch>
        </p:blipFill>
        <p:spPr bwMode="auto">
          <a:xfrm>
            <a:off x="4929188" y="2449513"/>
            <a:ext cx="1444625" cy="460375"/>
          </a:xfrm>
          <a:prstGeom prst="rect">
            <a:avLst/>
          </a:prstGeom>
          <a:noFill/>
          <a:ln w="9525">
            <a:noFill/>
            <a:miter lim="800000"/>
            <a:headEnd/>
            <a:tailEnd/>
          </a:ln>
        </p:spPr>
      </p:pic>
      <p:pic>
        <p:nvPicPr>
          <p:cNvPr id="21510" name="Picture 8" descr="C:\Program Files\Microsoft Resource DVD Artwork\DVD_ART\BoxShots_Logos\Systems Center Data Protection Manager\Systems Center Data Protection Manager logo black.png"/>
          <p:cNvPicPr>
            <a:picLocks noChangeAspect="1" noChangeArrowheads="1"/>
          </p:cNvPicPr>
          <p:nvPr/>
        </p:nvPicPr>
        <p:blipFill>
          <a:blip r:embed="rId4" cstate="email">
            <a:lum bright="-100000"/>
          </a:blip>
          <a:srcRect/>
          <a:stretch>
            <a:fillRect/>
          </a:stretch>
        </p:blipFill>
        <p:spPr bwMode="auto">
          <a:xfrm>
            <a:off x="4929188" y="3479800"/>
            <a:ext cx="1747837" cy="461963"/>
          </a:xfrm>
          <a:prstGeom prst="rect">
            <a:avLst/>
          </a:prstGeom>
          <a:noFill/>
          <a:ln w="9525">
            <a:noFill/>
            <a:miter lim="800000"/>
            <a:headEnd/>
            <a:tailEnd/>
          </a:ln>
        </p:spPr>
      </p:pic>
      <p:pic>
        <p:nvPicPr>
          <p:cNvPr id="21511" name="Picture 9" descr="C:\Program Files\Microsoft Resource DVD Artwork\DVD_ART\BoxShots_Logos\System Center Virtual Machine Manager\System Center Virtual Machine Manager logo bl.png"/>
          <p:cNvPicPr>
            <a:picLocks noChangeAspect="1" noChangeArrowheads="1"/>
          </p:cNvPicPr>
          <p:nvPr/>
        </p:nvPicPr>
        <p:blipFill>
          <a:blip r:embed="rId5" cstate="email">
            <a:lum bright="-100000"/>
          </a:blip>
          <a:srcRect/>
          <a:stretch>
            <a:fillRect/>
          </a:stretch>
        </p:blipFill>
        <p:spPr bwMode="auto">
          <a:xfrm>
            <a:off x="6961188" y="3467100"/>
            <a:ext cx="1766887" cy="460375"/>
          </a:xfrm>
          <a:prstGeom prst="rect">
            <a:avLst/>
          </a:prstGeom>
          <a:noFill/>
          <a:ln w="9525">
            <a:noFill/>
            <a:miter lim="800000"/>
            <a:headEnd/>
            <a:tailEnd/>
          </a:ln>
        </p:spPr>
      </p:pic>
      <p:pic>
        <p:nvPicPr>
          <p:cNvPr id="21512" name="Picture 9" descr="SysCenter-CM_bL.png"/>
          <p:cNvPicPr>
            <a:picLocks noChangeAspect="1"/>
          </p:cNvPicPr>
          <p:nvPr/>
        </p:nvPicPr>
        <p:blipFill>
          <a:blip r:embed="rId6" cstate="email">
            <a:lum bright="-100000"/>
          </a:blip>
          <a:srcRect/>
          <a:stretch>
            <a:fillRect/>
          </a:stretch>
        </p:blipFill>
        <p:spPr bwMode="auto">
          <a:xfrm>
            <a:off x="6961188" y="2436813"/>
            <a:ext cx="1625600" cy="461962"/>
          </a:xfrm>
          <a:prstGeom prst="rect">
            <a:avLst/>
          </a:prstGeom>
          <a:noFill/>
          <a:ln w="9525">
            <a:noFill/>
            <a:miter lim="800000"/>
            <a:headEnd/>
            <a:tailEnd/>
          </a:ln>
        </p:spPr>
      </p:pic>
      <p:cxnSp>
        <p:nvCxnSpPr>
          <p:cNvPr id="11" name="Straight Connector 10"/>
          <p:cNvCxnSpPr/>
          <p:nvPr/>
        </p:nvCxnSpPr>
        <p:spPr bwMode="auto">
          <a:xfrm>
            <a:off x="4695092" y="3290212"/>
            <a:ext cx="4032738" cy="581"/>
          </a:xfrm>
          <a:prstGeom prst="line">
            <a:avLst/>
          </a:prstGeom>
          <a:gradFill rotWithShape="0">
            <a:gsLst>
              <a:gs pos="0">
                <a:srgbClr val="782F0E">
                  <a:gamma/>
                  <a:tint val="72941"/>
                  <a:invGamma/>
                </a:srgbClr>
              </a:gs>
              <a:gs pos="50000">
                <a:srgbClr val="782F0E"/>
              </a:gs>
              <a:gs pos="100000">
                <a:srgbClr val="782F0E">
                  <a:gamma/>
                  <a:tint val="72941"/>
                  <a:invGamma/>
                </a:srgbClr>
              </a:gs>
            </a:gsLst>
            <a:lin ang="2700000" scaled="1"/>
          </a:gradFill>
          <a:ln w="69850" cap="flat" cmpd="sng" algn="ctr">
            <a:gradFill>
              <a:gsLst>
                <a:gs pos="0">
                  <a:srgbClr val="FFFFFF">
                    <a:alpha val="32000"/>
                  </a:srgbClr>
                </a:gs>
                <a:gs pos="46000">
                  <a:srgbClr val="FF9929">
                    <a:lumMod val="75000"/>
                    <a:alpha val="59000"/>
                  </a:srgbClr>
                </a:gs>
                <a:gs pos="100000">
                  <a:srgbClr val="FDE399">
                    <a:tint val="23500"/>
                    <a:satMod val="160000"/>
                    <a:alpha val="0"/>
                  </a:srgbClr>
                </a:gs>
              </a:gsLst>
              <a:lin ang="2700000" scaled="0"/>
            </a:gradFill>
            <a:prstDash val="solid"/>
            <a:round/>
            <a:headEnd type="none" w="med" len="med"/>
            <a:tailEnd type="none" w="med" len="med"/>
          </a:ln>
          <a:effectLst>
            <a:outerShdw blurRad="228600" algn="ctr" rotWithShape="0">
              <a:prstClr val="black">
                <a:alpha val="39000"/>
              </a:prstClr>
            </a:outerShdw>
          </a:effectLst>
        </p:spPr>
      </p:cxnSp>
      <p:sp>
        <p:nvSpPr>
          <p:cNvPr id="13" name="Content Placeholder 2"/>
          <p:cNvSpPr txBox="1">
            <a:spLocks/>
          </p:cNvSpPr>
          <p:nvPr/>
        </p:nvSpPr>
        <p:spPr bwMode="auto">
          <a:xfrm>
            <a:off x="228600" y="838200"/>
            <a:ext cx="3962400" cy="5562600"/>
          </a:xfrm>
          <a:prstGeom prst="rect">
            <a:avLst/>
          </a:prstGeom>
          <a:noFill/>
          <a:ln w="9525">
            <a:noFill/>
            <a:miter lim="800000"/>
            <a:headEnd/>
            <a:tailEnd/>
          </a:ln>
        </p:spPr>
        <p:txBody>
          <a:bodyPr/>
          <a:lstStyle/>
          <a:p>
            <a:pPr marL="342900" indent="-342900" eaLnBrk="0" hangingPunct="0">
              <a:spcBef>
                <a:spcPct val="20000"/>
              </a:spcBef>
              <a:defRPr/>
            </a:pPr>
            <a:endParaRPr lang="en-US" sz="2400" b="1" dirty="0">
              <a:solidFill>
                <a:schemeClr val="bg1"/>
              </a:solidFill>
              <a:effectLst>
                <a:outerShdw blurRad="38100" dist="38100" dir="2700000" algn="tl">
                  <a:srgbClr val="C0C0C0"/>
                </a:outerShdw>
              </a:effectLst>
              <a:latin typeface="Segoe"/>
            </a:endParaRPr>
          </a:p>
          <a:p>
            <a:pPr marL="342900" indent="-342900" eaLnBrk="0" hangingPunct="0">
              <a:spcBef>
                <a:spcPct val="20000"/>
              </a:spcBef>
              <a:defRPr/>
            </a:pPr>
            <a:endParaRPr lang="en-US" sz="2400" b="1" dirty="0">
              <a:solidFill>
                <a:schemeClr val="bg1"/>
              </a:solidFill>
              <a:effectLst>
                <a:outerShdw blurRad="38100" dist="38100" dir="2700000" algn="tl">
                  <a:srgbClr val="C0C0C0"/>
                </a:outerShdw>
              </a:effectLst>
              <a:latin typeface="Segoe"/>
            </a:endParaRPr>
          </a:p>
          <a:p>
            <a:pPr marL="342900" indent="-342900" eaLnBrk="0" hangingPunct="0">
              <a:spcBef>
                <a:spcPct val="20000"/>
              </a:spcBef>
              <a:buFont typeface="Arial" pitchFamily="34" charset="0"/>
              <a:buChar char="•"/>
              <a:defRPr/>
            </a:pPr>
            <a:r>
              <a:rPr lang="en-US" sz="2400" dirty="0">
                <a:solidFill>
                  <a:schemeClr val="bg1"/>
                </a:solidFill>
                <a:latin typeface="+mn-lt"/>
              </a:rPr>
              <a:t>End to end management of IT Services</a:t>
            </a:r>
          </a:p>
          <a:p>
            <a:pPr marL="342900" indent="-342900" eaLnBrk="0" hangingPunct="0">
              <a:spcBef>
                <a:spcPct val="20000"/>
              </a:spcBef>
              <a:buFont typeface="Arial" charset="0"/>
              <a:buChar char="•"/>
              <a:defRPr/>
            </a:pPr>
            <a:r>
              <a:rPr lang="en-US" sz="2400" dirty="0" smtClean="0">
                <a:solidFill>
                  <a:schemeClr val="bg1"/>
                </a:solidFill>
                <a:latin typeface="+mn-lt"/>
              </a:rPr>
              <a:t>Complete </a:t>
            </a:r>
            <a:r>
              <a:rPr lang="en-US" sz="2400" dirty="0">
                <a:solidFill>
                  <a:schemeClr val="bg1"/>
                </a:solidFill>
                <a:latin typeface="+mn-lt"/>
              </a:rPr>
              <a:t>IT systems management </a:t>
            </a:r>
            <a:r>
              <a:rPr lang="en-US" sz="2400" dirty="0" smtClean="0">
                <a:solidFill>
                  <a:schemeClr val="bg1"/>
                </a:solidFill>
                <a:latin typeface="+mn-lt"/>
              </a:rPr>
              <a:t>lifecycle with improved cross-platform support</a:t>
            </a:r>
            <a:endParaRPr lang="en-US" dirty="0">
              <a:solidFill>
                <a:schemeClr val="bg1"/>
              </a:solidFill>
              <a:latin typeface="+mn-lt"/>
            </a:endParaRPr>
          </a:p>
          <a:p>
            <a:pPr marL="342900" indent="-342900" eaLnBrk="0" hangingPunct="0">
              <a:spcBef>
                <a:spcPct val="20000"/>
              </a:spcBef>
              <a:buFont typeface="Arial" charset="0"/>
              <a:buChar char="•"/>
              <a:defRPr/>
            </a:pPr>
            <a:r>
              <a:rPr lang="en-US" sz="2400" dirty="0">
                <a:solidFill>
                  <a:schemeClr val="bg1"/>
                </a:solidFill>
                <a:latin typeface="+mn-lt"/>
              </a:rPr>
              <a:t>Integrated solutions for both physical and virtual environments</a:t>
            </a:r>
          </a:p>
          <a:p>
            <a:pPr marL="342900" indent="-342900" eaLnBrk="0" hangingPunct="0">
              <a:spcBef>
                <a:spcPct val="20000"/>
              </a:spcBef>
              <a:buFont typeface="Arial" charset="0"/>
              <a:buChar char="•"/>
              <a:defRPr/>
            </a:pPr>
            <a:endParaRPr lang="en-US" sz="2400" dirty="0">
              <a:solidFill>
                <a:schemeClr val="bg1"/>
              </a:solidFill>
              <a:latin typeface="+mn-lt"/>
            </a:endParaRPr>
          </a:p>
          <a:p>
            <a:pPr marL="342900" indent="-342900" eaLnBrk="0" hangingPunct="0">
              <a:spcBef>
                <a:spcPct val="20000"/>
              </a:spcBef>
              <a:buFont typeface="Arial" charset="0"/>
              <a:buChar char="•"/>
              <a:defRPr/>
            </a:pPr>
            <a:endParaRPr lang="en-US"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ircular Arrow - VMM"/>
          <p:cNvSpPr/>
          <p:nvPr/>
        </p:nvSpPr>
        <p:spPr bwMode="blackGray">
          <a:xfrm rot="21162785">
            <a:off x="1811075" y="1005528"/>
            <a:ext cx="5521854" cy="5519208"/>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a:defRPr/>
            </a:pPr>
            <a:endParaRPr lang="en-US" sz="2300" dirty="0">
              <a:solidFill>
                <a:schemeClr val="tx1"/>
              </a:solidFill>
            </a:endParaRPr>
          </a:p>
        </p:txBody>
      </p:sp>
      <p:sp>
        <p:nvSpPr>
          <p:cNvPr id="25" name="Circular Arrow - SMS"/>
          <p:cNvSpPr/>
          <p:nvPr/>
        </p:nvSpPr>
        <p:spPr bwMode="blackGray">
          <a:xfrm rot="4488984">
            <a:off x="1812396" y="1006851"/>
            <a:ext cx="5521854" cy="5519208"/>
          </a:xfrm>
          <a:prstGeom prst="circularArrow">
            <a:avLst>
              <a:gd name="adj1" fmla="val 12500"/>
              <a:gd name="adj2" fmla="val 1142319"/>
              <a:gd name="adj3" fmla="val 20457681"/>
              <a:gd name="adj4" fmla="val 1660494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a:defRPr/>
            </a:pPr>
            <a:endParaRPr lang="en-US" sz="2300" dirty="0">
              <a:solidFill>
                <a:schemeClr val="tx1"/>
              </a:solidFill>
            </a:endParaRPr>
          </a:p>
        </p:txBody>
      </p:sp>
      <p:sp>
        <p:nvSpPr>
          <p:cNvPr id="26" name="Circular Arrow - MOM"/>
          <p:cNvSpPr/>
          <p:nvPr/>
        </p:nvSpPr>
        <p:spPr bwMode="blackGray">
          <a:xfrm rot="10293507">
            <a:off x="1811074" y="1115784"/>
            <a:ext cx="5521854" cy="5519208"/>
          </a:xfrm>
          <a:prstGeom prst="circularArrow">
            <a:avLst>
              <a:gd name="adj1" fmla="val 12500"/>
              <a:gd name="adj2" fmla="val 1142319"/>
              <a:gd name="adj3" fmla="val 20457681"/>
              <a:gd name="adj4" fmla="val 15855872"/>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a:defRPr/>
            </a:pPr>
            <a:endParaRPr lang="en-US" sz="2300" dirty="0">
              <a:solidFill>
                <a:schemeClr val="tx1"/>
              </a:solidFill>
            </a:endParaRPr>
          </a:p>
        </p:txBody>
      </p:sp>
      <p:sp>
        <p:nvSpPr>
          <p:cNvPr id="27" name="Circular Arrow - DPM"/>
          <p:cNvSpPr/>
          <p:nvPr/>
        </p:nvSpPr>
        <p:spPr bwMode="blackGray">
          <a:xfrm rot="14968484">
            <a:off x="1812396" y="1004204"/>
            <a:ext cx="5521854" cy="5519208"/>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a:defRPr/>
            </a:pPr>
            <a:endParaRPr lang="en-US" sz="2300" dirty="0">
              <a:solidFill>
                <a:schemeClr val="tx1"/>
              </a:solidFill>
            </a:endParaRPr>
          </a:p>
        </p:txBody>
      </p:sp>
      <p:sp>
        <p:nvSpPr>
          <p:cNvPr id="172045" name="Title 1"/>
          <p:cNvSpPr>
            <a:spLocks noGrp="1"/>
          </p:cNvSpPr>
          <p:nvPr>
            <p:ph type="title"/>
          </p:nvPr>
        </p:nvSpPr>
        <p:spPr>
          <a:xfrm>
            <a:off x="228600" y="152400"/>
            <a:ext cx="7772400" cy="685800"/>
          </a:xfrm>
        </p:spPr>
        <p:txBody>
          <a:bodyPr/>
          <a:lstStyle/>
          <a:p>
            <a:r>
              <a:rPr lang="en-US" sz="2800" dirty="0" smtClean="0"/>
              <a:t>Managing the Server Lifecycle </a:t>
            </a:r>
          </a:p>
        </p:txBody>
      </p:sp>
      <p:grpSp>
        <p:nvGrpSpPr>
          <p:cNvPr id="2" name="Group 63"/>
          <p:cNvGrpSpPr/>
          <p:nvPr/>
        </p:nvGrpSpPr>
        <p:grpSpPr>
          <a:xfrm>
            <a:off x="6781800" y="4641186"/>
            <a:ext cx="1219200" cy="997614"/>
            <a:chOff x="6781800" y="4495800"/>
            <a:chExt cx="1219200" cy="997614"/>
          </a:xfrm>
        </p:grpSpPr>
        <p:pic>
          <p:nvPicPr>
            <p:cNvPr id="172118" name="Picture 53" descr="double arrows"/>
            <p:cNvPicPr>
              <a:picLocks noChangeAspect="1" noChangeArrowheads="1"/>
            </p:cNvPicPr>
            <p:nvPr/>
          </p:nvPicPr>
          <p:blipFill>
            <a:blip r:embed="rId3" cstate="email">
              <a:duotone>
                <a:prstClr val="black"/>
                <a:schemeClr val="tx2">
                  <a:tint val="45000"/>
                  <a:satMod val="400000"/>
                </a:schemeClr>
              </a:duotone>
            </a:blip>
            <a:srcRect/>
            <a:stretch>
              <a:fillRect/>
            </a:stretch>
          </p:blipFill>
          <p:spPr bwMode="auto">
            <a:xfrm>
              <a:off x="6781800" y="4495800"/>
              <a:ext cx="1219200" cy="997614"/>
            </a:xfrm>
            <a:prstGeom prst="rect">
              <a:avLst/>
            </a:prstGeom>
            <a:noFill/>
            <a:ln w="9525">
              <a:noFill/>
              <a:miter lim="800000"/>
              <a:headEnd/>
              <a:tailEnd/>
            </a:ln>
          </p:spPr>
        </p:pic>
        <p:pic>
          <p:nvPicPr>
            <p:cNvPr id="172119" name="Picture 54" descr="developer Tools toolbox"/>
            <p:cNvPicPr>
              <a:picLocks noChangeAspect="1" noChangeArrowheads="1"/>
            </p:cNvPicPr>
            <p:nvPr/>
          </p:nvPicPr>
          <p:blipFill>
            <a:blip r:embed="rId4" cstate="email"/>
            <a:srcRect/>
            <a:stretch>
              <a:fillRect/>
            </a:stretch>
          </p:blipFill>
          <p:spPr bwMode="auto">
            <a:xfrm>
              <a:off x="7086600" y="4495800"/>
              <a:ext cx="653327" cy="982187"/>
            </a:xfrm>
            <a:prstGeom prst="rect">
              <a:avLst/>
            </a:prstGeom>
            <a:noFill/>
            <a:ln w="9525">
              <a:noFill/>
              <a:miter lim="800000"/>
              <a:headEnd/>
              <a:tailEnd/>
            </a:ln>
          </p:spPr>
        </p:pic>
      </p:grpSp>
      <p:grpSp>
        <p:nvGrpSpPr>
          <p:cNvPr id="3" name="Group 45"/>
          <p:cNvGrpSpPr>
            <a:grpSpLocks/>
          </p:cNvGrpSpPr>
          <p:nvPr/>
        </p:nvGrpSpPr>
        <p:grpSpPr bwMode="auto">
          <a:xfrm>
            <a:off x="6858000" y="1721427"/>
            <a:ext cx="1676400" cy="1330037"/>
            <a:chOff x="7858" y="738"/>
            <a:chExt cx="726" cy="576"/>
          </a:xfrm>
        </p:grpSpPr>
        <p:pic>
          <p:nvPicPr>
            <p:cNvPr id="16" name="Picture 46" descr="PC sm"/>
            <p:cNvPicPr>
              <a:picLocks noChangeAspect="1" noChangeArrowheads="1"/>
            </p:cNvPicPr>
            <p:nvPr/>
          </p:nvPicPr>
          <p:blipFill>
            <a:blip r:embed="rId5" cstate="email"/>
            <a:srcRect/>
            <a:stretch>
              <a:fillRect/>
            </a:stretch>
          </p:blipFill>
          <p:spPr bwMode="auto">
            <a:xfrm rot="21360000" flipH="1">
              <a:off x="8116" y="752"/>
              <a:ext cx="468" cy="461"/>
            </a:xfrm>
            <a:prstGeom prst="rect">
              <a:avLst/>
            </a:prstGeom>
            <a:noFill/>
            <a:ln w="9525">
              <a:noFill/>
              <a:miter lim="800000"/>
              <a:headEnd/>
              <a:tailEnd/>
            </a:ln>
            <a:effectLst>
              <a:outerShdw dist="12700" dir="5400000" algn="ctr" rotWithShape="0">
                <a:schemeClr val="bg2"/>
              </a:outerShdw>
            </a:effectLst>
          </p:spPr>
        </p:pic>
        <p:pic>
          <p:nvPicPr>
            <p:cNvPr id="17" name="Picture 47" descr="PC sm"/>
            <p:cNvPicPr>
              <a:picLocks noChangeAspect="1" noChangeArrowheads="1"/>
            </p:cNvPicPr>
            <p:nvPr/>
          </p:nvPicPr>
          <p:blipFill>
            <a:blip r:embed="rId6" cstate="email"/>
            <a:srcRect/>
            <a:stretch>
              <a:fillRect/>
            </a:stretch>
          </p:blipFill>
          <p:spPr bwMode="auto">
            <a:xfrm rot="21360000" flipH="1">
              <a:off x="7858" y="853"/>
              <a:ext cx="467" cy="461"/>
            </a:xfrm>
            <a:prstGeom prst="rect">
              <a:avLst/>
            </a:prstGeom>
            <a:noFill/>
            <a:ln w="9525" algn="ctr">
              <a:noFill/>
              <a:miter lim="800000"/>
              <a:headEnd/>
              <a:tailEnd/>
            </a:ln>
            <a:effectLst>
              <a:outerShdw dist="12700" dir="5400000" algn="ctr" rotWithShape="0">
                <a:schemeClr val="bg2"/>
              </a:outerShdw>
            </a:effectLst>
          </p:spPr>
        </p:pic>
        <p:pic>
          <p:nvPicPr>
            <p:cNvPr id="18" name="Picture 48" descr="PC sm"/>
            <p:cNvPicPr>
              <a:picLocks noChangeAspect="1" noChangeArrowheads="1"/>
            </p:cNvPicPr>
            <p:nvPr/>
          </p:nvPicPr>
          <p:blipFill>
            <a:blip r:embed="rId6" cstate="email"/>
            <a:srcRect/>
            <a:stretch>
              <a:fillRect/>
            </a:stretch>
          </p:blipFill>
          <p:spPr bwMode="auto">
            <a:xfrm rot="21360000" flipH="1">
              <a:off x="7972" y="738"/>
              <a:ext cx="467" cy="460"/>
            </a:xfrm>
            <a:prstGeom prst="rect">
              <a:avLst/>
            </a:prstGeom>
            <a:noFill/>
            <a:ln w="9525" algn="ctr">
              <a:noFill/>
              <a:miter lim="800000"/>
              <a:headEnd/>
              <a:tailEnd/>
            </a:ln>
            <a:effectLst>
              <a:outerShdw dist="12700" dir="5400000" algn="ctr" rotWithShape="0">
                <a:schemeClr val="bg2"/>
              </a:outerShdw>
            </a:effectLst>
          </p:spPr>
        </p:pic>
      </p:grpSp>
      <p:grpSp>
        <p:nvGrpSpPr>
          <p:cNvPr id="4" name="Group 57"/>
          <p:cNvGrpSpPr>
            <a:grpSpLocks/>
          </p:cNvGrpSpPr>
          <p:nvPr/>
        </p:nvGrpSpPr>
        <p:grpSpPr bwMode="auto">
          <a:xfrm>
            <a:off x="407022" y="1600200"/>
            <a:ext cx="1802778" cy="1243013"/>
            <a:chOff x="3131" y="-3574"/>
            <a:chExt cx="1006" cy="694"/>
          </a:xfrm>
        </p:grpSpPr>
        <p:pic>
          <p:nvPicPr>
            <p:cNvPr id="172111" name="Picture 58" descr="User-State-Migration-Icon"/>
            <p:cNvPicPr>
              <a:picLocks noChangeAspect="1" noChangeArrowheads="1"/>
            </p:cNvPicPr>
            <p:nvPr/>
          </p:nvPicPr>
          <p:blipFill>
            <a:blip r:embed="rId7" cstate="email"/>
            <a:srcRect/>
            <a:stretch>
              <a:fillRect/>
            </a:stretch>
          </p:blipFill>
          <p:spPr bwMode="auto">
            <a:xfrm>
              <a:off x="3131" y="-3574"/>
              <a:ext cx="1006" cy="694"/>
            </a:xfrm>
            <a:prstGeom prst="rect">
              <a:avLst/>
            </a:prstGeom>
            <a:noFill/>
            <a:ln w="9525">
              <a:noFill/>
              <a:miter lim="800000"/>
              <a:headEnd/>
              <a:tailEnd/>
            </a:ln>
          </p:spPr>
        </p:pic>
        <p:pic>
          <p:nvPicPr>
            <p:cNvPr id="172112" name="Picture 59" descr="data page"/>
            <p:cNvPicPr>
              <a:picLocks noChangeAspect="1" noChangeArrowheads="1"/>
            </p:cNvPicPr>
            <p:nvPr/>
          </p:nvPicPr>
          <p:blipFill>
            <a:blip r:embed="rId8" cstate="email"/>
            <a:srcRect/>
            <a:stretch>
              <a:fillRect/>
            </a:stretch>
          </p:blipFill>
          <p:spPr bwMode="auto">
            <a:xfrm>
              <a:off x="3550" y="-3344"/>
              <a:ext cx="284" cy="341"/>
            </a:xfrm>
            <a:prstGeom prst="rect">
              <a:avLst/>
            </a:prstGeom>
            <a:noFill/>
            <a:ln w="9525">
              <a:noFill/>
              <a:miter lim="800000"/>
              <a:headEnd/>
              <a:tailEnd/>
            </a:ln>
          </p:spPr>
        </p:pic>
        <p:pic>
          <p:nvPicPr>
            <p:cNvPr id="172113" name="Picture 60" descr="page"/>
            <p:cNvPicPr>
              <a:picLocks noChangeAspect="1" noChangeArrowheads="1"/>
            </p:cNvPicPr>
            <p:nvPr/>
          </p:nvPicPr>
          <p:blipFill>
            <a:blip r:embed="rId9" cstate="email"/>
            <a:srcRect/>
            <a:stretch>
              <a:fillRect/>
            </a:stretch>
          </p:blipFill>
          <p:spPr bwMode="auto">
            <a:xfrm>
              <a:off x="3431" y="-3492"/>
              <a:ext cx="123" cy="148"/>
            </a:xfrm>
            <a:prstGeom prst="rect">
              <a:avLst/>
            </a:prstGeom>
            <a:noFill/>
            <a:ln w="9525">
              <a:noFill/>
              <a:miter lim="800000"/>
              <a:headEnd/>
              <a:tailEnd/>
            </a:ln>
          </p:spPr>
        </p:pic>
      </p:grpSp>
      <p:sp>
        <p:nvSpPr>
          <p:cNvPr id="172050" name="Freeform 24"/>
          <p:cNvSpPr>
            <a:spLocks/>
          </p:cNvSpPr>
          <p:nvPr/>
        </p:nvSpPr>
        <p:spPr bwMode="auto">
          <a:xfrm>
            <a:off x="2362200" y="990600"/>
            <a:ext cx="7938" cy="3175"/>
          </a:xfrm>
          <a:custGeom>
            <a:avLst/>
            <a:gdLst>
              <a:gd name="T0" fmla="*/ 2147483647 w 5"/>
              <a:gd name="T1" fmla="*/ 2147483647 h 2"/>
              <a:gd name="T2" fmla="*/ 2147483647 w 5"/>
              <a:gd name="T3" fmla="*/ 0 h 2"/>
              <a:gd name="T4" fmla="*/ 0 w 5"/>
              <a:gd name="T5" fmla="*/ 2147483647 h 2"/>
              <a:gd name="T6" fmla="*/ 2147483647 w 5"/>
              <a:gd name="T7" fmla="*/ 2147483647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3" y="0"/>
                </a:lnTo>
                <a:lnTo>
                  <a:pt x="0" y="2"/>
                </a:lnTo>
                <a:lnTo>
                  <a:pt x="5" y="2"/>
                </a:lnTo>
                <a:close/>
              </a:path>
            </a:pathLst>
          </a:custGeom>
          <a:solidFill>
            <a:srgbClr val="000000"/>
          </a:solidFill>
          <a:ln w="9525">
            <a:noFill/>
            <a:round/>
            <a:headEnd/>
            <a:tailEnd/>
          </a:ln>
        </p:spPr>
        <p:txBody>
          <a:bodyPr/>
          <a:lstStyle/>
          <a:p>
            <a:endParaRPr lang="en-US" dirty="0"/>
          </a:p>
        </p:txBody>
      </p:sp>
      <p:sp>
        <p:nvSpPr>
          <p:cNvPr id="172051" name="Freeform 30"/>
          <p:cNvSpPr>
            <a:spLocks/>
          </p:cNvSpPr>
          <p:nvPr/>
        </p:nvSpPr>
        <p:spPr bwMode="auto">
          <a:xfrm>
            <a:off x="2347913" y="990600"/>
            <a:ext cx="3175" cy="3175"/>
          </a:xfrm>
          <a:custGeom>
            <a:avLst/>
            <a:gdLst>
              <a:gd name="T0" fmla="*/ 0 w 2"/>
              <a:gd name="T1" fmla="*/ 0 h 2"/>
              <a:gd name="T2" fmla="*/ 0 w 2"/>
              <a:gd name="T3" fmla="*/ 2147483647 h 2"/>
              <a:gd name="T4" fmla="*/ 2147483647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2"/>
                </a:lnTo>
                <a:lnTo>
                  <a:pt x="2" y="2"/>
                </a:lnTo>
                <a:lnTo>
                  <a:pt x="0" y="0"/>
                </a:lnTo>
                <a:close/>
              </a:path>
            </a:pathLst>
          </a:custGeom>
          <a:solidFill>
            <a:srgbClr val="000000"/>
          </a:solidFill>
          <a:ln w="9525">
            <a:noFill/>
            <a:round/>
            <a:headEnd/>
            <a:tailEnd/>
          </a:ln>
        </p:spPr>
        <p:txBody>
          <a:bodyPr/>
          <a:lstStyle/>
          <a:p>
            <a:endParaRPr lang="en-US" dirty="0"/>
          </a:p>
        </p:txBody>
      </p:sp>
      <p:grpSp>
        <p:nvGrpSpPr>
          <p:cNvPr id="5" name="Virtual Workload"/>
          <p:cNvGrpSpPr>
            <a:grpSpLocks/>
          </p:cNvGrpSpPr>
          <p:nvPr/>
        </p:nvGrpSpPr>
        <p:grpSpPr bwMode="auto">
          <a:xfrm>
            <a:off x="4856163" y="3005138"/>
            <a:ext cx="2032000" cy="2011362"/>
            <a:chOff x="4856335" y="2878437"/>
            <a:chExt cx="2031100" cy="2010384"/>
          </a:xfrm>
        </p:grpSpPr>
        <p:sp>
          <p:nvSpPr>
            <p:cNvPr id="210950" name="Freeform 6"/>
            <p:cNvSpPr>
              <a:spLocks/>
            </p:cNvSpPr>
            <p:nvPr/>
          </p:nvSpPr>
          <p:spPr bwMode="auto">
            <a:xfrm rot="19803781">
              <a:off x="4856335" y="3149465"/>
              <a:ext cx="2005353" cy="1739356"/>
            </a:xfrm>
            <a:custGeom>
              <a:avLst/>
              <a:gdLst/>
              <a:ahLst/>
              <a:cxnLst>
                <a:cxn ang="0">
                  <a:pos x="458" y="795"/>
                </a:cxn>
                <a:cxn ang="0">
                  <a:pos x="917" y="0"/>
                </a:cxn>
                <a:cxn ang="0">
                  <a:pos x="0" y="0"/>
                </a:cxn>
                <a:cxn ang="0">
                  <a:pos x="458" y="795"/>
                </a:cxn>
              </a:cxnLst>
              <a:rect l="0" t="0" r="r" b="b"/>
              <a:pathLst>
                <a:path w="917" h="795">
                  <a:moveTo>
                    <a:pt x="458" y="795"/>
                  </a:moveTo>
                  <a:cubicBezTo>
                    <a:pt x="732" y="636"/>
                    <a:pt x="917" y="339"/>
                    <a:pt x="917" y="0"/>
                  </a:cubicBezTo>
                  <a:cubicBezTo>
                    <a:pt x="0" y="0"/>
                    <a:pt x="0" y="0"/>
                    <a:pt x="0" y="0"/>
                  </a:cubicBezTo>
                  <a:lnTo>
                    <a:pt x="458" y="795"/>
                  </a:lnTo>
                  <a:close/>
                </a:path>
              </a:pathLst>
            </a:custGeom>
            <a:solidFill>
              <a:schemeClr val="accent3"/>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99" name="Freeform 51"/>
            <p:cNvSpPr>
              <a:spLocks/>
            </p:cNvSpPr>
            <p:nvPr/>
          </p:nvSpPr>
          <p:spPr bwMode="auto">
            <a:xfrm rot="8974708">
              <a:off x="5768017" y="2878437"/>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3"/>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0" name="TextBox 109"/>
            <p:cNvSpPr txBox="1"/>
            <p:nvPr/>
          </p:nvSpPr>
          <p:spPr>
            <a:xfrm>
              <a:off x="4953129" y="3303588"/>
              <a:ext cx="1675658" cy="756762"/>
            </a:xfrm>
            <a:prstGeom prst="rect">
              <a:avLst/>
            </a:prstGeom>
            <a:noFill/>
            <a:ln>
              <a:noFill/>
              <a:headEnd type="none" w="med" len="med"/>
              <a:tailEnd type="none" w="med" len="med"/>
            </a:ln>
            <a:effectLst/>
          </p:spPr>
          <p:txBody>
            <a:bodyPr wrap="square">
              <a:spAutoFit/>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3">
                        <a:satMod val="175000"/>
                        <a:alpha val="40000"/>
                      </a:schemeClr>
                    </a:glow>
                    <a:outerShdw blurRad="76200" dir="3900000" algn="ctr" rotWithShape="0">
                      <a:srgbClr val="FFFFFF"/>
                    </a:outerShdw>
                  </a:effectLst>
                  <a:latin typeface="Segoe Semibold" pitchFamily="34" charset="0"/>
                </a:rPr>
                <a:t>Virtual Workload Provisioning</a:t>
              </a:r>
            </a:p>
          </p:txBody>
        </p:sp>
      </p:grpSp>
      <p:grpSp>
        <p:nvGrpSpPr>
          <p:cNvPr id="6" name="OS / Software"/>
          <p:cNvGrpSpPr>
            <a:grpSpLocks/>
          </p:cNvGrpSpPr>
          <p:nvPr/>
        </p:nvGrpSpPr>
        <p:grpSpPr bwMode="auto">
          <a:xfrm>
            <a:off x="4053635" y="3746126"/>
            <a:ext cx="2014537" cy="2527300"/>
            <a:chOff x="4039648" y="3637907"/>
            <a:chExt cx="2014786" cy="2528195"/>
          </a:xfrm>
        </p:grpSpPr>
        <p:sp>
          <p:nvSpPr>
            <p:cNvPr id="210952" name="Freeform 8"/>
            <p:cNvSpPr>
              <a:spLocks/>
            </p:cNvSpPr>
            <p:nvPr/>
          </p:nvSpPr>
          <p:spPr bwMode="auto">
            <a:xfrm rot="19803781">
              <a:off x="4039648" y="3637907"/>
              <a:ext cx="2014786" cy="2010069"/>
            </a:xfrm>
            <a:custGeom>
              <a:avLst/>
              <a:gdLst/>
              <a:ahLst/>
              <a:cxnLst>
                <a:cxn ang="0">
                  <a:pos x="460" y="0"/>
                </a:cxn>
                <a:cxn ang="0">
                  <a:pos x="0" y="794"/>
                </a:cxn>
                <a:cxn ang="0">
                  <a:pos x="463" y="919"/>
                </a:cxn>
                <a:cxn ang="0">
                  <a:pos x="921" y="797"/>
                </a:cxn>
                <a:cxn ang="0">
                  <a:pos x="462" y="0"/>
                </a:cxn>
                <a:cxn ang="0">
                  <a:pos x="460" y="0"/>
                </a:cxn>
              </a:cxnLst>
              <a:rect l="0" t="0" r="r" b="b"/>
              <a:pathLst>
                <a:path w="921" h="919">
                  <a:moveTo>
                    <a:pt x="460" y="0"/>
                  </a:moveTo>
                  <a:cubicBezTo>
                    <a:pt x="0" y="794"/>
                    <a:pt x="0" y="794"/>
                    <a:pt x="0" y="794"/>
                  </a:cubicBezTo>
                  <a:cubicBezTo>
                    <a:pt x="136" y="873"/>
                    <a:pt x="294" y="919"/>
                    <a:pt x="463" y="919"/>
                  </a:cubicBezTo>
                  <a:cubicBezTo>
                    <a:pt x="630" y="919"/>
                    <a:pt x="786" y="875"/>
                    <a:pt x="921" y="797"/>
                  </a:cubicBezTo>
                  <a:cubicBezTo>
                    <a:pt x="462" y="0"/>
                    <a:pt x="462" y="0"/>
                    <a:pt x="462" y="0"/>
                  </a:cubicBezTo>
                  <a:lnTo>
                    <a:pt x="460" y="0"/>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0" name="Freeform 51"/>
            <p:cNvSpPr>
              <a:spLocks/>
            </p:cNvSpPr>
            <p:nvPr/>
          </p:nvSpPr>
          <p:spPr bwMode="auto">
            <a:xfrm rot="12583567">
              <a:off x="4903086" y="4439681"/>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1" name="TextBox 110"/>
            <p:cNvSpPr txBox="1"/>
            <p:nvPr/>
          </p:nvSpPr>
          <p:spPr>
            <a:xfrm>
              <a:off x="4421343" y="4419234"/>
              <a:ext cx="1524188" cy="979076"/>
            </a:xfrm>
            <a:prstGeom prst="rect">
              <a:avLst/>
            </a:prstGeom>
            <a:noFill/>
          </p:spPr>
          <p:txBody>
            <a:bodyPr wrap="square">
              <a:spAutoFit/>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1">
                        <a:satMod val="175000"/>
                        <a:alpha val="40000"/>
                      </a:schemeClr>
                    </a:glow>
                    <a:outerShdw blurRad="76200" dir="3900000" algn="ctr" rotWithShape="0">
                      <a:srgbClr val="FFFFFF"/>
                    </a:outerShdw>
                  </a:effectLst>
                  <a:latin typeface="Segoe Semibold" pitchFamily="34" charset="0"/>
                </a:rPr>
                <a:t>OS / Software Deploy, Patching and State Mgmt</a:t>
              </a:r>
            </a:p>
          </p:txBody>
        </p:sp>
      </p:grpSp>
      <p:grpSp>
        <p:nvGrpSpPr>
          <p:cNvPr id="7" name="Performance and Health Monitoring"/>
          <p:cNvGrpSpPr>
            <a:grpSpLocks/>
          </p:cNvGrpSpPr>
          <p:nvPr/>
        </p:nvGrpSpPr>
        <p:grpSpPr bwMode="auto">
          <a:xfrm>
            <a:off x="2797175" y="4287838"/>
            <a:ext cx="2303463" cy="1731962"/>
            <a:chOff x="2797908" y="4160321"/>
            <a:chExt cx="2302401" cy="1732753"/>
          </a:xfrm>
        </p:grpSpPr>
        <p:sp>
          <p:nvSpPr>
            <p:cNvPr id="210949" name="Freeform 5"/>
            <p:cNvSpPr>
              <a:spLocks/>
            </p:cNvSpPr>
            <p:nvPr/>
          </p:nvSpPr>
          <p:spPr bwMode="auto">
            <a:xfrm rot="19803781">
              <a:off x="3105331" y="4160321"/>
              <a:ext cx="1994978" cy="1732753"/>
            </a:xfrm>
            <a:custGeom>
              <a:avLst/>
              <a:gdLst/>
              <a:ahLst/>
              <a:cxnLst>
                <a:cxn ang="0">
                  <a:pos x="0" y="0"/>
                </a:cxn>
                <a:cxn ang="0">
                  <a:pos x="454" y="792"/>
                </a:cxn>
                <a:cxn ang="0">
                  <a:pos x="912" y="0"/>
                </a:cxn>
                <a:cxn ang="0">
                  <a:pos x="0" y="0"/>
                </a:cxn>
              </a:cxnLst>
              <a:rect l="0" t="0" r="r" b="b"/>
              <a:pathLst>
                <a:path w="912" h="792">
                  <a:moveTo>
                    <a:pt x="0" y="0"/>
                  </a:moveTo>
                  <a:cubicBezTo>
                    <a:pt x="0" y="337"/>
                    <a:pt x="183" y="632"/>
                    <a:pt x="454" y="792"/>
                  </a:cubicBezTo>
                  <a:cubicBezTo>
                    <a:pt x="912" y="0"/>
                    <a:pt x="912" y="0"/>
                    <a:pt x="912" y="0"/>
                  </a:cubicBezTo>
                  <a:lnTo>
                    <a:pt x="0" y="0"/>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1" name="Freeform 51"/>
            <p:cNvSpPr>
              <a:spLocks/>
            </p:cNvSpPr>
            <p:nvPr/>
          </p:nvSpPr>
          <p:spPr bwMode="auto">
            <a:xfrm rot="16200000">
              <a:off x="3101410" y="4445925"/>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2" name="TextBox 111"/>
            <p:cNvSpPr txBox="1"/>
            <p:nvPr/>
          </p:nvSpPr>
          <p:spPr>
            <a:xfrm>
              <a:off x="3048617" y="4582789"/>
              <a:ext cx="1523296" cy="757476"/>
            </a:xfrm>
            <a:prstGeom prst="rect">
              <a:avLst/>
            </a:prstGeom>
            <a:noFill/>
          </p:spPr>
          <p:txBody>
            <a:bodyPr wrap="square">
              <a:spAutoFit/>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39700">
                      <a:schemeClr val="accent6">
                        <a:satMod val="175000"/>
                        <a:alpha val="40000"/>
                      </a:schemeClr>
                    </a:glow>
                    <a:outerShdw blurRad="76200" dir="3900000" algn="ctr" rotWithShape="0">
                      <a:srgbClr val="FFFFFF"/>
                    </a:outerShdw>
                  </a:effectLst>
                  <a:latin typeface="Segoe Semibold" pitchFamily="34" charset="0"/>
                </a:rPr>
                <a:t>Performance and Health Monitoring</a:t>
              </a:r>
            </a:p>
          </p:txBody>
        </p:sp>
      </p:grpSp>
      <p:grpSp>
        <p:nvGrpSpPr>
          <p:cNvPr id="8" name="Disaster Recovery"/>
          <p:cNvGrpSpPr>
            <a:grpSpLocks/>
          </p:cNvGrpSpPr>
          <p:nvPr/>
        </p:nvGrpSpPr>
        <p:grpSpPr bwMode="auto">
          <a:xfrm>
            <a:off x="2189163" y="2774950"/>
            <a:ext cx="2047875" cy="1995488"/>
            <a:chOff x="2189746" y="2647996"/>
            <a:chExt cx="2047291" cy="1994735"/>
          </a:xfrm>
        </p:grpSpPr>
        <p:sp>
          <p:nvSpPr>
            <p:cNvPr id="210953" name="Freeform 9"/>
            <p:cNvSpPr>
              <a:spLocks/>
            </p:cNvSpPr>
            <p:nvPr/>
          </p:nvSpPr>
          <p:spPr bwMode="auto">
            <a:xfrm rot="19803781">
              <a:off x="2235457" y="2647996"/>
              <a:ext cx="2001580" cy="1734640"/>
            </a:xfrm>
            <a:custGeom>
              <a:avLst/>
              <a:gdLst/>
              <a:ahLst/>
              <a:cxnLst>
                <a:cxn ang="0">
                  <a:pos x="915" y="792"/>
                </a:cxn>
                <a:cxn ang="0">
                  <a:pos x="459" y="0"/>
                </a:cxn>
                <a:cxn ang="0">
                  <a:pos x="0" y="793"/>
                </a:cxn>
                <a:cxn ang="0">
                  <a:pos x="915" y="793"/>
                </a:cxn>
                <a:cxn ang="0">
                  <a:pos x="915" y="792"/>
                </a:cxn>
              </a:cxnLst>
              <a:rect l="0" t="0" r="r" b="b"/>
              <a:pathLst>
                <a:path w="915" h="793">
                  <a:moveTo>
                    <a:pt x="915" y="792"/>
                  </a:moveTo>
                  <a:cubicBezTo>
                    <a:pt x="459" y="0"/>
                    <a:pt x="459" y="0"/>
                    <a:pt x="459" y="0"/>
                  </a:cubicBezTo>
                  <a:cubicBezTo>
                    <a:pt x="186" y="159"/>
                    <a:pt x="1" y="455"/>
                    <a:pt x="0" y="793"/>
                  </a:cubicBezTo>
                  <a:cubicBezTo>
                    <a:pt x="915" y="793"/>
                    <a:pt x="915" y="793"/>
                    <a:pt x="915" y="793"/>
                  </a:cubicBezTo>
                  <a:lnTo>
                    <a:pt x="915" y="792"/>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2" name="Freeform 51"/>
            <p:cNvSpPr>
              <a:spLocks/>
            </p:cNvSpPr>
            <p:nvPr/>
          </p:nvSpPr>
          <p:spPr bwMode="auto">
            <a:xfrm rot="19891740">
              <a:off x="2189746" y="2916310"/>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3" name="TextBox 112"/>
            <p:cNvSpPr txBox="1"/>
            <p:nvPr/>
          </p:nvSpPr>
          <p:spPr>
            <a:xfrm>
              <a:off x="2707123" y="3496989"/>
              <a:ext cx="1215678" cy="535329"/>
            </a:xfrm>
            <a:prstGeom prst="rect">
              <a:avLst/>
            </a:prstGeom>
            <a:noFill/>
            <a:ln>
              <a:noFill/>
              <a:headEnd type="none" w="med" len="med"/>
              <a:tailEnd type="none" w="med" len="med"/>
            </a:ln>
            <a:effectLst/>
          </p:spPr>
          <p:txBody>
            <a:bodyPr>
              <a:spAutoFit/>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1">
                        <a:satMod val="175000"/>
                        <a:alpha val="40000"/>
                      </a:schemeClr>
                    </a:glow>
                    <a:outerShdw blurRad="76200" dir="3900000" algn="ctr" rotWithShape="0">
                      <a:srgbClr val="FFFFFF"/>
                    </a:outerShdw>
                  </a:effectLst>
                  <a:latin typeface="Segoe Semibold" pitchFamily="34" charset="0"/>
                </a:rPr>
                <a:t>Disaster Recovery</a:t>
              </a:r>
            </a:p>
          </p:txBody>
        </p:sp>
      </p:grpSp>
      <p:grpSp>
        <p:nvGrpSpPr>
          <p:cNvPr id="9" name="Hardware Provisioning"/>
          <p:cNvGrpSpPr>
            <a:grpSpLocks/>
          </p:cNvGrpSpPr>
          <p:nvPr/>
        </p:nvGrpSpPr>
        <p:grpSpPr bwMode="auto">
          <a:xfrm>
            <a:off x="3978274" y="1766888"/>
            <a:ext cx="2308226" cy="1735137"/>
            <a:chOff x="3978621" y="1639115"/>
            <a:chExt cx="2307534" cy="1736526"/>
          </a:xfrm>
        </p:grpSpPr>
        <p:sp>
          <p:nvSpPr>
            <p:cNvPr id="210954" name="Freeform 10"/>
            <p:cNvSpPr>
              <a:spLocks/>
            </p:cNvSpPr>
            <p:nvPr/>
          </p:nvSpPr>
          <p:spPr bwMode="auto">
            <a:xfrm rot="19803781">
              <a:off x="3978621" y="1639115"/>
              <a:ext cx="2011955" cy="1736526"/>
            </a:xfrm>
            <a:custGeom>
              <a:avLst/>
              <a:gdLst/>
              <a:ahLst/>
              <a:cxnLst>
                <a:cxn ang="0">
                  <a:pos x="1" y="794"/>
                </a:cxn>
                <a:cxn ang="0">
                  <a:pos x="920" y="794"/>
                </a:cxn>
                <a:cxn ang="0">
                  <a:pos x="459" y="0"/>
                </a:cxn>
                <a:cxn ang="0">
                  <a:pos x="0" y="793"/>
                </a:cxn>
                <a:cxn ang="0">
                  <a:pos x="1" y="794"/>
                </a:cxn>
              </a:cxnLst>
              <a:rect l="0" t="0" r="r" b="b"/>
              <a:pathLst>
                <a:path w="920" h="794">
                  <a:moveTo>
                    <a:pt x="1" y="794"/>
                  </a:moveTo>
                  <a:cubicBezTo>
                    <a:pt x="920" y="794"/>
                    <a:pt x="920" y="794"/>
                    <a:pt x="920" y="794"/>
                  </a:cubicBezTo>
                  <a:cubicBezTo>
                    <a:pt x="919" y="455"/>
                    <a:pt x="734" y="159"/>
                    <a:pt x="459" y="0"/>
                  </a:cubicBezTo>
                  <a:cubicBezTo>
                    <a:pt x="0" y="793"/>
                    <a:pt x="0" y="793"/>
                    <a:pt x="0" y="793"/>
                  </a:cubicBezTo>
                  <a:lnTo>
                    <a:pt x="1" y="794"/>
                  </a:lnTo>
                  <a:close/>
                </a:path>
              </a:pathLst>
            </a:custGeom>
            <a:solidFill>
              <a:schemeClr val="accent2"/>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9" name="TextBox 108"/>
            <p:cNvSpPr txBox="1"/>
            <p:nvPr/>
          </p:nvSpPr>
          <p:spPr>
            <a:xfrm>
              <a:off x="4462382" y="2409668"/>
              <a:ext cx="1523543" cy="535960"/>
            </a:xfrm>
            <a:prstGeom prst="rect">
              <a:avLst/>
            </a:prstGeom>
            <a:noFill/>
            <a:ln>
              <a:noFill/>
              <a:headEnd type="none" w="med" len="med"/>
              <a:tailEnd type="none" w="med" len="med"/>
            </a:ln>
            <a:effectLst/>
          </p:spPr>
          <p:txBody>
            <a:bodyPr>
              <a:spAutoFit/>
              <a:scene3d>
                <a:camera prst="orthographicFront"/>
                <a:lightRig rig="threePt" dir="t"/>
              </a:scene3d>
              <a:sp3d extrusionH="57150">
                <a:bevelT w="38100" h="38100"/>
              </a:sp3d>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2">
                        <a:satMod val="175000"/>
                        <a:alpha val="40000"/>
                      </a:schemeClr>
                    </a:glow>
                    <a:outerShdw blurRad="63500" sx="102000" sy="102000" algn="ctr" rotWithShape="0">
                      <a:prstClr val="black">
                        <a:alpha val="40000"/>
                      </a:prstClr>
                    </a:outerShdw>
                  </a:effectLst>
                  <a:latin typeface="Segoe Semibold" pitchFamily="34" charset="0"/>
                </a:rPr>
                <a:t>Hardware Provisioning</a:t>
              </a:r>
            </a:p>
          </p:txBody>
        </p:sp>
        <p:sp>
          <p:nvSpPr>
            <p:cNvPr id="98" name="Freeform 51"/>
            <p:cNvSpPr>
              <a:spLocks/>
            </p:cNvSpPr>
            <p:nvPr/>
          </p:nvSpPr>
          <p:spPr bwMode="auto">
            <a:xfrm rot="5400000">
              <a:off x="4863236" y="1342174"/>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2"/>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grpSp>
        <p:nvGrpSpPr>
          <p:cNvPr id="10" name="Backup"/>
          <p:cNvGrpSpPr>
            <a:grpSpLocks/>
          </p:cNvGrpSpPr>
          <p:nvPr/>
        </p:nvGrpSpPr>
        <p:grpSpPr bwMode="auto">
          <a:xfrm>
            <a:off x="3043238" y="1490663"/>
            <a:ext cx="1997075" cy="2522537"/>
            <a:chOff x="3043283" y="1363629"/>
            <a:chExt cx="1996864" cy="2522119"/>
          </a:xfrm>
        </p:grpSpPr>
        <p:sp>
          <p:nvSpPr>
            <p:cNvPr id="210951" name="Freeform 7"/>
            <p:cNvSpPr>
              <a:spLocks/>
            </p:cNvSpPr>
            <p:nvPr/>
          </p:nvSpPr>
          <p:spPr bwMode="auto">
            <a:xfrm rot="19803781">
              <a:off x="3043283" y="1891714"/>
              <a:ext cx="1996864" cy="1994034"/>
            </a:xfrm>
            <a:custGeom>
              <a:avLst/>
              <a:gdLst/>
              <a:ahLst/>
              <a:cxnLst>
                <a:cxn ang="0">
                  <a:pos x="913" y="121"/>
                </a:cxn>
                <a:cxn ang="0">
                  <a:pos x="457" y="0"/>
                </a:cxn>
                <a:cxn ang="0">
                  <a:pos x="0" y="122"/>
                </a:cxn>
                <a:cxn ang="0">
                  <a:pos x="455" y="912"/>
                </a:cxn>
                <a:cxn ang="0">
                  <a:pos x="913" y="121"/>
                </a:cxn>
              </a:cxnLst>
              <a:rect l="0" t="0" r="r" b="b"/>
              <a:pathLst>
                <a:path w="913" h="912">
                  <a:moveTo>
                    <a:pt x="913" y="121"/>
                  </a:moveTo>
                  <a:cubicBezTo>
                    <a:pt x="778" y="44"/>
                    <a:pt x="623" y="0"/>
                    <a:pt x="457" y="0"/>
                  </a:cubicBezTo>
                  <a:cubicBezTo>
                    <a:pt x="291" y="0"/>
                    <a:pt x="135" y="44"/>
                    <a:pt x="0" y="122"/>
                  </a:cubicBezTo>
                  <a:cubicBezTo>
                    <a:pt x="455" y="912"/>
                    <a:pt x="455" y="912"/>
                    <a:pt x="455" y="912"/>
                  </a:cubicBezTo>
                  <a:lnTo>
                    <a:pt x="913" y="121"/>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4" name="TextBox 113"/>
            <p:cNvSpPr txBox="1"/>
            <p:nvPr/>
          </p:nvSpPr>
          <p:spPr>
            <a:xfrm>
              <a:off x="3203603" y="2509614"/>
              <a:ext cx="1215897" cy="313880"/>
            </a:xfrm>
            <a:prstGeom prst="rect">
              <a:avLst/>
            </a:prstGeom>
            <a:noFill/>
            <a:ln>
              <a:noFill/>
              <a:headEnd type="none" w="med" len="med"/>
              <a:tailEnd type="none" w="med" len="med"/>
            </a:ln>
            <a:effectLst/>
          </p:spPr>
          <p:txBody>
            <a:bodyPr>
              <a:spAutoFit/>
              <a:scene3d>
                <a:camera prst="orthographicFront"/>
                <a:lightRig rig="threePt" dir="t"/>
              </a:scene3d>
              <a:sp3d extrusionH="57150">
                <a:bevelT w="38100" h="38100"/>
              </a:sp3d>
            </a:bodyPr>
            <a:lstStyle/>
            <a:p>
              <a:pPr algn="ctr" fontAlgn="base">
                <a:lnSpc>
                  <a:spcPct val="90000"/>
                </a:lnSpc>
                <a:spcBef>
                  <a:spcPct val="0"/>
                </a:spcBef>
                <a:spcAft>
                  <a:spcPct val="0"/>
                </a:spcAft>
                <a:defRPr/>
              </a:pPr>
              <a:r>
                <a:rPr lang="en-US" sz="1600" b="1" dirty="0">
                  <a:ln w="12700">
                    <a:noFill/>
                    <a:prstDash val="solid"/>
                  </a:ln>
                  <a:gradFill>
                    <a:gsLst>
                      <a:gs pos="0">
                        <a:srgbClr val="000000"/>
                      </a:gs>
                      <a:gs pos="100000">
                        <a:srgbClr val="000000"/>
                      </a:gs>
                    </a:gsLst>
                    <a:lin ang="5400000" scaled="0"/>
                  </a:gradFill>
                  <a:effectLst>
                    <a:glow rad="101600">
                      <a:schemeClr val="accent3">
                        <a:satMod val="175000"/>
                        <a:alpha val="40000"/>
                      </a:schemeClr>
                    </a:glow>
                    <a:outerShdw blurRad="63500" sx="102000" sy="102000" algn="ctr" rotWithShape="0">
                      <a:prstClr val="black">
                        <a:alpha val="40000"/>
                      </a:prstClr>
                    </a:outerShdw>
                  </a:effectLst>
                  <a:latin typeface="Segoe Semibold" pitchFamily="34" charset="0"/>
                </a:rPr>
                <a:t>Backup</a:t>
              </a:r>
            </a:p>
          </p:txBody>
        </p:sp>
        <p:sp>
          <p:nvSpPr>
            <p:cNvPr id="210995" name="Freeform 51"/>
            <p:cNvSpPr>
              <a:spLocks/>
            </p:cNvSpPr>
            <p:nvPr/>
          </p:nvSpPr>
          <p:spPr bwMode="auto">
            <a:xfrm rot="1870871">
              <a:off x="3085735" y="1363629"/>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pic>
        <p:nvPicPr>
          <p:cNvPr id="69" name="Picture 16" descr="enterprise sand"/>
          <p:cNvPicPr>
            <a:picLocks noChangeAspect="1" noChangeArrowheads="1"/>
          </p:cNvPicPr>
          <p:nvPr/>
        </p:nvPicPr>
        <p:blipFill>
          <a:blip r:embed="rId10" cstate="email"/>
          <a:srcRect/>
          <a:stretch>
            <a:fillRect/>
          </a:stretch>
        </p:blipFill>
        <p:spPr bwMode="auto">
          <a:xfrm>
            <a:off x="1828800" y="4495800"/>
            <a:ext cx="832908" cy="1249363"/>
          </a:xfrm>
          <a:prstGeom prst="rect">
            <a:avLst/>
          </a:prstGeom>
          <a:noFill/>
          <a:ln w="9525">
            <a:noFill/>
            <a:miter lim="800000"/>
            <a:headEnd/>
            <a:tailEnd/>
          </a:ln>
        </p:spPr>
      </p:pic>
      <p:grpSp>
        <p:nvGrpSpPr>
          <p:cNvPr id="11" name="Group 102"/>
          <p:cNvGrpSpPr>
            <a:grpSpLocks/>
          </p:cNvGrpSpPr>
          <p:nvPr/>
        </p:nvGrpSpPr>
        <p:grpSpPr bwMode="auto">
          <a:xfrm>
            <a:off x="533400" y="4419600"/>
            <a:ext cx="1646315" cy="1258365"/>
            <a:chOff x="3044" y="4308"/>
            <a:chExt cx="1023" cy="781"/>
          </a:xfrm>
        </p:grpSpPr>
        <p:pic>
          <p:nvPicPr>
            <p:cNvPr id="172067" name="Picture 103" descr="cloud illustration icon"/>
            <p:cNvPicPr>
              <a:picLocks noChangeAspect="1" noChangeArrowheads="1"/>
            </p:cNvPicPr>
            <p:nvPr/>
          </p:nvPicPr>
          <p:blipFill>
            <a:blip r:embed="rId11" cstate="email">
              <a:lum contrast="18000"/>
            </a:blip>
            <a:srcRect/>
            <a:stretch>
              <a:fillRect/>
            </a:stretch>
          </p:blipFill>
          <p:spPr bwMode="auto">
            <a:xfrm>
              <a:off x="3044" y="4308"/>
              <a:ext cx="1023" cy="781"/>
            </a:xfrm>
            <a:prstGeom prst="rect">
              <a:avLst/>
            </a:prstGeom>
            <a:noFill/>
            <a:ln w="9525">
              <a:noFill/>
              <a:miter lim="800000"/>
              <a:headEnd/>
              <a:tailEnd/>
            </a:ln>
          </p:spPr>
        </p:pic>
        <p:pic>
          <p:nvPicPr>
            <p:cNvPr id="172068" name="Picture 104" descr="arrow 0 gold  arrow curved double headed 1"/>
            <p:cNvPicPr>
              <a:picLocks noChangeAspect="1" noChangeArrowheads="1"/>
            </p:cNvPicPr>
            <p:nvPr/>
          </p:nvPicPr>
          <p:blipFill>
            <a:blip r:embed="rId12" cstate="email">
              <a:lum bright="6000" contrast="24000"/>
            </a:blip>
            <a:srcRect/>
            <a:stretch>
              <a:fillRect/>
            </a:stretch>
          </p:blipFill>
          <p:spPr bwMode="auto">
            <a:xfrm>
              <a:off x="3281" y="4418"/>
              <a:ext cx="564" cy="404"/>
            </a:xfrm>
            <a:prstGeom prst="rect">
              <a:avLst/>
            </a:prstGeom>
            <a:noFill/>
            <a:ln w="9525">
              <a:noFill/>
              <a:miter lim="800000"/>
              <a:headEnd/>
              <a:tailEnd/>
            </a:ln>
          </p:spPr>
        </p:pic>
      </p:grpSp>
      <p:grpSp>
        <p:nvGrpSpPr>
          <p:cNvPr id="12" name="Server Management Suite Enterprise"/>
          <p:cNvGrpSpPr/>
          <p:nvPr/>
        </p:nvGrpSpPr>
        <p:grpSpPr>
          <a:xfrm>
            <a:off x="1676400" y="3352800"/>
            <a:ext cx="5867400" cy="1066800"/>
            <a:chOff x="1752600" y="2986665"/>
            <a:chExt cx="5867400" cy="1066800"/>
          </a:xfrm>
        </p:grpSpPr>
        <p:sp>
          <p:nvSpPr>
            <p:cNvPr id="32" name="Rounded Rectangle 31"/>
            <p:cNvSpPr/>
            <p:nvPr/>
          </p:nvSpPr>
          <p:spPr>
            <a:xfrm>
              <a:off x="1752600" y="2986665"/>
              <a:ext cx="5791200" cy="1066800"/>
            </a:xfrm>
            <a:prstGeom prst="roundRect">
              <a:avLst/>
            </a:prstGeom>
            <a:gradFill flip="none" rotWithShape="1">
              <a:gsLst>
                <a:gs pos="20000">
                  <a:srgbClr val="63FDFD"/>
                </a:gs>
                <a:gs pos="57000">
                  <a:srgbClr val="2D8CFF"/>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Round Same Side Corner Rectangle 56"/>
            <p:cNvSpPr/>
            <p:nvPr/>
          </p:nvSpPr>
          <p:spPr bwMode="auto">
            <a:xfrm>
              <a:off x="1752600" y="2986666"/>
              <a:ext cx="5867400" cy="1003188"/>
            </a:xfrm>
            <a:prstGeom prst="round2SameRect">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57"/>
            <p:cNvSpPr/>
            <p:nvPr/>
          </p:nvSpPr>
          <p:spPr>
            <a:xfrm>
              <a:off x="1981201" y="3086100"/>
              <a:ext cx="5333999" cy="867930"/>
            </a:xfrm>
            <a:prstGeom prst="rect">
              <a:avLst/>
            </a:prstGeom>
            <a:noFill/>
            <a:ln>
              <a:noFill/>
              <a:headEnd type="none" w="med" len="med"/>
              <a:tailEnd type="none" w="med" len="med"/>
            </a:ln>
            <a:effectLst/>
          </p:spPr>
          <p:txBody>
            <a:bodyPr wrap="square">
              <a:spAutoFit/>
            </a:bodyPr>
            <a:lstStyle/>
            <a:p>
              <a:pPr algn="ctr" fontAlgn="base">
                <a:lnSpc>
                  <a:spcPct val="90000"/>
                </a:lnSpc>
                <a:spcBef>
                  <a:spcPct val="0"/>
                </a:spcBef>
                <a:spcAft>
                  <a:spcPct val="0"/>
                </a:spcAft>
              </a:pPr>
              <a:r>
                <a:rPr lang="en-US" sz="2800" b="1" dirty="0" smtClean="0">
                  <a:ln w="12700">
                    <a:noFill/>
                    <a:prstDash val="solid"/>
                  </a:ln>
                  <a:gradFill>
                    <a:gsLst>
                      <a:gs pos="0">
                        <a:srgbClr val="000000"/>
                      </a:gs>
                      <a:gs pos="100000">
                        <a:srgbClr val="000000"/>
                      </a:gs>
                    </a:gsLst>
                    <a:lin ang="5400000" scaled="0"/>
                  </a:gradFill>
                  <a:effectLst>
                    <a:outerShdw blurRad="76200" dir="3900000" algn="ctr" rotWithShape="0">
                      <a:srgbClr val="FFFFFF"/>
                    </a:outerShdw>
                  </a:effectLst>
                  <a:latin typeface="Segoe Semibold" pitchFamily="34" charset="0"/>
                </a:rPr>
                <a:t>Server Management Suite Enterprise</a:t>
              </a:r>
            </a:p>
          </p:txBody>
        </p:sp>
      </p:grpSp>
      <p:pic>
        <p:nvPicPr>
          <p:cNvPr id="60" name="Picture 28" descr="SysCenter-CM_bL.png"/>
          <p:cNvPicPr>
            <a:picLocks noChangeAspect="1"/>
          </p:cNvPicPr>
          <p:nvPr/>
        </p:nvPicPr>
        <p:blipFill>
          <a:blip r:embed="rId13" cstate="email">
            <a:lum bright="-100000"/>
          </a:blip>
          <a:srcRect/>
          <a:stretch>
            <a:fillRect/>
          </a:stretch>
        </p:blipFill>
        <p:spPr bwMode="auto">
          <a:xfrm>
            <a:off x="6629400" y="1066800"/>
            <a:ext cx="1905000" cy="536575"/>
          </a:xfrm>
          <a:prstGeom prst="rect">
            <a:avLst/>
          </a:prstGeom>
          <a:noFill/>
          <a:ln w="9525">
            <a:noFill/>
            <a:miter lim="800000"/>
            <a:headEnd/>
            <a:tailEnd/>
          </a:ln>
        </p:spPr>
      </p:pic>
      <p:pic>
        <p:nvPicPr>
          <p:cNvPr id="61" name="Picture 9" descr="C:\Program Files\Microsoft Resource DVD Artwork\DVD_ART\BoxShots_Logos\System Center Virtual Machine Manager\System Center Virtual Machine Manager logo bl.png"/>
          <p:cNvPicPr>
            <a:picLocks noChangeAspect="1" noChangeArrowheads="1"/>
          </p:cNvPicPr>
          <p:nvPr/>
        </p:nvPicPr>
        <p:blipFill>
          <a:blip r:embed="rId14" cstate="email">
            <a:lum bright="-100000"/>
          </a:blip>
          <a:srcRect/>
          <a:stretch>
            <a:fillRect/>
          </a:stretch>
        </p:blipFill>
        <p:spPr bwMode="auto">
          <a:xfrm>
            <a:off x="7086600" y="5638800"/>
            <a:ext cx="1762125" cy="493713"/>
          </a:xfrm>
          <a:prstGeom prst="rect">
            <a:avLst/>
          </a:prstGeom>
          <a:noFill/>
          <a:ln w="9525">
            <a:noFill/>
            <a:miter lim="800000"/>
            <a:headEnd/>
            <a:tailEnd/>
          </a:ln>
        </p:spPr>
      </p:pic>
      <p:pic>
        <p:nvPicPr>
          <p:cNvPr id="62" name="Picture 8" descr="C:\Program Files\Microsoft Resource DVD Artwork\DVD_ART\BoxShots_Logos\Systems Center Data Protection Manager\Systems Center Data Protection Manager logo black.png"/>
          <p:cNvPicPr>
            <a:picLocks noChangeAspect="1" noChangeArrowheads="1"/>
          </p:cNvPicPr>
          <p:nvPr/>
        </p:nvPicPr>
        <p:blipFill>
          <a:blip r:embed="rId15" cstate="email">
            <a:lum bright="-100000"/>
          </a:blip>
          <a:srcRect/>
          <a:stretch>
            <a:fillRect/>
          </a:stretch>
        </p:blipFill>
        <p:spPr bwMode="auto">
          <a:xfrm>
            <a:off x="400050" y="1066800"/>
            <a:ext cx="1885950" cy="492125"/>
          </a:xfrm>
          <a:prstGeom prst="rect">
            <a:avLst/>
          </a:prstGeom>
          <a:noFill/>
          <a:ln w="9525">
            <a:noFill/>
            <a:miter lim="800000"/>
            <a:headEnd/>
            <a:tailEnd/>
          </a:ln>
        </p:spPr>
      </p:pic>
      <p:pic>
        <p:nvPicPr>
          <p:cNvPr id="63" name="Picture 3" descr="C:\Program Files\Microsoft Resource DVD Artwork\DVD_ART\BoxShots_Logos\System Center Operations Manager 2007 (generic)\System center Ops manager 2007 logo bl.png"/>
          <p:cNvPicPr>
            <a:picLocks noChangeAspect="1" noChangeArrowheads="1"/>
          </p:cNvPicPr>
          <p:nvPr/>
        </p:nvPicPr>
        <p:blipFill>
          <a:blip r:embed="rId16" cstate="email">
            <a:lum bright="-100000"/>
          </a:blip>
          <a:srcRect/>
          <a:stretch>
            <a:fillRect/>
          </a:stretch>
        </p:blipFill>
        <p:spPr bwMode="auto">
          <a:xfrm>
            <a:off x="381000" y="5638800"/>
            <a:ext cx="1676400" cy="527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1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14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14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2400"/>
                            </p:stCondLst>
                            <p:childTnLst>
                              <p:par>
                                <p:cTn id="24" presetID="23" presetClass="entr" presetSubtype="52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ppt_x</p:attrName>
                                        </p:attrNameLst>
                                      </p:cBhvr>
                                      <p:tavLst>
                                        <p:tav tm="0">
                                          <p:val>
                                            <p:fltVal val="0.5"/>
                                          </p:val>
                                        </p:tav>
                                        <p:tav tm="100000">
                                          <p:val>
                                            <p:strVal val="#ppt_x"/>
                                          </p:val>
                                        </p:tav>
                                      </p:tavLst>
                                    </p:anim>
                                    <p:anim calcmode="lin" valueType="num">
                                      <p:cBhvr>
                                        <p:cTn id="29" dur="500" fill="hold"/>
                                        <p:tgtEl>
                                          <p:spTgt spid="4"/>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ppt_x</p:attrName>
                                        </p:attrNameLst>
                                      </p:cBhvr>
                                      <p:tavLst>
                                        <p:tav tm="0">
                                          <p:val>
                                            <p:fltVal val="0.5"/>
                                          </p:val>
                                        </p:tav>
                                        <p:tav tm="100000">
                                          <p:val>
                                            <p:strVal val="#ppt_x"/>
                                          </p:val>
                                        </p:tav>
                                      </p:tavLst>
                                    </p:anim>
                                    <p:anim calcmode="lin" valueType="num">
                                      <p:cBhvr>
                                        <p:cTn id="41" dur="500" fill="hold"/>
                                        <p:tgtEl>
                                          <p:spTgt spid="11"/>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 calcmode="lin" valueType="num">
                                      <p:cBhvr>
                                        <p:cTn id="46" dur="500" fill="hold"/>
                                        <p:tgtEl>
                                          <p:spTgt spid="69"/>
                                        </p:tgtEl>
                                        <p:attrNameLst>
                                          <p:attrName>ppt_x</p:attrName>
                                        </p:attrNameLst>
                                      </p:cBhvr>
                                      <p:tavLst>
                                        <p:tav tm="0">
                                          <p:val>
                                            <p:fltVal val="0.5"/>
                                          </p:val>
                                        </p:tav>
                                        <p:tav tm="100000">
                                          <p:val>
                                            <p:strVal val="#ppt_x"/>
                                          </p:val>
                                        </p:tav>
                                      </p:tavLst>
                                    </p:anim>
                                    <p:anim calcmode="lin" valueType="num">
                                      <p:cBhvr>
                                        <p:cTn id="47" dur="500" fill="hold"/>
                                        <p:tgtEl>
                                          <p:spTgt spid="69"/>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 calcmode="lin" valueType="num">
                                      <p:cBhvr>
                                        <p:cTn id="52" dur="500" fill="hold"/>
                                        <p:tgtEl>
                                          <p:spTgt spid="2"/>
                                        </p:tgtEl>
                                        <p:attrNameLst>
                                          <p:attrName>ppt_x</p:attrName>
                                        </p:attrNameLst>
                                      </p:cBhvr>
                                      <p:tavLst>
                                        <p:tav tm="0">
                                          <p:val>
                                            <p:fltVal val="0.5"/>
                                          </p:val>
                                        </p:tav>
                                        <p:tav tm="100000">
                                          <p:val>
                                            <p:strVal val="#ppt_x"/>
                                          </p:val>
                                        </p:tav>
                                      </p:tavLst>
                                    </p:anim>
                                    <p:anim calcmode="lin" valueType="num">
                                      <p:cBhvr>
                                        <p:cTn id="53" dur="500" fill="hold"/>
                                        <p:tgtEl>
                                          <p:spTgt spid="2"/>
                                        </p:tgtEl>
                                        <p:attrNameLst>
                                          <p:attrName>ppt_y</p:attrName>
                                        </p:attrNameLst>
                                      </p:cBhvr>
                                      <p:tavLst>
                                        <p:tav tm="0">
                                          <p:val>
                                            <p:fltVal val="0.5"/>
                                          </p:val>
                                        </p:tav>
                                        <p:tav tm="100000">
                                          <p:val>
                                            <p:strVal val="#ppt_y"/>
                                          </p:val>
                                        </p:tav>
                                      </p:tavLst>
                                    </p:anim>
                                  </p:childTnLst>
                                </p:cTn>
                              </p:par>
                            </p:childTnLst>
                          </p:cTn>
                        </p:par>
                        <p:par>
                          <p:cTn id="54" fill="hold">
                            <p:stCondLst>
                              <p:cond delay="2900"/>
                            </p:stCondLst>
                            <p:childTnLst>
                              <p:par>
                                <p:cTn id="55" presetID="22" presetClass="entr" presetSubtype="8"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000"/>
                                        <p:tgtEl>
                                          <p:spTgt spid="24"/>
                                        </p:tgtEl>
                                      </p:cBhvr>
                                    </p:animEffect>
                                  </p:childTnLst>
                                </p:cTn>
                              </p:par>
                            </p:childTnLst>
                          </p:cTn>
                        </p:par>
                        <p:par>
                          <p:cTn id="58" fill="hold">
                            <p:stCondLst>
                              <p:cond delay="3900"/>
                            </p:stCondLst>
                            <p:childTnLst>
                              <p:par>
                                <p:cTn id="59" presetID="22" presetClass="entr" presetSubtype="1"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1000"/>
                                        <p:tgtEl>
                                          <p:spTgt spid="25"/>
                                        </p:tgtEl>
                                      </p:cBhvr>
                                    </p:animEffect>
                                  </p:childTnLst>
                                </p:cTn>
                              </p:par>
                            </p:childTnLst>
                          </p:cTn>
                        </p:par>
                        <p:par>
                          <p:cTn id="62" fill="hold">
                            <p:stCondLst>
                              <p:cond delay="49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childTnLst>
                          </p:cTn>
                        </p:par>
                        <p:par>
                          <p:cTn id="66" fill="hold">
                            <p:stCondLst>
                              <p:cond delay="59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1000"/>
                                        <p:tgtEl>
                                          <p:spTgt spid="27"/>
                                        </p:tgtEl>
                                      </p:cBhvr>
                                    </p:animEffect>
                                  </p:childTnLst>
                                </p:cTn>
                              </p:par>
                              <p:par>
                                <p:cTn id="70" presetID="10" presetClass="entr" presetSubtype="0"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2000"/>
                                        <p:tgtEl>
                                          <p:spTgt spid="60"/>
                                        </p:tgtEl>
                                      </p:cBhvr>
                                    </p:animEffect>
                                  </p:childTnLst>
                                </p:cTn>
                              </p:par>
                              <p:par>
                                <p:cTn id="73" presetID="10" presetClass="entr" presetSubtype="0"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2000"/>
                                        <p:tgtEl>
                                          <p:spTgt spid="61"/>
                                        </p:tgtEl>
                                      </p:cBhvr>
                                    </p:animEffect>
                                  </p:childTnLst>
                                </p:cTn>
                              </p:par>
                              <p:par>
                                <p:cTn id="76" presetID="10" presetClass="entr" presetSubtype="0"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2000"/>
                                        <p:tgtEl>
                                          <p:spTgt spid="63"/>
                                        </p:tgtEl>
                                      </p:cBhvr>
                                    </p:animEffect>
                                  </p:childTnLst>
                                </p:cTn>
                              </p:par>
                              <p:par>
                                <p:cTn id="79" presetID="10" presetClass="entr" presetSubtype="0"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2000"/>
                                        <p:tgtEl>
                                          <p:spTgt spid="6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2000"/>
                                        <p:tgtEl>
                                          <p:spTgt spid="12"/>
                                        </p:tgtEl>
                                      </p:cBhvr>
                                    </p:animEffect>
                                  </p:childTnLst>
                                </p:cTn>
                              </p:par>
                              <p:par>
                                <p:cTn id="87" presetID="56" presetClass="path" presetSubtype="0" accel="50000" decel="50000" fill="hold" nodeType="withEffect">
                                  <p:stCondLst>
                                    <p:cond delay="0"/>
                                  </p:stCondLst>
                                  <p:childTnLst>
                                    <p:animMotion origin="layout" path="M -4.16667E-6 1.48148E-6 L -0.32135 -0.32477 " pathEditMode="relative" rAng="0" ptsTypes="AA">
                                      <p:cBhvr>
                                        <p:cTn id="88" dur="2000" fill="hold"/>
                                        <p:tgtEl>
                                          <p:spTgt spid="61"/>
                                        </p:tgtEl>
                                        <p:attrNameLst>
                                          <p:attrName>ppt_x</p:attrName>
                                          <p:attrName>ppt_y</p:attrName>
                                        </p:attrNameLst>
                                      </p:cBhvr>
                                      <p:rCtr x="-161" y="-162"/>
                                    </p:animMotion>
                                  </p:childTnLst>
                                </p:cTn>
                              </p:par>
                              <p:par>
                                <p:cTn id="89" presetID="10" presetClass="exit" presetSubtype="0" fill="hold" nodeType="withEffect">
                                  <p:stCondLst>
                                    <p:cond delay="0"/>
                                  </p:stCondLst>
                                  <p:childTnLst>
                                    <p:animEffect transition="out" filter="fade">
                                      <p:cBhvr>
                                        <p:cTn id="90" dur="2000"/>
                                        <p:tgtEl>
                                          <p:spTgt spid="61"/>
                                        </p:tgtEl>
                                      </p:cBhvr>
                                    </p:animEffect>
                                    <p:set>
                                      <p:cBhvr>
                                        <p:cTn id="91" dur="1" fill="hold">
                                          <p:stCondLst>
                                            <p:cond delay="1999"/>
                                          </p:stCondLst>
                                        </p:cTn>
                                        <p:tgtEl>
                                          <p:spTgt spid="61"/>
                                        </p:tgtEl>
                                        <p:attrNameLst>
                                          <p:attrName>style.visibility</p:attrName>
                                        </p:attrNameLst>
                                      </p:cBhvr>
                                      <p:to>
                                        <p:strVal val="hidden"/>
                                      </p:to>
                                    </p:set>
                                  </p:childTnLst>
                                </p:cTn>
                              </p:par>
                              <p:par>
                                <p:cTn id="92" presetID="56" presetClass="path" presetSubtype="0" accel="50000" decel="50000" fill="hold" nodeType="withEffect">
                                  <p:stCondLst>
                                    <p:cond delay="0"/>
                                  </p:stCondLst>
                                  <p:childTnLst>
                                    <p:animMotion origin="layout" path="M 0 2.59259E-6 L 0.26667 -0.31713 " pathEditMode="relative" rAng="0" ptsTypes="AA">
                                      <p:cBhvr>
                                        <p:cTn id="93" dur="2000" fill="hold"/>
                                        <p:tgtEl>
                                          <p:spTgt spid="63"/>
                                        </p:tgtEl>
                                        <p:attrNameLst>
                                          <p:attrName>ppt_x</p:attrName>
                                          <p:attrName>ppt_y</p:attrName>
                                        </p:attrNameLst>
                                      </p:cBhvr>
                                      <p:rCtr x="133" y="-159"/>
                                    </p:animMotion>
                                  </p:childTnLst>
                                </p:cTn>
                              </p:par>
                              <p:par>
                                <p:cTn id="94" presetID="10" presetClass="exit" presetSubtype="0" fill="hold" nodeType="withEffect">
                                  <p:stCondLst>
                                    <p:cond delay="0"/>
                                  </p:stCondLst>
                                  <p:childTnLst>
                                    <p:animEffect transition="out" filter="fade">
                                      <p:cBhvr>
                                        <p:cTn id="95" dur="2000"/>
                                        <p:tgtEl>
                                          <p:spTgt spid="63"/>
                                        </p:tgtEl>
                                      </p:cBhvr>
                                    </p:animEffect>
                                    <p:set>
                                      <p:cBhvr>
                                        <p:cTn id="96" dur="1" fill="hold">
                                          <p:stCondLst>
                                            <p:cond delay="1999"/>
                                          </p:stCondLst>
                                        </p:cTn>
                                        <p:tgtEl>
                                          <p:spTgt spid="63"/>
                                        </p:tgtEl>
                                        <p:attrNameLst>
                                          <p:attrName>style.visibility</p:attrName>
                                        </p:attrNameLst>
                                      </p:cBhvr>
                                      <p:to>
                                        <p:strVal val="hidden"/>
                                      </p:to>
                                    </p:set>
                                  </p:childTnLst>
                                </p:cTn>
                              </p:par>
                              <p:par>
                                <p:cTn id="97" presetID="56" presetClass="path" presetSubtype="0" accel="50000" decel="50000" fill="hold" nodeType="withEffect">
                                  <p:stCondLst>
                                    <p:cond delay="0"/>
                                  </p:stCondLst>
                                  <p:childTnLst>
                                    <p:animMotion origin="layout" path="M 5E-6 4.81481E-6 L 0.32813 0.36412 " pathEditMode="relative" rAng="0" ptsTypes="AA">
                                      <p:cBhvr>
                                        <p:cTn id="98" dur="2000" fill="hold"/>
                                        <p:tgtEl>
                                          <p:spTgt spid="62"/>
                                        </p:tgtEl>
                                        <p:attrNameLst>
                                          <p:attrName>ppt_x</p:attrName>
                                          <p:attrName>ppt_y</p:attrName>
                                        </p:attrNameLst>
                                      </p:cBhvr>
                                      <p:rCtr x="164" y="182"/>
                                    </p:animMotion>
                                  </p:childTnLst>
                                </p:cTn>
                              </p:par>
                              <p:par>
                                <p:cTn id="99" presetID="10" presetClass="exit" presetSubtype="0" fill="hold" nodeType="withEffect">
                                  <p:stCondLst>
                                    <p:cond delay="0"/>
                                  </p:stCondLst>
                                  <p:childTnLst>
                                    <p:animEffect transition="out" filter="fade">
                                      <p:cBhvr>
                                        <p:cTn id="100" dur="2000"/>
                                        <p:tgtEl>
                                          <p:spTgt spid="62"/>
                                        </p:tgtEl>
                                      </p:cBhvr>
                                    </p:animEffect>
                                    <p:set>
                                      <p:cBhvr>
                                        <p:cTn id="101" dur="1" fill="hold">
                                          <p:stCondLst>
                                            <p:cond delay="1999"/>
                                          </p:stCondLst>
                                        </p:cTn>
                                        <p:tgtEl>
                                          <p:spTgt spid="62"/>
                                        </p:tgtEl>
                                        <p:attrNameLst>
                                          <p:attrName>style.visibility</p:attrName>
                                        </p:attrNameLst>
                                      </p:cBhvr>
                                      <p:to>
                                        <p:strVal val="hidden"/>
                                      </p:to>
                                    </p:set>
                                  </p:childTnLst>
                                </p:cTn>
                              </p:par>
                              <p:par>
                                <p:cTn id="102" presetID="49" presetClass="path" presetSubtype="0" accel="50000" decel="50000" fill="hold" nodeType="withEffect">
                                  <p:stCondLst>
                                    <p:cond delay="0"/>
                                  </p:stCondLst>
                                  <p:childTnLst>
                                    <p:animMotion origin="layout" path="M 3.33333E-6 4.07407E-6 L -0.34584 0.34976 " pathEditMode="relative" rAng="0" ptsTypes="AA">
                                      <p:cBhvr>
                                        <p:cTn id="103" dur="2000" fill="hold"/>
                                        <p:tgtEl>
                                          <p:spTgt spid="60"/>
                                        </p:tgtEl>
                                        <p:attrNameLst>
                                          <p:attrName>ppt_x</p:attrName>
                                          <p:attrName>ppt_y</p:attrName>
                                        </p:attrNameLst>
                                      </p:cBhvr>
                                      <p:rCtr x="-173" y="175"/>
                                    </p:animMotion>
                                  </p:childTnLst>
                                </p:cTn>
                              </p:par>
                              <p:par>
                                <p:cTn id="104" presetID="10" presetClass="exit" presetSubtype="0" fill="hold" nodeType="withEffect">
                                  <p:stCondLst>
                                    <p:cond delay="0"/>
                                  </p:stCondLst>
                                  <p:childTnLst>
                                    <p:animEffect transition="out" filter="fade">
                                      <p:cBhvr>
                                        <p:cTn id="105" dur="2000"/>
                                        <p:tgtEl>
                                          <p:spTgt spid="60"/>
                                        </p:tgtEl>
                                      </p:cBhvr>
                                    </p:animEffect>
                                    <p:set>
                                      <p:cBhvr>
                                        <p:cTn id="106" dur="1" fill="hold">
                                          <p:stCondLst>
                                            <p:cond delay="19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quot;GLASS&quot;; White to Transparent Linear; Shadow; 1pt stroke;"/>
          <p:cNvSpPr/>
          <p:nvPr/>
        </p:nvSpPr>
        <p:spPr bwMode="auto">
          <a:xfrm>
            <a:off x="132789" y="1282535"/>
            <a:ext cx="8888506" cy="5451640"/>
          </a:xfrm>
          <a:prstGeom prst="roundRect">
            <a:avLst>
              <a:gd name="adj" fmla="val 0"/>
            </a:avLst>
          </a:prstGeom>
          <a:gradFill flip="none" rotWithShape="1">
            <a:gsLst>
              <a:gs pos="0">
                <a:schemeClr val="bg2">
                  <a:lumMod val="95000"/>
                  <a:lumOff val="5000"/>
                </a:scheme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a:defRPr/>
            </a:pPr>
            <a:endParaRPr lang="en-US" altLang="zh-CN" dirty="0" smtClean="0">
              <a:solidFill>
                <a:srgbClr val="FFFFFF"/>
              </a:solidFill>
              <a:latin typeface="Segoe"/>
            </a:endParaRPr>
          </a:p>
        </p:txBody>
      </p:sp>
      <p:sp>
        <p:nvSpPr>
          <p:cNvPr id="53" name="&quot;GLASS&quot;; White to Transparent Linear; Shadow; 1pt stroke;"/>
          <p:cNvSpPr/>
          <p:nvPr/>
        </p:nvSpPr>
        <p:spPr bwMode="auto">
          <a:xfrm>
            <a:off x="235112" y="1381923"/>
            <a:ext cx="3980628" cy="3875878"/>
          </a:xfrm>
          <a:prstGeom prst="roundRect">
            <a:avLst>
              <a:gd name="adj" fmla="val 0"/>
            </a:avLst>
          </a:prstGeom>
          <a:gradFill flip="none" rotWithShape="1">
            <a:gsLst>
              <a:gs pos="0">
                <a:schemeClr val="tx1">
                  <a:alpha val="16000"/>
                </a:schemeClr>
              </a:gs>
              <a:gs pos="100000">
                <a:schemeClr val="bg2">
                  <a:lumMod val="85000"/>
                  <a:lumOff val="15000"/>
                  <a:alpha val="22000"/>
                </a:scheme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a:endParaRPr lang="en-US" dirty="0">
              <a:solidFill>
                <a:srgbClr val="FFFFFF"/>
              </a:solidFill>
              <a:latin typeface="Segoe"/>
              <a:ea typeface="+mn-ea"/>
              <a:cs typeface="+mn-cs"/>
            </a:endParaRPr>
          </a:p>
        </p:txBody>
      </p:sp>
      <p:sp>
        <p:nvSpPr>
          <p:cNvPr id="54" name="Content Placeholder 5"/>
          <p:cNvSpPr txBox="1">
            <a:spLocks/>
          </p:cNvSpPr>
          <p:nvPr/>
        </p:nvSpPr>
        <p:spPr bwMode="auto">
          <a:xfrm>
            <a:off x="313899" y="1511584"/>
            <a:ext cx="3759338" cy="2769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95288" lvl="1" indent="-395288" defTabSz="922975">
              <a:lnSpc>
                <a:spcPct val="90000"/>
              </a:lnSpc>
              <a:spcBef>
                <a:spcPct val="30000"/>
              </a:spcBef>
              <a:spcAft>
                <a:spcPts val="1200"/>
              </a:spcAft>
              <a:buClr>
                <a:schemeClr val="bg1"/>
              </a:buClr>
              <a:buSzPct val="100000"/>
              <a:buFont typeface="Arial" pitchFamily="34" charset="0"/>
              <a:buChar char="•"/>
              <a:tabLst>
                <a:tab pos="1371600" algn="l"/>
              </a:tabLst>
              <a:defRPr/>
            </a:pPr>
            <a:r>
              <a:rPr lang="en-US" altLang="ja-JP" sz="2000" dirty="0" smtClean="0">
                <a:solidFill>
                  <a:schemeClr val="bg1"/>
                </a:solidFill>
                <a:latin typeface="+mn-lt"/>
              </a:rPr>
              <a:t>Proactive IT service health monitoring</a:t>
            </a:r>
          </a:p>
          <a:p>
            <a:pPr marL="395288" lvl="1" indent="-395288" defTabSz="922975">
              <a:lnSpc>
                <a:spcPct val="90000"/>
              </a:lnSpc>
              <a:spcBef>
                <a:spcPct val="30000"/>
              </a:spcBef>
              <a:spcAft>
                <a:spcPts val="1200"/>
              </a:spcAft>
              <a:buClr>
                <a:schemeClr val="bg1"/>
              </a:buClr>
              <a:buSzPct val="100000"/>
              <a:buFont typeface="Arial" pitchFamily="34" charset="0"/>
              <a:buChar char="•"/>
              <a:tabLst>
                <a:tab pos="1371600" algn="l"/>
              </a:tabLst>
              <a:defRPr/>
            </a:pPr>
            <a:r>
              <a:rPr lang="en-US" altLang="ja-JP" sz="2000" dirty="0" smtClean="0">
                <a:solidFill>
                  <a:schemeClr val="bg1"/>
                </a:solidFill>
                <a:latin typeface="+mn-lt"/>
              </a:rPr>
              <a:t>Ensure your </a:t>
            </a:r>
            <a:r>
              <a:rPr lang="en-US" altLang="ja-JP" sz="2000" dirty="0" smtClean="0">
                <a:solidFill>
                  <a:schemeClr val="bg1"/>
                </a:solidFill>
                <a:latin typeface="+mn-lt"/>
              </a:rPr>
              <a:t>applications are </a:t>
            </a:r>
            <a:r>
              <a:rPr lang="en-US" altLang="ja-JP" sz="2000" dirty="0" smtClean="0">
                <a:solidFill>
                  <a:schemeClr val="bg1"/>
                </a:solidFill>
                <a:latin typeface="+mn-lt"/>
              </a:rPr>
              <a:t>healthy</a:t>
            </a:r>
          </a:p>
          <a:p>
            <a:pPr marL="395288" lvl="1" indent="-395288" defTabSz="922975">
              <a:lnSpc>
                <a:spcPct val="90000"/>
              </a:lnSpc>
              <a:spcBef>
                <a:spcPct val="30000"/>
              </a:spcBef>
              <a:spcAft>
                <a:spcPts val="1200"/>
              </a:spcAft>
              <a:buClr>
                <a:schemeClr val="bg1"/>
              </a:buClr>
              <a:buSzPct val="100000"/>
              <a:buFont typeface="Arial" pitchFamily="34" charset="0"/>
              <a:buChar char="•"/>
              <a:tabLst>
                <a:tab pos="1371600" algn="l"/>
              </a:tabLst>
              <a:defRPr/>
            </a:pPr>
            <a:r>
              <a:rPr lang="en-US" altLang="ja-JP" sz="2000" dirty="0" smtClean="0">
                <a:solidFill>
                  <a:schemeClr val="bg1"/>
                </a:solidFill>
                <a:latin typeface="+mn-lt"/>
              </a:rPr>
              <a:t>SLA monitoring dashboards and reports</a:t>
            </a:r>
          </a:p>
          <a:p>
            <a:pPr marL="395288" lvl="1" indent="-395288" defTabSz="922975">
              <a:lnSpc>
                <a:spcPct val="90000"/>
              </a:lnSpc>
              <a:spcBef>
                <a:spcPct val="30000"/>
              </a:spcBef>
              <a:spcAft>
                <a:spcPts val="1200"/>
              </a:spcAft>
              <a:buClr>
                <a:schemeClr val="bg1"/>
              </a:buClr>
              <a:buSzPct val="100000"/>
              <a:buFont typeface="Arial" pitchFamily="34" charset="0"/>
              <a:buChar char="•"/>
              <a:tabLst>
                <a:tab pos="1371600" algn="l"/>
              </a:tabLst>
              <a:defRPr/>
            </a:pPr>
            <a:r>
              <a:rPr lang="en-US" altLang="ja-JP" sz="2000" dirty="0" smtClean="0">
                <a:solidFill>
                  <a:schemeClr val="bg1"/>
                </a:solidFill>
                <a:latin typeface="+mn-lt"/>
              </a:rPr>
              <a:t>Built-in knowledge</a:t>
            </a:r>
          </a:p>
        </p:txBody>
      </p:sp>
      <p:sp>
        <p:nvSpPr>
          <p:cNvPr id="253" name="Title 252"/>
          <p:cNvSpPr>
            <a:spLocks noGrp="1"/>
          </p:cNvSpPr>
          <p:nvPr>
            <p:ph type="title"/>
          </p:nvPr>
        </p:nvSpPr>
        <p:spPr>
          <a:xfrm>
            <a:off x="0" y="0"/>
            <a:ext cx="8954814" cy="590931"/>
          </a:xfrm>
        </p:spPr>
        <p:txBody>
          <a:bodyPr/>
          <a:lstStyle/>
          <a:p>
            <a:r>
              <a:rPr lang="en-US" sz="2800" dirty="0" smtClean="0"/>
              <a:t>A Focus on Data Center Health &amp; Performance</a:t>
            </a:r>
            <a:endParaRPr lang="en-US" sz="2800" dirty="0"/>
          </a:p>
        </p:txBody>
      </p:sp>
      <p:sp>
        <p:nvSpPr>
          <p:cNvPr id="69" name="Rounded Rectangle 68"/>
          <p:cNvSpPr/>
          <p:nvPr/>
        </p:nvSpPr>
        <p:spPr bwMode="auto">
          <a:xfrm>
            <a:off x="4382814" y="1967652"/>
            <a:ext cx="4463936" cy="3281242"/>
          </a:xfrm>
          <a:prstGeom prst="rect">
            <a:avLst/>
          </a:prstGeom>
          <a:solidFill>
            <a:srgbClr val="0082D2"/>
          </a:solidFill>
          <a:ln w="9525" cap="flat" cmpd="sng" algn="ctr">
            <a:solidFill>
              <a:srgbClr val="4BACC6">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56" name="Rectangle 55"/>
          <p:cNvSpPr/>
          <p:nvPr/>
        </p:nvSpPr>
        <p:spPr bwMode="auto">
          <a:xfrm>
            <a:off x="4419600" y="1371600"/>
            <a:ext cx="4461641" cy="3886200"/>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2" name="Group 158"/>
          <p:cNvGrpSpPr>
            <a:grpSpLocks/>
          </p:cNvGrpSpPr>
          <p:nvPr/>
        </p:nvGrpSpPr>
        <p:grpSpPr bwMode="auto">
          <a:xfrm>
            <a:off x="4517279" y="1986609"/>
            <a:ext cx="4201452" cy="3155498"/>
            <a:chOff x="4236653" y="997748"/>
            <a:chExt cx="7092454" cy="4754348"/>
          </a:xfrm>
        </p:grpSpPr>
        <p:pic>
          <p:nvPicPr>
            <p:cNvPr id="45069" name="Rectangle 24597" descr="VPN"/>
            <p:cNvPicPr>
              <a:picLocks noChangeAspect="1" noChangeArrowheads="1"/>
            </p:cNvPicPr>
            <p:nvPr/>
          </p:nvPicPr>
          <p:blipFill>
            <a:blip r:embed="rId3" cstate="email">
              <a:lum bright="-6000" contrast="-64000"/>
            </a:blip>
            <a:srcRect/>
            <a:stretch>
              <a:fillRect/>
            </a:stretch>
          </p:blipFill>
          <p:spPr bwMode="auto">
            <a:xfrm>
              <a:off x="9347809" y="2606456"/>
              <a:ext cx="581978" cy="814132"/>
            </a:xfrm>
            <a:prstGeom prst="rect">
              <a:avLst/>
            </a:prstGeom>
            <a:noFill/>
            <a:ln w="9525">
              <a:noFill/>
              <a:miter lim="800000"/>
              <a:headEnd/>
              <a:tailEnd/>
            </a:ln>
          </p:spPr>
        </p:pic>
        <p:pic>
          <p:nvPicPr>
            <p:cNvPr id="117" name="Picture 20" descr="Database 4 blue"/>
            <p:cNvPicPr>
              <a:picLocks noChangeAspect="1" noChangeArrowheads="1"/>
            </p:cNvPicPr>
            <p:nvPr/>
          </p:nvPicPr>
          <p:blipFill>
            <a:blip r:embed="rId4" cstate="email">
              <a:duotone>
                <a:prstClr val="black"/>
                <a:schemeClr val="accent5">
                  <a:tint val="45000"/>
                  <a:satMod val="400000"/>
                </a:schemeClr>
              </a:duotone>
            </a:blip>
            <a:stretch>
              <a:fillRect/>
            </a:stretch>
          </p:blipFill>
          <p:spPr bwMode="auto">
            <a:xfrm>
              <a:off x="4632721" y="2785936"/>
              <a:ext cx="824469" cy="670890"/>
            </a:xfrm>
            <a:prstGeom prst="rect">
              <a:avLst/>
            </a:prstGeom>
            <a:noFill/>
            <a:ln>
              <a:noFill/>
            </a:ln>
          </p:spPr>
        </p:pic>
        <p:pic>
          <p:nvPicPr>
            <p:cNvPr id="45071" name="Rectangle 24597" descr="VPN"/>
            <p:cNvPicPr>
              <a:picLocks noChangeAspect="1" noChangeArrowheads="1"/>
            </p:cNvPicPr>
            <p:nvPr/>
          </p:nvPicPr>
          <p:blipFill>
            <a:blip r:embed="rId3" cstate="email"/>
            <a:srcRect/>
            <a:stretch>
              <a:fillRect/>
            </a:stretch>
          </p:blipFill>
          <p:spPr bwMode="auto">
            <a:xfrm>
              <a:off x="9436611" y="2680856"/>
              <a:ext cx="581978" cy="814132"/>
            </a:xfrm>
            <a:prstGeom prst="rect">
              <a:avLst/>
            </a:prstGeom>
            <a:noFill/>
            <a:ln w="9525">
              <a:noFill/>
              <a:miter lim="800000"/>
              <a:headEnd/>
              <a:tailEnd/>
            </a:ln>
          </p:spPr>
        </p:pic>
        <p:pic>
          <p:nvPicPr>
            <p:cNvPr id="45072" name="Rectangle 156959"/>
            <p:cNvPicPr>
              <a:picLocks noChangeAspect="1" noChangeArrowheads="1"/>
            </p:cNvPicPr>
            <p:nvPr/>
          </p:nvPicPr>
          <p:blipFill>
            <a:blip r:embed="rId5" cstate="email">
              <a:grayscl/>
            </a:blip>
            <a:srcRect/>
            <a:stretch>
              <a:fillRect/>
            </a:stretch>
          </p:blipFill>
          <p:spPr bwMode="auto">
            <a:xfrm>
              <a:off x="5814657" y="2643225"/>
              <a:ext cx="394263" cy="835306"/>
            </a:xfrm>
            <a:prstGeom prst="rect">
              <a:avLst/>
            </a:prstGeom>
            <a:noFill/>
            <a:ln w="9525">
              <a:noFill/>
              <a:miter lim="800000"/>
              <a:headEnd/>
              <a:tailEnd/>
            </a:ln>
          </p:spPr>
        </p:pic>
        <p:pic>
          <p:nvPicPr>
            <p:cNvPr id="45073" name="Rectangle 156959"/>
            <p:cNvPicPr>
              <a:picLocks noChangeAspect="1" noChangeArrowheads="1"/>
            </p:cNvPicPr>
            <p:nvPr/>
          </p:nvPicPr>
          <p:blipFill>
            <a:blip r:embed="rId5" cstate="email">
              <a:grayscl/>
            </a:blip>
            <a:srcRect/>
            <a:stretch>
              <a:fillRect/>
            </a:stretch>
          </p:blipFill>
          <p:spPr bwMode="auto">
            <a:xfrm>
              <a:off x="7792163" y="2643225"/>
              <a:ext cx="394263" cy="835306"/>
            </a:xfrm>
            <a:prstGeom prst="rect">
              <a:avLst/>
            </a:prstGeom>
            <a:noFill/>
            <a:ln w="9525">
              <a:noFill/>
              <a:miter lim="800000"/>
              <a:headEnd/>
              <a:tailEnd/>
            </a:ln>
          </p:spPr>
        </p:pic>
        <p:pic>
          <p:nvPicPr>
            <p:cNvPr id="45074" name="Rectangle 156959"/>
            <p:cNvPicPr>
              <a:picLocks noChangeAspect="1" noChangeArrowheads="1"/>
            </p:cNvPicPr>
            <p:nvPr/>
          </p:nvPicPr>
          <p:blipFill>
            <a:blip r:embed="rId5" cstate="email">
              <a:grayscl/>
            </a:blip>
            <a:srcRect/>
            <a:stretch>
              <a:fillRect/>
            </a:stretch>
          </p:blipFill>
          <p:spPr bwMode="auto">
            <a:xfrm>
              <a:off x="10219514" y="2643225"/>
              <a:ext cx="394263" cy="835306"/>
            </a:xfrm>
            <a:prstGeom prst="rect">
              <a:avLst/>
            </a:prstGeom>
            <a:noFill/>
            <a:ln w="9525">
              <a:noFill/>
              <a:miter lim="800000"/>
              <a:headEnd/>
              <a:tailEnd/>
            </a:ln>
          </p:spPr>
        </p:pic>
        <p:pic>
          <p:nvPicPr>
            <p:cNvPr id="45075" name="Rectangle 156959"/>
            <p:cNvPicPr>
              <a:picLocks noChangeAspect="1" noChangeArrowheads="1"/>
            </p:cNvPicPr>
            <p:nvPr/>
          </p:nvPicPr>
          <p:blipFill>
            <a:blip r:embed="rId5" cstate="email">
              <a:grayscl/>
            </a:blip>
            <a:srcRect/>
            <a:stretch>
              <a:fillRect/>
            </a:stretch>
          </p:blipFill>
          <p:spPr bwMode="auto">
            <a:xfrm>
              <a:off x="8536352" y="1321824"/>
              <a:ext cx="394263" cy="835306"/>
            </a:xfrm>
            <a:prstGeom prst="rect">
              <a:avLst/>
            </a:prstGeom>
            <a:noFill/>
            <a:ln w="9525">
              <a:noFill/>
              <a:miter lim="800000"/>
              <a:headEnd/>
              <a:tailEnd/>
            </a:ln>
          </p:spPr>
        </p:pic>
        <p:pic>
          <p:nvPicPr>
            <p:cNvPr id="45076" name="Picture 2"/>
            <p:cNvPicPr>
              <a:picLocks noChangeAspect="1" noChangeArrowheads="1"/>
            </p:cNvPicPr>
            <p:nvPr/>
          </p:nvPicPr>
          <p:blipFill>
            <a:blip r:embed="rId6" cstate="email"/>
            <a:srcRect/>
            <a:stretch>
              <a:fillRect/>
            </a:stretch>
          </p:blipFill>
          <p:spPr bwMode="auto">
            <a:xfrm>
              <a:off x="6648152" y="997748"/>
              <a:ext cx="877438" cy="732579"/>
            </a:xfrm>
            <a:prstGeom prst="rect">
              <a:avLst/>
            </a:prstGeom>
            <a:noFill/>
            <a:ln w="9525">
              <a:noFill/>
              <a:miter lim="800000"/>
              <a:headEnd/>
              <a:tailEnd/>
            </a:ln>
          </p:spPr>
        </p:pic>
        <p:sp>
          <p:nvSpPr>
            <p:cNvPr id="116" name="TextBox 115"/>
            <p:cNvSpPr txBox="1"/>
            <p:nvPr/>
          </p:nvSpPr>
          <p:spPr>
            <a:xfrm>
              <a:off x="5892572" y="1748700"/>
              <a:ext cx="2862756" cy="333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600" dirty="0" smtClean="0">
                  <a:solidFill>
                    <a:srgbClr val="FFFFFF"/>
                  </a:solidFill>
                  <a:effectLst>
                    <a:outerShdw blurRad="38100" dist="38100" dir="2700000" algn="tl">
                      <a:srgbClr val="000000">
                        <a:alpha val="43137"/>
                      </a:srgbClr>
                    </a:outerShdw>
                  </a:effectLst>
                </a:rPr>
                <a:t>Hosted Application</a:t>
              </a:r>
              <a:endParaRPr lang="en-US" sz="1600" dirty="0">
                <a:solidFill>
                  <a:srgbClr val="FFFFFF"/>
                </a:solidFill>
                <a:effectLst>
                  <a:outerShdw blurRad="38100" dist="38100" dir="2700000" algn="tl">
                    <a:srgbClr val="000000">
                      <a:alpha val="43137"/>
                    </a:srgbClr>
                  </a:outerShdw>
                </a:effectLst>
              </a:endParaRPr>
            </a:p>
          </p:txBody>
        </p:sp>
        <p:sp>
          <p:nvSpPr>
            <p:cNvPr id="118" name="TextBox 117"/>
            <p:cNvSpPr txBox="1"/>
            <p:nvPr/>
          </p:nvSpPr>
          <p:spPr>
            <a:xfrm>
              <a:off x="4527195" y="3547499"/>
              <a:ext cx="1653380" cy="333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600" dirty="0">
                  <a:solidFill>
                    <a:srgbClr val="FFFFFF"/>
                  </a:solidFill>
                  <a:effectLst>
                    <a:outerShdw blurRad="38100" dist="38100" dir="2700000" algn="tl">
                      <a:srgbClr val="000000">
                        <a:alpha val="43137"/>
                      </a:srgbClr>
                    </a:outerShdw>
                  </a:effectLst>
                </a:rPr>
                <a:t>Databases</a:t>
              </a:r>
            </a:p>
          </p:txBody>
        </p:sp>
        <p:pic>
          <p:nvPicPr>
            <p:cNvPr id="45079" name="Picture 20" descr="Database 4 blue"/>
            <p:cNvPicPr>
              <a:picLocks noChangeAspect="1" noChangeArrowheads="1"/>
            </p:cNvPicPr>
            <p:nvPr/>
          </p:nvPicPr>
          <p:blipFill>
            <a:blip r:embed="rId4" cstate="email"/>
            <a:srcRect/>
            <a:stretch>
              <a:fillRect/>
            </a:stretch>
          </p:blipFill>
          <p:spPr bwMode="auto">
            <a:xfrm>
              <a:off x="4632721" y="4402541"/>
              <a:ext cx="824469" cy="670891"/>
            </a:xfrm>
            <a:prstGeom prst="rect">
              <a:avLst/>
            </a:prstGeom>
            <a:noFill/>
            <a:ln w="9525">
              <a:noFill/>
              <a:miter lim="800000"/>
              <a:headEnd/>
              <a:tailEnd/>
            </a:ln>
          </p:spPr>
        </p:pic>
        <p:sp>
          <p:nvSpPr>
            <p:cNvPr id="122" name="TextBox 121"/>
            <p:cNvSpPr txBox="1"/>
            <p:nvPr/>
          </p:nvSpPr>
          <p:spPr>
            <a:xfrm>
              <a:off x="4236653" y="5158954"/>
              <a:ext cx="1539727" cy="333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600" dirty="0" smtClean="0">
                  <a:solidFill>
                    <a:srgbClr val="FFFFFF"/>
                  </a:solidFill>
                  <a:effectLst>
                    <a:outerShdw blurRad="38100" dist="38100" dir="2700000" algn="tl">
                      <a:srgbClr val="000000">
                        <a:alpha val="43137"/>
                      </a:srgbClr>
                    </a:outerShdw>
                  </a:effectLst>
                </a:rPr>
                <a:t>Order DB</a:t>
              </a:r>
              <a:endParaRPr lang="en-US" sz="1600" dirty="0">
                <a:solidFill>
                  <a:srgbClr val="FFFFFF"/>
                </a:solidFill>
                <a:effectLst>
                  <a:outerShdw blurRad="38100" dist="38100" dir="2700000" algn="tl">
                    <a:srgbClr val="000000">
                      <a:alpha val="43137"/>
                    </a:srgbClr>
                  </a:outerShdw>
                </a:effectLst>
              </a:endParaRPr>
            </a:p>
          </p:txBody>
        </p:sp>
        <p:pic>
          <p:nvPicPr>
            <p:cNvPr id="45081" name="Rectangle 24597" descr="VPN"/>
            <p:cNvPicPr>
              <a:picLocks noChangeAspect="1" noChangeArrowheads="1"/>
            </p:cNvPicPr>
            <p:nvPr/>
          </p:nvPicPr>
          <p:blipFill>
            <a:blip r:embed="rId3" cstate="email"/>
            <a:srcRect/>
            <a:stretch>
              <a:fillRect/>
            </a:stretch>
          </p:blipFill>
          <p:spPr bwMode="auto">
            <a:xfrm>
              <a:off x="6792223" y="2687323"/>
              <a:ext cx="581977" cy="814132"/>
            </a:xfrm>
            <a:prstGeom prst="rect">
              <a:avLst/>
            </a:prstGeom>
            <a:noFill/>
            <a:ln w="9525">
              <a:noFill/>
              <a:miter lim="800000"/>
              <a:headEnd/>
              <a:tailEnd/>
            </a:ln>
          </p:spPr>
        </p:pic>
        <p:sp>
          <p:nvSpPr>
            <p:cNvPr id="124" name="TextBox 123"/>
            <p:cNvSpPr txBox="1"/>
            <p:nvPr/>
          </p:nvSpPr>
          <p:spPr>
            <a:xfrm>
              <a:off x="6699097" y="3547499"/>
              <a:ext cx="1190325" cy="333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600" dirty="0">
                  <a:solidFill>
                    <a:srgbClr val="FFFFFF"/>
                  </a:solidFill>
                  <a:effectLst>
                    <a:outerShdw blurRad="38100" dist="38100" dir="2700000" algn="tl">
                      <a:srgbClr val="000000">
                        <a:alpha val="43137"/>
                      </a:srgbClr>
                    </a:outerShdw>
                  </a:effectLst>
                </a:rPr>
                <a:t>Servers</a:t>
              </a:r>
            </a:p>
          </p:txBody>
        </p:sp>
        <p:sp>
          <p:nvSpPr>
            <p:cNvPr id="127" name="TextBox 126"/>
            <p:cNvSpPr txBox="1"/>
            <p:nvPr/>
          </p:nvSpPr>
          <p:spPr>
            <a:xfrm>
              <a:off x="9093275" y="3547499"/>
              <a:ext cx="2025296" cy="333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600" dirty="0">
                  <a:solidFill>
                    <a:srgbClr val="FFFFFF"/>
                  </a:solidFill>
                  <a:effectLst>
                    <a:outerShdw blurRad="38100" dist="38100" dir="2700000" algn="tl">
                      <a:srgbClr val="000000">
                        <a:alpha val="43137"/>
                      </a:srgbClr>
                    </a:outerShdw>
                  </a:effectLst>
                </a:rPr>
                <a:t>Web Servers</a:t>
              </a:r>
            </a:p>
          </p:txBody>
        </p:sp>
        <p:pic>
          <p:nvPicPr>
            <p:cNvPr id="45084" name="Rectangle 24597" descr="VPN"/>
            <p:cNvPicPr>
              <a:picLocks noChangeAspect="1" noChangeArrowheads="1"/>
            </p:cNvPicPr>
            <p:nvPr/>
          </p:nvPicPr>
          <p:blipFill>
            <a:blip r:embed="rId3" cstate="email"/>
            <a:srcRect/>
            <a:stretch>
              <a:fillRect/>
            </a:stretch>
          </p:blipFill>
          <p:spPr bwMode="auto">
            <a:xfrm>
              <a:off x="6792223" y="4338750"/>
              <a:ext cx="581977" cy="814132"/>
            </a:xfrm>
            <a:prstGeom prst="rect">
              <a:avLst/>
            </a:prstGeom>
            <a:noFill/>
            <a:ln w="9525">
              <a:noFill/>
              <a:miter lim="800000"/>
              <a:headEnd/>
              <a:tailEnd/>
            </a:ln>
          </p:spPr>
        </p:pic>
        <p:sp>
          <p:nvSpPr>
            <p:cNvPr id="129" name="TextBox 128"/>
            <p:cNvSpPr txBox="1"/>
            <p:nvPr/>
          </p:nvSpPr>
          <p:spPr>
            <a:xfrm>
              <a:off x="6692004" y="5197224"/>
              <a:ext cx="863220" cy="333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600" dirty="0" smtClean="0">
                  <a:solidFill>
                    <a:srgbClr val="FFFFFF"/>
                  </a:solidFill>
                  <a:effectLst>
                    <a:outerShdw blurRad="38100" dist="38100" dir="2700000" algn="tl">
                      <a:srgbClr val="000000">
                        <a:alpha val="43137"/>
                      </a:srgbClr>
                    </a:outerShdw>
                  </a:effectLst>
                </a:rPr>
                <a:t>App1</a:t>
              </a:r>
              <a:endParaRPr lang="en-US" sz="1600" dirty="0">
                <a:solidFill>
                  <a:srgbClr val="FFFFFF"/>
                </a:solidFill>
                <a:effectLst>
                  <a:outerShdw blurRad="38100" dist="38100" dir="2700000" algn="tl">
                    <a:srgbClr val="000000">
                      <a:alpha val="43137"/>
                    </a:srgbClr>
                  </a:outerShdw>
                </a:effectLst>
              </a:endParaRPr>
            </a:p>
          </p:txBody>
        </p:sp>
        <p:sp>
          <p:nvSpPr>
            <p:cNvPr id="130" name="TextBox 129"/>
            <p:cNvSpPr txBox="1"/>
            <p:nvPr/>
          </p:nvSpPr>
          <p:spPr>
            <a:xfrm>
              <a:off x="8407407" y="5084333"/>
              <a:ext cx="1434455" cy="6677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a:lnSpc>
                  <a:spcPct val="90000"/>
                </a:lnSpc>
                <a:defRPr/>
              </a:pPr>
              <a:r>
                <a:rPr lang="en-US" sz="1600" dirty="0">
                  <a:solidFill>
                    <a:srgbClr val="FFFFFF"/>
                  </a:solidFill>
                  <a:effectLst>
                    <a:outerShdw blurRad="38100" dist="38100" dir="2700000" algn="tl">
                      <a:srgbClr val="000000">
                        <a:alpha val="43137"/>
                      </a:srgbClr>
                    </a:outerShdw>
                  </a:effectLst>
                </a:rPr>
                <a:t>OTW-IIS-01</a:t>
              </a:r>
            </a:p>
          </p:txBody>
        </p:sp>
        <p:sp>
          <p:nvSpPr>
            <p:cNvPr id="131" name="TextBox 130"/>
            <p:cNvSpPr txBox="1"/>
            <p:nvPr/>
          </p:nvSpPr>
          <p:spPr>
            <a:xfrm>
              <a:off x="9962150" y="5084335"/>
              <a:ext cx="1366957" cy="6677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a:lnSpc>
                  <a:spcPct val="90000"/>
                </a:lnSpc>
                <a:defRPr/>
              </a:pPr>
              <a:r>
                <a:rPr lang="en-US" sz="1600" dirty="0">
                  <a:solidFill>
                    <a:srgbClr val="FFFFFF"/>
                  </a:solidFill>
                  <a:effectLst>
                    <a:outerShdw blurRad="38100" dist="38100" dir="2700000" algn="tl">
                      <a:srgbClr val="000000">
                        <a:alpha val="43137"/>
                      </a:srgbClr>
                    </a:outerShdw>
                  </a:effectLst>
                </a:rPr>
                <a:t>OTW-IIS-02</a:t>
              </a:r>
            </a:p>
          </p:txBody>
        </p:sp>
        <p:cxnSp>
          <p:nvCxnSpPr>
            <p:cNvPr id="132" name="Elbow Connector 131"/>
            <p:cNvCxnSpPr>
              <a:stCxn id="117" idx="0"/>
              <a:endCxn id="126" idx="0"/>
            </p:cNvCxnSpPr>
            <p:nvPr/>
          </p:nvCxnSpPr>
          <p:spPr>
            <a:xfrm rot="5400000" flipH="1" flipV="1">
              <a:off x="7334157" y="391257"/>
              <a:ext cx="104784" cy="4683566"/>
            </a:xfrm>
            <a:prstGeom prst="bentConnector3">
              <a:avLst>
                <a:gd name="adj1" fmla="val 474576"/>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4747878" y="4104761"/>
              <a:ext cx="58266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rot="5400000">
              <a:off x="6838811" y="4058720"/>
              <a:ext cx="48899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87"/>
            <p:cNvGrpSpPr>
              <a:grpSpLocks/>
            </p:cNvGrpSpPr>
            <p:nvPr/>
          </p:nvGrpSpPr>
          <p:grpSpPr bwMode="auto">
            <a:xfrm>
              <a:off x="8982805" y="3814913"/>
              <a:ext cx="1487179" cy="591048"/>
              <a:chOff x="6188813" y="4308174"/>
              <a:chExt cx="1752602" cy="696490"/>
            </a:xfrm>
          </p:grpSpPr>
          <p:cxnSp>
            <p:nvCxnSpPr>
              <p:cNvPr id="155" name="Straight Connector 154"/>
              <p:cNvCxnSpPr/>
              <p:nvPr/>
            </p:nvCxnSpPr>
            <p:spPr>
              <a:xfrm rot="5400000">
                <a:off x="6933627" y="4414936"/>
                <a:ext cx="220763" cy="5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Elbow Connector 155"/>
              <p:cNvCxnSpPr/>
              <p:nvPr/>
            </p:nvCxnSpPr>
            <p:spPr>
              <a:xfrm rot="5400000" flipH="1" flipV="1">
                <a:off x="7063654" y="4127697"/>
                <a:ext cx="1870" cy="1753131"/>
              </a:xfrm>
              <a:prstGeom prst="bentConnector3">
                <a:avLst>
                  <a:gd name="adj1" fmla="val 17008284"/>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45092" name="Picture 2" descr="E:\Clip_Installer\DVD_ART\Artwork_Imagery\Shapes and Graphics\MSN Illustration Icon\MSN icon goonline.png"/>
            <p:cNvPicPr>
              <a:picLocks noChangeAspect="1" noChangeArrowheads="1"/>
            </p:cNvPicPr>
            <p:nvPr/>
          </p:nvPicPr>
          <p:blipFill>
            <a:blip r:embed="rId7" cstate="email"/>
            <a:srcRect/>
            <a:stretch>
              <a:fillRect/>
            </a:stretch>
          </p:blipFill>
          <p:spPr bwMode="auto">
            <a:xfrm>
              <a:off x="8725335" y="4497412"/>
              <a:ext cx="543206" cy="514987"/>
            </a:xfrm>
            <a:prstGeom prst="rect">
              <a:avLst/>
            </a:prstGeom>
            <a:noFill/>
            <a:ln w="9525">
              <a:noFill/>
              <a:miter lim="800000"/>
              <a:headEnd/>
              <a:tailEnd/>
            </a:ln>
          </p:spPr>
        </p:pic>
        <p:pic>
          <p:nvPicPr>
            <p:cNvPr id="45093" name="Picture 2" descr="E:\Clip_Installer\DVD_ART\Artwork_Imagery\Shapes and Graphics\MSN Illustration Icon\MSN icon goonline.png"/>
            <p:cNvPicPr>
              <a:picLocks noChangeAspect="1" noChangeArrowheads="1"/>
            </p:cNvPicPr>
            <p:nvPr/>
          </p:nvPicPr>
          <p:blipFill>
            <a:blip r:embed="rId7" cstate="email"/>
            <a:srcRect/>
            <a:stretch>
              <a:fillRect/>
            </a:stretch>
          </p:blipFill>
          <p:spPr bwMode="auto">
            <a:xfrm>
              <a:off x="10201025" y="4495085"/>
              <a:ext cx="543206" cy="514986"/>
            </a:xfrm>
            <a:prstGeom prst="rect">
              <a:avLst/>
            </a:prstGeom>
            <a:noFill/>
            <a:ln w="9525">
              <a:noFill/>
              <a:miter lim="800000"/>
              <a:headEnd/>
              <a:tailEnd/>
            </a:ln>
          </p:spPr>
        </p:pic>
        <p:cxnSp>
          <p:nvCxnSpPr>
            <p:cNvPr id="146" name="Straight Arrow Connector 145"/>
            <p:cNvCxnSpPr/>
            <p:nvPr/>
          </p:nvCxnSpPr>
          <p:spPr>
            <a:xfrm rot="5400000">
              <a:off x="6753079" y="2364706"/>
              <a:ext cx="639819"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4" name="Picture 5" descr="\\imself-lh-srv-1\desktop$\barryshi\Desktop\images\201_Framework_Green_32.png"/>
            <p:cNvPicPr>
              <a:picLocks noChangeAspect="1" noChangeArrowheads="1"/>
            </p:cNvPicPr>
            <p:nvPr/>
          </p:nvPicPr>
          <p:blipFill>
            <a:blip r:embed="rId8" cstate="email"/>
            <a:srcRect/>
            <a:stretch>
              <a:fillRect/>
            </a:stretch>
          </p:blipFill>
          <p:spPr bwMode="auto">
            <a:xfrm>
              <a:off x="5298549" y="4763121"/>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5" name="Picture 5" descr="\\imself-lh-srv-1\desktop$\barryshi\Desktop\images\201_Framework_Green_32.png"/>
            <p:cNvPicPr>
              <a:picLocks noChangeAspect="1" noChangeArrowheads="1"/>
            </p:cNvPicPr>
            <p:nvPr/>
          </p:nvPicPr>
          <p:blipFill>
            <a:blip r:embed="rId8" cstate="email"/>
            <a:srcRect/>
            <a:stretch>
              <a:fillRect/>
            </a:stretch>
          </p:blipFill>
          <p:spPr bwMode="auto">
            <a:xfrm>
              <a:off x="7185956" y="4790910"/>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7" name="Picture 5" descr="\\imself-lh-srv-1\desktop$\barryshi\Desktop\images\201_Framework_Green_32.png"/>
            <p:cNvPicPr>
              <a:picLocks noChangeAspect="1" noChangeArrowheads="1"/>
            </p:cNvPicPr>
            <p:nvPr/>
          </p:nvPicPr>
          <p:blipFill>
            <a:blip r:embed="rId8" cstate="email"/>
            <a:srcRect/>
            <a:stretch>
              <a:fillRect/>
            </a:stretch>
          </p:blipFill>
          <p:spPr bwMode="auto">
            <a:xfrm>
              <a:off x="5298549"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6" name="Picture 5" descr="\\imself-lh-srv-1\desktop$\barryshi\Desktop\images\201_Framework_Green_32.png"/>
            <p:cNvPicPr>
              <a:picLocks noChangeAspect="1" noChangeArrowheads="1"/>
            </p:cNvPicPr>
            <p:nvPr/>
          </p:nvPicPr>
          <p:blipFill>
            <a:blip r:embed="rId8" cstate="email"/>
            <a:srcRect/>
            <a:stretch>
              <a:fillRect/>
            </a:stretch>
          </p:blipFill>
          <p:spPr bwMode="auto">
            <a:xfrm>
              <a:off x="7196304"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2" name="Picture 5" descr="\\imself-lh-srv-1\desktop$\barryshi\Desktop\images\201_Framework_Green_32.png"/>
            <p:cNvPicPr>
              <a:picLocks noChangeAspect="1" noChangeArrowheads="1"/>
            </p:cNvPicPr>
            <p:nvPr/>
          </p:nvPicPr>
          <p:blipFill>
            <a:blip r:embed="rId8" cstate="email"/>
            <a:srcRect/>
            <a:stretch>
              <a:fillRect/>
            </a:stretch>
          </p:blipFill>
          <p:spPr bwMode="auto">
            <a:xfrm>
              <a:off x="9144040" y="468969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47" name="Picture 5" descr="\\imself-lh-srv-1\desktop$\barryshi\Desktop\images\201_Framework_Green_32.png"/>
            <p:cNvPicPr>
              <a:picLocks noChangeAspect="1" noChangeArrowheads="1"/>
            </p:cNvPicPr>
            <p:nvPr/>
          </p:nvPicPr>
          <p:blipFill>
            <a:blip r:embed="rId8" cstate="email"/>
            <a:srcRect/>
            <a:stretch>
              <a:fillRect/>
            </a:stretch>
          </p:blipFill>
          <p:spPr bwMode="auto">
            <a:xfrm>
              <a:off x="10638794" y="4700142"/>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48" name="Picture 5" descr="\\imself-lh-srv-1\desktop$\barryshi\Desktop\images\201_Framework_Green_32.png"/>
            <p:cNvPicPr>
              <a:picLocks noChangeAspect="1" noChangeArrowheads="1"/>
            </p:cNvPicPr>
            <p:nvPr/>
          </p:nvPicPr>
          <p:blipFill>
            <a:blip r:embed="rId8" cstate="email"/>
            <a:srcRect/>
            <a:stretch>
              <a:fillRect/>
            </a:stretch>
          </p:blipFill>
          <p:spPr bwMode="auto">
            <a:xfrm>
              <a:off x="9836616" y="3139199"/>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49" name="Picture 5" descr="\\imself-lh-srv-1\desktop$\barryshi\Desktop\images\201_Framework_Green_32.png"/>
            <p:cNvPicPr>
              <a:picLocks noChangeAspect="1" noChangeArrowheads="1"/>
            </p:cNvPicPr>
            <p:nvPr/>
          </p:nvPicPr>
          <p:blipFill>
            <a:blip r:embed="rId8" cstate="email"/>
            <a:srcRect/>
            <a:stretch>
              <a:fillRect/>
            </a:stretch>
          </p:blipFill>
          <p:spPr bwMode="auto">
            <a:xfrm>
              <a:off x="7338643" y="1347808"/>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grpSp>
      <p:pic>
        <p:nvPicPr>
          <p:cNvPr id="160" name="Picture 4" descr="\\imself-lh-srv-1\desktop$\barryshi\Desktop\images\i199_Framework_Red_32.png"/>
          <p:cNvPicPr>
            <a:picLocks noChangeAspect="1" noChangeArrowheads="1"/>
          </p:cNvPicPr>
          <p:nvPr/>
        </p:nvPicPr>
        <p:blipFill>
          <a:blip r:embed="rId9" cstate="email">
            <a:lum contrast="30000"/>
          </a:blip>
          <a:srcRect/>
          <a:stretch>
            <a:fillRect/>
          </a:stretch>
        </p:blipFill>
        <p:spPr bwMode="auto">
          <a:xfrm>
            <a:off x="6341991" y="2227501"/>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161" name="Picture 4" descr="\\imself-lh-srv-1\desktop$\barryshi\Desktop\images\i199_Framework_Red_32.png"/>
          <p:cNvPicPr>
            <a:picLocks noChangeAspect="1" noChangeArrowheads="1"/>
          </p:cNvPicPr>
          <p:nvPr/>
        </p:nvPicPr>
        <p:blipFill>
          <a:blip r:embed="rId9" cstate="email">
            <a:lum contrast="30000"/>
          </a:blip>
          <a:srcRect/>
          <a:stretch>
            <a:fillRect/>
          </a:stretch>
        </p:blipFill>
        <p:spPr bwMode="auto">
          <a:xfrm>
            <a:off x="8306893" y="4448129"/>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162" name="Picture 4" descr="\\imself-lh-srv-1\desktop$\barryshi\Desktop\images\i199_Framework_Red_32.png"/>
          <p:cNvPicPr>
            <a:picLocks noChangeAspect="1" noChangeArrowheads="1"/>
          </p:cNvPicPr>
          <p:nvPr/>
        </p:nvPicPr>
        <p:blipFill>
          <a:blip r:embed="rId9" cstate="email">
            <a:lum contrast="30000"/>
          </a:blip>
          <a:srcRect/>
          <a:stretch>
            <a:fillRect/>
          </a:stretch>
        </p:blipFill>
        <p:spPr bwMode="auto">
          <a:xfrm>
            <a:off x="7835097" y="3406647"/>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Rectangle 6144"/>
          <p:cNvPicPr>
            <a:picLocks noChangeAspect="1" noChangeArrowheads="1"/>
          </p:cNvPicPr>
          <p:nvPr/>
        </p:nvPicPr>
        <p:blipFill>
          <a:blip r:embed="rId4" cstate="email"/>
          <a:srcRect/>
          <a:stretch>
            <a:fillRect/>
          </a:stretch>
        </p:blipFill>
        <p:spPr bwMode="auto">
          <a:xfrm>
            <a:off x="3728784" y="2913063"/>
            <a:ext cx="1586166" cy="1755722"/>
          </a:xfrm>
          <a:prstGeom prst="rect">
            <a:avLst/>
          </a:prstGeom>
          <a:noFill/>
          <a:ln w="9525">
            <a:noFill/>
            <a:miter lim="800000"/>
            <a:headEnd/>
            <a:tailEnd/>
          </a:ln>
        </p:spPr>
      </p:pic>
      <p:pic>
        <p:nvPicPr>
          <p:cNvPr id="6146" name="Rectangle 6145"/>
          <p:cNvPicPr>
            <a:picLocks noChangeAspect="1" noChangeArrowheads="1"/>
          </p:cNvPicPr>
          <p:nvPr/>
        </p:nvPicPr>
        <p:blipFill>
          <a:blip r:embed="rId5" cstate="email"/>
          <a:srcRect/>
          <a:stretch>
            <a:fillRect/>
          </a:stretch>
        </p:blipFill>
        <p:spPr bwMode="auto">
          <a:xfrm>
            <a:off x="2209800" y="4440238"/>
            <a:ext cx="5207000" cy="2082526"/>
          </a:xfrm>
          <a:prstGeom prst="rect">
            <a:avLst/>
          </a:prstGeom>
          <a:noFill/>
          <a:ln w="9525">
            <a:noFill/>
            <a:miter lim="800000"/>
            <a:headEnd/>
            <a:tailEnd/>
          </a:ln>
        </p:spPr>
      </p:pic>
      <p:sp>
        <p:nvSpPr>
          <p:cNvPr id="6147" name="Straight Connector 6146"/>
          <p:cNvSpPr>
            <a:spLocks noChangeShapeType="1"/>
          </p:cNvSpPr>
          <p:nvPr/>
        </p:nvSpPr>
        <p:spPr bwMode="auto">
          <a:xfrm flipH="1">
            <a:off x="2914756" y="4646614"/>
            <a:ext cx="907943" cy="711010"/>
          </a:xfrm>
          <a:prstGeom prst="line">
            <a:avLst/>
          </a:prstGeom>
          <a:noFill/>
          <a:ln w="50800" cap="rnd" algn="ctr">
            <a:solidFill>
              <a:schemeClr val="tx1"/>
            </a:solidFill>
            <a:prstDash val="sysDot"/>
            <a:round/>
            <a:headEnd/>
            <a:tailEnd/>
          </a:ln>
        </p:spPr>
        <p:txBody>
          <a:bodyPr vert="horz" wrap="none" lIns="91436" tIns="45718" rIns="91436" bIns="45718" numCol="1" anchor="ctr" anchorCtr="0" compatLnSpc="1">
            <a:prstTxWarp prst="textNoShape">
              <a:avLst/>
            </a:prstTxWarp>
          </a:bodyPr>
          <a:lstStyle/>
          <a:p>
            <a:endParaRPr lang="en-US" dirty="0">
              <a:solidFill>
                <a:schemeClr val="bg1"/>
              </a:solidFill>
            </a:endParaRPr>
          </a:p>
        </p:txBody>
      </p:sp>
      <p:sp>
        <p:nvSpPr>
          <p:cNvPr id="6148" name="Straight Connector 6147"/>
          <p:cNvSpPr>
            <a:spLocks noChangeShapeType="1"/>
          </p:cNvSpPr>
          <p:nvPr/>
        </p:nvSpPr>
        <p:spPr bwMode="auto">
          <a:xfrm>
            <a:off x="5137256" y="4648202"/>
            <a:ext cx="907943" cy="711010"/>
          </a:xfrm>
          <a:prstGeom prst="line">
            <a:avLst/>
          </a:prstGeom>
          <a:noFill/>
          <a:ln w="50800" cap="rnd" algn="ctr">
            <a:solidFill>
              <a:schemeClr val="tx1"/>
            </a:solidFill>
            <a:prstDash val="sysDot"/>
            <a:round/>
            <a:headEnd/>
            <a:tailEnd/>
          </a:ln>
        </p:spPr>
        <p:txBody>
          <a:bodyPr vert="horz" wrap="none" lIns="91436" tIns="45718" rIns="91436" bIns="45718" numCol="1" anchor="ctr" anchorCtr="0" compatLnSpc="1">
            <a:prstTxWarp prst="textNoShape">
              <a:avLst/>
            </a:prstTxWarp>
          </a:bodyPr>
          <a:lstStyle/>
          <a:p>
            <a:endParaRPr lang="en-US" dirty="0">
              <a:solidFill>
                <a:schemeClr val="bg1"/>
              </a:solidFill>
            </a:endParaRPr>
          </a:p>
        </p:txBody>
      </p:sp>
      <p:sp>
        <p:nvSpPr>
          <p:cNvPr id="6149" name="Straight Connector 6148"/>
          <p:cNvSpPr>
            <a:spLocks noChangeShapeType="1"/>
          </p:cNvSpPr>
          <p:nvPr/>
        </p:nvSpPr>
        <p:spPr bwMode="auto">
          <a:xfrm flipH="1">
            <a:off x="4398962" y="4791075"/>
            <a:ext cx="45719" cy="535976"/>
          </a:xfrm>
          <a:prstGeom prst="line">
            <a:avLst/>
          </a:prstGeom>
          <a:noFill/>
          <a:ln w="50800" cap="rnd" algn="ctr">
            <a:solidFill>
              <a:schemeClr val="tx1"/>
            </a:solidFill>
            <a:prstDash val="sysDot"/>
            <a:round/>
            <a:headEnd/>
            <a:tailEnd/>
          </a:ln>
        </p:spPr>
        <p:txBody>
          <a:bodyPr vert="horz" wrap="none" lIns="91436" tIns="45718" rIns="91436" bIns="45718" numCol="1" anchor="ctr" anchorCtr="0" compatLnSpc="1">
            <a:prstTxWarp prst="textNoShape">
              <a:avLst/>
            </a:prstTxWarp>
          </a:bodyPr>
          <a:lstStyle/>
          <a:p>
            <a:endParaRPr lang="en-US" dirty="0">
              <a:solidFill>
                <a:schemeClr val="bg1"/>
              </a:solidFill>
            </a:endParaRPr>
          </a:p>
        </p:txBody>
      </p:sp>
      <p:sp>
        <p:nvSpPr>
          <p:cNvPr id="6150" name="Title 6149"/>
          <p:cNvSpPr>
            <a:spLocks noGrp="1" noChangeArrowheads="1"/>
          </p:cNvSpPr>
          <p:nvPr>
            <p:ph type="title"/>
          </p:nvPr>
        </p:nvSpPr>
        <p:spPr>
          <a:xfrm>
            <a:off x="0" y="0"/>
            <a:ext cx="8280400" cy="469658"/>
          </a:xfrm>
        </p:spPr>
        <p:txBody>
          <a:bodyPr>
            <a:noAutofit/>
          </a:bodyPr>
          <a:lstStyle/>
          <a:p>
            <a:r>
              <a:rPr lang="en-US" sz="2800" dirty="0" smtClean="0">
                <a:latin typeface="+mn-lt"/>
              </a:rPr>
              <a:t>Operations Manager – Management Packs</a:t>
            </a:r>
          </a:p>
        </p:txBody>
      </p:sp>
      <p:pic>
        <p:nvPicPr>
          <p:cNvPr id="6151" name="Rectangle 6150"/>
          <p:cNvPicPr>
            <a:picLocks noChangeAspect="1" noChangeArrowheads="1"/>
          </p:cNvPicPr>
          <p:nvPr/>
        </p:nvPicPr>
        <p:blipFill>
          <a:blip r:embed="rId6" cstate="email"/>
          <a:srcRect/>
          <a:stretch>
            <a:fillRect/>
          </a:stretch>
        </p:blipFill>
        <p:spPr bwMode="auto">
          <a:xfrm>
            <a:off x="3625529" y="2743200"/>
            <a:ext cx="1832295" cy="2029198"/>
          </a:xfrm>
          <a:prstGeom prst="rect">
            <a:avLst/>
          </a:prstGeom>
          <a:noFill/>
          <a:ln w="9525">
            <a:noFill/>
            <a:miter lim="800000"/>
            <a:headEnd/>
            <a:tailEnd/>
          </a:ln>
        </p:spPr>
      </p:pic>
      <p:grpSp>
        <p:nvGrpSpPr>
          <p:cNvPr id="2" name="Group 49"/>
          <p:cNvGrpSpPr>
            <a:grpSpLocks/>
          </p:cNvGrpSpPr>
          <p:nvPr/>
        </p:nvGrpSpPr>
        <p:grpSpPr bwMode="auto">
          <a:xfrm>
            <a:off x="594124" y="2844800"/>
            <a:ext cx="2428475" cy="1431805"/>
            <a:chOff x="240" y="1946"/>
            <a:chExt cx="1776" cy="1317"/>
          </a:xfrm>
        </p:grpSpPr>
        <p:pic>
          <p:nvPicPr>
            <p:cNvPr id="6184" name="Rectangle 6183"/>
            <p:cNvPicPr>
              <a:picLocks noChangeAspect="1" noChangeArrowheads="1"/>
            </p:cNvPicPr>
            <p:nvPr/>
          </p:nvPicPr>
          <p:blipFill>
            <a:blip r:embed="rId7" cstate="email"/>
            <a:srcRect/>
            <a:stretch>
              <a:fillRect/>
            </a:stretch>
          </p:blipFill>
          <p:spPr bwMode="auto">
            <a:xfrm>
              <a:off x="240" y="1946"/>
              <a:ext cx="1668" cy="1317"/>
            </a:xfrm>
            <a:prstGeom prst="rect">
              <a:avLst/>
            </a:prstGeom>
            <a:noFill/>
            <a:ln w="9525">
              <a:noFill/>
              <a:miter lim="800000"/>
              <a:headEnd/>
              <a:tailEnd/>
            </a:ln>
          </p:spPr>
        </p:pic>
        <p:sp>
          <p:nvSpPr>
            <p:cNvPr id="6185" name="Rectangle 6184"/>
            <p:cNvSpPr>
              <a:spLocks noChangeArrowheads="1"/>
            </p:cNvSpPr>
            <p:nvPr/>
          </p:nvSpPr>
          <p:spPr bwMode="auto">
            <a:xfrm>
              <a:off x="240" y="2627"/>
              <a:ext cx="1776" cy="407"/>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algn="ctr">
                <a:lnSpc>
                  <a:spcPct val="90000"/>
                </a:lnSpc>
                <a:spcBef>
                  <a:spcPct val="20000"/>
                </a:spcBef>
                <a:buClr>
                  <a:schemeClr val="tx2"/>
                </a:buClr>
                <a:buFont typeface="Wingdings" pitchFamily="2" charset="2"/>
                <a:buNone/>
              </a:pPr>
              <a:r>
                <a:rPr lang="en-US" sz="2000" dirty="0">
                  <a:solidFill>
                    <a:schemeClr val="bg1"/>
                  </a:solidFill>
                </a:rPr>
                <a:t>Discovery </a:t>
              </a:r>
              <a:r>
                <a:rPr lang="en-US" sz="2000" dirty="0" smtClean="0">
                  <a:solidFill>
                    <a:schemeClr val="bg1"/>
                  </a:solidFill>
                </a:rPr>
                <a:t>and</a:t>
              </a:r>
              <a:br>
                <a:rPr lang="en-US" sz="2000" dirty="0" smtClean="0">
                  <a:solidFill>
                    <a:schemeClr val="bg1"/>
                  </a:solidFill>
                </a:rPr>
              </a:br>
              <a:r>
                <a:rPr lang="en-US" sz="2000" dirty="0" smtClean="0">
                  <a:solidFill>
                    <a:schemeClr val="bg1"/>
                  </a:solidFill>
                </a:rPr>
                <a:t>Health Models</a:t>
              </a:r>
              <a:endParaRPr lang="en-US" sz="2000" dirty="0">
                <a:solidFill>
                  <a:schemeClr val="bg1"/>
                </a:solidFill>
              </a:endParaRPr>
            </a:p>
          </p:txBody>
        </p:sp>
        <p:pic>
          <p:nvPicPr>
            <p:cNvPr id="6186" name="Rectangle 6185"/>
            <p:cNvPicPr>
              <a:picLocks noChangeAspect="1" noChangeArrowheads="1"/>
            </p:cNvPicPr>
            <p:nvPr/>
          </p:nvPicPr>
          <p:blipFill>
            <a:blip r:embed="rId8" cstate="email"/>
            <a:srcRect/>
            <a:stretch>
              <a:fillRect/>
            </a:stretch>
          </p:blipFill>
          <p:spPr bwMode="auto">
            <a:xfrm>
              <a:off x="742" y="2101"/>
              <a:ext cx="461" cy="457"/>
            </a:xfrm>
            <a:prstGeom prst="rect">
              <a:avLst/>
            </a:prstGeom>
            <a:noFill/>
            <a:ln w="9525">
              <a:noFill/>
              <a:miter lim="800000"/>
              <a:headEnd/>
              <a:tailEnd/>
            </a:ln>
          </p:spPr>
        </p:pic>
        <p:pic>
          <p:nvPicPr>
            <p:cNvPr id="6187" name="Rectangle 6186"/>
            <p:cNvPicPr>
              <a:picLocks noChangeAspect="1" noChangeArrowheads="1"/>
            </p:cNvPicPr>
            <p:nvPr/>
          </p:nvPicPr>
          <p:blipFill>
            <a:blip r:embed="rId9" cstate="email">
              <a:grayscl/>
            </a:blip>
            <a:srcRect/>
            <a:stretch>
              <a:fillRect/>
            </a:stretch>
          </p:blipFill>
          <p:spPr bwMode="auto">
            <a:xfrm rot="-800993">
              <a:off x="1002" y="2161"/>
              <a:ext cx="451" cy="450"/>
            </a:xfrm>
            <a:prstGeom prst="rect">
              <a:avLst/>
            </a:prstGeom>
            <a:noFill/>
            <a:ln w="9525">
              <a:noFill/>
              <a:miter lim="800000"/>
              <a:headEnd/>
              <a:tailEnd/>
            </a:ln>
          </p:spPr>
        </p:pic>
      </p:grpSp>
      <p:grpSp>
        <p:nvGrpSpPr>
          <p:cNvPr id="3" name="Group 18"/>
          <p:cNvGrpSpPr>
            <a:grpSpLocks/>
          </p:cNvGrpSpPr>
          <p:nvPr/>
        </p:nvGrpSpPr>
        <p:grpSpPr bwMode="auto">
          <a:xfrm>
            <a:off x="3445189" y="501650"/>
            <a:ext cx="2260286" cy="1329611"/>
            <a:chOff x="2053" y="684"/>
            <a:chExt cx="1653" cy="1223"/>
          </a:xfrm>
        </p:grpSpPr>
        <p:pic>
          <p:nvPicPr>
            <p:cNvPr id="6180" name="Rectangle 6179"/>
            <p:cNvPicPr>
              <a:picLocks noChangeAspect="1" noChangeArrowheads="1"/>
            </p:cNvPicPr>
            <p:nvPr/>
          </p:nvPicPr>
          <p:blipFill>
            <a:blip r:embed="rId10" cstate="email"/>
            <a:srcRect/>
            <a:stretch>
              <a:fillRect/>
            </a:stretch>
          </p:blipFill>
          <p:spPr bwMode="auto">
            <a:xfrm>
              <a:off x="2053" y="684"/>
              <a:ext cx="1653" cy="1223"/>
            </a:xfrm>
            <a:prstGeom prst="rect">
              <a:avLst/>
            </a:prstGeom>
            <a:noFill/>
            <a:ln w="9525">
              <a:noFill/>
              <a:miter lim="800000"/>
              <a:headEnd/>
              <a:tailEnd/>
            </a:ln>
          </p:spPr>
        </p:pic>
        <p:sp>
          <p:nvSpPr>
            <p:cNvPr id="6181" name="Rectangle 6180"/>
            <p:cNvSpPr>
              <a:spLocks noChangeArrowheads="1"/>
            </p:cNvSpPr>
            <p:nvPr/>
          </p:nvSpPr>
          <p:spPr bwMode="auto">
            <a:xfrm>
              <a:off x="2323" y="1313"/>
              <a:ext cx="1114" cy="231"/>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algn="ctr">
                <a:lnSpc>
                  <a:spcPct val="90000"/>
                </a:lnSpc>
                <a:spcBef>
                  <a:spcPct val="20000"/>
                </a:spcBef>
                <a:buClr>
                  <a:schemeClr val="tx2"/>
                </a:buClr>
                <a:buFont typeface="Wingdings" pitchFamily="2" charset="2"/>
                <a:buNone/>
              </a:pPr>
              <a:r>
                <a:rPr lang="en-US" sz="2000" dirty="0">
                  <a:solidFill>
                    <a:schemeClr val="bg1"/>
                  </a:solidFill>
                </a:rPr>
                <a:t>IT Policies</a:t>
              </a:r>
            </a:p>
          </p:txBody>
        </p:sp>
        <p:pic>
          <p:nvPicPr>
            <p:cNvPr id="6182" name="Rectangle 6181"/>
            <p:cNvPicPr>
              <a:picLocks noChangeAspect="1" noChangeArrowheads="1"/>
            </p:cNvPicPr>
            <p:nvPr/>
          </p:nvPicPr>
          <p:blipFill>
            <a:blip r:embed="rId11" cstate="email"/>
            <a:srcRect/>
            <a:stretch>
              <a:fillRect/>
            </a:stretch>
          </p:blipFill>
          <p:spPr bwMode="auto">
            <a:xfrm>
              <a:off x="2530" y="834"/>
              <a:ext cx="700" cy="444"/>
            </a:xfrm>
            <a:prstGeom prst="rect">
              <a:avLst/>
            </a:prstGeom>
            <a:noFill/>
            <a:ln w="9525">
              <a:noFill/>
              <a:miter lim="800000"/>
              <a:headEnd/>
              <a:tailEnd/>
            </a:ln>
          </p:spPr>
        </p:pic>
        <p:pic>
          <p:nvPicPr>
            <p:cNvPr id="6183" name="Rectangle 6182"/>
            <p:cNvPicPr>
              <a:picLocks noChangeAspect="1" noChangeArrowheads="1"/>
            </p:cNvPicPr>
            <p:nvPr/>
          </p:nvPicPr>
          <p:blipFill>
            <a:blip r:embed="rId12" cstate="email"/>
            <a:srcRect/>
            <a:stretch>
              <a:fillRect/>
            </a:stretch>
          </p:blipFill>
          <p:spPr bwMode="auto">
            <a:xfrm>
              <a:off x="3047" y="982"/>
              <a:ext cx="433" cy="435"/>
            </a:xfrm>
            <a:prstGeom prst="rect">
              <a:avLst/>
            </a:prstGeom>
            <a:noFill/>
            <a:ln w="9525">
              <a:noFill/>
              <a:miter lim="800000"/>
              <a:headEnd/>
              <a:tailEnd/>
            </a:ln>
          </p:spPr>
        </p:pic>
      </p:grpSp>
      <p:grpSp>
        <p:nvGrpSpPr>
          <p:cNvPr id="4" name="Group 23"/>
          <p:cNvGrpSpPr>
            <a:grpSpLocks/>
          </p:cNvGrpSpPr>
          <p:nvPr/>
        </p:nvGrpSpPr>
        <p:grpSpPr bwMode="auto">
          <a:xfrm>
            <a:off x="5807515" y="973138"/>
            <a:ext cx="2280797" cy="1431805"/>
            <a:chOff x="3539" y="981"/>
            <a:chExt cx="1668" cy="1317"/>
          </a:xfrm>
        </p:grpSpPr>
        <p:pic>
          <p:nvPicPr>
            <p:cNvPr id="6176" name="Rectangle 6175"/>
            <p:cNvPicPr>
              <a:picLocks noChangeAspect="1" noChangeArrowheads="1"/>
            </p:cNvPicPr>
            <p:nvPr/>
          </p:nvPicPr>
          <p:blipFill>
            <a:blip r:embed="rId13" cstate="email"/>
            <a:srcRect/>
            <a:stretch>
              <a:fillRect/>
            </a:stretch>
          </p:blipFill>
          <p:spPr bwMode="auto">
            <a:xfrm>
              <a:off x="3539" y="981"/>
              <a:ext cx="1668" cy="1317"/>
            </a:xfrm>
            <a:prstGeom prst="rect">
              <a:avLst/>
            </a:prstGeom>
            <a:noFill/>
            <a:ln w="9525">
              <a:noFill/>
              <a:miter lim="800000"/>
              <a:headEnd/>
              <a:tailEnd/>
            </a:ln>
          </p:spPr>
        </p:pic>
        <p:sp>
          <p:nvSpPr>
            <p:cNvPr id="6177" name="Rectangle 6176"/>
            <p:cNvSpPr>
              <a:spLocks noChangeArrowheads="1"/>
            </p:cNvSpPr>
            <p:nvPr/>
          </p:nvSpPr>
          <p:spPr bwMode="auto">
            <a:xfrm>
              <a:off x="3702" y="1688"/>
              <a:ext cx="1341" cy="40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algn="ctr">
                <a:lnSpc>
                  <a:spcPct val="90000"/>
                </a:lnSpc>
                <a:spcBef>
                  <a:spcPct val="20000"/>
                </a:spcBef>
                <a:buClr>
                  <a:schemeClr val="tx2"/>
                </a:buClr>
                <a:buFont typeface="Wingdings" pitchFamily="2" charset="2"/>
                <a:buNone/>
              </a:pPr>
              <a:r>
                <a:rPr lang="en-US" sz="2000" dirty="0">
                  <a:solidFill>
                    <a:schemeClr val="bg1"/>
                  </a:solidFill>
                </a:rPr>
                <a:t>Business</a:t>
              </a:r>
              <a:br>
                <a:rPr lang="en-US" sz="2000" dirty="0">
                  <a:solidFill>
                    <a:schemeClr val="bg1"/>
                  </a:solidFill>
                </a:rPr>
              </a:br>
              <a:r>
                <a:rPr lang="en-US" sz="2000" dirty="0">
                  <a:solidFill>
                    <a:schemeClr val="bg1"/>
                  </a:solidFill>
                </a:rPr>
                <a:t>Requirements</a:t>
              </a:r>
            </a:p>
          </p:txBody>
        </p:sp>
        <p:pic>
          <p:nvPicPr>
            <p:cNvPr id="6178" name="Rectangle 6177"/>
            <p:cNvPicPr>
              <a:picLocks noChangeAspect="1" noChangeArrowheads="1"/>
            </p:cNvPicPr>
            <p:nvPr/>
          </p:nvPicPr>
          <p:blipFill>
            <a:blip r:embed="rId14" cstate="email"/>
            <a:srcRect/>
            <a:stretch>
              <a:fillRect/>
            </a:stretch>
          </p:blipFill>
          <p:spPr bwMode="auto">
            <a:xfrm>
              <a:off x="4022" y="1176"/>
              <a:ext cx="700" cy="444"/>
            </a:xfrm>
            <a:prstGeom prst="rect">
              <a:avLst/>
            </a:prstGeom>
            <a:noFill/>
            <a:ln w="9525">
              <a:noFill/>
              <a:miter lim="800000"/>
              <a:headEnd/>
              <a:tailEnd/>
            </a:ln>
          </p:spPr>
        </p:pic>
        <p:pic>
          <p:nvPicPr>
            <p:cNvPr id="6179" name="Rectangle 6178"/>
            <p:cNvPicPr>
              <a:picLocks noChangeAspect="1" noChangeArrowheads="1"/>
            </p:cNvPicPr>
            <p:nvPr/>
          </p:nvPicPr>
          <p:blipFill>
            <a:blip r:embed="rId15" cstate="email"/>
            <a:srcRect/>
            <a:stretch>
              <a:fillRect/>
            </a:stretch>
          </p:blipFill>
          <p:spPr bwMode="auto">
            <a:xfrm>
              <a:off x="4545" y="1323"/>
              <a:ext cx="321" cy="359"/>
            </a:xfrm>
            <a:prstGeom prst="rect">
              <a:avLst/>
            </a:prstGeom>
            <a:noFill/>
            <a:ln w="9525">
              <a:noFill/>
              <a:miter lim="800000"/>
              <a:headEnd/>
              <a:tailEnd/>
            </a:ln>
          </p:spPr>
        </p:pic>
      </p:grpSp>
      <p:grpSp>
        <p:nvGrpSpPr>
          <p:cNvPr id="5" name="Group 28"/>
          <p:cNvGrpSpPr>
            <a:grpSpLocks/>
          </p:cNvGrpSpPr>
          <p:nvPr/>
        </p:nvGrpSpPr>
        <p:grpSpPr bwMode="auto">
          <a:xfrm>
            <a:off x="1056127" y="973138"/>
            <a:ext cx="2280797" cy="1431805"/>
            <a:chOff x="546" y="981"/>
            <a:chExt cx="1668" cy="1317"/>
          </a:xfrm>
        </p:grpSpPr>
        <p:pic>
          <p:nvPicPr>
            <p:cNvPr id="6172" name="Rectangle 6171"/>
            <p:cNvPicPr>
              <a:picLocks noChangeAspect="1" noChangeArrowheads="1"/>
            </p:cNvPicPr>
            <p:nvPr/>
          </p:nvPicPr>
          <p:blipFill>
            <a:blip r:embed="rId13" cstate="email"/>
            <a:srcRect/>
            <a:stretch>
              <a:fillRect/>
            </a:stretch>
          </p:blipFill>
          <p:spPr bwMode="auto">
            <a:xfrm flipH="1">
              <a:off x="546" y="981"/>
              <a:ext cx="1668" cy="1317"/>
            </a:xfrm>
            <a:prstGeom prst="rect">
              <a:avLst/>
            </a:prstGeom>
            <a:noFill/>
            <a:ln w="9525">
              <a:noFill/>
              <a:miter lim="800000"/>
              <a:headEnd/>
              <a:tailEnd/>
            </a:ln>
          </p:spPr>
        </p:pic>
        <p:sp>
          <p:nvSpPr>
            <p:cNvPr id="6173" name="Rectangle 6172"/>
            <p:cNvSpPr>
              <a:spLocks noChangeArrowheads="1"/>
            </p:cNvSpPr>
            <p:nvPr/>
          </p:nvSpPr>
          <p:spPr bwMode="auto">
            <a:xfrm>
              <a:off x="813" y="1688"/>
              <a:ext cx="1191" cy="40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algn="ctr">
                <a:lnSpc>
                  <a:spcPct val="90000"/>
                </a:lnSpc>
                <a:spcBef>
                  <a:spcPct val="20000"/>
                </a:spcBef>
                <a:buClr>
                  <a:schemeClr val="tx2"/>
                </a:buClr>
                <a:buFont typeface="Wingdings" pitchFamily="2" charset="2"/>
                <a:buNone/>
              </a:pPr>
              <a:r>
                <a:rPr lang="en-US" sz="2000" dirty="0">
                  <a:solidFill>
                    <a:schemeClr val="bg1"/>
                  </a:solidFill>
                </a:rPr>
                <a:t>Developer</a:t>
              </a:r>
              <a:br>
                <a:rPr lang="en-US" sz="2000" dirty="0">
                  <a:solidFill>
                    <a:schemeClr val="bg1"/>
                  </a:solidFill>
                </a:rPr>
              </a:br>
              <a:r>
                <a:rPr lang="en-US" sz="2000" dirty="0">
                  <a:solidFill>
                    <a:schemeClr val="bg1"/>
                  </a:solidFill>
                </a:rPr>
                <a:t>Insights</a:t>
              </a:r>
            </a:p>
          </p:txBody>
        </p:sp>
        <p:pic>
          <p:nvPicPr>
            <p:cNvPr id="6174" name="Rectangle 6173"/>
            <p:cNvPicPr>
              <a:picLocks noChangeAspect="1" noChangeArrowheads="1"/>
            </p:cNvPicPr>
            <p:nvPr/>
          </p:nvPicPr>
          <p:blipFill>
            <a:blip r:embed="rId16" cstate="email"/>
            <a:srcRect/>
            <a:stretch>
              <a:fillRect/>
            </a:stretch>
          </p:blipFill>
          <p:spPr bwMode="auto">
            <a:xfrm>
              <a:off x="1034" y="1176"/>
              <a:ext cx="700" cy="444"/>
            </a:xfrm>
            <a:prstGeom prst="rect">
              <a:avLst/>
            </a:prstGeom>
            <a:noFill/>
            <a:ln w="9525">
              <a:noFill/>
              <a:miter lim="800000"/>
              <a:headEnd/>
              <a:tailEnd/>
            </a:ln>
          </p:spPr>
        </p:pic>
        <p:pic>
          <p:nvPicPr>
            <p:cNvPr id="6175" name="Rectangle 6174"/>
            <p:cNvPicPr>
              <a:picLocks noChangeAspect="1" noChangeArrowheads="1"/>
            </p:cNvPicPr>
            <p:nvPr/>
          </p:nvPicPr>
          <p:blipFill>
            <a:blip r:embed="rId17" cstate="email"/>
            <a:srcRect/>
            <a:stretch>
              <a:fillRect/>
            </a:stretch>
          </p:blipFill>
          <p:spPr bwMode="auto">
            <a:xfrm>
              <a:off x="1527" y="1346"/>
              <a:ext cx="444" cy="364"/>
            </a:xfrm>
            <a:prstGeom prst="rect">
              <a:avLst/>
            </a:prstGeom>
            <a:noFill/>
            <a:ln w="9525">
              <a:noFill/>
              <a:miter lim="800000"/>
              <a:headEnd/>
              <a:tailEnd/>
            </a:ln>
          </p:spPr>
        </p:pic>
      </p:grpSp>
      <p:grpSp>
        <p:nvGrpSpPr>
          <p:cNvPr id="6" name="Group 33"/>
          <p:cNvGrpSpPr>
            <a:grpSpLocks/>
          </p:cNvGrpSpPr>
          <p:nvPr/>
        </p:nvGrpSpPr>
        <p:grpSpPr bwMode="auto">
          <a:xfrm>
            <a:off x="3234312" y="2225676"/>
            <a:ext cx="2764851" cy="1389405"/>
            <a:chOff x="1869" y="1770"/>
            <a:chExt cx="2022" cy="1278"/>
          </a:xfrm>
        </p:grpSpPr>
        <p:pic>
          <p:nvPicPr>
            <p:cNvPr id="6167" name="Rectangle 6166"/>
            <p:cNvPicPr>
              <a:picLocks noChangeAspect="1" noChangeArrowheads="1"/>
            </p:cNvPicPr>
            <p:nvPr/>
          </p:nvPicPr>
          <p:blipFill>
            <a:blip r:embed="rId18" cstate="email"/>
            <a:srcRect/>
            <a:stretch>
              <a:fillRect/>
            </a:stretch>
          </p:blipFill>
          <p:spPr bwMode="auto">
            <a:xfrm>
              <a:off x="2628" y="1770"/>
              <a:ext cx="504" cy="372"/>
            </a:xfrm>
            <a:prstGeom prst="rect">
              <a:avLst/>
            </a:prstGeom>
            <a:noFill/>
            <a:ln w="9525">
              <a:noFill/>
              <a:miter lim="800000"/>
              <a:headEnd/>
              <a:tailEnd/>
            </a:ln>
          </p:spPr>
        </p:pic>
        <p:pic>
          <p:nvPicPr>
            <p:cNvPr id="6168" name="Rectangle 6167"/>
            <p:cNvPicPr>
              <a:picLocks noChangeAspect="1" noChangeArrowheads="1"/>
            </p:cNvPicPr>
            <p:nvPr/>
          </p:nvPicPr>
          <p:blipFill>
            <a:blip r:embed="rId18" cstate="email"/>
            <a:srcRect/>
            <a:stretch>
              <a:fillRect/>
            </a:stretch>
          </p:blipFill>
          <p:spPr bwMode="auto">
            <a:xfrm rot="2470886">
              <a:off x="3360" y="2034"/>
              <a:ext cx="504" cy="372"/>
            </a:xfrm>
            <a:prstGeom prst="rect">
              <a:avLst/>
            </a:prstGeom>
            <a:noFill/>
            <a:ln w="9525">
              <a:noFill/>
              <a:miter lim="800000"/>
              <a:headEnd/>
              <a:tailEnd/>
            </a:ln>
          </p:spPr>
        </p:pic>
        <p:pic>
          <p:nvPicPr>
            <p:cNvPr id="6169" name="Rectangle 6168"/>
            <p:cNvPicPr>
              <a:picLocks noChangeAspect="1" noChangeArrowheads="1"/>
            </p:cNvPicPr>
            <p:nvPr/>
          </p:nvPicPr>
          <p:blipFill>
            <a:blip r:embed="rId18" cstate="email"/>
            <a:srcRect/>
            <a:stretch>
              <a:fillRect/>
            </a:stretch>
          </p:blipFill>
          <p:spPr bwMode="auto">
            <a:xfrm rot="19129114" flipH="1">
              <a:off x="1896" y="2034"/>
              <a:ext cx="504" cy="372"/>
            </a:xfrm>
            <a:prstGeom prst="rect">
              <a:avLst/>
            </a:prstGeom>
            <a:noFill/>
            <a:ln w="9525">
              <a:noFill/>
              <a:miter lim="800000"/>
              <a:headEnd/>
              <a:tailEnd/>
            </a:ln>
          </p:spPr>
        </p:pic>
        <p:pic>
          <p:nvPicPr>
            <p:cNvPr id="6170" name="Rectangle 6169"/>
            <p:cNvPicPr>
              <a:picLocks noChangeAspect="1" noChangeArrowheads="1"/>
            </p:cNvPicPr>
            <p:nvPr/>
          </p:nvPicPr>
          <p:blipFill>
            <a:blip r:embed="rId19" cstate="email"/>
            <a:srcRect/>
            <a:stretch>
              <a:fillRect/>
            </a:stretch>
          </p:blipFill>
          <p:spPr bwMode="auto">
            <a:xfrm rot="5813673">
              <a:off x="3453" y="2610"/>
              <a:ext cx="504" cy="372"/>
            </a:xfrm>
            <a:prstGeom prst="rect">
              <a:avLst/>
            </a:prstGeom>
            <a:noFill/>
            <a:ln w="9525">
              <a:noFill/>
              <a:miter lim="800000"/>
              <a:headEnd/>
              <a:tailEnd/>
            </a:ln>
          </p:spPr>
        </p:pic>
        <p:pic>
          <p:nvPicPr>
            <p:cNvPr id="6171" name="Rectangle 6170"/>
            <p:cNvPicPr>
              <a:picLocks noChangeAspect="1" noChangeArrowheads="1"/>
            </p:cNvPicPr>
            <p:nvPr/>
          </p:nvPicPr>
          <p:blipFill>
            <a:blip r:embed="rId19" cstate="email"/>
            <a:srcRect/>
            <a:stretch>
              <a:fillRect/>
            </a:stretch>
          </p:blipFill>
          <p:spPr bwMode="auto">
            <a:xfrm rot="15786327" flipH="1">
              <a:off x="1803" y="2610"/>
              <a:ext cx="504" cy="372"/>
            </a:xfrm>
            <a:prstGeom prst="rect">
              <a:avLst/>
            </a:prstGeom>
            <a:noFill/>
            <a:ln w="9525">
              <a:noFill/>
              <a:miter lim="800000"/>
              <a:headEnd/>
              <a:tailEnd/>
            </a:ln>
          </p:spPr>
        </p:pic>
      </p:grpSp>
      <p:grpSp>
        <p:nvGrpSpPr>
          <p:cNvPr id="7" name="Group 50"/>
          <p:cNvGrpSpPr>
            <a:grpSpLocks/>
          </p:cNvGrpSpPr>
          <p:nvPr/>
        </p:nvGrpSpPr>
        <p:grpSpPr bwMode="auto">
          <a:xfrm>
            <a:off x="6302815" y="2844800"/>
            <a:ext cx="2280797" cy="1431805"/>
            <a:chOff x="3851" y="1946"/>
            <a:chExt cx="1668" cy="1317"/>
          </a:xfrm>
        </p:grpSpPr>
        <p:pic>
          <p:nvPicPr>
            <p:cNvPr id="6158" name="Rectangle 6157"/>
            <p:cNvPicPr>
              <a:picLocks noChangeAspect="1" noChangeArrowheads="1"/>
            </p:cNvPicPr>
            <p:nvPr/>
          </p:nvPicPr>
          <p:blipFill>
            <a:blip r:embed="rId20" cstate="email"/>
            <a:srcRect/>
            <a:stretch>
              <a:fillRect/>
            </a:stretch>
          </p:blipFill>
          <p:spPr bwMode="auto">
            <a:xfrm>
              <a:off x="3851" y="1946"/>
              <a:ext cx="1668" cy="1317"/>
            </a:xfrm>
            <a:prstGeom prst="rect">
              <a:avLst/>
            </a:prstGeom>
            <a:noFill/>
            <a:ln w="9525">
              <a:noFill/>
              <a:miter lim="800000"/>
              <a:headEnd/>
              <a:tailEnd/>
            </a:ln>
          </p:spPr>
        </p:pic>
        <p:sp>
          <p:nvSpPr>
            <p:cNvPr id="6159" name="Rectangle 6158"/>
            <p:cNvSpPr>
              <a:spLocks noChangeArrowheads="1"/>
            </p:cNvSpPr>
            <p:nvPr/>
          </p:nvSpPr>
          <p:spPr bwMode="auto">
            <a:xfrm>
              <a:off x="3883" y="2690"/>
              <a:ext cx="1600" cy="40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algn="ctr">
                <a:lnSpc>
                  <a:spcPct val="90000"/>
                </a:lnSpc>
                <a:spcBef>
                  <a:spcPct val="20000"/>
                </a:spcBef>
                <a:buClr>
                  <a:schemeClr val="tx2"/>
                </a:buClr>
                <a:buFont typeface="Wingdings" pitchFamily="2" charset="2"/>
                <a:buNone/>
              </a:pPr>
              <a:r>
                <a:rPr lang="en-US" sz="2000" dirty="0">
                  <a:solidFill>
                    <a:schemeClr val="bg1"/>
                  </a:solidFill>
                </a:rPr>
                <a:t>IT Service </a:t>
              </a:r>
              <a:br>
                <a:rPr lang="en-US" sz="2000" dirty="0">
                  <a:solidFill>
                    <a:schemeClr val="bg1"/>
                  </a:solidFill>
                </a:rPr>
              </a:br>
              <a:r>
                <a:rPr lang="en-US" sz="2000" dirty="0">
                  <a:solidFill>
                    <a:schemeClr val="bg1"/>
                  </a:solidFill>
                </a:rPr>
                <a:t>Models</a:t>
              </a:r>
            </a:p>
          </p:txBody>
        </p:sp>
        <p:grpSp>
          <p:nvGrpSpPr>
            <p:cNvPr id="8" name="Group 42"/>
            <p:cNvGrpSpPr>
              <a:grpSpLocks/>
            </p:cNvGrpSpPr>
            <p:nvPr/>
          </p:nvGrpSpPr>
          <p:grpSpPr bwMode="auto">
            <a:xfrm>
              <a:off x="4265" y="2076"/>
              <a:ext cx="753" cy="637"/>
              <a:chOff x="-1056" y="1413"/>
              <a:chExt cx="580" cy="490"/>
            </a:xfrm>
          </p:grpSpPr>
          <p:pic>
            <p:nvPicPr>
              <p:cNvPr id="6161" name="Rectangle 6160"/>
              <p:cNvPicPr>
                <a:picLocks noChangeAspect="1" noChangeArrowheads="1"/>
              </p:cNvPicPr>
              <p:nvPr/>
            </p:nvPicPr>
            <p:blipFill>
              <a:blip r:embed="rId21" cstate="email"/>
              <a:srcRect/>
              <a:stretch>
                <a:fillRect/>
              </a:stretch>
            </p:blipFill>
            <p:spPr bwMode="auto">
              <a:xfrm>
                <a:off x="-831" y="1413"/>
                <a:ext cx="221" cy="326"/>
              </a:xfrm>
              <a:prstGeom prst="rect">
                <a:avLst/>
              </a:prstGeom>
              <a:noFill/>
              <a:ln w="9525">
                <a:noFill/>
                <a:miter lim="800000"/>
                <a:headEnd/>
                <a:tailEnd/>
              </a:ln>
            </p:spPr>
          </p:pic>
          <p:pic>
            <p:nvPicPr>
              <p:cNvPr id="6162" name="Rectangle 6161"/>
              <p:cNvPicPr>
                <a:picLocks noChangeArrowheads="1"/>
              </p:cNvPicPr>
              <p:nvPr/>
            </p:nvPicPr>
            <p:blipFill>
              <a:blip r:embed="rId22" cstate="email"/>
              <a:srcRect/>
              <a:stretch>
                <a:fillRect/>
              </a:stretch>
            </p:blipFill>
            <p:spPr bwMode="auto">
              <a:xfrm rot="3362081">
                <a:off x="-1010" y="1596"/>
                <a:ext cx="362" cy="124"/>
              </a:xfrm>
              <a:prstGeom prst="rect">
                <a:avLst/>
              </a:prstGeom>
              <a:noFill/>
              <a:ln w="9525">
                <a:noFill/>
                <a:miter lim="800000"/>
                <a:headEnd/>
                <a:tailEnd/>
              </a:ln>
            </p:spPr>
          </p:pic>
          <p:pic>
            <p:nvPicPr>
              <p:cNvPr id="6163" name="Rectangle 6162"/>
              <p:cNvPicPr>
                <a:picLocks noChangeArrowheads="1"/>
              </p:cNvPicPr>
              <p:nvPr/>
            </p:nvPicPr>
            <p:blipFill>
              <a:blip r:embed="rId23" cstate="email"/>
              <a:srcRect/>
              <a:stretch>
                <a:fillRect/>
              </a:stretch>
            </p:blipFill>
            <p:spPr bwMode="auto">
              <a:xfrm rot="-2335036">
                <a:off x="-842" y="1582"/>
                <a:ext cx="361" cy="125"/>
              </a:xfrm>
              <a:prstGeom prst="rect">
                <a:avLst/>
              </a:prstGeom>
              <a:noFill/>
              <a:ln w="9525">
                <a:noFill/>
                <a:miter lim="800000"/>
                <a:headEnd/>
                <a:tailEnd/>
              </a:ln>
            </p:spPr>
          </p:pic>
          <p:pic>
            <p:nvPicPr>
              <p:cNvPr id="6164" name="Rectangle 6163"/>
              <p:cNvPicPr>
                <a:picLocks noChangeAspect="1" noChangeArrowheads="1"/>
              </p:cNvPicPr>
              <p:nvPr/>
            </p:nvPicPr>
            <p:blipFill>
              <a:blip r:embed="rId24" cstate="email"/>
              <a:srcRect/>
              <a:stretch>
                <a:fillRect/>
              </a:stretch>
            </p:blipFill>
            <p:spPr bwMode="auto">
              <a:xfrm>
                <a:off x="-696" y="1578"/>
                <a:ext cx="220" cy="325"/>
              </a:xfrm>
              <a:prstGeom prst="rect">
                <a:avLst/>
              </a:prstGeom>
              <a:noFill/>
              <a:ln w="9525">
                <a:noFill/>
                <a:miter lim="800000"/>
                <a:headEnd/>
                <a:tailEnd/>
              </a:ln>
            </p:spPr>
          </p:pic>
          <p:pic>
            <p:nvPicPr>
              <p:cNvPr id="6165" name="Rectangle 6164"/>
              <p:cNvPicPr>
                <a:picLocks noChangeAspect="1" noChangeArrowheads="1"/>
              </p:cNvPicPr>
              <p:nvPr/>
            </p:nvPicPr>
            <p:blipFill>
              <a:blip r:embed="rId21" cstate="email"/>
              <a:srcRect/>
              <a:stretch>
                <a:fillRect/>
              </a:stretch>
            </p:blipFill>
            <p:spPr bwMode="auto">
              <a:xfrm>
                <a:off x="-1056" y="1546"/>
                <a:ext cx="221" cy="326"/>
              </a:xfrm>
              <a:prstGeom prst="rect">
                <a:avLst/>
              </a:prstGeom>
              <a:noFill/>
              <a:ln w="9525">
                <a:noFill/>
                <a:miter lim="800000"/>
                <a:headEnd/>
                <a:tailEnd/>
              </a:ln>
            </p:spPr>
          </p:pic>
          <p:pic>
            <p:nvPicPr>
              <p:cNvPr id="6166" name="Rectangle 6165"/>
              <p:cNvPicPr>
                <a:picLocks noChangeArrowheads="1"/>
              </p:cNvPicPr>
              <p:nvPr/>
            </p:nvPicPr>
            <p:blipFill>
              <a:blip r:embed="rId25" cstate="email"/>
              <a:srcRect/>
              <a:stretch>
                <a:fillRect/>
              </a:stretch>
            </p:blipFill>
            <p:spPr bwMode="auto">
              <a:xfrm rot="5400000">
                <a:off x="-824" y="1624"/>
                <a:ext cx="96" cy="208"/>
              </a:xfrm>
              <a:prstGeom prst="rect">
                <a:avLst/>
              </a:prstGeom>
              <a:noFill/>
              <a:ln w="9525">
                <a:noFill/>
                <a:miter lim="800000"/>
                <a:headEnd/>
                <a:tailEnd/>
              </a:ln>
            </p:spPr>
          </p:pic>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145"/>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 presetClass="entr" presetSubtype="0" fill="hold" nodeType="after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ntr" presetSubtype="32" fill="hold" nodeType="clickEffect">
                                  <p:stCondLst>
                                    <p:cond delay="0"/>
                                  </p:stCondLst>
                                  <p:childTnLst>
                                    <p:set>
                                      <p:cBhvr>
                                        <p:cTn id="38" dur="1" fill="hold">
                                          <p:stCondLst>
                                            <p:cond delay="0"/>
                                          </p:stCondLst>
                                        </p:cTn>
                                        <p:tgtEl>
                                          <p:spTgt spid="6151"/>
                                        </p:tgtEl>
                                        <p:attrNameLst>
                                          <p:attrName>style.visibility</p:attrName>
                                        </p:attrNameLst>
                                      </p:cBhvr>
                                      <p:to>
                                        <p:strVal val="visible"/>
                                      </p:to>
                                    </p:set>
                                    <p:animEffect transition="in" filter="diamond(out)">
                                      <p:cBhvr>
                                        <p:cTn id="39" dur="500"/>
                                        <p:tgtEl>
                                          <p:spTgt spid="6151"/>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499"/>
                                          </p:stCondLst>
                                        </p:cTn>
                                        <p:tgtEl>
                                          <p:spTgt spid="6146"/>
                                        </p:tgtEl>
                                        <p:attrNameLst>
                                          <p:attrName>style.visibility</p:attrName>
                                        </p:attrNameLst>
                                      </p:cBhvr>
                                      <p:to>
                                        <p:strVal val="visible"/>
                                      </p:to>
                                    </p:se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6147"/>
                                        </p:tgtEl>
                                        <p:attrNameLst>
                                          <p:attrName>style.visibility</p:attrName>
                                        </p:attrNameLst>
                                      </p:cBhvr>
                                      <p:to>
                                        <p:strVal val="visible"/>
                                      </p:to>
                                    </p:set>
                                    <p:animEffect transition="in" filter="wipe(up)">
                                      <p:cBhvr>
                                        <p:cTn id="46" dur="500"/>
                                        <p:tgtEl>
                                          <p:spTgt spid="6147"/>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6149"/>
                                        </p:tgtEl>
                                        <p:attrNameLst>
                                          <p:attrName>style.visibility</p:attrName>
                                        </p:attrNameLst>
                                      </p:cBhvr>
                                      <p:to>
                                        <p:strVal val="visible"/>
                                      </p:to>
                                    </p:set>
                                    <p:animEffect transition="in" filter="wipe(up)">
                                      <p:cBhvr>
                                        <p:cTn id="50" dur="500"/>
                                        <p:tgtEl>
                                          <p:spTgt spid="6149"/>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6148"/>
                                        </p:tgtEl>
                                        <p:attrNameLst>
                                          <p:attrName>style.visibility</p:attrName>
                                        </p:attrNameLst>
                                      </p:cBhvr>
                                      <p:to>
                                        <p:strVal val="visible"/>
                                      </p:to>
                                    </p:set>
                                    <p:animEffect transition="in" filter="wipe(up)">
                                      <p:cBhvr>
                                        <p:cTn id="5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quot;GLASS&quot;; White to Transparent Linear; Shadow; 1pt stroke;"/>
          <p:cNvSpPr/>
          <p:nvPr/>
        </p:nvSpPr>
        <p:spPr bwMode="auto">
          <a:xfrm>
            <a:off x="0" y="1143000"/>
            <a:ext cx="8888506" cy="4918240"/>
          </a:xfrm>
          <a:prstGeom prst="roundRect">
            <a:avLst>
              <a:gd name="adj" fmla="val 0"/>
            </a:avLst>
          </a:prstGeom>
          <a:gradFill flip="none" rotWithShape="1">
            <a:gsLst>
              <a:gs pos="0">
                <a:schemeClr val="bg2">
                  <a:lumMod val="95000"/>
                  <a:lumOff val="5000"/>
                </a:scheme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a:defRPr/>
            </a:pPr>
            <a:endParaRPr lang="en-US" altLang="zh-CN" dirty="0" smtClean="0">
              <a:solidFill>
                <a:srgbClr val="FFFFFF"/>
              </a:solidFill>
              <a:latin typeface="Segoe"/>
            </a:endParaRPr>
          </a:p>
        </p:txBody>
      </p:sp>
      <p:sp>
        <p:nvSpPr>
          <p:cNvPr id="14" name="&quot;GLASS&quot;; White to Transparent Linear; Shadow; 1pt stroke;"/>
          <p:cNvSpPr/>
          <p:nvPr/>
        </p:nvSpPr>
        <p:spPr bwMode="auto">
          <a:xfrm>
            <a:off x="102322" y="1295400"/>
            <a:ext cx="4032089" cy="4621651"/>
          </a:xfrm>
          <a:prstGeom prst="roundRect">
            <a:avLst>
              <a:gd name="adj" fmla="val 0"/>
            </a:avLst>
          </a:prstGeom>
          <a:gradFill flip="none" rotWithShape="1">
            <a:gsLst>
              <a:gs pos="0">
                <a:schemeClr val="tx1">
                  <a:alpha val="16000"/>
                </a:schemeClr>
              </a:gs>
              <a:gs pos="100000">
                <a:schemeClr val="bg2">
                  <a:lumMod val="85000"/>
                  <a:lumOff val="15000"/>
                  <a:alpha val="22000"/>
                </a:scheme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a:endParaRPr lang="en-US" dirty="0">
              <a:solidFill>
                <a:srgbClr val="FFFFFF"/>
              </a:solidFill>
              <a:latin typeface="Segoe"/>
              <a:ea typeface="+mn-ea"/>
              <a:cs typeface="+mn-cs"/>
            </a:endParaRPr>
          </a:p>
        </p:txBody>
      </p:sp>
      <p:sp>
        <p:nvSpPr>
          <p:cNvPr id="21506" name="Title 1"/>
          <p:cNvSpPr>
            <a:spLocks noGrp="1"/>
          </p:cNvSpPr>
          <p:nvPr>
            <p:ph type="title"/>
          </p:nvPr>
        </p:nvSpPr>
        <p:spPr>
          <a:xfrm>
            <a:off x="0" y="152400"/>
            <a:ext cx="9144000" cy="563562"/>
          </a:xfrm>
        </p:spPr>
        <p:txBody>
          <a:bodyPr/>
          <a:lstStyle/>
          <a:p>
            <a:r>
              <a:rPr lang="en-US" sz="2800" dirty="0" smtClean="0"/>
              <a:t>Operations Manager – Leveraging the Data Warehouse</a:t>
            </a:r>
            <a:br>
              <a:rPr lang="en-US" sz="2800" dirty="0" smtClean="0"/>
            </a:br>
            <a:endParaRPr lang="en-US" sz="2800" dirty="0" smtClean="0"/>
          </a:p>
        </p:txBody>
      </p:sp>
      <p:sp>
        <p:nvSpPr>
          <p:cNvPr id="7" name="Content Placeholder 29"/>
          <p:cNvSpPr txBox="1">
            <a:spLocks/>
          </p:cNvSpPr>
          <p:nvPr/>
        </p:nvSpPr>
        <p:spPr>
          <a:xfrm>
            <a:off x="0" y="1371600"/>
            <a:ext cx="4191000" cy="4570433"/>
          </a:xfrm>
          <a:prstGeom prst="rect">
            <a:avLst/>
          </a:prstGeom>
        </p:spPr>
        <p:txBody>
          <a:bodyPr/>
          <a:lstStyle/>
          <a:p>
            <a:pPr marL="395288" indent="-395288" defTabSz="922975" eaLnBrk="0" hangingPunct="0">
              <a:lnSpc>
                <a:spcPct val="90000"/>
              </a:lnSpc>
              <a:spcBef>
                <a:spcPct val="30000"/>
              </a:spcBef>
              <a:spcAft>
                <a:spcPts val="1200"/>
              </a:spcAft>
              <a:buClr>
                <a:schemeClr val="bg1"/>
              </a:buClr>
              <a:buSzPct val="100000"/>
              <a:buFont typeface="Arial" pitchFamily="34" charset="0"/>
              <a:buChar char="•"/>
              <a:tabLst>
                <a:tab pos="1371600" algn="l"/>
              </a:tabLst>
              <a:defRPr/>
            </a:pPr>
            <a:r>
              <a:rPr lang="en-US" altLang="ja-JP" sz="2000" b="0" dirty="0" smtClean="0">
                <a:solidFill>
                  <a:schemeClr val="bg1"/>
                </a:solidFill>
                <a:latin typeface="+mn-lt"/>
              </a:rPr>
              <a:t>Gain insight into your current usage and leverage better intelligence to predict future requirements</a:t>
            </a:r>
          </a:p>
          <a:p>
            <a:pPr marL="395288" indent="-395288" defTabSz="922975" eaLnBrk="0" hangingPunct="0">
              <a:lnSpc>
                <a:spcPct val="90000"/>
              </a:lnSpc>
              <a:spcBef>
                <a:spcPct val="30000"/>
              </a:spcBef>
              <a:spcAft>
                <a:spcPts val="1200"/>
              </a:spcAft>
              <a:buClr>
                <a:schemeClr val="bg1"/>
              </a:buClr>
              <a:buSzPct val="100000"/>
              <a:buFont typeface="Arial" pitchFamily="34" charset="0"/>
              <a:buChar char="•"/>
              <a:tabLst>
                <a:tab pos="1371600" algn="l"/>
              </a:tabLst>
              <a:defRPr/>
            </a:pPr>
            <a:r>
              <a:rPr lang="en-US" altLang="ja-JP" sz="2000" b="0" dirty="0" smtClean="0">
                <a:solidFill>
                  <a:schemeClr val="bg1"/>
                </a:solidFill>
                <a:latin typeface="+mn-lt"/>
              </a:rPr>
              <a:t>Identify problems before your customers do.</a:t>
            </a:r>
          </a:p>
          <a:p>
            <a:pPr marL="395288" indent="-395288" defTabSz="922975" eaLnBrk="0" hangingPunct="0">
              <a:lnSpc>
                <a:spcPct val="90000"/>
              </a:lnSpc>
              <a:spcBef>
                <a:spcPct val="30000"/>
              </a:spcBef>
              <a:spcAft>
                <a:spcPts val="1200"/>
              </a:spcAft>
              <a:buClr>
                <a:schemeClr val="bg1"/>
              </a:buClr>
              <a:buSzPct val="100000"/>
              <a:buFont typeface="Arial" pitchFamily="34" charset="0"/>
              <a:buChar char="•"/>
              <a:tabLst>
                <a:tab pos="1371600" algn="l"/>
              </a:tabLst>
              <a:defRPr/>
            </a:pPr>
            <a:r>
              <a:rPr lang="en-US" altLang="ja-JP" sz="2000" b="0" dirty="0" smtClean="0">
                <a:solidFill>
                  <a:schemeClr val="bg1"/>
                </a:solidFill>
                <a:latin typeface="+mn-lt"/>
              </a:rPr>
              <a:t>Add value and create a new revenue stream with deep reporting capabilities</a:t>
            </a:r>
          </a:p>
          <a:p>
            <a:pPr marL="395288" indent="-395288" defTabSz="922975" eaLnBrk="0" hangingPunct="0">
              <a:lnSpc>
                <a:spcPct val="90000"/>
              </a:lnSpc>
              <a:spcBef>
                <a:spcPct val="30000"/>
              </a:spcBef>
              <a:spcAft>
                <a:spcPts val="1200"/>
              </a:spcAft>
              <a:buClr>
                <a:schemeClr val="bg1"/>
              </a:buClr>
              <a:buSzPct val="100000"/>
              <a:buFont typeface="Arial" pitchFamily="34" charset="0"/>
              <a:buChar char="•"/>
              <a:tabLst>
                <a:tab pos="1371600" algn="l"/>
              </a:tabLst>
              <a:defRPr/>
            </a:pPr>
            <a:r>
              <a:rPr lang="en-US" altLang="ja-JP" sz="2000" b="0" dirty="0" smtClean="0">
                <a:solidFill>
                  <a:schemeClr val="bg1"/>
                </a:solidFill>
                <a:latin typeface="+mn-lt"/>
              </a:rPr>
              <a:t>Gain visibility into end-users application experience</a:t>
            </a:r>
          </a:p>
        </p:txBody>
      </p:sp>
      <p:pic>
        <p:nvPicPr>
          <p:cNvPr id="8" name="Picture 3"/>
          <p:cNvPicPr>
            <a:picLocks noChangeAspect="1" noChangeArrowheads="1"/>
          </p:cNvPicPr>
          <p:nvPr/>
        </p:nvPicPr>
        <p:blipFill>
          <a:blip r:embed="rId3" cstate="email"/>
          <a:srcRect/>
          <a:stretch>
            <a:fillRect/>
          </a:stretch>
        </p:blipFill>
        <p:spPr bwMode="auto">
          <a:xfrm>
            <a:off x="3982011" y="1460665"/>
            <a:ext cx="4846070" cy="3124200"/>
          </a:xfrm>
          <a:prstGeom prst="rect">
            <a:avLst/>
          </a:prstGeom>
          <a:noFill/>
          <a:ln w="9525">
            <a:noFill/>
            <a:miter lim="800000"/>
            <a:headEnd/>
            <a:tailEnd/>
          </a:ln>
          <a:effectLst>
            <a:reflection blurRad="6350" stA="52000" endA="300" endPos="35000" dir="5400000" sy="-100000" algn="bl" rotWithShape="0"/>
          </a:effectLst>
          <a:scene3d>
            <a:camera prst="perspectiveLeft"/>
            <a:lightRig rig="threePt" dir="t"/>
          </a:scene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Center Operations Manager</a:t>
            </a:r>
            <a:endParaRPr lang="en-US" dirty="0"/>
          </a:p>
        </p:txBody>
      </p:sp>
      <p:sp>
        <p:nvSpPr>
          <p:cNvPr id="5" name="Rectangle 4"/>
          <p:cNvSpPr/>
          <p:nvPr/>
        </p:nvSpPr>
        <p:spPr>
          <a:xfrm rot="21075430">
            <a:off x="1245236" y="2852090"/>
            <a:ext cx="6510168" cy="8402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fontAlgn="base">
              <a:lnSpc>
                <a:spcPct val="90000"/>
              </a:lnSpc>
              <a:spcBef>
                <a:spcPct val="0"/>
              </a:spcBef>
              <a:spcAft>
                <a:spcPct val="0"/>
              </a:spcAft>
            </a:pPr>
            <a:r>
              <a:rPr lang="en-US" sz="5400" b="1" dirty="0" smtClean="0">
                <a:ln w="12700">
                  <a:noFill/>
                  <a:prstDash val="solid"/>
                </a:ln>
                <a:gradFill>
                  <a:gsLst>
                    <a:gs pos="0">
                      <a:srgbClr val="000000"/>
                    </a:gs>
                    <a:gs pos="100000">
                      <a:srgbClr val="000000"/>
                    </a:gs>
                  </a:gsLst>
                  <a:lin ang="5400000" scaled="0"/>
                </a:gradFill>
                <a:effectLst>
                  <a:outerShdw blurRad="76200" dir="3900000" algn="ctr" rotWithShape="0">
                    <a:srgbClr val="FFFFFF"/>
                  </a:outerShdw>
                </a:effectLst>
                <a:latin typeface="Segoe Semibold" pitchFamily="34" charset="0"/>
              </a:rPr>
              <a:t>DEMO!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
</p:tagLst>
</file>

<file path=ppt/tags/tag2.xml><?xml version="1.0" encoding="utf-8"?>
<p:tagLst xmlns:a="http://schemas.openxmlformats.org/drawingml/2006/main" xmlns:r="http://schemas.openxmlformats.org/officeDocument/2006/relationships" xmlns:p="http://schemas.openxmlformats.org/presentationml/2006/main">
  <p:tag name="TIMING" val="|1.9|1.4|3.5|35|87|101|73.9"/>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Segoe"/>
        <a:ea typeface="MS PGothic"/>
        <a:cs typeface="MS PGothic"/>
      </a:majorFont>
      <a:minorFont>
        <a:latin typeface="Segoe"/>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1"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1" charset="0"/>
            <a:ea typeface="MS PGothic" pitchFamily="34" charset="-128"/>
            <a:cs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D46F7EC7E95947B67BEC980D487292" ma:contentTypeVersion="0" ma:contentTypeDescription="Create a new document." ma:contentTypeScope="" ma:versionID="5e8459bbc925ded571ac90d9a99ef01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4F71D4-1330-4D1A-8569-21D778B2F5F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279D8DC0-1C6C-4080-BD23-51B531462138}">
  <ds:schemaRefs>
    <ds:schemaRef ds:uri="http://schemas.microsoft.com/sharepoint/v3/contenttype/forms"/>
  </ds:schemaRefs>
</ds:datastoreItem>
</file>

<file path=customXml/itemProps3.xml><?xml version="1.0" encoding="utf-8"?>
<ds:datastoreItem xmlns:ds="http://schemas.openxmlformats.org/officeDocument/2006/customXml" ds:itemID="{FC12B53F-656C-4602-826F-591A2F4D0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Starr Dual G5:Applications:Microsoft Office 2004:Templates:Presentations:Designs:Bold Stripes</Template>
  <TotalTime>600</TotalTime>
  <Words>1022</Words>
  <Application>Microsoft Office PowerPoint</Application>
  <PresentationFormat>On-screen Show (4:3)</PresentationFormat>
  <Paragraphs>189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Slide 1</vt:lpstr>
      <vt:lpstr>Why Improve Datacenter Automation?</vt:lpstr>
      <vt:lpstr>Key Focus: Supporting the Evolution of the Data Center</vt:lpstr>
      <vt:lpstr>System Center Knowledge Driven Management Solutions</vt:lpstr>
      <vt:lpstr>Managing the Server Lifecycle </vt:lpstr>
      <vt:lpstr>A Focus on Data Center Health &amp; Performance</vt:lpstr>
      <vt:lpstr>Operations Manager – Management Packs</vt:lpstr>
      <vt:lpstr>Operations Manager – Leveraging the Data Warehouse </vt:lpstr>
      <vt:lpstr>System Center Operations Manager</vt:lpstr>
      <vt:lpstr>Configuration Manager '07 Key Investments</vt:lpstr>
      <vt:lpstr>SCCM - Automate Software Deployment</vt:lpstr>
      <vt:lpstr>Internet Based Client Management for SCCM</vt:lpstr>
      <vt:lpstr>Slide 13</vt:lpstr>
      <vt:lpstr>Key highlights – Exchange protection</vt:lpstr>
      <vt:lpstr>Key highlights – SQL Recovery</vt:lpstr>
      <vt:lpstr>System Center Data Protection Manager</vt:lpstr>
      <vt:lpstr>What’s missing???</vt:lpstr>
      <vt:lpstr>Conclusion</vt:lpstr>
      <vt:lpstr>Thank you</vt:lpstr>
    </vt:vector>
  </TitlesOfParts>
  <Company>Mark Braithwaite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Braithwaite</dc:creator>
  <cp:lastModifiedBy>Melissa Anne Povey (BuzzBee Company)</cp:lastModifiedBy>
  <cp:revision>44</cp:revision>
  <dcterms:created xsi:type="dcterms:W3CDTF">2008-10-17T16:12:13Z</dcterms:created>
  <dcterms:modified xsi:type="dcterms:W3CDTF">2009-06-19T00:11:02Z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New Communications Sector PowerPoint presentation template.  White background, designed for everyday use, for internal and external presentations</vt:lpwstr>
  </property>
  <property fmtid="{D5CDD505-2E9C-101B-9397-08002B2CF9AE}" pid="3" name="Owner">
    <vt:lpwstr>Beth Morrissey</vt:lpwstr>
  </property>
  <property fmtid="{D5CDD505-2E9C-101B-9397-08002B2CF9AE}" pid="4" name="Status">
    <vt:lpwstr>Final</vt:lpwstr>
  </property>
  <property fmtid="{D5CDD505-2E9C-101B-9397-08002B2CF9AE}" pid="5" name="ContentTypeId">
    <vt:lpwstr>0x01010085D46F7EC7E95947B67BEC980D487292</vt:lpwstr>
  </property>
  <property fmtid="{D5CDD505-2E9C-101B-9397-08002B2CF9AE}" pid="6" name="_MarkAsFinal">
    <vt:bool>true</vt:bool>
  </property>
</Properties>
</file>