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2" r:id="rId4"/>
  </p:sldMasterIdLst>
  <p:notesMasterIdLst>
    <p:notesMasterId r:id="rId39"/>
  </p:notesMasterIdLst>
  <p:handoutMasterIdLst>
    <p:handoutMasterId r:id="rId40"/>
  </p:handoutMasterIdLst>
  <p:sldIdLst>
    <p:sldId id="257" r:id="rId5"/>
    <p:sldId id="313" r:id="rId6"/>
    <p:sldId id="315" r:id="rId7"/>
    <p:sldId id="322" r:id="rId8"/>
    <p:sldId id="321" r:id="rId9"/>
    <p:sldId id="331" r:id="rId10"/>
    <p:sldId id="325" r:id="rId11"/>
    <p:sldId id="295" r:id="rId12"/>
    <p:sldId id="291" r:id="rId13"/>
    <p:sldId id="330" r:id="rId14"/>
    <p:sldId id="293" r:id="rId15"/>
    <p:sldId id="294" r:id="rId16"/>
    <p:sldId id="296" r:id="rId17"/>
    <p:sldId id="298" r:id="rId18"/>
    <p:sldId id="299" r:id="rId19"/>
    <p:sldId id="300" r:id="rId20"/>
    <p:sldId id="302" r:id="rId21"/>
    <p:sldId id="304" r:id="rId22"/>
    <p:sldId id="305" r:id="rId23"/>
    <p:sldId id="306" r:id="rId24"/>
    <p:sldId id="308" r:id="rId25"/>
    <p:sldId id="311" r:id="rId26"/>
    <p:sldId id="307" r:id="rId27"/>
    <p:sldId id="312" r:id="rId28"/>
    <p:sldId id="309" r:id="rId29"/>
    <p:sldId id="310" r:id="rId30"/>
    <p:sldId id="271" r:id="rId31"/>
    <p:sldId id="314" r:id="rId32"/>
    <p:sldId id="329" r:id="rId33"/>
    <p:sldId id="316" r:id="rId34"/>
    <p:sldId id="317" r:id="rId35"/>
    <p:sldId id="318" r:id="rId36"/>
    <p:sldId id="319" r:id="rId37"/>
    <p:sldId id="320" r:id="rId38"/>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joffe" initials="m"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2B2B2"/>
    <a:srgbClr val="F8C37C"/>
    <a:srgbClr val="D39D55"/>
    <a:srgbClr val="D2743A"/>
    <a:srgbClr val="D1943B"/>
    <a:srgbClr val="F6AE1E"/>
    <a:srgbClr val="FF0066"/>
    <a:srgbClr val="000000"/>
    <a:srgbClr val="F3AF3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1708" autoAdjust="0"/>
    <p:restoredTop sz="43568" autoAdjust="0"/>
  </p:normalViewPr>
  <p:slideViewPr>
    <p:cSldViewPr>
      <p:cViewPr varScale="1">
        <p:scale>
          <a:sx n="97" d="100"/>
          <a:sy n="97" d="100"/>
        </p:scale>
        <p:origin x="-114" y="-378"/>
      </p:cViewPr>
      <p:guideLst>
        <p:guide orient="horz" pos="144"/>
        <p:guide orient="horz" pos="895"/>
        <p:guide orient="horz" pos="1484"/>
        <p:guide orient="horz" pos="1200"/>
        <p:guide orient="horz" pos="2736"/>
        <p:guide orient="horz" pos="4097"/>
        <p:guide pos="2880"/>
        <p:guide pos="240"/>
        <p:guide pos="460"/>
        <p:guide pos="5520"/>
        <p:guide pos="863"/>
        <p:guide pos="5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166"/>
    </p:cViewPr>
  </p:sorterViewPr>
  <p:notesViewPr>
    <p:cSldViewPr showGuides="1">
      <p:cViewPr varScale="1">
        <p:scale>
          <a:sx n="83" d="100"/>
          <a:sy n="83" d="100"/>
        </p:scale>
        <p:origin x="-1992"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DE848A-7AF9-478F-A50F-8BA7E5FE0FCE}" type="doc">
      <dgm:prSet loTypeId="urn:microsoft.com/office/officeart/2005/8/layout/default" loCatId="list" qsTypeId="urn:microsoft.com/office/officeart/2005/8/quickstyle/simple5" qsCatId="simple" csTypeId="urn:microsoft.com/office/officeart/2005/8/colors/accent1_5" csCatId="accent1" phldr="1"/>
      <dgm:spPr/>
      <dgm:t>
        <a:bodyPr/>
        <a:lstStyle/>
        <a:p>
          <a:endParaRPr lang="en-US"/>
        </a:p>
      </dgm:t>
    </dgm:pt>
    <dgm:pt modelId="{14DF107C-4186-4A5E-89A9-62259247F1AD}">
      <dgm:prSet phldrT="[Text]"/>
      <dgm:spPr/>
      <dgm:t>
        <a:bodyPr/>
        <a:lstStyle/>
        <a:p>
          <a:r>
            <a:rPr lang="en-US" dirty="0" smtClean="0"/>
            <a:t>Modular architecture for reduced attack surface </a:t>
          </a:r>
          <a:endParaRPr lang="en-US" dirty="0"/>
        </a:p>
      </dgm:t>
    </dgm:pt>
    <dgm:pt modelId="{D882CCEA-0D90-4406-AC0C-23EBEA44D594}" type="parTrans" cxnId="{CC264353-EB76-4515-A293-8969A1D8511E}">
      <dgm:prSet/>
      <dgm:spPr/>
      <dgm:t>
        <a:bodyPr/>
        <a:lstStyle/>
        <a:p>
          <a:endParaRPr lang="en-US"/>
        </a:p>
      </dgm:t>
    </dgm:pt>
    <dgm:pt modelId="{CD04984A-4E61-4D10-ABB2-4610C6A113AD}" type="sibTrans" cxnId="{CC264353-EB76-4515-A293-8969A1D8511E}">
      <dgm:prSet/>
      <dgm:spPr/>
      <dgm:t>
        <a:bodyPr/>
        <a:lstStyle/>
        <a:p>
          <a:endParaRPr lang="en-US"/>
        </a:p>
      </dgm:t>
    </dgm:pt>
    <dgm:pt modelId="{67FA8409-19D4-43B5-920C-8718E4590503}">
      <dgm:prSet/>
      <dgm:spPr/>
      <dgm:t>
        <a:bodyPr/>
        <a:lstStyle/>
        <a:p>
          <a:r>
            <a:rPr lang="en-US" dirty="0" smtClean="0"/>
            <a:t>XML-based configuration system </a:t>
          </a:r>
        </a:p>
      </dgm:t>
    </dgm:pt>
    <dgm:pt modelId="{EF7CFC4B-8CE8-41D8-B8C3-7F19FFB1B2DC}" type="parTrans" cxnId="{522AADA3-FEA1-4E3D-819F-498430FC0E4D}">
      <dgm:prSet/>
      <dgm:spPr/>
      <dgm:t>
        <a:bodyPr/>
        <a:lstStyle/>
        <a:p>
          <a:endParaRPr lang="en-US"/>
        </a:p>
      </dgm:t>
    </dgm:pt>
    <dgm:pt modelId="{681113A7-26C1-413E-9772-F4CA3346CD6C}" type="sibTrans" cxnId="{522AADA3-FEA1-4E3D-819F-498430FC0E4D}">
      <dgm:prSet/>
      <dgm:spPr/>
      <dgm:t>
        <a:bodyPr/>
        <a:lstStyle/>
        <a:p>
          <a:endParaRPr lang="en-US"/>
        </a:p>
      </dgm:t>
    </dgm:pt>
    <dgm:pt modelId="{DCE2A749-DF7E-43CA-827D-F38D8F340955}">
      <dgm:prSet/>
      <dgm:spPr/>
      <dgm:t>
        <a:bodyPr/>
        <a:lstStyle/>
        <a:p>
          <a:r>
            <a:rPr lang="en-US" dirty="0" smtClean="0"/>
            <a:t>Remote management capability</a:t>
          </a:r>
        </a:p>
      </dgm:t>
    </dgm:pt>
    <dgm:pt modelId="{71447566-81CE-4AC2-A21F-5DA276FF9D1B}" type="parTrans" cxnId="{F542F5AC-E3B6-450E-9C4B-6072D3875EEA}">
      <dgm:prSet/>
      <dgm:spPr/>
      <dgm:t>
        <a:bodyPr/>
        <a:lstStyle/>
        <a:p>
          <a:endParaRPr lang="en-US"/>
        </a:p>
      </dgm:t>
    </dgm:pt>
    <dgm:pt modelId="{BFFDBE5F-CAB8-4FCE-899D-FA5C49913416}" type="sibTrans" cxnId="{F542F5AC-E3B6-450E-9C4B-6072D3875EEA}">
      <dgm:prSet/>
      <dgm:spPr/>
      <dgm:t>
        <a:bodyPr/>
        <a:lstStyle/>
        <a:p>
          <a:endParaRPr lang="en-US"/>
        </a:p>
      </dgm:t>
    </dgm:pt>
    <dgm:pt modelId="{B83C0753-3552-4051-AAA9-56E2CFD9A12C}">
      <dgm:prSet/>
      <dgm:spPr/>
      <dgm:t>
        <a:bodyPr/>
        <a:lstStyle/>
        <a:p>
          <a:r>
            <a:rPr lang="en-US" dirty="0" smtClean="0"/>
            <a:t>Advanced diagnostics</a:t>
          </a:r>
        </a:p>
      </dgm:t>
    </dgm:pt>
    <dgm:pt modelId="{08244EE0-7376-4484-987D-E3EC67180C07}" type="parTrans" cxnId="{8F30B099-9E27-4515-A2E3-AF392A973417}">
      <dgm:prSet/>
      <dgm:spPr/>
      <dgm:t>
        <a:bodyPr/>
        <a:lstStyle/>
        <a:p>
          <a:endParaRPr lang="en-US"/>
        </a:p>
      </dgm:t>
    </dgm:pt>
    <dgm:pt modelId="{DED9D50C-C3AF-49EB-910A-8AD8CE199988}" type="sibTrans" cxnId="{8F30B099-9E27-4515-A2E3-AF392A973417}">
      <dgm:prSet/>
      <dgm:spPr/>
      <dgm:t>
        <a:bodyPr/>
        <a:lstStyle/>
        <a:p>
          <a:endParaRPr lang="en-US"/>
        </a:p>
      </dgm:t>
    </dgm:pt>
    <dgm:pt modelId="{2729D85E-41E1-444C-9AEE-1D188D031672}">
      <dgm:prSet/>
      <dgm:spPr/>
      <dgm:t>
        <a:bodyPr/>
        <a:lstStyle/>
        <a:p>
          <a:r>
            <a:rPr lang="en-US" dirty="0" smtClean="0"/>
            <a:t>Ability to extend IIS7 using managed code</a:t>
          </a:r>
        </a:p>
      </dgm:t>
    </dgm:pt>
    <dgm:pt modelId="{FA3C0C11-E0CB-477A-85E7-B023EFA25FE4}" type="parTrans" cxnId="{B7B4D515-B3D0-4C4C-8D5A-9512FC446EBC}">
      <dgm:prSet/>
      <dgm:spPr/>
      <dgm:t>
        <a:bodyPr/>
        <a:lstStyle/>
        <a:p>
          <a:endParaRPr lang="en-US"/>
        </a:p>
      </dgm:t>
    </dgm:pt>
    <dgm:pt modelId="{2B0265C9-3EBF-4ABE-BB1D-35A4EB2517B3}" type="sibTrans" cxnId="{B7B4D515-B3D0-4C4C-8D5A-9512FC446EBC}">
      <dgm:prSet/>
      <dgm:spPr/>
      <dgm:t>
        <a:bodyPr/>
        <a:lstStyle/>
        <a:p>
          <a:endParaRPr lang="en-US"/>
        </a:p>
      </dgm:t>
    </dgm:pt>
    <dgm:pt modelId="{E51985BD-C3F3-4363-8B6F-0932BFEDBDB5}">
      <dgm:prSet/>
      <dgm:spPr/>
      <dgm:t>
        <a:bodyPr/>
        <a:lstStyle/>
        <a:p>
          <a:r>
            <a:rPr lang="en-US" dirty="0" smtClean="0"/>
            <a:t>Integration with WMS and Media Pack</a:t>
          </a:r>
        </a:p>
      </dgm:t>
    </dgm:pt>
    <dgm:pt modelId="{8A08D6AE-71C0-4757-B6F8-13F8F8F96170}" type="parTrans" cxnId="{FF4FF32D-57EA-4903-818C-3D7EC501EA4E}">
      <dgm:prSet/>
      <dgm:spPr/>
      <dgm:t>
        <a:bodyPr/>
        <a:lstStyle/>
        <a:p>
          <a:endParaRPr lang="en-US"/>
        </a:p>
      </dgm:t>
    </dgm:pt>
    <dgm:pt modelId="{7FA161AB-B73C-48C4-BAD4-F30BEB77A13C}" type="sibTrans" cxnId="{FF4FF32D-57EA-4903-818C-3D7EC501EA4E}">
      <dgm:prSet/>
      <dgm:spPr/>
      <dgm:t>
        <a:bodyPr/>
        <a:lstStyle/>
        <a:p>
          <a:endParaRPr lang="en-US"/>
        </a:p>
      </dgm:t>
    </dgm:pt>
    <dgm:pt modelId="{C3CA4A3B-C633-4116-81B0-F8860F79B882}" type="pres">
      <dgm:prSet presAssocID="{CBDE848A-7AF9-478F-A50F-8BA7E5FE0FCE}" presName="diagram" presStyleCnt="0">
        <dgm:presLayoutVars>
          <dgm:dir/>
          <dgm:resizeHandles val="exact"/>
        </dgm:presLayoutVars>
      </dgm:prSet>
      <dgm:spPr/>
      <dgm:t>
        <a:bodyPr/>
        <a:lstStyle/>
        <a:p>
          <a:endParaRPr lang="en-US"/>
        </a:p>
      </dgm:t>
    </dgm:pt>
    <dgm:pt modelId="{1E887804-A268-4DD7-9BBD-4F2783666B92}" type="pres">
      <dgm:prSet presAssocID="{14DF107C-4186-4A5E-89A9-62259247F1AD}" presName="node" presStyleLbl="node1" presStyleIdx="0" presStyleCnt="6">
        <dgm:presLayoutVars>
          <dgm:bulletEnabled val="1"/>
        </dgm:presLayoutVars>
      </dgm:prSet>
      <dgm:spPr/>
      <dgm:t>
        <a:bodyPr/>
        <a:lstStyle/>
        <a:p>
          <a:endParaRPr lang="en-US"/>
        </a:p>
      </dgm:t>
    </dgm:pt>
    <dgm:pt modelId="{426850AD-A8D8-48A3-89CD-93AC6425B4B3}" type="pres">
      <dgm:prSet presAssocID="{CD04984A-4E61-4D10-ABB2-4610C6A113AD}" presName="sibTrans" presStyleCnt="0"/>
      <dgm:spPr/>
    </dgm:pt>
    <dgm:pt modelId="{8AA784AD-A399-49AD-99B7-CBB3107D4272}" type="pres">
      <dgm:prSet presAssocID="{67FA8409-19D4-43B5-920C-8718E4590503}" presName="node" presStyleLbl="node1" presStyleIdx="1" presStyleCnt="6">
        <dgm:presLayoutVars>
          <dgm:bulletEnabled val="1"/>
        </dgm:presLayoutVars>
      </dgm:prSet>
      <dgm:spPr/>
      <dgm:t>
        <a:bodyPr/>
        <a:lstStyle/>
        <a:p>
          <a:endParaRPr lang="en-US"/>
        </a:p>
      </dgm:t>
    </dgm:pt>
    <dgm:pt modelId="{741325DC-1081-49D3-83F7-78B9B5F799EB}" type="pres">
      <dgm:prSet presAssocID="{681113A7-26C1-413E-9772-F4CA3346CD6C}" presName="sibTrans" presStyleCnt="0"/>
      <dgm:spPr/>
    </dgm:pt>
    <dgm:pt modelId="{2A474B60-ECE6-4E48-9E76-6CD05BB3B313}" type="pres">
      <dgm:prSet presAssocID="{DCE2A749-DF7E-43CA-827D-F38D8F340955}" presName="node" presStyleLbl="node1" presStyleIdx="2" presStyleCnt="6">
        <dgm:presLayoutVars>
          <dgm:bulletEnabled val="1"/>
        </dgm:presLayoutVars>
      </dgm:prSet>
      <dgm:spPr/>
      <dgm:t>
        <a:bodyPr/>
        <a:lstStyle/>
        <a:p>
          <a:endParaRPr lang="en-US"/>
        </a:p>
      </dgm:t>
    </dgm:pt>
    <dgm:pt modelId="{723393CF-F8A5-4C0C-8CE8-E350E9318F82}" type="pres">
      <dgm:prSet presAssocID="{BFFDBE5F-CAB8-4FCE-899D-FA5C49913416}" presName="sibTrans" presStyleCnt="0"/>
      <dgm:spPr/>
    </dgm:pt>
    <dgm:pt modelId="{4AF0D88A-F2E3-4CDC-BEA4-B8BE8F155F7B}" type="pres">
      <dgm:prSet presAssocID="{B83C0753-3552-4051-AAA9-56E2CFD9A12C}" presName="node" presStyleLbl="node1" presStyleIdx="3" presStyleCnt="6">
        <dgm:presLayoutVars>
          <dgm:bulletEnabled val="1"/>
        </dgm:presLayoutVars>
      </dgm:prSet>
      <dgm:spPr/>
      <dgm:t>
        <a:bodyPr/>
        <a:lstStyle/>
        <a:p>
          <a:endParaRPr lang="en-US"/>
        </a:p>
      </dgm:t>
    </dgm:pt>
    <dgm:pt modelId="{517F7FD7-CEA8-408F-8623-B15411E75AC8}" type="pres">
      <dgm:prSet presAssocID="{DED9D50C-C3AF-49EB-910A-8AD8CE199988}" presName="sibTrans" presStyleCnt="0"/>
      <dgm:spPr/>
    </dgm:pt>
    <dgm:pt modelId="{6C5733C1-6A4A-4761-86D9-27A3D96FB416}" type="pres">
      <dgm:prSet presAssocID="{E51985BD-C3F3-4363-8B6F-0932BFEDBDB5}" presName="node" presStyleLbl="node1" presStyleIdx="4" presStyleCnt="6">
        <dgm:presLayoutVars>
          <dgm:bulletEnabled val="1"/>
        </dgm:presLayoutVars>
      </dgm:prSet>
      <dgm:spPr/>
      <dgm:t>
        <a:bodyPr/>
        <a:lstStyle/>
        <a:p>
          <a:endParaRPr lang="en-US"/>
        </a:p>
      </dgm:t>
    </dgm:pt>
    <dgm:pt modelId="{875660FF-3DB0-4127-99C6-8CDC8A6CB35C}" type="pres">
      <dgm:prSet presAssocID="{7FA161AB-B73C-48C4-BAD4-F30BEB77A13C}" presName="sibTrans" presStyleCnt="0"/>
      <dgm:spPr/>
    </dgm:pt>
    <dgm:pt modelId="{BEA8EA0B-5FD8-40CA-99D7-29A89A5D9338}" type="pres">
      <dgm:prSet presAssocID="{2729D85E-41E1-444C-9AEE-1D188D031672}" presName="node" presStyleLbl="node1" presStyleIdx="5" presStyleCnt="6">
        <dgm:presLayoutVars>
          <dgm:bulletEnabled val="1"/>
        </dgm:presLayoutVars>
      </dgm:prSet>
      <dgm:spPr/>
      <dgm:t>
        <a:bodyPr/>
        <a:lstStyle/>
        <a:p>
          <a:endParaRPr lang="en-US"/>
        </a:p>
      </dgm:t>
    </dgm:pt>
  </dgm:ptLst>
  <dgm:cxnLst>
    <dgm:cxn modelId="{58728F0C-AF26-4D0B-B444-35294B4F75FD}" type="presOf" srcId="{14DF107C-4186-4A5E-89A9-62259247F1AD}" destId="{1E887804-A268-4DD7-9BBD-4F2783666B92}" srcOrd="0" destOrd="0" presId="urn:microsoft.com/office/officeart/2005/8/layout/default"/>
    <dgm:cxn modelId="{7B1BFCAA-3DA6-42F2-BD54-83C3DF5DA515}" type="presOf" srcId="{67FA8409-19D4-43B5-920C-8718E4590503}" destId="{8AA784AD-A399-49AD-99B7-CBB3107D4272}" srcOrd="0" destOrd="0" presId="urn:microsoft.com/office/officeart/2005/8/layout/default"/>
    <dgm:cxn modelId="{8F30B099-9E27-4515-A2E3-AF392A973417}" srcId="{CBDE848A-7AF9-478F-A50F-8BA7E5FE0FCE}" destId="{B83C0753-3552-4051-AAA9-56E2CFD9A12C}" srcOrd="3" destOrd="0" parTransId="{08244EE0-7376-4484-987D-E3EC67180C07}" sibTransId="{DED9D50C-C3AF-49EB-910A-8AD8CE199988}"/>
    <dgm:cxn modelId="{522AADA3-FEA1-4E3D-819F-498430FC0E4D}" srcId="{CBDE848A-7AF9-478F-A50F-8BA7E5FE0FCE}" destId="{67FA8409-19D4-43B5-920C-8718E4590503}" srcOrd="1" destOrd="0" parTransId="{EF7CFC4B-8CE8-41D8-B8C3-7F19FFB1B2DC}" sibTransId="{681113A7-26C1-413E-9772-F4CA3346CD6C}"/>
    <dgm:cxn modelId="{E1E2812E-9B79-4F2E-8B70-0BF3C020DAEE}" type="presOf" srcId="{B83C0753-3552-4051-AAA9-56E2CFD9A12C}" destId="{4AF0D88A-F2E3-4CDC-BEA4-B8BE8F155F7B}" srcOrd="0" destOrd="0" presId="urn:microsoft.com/office/officeart/2005/8/layout/default"/>
    <dgm:cxn modelId="{8E8BA473-08D6-47AC-A6A5-C9D3203EEB14}" type="presOf" srcId="{DCE2A749-DF7E-43CA-827D-F38D8F340955}" destId="{2A474B60-ECE6-4E48-9E76-6CD05BB3B313}" srcOrd="0" destOrd="0" presId="urn:microsoft.com/office/officeart/2005/8/layout/default"/>
    <dgm:cxn modelId="{CC264353-EB76-4515-A293-8969A1D8511E}" srcId="{CBDE848A-7AF9-478F-A50F-8BA7E5FE0FCE}" destId="{14DF107C-4186-4A5E-89A9-62259247F1AD}" srcOrd="0" destOrd="0" parTransId="{D882CCEA-0D90-4406-AC0C-23EBEA44D594}" sibTransId="{CD04984A-4E61-4D10-ABB2-4610C6A113AD}"/>
    <dgm:cxn modelId="{BC86E9EA-B038-4477-9D7F-FDBB7B756A9D}" type="presOf" srcId="{E51985BD-C3F3-4363-8B6F-0932BFEDBDB5}" destId="{6C5733C1-6A4A-4761-86D9-27A3D96FB416}" srcOrd="0" destOrd="0" presId="urn:microsoft.com/office/officeart/2005/8/layout/default"/>
    <dgm:cxn modelId="{F542F5AC-E3B6-450E-9C4B-6072D3875EEA}" srcId="{CBDE848A-7AF9-478F-A50F-8BA7E5FE0FCE}" destId="{DCE2A749-DF7E-43CA-827D-F38D8F340955}" srcOrd="2" destOrd="0" parTransId="{71447566-81CE-4AC2-A21F-5DA276FF9D1B}" sibTransId="{BFFDBE5F-CAB8-4FCE-899D-FA5C49913416}"/>
    <dgm:cxn modelId="{C58E2D8E-ECEC-455E-93CC-12CA39236708}" type="presOf" srcId="{CBDE848A-7AF9-478F-A50F-8BA7E5FE0FCE}" destId="{C3CA4A3B-C633-4116-81B0-F8860F79B882}" srcOrd="0" destOrd="0" presId="urn:microsoft.com/office/officeart/2005/8/layout/default"/>
    <dgm:cxn modelId="{FF4FF32D-57EA-4903-818C-3D7EC501EA4E}" srcId="{CBDE848A-7AF9-478F-A50F-8BA7E5FE0FCE}" destId="{E51985BD-C3F3-4363-8B6F-0932BFEDBDB5}" srcOrd="4" destOrd="0" parTransId="{8A08D6AE-71C0-4757-B6F8-13F8F8F96170}" sibTransId="{7FA161AB-B73C-48C4-BAD4-F30BEB77A13C}"/>
    <dgm:cxn modelId="{B7B4D515-B3D0-4C4C-8D5A-9512FC446EBC}" srcId="{CBDE848A-7AF9-478F-A50F-8BA7E5FE0FCE}" destId="{2729D85E-41E1-444C-9AEE-1D188D031672}" srcOrd="5" destOrd="0" parTransId="{FA3C0C11-E0CB-477A-85E7-B023EFA25FE4}" sibTransId="{2B0265C9-3EBF-4ABE-BB1D-35A4EB2517B3}"/>
    <dgm:cxn modelId="{85F6F0A7-FF23-4683-B008-CB5949D55B08}" type="presOf" srcId="{2729D85E-41E1-444C-9AEE-1D188D031672}" destId="{BEA8EA0B-5FD8-40CA-99D7-29A89A5D9338}" srcOrd="0" destOrd="0" presId="urn:microsoft.com/office/officeart/2005/8/layout/default"/>
    <dgm:cxn modelId="{F952BCF8-4B0A-4EE9-B5A5-AE711E91E2FB}" type="presParOf" srcId="{C3CA4A3B-C633-4116-81B0-F8860F79B882}" destId="{1E887804-A268-4DD7-9BBD-4F2783666B92}" srcOrd="0" destOrd="0" presId="urn:microsoft.com/office/officeart/2005/8/layout/default"/>
    <dgm:cxn modelId="{487A627A-37EE-4E6A-8C83-30BFD82BAAD9}" type="presParOf" srcId="{C3CA4A3B-C633-4116-81B0-F8860F79B882}" destId="{426850AD-A8D8-48A3-89CD-93AC6425B4B3}" srcOrd="1" destOrd="0" presId="urn:microsoft.com/office/officeart/2005/8/layout/default"/>
    <dgm:cxn modelId="{8AEE7279-01A7-480F-B2F5-424D3E17BACF}" type="presParOf" srcId="{C3CA4A3B-C633-4116-81B0-F8860F79B882}" destId="{8AA784AD-A399-49AD-99B7-CBB3107D4272}" srcOrd="2" destOrd="0" presId="urn:microsoft.com/office/officeart/2005/8/layout/default"/>
    <dgm:cxn modelId="{21DAB425-9175-4EB5-87ED-4648BAECE667}" type="presParOf" srcId="{C3CA4A3B-C633-4116-81B0-F8860F79B882}" destId="{741325DC-1081-49D3-83F7-78B9B5F799EB}" srcOrd="3" destOrd="0" presId="urn:microsoft.com/office/officeart/2005/8/layout/default"/>
    <dgm:cxn modelId="{1C0E9242-362A-4823-A812-E0DE998E703E}" type="presParOf" srcId="{C3CA4A3B-C633-4116-81B0-F8860F79B882}" destId="{2A474B60-ECE6-4E48-9E76-6CD05BB3B313}" srcOrd="4" destOrd="0" presId="urn:microsoft.com/office/officeart/2005/8/layout/default"/>
    <dgm:cxn modelId="{C52EAF67-14A8-448E-BB77-5B67ABD83235}" type="presParOf" srcId="{C3CA4A3B-C633-4116-81B0-F8860F79B882}" destId="{723393CF-F8A5-4C0C-8CE8-E350E9318F82}" srcOrd="5" destOrd="0" presId="urn:microsoft.com/office/officeart/2005/8/layout/default"/>
    <dgm:cxn modelId="{C4D7FA96-0A1C-405E-B8EB-029F7D509B33}" type="presParOf" srcId="{C3CA4A3B-C633-4116-81B0-F8860F79B882}" destId="{4AF0D88A-F2E3-4CDC-BEA4-B8BE8F155F7B}" srcOrd="6" destOrd="0" presId="urn:microsoft.com/office/officeart/2005/8/layout/default"/>
    <dgm:cxn modelId="{C65E8FEA-64D0-41A5-ABDB-2C0469FE7A6B}" type="presParOf" srcId="{C3CA4A3B-C633-4116-81B0-F8860F79B882}" destId="{517F7FD7-CEA8-408F-8623-B15411E75AC8}" srcOrd="7" destOrd="0" presId="urn:microsoft.com/office/officeart/2005/8/layout/default"/>
    <dgm:cxn modelId="{53A78158-B3F5-4B0D-B0EB-37B9D3E8C146}" type="presParOf" srcId="{C3CA4A3B-C633-4116-81B0-F8860F79B882}" destId="{6C5733C1-6A4A-4761-86D9-27A3D96FB416}" srcOrd="8" destOrd="0" presId="urn:microsoft.com/office/officeart/2005/8/layout/default"/>
    <dgm:cxn modelId="{2811046A-72F8-41AA-9EBC-550016E877C7}" type="presParOf" srcId="{C3CA4A3B-C633-4116-81B0-F8860F79B882}" destId="{875660FF-3DB0-4127-99C6-8CDC8A6CB35C}" srcOrd="9" destOrd="0" presId="urn:microsoft.com/office/officeart/2005/8/layout/default"/>
    <dgm:cxn modelId="{2B81038C-BD67-481A-9442-81BF65A0C39A}" type="presParOf" srcId="{C3CA4A3B-C633-4116-81B0-F8860F79B882}" destId="{BEA8EA0B-5FD8-40CA-99D7-29A89A5D9338}" srcOrd="10"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C7935B-34D5-49A9-A13A-B24C71A59D73}" type="doc">
      <dgm:prSet loTypeId="urn:microsoft.com/office/officeart/2005/8/layout/process2" loCatId="process" qsTypeId="urn:microsoft.com/office/officeart/2005/8/quickstyle/3d5" qsCatId="3D" csTypeId="urn:microsoft.com/office/officeart/2005/8/colors/accent0_3" csCatId="mainScheme" phldr="1"/>
      <dgm:spPr/>
    </dgm:pt>
    <dgm:pt modelId="{73FD9E2C-0B20-47B1-A22A-A853BFDC6F87}">
      <dgm:prSet phldrT="[Text]">
        <dgm:style>
          <a:lnRef idx="2">
            <a:schemeClr val="accent3">
              <a:shade val="50000"/>
            </a:schemeClr>
          </a:lnRef>
          <a:fillRef idx="1">
            <a:schemeClr val="accent3"/>
          </a:fillRef>
          <a:effectRef idx="0">
            <a:schemeClr val="accent3"/>
          </a:effectRef>
          <a:fontRef idx="minor">
            <a:schemeClr val="lt1"/>
          </a:fontRef>
        </dgm:style>
      </dgm:prSet>
      <dgm:spPr>
        <a:xfrm>
          <a:off x="851871" y="480333"/>
          <a:ext cx="1191857" cy="319961"/>
        </a:xfrm>
        <a:solidFill>
          <a:srgbClr val="FFCC00"/>
        </a:solidFill>
        <a:ln w="25400" cap="flat" cmpd="sng" algn="ctr">
          <a:solidFill>
            <a:srgbClr val="FFCC00">
              <a:shade val="50000"/>
            </a:srgbClr>
          </a:solidFill>
          <a:prstDash val="solid"/>
        </a:ln>
        <a:effectLst/>
        <a:sp3d extrusionH="381000"/>
      </dgm:spPr>
      <dgm:t>
        <a:bodyPr/>
        <a:lstStyle/>
        <a:p>
          <a:r>
            <a:rPr lang="en-US" dirty="0" smtClean="0">
              <a:solidFill>
                <a:srgbClr val="002B7F"/>
              </a:solidFill>
              <a:latin typeface="Segoe"/>
              <a:ea typeface="+mn-ea"/>
              <a:cs typeface="+mn-cs"/>
            </a:rPr>
            <a:t>Authenticate</a:t>
          </a:r>
          <a:endParaRPr lang="en-US" dirty="0">
            <a:solidFill>
              <a:srgbClr val="002B7F"/>
            </a:solidFill>
            <a:latin typeface="Segoe"/>
            <a:ea typeface="+mn-ea"/>
            <a:cs typeface="+mn-cs"/>
          </a:endParaRPr>
        </a:p>
      </dgm:t>
    </dgm:pt>
    <dgm:pt modelId="{42AD879C-6A67-4CCB-A6B5-E13DA206FC4E}" type="parTrans" cxnId="{0D0742A7-67DC-4231-9731-3FAB89A34C5D}">
      <dgm:prSet/>
      <dgm:spPr/>
      <dgm:t>
        <a:bodyPr/>
        <a:lstStyle/>
        <a:p>
          <a:endParaRPr lang="en-US"/>
        </a:p>
      </dgm:t>
    </dgm:pt>
    <dgm:pt modelId="{EA7F80A8-983C-42CA-923D-C71CDC27632A}" type="sibTrans" cxnId="{0D0742A7-67DC-4231-9731-3FAB89A34C5D}">
      <dgm:prSet/>
      <dgm:spPr>
        <a:xfrm rot="5400000">
          <a:off x="1387807" y="808294"/>
          <a:ext cx="119985" cy="143982"/>
        </a:xfrm>
        <a:solidFill>
          <a:srgbClr val="666666">
            <a:tint val="60000"/>
            <a:hueOff val="0"/>
            <a:satOff val="0"/>
            <a:lumOff val="0"/>
            <a:alphaOff val="0"/>
          </a:srgbClr>
        </a:solidFill>
        <a:ln>
          <a:noFill/>
        </a:ln>
        <a:effectLst/>
        <a:sp3d extrusionH="76200">
          <a:extrusionClr>
            <a:srgbClr val="00AEDB"/>
          </a:extrusionClr>
        </a:sp3d>
      </dgm:spPr>
      <dgm:t>
        <a:bodyPr/>
        <a:lstStyle/>
        <a:p>
          <a:endParaRPr lang="en-US" dirty="0">
            <a:solidFill>
              <a:srgbClr val="00AEDB"/>
            </a:solidFill>
            <a:latin typeface="Segoe"/>
            <a:ea typeface="+mn-ea"/>
            <a:cs typeface="+mn-cs"/>
          </a:endParaRPr>
        </a:p>
      </dgm:t>
    </dgm:pt>
    <dgm:pt modelId="{316F3D71-05AE-408E-830B-86570E47C865}">
      <dgm:prSet phldrT="[Text]">
        <dgm:style>
          <a:lnRef idx="2">
            <a:schemeClr val="accent3">
              <a:shade val="50000"/>
            </a:schemeClr>
          </a:lnRef>
          <a:fillRef idx="1">
            <a:schemeClr val="accent3"/>
          </a:fillRef>
          <a:effectRef idx="0">
            <a:schemeClr val="accent3"/>
          </a:effectRef>
          <a:fontRef idx="minor">
            <a:schemeClr val="lt1"/>
          </a:fontRef>
        </dgm:style>
      </dgm:prSet>
      <dgm:spPr>
        <a:xfrm>
          <a:off x="851871" y="960276"/>
          <a:ext cx="1191857" cy="319961"/>
        </a:xfrm>
        <a:solidFill>
          <a:srgbClr val="FFCC00"/>
        </a:solidFill>
        <a:ln w="25400" cap="flat" cmpd="sng" algn="ctr">
          <a:solidFill>
            <a:srgbClr val="FFCC00">
              <a:shade val="50000"/>
            </a:srgbClr>
          </a:solidFill>
          <a:prstDash val="solid"/>
        </a:ln>
        <a:effectLst/>
        <a:sp3d extrusionH="381000"/>
      </dgm:spPr>
      <dgm:t>
        <a:bodyPr/>
        <a:lstStyle/>
        <a:p>
          <a:r>
            <a:rPr lang="en-US" dirty="0" smtClean="0">
              <a:solidFill>
                <a:srgbClr val="002B7F"/>
              </a:solidFill>
              <a:latin typeface="Segoe"/>
              <a:ea typeface="+mn-ea"/>
              <a:cs typeface="+mn-cs"/>
            </a:rPr>
            <a:t>Authorize</a:t>
          </a:r>
          <a:endParaRPr lang="en-US" dirty="0">
            <a:solidFill>
              <a:srgbClr val="002B7F"/>
            </a:solidFill>
            <a:latin typeface="Segoe"/>
            <a:ea typeface="+mn-ea"/>
            <a:cs typeface="+mn-cs"/>
          </a:endParaRPr>
        </a:p>
      </dgm:t>
    </dgm:pt>
    <dgm:pt modelId="{4DE02F47-31EF-450D-B5E7-FC080844C9A0}" type="parTrans" cxnId="{38D5F457-8740-4D25-8F34-374FD1590B68}">
      <dgm:prSet/>
      <dgm:spPr/>
      <dgm:t>
        <a:bodyPr/>
        <a:lstStyle/>
        <a:p>
          <a:endParaRPr lang="en-US"/>
        </a:p>
      </dgm:t>
    </dgm:pt>
    <dgm:pt modelId="{0501B19A-9A34-4003-870E-20DE36842D82}" type="sibTrans" cxnId="{38D5F457-8740-4D25-8F34-374FD1590B68}">
      <dgm:prSet/>
      <dgm:spPr>
        <a:xfrm rot="5400000">
          <a:off x="1387807" y="1288237"/>
          <a:ext cx="119985" cy="143982"/>
        </a:xfrm>
        <a:solidFill>
          <a:srgbClr val="666666">
            <a:tint val="60000"/>
            <a:hueOff val="0"/>
            <a:satOff val="0"/>
            <a:lumOff val="0"/>
            <a:alphaOff val="0"/>
          </a:srgbClr>
        </a:solidFill>
        <a:ln>
          <a:noFill/>
        </a:ln>
        <a:effectLst/>
        <a:sp3d extrusionH="76200">
          <a:extrusionClr>
            <a:srgbClr val="00AEDB"/>
          </a:extrusionClr>
        </a:sp3d>
      </dgm:spPr>
      <dgm:t>
        <a:bodyPr/>
        <a:lstStyle/>
        <a:p>
          <a:endParaRPr lang="en-US" dirty="0">
            <a:solidFill>
              <a:srgbClr val="00AEDB"/>
            </a:solidFill>
            <a:latin typeface="Segoe"/>
            <a:ea typeface="+mn-ea"/>
            <a:cs typeface="+mn-cs"/>
          </a:endParaRPr>
        </a:p>
      </dgm:t>
    </dgm:pt>
    <dgm:pt modelId="{74E16FD8-C8B9-4302-92B7-E33C733FA031}">
      <dgm:prSet phldrT="[Text]">
        <dgm:style>
          <a:lnRef idx="2">
            <a:schemeClr val="accent3">
              <a:shade val="50000"/>
            </a:schemeClr>
          </a:lnRef>
          <a:fillRef idx="1">
            <a:schemeClr val="accent3"/>
          </a:fillRef>
          <a:effectRef idx="0">
            <a:schemeClr val="accent3"/>
          </a:effectRef>
          <a:fontRef idx="minor">
            <a:schemeClr val="lt1"/>
          </a:fontRef>
        </dgm:style>
      </dgm:prSet>
      <dgm:spPr>
        <a:xfrm>
          <a:off x="851871" y="1440219"/>
          <a:ext cx="1191857" cy="319961"/>
        </a:xfrm>
        <a:solidFill>
          <a:srgbClr val="FFCC00"/>
        </a:solidFill>
        <a:ln w="25400" cap="flat" cmpd="sng" algn="ctr">
          <a:solidFill>
            <a:srgbClr val="FFCC00">
              <a:shade val="50000"/>
            </a:srgbClr>
          </a:solidFill>
          <a:prstDash val="solid"/>
        </a:ln>
        <a:effectLst/>
        <a:sp3d extrusionH="381000"/>
      </dgm:spPr>
      <dgm:t>
        <a:bodyPr/>
        <a:lstStyle/>
        <a:p>
          <a:r>
            <a:rPr lang="en-US" dirty="0" smtClean="0">
              <a:solidFill>
                <a:srgbClr val="002B7F"/>
              </a:solidFill>
              <a:latin typeface="Segoe"/>
              <a:ea typeface="+mn-ea"/>
              <a:cs typeface="+mn-cs"/>
            </a:rPr>
            <a:t>Map Request</a:t>
          </a:r>
          <a:endParaRPr lang="en-US" dirty="0">
            <a:solidFill>
              <a:srgbClr val="002B7F"/>
            </a:solidFill>
            <a:latin typeface="Segoe"/>
            <a:ea typeface="+mn-ea"/>
            <a:cs typeface="+mn-cs"/>
          </a:endParaRPr>
        </a:p>
      </dgm:t>
    </dgm:pt>
    <dgm:pt modelId="{AB28FB09-4127-42E1-9B9B-CEE73AC366A2}" type="parTrans" cxnId="{84FD8D42-8D3D-4973-8CC2-D20FC0BAAFB4}">
      <dgm:prSet/>
      <dgm:spPr/>
      <dgm:t>
        <a:bodyPr/>
        <a:lstStyle/>
        <a:p>
          <a:endParaRPr lang="en-US"/>
        </a:p>
      </dgm:t>
    </dgm:pt>
    <dgm:pt modelId="{DA48C9B7-7E23-4828-94CD-13B614C8E686}" type="sibTrans" cxnId="{84FD8D42-8D3D-4973-8CC2-D20FC0BAAFB4}">
      <dgm:prSet/>
      <dgm:spPr>
        <a:xfrm rot="5400000">
          <a:off x="1387807" y="1768179"/>
          <a:ext cx="119985" cy="143982"/>
        </a:xfrm>
        <a:solidFill>
          <a:srgbClr val="666666">
            <a:tint val="60000"/>
            <a:hueOff val="0"/>
            <a:satOff val="0"/>
            <a:lumOff val="0"/>
            <a:alphaOff val="0"/>
          </a:srgbClr>
        </a:solidFill>
        <a:ln>
          <a:noFill/>
        </a:ln>
        <a:effectLst/>
        <a:sp3d extrusionH="76200">
          <a:extrusionClr>
            <a:srgbClr val="00AEDB"/>
          </a:extrusionClr>
        </a:sp3d>
      </dgm:spPr>
      <dgm:t>
        <a:bodyPr/>
        <a:lstStyle/>
        <a:p>
          <a:endParaRPr lang="en-US" dirty="0">
            <a:solidFill>
              <a:srgbClr val="00AEDB"/>
            </a:solidFill>
            <a:latin typeface="Segoe"/>
            <a:ea typeface="+mn-ea"/>
            <a:cs typeface="+mn-cs"/>
          </a:endParaRPr>
        </a:p>
      </dgm:t>
    </dgm:pt>
    <dgm:pt modelId="{0174FB84-30DC-41C7-B262-082673E45011}">
      <dgm:prSet phldrT="[Text]">
        <dgm:style>
          <a:lnRef idx="2">
            <a:schemeClr val="accent3">
              <a:shade val="50000"/>
            </a:schemeClr>
          </a:lnRef>
          <a:fillRef idx="1">
            <a:schemeClr val="accent3"/>
          </a:fillRef>
          <a:effectRef idx="0">
            <a:schemeClr val="accent3"/>
          </a:effectRef>
          <a:fontRef idx="minor">
            <a:schemeClr val="lt1"/>
          </a:fontRef>
        </dgm:style>
      </dgm:prSet>
      <dgm:spPr>
        <a:xfrm>
          <a:off x="851871" y="390"/>
          <a:ext cx="1191857" cy="319961"/>
        </a:xfrm>
        <a:solidFill>
          <a:srgbClr val="FFCC00"/>
        </a:solidFill>
        <a:ln w="25400" cap="flat" cmpd="sng" algn="ctr">
          <a:solidFill>
            <a:srgbClr val="FFCC00">
              <a:shade val="50000"/>
            </a:srgbClr>
          </a:solidFill>
          <a:prstDash val="solid"/>
        </a:ln>
        <a:effectLst/>
        <a:sp3d extrusionH="381000"/>
      </dgm:spPr>
      <dgm:t>
        <a:bodyPr/>
        <a:lstStyle/>
        <a:p>
          <a:r>
            <a:rPr lang="en-US" dirty="0" smtClean="0">
              <a:solidFill>
                <a:srgbClr val="002B7F"/>
              </a:solidFill>
              <a:latin typeface="Segoe"/>
              <a:ea typeface="+mn-ea"/>
              <a:cs typeface="+mn-cs"/>
            </a:rPr>
            <a:t>Read Configuration</a:t>
          </a:r>
          <a:endParaRPr lang="en-US" dirty="0">
            <a:solidFill>
              <a:srgbClr val="002B7F"/>
            </a:solidFill>
            <a:latin typeface="Segoe"/>
            <a:ea typeface="+mn-ea"/>
            <a:cs typeface="+mn-cs"/>
          </a:endParaRPr>
        </a:p>
      </dgm:t>
    </dgm:pt>
    <dgm:pt modelId="{24C67129-68CA-4C0C-91F0-2A7794FC620D}" type="parTrans" cxnId="{0DF6695B-93BE-4A5F-BDD6-2809859EF8CD}">
      <dgm:prSet/>
      <dgm:spPr/>
      <dgm:t>
        <a:bodyPr/>
        <a:lstStyle/>
        <a:p>
          <a:endParaRPr lang="en-US"/>
        </a:p>
      </dgm:t>
    </dgm:pt>
    <dgm:pt modelId="{5FAC0D78-6E49-487B-A42D-2EAC6486654E}" type="sibTrans" cxnId="{0DF6695B-93BE-4A5F-BDD6-2809859EF8CD}">
      <dgm:prSet/>
      <dgm:spPr>
        <a:xfrm rot="5400000">
          <a:off x="1387807" y="328351"/>
          <a:ext cx="119985" cy="143982"/>
        </a:xfrm>
        <a:solidFill>
          <a:srgbClr val="666666">
            <a:tint val="60000"/>
            <a:hueOff val="0"/>
            <a:satOff val="0"/>
            <a:lumOff val="0"/>
            <a:alphaOff val="0"/>
          </a:srgbClr>
        </a:solidFill>
        <a:ln>
          <a:noFill/>
        </a:ln>
        <a:effectLst/>
        <a:sp3d extrusionH="76200">
          <a:extrusionClr>
            <a:srgbClr val="00AEDB"/>
          </a:extrusionClr>
        </a:sp3d>
      </dgm:spPr>
      <dgm:t>
        <a:bodyPr/>
        <a:lstStyle/>
        <a:p>
          <a:endParaRPr lang="en-US" dirty="0">
            <a:solidFill>
              <a:srgbClr val="00AEDB"/>
            </a:solidFill>
            <a:latin typeface="Segoe"/>
            <a:ea typeface="+mn-ea"/>
            <a:cs typeface="+mn-cs"/>
          </a:endParaRPr>
        </a:p>
      </dgm:t>
    </dgm:pt>
    <dgm:pt modelId="{B1E00F6D-8545-4579-AEC7-9E7E0C35DABB}">
      <dgm:prSet phldrT="[Text]">
        <dgm:style>
          <a:lnRef idx="2">
            <a:schemeClr val="accent3">
              <a:shade val="50000"/>
            </a:schemeClr>
          </a:lnRef>
          <a:fillRef idx="1">
            <a:schemeClr val="accent3"/>
          </a:fillRef>
          <a:effectRef idx="0">
            <a:schemeClr val="accent3"/>
          </a:effectRef>
          <a:fontRef idx="minor">
            <a:schemeClr val="lt1"/>
          </a:fontRef>
        </dgm:style>
      </dgm:prSet>
      <dgm:spPr>
        <a:xfrm>
          <a:off x="851871" y="1920161"/>
          <a:ext cx="1191857" cy="319961"/>
        </a:xfrm>
        <a:solidFill>
          <a:srgbClr val="FFCC00"/>
        </a:solidFill>
        <a:ln w="25400" cap="flat" cmpd="sng" algn="ctr">
          <a:solidFill>
            <a:srgbClr val="FFCC00">
              <a:shade val="50000"/>
            </a:srgbClr>
          </a:solidFill>
          <a:prstDash val="solid"/>
        </a:ln>
        <a:effectLst/>
        <a:sp3d extrusionH="381000"/>
      </dgm:spPr>
      <dgm:t>
        <a:bodyPr/>
        <a:lstStyle/>
        <a:p>
          <a:r>
            <a:rPr lang="en-US" dirty="0" smtClean="0">
              <a:solidFill>
                <a:srgbClr val="002B7F"/>
              </a:solidFill>
              <a:latin typeface="Segoe"/>
              <a:ea typeface="+mn-ea"/>
              <a:cs typeface="+mn-cs"/>
            </a:rPr>
            <a:t>Handle Request</a:t>
          </a:r>
          <a:endParaRPr lang="en-US" dirty="0">
            <a:solidFill>
              <a:srgbClr val="002B7F"/>
            </a:solidFill>
            <a:latin typeface="Segoe"/>
            <a:ea typeface="+mn-ea"/>
            <a:cs typeface="+mn-cs"/>
          </a:endParaRPr>
        </a:p>
      </dgm:t>
    </dgm:pt>
    <dgm:pt modelId="{948FF850-272E-45CA-89C8-E72D3270FAB1}" type="parTrans" cxnId="{5D662CC9-4F6B-4EBE-8E76-54EC5821BD8A}">
      <dgm:prSet/>
      <dgm:spPr/>
      <dgm:t>
        <a:bodyPr/>
        <a:lstStyle/>
        <a:p>
          <a:endParaRPr lang="en-US"/>
        </a:p>
      </dgm:t>
    </dgm:pt>
    <dgm:pt modelId="{AD5EC462-39DC-4BD5-9215-3803E2DDFAC1}" type="sibTrans" cxnId="{5D662CC9-4F6B-4EBE-8E76-54EC5821BD8A}">
      <dgm:prSet/>
      <dgm:spPr>
        <a:xfrm rot="5400000">
          <a:off x="1387807" y="2248122"/>
          <a:ext cx="119985" cy="143982"/>
        </a:xfrm>
        <a:solidFill>
          <a:srgbClr val="666666">
            <a:tint val="60000"/>
            <a:hueOff val="0"/>
            <a:satOff val="0"/>
            <a:lumOff val="0"/>
            <a:alphaOff val="0"/>
          </a:srgbClr>
        </a:solidFill>
        <a:ln>
          <a:noFill/>
        </a:ln>
        <a:effectLst/>
        <a:sp3d extrusionH="76200">
          <a:extrusionClr>
            <a:srgbClr val="00AEDB"/>
          </a:extrusionClr>
        </a:sp3d>
      </dgm:spPr>
      <dgm:t>
        <a:bodyPr/>
        <a:lstStyle/>
        <a:p>
          <a:endParaRPr lang="en-US" dirty="0">
            <a:solidFill>
              <a:srgbClr val="00AEDB"/>
            </a:solidFill>
            <a:latin typeface="Segoe"/>
            <a:ea typeface="+mn-ea"/>
            <a:cs typeface="+mn-cs"/>
          </a:endParaRPr>
        </a:p>
      </dgm:t>
    </dgm:pt>
    <dgm:pt modelId="{7D6CA27D-F74B-425A-95DC-4032D3AB05EF}">
      <dgm:prSet phldrT="[Text]">
        <dgm:style>
          <a:lnRef idx="2">
            <a:schemeClr val="accent3">
              <a:shade val="50000"/>
            </a:schemeClr>
          </a:lnRef>
          <a:fillRef idx="1">
            <a:schemeClr val="accent3"/>
          </a:fillRef>
          <a:effectRef idx="0">
            <a:schemeClr val="accent3"/>
          </a:effectRef>
          <a:fontRef idx="minor">
            <a:schemeClr val="lt1"/>
          </a:fontRef>
        </dgm:style>
      </dgm:prSet>
      <dgm:spPr>
        <a:xfrm>
          <a:off x="851871" y="2400104"/>
          <a:ext cx="1191857" cy="319961"/>
        </a:xfrm>
        <a:solidFill>
          <a:srgbClr val="FFCC00"/>
        </a:solidFill>
        <a:ln w="25400" cap="flat" cmpd="sng" algn="ctr">
          <a:solidFill>
            <a:srgbClr val="FFCC00">
              <a:shade val="50000"/>
            </a:srgbClr>
          </a:solidFill>
          <a:prstDash val="solid"/>
        </a:ln>
        <a:effectLst/>
        <a:sp3d extrusionH="381000"/>
      </dgm:spPr>
      <dgm:t>
        <a:bodyPr/>
        <a:lstStyle/>
        <a:p>
          <a:r>
            <a:rPr lang="en-US" dirty="0" smtClean="0">
              <a:solidFill>
                <a:srgbClr val="002B7F"/>
              </a:solidFill>
              <a:latin typeface="Segoe"/>
              <a:ea typeface="+mn-ea"/>
              <a:cs typeface="+mn-cs"/>
            </a:rPr>
            <a:t>Send Response</a:t>
          </a:r>
          <a:endParaRPr lang="en-US" dirty="0">
            <a:solidFill>
              <a:srgbClr val="002B7F"/>
            </a:solidFill>
            <a:latin typeface="Segoe"/>
            <a:ea typeface="+mn-ea"/>
            <a:cs typeface="+mn-cs"/>
          </a:endParaRPr>
        </a:p>
      </dgm:t>
    </dgm:pt>
    <dgm:pt modelId="{DA8632E9-C9E3-48A8-A537-4D508FFD0F9A}" type="parTrans" cxnId="{EBA491DB-D7F7-477F-941E-EA02635F8B69}">
      <dgm:prSet/>
      <dgm:spPr/>
      <dgm:t>
        <a:bodyPr/>
        <a:lstStyle/>
        <a:p>
          <a:endParaRPr lang="en-US"/>
        </a:p>
      </dgm:t>
    </dgm:pt>
    <dgm:pt modelId="{EFCDA870-877F-4DAC-AB6F-F5CF09226F0E}" type="sibTrans" cxnId="{EBA491DB-D7F7-477F-941E-EA02635F8B69}">
      <dgm:prSet/>
      <dgm:spPr>
        <a:xfrm rot="5400000">
          <a:off x="1387807" y="2728065"/>
          <a:ext cx="119985" cy="143982"/>
        </a:xfrm>
        <a:solidFill>
          <a:srgbClr val="666666">
            <a:tint val="60000"/>
            <a:hueOff val="0"/>
            <a:satOff val="0"/>
            <a:lumOff val="0"/>
            <a:alphaOff val="0"/>
          </a:srgbClr>
        </a:solidFill>
        <a:ln>
          <a:noFill/>
        </a:ln>
        <a:effectLst/>
        <a:sp3d extrusionH="76200">
          <a:extrusionClr>
            <a:srgbClr val="00AEDB"/>
          </a:extrusionClr>
        </a:sp3d>
      </dgm:spPr>
      <dgm:t>
        <a:bodyPr/>
        <a:lstStyle/>
        <a:p>
          <a:endParaRPr lang="en-US" dirty="0">
            <a:solidFill>
              <a:srgbClr val="00AEDB"/>
            </a:solidFill>
            <a:latin typeface="Segoe"/>
            <a:ea typeface="+mn-ea"/>
            <a:cs typeface="+mn-cs"/>
          </a:endParaRPr>
        </a:p>
      </dgm:t>
    </dgm:pt>
    <dgm:pt modelId="{6BA4D1FB-15A1-4A43-B0FF-8D91E64EA87D}">
      <dgm:prSet phldrT="[Text]">
        <dgm:style>
          <a:lnRef idx="2">
            <a:schemeClr val="accent3">
              <a:shade val="50000"/>
            </a:schemeClr>
          </a:lnRef>
          <a:fillRef idx="1">
            <a:schemeClr val="accent3"/>
          </a:fillRef>
          <a:effectRef idx="0">
            <a:schemeClr val="accent3"/>
          </a:effectRef>
          <a:fontRef idx="minor">
            <a:schemeClr val="lt1"/>
          </a:fontRef>
        </dgm:style>
      </dgm:prSet>
      <dgm:spPr>
        <a:xfrm>
          <a:off x="851871" y="2880047"/>
          <a:ext cx="1191857" cy="319961"/>
        </a:xfrm>
        <a:solidFill>
          <a:srgbClr val="FFCC00"/>
        </a:solidFill>
        <a:ln w="25400" cap="flat" cmpd="sng" algn="ctr">
          <a:solidFill>
            <a:srgbClr val="FFCC00">
              <a:shade val="50000"/>
            </a:srgbClr>
          </a:solidFill>
          <a:prstDash val="solid"/>
        </a:ln>
        <a:effectLst/>
        <a:sp3d extrusionH="381000"/>
      </dgm:spPr>
      <dgm:t>
        <a:bodyPr/>
        <a:lstStyle/>
        <a:p>
          <a:r>
            <a:rPr lang="en-US" dirty="0" smtClean="0">
              <a:solidFill>
                <a:srgbClr val="002B7F"/>
              </a:solidFill>
              <a:latin typeface="Segoe"/>
              <a:ea typeface="+mn-ea"/>
              <a:cs typeface="+mn-cs"/>
            </a:rPr>
            <a:t>Log Request</a:t>
          </a:r>
          <a:endParaRPr lang="en-US" dirty="0">
            <a:solidFill>
              <a:srgbClr val="002B7F"/>
            </a:solidFill>
            <a:latin typeface="Segoe"/>
            <a:ea typeface="+mn-ea"/>
            <a:cs typeface="+mn-cs"/>
          </a:endParaRPr>
        </a:p>
      </dgm:t>
    </dgm:pt>
    <dgm:pt modelId="{AA2ABCC9-0FCD-4630-AC99-D13CF77D1D55}" type="parTrans" cxnId="{1CF9C9E0-2EA2-41FB-99F8-3B5A51E331C0}">
      <dgm:prSet/>
      <dgm:spPr/>
      <dgm:t>
        <a:bodyPr/>
        <a:lstStyle/>
        <a:p>
          <a:endParaRPr lang="en-US"/>
        </a:p>
      </dgm:t>
    </dgm:pt>
    <dgm:pt modelId="{178FC000-6A5B-4FE1-A3AE-CCBA7A36BF6C}" type="sibTrans" cxnId="{1CF9C9E0-2EA2-41FB-99F8-3B5A51E331C0}">
      <dgm:prSet/>
      <dgm:spPr/>
      <dgm:t>
        <a:bodyPr/>
        <a:lstStyle/>
        <a:p>
          <a:endParaRPr lang="en-US"/>
        </a:p>
      </dgm:t>
    </dgm:pt>
    <dgm:pt modelId="{22117E7C-695C-47C2-A0F9-7B5DB5D988A7}" type="pres">
      <dgm:prSet presAssocID="{8AC7935B-34D5-49A9-A13A-B24C71A59D73}" presName="linearFlow" presStyleCnt="0">
        <dgm:presLayoutVars>
          <dgm:resizeHandles val="exact"/>
        </dgm:presLayoutVars>
      </dgm:prSet>
      <dgm:spPr/>
    </dgm:pt>
    <dgm:pt modelId="{FFD3E257-5FCE-4B7D-8AB4-02CE3B1D527F}" type="pres">
      <dgm:prSet presAssocID="{0174FB84-30DC-41C7-B262-082673E45011}" presName="node" presStyleLbl="node1" presStyleIdx="0" presStyleCnt="7">
        <dgm:presLayoutVars>
          <dgm:bulletEnabled val="1"/>
        </dgm:presLayoutVars>
      </dgm:prSet>
      <dgm:spPr>
        <a:prstGeom prst="roundRect">
          <a:avLst>
            <a:gd name="adj" fmla="val 10000"/>
          </a:avLst>
        </a:prstGeom>
      </dgm:spPr>
      <dgm:t>
        <a:bodyPr/>
        <a:lstStyle/>
        <a:p>
          <a:endParaRPr lang="en-US"/>
        </a:p>
      </dgm:t>
    </dgm:pt>
    <dgm:pt modelId="{C38F2A02-863A-48FC-B42C-404AB8723A7D}" type="pres">
      <dgm:prSet presAssocID="{5FAC0D78-6E49-487B-A42D-2EAC6486654E}" presName="sibTrans" presStyleLbl="sibTrans2D1" presStyleIdx="0" presStyleCnt="6"/>
      <dgm:spPr>
        <a:prstGeom prst="rightArrow">
          <a:avLst>
            <a:gd name="adj1" fmla="val 60000"/>
            <a:gd name="adj2" fmla="val 50000"/>
          </a:avLst>
        </a:prstGeom>
      </dgm:spPr>
      <dgm:t>
        <a:bodyPr/>
        <a:lstStyle/>
        <a:p>
          <a:endParaRPr lang="en-US"/>
        </a:p>
      </dgm:t>
    </dgm:pt>
    <dgm:pt modelId="{D6F02399-1EE8-4782-AE7D-C9C25C5DB435}" type="pres">
      <dgm:prSet presAssocID="{5FAC0D78-6E49-487B-A42D-2EAC6486654E}" presName="connectorText" presStyleLbl="sibTrans2D1" presStyleIdx="0" presStyleCnt="6"/>
      <dgm:spPr/>
      <dgm:t>
        <a:bodyPr/>
        <a:lstStyle/>
        <a:p>
          <a:endParaRPr lang="en-US"/>
        </a:p>
      </dgm:t>
    </dgm:pt>
    <dgm:pt modelId="{8B0C9971-9A99-4E22-AB8F-0C6F6D3DF9EC}" type="pres">
      <dgm:prSet presAssocID="{73FD9E2C-0B20-47B1-A22A-A853BFDC6F87}" presName="node" presStyleLbl="node1" presStyleIdx="1" presStyleCnt="7">
        <dgm:presLayoutVars>
          <dgm:bulletEnabled val="1"/>
        </dgm:presLayoutVars>
      </dgm:prSet>
      <dgm:spPr>
        <a:prstGeom prst="roundRect">
          <a:avLst>
            <a:gd name="adj" fmla="val 10000"/>
          </a:avLst>
        </a:prstGeom>
      </dgm:spPr>
      <dgm:t>
        <a:bodyPr/>
        <a:lstStyle/>
        <a:p>
          <a:endParaRPr lang="en-US"/>
        </a:p>
      </dgm:t>
    </dgm:pt>
    <dgm:pt modelId="{55308CAC-FFD9-46AE-B96F-AF8718CDDBCA}" type="pres">
      <dgm:prSet presAssocID="{EA7F80A8-983C-42CA-923D-C71CDC27632A}" presName="sibTrans" presStyleLbl="sibTrans2D1" presStyleIdx="1" presStyleCnt="6"/>
      <dgm:spPr>
        <a:prstGeom prst="rightArrow">
          <a:avLst>
            <a:gd name="adj1" fmla="val 60000"/>
            <a:gd name="adj2" fmla="val 50000"/>
          </a:avLst>
        </a:prstGeom>
      </dgm:spPr>
      <dgm:t>
        <a:bodyPr/>
        <a:lstStyle/>
        <a:p>
          <a:endParaRPr lang="en-US"/>
        </a:p>
      </dgm:t>
    </dgm:pt>
    <dgm:pt modelId="{6C6F0AB7-F1FA-45B5-B1C7-04FB9E76CF75}" type="pres">
      <dgm:prSet presAssocID="{EA7F80A8-983C-42CA-923D-C71CDC27632A}" presName="connectorText" presStyleLbl="sibTrans2D1" presStyleIdx="1" presStyleCnt="6"/>
      <dgm:spPr/>
      <dgm:t>
        <a:bodyPr/>
        <a:lstStyle/>
        <a:p>
          <a:endParaRPr lang="en-US"/>
        </a:p>
      </dgm:t>
    </dgm:pt>
    <dgm:pt modelId="{D2186A8A-B1A7-49AB-A230-4AAE1D9F58BC}" type="pres">
      <dgm:prSet presAssocID="{316F3D71-05AE-408E-830B-86570E47C865}" presName="node" presStyleLbl="node1" presStyleIdx="2" presStyleCnt="7">
        <dgm:presLayoutVars>
          <dgm:bulletEnabled val="1"/>
        </dgm:presLayoutVars>
      </dgm:prSet>
      <dgm:spPr>
        <a:prstGeom prst="roundRect">
          <a:avLst>
            <a:gd name="adj" fmla="val 10000"/>
          </a:avLst>
        </a:prstGeom>
      </dgm:spPr>
      <dgm:t>
        <a:bodyPr/>
        <a:lstStyle/>
        <a:p>
          <a:endParaRPr lang="en-US"/>
        </a:p>
      </dgm:t>
    </dgm:pt>
    <dgm:pt modelId="{681F67BD-E942-4634-8271-FAF9ADA95B4E}" type="pres">
      <dgm:prSet presAssocID="{0501B19A-9A34-4003-870E-20DE36842D82}" presName="sibTrans" presStyleLbl="sibTrans2D1" presStyleIdx="2" presStyleCnt="6"/>
      <dgm:spPr>
        <a:prstGeom prst="rightArrow">
          <a:avLst>
            <a:gd name="adj1" fmla="val 60000"/>
            <a:gd name="adj2" fmla="val 50000"/>
          </a:avLst>
        </a:prstGeom>
      </dgm:spPr>
      <dgm:t>
        <a:bodyPr/>
        <a:lstStyle/>
        <a:p>
          <a:endParaRPr lang="en-US"/>
        </a:p>
      </dgm:t>
    </dgm:pt>
    <dgm:pt modelId="{C1F53530-0AD7-49F6-8407-244C2F6717C5}" type="pres">
      <dgm:prSet presAssocID="{0501B19A-9A34-4003-870E-20DE36842D82}" presName="connectorText" presStyleLbl="sibTrans2D1" presStyleIdx="2" presStyleCnt="6"/>
      <dgm:spPr/>
      <dgm:t>
        <a:bodyPr/>
        <a:lstStyle/>
        <a:p>
          <a:endParaRPr lang="en-US"/>
        </a:p>
      </dgm:t>
    </dgm:pt>
    <dgm:pt modelId="{9777A418-50B2-4B97-8930-207C0977CF2E}" type="pres">
      <dgm:prSet presAssocID="{74E16FD8-C8B9-4302-92B7-E33C733FA031}" presName="node" presStyleLbl="node1" presStyleIdx="3" presStyleCnt="7">
        <dgm:presLayoutVars>
          <dgm:bulletEnabled val="1"/>
        </dgm:presLayoutVars>
      </dgm:prSet>
      <dgm:spPr>
        <a:prstGeom prst="roundRect">
          <a:avLst>
            <a:gd name="adj" fmla="val 10000"/>
          </a:avLst>
        </a:prstGeom>
      </dgm:spPr>
      <dgm:t>
        <a:bodyPr/>
        <a:lstStyle/>
        <a:p>
          <a:endParaRPr lang="en-US"/>
        </a:p>
      </dgm:t>
    </dgm:pt>
    <dgm:pt modelId="{6CA46CCA-B62D-430C-A5BE-C1599B989047}" type="pres">
      <dgm:prSet presAssocID="{DA48C9B7-7E23-4828-94CD-13B614C8E686}" presName="sibTrans" presStyleLbl="sibTrans2D1" presStyleIdx="3" presStyleCnt="6"/>
      <dgm:spPr>
        <a:prstGeom prst="rightArrow">
          <a:avLst>
            <a:gd name="adj1" fmla="val 60000"/>
            <a:gd name="adj2" fmla="val 50000"/>
          </a:avLst>
        </a:prstGeom>
      </dgm:spPr>
      <dgm:t>
        <a:bodyPr/>
        <a:lstStyle/>
        <a:p>
          <a:endParaRPr lang="en-US"/>
        </a:p>
      </dgm:t>
    </dgm:pt>
    <dgm:pt modelId="{253AAEF6-0EF8-4245-877C-42AF6C453D6F}" type="pres">
      <dgm:prSet presAssocID="{DA48C9B7-7E23-4828-94CD-13B614C8E686}" presName="connectorText" presStyleLbl="sibTrans2D1" presStyleIdx="3" presStyleCnt="6"/>
      <dgm:spPr/>
      <dgm:t>
        <a:bodyPr/>
        <a:lstStyle/>
        <a:p>
          <a:endParaRPr lang="en-US"/>
        </a:p>
      </dgm:t>
    </dgm:pt>
    <dgm:pt modelId="{25834597-9736-486C-A118-F8E47781D2F6}" type="pres">
      <dgm:prSet presAssocID="{B1E00F6D-8545-4579-AEC7-9E7E0C35DABB}" presName="node" presStyleLbl="node1" presStyleIdx="4" presStyleCnt="7">
        <dgm:presLayoutVars>
          <dgm:bulletEnabled val="1"/>
        </dgm:presLayoutVars>
      </dgm:prSet>
      <dgm:spPr>
        <a:prstGeom prst="roundRect">
          <a:avLst>
            <a:gd name="adj" fmla="val 10000"/>
          </a:avLst>
        </a:prstGeom>
      </dgm:spPr>
      <dgm:t>
        <a:bodyPr/>
        <a:lstStyle/>
        <a:p>
          <a:endParaRPr lang="en-US"/>
        </a:p>
      </dgm:t>
    </dgm:pt>
    <dgm:pt modelId="{0A4431DA-33B7-43DB-B692-E03E08FC444C}" type="pres">
      <dgm:prSet presAssocID="{AD5EC462-39DC-4BD5-9215-3803E2DDFAC1}" presName="sibTrans" presStyleLbl="sibTrans2D1" presStyleIdx="4" presStyleCnt="6"/>
      <dgm:spPr>
        <a:prstGeom prst="rightArrow">
          <a:avLst>
            <a:gd name="adj1" fmla="val 60000"/>
            <a:gd name="adj2" fmla="val 50000"/>
          </a:avLst>
        </a:prstGeom>
      </dgm:spPr>
      <dgm:t>
        <a:bodyPr/>
        <a:lstStyle/>
        <a:p>
          <a:endParaRPr lang="en-US"/>
        </a:p>
      </dgm:t>
    </dgm:pt>
    <dgm:pt modelId="{679F3BAD-D2D7-466B-B13C-EB48CB280361}" type="pres">
      <dgm:prSet presAssocID="{AD5EC462-39DC-4BD5-9215-3803E2DDFAC1}" presName="connectorText" presStyleLbl="sibTrans2D1" presStyleIdx="4" presStyleCnt="6"/>
      <dgm:spPr/>
      <dgm:t>
        <a:bodyPr/>
        <a:lstStyle/>
        <a:p>
          <a:endParaRPr lang="en-US"/>
        </a:p>
      </dgm:t>
    </dgm:pt>
    <dgm:pt modelId="{4D88AADA-184C-4814-8D1D-6B1778954115}" type="pres">
      <dgm:prSet presAssocID="{7D6CA27D-F74B-425A-95DC-4032D3AB05EF}" presName="node" presStyleLbl="node1" presStyleIdx="5" presStyleCnt="7">
        <dgm:presLayoutVars>
          <dgm:bulletEnabled val="1"/>
        </dgm:presLayoutVars>
      </dgm:prSet>
      <dgm:spPr>
        <a:prstGeom prst="roundRect">
          <a:avLst>
            <a:gd name="adj" fmla="val 10000"/>
          </a:avLst>
        </a:prstGeom>
      </dgm:spPr>
      <dgm:t>
        <a:bodyPr/>
        <a:lstStyle/>
        <a:p>
          <a:endParaRPr lang="en-US"/>
        </a:p>
      </dgm:t>
    </dgm:pt>
    <dgm:pt modelId="{5B691294-4374-4A83-836A-711425CD2C58}" type="pres">
      <dgm:prSet presAssocID="{EFCDA870-877F-4DAC-AB6F-F5CF09226F0E}" presName="sibTrans" presStyleLbl="sibTrans2D1" presStyleIdx="5" presStyleCnt="6"/>
      <dgm:spPr>
        <a:prstGeom prst="rightArrow">
          <a:avLst>
            <a:gd name="adj1" fmla="val 60000"/>
            <a:gd name="adj2" fmla="val 50000"/>
          </a:avLst>
        </a:prstGeom>
      </dgm:spPr>
      <dgm:t>
        <a:bodyPr/>
        <a:lstStyle/>
        <a:p>
          <a:endParaRPr lang="en-US"/>
        </a:p>
      </dgm:t>
    </dgm:pt>
    <dgm:pt modelId="{C6EAA2E9-C9EE-4F6D-8910-3B2517E83A0C}" type="pres">
      <dgm:prSet presAssocID="{EFCDA870-877F-4DAC-AB6F-F5CF09226F0E}" presName="connectorText" presStyleLbl="sibTrans2D1" presStyleIdx="5" presStyleCnt="6"/>
      <dgm:spPr/>
      <dgm:t>
        <a:bodyPr/>
        <a:lstStyle/>
        <a:p>
          <a:endParaRPr lang="en-US"/>
        </a:p>
      </dgm:t>
    </dgm:pt>
    <dgm:pt modelId="{35AAAAA5-345F-462D-BDCF-8059E132C72D}" type="pres">
      <dgm:prSet presAssocID="{6BA4D1FB-15A1-4A43-B0FF-8D91E64EA87D}" presName="node" presStyleLbl="node1" presStyleIdx="6" presStyleCnt="7">
        <dgm:presLayoutVars>
          <dgm:bulletEnabled val="1"/>
        </dgm:presLayoutVars>
      </dgm:prSet>
      <dgm:spPr>
        <a:prstGeom prst="roundRect">
          <a:avLst>
            <a:gd name="adj" fmla="val 10000"/>
          </a:avLst>
        </a:prstGeom>
      </dgm:spPr>
      <dgm:t>
        <a:bodyPr/>
        <a:lstStyle/>
        <a:p>
          <a:endParaRPr lang="en-US"/>
        </a:p>
      </dgm:t>
    </dgm:pt>
  </dgm:ptLst>
  <dgm:cxnLst>
    <dgm:cxn modelId="{5D662CC9-4F6B-4EBE-8E76-54EC5821BD8A}" srcId="{8AC7935B-34D5-49A9-A13A-B24C71A59D73}" destId="{B1E00F6D-8545-4579-AEC7-9E7E0C35DABB}" srcOrd="4" destOrd="0" parTransId="{948FF850-272E-45CA-89C8-E72D3270FAB1}" sibTransId="{AD5EC462-39DC-4BD5-9215-3803E2DDFAC1}"/>
    <dgm:cxn modelId="{EBA491DB-D7F7-477F-941E-EA02635F8B69}" srcId="{8AC7935B-34D5-49A9-A13A-B24C71A59D73}" destId="{7D6CA27D-F74B-425A-95DC-4032D3AB05EF}" srcOrd="5" destOrd="0" parTransId="{DA8632E9-C9E3-48A8-A537-4D508FFD0F9A}" sibTransId="{EFCDA870-877F-4DAC-AB6F-F5CF09226F0E}"/>
    <dgm:cxn modelId="{4C3AC5B5-4833-4C24-BA0F-BBEFFA324F13}" type="presOf" srcId="{DA48C9B7-7E23-4828-94CD-13B614C8E686}" destId="{253AAEF6-0EF8-4245-877C-42AF6C453D6F}" srcOrd="1" destOrd="0" presId="urn:microsoft.com/office/officeart/2005/8/layout/process2"/>
    <dgm:cxn modelId="{6C72D23F-40E7-4CE5-A4B6-60C4E678E312}" type="presOf" srcId="{AD5EC462-39DC-4BD5-9215-3803E2DDFAC1}" destId="{679F3BAD-D2D7-466B-B13C-EB48CB280361}" srcOrd="1" destOrd="0" presId="urn:microsoft.com/office/officeart/2005/8/layout/process2"/>
    <dgm:cxn modelId="{7E7A9C93-BBD9-46E6-AAD0-85319D424542}" type="presOf" srcId="{5FAC0D78-6E49-487B-A42D-2EAC6486654E}" destId="{D6F02399-1EE8-4782-AE7D-C9C25C5DB435}" srcOrd="1" destOrd="0" presId="urn:microsoft.com/office/officeart/2005/8/layout/process2"/>
    <dgm:cxn modelId="{38BC3E54-8CF8-4586-8E5A-6B6EFDB08965}" type="presOf" srcId="{EFCDA870-877F-4DAC-AB6F-F5CF09226F0E}" destId="{C6EAA2E9-C9EE-4F6D-8910-3B2517E83A0C}" srcOrd="1" destOrd="0" presId="urn:microsoft.com/office/officeart/2005/8/layout/process2"/>
    <dgm:cxn modelId="{97932CBB-C72E-41F9-B7B9-9D1DF181ACA9}" type="presOf" srcId="{AD5EC462-39DC-4BD5-9215-3803E2DDFAC1}" destId="{0A4431DA-33B7-43DB-B692-E03E08FC444C}" srcOrd="0" destOrd="0" presId="urn:microsoft.com/office/officeart/2005/8/layout/process2"/>
    <dgm:cxn modelId="{0163598C-A2CA-432C-87FA-896200984002}" type="presOf" srcId="{73FD9E2C-0B20-47B1-A22A-A853BFDC6F87}" destId="{8B0C9971-9A99-4E22-AB8F-0C6F6D3DF9EC}" srcOrd="0" destOrd="0" presId="urn:microsoft.com/office/officeart/2005/8/layout/process2"/>
    <dgm:cxn modelId="{C6E04C92-A7CA-46B1-9D53-62CB68EEB621}" type="presOf" srcId="{0174FB84-30DC-41C7-B262-082673E45011}" destId="{FFD3E257-5FCE-4B7D-8AB4-02CE3B1D527F}" srcOrd="0" destOrd="0" presId="urn:microsoft.com/office/officeart/2005/8/layout/process2"/>
    <dgm:cxn modelId="{0D0742A7-67DC-4231-9731-3FAB89A34C5D}" srcId="{8AC7935B-34D5-49A9-A13A-B24C71A59D73}" destId="{73FD9E2C-0B20-47B1-A22A-A853BFDC6F87}" srcOrd="1" destOrd="0" parTransId="{42AD879C-6A67-4CCB-A6B5-E13DA206FC4E}" sibTransId="{EA7F80A8-983C-42CA-923D-C71CDC27632A}"/>
    <dgm:cxn modelId="{9B413869-D4EE-4BC7-97DD-29B4846A4AD8}" type="presOf" srcId="{EA7F80A8-983C-42CA-923D-C71CDC27632A}" destId="{55308CAC-FFD9-46AE-B96F-AF8718CDDBCA}" srcOrd="0" destOrd="0" presId="urn:microsoft.com/office/officeart/2005/8/layout/process2"/>
    <dgm:cxn modelId="{83825BCF-5B91-4C53-BAC3-DDAC1BABD7D4}" type="presOf" srcId="{B1E00F6D-8545-4579-AEC7-9E7E0C35DABB}" destId="{25834597-9736-486C-A118-F8E47781D2F6}" srcOrd="0" destOrd="0" presId="urn:microsoft.com/office/officeart/2005/8/layout/process2"/>
    <dgm:cxn modelId="{38D5F457-8740-4D25-8F34-374FD1590B68}" srcId="{8AC7935B-34D5-49A9-A13A-B24C71A59D73}" destId="{316F3D71-05AE-408E-830B-86570E47C865}" srcOrd="2" destOrd="0" parTransId="{4DE02F47-31EF-450D-B5E7-FC080844C9A0}" sibTransId="{0501B19A-9A34-4003-870E-20DE36842D82}"/>
    <dgm:cxn modelId="{84FD8D42-8D3D-4973-8CC2-D20FC0BAAFB4}" srcId="{8AC7935B-34D5-49A9-A13A-B24C71A59D73}" destId="{74E16FD8-C8B9-4302-92B7-E33C733FA031}" srcOrd="3" destOrd="0" parTransId="{AB28FB09-4127-42E1-9B9B-CEE73AC366A2}" sibTransId="{DA48C9B7-7E23-4828-94CD-13B614C8E686}"/>
    <dgm:cxn modelId="{47E6B229-B911-4502-8405-3D5612C76FBB}" type="presOf" srcId="{0501B19A-9A34-4003-870E-20DE36842D82}" destId="{681F67BD-E942-4634-8271-FAF9ADA95B4E}" srcOrd="0" destOrd="0" presId="urn:microsoft.com/office/officeart/2005/8/layout/process2"/>
    <dgm:cxn modelId="{008A2003-10F7-4B84-967C-A8CA1D679999}" type="presOf" srcId="{5FAC0D78-6E49-487B-A42D-2EAC6486654E}" destId="{C38F2A02-863A-48FC-B42C-404AB8723A7D}" srcOrd="0" destOrd="0" presId="urn:microsoft.com/office/officeart/2005/8/layout/process2"/>
    <dgm:cxn modelId="{F07A6BA7-DE59-476C-A664-C0014E9FF394}" type="presOf" srcId="{8AC7935B-34D5-49A9-A13A-B24C71A59D73}" destId="{22117E7C-695C-47C2-A0F9-7B5DB5D988A7}" srcOrd="0" destOrd="0" presId="urn:microsoft.com/office/officeart/2005/8/layout/process2"/>
    <dgm:cxn modelId="{37DDFFF9-9788-46AB-B4D4-27DB6D05C93E}" type="presOf" srcId="{EA7F80A8-983C-42CA-923D-C71CDC27632A}" destId="{6C6F0AB7-F1FA-45B5-B1C7-04FB9E76CF75}" srcOrd="1" destOrd="0" presId="urn:microsoft.com/office/officeart/2005/8/layout/process2"/>
    <dgm:cxn modelId="{413F562E-0344-444C-B910-D7466168AEF6}" type="presOf" srcId="{0501B19A-9A34-4003-870E-20DE36842D82}" destId="{C1F53530-0AD7-49F6-8407-244C2F6717C5}" srcOrd="1" destOrd="0" presId="urn:microsoft.com/office/officeart/2005/8/layout/process2"/>
    <dgm:cxn modelId="{07B5E6C8-30BB-4397-AC71-1DAAE4658A29}" type="presOf" srcId="{DA48C9B7-7E23-4828-94CD-13B614C8E686}" destId="{6CA46CCA-B62D-430C-A5BE-C1599B989047}" srcOrd="0" destOrd="0" presId="urn:microsoft.com/office/officeart/2005/8/layout/process2"/>
    <dgm:cxn modelId="{0DF6695B-93BE-4A5F-BDD6-2809859EF8CD}" srcId="{8AC7935B-34D5-49A9-A13A-B24C71A59D73}" destId="{0174FB84-30DC-41C7-B262-082673E45011}" srcOrd="0" destOrd="0" parTransId="{24C67129-68CA-4C0C-91F0-2A7794FC620D}" sibTransId="{5FAC0D78-6E49-487B-A42D-2EAC6486654E}"/>
    <dgm:cxn modelId="{52C00261-38C9-4248-914A-7E64D417B845}" type="presOf" srcId="{74E16FD8-C8B9-4302-92B7-E33C733FA031}" destId="{9777A418-50B2-4B97-8930-207C0977CF2E}" srcOrd="0" destOrd="0" presId="urn:microsoft.com/office/officeart/2005/8/layout/process2"/>
    <dgm:cxn modelId="{1CF9C9E0-2EA2-41FB-99F8-3B5A51E331C0}" srcId="{8AC7935B-34D5-49A9-A13A-B24C71A59D73}" destId="{6BA4D1FB-15A1-4A43-B0FF-8D91E64EA87D}" srcOrd="6" destOrd="0" parTransId="{AA2ABCC9-0FCD-4630-AC99-D13CF77D1D55}" sibTransId="{178FC000-6A5B-4FE1-A3AE-CCBA7A36BF6C}"/>
    <dgm:cxn modelId="{2AC573FB-0910-4D24-A79A-BBE3B4FCAC7E}" type="presOf" srcId="{6BA4D1FB-15A1-4A43-B0FF-8D91E64EA87D}" destId="{35AAAAA5-345F-462D-BDCF-8059E132C72D}" srcOrd="0" destOrd="0" presId="urn:microsoft.com/office/officeart/2005/8/layout/process2"/>
    <dgm:cxn modelId="{3E472A90-6A34-4011-96BD-6975FE51DC54}" type="presOf" srcId="{EFCDA870-877F-4DAC-AB6F-F5CF09226F0E}" destId="{5B691294-4374-4A83-836A-711425CD2C58}" srcOrd="0" destOrd="0" presId="urn:microsoft.com/office/officeart/2005/8/layout/process2"/>
    <dgm:cxn modelId="{4A691660-0788-4372-8853-CDC4879086F3}" type="presOf" srcId="{316F3D71-05AE-408E-830B-86570E47C865}" destId="{D2186A8A-B1A7-49AB-A230-4AAE1D9F58BC}" srcOrd="0" destOrd="0" presId="urn:microsoft.com/office/officeart/2005/8/layout/process2"/>
    <dgm:cxn modelId="{A14845E9-FECF-40D3-BBE3-93C7D37EC61B}" type="presOf" srcId="{7D6CA27D-F74B-425A-95DC-4032D3AB05EF}" destId="{4D88AADA-184C-4814-8D1D-6B1778954115}" srcOrd="0" destOrd="0" presId="urn:microsoft.com/office/officeart/2005/8/layout/process2"/>
    <dgm:cxn modelId="{57CBEE0B-6B2B-4CEE-9CA7-6F3DE8EE0635}" type="presParOf" srcId="{22117E7C-695C-47C2-A0F9-7B5DB5D988A7}" destId="{FFD3E257-5FCE-4B7D-8AB4-02CE3B1D527F}" srcOrd="0" destOrd="0" presId="urn:microsoft.com/office/officeart/2005/8/layout/process2"/>
    <dgm:cxn modelId="{4B78777A-E431-4F26-A848-6C1ED4E0373F}" type="presParOf" srcId="{22117E7C-695C-47C2-A0F9-7B5DB5D988A7}" destId="{C38F2A02-863A-48FC-B42C-404AB8723A7D}" srcOrd="1" destOrd="0" presId="urn:microsoft.com/office/officeart/2005/8/layout/process2"/>
    <dgm:cxn modelId="{938B6750-B95A-487B-ABC3-E48E7CB0B63F}" type="presParOf" srcId="{C38F2A02-863A-48FC-B42C-404AB8723A7D}" destId="{D6F02399-1EE8-4782-AE7D-C9C25C5DB435}" srcOrd="0" destOrd="0" presId="urn:microsoft.com/office/officeart/2005/8/layout/process2"/>
    <dgm:cxn modelId="{D7B0080E-F711-4C99-A8A3-DC7E8D492CE5}" type="presParOf" srcId="{22117E7C-695C-47C2-A0F9-7B5DB5D988A7}" destId="{8B0C9971-9A99-4E22-AB8F-0C6F6D3DF9EC}" srcOrd="2" destOrd="0" presId="urn:microsoft.com/office/officeart/2005/8/layout/process2"/>
    <dgm:cxn modelId="{20A060B2-7A9E-437B-8C21-36EADC4AA2F9}" type="presParOf" srcId="{22117E7C-695C-47C2-A0F9-7B5DB5D988A7}" destId="{55308CAC-FFD9-46AE-B96F-AF8718CDDBCA}" srcOrd="3" destOrd="0" presId="urn:microsoft.com/office/officeart/2005/8/layout/process2"/>
    <dgm:cxn modelId="{02439CB4-4980-46E2-8C6B-CE38EB4E5FD9}" type="presParOf" srcId="{55308CAC-FFD9-46AE-B96F-AF8718CDDBCA}" destId="{6C6F0AB7-F1FA-45B5-B1C7-04FB9E76CF75}" srcOrd="0" destOrd="0" presId="urn:microsoft.com/office/officeart/2005/8/layout/process2"/>
    <dgm:cxn modelId="{E74FE056-5963-4127-A0B3-4841CBB942C2}" type="presParOf" srcId="{22117E7C-695C-47C2-A0F9-7B5DB5D988A7}" destId="{D2186A8A-B1A7-49AB-A230-4AAE1D9F58BC}" srcOrd="4" destOrd="0" presId="urn:microsoft.com/office/officeart/2005/8/layout/process2"/>
    <dgm:cxn modelId="{7C5E6A58-B702-466E-B2B8-584CDA4C27C6}" type="presParOf" srcId="{22117E7C-695C-47C2-A0F9-7B5DB5D988A7}" destId="{681F67BD-E942-4634-8271-FAF9ADA95B4E}" srcOrd="5" destOrd="0" presId="urn:microsoft.com/office/officeart/2005/8/layout/process2"/>
    <dgm:cxn modelId="{AE317A10-420F-48C6-9296-96764A85535C}" type="presParOf" srcId="{681F67BD-E942-4634-8271-FAF9ADA95B4E}" destId="{C1F53530-0AD7-49F6-8407-244C2F6717C5}" srcOrd="0" destOrd="0" presId="urn:microsoft.com/office/officeart/2005/8/layout/process2"/>
    <dgm:cxn modelId="{F842BE33-DBFE-412F-88E8-D1375242FDF5}" type="presParOf" srcId="{22117E7C-695C-47C2-A0F9-7B5DB5D988A7}" destId="{9777A418-50B2-4B97-8930-207C0977CF2E}" srcOrd="6" destOrd="0" presId="urn:microsoft.com/office/officeart/2005/8/layout/process2"/>
    <dgm:cxn modelId="{A5EB539E-F21D-4726-B353-A1A58A0083EE}" type="presParOf" srcId="{22117E7C-695C-47C2-A0F9-7B5DB5D988A7}" destId="{6CA46CCA-B62D-430C-A5BE-C1599B989047}" srcOrd="7" destOrd="0" presId="urn:microsoft.com/office/officeart/2005/8/layout/process2"/>
    <dgm:cxn modelId="{82E6C419-6111-4669-8689-99D0B541D228}" type="presParOf" srcId="{6CA46CCA-B62D-430C-A5BE-C1599B989047}" destId="{253AAEF6-0EF8-4245-877C-42AF6C453D6F}" srcOrd="0" destOrd="0" presId="urn:microsoft.com/office/officeart/2005/8/layout/process2"/>
    <dgm:cxn modelId="{8AF315AD-2864-400F-A75C-0CC8C69F584A}" type="presParOf" srcId="{22117E7C-695C-47C2-A0F9-7B5DB5D988A7}" destId="{25834597-9736-486C-A118-F8E47781D2F6}" srcOrd="8" destOrd="0" presId="urn:microsoft.com/office/officeart/2005/8/layout/process2"/>
    <dgm:cxn modelId="{900E5222-FD9C-4DD2-93F5-32784815C3B0}" type="presParOf" srcId="{22117E7C-695C-47C2-A0F9-7B5DB5D988A7}" destId="{0A4431DA-33B7-43DB-B692-E03E08FC444C}" srcOrd="9" destOrd="0" presId="urn:microsoft.com/office/officeart/2005/8/layout/process2"/>
    <dgm:cxn modelId="{6440003B-74D1-49BC-9F68-A5D72D3DCE0D}" type="presParOf" srcId="{0A4431DA-33B7-43DB-B692-E03E08FC444C}" destId="{679F3BAD-D2D7-466B-B13C-EB48CB280361}" srcOrd="0" destOrd="0" presId="urn:microsoft.com/office/officeart/2005/8/layout/process2"/>
    <dgm:cxn modelId="{47CC13C7-0820-4811-93DB-13B6AF9DBE4E}" type="presParOf" srcId="{22117E7C-695C-47C2-A0F9-7B5DB5D988A7}" destId="{4D88AADA-184C-4814-8D1D-6B1778954115}" srcOrd="10" destOrd="0" presId="urn:microsoft.com/office/officeart/2005/8/layout/process2"/>
    <dgm:cxn modelId="{3227ABE8-2DF2-44DF-AC84-F3CED87B23E3}" type="presParOf" srcId="{22117E7C-695C-47C2-A0F9-7B5DB5D988A7}" destId="{5B691294-4374-4A83-836A-711425CD2C58}" srcOrd="11" destOrd="0" presId="urn:microsoft.com/office/officeart/2005/8/layout/process2"/>
    <dgm:cxn modelId="{98A24D86-D35B-461E-AF1B-4C0469C91223}" type="presParOf" srcId="{5B691294-4374-4A83-836A-711425CD2C58}" destId="{C6EAA2E9-C9EE-4F6D-8910-3B2517E83A0C}" srcOrd="0" destOrd="0" presId="urn:microsoft.com/office/officeart/2005/8/layout/process2"/>
    <dgm:cxn modelId="{6F15EC29-EADE-408A-A35F-2579DAAB97F5}" type="presParOf" srcId="{22117E7C-695C-47C2-A0F9-7B5DB5D988A7}" destId="{35AAAAA5-345F-462D-BDCF-8059E132C72D}" srcOrd="12" destOrd="0" presId="urn:microsoft.com/office/officeart/2005/8/layout/process2"/>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32C890-C83D-4C3A-8B76-0CC063571B5D}" type="doc">
      <dgm:prSet loTypeId="urn:microsoft.com/office/officeart/2005/8/layout/gear1" loCatId="cycle" qsTypeId="urn:microsoft.com/office/officeart/2005/8/quickstyle/3d7" qsCatId="3D" csTypeId="urn:microsoft.com/office/officeart/2005/8/colors/accent1_2#1" csCatId="accent1" phldr="1"/>
      <dgm:spPr>
        <a:scene3d>
          <a:camera prst="perspectiveLeft" zoom="91000"/>
          <a:lightRig rig="threePt" dir="t">
            <a:rot lat="0" lon="0" rev="600000"/>
          </a:lightRig>
        </a:scene3d>
      </dgm:spPr>
    </dgm:pt>
    <dgm:pt modelId="{34DB14A5-3EAF-4B58-84F7-FB6D628CE49B}">
      <dgm:prSet phldrT="[Text]" custT="1">
        <dgm:style>
          <a:lnRef idx="1">
            <a:schemeClr val="dk1"/>
          </a:lnRef>
          <a:fillRef idx="2">
            <a:schemeClr val="dk1"/>
          </a:fillRef>
          <a:effectRef idx="1">
            <a:schemeClr val="dk1"/>
          </a:effectRef>
          <a:fontRef idx="minor">
            <a:schemeClr val="dk1"/>
          </a:fontRef>
        </dgm:style>
      </dgm:prSet>
      <dgm:spPr>
        <a:xfrm>
          <a:off x="1389412" y="1573480"/>
          <a:ext cx="1698171" cy="1698171"/>
        </a:xfrm>
        <a:gradFill rotWithShape="1">
          <a:gsLst>
            <a:gs pos="0">
              <a:srgbClr val="0076BF">
                <a:tint val="50000"/>
                <a:satMod val="300000"/>
              </a:srgbClr>
            </a:gs>
            <a:gs pos="35000">
              <a:srgbClr val="0076BF">
                <a:tint val="37000"/>
                <a:satMod val="300000"/>
              </a:srgbClr>
            </a:gs>
            <a:gs pos="100000">
              <a:srgbClr val="0076BF">
                <a:tint val="15000"/>
                <a:satMod val="350000"/>
              </a:srgbClr>
            </a:gs>
          </a:gsLst>
          <a:lin ang="16200000" scaled="1"/>
        </a:gradFill>
        <a:ln w="9525" cap="flat" cmpd="sng" algn="ctr">
          <a:solidFill>
            <a:srgbClr val="0076BF">
              <a:shade val="95000"/>
              <a:satMod val="105000"/>
            </a:srgbClr>
          </a:solidFill>
          <a:prstDash val="solid"/>
        </a:ln>
        <a:effectLst>
          <a:outerShdw blurRad="40000" dist="20000" dir="5400000" rotWithShape="0">
            <a:srgbClr val="000000">
              <a:alpha val="38000"/>
            </a:srgbClr>
          </a:outerShdw>
        </a:effectLst>
        <a:scene3d>
          <a:camera prst="perspectiveLeft" zoom="91000"/>
          <a:lightRig rig="threePt" dir="t">
            <a:rot lat="0" lon="0" rev="600000"/>
          </a:lightRig>
        </a:scene3d>
        <a:sp3d extrusionH="50600">
          <a:bevelT/>
        </a:sp3d>
      </dgm:spPr>
      <dgm:t>
        <a:bodyPr/>
        <a:lstStyle/>
        <a:p>
          <a:r>
            <a:rPr lang="en-US" sz="1000" dirty="0" smtClean="0">
              <a:solidFill>
                <a:srgbClr val="002B7F"/>
              </a:solidFill>
              <a:latin typeface="Segoe"/>
              <a:ea typeface="+mn-ea"/>
              <a:cs typeface="+mn-cs"/>
            </a:rPr>
            <a:t>FastCGI handler</a:t>
          </a:r>
          <a:endParaRPr lang="en-US" sz="1000" dirty="0">
            <a:solidFill>
              <a:srgbClr val="002B7F"/>
            </a:solidFill>
            <a:latin typeface="Segoe"/>
            <a:ea typeface="+mn-ea"/>
            <a:cs typeface="+mn-cs"/>
          </a:endParaRPr>
        </a:p>
      </dgm:t>
    </dgm:pt>
    <dgm:pt modelId="{39285FC6-D9AE-4565-832C-9B2AB7A802A0}" type="parTrans" cxnId="{994CD142-FD08-4CA8-94BD-55D59C461992}">
      <dgm:prSet/>
      <dgm:spPr/>
      <dgm:t>
        <a:bodyPr/>
        <a:lstStyle/>
        <a:p>
          <a:endParaRPr lang="en-US"/>
        </a:p>
      </dgm:t>
    </dgm:pt>
    <dgm:pt modelId="{EA2A4AC1-B215-4A91-8E69-2943D598AEE3}" type="sibTrans" cxnId="{994CD142-FD08-4CA8-94BD-55D59C461992}">
      <dgm:prSet/>
      <dgm:spPr>
        <a:xfrm>
          <a:off x="1247078" y="1323847"/>
          <a:ext cx="2173659" cy="2173659"/>
        </a:xfrm>
        <a:solidFill>
          <a:srgbClr val="FFFFFF">
            <a:tint val="60000"/>
            <a:hueOff val="0"/>
            <a:satOff val="0"/>
            <a:lumOff val="0"/>
            <a:alphaOff val="0"/>
          </a:srgbClr>
        </a:solidFill>
        <a:ln>
          <a:noFill/>
        </a:ln>
        <a:effectLst>
          <a:outerShdw blurRad="40000" dist="23000" dir="5400000" rotWithShape="0">
            <a:srgbClr val="000000">
              <a:alpha val="35000"/>
            </a:srgbClr>
          </a:outerShdw>
        </a:effectLst>
        <a:scene3d>
          <a:camera prst="perspectiveLeft" zoom="91000"/>
          <a:lightRig rig="threePt" dir="t">
            <a:rot lat="0" lon="0" rev="600000"/>
          </a:lightRig>
        </a:scene3d>
        <a:sp3d z="-110000">
          <a:bevelT w="40600" h="20600"/>
        </a:sp3d>
      </dgm:spPr>
      <dgm:t>
        <a:bodyPr/>
        <a:lstStyle/>
        <a:p>
          <a:endParaRPr lang="en-US" dirty="0"/>
        </a:p>
      </dgm:t>
    </dgm:pt>
    <dgm:pt modelId="{798F5FBF-420A-4CDF-B030-2E2BDEB6667A}">
      <dgm:prSet phldrT="[Text]" custT="1">
        <dgm:style>
          <a:lnRef idx="1">
            <a:schemeClr val="dk1"/>
          </a:lnRef>
          <a:fillRef idx="2">
            <a:schemeClr val="dk1"/>
          </a:fillRef>
          <a:effectRef idx="1">
            <a:schemeClr val="dk1"/>
          </a:effectRef>
          <a:fontRef idx="minor">
            <a:schemeClr val="dk1"/>
          </a:fontRef>
        </dgm:style>
      </dgm:prSet>
      <dgm:spPr>
        <a:xfrm>
          <a:off x="401385" y="1172094"/>
          <a:ext cx="1235033" cy="1235033"/>
        </a:xfrm>
        <a:gradFill rotWithShape="1">
          <a:gsLst>
            <a:gs pos="0">
              <a:srgbClr val="0076BF">
                <a:tint val="50000"/>
                <a:satMod val="300000"/>
              </a:srgbClr>
            </a:gs>
            <a:gs pos="35000">
              <a:srgbClr val="0076BF">
                <a:tint val="37000"/>
                <a:satMod val="300000"/>
              </a:srgbClr>
            </a:gs>
            <a:gs pos="100000">
              <a:srgbClr val="0076BF">
                <a:tint val="15000"/>
                <a:satMod val="350000"/>
              </a:srgbClr>
            </a:gs>
          </a:gsLst>
          <a:lin ang="16200000" scaled="1"/>
        </a:gradFill>
        <a:ln w="9525" cap="flat" cmpd="sng" algn="ctr">
          <a:solidFill>
            <a:srgbClr val="0076BF">
              <a:shade val="95000"/>
              <a:satMod val="105000"/>
            </a:srgbClr>
          </a:solidFill>
          <a:prstDash val="solid"/>
        </a:ln>
        <a:effectLst>
          <a:outerShdw blurRad="40000" dist="20000" dir="5400000" rotWithShape="0">
            <a:srgbClr val="000000">
              <a:alpha val="38000"/>
            </a:srgbClr>
          </a:outerShdw>
        </a:effectLst>
        <a:scene3d>
          <a:camera prst="perspectiveLeft" zoom="91000"/>
          <a:lightRig rig="threePt" dir="t">
            <a:rot lat="0" lon="0" rev="600000"/>
          </a:lightRig>
        </a:scene3d>
        <a:sp3d extrusionH="50600">
          <a:bevelT/>
        </a:sp3d>
      </dgm:spPr>
      <dgm:t>
        <a:bodyPr/>
        <a:lstStyle/>
        <a:p>
          <a:r>
            <a:rPr lang="en-US" sz="1000" dirty="0" smtClean="0">
              <a:solidFill>
                <a:srgbClr val="002B7F"/>
              </a:solidFill>
              <a:latin typeface="Segoe"/>
              <a:ea typeface="+mn-ea"/>
              <a:cs typeface="+mn-cs"/>
            </a:rPr>
            <a:t>ASP.NET</a:t>
          </a:r>
          <a:endParaRPr lang="en-US" sz="1000" dirty="0">
            <a:solidFill>
              <a:srgbClr val="002B7F"/>
            </a:solidFill>
            <a:latin typeface="Segoe"/>
            <a:ea typeface="+mn-ea"/>
            <a:cs typeface="+mn-cs"/>
          </a:endParaRPr>
        </a:p>
      </dgm:t>
    </dgm:pt>
    <dgm:pt modelId="{4A7A3779-DA70-40B3-BA28-8E6E6EEC190E}" type="parTrans" cxnId="{A05A579A-176D-4D80-B4AA-8DCC56E11E10}">
      <dgm:prSet/>
      <dgm:spPr/>
      <dgm:t>
        <a:bodyPr/>
        <a:lstStyle/>
        <a:p>
          <a:endParaRPr lang="en-US"/>
        </a:p>
      </dgm:t>
    </dgm:pt>
    <dgm:pt modelId="{874EF900-236A-4A2A-BCA2-4678DA630418}" type="sibTrans" cxnId="{A05A579A-176D-4D80-B4AA-8DCC56E11E10}">
      <dgm:prSet/>
      <dgm:spPr>
        <a:xfrm>
          <a:off x="182663" y="903578"/>
          <a:ext cx="1579299" cy="1579299"/>
        </a:xfrm>
        <a:solidFill>
          <a:srgbClr val="FFFFFF">
            <a:tint val="60000"/>
            <a:hueOff val="0"/>
            <a:satOff val="0"/>
            <a:lumOff val="0"/>
            <a:alphaOff val="0"/>
          </a:srgbClr>
        </a:solidFill>
        <a:ln>
          <a:noFill/>
        </a:ln>
        <a:effectLst>
          <a:outerShdw blurRad="40000" dist="23000" dir="5400000" rotWithShape="0">
            <a:srgbClr val="000000">
              <a:alpha val="35000"/>
            </a:srgbClr>
          </a:outerShdw>
        </a:effectLst>
        <a:scene3d>
          <a:camera prst="perspectiveLeft" zoom="91000"/>
          <a:lightRig rig="threePt" dir="t">
            <a:rot lat="0" lon="0" rev="600000"/>
          </a:lightRig>
        </a:scene3d>
        <a:sp3d z="-110000">
          <a:bevelT w="40600" h="20600"/>
        </a:sp3d>
      </dgm:spPr>
      <dgm:t>
        <a:bodyPr/>
        <a:lstStyle/>
        <a:p>
          <a:endParaRPr lang="en-US" dirty="0"/>
        </a:p>
      </dgm:t>
    </dgm:pt>
    <dgm:pt modelId="{D63A31FF-FBDB-4039-B755-2AD9B7C48768}">
      <dgm:prSet phldrT="[Text]" custT="1">
        <dgm:style>
          <a:lnRef idx="1">
            <a:schemeClr val="dk1"/>
          </a:lnRef>
          <a:fillRef idx="2">
            <a:schemeClr val="dk1"/>
          </a:fillRef>
          <a:effectRef idx="1">
            <a:schemeClr val="dk1"/>
          </a:effectRef>
          <a:fontRef idx="minor">
            <a:schemeClr val="dk1"/>
          </a:fontRef>
        </dgm:style>
      </dgm:prSet>
      <dgm:spPr>
        <a:xfrm rot="20700000">
          <a:off x="1093130" y="320047"/>
          <a:ext cx="1210080" cy="1210080"/>
        </a:xfrm>
        <a:gradFill rotWithShape="1">
          <a:gsLst>
            <a:gs pos="0">
              <a:srgbClr val="0076BF">
                <a:tint val="50000"/>
                <a:satMod val="300000"/>
              </a:srgbClr>
            </a:gs>
            <a:gs pos="35000">
              <a:srgbClr val="0076BF">
                <a:tint val="37000"/>
                <a:satMod val="300000"/>
              </a:srgbClr>
            </a:gs>
            <a:gs pos="100000">
              <a:srgbClr val="0076BF">
                <a:tint val="15000"/>
                <a:satMod val="350000"/>
              </a:srgbClr>
            </a:gs>
          </a:gsLst>
          <a:lin ang="16200000" scaled="1"/>
        </a:gradFill>
        <a:ln w="9525" cap="flat" cmpd="sng" algn="ctr">
          <a:solidFill>
            <a:srgbClr val="0076BF">
              <a:shade val="95000"/>
              <a:satMod val="105000"/>
            </a:srgbClr>
          </a:solidFill>
          <a:prstDash val="solid"/>
        </a:ln>
        <a:effectLst>
          <a:outerShdw blurRad="40000" dist="20000" dir="5400000" rotWithShape="0">
            <a:srgbClr val="000000">
              <a:alpha val="38000"/>
            </a:srgbClr>
          </a:outerShdw>
        </a:effectLst>
        <a:scene3d>
          <a:camera prst="perspectiveLeft" zoom="91000"/>
          <a:lightRig rig="threePt" dir="t">
            <a:rot lat="0" lon="0" rev="600000"/>
          </a:lightRig>
        </a:scene3d>
        <a:sp3d>
          <a:bevelT/>
        </a:sp3d>
      </dgm:spPr>
      <dgm:t>
        <a:bodyPr/>
        <a:lstStyle/>
        <a:p>
          <a:r>
            <a:rPr lang="en-US" sz="1000" dirty="0" smtClean="0">
              <a:solidFill>
                <a:srgbClr val="002B7F"/>
              </a:solidFill>
              <a:latin typeface="Segoe"/>
              <a:ea typeface="+mn-ea"/>
              <a:cs typeface="+mn-cs"/>
            </a:rPr>
            <a:t>Static</a:t>
          </a:r>
          <a:endParaRPr lang="en-US" sz="1000" dirty="0">
            <a:solidFill>
              <a:srgbClr val="002B7F"/>
            </a:solidFill>
            <a:latin typeface="Segoe"/>
            <a:ea typeface="+mn-ea"/>
            <a:cs typeface="+mn-cs"/>
          </a:endParaRPr>
        </a:p>
      </dgm:t>
    </dgm:pt>
    <dgm:pt modelId="{8A7B9492-BF5D-426B-8321-C3D31091620A}" type="parTrans" cxnId="{ABDE8ED3-E4C7-4856-853D-442C7FBDC449}">
      <dgm:prSet/>
      <dgm:spPr/>
      <dgm:t>
        <a:bodyPr/>
        <a:lstStyle/>
        <a:p>
          <a:endParaRPr lang="en-US"/>
        </a:p>
      </dgm:t>
    </dgm:pt>
    <dgm:pt modelId="{295CFD1A-8A58-4CBA-BA1F-4C288A614D26}" type="sibTrans" cxnId="{ABDE8ED3-E4C7-4856-853D-442C7FBDC449}">
      <dgm:prSet/>
      <dgm:spPr>
        <a:xfrm>
          <a:off x="813226" y="59744"/>
          <a:ext cx="1702802" cy="1702802"/>
        </a:xfrm>
        <a:solidFill>
          <a:srgbClr val="FFFFFF">
            <a:tint val="60000"/>
            <a:hueOff val="0"/>
            <a:satOff val="0"/>
            <a:lumOff val="0"/>
            <a:alphaOff val="0"/>
          </a:srgbClr>
        </a:solidFill>
        <a:ln>
          <a:noFill/>
        </a:ln>
        <a:effectLst>
          <a:outerShdw blurRad="40000" dist="23000" dir="5400000" rotWithShape="0">
            <a:srgbClr val="000000">
              <a:alpha val="35000"/>
            </a:srgbClr>
          </a:outerShdw>
        </a:effectLst>
        <a:scene3d>
          <a:camera prst="perspectiveLeft" zoom="91000"/>
          <a:lightRig rig="threePt" dir="t">
            <a:rot lat="0" lon="0" rev="600000"/>
          </a:lightRig>
        </a:scene3d>
        <a:sp3d z="-110000">
          <a:bevelT w="40600" h="20600"/>
        </a:sp3d>
      </dgm:spPr>
      <dgm:t>
        <a:bodyPr/>
        <a:lstStyle/>
        <a:p>
          <a:endParaRPr lang="en-US" dirty="0"/>
        </a:p>
      </dgm:t>
    </dgm:pt>
    <dgm:pt modelId="{5D96E127-D799-4346-821F-56529FA15E75}" type="pres">
      <dgm:prSet presAssocID="{0B32C890-C83D-4C3A-8B76-0CC063571B5D}" presName="composite" presStyleCnt="0">
        <dgm:presLayoutVars>
          <dgm:chMax val="3"/>
          <dgm:animLvl val="lvl"/>
          <dgm:resizeHandles val="exact"/>
        </dgm:presLayoutVars>
      </dgm:prSet>
      <dgm:spPr/>
    </dgm:pt>
    <dgm:pt modelId="{AFC750FD-9AD5-48F1-9D67-8D5C74E3A0C7}" type="pres">
      <dgm:prSet presAssocID="{34DB14A5-3EAF-4B58-84F7-FB6D628CE49B}" presName="gear1" presStyleLbl="node1" presStyleIdx="0" presStyleCnt="3">
        <dgm:presLayoutVars>
          <dgm:chMax val="1"/>
          <dgm:bulletEnabled val="1"/>
        </dgm:presLayoutVars>
      </dgm:prSet>
      <dgm:spPr>
        <a:prstGeom prst="gear9">
          <a:avLst/>
        </a:prstGeom>
      </dgm:spPr>
      <dgm:t>
        <a:bodyPr/>
        <a:lstStyle/>
        <a:p>
          <a:endParaRPr lang="en-US"/>
        </a:p>
      </dgm:t>
    </dgm:pt>
    <dgm:pt modelId="{F09EBD9D-B052-49C2-A5FA-6BB7CA4D490A}" type="pres">
      <dgm:prSet presAssocID="{34DB14A5-3EAF-4B58-84F7-FB6D628CE49B}" presName="gear1srcNode" presStyleLbl="node1" presStyleIdx="0" presStyleCnt="3"/>
      <dgm:spPr/>
      <dgm:t>
        <a:bodyPr/>
        <a:lstStyle/>
        <a:p>
          <a:endParaRPr lang="en-US"/>
        </a:p>
      </dgm:t>
    </dgm:pt>
    <dgm:pt modelId="{DE3EDB68-81D9-419C-BD4C-8B4919EDF068}" type="pres">
      <dgm:prSet presAssocID="{34DB14A5-3EAF-4B58-84F7-FB6D628CE49B}" presName="gear1dstNode" presStyleLbl="node1" presStyleIdx="0" presStyleCnt="3"/>
      <dgm:spPr/>
      <dgm:t>
        <a:bodyPr/>
        <a:lstStyle/>
        <a:p>
          <a:endParaRPr lang="en-US"/>
        </a:p>
      </dgm:t>
    </dgm:pt>
    <dgm:pt modelId="{71C5BBC6-FB52-478B-9A47-8E539945B79A}" type="pres">
      <dgm:prSet presAssocID="{798F5FBF-420A-4CDF-B030-2E2BDEB6667A}" presName="gear2" presStyleLbl="node1" presStyleIdx="1" presStyleCnt="3">
        <dgm:presLayoutVars>
          <dgm:chMax val="1"/>
          <dgm:bulletEnabled val="1"/>
        </dgm:presLayoutVars>
      </dgm:prSet>
      <dgm:spPr>
        <a:prstGeom prst="gear6">
          <a:avLst/>
        </a:prstGeom>
      </dgm:spPr>
      <dgm:t>
        <a:bodyPr/>
        <a:lstStyle/>
        <a:p>
          <a:endParaRPr lang="en-US"/>
        </a:p>
      </dgm:t>
    </dgm:pt>
    <dgm:pt modelId="{D65C2E87-D502-45BD-AE92-55653333675A}" type="pres">
      <dgm:prSet presAssocID="{798F5FBF-420A-4CDF-B030-2E2BDEB6667A}" presName="gear2srcNode" presStyleLbl="node1" presStyleIdx="1" presStyleCnt="3"/>
      <dgm:spPr/>
      <dgm:t>
        <a:bodyPr/>
        <a:lstStyle/>
        <a:p>
          <a:endParaRPr lang="en-US"/>
        </a:p>
      </dgm:t>
    </dgm:pt>
    <dgm:pt modelId="{3C46DFE1-499E-45B2-8A46-9166B5755B3B}" type="pres">
      <dgm:prSet presAssocID="{798F5FBF-420A-4CDF-B030-2E2BDEB6667A}" presName="gear2dstNode" presStyleLbl="node1" presStyleIdx="1" presStyleCnt="3"/>
      <dgm:spPr/>
      <dgm:t>
        <a:bodyPr/>
        <a:lstStyle/>
        <a:p>
          <a:endParaRPr lang="en-US"/>
        </a:p>
      </dgm:t>
    </dgm:pt>
    <dgm:pt modelId="{B4C77B5E-0B6B-42C7-95A0-10BCC990C5D3}" type="pres">
      <dgm:prSet presAssocID="{D63A31FF-FBDB-4039-B755-2AD9B7C48768}" presName="gear3" presStyleLbl="node1" presStyleIdx="2" presStyleCnt="3"/>
      <dgm:spPr>
        <a:prstGeom prst="gear6">
          <a:avLst/>
        </a:prstGeom>
      </dgm:spPr>
      <dgm:t>
        <a:bodyPr/>
        <a:lstStyle/>
        <a:p>
          <a:endParaRPr lang="en-US"/>
        </a:p>
      </dgm:t>
    </dgm:pt>
    <dgm:pt modelId="{68B36C25-01D5-4CD6-9813-11EC3B72E44D}" type="pres">
      <dgm:prSet presAssocID="{D63A31FF-FBDB-4039-B755-2AD9B7C48768}" presName="gear3tx" presStyleLbl="node1" presStyleIdx="2" presStyleCnt="3">
        <dgm:presLayoutVars>
          <dgm:chMax val="1"/>
          <dgm:bulletEnabled val="1"/>
        </dgm:presLayoutVars>
      </dgm:prSet>
      <dgm:spPr/>
      <dgm:t>
        <a:bodyPr/>
        <a:lstStyle/>
        <a:p>
          <a:endParaRPr lang="en-US"/>
        </a:p>
      </dgm:t>
    </dgm:pt>
    <dgm:pt modelId="{6D9D7C7B-7A40-4A43-AB8E-4BFD35C0EA0F}" type="pres">
      <dgm:prSet presAssocID="{D63A31FF-FBDB-4039-B755-2AD9B7C48768}" presName="gear3srcNode" presStyleLbl="node1" presStyleIdx="2" presStyleCnt="3"/>
      <dgm:spPr/>
      <dgm:t>
        <a:bodyPr/>
        <a:lstStyle/>
        <a:p>
          <a:endParaRPr lang="en-US"/>
        </a:p>
      </dgm:t>
    </dgm:pt>
    <dgm:pt modelId="{811A8646-D2A8-4B94-8E0E-E7D3CDC85694}" type="pres">
      <dgm:prSet presAssocID="{D63A31FF-FBDB-4039-B755-2AD9B7C48768}" presName="gear3dstNode" presStyleLbl="node1" presStyleIdx="2" presStyleCnt="3"/>
      <dgm:spPr/>
      <dgm:t>
        <a:bodyPr/>
        <a:lstStyle/>
        <a:p>
          <a:endParaRPr lang="en-US"/>
        </a:p>
      </dgm:t>
    </dgm:pt>
    <dgm:pt modelId="{3C177B45-A7C5-4345-9484-089F8F30031C}" type="pres">
      <dgm:prSet presAssocID="{EA2A4AC1-B215-4A91-8E69-2943D598AEE3}" presName="connector1" presStyleLbl="sibTrans2D1" presStyleIdx="0" presStyleCnt="3"/>
      <dgm:spPr>
        <a:prstGeom prst="circularArrow">
          <a:avLst>
            <a:gd name="adj1" fmla="val 4688"/>
            <a:gd name="adj2" fmla="val 299029"/>
            <a:gd name="adj3" fmla="val 2482313"/>
            <a:gd name="adj4" fmla="val 15936229"/>
            <a:gd name="adj5" fmla="val 5469"/>
          </a:avLst>
        </a:prstGeom>
      </dgm:spPr>
      <dgm:t>
        <a:bodyPr/>
        <a:lstStyle/>
        <a:p>
          <a:endParaRPr lang="en-US"/>
        </a:p>
      </dgm:t>
    </dgm:pt>
    <dgm:pt modelId="{433536D1-85A8-4701-B02B-33FBAE4B1DCC}" type="pres">
      <dgm:prSet presAssocID="{874EF900-236A-4A2A-BCA2-4678DA630418}" presName="connector2" presStyleLbl="sibTrans2D1" presStyleIdx="1" presStyleCnt="3"/>
      <dgm:spPr>
        <a:prstGeom prst="leftCircularArrow">
          <a:avLst>
            <a:gd name="adj1" fmla="val 6452"/>
            <a:gd name="adj2" fmla="val 429999"/>
            <a:gd name="adj3" fmla="val 10489124"/>
            <a:gd name="adj4" fmla="val 14837806"/>
            <a:gd name="adj5" fmla="val 7527"/>
          </a:avLst>
        </a:prstGeom>
      </dgm:spPr>
      <dgm:t>
        <a:bodyPr/>
        <a:lstStyle/>
        <a:p>
          <a:endParaRPr lang="en-US"/>
        </a:p>
      </dgm:t>
    </dgm:pt>
    <dgm:pt modelId="{F747DAE9-FC8A-44B7-B634-24928035B0B8}" type="pres">
      <dgm:prSet presAssocID="{295CFD1A-8A58-4CBA-BA1F-4C288A614D26}" presName="connector3" presStyleLbl="sibTrans2D1" presStyleIdx="2" presStyleCnt="3"/>
      <dgm:spPr>
        <a:prstGeom prst="circularArrow">
          <a:avLst>
            <a:gd name="adj1" fmla="val 5984"/>
            <a:gd name="adj2" fmla="val 394124"/>
            <a:gd name="adj3" fmla="val 13313824"/>
            <a:gd name="adj4" fmla="val 10508221"/>
            <a:gd name="adj5" fmla="val 6981"/>
          </a:avLst>
        </a:prstGeom>
      </dgm:spPr>
      <dgm:t>
        <a:bodyPr/>
        <a:lstStyle/>
        <a:p>
          <a:endParaRPr lang="en-US"/>
        </a:p>
      </dgm:t>
    </dgm:pt>
  </dgm:ptLst>
  <dgm:cxnLst>
    <dgm:cxn modelId="{D4A2A61D-FBE1-4154-83FE-67D0FFE119CD}" type="presOf" srcId="{798F5FBF-420A-4CDF-B030-2E2BDEB6667A}" destId="{71C5BBC6-FB52-478B-9A47-8E539945B79A}" srcOrd="0" destOrd="0" presId="urn:microsoft.com/office/officeart/2005/8/layout/gear1"/>
    <dgm:cxn modelId="{59E05536-FA36-47A7-BEBC-A9D9D17CDCFE}" type="presOf" srcId="{34DB14A5-3EAF-4B58-84F7-FB6D628CE49B}" destId="{AFC750FD-9AD5-48F1-9D67-8D5C74E3A0C7}" srcOrd="0" destOrd="0" presId="urn:microsoft.com/office/officeart/2005/8/layout/gear1"/>
    <dgm:cxn modelId="{AA1EB2AD-FB96-4D39-B24A-A8C75BB4490A}" type="presOf" srcId="{874EF900-236A-4A2A-BCA2-4678DA630418}" destId="{433536D1-85A8-4701-B02B-33FBAE4B1DCC}" srcOrd="0" destOrd="0" presId="urn:microsoft.com/office/officeart/2005/8/layout/gear1"/>
    <dgm:cxn modelId="{A1AFEFD5-50C4-404C-934D-E783B7F3F1EF}" type="presOf" srcId="{295CFD1A-8A58-4CBA-BA1F-4C288A614D26}" destId="{F747DAE9-FC8A-44B7-B634-24928035B0B8}" srcOrd="0" destOrd="0" presId="urn:microsoft.com/office/officeart/2005/8/layout/gear1"/>
    <dgm:cxn modelId="{B6C58FF0-DEDF-48F2-BF48-125952139CD2}" type="presOf" srcId="{D63A31FF-FBDB-4039-B755-2AD9B7C48768}" destId="{B4C77B5E-0B6B-42C7-95A0-10BCC990C5D3}" srcOrd="0" destOrd="0" presId="urn:microsoft.com/office/officeart/2005/8/layout/gear1"/>
    <dgm:cxn modelId="{7FB90B4C-4B15-4C7F-9DF1-EC5E0344ACB0}" type="presOf" srcId="{0B32C890-C83D-4C3A-8B76-0CC063571B5D}" destId="{5D96E127-D799-4346-821F-56529FA15E75}" srcOrd="0" destOrd="0" presId="urn:microsoft.com/office/officeart/2005/8/layout/gear1"/>
    <dgm:cxn modelId="{7BBF5A93-9576-47AA-9767-7B7DA97DE1B8}" type="presOf" srcId="{D63A31FF-FBDB-4039-B755-2AD9B7C48768}" destId="{6D9D7C7B-7A40-4A43-AB8E-4BFD35C0EA0F}" srcOrd="2" destOrd="0" presId="urn:microsoft.com/office/officeart/2005/8/layout/gear1"/>
    <dgm:cxn modelId="{379D4E2A-1064-4B03-8A45-B1BE238899DD}" type="presOf" srcId="{D63A31FF-FBDB-4039-B755-2AD9B7C48768}" destId="{68B36C25-01D5-4CD6-9813-11EC3B72E44D}" srcOrd="1" destOrd="0" presId="urn:microsoft.com/office/officeart/2005/8/layout/gear1"/>
    <dgm:cxn modelId="{D7B7604C-18CC-4124-A1BD-A592EE62C303}" type="presOf" srcId="{EA2A4AC1-B215-4A91-8E69-2943D598AEE3}" destId="{3C177B45-A7C5-4345-9484-089F8F30031C}" srcOrd="0" destOrd="0" presId="urn:microsoft.com/office/officeart/2005/8/layout/gear1"/>
    <dgm:cxn modelId="{7472EA82-A468-4472-A308-001F5B0FE838}" type="presOf" srcId="{34DB14A5-3EAF-4B58-84F7-FB6D628CE49B}" destId="{F09EBD9D-B052-49C2-A5FA-6BB7CA4D490A}" srcOrd="1" destOrd="0" presId="urn:microsoft.com/office/officeart/2005/8/layout/gear1"/>
    <dgm:cxn modelId="{6440DB03-50A2-4761-9ACC-F2C295172B1A}" type="presOf" srcId="{798F5FBF-420A-4CDF-B030-2E2BDEB6667A}" destId="{D65C2E87-D502-45BD-AE92-55653333675A}" srcOrd="1" destOrd="0" presId="urn:microsoft.com/office/officeart/2005/8/layout/gear1"/>
    <dgm:cxn modelId="{994CD142-FD08-4CA8-94BD-55D59C461992}" srcId="{0B32C890-C83D-4C3A-8B76-0CC063571B5D}" destId="{34DB14A5-3EAF-4B58-84F7-FB6D628CE49B}" srcOrd="0" destOrd="0" parTransId="{39285FC6-D9AE-4565-832C-9B2AB7A802A0}" sibTransId="{EA2A4AC1-B215-4A91-8E69-2943D598AEE3}"/>
    <dgm:cxn modelId="{1102B553-E8C0-4F79-AA09-DD52C21C0AD5}" type="presOf" srcId="{D63A31FF-FBDB-4039-B755-2AD9B7C48768}" destId="{811A8646-D2A8-4B94-8E0E-E7D3CDC85694}" srcOrd="3" destOrd="0" presId="urn:microsoft.com/office/officeart/2005/8/layout/gear1"/>
    <dgm:cxn modelId="{9E92B834-8A39-4DCF-B428-CBCB9B7FBF5F}" type="presOf" srcId="{798F5FBF-420A-4CDF-B030-2E2BDEB6667A}" destId="{3C46DFE1-499E-45B2-8A46-9166B5755B3B}" srcOrd="2" destOrd="0" presId="urn:microsoft.com/office/officeart/2005/8/layout/gear1"/>
    <dgm:cxn modelId="{A05A579A-176D-4D80-B4AA-8DCC56E11E10}" srcId="{0B32C890-C83D-4C3A-8B76-0CC063571B5D}" destId="{798F5FBF-420A-4CDF-B030-2E2BDEB6667A}" srcOrd="1" destOrd="0" parTransId="{4A7A3779-DA70-40B3-BA28-8E6E6EEC190E}" sibTransId="{874EF900-236A-4A2A-BCA2-4678DA630418}"/>
    <dgm:cxn modelId="{270A0E4E-AE3C-4E17-8AB8-7FEE1AFBBA21}" type="presOf" srcId="{34DB14A5-3EAF-4B58-84F7-FB6D628CE49B}" destId="{DE3EDB68-81D9-419C-BD4C-8B4919EDF068}" srcOrd="2" destOrd="0" presId="urn:microsoft.com/office/officeart/2005/8/layout/gear1"/>
    <dgm:cxn modelId="{ABDE8ED3-E4C7-4856-853D-442C7FBDC449}" srcId="{0B32C890-C83D-4C3A-8B76-0CC063571B5D}" destId="{D63A31FF-FBDB-4039-B755-2AD9B7C48768}" srcOrd="2" destOrd="0" parTransId="{8A7B9492-BF5D-426B-8321-C3D31091620A}" sibTransId="{295CFD1A-8A58-4CBA-BA1F-4C288A614D26}"/>
    <dgm:cxn modelId="{87726028-FD3E-41C9-BAF8-2ACCED8371F1}" type="presParOf" srcId="{5D96E127-D799-4346-821F-56529FA15E75}" destId="{AFC750FD-9AD5-48F1-9D67-8D5C74E3A0C7}" srcOrd="0" destOrd="0" presId="urn:microsoft.com/office/officeart/2005/8/layout/gear1"/>
    <dgm:cxn modelId="{A41CA641-3698-42EE-B7D3-EDD1DADC02FE}" type="presParOf" srcId="{5D96E127-D799-4346-821F-56529FA15E75}" destId="{F09EBD9D-B052-49C2-A5FA-6BB7CA4D490A}" srcOrd="1" destOrd="0" presId="urn:microsoft.com/office/officeart/2005/8/layout/gear1"/>
    <dgm:cxn modelId="{7187A7A0-D9CE-437E-B9E5-45710F2A3E97}" type="presParOf" srcId="{5D96E127-D799-4346-821F-56529FA15E75}" destId="{DE3EDB68-81D9-419C-BD4C-8B4919EDF068}" srcOrd="2" destOrd="0" presId="urn:microsoft.com/office/officeart/2005/8/layout/gear1"/>
    <dgm:cxn modelId="{FA952BC5-2235-46A0-AA95-BCB97DF98907}" type="presParOf" srcId="{5D96E127-D799-4346-821F-56529FA15E75}" destId="{71C5BBC6-FB52-478B-9A47-8E539945B79A}" srcOrd="3" destOrd="0" presId="urn:microsoft.com/office/officeart/2005/8/layout/gear1"/>
    <dgm:cxn modelId="{A3C9C480-0CAC-4BA0-8C62-BD8D756AE96F}" type="presParOf" srcId="{5D96E127-D799-4346-821F-56529FA15E75}" destId="{D65C2E87-D502-45BD-AE92-55653333675A}" srcOrd="4" destOrd="0" presId="urn:microsoft.com/office/officeart/2005/8/layout/gear1"/>
    <dgm:cxn modelId="{CA2DA479-724D-4C4E-90FF-A58336E9DE33}" type="presParOf" srcId="{5D96E127-D799-4346-821F-56529FA15E75}" destId="{3C46DFE1-499E-45B2-8A46-9166B5755B3B}" srcOrd="5" destOrd="0" presId="urn:microsoft.com/office/officeart/2005/8/layout/gear1"/>
    <dgm:cxn modelId="{18D0E90C-9946-47BB-93F3-A08D883A0E18}" type="presParOf" srcId="{5D96E127-D799-4346-821F-56529FA15E75}" destId="{B4C77B5E-0B6B-42C7-95A0-10BCC990C5D3}" srcOrd="6" destOrd="0" presId="urn:microsoft.com/office/officeart/2005/8/layout/gear1"/>
    <dgm:cxn modelId="{AB6E3A93-F726-4EED-9825-4E2C1A46DBE7}" type="presParOf" srcId="{5D96E127-D799-4346-821F-56529FA15E75}" destId="{68B36C25-01D5-4CD6-9813-11EC3B72E44D}" srcOrd="7" destOrd="0" presId="urn:microsoft.com/office/officeart/2005/8/layout/gear1"/>
    <dgm:cxn modelId="{65C4FD81-E53E-4863-B6CC-C0688FE184CA}" type="presParOf" srcId="{5D96E127-D799-4346-821F-56529FA15E75}" destId="{6D9D7C7B-7A40-4A43-AB8E-4BFD35C0EA0F}" srcOrd="8" destOrd="0" presId="urn:microsoft.com/office/officeart/2005/8/layout/gear1"/>
    <dgm:cxn modelId="{4CDE1DDC-5317-49E2-B3F9-D4BA1757A6F3}" type="presParOf" srcId="{5D96E127-D799-4346-821F-56529FA15E75}" destId="{811A8646-D2A8-4B94-8E0E-E7D3CDC85694}" srcOrd="9" destOrd="0" presId="urn:microsoft.com/office/officeart/2005/8/layout/gear1"/>
    <dgm:cxn modelId="{961E17DF-F43A-45A5-B221-2B7799354FD6}" type="presParOf" srcId="{5D96E127-D799-4346-821F-56529FA15E75}" destId="{3C177B45-A7C5-4345-9484-089F8F30031C}" srcOrd="10" destOrd="0" presId="urn:microsoft.com/office/officeart/2005/8/layout/gear1"/>
    <dgm:cxn modelId="{0C8B43BF-58D9-4E20-B614-08B67DED1CCA}" type="presParOf" srcId="{5D96E127-D799-4346-821F-56529FA15E75}" destId="{433536D1-85A8-4701-B02B-33FBAE4B1DCC}" srcOrd="11" destOrd="0" presId="urn:microsoft.com/office/officeart/2005/8/layout/gear1"/>
    <dgm:cxn modelId="{4FD0FA10-7675-40DD-B79E-6E5F5BF37B16}" type="presParOf" srcId="{5D96E127-D799-4346-821F-56529FA15E75}" destId="{F747DAE9-FC8A-44B7-B634-24928035B0B8}" srcOrd="12" destOrd="0" presId="urn:microsoft.com/office/officeart/2005/8/layout/gear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887804-A268-4DD7-9BBD-4F2783666B92}">
      <dsp:nvSpPr>
        <dsp:cNvPr id="0" name=""/>
        <dsp:cNvSpPr/>
      </dsp:nvSpPr>
      <dsp:spPr>
        <a:xfrm>
          <a:off x="0" y="282971"/>
          <a:ext cx="2690812" cy="1614487"/>
        </a:xfrm>
        <a:prstGeom prst="rect">
          <a:avLst/>
        </a:prstGeom>
        <a:gradFill rotWithShape="0">
          <a:gsLst>
            <a:gs pos="0">
              <a:schemeClr val="accent1">
                <a:alpha val="90000"/>
                <a:hueOff val="0"/>
                <a:satOff val="0"/>
                <a:lumOff val="0"/>
                <a:alphaOff val="0"/>
                <a:shade val="15000"/>
                <a:satMod val="180000"/>
              </a:schemeClr>
            </a:gs>
            <a:gs pos="50000">
              <a:schemeClr val="accent1">
                <a:alpha val="90000"/>
                <a:hueOff val="0"/>
                <a:satOff val="0"/>
                <a:lumOff val="0"/>
                <a:alphaOff val="0"/>
                <a:shade val="45000"/>
                <a:satMod val="170000"/>
              </a:schemeClr>
            </a:gs>
            <a:gs pos="70000">
              <a:schemeClr val="accent1">
                <a:alpha val="90000"/>
                <a:hueOff val="0"/>
                <a:satOff val="0"/>
                <a:lumOff val="0"/>
                <a:alphaOff val="0"/>
                <a:tint val="99000"/>
                <a:shade val="65000"/>
                <a:satMod val="155000"/>
              </a:schemeClr>
            </a:gs>
            <a:gs pos="100000">
              <a:schemeClr val="accent1">
                <a:alpha val="9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alpha val="9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Modular architecture for reduced attack surface </a:t>
          </a:r>
          <a:endParaRPr lang="en-US" sz="2300" kern="1200" dirty="0"/>
        </a:p>
      </dsp:txBody>
      <dsp:txXfrm>
        <a:off x="0" y="282971"/>
        <a:ext cx="2690812" cy="1614487"/>
      </dsp:txXfrm>
    </dsp:sp>
    <dsp:sp modelId="{8AA784AD-A399-49AD-99B7-CBB3107D4272}">
      <dsp:nvSpPr>
        <dsp:cNvPr id="0" name=""/>
        <dsp:cNvSpPr/>
      </dsp:nvSpPr>
      <dsp:spPr>
        <a:xfrm>
          <a:off x="2959893" y="282971"/>
          <a:ext cx="2690812" cy="1614487"/>
        </a:xfrm>
        <a:prstGeom prst="rect">
          <a:avLst/>
        </a:prstGeom>
        <a:gradFill rotWithShape="0">
          <a:gsLst>
            <a:gs pos="0">
              <a:schemeClr val="accent1">
                <a:alpha val="90000"/>
                <a:hueOff val="0"/>
                <a:satOff val="0"/>
                <a:lumOff val="0"/>
                <a:alphaOff val="-8000"/>
                <a:shade val="15000"/>
                <a:satMod val="180000"/>
              </a:schemeClr>
            </a:gs>
            <a:gs pos="50000">
              <a:schemeClr val="accent1">
                <a:alpha val="90000"/>
                <a:hueOff val="0"/>
                <a:satOff val="0"/>
                <a:lumOff val="0"/>
                <a:alphaOff val="-8000"/>
                <a:shade val="45000"/>
                <a:satMod val="170000"/>
              </a:schemeClr>
            </a:gs>
            <a:gs pos="70000">
              <a:schemeClr val="accent1">
                <a:alpha val="90000"/>
                <a:hueOff val="0"/>
                <a:satOff val="0"/>
                <a:lumOff val="0"/>
                <a:alphaOff val="-8000"/>
                <a:tint val="99000"/>
                <a:shade val="65000"/>
                <a:satMod val="155000"/>
              </a:schemeClr>
            </a:gs>
            <a:gs pos="100000">
              <a:schemeClr val="accent1">
                <a:alpha val="90000"/>
                <a:hueOff val="0"/>
                <a:satOff val="0"/>
                <a:lumOff val="0"/>
                <a:alphaOff val="-800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alpha val="90000"/>
              <a:hueOff val="0"/>
              <a:satOff val="0"/>
              <a:lumOff val="0"/>
              <a:alphaOff val="-800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XML-based configuration system </a:t>
          </a:r>
        </a:p>
      </dsp:txBody>
      <dsp:txXfrm>
        <a:off x="2959893" y="282971"/>
        <a:ext cx="2690812" cy="1614487"/>
      </dsp:txXfrm>
    </dsp:sp>
    <dsp:sp modelId="{2A474B60-ECE6-4E48-9E76-6CD05BB3B313}">
      <dsp:nvSpPr>
        <dsp:cNvPr id="0" name=""/>
        <dsp:cNvSpPr/>
      </dsp:nvSpPr>
      <dsp:spPr>
        <a:xfrm>
          <a:off x="5919787" y="282971"/>
          <a:ext cx="2690812" cy="1614487"/>
        </a:xfrm>
        <a:prstGeom prst="rect">
          <a:avLst/>
        </a:prstGeom>
        <a:gradFill rotWithShape="0">
          <a:gsLst>
            <a:gs pos="0">
              <a:schemeClr val="accent1">
                <a:alpha val="90000"/>
                <a:hueOff val="0"/>
                <a:satOff val="0"/>
                <a:lumOff val="0"/>
                <a:alphaOff val="-16000"/>
                <a:shade val="15000"/>
                <a:satMod val="180000"/>
              </a:schemeClr>
            </a:gs>
            <a:gs pos="50000">
              <a:schemeClr val="accent1">
                <a:alpha val="90000"/>
                <a:hueOff val="0"/>
                <a:satOff val="0"/>
                <a:lumOff val="0"/>
                <a:alphaOff val="-16000"/>
                <a:shade val="45000"/>
                <a:satMod val="170000"/>
              </a:schemeClr>
            </a:gs>
            <a:gs pos="70000">
              <a:schemeClr val="accent1">
                <a:alpha val="90000"/>
                <a:hueOff val="0"/>
                <a:satOff val="0"/>
                <a:lumOff val="0"/>
                <a:alphaOff val="-16000"/>
                <a:tint val="99000"/>
                <a:shade val="65000"/>
                <a:satMod val="155000"/>
              </a:schemeClr>
            </a:gs>
            <a:gs pos="100000">
              <a:schemeClr val="accent1">
                <a:alpha val="90000"/>
                <a:hueOff val="0"/>
                <a:satOff val="0"/>
                <a:lumOff val="0"/>
                <a:alphaOff val="-1600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alpha val="90000"/>
              <a:hueOff val="0"/>
              <a:satOff val="0"/>
              <a:lumOff val="0"/>
              <a:alphaOff val="-1600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Remote management capability</a:t>
          </a:r>
        </a:p>
      </dsp:txBody>
      <dsp:txXfrm>
        <a:off x="5919787" y="282971"/>
        <a:ext cx="2690812" cy="1614487"/>
      </dsp:txXfrm>
    </dsp:sp>
    <dsp:sp modelId="{4AF0D88A-F2E3-4CDC-BEA4-B8BE8F155F7B}">
      <dsp:nvSpPr>
        <dsp:cNvPr id="0" name=""/>
        <dsp:cNvSpPr/>
      </dsp:nvSpPr>
      <dsp:spPr>
        <a:xfrm>
          <a:off x="0" y="2166540"/>
          <a:ext cx="2690812" cy="1614487"/>
        </a:xfrm>
        <a:prstGeom prst="rect">
          <a:avLst/>
        </a:prstGeom>
        <a:gradFill rotWithShape="0">
          <a:gsLst>
            <a:gs pos="0">
              <a:schemeClr val="accent1">
                <a:alpha val="90000"/>
                <a:hueOff val="0"/>
                <a:satOff val="0"/>
                <a:lumOff val="0"/>
                <a:alphaOff val="-24000"/>
                <a:shade val="15000"/>
                <a:satMod val="180000"/>
              </a:schemeClr>
            </a:gs>
            <a:gs pos="50000">
              <a:schemeClr val="accent1">
                <a:alpha val="90000"/>
                <a:hueOff val="0"/>
                <a:satOff val="0"/>
                <a:lumOff val="0"/>
                <a:alphaOff val="-24000"/>
                <a:shade val="45000"/>
                <a:satMod val="170000"/>
              </a:schemeClr>
            </a:gs>
            <a:gs pos="70000">
              <a:schemeClr val="accent1">
                <a:alpha val="90000"/>
                <a:hueOff val="0"/>
                <a:satOff val="0"/>
                <a:lumOff val="0"/>
                <a:alphaOff val="-24000"/>
                <a:tint val="99000"/>
                <a:shade val="65000"/>
                <a:satMod val="155000"/>
              </a:schemeClr>
            </a:gs>
            <a:gs pos="100000">
              <a:schemeClr val="accent1">
                <a:alpha val="90000"/>
                <a:hueOff val="0"/>
                <a:satOff val="0"/>
                <a:lumOff val="0"/>
                <a:alphaOff val="-2400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alpha val="90000"/>
              <a:hueOff val="0"/>
              <a:satOff val="0"/>
              <a:lumOff val="0"/>
              <a:alphaOff val="-2400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Advanced diagnostics</a:t>
          </a:r>
        </a:p>
      </dsp:txBody>
      <dsp:txXfrm>
        <a:off x="0" y="2166540"/>
        <a:ext cx="2690812" cy="1614487"/>
      </dsp:txXfrm>
    </dsp:sp>
    <dsp:sp modelId="{6C5733C1-6A4A-4761-86D9-27A3D96FB416}">
      <dsp:nvSpPr>
        <dsp:cNvPr id="0" name=""/>
        <dsp:cNvSpPr/>
      </dsp:nvSpPr>
      <dsp:spPr>
        <a:xfrm>
          <a:off x="2959893" y="2166540"/>
          <a:ext cx="2690812" cy="1614487"/>
        </a:xfrm>
        <a:prstGeom prst="rect">
          <a:avLst/>
        </a:prstGeom>
        <a:gradFill rotWithShape="0">
          <a:gsLst>
            <a:gs pos="0">
              <a:schemeClr val="accent1">
                <a:alpha val="90000"/>
                <a:hueOff val="0"/>
                <a:satOff val="0"/>
                <a:lumOff val="0"/>
                <a:alphaOff val="-32000"/>
                <a:shade val="15000"/>
                <a:satMod val="180000"/>
              </a:schemeClr>
            </a:gs>
            <a:gs pos="50000">
              <a:schemeClr val="accent1">
                <a:alpha val="90000"/>
                <a:hueOff val="0"/>
                <a:satOff val="0"/>
                <a:lumOff val="0"/>
                <a:alphaOff val="-32000"/>
                <a:shade val="45000"/>
                <a:satMod val="170000"/>
              </a:schemeClr>
            </a:gs>
            <a:gs pos="70000">
              <a:schemeClr val="accent1">
                <a:alpha val="90000"/>
                <a:hueOff val="0"/>
                <a:satOff val="0"/>
                <a:lumOff val="0"/>
                <a:alphaOff val="-32000"/>
                <a:tint val="99000"/>
                <a:shade val="65000"/>
                <a:satMod val="155000"/>
              </a:schemeClr>
            </a:gs>
            <a:gs pos="100000">
              <a:schemeClr val="accent1">
                <a:alpha val="90000"/>
                <a:hueOff val="0"/>
                <a:satOff val="0"/>
                <a:lumOff val="0"/>
                <a:alphaOff val="-3200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alpha val="90000"/>
              <a:hueOff val="0"/>
              <a:satOff val="0"/>
              <a:lumOff val="0"/>
              <a:alphaOff val="-3200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Integration with WMS and Media Pack</a:t>
          </a:r>
        </a:p>
      </dsp:txBody>
      <dsp:txXfrm>
        <a:off x="2959893" y="2166540"/>
        <a:ext cx="2690812" cy="1614487"/>
      </dsp:txXfrm>
    </dsp:sp>
    <dsp:sp modelId="{BEA8EA0B-5FD8-40CA-99D7-29A89A5D9338}">
      <dsp:nvSpPr>
        <dsp:cNvPr id="0" name=""/>
        <dsp:cNvSpPr/>
      </dsp:nvSpPr>
      <dsp:spPr>
        <a:xfrm>
          <a:off x="5919787" y="2166540"/>
          <a:ext cx="2690812" cy="1614487"/>
        </a:xfrm>
        <a:prstGeom prst="rect">
          <a:avLst/>
        </a:prstGeom>
        <a:gradFill rotWithShape="0">
          <a:gsLst>
            <a:gs pos="0">
              <a:schemeClr val="accent1">
                <a:alpha val="90000"/>
                <a:hueOff val="0"/>
                <a:satOff val="0"/>
                <a:lumOff val="0"/>
                <a:alphaOff val="-40000"/>
                <a:shade val="15000"/>
                <a:satMod val="180000"/>
              </a:schemeClr>
            </a:gs>
            <a:gs pos="50000">
              <a:schemeClr val="accent1">
                <a:alpha val="90000"/>
                <a:hueOff val="0"/>
                <a:satOff val="0"/>
                <a:lumOff val="0"/>
                <a:alphaOff val="-40000"/>
                <a:shade val="45000"/>
                <a:satMod val="170000"/>
              </a:schemeClr>
            </a:gs>
            <a:gs pos="70000">
              <a:schemeClr val="accent1">
                <a:alpha val="90000"/>
                <a:hueOff val="0"/>
                <a:satOff val="0"/>
                <a:lumOff val="0"/>
                <a:alphaOff val="-40000"/>
                <a:tint val="99000"/>
                <a:shade val="65000"/>
                <a:satMod val="155000"/>
              </a:schemeClr>
            </a:gs>
            <a:gs pos="100000">
              <a:schemeClr val="accent1">
                <a:alpha val="90000"/>
                <a:hueOff val="0"/>
                <a:satOff val="0"/>
                <a:lumOff val="0"/>
                <a:alphaOff val="-4000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alpha val="90000"/>
              <a:hueOff val="0"/>
              <a:satOff val="0"/>
              <a:lumOff val="0"/>
              <a:alphaOff val="-4000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Ability to extend IIS7 using managed code</a:t>
          </a:r>
        </a:p>
      </dsp:txBody>
      <dsp:txXfrm>
        <a:off x="5919787" y="2166540"/>
        <a:ext cx="2690812" cy="161448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6/18/2009</a:t>
            </a:fld>
            <a:endParaRPr lang="en-US" dirty="0"/>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6/18/2009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iis.net/default.aspx?tabid=2&amp;subtabid=25&amp;i=948&amp;p=1"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iis.net/default.aspx?tabid=2&amp;subtabid=25&amp;i=1081&amp;p=1" TargetMode="External"/><Relationship Id="rId5" Type="http://schemas.openxmlformats.org/officeDocument/2006/relationships/hyperlink" Target="http://www.iis.net/default.aspx?tabid=2&amp;subtabid=25&amp;i=969&amp;p=1" TargetMode="External"/><Relationship Id="rId4" Type="http://schemas.openxmlformats.org/officeDocument/2006/relationships/hyperlink" Target="http://www.iis.net/default.aspx?tabid=2&amp;subtabid=25&amp;i=992"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fsf.org/"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fsf.org/licensing/licenses/lgpl.html"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zend.com/company/zend_news/press_releases/2006/10/microsoft_and_zend_technologies_announce_technical_collaboration_to_improve_interoperability_of_php_on_the_windows_server_platform" TargetMode="External"/><Relationship Id="rId3" Type="http://schemas.openxmlformats.org/officeDocument/2006/relationships/hyperlink" Target="http://www.codeplex.com/" TargetMode="External"/><Relationship Id="rId7" Type="http://schemas.openxmlformats.org/officeDocument/2006/relationships/hyperlink" Target="http://www.xensource.com/Pages/default.aspx"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sugarcrm.com/crm/index.php?option=com_form&amp;task=showForm&amp;id=4&amp;Itemid=242" TargetMode="External"/><Relationship Id="rId5" Type="http://schemas.openxmlformats.org/officeDocument/2006/relationships/hyperlink" Target="http://www.moreinterop.com/" TargetMode="External"/><Relationship Id="rId4" Type="http://schemas.openxmlformats.org/officeDocument/2006/relationships/hyperlink" Target="http://jboss.com/partners/microsoft"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learn.iis.net/page.aspx/138/build-a-custom-iis7-server/" TargetMode="External"/><Relationship Id="rId13" Type="http://schemas.openxmlformats.org/officeDocument/2006/relationships/hyperlink" Target="http://learn.iis.net/page.aspx/356/ftp-7-for-iis-70/" TargetMode="External"/><Relationship Id="rId18" Type="http://schemas.openxmlformats.org/officeDocument/2006/relationships/hyperlink" Target="http://learn.iis.net/page.aspx/89/serving-media-content/" TargetMode="External"/><Relationship Id="rId3" Type="http://schemas.openxmlformats.org/officeDocument/2006/relationships/hyperlink" Target="http://blogs.msdn.com/gavingee/archive/2008/07/16/reasons-why-iis-7-rocks.aspx" TargetMode="External"/><Relationship Id="rId21" Type="http://schemas.openxmlformats.org/officeDocument/2006/relationships/hyperlink" Target="http://learn.iis.net/page.aspx/447/managing-iis-with-the-iis-70-powershell-provider/" TargetMode="External"/><Relationship Id="rId7" Type="http://schemas.openxmlformats.org/officeDocument/2006/relationships/hyperlink" Target="http://learn.iis.net/page.aspx/158/remote-administration-for-iis-manager/" TargetMode="External"/><Relationship Id="rId12" Type="http://schemas.openxmlformats.org/officeDocument/2006/relationships/hyperlink" Target="http://www.iis.net/default.aspx?tabid=29" TargetMode="External"/><Relationship Id="rId17" Type="http://schemas.openxmlformats.org/officeDocument/2006/relationships/hyperlink" Target="http://blogs.iis.net/vsood/archive/2008/03/15/bit-rate-throttling-is-now-released.aspx" TargetMode="External"/><Relationship Id="rId2" Type="http://schemas.openxmlformats.org/officeDocument/2006/relationships/slide" Target="../slides/slide7.xml"/><Relationship Id="rId16" Type="http://schemas.openxmlformats.org/officeDocument/2006/relationships/hyperlink" Target="http://blogs.iis.net/bills/archive/2008/06/02/how-iis-ships-software.aspx" TargetMode="External"/><Relationship Id="rId20" Type="http://schemas.openxmlformats.org/officeDocument/2006/relationships/hyperlink" Target="http://learn.iis.net/page.aspx/416/basics-of-database-manager/" TargetMode="External"/><Relationship Id="rId1" Type="http://schemas.openxmlformats.org/officeDocument/2006/relationships/notesMaster" Target="../notesMasters/notesMaster1.xml"/><Relationship Id="rId6" Type="http://schemas.openxmlformats.org/officeDocument/2006/relationships/hyperlink" Target="http://learn.iis.net/page.aspx/156/understanding-iis7-configuration-delegation/" TargetMode="External"/><Relationship Id="rId11" Type="http://schemas.openxmlformats.org/officeDocument/2006/relationships/hyperlink" Target="http://learn.iis.net/page.aspx/99/troubleshooting-a-web-server-error/" TargetMode="External"/><Relationship Id="rId5" Type="http://schemas.openxmlformats.org/officeDocument/2006/relationships/hyperlink" Target="http://learn.iis.net/page.aspx/264/shared-configuration/" TargetMode="External"/><Relationship Id="rId15" Type="http://schemas.openxmlformats.org/officeDocument/2006/relationships/hyperlink" Target="http://www.iis.net/default.aspx?tabid=27" TargetMode="External"/><Relationship Id="rId10" Type="http://schemas.openxmlformats.org/officeDocument/2006/relationships/hyperlink" Target="http://learn.iis.net/page.aspx/98/using-scripts-to-automate-management/" TargetMode="External"/><Relationship Id="rId19" Type="http://schemas.openxmlformats.org/officeDocument/2006/relationships/hyperlink" Target="http://blogs.iis.net/thomad/archive/2008/05/30/now-available-url-rewriter-tech-preview-1.aspx" TargetMode="External"/><Relationship Id="rId4" Type="http://schemas.openxmlformats.org/officeDocument/2006/relationships/hyperlink" Target="http://blogs.iis.net/bills/archive/2008/06/09/real-world-performance-data-on-iis7.aspx" TargetMode="External"/><Relationship Id="rId9" Type="http://schemas.openxmlformats.org/officeDocument/2006/relationships/hyperlink" Target="http://blogs.iis.net/bills/archive/2007/06/04/iis7-on-server-core.aspx" TargetMode="External"/><Relationship Id="rId14" Type="http://schemas.openxmlformats.org/officeDocument/2006/relationships/hyperlink" Target="http://learn.iis.net/page.aspx/357/webdav-for-iis-7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6/18/2009 4:49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p>
          <a:p>
            <a:r>
              <a:rPr lang="en-US" dirty="0" smtClean="0"/>
              <a:t>Talking points (will provide details later): </a:t>
            </a:r>
          </a:p>
          <a:p>
            <a:r>
              <a:rPr lang="en-US" dirty="0" smtClean="0"/>
              <a:t>IIS 7.0/FastCGI is a performant platform for hosting PHP applications (explain how)</a:t>
            </a:r>
          </a:p>
          <a:p>
            <a:r>
              <a:rPr lang="en-US" dirty="0" smtClean="0"/>
              <a:t>Can leverage additional IIS 7.0 features</a:t>
            </a:r>
            <a:r>
              <a:rPr lang="en-US" baseline="0" dirty="0" smtClean="0"/>
              <a:t> to improve PHP application performance (for some examples, see http://technet.microsoft.com/en-us/magazine/cc745952.aspx)</a:t>
            </a:r>
            <a:endParaRPr lang="en-US" dirty="0" smtClean="0"/>
          </a:p>
          <a:p>
            <a:r>
              <a:rPr lang="en-US" dirty="0" smtClean="0"/>
              <a:t>			</a:t>
            </a:r>
          </a:p>
          <a:p>
            <a:r>
              <a:rPr lang="en-US" b="1" dirty="0" smtClean="0"/>
              <a:t>Fast and reliable hosting of PHP applications in IIS</a:t>
            </a:r>
          </a:p>
          <a:p>
            <a:endParaRPr lang="en-US" b="1" dirty="0" smtClean="0"/>
          </a:p>
          <a:p>
            <a:r>
              <a:rPr lang="en-US" dirty="0" smtClean="0"/>
              <a:t>The FastCGI protocol enables PHP applications to be hosted on the IIS web server in a high-performance and reliable way. FastCGI provides a high-performance alternative to the Common Gateway Interface (CGI), a standard way of interfacing external applications with Web servers that has been supported as part of the IIS feature-set since the very first release.</a:t>
            </a:r>
          </a:p>
          <a:p>
            <a:endParaRPr lang="en-US" dirty="0" smtClean="0"/>
          </a:p>
          <a:p>
            <a:r>
              <a:rPr lang="en-US" dirty="0" smtClean="0"/>
              <a:t>CGI programs are executables launched by the web server for each request in order to process the request and generate dynamic responses that are sent back to the client. Because many of these frameworks do not support multi-threaded execution, CGI enables them to execute reliably on IIS by executing exactly one request per process. Unfortunately, it provides poor performance due to the high cost of starting and shutting down a process for each request.</a:t>
            </a:r>
          </a:p>
          <a:p>
            <a:endParaRPr lang="en-US" dirty="0" smtClean="0"/>
          </a:p>
          <a:p>
            <a:r>
              <a:rPr lang="en-US" dirty="0" smtClean="0"/>
              <a:t>FastCGI addresses the performance issues inherent to CGI by providing a mechanism to reuse a single process over and over again for many requests. Additionally, FastCGI maintains compatibility with non-thread-safe libraries by providing a pool of reusable processes and ensuring that each process will only handle one request at a time.</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Control IIS configuration for PHP applications via web.config</a:t>
            </a:r>
          </a:p>
          <a:p>
            <a:pPr lvl="1"/>
            <a:r>
              <a:rPr lang="en-US" dirty="0" smtClean="0"/>
              <a:t>Example: setting default document for PHP application</a:t>
            </a:r>
          </a:p>
          <a:p>
            <a:pPr lvl="1"/>
            <a:endParaRPr lang="en-US" dirty="0" smtClean="0"/>
          </a:p>
          <a:p>
            <a:r>
              <a:rPr lang="en-US" dirty="0" smtClean="0"/>
              <a:t>Run PHP applications in the new IIS7 integrated pipeline with ASP.NET and other web applications</a:t>
            </a:r>
          </a:p>
          <a:p>
            <a:endParaRPr lang="en-US" dirty="0" smtClean="0"/>
          </a:p>
          <a:p>
            <a:pPr lvl="1"/>
            <a:r>
              <a:rPr lang="en-US" dirty="0" smtClean="0"/>
              <a:t>Extend existing PHP applications with rich ASP.NET functionality</a:t>
            </a:r>
          </a:p>
          <a:p>
            <a:pPr lvl="1"/>
            <a:endParaRPr lang="en-US" dirty="0" smtClean="0"/>
          </a:p>
          <a:p>
            <a:pPr lvl="1"/>
            <a:r>
              <a:rPr lang="en-US" dirty="0" smtClean="0"/>
              <a:t>Develop new .NET modules that run in the integrated pipeline to handle PHP requests the same way as the module handles requests for ASP.NET content. </a:t>
            </a:r>
          </a:p>
          <a:p>
            <a:pPr lvl="1"/>
            <a:endParaRPr lang="en-US" dirty="0" smtClean="0"/>
          </a:p>
          <a:p>
            <a:pPr lvl="1"/>
            <a:r>
              <a:rPr lang="en-US" dirty="0" smtClean="0"/>
              <a:t>Example: URL Rewriter that makes “pretty” URLs for PHP and ASP.NET content.</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6/18/2009 4:50 PM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reviews the reasons for IIS7’s flexibility in production.</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new PHP support enables a simplified development experience for developers that already develop</a:t>
            </a:r>
            <a:r>
              <a:rPr lang="en-US" baseline="0" dirty="0" smtClean="0"/>
              <a:t> on Windows – they can now test/host their applications in the same environment, and achieve predictable results when hosting their application (using one of the many hosters that offer this exact platform)</a:t>
            </a:r>
          </a:p>
          <a:p>
            <a:endParaRPr lang="en-US" baseline="0" dirty="0" smtClean="0"/>
          </a:p>
          <a:p>
            <a:endParaRPr lang="en-US" baseline="0" dirty="0" smtClean="0"/>
          </a:p>
          <a:p>
            <a:endParaRPr lang="en-US" baseline="0" dirty="0" smtClean="0"/>
          </a:p>
          <a:p>
            <a:r>
              <a:rPr lang="en-US" b="1" dirty="0" smtClean="0"/>
              <a:t>IIS Kernel Mode Caching for PHP applications </a:t>
            </a:r>
          </a:p>
          <a:p>
            <a:r>
              <a:rPr lang="en-US" dirty="0" smtClean="0"/>
              <a:t>Of course, this is just the start for PHP developers. Once they're on Windows and IIS7, there are a ton of cool features to begin taking advantage of like:</a:t>
            </a:r>
          </a:p>
          <a:p>
            <a:r>
              <a:rPr lang="en-US" dirty="0" smtClean="0"/>
              <a:t> </a:t>
            </a:r>
            <a:r>
              <a:rPr lang="en-US" dirty="0" smtClean="0">
                <a:hlinkClick r:id="rId3"/>
              </a:rPr>
              <a:t>distributed configuration</a:t>
            </a:r>
            <a:endParaRPr lang="en-US" dirty="0" smtClean="0"/>
          </a:p>
          <a:p>
            <a:r>
              <a:rPr lang="en-US" dirty="0" smtClean="0">
                <a:hlinkClick r:id="rId4"/>
              </a:rPr>
              <a:t>new admin tool</a:t>
            </a:r>
            <a:r>
              <a:rPr lang="en-US" dirty="0" smtClean="0"/>
              <a:t> for IIS configuration</a:t>
            </a:r>
          </a:p>
          <a:p>
            <a:r>
              <a:rPr lang="en-US" dirty="0" smtClean="0"/>
              <a:t>diagnostic tools like </a:t>
            </a:r>
            <a:r>
              <a:rPr lang="en-US" dirty="0" smtClean="0">
                <a:hlinkClick r:id="rId5"/>
              </a:rPr>
              <a:t>failed request tracing</a:t>
            </a:r>
            <a:r>
              <a:rPr lang="en-US" dirty="0" smtClean="0"/>
              <a:t>, and </a:t>
            </a:r>
            <a:r>
              <a:rPr lang="en-US" dirty="0" smtClean="0">
                <a:hlinkClick r:id="rId6"/>
              </a:rPr>
              <a:t>.NET integration</a:t>
            </a:r>
            <a:r>
              <a:rPr lang="en-US" dirty="0" smtClean="0"/>
              <a:t> (think ASP.net forms auth for a PHP app!) and more - all of which are unique to IIS7. One of the cool things that I wanted to show off, while we're talking about performance, is the new output cache. </a:t>
            </a:r>
          </a:p>
          <a:p>
            <a:endParaRPr lang="en-US" dirty="0" smtClean="0"/>
          </a:p>
          <a:p>
            <a:r>
              <a:rPr lang="en-US" dirty="0" smtClean="0"/>
              <a:t>The IIS7 output cache is a new feature in IIS7 which makes it possible to cache entire responses in memory - even from dynamic content. Unlike the existing caches IIS has, it is a 'smart' cache, enabling you to configure it to cache separate copies of responses for the same page (like index.php) based on query string value.</a:t>
            </a:r>
          </a:p>
          <a:p>
            <a:endParaRPr lang="en-US" dirty="0" smtClean="0"/>
          </a:p>
          <a:p>
            <a:r>
              <a:rPr lang="en-US" dirty="0" smtClean="0"/>
              <a:t> One of the other really cool things about it is the fact that it is integrated with the http.sys (kernel mode driver) cache, allowing for blazing fast performance. </a:t>
            </a:r>
          </a:p>
          <a:p>
            <a:endParaRPr lang="en-US" dirty="0" smtClean="0"/>
          </a:p>
          <a:p>
            <a:r>
              <a:rPr lang="en-US" dirty="0" smtClean="0"/>
              <a:t>Output caching is going to be a very powerful feature for all kinds of applications, from PHP to ColdFusion, Classic ASP to CGI. </a:t>
            </a:r>
          </a:p>
          <a:p>
            <a:endParaRPr lang="en-US" dirty="0" smtClean="0"/>
          </a:p>
          <a:p>
            <a:r>
              <a:rPr lang="en-US" dirty="0" smtClean="0"/>
              <a:t>It will work with any content type, and can significantly speed up performance for applications where the underlying data doesn't change or where the changes occur at a predictable rate (so you can timeout the cache at the expected interval). </a:t>
            </a:r>
          </a:p>
          <a:p>
            <a:endParaRPr lang="en-US" dirty="0" smtClean="0"/>
          </a:p>
          <a:p>
            <a:r>
              <a:rPr lang="en-US" dirty="0" smtClean="0"/>
              <a:t>Even in cases where the data is changing, say, once a second, it may make great sense to use the output cache with an expiration of 1 second. This allows for the dynamic processing to occur only once a second, instead of on every request, significantly speeding up response times and lowering CPU. </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Deploy</a:t>
            </a:r>
            <a:r>
              <a:rPr lang="en-US" baseline="0" dirty="0" smtClean="0"/>
              <a:t> and manage ASP and PHP apps on the same server.</a:t>
            </a:r>
          </a:p>
          <a:p>
            <a:r>
              <a:rPr lang="en-US" baseline="0" dirty="0" smtClean="0"/>
              <a:t>Consolidate your infrastructure</a:t>
            </a:r>
          </a:p>
          <a:p>
            <a:endParaRPr lang="en-US" dirty="0" smtClean="0"/>
          </a:p>
          <a:p>
            <a:r>
              <a:rPr lang="en-US" dirty="0" smtClean="0"/>
              <a:t>In the typical shared hosting scenario, it is common to see what is called an 80/20 distribution, where 80 percent of requests go to 20 percent of sites. This results in a small percentage of sites being active at any given time. To allow a higher number of active sites, IIS 7.0 provides active lifetime management. This can help you to reclaim memory from inactive applications in order to allow more active applications to be hosted.</a:t>
            </a:r>
          </a:p>
          <a:p>
            <a:endParaRPr lang="en-US" dirty="0" smtClean="0"/>
          </a:p>
          <a:p>
            <a:r>
              <a:rPr lang="en-US" dirty="0" smtClean="0"/>
              <a:t>IIS 7.0 introduces a new algorithm called dynamic idle, which proactively adjusts the idle timeouts of worker processes based on memory available on the server. As memory becomes low, idle applications are removed more rapidly, thereby allowing more active applications to be hosted. However, if the memory is available, the timeouts can remain large to provide better performance and maintain application state. In addition to allowing more applications to be active, dynamic idle also helps avoid low memory conditions that cause severe performance degradation due to thrashing.</a:t>
            </a:r>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a:t>
            </a:r>
          </a:p>
          <a:p>
            <a:r>
              <a:rPr lang="en-US" dirty="0" smtClean="0"/>
              <a:t>IIS 7.0 offers rich</a:t>
            </a:r>
            <a:r>
              <a:rPr lang="en-US" baseline="0" dirty="0" smtClean="0"/>
              <a:t> features to application frameworks – PHP is no exception. </a:t>
            </a:r>
          </a:p>
          <a:p>
            <a:r>
              <a:rPr lang="en-US" baseline="0" dirty="0" smtClean="0"/>
              <a:t>PHP apps can leverage IIS 7.0 features to:</a:t>
            </a:r>
          </a:p>
          <a:p>
            <a:r>
              <a:rPr lang="en-US" baseline="0" dirty="0" smtClean="0"/>
              <a:t>		- strengthen security</a:t>
            </a:r>
          </a:p>
          <a:p>
            <a:r>
              <a:rPr lang="en-US" baseline="0" dirty="0" smtClean="0"/>
              <a:t>		- improve performance</a:t>
            </a:r>
          </a:p>
          <a:p>
            <a:r>
              <a:rPr lang="en-US" baseline="0" dirty="0" smtClean="0"/>
              <a:t>		- provide rich server-side media serving, more …</a:t>
            </a:r>
          </a:p>
          <a:p>
            <a:endParaRPr lang="en-US" baseline="0" dirty="0" smtClean="0"/>
          </a:p>
          <a:p>
            <a:pPr>
              <a:spcBef>
                <a:spcPct val="0"/>
              </a:spcBef>
            </a:pPr>
            <a:r>
              <a:rPr lang="en-US" dirty="0" smtClean="0"/>
              <a:t>Like ASP.NET features, but wish they were available for PHP? With IIS 7.0, they are – can use ASP.NET runtime services with PHP applications.</a:t>
            </a:r>
          </a:p>
          <a:p>
            <a:r>
              <a:rPr lang="en-US" baseline="0" dirty="0" smtClean="0"/>
              <a:t>	</a:t>
            </a:r>
          </a:p>
          <a:p>
            <a:r>
              <a:rPr lang="en-US" baseline="0" dirty="0" smtClean="0"/>
              <a:t>ASP.NET Integrated pipeline, the .NET extensibility layer for IIS 7.0, offers</a:t>
            </a:r>
          </a:p>
          <a:p>
            <a:r>
              <a:rPr lang="en-US" baseline="0" dirty="0" smtClean="0"/>
              <a:t>ASP.NET services and .NET extensibility for any application framework</a:t>
            </a:r>
          </a:p>
          <a:p>
            <a:r>
              <a:rPr lang="en-US" baseline="0" dirty="0" smtClean="0"/>
              <a:t>	- Can use existing ASP.NET services for PHP applications (e.g. output cache, role manager)</a:t>
            </a:r>
          </a:p>
          <a:p>
            <a:r>
              <a:rPr lang="en-US" baseline="0" dirty="0" smtClean="0"/>
              <a:t>	- Can extend PHP apps / add custom server features using .NET</a:t>
            </a:r>
          </a:p>
          <a:p>
            <a:r>
              <a:rPr lang="en-US" baseline="0" dirty="0" smtClean="0"/>
              <a:t>	</a:t>
            </a:r>
          </a:p>
          <a:p>
            <a:r>
              <a:rPr lang="en-US" baseline="0" dirty="0" smtClean="0"/>
              <a:t>	</a:t>
            </a:r>
            <a:r>
              <a:rPr lang="en-US" dirty="0" smtClean="0"/>
              <a:t>	</a:t>
            </a:r>
          </a:p>
          <a:p>
            <a:pPr>
              <a:spcBef>
                <a:spcPct val="0"/>
              </a:spcBef>
            </a:pPr>
            <a:r>
              <a:rPr lang="en-US" dirty="0" smtClean="0"/>
              <a:t>Rapidly extend the Web server to add custom functionality using .NET (compare with C++ for Apache extensions), without having to rewrite your PHP application to ASP.NET:</a:t>
            </a:r>
          </a:p>
          <a:p>
            <a:pPr marL="742950" lvl="1" indent="-285750">
              <a:spcBef>
                <a:spcPct val="0"/>
              </a:spcBef>
            </a:pPr>
            <a:r>
              <a:rPr lang="en-US" dirty="0" smtClean="0"/>
              <a:t>Reuse existing application assets</a:t>
            </a:r>
          </a:p>
          <a:p>
            <a:pPr marL="742950" lvl="1" indent="-285750">
              <a:spcBef>
                <a:spcPct val="0"/>
              </a:spcBef>
            </a:pPr>
            <a:r>
              <a:rPr lang="en-US" dirty="0" smtClean="0"/>
              <a:t>Faster development</a:t>
            </a:r>
          </a:p>
          <a:p>
            <a:pPr marL="742950" lvl="1" indent="-285750">
              <a:spcBef>
                <a:spcPct val="0"/>
              </a:spcBef>
            </a:pPr>
            <a:r>
              <a:rPr lang="en-US" dirty="0" smtClean="0"/>
              <a:t>Less maintenance/support problems</a:t>
            </a:r>
          </a:p>
          <a:p>
            <a:pPr>
              <a:spcBef>
                <a:spcPct val="0"/>
              </a:spcBef>
            </a:pPr>
            <a:r>
              <a:rPr lang="en-US" dirty="0" smtClean="0"/>
              <a:t>		</a:t>
            </a:r>
          </a:p>
          <a:p>
            <a:pPr>
              <a:spcBef>
                <a:spcPct val="0"/>
              </a:spcBef>
            </a:pPr>
            <a:r>
              <a:rPr lang="en-US" dirty="0" smtClean="0"/>
              <a:t>Why extend? Extensibility is key for the Web server to get it to work the way you want. It’s a key theme for IIS 7.0. The next demo will illustrate a few cool scenarios for extending PHP applications.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13293" lvl="0"/>
            <a:r>
              <a:rPr lang="en-US" sz="2400" dirty="0" smtClean="0"/>
              <a:t>Security:</a:t>
            </a:r>
          </a:p>
          <a:p>
            <a:pPr marL="741363" lvl="2"/>
            <a:r>
              <a:rPr lang="en-US" sz="2400" dirty="0" smtClean="0"/>
              <a:t>Builds on the excellent security track record of IIS 6.0</a:t>
            </a:r>
          </a:p>
          <a:p>
            <a:pPr marL="741363" lvl="2"/>
            <a:r>
              <a:rPr lang="en-US" sz="2400" dirty="0" smtClean="0"/>
              <a:t>offers additional features to improve application security</a:t>
            </a:r>
          </a:p>
          <a:p>
            <a:pPr marL="741363" lvl="2"/>
            <a:endParaRPr lang="en-US" sz="2400" dirty="0" smtClean="0"/>
          </a:p>
          <a:p>
            <a:pPr marL="413293" marR="0" lvl="0" indent="-11509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dirty="0" smtClean="0"/>
              <a:t>In previous versions of IIS, this wouldn't mean much for a</a:t>
            </a:r>
            <a:r>
              <a:rPr lang="en-US" baseline="0" dirty="0" smtClean="0"/>
              <a:t> PHP application</a:t>
            </a:r>
            <a:r>
              <a:rPr lang="en-US" dirty="0" smtClean="0"/>
              <a:t>, since it is not an ASP.NET application. But in IIS 7.0, the ASP.NET Integrated mode engine is designed specifically for this scenario, allowing ASP.NET features to be used with any content, including other application frameworks. Using the functionality of ASP.NET Integrated mode, a PHP application can take advantage of the ASP.NET membership, forms authentication, and Login controls just like a native ASP.NET application. In fact, if you already have an existing ASP.NET application that uses forms authentication, you can simply drop in a PHP application and, with just a few steps, enable it to have the same user security as the rest of your application. This results in consistent user security across your entire site.</a:t>
            </a:r>
          </a:p>
          <a:p>
            <a:pPr marL="741363" marR="0" lvl="2" indent="-115090" algn="l" defTabSz="914363" rtl="0" eaLnBrk="1" fontAlgn="auto" latinLnBrk="0" hangingPunct="1">
              <a:lnSpc>
                <a:spcPct val="90000"/>
              </a:lnSpc>
              <a:spcBef>
                <a:spcPts val="0"/>
              </a:spcBef>
              <a:spcAft>
                <a:spcPts val="333"/>
              </a:spcAft>
              <a:buClrTx/>
              <a:buSzTx/>
              <a:buFont typeface="Arial" pitchFamily="34" charset="0"/>
              <a:buChar char="•"/>
              <a:tabLst/>
              <a:defRPr/>
            </a:pPr>
            <a:endParaRPr lang="en-US" dirty="0" smtClean="0"/>
          </a:p>
          <a:p>
            <a:pPr marL="741363" marR="0" lvl="2" indent="-115090" algn="l" defTabSz="914363" rtl="0" eaLnBrk="1" fontAlgn="auto" latinLnBrk="0" hangingPunct="1">
              <a:lnSpc>
                <a:spcPct val="90000"/>
              </a:lnSpc>
              <a:spcBef>
                <a:spcPts val="0"/>
              </a:spcBef>
              <a:spcAft>
                <a:spcPts val="333"/>
              </a:spcAft>
              <a:buClrTx/>
              <a:buSzTx/>
              <a:buFont typeface="Arial" pitchFamily="34" charset="0"/>
              <a:buChar char="•"/>
              <a:tabLst/>
              <a:defRPr/>
            </a:pPr>
            <a:endParaRPr lang="en-US" dirty="0" smtClean="0"/>
          </a:p>
          <a:p>
            <a:pPr marL="741363" lvl="2"/>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a:t>
            </a:r>
          </a:p>
          <a:p>
            <a:r>
              <a:rPr lang="en-US" dirty="0" smtClean="0"/>
              <a:t>Will provide talking points for these. See http://technet.microsoft.com/en-us/magazine/cc745952.aspx for rough idea</a:t>
            </a:r>
          </a:p>
          <a:p>
            <a:endParaRPr lang="en-US" dirty="0" smtClean="0"/>
          </a:p>
          <a:p>
            <a:endParaRPr lang="en-US" dirty="0" smtClean="0"/>
          </a:p>
          <a:p>
            <a:r>
              <a:rPr lang="en-US" b="1" u="sng" dirty="0" smtClean="0"/>
              <a:t>Output Caching</a:t>
            </a:r>
          </a:p>
          <a:p>
            <a:endParaRPr lang="en-US" dirty="0" smtClean="0"/>
          </a:p>
          <a:p>
            <a:r>
              <a:rPr lang="en-US" dirty="0" smtClean="0"/>
              <a:t>Generally speaking, caching is the number-one way to improve the performance of applications that execute repeated work. Unlike application-specific performance improvements, which often require a lot of effort and chew away at the processing overhead of an app, caching eliminates the overhead of repeat requests for the same content.</a:t>
            </a:r>
          </a:p>
          <a:p>
            <a:endParaRPr lang="en-US" dirty="0" smtClean="0"/>
          </a:p>
          <a:p>
            <a:r>
              <a:rPr lang="en-US" dirty="0" smtClean="0"/>
              <a:t>Prior to IIS 7.0, both IIS and ASP.NET have offered caching capabilities in the form of the IIS kernel cache and the ASP.NET Output Cache. The IIS kernel cache provided maximum performance, but was restricted primarily to static content. The ASP.NET Output Cache was a far more complete solution for caching dynamic content, albeit with slower performance and less efficient memory management. The new Output Cache in IIS 7.0 bridges the gap between the IIS kernel cache and the ASP.NET Output Cache. </a:t>
            </a:r>
          </a:p>
          <a:p>
            <a:endParaRPr lang="en-US" dirty="0" smtClean="0"/>
          </a:p>
          <a:p>
            <a:r>
              <a:rPr lang="en-US" dirty="0" smtClean="0"/>
              <a:t>The IIS 7.0 Output Cache enables caching of dynamic content from any application, including ASP, ASP.NET, PHP, and any other IIS 7.0-compatible application framework. By providing basic support for content variability and expiration, this new feature makes it possible to implement caching for content that cannot be cached by the IIS kernel cache. Still, it enables the use of the kernel cache for content that does meet the restrictions.</a:t>
            </a:r>
          </a:p>
          <a:p>
            <a:endParaRPr lang="en-US" dirty="0" smtClean="0"/>
          </a:p>
          <a:p>
            <a:r>
              <a:rPr lang="en-US" b="1" u="sng" dirty="0" smtClean="0"/>
              <a:t>Bandwidth Reduction from Compression</a:t>
            </a:r>
          </a:p>
          <a:p>
            <a:endParaRPr lang="en-US" dirty="0" smtClean="0"/>
          </a:p>
          <a:p>
            <a:r>
              <a:rPr lang="en-US" dirty="0" smtClean="0"/>
              <a:t>IS 7.0 provides the two compression features introduced by its predecessor: static compression and dynamic compression. Static compression pre-compresses static content and saves it on disk, thereby allowing future requests to serve compressed content directly without compression overhead.</a:t>
            </a:r>
          </a:p>
          <a:p>
            <a:endParaRPr lang="en-US" dirty="0" smtClean="0"/>
          </a:p>
          <a:p>
            <a:r>
              <a:rPr lang="en-US" dirty="0" smtClean="0"/>
              <a:t> Dynamic compression compresses the response in real time, and therefore enables compression for responses generated by applications. Any application framework on IIS 7.0 can take advantage of dynamic compression—including ASP, ASP.NET, or PHP.</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a:t>
            </a:r>
          </a:p>
          <a:p>
            <a:r>
              <a:rPr lang="en-US" dirty="0" smtClean="0"/>
              <a:t>IIS has many features (40+) that PHP apps can leverage</a:t>
            </a:r>
          </a:p>
          <a:p>
            <a:r>
              <a:rPr lang="en-US" dirty="0" smtClean="0"/>
              <a:t>- add access control schemes with authentication/authorization</a:t>
            </a:r>
            <a:r>
              <a:rPr lang="en-US" baseline="0" dirty="0" smtClean="0"/>
              <a:t> features</a:t>
            </a:r>
          </a:p>
          <a:p>
            <a:r>
              <a:rPr lang="en-US" baseline="0" dirty="0" smtClean="0"/>
              <a:t>- url rewriting</a:t>
            </a:r>
          </a:p>
          <a:p>
            <a:r>
              <a:rPr lang="en-US" baseline="0" dirty="0" smtClean="0"/>
              <a:t>- media playlist</a:t>
            </a:r>
          </a:p>
          <a:p>
            <a:r>
              <a:rPr lang="en-US" baseline="0" dirty="0" smtClean="0"/>
              <a:t>- more</a:t>
            </a:r>
            <a:endParaRPr lang="en-US" dirty="0" smtClean="0"/>
          </a:p>
          <a:p>
            <a:endParaRPr lang="en-US"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b="1" u="sng" dirty="0" smtClean="0"/>
              <a:t>URL rewrite module </a:t>
            </a:r>
          </a:p>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provides a rule-based rewriting mechanism for changing requested URL’s before they get processed by web server. The module can be used to express URL rewriting logic that can use regular expressions or wildcards and can make rewriting decisions based on HTTP headers and server variables. While the primary purpose of the module is to rewrite requested URL’s, it also has functionality to perform redirects, send custom responses or abort requests based on the logic expressed in the rewrite rules. </a:t>
            </a:r>
          </a:p>
          <a:p>
            <a:endParaRPr lang="en-US" baseline="0" dirty="0" smtClean="0"/>
          </a:p>
          <a:p>
            <a:r>
              <a:rPr lang="en-US" dirty="0" smtClean="0"/>
              <a:t>The Microsoft URL Rewrite Module for IIS 7.0 provides flexible rules-based rewrite engine that can be used to perform broad spectrum of URL manipulation tasks, including, but not limited to:</a:t>
            </a:r>
          </a:p>
          <a:p>
            <a:r>
              <a:rPr lang="en-US" dirty="0" smtClean="0"/>
              <a:t>Enabling user friendly and search engine friendly URL with dynamic web applications; </a:t>
            </a:r>
          </a:p>
          <a:p>
            <a:r>
              <a:rPr lang="en-US" dirty="0" smtClean="0"/>
              <a:t>Rewriting URL’s based on HTTP headers and server variables; </a:t>
            </a:r>
          </a:p>
          <a:p>
            <a:r>
              <a:rPr lang="en-US" dirty="0" smtClean="0"/>
              <a:t>Web site content management; </a:t>
            </a:r>
          </a:p>
          <a:p>
            <a:r>
              <a:rPr lang="en-US" dirty="0" smtClean="0"/>
              <a:t>Controlling access to web site content. </a:t>
            </a:r>
            <a:br>
              <a:rPr lang="en-US" dirty="0" smtClean="0"/>
            </a:br>
            <a:endParaRPr lang="en-US" dirty="0" smtClean="0"/>
          </a:p>
          <a:p>
            <a:endParaRPr lang="en-US" baseline="0" dirty="0" smtClean="0"/>
          </a:p>
          <a:p>
            <a:endParaRPr lang="en-US" baseline="0" dirty="0" smtClean="0"/>
          </a:p>
          <a:p>
            <a:r>
              <a:rPr lang="en-US" b="1" u="sng" dirty="0" smtClean="0"/>
              <a:t>Media Bit Rate Throttling</a:t>
            </a:r>
          </a:p>
          <a:p>
            <a:endParaRPr lang="en-US" b="1" u="sng" dirty="0" smtClean="0"/>
          </a:p>
          <a:p>
            <a:r>
              <a:rPr lang="en-US" dirty="0" smtClean="0"/>
              <a:t>With increasing numbers of sites offering media content, the bandwidth costs for many businesses are skyrocketing. What's worse, a large percentage of media bandwidth is wasted because the media content sent to the client is never really used. Why does this happen? </a:t>
            </a:r>
          </a:p>
          <a:p>
            <a:endParaRPr lang="en-US" dirty="0" smtClean="0"/>
          </a:p>
          <a:p>
            <a:r>
              <a:rPr lang="en-US" dirty="0" smtClean="0"/>
              <a:t>Think about the last time you watched an online video or saw a video ad when browsing. Did you watch the video to the very end? It is common for users browsing video sites to watch only part of a video before moving on to the next video or leaving the page. However, a Web server using progressive download to deliver the video will typically send significantly more data than is required for those few seconds of playtime. Most of that data never gets used. </a:t>
            </a:r>
          </a:p>
          <a:p>
            <a:r>
              <a:rPr lang="en-US" dirty="0" smtClean="0"/>
              <a:t>If your videos on average only get 5 seconds of viewing time but deliver (buffer) 30 seconds worth of video data in those 5 seconds, you are potentially wasting more than 80 percent of your bandwidth!</a:t>
            </a:r>
          </a:p>
          <a:p>
            <a:endParaRPr lang="en-US" dirty="0" smtClean="0"/>
          </a:p>
          <a:p>
            <a:endParaRPr lang="en-US" dirty="0" smtClean="0"/>
          </a:p>
          <a:p>
            <a:r>
              <a:rPr lang="en-US" dirty="0" smtClean="0"/>
              <a:t>O</a:t>
            </a:r>
            <a:r>
              <a:rPr lang="en-US" baseline="0" dirty="0" smtClean="0"/>
              <a:t>pen/extensible architecture means more features built by the IIS team, community, ISVs, and yourself!</a:t>
            </a:r>
          </a:p>
          <a:p>
            <a:r>
              <a:rPr lang="en-US" baseline="0" dirty="0" smtClean="0"/>
              <a:t>	</a:t>
            </a:r>
          </a:p>
          <a:p>
            <a:r>
              <a:rPr lang="en-US" baseline="0" dirty="0" smtClean="0"/>
              <a:t>The next demo shows this off</a:t>
            </a:r>
          </a:p>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2800" dirty="0" smtClean="0"/>
              <a:t>A few examples:</a:t>
            </a:r>
          </a:p>
          <a:p>
            <a:endParaRPr lang="en-US" sz="2800" dirty="0" smtClean="0"/>
          </a:p>
          <a:p>
            <a:r>
              <a:rPr lang="en-US" sz="2800" dirty="0" smtClean="0"/>
              <a:t>Microsoft / Zend Technologies collaboration</a:t>
            </a:r>
          </a:p>
          <a:p>
            <a:pPr lvl="1"/>
            <a:r>
              <a:rPr lang="en-US" sz="2400" dirty="0" smtClean="0"/>
              <a:t>PHP optimized for Windows</a:t>
            </a:r>
          </a:p>
          <a:p>
            <a:pPr lvl="1"/>
            <a:r>
              <a:rPr lang="en-US" sz="2400" dirty="0" smtClean="0"/>
              <a:t>IIS FastCGI: solid platform for PHP on IIS 6/7</a:t>
            </a:r>
          </a:p>
          <a:p>
            <a:pPr lvl="1"/>
            <a:r>
              <a:rPr lang="en-US" sz="2400" dirty="0" smtClean="0"/>
              <a:t>Tested/insured compatibility with many popular PHP applications</a:t>
            </a:r>
          </a:p>
          <a:p>
            <a:r>
              <a:rPr lang="en-US" sz="2800" dirty="0" smtClean="0"/>
              <a:t>Ongoing focus on making Windows/IIS an excellent platform for PHP applications</a:t>
            </a:r>
          </a:p>
          <a:p>
            <a:pPr marL="0" lvl="1" indent="0" defTabSz="897301" fontAlgn="base">
              <a:lnSpc>
                <a:spcPct val="100000"/>
              </a:lnSpc>
              <a:spcBef>
                <a:spcPct val="30000"/>
              </a:spcBef>
              <a:spcAft>
                <a:spcPct val="0"/>
              </a:spcAft>
              <a:buNone/>
              <a:defRPr/>
            </a:pPr>
            <a:endParaRPr lang="en-US" sz="1800" b="1" dirty="0" smtClean="0">
              <a:latin typeface="Times New Roman" pitchFamily="18" charset="0"/>
            </a:endParaRPr>
          </a:p>
          <a:p>
            <a:pPr marL="0" lvl="1" indent="0" defTabSz="897301" fontAlgn="base">
              <a:lnSpc>
                <a:spcPct val="100000"/>
              </a:lnSpc>
              <a:spcBef>
                <a:spcPct val="30000"/>
              </a:spcBef>
              <a:spcAft>
                <a:spcPct val="0"/>
              </a:spcAft>
              <a:buNone/>
              <a:defRPr/>
            </a:pPr>
            <a:endParaRPr lang="en-US" sz="1800" b="1" dirty="0" smtClean="0">
              <a:latin typeface="Times New Roman" pitchFamily="18" charset="0"/>
            </a:endParaRPr>
          </a:p>
          <a:p>
            <a:pPr marL="0" lvl="1" indent="0" defTabSz="897301" fontAlgn="base">
              <a:lnSpc>
                <a:spcPct val="100000"/>
              </a:lnSpc>
              <a:spcBef>
                <a:spcPct val="30000"/>
              </a:spcBef>
              <a:spcAft>
                <a:spcPct val="0"/>
              </a:spcAft>
              <a:buNone/>
              <a:defRPr/>
            </a:pPr>
            <a:endParaRPr lang="en-US" sz="1800" b="1" dirty="0" smtClean="0">
              <a:latin typeface="Times New Roman" pitchFamily="18" charset="0"/>
            </a:endParaRPr>
          </a:p>
          <a:p>
            <a:pPr marL="0" lvl="1" indent="0" defTabSz="897301" fontAlgn="base">
              <a:lnSpc>
                <a:spcPct val="100000"/>
              </a:lnSpc>
              <a:spcBef>
                <a:spcPct val="30000"/>
              </a:spcBef>
              <a:spcAft>
                <a:spcPct val="0"/>
              </a:spcAft>
              <a:buNone/>
              <a:defRPr/>
            </a:pPr>
            <a:r>
              <a:rPr lang="en-US" sz="1800" b="1" dirty="0" smtClean="0">
                <a:latin typeface="Times New Roman" pitchFamily="18" charset="0"/>
              </a:rPr>
              <a:t>Microsoft has provided</a:t>
            </a:r>
            <a:r>
              <a:rPr lang="en-US" sz="1800" b="1" baseline="0" dirty="0" smtClean="0">
                <a:latin typeface="Times New Roman" pitchFamily="18" charset="0"/>
              </a:rPr>
              <a:t> </a:t>
            </a:r>
            <a:r>
              <a:rPr lang="en-US" sz="1800" b="1" dirty="0" smtClean="0">
                <a:latin typeface="Times New Roman" pitchFamily="18" charset="0"/>
              </a:rPr>
              <a:t>a patch that provides ADOdb database abstraction layer support for the PHP SQL driver. What may be more significant to open-source advocates is that Microsoft is licensing the patch under the </a:t>
            </a:r>
            <a:r>
              <a:rPr lang="en-US" sz="1800" b="1" dirty="0" smtClean="0">
                <a:latin typeface="Times New Roman" pitchFamily="18" charset="0"/>
                <a:hlinkClick r:id="rId3"/>
              </a:rPr>
              <a:t>Free Software Foundation</a:t>
            </a:r>
            <a:r>
              <a:rPr lang="en-US" sz="1800" b="1" dirty="0" smtClean="0">
                <a:latin typeface="Times New Roman" pitchFamily="18" charset="0"/>
              </a:rPr>
              <a:t>'s lesser GPL (</a:t>
            </a:r>
            <a:r>
              <a:rPr lang="en-US" sz="1800" b="1" dirty="0" smtClean="0">
                <a:latin typeface="Times New Roman" pitchFamily="18" charset="0"/>
                <a:hlinkClick r:id="rId4"/>
              </a:rPr>
              <a:t>LGPL</a:t>
            </a:r>
            <a:r>
              <a:rPr lang="en-US" sz="1800" b="1" dirty="0" smtClean="0">
                <a:latin typeface="Times New Roman" pitchFamily="18" charset="0"/>
              </a:rPr>
              <a:t>) licensing terms. </a:t>
            </a:r>
          </a:p>
          <a:p>
            <a:pPr marL="0" lvl="1" indent="0" defTabSz="897301" fontAlgn="base">
              <a:lnSpc>
                <a:spcPct val="100000"/>
              </a:lnSpc>
              <a:spcBef>
                <a:spcPct val="30000"/>
              </a:spcBef>
              <a:spcAft>
                <a:spcPct val="0"/>
              </a:spcAft>
              <a:buNone/>
              <a:defRPr/>
            </a:pPr>
            <a:endParaRPr lang="en-US" sz="1800" b="1" dirty="0" smtClean="0">
              <a:latin typeface="Times New Roman" pitchFamily="18" charset="0"/>
            </a:endParaRPr>
          </a:p>
          <a:p>
            <a:pPr marL="0" lvl="1" indent="0" defTabSz="897301" fontAlgn="base">
              <a:lnSpc>
                <a:spcPct val="100000"/>
              </a:lnSpc>
              <a:spcBef>
                <a:spcPct val="30000"/>
              </a:spcBef>
              <a:spcAft>
                <a:spcPct val="0"/>
              </a:spcAft>
              <a:buNone/>
              <a:defRPr/>
            </a:pPr>
            <a:endParaRPr lang="en-US" sz="1800" dirty="0" smtClean="0"/>
          </a:p>
          <a:p>
            <a:pPr marL="0" lvl="1" indent="0" defTabSz="897301" fontAlgn="base">
              <a:lnSpc>
                <a:spcPct val="100000"/>
              </a:lnSpc>
              <a:spcBef>
                <a:spcPct val="30000"/>
              </a:spcBef>
              <a:spcAft>
                <a:spcPct val="0"/>
              </a:spcAft>
              <a:buNone/>
              <a:defRPr/>
            </a:pPr>
            <a:r>
              <a:rPr lang="en-US" sz="1800" b="1" u="sng" dirty="0" smtClean="0"/>
              <a:t>SQL SERVER DRIVER</a:t>
            </a:r>
          </a:p>
          <a:p>
            <a:pPr marL="0" lvl="1" indent="0" defTabSz="897301" fontAlgn="base">
              <a:lnSpc>
                <a:spcPct val="100000"/>
              </a:lnSpc>
              <a:spcBef>
                <a:spcPct val="30000"/>
              </a:spcBef>
              <a:spcAft>
                <a:spcPct val="0"/>
              </a:spcAft>
              <a:buNone/>
              <a:defRPr/>
            </a:pPr>
            <a:endParaRPr lang="en-US" sz="1800" dirty="0" smtClean="0"/>
          </a:p>
          <a:p>
            <a:r>
              <a:rPr lang="en-US" sz="900" kern="1200" dirty="0" smtClean="0">
                <a:solidFill>
                  <a:schemeClr val="tx1"/>
                </a:solidFill>
                <a:latin typeface="Segoe" pitchFamily="34" charset="0"/>
                <a:ea typeface="+mn-ea"/>
                <a:cs typeface="+mn-cs"/>
              </a:rPr>
              <a:t>The SQL Server Driver for PHP is designed to enable reliable, scalable integration with SQL Server for PHP applications deployed on the Windows platform. The Driver for PHP is a PHP 5 extension that allows the reading and writing of SQL Server data from within PHP scripts. It provides a procedural interface for accessing data in all Editions of SQL Server 2005 and SQL Server 2008 (including Express Editions), and makes use of PHP features, including PHP streams to read and write large objects.</a:t>
            </a:r>
          </a:p>
          <a:p>
            <a:endParaRPr lang="en-US" sz="900" kern="1200" dirty="0" smtClean="0">
              <a:solidFill>
                <a:schemeClr val="tx1"/>
              </a:solidFill>
              <a:latin typeface="Segoe" pitchFamily="34" charset="0"/>
              <a:ea typeface="+mn-ea"/>
              <a:cs typeface="+mn-cs"/>
            </a:endParaRPr>
          </a:p>
          <a:p>
            <a:r>
              <a:rPr lang="en-US" sz="900" kern="1200" dirty="0" smtClean="0">
                <a:solidFill>
                  <a:schemeClr val="tx1"/>
                </a:solidFill>
                <a:latin typeface="Segoe" pitchFamily="34" charset="0"/>
                <a:ea typeface="+mn-ea"/>
                <a:cs typeface="+mn-cs"/>
              </a:rPr>
              <a:t>The release of SQL Server Driver for PHP v1.0 marks another step in Microsoft’s continued commitment to interoperability. Earlier this year, the release of IIS 7.0 and its FastCGI support was the major step towards making Windows the platform of choice for both developing and deploying PHP applications. To show our level of commitment to the PHP community, we've also posted the source code for our driver to Microsoft's CodePlex site. </a:t>
            </a:r>
          </a:p>
          <a:p>
            <a:r>
              <a:rPr lang="en-US" sz="900" kern="1200" dirty="0" smtClean="0">
                <a:solidFill>
                  <a:schemeClr val="tx1"/>
                </a:solidFill>
                <a:latin typeface="Segoe" pitchFamily="34" charset="0"/>
                <a:ea typeface="+mn-ea"/>
                <a:cs typeface="+mn-cs"/>
              </a:rPr>
              <a:t>This release of the SQL Server PHP driver makes it easier for the PHP development community to use SQL Server as their database of choice for PHP applications. We encourage you to download our driver and explore the sample application described in the .chm file. If you'd prefer to access our documentation on-line, it's available on the MSDN site. To keep up with our announcements and customer feedback, please check out our team blog or the MSDN forum site for the driver.</a:t>
            </a:r>
          </a:p>
          <a:p>
            <a:endParaRPr lang="en-US" sz="1200" dirty="0" smtClean="0"/>
          </a:p>
          <a:p>
            <a:pPr marL="0" lvl="1" indent="0" defTabSz="897301" fontAlgn="base">
              <a:lnSpc>
                <a:spcPct val="100000"/>
              </a:lnSpc>
              <a:spcBef>
                <a:spcPct val="30000"/>
              </a:spcBef>
              <a:spcAft>
                <a:spcPct val="0"/>
              </a:spcAft>
              <a:buNone/>
              <a:defRPr/>
            </a:pPr>
            <a:endParaRPr lang="en-US" dirty="0" smtClean="0"/>
          </a:p>
          <a:p>
            <a:pPr marL="0" lvl="1" indent="0" defTabSz="897301" fontAlgn="base">
              <a:lnSpc>
                <a:spcPct val="100000"/>
              </a:lnSpc>
              <a:spcBef>
                <a:spcPct val="30000"/>
              </a:spcBef>
              <a:spcAft>
                <a:spcPct val="0"/>
              </a:spcAft>
              <a:buNone/>
              <a:defRPr/>
            </a:pPr>
            <a:r>
              <a:rPr lang="en-US" b="1" u="sng" dirty="0" smtClean="0"/>
              <a:t>IIS7</a:t>
            </a:r>
          </a:p>
          <a:p>
            <a:pPr marL="0" lvl="1" indent="0" defTabSz="897301" fontAlgn="base">
              <a:lnSpc>
                <a:spcPct val="100000"/>
              </a:lnSpc>
              <a:spcBef>
                <a:spcPct val="30000"/>
              </a:spcBef>
              <a:spcAft>
                <a:spcPct val="0"/>
              </a:spcAft>
              <a:buNone/>
              <a:defRPr/>
            </a:pPr>
            <a:endParaRPr lang="en-US" dirty="0" smtClean="0"/>
          </a:p>
          <a:p>
            <a:r>
              <a:rPr lang="en-US" dirty="0" smtClean="0"/>
              <a:t>IIS 7.0 offers new capabilities that dramatically improve the way Web solutions are developed, deployed, and managed. </a:t>
            </a:r>
          </a:p>
          <a:p>
            <a:pPr marL="0" lvl="1" indent="0" defTabSz="897301" fontAlgn="base">
              <a:lnSpc>
                <a:spcPct val="100000"/>
              </a:lnSpc>
              <a:spcBef>
                <a:spcPct val="30000"/>
              </a:spcBef>
              <a:spcAft>
                <a:spcPct val="0"/>
              </a:spcAft>
              <a:buNone/>
              <a:defRPr/>
            </a:pPr>
            <a:endParaRPr lang="en-US" dirty="0" smtClean="0"/>
          </a:p>
          <a:p>
            <a:pPr marL="0" lvl="1" indent="0" defTabSz="897301" fontAlgn="base">
              <a:lnSpc>
                <a:spcPct val="100000"/>
              </a:lnSpc>
              <a:spcBef>
                <a:spcPct val="30000"/>
              </a:spcBef>
              <a:spcAft>
                <a:spcPct val="0"/>
              </a:spcAft>
              <a:buNone/>
              <a:defRPr/>
            </a:pPr>
            <a:r>
              <a:rPr lang="en-US" dirty="0" smtClean="0"/>
              <a:t>Modular architecture in IIS 7 provides additional functionality to PHP applications.</a:t>
            </a:r>
          </a:p>
          <a:p>
            <a:endParaRPr lang="en-US" dirty="0" smtClean="0"/>
          </a:p>
          <a:p>
            <a:r>
              <a:rPr lang="en-US" dirty="0" smtClean="0"/>
              <a:t>IIS had always supported PHP, but in a way that precluded many real-life PHP applications from being hosted in production environments. This was due to limitations in the two ways IIS offered for running PHP applications: using the Common Gateway Interface (CGI) protocol or using the PHP ISAPI extension.</a:t>
            </a:r>
          </a:p>
          <a:p>
            <a:endParaRPr lang="en-US" dirty="0" smtClean="0"/>
          </a:p>
          <a:p>
            <a:r>
              <a:rPr lang="en-US" dirty="0" smtClean="0"/>
              <a:t>Because CGI requires a separate process for each request, apps hosted using CGI would perform poorly on Windows. Conversely, PHP apps using the IIS high-performance multithreaded ISAPI interface would often suffer from instability due to the lack of thread safety in some popular PHP extensions.</a:t>
            </a:r>
          </a:p>
          <a:p>
            <a:endParaRPr lang="en-US" dirty="0" smtClean="0"/>
          </a:p>
          <a:p>
            <a:r>
              <a:rPr lang="en-US" dirty="0" smtClean="0"/>
              <a:t>In an attempt to solve these problems, the IIS team developed the FastCGI component. The open FastCGI protocol allows PHP and many other application frameworks that require a single-threaded environment (including Ruby on Rails, Perl, and Python) to run more reliably on IIS. Unlike the standard CGI implementation, FastCGI enables process reuse by maintaining a pool of worker processes, each processing no more than one request at a time, thus resulting in much-improved performance. FastCGI also benefitted from a community-centric development and testing model.</a:t>
            </a:r>
          </a:p>
          <a:p>
            <a:pPr marL="0" lvl="1" indent="0" defTabSz="897301" fontAlgn="base">
              <a:lnSpc>
                <a:spcPct val="100000"/>
              </a:lnSpc>
              <a:spcBef>
                <a:spcPct val="30000"/>
              </a:spcBef>
              <a:spcAft>
                <a:spcPct val="0"/>
              </a:spcAft>
              <a:buNone/>
              <a:defRPr/>
            </a:pPr>
            <a:endParaRPr lang="en-US" dirty="0" smtClean="0"/>
          </a:p>
          <a:p>
            <a:endParaRPr lang="en-US" b="1" dirty="0" smtClean="0"/>
          </a:p>
          <a:p>
            <a:endParaRPr lang="en-US" b="1" dirty="0" smtClean="0"/>
          </a:p>
          <a:p>
            <a:r>
              <a:rPr lang="en-US" b="1" u="sng" dirty="0" smtClean="0"/>
              <a:t>Expression WEB</a:t>
            </a:r>
            <a:r>
              <a:rPr lang="en-US" b="1" u="sng" baseline="0" dirty="0" smtClean="0"/>
              <a:t> 2.0</a:t>
            </a:r>
          </a:p>
          <a:p>
            <a:endParaRPr lang="en-US" b="1" u="sng" baseline="0" dirty="0" smtClean="0"/>
          </a:p>
          <a:p>
            <a:r>
              <a:rPr lang="en-US" b="1" dirty="0" smtClean="0"/>
              <a:t>About Expression</a:t>
            </a:r>
          </a:p>
          <a:p>
            <a:r>
              <a:rPr lang="en-US" dirty="0" smtClean="0"/>
              <a:t>Microsoft Expression Studio takes your creative possibilities to a new level. The professional design tools and innovative technologies in Expression Studio give you the flexibility and freedom to bring your vision to reality—whether you are designing standards-based Web sites, rich user experiences for the desktop and Silverlight, or managing digital assets and content. </a:t>
            </a:r>
          </a:p>
          <a:p>
            <a:endParaRPr lang="en-US" b="1" u="sng" dirty="0" smtClean="0"/>
          </a:p>
          <a:p>
            <a:r>
              <a:rPr lang="en-US" b="1" dirty="0" smtClean="0"/>
              <a:t>Edit PHP pages</a:t>
            </a:r>
          </a:p>
          <a:p>
            <a:r>
              <a:rPr lang="en-US" dirty="0" smtClean="0"/>
              <a:t>Broaden your scope by now editing PHP sites with Expression Web 2. Apply the full set of standards based design tools to a wider range of sites. </a:t>
            </a:r>
          </a:p>
          <a:p>
            <a:endParaRPr lang="en-US" sz="1200" dirty="0" smtClean="0"/>
          </a:p>
        </p:txBody>
      </p:sp>
      <p:sp>
        <p:nvSpPr>
          <p:cNvPr id="4" name="Date Placeholder 3"/>
          <p:cNvSpPr>
            <a:spLocks noGrp="1"/>
          </p:cNvSpPr>
          <p:nvPr>
            <p:ph type="dt" idx="10"/>
          </p:nvPr>
        </p:nvSpPr>
        <p:spPr/>
        <p:txBody>
          <a:bodyPr/>
          <a:lstStyle/>
          <a:p>
            <a:fld id="{5FDEC109-BA02-4082-B9B0-E0EEC1647864}" type="datetime8">
              <a:rPr lang="en-US" smtClean="0"/>
              <a:pPr/>
              <a:t>6/18/2009 4:50 PM</a:t>
            </a:fld>
            <a:endParaRPr lang="en-US" dirty="0"/>
          </a:p>
        </p:txBody>
      </p:sp>
      <p:sp>
        <p:nvSpPr>
          <p:cNvPr id="6" name="Slide Number Placeholder 5"/>
          <p:cNvSpPr>
            <a:spLocks noGrp="1"/>
          </p:cNvSpPr>
          <p:nvPr>
            <p:ph type="sldNum" sz="quarter" idx="12"/>
          </p:nvPr>
        </p:nvSpPr>
        <p:spPr/>
        <p:txBody>
          <a:bodyPr/>
          <a:lstStyle/>
          <a:p>
            <a:fld id="{3650D4A8-62BC-4CDA-B0AD-51B6534CDA74}"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6/18/2009 4:50 PM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p>
          <a:p>
            <a:endParaRPr lang="en-US" dirty="0" smtClean="0"/>
          </a:p>
          <a:p>
            <a:r>
              <a:rPr lang="en-US" dirty="0" smtClean="0"/>
              <a:t>Like any ASP.NET features, but wish they were available for PHP? With</a:t>
            </a:r>
            <a:r>
              <a:rPr lang="en-US" baseline="0" dirty="0" smtClean="0"/>
              <a:t> IIS 7.0, they are – can use ASP.NET runtime services with PHP apps</a:t>
            </a:r>
          </a:p>
          <a:p>
            <a:r>
              <a:rPr lang="en-US" baseline="0" dirty="0" smtClean="0"/>
              <a:t>	</a:t>
            </a:r>
          </a:p>
          <a:p>
            <a:r>
              <a:rPr lang="en-US" baseline="0" dirty="0" smtClean="0"/>
              <a:t>Rapidly extend the web server to add custom functionality using .NET (compare with C++ for Apache extensions), without having to rewriting your PHP app to ASP.NET</a:t>
            </a:r>
          </a:p>
          <a:p>
            <a:r>
              <a:rPr lang="en-US" baseline="0" dirty="0" smtClean="0"/>
              <a:t>		- reuse existing app assets</a:t>
            </a:r>
          </a:p>
          <a:p>
            <a:r>
              <a:rPr lang="en-US" baseline="0" dirty="0" smtClean="0"/>
              <a:t>		- faster development</a:t>
            </a:r>
          </a:p>
          <a:p>
            <a:r>
              <a:rPr lang="en-US" baseline="0" dirty="0" smtClean="0"/>
              <a:t>		- less maintenance/support problems</a:t>
            </a:r>
          </a:p>
          <a:p>
            <a:r>
              <a:rPr lang="en-US" baseline="0" dirty="0" smtClean="0"/>
              <a:t>	</a:t>
            </a:r>
          </a:p>
          <a:p>
            <a:endParaRPr lang="en-US" baseline="0" dirty="0" smtClean="0"/>
          </a:p>
          <a:p>
            <a:r>
              <a:rPr lang="en-US" dirty="0" smtClean="0"/>
              <a:t>ASP.NET Output Caching</a:t>
            </a:r>
          </a:p>
          <a:p>
            <a:endParaRPr lang="en-US" dirty="0" smtClean="0"/>
          </a:p>
          <a:p>
            <a:r>
              <a:rPr lang="en-US" dirty="0" smtClean="0"/>
              <a:t>The output cache is a feature of ASP.NET that allows reuse of responses produced by Web applications for subsequent requests to the same resources. In fact, ASP.NET provides an extensive set of features for caching both application data inside ASP.NET applications with its Cache API and an application's entire responses with the output cache. Both features can often enhance an application's performance and significantly reduce the load on the back-end resources. New in IIS 7.0 is the ability to use the ASP.NET output cache for non-ASP.NET content types.</a:t>
            </a:r>
          </a:p>
          <a:p>
            <a:endParaRPr lang="en-US" dirty="0" smtClean="0"/>
          </a:p>
          <a:p>
            <a:r>
              <a:rPr lang="en-US" dirty="0" smtClean="0"/>
              <a:t>In other</a:t>
            </a:r>
            <a:r>
              <a:rPr lang="en-US" baseline="0" dirty="0" smtClean="0"/>
              <a:t> words, your PHP app!</a:t>
            </a:r>
            <a:endParaRPr lang="en-US" dirty="0" smtClean="0"/>
          </a:p>
          <a:p>
            <a:endParaRPr lang="en-US"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baseline="0" dirty="0" smtClean="0"/>
              <a:t>Why extend? Extensibility is key for the web server to get it to work the way you want. It’s a key theme for IIS 7.0. Demo will illustrate a few cool scenarios for extending PHP apps. </a:t>
            </a:r>
          </a:p>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6/18/2009 4:50 PM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We’ve come a long way</a:t>
            </a:r>
          </a:p>
          <a:p>
            <a:pPr lvl="1"/>
            <a:r>
              <a:rPr lang="en-US" dirty="0" smtClean="0"/>
              <a:t>WS08 - A solid platform for PHP apps</a:t>
            </a:r>
          </a:p>
          <a:p>
            <a:r>
              <a:rPr lang="en-US" dirty="0" smtClean="0"/>
              <a:t>Win by hosting PHP applications on Windows</a:t>
            </a:r>
          </a:p>
          <a:p>
            <a:pPr lvl="1"/>
            <a:r>
              <a:rPr lang="en-US" dirty="0" smtClean="0"/>
              <a:t>Simplify deployment and testing</a:t>
            </a:r>
          </a:p>
          <a:p>
            <a:pPr lvl="1"/>
            <a:r>
              <a:rPr lang="en-US" dirty="0" smtClean="0"/>
              <a:t>Reduce TCO</a:t>
            </a:r>
          </a:p>
          <a:p>
            <a:r>
              <a:rPr lang="en-US" dirty="0" smtClean="0"/>
              <a:t>Leverage the power of IIS 7.0 to make PHP apps better</a:t>
            </a:r>
          </a:p>
          <a:p>
            <a:pPr lvl="1"/>
            <a:r>
              <a:rPr lang="en-US" dirty="0" smtClean="0"/>
              <a:t>Take advantage of IIS 7.0 features</a:t>
            </a:r>
          </a:p>
          <a:p>
            <a:pPr lvl="1"/>
            <a:r>
              <a:rPr lang="en-US" dirty="0" smtClean="0"/>
              <a:t>Bring power of .NET extensibility to PHP</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6/18/2009 4:50 PM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Notes:</a:t>
            </a:r>
          </a:p>
          <a:p>
            <a:pPr>
              <a:buFont typeface="Arial" pitchFamily="34" charset="0"/>
              <a:buChar char="•"/>
            </a:pPr>
            <a:r>
              <a:rPr lang="en-US" b="1" dirty="0" smtClean="0"/>
              <a:t>SQL Server provides industry-leading performance and enterprise-ready scalability. </a:t>
            </a:r>
            <a:r>
              <a:rPr lang="en-US" dirty="0" smtClean="0"/>
              <a:t>SQL Server delivers an infrastructure that can grow with your business and it has a proven record in handling large workloads. </a:t>
            </a:r>
            <a:endParaRPr lang="en-US" b="1" dirty="0" smtClean="0"/>
          </a:p>
          <a:p>
            <a:pPr>
              <a:buFont typeface="Arial" pitchFamily="34" charset="0"/>
              <a:buChar char="•"/>
            </a:pPr>
            <a:r>
              <a:rPr lang="en-US" b="1" dirty="0" smtClean="0"/>
              <a:t>Increased Availability</a:t>
            </a:r>
            <a:endParaRPr lang="en-US" dirty="0" smtClean="0"/>
          </a:p>
          <a:p>
            <a:r>
              <a:rPr lang="en-US" dirty="0" smtClean="0"/>
              <a:t>Minimize downtime and speed recovery, and achieve the appropriate level of availability defined by service level agreements.</a:t>
            </a:r>
          </a:p>
          <a:p>
            <a:pPr>
              <a:buFont typeface="Arial" pitchFamily="34" charset="0"/>
              <a:buChar char="•"/>
            </a:pPr>
            <a:r>
              <a:rPr lang="en-US" b="1" dirty="0" smtClean="0"/>
              <a:t>Decreased Downtime</a:t>
            </a:r>
            <a:endParaRPr lang="en-US" dirty="0" smtClean="0"/>
          </a:p>
          <a:p>
            <a:r>
              <a:rPr lang="en-US" dirty="0" smtClean="0"/>
              <a:t>Recover quickly from unplanned downtime, and minimize downtime from system maintenance and operational procedures that are necessary for smooth operation of mission-critical applications.</a:t>
            </a:r>
          </a:p>
          <a:p>
            <a:pPr>
              <a:buFont typeface="Arial" pitchFamily="34" charset="0"/>
              <a:buChar char="•"/>
            </a:pPr>
            <a:r>
              <a:rPr lang="en-US" dirty="0" smtClean="0"/>
              <a:t>Support very large database systems by leveraging SQL Server 2008 scale-out technologies to distribute its load and data efficiently.</a:t>
            </a:r>
          </a:p>
          <a:p>
            <a:endParaRPr lang="en-US" dirty="0" smtClean="0"/>
          </a:p>
          <a:p>
            <a:pPr>
              <a:buFont typeface="Arial" pitchFamily="34" charset="0"/>
              <a:buChar char="•"/>
            </a:pPr>
            <a:r>
              <a:rPr lang="en-US" dirty="0" smtClean="0"/>
              <a:t>Leverage the SQL Server 2008 enhanced data type support to manage relational and non-relational data, including precise date and time management, XML data, external documents and files, and new spatial information, using either planar or geodetic representations.</a:t>
            </a:r>
          </a:p>
          <a:p>
            <a:pPr>
              <a:buFont typeface="Arial" pitchFamily="34" charset="0"/>
              <a:buChar char="•"/>
            </a:pPr>
            <a:r>
              <a:rPr lang="en-US" dirty="0" smtClean="0"/>
              <a:t>A set of world-class tools and an integrated debugging environment help reduce development costs.</a:t>
            </a:r>
          </a:p>
          <a:p>
            <a:pPr>
              <a:buFont typeface="Arial" pitchFamily="34" charset="0"/>
              <a:buChar char="•"/>
            </a:pPr>
            <a:r>
              <a:rPr lang="en-US" dirty="0" smtClean="0"/>
              <a:t>SQL Server Management Studio, which is designed to help create a self-managing system, helps reduce database</a:t>
            </a:r>
            <a:r>
              <a:rPr lang="en-US" baseline="0" dirty="0" smtClean="0"/>
              <a:t> management time.</a:t>
            </a:r>
            <a:endParaRPr lang="en-US" dirty="0" smtClean="0"/>
          </a:p>
          <a:p>
            <a:pPr>
              <a:buFont typeface="Arial" pitchFamily="34" charset="0"/>
              <a:buChar char="•"/>
            </a:pPr>
            <a:r>
              <a:rPr lang="en-US" dirty="0" smtClean="0"/>
              <a:t>Troubleshoot, tune, and monitor SQL Server 2008 instances across the enterprise with </a:t>
            </a:r>
            <a:r>
              <a:rPr lang="en-US" b="1" dirty="0" smtClean="0"/>
              <a:t>Performance Data Collector</a:t>
            </a:r>
            <a:r>
              <a:rPr lang="en-US" dirty="0" smtClean="0"/>
              <a:t>.</a:t>
            </a:r>
          </a:p>
          <a:p>
            <a:pPr>
              <a:buFont typeface="Arial" pitchFamily="34" charset="0"/>
              <a:buChar char="•"/>
            </a:pPr>
            <a:endParaRPr lang="en-US" dirty="0" smtClean="0"/>
          </a:p>
          <a:p>
            <a:pPr>
              <a:buFont typeface="Arial" pitchFamily="34" charset="0"/>
              <a:buChar char="•"/>
            </a:pPr>
            <a:r>
              <a:rPr lang="en-US" dirty="0" smtClean="0"/>
              <a:t>SQL Server 2008 Business Intelligence platform provides a scalable business intelligence (BI) platform optimized for data integration, reporting, and analysis, enabling organizations to deliver intelligence where users want it.</a:t>
            </a:r>
          </a:p>
          <a:p>
            <a:pPr>
              <a:buFont typeface="Arial" pitchFamily="34" charset="0"/>
              <a:buChar char="•"/>
            </a:pPr>
            <a:r>
              <a:rPr lang="en-US" dirty="0" smtClean="0"/>
              <a:t>Use powerful wizards and innovative design tools for building integration, reporting,</a:t>
            </a:r>
            <a:br>
              <a:rPr lang="en-US" dirty="0" smtClean="0"/>
            </a:br>
            <a:r>
              <a:rPr lang="en-US" dirty="0" smtClean="0"/>
              <a:t>and analysis solutions within a single environment, and enjoy the increased developer productivity and faster capitalization on new analysis and reporting capabilities.</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 response to feedback from Expression Web 1 users, we’ve added a rich set of features for PHP development in Expression Web version 2. There are the expected productivity features such as code-coloring, snippets and IntelliSense™, but it doesn’t stop there. The product now ships with a PHP development server that lets you test your PHP pages without any other external web server dependencies (e.g. IIS or Apache). Essentially, PHP is now a first-class citizen in Expression Web 2, and will continue to be in upcoming versions of the product. </a:t>
            </a:r>
          </a:p>
          <a:p>
            <a:endParaRPr lang="en-US" dirty="0" smtClean="0"/>
          </a:p>
          <a:p>
            <a:r>
              <a:rPr lang="en-US" dirty="0" smtClean="0"/>
              <a:t>Expression</a:t>
            </a:r>
            <a:r>
              <a:rPr lang="en-US" baseline="0" dirty="0" smtClean="0"/>
              <a:t> Web 2 supports PHP 5.2.5 and Fast CGI with IIS 6 and 7.</a:t>
            </a:r>
            <a:endParaRPr lang="en-US" dirty="0" smtClean="0"/>
          </a:p>
          <a:p>
            <a:endParaRPr lang="en-US" dirty="0" smtClean="0"/>
          </a:p>
          <a:p>
            <a:r>
              <a:rPr lang="en-US" b="1" dirty="0" smtClean="0"/>
              <a:t>Code</a:t>
            </a:r>
            <a:r>
              <a:rPr lang="en-US" b="1" baseline="0" dirty="0" smtClean="0"/>
              <a:t> editor support</a:t>
            </a:r>
          </a:p>
          <a:p>
            <a:r>
              <a:rPr lang="en-US" dirty="0" smtClean="0"/>
              <a:t>IntelliSense is especially helpful for built in PHP functions since it will show the list of required parameters along with their appropriate data types. Color coding of PHP code makes it easier to edit</a:t>
            </a:r>
            <a:r>
              <a:rPr lang="en-US" baseline="0" dirty="0" smtClean="0"/>
              <a:t> and </a:t>
            </a:r>
            <a:r>
              <a:rPr lang="en-US" dirty="0" smtClean="0"/>
              <a:t>PHP snippets represent common PHP code items which can be inserted into your PHP document simply by selecting them from a menu list. For example, EW2 can write for you the entire PHP include if you choose it from the Insert menu and then navigate to the file which you want to include.</a:t>
            </a:r>
          </a:p>
          <a:p>
            <a:endParaRPr lang="en-US" dirty="0" smtClean="0"/>
          </a:p>
          <a:p>
            <a:r>
              <a:rPr lang="en-US" b="1" dirty="0" smtClean="0"/>
              <a:t>PHP includes</a:t>
            </a:r>
          </a:p>
          <a:p>
            <a:r>
              <a:rPr lang="en-US" dirty="0" smtClean="0"/>
              <a:t>Now</a:t>
            </a:r>
            <a:r>
              <a:rPr lang="en-US" baseline="0" dirty="0" smtClean="0"/>
              <a:t> you can preview includes on the design surface of Expression Web so you can see how your page will render.</a:t>
            </a:r>
            <a:endParaRPr lang="en-US" dirty="0" smtClean="0"/>
          </a:p>
          <a:p>
            <a:endParaRPr lang="en-US" dirty="0" smtClean="0"/>
          </a:p>
          <a:p>
            <a:r>
              <a:rPr lang="en-US" b="1" dirty="0" smtClean="0"/>
              <a:t>Preview PHP Pages</a:t>
            </a:r>
          </a:p>
          <a:p>
            <a:r>
              <a:rPr lang="en-US" dirty="0" smtClean="0"/>
              <a:t>All you need to do is specify the location on your hard disk of the PHP runtime to use for processing PHP content in your web pages. But the real strength of EW2's built-in web server is its integration with different browsers. When you select Preview in Browser from the EW2 menu, you are presented with the choice of various browsers—including browsers preconfigured to different window sizes—in which to view your page.</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202CD22-E167-4B70-B34F-13FB6FCD5A71}" type="slidenum">
              <a:rPr lang="en-US" smtClean="0"/>
              <a:pPr>
                <a:defRPr/>
              </a:pPr>
              <a:t>29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5FDEC109-BA02-4082-B9B0-E0EEC1647864}" type="datetime8">
              <a:rPr lang="en-US" smtClean="0"/>
              <a:pPr/>
              <a:t>6/18/2009 4:50 PM</a:t>
            </a:fld>
            <a:endParaRPr lang="en-US" dirty="0"/>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6" name="Slide Number Placeholder 5"/>
          <p:cNvSpPr>
            <a:spLocks noGrp="1"/>
          </p:cNvSpPr>
          <p:nvPr>
            <p:ph type="sldNum" sz="quarter" idx="12"/>
          </p:nvPr>
        </p:nvSpPr>
        <p:spPr/>
        <p:txBody>
          <a:bodyPr/>
          <a:lstStyle/>
          <a:p>
            <a:fld id="{3650D4A8-62BC-4CDA-B0AD-51B6534CDA74}" type="slidenum">
              <a:rPr lang="en-US" smtClean="0"/>
              <a:pPr/>
              <a:t>30</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5FDEC109-BA02-4082-B9B0-E0EEC1647864}" type="datetime8">
              <a:rPr lang="en-US" smtClean="0"/>
              <a:pPr/>
              <a:t>6/18/2009 4:50 PM</a:t>
            </a:fld>
            <a:endParaRPr lang="en-US" dirty="0"/>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6" name="Slide Number Placeholder 5"/>
          <p:cNvSpPr>
            <a:spLocks noGrp="1"/>
          </p:cNvSpPr>
          <p:nvPr>
            <p:ph type="sldNum" sz="quarter" idx="12"/>
          </p:nvPr>
        </p:nvSpPr>
        <p:spPr/>
        <p:txBody>
          <a:bodyPr/>
          <a:lstStyle/>
          <a:p>
            <a:fld id="{3650D4A8-62BC-4CDA-B0AD-51B6534CDA74}" type="slidenum">
              <a:rPr lang="en-US" smtClean="0"/>
              <a:pPr/>
              <a:t>31</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5FDEC109-BA02-4082-B9B0-E0EEC1647864}" type="datetime8">
              <a:rPr lang="en-US" smtClean="0"/>
              <a:pPr/>
              <a:t>6/18/2009 4:50 PM</a:t>
            </a:fld>
            <a:endParaRPr lang="en-US" dirty="0"/>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6" name="Slide Number Placeholder 5"/>
          <p:cNvSpPr>
            <a:spLocks noGrp="1"/>
          </p:cNvSpPr>
          <p:nvPr>
            <p:ph type="sldNum" sz="quarter" idx="12"/>
          </p:nvPr>
        </p:nvSpPr>
        <p:spPr/>
        <p:txBody>
          <a:bodyPr/>
          <a:lstStyle/>
          <a:p>
            <a:fld id="{3650D4A8-62BC-4CDA-B0AD-51B6534CDA74}" type="slidenum">
              <a:rPr lang="en-US" smtClean="0"/>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363" rtl="0" eaLnBrk="1" fontAlgn="auto" latinLnBrk="0" hangingPunct="1">
              <a:lnSpc>
                <a:spcPct val="90000"/>
              </a:lnSpc>
              <a:spcBef>
                <a:spcPts val="0"/>
              </a:spcBef>
              <a:spcAft>
                <a:spcPts val="333"/>
              </a:spcAft>
              <a:buClrTx/>
              <a:buSzTx/>
              <a:buFontTx/>
              <a:buNone/>
              <a:tabLst/>
              <a:defRPr/>
            </a:pPr>
            <a:endParaRPr lang="en-US" dirty="0" smtClean="0"/>
          </a:p>
          <a:p>
            <a:r>
              <a:rPr lang="en-US" sz="900" kern="1200" dirty="0" smtClean="0">
                <a:solidFill>
                  <a:schemeClr val="tx1"/>
                </a:solidFill>
                <a:latin typeface="Segoe" pitchFamily="34" charset="0"/>
                <a:ea typeface="+mn-ea"/>
                <a:cs typeface="+mn-cs"/>
              </a:rPr>
              <a:t>Opportunities for developers, IT administrators, and end users to learn, be creative, and solve problems collaboratively have always been important in the IT ecosystem. Microsoft has offered or participated in providing resources to support community, through newsgroups, events, blogs and in much more. Today the scope of community, like the IT ecosystem, includes open source. For Microsoft, this means:</a:t>
            </a:r>
          </a:p>
          <a:p>
            <a:r>
              <a:rPr lang="en-US" sz="900" kern="1200" dirty="0" smtClean="0">
                <a:solidFill>
                  <a:schemeClr val="tx1"/>
                </a:solidFill>
                <a:latin typeface="Segoe" pitchFamily="34" charset="0"/>
                <a:ea typeface="+mn-ea"/>
                <a:cs typeface="+mn-cs"/>
              </a:rPr>
              <a:t> </a:t>
            </a:r>
          </a:p>
          <a:p>
            <a:pPr lvl="0"/>
            <a:r>
              <a:rPr lang="en-US" sz="900" b="1" kern="1200" dirty="0" smtClean="0">
                <a:solidFill>
                  <a:schemeClr val="tx1"/>
                </a:solidFill>
                <a:latin typeface="Segoe" pitchFamily="34" charset="0"/>
                <a:ea typeface="+mn-ea"/>
                <a:cs typeface="+mn-cs"/>
              </a:rPr>
              <a:t>Participating in dialogue through Port25</a:t>
            </a:r>
            <a:r>
              <a:rPr lang="en-US" sz="900" kern="1200" dirty="0" smtClean="0">
                <a:solidFill>
                  <a:schemeClr val="tx1"/>
                </a:solidFill>
                <a:latin typeface="Segoe" pitchFamily="34" charset="0"/>
                <a:ea typeface="+mn-ea"/>
                <a:cs typeface="+mn-cs"/>
              </a:rPr>
              <a:t>, the portal for the Open Source Software Lab at Microsoft. Since the launch of the site in 2006, there have been more than 18 million visits to Port25’s blogs and resources for users and developers of open source technologies. </a:t>
            </a:r>
          </a:p>
          <a:p>
            <a:pPr lvl="0"/>
            <a:endParaRPr lang="en-US" sz="900" kern="1200" dirty="0" smtClean="0">
              <a:solidFill>
                <a:schemeClr val="tx1"/>
              </a:solidFill>
              <a:latin typeface="Segoe" pitchFamily="34" charset="0"/>
              <a:ea typeface="+mn-ea"/>
              <a:cs typeface="+mn-cs"/>
            </a:endParaRPr>
          </a:p>
          <a:p>
            <a:pPr lvl="0"/>
            <a:r>
              <a:rPr lang="en-US" sz="900" b="1" kern="1200" dirty="0" smtClean="0">
                <a:solidFill>
                  <a:schemeClr val="tx1"/>
                </a:solidFill>
                <a:latin typeface="Segoe" pitchFamily="34" charset="0"/>
                <a:ea typeface="+mn-ea"/>
                <a:cs typeface="+mn-cs"/>
              </a:rPr>
              <a:t>Participating in industry events</a:t>
            </a:r>
            <a:r>
              <a:rPr lang="en-US" sz="900" kern="1200" dirty="0" smtClean="0">
                <a:solidFill>
                  <a:schemeClr val="tx1"/>
                </a:solidFill>
                <a:latin typeface="Segoe" pitchFamily="34" charset="0"/>
                <a:ea typeface="+mn-ea"/>
                <a:cs typeface="+mn-cs"/>
              </a:rPr>
              <a:t> like OSCON, the world’s largest open source developer conference, where Microsoft employees actively contribute and present. </a:t>
            </a:r>
          </a:p>
          <a:p>
            <a:pPr lvl="0"/>
            <a:endParaRPr lang="en-US" sz="900" kern="1200" dirty="0" smtClean="0">
              <a:solidFill>
                <a:schemeClr val="tx1"/>
              </a:solidFill>
              <a:latin typeface="Segoe" pitchFamily="34" charset="0"/>
              <a:ea typeface="+mn-ea"/>
              <a:cs typeface="+mn-cs"/>
            </a:endParaRPr>
          </a:p>
          <a:p>
            <a:pPr lvl="0"/>
            <a:r>
              <a:rPr lang="en-US" sz="900" kern="1200" dirty="0" smtClean="0">
                <a:solidFill>
                  <a:schemeClr val="tx1"/>
                </a:solidFill>
                <a:latin typeface="Segoe" pitchFamily="34" charset="0"/>
                <a:ea typeface="+mn-ea"/>
                <a:cs typeface="+mn-cs"/>
              </a:rPr>
              <a:t>Zendcon, th</a:t>
            </a:r>
            <a:r>
              <a:rPr lang="en-US" sz="900" kern="1200" baseline="0" dirty="0" smtClean="0">
                <a:solidFill>
                  <a:schemeClr val="tx1"/>
                </a:solidFill>
                <a:latin typeface="Segoe" pitchFamily="34" charset="0"/>
                <a:ea typeface="+mn-ea"/>
                <a:cs typeface="+mn-cs"/>
              </a:rPr>
              <a:t>e premiere PHP industry event</a:t>
            </a:r>
            <a:r>
              <a:rPr lang="en-US" sz="900" kern="1200" dirty="0" smtClean="0">
                <a:solidFill>
                  <a:schemeClr val="tx1"/>
                </a:solidFill>
                <a:latin typeface="Segoe" pitchFamily="34" charset="0"/>
                <a:ea typeface="+mn-ea"/>
                <a:cs typeface="+mn-cs"/>
              </a:rPr>
              <a:t> </a:t>
            </a:r>
          </a:p>
          <a:p>
            <a:pPr lvl="0"/>
            <a:r>
              <a:rPr lang="en-US" sz="900" kern="1200" dirty="0" smtClean="0">
                <a:solidFill>
                  <a:schemeClr val="tx1"/>
                </a:solidFill>
                <a:latin typeface="Segoe" pitchFamily="34" charset="0"/>
                <a:ea typeface="+mn-ea"/>
                <a:cs typeface="+mn-cs"/>
              </a:rPr>
              <a:t> </a:t>
            </a:r>
          </a:p>
          <a:p>
            <a:pPr lvl="0"/>
            <a:r>
              <a:rPr lang="en-US" sz="900" b="1" kern="1200" dirty="0" smtClean="0">
                <a:solidFill>
                  <a:schemeClr val="tx1"/>
                </a:solidFill>
                <a:latin typeface="Segoe" pitchFamily="34" charset="0"/>
                <a:ea typeface="+mn-ea"/>
                <a:cs typeface="+mn-cs"/>
              </a:rPr>
              <a:t>Helping developers connect, collaborate and exchange ideas</a:t>
            </a:r>
            <a:r>
              <a:rPr lang="en-US" sz="900" kern="1200" dirty="0" smtClean="0">
                <a:solidFill>
                  <a:schemeClr val="tx1"/>
                </a:solidFill>
                <a:latin typeface="Segoe" pitchFamily="34" charset="0"/>
                <a:ea typeface="+mn-ea"/>
                <a:cs typeface="+mn-cs"/>
              </a:rPr>
              <a:t>, including offering </a:t>
            </a:r>
            <a:r>
              <a:rPr lang="en-US" sz="900" u="none" strike="noStrike" kern="1200" dirty="0" smtClean="0">
                <a:solidFill>
                  <a:schemeClr val="tx1"/>
                </a:solidFill>
                <a:latin typeface="Segoe" pitchFamily="34" charset="0"/>
                <a:ea typeface="+mn-ea"/>
                <a:cs typeface="+mn-cs"/>
                <a:hlinkClick r:id="rId3"/>
              </a:rPr>
              <a:t>CodePlex</a:t>
            </a:r>
            <a:r>
              <a:rPr lang="en-US" sz="900" kern="1200" dirty="0" smtClean="0">
                <a:solidFill>
                  <a:schemeClr val="tx1"/>
                </a:solidFill>
                <a:latin typeface="Segoe" pitchFamily="34" charset="0"/>
                <a:ea typeface="+mn-ea"/>
                <a:cs typeface="+mn-cs"/>
              </a:rPr>
              <a:t>.com, the open source and shared source project hosting site offered by Microsoft. Over the past two years, Microsoft teams and the community have started over 5,000 projects – 90% of which were started by the broader community. </a:t>
            </a:r>
          </a:p>
          <a:p>
            <a:pPr lvl="0"/>
            <a:endParaRPr lang="en-US" sz="900" kern="1200" dirty="0" smtClean="0">
              <a:solidFill>
                <a:schemeClr val="tx1"/>
              </a:solidFill>
              <a:latin typeface="Segoe" pitchFamily="34" charset="0"/>
              <a:ea typeface="+mn-ea"/>
              <a:cs typeface="+mn-cs"/>
            </a:endParaRPr>
          </a:p>
          <a:p>
            <a:pPr marL="0" marR="0" lvl="0" indent="0" algn="l" defTabSz="914363" rtl="0" eaLnBrk="1" fontAlgn="auto" latinLnBrk="0" hangingPunct="1">
              <a:lnSpc>
                <a:spcPct val="90000"/>
              </a:lnSpc>
              <a:spcBef>
                <a:spcPts val="0"/>
              </a:spcBef>
              <a:spcAft>
                <a:spcPts val="333"/>
              </a:spcAft>
              <a:buClrTx/>
              <a:buSzTx/>
              <a:buFontTx/>
              <a:buNone/>
              <a:tabLst/>
              <a:defRPr/>
            </a:pPr>
            <a:r>
              <a:rPr lang="en-US" dirty="0" smtClean="0"/>
              <a:t>Microsoft is committed to working with other software providers to meet the needs of customers in heterogeneous environments--this includes providers of open source technologies and products. We can achieve this through business and technical partnerships with open source-based businesses and communities. These partnerships exist today with notable examples such as </a:t>
            </a:r>
            <a:r>
              <a:rPr lang="en-US" sz="900" u="sng" kern="1200" dirty="0" smtClean="0">
                <a:solidFill>
                  <a:schemeClr val="tx1"/>
                </a:solidFill>
                <a:latin typeface="Segoe" pitchFamily="34" charset="0"/>
                <a:ea typeface="+mn-ea"/>
                <a:cs typeface="+mn-cs"/>
                <a:hlinkClick r:id="rId4"/>
              </a:rPr>
              <a:t>JBoss</a:t>
            </a:r>
            <a:r>
              <a:rPr lang="en-US" dirty="0" smtClean="0"/>
              <a:t>, </a:t>
            </a:r>
            <a:r>
              <a:rPr lang="en-US" sz="900" u="sng" kern="1200" dirty="0" smtClean="0">
                <a:solidFill>
                  <a:schemeClr val="tx1"/>
                </a:solidFill>
                <a:latin typeface="Segoe" pitchFamily="34" charset="0"/>
                <a:ea typeface="+mn-ea"/>
                <a:cs typeface="+mn-cs"/>
              </a:rPr>
              <a:t>SUN</a:t>
            </a:r>
            <a:r>
              <a:rPr lang="en-US" dirty="0" smtClean="0"/>
              <a:t>, </a:t>
            </a:r>
            <a:r>
              <a:rPr lang="en-US" sz="900" u="sng" kern="1200" dirty="0" smtClean="0">
                <a:solidFill>
                  <a:schemeClr val="tx1"/>
                </a:solidFill>
                <a:latin typeface="Segoe" pitchFamily="34" charset="0"/>
                <a:ea typeface="+mn-ea"/>
                <a:cs typeface="+mn-cs"/>
                <a:hlinkClick r:id="rId5"/>
              </a:rPr>
              <a:t>Novell</a:t>
            </a:r>
            <a:r>
              <a:rPr lang="en-US" dirty="0" smtClean="0"/>
              <a:t>, </a:t>
            </a:r>
            <a:r>
              <a:rPr lang="en-US" sz="900" u="sng" kern="1200" dirty="0" smtClean="0">
                <a:solidFill>
                  <a:schemeClr val="tx1"/>
                </a:solidFill>
                <a:latin typeface="Segoe" pitchFamily="34" charset="0"/>
                <a:ea typeface="+mn-ea"/>
                <a:cs typeface="+mn-cs"/>
                <a:hlinkClick r:id="rId6"/>
              </a:rPr>
              <a:t>SugarCRM</a:t>
            </a:r>
            <a:r>
              <a:rPr lang="en-US" dirty="0" smtClean="0"/>
              <a:t>, </a:t>
            </a:r>
            <a:r>
              <a:rPr lang="en-US" sz="900" u="sng" kern="1200" dirty="0" smtClean="0">
                <a:solidFill>
                  <a:schemeClr val="tx1"/>
                </a:solidFill>
                <a:latin typeface="Segoe" pitchFamily="34" charset="0"/>
                <a:ea typeface="+mn-ea"/>
                <a:cs typeface="+mn-cs"/>
                <a:hlinkClick r:id="rId7"/>
              </a:rPr>
              <a:t>XenSource</a:t>
            </a:r>
            <a:r>
              <a:rPr lang="en-US" dirty="0" smtClean="0"/>
              <a:t>, </a:t>
            </a:r>
            <a:r>
              <a:rPr lang="en-US" sz="900" u="sng" kern="1200" dirty="0" smtClean="0">
                <a:solidFill>
                  <a:schemeClr val="tx1"/>
                </a:solidFill>
                <a:latin typeface="Segoe" pitchFamily="34" charset="0"/>
                <a:ea typeface="+mn-ea"/>
                <a:cs typeface="+mn-cs"/>
                <a:hlinkClick r:id="rId8"/>
              </a:rPr>
              <a:t>Zend</a:t>
            </a:r>
            <a:r>
              <a:rPr lang="en-US" dirty="0" smtClean="0"/>
              <a:t>, and the PHP.net community and we continue to explore new collaborative opportunities each and every day. </a:t>
            </a:r>
          </a:p>
          <a:p>
            <a:pPr lvl="0"/>
            <a:endParaRPr lang="en-US" sz="900" kern="1200" dirty="0" smtClean="0">
              <a:solidFill>
                <a:schemeClr val="tx1"/>
              </a:solidFill>
              <a:latin typeface="Segoe" pitchFamily="34" charset="0"/>
              <a:ea typeface="+mn-ea"/>
              <a:cs typeface="+mn-cs"/>
            </a:endParaRPr>
          </a:p>
          <a:p>
            <a:endParaRPr lang="en-US" dirty="0"/>
          </a:p>
        </p:txBody>
      </p:sp>
      <p:sp>
        <p:nvSpPr>
          <p:cNvPr id="4" name="Date Placeholder 3"/>
          <p:cNvSpPr>
            <a:spLocks noGrp="1"/>
          </p:cNvSpPr>
          <p:nvPr>
            <p:ph type="dt" idx="10"/>
          </p:nvPr>
        </p:nvSpPr>
        <p:spPr/>
        <p:txBody>
          <a:bodyPr/>
          <a:lstStyle/>
          <a:p>
            <a:fld id="{5FDEC109-BA02-4082-B9B0-E0EEC1647864}" type="datetime8">
              <a:rPr lang="en-US" smtClean="0"/>
              <a:pPr/>
              <a:t>6/18/2009 4:50 PM</a:t>
            </a:fld>
            <a:endParaRPr lang="en-US" dirty="0"/>
          </a:p>
        </p:txBody>
      </p:sp>
      <p:sp>
        <p:nvSpPr>
          <p:cNvPr id="6" name="Slide Number Placeholder 5"/>
          <p:cNvSpPr>
            <a:spLocks noGrp="1"/>
          </p:cNvSpPr>
          <p:nvPr>
            <p:ph type="sldNum" sz="quarter" idx="12"/>
          </p:nvPr>
        </p:nvSpPr>
        <p:spPr/>
        <p:txBody>
          <a:bodyPr/>
          <a:lstStyle/>
          <a:p>
            <a:fld id="{3650D4A8-62BC-4CDA-B0AD-51B6534CDA74}"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5FDEC109-BA02-4082-B9B0-E0EEC1647864}" type="datetime8">
              <a:rPr lang="en-US" smtClean="0"/>
              <a:pPr/>
              <a:t>6/18/2009 4:50 PM</a:t>
            </a:fld>
            <a:endParaRPr lang="en-US" dirty="0"/>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6" name="Slide Number Placeholder 5"/>
          <p:cNvSpPr>
            <a:spLocks noGrp="1"/>
          </p:cNvSpPr>
          <p:nvPr>
            <p:ph type="sldNum" sz="quarter" idx="12"/>
          </p:nvPr>
        </p:nvSpPr>
        <p:spPr/>
        <p:txBody>
          <a:bodyPr/>
          <a:lstStyle/>
          <a:p>
            <a:fld id="{3650D4A8-62BC-4CDA-B0AD-51B6534CDA74}" type="slidenum">
              <a:rPr lang="en-US" smtClean="0"/>
              <a:pPr/>
              <a:t>33</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5FDEC109-BA02-4082-B9B0-E0EEC1647864}" type="datetime8">
              <a:rPr lang="en-US" smtClean="0"/>
              <a:pPr/>
              <a:t>6/18/2009 4:50 PM</a:t>
            </a:fld>
            <a:endParaRPr lang="en-US" dirty="0"/>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6" name="Slide Number Placeholder 5"/>
          <p:cNvSpPr>
            <a:spLocks noGrp="1"/>
          </p:cNvSpPr>
          <p:nvPr>
            <p:ph type="sldNum" sz="quarter" idx="12"/>
          </p:nvPr>
        </p:nvSpPr>
        <p:spPr/>
        <p:txBody>
          <a:bodyPr/>
          <a:lstStyle/>
          <a:p>
            <a:fld id="{3650D4A8-62BC-4CDA-B0AD-51B6534CDA74}" type="slidenum">
              <a:rPr lang="en-US" smtClean="0"/>
              <a:pPr/>
              <a:t>34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php.net</a:t>
            </a:r>
            <a:r>
              <a:rPr lang="en-US" baseline="0" dirty="0" smtClean="0"/>
              <a:t> has created a site for Windows!</a:t>
            </a:r>
            <a:endParaRPr lang="en-US" dirty="0"/>
          </a:p>
        </p:txBody>
      </p:sp>
      <p:sp>
        <p:nvSpPr>
          <p:cNvPr id="4" name="Date Placeholder 3"/>
          <p:cNvSpPr>
            <a:spLocks noGrp="1"/>
          </p:cNvSpPr>
          <p:nvPr>
            <p:ph type="dt" idx="10"/>
          </p:nvPr>
        </p:nvSpPr>
        <p:spPr/>
        <p:txBody>
          <a:bodyPr/>
          <a:lstStyle/>
          <a:p>
            <a:fld id="{5FDEC109-BA02-4082-B9B0-E0EEC1647864}" type="datetime8">
              <a:rPr lang="en-US" smtClean="0"/>
              <a:pPr/>
              <a:t>6/18/2009 4:50 PM</a:t>
            </a:fld>
            <a:endParaRPr lang="en-US" dirty="0"/>
          </a:p>
        </p:txBody>
      </p:sp>
      <p:sp>
        <p:nvSpPr>
          <p:cNvPr id="6" name="Slide Number Placeholder 5"/>
          <p:cNvSpPr>
            <a:spLocks noGrp="1"/>
          </p:cNvSpPr>
          <p:nvPr>
            <p:ph type="sldNum" sz="quarter" idx="12"/>
          </p:nvPr>
        </p:nvSpPr>
        <p:spPr/>
        <p:txBody>
          <a:bodyPr/>
          <a:lstStyle/>
          <a:p>
            <a:fld id="{3650D4A8-62BC-4CDA-B0AD-51B6534CDA74}"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hlinkClick r:id="rId3" action="ppaction://hlinkfile"/>
              </a:rPr>
              <a:t>Reasons why IIS 7 Rocks!</a:t>
            </a:r>
            <a:r>
              <a:rPr lang="en-US" b="1" dirty="0" smtClean="0"/>
              <a:t> </a:t>
            </a:r>
          </a:p>
          <a:p>
            <a:r>
              <a:rPr lang="en-US" dirty="0" smtClean="0"/>
              <a:t>All details relocated from the IIS.NET Web site: </a:t>
            </a:r>
          </a:p>
          <a:p>
            <a:r>
              <a:rPr lang="en-US" dirty="0" smtClean="0">
                <a:hlinkClick r:id="rId4"/>
              </a:rPr>
              <a:t>IIS7 is faster and more efficient</a:t>
            </a:r>
            <a:r>
              <a:rPr lang="en-US" dirty="0" smtClean="0"/>
              <a:t> than any other version of IIS. </a:t>
            </a:r>
          </a:p>
          <a:p>
            <a:endParaRPr lang="en-US" dirty="0" smtClean="0"/>
          </a:p>
          <a:p>
            <a:r>
              <a:rPr lang="en-US" dirty="0" smtClean="0"/>
              <a:t>With IIS7 you can </a:t>
            </a:r>
            <a:r>
              <a:rPr lang="en-US" dirty="0" smtClean="0">
                <a:hlinkClick r:id="rId5"/>
              </a:rPr>
              <a:t>manage whole Web farms from one place</a:t>
            </a:r>
            <a:r>
              <a:rPr lang="en-US" dirty="0" smtClean="0"/>
              <a:t>. </a:t>
            </a:r>
          </a:p>
          <a:p>
            <a:endParaRPr lang="en-US" dirty="0" smtClean="0"/>
          </a:p>
          <a:p>
            <a:r>
              <a:rPr lang="en-US" dirty="0" smtClean="0"/>
              <a:t>IIS7 allows you to </a:t>
            </a:r>
            <a:r>
              <a:rPr lang="en-US" dirty="0" smtClean="0">
                <a:hlinkClick r:id="rId6"/>
              </a:rPr>
              <a:t>delegate management workload with site owners</a:t>
            </a:r>
            <a:r>
              <a:rPr lang="en-US" dirty="0" smtClean="0"/>
              <a:t>. Site owners can also </a:t>
            </a:r>
            <a:r>
              <a:rPr lang="en-US" dirty="0" smtClean="0">
                <a:hlinkClick r:id="rId7"/>
              </a:rPr>
              <a:t>remotely manage</a:t>
            </a:r>
            <a:r>
              <a:rPr lang="en-US" dirty="0" smtClean="0"/>
              <a:t> their sites and applications over HTTPS from Windows Vista, Windows XP, Windows Server 2003, and Windows Server 2008. IIS7's XCopy deployment model even allows you to </a:t>
            </a:r>
            <a:r>
              <a:rPr lang="en-US" dirty="0" smtClean="0">
                <a:hlinkClick r:id="rId6"/>
              </a:rPr>
              <a:t>deploy applications preconfigured</a:t>
            </a:r>
            <a:r>
              <a:rPr lang="en-US" dirty="0" smtClean="0"/>
              <a:t>! </a:t>
            </a:r>
          </a:p>
          <a:p>
            <a:endParaRPr lang="en-US" dirty="0" smtClean="0"/>
          </a:p>
          <a:p>
            <a:r>
              <a:rPr lang="en-US" dirty="0" smtClean="0"/>
              <a:t>IIS7 is much more flexible and customizable than before, allowing you to </a:t>
            </a:r>
            <a:r>
              <a:rPr lang="en-US" dirty="0" smtClean="0">
                <a:hlinkClick r:id="rId8"/>
              </a:rPr>
              <a:t>fine tune the server</a:t>
            </a:r>
            <a:r>
              <a:rPr lang="en-US" dirty="0" smtClean="0"/>
              <a:t> (including </a:t>
            </a:r>
            <a:r>
              <a:rPr lang="en-US" dirty="0" smtClean="0">
                <a:hlinkClick r:id="rId9"/>
              </a:rPr>
              <a:t>server core</a:t>
            </a:r>
            <a:r>
              <a:rPr lang="en-US" dirty="0" smtClean="0"/>
              <a:t>!) to minimize security footprint and downtime due to patching. </a:t>
            </a:r>
          </a:p>
          <a:p>
            <a:endParaRPr lang="en-US" dirty="0" smtClean="0"/>
          </a:p>
          <a:p>
            <a:r>
              <a:rPr lang="en-US" dirty="0" smtClean="0"/>
              <a:t>You can save loads of time by </a:t>
            </a:r>
            <a:r>
              <a:rPr lang="en-US" dirty="0" smtClean="0">
                <a:hlinkClick r:id="rId10"/>
              </a:rPr>
              <a:t>automating more tasks</a:t>
            </a:r>
            <a:r>
              <a:rPr lang="en-US" dirty="0" smtClean="0"/>
              <a:t> with the interface that is right for you. </a:t>
            </a:r>
          </a:p>
          <a:p>
            <a:endParaRPr lang="en-US" dirty="0" smtClean="0"/>
          </a:p>
          <a:p>
            <a:r>
              <a:rPr lang="en-US" dirty="0" smtClean="0"/>
              <a:t>If you do run into issues, IIS7 makes it easy to </a:t>
            </a:r>
            <a:r>
              <a:rPr lang="en-US" dirty="0" smtClean="0">
                <a:hlinkClick r:id="rId11"/>
              </a:rPr>
              <a:t>resolve site issues faster</a:t>
            </a:r>
            <a:r>
              <a:rPr lang="en-US" dirty="0" smtClean="0"/>
              <a:t>, minimizing down time.</a:t>
            </a:r>
          </a:p>
          <a:p>
            <a:endParaRPr lang="en-US" dirty="0" smtClean="0"/>
          </a:p>
          <a:p>
            <a:r>
              <a:rPr lang="en-US" dirty="0" smtClean="0"/>
              <a:t>IIS7 includes </a:t>
            </a:r>
            <a:r>
              <a:rPr lang="en-US" dirty="0" smtClean="0">
                <a:hlinkClick r:id="rId12"/>
              </a:rPr>
              <a:t>built-in support for PHP</a:t>
            </a:r>
            <a:r>
              <a:rPr lang="en-US" dirty="0" smtClean="0"/>
              <a:t>, making it the best Web server for both Open Source languages and .NET. You can now have a single Windows platform to host all your web workloads! </a:t>
            </a:r>
          </a:p>
          <a:p>
            <a:r>
              <a:rPr lang="en-US" dirty="0" smtClean="0"/>
              <a:t>IIS7 makes it easy to publish content securely over </a:t>
            </a:r>
            <a:r>
              <a:rPr lang="en-US" dirty="0" smtClean="0">
                <a:hlinkClick r:id="rId13"/>
              </a:rPr>
              <a:t>FTP/SSL</a:t>
            </a:r>
            <a:r>
              <a:rPr lang="en-US" dirty="0" smtClean="0"/>
              <a:t> or </a:t>
            </a:r>
            <a:r>
              <a:rPr lang="en-US" dirty="0" smtClean="0">
                <a:hlinkClick r:id="rId14"/>
              </a:rPr>
              <a:t>WebDAV</a:t>
            </a:r>
            <a:r>
              <a:rPr lang="en-US" dirty="0" smtClean="0"/>
              <a:t>! </a:t>
            </a:r>
          </a:p>
          <a:p>
            <a:endParaRPr lang="en-US" dirty="0" smtClean="0"/>
          </a:p>
          <a:p>
            <a:r>
              <a:rPr lang="en-US" dirty="0" smtClean="0"/>
              <a:t>Windows and IIS7 are cheaper than ever with the new </a:t>
            </a:r>
            <a:r>
              <a:rPr lang="en-US" dirty="0" smtClean="0">
                <a:hlinkClick r:id="rId15"/>
              </a:rPr>
              <a:t>Windows Web 2008</a:t>
            </a:r>
            <a:r>
              <a:rPr lang="en-US" dirty="0" smtClean="0"/>
              <a:t> product. This version of Windows is super inexpensive and supports all the great features of IIS, SharePoint, SQL, Windows Media server and more for Internet facing sites! </a:t>
            </a:r>
          </a:p>
          <a:p>
            <a:endParaRPr lang="en-US" dirty="0" smtClean="0"/>
          </a:p>
          <a:p>
            <a:r>
              <a:rPr lang="en-US" dirty="0" smtClean="0"/>
              <a:t>And as if that isn't enough, IIS7 is getting </a:t>
            </a:r>
            <a:r>
              <a:rPr lang="en-US" dirty="0" smtClean="0">
                <a:hlinkClick r:id="rId16"/>
              </a:rPr>
              <a:t>better every day</a:t>
            </a:r>
            <a:r>
              <a:rPr lang="en-US" dirty="0" smtClean="0"/>
              <a:t> with new IIS7 Extensions like built-in </a:t>
            </a:r>
            <a:r>
              <a:rPr lang="en-US" dirty="0" smtClean="0">
                <a:hlinkClick r:id="rId17"/>
              </a:rPr>
              <a:t>progressive streaming</a:t>
            </a:r>
            <a:r>
              <a:rPr lang="en-US" dirty="0" smtClean="0"/>
              <a:t> and </a:t>
            </a:r>
            <a:r>
              <a:rPr lang="en-US" dirty="0" smtClean="0">
                <a:hlinkClick r:id="rId18"/>
              </a:rPr>
              <a:t>playlist support</a:t>
            </a:r>
            <a:r>
              <a:rPr lang="en-US" dirty="0" smtClean="0"/>
              <a:t> for media content, </a:t>
            </a:r>
            <a:r>
              <a:rPr lang="en-US" dirty="0" smtClean="0">
                <a:hlinkClick r:id="rId19"/>
              </a:rPr>
              <a:t>URL Rewrite</a:t>
            </a:r>
            <a:r>
              <a:rPr lang="en-US" dirty="0" smtClean="0"/>
              <a:t> capabilities, integrated </a:t>
            </a:r>
            <a:r>
              <a:rPr lang="en-US" dirty="0" smtClean="0">
                <a:hlinkClick r:id="rId20"/>
              </a:rPr>
              <a:t>database management</a:t>
            </a:r>
            <a:r>
              <a:rPr lang="en-US" dirty="0" smtClean="0"/>
              <a:t>, </a:t>
            </a:r>
            <a:r>
              <a:rPr lang="en-US" dirty="0" smtClean="0">
                <a:hlinkClick r:id="rId21"/>
              </a:rPr>
              <a:t>powershell</a:t>
            </a:r>
            <a:r>
              <a:rPr lang="en-US" dirty="0" smtClean="0"/>
              <a:t> support, and much more. </a:t>
            </a:r>
          </a:p>
          <a:p>
            <a:endParaRPr lang="en-US" dirty="0" smtClean="0"/>
          </a:p>
          <a:p>
            <a:endParaRPr lang="en-US" dirty="0" smtClean="0"/>
          </a:p>
          <a:p>
            <a:r>
              <a:rPr lang="en-US" dirty="0" smtClean="0"/>
              <a:t>Leaner Web Servers</a:t>
            </a:r>
          </a:p>
          <a:p>
            <a:r>
              <a:rPr lang="en-US" dirty="0" smtClean="0"/>
              <a:t>The ability to deploy lean IIS 7.0 servers draws from the modular architecture of the server. Practically all of its Web server features are implemented as modular components that can be added or removed individually. Thus you can remove any server features that are not necessary for an application's operation, resulting in noteworthy benefits including a significantly reduced attack surface area, a smaller operating footprint, and improved performance.</a:t>
            </a:r>
          </a:p>
          <a:p>
            <a:endParaRPr lang="en-US" dirty="0" smtClean="0"/>
          </a:p>
          <a:p>
            <a:endParaRPr lang="en-US" dirty="0" smtClean="0"/>
          </a:p>
          <a:p>
            <a:r>
              <a:rPr lang="en-US" dirty="0" smtClean="0"/>
              <a:t>Build on a Lean OS</a:t>
            </a:r>
          </a:p>
          <a:p>
            <a:r>
              <a:rPr lang="en-US" dirty="0" smtClean="0"/>
              <a:t>Windows Server® 2008 also provides OS-level componentization that you can use to further reduce the surface area of your Web server. Server Core is a minimal installation option for the Windows Server 2008 operating system and contains a minimal set of core OS subsystems. Server Core is an ideal environment for lean IIS 7.0 Web servers. </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3200" dirty="0" smtClean="0"/>
              <a:t>In the past</a:t>
            </a:r>
          </a:p>
          <a:p>
            <a:pPr lvl="1"/>
            <a:r>
              <a:rPr lang="en-US" sz="2800" dirty="0" smtClean="0"/>
              <a:t>According</a:t>
            </a:r>
            <a:r>
              <a:rPr lang="en-US" sz="2800" baseline="0" dirty="0" smtClean="0"/>
              <a:t> to 3</a:t>
            </a:r>
            <a:r>
              <a:rPr lang="en-US" sz="2800" baseline="30000" dirty="0" smtClean="0"/>
              <a:t>rd</a:t>
            </a:r>
            <a:r>
              <a:rPr lang="en-US" sz="2800" baseline="0" dirty="0" smtClean="0"/>
              <a:t> party research over 70</a:t>
            </a:r>
            <a:r>
              <a:rPr lang="en-US" sz="2800" dirty="0" smtClean="0"/>
              <a:t>% of PHP developers develop on Windows but</a:t>
            </a:r>
          </a:p>
          <a:p>
            <a:pPr lvl="1"/>
            <a:r>
              <a:rPr lang="en-US" sz="2800" dirty="0" smtClean="0"/>
              <a:t>Few use Windows/IIS to host PHP applications</a:t>
            </a:r>
          </a:p>
          <a:p>
            <a:pPr lvl="1"/>
            <a:endParaRPr lang="en-US" sz="2800" dirty="0" smtClean="0"/>
          </a:p>
          <a:p>
            <a:pPr lvl="1">
              <a:buNone/>
            </a:pPr>
            <a:r>
              <a:rPr lang="en-US" dirty="0" smtClean="0"/>
              <a:t>PHP developers use Windows to develop their applications, but not host.</a:t>
            </a:r>
          </a:p>
          <a:p>
            <a:pPr marL="742950" lvl="1" indent="-285750">
              <a:spcBef>
                <a:spcPct val="0"/>
              </a:spcBef>
            </a:pPr>
            <a:r>
              <a:rPr lang="en-US" dirty="0" smtClean="0"/>
              <a:t> Why?</a:t>
            </a:r>
          </a:p>
          <a:p>
            <a:pPr>
              <a:spcBef>
                <a:spcPct val="0"/>
              </a:spcBef>
            </a:pPr>
            <a:r>
              <a:rPr lang="en-US" dirty="0" smtClean="0"/>
              <a:t> 1) The two available modes of hosting PHP on IIS a few problems:</a:t>
            </a:r>
          </a:p>
          <a:p>
            <a:pPr>
              <a:spcBef>
                <a:spcPct val="0"/>
              </a:spcBef>
            </a:pPr>
            <a:r>
              <a:rPr lang="en-US" dirty="0" smtClean="0"/>
              <a:t>	 A) PHP ISAPI: Previous releases of PHP, and many PHP extensions to-date are not thread-safe, resulting in instability for many</a:t>
            </a:r>
          </a:p>
          <a:p>
            <a:pPr>
              <a:spcBef>
                <a:spcPct val="0"/>
              </a:spcBef>
            </a:pPr>
            <a:r>
              <a:rPr lang="en-US" smtClean="0"/>
              <a:t> B</a:t>
            </a:r>
            <a:r>
              <a:rPr lang="en-US" dirty="0" smtClean="0"/>
              <a:t>) CGI: Stable, but very slow performance due to cost of starting processes on Windows</a:t>
            </a:r>
          </a:p>
          <a:p>
            <a:pPr>
              <a:spcBef>
                <a:spcPct val="0"/>
              </a:spcBef>
            </a:pPr>
            <a:endParaRPr lang="en-US" dirty="0" smtClean="0"/>
          </a:p>
          <a:p>
            <a:pPr>
              <a:spcBef>
                <a:spcPct val="0"/>
              </a:spcBef>
            </a:pPr>
            <a:r>
              <a:rPr lang="en-US" dirty="0" smtClean="0"/>
              <a:t> 2) PHP engine itself wasn’t mature on Windows, causing compatibility and performance problems.</a:t>
            </a:r>
          </a:p>
          <a:p>
            <a:pPr>
              <a:spcBef>
                <a:spcPct val="0"/>
              </a:spcBef>
            </a:pPr>
            <a:r>
              <a:rPr lang="en-US" dirty="0" smtClean="0"/>
              <a:t>	 A) Implemented with APR (Apache portable runtime) instead of directly on Win32, subpar performance</a:t>
            </a:r>
          </a:p>
          <a:p>
            <a:pPr>
              <a:spcBef>
                <a:spcPct val="0"/>
              </a:spcBef>
            </a:pPr>
            <a:r>
              <a:rPr lang="en-US" dirty="0" smtClean="0"/>
              <a:t>	 B) Many Windows-specific PHP bugs haven’t been fixed</a:t>
            </a:r>
          </a:p>
          <a:p>
            <a:pPr>
              <a:spcBef>
                <a:spcPct val="0"/>
              </a:spcBef>
            </a:pPr>
            <a:r>
              <a:rPr lang="en-US" dirty="0" smtClean="0"/>
              <a:t> 3) IIS lacked certain Apache features historically common in PHP apps, such as mod_rewrite</a:t>
            </a:r>
          </a:p>
          <a:p>
            <a:endParaRPr lang="en-US" sz="3200" dirty="0" smtClean="0"/>
          </a:p>
          <a:p>
            <a:r>
              <a:rPr lang="en-US" sz="3200" dirty="0" smtClean="0"/>
              <a:t>With IIS7 things have changed</a:t>
            </a:r>
          </a:p>
          <a:p>
            <a:pPr lvl="1"/>
            <a:endParaRPr lang="en-US" sz="2800" dirty="0" smtClean="0"/>
          </a:p>
          <a:p>
            <a:pPr lvl="1"/>
            <a:r>
              <a:rPr lang="en-US" sz="2800" dirty="0" smtClean="0"/>
              <a:t>IIS 7.0 is now an excellent platform for PHP applications</a:t>
            </a:r>
          </a:p>
          <a:p>
            <a:pPr lvl="1"/>
            <a:r>
              <a:rPr lang="en-US" sz="2800" dirty="0" smtClean="0"/>
              <a:t>PHP applications just work, easy to set up and manage</a:t>
            </a:r>
          </a:p>
          <a:p>
            <a:pPr lvl="1"/>
            <a:r>
              <a:rPr lang="en-US" sz="2800" dirty="0" smtClean="0"/>
              <a:t>MS has increased it involvement</a:t>
            </a:r>
            <a:r>
              <a:rPr lang="en-US" sz="2800" baseline="0" dirty="0" smtClean="0"/>
              <a:t> with the PHP community</a:t>
            </a:r>
          </a:p>
          <a:p>
            <a:pPr lvl="4"/>
            <a:r>
              <a:rPr lang="en-US" sz="2800" baseline="0" dirty="0" smtClean="0"/>
              <a:t>Contributions to PHP projects (ADOdb being the first_</a:t>
            </a:r>
            <a:endParaRPr lang="en-US" sz="2800" dirty="0" smtClean="0"/>
          </a:p>
          <a:p>
            <a:pPr lvl="1"/>
            <a:r>
              <a:rPr lang="en-US" sz="2800" dirty="0" smtClean="0"/>
              <a:t>You can win from hosting PHP applications on IIS 7.0</a:t>
            </a:r>
          </a:p>
          <a:p>
            <a:endParaRPr lang="en-US" dirty="0" smtClean="0"/>
          </a:p>
          <a:p>
            <a:endParaRPr lang="en-US" dirty="0" smtClean="0"/>
          </a:p>
          <a:p>
            <a:endParaRPr lang="en-US" dirty="0" smtClean="0"/>
          </a:p>
          <a:p>
            <a:r>
              <a:rPr lang="en-US" dirty="0" smtClean="0"/>
              <a:t>NOTE:</a:t>
            </a:r>
          </a:p>
          <a:p>
            <a:endParaRPr lang="en-US" dirty="0" smtClean="0"/>
          </a:p>
          <a:p>
            <a:r>
              <a:rPr lang="en-US" dirty="0" smtClean="0"/>
              <a:t>Thread-safe:</a:t>
            </a:r>
            <a:r>
              <a:rPr lang="en-US" baseline="0" dirty="0" smtClean="0"/>
              <a:t> Recent PHP releases provide the logic for multi-threaded environments, such as the ISAPI (many popular community extensions still don’t, which makes multithreaded environments unacceptable for many PHP apps -&gt; hence our push for using FastCGI which insures single-threaded execution)</a:t>
            </a:r>
          </a:p>
          <a:p>
            <a:endParaRPr lang="en-US" baseline="0" dirty="0" smtClean="0"/>
          </a:p>
          <a:p>
            <a:r>
              <a:rPr lang="en-US" baseline="0" dirty="0" smtClean="0"/>
              <a:t>Since FastCGI doesn’t require thread safety, non-thread-safe PHP builds with the synchronization code removed provide an extra performance boost for the FastCGI environment (up to 30% in some helloworld benchmarks)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r>
              <a:rPr lang="en-US" dirty="0" smtClean="0"/>
              <a:t>IIS 7.0 comes with extended support for application frameworks through FastCGI, an open protocol that is supported by many open-source application frameworks that otherwise may not support stable and high-performance native integration with IIS. Unlike the CGI (Common Gateway Interface) protocol, which has been supported by IIS for a long time, FastCGI provides much improved performance on the Windows platform. This is primarily due to the FastCGI reusable process architecture, which eliminates the heavy per-request process creation overhead, enabling clients to take advantage of persistent keep-alive connections.</a:t>
            </a:r>
          </a:p>
          <a:p>
            <a:r>
              <a:rPr lang="en-US" dirty="0" smtClean="0"/>
              <a:t>If you are supporting application frameworks on IIS using CGI or another mechanism, you achieve improved performance (and in some cases, stability) by moving to the FastCGI protocol. </a:t>
            </a:r>
          </a:p>
          <a:p>
            <a:endParaRPr lang="en-US" dirty="0" smtClean="0"/>
          </a:p>
          <a:p>
            <a:r>
              <a:rPr lang="en-US" dirty="0" smtClean="0"/>
              <a:t>The first application framework to take advantage of this support is PHP. In fact, the IIS team has worked directly with Zend Technologies to make sure that the IIS Fast­CGI implementation works well with PHP and enables performance improvements in the PHP framework on Windows. If you have a mix of Web server technologies that include ASP or ASP.NET applications running on IIS, and PHP or other FastCGI-compliant application frameworks using other technologies, you may be able to consolidate these apps on the IIS 7.0 platform. </a:t>
            </a:r>
          </a:p>
          <a:p>
            <a:endParaRPr lang="en-US" dirty="0" smtClean="0"/>
          </a:p>
          <a:p>
            <a:pPr lvl="1"/>
            <a:endParaRPr lang="en-US" dirty="0" smtClean="0"/>
          </a:p>
          <a:p>
            <a:r>
              <a:rPr lang="en-US" dirty="0" smtClean="0"/>
              <a:t>IIS and PHP</a:t>
            </a:r>
          </a:p>
          <a:p>
            <a:endParaRPr lang="en-US" dirty="0" smtClean="0"/>
          </a:p>
          <a:p>
            <a:r>
              <a:rPr lang="en-US" dirty="0" smtClean="0"/>
              <a:t>IIS had always supported PHP, but in a way that precluded many real-life PHP applications from being hosted in production environments. This was due to limitations in the two ways IIS offered for running PHP applications: using the Common Gateway Interface (CGI) protocol or using the PHP ISAPI extension.</a:t>
            </a:r>
          </a:p>
          <a:p>
            <a:endParaRPr lang="en-US" dirty="0" smtClean="0"/>
          </a:p>
          <a:p>
            <a:r>
              <a:rPr lang="en-US" dirty="0" smtClean="0"/>
              <a:t>Because CGI requires a separate process for each request, apps hosted using CGI would perform poorly on Windows. Conversely, PHP apps using the IIS high-performance multithreaded ISAPI interface would often suffer from instability due to the lack of thread safety in some popular PHP extensions.</a:t>
            </a:r>
          </a:p>
          <a:p>
            <a:endParaRPr lang="en-US" dirty="0" smtClean="0"/>
          </a:p>
          <a:p>
            <a:r>
              <a:rPr lang="en-US" dirty="0" smtClean="0"/>
              <a:t>In an attempt to solve these problems, the IIS team developed the FastCGI component. The open FastCGI protocol allows PHP and many other application frameworks that require a single-threaded environment (including Ruby on Rails, Perl, and Python) to run more reliably on IIS. Unlike the standard CGI implementation, FastCGI enables process reuse by maintaining a pool of worker processes, each processing no more than one request at a time, thus resulting in much-improved performance. FastCGI also benefitted from a community-centric development and testing model.</a:t>
            </a:r>
          </a:p>
          <a:p>
            <a:endParaRPr lang="en-US" dirty="0" smtClean="0"/>
          </a:p>
          <a:p>
            <a:r>
              <a:rPr lang="en-US" dirty="0" smtClean="0"/>
              <a:t>At the same time, Zend Technologies worked to improve the general performance and stability of the PHP scripting engine and core extensions on Windows, making numerous performance improvements and fixing dozens of Windows-specific bugs.</a:t>
            </a:r>
          </a:p>
          <a:p>
            <a:endParaRPr lang="en-US" dirty="0" smtClean="0"/>
          </a:p>
          <a:p>
            <a:r>
              <a:rPr lang="en-US" dirty="0" smtClean="0"/>
              <a:t>Moving PHP and other application frameworks to IIS 7.0 and FastCGI will allow you to take advantage of various IIS 7.0 features, including the ASP.NET Integrated pipeline. </a:t>
            </a:r>
          </a:p>
          <a:p>
            <a:endParaRPr lang="en-US" dirty="0" smtClean="0"/>
          </a:p>
          <a:p>
            <a:r>
              <a:rPr lang="en-US" dirty="0" smtClean="0"/>
              <a:t>This provides a very convenient option for enhancing application frameworks with ASP.NET services without converting them to ASP.NET. </a:t>
            </a:r>
          </a:p>
          <a:p>
            <a:pPr lvl="1"/>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FastCGI request processing:</a:t>
            </a:r>
          </a:p>
          <a:p>
            <a:endParaRPr lang="en-US" dirty="0" smtClean="0"/>
          </a:p>
          <a:p>
            <a:r>
              <a:rPr lang="en-US" dirty="0" smtClean="0"/>
              <a:t> - Applications configure handler mappings to</a:t>
            </a:r>
            <a:r>
              <a:rPr lang="en-US" baseline="0" dirty="0" smtClean="0"/>
              <a:t> map FastCGI pools to application content. Any number of FastCGI pools can be created to support different FastcgI-compliant application frameworks, or different versions of them (e.g., PHP 4.0 or PHP 5.0).</a:t>
            </a:r>
          </a:p>
          <a:p>
            <a:endParaRPr lang="en-US" baseline="0" dirty="0" smtClean="0"/>
          </a:p>
          <a:p>
            <a:r>
              <a:rPr lang="en-US" baseline="0" dirty="0" smtClean="0"/>
              <a:t> - Handler mapping causes the request to be dispatched to the FastCGI handler.</a:t>
            </a:r>
          </a:p>
          <a:p>
            <a:endParaRPr lang="en-US" baseline="0" dirty="0" smtClean="0"/>
          </a:p>
          <a:p>
            <a:r>
              <a:rPr lang="en-US" baseline="0" dirty="0" smtClean="0"/>
              <a:t> - The FastCGI handler dispatches the request to one of the FastCGI worker processes (php-cgi.exe) for the corresponding FastCGI pool. Only 1 request is processed in each FastCGI worker process at a time – if no processes are available, a new one may be created up to a configurable limit, or the request will be queued for later processing. Over a 100x performance improvement over CGI is realized from reusing processes.</a:t>
            </a:r>
          </a:p>
          <a:p>
            <a:endParaRPr lang="en-US" baseline="0" dirty="0" smtClean="0"/>
          </a:p>
          <a:p>
            <a:r>
              <a:rPr lang="en-US" baseline="0" dirty="0" smtClean="0"/>
              <a:t>- The request can take advantage of any services provided by IIS or ASP.NET modules configured for the application, enabling rich feature scenarios for PHP applications (more on this later).</a:t>
            </a:r>
            <a:endParaRPr lang="en-US" dirty="0"/>
          </a:p>
        </p:txBody>
      </p:sp>
      <p:sp>
        <p:nvSpPr>
          <p:cNvPr id="4" name="Slide Number Placeholder 3"/>
          <p:cNvSpPr>
            <a:spLocks noGrp="1"/>
          </p:cNvSpPr>
          <p:nvPr>
            <p:ph type="sldNum" sz="quarter" idx="10"/>
          </p:nvPr>
        </p:nvSpPr>
        <p:spPr/>
        <p:txBody>
          <a:bodyPr/>
          <a:lstStyle/>
          <a:p>
            <a:pPr>
              <a:defRPr/>
            </a:pPr>
            <a:fld id="{D55B9FE3-DCF7-4197-A3AF-5288A286F21B}"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0000"/>
              </a:lnSpc>
              <a:spcBef>
                <a:spcPct val="0"/>
              </a:spcBef>
              <a:spcAft>
                <a:spcPct val="0"/>
              </a:spcAft>
            </a:pPr>
            <a:r>
              <a:rPr lang="en-US" b="1" dirty="0" smtClean="0"/>
              <a:t>Notes: </a:t>
            </a:r>
            <a:r>
              <a:rPr lang="en-US" dirty="0" smtClean="0"/>
              <a:t>These features help insure and increase reliability of PHP applications when hosted on WS08/IIS.</a:t>
            </a:r>
          </a:p>
          <a:p>
            <a:pPr>
              <a:lnSpc>
                <a:spcPct val="100000"/>
              </a:lnSpc>
              <a:spcBef>
                <a:spcPct val="0"/>
              </a:spcBef>
              <a:spcAft>
                <a:spcPct val="0"/>
              </a:spcAft>
            </a:pPr>
            <a:endParaRPr lang="en-US" dirty="0" smtClean="0"/>
          </a:p>
          <a:p>
            <a:pPr>
              <a:lnSpc>
                <a:spcPct val="100000"/>
              </a:lnSpc>
              <a:spcBef>
                <a:spcPct val="0"/>
              </a:spcBef>
              <a:spcAft>
                <a:spcPct val="0"/>
              </a:spcAft>
            </a:pPr>
            <a:r>
              <a:rPr lang="en-US" dirty="0" smtClean="0"/>
              <a:t>Because FastCGI insures single request</a:t>
            </a:r>
            <a:r>
              <a:rPr lang="en-US" baseline="0" dirty="0" smtClean="0"/>
              <a:t> concurrency for each FastCGI worker process, it insures thread safety for PHP applications while providing concurrency on the process level.</a:t>
            </a:r>
          </a:p>
          <a:p>
            <a:pPr>
              <a:lnSpc>
                <a:spcPct val="100000"/>
              </a:lnSpc>
              <a:spcBef>
                <a:spcPct val="0"/>
              </a:spcBef>
              <a:spcAft>
                <a:spcPct val="0"/>
              </a:spcAft>
            </a:pPr>
            <a:endParaRPr lang="en-US" baseline="0" dirty="0" smtClean="0"/>
          </a:p>
          <a:p>
            <a:pPr>
              <a:lnSpc>
                <a:spcPct val="100000"/>
              </a:lnSpc>
              <a:spcBef>
                <a:spcPct val="0"/>
              </a:spcBef>
              <a:spcAft>
                <a:spcPct val="0"/>
              </a:spcAft>
            </a:pPr>
            <a:r>
              <a:rPr lang="en-US" dirty="0" smtClean="0"/>
              <a:t>Also, unlike the ISAPI, FastCGI requests are processed in a separate process (the FastCGI worker process). This isolates failure to that process,</a:t>
            </a:r>
            <a:r>
              <a:rPr lang="en-US" baseline="0" dirty="0" smtClean="0"/>
              <a:t> and makes sure that failures there do not affect the health of the IIS worker process.</a:t>
            </a:r>
          </a:p>
          <a:p>
            <a:pPr>
              <a:lnSpc>
                <a:spcPct val="100000"/>
              </a:lnSpc>
              <a:spcBef>
                <a:spcPct val="0"/>
              </a:spcBef>
              <a:spcAft>
                <a:spcPct val="0"/>
              </a:spcAft>
            </a:pPr>
            <a:endParaRPr lang="en-US" baseline="0" dirty="0" smtClean="0"/>
          </a:p>
          <a:p>
            <a:pPr>
              <a:lnSpc>
                <a:spcPct val="100000"/>
              </a:lnSpc>
              <a:spcBef>
                <a:spcPct val="0"/>
              </a:spcBef>
              <a:spcAft>
                <a:spcPct val="0"/>
              </a:spcAft>
            </a:pPr>
            <a:r>
              <a:rPr lang="en-US" baseline="0" dirty="0" smtClean="0"/>
              <a:t>Additionally, since separate FastCGI pools are created for each IIS application pool, the standard IIS application pool isolation can be used to isolate failure in one group of PHP applications from another. It also enables effectively isolating PHP applications by setting permissions for different application pools using the same isolation model as is used for ASP, ASP.NET, static content, and other application content. This enables a single permission strategy for all application content regardless of application technology.</a:t>
            </a:r>
          </a:p>
          <a:p>
            <a:pPr>
              <a:lnSpc>
                <a:spcPct val="100000"/>
              </a:lnSpc>
              <a:spcBef>
                <a:spcPct val="0"/>
              </a:spcBef>
              <a:spcAft>
                <a:spcPct val="0"/>
              </a:spcAft>
            </a:pPr>
            <a:endParaRPr lang="en-US" baseline="0" dirty="0" smtClean="0"/>
          </a:p>
          <a:p>
            <a:pPr>
              <a:lnSpc>
                <a:spcPct val="100000"/>
              </a:lnSpc>
              <a:spcBef>
                <a:spcPct val="0"/>
              </a:spcBef>
              <a:spcAft>
                <a:spcPct val="0"/>
              </a:spcAft>
            </a:pPr>
            <a:r>
              <a:rPr lang="en-US" baseline="0" dirty="0" smtClean="0"/>
              <a:t>Even within a single PHP application, the use of multiple worker processes reduces the impact of failure in each process. Typically in case of process failure, only a single request will be affected, and a new FastCGI worker process will be created if needed to replace the failed process.</a:t>
            </a:r>
          </a:p>
          <a:p>
            <a:pPr>
              <a:lnSpc>
                <a:spcPct val="100000"/>
              </a:lnSpc>
              <a:spcBef>
                <a:spcPct val="0"/>
              </a:spcBef>
              <a:spcAft>
                <a:spcPct val="0"/>
              </a:spcAft>
            </a:pPr>
            <a:endParaRPr lang="en-US" baseline="0" dirty="0" smtClean="0"/>
          </a:p>
          <a:p>
            <a:pPr>
              <a:lnSpc>
                <a:spcPct val="100000"/>
              </a:lnSpc>
              <a:spcBef>
                <a:spcPct val="0"/>
              </a:spcBef>
              <a:spcAft>
                <a:spcPct val="0"/>
              </a:spcAft>
            </a:pPr>
            <a:r>
              <a:rPr lang="en-US" baseline="0" dirty="0" smtClean="0"/>
              <a:t>FastCGI also provides a number of features to further enhance reliability of FastCGI applications:</a:t>
            </a:r>
          </a:p>
          <a:p>
            <a:pPr>
              <a:lnSpc>
                <a:spcPct val="100000"/>
              </a:lnSpc>
              <a:spcBef>
                <a:spcPct val="0"/>
              </a:spcBef>
              <a:spcAft>
                <a:spcPct val="0"/>
              </a:spcAft>
            </a:pPr>
            <a:endParaRPr lang="en-US" baseline="0" dirty="0" smtClean="0"/>
          </a:p>
          <a:p>
            <a:pPr>
              <a:lnSpc>
                <a:spcPct val="100000"/>
              </a:lnSpc>
              <a:spcBef>
                <a:spcPct val="0"/>
              </a:spcBef>
              <a:spcAft>
                <a:spcPct val="0"/>
              </a:spcAft>
            </a:pPr>
            <a:r>
              <a:rPr lang="en-US" baseline="0" dirty="0" smtClean="0"/>
              <a:t>-activityTimeout – makes sure that the FastCGI process remains active (receives request data, sends response), helps detect timeouts/deadlocks in application code without limiting the overall request execution time. Also helps detect failed or non-FastCGI-compliant worker processes.</a:t>
            </a:r>
          </a:p>
          <a:p>
            <a:pPr>
              <a:lnSpc>
                <a:spcPct val="100000"/>
              </a:lnSpc>
              <a:spcBef>
                <a:spcPct val="0"/>
              </a:spcBef>
              <a:spcAft>
                <a:spcPct val="0"/>
              </a:spcAft>
              <a:buFontTx/>
              <a:buChar char="-"/>
            </a:pPr>
            <a:r>
              <a:rPr lang="en-US" baseline="0" dirty="0" smtClean="0"/>
              <a:t>requestTimeout – makes sure that the request finishes in the specified amount of time, helps detect timeouts/deadlocks in application code</a:t>
            </a:r>
          </a:p>
          <a:p>
            <a:pPr>
              <a:lnSpc>
                <a:spcPct val="100000"/>
              </a:lnSpc>
              <a:spcBef>
                <a:spcPct val="0"/>
              </a:spcBef>
              <a:spcAft>
                <a:spcPct val="0"/>
              </a:spcAft>
              <a:buFontTx/>
              <a:buChar char="-"/>
            </a:pPr>
            <a:r>
              <a:rPr lang="en-US" baseline="0" dirty="0" smtClean="0"/>
              <a:t>instanceMaxRequests – recycle each FastCGI worker process after the specified number of requests. Helps alleviate performance degradation/corruption in less-than-perfect application code by purging the processes periodically. </a:t>
            </a:r>
          </a:p>
          <a:p>
            <a:pPr>
              <a:lnSpc>
                <a:spcPct val="100000"/>
              </a:lnSpc>
              <a:spcBef>
                <a:spcPct val="0"/>
              </a:spcBef>
              <a:spcAft>
                <a:spcPct val="0"/>
              </a:spcAft>
              <a:buFontTx/>
              <a:buChar char="-"/>
            </a:pPr>
            <a:r>
              <a:rPr lang="en-US" baseline="0" dirty="0" smtClean="0"/>
              <a:t> rapidFailsPerMinute – protect the system from trying to start FastCGI processes due to a persistent failure condition, by temporarily disabling the FastCGI pool</a:t>
            </a:r>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Microsoft Logo Black.png"/>
          <p:cNvPicPr>
            <a:picLocks noChangeAspect="1"/>
          </p:cNvPicPr>
          <p:nvPr/>
        </p:nvPicPr>
        <p:blipFill>
          <a:blip r:embed="rId2" cstate="email">
            <a:lum bright="100000"/>
          </a:blip>
          <a:srcRect/>
          <a:stretch>
            <a:fillRect/>
          </a:stretch>
        </p:blipFill>
        <p:spPr bwMode="auto">
          <a:xfrm>
            <a:off x="8239125" y="312209"/>
            <a:ext cx="785813" cy="129646"/>
          </a:xfrm>
          <a:prstGeom prst="rect">
            <a:avLst/>
          </a:prstGeom>
          <a:noFill/>
          <a:ln w="9525">
            <a:noFill/>
            <a:miter lim="800000"/>
            <a:headEnd/>
            <a:tailEnd/>
          </a:ln>
        </p:spPr>
      </p:pic>
      <p:pic>
        <p:nvPicPr>
          <p:cNvPr id="5" name="Picture 5" descr="Windows Server Longhorn h logo.png"/>
          <p:cNvPicPr>
            <a:picLocks noChangeAspect="1"/>
          </p:cNvPicPr>
          <p:nvPr/>
        </p:nvPicPr>
        <p:blipFill>
          <a:blip r:embed="rId3" cstate="email"/>
          <a:srcRect/>
          <a:stretch>
            <a:fillRect/>
          </a:stretch>
        </p:blipFill>
        <p:spPr bwMode="auto">
          <a:xfrm>
            <a:off x="1365250" y="1490928"/>
            <a:ext cx="5117042" cy="777875"/>
          </a:xfrm>
          <a:prstGeom prst="rect">
            <a:avLst/>
          </a:prstGeom>
          <a:noFill/>
          <a:ln w="9525">
            <a:noFill/>
            <a:miter lim="800000"/>
            <a:headEnd/>
            <a:tailEnd/>
          </a:ln>
        </p:spPr>
      </p:pic>
      <p:sp>
        <p:nvSpPr>
          <p:cNvPr id="2" name="Title 1"/>
          <p:cNvSpPr>
            <a:spLocks noGrp="1"/>
          </p:cNvSpPr>
          <p:nvPr>
            <p:ph type="ctrTitle"/>
          </p:nvPr>
        </p:nvSpPr>
        <p:spPr>
          <a:xfrm>
            <a:off x="1369219" y="3162380"/>
            <a:ext cx="5009885" cy="1107996"/>
          </a:xfrm>
        </p:spPr>
        <p:txBody>
          <a:bodyPr/>
          <a:lstStyle>
            <a:lvl1pPr>
              <a:lnSpc>
                <a:spcPct val="90000"/>
              </a:lnSpc>
              <a:defRPr sz="4000" spc="-25"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9220" y="4667250"/>
            <a:ext cx="5146146" cy="288541"/>
          </a:xfrm>
        </p:spPr>
        <p:txBody>
          <a:bodyPr/>
          <a:lstStyle>
            <a:lvl1pPr marL="0" indent="0" algn="l" defTabSz="914363" rtl="0" eaLnBrk="1" latinLnBrk="0" hangingPunct="1">
              <a:lnSpc>
                <a:spcPct val="90000"/>
              </a:lnSpc>
              <a:spcBef>
                <a:spcPts val="0"/>
              </a:spcBef>
              <a:buSzPct val="90000"/>
              <a:buFont typeface="Arial" pitchFamily="34" charset="0"/>
              <a:buNone/>
              <a:defRPr lang="en-US" sz="2100" b="0" i="1" kern="1200" spc="-25" baseline="0" dirty="0">
                <a:solidFill>
                  <a:schemeClr val="tx2"/>
                </a:solidFill>
                <a:latin typeface="Segoe Semibold" pitchFamily="34" charset="0"/>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Microsoft Logo Black.png"/>
          <p:cNvPicPr>
            <a:picLocks noChangeAspect="1"/>
          </p:cNvPicPr>
          <p:nvPr userDrawn="1"/>
        </p:nvPicPr>
        <p:blipFill>
          <a:blip r:embed="rId4" cstate="email">
            <a:lum bright="100000"/>
          </a:blip>
          <a:srcRect/>
          <a:stretch>
            <a:fillRect/>
          </a:stretch>
        </p:blipFill>
        <p:spPr bwMode="auto">
          <a:xfrm>
            <a:off x="7994307" y="313853"/>
            <a:ext cx="942975" cy="155575"/>
          </a:xfrm>
          <a:prstGeom prst="rect">
            <a:avLst/>
          </a:prstGeom>
          <a:noFill/>
          <a:ln w="9525">
            <a:noFill/>
            <a:miter lim="800000"/>
            <a:headEnd/>
            <a:tailEnd/>
          </a:ln>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5" descr="Windows Server Longhorn h logo.png"/>
          <p:cNvPicPr>
            <a:picLocks noChangeAspect="1"/>
          </p:cNvPicPr>
          <p:nvPr/>
        </p:nvPicPr>
        <p:blipFill>
          <a:blip r:embed="rId2" cstate="email"/>
          <a:srcRect/>
          <a:stretch>
            <a:fillRect/>
          </a:stretch>
        </p:blipFill>
        <p:spPr bwMode="auto">
          <a:xfrm>
            <a:off x="5896240" y="6199188"/>
            <a:ext cx="2836333" cy="429948"/>
          </a:xfrm>
          <a:prstGeom prst="rect">
            <a:avLst/>
          </a:prstGeom>
          <a:noFill/>
          <a:ln w="9525">
            <a:noFill/>
            <a:miter lim="800000"/>
            <a:headEnd/>
            <a:tailEnd/>
          </a:ln>
        </p:spPr>
      </p:pic>
      <p:sp>
        <p:nvSpPr>
          <p:cNvPr id="2" name="Title 1"/>
          <p:cNvSpPr>
            <a:spLocks noGrp="1"/>
          </p:cNvSpPr>
          <p:nvPr>
            <p:ph type="ctrTitle"/>
          </p:nvPr>
        </p:nvSpPr>
        <p:spPr>
          <a:xfrm>
            <a:off x="722313" y="2842336"/>
            <a:ext cx="7690115" cy="1661993"/>
          </a:xfrm>
        </p:spPr>
        <p:txBody>
          <a:bodyPr>
            <a:spAutoFit/>
          </a:bodyPr>
          <a:lstStyle>
            <a:lvl1pPr algn="l" defTabSz="914363" rtl="0" eaLnBrk="1" latinLnBrk="0" hangingPunct="1">
              <a:lnSpc>
                <a:spcPct val="90000"/>
              </a:lnSpc>
              <a:spcBef>
                <a:spcPct val="0"/>
              </a:spcBef>
              <a:buNone/>
              <a:defRPr lang="en-US" sz="6000" b="0" kern="1200" cap="none" spc="-125" dirty="0">
                <a:ln w="3175">
                  <a:noFill/>
                </a:ln>
                <a:solidFill>
                  <a:schemeClr val="tx2"/>
                </a:solidFill>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667250"/>
            <a:ext cx="7043208" cy="461665"/>
          </a:xfrm>
        </p:spPr>
        <p:txBody>
          <a:bodyPr/>
          <a:lstStyle>
            <a:lvl1pPr marL="0" indent="0" algn="l">
              <a:lnSpc>
                <a:spcPct val="90000"/>
              </a:lnSpc>
              <a:spcBef>
                <a:spcPts val="0"/>
              </a:spcBef>
              <a:buNone/>
              <a:defRPr>
                <a:solidFill>
                  <a:schemeClr val="tx2"/>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313" y="857555"/>
            <a:ext cx="7043208" cy="498598"/>
          </a:xfrm>
        </p:spPr>
        <p:txBody>
          <a:bodyPr rtlCol="0">
            <a:scene3d>
              <a:camera prst="orthographicFront"/>
              <a:lightRig rig="flat" dir="t"/>
            </a:scene3d>
            <a:sp3d extrusionH="88900" contourW="2540">
              <a:contourClr>
                <a:srgbClr val="F4A234"/>
              </a:contourClr>
            </a:sp3d>
          </a:bodyPr>
          <a:lstStyle>
            <a:lvl1pPr marL="0" indent="0" algn="l" defTabSz="914363" rtl="0" eaLnBrk="1" latinLnBrk="0" hangingPunct="1">
              <a:lnSpc>
                <a:spcPct val="90000"/>
              </a:lnSpc>
              <a:spcBef>
                <a:spcPct val="20000"/>
              </a:spcBef>
              <a:buSzPct val="90000"/>
              <a:buFont typeface="Arial" pitchFamily="34" charset="0"/>
              <a:buNone/>
              <a:defRPr kumimoji="0" lang="en-US" sz="3600" b="1" i="1" u="none" strike="noStrike" kern="1200" cap="none" spc="-250" normalizeH="0" baseline="0" noProof="0" dirty="0" smtClean="0">
                <a:ln w="11430"/>
                <a:gradFill>
                  <a:gsLst>
                    <a:gs pos="0">
                      <a:srgbClr val="E26A28"/>
                    </a:gs>
                    <a:gs pos="62000">
                      <a:srgbClr val="E23828"/>
                    </a:gs>
                  </a:gsLst>
                  <a:lin ang="5400000"/>
                </a:gradFill>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buFont typeface="Arial" pitchFamily="34" charset="0"/>
              <a:buChar char="•"/>
              <a:defRPr/>
            </a:lvl1pPr>
            <a:lvl2pPr>
              <a:lnSpc>
                <a:spcPct val="90000"/>
              </a:lnSpc>
              <a:buFont typeface="Arial" pitchFamily="34" charset="0"/>
              <a:buChar char="•"/>
              <a:defRPr/>
            </a:lvl2pPr>
            <a:lvl3pPr>
              <a:lnSpc>
                <a:spcPct val="90000"/>
              </a:lnSpc>
              <a:buFont typeface="Arial" pitchFamily="34" charset="0"/>
              <a:buChar char="•"/>
              <a:defRPr/>
            </a:lvl3pPr>
            <a:lvl4pPr>
              <a:lnSpc>
                <a:spcPct val="90000"/>
              </a:lnSpc>
              <a:buFont typeface="Arial" pitchFamily="34" charset="0"/>
              <a:buChar char="•"/>
              <a:defRPr/>
            </a:lvl4pPr>
            <a:lvl5pPr>
              <a:lnSpc>
                <a:spcPct val="90000"/>
              </a:lnSpc>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dows Server Longhorn h logo.png"/>
          <p:cNvPicPr>
            <a:picLocks noChangeAspect="1"/>
          </p:cNvPicPr>
          <p:nvPr userDrawn="1"/>
        </p:nvPicPr>
        <p:blipFill>
          <a:blip r:embed="rId2" cstate="email"/>
          <a:stretch>
            <a:fillRect/>
          </a:stretch>
        </p:blipFill>
        <p:spPr>
          <a:xfrm>
            <a:off x="6578724" y="6213765"/>
            <a:ext cx="2184276" cy="331788"/>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1"/>
          <p:cNvSpPr txBox="1">
            <a:spLocks/>
          </p:cNvSpPr>
          <p:nvPr/>
        </p:nvSpPr>
        <p:spPr>
          <a:xfrm>
            <a:off x="1066800" y="762000"/>
            <a:ext cx="7543800" cy="603250"/>
          </a:xfrm>
          <a:prstGeom prst="rect">
            <a:avLst/>
          </a:prstGeom>
        </p:spPr>
        <p:txBody>
          <a:bodyPr anchor="b">
            <a:normAutofit/>
          </a:bodyPr>
          <a:lstStyle>
            <a:lvl1pPr>
              <a:defRPr>
                <a:solidFill>
                  <a:schemeClr val="tx2"/>
                </a:solidFill>
              </a:defRPr>
            </a:lvl1pPr>
          </a:lstStyle>
          <a:p>
            <a:pPr fontAlgn="auto">
              <a:spcAft>
                <a:spcPts val="0"/>
              </a:spcAft>
              <a:defRPr/>
            </a:pPr>
            <a:endParaRPr lang="en-US" sz="2800" i="1" spc="-100" dirty="0">
              <a:latin typeface="+mj-lt"/>
              <a:ea typeface="+mj-ea"/>
              <a:cs typeface="+mj-cs"/>
            </a:endParaRPr>
          </a:p>
        </p:txBody>
      </p:sp>
      <p:pic>
        <p:nvPicPr>
          <p:cNvPr id="5" name="Picture 4" descr="Windows Server Longhorn h logo.png"/>
          <p:cNvPicPr>
            <a:picLocks noChangeAspect="1"/>
          </p:cNvPicPr>
          <p:nvPr userDrawn="1"/>
        </p:nvPicPr>
        <p:blipFill>
          <a:blip r:embed="rId2" cstate="email"/>
          <a:stretch>
            <a:fillRect/>
          </a:stretch>
        </p:blipFill>
        <p:spPr>
          <a:xfrm>
            <a:off x="6578724" y="6213765"/>
            <a:ext cx="2184276" cy="331788"/>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descr="Windows Server Longhorn h logo.png"/>
          <p:cNvPicPr>
            <a:picLocks noChangeAspect="1"/>
          </p:cNvPicPr>
          <p:nvPr userDrawn="1"/>
        </p:nvPicPr>
        <p:blipFill>
          <a:blip r:embed="rId2" cstate="email"/>
          <a:stretch>
            <a:fillRect/>
          </a:stretch>
        </p:blipFill>
        <p:spPr>
          <a:xfrm>
            <a:off x="6578724" y="6213765"/>
            <a:ext cx="2184276" cy="331788"/>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dows Server Longhorn h logo.png"/>
          <p:cNvPicPr>
            <a:picLocks noChangeAspect="1"/>
          </p:cNvPicPr>
          <p:nvPr userDrawn="1"/>
        </p:nvPicPr>
        <p:blipFill>
          <a:blip r:embed="rId2" cstate="email"/>
          <a:stretch>
            <a:fillRect/>
          </a:stretch>
        </p:blipFill>
        <p:spPr>
          <a:xfrm>
            <a:off x="6578724" y="6213765"/>
            <a:ext cx="2184276" cy="331788"/>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email"/>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91886"/>
          </a:xfrm>
          <a:prstGeom prst="rect">
            <a:avLst/>
          </a:prstGeom>
        </p:spPr>
        <p:txBody>
          <a:bodyPr vert="horz" wrap="square" lIns="0" tIns="0" rIns="0" bIns="0" rtlCol="0" anchor="t" anchorCtr="0">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1553"/>
            <a:ext cx="8382000" cy="221059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23" r:id="rId1"/>
    <p:sldLayoutId id="2147483725" r:id="rId2"/>
    <p:sldLayoutId id="2147483726" r:id="rId3"/>
    <p:sldLayoutId id="2147483727" r:id="rId4"/>
    <p:sldLayoutId id="2147483730" r:id="rId5"/>
    <p:sldLayoutId id="2147483731" r:id="rId6"/>
    <p:sldLayoutId id="2147483738" r:id="rId7"/>
  </p:sldLayoutIdLst>
  <p:transition>
    <p:fade/>
  </p:transition>
  <p:txStyles>
    <p:titleStyle>
      <a:lvl1pPr algn="l" defTabSz="914099" rtl="0" eaLnBrk="1" fontAlgn="base" hangingPunct="1">
        <a:lnSpc>
          <a:spcPct val="90000"/>
        </a:lnSpc>
        <a:spcBef>
          <a:spcPct val="0"/>
        </a:spcBef>
        <a:spcAft>
          <a:spcPct val="0"/>
        </a:spcAft>
        <a:defRPr lang="en-US" sz="5000" kern="1200" spc="-125" dirty="0">
          <a:ln w="3175">
            <a:noFill/>
          </a:ln>
          <a:solidFill>
            <a:schemeClr val="tx2"/>
          </a:solidFill>
          <a:latin typeface="Segoe" pitchFamily="34" charset="0"/>
          <a:ea typeface="+mn-ea"/>
          <a:cs typeface="Arial" charset="0"/>
        </a:defRPr>
      </a:lvl1pPr>
      <a:lvl2pPr algn="l" defTabSz="914099" rtl="0" eaLnBrk="1" fontAlgn="base" hangingPunct="1">
        <a:lnSpc>
          <a:spcPct val="90000"/>
        </a:lnSpc>
        <a:spcBef>
          <a:spcPct val="0"/>
        </a:spcBef>
        <a:spcAft>
          <a:spcPct val="0"/>
        </a:spcAft>
        <a:defRPr sz="5000">
          <a:solidFill>
            <a:schemeClr val="tx2"/>
          </a:solidFill>
          <a:latin typeface="Segoe" pitchFamily="34" charset="0"/>
          <a:cs typeface="Arial" charset="0"/>
        </a:defRPr>
      </a:lvl2pPr>
      <a:lvl3pPr algn="l" defTabSz="914099" rtl="0" eaLnBrk="1" fontAlgn="base" hangingPunct="1">
        <a:lnSpc>
          <a:spcPct val="90000"/>
        </a:lnSpc>
        <a:spcBef>
          <a:spcPct val="0"/>
        </a:spcBef>
        <a:spcAft>
          <a:spcPct val="0"/>
        </a:spcAft>
        <a:defRPr sz="5000">
          <a:solidFill>
            <a:schemeClr val="tx2"/>
          </a:solidFill>
          <a:latin typeface="Segoe" pitchFamily="34" charset="0"/>
          <a:cs typeface="Arial" charset="0"/>
        </a:defRPr>
      </a:lvl3pPr>
      <a:lvl4pPr algn="l" defTabSz="914099" rtl="0" eaLnBrk="1" fontAlgn="base" hangingPunct="1">
        <a:lnSpc>
          <a:spcPct val="90000"/>
        </a:lnSpc>
        <a:spcBef>
          <a:spcPct val="0"/>
        </a:spcBef>
        <a:spcAft>
          <a:spcPct val="0"/>
        </a:spcAft>
        <a:defRPr sz="5000">
          <a:solidFill>
            <a:schemeClr val="tx2"/>
          </a:solidFill>
          <a:latin typeface="Segoe" pitchFamily="34" charset="0"/>
          <a:cs typeface="Arial" charset="0"/>
        </a:defRPr>
      </a:lvl4pPr>
      <a:lvl5pPr algn="l" defTabSz="914099" rtl="0" eaLnBrk="1" fontAlgn="base" hangingPunct="1">
        <a:lnSpc>
          <a:spcPct val="90000"/>
        </a:lnSpc>
        <a:spcBef>
          <a:spcPct val="0"/>
        </a:spcBef>
        <a:spcAft>
          <a:spcPct val="0"/>
        </a:spcAft>
        <a:defRPr sz="5000">
          <a:solidFill>
            <a:schemeClr val="tx2"/>
          </a:solidFill>
          <a:latin typeface="Segoe" pitchFamily="34" charset="0"/>
          <a:cs typeface="Arial" charset="0"/>
        </a:defRPr>
      </a:lvl5pPr>
      <a:lvl6pPr marL="380985" algn="l" defTabSz="914099" rtl="0" eaLnBrk="1" fontAlgn="base" hangingPunct="1">
        <a:lnSpc>
          <a:spcPct val="90000"/>
        </a:lnSpc>
        <a:spcBef>
          <a:spcPct val="0"/>
        </a:spcBef>
        <a:spcAft>
          <a:spcPct val="0"/>
        </a:spcAft>
        <a:defRPr sz="5000">
          <a:solidFill>
            <a:schemeClr val="tx2"/>
          </a:solidFill>
          <a:latin typeface="Segoe" pitchFamily="34" charset="0"/>
          <a:cs typeface="Arial" charset="0"/>
        </a:defRPr>
      </a:lvl6pPr>
      <a:lvl7pPr marL="761970" algn="l" defTabSz="914099" rtl="0" eaLnBrk="1" fontAlgn="base" hangingPunct="1">
        <a:lnSpc>
          <a:spcPct val="90000"/>
        </a:lnSpc>
        <a:spcBef>
          <a:spcPct val="0"/>
        </a:spcBef>
        <a:spcAft>
          <a:spcPct val="0"/>
        </a:spcAft>
        <a:defRPr sz="5000">
          <a:solidFill>
            <a:schemeClr val="tx2"/>
          </a:solidFill>
          <a:latin typeface="Segoe" pitchFamily="34" charset="0"/>
          <a:cs typeface="Arial" charset="0"/>
        </a:defRPr>
      </a:lvl7pPr>
      <a:lvl8pPr marL="1142954" algn="l" defTabSz="914099" rtl="0" eaLnBrk="1" fontAlgn="base" hangingPunct="1">
        <a:lnSpc>
          <a:spcPct val="90000"/>
        </a:lnSpc>
        <a:spcBef>
          <a:spcPct val="0"/>
        </a:spcBef>
        <a:spcAft>
          <a:spcPct val="0"/>
        </a:spcAft>
        <a:defRPr sz="5000">
          <a:solidFill>
            <a:schemeClr val="tx2"/>
          </a:solidFill>
          <a:latin typeface="Segoe" pitchFamily="34" charset="0"/>
          <a:cs typeface="Arial" charset="0"/>
        </a:defRPr>
      </a:lvl8pPr>
      <a:lvl9pPr marL="1523939" algn="l" defTabSz="914099" rtl="0" eaLnBrk="1" fontAlgn="base" hangingPunct="1">
        <a:lnSpc>
          <a:spcPct val="90000"/>
        </a:lnSpc>
        <a:spcBef>
          <a:spcPct val="0"/>
        </a:spcBef>
        <a:spcAft>
          <a:spcPct val="0"/>
        </a:spcAft>
        <a:defRPr sz="5000">
          <a:solidFill>
            <a:schemeClr val="tx2"/>
          </a:solidFill>
          <a:latin typeface="Segoe" pitchFamily="34" charset="0"/>
          <a:cs typeface="Arial" charset="0"/>
        </a:defRPr>
      </a:lvl9pPr>
    </p:titleStyle>
    <p:bodyStyle>
      <a:lvl1pPr marL="384954" indent="-384954" algn="l" defTabSz="914099" rtl="0" eaLnBrk="1" fontAlgn="base" hangingPunct="1">
        <a:lnSpc>
          <a:spcPct val="90000"/>
        </a:lnSpc>
        <a:spcBef>
          <a:spcPct val="20000"/>
        </a:spcBef>
        <a:spcAft>
          <a:spcPct val="0"/>
        </a:spcAft>
        <a:buSzPct val="100000"/>
        <a:buFont typeface="Arial" charset="0"/>
        <a:buChar char="•"/>
        <a:defRPr sz="3300" kern="1200">
          <a:solidFill>
            <a:schemeClr val="tx2"/>
          </a:solidFill>
          <a:latin typeface="+mn-lt"/>
          <a:ea typeface="+mn-ea"/>
          <a:cs typeface="+mn-cs"/>
        </a:defRPr>
      </a:lvl1pPr>
      <a:lvl2pPr marL="739481" indent="-362465" algn="l" defTabSz="914099" rtl="0" eaLnBrk="1" fontAlgn="base" hangingPunct="1">
        <a:lnSpc>
          <a:spcPct val="90000"/>
        </a:lnSpc>
        <a:spcBef>
          <a:spcPct val="20000"/>
        </a:spcBef>
        <a:spcAft>
          <a:spcPct val="0"/>
        </a:spcAft>
        <a:buSzPct val="100000"/>
        <a:buFont typeface="Arial" charset="0"/>
        <a:buChar char="•"/>
        <a:defRPr sz="3000" kern="1200">
          <a:solidFill>
            <a:schemeClr val="tx2"/>
          </a:solidFill>
          <a:latin typeface="+mn-lt"/>
          <a:ea typeface="+mn-ea"/>
          <a:cs typeface="+mn-cs"/>
        </a:defRPr>
      </a:lvl2pPr>
      <a:lvl3pPr marL="1101946" indent="-347914" algn="l" defTabSz="914099" rtl="0" eaLnBrk="1" fontAlgn="base" hangingPunct="1">
        <a:lnSpc>
          <a:spcPct val="90000"/>
        </a:lnSpc>
        <a:spcBef>
          <a:spcPct val="20000"/>
        </a:spcBef>
        <a:spcAft>
          <a:spcPct val="0"/>
        </a:spcAft>
        <a:buSzPct val="100000"/>
        <a:buFont typeface="Arial" charset="0"/>
        <a:buChar char="•"/>
        <a:defRPr sz="2700" kern="1200">
          <a:solidFill>
            <a:schemeClr val="tx2"/>
          </a:solidFill>
          <a:latin typeface="+mn-lt"/>
          <a:ea typeface="+mn-ea"/>
          <a:cs typeface="+mn-cs"/>
        </a:defRPr>
      </a:lvl3pPr>
      <a:lvl4pPr marL="1420756" indent="-318811" algn="l" defTabSz="914099" rtl="0" eaLnBrk="1" fontAlgn="base" hangingPunct="1">
        <a:lnSpc>
          <a:spcPct val="90000"/>
        </a:lnSpc>
        <a:spcBef>
          <a:spcPct val="20000"/>
        </a:spcBef>
        <a:spcAft>
          <a:spcPct val="0"/>
        </a:spcAft>
        <a:buSzPct val="100000"/>
        <a:buFont typeface="Arial" charset="0"/>
        <a:buChar char="•"/>
        <a:defRPr sz="2300" kern="1200">
          <a:solidFill>
            <a:schemeClr val="tx2"/>
          </a:solidFill>
          <a:latin typeface="+mn-lt"/>
          <a:ea typeface="+mn-ea"/>
          <a:cs typeface="+mn-cs"/>
        </a:defRPr>
      </a:lvl4pPr>
      <a:lvl5pPr marL="1760732" indent="-318811" algn="l" defTabSz="914099" rtl="0" eaLnBrk="1" fontAlgn="base" hangingPunct="1">
        <a:lnSpc>
          <a:spcPct val="90000"/>
        </a:lnSpc>
        <a:spcBef>
          <a:spcPct val="20000"/>
        </a:spcBef>
        <a:spcAft>
          <a:spcPct val="0"/>
        </a:spcAft>
        <a:buSzPct val="100000"/>
        <a:buFont typeface="Arial" charset="0"/>
        <a:buChar char="•"/>
        <a:defRPr sz="2300" kern="1200">
          <a:solidFill>
            <a:schemeClr val="tx2"/>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6.gif"/><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iis.net/php"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forums.iis.net/1102.aspx" TargetMode="External"/><Relationship Id="rId2" Type="http://schemas.openxmlformats.org/officeDocument/2006/relationships/hyperlink" Target="http://www.iis.net/php"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msdn.microsoft.com/en-us/library/cc295181.aspx"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image" Target="../media/image8.gif"/><Relationship Id="rId9" Type="http://schemas.openxmlformats.org/officeDocument/2006/relationships/hyperlink" Target="http://www.microsoft.com/expression/"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20.png"/><Relationship Id="rId18" Type="http://schemas.openxmlformats.org/officeDocument/2006/relationships/image" Target="../media/image23.jpeg"/><Relationship Id="rId26" Type="http://schemas.openxmlformats.org/officeDocument/2006/relationships/hyperlink" Target="http://www.sourceforge.net/" TargetMode="External"/><Relationship Id="rId3" Type="http://schemas.openxmlformats.org/officeDocument/2006/relationships/image" Target="../media/image14.png"/><Relationship Id="rId21" Type="http://schemas.openxmlformats.org/officeDocument/2006/relationships/hyperlink" Target="http://spikesource.com/" TargetMode="External"/><Relationship Id="rId7" Type="http://schemas.openxmlformats.org/officeDocument/2006/relationships/hyperlink" Target="http://conferences.oreillynet.com/oscon/" TargetMode="External"/><Relationship Id="rId12" Type="http://schemas.openxmlformats.org/officeDocument/2006/relationships/hyperlink" Target="http://clk.atdmt.com/MRT/go/stgxxitp0130005180mrt/direct/01/" TargetMode="External"/><Relationship Id="rId17" Type="http://schemas.openxmlformats.org/officeDocument/2006/relationships/hyperlink" Target="http://www.aras.com/" TargetMode="External"/><Relationship Id="rId25" Type="http://schemas.openxmlformats.org/officeDocument/2006/relationships/image" Target="../media/image27.jpeg"/><Relationship Id="rId33" Type="http://schemas.openxmlformats.org/officeDocument/2006/relationships/image" Target="../media/image33.gif"/><Relationship Id="rId2" Type="http://schemas.openxmlformats.org/officeDocument/2006/relationships/notesSlide" Target="../notesSlides/notesSlide3.xml"/><Relationship Id="rId16" Type="http://schemas.openxmlformats.org/officeDocument/2006/relationships/image" Target="../media/image22.png"/><Relationship Id="rId20" Type="http://schemas.openxmlformats.org/officeDocument/2006/relationships/image" Target="../media/image24.png"/><Relationship Id="rId29"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16.gif"/><Relationship Id="rId11" Type="http://schemas.openxmlformats.org/officeDocument/2006/relationships/image" Target="../media/image19.png"/><Relationship Id="rId24" Type="http://schemas.openxmlformats.org/officeDocument/2006/relationships/image" Target="../media/image26.gif"/><Relationship Id="rId32" Type="http://schemas.openxmlformats.org/officeDocument/2006/relationships/image" Target="../media/image32.jpeg"/><Relationship Id="rId5" Type="http://schemas.openxmlformats.org/officeDocument/2006/relationships/hyperlink" Target="http://clk.atdmt.com/MRT/go/stgxxitp0130005158mrt/direct/01/" TargetMode="External"/><Relationship Id="rId15" Type="http://schemas.openxmlformats.org/officeDocument/2006/relationships/image" Target="../media/image21.png"/><Relationship Id="rId23" Type="http://schemas.openxmlformats.org/officeDocument/2006/relationships/hyperlink" Target="http://www.zend.com/" TargetMode="External"/><Relationship Id="rId28" Type="http://schemas.openxmlformats.org/officeDocument/2006/relationships/image" Target="../media/image29.png"/><Relationship Id="rId10" Type="http://schemas.openxmlformats.org/officeDocument/2006/relationships/hyperlink" Target="http://clk.atdmt.com/MRT/go/stgxxitp0130005189mrt/direct/01/" TargetMode="External"/><Relationship Id="rId19" Type="http://schemas.openxmlformats.org/officeDocument/2006/relationships/hyperlink" Target="http://clk.atdmt.com/MRT/go/stgxxitp0130005166mrt/direct/01/" TargetMode="External"/><Relationship Id="rId31" Type="http://schemas.openxmlformats.org/officeDocument/2006/relationships/hyperlink" Target="http://www.anl.gov/index.html" TargetMode="External"/><Relationship Id="rId4" Type="http://schemas.openxmlformats.org/officeDocument/2006/relationships/image" Target="../media/image15.png"/><Relationship Id="rId9" Type="http://schemas.openxmlformats.org/officeDocument/2006/relationships/image" Target="../media/image18.jpeg"/><Relationship Id="rId14" Type="http://schemas.openxmlformats.org/officeDocument/2006/relationships/hyperlink" Target="http://clk.atdmt.com/MRT/go/stgxxitp0130005167mrt/direct/01/" TargetMode="External"/><Relationship Id="rId22" Type="http://schemas.openxmlformats.org/officeDocument/2006/relationships/image" Target="../media/image25.jpeg"/><Relationship Id="rId27" Type="http://schemas.openxmlformats.org/officeDocument/2006/relationships/image" Target="../media/image28.png"/><Relationship Id="rId30"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3162380"/>
            <a:ext cx="5869781" cy="1107996"/>
          </a:xfrm>
        </p:spPr>
        <p:txBody>
          <a:bodyPr/>
          <a:lstStyle/>
          <a:p>
            <a:r>
              <a:rPr dirty="0" smtClean="0"/>
              <a:t>PHP on Windows Overview</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IIS FastCGI- Under the hood</a:t>
            </a:r>
            <a:endParaRPr lang="en-US" dirty="0"/>
          </a:p>
        </p:txBody>
      </p:sp>
      <p:grpSp>
        <p:nvGrpSpPr>
          <p:cNvPr id="3" name="Group 3"/>
          <p:cNvGrpSpPr/>
          <p:nvPr/>
        </p:nvGrpSpPr>
        <p:grpSpPr>
          <a:xfrm>
            <a:off x="457200" y="1600200"/>
            <a:ext cx="4343400" cy="4419600"/>
            <a:chOff x="617416" y="1712913"/>
            <a:chExt cx="4868984" cy="3188677"/>
          </a:xfrm>
        </p:grpSpPr>
        <p:sp>
          <p:nvSpPr>
            <p:cNvPr id="5" name="Round Diagonal Corner Rectangle 4"/>
            <p:cNvSpPr/>
            <p:nvPr/>
          </p:nvSpPr>
          <p:spPr bwMode="auto">
            <a:xfrm>
              <a:off x="617416" y="1712913"/>
              <a:ext cx="4868984" cy="3188677"/>
            </a:xfrm>
            <a:prstGeom prst="round2DiagRect">
              <a:avLst/>
            </a:prstGeom>
            <a:gradFill flip="none" rotWithShape="1">
              <a:gsLst>
                <a:gs pos="0">
                  <a:srgbClr val="FFFFFF"/>
                </a:gs>
                <a:gs pos="18000">
                  <a:srgbClr val="FFFFFF">
                    <a:alpha val="0"/>
                  </a:srgbClr>
                </a:gs>
                <a:gs pos="54000">
                  <a:srgbClr val="000000">
                    <a:alpha val="56863"/>
                  </a:srgbClr>
                </a:gs>
                <a:gs pos="87000">
                  <a:srgbClr val="000000">
                    <a:alpha val="21000"/>
                  </a:srgbClr>
                </a:gs>
                <a:gs pos="100000">
                  <a:srgbClr val="FFFFFF">
                    <a:alpha val="31000"/>
                  </a:srgbClr>
                </a:gs>
              </a:gsLst>
              <a:lin ang="16200000" scaled="1"/>
              <a:tileRect/>
            </a:gradFill>
            <a:ln cmpd="sng">
              <a:solidFill>
                <a:srgbClr val="FFFFFF">
                  <a:alpha val="20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46278" tIns="487595" rIns="146278" bIns="73139" numCol="1" rtlCol="0" anchor="t" anchorCtr="0" compatLnSpc="1">
              <a:prstTxWarp prst="textNoShape">
                <a:avLst/>
              </a:prstTxWarp>
            </a:bodyPr>
            <a:lstStyle/>
            <a:p>
              <a:pPr algn="ctr" defTabSz="1097280" fontAlgn="base">
                <a:lnSpc>
                  <a:spcPct val="80000"/>
                </a:lnSpc>
                <a:spcBef>
                  <a:spcPct val="0"/>
                </a:spcBef>
                <a:spcAft>
                  <a:spcPct val="0"/>
                </a:spcAft>
                <a:defRPr/>
              </a:pPr>
              <a:endParaRPr lang="en-US" sz="8000" i="1" spc="-200" dirty="0" smtClean="0">
                <a:ln w="18415" cmpd="sng">
                  <a:noFill/>
                  <a:prstDash val="solid"/>
                </a:ln>
                <a:solidFill>
                  <a:srgbClr val="000000"/>
                </a:solidFill>
                <a:effectLst>
                  <a:glow rad="101600">
                    <a:srgbClr val="CCECFF"/>
                  </a:glow>
                  <a:innerShdw blurRad="114300">
                    <a:prstClr val="black"/>
                  </a:innerShdw>
                </a:effectLst>
                <a:latin typeface="Segoe Black" pitchFamily="34" charset="0"/>
              </a:endParaRPr>
            </a:p>
          </p:txBody>
        </p:sp>
        <p:sp>
          <p:nvSpPr>
            <p:cNvPr id="6" name="Round Diagonal Corner Rectangle 5"/>
            <p:cNvSpPr/>
            <p:nvPr/>
          </p:nvSpPr>
          <p:spPr bwMode="auto">
            <a:xfrm>
              <a:off x="959099" y="1857687"/>
              <a:ext cx="4501991" cy="986692"/>
            </a:xfrm>
            <a:prstGeom prst="round2DiagRect">
              <a:avLst>
                <a:gd name="adj1" fmla="val 28824"/>
                <a:gd name="adj2" fmla="val 0"/>
              </a:avLst>
            </a:prstGeom>
            <a:gradFill flip="none" rotWithShape="1">
              <a:gsLst>
                <a:gs pos="0">
                  <a:srgbClr val="FFFFFF"/>
                </a:gs>
                <a:gs pos="16000">
                  <a:srgbClr val="FFFFFF">
                    <a:alpha val="35000"/>
                  </a:srgbClr>
                </a:gs>
                <a:gs pos="29000">
                  <a:srgbClr val="000000">
                    <a:alpha val="2000"/>
                  </a:srgbClr>
                </a:gs>
              </a:gsLst>
              <a:lin ang="5400000" scaled="1"/>
              <a:tileRect/>
            </a:gradFill>
            <a:ln>
              <a:noFill/>
              <a:headEnd type="none" w="med" len="med"/>
              <a:tailEnd type="none" w="med" len="med"/>
            </a:ln>
            <a:effectLst>
              <a:outerShdw blurRad="177800" algn="ctr" rotWithShape="0">
                <a:srgbClr val="FFFFFF"/>
              </a:outerShdw>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4" name="Group 6"/>
          <p:cNvGrpSpPr/>
          <p:nvPr/>
        </p:nvGrpSpPr>
        <p:grpSpPr>
          <a:xfrm>
            <a:off x="6077200" y="4095997"/>
            <a:ext cx="2438400" cy="1905001"/>
            <a:chOff x="617416" y="1712913"/>
            <a:chExt cx="4868984" cy="3188677"/>
          </a:xfrm>
        </p:grpSpPr>
        <p:sp>
          <p:nvSpPr>
            <p:cNvPr id="8" name="Rounded Rectangle 7"/>
            <p:cNvSpPr/>
            <p:nvPr/>
          </p:nvSpPr>
          <p:spPr bwMode="auto">
            <a:xfrm>
              <a:off x="617416" y="1712913"/>
              <a:ext cx="4868984" cy="3188677"/>
            </a:xfrm>
            <a:prstGeom prst="roundRect">
              <a:avLst/>
            </a:prstGeom>
            <a:gradFill flip="none" rotWithShape="1">
              <a:gsLst>
                <a:gs pos="0">
                  <a:srgbClr val="FFFFFF"/>
                </a:gs>
                <a:gs pos="18000">
                  <a:srgbClr val="FFFFFF">
                    <a:alpha val="0"/>
                  </a:srgbClr>
                </a:gs>
                <a:gs pos="54000">
                  <a:srgbClr val="000000">
                    <a:alpha val="56863"/>
                  </a:srgbClr>
                </a:gs>
                <a:gs pos="87000">
                  <a:srgbClr val="000000">
                    <a:alpha val="21000"/>
                  </a:srgbClr>
                </a:gs>
                <a:gs pos="100000">
                  <a:srgbClr val="FFFFFF">
                    <a:alpha val="31000"/>
                  </a:srgbClr>
                </a:gs>
              </a:gsLst>
              <a:lin ang="16200000" scaled="1"/>
              <a:tileRect/>
            </a:gradFill>
            <a:ln cmpd="sng">
              <a:solidFill>
                <a:srgbClr val="FFFFFF">
                  <a:alpha val="20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46278" tIns="487595" rIns="146278" bIns="73139" numCol="1" rtlCol="0" anchor="t" anchorCtr="0" compatLnSpc="1">
              <a:prstTxWarp prst="textNoShape">
                <a:avLst/>
              </a:prstTxWarp>
            </a:bodyPr>
            <a:lstStyle/>
            <a:p>
              <a:pPr algn="ctr" defTabSz="1097280" fontAlgn="base">
                <a:lnSpc>
                  <a:spcPct val="80000"/>
                </a:lnSpc>
                <a:spcBef>
                  <a:spcPct val="0"/>
                </a:spcBef>
                <a:spcAft>
                  <a:spcPct val="0"/>
                </a:spcAft>
                <a:defRPr/>
              </a:pPr>
              <a:endParaRPr lang="en-US" sz="8000" i="1" spc="-200" dirty="0" smtClean="0">
                <a:ln w="18415" cmpd="sng">
                  <a:noFill/>
                  <a:prstDash val="solid"/>
                </a:ln>
                <a:solidFill>
                  <a:srgbClr val="000000"/>
                </a:solidFill>
                <a:effectLst>
                  <a:glow rad="101600">
                    <a:srgbClr val="CCECFF"/>
                  </a:glow>
                  <a:innerShdw blurRad="114300">
                    <a:prstClr val="black"/>
                  </a:innerShdw>
                </a:effectLst>
                <a:latin typeface="Segoe Black" pitchFamily="34" charset="0"/>
              </a:endParaRPr>
            </a:p>
          </p:txBody>
        </p:sp>
        <p:sp>
          <p:nvSpPr>
            <p:cNvPr id="9" name="Round Same Side Corner Rectangle 8"/>
            <p:cNvSpPr/>
            <p:nvPr/>
          </p:nvSpPr>
          <p:spPr bwMode="auto">
            <a:xfrm>
              <a:off x="768105" y="1884843"/>
              <a:ext cx="4567607" cy="986692"/>
            </a:xfrm>
            <a:prstGeom prst="round2SameRect">
              <a:avLst>
                <a:gd name="adj1" fmla="val 50000"/>
                <a:gd name="adj2" fmla="val 0"/>
              </a:avLst>
            </a:prstGeom>
            <a:gradFill flip="none" rotWithShape="1">
              <a:gsLst>
                <a:gs pos="0">
                  <a:srgbClr val="FFFFFF"/>
                </a:gs>
                <a:gs pos="16000">
                  <a:srgbClr val="FFFFFF">
                    <a:alpha val="35000"/>
                  </a:srgbClr>
                </a:gs>
                <a:gs pos="29000">
                  <a:srgbClr val="000000">
                    <a:alpha val="2000"/>
                  </a:srgbClr>
                </a:gs>
              </a:gsLst>
              <a:lin ang="5400000" scaled="1"/>
              <a:tileRect/>
            </a:gradFill>
            <a:ln>
              <a:noFill/>
              <a:headEnd type="none" w="med" len="med"/>
              <a:tailEnd type="none" w="med" len="med"/>
            </a:ln>
            <a:effectLst>
              <a:outerShdw blurRad="177800" algn="ctr" rotWithShape="0">
                <a:srgbClr val="FFFFFF"/>
              </a:outerShdw>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7" name="Group 9"/>
          <p:cNvGrpSpPr/>
          <p:nvPr/>
        </p:nvGrpSpPr>
        <p:grpSpPr>
          <a:xfrm>
            <a:off x="6705600" y="4934197"/>
            <a:ext cx="1447800" cy="762000"/>
            <a:chOff x="5943600" y="1828800"/>
            <a:chExt cx="1447800" cy="762000"/>
          </a:xfrm>
        </p:grpSpPr>
        <p:sp>
          <p:nvSpPr>
            <p:cNvPr id="11" name="Rounded Rectangle 10"/>
            <p:cNvSpPr/>
            <p:nvPr/>
          </p:nvSpPr>
          <p:spPr>
            <a:xfrm>
              <a:off x="5943600" y="1828800"/>
              <a:ext cx="1447800" cy="7620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AEDB"/>
                </a:solidFill>
                <a:effectLst/>
                <a:uLnTx/>
                <a:uFillTx/>
                <a:latin typeface="Segoe"/>
                <a:ea typeface="+mn-ea"/>
                <a:cs typeface="+mn-cs"/>
              </a:endParaRPr>
            </a:p>
          </p:txBody>
        </p:sp>
        <p:pic>
          <p:nvPicPr>
            <p:cNvPr id="12" name="Picture 11" descr="php.gif"/>
            <p:cNvPicPr>
              <a:picLocks noChangeAspect="1"/>
            </p:cNvPicPr>
            <p:nvPr/>
          </p:nvPicPr>
          <p:blipFill>
            <a:blip r:embed="rId3" cstate="email"/>
            <a:stretch>
              <a:fillRect/>
            </a:stretch>
          </p:blipFill>
          <p:spPr>
            <a:xfrm>
              <a:off x="6096000" y="1905000"/>
              <a:ext cx="1143000" cy="638175"/>
            </a:xfrm>
            <a:prstGeom prst="rect">
              <a:avLst/>
            </a:prstGeom>
          </p:spPr>
        </p:pic>
      </p:grpSp>
      <p:grpSp>
        <p:nvGrpSpPr>
          <p:cNvPr id="10" name="Group 12"/>
          <p:cNvGrpSpPr/>
          <p:nvPr/>
        </p:nvGrpSpPr>
        <p:grpSpPr>
          <a:xfrm>
            <a:off x="6553200" y="4857997"/>
            <a:ext cx="1447800" cy="762000"/>
            <a:chOff x="5943600" y="1828800"/>
            <a:chExt cx="1447800" cy="762000"/>
          </a:xfrm>
        </p:grpSpPr>
        <p:sp>
          <p:nvSpPr>
            <p:cNvPr id="14" name="Rounded Rectangle 13"/>
            <p:cNvSpPr/>
            <p:nvPr/>
          </p:nvSpPr>
          <p:spPr>
            <a:xfrm>
              <a:off x="5943600" y="1828800"/>
              <a:ext cx="1447800" cy="7620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AEDB"/>
                </a:solidFill>
                <a:effectLst/>
                <a:uLnTx/>
                <a:uFillTx/>
                <a:latin typeface="Segoe"/>
                <a:ea typeface="+mn-ea"/>
                <a:cs typeface="+mn-cs"/>
              </a:endParaRPr>
            </a:p>
          </p:txBody>
        </p:sp>
        <p:pic>
          <p:nvPicPr>
            <p:cNvPr id="15" name="Picture 14" descr="php.gif"/>
            <p:cNvPicPr>
              <a:picLocks noChangeAspect="1"/>
            </p:cNvPicPr>
            <p:nvPr/>
          </p:nvPicPr>
          <p:blipFill>
            <a:blip r:embed="rId3" cstate="email"/>
            <a:stretch>
              <a:fillRect/>
            </a:stretch>
          </p:blipFill>
          <p:spPr>
            <a:xfrm>
              <a:off x="6096000" y="1905000"/>
              <a:ext cx="1143000" cy="638175"/>
            </a:xfrm>
            <a:prstGeom prst="rect">
              <a:avLst/>
            </a:prstGeom>
          </p:spPr>
        </p:pic>
      </p:grpSp>
      <p:grpSp>
        <p:nvGrpSpPr>
          <p:cNvPr id="13" name="Group 15"/>
          <p:cNvGrpSpPr/>
          <p:nvPr/>
        </p:nvGrpSpPr>
        <p:grpSpPr>
          <a:xfrm>
            <a:off x="6400800" y="4781797"/>
            <a:ext cx="1447800" cy="762000"/>
            <a:chOff x="5943600" y="1828800"/>
            <a:chExt cx="1447800" cy="762000"/>
          </a:xfrm>
        </p:grpSpPr>
        <p:sp>
          <p:nvSpPr>
            <p:cNvPr id="17" name="Rounded Rectangle 16"/>
            <p:cNvSpPr/>
            <p:nvPr/>
          </p:nvSpPr>
          <p:spPr>
            <a:xfrm>
              <a:off x="5943600" y="1828800"/>
              <a:ext cx="1447800" cy="7620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AEDB"/>
                </a:solidFill>
                <a:effectLst/>
                <a:uLnTx/>
                <a:uFillTx/>
                <a:latin typeface="Segoe"/>
                <a:ea typeface="+mn-ea"/>
                <a:cs typeface="+mn-cs"/>
              </a:endParaRPr>
            </a:p>
          </p:txBody>
        </p:sp>
        <p:pic>
          <p:nvPicPr>
            <p:cNvPr id="18" name="Picture 17" descr="php.gif"/>
            <p:cNvPicPr>
              <a:picLocks noChangeAspect="1"/>
            </p:cNvPicPr>
            <p:nvPr/>
          </p:nvPicPr>
          <p:blipFill>
            <a:blip r:embed="rId3" cstate="email"/>
            <a:stretch>
              <a:fillRect/>
            </a:stretch>
          </p:blipFill>
          <p:spPr>
            <a:xfrm>
              <a:off x="6096000" y="1905000"/>
              <a:ext cx="1143000" cy="638175"/>
            </a:xfrm>
            <a:prstGeom prst="rect">
              <a:avLst/>
            </a:prstGeom>
          </p:spPr>
        </p:pic>
      </p:grpSp>
      <p:sp>
        <p:nvSpPr>
          <p:cNvPr id="19" name="Rounded Rectangle 18"/>
          <p:cNvSpPr/>
          <p:nvPr/>
        </p:nvSpPr>
        <p:spPr>
          <a:xfrm>
            <a:off x="6096000" y="4148446"/>
            <a:ext cx="2438400" cy="1852551"/>
          </a:xfrm>
          <a:prstGeom prst="roundRect">
            <a:avLst/>
          </a:prstGeom>
          <a:noFill/>
          <a:ln w="25400" cap="flat" cmpd="sng" algn="ctr">
            <a:noFill/>
            <a:prstDash val="solid"/>
          </a:ln>
          <a:effectLst/>
        </p:spPr>
        <p:txBody>
          <a:bodyPr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FFFF"/>
                </a:solidFill>
                <a:effectLst>
                  <a:outerShdw blurRad="50800" dist="38100" dir="2700000" algn="tl" rotWithShape="0">
                    <a:prstClr val="black">
                      <a:alpha val="40000"/>
                    </a:prstClr>
                  </a:outerShdw>
                </a:effectLst>
                <a:uLnTx/>
                <a:uFillTx/>
                <a:latin typeface="Segoe"/>
                <a:ea typeface="+mn-ea"/>
                <a:cs typeface="+mn-cs"/>
              </a:rPr>
              <a:t>FastCGI process pool for PHP4</a:t>
            </a:r>
            <a:endParaRPr kumimoji="0" lang="en-US" sz="12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Segoe"/>
              <a:ea typeface="+mn-ea"/>
              <a:cs typeface="+mn-cs"/>
            </a:endParaRPr>
          </a:p>
        </p:txBody>
      </p:sp>
      <p:sp>
        <p:nvSpPr>
          <p:cNvPr id="20" name="TextBox 19"/>
          <p:cNvSpPr txBox="1"/>
          <p:nvPr/>
        </p:nvSpPr>
        <p:spPr>
          <a:xfrm>
            <a:off x="6890313" y="5742801"/>
            <a:ext cx="729687" cy="276999"/>
          </a:xfrm>
          <a:prstGeom prst="rect">
            <a:avLst/>
          </a:prstGeom>
          <a:noFill/>
        </p:spPr>
        <p:txBody>
          <a:bodyPr wrap="none" rtlCol="0">
            <a:spAutoFit/>
          </a:bodyPr>
          <a:lstStyle/>
          <a:p>
            <a:pPr algn="l" rtl="0" fontAlgn="base">
              <a:spcBef>
                <a:spcPct val="0"/>
              </a:spcBef>
              <a:spcAft>
                <a:spcPct val="0"/>
              </a:spcAft>
            </a:pPr>
            <a:r>
              <a:rPr lang="en-US" sz="1200" kern="1200" dirty="0" smtClean="0">
                <a:solidFill>
                  <a:srgbClr val="FFFFFF"/>
                </a:solidFill>
                <a:effectLst>
                  <a:outerShdw blurRad="50800" dist="38100" dir="2700000" algn="tl" rotWithShape="0">
                    <a:prstClr val="black">
                      <a:alpha val="40000"/>
                    </a:prstClr>
                  </a:outerShdw>
                </a:effectLst>
                <a:latin typeface="Segoe"/>
                <a:ea typeface="+mn-ea"/>
                <a:cs typeface="+mn-cs"/>
              </a:rPr>
              <a:t>php.exe</a:t>
            </a:r>
            <a:endParaRPr lang="en-US" sz="1200" kern="1200" dirty="0">
              <a:solidFill>
                <a:srgbClr val="FFFFFF"/>
              </a:solidFill>
              <a:effectLst>
                <a:outerShdw blurRad="50800" dist="38100" dir="2700000" algn="tl" rotWithShape="0">
                  <a:prstClr val="black">
                    <a:alpha val="40000"/>
                  </a:prstClr>
                </a:outerShdw>
              </a:effectLst>
              <a:latin typeface="Segoe"/>
              <a:ea typeface="+mn-ea"/>
              <a:cs typeface="+mn-cs"/>
            </a:endParaRPr>
          </a:p>
        </p:txBody>
      </p:sp>
      <p:grpSp>
        <p:nvGrpSpPr>
          <p:cNvPr id="16" name="Group 20"/>
          <p:cNvGrpSpPr/>
          <p:nvPr/>
        </p:nvGrpSpPr>
        <p:grpSpPr>
          <a:xfrm>
            <a:off x="6096000" y="1752600"/>
            <a:ext cx="2438400" cy="1905001"/>
            <a:chOff x="617416" y="1712913"/>
            <a:chExt cx="4868984" cy="3188677"/>
          </a:xfrm>
        </p:grpSpPr>
        <p:sp>
          <p:nvSpPr>
            <p:cNvPr id="22" name="Rounded Rectangle 21"/>
            <p:cNvSpPr/>
            <p:nvPr/>
          </p:nvSpPr>
          <p:spPr bwMode="auto">
            <a:xfrm>
              <a:off x="617416" y="1712913"/>
              <a:ext cx="4868984" cy="3188677"/>
            </a:xfrm>
            <a:prstGeom prst="roundRect">
              <a:avLst/>
            </a:prstGeom>
            <a:gradFill flip="none" rotWithShape="1">
              <a:gsLst>
                <a:gs pos="0">
                  <a:srgbClr val="FFFFFF"/>
                </a:gs>
                <a:gs pos="18000">
                  <a:srgbClr val="FFFFFF">
                    <a:alpha val="0"/>
                  </a:srgbClr>
                </a:gs>
                <a:gs pos="54000">
                  <a:srgbClr val="000000">
                    <a:alpha val="56863"/>
                  </a:srgbClr>
                </a:gs>
                <a:gs pos="87000">
                  <a:srgbClr val="000000">
                    <a:alpha val="21000"/>
                  </a:srgbClr>
                </a:gs>
                <a:gs pos="100000">
                  <a:srgbClr val="FFFFFF">
                    <a:alpha val="31000"/>
                  </a:srgbClr>
                </a:gs>
              </a:gsLst>
              <a:lin ang="16200000" scaled="1"/>
              <a:tileRect/>
            </a:gradFill>
            <a:ln cmpd="sng">
              <a:solidFill>
                <a:srgbClr val="FFFFFF">
                  <a:alpha val="20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46278" tIns="487595" rIns="146278" bIns="73139" numCol="1" rtlCol="0" anchor="t" anchorCtr="0" compatLnSpc="1">
              <a:prstTxWarp prst="textNoShape">
                <a:avLst/>
              </a:prstTxWarp>
            </a:bodyPr>
            <a:lstStyle/>
            <a:p>
              <a:pPr algn="ctr" defTabSz="1097280" fontAlgn="base">
                <a:lnSpc>
                  <a:spcPct val="80000"/>
                </a:lnSpc>
                <a:spcBef>
                  <a:spcPct val="0"/>
                </a:spcBef>
                <a:spcAft>
                  <a:spcPct val="0"/>
                </a:spcAft>
                <a:defRPr/>
              </a:pPr>
              <a:endParaRPr lang="en-US" sz="8000" i="1" spc="-200" dirty="0" smtClean="0">
                <a:ln w="18415" cmpd="sng">
                  <a:noFill/>
                  <a:prstDash val="solid"/>
                </a:ln>
                <a:solidFill>
                  <a:srgbClr val="000000"/>
                </a:solidFill>
                <a:effectLst>
                  <a:glow rad="101600">
                    <a:srgbClr val="CCECFF"/>
                  </a:glow>
                  <a:innerShdw blurRad="114300">
                    <a:prstClr val="black"/>
                  </a:innerShdw>
                </a:effectLst>
                <a:latin typeface="Segoe Black" pitchFamily="34" charset="0"/>
              </a:endParaRPr>
            </a:p>
          </p:txBody>
        </p:sp>
        <p:sp>
          <p:nvSpPr>
            <p:cNvPr id="23" name="Round Same Side Corner Rectangle 22"/>
            <p:cNvSpPr/>
            <p:nvPr/>
          </p:nvSpPr>
          <p:spPr bwMode="auto">
            <a:xfrm>
              <a:off x="768105" y="1884843"/>
              <a:ext cx="4567607" cy="986692"/>
            </a:xfrm>
            <a:prstGeom prst="round2SameRect">
              <a:avLst>
                <a:gd name="adj1" fmla="val 50000"/>
                <a:gd name="adj2" fmla="val 0"/>
              </a:avLst>
            </a:prstGeom>
            <a:gradFill flip="none" rotWithShape="1">
              <a:gsLst>
                <a:gs pos="0">
                  <a:srgbClr val="FFFFFF"/>
                </a:gs>
                <a:gs pos="16000">
                  <a:srgbClr val="FFFFFF">
                    <a:alpha val="35000"/>
                  </a:srgbClr>
                </a:gs>
                <a:gs pos="29000">
                  <a:srgbClr val="000000">
                    <a:alpha val="2000"/>
                  </a:srgbClr>
                </a:gs>
              </a:gsLst>
              <a:lin ang="5400000" scaled="1"/>
              <a:tileRect/>
            </a:gradFill>
            <a:ln>
              <a:noFill/>
              <a:headEnd type="none" w="med" len="med"/>
              <a:tailEnd type="none" w="med" len="med"/>
            </a:ln>
            <a:effectLst>
              <a:outerShdw blurRad="177800" algn="ctr" rotWithShape="0">
                <a:srgbClr val="FFFFFF"/>
              </a:outerShdw>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aphicFrame>
        <p:nvGraphicFramePr>
          <p:cNvPr id="24" name="Diagram 23"/>
          <p:cNvGraphicFramePr/>
          <p:nvPr/>
        </p:nvGraphicFramePr>
        <p:xfrm>
          <a:off x="-306775" y="2514600"/>
          <a:ext cx="2895600" cy="32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5" name="Diagram 24"/>
          <p:cNvGraphicFramePr/>
          <p:nvPr/>
        </p:nvGraphicFramePr>
        <p:xfrm>
          <a:off x="1343904" y="2154386"/>
          <a:ext cx="3304296" cy="34557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6" name="Flowchart: Multidocument 25"/>
          <p:cNvSpPr/>
          <p:nvPr/>
        </p:nvSpPr>
        <p:spPr>
          <a:xfrm>
            <a:off x="2549240" y="5036128"/>
            <a:ext cx="914400" cy="609600"/>
          </a:xfrm>
          <a:prstGeom prst="flowChartMultidocument">
            <a:avLst/>
          </a:prstGeom>
          <a:solidFill>
            <a:srgbClr val="FFCC00"/>
          </a:solidFill>
          <a:ln w="25400" cap="flat" cmpd="sng" algn="ctr">
            <a:solidFill>
              <a:srgbClr val="FFFFFF"/>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2B7F"/>
                </a:solidFill>
                <a:effectLst/>
                <a:uLnTx/>
                <a:uFillTx/>
                <a:latin typeface="Segoe"/>
                <a:ea typeface="+mn-ea"/>
                <a:cs typeface="+mn-cs"/>
              </a:rPr>
              <a:t>Request queue</a:t>
            </a:r>
            <a:endParaRPr kumimoji="0" lang="en-US" sz="1200" b="0" i="0" u="none" strike="noStrike" kern="1200" cap="none" spc="0" normalizeH="0" baseline="0" noProof="0" dirty="0">
              <a:ln>
                <a:noFill/>
              </a:ln>
              <a:solidFill>
                <a:srgbClr val="002B7F"/>
              </a:solidFill>
              <a:effectLst/>
              <a:uLnTx/>
              <a:uFillTx/>
              <a:latin typeface="Segoe"/>
              <a:ea typeface="+mn-ea"/>
              <a:cs typeface="+mn-cs"/>
            </a:endParaRPr>
          </a:p>
        </p:txBody>
      </p:sp>
      <p:grpSp>
        <p:nvGrpSpPr>
          <p:cNvPr id="21" name="Group 26"/>
          <p:cNvGrpSpPr/>
          <p:nvPr/>
        </p:nvGrpSpPr>
        <p:grpSpPr>
          <a:xfrm>
            <a:off x="6724400" y="2590800"/>
            <a:ext cx="1447800" cy="762000"/>
            <a:chOff x="5943600" y="1828800"/>
            <a:chExt cx="1447800" cy="762000"/>
          </a:xfrm>
        </p:grpSpPr>
        <p:sp>
          <p:nvSpPr>
            <p:cNvPr id="28" name="Rounded Rectangle 27"/>
            <p:cNvSpPr/>
            <p:nvPr/>
          </p:nvSpPr>
          <p:spPr>
            <a:xfrm>
              <a:off x="5943600" y="1828800"/>
              <a:ext cx="1447800" cy="7620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AEDB"/>
                </a:solidFill>
                <a:effectLst/>
                <a:uLnTx/>
                <a:uFillTx/>
                <a:latin typeface="Segoe"/>
                <a:ea typeface="+mn-ea"/>
                <a:cs typeface="+mn-cs"/>
              </a:endParaRPr>
            </a:p>
          </p:txBody>
        </p:sp>
        <p:pic>
          <p:nvPicPr>
            <p:cNvPr id="29" name="Picture 28" descr="php.gif"/>
            <p:cNvPicPr>
              <a:picLocks noChangeAspect="1"/>
            </p:cNvPicPr>
            <p:nvPr/>
          </p:nvPicPr>
          <p:blipFill>
            <a:blip r:embed="rId3" cstate="email"/>
            <a:stretch>
              <a:fillRect/>
            </a:stretch>
          </p:blipFill>
          <p:spPr>
            <a:xfrm>
              <a:off x="6096000" y="1905000"/>
              <a:ext cx="1143000" cy="638175"/>
            </a:xfrm>
            <a:prstGeom prst="rect">
              <a:avLst/>
            </a:prstGeom>
          </p:spPr>
        </p:pic>
      </p:grpSp>
      <p:grpSp>
        <p:nvGrpSpPr>
          <p:cNvPr id="27" name="Group 29"/>
          <p:cNvGrpSpPr/>
          <p:nvPr/>
        </p:nvGrpSpPr>
        <p:grpSpPr>
          <a:xfrm>
            <a:off x="6572000" y="2514600"/>
            <a:ext cx="1447800" cy="762000"/>
            <a:chOff x="5943600" y="1828800"/>
            <a:chExt cx="1447800" cy="762000"/>
          </a:xfrm>
        </p:grpSpPr>
        <p:sp>
          <p:nvSpPr>
            <p:cNvPr id="31" name="Rounded Rectangle 30"/>
            <p:cNvSpPr/>
            <p:nvPr/>
          </p:nvSpPr>
          <p:spPr>
            <a:xfrm>
              <a:off x="5943600" y="1828800"/>
              <a:ext cx="1447800" cy="7620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AEDB"/>
                </a:solidFill>
                <a:effectLst/>
                <a:uLnTx/>
                <a:uFillTx/>
                <a:latin typeface="Segoe"/>
                <a:ea typeface="+mn-ea"/>
                <a:cs typeface="+mn-cs"/>
              </a:endParaRPr>
            </a:p>
          </p:txBody>
        </p:sp>
        <p:pic>
          <p:nvPicPr>
            <p:cNvPr id="32" name="Picture 31" descr="php.gif"/>
            <p:cNvPicPr>
              <a:picLocks noChangeAspect="1"/>
            </p:cNvPicPr>
            <p:nvPr/>
          </p:nvPicPr>
          <p:blipFill>
            <a:blip r:embed="rId3" cstate="email"/>
            <a:stretch>
              <a:fillRect/>
            </a:stretch>
          </p:blipFill>
          <p:spPr>
            <a:xfrm>
              <a:off x="6096000" y="1905000"/>
              <a:ext cx="1143000" cy="638175"/>
            </a:xfrm>
            <a:prstGeom prst="rect">
              <a:avLst/>
            </a:prstGeom>
          </p:spPr>
        </p:pic>
      </p:grpSp>
      <p:grpSp>
        <p:nvGrpSpPr>
          <p:cNvPr id="30" name="Group 32"/>
          <p:cNvGrpSpPr/>
          <p:nvPr/>
        </p:nvGrpSpPr>
        <p:grpSpPr>
          <a:xfrm>
            <a:off x="6419600" y="2438400"/>
            <a:ext cx="1447800" cy="762000"/>
            <a:chOff x="5943600" y="1828800"/>
            <a:chExt cx="1447800" cy="762000"/>
          </a:xfrm>
        </p:grpSpPr>
        <p:sp>
          <p:nvSpPr>
            <p:cNvPr id="34" name="Rounded Rectangle 33"/>
            <p:cNvSpPr/>
            <p:nvPr/>
          </p:nvSpPr>
          <p:spPr>
            <a:xfrm>
              <a:off x="5943600" y="1828800"/>
              <a:ext cx="1447800" cy="762000"/>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AEDB"/>
                </a:solidFill>
                <a:effectLst/>
                <a:uLnTx/>
                <a:uFillTx/>
                <a:latin typeface="Segoe"/>
                <a:ea typeface="+mn-ea"/>
                <a:cs typeface="+mn-cs"/>
              </a:endParaRPr>
            </a:p>
          </p:txBody>
        </p:sp>
        <p:pic>
          <p:nvPicPr>
            <p:cNvPr id="35" name="Picture 34" descr="php.gif"/>
            <p:cNvPicPr>
              <a:picLocks noChangeAspect="1"/>
            </p:cNvPicPr>
            <p:nvPr/>
          </p:nvPicPr>
          <p:blipFill>
            <a:blip r:embed="rId3" cstate="email"/>
            <a:stretch>
              <a:fillRect/>
            </a:stretch>
          </p:blipFill>
          <p:spPr>
            <a:xfrm>
              <a:off x="6096000" y="1905000"/>
              <a:ext cx="1143000" cy="638175"/>
            </a:xfrm>
            <a:prstGeom prst="rect">
              <a:avLst/>
            </a:prstGeom>
          </p:spPr>
        </p:pic>
      </p:grpSp>
      <p:sp>
        <p:nvSpPr>
          <p:cNvPr id="36" name="Rounded Rectangle 35"/>
          <p:cNvSpPr/>
          <p:nvPr/>
        </p:nvSpPr>
        <p:spPr>
          <a:xfrm>
            <a:off x="6114800" y="1805049"/>
            <a:ext cx="2438400" cy="1852551"/>
          </a:xfrm>
          <a:prstGeom prst="roundRect">
            <a:avLst/>
          </a:prstGeom>
          <a:noFill/>
          <a:ln w="25400" cap="flat" cmpd="sng" algn="ctr">
            <a:noFill/>
            <a:prstDash val="solid"/>
          </a:ln>
          <a:effectLst/>
        </p:spPr>
        <p:txBody>
          <a:bodyPr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FFFF"/>
                </a:solidFill>
                <a:effectLst>
                  <a:outerShdw blurRad="50800" dist="38100" dir="2700000" algn="tl" rotWithShape="0">
                    <a:prstClr val="black">
                      <a:alpha val="40000"/>
                    </a:prstClr>
                  </a:outerShdw>
                </a:effectLst>
                <a:uLnTx/>
                <a:uFillTx/>
                <a:latin typeface="Segoe"/>
                <a:ea typeface="+mn-ea"/>
                <a:cs typeface="+mn-cs"/>
              </a:rPr>
              <a:t>FastCGI process pool for PHP5</a:t>
            </a:r>
            <a:endParaRPr kumimoji="0" lang="en-US" sz="12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Segoe"/>
              <a:ea typeface="+mn-ea"/>
              <a:cs typeface="+mn-cs"/>
            </a:endParaRPr>
          </a:p>
        </p:txBody>
      </p:sp>
      <p:sp>
        <p:nvSpPr>
          <p:cNvPr id="37" name="TextBox 36"/>
          <p:cNvSpPr txBox="1"/>
          <p:nvPr/>
        </p:nvSpPr>
        <p:spPr>
          <a:xfrm>
            <a:off x="6789165" y="3399404"/>
            <a:ext cx="976549" cy="276999"/>
          </a:xfrm>
          <a:prstGeom prst="rect">
            <a:avLst/>
          </a:prstGeom>
          <a:noFill/>
        </p:spPr>
        <p:txBody>
          <a:bodyPr wrap="none" rtlCol="0">
            <a:spAutoFit/>
          </a:bodyPr>
          <a:lstStyle/>
          <a:p>
            <a:pPr algn="l" rtl="0" fontAlgn="base">
              <a:spcBef>
                <a:spcPct val="0"/>
              </a:spcBef>
              <a:spcAft>
                <a:spcPct val="0"/>
              </a:spcAft>
            </a:pPr>
            <a:r>
              <a:rPr lang="en-US" sz="1200" kern="1200" dirty="0">
                <a:solidFill>
                  <a:srgbClr val="FFFFFF"/>
                </a:solidFill>
                <a:effectLst>
                  <a:outerShdw blurRad="50800" dist="38100" dir="2700000" algn="tl" rotWithShape="0">
                    <a:prstClr val="black">
                      <a:alpha val="40000"/>
                    </a:prstClr>
                  </a:outerShdw>
                </a:effectLst>
                <a:latin typeface="Segoe"/>
                <a:ea typeface="+mn-ea"/>
                <a:cs typeface="+mn-cs"/>
              </a:rPr>
              <a:t>php-cgi.exe</a:t>
            </a:r>
          </a:p>
        </p:txBody>
      </p:sp>
      <p:cxnSp>
        <p:nvCxnSpPr>
          <p:cNvPr id="38" name="Curved Connector 37"/>
          <p:cNvCxnSpPr/>
          <p:nvPr/>
        </p:nvCxnSpPr>
        <p:spPr>
          <a:xfrm flipV="1">
            <a:off x="4495800" y="2831276"/>
            <a:ext cx="1900051" cy="1435924"/>
          </a:xfrm>
          <a:prstGeom prst="curvedConnector3">
            <a:avLst>
              <a:gd name="adj1" fmla="val 50000"/>
            </a:avLst>
          </a:prstGeom>
          <a:noFill/>
          <a:ln w="19050" cap="flat" cmpd="sng" algn="ctr">
            <a:solidFill>
              <a:srgbClr val="FFFFFF">
                <a:shade val="95000"/>
                <a:satMod val="105000"/>
              </a:srgbClr>
            </a:solidFill>
            <a:prstDash val="solid"/>
            <a:tailEnd type="arrow"/>
          </a:ln>
          <a:effectLst/>
        </p:spPr>
      </p:cxnSp>
      <p:cxnSp>
        <p:nvCxnSpPr>
          <p:cNvPr id="39" name="Curved Connector 38"/>
          <p:cNvCxnSpPr/>
          <p:nvPr/>
        </p:nvCxnSpPr>
        <p:spPr>
          <a:xfrm>
            <a:off x="4572000" y="4648200"/>
            <a:ext cx="1828800" cy="685800"/>
          </a:xfrm>
          <a:prstGeom prst="curvedConnector3">
            <a:avLst>
              <a:gd name="adj1" fmla="val 50000"/>
            </a:avLst>
          </a:prstGeom>
          <a:noFill/>
          <a:ln w="19050" cap="flat" cmpd="sng" algn="ctr">
            <a:solidFill>
              <a:srgbClr val="FFFFFF">
                <a:shade val="95000"/>
                <a:satMod val="105000"/>
              </a:srgbClr>
            </a:solidFill>
            <a:prstDash val="solid"/>
            <a:tailEnd type="arrow"/>
          </a:ln>
          <a:effectLst/>
        </p:spPr>
      </p:cxnSp>
      <p:sp>
        <p:nvSpPr>
          <p:cNvPr id="40" name="Line Callout 1 (No Border) 39"/>
          <p:cNvSpPr/>
          <p:nvPr/>
        </p:nvSpPr>
        <p:spPr>
          <a:xfrm>
            <a:off x="4809506" y="2217716"/>
            <a:ext cx="1371600" cy="609600"/>
          </a:xfrm>
          <a:prstGeom prst="callout1">
            <a:avLst>
              <a:gd name="adj1" fmla="val 92256"/>
              <a:gd name="adj2" fmla="val 29676"/>
              <a:gd name="adj3" fmla="val 158528"/>
              <a:gd name="adj4" fmla="val 56504"/>
            </a:avLst>
          </a:prstGeom>
          <a:solidFill>
            <a:srgbClr val="00AEDB">
              <a:alpha val="0"/>
            </a:srgbClr>
          </a:solidFill>
          <a:ln w="25400" cap="flat" cmpd="sng" algn="ctr">
            <a:solidFill>
              <a:srgbClr val="FFFFFF"/>
            </a:solidFill>
            <a:prstDash val="solid"/>
          </a:ln>
          <a:effectLst/>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FFFFFF"/>
                </a:solidFill>
                <a:effectLst/>
                <a:uLnTx/>
                <a:uFillTx/>
                <a:latin typeface="Segoe"/>
                <a:ea typeface="+mn-ea"/>
                <a:cs typeface="+mn-cs"/>
              </a:rPr>
              <a:t>FastCGI protocol over named pipes or TCP</a:t>
            </a:r>
            <a:endParaRPr kumimoji="0" lang="en-US" sz="1100" b="0" i="0" u="none" strike="noStrike" kern="1200" cap="none" spc="0" normalizeH="0" baseline="0" noProof="0" dirty="0">
              <a:ln>
                <a:noFill/>
              </a:ln>
              <a:solidFill>
                <a:srgbClr val="FFFFFF"/>
              </a:solidFill>
              <a:effectLst/>
              <a:uLnTx/>
              <a:uFillTx/>
              <a:latin typeface="Segoe"/>
              <a:ea typeface="+mn-ea"/>
              <a:cs typeface="+mn-cs"/>
            </a:endParaRPr>
          </a:p>
        </p:txBody>
      </p:sp>
      <p:sp>
        <p:nvSpPr>
          <p:cNvPr id="41" name="TextBox 40"/>
          <p:cNvSpPr txBox="1"/>
          <p:nvPr/>
        </p:nvSpPr>
        <p:spPr>
          <a:xfrm>
            <a:off x="1600200" y="2057400"/>
            <a:ext cx="2168222" cy="400110"/>
          </a:xfrm>
          <a:prstGeom prst="rect">
            <a:avLst/>
          </a:prstGeom>
          <a:noFill/>
        </p:spPr>
        <p:txBody>
          <a:bodyPr wrap="square" rtlCol="0">
            <a:spAutoFit/>
          </a:bodyPr>
          <a:lstStyle/>
          <a:p>
            <a:pPr lvl="0" algn="ctr" defTabSz="914400">
              <a:defRPr/>
            </a:pPr>
            <a:r>
              <a:rPr lang="en-US" sz="20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IIS Worker Process</a:t>
            </a:r>
            <a:endParaRPr lang="en-US" sz="900" dirty="0">
              <a:effectLst>
                <a:outerShdw blurRad="50800" dist="38100" dir="2700000" algn="tl" rotWithShape="0">
                  <a:prstClr val="black">
                    <a:alpha val="40000"/>
                  </a:prstClr>
                </a:outerShdw>
              </a:effectLst>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dirty="0" smtClean="0"/>
              <a:t>FastCGI Reliability</a:t>
            </a:r>
            <a:endParaRPr lang="en-US" dirty="0"/>
          </a:p>
        </p:txBody>
      </p:sp>
      <p:sp>
        <p:nvSpPr>
          <p:cNvPr id="10" name="Text Placeholder 9"/>
          <p:cNvSpPr>
            <a:spLocks noGrp="1"/>
          </p:cNvSpPr>
          <p:nvPr>
            <p:ph type="body" sz="quarter" idx="10"/>
          </p:nvPr>
        </p:nvSpPr>
        <p:spPr>
          <a:xfrm>
            <a:off x="381000" y="1411552"/>
            <a:ext cx="8382000" cy="5459956"/>
          </a:xfrm>
        </p:spPr>
        <p:txBody>
          <a:bodyPr/>
          <a:lstStyle/>
          <a:p>
            <a:pPr>
              <a:buNone/>
            </a:pPr>
            <a:r>
              <a:rPr lang="en-US" sz="2800" b="1" u="sng" dirty="0" smtClean="0"/>
              <a:t>Guaranteed thread safety</a:t>
            </a:r>
          </a:p>
          <a:p>
            <a:pPr>
              <a:buNone/>
            </a:pPr>
            <a:endParaRPr lang="en-US" sz="2800" b="1" u="sng" dirty="0" smtClean="0"/>
          </a:p>
          <a:p>
            <a:r>
              <a:rPr lang="en-US" sz="2800" dirty="0" smtClean="0"/>
              <a:t>Process isolation:</a:t>
            </a:r>
          </a:p>
          <a:p>
            <a:pPr lvl="1"/>
            <a:r>
              <a:rPr lang="en-US" sz="2400" dirty="0" smtClean="0"/>
              <a:t>Separate process isolate failure from IIS worker process</a:t>
            </a:r>
          </a:p>
          <a:p>
            <a:pPr lvl="1"/>
            <a:r>
              <a:rPr lang="en-US" sz="2400" dirty="0" smtClean="0"/>
              <a:t>Separate process pools per IIS application pool isolate failures from other application pools</a:t>
            </a:r>
          </a:p>
          <a:p>
            <a:pPr lvl="1"/>
            <a:r>
              <a:rPr lang="en-US" sz="2400" dirty="0" smtClean="0"/>
              <a:t>Multiple processes reduce failure impact to application</a:t>
            </a:r>
          </a:p>
          <a:p>
            <a:r>
              <a:rPr lang="en-US" sz="2800" dirty="0" smtClean="0"/>
              <a:t>Reliability features:</a:t>
            </a:r>
          </a:p>
          <a:p>
            <a:pPr lvl="1"/>
            <a:r>
              <a:rPr lang="en-US" sz="2400" dirty="0" smtClean="0"/>
              <a:t>Timeouts (activityTimeout, requestTimeout)</a:t>
            </a:r>
          </a:p>
          <a:p>
            <a:pPr lvl="1"/>
            <a:r>
              <a:rPr lang="en-US" sz="2400" dirty="0" smtClean="0"/>
              <a:t>Periodic process restarts (instanceMaxRequests)</a:t>
            </a:r>
          </a:p>
          <a:p>
            <a:pPr lvl="1"/>
            <a:r>
              <a:rPr lang="en-US" sz="2400" dirty="0" smtClean="0"/>
              <a:t>Rapid fail protection (rapidFailsPerMinute)</a:t>
            </a:r>
          </a:p>
          <a:p>
            <a:pPr lvl="1"/>
            <a:endParaRPr lang="en-US" sz="2400" dirty="0" smtClean="0"/>
          </a:p>
          <a:p>
            <a:endParaRPr lang="en-US" sz="2800"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FastCGI Performance</a:t>
            </a:r>
            <a:endParaRPr lang="en-US" dirty="0"/>
          </a:p>
        </p:txBody>
      </p:sp>
      <p:sp>
        <p:nvSpPr>
          <p:cNvPr id="3" name="Text Placeholder 2"/>
          <p:cNvSpPr>
            <a:spLocks noGrp="1"/>
          </p:cNvSpPr>
          <p:nvPr>
            <p:ph type="body" sz="quarter" idx="10"/>
          </p:nvPr>
        </p:nvSpPr>
        <p:spPr>
          <a:xfrm>
            <a:off x="381000" y="1411552"/>
            <a:ext cx="8382000" cy="4039567"/>
          </a:xfrm>
        </p:spPr>
        <p:txBody>
          <a:bodyPr/>
          <a:lstStyle/>
          <a:p>
            <a:r>
              <a:rPr lang="en-US" sz="3600" dirty="0" smtClean="0"/>
              <a:t>Performance architecture</a:t>
            </a:r>
          </a:p>
          <a:p>
            <a:pPr lvl="1"/>
            <a:r>
              <a:rPr lang="en-US" sz="3200" dirty="0" smtClean="0"/>
              <a:t>Reusable processes (reduced process creation overhead)</a:t>
            </a:r>
          </a:p>
          <a:p>
            <a:pPr lvl="1"/>
            <a:r>
              <a:rPr lang="en-US" sz="3200" dirty="0" smtClean="0"/>
              <a:t>Keep-alive connections</a:t>
            </a:r>
          </a:p>
          <a:p>
            <a:pPr lvl="1"/>
            <a:r>
              <a:rPr lang="en-US" sz="3200" dirty="0" smtClean="0"/>
              <a:t>Non-PHP content served directly by IIS</a:t>
            </a:r>
          </a:p>
          <a:p>
            <a:pPr lvl="1"/>
            <a:r>
              <a:rPr lang="en-US" sz="3200" dirty="0" smtClean="0"/>
              <a:t>Benefit from IIS performance features</a:t>
            </a:r>
          </a:p>
          <a:p>
            <a:pPr lvl="2"/>
            <a:r>
              <a:rPr lang="en-US" sz="2800" dirty="0" smtClean="0"/>
              <a:t>Output caching</a:t>
            </a:r>
          </a:p>
          <a:p>
            <a:pPr lvl="2"/>
            <a:r>
              <a:rPr lang="en-US" sz="2800" dirty="0" smtClean="0"/>
              <a:t>Compression</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Run PHP apps on IIS 7.0</a:t>
            </a:r>
            <a:endParaRPr lang="en-US" dirty="0"/>
          </a:p>
        </p:txBody>
      </p:sp>
      <p:sp>
        <p:nvSpPr>
          <p:cNvPr id="3" name="Text Placeholder 2"/>
          <p:cNvSpPr>
            <a:spLocks noGrp="1"/>
          </p:cNvSpPr>
          <p:nvPr>
            <p:ph type="body" sz="quarter" idx="10"/>
          </p:nvPr>
        </p:nvSpPr>
        <p:spPr>
          <a:xfrm>
            <a:off x="381000" y="1411552"/>
            <a:ext cx="8382000" cy="4198072"/>
          </a:xfrm>
        </p:spPr>
        <p:txBody>
          <a:bodyPr/>
          <a:lstStyle/>
          <a:p>
            <a:r>
              <a:rPr lang="en-US" dirty="0" smtClean="0"/>
              <a:t>Easy to set up:</a:t>
            </a:r>
          </a:p>
          <a:p>
            <a:pPr lvl="1"/>
            <a:r>
              <a:rPr lang="en-US" dirty="0" smtClean="0"/>
              <a:t>Install PHP with FastCGI</a:t>
            </a:r>
          </a:p>
          <a:p>
            <a:pPr lvl="1"/>
            <a:r>
              <a:rPr lang="en-US" dirty="0" smtClean="0"/>
              <a:t>Deploy the application</a:t>
            </a:r>
          </a:p>
          <a:p>
            <a:r>
              <a:rPr lang="en-US" dirty="0" smtClean="0"/>
              <a:t>Compatible:</a:t>
            </a:r>
          </a:p>
          <a:p>
            <a:pPr lvl="1"/>
            <a:r>
              <a:rPr lang="en-US" dirty="0" smtClean="0"/>
              <a:t>Top 10 PHP applications tested/documented on </a:t>
            </a:r>
            <a:r>
              <a:rPr lang="en-US" dirty="0" smtClean="0">
                <a:hlinkClick r:id="rId3"/>
              </a:rPr>
              <a:t>www.iis.net/php</a:t>
            </a:r>
            <a:r>
              <a:rPr lang="en-US" dirty="0" smtClean="0"/>
              <a:t> </a:t>
            </a:r>
          </a:p>
          <a:p>
            <a:pPr lvl="1"/>
            <a:r>
              <a:rPr lang="en-US" dirty="0" smtClean="0"/>
              <a:t>Ease migration with Url Rewrite support for mod_rewrite configuration</a:t>
            </a:r>
          </a:p>
          <a:p>
            <a:endParaRPr lang="en-US"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PHP on IIS 7.0</a:t>
            </a:r>
            <a:endParaRPr lang="en-US" dirty="0"/>
          </a:p>
        </p:txBody>
      </p:sp>
      <p:sp>
        <p:nvSpPr>
          <p:cNvPr id="4" name="Text Placeholder 3"/>
          <p:cNvSpPr>
            <a:spLocks noGrp="1"/>
          </p:cNvSpPr>
          <p:nvPr>
            <p:ph type="body" sz="quarter" idx="10"/>
          </p:nvPr>
        </p:nvSpPr>
        <p:spPr>
          <a:noFill/>
          <a:ln w="9525">
            <a:noFill/>
            <a:miter lim="800000"/>
            <a:headEnd/>
            <a:tailEnd/>
          </a:ln>
        </p:spPr>
        <p:txBody>
          <a:bodyPr vert="horz" wrap="square" lIns="0" tIns="0" rIns="0" bIns="0" numCol="1" rtlCol="0" anchor="t" anchorCtr="0" compatLnSpc="1">
            <a:prstTxWarp prst="textNoShape">
              <a:avLst/>
            </a:prstTxWarp>
            <a:spAutoFit/>
            <a:scene3d>
              <a:camera prst="orthographicFront"/>
              <a:lightRig rig="flat" dir="t"/>
            </a:scene3d>
            <a:sp3d extrusionH="88900" contourW="2540">
              <a:contourClr>
                <a:srgbClr val="F4A234"/>
              </a:contourClr>
            </a:sp3d>
          </a:bodyPr>
          <a:lstStyle/>
          <a:p>
            <a:pPr defTabSz="1097280">
              <a:buSzPct val="90000"/>
              <a:defRPr/>
            </a:pPr>
            <a:r>
              <a:rPr sz="9600" spc="-300" dirty="0">
                <a:gradFill>
                  <a:gsLst>
                    <a:gs pos="0">
                      <a:srgbClr val="E26A28"/>
                    </a:gs>
                    <a:gs pos="62000">
                      <a:srgbClr val="E23828"/>
                    </a:gs>
                  </a:gsLst>
                  <a:lin ang="5400000"/>
                </a:gradFill>
                <a:effectLst/>
              </a:rPr>
              <a:t>demo </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Flexibility</a:t>
            </a:r>
            <a:endParaRPr lang="en-US" dirty="0"/>
          </a:p>
        </p:txBody>
      </p:sp>
      <p:sp>
        <p:nvSpPr>
          <p:cNvPr id="3" name="Text Placeholder 2"/>
          <p:cNvSpPr>
            <a:spLocks noGrp="1"/>
          </p:cNvSpPr>
          <p:nvPr>
            <p:ph type="body" sz="quarter" idx="10"/>
          </p:nvPr>
        </p:nvSpPr>
        <p:spPr>
          <a:xfrm>
            <a:off x="381000" y="1411552"/>
            <a:ext cx="8382000" cy="5909310"/>
          </a:xfrm>
        </p:spPr>
        <p:txBody>
          <a:bodyPr/>
          <a:lstStyle/>
          <a:p>
            <a:r>
              <a:rPr lang="en-US" sz="2400" dirty="0" smtClean="0"/>
              <a:t>Flexible configuration</a:t>
            </a:r>
          </a:p>
          <a:p>
            <a:pPr lvl="1"/>
            <a:r>
              <a:rPr lang="en-US" sz="2000" dirty="0" smtClean="0"/>
              <a:t>Run multiple PHP versions/different PHP configurations side by side</a:t>
            </a:r>
          </a:p>
          <a:p>
            <a:pPr lvl="1"/>
            <a:r>
              <a:rPr lang="en-US" sz="2000" dirty="0" smtClean="0"/>
              <a:t>Host PHP content in any web site, application, or virtual directory</a:t>
            </a:r>
          </a:p>
          <a:p>
            <a:pPr lvl="1"/>
            <a:r>
              <a:rPr lang="en-US" sz="2000" dirty="0" smtClean="0"/>
              <a:t>Host PHP content side by side with any other application framework (ASP, ASP.NET, etc)</a:t>
            </a:r>
          </a:p>
          <a:p>
            <a:r>
              <a:rPr lang="en-US" sz="2400" dirty="0" smtClean="0"/>
              <a:t>Powerful deployment</a:t>
            </a:r>
          </a:p>
          <a:p>
            <a:pPr lvl="1"/>
            <a:r>
              <a:rPr lang="en-US" sz="2000" dirty="0" smtClean="0"/>
              <a:t>Store and x-copy deploy IIS 7.0 configuration with your PHP application</a:t>
            </a:r>
          </a:p>
          <a:p>
            <a:pPr lvl="1"/>
            <a:r>
              <a:rPr lang="en-US" sz="2000" dirty="0" smtClean="0"/>
              <a:t>Configure desired security models and access rights to content</a:t>
            </a:r>
          </a:p>
          <a:p>
            <a:pPr lvl="1"/>
            <a:r>
              <a:rPr lang="en-US" sz="2000" dirty="0" smtClean="0"/>
              <a:t>Store PHP applications and associated IIS 7.0 configuration on remote UNC locations</a:t>
            </a:r>
          </a:p>
          <a:p>
            <a:r>
              <a:rPr lang="en-US" sz="2400" dirty="0" smtClean="0"/>
              <a:t>Rich app features</a:t>
            </a:r>
            <a:endParaRPr lang="en-US" sz="2000" dirty="0" smtClean="0"/>
          </a:p>
          <a:p>
            <a:endParaRPr lang="en-US" sz="2400" dirty="0" smtClean="0"/>
          </a:p>
          <a:p>
            <a:endParaRPr lang="en-US" sz="2400" dirty="0" smtClean="0"/>
          </a:p>
          <a:p>
            <a:endParaRPr lang="en-US" sz="2400" dirty="0" smtClean="0"/>
          </a:p>
          <a:p>
            <a:endParaRPr lang="en-US" sz="2400"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Develop</a:t>
            </a:r>
            <a:endParaRPr lang="en-US" dirty="0"/>
          </a:p>
        </p:txBody>
      </p:sp>
      <p:sp>
        <p:nvSpPr>
          <p:cNvPr id="3" name="Text Placeholder 2"/>
          <p:cNvSpPr>
            <a:spLocks noGrp="1"/>
          </p:cNvSpPr>
          <p:nvPr>
            <p:ph type="body" sz="quarter" idx="10"/>
          </p:nvPr>
        </p:nvSpPr>
        <p:spPr>
          <a:xfrm>
            <a:off x="381000" y="1411552"/>
            <a:ext cx="8382000" cy="5355312"/>
          </a:xfrm>
        </p:spPr>
        <p:txBody>
          <a:bodyPr/>
          <a:lstStyle/>
          <a:p>
            <a:pPr marL="396875" lvl="1"/>
            <a:r>
              <a:rPr lang="en-US" sz="3200" dirty="0" smtClean="0"/>
              <a:t>PHP developers already develop on Windows</a:t>
            </a:r>
          </a:p>
          <a:p>
            <a:r>
              <a:rPr lang="en-US" dirty="0" smtClean="0"/>
              <a:t>Simplified development cycle</a:t>
            </a:r>
          </a:p>
          <a:p>
            <a:pPr lvl="1"/>
            <a:r>
              <a:rPr lang="en-US" dirty="0" smtClean="0"/>
              <a:t>Develop/test locally on the same machine</a:t>
            </a:r>
          </a:p>
          <a:p>
            <a:pPr lvl="1"/>
            <a:r>
              <a:rPr lang="en-US" dirty="0" smtClean="0"/>
              <a:t>Deploy to the same environment</a:t>
            </a:r>
          </a:p>
          <a:p>
            <a:pPr lvl="2"/>
            <a:r>
              <a:rPr lang="en-US" dirty="0" smtClean="0"/>
              <a:t>Single configuration to manage</a:t>
            </a:r>
          </a:p>
          <a:p>
            <a:pPr lvl="2"/>
            <a:r>
              <a:rPr lang="en-US" dirty="0" smtClean="0"/>
              <a:t>Simple x-copy deployment</a:t>
            </a:r>
          </a:p>
          <a:p>
            <a:pPr lvl="2"/>
            <a:r>
              <a:rPr lang="en-US" dirty="0" smtClean="0"/>
              <a:t>Predictable results</a:t>
            </a:r>
          </a:p>
          <a:p>
            <a:r>
              <a:rPr lang="en-US" dirty="0" smtClean="0"/>
              <a:t>Host PHP applications in the same environment</a:t>
            </a:r>
          </a:p>
          <a:p>
            <a:pPr lvl="1"/>
            <a:endParaRPr lang="en-US" dirty="0" smtClean="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Host</a:t>
            </a:r>
            <a:endParaRPr lang="en-US" dirty="0"/>
          </a:p>
        </p:txBody>
      </p:sp>
      <p:sp>
        <p:nvSpPr>
          <p:cNvPr id="3" name="Text Placeholder 2"/>
          <p:cNvSpPr>
            <a:spLocks noGrp="1"/>
          </p:cNvSpPr>
          <p:nvPr>
            <p:ph type="body" sz="quarter" idx="10"/>
          </p:nvPr>
        </p:nvSpPr>
        <p:spPr>
          <a:xfrm>
            <a:off x="381000" y="1411552"/>
            <a:ext cx="8382000" cy="4892108"/>
          </a:xfrm>
        </p:spPr>
        <p:txBody>
          <a:bodyPr/>
          <a:lstStyle/>
          <a:p>
            <a:pPr marL="396875" lvl="1"/>
            <a:r>
              <a:rPr lang="en-US" sz="2800" dirty="0" smtClean="0"/>
              <a:t>Consolidate servers</a:t>
            </a:r>
          </a:p>
          <a:p>
            <a:pPr marL="741363" lvl="2"/>
            <a:r>
              <a:rPr lang="en-US" sz="2400" dirty="0" smtClean="0"/>
              <a:t>Host PHP applications on the same server as ASP, ASP.NET, and other Windows applications</a:t>
            </a:r>
          </a:p>
          <a:p>
            <a:pPr marL="741363" lvl="2"/>
            <a:r>
              <a:rPr lang="en-US" sz="2400" dirty="0" smtClean="0"/>
              <a:t>Manage a single environment/fewer servers</a:t>
            </a:r>
          </a:p>
          <a:p>
            <a:pPr marL="396875" lvl="1"/>
            <a:r>
              <a:rPr lang="en-US" sz="2800" dirty="0" smtClean="0"/>
              <a:t>Use a single set of tools to manage your servers and applications</a:t>
            </a:r>
          </a:p>
          <a:p>
            <a:r>
              <a:rPr lang="en-US" sz="3200" dirty="0" smtClean="0"/>
              <a:t>Leverage the IIS 7.0 management stack</a:t>
            </a:r>
          </a:p>
          <a:p>
            <a:pPr lvl="1"/>
            <a:r>
              <a:rPr lang="en-US" sz="2800" dirty="0" smtClean="0"/>
              <a:t>IIS Manager, Powershell, config APIs </a:t>
            </a:r>
          </a:p>
          <a:p>
            <a:pPr lvl="1"/>
            <a:r>
              <a:rPr lang="en-US" sz="2800" dirty="0" smtClean="0"/>
              <a:t>Delegated management and x-copy deployment of server settings</a:t>
            </a:r>
          </a:p>
          <a:p>
            <a:pPr lvl="1"/>
            <a:r>
              <a:rPr lang="en-US" sz="2800" dirty="0" smtClean="0"/>
              <a:t>Remote management (including server core)</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Enahnce</a:t>
            </a:r>
            <a:endParaRPr lang="en-US" dirty="0"/>
          </a:p>
        </p:txBody>
      </p:sp>
      <p:sp>
        <p:nvSpPr>
          <p:cNvPr id="3" name="Text Placeholder 2"/>
          <p:cNvSpPr>
            <a:spLocks noGrp="1"/>
          </p:cNvSpPr>
          <p:nvPr>
            <p:ph type="body" sz="quarter" idx="10"/>
          </p:nvPr>
        </p:nvSpPr>
        <p:spPr>
          <a:xfrm>
            <a:off x="381000" y="1411552"/>
            <a:ext cx="8382000" cy="4510466"/>
          </a:xfrm>
        </p:spPr>
        <p:txBody>
          <a:bodyPr/>
          <a:lstStyle/>
          <a:p>
            <a:pPr marL="396875" lvl="1"/>
            <a:r>
              <a:rPr lang="en-US" sz="3200" dirty="0" smtClean="0"/>
              <a:t>IIS 7.0 is a rich web server platform that offers many benefits to PHP applications</a:t>
            </a:r>
          </a:p>
          <a:p>
            <a:pPr marL="741363" lvl="2"/>
            <a:r>
              <a:rPr lang="en-US" dirty="0" smtClean="0"/>
              <a:t>Leverage IIS features</a:t>
            </a:r>
          </a:p>
          <a:p>
            <a:pPr marL="1087438" lvl="3"/>
            <a:r>
              <a:rPr lang="en-US" dirty="0" smtClean="0"/>
              <a:t>Strengthen security, provide access control</a:t>
            </a:r>
          </a:p>
          <a:p>
            <a:pPr marL="1087438" lvl="3"/>
            <a:r>
              <a:rPr lang="en-US" dirty="0" smtClean="0"/>
              <a:t>Improve performance</a:t>
            </a:r>
          </a:p>
          <a:p>
            <a:pPr marL="1087438" lvl="3"/>
            <a:r>
              <a:rPr lang="en-US" dirty="0" smtClean="0"/>
              <a:t>Add media features</a:t>
            </a:r>
          </a:p>
          <a:p>
            <a:pPr marL="741363" lvl="2"/>
            <a:r>
              <a:rPr lang="en-US" dirty="0" smtClean="0"/>
              <a:t>Extend PHP applications using the ASP.NET integrated pipeline</a:t>
            </a:r>
          </a:p>
          <a:p>
            <a:pPr marL="1087438" lvl="3"/>
            <a:r>
              <a:rPr lang="en-US" dirty="0" smtClean="0"/>
              <a:t>Add ASP.NET application services</a:t>
            </a:r>
          </a:p>
          <a:p>
            <a:pPr marL="1087438" lvl="3"/>
            <a:r>
              <a:rPr lang="en-US" dirty="0" smtClean="0"/>
              <a:t>Extend PHP applications using the .NET framework</a:t>
            </a:r>
          </a:p>
          <a:p>
            <a:pPr marL="1087438" lvl="3"/>
            <a:endParaRPr lang="en-US" dirty="0" smtClean="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a:t>
            </a:r>
            <a:endParaRPr lang="en-US" dirty="0"/>
          </a:p>
        </p:txBody>
      </p:sp>
      <p:sp>
        <p:nvSpPr>
          <p:cNvPr id="3" name="Text Placeholder 2"/>
          <p:cNvSpPr>
            <a:spLocks noGrp="1"/>
          </p:cNvSpPr>
          <p:nvPr>
            <p:ph type="body" sz="quarter" idx="10"/>
          </p:nvPr>
        </p:nvSpPr>
        <p:spPr>
          <a:xfrm>
            <a:off x="381000" y="1411552"/>
            <a:ext cx="8382000" cy="4918269"/>
          </a:xfrm>
        </p:spPr>
        <p:txBody>
          <a:bodyPr/>
          <a:lstStyle/>
          <a:p>
            <a:pPr marL="396875" lvl="1"/>
            <a:r>
              <a:rPr lang="en-US" sz="2800" dirty="0" smtClean="0"/>
              <a:t>IIS 7.0 security</a:t>
            </a:r>
            <a:endParaRPr lang="en-US" sz="2400" dirty="0" smtClean="0"/>
          </a:p>
          <a:p>
            <a:pPr marL="741363" lvl="2"/>
            <a:r>
              <a:rPr lang="en-US" sz="2400" dirty="0" smtClean="0"/>
              <a:t>Reduces attack surface area with Server Core, and modular IIS feature set</a:t>
            </a:r>
          </a:p>
          <a:p>
            <a:pPr marL="396875" lvl="1"/>
            <a:r>
              <a:rPr lang="en-US" sz="2800" dirty="0" smtClean="0"/>
              <a:t>Harden PHP application security:</a:t>
            </a:r>
          </a:p>
          <a:p>
            <a:pPr marL="741363" lvl="2"/>
            <a:r>
              <a:rPr lang="en-US" sz="2400" dirty="0" smtClean="0"/>
              <a:t>IIS Application pool isolation model</a:t>
            </a:r>
          </a:p>
          <a:p>
            <a:pPr marL="741363" lvl="2"/>
            <a:r>
              <a:rPr lang="en-US" sz="2400" dirty="0" smtClean="0"/>
              <a:t>Request filtering</a:t>
            </a:r>
          </a:p>
          <a:p>
            <a:pPr marL="396875" lvl="1"/>
            <a:r>
              <a:rPr lang="en-US" sz="2800" dirty="0" smtClean="0"/>
              <a:t>Implement access control:</a:t>
            </a:r>
          </a:p>
          <a:p>
            <a:pPr marL="741363" lvl="2"/>
            <a:r>
              <a:rPr lang="en-US" sz="2400" dirty="0" smtClean="0"/>
              <a:t>Many authentication schemes</a:t>
            </a:r>
          </a:p>
          <a:p>
            <a:pPr marL="741363" lvl="2"/>
            <a:r>
              <a:rPr lang="en-US" sz="2400" dirty="0" smtClean="0"/>
              <a:t>Flexible authorization schemes</a:t>
            </a:r>
          </a:p>
          <a:p>
            <a:pPr marL="741363" lvl="2"/>
            <a:r>
              <a:rPr lang="en-US" sz="2400" dirty="0" smtClean="0"/>
              <a:t>IP/domain restrictions</a:t>
            </a:r>
          </a:p>
          <a:p>
            <a:pPr marL="741363" lvl="2"/>
            <a:endParaRPr lang="en-US" sz="2400" dirty="0" smtClean="0"/>
          </a:p>
          <a:p>
            <a:pPr marL="741363" lvl="2"/>
            <a:endParaRPr lang="en-US" sz="2400" dirty="0" smtClean="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dirty="0" smtClean="0"/>
              <a:t>AGENDA</a:t>
            </a:r>
            <a:endParaRPr lang="en-US" dirty="0"/>
          </a:p>
        </p:txBody>
      </p:sp>
      <p:sp>
        <p:nvSpPr>
          <p:cNvPr id="4" name="Text Placeholder 3"/>
          <p:cNvSpPr>
            <a:spLocks noGrp="1"/>
          </p:cNvSpPr>
          <p:nvPr>
            <p:ph idx="1"/>
          </p:nvPr>
        </p:nvSpPr>
        <p:spPr>
          <a:xfrm>
            <a:off x="381000" y="1412875"/>
            <a:ext cx="8382000" cy="3250121"/>
          </a:xfrm>
        </p:spPr>
        <p:txBody>
          <a:bodyPr/>
          <a:lstStyle/>
          <a:p>
            <a:r>
              <a:rPr lang="en-US" dirty="0" smtClean="0"/>
              <a:t>MS Support for PHP community</a:t>
            </a:r>
          </a:p>
          <a:p>
            <a:r>
              <a:rPr lang="en-US" dirty="0" smtClean="0"/>
              <a:t>WS08 +PHP</a:t>
            </a:r>
          </a:p>
          <a:p>
            <a:r>
              <a:rPr lang="en-US" dirty="0" smtClean="0"/>
              <a:t>FASTCGI</a:t>
            </a:r>
          </a:p>
          <a:p>
            <a:r>
              <a:rPr lang="en-US" dirty="0" smtClean="0"/>
              <a:t>Enhancing PHP with IIS</a:t>
            </a:r>
          </a:p>
          <a:p>
            <a:r>
              <a:rPr lang="en-US" dirty="0" smtClean="0"/>
              <a:t>Extending PHP with .NET</a:t>
            </a:r>
          </a:p>
          <a:p>
            <a:endParaRPr lang="en-US"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I</a:t>
            </a:r>
            <a:r>
              <a:rPr lang="en-US" dirty="0" smtClean="0"/>
              <a:t>m</a:t>
            </a:r>
            <a:r>
              <a:rPr dirty="0" smtClean="0"/>
              <a:t>prove performance</a:t>
            </a:r>
            <a:endParaRPr lang="en-US" dirty="0"/>
          </a:p>
        </p:txBody>
      </p:sp>
      <p:sp>
        <p:nvSpPr>
          <p:cNvPr id="3" name="Text Placeholder 2"/>
          <p:cNvSpPr>
            <a:spLocks noGrp="1"/>
          </p:cNvSpPr>
          <p:nvPr>
            <p:ph type="body" sz="quarter" idx="10"/>
          </p:nvPr>
        </p:nvSpPr>
        <p:spPr>
          <a:xfrm>
            <a:off x="381000" y="1411552"/>
            <a:ext cx="8382000" cy="5058308"/>
          </a:xfrm>
        </p:spPr>
        <p:txBody>
          <a:bodyPr/>
          <a:lstStyle/>
          <a:p>
            <a:pPr marL="396875" lvl="1"/>
            <a:r>
              <a:rPr lang="en-US" dirty="0" smtClean="0"/>
              <a:t>Leverage IIS performance features:</a:t>
            </a:r>
          </a:p>
          <a:p>
            <a:pPr marL="741363" lvl="2"/>
            <a:r>
              <a:rPr lang="en-US" dirty="0" smtClean="0"/>
              <a:t>Output Caching: the best way to improve application performance on the IIS platform</a:t>
            </a:r>
          </a:p>
          <a:p>
            <a:pPr marL="1087438" lvl="3"/>
            <a:r>
              <a:rPr lang="en-US" dirty="0" smtClean="0"/>
              <a:t>IIS output cache for highest performance</a:t>
            </a:r>
          </a:p>
          <a:p>
            <a:pPr marL="1087438" lvl="3"/>
            <a:r>
              <a:rPr lang="en-US" dirty="0" smtClean="0"/>
              <a:t>ASP.NET output cache for maximum flexibility</a:t>
            </a:r>
          </a:p>
          <a:p>
            <a:pPr marL="741363" lvl="2"/>
            <a:r>
              <a:rPr lang="en-US" dirty="0" smtClean="0"/>
              <a:t>Response compression: reduce bandwidth costs, reduce network trip time</a:t>
            </a:r>
          </a:p>
          <a:p>
            <a:pPr marL="741363" lvl="2"/>
            <a:r>
              <a:rPr lang="en-US" dirty="0" smtClean="0"/>
              <a:t>Bitrate throttling: reduce wasted bandwidth when hosting media</a:t>
            </a:r>
          </a:p>
          <a:p>
            <a:pPr marL="741363" lvl="2"/>
            <a:endParaRPr lang="en-US" dirty="0" smtClean="0"/>
          </a:p>
          <a:p>
            <a:pPr marL="741363" lvl="2"/>
            <a:endParaRPr lang="en-US" dirty="0" smtClean="0"/>
          </a:p>
          <a:p>
            <a:pPr marL="741363" lvl="2"/>
            <a:endParaRPr lang="en-US" dirty="0" smtClean="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Add rich app features</a:t>
            </a:r>
            <a:endParaRPr lang="en-US" dirty="0"/>
          </a:p>
        </p:txBody>
      </p:sp>
      <p:sp>
        <p:nvSpPr>
          <p:cNvPr id="3" name="Text Placeholder 2"/>
          <p:cNvSpPr>
            <a:spLocks noGrp="1"/>
          </p:cNvSpPr>
          <p:nvPr>
            <p:ph type="body" sz="quarter" idx="10"/>
          </p:nvPr>
        </p:nvSpPr>
        <p:spPr>
          <a:xfrm>
            <a:off x="381000" y="1411552"/>
            <a:ext cx="8382000" cy="4641271"/>
          </a:xfrm>
        </p:spPr>
        <p:txBody>
          <a:bodyPr/>
          <a:lstStyle/>
          <a:p>
            <a:pPr marL="396875" lvl="1"/>
            <a:r>
              <a:rPr lang="en-US" sz="3200" dirty="0" smtClean="0"/>
              <a:t>Leverage IIS features</a:t>
            </a:r>
          </a:p>
          <a:p>
            <a:pPr marL="741363" lvl="2"/>
            <a:r>
              <a:rPr lang="en-US" dirty="0" smtClean="0"/>
              <a:t>Authentication/authorization</a:t>
            </a:r>
          </a:p>
          <a:p>
            <a:pPr marL="741363" lvl="2"/>
            <a:r>
              <a:rPr lang="en-US" dirty="0" smtClean="0"/>
              <a:t>Url Rewriting</a:t>
            </a:r>
          </a:p>
          <a:p>
            <a:pPr marL="741363" lvl="2"/>
            <a:r>
              <a:rPr lang="en-US" dirty="0" smtClean="0"/>
              <a:t>Media features</a:t>
            </a:r>
          </a:p>
          <a:p>
            <a:pPr marL="1087438" lvl="3"/>
            <a:r>
              <a:rPr lang="en-US" dirty="0" smtClean="0"/>
              <a:t>Bitrate throttling</a:t>
            </a:r>
          </a:p>
          <a:p>
            <a:pPr marL="1087438" lvl="3"/>
            <a:r>
              <a:rPr lang="en-US" dirty="0" smtClean="0"/>
              <a:t>Web playlists</a:t>
            </a:r>
          </a:p>
          <a:p>
            <a:pPr marL="396875" lvl="1"/>
            <a:r>
              <a:rPr lang="en-US" dirty="0" smtClean="0"/>
              <a:t>OOB and third party features</a:t>
            </a:r>
          </a:p>
          <a:p>
            <a:pPr marL="396875" lvl="1"/>
            <a:r>
              <a:rPr lang="en-US" dirty="0" smtClean="0"/>
              <a:t>Build your own (next slide)</a:t>
            </a:r>
          </a:p>
          <a:p>
            <a:pPr marL="741363" lvl="2"/>
            <a:endParaRPr lang="en-US" dirty="0" smtClean="0"/>
          </a:p>
          <a:p>
            <a:pPr marL="741363" lvl="2"/>
            <a:endParaRPr lang="en-US" dirty="0" smtClean="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667000"/>
            <a:ext cx="7043208" cy="1523494"/>
          </a:xfrm>
        </p:spPr>
        <p:txBody>
          <a:bodyPr/>
          <a:lstStyle/>
          <a:p>
            <a:r>
              <a:rPr lang="en-US" dirty="0" smtClean="0"/>
              <a:t>Enhance PHP applications with IIS 7.0 features</a:t>
            </a:r>
            <a:endParaRPr lang="en-US" dirty="0"/>
          </a:p>
        </p:txBody>
      </p:sp>
      <p:sp>
        <p:nvSpPr>
          <p:cNvPr id="4" name="Text Placeholder 3"/>
          <p:cNvSpPr>
            <a:spLocks noGrp="1"/>
          </p:cNvSpPr>
          <p:nvPr>
            <p:ph type="body" sz="quarter" idx="10"/>
          </p:nvPr>
        </p:nvSpPr>
        <p:spPr>
          <a:noFill/>
          <a:ln w="9525">
            <a:noFill/>
            <a:miter lim="800000"/>
            <a:headEnd/>
            <a:tailEnd/>
          </a:ln>
        </p:spPr>
        <p:txBody>
          <a:bodyPr vert="horz" wrap="square" lIns="0" tIns="0" rIns="0" bIns="0" numCol="1" rtlCol="0" anchor="t" anchorCtr="0" compatLnSpc="1">
            <a:prstTxWarp prst="textNoShape">
              <a:avLst/>
            </a:prstTxWarp>
            <a:spAutoFit/>
            <a:scene3d>
              <a:camera prst="orthographicFront"/>
              <a:lightRig rig="flat" dir="t"/>
            </a:scene3d>
            <a:sp3d extrusionH="88900" contourW="2540">
              <a:contourClr>
                <a:srgbClr val="F4A234"/>
              </a:contourClr>
            </a:sp3d>
          </a:bodyPr>
          <a:lstStyle/>
          <a:p>
            <a:pPr defTabSz="1097280">
              <a:buSzPct val="90000"/>
              <a:defRPr/>
            </a:pPr>
            <a:r>
              <a:rPr sz="9600" spc="-300" dirty="0">
                <a:gradFill>
                  <a:gsLst>
                    <a:gs pos="0">
                      <a:srgbClr val="E26A28"/>
                    </a:gs>
                    <a:gs pos="62000">
                      <a:srgbClr val="E23828"/>
                    </a:gs>
                  </a:gsLst>
                  <a:lin ang="5400000"/>
                </a:gradFill>
                <a:effectLst/>
              </a:rPr>
              <a:t>demo </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Extend</a:t>
            </a:r>
            <a:endParaRPr lang="en-US" dirty="0"/>
          </a:p>
        </p:txBody>
      </p:sp>
      <p:sp>
        <p:nvSpPr>
          <p:cNvPr id="3" name="Text Placeholder 2"/>
          <p:cNvSpPr>
            <a:spLocks noGrp="1"/>
          </p:cNvSpPr>
          <p:nvPr>
            <p:ph type="body" sz="quarter" idx="10"/>
          </p:nvPr>
        </p:nvSpPr>
        <p:spPr>
          <a:xfrm>
            <a:off x="381000" y="1411552"/>
            <a:ext cx="8382000" cy="4592026"/>
          </a:xfrm>
        </p:spPr>
        <p:txBody>
          <a:bodyPr/>
          <a:lstStyle/>
          <a:p>
            <a:pPr marL="741363" lvl="2"/>
            <a:r>
              <a:rPr lang="en-US" sz="2800" dirty="0" smtClean="0"/>
              <a:t>IIS 7.0 offers unparalleled extensibility</a:t>
            </a:r>
          </a:p>
          <a:p>
            <a:pPr marL="1087438" lvl="3"/>
            <a:r>
              <a:rPr lang="en-US" dirty="0" smtClean="0"/>
              <a:t>Allows ASP.NET services to be used with any application content</a:t>
            </a:r>
          </a:p>
          <a:p>
            <a:pPr marL="1087438" lvl="3"/>
            <a:r>
              <a:rPr lang="en-US" dirty="0" smtClean="0"/>
              <a:t>Allows any application framework to be extended with .NET services</a:t>
            </a:r>
          </a:p>
          <a:p>
            <a:pPr marL="741363" lvl="2"/>
            <a:r>
              <a:rPr lang="en-US" sz="2800" dirty="0" smtClean="0"/>
              <a:t>Developers can extend PHP applications with the .NET framework without rewriting PHP applications</a:t>
            </a:r>
          </a:p>
          <a:p>
            <a:pPr marL="1087438" lvl="3"/>
            <a:r>
              <a:rPr lang="en-US" dirty="0" smtClean="0"/>
              <a:t>Rapidly extend the web server with .NET, not C++/COM. </a:t>
            </a:r>
          </a:p>
          <a:p>
            <a:pPr marL="1087438" lvl="3"/>
            <a:r>
              <a:rPr lang="en-US" dirty="0" smtClean="0"/>
              <a:t>Build a single set of .NET services for all applications on your server (PHP, ASP, ASP.NET, other)</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667000"/>
            <a:ext cx="7043208" cy="1523494"/>
          </a:xfrm>
        </p:spPr>
        <p:txBody>
          <a:bodyPr/>
          <a:lstStyle/>
          <a:p>
            <a:r>
              <a:rPr lang="en-US" dirty="0" smtClean="0"/>
              <a:t>Extend PHP applications with .NET</a:t>
            </a:r>
            <a:endParaRPr lang="en-US" dirty="0"/>
          </a:p>
        </p:txBody>
      </p:sp>
      <p:sp>
        <p:nvSpPr>
          <p:cNvPr id="4" name="Text Placeholder 3"/>
          <p:cNvSpPr>
            <a:spLocks noGrp="1"/>
          </p:cNvSpPr>
          <p:nvPr>
            <p:ph type="body" sz="quarter" idx="10"/>
          </p:nvPr>
        </p:nvSpPr>
        <p:spPr>
          <a:noFill/>
          <a:ln w="9525">
            <a:noFill/>
            <a:miter lim="800000"/>
            <a:headEnd/>
            <a:tailEnd/>
          </a:ln>
        </p:spPr>
        <p:txBody>
          <a:bodyPr vert="horz" wrap="square" lIns="0" tIns="0" rIns="0" bIns="0" numCol="1" rtlCol="0" anchor="t" anchorCtr="0" compatLnSpc="1">
            <a:prstTxWarp prst="textNoShape">
              <a:avLst/>
            </a:prstTxWarp>
            <a:spAutoFit/>
            <a:scene3d>
              <a:camera prst="orthographicFront"/>
              <a:lightRig rig="flat" dir="t"/>
            </a:scene3d>
            <a:sp3d extrusionH="88900" contourW="2540">
              <a:contourClr>
                <a:srgbClr val="F4A234"/>
              </a:contourClr>
            </a:sp3d>
          </a:bodyPr>
          <a:lstStyle/>
          <a:p>
            <a:pPr defTabSz="1097280">
              <a:buSzPct val="90000"/>
              <a:defRPr/>
            </a:pPr>
            <a:r>
              <a:rPr sz="9600" spc="-300" dirty="0">
                <a:gradFill>
                  <a:gsLst>
                    <a:gs pos="0">
                      <a:srgbClr val="E26A28"/>
                    </a:gs>
                    <a:gs pos="62000">
                      <a:srgbClr val="E23828"/>
                    </a:gs>
                  </a:gsLst>
                  <a:lin ang="5400000"/>
                </a:gradFill>
                <a:effectLst/>
              </a:rPr>
              <a:t>demo </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sz="quarter" idx="10"/>
          </p:nvPr>
        </p:nvSpPr>
        <p:spPr>
          <a:xfrm>
            <a:off x="381000" y="1411552"/>
            <a:ext cx="8382000" cy="4813625"/>
          </a:xfrm>
        </p:spPr>
        <p:txBody>
          <a:bodyPr/>
          <a:lstStyle/>
          <a:p>
            <a:r>
              <a:rPr lang="en-US" sz="3200" dirty="0" smtClean="0"/>
              <a:t>IIS 7.0 is an excellent platform for PHP applications</a:t>
            </a:r>
          </a:p>
          <a:p>
            <a:pPr lvl="1"/>
            <a:r>
              <a:rPr lang="en-US" sz="2800" dirty="0" smtClean="0"/>
              <a:t>Reliable </a:t>
            </a:r>
          </a:p>
          <a:p>
            <a:pPr lvl="1"/>
            <a:r>
              <a:rPr lang="en-US" sz="2800" dirty="0" smtClean="0"/>
              <a:t>High-performance</a:t>
            </a:r>
          </a:p>
          <a:p>
            <a:pPr lvl="1"/>
            <a:r>
              <a:rPr lang="en-US" sz="2800" dirty="0" smtClean="0"/>
              <a:t>Compatible</a:t>
            </a:r>
          </a:p>
          <a:p>
            <a:r>
              <a:rPr lang="en-US" sz="3200" dirty="0" smtClean="0"/>
              <a:t>Running PHP on IIS 7.0 makes sense</a:t>
            </a:r>
          </a:p>
          <a:p>
            <a:pPr lvl="1"/>
            <a:r>
              <a:rPr lang="en-US" sz="2800" dirty="0" smtClean="0"/>
              <a:t>Develop/test/deploy in a single environment</a:t>
            </a:r>
          </a:p>
          <a:p>
            <a:pPr lvl="1"/>
            <a:r>
              <a:rPr lang="en-US" sz="2800" dirty="0" smtClean="0"/>
              <a:t>Consolidate servers and simplify management</a:t>
            </a:r>
          </a:p>
          <a:p>
            <a:r>
              <a:rPr lang="en-US" sz="3200" dirty="0" smtClean="0"/>
              <a:t>IIS 7.0 brings rich features to PHP applications</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forward</a:t>
            </a:r>
            <a:endParaRPr lang="en-US" dirty="0"/>
          </a:p>
        </p:txBody>
      </p:sp>
      <p:sp>
        <p:nvSpPr>
          <p:cNvPr id="3" name="Text Placeholder 2"/>
          <p:cNvSpPr>
            <a:spLocks noGrp="1"/>
          </p:cNvSpPr>
          <p:nvPr>
            <p:ph type="body" sz="quarter" idx="10"/>
          </p:nvPr>
        </p:nvSpPr>
        <p:spPr>
          <a:xfrm>
            <a:off x="381000" y="1411552"/>
            <a:ext cx="8382000" cy="3556358"/>
          </a:xfrm>
        </p:spPr>
        <p:txBody>
          <a:bodyPr/>
          <a:lstStyle/>
          <a:p>
            <a:r>
              <a:rPr lang="en-US" dirty="0" smtClean="0"/>
              <a:t>Microsoft has an ongoing focus on making PHP great on Windows</a:t>
            </a:r>
          </a:p>
          <a:p>
            <a:pPr lvl="1"/>
            <a:r>
              <a:rPr lang="en-US" dirty="0" smtClean="0"/>
              <a:t>Community: </a:t>
            </a:r>
          </a:p>
          <a:p>
            <a:pPr lvl="2"/>
            <a:r>
              <a:rPr lang="en-US" dirty="0" smtClean="0">
                <a:hlinkClick r:id="rId2"/>
              </a:rPr>
              <a:t>www.iis.net/php</a:t>
            </a:r>
            <a:endParaRPr lang="en-US" dirty="0" smtClean="0"/>
          </a:p>
          <a:p>
            <a:pPr lvl="2"/>
            <a:r>
              <a:rPr lang="en-US" dirty="0" smtClean="0"/>
              <a:t>PHP forums on iis.net: </a:t>
            </a:r>
            <a:r>
              <a:rPr lang="en-US" dirty="0" smtClean="0">
                <a:hlinkClick r:id="rId3"/>
              </a:rPr>
              <a:t>http://forums.iis.net/1102.aspx</a:t>
            </a:r>
            <a:r>
              <a:rPr lang="en-US" dirty="0" smtClean="0"/>
              <a:t> </a:t>
            </a:r>
          </a:p>
          <a:p>
            <a:pPr lvl="2"/>
            <a:r>
              <a:rPr lang="en-US" dirty="0" smtClean="0"/>
              <a:t>Contributions to community projects </a:t>
            </a:r>
          </a:p>
          <a:p>
            <a:pPr lvl="3"/>
            <a:r>
              <a:rPr lang="en-US" dirty="0" smtClean="0"/>
              <a:t>ADOdb</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B2B2B2"/>
        </a:solid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cstate="email"/>
          <a:srcRect/>
          <a:stretch>
            <a:fillRect/>
          </a:stretch>
        </p:blipFill>
        <p:spPr bwMode="black">
          <a:xfrm>
            <a:off x="1602053" y="2787386"/>
            <a:ext cx="5939896" cy="1283229"/>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chemeClr val="tx2"/>
                </a:solidFill>
                <a:latin typeface="Segoe" pitchFamily="34" charset="0"/>
                <a:cs typeface="Arial" charset="0"/>
              </a:rPr>
              <a:t>© </a:t>
            </a:r>
            <a:r>
              <a:rPr lang="en-US" sz="700" dirty="0" smtClean="0">
                <a:solidFill>
                  <a:schemeClr val="tx2"/>
                </a:solidFill>
                <a:latin typeface="Segoe" pitchFamily="34" charset="0"/>
                <a:cs typeface="Arial" charset="0"/>
              </a:rPr>
              <a:t>2008 Microsoft </a:t>
            </a:r>
            <a:r>
              <a:rPr lang="en-US" sz="700" dirty="0">
                <a:solidFill>
                  <a:schemeClr val="tx2"/>
                </a:solidFill>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a:t>
            </a:r>
            <a:r>
              <a:rPr lang="en-US" sz="700" dirty="0" smtClean="0">
                <a:solidFill>
                  <a:schemeClr val="tx2"/>
                </a:solidFill>
                <a:latin typeface="Segoe" pitchFamily="34" charset="0"/>
                <a:cs typeface="Arial" charset="0"/>
              </a:rPr>
              <a:t>. Because </a:t>
            </a:r>
            <a:r>
              <a:rPr lang="en-US" sz="700" dirty="0">
                <a:solidFill>
                  <a:schemeClr val="tx2"/>
                </a:solidFill>
                <a:latin typeface="Segoe" pitchFamily="34" charset="0"/>
                <a:cs typeface="Arial" charset="0"/>
              </a:rPr>
              <a:t>Microsoft must respond to changing market conditions, it should not be interpreted to be a commitment on the part of Microsoft, and Microsoft cannot guarantee the accuracy of any information provided after the date of this presentation</a:t>
            </a:r>
            <a:r>
              <a:rPr lang="en-US" sz="700" dirty="0" smtClean="0">
                <a:solidFill>
                  <a:schemeClr val="tx2"/>
                </a:solidFill>
                <a:latin typeface="Segoe" pitchFamily="34" charset="0"/>
                <a:cs typeface="Arial" charset="0"/>
              </a:rPr>
              <a:t>. </a:t>
            </a:r>
            <a:r>
              <a:rPr lang="en-US" sz="700" dirty="0">
                <a:solidFill>
                  <a:schemeClr val="tx2"/>
                </a:solidFill>
                <a:latin typeface="Segoe" pitchFamily="34" charset="0"/>
                <a:cs typeface="Arial" charset="0"/>
              </a:rPr>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PHP apps on SQL Server</a:t>
            </a:r>
            <a:endParaRPr lang="en-US" dirty="0"/>
          </a:p>
        </p:txBody>
      </p:sp>
      <p:sp>
        <p:nvSpPr>
          <p:cNvPr id="3" name="Text Placeholder 2"/>
          <p:cNvSpPr>
            <a:spLocks noGrp="1"/>
          </p:cNvSpPr>
          <p:nvPr>
            <p:ph type="body" sz="quarter" idx="10"/>
          </p:nvPr>
        </p:nvSpPr>
        <p:spPr>
          <a:xfrm>
            <a:off x="381000" y="1411552"/>
            <a:ext cx="8382000" cy="2856167"/>
          </a:xfrm>
        </p:spPr>
        <p:txBody>
          <a:bodyPr/>
          <a:lstStyle/>
          <a:p>
            <a:r>
              <a:rPr lang="en-US" dirty="0" smtClean="0"/>
              <a:t>Build reliable applications on industry leading scalability and availability</a:t>
            </a:r>
          </a:p>
          <a:p>
            <a:r>
              <a:rPr lang="en-US" dirty="0" smtClean="0"/>
              <a:t>Improve productivity through rich data types and powerful management tools</a:t>
            </a:r>
          </a:p>
          <a:p>
            <a:r>
              <a:rPr lang="en-US" dirty="0" smtClean="0"/>
              <a:t>Unleash the power of your applications by building BI capability</a:t>
            </a:r>
            <a:endParaRPr lang="en-US" dirty="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PHP Development Support</a:t>
            </a:r>
            <a:endParaRPr lang="en-US" dirty="0"/>
          </a:p>
        </p:txBody>
      </p:sp>
      <p:sp>
        <p:nvSpPr>
          <p:cNvPr id="3" name="Text Placeholder 2"/>
          <p:cNvSpPr>
            <a:spLocks noGrp="1"/>
          </p:cNvSpPr>
          <p:nvPr>
            <p:ph type="body" idx="1"/>
          </p:nvPr>
        </p:nvSpPr>
        <p:spPr>
          <a:xfrm>
            <a:off x="3549636" y="1311246"/>
            <a:ext cx="5210190" cy="4764381"/>
          </a:xfrm>
        </p:spPr>
        <p:txBody>
          <a:bodyPr/>
          <a:lstStyle/>
          <a:p>
            <a:pPr>
              <a:buFont typeface="Arial" pitchFamily="34" charset="0"/>
              <a:buChar char="•"/>
            </a:pPr>
            <a:r>
              <a:rPr lang="en-US" sz="2400" dirty="0" smtClean="0"/>
              <a:t>PHP 5.2.5, Fast CGI</a:t>
            </a:r>
          </a:p>
          <a:p>
            <a:pPr>
              <a:buFont typeface="Arial" pitchFamily="34" charset="0"/>
              <a:buChar char="•"/>
            </a:pPr>
            <a:r>
              <a:rPr lang="en-US" sz="2400" dirty="0" smtClean="0"/>
              <a:t>Intellisense, code-coloring and snippets</a:t>
            </a:r>
          </a:p>
          <a:p>
            <a:pPr>
              <a:buFont typeface="Arial" pitchFamily="34" charset="0"/>
              <a:buChar char="•"/>
            </a:pPr>
            <a:r>
              <a:rPr lang="en-US" sz="2400" dirty="0" smtClean="0"/>
              <a:t>Preview PHP includes on design surface</a:t>
            </a:r>
          </a:p>
          <a:p>
            <a:pPr>
              <a:buFont typeface="Arial" pitchFamily="34" charset="0"/>
              <a:buChar char="•"/>
            </a:pPr>
            <a:r>
              <a:rPr lang="en-US" sz="2400" dirty="0" smtClean="0"/>
              <a:t>Preview PHP pages in any installed browser with built-in development server</a:t>
            </a:r>
          </a:p>
          <a:p>
            <a:pPr>
              <a:buFont typeface="Arial" pitchFamily="34" charset="0"/>
              <a:buChar char="•"/>
            </a:pPr>
            <a:r>
              <a:rPr lang="en-US" sz="2400" dirty="0" smtClean="0"/>
              <a:t>More details at: </a:t>
            </a:r>
            <a:r>
              <a:rPr lang="en-US" sz="2400" dirty="0" smtClean="0">
                <a:hlinkClick r:id="rId3"/>
              </a:rPr>
              <a:t>http://msdn.microsoft.com/en-us/library/cc295181.aspx</a:t>
            </a:r>
            <a:endParaRPr lang="en-US" sz="2400" dirty="0" smtClean="0"/>
          </a:p>
          <a:p>
            <a:pPr>
              <a:buFont typeface="Arial" pitchFamily="34" charset="0"/>
              <a:buChar char="•"/>
            </a:pPr>
            <a:endParaRPr lang="en-US" sz="2400" dirty="0" smtClean="0"/>
          </a:p>
          <a:p>
            <a:pPr>
              <a:buFont typeface="Arial" pitchFamily="34" charset="0"/>
              <a:buChar char="•"/>
            </a:pPr>
            <a:endParaRPr lang="en-US" sz="2400" dirty="0"/>
          </a:p>
        </p:txBody>
      </p:sp>
      <p:pic>
        <p:nvPicPr>
          <p:cNvPr id="4" name="Picture 3" descr="Blend_pattern.jpg"/>
          <p:cNvPicPr>
            <a:picLocks noChangeAspect="1"/>
          </p:cNvPicPr>
          <p:nvPr/>
        </p:nvPicPr>
        <p:blipFill>
          <a:blip r:embed="rId4" cstate="email"/>
          <a:srcRect/>
          <a:stretch>
            <a:fillRect/>
          </a:stretch>
        </p:blipFill>
        <p:spPr>
          <a:xfrm>
            <a:off x="0" y="1508782"/>
            <a:ext cx="3462338" cy="534921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spc="0" dirty="0" smtClean="0">
                <a:solidFill>
                  <a:schemeClr val="tx1"/>
                </a:solidFill>
                <a:latin typeface="Arial" pitchFamily="34" charset="0"/>
                <a:cs typeface="Arial" pitchFamily="34" charset="0"/>
              </a:rPr>
              <a:t>Combined effort for PHP excellence</a:t>
            </a:r>
            <a:endParaRPr lang="en-US" b="1" spc="0" dirty="0">
              <a:solidFill>
                <a:schemeClr val="tx1"/>
              </a:solidFill>
              <a:latin typeface="Arial" pitchFamily="34" charset="0"/>
              <a:cs typeface="Arial" pitchFamily="34" charset="0"/>
            </a:endParaRPr>
          </a:p>
        </p:txBody>
      </p:sp>
      <p:grpSp>
        <p:nvGrpSpPr>
          <p:cNvPr id="3" name="Group 26"/>
          <p:cNvGrpSpPr/>
          <p:nvPr/>
        </p:nvGrpSpPr>
        <p:grpSpPr>
          <a:xfrm>
            <a:off x="56982" y="1285005"/>
            <a:ext cx="10363031" cy="1168049"/>
            <a:chOff x="152232" y="1285005"/>
            <a:chExt cx="10363031" cy="1168049"/>
          </a:xfrm>
        </p:grpSpPr>
        <p:sp>
          <p:nvSpPr>
            <p:cNvPr id="14" name="Rounded Rectangle 13"/>
            <p:cNvSpPr/>
            <p:nvPr/>
          </p:nvSpPr>
          <p:spPr bwMode="auto">
            <a:xfrm rot="16200000">
              <a:off x="3960491" y="-2377652"/>
              <a:ext cx="1077963" cy="8509803"/>
            </a:xfrm>
            <a:prstGeom prst="roundRect">
              <a:avLst>
                <a:gd name="adj" fmla="val 48677"/>
              </a:avLst>
            </a:prstGeom>
            <a:gradFill rotWithShape="1">
              <a:gsLst>
                <a:gs pos="0">
                  <a:schemeClr val="accent2"/>
                </a:gs>
                <a:gs pos="2000">
                  <a:schemeClr val="accent2">
                    <a:alpha val="80000"/>
                  </a:schemeClr>
                </a:gs>
                <a:gs pos="25000">
                  <a:schemeClr val="accent4">
                    <a:alpha val="20000"/>
                  </a:schemeClr>
                </a:gs>
                <a:gs pos="50000">
                  <a:schemeClr val="tx1">
                    <a:alpha val="50000"/>
                  </a:schemeClr>
                </a:gs>
                <a:gs pos="75000">
                  <a:schemeClr val="accent2">
                    <a:alpha val="30000"/>
                  </a:schemeClr>
                </a:gs>
                <a:gs pos="100000">
                  <a:schemeClr val="bg1">
                    <a:alpha val="0"/>
                  </a:schemeClr>
                </a:gs>
              </a:gsLst>
              <a:lin ang="5400000" scaled="1"/>
            </a:gradFill>
            <a:ln w="9525">
              <a:noFill/>
              <a:round/>
              <a:headEnd/>
              <a:tailEnd/>
            </a:ln>
          </p:spPr>
          <p:txBody>
            <a:bodyPr wrap="none" lIns="91437" rIns="91437" anchor="ctr"/>
            <a:lstStyle/>
            <a:p>
              <a:pPr>
                <a:defRPr/>
              </a:pPr>
              <a:endParaRPr lang="en-US" sz="1600" b="1" dirty="0">
                <a:latin typeface="Arial" charset="0"/>
                <a:cs typeface="Arial" charset="0"/>
              </a:endParaRPr>
            </a:p>
          </p:txBody>
        </p:sp>
        <p:pic>
          <p:nvPicPr>
            <p:cNvPr id="1029" name="Picture 5" descr="C:\Documents and Settings\alyssaj\My Documents\My Pictures\DVD_ART34\Artwork_Imagery\Shapes\Clear glass shapes\round edge rectangle bar faded 1.png"/>
            <p:cNvPicPr>
              <a:picLocks noChangeAspect="1" noChangeArrowheads="1"/>
            </p:cNvPicPr>
            <p:nvPr/>
          </p:nvPicPr>
          <p:blipFill>
            <a:blip r:embed="rId3" cstate="email"/>
            <a:srcRect/>
            <a:stretch>
              <a:fillRect/>
            </a:stretch>
          </p:blipFill>
          <p:spPr bwMode="auto">
            <a:xfrm>
              <a:off x="152232" y="1285005"/>
              <a:ext cx="10363031" cy="1168049"/>
            </a:xfrm>
            <a:prstGeom prst="rect">
              <a:avLst/>
            </a:prstGeom>
            <a:noFill/>
          </p:spPr>
        </p:pic>
        <p:pic>
          <p:nvPicPr>
            <p:cNvPr id="20482" name="Picture 2" descr="http://adodb.sourceforge.net/adodb.gif"/>
            <p:cNvPicPr>
              <a:picLocks noChangeAspect="1" noChangeArrowheads="1"/>
            </p:cNvPicPr>
            <p:nvPr/>
          </p:nvPicPr>
          <p:blipFill>
            <a:blip r:embed="rId4" cstate="email"/>
            <a:srcRect/>
            <a:stretch>
              <a:fillRect/>
            </a:stretch>
          </p:blipFill>
          <p:spPr bwMode="auto">
            <a:xfrm>
              <a:off x="6490150" y="1586312"/>
              <a:ext cx="1651774" cy="581875"/>
            </a:xfrm>
            <a:prstGeom prst="rect">
              <a:avLst/>
            </a:prstGeom>
            <a:noFill/>
          </p:spPr>
        </p:pic>
        <p:sp>
          <p:nvSpPr>
            <p:cNvPr id="18" name="Rectangle 17"/>
            <p:cNvSpPr/>
            <p:nvPr/>
          </p:nvSpPr>
          <p:spPr>
            <a:xfrm>
              <a:off x="727075" y="1379627"/>
              <a:ext cx="4572000" cy="978729"/>
            </a:xfrm>
            <a:prstGeom prst="rect">
              <a:avLst/>
            </a:prstGeom>
          </p:spPr>
          <p:txBody>
            <a:bodyPr>
              <a:spAutoFit/>
            </a:bodyPr>
            <a:lstStyle/>
            <a:p>
              <a:pPr marL="457200" lvl="0" indent="-457200" algn="l" defTabSz="914363" eaLnBrk="1" fontAlgn="auto" hangingPunct="1">
                <a:lnSpc>
                  <a:spcPct val="90000"/>
                </a:lnSpc>
                <a:spcAft>
                  <a:spcPts val="0"/>
                </a:spcAft>
              </a:pPr>
              <a:r>
                <a:rPr lang="en-US" sz="2400" b="1" dirty="0" smtClean="0">
                  <a:latin typeface="Arial" pitchFamily="34" charset="0"/>
                  <a:cs typeface="Arial" pitchFamily="34" charset="0"/>
                </a:rPr>
                <a:t>ADOdb</a:t>
              </a:r>
            </a:p>
            <a:p>
              <a:pPr marL="344488" lvl="1" indent="-344488" algn="l" defTabSz="914363" eaLnBrk="1" fontAlgn="auto" hangingPunct="1">
                <a:lnSpc>
                  <a:spcPct val="90000"/>
                </a:lnSpc>
                <a:spcAft>
                  <a:spcPts val="0"/>
                </a:spcAft>
                <a:buBlip>
                  <a:blip r:embed="rId5"/>
                </a:buBlip>
              </a:pPr>
              <a:r>
                <a:rPr lang="en-US" sz="2000" b="1" dirty="0" smtClean="0">
                  <a:latin typeface="Arial" pitchFamily="34" charset="0"/>
                  <a:cs typeface="Arial" pitchFamily="34" charset="0"/>
                </a:rPr>
                <a:t>First LGPL Open Source project </a:t>
              </a:r>
              <a:br>
                <a:rPr lang="en-US" sz="2000" b="1" dirty="0" smtClean="0">
                  <a:latin typeface="Arial" pitchFamily="34" charset="0"/>
                  <a:cs typeface="Arial" pitchFamily="34" charset="0"/>
                </a:rPr>
              </a:br>
              <a:r>
                <a:rPr lang="en-US" sz="2000" b="1" dirty="0" smtClean="0">
                  <a:latin typeface="Arial" pitchFamily="34" charset="0"/>
                  <a:cs typeface="Arial" pitchFamily="34" charset="0"/>
                </a:rPr>
                <a:t>that Microsoft has contributed to</a:t>
              </a:r>
              <a:endParaRPr lang="en-US" sz="1600" b="1" dirty="0" smtClean="0">
                <a:latin typeface="Arial" pitchFamily="34" charset="0"/>
                <a:cs typeface="Arial" pitchFamily="34" charset="0"/>
              </a:endParaRPr>
            </a:p>
          </p:txBody>
        </p:sp>
      </p:grpSp>
      <p:grpSp>
        <p:nvGrpSpPr>
          <p:cNvPr id="4" name="Group 25"/>
          <p:cNvGrpSpPr/>
          <p:nvPr/>
        </p:nvGrpSpPr>
        <p:grpSpPr>
          <a:xfrm>
            <a:off x="56982" y="2497016"/>
            <a:ext cx="11657678" cy="1749669"/>
            <a:chOff x="152232" y="2497016"/>
            <a:chExt cx="11657678" cy="1749669"/>
          </a:xfrm>
        </p:grpSpPr>
        <p:pic>
          <p:nvPicPr>
            <p:cNvPr id="1030" name="Picture 6" descr="C:\Documents and Settings\alyssaj\My Documents\My Pictures\DVD_ART34\Artwork_Imagery\Shapes\Clear glass shapes\round edge rectangle bar faded 3.png"/>
            <p:cNvPicPr>
              <a:picLocks noChangeAspect="1" noChangeArrowheads="1"/>
            </p:cNvPicPr>
            <p:nvPr/>
          </p:nvPicPr>
          <p:blipFill>
            <a:blip r:embed="rId6" cstate="email"/>
            <a:srcRect/>
            <a:stretch>
              <a:fillRect/>
            </a:stretch>
          </p:blipFill>
          <p:spPr bwMode="auto">
            <a:xfrm>
              <a:off x="152232" y="2497016"/>
              <a:ext cx="11657678" cy="1749669"/>
            </a:xfrm>
            <a:prstGeom prst="rect">
              <a:avLst/>
            </a:prstGeom>
            <a:noFill/>
          </p:spPr>
        </p:pic>
        <p:sp>
          <p:nvSpPr>
            <p:cNvPr id="15" name="Rounded Rectangle 14"/>
            <p:cNvSpPr/>
            <p:nvPr/>
          </p:nvSpPr>
          <p:spPr bwMode="auto">
            <a:xfrm rot="16200000">
              <a:off x="3670158" y="-874526"/>
              <a:ext cx="1658629" cy="8509803"/>
            </a:xfrm>
            <a:prstGeom prst="roundRect">
              <a:avLst>
                <a:gd name="adj" fmla="val 50000"/>
              </a:avLst>
            </a:prstGeom>
            <a:gradFill rotWithShape="1">
              <a:gsLst>
                <a:gs pos="0">
                  <a:schemeClr val="accent2"/>
                </a:gs>
                <a:gs pos="2000">
                  <a:schemeClr val="accent2">
                    <a:alpha val="80000"/>
                  </a:schemeClr>
                </a:gs>
                <a:gs pos="25000">
                  <a:schemeClr val="accent4">
                    <a:alpha val="20000"/>
                  </a:schemeClr>
                </a:gs>
                <a:gs pos="50000">
                  <a:schemeClr val="tx1">
                    <a:alpha val="50000"/>
                  </a:schemeClr>
                </a:gs>
                <a:gs pos="75000">
                  <a:schemeClr val="accent2">
                    <a:alpha val="30000"/>
                  </a:schemeClr>
                </a:gs>
                <a:gs pos="100000">
                  <a:schemeClr val="bg1">
                    <a:alpha val="0"/>
                  </a:schemeClr>
                </a:gs>
              </a:gsLst>
              <a:lin ang="5400000" scaled="1"/>
            </a:gradFill>
            <a:ln w="9525">
              <a:noFill/>
              <a:round/>
              <a:headEnd/>
              <a:tailEnd/>
            </a:ln>
          </p:spPr>
          <p:txBody>
            <a:bodyPr wrap="none" lIns="91437" rIns="91437" anchor="ctr"/>
            <a:lstStyle/>
            <a:p>
              <a:pPr>
                <a:defRPr/>
              </a:pPr>
              <a:endParaRPr lang="en-US" sz="1600" b="1" dirty="0">
                <a:latin typeface="Arial" charset="0"/>
                <a:cs typeface="Arial" charset="0"/>
              </a:endParaRPr>
            </a:p>
          </p:txBody>
        </p:sp>
        <p:pic>
          <p:nvPicPr>
            <p:cNvPr id="1026" name="Picture 2" descr="C:\Documents and Settings\alyssaj\My Documents\My Pictures\DVD_ART34\Logos\SQL Server 2008\SQL Server 2008 Grid v.png"/>
            <p:cNvPicPr>
              <a:picLocks noChangeAspect="1" noChangeArrowheads="1"/>
            </p:cNvPicPr>
            <p:nvPr/>
          </p:nvPicPr>
          <p:blipFill>
            <a:blip r:embed="rId7" cstate="email"/>
            <a:srcRect/>
            <a:stretch>
              <a:fillRect/>
            </a:stretch>
          </p:blipFill>
          <p:spPr bwMode="auto">
            <a:xfrm>
              <a:off x="6242539" y="2678272"/>
              <a:ext cx="2168036" cy="1355882"/>
            </a:xfrm>
            <a:prstGeom prst="rect">
              <a:avLst/>
            </a:prstGeom>
            <a:noFill/>
          </p:spPr>
        </p:pic>
        <p:sp>
          <p:nvSpPr>
            <p:cNvPr id="19" name="Rectangle 18"/>
            <p:cNvSpPr/>
            <p:nvPr/>
          </p:nvSpPr>
          <p:spPr>
            <a:xfrm>
              <a:off x="727075" y="2620449"/>
              <a:ext cx="5295656" cy="1532727"/>
            </a:xfrm>
            <a:prstGeom prst="rect">
              <a:avLst/>
            </a:prstGeom>
          </p:spPr>
          <p:txBody>
            <a:bodyPr wrap="square">
              <a:spAutoFit/>
            </a:bodyPr>
            <a:lstStyle/>
            <a:p>
              <a:pPr marL="457200" lvl="0" indent="-457200" algn="l" defTabSz="914363" eaLnBrk="1" fontAlgn="auto" hangingPunct="1">
                <a:lnSpc>
                  <a:spcPct val="90000"/>
                </a:lnSpc>
                <a:spcAft>
                  <a:spcPts val="0"/>
                </a:spcAft>
              </a:pPr>
              <a:r>
                <a:rPr lang="en-US" sz="2400" b="1" dirty="0" smtClean="0">
                  <a:latin typeface="Arial" pitchFamily="34" charset="0"/>
                  <a:cs typeface="Arial" pitchFamily="34" charset="0"/>
                </a:rPr>
                <a:t>SQL Server PHP Driver</a:t>
              </a:r>
            </a:p>
            <a:p>
              <a:pPr marL="344488" lvl="1" indent="-344488" algn="l" defTabSz="914363" eaLnBrk="1" fontAlgn="auto" hangingPunct="1">
                <a:lnSpc>
                  <a:spcPct val="90000"/>
                </a:lnSpc>
                <a:spcAft>
                  <a:spcPts val="0"/>
                </a:spcAft>
                <a:buBlip>
                  <a:blip r:embed="rId5"/>
                </a:buBlip>
              </a:pPr>
              <a:r>
                <a:rPr lang="en-US" sz="2000" b="1" dirty="0" smtClean="0">
                  <a:latin typeface="Arial" pitchFamily="34" charset="0"/>
                  <a:cs typeface="Arial" pitchFamily="34" charset="0"/>
                </a:rPr>
                <a:t>This first release of SQL Server Driver </a:t>
              </a:r>
              <a:br>
                <a:rPr lang="en-US" sz="2000" b="1" dirty="0" smtClean="0">
                  <a:latin typeface="Arial" pitchFamily="34" charset="0"/>
                  <a:cs typeface="Arial" pitchFamily="34" charset="0"/>
                </a:rPr>
              </a:br>
              <a:r>
                <a:rPr lang="en-US" sz="2000" b="1" dirty="0" smtClean="0">
                  <a:latin typeface="Arial" pitchFamily="34" charset="0"/>
                  <a:cs typeface="Arial" pitchFamily="34" charset="0"/>
                </a:rPr>
                <a:t>for PHP is designed to enable PHP </a:t>
              </a:r>
              <a:br>
                <a:rPr lang="en-US" sz="2000" b="1" dirty="0" smtClean="0">
                  <a:latin typeface="Arial" pitchFamily="34" charset="0"/>
                  <a:cs typeface="Arial" pitchFamily="34" charset="0"/>
                </a:rPr>
              </a:br>
              <a:r>
                <a:rPr lang="en-US" sz="2000" b="1" dirty="0" smtClean="0">
                  <a:latin typeface="Arial" pitchFamily="34" charset="0"/>
                  <a:cs typeface="Arial" pitchFamily="34" charset="0"/>
                </a:rPr>
                <a:t>applications to be developed and deployed on SQL Server</a:t>
              </a:r>
              <a:endParaRPr lang="en-US" b="1" dirty="0"/>
            </a:p>
          </p:txBody>
        </p:sp>
      </p:grpSp>
      <p:grpSp>
        <p:nvGrpSpPr>
          <p:cNvPr id="5" name="Group 27"/>
          <p:cNvGrpSpPr/>
          <p:nvPr/>
        </p:nvGrpSpPr>
        <p:grpSpPr>
          <a:xfrm>
            <a:off x="19050" y="4329711"/>
            <a:ext cx="11042164" cy="1194789"/>
            <a:chOff x="19050" y="4329711"/>
            <a:chExt cx="11042164" cy="1194789"/>
          </a:xfrm>
        </p:grpSpPr>
        <p:sp>
          <p:nvSpPr>
            <p:cNvPr id="16" name="Rounded Rectangle 15"/>
            <p:cNvSpPr/>
            <p:nvPr/>
          </p:nvSpPr>
          <p:spPr bwMode="auto">
            <a:xfrm rot="16200000">
              <a:off x="3808259" y="673023"/>
              <a:ext cx="1077963" cy="8509803"/>
            </a:xfrm>
            <a:prstGeom prst="roundRect">
              <a:avLst>
                <a:gd name="adj" fmla="val 50000"/>
              </a:avLst>
            </a:prstGeom>
            <a:gradFill rotWithShape="1">
              <a:gsLst>
                <a:gs pos="0">
                  <a:schemeClr val="accent2"/>
                </a:gs>
                <a:gs pos="2000">
                  <a:schemeClr val="accent2">
                    <a:alpha val="80000"/>
                  </a:schemeClr>
                </a:gs>
                <a:gs pos="25000">
                  <a:schemeClr val="accent4">
                    <a:alpha val="20000"/>
                  </a:schemeClr>
                </a:gs>
                <a:gs pos="50000">
                  <a:schemeClr val="tx1">
                    <a:alpha val="50000"/>
                  </a:schemeClr>
                </a:gs>
                <a:gs pos="75000">
                  <a:schemeClr val="accent2">
                    <a:alpha val="30000"/>
                  </a:schemeClr>
                </a:gs>
                <a:gs pos="100000">
                  <a:schemeClr val="bg1">
                    <a:alpha val="0"/>
                  </a:schemeClr>
                </a:gs>
              </a:gsLst>
              <a:lin ang="5400000" scaled="1"/>
            </a:gradFill>
            <a:ln w="9525">
              <a:noFill/>
              <a:round/>
              <a:headEnd/>
              <a:tailEnd/>
            </a:ln>
          </p:spPr>
          <p:txBody>
            <a:bodyPr wrap="none" lIns="91437" rIns="91437" anchor="ctr"/>
            <a:lstStyle/>
            <a:p>
              <a:pPr>
                <a:defRPr/>
              </a:pPr>
              <a:endParaRPr lang="en-US" sz="1600" b="1" dirty="0">
                <a:latin typeface="Arial" charset="0"/>
                <a:cs typeface="Arial" charset="0"/>
              </a:endParaRPr>
            </a:p>
          </p:txBody>
        </p:sp>
        <p:pic>
          <p:nvPicPr>
            <p:cNvPr id="1031" name="Picture 7" descr="C:\Documents and Settings\alyssaj\My Documents\My Pictures\DVD_ART34\Artwork_Imagery\Shapes\Clear glass shapes\round edge rectangle bar faded 1.png"/>
            <p:cNvPicPr>
              <a:picLocks noChangeAspect="1" noChangeArrowheads="1"/>
            </p:cNvPicPr>
            <p:nvPr/>
          </p:nvPicPr>
          <p:blipFill>
            <a:blip r:embed="rId3" cstate="email"/>
            <a:srcRect/>
            <a:stretch>
              <a:fillRect/>
            </a:stretch>
          </p:blipFill>
          <p:spPr bwMode="auto">
            <a:xfrm>
              <a:off x="19050" y="4329711"/>
              <a:ext cx="11042164" cy="1194789"/>
            </a:xfrm>
            <a:prstGeom prst="rect">
              <a:avLst/>
            </a:prstGeom>
            <a:noFill/>
          </p:spPr>
        </p:pic>
        <p:pic>
          <p:nvPicPr>
            <p:cNvPr id="1027" name="Picture 3" descr="C:\Documents and Settings\alyssaj\My Documents\My Pictures\DVD_ART34\Logos\Windows Server 2008\_Windows Server 2008 brand\Windows Server 2008 logo h.png"/>
            <p:cNvPicPr>
              <a:picLocks noChangeAspect="1" noChangeArrowheads="1"/>
            </p:cNvPicPr>
            <p:nvPr/>
          </p:nvPicPr>
          <p:blipFill>
            <a:blip r:embed="rId8" cstate="email"/>
            <a:srcRect/>
            <a:stretch>
              <a:fillRect/>
            </a:stretch>
          </p:blipFill>
          <p:spPr bwMode="auto">
            <a:xfrm>
              <a:off x="5716843" y="4708468"/>
              <a:ext cx="2893925" cy="438912"/>
            </a:xfrm>
            <a:prstGeom prst="rect">
              <a:avLst/>
            </a:prstGeom>
            <a:noFill/>
          </p:spPr>
        </p:pic>
        <p:sp>
          <p:nvSpPr>
            <p:cNvPr id="20" name="Rectangle 19"/>
            <p:cNvSpPr/>
            <p:nvPr/>
          </p:nvSpPr>
          <p:spPr>
            <a:xfrm>
              <a:off x="574843" y="4431105"/>
              <a:ext cx="4572000" cy="978729"/>
            </a:xfrm>
            <a:prstGeom prst="rect">
              <a:avLst/>
            </a:prstGeom>
          </p:spPr>
          <p:txBody>
            <a:bodyPr>
              <a:spAutoFit/>
            </a:bodyPr>
            <a:lstStyle/>
            <a:p>
              <a:pPr marL="457200" lvl="0" indent="-457200" algn="l" defTabSz="914363" eaLnBrk="1" fontAlgn="auto" hangingPunct="1">
                <a:lnSpc>
                  <a:spcPct val="90000"/>
                </a:lnSpc>
                <a:spcAft>
                  <a:spcPts val="0"/>
                </a:spcAft>
              </a:pPr>
              <a:r>
                <a:rPr lang="en-US" sz="2400" b="1" dirty="0" smtClean="0">
                  <a:latin typeface="Arial" pitchFamily="34" charset="0"/>
                  <a:cs typeface="Arial" pitchFamily="34" charset="0"/>
                </a:rPr>
                <a:t>IIS7+ FastCGI</a:t>
              </a:r>
            </a:p>
            <a:p>
              <a:pPr marL="344488" lvl="1" indent="-344488" algn="l" defTabSz="914363" eaLnBrk="1" fontAlgn="auto" hangingPunct="1">
                <a:lnSpc>
                  <a:spcPct val="90000"/>
                </a:lnSpc>
                <a:spcAft>
                  <a:spcPts val="0"/>
                </a:spcAft>
                <a:buBlip>
                  <a:blip r:embed="rId5"/>
                </a:buBlip>
              </a:pPr>
              <a:r>
                <a:rPr lang="en-US" sz="2000" b="1" dirty="0" smtClean="0">
                  <a:latin typeface="Arial" pitchFamily="34" charset="0"/>
                  <a:cs typeface="Arial" pitchFamily="34" charset="0"/>
                </a:rPr>
                <a:t>Improvement the performance </a:t>
              </a:r>
              <a:br>
                <a:rPr lang="en-US" sz="2000" b="1" dirty="0" smtClean="0">
                  <a:latin typeface="Arial" pitchFamily="34" charset="0"/>
                  <a:cs typeface="Arial" pitchFamily="34" charset="0"/>
                </a:rPr>
              </a:br>
              <a:r>
                <a:rPr lang="en-US" sz="2000" b="1" dirty="0" smtClean="0">
                  <a:latin typeface="Arial" pitchFamily="34" charset="0"/>
                  <a:cs typeface="Arial" pitchFamily="34" charset="0"/>
                </a:rPr>
                <a:t>of PHP on Windows</a:t>
              </a:r>
            </a:p>
          </p:txBody>
        </p:sp>
      </p:grpSp>
      <p:grpSp>
        <p:nvGrpSpPr>
          <p:cNvPr id="6" name="Group 28"/>
          <p:cNvGrpSpPr/>
          <p:nvPr/>
        </p:nvGrpSpPr>
        <p:grpSpPr>
          <a:xfrm>
            <a:off x="19050" y="5663211"/>
            <a:ext cx="11042164" cy="1194789"/>
            <a:chOff x="19050" y="5663211"/>
            <a:chExt cx="11042164" cy="1194789"/>
          </a:xfrm>
        </p:grpSpPr>
        <p:sp>
          <p:nvSpPr>
            <p:cNvPr id="21" name="Rounded Rectangle 20"/>
            <p:cNvSpPr/>
            <p:nvPr/>
          </p:nvSpPr>
          <p:spPr bwMode="auto">
            <a:xfrm rot="16200000">
              <a:off x="3808259" y="2006523"/>
              <a:ext cx="1077963" cy="8509803"/>
            </a:xfrm>
            <a:prstGeom prst="roundRect">
              <a:avLst>
                <a:gd name="adj" fmla="val 50000"/>
              </a:avLst>
            </a:prstGeom>
            <a:gradFill rotWithShape="1">
              <a:gsLst>
                <a:gs pos="0">
                  <a:schemeClr val="accent2"/>
                </a:gs>
                <a:gs pos="2000">
                  <a:schemeClr val="accent2">
                    <a:alpha val="80000"/>
                  </a:schemeClr>
                </a:gs>
                <a:gs pos="25000">
                  <a:schemeClr val="accent4">
                    <a:alpha val="20000"/>
                  </a:schemeClr>
                </a:gs>
                <a:gs pos="50000">
                  <a:schemeClr val="tx1">
                    <a:alpha val="50000"/>
                  </a:schemeClr>
                </a:gs>
                <a:gs pos="75000">
                  <a:schemeClr val="accent2">
                    <a:alpha val="30000"/>
                  </a:schemeClr>
                </a:gs>
                <a:gs pos="100000">
                  <a:schemeClr val="bg1">
                    <a:alpha val="0"/>
                  </a:schemeClr>
                </a:gs>
              </a:gsLst>
              <a:lin ang="5400000" scaled="1"/>
            </a:gradFill>
            <a:ln w="9525">
              <a:noFill/>
              <a:round/>
              <a:headEnd/>
              <a:tailEnd/>
            </a:ln>
          </p:spPr>
          <p:txBody>
            <a:bodyPr wrap="none" lIns="91437" rIns="91437" anchor="ctr"/>
            <a:lstStyle/>
            <a:p>
              <a:pPr>
                <a:defRPr/>
              </a:pPr>
              <a:endParaRPr lang="en-US" sz="1600" b="1" dirty="0">
                <a:latin typeface="Arial" charset="0"/>
                <a:cs typeface="Arial" charset="0"/>
              </a:endParaRPr>
            </a:p>
          </p:txBody>
        </p:sp>
        <p:pic>
          <p:nvPicPr>
            <p:cNvPr id="22" name="Picture 7" descr="C:\Documents and Settings\alyssaj\My Documents\My Pictures\DVD_ART34\Artwork_Imagery\Shapes\Clear glass shapes\round edge rectangle bar faded 1.png"/>
            <p:cNvPicPr>
              <a:picLocks noChangeAspect="1" noChangeArrowheads="1"/>
            </p:cNvPicPr>
            <p:nvPr/>
          </p:nvPicPr>
          <p:blipFill>
            <a:blip r:embed="rId3" cstate="email"/>
            <a:srcRect/>
            <a:stretch>
              <a:fillRect/>
            </a:stretch>
          </p:blipFill>
          <p:spPr bwMode="auto">
            <a:xfrm>
              <a:off x="19050" y="5663211"/>
              <a:ext cx="11042164" cy="1194789"/>
            </a:xfrm>
            <a:prstGeom prst="rect">
              <a:avLst/>
            </a:prstGeom>
            <a:noFill/>
          </p:spPr>
        </p:pic>
        <p:sp>
          <p:nvSpPr>
            <p:cNvPr id="24" name="Rectangle 23"/>
            <p:cNvSpPr/>
            <p:nvPr/>
          </p:nvSpPr>
          <p:spPr>
            <a:xfrm>
              <a:off x="574843" y="5764605"/>
              <a:ext cx="4572000" cy="978729"/>
            </a:xfrm>
            <a:prstGeom prst="rect">
              <a:avLst/>
            </a:prstGeom>
          </p:spPr>
          <p:txBody>
            <a:bodyPr>
              <a:spAutoFit/>
            </a:bodyPr>
            <a:lstStyle/>
            <a:p>
              <a:pPr marL="457200" lvl="0" indent="-457200" algn="l" defTabSz="914363" eaLnBrk="1" fontAlgn="auto" hangingPunct="1">
                <a:lnSpc>
                  <a:spcPct val="90000"/>
                </a:lnSpc>
                <a:spcAft>
                  <a:spcPts val="0"/>
                </a:spcAft>
              </a:pPr>
              <a:r>
                <a:rPr lang="en-US" sz="2400" b="1" dirty="0" smtClean="0">
                  <a:latin typeface="Arial" pitchFamily="34" charset="0"/>
                  <a:cs typeface="Arial" pitchFamily="34" charset="0"/>
                </a:rPr>
                <a:t>Expression Web 2.0</a:t>
              </a:r>
            </a:p>
            <a:p>
              <a:pPr marL="344488" lvl="1" indent="-344488" algn="l" defTabSz="914363" eaLnBrk="1" fontAlgn="auto" hangingPunct="1">
                <a:lnSpc>
                  <a:spcPct val="90000"/>
                </a:lnSpc>
                <a:spcAft>
                  <a:spcPts val="0"/>
                </a:spcAft>
                <a:buBlip>
                  <a:blip r:embed="rId5"/>
                </a:buBlip>
              </a:pPr>
              <a:r>
                <a:rPr lang="en-US" sz="2000" b="1" dirty="0" smtClean="0">
                  <a:latin typeface="Arial" pitchFamily="34" charset="0"/>
                  <a:cs typeface="Arial" pitchFamily="34" charset="0"/>
                </a:rPr>
                <a:t>Broadens tool focus to support PHP site editing</a:t>
              </a:r>
            </a:p>
          </p:txBody>
        </p:sp>
        <p:pic>
          <p:nvPicPr>
            <p:cNvPr id="22530" name="Picture 2" descr="Logo">
              <a:hlinkClick r:id="rId9"/>
            </p:cNvPr>
            <p:cNvPicPr>
              <a:picLocks noChangeAspect="1" noChangeArrowheads="1"/>
            </p:cNvPicPr>
            <p:nvPr/>
          </p:nvPicPr>
          <p:blipFill>
            <a:blip r:embed="rId10" cstate="email"/>
            <a:srcRect/>
            <a:stretch>
              <a:fillRect/>
            </a:stretch>
          </p:blipFill>
          <p:spPr bwMode="auto">
            <a:xfrm>
              <a:off x="6321425" y="5818187"/>
              <a:ext cx="2019300" cy="781051"/>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4786312"/>
            <a:ext cx="9144000" cy="2071687"/>
          </a:xfrm>
          <a:prstGeom prst="rect">
            <a:avLst/>
          </a:prstGeom>
          <a:gradFill flip="none" rotWithShape="1">
            <a:gsLst>
              <a:gs pos="0">
                <a:schemeClr val="accent2">
                  <a:shade val="15000"/>
                  <a:satMod val="180000"/>
                  <a:alpha val="50000"/>
                </a:schemeClr>
              </a:gs>
              <a:gs pos="50000">
                <a:schemeClr val="accent2">
                  <a:shade val="45000"/>
                  <a:satMod val="170000"/>
                  <a:alpha val="40000"/>
                </a:schemeClr>
              </a:gs>
              <a:gs pos="70000">
                <a:schemeClr val="accent2">
                  <a:tint val="99000"/>
                  <a:shade val="65000"/>
                  <a:satMod val="155000"/>
                  <a:alpha val="35000"/>
                </a:schemeClr>
              </a:gs>
              <a:gs pos="100000">
                <a:schemeClr val="accent2">
                  <a:tint val="95500"/>
                  <a:shade val="100000"/>
                  <a:satMod val="155000"/>
                  <a:alpha val="25000"/>
                </a:scheme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sp>
        <p:nvSpPr>
          <p:cNvPr id="3" name="Title 2"/>
          <p:cNvSpPr>
            <a:spLocks noGrp="1"/>
          </p:cNvSpPr>
          <p:nvPr>
            <p:ph type="title"/>
          </p:nvPr>
        </p:nvSpPr>
        <p:spPr>
          <a:xfrm>
            <a:off x="381000" y="230188"/>
            <a:ext cx="8382000" cy="498598"/>
          </a:xfrm>
        </p:spPr>
        <p:txBody>
          <a:bodyPr/>
          <a:lstStyle/>
          <a:p>
            <a:r>
              <a:rPr sz="3600" spc="0" dirty="0" smtClean="0">
                <a:latin typeface="Arial" pitchFamily="34" charset="0"/>
                <a:cs typeface="Arial" pitchFamily="34" charset="0"/>
              </a:rPr>
              <a:t>http://</a:t>
            </a:r>
            <a:r>
              <a:rPr lang="en-US" sz="3600" spc="0" dirty="0" smtClean="0">
                <a:latin typeface="Arial" pitchFamily="34" charset="0"/>
                <a:cs typeface="Arial" pitchFamily="34" charset="0"/>
              </a:rPr>
              <a:t>www.codeplex.com</a:t>
            </a:r>
            <a:endParaRPr lang="en-US" sz="3600" kern="1200" spc="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Arial" pitchFamily="34" charset="0"/>
              <a:cs typeface="Arial" pitchFamily="34" charset="0"/>
            </a:endParaRPr>
          </a:p>
        </p:txBody>
      </p:sp>
      <p:pic>
        <p:nvPicPr>
          <p:cNvPr id="3075" name="Picture 3"/>
          <p:cNvPicPr>
            <a:picLocks noChangeAspect="1" noChangeArrowheads="1"/>
          </p:cNvPicPr>
          <p:nvPr/>
        </p:nvPicPr>
        <p:blipFill>
          <a:blip r:embed="rId3" cstate="email"/>
          <a:srcRect/>
          <a:stretch>
            <a:fillRect/>
          </a:stretch>
        </p:blipFill>
        <p:spPr bwMode="auto">
          <a:xfrm>
            <a:off x="1095376" y="1414464"/>
            <a:ext cx="6953248" cy="5214936"/>
          </a:xfrm>
          <a:prstGeom prst="rect">
            <a:avLst/>
          </a:prstGeom>
          <a:noFill/>
          <a:ln w="9525">
            <a:noFill/>
            <a:miter lim="800000"/>
            <a:headEnd/>
            <a:tailEnd/>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4786312"/>
            <a:ext cx="9144000" cy="2071687"/>
          </a:xfrm>
          <a:prstGeom prst="rect">
            <a:avLst/>
          </a:prstGeom>
          <a:gradFill flip="none" rotWithShape="1">
            <a:gsLst>
              <a:gs pos="0">
                <a:schemeClr val="accent2">
                  <a:shade val="15000"/>
                  <a:satMod val="180000"/>
                  <a:alpha val="50000"/>
                </a:schemeClr>
              </a:gs>
              <a:gs pos="50000">
                <a:schemeClr val="accent2">
                  <a:shade val="45000"/>
                  <a:satMod val="170000"/>
                  <a:alpha val="40000"/>
                </a:schemeClr>
              </a:gs>
              <a:gs pos="70000">
                <a:schemeClr val="accent2">
                  <a:tint val="99000"/>
                  <a:shade val="65000"/>
                  <a:satMod val="155000"/>
                  <a:alpha val="35000"/>
                </a:schemeClr>
              </a:gs>
              <a:gs pos="100000">
                <a:schemeClr val="accent2">
                  <a:tint val="95500"/>
                  <a:shade val="100000"/>
                  <a:satMod val="155000"/>
                  <a:alpha val="25000"/>
                </a:scheme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sp>
        <p:nvSpPr>
          <p:cNvPr id="3" name="Title 2"/>
          <p:cNvSpPr>
            <a:spLocks noGrp="1"/>
          </p:cNvSpPr>
          <p:nvPr>
            <p:ph type="title"/>
          </p:nvPr>
        </p:nvSpPr>
        <p:spPr>
          <a:xfrm>
            <a:off x="381000" y="230188"/>
            <a:ext cx="8382000" cy="997196"/>
          </a:xfrm>
        </p:spPr>
        <p:txBody>
          <a:bodyPr/>
          <a:lstStyle/>
          <a:p>
            <a:r>
              <a:rPr sz="3600" spc="0" dirty="0" smtClean="0">
                <a:latin typeface="Arial" pitchFamily="34" charset="0"/>
                <a:cs typeface="Arial" pitchFamily="34" charset="0"/>
              </a:rPr>
              <a:t>http://msdn2.microsoft.com/</a:t>
            </a:r>
            <a:br>
              <a:rPr sz="3600" spc="0" dirty="0" smtClean="0">
                <a:latin typeface="Arial" pitchFamily="34" charset="0"/>
                <a:cs typeface="Arial" pitchFamily="34" charset="0"/>
              </a:rPr>
            </a:br>
            <a:r>
              <a:rPr sz="3600" spc="0" dirty="0" smtClean="0">
                <a:latin typeface="Arial" pitchFamily="34" charset="0"/>
                <a:cs typeface="Arial" pitchFamily="34" charset="0"/>
              </a:rPr>
              <a:t>en-us/library/cc216514.aspx</a:t>
            </a:r>
            <a:endParaRPr lang="en-US" sz="3600" kern="1200" spc="0" dirty="0" smtClean="0">
              <a:ln w="3175">
                <a:noFill/>
              </a:ln>
              <a:gradFill flip="none" rotWithShape="1">
                <a:gsLst>
                  <a:gs pos="0">
                    <a:srgbClr val="FFFFB9"/>
                  </a:gs>
                  <a:gs pos="36000">
                    <a:srgbClr val="FFFF99"/>
                  </a:gs>
                  <a:gs pos="86000">
                    <a:srgbClr val="F8801C"/>
                  </a:gs>
                </a:gsLst>
                <a:lin ang="5400000" scaled="1"/>
                <a:tileRect/>
              </a:gradFill>
              <a:latin typeface="Arial" pitchFamily="34" charset="0"/>
              <a:cs typeface="Arial" pitchFamily="34" charset="0"/>
            </a:endParaRPr>
          </a:p>
        </p:txBody>
      </p:sp>
      <p:pic>
        <p:nvPicPr>
          <p:cNvPr id="1026" name="Picture 2"/>
          <p:cNvPicPr>
            <a:picLocks noChangeAspect="1" noChangeArrowheads="1"/>
          </p:cNvPicPr>
          <p:nvPr/>
        </p:nvPicPr>
        <p:blipFill>
          <a:blip r:embed="rId3" cstate="email"/>
          <a:srcRect/>
          <a:stretch>
            <a:fillRect/>
          </a:stretch>
        </p:blipFill>
        <p:spPr bwMode="auto">
          <a:xfrm>
            <a:off x="1101513" y="1414463"/>
            <a:ext cx="6940973" cy="5205730"/>
          </a:xfrm>
          <a:prstGeom prst="rect">
            <a:avLst/>
          </a:prstGeom>
          <a:noFill/>
          <a:ln w="9525">
            <a:noFill/>
            <a:miter lim="800000"/>
            <a:headEnd/>
            <a:tailEnd/>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4786312"/>
            <a:ext cx="9144000" cy="2071687"/>
          </a:xfrm>
          <a:prstGeom prst="rect">
            <a:avLst/>
          </a:prstGeom>
          <a:gradFill flip="none" rotWithShape="1">
            <a:gsLst>
              <a:gs pos="0">
                <a:schemeClr val="accent2">
                  <a:shade val="15000"/>
                  <a:satMod val="180000"/>
                  <a:alpha val="50000"/>
                </a:schemeClr>
              </a:gs>
              <a:gs pos="50000">
                <a:schemeClr val="accent2">
                  <a:shade val="45000"/>
                  <a:satMod val="170000"/>
                  <a:alpha val="40000"/>
                </a:schemeClr>
              </a:gs>
              <a:gs pos="70000">
                <a:schemeClr val="accent2">
                  <a:tint val="99000"/>
                  <a:shade val="65000"/>
                  <a:satMod val="155000"/>
                  <a:alpha val="35000"/>
                </a:schemeClr>
              </a:gs>
              <a:gs pos="100000">
                <a:schemeClr val="accent2">
                  <a:tint val="95500"/>
                  <a:shade val="100000"/>
                  <a:satMod val="155000"/>
                  <a:alpha val="25000"/>
                </a:scheme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sp>
        <p:nvSpPr>
          <p:cNvPr id="3" name="Title 2"/>
          <p:cNvSpPr>
            <a:spLocks noGrp="1"/>
          </p:cNvSpPr>
          <p:nvPr>
            <p:ph type="title"/>
          </p:nvPr>
        </p:nvSpPr>
        <p:spPr>
          <a:xfrm>
            <a:off x="381000" y="230188"/>
            <a:ext cx="8382000" cy="498598"/>
          </a:xfrm>
        </p:spPr>
        <p:txBody>
          <a:bodyPr/>
          <a:lstStyle/>
          <a:p>
            <a:r>
              <a:rPr sz="3600" spc="0" dirty="0" smtClean="0">
                <a:latin typeface="Arial" pitchFamily="34" charset="0"/>
                <a:cs typeface="Arial" pitchFamily="34" charset="0"/>
              </a:rPr>
              <a:t>http://port25.technet.com</a:t>
            </a:r>
            <a:endParaRPr lang="en-US" sz="3600" kern="1200" spc="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Arial" pitchFamily="34" charset="0"/>
              <a:cs typeface="Arial" pitchFamily="34" charset="0"/>
            </a:endParaRPr>
          </a:p>
        </p:txBody>
      </p:sp>
      <p:pic>
        <p:nvPicPr>
          <p:cNvPr id="2051" name="Picture 3"/>
          <p:cNvPicPr>
            <a:picLocks noChangeAspect="1" noChangeArrowheads="1"/>
          </p:cNvPicPr>
          <p:nvPr/>
        </p:nvPicPr>
        <p:blipFill>
          <a:blip r:embed="rId3" cstate="email"/>
          <a:srcRect/>
          <a:stretch>
            <a:fillRect/>
          </a:stretch>
        </p:blipFill>
        <p:spPr bwMode="auto">
          <a:xfrm>
            <a:off x="1095376" y="1414464"/>
            <a:ext cx="6953247" cy="5214936"/>
          </a:xfrm>
          <a:prstGeom prst="rect">
            <a:avLst/>
          </a:prstGeom>
          <a:noFill/>
          <a:ln w="9525">
            <a:noFill/>
            <a:miter lim="800000"/>
            <a:headEnd/>
            <a:tailEnd/>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4786312"/>
            <a:ext cx="9144000" cy="2071687"/>
          </a:xfrm>
          <a:prstGeom prst="rect">
            <a:avLst/>
          </a:prstGeom>
          <a:gradFill flip="none" rotWithShape="1">
            <a:gsLst>
              <a:gs pos="0">
                <a:schemeClr val="accent2">
                  <a:shade val="15000"/>
                  <a:satMod val="180000"/>
                  <a:alpha val="50000"/>
                </a:schemeClr>
              </a:gs>
              <a:gs pos="50000">
                <a:schemeClr val="accent2">
                  <a:shade val="45000"/>
                  <a:satMod val="170000"/>
                  <a:alpha val="40000"/>
                </a:schemeClr>
              </a:gs>
              <a:gs pos="70000">
                <a:schemeClr val="accent2">
                  <a:tint val="99000"/>
                  <a:shade val="65000"/>
                  <a:satMod val="155000"/>
                  <a:alpha val="35000"/>
                </a:schemeClr>
              </a:gs>
              <a:gs pos="100000">
                <a:schemeClr val="accent2">
                  <a:tint val="95500"/>
                  <a:shade val="100000"/>
                  <a:satMod val="155000"/>
                  <a:alpha val="25000"/>
                </a:scheme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sp>
        <p:nvSpPr>
          <p:cNvPr id="3" name="Title 2"/>
          <p:cNvSpPr>
            <a:spLocks noGrp="1"/>
          </p:cNvSpPr>
          <p:nvPr>
            <p:ph type="title"/>
          </p:nvPr>
        </p:nvSpPr>
        <p:spPr>
          <a:xfrm>
            <a:off x="381000" y="230188"/>
            <a:ext cx="8382000" cy="498598"/>
          </a:xfrm>
        </p:spPr>
        <p:txBody>
          <a:bodyPr/>
          <a:lstStyle/>
          <a:p>
            <a:r>
              <a:rPr sz="3600" spc="0" dirty="0" smtClean="0">
                <a:latin typeface="Arial" pitchFamily="34" charset="0"/>
                <a:cs typeface="Arial" pitchFamily="34" charset="0"/>
              </a:rPr>
              <a:t>http://channel9.msdn.com</a:t>
            </a:r>
            <a:endParaRPr lang="en-US" sz="3600" kern="1200" spc="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Arial" pitchFamily="34" charset="0"/>
              <a:cs typeface="Arial" pitchFamily="34" charset="0"/>
            </a:endParaRPr>
          </a:p>
        </p:txBody>
      </p:sp>
      <p:pic>
        <p:nvPicPr>
          <p:cNvPr id="4098" name="Picture 2"/>
          <p:cNvPicPr>
            <a:picLocks noChangeAspect="1" noChangeArrowheads="1"/>
          </p:cNvPicPr>
          <p:nvPr/>
        </p:nvPicPr>
        <p:blipFill>
          <a:blip r:embed="rId3" cstate="email"/>
          <a:srcRect/>
          <a:stretch>
            <a:fillRect/>
          </a:stretch>
        </p:blipFill>
        <p:spPr bwMode="auto">
          <a:xfrm>
            <a:off x="1100318" y="1414463"/>
            <a:ext cx="6943364" cy="5207523"/>
          </a:xfrm>
          <a:prstGeom prst="rect">
            <a:avLst/>
          </a:prstGeom>
          <a:noFill/>
          <a:ln w="9525">
            <a:noFill/>
            <a:miter lim="800000"/>
            <a:headEnd/>
            <a:tailEnd/>
          </a:ln>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4786312"/>
            <a:ext cx="9144000" cy="2071687"/>
          </a:xfrm>
          <a:prstGeom prst="rect">
            <a:avLst/>
          </a:prstGeom>
          <a:gradFill flip="none" rotWithShape="1">
            <a:gsLst>
              <a:gs pos="0">
                <a:schemeClr val="accent2">
                  <a:shade val="15000"/>
                  <a:satMod val="180000"/>
                  <a:alpha val="50000"/>
                </a:schemeClr>
              </a:gs>
              <a:gs pos="50000">
                <a:schemeClr val="accent2">
                  <a:shade val="45000"/>
                  <a:satMod val="170000"/>
                  <a:alpha val="40000"/>
                </a:schemeClr>
              </a:gs>
              <a:gs pos="70000">
                <a:schemeClr val="accent2">
                  <a:tint val="99000"/>
                  <a:shade val="65000"/>
                  <a:satMod val="155000"/>
                  <a:alpha val="35000"/>
                </a:schemeClr>
              </a:gs>
              <a:gs pos="100000">
                <a:schemeClr val="accent2">
                  <a:tint val="95500"/>
                  <a:shade val="100000"/>
                  <a:satMod val="155000"/>
                  <a:alpha val="25000"/>
                </a:scheme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3" cstate="email"/>
          <a:srcRect/>
          <a:stretch>
            <a:fillRect/>
          </a:stretch>
        </p:blipFill>
        <p:spPr bwMode="auto">
          <a:xfrm>
            <a:off x="841769" y="1414463"/>
            <a:ext cx="7460462" cy="5214937"/>
          </a:xfrm>
          <a:prstGeom prst="rect">
            <a:avLst/>
          </a:prstGeom>
          <a:noFill/>
          <a:ln w="9525">
            <a:solidFill>
              <a:srgbClr val="000000"/>
            </a:solidFill>
            <a:miter lim="800000"/>
            <a:headEnd/>
            <a:tailEnd/>
          </a:ln>
          <a:effectLst>
            <a:outerShdw blurRad="76200" dir="13500000" sy="23000" kx="1200000" algn="br" rotWithShape="0">
              <a:prstClr val="black">
                <a:alpha val="20000"/>
              </a:prstClr>
            </a:outerShdw>
          </a:effectLst>
        </p:spPr>
      </p:pic>
      <p:sp>
        <p:nvSpPr>
          <p:cNvPr id="4" name="Title 3"/>
          <p:cNvSpPr>
            <a:spLocks noGrp="1"/>
          </p:cNvSpPr>
          <p:nvPr>
            <p:ph type="title"/>
          </p:nvPr>
        </p:nvSpPr>
        <p:spPr>
          <a:xfrm>
            <a:off x="381000" y="230188"/>
            <a:ext cx="8382000" cy="498598"/>
          </a:xfrm>
        </p:spPr>
        <p:txBody>
          <a:bodyPr/>
          <a:lstStyle/>
          <a:p>
            <a:r>
              <a:rPr sz="3600" spc="0" dirty="0" smtClean="0">
                <a:latin typeface="Arial" pitchFamily="34" charset="0"/>
                <a:cs typeface="Arial" pitchFamily="34" charset="0"/>
              </a:rPr>
              <a:t>http://www.microsoft.com/opensource</a:t>
            </a:r>
            <a:endParaRPr lang="en-US" sz="3600" spc="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a:spLocks noChangeArrowheads="1"/>
          </p:cNvSpPr>
          <p:nvPr/>
        </p:nvSpPr>
        <p:spPr bwMode="auto">
          <a:xfrm>
            <a:off x="4768666" y="996086"/>
            <a:ext cx="3990967" cy="2716800"/>
          </a:xfrm>
          <a:prstGeom prst="roundRect">
            <a:avLst>
              <a:gd name="adj" fmla="val 16667"/>
            </a:avLst>
          </a:prstGeom>
          <a:gradFill rotWithShape="1">
            <a:gsLst>
              <a:gs pos="0">
                <a:schemeClr val="accent2"/>
              </a:gs>
              <a:gs pos="100000">
                <a:schemeClr val="bg1">
                  <a:alpha val="0"/>
                </a:schemeClr>
              </a:gs>
            </a:gsLst>
            <a:lin ang="5400000" scaled="1"/>
          </a:gradFill>
          <a:ln w="9525">
            <a:noFill/>
            <a:round/>
            <a:headEnd/>
            <a:tailEnd/>
          </a:ln>
        </p:spPr>
        <p:txBody>
          <a:bodyPr wrap="none" lIns="91437" rIns="91437" anchor="ctr"/>
          <a:lstStyle/>
          <a:p>
            <a:endParaRPr lang="en-US" sz="1600" b="0" dirty="0">
              <a:latin typeface="Arial" charset="0"/>
              <a:cs typeface="Arial" charset="0"/>
            </a:endParaRPr>
          </a:p>
        </p:txBody>
      </p:sp>
      <p:sp>
        <p:nvSpPr>
          <p:cNvPr id="10" name="Rounded Rectangle 9"/>
          <p:cNvSpPr>
            <a:spLocks noChangeArrowheads="1"/>
          </p:cNvSpPr>
          <p:nvPr/>
        </p:nvSpPr>
        <p:spPr bwMode="auto">
          <a:xfrm>
            <a:off x="376441" y="996086"/>
            <a:ext cx="3990967" cy="2716800"/>
          </a:xfrm>
          <a:prstGeom prst="roundRect">
            <a:avLst>
              <a:gd name="adj" fmla="val 16667"/>
            </a:avLst>
          </a:prstGeom>
          <a:gradFill rotWithShape="1">
            <a:gsLst>
              <a:gs pos="0">
                <a:schemeClr val="accent2"/>
              </a:gs>
              <a:gs pos="100000">
                <a:schemeClr val="accent2">
                  <a:alpha val="0"/>
                </a:schemeClr>
              </a:gs>
            </a:gsLst>
            <a:lin ang="5400000" scaled="1"/>
          </a:gradFill>
          <a:ln w="9525">
            <a:noFill/>
            <a:round/>
            <a:headEnd/>
            <a:tailEnd/>
          </a:ln>
        </p:spPr>
        <p:txBody>
          <a:bodyPr wrap="none" lIns="91437" rIns="91437" anchor="ctr"/>
          <a:lstStyle/>
          <a:p>
            <a:endParaRPr lang="en-US" sz="1600" b="0" dirty="0">
              <a:latin typeface="Arial" charset="0"/>
              <a:cs typeface="Arial" charset="0"/>
            </a:endParaRPr>
          </a:p>
        </p:txBody>
      </p:sp>
      <p:pic>
        <p:nvPicPr>
          <p:cNvPr id="5" name="Rectangle 22536" descr="3 white curved arrows"/>
          <p:cNvPicPr>
            <a:picLocks noChangeAspect="1" noChangeArrowheads="1"/>
          </p:cNvPicPr>
          <p:nvPr/>
        </p:nvPicPr>
        <p:blipFill>
          <a:blip r:embed="rId3" cstate="email">
            <a:lum bright="72000"/>
          </a:blip>
          <a:srcRect/>
          <a:stretch>
            <a:fillRect/>
          </a:stretch>
        </p:blipFill>
        <p:spPr bwMode="black">
          <a:xfrm>
            <a:off x="3613741" y="2917732"/>
            <a:ext cx="1444493" cy="1532684"/>
          </a:xfrm>
          <a:prstGeom prst="rect">
            <a:avLst/>
          </a:prstGeom>
          <a:noFill/>
          <a:ln w="9525">
            <a:noFill/>
            <a:miter lim="800000"/>
            <a:headEnd/>
            <a:tailEnd/>
          </a:ln>
        </p:spPr>
      </p:pic>
      <p:sp>
        <p:nvSpPr>
          <p:cNvPr id="2" name="Title 1"/>
          <p:cNvSpPr>
            <a:spLocks noGrp="1"/>
          </p:cNvSpPr>
          <p:nvPr>
            <p:ph type="title"/>
          </p:nvPr>
        </p:nvSpPr>
        <p:spPr/>
        <p:txBody>
          <a:bodyPr/>
          <a:lstStyle/>
          <a:p>
            <a:r>
              <a:rPr spc="0" dirty="0" smtClean="0">
                <a:latin typeface="Arial" pitchFamily="34" charset="0"/>
                <a:cs typeface="Arial" pitchFamily="34" charset="0"/>
              </a:rPr>
              <a:t>Open Source Participation</a:t>
            </a:r>
            <a:endParaRPr lang="en-US" spc="0" dirty="0">
              <a:latin typeface="Arial" pitchFamily="34" charset="0"/>
              <a:cs typeface="Arial" pitchFamily="34" charset="0"/>
            </a:endParaRPr>
          </a:p>
        </p:txBody>
      </p:sp>
      <p:sp>
        <p:nvSpPr>
          <p:cNvPr id="6" name="Rectangle 5"/>
          <p:cNvSpPr>
            <a:spLocks noChangeArrowheads="1"/>
          </p:cNvSpPr>
          <p:nvPr/>
        </p:nvSpPr>
        <p:spPr bwMode="auto">
          <a:xfrm>
            <a:off x="2" y="2963575"/>
            <a:ext cx="9143999" cy="1081087"/>
          </a:xfrm>
          <a:prstGeom prst="rect">
            <a:avLst/>
          </a:prstGeom>
          <a:gradFill rotWithShape="1">
            <a:gsLst>
              <a:gs pos="0">
                <a:schemeClr val="tx1">
                  <a:alpha val="0"/>
                </a:schemeClr>
              </a:gs>
              <a:gs pos="50000">
                <a:schemeClr val="tx1">
                  <a:alpha val="75000"/>
                </a:schemeClr>
              </a:gs>
              <a:gs pos="100000">
                <a:schemeClr val="tx1">
                  <a:alpha val="0"/>
                </a:schemeClr>
              </a:gs>
            </a:gsLst>
            <a:lin ang="5400000" scaled="1"/>
          </a:gradFill>
          <a:ln w="9525">
            <a:noFill/>
            <a:miter lim="800000"/>
            <a:headEnd/>
            <a:tailEnd/>
          </a:ln>
        </p:spPr>
        <p:txBody>
          <a:bodyPr wrap="none" anchor="ctr"/>
          <a:lstStyle/>
          <a:p>
            <a:pPr eaLnBrk="1" hangingPunct="1">
              <a:lnSpc>
                <a:spcPct val="100000"/>
              </a:lnSpc>
              <a:spcBef>
                <a:spcPct val="0"/>
              </a:spcBef>
              <a:defRPr/>
            </a:pPr>
            <a:endParaRPr lang="en-US" b="0" dirty="0">
              <a:solidFill>
                <a:schemeClr val="hlink"/>
              </a:solidFill>
              <a:latin typeface="Arial" charset="0"/>
            </a:endParaRPr>
          </a:p>
        </p:txBody>
      </p:sp>
      <p:grpSp>
        <p:nvGrpSpPr>
          <p:cNvPr id="3" name="Group 44"/>
          <p:cNvGrpSpPr/>
          <p:nvPr/>
        </p:nvGrpSpPr>
        <p:grpSpPr>
          <a:xfrm>
            <a:off x="-515939" y="867862"/>
            <a:ext cx="5646739" cy="2489201"/>
            <a:chOff x="-515939" y="867862"/>
            <a:chExt cx="5646739" cy="2489201"/>
          </a:xfrm>
        </p:grpSpPr>
        <p:grpSp>
          <p:nvGrpSpPr>
            <p:cNvPr id="4" name="Group 30"/>
            <p:cNvGrpSpPr/>
            <p:nvPr/>
          </p:nvGrpSpPr>
          <p:grpSpPr>
            <a:xfrm>
              <a:off x="-515939" y="867862"/>
              <a:ext cx="5646739" cy="2489201"/>
              <a:chOff x="-1796388" y="2607724"/>
              <a:chExt cx="6694288" cy="6694288"/>
            </a:xfrm>
          </p:grpSpPr>
          <p:pic>
            <p:nvPicPr>
              <p:cNvPr id="32" name="Picture 3" descr="C:\Program Files\Microsoft Resource DVD Artwork\DVD_ART\Artwork_Imagery\Shapes and Graphics\Glow\white oval shaped glow.png"/>
              <p:cNvPicPr>
                <a:picLocks noChangeAspect="1" noChangeArrowheads="1"/>
              </p:cNvPicPr>
              <p:nvPr/>
            </p:nvPicPr>
            <p:blipFill>
              <a:blip r:embed="rId4" cstate="email"/>
              <a:srcRect/>
              <a:stretch>
                <a:fillRect/>
              </a:stretch>
            </p:blipFill>
            <p:spPr bwMode="auto">
              <a:xfrm>
                <a:off x="-1796388" y="3635685"/>
                <a:ext cx="6694288" cy="4638364"/>
              </a:xfrm>
              <a:prstGeom prst="rect">
                <a:avLst/>
              </a:prstGeom>
              <a:noFill/>
            </p:spPr>
          </p:pic>
          <p:pic>
            <p:nvPicPr>
              <p:cNvPr id="33" name="Picture 3" descr="C:\Program Files\Microsoft Resource DVD Artwork\DVD_ART\Artwork_Imagery\Shapes and Graphics\Glow\white oval shaped glow.png"/>
              <p:cNvPicPr>
                <a:picLocks noChangeAspect="1" noChangeArrowheads="1"/>
              </p:cNvPicPr>
              <p:nvPr/>
            </p:nvPicPr>
            <p:blipFill>
              <a:blip r:embed="rId4" cstate="email"/>
              <a:srcRect/>
              <a:stretch>
                <a:fillRect/>
              </a:stretch>
            </p:blipFill>
            <p:spPr bwMode="auto">
              <a:xfrm rot="16200000">
                <a:off x="-1796387" y="3124549"/>
                <a:ext cx="6694288" cy="5660638"/>
              </a:xfrm>
              <a:prstGeom prst="rect">
                <a:avLst/>
              </a:prstGeom>
              <a:noFill/>
            </p:spPr>
          </p:pic>
        </p:grpSp>
        <p:sp>
          <p:nvSpPr>
            <p:cNvPr id="15" name="Rectangle 14"/>
            <p:cNvSpPr>
              <a:spLocks noChangeArrowheads="1"/>
            </p:cNvSpPr>
            <p:nvPr/>
          </p:nvSpPr>
          <p:spPr bwMode="auto">
            <a:xfrm>
              <a:off x="554405" y="1136489"/>
              <a:ext cx="3886200" cy="424732"/>
            </a:xfrm>
            <a:prstGeom prst="rect">
              <a:avLst/>
            </a:prstGeom>
            <a:noFill/>
            <a:ln w="9525" algn="ctr">
              <a:noFill/>
              <a:miter lim="800000"/>
              <a:headEnd/>
              <a:tailEnd/>
            </a:ln>
          </p:spPr>
          <p:txBody>
            <a:bodyPr lIns="91439" rIns="91439">
              <a:spAutoFit/>
            </a:bodyPr>
            <a:lstStyle/>
            <a:p>
              <a:pPr algn="l" eaLnBrk="0" hangingPunct="0">
                <a:lnSpc>
                  <a:spcPct val="90000"/>
                </a:lnSpc>
                <a:buClr>
                  <a:schemeClr val="tx2"/>
                </a:buClr>
                <a:buFont typeface="Symbol" pitchFamily="18" charset="2"/>
                <a:buNone/>
              </a:pPr>
              <a:r>
                <a:rPr lang="en-US" sz="2400" b="1" dirty="0" smtClean="0">
                  <a:ln w="3175">
                    <a:noFill/>
                  </a:ln>
                  <a:gradFill flip="none" rotWithShape="1">
                    <a:gsLst>
                      <a:gs pos="0">
                        <a:srgbClr val="FFFFB9"/>
                      </a:gs>
                      <a:gs pos="36000">
                        <a:srgbClr val="FFFF99"/>
                      </a:gs>
                      <a:gs pos="86000">
                        <a:srgbClr val="F9C661"/>
                      </a:gs>
                    </a:gsLst>
                    <a:lin ang="5400000" scaled="0"/>
                    <a:tileRect/>
                  </a:gradFill>
                  <a:effectLst>
                    <a:outerShdw blurRad="50800" dist="38100" dir="2700000" algn="tl" rotWithShape="0">
                      <a:prstClr val="black">
                        <a:alpha val="40000"/>
                      </a:prstClr>
                    </a:outerShdw>
                  </a:effectLst>
                  <a:latin typeface="Arial" pitchFamily="34" charset="0"/>
                  <a:cs typeface="Arial" pitchFamily="34" charset="0"/>
                </a:rPr>
                <a:t>Community</a:t>
              </a:r>
              <a:endParaRPr lang="en-US" sz="2400" b="1" dirty="0">
                <a:ln w="3175">
                  <a:noFill/>
                </a:ln>
                <a:gradFill flip="none" rotWithShape="1">
                  <a:gsLst>
                    <a:gs pos="0">
                      <a:srgbClr val="FFFFB9"/>
                    </a:gs>
                    <a:gs pos="36000">
                      <a:srgbClr val="FFFF99"/>
                    </a:gs>
                    <a:gs pos="86000">
                      <a:srgbClr val="F9C661"/>
                    </a:gs>
                  </a:gsLst>
                  <a:lin ang="5400000" scaled="0"/>
                  <a:tileRect/>
                </a:gradFill>
                <a:effectLst>
                  <a:outerShdw blurRad="50800" dist="38100" dir="2700000" algn="tl" rotWithShape="0">
                    <a:prstClr val="black">
                      <a:alpha val="40000"/>
                    </a:prstClr>
                  </a:outerShdw>
                </a:effectLst>
                <a:latin typeface="Arial" pitchFamily="34" charset="0"/>
                <a:cs typeface="Arial" pitchFamily="34" charset="0"/>
              </a:endParaRPr>
            </a:p>
          </p:txBody>
        </p:sp>
        <p:pic>
          <p:nvPicPr>
            <p:cNvPr id="26" name="Picture 12" descr="Port 25 Logo">
              <a:hlinkClick r:id="rId5"/>
            </p:cNvPr>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2091452" y="1658156"/>
              <a:ext cx="1443093" cy="481031"/>
            </a:xfrm>
            <a:prstGeom prst="rect">
              <a:avLst/>
            </a:prstGeom>
            <a:noFill/>
          </p:spPr>
        </p:pic>
        <p:pic>
          <p:nvPicPr>
            <p:cNvPr id="27" name="Picture 17" descr="O'Reilly Open Source Convention 2007">
              <a:hlinkClick r:id="rId7"/>
            </p:cNvPr>
            <p:cNvPicPr>
              <a:picLocks noChangeAspect="1" noChangeArrowheads="1"/>
            </p:cNvPicPr>
            <p:nvPr/>
          </p:nvPicPr>
          <p:blipFill>
            <a:blip r:embed="rId8" cstate="email"/>
            <a:srcRect/>
            <a:stretch>
              <a:fillRect/>
            </a:stretch>
          </p:blipFill>
          <p:spPr bwMode="auto">
            <a:xfrm>
              <a:off x="977229" y="1850069"/>
              <a:ext cx="862123" cy="761153"/>
            </a:xfrm>
            <a:prstGeom prst="rect">
              <a:avLst/>
            </a:prstGeom>
            <a:noFill/>
          </p:spPr>
        </p:pic>
        <p:pic>
          <p:nvPicPr>
            <p:cNvPr id="28" name="Picture 48"/>
            <p:cNvPicPr>
              <a:picLocks noChangeAspect="1" noChangeArrowheads="1"/>
            </p:cNvPicPr>
            <p:nvPr/>
          </p:nvPicPr>
          <p:blipFill>
            <a:blip r:embed="rId9" cstate="email"/>
            <a:srcRect/>
            <a:stretch>
              <a:fillRect/>
            </a:stretch>
          </p:blipFill>
          <p:spPr bwMode="auto">
            <a:xfrm>
              <a:off x="2127752" y="2282237"/>
              <a:ext cx="1370492" cy="464988"/>
            </a:xfrm>
            <a:prstGeom prst="rect">
              <a:avLst/>
            </a:prstGeom>
            <a:noFill/>
            <a:ln w="9525">
              <a:noFill/>
              <a:miter lim="800000"/>
              <a:headEnd/>
              <a:tailEnd/>
            </a:ln>
            <a:effectLst/>
          </p:spPr>
        </p:pic>
      </p:grpSp>
      <p:grpSp>
        <p:nvGrpSpPr>
          <p:cNvPr id="12" name="Group 36"/>
          <p:cNvGrpSpPr/>
          <p:nvPr/>
        </p:nvGrpSpPr>
        <p:grpSpPr>
          <a:xfrm>
            <a:off x="-1020730" y="4016374"/>
            <a:ext cx="5646739" cy="2841626"/>
            <a:chOff x="-1796388" y="2607724"/>
            <a:chExt cx="6694288" cy="6694288"/>
          </a:xfrm>
        </p:grpSpPr>
        <p:pic>
          <p:nvPicPr>
            <p:cNvPr id="38" name="Picture 3" descr="C:\Program Files\Microsoft Resource DVD Artwork\DVD_ART\Artwork_Imagery\Shapes and Graphics\Glow\white oval shaped glow.png"/>
            <p:cNvPicPr>
              <a:picLocks noChangeAspect="1" noChangeArrowheads="1"/>
            </p:cNvPicPr>
            <p:nvPr/>
          </p:nvPicPr>
          <p:blipFill>
            <a:blip r:embed="rId4" cstate="email"/>
            <a:srcRect/>
            <a:stretch>
              <a:fillRect/>
            </a:stretch>
          </p:blipFill>
          <p:spPr bwMode="auto">
            <a:xfrm>
              <a:off x="-1796388" y="3635685"/>
              <a:ext cx="6694288" cy="4638364"/>
            </a:xfrm>
            <a:prstGeom prst="rect">
              <a:avLst/>
            </a:prstGeom>
            <a:noFill/>
          </p:spPr>
        </p:pic>
        <p:pic>
          <p:nvPicPr>
            <p:cNvPr id="39" name="Picture 3" descr="C:\Program Files\Microsoft Resource DVD Artwork\DVD_ART\Artwork_Imagery\Shapes and Graphics\Glow\white oval shaped glow.png"/>
            <p:cNvPicPr>
              <a:picLocks noChangeAspect="1" noChangeArrowheads="1"/>
            </p:cNvPicPr>
            <p:nvPr/>
          </p:nvPicPr>
          <p:blipFill>
            <a:blip r:embed="rId4" cstate="email"/>
            <a:srcRect/>
            <a:stretch>
              <a:fillRect/>
            </a:stretch>
          </p:blipFill>
          <p:spPr bwMode="auto">
            <a:xfrm rot="16200000">
              <a:off x="-1796387" y="3124549"/>
              <a:ext cx="6694288" cy="5660638"/>
            </a:xfrm>
            <a:prstGeom prst="rect">
              <a:avLst/>
            </a:prstGeom>
            <a:noFill/>
          </p:spPr>
        </p:pic>
      </p:grpSp>
      <p:grpSp>
        <p:nvGrpSpPr>
          <p:cNvPr id="18" name="Group 45"/>
          <p:cNvGrpSpPr/>
          <p:nvPr/>
        </p:nvGrpSpPr>
        <p:grpSpPr>
          <a:xfrm>
            <a:off x="3905474" y="869488"/>
            <a:ext cx="5646739" cy="2489201"/>
            <a:chOff x="4155641" y="783223"/>
            <a:chExt cx="5646739" cy="2489201"/>
          </a:xfrm>
        </p:grpSpPr>
        <p:grpSp>
          <p:nvGrpSpPr>
            <p:cNvPr id="24" name="Group 33"/>
            <p:cNvGrpSpPr/>
            <p:nvPr/>
          </p:nvGrpSpPr>
          <p:grpSpPr>
            <a:xfrm>
              <a:off x="4155641" y="783223"/>
              <a:ext cx="5646739" cy="2489201"/>
              <a:chOff x="-1796388" y="2607724"/>
              <a:chExt cx="6694288" cy="6694288"/>
            </a:xfrm>
          </p:grpSpPr>
          <p:pic>
            <p:nvPicPr>
              <p:cNvPr id="35" name="Picture 3" descr="C:\Program Files\Microsoft Resource DVD Artwork\DVD_ART\Artwork_Imagery\Shapes and Graphics\Glow\white oval shaped glow.png"/>
              <p:cNvPicPr>
                <a:picLocks noChangeAspect="1" noChangeArrowheads="1"/>
              </p:cNvPicPr>
              <p:nvPr/>
            </p:nvPicPr>
            <p:blipFill>
              <a:blip r:embed="rId4" cstate="email"/>
              <a:srcRect/>
              <a:stretch>
                <a:fillRect/>
              </a:stretch>
            </p:blipFill>
            <p:spPr bwMode="auto">
              <a:xfrm>
                <a:off x="-1796388" y="3635685"/>
                <a:ext cx="6694288" cy="4638364"/>
              </a:xfrm>
              <a:prstGeom prst="rect">
                <a:avLst/>
              </a:prstGeom>
              <a:noFill/>
            </p:spPr>
          </p:pic>
          <p:pic>
            <p:nvPicPr>
              <p:cNvPr id="36" name="Picture 3" descr="C:\Program Files\Microsoft Resource DVD Artwork\DVD_ART\Artwork_Imagery\Shapes and Graphics\Glow\white oval shaped glow.png"/>
              <p:cNvPicPr>
                <a:picLocks noChangeAspect="1" noChangeArrowheads="1"/>
              </p:cNvPicPr>
              <p:nvPr/>
            </p:nvPicPr>
            <p:blipFill>
              <a:blip r:embed="rId4" cstate="email"/>
              <a:srcRect/>
              <a:stretch>
                <a:fillRect/>
              </a:stretch>
            </p:blipFill>
            <p:spPr bwMode="auto">
              <a:xfrm rot="16200000">
                <a:off x="-1796387" y="3124549"/>
                <a:ext cx="6694288" cy="5660638"/>
              </a:xfrm>
              <a:prstGeom prst="rect">
                <a:avLst/>
              </a:prstGeom>
              <a:noFill/>
            </p:spPr>
          </p:pic>
        </p:grpSp>
        <p:sp>
          <p:nvSpPr>
            <p:cNvPr id="13" name="Rectangle 12"/>
            <p:cNvSpPr>
              <a:spLocks noChangeArrowheads="1"/>
            </p:cNvSpPr>
            <p:nvPr/>
          </p:nvSpPr>
          <p:spPr bwMode="auto">
            <a:xfrm>
              <a:off x="5218583" y="1043045"/>
              <a:ext cx="3886200" cy="424732"/>
            </a:xfrm>
            <a:prstGeom prst="rect">
              <a:avLst/>
            </a:prstGeom>
            <a:noFill/>
            <a:ln w="9525" algn="ctr">
              <a:noFill/>
              <a:miter lim="800000"/>
              <a:headEnd/>
              <a:tailEnd/>
            </a:ln>
          </p:spPr>
          <p:txBody>
            <a:bodyPr lIns="91439" rIns="91439">
              <a:spAutoFit/>
            </a:bodyPr>
            <a:lstStyle/>
            <a:p>
              <a:pPr algn="l" eaLnBrk="0" hangingPunct="0">
                <a:lnSpc>
                  <a:spcPct val="90000"/>
                </a:lnSpc>
                <a:buClr>
                  <a:schemeClr val="tx2"/>
                </a:buClr>
                <a:buFont typeface="Symbol" pitchFamily="18" charset="2"/>
                <a:buNone/>
              </a:pPr>
              <a:r>
                <a:rPr lang="en-US" sz="2400" b="1" dirty="0" smtClean="0">
                  <a:ln w="3175">
                    <a:noFill/>
                  </a:ln>
                  <a:gradFill flip="none" rotWithShape="1">
                    <a:gsLst>
                      <a:gs pos="0">
                        <a:srgbClr val="FFFFB9"/>
                      </a:gs>
                      <a:gs pos="36000">
                        <a:srgbClr val="FFFF99"/>
                      </a:gs>
                      <a:gs pos="86000">
                        <a:srgbClr val="F9C661"/>
                      </a:gs>
                    </a:gsLst>
                    <a:lin ang="5400000" scaled="0"/>
                    <a:tileRect/>
                  </a:gradFill>
                  <a:effectLst>
                    <a:outerShdw blurRad="50800" dist="38100" dir="2700000" algn="tl" rotWithShape="0">
                      <a:prstClr val="black">
                        <a:alpha val="40000"/>
                      </a:prstClr>
                    </a:outerShdw>
                  </a:effectLst>
                  <a:latin typeface="Arial" pitchFamily="34" charset="0"/>
                  <a:cs typeface="Arial" pitchFamily="34" charset="0"/>
                </a:rPr>
                <a:t>Partnership</a:t>
              </a:r>
              <a:endParaRPr lang="en-US" sz="2400" b="1" dirty="0">
                <a:ln w="3175">
                  <a:noFill/>
                </a:ln>
                <a:gradFill flip="none" rotWithShape="1">
                  <a:gsLst>
                    <a:gs pos="0">
                      <a:srgbClr val="FFFFB9"/>
                    </a:gs>
                    <a:gs pos="36000">
                      <a:srgbClr val="FFFF99"/>
                    </a:gs>
                    <a:gs pos="86000">
                      <a:srgbClr val="F9C661"/>
                    </a:gs>
                  </a:gsLst>
                  <a:lin ang="5400000" scaled="0"/>
                  <a:tileRect/>
                </a:gradFill>
                <a:effectLst>
                  <a:outerShdw blurRad="50800" dist="38100" dir="2700000" algn="tl" rotWithShape="0">
                    <a:prstClr val="black">
                      <a:alpha val="40000"/>
                    </a:prstClr>
                  </a:outerShdw>
                </a:effectLst>
                <a:latin typeface="Arial" pitchFamily="34" charset="0"/>
                <a:cs typeface="Arial" pitchFamily="34" charset="0"/>
              </a:endParaRPr>
            </a:p>
          </p:txBody>
        </p:sp>
        <p:pic>
          <p:nvPicPr>
            <p:cNvPr id="19" name="Picture 6" descr="XensourcE">
              <a:hlinkClick r:id="rId10"/>
            </p:cNvPr>
            <p:cNvPicPr>
              <a:picLocks noChangeAspect="1" noChangeArrowheads="1"/>
            </p:cNvPicPr>
            <p:nvPr/>
          </p:nvPicPr>
          <p:blipFill>
            <a:blip r:embed="rId11" cstate="email">
              <a:clrChange>
                <a:clrFrom>
                  <a:srgbClr val="FFFFFF"/>
                </a:clrFrom>
                <a:clrTo>
                  <a:srgbClr val="FFFFFF">
                    <a:alpha val="0"/>
                  </a:srgbClr>
                </a:clrTo>
              </a:clrChange>
            </a:blip>
            <a:srcRect/>
            <a:stretch>
              <a:fillRect/>
            </a:stretch>
          </p:blipFill>
          <p:spPr bwMode="auto">
            <a:xfrm>
              <a:off x="6312909" y="2246713"/>
              <a:ext cx="996901" cy="386554"/>
            </a:xfrm>
            <a:prstGeom prst="rect">
              <a:avLst/>
            </a:prstGeom>
            <a:noFill/>
          </p:spPr>
        </p:pic>
        <p:pic>
          <p:nvPicPr>
            <p:cNvPr id="20" name="Picture 8" descr="MySQL">
              <a:hlinkClick r:id="rId12"/>
            </p:cNvPr>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a:off x="7372524" y="1723188"/>
              <a:ext cx="940191" cy="357273"/>
            </a:xfrm>
            <a:prstGeom prst="rect">
              <a:avLst/>
            </a:prstGeom>
            <a:noFill/>
          </p:spPr>
        </p:pic>
        <p:pic>
          <p:nvPicPr>
            <p:cNvPr id="21" name="Picture 10" descr="Novell">
              <a:hlinkClick r:id="rId14"/>
            </p:cNvPr>
            <p:cNvPicPr>
              <a:picLocks noChangeAspect="1" noChangeArrowheads="1"/>
            </p:cNvPicPr>
            <p:nvPr/>
          </p:nvPicPr>
          <p:blipFill>
            <a:blip r:embed="rId15" cstate="email">
              <a:clrChange>
                <a:clrFrom>
                  <a:srgbClr val="FFFFFF"/>
                </a:clrFrom>
                <a:clrTo>
                  <a:srgbClr val="FFFFFF">
                    <a:alpha val="0"/>
                  </a:srgbClr>
                </a:clrTo>
              </a:clrChange>
            </a:blip>
            <a:srcRect/>
            <a:stretch>
              <a:fillRect/>
            </a:stretch>
          </p:blipFill>
          <p:spPr bwMode="auto">
            <a:xfrm>
              <a:off x="5867429" y="2112200"/>
              <a:ext cx="403987" cy="383788"/>
            </a:xfrm>
            <a:prstGeom prst="rect">
              <a:avLst/>
            </a:prstGeom>
            <a:noFill/>
          </p:spPr>
        </p:pic>
        <p:pic>
          <p:nvPicPr>
            <p:cNvPr id="23" name="Picture 1" descr="image001"/>
            <p:cNvPicPr>
              <a:picLocks noChangeAspect="1" noChangeArrowheads="1"/>
            </p:cNvPicPr>
            <p:nvPr/>
          </p:nvPicPr>
          <p:blipFill>
            <a:blip r:embed="rId16" cstate="email"/>
            <a:srcRect/>
            <a:stretch>
              <a:fillRect/>
            </a:stretch>
          </p:blipFill>
          <p:spPr bwMode="auto">
            <a:xfrm>
              <a:off x="5336200" y="1655383"/>
              <a:ext cx="634455" cy="492883"/>
            </a:xfrm>
            <a:prstGeom prst="rect">
              <a:avLst/>
            </a:prstGeom>
            <a:noFill/>
            <a:ln w="9525">
              <a:noFill/>
              <a:miter lim="800000"/>
              <a:headEnd/>
              <a:tailEnd/>
            </a:ln>
          </p:spPr>
        </p:pic>
        <p:pic>
          <p:nvPicPr>
            <p:cNvPr id="38914" name="Picture 2" descr="Aras Corporation">
              <a:hlinkClick r:id="rId17"/>
            </p:cNvPr>
            <p:cNvPicPr>
              <a:picLocks noChangeAspect="1" noChangeArrowheads="1"/>
            </p:cNvPicPr>
            <p:nvPr/>
          </p:nvPicPr>
          <p:blipFill>
            <a:blip r:embed="rId18" cstate="email">
              <a:clrChange>
                <a:clrFrom>
                  <a:srgbClr val="FFFFFF"/>
                </a:clrFrom>
                <a:clrTo>
                  <a:srgbClr val="FFFFFF">
                    <a:alpha val="0"/>
                  </a:srgbClr>
                </a:clrTo>
              </a:clrChange>
            </a:blip>
            <a:srcRect/>
            <a:stretch>
              <a:fillRect/>
            </a:stretch>
          </p:blipFill>
          <p:spPr bwMode="auto">
            <a:xfrm>
              <a:off x="6489203" y="1893199"/>
              <a:ext cx="975480" cy="364179"/>
            </a:xfrm>
            <a:prstGeom prst="rect">
              <a:avLst/>
            </a:prstGeom>
            <a:noFill/>
          </p:spPr>
        </p:pic>
        <p:pic>
          <p:nvPicPr>
            <p:cNvPr id="17" name="Picture 2" descr="Sugarcrm">
              <a:hlinkClick r:id="rId19"/>
            </p:cNvPr>
            <p:cNvPicPr>
              <a:picLocks noChangeAspect="1" noChangeArrowheads="1"/>
            </p:cNvPicPr>
            <p:nvPr/>
          </p:nvPicPr>
          <p:blipFill>
            <a:blip r:embed="rId20" cstate="email">
              <a:clrChange>
                <a:clrFrom>
                  <a:srgbClr val="FFFFFF"/>
                </a:clrFrom>
                <a:clrTo>
                  <a:srgbClr val="FFFFFF">
                    <a:alpha val="0"/>
                  </a:srgbClr>
                </a:clrTo>
              </a:clrChange>
            </a:blip>
            <a:srcRect/>
            <a:stretch>
              <a:fillRect/>
            </a:stretch>
          </p:blipFill>
          <p:spPr bwMode="auto">
            <a:xfrm>
              <a:off x="6152249" y="1546468"/>
              <a:ext cx="1278036" cy="355357"/>
            </a:xfrm>
            <a:prstGeom prst="rect">
              <a:avLst/>
            </a:prstGeom>
            <a:noFill/>
          </p:spPr>
        </p:pic>
        <p:pic>
          <p:nvPicPr>
            <p:cNvPr id="38920" name="Picture 8" descr="SpikeSource">
              <a:hlinkClick r:id="rId21"/>
            </p:cNvPr>
            <p:cNvPicPr>
              <a:picLocks noChangeAspect="1" noChangeArrowheads="1"/>
            </p:cNvPicPr>
            <p:nvPr/>
          </p:nvPicPr>
          <p:blipFill>
            <a:blip r:embed="rId22" cstate="email">
              <a:clrChange>
                <a:clrFrom>
                  <a:srgbClr val="FFFFFF"/>
                </a:clrFrom>
                <a:clrTo>
                  <a:srgbClr val="FFFFFF">
                    <a:alpha val="0"/>
                  </a:srgbClr>
                </a:clrTo>
              </a:clrChange>
            </a:blip>
            <a:srcRect/>
            <a:stretch>
              <a:fillRect/>
            </a:stretch>
          </p:blipFill>
          <p:spPr bwMode="auto">
            <a:xfrm>
              <a:off x="7346289" y="2151243"/>
              <a:ext cx="1111121" cy="422226"/>
            </a:xfrm>
            <a:prstGeom prst="rect">
              <a:avLst/>
            </a:prstGeom>
            <a:noFill/>
          </p:spPr>
        </p:pic>
      </p:grpSp>
      <p:grpSp>
        <p:nvGrpSpPr>
          <p:cNvPr id="25" name="Group 50"/>
          <p:cNvGrpSpPr/>
          <p:nvPr/>
        </p:nvGrpSpPr>
        <p:grpSpPr>
          <a:xfrm>
            <a:off x="-224276" y="4037928"/>
            <a:ext cx="5646739" cy="2841626"/>
            <a:chOff x="-224276" y="3874034"/>
            <a:chExt cx="5646739" cy="2841626"/>
          </a:xfrm>
        </p:grpSpPr>
        <p:sp>
          <p:nvSpPr>
            <p:cNvPr id="9" name="Rounded Rectangle 8"/>
            <p:cNvSpPr>
              <a:spLocks noChangeArrowheads="1"/>
            </p:cNvSpPr>
            <p:nvPr/>
          </p:nvSpPr>
          <p:spPr bwMode="auto">
            <a:xfrm>
              <a:off x="382588" y="3912600"/>
              <a:ext cx="3989767" cy="2716800"/>
            </a:xfrm>
            <a:prstGeom prst="roundRect">
              <a:avLst>
                <a:gd name="adj" fmla="val 16667"/>
              </a:avLst>
            </a:prstGeom>
            <a:gradFill rotWithShape="1">
              <a:gsLst>
                <a:gs pos="0">
                  <a:schemeClr val="accent2"/>
                </a:gs>
                <a:gs pos="100000">
                  <a:schemeClr val="accent2">
                    <a:alpha val="0"/>
                  </a:schemeClr>
                </a:gs>
              </a:gsLst>
              <a:lin ang="5400000" scaled="1"/>
            </a:gradFill>
            <a:ln w="9525">
              <a:noFill/>
              <a:round/>
              <a:headEnd/>
              <a:tailEnd/>
            </a:ln>
          </p:spPr>
          <p:txBody>
            <a:bodyPr wrap="none" lIns="91437" rIns="91437" anchor="ctr"/>
            <a:lstStyle/>
            <a:p>
              <a:endParaRPr lang="en-US" sz="1600" b="0" dirty="0">
                <a:latin typeface="Arial" pitchFamily="34" charset="0"/>
                <a:cs typeface="Arial" pitchFamily="34" charset="0"/>
              </a:endParaRPr>
            </a:p>
          </p:txBody>
        </p:sp>
        <p:grpSp>
          <p:nvGrpSpPr>
            <p:cNvPr id="30" name="Group 39"/>
            <p:cNvGrpSpPr/>
            <p:nvPr/>
          </p:nvGrpSpPr>
          <p:grpSpPr>
            <a:xfrm>
              <a:off x="-224276" y="3874034"/>
              <a:ext cx="5646739" cy="2841626"/>
              <a:chOff x="-1796388" y="2607724"/>
              <a:chExt cx="6694288" cy="6694288"/>
            </a:xfrm>
          </p:grpSpPr>
          <p:pic>
            <p:nvPicPr>
              <p:cNvPr id="49" name="Picture 3" descr="C:\Program Files\Microsoft Resource DVD Artwork\DVD_ART\Artwork_Imagery\Shapes and Graphics\Glow\white oval shaped glow.png"/>
              <p:cNvPicPr>
                <a:picLocks noChangeAspect="1" noChangeArrowheads="1"/>
              </p:cNvPicPr>
              <p:nvPr/>
            </p:nvPicPr>
            <p:blipFill>
              <a:blip r:embed="rId4" cstate="email"/>
              <a:srcRect/>
              <a:stretch>
                <a:fillRect/>
              </a:stretch>
            </p:blipFill>
            <p:spPr bwMode="auto">
              <a:xfrm>
                <a:off x="-1796388" y="3635685"/>
                <a:ext cx="6694288" cy="4638364"/>
              </a:xfrm>
              <a:prstGeom prst="rect">
                <a:avLst/>
              </a:prstGeom>
              <a:noFill/>
            </p:spPr>
          </p:pic>
          <p:pic>
            <p:nvPicPr>
              <p:cNvPr id="50" name="Picture 3" descr="C:\Program Files\Microsoft Resource DVD Artwork\DVD_ART\Artwork_Imagery\Shapes and Graphics\Glow\white oval shaped glow.png"/>
              <p:cNvPicPr>
                <a:picLocks noChangeAspect="1" noChangeArrowheads="1"/>
              </p:cNvPicPr>
              <p:nvPr/>
            </p:nvPicPr>
            <p:blipFill>
              <a:blip r:embed="rId4" cstate="email"/>
              <a:srcRect/>
              <a:stretch>
                <a:fillRect/>
              </a:stretch>
            </p:blipFill>
            <p:spPr bwMode="auto">
              <a:xfrm rot="16200000">
                <a:off x="-1796387" y="3124549"/>
                <a:ext cx="6694288" cy="5660638"/>
              </a:xfrm>
              <a:prstGeom prst="rect">
                <a:avLst/>
              </a:prstGeom>
              <a:noFill/>
            </p:spPr>
          </p:pic>
        </p:grpSp>
        <p:sp>
          <p:nvSpPr>
            <p:cNvPr id="16" name="Rectangle 15"/>
            <p:cNvSpPr>
              <a:spLocks noChangeArrowheads="1"/>
            </p:cNvSpPr>
            <p:nvPr/>
          </p:nvSpPr>
          <p:spPr bwMode="auto">
            <a:xfrm>
              <a:off x="553648" y="4044603"/>
              <a:ext cx="3886200" cy="424732"/>
            </a:xfrm>
            <a:prstGeom prst="rect">
              <a:avLst/>
            </a:prstGeom>
            <a:noFill/>
            <a:ln w="9525" algn="ctr">
              <a:noFill/>
              <a:miter lim="800000"/>
              <a:headEnd/>
              <a:tailEnd/>
            </a:ln>
          </p:spPr>
          <p:txBody>
            <a:bodyPr lIns="91439" rIns="91439">
              <a:spAutoFit/>
            </a:bodyPr>
            <a:lstStyle/>
            <a:p>
              <a:pPr algn="l" eaLnBrk="0" hangingPunct="0">
                <a:lnSpc>
                  <a:spcPct val="90000"/>
                </a:lnSpc>
                <a:buClr>
                  <a:schemeClr val="tx2"/>
                </a:buClr>
                <a:buFont typeface="Symbol" pitchFamily="18" charset="2"/>
                <a:buNone/>
              </a:pPr>
              <a:r>
                <a:rPr lang="en-US" sz="2400" dirty="0" smtClean="0">
                  <a:ln w="3175">
                    <a:noFill/>
                  </a:ln>
                  <a:gradFill flip="none" rotWithShape="1">
                    <a:gsLst>
                      <a:gs pos="0">
                        <a:srgbClr val="FFFFB9"/>
                      </a:gs>
                      <a:gs pos="36000">
                        <a:srgbClr val="FFFF99"/>
                      </a:gs>
                      <a:gs pos="86000">
                        <a:srgbClr val="F9C661"/>
                      </a:gs>
                    </a:gsLst>
                    <a:lin ang="5400000" scaled="0"/>
                    <a:tileRect/>
                  </a:gradFill>
                  <a:effectLst>
                    <a:outerShdw blurRad="50800" dist="38100" dir="2700000" algn="tl" rotWithShape="0">
                      <a:prstClr val="black">
                        <a:alpha val="40000"/>
                      </a:prstClr>
                    </a:outerShdw>
                  </a:effectLst>
                  <a:latin typeface="Arial" pitchFamily="34" charset="0"/>
                  <a:cs typeface="Arial" pitchFamily="34" charset="0"/>
                </a:rPr>
                <a:t>Choice</a:t>
              </a:r>
              <a:endParaRPr lang="en-US" sz="2400" dirty="0">
                <a:ln w="3175">
                  <a:noFill/>
                </a:ln>
                <a:gradFill flip="none" rotWithShape="1">
                  <a:gsLst>
                    <a:gs pos="0">
                      <a:srgbClr val="FFFFB9"/>
                    </a:gs>
                    <a:gs pos="36000">
                      <a:srgbClr val="FFFF99"/>
                    </a:gs>
                    <a:gs pos="86000">
                      <a:srgbClr val="F9C661"/>
                    </a:gs>
                  </a:gsLst>
                  <a:lin ang="5400000" scaled="0"/>
                  <a:tileRect/>
                </a:gradFill>
                <a:effectLst>
                  <a:outerShdw blurRad="50800" dist="38100" dir="2700000" algn="tl" rotWithShape="0">
                    <a:prstClr val="black">
                      <a:alpha val="40000"/>
                    </a:prstClr>
                  </a:outerShdw>
                </a:effectLst>
                <a:latin typeface="Arial" pitchFamily="34" charset="0"/>
                <a:cs typeface="Arial" pitchFamily="34" charset="0"/>
              </a:endParaRPr>
            </a:p>
          </p:txBody>
        </p:sp>
        <p:pic>
          <p:nvPicPr>
            <p:cNvPr id="22" name="Picture 30" descr="Zend - The PHP Company">
              <a:hlinkClick r:id="rId23"/>
            </p:cNvPr>
            <p:cNvPicPr>
              <a:picLocks noChangeAspect="1" noChangeArrowheads="1"/>
            </p:cNvPicPr>
            <p:nvPr/>
          </p:nvPicPr>
          <p:blipFill>
            <a:blip r:embed="rId24" cstate="email">
              <a:clrChange>
                <a:clrFrom>
                  <a:srgbClr val="000000"/>
                </a:clrFrom>
                <a:clrTo>
                  <a:srgbClr val="000000">
                    <a:alpha val="0"/>
                  </a:srgbClr>
                </a:clrTo>
              </a:clrChange>
            </a:blip>
            <a:srcRect/>
            <a:stretch>
              <a:fillRect/>
            </a:stretch>
          </p:blipFill>
          <p:spPr bwMode="auto">
            <a:xfrm>
              <a:off x="3066957" y="4931561"/>
              <a:ext cx="929677" cy="597650"/>
            </a:xfrm>
            <a:prstGeom prst="rect">
              <a:avLst/>
            </a:prstGeom>
            <a:noFill/>
            <a:ln>
              <a:noFill/>
            </a:ln>
          </p:spPr>
        </p:pic>
        <p:pic>
          <p:nvPicPr>
            <p:cNvPr id="29" name="Picture 5" descr="image005"/>
            <p:cNvPicPr>
              <a:picLocks noChangeAspect="1" noChangeArrowheads="1"/>
            </p:cNvPicPr>
            <p:nvPr/>
          </p:nvPicPr>
          <p:blipFill>
            <a:blip r:embed="rId25" cstate="email"/>
            <a:srcRect/>
            <a:stretch>
              <a:fillRect/>
            </a:stretch>
          </p:blipFill>
          <p:spPr bwMode="auto">
            <a:xfrm>
              <a:off x="1617841" y="4789369"/>
              <a:ext cx="1275229" cy="479280"/>
            </a:xfrm>
            <a:prstGeom prst="rect">
              <a:avLst/>
            </a:prstGeom>
            <a:noFill/>
            <a:ln w="9525">
              <a:noFill/>
              <a:miter lim="800000"/>
              <a:headEnd/>
              <a:tailEnd/>
            </a:ln>
          </p:spPr>
        </p:pic>
        <p:pic>
          <p:nvPicPr>
            <p:cNvPr id="38918" name="Picture 6" descr="SourceForge.net">
              <a:hlinkClick r:id="rId26"/>
            </p:cNvPr>
            <p:cNvPicPr>
              <a:picLocks noChangeAspect="1" noChangeArrowheads="1"/>
            </p:cNvPicPr>
            <p:nvPr/>
          </p:nvPicPr>
          <p:blipFill>
            <a:blip r:embed="rId27" cstate="email">
              <a:clrChange>
                <a:clrFrom>
                  <a:srgbClr val="000000">
                    <a:alpha val="0"/>
                  </a:srgbClr>
                </a:clrFrom>
                <a:clrTo>
                  <a:srgbClr val="000000">
                    <a:alpha val="0"/>
                  </a:srgbClr>
                </a:clrTo>
              </a:clrChange>
            </a:blip>
            <a:srcRect/>
            <a:stretch>
              <a:fillRect/>
            </a:stretch>
          </p:blipFill>
          <p:spPr bwMode="auto">
            <a:xfrm>
              <a:off x="1185173" y="5349171"/>
              <a:ext cx="2075443" cy="664142"/>
            </a:xfrm>
            <a:prstGeom prst="rect">
              <a:avLst/>
            </a:prstGeom>
            <a:noFill/>
            <a:ln>
              <a:noFill/>
            </a:ln>
          </p:spPr>
        </p:pic>
        <p:pic>
          <p:nvPicPr>
            <p:cNvPr id="38921" name="Picture 9"/>
            <p:cNvPicPr>
              <a:picLocks noChangeAspect="1" noChangeArrowheads="1"/>
            </p:cNvPicPr>
            <p:nvPr/>
          </p:nvPicPr>
          <p:blipFill>
            <a:blip r:embed="rId28" cstate="email">
              <a:clrChange>
                <a:clrFrom>
                  <a:srgbClr val="FFFFFF"/>
                </a:clrFrom>
                <a:clrTo>
                  <a:srgbClr val="FFFFFF">
                    <a:alpha val="0"/>
                  </a:srgbClr>
                </a:clrTo>
              </a:clrChange>
            </a:blip>
            <a:srcRect/>
            <a:stretch>
              <a:fillRect/>
            </a:stretch>
          </p:blipFill>
          <p:spPr bwMode="auto">
            <a:xfrm>
              <a:off x="727075" y="4965648"/>
              <a:ext cx="766989" cy="507566"/>
            </a:xfrm>
            <a:prstGeom prst="rect">
              <a:avLst/>
            </a:prstGeom>
            <a:noFill/>
            <a:ln w="9525">
              <a:noFill/>
              <a:miter lim="800000"/>
              <a:headEnd/>
              <a:tailEnd/>
            </a:ln>
            <a:effectLst/>
          </p:spPr>
        </p:pic>
      </p:grpSp>
      <p:pic>
        <p:nvPicPr>
          <p:cNvPr id="7" name="Rectangle 22531" descr="bowtie glass swoosh"/>
          <p:cNvPicPr>
            <a:picLocks noChangeAspect="1" noChangeArrowheads="1"/>
          </p:cNvPicPr>
          <p:nvPr/>
        </p:nvPicPr>
        <p:blipFill>
          <a:blip r:embed="rId29" cstate="email"/>
          <a:srcRect/>
          <a:stretch>
            <a:fillRect/>
          </a:stretch>
        </p:blipFill>
        <p:spPr bwMode="auto">
          <a:xfrm>
            <a:off x="0" y="3039772"/>
            <a:ext cx="9144000" cy="1066800"/>
          </a:xfrm>
          <a:prstGeom prst="rect">
            <a:avLst/>
          </a:prstGeom>
          <a:noFill/>
          <a:ln w="9525">
            <a:noFill/>
            <a:miter lim="800000"/>
            <a:headEnd/>
            <a:tailEnd/>
          </a:ln>
        </p:spPr>
      </p:pic>
      <p:grpSp>
        <p:nvGrpSpPr>
          <p:cNvPr id="31" name="Group 51"/>
          <p:cNvGrpSpPr/>
          <p:nvPr/>
        </p:nvGrpSpPr>
        <p:grpSpPr>
          <a:xfrm>
            <a:off x="3895860" y="4037928"/>
            <a:ext cx="5646739" cy="2841626"/>
            <a:chOff x="3895860" y="3874034"/>
            <a:chExt cx="5646739" cy="2841626"/>
          </a:xfrm>
        </p:grpSpPr>
        <p:sp>
          <p:nvSpPr>
            <p:cNvPr id="11" name="Rounded Rectangle 10"/>
            <p:cNvSpPr>
              <a:spLocks noChangeArrowheads="1"/>
            </p:cNvSpPr>
            <p:nvPr/>
          </p:nvSpPr>
          <p:spPr bwMode="auto">
            <a:xfrm>
              <a:off x="4776764" y="3912600"/>
              <a:ext cx="3989767" cy="2716800"/>
            </a:xfrm>
            <a:prstGeom prst="roundRect">
              <a:avLst>
                <a:gd name="adj" fmla="val 16667"/>
              </a:avLst>
            </a:prstGeom>
            <a:gradFill rotWithShape="1">
              <a:gsLst>
                <a:gs pos="0">
                  <a:schemeClr val="accent2"/>
                </a:gs>
                <a:gs pos="100000">
                  <a:schemeClr val="accent2">
                    <a:alpha val="0"/>
                  </a:schemeClr>
                </a:gs>
              </a:gsLst>
              <a:lin ang="5400000" scaled="1"/>
            </a:gradFill>
            <a:ln w="9525">
              <a:noFill/>
              <a:round/>
              <a:headEnd/>
              <a:tailEnd/>
            </a:ln>
          </p:spPr>
          <p:txBody>
            <a:bodyPr wrap="none" lIns="91437" rIns="91437" anchor="ctr"/>
            <a:lstStyle/>
            <a:p>
              <a:endParaRPr lang="en-US" sz="1600" b="0" dirty="0">
                <a:latin typeface="Arial" pitchFamily="34" charset="0"/>
                <a:cs typeface="Arial" pitchFamily="34" charset="0"/>
              </a:endParaRPr>
            </a:p>
          </p:txBody>
        </p:sp>
        <p:grpSp>
          <p:nvGrpSpPr>
            <p:cNvPr id="34" name="Group 39"/>
            <p:cNvGrpSpPr/>
            <p:nvPr/>
          </p:nvGrpSpPr>
          <p:grpSpPr>
            <a:xfrm>
              <a:off x="3895860" y="3874034"/>
              <a:ext cx="5646739" cy="2841626"/>
              <a:chOff x="-1796388" y="2607724"/>
              <a:chExt cx="6694288" cy="6694288"/>
            </a:xfrm>
          </p:grpSpPr>
          <p:pic>
            <p:nvPicPr>
              <p:cNvPr id="41" name="Picture 3" descr="C:\Program Files\Microsoft Resource DVD Artwork\DVD_ART\Artwork_Imagery\Shapes and Graphics\Glow\white oval shaped glow.png"/>
              <p:cNvPicPr>
                <a:picLocks noChangeAspect="1" noChangeArrowheads="1"/>
              </p:cNvPicPr>
              <p:nvPr/>
            </p:nvPicPr>
            <p:blipFill>
              <a:blip r:embed="rId4" cstate="email"/>
              <a:srcRect/>
              <a:stretch>
                <a:fillRect/>
              </a:stretch>
            </p:blipFill>
            <p:spPr bwMode="auto">
              <a:xfrm>
                <a:off x="-1796388" y="3635685"/>
                <a:ext cx="6694288" cy="4638364"/>
              </a:xfrm>
              <a:prstGeom prst="rect">
                <a:avLst/>
              </a:prstGeom>
              <a:noFill/>
            </p:spPr>
          </p:pic>
          <p:pic>
            <p:nvPicPr>
              <p:cNvPr id="42" name="Picture 3" descr="C:\Program Files\Microsoft Resource DVD Artwork\DVD_ART\Artwork_Imagery\Shapes and Graphics\Glow\white oval shaped glow.png"/>
              <p:cNvPicPr>
                <a:picLocks noChangeAspect="1" noChangeArrowheads="1"/>
              </p:cNvPicPr>
              <p:nvPr/>
            </p:nvPicPr>
            <p:blipFill>
              <a:blip r:embed="rId4" cstate="email"/>
              <a:srcRect/>
              <a:stretch>
                <a:fillRect/>
              </a:stretch>
            </p:blipFill>
            <p:spPr bwMode="auto">
              <a:xfrm rot="16200000">
                <a:off x="-1796387" y="3124549"/>
                <a:ext cx="6694288" cy="5660638"/>
              </a:xfrm>
              <a:prstGeom prst="rect">
                <a:avLst/>
              </a:prstGeom>
              <a:noFill/>
            </p:spPr>
          </p:pic>
        </p:grpSp>
        <p:pic>
          <p:nvPicPr>
            <p:cNvPr id="20482" name="Picture 2" descr="http://upload.wikimedia.org/wikipedia/commons/thumb/4/42/Opensource.svg/180px-Opensource.svg.png"/>
            <p:cNvPicPr>
              <a:picLocks noChangeAspect="1" noChangeArrowheads="1"/>
            </p:cNvPicPr>
            <p:nvPr/>
          </p:nvPicPr>
          <p:blipFill>
            <a:blip r:embed="rId30" cstate="email"/>
            <a:srcRect/>
            <a:stretch>
              <a:fillRect/>
            </a:stretch>
          </p:blipFill>
          <p:spPr bwMode="auto">
            <a:xfrm>
              <a:off x="5195300" y="4924471"/>
              <a:ext cx="736030" cy="662427"/>
            </a:xfrm>
            <a:prstGeom prst="rect">
              <a:avLst/>
            </a:prstGeom>
            <a:noFill/>
          </p:spPr>
        </p:pic>
        <p:pic>
          <p:nvPicPr>
            <p:cNvPr id="20484" name="Picture 4" descr="Argonne National Laboratory">
              <a:hlinkClick r:id="rId31"/>
            </p:cNvPr>
            <p:cNvPicPr>
              <a:picLocks noChangeAspect="1" noChangeArrowheads="1"/>
            </p:cNvPicPr>
            <p:nvPr/>
          </p:nvPicPr>
          <p:blipFill>
            <a:blip r:embed="rId32" cstate="email"/>
            <a:srcRect/>
            <a:stretch>
              <a:fillRect/>
            </a:stretch>
          </p:blipFill>
          <p:spPr bwMode="auto">
            <a:xfrm>
              <a:off x="6143785" y="5003433"/>
              <a:ext cx="1082713" cy="476966"/>
            </a:xfrm>
            <a:prstGeom prst="rect">
              <a:avLst/>
            </a:prstGeom>
            <a:noFill/>
          </p:spPr>
        </p:pic>
        <p:pic>
          <p:nvPicPr>
            <p:cNvPr id="20486" name="Picture 6" descr="http://www.openpegasus.org/gifs/pegicon2.gif"/>
            <p:cNvPicPr>
              <a:picLocks noChangeAspect="1" noChangeArrowheads="1"/>
            </p:cNvPicPr>
            <p:nvPr/>
          </p:nvPicPr>
          <p:blipFill>
            <a:blip r:embed="rId33" cstate="email"/>
            <a:srcRect/>
            <a:stretch>
              <a:fillRect/>
            </a:stretch>
          </p:blipFill>
          <p:spPr bwMode="auto">
            <a:xfrm>
              <a:off x="7421066" y="4882559"/>
              <a:ext cx="854312" cy="854312"/>
            </a:xfrm>
            <a:prstGeom prst="rect">
              <a:avLst/>
            </a:prstGeom>
            <a:noFill/>
          </p:spPr>
        </p:pic>
        <p:sp>
          <p:nvSpPr>
            <p:cNvPr id="14" name="Rectangle 13"/>
            <p:cNvSpPr>
              <a:spLocks noChangeArrowheads="1"/>
            </p:cNvSpPr>
            <p:nvPr/>
          </p:nvSpPr>
          <p:spPr bwMode="auto">
            <a:xfrm>
              <a:off x="4982624" y="4072203"/>
              <a:ext cx="3886200" cy="424732"/>
            </a:xfrm>
            <a:prstGeom prst="rect">
              <a:avLst/>
            </a:prstGeom>
            <a:noFill/>
            <a:ln w="9525" algn="ctr">
              <a:noFill/>
              <a:miter lim="800000"/>
              <a:headEnd/>
              <a:tailEnd/>
            </a:ln>
          </p:spPr>
          <p:txBody>
            <a:bodyPr lIns="91439" rIns="91439">
              <a:spAutoFit/>
            </a:bodyPr>
            <a:lstStyle/>
            <a:p>
              <a:pPr algn="l" eaLnBrk="0" hangingPunct="0">
                <a:lnSpc>
                  <a:spcPct val="90000"/>
                </a:lnSpc>
                <a:buClr>
                  <a:schemeClr val="tx2"/>
                </a:buClr>
                <a:buFont typeface="Symbol" pitchFamily="18" charset="2"/>
                <a:buNone/>
              </a:pPr>
              <a:r>
                <a:rPr lang="en-US" sz="2400" b="1" dirty="0" smtClean="0">
                  <a:ln w="3175">
                    <a:noFill/>
                  </a:ln>
                  <a:gradFill flip="none" rotWithShape="1">
                    <a:gsLst>
                      <a:gs pos="0">
                        <a:srgbClr val="FFFFB9"/>
                      </a:gs>
                      <a:gs pos="36000">
                        <a:srgbClr val="FFFF99"/>
                      </a:gs>
                      <a:gs pos="86000">
                        <a:srgbClr val="F9C661"/>
                      </a:gs>
                    </a:gsLst>
                    <a:lin ang="5400000" scaled="0"/>
                    <a:tileRect/>
                  </a:gradFill>
                  <a:effectLst>
                    <a:outerShdw blurRad="50800" dist="38100" dir="2700000" algn="tl" rotWithShape="0">
                      <a:prstClr val="black">
                        <a:alpha val="40000"/>
                      </a:prstClr>
                    </a:outerShdw>
                  </a:effectLst>
                  <a:latin typeface="Arial" pitchFamily="34" charset="0"/>
                  <a:cs typeface="Arial" pitchFamily="34" charset="0"/>
                </a:rPr>
                <a:t>Contribution</a:t>
              </a:r>
              <a:endParaRPr lang="en-US" sz="2400" b="1" dirty="0">
                <a:ln w="3175">
                  <a:noFill/>
                </a:ln>
                <a:gradFill flip="none" rotWithShape="1">
                  <a:gsLst>
                    <a:gs pos="0">
                      <a:srgbClr val="FFFFB9"/>
                    </a:gs>
                    <a:gs pos="36000">
                      <a:srgbClr val="FFFF99"/>
                    </a:gs>
                    <a:gs pos="86000">
                      <a:srgbClr val="F9C661"/>
                    </a:gs>
                  </a:gsLst>
                  <a:lin ang="5400000" scaled="0"/>
                  <a:tileRect/>
                </a:gradFill>
                <a:effectLst>
                  <a:outerShdw blurRad="50800" dist="38100" dir="2700000" algn="tl" rotWithShape="0">
                    <a:prstClr val="black">
                      <a:alpha val="40000"/>
                    </a:prstClr>
                  </a:outerShdw>
                </a:effectLst>
                <a:latin typeface="Arial" pitchFamily="34" charset="0"/>
                <a:cs typeface="Arial"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4786312"/>
            <a:ext cx="9144000" cy="2071687"/>
          </a:xfrm>
          <a:prstGeom prst="rect">
            <a:avLst/>
          </a:prstGeom>
          <a:gradFill flip="none" rotWithShape="1">
            <a:gsLst>
              <a:gs pos="0">
                <a:schemeClr val="accent2">
                  <a:shade val="15000"/>
                  <a:satMod val="180000"/>
                  <a:alpha val="50000"/>
                </a:schemeClr>
              </a:gs>
              <a:gs pos="50000">
                <a:schemeClr val="accent2">
                  <a:shade val="45000"/>
                  <a:satMod val="170000"/>
                  <a:alpha val="40000"/>
                </a:schemeClr>
              </a:gs>
              <a:gs pos="70000">
                <a:schemeClr val="accent2">
                  <a:tint val="99000"/>
                  <a:shade val="65000"/>
                  <a:satMod val="155000"/>
                  <a:alpha val="35000"/>
                </a:schemeClr>
              </a:gs>
              <a:gs pos="100000">
                <a:schemeClr val="accent2">
                  <a:tint val="95500"/>
                  <a:shade val="100000"/>
                  <a:satMod val="155000"/>
                  <a:alpha val="25000"/>
                </a:scheme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endParaRPr>
          </a:p>
        </p:txBody>
      </p:sp>
      <p:pic>
        <p:nvPicPr>
          <p:cNvPr id="1028" name="Picture 1" descr="image001"/>
          <p:cNvPicPr>
            <a:picLocks noChangeAspect="1" noChangeArrowheads="1"/>
          </p:cNvPicPr>
          <p:nvPr/>
        </p:nvPicPr>
        <p:blipFill>
          <a:blip r:embed="rId3" cstate="email"/>
          <a:srcRect/>
          <a:stretch>
            <a:fillRect/>
          </a:stretch>
        </p:blipFill>
        <p:spPr bwMode="auto">
          <a:xfrm>
            <a:off x="335882" y="1087355"/>
            <a:ext cx="8496300" cy="5295900"/>
          </a:xfrm>
          <a:prstGeom prst="rect">
            <a:avLst/>
          </a:prstGeom>
          <a:noFill/>
          <a:ln w="9525">
            <a:noFill/>
            <a:miter lim="800000"/>
            <a:headEnd/>
            <a:tailEnd/>
          </a:ln>
        </p:spPr>
      </p:pic>
      <p:sp>
        <p:nvSpPr>
          <p:cNvPr id="9" name="Title 2"/>
          <p:cNvSpPr>
            <a:spLocks noGrp="1"/>
          </p:cNvSpPr>
          <p:nvPr>
            <p:ph type="title"/>
          </p:nvPr>
        </p:nvSpPr>
        <p:spPr>
          <a:xfrm>
            <a:off x="381000" y="230188"/>
            <a:ext cx="8382000" cy="498475"/>
          </a:xfrm>
        </p:spPr>
        <p:txBody>
          <a:bodyPr/>
          <a:lstStyle/>
          <a:p>
            <a:r>
              <a:rPr sz="3600" spc="0" dirty="0" smtClean="0">
                <a:latin typeface="Arial" pitchFamily="34" charset="0"/>
                <a:cs typeface="Arial" pitchFamily="34" charset="0"/>
              </a:rPr>
              <a:t>http://windows.php.net/download.php</a:t>
            </a:r>
            <a:endParaRPr lang="en-US" sz="3600" kern="1200" spc="0" dirty="0" smtClean="0">
              <a:ln w="3175">
                <a:noFill/>
              </a:ln>
              <a:gradFill flip="none" rotWithShape="1">
                <a:gsLst>
                  <a:gs pos="0">
                    <a:srgbClr val="FFFFB9"/>
                  </a:gs>
                  <a:gs pos="36000">
                    <a:srgbClr val="FFFF99"/>
                  </a:gs>
                  <a:gs pos="86000">
                    <a:srgbClr val="F8801C"/>
                  </a:gs>
                </a:gsLst>
                <a:lin ang="5400000" scaled="1"/>
                <a:tileRect/>
              </a:gra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S08_v_rgb_r.png"/>
          <p:cNvPicPr>
            <a:picLocks noGrp="1" noChangeAspect="1"/>
          </p:cNvPicPr>
          <p:nvPr>
            <p:ph idx="1"/>
          </p:nvPr>
        </p:nvPicPr>
        <p:blipFill>
          <a:blip r:embed="rId2" cstate="email"/>
          <a:stretch>
            <a:fillRect/>
          </a:stretch>
        </p:blipFill>
        <p:spPr>
          <a:xfrm>
            <a:off x="1924050" y="2105025"/>
            <a:ext cx="5543550" cy="1857375"/>
          </a:xfr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400" dirty="0" smtClean="0"/>
              <a:t>Advantages of PHP on IIS7 </a:t>
            </a:r>
            <a:endParaRPr lang="en-US" sz="4400" dirty="0"/>
          </a:p>
        </p:txBody>
      </p:sp>
      <p:sp>
        <p:nvSpPr>
          <p:cNvPr id="3" name="Content Placeholder 2"/>
          <p:cNvSpPr>
            <a:spLocks noGrp="1"/>
          </p:cNvSpPr>
          <p:nvPr>
            <p:ph idx="1"/>
          </p:nvPr>
        </p:nvSpPr>
        <p:spPr>
          <a:xfrm>
            <a:off x="381000" y="5105400"/>
            <a:ext cx="8382000" cy="997196"/>
          </a:xfrm>
        </p:spPr>
        <p:txBody>
          <a:bodyPr anchor="ctr"/>
          <a:lstStyle/>
          <a:p>
            <a:endParaRPr lang="en-US" sz="3200" dirty="0" smtClean="0"/>
          </a:p>
          <a:p>
            <a:pPr>
              <a:buNone/>
            </a:pPr>
            <a:r>
              <a:rPr lang="en-US" sz="1800" i="1" dirty="0" smtClean="0"/>
              <a:t>	PHP users who deployed to Apache in the past will be more comfortable with IIS7 than IIS6 due to the new configuration system and modular architecture.</a:t>
            </a:r>
            <a:endParaRPr lang="en-US" sz="1800" i="1" dirty="0"/>
          </a:p>
        </p:txBody>
      </p:sp>
      <p:graphicFrame>
        <p:nvGraphicFramePr>
          <p:cNvPr id="4" name="Diagram 3"/>
          <p:cNvGraphicFramePr/>
          <p:nvPr/>
        </p:nvGraphicFramePr>
        <p:xfrm>
          <a:off x="228600" y="1397000"/>
          <a:ext cx="8610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PHP optimized for Windows</a:t>
            </a:r>
            <a:endParaRPr lang="en-US" dirty="0"/>
          </a:p>
        </p:txBody>
      </p:sp>
      <p:sp>
        <p:nvSpPr>
          <p:cNvPr id="3" name="Text Placeholder 2"/>
          <p:cNvSpPr>
            <a:spLocks noGrp="1"/>
          </p:cNvSpPr>
          <p:nvPr>
            <p:ph type="body" sz="quarter" idx="10"/>
          </p:nvPr>
        </p:nvSpPr>
        <p:spPr>
          <a:xfrm>
            <a:off x="381000" y="1411552"/>
            <a:ext cx="8382000" cy="4228850"/>
          </a:xfrm>
        </p:spPr>
        <p:txBody>
          <a:bodyPr/>
          <a:lstStyle/>
          <a:p>
            <a:r>
              <a:rPr lang="en-US" dirty="0" smtClean="0"/>
              <a:t>PHP 5.2.1+ has been optimized for Windows</a:t>
            </a:r>
          </a:p>
          <a:p>
            <a:pPr lvl="1"/>
            <a:r>
              <a:rPr lang="en-US" dirty="0" smtClean="0"/>
              <a:t>Performance optimizations for the Windows platform</a:t>
            </a:r>
          </a:p>
          <a:p>
            <a:pPr lvl="2"/>
            <a:r>
              <a:rPr lang="en-US" dirty="0" smtClean="0"/>
              <a:t>Moved from generic APR to Win32 API</a:t>
            </a:r>
          </a:p>
          <a:p>
            <a:pPr lvl="2"/>
            <a:r>
              <a:rPr lang="en-US" dirty="0" smtClean="0"/>
              <a:t>Many Windows-specific and FastCGI-specific performance improvements</a:t>
            </a:r>
          </a:p>
          <a:p>
            <a:pPr lvl="1"/>
            <a:r>
              <a:rPr lang="en-US" dirty="0" smtClean="0"/>
              <a:t>Many Windows-specific bugs finally fixed</a:t>
            </a:r>
          </a:p>
          <a:p>
            <a:pPr lvl="1"/>
            <a:r>
              <a:rPr lang="en-US" dirty="0" smtClean="0"/>
              <a:t>Non-thread-safe builds for maximum performance with IIS FastCGI</a:t>
            </a:r>
            <a:endParaRPr lang="en-US"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IIS FastCGI</a:t>
            </a:r>
            <a:endParaRPr lang="en-US" dirty="0"/>
          </a:p>
        </p:txBody>
      </p:sp>
      <p:sp>
        <p:nvSpPr>
          <p:cNvPr id="3" name="Text Placeholder 2"/>
          <p:cNvSpPr>
            <a:spLocks noGrp="1"/>
          </p:cNvSpPr>
          <p:nvPr>
            <p:ph type="body" sz="quarter" idx="10"/>
          </p:nvPr>
        </p:nvSpPr>
        <p:spPr>
          <a:xfrm>
            <a:off x="381000" y="1411552"/>
            <a:ext cx="8382000" cy="4750531"/>
          </a:xfrm>
        </p:spPr>
        <p:txBody>
          <a:bodyPr/>
          <a:lstStyle/>
          <a:p>
            <a:r>
              <a:rPr lang="en-US" dirty="0" smtClean="0"/>
              <a:t>Building a solid platform for PHP apps</a:t>
            </a:r>
          </a:p>
          <a:p>
            <a:pPr lvl="1"/>
            <a:r>
              <a:rPr lang="en-US" dirty="0" smtClean="0"/>
              <a:t>Open standard</a:t>
            </a:r>
          </a:p>
          <a:p>
            <a:pPr lvl="1"/>
            <a:r>
              <a:rPr lang="en-US" dirty="0" smtClean="0"/>
              <a:t>Supported by PHP and many other open source frameworks (RoR, Perl, Python, …)</a:t>
            </a:r>
          </a:p>
          <a:p>
            <a:r>
              <a:rPr lang="en-US" dirty="0" smtClean="0"/>
              <a:t>vs. ISAPI:</a:t>
            </a:r>
          </a:p>
          <a:p>
            <a:pPr marL="741363" lvl="2"/>
            <a:r>
              <a:rPr lang="en-US" dirty="0" smtClean="0"/>
              <a:t>Provides required stability for non-thread-safe PHP applications</a:t>
            </a:r>
          </a:p>
          <a:p>
            <a:r>
              <a:rPr lang="en-US" dirty="0" smtClean="0"/>
              <a:t>vs. CGI:</a:t>
            </a:r>
          </a:p>
          <a:p>
            <a:pPr lvl="1"/>
            <a:r>
              <a:rPr lang="en-US" sz="2400" dirty="0" smtClean="0"/>
              <a:t>Drastically improves performance</a:t>
            </a:r>
          </a:p>
          <a:p>
            <a:pPr lvl="1"/>
            <a:endParaRPr lang="en-US" dirty="0"/>
          </a:p>
        </p:txBody>
      </p:sp>
    </p:spTree>
  </p:cSld>
  <p:clrMapOvr>
    <a:masterClrMapping/>
  </p:clrMapOvr>
  <p:transition>
    <p:fade/>
  </p:transition>
</p:sld>
</file>

<file path=ppt/theme/theme1.xml><?xml version="1.0" encoding="utf-8"?>
<a:theme xmlns:a="http://schemas.openxmlformats.org/drawingml/2006/main" name="ws08">
  <a:themeElements>
    <a:clrScheme name="7-00135 Windows_Server_2008">
      <a:dk1>
        <a:srgbClr val="000000"/>
      </a:dk1>
      <a:lt1>
        <a:srgbClr val="F8F8F8"/>
      </a:lt1>
      <a:dk2>
        <a:srgbClr val="FF0000"/>
      </a:dk2>
      <a:lt2>
        <a:srgbClr val="F8F8F8"/>
      </a:lt2>
      <a:accent1>
        <a:srgbClr val="FFC000"/>
      </a:accent1>
      <a:accent2>
        <a:srgbClr val="3497AE"/>
      </a:accent2>
      <a:accent3>
        <a:srgbClr val="DF8045"/>
      </a:accent3>
      <a:accent4>
        <a:srgbClr val="7DCC2E"/>
      </a:accent4>
      <a:accent5>
        <a:srgbClr val="FF9929"/>
      </a:accent5>
      <a:accent6>
        <a:srgbClr val="7D3DA1"/>
      </a:accent6>
      <a:hlink>
        <a:srgbClr val="3497AE"/>
      </a:hlink>
      <a:folHlink>
        <a:srgbClr val="F0ED7B"/>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wrap="none" rtlCol="0">
        <a:spAutoFit/>
      </a:bodyPr>
      <a:lstStyle>
        <a:defPPr>
          <a:defRPr sz="4000"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D46F7EC7E95947B67BEC980D487292" ma:contentTypeVersion="0" ma:contentTypeDescription="Create a new document." ma:contentTypeScope="" ma:versionID="5e8459bbc925ded571ac90d9a99ef01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1C0B290-CE30-47D2-93FF-AAE8391FD93A}">
  <ds:schemaRefs>
    <ds:schemaRef ds:uri="http://schemas.microsoft.com/sharepoint/v3/contenttype/forms"/>
  </ds:schemaRefs>
</ds:datastoreItem>
</file>

<file path=customXml/itemProps2.xml><?xml version="1.0" encoding="utf-8"?>
<ds:datastoreItem xmlns:ds="http://schemas.openxmlformats.org/officeDocument/2006/customXml" ds:itemID="{DEC60995-D12E-4E5C-A972-F09C729850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CD33861-2DD0-4C3F-9F3E-F6392C7D5190}">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WindowsServer2008LightTemplateNoPhoto</Template>
  <TotalTime>8093</TotalTime>
  <Words>4901</Words>
  <Application>Microsoft Office PowerPoint</Application>
  <PresentationFormat>On-screen Show (4:3)</PresentationFormat>
  <Paragraphs>593</Paragraphs>
  <Slides>34</Slides>
  <Notes>31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ws08</vt:lpstr>
      <vt:lpstr>PHP on Windows Overview</vt:lpstr>
      <vt:lpstr>AGENDA</vt:lpstr>
      <vt:lpstr>Combined effort for PHP excellence</vt:lpstr>
      <vt:lpstr>Open Source Participation</vt:lpstr>
      <vt:lpstr>http://windows.php.net/download.php</vt:lpstr>
      <vt:lpstr>Slide 6</vt:lpstr>
      <vt:lpstr>Advantages of PHP on IIS7 </vt:lpstr>
      <vt:lpstr>PHP optimized for Windows</vt:lpstr>
      <vt:lpstr>IIS FastCGI</vt:lpstr>
      <vt:lpstr>IIS FastCGI- Under the hood</vt:lpstr>
      <vt:lpstr>FastCGI Reliability</vt:lpstr>
      <vt:lpstr>FastCGI Performance</vt:lpstr>
      <vt:lpstr>Run PHP apps on IIS 7.0</vt:lpstr>
      <vt:lpstr>PHP on IIS 7.0</vt:lpstr>
      <vt:lpstr>Flexibility</vt:lpstr>
      <vt:lpstr>Develop</vt:lpstr>
      <vt:lpstr>Host</vt:lpstr>
      <vt:lpstr>Enahnce</vt:lpstr>
      <vt:lpstr>Secure</vt:lpstr>
      <vt:lpstr>Improve performance</vt:lpstr>
      <vt:lpstr>Add rich app features</vt:lpstr>
      <vt:lpstr>Enhance PHP applications with IIS 7.0 features</vt:lpstr>
      <vt:lpstr>Extend</vt:lpstr>
      <vt:lpstr>Extend PHP applications with .NET</vt:lpstr>
      <vt:lpstr>Summary</vt:lpstr>
      <vt:lpstr>Going forward</vt:lpstr>
      <vt:lpstr>Slide 27</vt:lpstr>
      <vt:lpstr>PHP apps on SQL Server</vt:lpstr>
      <vt:lpstr>PHP Development Support</vt:lpstr>
      <vt:lpstr>http://www.codeplex.com</vt:lpstr>
      <vt:lpstr>http://msdn2.microsoft.com/ en-us/library/cc216514.aspx</vt:lpstr>
      <vt:lpstr>http://port25.technet.com</vt:lpstr>
      <vt:lpstr>http://channel9.msdn.com</vt:lpstr>
      <vt:lpstr>http://www.microsoft.com/opensource</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&lt;Event name here&gt;</dc:subject>
  <dc:creator>Michael Joffe</dc:creator>
  <dc:description>Template: Tim Nussbaum, Silver Fox Productions
Formatting:
Event Date:
Event Location:
Audience:</dc:description>
  <cp:lastModifiedBy>Melissa Anne Povey (BuzzBee Company)</cp:lastModifiedBy>
  <cp:revision>607</cp:revision>
  <dcterms:created xsi:type="dcterms:W3CDTF">2007-08-14T17:33:57Z</dcterms:created>
  <dcterms:modified xsi:type="dcterms:W3CDTF">2009-06-18T23:51:20Z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0x01010085D46F7EC7E95947B67BEC980D487292</vt:lpwstr>
  </property>
  <property fmtid="{D5CDD505-2E9C-101B-9397-08002B2CF9AE}" pid="3" name="_MarkAsFinal">
    <vt:bool>true</vt:bool>
  </property>
</Properties>
</file>