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6"/>
  </p:notesMasterIdLst>
  <p:handoutMasterIdLst>
    <p:handoutMasterId r:id="rId37"/>
  </p:handoutMasterIdLst>
  <p:sldIdLst>
    <p:sldId id="265" r:id="rId5"/>
    <p:sldId id="284" r:id="rId6"/>
    <p:sldId id="287" r:id="rId7"/>
    <p:sldId id="288" r:id="rId8"/>
    <p:sldId id="291" r:id="rId9"/>
    <p:sldId id="292" r:id="rId10"/>
    <p:sldId id="293" r:id="rId11"/>
    <p:sldId id="294" r:id="rId12"/>
    <p:sldId id="295" r:id="rId13"/>
    <p:sldId id="296" r:id="rId14"/>
    <p:sldId id="297" r:id="rId15"/>
    <p:sldId id="298" r:id="rId16"/>
    <p:sldId id="302" r:id="rId17"/>
    <p:sldId id="276" r:id="rId18"/>
    <p:sldId id="303" r:id="rId19"/>
    <p:sldId id="304" r:id="rId20"/>
    <p:sldId id="305" r:id="rId21"/>
    <p:sldId id="306" r:id="rId22"/>
    <p:sldId id="313" r:id="rId23"/>
    <p:sldId id="314" r:id="rId24"/>
    <p:sldId id="315" r:id="rId25"/>
    <p:sldId id="316" r:id="rId26"/>
    <p:sldId id="317" r:id="rId27"/>
    <p:sldId id="283" r:id="rId28"/>
    <p:sldId id="318" r:id="rId29"/>
    <p:sldId id="319" r:id="rId30"/>
    <p:sldId id="320" r:id="rId31"/>
    <p:sldId id="322" r:id="rId32"/>
    <p:sldId id="324" r:id="rId33"/>
    <p:sldId id="328" r:id="rId34"/>
    <p:sldId id="266"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5pPr>
    <a:lvl6pPr marL="2286000" algn="l" defTabSz="457200" rtl="0" eaLnBrk="1" latinLnBrk="0" hangingPunct="1">
      <a:defRPr sz="2400" kern="1200">
        <a:solidFill>
          <a:schemeClr val="tx1"/>
        </a:solidFill>
        <a:latin typeface="Arial" pitchFamily="-60" charset="0"/>
        <a:ea typeface="MS PGothic" charset="0"/>
        <a:cs typeface="MS PGothic" charset="0"/>
      </a:defRPr>
    </a:lvl6pPr>
    <a:lvl7pPr marL="2743200" algn="l" defTabSz="457200" rtl="0" eaLnBrk="1" latinLnBrk="0" hangingPunct="1">
      <a:defRPr sz="2400" kern="1200">
        <a:solidFill>
          <a:schemeClr val="tx1"/>
        </a:solidFill>
        <a:latin typeface="Arial" pitchFamily="-60" charset="0"/>
        <a:ea typeface="MS PGothic" charset="0"/>
        <a:cs typeface="MS PGothic" charset="0"/>
      </a:defRPr>
    </a:lvl7pPr>
    <a:lvl8pPr marL="3200400" algn="l" defTabSz="457200" rtl="0" eaLnBrk="1" latinLnBrk="0" hangingPunct="1">
      <a:defRPr sz="2400" kern="1200">
        <a:solidFill>
          <a:schemeClr val="tx1"/>
        </a:solidFill>
        <a:latin typeface="Arial" pitchFamily="-60" charset="0"/>
        <a:ea typeface="MS PGothic" charset="0"/>
        <a:cs typeface="MS PGothic" charset="0"/>
      </a:defRPr>
    </a:lvl8pPr>
    <a:lvl9pPr marL="3657600" algn="l" defTabSz="457200" rtl="0" eaLnBrk="1" latinLnBrk="0" hangingPunct="1">
      <a:defRPr sz="2400" kern="1200">
        <a:solidFill>
          <a:schemeClr val="tx1"/>
        </a:solidFill>
        <a:latin typeface="Arial" pitchFamily="-60"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75784"/>
    <a:srgbClr val="A8BEE2"/>
    <a:srgbClr val="3C86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autoAdjust="0"/>
  </p:normalViewPr>
  <p:slideViewPr>
    <p:cSldViewPr>
      <p:cViewPr>
        <p:scale>
          <a:sx n="90" d="100"/>
          <a:sy n="90" d="100"/>
        </p:scale>
        <p:origin x="-594" y="-54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D7D16-D3ED-4119-B849-EB721D64B5EF}" type="datetimeFigureOut">
              <a:rPr lang="en-US" smtClean="0"/>
              <a:t>6/18/2009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035688-BF88-4ED4-876A-05001CFDFAC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fld id="{AE6DA61F-3399-41A2-84E2-B45D2905D82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F0876F58-8B21-4153-9A9B-C82BA9B41A45}" type="datetime8">
              <a:rPr lang="en-US" smtClean="0"/>
              <a:pPr/>
              <a:t>6/18/2009 4:51 PM</a:t>
            </a:fld>
            <a:endParaRPr lang="en-US" dirty="0" smtClean="0"/>
          </a:p>
        </p:txBody>
      </p:sp>
      <p:sp>
        <p:nvSpPr>
          <p:cNvPr id="35844" name="Rectangle 7"/>
          <p:cNvSpPr>
            <a:spLocks noGrp="1" noChangeArrowheads="1"/>
          </p:cNvSpPr>
          <p:nvPr>
            <p:ph type="sldNum" sz="quarter" idx="5"/>
          </p:nvPr>
        </p:nvSpPr>
        <p:spPr>
          <a:noFill/>
        </p:spPr>
        <p:txBody>
          <a:bodyPr/>
          <a:lstStyle/>
          <a:p>
            <a:fld id="{B9626E4B-36C4-4EF0-B1B8-0121964F8B29}" type="slidenum">
              <a:rPr lang="en-US" smtClean="0"/>
              <a:pPr/>
              <a:t>12</a:t>
            </a:fld>
            <a:endParaRPr lang="en-US" dirty="0" smtClean="0"/>
          </a:p>
        </p:txBody>
      </p:sp>
      <p:sp>
        <p:nvSpPr>
          <p:cNvPr id="35845"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a:noFill/>
        </p:spPr>
        <p:txBody>
          <a:bodyPr/>
          <a:lstStyle/>
          <a:p>
            <a:fld id="{A9F972C8-B21A-44AA-8E92-8A705EF527DE}" type="datetime8">
              <a:rPr lang="en-US" smtClean="0"/>
              <a:pPr/>
              <a:t>6/18/2009 4:51 PM</a:t>
            </a:fld>
            <a:endParaRPr lang="en-US" dirty="0" smtClean="0"/>
          </a:p>
        </p:txBody>
      </p:sp>
      <p:sp>
        <p:nvSpPr>
          <p:cNvPr id="28674" name="Rectangle 7"/>
          <p:cNvSpPr>
            <a:spLocks noGrp="1" noChangeArrowheads="1"/>
          </p:cNvSpPr>
          <p:nvPr>
            <p:ph type="sldNum" sz="quarter" idx="5"/>
          </p:nvPr>
        </p:nvSpPr>
        <p:spPr>
          <a:noFill/>
        </p:spPr>
        <p:txBody>
          <a:bodyPr/>
          <a:lstStyle/>
          <a:p>
            <a:fld id="{D1ABCA65-1CF1-4722-80EA-AB379B0A5B76}" type="slidenum">
              <a:rPr lang="en-US" smtClean="0"/>
              <a:pPr/>
              <a:t>13</a:t>
            </a:fld>
            <a:endParaRPr lang="en-US" dirty="0" smtClean="0"/>
          </a:p>
        </p:txBody>
      </p:sp>
      <p:sp>
        <p:nvSpPr>
          <p:cNvPr id="28675"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E7730B17-F742-41AC-AC5B-C4362694E4C2}" type="slidenum">
              <a:rPr lang="en-US" smtClean="0"/>
              <a:pPr/>
              <a:t>15</a:t>
            </a:fld>
            <a:endParaRPr lang="en-US" dirty="0" smtClean="0"/>
          </a:p>
        </p:txBody>
      </p:sp>
      <p:sp>
        <p:nvSpPr>
          <p:cNvPr id="53250" name="Rectangle 2"/>
          <p:cNvSpPr>
            <a:spLocks noGrp="1" noRot="1" noChangeAspect="1" noChangeArrowheads="1" noTextEdit="1"/>
          </p:cNvSpPr>
          <p:nvPr>
            <p:ph type="sldImg"/>
          </p:nvPr>
        </p:nvSpPr>
        <p:spPr>
          <a:xfrm>
            <a:off x="1143000" y="687388"/>
            <a:ext cx="4572000" cy="3429000"/>
          </a:xfrm>
          <a:ln/>
        </p:spPr>
      </p:sp>
      <p:sp>
        <p:nvSpPr>
          <p:cNvPr id="53252" name="Rectangle 3"/>
          <p:cNvSpPr>
            <a:spLocks noGrp="1" noChangeArrowheads="1"/>
          </p:cNvSpPr>
          <p:nvPr>
            <p:ph type="dt" sz="quarter" idx="1"/>
          </p:nvPr>
        </p:nvSpPr>
        <p:spPr>
          <a:noFill/>
        </p:spPr>
        <p:txBody>
          <a:bodyPr/>
          <a:lstStyle/>
          <a:p>
            <a:fld id="{C6D4831D-4FED-4590-9337-FFD3B4423235}" type="datetime8">
              <a:rPr lang="en-US" smtClean="0"/>
              <a:pPr/>
              <a:t>6/18/2009 4:51 PM</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05F4FAA-2626-48AF-87A2-DC1F0F955105}" type="datetime8">
              <a:rPr lang="en-US"/>
              <a:pPr/>
              <a:t>6/18/2009 4:51 PM</a:t>
            </a:fld>
            <a:endParaRPr lang="en-US" dirty="0"/>
          </a:p>
        </p:txBody>
      </p:sp>
      <p:sp>
        <p:nvSpPr>
          <p:cNvPr id="6" name="Rectangle 7"/>
          <p:cNvSpPr>
            <a:spLocks noGrp="1" noChangeArrowheads="1"/>
          </p:cNvSpPr>
          <p:nvPr>
            <p:ph type="sldNum" sz="quarter" idx="5"/>
          </p:nvPr>
        </p:nvSpPr>
        <p:spPr>
          <a:ln/>
        </p:spPr>
        <p:txBody>
          <a:bodyPr/>
          <a:lstStyle/>
          <a:p>
            <a:fld id="{13C77571-7EDD-44AD-935A-FC6F5D3AD187}" type="slidenum">
              <a:rPr lang="en-US"/>
              <a:pPr/>
              <a:t>16</a:t>
            </a:fld>
            <a:endParaRPr lang="en-US" dirty="0"/>
          </a:p>
        </p:txBody>
      </p:sp>
      <p:sp>
        <p:nvSpPr>
          <p:cNvPr id="802818" name="Rectangle 2"/>
          <p:cNvSpPr>
            <a:spLocks noGrp="1" noRot="1" noChangeAspect="1" noTextEdit="1"/>
          </p:cNvSpPr>
          <p:nvPr>
            <p:ph type="sldImg"/>
          </p:nvPr>
        </p:nvSpPr>
        <p:spPr>
          <a:noFill/>
          <a:ln cap="flat" algn="ctr">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6DEF6ED-1450-4AF4-AB4D-D3E9AB6C88F2}" type="slidenum">
              <a:rPr lang="en-US"/>
              <a:pPr/>
              <a:t>17</a:t>
            </a:fld>
            <a:endParaRPr lang="en-US" dirty="0"/>
          </a:p>
        </p:txBody>
      </p:sp>
      <p:sp>
        <p:nvSpPr>
          <p:cNvPr id="34818"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BBD82F7-EBAA-4C8A-9FF4-6D4F558DA2B1}" type="slidenum">
              <a:rPr lang="en-US"/>
              <a:pPr/>
              <a:t>18</a:t>
            </a:fld>
            <a:endParaRPr lang="en-US" dirty="0"/>
          </a:p>
        </p:txBody>
      </p:sp>
      <p:sp>
        <p:nvSpPr>
          <p:cNvPr id="410626" name="Rectangle 2"/>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fld id="{06E30E37-81F7-406C-9514-7AB5CF04F5DC}"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90B3B-B541-4B43-8BD6-640E05369BB7}" type="slidenum">
              <a:rPr lang="en-US" smtClean="0">
                <a:latin typeface="Arial" pitchFamily="34" charset="0"/>
              </a:rPr>
              <a:pPr/>
              <a:t>20</a:t>
            </a:fld>
            <a:endParaRPr lang="en-US" dirty="0" smtClean="0">
              <a:latin typeface="Arial" pitchFamily="34" charset="0"/>
            </a:endParaRPr>
          </a:p>
        </p:txBody>
      </p:sp>
      <p:sp>
        <p:nvSpPr>
          <p:cNvPr id="77827" name="Rectangle 2"/>
          <p:cNvSpPr>
            <a:spLocks noGrp="1" noRot="1" noChangeAspect="1" noChangeArrowheads="1" noTextEdit="1"/>
          </p:cNvSpPr>
          <p:nvPr>
            <p:ph type="sldImg"/>
          </p:nvPr>
        </p:nvSpPr>
        <p:spPr>
          <a:xfrm>
            <a:off x="1143000" y="687388"/>
            <a:ext cx="4572000" cy="3429000"/>
          </a:xfrm>
          <a:ln/>
        </p:spPr>
      </p:sp>
      <p:sp>
        <p:nvSpPr>
          <p:cNvPr id="77828" name="Rectangle 3"/>
          <p:cNvSpPr>
            <a:spLocks noGrp="1" noChangeArrowheads="1"/>
          </p:cNvSpPr>
          <p:nvPr>
            <p:ph type="body" idx="1"/>
          </p:nvPr>
        </p:nvSpPr>
        <p:spPr>
          <a:xfrm>
            <a:off x="685800" y="4343401"/>
            <a:ext cx="5486400" cy="2970044"/>
          </a:xfrm>
          <a:noFill/>
          <a:ln/>
        </p:spPr>
        <p:txBody>
          <a:bodyPr/>
          <a:lstStyle/>
          <a:p>
            <a:pPr eaLnBrk="1" hangingPunct="1"/>
            <a:r>
              <a:rPr lang="en-US" b="1" dirty="0" smtClean="0">
                <a:latin typeface="Arial" pitchFamily="34" charset="0"/>
              </a:rPr>
              <a:t>System Center Virtual Machine Manager</a:t>
            </a:r>
          </a:p>
          <a:p>
            <a:pPr eaLnBrk="1" hangingPunct="1"/>
            <a:r>
              <a:rPr lang="en-US" dirty="0" smtClean="0">
                <a:latin typeface="Arial" pitchFamily="34" charset="0"/>
              </a:rPr>
              <a:t>Microsoft System Center Virtual Machine Manager is the latest addition to the System Center family of management products and provides centralized management of Windows Virtual Machine infrastructure. Virtual Machine Manager enables increased physical server utilization, centralized management of virtual infrastructure and rapid provisioning of new virtual machines by the administrator and end users.</a:t>
            </a:r>
          </a:p>
          <a:p>
            <a:pPr fontAlgn="t"/>
            <a:r>
              <a:rPr lang="en-US" dirty="0" smtClean="0">
                <a:latin typeface="Arial" pitchFamily="34" charset="0"/>
              </a:rPr>
              <a:t>Microsoft System Center Virtual Machine Manager is an enterprise management application for a virtualized data center. It enables increased physical server utilization, centralized management of virtual machine infrastructure and rapid provisioning of new virtual machines by the administrator and users. Virtual Machine Manager is fully integrated with the System Center product family.</a:t>
            </a:r>
          </a:p>
          <a:p>
            <a:pPr fontAlgn="t"/>
            <a:r>
              <a:rPr lang="en-US" b="1" dirty="0" smtClean="0">
                <a:latin typeface="Arial" pitchFamily="34" charset="0"/>
              </a:rPr>
              <a:t>Resource Optimization</a:t>
            </a:r>
            <a:r>
              <a:rPr lang="en-US" dirty="0" smtClean="0">
                <a:latin typeface="Arial" pitchFamily="34" charset="0"/>
              </a:rPr>
              <a:t> </a:t>
            </a:r>
          </a:p>
          <a:p>
            <a:pPr fontAlgn="t"/>
            <a:r>
              <a:rPr lang="en-US" dirty="0" smtClean="0">
                <a:latin typeface="Arial" pitchFamily="34" charset="0"/>
              </a:rPr>
              <a:t>Virtual Machine Manager delivers simple and complete support for consolidating physical hardware on virtual infrastructure and optimizing utilization.</a:t>
            </a:r>
          </a:p>
          <a:p>
            <a:pPr fontAlgn="t"/>
            <a:r>
              <a:rPr lang="en-US" b="1" dirty="0" smtClean="0">
                <a:latin typeface="Arial" pitchFamily="34" charset="0"/>
              </a:rPr>
              <a:t>Rapid Provisioning and Agility </a:t>
            </a:r>
          </a:p>
          <a:p>
            <a:pPr fontAlgn="t"/>
            <a:r>
              <a:rPr lang="en-US" dirty="0" smtClean="0">
                <a:latin typeface="Arial" pitchFamily="34" charset="0"/>
              </a:rPr>
              <a:t>Virtual Machine Manager provides rapid provisioning of virtual machines from physical machines, templates in the image library, or by users.</a:t>
            </a:r>
          </a:p>
          <a:p>
            <a:pPr eaLnBrk="1" hangingPunct="1"/>
            <a:endParaRPr lang="en-US" dirty="0" smtClean="0">
              <a:latin typeface="Arial" pitchFamily="34" charset="0"/>
            </a:endParaRPr>
          </a:p>
          <a:p>
            <a:pPr eaLnBrk="1" hangingPunct="1"/>
            <a:endParaRPr lang="en-US" b="1"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a:spcBef>
                <a:spcPct val="0"/>
              </a:spcBef>
            </a:pPr>
            <a:r>
              <a:rPr lang="en-US" b="1" dirty="0" smtClean="0"/>
              <a:t>Purpose of slide</a:t>
            </a:r>
          </a:p>
          <a:p>
            <a:pPr>
              <a:spcBef>
                <a:spcPct val="0"/>
              </a:spcBef>
              <a:buFontTx/>
              <a:buChar char="•"/>
            </a:pPr>
            <a:r>
              <a:rPr lang="en-US" dirty="0" smtClean="0"/>
              <a:t>One slide summary of customer pain points around virtualization and explain how SC VMM solves them </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p>
        </p:txBody>
      </p:sp>
      <p:sp>
        <p:nvSpPr>
          <p:cNvPr id="94212" name="Date Placeholder 3"/>
          <p:cNvSpPr>
            <a:spLocks noGrp="1"/>
          </p:cNvSpPr>
          <p:nvPr>
            <p:ph type="dt" sz="quarter" idx="1"/>
          </p:nvPr>
        </p:nvSpPr>
        <p:spPr>
          <a:noFill/>
        </p:spPr>
        <p:txBody>
          <a:bodyPr/>
          <a:lstStyle/>
          <a:p>
            <a:fld id="{4845D259-067E-4152-A698-92A6B0D9195A}" type="datetime8">
              <a:rPr lang="en-US" smtClean="0"/>
              <a:pPr/>
              <a:t>6/18/2009 4:51 PM</a:t>
            </a:fld>
            <a:endParaRPr lang="en-US" dirty="0" smtClean="0"/>
          </a:p>
        </p:txBody>
      </p:sp>
      <p:sp>
        <p:nvSpPr>
          <p:cNvPr id="94214" name="Slide Number Placeholder 5"/>
          <p:cNvSpPr>
            <a:spLocks noGrp="1"/>
          </p:cNvSpPr>
          <p:nvPr>
            <p:ph type="sldNum" sz="quarter" idx="5"/>
          </p:nvPr>
        </p:nvSpPr>
        <p:spPr>
          <a:noFill/>
        </p:spPr>
        <p:txBody>
          <a:bodyPr/>
          <a:lstStyle/>
          <a:p>
            <a:fld id="{C3062625-9BCC-4C2F-B28F-3B7FC51D9339}"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2565CF-BED3-4665-A720-F02641505A52}" type="slidenum">
              <a:rPr lang="en-US"/>
              <a:pPr/>
              <a:t>29</a:t>
            </a:fld>
            <a:endParaRPr lang="en-US" dirty="0"/>
          </a:p>
        </p:txBody>
      </p:sp>
      <p:sp>
        <p:nvSpPr>
          <p:cNvPr id="62467" name="Notes Placeholder 8"/>
          <p:cNvSpPr>
            <a:spLocks noGrp="1"/>
          </p:cNvSpPr>
          <p:nvPr>
            <p:ph type="body" sz="quarter" idx="10"/>
          </p:nvPr>
        </p:nvSpPr>
        <p:spPr>
          <a:noFill/>
          <a:ln/>
        </p:spPr>
        <p:txBody>
          <a:bodyPr/>
          <a:lstStyle/>
          <a:p>
            <a:pPr eaLnBrk="1" hangingPunct="1"/>
            <a:endParaRPr lang="en-US" dirty="0" smtClean="0"/>
          </a:p>
        </p:txBody>
      </p:sp>
      <p:sp>
        <p:nvSpPr>
          <p:cNvPr id="62468" name="Slide Image Placeholder 9"/>
          <p:cNvSpPr>
            <a:spLocks noGrp="1" noRot="1" noChangeAspect="1" noTextEdit="1"/>
          </p:cNvSpPr>
          <p:nvPr>
            <p:ph type="sldImg"/>
          </p:nvPr>
        </p:nvSpPr>
        <p:spPr>
          <a:ln/>
        </p:spPr>
      </p:sp>
      <p:sp>
        <p:nvSpPr>
          <p:cNvPr id="62469" name="Notes Placeholder 10"/>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latin typeface="+mn-lt"/>
              </a:rPr>
              <a:t>Virtualization in an IT environment is essentially the isolation of one computing resource from the others</a:t>
            </a:r>
            <a:r>
              <a:rPr lang="en-US" sz="1200" dirty="0" smtClean="0">
                <a:latin typeface="+mn-lt"/>
              </a:rPr>
              <a:t>. By </a:t>
            </a:r>
            <a:r>
              <a:rPr lang="en-US" sz="1200" dirty="0" smtClean="0">
                <a:latin typeface="+mn-lt"/>
              </a:rPr>
              <a:t>separating the different layers in the logic stack, you enable </a:t>
            </a:r>
            <a:r>
              <a:rPr lang="en-US" sz="1200" b="1" i="1" dirty="0" smtClean="0">
                <a:latin typeface="+mn-lt"/>
              </a:rPr>
              <a:t>greater flexibility</a:t>
            </a:r>
            <a:r>
              <a:rPr lang="en-US" sz="1200" dirty="0" smtClean="0">
                <a:latin typeface="+mn-lt"/>
              </a:rPr>
              <a:t> and </a:t>
            </a:r>
            <a:r>
              <a:rPr lang="en-US" sz="1200" b="1" i="1" dirty="0" smtClean="0">
                <a:latin typeface="+mn-lt"/>
              </a:rPr>
              <a:t>simplified change management</a:t>
            </a:r>
            <a:r>
              <a:rPr lang="en-US" sz="1200" dirty="0" smtClean="0">
                <a:latin typeface="+mn-lt"/>
              </a:rPr>
              <a:t>—you no longer need to configure each element for them to all work together.</a:t>
            </a:r>
          </a:p>
          <a:p>
            <a:r>
              <a:rPr lang="en-US" sz="1200" dirty="0" smtClean="0">
                <a:latin typeface="+mn-lt"/>
              </a:rPr>
              <a:t> </a:t>
            </a:r>
          </a:p>
          <a:p>
            <a:r>
              <a:rPr lang="en-US" sz="1200" dirty="0" smtClean="0">
                <a:latin typeface="+mn-lt"/>
              </a:rPr>
              <a:t>In a traditional hardware/software stack, all of the elements are bound together, required specific configuration to allow the components to properly interact with each other</a:t>
            </a:r>
            <a:r>
              <a:rPr lang="en-US" sz="1200" dirty="0" smtClean="0">
                <a:latin typeface="+mn-lt"/>
              </a:rPr>
              <a:t>. Creating </a:t>
            </a:r>
            <a:r>
              <a:rPr lang="en-US" sz="1200" dirty="0" smtClean="0">
                <a:latin typeface="+mn-lt"/>
              </a:rPr>
              <a:t>new capability entails procuring and configuring the hardware, software and interfaces.</a:t>
            </a:r>
          </a:p>
          <a:p>
            <a:endParaRPr lang="en-US" sz="1200" dirty="0" smtClean="0">
              <a:latin typeface="+mn-lt"/>
            </a:endParaRPr>
          </a:p>
          <a:p>
            <a:r>
              <a:rPr lang="en-US" sz="1200" dirty="0" smtClean="0">
                <a:latin typeface="+mn-lt"/>
              </a:rPr>
              <a:t>In a virtualized stack. Each element is logically isolated and independent</a:t>
            </a:r>
            <a:r>
              <a:rPr lang="en-US" sz="1200" dirty="0" smtClean="0">
                <a:latin typeface="+mn-lt"/>
              </a:rPr>
              <a:t>. Adding </a:t>
            </a:r>
            <a:r>
              <a:rPr lang="en-US" sz="1200" dirty="0" smtClean="0">
                <a:latin typeface="+mn-lt"/>
              </a:rPr>
              <a:t>new capability can be as simple as replicating an OS and application instance on existing hardware that has excess capacity. </a:t>
            </a:r>
          </a:p>
          <a:p>
            <a:r>
              <a:rPr lang="en-US" sz="1200" dirty="0" smtClean="0">
                <a:latin typeface="+mn-lt"/>
              </a:rPr>
              <a:t> </a:t>
            </a:r>
          </a:p>
          <a:p>
            <a:r>
              <a:rPr lang="en-US" sz="1200" dirty="0" smtClean="0">
                <a:latin typeface="+mn-lt"/>
              </a:rPr>
              <a:t>Perhaps the best way to understand Virtualization in a practical application is to look at the most common use, machine virtualization</a:t>
            </a:r>
            <a:r>
              <a:rPr lang="en-US" sz="1200" dirty="0" smtClean="0">
                <a:latin typeface="+mn-lt"/>
              </a:rPr>
              <a:t>. Machine </a:t>
            </a:r>
            <a:r>
              <a:rPr lang="en-US" sz="1200" dirty="0" smtClean="0">
                <a:latin typeface="+mn-lt"/>
              </a:rPr>
              <a:t>Virtualization is where an Operating System and Application are packaged together to form a virtual machine, which is then hosted on a physical server running a host operating system or Hypervisor (a thin layer of software that provides the basic interface with the hardware</a:t>
            </a:r>
            <a:r>
              <a:rPr lang="en-US" sz="1200" dirty="0" smtClean="0">
                <a:latin typeface="+mn-lt"/>
              </a:rPr>
              <a:t>). </a:t>
            </a:r>
            <a:endParaRPr lang="en-US" sz="1200" dirty="0" smtClean="0">
              <a:latin typeface="+mn-lt"/>
            </a:endParaRPr>
          </a:p>
          <a:p>
            <a:endParaRPr lang="en-US" sz="1200" dirty="0" smtClean="0">
              <a:latin typeface="+mn-lt"/>
            </a:endParaRPr>
          </a:p>
          <a:p>
            <a:r>
              <a:rPr lang="en-US" sz="1200" dirty="0" smtClean="0">
                <a:latin typeface="+mn-lt"/>
              </a:rPr>
              <a:t>The most important concept to understand is that this virtual machine (OS+App) is operating independent from the OS on the physical server</a:t>
            </a:r>
            <a:r>
              <a:rPr lang="en-US" sz="1200" dirty="0" smtClean="0">
                <a:latin typeface="+mn-lt"/>
              </a:rPr>
              <a:t>. In </a:t>
            </a:r>
            <a:r>
              <a:rPr lang="en-US" sz="1200" dirty="0" smtClean="0">
                <a:latin typeface="+mn-lt"/>
              </a:rPr>
              <a:t>fact, multiple virtual machines can run on a single physical server, while providing the isolation and security as if they were each on their own discrete hardware</a:t>
            </a:r>
            <a:r>
              <a:rPr lang="en-US" sz="1200" dirty="0" smtClean="0">
                <a:latin typeface="+mn-lt"/>
              </a:rPr>
              <a:t>. </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0FE4E64-F379-4FFF-850E-4DEAAF8AF4C3}" type="slidenum">
              <a:rPr lang="en-US" smtClean="0"/>
              <a:pPr/>
              <a:t>30</a:t>
            </a:fld>
            <a:endParaRPr lang="en-US" dirty="0" smtClean="0"/>
          </a:p>
        </p:txBody>
      </p:sp>
      <p:sp>
        <p:nvSpPr>
          <p:cNvPr id="29699" name="Rectangle 2"/>
          <p:cNvSpPr>
            <a:spLocks noGrp="1" noRot="1" noChangeAspect="1" noChangeArrowheads="1" noTextEdit="1"/>
          </p:cNvSpPr>
          <p:nvPr>
            <p:ph type="sldImg"/>
          </p:nvPr>
        </p:nvSpPr>
        <p:spPr>
          <a:xfrm>
            <a:off x="1123950" y="692150"/>
            <a:ext cx="4610100" cy="3457575"/>
          </a:xfrm>
          <a:ln/>
        </p:spPr>
      </p:sp>
      <p:sp>
        <p:nvSpPr>
          <p:cNvPr id="29700" name="Rectangle 3"/>
          <p:cNvSpPr>
            <a:spLocks noGrp="1" noChangeArrowheads="1"/>
          </p:cNvSpPr>
          <p:nvPr>
            <p:ph type="body" idx="1"/>
          </p:nvPr>
        </p:nvSpPr>
        <p:spPr>
          <a:xfrm>
            <a:off x="914400" y="4379913"/>
            <a:ext cx="5029200" cy="4073525"/>
          </a:xfrm>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B0AB397-A597-4CF9-9A1D-0A29A7033922}" type="datetime8">
              <a:rPr lang="en-US"/>
              <a:pPr/>
              <a:t>6/18/2009 4:51 PM</a:t>
            </a:fld>
            <a:endParaRPr lang="en-US" dirty="0"/>
          </a:p>
        </p:txBody>
      </p:sp>
      <p:sp>
        <p:nvSpPr>
          <p:cNvPr id="7" name="Rectangle 7"/>
          <p:cNvSpPr>
            <a:spLocks noGrp="1" noChangeArrowheads="1"/>
          </p:cNvSpPr>
          <p:nvPr>
            <p:ph type="sldNum" sz="quarter" idx="5"/>
          </p:nvPr>
        </p:nvSpPr>
        <p:spPr>
          <a:ln/>
        </p:spPr>
        <p:txBody>
          <a:bodyPr/>
          <a:lstStyle/>
          <a:p>
            <a:fld id="{D25873CD-CFF4-487D-A134-E49F87212992}" type="slidenum">
              <a:rPr lang="en-US"/>
              <a:pPr/>
              <a:t>4</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sz="1000" b="1" dirty="0"/>
              <a:t>Key Message:</a:t>
            </a:r>
          </a:p>
          <a:p>
            <a:r>
              <a:rPr lang="en-US" sz="1000" b="1" dirty="0"/>
              <a:t>Amidst all these trends, there’s more pressure than ever on IT</a:t>
            </a:r>
            <a:r>
              <a:rPr lang="en-US" sz="1000" b="1" dirty="0" smtClean="0"/>
              <a:t>. The </a:t>
            </a:r>
            <a:r>
              <a:rPr lang="en-US" sz="1000" b="1" dirty="0"/>
              <a:t>bulk of IT budgets today is spent just “treading water” rather than adding new business value</a:t>
            </a:r>
            <a:r>
              <a:rPr lang="en-US" sz="1000" b="1" dirty="0" smtClean="0"/>
              <a:t>. Microsoft </a:t>
            </a:r>
            <a:r>
              <a:rPr lang="en-US" sz="1000" b="1" dirty="0"/>
              <a:t>is focused on trying to help your IT department flip that equation.</a:t>
            </a:r>
          </a:p>
          <a:p>
            <a:endParaRPr lang="en-US" sz="1000" dirty="0"/>
          </a:p>
          <a:p>
            <a:pPr>
              <a:buFontTx/>
              <a:buChar char="•"/>
            </a:pPr>
            <a:r>
              <a:rPr lang="en-US" sz="1000" dirty="0"/>
              <a:t>As companies grow, their IT infrastructures grow along with them. But more often that not, the pace of that growth is uneven, driven as much by the conditions under which they operate as the model they aspire to. You add an application here. You add functionality there. You add people across the board</a:t>
            </a:r>
            <a:r>
              <a:rPr lang="en-US" sz="1000" dirty="0" smtClean="0"/>
              <a:t>. Yet </a:t>
            </a:r>
            <a:r>
              <a:rPr lang="en-US" sz="1000" dirty="0"/>
              <a:t>the more variables you add to your infrastructure, the harder it can be to manage and, more importantly, to keep secure</a:t>
            </a:r>
            <a:r>
              <a:rPr lang="en-US" sz="1000" dirty="0" smtClean="0"/>
              <a:t>. </a:t>
            </a:r>
            <a:endParaRPr lang="en-US" sz="1000" dirty="0"/>
          </a:p>
          <a:p>
            <a:pPr>
              <a:buFontTx/>
              <a:buChar char="•"/>
            </a:pPr>
            <a:r>
              <a:rPr lang="en-US" sz="1000" dirty="0"/>
              <a:t>So even as the costs for hardware and software are tracking downward, the costs of managing and supporting your infrastructure are increasing.</a:t>
            </a:r>
          </a:p>
          <a:p>
            <a:pPr>
              <a:buFontTx/>
              <a:buChar char="•"/>
            </a:pPr>
            <a:r>
              <a:rPr lang="en-US" sz="1000" dirty="0"/>
              <a:t>$140B is spent on management and support – yet s/w is only 6% of it</a:t>
            </a:r>
            <a:r>
              <a:rPr lang="en-US" sz="1000" dirty="0" smtClean="0"/>
              <a:t>. Software </a:t>
            </a:r>
            <a:r>
              <a:rPr lang="en-US" sz="1000" dirty="0"/>
              <a:t>is an enabler…</a:t>
            </a:r>
          </a:p>
          <a:p>
            <a:endParaRPr lang="en-US" sz="1000" dirty="0"/>
          </a:p>
          <a:p>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xfrm>
            <a:off x="1143000" y="685800"/>
            <a:ext cx="4572000" cy="3429000"/>
          </a:xfrm>
          <a:ln/>
        </p:spPr>
      </p:sp>
      <p:sp>
        <p:nvSpPr>
          <p:cNvPr id="392195" name="Rectangle 3"/>
          <p:cNvSpPr>
            <a:spLocks noGrp="1" noChangeArrowheads="1"/>
          </p:cNvSpPr>
          <p:nvPr>
            <p:ph type="body" idx="1"/>
          </p:nvPr>
        </p:nvSpPr>
        <p:spPr>
          <a:xfrm>
            <a:off x="414343" y="4874568"/>
            <a:ext cx="6021387" cy="230832"/>
          </a:xfrm>
          <a:noFill/>
          <a:ln/>
        </p:spPr>
        <p:txBody>
          <a:bodyPr/>
          <a:lstStyle/>
          <a:p>
            <a:r>
              <a:rPr lang="en-US" dirty="0" smtClean="0"/>
              <a:t>Customer maturity; arrow</a:t>
            </a:r>
            <a:r>
              <a:rPr lang="en-US" baseline="0" dirty="0" smtClean="0"/>
              <a:t> from left to right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Host_Days_PPT_cover.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505200" y="5334000"/>
            <a:ext cx="4572000" cy="838200"/>
          </a:xfr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Host_Days_PPT_divider.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276599" y="4406900"/>
            <a:ext cx="5218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76599" y="2906713"/>
            <a:ext cx="5218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9219" y="3162380"/>
            <a:ext cx="5009885" cy="1107996"/>
          </a:xfrm>
        </p:spPr>
        <p:txBody>
          <a:bodyPr anchor="b" anchorCtr="0"/>
          <a:lstStyle>
            <a:lvl1pPr>
              <a:lnSpc>
                <a:spcPct val="90000"/>
              </a:lnSpc>
              <a:defRPr sz="4000" spc="-25" baseline="0">
                <a:solidFill>
                  <a:schemeClr val="tx2"/>
                </a:solidFill>
              </a:defRPr>
            </a:lvl1pPr>
          </a:lstStyle>
          <a:p>
            <a:r>
              <a:rPr lang="en-US" dirty="0" smtClean="0"/>
              <a:t>The Title of the </a:t>
            </a:r>
            <a:br>
              <a:rPr lang="en-US" dirty="0" smtClean="0"/>
            </a:br>
            <a:r>
              <a:rPr lang="en-US" dirty="0" smtClean="0"/>
              <a:t>Presentation</a:t>
            </a:r>
            <a:endParaRPr lang="en-US" dirty="0"/>
          </a:p>
        </p:txBody>
      </p:sp>
      <p:sp>
        <p:nvSpPr>
          <p:cNvPr id="3" name="Subtitle 2"/>
          <p:cNvSpPr>
            <a:spLocks noGrp="1"/>
          </p:cNvSpPr>
          <p:nvPr>
            <p:ph type="subTitle" idx="1"/>
          </p:nvPr>
        </p:nvSpPr>
        <p:spPr>
          <a:xfrm>
            <a:off x="1369220" y="4667263"/>
            <a:ext cx="5146146" cy="288541"/>
          </a:xfrm>
        </p:spPr>
        <p:txBody>
          <a:bodyPr/>
          <a:lstStyle>
            <a:lvl1pPr marL="0" indent="0" algn="l" defTabSz="913887" rtl="0" eaLnBrk="1" latinLnBrk="0" hangingPunct="1">
              <a:lnSpc>
                <a:spcPct val="90000"/>
              </a:lnSpc>
              <a:spcBef>
                <a:spcPts val="0"/>
              </a:spcBef>
              <a:buSzPct val="90000"/>
              <a:buFont typeface="Arial" pitchFamily="34" charset="0"/>
              <a:buNone/>
              <a:defRPr lang="en-US" sz="2100" b="0" i="1" kern="1200" spc="-25" baseline="0" dirty="0">
                <a:solidFill>
                  <a:schemeClr val="tx2"/>
                </a:solidFill>
                <a:latin typeface="Segoe Semibold" pitchFamily="34" charset="0"/>
                <a:ea typeface="+mn-ea"/>
                <a:cs typeface="+mn-cs"/>
              </a:defRPr>
            </a:lvl1pPr>
            <a:lvl2pPr marL="456943" indent="0" algn="ctr">
              <a:buNone/>
              <a:defRPr>
                <a:solidFill>
                  <a:schemeClr val="tx1">
                    <a:tint val="75000"/>
                  </a:schemeClr>
                </a:solidFill>
              </a:defRPr>
            </a:lvl2pPr>
            <a:lvl3pPr marL="913887" indent="0" algn="ctr">
              <a:buNone/>
              <a:defRPr>
                <a:solidFill>
                  <a:schemeClr val="tx1">
                    <a:tint val="75000"/>
                  </a:schemeClr>
                </a:solidFill>
              </a:defRPr>
            </a:lvl3pPr>
            <a:lvl4pPr marL="1370830" indent="0" algn="ctr">
              <a:buNone/>
              <a:defRPr>
                <a:solidFill>
                  <a:schemeClr val="tx1">
                    <a:tint val="75000"/>
                  </a:schemeClr>
                </a:solidFill>
              </a:defRPr>
            </a:lvl4pPr>
            <a:lvl5pPr marL="1827778" indent="0" algn="ctr">
              <a:buNone/>
              <a:defRPr>
                <a:solidFill>
                  <a:schemeClr val="tx1">
                    <a:tint val="75000"/>
                  </a:schemeClr>
                </a:solidFill>
              </a:defRPr>
            </a:lvl5pPr>
            <a:lvl6pPr marL="2284723" indent="0" algn="ctr">
              <a:buNone/>
              <a:defRPr>
                <a:solidFill>
                  <a:schemeClr val="tx1">
                    <a:tint val="75000"/>
                  </a:schemeClr>
                </a:solidFill>
              </a:defRPr>
            </a:lvl6pPr>
            <a:lvl7pPr marL="2741660" indent="0" algn="ctr">
              <a:buNone/>
              <a:defRPr>
                <a:solidFill>
                  <a:schemeClr val="tx1">
                    <a:tint val="75000"/>
                  </a:schemeClr>
                </a:solidFill>
              </a:defRPr>
            </a:lvl7pPr>
            <a:lvl8pPr marL="3198608" indent="0" algn="ctr">
              <a:buNone/>
              <a:defRPr>
                <a:solidFill>
                  <a:schemeClr val="tx1">
                    <a:tint val="75000"/>
                  </a:schemeClr>
                </a:solidFill>
              </a:defRPr>
            </a:lvl8pPr>
            <a:lvl9pPr marL="3655553"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Microsoft Logo Black.png"/>
          <p:cNvPicPr>
            <a:picLocks noChangeAspect="1"/>
          </p:cNvPicPr>
          <p:nvPr/>
        </p:nvPicPr>
        <p:blipFill>
          <a:blip r:embed="rId2" cstate="email">
            <a:lum bright="100000"/>
          </a:blip>
          <a:stretch>
            <a:fillRect/>
          </a:stretch>
        </p:blipFill>
        <p:spPr>
          <a:xfrm>
            <a:off x="8239125" y="311825"/>
            <a:ext cx="785813" cy="129658"/>
          </a:xfrm>
          <a:prstGeom prst="rect">
            <a:avLst/>
          </a:prstGeom>
        </p:spPr>
      </p:pic>
      <p:pic>
        <p:nvPicPr>
          <p:cNvPr id="8" name="Picture 8" descr="SC-VMM_bL_1"/>
          <p:cNvPicPr>
            <a:picLocks noChangeAspect="1" noChangeArrowheads="1"/>
          </p:cNvPicPr>
          <p:nvPr userDrawn="1"/>
        </p:nvPicPr>
        <p:blipFill>
          <a:blip r:embed="rId3" cstate="email"/>
          <a:srcRect/>
          <a:stretch>
            <a:fillRect/>
          </a:stretch>
        </p:blipFill>
        <p:spPr bwMode="auto">
          <a:xfrm>
            <a:off x="2514600" y="1828800"/>
            <a:ext cx="4419600" cy="990600"/>
          </a:xfrm>
          <a:prstGeom prst="rect">
            <a:avLst/>
          </a:prstGeom>
          <a:noFill/>
          <a:ln w="9525">
            <a:noFill/>
            <a:miter lim="800000"/>
            <a:headEnd/>
            <a:tailEnd/>
          </a:ln>
          <a:effectLst/>
        </p:spPr>
      </p:pic>
      <p:pic>
        <p:nvPicPr>
          <p:cNvPr id="9" name="Picture 2" descr="C:\Users\rajivaru\Documents\MS_Files\WSV\BOM\Logos\WS08-HypeV_h_rgb_r.png"/>
          <p:cNvPicPr>
            <a:picLocks noChangeAspect="1" noChangeArrowheads="1"/>
          </p:cNvPicPr>
          <p:nvPr userDrawn="1"/>
        </p:nvPicPr>
        <p:blipFill>
          <a:blip r:embed="rId4" cstate="email"/>
          <a:srcRect/>
          <a:stretch>
            <a:fillRect/>
          </a:stretch>
        </p:blipFill>
        <p:spPr bwMode="auto">
          <a:xfrm>
            <a:off x="2057400" y="457200"/>
            <a:ext cx="4953000" cy="121387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6"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2"/>
          </p:nvPr>
        </p:nvSpPr>
        <p:spPr>
          <a:xfrm>
            <a:off x="7010400" y="6534150"/>
            <a:ext cx="2133600" cy="476250"/>
          </a:xfrm>
          <a:prstGeom prst="rect">
            <a:avLst/>
          </a:prstGeom>
          <a:ln/>
        </p:spPr>
        <p:txBody>
          <a:bodyPr lIns="91387" tIns="45697" rIns="91387" bIns="45697"/>
          <a:lstStyle>
            <a:lvl1pPr algn="r">
              <a:defRPr sz="1100" b="1"/>
            </a:lvl1pPr>
          </a:lstStyle>
          <a:p>
            <a:pPr>
              <a:defRPr/>
            </a:pPr>
            <a:fld id="{167A230B-6DC1-4855-9CEE-8C1A05EBF065}" type="slidenum">
              <a:rPr lang="en-US" smtClean="0"/>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2" y="142081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1378" y="142081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457200" y="6416675"/>
            <a:ext cx="2133600" cy="476250"/>
          </a:xfrm>
          <a:prstGeom prst="rect">
            <a:avLst/>
          </a:prstGeom>
          <a:ln/>
        </p:spPr>
        <p:txBody>
          <a:bodyPr lIns="91387" tIns="45697" rIns="91387" bIns="45697"/>
          <a:lstStyle>
            <a:lvl1pPr>
              <a:defRPr/>
            </a:lvl1pPr>
          </a:lstStyle>
          <a:p>
            <a:pPr>
              <a:defRPr/>
            </a:pPr>
            <a:endParaRPr lang="en-US" dirty="0"/>
          </a:p>
        </p:txBody>
      </p:sp>
      <p:sp>
        <p:nvSpPr>
          <p:cNvPr id="6" name="Rectangle 17"/>
          <p:cNvSpPr>
            <a:spLocks noGrp="1" noChangeArrowheads="1"/>
          </p:cNvSpPr>
          <p:nvPr>
            <p:ph type="ftr" sz="quarter" idx="11"/>
          </p:nvPr>
        </p:nvSpPr>
        <p:spPr>
          <a:xfrm>
            <a:off x="2952750" y="6438903"/>
            <a:ext cx="3441700" cy="377825"/>
          </a:xfrm>
          <a:prstGeom prst="rect">
            <a:avLst/>
          </a:prstGeom>
          <a:ln/>
        </p:spPr>
        <p:txBody>
          <a:bodyPr lIns="91387" tIns="45697" rIns="91387" bIns="45697"/>
          <a:lstStyle>
            <a:lvl1pPr>
              <a:defRPr/>
            </a:lvl1pPr>
          </a:lstStyle>
          <a:p>
            <a:pPr>
              <a:defRPr/>
            </a:pPr>
            <a:endParaRPr lang="en-US" dirty="0"/>
          </a:p>
        </p:txBody>
      </p:sp>
      <p:sp>
        <p:nvSpPr>
          <p:cNvPr id="7" name="Rectangle 18"/>
          <p:cNvSpPr>
            <a:spLocks noGrp="1" noChangeArrowheads="1"/>
          </p:cNvSpPr>
          <p:nvPr>
            <p:ph type="sldNum" sz="quarter" idx="12"/>
          </p:nvPr>
        </p:nvSpPr>
        <p:spPr>
          <a:xfrm>
            <a:off x="7010400" y="6534150"/>
            <a:ext cx="2133600" cy="476250"/>
          </a:xfrm>
          <a:prstGeom prst="rect">
            <a:avLst/>
          </a:prstGeom>
          <a:ln/>
        </p:spPr>
        <p:txBody>
          <a:bodyPr lIns="91387" tIns="45697" rIns="91387" bIns="45697"/>
          <a:lstStyle>
            <a:lvl1pPr algn="r">
              <a:defRPr sz="1100" b="1"/>
            </a:lvl1pPr>
          </a:lstStyle>
          <a:p>
            <a:pPr>
              <a:defRPr/>
            </a:pPr>
            <a:fld id="{167A230B-6DC1-4855-9CEE-8C1A05EBF065}"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60" r:id="rId5"/>
    <p:sldLayoutId id="2147483664" r:id="rId6"/>
    <p:sldLayoutId id="2147483665" r:id="rId7"/>
    <p:sldLayoutId id="2147483666" r:id="rId8"/>
    <p:sldLayoutId id="2147483667" r:id="rId9"/>
  </p:sldLayoutIdLst>
  <p:timing>
    <p:tnLst>
      <p:par>
        <p:cTn id="1" dur="indefinite" restart="never" nodeType="tmRoot"/>
      </p:par>
    </p:tnLst>
  </p:timing>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2pPr>
      <a:lvl3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3pPr>
      <a:lvl4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4pPr>
      <a:lvl5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5pPr>
      <a:lvl6pPr marL="4572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6pPr>
      <a:lvl7pPr marL="9144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7pPr>
      <a:lvl8pPr marL="13716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8pPr>
      <a:lvl9pPr marL="18288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A8BEE2"/>
        </a:buClr>
        <a:buChar char="•"/>
        <a:defRPr sz="2000">
          <a:solidFill>
            <a:srgbClr val="FFFFFF"/>
          </a:solidFill>
          <a:latin typeface="+mn-lt"/>
          <a:ea typeface="+mn-ea"/>
          <a:cs typeface="+mn-cs"/>
        </a:defRPr>
      </a:lvl1pPr>
      <a:lvl2pPr marL="742950" indent="-285750" algn="l" rtl="0" eaLnBrk="0" fontAlgn="base" hangingPunct="0">
        <a:spcBef>
          <a:spcPct val="20000"/>
        </a:spcBef>
        <a:spcAft>
          <a:spcPct val="0"/>
        </a:spcAft>
        <a:buClr>
          <a:srgbClr val="A8BEE2"/>
        </a:buClr>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3pPr>
      <a:lvl4pPr marL="16002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4pPr>
      <a:lvl5pPr marL="20574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5pPr>
      <a:lvl6pPr marL="2514600" indent="-228600" algn="l" rtl="0" fontAlgn="base">
        <a:spcBef>
          <a:spcPct val="20000"/>
        </a:spcBef>
        <a:spcAft>
          <a:spcPct val="0"/>
        </a:spcAft>
        <a:buClr>
          <a:srgbClr val="3C86BD"/>
        </a:buClr>
        <a:buChar char="»"/>
        <a:defRPr sz="1600">
          <a:solidFill>
            <a:schemeClr val="tx1"/>
          </a:solidFill>
          <a:latin typeface="+mn-lt"/>
          <a:ea typeface="+mn-ea"/>
          <a:cs typeface="+mn-cs"/>
        </a:defRPr>
      </a:lvl6pPr>
      <a:lvl7pPr marL="2971800" indent="-228600" algn="l" rtl="0" fontAlgn="base">
        <a:spcBef>
          <a:spcPct val="20000"/>
        </a:spcBef>
        <a:spcAft>
          <a:spcPct val="0"/>
        </a:spcAft>
        <a:buClr>
          <a:srgbClr val="3C86BD"/>
        </a:buClr>
        <a:buChar char="»"/>
        <a:defRPr sz="1600">
          <a:solidFill>
            <a:schemeClr val="tx1"/>
          </a:solidFill>
          <a:latin typeface="+mn-lt"/>
          <a:ea typeface="+mn-ea"/>
          <a:cs typeface="+mn-cs"/>
        </a:defRPr>
      </a:lvl7pPr>
      <a:lvl8pPr marL="3429000" indent="-228600" algn="l" rtl="0" fontAlgn="base">
        <a:spcBef>
          <a:spcPct val="20000"/>
        </a:spcBef>
        <a:spcAft>
          <a:spcPct val="0"/>
        </a:spcAft>
        <a:buClr>
          <a:srgbClr val="3C86BD"/>
        </a:buClr>
        <a:buChar char="»"/>
        <a:defRPr sz="1600">
          <a:solidFill>
            <a:schemeClr val="tx1"/>
          </a:solidFill>
          <a:latin typeface="+mn-lt"/>
          <a:ea typeface="+mn-ea"/>
          <a:cs typeface="+mn-cs"/>
        </a:defRPr>
      </a:lvl8pPr>
      <a:lvl9pPr marL="3886200" indent="-228600" algn="l" rtl="0" fontAlgn="base">
        <a:spcBef>
          <a:spcPct val="20000"/>
        </a:spcBef>
        <a:spcAft>
          <a:spcPct val="0"/>
        </a:spcAft>
        <a:buClr>
          <a:srgbClr val="3C86BD"/>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26" Type="http://schemas.openxmlformats.org/officeDocument/2006/relationships/image" Target="../media/image92.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2" Type="http://schemas.openxmlformats.org/officeDocument/2006/relationships/notesSlide" Target="../notesSlides/notesSlide12.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8.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s/_rels/slide1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26" Type="http://schemas.openxmlformats.org/officeDocument/2006/relationships/image" Target="../media/image136.pn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5" Type="http://schemas.openxmlformats.org/officeDocument/2006/relationships/image" Target="../media/image135.png"/><Relationship Id="rId2" Type="http://schemas.openxmlformats.org/officeDocument/2006/relationships/notesSlide" Target="../notesSlides/notesSlide20.xml"/><Relationship Id="rId16" Type="http://schemas.openxmlformats.org/officeDocument/2006/relationships/image" Target="../media/image126.png"/><Relationship Id="rId20"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116.png"/><Relationship Id="rId11" Type="http://schemas.openxmlformats.org/officeDocument/2006/relationships/image" Target="../media/image121.png"/><Relationship Id="rId24" Type="http://schemas.openxmlformats.org/officeDocument/2006/relationships/image" Target="../media/image134.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33.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 Id="rId22" Type="http://schemas.openxmlformats.org/officeDocument/2006/relationships/image" Target="../media/image132.png"/><Relationship Id="rId27" Type="http://schemas.openxmlformats.org/officeDocument/2006/relationships/image" Target="../media/image137.png"/></Relationships>
</file>

<file path=ppt/slides/_rels/slide2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22.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18" Type="http://schemas.openxmlformats.org/officeDocument/2006/relationships/image" Target="../media/image160.png"/><Relationship Id="rId26" Type="http://schemas.openxmlformats.org/officeDocument/2006/relationships/image" Target="../media/image168.png"/><Relationship Id="rId3" Type="http://schemas.openxmlformats.org/officeDocument/2006/relationships/image" Target="../media/image145.png"/><Relationship Id="rId21" Type="http://schemas.openxmlformats.org/officeDocument/2006/relationships/image" Target="../media/image163.png"/><Relationship Id="rId7" Type="http://schemas.openxmlformats.org/officeDocument/2006/relationships/image" Target="../media/image149.png"/><Relationship Id="rId12" Type="http://schemas.openxmlformats.org/officeDocument/2006/relationships/image" Target="../media/image154.png"/><Relationship Id="rId17" Type="http://schemas.openxmlformats.org/officeDocument/2006/relationships/image" Target="../media/image159.png"/><Relationship Id="rId25" Type="http://schemas.openxmlformats.org/officeDocument/2006/relationships/image" Target="../media/image167.png"/><Relationship Id="rId2" Type="http://schemas.openxmlformats.org/officeDocument/2006/relationships/notesSlide" Target="../notesSlides/notesSlide22.xml"/><Relationship Id="rId16" Type="http://schemas.openxmlformats.org/officeDocument/2006/relationships/image" Target="../media/image158.png"/><Relationship Id="rId20" Type="http://schemas.openxmlformats.org/officeDocument/2006/relationships/image" Target="../media/image162.png"/><Relationship Id="rId29" Type="http://schemas.openxmlformats.org/officeDocument/2006/relationships/image" Target="../media/image171.png"/><Relationship Id="rId1" Type="http://schemas.openxmlformats.org/officeDocument/2006/relationships/slideLayout" Target="../slideLayouts/slideLayout3.xml"/><Relationship Id="rId6" Type="http://schemas.openxmlformats.org/officeDocument/2006/relationships/image" Target="../media/image148.png"/><Relationship Id="rId11" Type="http://schemas.openxmlformats.org/officeDocument/2006/relationships/image" Target="../media/image153.png"/><Relationship Id="rId24" Type="http://schemas.openxmlformats.org/officeDocument/2006/relationships/image" Target="../media/image166.png"/><Relationship Id="rId5" Type="http://schemas.openxmlformats.org/officeDocument/2006/relationships/image" Target="../media/image147.png"/><Relationship Id="rId15" Type="http://schemas.openxmlformats.org/officeDocument/2006/relationships/image" Target="../media/image157.png"/><Relationship Id="rId23" Type="http://schemas.openxmlformats.org/officeDocument/2006/relationships/image" Target="../media/image165.png"/><Relationship Id="rId28" Type="http://schemas.openxmlformats.org/officeDocument/2006/relationships/image" Target="../media/image170.png"/><Relationship Id="rId10" Type="http://schemas.openxmlformats.org/officeDocument/2006/relationships/image" Target="../media/image152.png"/><Relationship Id="rId19" Type="http://schemas.openxmlformats.org/officeDocument/2006/relationships/image" Target="../media/image161.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 Id="rId22" Type="http://schemas.openxmlformats.org/officeDocument/2006/relationships/image" Target="../media/image164.png"/><Relationship Id="rId27" Type="http://schemas.openxmlformats.org/officeDocument/2006/relationships/image" Target="../media/image169.png"/></Relationships>
</file>

<file path=ppt/slides/_rels/slide2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186.png"/><Relationship Id="rId26" Type="http://schemas.openxmlformats.org/officeDocument/2006/relationships/image" Target="../media/image194.png"/><Relationship Id="rId3" Type="http://schemas.openxmlformats.org/officeDocument/2006/relationships/notesSlide" Target="../notesSlides/notesSlide25.xml"/><Relationship Id="rId21" Type="http://schemas.openxmlformats.org/officeDocument/2006/relationships/image" Target="../media/image189.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5" Type="http://schemas.openxmlformats.org/officeDocument/2006/relationships/image" Target="../media/image193.png"/><Relationship Id="rId2" Type="http://schemas.openxmlformats.org/officeDocument/2006/relationships/slideLayout" Target="../slideLayouts/slideLayout4.xml"/><Relationship Id="rId16" Type="http://schemas.openxmlformats.org/officeDocument/2006/relationships/image" Target="../media/image184.png"/><Relationship Id="rId20" Type="http://schemas.openxmlformats.org/officeDocument/2006/relationships/image" Target="../media/image188.png"/><Relationship Id="rId29" Type="http://schemas.openxmlformats.org/officeDocument/2006/relationships/image" Target="../media/image197.png"/><Relationship Id="rId1" Type="http://schemas.openxmlformats.org/officeDocument/2006/relationships/tags" Target="../tags/tag1.xml"/><Relationship Id="rId6" Type="http://schemas.openxmlformats.org/officeDocument/2006/relationships/image" Target="../media/image174.png"/><Relationship Id="rId11" Type="http://schemas.openxmlformats.org/officeDocument/2006/relationships/image" Target="../media/image179.png"/><Relationship Id="rId24" Type="http://schemas.openxmlformats.org/officeDocument/2006/relationships/image" Target="../media/image192.png"/><Relationship Id="rId5" Type="http://schemas.openxmlformats.org/officeDocument/2006/relationships/image" Target="../media/image173.png"/><Relationship Id="rId15" Type="http://schemas.openxmlformats.org/officeDocument/2006/relationships/image" Target="../media/image183.png"/><Relationship Id="rId23" Type="http://schemas.openxmlformats.org/officeDocument/2006/relationships/image" Target="../media/image191.png"/><Relationship Id="rId28" Type="http://schemas.openxmlformats.org/officeDocument/2006/relationships/image" Target="../media/image196.png"/><Relationship Id="rId10" Type="http://schemas.openxmlformats.org/officeDocument/2006/relationships/image" Target="../media/image178.png"/><Relationship Id="rId19" Type="http://schemas.openxmlformats.org/officeDocument/2006/relationships/image" Target="../media/image187.png"/><Relationship Id="rId31" Type="http://schemas.openxmlformats.org/officeDocument/2006/relationships/image" Target="../media/image199.png"/><Relationship Id="rId4" Type="http://schemas.openxmlformats.org/officeDocument/2006/relationships/image" Target="../media/image172.jpeg"/><Relationship Id="rId9" Type="http://schemas.openxmlformats.org/officeDocument/2006/relationships/image" Target="../media/image177.png"/><Relationship Id="rId14" Type="http://schemas.openxmlformats.org/officeDocument/2006/relationships/image" Target="../media/image182.png"/><Relationship Id="rId22" Type="http://schemas.openxmlformats.org/officeDocument/2006/relationships/image" Target="../media/image190.png"/><Relationship Id="rId27" Type="http://schemas.openxmlformats.org/officeDocument/2006/relationships/image" Target="../media/image195.png"/><Relationship Id="rId30" Type="http://schemas.openxmlformats.org/officeDocument/2006/relationships/image" Target="../media/image198.png"/></Relationships>
</file>

<file path=ppt/slides/_rels/slide26.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94.png"/><Relationship Id="rId18" Type="http://schemas.openxmlformats.org/officeDocument/2006/relationships/image" Target="../media/image198.png"/><Relationship Id="rId3" Type="http://schemas.openxmlformats.org/officeDocument/2006/relationships/image" Target="../media/image200.png"/><Relationship Id="rId7" Type="http://schemas.openxmlformats.org/officeDocument/2006/relationships/image" Target="../media/image174.png"/><Relationship Id="rId12" Type="http://schemas.openxmlformats.org/officeDocument/2006/relationships/image" Target="../media/image189.png"/><Relationship Id="rId17" Type="http://schemas.openxmlformats.org/officeDocument/2006/relationships/image" Target="../media/image204.png"/><Relationship Id="rId2" Type="http://schemas.openxmlformats.org/officeDocument/2006/relationships/notesSlide" Target="../notesSlides/notesSlide26.xml"/><Relationship Id="rId16" Type="http://schemas.openxmlformats.org/officeDocument/2006/relationships/image" Target="../media/image195.png"/><Relationship Id="rId1" Type="http://schemas.openxmlformats.org/officeDocument/2006/relationships/slideLayout" Target="../slideLayouts/slideLayout4.xml"/><Relationship Id="rId6" Type="http://schemas.openxmlformats.org/officeDocument/2006/relationships/image" Target="../media/image203.png"/><Relationship Id="rId11" Type="http://schemas.openxmlformats.org/officeDocument/2006/relationships/image" Target="../media/image184.png"/><Relationship Id="rId5" Type="http://schemas.openxmlformats.org/officeDocument/2006/relationships/image" Target="../media/image202.png"/><Relationship Id="rId15" Type="http://schemas.openxmlformats.org/officeDocument/2006/relationships/image" Target="../media/image178.png"/><Relationship Id="rId10" Type="http://schemas.openxmlformats.org/officeDocument/2006/relationships/image" Target="../media/image183.png"/><Relationship Id="rId19" Type="http://schemas.openxmlformats.org/officeDocument/2006/relationships/image" Target="../media/image199.png"/><Relationship Id="rId4" Type="http://schemas.openxmlformats.org/officeDocument/2006/relationships/image" Target="../media/image201.png"/><Relationship Id="rId9" Type="http://schemas.openxmlformats.org/officeDocument/2006/relationships/image" Target="../media/image176.png"/><Relationship Id="rId14" Type="http://schemas.openxmlformats.org/officeDocument/2006/relationships/image" Target="../media/image181.png"/></Relationships>
</file>

<file path=ppt/slides/_rels/slide27.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83.png"/><Relationship Id="rId18" Type="http://schemas.openxmlformats.org/officeDocument/2006/relationships/image" Target="../media/image210.png"/><Relationship Id="rId3" Type="http://schemas.openxmlformats.org/officeDocument/2006/relationships/notesSlide" Target="../notesSlides/notesSlide27.xml"/><Relationship Id="rId7" Type="http://schemas.openxmlformats.org/officeDocument/2006/relationships/image" Target="../media/image203.png"/><Relationship Id="rId12" Type="http://schemas.openxmlformats.org/officeDocument/2006/relationships/image" Target="../media/image181.png"/><Relationship Id="rId17" Type="http://schemas.openxmlformats.org/officeDocument/2006/relationships/image" Target="../media/image209.png"/><Relationship Id="rId2" Type="http://schemas.openxmlformats.org/officeDocument/2006/relationships/slideLayout" Target="../slideLayouts/slideLayout4.xml"/><Relationship Id="rId16" Type="http://schemas.openxmlformats.org/officeDocument/2006/relationships/image" Target="../media/image208.png"/><Relationship Id="rId1" Type="http://schemas.openxmlformats.org/officeDocument/2006/relationships/tags" Target="../tags/tag2.xml"/><Relationship Id="rId6" Type="http://schemas.openxmlformats.org/officeDocument/2006/relationships/image" Target="../media/image202.png"/><Relationship Id="rId11" Type="http://schemas.openxmlformats.org/officeDocument/2006/relationships/image" Target="../media/image178.png"/><Relationship Id="rId5" Type="http://schemas.openxmlformats.org/officeDocument/2006/relationships/image" Target="../media/image206.png"/><Relationship Id="rId15" Type="http://schemas.openxmlformats.org/officeDocument/2006/relationships/image" Target="../media/image195.png"/><Relationship Id="rId10" Type="http://schemas.openxmlformats.org/officeDocument/2006/relationships/image" Target="../media/image176.png"/><Relationship Id="rId19" Type="http://schemas.openxmlformats.org/officeDocument/2006/relationships/image" Target="../media/image199.png"/><Relationship Id="rId4" Type="http://schemas.openxmlformats.org/officeDocument/2006/relationships/image" Target="../media/image205.png"/><Relationship Id="rId9" Type="http://schemas.openxmlformats.org/officeDocument/2006/relationships/image" Target="../media/image175.png"/><Relationship Id="rId14" Type="http://schemas.openxmlformats.org/officeDocument/2006/relationships/image" Target="../media/image207.png"/></Relationships>
</file>

<file path=ppt/slides/_rels/slide2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12.png"/></Relationships>
</file>

<file path=ppt/slides/_rels/slide29.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3.png"/><Relationship Id="rId18" Type="http://schemas.openxmlformats.org/officeDocument/2006/relationships/image" Target="../media/image228.png"/><Relationship Id="rId26" Type="http://schemas.openxmlformats.org/officeDocument/2006/relationships/image" Target="../media/image236.png"/><Relationship Id="rId3" Type="http://schemas.openxmlformats.org/officeDocument/2006/relationships/image" Target="../media/image213.png"/><Relationship Id="rId21" Type="http://schemas.openxmlformats.org/officeDocument/2006/relationships/image" Target="../media/image231.png"/><Relationship Id="rId7" Type="http://schemas.openxmlformats.org/officeDocument/2006/relationships/image" Target="../media/image217.png"/><Relationship Id="rId12" Type="http://schemas.openxmlformats.org/officeDocument/2006/relationships/image" Target="../media/image222.png"/><Relationship Id="rId17" Type="http://schemas.openxmlformats.org/officeDocument/2006/relationships/image" Target="../media/image227.png"/><Relationship Id="rId25" Type="http://schemas.openxmlformats.org/officeDocument/2006/relationships/image" Target="../media/image235.png"/><Relationship Id="rId2" Type="http://schemas.openxmlformats.org/officeDocument/2006/relationships/notesSlide" Target="../notesSlides/notesSlide29.xml"/><Relationship Id="rId16" Type="http://schemas.openxmlformats.org/officeDocument/2006/relationships/image" Target="../media/image226.png"/><Relationship Id="rId20" Type="http://schemas.openxmlformats.org/officeDocument/2006/relationships/image" Target="../media/image230.png"/><Relationship Id="rId1" Type="http://schemas.openxmlformats.org/officeDocument/2006/relationships/slideLayout" Target="../slideLayouts/slideLayout5.xml"/><Relationship Id="rId6" Type="http://schemas.openxmlformats.org/officeDocument/2006/relationships/image" Target="../media/image216.png"/><Relationship Id="rId11" Type="http://schemas.openxmlformats.org/officeDocument/2006/relationships/image" Target="../media/image221.png"/><Relationship Id="rId24" Type="http://schemas.openxmlformats.org/officeDocument/2006/relationships/image" Target="../media/image234.png"/><Relationship Id="rId5" Type="http://schemas.openxmlformats.org/officeDocument/2006/relationships/image" Target="../media/image215.png"/><Relationship Id="rId15" Type="http://schemas.openxmlformats.org/officeDocument/2006/relationships/image" Target="../media/image225.png"/><Relationship Id="rId23" Type="http://schemas.openxmlformats.org/officeDocument/2006/relationships/image" Target="../media/image233.png"/><Relationship Id="rId10" Type="http://schemas.openxmlformats.org/officeDocument/2006/relationships/image" Target="../media/image220.png"/><Relationship Id="rId19" Type="http://schemas.openxmlformats.org/officeDocument/2006/relationships/image" Target="../media/image229.png"/><Relationship Id="rId4" Type="http://schemas.openxmlformats.org/officeDocument/2006/relationships/image" Target="../media/image214.png"/><Relationship Id="rId9" Type="http://schemas.openxmlformats.org/officeDocument/2006/relationships/image" Target="../media/image219.png"/><Relationship Id="rId14" Type="http://schemas.openxmlformats.org/officeDocument/2006/relationships/image" Target="../media/image224.png"/><Relationship Id="rId22" Type="http://schemas.openxmlformats.org/officeDocument/2006/relationships/image" Target="../media/image2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7.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69220" y="3162380"/>
            <a:ext cx="6631781" cy="1107996"/>
          </a:xfrm>
        </p:spPr>
        <p:txBody>
          <a:bodyPr/>
          <a:lstStyle/>
          <a:p>
            <a:r>
              <a:rPr dirty="0" smtClean="0"/>
              <a:t>Focus </a:t>
            </a:r>
            <a:r>
              <a:rPr lang="en-US" dirty="0" smtClean="0"/>
              <a:t>–</a:t>
            </a:r>
            <a:r>
              <a:rPr dirty="0" smtClean="0"/>
              <a:t> Server Vir</a:t>
            </a:r>
            <a:r>
              <a:rPr lang="en-US" dirty="0" smtClean="0"/>
              <a:t>tualizatio</a:t>
            </a:r>
            <a:r>
              <a:rPr dirty="0" smtClean="0"/>
              <a:t>n </a:t>
            </a:r>
            <a:endParaRPr lang="en-US" dirty="0"/>
          </a:p>
        </p:txBody>
      </p:sp>
      <p:sp>
        <p:nvSpPr>
          <p:cNvPr id="6" name="Subtitle 5"/>
          <p:cNvSpPr>
            <a:spLocks noGrp="1"/>
          </p:cNvSpPr>
          <p:nvPr>
            <p:ph type="subTitle" idx="1"/>
          </p:nvPr>
        </p:nvSpPr>
        <p:spPr>
          <a:xfrm>
            <a:off x="1369220" y="4667262"/>
            <a:ext cx="5146146" cy="581698"/>
          </a:xfrm>
        </p:spPr>
        <p:txBody>
          <a:bodyPr/>
          <a:lstStyle/>
          <a:p>
            <a:r>
              <a:rPr dirty="0" smtClean="0"/>
              <a:t>Hyper-V - A Hypervisor based vir</a:t>
            </a:r>
            <a:r>
              <a:rPr lang="en-US" dirty="0" smtClean="0"/>
              <a:t>tualizatio</a:t>
            </a:r>
            <a:r>
              <a:rPr dirty="0" smtClean="0"/>
              <a:t>n platform</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body" sz="half" idx="1"/>
          </p:nvPr>
        </p:nvSpPr>
        <p:spPr>
          <a:xfrm>
            <a:off x="228600" y="5311170"/>
            <a:ext cx="8382000" cy="784830"/>
          </a:xfrm>
        </p:spPr>
        <p:txBody>
          <a:bodyPr/>
          <a:lstStyle/>
          <a:p>
            <a:pPr marL="0" indent="0">
              <a:lnSpc>
                <a:spcPct val="100000"/>
              </a:lnSpc>
              <a:buNone/>
            </a:pPr>
            <a:r>
              <a:rPr lang="en-US" sz="1700" b="1" dirty="0" smtClean="0">
                <a:solidFill>
                  <a:srgbClr val="FEB454"/>
                </a:solidFill>
              </a:rPr>
              <a:t>Hyper-V along with System Center Virtual Machine </a:t>
            </a:r>
            <a:r>
              <a:rPr lang="en-US" sz="1700" b="1" dirty="0" smtClean="0">
                <a:solidFill>
                  <a:srgbClr val="FEB454"/>
                </a:solidFill>
              </a:rPr>
              <a:t>Manager enables </a:t>
            </a:r>
            <a:r>
              <a:rPr lang="en-US" sz="1700" b="1" dirty="0" smtClean="0">
                <a:solidFill>
                  <a:srgbClr val="FEB454"/>
                </a:solidFill>
              </a:rPr>
              <a:t>you to lower costs, increase availability and progress towards a Dynamic IT environment</a:t>
            </a:r>
          </a:p>
        </p:txBody>
      </p:sp>
      <p:sp>
        <p:nvSpPr>
          <p:cNvPr id="20" name="Rectangle 18"/>
          <p:cNvSpPr>
            <a:spLocks noChangeArrowheads="1"/>
          </p:cNvSpPr>
          <p:nvPr/>
        </p:nvSpPr>
        <p:spPr bwMode="auto">
          <a:xfrm>
            <a:off x="228600" y="1719255"/>
            <a:ext cx="3429000" cy="1557345"/>
          </a:xfrm>
          <a:prstGeom prst="rect">
            <a:avLst/>
          </a:prstGeom>
          <a:noFill/>
          <a:ln w="9525">
            <a:noFill/>
            <a:miter lim="800000"/>
            <a:headEnd/>
            <a:tailEnd/>
          </a:ln>
        </p:spPr>
        <p:txBody>
          <a:bodyPr lIns="91436" tIns="45718" rIns="91436" bIns="45718">
            <a:spAutoFit/>
          </a:bodyPr>
          <a:lstStyle/>
          <a:p>
            <a:pPr marL="173031" indent="-173031">
              <a:spcBef>
                <a:spcPct val="20000"/>
              </a:spcBef>
            </a:pPr>
            <a:r>
              <a:rPr lang="en-US" sz="1700" b="1" dirty="0">
                <a:solidFill>
                  <a:schemeClr val="bg1"/>
                </a:solidFill>
              </a:rPr>
              <a:t>Challenges: </a:t>
            </a:r>
          </a:p>
          <a:p>
            <a:pPr marL="173031" indent="-173031">
              <a:spcBef>
                <a:spcPct val="20000"/>
              </a:spcBef>
              <a:buFontTx/>
              <a:buChar char="•"/>
            </a:pPr>
            <a:r>
              <a:rPr lang="en-US" sz="1700" dirty="0">
                <a:solidFill>
                  <a:schemeClr val="bg1"/>
                </a:solidFill>
              </a:rPr>
              <a:t>Underutilized hardware </a:t>
            </a:r>
          </a:p>
          <a:p>
            <a:pPr marL="173031" indent="-173031">
              <a:spcBef>
                <a:spcPct val="20000"/>
              </a:spcBef>
              <a:buFontTx/>
              <a:buChar char="•"/>
            </a:pPr>
            <a:r>
              <a:rPr lang="en-US" sz="1700" dirty="0">
                <a:solidFill>
                  <a:schemeClr val="bg1"/>
                </a:solidFill>
              </a:rPr>
              <a:t>Excessive power consumption</a:t>
            </a:r>
          </a:p>
          <a:p>
            <a:pPr marL="173031" indent="-173031">
              <a:spcBef>
                <a:spcPct val="20000"/>
              </a:spcBef>
              <a:buFontTx/>
              <a:buChar char="•"/>
            </a:pPr>
            <a:r>
              <a:rPr lang="en-US" sz="1700" dirty="0" smtClean="0">
                <a:solidFill>
                  <a:schemeClr val="bg1"/>
                </a:solidFill>
              </a:rPr>
              <a:t>Minimizing planned and unplanned downtime </a:t>
            </a:r>
          </a:p>
        </p:txBody>
      </p:sp>
      <p:sp>
        <p:nvSpPr>
          <p:cNvPr id="56" name="Rectangle 19"/>
          <p:cNvSpPr>
            <a:spLocks noChangeArrowheads="1"/>
          </p:cNvSpPr>
          <p:nvPr/>
        </p:nvSpPr>
        <p:spPr bwMode="auto">
          <a:xfrm>
            <a:off x="6629400" y="2362200"/>
            <a:ext cx="2514600" cy="339725"/>
          </a:xfrm>
          <a:prstGeom prst="rect">
            <a:avLst/>
          </a:prstGeom>
          <a:noFill/>
          <a:ln w="9525">
            <a:noFill/>
            <a:miter lim="800000"/>
            <a:headEnd/>
            <a:tailEnd/>
          </a:ln>
        </p:spPr>
        <p:txBody>
          <a:bodyPr>
            <a:spAutoFit/>
          </a:bodyPr>
          <a:lstStyle/>
          <a:p>
            <a:pPr eaLnBrk="0" hangingPunct="0">
              <a:lnSpc>
                <a:spcPct val="90000"/>
              </a:lnSpc>
            </a:pPr>
            <a:r>
              <a:rPr lang="en-US" b="1" dirty="0">
                <a:solidFill>
                  <a:srgbClr val="FEB454"/>
                </a:solidFill>
                <a:effectLst>
                  <a:outerShdw blurRad="38100" dist="38100" dir="2700000" algn="tl">
                    <a:srgbClr val="000000"/>
                  </a:outerShdw>
                </a:effectLst>
              </a:rPr>
              <a:t>Server Virtualization</a:t>
            </a:r>
          </a:p>
        </p:txBody>
      </p:sp>
      <p:pic>
        <p:nvPicPr>
          <p:cNvPr id="7197" name="Picture 29" descr="Server-1-Physical-Shadow-(Base)"/>
          <p:cNvPicPr>
            <a:picLocks noChangeAspect="1" noChangeArrowheads="1"/>
          </p:cNvPicPr>
          <p:nvPr/>
        </p:nvPicPr>
        <p:blipFill>
          <a:blip r:embed="rId3" cstate="email"/>
          <a:srcRect/>
          <a:stretch>
            <a:fillRect/>
          </a:stretch>
        </p:blipFill>
        <p:spPr bwMode="auto">
          <a:xfrm>
            <a:off x="3562350" y="1622425"/>
            <a:ext cx="3054350" cy="3833813"/>
          </a:xfrm>
          <a:prstGeom prst="rect">
            <a:avLst/>
          </a:prstGeom>
          <a:noFill/>
        </p:spPr>
      </p:pic>
      <p:pic>
        <p:nvPicPr>
          <p:cNvPr id="7198" name="Picture 30" descr="Server-1-Physical"/>
          <p:cNvPicPr>
            <a:picLocks noChangeAspect="1" noChangeArrowheads="1"/>
          </p:cNvPicPr>
          <p:nvPr/>
        </p:nvPicPr>
        <p:blipFill>
          <a:blip r:embed="rId4" cstate="email"/>
          <a:srcRect/>
          <a:stretch>
            <a:fillRect/>
          </a:stretch>
        </p:blipFill>
        <p:spPr bwMode="auto">
          <a:xfrm>
            <a:off x="3562350" y="1622425"/>
            <a:ext cx="3054350" cy="3833813"/>
          </a:xfrm>
          <a:prstGeom prst="rect">
            <a:avLst/>
          </a:prstGeom>
          <a:noFill/>
        </p:spPr>
      </p:pic>
      <p:pic>
        <p:nvPicPr>
          <p:cNvPr id="7201" name="Picture 33" descr="Server-1-Physical"/>
          <p:cNvPicPr>
            <a:picLocks noChangeAspect="1" noChangeArrowheads="1"/>
          </p:cNvPicPr>
          <p:nvPr/>
        </p:nvPicPr>
        <p:blipFill>
          <a:blip r:embed="rId4" cstate="email"/>
          <a:srcRect/>
          <a:stretch>
            <a:fillRect/>
          </a:stretch>
        </p:blipFill>
        <p:spPr bwMode="auto">
          <a:xfrm>
            <a:off x="3562350" y="1143000"/>
            <a:ext cx="3054350" cy="3833813"/>
          </a:xfrm>
          <a:prstGeom prst="rect">
            <a:avLst/>
          </a:prstGeom>
          <a:noFill/>
        </p:spPr>
      </p:pic>
      <p:pic>
        <p:nvPicPr>
          <p:cNvPr id="7199" name="Picture 31" descr="Servers-3-Virtual"/>
          <p:cNvPicPr>
            <a:picLocks noChangeAspect="1" noChangeArrowheads="1"/>
          </p:cNvPicPr>
          <p:nvPr/>
        </p:nvPicPr>
        <p:blipFill>
          <a:blip r:embed="rId5" cstate="email"/>
          <a:srcRect/>
          <a:stretch>
            <a:fillRect/>
          </a:stretch>
        </p:blipFill>
        <p:spPr bwMode="auto">
          <a:xfrm>
            <a:off x="3581400" y="1752600"/>
            <a:ext cx="3054350" cy="3832225"/>
          </a:xfrm>
          <a:prstGeom prst="rect">
            <a:avLst/>
          </a:prstGeom>
          <a:noFill/>
        </p:spPr>
      </p:pic>
      <p:sp>
        <p:nvSpPr>
          <p:cNvPr id="15" name="Rectangle 2"/>
          <p:cNvSpPr>
            <a:spLocks noGrp="1" noChangeArrowheads="1"/>
          </p:cNvSpPr>
          <p:nvPr>
            <p:ph type="title"/>
          </p:nvPr>
        </p:nvSpPr>
        <p:spPr>
          <a:xfrm>
            <a:off x="152400" y="76200"/>
            <a:ext cx="9144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Server vir</a:t>
            </a:r>
            <a:r>
              <a:rPr lang="en-US"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tualizatio</a:t>
            </a: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n with Hyper</a:t>
            </a:r>
            <a:r>
              <a:rPr lang="en-US"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-V</a:t>
            </a: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 </a:t>
            </a:r>
          </a:p>
        </p:txBody>
      </p:sp>
      <p:pic>
        <p:nvPicPr>
          <p:cNvPr id="17" name="Picture 8" descr="SC-VMM_bL_1"/>
          <p:cNvPicPr>
            <a:picLocks noChangeAspect="1" noChangeArrowheads="1"/>
          </p:cNvPicPr>
          <p:nvPr/>
        </p:nvPicPr>
        <p:blipFill>
          <a:blip r:embed="rId6" cstate="email"/>
          <a:srcRect/>
          <a:stretch>
            <a:fillRect/>
          </a:stretch>
        </p:blipFill>
        <p:spPr bwMode="auto">
          <a:xfrm>
            <a:off x="6705600" y="3810000"/>
            <a:ext cx="2057400" cy="535739"/>
          </a:xfrm>
          <a:prstGeom prst="rect">
            <a:avLst/>
          </a:prstGeom>
          <a:noFill/>
          <a:ln w="9525">
            <a:noFill/>
            <a:miter lim="800000"/>
            <a:headEnd/>
            <a:tailEnd/>
          </a:ln>
          <a:effectLst/>
        </p:spPr>
      </p:pic>
      <p:pic>
        <p:nvPicPr>
          <p:cNvPr id="2050" name="Picture 2" descr="C:\Users\rajivaru\Documents\MS_Files\WSV\BOM\Logos\WS08-HypeV_h_rgb_r.png"/>
          <p:cNvPicPr>
            <a:picLocks noChangeAspect="1" noChangeArrowheads="1"/>
          </p:cNvPicPr>
          <p:nvPr/>
        </p:nvPicPr>
        <p:blipFill>
          <a:blip r:embed="rId7" cstate="email"/>
          <a:srcRect/>
          <a:stretch>
            <a:fillRect/>
          </a:stretch>
        </p:blipFill>
        <p:spPr bwMode="auto">
          <a:xfrm>
            <a:off x="6505575" y="3124200"/>
            <a:ext cx="2403674" cy="533400"/>
          </a:xfrm>
          <a:prstGeom prst="rect">
            <a:avLst/>
          </a:prstGeom>
          <a:noFill/>
        </p:spPr>
      </p:pic>
      <p:sp>
        <p:nvSpPr>
          <p:cNvPr id="16" name="Rectangle 2"/>
          <p:cNvSpPr>
            <a:spLocks noChangeArrowheads="1"/>
          </p:cNvSpPr>
          <p:nvPr/>
        </p:nvSpPr>
        <p:spPr bwMode="auto">
          <a:xfrm>
            <a:off x="76200" y="868653"/>
            <a:ext cx="9144000" cy="563227"/>
          </a:xfrm>
          <a:prstGeom prst="rect">
            <a:avLst/>
          </a:prstGeom>
        </p:spPr>
        <p:txBody>
          <a:bodyPr vert="horz" wrap="square" lIns="91436" tIns="45718" rIns="91436" bIns="45718" rtlCol="0" anchor="t" anchorCtr="0">
            <a:spAutoFit/>
          </a:bodyPr>
          <a:lstStyle/>
          <a:p>
            <a:pPr defTabSz="912520" eaLnBrk="1" hangingPunct="1">
              <a:lnSpc>
                <a:spcPct val="90000"/>
              </a:lnSpc>
              <a:defRPr/>
            </a:pPr>
            <a:r>
              <a:rPr lang="en-US" sz="1700" b="1" dirty="0" smtClean="0">
                <a:solidFill>
                  <a:schemeClr val="bg1"/>
                </a:solidFill>
                <a:effectLst>
                  <a:outerShdw blurRad="38100" dist="38100" dir="2700000" algn="tl">
                    <a:srgbClr val="000000">
                      <a:alpha val="43137"/>
                    </a:srgbClr>
                  </a:outerShdw>
                </a:effectLst>
              </a:rPr>
              <a:t>A hypervisor-based virtualization platform enabling consolidation of multiple physical systems and providing an integrated physical and virtual machine management</a:t>
            </a:r>
            <a:endParaRPr lang="en-US" sz="1700" b="1" dirty="0">
              <a:solidFill>
                <a:schemeClr val="bg1"/>
              </a:solidFill>
              <a:effectLst>
                <a:outerShdw blurRad="38100" dist="38100" dir="2700000" algn="tl">
                  <a:srgbClr val="000000">
                    <a:alpha val="43137"/>
                  </a:srgbClr>
                </a:outerShdw>
              </a:effectLst>
            </a:endParaRPr>
          </a:p>
        </p:txBody>
      </p:sp>
      <p:sp>
        <p:nvSpPr>
          <p:cNvPr id="21"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97"/>
                                        </p:tgtEl>
                                        <p:attrNameLst>
                                          <p:attrName>style.visibility</p:attrName>
                                        </p:attrNameLst>
                                      </p:cBhvr>
                                      <p:to>
                                        <p:strVal val="visible"/>
                                      </p:to>
                                    </p:set>
                                    <p:animEffect transition="in" filter="fade">
                                      <p:cBhvr>
                                        <p:cTn id="7" dur="1000"/>
                                        <p:tgtEl>
                                          <p:spTgt spid="7197"/>
                                        </p:tgtEl>
                                      </p:cBhvr>
                                    </p:animEffect>
                                  </p:childTnLst>
                                </p:cTn>
                              </p:par>
                              <p:par>
                                <p:cTn id="8" presetID="10" presetClass="entr" presetSubtype="0" fill="hold" nodeType="withEffect">
                                  <p:stCondLst>
                                    <p:cond delay="0"/>
                                  </p:stCondLst>
                                  <p:childTnLst>
                                    <p:set>
                                      <p:cBhvr>
                                        <p:cTn id="9" dur="1" fill="hold">
                                          <p:stCondLst>
                                            <p:cond delay="0"/>
                                          </p:stCondLst>
                                        </p:cTn>
                                        <p:tgtEl>
                                          <p:spTgt spid="7201"/>
                                        </p:tgtEl>
                                        <p:attrNameLst>
                                          <p:attrName>style.visibility</p:attrName>
                                        </p:attrNameLst>
                                      </p:cBhvr>
                                      <p:to>
                                        <p:strVal val="visible"/>
                                      </p:to>
                                    </p:set>
                                    <p:animEffect transition="in" filter="fade">
                                      <p:cBhvr>
                                        <p:cTn id="10" dur="1000"/>
                                        <p:tgtEl>
                                          <p:spTgt spid="7201"/>
                                        </p:tgtEl>
                                      </p:cBhvr>
                                    </p:animEffect>
                                  </p:childTnLst>
                                </p:cTn>
                              </p:par>
                              <p:par>
                                <p:cTn id="11" presetID="10" presetClass="entr" presetSubtype="0" fill="hold" nodeType="withEffect">
                                  <p:stCondLst>
                                    <p:cond delay="0"/>
                                  </p:stCondLst>
                                  <p:childTnLst>
                                    <p:set>
                                      <p:cBhvr>
                                        <p:cTn id="12" dur="1" fill="hold">
                                          <p:stCondLst>
                                            <p:cond delay="0"/>
                                          </p:stCondLst>
                                        </p:cTn>
                                        <p:tgtEl>
                                          <p:spTgt spid="7198"/>
                                        </p:tgtEl>
                                        <p:attrNameLst>
                                          <p:attrName>style.visibility</p:attrName>
                                        </p:attrNameLst>
                                      </p:cBhvr>
                                      <p:to>
                                        <p:strVal val="visible"/>
                                      </p:to>
                                    </p:set>
                                    <p:animEffect transition="in" filter="fade">
                                      <p:cBhvr>
                                        <p:cTn id="13" dur="1000"/>
                                        <p:tgtEl>
                                          <p:spTgt spid="71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00"/>
                                        <p:tgtEl>
                                          <p:spTgt spid="7201"/>
                                        </p:tgtEl>
                                      </p:cBhvr>
                                    </p:animEffect>
                                    <p:set>
                                      <p:cBhvr>
                                        <p:cTn id="18" dur="1" fill="hold">
                                          <p:stCondLst>
                                            <p:cond delay="999"/>
                                          </p:stCondLst>
                                        </p:cTn>
                                        <p:tgtEl>
                                          <p:spTgt spid="720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7198"/>
                                        </p:tgtEl>
                                      </p:cBhvr>
                                    </p:animEffect>
                                    <p:set>
                                      <p:cBhvr>
                                        <p:cTn id="21" dur="1" fill="hold">
                                          <p:stCondLst>
                                            <p:cond delay="999"/>
                                          </p:stCondLst>
                                        </p:cTn>
                                        <p:tgtEl>
                                          <p:spTgt spid="7198"/>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7199"/>
                                        </p:tgtEl>
                                        <p:attrNameLst>
                                          <p:attrName>style.visibility</p:attrName>
                                        </p:attrNameLst>
                                      </p:cBhvr>
                                      <p:to>
                                        <p:strVal val="visible"/>
                                      </p:to>
                                    </p:set>
                                    <p:animEffect transition="in" filter="fade">
                                      <p:cBhvr>
                                        <p:cTn id="24" dur="1000"/>
                                        <p:tgtEl>
                                          <p:spTgt spid="7199"/>
                                        </p:tgtEl>
                                      </p:cBhvr>
                                    </p:animEffect>
                                    <p:anim calcmode="lin" valueType="num">
                                      <p:cBhvr>
                                        <p:cTn id="25" dur="1000" fill="hold"/>
                                        <p:tgtEl>
                                          <p:spTgt spid="7199"/>
                                        </p:tgtEl>
                                        <p:attrNameLst>
                                          <p:attrName>ppt_x</p:attrName>
                                        </p:attrNameLst>
                                      </p:cBhvr>
                                      <p:tavLst>
                                        <p:tav tm="0">
                                          <p:val>
                                            <p:strVal val="#ppt_x"/>
                                          </p:val>
                                        </p:tav>
                                        <p:tav tm="100000">
                                          <p:val>
                                            <p:strVal val="#ppt_x"/>
                                          </p:val>
                                        </p:tav>
                                      </p:tavLst>
                                    </p:anim>
                                    <p:anim calcmode="lin" valueType="num">
                                      <p:cBhvr>
                                        <p:cTn id="26" dur="1000" fill="hold"/>
                                        <p:tgtEl>
                                          <p:spTgt spid="7199"/>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245">
                                            <p:txEl>
                                              <p:pRg st="0" end="0"/>
                                            </p:txEl>
                                          </p:spTgt>
                                        </p:tgtEl>
                                        <p:attrNameLst>
                                          <p:attrName>style.visibility</p:attrName>
                                        </p:attrNameLst>
                                      </p:cBhvr>
                                      <p:to>
                                        <p:strVal val="visible"/>
                                      </p:to>
                                    </p:set>
                                    <p:animEffect transition="in" filter="fade">
                                      <p:cBhvr>
                                        <p:cTn id="39" dur="2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27000" y="127000"/>
            <a:ext cx="9017000" cy="535527"/>
          </a:xfrm>
        </p:spPr>
        <p:txBody>
          <a:bodyPr wrap="square" lIns="91436" tIns="45718" rIns="91436" bIns="45718">
            <a:spAutoFit/>
          </a:bodyPr>
          <a:lstStyle/>
          <a:p>
            <a:pPr defTabSz="912520">
              <a:defRPr/>
            </a:pPr>
            <a:r>
              <a:rPr sz="3200" b="1" spc="-150" dirty="0" smtClean="0">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Semibold" pitchFamily="34" charset="0"/>
              </a:rPr>
              <a:t>Hyper</a:t>
            </a:r>
            <a:r>
              <a:rPr lang="en-US" sz="3200" b="1" spc="-150" dirty="0" smtClean="0">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Semibold" pitchFamily="34" charset="0"/>
              </a:rPr>
              <a:t>-V</a:t>
            </a:r>
            <a:r>
              <a:rPr sz="3200" b="1" spc="-150" dirty="0" smtClean="0">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Semibold" pitchFamily="34" charset="0"/>
              </a:rPr>
              <a:t> and V</a:t>
            </a:r>
            <a:r>
              <a:rPr lang="en-US" sz="3200" b="1" spc="-150" dirty="0" smtClean="0">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Semibold" pitchFamily="34" charset="0"/>
              </a:rPr>
              <a:t>irtual Machine Manager</a:t>
            </a:r>
            <a:r>
              <a:rPr sz="3200" b="1" spc="-150" dirty="0" smtClean="0">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Semibold" pitchFamily="34" charset="0"/>
              </a:rPr>
              <a:t> </a:t>
            </a:r>
          </a:p>
        </p:txBody>
      </p:sp>
      <p:sp>
        <p:nvSpPr>
          <p:cNvPr id="4"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6" name="Rectangle 481283"/>
          <p:cNvPicPr>
            <a:picLocks noChangeArrowheads="1"/>
          </p:cNvPicPr>
          <p:nvPr/>
        </p:nvPicPr>
        <p:blipFill>
          <a:blip r:embed="rId3" cstate="email"/>
          <a:srcRect/>
          <a:stretch>
            <a:fillRect/>
          </a:stretch>
        </p:blipFill>
        <p:spPr bwMode="auto">
          <a:xfrm>
            <a:off x="396240" y="4800600"/>
            <a:ext cx="8747760" cy="1828800"/>
          </a:xfrm>
          <a:prstGeom prst="rect">
            <a:avLst/>
          </a:prstGeom>
          <a:noFill/>
          <a:ln w="9525" algn="ctr">
            <a:noFill/>
            <a:miter lim="800000"/>
            <a:headEnd/>
            <a:tailEnd/>
          </a:ln>
        </p:spPr>
      </p:pic>
      <p:pic>
        <p:nvPicPr>
          <p:cNvPr id="7" name="Rectangle 481283"/>
          <p:cNvPicPr>
            <a:picLocks noChangeArrowheads="1"/>
          </p:cNvPicPr>
          <p:nvPr/>
        </p:nvPicPr>
        <p:blipFill>
          <a:blip r:embed="rId3" cstate="email"/>
          <a:srcRect/>
          <a:stretch>
            <a:fillRect/>
          </a:stretch>
        </p:blipFill>
        <p:spPr bwMode="auto">
          <a:xfrm>
            <a:off x="396240" y="1219200"/>
            <a:ext cx="8747760" cy="1828800"/>
          </a:xfrm>
          <a:prstGeom prst="rect">
            <a:avLst/>
          </a:prstGeom>
          <a:noFill/>
          <a:ln w="9525" algn="ctr">
            <a:noFill/>
            <a:miter lim="800000"/>
            <a:headEnd/>
            <a:tailEnd/>
          </a:ln>
        </p:spPr>
      </p:pic>
      <p:pic>
        <p:nvPicPr>
          <p:cNvPr id="8" name="Rectangle 481284"/>
          <p:cNvPicPr>
            <a:picLocks noChangeArrowheads="1"/>
          </p:cNvPicPr>
          <p:nvPr/>
        </p:nvPicPr>
        <p:blipFill>
          <a:blip r:embed="rId4" cstate="email"/>
          <a:srcRect/>
          <a:stretch>
            <a:fillRect/>
          </a:stretch>
        </p:blipFill>
        <p:spPr bwMode="auto">
          <a:xfrm>
            <a:off x="0" y="2971800"/>
            <a:ext cx="7696200" cy="1828800"/>
          </a:xfrm>
          <a:prstGeom prst="rect">
            <a:avLst/>
          </a:prstGeom>
          <a:noFill/>
          <a:ln w="9525">
            <a:noFill/>
            <a:miter lim="800000"/>
            <a:headEnd/>
            <a:tailEnd/>
          </a:ln>
        </p:spPr>
      </p:pic>
      <p:sp>
        <p:nvSpPr>
          <p:cNvPr id="9" name="Rectangle 481294"/>
          <p:cNvSpPr>
            <a:spLocks noChangeArrowheads="1"/>
          </p:cNvSpPr>
          <p:nvPr/>
        </p:nvSpPr>
        <p:spPr bwMode="auto">
          <a:xfrm>
            <a:off x="152400" y="3048000"/>
            <a:ext cx="7467600" cy="1342677"/>
          </a:xfrm>
          <a:prstGeom prst="rect">
            <a:avLst/>
          </a:prstGeom>
          <a:noFill/>
          <a:ln w="9525" algn="ctr">
            <a:noFill/>
            <a:miter lim="800000"/>
            <a:headEnd/>
            <a:tailEnd/>
          </a:ln>
        </p:spPr>
        <p:txBody>
          <a:bodyPr wrap="square" lIns="110490" tIns="55246" rIns="110490" bIns="55246">
            <a:spAutoFit/>
          </a:bodyPr>
          <a:lstStyle/>
          <a:p>
            <a:r>
              <a:rPr lang="en-US" sz="1600" b="1" dirty="0" smtClean="0">
                <a:solidFill>
                  <a:schemeClr val="bg1"/>
                </a:solidFill>
              </a:rPr>
              <a:t>Increased Reliability and Security</a:t>
            </a:r>
          </a:p>
          <a:p>
            <a:pPr marL="231775" lvl="0" indent="-231775">
              <a:buFont typeface="Arial" pitchFamily="34" charset="0"/>
              <a:buChar char="•"/>
            </a:pPr>
            <a:r>
              <a:rPr lang="en-US" sz="1600" dirty="0" smtClean="0">
                <a:solidFill>
                  <a:schemeClr val="bg1"/>
                </a:solidFill>
              </a:rPr>
              <a:t>Microkernelized hypervisor has an inherently secure architecture</a:t>
            </a:r>
          </a:p>
          <a:p>
            <a:pPr marL="231775" lvl="0" indent="-231775">
              <a:buFont typeface="Arial" pitchFamily="34" charset="0"/>
              <a:buChar char="•"/>
            </a:pPr>
            <a:r>
              <a:rPr lang="en-US" sz="1600" dirty="0" smtClean="0">
                <a:solidFill>
                  <a:schemeClr val="bg1"/>
                </a:solidFill>
              </a:rPr>
              <a:t>Common management, security, driver model</a:t>
            </a:r>
          </a:p>
          <a:p>
            <a:pPr marL="231775" lvl="0" indent="-231775">
              <a:buFont typeface="Arial" pitchFamily="34" charset="0"/>
              <a:buChar char="•"/>
            </a:pPr>
            <a:r>
              <a:rPr lang="en-US" sz="1600" dirty="0" smtClean="0">
                <a:solidFill>
                  <a:schemeClr val="bg1"/>
                </a:solidFill>
              </a:rPr>
              <a:t>Integrated with Active Directory® support and enables delegated VM management </a:t>
            </a:r>
          </a:p>
        </p:txBody>
      </p:sp>
      <p:sp>
        <p:nvSpPr>
          <p:cNvPr id="10" name="Rectangle 481295"/>
          <p:cNvSpPr>
            <a:spLocks noChangeArrowheads="1"/>
          </p:cNvSpPr>
          <p:nvPr/>
        </p:nvSpPr>
        <p:spPr bwMode="auto">
          <a:xfrm>
            <a:off x="1752600" y="1258303"/>
            <a:ext cx="7772400" cy="1096456"/>
          </a:xfrm>
          <a:prstGeom prst="rect">
            <a:avLst/>
          </a:prstGeom>
          <a:noFill/>
          <a:ln w="9525" algn="ctr">
            <a:noFill/>
            <a:miter lim="800000"/>
            <a:headEnd/>
            <a:tailEnd/>
          </a:ln>
        </p:spPr>
        <p:txBody>
          <a:bodyPr wrap="square" lIns="110490" tIns="55246" rIns="110490" bIns="55246">
            <a:spAutoFit/>
          </a:bodyPr>
          <a:lstStyle/>
          <a:p>
            <a:pPr lvl="0"/>
            <a:r>
              <a:rPr lang="en-US" sz="1600" b="1" dirty="0" smtClean="0">
                <a:solidFill>
                  <a:schemeClr val="bg1"/>
                </a:solidFill>
              </a:rPr>
              <a:t>Improved Resource Optimization</a:t>
            </a:r>
          </a:p>
          <a:p>
            <a:pPr marL="231775" indent="-231775">
              <a:buFont typeface="Arial" pitchFamily="34" charset="0"/>
              <a:buChar char="•"/>
            </a:pPr>
            <a:r>
              <a:rPr lang="en-US" sz="1600" dirty="0" smtClean="0">
                <a:solidFill>
                  <a:schemeClr val="bg1"/>
                </a:solidFill>
              </a:rPr>
              <a:t>Virtualization is a feature of Windows Server 2008 </a:t>
            </a:r>
          </a:p>
          <a:p>
            <a:pPr marL="231775" indent="-231775">
              <a:buFont typeface="Arial" pitchFamily="34" charset="0"/>
              <a:buChar char="•"/>
            </a:pPr>
            <a:r>
              <a:rPr lang="en-US" sz="1600" dirty="0" smtClean="0">
                <a:solidFill>
                  <a:schemeClr val="bg1"/>
                </a:solidFill>
              </a:rPr>
              <a:t>Greater scalability with x64 guest support and SMP support</a:t>
            </a:r>
          </a:p>
          <a:p>
            <a:pPr marL="231775" indent="-231775">
              <a:buFont typeface="Arial" pitchFamily="34" charset="0"/>
              <a:buChar char="•"/>
            </a:pPr>
            <a:r>
              <a:rPr lang="en-US" sz="1600" dirty="0" smtClean="0">
                <a:solidFill>
                  <a:schemeClr val="bg1"/>
                </a:solidFill>
              </a:rPr>
              <a:t>Centralized virtual machine deployment and management</a:t>
            </a:r>
          </a:p>
        </p:txBody>
      </p:sp>
      <p:sp>
        <p:nvSpPr>
          <p:cNvPr id="13" name="Rectangle 481296"/>
          <p:cNvSpPr>
            <a:spLocks noChangeArrowheads="1"/>
          </p:cNvSpPr>
          <p:nvPr/>
        </p:nvSpPr>
        <p:spPr bwMode="auto">
          <a:xfrm>
            <a:off x="2209800" y="4884760"/>
            <a:ext cx="6629400" cy="1342677"/>
          </a:xfrm>
          <a:prstGeom prst="rect">
            <a:avLst/>
          </a:prstGeom>
          <a:noFill/>
          <a:ln w="9525" algn="ctr">
            <a:noFill/>
            <a:miter lim="800000"/>
            <a:headEnd/>
            <a:tailEnd/>
          </a:ln>
        </p:spPr>
        <p:txBody>
          <a:bodyPr wrap="square" lIns="110490" tIns="55246" rIns="110490" bIns="55246">
            <a:spAutoFit/>
          </a:bodyPr>
          <a:lstStyle/>
          <a:p>
            <a:r>
              <a:rPr lang="en-US" sz="1600" b="1" dirty="0" smtClean="0">
                <a:solidFill>
                  <a:schemeClr val="bg1"/>
                </a:solidFill>
              </a:rPr>
              <a:t>Better Flexibility and Manageability</a:t>
            </a:r>
          </a:p>
          <a:p>
            <a:pPr marL="231775" lvl="0" indent="-231775">
              <a:buFont typeface="Arial" pitchFamily="34" charset="0"/>
              <a:buChar char="•"/>
            </a:pPr>
            <a:r>
              <a:rPr lang="en-US" sz="1600" dirty="0" smtClean="0">
                <a:solidFill>
                  <a:schemeClr val="bg1"/>
                </a:solidFill>
              </a:rPr>
              <a:t>Support for Quick Migration and Live Backups</a:t>
            </a:r>
          </a:p>
          <a:p>
            <a:pPr marL="231775" lvl="0" indent="-231775">
              <a:buFont typeface="Arial" pitchFamily="34" charset="0"/>
              <a:buChar char="•"/>
            </a:pPr>
            <a:r>
              <a:rPr lang="en-US" sz="1600" dirty="0" smtClean="0">
                <a:solidFill>
                  <a:schemeClr val="bg1"/>
                </a:solidFill>
              </a:rPr>
              <a:t>Broad management tool support including SC VMM</a:t>
            </a:r>
          </a:p>
          <a:p>
            <a:pPr marL="231775" lvl="0" indent="-231775">
              <a:buFont typeface="Arial" pitchFamily="34" charset="0"/>
              <a:buChar char="•"/>
            </a:pPr>
            <a:r>
              <a:rPr lang="en-US" sz="1600" dirty="0" smtClean="0">
                <a:solidFill>
                  <a:schemeClr val="bg1"/>
                </a:solidFill>
              </a:rPr>
              <a:t>Enables rapid provisioning and patch management leveraging common tools and processes</a:t>
            </a:r>
          </a:p>
        </p:txBody>
      </p:sp>
      <p:grpSp>
        <p:nvGrpSpPr>
          <p:cNvPr id="2" name="Group 73"/>
          <p:cNvGrpSpPr>
            <a:grpSpLocks/>
          </p:cNvGrpSpPr>
          <p:nvPr/>
        </p:nvGrpSpPr>
        <p:grpSpPr bwMode="auto">
          <a:xfrm>
            <a:off x="-107950" y="1371600"/>
            <a:ext cx="2089150" cy="1828800"/>
            <a:chOff x="3456" y="2736"/>
            <a:chExt cx="2162" cy="1419"/>
          </a:xfrm>
          <a:effectLst/>
        </p:grpSpPr>
        <p:pic>
          <p:nvPicPr>
            <p:cNvPr id="16" name="Picture 74"/>
            <p:cNvPicPr>
              <a:picLocks noChangeAspect="1" noChangeArrowheads="1"/>
            </p:cNvPicPr>
            <p:nvPr/>
          </p:nvPicPr>
          <p:blipFill>
            <a:blip r:embed="rId5" cstate="email"/>
            <a:srcRect/>
            <a:stretch>
              <a:fillRect/>
            </a:stretch>
          </p:blipFill>
          <p:spPr bwMode="auto">
            <a:xfrm>
              <a:off x="3456" y="3023"/>
              <a:ext cx="2162" cy="1132"/>
            </a:xfrm>
            <a:prstGeom prst="rect">
              <a:avLst/>
            </a:prstGeom>
            <a:noFill/>
            <a:ln w="9525">
              <a:noFill/>
              <a:miter lim="800000"/>
              <a:headEnd/>
              <a:tailEnd/>
            </a:ln>
          </p:spPr>
        </p:pic>
        <p:pic>
          <p:nvPicPr>
            <p:cNvPr id="17" name="Picture 75"/>
            <p:cNvPicPr>
              <a:picLocks noChangeAspect="1" noChangeArrowheads="1"/>
            </p:cNvPicPr>
            <p:nvPr/>
          </p:nvPicPr>
          <p:blipFill>
            <a:blip r:embed="rId6" cstate="email"/>
            <a:srcRect/>
            <a:stretch>
              <a:fillRect/>
            </a:stretch>
          </p:blipFill>
          <p:spPr bwMode="auto">
            <a:xfrm>
              <a:off x="4666" y="3100"/>
              <a:ext cx="698" cy="433"/>
            </a:xfrm>
            <a:prstGeom prst="rect">
              <a:avLst/>
            </a:prstGeom>
            <a:noFill/>
            <a:ln w="9525">
              <a:noFill/>
              <a:miter lim="800000"/>
              <a:headEnd/>
              <a:tailEnd/>
            </a:ln>
          </p:spPr>
        </p:pic>
        <p:pic>
          <p:nvPicPr>
            <p:cNvPr id="18" name="Picture 76"/>
            <p:cNvPicPr>
              <a:picLocks noChangeAspect="1" noChangeArrowheads="1"/>
            </p:cNvPicPr>
            <p:nvPr/>
          </p:nvPicPr>
          <p:blipFill>
            <a:blip r:embed="rId7" cstate="email"/>
            <a:srcRect/>
            <a:stretch>
              <a:fillRect/>
            </a:stretch>
          </p:blipFill>
          <p:spPr bwMode="auto">
            <a:xfrm>
              <a:off x="4792" y="2736"/>
              <a:ext cx="488" cy="707"/>
            </a:xfrm>
            <a:prstGeom prst="rect">
              <a:avLst/>
            </a:prstGeom>
            <a:noFill/>
            <a:ln w="9525">
              <a:noFill/>
              <a:miter lim="800000"/>
              <a:headEnd/>
              <a:tailEnd/>
            </a:ln>
          </p:spPr>
        </p:pic>
        <p:grpSp>
          <p:nvGrpSpPr>
            <p:cNvPr id="3" name="Group 77"/>
            <p:cNvGrpSpPr>
              <a:grpSpLocks/>
            </p:cNvGrpSpPr>
            <p:nvPr/>
          </p:nvGrpSpPr>
          <p:grpSpPr bwMode="auto">
            <a:xfrm>
              <a:off x="3762" y="2941"/>
              <a:ext cx="382" cy="397"/>
              <a:chOff x="543" y="1479"/>
              <a:chExt cx="489" cy="541"/>
            </a:xfrm>
          </p:grpSpPr>
          <p:pic>
            <p:nvPicPr>
              <p:cNvPr id="30" name="Picture 78"/>
              <p:cNvPicPr>
                <a:picLocks noChangeAspect="1" noChangeArrowheads="1"/>
              </p:cNvPicPr>
              <p:nvPr/>
            </p:nvPicPr>
            <p:blipFill>
              <a:blip r:embed="rId8" cstate="email"/>
              <a:srcRect/>
              <a:stretch>
                <a:fillRect/>
              </a:stretch>
            </p:blipFill>
            <p:spPr bwMode="auto">
              <a:xfrm>
                <a:off x="543" y="1686"/>
                <a:ext cx="489" cy="334"/>
              </a:xfrm>
              <a:prstGeom prst="rect">
                <a:avLst/>
              </a:prstGeom>
              <a:noFill/>
              <a:ln w="9525">
                <a:noFill/>
                <a:miter lim="800000"/>
                <a:headEnd/>
                <a:tailEnd/>
              </a:ln>
            </p:spPr>
          </p:pic>
          <p:pic>
            <p:nvPicPr>
              <p:cNvPr id="31" name="Picture 79"/>
              <p:cNvPicPr>
                <a:picLocks noChangeAspect="1" noChangeArrowheads="1"/>
              </p:cNvPicPr>
              <p:nvPr/>
            </p:nvPicPr>
            <p:blipFill>
              <a:blip r:embed="rId9" cstate="email"/>
              <a:srcRect/>
              <a:stretch>
                <a:fillRect/>
              </a:stretch>
            </p:blipFill>
            <p:spPr bwMode="auto">
              <a:xfrm>
                <a:off x="648" y="1479"/>
                <a:ext cx="288" cy="449"/>
              </a:xfrm>
              <a:prstGeom prst="rect">
                <a:avLst/>
              </a:prstGeom>
              <a:noFill/>
              <a:ln w="9525">
                <a:noFill/>
                <a:miter lim="800000"/>
                <a:headEnd/>
                <a:tailEnd/>
              </a:ln>
            </p:spPr>
          </p:pic>
        </p:grpSp>
        <p:grpSp>
          <p:nvGrpSpPr>
            <p:cNvPr id="5" name="Group 80"/>
            <p:cNvGrpSpPr>
              <a:grpSpLocks/>
            </p:cNvGrpSpPr>
            <p:nvPr/>
          </p:nvGrpSpPr>
          <p:grpSpPr bwMode="auto">
            <a:xfrm>
              <a:off x="4103" y="2968"/>
              <a:ext cx="382" cy="396"/>
              <a:chOff x="1062" y="1473"/>
              <a:chExt cx="489" cy="542"/>
            </a:xfrm>
          </p:grpSpPr>
          <p:pic>
            <p:nvPicPr>
              <p:cNvPr id="28" name="Picture 81"/>
              <p:cNvPicPr>
                <a:picLocks noChangeAspect="1" noChangeArrowheads="1"/>
              </p:cNvPicPr>
              <p:nvPr/>
            </p:nvPicPr>
            <p:blipFill>
              <a:blip r:embed="rId8" cstate="email"/>
              <a:srcRect/>
              <a:stretch>
                <a:fillRect/>
              </a:stretch>
            </p:blipFill>
            <p:spPr bwMode="auto">
              <a:xfrm>
                <a:off x="1062" y="1680"/>
                <a:ext cx="489" cy="335"/>
              </a:xfrm>
              <a:prstGeom prst="rect">
                <a:avLst/>
              </a:prstGeom>
              <a:noFill/>
              <a:ln w="9525">
                <a:noFill/>
                <a:miter lim="800000"/>
                <a:headEnd/>
                <a:tailEnd/>
              </a:ln>
            </p:spPr>
          </p:pic>
          <p:pic>
            <p:nvPicPr>
              <p:cNvPr id="29" name="Picture 82"/>
              <p:cNvPicPr>
                <a:picLocks noChangeAspect="1" noChangeArrowheads="1"/>
              </p:cNvPicPr>
              <p:nvPr/>
            </p:nvPicPr>
            <p:blipFill>
              <a:blip r:embed="rId9" cstate="email"/>
              <a:srcRect/>
              <a:stretch>
                <a:fillRect/>
              </a:stretch>
            </p:blipFill>
            <p:spPr bwMode="auto">
              <a:xfrm>
                <a:off x="1177" y="1473"/>
                <a:ext cx="288" cy="450"/>
              </a:xfrm>
              <a:prstGeom prst="rect">
                <a:avLst/>
              </a:prstGeom>
              <a:noFill/>
              <a:ln w="9525">
                <a:noFill/>
                <a:miter lim="800000"/>
                <a:headEnd/>
                <a:tailEnd/>
              </a:ln>
            </p:spPr>
          </p:pic>
        </p:grpSp>
        <p:grpSp>
          <p:nvGrpSpPr>
            <p:cNvPr id="11" name="Group 83"/>
            <p:cNvGrpSpPr>
              <a:grpSpLocks/>
            </p:cNvGrpSpPr>
            <p:nvPr/>
          </p:nvGrpSpPr>
          <p:grpSpPr bwMode="auto">
            <a:xfrm>
              <a:off x="4232" y="3253"/>
              <a:ext cx="382" cy="402"/>
              <a:chOff x="1410" y="2075"/>
              <a:chExt cx="489" cy="550"/>
            </a:xfrm>
          </p:grpSpPr>
          <p:pic>
            <p:nvPicPr>
              <p:cNvPr id="26" name="Picture 84"/>
              <p:cNvPicPr>
                <a:picLocks noChangeAspect="1" noChangeArrowheads="1"/>
              </p:cNvPicPr>
              <p:nvPr/>
            </p:nvPicPr>
            <p:blipFill>
              <a:blip r:embed="rId8" cstate="email"/>
              <a:srcRect/>
              <a:stretch>
                <a:fillRect/>
              </a:stretch>
            </p:blipFill>
            <p:spPr bwMode="auto">
              <a:xfrm>
                <a:off x="1410" y="2290"/>
                <a:ext cx="489" cy="335"/>
              </a:xfrm>
              <a:prstGeom prst="rect">
                <a:avLst/>
              </a:prstGeom>
              <a:noFill/>
              <a:ln w="9525">
                <a:noFill/>
                <a:miter lim="800000"/>
                <a:headEnd/>
                <a:tailEnd/>
              </a:ln>
            </p:spPr>
          </p:pic>
          <p:pic>
            <p:nvPicPr>
              <p:cNvPr id="27" name="Picture 85"/>
              <p:cNvPicPr>
                <a:picLocks noChangeAspect="1" noChangeArrowheads="1"/>
              </p:cNvPicPr>
              <p:nvPr/>
            </p:nvPicPr>
            <p:blipFill>
              <a:blip r:embed="rId9" cstate="email"/>
              <a:srcRect/>
              <a:stretch>
                <a:fillRect/>
              </a:stretch>
            </p:blipFill>
            <p:spPr bwMode="auto">
              <a:xfrm>
                <a:off x="1515" y="2075"/>
                <a:ext cx="288" cy="449"/>
              </a:xfrm>
              <a:prstGeom prst="rect">
                <a:avLst/>
              </a:prstGeom>
              <a:noFill/>
              <a:ln w="9525">
                <a:noFill/>
                <a:miter lim="800000"/>
                <a:headEnd/>
                <a:tailEnd/>
              </a:ln>
            </p:spPr>
          </p:pic>
        </p:grpSp>
        <p:grpSp>
          <p:nvGrpSpPr>
            <p:cNvPr id="12" name="Group 86"/>
            <p:cNvGrpSpPr>
              <a:grpSpLocks/>
            </p:cNvGrpSpPr>
            <p:nvPr/>
          </p:nvGrpSpPr>
          <p:grpSpPr bwMode="auto">
            <a:xfrm>
              <a:off x="3876" y="3173"/>
              <a:ext cx="382" cy="403"/>
              <a:chOff x="935" y="2062"/>
              <a:chExt cx="489" cy="551"/>
            </a:xfrm>
          </p:grpSpPr>
          <p:pic>
            <p:nvPicPr>
              <p:cNvPr id="24" name="Picture 87"/>
              <p:cNvPicPr>
                <a:picLocks noChangeAspect="1" noChangeArrowheads="1"/>
              </p:cNvPicPr>
              <p:nvPr/>
            </p:nvPicPr>
            <p:blipFill>
              <a:blip r:embed="rId8" cstate="email"/>
              <a:srcRect/>
              <a:stretch>
                <a:fillRect/>
              </a:stretch>
            </p:blipFill>
            <p:spPr bwMode="auto">
              <a:xfrm>
                <a:off x="935" y="2278"/>
                <a:ext cx="489" cy="335"/>
              </a:xfrm>
              <a:prstGeom prst="rect">
                <a:avLst/>
              </a:prstGeom>
              <a:noFill/>
              <a:ln w="9525">
                <a:noFill/>
                <a:miter lim="800000"/>
                <a:headEnd/>
                <a:tailEnd/>
              </a:ln>
            </p:spPr>
          </p:pic>
          <p:pic>
            <p:nvPicPr>
              <p:cNvPr id="25" name="Picture 88"/>
              <p:cNvPicPr>
                <a:picLocks noChangeAspect="1" noChangeArrowheads="1"/>
              </p:cNvPicPr>
              <p:nvPr/>
            </p:nvPicPr>
            <p:blipFill>
              <a:blip r:embed="rId9" cstate="email"/>
              <a:srcRect/>
              <a:stretch>
                <a:fillRect/>
              </a:stretch>
            </p:blipFill>
            <p:spPr bwMode="auto">
              <a:xfrm>
                <a:off x="1040" y="2062"/>
                <a:ext cx="288" cy="450"/>
              </a:xfrm>
              <a:prstGeom prst="rect">
                <a:avLst/>
              </a:prstGeom>
              <a:noFill/>
              <a:ln w="9525">
                <a:noFill/>
                <a:miter lim="800000"/>
                <a:headEnd/>
                <a:tailEnd/>
              </a:ln>
            </p:spPr>
          </p:pic>
        </p:grpSp>
        <p:pic>
          <p:nvPicPr>
            <p:cNvPr id="23" name="Picture 89"/>
            <p:cNvPicPr>
              <a:picLocks noChangeAspect="1" noChangeArrowheads="1"/>
            </p:cNvPicPr>
            <p:nvPr/>
          </p:nvPicPr>
          <p:blipFill>
            <a:blip r:embed="rId10" cstate="email">
              <a:lum bright="36000"/>
            </a:blip>
            <a:srcRect/>
            <a:stretch>
              <a:fillRect/>
            </a:stretch>
          </p:blipFill>
          <p:spPr bwMode="auto">
            <a:xfrm>
              <a:off x="4201" y="2931"/>
              <a:ext cx="625" cy="453"/>
            </a:xfrm>
            <a:prstGeom prst="rect">
              <a:avLst/>
            </a:prstGeom>
            <a:noFill/>
            <a:ln w="9525">
              <a:noFill/>
              <a:miter lim="800000"/>
              <a:headEnd/>
              <a:tailEnd/>
            </a:ln>
          </p:spPr>
        </p:pic>
      </p:grpSp>
      <p:grpSp>
        <p:nvGrpSpPr>
          <p:cNvPr id="14" name="Group 90"/>
          <p:cNvGrpSpPr>
            <a:grpSpLocks/>
          </p:cNvGrpSpPr>
          <p:nvPr/>
        </p:nvGrpSpPr>
        <p:grpSpPr bwMode="auto">
          <a:xfrm>
            <a:off x="152400" y="5029200"/>
            <a:ext cx="2133600" cy="1828800"/>
            <a:chOff x="0" y="1666"/>
            <a:chExt cx="2064" cy="1328"/>
          </a:xfrm>
          <a:effectLst/>
        </p:grpSpPr>
        <p:pic>
          <p:nvPicPr>
            <p:cNvPr id="33" name="Picture 91"/>
            <p:cNvPicPr>
              <a:picLocks noChangeAspect="1" noChangeArrowheads="1"/>
            </p:cNvPicPr>
            <p:nvPr/>
          </p:nvPicPr>
          <p:blipFill>
            <a:blip r:embed="rId11" cstate="email"/>
            <a:srcRect/>
            <a:stretch>
              <a:fillRect/>
            </a:stretch>
          </p:blipFill>
          <p:spPr bwMode="auto">
            <a:xfrm>
              <a:off x="0" y="1863"/>
              <a:ext cx="2064" cy="1131"/>
            </a:xfrm>
            <a:prstGeom prst="rect">
              <a:avLst/>
            </a:prstGeom>
            <a:noFill/>
            <a:ln w="9525">
              <a:noFill/>
              <a:miter lim="800000"/>
              <a:headEnd/>
              <a:tailEnd/>
            </a:ln>
          </p:spPr>
        </p:pic>
        <p:pic>
          <p:nvPicPr>
            <p:cNvPr id="34" name="Picture 92"/>
            <p:cNvPicPr>
              <a:picLocks noChangeAspect="1" noChangeArrowheads="1"/>
            </p:cNvPicPr>
            <p:nvPr/>
          </p:nvPicPr>
          <p:blipFill>
            <a:blip r:embed="rId12" cstate="email"/>
            <a:srcRect/>
            <a:stretch>
              <a:fillRect/>
            </a:stretch>
          </p:blipFill>
          <p:spPr bwMode="auto">
            <a:xfrm>
              <a:off x="605" y="1798"/>
              <a:ext cx="1218" cy="792"/>
            </a:xfrm>
            <a:prstGeom prst="rect">
              <a:avLst/>
            </a:prstGeom>
            <a:noFill/>
            <a:ln w="9525">
              <a:noFill/>
              <a:miter lim="800000"/>
              <a:headEnd/>
              <a:tailEnd/>
            </a:ln>
          </p:spPr>
        </p:pic>
        <p:pic>
          <p:nvPicPr>
            <p:cNvPr id="35" name="Picture 93"/>
            <p:cNvPicPr>
              <a:picLocks noChangeAspect="1" noChangeArrowheads="1"/>
            </p:cNvPicPr>
            <p:nvPr/>
          </p:nvPicPr>
          <p:blipFill>
            <a:blip r:embed="rId13" cstate="email"/>
            <a:srcRect/>
            <a:stretch>
              <a:fillRect/>
            </a:stretch>
          </p:blipFill>
          <p:spPr bwMode="auto">
            <a:xfrm>
              <a:off x="1261" y="1756"/>
              <a:ext cx="173" cy="243"/>
            </a:xfrm>
            <a:prstGeom prst="rect">
              <a:avLst/>
            </a:prstGeom>
            <a:noFill/>
            <a:ln w="9525">
              <a:noFill/>
              <a:miter lim="800000"/>
              <a:headEnd/>
              <a:tailEnd/>
            </a:ln>
          </p:spPr>
        </p:pic>
        <p:pic>
          <p:nvPicPr>
            <p:cNvPr id="36" name="Picture 94"/>
            <p:cNvPicPr>
              <a:picLocks noChangeAspect="1" noChangeArrowheads="1"/>
            </p:cNvPicPr>
            <p:nvPr/>
          </p:nvPicPr>
          <p:blipFill>
            <a:blip r:embed="rId13" cstate="email"/>
            <a:srcRect/>
            <a:stretch>
              <a:fillRect/>
            </a:stretch>
          </p:blipFill>
          <p:spPr bwMode="auto">
            <a:xfrm>
              <a:off x="1309" y="1819"/>
              <a:ext cx="173" cy="243"/>
            </a:xfrm>
            <a:prstGeom prst="rect">
              <a:avLst/>
            </a:prstGeom>
            <a:noFill/>
            <a:ln w="9525">
              <a:noFill/>
              <a:miter lim="800000"/>
              <a:headEnd/>
              <a:tailEnd/>
            </a:ln>
          </p:spPr>
        </p:pic>
        <p:pic>
          <p:nvPicPr>
            <p:cNvPr id="37" name="Picture 95"/>
            <p:cNvPicPr>
              <a:picLocks noChangeAspect="1" noChangeArrowheads="1"/>
            </p:cNvPicPr>
            <p:nvPr/>
          </p:nvPicPr>
          <p:blipFill>
            <a:blip r:embed="rId13" cstate="email"/>
            <a:srcRect/>
            <a:stretch>
              <a:fillRect/>
            </a:stretch>
          </p:blipFill>
          <p:spPr bwMode="auto">
            <a:xfrm>
              <a:off x="1358" y="1882"/>
              <a:ext cx="173" cy="243"/>
            </a:xfrm>
            <a:prstGeom prst="rect">
              <a:avLst/>
            </a:prstGeom>
            <a:noFill/>
            <a:ln w="9525">
              <a:noFill/>
              <a:miter lim="800000"/>
              <a:headEnd/>
              <a:tailEnd/>
            </a:ln>
          </p:spPr>
        </p:pic>
        <p:pic>
          <p:nvPicPr>
            <p:cNvPr id="38" name="Picture 96"/>
            <p:cNvPicPr>
              <a:picLocks noChangeAspect="1" noChangeArrowheads="1"/>
            </p:cNvPicPr>
            <p:nvPr/>
          </p:nvPicPr>
          <p:blipFill>
            <a:blip r:embed="rId13" cstate="email"/>
            <a:srcRect/>
            <a:stretch>
              <a:fillRect/>
            </a:stretch>
          </p:blipFill>
          <p:spPr bwMode="auto">
            <a:xfrm>
              <a:off x="1406" y="1945"/>
              <a:ext cx="174" cy="243"/>
            </a:xfrm>
            <a:prstGeom prst="rect">
              <a:avLst/>
            </a:prstGeom>
            <a:noFill/>
            <a:ln w="9525">
              <a:noFill/>
              <a:miter lim="800000"/>
              <a:headEnd/>
              <a:tailEnd/>
            </a:ln>
          </p:spPr>
        </p:pic>
        <p:pic>
          <p:nvPicPr>
            <p:cNvPr id="39" name="Picture 97"/>
            <p:cNvPicPr>
              <a:picLocks noChangeAspect="1" noChangeArrowheads="1"/>
            </p:cNvPicPr>
            <p:nvPr/>
          </p:nvPicPr>
          <p:blipFill>
            <a:blip r:embed="rId13" cstate="email"/>
            <a:srcRect/>
            <a:stretch>
              <a:fillRect/>
            </a:stretch>
          </p:blipFill>
          <p:spPr bwMode="auto">
            <a:xfrm>
              <a:off x="1155" y="1803"/>
              <a:ext cx="173" cy="243"/>
            </a:xfrm>
            <a:prstGeom prst="rect">
              <a:avLst/>
            </a:prstGeom>
            <a:noFill/>
            <a:ln w="9525">
              <a:noFill/>
              <a:miter lim="800000"/>
              <a:headEnd/>
              <a:tailEnd/>
            </a:ln>
          </p:spPr>
        </p:pic>
        <p:pic>
          <p:nvPicPr>
            <p:cNvPr id="40" name="Picture 98"/>
            <p:cNvPicPr>
              <a:picLocks noChangeAspect="1" noChangeArrowheads="1"/>
            </p:cNvPicPr>
            <p:nvPr/>
          </p:nvPicPr>
          <p:blipFill>
            <a:blip r:embed="rId13" cstate="email"/>
            <a:srcRect/>
            <a:stretch>
              <a:fillRect/>
            </a:stretch>
          </p:blipFill>
          <p:spPr bwMode="auto">
            <a:xfrm>
              <a:off x="1204" y="1866"/>
              <a:ext cx="173" cy="243"/>
            </a:xfrm>
            <a:prstGeom prst="rect">
              <a:avLst/>
            </a:prstGeom>
            <a:noFill/>
            <a:ln w="9525">
              <a:noFill/>
              <a:miter lim="800000"/>
              <a:headEnd/>
              <a:tailEnd/>
            </a:ln>
          </p:spPr>
        </p:pic>
        <p:pic>
          <p:nvPicPr>
            <p:cNvPr id="41" name="Picture 99"/>
            <p:cNvPicPr>
              <a:picLocks noChangeAspect="1" noChangeArrowheads="1"/>
            </p:cNvPicPr>
            <p:nvPr/>
          </p:nvPicPr>
          <p:blipFill>
            <a:blip r:embed="rId13" cstate="email"/>
            <a:srcRect/>
            <a:stretch>
              <a:fillRect/>
            </a:stretch>
          </p:blipFill>
          <p:spPr bwMode="auto">
            <a:xfrm>
              <a:off x="1252" y="1929"/>
              <a:ext cx="174" cy="243"/>
            </a:xfrm>
            <a:prstGeom prst="rect">
              <a:avLst/>
            </a:prstGeom>
            <a:noFill/>
            <a:ln w="9525">
              <a:noFill/>
              <a:miter lim="800000"/>
              <a:headEnd/>
              <a:tailEnd/>
            </a:ln>
          </p:spPr>
        </p:pic>
        <p:pic>
          <p:nvPicPr>
            <p:cNvPr id="42" name="Picture 100"/>
            <p:cNvPicPr>
              <a:picLocks noChangeAspect="1" noChangeArrowheads="1"/>
            </p:cNvPicPr>
            <p:nvPr/>
          </p:nvPicPr>
          <p:blipFill>
            <a:blip r:embed="rId13" cstate="email"/>
            <a:srcRect/>
            <a:stretch>
              <a:fillRect/>
            </a:stretch>
          </p:blipFill>
          <p:spPr bwMode="auto">
            <a:xfrm>
              <a:off x="1301" y="1992"/>
              <a:ext cx="173" cy="243"/>
            </a:xfrm>
            <a:prstGeom prst="rect">
              <a:avLst/>
            </a:prstGeom>
            <a:noFill/>
            <a:ln w="9525">
              <a:noFill/>
              <a:miter lim="800000"/>
              <a:headEnd/>
              <a:tailEnd/>
            </a:ln>
          </p:spPr>
        </p:pic>
        <p:pic>
          <p:nvPicPr>
            <p:cNvPr id="43" name="Picture 101"/>
            <p:cNvPicPr>
              <a:picLocks noChangeAspect="1" noChangeArrowheads="1"/>
            </p:cNvPicPr>
            <p:nvPr/>
          </p:nvPicPr>
          <p:blipFill>
            <a:blip r:embed="rId13" cstate="email"/>
            <a:srcRect/>
            <a:stretch>
              <a:fillRect/>
            </a:stretch>
          </p:blipFill>
          <p:spPr bwMode="auto">
            <a:xfrm>
              <a:off x="1050" y="1850"/>
              <a:ext cx="173" cy="243"/>
            </a:xfrm>
            <a:prstGeom prst="rect">
              <a:avLst/>
            </a:prstGeom>
            <a:noFill/>
            <a:ln w="9525">
              <a:noFill/>
              <a:miter lim="800000"/>
              <a:headEnd/>
              <a:tailEnd/>
            </a:ln>
          </p:spPr>
        </p:pic>
        <p:pic>
          <p:nvPicPr>
            <p:cNvPr id="44" name="Picture 102"/>
            <p:cNvPicPr>
              <a:picLocks noChangeAspect="1" noChangeArrowheads="1"/>
            </p:cNvPicPr>
            <p:nvPr/>
          </p:nvPicPr>
          <p:blipFill>
            <a:blip r:embed="rId13" cstate="email"/>
            <a:srcRect/>
            <a:stretch>
              <a:fillRect/>
            </a:stretch>
          </p:blipFill>
          <p:spPr bwMode="auto">
            <a:xfrm>
              <a:off x="1098" y="1913"/>
              <a:ext cx="174" cy="243"/>
            </a:xfrm>
            <a:prstGeom prst="rect">
              <a:avLst/>
            </a:prstGeom>
            <a:noFill/>
            <a:ln w="9525">
              <a:noFill/>
              <a:miter lim="800000"/>
              <a:headEnd/>
              <a:tailEnd/>
            </a:ln>
          </p:spPr>
        </p:pic>
        <p:pic>
          <p:nvPicPr>
            <p:cNvPr id="45" name="Picture 103"/>
            <p:cNvPicPr>
              <a:picLocks noChangeAspect="1" noChangeArrowheads="1"/>
            </p:cNvPicPr>
            <p:nvPr/>
          </p:nvPicPr>
          <p:blipFill>
            <a:blip r:embed="rId13" cstate="email"/>
            <a:srcRect/>
            <a:stretch>
              <a:fillRect/>
            </a:stretch>
          </p:blipFill>
          <p:spPr bwMode="auto">
            <a:xfrm>
              <a:off x="1147" y="1976"/>
              <a:ext cx="173" cy="243"/>
            </a:xfrm>
            <a:prstGeom prst="rect">
              <a:avLst/>
            </a:prstGeom>
            <a:noFill/>
            <a:ln w="9525">
              <a:noFill/>
              <a:miter lim="800000"/>
              <a:headEnd/>
              <a:tailEnd/>
            </a:ln>
          </p:spPr>
        </p:pic>
        <p:sp>
          <p:nvSpPr>
            <p:cNvPr id="46"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47" name="Picture 105"/>
            <p:cNvPicPr>
              <a:picLocks noChangeAspect="1" noChangeArrowheads="1"/>
            </p:cNvPicPr>
            <p:nvPr/>
          </p:nvPicPr>
          <p:blipFill>
            <a:blip r:embed="rId13" cstate="email"/>
            <a:srcRect/>
            <a:stretch>
              <a:fillRect/>
            </a:stretch>
          </p:blipFill>
          <p:spPr bwMode="auto">
            <a:xfrm>
              <a:off x="1196" y="2039"/>
              <a:ext cx="173" cy="243"/>
            </a:xfrm>
            <a:prstGeom prst="rect">
              <a:avLst/>
            </a:prstGeom>
            <a:noFill/>
            <a:ln w="9525">
              <a:noFill/>
              <a:miter lim="800000"/>
              <a:headEnd/>
              <a:tailEnd/>
            </a:ln>
          </p:spPr>
        </p:pic>
        <p:pic>
          <p:nvPicPr>
            <p:cNvPr id="48" name="Picture 106"/>
            <p:cNvPicPr>
              <a:picLocks noChangeAspect="1" noChangeArrowheads="1"/>
            </p:cNvPicPr>
            <p:nvPr/>
          </p:nvPicPr>
          <p:blipFill>
            <a:blip r:embed="rId13" cstate="email"/>
            <a:srcRect/>
            <a:stretch>
              <a:fillRect/>
            </a:stretch>
          </p:blipFill>
          <p:spPr bwMode="auto">
            <a:xfrm>
              <a:off x="944" y="1898"/>
              <a:ext cx="174" cy="243"/>
            </a:xfrm>
            <a:prstGeom prst="rect">
              <a:avLst/>
            </a:prstGeom>
            <a:noFill/>
            <a:ln w="9525">
              <a:noFill/>
              <a:miter lim="800000"/>
              <a:headEnd/>
              <a:tailEnd/>
            </a:ln>
          </p:spPr>
        </p:pic>
        <p:pic>
          <p:nvPicPr>
            <p:cNvPr id="49" name="Picture 107"/>
            <p:cNvPicPr>
              <a:picLocks noChangeAspect="1" noChangeArrowheads="1"/>
            </p:cNvPicPr>
            <p:nvPr/>
          </p:nvPicPr>
          <p:blipFill>
            <a:blip r:embed="rId13" cstate="email"/>
            <a:srcRect/>
            <a:stretch>
              <a:fillRect/>
            </a:stretch>
          </p:blipFill>
          <p:spPr bwMode="auto">
            <a:xfrm>
              <a:off x="993" y="1960"/>
              <a:ext cx="173" cy="243"/>
            </a:xfrm>
            <a:prstGeom prst="rect">
              <a:avLst/>
            </a:prstGeom>
            <a:noFill/>
            <a:ln w="9525">
              <a:noFill/>
              <a:miter lim="800000"/>
              <a:headEnd/>
              <a:tailEnd/>
            </a:ln>
          </p:spPr>
        </p:pic>
        <p:sp>
          <p:nvSpPr>
            <p:cNvPr id="50"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51" name="Picture 109"/>
            <p:cNvPicPr>
              <a:picLocks noChangeAspect="1" noChangeArrowheads="1"/>
            </p:cNvPicPr>
            <p:nvPr/>
          </p:nvPicPr>
          <p:blipFill>
            <a:blip r:embed="rId13" cstate="email"/>
            <a:srcRect/>
            <a:stretch>
              <a:fillRect/>
            </a:stretch>
          </p:blipFill>
          <p:spPr bwMode="auto">
            <a:xfrm>
              <a:off x="1042" y="2023"/>
              <a:ext cx="173" cy="243"/>
            </a:xfrm>
            <a:prstGeom prst="rect">
              <a:avLst/>
            </a:prstGeom>
            <a:noFill/>
            <a:ln w="9525">
              <a:noFill/>
              <a:miter lim="800000"/>
              <a:headEnd/>
              <a:tailEnd/>
            </a:ln>
          </p:spPr>
        </p:pic>
        <p:sp>
          <p:nvSpPr>
            <p:cNvPr id="52"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53" name="Picture 111"/>
            <p:cNvPicPr>
              <a:picLocks noChangeAspect="1" noChangeArrowheads="1"/>
            </p:cNvPicPr>
            <p:nvPr/>
          </p:nvPicPr>
          <p:blipFill>
            <a:blip r:embed="rId13" cstate="email"/>
            <a:srcRect/>
            <a:stretch>
              <a:fillRect/>
            </a:stretch>
          </p:blipFill>
          <p:spPr bwMode="auto">
            <a:xfrm>
              <a:off x="1090" y="2100"/>
              <a:ext cx="174" cy="243"/>
            </a:xfrm>
            <a:prstGeom prst="rect">
              <a:avLst/>
            </a:prstGeom>
            <a:noFill/>
            <a:ln w="9525">
              <a:noFill/>
              <a:miter lim="800000"/>
              <a:headEnd/>
              <a:tailEnd/>
            </a:ln>
          </p:spPr>
        </p:pic>
        <p:pic>
          <p:nvPicPr>
            <p:cNvPr id="54" name="Picture 112"/>
            <p:cNvPicPr>
              <a:picLocks noChangeAspect="1" noChangeArrowheads="1"/>
            </p:cNvPicPr>
            <p:nvPr/>
          </p:nvPicPr>
          <p:blipFill>
            <a:blip r:embed="rId13" cstate="email"/>
            <a:srcRect/>
            <a:stretch>
              <a:fillRect/>
            </a:stretch>
          </p:blipFill>
          <p:spPr bwMode="auto">
            <a:xfrm>
              <a:off x="839" y="1945"/>
              <a:ext cx="173" cy="243"/>
            </a:xfrm>
            <a:prstGeom prst="rect">
              <a:avLst/>
            </a:prstGeom>
            <a:noFill/>
            <a:ln w="9525">
              <a:noFill/>
              <a:miter lim="800000"/>
              <a:headEnd/>
              <a:tailEnd/>
            </a:ln>
          </p:spPr>
        </p:pic>
        <p:sp>
          <p:nvSpPr>
            <p:cNvPr id="55"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56" name="Picture 114"/>
            <p:cNvPicPr>
              <a:picLocks noChangeAspect="1" noChangeArrowheads="1"/>
            </p:cNvPicPr>
            <p:nvPr/>
          </p:nvPicPr>
          <p:blipFill>
            <a:blip r:embed="rId13" cstate="email"/>
            <a:srcRect/>
            <a:stretch>
              <a:fillRect/>
            </a:stretch>
          </p:blipFill>
          <p:spPr bwMode="auto">
            <a:xfrm>
              <a:off x="888" y="2008"/>
              <a:ext cx="173" cy="243"/>
            </a:xfrm>
            <a:prstGeom prst="rect">
              <a:avLst/>
            </a:prstGeom>
            <a:noFill/>
            <a:ln w="9525">
              <a:noFill/>
              <a:miter lim="800000"/>
              <a:headEnd/>
              <a:tailEnd/>
            </a:ln>
          </p:spPr>
        </p:pic>
        <p:pic>
          <p:nvPicPr>
            <p:cNvPr id="57" name="Picture 115"/>
            <p:cNvPicPr>
              <a:picLocks noChangeAspect="1" noChangeArrowheads="1"/>
            </p:cNvPicPr>
            <p:nvPr/>
          </p:nvPicPr>
          <p:blipFill>
            <a:blip r:embed="rId14" cstate="email"/>
            <a:srcRect/>
            <a:stretch>
              <a:fillRect/>
            </a:stretch>
          </p:blipFill>
          <p:spPr bwMode="auto">
            <a:xfrm>
              <a:off x="936" y="2070"/>
              <a:ext cx="174" cy="244"/>
            </a:xfrm>
            <a:prstGeom prst="rect">
              <a:avLst/>
            </a:prstGeom>
            <a:noFill/>
            <a:ln w="9525">
              <a:noFill/>
              <a:miter lim="800000"/>
              <a:headEnd/>
              <a:tailEnd/>
            </a:ln>
          </p:spPr>
        </p:pic>
        <p:pic>
          <p:nvPicPr>
            <p:cNvPr id="58" name="Picture 116"/>
            <p:cNvPicPr>
              <a:picLocks noChangeAspect="1" noChangeArrowheads="1"/>
            </p:cNvPicPr>
            <p:nvPr/>
          </p:nvPicPr>
          <p:blipFill>
            <a:blip r:embed="rId13" cstate="email"/>
            <a:srcRect/>
            <a:stretch>
              <a:fillRect/>
            </a:stretch>
          </p:blipFill>
          <p:spPr bwMode="auto">
            <a:xfrm>
              <a:off x="985" y="2133"/>
              <a:ext cx="173" cy="243"/>
            </a:xfrm>
            <a:prstGeom prst="rect">
              <a:avLst/>
            </a:prstGeom>
            <a:noFill/>
            <a:ln w="9525">
              <a:noFill/>
              <a:miter lim="800000"/>
              <a:headEnd/>
              <a:tailEnd/>
            </a:ln>
          </p:spPr>
        </p:pic>
        <p:pic>
          <p:nvPicPr>
            <p:cNvPr id="59" name="Picture 117"/>
            <p:cNvPicPr>
              <a:picLocks noChangeAspect="1" noChangeArrowheads="1"/>
            </p:cNvPicPr>
            <p:nvPr/>
          </p:nvPicPr>
          <p:blipFill>
            <a:blip r:embed="rId13" cstate="email"/>
            <a:srcRect/>
            <a:stretch>
              <a:fillRect/>
            </a:stretch>
          </p:blipFill>
          <p:spPr bwMode="auto">
            <a:xfrm>
              <a:off x="1455" y="2008"/>
              <a:ext cx="173" cy="243"/>
            </a:xfrm>
            <a:prstGeom prst="rect">
              <a:avLst/>
            </a:prstGeom>
            <a:noFill/>
            <a:ln w="9525">
              <a:noFill/>
              <a:miter lim="800000"/>
              <a:headEnd/>
              <a:tailEnd/>
            </a:ln>
          </p:spPr>
        </p:pic>
        <p:sp>
          <p:nvSpPr>
            <p:cNvPr id="60"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61"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62"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63" name="Picture 121"/>
            <p:cNvPicPr>
              <a:picLocks noChangeAspect="1" noChangeArrowheads="1"/>
            </p:cNvPicPr>
            <p:nvPr/>
          </p:nvPicPr>
          <p:blipFill>
            <a:blip r:embed="rId13" cstate="email"/>
            <a:srcRect/>
            <a:stretch>
              <a:fillRect/>
            </a:stretch>
          </p:blipFill>
          <p:spPr bwMode="auto">
            <a:xfrm>
              <a:off x="1350" y="2055"/>
              <a:ext cx="173" cy="243"/>
            </a:xfrm>
            <a:prstGeom prst="rect">
              <a:avLst/>
            </a:prstGeom>
            <a:noFill/>
            <a:ln w="9525">
              <a:noFill/>
              <a:miter lim="800000"/>
              <a:headEnd/>
              <a:tailEnd/>
            </a:ln>
          </p:spPr>
        </p:pic>
        <p:pic>
          <p:nvPicPr>
            <p:cNvPr id="64" name="Picture 122"/>
            <p:cNvPicPr>
              <a:picLocks noChangeAspect="1" noChangeArrowheads="1"/>
            </p:cNvPicPr>
            <p:nvPr/>
          </p:nvPicPr>
          <p:blipFill>
            <a:blip r:embed="rId13" cstate="email"/>
            <a:srcRect/>
            <a:stretch>
              <a:fillRect/>
            </a:stretch>
          </p:blipFill>
          <p:spPr bwMode="auto">
            <a:xfrm>
              <a:off x="1244" y="2102"/>
              <a:ext cx="174" cy="243"/>
            </a:xfrm>
            <a:prstGeom prst="rect">
              <a:avLst/>
            </a:prstGeom>
            <a:noFill/>
            <a:ln w="9525">
              <a:noFill/>
              <a:miter lim="800000"/>
              <a:headEnd/>
              <a:tailEnd/>
            </a:ln>
          </p:spPr>
        </p:pic>
        <p:pic>
          <p:nvPicPr>
            <p:cNvPr id="65" name="Picture 123"/>
            <p:cNvPicPr>
              <a:picLocks noChangeAspect="1" noChangeArrowheads="1"/>
            </p:cNvPicPr>
            <p:nvPr/>
          </p:nvPicPr>
          <p:blipFill>
            <a:blip r:embed="rId13" cstate="email"/>
            <a:srcRect/>
            <a:stretch>
              <a:fillRect/>
            </a:stretch>
          </p:blipFill>
          <p:spPr bwMode="auto">
            <a:xfrm>
              <a:off x="1139" y="2149"/>
              <a:ext cx="173" cy="243"/>
            </a:xfrm>
            <a:prstGeom prst="rect">
              <a:avLst/>
            </a:prstGeom>
            <a:noFill/>
            <a:ln w="9525">
              <a:noFill/>
              <a:miter lim="800000"/>
              <a:headEnd/>
              <a:tailEnd/>
            </a:ln>
          </p:spPr>
        </p:pic>
        <p:sp>
          <p:nvSpPr>
            <p:cNvPr id="66"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67"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68"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69"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0"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1"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2"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3"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4"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5"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6"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7"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8"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79"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80"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81"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82"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83" name="Picture 141"/>
            <p:cNvPicPr>
              <a:picLocks noChangeAspect="1" noChangeArrowheads="1"/>
            </p:cNvPicPr>
            <p:nvPr/>
          </p:nvPicPr>
          <p:blipFill>
            <a:blip r:embed="rId15" cstate="email">
              <a:lum bright="36000"/>
            </a:blip>
            <a:srcRect/>
            <a:stretch>
              <a:fillRect/>
            </a:stretch>
          </p:blipFill>
          <p:spPr bwMode="auto">
            <a:xfrm>
              <a:off x="563" y="1969"/>
              <a:ext cx="382" cy="277"/>
            </a:xfrm>
            <a:prstGeom prst="rect">
              <a:avLst/>
            </a:prstGeom>
            <a:noFill/>
            <a:ln w="9525">
              <a:noFill/>
              <a:miter lim="800000"/>
              <a:headEnd/>
              <a:tailEnd/>
            </a:ln>
          </p:spPr>
        </p:pic>
        <p:pic>
          <p:nvPicPr>
            <p:cNvPr id="84" name="Picture 142"/>
            <p:cNvPicPr>
              <a:picLocks noChangeAspect="1" noChangeArrowheads="1"/>
            </p:cNvPicPr>
            <p:nvPr/>
          </p:nvPicPr>
          <p:blipFill>
            <a:blip r:embed="rId16" cstate="email"/>
            <a:srcRect/>
            <a:stretch>
              <a:fillRect/>
            </a:stretch>
          </p:blipFill>
          <p:spPr bwMode="auto">
            <a:xfrm>
              <a:off x="312" y="1861"/>
              <a:ext cx="435" cy="508"/>
            </a:xfrm>
            <a:prstGeom prst="rect">
              <a:avLst/>
            </a:prstGeom>
            <a:noFill/>
            <a:ln w="9525">
              <a:noFill/>
              <a:miter lim="800000"/>
              <a:headEnd/>
              <a:tailEnd/>
            </a:ln>
          </p:spPr>
        </p:pic>
        <p:pic>
          <p:nvPicPr>
            <p:cNvPr id="85" name="Picture 143"/>
            <p:cNvPicPr>
              <a:picLocks noChangeAspect="1" noChangeArrowheads="1"/>
            </p:cNvPicPr>
            <p:nvPr/>
          </p:nvPicPr>
          <p:blipFill>
            <a:blip r:embed="rId17" cstate="email"/>
            <a:srcRect/>
            <a:stretch>
              <a:fillRect/>
            </a:stretch>
          </p:blipFill>
          <p:spPr bwMode="auto">
            <a:xfrm>
              <a:off x="76" y="1804"/>
              <a:ext cx="332" cy="445"/>
            </a:xfrm>
            <a:prstGeom prst="rect">
              <a:avLst/>
            </a:prstGeom>
            <a:noFill/>
            <a:ln w="9525">
              <a:noFill/>
              <a:miter lim="800000"/>
              <a:headEnd/>
              <a:tailEnd/>
            </a:ln>
          </p:spPr>
        </p:pic>
      </p:grpSp>
      <p:grpSp>
        <p:nvGrpSpPr>
          <p:cNvPr id="15" name="Group 144"/>
          <p:cNvGrpSpPr>
            <a:grpSpLocks/>
          </p:cNvGrpSpPr>
          <p:nvPr/>
        </p:nvGrpSpPr>
        <p:grpSpPr bwMode="auto">
          <a:xfrm>
            <a:off x="7543800" y="3200400"/>
            <a:ext cx="1447800" cy="1219200"/>
            <a:chOff x="3505" y="107"/>
            <a:chExt cx="1659" cy="1155"/>
          </a:xfrm>
          <a:effectLst>
            <a:outerShdw blurRad="50800" dist="38100" dir="5400000" algn="t" rotWithShape="0">
              <a:prstClr val="black">
                <a:alpha val="40000"/>
              </a:prstClr>
            </a:outerShdw>
          </a:effectLst>
        </p:grpSpPr>
        <p:pic>
          <p:nvPicPr>
            <p:cNvPr id="87" name="Picture 145"/>
            <p:cNvPicPr>
              <a:picLocks noChangeAspect="1" noChangeArrowheads="1"/>
            </p:cNvPicPr>
            <p:nvPr/>
          </p:nvPicPr>
          <p:blipFill>
            <a:blip r:embed="rId18" cstate="email"/>
            <a:srcRect/>
            <a:stretch>
              <a:fillRect/>
            </a:stretch>
          </p:blipFill>
          <p:spPr bwMode="auto">
            <a:xfrm>
              <a:off x="3505" y="343"/>
              <a:ext cx="1659" cy="919"/>
            </a:xfrm>
            <a:prstGeom prst="rect">
              <a:avLst/>
            </a:prstGeom>
            <a:noFill/>
            <a:ln w="9525">
              <a:noFill/>
              <a:miter lim="800000"/>
              <a:headEnd/>
              <a:tailEnd/>
            </a:ln>
          </p:spPr>
        </p:pic>
        <p:pic>
          <p:nvPicPr>
            <p:cNvPr id="88" name="Picture 146"/>
            <p:cNvPicPr>
              <a:picLocks noChangeAspect="1" noChangeArrowheads="1"/>
            </p:cNvPicPr>
            <p:nvPr/>
          </p:nvPicPr>
          <p:blipFill>
            <a:blip r:embed="rId19" cstate="email"/>
            <a:srcRect/>
            <a:stretch>
              <a:fillRect/>
            </a:stretch>
          </p:blipFill>
          <p:spPr bwMode="auto">
            <a:xfrm>
              <a:off x="4683" y="312"/>
              <a:ext cx="339" cy="518"/>
            </a:xfrm>
            <a:prstGeom prst="rect">
              <a:avLst/>
            </a:prstGeom>
            <a:noFill/>
            <a:ln w="9525">
              <a:noFill/>
              <a:miter lim="800000"/>
              <a:headEnd/>
              <a:tailEnd/>
            </a:ln>
          </p:spPr>
        </p:pic>
        <p:pic>
          <p:nvPicPr>
            <p:cNvPr id="89" name="Picture 147"/>
            <p:cNvPicPr>
              <a:picLocks noChangeAspect="1" noChangeArrowheads="1"/>
            </p:cNvPicPr>
            <p:nvPr/>
          </p:nvPicPr>
          <p:blipFill>
            <a:blip r:embed="rId20" cstate="email"/>
            <a:srcRect/>
            <a:stretch>
              <a:fillRect/>
            </a:stretch>
          </p:blipFill>
          <p:spPr bwMode="auto">
            <a:xfrm>
              <a:off x="3886" y="107"/>
              <a:ext cx="346" cy="509"/>
            </a:xfrm>
            <a:prstGeom prst="rect">
              <a:avLst/>
            </a:prstGeom>
            <a:noFill/>
            <a:ln w="9525">
              <a:noFill/>
              <a:miter lim="800000"/>
              <a:headEnd/>
              <a:tailEnd/>
            </a:ln>
          </p:spPr>
        </p:pic>
        <p:pic>
          <p:nvPicPr>
            <p:cNvPr id="90" name="Picture 148"/>
            <p:cNvPicPr>
              <a:picLocks noChangeAspect="1" noChangeArrowheads="1"/>
            </p:cNvPicPr>
            <p:nvPr/>
          </p:nvPicPr>
          <p:blipFill>
            <a:blip r:embed="rId21" cstate="email"/>
            <a:srcRect/>
            <a:stretch>
              <a:fillRect/>
            </a:stretch>
          </p:blipFill>
          <p:spPr bwMode="auto">
            <a:xfrm>
              <a:off x="4282" y="140"/>
              <a:ext cx="352" cy="518"/>
            </a:xfrm>
            <a:prstGeom prst="rect">
              <a:avLst/>
            </a:prstGeom>
            <a:noFill/>
            <a:ln w="9525">
              <a:noFill/>
              <a:miter lim="800000"/>
              <a:headEnd/>
              <a:tailEnd/>
            </a:ln>
          </p:spPr>
        </p:pic>
        <p:pic>
          <p:nvPicPr>
            <p:cNvPr id="91" name="Picture 149"/>
            <p:cNvPicPr>
              <a:picLocks noChangeAspect="1" noChangeArrowheads="1"/>
            </p:cNvPicPr>
            <p:nvPr/>
          </p:nvPicPr>
          <p:blipFill>
            <a:blip r:embed="rId22" cstate="email"/>
            <a:srcRect/>
            <a:stretch>
              <a:fillRect/>
            </a:stretch>
          </p:blipFill>
          <p:spPr bwMode="auto">
            <a:xfrm>
              <a:off x="3937" y="593"/>
              <a:ext cx="361" cy="550"/>
            </a:xfrm>
            <a:prstGeom prst="rect">
              <a:avLst/>
            </a:prstGeom>
            <a:noFill/>
            <a:ln w="9525">
              <a:noFill/>
              <a:miter lim="800000"/>
              <a:headEnd/>
              <a:tailEnd/>
            </a:ln>
          </p:spPr>
        </p:pic>
        <p:pic>
          <p:nvPicPr>
            <p:cNvPr id="92" name="Picture 150"/>
            <p:cNvPicPr>
              <a:picLocks noChangeAspect="1" noChangeArrowheads="1"/>
            </p:cNvPicPr>
            <p:nvPr/>
          </p:nvPicPr>
          <p:blipFill>
            <a:blip r:embed="rId23" cstate="email"/>
            <a:srcRect/>
            <a:stretch>
              <a:fillRect/>
            </a:stretch>
          </p:blipFill>
          <p:spPr bwMode="auto">
            <a:xfrm>
              <a:off x="4418" y="587"/>
              <a:ext cx="348" cy="518"/>
            </a:xfrm>
            <a:prstGeom prst="rect">
              <a:avLst/>
            </a:prstGeom>
            <a:noFill/>
            <a:ln w="9525">
              <a:noFill/>
              <a:miter lim="800000"/>
              <a:headEnd/>
              <a:tailEnd/>
            </a:ln>
          </p:spPr>
        </p:pic>
        <p:pic>
          <p:nvPicPr>
            <p:cNvPr id="93" name="Picture 151"/>
            <p:cNvPicPr>
              <a:picLocks noChangeAspect="1" noChangeArrowheads="1"/>
            </p:cNvPicPr>
            <p:nvPr/>
          </p:nvPicPr>
          <p:blipFill>
            <a:blip r:embed="rId24" cstate="email"/>
            <a:srcRect/>
            <a:stretch>
              <a:fillRect/>
            </a:stretch>
          </p:blipFill>
          <p:spPr bwMode="auto">
            <a:xfrm>
              <a:off x="3590" y="398"/>
              <a:ext cx="330" cy="518"/>
            </a:xfrm>
            <a:prstGeom prst="rect">
              <a:avLst/>
            </a:prstGeom>
            <a:noFill/>
            <a:ln w="9525">
              <a:noFill/>
              <a:miter lim="800000"/>
              <a:headEnd/>
              <a:tailEnd/>
            </a:ln>
          </p:spPr>
        </p:pic>
        <p:pic>
          <p:nvPicPr>
            <p:cNvPr id="94" name="Picture 152"/>
            <p:cNvPicPr>
              <a:picLocks noChangeAspect="1" noChangeArrowheads="1"/>
            </p:cNvPicPr>
            <p:nvPr/>
          </p:nvPicPr>
          <p:blipFill>
            <a:blip r:embed="rId25" cstate="email"/>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pic>
        <p:nvPicPr>
          <p:cNvPr id="1027" name="Picture 3"/>
          <p:cNvPicPr>
            <a:picLocks noChangeAspect="1" noChangeArrowheads="1"/>
          </p:cNvPicPr>
          <p:nvPr/>
        </p:nvPicPr>
        <p:blipFill>
          <a:blip r:embed="rId26" cstate="email"/>
          <a:srcRect/>
          <a:stretch>
            <a:fillRect/>
          </a:stretch>
        </p:blipFill>
        <p:spPr bwMode="auto">
          <a:xfrm>
            <a:off x="7010400" y="54593"/>
            <a:ext cx="2133600" cy="14477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D:\Aeshen\Templates\Sample Documents\New Graphics\Shapes and Graphics\fans - gradient\4colorfans_trans.png"/>
          <p:cNvPicPr>
            <a:picLocks noChangeAspect="1" noChangeArrowheads="1"/>
          </p:cNvPicPr>
          <p:nvPr/>
        </p:nvPicPr>
        <p:blipFill>
          <a:blip r:embed="rId3" cstate="email">
            <a:lum bright="10000"/>
          </a:blip>
          <a:srcRect/>
          <a:stretch>
            <a:fillRect/>
          </a:stretch>
        </p:blipFill>
        <p:spPr bwMode="auto">
          <a:xfrm>
            <a:off x="-216959" y="1447271"/>
            <a:ext cx="9568657" cy="5636948"/>
          </a:xfrm>
          <a:prstGeom prst="rect">
            <a:avLst/>
          </a:prstGeom>
          <a:noFill/>
          <a:ln w="9525">
            <a:noFill/>
            <a:miter lim="800000"/>
            <a:headEnd/>
            <a:tailEnd/>
          </a:ln>
        </p:spPr>
      </p:pic>
      <p:grpSp>
        <p:nvGrpSpPr>
          <p:cNvPr id="2" name="Group 38"/>
          <p:cNvGrpSpPr>
            <a:grpSpLocks/>
          </p:cNvGrpSpPr>
          <p:nvPr/>
        </p:nvGrpSpPr>
        <p:grpSpPr bwMode="auto">
          <a:xfrm>
            <a:off x="3001699" y="1553105"/>
            <a:ext cx="3201458" cy="3200136"/>
            <a:chOff x="3002280" y="1552448"/>
            <a:chExt cx="3200400" cy="3200400"/>
          </a:xfrm>
        </p:grpSpPr>
        <p:grpSp>
          <p:nvGrpSpPr>
            <p:cNvPr id="3" name="Group 6"/>
            <p:cNvGrpSpPr>
              <a:grpSpLocks/>
            </p:cNvGrpSpPr>
            <p:nvPr/>
          </p:nvGrpSpPr>
          <p:grpSpPr bwMode="auto">
            <a:xfrm>
              <a:off x="3002280" y="1552448"/>
              <a:ext cx="3200400" cy="3200400"/>
              <a:chOff x="2831131" y="1864958"/>
              <a:chExt cx="3493470" cy="3493470"/>
            </a:xfrm>
          </p:grpSpPr>
          <p:sp>
            <p:nvSpPr>
              <p:cNvPr id="31" name="Oval 30"/>
              <p:cNvSpPr/>
              <p:nvPr/>
            </p:nvSpPr>
            <p:spPr bwMode="auto">
              <a:xfrm>
                <a:off x="2831131" y="1864958"/>
                <a:ext cx="3493470" cy="3493470"/>
              </a:xfrm>
              <a:prstGeom prst="ellipse">
                <a:avLst/>
              </a:prstGeom>
              <a:solidFill>
                <a:srgbClr val="FFFFFF">
                  <a:alpha val="16863"/>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endParaRPr lang="en-US" sz="2700" dirty="0">
                  <a:solidFill>
                    <a:schemeClr val="bg1"/>
                  </a:solidFill>
                  <a:effectLst>
                    <a:outerShdw blurRad="38100" dist="38100" dir="2700000" algn="tl">
                      <a:srgbClr val="000000">
                        <a:alpha val="43137"/>
                      </a:srgbClr>
                    </a:outerShdw>
                  </a:effectLst>
                  <a:latin typeface="+mn-lt"/>
                </a:endParaRPr>
              </a:p>
            </p:txBody>
          </p:sp>
          <p:sp>
            <p:nvSpPr>
              <p:cNvPr id="32" name="Oval 31"/>
              <p:cNvSpPr/>
              <p:nvPr/>
            </p:nvSpPr>
            <p:spPr bwMode="auto">
              <a:xfrm>
                <a:off x="3066566" y="2100393"/>
                <a:ext cx="3022600" cy="3022600"/>
              </a:xfrm>
              <a:prstGeom prst="ellipse">
                <a:avLst/>
              </a:prstGeom>
              <a:gradFill flip="none" rotWithShape="1">
                <a:gsLst>
                  <a:gs pos="27000">
                    <a:srgbClr val="C7EDF5"/>
                  </a:gs>
                  <a:gs pos="74000">
                    <a:srgbClr val="6CBEF0"/>
                  </a:gs>
                  <a:gs pos="71000">
                    <a:srgbClr val="FFFFFF"/>
                  </a:gs>
                </a:gsLst>
                <a:path path="circle">
                  <a:fillToRect l="50000" t="50000" r="50000" b="50000"/>
                </a:path>
                <a:tileRect/>
              </a:gradFill>
              <a:ln w="19050" cap="flat" cmpd="sng" algn="ctr">
                <a:noFill/>
                <a:prstDash val="solid"/>
                <a:round/>
                <a:headEnd type="none" w="med" len="med"/>
                <a:tailEnd type="none" w="med" len="med"/>
              </a:ln>
              <a:effectLst>
                <a:outerShdw blurRad="254000" algn="ctr" rotWithShape="0">
                  <a:prstClr val="black">
                    <a:alpha val="10000"/>
                  </a:prstClr>
                </a:outerShdw>
              </a:effectLst>
            </p:spPr>
            <p:txBody>
              <a:bodyPr wrap="none" anchor="ctr"/>
              <a:lstStyle/>
              <a:p>
                <a:pPr defTabSz="914033">
                  <a:defRPr/>
                </a:pPr>
                <a:endParaRPr lang="en-US" sz="2700" dirty="0">
                  <a:solidFill>
                    <a:schemeClr val="bg1"/>
                  </a:solidFill>
                  <a:latin typeface="+mn-lt"/>
                </a:endParaRPr>
              </a:p>
            </p:txBody>
          </p:sp>
        </p:grpSp>
        <p:sp>
          <p:nvSpPr>
            <p:cNvPr id="34" name="Rectangle 33"/>
            <p:cNvSpPr/>
            <p:nvPr/>
          </p:nvSpPr>
          <p:spPr>
            <a:xfrm>
              <a:off x="3299837" y="2880766"/>
              <a:ext cx="2570900" cy="404887"/>
            </a:xfrm>
            <a:prstGeom prst="rect">
              <a:avLst/>
            </a:prstGeom>
          </p:spPr>
          <p:txBody>
            <a:bodyPr anchor="ctr">
              <a:spAutoFit/>
            </a:bodyPr>
            <a:lstStyle/>
            <a:p>
              <a:pPr algn="ctr" defTabSz="909804">
                <a:lnSpc>
                  <a:spcPct val="75000"/>
                </a:lnSpc>
                <a:spcBef>
                  <a:spcPts val="1198"/>
                </a:spcBef>
                <a:buClr>
                  <a:srgbClr val="FFEB1B"/>
                </a:buClr>
                <a:buSzPct val="100000"/>
                <a:defRPr/>
              </a:pPr>
              <a:endParaRPr lang="en-US" sz="2700" b="1" i="1" dirty="0">
                <a:solidFill>
                  <a:schemeClr val="bg1"/>
                </a:solidFill>
                <a:effectLst>
                  <a:outerShdw blurRad="38100" dist="38100" dir="2700000" algn="tl">
                    <a:srgbClr val="FFFFFF"/>
                  </a:outerShdw>
                </a:effectLst>
                <a:latin typeface="Segoe"/>
                <a:sym typeface="Wingdings" pitchFamily="2" charset="2"/>
              </a:endParaRPr>
            </a:p>
          </p:txBody>
        </p:sp>
      </p:grpSp>
      <p:pic>
        <p:nvPicPr>
          <p:cNvPr id="27652" name="Picture 55" descr="MS-Windows-Server-R2"/>
          <p:cNvPicPr>
            <a:picLocks noChangeAspect="1" noChangeArrowheads="1"/>
          </p:cNvPicPr>
          <p:nvPr/>
        </p:nvPicPr>
        <p:blipFill>
          <a:blip r:embed="rId4" cstate="email"/>
          <a:srcRect b="-6432"/>
          <a:stretch>
            <a:fillRect/>
          </a:stretch>
        </p:blipFill>
        <p:spPr bwMode="auto">
          <a:xfrm>
            <a:off x="133618" y="2354792"/>
            <a:ext cx="2152385" cy="388408"/>
          </a:xfrm>
          <a:prstGeom prst="rect">
            <a:avLst/>
          </a:prstGeom>
          <a:noFill/>
          <a:ln w="9525">
            <a:noFill/>
            <a:miter lim="800000"/>
            <a:headEnd/>
            <a:tailEnd/>
          </a:ln>
        </p:spPr>
      </p:pic>
      <p:pic>
        <p:nvPicPr>
          <p:cNvPr id="27653" name="Picture 18" descr="R2"/>
          <p:cNvPicPr>
            <a:picLocks noChangeAspect="1" noChangeArrowheads="1"/>
          </p:cNvPicPr>
          <p:nvPr/>
        </p:nvPicPr>
        <p:blipFill>
          <a:blip r:embed="rId5" cstate="email"/>
          <a:srcRect/>
          <a:stretch>
            <a:fillRect/>
          </a:stretch>
        </p:blipFill>
        <p:spPr bwMode="black">
          <a:xfrm>
            <a:off x="1564750" y="4855263"/>
            <a:ext cx="1559450" cy="226387"/>
          </a:xfrm>
          <a:prstGeom prst="rect">
            <a:avLst/>
          </a:prstGeom>
          <a:noFill/>
          <a:ln w="9525">
            <a:noFill/>
            <a:miter lim="800000"/>
            <a:headEnd/>
            <a:tailEnd/>
          </a:ln>
        </p:spPr>
      </p:pic>
      <p:pic>
        <p:nvPicPr>
          <p:cNvPr id="27654" name="Picture 60" descr="Systems Center Data Protection Manager logo reverse"/>
          <p:cNvPicPr>
            <a:picLocks noChangeAspect="1" noChangeArrowheads="1"/>
          </p:cNvPicPr>
          <p:nvPr/>
        </p:nvPicPr>
        <p:blipFill>
          <a:blip r:embed="rId6" cstate="email"/>
          <a:srcRect/>
          <a:stretch>
            <a:fillRect/>
          </a:stretch>
        </p:blipFill>
        <p:spPr bwMode="auto">
          <a:xfrm>
            <a:off x="6428054" y="2409032"/>
            <a:ext cx="1992313" cy="549010"/>
          </a:xfrm>
          <a:prstGeom prst="rect">
            <a:avLst/>
          </a:prstGeom>
          <a:noFill/>
          <a:ln w="9525">
            <a:noFill/>
            <a:miter lim="800000"/>
            <a:headEnd/>
            <a:tailEnd/>
          </a:ln>
        </p:spPr>
      </p:pic>
      <p:pic>
        <p:nvPicPr>
          <p:cNvPr id="45" name="Picture 17" descr="Operations Manager 2005 logo reverseH"/>
          <p:cNvPicPr>
            <a:picLocks noChangeAspect="1" noChangeArrowheads="1"/>
          </p:cNvPicPr>
          <p:nvPr/>
        </p:nvPicPr>
        <p:blipFill>
          <a:blip r:embed="rId7" cstate="email"/>
          <a:srcRect/>
          <a:stretch>
            <a:fillRect/>
          </a:stretch>
        </p:blipFill>
        <p:spPr bwMode="auto">
          <a:xfrm>
            <a:off x="5707255" y="4441173"/>
            <a:ext cx="1251479" cy="586052"/>
          </a:xfrm>
          <a:prstGeom prst="rect">
            <a:avLst/>
          </a:prstGeom>
          <a:noFill/>
          <a:effectLst>
            <a:outerShdw dist="12700" algn="ctr" rotWithShape="0">
              <a:schemeClr val="bg2"/>
            </a:outerShdw>
          </a:effectLst>
        </p:spPr>
      </p:pic>
      <p:sp>
        <p:nvSpPr>
          <p:cNvPr id="48" name="TextBox 47"/>
          <p:cNvSpPr txBox="1"/>
          <p:nvPr/>
        </p:nvSpPr>
        <p:spPr>
          <a:xfrm>
            <a:off x="29105" y="2752990"/>
            <a:ext cx="2676261" cy="1643493"/>
          </a:xfrm>
          <a:prstGeom prst="rect">
            <a:avLst/>
          </a:prstGeom>
          <a:noFill/>
        </p:spPr>
        <p:txBody>
          <a:bodyPr lIns="91402" tIns="45703" rIns="91402" bIns="45703">
            <a:spAutoFit/>
          </a:bodyPr>
          <a:lstStyle/>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DFS replication</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Remote Differential Compression</a:t>
            </a:r>
          </a:p>
          <a:p>
            <a:pPr marL="290925" indent="-290925" defTabSz="912410">
              <a:lnSpc>
                <a:spcPct val="90000"/>
              </a:lnSpc>
              <a:spcBef>
                <a:spcPct val="30000"/>
              </a:spcBef>
              <a:buClr>
                <a:schemeClr val="tx2"/>
              </a:buClr>
              <a:buSzPct val="95000"/>
              <a:buBlip>
                <a:blip r:embed="rId8"/>
              </a:buBlip>
              <a:defRPr/>
            </a:pPr>
            <a:r>
              <a:rPr lang="en-US" sz="1600" dirty="0" smtClean="0">
                <a:solidFill>
                  <a:schemeClr val="bg1"/>
                </a:solidFill>
                <a:latin typeface="+mn-lt"/>
              </a:rPr>
              <a:t>BitLocker and Read-only DC</a:t>
            </a:r>
          </a:p>
          <a:p>
            <a:pPr marL="290925" indent="-290925" defTabSz="912410">
              <a:lnSpc>
                <a:spcPct val="90000"/>
              </a:lnSpc>
              <a:spcBef>
                <a:spcPct val="30000"/>
              </a:spcBef>
              <a:buClr>
                <a:schemeClr val="tx2"/>
              </a:buClr>
              <a:buSzPct val="95000"/>
              <a:buBlip>
                <a:blip r:embed="rId8"/>
              </a:buBlip>
              <a:defRPr/>
            </a:pPr>
            <a:r>
              <a:rPr lang="en-US" sz="1600" dirty="0" smtClean="0">
                <a:solidFill>
                  <a:schemeClr val="bg1"/>
                </a:solidFill>
                <a:latin typeface="+mn-lt"/>
              </a:rPr>
              <a:t>Powershell</a:t>
            </a:r>
            <a:endParaRPr lang="en-US" sz="1600" dirty="0">
              <a:solidFill>
                <a:schemeClr val="bg1"/>
              </a:solidFill>
              <a:latin typeface="+mn-lt"/>
            </a:endParaRPr>
          </a:p>
        </p:txBody>
      </p:sp>
      <p:sp>
        <p:nvSpPr>
          <p:cNvPr id="50" name="TextBox 49"/>
          <p:cNvSpPr txBox="1"/>
          <p:nvPr/>
        </p:nvSpPr>
        <p:spPr>
          <a:xfrm>
            <a:off x="943243" y="5133640"/>
            <a:ext cx="3476625" cy="1495760"/>
          </a:xfrm>
          <a:prstGeom prst="rect">
            <a:avLst/>
          </a:prstGeom>
          <a:noFill/>
        </p:spPr>
        <p:txBody>
          <a:bodyPr lIns="91402" tIns="45703" rIns="91402" bIns="45703">
            <a:spAutoFit/>
          </a:bodyPr>
          <a:lstStyle/>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Workload consolidation</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Workload portability</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Legacy application hosting</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Specialized environments </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Disaster recover</a:t>
            </a:r>
            <a:r>
              <a:rPr lang="en-US" sz="1600" dirty="0">
                <a:solidFill>
                  <a:schemeClr val="bg1"/>
                </a:solidFill>
                <a:effectLst>
                  <a:outerShdw blurRad="38100" dist="38100" dir="2700000" algn="tl">
                    <a:srgbClr val="000000">
                      <a:alpha val="43137"/>
                    </a:srgbClr>
                  </a:outerShdw>
                </a:effectLst>
                <a:latin typeface="Segoe Semibold" pitchFamily="34" charset="0"/>
              </a:rPr>
              <a:t>y</a:t>
            </a:r>
          </a:p>
        </p:txBody>
      </p:sp>
      <p:sp>
        <p:nvSpPr>
          <p:cNvPr id="51" name="TextBox 50"/>
          <p:cNvSpPr txBox="1"/>
          <p:nvPr/>
        </p:nvSpPr>
        <p:spPr>
          <a:xfrm>
            <a:off x="5057513" y="5172479"/>
            <a:ext cx="3476625" cy="904829"/>
          </a:xfrm>
          <a:prstGeom prst="rect">
            <a:avLst/>
          </a:prstGeom>
          <a:noFill/>
        </p:spPr>
        <p:txBody>
          <a:bodyPr lIns="91402" tIns="45703" rIns="91402" bIns="45703">
            <a:spAutoFit/>
          </a:bodyPr>
          <a:lstStyle/>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Monitor operational status</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Automate ticket generation</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Robust reporting</a:t>
            </a:r>
          </a:p>
        </p:txBody>
      </p:sp>
      <p:sp>
        <p:nvSpPr>
          <p:cNvPr id="52" name="TextBox 51"/>
          <p:cNvSpPr txBox="1"/>
          <p:nvPr/>
        </p:nvSpPr>
        <p:spPr>
          <a:xfrm>
            <a:off x="6276975" y="2934229"/>
            <a:ext cx="3476625" cy="904829"/>
          </a:xfrm>
          <a:prstGeom prst="rect">
            <a:avLst/>
          </a:prstGeom>
          <a:noFill/>
        </p:spPr>
        <p:txBody>
          <a:bodyPr lIns="91402" tIns="45703" rIns="91402" bIns="45703">
            <a:spAutoFit/>
          </a:bodyPr>
          <a:lstStyle/>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Centralized backup</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Rapid, reliable recovery</a:t>
            </a:r>
          </a:p>
          <a:p>
            <a:pPr marL="290925" indent="-290925" defTabSz="912410">
              <a:lnSpc>
                <a:spcPct val="90000"/>
              </a:lnSpc>
              <a:spcBef>
                <a:spcPct val="30000"/>
              </a:spcBef>
              <a:buClr>
                <a:schemeClr val="tx2"/>
              </a:buClr>
              <a:buSzPct val="95000"/>
              <a:buBlip>
                <a:blip r:embed="rId8"/>
              </a:buBlip>
              <a:defRPr/>
            </a:pPr>
            <a:r>
              <a:rPr lang="en-US" sz="1600" dirty="0">
                <a:solidFill>
                  <a:schemeClr val="bg1"/>
                </a:solidFill>
                <a:latin typeface="+mn-lt"/>
              </a:rPr>
              <a:t>Operational simplicity</a:t>
            </a:r>
          </a:p>
        </p:txBody>
      </p:sp>
      <p:grpSp>
        <p:nvGrpSpPr>
          <p:cNvPr id="4" name="Group 40"/>
          <p:cNvGrpSpPr>
            <a:grpSpLocks/>
          </p:cNvGrpSpPr>
          <p:nvPr/>
        </p:nvGrpSpPr>
        <p:grpSpPr bwMode="auto">
          <a:xfrm>
            <a:off x="3593042" y="2436814"/>
            <a:ext cx="2248958" cy="1729053"/>
            <a:chOff x="3658" y="2305"/>
            <a:chExt cx="1417" cy="1089"/>
          </a:xfrm>
        </p:grpSpPr>
        <p:pic>
          <p:nvPicPr>
            <p:cNvPr id="27661" name="Picture 18" descr="arrow 14 yellow green up arrow faded jaggy"/>
            <p:cNvPicPr>
              <a:picLocks noChangeAspect="1" noChangeArrowheads="1"/>
            </p:cNvPicPr>
            <p:nvPr/>
          </p:nvPicPr>
          <p:blipFill>
            <a:blip r:embed="rId9" cstate="email"/>
            <a:srcRect/>
            <a:stretch>
              <a:fillRect/>
            </a:stretch>
          </p:blipFill>
          <p:spPr bwMode="auto">
            <a:xfrm>
              <a:off x="3658" y="2305"/>
              <a:ext cx="1417" cy="1089"/>
            </a:xfrm>
            <a:prstGeom prst="rect">
              <a:avLst/>
            </a:prstGeom>
            <a:noFill/>
            <a:ln w="9525">
              <a:noFill/>
              <a:miter lim="800000"/>
              <a:headEnd/>
              <a:tailEnd/>
            </a:ln>
          </p:spPr>
        </p:pic>
        <p:pic>
          <p:nvPicPr>
            <p:cNvPr id="27662" name="Picture 25" descr="People1"/>
            <p:cNvPicPr>
              <a:picLocks noChangeAspect="1" noChangeArrowheads="1"/>
            </p:cNvPicPr>
            <p:nvPr/>
          </p:nvPicPr>
          <p:blipFill>
            <a:blip r:embed="rId10" cstate="email"/>
            <a:srcRect/>
            <a:stretch>
              <a:fillRect/>
            </a:stretch>
          </p:blipFill>
          <p:spPr bwMode="auto">
            <a:xfrm>
              <a:off x="3766" y="2476"/>
              <a:ext cx="852" cy="702"/>
            </a:xfrm>
            <a:prstGeom prst="rect">
              <a:avLst/>
            </a:prstGeom>
            <a:noFill/>
            <a:ln w="9525">
              <a:noFill/>
              <a:miter lim="800000"/>
              <a:headEnd/>
              <a:tailEnd/>
            </a:ln>
          </p:spPr>
        </p:pic>
      </p:grpSp>
      <p:sp>
        <p:nvSpPr>
          <p:cNvPr id="20" name="Title 19"/>
          <p:cNvSpPr>
            <a:spLocks noGrp="1"/>
          </p:cNvSpPr>
          <p:nvPr>
            <p:ph type="title"/>
          </p:nvPr>
        </p:nvSpPr>
        <p:spPr>
          <a:xfrm>
            <a:off x="152400" y="76200"/>
            <a:ext cx="8380412"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Virtualization to Increase Productivity</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pic>
        <p:nvPicPr>
          <p:cNvPr id="22" name="Picture 2" descr="C:\Users\rajivaru\Documents\MS_Files\WSV\BOM\Logos\WS08-HypeV_h_rgb_r.png"/>
          <p:cNvPicPr>
            <a:picLocks noChangeAspect="1" noChangeArrowheads="1"/>
          </p:cNvPicPr>
          <p:nvPr/>
        </p:nvPicPr>
        <p:blipFill>
          <a:blip r:embed="rId11" cstate="email"/>
          <a:srcRect/>
          <a:stretch>
            <a:fillRect/>
          </a:stretch>
        </p:blipFill>
        <p:spPr bwMode="auto">
          <a:xfrm>
            <a:off x="1574100" y="4364675"/>
            <a:ext cx="2209800" cy="490377"/>
          </a:xfrm>
          <a:prstGeom prst="rect">
            <a:avLst/>
          </a:prstGeom>
          <a:noFill/>
        </p:spPr>
      </p:pic>
      <p:sp>
        <p:nvSpPr>
          <p:cNvPr id="21"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Administration Console</a:t>
            </a:r>
            <a:endParaRPr lang="en-US" dirty="0"/>
          </a:p>
        </p:txBody>
      </p:sp>
      <p:sp>
        <p:nvSpPr>
          <p:cNvPr id="5" name="Rectangle 4"/>
          <p:cNvSpPr/>
          <p:nvPr/>
        </p:nvSpPr>
        <p:spPr>
          <a:xfrm rot="21075430">
            <a:off x="1245236" y="2852090"/>
            <a:ext cx="6510168" cy="8402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fontAlgn="base">
              <a:lnSpc>
                <a:spcPct val="90000"/>
              </a:lnSpc>
              <a:spcBef>
                <a:spcPct val="0"/>
              </a:spcBef>
              <a:spcAft>
                <a:spcPct val="0"/>
              </a:spcAft>
            </a:pPr>
            <a:r>
              <a:rPr lang="en-US" sz="5400" b="1" dirty="0" smtClean="0">
                <a:ln w="12700">
                  <a:noFill/>
                  <a:prstDash val="solid"/>
                </a:ln>
                <a:gradFill>
                  <a:gsLst>
                    <a:gs pos="0">
                      <a:srgbClr val="000000"/>
                    </a:gs>
                    <a:gs pos="100000">
                      <a:srgbClr val="000000"/>
                    </a:gs>
                  </a:gsLst>
                  <a:lin ang="5400000" scaled="0"/>
                </a:gradFill>
                <a:effectLst>
                  <a:outerShdw blurRad="76200" dir="3900000" algn="ctr" rotWithShape="0">
                    <a:srgbClr val="FFFFFF"/>
                  </a:outerShdw>
                </a:effectLst>
                <a:latin typeface="Segoe Semibold" pitchFamily="34" charset="0"/>
              </a:rPr>
              <a:t>DEMO!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Text Box 31"/>
          <p:cNvSpPr txBox="1">
            <a:spLocks noChangeArrowheads="1"/>
          </p:cNvSpPr>
          <p:nvPr/>
        </p:nvSpPr>
        <p:spPr bwMode="auto">
          <a:xfrm>
            <a:off x="5708386" y="6301054"/>
            <a:ext cx="185208" cy="309563"/>
          </a:xfrm>
          <a:prstGeom prst="rect">
            <a:avLst/>
          </a:prstGeom>
          <a:noFill/>
          <a:ln w="9525">
            <a:noFill/>
            <a:miter lim="800000"/>
            <a:headEnd/>
            <a:tailEnd/>
          </a:ln>
        </p:spPr>
        <p:txBody>
          <a:bodyPr wrap="none" lIns="91410" tIns="45707" rIns="91410" bIns="45707">
            <a:spAutoFit/>
          </a:bodyPr>
          <a:lstStyle/>
          <a:p>
            <a:pPr algn="ctr" eaLnBrk="0" hangingPunct="0">
              <a:defRPr/>
            </a:pPr>
            <a:endParaRPr lang="en-US" sz="1400" b="1" dirty="0">
              <a:effectLst>
                <a:outerShdw blurRad="38100" dist="38100" dir="2700000" algn="tl">
                  <a:srgbClr val="000000">
                    <a:alpha val="43137"/>
                  </a:srgbClr>
                </a:outerShdw>
              </a:effectLst>
              <a:latin typeface="Segoe Semibold" pitchFamily="34" charset="0"/>
            </a:endParaRPr>
          </a:p>
        </p:txBody>
      </p:sp>
      <p:sp>
        <p:nvSpPr>
          <p:cNvPr id="21515" name="Rectangle 35"/>
          <p:cNvSpPr>
            <a:spLocks noGrp="1" noChangeArrowheads="1"/>
          </p:cNvSpPr>
          <p:nvPr>
            <p:ph type="title"/>
          </p:nvPr>
        </p:nvSpPr>
        <p:spPr>
          <a:xfrm>
            <a:off x="152400" y="152400"/>
            <a:ext cx="8382000" cy="590927"/>
          </a:xfrm>
        </p:spPr>
        <p:txBody>
          <a:bodyPr vert="horz" wrap="square" lIns="91436" tIns="45718" rIns="91436" bIns="45718" rtlCol="0" anchor="t" anchorCtr="0">
            <a:spAutoFit/>
          </a:bodyPr>
          <a:lstStyle/>
          <a:p>
            <a:pPr defTabSz="912520">
              <a:defRPr/>
            </a:pPr>
            <a:r>
              <a:rPr lang="en-US"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Windows Server 2008 Hyper-V</a:t>
            </a:r>
            <a:endPar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21518" name="Text Box 54"/>
          <p:cNvSpPr txBox="1">
            <a:spLocks noChangeArrowheads="1"/>
          </p:cNvSpPr>
          <p:nvPr/>
        </p:nvSpPr>
        <p:spPr bwMode="auto">
          <a:xfrm>
            <a:off x="2612764" y="7053792"/>
            <a:ext cx="184669" cy="369306"/>
          </a:xfrm>
          <a:prstGeom prst="rect">
            <a:avLst/>
          </a:prstGeom>
          <a:noFill/>
          <a:ln w="9525">
            <a:noFill/>
            <a:miter lim="800000"/>
            <a:headEnd/>
            <a:tailEnd/>
          </a:ln>
        </p:spPr>
        <p:txBody>
          <a:bodyPr wrap="none" lIns="91410" tIns="45707" rIns="91410" bIns="45707">
            <a:spAutoFit/>
          </a:bodyPr>
          <a:lstStyle/>
          <a:p>
            <a:pPr algn="ctr" eaLnBrk="0" hangingPunct="0">
              <a:defRPr/>
            </a:pPr>
            <a:endParaRPr lang="en-US" dirty="0">
              <a:effectLst>
                <a:outerShdw blurRad="38100" dist="38100" dir="2700000" algn="tl">
                  <a:srgbClr val="000000">
                    <a:alpha val="43137"/>
                  </a:srgbClr>
                </a:outerShdw>
              </a:effectLst>
              <a:latin typeface="Segoe Semibold" pitchFamily="34" charset="0"/>
            </a:endParaRPr>
          </a:p>
        </p:txBody>
      </p:sp>
      <p:grpSp>
        <p:nvGrpSpPr>
          <p:cNvPr id="2" name="Group 48"/>
          <p:cNvGrpSpPr/>
          <p:nvPr/>
        </p:nvGrpSpPr>
        <p:grpSpPr>
          <a:xfrm>
            <a:off x="200321" y="4368800"/>
            <a:ext cx="3163824" cy="941831"/>
            <a:chOff x="5246454" y="5136445"/>
            <a:chExt cx="2869742" cy="740097"/>
          </a:xfrm>
          <a:effectLst>
            <a:outerShdw blurRad="50800" dist="38100" dir="5400000" algn="t" rotWithShape="0">
              <a:prstClr val="black">
                <a:alpha val="40000"/>
              </a:prstClr>
            </a:outerShdw>
          </a:effectLst>
        </p:grpSpPr>
        <p:sp>
          <p:nvSpPr>
            <p:cNvPr id="21534" name="AutoShape 29"/>
            <p:cNvSpPr>
              <a:spLocks noChangeArrowheads="1"/>
            </p:cNvSpPr>
            <p:nvPr/>
          </p:nvSpPr>
          <p:spPr bwMode="auto">
            <a:xfrm>
              <a:off x="5246454" y="5136445"/>
              <a:ext cx="2869742" cy="740097"/>
            </a:xfrm>
            <a:prstGeom prst="cube">
              <a:avLst>
                <a:gd name="adj" fmla="val 55769"/>
              </a:avLst>
            </a:prstGeom>
            <a:gradFill flip="none" rotWithShape="1">
              <a:gsLst>
                <a:gs pos="0">
                  <a:srgbClr val="00B050">
                    <a:alpha val="80000"/>
                  </a:srgbClr>
                </a:gs>
                <a:gs pos="50000">
                  <a:srgbClr val="92D050">
                    <a:alpha val="80000"/>
                  </a:srgbClr>
                </a:gs>
                <a:gs pos="100000">
                  <a:srgbClr val="00B050">
                    <a:alpha val="80000"/>
                  </a:srgbClr>
                </a:gs>
              </a:gsLst>
              <a:lin ang="135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dirty="0">
                <a:solidFill>
                  <a:schemeClr val="bg1"/>
                </a:solidFill>
                <a:effectLst>
                  <a:outerShdw blurRad="38100" dist="38100" dir="2700000" algn="tl">
                    <a:srgbClr val="000000">
                      <a:alpha val="43137"/>
                    </a:srgbClr>
                  </a:outerShdw>
                </a:effectLst>
                <a:latin typeface="Segoe Semibold" pitchFamily="34" charset="0"/>
              </a:endParaRPr>
            </a:p>
          </p:txBody>
        </p:sp>
        <p:sp>
          <p:nvSpPr>
            <p:cNvPr id="46" name="TextBox 45"/>
            <p:cNvSpPr txBox="1"/>
            <p:nvPr/>
          </p:nvSpPr>
          <p:spPr>
            <a:xfrm>
              <a:off x="5373510" y="5589621"/>
              <a:ext cx="2235200" cy="278131"/>
            </a:xfrm>
            <a:prstGeom prst="rect">
              <a:avLst/>
            </a:prstGeom>
            <a:noFill/>
          </p:spPr>
          <p:txBody>
            <a:bodyPr>
              <a:spAutoFit/>
            </a:bodyPr>
            <a:lstStyle/>
            <a:p>
              <a:pPr algn="ctr" eaLnBrk="0" hangingPunct="0">
                <a:defRPr/>
              </a:pPr>
              <a:r>
                <a:rPr lang="en-US" sz="1700" dirty="0">
                  <a:solidFill>
                    <a:schemeClr val="bg1"/>
                  </a:solidFill>
                  <a:effectLst>
                    <a:outerShdw blurRad="38100" dist="38100" dir="2700000" algn="tl">
                      <a:srgbClr val="000000">
                        <a:alpha val="43137"/>
                      </a:srgbClr>
                    </a:outerShdw>
                  </a:effectLst>
                  <a:latin typeface="Segoe Semibold" pitchFamily="34" charset="0"/>
                </a:rPr>
                <a:t>AMD-V / Intel VT</a:t>
              </a:r>
            </a:p>
          </p:txBody>
        </p:sp>
      </p:grpSp>
      <p:grpSp>
        <p:nvGrpSpPr>
          <p:cNvPr id="3" name="Group 50"/>
          <p:cNvGrpSpPr/>
          <p:nvPr/>
        </p:nvGrpSpPr>
        <p:grpSpPr>
          <a:xfrm>
            <a:off x="178479" y="4334474"/>
            <a:ext cx="3163375" cy="553560"/>
            <a:chOff x="5222460" y="4738585"/>
            <a:chExt cx="2920890" cy="823219"/>
          </a:xfrm>
          <a:effectLst>
            <a:outerShdw blurRad="50800" dist="38100" dir="5400000" algn="t" rotWithShape="0">
              <a:prstClr val="black">
                <a:alpha val="40000"/>
              </a:prstClr>
            </a:outerShdw>
          </a:effectLst>
        </p:grpSpPr>
        <p:sp>
          <p:nvSpPr>
            <p:cNvPr id="91169" name="AutoShape 33"/>
            <p:cNvSpPr>
              <a:spLocks noChangeArrowheads="1"/>
            </p:cNvSpPr>
            <p:nvPr/>
          </p:nvSpPr>
          <p:spPr bwMode="auto">
            <a:xfrm>
              <a:off x="5222460" y="4738585"/>
              <a:ext cx="2920890" cy="713946"/>
            </a:xfrm>
            <a:prstGeom prst="cube">
              <a:avLst>
                <a:gd name="adj" fmla="val 55769"/>
              </a:avLst>
            </a:prstGeom>
            <a:gradFill rotWithShape="1">
              <a:gsLst>
                <a:gs pos="0">
                  <a:schemeClr val="folHlink">
                    <a:gamma/>
                    <a:shade val="66275"/>
                    <a:invGamma/>
                    <a:alpha val="80000"/>
                  </a:schemeClr>
                </a:gs>
                <a:gs pos="50000">
                  <a:schemeClr val="folHlink">
                    <a:alpha val="80000"/>
                  </a:schemeClr>
                </a:gs>
                <a:gs pos="100000">
                  <a:schemeClr val="folHlink">
                    <a:gamma/>
                    <a:shade val="66275"/>
                    <a:invGamma/>
                    <a:alpha val="80000"/>
                  </a:schemeClr>
                </a:gs>
              </a:gsLst>
              <a:lin ang="27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dirty="0">
                <a:solidFill>
                  <a:schemeClr val="bg1"/>
                </a:solidFill>
                <a:effectLst>
                  <a:outerShdw blurRad="38100" dist="38100" dir="2700000" algn="tl">
                    <a:srgbClr val="000000">
                      <a:alpha val="43137"/>
                    </a:srgbClr>
                  </a:outerShdw>
                </a:effectLst>
                <a:latin typeface="Segoe Semibold" pitchFamily="34" charset="0"/>
              </a:endParaRPr>
            </a:p>
          </p:txBody>
        </p:sp>
        <p:sp>
          <p:nvSpPr>
            <p:cNvPr id="47" name="TextBox 46"/>
            <p:cNvSpPr txBox="1"/>
            <p:nvPr/>
          </p:nvSpPr>
          <p:spPr>
            <a:xfrm>
              <a:off x="5382045" y="5035443"/>
              <a:ext cx="2415822" cy="526361"/>
            </a:xfrm>
            <a:prstGeom prst="rect">
              <a:avLst/>
            </a:prstGeom>
            <a:noFill/>
          </p:spPr>
          <p:txBody>
            <a:bodyPr>
              <a:spAutoFit/>
            </a:bodyPr>
            <a:lstStyle/>
            <a:p>
              <a:pPr algn="ctr" eaLnBrk="0" hangingPunct="0">
                <a:defRPr/>
              </a:pPr>
              <a:r>
                <a:rPr lang="en-US" sz="1700" dirty="0">
                  <a:solidFill>
                    <a:schemeClr val="bg1"/>
                  </a:solidFill>
                  <a:effectLst>
                    <a:outerShdw blurRad="38100" dist="38100" dir="2700000" algn="tl">
                      <a:srgbClr val="000000">
                        <a:alpha val="43137"/>
                      </a:srgbClr>
                    </a:outerShdw>
                  </a:effectLst>
                  <a:latin typeface="Segoe Semibold" pitchFamily="34" charset="0"/>
                </a:rPr>
                <a:t>Windows Hypervisor</a:t>
              </a:r>
            </a:p>
          </p:txBody>
        </p:sp>
        <p:pic>
          <p:nvPicPr>
            <p:cNvPr id="50" name="Picture 46" descr="Windows XP Flag"/>
            <p:cNvPicPr>
              <a:picLocks noChangeAspect="1" noChangeArrowheads="1"/>
            </p:cNvPicPr>
            <p:nvPr/>
          </p:nvPicPr>
          <p:blipFill>
            <a:blip r:embed="rId3" cstate="email"/>
            <a:srcRect/>
            <a:stretch>
              <a:fillRect/>
            </a:stretch>
          </p:blipFill>
          <p:spPr bwMode="auto">
            <a:xfrm>
              <a:off x="5325647" y="5166408"/>
              <a:ext cx="279201" cy="246416"/>
            </a:xfrm>
            <a:prstGeom prst="rect">
              <a:avLst/>
            </a:prstGeom>
            <a:noFill/>
          </p:spPr>
        </p:pic>
      </p:grpSp>
      <p:pic>
        <p:nvPicPr>
          <p:cNvPr id="21531" name="Picture 18" descr="Gel - Gel2 arrow MS yellow"/>
          <p:cNvPicPr>
            <a:picLocks noChangeAspect="1" noChangeArrowheads="1"/>
          </p:cNvPicPr>
          <p:nvPr/>
        </p:nvPicPr>
        <p:blipFill>
          <a:blip r:embed="rId4" cstate="email">
            <a:lum bright="6000"/>
          </a:blip>
          <a:srcRect/>
          <a:stretch>
            <a:fillRect/>
          </a:stretch>
        </p:blipFill>
        <p:spPr bwMode="auto">
          <a:xfrm>
            <a:off x="638977" y="3622690"/>
            <a:ext cx="281781" cy="600604"/>
          </a:xfrm>
          <a:prstGeom prst="rect">
            <a:avLst/>
          </a:prstGeom>
          <a:noFill/>
          <a:ln w="9525">
            <a:noFill/>
            <a:miter lim="800000"/>
            <a:headEnd/>
            <a:tailEnd/>
          </a:ln>
          <a:effectLst>
            <a:outerShdw dist="88900" dir="5400000" sx="89999" sy="-19000" rotWithShape="0">
              <a:srgbClr val="000000">
                <a:alpha val="59999"/>
              </a:srgbClr>
            </a:outerShdw>
          </a:effectLst>
        </p:spPr>
      </p:pic>
      <p:pic>
        <p:nvPicPr>
          <p:cNvPr id="21532" name="Picture 19" descr="Gel - Gel2 arrow MS yellow"/>
          <p:cNvPicPr>
            <a:picLocks noChangeAspect="1" noChangeArrowheads="1"/>
          </p:cNvPicPr>
          <p:nvPr/>
        </p:nvPicPr>
        <p:blipFill>
          <a:blip r:embed="rId4" cstate="email">
            <a:lum bright="6000"/>
          </a:blip>
          <a:srcRect/>
          <a:stretch>
            <a:fillRect/>
          </a:stretch>
        </p:blipFill>
        <p:spPr bwMode="auto">
          <a:xfrm>
            <a:off x="1539876" y="3625336"/>
            <a:ext cx="283104" cy="600604"/>
          </a:xfrm>
          <a:prstGeom prst="rect">
            <a:avLst/>
          </a:prstGeom>
          <a:noFill/>
          <a:ln w="9525">
            <a:noFill/>
            <a:miter lim="800000"/>
            <a:headEnd/>
            <a:tailEnd/>
          </a:ln>
          <a:effectLst>
            <a:outerShdw dist="88900" dir="5400000" sx="89999" sy="-19000" rotWithShape="0">
              <a:srgbClr val="000000">
                <a:alpha val="59999"/>
              </a:srgbClr>
            </a:outerShdw>
          </a:effectLst>
        </p:spPr>
      </p:pic>
      <p:pic>
        <p:nvPicPr>
          <p:cNvPr id="21533" name="Picture 20" descr="Gel - Gel2 arrow MS yellow"/>
          <p:cNvPicPr>
            <a:picLocks noChangeAspect="1" noChangeArrowheads="1"/>
          </p:cNvPicPr>
          <p:nvPr/>
        </p:nvPicPr>
        <p:blipFill>
          <a:blip r:embed="rId4" cstate="email">
            <a:lum bright="6000"/>
          </a:blip>
          <a:srcRect/>
          <a:stretch>
            <a:fillRect/>
          </a:stretch>
        </p:blipFill>
        <p:spPr bwMode="auto">
          <a:xfrm>
            <a:off x="2506934" y="3625336"/>
            <a:ext cx="281781" cy="600604"/>
          </a:xfrm>
          <a:prstGeom prst="rect">
            <a:avLst/>
          </a:prstGeom>
          <a:noFill/>
          <a:ln w="9525">
            <a:noFill/>
            <a:miter lim="800000"/>
            <a:headEnd/>
            <a:tailEnd/>
          </a:ln>
          <a:effectLst>
            <a:outerShdw dist="88900" dir="5400000" sx="89999" sy="-19000" rotWithShape="0">
              <a:srgbClr val="000000">
                <a:alpha val="59999"/>
              </a:srgbClr>
            </a:outerShdw>
          </a:effectLst>
        </p:spPr>
      </p:pic>
      <p:sp>
        <p:nvSpPr>
          <p:cNvPr id="91150" name="AutoShape 14"/>
          <p:cNvSpPr>
            <a:spLocks noChangeArrowheads="1"/>
          </p:cNvSpPr>
          <p:nvPr/>
        </p:nvSpPr>
        <p:spPr bwMode="auto">
          <a:xfrm>
            <a:off x="304271" y="2881862"/>
            <a:ext cx="952500" cy="702469"/>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13500000" scaled="1"/>
            <a:tileRect/>
          </a:gradFill>
          <a:ln w="9525">
            <a:noFill/>
            <a:miter lim="800000"/>
            <a:headEnd/>
            <a:tailEnd/>
          </a:ln>
          <a:effectLst>
            <a:outerShdw blurRad="50800" dist="38100" dir="5400000" algn="t" rotWithShape="0">
              <a:prstClr val="black">
                <a:alpha val="40000"/>
              </a:prstClr>
            </a:outerShdw>
          </a:effectLst>
        </p:spPr>
        <p:txBody>
          <a:bodyPr wrap="none" lIns="91410" tIns="45707" rIns="91410" bIns="45707" anchor="ctr"/>
          <a:lstStyle/>
          <a:p>
            <a:pPr algn="ctr" eaLnBrk="0" hangingPunct="0">
              <a:defRPr/>
            </a:pPr>
            <a:r>
              <a:rPr lang="en-US" sz="1300" b="1" dirty="0">
                <a:solidFill>
                  <a:schemeClr val="bg1"/>
                </a:solidFill>
                <a:effectLst>
                  <a:outerShdw blurRad="38100" dist="38100" dir="2700000" algn="tl">
                    <a:srgbClr val="000000"/>
                  </a:outerShdw>
                </a:effectLst>
                <a:latin typeface="Segoe Semibold" pitchFamily="34" charset="0"/>
              </a:rPr>
              <a:t>VM 1</a:t>
            </a:r>
            <a:br>
              <a:rPr lang="en-US" sz="1300" b="1" dirty="0">
                <a:solidFill>
                  <a:schemeClr val="bg1"/>
                </a:solidFill>
                <a:effectLst>
                  <a:outerShdw blurRad="38100" dist="38100" dir="2700000" algn="tl">
                    <a:srgbClr val="000000"/>
                  </a:outerShdw>
                </a:effectLst>
                <a:latin typeface="Segoe Semibold" pitchFamily="34" charset="0"/>
              </a:rPr>
            </a:br>
            <a:r>
              <a:rPr lang="en-US" sz="1300" b="1" dirty="0">
                <a:solidFill>
                  <a:schemeClr val="bg1"/>
                </a:solidFill>
                <a:effectLst>
                  <a:outerShdw blurRad="38100" dist="38100" dir="2700000" algn="tl">
                    <a:srgbClr val="000000"/>
                  </a:outerShdw>
                </a:effectLst>
                <a:latin typeface="Segoe Semibold" pitchFamily="34" charset="0"/>
              </a:rPr>
              <a:t>“Parent”</a:t>
            </a:r>
          </a:p>
        </p:txBody>
      </p:sp>
      <p:sp>
        <p:nvSpPr>
          <p:cNvPr id="91151" name="AutoShape 15"/>
          <p:cNvSpPr>
            <a:spLocks noChangeArrowheads="1"/>
          </p:cNvSpPr>
          <p:nvPr/>
        </p:nvSpPr>
        <p:spPr bwMode="auto">
          <a:xfrm>
            <a:off x="1254133" y="2498208"/>
            <a:ext cx="1019969" cy="1086115"/>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13500000" scaled="1"/>
            <a:tileRect/>
          </a:gradFill>
          <a:ln w="9525">
            <a:noFill/>
            <a:miter lim="800000"/>
            <a:headEnd/>
            <a:tailEnd/>
          </a:ln>
          <a:effectLst>
            <a:outerShdw blurRad="50800" dist="38100" dir="5400000" algn="t" rotWithShape="0">
              <a:prstClr val="black">
                <a:alpha val="40000"/>
              </a:prstClr>
            </a:outerShdw>
          </a:effectLst>
        </p:spPr>
        <p:txBody>
          <a:bodyPr wrap="none" lIns="91410" tIns="45707" rIns="91410" bIns="45707" anchor="ctr"/>
          <a:lstStyle/>
          <a:p>
            <a:pPr algn="ctr" eaLnBrk="0" hangingPunct="0">
              <a:defRPr/>
            </a:pPr>
            <a:r>
              <a:rPr lang="en-US" sz="1300" b="1" dirty="0">
                <a:solidFill>
                  <a:schemeClr val="bg1"/>
                </a:solidFill>
                <a:effectLst>
                  <a:outerShdw blurRad="38100" dist="38100" dir="2700000" algn="tl">
                    <a:srgbClr val="000000"/>
                  </a:outerShdw>
                </a:effectLst>
                <a:latin typeface="Segoe Semibold" pitchFamily="34" charset="0"/>
              </a:rPr>
              <a:t>VM 2</a:t>
            </a:r>
            <a:br>
              <a:rPr lang="en-US" sz="1300" b="1" dirty="0">
                <a:solidFill>
                  <a:schemeClr val="bg1"/>
                </a:solidFill>
                <a:effectLst>
                  <a:outerShdw blurRad="38100" dist="38100" dir="2700000" algn="tl">
                    <a:srgbClr val="000000"/>
                  </a:outerShdw>
                </a:effectLst>
                <a:latin typeface="Segoe Semibold" pitchFamily="34" charset="0"/>
              </a:rPr>
            </a:br>
            <a:r>
              <a:rPr lang="en-US" sz="1300" b="1" dirty="0">
                <a:solidFill>
                  <a:schemeClr val="bg1"/>
                </a:solidFill>
                <a:effectLst>
                  <a:outerShdw blurRad="38100" dist="38100" dir="2700000" algn="tl">
                    <a:srgbClr val="000000"/>
                  </a:outerShdw>
                </a:effectLst>
                <a:latin typeface="Segoe Semibold" pitchFamily="34" charset="0"/>
              </a:rPr>
              <a:t>“Child”</a:t>
            </a:r>
          </a:p>
        </p:txBody>
      </p:sp>
      <p:sp>
        <p:nvSpPr>
          <p:cNvPr id="91152" name="AutoShape 16"/>
          <p:cNvSpPr>
            <a:spLocks noChangeArrowheads="1"/>
          </p:cNvSpPr>
          <p:nvPr/>
        </p:nvSpPr>
        <p:spPr bwMode="auto">
          <a:xfrm>
            <a:off x="2254258" y="2502178"/>
            <a:ext cx="1019969" cy="1087438"/>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13500000" scaled="1"/>
            <a:tileRect/>
          </a:gradFill>
          <a:ln w="9525">
            <a:noFill/>
            <a:miter lim="800000"/>
            <a:headEnd/>
            <a:tailEnd/>
          </a:ln>
          <a:effectLst>
            <a:outerShdw blurRad="50800" dist="38100" dir="5400000" algn="t" rotWithShape="0">
              <a:prstClr val="black">
                <a:alpha val="40000"/>
              </a:prstClr>
            </a:outerShdw>
          </a:effectLst>
        </p:spPr>
        <p:txBody>
          <a:bodyPr wrap="none" lIns="91410" tIns="45707" rIns="91410" bIns="45707" anchor="ctr"/>
          <a:lstStyle/>
          <a:p>
            <a:pPr algn="ctr" eaLnBrk="0" hangingPunct="0">
              <a:defRPr/>
            </a:pPr>
            <a:r>
              <a:rPr lang="en-US" sz="1300" b="1" dirty="0">
                <a:solidFill>
                  <a:schemeClr val="bg1"/>
                </a:solidFill>
                <a:effectLst>
                  <a:outerShdw blurRad="38100" dist="38100" dir="2700000" algn="tl">
                    <a:srgbClr val="000000"/>
                  </a:outerShdw>
                </a:effectLst>
                <a:latin typeface="Segoe Semibold" pitchFamily="34" charset="0"/>
              </a:rPr>
              <a:t>VM 2</a:t>
            </a:r>
            <a:br>
              <a:rPr lang="en-US" sz="1300" b="1" dirty="0">
                <a:solidFill>
                  <a:schemeClr val="bg1"/>
                </a:solidFill>
                <a:effectLst>
                  <a:outerShdw blurRad="38100" dist="38100" dir="2700000" algn="tl">
                    <a:srgbClr val="000000"/>
                  </a:outerShdw>
                </a:effectLst>
                <a:latin typeface="Segoe Semibold" pitchFamily="34" charset="0"/>
              </a:rPr>
            </a:br>
            <a:r>
              <a:rPr lang="en-US" sz="1300" b="1" dirty="0">
                <a:solidFill>
                  <a:schemeClr val="bg1"/>
                </a:solidFill>
                <a:effectLst>
                  <a:outerShdw blurRad="38100" dist="38100" dir="2700000" algn="tl">
                    <a:srgbClr val="000000"/>
                  </a:outerShdw>
                </a:effectLst>
                <a:latin typeface="Segoe Semibold" pitchFamily="34" charset="0"/>
              </a:rPr>
              <a:t>“Child”</a:t>
            </a:r>
          </a:p>
        </p:txBody>
      </p:sp>
      <p:pic>
        <p:nvPicPr>
          <p:cNvPr id="91148" name="Picture 12" descr="Gel - Gel2 arrow Carrot"/>
          <p:cNvPicPr>
            <a:picLocks noChangeAspect="1" noChangeArrowheads="1"/>
          </p:cNvPicPr>
          <p:nvPr/>
        </p:nvPicPr>
        <p:blipFill>
          <a:blip r:embed="rId5" cstate="email">
            <a:lum bright="6000"/>
          </a:blip>
          <a:srcRect/>
          <a:stretch>
            <a:fillRect/>
          </a:stretch>
        </p:blipFill>
        <p:spPr bwMode="auto">
          <a:xfrm>
            <a:off x="3126053" y="2978427"/>
            <a:ext cx="437885" cy="395552"/>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21"/>
          <p:cNvGrpSpPr>
            <a:grpSpLocks/>
          </p:cNvGrpSpPr>
          <p:nvPr/>
        </p:nvGrpSpPr>
        <p:grpSpPr bwMode="auto">
          <a:xfrm>
            <a:off x="3363210" y="2745594"/>
            <a:ext cx="987864" cy="804333"/>
            <a:chOff x="4316" y="2006"/>
            <a:chExt cx="1015" cy="688"/>
          </a:xfrm>
        </p:grpSpPr>
        <p:grpSp>
          <p:nvGrpSpPr>
            <p:cNvPr id="5" name="Group 22"/>
            <p:cNvGrpSpPr>
              <a:grpSpLocks/>
            </p:cNvGrpSpPr>
            <p:nvPr/>
          </p:nvGrpSpPr>
          <p:grpSpPr bwMode="auto">
            <a:xfrm>
              <a:off x="4450" y="2006"/>
              <a:ext cx="760" cy="688"/>
              <a:chOff x="4450" y="2006"/>
              <a:chExt cx="760" cy="688"/>
            </a:xfrm>
          </p:grpSpPr>
          <p:pic>
            <p:nvPicPr>
              <p:cNvPr id="21523" name="Picture 23" descr="orange gel cylinder"/>
              <p:cNvPicPr>
                <a:picLocks noChangeAspect="1" noChangeArrowheads="1"/>
              </p:cNvPicPr>
              <p:nvPr/>
            </p:nvPicPr>
            <p:blipFill>
              <a:blip r:embed="rId6" cstate="email">
                <a:lum bright="6000"/>
              </a:blip>
              <a:srcRect/>
              <a:stretch>
                <a:fillRect/>
              </a:stretch>
            </p:blipFill>
            <p:spPr bwMode="auto">
              <a:xfrm>
                <a:off x="4450" y="2015"/>
                <a:ext cx="760" cy="67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1524" name="AutoShape 24"/>
              <p:cNvSpPr>
                <a:spLocks noChangeArrowheads="1"/>
              </p:cNvSpPr>
              <p:nvPr/>
            </p:nvSpPr>
            <p:spPr bwMode="auto">
              <a:xfrm>
                <a:off x="4578" y="2006"/>
                <a:ext cx="186" cy="156"/>
              </a:xfrm>
              <a:prstGeom prst="cube">
                <a:avLst>
                  <a:gd name="adj" fmla="val 25000"/>
                </a:avLst>
              </a:prstGeom>
              <a:gradFill rotWithShape="1">
                <a:gsLst>
                  <a:gs pos="0">
                    <a:srgbClr val="2A538F"/>
                  </a:gs>
                  <a:gs pos="100000">
                    <a:srgbClr val="4B94FF"/>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dirty="0">
                  <a:solidFill>
                    <a:schemeClr val="bg1"/>
                  </a:solidFill>
                  <a:effectLst>
                    <a:outerShdw blurRad="38100" dist="38100" dir="2700000" algn="tl">
                      <a:srgbClr val="000000">
                        <a:alpha val="43137"/>
                      </a:srgbClr>
                    </a:outerShdw>
                  </a:effectLst>
                  <a:latin typeface="Segoe Semibold" pitchFamily="34" charset="0"/>
                </a:endParaRPr>
              </a:p>
            </p:txBody>
          </p:sp>
          <p:sp>
            <p:nvSpPr>
              <p:cNvPr id="21525" name="AutoShape 25"/>
              <p:cNvSpPr>
                <a:spLocks noChangeArrowheads="1"/>
              </p:cNvSpPr>
              <p:nvPr/>
            </p:nvSpPr>
            <p:spPr bwMode="auto">
              <a:xfrm>
                <a:off x="4749" y="2120"/>
                <a:ext cx="186" cy="156"/>
              </a:xfrm>
              <a:prstGeom prst="cube">
                <a:avLst>
                  <a:gd name="adj" fmla="val 25000"/>
                </a:avLst>
              </a:prstGeom>
              <a:gradFill rotWithShape="1">
                <a:gsLst>
                  <a:gs pos="0">
                    <a:srgbClr val="2A538F"/>
                  </a:gs>
                  <a:gs pos="100000">
                    <a:srgbClr val="4B94FF"/>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dirty="0">
                  <a:solidFill>
                    <a:schemeClr val="bg1"/>
                  </a:solidFill>
                  <a:effectLst>
                    <a:outerShdw blurRad="38100" dist="38100" dir="2700000" algn="tl">
                      <a:srgbClr val="000000">
                        <a:alpha val="43137"/>
                      </a:srgbClr>
                    </a:outerShdw>
                  </a:effectLst>
                  <a:latin typeface="Segoe Semibold" pitchFamily="34" charset="0"/>
                </a:endParaRPr>
              </a:p>
            </p:txBody>
          </p:sp>
          <p:sp>
            <p:nvSpPr>
              <p:cNvPr id="21526" name="AutoShape 26"/>
              <p:cNvSpPr>
                <a:spLocks noChangeArrowheads="1"/>
              </p:cNvSpPr>
              <p:nvPr/>
            </p:nvSpPr>
            <p:spPr bwMode="auto">
              <a:xfrm>
                <a:off x="4923" y="2006"/>
                <a:ext cx="186" cy="156"/>
              </a:xfrm>
              <a:prstGeom prst="cube">
                <a:avLst>
                  <a:gd name="adj" fmla="val 25000"/>
                </a:avLst>
              </a:prstGeom>
              <a:gradFill rotWithShape="1">
                <a:gsLst>
                  <a:gs pos="0">
                    <a:srgbClr val="2A538F"/>
                  </a:gs>
                  <a:gs pos="100000">
                    <a:srgbClr val="4B94FF"/>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dirty="0">
                  <a:solidFill>
                    <a:schemeClr val="bg1"/>
                  </a:solidFill>
                  <a:effectLst>
                    <a:outerShdw blurRad="38100" dist="38100" dir="2700000" algn="tl">
                      <a:srgbClr val="000000">
                        <a:alpha val="43137"/>
                      </a:srgbClr>
                    </a:outerShdw>
                  </a:effectLst>
                  <a:latin typeface="Segoe Semibold" pitchFamily="34" charset="0"/>
                </a:endParaRPr>
              </a:p>
            </p:txBody>
          </p:sp>
        </p:grpSp>
        <p:sp>
          <p:nvSpPr>
            <p:cNvPr id="91163" name="Text Box 27"/>
            <p:cNvSpPr txBox="1">
              <a:spLocks noChangeArrowheads="1"/>
            </p:cNvSpPr>
            <p:nvPr/>
          </p:nvSpPr>
          <p:spPr bwMode="auto">
            <a:xfrm>
              <a:off x="4316" y="2256"/>
              <a:ext cx="1015" cy="290"/>
            </a:xfrm>
            <a:prstGeom prst="rect">
              <a:avLst/>
            </a:prstGeom>
            <a:noFill/>
            <a:ln w="9525">
              <a:noFill/>
              <a:miter lim="800000"/>
              <a:headEnd/>
              <a:tailEnd/>
            </a:ln>
            <a:effectLst/>
          </p:spPr>
          <p:txBody>
            <a:bodyPr wrap="none">
              <a:spAutoFit/>
            </a:bodyPr>
            <a:lstStyle/>
            <a:p>
              <a:pPr algn="ctr" eaLnBrk="0" hangingPunct="0">
                <a:lnSpc>
                  <a:spcPct val="80000"/>
                </a:lnSpc>
                <a:defRPr/>
              </a:pPr>
              <a:r>
                <a:rPr lang="en-US" sz="800" b="1" dirty="0">
                  <a:solidFill>
                    <a:schemeClr val="bg1"/>
                  </a:solidFill>
                  <a:effectLst>
                    <a:outerShdw blurRad="38100" dist="38100" dir="2700000" algn="tl">
                      <a:srgbClr val="000000">
                        <a:alpha val="43137"/>
                      </a:srgbClr>
                    </a:outerShdw>
                  </a:effectLst>
                  <a:latin typeface="Segoe Semibold" pitchFamily="34" charset="0"/>
                </a:rPr>
                <a:t>	</a:t>
              </a:r>
            </a:p>
            <a:p>
              <a:pPr algn="ctr" eaLnBrk="0" hangingPunct="0">
                <a:lnSpc>
                  <a:spcPct val="80000"/>
                </a:lnSpc>
                <a:defRPr/>
              </a:pPr>
              <a:r>
                <a:rPr lang="en-US" sz="1200" b="1" smtClean="0">
                  <a:solidFill>
                    <a:schemeClr val="bg1"/>
                  </a:solidFill>
                  <a:effectLst>
                    <a:outerShdw blurRad="38100" dist="38100" dir="2700000" algn="tl">
                      <a:srgbClr val="000000">
                        <a:alpha val="43137"/>
                      </a:srgbClr>
                    </a:outerShdw>
                  </a:effectLst>
                  <a:latin typeface="Segoe Semibold" pitchFamily="34" charset="0"/>
                </a:rPr>
                <a:t> VHD</a:t>
              </a:r>
              <a:endParaRPr lang="en-US" sz="1200" b="1" dirty="0">
                <a:solidFill>
                  <a:schemeClr val="bg1"/>
                </a:solidFill>
                <a:effectLst>
                  <a:outerShdw blurRad="38100" dist="38100" dir="2700000" algn="tl">
                    <a:srgbClr val="000000">
                      <a:alpha val="43137"/>
                    </a:srgbClr>
                  </a:outerShdw>
                </a:effectLst>
                <a:latin typeface="Segoe Semibold" pitchFamily="34" charset="0"/>
              </a:endParaRPr>
            </a:p>
          </p:txBody>
        </p:sp>
      </p:grpSp>
      <p:sp>
        <p:nvSpPr>
          <p:cNvPr id="28" name="Rectangle 3"/>
          <p:cNvSpPr txBox="1">
            <a:spLocks noChangeArrowheads="1"/>
          </p:cNvSpPr>
          <p:nvPr/>
        </p:nvSpPr>
        <p:spPr bwMode="auto">
          <a:xfrm>
            <a:off x="4416779" y="1594327"/>
            <a:ext cx="4346223" cy="392415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90948" indent="-290948" defTabSz="912483">
              <a:lnSpc>
                <a:spcPct val="80000"/>
              </a:lnSpc>
              <a:spcBef>
                <a:spcPct val="30000"/>
              </a:spcBef>
              <a:buClr>
                <a:schemeClr val="tx2"/>
              </a:buClr>
              <a:buSzPct val="95000"/>
              <a:buBlip>
                <a:blip r:embed="rId7"/>
              </a:buBlip>
            </a:pPr>
            <a:r>
              <a:rPr lang="en-US" sz="1800" kern="0" dirty="0" smtClean="0">
                <a:solidFill>
                  <a:schemeClr val="bg1"/>
                </a:solidFill>
                <a:latin typeface="+mn-lt"/>
              </a:rPr>
              <a:t>Greater scalability and improved performance</a:t>
            </a:r>
          </a:p>
          <a:p>
            <a:pPr marL="685051" lvl="1" indent="-279048" defTabSz="912483">
              <a:lnSpc>
                <a:spcPct val="80000"/>
              </a:lnSpc>
              <a:spcBef>
                <a:spcPct val="30000"/>
              </a:spcBef>
              <a:buClr>
                <a:schemeClr val="tx2"/>
              </a:buClr>
              <a:buSzPct val="80000"/>
              <a:buBlip>
                <a:blip r:embed="rId8"/>
              </a:buBlip>
            </a:pPr>
            <a:r>
              <a:rPr lang="en-US" sz="1800" kern="0" dirty="0" smtClean="0">
                <a:solidFill>
                  <a:schemeClr val="bg1"/>
                </a:solidFill>
                <a:latin typeface="+mn-lt"/>
              </a:rPr>
              <a:t>x64 bit host and guest support</a:t>
            </a:r>
          </a:p>
          <a:p>
            <a:pPr marL="685051" lvl="1" indent="-279048" defTabSz="912483" eaLnBrk="1" hangingPunct="1">
              <a:lnSpc>
                <a:spcPct val="80000"/>
              </a:lnSpc>
              <a:spcBef>
                <a:spcPct val="30000"/>
              </a:spcBef>
              <a:buClr>
                <a:schemeClr val="tx2"/>
              </a:buClr>
              <a:buSzPct val="80000"/>
              <a:buBlip>
                <a:blip r:embed="rId8"/>
              </a:buBlip>
              <a:defRPr/>
            </a:pPr>
            <a:r>
              <a:rPr lang="en-US" sz="1800" kern="0" dirty="0" smtClean="0">
                <a:solidFill>
                  <a:schemeClr val="bg1"/>
                </a:solidFill>
                <a:latin typeface="+mn-lt"/>
              </a:rPr>
              <a:t>SMP Support</a:t>
            </a:r>
            <a:br>
              <a:rPr lang="en-US" sz="1800" kern="0" dirty="0" smtClean="0">
                <a:solidFill>
                  <a:schemeClr val="bg1"/>
                </a:solidFill>
                <a:latin typeface="+mn-lt"/>
              </a:rPr>
            </a:br>
            <a:endParaRPr lang="en-US" sz="1800" kern="0" dirty="0" smtClean="0">
              <a:solidFill>
                <a:schemeClr val="bg1"/>
              </a:solidFill>
              <a:latin typeface="+mn-lt"/>
              <a:cs typeface="+mn-cs"/>
            </a:endParaRPr>
          </a:p>
          <a:p>
            <a:pPr marL="290948" indent="-290948" defTabSz="912483">
              <a:lnSpc>
                <a:spcPct val="80000"/>
              </a:lnSpc>
              <a:spcBef>
                <a:spcPct val="30000"/>
              </a:spcBef>
              <a:buClr>
                <a:schemeClr val="tx2"/>
              </a:buClr>
              <a:buSzPct val="95000"/>
              <a:buBlip>
                <a:blip r:embed="rId7"/>
              </a:buBlip>
            </a:pPr>
            <a:r>
              <a:rPr lang="en-US" sz="1800" kern="0" dirty="0" smtClean="0">
                <a:solidFill>
                  <a:schemeClr val="bg1"/>
                </a:solidFill>
                <a:latin typeface="+mn-lt"/>
              </a:rPr>
              <a:t>Increased reliability and security</a:t>
            </a:r>
          </a:p>
          <a:p>
            <a:pPr marL="685051" lvl="1" indent="-279048" defTabSz="912483">
              <a:lnSpc>
                <a:spcPct val="80000"/>
              </a:lnSpc>
              <a:spcBef>
                <a:spcPct val="30000"/>
              </a:spcBef>
              <a:buClr>
                <a:schemeClr val="tx2"/>
              </a:buClr>
              <a:buSzPct val="80000"/>
              <a:buBlip>
                <a:blip r:embed="rId8"/>
              </a:buBlip>
            </a:pPr>
            <a:r>
              <a:rPr lang="en-US" sz="1800" kern="0" dirty="0" smtClean="0">
                <a:solidFill>
                  <a:schemeClr val="bg1"/>
                </a:solidFill>
                <a:latin typeface="+mn-lt"/>
              </a:rPr>
              <a:t>Minimal trusted code base</a:t>
            </a:r>
          </a:p>
          <a:p>
            <a:pPr marL="685051" lvl="1" indent="-279048" defTabSz="912483">
              <a:lnSpc>
                <a:spcPct val="80000"/>
              </a:lnSpc>
              <a:spcBef>
                <a:spcPct val="30000"/>
              </a:spcBef>
              <a:buClr>
                <a:schemeClr val="tx2"/>
              </a:buClr>
              <a:buSzPct val="80000"/>
              <a:buBlip>
                <a:blip r:embed="rId8"/>
              </a:buBlip>
            </a:pPr>
            <a:r>
              <a:rPr lang="en-US" sz="1800" kern="0" dirty="0" smtClean="0">
                <a:solidFill>
                  <a:schemeClr val="bg1"/>
                </a:solidFill>
                <a:latin typeface="+mn-lt"/>
              </a:rPr>
              <a:t>Windows running a foundation role</a:t>
            </a:r>
            <a:br>
              <a:rPr lang="en-US" sz="1800" kern="0" dirty="0" smtClean="0">
                <a:solidFill>
                  <a:schemeClr val="bg1"/>
                </a:solidFill>
                <a:latin typeface="+mn-lt"/>
              </a:rPr>
            </a:br>
            <a:r>
              <a:rPr lang="en-US" sz="1800" kern="0" dirty="0" smtClean="0">
                <a:solidFill>
                  <a:schemeClr val="bg1"/>
                </a:solidFill>
                <a:latin typeface="+mn-lt"/>
              </a:rPr>
              <a:t> </a:t>
            </a:r>
            <a:endParaRPr lang="en-US" sz="1800" kern="0" dirty="0" smtClean="0">
              <a:solidFill>
                <a:schemeClr val="bg1"/>
              </a:solidFill>
              <a:latin typeface="+mn-lt"/>
              <a:cs typeface="+mn-cs"/>
            </a:endParaRPr>
          </a:p>
          <a:p>
            <a:pPr marL="290948" indent="-290948" defTabSz="912483">
              <a:lnSpc>
                <a:spcPct val="80000"/>
              </a:lnSpc>
              <a:spcBef>
                <a:spcPct val="30000"/>
              </a:spcBef>
              <a:buClr>
                <a:schemeClr val="tx2"/>
              </a:buClr>
              <a:buSzPct val="95000"/>
              <a:buBlip>
                <a:blip r:embed="rId7"/>
              </a:buBlip>
            </a:pPr>
            <a:r>
              <a:rPr lang="en-US" sz="1800" kern="0" dirty="0" smtClean="0">
                <a:solidFill>
                  <a:schemeClr val="bg1"/>
                </a:solidFill>
                <a:latin typeface="+mn-lt"/>
              </a:rPr>
              <a:t>Better flexibility and manageability</a:t>
            </a:r>
            <a:r>
              <a:rPr lang="en-US" sz="1800" kern="0" dirty="0" smtClean="0">
                <a:solidFill>
                  <a:schemeClr val="bg1"/>
                </a:solidFill>
                <a:latin typeface="+mn-lt"/>
                <a:cs typeface="+mn-cs"/>
              </a:rPr>
              <a:t> </a:t>
            </a:r>
          </a:p>
          <a:p>
            <a:pPr marL="685051" lvl="1" indent="-279048" defTabSz="912483">
              <a:lnSpc>
                <a:spcPct val="80000"/>
              </a:lnSpc>
              <a:spcBef>
                <a:spcPct val="30000"/>
              </a:spcBef>
              <a:buClr>
                <a:schemeClr val="tx2"/>
              </a:buClr>
              <a:buSzPct val="80000"/>
              <a:buBlip>
                <a:blip r:embed="rId8"/>
              </a:buBlip>
            </a:pPr>
            <a:r>
              <a:rPr lang="en-US" sz="1800" kern="0" dirty="0" smtClean="0">
                <a:solidFill>
                  <a:schemeClr val="bg1"/>
                </a:solidFill>
                <a:latin typeface="+mn-lt"/>
              </a:rPr>
              <a:t>Quick Migration </a:t>
            </a:r>
          </a:p>
          <a:p>
            <a:pPr marL="685051" lvl="1" indent="-279048" defTabSz="912483">
              <a:lnSpc>
                <a:spcPct val="80000"/>
              </a:lnSpc>
              <a:spcBef>
                <a:spcPct val="30000"/>
              </a:spcBef>
              <a:buClr>
                <a:schemeClr val="tx2"/>
              </a:buClr>
              <a:buSzPct val="80000"/>
              <a:buBlip>
                <a:blip r:embed="rId8"/>
              </a:buBlip>
            </a:pPr>
            <a:r>
              <a:rPr lang="en-US" sz="1800" kern="0" dirty="0" smtClean="0">
                <a:solidFill>
                  <a:schemeClr val="bg1"/>
                </a:solidFill>
                <a:latin typeface="+mn-lt"/>
              </a:rPr>
              <a:t>New UI</a:t>
            </a:r>
          </a:p>
          <a:p>
            <a:pPr marL="685051" lvl="1" indent="-279048" defTabSz="912483">
              <a:lnSpc>
                <a:spcPct val="80000"/>
              </a:lnSpc>
              <a:spcBef>
                <a:spcPct val="30000"/>
              </a:spcBef>
              <a:buClr>
                <a:schemeClr val="tx2"/>
              </a:buClr>
              <a:buSzPct val="80000"/>
              <a:buBlip>
                <a:blip r:embed="rId8"/>
              </a:buBlip>
            </a:pPr>
            <a:r>
              <a:rPr lang="en-US" sz="1800" kern="0" dirty="0" smtClean="0">
                <a:solidFill>
                  <a:schemeClr val="bg1"/>
                </a:solidFill>
                <a:latin typeface="+mn-lt"/>
              </a:rPr>
              <a:t>Broad management tool support including SCVMM</a:t>
            </a:r>
          </a:p>
        </p:txBody>
      </p:sp>
      <p:sp>
        <p:nvSpPr>
          <p:cNvPr id="27"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531"/>
                                        </p:tgtEl>
                                        <p:attrNameLst>
                                          <p:attrName>style.visibility</p:attrName>
                                        </p:attrNameLst>
                                      </p:cBhvr>
                                      <p:to>
                                        <p:strVal val="visible"/>
                                      </p:to>
                                    </p:set>
                                    <p:animEffect transition="in" filter="wipe(down)">
                                      <p:cBhvr>
                                        <p:cTn id="15" dur="500"/>
                                        <p:tgtEl>
                                          <p:spTgt spid="21531"/>
                                        </p:tgtEl>
                                      </p:cBhvr>
                                    </p:animEffect>
                                  </p:childTnLst>
                                </p:cTn>
                              </p:par>
                              <p:par>
                                <p:cTn id="16" presetID="22" presetClass="entr" presetSubtype="4" fill="hold" nodeType="withEffect">
                                  <p:stCondLst>
                                    <p:cond delay="0"/>
                                  </p:stCondLst>
                                  <p:childTnLst>
                                    <p:set>
                                      <p:cBhvr>
                                        <p:cTn id="17" dur="1" fill="hold">
                                          <p:stCondLst>
                                            <p:cond delay="0"/>
                                          </p:stCondLst>
                                        </p:cTn>
                                        <p:tgtEl>
                                          <p:spTgt spid="21532"/>
                                        </p:tgtEl>
                                        <p:attrNameLst>
                                          <p:attrName>style.visibility</p:attrName>
                                        </p:attrNameLst>
                                      </p:cBhvr>
                                      <p:to>
                                        <p:strVal val="visible"/>
                                      </p:to>
                                    </p:set>
                                    <p:animEffect transition="in" filter="wipe(down)">
                                      <p:cBhvr>
                                        <p:cTn id="18" dur="500"/>
                                        <p:tgtEl>
                                          <p:spTgt spid="21532"/>
                                        </p:tgtEl>
                                      </p:cBhvr>
                                    </p:animEffect>
                                  </p:childTnLst>
                                </p:cTn>
                              </p:par>
                              <p:par>
                                <p:cTn id="19" presetID="22" presetClass="entr" presetSubtype="4" fill="hold" nodeType="withEffect">
                                  <p:stCondLst>
                                    <p:cond delay="0"/>
                                  </p:stCondLst>
                                  <p:childTnLst>
                                    <p:set>
                                      <p:cBhvr>
                                        <p:cTn id="20" dur="1" fill="hold">
                                          <p:stCondLst>
                                            <p:cond delay="0"/>
                                          </p:stCondLst>
                                        </p:cTn>
                                        <p:tgtEl>
                                          <p:spTgt spid="21533"/>
                                        </p:tgtEl>
                                        <p:attrNameLst>
                                          <p:attrName>style.visibility</p:attrName>
                                        </p:attrNameLst>
                                      </p:cBhvr>
                                      <p:to>
                                        <p:strVal val="visible"/>
                                      </p:to>
                                    </p:set>
                                    <p:animEffect transition="in" filter="wipe(down)">
                                      <p:cBhvr>
                                        <p:cTn id="21" dur="500"/>
                                        <p:tgtEl>
                                          <p:spTgt spid="2153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91150"/>
                                        </p:tgtEl>
                                        <p:attrNameLst>
                                          <p:attrName>style.visibility</p:attrName>
                                        </p:attrNameLst>
                                      </p:cBhvr>
                                      <p:to>
                                        <p:strVal val="visible"/>
                                      </p:to>
                                    </p:set>
                                    <p:animEffect transition="in" filter="fade">
                                      <p:cBhvr>
                                        <p:cTn id="25" dur="500"/>
                                        <p:tgtEl>
                                          <p:spTgt spid="91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1151"/>
                                        </p:tgtEl>
                                        <p:attrNameLst>
                                          <p:attrName>style.visibility</p:attrName>
                                        </p:attrNameLst>
                                      </p:cBhvr>
                                      <p:to>
                                        <p:strVal val="visible"/>
                                      </p:to>
                                    </p:set>
                                    <p:animEffect transition="in" filter="fade">
                                      <p:cBhvr>
                                        <p:cTn id="28" dur="500"/>
                                        <p:tgtEl>
                                          <p:spTgt spid="911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1152"/>
                                        </p:tgtEl>
                                        <p:attrNameLst>
                                          <p:attrName>style.visibility</p:attrName>
                                        </p:attrNameLst>
                                      </p:cBhvr>
                                      <p:to>
                                        <p:strVal val="visible"/>
                                      </p:to>
                                    </p:set>
                                    <p:animEffect transition="in" filter="fade">
                                      <p:cBhvr>
                                        <p:cTn id="31" dur="500"/>
                                        <p:tgtEl>
                                          <p:spTgt spid="9115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91148"/>
                                        </p:tgtEl>
                                        <p:attrNameLst>
                                          <p:attrName>style.visibility</p:attrName>
                                        </p:attrNameLst>
                                      </p:cBhvr>
                                      <p:to>
                                        <p:strVal val="visible"/>
                                      </p:to>
                                    </p:set>
                                    <p:animEffect transition="in" filter="wipe(right)">
                                      <p:cBhvr>
                                        <p:cTn id="39" dur="500"/>
                                        <p:tgtEl>
                                          <p:spTgt spid="91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animBg="1"/>
      <p:bldP spid="91151" grpId="0" animBg="1"/>
      <p:bldP spid="911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idx="4294967295"/>
          </p:nvPr>
        </p:nvSpPr>
        <p:spPr>
          <a:xfrm>
            <a:off x="152400" y="76200"/>
            <a:ext cx="8393113" cy="1200325"/>
          </a:xfrm>
        </p:spPr>
        <p:txBody>
          <a:bodyPr vert="horz" wrap="square" lIns="91436" tIns="45718" rIns="91436" bIns="45718" rtlCol="0" anchor="t" anchorCtr="0">
            <a:spAutoFit/>
          </a:bodyPr>
          <a:lstStyle/>
          <a:p>
            <a:pPr defTabSz="912520">
              <a:defRPr/>
            </a:pPr>
            <a:r>
              <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sym typeface="Wingdings" pitchFamily="2" charset="2"/>
              </a:rPr>
              <a:t>Machine Virtualization Fundamentals</a:t>
            </a: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sym typeface="Wingdings" pitchFamily="2" charset="2"/>
              </a:rPr>
              <a:t>:</a:t>
            </a:r>
            <a:r>
              <a:rPr lang="en-US"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sym typeface="Wingdings" pitchFamily="2" charset="2"/>
              </a:rPr>
              <a:t> </a:t>
            </a: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sym typeface="Wingdings" pitchFamily="2" charset="2"/>
              </a:rPr>
              <a:t>VM </a:t>
            </a:r>
            <a:r>
              <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sym typeface="Wingdings" pitchFamily="2" charset="2"/>
              </a:rPr>
              <a:t>Architecture</a:t>
            </a:r>
          </a:p>
        </p:txBody>
      </p:sp>
      <p:sp>
        <p:nvSpPr>
          <p:cNvPr id="801795" name="Rectangle 3"/>
          <p:cNvSpPr>
            <a:spLocks/>
          </p:cNvSpPr>
          <p:nvPr/>
        </p:nvSpPr>
        <p:spPr bwMode="auto">
          <a:xfrm>
            <a:off x="795338" y="3436938"/>
            <a:ext cx="18288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Host OS</a:t>
            </a:r>
          </a:p>
        </p:txBody>
      </p:sp>
      <p:sp>
        <p:nvSpPr>
          <p:cNvPr id="801798" name="Rectangle 6"/>
          <p:cNvSpPr>
            <a:spLocks/>
          </p:cNvSpPr>
          <p:nvPr/>
        </p:nvSpPr>
        <p:spPr bwMode="auto">
          <a:xfrm>
            <a:off x="1808922" y="2206488"/>
            <a:ext cx="8382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Guest 2</a:t>
            </a:r>
          </a:p>
        </p:txBody>
      </p:sp>
      <p:sp>
        <p:nvSpPr>
          <p:cNvPr id="801796" name="Rectangle 4"/>
          <p:cNvSpPr>
            <a:spLocks/>
          </p:cNvSpPr>
          <p:nvPr/>
        </p:nvSpPr>
        <p:spPr bwMode="auto">
          <a:xfrm>
            <a:off x="795338" y="2827338"/>
            <a:ext cx="1828800" cy="5334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VMM</a:t>
            </a:r>
          </a:p>
        </p:txBody>
      </p:sp>
      <p:sp>
        <p:nvSpPr>
          <p:cNvPr id="801797" name="Rectangle 5"/>
          <p:cNvSpPr>
            <a:spLocks/>
          </p:cNvSpPr>
          <p:nvPr/>
        </p:nvSpPr>
        <p:spPr bwMode="auto">
          <a:xfrm>
            <a:off x="838200" y="2209800"/>
            <a:ext cx="9144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Guest 1</a:t>
            </a:r>
          </a:p>
        </p:txBody>
      </p:sp>
      <p:sp>
        <p:nvSpPr>
          <p:cNvPr id="801799" name="Rectangle 7"/>
          <p:cNvSpPr>
            <a:spLocks/>
          </p:cNvSpPr>
          <p:nvPr/>
        </p:nvSpPr>
        <p:spPr bwMode="auto">
          <a:xfrm>
            <a:off x="6586538" y="3436938"/>
            <a:ext cx="1828800" cy="5334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VMM</a:t>
            </a:r>
          </a:p>
        </p:txBody>
      </p:sp>
      <p:sp>
        <p:nvSpPr>
          <p:cNvPr id="801800" name="Rectangle 8"/>
          <p:cNvSpPr>
            <a:spLocks/>
          </p:cNvSpPr>
          <p:nvPr/>
        </p:nvSpPr>
        <p:spPr bwMode="auto">
          <a:xfrm>
            <a:off x="6586538" y="2827338"/>
            <a:ext cx="9144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Guest 1</a:t>
            </a:r>
          </a:p>
        </p:txBody>
      </p:sp>
      <p:sp>
        <p:nvSpPr>
          <p:cNvPr id="801803" name="Rectangle 11"/>
          <p:cNvSpPr>
            <a:spLocks/>
          </p:cNvSpPr>
          <p:nvPr/>
        </p:nvSpPr>
        <p:spPr bwMode="auto">
          <a:xfrm>
            <a:off x="4065314" y="3426999"/>
            <a:ext cx="1828800" cy="5334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VMM</a:t>
            </a:r>
          </a:p>
        </p:txBody>
      </p:sp>
      <p:sp>
        <p:nvSpPr>
          <p:cNvPr id="801805" name="Rectangle 13"/>
          <p:cNvSpPr>
            <a:spLocks/>
          </p:cNvSpPr>
          <p:nvPr/>
        </p:nvSpPr>
        <p:spPr bwMode="auto">
          <a:xfrm>
            <a:off x="5075583" y="2819400"/>
            <a:ext cx="8382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Guest 2</a:t>
            </a:r>
          </a:p>
        </p:txBody>
      </p:sp>
      <p:sp>
        <p:nvSpPr>
          <p:cNvPr id="801801" name="Rectangle 9"/>
          <p:cNvSpPr>
            <a:spLocks/>
          </p:cNvSpPr>
          <p:nvPr/>
        </p:nvSpPr>
        <p:spPr bwMode="auto">
          <a:xfrm>
            <a:off x="7577138" y="2827338"/>
            <a:ext cx="8382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Guest 2</a:t>
            </a:r>
          </a:p>
        </p:txBody>
      </p:sp>
      <p:sp>
        <p:nvSpPr>
          <p:cNvPr id="801802" name="Rectangle 10"/>
          <p:cNvSpPr>
            <a:spLocks/>
          </p:cNvSpPr>
          <p:nvPr/>
        </p:nvSpPr>
        <p:spPr bwMode="auto">
          <a:xfrm>
            <a:off x="3064566" y="3429000"/>
            <a:ext cx="9906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Host OS</a:t>
            </a:r>
          </a:p>
        </p:txBody>
      </p:sp>
      <p:sp>
        <p:nvSpPr>
          <p:cNvPr id="801804" name="Rectangle 12"/>
          <p:cNvSpPr>
            <a:spLocks/>
          </p:cNvSpPr>
          <p:nvPr/>
        </p:nvSpPr>
        <p:spPr bwMode="auto">
          <a:xfrm>
            <a:off x="4114800" y="2819400"/>
            <a:ext cx="914400" cy="533400"/>
          </a:xfrm>
          <a:prstGeom prst="rect">
            <a:avLst/>
          </a:prstGeom>
          <a:gradFill flip="none" rotWithShape="1">
            <a:gsLst>
              <a:gs pos="0">
                <a:srgbClr val="00A854">
                  <a:shade val="30000"/>
                  <a:satMod val="115000"/>
                </a:srgbClr>
              </a:gs>
              <a:gs pos="50000">
                <a:srgbClr val="00A854">
                  <a:shade val="67500"/>
                  <a:satMod val="115000"/>
                </a:srgbClr>
              </a:gs>
              <a:gs pos="100000">
                <a:srgbClr val="00A854">
                  <a:shade val="100000"/>
                  <a:satMod val="115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Guest 1</a:t>
            </a:r>
          </a:p>
        </p:txBody>
      </p:sp>
      <p:sp>
        <p:nvSpPr>
          <p:cNvPr id="801806" name="Text Box 14"/>
          <p:cNvSpPr>
            <a:spLocks noChangeArrowheads="1"/>
          </p:cNvSpPr>
          <p:nvPr/>
        </p:nvSpPr>
        <p:spPr bwMode="auto">
          <a:xfrm>
            <a:off x="838200" y="1371600"/>
            <a:ext cx="1752600" cy="36671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algn="ctr" eaLnBrk="0">
              <a:spcBef>
                <a:spcPct val="50000"/>
              </a:spcBef>
            </a:pPr>
            <a:r>
              <a:rPr lang="en-US" sz="2000" dirty="0">
                <a:solidFill>
                  <a:schemeClr val="bg1"/>
                </a:solidFill>
                <a:effectLst>
                  <a:outerShdw blurRad="38100" dist="38100" dir="2700000" algn="tl">
                    <a:srgbClr val="000000">
                      <a:alpha val="43137"/>
                    </a:srgbClr>
                  </a:outerShdw>
                </a:effectLst>
                <a:sym typeface="Wingdings" pitchFamily="2" charset="2"/>
              </a:rPr>
              <a:t>Type-2 VMM</a:t>
            </a:r>
          </a:p>
        </p:txBody>
      </p:sp>
      <p:sp>
        <p:nvSpPr>
          <p:cNvPr id="801807" name="Text Box 15"/>
          <p:cNvSpPr>
            <a:spLocks noChangeArrowheads="1"/>
          </p:cNvSpPr>
          <p:nvPr/>
        </p:nvSpPr>
        <p:spPr bwMode="auto">
          <a:xfrm>
            <a:off x="6705600" y="1371600"/>
            <a:ext cx="1752600" cy="64135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algn="ctr" eaLnBrk="0">
              <a:spcBef>
                <a:spcPct val="50000"/>
              </a:spcBef>
            </a:pPr>
            <a:r>
              <a:rPr lang="en-US" sz="2000" dirty="0">
                <a:solidFill>
                  <a:schemeClr val="bg1"/>
                </a:solidFill>
                <a:effectLst>
                  <a:outerShdw blurRad="38100" dist="38100" dir="2700000" algn="tl">
                    <a:srgbClr val="000000">
                      <a:alpha val="43137"/>
                    </a:srgbClr>
                  </a:outerShdw>
                </a:effectLst>
                <a:sym typeface="Wingdings" pitchFamily="2" charset="2"/>
              </a:rPr>
              <a:t>Type-1 VMM</a:t>
            </a:r>
            <a:br>
              <a:rPr lang="en-US" sz="2000" dirty="0">
                <a:solidFill>
                  <a:schemeClr val="bg1"/>
                </a:solidFill>
                <a:effectLst>
                  <a:outerShdw blurRad="38100" dist="38100" dir="2700000" algn="tl">
                    <a:srgbClr val="000000">
                      <a:alpha val="43137"/>
                    </a:srgbClr>
                  </a:outerShdw>
                </a:effectLst>
                <a:sym typeface="Wingdings" pitchFamily="2" charset="2"/>
              </a:rPr>
            </a:br>
            <a:r>
              <a:rPr lang="en-US" sz="2000" dirty="0">
                <a:solidFill>
                  <a:schemeClr val="bg1"/>
                </a:solidFill>
                <a:effectLst>
                  <a:outerShdw blurRad="38100" dist="38100" dir="2700000" algn="tl">
                    <a:srgbClr val="000000">
                      <a:alpha val="43137"/>
                    </a:srgbClr>
                  </a:outerShdw>
                </a:effectLst>
                <a:sym typeface="Wingdings" pitchFamily="2" charset="2"/>
              </a:rPr>
              <a:t>(Hypervisor)</a:t>
            </a:r>
          </a:p>
        </p:txBody>
      </p:sp>
      <p:sp>
        <p:nvSpPr>
          <p:cNvPr id="801808" name="Text Box 16"/>
          <p:cNvSpPr>
            <a:spLocks noChangeArrowheads="1"/>
          </p:cNvSpPr>
          <p:nvPr/>
        </p:nvSpPr>
        <p:spPr bwMode="auto">
          <a:xfrm>
            <a:off x="3810000" y="1447800"/>
            <a:ext cx="1752600" cy="36671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algn="ctr" eaLnBrk="0">
              <a:spcBef>
                <a:spcPct val="50000"/>
              </a:spcBef>
            </a:pPr>
            <a:r>
              <a:rPr lang="en-US" sz="2000" dirty="0">
                <a:solidFill>
                  <a:schemeClr val="bg1"/>
                </a:solidFill>
                <a:effectLst>
                  <a:outerShdw blurRad="38100" dist="38100" dir="2700000" algn="tl">
                    <a:srgbClr val="000000">
                      <a:alpha val="43137"/>
                    </a:srgbClr>
                  </a:outerShdw>
                </a:effectLst>
                <a:sym typeface="Wingdings" pitchFamily="2" charset="2"/>
              </a:rPr>
              <a:t>Hybrid VMM</a:t>
            </a:r>
          </a:p>
        </p:txBody>
      </p:sp>
      <p:sp>
        <p:nvSpPr>
          <p:cNvPr id="801809" name="Text Box 17"/>
          <p:cNvSpPr>
            <a:spLocks noChangeArrowheads="1"/>
          </p:cNvSpPr>
          <p:nvPr/>
        </p:nvSpPr>
        <p:spPr bwMode="auto">
          <a:xfrm>
            <a:off x="795338" y="4494213"/>
            <a:ext cx="1676400" cy="91598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a:spcBef>
                <a:spcPct val="50000"/>
              </a:spcBef>
            </a:pPr>
            <a:r>
              <a:rPr lang="en-US" sz="1600" dirty="0">
                <a:solidFill>
                  <a:schemeClr val="bg1"/>
                </a:solidFill>
                <a:effectLst>
                  <a:outerShdw blurRad="38100" dist="38100" dir="2700000" algn="tl">
                    <a:srgbClr val="000000">
                      <a:alpha val="43137"/>
                    </a:srgbClr>
                  </a:outerShdw>
                </a:effectLst>
                <a:sym typeface="Wingdings" pitchFamily="2" charset="2"/>
              </a:rPr>
              <a:t>Examples: </a:t>
            </a:r>
            <a:br>
              <a:rPr lang="en-US" sz="1600" dirty="0">
                <a:solidFill>
                  <a:schemeClr val="bg1"/>
                </a:solidFill>
                <a:effectLst>
                  <a:outerShdw blurRad="38100" dist="38100" dir="2700000" algn="tl">
                    <a:srgbClr val="000000">
                      <a:alpha val="43137"/>
                    </a:srgbClr>
                  </a:outerShdw>
                </a:effectLst>
                <a:sym typeface="Wingdings" pitchFamily="2" charset="2"/>
              </a:rPr>
            </a:br>
            <a:r>
              <a:rPr lang="en-US" sz="1600" dirty="0">
                <a:solidFill>
                  <a:schemeClr val="bg1"/>
                </a:solidFill>
                <a:effectLst>
                  <a:outerShdw blurRad="38100" dist="38100" dir="2700000" algn="tl">
                    <a:srgbClr val="000000">
                      <a:alpha val="43137"/>
                    </a:srgbClr>
                  </a:outerShdw>
                </a:effectLst>
                <a:sym typeface="Wingdings" pitchFamily="2" charset="2"/>
              </a:rPr>
              <a:t>JVM</a:t>
            </a:r>
            <a:br>
              <a:rPr lang="en-US" sz="1600" dirty="0">
                <a:solidFill>
                  <a:schemeClr val="bg1"/>
                </a:solidFill>
                <a:effectLst>
                  <a:outerShdw blurRad="38100" dist="38100" dir="2700000" algn="tl">
                    <a:srgbClr val="000000">
                      <a:alpha val="43137"/>
                    </a:srgbClr>
                  </a:outerShdw>
                </a:effectLst>
                <a:sym typeface="Wingdings" pitchFamily="2" charset="2"/>
              </a:rPr>
            </a:br>
            <a:r>
              <a:rPr lang="en-US" sz="1600" dirty="0">
                <a:solidFill>
                  <a:schemeClr val="bg1"/>
                </a:solidFill>
                <a:effectLst>
                  <a:outerShdw blurRad="38100" dist="38100" dir="2700000" algn="tl">
                    <a:srgbClr val="000000">
                      <a:alpha val="43137"/>
                    </a:srgbClr>
                  </a:outerShdw>
                </a:effectLst>
                <a:sym typeface="Wingdings" pitchFamily="2" charset="2"/>
              </a:rPr>
              <a:t>CLR</a:t>
            </a:r>
          </a:p>
        </p:txBody>
      </p:sp>
      <p:sp>
        <p:nvSpPr>
          <p:cNvPr id="801810" name="Text Box 18"/>
          <p:cNvSpPr>
            <a:spLocks noChangeArrowheads="1"/>
          </p:cNvSpPr>
          <p:nvPr/>
        </p:nvSpPr>
        <p:spPr bwMode="auto">
          <a:xfrm>
            <a:off x="3157538" y="4494213"/>
            <a:ext cx="2819400" cy="91598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a:spcBef>
                <a:spcPct val="50000"/>
              </a:spcBef>
            </a:pPr>
            <a:r>
              <a:rPr lang="en-US" sz="1600" dirty="0">
                <a:solidFill>
                  <a:schemeClr val="bg1"/>
                </a:solidFill>
                <a:effectLst>
                  <a:outerShdw blurRad="38100" dist="38100" dir="2700000" algn="tl">
                    <a:srgbClr val="000000">
                      <a:alpha val="43137"/>
                    </a:srgbClr>
                  </a:outerShdw>
                </a:effectLst>
                <a:sym typeface="Wingdings" pitchFamily="2" charset="2"/>
              </a:rPr>
              <a:t>Examples: </a:t>
            </a:r>
            <a:br>
              <a:rPr lang="en-US" sz="1600" dirty="0">
                <a:solidFill>
                  <a:schemeClr val="bg1"/>
                </a:solidFill>
                <a:effectLst>
                  <a:outerShdw blurRad="38100" dist="38100" dir="2700000" algn="tl">
                    <a:srgbClr val="000000">
                      <a:alpha val="43137"/>
                    </a:srgbClr>
                  </a:outerShdw>
                </a:effectLst>
                <a:sym typeface="Wingdings" pitchFamily="2" charset="2"/>
              </a:rPr>
            </a:br>
            <a:r>
              <a:rPr lang="en-US" sz="1600" dirty="0">
                <a:solidFill>
                  <a:schemeClr val="bg1"/>
                </a:solidFill>
                <a:effectLst>
                  <a:outerShdw blurRad="38100" dist="38100" dir="2700000" algn="tl">
                    <a:srgbClr val="000000">
                      <a:alpha val="43137"/>
                    </a:srgbClr>
                  </a:outerShdw>
                </a:effectLst>
                <a:sym typeface="Wingdings" pitchFamily="2" charset="2"/>
              </a:rPr>
              <a:t>Virtual PC &amp; Virtual Server</a:t>
            </a:r>
          </a:p>
        </p:txBody>
      </p:sp>
      <p:sp>
        <p:nvSpPr>
          <p:cNvPr id="801811" name="Text Box 19"/>
          <p:cNvSpPr>
            <a:spLocks noChangeArrowheads="1"/>
          </p:cNvSpPr>
          <p:nvPr/>
        </p:nvSpPr>
        <p:spPr bwMode="auto">
          <a:xfrm>
            <a:off x="6586538" y="4494213"/>
            <a:ext cx="1676400" cy="91598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a:spcBef>
                <a:spcPct val="50000"/>
              </a:spcBef>
            </a:pPr>
            <a:r>
              <a:rPr lang="en-US" sz="1600" dirty="0">
                <a:solidFill>
                  <a:schemeClr val="bg1"/>
                </a:solidFill>
                <a:effectLst>
                  <a:outerShdw blurRad="38100" dist="38100" dir="2700000" algn="tl">
                    <a:srgbClr val="000000">
                      <a:alpha val="43137"/>
                    </a:srgbClr>
                  </a:outerShdw>
                </a:effectLst>
                <a:sym typeface="Wingdings" pitchFamily="2" charset="2"/>
              </a:rPr>
              <a:t>Examples: </a:t>
            </a:r>
            <a:br>
              <a:rPr lang="en-US" sz="1600" dirty="0">
                <a:solidFill>
                  <a:schemeClr val="bg1"/>
                </a:solidFill>
                <a:effectLst>
                  <a:outerShdw blurRad="38100" dist="38100" dir="2700000" algn="tl">
                    <a:srgbClr val="000000">
                      <a:alpha val="43137"/>
                    </a:srgbClr>
                  </a:outerShdw>
                </a:effectLst>
                <a:sym typeface="Wingdings" pitchFamily="2" charset="2"/>
              </a:rPr>
            </a:br>
            <a:r>
              <a:rPr lang="en-US" sz="1600" dirty="0" smtClean="0">
                <a:solidFill>
                  <a:schemeClr val="bg1"/>
                </a:solidFill>
                <a:effectLst>
                  <a:outerShdw blurRad="38100" dist="38100" dir="2700000" algn="tl">
                    <a:srgbClr val="000000">
                      <a:alpha val="43137"/>
                    </a:srgbClr>
                  </a:outerShdw>
                </a:effectLst>
                <a:sym typeface="Wingdings" pitchFamily="2" charset="2"/>
              </a:rPr>
              <a:t>Windows Server 2008 Hyper-V</a:t>
            </a:r>
            <a:endParaRPr lang="en-US" sz="1600" dirty="0">
              <a:solidFill>
                <a:schemeClr val="bg1"/>
              </a:solidFill>
              <a:effectLst>
                <a:outerShdw blurRad="38100" dist="38100" dir="2700000" algn="tl">
                  <a:srgbClr val="000000">
                    <a:alpha val="43137"/>
                  </a:srgbClr>
                </a:outerShdw>
              </a:effectLst>
              <a:sym typeface="Wingdings" pitchFamily="2" charset="2"/>
            </a:endParaRPr>
          </a:p>
        </p:txBody>
      </p:sp>
      <p:sp>
        <p:nvSpPr>
          <p:cNvPr id="801812" name="Rectangle 20"/>
          <p:cNvSpPr>
            <a:spLocks/>
          </p:cNvSpPr>
          <p:nvPr/>
        </p:nvSpPr>
        <p:spPr bwMode="auto">
          <a:xfrm>
            <a:off x="795338" y="4046538"/>
            <a:ext cx="1828800" cy="304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Hardware</a:t>
            </a:r>
          </a:p>
        </p:txBody>
      </p:sp>
      <p:sp>
        <p:nvSpPr>
          <p:cNvPr id="801813" name="Rectangle 21"/>
          <p:cNvSpPr>
            <a:spLocks/>
          </p:cNvSpPr>
          <p:nvPr/>
        </p:nvSpPr>
        <p:spPr bwMode="auto">
          <a:xfrm>
            <a:off x="3048000" y="4046538"/>
            <a:ext cx="2895600" cy="304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Hardware</a:t>
            </a:r>
          </a:p>
        </p:txBody>
      </p:sp>
      <p:sp>
        <p:nvSpPr>
          <p:cNvPr id="801814" name="Rectangle 22"/>
          <p:cNvSpPr>
            <a:spLocks/>
          </p:cNvSpPr>
          <p:nvPr/>
        </p:nvSpPr>
        <p:spPr bwMode="auto">
          <a:xfrm>
            <a:off x="6586538" y="4046538"/>
            <a:ext cx="1828800" cy="304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anchor="ctr" anchorCtr="0" compatLnSpc="1">
            <a:prstTxWarp prst="textNoShape">
              <a:avLst/>
            </a:prstTxWarp>
          </a:bodyPr>
          <a:lstStyle/>
          <a:p>
            <a:pPr algn="ctr" eaLnBrk="0"/>
            <a:r>
              <a:rPr lang="en-US" sz="1600" dirty="0">
                <a:solidFill>
                  <a:schemeClr val="tx1"/>
                </a:solidFill>
                <a:sym typeface="Wingdings" pitchFamily="2" charset="2"/>
              </a:rPr>
              <a:t>Hardware</a:t>
            </a:r>
          </a:p>
        </p:txBody>
      </p:sp>
      <p:sp>
        <p:nvSpPr>
          <p:cNvPr id="27"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76200"/>
            <a:ext cx="8393113" cy="590927"/>
          </a:xfrm>
        </p:spPr>
        <p:txBody>
          <a:bodyPr vert="horz" wrap="square" lIns="91436" tIns="45718" rIns="91436" bIns="45718" rtlCol="0" anchor="t" anchorCtr="0">
            <a:spAutoFit/>
          </a:bodyPr>
          <a:lstStyle/>
          <a:p>
            <a:pPr defTabSz="912520">
              <a:defRPr/>
            </a:pPr>
            <a:r>
              <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Monolithic vs. Microkernelized</a:t>
            </a:r>
          </a:p>
        </p:txBody>
      </p:sp>
      <p:sp>
        <p:nvSpPr>
          <p:cNvPr id="33795" name="Rectangle 3"/>
          <p:cNvSpPr>
            <a:spLocks noGrp="1" noChangeArrowheads="1"/>
          </p:cNvSpPr>
          <p:nvPr>
            <p:ph type="body" sz="half" idx="1"/>
          </p:nvPr>
        </p:nvSpPr>
        <p:spPr>
          <a:xfrm>
            <a:off x="381002" y="989013"/>
            <a:ext cx="4117975" cy="1095685"/>
          </a:xfrm>
        </p:spPr>
        <p:txBody>
          <a:bodyPr/>
          <a:lstStyle/>
          <a:p>
            <a:r>
              <a:rPr lang="en-US" sz="2400" dirty="0">
                <a:effectLst>
                  <a:outerShdw blurRad="38100" dist="38100" dir="2700000" algn="tl">
                    <a:srgbClr val="000000"/>
                  </a:outerShdw>
                </a:effectLst>
              </a:rPr>
              <a:t>Monolithic hypervisor</a:t>
            </a:r>
          </a:p>
          <a:p>
            <a:pPr lvl="1"/>
            <a:r>
              <a:rPr lang="en-US" sz="1600" dirty="0">
                <a:effectLst>
                  <a:outerShdw blurRad="38100" dist="38100" dir="2700000" algn="tl">
                    <a:srgbClr val="000000"/>
                  </a:outerShdw>
                </a:effectLst>
              </a:rPr>
              <a:t>Simpler than a modern kernel, but still complex</a:t>
            </a:r>
          </a:p>
          <a:p>
            <a:pPr lvl="1"/>
            <a:r>
              <a:rPr lang="en-US" sz="1600" dirty="0">
                <a:effectLst>
                  <a:outerShdw blurRad="38100" dist="38100" dir="2700000" algn="tl">
                    <a:srgbClr val="000000"/>
                  </a:outerShdw>
                </a:effectLst>
              </a:rPr>
              <a:t>Contains its own drivers model</a:t>
            </a:r>
          </a:p>
        </p:txBody>
      </p:sp>
      <p:sp>
        <p:nvSpPr>
          <p:cNvPr id="33796" name="Rectangle 4"/>
          <p:cNvSpPr>
            <a:spLocks noGrp="1" noChangeArrowheads="1"/>
          </p:cNvSpPr>
          <p:nvPr>
            <p:ph type="body" sz="half" idx="2"/>
          </p:nvPr>
        </p:nvSpPr>
        <p:spPr>
          <a:xfrm>
            <a:off x="4651378" y="966788"/>
            <a:ext cx="4117975" cy="1212640"/>
          </a:xfrm>
        </p:spPr>
        <p:txBody>
          <a:bodyPr/>
          <a:lstStyle/>
          <a:p>
            <a:pPr>
              <a:lnSpc>
                <a:spcPct val="75000"/>
              </a:lnSpc>
            </a:pPr>
            <a:r>
              <a:rPr lang="en-US" sz="2400" dirty="0">
                <a:effectLst>
                  <a:outerShdw blurRad="38100" dist="38100" dir="2700000" algn="tl">
                    <a:srgbClr val="000000"/>
                  </a:outerShdw>
                </a:effectLst>
              </a:rPr>
              <a:t>Microkernelized hypervisor</a:t>
            </a:r>
          </a:p>
          <a:p>
            <a:pPr lvl="1">
              <a:lnSpc>
                <a:spcPct val="75000"/>
              </a:lnSpc>
            </a:pPr>
            <a:r>
              <a:rPr lang="en-US" sz="1600" dirty="0">
                <a:effectLst>
                  <a:outerShdw blurRad="38100" dist="38100" dir="2700000" algn="tl">
                    <a:srgbClr val="000000"/>
                  </a:outerShdw>
                </a:effectLst>
              </a:rPr>
              <a:t>Simple partitioning functionality</a:t>
            </a:r>
          </a:p>
          <a:p>
            <a:pPr lvl="1">
              <a:lnSpc>
                <a:spcPct val="75000"/>
              </a:lnSpc>
            </a:pPr>
            <a:r>
              <a:rPr lang="en-US" sz="1600" dirty="0">
                <a:effectLst>
                  <a:outerShdw blurRad="38100" dist="38100" dir="2700000" algn="tl">
                    <a:srgbClr val="000000"/>
                  </a:outerShdw>
                </a:effectLst>
              </a:rPr>
              <a:t>Increase reliability and minimize TCB</a:t>
            </a:r>
          </a:p>
          <a:p>
            <a:pPr lvl="1">
              <a:lnSpc>
                <a:spcPct val="75000"/>
              </a:lnSpc>
            </a:pPr>
            <a:r>
              <a:rPr lang="en-US" sz="1600" dirty="0">
                <a:effectLst>
                  <a:outerShdw blurRad="38100" dist="38100" dir="2700000" algn="tl">
                    <a:srgbClr val="000000"/>
                  </a:outerShdw>
                </a:effectLst>
              </a:rPr>
              <a:t>No third-party code</a:t>
            </a:r>
          </a:p>
          <a:p>
            <a:pPr lvl="1">
              <a:lnSpc>
                <a:spcPct val="75000"/>
              </a:lnSpc>
            </a:pPr>
            <a:r>
              <a:rPr lang="en-US" sz="1600" dirty="0">
                <a:effectLst>
                  <a:outerShdw blurRad="38100" dist="38100" dir="2700000" algn="tl">
                    <a:srgbClr val="000000"/>
                  </a:outerShdw>
                </a:effectLst>
              </a:rPr>
              <a:t>Drivers run within guests</a:t>
            </a:r>
          </a:p>
        </p:txBody>
      </p:sp>
      <p:sp>
        <p:nvSpPr>
          <p:cNvPr id="33798" name="Rectangle 6"/>
          <p:cNvSpPr>
            <a:spLocks noChangeArrowheads="1"/>
          </p:cNvSpPr>
          <p:nvPr/>
        </p:nvSpPr>
        <p:spPr bwMode="auto">
          <a:xfrm>
            <a:off x="1128713" y="2962278"/>
            <a:ext cx="793750" cy="765175"/>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17" tIns="45710" rIns="91417" bIns="45710" numCol="1" anchor="ctr" anchorCtr="0" compatLnSpc="1">
            <a:prstTxWarp prst="textNoShape">
              <a:avLst/>
            </a:prstTxWarp>
          </a:bodyPr>
          <a:lstStyle/>
          <a:p>
            <a:pPr algn="ctr"/>
            <a:r>
              <a:rPr lang="en-US" sz="1400" b="1" dirty="0">
                <a:solidFill>
                  <a:srgbClr val="000000"/>
                </a:solidFill>
              </a:rPr>
              <a:t>VM 1</a:t>
            </a:r>
          </a:p>
          <a:p>
            <a:pPr algn="ctr"/>
            <a:r>
              <a:rPr lang="en-US" sz="1400" b="1" dirty="0">
                <a:solidFill>
                  <a:srgbClr val="000000"/>
                </a:solidFill>
              </a:rPr>
              <a:t>(“Admin”)</a:t>
            </a:r>
          </a:p>
        </p:txBody>
      </p:sp>
      <p:sp>
        <p:nvSpPr>
          <p:cNvPr id="33800" name="Rectangle 8"/>
          <p:cNvSpPr>
            <a:spLocks noChangeArrowheads="1"/>
          </p:cNvSpPr>
          <p:nvPr/>
        </p:nvSpPr>
        <p:spPr bwMode="auto">
          <a:xfrm>
            <a:off x="2903538" y="2962278"/>
            <a:ext cx="793750" cy="765175"/>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17" tIns="45710" rIns="91417" bIns="45710" numCol="1" anchor="ctr" anchorCtr="0" compatLnSpc="1">
            <a:prstTxWarp prst="textNoShape">
              <a:avLst/>
            </a:prstTxWarp>
          </a:bodyPr>
          <a:lstStyle/>
          <a:p>
            <a:pPr algn="ctr"/>
            <a:r>
              <a:rPr lang="en-US" sz="1400" b="1" dirty="0">
                <a:solidFill>
                  <a:srgbClr val="000000"/>
                </a:solidFill>
              </a:rPr>
              <a:t>VM 3</a:t>
            </a:r>
          </a:p>
        </p:txBody>
      </p:sp>
      <p:grpSp>
        <p:nvGrpSpPr>
          <p:cNvPr id="2" name="Group 35"/>
          <p:cNvGrpSpPr>
            <a:grpSpLocks/>
          </p:cNvGrpSpPr>
          <p:nvPr/>
        </p:nvGrpSpPr>
        <p:grpSpPr bwMode="auto">
          <a:xfrm>
            <a:off x="5181600" y="3114675"/>
            <a:ext cx="3124200" cy="2349500"/>
            <a:chOff x="3306" y="2394"/>
            <a:chExt cx="1968" cy="1480"/>
          </a:xfrm>
        </p:grpSpPr>
        <p:sp>
          <p:nvSpPr>
            <p:cNvPr id="33802" name="Rectangle 10"/>
            <p:cNvSpPr>
              <a:spLocks noChangeArrowheads="1"/>
            </p:cNvSpPr>
            <p:nvPr/>
          </p:nvSpPr>
          <p:spPr bwMode="auto">
            <a:xfrm>
              <a:off x="3306" y="3695"/>
              <a:ext cx="1968" cy="17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sz="1400" b="1" dirty="0">
                  <a:solidFill>
                    <a:srgbClr val="000000"/>
                  </a:solidFill>
                </a:rPr>
                <a:t>Hardware</a:t>
              </a:r>
            </a:p>
          </p:txBody>
        </p:sp>
        <p:sp>
          <p:nvSpPr>
            <p:cNvPr id="33803" name="Rectangle 11"/>
            <p:cNvSpPr>
              <a:spLocks noChangeArrowheads="1"/>
            </p:cNvSpPr>
            <p:nvPr/>
          </p:nvSpPr>
          <p:spPr bwMode="auto">
            <a:xfrm>
              <a:off x="3306" y="3445"/>
              <a:ext cx="1968" cy="179"/>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Hypervisor</a:t>
              </a:r>
            </a:p>
          </p:txBody>
        </p:sp>
        <p:sp>
          <p:nvSpPr>
            <p:cNvPr id="33804" name="Rectangle 12"/>
            <p:cNvSpPr>
              <a:spLocks noChangeArrowheads="1"/>
            </p:cNvSpPr>
            <p:nvPr/>
          </p:nvSpPr>
          <p:spPr bwMode="auto">
            <a:xfrm>
              <a:off x="3306" y="2394"/>
              <a:ext cx="608" cy="979"/>
            </a:xfrm>
            <a:prstGeom prst="rect">
              <a:avLst/>
            </a:prstGeom>
            <a:gradFill rotWithShape="1">
              <a:gsLst>
                <a:gs pos="0">
                  <a:schemeClr val="hlink"/>
                </a:gs>
                <a:gs pos="50000">
                  <a:schemeClr val="hlink">
                    <a:gamma/>
                    <a:tint val="73725"/>
                    <a:invGamma/>
                  </a:schemeClr>
                </a:gs>
                <a:gs pos="100000">
                  <a:schemeClr val="hlink"/>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endParaRPr lang="en-US" sz="1400" dirty="0">
                <a:solidFill>
                  <a:srgbClr val="000000"/>
                </a:solidFill>
              </a:endParaRPr>
            </a:p>
          </p:txBody>
        </p:sp>
        <p:sp>
          <p:nvSpPr>
            <p:cNvPr id="33805" name="Rectangle 13"/>
            <p:cNvSpPr>
              <a:spLocks noChangeArrowheads="1"/>
            </p:cNvSpPr>
            <p:nvPr/>
          </p:nvSpPr>
          <p:spPr bwMode="auto">
            <a:xfrm>
              <a:off x="3986" y="2394"/>
              <a:ext cx="608" cy="979"/>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VM 2</a:t>
              </a:r>
            </a:p>
            <a:p>
              <a:pPr algn="ctr"/>
              <a:r>
                <a:rPr lang="en-US" sz="1400" b="1" dirty="0" smtClean="0">
                  <a:solidFill>
                    <a:srgbClr val="000000"/>
                  </a:solidFill>
                </a:rPr>
                <a:t>(“Child</a:t>
              </a:r>
              <a:r>
                <a:rPr lang="en-US" sz="1400" b="1" dirty="0">
                  <a:solidFill>
                    <a:srgbClr val="000000"/>
                  </a:solidFill>
                </a:rPr>
                <a:t>”)</a:t>
              </a:r>
            </a:p>
          </p:txBody>
        </p:sp>
        <p:sp>
          <p:nvSpPr>
            <p:cNvPr id="33806" name="Rectangle 14"/>
            <p:cNvSpPr>
              <a:spLocks noChangeArrowheads="1"/>
            </p:cNvSpPr>
            <p:nvPr/>
          </p:nvSpPr>
          <p:spPr bwMode="auto">
            <a:xfrm>
              <a:off x="4666" y="2394"/>
              <a:ext cx="608" cy="979"/>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VM 3</a:t>
              </a:r>
            </a:p>
            <a:p>
              <a:pPr algn="ctr"/>
              <a:r>
                <a:rPr lang="en-US" sz="1400" b="1" dirty="0">
                  <a:solidFill>
                    <a:srgbClr val="000000"/>
                  </a:solidFill>
                </a:rPr>
                <a:t>(“Child”)</a:t>
              </a:r>
            </a:p>
          </p:txBody>
        </p:sp>
        <p:sp>
          <p:nvSpPr>
            <p:cNvPr id="33807" name="Rectangle 15"/>
            <p:cNvSpPr>
              <a:spLocks noChangeArrowheads="1"/>
            </p:cNvSpPr>
            <p:nvPr/>
          </p:nvSpPr>
          <p:spPr bwMode="auto">
            <a:xfrm>
              <a:off x="3363" y="2724"/>
              <a:ext cx="501" cy="387"/>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pPr>
              <a:r>
                <a:rPr lang="en-US" sz="1400" b="1" dirty="0" smtClean="0">
                  <a:solidFill>
                    <a:srgbClr val="000000"/>
                  </a:solidFill>
                </a:rPr>
                <a:t>Virt</a:t>
              </a:r>
              <a:endParaRPr lang="en-US" sz="1400" b="1" dirty="0" smtClean="0">
                <a:solidFill>
                  <a:srgbClr val="000000"/>
                </a:solidFill>
              </a:endParaRPr>
            </a:p>
            <a:p>
              <a:pPr algn="ctr">
                <a:lnSpc>
                  <a:spcPct val="90000"/>
                </a:lnSpc>
              </a:pPr>
              <a:r>
                <a:rPr lang="en-US" sz="1400" b="1" dirty="0" smtClean="0">
                  <a:solidFill>
                    <a:srgbClr val="000000"/>
                  </a:solidFill>
                </a:rPr>
                <a:t>Stack</a:t>
              </a:r>
              <a:endParaRPr lang="en-US" sz="1400" b="1" dirty="0">
                <a:solidFill>
                  <a:srgbClr val="000000"/>
                </a:solidFill>
              </a:endParaRPr>
            </a:p>
          </p:txBody>
        </p:sp>
        <p:sp>
          <p:nvSpPr>
            <p:cNvPr id="33808" name="Text Box 16"/>
            <p:cNvSpPr txBox="1">
              <a:spLocks noChangeArrowheads="1"/>
            </p:cNvSpPr>
            <p:nvPr/>
          </p:nvSpPr>
          <p:spPr bwMode="auto">
            <a:xfrm>
              <a:off x="3342" y="2442"/>
              <a:ext cx="537" cy="250"/>
            </a:xfrm>
            <a:prstGeom prst="rect">
              <a:avLst/>
            </a:prstGeom>
            <a:solidFill>
              <a:schemeClr val="hlink"/>
            </a:solidFill>
            <a:ln w="9525" algn="ctr">
              <a:no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VM 1</a:t>
              </a:r>
              <a:br>
                <a:rPr lang="en-US" sz="1400" b="1" dirty="0">
                  <a:solidFill>
                    <a:srgbClr val="000000"/>
                  </a:solidFill>
                </a:rPr>
              </a:br>
              <a:r>
                <a:rPr lang="en-US" sz="1400" b="1" dirty="0" smtClean="0">
                  <a:solidFill>
                    <a:srgbClr val="000000"/>
                  </a:solidFill>
                </a:rPr>
                <a:t>(“Parent”)</a:t>
              </a:r>
              <a:endParaRPr lang="en-US" sz="1400" b="1" dirty="0">
                <a:solidFill>
                  <a:srgbClr val="000000"/>
                </a:solidFill>
              </a:endParaRPr>
            </a:p>
          </p:txBody>
        </p:sp>
        <p:grpSp>
          <p:nvGrpSpPr>
            <p:cNvPr id="3" name="Group 21"/>
            <p:cNvGrpSpPr>
              <a:grpSpLocks/>
            </p:cNvGrpSpPr>
            <p:nvPr/>
          </p:nvGrpSpPr>
          <p:grpSpPr bwMode="auto">
            <a:xfrm>
              <a:off x="3326" y="3129"/>
              <a:ext cx="565" cy="204"/>
              <a:chOff x="1488" y="3124"/>
              <a:chExt cx="438" cy="188"/>
            </a:xfrm>
          </p:grpSpPr>
          <p:sp>
            <p:nvSpPr>
              <p:cNvPr id="33814" name="Rectangle 22"/>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15" name="Rectangle 23"/>
              <p:cNvSpPr>
                <a:spLocks noChangeArrowheads="1"/>
              </p:cNvSpPr>
              <p:nvPr/>
            </p:nvSpPr>
            <p:spPr bwMode="auto">
              <a:xfrm>
                <a:off x="1519" y="314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16" name="Rectangle 24"/>
              <p:cNvSpPr>
                <a:spLocks noChangeArrowheads="1"/>
              </p:cNvSpPr>
              <p:nvPr/>
            </p:nvSpPr>
            <p:spPr bwMode="auto">
              <a:xfrm>
                <a:off x="1488" y="312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Drivers</a:t>
                </a:r>
              </a:p>
            </p:txBody>
          </p:sp>
        </p:grpSp>
        <p:grpSp>
          <p:nvGrpSpPr>
            <p:cNvPr id="4" name="Group 25"/>
            <p:cNvGrpSpPr>
              <a:grpSpLocks/>
            </p:cNvGrpSpPr>
            <p:nvPr/>
          </p:nvGrpSpPr>
          <p:grpSpPr bwMode="auto">
            <a:xfrm>
              <a:off x="4005" y="3129"/>
              <a:ext cx="565" cy="204"/>
              <a:chOff x="1488" y="3124"/>
              <a:chExt cx="438" cy="188"/>
            </a:xfrm>
          </p:grpSpPr>
          <p:sp>
            <p:nvSpPr>
              <p:cNvPr id="33818" name="Rectangle 26"/>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19" name="Rectangle 27"/>
              <p:cNvSpPr>
                <a:spLocks noChangeArrowheads="1"/>
              </p:cNvSpPr>
              <p:nvPr/>
            </p:nvSpPr>
            <p:spPr bwMode="auto">
              <a:xfrm>
                <a:off x="1519" y="314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20" name="Rectangle 28"/>
              <p:cNvSpPr>
                <a:spLocks noChangeArrowheads="1"/>
              </p:cNvSpPr>
              <p:nvPr/>
            </p:nvSpPr>
            <p:spPr bwMode="auto">
              <a:xfrm>
                <a:off x="1488" y="312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Drivers</a:t>
                </a:r>
              </a:p>
            </p:txBody>
          </p:sp>
        </p:grpSp>
        <p:grpSp>
          <p:nvGrpSpPr>
            <p:cNvPr id="5" name="Group 29"/>
            <p:cNvGrpSpPr>
              <a:grpSpLocks/>
            </p:cNvGrpSpPr>
            <p:nvPr/>
          </p:nvGrpSpPr>
          <p:grpSpPr bwMode="auto">
            <a:xfrm>
              <a:off x="4690" y="3140"/>
              <a:ext cx="563" cy="215"/>
              <a:chOff x="1489" y="3115"/>
              <a:chExt cx="437" cy="197"/>
            </a:xfrm>
          </p:grpSpPr>
          <p:sp>
            <p:nvSpPr>
              <p:cNvPr id="33822" name="Rectangle 30"/>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23" name="Rectangle 31"/>
              <p:cNvSpPr>
                <a:spLocks noChangeArrowheads="1"/>
              </p:cNvSpPr>
              <p:nvPr/>
            </p:nvSpPr>
            <p:spPr bwMode="auto">
              <a:xfrm>
                <a:off x="1518" y="314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24" name="Rectangle 32"/>
              <p:cNvSpPr>
                <a:spLocks noChangeArrowheads="1"/>
              </p:cNvSpPr>
              <p:nvPr/>
            </p:nvSpPr>
            <p:spPr bwMode="auto">
              <a:xfrm>
                <a:off x="1489" y="3115"/>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Drivers</a:t>
                </a:r>
              </a:p>
            </p:txBody>
          </p:sp>
        </p:grpSp>
      </p:grpSp>
      <p:sp>
        <p:nvSpPr>
          <p:cNvPr id="33797" name="Rectangle 5"/>
          <p:cNvSpPr>
            <a:spLocks noChangeArrowheads="1"/>
          </p:cNvSpPr>
          <p:nvPr/>
        </p:nvSpPr>
        <p:spPr bwMode="auto">
          <a:xfrm>
            <a:off x="1128713" y="3852863"/>
            <a:ext cx="2568575" cy="1117600"/>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17" tIns="45710" rIns="91417" bIns="45710" numCol="1" anchor="ctr" anchorCtr="0" compatLnSpc="1">
            <a:prstTxWarp prst="textNoShape">
              <a:avLst/>
            </a:prstTxWarp>
          </a:bodyPr>
          <a:lstStyle/>
          <a:p>
            <a:pPr algn="ctr"/>
            <a:r>
              <a:rPr lang="en-US" sz="1400" b="1" dirty="0">
                <a:solidFill>
                  <a:srgbClr val="000000"/>
                </a:solidFill>
              </a:rPr>
              <a:t>Hypervisor</a:t>
            </a:r>
          </a:p>
        </p:txBody>
      </p:sp>
      <p:sp>
        <p:nvSpPr>
          <p:cNvPr id="33799" name="Rectangle 7"/>
          <p:cNvSpPr>
            <a:spLocks noChangeArrowheads="1"/>
          </p:cNvSpPr>
          <p:nvPr/>
        </p:nvSpPr>
        <p:spPr bwMode="auto">
          <a:xfrm>
            <a:off x="2016125" y="2968628"/>
            <a:ext cx="793750" cy="765175"/>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17" tIns="45710" rIns="91417" bIns="45710" numCol="1" anchor="ctr" anchorCtr="0" compatLnSpc="1">
            <a:prstTxWarp prst="textNoShape">
              <a:avLst/>
            </a:prstTxWarp>
          </a:bodyPr>
          <a:lstStyle/>
          <a:p>
            <a:pPr algn="ctr"/>
            <a:r>
              <a:rPr lang="en-US" sz="1400" b="1" dirty="0">
                <a:solidFill>
                  <a:srgbClr val="000000"/>
                </a:solidFill>
              </a:rPr>
              <a:t>VM 2</a:t>
            </a:r>
          </a:p>
        </p:txBody>
      </p:sp>
      <p:sp>
        <p:nvSpPr>
          <p:cNvPr id="33801" name="Rectangle 9"/>
          <p:cNvSpPr>
            <a:spLocks noChangeArrowheads="1"/>
          </p:cNvSpPr>
          <p:nvPr/>
        </p:nvSpPr>
        <p:spPr bwMode="auto">
          <a:xfrm>
            <a:off x="1128713" y="5087938"/>
            <a:ext cx="2568575" cy="2952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17" tIns="45710" rIns="91417" bIns="45710" numCol="1" anchor="ctr" anchorCtr="0" compatLnSpc="1">
            <a:prstTxWarp prst="textNoShape">
              <a:avLst/>
            </a:prstTxWarp>
          </a:bodyPr>
          <a:lstStyle/>
          <a:p>
            <a:pPr algn="ctr"/>
            <a:r>
              <a:rPr lang="en-US" sz="1400" b="1" dirty="0">
                <a:solidFill>
                  <a:srgbClr val="000000"/>
                </a:solidFill>
              </a:rPr>
              <a:t>Hardware</a:t>
            </a:r>
          </a:p>
        </p:txBody>
      </p:sp>
      <p:grpSp>
        <p:nvGrpSpPr>
          <p:cNvPr id="6" name="Group 17"/>
          <p:cNvGrpSpPr>
            <a:grpSpLocks/>
          </p:cNvGrpSpPr>
          <p:nvPr/>
        </p:nvGrpSpPr>
        <p:grpSpPr bwMode="auto">
          <a:xfrm>
            <a:off x="2008188" y="4576763"/>
            <a:ext cx="896937" cy="331787"/>
            <a:chOff x="1488" y="3120"/>
            <a:chExt cx="438" cy="192"/>
          </a:xfrm>
        </p:grpSpPr>
        <p:sp>
          <p:nvSpPr>
            <p:cNvPr id="33810" name="Rectangle 18"/>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11" name="Rectangle 19"/>
            <p:cNvSpPr>
              <a:spLocks noChangeArrowheads="1"/>
            </p:cNvSpPr>
            <p:nvPr/>
          </p:nvSpPr>
          <p:spPr bwMode="auto">
            <a:xfrm>
              <a:off x="1518" y="314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dirty="0">
                  <a:solidFill>
                    <a:srgbClr val="000000"/>
                  </a:solidFill>
                </a:rPr>
                <a:t>Drivers</a:t>
              </a:r>
            </a:p>
          </p:txBody>
        </p:sp>
        <p:sp>
          <p:nvSpPr>
            <p:cNvPr id="33812" name="Rectangle 20"/>
            <p:cNvSpPr>
              <a:spLocks noChangeArrowheads="1"/>
            </p:cNvSpPr>
            <p:nvPr/>
          </p:nvSpPr>
          <p:spPr bwMode="auto">
            <a:xfrm>
              <a:off x="1488" y="312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Drivers</a:t>
              </a:r>
            </a:p>
          </p:txBody>
        </p:sp>
      </p:grpSp>
      <p:sp>
        <p:nvSpPr>
          <p:cNvPr id="33825" name="AutoShape 33"/>
          <p:cNvSpPr>
            <a:spLocks noChangeArrowheads="1"/>
          </p:cNvSpPr>
          <p:nvPr/>
        </p:nvSpPr>
        <p:spPr bwMode="auto">
          <a:xfrm>
            <a:off x="793753" y="2505077"/>
            <a:ext cx="3209925" cy="3209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alpha val="60001"/>
            </a:schemeClr>
          </a:soli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17" tIns="45710" rIns="91417" bIns="45710" numCol="1" anchor="ctr" anchorCtr="0" compatLnSpc="1">
            <a:prstTxWarp prst="textNoShape">
              <a:avLst/>
            </a:prstTxWarp>
          </a:bodyPr>
          <a:lstStyle/>
          <a:p>
            <a:endParaRPr lang="en-US" dirty="0"/>
          </a:p>
        </p:txBody>
      </p:sp>
      <p:sp>
        <p:nvSpPr>
          <p:cNvPr id="33830" name="Text Box 38"/>
          <p:cNvSpPr txBox="1">
            <a:spLocks noChangeArrowheads="1"/>
          </p:cNvSpPr>
          <p:nvPr/>
        </p:nvSpPr>
        <p:spPr bwMode="auto">
          <a:xfrm>
            <a:off x="533400" y="6048451"/>
            <a:ext cx="8229600" cy="707866"/>
          </a:xfrm>
          <a:prstGeom prst="rect">
            <a:avLst/>
          </a:prstGeom>
          <a:noFill/>
          <a:ln w="9525">
            <a:noFill/>
            <a:miter lim="800000"/>
            <a:headEnd/>
            <a:tailEnd/>
          </a:ln>
          <a:effectLst/>
        </p:spPr>
        <p:txBody>
          <a:bodyPr vert="horz" wrap="square" lIns="91417" tIns="45710" rIns="91417" bIns="45710" numCol="1" anchor="t" anchorCtr="0" compatLnSpc="1">
            <a:prstTxWarp prst="textNoShape">
              <a:avLst/>
            </a:prstTxWarp>
            <a:spAutoFit/>
          </a:bodyPr>
          <a:lstStyle/>
          <a:p>
            <a:pPr>
              <a:spcBef>
                <a:spcPct val="50000"/>
              </a:spcBef>
            </a:pPr>
            <a:r>
              <a:rPr lang="en-US" sz="2000" i="1" dirty="0">
                <a:solidFill>
                  <a:schemeClr val="bg1"/>
                </a:solidFill>
              </a:rPr>
              <a:t>Microkernelized Hypervisor has an inherently secure architecture with minimal attack surface</a:t>
            </a:r>
          </a:p>
        </p:txBody>
      </p:sp>
      <p:sp>
        <p:nvSpPr>
          <p:cNvPr id="36" name="Rounded Rectangle 35"/>
          <p:cNvSpPr/>
          <p:nvPr/>
        </p:nvSpPr>
        <p:spPr bwMode="auto">
          <a:xfrm>
            <a:off x="1104405" y="5545779"/>
            <a:ext cx="2612572" cy="42750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4180"/>
            <a:r>
              <a:rPr lang="en-US" sz="1400" b="1" dirty="0" smtClean="0">
                <a:solidFill>
                  <a:schemeClr val="tx1"/>
                </a:solidFill>
              </a:rPr>
              <a:t>VMware ESX Approach</a:t>
            </a:r>
            <a:endParaRPr lang="en-US" sz="1400" b="1" dirty="0" smtClean="0">
              <a:solidFill>
                <a:schemeClr val="tx1"/>
              </a:solidFill>
              <a:effectLst>
                <a:outerShdw blurRad="38100" dist="38100" dir="2700000" algn="tl">
                  <a:srgbClr val="000000">
                    <a:alpha val="43137"/>
                  </a:srgbClr>
                </a:outerShdw>
              </a:effectLst>
              <a:latin typeface="Arial" charset="0"/>
            </a:endParaRPr>
          </a:p>
        </p:txBody>
      </p:sp>
      <p:sp>
        <p:nvSpPr>
          <p:cNvPr id="37" name="Rounded Rectangle 36"/>
          <p:cNvSpPr/>
          <p:nvPr/>
        </p:nvSpPr>
        <p:spPr bwMode="auto">
          <a:xfrm>
            <a:off x="5177642" y="5531924"/>
            <a:ext cx="3123210" cy="49876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4180"/>
            <a:r>
              <a:rPr lang="en-US" sz="1400" b="1" dirty="0" smtClean="0">
                <a:solidFill>
                  <a:schemeClr val="tx1"/>
                </a:solidFill>
              </a:rPr>
              <a:t>Hyper-V Approach</a:t>
            </a:r>
            <a:endParaRPr lang="en-US" sz="1400" b="1" dirty="0" smtClean="0">
              <a:solidFill>
                <a:schemeClr val="tx1"/>
              </a:solidFill>
              <a:effectLst>
                <a:outerShdw blurRad="38100" dist="38100" dir="2700000" algn="tl">
                  <a:srgbClr val="000000">
                    <a:alpha val="43137"/>
                  </a:srgbClr>
                </a:outerShdw>
              </a:effectLst>
              <a:latin typeface="Arial" charset="0"/>
            </a:endParaRPr>
          </a:p>
        </p:txBody>
      </p:sp>
      <p:sp>
        <p:nvSpPr>
          <p:cNvPr id="3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152400" y="1828800"/>
            <a:ext cx="3276600" cy="1524000"/>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t" anchorCtr="0" compatLnSpc="1">
            <a:prstTxWarp prst="textNoShape">
              <a:avLst/>
            </a:prstTxWarp>
          </a:bodyPr>
          <a:lstStyle/>
          <a:p>
            <a:pPr algn="ctr">
              <a:lnSpc>
                <a:spcPct val="90000"/>
              </a:lnSpc>
              <a:spcBef>
                <a:spcPct val="30000"/>
              </a:spcBef>
            </a:pPr>
            <a:r>
              <a:rPr lang="en-US" sz="1400" b="1" dirty="0">
                <a:solidFill>
                  <a:srgbClr val="000000"/>
                </a:solidFill>
              </a:rPr>
              <a:t>Virtualization Stack</a:t>
            </a:r>
          </a:p>
        </p:txBody>
      </p:sp>
      <p:sp>
        <p:nvSpPr>
          <p:cNvPr id="409603" name="Rectangle 3"/>
          <p:cNvSpPr>
            <a:spLocks noChangeArrowheads="1"/>
          </p:cNvSpPr>
          <p:nvPr/>
        </p:nvSpPr>
        <p:spPr bwMode="grayWhite">
          <a:xfrm>
            <a:off x="2133600" y="2362200"/>
            <a:ext cx="1219200" cy="533400"/>
          </a:xfrm>
          <a:prstGeom prst="rect">
            <a:avLst/>
          </a:prstGeom>
          <a:solidFill>
            <a:schemeClr val="accent1"/>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04" name="Rectangle 4"/>
          <p:cNvSpPr>
            <a:spLocks noChangeArrowheads="1"/>
          </p:cNvSpPr>
          <p:nvPr/>
        </p:nvSpPr>
        <p:spPr bwMode="auto">
          <a:xfrm>
            <a:off x="4114800" y="3657600"/>
            <a:ext cx="3200400" cy="1447800"/>
          </a:xfrm>
          <a:prstGeom prst="rect">
            <a:avLst/>
          </a:prstGeom>
          <a:gradFill rotWithShape="0">
            <a:gsLst>
              <a:gs pos="0">
                <a:schemeClr val="hlink"/>
              </a:gs>
              <a:gs pos="50000">
                <a:schemeClr val="hlink">
                  <a:gamma/>
                  <a:tint val="53725"/>
                  <a:invGamma/>
                </a:schemeClr>
              </a:gs>
              <a:gs pos="100000">
                <a:schemeClr val="hlink"/>
              </a:gs>
            </a:gsLst>
            <a:lin ang="18900000" scaled="1"/>
          </a:grad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05" name="Rectangle 5"/>
          <p:cNvSpPr>
            <a:spLocks noChangeArrowheads="1"/>
          </p:cNvSpPr>
          <p:nvPr/>
        </p:nvSpPr>
        <p:spPr bwMode="auto">
          <a:xfrm>
            <a:off x="228600" y="3956050"/>
            <a:ext cx="1752600" cy="1143000"/>
          </a:xfrm>
          <a:prstGeom prst="rect">
            <a:avLst/>
          </a:prstGeom>
          <a:gradFill rotWithShape="0">
            <a:gsLst>
              <a:gs pos="0">
                <a:schemeClr val="hlink"/>
              </a:gs>
              <a:gs pos="50000">
                <a:schemeClr val="hlink">
                  <a:gamma/>
                  <a:tint val="53725"/>
                  <a:invGamma/>
                </a:schemeClr>
              </a:gs>
              <a:gs pos="100000">
                <a:schemeClr val="hlink"/>
              </a:gs>
            </a:gsLst>
            <a:lin ang="18900000" scaled="1"/>
          </a:grad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06" name="Rectangle 6"/>
          <p:cNvSpPr>
            <a:spLocks noChangeArrowheads="1"/>
          </p:cNvSpPr>
          <p:nvPr/>
        </p:nvSpPr>
        <p:spPr bwMode="grayWhite">
          <a:xfrm>
            <a:off x="2057400" y="3956050"/>
            <a:ext cx="1676400" cy="1143000"/>
          </a:xfrm>
          <a:prstGeom prst="rect">
            <a:avLst/>
          </a:prstGeom>
          <a:solidFill>
            <a:schemeClr val="accent1"/>
          </a:solid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07" name="Rectangle 7"/>
          <p:cNvSpPr>
            <a:spLocks noChangeArrowheads="1"/>
          </p:cNvSpPr>
          <p:nvPr/>
        </p:nvSpPr>
        <p:spPr bwMode="blackWhite">
          <a:xfrm>
            <a:off x="4419600" y="2057400"/>
            <a:ext cx="2590800" cy="1066800"/>
          </a:xfrm>
          <a:prstGeom prst="rect">
            <a:avLst/>
          </a:prstGeom>
          <a:gradFill rotWithShape="0">
            <a:gsLst>
              <a:gs pos="0">
                <a:schemeClr val="accent2"/>
              </a:gs>
              <a:gs pos="50000">
                <a:schemeClr val="accent2">
                  <a:gamma/>
                  <a:tint val="53725"/>
                  <a:invGamma/>
                </a:schemeClr>
              </a:gs>
              <a:gs pos="100000">
                <a:schemeClr val="accent2"/>
              </a:gs>
            </a:gsLst>
            <a:lin ang="2700000" scaled="1"/>
          </a:grad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08" name="Rectangle 8"/>
          <p:cNvSpPr>
            <a:spLocks noGrp="1" noChangeArrowheads="1"/>
          </p:cNvSpPr>
          <p:nvPr>
            <p:ph type="title"/>
          </p:nvPr>
        </p:nvSpPr>
        <p:spPr>
          <a:xfrm>
            <a:off x="152400" y="76200"/>
            <a:ext cx="8393113" cy="646327"/>
          </a:xfrm>
        </p:spPr>
        <p:txBody>
          <a:bodyPr vert="horz" wrap="square" lIns="91436" tIns="45718" rIns="91436" bIns="45718" rtlCol="0" anchor="t" anchorCtr="0">
            <a:spAutoFit/>
          </a:bodyPr>
          <a:lstStyle/>
          <a:p>
            <a:pPr defTabSz="912520">
              <a:defRPr/>
            </a:pPr>
            <a:r>
              <a:rPr lang="en-US"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Hyper-V</a:t>
            </a: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a:t>
            </a:r>
            <a:r>
              <a:rPr lang="en-US"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 </a:t>
            </a: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Architecture</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409609" name="Line 9"/>
          <p:cNvSpPr>
            <a:spLocks noChangeShapeType="1"/>
          </p:cNvSpPr>
          <p:nvPr/>
        </p:nvSpPr>
        <p:spPr bwMode="auto">
          <a:xfrm flipV="1">
            <a:off x="3943350" y="1628775"/>
            <a:ext cx="0" cy="3933825"/>
          </a:xfrm>
          <a:prstGeom prst="line">
            <a:avLst/>
          </a:prstGeom>
          <a:noFill/>
          <a:ln w="28575">
            <a:solidFill>
              <a:schemeClr val="tx1"/>
            </a:solidFill>
            <a:prstDash val="lgDash"/>
            <a:round/>
            <a:headEnd/>
            <a:tailEnd/>
          </a:ln>
          <a:effectLst/>
        </p:spPr>
        <p:txBody>
          <a:bodyPr vert="horz" wrap="none" lIns="91440" tIns="45720" rIns="91440" bIns="45720" numCol="1" anchor="ctr" anchorCtr="0" compatLnSpc="1">
            <a:prstTxWarp prst="textNoShape">
              <a:avLst/>
            </a:prstTxWarp>
          </a:bodyPr>
          <a:lstStyle/>
          <a:p>
            <a:endParaRPr lang="en-US" sz="1400" dirty="0"/>
          </a:p>
        </p:txBody>
      </p:sp>
      <p:sp>
        <p:nvSpPr>
          <p:cNvPr id="409610" name="Text Box 10"/>
          <p:cNvSpPr txBox="1">
            <a:spLocks noChangeArrowheads="1"/>
          </p:cNvSpPr>
          <p:nvPr/>
        </p:nvSpPr>
        <p:spPr bwMode="auto">
          <a:xfrm>
            <a:off x="403225" y="1381125"/>
            <a:ext cx="3294063" cy="286232"/>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30000"/>
              </a:spcBef>
            </a:pPr>
            <a:r>
              <a:rPr lang="en-US" sz="1400" b="1" dirty="0"/>
              <a:t>Parent Partition</a:t>
            </a:r>
          </a:p>
        </p:txBody>
      </p:sp>
      <p:sp>
        <p:nvSpPr>
          <p:cNvPr id="409611" name="Line 11"/>
          <p:cNvSpPr>
            <a:spLocks noChangeShapeType="1"/>
          </p:cNvSpPr>
          <p:nvPr/>
        </p:nvSpPr>
        <p:spPr bwMode="auto">
          <a:xfrm flipH="1">
            <a:off x="352425" y="5591175"/>
            <a:ext cx="7024688" cy="1588"/>
          </a:xfrm>
          <a:prstGeom prst="line">
            <a:avLst/>
          </a:prstGeom>
          <a:noFill/>
          <a:ln w="28575">
            <a:solidFill>
              <a:srgbClr val="FFFFFF"/>
            </a:solidFill>
            <a:prstDash val="dash"/>
            <a:round/>
            <a:headEnd/>
            <a:tailEnd/>
          </a:ln>
          <a:effectLst/>
        </p:spPr>
        <p:txBody>
          <a:bodyPr vert="horz" wrap="none" lIns="91440" tIns="45720" rIns="91440" bIns="45720" numCol="1" anchor="ctr" anchorCtr="0" compatLnSpc="1">
            <a:prstTxWarp prst="textNoShape">
              <a:avLst/>
            </a:prstTxWarp>
          </a:bodyPr>
          <a:lstStyle/>
          <a:p>
            <a:endParaRPr lang="en-US" sz="1400" dirty="0"/>
          </a:p>
        </p:txBody>
      </p:sp>
      <p:sp>
        <p:nvSpPr>
          <p:cNvPr id="409612" name="Text Box 12"/>
          <p:cNvSpPr txBox="1">
            <a:spLocks noChangeArrowheads="1"/>
          </p:cNvSpPr>
          <p:nvPr/>
        </p:nvSpPr>
        <p:spPr bwMode="auto">
          <a:xfrm>
            <a:off x="4238625" y="1382713"/>
            <a:ext cx="2955925" cy="286232"/>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30000"/>
              </a:spcBef>
            </a:pPr>
            <a:r>
              <a:rPr lang="en-US" sz="1400" b="1" dirty="0"/>
              <a:t>Child Partitions</a:t>
            </a:r>
          </a:p>
        </p:txBody>
      </p:sp>
      <p:sp>
        <p:nvSpPr>
          <p:cNvPr id="409613" name="Text Box 13"/>
          <p:cNvSpPr txBox="1">
            <a:spLocks noChangeArrowheads="1"/>
          </p:cNvSpPr>
          <p:nvPr/>
        </p:nvSpPr>
        <p:spPr bwMode="auto">
          <a:xfrm>
            <a:off x="6019800" y="5105400"/>
            <a:ext cx="1601788" cy="286232"/>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pPr>
            <a:r>
              <a:rPr lang="en-US" sz="1400" b="1" dirty="0">
                <a:solidFill>
                  <a:schemeClr val="folHlink"/>
                </a:solidFill>
              </a:rPr>
              <a:t>Kernel Mode</a:t>
            </a:r>
          </a:p>
        </p:txBody>
      </p:sp>
      <p:sp>
        <p:nvSpPr>
          <p:cNvPr id="409614" name="Text Box 14"/>
          <p:cNvSpPr txBox="1">
            <a:spLocks noChangeArrowheads="1"/>
          </p:cNvSpPr>
          <p:nvPr/>
        </p:nvSpPr>
        <p:spPr bwMode="auto">
          <a:xfrm>
            <a:off x="6019800" y="3200400"/>
            <a:ext cx="1446213" cy="286232"/>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pPr>
            <a:r>
              <a:rPr lang="en-US" sz="1400" b="1" dirty="0">
                <a:solidFill>
                  <a:schemeClr val="folHlink"/>
                </a:solidFill>
              </a:rPr>
              <a:t>User Mode</a:t>
            </a:r>
          </a:p>
        </p:txBody>
      </p:sp>
      <p:sp>
        <p:nvSpPr>
          <p:cNvPr id="409615" name="Line 15"/>
          <p:cNvSpPr>
            <a:spLocks noChangeShapeType="1"/>
          </p:cNvSpPr>
          <p:nvPr/>
        </p:nvSpPr>
        <p:spPr bwMode="auto">
          <a:xfrm flipH="1">
            <a:off x="152400" y="3505200"/>
            <a:ext cx="7086600" cy="0"/>
          </a:xfrm>
          <a:prstGeom prst="line">
            <a:avLst/>
          </a:prstGeom>
          <a:noFill/>
          <a:ln w="28575">
            <a:solidFill>
              <a:schemeClr val="tx1"/>
            </a:solidFill>
            <a:prstDash val="dash"/>
            <a:round/>
            <a:headEnd/>
            <a:tailEnd/>
          </a:ln>
          <a:effectLst/>
        </p:spPr>
        <p:txBody>
          <a:bodyPr vert="horz" wrap="none" lIns="91440" tIns="45720" rIns="91440" bIns="45720" numCol="1" anchor="ctr" anchorCtr="0" compatLnSpc="1">
            <a:prstTxWarp prst="textNoShape">
              <a:avLst/>
            </a:prstTxWarp>
          </a:bodyPr>
          <a:lstStyle/>
          <a:p>
            <a:endParaRPr lang="en-US" sz="1400" dirty="0"/>
          </a:p>
        </p:txBody>
      </p:sp>
      <p:sp>
        <p:nvSpPr>
          <p:cNvPr id="409616" name="Rectangle 16"/>
          <p:cNvSpPr>
            <a:spLocks noChangeArrowheads="1"/>
          </p:cNvSpPr>
          <p:nvPr/>
        </p:nvSpPr>
        <p:spPr bwMode="grayWhite">
          <a:xfrm>
            <a:off x="2101850" y="3886200"/>
            <a:ext cx="1435100" cy="1063625"/>
          </a:xfrm>
          <a:prstGeom prst="rect">
            <a:avLst/>
          </a:prstGeom>
          <a:noFill/>
          <a:ln w="3175" algn="ctr">
            <a:noFill/>
            <a:miter lim="800000"/>
            <a:headEnd/>
            <a:tailEnd/>
          </a:ln>
          <a:effectLst/>
        </p:spPr>
        <p:txBody>
          <a:bodyPr vert="horz" wrap="none" lIns="91440" tIns="45720" rIns="91440" bIns="45720" numCol="1" anchor="b" anchorCtr="1" compatLnSpc="1">
            <a:prstTxWarp prst="textNoShape">
              <a:avLst/>
            </a:prstTxWarp>
          </a:bodyPr>
          <a:lstStyle/>
          <a:p>
            <a:pPr algn="r">
              <a:lnSpc>
                <a:spcPct val="90000"/>
              </a:lnSpc>
              <a:spcBef>
                <a:spcPct val="30000"/>
              </a:spcBef>
            </a:pPr>
            <a:r>
              <a:rPr lang="en-US" sz="1400" b="1" dirty="0">
                <a:solidFill>
                  <a:srgbClr val="000000"/>
                </a:solidFill>
              </a:rPr>
              <a:t>Virtualization</a:t>
            </a:r>
            <a:br>
              <a:rPr lang="en-US" sz="1400" b="1" dirty="0">
                <a:solidFill>
                  <a:srgbClr val="000000"/>
                </a:solidFill>
              </a:rPr>
            </a:br>
            <a:r>
              <a:rPr lang="en-US" sz="1400" b="1" dirty="0">
                <a:solidFill>
                  <a:srgbClr val="000000"/>
                </a:solidFill>
              </a:rPr>
              <a:t>Service</a:t>
            </a:r>
            <a:br>
              <a:rPr lang="en-US" sz="1400" b="1" dirty="0">
                <a:solidFill>
                  <a:srgbClr val="000000"/>
                </a:solidFill>
              </a:rPr>
            </a:br>
            <a:r>
              <a:rPr lang="en-US" sz="1400" b="1" dirty="0">
                <a:solidFill>
                  <a:srgbClr val="000000"/>
                </a:solidFill>
              </a:rPr>
              <a:t>Providers</a:t>
            </a:r>
            <a:br>
              <a:rPr lang="en-US" sz="1400" b="1" dirty="0">
                <a:solidFill>
                  <a:srgbClr val="000000"/>
                </a:solidFill>
              </a:rPr>
            </a:br>
            <a:r>
              <a:rPr lang="en-US" sz="1400" b="1" dirty="0">
                <a:solidFill>
                  <a:srgbClr val="000000"/>
                </a:solidFill>
              </a:rPr>
              <a:t>(VSPs)</a:t>
            </a:r>
          </a:p>
        </p:txBody>
      </p:sp>
      <p:sp>
        <p:nvSpPr>
          <p:cNvPr id="409617" name="Rectangle 17"/>
          <p:cNvSpPr>
            <a:spLocks noChangeArrowheads="1"/>
          </p:cNvSpPr>
          <p:nvPr/>
        </p:nvSpPr>
        <p:spPr bwMode="auto">
          <a:xfrm>
            <a:off x="457200" y="4413250"/>
            <a:ext cx="1143000" cy="609600"/>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400" b="1" dirty="0">
                <a:solidFill>
                  <a:srgbClr val="000000"/>
                </a:solidFill>
              </a:rPr>
              <a:t>Windows</a:t>
            </a:r>
            <a:br>
              <a:rPr lang="en-US" sz="1400" b="1" dirty="0">
                <a:solidFill>
                  <a:srgbClr val="000000"/>
                </a:solidFill>
              </a:rPr>
            </a:br>
            <a:r>
              <a:rPr lang="en-US" sz="1400" b="1" dirty="0">
                <a:solidFill>
                  <a:srgbClr val="000000"/>
                </a:solidFill>
              </a:rPr>
              <a:t>Kernel</a:t>
            </a:r>
          </a:p>
        </p:txBody>
      </p:sp>
      <p:sp>
        <p:nvSpPr>
          <p:cNvPr id="409618" name="Text Box 18"/>
          <p:cNvSpPr txBox="1">
            <a:spLocks noChangeArrowheads="1"/>
          </p:cNvSpPr>
          <p:nvPr/>
        </p:nvSpPr>
        <p:spPr bwMode="auto">
          <a:xfrm>
            <a:off x="381000" y="3962400"/>
            <a:ext cx="1493838" cy="286232"/>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pPr>
            <a:r>
              <a:rPr lang="en-US" sz="1400" b="1" dirty="0">
                <a:solidFill>
                  <a:srgbClr val="000000"/>
                </a:solidFill>
              </a:rPr>
              <a:t>Server Core</a:t>
            </a:r>
          </a:p>
        </p:txBody>
      </p:sp>
      <p:sp>
        <p:nvSpPr>
          <p:cNvPr id="409619" name="Rectangle 19"/>
          <p:cNvSpPr>
            <a:spLocks noChangeArrowheads="1"/>
          </p:cNvSpPr>
          <p:nvPr/>
        </p:nvSpPr>
        <p:spPr bwMode="blackWhite">
          <a:xfrm>
            <a:off x="1676400" y="4413250"/>
            <a:ext cx="806450" cy="609600"/>
          </a:xfrm>
          <a:prstGeom prst="rect">
            <a:avLst/>
          </a:prstGeom>
          <a:gradFill rotWithShape="1">
            <a:gsLst>
              <a:gs pos="0">
                <a:schemeClr val="accent2"/>
              </a:gs>
              <a:gs pos="50000">
                <a:schemeClr val="accent2">
                  <a:gamma/>
                  <a:tint val="53725"/>
                  <a:invGamma/>
                </a:schemeClr>
              </a:gs>
              <a:gs pos="100000">
                <a:schemeClr val="accent2"/>
              </a:gs>
            </a:gsLst>
            <a:lin ang="27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400" b="1" dirty="0">
                <a:solidFill>
                  <a:srgbClr val="000000"/>
                </a:solidFill>
              </a:rPr>
              <a:t>IHV</a:t>
            </a:r>
            <a:br>
              <a:rPr lang="en-US" sz="1400" b="1" dirty="0">
                <a:solidFill>
                  <a:srgbClr val="000000"/>
                </a:solidFill>
              </a:rPr>
            </a:br>
            <a:r>
              <a:rPr lang="en-US" sz="1400" b="1" dirty="0">
                <a:solidFill>
                  <a:srgbClr val="000000"/>
                </a:solidFill>
              </a:rPr>
              <a:t>Drivers</a:t>
            </a:r>
          </a:p>
        </p:txBody>
      </p:sp>
      <p:sp>
        <p:nvSpPr>
          <p:cNvPr id="409620" name="Rectangle 20"/>
          <p:cNvSpPr>
            <a:spLocks noChangeArrowheads="1"/>
          </p:cNvSpPr>
          <p:nvPr/>
        </p:nvSpPr>
        <p:spPr bwMode="grayWhite">
          <a:xfrm>
            <a:off x="4191000" y="3733800"/>
            <a:ext cx="1652588" cy="838200"/>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Virtualization</a:t>
            </a:r>
            <a:br>
              <a:rPr lang="en-US" sz="1400" b="1" dirty="0">
                <a:solidFill>
                  <a:srgbClr val="000000"/>
                </a:solidFill>
              </a:rPr>
            </a:br>
            <a:r>
              <a:rPr lang="en-US" sz="1400" b="1" dirty="0">
                <a:solidFill>
                  <a:srgbClr val="000000"/>
                </a:solidFill>
              </a:rPr>
              <a:t>Service Clients</a:t>
            </a:r>
            <a:br>
              <a:rPr lang="en-US" sz="1400" b="1" dirty="0">
                <a:solidFill>
                  <a:srgbClr val="000000"/>
                </a:solidFill>
              </a:rPr>
            </a:br>
            <a:r>
              <a:rPr lang="en-US" sz="1400" b="1" dirty="0">
                <a:solidFill>
                  <a:srgbClr val="000000"/>
                </a:solidFill>
              </a:rPr>
              <a:t>(VSCs)</a:t>
            </a:r>
          </a:p>
        </p:txBody>
      </p:sp>
      <p:sp>
        <p:nvSpPr>
          <p:cNvPr id="409621" name="Rectangle 21"/>
          <p:cNvSpPr>
            <a:spLocks noChangeArrowheads="1"/>
          </p:cNvSpPr>
          <p:nvPr/>
        </p:nvSpPr>
        <p:spPr bwMode="auto">
          <a:xfrm>
            <a:off x="5943600" y="3733800"/>
            <a:ext cx="1209675" cy="838200"/>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400" b="1" dirty="0">
                <a:solidFill>
                  <a:srgbClr val="000000"/>
                </a:solidFill>
              </a:rPr>
              <a:t>Windows</a:t>
            </a:r>
            <a:br>
              <a:rPr lang="en-US" sz="1400" b="1" dirty="0">
                <a:solidFill>
                  <a:srgbClr val="000000"/>
                </a:solidFill>
              </a:rPr>
            </a:br>
            <a:r>
              <a:rPr lang="en-US" sz="1400" b="1" dirty="0">
                <a:solidFill>
                  <a:srgbClr val="000000"/>
                </a:solidFill>
              </a:rPr>
              <a:t>Kernel</a:t>
            </a:r>
          </a:p>
        </p:txBody>
      </p:sp>
      <p:sp>
        <p:nvSpPr>
          <p:cNvPr id="409622" name="Rectangle 22"/>
          <p:cNvSpPr>
            <a:spLocks noChangeArrowheads="1"/>
          </p:cNvSpPr>
          <p:nvPr/>
        </p:nvSpPr>
        <p:spPr bwMode="grayWhite">
          <a:xfrm>
            <a:off x="5181600" y="4648200"/>
            <a:ext cx="1981200" cy="336550"/>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Enlightenments</a:t>
            </a:r>
          </a:p>
        </p:txBody>
      </p:sp>
      <p:sp>
        <p:nvSpPr>
          <p:cNvPr id="409623" name="Rectangle 23"/>
          <p:cNvSpPr>
            <a:spLocks noChangeArrowheads="1"/>
          </p:cNvSpPr>
          <p:nvPr/>
        </p:nvSpPr>
        <p:spPr bwMode="grayWhite">
          <a:xfrm>
            <a:off x="3581400" y="4648200"/>
            <a:ext cx="1447800" cy="336550"/>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VMBus</a:t>
            </a:r>
            <a:endParaRPr lang="en-US" sz="1400" b="1" dirty="0">
              <a:solidFill>
                <a:srgbClr val="000000"/>
              </a:solidFill>
            </a:endParaRPr>
          </a:p>
        </p:txBody>
      </p:sp>
      <p:sp>
        <p:nvSpPr>
          <p:cNvPr id="409624" name="Rectangle 24"/>
          <p:cNvSpPr>
            <a:spLocks noChangeArrowheads="1"/>
          </p:cNvSpPr>
          <p:nvPr/>
        </p:nvSpPr>
        <p:spPr bwMode="grayWhite">
          <a:xfrm>
            <a:off x="304800" y="5410200"/>
            <a:ext cx="6934200" cy="312738"/>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Windows hypervisor</a:t>
            </a:r>
          </a:p>
        </p:txBody>
      </p:sp>
      <p:sp>
        <p:nvSpPr>
          <p:cNvPr id="409625" name="Rectangle 25"/>
          <p:cNvSpPr>
            <a:spLocks noChangeArrowheads="1"/>
          </p:cNvSpPr>
          <p:nvPr/>
        </p:nvSpPr>
        <p:spPr bwMode="grayWhite">
          <a:xfrm>
            <a:off x="228600" y="2819400"/>
            <a:ext cx="1546225" cy="381000"/>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VM Service</a:t>
            </a:r>
          </a:p>
        </p:txBody>
      </p:sp>
      <p:sp>
        <p:nvSpPr>
          <p:cNvPr id="409626" name="Rectangle 26"/>
          <p:cNvSpPr>
            <a:spLocks noChangeArrowheads="1"/>
          </p:cNvSpPr>
          <p:nvPr/>
        </p:nvSpPr>
        <p:spPr bwMode="grayWhite">
          <a:xfrm>
            <a:off x="228600" y="2438400"/>
            <a:ext cx="1546225" cy="381000"/>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WMI Provider</a:t>
            </a:r>
          </a:p>
        </p:txBody>
      </p:sp>
      <p:sp>
        <p:nvSpPr>
          <p:cNvPr id="409627" name="Rectangle 27"/>
          <p:cNvSpPr>
            <a:spLocks noChangeArrowheads="1"/>
          </p:cNvSpPr>
          <p:nvPr/>
        </p:nvSpPr>
        <p:spPr bwMode="blackWhite">
          <a:xfrm>
            <a:off x="4800600" y="2438400"/>
            <a:ext cx="1905000" cy="304800"/>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400" b="1" dirty="0">
                <a:solidFill>
                  <a:srgbClr val="000000"/>
                </a:solidFill>
              </a:rPr>
              <a:t>Applications</a:t>
            </a:r>
          </a:p>
        </p:txBody>
      </p:sp>
      <p:sp>
        <p:nvSpPr>
          <p:cNvPr id="409628" name="Rectangle 28"/>
          <p:cNvSpPr>
            <a:spLocks noChangeArrowheads="1"/>
          </p:cNvSpPr>
          <p:nvPr/>
        </p:nvSpPr>
        <p:spPr bwMode="invGray">
          <a:xfrm>
            <a:off x="304800" y="5791200"/>
            <a:ext cx="6934200" cy="381000"/>
          </a:xfrm>
          <a:prstGeom prst="rect">
            <a:avLst/>
          </a:prstGeom>
          <a:gradFill rotWithShape="1">
            <a:gsLst>
              <a:gs pos="0">
                <a:schemeClr val="folHlink"/>
              </a:gs>
              <a:gs pos="50000">
                <a:schemeClr val="folHlink">
                  <a:gamma/>
                  <a:tint val="73725"/>
                  <a:invGamma/>
                </a:schemeClr>
              </a:gs>
              <a:gs pos="100000">
                <a:schemeClr val="folHlink"/>
              </a:gs>
            </a:gsLst>
            <a:lin ang="18900000" scaled="1"/>
          </a:grad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“Designed for Windows” Server Hardware</a:t>
            </a:r>
          </a:p>
        </p:txBody>
      </p:sp>
      <p:grpSp>
        <p:nvGrpSpPr>
          <p:cNvPr id="2" name="Group 29"/>
          <p:cNvGrpSpPr>
            <a:grpSpLocks/>
          </p:cNvGrpSpPr>
          <p:nvPr/>
        </p:nvGrpSpPr>
        <p:grpSpPr bwMode="auto">
          <a:xfrm>
            <a:off x="7315200" y="1447800"/>
            <a:ext cx="1719263" cy="2317750"/>
            <a:chOff x="10554" y="926"/>
            <a:chExt cx="1083" cy="1460"/>
          </a:xfrm>
        </p:grpSpPr>
        <p:sp>
          <p:nvSpPr>
            <p:cNvPr id="409630" name="Rectangle 30"/>
            <p:cNvSpPr>
              <a:spLocks noChangeArrowheads="1"/>
            </p:cNvSpPr>
            <p:nvPr/>
          </p:nvSpPr>
          <p:spPr bwMode="auto">
            <a:xfrm>
              <a:off x="10554" y="943"/>
              <a:ext cx="1075" cy="1443"/>
            </a:xfrm>
            <a:prstGeom prst="rect">
              <a:avLst/>
            </a:prstGeom>
            <a:gradFill rotWithShape="1">
              <a:gsLst>
                <a:gs pos="0">
                  <a:srgbClr val="FFFFFF">
                    <a:gamma/>
                    <a:tint val="0"/>
                    <a:invGamma/>
                    <a:alpha val="80000"/>
                  </a:srgbClr>
                </a:gs>
                <a:gs pos="100000">
                  <a:srgbClr val="FFFFFF">
                    <a:alpha val="0"/>
                  </a:srgbClr>
                </a:gs>
              </a:gsLst>
              <a:lin ang="0" scaled="1"/>
            </a:gra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US" sz="1400" dirty="0"/>
            </a:p>
          </p:txBody>
        </p:sp>
        <p:sp>
          <p:nvSpPr>
            <p:cNvPr id="409631" name="Rectangle 31"/>
            <p:cNvSpPr>
              <a:spLocks noChangeArrowheads="1"/>
            </p:cNvSpPr>
            <p:nvPr/>
          </p:nvSpPr>
          <p:spPr bwMode="blackWhite">
            <a:xfrm>
              <a:off x="10637" y="1811"/>
              <a:ext cx="174" cy="169"/>
            </a:xfrm>
            <a:prstGeom prst="rect">
              <a:avLst/>
            </a:prstGeom>
            <a:gradFill rotWithShape="1">
              <a:gsLst>
                <a:gs pos="0">
                  <a:schemeClr val="accent2"/>
                </a:gs>
                <a:gs pos="50000">
                  <a:schemeClr val="accent2">
                    <a:gamma/>
                    <a:tint val="53725"/>
                    <a:invGamma/>
                  </a:schemeClr>
                </a:gs>
                <a:gs pos="100000">
                  <a:schemeClr val="accent2"/>
                </a:gs>
              </a:gsLst>
              <a:lin ang="27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32" name="Rectangle 32"/>
            <p:cNvSpPr>
              <a:spLocks noChangeArrowheads="1"/>
            </p:cNvSpPr>
            <p:nvPr/>
          </p:nvSpPr>
          <p:spPr bwMode="invGray">
            <a:xfrm>
              <a:off x="10637" y="2111"/>
              <a:ext cx="174" cy="162"/>
            </a:xfrm>
            <a:prstGeom prst="rect">
              <a:avLst/>
            </a:prstGeom>
            <a:gradFill rotWithShape="1">
              <a:gsLst>
                <a:gs pos="0">
                  <a:schemeClr val="folHlink"/>
                </a:gs>
                <a:gs pos="50000">
                  <a:schemeClr val="folHlink">
                    <a:gamma/>
                    <a:tint val="73725"/>
                    <a:invGamma/>
                  </a:schemeClr>
                </a:gs>
                <a:gs pos="100000">
                  <a:schemeClr val="folHlink"/>
                </a:gs>
              </a:gsLst>
              <a:lin ang="189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33" name="Rectangle 33"/>
            <p:cNvSpPr>
              <a:spLocks noChangeArrowheads="1"/>
            </p:cNvSpPr>
            <p:nvPr/>
          </p:nvSpPr>
          <p:spPr bwMode="grayWhite">
            <a:xfrm>
              <a:off x="10637" y="1529"/>
              <a:ext cx="174" cy="1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34" name="Rectangle 34"/>
            <p:cNvSpPr>
              <a:spLocks noChangeArrowheads="1"/>
            </p:cNvSpPr>
            <p:nvPr/>
          </p:nvSpPr>
          <p:spPr bwMode="auto">
            <a:xfrm>
              <a:off x="10603" y="926"/>
              <a:ext cx="800" cy="194"/>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r>
                <a:rPr lang="en-US" sz="1400" b="1" dirty="0">
                  <a:solidFill>
                    <a:srgbClr val="000000"/>
                  </a:solidFill>
                  <a:latin typeface="Segoe Semibold" pitchFamily="34" charset="0"/>
                </a:rPr>
                <a:t>Provided by:</a:t>
              </a:r>
            </a:p>
          </p:txBody>
        </p:sp>
        <p:sp>
          <p:nvSpPr>
            <p:cNvPr id="409635" name="Rectangle 35"/>
            <p:cNvSpPr>
              <a:spLocks noChangeArrowheads="1"/>
            </p:cNvSpPr>
            <p:nvPr/>
          </p:nvSpPr>
          <p:spPr bwMode="auto">
            <a:xfrm>
              <a:off x="10817" y="1213"/>
              <a:ext cx="624" cy="194"/>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r>
                <a:rPr lang="en-US" sz="1400" b="1" dirty="0">
                  <a:solidFill>
                    <a:srgbClr val="000000"/>
                  </a:solidFill>
                  <a:latin typeface="Segoe Semibold" pitchFamily="34" charset="0"/>
                </a:rPr>
                <a:t>Microsoft</a:t>
              </a:r>
            </a:p>
          </p:txBody>
        </p:sp>
        <p:sp>
          <p:nvSpPr>
            <p:cNvPr id="409636" name="Rectangle 36"/>
            <p:cNvSpPr>
              <a:spLocks noChangeArrowheads="1"/>
            </p:cNvSpPr>
            <p:nvPr/>
          </p:nvSpPr>
          <p:spPr bwMode="auto">
            <a:xfrm>
              <a:off x="10817" y="1803"/>
              <a:ext cx="300" cy="194"/>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r>
                <a:rPr lang="en-US" sz="1400" b="1" dirty="0">
                  <a:solidFill>
                    <a:srgbClr val="000000"/>
                  </a:solidFill>
                  <a:latin typeface="Segoe Semibold" pitchFamily="34" charset="0"/>
                </a:rPr>
                <a:t>ISV</a:t>
              </a:r>
            </a:p>
          </p:txBody>
        </p:sp>
        <p:sp>
          <p:nvSpPr>
            <p:cNvPr id="409637" name="Rectangle 37"/>
            <p:cNvSpPr>
              <a:spLocks noChangeArrowheads="1"/>
            </p:cNvSpPr>
            <p:nvPr/>
          </p:nvSpPr>
          <p:spPr bwMode="auto">
            <a:xfrm>
              <a:off x="10817" y="2092"/>
              <a:ext cx="375" cy="194"/>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r>
                <a:rPr lang="en-US" sz="1400" b="1" dirty="0">
                  <a:solidFill>
                    <a:srgbClr val="000000"/>
                  </a:solidFill>
                  <a:latin typeface="Segoe Semibold" pitchFamily="34" charset="0"/>
                </a:rPr>
                <a:t>OEM</a:t>
              </a:r>
            </a:p>
          </p:txBody>
        </p:sp>
        <p:sp>
          <p:nvSpPr>
            <p:cNvPr id="409638" name="Rectangle 38"/>
            <p:cNvSpPr>
              <a:spLocks noChangeArrowheads="1"/>
            </p:cNvSpPr>
            <p:nvPr/>
          </p:nvSpPr>
          <p:spPr bwMode="auto">
            <a:xfrm>
              <a:off x="10787" y="1515"/>
              <a:ext cx="850" cy="194"/>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r>
                <a:rPr lang="en-US" sz="1400" b="1" dirty="0">
                  <a:solidFill>
                    <a:srgbClr val="000000"/>
                  </a:solidFill>
                  <a:latin typeface="Segoe Semibold" pitchFamily="34" charset="0"/>
                </a:rPr>
                <a:t>Virtual Server</a:t>
              </a:r>
            </a:p>
          </p:txBody>
        </p:sp>
        <p:sp>
          <p:nvSpPr>
            <p:cNvPr id="409639" name="Rectangle 39"/>
            <p:cNvSpPr>
              <a:spLocks noChangeArrowheads="1"/>
            </p:cNvSpPr>
            <p:nvPr/>
          </p:nvSpPr>
          <p:spPr bwMode="auto">
            <a:xfrm>
              <a:off x="10637" y="1226"/>
              <a:ext cx="174" cy="169"/>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grpSp>
      <p:sp>
        <p:nvSpPr>
          <p:cNvPr id="409640" name="Rectangle 40"/>
          <p:cNvSpPr>
            <a:spLocks noChangeArrowheads="1"/>
          </p:cNvSpPr>
          <p:nvPr/>
        </p:nvSpPr>
        <p:spPr bwMode="grayWhite">
          <a:xfrm>
            <a:off x="2057400" y="2514600"/>
            <a:ext cx="1219200" cy="533400"/>
          </a:xfrm>
          <a:prstGeom prst="rect">
            <a:avLst/>
          </a:prstGeom>
          <a:solidFill>
            <a:schemeClr val="accent1"/>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endParaRPr lang="en-US" sz="1400" dirty="0"/>
          </a:p>
        </p:txBody>
      </p:sp>
      <p:sp>
        <p:nvSpPr>
          <p:cNvPr id="409641" name="Rectangle 41"/>
          <p:cNvSpPr>
            <a:spLocks noChangeArrowheads="1"/>
          </p:cNvSpPr>
          <p:nvPr/>
        </p:nvSpPr>
        <p:spPr bwMode="grayWhite">
          <a:xfrm>
            <a:off x="1905000" y="2667000"/>
            <a:ext cx="1295400" cy="533400"/>
          </a:xfrm>
          <a:prstGeom prst="rect">
            <a:avLst/>
          </a:prstGeom>
          <a:solidFill>
            <a:schemeClr val="accent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lgn="ctr"/>
            <a:r>
              <a:rPr lang="en-US" sz="1400" b="1" dirty="0">
                <a:solidFill>
                  <a:srgbClr val="000000"/>
                </a:solidFill>
              </a:rPr>
              <a:t>VM Worker</a:t>
            </a:r>
            <a:br>
              <a:rPr lang="en-US" sz="1400" b="1" dirty="0">
                <a:solidFill>
                  <a:srgbClr val="000000"/>
                </a:solidFill>
              </a:rPr>
            </a:br>
            <a:r>
              <a:rPr lang="en-US" sz="1400" b="1" dirty="0">
                <a:solidFill>
                  <a:srgbClr val="000000"/>
                </a:solidFill>
              </a:rPr>
              <a:t>Processes</a:t>
            </a:r>
          </a:p>
        </p:txBody>
      </p:sp>
      <p:sp>
        <p:nvSpPr>
          <p:cNvPr id="42"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152400" y="76200"/>
            <a:ext cx="8585200" cy="1089525"/>
          </a:xfrm>
          <a:prstGeom prst="rect">
            <a:avLst/>
          </a:prstGeom>
        </p:spPr>
        <p:txBody>
          <a:bodyPr vert="horz" wrap="square" lIns="91436" tIns="45718" rIns="91436" bIns="45718" rtlCol="0" anchor="t" anchorCtr="0">
            <a:spAutoFit/>
          </a:bodyPr>
          <a:lstStyle/>
          <a:p>
            <a:pPr defTabSz="912520" eaLnBrk="1" hangingPunct="1">
              <a:lnSpc>
                <a:spcPct val="90000"/>
              </a:lnSpc>
              <a:defRPr/>
            </a:pPr>
            <a:r>
              <a:rPr lang="en-US" sz="3600" b="1" spc="-150" dirty="0"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Virtualization Management in System Center</a:t>
            </a:r>
            <a:endParaRPr lang="en-US" sz="3600" b="1" spc="-15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8195" name="Rectangle 4"/>
          <p:cNvSpPr>
            <a:spLocks noChangeArrowheads="1"/>
          </p:cNvSpPr>
          <p:nvPr/>
        </p:nvSpPr>
        <p:spPr bwMode="auto">
          <a:xfrm>
            <a:off x="603250" y="965200"/>
            <a:ext cx="6100763" cy="1163717"/>
          </a:xfrm>
          <a:prstGeom prst="rect">
            <a:avLst/>
          </a:prstGeom>
          <a:noFill/>
          <a:ln w="9525">
            <a:noFill/>
            <a:miter lim="800000"/>
            <a:headEnd/>
            <a:tailEnd/>
          </a:ln>
        </p:spPr>
        <p:txBody>
          <a:bodyPr>
            <a:spAutoFit/>
          </a:bodyPr>
          <a:lstStyle/>
          <a:p>
            <a:pPr>
              <a:lnSpc>
                <a:spcPct val="170000"/>
              </a:lnSpc>
            </a:pPr>
            <a:r>
              <a:rPr lang="en-US" sz="2200" dirty="0">
                <a:solidFill>
                  <a:schemeClr val="bg1"/>
                </a:solidFill>
                <a:latin typeface="Segoe" pitchFamily="34" charset="0"/>
              </a:rPr>
              <a:t>Server consolidation via virtual migration</a:t>
            </a:r>
          </a:p>
          <a:p>
            <a:pPr>
              <a:lnSpc>
                <a:spcPct val="170000"/>
              </a:lnSpc>
            </a:pPr>
            <a:r>
              <a:rPr lang="en-US" sz="2200" dirty="0">
                <a:solidFill>
                  <a:schemeClr val="bg1"/>
                </a:solidFill>
                <a:latin typeface="Segoe" pitchFamily="34" charset="0"/>
              </a:rPr>
              <a:t>VM provisioning and configuration</a:t>
            </a:r>
          </a:p>
        </p:txBody>
      </p:sp>
      <p:pic>
        <p:nvPicPr>
          <p:cNvPr id="189445" name="Picture 3" descr="SysCenter-VMM_bL_r.png"/>
          <p:cNvPicPr>
            <a:picLocks noChangeAspect="1"/>
          </p:cNvPicPr>
          <p:nvPr/>
        </p:nvPicPr>
        <p:blipFill>
          <a:blip r:embed="rId3" cstate="email"/>
          <a:srcRect/>
          <a:stretch>
            <a:fillRect/>
          </a:stretch>
        </p:blipFill>
        <p:spPr bwMode="auto">
          <a:xfrm>
            <a:off x="6018213" y="1255713"/>
            <a:ext cx="2451100" cy="630237"/>
          </a:xfrm>
          <a:prstGeom prst="rect">
            <a:avLst/>
          </a:prstGeom>
          <a:noFill/>
          <a:ln w="9525">
            <a:noFill/>
            <a:miter lim="800000"/>
            <a:headEnd/>
            <a:tailEnd/>
          </a:ln>
        </p:spPr>
      </p:pic>
      <p:pic>
        <p:nvPicPr>
          <p:cNvPr id="41" name="Picture 149" descr="System center Ops manager 2007 logo rev"/>
          <p:cNvPicPr>
            <a:picLocks noChangeArrowheads="1"/>
          </p:cNvPicPr>
          <p:nvPr/>
        </p:nvPicPr>
        <p:blipFill>
          <a:blip r:embed="rId4" cstate="email"/>
          <a:srcRect/>
          <a:stretch>
            <a:fillRect/>
          </a:stretch>
        </p:blipFill>
        <p:spPr bwMode="auto">
          <a:xfrm>
            <a:off x="6021388" y="2651125"/>
            <a:ext cx="2473325" cy="661988"/>
          </a:xfrm>
          <a:prstGeom prst="rect">
            <a:avLst/>
          </a:prstGeom>
          <a:noFill/>
          <a:ln w="9525">
            <a:noFill/>
            <a:miter lim="800000"/>
            <a:headEnd/>
            <a:tailEnd/>
          </a:ln>
        </p:spPr>
      </p:pic>
      <p:pic>
        <p:nvPicPr>
          <p:cNvPr id="42" name="Picture 150" descr="Sytem Center Data Protection Manager 2006 logo reverse"/>
          <p:cNvPicPr>
            <a:picLocks noChangeArrowheads="1"/>
          </p:cNvPicPr>
          <p:nvPr/>
        </p:nvPicPr>
        <p:blipFill>
          <a:blip r:embed="rId5" cstate="email"/>
          <a:srcRect/>
          <a:stretch>
            <a:fillRect/>
          </a:stretch>
        </p:blipFill>
        <p:spPr bwMode="auto">
          <a:xfrm>
            <a:off x="6038850" y="5070475"/>
            <a:ext cx="2933700" cy="663575"/>
          </a:xfrm>
          <a:prstGeom prst="rect">
            <a:avLst/>
          </a:prstGeom>
          <a:noFill/>
          <a:ln w="9525">
            <a:noFill/>
            <a:miter lim="800000"/>
            <a:headEnd/>
            <a:tailEnd/>
          </a:ln>
        </p:spPr>
      </p:pic>
      <p:pic>
        <p:nvPicPr>
          <p:cNvPr id="43" name="Picture 151" descr="System Center Configuration Manager logo rev"/>
          <p:cNvPicPr>
            <a:picLocks noChangeAspect="1" noChangeArrowheads="1"/>
          </p:cNvPicPr>
          <p:nvPr/>
        </p:nvPicPr>
        <p:blipFill>
          <a:blip r:embed="rId6" cstate="email"/>
          <a:srcRect/>
          <a:stretch>
            <a:fillRect/>
          </a:stretch>
        </p:blipFill>
        <p:spPr bwMode="auto">
          <a:xfrm>
            <a:off x="6015038" y="4125913"/>
            <a:ext cx="2349500" cy="581025"/>
          </a:xfrm>
          <a:prstGeom prst="rect">
            <a:avLst/>
          </a:prstGeom>
          <a:noFill/>
          <a:ln w="9525">
            <a:noFill/>
            <a:miter lim="800000"/>
            <a:headEnd/>
            <a:tailEnd/>
          </a:ln>
        </p:spPr>
      </p:pic>
      <p:pic>
        <p:nvPicPr>
          <p:cNvPr id="189449" name="Picture 9" descr="Check-White"/>
          <p:cNvPicPr>
            <a:picLocks noChangeAspect="1" noChangeArrowheads="1"/>
          </p:cNvPicPr>
          <p:nvPr/>
        </p:nvPicPr>
        <p:blipFill>
          <a:blip r:embed="rId7" cstate="email"/>
          <a:srcRect/>
          <a:stretch>
            <a:fillRect/>
          </a:stretch>
        </p:blipFill>
        <p:spPr bwMode="auto">
          <a:xfrm>
            <a:off x="317500" y="1157288"/>
            <a:ext cx="357188" cy="357187"/>
          </a:xfrm>
          <a:prstGeom prst="rect">
            <a:avLst/>
          </a:prstGeom>
          <a:noFill/>
          <a:ln w="9525">
            <a:noFill/>
            <a:miter lim="800000"/>
            <a:headEnd/>
            <a:tailEnd/>
          </a:ln>
        </p:spPr>
      </p:pic>
      <p:pic>
        <p:nvPicPr>
          <p:cNvPr id="189450" name="Picture 10" descr="Check-White"/>
          <p:cNvPicPr>
            <a:picLocks noChangeAspect="1" noChangeArrowheads="1"/>
          </p:cNvPicPr>
          <p:nvPr/>
        </p:nvPicPr>
        <p:blipFill>
          <a:blip r:embed="rId8" cstate="email"/>
          <a:srcRect/>
          <a:stretch>
            <a:fillRect/>
          </a:stretch>
        </p:blipFill>
        <p:spPr bwMode="auto">
          <a:xfrm>
            <a:off x="317500" y="1743075"/>
            <a:ext cx="357188" cy="357188"/>
          </a:xfrm>
          <a:prstGeom prst="rect">
            <a:avLst/>
          </a:prstGeom>
          <a:noFill/>
          <a:ln w="9525">
            <a:noFill/>
            <a:miter lim="800000"/>
            <a:headEnd/>
            <a:tailEnd/>
          </a:ln>
        </p:spPr>
      </p:pic>
      <p:pic>
        <p:nvPicPr>
          <p:cNvPr id="189451" name="Picture 11" descr="Check-White"/>
          <p:cNvPicPr>
            <a:picLocks noChangeAspect="1" noChangeArrowheads="1"/>
          </p:cNvPicPr>
          <p:nvPr/>
        </p:nvPicPr>
        <p:blipFill>
          <a:blip r:embed="rId7" cstate="email"/>
          <a:srcRect/>
          <a:stretch>
            <a:fillRect/>
          </a:stretch>
        </p:blipFill>
        <p:spPr bwMode="auto">
          <a:xfrm>
            <a:off x="317500" y="2605088"/>
            <a:ext cx="357188" cy="357187"/>
          </a:xfrm>
          <a:prstGeom prst="rect">
            <a:avLst/>
          </a:prstGeom>
          <a:noFill/>
          <a:ln w="9525">
            <a:noFill/>
            <a:miter lim="800000"/>
            <a:headEnd/>
            <a:tailEnd/>
          </a:ln>
        </p:spPr>
      </p:pic>
      <p:pic>
        <p:nvPicPr>
          <p:cNvPr id="189452" name="Picture 12" descr="Check-White"/>
          <p:cNvPicPr>
            <a:picLocks noChangeAspect="1" noChangeArrowheads="1"/>
          </p:cNvPicPr>
          <p:nvPr/>
        </p:nvPicPr>
        <p:blipFill>
          <a:blip r:embed="rId7" cstate="email"/>
          <a:srcRect/>
          <a:stretch>
            <a:fillRect/>
          </a:stretch>
        </p:blipFill>
        <p:spPr bwMode="auto">
          <a:xfrm>
            <a:off x="317500" y="3192463"/>
            <a:ext cx="357188" cy="357187"/>
          </a:xfrm>
          <a:prstGeom prst="rect">
            <a:avLst/>
          </a:prstGeom>
          <a:noFill/>
          <a:ln w="9525">
            <a:noFill/>
            <a:miter lim="800000"/>
            <a:headEnd/>
            <a:tailEnd/>
          </a:ln>
        </p:spPr>
      </p:pic>
      <p:pic>
        <p:nvPicPr>
          <p:cNvPr id="189453" name="Picture 13" descr="Check-White"/>
          <p:cNvPicPr>
            <a:picLocks noChangeAspect="1" noChangeArrowheads="1"/>
          </p:cNvPicPr>
          <p:nvPr/>
        </p:nvPicPr>
        <p:blipFill>
          <a:blip r:embed="rId8" cstate="email"/>
          <a:srcRect/>
          <a:stretch>
            <a:fillRect/>
          </a:stretch>
        </p:blipFill>
        <p:spPr bwMode="auto">
          <a:xfrm>
            <a:off x="317500" y="4054475"/>
            <a:ext cx="357188" cy="357188"/>
          </a:xfrm>
          <a:prstGeom prst="rect">
            <a:avLst/>
          </a:prstGeom>
          <a:noFill/>
          <a:ln w="9525">
            <a:noFill/>
            <a:miter lim="800000"/>
            <a:headEnd/>
            <a:tailEnd/>
          </a:ln>
        </p:spPr>
      </p:pic>
      <p:pic>
        <p:nvPicPr>
          <p:cNvPr id="189454" name="Picture 14" descr="Check-White"/>
          <p:cNvPicPr>
            <a:picLocks noChangeAspect="1" noChangeArrowheads="1"/>
          </p:cNvPicPr>
          <p:nvPr/>
        </p:nvPicPr>
        <p:blipFill>
          <a:blip r:embed="rId8" cstate="email"/>
          <a:srcRect/>
          <a:stretch>
            <a:fillRect/>
          </a:stretch>
        </p:blipFill>
        <p:spPr bwMode="auto">
          <a:xfrm>
            <a:off x="317500" y="4924425"/>
            <a:ext cx="357188" cy="357188"/>
          </a:xfrm>
          <a:prstGeom prst="rect">
            <a:avLst/>
          </a:prstGeom>
          <a:noFill/>
          <a:ln w="9525">
            <a:noFill/>
            <a:miter lim="800000"/>
            <a:headEnd/>
            <a:tailEnd/>
          </a:ln>
        </p:spPr>
      </p:pic>
      <p:pic>
        <p:nvPicPr>
          <p:cNvPr id="189455" name="Picture 15" descr="Check-White"/>
          <p:cNvPicPr>
            <a:picLocks noChangeAspect="1" noChangeArrowheads="1"/>
          </p:cNvPicPr>
          <p:nvPr/>
        </p:nvPicPr>
        <p:blipFill>
          <a:blip r:embed="rId8" cstate="email"/>
          <a:srcRect/>
          <a:stretch>
            <a:fillRect/>
          </a:stretch>
        </p:blipFill>
        <p:spPr bwMode="auto">
          <a:xfrm>
            <a:off x="317500" y="5492750"/>
            <a:ext cx="357188" cy="357188"/>
          </a:xfrm>
          <a:prstGeom prst="rect">
            <a:avLst/>
          </a:prstGeom>
          <a:noFill/>
          <a:ln w="9525">
            <a:noFill/>
            <a:miter lim="800000"/>
            <a:headEnd/>
            <a:tailEnd/>
          </a:ln>
        </p:spPr>
      </p:pic>
      <p:sp>
        <p:nvSpPr>
          <p:cNvPr id="15" name="Rectangle 4"/>
          <p:cNvSpPr>
            <a:spLocks noChangeArrowheads="1"/>
          </p:cNvSpPr>
          <p:nvPr/>
        </p:nvSpPr>
        <p:spPr bwMode="auto">
          <a:xfrm>
            <a:off x="603250" y="2411412"/>
            <a:ext cx="6100763" cy="1169988"/>
          </a:xfrm>
          <a:prstGeom prst="rect">
            <a:avLst/>
          </a:prstGeom>
          <a:noFill/>
          <a:ln w="9525">
            <a:noFill/>
            <a:miter lim="800000"/>
            <a:headEnd/>
            <a:tailEnd/>
          </a:ln>
        </p:spPr>
        <p:txBody>
          <a:bodyPr>
            <a:spAutoFit/>
          </a:bodyPr>
          <a:lstStyle/>
          <a:p>
            <a:pPr>
              <a:lnSpc>
                <a:spcPct val="170000"/>
              </a:lnSpc>
            </a:pPr>
            <a:r>
              <a:rPr lang="en-US" sz="2200" dirty="0">
                <a:solidFill>
                  <a:schemeClr val="bg1"/>
                </a:solidFill>
                <a:latin typeface="Segoe" pitchFamily="34" charset="0"/>
              </a:rPr>
              <a:t>Server health monitoring &amp; management</a:t>
            </a:r>
          </a:p>
          <a:p>
            <a:pPr>
              <a:lnSpc>
                <a:spcPct val="170000"/>
              </a:lnSpc>
            </a:pPr>
            <a:r>
              <a:rPr lang="en-US" sz="2200" dirty="0">
                <a:solidFill>
                  <a:schemeClr val="bg1"/>
                </a:solidFill>
                <a:latin typeface="Segoe" pitchFamily="34" charset="0"/>
              </a:rPr>
              <a:t>Performance reporting and analysis</a:t>
            </a:r>
          </a:p>
        </p:txBody>
      </p:sp>
      <p:sp>
        <p:nvSpPr>
          <p:cNvPr id="16" name="Rectangle 4"/>
          <p:cNvSpPr>
            <a:spLocks noChangeArrowheads="1"/>
          </p:cNvSpPr>
          <p:nvPr/>
        </p:nvSpPr>
        <p:spPr bwMode="auto">
          <a:xfrm>
            <a:off x="603250" y="3827462"/>
            <a:ext cx="6100763" cy="588174"/>
          </a:xfrm>
          <a:prstGeom prst="rect">
            <a:avLst/>
          </a:prstGeom>
          <a:noFill/>
          <a:ln w="9525">
            <a:noFill/>
            <a:miter lim="800000"/>
            <a:headEnd/>
            <a:tailEnd/>
          </a:ln>
        </p:spPr>
        <p:txBody>
          <a:bodyPr>
            <a:spAutoFit/>
          </a:bodyPr>
          <a:lstStyle/>
          <a:p>
            <a:pPr>
              <a:lnSpc>
                <a:spcPct val="170000"/>
              </a:lnSpc>
            </a:pPr>
            <a:r>
              <a:rPr lang="en-US" sz="2200" dirty="0">
                <a:solidFill>
                  <a:schemeClr val="bg1"/>
                </a:solidFill>
                <a:latin typeface="Segoe" pitchFamily="34" charset="0"/>
              </a:rPr>
              <a:t>Patch management &amp; software upgrades</a:t>
            </a:r>
          </a:p>
        </p:txBody>
      </p:sp>
      <p:sp>
        <p:nvSpPr>
          <p:cNvPr id="17" name="Rectangle 4"/>
          <p:cNvSpPr>
            <a:spLocks noChangeArrowheads="1"/>
          </p:cNvSpPr>
          <p:nvPr/>
        </p:nvSpPr>
        <p:spPr bwMode="auto">
          <a:xfrm>
            <a:off x="603250" y="4724400"/>
            <a:ext cx="6100763" cy="1163717"/>
          </a:xfrm>
          <a:prstGeom prst="rect">
            <a:avLst/>
          </a:prstGeom>
          <a:noFill/>
          <a:ln w="9525">
            <a:noFill/>
            <a:miter lim="800000"/>
            <a:headEnd/>
            <a:tailEnd/>
          </a:ln>
        </p:spPr>
        <p:txBody>
          <a:bodyPr>
            <a:spAutoFit/>
          </a:bodyPr>
          <a:lstStyle/>
          <a:p>
            <a:pPr>
              <a:lnSpc>
                <a:spcPct val="170000"/>
              </a:lnSpc>
            </a:pPr>
            <a:r>
              <a:rPr lang="en-US" sz="2200" dirty="0">
                <a:solidFill>
                  <a:schemeClr val="bg1"/>
                </a:solidFill>
                <a:latin typeface="Segoe" pitchFamily="34" charset="0"/>
              </a:rPr>
              <a:t>VM backup and recovery</a:t>
            </a:r>
          </a:p>
          <a:p>
            <a:pPr>
              <a:lnSpc>
                <a:spcPct val="170000"/>
              </a:lnSpc>
            </a:pPr>
            <a:r>
              <a:rPr lang="en-US" sz="2200" dirty="0">
                <a:solidFill>
                  <a:schemeClr val="bg1"/>
                </a:solidFill>
                <a:latin typeface="Segoe" pitchFamily="34" charset="0"/>
              </a:rPr>
              <a:t>Disaster recovery</a:t>
            </a:r>
          </a:p>
        </p:txBody>
      </p:sp>
      <p:sp>
        <p:nvSpPr>
          <p:cNvPr id="1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4142 " pathEditMode="relative" ptsTypes="AA">
                                      <p:cBhvr>
                                        <p:cTn id="6" dur="2000" fill="hold"/>
                                        <p:tgtEl>
                                          <p:spTgt spid="1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77778E-7 2.27672E-6 L 2.77778E-7 0.08514 " pathEditMode="relative" ptsTypes="AA">
                                      <p:cBhvr>
                                        <p:cTn id="8" dur="2000" fill="hold"/>
                                        <p:tgtEl>
                                          <p:spTgt spid="1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13096 " pathEditMode="relative" ptsTypes="AA">
                                      <p:cBhvr>
                                        <p:cTn id="10" dur="2000" fill="hold"/>
                                        <p:tgtEl>
                                          <p:spTgt spid="1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9445"/>
                                        </p:tgtEl>
                                        <p:attrNameLst>
                                          <p:attrName>style.visibility</p:attrName>
                                        </p:attrNameLst>
                                      </p:cBhvr>
                                      <p:to>
                                        <p:strVal val="visible"/>
                                      </p:to>
                                    </p:set>
                                    <p:animEffect transition="in" filter="fade">
                                      <p:cBhvr>
                                        <p:cTn id="15" dur="500"/>
                                        <p:tgtEl>
                                          <p:spTgt spid="189445"/>
                                        </p:tgtEl>
                                      </p:cBhvr>
                                    </p:animEffec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89449"/>
                                        </p:tgtEl>
                                        <p:attrNameLst>
                                          <p:attrName>style.visibility</p:attrName>
                                        </p:attrNameLst>
                                      </p:cBhvr>
                                      <p:to>
                                        <p:strVal val="visible"/>
                                      </p:to>
                                    </p:set>
                                    <p:anim calcmode="lin" valueType="num">
                                      <p:cBhvr>
                                        <p:cTn id="19" dur="500" fill="hold"/>
                                        <p:tgtEl>
                                          <p:spTgt spid="189449"/>
                                        </p:tgtEl>
                                        <p:attrNameLst>
                                          <p:attrName>ppt_w</p:attrName>
                                        </p:attrNameLst>
                                      </p:cBhvr>
                                      <p:tavLst>
                                        <p:tav tm="0">
                                          <p:val>
                                            <p:fltVal val="0"/>
                                          </p:val>
                                        </p:tav>
                                        <p:tav tm="100000">
                                          <p:val>
                                            <p:strVal val="#ppt_w"/>
                                          </p:val>
                                        </p:tav>
                                      </p:tavLst>
                                    </p:anim>
                                    <p:anim calcmode="lin" valueType="num">
                                      <p:cBhvr>
                                        <p:cTn id="20" dur="500" fill="hold"/>
                                        <p:tgtEl>
                                          <p:spTgt spid="189449"/>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3" presetClass="entr" presetSubtype="16" fill="hold" nodeType="afterEffect">
                                  <p:stCondLst>
                                    <p:cond delay="0"/>
                                  </p:stCondLst>
                                  <p:childTnLst>
                                    <p:set>
                                      <p:cBhvr>
                                        <p:cTn id="23" dur="1" fill="hold">
                                          <p:stCondLst>
                                            <p:cond delay="0"/>
                                          </p:stCondLst>
                                        </p:cTn>
                                        <p:tgtEl>
                                          <p:spTgt spid="189450"/>
                                        </p:tgtEl>
                                        <p:attrNameLst>
                                          <p:attrName>style.visibility</p:attrName>
                                        </p:attrNameLst>
                                      </p:cBhvr>
                                      <p:to>
                                        <p:strVal val="visible"/>
                                      </p:to>
                                    </p:set>
                                    <p:anim calcmode="lin" valueType="num">
                                      <p:cBhvr>
                                        <p:cTn id="24" dur="500" fill="hold"/>
                                        <p:tgtEl>
                                          <p:spTgt spid="189450"/>
                                        </p:tgtEl>
                                        <p:attrNameLst>
                                          <p:attrName>ppt_w</p:attrName>
                                        </p:attrNameLst>
                                      </p:cBhvr>
                                      <p:tavLst>
                                        <p:tav tm="0">
                                          <p:val>
                                            <p:fltVal val="0"/>
                                          </p:val>
                                        </p:tav>
                                        <p:tav tm="100000">
                                          <p:val>
                                            <p:strVal val="#ppt_w"/>
                                          </p:val>
                                        </p:tav>
                                      </p:tavLst>
                                    </p:anim>
                                    <p:anim calcmode="lin" valueType="num">
                                      <p:cBhvr>
                                        <p:cTn id="25" dur="500" fill="hold"/>
                                        <p:tgtEl>
                                          <p:spTgt spid="18945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89451"/>
                                        </p:tgtEl>
                                        <p:attrNameLst>
                                          <p:attrName>style.visibility</p:attrName>
                                        </p:attrNameLst>
                                      </p:cBhvr>
                                      <p:to>
                                        <p:strVal val="visible"/>
                                      </p:to>
                                    </p:set>
                                    <p:anim calcmode="lin" valueType="num">
                                      <p:cBhvr>
                                        <p:cTn id="34" dur="500" fill="hold"/>
                                        <p:tgtEl>
                                          <p:spTgt spid="189451"/>
                                        </p:tgtEl>
                                        <p:attrNameLst>
                                          <p:attrName>ppt_w</p:attrName>
                                        </p:attrNameLst>
                                      </p:cBhvr>
                                      <p:tavLst>
                                        <p:tav tm="0">
                                          <p:val>
                                            <p:fltVal val="0"/>
                                          </p:val>
                                        </p:tav>
                                        <p:tav tm="100000">
                                          <p:val>
                                            <p:strVal val="#ppt_w"/>
                                          </p:val>
                                        </p:tav>
                                      </p:tavLst>
                                    </p:anim>
                                    <p:anim calcmode="lin" valueType="num">
                                      <p:cBhvr>
                                        <p:cTn id="35" dur="500" fill="hold"/>
                                        <p:tgtEl>
                                          <p:spTgt spid="189451"/>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23" presetClass="entr" presetSubtype="16" fill="hold" nodeType="afterEffect">
                                  <p:stCondLst>
                                    <p:cond delay="0"/>
                                  </p:stCondLst>
                                  <p:childTnLst>
                                    <p:set>
                                      <p:cBhvr>
                                        <p:cTn id="38" dur="1" fill="hold">
                                          <p:stCondLst>
                                            <p:cond delay="0"/>
                                          </p:stCondLst>
                                        </p:cTn>
                                        <p:tgtEl>
                                          <p:spTgt spid="189452"/>
                                        </p:tgtEl>
                                        <p:attrNameLst>
                                          <p:attrName>style.visibility</p:attrName>
                                        </p:attrNameLst>
                                      </p:cBhvr>
                                      <p:to>
                                        <p:strVal val="visible"/>
                                      </p:to>
                                    </p:set>
                                    <p:anim calcmode="lin" valueType="num">
                                      <p:cBhvr>
                                        <p:cTn id="39" dur="500" fill="hold"/>
                                        <p:tgtEl>
                                          <p:spTgt spid="189452"/>
                                        </p:tgtEl>
                                        <p:attrNameLst>
                                          <p:attrName>ppt_w</p:attrName>
                                        </p:attrNameLst>
                                      </p:cBhvr>
                                      <p:tavLst>
                                        <p:tav tm="0">
                                          <p:val>
                                            <p:fltVal val="0"/>
                                          </p:val>
                                        </p:tav>
                                        <p:tav tm="100000">
                                          <p:val>
                                            <p:strVal val="#ppt_w"/>
                                          </p:val>
                                        </p:tav>
                                      </p:tavLst>
                                    </p:anim>
                                    <p:anim calcmode="lin" valueType="num">
                                      <p:cBhvr>
                                        <p:cTn id="40" dur="500" fill="hold"/>
                                        <p:tgtEl>
                                          <p:spTgt spid="18945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500"/>
                            </p:stCondLst>
                            <p:childTnLst>
                              <p:par>
                                <p:cTn id="47" presetID="23" presetClass="entr" presetSubtype="16" fill="hold" nodeType="afterEffect">
                                  <p:stCondLst>
                                    <p:cond delay="0"/>
                                  </p:stCondLst>
                                  <p:childTnLst>
                                    <p:set>
                                      <p:cBhvr>
                                        <p:cTn id="48" dur="1" fill="hold">
                                          <p:stCondLst>
                                            <p:cond delay="0"/>
                                          </p:stCondLst>
                                        </p:cTn>
                                        <p:tgtEl>
                                          <p:spTgt spid="189453"/>
                                        </p:tgtEl>
                                        <p:attrNameLst>
                                          <p:attrName>style.visibility</p:attrName>
                                        </p:attrNameLst>
                                      </p:cBhvr>
                                      <p:to>
                                        <p:strVal val="visible"/>
                                      </p:to>
                                    </p:set>
                                    <p:anim calcmode="lin" valueType="num">
                                      <p:cBhvr>
                                        <p:cTn id="49" dur="500" fill="hold"/>
                                        <p:tgtEl>
                                          <p:spTgt spid="189453"/>
                                        </p:tgtEl>
                                        <p:attrNameLst>
                                          <p:attrName>ppt_w</p:attrName>
                                        </p:attrNameLst>
                                      </p:cBhvr>
                                      <p:tavLst>
                                        <p:tav tm="0">
                                          <p:val>
                                            <p:fltVal val="0"/>
                                          </p:val>
                                        </p:tav>
                                        <p:tav tm="100000">
                                          <p:val>
                                            <p:strVal val="#ppt_w"/>
                                          </p:val>
                                        </p:tav>
                                      </p:tavLst>
                                    </p:anim>
                                    <p:anim calcmode="lin" valueType="num">
                                      <p:cBhvr>
                                        <p:cTn id="50" dur="500" fill="hold"/>
                                        <p:tgtEl>
                                          <p:spTgt spid="18945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
                            </p:stCondLst>
                            <p:childTnLst>
                              <p:par>
                                <p:cTn id="57" presetID="23" presetClass="entr" presetSubtype="16" fill="hold" nodeType="afterEffect">
                                  <p:stCondLst>
                                    <p:cond delay="0"/>
                                  </p:stCondLst>
                                  <p:childTnLst>
                                    <p:set>
                                      <p:cBhvr>
                                        <p:cTn id="58" dur="1" fill="hold">
                                          <p:stCondLst>
                                            <p:cond delay="0"/>
                                          </p:stCondLst>
                                        </p:cTn>
                                        <p:tgtEl>
                                          <p:spTgt spid="189454"/>
                                        </p:tgtEl>
                                        <p:attrNameLst>
                                          <p:attrName>style.visibility</p:attrName>
                                        </p:attrNameLst>
                                      </p:cBhvr>
                                      <p:to>
                                        <p:strVal val="visible"/>
                                      </p:to>
                                    </p:set>
                                    <p:anim calcmode="lin" valueType="num">
                                      <p:cBhvr>
                                        <p:cTn id="59" dur="500" fill="hold"/>
                                        <p:tgtEl>
                                          <p:spTgt spid="189454"/>
                                        </p:tgtEl>
                                        <p:attrNameLst>
                                          <p:attrName>ppt_w</p:attrName>
                                        </p:attrNameLst>
                                      </p:cBhvr>
                                      <p:tavLst>
                                        <p:tav tm="0">
                                          <p:val>
                                            <p:fltVal val="0"/>
                                          </p:val>
                                        </p:tav>
                                        <p:tav tm="100000">
                                          <p:val>
                                            <p:strVal val="#ppt_w"/>
                                          </p:val>
                                        </p:tav>
                                      </p:tavLst>
                                    </p:anim>
                                    <p:anim calcmode="lin" valueType="num">
                                      <p:cBhvr>
                                        <p:cTn id="60" dur="500" fill="hold"/>
                                        <p:tgtEl>
                                          <p:spTgt spid="189454"/>
                                        </p:tgtEl>
                                        <p:attrNameLst>
                                          <p:attrName>ppt_h</p:attrName>
                                        </p:attrNameLst>
                                      </p:cBhvr>
                                      <p:tavLst>
                                        <p:tav tm="0">
                                          <p:val>
                                            <p:fltVal val="0"/>
                                          </p:val>
                                        </p:tav>
                                        <p:tav tm="100000">
                                          <p:val>
                                            <p:strVal val="#ppt_h"/>
                                          </p:val>
                                        </p:tav>
                                      </p:tavLst>
                                    </p:anim>
                                  </p:childTnLst>
                                </p:cTn>
                              </p:par>
                            </p:childTnLst>
                          </p:cTn>
                        </p:par>
                        <p:par>
                          <p:cTn id="61" fill="hold">
                            <p:stCondLst>
                              <p:cond delay="1000"/>
                            </p:stCondLst>
                            <p:childTnLst>
                              <p:par>
                                <p:cTn id="62" presetID="23" presetClass="entr" presetSubtype="16" fill="hold" nodeType="afterEffect">
                                  <p:stCondLst>
                                    <p:cond delay="0"/>
                                  </p:stCondLst>
                                  <p:childTnLst>
                                    <p:set>
                                      <p:cBhvr>
                                        <p:cTn id="63" dur="1" fill="hold">
                                          <p:stCondLst>
                                            <p:cond delay="0"/>
                                          </p:stCondLst>
                                        </p:cTn>
                                        <p:tgtEl>
                                          <p:spTgt spid="189455"/>
                                        </p:tgtEl>
                                        <p:attrNameLst>
                                          <p:attrName>style.visibility</p:attrName>
                                        </p:attrNameLst>
                                      </p:cBhvr>
                                      <p:to>
                                        <p:strVal val="visible"/>
                                      </p:to>
                                    </p:set>
                                    <p:anim calcmode="lin" valueType="num">
                                      <p:cBhvr>
                                        <p:cTn id="64" dur="500" fill="hold"/>
                                        <p:tgtEl>
                                          <p:spTgt spid="189455"/>
                                        </p:tgtEl>
                                        <p:attrNameLst>
                                          <p:attrName>ppt_w</p:attrName>
                                        </p:attrNameLst>
                                      </p:cBhvr>
                                      <p:tavLst>
                                        <p:tav tm="0">
                                          <p:val>
                                            <p:fltVal val="0"/>
                                          </p:val>
                                        </p:tav>
                                        <p:tav tm="100000">
                                          <p:val>
                                            <p:strVal val="#ppt_w"/>
                                          </p:val>
                                        </p:tav>
                                      </p:tavLst>
                                    </p:anim>
                                    <p:anim calcmode="lin" valueType="num">
                                      <p:cBhvr>
                                        <p:cTn id="65" dur="500" fill="hold"/>
                                        <p:tgtEl>
                                          <p:spTgt spid="1894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572000"/>
            <a:ext cx="6400800" cy="1218795"/>
          </a:xfrm>
        </p:spPr>
        <p:txBody>
          <a:bodyPr/>
          <a:lstStyle/>
          <a:p>
            <a:pPr eaLnBrk="1" hangingPunct="1">
              <a:defRPr/>
            </a:pPr>
            <a:r>
              <a:rPr sz="1600" dirty="0" smtClean="0">
                <a:solidFill>
                  <a:schemeClr val="bg1"/>
                </a:solidFill>
              </a:rPr>
              <a:t>Christopher Samson</a:t>
            </a:r>
          </a:p>
          <a:p>
            <a:pPr eaLnBrk="1" hangingPunct="1">
              <a:defRPr/>
            </a:pPr>
            <a:r>
              <a:rPr sz="1600" dirty="0" smtClean="0">
                <a:solidFill>
                  <a:schemeClr val="bg1"/>
                </a:solidFill>
              </a:rPr>
              <a:t>Senior Hosting Technology Specialist</a:t>
            </a:r>
          </a:p>
          <a:p>
            <a:pPr eaLnBrk="1" hangingPunct="1">
              <a:defRPr/>
            </a:pPr>
            <a:r>
              <a:rPr sz="1600" dirty="0" smtClean="0">
                <a:solidFill>
                  <a:schemeClr val="bg1"/>
                </a:solidFill>
              </a:rPr>
              <a:t>Microsoft</a:t>
            </a:r>
          </a:p>
          <a:p>
            <a:pPr eaLnBrk="1" hangingPunct="1">
              <a:defRPr/>
            </a:pPr>
            <a:endParaRPr sz="1600" dirty="0" smtClean="0"/>
          </a:p>
          <a:p>
            <a:pPr eaLnBrk="1" hangingPunct="1">
              <a:defRPr/>
            </a:pPr>
            <a:endParaRPr sz="1600" dirty="0" smtClean="0"/>
          </a:p>
        </p:txBody>
      </p:sp>
      <p:sp>
        <p:nvSpPr>
          <p:cNvPr id="5" name="Title 1"/>
          <p:cNvSpPr txBox="1">
            <a:spLocks/>
          </p:cNvSpPr>
          <p:nvPr/>
        </p:nvSpPr>
        <p:spPr>
          <a:xfrm>
            <a:off x="762000" y="3276600"/>
            <a:ext cx="8382000" cy="1089525"/>
          </a:xfrm>
          <a:prstGeom prst="rect">
            <a:avLst/>
          </a:prstGeom>
        </p:spPr>
        <p:txBody>
          <a:bodyPr vert="horz" wrap="square" lIns="91436" tIns="45718" rIns="91436" bIns="45718" rtlCol="0" anchor="t" anchorCtr="0">
            <a:spAutoFit/>
          </a:bodyPr>
          <a:lstStyle/>
          <a:p>
            <a:pPr marL="0" marR="0" lvl="0" indent="0" algn="l" defTabSz="912520" rtl="0" eaLnBrk="1" fontAlgn="base" latinLnBrk="0" hangingPunct="1">
              <a:lnSpc>
                <a:spcPct val="90000"/>
              </a:lnSpc>
              <a:spcBef>
                <a:spcPct val="0"/>
              </a:spcBef>
              <a:spcAft>
                <a:spcPct val="0"/>
              </a:spcAft>
              <a:buClrTx/>
              <a:buSzTx/>
              <a:buFontTx/>
              <a:buNone/>
              <a:tabLst/>
              <a:defRPr/>
            </a:pPr>
            <a:r>
              <a:rPr lang="en-US" altLang="ko-KR" sz="3600" b="1" spc="-150" dirty="0"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Next Generation Virtualization Computing </a:t>
            </a:r>
            <a:endParaRPr kumimoji="0" lang="en-US" altLang="ko-KR" sz="3600" b="1" i="0" u="none" strike="noStrike" kern="1200" cap="none" spc="-15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uLnTx/>
              <a:uFillTx/>
              <a:latin typeface="Segoe Semibold"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7" descr="C:\Documents and Settings\aaron\Desktop\BlueFadedBarlongfaded.png"/>
          <p:cNvPicPr>
            <a:picLocks noChangeAspect="1" noChangeArrowheads="1"/>
          </p:cNvPicPr>
          <p:nvPr/>
        </p:nvPicPr>
        <p:blipFill>
          <a:blip r:embed="rId3" cstate="email"/>
          <a:srcRect/>
          <a:stretch>
            <a:fillRect/>
          </a:stretch>
        </p:blipFill>
        <p:spPr bwMode="auto">
          <a:xfrm>
            <a:off x="-928809" y="5732313"/>
            <a:ext cx="7066396" cy="820887"/>
          </a:xfrm>
          <a:prstGeom prst="rect">
            <a:avLst/>
          </a:prstGeom>
          <a:noFill/>
        </p:spPr>
      </p:pic>
      <p:pic>
        <p:nvPicPr>
          <p:cNvPr id="89" name="Picture 2" descr="\\Adisbssvr\adi shared folders\Microsoft\EPG_MGX_07\Artitudes_EPG_MGX2006\row-blue-dk.png"/>
          <p:cNvPicPr>
            <a:picLocks noChangeAspect="1" noChangeArrowheads="1"/>
          </p:cNvPicPr>
          <p:nvPr/>
        </p:nvPicPr>
        <p:blipFill>
          <a:blip r:embed="rId4" cstate="email"/>
          <a:srcRect/>
          <a:stretch>
            <a:fillRect/>
          </a:stretch>
        </p:blipFill>
        <p:spPr bwMode="auto">
          <a:xfrm>
            <a:off x="-356609" y="1303461"/>
            <a:ext cx="10013227" cy="748148"/>
          </a:xfrm>
          <a:prstGeom prst="rect">
            <a:avLst/>
          </a:prstGeom>
          <a:noFill/>
        </p:spPr>
      </p:pic>
      <p:pic>
        <p:nvPicPr>
          <p:cNvPr id="30722" name="Picture 3" descr="SC-VMM_bL_r"/>
          <p:cNvPicPr>
            <a:picLocks noChangeAspect="1" noChangeArrowheads="1"/>
          </p:cNvPicPr>
          <p:nvPr/>
        </p:nvPicPr>
        <p:blipFill>
          <a:blip r:embed="rId5" cstate="email"/>
          <a:srcRect/>
          <a:stretch>
            <a:fillRect/>
          </a:stretch>
        </p:blipFill>
        <p:spPr bwMode="auto">
          <a:xfrm>
            <a:off x="288203" y="152400"/>
            <a:ext cx="3521797" cy="923327"/>
          </a:xfrm>
          <a:prstGeom prst="rect">
            <a:avLst/>
          </a:prstGeom>
        </p:spPr>
      </p:pic>
      <p:sp>
        <p:nvSpPr>
          <p:cNvPr id="30723" name="Rectangle 3"/>
          <p:cNvSpPr>
            <a:spLocks noChangeArrowheads="1"/>
          </p:cNvSpPr>
          <p:nvPr/>
        </p:nvSpPr>
        <p:spPr bwMode="auto">
          <a:xfrm>
            <a:off x="292103" y="2061422"/>
            <a:ext cx="5241925" cy="2947988"/>
          </a:xfrm>
          <a:prstGeom prst="rect">
            <a:avLst/>
          </a:prstGeom>
          <a:noFill/>
          <a:ln w="9525" algn="ctr">
            <a:noFill/>
            <a:miter lim="800000"/>
            <a:headEnd/>
            <a:tailEnd/>
          </a:ln>
        </p:spPr>
        <p:txBody>
          <a:bodyPr lIns="92060" tIns="46030" rIns="92060" bIns="46030"/>
          <a:lstStyle/>
          <a:p>
            <a:pPr>
              <a:spcBef>
                <a:spcPct val="20000"/>
              </a:spcBef>
              <a:buClr>
                <a:schemeClr val="hlink"/>
              </a:buClr>
              <a:buSzPct val="60000"/>
            </a:pPr>
            <a:r>
              <a:rPr lang="en-US" sz="1600" dirty="0">
                <a:solidFill>
                  <a:schemeClr val="bg1"/>
                </a:solidFill>
                <a:latin typeface="Segoe" pitchFamily="34" charset="0"/>
                <a:ea typeface="SimSun" pitchFamily="2" charset="-122"/>
                <a:cs typeface="Times New Roman" pitchFamily="18" charset="0"/>
              </a:rPr>
              <a:t>Increased Physical Server Utilization </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Deploys multiple virtual servers on 1 </a:t>
            </a:r>
            <a:r>
              <a:rPr lang="en-US" sz="1300" dirty="0" smtClean="0">
                <a:solidFill>
                  <a:schemeClr val="bg1"/>
                </a:solidFill>
                <a:latin typeface="Segoe" pitchFamily="34" charset="0"/>
                <a:ea typeface="SimSun" pitchFamily="2" charset="-122"/>
                <a:cs typeface="Times New Roman" pitchFamily="18" charset="0"/>
              </a:rPr>
              <a:t>physical server</a:t>
            </a:r>
            <a:endParaRPr lang="en-US" sz="1300" dirty="0">
              <a:solidFill>
                <a:schemeClr val="bg1"/>
              </a:solidFill>
              <a:latin typeface="Segoe" pitchFamily="34" charset="0"/>
              <a:ea typeface="SimSun" pitchFamily="2" charset="-122"/>
              <a:cs typeface="Times New Roman" pitchFamily="18" charset="0"/>
            </a:endParaRP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Increases flexibility</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Sets up servers for testing</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Decreases hardware costs</a:t>
            </a:r>
          </a:p>
          <a:p>
            <a:pPr>
              <a:spcBef>
                <a:spcPct val="20000"/>
              </a:spcBef>
              <a:buClr>
                <a:schemeClr val="hlink"/>
              </a:buClr>
              <a:buSzPct val="60000"/>
            </a:pPr>
            <a:r>
              <a:rPr lang="en-US" sz="1600" dirty="0">
                <a:solidFill>
                  <a:schemeClr val="bg1"/>
                </a:solidFill>
                <a:latin typeface="Segoe" pitchFamily="34" charset="0"/>
                <a:ea typeface="SimSun" pitchFamily="2" charset="-122"/>
                <a:cs typeface="Times New Roman" pitchFamily="18" charset="0"/>
              </a:rPr>
              <a:t>Centralized Management of Virtual Infrastructure</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Uses MOM pack for reporting and health monitoring</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Reports on consolidation candidates, utilization trending, optimization opportunities </a:t>
            </a:r>
          </a:p>
          <a:p>
            <a:pPr>
              <a:spcBef>
                <a:spcPct val="20000"/>
              </a:spcBef>
              <a:buClr>
                <a:schemeClr val="hlink"/>
              </a:buClr>
              <a:buSzPct val="60000"/>
            </a:pPr>
            <a:r>
              <a:rPr lang="en-US" sz="1600" dirty="0">
                <a:solidFill>
                  <a:schemeClr val="bg1"/>
                </a:solidFill>
                <a:latin typeface="Segoe" pitchFamily="34" charset="0"/>
                <a:ea typeface="SimSun" pitchFamily="2" charset="-122"/>
                <a:cs typeface="Times New Roman" pitchFamily="18" charset="0"/>
              </a:rPr>
              <a:t>Rapid Provisioning of New Virtual Machines </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Enables end users to use Self Service Provisioning UI to request and place VMs </a:t>
            </a:r>
          </a:p>
          <a:p>
            <a:pPr marL="742830" lvl="1" indent="-285705">
              <a:spcBef>
                <a:spcPct val="20000"/>
              </a:spcBef>
              <a:buSzPct val="75000"/>
              <a:buFont typeface="Times" pitchFamily="18" charset="0"/>
              <a:buChar char="•"/>
            </a:pPr>
            <a:r>
              <a:rPr lang="en-US" sz="1300" dirty="0">
                <a:solidFill>
                  <a:schemeClr val="bg1"/>
                </a:solidFill>
                <a:latin typeface="Segoe" pitchFamily="34" charset="0"/>
                <a:ea typeface="SimSun" pitchFamily="2" charset="-122"/>
                <a:cs typeface="Times New Roman" pitchFamily="18" charset="0"/>
              </a:rPr>
              <a:t>Enables administrators to configure rules and boundaries for provisioning</a:t>
            </a:r>
          </a:p>
        </p:txBody>
      </p:sp>
      <p:sp>
        <p:nvSpPr>
          <p:cNvPr id="462866" name="Text Box 18"/>
          <p:cNvSpPr txBox="1">
            <a:spLocks noChangeArrowheads="1"/>
          </p:cNvSpPr>
          <p:nvPr/>
        </p:nvSpPr>
        <p:spPr bwMode="auto">
          <a:xfrm>
            <a:off x="1889128" y="1404197"/>
            <a:ext cx="5311775" cy="523206"/>
          </a:xfrm>
          <a:prstGeom prst="rect">
            <a:avLst/>
          </a:prstGeom>
          <a:noFill/>
          <a:ln w="9525" algn="ctr">
            <a:noFill/>
            <a:miter lim="800000"/>
            <a:headEnd/>
            <a:tailEnd/>
          </a:ln>
          <a:effectLst/>
        </p:spPr>
        <p:txBody>
          <a:bodyPr lIns="91425" tIns="45713" rIns="91425" bIns="45713">
            <a:spAutoFit/>
          </a:bodyPr>
          <a:lstStyle/>
          <a:p>
            <a:pPr algn="ctr">
              <a:spcBef>
                <a:spcPct val="50000"/>
              </a:spcBef>
              <a:defRPr/>
            </a:pPr>
            <a:r>
              <a:rPr lang="en-US" sz="1400" i="1" dirty="0">
                <a:solidFill>
                  <a:schemeClr val="bg1"/>
                </a:solidFill>
                <a:effectLst>
                  <a:outerShdw blurRad="38100" dist="38100" dir="2700000" algn="tl">
                    <a:srgbClr val="000000"/>
                  </a:outerShdw>
                </a:effectLst>
                <a:ea typeface="SimSun" pitchFamily="2" charset="-120"/>
                <a:cs typeface="Times New Roman" pitchFamily="18" charset="0"/>
              </a:rPr>
              <a:t>A centralized management application solution </a:t>
            </a:r>
            <a:r>
              <a:rPr lang="en-US" sz="1400" i="1" dirty="0" smtClean="0">
                <a:solidFill>
                  <a:schemeClr val="bg1"/>
                </a:solidFill>
                <a:effectLst>
                  <a:outerShdw blurRad="38100" dist="38100" dir="2700000" algn="tl">
                    <a:srgbClr val="000000"/>
                  </a:outerShdw>
                </a:effectLst>
                <a:ea typeface="SimSun" pitchFamily="2" charset="-120"/>
                <a:cs typeface="Times New Roman" pitchFamily="18" charset="0"/>
              </a:rPr>
              <a:t>for</a:t>
            </a:r>
            <a:br>
              <a:rPr lang="en-US" sz="1400" i="1" dirty="0" smtClean="0">
                <a:solidFill>
                  <a:schemeClr val="bg1"/>
                </a:solidFill>
                <a:effectLst>
                  <a:outerShdw blurRad="38100" dist="38100" dir="2700000" algn="tl">
                    <a:srgbClr val="000000"/>
                  </a:outerShdw>
                </a:effectLst>
                <a:ea typeface="SimSun" pitchFamily="2" charset="-120"/>
                <a:cs typeface="Times New Roman" pitchFamily="18" charset="0"/>
              </a:rPr>
            </a:br>
            <a:r>
              <a:rPr lang="en-US" sz="1400" i="1" dirty="0" smtClean="0">
                <a:solidFill>
                  <a:schemeClr val="bg1"/>
                </a:solidFill>
                <a:effectLst>
                  <a:outerShdw blurRad="38100" dist="38100" dir="2700000" algn="tl">
                    <a:srgbClr val="000000"/>
                  </a:outerShdw>
                </a:effectLst>
                <a:ea typeface="SimSun" pitchFamily="2" charset="-120"/>
                <a:cs typeface="Times New Roman" pitchFamily="18" charset="0"/>
              </a:rPr>
              <a:t>Microsoft </a:t>
            </a:r>
            <a:r>
              <a:rPr lang="en-US" sz="1400" i="1" dirty="0">
                <a:solidFill>
                  <a:schemeClr val="bg1"/>
                </a:solidFill>
                <a:effectLst>
                  <a:outerShdw blurRad="38100" dist="38100" dir="2700000" algn="tl">
                    <a:srgbClr val="000000"/>
                  </a:outerShdw>
                </a:effectLst>
                <a:ea typeface="SimSun" pitchFamily="2" charset="-120"/>
                <a:cs typeface="Times New Roman" pitchFamily="18" charset="0"/>
              </a:rPr>
              <a:t>virtual server software. </a:t>
            </a:r>
          </a:p>
        </p:txBody>
      </p:sp>
      <p:grpSp>
        <p:nvGrpSpPr>
          <p:cNvPr id="2" name="Group 73"/>
          <p:cNvGrpSpPr>
            <a:grpSpLocks/>
          </p:cNvGrpSpPr>
          <p:nvPr/>
        </p:nvGrpSpPr>
        <p:grpSpPr bwMode="auto">
          <a:xfrm>
            <a:off x="3794115" y="5774837"/>
            <a:ext cx="946150" cy="644997"/>
            <a:chOff x="3456" y="2736"/>
            <a:chExt cx="2162" cy="1419"/>
          </a:xfrm>
          <a:effectLst/>
        </p:grpSpPr>
        <p:pic>
          <p:nvPicPr>
            <p:cNvPr id="30792" name="Picture 74"/>
            <p:cNvPicPr>
              <a:picLocks noChangeAspect="1" noChangeArrowheads="1"/>
            </p:cNvPicPr>
            <p:nvPr/>
          </p:nvPicPr>
          <p:blipFill>
            <a:blip r:embed="rId6" cstate="email"/>
            <a:srcRect/>
            <a:stretch>
              <a:fillRect/>
            </a:stretch>
          </p:blipFill>
          <p:spPr bwMode="auto">
            <a:xfrm>
              <a:off x="3456" y="3023"/>
              <a:ext cx="2162" cy="1132"/>
            </a:xfrm>
            <a:prstGeom prst="rect">
              <a:avLst/>
            </a:prstGeom>
            <a:noFill/>
            <a:ln w="9525">
              <a:noFill/>
              <a:miter lim="800000"/>
              <a:headEnd/>
              <a:tailEnd/>
            </a:ln>
          </p:spPr>
        </p:pic>
        <p:pic>
          <p:nvPicPr>
            <p:cNvPr id="30793" name="Picture 75"/>
            <p:cNvPicPr>
              <a:picLocks noChangeAspect="1" noChangeArrowheads="1"/>
            </p:cNvPicPr>
            <p:nvPr/>
          </p:nvPicPr>
          <p:blipFill>
            <a:blip r:embed="rId7" cstate="email"/>
            <a:srcRect/>
            <a:stretch>
              <a:fillRect/>
            </a:stretch>
          </p:blipFill>
          <p:spPr bwMode="auto">
            <a:xfrm>
              <a:off x="4666" y="3100"/>
              <a:ext cx="698" cy="433"/>
            </a:xfrm>
            <a:prstGeom prst="rect">
              <a:avLst/>
            </a:prstGeom>
            <a:noFill/>
            <a:ln w="9525">
              <a:noFill/>
              <a:miter lim="800000"/>
              <a:headEnd/>
              <a:tailEnd/>
            </a:ln>
          </p:spPr>
        </p:pic>
        <p:pic>
          <p:nvPicPr>
            <p:cNvPr id="30794" name="Picture 76"/>
            <p:cNvPicPr>
              <a:picLocks noChangeAspect="1" noChangeArrowheads="1"/>
            </p:cNvPicPr>
            <p:nvPr/>
          </p:nvPicPr>
          <p:blipFill>
            <a:blip r:embed="rId8" cstate="email"/>
            <a:srcRect/>
            <a:stretch>
              <a:fillRect/>
            </a:stretch>
          </p:blipFill>
          <p:spPr bwMode="auto">
            <a:xfrm>
              <a:off x="4792" y="2736"/>
              <a:ext cx="488" cy="707"/>
            </a:xfrm>
            <a:prstGeom prst="rect">
              <a:avLst/>
            </a:prstGeom>
            <a:noFill/>
            <a:ln w="9525">
              <a:noFill/>
              <a:miter lim="800000"/>
              <a:headEnd/>
              <a:tailEnd/>
            </a:ln>
          </p:spPr>
        </p:pic>
        <p:grpSp>
          <p:nvGrpSpPr>
            <p:cNvPr id="3" name="Group 77"/>
            <p:cNvGrpSpPr>
              <a:grpSpLocks/>
            </p:cNvGrpSpPr>
            <p:nvPr/>
          </p:nvGrpSpPr>
          <p:grpSpPr bwMode="auto">
            <a:xfrm>
              <a:off x="3762" y="2941"/>
              <a:ext cx="382" cy="397"/>
              <a:chOff x="543" y="1479"/>
              <a:chExt cx="489" cy="541"/>
            </a:xfrm>
          </p:grpSpPr>
          <p:pic>
            <p:nvPicPr>
              <p:cNvPr id="30806" name="Picture 78"/>
              <p:cNvPicPr>
                <a:picLocks noChangeAspect="1" noChangeArrowheads="1"/>
              </p:cNvPicPr>
              <p:nvPr/>
            </p:nvPicPr>
            <p:blipFill>
              <a:blip r:embed="rId9" cstate="email"/>
              <a:srcRect/>
              <a:stretch>
                <a:fillRect/>
              </a:stretch>
            </p:blipFill>
            <p:spPr bwMode="auto">
              <a:xfrm>
                <a:off x="543" y="1686"/>
                <a:ext cx="489" cy="334"/>
              </a:xfrm>
              <a:prstGeom prst="rect">
                <a:avLst/>
              </a:prstGeom>
              <a:noFill/>
              <a:ln w="9525">
                <a:noFill/>
                <a:miter lim="800000"/>
                <a:headEnd/>
                <a:tailEnd/>
              </a:ln>
            </p:spPr>
          </p:pic>
          <p:pic>
            <p:nvPicPr>
              <p:cNvPr id="30807" name="Picture 79"/>
              <p:cNvPicPr>
                <a:picLocks noChangeAspect="1" noChangeArrowheads="1"/>
              </p:cNvPicPr>
              <p:nvPr/>
            </p:nvPicPr>
            <p:blipFill>
              <a:blip r:embed="rId10" cstate="email"/>
              <a:srcRect/>
              <a:stretch>
                <a:fillRect/>
              </a:stretch>
            </p:blipFill>
            <p:spPr bwMode="auto">
              <a:xfrm>
                <a:off x="648" y="1479"/>
                <a:ext cx="288" cy="449"/>
              </a:xfrm>
              <a:prstGeom prst="rect">
                <a:avLst/>
              </a:prstGeom>
              <a:noFill/>
              <a:ln w="9525">
                <a:noFill/>
                <a:miter lim="800000"/>
                <a:headEnd/>
                <a:tailEnd/>
              </a:ln>
            </p:spPr>
          </p:pic>
        </p:grpSp>
        <p:grpSp>
          <p:nvGrpSpPr>
            <p:cNvPr id="4" name="Group 80"/>
            <p:cNvGrpSpPr>
              <a:grpSpLocks/>
            </p:cNvGrpSpPr>
            <p:nvPr/>
          </p:nvGrpSpPr>
          <p:grpSpPr bwMode="auto">
            <a:xfrm>
              <a:off x="4103" y="2970"/>
              <a:ext cx="382" cy="397"/>
              <a:chOff x="1062" y="1473"/>
              <a:chExt cx="489" cy="542"/>
            </a:xfrm>
          </p:grpSpPr>
          <p:pic>
            <p:nvPicPr>
              <p:cNvPr id="30804" name="Picture 81"/>
              <p:cNvPicPr>
                <a:picLocks noChangeAspect="1" noChangeArrowheads="1"/>
              </p:cNvPicPr>
              <p:nvPr/>
            </p:nvPicPr>
            <p:blipFill>
              <a:blip r:embed="rId9" cstate="email"/>
              <a:srcRect/>
              <a:stretch>
                <a:fillRect/>
              </a:stretch>
            </p:blipFill>
            <p:spPr bwMode="auto">
              <a:xfrm>
                <a:off x="1062" y="1680"/>
                <a:ext cx="489" cy="335"/>
              </a:xfrm>
              <a:prstGeom prst="rect">
                <a:avLst/>
              </a:prstGeom>
              <a:noFill/>
              <a:ln w="9525">
                <a:noFill/>
                <a:miter lim="800000"/>
                <a:headEnd/>
                <a:tailEnd/>
              </a:ln>
            </p:spPr>
          </p:pic>
          <p:pic>
            <p:nvPicPr>
              <p:cNvPr id="30805" name="Picture 82"/>
              <p:cNvPicPr>
                <a:picLocks noChangeAspect="1" noChangeArrowheads="1"/>
              </p:cNvPicPr>
              <p:nvPr/>
            </p:nvPicPr>
            <p:blipFill>
              <a:blip r:embed="rId10" cstate="email"/>
              <a:srcRect/>
              <a:stretch>
                <a:fillRect/>
              </a:stretch>
            </p:blipFill>
            <p:spPr bwMode="auto">
              <a:xfrm>
                <a:off x="1177" y="1473"/>
                <a:ext cx="288" cy="450"/>
              </a:xfrm>
              <a:prstGeom prst="rect">
                <a:avLst/>
              </a:prstGeom>
              <a:noFill/>
              <a:ln w="9525">
                <a:noFill/>
                <a:miter lim="800000"/>
                <a:headEnd/>
                <a:tailEnd/>
              </a:ln>
            </p:spPr>
          </p:pic>
        </p:grpSp>
        <p:grpSp>
          <p:nvGrpSpPr>
            <p:cNvPr id="5" name="Group 83"/>
            <p:cNvGrpSpPr>
              <a:grpSpLocks/>
            </p:cNvGrpSpPr>
            <p:nvPr/>
          </p:nvGrpSpPr>
          <p:grpSpPr bwMode="auto">
            <a:xfrm>
              <a:off x="4232" y="3257"/>
              <a:ext cx="382" cy="403"/>
              <a:chOff x="1410" y="2075"/>
              <a:chExt cx="489" cy="550"/>
            </a:xfrm>
          </p:grpSpPr>
          <p:pic>
            <p:nvPicPr>
              <p:cNvPr id="30802" name="Picture 84"/>
              <p:cNvPicPr>
                <a:picLocks noChangeAspect="1" noChangeArrowheads="1"/>
              </p:cNvPicPr>
              <p:nvPr/>
            </p:nvPicPr>
            <p:blipFill>
              <a:blip r:embed="rId9" cstate="email"/>
              <a:srcRect/>
              <a:stretch>
                <a:fillRect/>
              </a:stretch>
            </p:blipFill>
            <p:spPr bwMode="auto">
              <a:xfrm>
                <a:off x="1410" y="2290"/>
                <a:ext cx="489" cy="335"/>
              </a:xfrm>
              <a:prstGeom prst="rect">
                <a:avLst/>
              </a:prstGeom>
              <a:noFill/>
              <a:ln w="9525">
                <a:noFill/>
                <a:miter lim="800000"/>
                <a:headEnd/>
                <a:tailEnd/>
              </a:ln>
            </p:spPr>
          </p:pic>
          <p:pic>
            <p:nvPicPr>
              <p:cNvPr id="30803" name="Picture 85"/>
              <p:cNvPicPr>
                <a:picLocks noChangeAspect="1" noChangeArrowheads="1"/>
              </p:cNvPicPr>
              <p:nvPr/>
            </p:nvPicPr>
            <p:blipFill>
              <a:blip r:embed="rId10" cstate="email"/>
              <a:srcRect/>
              <a:stretch>
                <a:fillRect/>
              </a:stretch>
            </p:blipFill>
            <p:spPr bwMode="auto">
              <a:xfrm>
                <a:off x="1515" y="2075"/>
                <a:ext cx="288" cy="449"/>
              </a:xfrm>
              <a:prstGeom prst="rect">
                <a:avLst/>
              </a:prstGeom>
              <a:noFill/>
              <a:ln w="9525">
                <a:noFill/>
                <a:miter lim="800000"/>
                <a:headEnd/>
                <a:tailEnd/>
              </a:ln>
            </p:spPr>
          </p:pic>
        </p:grpSp>
        <p:grpSp>
          <p:nvGrpSpPr>
            <p:cNvPr id="6" name="Group 86"/>
            <p:cNvGrpSpPr>
              <a:grpSpLocks/>
            </p:cNvGrpSpPr>
            <p:nvPr/>
          </p:nvGrpSpPr>
          <p:grpSpPr bwMode="auto">
            <a:xfrm>
              <a:off x="3876" y="3173"/>
              <a:ext cx="382" cy="403"/>
              <a:chOff x="935" y="2062"/>
              <a:chExt cx="489" cy="551"/>
            </a:xfrm>
          </p:grpSpPr>
          <p:pic>
            <p:nvPicPr>
              <p:cNvPr id="30800" name="Picture 87"/>
              <p:cNvPicPr>
                <a:picLocks noChangeAspect="1" noChangeArrowheads="1"/>
              </p:cNvPicPr>
              <p:nvPr/>
            </p:nvPicPr>
            <p:blipFill>
              <a:blip r:embed="rId9" cstate="email"/>
              <a:srcRect/>
              <a:stretch>
                <a:fillRect/>
              </a:stretch>
            </p:blipFill>
            <p:spPr bwMode="auto">
              <a:xfrm>
                <a:off x="935" y="2278"/>
                <a:ext cx="489" cy="335"/>
              </a:xfrm>
              <a:prstGeom prst="rect">
                <a:avLst/>
              </a:prstGeom>
              <a:noFill/>
              <a:ln w="9525">
                <a:noFill/>
                <a:miter lim="800000"/>
                <a:headEnd/>
                <a:tailEnd/>
              </a:ln>
            </p:spPr>
          </p:pic>
          <p:pic>
            <p:nvPicPr>
              <p:cNvPr id="30801" name="Picture 88"/>
              <p:cNvPicPr>
                <a:picLocks noChangeAspect="1" noChangeArrowheads="1"/>
              </p:cNvPicPr>
              <p:nvPr/>
            </p:nvPicPr>
            <p:blipFill>
              <a:blip r:embed="rId10" cstate="email"/>
              <a:srcRect/>
              <a:stretch>
                <a:fillRect/>
              </a:stretch>
            </p:blipFill>
            <p:spPr bwMode="auto">
              <a:xfrm>
                <a:off x="1040" y="2062"/>
                <a:ext cx="288" cy="450"/>
              </a:xfrm>
              <a:prstGeom prst="rect">
                <a:avLst/>
              </a:prstGeom>
              <a:noFill/>
              <a:ln w="9525">
                <a:noFill/>
                <a:miter lim="800000"/>
                <a:headEnd/>
                <a:tailEnd/>
              </a:ln>
            </p:spPr>
          </p:pic>
        </p:grpSp>
        <p:pic>
          <p:nvPicPr>
            <p:cNvPr id="30799" name="Picture 89"/>
            <p:cNvPicPr>
              <a:picLocks noChangeAspect="1" noChangeArrowheads="1"/>
            </p:cNvPicPr>
            <p:nvPr/>
          </p:nvPicPr>
          <p:blipFill>
            <a:blip r:embed="rId11" cstate="email">
              <a:lum bright="36000"/>
            </a:blip>
            <a:srcRect/>
            <a:stretch>
              <a:fillRect/>
            </a:stretch>
          </p:blipFill>
          <p:spPr bwMode="auto">
            <a:xfrm>
              <a:off x="4201" y="2931"/>
              <a:ext cx="625" cy="453"/>
            </a:xfrm>
            <a:prstGeom prst="rect">
              <a:avLst/>
            </a:prstGeom>
            <a:noFill/>
            <a:ln w="9525">
              <a:noFill/>
              <a:miter lim="800000"/>
              <a:headEnd/>
              <a:tailEnd/>
            </a:ln>
          </p:spPr>
        </p:pic>
      </p:grpSp>
      <p:grpSp>
        <p:nvGrpSpPr>
          <p:cNvPr id="7" name="Group 90"/>
          <p:cNvGrpSpPr>
            <a:grpSpLocks/>
          </p:cNvGrpSpPr>
          <p:nvPr/>
        </p:nvGrpSpPr>
        <p:grpSpPr bwMode="auto">
          <a:xfrm>
            <a:off x="841365" y="5746491"/>
            <a:ext cx="1065213" cy="692394"/>
            <a:chOff x="0" y="1666"/>
            <a:chExt cx="2064" cy="1328"/>
          </a:xfrm>
          <a:effectLst/>
        </p:grpSpPr>
        <p:pic>
          <p:nvPicPr>
            <p:cNvPr id="30739" name="Picture 91"/>
            <p:cNvPicPr>
              <a:picLocks noChangeAspect="1" noChangeArrowheads="1"/>
            </p:cNvPicPr>
            <p:nvPr/>
          </p:nvPicPr>
          <p:blipFill>
            <a:blip r:embed="rId12" cstate="email"/>
            <a:srcRect/>
            <a:stretch>
              <a:fillRect/>
            </a:stretch>
          </p:blipFill>
          <p:spPr bwMode="auto">
            <a:xfrm>
              <a:off x="0" y="1863"/>
              <a:ext cx="2064" cy="1131"/>
            </a:xfrm>
            <a:prstGeom prst="rect">
              <a:avLst/>
            </a:prstGeom>
            <a:noFill/>
            <a:ln w="9525">
              <a:noFill/>
              <a:miter lim="800000"/>
              <a:headEnd/>
              <a:tailEnd/>
            </a:ln>
          </p:spPr>
        </p:pic>
        <p:pic>
          <p:nvPicPr>
            <p:cNvPr id="30740" name="Picture 92"/>
            <p:cNvPicPr>
              <a:picLocks noChangeAspect="1" noChangeArrowheads="1"/>
            </p:cNvPicPr>
            <p:nvPr/>
          </p:nvPicPr>
          <p:blipFill>
            <a:blip r:embed="rId13" cstate="email"/>
            <a:srcRect/>
            <a:stretch>
              <a:fillRect/>
            </a:stretch>
          </p:blipFill>
          <p:spPr bwMode="auto">
            <a:xfrm>
              <a:off x="605" y="1798"/>
              <a:ext cx="1218" cy="792"/>
            </a:xfrm>
            <a:prstGeom prst="rect">
              <a:avLst/>
            </a:prstGeom>
            <a:noFill/>
            <a:ln w="9525">
              <a:noFill/>
              <a:miter lim="800000"/>
              <a:headEnd/>
              <a:tailEnd/>
            </a:ln>
          </p:spPr>
        </p:pic>
        <p:pic>
          <p:nvPicPr>
            <p:cNvPr id="30741" name="Picture 93"/>
            <p:cNvPicPr>
              <a:picLocks noChangeAspect="1" noChangeArrowheads="1"/>
            </p:cNvPicPr>
            <p:nvPr/>
          </p:nvPicPr>
          <p:blipFill>
            <a:blip r:embed="rId14" cstate="email"/>
            <a:srcRect/>
            <a:stretch>
              <a:fillRect/>
            </a:stretch>
          </p:blipFill>
          <p:spPr bwMode="auto">
            <a:xfrm>
              <a:off x="1261" y="1756"/>
              <a:ext cx="173" cy="243"/>
            </a:xfrm>
            <a:prstGeom prst="rect">
              <a:avLst/>
            </a:prstGeom>
            <a:noFill/>
            <a:ln w="9525">
              <a:noFill/>
              <a:miter lim="800000"/>
              <a:headEnd/>
              <a:tailEnd/>
            </a:ln>
          </p:spPr>
        </p:pic>
        <p:pic>
          <p:nvPicPr>
            <p:cNvPr id="30742" name="Picture 94"/>
            <p:cNvPicPr>
              <a:picLocks noChangeAspect="1" noChangeArrowheads="1"/>
            </p:cNvPicPr>
            <p:nvPr/>
          </p:nvPicPr>
          <p:blipFill>
            <a:blip r:embed="rId14" cstate="email"/>
            <a:srcRect/>
            <a:stretch>
              <a:fillRect/>
            </a:stretch>
          </p:blipFill>
          <p:spPr bwMode="auto">
            <a:xfrm>
              <a:off x="1309" y="1819"/>
              <a:ext cx="173" cy="243"/>
            </a:xfrm>
            <a:prstGeom prst="rect">
              <a:avLst/>
            </a:prstGeom>
            <a:noFill/>
            <a:ln w="9525">
              <a:noFill/>
              <a:miter lim="800000"/>
              <a:headEnd/>
              <a:tailEnd/>
            </a:ln>
          </p:spPr>
        </p:pic>
        <p:pic>
          <p:nvPicPr>
            <p:cNvPr id="30743" name="Picture 95"/>
            <p:cNvPicPr>
              <a:picLocks noChangeAspect="1" noChangeArrowheads="1"/>
            </p:cNvPicPr>
            <p:nvPr/>
          </p:nvPicPr>
          <p:blipFill>
            <a:blip r:embed="rId14" cstate="email"/>
            <a:srcRect/>
            <a:stretch>
              <a:fillRect/>
            </a:stretch>
          </p:blipFill>
          <p:spPr bwMode="auto">
            <a:xfrm>
              <a:off x="1358" y="1882"/>
              <a:ext cx="173" cy="243"/>
            </a:xfrm>
            <a:prstGeom prst="rect">
              <a:avLst/>
            </a:prstGeom>
            <a:noFill/>
            <a:ln w="9525">
              <a:noFill/>
              <a:miter lim="800000"/>
              <a:headEnd/>
              <a:tailEnd/>
            </a:ln>
          </p:spPr>
        </p:pic>
        <p:pic>
          <p:nvPicPr>
            <p:cNvPr id="30744" name="Picture 96"/>
            <p:cNvPicPr>
              <a:picLocks noChangeAspect="1" noChangeArrowheads="1"/>
            </p:cNvPicPr>
            <p:nvPr/>
          </p:nvPicPr>
          <p:blipFill>
            <a:blip r:embed="rId14" cstate="email"/>
            <a:srcRect/>
            <a:stretch>
              <a:fillRect/>
            </a:stretch>
          </p:blipFill>
          <p:spPr bwMode="auto">
            <a:xfrm>
              <a:off x="1406" y="1945"/>
              <a:ext cx="174" cy="243"/>
            </a:xfrm>
            <a:prstGeom prst="rect">
              <a:avLst/>
            </a:prstGeom>
            <a:noFill/>
            <a:ln w="9525">
              <a:noFill/>
              <a:miter lim="800000"/>
              <a:headEnd/>
              <a:tailEnd/>
            </a:ln>
          </p:spPr>
        </p:pic>
        <p:pic>
          <p:nvPicPr>
            <p:cNvPr id="30745" name="Picture 97"/>
            <p:cNvPicPr>
              <a:picLocks noChangeAspect="1" noChangeArrowheads="1"/>
            </p:cNvPicPr>
            <p:nvPr/>
          </p:nvPicPr>
          <p:blipFill>
            <a:blip r:embed="rId14" cstate="email"/>
            <a:srcRect/>
            <a:stretch>
              <a:fillRect/>
            </a:stretch>
          </p:blipFill>
          <p:spPr bwMode="auto">
            <a:xfrm>
              <a:off x="1155" y="1803"/>
              <a:ext cx="173" cy="243"/>
            </a:xfrm>
            <a:prstGeom prst="rect">
              <a:avLst/>
            </a:prstGeom>
            <a:noFill/>
            <a:ln w="9525">
              <a:noFill/>
              <a:miter lim="800000"/>
              <a:headEnd/>
              <a:tailEnd/>
            </a:ln>
          </p:spPr>
        </p:pic>
        <p:pic>
          <p:nvPicPr>
            <p:cNvPr id="30746" name="Picture 98"/>
            <p:cNvPicPr>
              <a:picLocks noChangeAspect="1" noChangeArrowheads="1"/>
            </p:cNvPicPr>
            <p:nvPr/>
          </p:nvPicPr>
          <p:blipFill>
            <a:blip r:embed="rId14" cstate="email"/>
            <a:srcRect/>
            <a:stretch>
              <a:fillRect/>
            </a:stretch>
          </p:blipFill>
          <p:spPr bwMode="auto">
            <a:xfrm>
              <a:off x="1204" y="1866"/>
              <a:ext cx="173" cy="243"/>
            </a:xfrm>
            <a:prstGeom prst="rect">
              <a:avLst/>
            </a:prstGeom>
            <a:noFill/>
            <a:ln w="9525">
              <a:noFill/>
              <a:miter lim="800000"/>
              <a:headEnd/>
              <a:tailEnd/>
            </a:ln>
          </p:spPr>
        </p:pic>
        <p:pic>
          <p:nvPicPr>
            <p:cNvPr id="30747" name="Picture 99"/>
            <p:cNvPicPr>
              <a:picLocks noChangeAspect="1" noChangeArrowheads="1"/>
            </p:cNvPicPr>
            <p:nvPr/>
          </p:nvPicPr>
          <p:blipFill>
            <a:blip r:embed="rId14" cstate="email"/>
            <a:srcRect/>
            <a:stretch>
              <a:fillRect/>
            </a:stretch>
          </p:blipFill>
          <p:spPr bwMode="auto">
            <a:xfrm>
              <a:off x="1252" y="1929"/>
              <a:ext cx="174" cy="243"/>
            </a:xfrm>
            <a:prstGeom prst="rect">
              <a:avLst/>
            </a:prstGeom>
            <a:noFill/>
            <a:ln w="9525">
              <a:noFill/>
              <a:miter lim="800000"/>
              <a:headEnd/>
              <a:tailEnd/>
            </a:ln>
          </p:spPr>
        </p:pic>
        <p:pic>
          <p:nvPicPr>
            <p:cNvPr id="30748" name="Picture 100"/>
            <p:cNvPicPr>
              <a:picLocks noChangeAspect="1" noChangeArrowheads="1"/>
            </p:cNvPicPr>
            <p:nvPr/>
          </p:nvPicPr>
          <p:blipFill>
            <a:blip r:embed="rId14" cstate="email"/>
            <a:srcRect/>
            <a:stretch>
              <a:fillRect/>
            </a:stretch>
          </p:blipFill>
          <p:spPr bwMode="auto">
            <a:xfrm>
              <a:off x="1301" y="1992"/>
              <a:ext cx="173" cy="243"/>
            </a:xfrm>
            <a:prstGeom prst="rect">
              <a:avLst/>
            </a:prstGeom>
            <a:noFill/>
            <a:ln w="9525">
              <a:noFill/>
              <a:miter lim="800000"/>
              <a:headEnd/>
              <a:tailEnd/>
            </a:ln>
          </p:spPr>
        </p:pic>
        <p:pic>
          <p:nvPicPr>
            <p:cNvPr id="30749" name="Picture 101"/>
            <p:cNvPicPr>
              <a:picLocks noChangeAspect="1" noChangeArrowheads="1"/>
            </p:cNvPicPr>
            <p:nvPr/>
          </p:nvPicPr>
          <p:blipFill>
            <a:blip r:embed="rId14" cstate="email"/>
            <a:srcRect/>
            <a:stretch>
              <a:fillRect/>
            </a:stretch>
          </p:blipFill>
          <p:spPr bwMode="auto">
            <a:xfrm>
              <a:off x="1050" y="1850"/>
              <a:ext cx="173" cy="243"/>
            </a:xfrm>
            <a:prstGeom prst="rect">
              <a:avLst/>
            </a:prstGeom>
            <a:noFill/>
            <a:ln w="9525">
              <a:noFill/>
              <a:miter lim="800000"/>
              <a:headEnd/>
              <a:tailEnd/>
            </a:ln>
          </p:spPr>
        </p:pic>
        <p:pic>
          <p:nvPicPr>
            <p:cNvPr id="30750" name="Picture 102"/>
            <p:cNvPicPr>
              <a:picLocks noChangeAspect="1" noChangeArrowheads="1"/>
            </p:cNvPicPr>
            <p:nvPr/>
          </p:nvPicPr>
          <p:blipFill>
            <a:blip r:embed="rId14" cstate="email"/>
            <a:srcRect/>
            <a:stretch>
              <a:fillRect/>
            </a:stretch>
          </p:blipFill>
          <p:spPr bwMode="auto">
            <a:xfrm>
              <a:off x="1098" y="1913"/>
              <a:ext cx="174" cy="243"/>
            </a:xfrm>
            <a:prstGeom prst="rect">
              <a:avLst/>
            </a:prstGeom>
            <a:noFill/>
            <a:ln w="9525">
              <a:noFill/>
              <a:miter lim="800000"/>
              <a:headEnd/>
              <a:tailEnd/>
            </a:ln>
          </p:spPr>
        </p:pic>
        <p:pic>
          <p:nvPicPr>
            <p:cNvPr id="30751" name="Picture 103"/>
            <p:cNvPicPr>
              <a:picLocks noChangeAspect="1" noChangeArrowheads="1"/>
            </p:cNvPicPr>
            <p:nvPr/>
          </p:nvPicPr>
          <p:blipFill>
            <a:blip r:embed="rId14" cstate="email"/>
            <a:srcRect/>
            <a:stretch>
              <a:fillRect/>
            </a:stretch>
          </p:blipFill>
          <p:spPr bwMode="auto">
            <a:xfrm>
              <a:off x="1147" y="1976"/>
              <a:ext cx="173" cy="243"/>
            </a:xfrm>
            <a:prstGeom prst="rect">
              <a:avLst/>
            </a:prstGeom>
            <a:noFill/>
            <a:ln w="9525">
              <a:noFill/>
              <a:miter lim="800000"/>
              <a:headEnd/>
              <a:tailEnd/>
            </a:ln>
          </p:spPr>
        </p:pic>
        <p:sp>
          <p:nvSpPr>
            <p:cNvPr id="30752"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30753" name="Picture 105"/>
            <p:cNvPicPr>
              <a:picLocks noChangeAspect="1" noChangeArrowheads="1"/>
            </p:cNvPicPr>
            <p:nvPr/>
          </p:nvPicPr>
          <p:blipFill>
            <a:blip r:embed="rId14" cstate="email"/>
            <a:srcRect/>
            <a:stretch>
              <a:fillRect/>
            </a:stretch>
          </p:blipFill>
          <p:spPr bwMode="auto">
            <a:xfrm>
              <a:off x="1196" y="2039"/>
              <a:ext cx="173" cy="243"/>
            </a:xfrm>
            <a:prstGeom prst="rect">
              <a:avLst/>
            </a:prstGeom>
            <a:noFill/>
            <a:ln w="9525">
              <a:noFill/>
              <a:miter lim="800000"/>
              <a:headEnd/>
              <a:tailEnd/>
            </a:ln>
          </p:spPr>
        </p:pic>
        <p:pic>
          <p:nvPicPr>
            <p:cNvPr id="30754" name="Picture 106"/>
            <p:cNvPicPr>
              <a:picLocks noChangeAspect="1" noChangeArrowheads="1"/>
            </p:cNvPicPr>
            <p:nvPr/>
          </p:nvPicPr>
          <p:blipFill>
            <a:blip r:embed="rId14" cstate="email"/>
            <a:srcRect/>
            <a:stretch>
              <a:fillRect/>
            </a:stretch>
          </p:blipFill>
          <p:spPr bwMode="auto">
            <a:xfrm>
              <a:off x="944" y="1898"/>
              <a:ext cx="174" cy="243"/>
            </a:xfrm>
            <a:prstGeom prst="rect">
              <a:avLst/>
            </a:prstGeom>
            <a:noFill/>
            <a:ln w="9525">
              <a:noFill/>
              <a:miter lim="800000"/>
              <a:headEnd/>
              <a:tailEnd/>
            </a:ln>
          </p:spPr>
        </p:pic>
        <p:pic>
          <p:nvPicPr>
            <p:cNvPr id="30755" name="Picture 107"/>
            <p:cNvPicPr>
              <a:picLocks noChangeAspect="1" noChangeArrowheads="1"/>
            </p:cNvPicPr>
            <p:nvPr/>
          </p:nvPicPr>
          <p:blipFill>
            <a:blip r:embed="rId14" cstate="email"/>
            <a:srcRect/>
            <a:stretch>
              <a:fillRect/>
            </a:stretch>
          </p:blipFill>
          <p:spPr bwMode="auto">
            <a:xfrm>
              <a:off x="993" y="1960"/>
              <a:ext cx="173" cy="243"/>
            </a:xfrm>
            <a:prstGeom prst="rect">
              <a:avLst/>
            </a:prstGeom>
            <a:noFill/>
            <a:ln w="9525">
              <a:noFill/>
              <a:miter lim="800000"/>
              <a:headEnd/>
              <a:tailEnd/>
            </a:ln>
          </p:spPr>
        </p:pic>
        <p:sp>
          <p:nvSpPr>
            <p:cNvPr id="30756"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30757" name="Picture 109"/>
            <p:cNvPicPr>
              <a:picLocks noChangeAspect="1" noChangeArrowheads="1"/>
            </p:cNvPicPr>
            <p:nvPr/>
          </p:nvPicPr>
          <p:blipFill>
            <a:blip r:embed="rId14" cstate="email"/>
            <a:srcRect/>
            <a:stretch>
              <a:fillRect/>
            </a:stretch>
          </p:blipFill>
          <p:spPr bwMode="auto">
            <a:xfrm>
              <a:off x="1042" y="2023"/>
              <a:ext cx="173" cy="243"/>
            </a:xfrm>
            <a:prstGeom prst="rect">
              <a:avLst/>
            </a:prstGeom>
            <a:noFill/>
            <a:ln w="9525">
              <a:noFill/>
              <a:miter lim="800000"/>
              <a:headEnd/>
              <a:tailEnd/>
            </a:ln>
          </p:spPr>
        </p:pic>
        <p:sp>
          <p:nvSpPr>
            <p:cNvPr id="30758"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30759" name="Picture 111"/>
            <p:cNvPicPr>
              <a:picLocks noChangeAspect="1" noChangeArrowheads="1"/>
            </p:cNvPicPr>
            <p:nvPr/>
          </p:nvPicPr>
          <p:blipFill>
            <a:blip r:embed="rId14" cstate="email"/>
            <a:srcRect/>
            <a:stretch>
              <a:fillRect/>
            </a:stretch>
          </p:blipFill>
          <p:spPr bwMode="auto">
            <a:xfrm>
              <a:off x="1090" y="2100"/>
              <a:ext cx="174" cy="243"/>
            </a:xfrm>
            <a:prstGeom prst="rect">
              <a:avLst/>
            </a:prstGeom>
            <a:noFill/>
            <a:ln w="9525">
              <a:noFill/>
              <a:miter lim="800000"/>
              <a:headEnd/>
              <a:tailEnd/>
            </a:ln>
          </p:spPr>
        </p:pic>
        <p:pic>
          <p:nvPicPr>
            <p:cNvPr id="30760" name="Picture 112"/>
            <p:cNvPicPr>
              <a:picLocks noChangeAspect="1" noChangeArrowheads="1"/>
            </p:cNvPicPr>
            <p:nvPr/>
          </p:nvPicPr>
          <p:blipFill>
            <a:blip r:embed="rId14" cstate="email"/>
            <a:srcRect/>
            <a:stretch>
              <a:fillRect/>
            </a:stretch>
          </p:blipFill>
          <p:spPr bwMode="auto">
            <a:xfrm>
              <a:off x="839" y="1945"/>
              <a:ext cx="173" cy="243"/>
            </a:xfrm>
            <a:prstGeom prst="rect">
              <a:avLst/>
            </a:prstGeom>
            <a:noFill/>
            <a:ln w="9525">
              <a:noFill/>
              <a:miter lim="800000"/>
              <a:headEnd/>
              <a:tailEnd/>
            </a:ln>
          </p:spPr>
        </p:pic>
        <p:sp>
          <p:nvSpPr>
            <p:cNvPr id="30761"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30762" name="Picture 114"/>
            <p:cNvPicPr>
              <a:picLocks noChangeAspect="1" noChangeArrowheads="1"/>
            </p:cNvPicPr>
            <p:nvPr/>
          </p:nvPicPr>
          <p:blipFill>
            <a:blip r:embed="rId14" cstate="email"/>
            <a:srcRect/>
            <a:stretch>
              <a:fillRect/>
            </a:stretch>
          </p:blipFill>
          <p:spPr bwMode="auto">
            <a:xfrm>
              <a:off x="888" y="2008"/>
              <a:ext cx="173" cy="243"/>
            </a:xfrm>
            <a:prstGeom prst="rect">
              <a:avLst/>
            </a:prstGeom>
            <a:noFill/>
            <a:ln w="9525">
              <a:noFill/>
              <a:miter lim="800000"/>
              <a:headEnd/>
              <a:tailEnd/>
            </a:ln>
          </p:spPr>
        </p:pic>
        <p:pic>
          <p:nvPicPr>
            <p:cNvPr id="30763" name="Picture 115"/>
            <p:cNvPicPr>
              <a:picLocks noChangeAspect="1" noChangeArrowheads="1"/>
            </p:cNvPicPr>
            <p:nvPr/>
          </p:nvPicPr>
          <p:blipFill>
            <a:blip r:embed="rId15" cstate="email"/>
            <a:srcRect/>
            <a:stretch>
              <a:fillRect/>
            </a:stretch>
          </p:blipFill>
          <p:spPr bwMode="auto">
            <a:xfrm>
              <a:off x="936" y="2070"/>
              <a:ext cx="174" cy="244"/>
            </a:xfrm>
            <a:prstGeom prst="rect">
              <a:avLst/>
            </a:prstGeom>
            <a:noFill/>
            <a:ln w="9525">
              <a:noFill/>
              <a:miter lim="800000"/>
              <a:headEnd/>
              <a:tailEnd/>
            </a:ln>
          </p:spPr>
        </p:pic>
        <p:pic>
          <p:nvPicPr>
            <p:cNvPr id="30764" name="Picture 116"/>
            <p:cNvPicPr>
              <a:picLocks noChangeAspect="1" noChangeArrowheads="1"/>
            </p:cNvPicPr>
            <p:nvPr/>
          </p:nvPicPr>
          <p:blipFill>
            <a:blip r:embed="rId14" cstate="email"/>
            <a:srcRect/>
            <a:stretch>
              <a:fillRect/>
            </a:stretch>
          </p:blipFill>
          <p:spPr bwMode="auto">
            <a:xfrm>
              <a:off x="985" y="2133"/>
              <a:ext cx="173" cy="243"/>
            </a:xfrm>
            <a:prstGeom prst="rect">
              <a:avLst/>
            </a:prstGeom>
            <a:noFill/>
            <a:ln w="9525">
              <a:noFill/>
              <a:miter lim="800000"/>
              <a:headEnd/>
              <a:tailEnd/>
            </a:ln>
          </p:spPr>
        </p:pic>
        <p:pic>
          <p:nvPicPr>
            <p:cNvPr id="30765" name="Picture 117"/>
            <p:cNvPicPr>
              <a:picLocks noChangeAspect="1" noChangeArrowheads="1"/>
            </p:cNvPicPr>
            <p:nvPr/>
          </p:nvPicPr>
          <p:blipFill>
            <a:blip r:embed="rId14" cstate="email"/>
            <a:srcRect/>
            <a:stretch>
              <a:fillRect/>
            </a:stretch>
          </p:blipFill>
          <p:spPr bwMode="auto">
            <a:xfrm>
              <a:off x="1455" y="2008"/>
              <a:ext cx="173" cy="243"/>
            </a:xfrm>
            <a:prstGeom prst="rect">
              <a:avLst/>
            </a:prstGeom>
            <a:noFill/>
            <a:ln w="9525">
              <a:noFill/>
              <a:miter lim="800000"/>
              <a:headEnd/>
              <a:tailEnd/>
            </a:ln>
          </p:spPr>
        </p:pic>
        <p:sp>
          <p:nvSpPr>
            <p:cNvPr id="30766"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67"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68"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30769" name="Picture 121"/>
            <p:cNvPicPr>
              <a:picLocks noChangeAspect="1" noChangeArrowheads="1"/>
            </p:cNvPicPr>
            <p:nvPr/>
          </p:nvPicPr>
          <p:blipFill>
            <a:blip r:embed="rId14" cstate="email"/>
            <a:srcRect/>
            <a:stretch>
              <a:fillRect/>
            </a:stretch>
          </p:blipFill>
          <p:spPr bwMode="auto">
            <a:xfrm>
              <a:off x="1350" y="2055"/>
              <a:ext cx="173" cy="243"/>
            </a:xfrm>
            <a:prstGeom prst="rect">
              <a:avLst/>
            </a:prstGeom>
            <a:noFill/>
            <a:ln w="9525">
              <a:noFill/>
              <a:miter lim="800000"/>
              <a:headEnd/>
              <a:tailEnd/>
            </a:ln>
          </p:spPr>
        </p:pic>
        <p:pic>
          <p:nvPicPr>
            <p:cNvPr id="30770" name="Picture 122"/>
            <p:cNvPicPr>
              <a:picLocks noChangeAspect="1" noChangeArrowheads="1"/>
            </p:cNvPicPr>
            <p:nvPr/>
          </p:nvPicPr>
          <p:blipFill>
            <a:blip r:embed="rId14" cstate="email"/>
            <a:srcRect/>
            <a:stretch>
              <a:fillRect/>
            </a:stretch>
          </p:blipFill>
          <p:spPr bwMode="auto">
            <a:xfrm>
              <a:off x="1244" y="2102"/>
              <a:ext cx="174" cy="243"/>
            </a:xfrm>
            <a:prstGeom prst="rect">
              <a:avLst/>
            </a:prstGeom>
            <a:noFill/>
            <a:ln w="9525">
              <a:noFill/>
              <a:miter lim="800000"/>
              <a:headEnd/>
              <a:tailEnd/>
            </a:ln>
          </p:spPr>
        </p:pic>
        <p:pic>
          <p:nvPicPr>
            <p:cNvPr id="30771" name="Picture 123"/>
            <p:cNvPicPr>
              <a:picLocks noChangeAspect="1" noChangeArrowheads="1"/>
            </p:cNvPicPr>
            <p:nvPr/>
          </p:nvPicPr>
          <p:blipFill>
            <a:blip r:embed="rId14" cstate="email"/>
            <a:srcRect/>
            <a:stretch>
              <a:fillRect/>
            </a:stretch>
          </p:blipFill>
          <p:spPr bwMode="auto">
            <a:xfrm>
              <a:off x="1139" y="2149"/>
              <a:ext cx="173" cy="243"/>
            </a:xfrm>
            <a:prstGeom prst="rect">
              <a:avLst/>
            </a:prstGeom>
            <a:noFill/>
            <a:ln w="9525">
              <a:noFill/>
              <a:miter lim="800000"/>
              <a:headEnd/>
              <a:tailEnd/>
            </a:ln>
          </p:spPr>
        </p:pic>
        <p:sp>
          <p:nvSpPr>
            <p:cNvPr id="30772"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3"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4"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5"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6"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7"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8"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79"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0"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1"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2"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3"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4"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5"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6"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7"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sp>
          <p:nvSpPr>
            <p:cNvPr id="30788"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pitchFamily="34" charset="0"/>
                </a:rPr>
                <a:t>VM</a:t>
              </a:r>
            </a:p>
          </p:txBody>
        </p:sp>
        <p:pic>
          <p:nvPicPr>
            <p:cNvPr id="30789" name="Picture 141"/>
            <p:cNvPicPr>
              <a:picLocks noChangeAspect="1" noChangeArrowheads="1"/>
            </p:cNvPicPr>
            <p:nvPr/>
          </p:nvPicPr>
          <p:blipFill>
            <a:blip r:embed="rId16" cstate="email">
              <a:lum bright="36000"/>
            </a:blip>
            <a:srcRect/>
            <a:stretch>
              <a:fillRect/>
            </a:stretch>
          </p:blipFill>
          <p:spPr bwMode="auto">
            <a:xfrm>
              <a:off x="563" y="1969"/>
              <a:ext cx="382" cy="277"/>
            </a:xfrm>
            <a:prstGeom prst="rect">
              <a:avLst/>
            </a:prstGeom>
            <a:noFill/>
            <a:ln w="9525">
              <a:noFill/>
              <a:miter lim="800000"/>
              <a:headEnd/>
              <a:tailEnd/>
            </a:ln>
          </p:spPr>
        </p:pic>
        <p:pic>
          <p:nvPicPr>
            <p:cNvPr id="30790" name="Picture 142"/>
            <p:cNvPicPr>
              <a:picLocks noChangeAspect="1" noChangeArrowheads="1"/>
            </p:cNvPicPr>
            <p:nvPr/>
          </p:nvPicPr>
          <p:blipFill>
            <a:blip r:embed="rId17" cstate="email"/>
            <a:srcRect/>
            <a:stretch>
              <a:fillRect/>
            </a:stretch>
          </p:blipFill>
          <p:spPr bwMode="auto">
            <a:xfrm>
              <a:off x="312" y="1861"/>
              <a:ext cx="435" cy="508"/>
            </a:xfrm>
            <a:prstGeom prst="rect">
              <a:avLst/>
            </a:prstGeom>
            <a:noFill/>
            <a:ln w="9525">
              <a:noFill/>
              <a:miter lim="800000"/>
              <a:headEnd/>
              <a:tailEnd/>
            </a:ln>
          </p:spPr>
        </p:pic>
        <p:pic>
          <p:nvPicPr>
            <p:cNvPr id="30791" name="Picture 143"/>
            <p:cNvPicPr>
              <a:picLocks noChangeAspect="1" noChangeArrowheads="1"/>
            </p:cNvPicPr>
            <p:nvPr/>
          </p:nvPicPr>
          <p:blipFill>
            <a:blip r:embed="rId18" cstate="email"/>
            <a:srcRect/>
            <a:stretch>
              <a:fillRect/>
            </a:stretch>
          </p:blipFill>
          <p:spPr bwMode="auto">
            <a:xfrm>
              <a:off x="76" y="1804"/>
              <a:ext cx="332" cy="445"/>
            </a:xfrm>
            <a:prstGeom prst="rect">
              <a:avLst/>
            </a:prstGeom>
            <a:noFill/>
            <a:ln w="9525">
              <a:noFill/>
              <a:miter lim="800000"/>
              <a:headEnd/>
              <a:tailEnd/>
            </a:ln>
          </p:spPr>
        </p:pic>
      </p:grpSp>
      <p:grpSp>
        <p:nvGrpSpPr>
          <p:cNvPr id="8" name="Group 144"/>
          <p:cNvGrpSpPr>
            <a:grpSpLocks/>
          </p:cNvGrpSpPr>
          <p:nvPr/>
        </p:nvGrpSpPr>
        <p:grpSpPr bwMode="auto">
          <a:xfrm>
            <a:off x="2398703" y="5786012"/>
            <a:ext cx="903287" cy="560509"/>
            <a:chOff x="3505" y="107"/>
            <a:chExt cx="1659" cy="1155"/>
          </a:xfrm>
          <a:effectLst>
            <a:outerShdw blurRad="50800" dist="38100" dir="5400000" algn="t" rotWithShape="0">
              <a:prstClr val="black">
                <a:alpha val="40000"/>
              </a:prstClr>
            </a:outerShdw>
          </a:effectLst>
        </p:grpSpPr>
        <p:pic>
          <p:nvPicPr>
            <p:cNvPr id="30731" name="Picture 145"/>
            <p:cNvPicPr>
              <a:picLocks noChangeAspect="1" noChangeArrowheads="1"/>
            </p:cNvPicPr>
            <p:nvPr/>
          </p:nvPicPr>
          <p:blipFill>
            <a:blip r:embed="rId19" cstate="email"/>
            <a:srcRect/>
            <a:stretch>
              <a:fillRect/>
            </a:stretch>
          </p:blipFill>
          <p:spPr bwMode="auto">
            <a:xfrm>
              <a:off x="3505" y="343"/>
              <a:ext cx="1659" cy="919"/>
            </a:xfrm>
            <a:prstGeom prst="rect">
              <a:avLst/>
            </a:prstGeom>
            <a:noFill/>
            <a:ln w="9525">
              <a:noFill/>
              <a:miter lim="800000"/>
              <a:headEnd/>
              <a:tailEnd/>
            </a:ln>
          </p:spPr>
        </p:pic>
        <p:pic>
          <p:nvPicPr>
            <p:cNvPr id="30732" name="Picture 146"/>
            <p:cNvPicPr>
              <a:picLocks noChangeAspect="1" noChangeArrowheads="1"/>
            </p:cNvPicPr>
            <p:nvPr/>
          </p:nvPicPr>
          <p:blipFill>
            <a:blip r:embed="rId20" cstate="email"/>
            <a:srcRect/>
            <a:stretch>
              <a:fillRect/>
            </a:stretch>
          </p:blipFill>
          <p:spPr bwMode="auto">
            <a:xfrm>
              <a:off x="4683" y="312"/>
              <a:ext cx="339" cy="518"/>
            </a:xfrm>
            <a:prstGeom prst="rect">
              <a:avLst/>
            </a:prstGeom>
            <a:noFill/>
            <a:ln w="9525">
              <a:noFill/>
              <a:miter lim="800000"/>
              <a:headEnd/>
              <a:tailEnd/>
            </a:ln>
          </p:spPr>
        </p:pic>
        <p:pic>
          <p:nvPicPr>
            <p:cNvPr id="30733" name="Picture 147"/>
            <p:cNvPicPr>
              <a:picLocks noChangeAspect="1" noChangeArrowheads="1"/>
            </p:cNvPicPr>
            <p:nvPr/>
          </p:nvPicPr>
          <p:blipFill>
            <a:blip r:embed="rId21" cstate="email"/>
            <a:srcRect/>
            <a:stretch>
              <a:fillRect/>
            </a:stretch>
          </p:blipFill>
          <p:spPr bwMode="auto">
            <a:xfrm>
              <a:off x="3886" y="107"/>
              <a:ext cx="346" cy="509"/>
            </a:xfrm>
            <a:prstGeom prst="rect">
              <a:avLst/>
            </a:prstGeom>
            <a:noFill/>
            <a:ln w="9525">
              <a:noFill/>
              <a:miter lim="800000"/>
              <a:headEnd/>
              <a:tailEnd/>
            </a:ln>
          </p:spPr>
        </p:pic>
        <p:pic>
          <p:nvPicPr>
            <p:cNvPr id="30734" name="Picture 148"/>
            <p:cNvPicPr>
              <a:picLocks noChangeAspect="1" noChangeArrowheads="1"/>
            </p:cNvPicPr>
            <p:nvPr/>
          </p:nvPicPr>
          <p:blipFill>
            <a:blip r:embed="rId22" cstate="email"/>
            <a:srcRect/>
            <a:stretch>
              <a:fillRect/>
            </a:stretch>
          </p:blipFill>
          <p:spPr bwMode="auto">
            <a:xfrm>
              <a:off x="4282" y="140"/>
              <a:ext cx="352" cy="518"/>
            </a:xfrm>
            <a:prstGeom prst="rect">
              <a:avLst/>
            </a:prstGeom>
            <a:noFill/>
            <a:ln w="9525">
              <a:noFill/>
              <a:miter lim="800000"/>
              <a:headEnd/>
              <a:tailEnd/>
            </a:ln>
          </p:spPr>
        </p:pic>
        <p:pic>
          <p:nvPicPr>
            <p:cNvPr id="30735" name="Picture 149"/>
            <p:cNvPicPr>
              <a:picLocks noChangeAspect="1" noChangeArrowheads="1"/>
            </p:cNvPicPr>
            <p:nvPr/>
          </p:nvPicPr>
          <p:blipFill>
            <a:blip r:embed="rId23" cstate="email"/>
            <a:srcRect/>
            <a:stretch>
              <a:fillRect/>
            </a:stretch>
          </p:blipFill>
          <p:spPr bwMode="auto">
            <a:xfrm>
              <a:off x="3937" y="593"/>
              <a:ext cx="361" cy="550"/>
            </a:xfrm>
            <a:prstGeom prst="rect">
              <a:avLst/>
            </a:prstGeom>
            <a:noFill/>
            <a:ln w="9525">
              <a:noFill/>
              <a:miter lim="800000"/>
              <a:headEnd/>
              <a:tailEnd/>
            </a:ln>
          </p:spPr>
        </p:pic>
        <p:pic>
          <p:nvPicPr>
            <p:cNvPr id="30736" name="Picture 150"/>
            <p:cNvPicPr>
              <a:picLocks noChangeAspect="1" noChangeArrowheads="1"/>
            </p:cNvPicPr>
            <p:nvPr/>
          </p:nvPicPr>
          <p:blipFill>
            <a:blip r:embed="rId24" cstate="email"/>
            <a:srcRect/>
            <a:stretch>
              <a:fillRect/>
            </a:stretch>
          </p:blipFill>
          <p:spPr bwMode="auto">
            <a:xfrm>
              <a:off x="4418" y="587"/>
              <a:ext cx="348" cy="518"/>
            </a:xfrm>
            <a:prstGeom prst="rect">
              <a:avLst/>
            </a:prstGeom>
            <a:noFill/>
            <a:ln w="9525">
              <a:noFill/>
              <a:miter lim="800000"/>
              <a:headEnd/>
              <a:tailEnd/>
            </a:ln>
          </p:spPr>
        </p:pic>
        <p:pic>
          <p:nvPicPr>
            <p:cNvPr id="30737" name="Picture 151"/>
            <p:cNvPicPr>
              <a:picLocks noChangeAspect="1" noChangeArrowheads="1"/>
            </p:cNvPicPr>
            <p:nvPr/>
          </p:nvPicPr>
          <p:blipFill>
            <a:blip r:embed="rId25" cstate="email"/>
            <a:srcRect/>
            <a:stretch>
              <a:fillRect/>
            </a:stretch>
          </p:blipFill>
          <p:spPr bwMode="auto">
            <a:xfrm>
              <a:off x="3590" y="398"/>
              <a:ext cx="330" cy="518"/>
            </a:xfrm>
            <a:prstGeom prst="rect">
              <a:avLst/>
            </a:prstGeom>
            <a:noFill/>
            <a:ln w="9525">
              <a:noFill/>
              <a:miter lim="800000"/>
              <a:headEnd/>
              <a:tailEnd/>
            </a:ln>
          </p:spPr>
        </p:pic>
        <p:pic>
          <p:nvPicPr>
            <p:cNvPr id="64" name="Picture 152"/>
            <p:cNvPicPr>
              <a:picLocks noChangeAspect="1" noChangeArrowheads="1"/>
            </p:cNvPicPr>
            <p:nvPr/>
          </p:nvPicPr>
          <p:blipFill>
            <a:blip r:embed="rId26" cstate="email"/>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pic>
        <p:nvPicPr>
          <p:cNvPr id="30730" name="Picture 89" descr="6-00378_s21-ss01"/>
          <p:cNvPicPr>
            <a:picLocks noChangeAspect="1" noChangeArrowheads="1"/>
          </p:cNvPicPr>
          <p:nvPr/>
        </p:nvPicPr>
        <p:blipFill>
          <a:blip r:embed="rId27" cstate="email"/>
          <a:srcRect/>
          <a:stretch>
            <a:fillRect/>
          </a:stretch>
        </p:blipFill>
        <p:spPr bwMode="auto">
          <a:xfrm>
            <a:off x="5824538" y="2097935"/>
            <a:ext cx="3187700" cy="3884612"/>
          </a:xfrm>
          <a:prstGeom prst="rect">
            <a:avLst/>
          </a:prstGeom>
          <a:noFill/>
          <a:ln w="9525">
            <a:noFill/>
            <a:miter lim="800000"/>
            <a:headEnd/>
            <a:tailEnd/>
          </a:ln>
        </p:spPr>
      </p:pic>
      <p:sp>
        <p:nvSpPr>
          <p:cNvPr id="90"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8"/>
          <p:cNvPicPr>
            <a:picLocks noChangeArrowheads="1"/>
          </p:cNvPicPr>
          <p:nvPr/>
        </p:nvPicPr>
        <p:blipFill>
          <a:blip r:embed="rId3" cstate="email"/>
          <a:srcRect/>
          <a:stretch>
            <a:fillRect/>
          </a:stretch>
        </p:blipFill>
        <p:spPr bwMode="auto">
          <a:xfrm>
            <a:off x="-4950" y="4703512"/>
            <a:ext cx="9144000" cy="2057400"/>
          </a:xfrm>
          <a:prstGeom prst="rect">
            <a:avLst/>
          </a:prstGeom>
          <a:noFill/>
          <a:ln w="9525">
            <a:noFill/>
            <a:miter lim="800000"/>
            <a:headEnd/>
            <a:tailEnd/>
          </a:ln>
        </p:spPr>
      </p:pic>
      <p:pic>
        <p:nvPicPr>
          <p:cNvPr id="23" name="Picture 2"/>
          <p:cNvPicPr>
            <a:picLocks noChangeAspect="1" noChangeArrowheads="1"/>
          </p:cNvPicPr>
          <p:nvPr/>
        </p:nvPicPr>
        <p:blipFill>
          <a:blip r:embed="rId4" cstate="email"/>
          <a:srcRect/>
          <a:stretch>
            <a:fillRect/>
          </a:stretch>
        </p:blipFill>
        <p:spPr bwMode="auto">
          <a:xfrm>
            <a:off x="-16825" y="2919099"/>
            <a:ext cx="9144000" cy="1938344"/>
          </a:xfrm>
          <a:prstGeom prst="rect">
            <a:avLst/>
          </a:prstGeom>
          <a:noFill/>
          <a:ln w="9525">
            <a:noFill/>
            <a:miter lim="800000"/>
            <a:headEnd/>
            <a:tailEnd/>
          </a:ln>
        </p:spPr>
      </p:pic>
      <p:pic>
        <p:nvPicPr>
          <p:cNvPr id="22" name="Picture 4"/>
          <p:cNvPicPr>
            <a:picLocks noChangeArrowheads="1"/>
          </p:cNvPicPr>
          <p:nvPr/>
        </p:nvPicPr>
        <p:blipFill>
          <a:blip r:embed="rId5" cstate="email"/>
          <a:srcRect/>
          <a:stretch>
            <a:fillRect/>
          </a:stretch>
        </p:blipFill>
        <p:spPr bwMode="auto">
          <a:xfrm>
            <a:off x="0" y="985650"/>
            <a:ext cx="9144000" cy="2057399"/>
          </a:xfrm>
          <a:prstGeom prst="rect">
            <a:avLst/>
          </a:prstGeom>
          <a:noFill/>
          <a:ln w="9525">
            <a:noFill/>
            <a:miter lim="800000"/>
            <a:headEnd/>
            <a:tailEnd/>
          </a:ln>
        </p:spPr>
      </p:pic>
      <p:grpSp>
        <p:nvGrpSpPr>
          <p:cNvPr id="2" name="Group 20"/>
          <p:cNvGrpSpPr>
            <a:grpSpLocks/>
          </p:cNvGrpSpPr>
          <p:nvPr/>
        </p:nvGrpSpPr>
        <p:grpSpPr bwMode="auto">
          <a:xfrm>
            <a:off x="351896" y="3068978"/>
            <a:ext cx="2895865" cy="1241972"/>
            <a:chOff x="422275" y="3597275"/>
            <a:chExt cx="3475038" cy="1490367"/>
          </a:xfrm>
          <a:solidFill>
            <a:srgbClr val="0070C0"/>
          </a:solidFill>
        </p:grpSpPr>
        <p:pic>
          <p:nvPicPr>
            <p:cNvPr id="18450" name="Picture 5" descr="C:\Users\eyuen\AppData\Local\Microsoft\Windows\Temporary Internet Files\Content.IE5\F80XCVTX\MCj04315140000[1].png"/>
            <p:cNvPicPr>
              <a:picLocks noChangeAspect="1" noChangeArrowheads="1"/>
            </p:cNvPicPr>
            <p:nvPr/>
          </p:nvPicPr>
          <p:blipFill>
            <a:blip r:embed="rId6" cstate="email"/>
            <a:srcRect/>
            <a:stretch>
              <a:fillRect/>
            </a:stretch>
          </p:blipFill>
          <p:spPr bwMode="auto">
            <a:xfrm>
              <a:off x="1757363" y="3597275"/>
              <a:ext cx="804862" cy="804863"/>
            </a:xfrm>
            <a:prstGeom prst="rect">
              <a:avLst/>
            </a:prstGeom>
            <a:noFill/>
            <a:ln w="9525">
              <a:noFill/>
              <a:miter lim="800000"/>
              <a:headEnd/>
              <a:tailEnd/>
            </a:ln>
          </p:spPr>
        </p:pic>
        <p:sp>
          <p:nvSpPr>
            <p:cNvPr id="15377" name="Rectangle 7"/>
            <p:cNvSpPr>
              <a:spLocks noChangeArrowheads="1"/>
            </p:cNvSpPr>
            <p:nvPr/>
          </p:nvSpPr>
          <p:spPr bwMode="auto">
            <a:xfrm>
              <a:off x="422275" y="4356364"/>
              <a:ext cx="3475038" cy="731278"/>
            </a:xfrm>
            <a:prstGeom prst="rect">
              <a:avLst/>
            </a:prstGeom>
            <a:noFill/>
            <a:ln w="9525">
              <a:noFill/>
              <a:miter lim="800000"/>
              <a:headEnd/>
              <a:tailEnd/>
            </a:ln>
          </p:spPr>
          <p:txBody>
            <a:bodyPr>
              <a:spAutoFit/>
            </a:bodyPr>
            <a:lstStyle/>
            <a:p>
              <a:pPr algn="ctr" eaLnBrk="0" hangingPunct="0">
                <a:lnSpc>
                  <a:spcPct val="80000"/>
                </a:lnSpc>
                <a:defRPr/>
              </a:pPr>
              <a:r>
                <a:rPr lang="en-US" sz="1400" dirty="0">
                  <a:solidFill>
                    <a:schemeClr val="bg1"/>
                  </a:solidFill>
                  <a:effectLst>
                    <a:outerShdw blurRad="38100" dist="38100" dir="2700000" algn="tl">
                      <a:srgbClr val="000000">
                        <a:alpha val="43137"/>
                      </a:srgbClr>
                    </a:outerShdw>
                  </a:effectLst>
                  <a:latin typeface="Segoe Semibold"/>
                </a:rPr>
                <a:t>Speed of Provisioning (time to deploy, machine sprawl [physical and virtual])</a:t>
              </a:r>
            </a:p>
          </p:txBody>
        </p:sp>
      </p:grpSp>
      <p:grpSp>
        <p:nvGrpSpPr>
          <p:cNvPr id="3" name="Group 19"/>
          <p:cNvGrpSpPr>
            <a:grpSpLocks/>
          </p:cNvGrpSpPr>
          <p:nvPr/>
        </p:nvGrpSpPr>
        <p:grpSpPr bwMode="auto">
          <a:xfrm>
            <a:off x="433916" y="1137521"/>
            <a:ext cx="2733146" cy="1219527"/>
            <a:chOff x="520700" y="1279525"/>
            <a:chExt cx="3279775" cy="1463432"/>
          </a:xfrm>
          <a:solidFill>
            <a:srgbClr val="0070C0"/>
          </a:solidFill>
        </p:grpSpPr>
        <p:sp>
          <p:nvSpPr>
            <p:cNvPr id="15373" name="Rectangle 5"/>
            <p:cNvSpPr>
              <a:spLocks noChangeArrowheads="1"/>
            </p:cNvSpPr>
            <p:nvPr/>
          </p:nvSpPr>
          <p:spPr bwMode="auto">
            <a:xfrm>
              <a:off x="520700" y="2011680"/>
              <a:ext cx="3279775" cy="731277"/>
            </a:xfrm>
            <a:prstGeom prst="rect">
              <a:avLst/>
            </a:prstGeom>
            <a:noFill/>
            <a:ln w="9525">
              <a:noFill/>
              <a:miter lim="800000"/>
              <a:headEnd/>
              <a:tailEnd/>
            </a:ln>
          </p:spPr>
          <p:txBody>
            <a:bodyPr>
              <a:spAutoFit/>
            </a:bodyPr>
            <a:lstStyle/>
            <a:p>
              <a:pPr algn="ctr" eaLnBrk="0" hangingPunct="0">
                <a:lnSpc>
                  <a:spcPct val="80000"/>
                </a:lnSpc>
                <a:defRPr/>
              </a:pPr>
              <a:r>
                <a:rPr lang="en-US" sz="1400" dirty="0">
                  <a:solidFill>
                    <a:schemeClr val="bg1"/>
                  </a:solidFill>
                  <a:effectLst>
                    <a:outerShdw blurRad="38100" dist="38100" dir="2700000" algn="tl">
                      <a:srgbClr val="000000">
                        <a:alpha val="43137"/>
                      </a:srgbClr>
                    </a:outerShdw>
                  </a:effectLst>
                  <a:latin typeface="Segoe Semibold"/>
                </a:rPr>
                <a:t>Operational Cost (management, power, space, risk of new systems)</a:t>
              </a:r>
            </a:p>
          </p:txBody>
        </p:sp>
        <p:pic>
          <p:nvPicPr>
            <p:cNvPr id="18448" name="Picture 7" descr="C:\Users\eyuen\AppData\Local\Microsoft\Windows\Temporary Internet Files\Content.IE5\D2R6381T\MCj04315160000[1].png"/>
            <p:cNvPicPr>
              <a:picLocks noChangeAspect="1" noChangeArrowheads="1"/>
            </p:cNvPicPr>
            <p:nvPr/>
          </p:nvPicPr>
          <p:blipFill>
            <a:blip r:embed="rId7" cstate="email"/>
            <a:srcRect/>
            <a:stretch>
              <a:fillRect/>
            </a:stretch>
          </p:blipFill>
          <p:spPr bwMode="auto">
            <a:xfrm>
              <a:off x="1763713" y="1279525"/>
              <a:ext cx="793750" cy="793750"/>
            </a:xfrm>
            <a:prstGeom prst="rect">
              <a:avLst/>
            </a:prstGeom>
            <a:noFill/>
            <a:ln w="9525">
              <a:noFill/>
              <a:miter lim="800000"/>
              <a:headEnd/>
              <a:tailEnd/>
            </a:ln>
          </p:spPr>
        </p:pic>
      </p:grpSp>
      <p:grpSp>
        <p:nvGrpSpPr>
          <p:cNvPr id="4" name="Group 21"/>
          <p:cNvGrpSpPr>
            <a:grpSpLocks/>
          </p:cNvGrpSpPr>
          <p:nvPr/>
        </p:nvGrpSpPr>
        <p:grpSpPr bwMode="auto">
          <a:xfrm>
            <a:off x="185209" y="4938454"/>
            <a:ext cx="3243791" cy="1266883"/>
            <a:chOff x="222250" y="5888038"/>
            <a:chExt cx="3876676" cy="1520147"/>
          </a:xfrm>
          <a:solidFill>
            <a:srgbClr val="0070C0"/>
          </a:solidFill>
        </p:grpSpPr>
        <p:pic>
          <p:nvPicPr>
            <p:cNvPr id="18444" name="Picture 8" descr="C:\Users\eyuen\AppData\Local\Microsoft\Windows\Temporary Internet Files\Content.IE5\I9CZI34M\MCj04315150000[1].png"/>
            <p:cNvPicPr>
              <a:picLocks noChangeAspect="1" noChangeArrowheads="1"/>
            </p:cNvPicPr>
            <p:nvPr/>
          </p:nvPicPr>
          <p:blipFill>
            <a:blip r:embed="rId8" cstate="email"/>
            <a:srcRect/>
            <a:stretch>
              <a:fillRect/>
            </a:stretch>
          </p:blipFill>
          <p:spPr bwMode="auto">
            <a:xfrm>
              <a:off x="1727200" y="5888038"/>
              <a:ext cx="866775" cy="866775"/>
            </a:xfrm>
            <a:prstGeom prst="rect">
              <a:avLst/>
            </a:prstGeom>
            <a:noFill/>
            <a:ln w="9525">
              <a:noFill/>
              <a:miter lim="800000"/>
              <a:headEnd/>
              <a:tailEnd/>
            </a:ln>
          </p:spPr>
        </p:pic>
        <p:sp>
          <p:nvSpPr>
            <p:cNvPr id="15371" name="Rectangle 12"/>
            <p:cNvSpPr>
              <a:spLocks noChangeArrowheads="1"/>
            </p:cNvSpPr>
            <p:nvPr/>
          </p:nvSpPr>
          <p:spPr bwMode="auto">
            <a:xfrm>
              <a:off x="222250" y="6676962"/>
              <a:ext cx="3876676" cy="731223"/>
            </a:xfrm>
            <a:prstGeom prst="rect">
              <a:avLst/>
            </a:prstGeom>
            <a:noFill/>
            <a:ln w="9525">
              <a:noFill/>
              <a:miter lim="800000"/>
              <a:headEnd/>
              <a:tailEnd/>
            </a:ln>
          </p:spPr>
          <p:txBody>
            <a:bodyPr>
              <a:spAutoFit/>
            </a:bodyPr>
            <a:lstStyle/>
            <a:p>
              <a:pPr algn="ctr" eaLnBrk="0" hangingPunct="0">
                <a:lnSpc>
                  <a:spcPct val="80000"/>
                </a:lnSpc>
                <a:defRPr/>
              </a:pPr>
              <a:r>
                <a:rPr lang="en-US" sz="1400" dirty="0">
                  <a:solidFill>
                    <a:schemeClr val="bg1"/>
                  </a:solidFill>
                  <a:effectLst>
                    <a:outerShdw blurRad="38100" dist="38100" dir="2700000" algn="tl">
                      <a:srgbClr val="000000">
                        <a:alpha val="43137"/>
                      </a:srgbClr>
                    </a:outerShdw>
                  </a:effectLst>
                  <a:latin typeface="Segoe Semibold"/>
                </a:rPr>
                <a:t>Management Capability (Separate solutions for virtual infrastructure, not integrated, specialized staff)</a:t>
              </a:r>
            </a:p>
          </p:txBody>
        </p:sp>
      </p:grpSp>
      <p:sp>
        <p:nvSpPr>
          <p:cNvPr id="17" name="TextBox 16"/>
          <p:cNvSpPr txBox="1"/>
          <p:nvPr/>
        </p:nvSpPr>
        <p:spPr>
          <a:xfrm>
            <a:off x="3352801" y="1085600"/>
            <a:ext cx="5638800" cy="1807157"/>
          </a:xfrm>
          <a:prstGeom prst="rect">
            <a:avLst/>
          </a:prstGeom>
          <a:noFill/>
        </p:spPr>
        <p:txBody>
          <a:bodyPr wrap="square" lIns="76197" tIns="38098" rIns="76197" bIns="38098">
            <a:spAutoFit/>
          </a:bodyPr>
          <a:lstStyle/>
          <a:p>
            <a:pPr marL="571477" indent="-571477" algn="ctr" defTabSz="914099" eaLnBrk="0" hangingPunct="0">
              <a:lnSpc>
                <a:spcPct val="90000"/>
              </a:lnSpc>
              <a:spcBef>
                <a:spcPct val="30000"/>
              </a:spcBef>
              <a:buClr>
                <a:schemeClr val="tx2"/>
              </a:buClr>
              <a:buSzPct val="95000"/>
              <a:defRPr/>
            </a:pPr>
            <a:r>
              <a:rPr lang="en-US" sz="1400" b="1" kern="0" dirty="0">
                <a:solidFill>
                  <a:schemeClr val="bg1"/>
                </a:solidFill>
                <a:effectLst>
                  <a:outerShdw blurRad="38100" dist="38100" dir="2700000" algn="tl">
                    <a:srgbClr val="000000">
                      <a:alpha val="43137"/>
                    </a:srgbClr>
                  </a:outerShdw>
                </a:effectLst>
                <a:latin typeface="Segoe Semibold"/>
              </a:rPr>
              <a:t>Maximize Resources</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Centralized virtual machine deployment and management</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Intelligent placement of Virtual Machines</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Fast and reliable physical-to-virtual-machine conversion (P2V) and virtual-to-virtual (V2V) conversion</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Comprehensive service-level enterprise monitoring with Operations Manager integration</a:t>
            </a:r>
          </a:p>
        </p:txBody>
      </p:sp>
      <p:sp>
        <p:nvSpPr>
          <p:cNvPr id="18" name="TextBox 17"/>
          <p:cNvSpPr txBox="1"/>
          <p:nvPr/>
        </p:nvSpPr>
        <p:spPr>
          <a:xfrm>
            <a:off x="3352799" y="3076949"/>
            <a:ext cx="5506775" cy="1613258"/>
          </a:xfrm>
          <a:prstGeom prst="rect">
            <a:avLst/>
          </a:prstGeom>
          <a:noFill/>
        </p:spPr>
        <p:txBody>
          <a:bodyPr wrap="square" lIns="76197" tIns="38098" rIns="76197" bIns="38098">
            <a:spAutoFit/>
          </a:bodyPr>
          <a:lstStyle/>
          <a:p>
            <a:pPr marL="571477" indent="-571477" algn="ctr" defTabSz="914099" eaLnBrk="0" hangingPunct="0">
              <a:lnSpc>
                <a:spcPct val="90000"/>
              </a:lnSpc>
              <a:spcBef>
                <a:spcPct val="30000"/>
              </a:spcBef>
              <a:buClr>
                <a:schemeClr val="tx2"/>
              </a:buClr>
              <a:buSzPct val="95000"/>
              <a:defRPr/>
            </a:pPr>
            <a:r>
              <a:rPr lang="en-US" sz="1500" b="1" kern="0" dirty="0">
                <a:solidFill>
                  <a:schemeClr val="bg1"/>
                </a:solidFill>
                <a:effectLst>
                  <a:outerShdw blurRad="38100" dist="38100" dir="2700000" algn="tl">
                    <a:srgbClr val="000000">
                      <a:alpha val="43137"/>
                    </a:srgbClr>
                  </a:outerShdw>
                </a:effectLst>
                <a:latin typeface="Segoe Semibold"/>
              </a:rPr>
              <a:t>Achieve Agility</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Rapid provisioning of new and virtual machines with templates and profiles</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Centralized library of infrastructure components</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Leverage and extend existing storage infrastructure</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rPr>
              <a:t>Allow for delegated management of VMs</a:t>
            </a:r>
          </a:p>
        </p:txBody>
      </p:sp>
      <p:sp>
        <p:nvSpPr>
          <p:cNvPr id="19" name="TextBox 18"/>
          <p:cNvSpPr txBox="1"/>
          <p:nvPr/>
        </p:nvSpPr>
        <p:spPr>
          <a:xfrm>
            <a:off x="3352801" y="4911990"/>
            <a:ext cx="5471054" cy="1613258"/>
          </a:xfrm>
          <a:prstGeom prst="rect">
            <a:avLst/>
          </a:prstGeom>
          <a:noFill/>
        </p:spPr>
        <p:txBody>
          <a:bodyPr wrap="square" lIns="76197" tIns="38098" rIns="76197" bIns="38098">
            <a:spAutoFit/>
          </a:bodyPr>
          <a:lstStyle/>
          <a:p>
            <a:pPr marL="571477" indent="-571477" algn="ctr" defTabSz="914099" eaLnBrk="0" hangingPunct="0">
              <a:lnSpc>
                <a:spcPct val="90000"/>
              </a:lnSpc>
              <a:spcBef>
                <a:spcPct val="30000"/>
              </a:spcBef>
              <a:buClr>
                <a:schemeClr val="tx2"/>
              </a:buClr>
              <a:buSzPct val="95000"/>
              <a:defRPr/>
            </a:pPr>
            <a:r>
              <a:rPr lang="en-US" sz="1500" b="1" kern="0" dirty="0">
                <a:solidFill>
                  <a:schemeClr val="bg1"/>
                </a:solidFill>
                <a:effectLst>
                  <a:outerShdw blurRad="38100" dist="38100" dir="2700000" algn="tl">
                    <a:srgbClr val="000000">
                      <a:alpha val="43137"/>
                    </a:srgbClr>
                  </a:outerShdw>
                </a:effectLst>
                <a:latin typeface="Segoe Semibold"/>
              </a:rPr>
              <a:t>Leverage Skills</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latin typeface="+mj-lt"/>
              </a:rPr>
              <a:t>Familiar interface, common foundation </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latin typeface="+mj-lt"/>
              </a:rPr>
              <a:t>Monitor physical and virtual machines from one console </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latin typeface="+mj-lt"/>
              </a:rPr>
              <a:t>Fully scriptable using </a:t>
            </a:r>
            <a:r>
              <a:rPr lang="en-US" sz="1400" dirty="0" smtClean="0">
                <a:solidFill>
                  <a:schemeClr val="bg1"/>
                </a:solidFill>
                <a:effectLst>
                  <a:outerShdw blurRad="38100" dist="38100" dir="2700000" algn="tl">
                    <a:srgbClr val="000000">
                      <a:alpha val="43137"/>
                    </a:srgbClr>
                  </a:outerShdw>
                </a:effectLst>
                <a:latin typeface="+mj-lt"/>
              </a:rPr>
              <a:t>PowerShell</a:t>
            </a:r>
            <a:r>
              <a:rPr lang="en-US" sz="1400" dirty="0" smtClean="0">
                <a:solidFill>
                  <a:schemeClr val="bg1"/>
                </a:solidFill>
                <a:effectLst>
                  <a:outerShdw blurRad="38100" dist="38100" dir="2700000" algn="tl">
                    <a:srgbClr val="000000">
                      <a:alpha val="43137"/>
                    </a:srgbClr>
                  </a:outerShdw>
                </a:effectLst>
                <a:latin typeface="+mj-lt"/>
              </a:rPr>
              <a:t> </a:t>
            </a:r>
          </a:p>
          <a:p>
            <a:pPr marL="384939" indent="-384939">
              <a:lnSpc>
                <a:spcPct val="90000"/>
              </a:lnSpc>
              <a:spcBef>
                <a:spcPts val="700"/>
              </a:spcBef>
              <a:buClr>
                <a:schemeClr val="tx2"/>
              </a:buClr>
              <a:buSzPct val="95000"/>
              <a:buBlip>
                <a:blip r:embed="rId9"/>
              </a:buBlip>
              <a:defRPr/>
            </a:pPr>
            <a:r>
              <a:rPr lang="en-US" sz="1400" dirty="0" smtClean="0">
                <a:solidFill>
                  <a:schemeClr val="bg1"/>
                </a:solidFill>
                <a:effectLst>
                  <a:outerShdw blurRad="38100" dist="38100" dir="2700000" algn="tl">
                    <a:srgbClr val="000000">
                      <a:alpha val="43137"/>
                    </a:srgbClr>
                  </a:outerShdw>
                </a:effectLst>
                <a:latin typeface="+mj-lt"/>
              </a:rPr>
              <a:t>Leverage knowledge in Active Directory</a:t>
            </a:r>
            <a:r>
              <a:rPr lang="en-US" sz="1400" baseline="30000" dirty="0" smtClean="0">
                <a:solidFill>
                  <a:schemeClr val="bg1"/>
                </a:solidFill>
                <a:effectLst>
                  <a:outerShdw blurRad="38100" dist="38100" dir="2700000" algn="tl">
                    <a:srgbClr val="000000">
                      <a:alpha val="43137"/>
                    </a:srgbClr>
                  </a:outerShdw>
                </a:effectLst>
                <a:latin typeface="+mj-lt"/>
              </a:rPr>
              <a:t>®</a:t>
            </a:r>
            <a:r>
              <a:rPr lang="en-US" sz="1400" dirty="0" smtClean="0">
                <a:solidFill>
                  <a:schemeClr val="bg1"/>
                </a:solidFill>
                <a:effectLst>
                  <a:outerShdw blurRad="38100" dist="38100" dir="2700000" algn="tl">
                    <a:srgbClr val="000000">
                      <a:alpha val="43137"/>
                    </a:srgbClr>
                  </a:outerShdw>
                </a:effectLst>
                <a:latin typeface="+mj-lt"/>
              </a:rPr>
              <a:t> domain services to management of virtual </a:t>
            </a:r>
            <a:r>
              <a:rPr lang="en-US" sz="1400" dirty="0" smtClean="0">
                <a:solidFill>
                  <a:schemeClr val="bg1"/>
                </a:solidFill>
                <a:effectLst>
                  <a:outerShdw blurRad="38100" dist="38100" dir="2700000" algn="tl">
                    <a:srgbClr val="000000">
                      <a:alpha val="43137"/>
                    </a:srgbClr>
                  </a:outerShdw>
                </a:effectLst>
                <a:latin typeface="+mj-lt"/>
              </a:rPr>
              <a:t>machines </a:t>
            </a:r>
            <a:endParaRPr lang="en-US" sz="1400" dirty="0" smtClean="0">
              <a:solidFill>
                <a:schemeClr val="bg1"/>
              </a:solidFill>
              <a:effectLst>
                <a:outerShdw blurRad="38100" dist="38100" dir="2700000" algn="tl">
                  <a:srgbClr val="000000">
                    <a:alpha val="43137"/>
                  </a:srgbClr>
                </a:outerShdw>
              </a:effectLst>
              <a:latin typeface="+mj-lt"/>
            </a:endParaRPr>
          </a:p>
        </p:txBody>
      </p:sp>
      <p:sp>
        <p:nvSpPr>
          <p:cNvPr id="18441" name="TextBox 19"/>
          <p:cNvSpPr txBox="1">
            <a:spLocks noChangeArrowheads="1"/>
          </p:cNvSpPr>
          <p:nvPr/>
        </p:nvSpPr>
        <p:spPr bwMode="auto">
          <a:xfrm>
            <a:off x="394229" y="709155"/>
            <a:ext cx="2837657" cy="384717"/>
          </a:xfrm>
          <a:prstGeom prst="rect">
            <a:avLst/>
          </a:prstGeom>
          <a:noFill/>
          <a:ln w="9525">
            <a:noFill/>
            <a:miter lim="800000"/>
            <a:headEnd/>
            <a:tailEnd/>
          </a:ln>
        </p:spPr>
        <p:txBody>
          <a:bodyPr lIns="76197" tIns="38098" rIns="76197" bIns="38098">
            <a:spAutoFit/>
          </a:bodyPr>
          <a:lstStyle/>
          <a:p>
            <a:pPr algn="ctr"/>
            <a:r>
              <a:rPr lang="en-US" sz="2000" b="1" dirty="0">
                <a:solidFill>
                  <a:schemeClr val="bg1"/>
                </a:solidFill>
              </a:rPr>
              <a:t>Customer Pain Points</a:t>
            </a:r>
          </a:p>
        </p:txBody>
      </p:sp>
      <p:sp>
        <p:nvSpPr>
          <p:cNvPr id="18442" name="TextBox 20"/>
          <p:cNvSpPr txBox="1">
            <a:spLocks noChangeArrowheads="1"/>
          </p:cNvSpPr>
          <p:nvPr/>
        </p:nvSpPr>
        <p:spPr bwMode="auto">
          <a:xfrm>
            <a:off x="3743854" y="709155"/>
            <a:ext cx="4926542" cy="384717"/>
          </a:xfrm>
          <a:prstGeom prst="rect">
            <a:avLst/>
          </a:prstGeom>
          <a:noFill/>
          <a:ln w="9525">
            <a:noFill/>
            <a:miter lim="800000"/>
            <a:headEnd/>
            <a:tailEnd/>
          </a:ln>
        </p:spPr>
        <p:txBody>
          <a:bodyPr lIns="76197" tIns="38098" rIns="76197" bIns="38098">
            <a:spAutoFit/>
          </a:bodyPr>
          <a:lstStyle/>
          <a:p>
            <a:pPr algn="ctr"/>
            <a:r>
              <a:rPr lang="en-US" sz="2000" b="1" dirty="0">
                <a:solidFill>
                  <a:schemeClr val="bg1"/>
                </a:solidFill>
              </a:rPr>
              <a:t>Virtual Machine Manager Solution</a:t>
            </a:r>
          </a:p>
        </p:txBody>
      </p:sp>
      <p:sp>
        <p:nvSpPr>
          <p:cNvPr id="20" name="Title 19"/>
          <p:cNvSpPr>
            <a:spLocks noGrp="1"/>
          </p:cNvSpPr>
          <p:nvPr>
            <p:ph type="title"/>
          </p:nvPr>
        </p:nvSpPr>
        <p:spPr>
          <a:xfrm>
            <a:off x="228600" y="76200"/>
            <a:ext cx="8382000" cy="590927"/>
          </a:xfrm>
        </p:spPr>
        <p:txBody>
          <a:bodyPr vert="horz" wrap="square" lIns="91436" tIns="45718" rIns="91436" bIns="45718" rtlCol="0" anchor="t" anchorCtr="0">
            <a:spAutoFit/>
          </a:bodyPr>
          <a:lstStyle/>
          <a:p>
            <a:pPr defTabSz="912520" fontAlgn="base">
              <a:spcAft>
                <a:spcPct val="0"/>
              </a:spcAft>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System Center Virtual Machine Manager</a:t>
            </a:r>
          </a:p>
        </p:txBody>
      </p:sp>
      <p:sp>
        <p:nvSpPr>
          <p:cNvPr id="21"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1+#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1+#ppt_w/2"/>
                                          </p:val>
                                        </p:tav>
                                        <p:tav tm="100000">
                                          <p:val>
                                            <p:strVal val="#ppt_x"/>
                                          </p:val>
                                        </p:tav>
                                      </p:tavLst>
                                    </p:anim>
                                    <p:anim calcmode="lin" valueType="num">
                                      <p:cBhvr additive="base">
                                        <p:cTn id="3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5" descr="GEL Rounded Square cobalt"/>
          <p:cNvPicPr>
            <a:picLocks noChangeAspect="1" noChangeArrowheads="1"/>
          </p:cNvPicPr>
          <p:nvPr/>
        </p:nvPicPr>
        <p:blipFill>
          <a:blip r:embed="rId3" cstate="email"/>
          <a:srcRect/>
          <a:stretch>
            <a:fillRect/>
          </a:stretch>
        </p:blipFill>
        <p:spPr bwMode="auto">
          <a:xfrm>
            <a:off x="3581400" y="5315669"/>
            <a:ext cx="2209800" cy="1339755"/>
          </a:xfrm>
          <a:prstGeom prst="rect">
            <a:avLst/>
          </a:prstGeom>
          <a:noFill/>
          <a:ln w="9525">
            <a:noFill/>
            <a:miter lim="800000"/>
            <a:headEnd/>
            <a:tailEnd/>
          </a:ln>
        </p:spPr>
      </p:pic>
      <p:pic>
        <p:nvPicPr>
          <p:cNvPr id="97" name="Picture 45" descr="GEL Rounded Square cobalt"/>
          <p:cNvPicPr>
            <a:picLocks noChangeAspect="1" noChangeArrowheads="1"/>
          </p:cNvPicPr>
          <p:nvPr/>
        </p:nvPicPr>
        <p:blipFill>
          <a:blip r:embed="rId4" cstate="email"/>
          <a:srcRect/>
          <a:stretch>
            <a:fillRect/>
          </a:stretch>
        </p:blipFill>
        <p:spPr bwMode="auto">
          <a:xfrm>
            <a:off x="685800" y="1143000"/>
            <a:ext cx="7924800" cy="1861425"/>
          </a:xfrm>
          <a:prstGeom prst="rect">
            <a:avLst/>
          </a:prstGeom>
          <a:noFill/>
          <a:ln w="9525">
            <a:noFill/>
            <a:miter lim="800000"/>
            <a:headEnd/>
            <a:tailEnd/>
          </a:ln>
        </p:spPr>
      </p:pic>
      <p:pic>
        <p:nvPicPr>
          <p:cNvPr id="119" name="Picture 8" descr="GEL Rounded Square steel gray"/>
          <p:cNvPicPr>
            <a:picLocks noChangeAspect="1" noChangeArrowheads="1"/>
          </p:cNvPicPr>
          <p:nvPr/>
        </p:nvPicPr>
        <p:blipFill>
          <a:blip r:embed="rId5" cstate="email"/>
          <a:srcRect/>
          <a:stretch>
            <a:fillRect/>
          </a:stretch>
        </p:blipFill>
        <p:spPr bwMode="auto">
          <a:xfrm>
            <a:off x="3454396" y="1548885"/>
            <a:ext cx="2293938" cy="609599"/>
          </a:xfrm>
          <a:prstGeom prst="rect">
            <a:avLst/>
          </a:prstGeom>
          <a:noFill/>
          <a:ln w="9525">
            <a:noFill/>
            <a:miter lim="800000"/>
            <a:headEnd/>
            <a:tailEnd/>
          </a:ln>
        </p:spPr>
      </p:pic>
      <p:pic>
        <p:nvPicPr>
          <p:cNvPr id="93" name="Picture 34" descr="Blue Embossed Cylinder"/>
          <p:cNvPicPr>
            <a:picLocks noChangeAspect="1" noChangeArrowheads="1"/>
          </p:cNvPicPr>
          <p:nvPr/>
        </p:nvPicPr>
        <p:blipFill>
          <a:blip r:embed="rId6" cstate="email"/>
          <a:srcRect/>
          <a:stretch>
            <a:fillRect/>
          </a:stretch>
        </p:blipFill>
        <p:spPr bwMode="auto">
          <a:xfrm>
            <a:off x="685800" y="3453884"/>
            <a:ext cx="2495140" cy="1303032"/>
          </a:xfrm>
          <a:prstGeom prst="rect">
            <a:avLst/>
          </a:prstGeom>
          <a:noFill/>
          <a:ln w="9525">
            <a:noFill/>
            <a:miter lim="800000"/>
            <a:headEnd/>
            <a:tailEnd/>
          </a:ln>
        </p:spPr>
      </p:pic>
      <p:pic>
        <p:nvPicPr>
          <p:cNvPr id="94" name="Picture 106"/>
          <p:cNvPicPr>
            <a:picLocks noChangeAspect="1" noChangeArrowheads="1"/>
          </p:cNvPicPr>
          <p:nvPr/>
        </p:nvPicPr>
        <p:blipFill>
          <a:blip r:embed="rId7" cstate="email"/>
          <a:stretch>
            <a:fillRect/>
          </a:stretch>
        </p:blipFill>
        <p:spPr bwMode="auto">
          <a:xfrm>
            <a:off x="1295400" y="4063484"/>
            <a:ext cx="1385929" cy="387371"/>
          </a:xfrm>
          <a:prstGeom prst="rect">
            <a:avLst/>
          </a:prstGeom>
          <a:noFill/>
          <a:ln w="9525">
            <a:noFill/>
            <a:miter lim="800000"/>
            <a:headEnd/>
            <a:tailEnd/>
          </a:ln>
        </p:spPr>
      </p:pic>
      <p:pic>
        <p:nvPicPr>
          <p:cNvPr id="99" name="Picture 8" descr="GEL Rounded Square steel gray"/>
          <p:cNvPicPr>
            <a:picLocks noChangeAspect="1" noChangeArrowheads="1"/>
          </p:cNvPicPr>
          <p:nvPr/>
        </p:nvPicPr>
        <p:blipFill>
          <a:blip r:embed="rId8" cstate="email"/>
          <a:srcRect/>
          <a:stretch>
            <a:fillRect/>
          </a:stretch>
        </p:blipFill>
        <p:spPr bwMode="auto">
          <a:xfrm>
            <a:off x="914400" y="2272784"/>
            <a:ext cx="7467600" cy="541943"/>
          </a:xfrm>
          <a:prstGeom prst="rect">
            <a:avLst/>
          </a:prstGeom>
          <a:noFill/>
          <a:ln w="9525">
            <a:noFill/>
            <a:miter lim="800000"/>
            <a:headEnd/>
            <a:tailEnd/>
          </a:ln>
        </p:spPr>
      </p:pic>
      <p:sp>
        <p:nvSpPr>
          <p:cNvPr id="101" name="Text Box 22"/>
          <p:cNvSpPr txBox="1">
            <a:spLocks noChangeArrowheads="1"/>
          </p:cNvSpPr>
          <p:nvPr/>
        </p:nvSpPr>
        <p:spPr bwMode="auto">
          <a:xfrm>
            <a:off x="3124200" y="2312923"/>
            <a:ext cx="3613150" cy="461665"/>
          </a:xfrm>
          <a:prstGeom prst="rect">
            <a:avLst/>
          </a:prstGeom>
          <a:noFill/>
          <a:ln w="9525">
            <a:noFill/>
            <a:miter lim="800000"/>
            <a:headEnd/>
            <a:tailEnd/>
          </a:ln>
        </p:spPr>
        <p:txBody>
          <a:bodyPr wrap="square">
            <a:spAutoFit/>
          </a:bodyPr>
          <a:lstStyle/>
          <a:p>
            <a:pPr defTabSz="760465">
              <a:spcBef>
                <a:spcPct val="50000"/>
              </a:spcBef>
            </a:pPr>
            <a:r>
              <a:rPr lang="en-US" b="1" dirty="0">
                <a:latin typeface="Segoe" pitchFamily="34" charset="0"/>
              </a:rPr>
              <a:t>Windows</a:t>
            </a:r>
            <a:r>
              <a:rPr lang="en-US" sz="1000" b="1" dirty="0">
                <a:latin typeface="Segoe" pitchFamily="34" charset="0"/>
              </a:rPr>
              <a:t>®</a:t>
            </a:r>
            <a:r>
              <a:rPr lang="en-US" b="1" dirty="0">
                <a:latin typeface="Segoe" pitchFamily="34" charset="0"/>
              </a:rPr>
              <a:t> </a:t>
            </a:r>
            <a:r>
              <a:rPr lang="en-US" b="1" dirty="0">
                <a:latin typeface="Segoe" pitchFamily="34" charset="0"/>
              </a:rPr>
              <a:t>PowerShell</a:t>
            </a:r>
            <a:endParaRPr lang="en-US" b="1" dirty="0">
              <a:latin typeface="Segoe" pitchFamily="34" charset="0"/>
            </a:endParaRPr>
          </a:p>
        </p:txBody>
      </p:sp>
      <p:pic>
        <p:nvPicPr>
          <p:cNvPr id="102" name="Picture 8" descr="C:\Users\agoodman\Downloads\PowerShell.png"/>
          <p:cNvPicPr>
            <a:picLocks noChangeAspect="1" noChangeArrowheads="1"/>
          </p:cNvPicPr>
          <p:nvPr/>
        </p:nvPicPr>
        <p:blipFill>
          <a:blip r:embed="rId9" cstate="email"/>
          <a:srcRect/>
          <a:stretch>
            <a:fillRect/>
          </a:stretch>
        </p:blipFill>
        <p:spPr bwMode="auto">
          <a:xfrm>
            <a:off x="2590800" y="2234684"/>
            <a:ext cx="533400" cy="533403"/>
          </a:xfrm>
          <a:prstGeom prst="rect">
            <a:avLst/>
          </a:prstGeom>
          <a:noFill/>
        </p:spPr>
      </p:pic>
      <p:sp>
        <p:nvSpPr>
          <p:cNvPr id="105" name="TextBox 104"/>
          <p:cNvSpPr txBox="1"/>
          <p:nvPr/>
        </p:nvSpPr>
        <p:spPr>
          <a:xfrm>
            <a:off x="3733800" y="1244084"/>
            <a:ext cx="1725083" cy="292364"/>
          </a:xfrm>
          <a:prstGeom prst="rect">
            <a:avLst/>
          </a:prstGeom>
          <a:noFill/>
        </p:spPr>
        <p:txBody>
          <a:bodyPr wrap="square" lIns="76179" tIns="38088" rIns="76179" bIns="38088" rtlCol="0">
            <a:spAutoFit/>
          </a:bodyPr>
          <a:lstStyle/>
          <a:p>
            <a:pPr algn="ctr"/>
            <a:r>
              <a:rPr lang="en-US" sz="1400" b="1" dirty="0" smtClean="0"/>
              <a:t>Client</a:t>
            </a:r>
            <a:endParaRPr lang="en-US" sz="1400" b="1" dirty="0"/>
          </a:p>
        </p:txBody>
      </p:sp>
      <p:pic>
        <p:nvPicPr>
          <p:cNvPr id="120" name="Picture 10" descr="C:\Users\agoodman\Documents\Carmine\MOM Integration\VMP Icons\Carmine_SelfService (2).png"/>
          <p:cNvPicPr>
            <a:picLocks noChangeAspect="1" noChangeArrowheads="1"/>
          </p:cNvPicPr>
          <p:nvPr/>
        </p:nvPicPr>
        <p:blipFill>
          <a:blip r:embed="rId10" cstate="email"/>
          <a:srcRect/>
          <a:stretch>
            <a:fillRect/>
          </a:stretch>
        </p:blipFill>
        <p:spPr bwMode="auto">
          <a:xfrm>
            <a:off x="3828504" y="1664574"/>
            <a:ext cx="423333" cy="423333"/>
          </a:xfrm>
          <a:prstGeom prst="rect">
            <a:avLst/>
          </a:prstGeom>
          <a:noFill/>
        </p:spPr>
      </p:pic>
      <p:sp>
        <p:nvSpPr>
          <p:cNvPr id="123" name="Text Box 20"/>
          <p:cNvSpPr txBox="1">
            <a:spLocks noChangeArrowheads="1"/>
          </p:cNvSpPr>
          <p:nvPr/>
        </p:nvSpPr>
        <p:spPr bwMode="auto">
          <a:xfrm>
            <a:off x="4293505" y="1645058"/>
            <a:ext cx="1228328" cy="430875"/>
          </a:xfrm>
          <a:prstGeom prst="rect">
            <a:avLst/>
          </a:prstGeom>
          <a:noFill/>
          <a:ln w="9525">
            <a:noFill/>
            <a:miter lim="800000"/>
            <a:headEnd/>
            <a:tailEnd/>
          </a:ln>
        </p:spPr>
        <p:txBody>
          <a:bodyPr wrap="square" lIns="91429" tIns="45714" rIns="91429" bIns="45714">
            <a:spAutoFit/>
          </a:bodyPr>
          <a:lstStyle/>
          <a:p>
            <a:pPr defTabSz="760465">
              <a:spcBef>
                <a:spcPct val="50000"/>
              </a:spcBef>
            </a:pPr>
            <a:r>
              <a:rPr lang="en-US" sz="1050" b="1" dirty="0" smtClean="0">
                <a:latin typeface="Segoe" pitchFamily="34" charset="0"/>
              </a:rPr>
              <a:t>Self Service Web Portal</a:t>
            </a:r>
            <a:endParaRPr lang="en-US" sz="1050" b="1" dirty="0">
              <a:latin typeface="Segoe" pitchFamily="34" charset="0"/>
            </a:endParaRPr>
          </a:p>
        </p:txBody>
      </p:sp>
      <p:pic>
        <p:nvPicPr>
          <p:cNvPr id="145" name="Picture 45" descr="GEL Rounded Square cobalt"/>
          <p:cNvPicPr>
            <a:picLocks noChangeAspect="1" noChangeArrowheads="1"/>
          </p:cNvPicPr>
          <p:nvPr/>
        </p:nvPicPr>
        <p:blipFill>
          <a:blip r:embed="rId3" cstate="email"/>
          <a:srcRect/>
          <a:stretch>
            <a:fillRect/>
          </a:stretch>
        </p:blipFill>
        <p:spPr bwMode="auto">
          <a:xfrm>
            <a:off x="798316" y="5318737"/>
            <a:ext cx="2209800" cy="1339755"/>
          </a:xfrm>
          <a:prstGeom prst="rect">
            <a:avLst/>
          </a:prstGeom>
          <a:noFill/>
          <a:ln w="9525">
            <a:noFill/>
            <a:miter lim="800000"/>
            <a:headEnd/>
            <a:tailEnd/>
          </a:ln>
        </p:spPr>
      </p:pic>
      <p:sp>
        <p:nvSpPr>
          <p:cNvPr id="146" name="TextBox 145"/>
          <p:cNvSpPr txBox="1"/>
          <p:nvPr/>
        </p:nvSpPr>
        <p:spPr>
          <a:xfrm>
            <a:off x="1026916" y="6342035"/>
            <a:ext cx="1714500" cy="246207"/>
          </a:xfrm>
          <a:prstGeom prst="rect">
            <a:avLst/>
          </a:prstGeom>
          <a:noFill/>
        </p:spPr>
        <p:txBody>
          <a:bodyPr wrap="square" lIns="76188" tIns="38093" rIns="76188" bIns="38093" rtlCol="0">
            <a:spAutoFit/>
          </a:bodyPr>
          <a:lstStyle/>
          <a:p>
            <a:pPr algn="ctr"/>
            <a:r>
              <a:rPr lang="en-US" sz="1100" b="1" dirty="0" smtClean="0"/>
              <a:t>Library</a:t>
            </a:r>
            <a:endParaRPr lang="en-US" sz="1100" b="1" dirty="0"/>
          </a:p>
        </p:txBody>
      </p:sp>
      <p:grpSp>
        <p:nvGrpSpPr>
          <p:cNvPr id="2" name="Group 157"/>
          <p:cNvGrpSpPr/>
          <p:nvPr/>
        </p:nvGrpSpPr>
        <p:grpSpPr>
          <a:xfrm>
            <a:off x="950716" y="5892924"/>
            <a:ext cx="1905000" cy="457200"/>
            <a:chOff x="3515246" y="6580795"/>
            <a:chExt cx="2430163" cy="548640"/>
          </a:xfrm>
        </p:grpSpPr>
        <p:pic>
          <p:nvPicPr>
            <p:cNvPr id="155" name="Picture 7" descr="GEL Rounded Square cobalt"/>
            <p:cNvPicPr>
              <a:picLocks noChangeAspect="1" noChangeArrowheads="1"/>
            </p:cNvPicPr>
            <p:nvPr/>
          </p:nvPicPr>
          <p:blipFill>
            <a:blip r:embed="rId11" cstate="email"/>
            <a:srcRect/>
            <a:stretch>
              <a:fillRect/>
            </a:stretch>
          </p:blipFill>
          <p:spPr bwMode="auto">
            <a:xfrm>
              <a:off x="3515246" y="6580795"/>
              <a:ext cx="2430163" cy="548640"/>
            </a:xfrm>
            <a:prstGeom prst="rect">
              <a:avLst/>
            </a:prstGeom>
            <a:noFill/>
            <a:ln w="9525">
              <a:noFill/>
              <a:miter lim="800000"/>
              <a:headEnd/>
              <a:tailEnd/>
            </a:ln>
          </p:spPr>
        </p:pic>
        <p:pic>
          <p:nvPicPr>
            <p:cNvPr id="156" name="Picture 17" descr="WinServer03R2"/>
            <p:cNvPicPr>
              <a:picLocks noChangeAspect="1" noChangeArrowheads="1"/>
            </p:cNvPicPr>
            <p:nvPr/>
          </p:nvPicPr>
          <p:blipFill>
            <a:blip r:embed="rId12" cstate="email"/>
            <a:srcRect/>
            <a:stretch>
              <a:fillRect/>
            </a:stretch>
          </p:blipFill>
          <p:spPr bwMode="auto">
            <a:xfrm>
              <a:off x="3612454" y="6698012"/>
              <a:ext cx="2235750" cy="310190"/>
            </a:xfrm>
            <a:prstGeom prst="rect">
              <a:avLst/>
            </a:prstGeom>
            <a:noFill/>
            <a:ln w="9525">
              <a:noFill/>
              <a:miter lim="800000"/>
              <a:headEnd/>
              <a:tailEnd/>
            </a:ln>
          </p:spPr>
        </p:pic>
      </p:grpSp>
      <p:grpSp>
        <p:nvGrpSpPr>
          <p:cNvPr id="3" name="Group 193"/>
          <p:cNvGrpSpPr/>
          <p:nvPr/>
        </p:nvGrpSpPr>
        <p:grpSpPr>
          <a:xfrm>
            <a:off x="950716" y="5435724"/>
            <a:ext cx="1905001" cy="441107"/>
            <a:chOff x="13286095" y="4882004"/>
            <a:chExt cx="2558956" cy="699930"/>
          </a:xfrm>
        </p:grpSpPr>
        <p:pic>
          <p:nvPicPr>
            <p:cNvPr id="150" name="Picture 24" descr="GEL Rounded Square sand"/>
            <p:cNvPicPr>
              <a:picLocks noChangeAspect="1" noChangeArrowheads="1"/>
            </p:cNvPicPr>
            <p:nvPr/>
          </p:nvPicPr>
          <p:blipFill>
            <a:blip r:embed="rId13" cstate="email"/>
            <a:srcRect/>
            <a:stretch>
              <a:fillRect/>
            </a:stretch>
          </p:blipFill>
          <p:spPr bwMode="auto">
            <a:xfrm>
              <a:off x="13286095" y="4882004"/>
              <a:ext cx="2558956" cy="699930"/>
            </a:xfrm>
            <a:prstGeom prst="rect">
              <a:avLst/>
            </a:prstGeom>
            <a:noFill/>
            <a:ln w="9525">
              <a:noFill/>
              <a:miter lim="800000"/>
              <a:headEnd/>
              <a:tailEnd/>
            </a:ln>
          </p:spPr>
        </p:pic>
        <p:sp>
          <p:nvSpPr>
            <p:cNvPr id="153" name="Text Box 56"/>
            <p:cNvSpPr txBox="1">
              <a:spLocks noChangeArrowheads="1"/>
            </p:cNvSpPr>
            <p:nvPr/>
          </p:nvSpPr>
          <p:spPr bwMode="auto">
            <a:xfrm>
              <a:off x="14027943" y="5026061"/>
              <a:ext cx="1654514" cy="415112"/>
            </a:xfrm>
            <a:prstGeom prst="rect">
              <a:avLst/>
            </a:prstGeom>
            <a:noFill/>
            <a:ln w="9525">
              <a:noFill/>
              <a:miter lim="800000"/>
              <a:headEnd/>
              <a:tailEnd/>
            </a:ln>
          </p:spPr>
          <p:txBody>
            <a:bodyPr wrap="square">
              <a:spAutoFit/>
            </a:bodyPr>
            <a:lstStyle/>
            <a:p>
              <a:pPr defTabSz="760465">
                <a:spcBef>
                  <a:spcPct val="50000"/>
                </a:spcBef>
              </a:pPr>
              <a:r>
                <a:rPr lang="en-US" sz="1050" b="1" dirty="0">
                  <a:latin typeface="Segoe" pitchFamily="34" charset="0"/>
                </a:rPr>
                <a:t>SCVMM Agent</a:t>
              </a:r>
            </a:p>
          </p:txBody>
        </p:sp>
        <p:pic>
          <p:nvPicPr>
            <p:cNvPr id="154" name="Picture 2" descr="C:\Users\agoodman\Documents\Carmine\MOM Integration\VMP Icons\Carmine_Agent.png"/>
            <p:cNvPicPr>
              <a:picLocks noChangeAspect="1" noChangeArrowheads="1"/>
            </p:cNvPicPr>
            <p:nvPr/>
          </p:nvPicPr>
          <p:blipFill>
            <a:blip r:embed="rId14" cstate="email"/>
            <a:srcRect/>
            <a:stretch>
              <a:fillRect/>
            </a:stretch>
          </p:blipFill>
          <p:spPr bwMode="auto">
            <a:xfrm>
              <a:off x="13490813" y="4930686"/>
              <a:ext cx="540645" cy="571499"/>
            </a:xfrm>
            <a:prstGeom prst="rect">
              <a:avLst/>
            </a:prstGeom>
            <a:noFill/>
          </p:spPr>
        </p:pic>
      </p:grpSp>
      <p:sp>
        <p:nvSpPr>
          <p:cNvPr id="159" name="TextBox 158"/>
          <p:cNvSpPr txBox="1"/>
          <p:nvPr/>
        </p:nvSpPr>
        <p:spPr>
          <a:xfrm>
            <a:off x="3821772" y="6334838"/>
            <a:ext cx="1725083" cy="246197"/>
          </a:xfrm>
          <a:prstGeom prst="rect">
            <a:avLst/>
          </a:prstGeom>
          <a:noFill/>
        </p:spPr>
        <p:txBody>
          <a:bodyPr wrap="square" lIns="76179" tIns="38088" rIns="76179" bIns="38088" rtlCol="0">
            <a:spAutoFit/>
          </a:bodyPr>
          <a:lstStyle/>
          <a:p>
            <a:pPr algn="ctr"/>
            <a:r>
              <a:rPr lang="en-US" sz="1100" b="1" dirty="0" smtClean="0"/>
              <a:t>Host</a:t>
            </a:r>
            <a:endParaRPr lang="en-US" sz="1100" b="1" dirty="0"/>
          </a:p>
        </p:txBody>
      </p:sp>
      <p:grpSp>
        <p:nvGrpSpPr>
          <p:cNvPr id="4" name="Group 125"/>
          <p:cNvGrpSpPr/>
          <p:nvPr/>
        </p:nvGrpSpPr>
        <p:grpSpPr>
          <a:xfrm>
            <a:off x="685800" y="3072884"/>
            <a:ext cx="7924800" cy="542061"/>
            <a:chOff x="0" y="2829710"/>
            <a:chExt cx="10972800" cy="650473"/>
          </a:xfrm>
        </p:grpSpPr>
        <p:pic>
          <p:nvPicPr>
            <p:cNvPr id="95" name="Picture 6" descr="GEL Rounded Square MS yellow"/>
            <p:cNvPicPr>
              <a:picLocks noChangeAspect="1" noChangeArrowheads="1"/>
            </p:cNvPicPr>
            <p:nvPr/>
          </p:nvPicPr>
          <p:blipFill>
            <a:blip r:embed="rId15" cstate="email"/>
            <a:srcRect/>
            <a:stretch>
              <a:fillRect/>
            </a:stretch>
          </p:blipFill>
          <p:spPr bwMode="auto">
            <a:xfrm>
              <a:off x="0" y="2829710"/>
              <a:ext cx="10972800" cy="650473"/>
            </a:xfrm>
            <a:prstGeom prst="rect">
              <a:avLst/>
            </a:prstGeom>
            <a:noFill/>
            <a:ln w="9525">
              <a:noFill/>
              <a:miter lim="800000"/>
              <a:headEnd/>
              <a:tailEnd/>
            </a:ln>
          </p:spPr>
        </p:pic>
        <p:sp>
          <p:nvSpPr>
            <p:cNvPr id="168" name="TextBox 167"/>
            <p:cNvSpPr txBox="1"/>
            <p:nvPr/>
          </p:nvSpPr>
          <p:spPr>
            <a:xfrm>
              <a:off x="211015" y="2934270"/>
              <a:ext cx="10550769" cy="369317"/>
            </a:xfrm>
            <a:prstGeom prst="rect">
              <a:avLst/>
            </a:prstGeom>
            <a:noFill/>
          </p:spPr>
          <p:txBody>
            <a:bodyPr wrap="square" lIns="91429" tIns="45714" rIns="91429" bIns="45714" rtlCol="0">
              <a:spAutoFit/>
            </a:bodyPr>
            <a:lstStyle/>
            <a:p>
              <a:pPr algn="ctr"/>
              <a:r>
                <a:rPr lang="en-US" sz="1400" b="1" dirty="0" smtClean="0"/>
                <a:t>Windows Communication Foundation</a:t>
              </a:r>
              <a:endParaRPr lang="en-US" sz="1400" b="1" dirty="0"/>
            </a:p>
          </p:txBody>
        </p:sp>
      </p:grpSp>
      <p:grpSp>
        <p:nvGrpSpPr>
          <p:cNvPr id="5" name="Group 193"/>
          <p:cNvGrpSpPr/>
          <p:nvPr/>
        </p:nvGrpSpPr>
        <p:grpSpPr>
          <a:xfrm>
            <a:off x="685800" y="4731214"/>
            <a:ext cx="7924800" cy="542061"/>
            <a:chOff x="783771" y="5315877"/>
            <a:chExt cx="10189029" cy="650473"/>
          </a:xfrm>
        </p:grpSpPr>
        <p:pic>
          <p:nvPicPr>
            <p:cNvPr id="167" name="Picture 6" descr="GEL Rounded Square MS yellow"/>
            <p:cNvPicPr>
              <a:picLocks noChangeAspect="1" noChangeArrowheads="1"/>
            </p:cNvPicPr>
            <p:nvPr/>
          </p:nvPicPr>
          <p:blipFill>
            <a:blip r:embed="rId15" cstate="email"/>
            <a:srcRect/>
            <a:stretch>
              <a:fillRect/>
            </a:stretch>
          </p:blipFill>
          <p:spPr bwMode="auto">
            <a:xfrm>
              <a:off x="783771" y="5315877"/>
              <a:ext cx="10189029" cy="650473"/>
            </a:xfrm>
            <a:prstGeom prst="rect">
              <a:avLst/>
            </a:prstGeom>
            <a:noFill/>
            <a:ln w="9525">
              <a:noFill/>
              <a:miter lim="800000"/>
              <a:headEnd/>
              <a:tailEnd/>
            </a:ln>
          </p:spPr>
        </p:pic>
        <p:sp>
          <p:nvSpPr>
            <p:cNvPr id="169" name="TextBox 168"/>
            <p:cNvSpPr txBox="1"/>
            <p:nvPr/>
          </p:nvSpPr>
          <p:spPr>
            <a:xfrm>
              <a:off x="979714" y="5421333"/>
              <a:ext cx="9797143" cy="369317"/>
            </a:xfrm>
            <a:prstGeom prst="rect">
              <a:avLst/>
            </a:prstGeom>
            <a:noFill/>
          </p:spPr>
          <p:txBody>
            <a:bodyPr wrap="square" lIns="91429" tIns="45714" rIns="91429" bIns="45714" rtlCol="0">
              <a:spAutoFit/>
            </a:bodyPr>
            <a:lstStyle/>
            <a:p>
              <a:pPr algn="ctr"/>
              <a:r>
                <a:rPr lang="en-US" sz="1400" b="1" dirty="0" smtClean="0"/>
                <a:t>Windows Remote Management (WS-MAN)</a:t>
              </a:r>
              <a:endParaRPr lang="en-US" sz="1400" b="1" dirty="0"/>
            </a:p>
          </p:txBody>
        </p:sp>
      </p:grpSp>
      <p:grpSp>
        <p:nvGrpSpPr>
          <p:cNvPr id="6" name="Group 172"/>
          <p:cNvGrpSpPr/>
          <p:nvPr/>
        </p:nvGrpSpPr>
        <p:grpSpPr>
          <a:xfrm>
            <a:off x="4530467" y="2807033"/>
            <a:ext cx="235479" cy="448468"/>
            <a:chOff x="-1238250" y="3621088"/>
            <a:chExt cx="282575" cy="538162"/>
          </a:xfrm>
        </p:grpSpPr>
        <p:pic>
          <p:nvPicPr>
            <p:cNvPr id="174" name="Picture 14" descr="Gel - Gel3 arrows gray"/>
            <p:cNvPicPr>
              <a:picLocks noChangeAspect="1" noChangeArrowheads="1"/>
            </p:cNvPicPr>
            <p:nvPr/>
          </p:nvPicPr>
          <p:blipFill>
            <a:blip r:embed="rId16" cstate="email"/>
            <a:srcRect/>
            <a:stretch>
              <a:fillRect/>
            </a:stretch>
          </p:blipFill>
          <p:spPr bwMode="auto">
            <a:xfrm>
              <a:off x="-1235075" y="3849688"/>
              <a:ext cx="279400" cy="309562"/>
            </a:xfrm>
            <a:prstGeom prst="rect">
              <a:avLst/>
            </a:prstGeom>
            <a:noFill/>
            <a:ln w="9525">
              <a:noFill/>
              <a:miter lim="800000"/>
              <a:headEnd/>
              <a:tailEnd/>
            </a:ln>
          </p:spPr>
        </p:pic>
        <p:pic>
          <p:nvPicPr>
            <p:cNvPr id="175" name="Picture 14" descr="Gel - Gel3 arrows gray"/>
            <p:cNvPicPr>
              <a:picLocks noChangeAspect="1" noChangeArrowheads="1"/>
            </p:cNvPicPr>
            <p:nvPr/>
          </p:nvPicPr>
          <p:blipFill>
            <a:blip r:embed="rId17" cstate="email"/>
            <a:srcRect/>
            <a:stretch>
              <a:fillRect/>
            </a:stretch>
          </p:blipFill>
          <p:spPr bwMode="auto">
            <a:xfrm>
              <a:off x="-1238250" y="3621088"/>
              <a:ext cx="279400" cy="309562"/>
            </a:xfrm>
            <a:prstGeom prst="rect">
              <a:avLst/>
            </a:prstGeom>
            <a:noFill/>
            <a:ln w="9525">
              <a:noFill/>
              <a:miter lim="800000"/>
              <a:headEnd/>
              <a:tailEnd/>
            </a:ln>
          </p:spPr>
        </p:pic>
      </p:grpSp>
      <p:pic>
        <p:nvPicPr>
          <p:cNvPr id="103" name="Picture 8" descr="GEL Rounded Square steel gray"/>
          <p:cNvPicPr>
            <a:picLocks noChangeAspect="1" noChangeArrowheads="1"/>
          </p:cNvPicPr>
          <p:nvPr/>
        </p:nvPicPr>
        <p:blipFill>
          <a:blip r:embed="rId5" cstate="email"/>
          <a:srcRect/>
          <a:stretch>
            <a:fillRect/>
          </a:stretch>
        </p:blipFill>
        <p:spPr bwMode="auto">
          <a:xfrm>
            <a:off x="990600" y="1548885"/>
            <a:ext cx="2293938" cy="609599"/>
          </a:xfrm>
          <a:prstGeom prst="rect">
            <a:avLst/>
          </a:prstGeom>
          <a:noFill/>
          <a:ln w="9525">
            <a:noFill/>
            <a:miter lim="800000"/>
            <a:headEnd/>
            <a:tailEnd/>
          </a:ln>
        </p:spPr>
      </p:pic>
      <p:sp>
        <p:nvSpPr>
          <p:cNvPr id="104" name="Text Box 20"/>
          <p:cNvSpPr txBox="1">
            <a:spLocks noChangeArrowheads="1"/>
          </p:cNvSpPr>
          <p:nvPr/>
        </p:nvSpPr>
        <p:spPr bwMode="auto">
          <a:xfrm>
            <a:off x="1676400" y="1622858"/>
            <a:ext cx="1391057" cy="430875"/>
          </a:xfrm>
          <a:prstGeom prst="rect">
            <a:avLst/>
          </a:prstGeom>
          <a:noFill/>
          <a:ln w="9525">
            <a:noFill/>
            <a:miter lim="800000"/>
            <a:headEnd/>
            <a:tailEnd/>
          </a:ln>
        </p:spPr>
        <p:txBody>
          <a:bodyPr wrap="square" lIns="91429" tIns="45714" rIns="91429" bIns="45714">
            <a:spAutoFit/>
          </a:bodyPr>
          <a:lstStyle/>
          <a:p>
            <a:pPr algn="ctr" defTabSz="760465">
              <a:spcBef>
                <a:spcPct val="50000"/>
              </a:spcBef>
            </a:pPr>
            <a:r>
              <a:rPr lang="en-US" sz="1050" b="1" dirty="0" smtClean="0">
                <a:latin typeface="Segoe" pitchFamily="34" charset="0"/>
              </a:rPr>
              <a:t>Administrator’s </a:t>
            </a:r>
            <a:r>
              <a:rPr lang="en-US" sz="1050" b="1" dirty="0">
                <a:latin typeface="Segoe" pitchFamily="34" charset="0"/>
              </a:rPr>
              <a:t>Console</a:t>
            </a:r>
          </a:p>
        </p:txBody>
      </p:sp>
      <p:pic>
        <p:nvPicPr>
          <p:cNvPr id="200" name="Picture 4" descr="C:\Users\agoodman\Documents\Carmine\MOM Integration\VMP Icons\Carmine_ManagementGroup.png"/>
          <p:cNvPicPr>
            <a:picLocks noChangeAspect="1" noChangeArrowheads="1"/>
          </p:cNvPicPr>
          <p:nvPr/>
        </p:nvPicPr>
        <p:blipFill>
          <a:blip r:embed="rId18" cstate="email"/>
          <a:srcRect/>
          <a:stretch>
            <a:fillRect/>
          </a:stretch>
        </p:blipFill>
        <p:spPr bwMode="auto">
          <a:xfrm>
            <a:off x="1276509" y="1625084"/>
            <a:ext cx="445763" cy="445763"/>
          </a:xfrm>
          <a:prstGeom prst="rect">
            <a:avLst/>
          </a:prstGeom>
          <a:noFill/>
        </p:spPr>
      </p:pic>
      <p:pic>
        <p:nvPicPr>
          <p:cNvPr id="91" name="Picture 25" descr="GEL Rounded Square berry"/>
          <p:cNvPicPr>
            <a:picLocks noChangeAspect="1" noChangeArrowheads="1"/>
          </p:cNvPicPr>
          <p:nvPr/>
        </p:nvPicPr>
        <p:blipFill>
          <a:blip r:embed="rId19" cstate="email"/>
          <a:srcRect/>
          <a:stretch>
            <a:fillRect/>
          </a:stretch>
        </p:blipFill>
        <p:spPr bwMode="auto">
          <a:xfrm>
            <a:off x="2914898" y="3675829"/>
            <a:ext cx="5658758" cy="997255"/>
          </a:xfrm>
          <a:prstGeom prst="rect">
            <a:avLst/>
          </a:prstGeom>
          <a:noFill/>
          <a:ln w="9525">
            <a:noFill/>
            <a:miter lim="800000"/>
            <a:headEnd/>
            <a:tailEnd/>
          </a:ln>
        </p:spPr>
      </p:pic>
      <p:pic>
        <p:nvPicPr>
          <p:cNvPr id="201" name="Picture 12" descr="c:\Users\agoodman\Documents\Carmine\Shared\private\product\WebUI\PresentationLayer\wwwroot\images\VMManager_256.png"/>
          <p:cNvPicPr>
            <a:picLocks noChangeAspect="1" noChangeArrowheads="1"/>
          </p:cNvPicPr>
          <p:nvPr/>
        </p:nvPicPr>
        <p:blipFill>
          <a:blip r:embed="rId20" cstate="email"/>
          <a:srcRect/>
          <a:stretch>
            <a:fillRect/>
          </a:stretch>
        </p:blipFill>
        <p:spPr bwMode="auto">
          <a:xfrm>
            <a:off x="3733800" y="3758684"/>
            <a:ext cx="903377" cy="903377"/>
          </a:xfrm>
          <a:prstGeom prst="rect">
            <a:avLst/>
          </a:prstGeom>
          <a:noFill/>
        </p:spPr>
      </p:pic>
      <p:grpSp>
        <p:nvGrpSpPr>
          <p:cNvPr id="7" name="Group 197"/>
          <p:cNvGrpSpPr/>
          <p:nvPr/>
        </p:nvGrpSpPr>
        <p:grpSpPr>
          <a:xfrm>
            <a:off x="3042533" y="5314601"/>
            <a:ext cx="489773" cy="1343891"/>
            <a:chOff x="3244044" y="6068291"/>
            <a:chExt cx="587727" cy="2161309"/>
          </a:xfrm>
        </p:grpSpPr>
        <p:pic>
          <p:nvPicPr>
            <p:cNvPr id="208" name="Picture 6" descr="GEL Rounded Square MS yellow"/>
            <p:cNvPicPr>
              <a:picLocks noChangeAspect="1" noChangeArrowheads="1"/>
            </p:cNvPicPr>
            <p:nvPr/>
          </p:nvPicPr>
          <p:blipFill>
            <a:blip r:embed="rId21" cstate="email"/>
            <a:srcRect/>
            <a:stretch>
              <a:fillRect/>
            </a:stretch>
          </p:blipFill>
          <p:spPr bwMode="auto">
            <a:xfrm>
              <a:off x="3244044" y="6068291"/>
              <a:ext cx="587727" cy="2161309"/>
            </a:xfrm>
            <a:prstGeom prst="rect">
              <a:avLst/>
            </a:prstGeom>
            <a:noFill/>
            <a:ln w="9525">
              <a:noFill/>
              <a:miter lim="800000"/>
              <a:headEnd/>
              <a:tailEnd/>
            </a:ln>
          </p:spPr>
        </p:pic>
        <p:sp>
          <p:nvSpPr>
            <p:cNvPr id="209" name="TextBox 208"/>
            <p:cNvSpPr txBox="1"/>
            <p:nvPr/>
          </p:nvSpPr>
          <p:spPr>
            <a:xfrm rot="16200000">
              <a:off x="2942485" y="6998612"/>
              <a:ext cx="1187954" cy="300664"/>
            </a:xfrm>
            <a:prstGeom prst="rect">
              <a:avLst/>
            </a:prstGeom>
            <a:noFill/>
          </p:spPr>
          <p:txBody>
            <a:bodyPr vert="vert" wrap="square" rtlCol="0">
              <a:spAutoFit/>
            </a:bodyPr>
            <a:lstStyle/>
            <a:p>
              <a:pPr algn="ctr"/>
              <a:r>
                <a:rPr lang="en-US" sz="1200" b="1" dirty="0" smtClean="0"/>
                <a:t>BITS</a:t>
              </a:r>
              <a:endParaRPr lang="en-US" sz="1400" b="1" dirty="0"/>
            </a:p>
          </p:txBody>
        </p:sp>
      </p:grpSp>
      <p:grpSp>
        <p:nvGrpSpPr>
          <p:cNvPr id="8" name="Group 112"/>
          <p:cNvGrpSpPr/>
          <p:nvPr/>
        </p:nvGrpSpPr>
        <p:grpSpPr>
          <a:xfrm>
            <a:off x="2743200" y="4063484"/>
            <a:ext cx="466989" cy="252677"/>
            <a:chOff x="-1576387" y="5595938"/>
            <a:chExt cx="560387" cy="303212"/>
          </a:xfrm>
        </p:grpSpPr>
        <p:pic>
          <p:nvPicPr>
            <p:cNvPr id="115" name="Picture 14" descr="Gel - Gel3 arrows gray"/>
            <p:cNvPicPr>
              <a:picLocks noChangeAspect="1" noChangeArrowheads="1"/>
            </p:cNvPicPr>
            <p:nvPr/>
          </p:nvPicPr>
          <p:blipFill>
            <a:blip r:embed="rId22" cstate="email"/>
            <a:srcRect/>
            <a:stretch>
              <a:fillRect/>
            </a:stretch>
          </p:blipFill>
          <p:spPr bwMode="auto">
            <a:xfrm>
              <a:off x="-1576387" y="5595938"/>
              <a:ext cx="333375" cy="298450"/>
            </a:xfrm>
            <a:prstGeom prst="rect">
              <a:avLst/>
            </a:prstGeom>
            <a:noFill/>
            <a:ln w="9525">
              <a:noFill/>
              <a:miter lim="800000"/>
              <a:headEnd/>
              <a:tailEnd/>
            </a:ln>
          </p:spPr>
        </p:pic>
        <p:pic>
          <p:nvPicPr>
            <p:cNvPr id="117" name="Picture 14" descr="Gel - Gel3 arrows gray"/>
            <p:cNvPicPr>
              <a:picLocks noChangeAspect="1" noChangeArrowheads="1"/>
            </p:cNvPicPr>
            <p:nvPr/>
          </p:nvPicPr>
          <p:blipFill>
            <a:blip r:embed="rId23" cstate="email"/>
            <a:srcRect/>
            <a:stretch>
              <a:fillRect/>
            </a:stretch>
          </p:blipFill>
          <p:spPr bwMode="auto">
            <a:xfrm>
              <a:off x="-1349375" y="5600700"/>
              <a:ext cx="333375" cy="298450"/>
            </a:xfrm>
            <a:prstGeom prst="rect">
              <a:avLst/>
            </a:prstGeom>
            <a:noFill/>
            <a:ln w="9525">
              <a:noFill/>
              <a:miter lim="800000"/>
              <a:headEnd/>
              <a:tailEnd/>
            </a:ln>
          </p:spPr>
        </p:pic>
      </p:grpSp>
      <p:grpSp>
        <p:nvGrpSpPr>
          <p:cNvPr id="9" name="Group 183"/>
          <p:cNvGrpSpPr/>
          <p:nvPr/>
        </p:nvGrpSpPr>
        <p:grpSpPr>
          <a:xfrm>
            <a:off x="5715000" y="3453884"/>
            <a:ext cx="228600" cy="381000"/>
            <a:chOff x="-1238250" y="3621088"/>
            <a:chExt cx="282575" cy="538162"/>
          </a:xfrm>
        </p:grpSpPr>
        <p:pic>
          <p:nvPicPr>
            <p:cNvPr id="185" name="Picture 14" descr="Gel - Gel3 arrows gray"/>
            <p:cNvPicPr>
              <a:picLocks noChangeAspect="1" noChangeArrowheads="1"/>
            </p:cNvPicPr>
            <p:nvPr/>
          </p:nvPicPr>
          <p:blipFill>
            <a:blip r:embed="rId24" cstate="email"/>
            <a:srcRect/>
            <a:stretch>
              <a:fillRect/>
            </a:stretch>
          </p:blipFill>
          <p:spPr bwMode="auto">
            <a:xfrm>
              <a:off x="-1235075" y="3849688"/>
              <a:ext cx="279400" cy="309562"/>
            </a:xfrm>
            <a:prstGeom prst="rect">
              <a:avLst/>
            </a:prstGeom>
            <a:noFill/>
            <a:ln w="9525">
              <a:noFill/>
              <a:miter lim="800000"/>
              <a:headEnd/>
              <a:tailEnd/>
            </a:ln>
          </p:spPr>
        </p:pic>
        <p:pic>
          <p:nvPicPr>
            <p:cNvPr id="186" name="Picture 14" descr="Gel - Gel3 arrows gray"/>
            <p:cNvPicPr>
              <a:picLocks noChangeAspect="1" noChangeArrowheads="1"/>
            </p:cNvPicPr>
            <p:nvPr/>
          </p:nvPicPr>
          <p:blipFill>
            <a:blip r:embed="rId25" cstate="email"/>
            <a:srcRect/>
            <a:stretch>
              <a:fillRect/>
            </a:stretch>
          </p:blipFill>
          <p:spPr bwMode="auto">
            <a:xfrm>
              <a:off x="-1238250" y="3621088"/>
              <a:ext cx="279400" cy="309562"/>
            </a:xfrm>
            <a:prstGeom prst="rect">
              <a:avLst/>
            </a:prstGeom>
            <a:noFill/>
            <a:ln w="9525">
              <a:noFill/>
              <a:miter lim="800000"/>
              <a:headEnd/>
              <a:tailEnd/>
            </a:ln>
          </p:spPr>
        </p:pic>
      </p:grpSp>
      <p:grpSp>
        <p:nvGrpSpPr>
          <p:cNvPr id="10" name="Group 221"/>
          <p:cNvGrpSpPr/>
          <p:nvPr/>
        </p:nvGrpSpPr>
        <p:grpSpPr>
          <a:xfrm>
            <a:off x="2779516" y="5591692"/>
            <a:ext cx="339583" cy="183741"/>
            <a:chOff x="-1576387" y="5595938"/>
            <a:chExt cx="560387" cy="303212"/>
          </a:xfrm>
        </p:grpSpPr>
        <p:pic>
          <p:nvPicPr>
            <p:cNvPr id="223" name="Picture 14" descr="Gel - Gel3 arrows gray"/>
            <p:cNvPicPr>
              <a:picLocks noChangeAspect="1" noChangeArrowheads="1"/>
            </p:cNvPicPr>
            <p:nvPr/>
          </p:nvPicPr>
          <p:blipFill>
            <a:blip r:embed="rId26" cstate="email"/>
            <a:srcRect/>
            <a:stretch>
              <a:fillRect/>
            </a:stretch>
          </p:blipFill>
          <p:spPr bwMode="auto">
            <a:xfrm>
              <a:off x="-1576387" y="5595938"/>
              <a:ext cx="333375" cy="298450"/>
            </a:xfrm>
            <a:prstGeom prst="rect">
              <a:avLst/>
            </a:prstGeom>
            <a:noFill/>
            <a:ln w="9525">
              <a:noFill/>
              <a:miter lim="800000"/>
              <a:headEnd/>
              <a:tailEnd/>
            </a:ln>
          </p:spPr>
        </p:pic>
        <p:pic>
          <p:nvPicPr>
            <p:cNvPr id="226" name="Picture 14" descr="Gel - Gel3 arrows gray"/>
            <p:cNvPicPr>
              <a:picLocks noChangeAspect="1" noChangeArrowheads="1"/>
            </p:cNvPicPr>
            <p:nvPr/>
          </p:nvPicPr>
          <p:blipFill>
            <a:blip r:embed="rId27" cstate="email"/>
            <a:srcRect/>
            <a:stretch>
              <a:fillRect/>
            </a:stretch>
          </p:blipFill>
          <p:spPr bwMode="auto">
            <a:xfrm>
              <a:off x="-1349375" y="5600700"/>
              <a:ext cx="333375" cy="298450"/>
            </a:xfrm>
            <a:prstGeom prst="rect">
              <a:avLst/>
            </a:prstGeom>
            <a:noFill/>
            <a:ln w="9525">
              <a:noFill/>
              <a:miter lim="800000"/>
              <a:headEnd/>
              <a:tailEnd/>
            </a:ln>
          </p:spPr>
        </p:pic>
      </p:grpSp>
      <p:sp>
        <p:nvSpPr>
          <p:cNvPr id="122" name="TextBox 121"/>
          <p:cNvSpPr txBox="1"/>
          <p:nvPr/>
        </p:nvSpPr>
        <p:spPr>
          <a:xfrm>
            <a:off x="4724400" y="3987284"/>
            <a:ext cx="2743200" cy="369332"/>
          </a:xfrm>
          <a:prstGeom prst="rect">
            <a:avLst/>
          </a:prstGeom>
          <a:noFill/>
        </p:spPr>
        <p:txBody>
          <a:bodyPr wrap="square" rtlCol="0">
            <a:spAutoFit/>
          </a:bodyPr>
          <a:lstStyle/>
          <a:p>
            <a:r>
              <a:rPr lang="en-US" b="1" dirty="0" smtClean="0"/>
              <a:t>SCVMM Engine</a:t>
            </a:r>
            <a:endParaRPr lang="en-US" b="1" dirty="0"/>
          </a:p>
        </p:txBody>
      </p:sp>
      <p:pic>
        <p:nvPicPr>
          <p:cNvPr id="165" name="Picture 5" descr="GEL Rounded Square carrot"/>
          <p:cNvPicPr>
            <a:picLocks noChangeAspect="1" noChangeArrowheads="1"/>
          </p:cNvPicPr>
          <p:nvPr/>
        </p:nvPicPr>
        <p:blipFill>
          <a:blip r:embed="rId28" cstate="email"/>
          <a:srcRect/>
          <a:stretch>
            <a:fillRect/>
          </a:stretch>
        </p:blipFill>
        <p:spPr bwMode="auto">
          <a:xfrm>
            <a:off x="3739436" y="5896492"/>
            <a:ext cx="1901952" cy="432879"/>
          </a:xfrm>
          <a:prstGeom prst="rect">
            <a:avLst/>
          </a:prstGeom>
          <a:noFill/>
          <a:ln w="9525">
            <a:noFill/>
            <a:miter lim="800000"/>
            <a:headEnd/>
            <a:tailEnd/>
          </a:ln>
        </p:spPr>
      </p:pic>
      <p:pic>
        <p:nvPicPr>
          <p:cNvPr id="166" name="Picture 18" descr="VirtualServer2005R2"/>
          <p:cNvPicPr>
            <a:picLocks noChangeAspect="1" noChangeArrowheads="1"/>
          </p:cNvPicPr>
          <p:nvPr/>
        </p:nvPicPr>
        <p:blipFill>
          <a:blip r:embed="rId29" cstate="email"/>
          <a:srcRect/>
          <a:stretch>
            <a:fillRect/>
          </a:stretch>
        </p:blipFill>
        <p:spPr bwMode="auto">
          <a:xfrm>
            <a:off x="3846317" y="6004696"/>
            <a:ext cx="1676400" cy="215026"/>
          </a:xfrm>
          <a:prstGeom prst="rect">
            <a:avLst/>
          </a:prstGeom>
          <a:noFill/>
          <a:ln w="9525">
            <a:noFill/>
            <a:miter lim="800000"/>
            <a:headEnd/>
            <a:tailEnd/>
          </a:ln>
        </p:spPr>
      </p:pic>
      <p:grpSp>
        <p:nvGrpSpPr>
          <p:cNvPr id="11" name="Group 193"/>
          <p:cNvGrpSpPr/>
          <p:nvPr/>
        </p:nvGrpSpPr>
        <p:grpSpPr>
          <a:xfrm>
            <a:off x="3739436" y="5435724"/>
            <a:ext cx="1905001" cy="441107"/>
            <a:chOff x="13286095" y="4882004"/>
            <a:chExt cx="2558956" cy="699930"/>
          </a:xfrm>
        </p:grpSpPr>
        <p:pic>
          <p:nvPicPr>
            <p:cNvPr id="133" name="Picture 24" descr="GEL Rounded Square sand"/>
            <p:cNvPicPr>
              <a:picLocks noChangeAspect="1" noChangeArrowheads="1"/>
            </p:cNvPicPr>
            <p:nvPr/>
          </p:nvPicPr>
          <p:blipFill>
            <a:blip r:embed="rId13" cstate="email"/>
            <a:srcRect/>
            <a:stretch>
              <a:fillRect/>
            </a:stretch>
          </p:blipFill>
          <p:spPr bwMode="auto">
            <a:xfrm>
              <a:off x="13286095" y="4882004"/>
              <a:ext cx="2558956" cy="699930"/>
            </a:xfrm>
            <a:prstGeom prst="rect">
              <a:avLst/>
            </a:prstGeom>
            <a:noFill/>
            <a:ln w="9525">
              <a:noFill/>
              <a:miter lim="800000"/>
              <a:headEnd/>
              <a:tailEnd/>
            </a:ln>
          </p:spPr>
        </p:pic>
        <p:sp>
          <p:nvSpPr>
            <p:cNvPr id="136" name="Text Box 56"/>
            <p:cNvSpPr txBox="1">
              <a:spLocks noChangeArrowheads="1"/>
            </p:cNvSpPr>
            <p:nvPr/>
          </p:nvSpPr>
          <p:spPr bwMode="auto">
            <a:xfrm>
              <a:off x="14027943" y="5026061"/>
              <a:ext cx="1654514" cy="415112"/>
            </a:xfrm>
            <a:prstGeom prst="rect">
              <a:avLst/>
            </a:prstGeom>
            <a:noFill/>
            <a:ln w="9525">
              <a:noFill/>
              <a:miter lim="800000"/>
              <a:headEnd/>
              <a:tailEnd/>
            </a:ln>
          </p:spPr>
          <p:txBody>
            <a:bodyPr wrap="square">
              <a:spAutoFit/>
            </a:bodyPr>
            <a:lstStyle/>
            <a:p>
              <a:pPr defTabSz="760465">
                <a:spcBef>
                  <a:spcPct val="50000"/>
                </a:spcBef>
              </a:pPr>
              <a:r>
                <a:rPr lang="en-US" sz="1050" b="1" dirty="0">
                  <a:latin typeface="Segoe" pitchFamily="34" charset="0"/>
                </a:rPr>
                <a:t>SCVMM Agent</a:t>
              </a:r>
            </a:p>
          </p:txBody>
        </p:sp>
        <p:pic>
          <p:nvPicPr>
            <p:cNvPr id="137" name="Picture 2" descr="C:\Users\agoodman\Documents\Carmine\MOM Integration\VMP Icons\Carmine_Agent.png"/>
            <p:cNvPicPr>
              <a:picLocks noChangeAspect="1" noChangeArrowheads="1"/>
            </p:cNvPicPr>
            <p:nvPr/>
          </p:nvPicPr>
          <p:blipFill>
            <a:blip r:embed="rId14" cstate="email"/>
            <a:srcRect/>
            <a:stretch>
              <a:fillRect/>
            </a:stretch>
          </p:blipFill>
          <p:spPr bwMode="auto">
            <a:xfrm>
              <a:off x="13490813" y="4930686"/>
              <a:ext cx="540645" cy="571499"/>
            </a:xfrm>
            <a:prstGeom prst="rect">
              <a:avLst/>
            </a:prstGeom>
            <a:noFill/>
          </p:spPr>
        </p:pic>
      </p:grpSp>
      <p:grpSp>
        <p:nvGrpSpPr>
          <p:cNvPr id="12" name="Group 216"/>
          <p:cNvGrpSpPr/>
          <p:nvPr/>
        </p:nvGrpSpPr>
        <p:grpSpPr>
          <a:xfrm>
            <a:off x="3465316" y="5591692"/>
            <a:ext cx="339583" cy="183741"/>
            <a:chOff x="-1576387" y="5595938"/>
            <a:chExt cx="560387" cy="303212"/>
          </a:xfrm>
        </p:grpSpPr>
        <p:pic>
          <p:nvPicPr>
            <p:cNvPr id="219" name="Picture 14" descr="Gel - Gel3 arrows gray"/>
            <p:cNvPicPr>
              <a:picLocks noChangeAspect="1" noChangeArrowheads="1"/>
            </p:cNvPicPr>
            <p:nvPr/>
          </p:nvPicPr>
          <p:blipFill>
            <a:blip r:embed="rId26" cstate="email"/>
            <a:srcRect/>
            <a:stretch>
              <a:fillRect/>
            </a:stretch>
          </p:blipFill>
          <p:spPr bwMode="auto">
            <a:xfrm>
              <a:off x="-1576387" y="5595938"/>
              <a:ext cx="333375" cy="298450"/>
            </a:xfrm>
            <a:prstGeom prst="rect">
              <a:avLst/>
            </a:prstGeom>
            <a:noFill/>
            <a:ln w="9525">
              <a:noFill/>
              <a:miter lim="800000"/>
              <a:headEnd/>
              <a:tailEnd/>
            </a:ln>
          </p:spPr>
        </p:pic>
        <p:pic>
          <p:nvPicPr>
            <p:cNvPr id="220" name="Picture 14" descr="Gel - Gel3 arrows gray"/>
            <p:cNvPicPr>
              <a:picLocks noChangeAspect="1" noChangeArrowheads="1"/>
            </p:cNvPicPr>
            <p:nvPr/>
          </p:nvPicPr>
          <p:blipFill>
            <a:blip r:embed="rId27" cstate="email"/>
            <a:srcRect/>
            <a:stretch>
              <a:fillRect/>
            </a:stretch>
          </p:blipFill>
          <p:spPr bwMode="auto">
            <a:xfrm>
              <a:off x="-1349375" y="5600700"/>
              <a:ext cx="333375" cy="298450"/>
            </a:xfrm>
            <a:prstGeom prst="rect">
              <a:avLst/>
            </a:prstGeom>
            <a:noFill/>
            <a:ln w="9525">
              <a:noFill/>
              <a:miter lim="800000"/>
              <a:headEnd/>
              <a:tailEnd/>
            </a:ln>
          </p:spPr>
        </p:pic>
      </p:grpSp>
      <p:pic>
        <p:nvPicPr>
          <p:cNvPr id="161" name="Picture 45" descr="GEL Rounded Square cobalt"/>
          <p:cNvPicPr>
            <a:picLocks noChangeAspect="1" noChangeArrowheads="1"/>
          </p:cNvPicPr>
          <p:nvPr/>
        </p:nvPicPr>
        <p:blipFill>
          <a:blip r:embed="rId3" cstate="email"/>
          <a:srcRect/>
          <a:stretch>
            <a:fillRect/>
          </a:stretch>
        </p:blipFill>
        <p:spPr bwMode="auto">
          <a:xfrm>
            <a:off x="6324600" y="5314529"/>
            <a:ext cx="2209800" cy="1339755"/>
          </a:xfrm>
          <a:prstGeom prst="rect">
            <a:avLst/>
          </a:prstGeom>
          <a:noFill/>
          <a:ln w="9525">
            <a:noFill/>
            <a:miter lim="800000"/>
            <a:headEnd/>
            <a:tailEnd/>
          </a:ln>
        </p:spPr>
      </p:pic>
      <p:grpSp>
        <p:nvGrpSpPr>
          <p:cNvPr id="13" name="Group 157"/>
          <p:cNvGrpSpPr/>
          <p:nvPr/>
        </p:nvGrpSpPr>
        <p:grpSpPr>
          <a:xfrm>
            <a:off x="6477000" y="5921701"/>
            <a:ext cx="1905000" cy="457200"/>
            <a:chOff x="3515246" y="6580795"/>
            <a:chExt cx="2430163" cy="548640"/>
          </a:xfrm>
        </p:grpSpPr>
        <p:pic>
          <p:nvPicPr>
            <p:cNvPr id="176" name="Picture 7" descr="GEL Rounded Square cobalt"/>
            <p:cNvPicPr>
              <a:picLocks noChangeAspect="1" noChangeArrowheads="1"/>
            </p:cNvPicPr>
            <p:nvPr/>
          </p:nvPicPr>
          <p:blipFill>
            <a:blip r:embed="rId11" cstate="email"/>
            <a:srcRect/>
            <a:stretch>
              <a:fillRect/>
            </a:stretch>
          </p:blipFill>
          <p:spPr bwMode="auto">
            <a:xfrm>
              <a:off x="3515246" y="6580795"/>
              <a:ext cx="2430163" cy="548640"/>
            </a:xfrm>
            <a:prstGeom prst="rect">
              <a:avLst/>
            </a:prstGeom>
            <a:noFill/>
            <a:ln w="9525">
              <a:noFill/>
              <a:miter lim="800000"/>
              <a:headEnd/>
              <a:tailEnd/>
            </a:ln>
          </p:spPr>
        </p:pic>
        <p:pic>
          <p:nvPicPr>
            <p:cNvPr id="179" name="Picture 17" descr="WinServer03R2"/>
            <p:cNvPicPr>
              <a:picLocks noChangeAspect="1" noChangeArrowheads="1"/>
            </p:cNvPicPr>
            <p:nvPr/>
          </p:nvPicPr>
          <p:blipFill>
            <a:blip r:embed="rId12" cstate="email"/>
            <a:srcRect/>
            <a:stretch>
              <a:fillRect/>
            </a:stretch>
          </p:blipFill>
          <p:spPr bwMode="auto">
            <a:xfrm>
              <a:off x="3612454" y="6698012"/>
              <a:ext cx="2235750" cy="310190"/>
            </a:xfrm>
            <a:prstGeom prst="rect">
              <a:avLst/>
            </a:prstGeom>
            <a:noFill/>
            <a:ln w="9525">
              <a:noFill/>
              <a:miter lim="800000"/>
              <a:headEnd/>
              <a:tailEnd/>
            </a:ln>
          </p:spPr>
        </p:pic>
      </p:grpSp>
      <p:grpSp>
        <p:nvGrpSpPr>
          <p:cNvPr id="14" name="Group 193"/>
          <p:cNvGrpSpPr/>
          <p:nvPr/>
        </p:nvGrpSpPr>
        <p:grpSpPr>
          <a:xfrm>
            <a:off x="6477000" y="5464501"/>
            <a:ext cx="1905001" cy="441107"/>
            <a:chOff x="13286095" y="4882004"/>
            <a:chExt cx="2558956" cy="699930"/>
          </a:xfrm>
        </p:grpSpPr>
        <p:pic>
          <p:nvPicPr>
            <p:cNvPr id="181" name="Picture 24" descr="GEL Rounded Square sand"/>
            <p:cNvPicPr>
              <a:picLocks noChangeAspect="1" noChangeArrowheads="1"/>
            </p:cNvPicPr>
            <p:nvPr/>
          </p:nvPicPr>
          <p:blipFill>
            <a:blip r:embed="rId13" cstate="email"/>
            <a:srcRect/>
            <a:stretch>
              <a:fillRect/>
            </a:stretch>
          </p:blipFill>
          <p:spPr bwMode="auto">
            <a:xfrm>
              <a:off x="13286095" y="4882004"/>
              <a:ext cx="2558956" cy="699930"/>
            </a:xfrm>
            <a:prstGeom prst="rect">
              <a:avLst/>
            </a:prstGeom>
            <a:noFill/>
            <a:ln w="9525">
              <a:noFill/>
              <a:miter lim="800000"/>
              <a:headEnd/>
              <a:tailEnd/>
            </a:ln>
          </p:spPr>
        </p:pic>
        <p:sp>
          <p:nvSpPr>
            <p:cNvPr id="182" name="Text Box 56"/>
            <p:cNvSpPr txBox="1">
              <a:spLocks noChangeArrowheads="1"/>
            </p:cNvSpPr>
            <p:nvPr/>
          </p:nvSpPr>
          <p:spPr bwMode="auto">
            <a:xfrm>
              <a:off x="14027943" y="5026061"/>
              <a:ext cx="1654514" cy="415112"/>
            </a:xfrm>
            <a:prstGeom prst="rect">
              <a:avLst/>
            </a:prstGeom>
            <a:noFill/>
            <a:ln w="9525">
              <a:noFill/>
              <a:miter lim="800000"/>
              <a:headEnd/>
              <a:tailEnd/>
            </a:ln>
          </p:spPr>
          <p:txBody>
            <a:bodyPr wrap="square">
              <a:spAutoFit/>
            </a:bodyPr>
            <a:lstStyle/>
            <a:p>
              <a:pPr defTabSz="760465">
                <a:spcBef>
                  <a:spcPct val="50000"/>
                </a:spcBef>
              </a:pPr>
              <a:r>
                <a:rPr lang="en-US" sz="1050" b="1" dirty="0">
                  <a:latin typeface="Segoe" pitchFamily="34" charset="0"/>
                </a:rPr>
                <a:t>SCVMM Agent</a:t>
              </a:r>
            </a:p>
          </p:txBody>
        </p:sp>
        <p:pic>
          <p:nvPicPr>
            <p:cNvPr id="183" name="Picture 2" descr="C:\Users\agoodman\Documents\Carmine\MOM Integration\VMP Icons\Carmine_Agent.png"/>
            <p:cNvPicPr>
              <a:picLocks noChangeAspect="1" noChangeArrowheads="1"/>
            </p:cNvPicPr>
            <p:nvPr/>
          </p:nvPicPr>
          <p:blipFill>
            <a:blip r:embed="rId14" cstate="email"/>
            <a:srcRect/>
            <a:stretch>
              <a:fillRect/>
            </a:stretch>
          </p:blipFill>
          <p:spPr bwMode="auto">
            <a:xfrm>
              <a:off x="13490813" y="4930686"/>
              <a:ext cx="540645" cy="571499"/>
            </a:xfrm>
            <a:prstGeom prst="rect">
              <a:avLst/>
            </a:prstGeom>
            <a:noFill/>
          </p:spPr>
        </p:pic>
      </p:grpSp>
      <p:grpSp>
        <p:nvGrpSpPr>
          <p:cNvPr id="15" name="Group 197"/>
          <p:cNvGrpSpPr/>
          <p:nvPr/>
        </p:nvGrpSpPr>
        <p:grpSpPr>
          <a:xfrm>
            <a:off x="5815973" y="5320392"/>
            <a:ext cx="489773" cy="1343891"/>
            <a:chOff x="3244044" y="6068291"/>
            <a:chExt cx="587727" cy="2161309"/>
          </a:xfrm>
        </p:grpSpPr>
        <p:pic>
          <p:nvPicPr>
            <p:cNvPr id="198" name="Picture 6" descr="GEL Rounded Square MS yellow"/>
            <p:cNvPicPr>
              <a:picLocks noChangeAspect="1" noChangeArrowheads="1"/>
            </p:cNvPicPr>
            <p:nvPr/>
          </p:nvPicPr>
          <p:blipFill>
            <a:blip r:embed="rId21" cstate="email"/>
            <a:srcRect/>
            <a:stretch>
              <a:fillRect/>
            </a:stretch>
          </p:blipFill>
          <p:spPr bwMode="auto">
            <a:xfrm>
              <a:off x="3244044" y="6068291"/>
              <a:ext cx="587727" cy="2161309"/>
            </a:xfrm>
            <a:prstGeom prst="rect">
              <a:avLst/>
            </a:prstGeom>
            <a:noFill/>
            <a:ln w="9525">
              <a:noFill/>
              <a:miter lim="800000"/>
              <a:headEnd/>
              <a:tailEnd/>
            </a:ln>
          </p:spPr>
        </p:pic>
        <p:sp>
          <p:nvSpPr>
            <p:cNvPr id="199" name="TextBox 198"/>
            <p:cNvSpPr txBox="1"/>
            <p:nvPr/>
          </p:nvSpPr>
          <p:spPr>
            <a:xfrm rot="16200000">
              <a:off x="2942485" y="6998612"/>
              <a:ext cx="1187954" cy="300664"/>
            </a:xfrm>
            <a:prstGeom prst="rect">
              <a:avLst/>
            </a:prstGeom>
            <a:noFill/>
          </p:spPr>
          <p:txBody>
            <a:bodyPr vert="vert" wrap="square" rtlCol="0">
              <a:spAutoFit/>
            </a:bodyPr>
            <a:lstStyle/>
            <a:p>
              <a:pPr algn="ctr"/>
              <a:r>
                <a:rPr lang="en-US" sz="1200" b="1" dirty="0" smtClean="0"/>
                <a:t>BITS</a:t>
              </a:r>
              <a:endParaRPr lang="en-US" sz="1400" b="1" dirty="0"/>
            </a:p>
          </p:txBody>
        </p:sp>
      </p:grpSp>
      <p:sp>
        <p:nvSpPr>
          <p:cNvPr id="160" name="TextBox 159"/>
          <p:cNvSpPr txBox="1"/>
          <p:nvPr/>
        </p:nvSpPr>
        <p:spPr>
          <a:xfrm>
            <a:off x="6553200" y="6344761"/>
            <a:ext cx="1714500" cy="246207"/>
          </a:xfrm>
          <a:prstGeom prst="rect">
            <a:avLst/>
          </a:prstGeom>
          <a:noFill/>
        </p:spPr>
        <p:txBody>
          <a:bodyPr wrap="square" lIns="76188" tIns="38093" rIns="76188" bIns="38093" rtlCol="0">
            <a:spAutoFit/>
          </a:bodyPr>
          <a:lstStyle/>
          <a:p>
            <a:pPr algn="ctr"/>
            <a:r>
              <a:rPr lang="en-US" sz="1100" b="1" dirty="0" smtClean="0"/>
              <a:t>P2V Source</a:t>
            </a:r>
            <a:endParaRPr lang="en-US" sz="1100" b="1" dirty="0"/>
          </a:p>
        </p:txBody>
      </p:sp>
      <p:grpSp>
        <p:nvGrpSpPr>
          <p:cNvPr id="16" name="Group 221"/>
          <p:cNvGrpSpPr/>
          <p:nvPr/>
        </p:nvGrpSpPr>
        <p:grpSpPr>
          <a:xfrm>
            <a:off x="5562600" y="5591692"/>
            <a:ext cx="339583" cy="183741"/>
            <a:chOff x="-1576387" y="5595938"/>
            <a:chExt cx="560387" cy="303212"/>
          </a:xfrm>
        </p:grpSpPr>
        <p:pic>
          <p:nvPicPr>
            <p:cNvPr id="205" name="Picture 14" descr="Gel - Gel3 arrows gray"/>
            <p:cNvPicPr>
              <a:picLocks noChangeAspect="1" noChangeArrowheads="1"/>
            </p:cNvPicPr>
            <p:nvPr/>
          </p:nvPicPr>
          <p:blipFill>
            <a:blip r:embed="rId26" cstate="email"/>
            <a:srcRect/>
            <a:stretch>
              <a:fillRect/>
            </a:stretch>
          </p:blipFill>
          <p:spPr bwMode="auto">
            <a:xfrm>
              <a:off x="-1576387" y="5595938"/>
              <a:ext cx="333375" cy="298450"/>
            </a:xfrm>
            <a:prstGeom prst="rect">
              <a:avLst/>
            </a:prstGeom>
            <a:noFill/>
            <a:ln w="9525">
              <a:noFill/>
              <a:miter lim="800000"/>
              <a:headEnd/>
              <a:tailEnd/>
            </a:ln>
          </p:spPr>
        </p:pic>
        <p:pic>
          <p:nvPicPr>
            <p:cNvPr id="206" name="Picture 14" descr="Gel - Gel3 arrows gray"/>
            <p:cNvPicPr>
              <a:picLocks noChangeAspect="1" noChangeArrowheads="1"/>
            </p:cNvPicPr>
            <p:nvPr/>
          </p:nvPicPr>
          <p:blipFill>
            <a:blip r:embed="rId27" cstate="email"/>
            <a:srcRect/>
            <a:stretch>
              <a:fillRect/>
            </a:stretch>
          </p:blipFill>
          <p:spPr bwMode="auto">
            <a:xfrm>
              <a:off x="-1349375" y="5600700"/>
              <a:ext cx="333375" cy="298450"/>
            </a:xfrm>
            <a:prstGeom prst="rect">
              <a:avLst/>
            </a:prstGeom>
            <a:noFill/>
            <a:ln w="9525">
              <a:noFill/>
              <a:miter lim="800000"/>
              <a:headEnd/>
              <a:tailEnd/>
            </a:ln>
          </p:spPr>
        </p:pic>
      </p:grpSp>
      <p:grpSp>
        <p:nvGrpSpPr>
          <p:cNvPr id="17" name="Group 216"/>
          <p:cNvGrpSpPr/>
          <p:nvPr/>
        </p:nvGrpSpPr>
        <p:grpSpPr>
          <a:xfrm>
            <a:off x="6248400" y="5591692"/>
            <a:ext cx="339583" cy="183741"/>
            <a:chOff x="-1576387" y="5595938"/>
            <a:chExt cx="560387" cy="303212"/>
          </a:xfrm>
        </p:grpSpPr>
        <p:pic>
          <p:nvPicPr>
            <p:cNvPr id="212" name="Picture 14" descr="Gel - Gel3 arrows gray"/>
            <p:cNvPicPr>
              <a:picLocks noChangeAspect="1" noChangeArrowheads="1"/>
            </p:cNvPicPr>
            <p:nvPr/>
          </p:nvPicPr>
          <p:blipFill>
            <a:blip r:embed="rId26" cstate="email"/>
            <a:srcRect/>
            <a:stretch>
              <a:fillRect/>
            </a:stretch>
          </p:blipFill>
          <p:spPr bwMode="auto">
            <a:xfrm>
              <a:off x="-1576387" y="5595938"/>
              <a:ext cx="333375" cy="298450"/>
            </a:xfrm>
            <a:prstGeom prst="rect">
              <a:avLst/>
            </a:prstGeom>
            <a:noFill/>
            <a:ln w="9525">
              <a:noFill/>
              <a:miter lim="800000"/>
              <a:headEnd/>
              <a:tailEnd/>
            </a:ln>
          </p:spPr>
        </p:pic>
        <p:pic>
          <p:nvPicPr>
            <p:cNvPr id="213" name="Picture 14" descr="Gel - Gel3 arrows gray"/>
            <p:cNvPicPr>
              <a:picLocks noChangeAspect="1" noChangeArrowheads="1"/>
            </p:cNvPicPr>
            <p:nvPr/>
          </p:nvPicPr>
          <p:blipFill>
            <a:blip r:embed="rId27" cstate="email"/>
            <a:srcRect/>
            <a:stretch>
              <a:fillRect/>
            </a:stretch>
          </p:blipFill>
          <p:spPr bwMode="auto">
            <a:xfrm>
              <a:off x="-1349375" y="5600700"/>
              <a:ext cx="333375" cy="298450"/>
            </a:xfrm>
            <a:prstGeom prst="rect">
              <a:avLst/>
            </a:prstGeom>
            <a:noFill/>
            <a:ln w="9525">
              <a:noFill/>
              <a:miter lim="800000"/>
              <a:headEnd/>
              <a:tailEnd/>
            </a:ln>
          </p:spPr>
        </p:pic>
      </p:grpSp>
      <p:grpSp>
        <p:nvGrpSpPr>
          <p:cNvPr id="18" name="Group 183"/>
          <p:cNvGrpSpPr/>
          <p:nvPr/>
        </p:nvGrpSpPr>
        <p:grpSpPr>
          <a:xfrm>
            <a:off x="5715000" y="4520684"/>
            <a:ext cx="228600" cy="381000"/>
            <a:chOff x="-1238250" y="3621088"/>
            <a:chExt cx="282575" cy="538162"/>
          </a:xfrm>
        </p:grpSpPr>
        <p:pic>
          <p:nvPicPr>
            <p:cNvPr id="217" name="Picture 14" descr="Gel - Gel3 arrows gray"/>
            <p:cNvPicPr>
              <a:picLocks noChangeAspect="1" noChangeArrowheads="1"/>
            </p:cNvPicPr>
            <p:nvPr/>
          </p:nvPicPr>
          <p:blipFill>
            <a:blip r:embed="rId24" cstate="email"/>
            <a:srcRect/>
            <a:stretch>
              <a:fillRect/>
            </a:stretch>
          </p:blipFill>
          <p:spPr bwMode="auto">
            <a:xfrm>
              <a:off x="-1235075" y="3849688"/>
              <a:ext cx="279400" cy="309562"/>
            </a:xfrm>
            <a:prstGeom prst="rect">
              <a:avLst/>
            </a:prstGeom>
            <a:noFill/>
            <a:ln w="9525">
              <a:noFill/>
              <a:miter lim="800000"/>
              <a:headEnd/>
              <a:tailEnd/>
            </a:ln>
          </p:spPr>
        </p:pic>
        <p:pic>
          <p:nvPicPr>
            <p:cNvPr id="218" name="Picture 14" descr="Gel - Gel3 arrows gray"/>
            <p:cNvPicPr>
              <a:picLocks noChangeAspect="1" noChangeArrowheads="1"/>
            </p:cNvPicPr>
            <p:nvPr/>
          </p:nvPicPr>
          <p:blipFill>
            <a:blip r:embed="rId25" cstate="email"/>
            <a:srcRect/>
            <a:stretch>
              <a:fillRect/>
            </a:stretch>
          </p:blipFill>
          <p:spPr bwMode="auto">
            <a:xfrm>
              <a:off x="-1238250" y="3621088"/>
              <a:ext cx="279400" cy="309562"/>
            </a:xfrm>
            <a:prstGeom prst="rect">
              <a:avLst/>
            </a:prstGeom>
            <a:noFill/>
            <a:ln w="9525">
              <a:noFill/>
              <a:miter lim="800000"/>
              <a:headEnd/>
              <a:tailEnd/>
            </a:ln>
          </p:spPr>
        </p:pic>
      </p:grpSp>
      <p:grpSp>
        <p:nvGrpSpPr>
          <p:cNvPr id="19" name="Group 183"/>
          <p:cNvGrpSpPr/>
          <p:nvPr/>
        </p:nvGrpSpPr>
        <p:grpSpPr>
          <a:xfrm>
            <a:off x="7315200" y="5130284"/>
            <a:ext cx="228600" cy="381000"/>
            <a:chOff x="-1238250" y="3621088"/>
            <a:chExt cx="282575" cy="538162"/>
          </a:xfrm>
        </p:grpSpPr>
        <p:pic>
          <p:nvPicPr>
            <p:cNvPr id="222" name="Picture 14" descr="Gel - Gel3 arrows gray"/>
            <p:cNvPicPr>
              <a:picLocks noChangeAspect="1" noChangeArrowheads="1"/>
            </p:cNvPicPr>
            <p:nvPr/>
          </p:nvPicPr>
          <p:blipFill>
            <a:blip r:embed="rId24" cstate="email"/>
            <a:srcRect/>
            <a:stretch>
              <a:fillRect/>
            </a:stretch>
          </p:blipFill>
          <p:spPr bwMode="auto">
            <a:xfrm>
              <a:off x="-1235075" y="3849688"/>
              <a:ext cx="279400" cy="309562"/>
            </a:xfrm>
            <a:prstGeom prst="rect">
              <a:avLst/>
            </a:prstGeom>
            <a:noFill/>
            <a:ln w="9525">
              <a:noFill/>
              <a:miter lim="800000"/>
              <a:headEnd/>
              <a:tailEnd/>
            </a:ln>
          </p:spPr>
        </p:pic>
        <p:pic>
          <p:nvPicPr>
            <p:cNvPr id="229" name="Picture 14" descr="Gel - Gel3 arrows gray"/>
            <p:cNvPicPr>
              <a:picLocks noChangeAspect="1" noChangeArrowheads="1"/>
            </p:cNvPicPr>
            <p:nvPr/>
          </p:nvPicPr>
          <p:blipFill>
            <a:blip r:embed="rId25" cstate="email"/>
            <a:srcRect/>
            <a:stretch>
              <a:fillRect/>
            </a:stretch>
          </p:blipFill>
          <p:spPr bwMode="auto">
            <a:xfrm>
              <a:off x="-1238250" y="3621088"/>
              <a:ext cx="279400" cy="309562"/>
            </a:xfrm>
            <a:prstGeom prst="rect">
              <a:avLst/>
            </a:prstGeom>
            <a:noFill/>
            <a:ln w="9525">
              <a:noFill/>
              <a:miter lim="800000"/>
              <a:headEnd/>
              <a:tailEnd/>
            </a:ln>
          </p:spPr>
        </p:pic>
      </p:grpSp>
      <p:grpSp>
        <p:nvGrpSpPr>
          <p:cNvPr id="20" name="Group 183"/>
          <p:cNvGrpSpPr/>
          <p:nvPr/>
        </p:nvGrpSpPr>
        <p:grpSpPr>
          <a:xfrm>
            <a:off x="4572000" y="5130284"/>
            <a:ext cx="228600" cy="381000"/>
            <a:chOff x="-1238250" y="3621088"/>
            <a:chExt cx="282575" cy="538162"/>
          </a:xfrm>
        </p:grpSpPr>
        <p:pic>
          <p:nvPicPr>
            <p:cNvPr id="231" name="Picture 14" descr="Gel - Gel3 arrows gray"/>
            <p:cNvPicPr>
              <a:picLocks noChangeAspect="1" noChangeArrowheads="1"/>
            </p:cNvPicPr>
            <p:nvPr/>
          </p:nvPicPr>
          <p:blipFill>
            <a:blip r:embed="rId24" cstate="email"/>
            <a:srcRect/>
            <a:stretch>
              <a:fillRect/>
            </a:stretch>
          </p:blipFill>
          <p:spPr bwMode="auto">
            <a:xfrm>
              <a:off x="-1235075" y="3849688"/>
              <a:ext cx="279400" cy="309562"/>
            </a:xfrm>
            <a:prstGeom prst="rect">
              <a:avLst/>
            </a:prstGeom>
            <a:noFill/>
            <a:ln w="9525">
              <a:noFill/>
              <a:miter lim="800000"/>
              <a:headEnd/>
              <a:tailEnd/>
            </a:ln>
          </p:spPr>
        </p:pic>
        <p:pic>
          <p:nvPicPr>
            <p:cNvPr id="232" name="Picture 14" descr="Gel - Gel3 arrows gray"/>
            <p:cNvPicPr>
              <a:picLocks noChangeAspect="1" noChangeArrowheads="1"/>
            </p:cNvPicPr>
            <p:nvPr/>
          </p:nvPicPr>
          <p:blipFill>
            <a:blip r:embed="rId25" cstate="email"/>
            <a:srcRect/>
            <a:stretch>
              <a:fillRect/>
            </a:stretch>
          </p:blipFill>
          <p:spPr bwMode="auto">
            <a:xfrm>
              <a:off x="-1238250" y="3621088"/>
              <a:ext cx="279400" cy="309562"/>
            </a:xfrm>
            <a:prstGeom prst="rect">
              <a:avLst/>
            </a:prstGeom>
            <a:noFill/>
            <a:ln w="9525">
              <a:noFill/>
              <a:miter lim="800000"/>
              <a:headEnd/>
              <a:tailEnd/>
            </a:ln>
          </p:spPr>
        </p:pic>
      </p:grpSp>
      <p:grpSp>
        <p:nvGrpSpPr>
          <p:cNvPr id="21" name="Group 183"/>
          <p:cNvGrpSpPr/>
          <p:nvPr/>
        </p:nvGrpSpPr>
        <p:grpSpPr>
          <a:xfrm>
            <a:off x="1828800" y="5130284"/>
            <a:ext cx="228600" cy="381000"/>
            <a:chOff x="-1238250" y="3621088"/>
            <a:chExt cx="282575" cy="538162"/>
          </a:xfrm>
        </p:grpSpPr>
        <p:pic>
          <p:nvPicPr>
            <p:cNvPr id="234" name="Picture 14" descr="Gel - Gel3 arrows gray"/>
            <p:cNvPicPr>
              <a:picLocks noChangeAspect="1" noChangeArrowheads="1"/>
            </p:cNvPicPr>
            <p:nvPr/>
          </p:nvPicPr>
          <p:blipFill>
            <a:blip r:embed="rId24" cstate="email"/>
            <a:srcRect/>
            <a:stretch>
              <a:fillRect/>
            </a:stretch>
          </p:blipFill>
          <p:spPr bwMode="auto">
            <a:xfrm>
              <a:off x="-1235075" y="3849688"/>
              <a:ext cx="279400" cy="309562"/>
            </a:xfrm>
            <a:prstGeom prst="rect">
              <a:avLst/>
            </a:prstGeom>
            <a:noFill/>
            <a:ln w="9525">
              <a:noFill/>
              <a:miter lim="800000"/>
              <a:headEnd/>
              <a:tailEnd/>
            </a:ln>
          </p:spPr>
        </p:pic>
        <p:pic>
          <p:nvPicPr>
            <p:cNvPr id="235" name="Picture 14" descr="Gel - Gel3 arrows gray"/>
            <p:cNvPicPr>
              <a:picLocks noChangeAspect="1" noChangeArrowheads="1"/>
            </p:cNvPicPr>
            <p:nvPr/>
          </p:nvPicPr>
          <p:blipFill>
            <a:blip r:embed="rId25" cstate="email"/>
            <a:srcRect/>
            <a:stretch>
              <a:fillRect/>
            </a:stretch>
          </p:blipFill>
          <p:spPr bwMode="auto">
            <a:xfrm>
              <a:off x="-1238250" y="3621088"/>
              <a:ext cx="279400" cy="309562"/>
            </a:xfrm>
            <a:prstGeom prst="rect">
              <a:avLst/>
            </a:prstGeom>
            <a:noFill/>
            <a:ln w="9525">
              <a:noFill/>
              <a:miter lim="800000"/>
              <a:headEnd/>
              <a:tailEnd/>
            </a:ln>
          </p:spPr>
        </p:pic>
      </p:grpSp>
      <p:pic>
        <p:nvPicPr>
          <p:cNvPr id="236" name="Picture 8" descr="GEL Rounded Square steel gray"/>
          <p:cNvPicPr>
            <a:picLocks noChangeAspect="1" noChangeArrowheads="1"/>
          </p:cNvPicPr>
          <p:nvPr/>
        </p:nvPicPr>
        <p:blipFill>
          <a:blip r:embed="rId5" cstate="email"/>
          <a:srcRect/>
          <a:stretch>
            <a:fillRect/>
          </a:stretch>
        </p:blipFill>
        <p:spPr bwMode="auto">
          <a:xfrm>
            <a:off x="5943600" y="1548885"/>
            <a:ext cx="2293938" cy="609599"/>
          </a:xfrm>
          <a:prstGeom prst="rect">
            <a:avLst/>
          </a:prstGeom>
          <a:noFill/>
          <a:ln w="9525">
            <a:noFill/>
            <a:miter lim="800000"/>
            <a:headEnd/>
            <a:tailEnd/>
          </a:ln>
        </p:spPr>
      </p:pic>
      <p:sp>
        <p:nvSpPr>
          <p:cNvPr id="240" name="TextBox 239"/>
          <p:cNvSpPr txBox="1"/>
          <p:nvPr/>
        </p:nvSpPr>
        <p:spPr>
          <a:xfrm>
            <a:off x="6248400" y="1704201"/>
            <a:ext cx="1752600" cy="261610"/>
          </a:xfrm>
          <a:prstGeom prst="rect">
            <a:avLst/>
          </a:prstGeom>
          <a:noFill/>
        </p:spPr>
        <p:txBody>
          <a:bodyPr wrap="square" rtlCol="0">
            <a:spAutoFit/>
          </a:bodyPr>
          <a:lstStyle/>
          <a:p>
            <a:pPr algn="ctr"/>
            <a:r>
              <a:rPr lang="en-US" sz="1050" b="1" dirty="0" smtClean="0"/>
              <a:t>Integrated Application</a:t>
            </a:r>
            <a:endParaRPr lang="en-US" sz="1050" b="1" dirty="0"/>
          </a:p>
        </p:txBody>
      </p:sp>
      <p:sp>
        <p:nvSpPr>
          <p:cNvPr id="92" name="Title 91"/>
          <p:cNvSpPr>
            <a:spLocks noGrp="1"/>
          </p:cNvSpPr>
          <p:nvPr>
            <p:ph type="title"/>
          </p:nvPr>
        </p:nvSpPr>
        <p:spPr>
          <a:xfrm>
            <a:off x="381000" y="230188"/>
            <a:ext cx="8382000" cy="590927"/>
          </a:xfrm>
        </p:spPr>
        <p:txBody>
          <a:bodyPr vert="horz" wrap="square" lIns="91436" tIns="45718" rIns="91436" bIns="45718" rtlCol="0" anchor="t" anchorCtr="0">
            <a:spAutoFit/>
          </a:bodyPr>
          <a:lstStyle/>
          <a:p>
            <a:pPr defTabSz="912520" fontAlgn="base">
              <a:spcAft>
                <a:spcPct val="0"/>
              </a:spcAft>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Virtual Machine Manager: Architecture</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96"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5" grpId="0"/>
      <p:bldP spid="123" grpId="0"/>
      <p:bldP spid="146" grpId="0"/>
      <p:bldP spid="159" grpId="0"/>
      <p:bldP spid="104" grpId="0"/>
      <p:bldP spid="122" grpId="0"/>
      <p:bldP spid="160" grpId="0"/>
      <p:bldP spid="2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847637"/>
            <a:ext cx="8020050" cy="4875694"/>
          </a:xfrm>
          <a:prstGeom prst="rect">
            <a:avLst/>
          </a:prstGeom>
        </p:spPr>
        <p:txBody>
          <a:bodyPr wrap="square">
            <a:spAutoFit/>
          </a:bodyPr>
          <a:lstStyle/>
          <a:p>
            <a:pPr marL="382573" lvl="0"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Every VMM component is remotely installable</a:t>
            </a:r>
          </a:p>
          <a:p>
            <a:pPr marL="382573"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Support for hosts in a Perimeter Network</a:t>
            </a:r>
          </a:p>
          <a:p>
            <a:pPr marL="382573" lvl="0"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Completely new Administrator Console</a:t>
            </a:r>
          </a:p>
          <a:p>
            <a:pPr marL="839773" lvl="1" indent="-382573" fontAlgn="base">
              <a:lnSpc>
                <a:spcPct val="90000"/>
              </a:lnSpc>
              <a:spcBef>
                <a:spcPts val="700"/>
              </a:spcBef>
              <a:spcAft>
                <a:spcPct val="0"/>
              </a:spcAft>
              <a:buClr>
                <a:srgbClr val="FFFFFF"/>
              </a:buClr>
              <a:buSzPct val="95000"/>
              <a:buBlip>
                <a:blip r:embed="rId3"/>
              </a:buBlip>
              <a:defRPr/>
            </a:pPr>
            <a:r>
              <a:rPr lang="en-US" sz="2000" dirty="0" smtClean="0">
                <a:solidFill>
                  <a:schemeClr val="bg1"/>
                </a:solidFill>
                <a:latin typeface="+mj-lt"/>
              </a:rPr>
              <a:t>Completely new UI based on the System Center Framework - same as System Center Operations Manager, Service Desk, etc.</a:t>
            </a:r>
          </a:p>
          <a:p>
            <a:pPr marL="382573" lvl="0"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64-bit VMM Server support </a:t>
            </a:r>
          </a:p>
          <a:p>
            <a:pPr marL="382573" lvl="0"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Physical to Virtual Conversions (Windows Server 2003, Windows XP and Windows 2000) </a:t>
            </a:r>
          </a:p>
          <a:p>
            <a:pPr marL="382573" lvl="0"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Virtual to Virtual Conversions of VMware VMs and disks to Virtual Server VHD formats</a:t>
            </a:r>
          </a:p>
          <a:p>
            <a:pPr marL="382573" lvl="0" indent="-382573" fontAlgn="base">
              <a:lnSpc>
                <a:spcPct val="90000"/>
              </a:lnSpc>
              <a:spcBef>
                <a:spcPts val="700"/>
              </a:spcBef>
              <a:spcAft>
                <a:spcPct val="0"/>
              </a:spcAft>
              <a:buClr>
                <a:srgbClr val="FFFFFF"/>
              </a:buClr>
              <a:buSzPct val="95000"/>
              <a:buBlip>
                <a:blip r:embed="rId3"/>
              </a:buBlip>
              <a:defRPr/>
            </a:pPr>
            <a:r>
              <a:rPr lang="en-US" sz="2400" dirty="0" smtClean="0">
                <a:solidFill>
                  <a:schemeClr val="bg1"/>
                </a:solidFill>
                <a:latin typeface="+mj-lt"/>
              </a:rPr>
              <a:t>Operations Manager 2007 Management Pack and Reports</a:t>
            </a:r>
          </a:p>
        </p:txBody>
      </p:sp>
      <p:sp>
        <p:nvSpPr>
          <p:cNvPr id="4" name="Title 3"/>
          <p:cNvSpPr>
            <a:spLocks noGrp="1"/>
          </p:cNvSpPr>
          <p:nvPr>
            <p:ph type="title"/>
          </p:nvPr>
        </p:nvSpPr>
        <p:spPr>
          <a:xfrm>
            <a:off x="228600" y="76200"/>
            <a:ext cx="8382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What's in VMM</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5"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Center Virtual Machine Manager</a:t>
            </a:r>
            <a:endParaRPr lang="en-US" sz="2800" dirty="0"/>
          </a:p>
        </p:txBody>
      </p:sp>
      <p:sp>
        <p:nvSpPr>
          <p:cNvPr id="5" name="Rectangle 4"/>
          <p:cNvSpPr/>
          <p:nvPr/>
        </p:nvSpPr>
        <p:spPr>
          <a:xfrm rot="21075430">
            <a:off x="1245236" y="2852090"/>
            <a:ext cx="6510168" cy="8402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fontAlgn="base">
              <a:lnSpc>
                <a:spcPct val="90000"/>
              </a:lnSpc>
              <a:spcBef>
                <a:spcPct val="0"/>
              </a:spcBef>
              <a:spcAft>
                <a:spcPct val="0"/>
              </a:spcAft>
            </a:pPr>
            <a:r>
              <a:rPr lang="en-US" sz="5400" b="1" dirty="0" smtClean="0">
                <a:ln w="12700">
                  <a:noFill/>
                  <a:prstDash val="solid"/>
                </a:ln>
                <a:gradFill>
                  <a:gsLst>
                    <a:gs pos="0">
                      <a:srgbClr val="000000"/>
                    </a:gs>
                    <a:gs pos="100000">
                      <a:srgbClr val="000000"/>
                    </a:gs>
                  </a:gsLst>
                  <a:lin ang="5400000" scaled="0"/>
                </a:gradFill>
                <a:effectLst>
                  <a:outerShdw blurRad="76200" dir="3900000" algn="ctr" rotWithShape="0">
                    <a:srgbClr val="FFFFFF"/>
                  </a:outerShdw>
                </a:effectLst>
                <a:latin typeface="Segoe Semibold" pitchFamily="34" charset="0"/>
              </a:rPr>
              <a:t>DEMO!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0" name="Rounded Rectangle 59"/>
          <p:cNvSpPr/>
          <p:nvPr/>
        </p:nvSpPr>
        <p:spPr bwMode="blackGray">
          <a:xfrm>
            <a:off x="7665720" y="6019800"/>
            <a:ext cx="1478280" cy="838200"/>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58" name="Picture 164" descr="Consolidation Candidates Report Screenshot"/>
          <p:cNvPicPr>
            <a:picLocks noChangeAspect="1" noChangeArrowheads="1"/>
          </p:cNvPicPr>
          <p:nvPr/>
        </p:nvPicPr>
        <p:blipFill>
          <a:blip r:embed="rId4" cstate="email"/>
          <a:srcRect/>
          <a:stretch>
            <a:fillRect/>
          </a:stretch>
        </p:blipFill>
        <p:spPr bwMode="ltGray">
          <a:xfrm>
            <a:off x="6638925" y="526968"/>
            <a:ext cx="2127440" cy="1862220"/>
          </a:xfrm>
          <a:prstGeom prst="rect">
            <a:avLst/>
          </a:prstGeom>
          <a:noFill/>
          <a:ln w="9525">
            <a:noFill/>
            <a:miter lim="800000"/>
            <a:headEnd/>
            <a:tailEnd/>
          </a:ln>
        </p:spPr>
      </p:pic>
      <p:pic>
        <p:nvPicPr>
          <p:cNvPr id="12347" name="Picture 59" descr="\\.PSF\Parallels Share\Virtualization PPT\Intelligent-Placement.png"/>
          <p:cNvPicPr>
            <a:picLocks noChangeAspect="1" noChangeArrowheads="1"/>
          </p:cNvPicPr>
          <p:nvPr/>
        </p:nvPicPr>
        <p:blipFill>
          <a:blip r:embed="rId5" cstate="email"/>
          <a:srcRect/>
          <a:stretch>
            <a:fillRect/>
          </a:stretch>
        </p:blipFill>
        <p:spPr bwMode="ltGray">
          <a:xfrm>
            <a:off x="6646864" y="518160"/>
            <a:ext cx="2128858" cy="1894840"/>
          </a:xfrm>
          <a:prstGeom prst="rect">
            <a:avLst/>
          </a:prstGeom>
          <a:noFill/>
          <a:ln w="9525">
            <a:noFill/>
            <a:miter lim="800000"/>
            <a:headEnd/>
            <a:tailEnd/>
          </a:ln>
        </p:spPr>
      </p:pic>
      <p:pic>
        <p:nvPicPr>
          <p:cNvPr id="10292" name="Picture 4" descr="Server-Physical-3U"/>
          <p:cNvPicPr>
            <a:picLocks noChangeAspect="1" noChangeArrowheads="1"/>
          </p:cNvPicPr>
          <p:nvPr/>
        </p:nvPicPr>
        <p:blipFill>
          <a:blip r:embed="rId6" cstate="email"/>
          <a:srcRect/>
          <a:stretch>
            <a:fillRect/>
          </a:stretch>
        </p:blipFill>
        <p:spPr bwMode="ltGray">
          <a:xfrm>
            <a:off x="3500438" y="4481513"/>
            <a:ext cx="2238375" cy="1655762"/>
          </a:xfrm>
          <a:prstGeom prst="rect">
            <a:avLst/>
          </a:prstGeom>
          <a:noFill/>
          <a:ln w="9525">
            <a:noFill/>
            <a:miter lim="800000"/>
            <a:headEnd/>
            <a:tailEnd/>
          </a:ln>
        </p:spPr>
      </p:pic>
      <p:pic>
        <p:nvPicPr>
          <p:cNvPr id="10293" name="Picture 14" descr="Server-Physical-3U"/>
          <p:cNvPicPr>
            <a:picLocks noChangeAspect="1" noChangeArrowheads="1"/>
          </p:cNvPicPr>
          <p:nvPr/>
        </p:nvPicPr>
        <p:blipFill>
          <a:blip r:embed="rId6" cstate="email"/>
          <a:srcRect/>
          <a:stretch>
            <a:fillRect/>
          </a:stretch>
        </p:blipFill>
        <p:spPr bwMode="ltGray">
          <a:xfrm>
            <a:off x="4340225" y="4979988"/>
            <a:ext cx="2238375" cy="1655762"/>
          </a:xfrm>
          <a:prstGeom prst="rect">
            <a:avLst/>
          </a:prstGeom>
          <a:noFill/>
          <a:ln w="9525">
            <a:noFill/>
            <a:miter lim="800000"/>
            <a:headEnd/>
            <a:tailEnd/>
          </a:ln>
        </p:spPr>
      </p:pic>
      <p:pic>
        <p:nvPicPr>
          <p:cNvPr id="10294" name="Picture 15" descr="Server-Physical-3U"/>
          <p:cNvPicPr>
            <a:picLocks noChangeAspect="1" noChangeArrowheads="1"/>
          </p:cNvPicPr>
          <p:nvPr/>
        </p:nvPicPr>
        <p:blipFill>
          <a:blip r:embed="rId6" cstate="email"/>
          <a:srcRect/>
          <a:stretch>
            <a:fillRect/>
          </a:stretch>
        </p:blipFill>
        <p:spPr bwMode="ltGray">
          <a:xfrm>
            <a:off x="5207000" y="5448300"/>
            <a:ext cx="2238375" cy="1655763"/>
          </a:xfrm>
          <a:prstGeom prst="rect">
            <a:avLst/>
          </a:prstGeom>
          <a:noFill/>
          <a:ln w="9525">
            <a:noFill/>
            <a:miter lim="800000"/>
            <a:headEnd/>
            <a:tailEnd/>
          </a:ln>
        </p:spPr>
      </p:pic>
      <p:pic>
        <p:nvPicPr>
          <p:cNvPr id="10295" name="Picture 152" descr="VirtualServer2005R2"/>
          <p:cNvPicPr>
            <a:picLocks noChangeArrowheads="1"/>
          </p:cNvPicPr>
          <p:nvPr/>
        </p:nvPicPr>
        <p:blipFill>
          <a:blip r:embed="rId7" cstate="email"/>
          <a:srcRect/>
          <a:stretch>
            <a:fillRect/>
          </a:stretch>
        </p:blipFill>
        <p:spPr bwMode="auto">
          <a:xfrm>
            <a:off x="7292975" y="5765800"/>
            <a:ext cx="1443038" cy="201613"/>
          </a:xfrm>
          <a:prstGeom prst="rect">
            <a:avLst/>
          </a:prstGeom>
          <a:noFill/>
          <a:ln w="9525">
            <a:noFill/>
            <a:miter lim="800000"/>
            <a:headEnd/>
            <a:tailEnd/>
          </a:ln>
        </p:spPr>
      </p:pic>
      <p:sp>
        <p:nvSpPr>
          <p:cNvPr id="10297" name="Text Box 162"/>
          <p:cNvSpPr txBox="1">
            <a:spLocks noChangeArrowheads="1"/>
          </p:cNvSpPr>
          <p:nvPr/>
        </p:nvSpPr>
        <p:spPr bwMode="auto">
          <a:xfrm>
            <a:off x="7085013" y="5162550"/>
            <a:ext cx="1822450" cy="480127"/>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sz="1400" dirty="0">
                <a:solidFill>
                  <a:schemeClr val="bg1"/>
                </a:solidFill>
                <a:latin typeface="Arial" pitchFamily="34" charset="0"/>
              </a:rPr>
              <a:t>Virtual Machine Hosts</a:t>
            </a:r>
          </a:p>
        </p:txBody>
      </p:sp>
      <p:pic>
        <p:nvPicPr>
          <p:cNvPr id="193576" name="Picture 40" descr="\\.PSF\Parallels Share\Virtualization PPT\VMM-Agent-Layer.png"/>
          <p:cNvPicPr>
            <a:picLocks noChangeAspect="1" noChangeArrowheads="1"/>
          </p:cNvPicPr>
          <p:nvPr/>
        </p:nvPicPr>
        <p:blipFill>
          <a:blip r:embed="rId8" cstate="email"/>
          <a:srcRect/>
          <a:stretch>
            <a:fillRect/>
          </a:stretch>
        </p:blipFill>
        <p:spPr bwMode="ltGray">
          <a:xfrm>
            <a:off x="3976688" y="4365625"/>
            <a:ext cx="1349375" cy="915988"/>
          </a:xfrm>
          <a:prstGeom prst="rect">
            <a:avLst/>
          </a:prstGeom>
          <a:noFill/>
          <a:ln w="9525">
            <a:noFill/>
            <a:miter lim="800000"/>
            <a:headEnd/>
            <a:tailEnd/>
          </a:ln>
        </p:spPr>
      </p:pic>
      <p:pic>
        <p:nvPicPr>
          <p:cNvPr id="77" name="Picture 40" descr="\\.PSF\Parallels Share\Virtualization PPT\VMM-Agent-Layer.png"/>
          <p:cNvPicPr>
            <a:picLocks noChangeAspect="1" noChangeArrowheads="1"/>
          </p:cNvPicPr>
          <p:nvPr/>
        </p:nvPicPr>
        <p:blipFill>
          <a:blip r:embed="rId8" cstate="email"/>
          <a:srcRect/>
          <a:stretch>
            <a:fillRect/>
          </a:stretch>
        </p:blipFill>
        <p:spPr bwMode="ltGray">
          <a:xfrm>
            <a:off x="4833938" y="4870450"/>
            <a:ext cx="1349375" cy="915988"/>
          </a:xfrm>
          <a:prstGeom prst="rect">
            <a:avLst/>
          </a:prstGeom>
          <a:noFill/>
          <a:ln w="9525">
            <a:noFill/>
            <a:miter lim="800000"/>
            <a:headEnd/>
            <a:tailEnd/>
          </a:ln>
        </p:spPr>
      </p:pic>
      <p:pic>
        <p:nvPicPr>
          <p:cNvPr id="78" name="Picture 40" descr="\\.PSF\Parallels Share\Virtualization PPT\VMM-Agent-Layer.png"/>
          <p:cNvPicPr>
            <a:picLocks noChangeAspect="1" noChangeArrowheads="1"/>
          </p:cNvPicPr>
          <p:nvPr/>
        </p:nvPicPr>
        <p:blipFill>
          <a:blip r:embed="rId8" cstate="email"/>
          <a:srcRect/>
          <a:stretch>
            <a:fillRect/>
          </a:stretch>
        </p:blipFill>
        <p:spPr bwMode="ltGray">
          <a:xfrm>
            <a:off x="5672138" y="5327650"/>
            <a:ext cx="1349375" cy="915988"/>
          </a:xfrm>
          <a:prstGeom prst="rect">
            <a:avLst/>
          </a:prstGeom>
          <a:noFill/>
          <a:ln w="9525">
            <a:noFill/>
            <a:miter lim="800000"/>
            <a:headEnd/>
            <a:tailEnd/>
          </a:ln>
        </p:spPr>
      </p:pic>
      <p:pic>
        <p:nvPicPr>
          <p:cNvPr id="79" name="Picture 22"/>
          <p:cNvPicPr>
            <a:picLocks noChangeAspect="1" noChangeArrowheads="1"/>
          </p:cNvPicPr>
          <p:nvPr/>
        </p:nvPicPr>
        <p:blipFill>
          <a:blip r:embed="rId9" cstate="email"/>
          <a:srcRect/>
          <a:stretch>
            <a:fillRect/>
          </a:stretch>
        </p:blipFill>
        <p:spPr bwMode="ltGray">
          <a:xfrm>
            <a:off x="5349875" y="833438"/>
            <a:ext cx="266700" cy="306387"/>
          </a:xfrm>
          <a:prstGeom prst="rect">
            <a:avLst/>
          </a:prstGeom>
          <a:noFill/>
          <a:ln w="9525">
            <a:noFill/>
            <a:miter lim="800000"/>
            <a:headEnd/>
            <a:tailEnd/>
          </a:ln>
        </p:spPr>
      </p:pic>
      <p:pic>
        <p:nvPicPr>
          <p:cNvPr id="80" name="Picture 22"/>
          <p:cNvPicPr>
            <a:picLocks noChangeAspect="1" noChangeArrowheads="1"/>
          </p:cNvPicPr>
          <p:nvPr/>
        </p:nvPicPr>
        <p:blipFill>
          <a:blip r:embed="rId9" cstate="email"/>
          <a:srcRect/>
          <a:stretch>
            <a:fillRect/>
          </a:stretch>
        </p:blipFill>
        <p:spPr bwMode="ltGray">
          <a:xfrm>
            <a:off x="5349875" y="833438"/>
            <a:ext cx="266700" cy="306387"/>
          </a:xfrm>
          <a:prstGeom prst="rect">
            <a:avLst/>
          </a:prstGeom>
          <a:noFill/>
          <a:ln w="9525">
            <a:noFill/>
            <a:miter lim="800000"/>
            <a:headEnd/>
            <a:tailEnd/>
          </a:ln>
        </p:spPr>
      </p:pic>
      <p:pic>
        <p:nvPicPr>
          <p:cNvPr id="81" name="Picture 22"/>
          <p:cNvPicPr>
            <a:picLocks noChangeAspect="1" noChangeArrowheads="1"/>
          </p:cNvPicPr>
          <p:nvPr/>
        </p:nvPicPr>
        <p:blipFill>
          <a:blip r:embed="rId9" cstate="email"/>
          <a:srcRect/>
          <a:stretch>
            <a:fillRect/>
          </a:stretch>
        </p:blipFill>
        <p:spPr bwMode="ltGray">
          <a:xfrm>
            <a:off x="5349875" y="833438"/>
            <a:ext cx="266700" cy="306387"/>
          </a:xfrm>
          <a:prstGeom prst="rect">
            <a:avLst/>
          </a:prstGeom>
          <a:noFill/>
          <a:ln w="9525">
            <a:noFill/>
            <a:miter lim="800000"/>
            <a:headEnd/>
            <a:tailEnd/>
          </a:ln>
        </p:spPr>
      </p:pic>
      <p:pic>
        <p:nvPicPr>
          <p:cNvPr id="193542" name="Picture 6" descr="Server-Physical-Single"/>
          <p:cNvPicPr>
            <a:picLocks noChangeAspect="1" noChangeArrowheads="1"/>
          </p:cNvPicPr>
          <p:nvPr/>
        </p:nvPicPr>
        <p:blipFill>
          <a:blip r:embed="rId10" cstate="email"/>
          <a:srcRect/>
          <a:stretch>
            <a:fillRect/>
          </a:stretch>
        </p:blipFill>
        <p:spPr bwMode="auto">
          <a:xfrm>
            <a:off x="557213" y="2946400"/>
            <a:ext cx="2238375" cy="1655763"/>
          </a:xfrm>
          <a:prstGeom prst="rect">
            <a:avLst/>
          </a:prstGeom>
          <a:noFill/>
          <a:ln w="9525">
            <a:noFill/>
            <a:miter lim="800000"/>
            <a:headEnd/>
            <a:tailEnd/>
          </a:ln>
        </p:spPr>
      </p:pic>
      <p:pic>
        <p:nvPicPr>
          <p:cNvPr id="193544" name="Picture 8" descr="Server-Physical-Single-No-Shadow"/>
          <p:cNvPicPr>
            <a:picLocks noChangeAspect="1" noChangeArrowheads="1"/>
          </p:cNvPicPr>
          <p:nvPr/>
        </p:nvPicPr>
        <p:blipFill>
          <a:blip r:embed="rId11" cstate="email"/>
          <a:srcRect/>
          <a:stretch>
            <a:fillRect/>
          </a:stretch>
        </p:blipFill>
        <p:spPr bwMode="ltGray">
          <a:xfrm>
            <a:off x="954088" y="2741613"/>
            <a:ext cx="1436687" cy="1052512"/>
          </a:xfrm>
          <a:prstGeom prst="rect">
            <a:avLst/>
          </a:prstGeom>
          <a:noFill/>
          <a:ln w="9525">
            <a:noFill/>
            <a:miter lim="800000"/>
            <a:headEnd/>
            <a:tailEnd/>
          </a:ln>
        </p:spPr>
      </p:pic>
      <p:pic>
        <p:nvPicPr>
          <p:cNvPr id="193545" name="Picture 9" descr="Server-Physical-Single-No-Shadow"/>
          <p:cNvPicPr>
            <a:picLocks noChangeAspect="1" noChangeArrowheads="1"/>
          </p:cNvPicPr>
          <p:nvPr/>
        </p:nvPicPr>
        <p:blipFill>
          <a:blip r:embed="rId11" cstate="email"/>
          <a:srcRect/>
          <a:stretch>
            <a:fillRect/>
          </a:stretch>
        </p:blipFill>
        <p:spPr bwMode="ltGray">
          <a:xfrm>
            <a:off x="954088" y="2414588"/>
            <a:ext cx="1436687" cy="1052512"/>
          </a:xfrm>
          <a:prstGeom prst="rect">
            <a:avLst/>
          </a:prstGeom>
          <a:noFill/>
          <a:ln w="9525">
            <a:noFill/>
            <a:miter lim="800000"/>
            <a:headEnd/>
            <a:tailEnd/>
          </a:ln>
        </p:spPr>
      </p:pic>
      <p:pic>
        <p:nvPicPr>
          <p:cNvPr id="193546" name="Picture 10" descr="Server-Physical-Single-No-Shadow"/>
          <p:cNvPicPr>
            <a:picLocks noChangeAspect="1" noChangeArrowheads="1"/>
          </p:cNvPicPr>
          <p:nvPr/>
        </p:nvPicPr>
        <p:blipFill>
          <a:blip r:embed="rId11" cstate="email"/>
          <a:srcRect/>
          <a:stretch>
            <a:fillRect/>
          </a:stretch>
        </p:blipFill>
        <p:spPr bwMode="ltGray">
          <a:xfrm>
            <a:off x="954088" y="2087563"/>
            <a:ext cx="1436687" cy="1052512"/>
          </a:xfrm>
          <a:prstGeom prst="rect">
            <a:avLst/>
          </a:prstGeom>
          <a:noFill/>
          <a:ln w="9525">
            <a:noFill/>
            <a:miter lim="800000"/>
            <a:headEnd/>
            <a:tailEnd/>
          </a:ln>
        </p:spPr>
      </p:pic>
      <p:pic>
        <p:nvPicPr>
          <p:cNvPr id="193547" name="Picture 11" descr="Server-Physical-Single-No-Shadow"/>
          <p:cNvPicPr>
            <a:picLocks noChangeAspect="1" noChangeArrowheads="1"/>
          </p:cNvPicPr>
          <p:nvPr/>
        </p:nvPicPr>
        <p:blipFill>
          <a:blip r:embed="rId11" cstate="email"/>
          <a:srcRect/>
          <a:stretch>
            <a:fillRect/>
          </a:stretch>
        </p:blipFill>
        <p:spPr bwMode="ltGray">
          <a:xfrm>
            <a:off x="954088" y="1760538"/>
            <a:ext cx="1436687" cy="1052512"/>
          </a:xfrm>
          <a:prstGeom prst="rect">
            <a:avLst/>
          </a:prstGeom>
          <a:noFill/>
          <a:ln w="9525">
            <a:noFill/>
            <a:miter lim="800000"/>
            <a:headEnd/>
            <a:tailEnd/>
          </a:ln>
        </p:spPr>
      </p:pic>
      <p:pic>
        <p:nvPicPr>
          <p:cNvPr id="193548" name="Picture 12" descr="Server-Physical-Single-No-Shadow"/>
          <p:cNvPicPr>
            <a:picLocks noChangeAspect="1" noChangeArrowheads="1"/>
          </p:cNvPicPr>
          <p:nvPr/>
        </p:nvPicPr>
        <p:blipFill>
          <a:blip r:embed="rId11" cstate="email"/>
          <a:srcRect/>
          <a:stretch>
            <a:fillRect/>
          </a:stretch>
        </p:blipFill>
        <p:spPr bwMode="ltGray">
          <a:xfrm>
            <a:off x="954088" y="1433513"/>
            <a:ext cx="1436687" cy="1052512"/>
          </a:xfrm>
          <a:prstGeom prst="rect">
            <a:avLst/>
          </a:prstGeom>
          <a:noFill/>
          <a:ln w="9525">
            <a:noFill/>
            <a:miter lim="800000"/>
            <a:headEnd/>
            <a:tailEnd/>
          </a:ln>
        </p:spPr>
      </p:pic>
      <p:pic>
        <p:nvPicPr>
          <p:cNvPr id="193549" name="Picture 13" descr="Server-Physical-Single-No-Shadow"/>
          <p:cNvPicPr>
            <a:picLocks noChangeAspect="1" noChangeArrowheads="1"/>
          </p:cNvPicPr>
          <p:nvPr/>
        </p:nvPicPr>
        <p:blipFill>
          <a:blip r:embed="rId11" cstate="email"/>
          <a:srcRect/>
          <a:stretch>
            <a:fillRect/>
          </a:stretch>
        </p:blipFill>
        <p:spPr bwMode="ltGray">
          <a:xfrm>
            <a:off x="954088" y="1106488"/>
            <a:ext cx="1436687" cy="1052512"/>
          </a:xfrm>
          <a:prstGeom prst="rect">
            <a:avLst/>
          </a:prstGeom>
          <a:noFill/>
          <a:ln w="9525">
            <a:noFill/>
            <a:miter lim="800000"/>
            <a:headEnd/>
            <a:tailEnd/>
          </a:ln>
        </p:spPr>
      </p:pic>
      <p:pic>
        <p:nvPicPr>
          <p:cNvPr id="193552" name="Picture 150" descr="WinServer03R2"/>
          <p:cNvPicPr>
            <a:picLocks noChangeAspect="1" noChangeArrowheads="1"/>
          </p:cNvPicPr>
          <p:nvPr/>
        </p:nvPicPr>
        <p:blipFill>
          <a:blip r:embed="rId12" cstate="email"/>
          <a:srcRect/>
          <a:stretch>
            <a:fillRect/>
          </a:stretch>
        </p:blipFill>
        <p:spPr bwMode="auto">
          <a:xfrm>
            <a:off x="378460" y="4758055"/>
            <a:ext cx="1803400" cy="249238"/>
          </a:xfrm>
          <a:prstGeom prst="rect">
            <a:avLst/>
          </a:prstGeom>
          <a:noFill/>
          <a:ln w="9525">
            <a:noFill/>
            <a:miter lim="800000"/>
            <a:headEnd/>
            <a:tailEnd/>
          </a:ln>
        </p:spPr>
      </p:pic>
      <p:sp>
        <p:nvSpPr>
          <p:cNvPr id="20528" name="Text Box 163"/>
          <p:cNvSpPr txBox="1">
            <a:spLocks noChangeArrowheads="1"/>
          </p:cNvSpPr>
          <p:nvPr/>
        </p:nvSpPr>
        <p:spPr bwMode="auto">
          <a:xfrm>
            <a:off x="484823" y="4157980"/>
            <a:ext cx="1739900" cy="480127"/>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sz="1400" dirty="0">
                <a:solidFill>
                  <a:schemeClr val="bg1"/>
                </a:solidFill>
                <a:latin typeface="Arial" pitchFamily="34" charset="0"/>
              </a:rPr>
              <a:t>Physical Infrastructure</a:t>
            </a:r>
          </a:p>
        </p:txBody>
      </p:sp>
      <p:pic>
        <p:nvPicPr>
          <p:cNvPr id="15383" name="Picture 23"/>
          <p:cNvPicPr>
            <a:picLocks noChangeAspect="1" noChangeArrowheads="1"/>
          </p:cNvPicPr>
          <p:nvPr/>
        </p:nvPicPr>
        <p:blipFill>
          <a:blip r:embed="rId13" cstate="email"/>
          <a:srcRect/>
          <a:stretch>
            <a:fillRect/>
          </a:stretch>
        </p:blipFill>
        <p:spPr bwMode="auto">
          <a:xfrm>
            <a:off x="3543300" y="1271588"/>
            <a:ext cx="1862138" cy="477837"/>
          </a:xfrm>
          <a:prstGeom prst="rect">
            <a:avLst/>
          </a:prstGeom>
          <a:noFill/>
          <a:ln w="9525">
            <a:noFill/>
            <a:miter lim="800000"/>
            <a:headEnd/>
            <a:tailEnd/>
          </a:ln>
        </p:spPr>
      </p:pic>
      <p:sp>
        <p:nvSpPr>
          <p:cNvPr id="3" name="Text Box 163"/>
          <p:cNvSpPr txBox="1">
            <a:spLocks noChangeArrowheads="1"/>
          </p:cNvSpPr>
          <p:nvPr/>
        </p:nvSpPr>
        <p:spPr bwMode="auto">
          <a:xfrm>
            <a:off x="5156200" y="3055938"/>
            <a:ext cx="2200275" cy="113876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700" dirty="0">
                <a:solidFill>
                  <a:schemeClr val="bg1"/>
                </a:solidFill>
                <a:latin typeface="Arial" pitchFamily="34" charset="0"/>
              </a:rPr>
              <a:t>Virtual Machine Manager agents deployed to virtual machine hosts</a:t>
            </a:r>
          </a:p>
        </p:txBody>
      </p:sp>
      <p:sp>
        <p:nvSpPr>
          <p:cNvPr id="4" name="Text Box 163"/>
          <p:cNvSpPr txBox="1">
            <a:spLocks noChangeArrowheads="1"/>
          </p:cNvSpPr>
          <p:nvPr/>
        </p:nvSpPr>
        <p:spPr bwMode="auto">
          <a:xfrm>
            <a:off x="2452688" y="2147888"/>
            <a:ext cx="1833562" cy="954103"/>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Performance data collected to identify consolidation candidates</a:t>
            </a:r>
          </a:p>
        </p:txBody>
      </p:sp>
      <p:pic>
        <p:nvPicPr>
          <p:cNvPr id="193571" name="Picture 35" descr="Server-Physical-Single-No-Shadow"/>
          <p:cNvPicPr>
            <a:picLocks noChangeAspect="1" noChangeArrowheads="1"/>
          </p:cNvPicPr>
          <p:nvPr/>
        </p:nvPicPr>
        <p:blipFill>
          <a:blip r:embed="rId14" cstate="email"/>
          <a:srcRect/>
          <a:stretch>
            <a:fillRect/>
          </a:stretch>
        </p:blipFill>
        <p:spPr bwMode="ltGray">
          <a:xfrm>
            <a:off x="954088" y="771525"/>
            <a:ext cx="1436687" cy="1052513"/>
          </a:xfrm>
          <a:prstGeom prst="rect">
            <a:avLst/>
          </a:prstGeom>
          <a:noFill/>
          <a:ln w="9525">
            <a:noFill/>
            <a:miter lim="800000"/>
            <a:headEnd/>
            <a:tailEnd/>
          </a:ln>
        </p:spPr>
      </p:pic>
      <p:sp>
        <p:nvSpPr>
          <p:cNvPr id="5" name="Text Box 163"/>
          <p:cNvSpPr txBox="1">
            <a:spLocks noChangeArrowheads="1"/>
          </p:cNvSpPr>
          <p:nvPr/>
        </p:nvSpPr>
        <p:spPr bwMode="auto">
          <a:xfrm>
            <a:off x="3303588" y="2144713"/>
            <a:ext cx="1824037" cy="73866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Physical servers converted to virtual machines</a:t>
            </a:r>
          </a:p>
        </p:txBody>
      </p:sp>
      <p:sp>
        <p:nvSpPr>
          <p:cNvPr id="35" name="Text Box 163"/>
          <p:cNvSpPr txBox="1">
            <a:spLocks noChangeArrowheads="1"/>
          </p:cNvSpPr>
          <p:nvPr/>
        </p:nvSpPr>
        <p:spPr bwMode="auto">
          <a:xfrm>
            <a:off x="5156200" y="3055938"/>
            <a:ext cx="2200275" cy="73866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Performance data collected from VM hosts for intelligent placement</a:t>
            </a:r>
          </a:p>
        </p:txBody>
      </p:sp>
      <p:sp>
        <p:nvSpPr>
          <p:cNvPr id="36" name="Text Box 163"/>
          <p:cNvSpPr txBox="1">
            <a:spLocks noChangeArrowheads="1"/>
          </p:cNvSpPr>
          <p:nvPr/>
        </p:nvSpPr>
        <p:spPr bwMode="auto">
          <a:xfrm>
            <a:off x="5156200" y="3055938"/>
            <a:ext cx="2200275" cy="523216"/>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Intelligent placement of each VM on optimal host</a:t>
            </a:r>
          </a:p>
        </p:txBody>
      </p:sp>
      <p:sp>
        <p:nvSpPr>
          <p:cNvPr id="37" name="Text Box 163"/>
          <p:cNvSpPr txBox="1">
            <a:spLocks noChangeArrowheads="1"/>
          </p:cNvSpPr>
          <p:nvPr/>
        </p:nvSpPr>
        <p:spPr bwMode="auto">
          <a:xfrm>
            <a:off x="2395538" y="2414588"/>
            <a:ext cx="1825625" cy="73866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Physical machines retired or repurposed</a:t>
            </a:r>
          </a:p>
        </p:txBody>
      </p:sp>
      <p:pic>
        <p:nvPicPr>
          <p:cNvPr id="70" name="Picture 28" descr="Server-Virtual-Single"/>
          <p:cNvPicPr>
            <a:picLocks noChangeAspect="1" noChangeArrowheads="1"/>
          </p:cNvPicPr>
          <p:nvPr/>
        </p:nvPicPr>
        <p:blipFill>
          <a:blip r:embed="rId15" cstate="email"/>
          <a:srcRect/>
          <a:stretch>
            <a:fillRect/>
          </a:stretch>
        </p:blipFill>
        <p:spPr bwMode="ltGray">
          <a:xfrm>
            <a:off x="865188" y="3000375"/>
            <a:ext cx="1600200" cy="1212850"/>
          </a:xfrm>
          <a:prstGeom prst="rect">
            <a:avLst/>
          </a:prstGeom>
          <a:noFill/>
          <a:ln w="9525">
            <a:noFill/>
            <a:miter lim="800000"/>
            <a:headEnd/>
            <a:tailEnd/>
          </a:ln>
        </p:spPr>
      </p:pic>
      <p:pic>
        <p:nvPicPr>
          <p:cNvPr id="71" name="Picture 28" descr="Server-Virtual-Single"/>
          <p:cNvPicPr>
            <a:picLocks noChangeAspect="1" noChangeArrowheads="1"/>
          </p:cNvPicPr>
          <p:nvPr/>
        </p:nvPicPr>
        <p:blipFill>
          <a:blip r:embed="rId15" cstate="email"/>
          <a:srcRect/>
          <a:stretch>
            <a:fillRect/>
          </a:stretch>
        </p:blipFill>
        <p:spPr bwMode="ltGray">
          <a:xfrm>
            <a:off x="865188" y="2376488"/>
            <a:ext cx="1600200" cy="1212850"/>
          </a:xfrm>
          <a:prstGeom prst="rect">
            <a:avLst/>
          </a:prstGeom>
          <a:noFill/>
          <a:ln w="9525">
            <a:noFill/>
            <a:miter lim="800000"/>
            <a:headEnd/>
            <a:tailEnd/>
          </a:ln>
        </p:spPr>
      </p:pic>
      <p:pic>
        <p:nvPicPr>
          <p:cNvPr id="72" name="Picture 28" descr="Server-Virtual-Single"/>
          <p:cNvPicPr>
            <a:picLocks noChangeAspect="1" noChangeArrowheads="1"/>
          </p:cNvPicPr>
          <p:nvPr/>
        </p:nvPicPr>
        <p:blipFill>
          <a:blip r:embed="rId15" cstate="email"/>
          <a:srcRect/>
          <a:stretch>
            <a:fillRect/>
          </a:stretch>
        </p:blipFill>
        <p:spPr bwMode="ltGray">
          <a:xfrm>
            <a:off x="865188" y="2039938"/>
            <a:ext cx="1600200" cy="1212850"/>
          </a:xfrm>
          <a:prstGeom prst="rect">
            <a:avLst/>
          </a:prstGeom>
          <a:noFill/>
          <a:ln w="9525">
            <a:noFill/>
            <a:miter lim="800000"/>
            <a:headEnd/>
            <a:tailEnd/>
          </a:ln>
        </p:spPr>
      </p:pic>
      <p:pic>
        <p:nvPicPr>
          <p:cNvPr id="73" name="Picture 28" descr="Server-Virtual-Single"/>
          <p:cNvPicPr>
            <a:picLocks noChangeAspect="1" noChangeArrowheads="1"/>
          </p:cNvPicPr>
          <p:nvPr/>
        </p:nvPicPr>
        <p:blipFill>
          <a:blip r:embed="rId15" cstate="email"/>
          <a:srcRect/>
          <a:stretch>
            <a:fillRect/>
          </a:stretch>
        </p:blipFill>
        <p:spPr bwMode="ltGray">
          <a:xfrm>
            <a:off x="865188" y="1711325"/>
            <a:ext cx="1600200" cy="1212850"/>
          </a:xfrm>
          <a:prstGeom prst="rect">
            <a:avLst/>
          </a:prstGeom>
          <a:noFill/>
          <a:ln w="9525">
            <a:noFill/>
            <a:miter lim="800000"/>
            <a:headEnd/>
            <a:tailEnd/>
          </a:ln>
        </p:spPr>
      </p:pic>
      <p:pic>
        <p:nvPicPr>
          <p:cNvPr id="74" name="Picture 28" descr="Server-Virtual-Single"/>
          <p:cNvPicPr>
            <a:picLocks noChangeAspect="1" noChangeArrowheads="1"/>
          </p:cNvPicPr>
          <p:nvPr/>
        </p:nvPicPr>
        <p:blipFill>
          <a:blip r:embed="rId15" cstate="email"/>
          <a:srcRect/>
          <a:stretch>
            <a:fillRect/>
          </a:stretch>
        </p:blipFill>
        <p:spPr bwMode="ltGray">
          <a:xfrm>
            <a:off x="865188" y="1376363"/>
            <a:ext cx="1600200" cy="1212850"/>
          </a:xfrm>
          <a:prstGeom prst="rect">
            <a:avLst/>
          </a:prstGeom>
          <a:noFill/>
          <a:ln w="9525">
            <a:noFill/>
            <a:miter lim="800000"/>
            <a:headEnd/>
            <a:tailEnd/>
          </a:ln>
        </p:spPr>
      </p:pic>
      <p:pic>
        <p:nvPicPr>
          <p:cNvPr id="75" name="Picture 28" descr="Server-Virtual-Single"/>
          <p:cNvPicPr>
            <a:picLocks noChangeAspect="1" noChangeArrowheads="1"/>
          </p:cNvPicPr>
          <p:nvPr/>
        </p:nvPicPr>
        <p:blipFill>
          <a:blip r:embed="rId15" cstate="email"/>
          <a:srcRect/>
          <a:stretch>
            <a:fillRect/>
          </a:stretch>
        </p:blipFill>
        <p:spPr bwMode="ltGray">
          <a:xfrm>
            <a:off x="865188" y="1033463"/>
            <a:ext cx="1600200" cy="1212850"/>
          </a:xfrm>
          <a:prstGeom prst="rect">
            <a:avLst/>
          </a:prstGeom>
          <a:noFill/>
          <a:ln w="9525">
            <a:noFill/>
            <a:miter lim="800000"/>
            <a:headEnd/>
            <a:tailEnd/>
          </a:ln>
        </p:spPr>
      </p:pic>
      <p:pic>
        <p:nvPicPr>
          <p:cNvPr id="76" name="Picture 28" descr="Server-Virtual-Single"/>
          <p:cNvPicPr>
            <a:picLocks noChangeAspect="1" noChangeArrowheads="1"/>
          </p:cNvPicPr>
          <p:nvPr/>
        </p:nvPicPr>
        <p:blipFill>
          <a:blip r:embed="rId15" cstate="email"/>
          <a:srcRect/>
          <a:stretch>
            <a:fillRect/>
          </a:stretch>
        </p:blipFill>
        <p:spPr bwMode="ltGray">
          <a:xfrm>
            <a:off x="865188" y="704850"/>
            <a:ext cx="1600200" cy="1212850"/>
          </a:xfrm>
          <a:prstGeom prst="rect">
            <a:avLst/>
          </a:prstGeom>
          <a:noFill/>
          <a:ln w="9525">
            <a:noFill/>
            <a:miter lim="800000"/>
            <a:headEnd/>
            <a:tailEnd/>
          </a:ln>
        </p:spPr>
      </p:pic>
      <p:pic>
        <p:nvPicPr>
          <p:cNvPr id="12332" name="Picture 44" descr="\\.PSF\Parallels Share\Virtualization PPT\Meter-3.png"/>
          <p:cNvPicPr>
            <a:picLocks noChangeAspect="1" noChangeArrowheads="1"/>
          </p:cNvPicPr>
          <p:nvPr/>
        </p:nvPicPr>
        <p:blipFill>
          <a:blip r:embed="rId16" cstate="email"/>
          <a:srcRect/>
          <a:stretch>
            <a:fillRect/>
          </a:stretch>
        </p:blipFill>
        <p:spPr bwMode="ltGray">
          <a:xfrm>
            <a:off x="3821113" y="5121275"/>
            <a:ext cx="447675" cy="447675"/>
          </a:xfrm>
          <a:prstGeom prst="rect">
            <a:avLst/>
          </a:prstGeom>
          <a:noFill/>
          <a:ln w="9525">
            <a:noFill/>
            <a:miter lim="800000"/>
            <a:headEnd/>
            <a:tailEnd/>
          </a:ln>
        </p:spPr>
      </p:pic>
      <p:pic>
        <p:nvPicPr>
          <p:cNvPr id="12333" name="Picture 45" descr="\\.PSF\Parallels Share\Virtualization PPT\Meter-91.png"/>
          <p:cNvPicPr>
            <a:picLocks noChangeAspect="1" noChangeArrowheads="1"/>
          </p:cNvPicPr>
          <p:nvPr/>
        </p:nvPicPr>
        <p:blipFill>
          <a:blip r:embed="rId17" cstate="email"/>
          <a:srcRect/>
          <a:stretch>
            <a:fillRect/>
          </a:stretch>
        </p:blipFill>
        <p:spPr bwMode="ltGray">
          <a:xfrm>
            <a:off x="557213" y="3146425"/>
            <a:ext cx="320675" cy="320675"/>
          </a:xfrm>
          <a:prstGeom prst="rect">
            <a:avLst/>
          </a:prstGeom>
          <a:noFill/>
          <a:ln w="9525">
            <a:noFill/>
            <a:miter lim="800000"/>
            <a:headEnd/>
            <a:tailEnd/>
          </a:ln>
        </p:spPr>
      </p:pic>
      <p:pic>
        <p:nvPicPr>
          <p:cNvPr id="12334" name="Picture 46" descr="\\.PSF\Parallels Share\Virtualization PPT\Meter-5.png"/>
          <p:cNvPicPr>
            <a:picLocks noChangeAspect="1" noChangeArrowheads="1"/>
          </p:cNvPicPr>
          <p:nvPr/>
        </p:nvPicPr>
        <p:blipFill>
          <a:blip r:embed="rId18" cstate="email"/>
          <a:srcRect/>
          <a:stretch>
            <a:fillRect/>
          </a:stretch>
        </p:blipFill>
        <p:spPr bwMode="ltGray">
          <a:xfrm>
            <a:off x="557213" y="2465388"/>
            <a:ext cx="320675" cy="319087"/>
          </a:xfrm>
          <a:prstGeom prst="rect">
            <a:avLst/>
          </a:prstGeom>
          <a:noFill/>
          <a:ln w="9525">
            <a:noFill/>
            <a:miter lim="800000"/>
            <a:headEnd/>
            <a:tailEnd/>
          </a:ln>
        </p:spPr>
      </p:pic>
      <p:pic>
        <p:nvPicPr>
          <p:cNvPr id="12336" name="Picture 48" descr="\\.PSF\Parallels Share\Virtualization PPT\Meter-7.png"/>
          <p:cNvPicPr>
            <a:picLocks noChangeAspect="1" noChangeArrowheads="1"/>
          </p:cNvPicPr>
          <p:nvPr/>
        </p:nvPicPr>
        <p:blipFill>
          <a:blip r:embed="rId19" cstate="email"/>
          <a:srcRect/>
          <a:stretch>
            <a:fillRect/>
          </a:stretch>
        </p:blipFill>
        <p:spPr bwMode="ltGray">
          <a:xfrm>
            <a:off x="557213" y="1439863"/>
            <a:ext cx="320675" cy="320675"/>
          </a:xfrm>
          <a:prstGeom prst="rect">
            <a:avLst/>
          </a:prstGeom>
          <a:noFill/>
          <a:ln w="9525">
            <a:noFill/>
            <a:miter lim="800000"/>
            <a:headEnd/>
            <a:tailEnd/>
          </a:ln>
        </p:spPr>
      </p:pic>
      <p:pic>
        <p:nvPicPr>
          <p:cNvPr id="12337" name="Picture 49" descr="\\.PSF\Parallels Share\Virtualization PPT\Meter-9.png"/>
          <p:cNvPicPr>
            <a:picLocks noChangeAspect="1" noChangeArrowheads="1"/>
          </p:cNvPicPr>
          <p:nvPr/>
        </p:nvPicPr>
        <p:blipFill>
          <a:blip r:embed="rId20" cstate="email"/>
          <a:srcRect/>
          <a:stretch>
            <a:fillRect/>
          </a:stretch>
        </p:blipFill>
        <p:spPr bwMode="ltGray">
          <a:xfrm>
            <a:off x="557213" y="2122488"/>
            <a:ext cx="320675" cy="320675"/>
          </a:xfrm>
          <a:prstGeom prst="rect">
            <a:avLst/>
          </a:prstGeom>
          <a:noFill/>
          <a:ln w="9525">
            <a:noFill/>
            <a:miter lim="800000"/>
            <a:headEnd/>
            <a:tailEnd/>
          </a:ln>
        </p:spPr>
      </p:pic>
      <p:pic>
        <p:nvPicPr>
          <p:cNvPr id="12339" name="Picture 51" descr="\\.PSF\Parallels Share\Virtualization PPT\Meter-11.png"/>
          <p:cNvPicPr>
            <a:picLocks noChangeAspect="1" noChangeArrowheads="1"/>
          </p:cNvPicPr>
          <p:nvPr/>
        </p:nvPicPr>
        <p:blipFill>
          <a:blip r:embed="rId21" cstate="email"/>
          <a:srcRect/>
          <a:stretch>
            <a:fillRect/>
          </a:stretch>
        </p:blipFill>
        <p:spPr bwMode="ltGray">
          <a:xfrm>
            <a:off x="5554663" y="6130925"/>
            <a:ext cx="447675" cy="447675"/>
          </a:xfrm>
          <a:prstGeom prst="rect">
            <a:avLst/>
          </a:prstGeom>
          <a:noFill/>
          <a:ln w="9525">
            <a:noFill/>
            <a:miter lim="800000"/>
            <a:headEnd/>
            <a:tailEnd/>
          </a:ln>
        </p:spPr>
      </p:pic>
      <p:pic>
        <p:nvPicPr>
          <p:cNvPr id="12340" name="Picture 52" descr="\\.PSF\Parallels Share\Virtualization PPT\Meter-17.png"/>
          <p:cNvPicPr>
            <a:picLocks noChangeAspect="1" noChangeArrowheads="1"/>
          </p:cNvPicPr>
          <p:nvPr/>
        </p:nvPicPr>
        <p:blipFill>
          <a:blip r:embed="rId22" cstate="email"/>
          <a:srcRect/>
          <a:stretch>
            <a:fillRect/>
          </a:stretch>
        </p:blipFill>
        <p:spPr bwMode="ltGray">
          <a:xfrm>
            <a:off x="557213" y="1782763"/>
            <a:ext cx="320675" cy="319087"/>
          </a:xfrm>
          <a:prstGeom prst="rect">
            <a:avLst/>
          </a:prstGeom>
          <a:noFill/>
          <a:ln w="9525">
            <a:noFill/>
            <a:miter lim="800000"/>
            <a:headEnd/>
            <a:tailEnd/>
          </a:ln>
        </p:spPr>
      </p:pic>
      <p:pic>
        <p:nvPicPr>
          <p:cNvPr id="12341" name="Picture 53" descr="\\.PSF\Parallels Share\Virtualization PPT\Meter-18.png"/>
          <p:cNvPicPr>
            <a:picLocks noChangeAspect="1" noChangeArrowheads="1"/>
          </p:cNvPicPr>
          <p:nvPr/>
        </p:nvPicPr>
        <p:blipFill>
          <a:blip r:embed="rId23" cstate="email"/>
          <a:srcRect/>
          <a:stretch>
            <a:fillRect/>
          </a:stretch>
        </p:blipFill>
        <p:spPr bwMode="ltGray">
          <a:xfrm>
            <a:off x="557213" y="3487738"/>
            <a:ext cx="320675" cy="320675"/>
          </a:xfrm>
          <a:prstGeom prst="rect">
            <a:avLst/>
          </a:prstGeom>
          <a:noFill/>
          <a:ln w="9525">
            <a:noFill/>
            <a:miter lim="800000"/>
            <a:headEnd/>
            <a:tailEnd/>
          </a:ln>
        </p:spPr>
      </p:pic>
      <p:pic>
        <p:nvPicPr>
          <p:cNvPr id="12342" name="Picture 54" descr="\\.PSF\Parallels Share\Virtualization PPT\Meter-21.png"/>
          <p:cNvPicPr>
            <a:picLocks noChangeAspect="1" noChangeArrowheads="1"/>
          </p:cNvPicPr>
          <p:nvPr/>
        </p:nvPicPr>
        <p:blipFill>
          <a:blip r:embed="rId24" cstate="email"/>
          <a:srcRect/>
          <a:stretch>
            <a:fillRect/>
          </a:stretch>
        </p:blipFill>
        <p:spPr bwMode="ltGray">
          <a:xfrm>
            <a:off x="557213" y="1096963"/>
            <a:ext cx="320675" cy="320675"/>
          </a:xfrm>
          <a:prstGeom prst="rect">
            <a:avLst/>
          </a:prstGeom>
          <a:noFill/>
          <a:ln w="9525">
            <a:noFill/>
            <a:miter lim="800000"/>
            <a:headEnd/>
            <a:tailEnd/>
          </a:ln>
        </p:spPr>
      </p:pic>
      <p:pic>
        <p:nvPicPr>
          <p:cNvPr id="12343" name="Picture 55" descr="\\.PSF\Parallels Share\Virtualization PPT\Meter-23.png"/>
          <p:cNvPicPr>
            <a:picLocks noChangeAspect="1" noChangeArrowheads="1"/>
          </p:cNvPicPr>
          <p:nvPr/>
        </p:nvPicPr>
        <p:blipFill>
          <a:blip r:embed="rId25" cstate="email"/>
          <a:srcRect/>
          <a:stretch>
            <a:fillRect/>
          </a:stretch>
        </p:blipFill>
        <p:spPr bwMode="ltGray">
          <a:xfrm>
            <a:off x="557213" y="2805113"/>
            <a:ext cx="320675" cy="319087"/>
          </a:xfrm>
          <a:prstGeom prst="rect">
            <a:avLst/>
          </a:prstGeom>
          <a:noFill/>
          <a:ln w="9525">
            <a:noFill/>
            <a:miter lim="800000"/>
            <a:headEnd/>
            <a:tailEnd/>
          </a:ln>
        </p:spPr>
      </p:pic>
      <p:pic>
        <p:nvPicPr>
          <p:cNvPr id="12344" name="Picture 56" descr="\\.PSF\Parallels Share\Virtualization PPT\Meter-30.png"/>
          <p:cNvPicPr>
            <a:picLocks noChangeAspect="1" noChangeArrowheads="1"/>
          </p:cNvPicPr>
          <p:nvPr/>
        </p:nvPicPr>
        <p:blipFill>
          <a:blip r:embed="rId26" cstate="email"/>
          <a:srcRect/>
          <a:stretch>
            <a:fillRect/>
          </a:stretch>
        </p:blipFill>
        <p:spPr bwMode="ltGray">
          <a:xfrm>
            <a:off x="4697413" y="5626100"/>
            <a:ext cx="447675" cy="447675"/>
          </a:xfrm>
          <a:prstGeom prst="rect">
            <a:avLst/>
          </a:prstGeom>
          <a:noFill/>
          <a:ln w="9525">
            <a:noFill/>
            <a:miter lim="800000"/>
            <a:headEnd/>
            <a:tailEnd/>
          </a:ln>
        </p:spPr>
      </p:pic>
      <p:pic>
        <p:nvPicPr>
          <p:cNvPr id="193541" name="Picture 5" descr="Server-Physical-Single"/>
          <p:cNvPicPr>
            <a:picLocks noChangeAspect="1" noChangeArrowheads="1"/>
          </p:cNvPicPr>
          <p:nvPr/>
        </p:nvPicPr>
        <p:blipFill>
          <a:blip r:embed="rId10" cstate="email"/>
          <a:srcRect/>
          <a:stretch>
            <a:fillRect/>
          </a:stretch>
        </p:blipFill>
        <p:spPr bwMode="ltGray">
          <a:xfrm>
            <a:off x="4487863" y="471488"/>
            <a:ext cx="2238375" cy="1655762"/>
          </a:xfrm>
          <a:prstGeom prst="rect">
            <a:avLst/>
          </a:prstGeom>
          <a:noFill/>
          <a:ln w="9525">
            <a:noFill/>
            <a:miter lim="800000"/>
            <a:headEnd/>
            <a:tailEnd/>
          </a:ln>
        </p:spPr>
      </p:pic>
      <p:pic>
        <p:nvPicPr>
          <p:cNvPr id="193539" name="Picture 3" descr="KVM-Physical"/>
          <p:cNvPicPr>
            <a:picLocks noChangeAspect="1" noChangeArrowheads="1"/>
          </p:cNvPicPr>
          <p:nvPr/>
        </p:nvPicPr>
        <p:blipFill>
          <a:blip r:embed="rId27" cstate="email"/>
          <a:srcRect/>
          <a:stretch>
            <a:fillRect/>
          </a:stretch>
        </p:blipFill>
        <p:spPr bwMode="ltGray">
          <a:xfrm>
            <a:off x="5154613" y="901700"/>
            <a:ext cx="1974850" cy="1866900"/>
          </a:xfrm>
          <a:prstGeom prst="rect">
            <a:avLst/>
          </a:prstGeom>
          <a:noFill/>
          <a:ln w="9525">
            <a:noFill/>
            <a:miter lim="800000"/>
            <a:headEnd/>
            <a:tailEnd/>
          </a:ln>
        </p:spPr>
      </p:pic>
      <p:sp>
        <p:nvSpPr>
          <p:cNvPr id="6" name="Text Box 163"/>
          <p:cNvSpPr txBox="1">
            <a:spLocks noChangeArrowheads="1"/>
          </p:cNvSpPr>
          <p:nvPr/>
        </p:nvSpPr>
        <p:spPr bwMode="auto">
          <a:xfrm>
            <a:off x="6789738" y="2481263"/>
            <a:ext cx="2112962" cy="877887"/>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700" dirty="0">
                <a:solidFill>
                  <a:schemeClr val="bg1"/>
                </a:solidFill>
                <a:latin typeface="Arial" pitchFamily="34" charset="0"/>
              </a:rPr>
              <a:t>Prioritized report of consolidation candidates</a:t>
            </a:r>
          </a:p>
        </p:txBody>
      </p:sp>
      <p:pic>
        <p:nvPicPr>
          <p:cNvPr id="59" name="Picture 25" descr="\\.PSF\Parallels Share\Virtualization PPT\Windows-Server-2008-Logo.png"/>
          <p:cNvPicPr>
            <a:picLocks noChangeAspect="1" noChangeArrowheads="1"/>
          </p:cNvPicPr>
          <p:nvPr/>
        </p:nvPicPr>
        <p:blipFill>
          <a:blip r:embed="rId28" cstate="email"/>
          <a:srcRect/>
          <a:stretch>
            <a:fillRect/>
          </a:stretch>
        </p:blipFill>
        <p:spPr bwMode="auto">
          <a:xfrm>
            <a:off x="451485" y="5102543"/>
            <a:ext cx="1652588" cy="252412"/>
          </a:xfrm>
          <a:prstGeom prst="rect">
            <a:avLst/>
          </a:prstGeom>
          <a:noFill/>
          <a:ln w="9525">
            <a:noFill/>
            <a:miter lim="800000"/>
            <a:headEnd/>
            <a:tailEnd/>
          </a:ln>
        </p:spPr>
      </p:pic>
      <p:pic>
        <p:nvPicPr>
          <p:cNvPr id="10298" name="Picture 58" descr="\\.PSF\Parallels Share\Virtualization PPT\Screen-Prioritized-Consolidation-Candidates.png"/>
          <p:cNvPicPr>
            <a:picLocks noChangeAspect="1" noChangeArrowheads="1"/>
          </p:cNvPicPr>
          <p:nvPr/>
        </p:nvPicPr>
        <p:blipFill>
          <a:blip r:embed="rId29" cstate="email"/>
          <a:srcRect/>
          <a:stretch>
            <a:fillRect/>
          </a:stretch>
        </p:blipFill>
        <p:spPr bwMode="ltGray">
          <a:xfrm>
            <a:off x="5981700" y="1058863"/>
            <a:ext cx="433388" cy="684212"/>
          </a:xfrm>
          <a:prstGeom prst="rect">
            <a:avLst/>
          </a:prstGeom>
          <a:noFill/>
          <a:ln w="9525">
            <a:noFill/>
            <a:miter lim="800000"/>
            <a:headEnd/>
            <a:tailEnd/>
          </a:ln>
        </p:spPr>
      </p:pic>
      <p:pic>
        <p:nvPicPr>
          <p:cNvPr id="10299" name="Picture 59" descr="\\.PSF\Parallels Share\Virtualization PPT\Screen-Intelligent-Placement.png"/>
          <p:cNvPicPr>
            <a:picLocks noChangeAspect="1" noChangeArrowheads="1"/>
          </p:cNvPicPr>
          <p:nvPr/>
        </p:nvPicPr>
        <p:blipFill>
          <a:blip r:embed="rId30" cstate="email"/>
          <a:srcRect/>
          <a:stretch>
            <a:fillRect/>
          </a:stretch>
        </p:blipFill>
        <p:spPr bwMode="ltGray">
          <a:xfrm>
            <a:off x="5981700" y="1058863"/>
            <a:ext cx="433388" cy="684212"/>
          </a:xfrm>
          <a:prstGeom prst="rect">
            <a:avLst/>
          </a:prstGeom>
          <a:noFill/>
          <a:ln w="9525">
            <a:noFill/>
            <a:miter lim="800000"/>
            <a:headEnd/>
            <a:tailEnd/>
          </a:ln>
        </p:spPr>
      </p:pic>
      <p:pic>
        <p:nvPicPr>
          <p:cNvPr id="62" name="Picture 45" descr="\\.PSF\Parallels Share\Virtualization PPT\Meter-91.png"/>
          <p:cNvPicPr>
            <a:picLocks noChangeAspect="1" noChangeArrowheads="1"/>
          </p:cNvPicPr>
          <p:nvPr/>
        </p:nvPicPr>
        <p:blipFill>
          <a:blip r:embed="rId17" cstate="email"/>
          <a:srcRect/>
          <a:stretch>
            <a:fillRect/>
          </a:stretch>
        </p:blipFill>
        <p:spPr bwMode="ltGray">
          <a:xfrm>
            <a:off x="461963" y="3044825"/>
            <a:ext cx="428625" cy="430213"/>
          </a:xfrm>
          <a:prstGeom prst="rect">
            <a:avLst/>
          </a:prstGeom>
          <a:noFill/>
          <a:ln w="9525">
            <a:noFill/>
            <a:miter lim="800000"/>
            <a:headEnd/>
            <a:tailEnd/>
          </a:ln>
        </p:spPr>
      </p:pic>
      <p:sp>
        <p:nvSpPr>
          <p:cNvPr id="63" name="Title 62"/>
          <p:cNvSpPr>
            <a:spLocks noGrp="1"/>
          </p:cNvSpPr>
          <p:nvPr>
            <p:ph type="title"/>
          </p:nvPr>
        </p:nvSpPr>
        <p:spPr>
          <a:xfrm>
            <a:off x="152400" y="76200"/>
            <a:ext cx="8382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Scenario: Consolidation</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pic>
        <p:nvPicPr>
          <p:cNvPr id="64" name="Picture 2" descr="C:\Users\rajivaru\Documents\MS_Files\WSV\BOM\Logos\WS08-HypeV_h_rgb_r.png"/>
          <p:cNvPicPr>
            <a:picLocks noChangeAspect="1" noChangeArrowheads="1"/>
          </p:cNvPicPr>
          <p:nvPr/>
        </p:nvPicPr>
        <p:blipFill>
          <a:blip r:embed="rId31" cstate="email"/>
          <a:srcRect/>
          <a:stretch>
            <a:fillRect/>
          </a:stretch>
        </p:blipFill>
        <p:spPr bwMode="auto">
          <a:xfrm>
            <a:off x="7162800" y="6096000"/>
            <a:ext cx="1676400" cy="372010"/>
          </a:xfrm>
          <a:prstGeom prst="rect">
            <a:avLst/>
          </a:prstGeom>
          <a:noFill/>
        </p:spPr>
      </p:pic>
      <p:sp>
        <p:nvSpPr>
          <p:cNvPr id="61"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ustDataLst>
      <p:tags r:id="rId1"/>
    </p:custDataLst>
  </p:cSld>
  <p:clrMapOvr>
    <a:masterClrMapping/>
  </p:clrMapOvr>
  <p:transition advTm="125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1000"/>
                                        <p:tgtEl>
                                          <p:spTgt spid="193542"/>
                                        </p:tgtEl>
                                      </p:cBhvr>
                                    </p:animEffect>
                                  </p:childTnLst>
                                </p:cTn>
                              </p:par>
                              <p:par>
                                <p:cTn id="8" presetID="10" presetClass="entr" presetSubtype="0" fill="hold" nodeType="withEffect">
                                  <p:stCondLst>
                                    <p:cond delay="0"/>
                                  </p:stCondLst>
                                  <p:childTnLst>
                                    <p:set>
                                      <p:cBhvr>
                                        <p:cTn id="9" dur="1" fill="hold">
                                          <p:stCondLst>
                                            <p:cond delay="0"/>
                                          </p:stCondLst>
                                        </p:cTn>
                                        <p:tgtEl>
                                          <p:spTgt spid="193544"/>
                                        </p:tgtEl>
                                        <p:attrNameLst>
                                          <p:attrName>style.visibility</p:attrName>
                                        </p:attrNameLst>
                                      </p:cBhvr>
                                      <p:to>
                                        <p:strVal val="visible"/>
                                      </p:to>
                                    </p:set>
                                    <p:animEffect transition="in" filter="fade">
                                      <p:cBhvr>
                                        <p:cTn id="10" dur="1000"/>
                                        <p:tgtEl>
                                          <p:spTgt spid="193544"/>
                                        </p:tgtEl>
                                      </p:cBhvr>
                                    </p:animEffect>
                                  </p:childTnLst>
                                </p:cTn>
                              </p:par>
                              <p:par>
                                <p:cTn id="11" presetID="10" presetClass="entr" presetSubtype="0" fill="hold" nodeType="withEffect">
                                  <p:stCondLst>
                                    <p:cond delay="0"/>
                                  </p:stCondLst>
                                  <p:childTnLst>
                                    <p:set>
                                      <p:cBhvr>
                                        <p:cTn id="12" dur="1" fill="hold">
                                          <p:stCondLst>
                                            <p:cond delay="0"/>
                                          </p:stCondLst>
                                        </p:cTn>
                                        <p:tgtEl>
                                          <p:spTgt spid="193545"/>
                                        </p:tgtEl>
                                        <p:attrNameLst>
                                          <p:attrName>style.visibility</p:attrName>
                                        </p:attrNameLst>
                                      </p:cBhvr>
                                      <p:to>
                                        <p:strVal val="visible"/>
                                      </p:to>
                                    </p:set>
                                    <p:animEffect transition="in" filter="fade">
                                      <p:cBhvr>
                                        <p:cTn id="13" dur="1000"/>
                                        <p:tgtEl>
                                          <p:spTgt spid="193545"/>
                                        </p:tgtEl>
                                      </p:cBhvr>
                                    </p:animEffect>
                                  </p:childTnLst>
                                </p:cTn>
                              </p:par>
                              <p:par>
                                <p:cTn id="14" presetID="10" presetClass="entr" presetSubtype="0" fill="hold" nodeType="withEffect">
                                  <p:stCondLst>
                                    <p:cond delay="0"/>
                                  </p:stCondLst>
                                  <p:childTnLst>
                                    <p:set>
                                      <p:cBhvr>
                                        <p:cTn id="15" dur="1" fill="hold">
                                          <p:stCondLst>
                                            <p:cond delay="0"/>
                                          </p:stCondLst>
                                        </p:cTn>
                                        <p:tgtEl>
                                          <p:spTgt spid="193546"/>
                                        </p:tgtEl>
                                        <p:attrNameLst>
                                          <p:attrName>style.visibility</p:attrName>
                                        </p:attrNameLst>
                                      </p:cBhvr>
                                      <p:to>
                                        <p:strVal val="visible"/>
                                      </p:to>
                                    </p:set>
                                    <p:animEffect transition="in" filter="fade">
                                      <p:cBhvr>
                                        <p:cTn id="16" dur="1000"/>
                                        <p:tgtEl>
                                          <p:spTgt spid="193546"/>
                                        </p:tgtEl>
                                      </p:cBhvr>
                                    </p:animEffect>
                                  </p:childTnLst>
                                </p:cTn>
                              </p:par>
                              <p:par>
                                <p:cTn id="17" presetID="10" presetClass="entr" presetSubtype="0" fill="hold" nodeType="withEffect">
                                  <p:stCondLst>
                                    <p:cond delay="0"/>
                                  </p:stCondLst>
                                  <p:childTnLst>
                                    <p:set>
                                      <p:cBhvr>
                                        <p:cTn id="18" dur="1" fill="hold">
                                          <p:stCondLst>
                                            <p:cond delay="0"/>
                                          </p:stCondLst>
                                        </p:cTn>
                                        <p:tgtEl>
                                          <p:spTgt spid="193547"/>
                                        </p:tgtEl>
                                        <p:attrNameLst>
                                          <p:attrName>style.visibility</p:attrName>
                                        </p:attrNameLst>
                                      </p:cBhvr>
                                      <p:to>
                                        <p:strVal val="visible"/>
                                      </p:to>
                                    </p:set>
                                    <p:animEffect transition="in" filter="fade">
                                      <p:cBhvr>
                                        <p:cTn id="19" dur="1000"/>
                                        <p:tgtEl>
                                          <p:spTgt spid="193547"/>
                                        </p:tgtEl>
                                      </p:cBhvr>
                                    </p:animEffect>
                                  </p:childTnLst>
                                </p:cTn>
                              </p:par>
                              <p:par>
                                <p:cTn id="20" presetID="10" presetClass="entr" presetSubtype="0" fill="hold" nodeType="withEffect">
                                  <p:stCondLst>
                                    <p:cond delay="0"/>
                                  </p:stCondLst>
                                  <p:childTnLst>
                                    <p:set>
                                      <p:cBhvr>
                                        <p:cTn id="21" dur="1" fill="hold">
                                          <p:stCondLst>
                                            <p:cond delay="0"/>
                                          </p:stCondLst>
                                        </p:cTn>
                                        <p:tgtEl>
                                          <p:spTgt spid="193548"/>
                                        </p:tgtEl>
                                        <p:attrNameLst>
                                          <p:attrName>style.visibility</p:attrName>
                                        </p:attrNameLst>
                                      </p:cBhvr>
                                      <p:to>
                                        <p:strVal val="visible"/>
                                      </p:to>
                                    </p:set>
                                    <p:animEffect transition="in" filter="fade">
                                      <p:cBhvr>
                                        <p:cTn id="22" dur="1000"/>
                                        <p:tgtEl>
                                          <p:spTgt spid="193548"/>
                                        </p:tgtEl>
                                      </p:cBhvr>
                                    </p:animEffect>
                                  </p:childTnLst>
                                </p:cTn>
                              </p:par>
                              <p:par>
                                <p:cTn id="23" presetID="10" presetClass="entr" presetSubtype="0" fill="hold" nodeType="withEffect">
                                  <p:stCondLst>
                                    <p:cond delay="0"/>
                                  </p:stCondLst>
                                  <p:childTnLst>
                                    <p:set>
                                      <p:cBhvr>
                                        <p:cTn id="24" dur="1" fill="hold">
                                          <p:stCondLst>
                                            <p:cond delay="0"/>
                                          </p:stCondLst>
                                        </p:cTn>
                                        <p:tgtEl>
                                          <p:spTgt spid="193549"/>
                                        </p:tgtEl>
                                        <p:attrNameLst>
                                          <p:attrName>style.visibility</p:attrName>
                                        </p:attrNameLst>
                                      </p:cBhvr>
                                      <p:to>
                                        <p:strVal val="visible"/>
                                      </p:to>
                                    </p:set>
                                    <p:animEffect transition="in" filter="fade">
                                      <p:cBhvr>
                                        <p:cTn id="25" dur="1000"/>
                                        <p:tgtEl>
                                          <p:spTgt spid="193549"/>
                                        </p:tgtEl>
                                      </p:cBhvr>
                                    </p:animEffect>
                                  </p:childTnLst>
                                </p:cTn>
                              </p:par>
                              <p:par>
                                <p:cTn id="26" presetID="10" presetClass="entr" presetSubtype="0" fill="hold" nodeType="withEffect">
                                  <p:stCondLst>
                                    <p:cond delay="0"/>
                                  </p:stCondLst>
                                  <p:childTnLst>
                                    <p:set>
                                      <p:cBhvr>
                                        <p:cTn id="27" dur="1" fill="hold">
                                          <p:stCondLst>
                                            <p:cond delay="0"/>
                                          </p:stCondLst>
                                        </p:cTn>
                                        <p:tgtEl>
                                          <p:spTgt spid="193552"/>
                                        </p:tgtEl>
                                        <p:attrNameLst>
                                          <p:attrName>style.visibility</p:attrName>
                                        </p:attrNameLst>
                                      </p:cBhvr>
                                      <p:to>
                                        <p:strVal val="visible"/>
                                      </p:to>
                                    </p:set>
                                    <p:animEffect transition="in" filter="fade">
                                      <p:cBhvr>
                                        <p:cTn id="28" dur="1000"/>
                                        <p:tgtEl>
                                          <p:spTgt spid="193552"/>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20528"/>
                                        </p:tgtEl>
                                        <p:attrNameLst>
                                          <p:attrName>style.visibility</p:attrName>
                                        </p:attrNameLst>
                                      </p:cBhvr>
                                      <p:to>
                                        <p:strVal val="visible"/>
                                      </p:to>
                                    </p:set>
                                    <p:animEffect transition="in" filter="fade">
                                      <p:cBhvr>
                                        <p:cTn id="34" dur="1000"/>
                                        <p:tgtEl>
                                          <p:spTgt spid="20528"/>
                                        </p:tgtEl>
                                      </p:cBhvr>
                                    </p:animEffect>
                                  </p:childTnLst>
                                </p:cTn>
                              </p:par>
                              <p:par>
                                <p:cTn id="35" presetID="10" presetClass="entr" presetSubtype="0" fill="hold" nodeType="withEffect">
                                  <p:stCondLst>
                                    <p:cond delay="0"/>
                                  </p:stCondLst>
                                  <p:childTnLst>
                                    <p:set>
                                      <p:cBhvr>
                                        <p:cTn id="36" dur="1" fill="hold">
                                          <p:stCondLst>
                                            <p:cond delay="0"/>
                                          </p:stCondLst>
                                        </p:cTn>
                                        <p:tgtEl>
                                          <p:spTgt spid="193571"/>
                                        </p:tgtEl>
                                        <p:attrNameLst>
                                          <p:attrName>style.visibility</p:attrName>
                                        </p:attrNameLst>
                                      </p:cBhvr>
                                      <p:to>
                                        <p:strVal val="visible"/>
                                      </p:to>
                                    </p:set>
                                    <p:animEffect transition="in" filter="fade">
                                      <p:cBhvr>
                                        <p:cTn id="37" dur="1000"/>
                                        <p:tgtEl>
                                          <p:spTgt spid="1935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97"/>
                                        </p:tgtEl>
                                        <p:attrNameLst>
                                          <p:attrName>style.visibility</p:attrName>
                                        </p:attrNameLst>
                                      </p:cBhvr>
                                      <p:to>
                                        <p:strVal val="visible"/>
                                      </p:to>
                                    </p:set>
                                    <p:animEffect transition="in" filter="fade">
                                      <p:cBhvr>
                                        <p:cTn id="42" dur="1000"/>
                                        <p:tgtEl>
                                          <p:spTgt spid="10297"/>
                                        </p:tgtEl>
                                      </p:cBhvr>
                                    </p:animEffect>
                                  </p:childTnLst>
                                </p:cTn>
                              </p:par>
                              <p:par>
                                <p:cTn id="43" presetID="10" presetClass="entr" presetSubtype="0" fill="hold" nodeType="withEffect">
                                  <p:stCondLst>
                                    <p:cond delay="0"/>
                                  </p:stCondLst>
                                  <p:childTnLst>
                                    <p:set>
                                      <p:cBhvr>
                                        <p:cTn id="44" dur="1" fill="hold">
                                          <p:stCondLst>
                                            <p:cond delay="0"/>
                                          </p:stCondLst>
                                        </p:cTn>
                                        <p:tgtEl>
                                          <p:spTgt spid="10292"/>
                                        </p:tgtEl>
                                        <p:attrNameLst>
                                          <p:attrName>style.visibility</p:attrName>
                                        </p:attrNameLst>
                                      </p:cBhvr>
                                      <p:to>
                                        <p:strVal val="visible"/>
                                      </p:to>
                                    </p:set>
                                    <p:animEffect transition="in" filter="fade">
                                      <p:cBhvr>
                                        <p:cTn id="45" dur="1000"/>
                                        <p:tgtEl>
                                          <p:spTgt spid="10292"/>
                                        </p:tgtEl>
                                      </p:cBhvr>
                                    </p:animEffect>
                                  </p:childTnLst>
                                </p:cTn>
                              </p:par>
                              <p:par>
                                <p:cTn id="46" presetID="10" presetClass="entr" presetSubtype="0" fill="hold" nodeType="withEffect">
                                  <p:stCondLst>
                                    <p:cond delay="0"/>
                                  </p:stCondLst>
                                  <p:childTnLst>
                                    <p:set>
                                      <p:cBhvr>
                                        <p:cTn id="47" dur="1" fill="hold">
                                          <p:stCondLst>
                                            <p:cond delay="0"/>
                                          </p:stCondLst>
                                        </p:cTn>
                                        <p:tgtEl>
                                          <p:spTgt spid="10293"/>
                                        </p:tgtEl>
                                        <p:attrNameLst>
                                          <p:attrName>style.visibility</p:attrName>
                                        </p:attrNameLst>
                                      </p:cBhvr>
                                      <p:to>
                                        <p:strVal val="visible"/>
                                      </p:to>
                                    </p:set>
                                    <p:animEffect transition="in" filter="fade">
                                      <p:cBhvr>
                                        <p:cTn id="48" dur="1000"/>
                                        <p:tgtEl>
                                          <p:spTgt spid="10293"/>
                                        </p:tgtEl>
                                      </p:cBhvr>
                                    </p:animEffect>
                                  </p:childTnLst>
                                </p:cTn>
                              </p:par>
                              <p:par>
                                <p:cTn id="49" presetID="10" presetClass="entr" presetSubtype="0" fill="hold" nodeType="withEffect">
                                  <p:stCondLst>
                                    <p:cond delay="0"/>
                                  </p:stCondLst>
                                  <p:childTnLst>
                                    <p:set>
                                      <p:cBhvr>
                                        <p:cTn id="50" dur="1" fill="hold">
                                          <p:stCondLst>
                                            <p:cond delay="0"/>
                                          </p:stCondLst>
                                        </p:cTn>
                                        <p:tgtEl>
                                          <p:spTgt spid="10294"/>
                                        </p:tgtEl>
                                        <p:attrNameLst>
                                          <p:attrName>style.visibility</p:attrName>
                                        </p:attrNameLst>
                                      </p:cBhvr>
                                      <p:to>
                                        <p:strVal val="visible"/>
                                      </p:to>
                                    </p:set>
                                    <p:animEffect transition="in" filter="fade">
                                      <p:cBhvr>
                                        <p:cTn id="51" dur="1000"/>
                                        <p:tgtEl>
                                          <p:spTgt spid="10294"/>
                                        </p:tgtEl>
                                      </p:cBhvr>
                                    </p:animEffect>
                                  </p:childTnLst>
                                </p:cTn>
                              </p:par>
                              <p:par>
                                <p:cTn id="52" presetID="10" presetClass="entr" presetSubtype="0" fill="hold" nodeType="withEffect">
                                  <p:stCondLst>
                                    <p:cond delay="0"/>
                                  </p:stCondLst>
                                  <p:childTnLst>
                                    <p:set>
                                      <p:cBhvr>
                                        <p:cTn id="53" dur="1" fill="hold">
                                          <p:stCondLst>
                                            <p:cond delay="0"/>
                                          </p:stCondLst>
                                        </p:cTn>
                                        <p:tgtEl>
                                          <p:spTgt spid="10295"/>
                                        </p:tgtEl>
                                        <p:attrNameLst>
                                          <p:attrName>style.visibility</p:attrName>
                                        </p:attrNameLst>
                                      </p:cBhvr>
                                      <p:to>
                                        <p:strVal val="visible"/>
                                      </p:to>
                                    </p:set>
                                    <p:animEffect transition="in" filter="fade">
                                      <p:cBhvr>
                                        <p:cTn id="54" dur="1000"/>
                                        <p:tgtEl>
                                          <p:spTgt spid="1029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3541"/>
                                        </p:tgtEl>
                                        <p:attrNameLst>
                                          <p:attrName>style.visibility</p:attrName>
                                        </p:attrNameLst>
                                      </p:cBhvr>
                                      <p:to>
                                        <p:strVal val="visible"/>
                                      </p:to>
                                    </p:set>
                                    <p:animEffect transition="in" filter="fade">
                                      <p:cBhvr>
                                        <p:cTn id="59" dur="1000"/>
                                        <p:tgtEl>
                                          <p:spTgt spid="193541"/>
                                        </p:tgtEl>
                                      </p:cBhvr>
                                    </p:animEffect>
                                  </p:childTnLst>
                                </p:cTn>
                              </p:par>
                              <p:par>
                                <p:cTn id="60" presetID="10" presetClass="entr" presetSubtype="0" fill="hold" nodeType="withEffect">
                                  <p:stCondLst>
                                    <p:cond delay="0"/>
                                  </p:stCondLst>
                                  <p:childTnLst>
                                    <p:set>
                                      <p:cBhvr>
                                        <p:cTn id="61" dur="1" fill="hold">
                                          <p:stCondLst>
                                            <p:cond delay="0"/>
                                          </p:stCondLst>
                                        </p:cTn>
                                        <p:tgtEl>
                                          <p:spTgt spid="193539"/>
                                        </p:tgtEl>
                                        <p:attrNameLst>
                                          <p:attrName>style.visibility</p:attrName>
                                        </p:attrNameLst>
                                      </p:cBhvr>
                                      <p:to>
                                        <p:strVal val="visible"/>
                                      </p:to>
                                    </p:set>
                                    <p:animEffect transition="in" filter="fade">
                                      <p:cBhvr>
                                        <p:cTn id="62" dur="1000"/>
                                        <p:tgtEl>
                                          <p:spTgt spid="193539"/>
                                        </p:tgtEl>
                                      </p:cBhvr>
                                    </p:animEffect>
                                  </p:childTnLst>
                                </p:cTn>
                              </p:par>
                              <p:par>
                                <p:cTn id="63" presetID="10" presetClass="entr" presetSubtype="0" fill="hold" nodeType="withEffect">
                                  <p:stCondLst>
                                    <p:cond delay="0"/>
                                  </p:stCondLst>
                                  <p:childTnLst>
                                    <p:set>
                                      <p:cBhvr>
                                        <p:cTn id="64" dur="1" fill="hold">
                                          <p:stCondLst>
                                            <p:cond delay="0"/>
                                          </p:stCondLst>
                                        </p:cTn>
                                        <p:tgtEl>
                                          <p:spTgt spid="15383"/>
                                        </p:tgtEl>
                                        <p:attrNameLst>
                                          <p:attrName>style.visibility</p:attrName>
                                        </p:attrNameLst>
                                      </p:cBhvr>
                                      <p:to>
                                        <p:strVal val="visible"/>
                                      </p:to>
                                    </p:set>
                                    <p:animEffect transition="in" filter="fade">
                                      <p:cBhvr>
                                        <p:cTn id="65" dur="1000"/>
                                        <p:tgtEl>
                                          <p:spTgt spid="153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1000"/>
                                        <p:tgtEl>
                                          <p:spTgt spid="79"/>
                                        </p:tgtEl>
                                      </p:cBhvr>
                                    </p:animEffect>
                                  </p:childTnLst>
                                </p:cTn>
                              </p:par>
                              <p:par>
                                <p:cTn id="75" presetID="10"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0"/>
                                        <p:tgtEl>
                                          <p:spTgt spid="80"/>
                                        </p:tgtEl>
                                      </p:cBhvr>
                                    </p:animEffect>
                                  </p:childTnLst>
                                </p:cTn>
                              </p:par>
                              <p:par>
                                <p:cTn id="78" presetID="10" presetClass="entr" presetSubtype="0" fill="hold"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1000"/>
                                        <p:tgtEl>
                                          <p:spTgt spid="81"/>
                                        </p:tgtEl>
                                      </p:cBhvr>
                                    </p:animEffect>
                                  </p:childTnLst>
                                </p:cTn>
                              </p:par>
                              <p:par>
                                <p:cTn id="81" presetID="42" presetClass="path" presetSubtype="0" accel="50000" fill="hold" nodeType="withEffect">
                                  <p:stCondLst>
                                    <p:cond delay="0"/>
                                  </p:stCondLst>
                                  <p:childTnLst>
                                    <p:animMotion origin="layout" path="M 0.01875 -0.00139 L -0.12205 0.55602 " pathEditMode="relative" rAng="0" ptsTypes="AA">
                                      <p:cBhvr>
                                        <p:cTn id="82" dur="2000" fill="hold"/>
                                        <p:tgtEl>
                                          <p:spTgt spid="79"/>
                                        </p:tgtEl>
                                        <p:attrNameLst>
                                          <p:attrName>ppt_x</p:attrName>
                                          <p:attrName>ppt_y</p:attrName>
                                        </p:attrNameLst>
                                      </p:cBhvr>
                                      <p:rCtr x="-70" y="279"/>
                                    </p:animMotion>
                                  </p:childTnLst>
                                </p:cTn>
                              </p:par>
                              <p:par>
                                <p:cTn id="83" presetID="42" presetClass="path" presetSubtype="0" accel="50000" fill="hold" nodeType="withEffect">
                                  <p:stCondLst>
                                    <p:cond delay="0"/>
                                  </p:stCondLst>
                                  <p:childTnLst>
                                    <p:animMotion origin="layout" path="M 0.01788 0.00116 L -0.00781 0.62408 " pathEditMode="relative" rAng="0" ptsTypes="AA">
                                      <p:cBhvr>
                                        <p:cTn id="84" dur="2000" fill="hold"/>
                                        <p:tgtEl>
                                          <p:spTgt spid="80"/>
                                        </p:tgtEl>
                                        <p:attrNameLst>
                                          <p:attrName>ppt_x</p:attrName>
                                          <p:attrName>ppt_y</p:attrName>
                                        </p:attrNameLst>
                                      </p:cBhvr>
                                      <p:rCtr x="-13" y="311"/>
                                    </p:animMotion>
                                  </p:childTnLst>
                                </p:cTn>
                              </p:par>
                              <p:par>
                                <p:cTn id="85" presetID="42" presetClass="path" presetSubtype="0" accel="50000" fill="hold" nodeType="withEffect">
                                  <p:stCondLst>
                                    <p:cond delay="0"/>
                                  </p:stCondLst>
                                  <p:childTnLst>
                                    <p:animMotion origin="layout" path="M 0.01788 0.00116 L 0.0835 0.7051 " pathEditMode="relative" rAng="0" ptsTypes="AA">
                                      <p:cBhvr>
                                        <p:cTn id="86" dur="2000" fill="hold"/>
                                        <p:tgtEl>
                                          <p:spTgt spid="81"/>
                                        </p:tgtEl>
                                        <p:attrNameLst>
                                          <p:attrName>ppt_x</p:attrName>
                                          <p:attrName>ppt_y</p:attrName>
                                        </p:attrNameLst>
                                      </p:cBhvr>
                                      <p:rCtr x="33" y="352"/>
                                    </p:animMotion>
                                  </p:childTnLst>
                                </p:cTn>
                              </p:par>
                              <p:par>
                                <p:cTn id="87" presetID="10" presetClass="exit" presetSubtype="0" fill="hold" nodeType="withEffect">
                                  <p:stCondLst>
                                    <p:cond delay="1700"/>
                                  </p:stCondLst>
                                  <p:childTnLst>
                                    <p:animEffect transition="out" filter="fade">
                                      <p:cBhvr>
                                        <p:cTn id="88" dur="500"/>
                                        <p:tgtEl>
                                          <p:spTgt spid="79"/>
                                        </p:tgtEl>
                                      </p:cBhvr>
                                    </p:animEffect>
                                    <p:set>
                                      <p:cBhvr>
                                        <p:cTn id="89" dur="1" fill="hold">
                                          <p:stCondLst>
                                            <p:cond delay="499"/>
                                          </p:stCondLst>
                                        </p:cTn>
                                        <p:tgtEl>
                                          <p:spTgt spid="79"/>
                                        </p:tgtEl>
                                        <p:attrNameLst>
                                          <p:attrName>style.visibility</p:attrName>
                                        </p:attrNameLst>
                                      </p:cBhvr>
                                      <p:to>
                                        <p:strVal val="hidden"/>
                                      </p:to>
                                    </p:set>
                                  </p:childTnLst>
                                </p:cTn>
                              </p:par>
                              <p:par>
                                <p:cTn id="90" presetID="10" presetClass="exit" presetSubtype="0" fill="hold" nodeType="withEffect">
                                  <p:stCondLst>
                                    <p:cond delay="1700"/>
                                  </p:stCondLst>
                                  <p:childTnLst>
                                    <p:animEffect transition="out" filter="fade">
                                      <p:cBhvr>
                                        <p:cTn id="91" dur="500"/>
                                        <p:tgtEl>
                                          <p:spTgt spid="80"/>
                                        </p:tgtEl>
                                      </p:cBhvr>
                                    </p:animEffect>
                                    <p:set>
                                      <p:cBhvr>
                                        <p:cTn id="92" dur="1" fill="hold">
                                          <p:stCondLst>
                                            <p:cond delay="499"/>
                                          </p:stCondLst>
                                        </p:cTn>
                                        <p:tgtEl>
                                          <p:spTgt spid="80"/>
                                        </p:tgtEl>
                                        <p:attrNameLst>
                                          <p:attrName>style.visibility</p:attrName>
                                        </p:attrNameLst>
                                      </p:cBhvr>
                                      <p:to>
                                        <p:strVal val="hidden"/>
                                      </p:to>
                                    </p:set>
                                  </p:childTnLst>
                                </p:cTn>
                              </p:par>
                              <p:par>
                                <p:cTn id="93" presetID="10" presetClass="exit" presetSubtype="0" fill="hold" nodeType="withEffect">
                                  <p:stCondLst>
                                    <p:cond delay="1700"/>
                                  </p:stCondLst>
                                  <p:childTnLst>
                                    <p:animEffect transition="out" filter="fade">
                                      <p:cBhvr>
                                        <p:cTn id="94" dur="500"/>
                                        <p:tgtEl>
                                          <p:spTgt spid="81"/>
                                        </p:tgtEl>
                                      </p:cBhvr>
                                    </p:animEffect>
                                    <p:set>
                                      <p:cBhvr>
                                        <p:cTn id="95" dur="1" fill="hold">
                                          <p:stCondLst>
                                            <p:cond delay="499"/>
                                          </p:stCondLst>
                                        </p:cTn>
                                        <p:tgtEl>
                                          <p:spTgt spid="81"/>
                                        </p:tgtEl>
                                        <p:attrNameLst>
                                          <p:attrName>style.visibility</p:attrName>
                                        </p:attrNameLst>
                                      </p:cBhvr>
                                      <p:to>
                                        <p:strVal val="hidden"/>
                                      </p:to>
                                    </p:set>
                                  </p:childTnLst>
                                </p:cTn>
                              </p:par>
                              <p:par>
                                <p:cTn id="96" presetID="23" presetClass="entr" presetSubtype="16" fill="hold" nodeType="withEffect">
                                  <p:stCondLst>
                                    <p:cond delay="1800"/>
                                  </p:stCondLst>
                                  <p:childTnLst>
                                    <p:set>
                                      <p:cBhvr>
                                        <p:cTn id="97" dur="1" fill="hold">
                                          <p:stCondLst>
                                            <p:cond delay="0"/>
                                          </p:stCondLst>
                                        </p:cTn>
                                        <p:tgtEl>
                                          <p:spTgt spid="78"/>
                                        </p:tgtEl>
                                        <p:attrNameLst>
                                          <p:attrName>style.visibility</p:attrName>
                                        </p:attrNameLst>
                                      </p:cBhvr>
                                      <p:to>
                                        <p:strVal val="visible"/>
                                      </p:to>
                                    </p:set>
                                    <p:anim calcmode="lin" valueType="num">
                                      <p:cBhvr>
                                        <p:cTn id="98" dur="500" fill="hold"/>
                                        <p:tgtEl>
                                          <p:spTgt spid="78"/>
                                        </p:tgtEl>
                                        <p:attrNameLst>
                                          <p:attrName>ppt_w</p:attrName>
                                        </p:attrNameLst>
                                      </p:cBhvr>
                                      <p:tavLst>
                                        <p:tav tm="0">
                                          <p:val>
                                            <p:fltVal val="0"/>
                                          </p:val>
                                        </p:tav>
                                        <p:tav tm="100000">
                                          <p:val>
                                            <p:strVal val="#ppt_w"/>
                                          </p:val>
                                        </p:tav>
                                      </p:tavLst>
                                    </p:anim>
                                    <p:anim calcmode="lin" valueType="num">
                                      <p:cBhvr>
                                        <p:cTn id="99" dur="500" fill="hold"/>
                                        <p:tgtEl>
                                          <p:spTgt spid="78"/>
                                        </p:tgtEl>
                                        <p:attrNameLst>
                                          <p:attrName>ppt_h</p:attrName>
                                        </p:attrNameLst>
                                      </p:cBhvr>
                                      <p:tavLst>
                                        <p:tav tm="0">
                                          <p:val>
                                            <p:fltVal val="0"/>
                                          </p:val>
                                        </p:tav>
                                        <p:tav tm="100000">
                                          <p:val>
                                            <p:strVal val="#ppt_h"/>
                                          </p:val>
                                        </p:tav>
                                      </p:tavLst>
                                    </p:anim>
                                  </p:childTnLst>
                                </p:cTn>
                              </p:par>
                              <p:par>
                                <p:cTn id="100" presetID="23" presetClass="entr" presetSubtype="16" fill="hold" nodeType="withEffect">
                                  <p:stCondLst>
                                    <p:cond delay="180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1800"/>
                                  </p:stCondLst>
                                  <p:childTnLst>
                                    <p:set>
                                      <p:cBhvr>
                                        <p:cTn id="105" dur="1" fill="hold">
                                          <p:stCondLst>
                                            <p:cond delay="0"/>
                                          </p:stCondLst>
                                        </p:cTn>
                                        <p:tgtEl>
                                          <p:spTgt spid="193576"/>
                                        </p:tgtEl>
                                        <p:attrNameLst>
                                          <p:attrName>style.visibility</p:attrName>
                                        </p:attrNameLst>
                                      </p:cBhvr>
                                      <p:to>
                                        <p:strVal val="visible"/>
                                      </p:to>
                                    </p:set>
                                    <p:anim calcmode="lin" valueType="num">
                                      <p:cBhvr>
                                        <p:cTn id="106" dur="500" fill="hold"/>
                                        <p:tgtEl>
                                          <p:spTgt spid="193576"/>
                                        </p:tgtEl>
                                        <p:attrNameLst>
                                          <p:attrName>ppt_w</p:attrName>
                                        </p:attrNameLst>
                                      </p:cBhvr>
                                      <p:tavLst>
                                        <p:tav tm="0">
                                          <p:val>
                                            <p:fltVal val="0"/>
                                          </p:val>
                                        </p:tav>
                                        <p:tav tm="100000">
                                          <p:val>
                                            <p:strVal val="#ppt_w"/>
                                          </p:val>
                                        </p:tav>
                                      </p:tavLst>
                                    </p:anim>
                                    <p:anim calcmode="lin" valueType="num">
                                      <p:cBhvr>
                                        <p:cTn id="107" dur="500" fill="hold"/>
                                        <p:tgtEl>
                                          <p:spTgt spid="193576"/>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1000"/>
                                        <p:tgtEl>
                                          <p:spTgt spid="4"/>
                                        </p:tgtEl>
                                      </p:cBhvr>
                                    </p:animEffect>
                                  </p:childTnLst>
                                </p:cTn>
                              </p:par>
                            </p:childTnLst>
                          </p:cTn>
                        </p:par>
                        <p:par>
                          <p:cTn id="117" fill="hold">
                            <p:stCondLst>
                              <p:cond delay="1500"/>
                            </p:stCondLst>
                            <p:childTnLst>
                              <p:par>
                                <p:cTn id="118" presetID="10" presetClass="entr" presetSubtype="0" fill="hold" nodeType="afterEffect">
                                  <p:stCondLst>
                                    <p:cond delay="0"/>
                                  </p:stCondLst>
                                  <p:childTnLst>
                                    <p:set>
                                      <p:cBhvr>
                                        <p:cTn id="119" dur="1" fill="hold">
                                          <p:stCondLst>
                                            <p:cond delay="0"/>
                                          </p:stCondLst>
                                        </p:cTn>
                                        <p:tgtEl>
                                          <p:spTgt spid="12333"/>
                                        </p:tgtEl>
                                        <p:attrNameLst>
                                          <p:attrName>style.visibility</p:attrName>
                                        </p:attrNameLst>
                                      </p:cBhvr>
                                      <p:to>
                                        <p:strVal val="visible"/>
                                      </p:to>
                                    </p:set>
                                    <p:animEffect transition="in" filter="fade">
                                      <p:cBhvr>
                                        <p:cTn id="120" dur="1600"/>
                                        <p:tgtEl>
                                          <p:spTgt spid="12333"/>
                                        </p:tgtEl>
                                      </p:cBhvr>
                                    </p:animEffect>
                                  </p:childTnLst>
                                </p:cTn>
                              </p:par>
                              <p:par>
                                <p:cTn id="121" presetID="10" presetClass="entr" presetSubtype="0" fill="hold" nodeType="withEffect">
                                  <p:stCondLst>
                                    <p:cond delay="0"/>
                                  </p:stCondLst>
                                  <p:childTnLst>
                                    <p:set>
                                      <p:cBhvr>
                                        <p:cTn id="122" dur="1" fill="hold">
                                          <p:stCondLst>
                                            <p:cond delay="0"/>
                                          </p:stCondLst>
                                        </p:cTn>
                                        <p:tgtEl>
                                          <p:spTgt spid="12334"/>
                                        </p:tgtEl>
                                        <p:attrNameLst>
                                          <p:attrName>style.visibility</p:attrName>
                                        </p:attrNameLst>
                                      </p:cBhvr>
                                      <p:to>
                                        <p:strVal val="visible"/>
                                      </p:to>
                                    </p:set>
                                    <p:animEffect transition="in" filter="fade">
                                      <p:cBhvr>
                                        <p:cTn id="123" dur="1600"/>
                                        <p:tgtEl>
                                          <p:spTgt spid="12334"/>
                                        </p:tgtEl>
                                      </p:cBhvr>
                                    </p:animEffect>
                                  </p:childTnLst>
                                </p:cTn>
                              </p:par>
                              <p:par>
                                <p:cTn id="124" presetID="10" presetClass="entr" presetSubtype="0" fill="hold" nodeType="withEffect">
                                  <p:stCondLst>
                                    <p:cond delay="0"/>
                                  </p:stCondLst>
                                  <p:childTnLst>
                                    <p:set>
                                      <p:cBhvr>
                                        <p:cTn id="125" dur="1" fill="hold">
                                          <p:stCondLst>
                                            <p:cond delay="0"/>
                                          </p:stCondLst>
                                        </p:cTn>
                                        <p:tgtEl>
                                          <p:spTgt spid="12336"/>
                                        </p:tgtEl>
                                        <p:attrNameLst>
                                          <p:attrName>style.visibility</p:attrName>
                                        </p:attrNameLst>
                                      </p:cBhvr>
                                      <p:to>
                                        <p:strVal val="visible"/>
                                      </p:to>
                                    </p:set>
                                    <p:animEffect transition="in" filter="fade">
                                      <p:cBhvr>
                                        <p:cTn id="126" dur="1600"/>
                                        <p:tgtEl>
                                          <p:spTgt spid="12336"/>
                                        </p:tgtEl>
                                      </p:cBhvr>
                                    </p:animEffect>
                                  </p:childTnLst>
                                </p:cTn>
                              </p:par>
                              <p:par>
                                <p:cTn id="127" presetID="10" presetClass="entr" presetSubtype="0" fill="hold" nodeType="withEffect">
                                  <p:stCondLst>
                                    <p:cond delay="0"/>
                                  </p:stCondLst>
                                  <p:childTnLst>
                                    <p:set>
                                      <p:cBhvr>
                                        <p:cTn id="128" dur="1" fill="hold">
                                          <p:stCondLst>
                                            <p:cond delay="0"/>
                                          </p:stCondLst>
                                        </p:cTn>
                                        <p:tgtEl>
                                          <p:spTgt spid="12337"/>
                                        </p:tgtEl>
                                        <p:attrNameLst>
                                          <p:attrName>style.visibility</p:attrName>
                                        </p:attrNameLst>
                                      </p:cBhvr>
                                      <p:to>
                                        <p:strVal val="visible"/>
                                      </p:to>
                                    </p:set>
                                    <p:animEffect transition="in" filter="fade">
                                      <p:cBhvr>
                                        <p:cTn id="129" dur="1600"/>
                                        <p:tgtEl>
                                          <p:spTgt spid="12337"/>
                                        </p:tgtEl>
                                      </p:cBhvr>
                                    </p:animEffect>
                                  </p:childTnLst>
                                </p:cTn>
                              </p:par>
                              <p:par>
                                <p:cTn id="130" presetID="10" presetClass="entr" presetSubtype="0" fill="hold" nodeType="withEffect">
                                  <p:stCondLst>
                                    <p:cond delay="0"/>
                                  </p:stCondLst>
                                  <p:childTnLst>
                                    <p:set>
                                      <p:cBhvr>
                                        <p:cTn id="131" dur="1" fill="hold">
                                          <p:stCondLst>
                                            <p:cond delay="0"/>
                                          </p:stCondLst>
                                        </p:cTn>
                                        <p:tgtEl>
                                          <p:spTgt spid="12340"/>
                                        </p:tgtEl>
                                        <p:attrNameLst>
                                          <p:attrName>style.visibility</p:attrName>
                                        </p:attrNameLst>
                                      </p:cBhvr>
                                      <p:to>
                                        <p:strVal val="visible"/>
                                      </p:to>
                                    </p:set>
                                    <p:animEffect transition="in" filter="fade">
                                      <p:cBhvr>
                                        <p:cTn id="132" dur="1600"/>
                                        <p:tgtEl>
                                          <p:spTgt spid="12340"/>
                                        </p:tgtEl>
                                      </p:cBhvr>
                                    </p:animEffect>
                                  </p:childTnLst>
                                </p:cTn>
                              </p:par>
                              <p:par>
                                <p:cTn id="133" presetID="10" presetClass="entr" presetSubtype="0" fill="hold" nodeType="withEffect">
                                  <p:stCondLst>
                                    <p:cond delay="0"/>
                                  </p:stCondLst>
                                  <p:childTnLst>
                                    <p:set>
                                      <p:cBhvr>
                                        <p:cTn id="134" dur="1" fill="hold">
                                          <p:stCondLst>
                                            <p:cond delay="0"/>
                                          </p:stCondLst>
                                        </p:cTn>
                                        <p:tgtEl>
                                          <p:spTgt spid="12341"/>
                                        </p:tgtEl>
                                        <p:attrNameLst>
                                          <p:attrName>style.visibility</p:attrName>
                                        </p:attrNameLst>
                                      </p:cBhvr>
                                      <p:to>
                                        <p:strVal val="visible"/>
                                      </p:to>
                                    </p:set>
                                    <p:animEffect transition="in" filter="fade">
                                      <p:cBhvr>
                                        <p:cTn id="135" dur="1600"/>
                                        <p:tgtEl>
                                          <p:spTgt spid="12341"/>
                                        </p:tgtEl>
                                      </p:cBhvr>
                                    </p:animEffect>
                                  </p:childTnLst>
                                </p:cTn>
                              </p:par>
                              <p:par>
                                <p:cTn id="136" presetID="10" presetClass="entr" presetSubtype="0" fill="hold" nodeType="withEffect">
                                  <p:stCondLst>
                                    <p:cond delay="0"/>
                                  </p:stCondLst>
                                  <p:childTnLst>
                                    <p:set>
                                      <p:cBhvr>
                                        <p:cTn id="137" dur="1" fill="hold">
                                          <p:stCondLst>
                                            <p:cond delay="0"/>
                                          </p:stCondLst>
                                        </p:cTn>
                                        <p:tgtEl>
                                          <p:spTgt spid="12342"/>
                                        </p:tgtEl>
                                        <p:attrNameLst>
                                          <p:attrName>style.visibility</p:attrName>
                                        </p:attrNameLst>
                                      </p:cBhvr>
                                      <p:to>
                                        <p:strVal val="visible"/>
                                      </p:to>
                                    </p:set>
                                    <p:animEffect transition="in" filter="fade">
                                      <p:cBhvr>
                                        <p:cTn id="138" dur="1600"/>
                                        <p:tgtEl>
                                          <p:spTgt spid="12342"/>
                                        </p:tgtEl>
                                      </p:cBhvr>
                                    </p:animEffect>
                                  </p:childTnLst>
                                </p:cTn>
                              </p:par>
                              <p:par>
                                <p:cTn id="139" presetID="10" presetClass="entr" presetSubtype="0" fill="hold" nodeType="withEffect">
                                  <p:stCondLst>
                                    <p:cond delay="0"/>
                                  </p:stCondLst>
                                  <p:childTnLst>
                                    <p:set>
                                      <p:cBhvr>
                                        <p:cTn id="140" dur="1" fill="hold">
                                          <p:stCondLst>
                                            <p:cond delay="0"/>
                                          </p:stCondLst>
                                        </p:cTn>
                                        <p:tgtEl>
                                          <p:spTgt spid="12343"/>
                                        </p:tgtEl>
                                        <p:attrNameLst>
                                          <p:attrName>style.visibility</p:attrName>
                                        </p:attrNameLst>
                                      </p:cBhvr>
                                      <p:to>
                                        <p:strVal val="visible"/>
                                      </p:to>
                                    </p:set>
                                    <p:animEffect transition="in" filter="fade">
                                      <p:cBhvr>
                                        <p:cTn id="141" dur="1600"/>
                                        <p:tgtEl>
                                          <p:spTgt spid="12343"/>
                                        </p:tgtEl>
                                      </p:cBhvr>
                                    </p:animEffect>
                                  </p:childTnLst>
                                </p:cTn>
                              </p:par>
                            </p:childTnLst>
                          </p:cTn>
                        </p:par>
                      </p:childTnLst>
                    </p:cTn>
                  </p:par>
                  <p:par>
                    <p:cTn id="142" fill="hold">
                      <p:stCondLst>
                        <p:cond delay="indefinite"/>
                      </p:stCondLst>
                      <p:childTnLst>
                        <p:par>
                          <p:cTn id="143" fill="hold">
                            <p:stCondLst>
                              <p:cond delay="0"/>
                            </p:stCondLst>
                            <p:childTnLst>
                              <p:par>
                                <p:cTn id="144" presetID="56" presetClass="path" presetSubtype="0" accel="50000" decel="50000" fill="hold" nodeType="clickEffect">
                                  <p:stCondLst>
                                    <p:cond delay="0"/>
                                  </p:stCondLst>
                                  <p:childTnLst>
                                    <p:animMotion origin="layout" path="M 1.38889E-6 -1.85185E-6 L 0.53906 -0.33727 " pathEditMode="relative" rAng="0" ptsTypes="AA">
                                      <p:cBhvr>
                                        <p:cTn id="145" dur="1700" fill="hold"/>
                                        <p:tgtEl>
                                          <p:spTgt spid="12333"/>
                                        </p:tgtEl>
                                        <p:attrNameLst>
                                          <p:attrName>ppt_x</p:attrName>
                                          <p:attrName>ppt_y</p:attrName>
                                        </p:attrNameLst>
                                      </p:cBhvr>
                                      <p:rCtr x="269" y="-169"/>
                                    </p:animMotion>
                                  </p:childTnLst>
                                </p:cTn>
                              </p:par>
                              <p:par>
                                <p:cTn id="146" presetID="56" presetClass="path" presetSubtype="0" accel="50000" decel="50000" fill="hold" nodeType="withEffect">
                                  <p:stCondLst>
                                    <p:cond delay="0"/>
                                  </p:stCondLst>
                                  <p:childTnLst>
                                    <p:animMotion origin="layout" path="M -4.16667E-6 3.7037E-6 L 0.54601 -0.23727 " pathEditMode="relative" rAng="0" ptsTypes="AA">
                                      <p:cBhvr>
                                        <p:cTn id="147" dur="1700" fill="hold"/>
                                        <p:tgtEl>
                                          <p:spTgt spid="12334"/>
                                        </p:tgtEl>
                                        <p:attrNameLst>
                                          <p:attrName>ppt_x</p:attrName>
                                          <p:attrName>ppt_y</p:attrName>
                                        </p:attrNameLst>
                                      </p:cBhvr>
                                      <p:rCtr x="273" y="-119"/>
                                    </p:animMotion>
                                  </p:childTnLst>
                                </p:cTn>
                              </p:par>
                              <p:par>
                                <p:cTn id="148" presetID="56" presetClass="path" presetSubtype="0" accel="50000" decel="50000" fill="hold" nodeType="withEffect">
                                  <p:stCondLst>
                                    <p:cond delay="0"/>
                                  </p:stCondLst>
                                  <p:childTnLst>
                                    <p:animMotion origin="layout" path="M -2.77778E-7 1.48148E-6 L 0.54323 -0.07917 " pathEditMode="relative" rAng="0" ptsTypes="AA">
                                      <p:cBhvr>
                                        <p:cTn id="149" dur="1700" fill="hold"/>
                                        <p:tgtEl>
                                          <p:spTgt spid="12336"/>
                                        </p:tgtEl>
                                        <p:attrNameLst>
                                          <p:attrName>ppt_x</p:attrName>
                                          <p:attrName>ppt_y</p:attrName>
                                        </p:attrNameLst>
                                      </p:cBhvr>
                                      <p:rCtr x="272" y="-40"/>
                                    </p:animMotion>
                                  </p:childTnLst>
                                </p:cTn>
                              </p:par>
                              <p:par>
                                <p:cTn id="150" presetID="56" presetClass="path" presetSubtype="0" accel="50000" decel="50000" fill="hold" nodeType="withEffect">
                                  <p:stCondLst>
                                    <p:cond delay="0"/>
                                  </p:stCondLst>
                                  <p:childTnLst>
                                    <p:animMotion origin="layout" path="M 1.94444E-6 -1.11111E-6 L 0.5342 -0.18426 " pathEditMode="relative" rAng="0" ptsTypes="AA">
                                      <p:cBhvr>
                                        <p:cTn id="151" dur="1700" fill="hold"/>
                                        <p:tgtEl>
                                          <p:spTgt spid="12337"/>
                                        </p:tgtEl>
                                        <p:attrNameLst>
                                          <p:attrName>ppt_x</p:attrName>
                                          <p:attrName>ppt_y</p:attrName>
                                        </p:attrNameLst>
                                      </p:cBhvr>
                                      <p:rCtr x="267" y="-92"/>
                                    </p:animMotion>
                                  </p:childTnLst>
                                </p:cTn>
                              </p:par>
                              <p:par>
                                <p:cTn id="152" presetID="63" presetClass="path" presetSubtype="0" accel="50000" decel="50000" fill="hold" nodeType="withEffect">
                                  <p:stCondLst>
                                    <p:cond delay="0"/>
                                  </p:stCondLst>
                                  <p:childTnLst>
                                    <p:animMotion origin="layout" path="M 1.66667E-6 0 L 0.53611 -0.13079 " pathEditMode="relative" rAng="0" ptsTypes="AA">
                                      <p:cBhvr>
                                        <p:cTn id="153" dur="1700" fill="hold"/>
                                        <p:tgtEl>
                                          <p:spTgt spid="12340"/>
                                        </p:tgtEl>
                                        <p:attrNameLst>
                                          <p:attrName>ppt_x</p:attrName>
                                          <p:attrName>ppt_y</p:attrName>
                                        </p:attrNameLst>
                                      </p:cBhvr>
                                      <p:rCtr x="268" y="-66"/>
                                    </p:animMotion>
                                  </p:childTnLst>
                                </p:cTn>
                              </p:par>
                              <p:par>
                                <p:cTn id="154" presetID="56" presetClass="path" presetSubtype="0" accel="50000" decel="50000" fill="hold" nodeType="withEffect">
                                  <p:stCondLst>
                                    <p:cond delay="0"/>
                                  </p:stCondLst>
                                  <p:childTnLst>
                                    <p:animMotion origin="layout" path="M -1.38889E-6 -2.59259E-6 L 0.53629 -0.38356 " pathEditMode="relative" rAng="0" ptsTypes="AA">
                                      <p:cBhvr>
                                        <p:cTn id="155" dur="1700" fill="hold"/>
                                        <p:tgtEl>
                                          <p:spTgt spid="12341"/>
                                        </p:tgtEl>
                                        <p:attrNameLst>
                                          <p:attrName>ppt_x</p:attrName>
                                          <p:attrName>ppt_y</p:attrName>
                                        </p:attrNameLst>
                                      </p:cBhvr>
                                      <p:rCtr x="268" y="-192"/>
                                    </p:animMotion>
                                  </p:childTnLst>
                                </p:cTn>
                              </p:par>
                              <p:par>
                                <p:cTn id="156" presetID="56" presetClass="path" presetSubtype="0" accel="50000" decel="50000" fill="hold" nodeType="withEffect">
                                  <p:stCondLst>
                                    <p:cond delay="0"/>
                                  </p:stCondLst>
                                  <p:childTnLst>
                                    <p:animMotion origin="layout" path="M 3.33333E-6 -4.44444E-6 L 0.53923 -0.0287 " pathEditMode="relative" rAng="0" ptsTypes="AA">
                                      <p:cBhvr>
                                        <p:cTn id="157" dur="1700" fill="hold"/>
                                        <p:tgtEl>
                                          <p:spTgt spid="12342"/>
                                        </p:tgtEl>
                                        <p:attrNameLst>
                                          <p:attrName>ppt_x</p:attrName>
                                          <p:attrName>ppt_y</p:attrName>
                                        </p:attrNameLst>
                                      </p:cBhvr>
                                      <p:rCtr x="270" y="-14"/>
                                    </p:animMotion>
                                  </p:childTnLst>
                                </p:cTn>
                              </p:par>
                              <p:par>
                                <p:cTn id="158" presetID="56" presetClass="path" presetSubtype="0" accel="50000" decel="50000" fill="hold" nodeType="withEffect">
                                  <p:stCondLst>
                                    <p:cond delay="0"/>
                                  </p:stCondLst>
                                  <p:childTnLst>
                                    <p:animMotion origin="layout" path="M 3.61111E-6 -3.33333E-6 L 0.54461 -0.28541 " pathEditMode="relative" rAng="0" ptsTypes="AA">
                                      <p:cBhvr>
                                        <p:cTn id="159" dur="1700" fill="hold"/>
                                        <p:tgtEl>
                                          <p:spTgt spid="12343"/>
                                        </p:tgtEl>
                                        <p:attrNameLst>
                                          <p:attrName>ppt_x</p:attrName>
                                          <p:attrName>ppt_y</p:attrName>
                                        </p:attrNameLst>
                                      </p:cBhvr>
                                      <p:rCtr x="272" y="-143"/>
                                    </p:animMotion>
                                  </p:childTnLst>
                                </p:cTn>
                              </p:par>
                              <p:par>
                                <p:cTn id="160" presetID="10" presetClass="exit" presetSubtype="0" fill="hold" nodeType="withEffect">
                                  <p:stCondLst>
                                    <p:cond delay="0"/>
                                  </p:stCondLst>
                                  <p:childTnLst>
                                    <p:animEffect transition="out" filter="fade">
                                      <p:cBhvr>
                                        <p:cTn id="161" dur="2000"/>
                                        <p:tgtEl>
                                          <p:spTgt spid="12333"/>
                                        </p:tgtEl>
                                      </p:cBhvr>
                                    </p:animEffect>
                                    <p:set>
                                      <p:cBhvr>
                                        <p:cTn id="162" dur="1" fill="hold">
                                          <p:stCondLst>
                                            <p:cond delay="1999"/>
                                          </p:stCondLst>
                                        </p:cTn>
                                        <p:tgtEl>
                                          <p:spTgt spid="12333"/>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12334"/>
                                        </p:tgtEl>
                                      </p:cBhvr>
                                    </p:animEffect>
                                    <p:set>
                                      <p:cBhvr>
                                        <p:cTn id="165" dur="1" fill="hold">
                                          <p:stCondLst>
                                            <p:cond delay="1999"/>
                                          </p:stCondLst>
                                        </p:cTn>
                                        <p:tgtEl>
                                          <p:spTgt spid="12334"/>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2000"/>
                                        <p:tgtEl>
                                          <p:spTgt spid="12336"/>
                                        </p:tgtEl>
                                      </p:cBhvr>
                                    </p:animEffect>
                                    <p:set>
                                      <p:cBhvr>
                                        <p:cTn id="168" dur="1" fill="hold">
                                          <p:stCondLst>
                                            <p:cond delay="1999"/>
                                          </p:stCondLst>
                                        </p:cTn>
                                        <p:tgtEl>
                                          <p:spTgt spid="12336"/>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2000"/>
                                        <p:tgtEl>
                                          <p:spTgt spid="12337"/>
                                        </p:tgtEl>
                                      </p:cBhvr>
                                    </p:animEffect>
                                    <p:set>
                                      <p:cBhvr>
                                        <p:cTn id="171" dur="1" fill="hold">
                                          <p:stCondLst>
                                            <p:cond delay="1999"/>
                                          </p:stCondLst>
                                        </p:cTn>
                                        <p:tgtEl>
                                          <p:spTgt spid="12337"/>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12340"/>
                                        </p:tgtEl>
                                      </p:cBhvr>
                                    </p:animEffect>
                                    <p:set>
                                      <p:cBhvr>
                                        <p:cTn id="174" dur="1" fill="hold">
                                          <p:stCondLst>
                                            <p:cond delay="1999"/>
                                          </p:stCondLst>
                                        </p:cTn>
                                        <p:tgtEl>
                                          <p:spTgt spid="1234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2000"/>
                                        <p:tgtEl>
                                          <p:spTgt spid="12341"/>
                                        </p:tgtEl>
                                      </p:cBhvr>
                                    </p:animEffect>
                                    <p:set>
                                      <p:cBhvr>
                                        <p:cTn id="177" dur="1" fill="hold">
                                          <p:stCondLst>
                                            <p:cond delay="1999"/>
                                          </p:stCondLst>
                                        </p:cTn>
                                        <p:tgtEl>
                                          <p:spTgt spid="12341"/>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12342"/>
                                        </p:tgtEl>
                                      </p:cBhvr>
                                    </p:animEffect>
                                    <p:set>
                                      <p:cBhvr>
                                        <p:cTn id="180" dur="1" fill="hold">
                                          <p:stCondLst>
                                            <p:cond delay="1999"/>
                                          </p:stCondLst>
                                        </p:cTn>
                                        <p:tgtEl>
                                          <p:spTgt spid="12342"/>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12343"/>
                                        </p:tgtEl>
                                      </p:cBhvr>
                                    </p:animEffect>
                                    <p:set>
                                      <p:cBhvr>
                                        <p:cTn id="183" dur="1" fill="hold">
                                          <p:stCondLst>
                                            <p:cond delay="1999"/>
                                          </p:stCondLst>
                                        </p:cTn>
                                        <p:tgtEl>
                                          <p:spTgt spid="1234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grpId="1" nodeType="clickEffect">
                                  <p:stCondLst>
                                    <p:cond delay="0"/>
                                  </p:stCondLst>
                                  <p:childTnLst>
                                    <p:animEffect transition="out" filter="fade">
                                      <p:cBhvr>
                                        <p:cTn id="187" dur="500"/>
                                        <p:tgtEl>
                                          <p:spTgt spid="4"/>
                                        </p:tgtEl>
                                      </p:cBhvr>
                                    </p:animEffect>
                                    <p:set>
                                      <p:cBhvr>
                                        <p:cTn id="188" dur="1" fill="hold">
                                          <p:stCondLst>
                                            <p:cond delay="499"/>
                                          </p:stCondLst>
                                        </p:cTn>
                                        <p:tgtEl>
                                          <p:spTgt spid="4"/>
                                        </p:tgtEl>
                                        <p:attrNameLst>
                                          <p:attrName>style.visibility</p:attrName>
                                        </p:attrNameLst>
                                      </p:cBhvr>
                                      <p:to>
                                        <p:strVal val="hidden"/>
                                      </p:to>
                                    </p:se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6"/>
                                        </p:tgtEl>
                                        <p:attrNameLst>
                                          <p:attrName>style.visibility</p:attrName>
                                        </p:attrNameLst>
                                      </p:cBhvr>
                                      <p:to>
                                        <p:strVal val="visible"/>
                                      </p:to>
                                    </p:set>
                                    <p:animEffect transition="in" filter="fade">
                                      <p:cBhvr>
                                        <p:cTn id="192" dur="1000"/>
                                        <p:tgtEl>
                                          <p:spTgt spid="6"/>
                                        </p:tgtEl>
                                      </p:cBhvr>
                                    </p:animEffect>
                                  </p:childTnLst>
                                </p:cTn>
                              </p:par>
                            </p:childTnLst>
                          </p:cTn>
                        </p:par>
                        <p:par>
                          <p:cTn id="193" fill="hold">
                            <p:stCondLst>
                              <p:cond delay="1500"/>
                            </p:stCondLst>
                            <p:childTnLst>
                              <p:par>
                                <p:cTn id="194" presetID="10" presetClass="entr" presetSubtype="0" fill="hold" nodeType="afterEffect">
                                  <p:stCondLst>
                                    <p:cond delay="0"/>
                                  </p:stCondLst>
                                  <p:childTnLst>
                                    <p:set>
                                      <p:cBhvr>
                                        <p:cTn id="195" dur="1" fill="hold">
                                          <p:stCondLst>
                                            <p:cond delay="0"/>
                                          </p:stCondLst>
                                        </p:cTn>
                                        <p:tgtEl>
                                          <p:spTgt spid="58"/>
                                        </p:tgtEl>
                                        <p:attrNameLst>
                                          <p:attrName>style.visibility</p:attrName>
                                        </p:attrNameLst>
                                      </p:cBhvr>
                                      <p:to>
                                        <p:strVal val="visible"/>
                                      </p:to>
                                    </p:set>
                                    <p:animEffect transition="in" filter="fade">
                                      <p:cBhvr>
                                        <p:cTn id="196" dur="1000"/>
                                        <p:tgtEl>
                                          <p:spTgt spid="58"/>
                                        </p:tgtEl>
                                      </p:cBhvr>
                                    </p:animEffect>
                                  </p:childTnLst>
                                </p:cTn>
                              </p:par>
                              <p:par>
                                <p:cTn id="197" presetID="10" presetClass="entr" presetSubtype="0" fill="hold" nodeType="withEffect">
                                  <p:stCondLst>
                                    <p:cond delay="0"/>
                                  </p:stCondLst>
                                  <p:childTnLst>
                                    <p:set>
                                      <p:cBhvr>
                                        <p:cTn id="198" dur="1" fill="hold">
                                          <p:stCondLst>
                                            <p:cond delay="0"/>
                                          </p:stCondLst>
                                        </p:cTn>
                                        <p:tgtEl>
                                          <p:spTgt spid="10298"/>
                                        </p:tgtEl>
                                        <p:attrNameLst>
                                          <p:attrName>style.visibility</p:attrName>
                                        </p:attrNameLst>
                                      </p:cBhvr>
                                      <p:to>
                                        <p:strVal val="visible"/>
                                      </p:to>
                                    </p:set>
                                    <p:animEffect transition="in" filter="fade">
                                      <p:cBhvr>
                                        <p:cTn id="199" dur="1000"/>
                                        <p:tgtEl>
                                          <p:spTgt spid="10298"/>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1" nodeType="clickEffect">
                                  <p:stCondLst>
                                    <p:cond delay="0"/>
                                  </p:stCondLst>
                                  <p:childTnLst>
                                    <p:animEffect transition="out" filter="fade">
                                      <p:cBhvr>
                                        <p:cTn id="203" dur="500"/>
                                        <p:tgtEl>
                                          <p:spTgt spid="6"/>
                                        </p:tgtEl>
                                      </p:cBhvr>
                                    </p:animEffect>
                                    <p:set>
                                      <p:cBhvr>
                                        <p:cTn id="204" dur="1" fill="hold">
                                          <p:stCondLst>
                                            <p:cond delay="499"/>
                                          </p:stCondLst>
                                        </p:cTn>
                                        <p:tgtEl>
                                          <p:spTgt spid="6"/>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10298"/>
                                        </p:tgtEl>
                                      </p:cBhvr>
                                    </p:animEffect>
                                    <p:set>
                                      <p:cBhvr>
                                        <p:cTn id="207" dur="1" fill="hold">
                                          <p:stCondLst>
                                            <p:cond delay="499"/>
                                          </p:stCondLst>
                                        </p:cTn>
                                        <p:tgtEl>
                                          <p:spTgt spid="10298"/>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58"/>
                                        </p:tgtEl>
                                      </p:cBhvr>
                                    </p:animEffect>
                                    <p:set>
                                      <p:cBhvr>
                                        <p:cTn id="210" dur="1" fill="hold">
                                          <p:stCondLst>
                                            <p:cond delay="499"/>
                                          </p:stCondLst>
                                        </p:cTn>
                                        <p:tgtEl>
                                          <p:spTgt spid="58"/>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35"/>
                                        </p:tgtEl>
                                        <p:attrNameLst>
                                          <p:attrName>style.visibility</p:attrName>
                                        </p:attrNameLst>
                                      </p:cBhvr>
                                      <p:to>
                                        <p:strVal val="visible"/>
                                      </p:to>
                                    </p:set>
                                    <p:animEffect transition="in" filter="fade">
                                      <p:cBhvr>
                                        <p:cTn id="214" dur="1000"/>
                                        <p:tgtEl>
                                          <p:spTgt spid="35"/>
                                        </p:tgtEl>
                                      </p:cBhvr>
                                    </p:animEffect>
                                  </p:childTnLst>
                                </p:cTn>
                              </p:par>
                            </p:childTnLst>
                          </p:cTn>
                        </p:par>
                        <p:par>
                          <p:cTn id="215" fill="hold">
                            <p:stCondLst>
                              <p:cond delay="1500"/>
                            </p:stCondLst>
                            <p:childTnLst>
                              <p:par>
                                <p:cTn id="216" presetID="10" presetClass="entr" presetSubtype="0" fill="hold" nodeType="afterEffect">
                                  <p:stCondLst>
                                    <p:cond delay="0"/>
                                  </p:stCondLst>
                                  <p:childTnLst>
                                    <p:set>
                                      <p:cBhvr>
                                        <p:cTn id="217" dur="1" fill="hold">
                                          <p:stCondLst>
                                            <p:cond delay="0"/>
                                          </p:stCondLst>
                                        </p:cTn>
                                        <p:tgtEl>
                                          <p:spTgt spid="12332"/>
                                        </p:tgtEl>
                                        <p:attrNameLst>
                                          <p:attrName>style.visibility</p:attrName>
                                        </p:attrNameLst>
                                      </p:cBhvr>
                                      <p:to>
                                        <p:strVal val="visible"/>
                                      </p:to>
                                    </p:set>
                                    <p:animEffect transition="in" filter="fade">
                                      <p:cBhvr>
                                        <p:cTn id="218" dur="1000"/>
                                        <p:tgtEl>
                                          <p:spTgt spid="12332"/>
                                        </p:tgtEl>
                                      </p:cBhvr>
                                    </p:animEffect>
                                  </p:childTnLst>
                                </p:cTn>
                              </p:par>
                              <p:par>
                                <p:cTn id="219" presetID="10" presetClass="entr" presetSubtype="0" fill="hold" nodeType="withEffect">
                                  <p:stCondLst>
                                    <p:cond delay="0"/>
                                  </p:stCondLst>
                                  <p:childTnLst>
                                    <p:set>
                                      <p:cBhvr>
                                        <p:cTn id="220" dur="1" fill="hold">
                                          <p:stCondLst>
                                            <p:cond delay="0"/>
                                          </p:stCondLst>
                                        </p:cTn>
                                        <p:tgtEl>
                                          <p:spTgt spid="12344"/>
                                        </p:tgtEl>
                                        <p:attrNameLst>
                                          <p:attrName>style.visibility</p:attrName>
                                        </p:attrNameLst>
                                      </p:cBhvr>
                                      <p:to>
                                        <p:strVal val="visible"/>
                                      </p:to>
                                    </p:set>
                                    <p:animEffect transition="in" filter="fade">
                                      <p:cBhvr>
                                        <p:cTn id="221" dur="1000"/>
                                        <p:tgtEl>
                                          <p:spTgt spid="12344"/>
                                        </p:tgtEl>
                                      </p:cBhvr>
                                    </p:animEffect>
                                  </p:childTnLst>
                                </p:cTn>
                              </p:par>
                              <p:par>
                                <p:cTn id="222" presetID="10" presetClass="entr" presetSubtype="0" fill="hold" nodeType="withEffect">
                                  <p:stCondLst>
                                    <p:cond delay="0"/>
                                  </p:stCondLst>
                                  <p:childTnLst>
                                    <p:set>
                                      <p:cBhvr>
                                        <p:cTn id="223" dur="1" fill="hold">
                                          <p:stCondLst>
                                            <p:cond delay="0"/>
                                          </p:stCondLst>
                                        </p:cTn>
                                        <p:tgtEl>
                                          <p:spTgt spid="12339"/>
                                        </p:tgtEl>
                                        <p:attrNameLst>
                                          <p:attrName>style.visibility</p:attrName>
                                        </p:attrNameLst>
                                      </p:cBhvr>
                                      <p:to>
                                        <p:strVal val="visible"/>
                                      </p:to>
                                    </p:set>
                                    <p:animEffect transition="in" filter="fade">
                                      <p:cBhvr>
                                        <p:cTn id="224" dur="1000"/>
                                        <p:tgtEl>
                                          <p:spTgt spid="12339"/>
                                        </p:tgtEl>
                                      </p:cBhvr>
                                    </p:animEffect>
                                  </p:childTnLst>
                                </p:cTn>
                              </p:par>
                            </p:childTnLst>
                          </p:cTn>
                        </p:par>
                      </p:childTnLst>
                    </p:cTn>
                  </p:par>
                  <p:par>
                    <p:cTn id="225" fill="hold">
                      <p:stCondLst>
                        <p:cond delay="indefinite"/>
                      </p:stCondLst>
                      <p:childTnLst>
                        <p:par>
                          <p:cTn id="226" fill="hold">
                            <p:stCondLst>
                              <p:cond delay="0"/>
                            </p:stCondLst>
                            <p:childTnLst>
                              <p:par>
                                <p:cTn id="227" presetID="56" presetClass="path" presetSubtype="0" accel="50000" decel="50000" fill="hold" nodeType="clickEffect">
                                  <p:stCondLst>
                                    <p:cond delay="0"/>
                                  </p:stCondLst>
                                  <p:childTnLst>
                                    <p:animMotion origin="layout" path="M 4.72222E-6 2.96296E-6 L 0.17031 -0.63542 " pathEditMode="relative" rAng="0" ptsTypes="AA">
                                      <p:cBhvr>
                                        <p:cTn id="228" dur="1500" fill="hold"/>
                                        <p:tgtEl>
                                          <p:spTgt spid="12332"/>
                                        </p:tgtEl>
                                        <p:attrNameLst>
                                          <p:attrName>ppt_x</p:attrName>
                                          <p:attrName>ppt_y</p:attrName>
                                        </p:attrNameLst>
                                      </p:cBhvr>
                                      <p:rCtr x="85" y="-318"/>
                                    </p:animMotion>
                                  </p:childTnLst>
                                </p:cTn>
                              </p:par>
                              <p:par>
                                <p:cTn id="229" presetID="56" presetClass="path" presetSubtype="0" accel="50000" decel="50000" fill="hold" nodeType="withEffect">
                                  <p:stCondLst>
                                    <p:cond delay="0"/>
                                  </p:stCondLst>
                                  <p:childTnLst>
                                    <p:animMotion origin="layout" path="M 5E-6 -1.48148E-6 L 0.07778 -0.71389 " pathEditMode="relative" rAng="0" ptsTypes="AA">
                                      <p:cBhvr>
                                        <p:cTn id="230" dur="1500" fill="hold"/>
                                        <p:tgtEl>
                                          <p:spTgt spid="12344"/>
                                        </p:tgtEl>
                                        <p:attrNameLst>
                                          <p:attrName>ppt_x</p:attrName>
                                          <p:attrName>ppt_y</p:attrName>
                                        </p:attrNameLst>
                                      </p:cBhvr>
                                      <p:rCtr x="39" y="-357"/>
                                    </p:animMotion>
                                  </p:childTnLst>
                                </p:cTn>
                              </p:par>
                              <p:par>
                                <p:cTn id="231" presetID="56" presetClass="path" presetSubtype="0" accel="50000" decel="50000" fill="hold" nodeType="withEffect">
                                  <p:stCondLst>
                                    <p:cond delay="0"/>
                                  </p:stCondLst>
                                  <p:childTnLst>
                                    <p:animMotion origin="layout" path="M 0.00329 0.00255 L -0.01355 -0.78426 " pathEditMode="relative" rAng="0" ptsTypes="AA">
                                      <p:cBhvr>
                                        <p:cTn id="232" dur="1500" fill="hold"/>
                                        <p:tgtEl>
                                          <p:spTgt spid="12339"/>
                                        </p:tgtEl>
                                        <p:attrNameLst>
                                          <p:attrName>ppt_x</p:attrName>
                                          <p:attrName>ppt_y</p:attrName>
                                        </p:attrNameLst>
                                      </p:cBhvr>
                                      <p:rCtr x="-9" y="-394"/>
                                    </p:animMotion>
                                  </p:childTnLst>
                                </p:cTn>
                              </p:par>
                              <p:par>
                                <p:cTn id="233" presetID="10" presetClass="exit" presetSubtype="0" fill="hold" nodeType="withEffect">
                                  <p:stCondLst>
                                    <p:cond delay="0"/>
                                  </p:stCondLst>
                                  <p:childTnLst>
                                    <p:animEffect transition="out" filter="fade">
                                      <p:cBhvr>
                                        <p:cTn id="234" dur="2000"/>
                                        <p:tgtEl>
                                          <p:spTgt spid="12332"/>
                                        </p:tgtEl>
                                      </p:cBhvr>
                                    </p:animEffect>
                                    <p:set>
                                      <p:cBhvr>
                                        <p:cTn id="235" dur="1" fill="hold">
                                          <p:stCondLst>
                                            <p:cond delay="1999"/>
                                          </p:stCondLst>
                                        </p:cTn>
                                        <p:tgtEl>
                                          <p:spTgt spid="1233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2000"/>
                                        <p:tgtEl>
                                          <p:spTgt spid="12344"/>
                                        </p:tgtEl>
                                      </p:cBhvr>
                                    </p:animEffect>
                                    <p:set>
                                      <p:cBhvr>
                                        <p:cTn id="238" dur="1" fill="hold">
                                          <p:stCondLst>
                                            <p:cond delay="1999"/>
                                          </p:stCondLst>
                                        </p:cTn>
                                        <p:tgtEl>
                                          <p:spTgt spid="12344"/>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2000"/>
                                        <p:tgtEl>
                                          <p:spTgt spid="12339"/>
                                        </p:tgtEl>
                                      </p:cBhvr>
                                    </p:animEffect>
                                    <p:set>
                                      <p:cBhvr>
                                        <p:cTn id="241" dur="1" fill="hold">
                                          <p:stCondLst>
                                            <p:cond delay="1999"/>
                                          </p:stCondLst>
                                        </p:cTn>
                                        <p:tgtEl>
                                          <p:spTgt spid="12339"/>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10" presetClass="exit" presetSubtype="0" fill="hold" grpId="1" nodeType="clickEffect">
                                  <p:stCondLst>
                                    <p:cond delay="0"/>
                                  </p:stCondLst>
                                  <p:childTnLst>
                                    <p:animEffect transition="out" filter="fade">
                                      <p:cBhvr>
                                        <p:cTn id="245" dur="500"/>
                                        <p:tgtEl>
                                          <p:spTgt spid="35"/>
                                        </p:tgtEl>
                                      </p:cBhvr>
                                    </p:animEffect>
                                    <p:set>
                                      <p:cBhvr>
                                        <p:cTn id="246" dur="1" fill="hold">
                                          <p:stCondLst>
                                            <p:cond delay="499"/>
                                          </p:stCondLst>
                                        </p:cTn>
                                        <p:tgtEl>
                                          <p:spTgt spid="35"/>
                                        </p:tgtEl>
                                        <p:attrNameLst>
                                          <p:attrName>style.visibility</p:attrName>
                                        </p:attrNameLst>
                                      </p:cBhvr>
                                      <p:to>
                                        <p:strVal val="hidden"/>
                                      </p:to>
                                    </p:set>
                                  </p:childTnLst>
                                </p:cTn>
                              </p:par>
                            </p:childTnLst>
                          </p:cTn>
                        </p:par>
                        <p:par>
                          <p:cTn id="247" fill="hold">
                            <p:stCondLst>
                              <p:cond delay="500"/>
                            </p:stCondLst>
                            <p:childTnLst>
                              <p:par>
                                <p:cTn id="248" presetID="10" presetClass="entr" presetSubtype="0" fill="hold" nodeType="afterEffect">
                                  <p:stCondLst>
                                    <p:cond delay="0"/>
                                  </p:stCondLst>
                                  <p:childTnLst>
                                    <p:set>
                                      <p:cBhvr>
                                        <p:cTn id="249" dur="1" fill="hold">
                                          <p:stCondLst>
                                            <p:cond delay="0"/>
                                          </p:stCondLst>
                                        </p:cTn>
                                        <p:tgtEl>
                                          <p:spTgt spid="5"/>
                                        </p:tgtEl>
                                        <p:attrNameLst>
                                          <p:attrName>style.visibility</p:attrName>
                                        </p:attrNameLst>
                                      </p:cBhvr>
                                      <p:to>
                                        <p:strVal val="visible"/>
                                      </p:to>
                                    </p:set>
                                    <p:animEffect transition="in" filter="fade">
                                      <p:cBhvr>
                                        <p:cTn id="250" dur="1000"/>
                                        <p:tgtEl>
                                          <p:spTgt spid="5"/>
                                        </p:tgtEl>
                                      </p:cBhvr>
                                    </p:animEffect>
                                  </p:childTnLst>
                                </p:cTn>
                              </p:par>
                              <p:par>
                                <p:cTn id="251" presetID="10" presetClass="entr" presetSubtype="0" fill="hold" nodeType="withEffect">
                                  <p:stCondLst>
                                    <p:cond delay="0"/>
                                  </p:stCondLst>
                                  <p:childTnLst>
                                    <p:set>
                                      <p:cBhvr>
                                        <p:cTn id="252" dur="1" fill="hold">
                                          <p:stCondLst>
                                            <p:cond delay="0"/>
                                          </p:stCondLst>
                                        </p:cTn>
                                        <p:tgtEl>
                                          <p:spTgt spid="62"/>
                                        </p:tgtEl>
                                        <p:attrNameLst>
                                          <p:attrName>style.visibility</p:attrName>
                                        </p:attrNameLst>
                                      </p:cBhvr>
                                      <p:to>
                                        <p:strVal val="visible"/>
                                      </p:to>
                                    </p:set>
                                    <p:animEffect transition="in" filter="fade">
                                      <p:cBhvr>
                                        <p:cTn id="253" dur="1000"/>
                                        <p:tgtEl>
                                          <p:spTgt spid="62"/>
                                        </p:tgtEl>
                                      </p:cBhvr>
                                    </p:animEffect>
                                  </p:childTnLst>
                                </p:cTn>
                              </p:par>
                              <p:par>
                                <p:cTn id="254" presetID="10" presetClass="entr" presetSubtype="0" fill="hold" nodeType="withEffect">
                                  <p:stCondLst>
                                    <p:cond delay="0"/>
                                  </p:stCondLst>
                                  <p:childTnLst>
                                    <p:set>
                                      <p:cBhvr>
                                        <p:cTn id="255" dur="1" fill="hold">
                                          <p:stCondLst>
                                            <p:cond delay="0"/>
                                          </p:stCondLst>
                                        </p:cTn>
                                        <p:tgtEl>
                                          <p:spTgt spid="70"/>
                                        </p:tgtEl>
                                        <p:attrNameLst>
                                          <p:attrName>style.visibility</p:attrName>
                                        </p:attrNameLst>
                                      </p:cBhvr>
                                      <p:to>
                                        <p:strVal val="visible"/>
                                      </p:to>
                                    </p:set>
                                    <p:animEffect transition="in" filter="fade">
                                      <p:cBhvr>
                                        <p:cTn id="256" dur="2000"/>
                                        <p:tgtEl>
                                          <p:spTgt spid="70"/>
                                        </p:tgtEl>
                                      </p:cBhvr>
                                    </p:animEffect>
                                  </p:childTnLst>
                                </p:cTn>
                              </p:par>
                              <p:par>
                                <p:cTn id="257" presetID="49" presetClass="path" presetSubtype="0" accel="50000" decel="50000" fill="hold" nodeType="withEffect">
                                  <p:stCondLst>
                                    <p:cond delay="0"/>
                                  </p:stCondLst>
                                  <p:childTnLst>
                                    <p:animMotion origin="layout" path="M 2.77778E-6 -2.22222E-6 L 0.1 0.075 " pathEditMode="relative" rAng="0" ptsTypes="AA">
                                      <p:cBhvr>
                                        <p:cTn id="258" dur="2000" fill="hold"/>
                                        <p:tgtEl>
                                          <p:spTgt spid="70"/>
                                        </p:tgtEl>
                                        <p:attrNameLst>
                                          <p:attrName>ppt_x</p:attrName>
                                          <p:attrName>ppt_y</p:attrName>
                                        </p:attrNameLst>
                                      </p:cBhvr>
                                      <p:rCtr x="50" y="38"/>
                                    </p:animMotion>
                                  </p:childTnLst>
                                </p:cTn>
                              </p:par>
                              <p:par>
                                <p:cTn id="259" presetID="10" presetClass="entr" presetSubtype="0" fill="hold" nodeType="withEffect">
                                  <p:stCondLst>
                                    <p:cond delay="0"/>
                                  </p:stCondLst>
                                  <p:childTnLst>
                                    <p:set>
                                      <p:cBhvr>
                                        <p:cTn id="260" dur="1" fill="hold">
                                          <p:stCondLst>
                                            <p:cond delay="0"/>
                                          </p:stCondLst>
                                        </p:cTn>
                                        <p:tgtEl>
                                          <p:spTgt spid="71"/>
                                        </p:tgtEl>
                                        <p:attrNameLst>
                                          <p:attrName>style.visibility</p:attrName>
                                        </p:attrNameLst>
                                      </p:cBhvr>
                                      <p:to>
                                        <p:strVal val="visible"/>
                                      </p:to>
                                    </p:set>
                                    <p:animEffect transition="in" filter="fade">
                                      <p:cBhvr>
                                        <p:cTn id="261" dur="2000"/>
                                        <p:tgtEl>
                                          <p:spTgt spid="71"/>
                                        </p:tgtEl>
                                      </p:cBhvr>
                                    </p:animEffect>
                                  </p:childTnLst>
                                </p:cTn>
                              </p:par>
                              <p:par>
                                <p:cTn id="262" presetID="49" presetClass="path" presetSubtype="0" accel="50000" decel="50000" fill="hold" nodeType="withEffect">
                                  <p:stCondLst>
                                    <p:cond delay="0"/>
                                  </p:stCondLst>
                                  <p:childTnLst>
                                    <p:animMotion origin="layout" path="M 2.77778E-6 -2.22222E-6 L 0.1 0.075 " pathEditMode="relative" rAng="0" ptsTypes="AA">
                                      <p:cBhvr>
                                        <p:cTn id="263" dur="2000" fill="hold"/>
                                        <p:tgtEl>
                                          <p:spTgt spid="71"/>
                                        </p:tgtEl>
                                        <p:attrNameLst>
                                          <p:attrName>ppt_x</p:attrName>
                                          <p:attrName>ppt_y</p:attrName>
                                        </p:attrNameLst>
                                      </p:cBhvr>
                                      <p:rCtr x="50" y="38"/>
                                    </p:animMotion>
                                  </p:childTnLst>
                                </p:cTn>
                              </p:par>
                              <p:par>
                                <p:cTn id="264" presetID="10" presetClass="entr" presetSubtype="0" fill="hold" nodeType="withEffect">
                                  <p:stCondLst>
                                    <p:cond delay="0"/>
                                  </p:stCondLst>
                                  <p:childTnLst>
                                    <p:set>
                                      <p:cBhvr>
                                        <p:cTn id="265" dur="1" fill="hold">
                                          <p:stCondLst>
                                            <p:cond delay="0"/>
                                          </p:stCondLst>
                                        </p:cTn>
                                        <p:tgtEl>
                                          <p:spTgt spid="72"/>
                                        </p:tgtEl>
                                        <p:attrNameLst>
                                          <p:attrName>style.visibility</p:attrName>
                                        </p:attrNameLst>
                                      </p:cBhvr>
                                      <p:to>
                                        <p:strVal val="visible"/>
                                      </p:to>
                                    </p:set>
                                    <p:animEffect transition="in" filter="fade">
                                      <p:cBhvr>
                                        <p:cTn id="266" dur="2000"/>
                                        <p:tgtEl>
                                          <p:spTgt spid="72"/>
                                        </p:tgtEl>
                                      </p:cBhvr>
                                    </p:animEffect>
                                  </p:childTnLst>
                                </p:cTn>
                              </p:par>
                              <p:par>
                                <p:cTn id="267" presetID="49" presetClass="path" presetSubtype="0" accel="50000" decel="50000" fill="hold" nodeType="withEffect">
                                  <p:stCondLst>
                                    <p:cond delay="0"/>
                                  </p:stCondLst>
                                  <p:childTnLst>
                                    <p:animMotion origin="layout" path="M 2.77778E-6 -2.22222E-6 L 0.1 0.075 " pathEditMode="relative" rAng="0" ptsTypes="AA">
                                      <p:cBhvr>
                                        <p:cTn id="268" dur="2000" fill="hold"/>
                                        <p:tgtEl>
                                          <p:spTgt spid="72"/>
                                        </p:tgtEl>
                                        <p:attrNameLst>
                                          <p:attrName>ppt_x</p:attrName>
                                          <p:attrName>ppt_y</p:attrName>
                                        </p:attrNameLst>
                                      </p:cBhvr>
                                      <p:rCtr x="50" y="38"/>
                                    </p:animMotion>
                                  </p:childTnLst>
                                </p:cTn>
                              </p:par>
                              <p:par>
                                <p:cTn id="269" presetID="10" presetClass="entr" presetSubtype="0" fill="hold" nodeType="withEffect">
                                  <p:stCondLst>
                                    <p:cond delay="0"/>
                                  </p:stCondLst>
                                  <p:childTnLst>
                                    <p:set>
                                      <p:cBhvr>
                                        <p:cTn id="270" dur="1" fill="hold">
                                          <p:stCondLst>
                                            <p:cond delay="0"/>
                                          </p:stCondLst>
                                        </p:cTn>
                                        <p:tgtEl>
                                          <p:spTgt spid="73"/>
                                        </p:tgtEl>
                                        <p:attrNameLst>
                                          <p:attrName>style.visibility</p:attrName>
                                        </p:attrNameLst>
                                      </p:cBhvr>
                                      <p:to>
                                        <p:strVal val="visible"/>
                                      </p:to>
                                    </p:set>
                                    <p:animEffect transition="in" filter="fade">
                                      <p:cBhvr>
                                        <p:cTn id="271" dur="2000"/>
                                        <p:tgtEl>
                                          <p:spTgt spid="73"/>
                                        </p:tgtEl>
                                      </p:cBhvr>
                                    </p:animEffect>
                                  </p:childTnLst>
                                </p:cTn>
                              </p:par>
                              <p:par>
                                <p:cTn id="272" presetID="49" presetClass="path" presetSubtype="0" accel="50000" decel="50000" fill="hold" nodeType="withEffect">
                                  <p:stCondLst>
                                    <p:cond delay="0"/>
                                  </p:stCondLst>
                                  <p:childTnLst>
                                    <p:animMotion origin="layout" path="M 2.77778E-6 -2.22222E-6 L 0.1 0.075 " pathEditMode="relative" rAng="0" ptsTypes="AA">
                                      <p:cBhvr>
                                        <p:cTn id="273" dur="2000" fill="hold"/>
                                        <p:tgtEl>
                                          <p:spTgt spid="73"/>
                                        </p:tgtEl>
                                        <p:attrNameLst>
                                          <p:attrName>ppt_x</p:attrName>
                                          <p:attrName>ppt_y</p:attrName>
                                        </p:attrNameLst>
                                      </p:cBhvr>
                                      <p:rCtr x="50" y="38"/>
                                    </p:animMotion>
                                  </p:childTnLst>
                                </p:cTn>
                              </p:par>
                              <p:par>
                                <p:cTn id="274" presetID="10" presetClass="entr" presetSubtype="0" fill="hold" nodeType="withEffect">
                                  <p:stCondLst>
                                    <p:cond delay="0"/>
                                  </p:stCondLst>
                                  <p:childTnLst>
                                    <p:set>
                                      <p:cBhvr>
                                        <p:cTn id="275" dur="1" fill="hold">
                                          <p:stCondLst>
                                            <p:cond delay="0"/>
                                          </p:stCondLst>
                                        </p:cTn>
                                        <p:tgtEl>
                                          <p:spTgt spid="74"/>
                                        </p:tgtEl>
                                        <p:attrNameLst>
                                          <p:attrName>style.visibility</p:attrName>
                                        </p:attrNameLst>
                                      </p:cBhvr>
                                      <p:to>
                                        <p:strVal val="visible"/>
                                      </p:to>
                                    </p:set>
                                    <p:animEffect transition="in" filter="fade">
                                      <p:cBhvr>
                                        <p:cTn id="276" dur="2000"/>
                                        <p:tgtEl>
                                          <p:spTgt spid="74"/>
                                        </p:tgtEl>
                                      </p:cBhvr>
                                    </p:animEffect>
                                  </p:childTnLst>
                                </p:cTn>
                              </p:par>
                              <p:par>
                                <p:cTn id="277" presetID="49" presetClass="path" presetSubtype="0" accel="50000" decel="50000" fill="hold" nodeType="withEffect">
                                  <p:stCondLst>
                                    <p:cond delay="0"/>
                                  </p:stCondLst>
                                  <p:childTnLst>
                                    <p:animMotion origin="layout" path="M 2.77778E-6 -2.22222E-6 L 0.1 0.075 " pathEditMode="relative" rAng="0" ptsTypes="AA">
                                      <p:cBhvr>
                                        <p:cTn id="278" dur="2000" fill="hold"/>
                                        <p:tgtEl>
                                          <p:spTgt spid="74"/>
                                        </p:tgtEl>
                                        <p:attrNameLst>
                                          <p:attrName>ppt_x</p:attrName>
                                          <p:attrName>ppt_y</p:attrName>
                                        </p:attrNameLst>
                                      </p:cBhvr>
                                      <p:rCtr x="50" y="38"/>
                                    </p:animMotion>
                                  </p:childTnLst>
                                </p:cTn>
                              </p:par>
                              <p:par>
                                <p:cTn id="279" presetID="10" presetClass="entr" presetSubtype="0" fill="hold" nodeType="withEffect">
                                  <p:stCondLst>
                                    <p:cond delay="0"/>
                                  </p:stCondLst>
                                  <p:childTnLst>
                                    <p:set>
                                      <p:cBhvr>
                                        <p:cTn id="280" dur="1" fill="hold">
                                          <p:stCondLst>
                                            <p:cond delay="0"/>
                                          </p:stCondLst>
                                        </p:cTn>
                                        <p:tgtEl>
                                          <p:spTgt spid="75"/>
                                        </p:tgtEl>
                                        <p:attrNameLst>
                                          <p:attrName>style.visibility</p:attrName>
                                        </p:attrNameLst>
                                      </p:cBhvr>
                                      <p:to>
                                        <p:strVal val="visible"/>
                                      </p:to>
                                    </p:set>
                                    <p:animEffect transition="in" filter="fade">
                                      <p:cBhvr>
                                        <p:cTn id="281" dur="2000"/>
                                        <p:tgtEl>
                                          <p:spTgt spid="75"/>
                                        </p:tgtEl>
                                      </p:cBhvr>
                                    </p:animEffect>
                                  </p:childTnLst>
                                </p:cTn>
                              </p:par>
                              <p:par>
                                <p:cTn id="282" presetID="49" presetClass="path" presetSubtype="0" accel="50000" decel="50000" fill="hold" nodeType="withEffect">
                                  <p:stCondLst>
                                    <p:cond delay="0"/>
                                  </p:stCondLst>
                                  <p:childTnLst>
                                    <p:animMotion origin="layout" path="M 2.77778E-6 -2.22222E-6 L 0.1 0.075 " pathEditMode="relative" rAng="0" ptsTypes="AA">
                                      <p:cBhvr>
                                        <p:cTn id="283" dur="2000" fill="hold"/>
                                        <p:tgtEl>
                                          <p:spTgt spid="75"/>
                                        </p:tgtEl>
                                        <p:attrNameLst>
                                          <p:attrName>ppt_x</p:attrName>
                                          <p:attrName>ppt_y</p:attrName>
                                        </p:attrNameLst>
                                      </p:cBhvr>
                                      <p:rCtr x="50" y="38"/>
                                    </p:animMotion>
                                  </p:childTnLst>
                                </p:cTn>
                              </p:par>
                              <p:par>
                                <p:cTn id="284" presetID="10" presetClass="entr" presetSubtype="0" fill="hold" nodeType="withEffect">
                                  <p:stCondLst>
                                    <p:cond delay="0"/>
                                  </p:stCondLst>
                                  <p:childTnLst>
                                    <p:set>
                                      <p:cBhvr>
                                        <p:cTn id="285" dur="1" fill="hold">
                                          <p:stCondLst>
                                            <p:cond delay="0"/>
                                          </p:stCondLst>
                                        </p:cTn>
                                        <p:tgtEl>
                                          <p:spTgt spid="76"/>
                                        </p:tgtEl>
                                        <p:attrNameLst>
                                          <p:attrName>style.visibility</p:attrName>
                                        </p:attrNameLst>
                                      </p:cBhvr>
                                      <p:to>
                                        <p:strVal val="visible"/>
                                      </p:to>
                                    </p:set>
                                    <p:animEffect transition="in" filter="fade">
                                      <p:cBhvr>
                                        <p:cTn id="286" dur="2000"/>
                                        <p:tgtEl>
                                          <p:spTgt spid="76"/>
                                        </p:tgtEl>
                                      </p:cBhvr>
                                    </p:animEffect>
                                  </p:childTnLst>
                                </p:cTn>
                              </p:par>
                              <p:par>
                                <p:cTn id="287" presetID="49" presetClass="path" presetSubtype="0" accel="50000" decel="50000" fill="hold" nodeType="withEffect">
                                  <p:stCondLst>
                                    <p:cond delay="0"/>
                                  </p:stCondLst>
                                  <p:childTnLst>
                                    <p:animMotion origin="layout" path="M 2.77778E-6 -2.22222E-6 L 0.1 0.075 " pathEditMode="relative" rAng="0" ptsTypes="AA">
                                      <p:cBhvr>
                                        <p:cTn id="288" dur="2000" fill="hold"/>
                                        <p:tgtEl>
                                          <p:spTgt spid="76"/>
                                        </p:tgtEl>
                                        <p:attrNameLst>
                                          <p:attrName>ppt_x</p:attrName>
                                          <p:attrName>ppt_y</p:attrName>
                                        </p:attrNameLst>
                                      </p:cBhvr>
                                      <p:rCtr x="50" y="38"/>
                                    </p:animMotion>
                                  </p:childTnLst>
                                </p:cTn>
                              </p:par>
                            </p:childTnLst>
                          </p:cTn>
                        </p:par>
                      </p:childTnLst>
                    </p:cTn>
                  </p:par>
                  <p:par>
                    <p:cTn id="289" fill="hold">
                      <p:stCondLst>
                        <p:cond delay="indefinite"/>
                      </p:stCondLst>
                      <p:childTnLst>
                        <p:par>
                          <p:cTn id="290" fill="hold">
                            <p:stCondLst>
                              <p:cond delay="0"/>
                            </p:stCondLst>
                            <p:childTnLst>
                              <p:par>
                                <p:cTn id="291" presetID="10" presetClass="exit" presetSubtype="0" fill="hold" grpId="0" nodeType="clickEffect">
                                  <p:stCondLst>
                                    <p:cond delay="0"/>
                                  </p:stCondLst>
                                  <p:childTnLst>
                                    <p:animEffect transition="out" filter="fade">
                                      <p:cBhvr>
                                        <p:cTn id="292" dur="500"/>
                                        <p:tgtEl>
                                          <p:spTgt spid="5"/>
                                        </p:tgtEl>
                                      </p:cBhvr>
                                    </p:animEffect>
                                    <p:set>
                                      <p:cBhvr>
                                        <p:cTn id="293" dur="1" fill="hold">
                                          <p:stCondLst>
                                            <p:cond delay="499"/>
                                          </p:stCondLst>
                                        </p:cTn>
                                        <p:tgtEl>
                                          <p:spTgt spid="5"/>
                                        </p:tgtEl>
                                        <p:attrNameLst>
                                          <p:attrName>style.visibility</p:attrName>
                                        </p:attrNameLst>
                                      </p:cBhvr>
                                      <p:to>
                                        <p:strVal val="hidden"/>
                                      </p:to>
                                    </p:set>
                                  </p:childTnLst>
                                </p:cTn>
                              </p:par>
                            </p:childTnLst>
                          </p:cTn>
                        </p:par>
                        <p:par>
                          <p:cTn id="294" fill="hold">
                            <p:stCondLst>
                              <p:cond delay="500"/>
                            </p:stCondLst>
                            <p:childTnLst>
                              <p:par>
                                <p:cTn id="295" presetID="10" presetClass="entr" presetSubtype="0" fill="hold" grpId="0" nodeType="afterEffect">
                                  <p:stCondLst>
                                    <p:cond delay="0"/>
                                  </p:stCondLst>
                                  <p:childTnLst>
                                    <p:set>
                                      <p:cBhvr>
                                        <p:cTn id="296" dur="1" fill="hold">
                                          <p:stCondLst>
                                            <p:cond delay="0"/>
                                          </p:stCondLst>
                                        </p:cTn>
                                        <p:tgtEl>
                                          <p:spTgt spid="36"/>
                                        </p:tgtEl>
                                        <p:attrNameLst>
                                          <p:attrName>style.visibility</p:attrName>
                                        </p:attrNameLst>
                                      </p:cBhvr>
                                      <p:to>
                                        <p:strVal val="visible"/>
                                      </p:to>
                                    </p:set>
                                    <p:animEffect transition="in" filter="fade">
                                      <p:cBhvr>
                                        <p:cTn id="297" dur="1000"/>
                                        <p:tgtEl>
                                          <p:spTgt spid="36"/>
                                        </p:tgtEl>
                                      </p:cBhvr>
                                    </p:animEffect>
                                  </p:childTnLst>
                                </p:cTn>
                              </p:par>
                            </p:childTnLst>
                          </p:cTn>
                        </p:par>
                        <p:par>
                          <p:cTn id="298" fill="hold">
                            <p:stCondLst>
                              <p:cond delay="1500"/>
                            </p:stCondLst>
                            <p:childTnLst>
                              <p:par>
                                <p:cTn id="299" presetID="10" presetClass="entr" presetSubtype="0" fill="hold" nodeType="afterEffect">
                                  <p:stCondLst>
                                    <p:cond delay="0"/>
                                  </p:stCondLst>
                                  <p:childTnLst>
                                    <p:set>
                                      <p:cBhvr>
                                        <p:cTn id="300" dur="1" fill="hold">
                                          <p:stCondLst>
                                            <p:cond delay="0"/>
                                          </p:stCondLst>
                                        </p:cTn>
                                        <p:tgtEl>
                                          <p:spTgt spid="12347"/>
                                        </p:tgtEl>
                                        <p:attrNameLst>
                                          <p:attrName>style.visibility</p:attrName>
                                        </p:attrNameLst>
                                      </p:cBhvr>
                                      <p:to>
                                        <p:strVal val="visible"/>
                                      </p:to>
                                    </p:set>
                                    <p:animEffect transition="in" filter="fade">
                                      <p:cBhvr>
                                        <p:cTn id="301" dur="1500"/>
                                        <p:tgtEl>
                                          <p:spTgt spid="12347"/>
                                        </p:tgtEl>
                                      </p:cBhvr>
                                    </p:animEffect>
                                  </p:childTnLst>
                                </p:cTn>
                              </p:par>
                              <p:par>
                                <p:cTn id="302" presetID="10" presetClass="entr" presetSubtype="0" fill="hold" nodeType="withEffect">
                                  <p:stCondLst>
                                    <p:cond delay="0"/>
                                  </p:stCondLst>
                                  <p:childTnLst>
                                    <p:set>
                                      <p:cBhvr>
                                        <p:cTn id="303" dur="1" fill="hold">
                                          <p:stCondLst>
                                            <p:cond delay="0"/>
                                          </p:stCondLst>
                                        </p:cTn>
                                        <p:tgtEl>
                                          <p:spTgt spid="10299"/>
                                        </p:tgtEl>
                                        <p:attrNameLst>
                                          <p:attrName>style.visibility</p:attrName>
                                        </p:attrNameLst>
                                      </p:cBhvr>
                                      <p:to>
                                        <p:strVal val="visible"/>
                                      </p:to>
                                    </p:set>
                                    <p:animEffect transition="in" filter="fade">
                                      <p:cBhvr>
                                        <p:cTn id="304" dur="1000"/>
                                        <p:tgtEl>
                                          <p:spTgt spid="10299"/>
                                        </p:tgtEl>
                                      </p:cBhvr>
                                    </p:animEffect>
                                  </p:childTnLst>
                                </p:cTn>
                              </p:par>
                              <p:par>
                                <p:cTn id="305" presetID="49" presetClass="path" presetSubtype="0" accel="50000" decel="50000" fill="hold" nodeType="withEffect">
                                  <p:stCondLst>
                                    <p:cond delay="1000"/>
                                  </p:stCondLst>
                                  <p:childTnLst>
                                    <p:animMotion origin="layout" path="M 0.1 0.075 L 0.32639 0.13796 " pathEditMode="relative" rAng="0" ptsTypes="AA">
                                      <p:cBhvr>
                                        <p:cTn id="306" dur="1800" fill="hold"/>
                                        <p:tgtEl>
                                          <p:spTgt spid="70"/>
                                        </p:tgtEl>
                                        <p:attrNameLst>
                                          <p:attrName>ppt_x</p:attrName>
                                          <p:attrName>ppt_y</p:attrName>
                                        </p:attrNameLst>
                                      </p:cBhvr>
                                      <p:rCtr x="113" y="31"/>
                                    </p:animMotion>
                                  </p:childTnLst>
                                </p:cTn>
                              </p:par>
                              <p:par>
                                <p:cTn id="307" presetID="49" presetClass="path" presetSubtype="0" accel="50000" decel="50000" fill="hold" nodeType="withEffect">
                                  <p:stCondLst>
                                    <p:cond delay="2000"/>
                                  </p:stCondLst>
                                  <p:childTnLst>
                                    <p:animMotion origin="layout" path="M 0.1 0.075 L 0.42291 0.30486 " pathEditMode="relative" rAng="0" ptsTypes="AA">
                                      <p:cBhvr>
                                        <p:cTn id="308" dur="1800" fill="hold"/>
                                        <p:tgtEl>
                                          <p:spTgt spid="71"/>
                                        </p:tgtEl>
                                        <p:attrNameLst>
                                          <p:attrName>ppt_x</p:attrName>
                                          <p:attrName>ppt_y</p:attrName>
                                        </p:attrNameLst>
                                      </p:cBhvr>
                                      <p:rCtr x="161" y="115"/>
                                    </p:animMotion>
                                  </p:childTnLst>
                                </p:cTn>
                              </p:par>
                              <p:par>
                                <p:cTn id="309" presetID="49" presetClass="path" presetSubtype="0" accel="50000" decel="50000" fill="hold" nodeType="withEffect">
                                  <p:stCondLst>
                                    <p:cond delay="3000"/>
                                  </p:stCondLst>
                                  <p:childTnLst>
                                    <p:animMotion origin="layout" path="M 0.1 0.075 L 0.32552 0.22407 " pathEditMode="fixed" rAng="0" ptsTypes="AA">
                                      <p:cBhvr>
                                        <p:cTn id="310" dur="1800" fill="hold"/>
                                        <p:tgtEl>
                                          <p:spTgt spid="72"/>
                                        </p:tgtEl>
                                        <p:attrNameLst>
                                          <p:attrName>ppt_x</p:attrName>
                                          <p:attrName>ppt_y</p:attrName>
                                        </p:attrNameLst>
                                      </p:cBhvr>
                                      <p:rCtr x="113" y="75"/>
                                    </p:animMotion>
                                  </p:childTnLst>
                                </p:cTn>
                              </p:par>
                              <p:par>
                                <p:cTn id="311" presetID="49" presetClass="path" presetSubtype="0" accel="50000" decel="50000" fill="hold" nodeType="withEffect">
                                  <p:stCondLst>
                                    <p:cond delay="4000"/>
                                  </p:stCondLst>
                                  <p:childTnLst>
                                    <p:animMotion origin="layout" path="M 0.1 0.075 L 0.51371 0.46898 " pathEditMode="relative" rAng="0" ptsTypes="AA">
                                      <p:cBhvr>
                                        <p:cTn id="312" dur="1800" fill="hold"/>
                                        <p:tgtEl>
                                          <p:spTgt spid="73"/>
                                        </p:tgtEl>
                                        <p:attrNameLst>
                                          <p:attrName>ppt_x</p:attrName>
                                          <p:attrName>ppt_y</p:attrName>
                                        </p:attrNameLst>
                                      </p:cBhvr>
                                      <p:rCtr x="207" y="197"/>
                                    </p:animMotion>
                                  </p:childTnLst>
                                </p:cTn>
                              </p:par>
                              <p:par>
                                <p:cTn id="313" presetID="49" presetClass="path" presetSubtype="0" accel="50000" decel="50000" fill="hold" nodeType="withEffect">
                                  <p:stCondLst>
                                    <p:cond delay="5000"/>
                                  </p:stCondLst>
                                  <p:childTnLst>
                                    <p:animMotion origin="layout" path="M 0.1 0.075 L 0.51302 0.46366 " pathEditMode="relative" rAng="0" ptsTypes="AA">
                                      <p:cBhvr>
                                        <p:cTn id="314" dur="1800" fill="hold"/>
                                        <p:tgtEl>
                                          <p:spTgt spid="74"/>
                                        </p:tgtEl>
                                        <p:attrNameLst>
                                          <p:attrName>ppt_x</p:attrName>
                                          <p:attrName>ppt_y</p:attrName>
                                        </p:attrNameLst>
                                      </p:cBhvr>
                                      <p:rCtr x="206" y="194"/>
                                    </p:animMotion>
                                  </p:childTnLst>
                                </p:cTn>
                              </p:par>
                              <p:par>
                                <p:cTn id="315" presetID="49" presetClass="path" presetSubtype="0" accel="50000" decel="50000" fill="hold" nodeType="withEffect">
                                  <p:stCondLst>
                                    <p:cond delay="6000"/>
                                  </p:stCondLst>
                                  <p:childTnLst>
                                    <p:animMotion origin="layout" path="M 0.1 0.075 L 0.32656 0.31574 " pathEditMode="relative" rAng="0" ptsTypes="AA">
                                      <p:cBhvr>
                                        <p:cTn id="316" dur="1800" fill="hold"/>
                                        <p:tgtEl>
                                          <p:spTgt spid="75"/>
                                        </p:tgtEl>
                                        <p:attrNameLst>
                                          <p:attrName>ppt_x</p:attrName>
                                          <p:attrName>ppt_y</p:attrName>
                                        </p:attrNameLst>
                                      </p:cBhvr>
                                      <p:rCtr x="113" y="120"/>
                                    </p:animMotion>
                                  </p:childTnLst>
                                </p:cTn>
                              </p:par>
                              <p:par>
                                <p:cTn id="317" presetID="49" presetClass="path" presetSubtype="0" accel="50000" decel="50000" fill="hold" nodeType="withEffect">
                                  <p:stCondLst>
                                    <p:cond delay="7000"/>
                                  </p:stCondLst>
                                  <p:childTnLst>
                                    <p:animMotion origin="layout" path="M 0.1 0.075 L 0.51389 0.50602 " pathEditMode="relative" rAng="0" ptsTypes="AA">
                                      <p:cBhvr>
                                        <p:cTn id="318" dur="1800" fill="hold"/>
                                        <p:tgtEl>
                                          <p:spTgt spid="76"/>
                                        </p:tgtEl>
                                        <p:attrNameLst>
                                          <p:attrName>ppt_x</p:attrName>
                                          <p:attrName>ppt_y</p:attrName>
                                        </p:attrNameLst>
                                      </p:cBhvr>
                                      <p:rCtr x="207" y="216"/>
                                    </p:animMotion>
                                  </p:childTnLst>
                                </p:cTn>
                              </p:par>
                            </p:childTnLst>
                          </p:cTn>
                        </p:par>
                      </p:childTnLst>
                    </p:cTn>
                  </p:par>
                  <p:par>
                    <p:cTn id="319" fill="hold">
                      <p:stCondLst>
                        <p:cond delay="indefinite"/>
                      </p:stCondLst>
                      <p:childTnLst>
                        <p:par>
                          <p:cTn id="320" fill="hold">
                            <p:stCondLst>
                              <p:cond delay="0"/>
                            </p:stCondLst>
                            <p:childTnLst>
                              <p:par>
                                <p:cTn id="321" presetID="10" presetClass="exit" presetSubtype="0" fill="hold" grpId="1" nodeType="clickEffect">
                                  <p:stCondLst>
                                    <p:cond delay="0"/>
                                  </p:stCondLst>
                                  <p:childTnLst>
                                    <p:animEffect transition="out" filter="fade">
                                      <p:cBhvr>
                                        <p:cTn id="322" dur="500"/>
                                        <p:tgtEl>
                                          <p:spTgt spid="36"/>
                                        </p:tgtEl>
                                      </p:cBhvr>
                                    </p:animEffect>
                                    <p:set>
                                      <p:cBhvr>
                                        <p:cTn id="323" dur="1" fill="hold">
                                          <p:stCondLst>
                                            <p:cond delay="499"/>
                                          </p:stCondLst>
                                        </p:cTn>
                                        <p:tgtEl>
                                          <p:spTgt spid="36"/>
                                        </p:tgtEl>
                                        <p:attrNameLst>
                                          <p:attrName>style.visibility</p:attrName>
                                        </p:attrNameLst>
                                      </p:cBhvr>
                                      <p:to>
                                        <p:strVal val="hidden"/>
                                      </p:to>
                                    </p:set>
                                  </p:childTnLst>
                                </p:cTn>
                              </p:par>
                              <p:par>
                                <p:cTn id="324" presetID="10" presetClass="exit" presetSubtype="0" fill="hold" nodeType="withEffect">
                                  <p:stCondLst>
                                    <p:cond delay="0"/>
                                  </p:stCondLst>
                                  <p:childTnLst>
                                    <p:animEffect transition="out" filter="fade">
                                      <p:cBhvr>
                                        <p:cTn id="325" dur="1000"/>
                                        <p:tgtEl>
                                          <p:spTgt spid="12347"/>
                                        </p:tgtEl>
                                      </p:cBhvr>
                                    </p:animEffect>
                                    <p:set>
                                      <p:cBhvr>
                                        <p:cTn id="326" dur="1" fill="hold">
                                          <p:stCondLst>
                                            <p:cond delay="999"/>
                                          </p:stCondLst>
                                        </p:cTn>
                                        <p:tgtEl>
                                          <p:spTgt spid="12347"/>
                                        </p:tgtEl>
                                        <p:attrNameLst>
                                          <p:attrName>style.visibility</p:attrName>
                                        </p:attrNameLst>
                                      </p:cBhvr>
                                      <p:to>
                                        <p:strVal val="hidden"/>
                                      </p:to>
                                    </p:set>
                                  </p:childTnLst>
                                </p:cTn>
                              </p:par>
                              <p:par>
                                <p:cTn id="327" presetID="10" presetClass="exit" presetSubtype="0" fill="hold" nodeType="withEffect">
                                  <p:stCondLst>
                                    <p:cond delay="0"/>
                                  </p:stCondLst>
                                  <p:childTnLst>
                                    <p:animEffect transition="out" filter="fade">
                                      <p:cBhvr>
                                        <p:cTn id="328" dur="500"/>
                                        <p:tgtEl>
                                          <p:spTgt spid="10299"/>
                                        </p:tgtEl>
                                      </p:cBhvr>
                                    </p:animEffect>
                                    <p:set>
                                      <p:cBhvr>
                                        <p:cTn id="329" dur="1" fill="hold">
                                          <p:stCondLst>
                                            <p:cond delay="499"/>
                                          </p:stCondLst>
                                        </p:cTn>
                                        <p:tgtEl>
                                          <p:spTgt spid="10299"/>
                                        </p:tgtEl>
                                        <p:attrNameLst>
                                          <p:attrName>style.visibility</p:attrName>
                                        </p:attrNameLst>
                                      </p:cBhvr>
                                      <p:to>
                                        <p:strVal val="hidden"/>
                                      </p:to>
                                    </p:set>
                                  </p:childTnLst>
                                </p:cTn>
                              </p:par>
                            </p:childTnLst>
                          </p:cTn>
                        </p:par>
                        <p:par>
                          <p:cTn id="330" fill="hold">
                            <p:stCondLst>
                              <p:cond delay="1000"/>
                            </p:stCondLst>
                            <p:childTnLst>
                              <p:par>
                                <p:cTn id="331" presetID="10" presetClass="entr" presetSubtype="0" fill="hold" grpId="0" nodeType="afterEffect">
                                  <p:stCondLst>
                                    <p:cond delay="0"/>
                                  </p:stCondLst>
                                  <p:childTnLst>
                                    <p:set>
                                      <p:cBhvr>
                                        <p:cTn id="332" dur="1" fill="hold">
                                          <p:stCondLst>
                                            <p:cond delay="0"/>
                                          </p:stCondLst>
                                        </p:cTn>
                                        <p:tgtEl>
                                          <p:spTgt spid="37"/>
                                        </p:tgtEl>
                                        <p:attrNameLst>
                                          <p:attrName>style.visibility</p:attrName>
                                        </p:attrNameLst>
                                      </p:cBhvr>
                                      <p:to>
                                        <p:strVal val="visible"/>
                                      </p:to>
                                    </p:set>
                                    <p:animEffect transition="in" filter="fade">
                                      <p:cBhvr>
                                        <p:cTn id="333" dur="1000"/>
                                        <p:tgtEl>
                                          <p:spTgt spid="37"/>
                                        </p:tgtEl>
                                      </p:cBhvr>
                                    </p:animEffect>
                                  </p:childTnLst>
                                </p:cTn>
                              </p:par>
                            </p:childTnLst>
                          </p:cTn>
                        </p:par>
                        <p:par>
                          <p:cTn id="334" fill="hold">
                            <p:stCondLst>
                              <p:cond delay="2000"/>
                            </p:stCondLst>
                            <p:childTnLst>
                              <p:par>
                                <p:cTn id="335" presetID="10" presetClass="exit" presetSubtype="0" fill="hold" nodeType="afterEffect">
                                  <p:stCondLst>
                                    <p:cond delay="0"/>
                                  </p:stCondLst>
                                  <p:childTnLst>
                                    <p:animEffect transition="out" filter="fade">
                                      <p:cBhvr>
                                        <p:cTn id="336" dur="2000"/>
                                        <p:tgtEl>
                                          <p:spTgt spid="193571"/>
                                        </p:tgtEl>
                                      </p:cBhvr>
                                    </p:animEffect>
                                    <p:set>
                                      <p:cBhvr>
                                        <p:cTn id="337" dur="1" fill="hold">
                                          <p:stCondLst>
                                            <p:cond delay="1999"/>
                                          </p:stCondLst>
                                        </p:cTn>
                                        <p:tgtEl>
                                          <p:spTgt spid="193571"/>
                                        </p:tgtEl>
                                        <p:attrNameLst>
                                          <p:attrName>style.visibility</p:attrName>
                                        </p:attrNameLst>
                                      </p:cBhvr>
                                      <p:to>
                                        <p:strVal val="hidden"/>
                                      </p:to>
                                    </p:set>
                                  </p:childTnLst>
                                </p:cTn>
                              </p:par>
                              <p:par>
                                <p:cTn id="338" presetID="10" presetClass="exit" presetSubtype="0" fill="hold" nodeType="withEffect">
                                  <p:stCondLst>
                                    <p:cond delay="300"/>
                                  </p:stCondLst>
                                  <p:childTnLst>
                                    <p:animEffect transition="out" filter="fade">
                                      <p:cBhvr>
                                        <p:cTn id="339" dur="1500"/>
                                        <p:tgtEl>
                                          <p:spTgt spid="193549"/>
                                        </p:tgtEl>
                                      </p:cBhvr>
                                    </p:animEffect>
                                    <p:set>
                                      <p:cBhvr>
                                        <p:cTn id="340" dur="1" fill="hold">
                                          <p:stCondLst>
                                            <p:cond delay="1499"/>
                                          </p:stCondLst>
                                        </p:cTn>
                                        <p:tgtEl>
                                          <p:spTgt spid="193549"/>
                                        </p:tgtEl>
                                        <p:attrNameLst>
                                          <p:attrName>style.visibility</p:attrName>
                                        </p:attrNameLst>
                                      </p:cBhvr>
                                      <p:to>
                                        <p:strVal val="hidden"/>
                                      </p:to>
                                    </p:set>
                                  </p:childTnLst>
                                </p:cTn>
                              </p:par>
                              <p:par>
                                <p:cTn id="341" presetID="10" presetClass="exit" presetSubtype="0" fill="hold" nodeType="withEffect">
                                  <p:stCondLst>
                                    <p:cond delay="600"/>
                                  </p:stCondLst>
                                  <p:childTnLst>
                                    <p:animEffect transition="out" filter="fade">
                                      <p:cBhvr>
                                        <p:cTn id="342" dur="1500"/>
                                        <p:tgtEl>
                                          <p:spTgt spid="193548"/>
                                        </p:tgtEl>
                                      </p:cBhvr>
                                    </p:animEffect>
                                    <p:set>
                                      <p:cBhvr>
                                        <p:cTn id="343" dur="1" fill="hold">
                                          <p:stCondLst>
                                            <p:cond delay="1499"/>
                                          </p:stCondLst>
                                        </p:cTn>
                                        <p:tgtEl>
                                          <p:spTgt spid="193548"/>
                                        </p:tgtEl>
                                        <p:attrNameLst>
                                          <p:attrName>style.visibility</p:attrName>
                                        </p:attrNameLst>
                                      </p:cBhvr>
                                      <p:to>
                                        <p:strVal val="hidden"/>
                                      </p:to>
                                    </p:set>
                                  </p:childTnLst>
                                </p:cTn>
                              </p:par>
                              <p:par>
                                <p:cTn id="344" presetID="10" presetClass="exit" presetSubtype="0" fill="hold" nodeType="withEffect">
                                  <p:stCondLst>
                                    <p:cond delay="900"/>
                                  </p:stCondLst>
                                  <p:childTnLst>
                                    <p:animEffect transition="out" filter="fade">
                                      <p:cBhvr>
                                        <p:cTn id="345" dur="1500"/>
                                        <p:tgtEl>
                                          <p:spTgt spid="193547"/>
                                        </p:tgtEl>
                                      </p:cBhvr>
                                    </p:animEffect>
                                    <p:set>
                                      <p:cBhvr>
                                        <p:cTn id="346" dur="1" fill="hold">
                                          <p:stCondLst>
                                            <p:cond delay="1499"/>
                                          </p:stCondLst>
                                        </p:cTn>
                                        <p:tgtEl>
                                          <p:spTgt spid="193547"/>
                                        </p:tgtEl>
                                        <p:attrNameLst>
                                          <p:attrName>style.visibility</p:attrName>
                                        </p:attrNameLst>
                                      </p:cBhvr>
                                      <p:to>
                                        <p:strVal val="hidden"/>
                                      </p:to>
                                    </p:set>
                                  </p:childTnLst>
                                </p:cTn>
                              </p:par>
                              <p:par>
                                <p:cTn id="347" presetID="10" presetClass="exit" presetSubtype="0" fill="hold" nodeType="withEffect">
                                  <p:stCondLst>
                                    <p:cond delay="1200"/>
                                  </p:stCondLst>
                                  <p:childTnLst>
                                    <p:animEffect transition="out" filter="fade">
                                      <p:cBhvr>
                                        <p:cTn id="348" dur="1500"/>
                                        <p:tgtEl>
                                          <p:spTgt spid="193546"/>
                                        </p:tgtEl>
                                      </p:cBhvr>
                                    </p:animEffect>
                                    <p:set>
                                      <p:cBhvr>
                                        <p:cTn id="349" dur="1" fill="hold">
                                          <p:stCondLst>
                                            <p:cond delay="1499"/>
                                          </p:stCondLst>
                                        </p:cTn>
                                        <p:tgtEl>
                                          <p:spTgt spid="193546"/>
                                        </p:tgtEl>
                                        <p:attrNameLst>
                                          <p:attrName>style.visibility</p:attrName>
                                        </p:attrNameLst>
                                      </p:cBhvr>
                                      <p:to>
                                        <p:strVal val="hidden"/>
                                      </p:to>
                                    </p:set>
                                  </p:childTnLst>
                                </p:cTn>
                              </p:par>
                              <p:par>
                                <p:cTn id="350" presetID="10" presetClass="exit" presetSubtype="0" fill="hold" nodeType="withEffect">
                                  <p:stCondLst>
                                    <p:cond delay="1800"/>
                                  </p:stCondLst>
                                  <p:childTnLst>
                                    <p:animEffect transition="out" filter="fade">
                                      <p:cBhvr>
                                        <p:cTn id="351" dur="1500"/>
                                        <p:tgtEl>
                                          <p:spTgt spid="193545"/>
                                        </p:tgtEl>
                                      </p:cBhvr>
                                    </p:animEffect>
                                    <p:set>
                                      <p:cBhvr>
                                        <p:cTn id="352" dur="1" fill="hold">
                                          <p:stCondLst>
                                            <p:cond delay="1499"/>
                                          </p:stCondLst>
                                        </p:cTn>
                                        <p:tgtEl>
                                          <p:spTgt spid="193545"/>
                                        </p:tgtEl>
                                        <p:attrNameLst>
                                          <p:attrName>style.visibility</p:attrName>
                                        </p:attrNameLst>
                                      </p:cBhvr>
                                      <p:to>
                                        <p:strVal val="hidden"/>
                                      </p:to>
                                    </p:set>
                                  </p:childTnLst>
                                </p:cTn>
                              </p:par>
                              <p:par>
                                <p:cTn id="353" presetID="10" presetClass="exit" presetSubtype="0" fill="hold" nodeType="withEffect">
                                  <p:stCondLst>
                                    <p:cond delay="2100"/>
                                  </p:stCondLst>
                                  <p:childTnLst>
                                    <p:animEffect transition="out" filter="fade">
                                      <p:cBhvr>
                                        <p:cTn id="354" dur="1500"/>
                                        <p:tgtEl>
                                          <p:spTgt spid="193542"/>
                                        </p:tgtEl>
                                      </p:cBhvr>
                                    </p:animEffect>
                                    <p:set>
                                      <p:cBhvr>
                                        <p:cTn id="355" dur="1" fill="hold">
                                          <p:stCondLst>
                                            <p:cond delay="1499"/>
                                          </p:stCondLst>
                                        </p:cTn>
                                        <p:tgtEl>
                                          <p:spTgt spid="193542"/>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10" presetClass="exit" presetSubtype="0" fill="hold" grpId="1" nodeType="clickEffect">
                                  <p:stCondLst>
                                    <p:cond delay="0"/>
                                  </p:stCondLst>
                                  <p:childTnLst>
                                    <p:animEffect transition="out" filter="fade">
                                      <p:cBhvr>
                                        <p:cTn id="359" dur="1000"/>
                                        <p:tgtEl>
                                          <p:spTgt spid="37"/>
                                        </p:tgtEl>
                                      </p:cBhvr>
                                    </p:animEffect>
                                    <p:set>
                                      <p:cBhvr>
                                        <p:cTn id="360"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7" grpId="0"/>
      <p:bldP spid="3" grpId="0"/>
      <p:bldP spid="3" grpId="1"/>
      <p:bldP spid="4" grpId="0"/>
      <p:bldP spid="4" grpId="1"/>
      <p:bldP spid="5" grpId="0"/>
      <p:bldP spid="35" grpId="0"/>
      <p:bldP spid="35" grpId="1"/>
      <p:bldP spid="36" grpId="0"/>
      <p:bldP spid="36" grpId="1"/>
      <p:bldP spid="37" grpId="0"/>
      <p:bldP spid="37" grpId="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PSF\Parallels Share\Virtualization PPT\New-Virtual-Machine.png"/>
          <p:cNvPicPr>
            <a:picLocks noChangeAspect="1" noChangeArrowheads="1"/>
          </p:cNvPicPr>
          <p:nvPr/>
        </p:nvPicPr>
        <p:blipFill>
          <a:blip r:embed="rId3" cstate="email"/>
          <a:srcRect/>
          <a:stretch>
            <a:fillRect/>
          </a:stretch>
        </p:blipFill>
        <p:spPr bwMode="auto">
          <a:xfrm>
            <a:off x="6645275" y="663972"/>
            <a:ext cx="2127250" cy="1700392"/>
          </a:xfrm>
          <a:prstGeom prst="rect">
            <a:avLst/>
          </a:prstGeom>
          <a:noFill/>
          <a:ln w="9525">
            <a:noFill/>
            <a:miter lim="800000"/>
            <a:headEnd/>
            <a:tailEnd/>
          </a:ln>
        </p:spPr>
      </p:pic>
      <p:pic>
        <p:nvPicPr>
          <p:cNvPr id="12347" name="Picture 59" descr="\\.PSF\Parallels Share\Virtualization PPT\Intelligent-Placement.png"/>
          <p:cNvPicPr>
            <a:picLocks noChangeAspect="1" noChangeArrowheads="1"/>
          </p:cNvPicPr>
          <p:nvPr/>
        </p:nvPicPr>
        <p:blipFill>
          <a:blip r:embed="rId4" cstate="email"/>
          <a:srcRect/>
          <a:stretch>
            <a:fillRect/>
          </a:stretch>
        </p:blipFill>
        <p:spPr bwMode="auto">
          <a:xfrm>
            <a:off x="6648450" y="656831"/>
            <a:ext cx="2127250" cy="1893394"/>
          </a:xfrm>
          <a:prstGeom prst="rect">
            <a:avLst/>
          </a:prstGeom>
          <a:noFill/>
          <a:ln w="9525">
            <a:noFill/>
            <a:miter lim="800000"/>
            <a:headEnd/>
            <a:tailEnd/>
          </a:ln>
        </p:spPr>
      </p:pic>
      <p:pic>
        <p:nvPicPr>
          <p:cNvPr id="52226" name="Picture 2" descr="\\.PSF\Parallels Share\Virtualization PPT\Central-Library-of-VM-Images.png"/>
          <p:cNvPicPr>
            <a:picLocks noChangeAspect="1" noChangeArrowheads="1"/>
          </p:cNvPicPr>
          <p:nvPr/>
        </p:nvPicPr>
        <p:blipFill>
          <a:blip r:embed="rId5" cstate="email"/>
          <a:srcRect/>
          <a:stretch>
            <a:fillRect/>
          </a:stretch>
        </p:blipFill>
        <p:spPr bwMode="ltGray">
          <a:xfrm>
            <a:off x="915988" y="2117725"/>
            <a:ext cx="1169987" cy="1517650"/>
          </a:xfrm>
          <a:prstGeom prst="rect">
            <a:avLst/>
          </a:prstGeom>
          <a:noFill/>
          <a:ln w="9525">
            <a:noFill/>
            <a:miter lim="800000"/>
            <a:headEnd/>
            <a:tailEnd/>
          </a:ln>
        </p:spPr>
      </p:pic>
      <p:sp>
        <p:nvSpPr>
          <p:cNvPr id="35" name="Text Box 163"/>
          <p:cNvSpPr txBox="1">
            <a:spLocks noChangeArrowheads="1"/>
          </p:cNvSpPr>
          <p:nvPr/>
        </p:nvSpPr>
        <p:spPr bwMode="auto">
          <a:xfrm>
            <a:off x="5168900" y="3562350"/>
            <a:ext cx="2200275" cy="73866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Performance data collected from VM hosts for intelligent placement</a:t>
            </a:r>
          </a:p>
        </p:txBody>
      </p:sp>
      <p:pic>
        <p:nvPicPr>
          <p:cNvPr id="52227" name="Picture 3" descr="\\.PSF\Parallels Share\Virtualization PPT\File-Virtual-Server.png"/>
          <p:cNvPicPr>
            <a:picLocks noChangeAspect="1" noChangeArrowheads="1"/>
          </p:cNvPicPr>
          <p:nvPr/>
        </p:nvPicPr>
        <p:blipFill>
          <a:blip r:embed="rId6" cstate="email"/>
          <a:srcRect/>
          <a:stretch>
            <a:fillRect/>
          </a:stretch>
        </p:blipFill>
        <p:spPr bwMode="ltGray">
          <a:xfrm>
            <a:off x="1223963" y="2362200"/>
            <a:ext cx="712787" cy="944563"/>
          </a:xfrm>
          <a:prstGeom prst="rect">
            <a:avLst/>
          </a:prstGeom>
          <a:noFill/>
          <a:ln w="9525">
            <a:noFill/>
            <a:miter lim="800000"/>
            <a:headEnd/>
            <a:tailEnd/>
          </a:ln>
        </p:spPr>
      </p:pic>
      <p:sp>
        <p:nvSpPr>
          <p:cNvPr id="36" name="Text Box 163"/>
          <p:cNvSpPr txBox="1">
            <a:spLocks noChangeArrowheads="1"/>
          </p:cNvSpPr>
          <p:nvPr/>
        </p:nvSpPr>
        <p:spPr bwMode="auto">
          <a:xfrm>
            <a:off x="5168900" y="3305175"/>
            <a:ext cx="2200275" cy="523216"/>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Intelligent placement of new VM on optimal host</a:t>
            </a:r>
          </a:p>
        </p:txBody>
      </p:sp>
      <p:sp>
        <p:nvSpPr>
          <p:cNvPr id="61" name="Text Box 163"/>
          <p:cNvSpPr txBox="1">
            <a:spLocks noChangeArrowheads="1"/>
          </p:cNvSpPr>
          <p:nvPr/>
        </p:nvSpPr>
        <p:spPr bwMode="auto">
          <a:xfrm>
            <a:off x="393700" y="3683000"/>
            <a:ext cx="2222500" cy="480127"/>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sz="1400" dirty="0">
                <a:solidFill>
                  <a:schemeClr val="bg1"/>
                </a:solidFill>
                <a:latin typeface="Arial" pitchFamily="34" charset="0"/>
              </a:rPr>
              <a:t>Centralized Library of VM Templates</a:t>
            </a:r>
          </a:p>
        </p:txBody>
      </p:sp>
      <p:sp>
        <p:nvSpPr>
          <p:cNvPr id="62" name="Rectangle 61"/>
          <p:cNvSpPr>
            <a:spLocks noChangeArrowheads="1"/>
          </p:cNvSpPr>
          <p:nvPr/>
        </p:nvSpPr>
        <p:spPr bwMode="auto">
          <a:xfrm>
            <a:off x="2630488" y="2465388"/>
            <a:ext cx="1884362" cy="738664"/>
          </a:xfrm>
          <a:prstGeom prst="rect">
            <a:avLst/>
          </a:prstGeom>
          <a:noFill/>
          <a:ln w="9525">
            <a:noFill/>
            <a:miter lim="800000"/>
            <a:headEnd/>
            <a:tailEnd/>
          </a:ln>
        </p:spPr>
        <p:txBody>
          <a:bodyPr>
            <a:spAutoFit/>
          </a:bodyPr>
          <a:lstStyle/>
          <a:p>
            <a:pPr algn="ctr" defTabSz="912813">
              <a:spcBef>
                <a:spcPct val="50000"/>
              </a:spcBef>
            </a:pPr>
            <a:r>
              <a:rPr lang="en-US" sz="1400" dirty="0">
                <a:solidFill>
                  <a:schemeClr val="bg1"/>
                </a:solidFill>
                <a:latin typeface="Arial" pitchFamily="34" charset="0"/>
              </a:rPr>
              <a:t>Pre-configured template selected for new VM</a:t>
            </a:r>
          </a:p>
        </p:txBody>
      </p:sp>
      <p:sp>
        <p:nvSpPr>
          <p:cNvPr id="63" name="Text Box 163"/>
          <p:cNvSpPr txBox="1">
            <a:spLocks noChangeArrowheads="1"/>
          </p:cNvSpPr>
          <p:nvPr/>
        </p:nvSpPr>
        <p:spPr bwMode="auto">
          <a:xfrm>
            <a:off x="6762750" y="2558800"/>
            <a:ext cx="2200275" cy="73866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400" dirty="0">
                <a:solidFill>
                  <a:schemeClr val="bg1"/>
                </a:solidFill>
                <a:latin typeface="Arial" pitchFamily="34" charset="0"/>
              </a:rPr>
              <a:t>VM configuration customized from template</a:t>
            </a:r>
          </a:p>
        </p:txBody>
      </p:sp>
      <p:sp>
        <p:nvSpPr>
          <p:cNvPr id="65" name="Rectangle 64"/>
          <p:cNvSpPr>
            <a:spLocks noChangeArrowheads="1"/>
          </p:cNvSpPr>
          <p:nvPr/>
        </p:nvSpPr>
        <p:spPr bwMode="auto">
          <a:xfrm>
            <a:off x="2260600" y="1951038"/>
            <a:ext cx="1884363" cy="738664"/>
          </a:xfrm>
          <a:prstGeom prst="rect">
            <a:avLst/>
          </a:prstGeom>
          <a:noFill/>
          <a:ln w="9525">
            <a:noFill/>
            <a:miter lim="800000"/>
            <a:headEnd/>
            <a:tailEnd/>
          </a:ln>
        </p:spPr>
        <p:txBody>
          <a:bodyPr>
            <a:spAutoFit/>
          </a:bodyPr>
          <a:lstStyle/>
          <a:p>
            <a:pPr algn="ctr" defTabSz="912813">
              <a:spcBef>
                <a:spcPct val="50000"/>
              </a:spcBef>
            </a:pPr>
            <a:r>
              <a:rPr lang="en-US" sz="1400" dirty="0">
                <a:solidFill>
                  <a:schemeClr val="bg1"/>
                </a:solidFill>
                <a:latin typeface="Arial" pitchFamily="34" charset="0"/>
              </a:rPr>
              <a:t>New VM created from configured template</a:t>
            </a:r>
          </a:p>
        </p:txBody>
      </p:sp>
      <p:pic>
        <p:nvPicPr>
          <p:cNvPr id="11277" name="Picture 4" descr="Server-Physical-3U"/>
          <p:cNvPicPr>
            <a:picLocks noChangeAspect="1" noChangeArrowheads="1"/>
          </p:cNvPicPr>
          <p:nvPr/>
        </p:nvPicPr>
        <p:blipFill>
          <a:blip r:embed="rId7" cstate="email"/>
          <a:srcRect/>
          <a:stretch>
            <a:fillRect/>
          </a:stretch>
        </p:blipFill>
        <p:spPr bwMode="ltGray">
          <a:xfrm>
            <a:off x="3500438" y="4481513"/>
            <a:ext cx="2238375" cy="1655762"/>
          </a:xfrm>
          <a:prstGeom prst="rect">
            <a:avLst/>
          </a:prstGeom>
          <a:noFill/>
          <a:ln w="9525">
            <a:noFill/>
            <a:miter lim="800000"/>
            <a:headEnd/>
            <a:tailEnd/>
          </a:ln>
        </p:spPr>
      </p:pic>
      <p:pic>
        <p:nvPicPr>
          <p:cNvPr id="11278" name="Picture 14" descr="Server-Physical-3U"/>
          <p:cNvPicPr>
            <a:picLocks noChangeAspect="1" noChangeArrowheads="1"/>
          </p:cNvPicPr>
          <p:nvPr/>
        </p:nvPicPr>
        <p:blipFill>
          <a:blip r:embed="rId7" cstate="email"/>
          <a:srcRect/>
          <a:stretch>
            <a:fillRect/>
          </a:stretch>
        </p:blipFill>
        <p:spPr bwMode="ltGray">
          <a:xfrm>
            <a:off x="4340225" y="4979988"/>
            <a:ext cx="2238375" cy="1655762"/>
          </a:xfrm>
          <a:prstGeom prst="rect">
            <a:avLst/>
          </a:prstGeom>
          <a:noFill/>
          <a:ln w="9525">
            <a:noFill/>
            <a:miter lim="800000"/>
            <a:headEnd/>
            <a:tailEnd/>
          </a:ln>
        </p:spPr>
      </p:pic>
      <p:pic>
        <p:nvPicPr>
          <p:cNvPr id="11279" name="Picture 15" descr="Server-Physical-3U"/>
          <p:cNvPicPr>
            <a:picLocks noChangeAspect="1" noChangeArrowheads="1"/>
          </p:cNvPicPr>
          <p:nvPr/>
        </p:nvPicPr>
        <p:blipFill>
          <a:blip r:embed="rId7" cstate="email"/>
          <a:srcRect/>
          <a:stretch>
            <a:fillRect/>
          </a:stretch>
        </p:blipFill>
        <p:spPr bwMode="auto">
          <a:xfrm>
            <a:off x="5207000" y="5448300"/>
            <a:ext cx="2238375" cy="1655763"/>
          </a:xfrm>
          <a:prstGeom prst="rect">
            <a:avLst/>
          </a:prstGeom>
          <a:noFill/>
          <a:ln w="9525">
            <a:noFill/>
            <a:miter lim="800000"/>
            <a:headEnd/>
            <a:tailEnd/>
          </a:ln>
        </p:spPr>
      </p:pic>
      <p:pic>
        <p:nvPicPr>
          <p:cNvPr id="11280" name="Picture 152" descr="VirtualServer2005R2"/>
          <p:cNvPicPr>
            <a:picLocks noChangeArrowheads="1"/>
          </p:cNvPicPr>
          <p:nvPr/>
        </p:nvPicPr>
        <p:blipFill>
          <a:blip r:embed="rId8" cstate="email"/>
          <a:srcRect/>
          <a:stretch>
            <a:fillRect/>
          </a:stretch>
        </p:blipFill>
        <p:spPr bwMode="auto">
          <a:xfrm>
            <a:off x="7292975" y="5765800"/>
            <a:ext cx="1443038" cy="201613"/>
          </a:xfrm>
          <a:prstGeom prst="rect">
            <a:avLst/>
          </a:prstGeom>
          <a:noFill/>
          <a:ln w="9525">
            <a:noFill/>
            <a:miter lim="800000"/>
            <a:headEnd/>
            <a:tailEnd/>
          </a:ln>
        </p:spPr>
      </p:pic>
      <p:sp>
        <p:nvSpPr>
          <p:cNvPr id="11281" name="Text Box 162"/>
          <p:cNvSpPr txBox="1">
            <a:spLocks noChangeArrowheads="1"/>
          </p:cNvSpPr>
          <p:nvPr/>
        </p:nvSpPr>
        <p:spPr bwMode="auto">
          <a:xfrm>
            <a:off x="7085013" y="5162550"/>
            <a:ext cx="1822450" cy="480127"/>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sz="1400" dirty="0">
                <a:solidFill>
                  <a:schemeClr val="bg1"/>
                </a:solidFill>
                <a:latin typeface="Arial" pitchFamily="34" charset="0"/>
              </a:rPr>
              <a:t>Virtual Machine Hosts</a:t>
            </a:r>
          </a:p>
        </p:txBody>
      </p:sp>
      <p:pic>
        <p:nvPicPr>
          <p:cNvPr id="11282" name="Picture 40" descr="\\.PSF\Parallels Share\Virtualization PPT\VMM-Agent-Layer.png"/>
          <p:cNvPicPr>
            <a:picLocks noChangeAspect="1" noChangeArrowheads="1"/>
          </p:cNvPicPr>
          <p:nvPr/>
        </p:nvPicPr>
        <p:blipFill>
          <a:blip r:embed="rId9" cstate="email"/>
          <a:srcRect/>
          <a:stretch>
            <a:fillRect/>
          </a:stretch>
        </p:blipFill>
        <p:spPr bwMode="ltGray">
          <a:xfrm>
            <a:off x="3976688" y="4365625"/>
            <a:ext cx="1349375" cy="915988"/>
          </a:xfrm>
          <a:prstGeom prst="rect">
            <a:avLst/>
          </a:prstGeom>
          <a:noFill/>
          <a:ln w="9525">
            <a:noFill/>
            <a:miter lim="800000"/>
            <a:headEnd/>
            <a:tailEnd/>
          </a:ln>
        </p:spPr>
      </p:pic>
      <p:pic>
        <p:nvPicPr>
          <p:cNvPr id="11283" name="Picture 40" descr="\\.PSF\Parallels Share\Virtualization PPT\VMM-Agent-Layer.png"/>
          <p:cNvPicPr>
            <a:picLocks noChangeAspect="1" noChangeArrowheads="1"/>
          </p:cNvPicPr>
          <p:nvPr/>
        </p:nvPicPr>
        <p:blipFill>
          <a:blip r:embed="rId9" cstate="email"/>
          <a:srcRect/>
          <a:stretch>
            <a:fillRect/>
          </a:stretch>
        </p:blipFill>
        <p:spPr bwMode="ltGray">
          <a:xfrm>
            <a:off x="4833938" y="4870450"/>
            <a:ext cx="1349375" cy="915988"/>
          </a:xfrm>
          <a:prstGeom prst="rect">
            <a:avLst/>
          </a:prstGeom>
          <a:noFill/>
          <a:ln w="9525">
            <a:noFill/>
            <a:miter lim="800000"/>
            <a:headEnd/>
            <a:tailEnd/>
          </a:ln>
        </p:spPr>
      </p:pic>
      <p:pic>
        <p:nvPicPr>
          <p:cNvPr id="11284" name="Picture 40" descr="\\.PSF\Parallels Share\Virtualization PPT\VMM-Agent-Layer.png"/>
          <p:cNvPicPr>
            <a:picLocks noChangeAspect="1" noChangeArrowheads="1"/>
          </p:cNvPicPr>
          <p:nvPr/>
        </p:nvPicPr>
        <p:blipFill>
          <a:blip r:embed="rId9" cstate="email"/>
          <a:srcRect/>
          <a:stretch>
            <a:fillRect/>
          </a:stretch>
        </p:blipFill>
        <p:spPr bwMode="ltGray">
          <a:xfrm>
            <a:off x="5672138" y="5327650"/>
            <a:ext cx="1349375" cy="915988"/>
          </a:xfrm>
          <a:prstGeom prst="rect">
            <a:avLst/>
          </a:prstGeom>
          <a:noFill/>
          <a:ln w="9525">
            <a:noFill/>
            <a:miter lim="800000"/>
            <a:headEnd/>
            <a:tailEnd/>
          </a:ln>
        </p:spPr>
      </p:pic>
      <p:pic>
        <p:nvPicPr>
          <p:cNvPr id="66" name="Picture 28" descr="Server-Virtual-Single"/>
          <p:cNvPicPr>
            <a:picLocks noChangeAspect="1" noChangeArrowheads="1"/>
          </p:cNvPicPr>
          <p:nvPr/>
        </p:nvPicPr>
        <p:blipFill>
          <a:blip r:embed="rId10" cstate="email"/>
          <a:srcRect/>
          <a:stretch>
            <a:fillRect/>
          </a:stretch>
        </p:blipFill>
        <p:spPr bwMode="ltGray">
          <a:xfrm>
            <a:off x="4062413" y="1897063"/>
            <a:ext cx="1600200" cy="1212850"/>
          </a:xfrm>
          <a:prstGeom prst="rect">
            <a:avLst/>
          </a:prstGeom>
          <a:noFill/>
          <a:ln w="9525">
            <a:noFill/>
            <a:miter lim="800000"/>
            <a:headEnd/>
            <a:tailEnd/>
          </a:ln>
        </p:spPr>
      </p:pic>
      <p:pic>
        <p:nvPicPr>
          <p:cNvPr id="68" name="Picture 44" descr="\\.PSF\Parallels Share\Virtualization PPT\Meter-3.png"/>
          <p:cNvPicPr>
            <a:picLocks noChangeAspect="1" noChangeArrowheads="1"/>
          </p:cNvPicPr>
          <p:nvPr/>
        </p:nvPicPr>
        <p:blipFill>
          <a:blip r:embed="rId11" cstate="email"/>
          <a:srcRect/>
          <a:stretch>
            <a:fillRect/>
          </a:stretch>
        </p:blipFill>
        <p:spPr bwMode="ltGray">
          <a:xfrm>
            <a:off x="3821113" y="5121275"/>
            <a:ext cx="447675" cy="447675"/>
          </a:xfrm>
          <a:prstGeom prst="rect">
            <a:avLst/>
          </a:prstGeom>
          <a:noFill/>
          <a:ln w="9525">
            <a:noFill/>
            <a:miter lim="800000"/>
            <a:headEnd/>
            <a:tailEnd/>
          </a:ln>
        </p:spPr>
      </p:pic>
      <p:pic>
        <p:nvPicPr>
          <p:cNvPr id="69" name="Picture 51" descr="\\.PSF\Parallels Share\Virtualization PPT\Meter-11.png"/>
          <p:cNvPicPr>
            <a:picLocks noChangeAspect="1" noChangeArrowheads="1"/>
          </p:cNvPicPr>
          <p:nvPr/>
        </p:nvPicPr>
        <p:blipFill>
          <a:blip r:embed="rId12" cstate="email"/>
          <a:srcRect/>
          <a:stretch>
            <a:fillRect/>
          </a:stretch>
        </p:blipFill>
        <p:spPr bwMode="ltGray">
          <a:xfrm>
            <a:off x="5554663" y="6130925"/>
            <a:ext cx="447675" cy="447675"/>
          </a:xfrm>
          <a:prstGeom prst="rect">
            <a:avLst/>
          </a:prstGeom>
          <a:noFill/>
          <a:ln w="9525">
            <a:noFill/>
            <a:miter lim="800000"/>
            <a:headEnd/>
            <a:tailEnd/>
          </a:ln>
        </p:spPr>
      </p:pic>
      <p:pic>
        <p:nvPicPr>
          <p:cNvPr id="70" name="Picture 56" descr="\\.PSF\Parallels Share\Virtualization PPT\Meter-30.png"/>
          <p:cNvPicPr>
            <a:picLocks noChangeAspect="1" noChangeArrowheads="1"/>
          </p:cNvPicPr>
          <p:nvPr/>
        </p:nvPicPr>
        <p:blipFill>
          <a:blip r:embed="rId13" cstate="email"/>
          <a:srcRect/>
          <a:stretch>
            <a:fillRect/>
          </a:stretch>
        </p:blipFill>
        <p:spPr bwMode="ltGray">
          <a:xfrm>
            <a:off x="4697413" y="5626100"/>
            <a:ext cx="447675" cy="447675"/>
          </a:xfrm>
          <a:prstGeom prst="rect">
            <a:avLst/>
          </a:prstGeom>
          <a:noFill/>
          <a:ln w="9525">
            <a:noFill/>
            <a:miter lim="800000"/>
            <a:headEnd/>
            <a:tailEnd/>
          </a:ln>
        </p:spPr>
      </p:pic>
      <p:pic>
        <p:nvPicPr>
          <p:cNvPr id="11290" name="Picture 23"/>
          <p:cNvPicPr>
            <a:picLocks noChangeAspect="1" noChangeArrowheads="1"/>
          </p:cNvPicPr>
          <p:nvPr/>
        </p:nvPicPr>
        <p:blipFill>
          <a:blip r:embed="rId14" cstate="email"/>
          <a:srcRect/>
          <a:stretch>
            <a:fillRect/>
          </a:stretch>
        </p:blipFill>
        <p:spPr bwMode="auto">
          <a:xfrm>
            <a:off x="3543300" y="1271588"/>
            <a:ext cx="1862138" cy="477837"/>
          </a:xfrm>
          <a:prstGeom prst="rect">
            <a:avLst/>
          </a:prstGeom>
          <a:noFill/>
          <a:ln w="9525">
            <a:noFill/>
            <a:miter lim="800000"/>
            <a:headEnd/>
            <a:tailEnd/>
          </a:ln>
        </p:spPr>
      </p:pic>
      <p:pic>
        <p:nvPicPr>
          <p:cNvPr id="11291" name="Picture 5" descr="Server-Physical-Single"/>
          <p:cNvPicPr>
            <a:picLocks noChangeAspect="1" noChangeArrowheads="1"/>
          </p:cNvPicPr>
          <p:nvPr/>
        </p:nvPicPr>
        <p:blipFill>
          <a:blip r:embed="rId15" cstate="email"/>
          <a:srcRect/>
          <a:stretch>
            <a:fillRect/>
          </a:stretch>
        </p:blipFill>
        <p:spPr bwMode="ltGray">
          <a:xfrm>
            <a:off x="4487863" y="471488"/>
            <a:ext cx="2238375" cy="1655762"/>
          </a:xfrm>
          <a:prstGeom prst="rect">
            <a:avLst/>
          </a:prstGeom>
          <a:noFill/>
          <a:ln w="9525">
            <a:noFill/>
            <a:miter lim="800000"/>
            <a:headEnd/>
            <a:tailEnd/>
          </a:ln>
        </p:spPr>
      </p:pic>
      <p:pic>
        <p:nvPicPr>
          <p:cNvPr id="11292" name="Picture 3" descr="KVM-Physical"/>
          <p:cNvPicPr>
            <a:picLocks noChangeAspect="1" noChangeArrowheads="1"/>
          </p:cNvPicPr>
          <p:nvPr/>
        </p:nvPicPr>
        <p:blipFill>
          <a:blip r:embed="rId16" cstate="email"/>
          <a:srcRect/>
          <a:stretch>
            <a:fillRect/>
          </a:stretch>
        </p:blipFill>
        <p:spPr bwMode="ltGray">
          <a:xfrm>
            <a:off x="5154613" y="901700"/>
            <a:ext cx="1974850" cy="1866900"/>
          </a:xfrm>
          <a:prstGeom prst="rect">
            <a:avLst/>
          </a:prstGeom>
          <a:noFill/>
          <a:ln w="9525">
            <a:noFill/>
            <a:miter lim="800000"/>
            <a:headEnd/>
            <a:tailEnd/>
          </a:ln>
        </p:spPr>
      </p:pic>
      <p:pic>
        <p:nvPicPr>
          <p:cNvPr id="11294" name="Picture 30" descr="\\.PSF\Parallels Share\Virtualization PPT\Screen-New-VM.png"/>
          <p:cNvPicPr>
            <a:picLocks noChangeAspect="1" noChangeArrowheads="1"/>
          </p:cNvPicPr>
          <p:nvPr/>
        </p:nvPicPr>
        <p:blipFill>
          <a:blip r:embed="rId17" cstate="email"/>
          <a:srcRect/>
          <a:stretch>
            <a:fillRect/>
          </a:stretch>
        </p:blipFill>
        <p:spPr bwMode="auto">
          <a:xfrm>
            <a:off x="5981700" y="1058863"/>
            <a:ext cx="433388" cy="684212"/>
          </a:xfrm>
          <a:prstGeom prst="rect">
            <a:avLst/>
          </a:prstGeom>
          <a:noFill/>
          <a:ln w="9525">
            <a:noFill/>
            <a:miter lim="800000"/>
            <a:headEnd/>
            <a:tailEnd/>
          </a:ln>
        </p:spPr>
      </p:pic>
      <p:pic>
        <p:nvPicPr>
          <p:cNvPr id="72" name="Picture 59" descr="\\.PSF\Parallels Share\Virtualization PPT\Screen-Intelligent-Placement.png"/>
          <p:cNvPicPr>
            <a:picLocks noChangeAspect="1" noChangeArrowheads="1"/>
          </p:cNvPicPr>
          <p:nvPr/>
        </p:nvPicPr>
        <p:blipFill>
          <a:blip r:embed="rId18" cstate="email"/>
          <a:srcRect/>
          <a:stretch>
            <a:fillRect/>
          </a:stretch>
        </p:blipFill>
        <p:spPr bwMode="auto">
          <a:xfrm>
            <a:off x="5981700" y="1058863"/>
            <a:ext cx="433388" cy="684212"/>
          </a:xfrm>
          <a:prstGeom prst="rect">
            <a:avLst/>
          </a:prstGeom>
          <a:noFill/>
          <a:ln w="9525">
            <a:noFill/>
            <a:miter lim="800000"/>
            <a:headEnd/>
            <a:tailEnd/>
          </a:ln>
        </p:spPr>
      </p:pic>
      <p:sp>
        <p:nvSpPr>
          <p:cNvPr id="31" name="Title 30"/>
          <p:cNvSpPr>
            <a:spLocks noGrp="1"/>
          </p:cNvSpPr>
          <p:nvPr>
            <p:ph type="title"/>
          </p:nvPr>
        </p:nvSpPr>
        <p:spPr>
          <a:xfrm>
            <a:off x="152400" y="76200"/>
            <a:ext cx="8382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Scenario: Administrative Provisioning</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pic>
        <p:nvPicPr>
          <p:cNvPr id="32" name="Picture 2" descr="C:\Users\rajivaru\Documents\MS_Files\WSV\BOM\Logos\WS08-HypeV_h_rgb_r.png"/>
          <p:cNvPicPr>
            <a:picLocks noChangeAspect="1" noChangeArrowheads="1"/>
          </p:cNvPicPr>
          <p:nvPr/>
        </p:nvPicPr>
        <p:blipFill>
          <a:blip r:embed="rId19" cstate="email"/>
          <a:srcRect/>
          <a:stretch>
            <a:fillRect/>
          </a:stretch>
        </p:blipFill>
        <p:spPr bwMode="auto">
          <a:xfrm>
            <a:off x="7162800" y="6096000"/>
            <a:ext cx="1676400" cy="372010"/>
          </a:xfrm>
          <a:prstGeom prst="rect">
            <a:avLst/>
          </a:prstGeom>
          <a:noFill/>
        </p:spPr>
      </p:pic>
      <p:sp>
        <p:nvSpPr>
          <p:cNvPr id="33"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advTm="30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fade">
                                      <p:cBhvr>
                                        <p:cTn id="10" dur="2000"/>
                                        <p:tgtEl>
                                          <p:spTgt spid="522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2227"/>
                                        </p:tgtEl>
                                        <p:attrNameLst>
                                          <p:attrName>style.visibility</p:attrName>
                                        </p:attrNameLst>
                                      </p:cBhvr>
                                      <p:to>
                                        <p:strVal val="visible"/>
                                      </p:to>
                                    </p:set>
                                    <p:animEffect transition="in" filter="fade">
                                      <p:cBhvr>
                                        <p:cTn id="19" dur="1200"/>
                                        <p:tgtEl>
                                          <p:spTgt spid="52227"/>
                                        </p:tgtEl>
                                      </p:cBhvr>
                                    </p:animEffect>
                                  </p:childTnLst>
                                </p:cTn>
                              </p:par>
                              <p:par>
                                <p:cTn id="20" presetID="56" presetClass="path" presetSubtype="0" accel="50000" decel="50000" fill="hold" nodeType="withEffect">
                                  <p:stCondLst>
                                    <p:cond delay="0"/>
                                  </p:stCondLst>
                                  <p:childTnLst>
                                    <p:animMotion origin="layout" path="M -0.00104 -0.00417 L 0.36441 -0.05255 " pathEditMode="relative" rAng="0" ptsTypes="AA">
                                      <p:cBhvr>
                                        <p:cTn id="21" dur="2000" fill="hold"/>
                                        <p:tgtEl>
                                          <p:spTgt spid="52227"/>
                                        </p:tgtEl>
                                        <p:attrNameLst>
                                          <p:attrName>ppt_x</p:attrName>
                                          <p:attrName>ppt_y</p:attrName>
                                        </p:attrNameLst>
                                      </p:cBhvr>
                                      <p:rCtr x="183" y="-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2"/>
                                        </p:tgtEl>
                                      </p:cBhvr>
                                    </p:animEffect>
                                    <p:set>
                                      <p:cBhvr>
                                        <p:cTn id="26" dur="1" fill="hold">
                                          <p:stCondLst>
                                            <p:cond delay="499"/>
                                          </p:stCondLst>
                                        </p:cTn>
                                        <p:tgtEl>
                                          <p:spTgt spid="6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52228"/>
                                        </p:tgtEl>
                                        <p:attrNameLst>
                                          <p:attrName>style.visibility</p:attrName>
                                        </p:attrNameLst>
                                      </p:cBhvr>
                                      <p:to>
                                        <p:strVal val="visible"/>
                                      </p:to>
                                    </p:set>
                                    <p:animEffect transition="in" filter="fade">
                                      <p:cBhvr>
                                        <p:cTn id="34" dur="1600"/>
                                        <p:tgtEl>
                                          <p:spTgt spid="52228"/>
                                        </p:tgtEl>
                                      </p:cBhvr>
                                    </p:animEffect>
                                  </p:childTnLst>
                                </p:cTn>
                              </p:par>
                              <p:par>
                                <p:cTn id="35" presetID="10" presetClass="entr" presetSubtype="0" fill="hold" nodeType="withEffect">
                                  <p:stCondLst>
                                    <p:cond delay="0"/>
                                  </p:stCondLst>
                                  <p:childTnLst>
                                    <p:set>
                                      <p:cBhvr>
                                        <p:cTn id="36" dur="1" fill="hold">
                                          <p:stCondLst>
                                            <p:cond delay="0"/>
                                          </p:stCondLst>
                                        </p:cTn>
                                        <p:tgtEl>
                                          <p:spTgt spid="11294"/>
                                        </p:tgtEl>
                                        <p:attrNameLst>
                                          <p:attrName>style.visibility</p:attrName>
                                        </p:attrNameLst>
                                      </p:cBhvr>
                                      <p:to>
                                        <p:strVal val="visible"/>
                                      </p:to>
                                    </p:set>
                                    <p:animEffect transition="in" filter="fade">
                                      <p:cBhvr>
                                        <p:cTn id="37" dur="1000"/>
                                        <p:tgtEl>
                                          <p:spTgt spid="1129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3"/>
                                        </p:tgtEl>
                                      </p:cBhvr>
                                    </p:animEffect>
                                    <p:set>
                                      <p:cBhvr>
                                        <p:cTn id="42" dur="1" fill="hold">
                                          <p:stCondLst>
                                            <p:cond delay="499"/>
                                          </p:stCondLst>
                                        </p:cTn>
                                        <p:tgtEl>
                                          <p:spTgt spid="6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52228"/>
                                        </p:tgtEl>
                                      </p:cBhvr>
                                    </p:animEffect>
                                    <p:set>
                                      <p:cBhvr>
                                        <p:cTn id="45" dur="1" fill="hold">
                                          <p:stCondLst>
                                            <p:cond delay="999"/>
                                          </p:stCondLst>
                                        </p:cTn>
                                        <p:tgtEl>
                                          <p:spTgt spid="522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294"/>
                                        </p:tgtEl>
                                      </p:cBhvr>
                                    </p:animEffect>
                                    <p:set>
                                      <p:cBhvr>
                                        <p:cTn id="48" dur="1" fill="hold">
                                          <p:stCondLst>
                                            <p:cond delay="499"/>
                                          </p:stCondLst>
                                        </p:cTn>
                                        <p:tgtEl>
                                          <p:spTgt spid="11294"/>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childTnLst>
                                </p:cTn>
                              </p:par>
                            </p:childTnLst>
                          </p:cTn>
                        </p:par>
                        <p:par>
                          <p:cTn id="53" fill="hold">
                            <p:stCondLst>
                              <p:cond delay="2000"/>
                            </p:stCondLst>
                            <p:childTnLst>
                              <p:par>
                                <p:cTn id="54" presetID="6" presetClass="emph" presetSubtype="0" fill="hold" nodeType="afterEffect">
                                  <p:stCondLst>
                                    <p:cond delay="0"/>
                                  </p:stCondLst>
                                  <p:childTnLst>
                                    <p:animScale>
                                      <p:cBhvr>
                                        <p:cTn id="55" dur="1500" fill="hold"/>
                                        <p:tgtEl>
                                          <p:spTgt spid="52227"/>
                                        </p:tgtEl>
                                      </p:cBhvr>
                                      <p:by x="150000" y="150000"/>
                                    </p:animScale>
                                  </p:childTnLst>
                                </p:cTn>
                              </p:par>
                              <p:par>
                                <p:cTn id="56" presetID="10" presetClass="exit" presetSubtype="0" fill="hold" nodeType="withEffect">
                                  <p:stCondLst>
                                    <p:cond delay="0"/>
                                  </p:stCondLst>
                                  <p:childTnLst>
                                    <p:animEffect transition="out" filter="fade">
                                      <p:cBhvr>
                                        <p:cTn id="57" dur="1500"/>
                                        <p:tgtEl>
                                          <p:spTgt spid="52227"/>
                                        </p:tgtEl>
                                      </p:cBhvr>
                                    </p:animEffect>
                                    <p:set>
                                      <p:cBhvr>
                                        <p:cTn id="58" dur="1" fill="hold">
                                          <p:stCondLst>
                                            <p:cond delay="1499"/>
                                          </p:stCondLst>
                                        </p:cTn>
                                        <p:tgtEl>
                                          <p:spTgt spid="52227"/>
                                        </p:tgtEl>
                                        <p:attrNameLst>
                                          <p:attrName>style.visibility</p:attrName>
                                        </p:attrNameLst>
                                      </p:cBhvr>
                                      <p:to>
                                        <p:strVal val="hidden"/>
                                      </p:to>
                                    </p:set>
                                  </p:childTnLst>
                                </p:cTn>
                              </p:par>
                              <p:par>
                                <p:cTn id="59" presetID="53" presetClass="entr" presetSubtype="0" fill="hold" nodeType="with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1500" fill="hold"/>
                                        <p:tgtEl>
                                          <p:spTgt spid="66"/>
                                        </p:tgtEl>
                                        <p:attrNameLst>
                                          <p:attrName>ppt_w</p:attrName>
                                        </p:attrNameLst>
                                      </p:cBhvr>
                                      <p:tavLst>
                                        <p:tav tm="0">
                                          <p:val>
                                            <p:fltVal val="0"/>
                                          </p:val>
                                        </p:tav>
                                        <p:tav tm="100000">
                                          <p:val>
                                            <p:strVal val="#ppt_w"/>
                                          </p:val>
                                        </p:tav>
                                      </p:tavLst>
                                    </p:anim>
                                    <p:anim calcmode="lin" valueType="num">
                                      <p:cBhvr>
                                        <p:cTn id="62" dur="1500" fill="hold"/>
                                        <p:tgtEl>
                                          <p:spTgt spid="66"/>
                                        </p:tgtEl>
                                        <p:attrNameLst>
                                          <p:attrName>ppt_h</p:attrName>
                                        </p:attrNameLst>
                                      </p:cBhvr>
                                      <p:tavLst>
                                        <p:tav tm="0">
                                          <p:val>
                                            <p:fltVal val="0"/>
                                          </p:val>
                                        </p:tav>
                                        <p:tav tm="100000">
                                          <p:val>
                                            <p:strVal val="#ppt_h"/>
                                          </p:val>
                                        </p:tav>
                                      </p:tavLst>
                                    </p:anim>
                                    <p:animEffect transition="in" filter="fade">
                                      <p:cBhvr>
                                        <p:cTn id="63" dur="1500"/>
                                        <p:tgtEl>
                                          <p:spTgt spid="6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65"/>
                                        </p:tgtEl>
                                      </p:cBhvr>
                                    </p:animEffect>
                                    <p:set>
                                      <p:cBhvr>
                                        <p:cTn id="68" dur="1" fill="hold">
                                          <p:stCondLst>
                                            <p:cond delay="499"/>
                                          </p:stCondLst>
                                        </p:cTn>
                                        <p:tgtEl>
                                          <p:spTgt spid="65"/>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1000"/>
                                        <p:tgtEl>
                                          <p:spTgt spid="68"/>
                                        </p:tgtEl>
                                      </p:cBhvr>
                                    </p:animEffect>
                                  </p:childTnLst>
                                </p:cTn>
                              </p:par>
                              <p:par>
                                <p:cTn id="77" presetID="10" presetClass="entr" presetSubtype="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1000"/>
                                        <p:tgtEl>
                                          <p:spTgt spid="70"/>
                                        </p:tgtEl>
                                      </p:cBhvr>
                                    </p:animEffect>
                                  </p:childTnLst>
                                </p:cTn>
                              </p:par>
                              <p:par>
                                <p:cTn id="80" presetID="10" presetClass="entr" presetSubtype="0"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4.72222E-6 2.96296E-6 L 0.17031 -0.63542 " pathEditMode="relative" rAng="0" ptsTypes="AA">
                                      <p:cBhvr>
                                        <p:cTn id="86" dur="1500" fill="hold"/>
                                        <p:tgtEl>
                                          <p:spTgt spid="68"/>
                                        </p:tgtEl>
                                        <p:attrNameLst>
                                          <p:attrName>ppt_x</p:attrName>
                                          <p:attrName>ppt_y</p:attrName>
                                        </p:attrNameLst>
                                      </p:cBhvr>
                                      <p:rCtr x="85" y="-318"/>
                                    </p:animMotion>
                                  </p:childTnLst>
                                </p:cTn>
                              </p:par>
                              <p:par>
                                <p:cTn id="87" presetID="56" presetClass="path" presetSubtype="0" accel="50000" decel="50000" fill="hold" nodeType="withEffect">
                                  <p:stCondLst>
                                    <p:cond delay="0"/>
                                  </p:stCondLst>
                                  <p:childTnLst>
                                    <p:animMotion origin="layout" path="M 5E-6 -1.48148E-6 L 0.07778 -0.71389 " pathEditMode="relative" rAng="0" ptsTypes="AA">
                                      <p:cBhvr>
                                        <p:cTn id="88" dur="1500" fill="hold"/>
                                        <p:tgtEl>
                                          <p:spTgt spid="70"/>
                                        </p:tgtEl>
                                        <p:attrNameLst>
                                          <p:attrName>ppt_x</p:attrName>
                                          <p:attrName>ppt_y</p:attrName>
                                        </p:attrNameLst>
                                      </p:cBhvr>
                                      <p:rCtr x="39" y="-357"/>
                                    </p:animMotion>
                                  </p:childTnLst>
                                </p:cTn>
                              </p:par>
                              <p:par>
                                <p:cTn id="89" presetID="56" presetClass="path" presetSubtype="0" accel="50000" decel="50000" fill="hold" nodeType="withEffect">
                                  <p:stCondLst>
                                    <p:cond delay="0"/>
                                  </p:stCondLst>
                                  <p:childTnLst>
                                    <p:animMotion origin="layout" path="M 0.00329 0.00255 L -0.01355 -0.78426 " pathEditMode="relative" rAng="0" ptsTypes="AA">
                                      <p:cBhvr>
                                        <p:cTn id="90" dur="1500" fill="hold"/>
                                        <p:tgtEl>
                                          <p:spTgt spid="69"/>
                                        </p:tgtEl>
                                        <p:attrNameLst>
                                          <p:attrName>ppt_x</p:attrName>
                                          <p:attrName>ppt_y</p:attrName>
                                        </p:attrNameLst>
                                      </p:cBhvr>
                                      <p:rCtr x="-9" y="-394"/>
                                    </p:animMotion>
                                  </p:childTnLst>
                                </p:cTn>
                              </p:par>
                              <p:par>
                                <p:cTn id="91" presetID="10" presetClass="exit" presetSubtype="0" fill="hold" nodeType="withEffect">
                                  <p:stCondLst>
                                    <p:cond delay="0"/>
                                  </p:stCondLst>
                                  <p:childTnLst>
                                    <p:animEffect transition="out" filter="fade">
                                      <p:cBhvr>
                                        <p:cTn id="92" dur="2000"/>
                                        <p:tgtEl>
                                          <p:spTgt spid="68"/>
                                        </p:tgtEl>
                                      </p:cBhvr>
                                    </p:animEffect>
                                    <p:set>
                                      <p:cBhvr>
                                        <p:cTn id="93" dur="1" fill="hold">
                                          <p:stCondLst>
                                            <p:cond delay="1999"/>
                                          </p:stCondLst>
                                        </p:cTn>
                                        <p:tgtEl>
                                          <p:spTgt spid="6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70"/>
                                        </p:tgtEl>
                                      </p:cBhvr>
                                    </p:animEffect>
                                    <p:set>
                                      <p:cBhvr>
                                        <p:cTn id="96" dur="1" fill="hold">
                                          <p:stCondLst>
                                            <p:cond delay="1999"/>
                                          </p:stCondLst>
                                        </p:cTn>
                                        <p:tgtEl>
                                          <p:spTgt spid="7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69"/>
                                        </p:tgtEl>
                                      </p:cBhvr>
                                    </p:animEffect>
                                    <p:set>
                                      <p:cBhvr>
                                        <p:cTn id="99" dur="1" fill="hold">
                                          <p:stCondLst>
                                            <p:cond delay="1999"/>
                                          </p:stCondLst>
                                        </p:cTn>
                                        <p:tgtEl>
                                          <p:spTgt spid="69"/>
                                        </p:tgtEl>
                                        <p:attrNameLst>
                                          <p:attrName>style.visibility</p:attrName>
                                        </p:attrNameLst>
                                      </p:cBhvr>
                                      <p:to>
                                        <p:strVal val="hidden"/>
                                      </p:to>
                                    </p:set>
                                  </p:childTnLst>
                                </p:cTn>
                              </p:par>
                            </p:childTnLst>
                          </p:cTn>
                        </p:par>
                        <p:par>
                          <p:cTn id="100" fill="hold">
                            <p:stCondLst>
                              <p:cond delay="1500"/>
                            </p:stCondLst>
                            <p:childTnLst>
                              <p:par>
                                <p:cTn id="101" presetID="10" presetClass="exit" presetSubtype="0" fill="hold" grpId="1" nodeType="afterEffect">
                                  <p:stCondLst>
                                    <p:cond delay="0"/>
                                  </p:stCondLst>
                                  <p:childTnLst>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0"/>
                                        <p:tgtEl>
                                          <p:spTgt spid="36"/>
                                        </p:tgtEl>
                                      </p:cBhvr>
                                    </p:animEffect>
                                  </p:childTnLst>
                                </p:cTn>
                              </p:par>
                            </p:childTnLst>
                          </p:cTn>
                        </p:par>
                        <p:par>
                          <p:cTn id="108" fill="hold">
                            <p:stCondLst>
                              <p:cond delay="3000"/>
                            </p:stCondLst>
                            <p:childTnLst>
                              <p:par>
                                <p:cTn id="109" presetID="10" presetClass="entr" presetSubtype="0" fill="hold" nodeType="afterEffect">
                                  <p:stCondLst>
                                    <p:cond delay="0"/>
                                  </p:stCondLst>
                                  <p:childTnLst>
                                    <p:set>
                                      <p:cBhvr>
                                        <p:cTn id="110" dur="1" fill="hold">
                                          <p:stCondLst>
                                            <p:cond delay="0"/>
                                          </p:stCondLst>
                                        </p:cTn>
                                        <p:tgtEl>
                                          <p:spTgt spid="12347"/>
                                        </p:tgtEl>
                                        <p:attrNameLst>
                                          <p:attrName>style.visibility</p:attrName>
                                        </p:attrNameLst>
                                      </p:cBhvr>
                                      <p:to>
                                        <p:strVal val="visible"/>
                                      </p:to>
                                    </p:set>
                                    <p:animEffect transition="in" filter="fade">
                                      <p:cBhvr>
                                        <p:cTn id="111" dur="1000"/>
                                        <p:tgtEl>
                                          <p:spTgt spid="12347"/>
                                        </p:tgtEl>
                                      </p:cBhvr>
                                    </p:animEffect>
                                  </p:childTnLst>
                                </p:cTn>
                              </p:par>
                              <p:par>
                                <p:cTn id="112" presetID="10"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1000"/>
                                        <p:tgtEl>
                                          <p:spTgt spid="72"/>
                                        </p:tgtEl>
                                      </p:cBhvr>
                                    </p:animEffect>
                                  </p:childTnLst>
                                </p:cTn>
                              </p:par>
                            </p:childTnLst>
                          </p:cTn>
                        </p:par>
                        <p:par>
                          <p:cTn id="115" fill="hold">
                            <p:stCondLst>
                              <p:cond delay="4000"/>
                            </p:stCondLst>
                            <p:childTnLst>
                              <p:par>
                                <p:cTn id="116" presetID="49" presetClass="path" presetSubtype="0" accel="50000" decel="50000" fill="hold" nodeType="afterEffect">
                                  <p:stCondLst>
                                    <p:cond delay="0"/>
                                  </p:stCondLst>
                                  <p:childTnLst>
                                    <p:animMotion origin="layout" path="M -2.77778E-6 -4.52359E-6 L 0.16285 0.49445 " pathEditMode="relative" rAng="0" ptsTypes="AA">
                                      <p:cBhvr>
                                        <p:cTn id="117" dur="2000" fill="hold"/>
                                        <p:tgtEl>
                                          <p:spTgt spid="66"/>
                                        </p:tgtEl>
                                        <p:attrNameLst>
                                          <p:attrName>ppt_x</p:attrName>
                                          <p:attrName>ppt_y</p:attrName>
                                        </p:attrNameLst>
                                      </p:cBhvr>
                                      <p:rCtr x="81" y="247"/>
                                    </p:animMotion>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1000"/>
                                        <p:tgtEl>
                                          <p:spTgt spid="36"/>
                                        </p:tgtEl>
                                      </p:cBhvr>
                                    </p:animEffect>
                                    <p:set>
                                      <p:cBhvr>
                                        <p:cTn id="122" dur="1" fill="hold">
                                          <p:stCondLst>
                                            <p:cond delay="999"/>
                                          </p:stCondLst>
                                        </p:cTn>
                                        <p:tgtEl>
                                          <p:spTgt spid="3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1000"/>
                                        <p:tgtEl>
                                          <p:spTgt spid="72"/>
                                        </p:tgtEl>
                                      </p:cBhvr>
                                    </p:animEffect>
                                    <p:set>
                                      <p:cBhvr>
                                        <p:cTn id="125" dur="1" fill="hold">
                                          <p:stCondLst>
                                            <p:cond delay="999"/>
                                          </p:stCondLst>
                                        </p:cTn>
                                        <p:tgtEl>
                                          <p:spTgt spid="7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1000"/>
                                        <p:tgtEl>
                                          <p:spTgt spid="12347"/>
                                        </p:tgtEl>
                                      </p:cBhvr>
                                    </p:animEffect>
                                    <p:set>
                                      <p:cBhvr>
                                        <p:cTn id="128" dur="1" fill="hold">
                                          <p:stCondLst>
                                            <p:cond delay="999"/>
                                          </p:stCondLst>
                                        </p:cTn>
                                        <p:tgtEl>
                                          <p:spTgt spid="12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6" grpId="1"/>
      <p:bldP spid="61" grpId="0"/>
      <p:bldP spid="62" grpId="0"/>
      <p:bldP spid="62" grpId="1"/>
      <p:bldP spid="63" grpId="0"/>
      <p:bldP spid="63" grpId="1"/>
      <p:bldP spid="65" grpId="0"/>
      <p:bldP spid="6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ounded Rectangle 36"/>
          <p:cNvSpPr/>
          <p:nvPr/>
        </p:nvSpPr>
        <p:spPr bwMode="blackGray">
          <a:xfrm>
            <a:off x="7635240" y="6080760"/>
            <a:ext cx="1508760" cy="777240"/>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2" name="Title 31"/>
          <p:cNvSpPr>
            <a:spLocks noGrp="1"/>
          </p:cNvSpPr>
          <p:nvPr>
            <p:ph type="title"/>
          </p:nvPr>
        </p:nvSpPr>
        <p:spPr>
          <a:xfrm>
            <a:off x="228600" y="76200"/>
            <a:ext cx="8382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Scenario: Delegated Provisioning</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pic>
        <p:nvPicPr>
          <p:cNvPr id="47110" name="Picture 6" descr="\\.PSF\Parallels Share\Virtualization PPT\Self-Provisioning-1.png"/>
          <p:cNvPicPr>
            <a:picLocks noChangeAspect="1" noChangeArrowheads="1"/>
          </p:cNvPicPr>
          <p:nvPr/>
        </p:nvPicPr>
        <p:blipFill>
          <a:blip r:embed="rId4" cstate="email"/>
          <a:srcRect/>
          <a:stretch>
            <a:fillRect/>
          </a:stretch>
        </p:blipFill>
        <p:spPr bwMode="auto">
          <a:xfrm>
            <a:off x="6433820" y="630098"/>
            <a:ext cx="2341880" cy="1639015"/>
          </a:xfrm>
          <a:prstGeom prst="rect">
            <a:avLst/>
          </a:prstGeom>
          <a:noFill/>
          <a:ln w="9525">
            <a:noFill/>
            <a:miter lim="800000"/>
            <a:headEnd/>
            <a:tailEnd/>
          </a:ln>
        </p:spPr>
      </p:pic>
      <p:pic>
        <p:nvPicPr>
          <p:cNvPr id="47111" name="Picture 7" descr="\\.PSF\Parallels Share\Virtualization PPT\Self-Provisioning-2.png"/>
          <p:cNvPicPr>
            <a:picLocks noChangeAspect="1" noChangeArrowheads="1"/>
          </p:cNvPicPr>
          <p:nvPr/>
        </p:nvPicPr>
        <p:blipFill>
          <a:blip r:embed="rId5" cstate="email"/>
          <a:srcRect/>
          <a:stretch>
            <a:fillRect/>
          </a:stretch>
        </p:blipFill>
        <p:spPr bwMode="auto">
          <a:xfrm>
            <a:off x="6433820" y="630098"/>
            <a:ext cx="2341880" cy="1639015"/>
          </a:xfrm>
          <a:prstGeom prst="rect">
            <a:avLst/>
          </a:prstGeom>
          <a:noFill/>
          <a:ln w="9525">
            <a:noFill/>
            <a:miter lim="800000"/>
            <a:headEnd/>
            <a:tailEnd/>
          </a:ln>
        </p:spPr>
      </p:pic>
      <p:pic>
        <p:nvPicPr>
          <p:cNvPr id="12292" name="Picture 2" descr="\\.PSF\Parallels Share\Virtualization PPT\Central-Library-of-VM-Images.png"/>
          <p:cNvPicPr>
            <a:picLocks noChangeAspect="1" noChangeArrowheads="1"/>
          </p:cNvPicPr>
          <p:nvPr/>
        </p:nvPicPr>
        <p:blipFill>
          <a:blip r:embed="rId6" cstate="email"/>
          <a:srcRect/>
          <a:stretch>
            <a:fillRect/>
          </a:stretch>
        </p:blipFill>
        <p:spPr bwMode="ltGray">
          <a:xfrm>
            <a:off x="733108" y="2117725"/>
            <a:ext cx="1169987" cy="1517650"/>
          </a:xfrm>
          <a:prstGeom prst="rect">
            <a:avLst/>
          </a:prstGeom>
          <a:noFill/>
          <a:ln w="9525">
            <a:noFill/>
            <a:miter lim="800000"/>
            <a:headEnd/>
            <a:tailEnd/>
          </a:ln>
        </p:spPr>
      </p:pic>
      <p:pic>
        <p:nvPicPr>
          <p:cNvPr id="52227" name="Picture 3" descr="\\.PSF\Parallels Share\Virtualization PPT\File-Virtual-Server.png"/>
          <p:cNvPicPr>
            <a:picLocks noChangeAspect="1" noChangeArrowheads="1"/>
          </p:cNvPicPr>
          <p:nvPr/>
        </p:nvPicPr>
        <p:blipFill>
          <a:blip r:embed="rId7" cstate="email"/>
          <a:srcRect/>
          <a:stretch>
            <a:fillRect/>
          </a:stretch>
        </p:blipFill>
        <p:spPr bwMode="ltGray">
          <a:xfrm>
            <a:off x="1041083" y="2362200"/>
            <a:ext cx="712787" cy="944563"/>
          </a:xfrm>
          <a:prstGeom prst="rect">
            <a:avLst/>
          </a:prstGeom>
          <a:noFill/>
          <a:ln w="9525">
            <a:noFill/>
            <a:miter lim="800000"/>
            <a:headEnd/>
            <a:tailEnd/>
          </a:ln>
        </p:spPr>
      </p:pic>
      <p:sp>
        <p:nvSpPr>
          <p:cNvPr id="36" name="Text Box 163"/>
          <p:cNvSpPr txBox="1">
            <a:spLocks noChangeArrowheads="1"/>
          </p:cNvSpPr>
          <p:nvPr/>
        </p:nvSpPr>
        <p:spPr bwMode="auto">
          <a:xfrm>
            <a:off x="5328920" y="3829050"/>
            <a:ext cx="2200275" cy="877888"/>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700" dirty="0">
                <a:solidFill>
                  <a:schemeClr val="bg1"/>
                </a:solidFill>
                <a:latin typeface="Arial" pitchFamily="34" charset="0"/>
              </a:rPr>
              <a:t>VM automatically placed on optimally designated host</a:t>
            </a:r>
          </a:p>
        </p:txBody>
      </p:sp>
      <p:sp>
        <p:nvSpPr>
          <p:cNvPr id="12296" name="Text Box 163"/>
          <p:cNvSpPr txBox="1">
            <a:spLocks noChangeArrowheads="1"/>
          </p:cNvSpPr>
          <p:nvPr/>
        </p:nvSpPr>
        <p:spPr bwMode="auto">
          <a:xfrm>
            <a:off x="210820" y="3683000"/>
            <a:ext cx="2222500" cy="1089525"/>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dirty="0">
                <a:solidFill>
                  <a:schemeClr val="bg1"/>
                </a:solidFill>
                <a:latin typeface="Arial" pitchFamily="34" charset="0"/>
              </a:rPr>
              <a:t>Centralized Library of VM Templates</a:t>
            </a:r>
          </a:p>
        </p:txBody>
      </p:sp>
      <p:sp>
        <p:nvSpPr>
          <p:cNvPr id="62" name="Rectangle 61"/>
          <p:cNvSpPr>
            <a:spLocks noChangeArrowheads="1"/>
          </p:cNvSpPr>
          <p:nvPr/>
        </p:nvSpPr>
        <p:spPr bwMode="auto">
          <a:xfrm>
            <a:off x="1990408" y="2170113"/>
            <a:ext cx="1617662" cy="1400175"/>
          </a:xfrm>
          <a:prstGeom prst="rect">
            <a:avLst/>
          </a:prstGeom>
          <a:noFill/>
          <a:ln w="9525">
            <a:noFill/>
            <a:miter lim="800000"/>
            <a:headEnd/>
            <a:tailEnd/>
          </a:ln>
        </p:spPr>
        <p:txBody>
          <a:bodyPr>
            <a:spAutoFit/>
          </a:bodyPr>
          <a:lstStyle/>
          <a:p>
            <a:pPr algn="ctr" defTabSz="912813">
              <a:spcBef>
                <a:spcPct val="50000"/>
              </a:spcBef>
            </a:pPr>
            <a:r>
              <a:rPr lang="en-US" sz="1700" dirty="0">
                <a:solidFill>
                  <a:schemeClr val="bg1"/>
                </a:solidFill>
                <a:latin typeface="Arial" pitchFamily="34" charset="0"/>
              </a:rPr>
              <a:t>VM created from </a:t>
            </a:r>
            <a:r>
              <a:rPr lang="en-US" sz="1700" dirty="0" smtClean="0">
                <a:solidFill>
                  <a:schemeClr val="bg1"/>
                </a:solidFill>
                <a:latin typeface="Arial" pitchFamily="34" charset="0"/>
              </a:rPr>
              <a:t>administrator-assigned </a:t>
            </a:r>
            <a:r>
              <a:rPr lang="en-US" sz="1700" dirty="0">
                <a:solidFill>
                  <a:schemeClr val="bg1"/>
                </a:solidFill>
                <a:latin typeface="Arial" pitchFamily="34" charset="0"/>
              </a:rPr>
              <a:t>template</a:t>
            </a:r>
          </a:p>
        </p:txBody>
      </p:sp>
      <p:sp>
        <p:nvSpPr>
          <p:cNvPr id="63" name="Text Box 163"/>
          <p:cNvSpPr txBox="1">
            <a:spLocks noChangeArrowheads="1"/>
          </p:cNvSpPr>
          <p:nvPr/>
        </p:nvSpPr>
        <p:spPr bwMode="auto">
          <a:xfrm>
            <a:off x="6613208" y="2300350"/>
            <a:ext cx="2200275" cy="87630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700" dirty="0">
                <a:solidFill>
                  <a:schemeClr val="bg1"/>
                </a:solidFill>
                <a:latin typeface="Arial" pitchFamily="34" charset="0"/>
              </a:rPr>
              <a:t>Delegated user begins creating new virtual machine</a:t>
            </a:r>
          </a:p>
        </p:txBody>
      </p:sp>
      <p:pic>
        <p:nvPicPr>
          <p:cNvPr id="12299" name="Picture 4" descr="Server-Physical-3U"/>
          <p:cNvPicPr>
            <a:picLocks noChangeAspect="1" noChangeArrowheads="1"/>
          </p:cNvPicPr>
          <p:nvPr/>
        </p:nvPicPr>
        <p:blipFill>
          <a:blip r:embed="rId8" cstate="email"/>
          <a:srcRect/>
          <a:stretch>
            <a:fillRect/>
          </a:stretch>
        </p:blipFill>
        <p:spPr bwMode="ltGray">
          <a:xfrm>
            <a:off x="3317558" y="4672013"/>
            <a:ext cx="2238375" cy="1655762"/>
          </a:xfrm>
          <a:prstGeom prst="rect">
            <a:avLst/>
          </a:prstGeom>
          <a:noFill/>
          <a:ln w="9525">
            <a:noFill/>
            <a:miter lim="800000"/>
            <a:headEnd/>
            <a:tailEnd/>
          </a:ln>
        </p:spPr>
      </p:pic>
      <p:pic>
        <p:nvPicPr>
          <p:cNvPr id="12300" name="Picture 14" descr="Server-Physical-3U"/>
          <p:cNvPicPr>
            <a:picLocks noChangeAspect="1" noChangeArrowheads="1"/>
          </p:cNvPicPr>
          <p:nvPr/>
        </p:nvPicPr>
        <p:blipFill>
          <a:blip r:embed="rId8" cstate="email"/>
          <a:srcRect/>
          <a:stretch>
            <a:fillRect/>
          </a:stretch>
        </p:blipFill>
        <p:spPr bwMode="ltGray">
          <a:xfrm>
            <a:off x="4157345" y="5170488"/>
            <a:ext cx="2238375" cy="1655762"/>
          </a:xfrm>
          <a:prstGeom prst="rect">
            <a:avLst/>
          </a:prstGeom>
          <a:noFill/>
          <a:ln w="9525">
            <a:noFill/>
            <a:miter lim="800000"/>
            <a:headEnd/>
            <a:tailEnd/>
          </a:ln>
        </p:spPr>
      </p:pic>
      <p:pic>
        <p:nvPicPr>
          <p:cNvPr id="12301" name="Picture 15" descr="Server-Physical-3U"/>
          <p:cNvPicPr>
            <a:picLocks noChangeAspect="1" noChangeArrowheads="1"/>
          </p:cNvPicPr>
          <p:nvPr/>
        </p:nvPicPr>
        <p:blipFill>
          <a:blip r:embed="rId8" cstate="email"/>
          <a:srcRect/>
          <a:stretch>
            <a:fillRect/>
          </a:stretch>
        </p:blipFill>
        <p:spPr bwMode="ltGray">
          <a:xfrm>
            <a:off x="5207000" y="5638800"/>
            <a:ext cx="2238375" cy="1655763"/>
          </a:xfrm>
          <a:prstGeom prst="rect">
            <a:avLst/>
          </a:prstGeom>
          <a:noFill/>
          <a:ln w="9525">
            <a:noFill/>
            <a:miter lim="800000"/>
            <a:headEnd/>
            <a:tailEnd/>
          </a:ln>
        </p:spPr>
      </p:pic>
      <p:pic>
        <p:nvPicPr>
          <p:cNvPr id="12302" name="Picture 152" descr="VirtualServer2005R2"/>
          <p:cNvPicPr>
            <a:picLocks noChangeArrowheads="1"/>
          </p:cNvPicPr>
          <p:nvPr/>
        </p:nvPicPr>
        <p:blipFill>
          <a:blip r:embed="rId9" cstate="email"/>
          <a:srcRect/>
          <a:stretch>
            <a:fillRect/>
          </a:stretch>
        </p:blipFill>
        <p:spPr bwMode="auto">
          <a:xfrm>
            <a:off x="7110095" y="5813425"/>
            <a:ext cx="1443038" cy="201613"/>
          </a:xfrm>
          <a:prstGeom prst="rect">
            <a:avLst/>
          </a:prstGeom>
          <a:noFill/>
          <a:ln w="9525">
            <a:noFill/>
            <a:miter lim="800000"/>
            <a:headEnd/>
            <a:tailEnd/>
          </a:ln>
        </p:spPr>
      </p:pic>
      <p:sp>
        <p:nvSpPr>
          <p:cNvPr id="12303" name="Text Box 162"/>
          <p:cNvSpPr txBox="1">
            <a:spLocks noChangeArrowheads="1"/>
          </p:cNvSpPr>
          <p:nvPr/>
        </p:nvSpPr>
        <p:spPr bwMode="auto">
          <a:xfrm>
            <a:off x="6902133" y="5210175"/>
            <a:ext cx="1822450" cy="1089525"/>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dirty="0">
                <a:solidFill>
                  <a:schemeClr val="bg1"/>
                </a:solidFill>
                <a:latin typeface="Arial" pitchFamily="34" charset="0"/>
              </a:rPr>
              <a:t>Virtual Machine Hosts</a:t>
            </a:r>
          </a:p>
        </p:txBody>
      </p:sp>
      <p:pic>
        <p:nvPicPr>
          <p:cNvPr id="12304" name="Picture 40" descr="\\.PSF\Parallels Share\Virtualization PPT\VMM-Agent-Layer.png"/>
          <p:cNvPicPr>
            <a:picLocks noChangeAspect="1" noChangeArrowheads="1"/>
          </p:cNvPicPr>
          <p:nvPr/>
        </p:nvPicPr>
        <p:blipFill>
          <a:blip r:embed="rId10" cstate="email"/>
          <a:srcRect/>
          <a:stretch>
            <a:fillRect/>
          </a:stretch>
        </p:blipFill>
        <p:spPr bwMode="ltGray">
          <a:xfrm>
            <a:off x="3793808" y="4556125"/>
            <a:ext cx="1349375" cy="915988"/>
          </a:xfrm>
          <a:prstGeom prst="rect">
            <a:avLst/>
          </a:prstGeom>
          <a:noFill/>
          <a:ln w="9525">
            <a:noFill/>
            <a:miter lim="800000"/>
            <a:headEnd/>
            <a:tailEnd/>
          </a:ln>
        </p:spPr>
      </p:pic>
      <p:pic>
        <p:nvPicPr>
          <p:cNvPr id="12305" name="Picture 40" descr="\\.PSF\Parallels Share\Virtualization PPT\VMM-Agent-Layer.png"/>
          <p:cNvPicPr>
            <a:picLocks noChangeAspect="1" noChangeArrowheads="1"/>
          </p:cNvPicPr>
          <p:nvPr/>
        </p:nvPicPr>
        <p:blipFill>
          <a:blip r:embed="rId10" cstate="email"/>
          <a:srcRect/>
          <a:stretch>
            <a:fillRect/>
          </a:stretch>
        </p:blipFill>
        <p:spPr bwMode="ltGray">
          <a:xfrm>
            <a:off x="4651058" y="5060950"/>
            <a:ext cx="1349375" cy="915988"/>
          </a:xfrm>
          <a:prstGeom prst="rect">
            <a:avLst/>
          </a:prstGeom>
          <a:noFill/>
          <a:ln w="9525">
            <a:noFill/>
            <a:miter lim="800000"/>
            <a:headEnd/>
            <a:tailEnd/>
          </a:ln>
        </p:spPr>
      </p:pic>
      <p:pic>
        <p:nvPicPr>
          <p:cNvPr id="12308" name="Picture 5" descr="Server-Physical-Single"/>
          <p:cNvPicPr>
            <a:picLocks noChangeAspect="1" noChangeArrowheads="1"/>
          </p:cNvPicPr>
          <p:nvPr/>
        </p:nvPicPr>
        <p:blipFill>
          <a:blip r:embed="rId11" cstate="email"/>
          <a:srcRect/>
          <a:stretch>
            <a:fillRect/>
          </a:stretch>
        </p:blipFill>
        <p:spPr bwMode="ltGray">
          <a:xfrm>
            <a:off x="4304983" y="2021400"/>
            <a:ext cx="2238375" cy="1655762"/>
          </a:xfrm>
          <a:prstGeom prst="rect">
            <a:avLst/>
          </a:prstGeom>
          <a:noFill/>
          <a:ln w="9525">
            <a:noFill/>
            <a:miter lim="800000"/>
            <a:headEnd/>
            <a:tailEnd/>
          </a:ln>
        </p:spPr>
      </p:pic>
      <p:cxnSp>
        <p:nvCxnSpPr>
          <p:cNvPr id="57" name="Elbow Connector 56"/>
          <p:cNvCxnSpPr/>
          <p:nvPr/>
        </p:nvCxnSpPr>
        <p:spPr bwMode="auto">
          <a:xfrm rot="5400000">
            <a:off x="5170170" y="1788100"/>
            <a:ext cx="1066800" cy="552450"/>
          </a:xfrm>
          <a:prstGeom prst="bentConnector3">
            <a:avLst>
              <a:gd name="adj1" fmla="val 50000"/>
            </a:avLst>
          </a:prstGeom>
          <a:solidFill>
            <a:schemeClr val="accent1"/>
          </a:solidFill>
          <a:ln w="38100" cap="rnd" cmpd="sng" algn="ctr">
            <a:solidFill>
              <a:schemeClr val="tx2">
                <a:lumMod val="20000"/>
                <a:lumOff val="80000"/>
              </a:schemeClr>
            </a:solidFill>
            <a:prstDash val="sysDot"/>
            <a:round/>
            <a:headEnd type="none" w="med" len="med"/>
            <a:tailEnd type="none" w="med" len="med"/>
          </a:ln>
          <a:effectLst/>
        </p:spPr>
      </p:cxnSp>
      <p:pic>
        <p:nvPicPr>
          <p:cNvPr id="12310" name="Picture 23"/>
          <p:cNvPicPr>
            <a:picLocks noChangeAspect="1" noChangeArrowheads="1"/>
          </p:cNvPicPr>
          <p:nvPr/>
        </p:nvPicPr>
        <p:blipFill>
          <a:blip r:embed="rId12" cstate="email"/>
          <a:srcRect/>
          <a:stretch>
            <a:fillRect/>
          </a:stretch>
        </p:blipFill>
        <p:spPr bwMode="auto">
          <a:xfrm>
            <a:off x="3360420" y="1783275"/>
            <a:ext cx="1862138" cy="477837"/>
          </a:xfrm>
          <a:prstGeom prst="rect">
            <a:avLst/>
          </a:prstGeom>
          <a:noFill/>
          <a:ln w="9525">
            <a:noFill/>
            <a:miter lim="800000"/>
            <a:headEnd/>
            <a:tailEnd/>
          </a:ln>
        </p:spPr>
      </p:pic>
      <p:pic>
        <p:nvPicPr>
          <p:cNvPr id="82" name="Picture 28" descr="Server-Virtual-Single"/>
          <p:cNvPicPr>
            <a:picLocks noChangeAspect="1" noChangeArrowheads="1"/>
          </p:cNvPicPr>
          <p:nvPr/>
        </p:nvPicPr>
        <p:blipFill>
          <a:blip r:embed="rId13" cstate="email"/>
          <a:srcRect/>
          <a:stretch>
            <a:fillRect/>
          </a:stretch>
        </p:blipFill>
        <p:spPr bwMode="ltGray">
          <a:xfrm>
            <a:off x="3479483" y="2673350"/>
            <a:ext cx="1600200" cy="1212850"/>
          </a:xfrm>
          <a:prstGeom prst="rect">
            <a:avLst/>
          </a:prstGeom>
          <a:noFill/>
          <a:ln w="9525">
            <a:noFill/>
            <a:miter lim="800000"/>
            <a:headEnd/>
            <a:tailEnd/>
          </a:ln>
        </p:spPr>
      </p:pic>
      <p:sp>
        <p:nvSpPr>
          <p:cNvPr id="83" name="Text Box 163"/>
          <p:cNvSpPr txBox="1">
            <a:spLocks noChangeArrowheads="1"/>
          </p:cNvSpPr>
          <p:nvPr/>
        </p:nvSpPr>
        <p:spPr bwMode="auto">
          <a:xfrm>
            <a:off x="6553200" y="2362200"/>
            <a:ext cx="2200275" cy="876300"/>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en-US" sz="1700" dirty="0">
                <a:solidFill>
                  <a:schemeClr val="bg1"/>
                </a:solidFill>
                <a:latin typeface="Arial" pitchFamily="34" charset="0"/>
              </a:rPr>
              <a:t>Updated web UI for delegated provisioning</a:t>
            </a:r>
          </a:p>
        </p:txBody>
      </p:sp>
      <p:pic>
        <p:nvPicPr>
          <p:cNvPr id="47109" name="Picture 5" descr="\\.PSF\Parallels Share\Virtualization PPT\Self-Provisioning-3.png"/>
          <p:cNvPicPr>
            <a:picLocks noChangeAspect="1" noChangeArrowheads="1"/>
          </p:cNvPicPr>
          <p:nvPr/>
        </p:nvPicPr>
        <p:blipFill>
          <a:blip r:embed="rId14" cstate="email"/>
          <a:srcRect/>
          <a:stretch>
            <a:fillRect/>
          </a:stretch>
        </p:blipFill>
        <p:spPr bwMode="ltGray">
          <a:xfrm>
            <a:off x="6433820" y="630098"/>
            <a:ext cx="2341880" cy="1639015"/>
          </a:xfrm>
          <a:prstGeom prst="rect">
            <a:avLst/>
          </a:prstGeom>
          <a:noFill/>
          <a:ln w="9525">
            <a:noFill/>
            <a:miter lim="800000"/>
            <a:headEnd/>
            <a:tailEnd/>
          </a:ln>
        </p:spPr>
      </p:pic>
      <p:pic>
        <p:nvPicPr>
          <p:cNvPr id="30" name="Picture 3" descr="KVM-Physical"/>
          <p:cNvPicPr>
            <a:picLocks noChangeAspect="1" noChangeArrowheads="1"/>
          </p:cNvPicPr>
          <p:nvPr/>
        </p:nvPicPr>
        <p:blipFill>
          <a:blip r:embed="rId15" cstate="email"/>
          <a:srcRect/>
          <a:stretch>
            <a:fillRect/>
          </a:stretch>
        </p:blipFill>
        <p:spPr bwMode="ltGray">
          <a:xfrm>
            <a:off x="4960620" y="540325"/>
            <a:ext cx="1974850" cy="1866900"/>
          </a:xfrm>
          <a:prstGeom prst="rect">
            <a:avLst/>
          </a:prstGeom>
          <a:noFill/>
          <a:ln w="9525">
            <a:noFill/>
            <a:miter lim="800000"/>
            <a:headEnd/>
            <a:tailEnd/>
          </a:ln>
        </p:spPr>
      </p:pic>
      <p:sp>
        <p:nvSpPr>
          <p:cNvPr id="31" name="Text Box 162"/>
          <p:cNvSpPr txBox="1">
            <a:spLocks noChangeArrowheads="1"/>
          </p:cNvSpPr>
          <p:nvPr/>
        </p:nvSpPr>
        <p:spPr bwMode="auto">
          <a:xfrm>
            <a:off x="4145280" y="1164848"/>
            <a:ext cx="1362075" cy="1089525"/>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en-US" dirty="0">
                <a:solidFill>
                  <a:schemeClr val="bg1"/>
                </a:solidFill>
                <a:latin typeface="Arial" pitchFamily="34" charset="0"/>
              </a:rPr>
              <a:t>Web-Based UI</a:t>
            </a:r>
          </a:p>
        </p:txBody>
      </p:sp>
      <p:pic>
        <p:nvPicPr>
          <p:cNvPr id="47106" name="Picture 2" descr="\\.PSF\Parallels Share\Virtualization PPT\Screen-Self-Provisioning-1.png"/>
          <p:cNvPicPr>
            <a:picLocks noChangeAspect="1" noChangeArrowheads="1"/>
          </p:cNvPicPr>
          <p:nvPr/>
        </p:nvPicPr>
        <p:blipFill>
          <a:blip r:embed="rId16" cstate="email"/>
          <a:srcRect/>
          <a:stretch>
            <a:fillRect/>
          </a:stretch>
        </p:blipFill>
        <p:spPr bwMode="auto">
          <a:xfrm>
            <a:off x="5789295" y="749876"/>
            <a:ext cx="428625" cy="679450"/>
          </a:xfrm>
          <a:prstGeom prst="rect">
            <a:avLst/>
          </a:prstGeom>
          <a:noFill/>
          <a:ln w="9525">
            <a:noFill/>
            <a:miter lim="800000"/>
            <a:headEnd/>
            <a:tailEnd/>
          </a:ln>
        </p:spPr>
      </p:pic>
      <p:pic>
        <p:nvPicPr>
          <p:cNvPr id="47108" name="Picture 4" descr="\\.PSF\Parallels Share\Virtualization PPT\Screen-Self-Provisioning-2.png"/>
          <p:cNvPicPr>
            <a:picLocks noChangeAspect="1" noChangeArrowheads="1"/>
          </p:cNvPicPr>
          <p:nvPr/>
        </p:nvPicPr>
        <p:blipFill>
          <a:blip r:embed="rId17" cstate="email"/>
          <a:srcRect/>
          <a:stretch>
            <a:fillRect/>
          </a:stretch>
        </p:blipFill>
        <p:spPr bwMode="auto">
          <a:xfrm>
            <a:off x="5786120" y="749876"/>
            <a:ext cx="431800" cy="684212"/>
          </a:xfrm>
          <a:prstGeom prst="rect">
            <a:avLst/>
          </a:prstGeom>
          <a:noFill/>
          <a:ln w="9525">
            <a:noFill/>
            <a:miter lim="800000"/>
            <a:headEnd/>
            <a:tailEnd/>
          </a:ln>
        </p:spPr>
      </p:pic>
      <p:pic>
        <p:nvPicPr>
          <p:cNvPr id="47107" name="Picture 3" descr="\\.PSF\Parallels Share\Virtualization PPT\Screen-Self-Provisioning-3.png"/>
          <p:cNvPicPr>
            <a:picLocks noChangeAspect="1" noChangeArrowheads="1"/>
          </p:cNvPicPr>
          <p:nvPr/>
        </p:nvPicPr>
        <p:blipFill>
          <a:blip r:embed="rId18" cstate="email"/>
          <a:srcRect/>
          <a:stretch>
            <a:fillRect/>
          </a:stretch>
        </p:blipFill>
        <p:spPr bwMode="ltGray">
          <a:xfrm>
            <a:off x="5786120" y="749876"/>
            <a:ext cx="431800" cy="684212"/>
          </a:xfrm>
          <a:prstGeom prst="rect">
            <a:avLst/>
          </a:prstGeom>
          <a:noFill/>
          <a:ln w="9525">
            <a:noFill/>
            <a:miter lim="800000"/>
            <a:headEnd/>
            <a:tailEnd/>
          </a:ln>
        </p:spPr>
      </p:pic>
      <p:pic>
        <p:nvPicPr>
          <p:cNvPr id="33" name="Picture 2" descr="C:\Users\rajivaru\Documents\MS_Files\WSV\BOM\Logos\WS08-HypeV_h_rgb_r.png"/>
          <p:cNvPicPr>
            <a:picLocks noChangeAspect="1" noChangeArrowheads="1"/>
          </p:cNvPicPr>
          <p:nvPr/>
        </p:nvPicPr>
        <p:blipFill>
          <a:blip r:embed="rId19" cstate="email"/>
          <a:srcRect/>
          <a:stretch>
            <a:fillRect/>
          </a:stretch>
        </p:blipFill>
        <p:spPr bwMode="auto">
          <a:xfrm>
            <a:off x="7162800" y="6096000"/>
            <a:ext cx="1676400" cy="372010"/>
          </a:xfrm>
          <a:prstGeom prst="rect">
            <a:avLst/>
          </a:prstGeom>
          <a:noFill/>
        </p:spPr>
      </p:pic>
      <p:pic>
        <p:nvPicPr>
          <p:cNvPr id="34" name="Picture 40" descr="\\.PSF\Parallels Share\Virtualization PPT\VMM-Agent-Layer.png"/>
          <p:cNvPicPr>
            <a:picLocks noChangeAspect="1" noChangeArrowheads="1"/>
          </p:cNvPicPr>
          <p:nvPr/>
        </p:nvPicPr>
        <p:blipFill>
          <a:blip r:embed="rId10" cstate="email"/>
          <a:srcRect/>
          <a:stretch>
            <a:fillRect/>
          </a:stretch>
        </p:blipFill>
        <p:spPr bwMode="ltGray">
          <a:xfrm>
            <a:off x="5679258" y="5518150"/>
            <a:ext cx="1349375" cy="915988"/>
          </a:xfrm>
          <a:prstGeom prst="rect">
            <a:avLst/>
          </a:prstGeom>
          <a:noFill/>
          <a:ln w="9525">
            <a:noFill/>
            <a:miter lim="800000"/>
            <a:headEnd/>
            <a:tailEnd/>
          </a:ln>
        </p:spPr>
      </p:pic>
      <p:pic>
        <p:nvPicPr>
          <p:cNvPr id="35" name="Picture 28" descr="Server-Virtual-Single"/>
          <p:cNvPicPr>
            <a:picLocks noChangeAspect="1" noChangeArrowheads="1"/>
          </p:cNvPicPr>
          <p:nvPr/>
        </p:nvPicPr>
        <p:blipFill>
          <a:blip r:embed="rId13" cstate="email"/>
          <a:srcRect/>
          <a:stretch>
            <a:fillRect/>
          </a:stretch>
        </p:blipFill>
        <p:spPr bwMode="ltGray">
          <a:xfrm>
            <a:off x="5545908" y="5399163"/>
            <a:ext cx="1600200" cy="1212850"/>
          </a:xfrm>
          <a:prstGeom prst="rect">
            <a:avLst/>
          </a:prstGeom>
          <a:noFill/>
          <a:ln w="9525">
            <a:noFill/>
            <a:miter lim="800000"/>
            <a:headEnd/>
            <a:tailEnd/>
          </a:ln>
        </p:spPr>
      </p:pic>
      <p:sp>
        <p:nvSpPr>
          <p:cNvPr id="3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ustDataLst>
      <p:tags r:id="rId1"/>
    </p:custDataLst>
  </p:cSld>
  <p:clrMapOvr>
    <a:masterClrMapping/>
  </p:clrMapOvr>
  <p:transition advTm="1012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fade">
                                      <p:cBhvr>
                                        <p:cTn id="16" dur="1000"/>
                                        <p:tgtEl>
                                          <p:spTgt spid="47110"/>
                                        </p:tgtEl>
                                      </p:cBhvr>
                                    </p:animEffect>
                                  </p:childTnLst>
                                </p:cTn>
                              </p:par>
                              <p:par>
                                <p:cTn id="17" presetID="10" presetClass="entr" presetSubtype="0" fill="hold" nodeType="withEffect">
                                  <p:stCondLst>
                                    <p:cond delay="0"/>
                                  </p:stCondLst>
                                  <p:childTnLst>
                                    <p:set>
                                      <p:cBhvr>
                                        <p:cTn id="18" dur="1" fill="hold">
                                          <p:stCondLst>
                                            <p:cond delay="0"/>
                                          </p:stCondLst>
                                        </p:cTn>
                                        <p:tgtEl>
                                          <p:spTgt spid="47106"/>
                                        </p:tgtEl>
                                        <p:attrNameLst>
                                          <p:attrName>style.visibility</p:attrName>
                                        </p:attrNameLst>
                                      </p:cBhvr>
                                      <p:to>
                                        <p:strVal val="visible"/>
                                      </p:to>
                                    </p:set>
                                    <p:animEffect transition="in" filter="fade">
                                      <p:cBhvr>
                                        <p:cTn id="19" dur="1000"/>
                                        <p:tgtEl>
                                          <p:spTgt spid="4710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childTnLst>
                                </p:cTn>
                              </p:par>
                              <p:par>
                                <p:cTn id="25" presetID="10" presetClass="entr" presetSubtype="0" fill="hold" nodeType="withEffect">
                                  <p:stCondLst>
                                    <p:cond delay="0"/>
                                  </p:stCondLst>
                                  <p:childTnLst>
                                    <p:set>
                                      <p:cBhvr>
                                        <p:cTn id="26" dur="1" fill="hold">
                                          <p:stCondLst>
                                            <p:cond delay="0"/>
                                          </p:stCondLst>
                                        </p:cTn>
                                        <p:tgtEl>
                                          <p:spTgt spid="47111"/>
                                        </p:tgtEl>
                                        <p:attrNameLst>
                                          <p:attrName>style.visibility</p:attrName>
                                        </p:attrNameLst>
                                      </p:cBhvr>
                                      <p:to>
                                        <p:strVal val="visible"/>
                                      </p:to>
                                    </p:set>
                                    <p:animEffect transition="in" filter="fade">
                                      <p:cBhvr>
                                        <p:cTn id="27" dur="1000"/>
                                        <p:tgtEl>
                                          <p:spTgt spid="47111"/>
                                        </p:tgtEl>
                                      </p:cBhvr>
                                    </p:animEffect>
                                  </p:childTnLst>
                                </p:cTn>
                              </p:par>
                              <p:par>
                                <p:cTn id="28" presetID="10" presetClass="entr" presetSubtype="0" fill="hold" nodeType="withEffect">
                                  <p:stCondLst>
                                    <p:cond delay="0"/>
                                  </p:stCondLst>
                                  <p:childTnLst>
                                    <p:set>
                                      <p:cBhvr>
                                        <p:cTn id="29" dur="1" fill="hold">
                                          <p:stCondLst>
                                            <p:cond delay="0"/>
                                          </p:stCondLst>
                                        </p:cTn>
                                        <p:tgtEl>
                                          <p:spTgt spid="47108"/>
                                        </p:tgtEl>
                                        <p:attrNameLst>
                                          <p:attrName>style.visibility</p:attrName>
                                        </p:attrNameLst>
                                      </p:cBhvr>
                                      <p:to>
                                        <p:strVal val="visible"/>
                                      </p:to>
                                    </p:set>
                                    <p:animEffect transition="in" filter="fade">
                                      <p:cBhvr>
                                        <p:cTn id="30" dur="1000"/>
                                        <p:tgtEl>
                                          <p:spTgt spid="4710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2227"/>
                                        </p:tgtEl>
                                        <p:attrNameLst>
                                          <p:attrName>style.visibility</p:attrName>
                                        </p:attrNameLst>
                                      </p:cBhvr>
                                      <p:to>
                                        <p:strVal val="visible"/>
                                      </p:to>
                                    </p:set>
                                    <p:animEffect transition="in" filter="fade">
                                      <p:cBhvr>
                                        <p:cTn id="43" dur="1200"/>
                                        <p:tgtEl>
                                          <p:spTgt spid="52227"/>
                                        </p:tgtEl>
                                      </p:cBhvr>
                                    </p:animEffect>
                                  </p:childTnLst>
                                </p:cTn>
                              </p:par>
                              <p:par>
                                <p:cTn id="44" presetID="56" presetClass="path" presetSubtype="0" accel="50000" decel="50000" fill="hold" nodeType="withEffect">
                                  <p:stCondLst>
                                    <p:cond delay="0"/>
                                  </p:stCondLst>
                                  <p:childTnLst>
                                    <p:animMotion origin="layout" path="M -3.05556E-6 0.00556 L 0.3165 0.00579 " pathEditMode="relative" rAng="0" ptsTypes="AA">
                                      <p:cBhvr>
                                        <p:cTn id="45" dur="2000" fill="hold"/>
                                        <p:tgtEl>
                                          <p:spTgt spid="52227"/>
                                        </p:tgtEl>
                                        <p:attrNameLst>
                                          <p:attrName>ppt_x</p:attrName>
                                          <p:attrName>ppt_y</p:attrName>
                                        </p:attrNameLst>
                                      </p:cBhvr>
                                      <p:rCtr x="158" y="0"/>
                                    </p:animMotion>
                                  </p:childTnLst>
                                </p:cTn>
                              </p:par>
                            </p:childTnLst>
                          </p:cTn>
                        </p:par>
                        <p:par>
                          <p:cTn id="46" fill="hold">
                            <p:stCondLst>
                              <p:cond delay="3500"/>
                            </p:stCondLst>
                            <p:childTnLst>
                              <p:par>
                                <p:cTn id="47" presetID="6" presetClass="emph" presetSubtype="0" fill="hold" nodeType="afterEffect">
                                  <p:stCondLst>
                                    <p:cond delay="0"/>
                                  </p:stCondLst>
                                  <p:childTnLst>
                                    <p:animScale>
                                      <p:cBhvr>
                                        <p:cTn id="48" dur="1500" fill="hold"/>
                                        <p:tgtEl>
                                          <p:spTgt spid="52227"/>
                                        </p:tgtEl>
                                      </p:cBhvr>
                                      <p:by x="150000" y="150000"/>
                                    </p:animScale>
                                  </p:childTnLst>
                                </p:cTn>
                              </p:par>
                              <p:par>
                                <p:cTn id="49" presetID="10" presetClass="exit" presetSubtype="0" fill="hold" nodeType="withEffect">
                                  <p:stCondLst>
                                    <p:cond delay="0"/>
                                  </p:stCondLst>
                                  <p:childTnLst>
                                    <p:animEffect transition="out" filter="fade">
                                      <p:cBhvr>
                                        <p:cTn id="50" dur="1500"/>
                                        <p:tgtEl>
                                          <p:spTgt spid="52227"/>
                                        </p:tgtEl>
                                      </p:cBhvr>
                                    </p:animEffect>
                                    <p:set>
                                      <p:cBhvr>
                                        <p:cTn id="51" dur="1" fill="hold">
                                          <p:stCondLst>
                                            <p:cond delay="1499"/>
                                          </p:stCondLst>
                                        </p:cTn>
                                        <p:tgtEl>
                                          <p:spTgt spid="52227"/>
                                        </p:tgtEl>
                                        <p:attrNameLst>
                                          <p:attrName>style.visibility</p:attrName>
                                        </p:attrNameLst>
                                      </p:cBhvr>
                                      <p:to>
                                        <p:strVal val="hidden"/>
                                      </p:to>
                                    </p:set>
                                  </p:childTnLst>
                                </p:cTn>
                              </p:par>
                              <p:par>
                                <p:cTn id="52" presetID="53" presetClass="entr" presetSubtype="0" fill="hold" nodeType="with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1500" fill="hold"/>
                                        <p:tgtEl>
                                          <p:spTgt spid="82"/>
                                        </p:tgtEl>
                                        <p:attrNameLst>
                                          <p:attrName>ppt_w</p:attrName>
                                        </p:attrNameLst>
                                      </p:cBhvr>
                                      <p:tavLst>
                                        <p:tav tm="0">
                                          <p:val>
                                            <p:fltVal val="0"/>
                                          </p:val>
                                        </p:tav>
                                        <p:tav tm="100000">
                                          <p:val>
                                            <p:strVal val="#ppt_w"/>
                                          </p:val>
                                        </p:tav>
                                      </p:tavLst>
                                    </p:anim>
                                    <p:anim calcmode="lin" valueType="num">
                                      <p:cBhvr>
                                        <p:cTn id="55" dur="1500" fill="hold"/>
                                        <p:tgtEl>
                                          <p:spTgt spid="82"/>
                                        </p:tgtEl>
                                        <p:attrNameLst>
                                          <p:attrName>ppt_h</p:attrName>
                                        </p:attrNameLst>
                                      </p:cBhvr>
                                      <p:tavLst>
                                        <p:tav tm="0">
                                          <p:val>
                                            <p:fltVal val="0"/>
                                          </p:val>
                                        </p:tav>
                                        <p:tav tm="100000">
                                          <p:val>
                                            <p:strVal val="#ppt_h"/>
                                          </p:val>
                                        </p:tav>
                                      </p:tavLst>
                                    </p:anim>
                                    <p:animEffect transition="in" filter="fade">
                                      <p:cBhvr>
                                        <p:cTn id="56" dur="1500"/>
                                        <p:tgtEl>
                                          <p:spTgt spid="8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62"/>
                                        </p:tgtEl>
                                      </p:cBhvr>
                                    </p:animEffect>
                                    <p:set>
                                      <p:cBhvr>
                                        <p:cTn id="61" dur="1" fill="hold">
                                          <p:stCondLst>
                                            <p:cond delay="499"/>
                                          </p:stCondLst>
                                        </p:cTn>
                                        <p:tgtEl>
                                          <p:spTgt spid="6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childTnLst>
                                </p:cTn>
                              </p:par>
                            </p:childTnLst>
                          </p:cTn>
                        </p:par>
                        <p:par>
                          <p:cTn id="66" fill="hold">
                            <p:stCondLst>
                              <p:cond delay="1500"/>
                            </p:stCondLst>
                            <p:childTnLst>
                              <p:par>
                                <p:cTn id="67" presetID="49" presetClass="path" presetSubtype="0" accel="50000" decel="50000" fill="hold" nodeType="afterEffect">
                                  <p:stCondLst>
                                    <p:cond delay="0"/>
                                  </p:stCondLst>
                                  <p:childTnLst>
                                    <p:animMotion origin="layout" path="M 2.22222E-6 4.07407E-6 L 0.1125 0.33101 " pathEditMode="relative" rAng="0" ptsTypes="AA">
                                      <p:cBhvr>
                                        <p:cTn id="68" dur="2000" fill="hold"/>
                                        <p:tgtEl>
                                          <p:spTgt spid="82"/>
                                        </p:tgtEl>
                                        <p:attrNameLst>
                                          <p:attrName>ppt_x</p:attrName>
                                          <p:attrName>ppt_y</p:attrName>
                                        </p:attrNameLst>
                                      </p:cBhvr>
                                      <p:rCtr x="56" y="166"/>
                                    </p:animMotion>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1000"/>
                                        <p:tgtEl>
                                          <p:spTgt spid="83"/>
                                        </p:tgtEl>
                                      </p:cBhvr>
                                    </p:animEffect>
                                  </p:childTnLst>
                                </p:cTn>
                              </p:par>
                              <p:par>
                                <p:cTn id="78" presetID="10" presetClass="entr" presetSubtype="0" fill="hold" nodeType="withEffect">
                                  <p:stCondLst>
                                    <p:cond delay="0"/>
                                  </p:stCondLst>
                                  <p:childTnLst>
                                    <p:set>
                                      <p:cBhvr>
                                        <p:cTn id="79" dur="1" fill="hold">
                                          <p:stCondLst>
                                            <p:cond delay="0"/>
                                          </p:stCondLst>
                                        </p:cTn>
                                        <p:tgtEl>
                                          <p:spTgt spid="47109"/>
                                        </p:tgtEl>
                                        <p:attrNameLst>
                                          <p:attrName>style.visibility</p:attrName>
                                        </p:attrNameLst>
                                      </p:cBhvr>
                                      <p:to>
                                        <p:strVal val="visible"/>
                                      </p:to>
                                    </p:set>
                                    <p:animEffect transition="in" filter="fade">
                                      <p:cBhvr>
                                        <p:cTn id="80" dur="1000"/>
                                        <p:tgtEl>
                                          <p:spTgt spid="47109"/>
                                        </p:tgtEl>
                                      </p:cBhvr>
                                    </p:animEffect>
                                  </p:childTnLst>
                                </p:cTn>
                              </p:par>
                              <p:par>
                                <p:cTn id="81" presetID="10" presetClass="entr" presetSubtype="0" fill="hold" nodeType="withEffect">
                                  <p:stCondLst>
                                    <p:cond delay="0"/>
                                  </p:stCondLst>
                                  <p:childTnLst>
                                    <p:set>
                                      <p:cBhvr>
                                        <p:cTn id="82" dur="1" fill="hold">
                                          <p:stCondLst>
                                            <p:cond delay="0"/>
                                          </p:stCondLst>
                                        </p:cTn>
                                        <p:tgtEl>
                                          <p:spTgt spid="47107"/>
                                        </p:tgtEl>
                                        <p:attrNameLst>
                                          <p:attrName>style.visibility</p:attrName>
                                        </p:attrNameLst>
                                      </p:cBhvr>
                                      <p:to>
                                        <p:strVal val="visible"/>
                                      </p:to>
                                    </p:set>
                                    <p:animEffect transition="in" filter="fade">
                                      <p:cBhvr>
                                        <p:cTn id="83" dur="1000"/>
                                        <p:tgtEl>
                                          <p:spTgt spid="4710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00"/>
                                        <p:tgtEl>
                                          <p:spTgt spid="47109"/>
                                        </p:tgtEl>
                                      </p:cBhvr>
                                    </p:animEffect>
                                    <p:set>
                                      <p:cBhvr>
                                        <p:cTn id="88" dur="1" fill="hold">
                                          <p:stCondLst>
                                            <p:cond delay="999"/>
                                          </p:stCondLst>
                                        </p:cTn>
                                        <p:tgtEl>
                                          <p:spTgt spid="4710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1000"/>
                                        <p:tgtEl>
                                          <p:spTgt spid="83"/>
                                        </p:tgtEl>
                                      </p:cBhvr>
                                    </p:animEffect>
                                    <p:set>
                                      <p:cBhvr>
                                        <p:cTn id="91" dur="1" fill="hold">
                                          <p:stCondLst>
                                            <p:cond delay="999"/>
                                          </p:stCondLst>
                                        </p:cTn>
                                        <p:tgtEl>
                                          <p:spTgt spid="8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47107"/>
                                        </p:tgtEl>
                                      </p:cBhvr>
                                    </p:animEffect>
                                    <p:set>
                                      <p:cBhvr>
                                        <p:cTn id="94" dur="1" fill="hold">
                                          <p:stCondLst>
                                            <p:cond delay="999"/>
                                          </p:stCondLst>
                                        </p:cTn>
                                        <p:tgtEl>
                                          <p:spTgt spid="47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62" grpId="0"/>
      <p:bldP spid="62" grpId="1"/>
      <p:bldP spid="63" grpId="0"/>
      <p:bldP spid="63" grpId="1"/>
      <p:bldP spid="83" grpId="0"/>
      <p:bldP spid="83" grpId="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76200"/>
            <a:ext cx="89916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Economics of WS Virtualization</a:t>
            </a:r>
          </a:p>
        </p:txBody>
      </p:sp>
      <p:sp>
        <p:nvSpPr>
          <p:cNvPr id="11267" name="Rectangle 3"/>
          <p:cNvSpPr>
            <a:spLocks noGrp="1" noChangeArrowheads="1"/>
          </p:cNvSpPr>
          <p:nvPr>
            <p:ph type="body" idx="1"/>
          </p:nvPr>
        </p:nvSpPr>
        <p:spPr>
          <a:xfrm>
            <a:off x="2733675" y="1352551"/>
            <a:ext cx="6342063" cy="669414"/>
          </a:xfrm>
        </p:spPr>
        <p:txBody>
          <a:bodyPr/>
          <a:lstStyle/>
          <a:p>
            <a:pPr marL="0" indent="0">
              <a:buNone/>
              <a:defRPr/>
            </a:pPr>
            <a:r>
              <a:rPr lang="en-US" sz="2400" dirty="0" smtClean="0"/>
              <a:t>The most cost-effective edition depends on the number of VMs per processor</a:t>
            </a:r>
          </a:p>
        </p:txBody>
      </p:sp>
      <p:pic>
        <p:nvPicPr>
          <p:cNvPr id="4100" name="Picture 4"/>
          <p:cNvPicPr>
            <a:picLocks noChangeAspect="1" noChangeArrowheads="1"/>
          </p:cNvPicPr>
          <p:nvPr/>
        </p:nvPicPr>
        <p:blipFill>
          <a:blip r:embed="rId3" cstate="email"/>
          <a:srcRect/>
          <a:stretch>
            <a:fillRect/>
          </a:stretch>
        </p:blipFill>
        <p:spPr bwMode="auto">
          <a:xfrm>
            <a:off x="2362200" y="2362201"/>
            <a:ext cx="6591300" cy="1171575"/>
          </a:xfrm>
          <a:prstGeom prst="rect">
            <a:avLst/>
          </a:prstGeom>
          <a:noFill/>
          <a:ln w="9525">
            <a:noFill/>
            <a:miter lim="800000"/>
            <a:headEnd/>
            <a:tailEnd/>
          </a:ln>
        </p:spPr>
      </p:pic>
      <p:sp>
        <p:nvSpPr>
          <p:cNvPr id="5" name="Rectangle 4"/>
          <p:cNvSpPr/>
          <p:nvPr/>
        </p:nvSpPr>
        <p:spPr>
          <a:xfrm>
            <a:off x="7010400" y="2743200"/>
            <a:ext cx="457200" cy="182563"/>
          </a:xfrm>
          <a:prstGeom prst="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dirty="0"/>
          </a:p>
        </p:txBody>
      </p:sp>
      <p:sp>
        <p:nvSpPr>
          <p:cNvPr id="6" name="Rectangle 5"/>
          <p:cNvSpPr/>
          <p:nvPr/>
        </p:nvSpPr>
        <p:spPr>
          <a:xfrm>
            <a:off x="7772400" y="2941638"/>
            <a:ext cx="457200" cy="182562"/>
          </a:xfrm>
          <a:prstGeom prst="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dirty="0"/>
          </a:p>
        </p:txBody>
      </p:sp>
      <p:sp>
        <p:nvSpPr>
          <p:cNvPr id="7" name="Rectangle 6"/>
          <p:cNvSpPr/>
          <p:nvPr/>
        </p:nvSpPr>
        <p:spPr>
          <a:xfrm>
            <a:off x="8458200" y="3124200"/>
            <a:ext cx="457200" cy="182563"/>
          </a:xfrm>
          <a:prstGeom prst="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dirty="0"/>
          </a:p>
        </p:txBody>
      </p:sp>
      <p:sp>
        <p:nvSpPr>
          <p:cNvPr id="8" name="Rectangle 7"/>
          <p:cNvSpPr/>
          <p:nvPr/>
        </p:nvSpPr>
        <p:spPr>
          <a:xfrm>
            <a:off x="8458200" y="3322638"/>
            <a:ext cx="457200" cy="182562"/>
          </a:xfrm>
          <a:prstGeom prst="rect">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dirty="0"/>
          </a:p>
        </p:txBody>
      </p:sp>
      <p:pic>
        <p:nvPicPr>
          <p:cNvPr id="4105" name="Picture 5"/>
          <p:cNvPicPr>
            <a:picLocks noChangeAspect="1" noChangeArrowheads="1"/>
          </p:cNvPicPr>
          <p:nvPr/>
        </p:nvPicPr>
        <p:blipFill>
          <a:blip r:embed="rId4" cstate="email"/>
          <a:srcRect/>
          <a:stretch>
            <a:fillRect/>
          </a:stretch>
        </p:blipFill>
        <p:spPr bwMode="auto">
          <a:xfrm>
            <a:off x="304800" y="1104901"/>
            <a:ext cx="2095500" cy="2422525"/>
          </a:xfrm>
          <a:prstGeom prst="rect">
            <a:avLst/>
          </a:prstGeom>
          <a:noFill/>
          <a:ln w="9525">
            <a:noFill/>
            <a:miter lim="800000"/>
            <a:headEnd/>
            <a:tailEnd/>
          </a:ln>
        </p:spPr>
      </p:pic>
      <p:sp>
        <p:nvSpPr>
          <p:cNvPr id="4106" name="Rectangle 6"/>
          <p:cNvSpPr>
            <a:spLocks noChangeArrowheads="1"/>
          </p:cNvSpPr>
          <p:nvPr/>
        </p:nvSpPr>
        <p:spPr bwMode="auto">
          <a:xfrm>
            <a:off x="0" y="0"/>
            <a:ext cx="184722" cy="369328"/>
          </a:xfrm>
          <a:prstGeom prst="rect">
            <a:avLst/>
          </a:prstGeom>
          <a:noFill/>
          <a:ln w="9525">
            <a:noFill/>
            <a:miter lim="800000"/>
            <a:headEnd/>
            <a:tailEnd/>
          </a:ln>
        </p:spPr>
        <p:txBody>
          <a:bodyPr wrap="none" lIns="91436" tIns="45718" rIns="91436" bIns="45718" anchor="ctr">
            <a:spAutoFit/>
          </a:bodyPr>
          <a:lstStyle/>
          <a:p>
            <a:endParaRPr lang="en-US" dirty="0"/>
          </a:p>
        </p:txBody>
      </p:sp>
      <p:sp>
        <p:nvSpPr>
          <p:cNvPr id="14" name="Text Placeholder 2"/>
          <p:cNvSpPr txBox="1">
            <a:spLocks/>
          </p:cNvSpPr>
          <p:nvPr/>
        </p:nvSpPr>
        <p:spPr bwMode="auto">
          <a:xfrm>
            <a:off x="152400" y="3595688"/>
            <a:ext cx="8991600" cy="3287050"/>
          </a:xfrm>
          <a:prstGeom prst="rect">
            <a:avLst/>
          </a:prstGeom>
          <a:noFill/>
          <a:ln w="9525">
            <a:noFill/>
            <a:miter lim="800000"/>
            <a:headEnd/>
            <a:tailEnd/>
          </a:ln>
          <a:effectLst/>
        </p:spPr>
        <p:txBody>
          <a:bodyPr lIns="91436" tIns="45718" rIns="91436" bIns="45718">
            <a:spAutoFit/>
          </a:bodyPr>
          <a:lstStyle/>
          <a:p>
            <a:pPr marL="571477" indent="-571477">
              <a:lnSpc>
                <a:spcPct val="90000"/>
              </a:lnSpc>
              <a:spcBef>
                <a:spcPct val="30000"/>
              </a:spcBef>
              <a:buClr>
                <a:schemeClr val="tx2"/>
              </a:buClr>
              <a:buSzPct val="75000"/>
              <a:buFont typeface="Wingdings" pitchFamily="2" charset="2"/>
              <a:buChar char="l"/>
              <a:defRPr/>
            </a:pPr>
            <a:r>
              <a:rPr lang="en-US" sz="2400" dirty="0">
                <a:solidFill>
                  <a:schemeClr val="bg1"/>
                </a:solidFill>
                <a:latin typeface="+mn-lt"/>
              </a:rPr>
              <a:t>Standard is most cost-effective for 1-3 VMs on a server</a:t>
            </a:r>
          </a:p>
          <a:p>
            <a:pPr marL="571477" indent="-571477">
              <a:lnSpc>
                <a:spcPct val="90000"/>
              </a:lnSpc>
              <a:spcBef>
                <a:spcPct val="30000"/>
              </a:spcBef>
              <a:buClr>
                <a:schemeClr val="tx2"/>
              </a:buClr>
              <a:buSzPct val="75000"/>
              <a:buFont typeface="Wingdings" pitchFamily="2" charset="2"/>
              <a:buChar char="l"/>
              <a:defRPr/>
            </a:pPr>
            <a:r>
              <a:rPr lang="en-US" sz="2400" dirty="0">
                <a:solidFill>
                  <a:schemeClr val="bg1"/>
                </a:solidFill>
                <a:latin typeface="+mn-lt"/>
              </a:rPr>
              <a:t>Enterprise is most cost effective for 4 VMs on a server and up to 4 VMs per processor</a:t>
            </a:r>
          </a:p>
          <a:p>
            <a:pPr marL="571477" indent="-571477">
              <a:lnSpc>
                <a:spcPct val="90000"/>
              </a:lnSpc>
              <a:spcBef>
                <a:spcPct val="30000"/>
              </a:spcBef>
              <a:buClr>
                <a:schemeClr val="tx2"/>
              </a:buClr>
              <a:buSzPct val="75000"/>
              <a:buFont typeface="Wingdings" pitchFamily="2" charset="2"/>
              <a:buChar char="l"/>
              <a:defRPr/>
            </a:pPr>
            <a:r>
              <a:rPr lang="en-US" sz="2400" dirty="0">
                <a:solidFill>
                  <a:schemeClr val="bg1"/>
                </a:solidFill>
                <a:latin typeface="+mn-lt"/>
              </a:rPr>
              <a:t>Datacenter is most cost effective for more than 4 VMs per processor</a:t>
            </a:r>
          </a:p>
          <a:p>
            <a:pPr marL="1028659" lvl="1" indent="-571477">
              <a:lnSpc>
                <a:spcPct val="90000"/>
              </a:lnSpc>
              <a:spcBef>
                <a:spcPct val="30000"/>
              </a:spcBef>
              <a:buClr>
                <a:schemeClr val="tx2"/>
              </a:buClr>
              <a:buSzPct val="75000"/>
              <a:buFont typeface="Wingdings" pitchFamily="2" charset="2"/>
              <a:buChar char="l"/>
              <a:defRPr/>
            </a:pPr>
            <a:r>
              <a:rPr lang="en-US" sz="2400" dirty="0">
                <a:solidFill>
                  <a:schemeClr val="bg1"/>
                </a:solidFill>
                <a:latin typeface="+mn-lt"/>
              </a:rPr>
              <a:t>At 4 VMs per processor, Datacenter is slightly more but provides room to grow</a:t>
            </a:r>
          </a:p>
          <a:p>
            <a:pPr marL="571477" indent="-571477">
              <a:lnSpc>
                <a:spcPct val="90000"/>
              </a:lnSpc>
              <a:spcBef>
                <a:spcPct val="30000"/>
              </a:spcBef>
              <a:buClr>
                <a:schemeClr val="tx2"/>
              </a:buClr>
              <a:buSzPct val="75000"/>
              <a:defRPr/>
            </a:pPr>
            <a:endParaRPr lang="en-US" sz="2400" dirty="0">
              <a:latin typeface="+mn-lt"/>
            </a:endParaRPr>
          </a:p>
        </p:txBody>
      </p:sp>
      <p:sp>
        <p:nvSpPr>
          <p:cNvPr id="13"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Rectangle 30721" descr="5 bar glass rectangle"/>
          <p:cNvPicPr>
            <a:picLocks noChangeAspect="1" noChangeArrowheads="1"/>
          </p:cNvPicPr>
          <p:nvPr/>
        </p:nvPicPr>
        <p:blipFill>
          <a:blip r:embed="rId3" cstate="email"/>
          <a:srcRect/>
          <a:stretch>
            <a:fillRect/>
          </a:stretch>
        </p:blipFill>
        <p:spPr bwMode="auto">
          <a:xfrm>
            <a:off x="185738" y="1733550"/>
            <a:ext cx="8683625" cy="4899025"/>
          </a:xfrm>
          <a:prstGeom prst="rect">
            <a:avLst/>
          </a:prstGeom>
          <a:noFill/>
          <a:ln w="9525">
            <a:noFill/>
            <a:miter lim="800000"/>
            <a:headEnd/>
            <a:tailEnd/>
          </a:ln>
        </p:spPr>
      </p:pic>
      <p:pic>
        <p:nvPicPr>
          <p:cNvPr id="24579" name="Rectangle 30722" descr="white bar with faded ends"/>
          <p:cNvPicPr>
            <a:picLocks noChangeAspect="1" noChangeArrowheads="1"/>
          </p:cNvPicPr>
          <p:nvPr/>
        </p:nvPicPr>
        <p:blipFill>
          <a:blip r:embed="rId4" cstate="email">
            <a:lum bright="-96000"/>
          </a:blip>
          <a:srcRect/>
          <a:stretch>
            <a:fillRect/>
          </a:stretch>
        </p:blipFill>
        <p:spPr bwMode="auto">
          <a:xfrm>
            <a:off x="306388" y="1839913"/>
            <a:ext cx="8456612" cy="857250"/>
          </a:xfrm>
          <a:prstGeom prst="rect">
            <a:avLst/>
          </a:prstGeom>
          <a:noFill/>
          <a:ln w="9525">
            <a:noFill/>
            <a:miter lim="800000"/>
            <a:headEnd/>
            <a:tailEnd/>
          </a:ln>
        </p:spPr>
      </p:pic>
      <p:pic>
        <p:nvPicPr>
          <p:cNvPr id="24580" name="Rectangle 30723" descr="long rectangle"/>
          <p:cNvPicPr>
            <a:picLocks noChangeAspect="1" noChangeArrowheads="1"/>
          </p:cNvPicPr>
          <p:nvPr/>
        </p:nvPicPr>
        <p:blipFill>
          <a:blip r:embed="rId5" cstate="email"/>
          <a:srcRect/>
          <a:stretch>
            <a:fillRect/>
          </a:stretch>
        </p:blipFill>
        <p:spPr bwMode="auto">
          <a:xfrm>
            <a:off x="290513" y="1873250"/>
            <a:ext cx="8488362" cy="790575"/>
          </a:xfrm>
          <a:prstGeom prst="rect">
            <a:avLst/>
          </a:prstGeom>
          <a:noFill/>
          <a:ln w="9525">
            <a:noFill/>
            <a:miter lim="800000"/>
            <a:headEnd/>
            <a:tailEnd/>
          </a:ln>
        </p:spPr>
      </p:pic>
      <p:pic>
        <p:nvPicPr>
          <p:cNvPr id="24581" name="Rectangle 30724" descr="5 bar - 2"/>
          <p:cNvPicPr>
            <a:picLocks noChangeAspect="1" noChangeArrowheads="1"/>
          </p:cNvPicPr>
          <p:nvPr/>
        </p:nvPicPr>
        <p:blipFill>
          <a:blip r:embed="rId6" cstate="email"/>
          <a:srcRect/>
          <a:stretch>
            <a:fillRect/>
          </a:stretch>
        </p:blipFill>
        <p:spPr bwMode="auto">
          <a:xfrm>
            <a:off x="1925638" y="2749550"/>
            <a:ext cx="1758950" cy="3878263"/>
          </a:xfrm>
          <a:prstGeom prst="rect">
            <a:avLst/>
          </a:prstGeom>
          <a:noFill/>
          <a:ln w="9525">
            <a:noFill/>
            <a:miter lim="800000"/>
            <a:headEnd/>
            <a:tailEnd/>
          </a:ln>
        </p:spPr>
      </p:pic>
      <p:pic>
        <p:nvPicPr>
          <p:cNvPr id="24582" name="Rectangle 30725" descr="5 bar - 1"/>
          <p:cNvPicPr>
            <a:picLocks noChangeAspect="1" noChangeArrowheads="1"/>
          </p:cNvPicPr>
          <p:nvPr/>
        </p:nvPicPr>
        <p:blipFill>
          <a:blip r:embed="rId7" cstate="email"/>
          <a:srcRect/>
          <a:stretch>
            <a:fillRect/>
          </a:stretch>
        </p:blipFill>
        <p:spPr bwMode="auto">
          <a:xfrm>
            <a:off x="239713" y="2749550"/>
            <a:ext cx="1693862" cy="3878263"/>
          </a:xfrm>
          <a:prstGeom prst="rect">
            <a:avLst/>
          </a:prstGeom>
          <a:noFill/>
          <a:ln w="9525">
            <a:noFill/>
            <a:miter lim="800000"/>
            <a:headEnd/>
            <a:tailEnd/>
          </a:ln>
        </p:spPr>
      </p:pic>
      <p:pic>
        <p:nvPicPr>
          <p:cNvPr id="24583" name="Rectangle 30726" descr="5 bar - 3"/>
          <p:cNvPicPr>
            <a:picLocks noChangeAspect="1" noChangeArrowheads="1"/>
          </p:cNvPicPr>
          <p:nvPr/>
        </p:nvPicPr>
        <p:blipFill>
          <a:blip r:embed="rId8" cstate="email"/>
          <a:srcRect/>
          <a:stretch>
            <a:fillRect/>
          </a:stretch>
        </p:blipFill>
        <p:spPr bwMode="auto">
          <a:xfrm>
            <a:off x="3675063" y="2749550"/>
            <a:ext cx="1758950" cy="3878263"/>
          </a:xfrm>
          <a:prstGeom prst="rect">
            <a:avLst/>
          </a:prstGeom>
          <a:noFill/>
          <a:ln w="9525">
            <a:noFill/>
            <a:miter lim="800000"/>
            <a:headEnd/>
            <a:tailEnd/>
          </a:ln>
        </p:spPr>
      </p:pic>
      <p:pic>
        <p:nvPicPr>
          <p:cNvPr id="24584" name="Rectangle 30727" descr="5 bar - 4"/>
          <p:cNvPicPr>
            <a:picLocks noChangeAspect="1" noChangeArrowheads="1"/>
          </p:cNvPicPr>
          <p:nvPr/>
        </p:nvPicPr>
        <p:blipFill>
          <a:blip r:embed="rId9" cstate="email"/>
          <a:srcRect/>
          <a:stretch>
            <a:fillRect/>
          </a:stretch>
        </p:blipFill>
        <p:spPr bwMode="auto">
          <a:xfrm>
            <a:off x="5434013" y="2749550"/>
            <a:ext cx="1758950" cy="3878263"/>
          </a:xfrm>
          <a:prstGeom prst="rect">
            <a:avLst/>
          </a:prstGeom>
          <a:noFill/>
          <a:ln w="9525">
            <a:noFill/>
            <a:miter lim="800000"/>
            <a:headEnd/>
            <a:tailEnd/>
          </a:ln>
        </p:spPr>
      </p:pic>
      <p:pic>
        <p:nvPicPr>
          <p:cNvPr id="24585" name="Rectangle 30728" descr="5 bar - 5"/>
          <p:cNvPicPr>
            <a:picLocks noChangeAspect="1" noChangeArrowheads="1"/>
          </p:cNvPicPr>
          <p:nvPr/>
        </p:nvPicPr>
        <p:blipFill>
          <a:blip r:embed="rId10" cstate="email"/>
          <a:srcRect/>
          <a:stretch>
            <a:fillRect/>
          </a:stretch>
        </p:blipFill>
        <p:spPr bwMode="auto">
          <a:xfrm>
            <a:off x="7173913" y="2749550"/>
            <a:ext cx="1685925" cy="3878263"/>
          </a:xfrm>
          <a:prstGeom prst="rect">
            <a:avLst/>
          </a:prstGeom>
          <a:noFill/>
          <a:ln w="9525">
            <a:noFill/>
            <a:miter lim="800000"/>
            <a:headEnd/>
            <a:tailEnd/>
          </a:ln>
        </p:spPr>
      </p:pic>
      <p:pic>
        <p:nvPicPr>
          <p:cNvPr id="24587" name="Rectangle 30733" descr="System Center Virtual Machine Manager logo bl"/>
          <p:cNvPicPr>
            <a:picLocks noChangeAspect="1" noChangeArrowheads="1"/>
          </p:cNvPicPr>
          <p:nvPr/>
        </p:nvPicPr>
        <p:blipFill>
          <a:blip r:embed="rId11" cstate="email"/>
          <a:srcRect/>
          <a:stretch>
            <a:fillRect/>
          </a:stretch>
        </p:blipFill>
        <p:spPr bwMode="auto">
          <a:xfrm>
            <a:off x="3833813" y="3257550"/>
            <a:ext cx="1514475" cy="395288"/>
          </a:xfrm>
          <a:prstGeom prst="rect">
            <a:avLst/>
          </a:prstGeom>
          <a:noFill/>
          <a:ln w="9525">
            <a:noFill/>
            <a:miter lim="800000"/>
            <a:headEnd/>
            <a:tailEnd/>
          </a:ln>
        </p:spPr>
      </p:pic>
      <p:pic>
        <p:nvPicPr>
          <p:cNvPr id="24588" name="Rectangle 30734" descr="virtual server 2005 r2 standard edition logo cl"/>
          <p:cNvPicPr>
            <a:picLocks noChangeAspect="1" noChangeArrowheads="1"/>
          </p:cNvPicPr>
          <p:nvPr/>
        </p:nvPicPr>
        <p:blipFill>
          <a:blip r:embed="rId12" cstate="email"/>
          <a:srcRect/>
          <a:stretch>
            <a:fillRect/>
          </a:stretch>
        </p:blipFill>
        <p:spPr bwMode="auto">
          <a:xfrm>
            <a:off x="2033588" y="3714750"/>
            <a:ext cx="1498600" cy="219075"/>
          </a:xfrm>
          <a:prstGeom prst="rect">
            <a:avLst/>
          </a:prstGeom>
          <a:noFill/>
          <a:ln w="9525">
            <a:noFill/>
            <a:miter lim="800000"/>
            <a:headEnd/>
            <a:tailEnd/>
          </a:ln>
        </p:spPr>
      </p:pic>
      <p:pic>
        <p:nvPicPr>
          <p:cNvPr id="24589" name="Rectangle 30735" descr="Windows Vista Logo Horizontal B"/>
          <p:cNvPicPr>
            <a:picLocks noChangeAspect="1" noChangeArrowheads="1"/>
          </p:cNvPicPr>
          <p:nvPr/>
        </p:nvPicPr>
        <p:blipFill>
          <a:blip r:embed="rId13" cstate="email"/>
          <a:srcRect/>
          <a:stretch>
            <a:fillRect/>
          </a:stretch>
        </p:blipFill>
        <p:spPr bwMode="auto">
          <a:xfrm>
            <a:off x="328613" y="3648075"/>
            <a:ext cx="1524000" cy="306388"/>
          </a:xfrm>
          <a:prstGeom prst="rect">
            <a:avLst/>
          </a:prstGeom>
          <a:noFill/>
          <a:ln w="9525">
            <a:noFill/>
            <a:miter lim="800000"/>
            <a:headEnd/>
            <a:tailEnd/>
          </a:ln>
        </p:spPr>
      </p:pic>
      <p:sp>
        <p:nvSpPr>
          <p:cNvPr id="30737" name="Rectangle 30736"/>
          <p:cNvSpPr>
            <a:spLocks noChangeArrowheads="1"/>
          </p:cNvSpPr>
          <p:nvPr/>
        </p:nvSpPr>
        <p:spPr bwMode="ltGray">
          <a:xfrm>
            <a:off x="3681413" y="2155825"/>
            <a:ext cx="1676400" cy="24765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800" dirty="0">
                <a:effectLst>
                  <a:outerShdw blurRad="38100" dist="38100" dir="2700000" algn="tl">
                    <a:srgbClr val="000000"/>
                  </a:outerShdw>
                </a:effectLst>
                <a:latin typeface="Segoe Semibold" pitchFamily="34" charset="0"/>
              </a:rPr>
              <a:t>Management</a:t>
            </a:r>
          </a:p>
        </p:txBody>
      </p:sp>
      <p:sp>
        <p:nvSpPr>
          <p:cNvPr id="30738" name="TextBox 30737"/>
          <p:cNvSpPr txBox="1">
            <a:spLocks noChangeArrowheads="1"/>
          </p:cNvSpPr>
          <p:nvPr/>
        </p:nvSpPr>
        <p:spPr bwMode="ltGray">
          <a:xfrm>
            <a:off x="1928813" y="2155825"/>
            <a:ext cx="1619250" cy="249238"/>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800" dirty="0">
                <a:effectLst>
                  <a:outerShdw blurRad="38100" dist="38100" dir="2700000" algn="tl">
                    <a:srgbClr val="000000"/>
                  </a:outerShdw>
                </a:effectLst>
                <a:latin typeface="Segoe Semibold" pitchFamily="34" charset="0"/>
              </a:rPr>
              <a:t>Infrastructure</a:t>
            </a:r>
          </a:p>
        </p:txBody>
      </p:sp>
      <p:sp>
        <p:nvSpPr>
          <p:cNvPr id="30739" name="Rectangle 30738"/>
          <p:cNvSpPr>
            <a:spLocks noChangeArrowheads="1"/>
          </p:cNvSpPr>
          <p:nvPr/>
        </p:nvSpPr>
        <p:spPr bwMode="ltGray">
          <a:xfrm>
            <a:off x="7164388" y="2155825"/>
            <a:ext cx="1622425" cy="24765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800" dirty="0">
                <a:effectLst>
                  <a:outerShdw blurRad="38100" dist="38100" dir="2700000" algn="tl">
                    <a:srgbClr val="000000"/>
                  </a:outerShdw>
                </a:effectLst>
                <a:latin typeface="Segoe Semibold" pitchFamily="34" charset="0"/>
              </a:rPr>
              <a:t>Applications </a:t>
            </a:r>
          </a:p>
        </p:txBody>
      </p:sp>
      <p:sp>
        <p:nvSpPr>
          <p:cNvPr id="30740" name="Rectangle 30739"/>
          <p:cNvSpPr>
            <a:spLocks noChangeArrowheads="1"/>
          </p:cNvSpPr>
          <p:nvPr/>
        </p:nvSpPr>
        <p:spPr bwMode="ltGray">
          <a:xfrm>
            <a:off x="5414963" y="2155825"/>
            <a:ext cx="1695450" cy="24765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800" dirty="0">
                <a:effectLst>
                  <a:outerShdw blurRad="38100" dist="38100" dir="2700000" algn="tl">
                    <a:srgbClr val="000000"/>
                  </a:outerShdw>
                </a:effectLst>
                <a:latin typeface="Segoe Semibold" pitchFamily="34" charset="0"/>
              </a:rPr>
              <a:t>Interoperability</a:t>
            </a:r>
          </a:p>
        </p:txBody>
      </p:sp>
      <p:sp>
        <p:nvSpPr>
          <p:cNvPr id="30741" name="Rectangle 30740"/>
          <p:cNvSpPr>
            <a:spLocks noChangeArrowheads="1"/>
          </p:cNvSpPr>
          <p:nvPr/>
        </p:nvSpPr>
        <p:spPr bwMode="ltGray">
          <a:xfrm>
            <a:off x="338138" y="2155825"/>
            <a:ext cx="1524000" cy="24765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800" dirty="0">
                <a:effectLst>
                  <a:outerShdw blurRad="38100" dist="38100" dir="2700000" algn="tl">
                    <a:srgbClr val="000000"/>
                  </a:outerShdw>
                </a:effectLst>
                <a:latin typeface="Segoe Semibold" pitchFamily="34" charset="0"/>
              </a:rPr>
              <a:t>Licensing</a:t>
            </a:r>
          </a:p>
        </p:txBody>
      </p:sp>
      <p:pic>
        <p:nvPicPr>
          <p:cNvPr id="24595" name="Rectangle 30741" descr="Windows Server 2003 v b logo"/>
          <p:cNvPicPr>
            <a:picLocks noChangeAspect="1" noChangeArrowheads="1"/>
          </p:cNvPicPr>
          <p:nvPr/>
        </p:nvPicPr>
        <p:blipFill>
          <a:blip r:embed="rId14" cstate="email"/>
          <a:srcRect/>
          <a:stretch>
            <a:fillRect/>
          </a:stretch>
        </p:blipFill>
        <p:spPr bwMode="auto">
          <a:xfrm>
            <a:off x="312738" y="2952750"/>
            <a:ext cx="1524000" cy="458788"/>
          </a:xfrm>
          <a:prstGeom prst="rect">
            <a:avLst/>
          </a:prstGeom>
          <a:noFill/>
          <a:ln w="9525">
            <a:noFill/>
            <a:miter lim="800000"/>
            <a:headEnd/>
            <a:tailEnd/>
          </a:ln>
        </p:spPr>
      </p:pic>
      <p:grpSp>
        <p:nvGrpSpPr>
          <p:cNvPr id="2" name="Group 46"/>
          <p:cNvGrpSpPr>
            <a:grpSpLocks/>
          </p:cNvGrpSpPr>
          <p:nvPr/>
        </p:nvGrpSpPr>
        <p:grpSpPr bwMode="auto">
          <a:xfrm>
            <a:off x="5778500" y="2781300"/>
            <a:ext cx="1069975" cy="1416050"/>
            <a:chOff x="3600" y="1667"/>
            <a:chExt cx="786" cy="1015"/>
          </a:xfrm>
        </p:grpSpPr>
        <p:grpSp>
          <p:nvGrpSpPr>
            <p:cNvPr id="3" name="Group 44"/>
            <p:cNvGrpSpPr>
              <a:grpSpLocks/>
            </p:cNvGrpSpPr>
            <p:nvPr/>
          </p:nvGrpSpPr>
          <p:grpSpPr bwMode="auto">
            <a:xfrm>
              <a:off x="3600" y="1667"/>
              <a:ext cx="786" cy="1015"/>
              <a:chOff x="3630" y="1710"/>
              <a:chExt cx="646" cy="835"/>
            </a:xfrm>
          </p:grpSpPr>
          <p:pic>
            <p:nvPicPr>
              <p:cNvPr id="24609" name="Rectangle 30751"/>
              <p:cNvPicPr>
                <a:picLocks noChangeAspect="1" noChangeArrowheads="1"/>
              </p:cNvPicPr>
              <p:nvPr/>
            </p:nvPicPr>
            <p:blipFill>
              <a:blip r:embed="rId15" cstate="email">
                <a:clrChange>
                  <a:clrFrom>
                    <a:srgbClr val="FFFFFF"/>
                  </a:clrFrom>
                  <a:clrTo>
                    <a:srgbClr val="FFFFFF">
                      <a:alpha val="0"/>
                    </a:srgbClr>
                  </a:clrTo>
                </a:clrChange>
                <a:lum bright="48000" contrast="66000"/>
              </a:blip>
              <a:srcRect/>
              <a:stretch>
                <a:fillRect/>
              </a:stretch>
            </p:blipFill>
            <p:spPr bwMode="auto">
              <a:xfrm>
                <a:off x="3720" y="2379"/>
                <a:ext cx="388" cy="166"/>
              </a:xfrm>
              <a:prstGeom prst="rect">
                <a:avLst/>
              </a:prstGeom>
              <a:noFill/>
              <a:ln w="9525">
                <a:noFill/>
                <a:miter lim="800000"/>
                <a:headEnd/>
                <a:tailEnd/>
              </a:ln>
            </p:spPr>
          </p:pic>
          <p:pic>
            <p:nvPicPr>
              <p:cNvPr id="24610" name="Rectangle 30752" descr="Windows Vista Logo Vertical B"/>
              <p:cNvPicPr>
                <a:picLocks noChangeAspect="1" noChangeArrowheads="1"/>
              </p:cNvPicPr>
              <p:nvPr/>
            </p:nvPicPr>
            <p:blipFill>
              <a:blip r:embed="rId16" cstate="email"/>
              <a:srcRect/>
              <a:stretch>
                <a:fillRect/>
              </a:stretch>
            </p:blipFill>
            <p:spPr bwMode="auto">
              <a:xfrm>
                <a:off x="3630" y="1710"/>
                <a:ext cx="288" cy="244"/>
              </a:xfrm>
              <a:prstGeom prst="rect">
                <a:avLst/>
              </a:prstGeom>
              <a:noFill/>
              <a:ln w="9525">
                <a:noFill/>
                <a:miter lim="800000"/>
                <a:headEnd/>
                <a:tailEnd/>
              </a:ln>
            </p:spPr>
          </p:pic>
          <p:pic>
            <p:nvPicPr>
              <p:cNvPr id="24611" name="Rectangle 30753" descr="3 white curved arrows"/>
              <p:cNvPicPr>
                <a:picLocks noChangeAspect="1" noChangeArrowheads="1"/>
              </p:cNvPicPr>
              <p:nvPr/>
            </p:nvPicPr>
            <p:blipFill>
              <a:blip r:embed="rId17" cstate="email">
                <a:lum bright="-100000"/>
              </a:blip>
              <a:srcRect/>
              <a:stretch>
                <a:fillRect/>
              </a:stretch>
            </p:blipFill>
            <p:spPr bwMode="auto">
              <a:xfrm rot="1483270">
                <a:off x="3744" y="1728"/>
                <a:ext cx="418" cy="492"/>
              </a:xfrm>
              <a:prstGeom prst="rect">
                <a:avLst/>
              </a:prstGeom>
              <a:noFill/>
              <a:ln w="9525">
                <a:noFill/>
                <a:miter lim="800000"/>
                <a:headEnd/>
                <a:tailEnd/>
              </a:ln>
            </p:spPr>
          </p:pic>
          <p:pic>
            <p:nvPicPr>
              <p:cNvPr id="24612" name="Rectangle 30754"/>
              <p:cNvPicPr>
                <a:picLocks noChangeAspect="1" noChangeArrowheads="1"/>
              </p:cNvPicPr>
              <p:nvPr/>
            </p:nvPicPr>
            <p:blipFill>
              <a:blip r:embed="rId18" cstate="email"/>
              <a:srcRect/>
              <a:stretch>
                <a:fillRect/>
              </a:stretch>
            </p:blipFill>
            <p:spPr bwMode="auto">
              <a:xfrm>
                <a:off x="4008" y="1734"/>
                <a:ext cx="268" cy="311"/>
              </a:xfrm>
              <a:prstGeom prst="rect">
                <a:avLst/>
              </a:prstGeom>
              <a:noFill/>
              <a:ln w="9525">
                <a:noFill/>
                <a:miter lim="800000"/>
                <a:headEnd/>
                <a:tailEnd/>
              </a:ln>
            </p:spPr>
          </p:pic>
        </p:grpSp>
        <p:pic>
          <p:nvPicPr>
            <p:cNvPr id="24608" name="Rectangle 30750" descr="Server"/>
            <p:cNvPicPr>
              <a:picLocks noChangeAspect="1" noChangeArrowheads="1"/>
            </p:cNvPicPr>
            <p:nvPr/>
          </p:nvPicPr>
          <p:blipFill>
            <a:blip r:embed="rId19" cstate="email"/>
            <a:srcRect/>
            <a:stretch>
              <a:fillRect/>
            </a:stretch>
          </p:blipFill>
          <p:spPr bwMode="auto">
            <a:xfrm>
              <a:off x="3888" y="1920"/>
              <a:ext cx="187" cy="256"/>
            </a:xfrm>
            <a:prstGeom prst="rect">
              <a:avLst/>
            </a:prstGeom>
            <a:noFill/>
            <a:ln w="9525">
              <a:noFill/>
              <a:miter lim="800000"/>
              <a:headEnd/>
              <a:tailEnd/>
            </a:ln>
          </p:spPr>
        </p:pic>
      </p:grpSp>
      <p:sp>
        <p:nvSpPr>
          <p:cNvPr id="30745" name="Rounded Rectangle 30744"/>
          <p:cNvSpPr>
            <a:spLocks noChangeArrowheads="1"/>
          </p:cNvSpPr>
          <p:nvPr/>
        </p:nvSpPr>
        <p:spPr bwMode="auto">
          <a:xfrm>
            <a:off x="1995488" y="4192588"/>
            <a:ext cx="1590675" cy="1381030"/>
          </a:xfrm>
          <a:prstGeom prst="roundRect">
            <a:avLst>
              <a:gd name="adj" fmla="val 7458"/>
            </a:avLst>
          </a:prstGeom>
          <a:gradFill rotWithShape="1">
            <a:gsLst>
              <a:gs pos="0">
                <a:schemeClr val="accent1">
                  <a:alpha val="42999"/>
                </a:schemeClr>
              </a:gs>
              <a:gs pos="100000">
                <a:schemeClr val="accent1">
                  <a:gamma/>
                  <a:shade val="46275"/>
                  <a:invGamma/>
                  <a:alpha val="0"/>
                </a:schemeClr>
              </a:gs>
            </a:gsLst>
            <a:lin ang="5400000" scaled="1"/>
          </a:gradFill>
          <a:ln w="9525" algn="ctr">
            <a:noFill/>
            <a:round/>
            <a:headEnd/>
            <a:tailEnd/>
          </a:ln>
          <a:effectLst/>
        </p:spPr>
        <p:txBody>
          <a:bodyPr rIns="45720">
            <a:spAutoFit/>
          </a:bodyPr>
          <a:lstStyle/>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Create agility</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Better utilize</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server resources</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Partner with AMD and Intel</a:t>
            </a:r>
          </a:p>
          <a:p>
            <a:pPr marL="225425" indent="-225425">
              <a:lnSpc>
                <a:spcPct val="85000"/>
              </a:lnSpc>
              <a:spcBef>
                <a:spcPct val="25000"/>
              </a:spcBef>
              <a:buClr>
                <a:schemeClr val="tx2"/>
              </a:buClr>
              <a:buFont typeface="Wingdings" pitchFamily="2" charset="2"/>
              <a:buBlip>
                <a:blip r:embed="rId20"/>
              </a:buBlip>
            </a:pPr>
            <a:endParaRPr lang="en-US" sz="1200" b="1" dirty="0">
              <a:solidFill>
                <a:schemeClr val="bg1"/>
              </a:solidFill>
              <a:latin typeface="+mn-lt"/>
              <a:ea typeface="Gulim" pitchFamily="34" charset="-127"/>
            </a:endParaRPr>
          </a:p>
        </p:txBody>
      </p:sp>
      <p:sp>
        <p:nvSpPr>
          <p:cNvPr id="30746" name="Rounded Rectangle 30745"/>
          <p:cNvSpPr>
            <a:spLocks noChangeArrowheads="1"/>
          </p:cNvSpPr>
          <p:nvPr/>
        </p:nvSpPr>
        <p:spPr bwMode="auto">
          <a:xfrm>
            <a:off x="3729038" y="4192588"/>
            <a:ext cx="1590675" cy="1852732"/>
          </a:xfrm>
          <a:prstGeom prst="roundRect">
            <a:avLst>
              <a:gd name="adj" fmla="val 7458"/>
            </a:avLst>
          </a:prstGeom>
          <a:gradFill rotWithShape="1">
            <a:gsLst>
              <a:gs pos="0">
                <a:schemeClr val="accent1">
                  <a:alpha val="42999"/>
                </a:schemeClr>
              </a:gs>
              <a:gs pos="100000">
                <a:schemeClr val="accent1">
                  <a:gamma/>
                  <a:shade val="46275"/>
                  <a:invGamma/>
                  <a:alpha val="0"/>
                </a:schemeClr>
              </a:gs>
            </a:gsLst>
            <a:lin ang="5400000" scaled="1"/>
          </a:gradFill>
          <a:ln w="9525" algn="ctr">
            <a:noFill/>
            <a:round/>
            <a:headEnd/>
            <a:tailEnd/>
          </a:ln>
          <a:effectLst/>
        </p:spPr>
        <p:txBody>
          <a:bodyPr rIns="45720">
            <a:spAutoFit/>
          </a:bodyPr>
          <a:lstStyle/>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Ease consolidation</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onto virtual infrastructure</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Better utilize</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management</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resources</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Free up IT spend</a:t>
            </a:r>
          </a:p>
          <a:p>
            <a:pPr marL="225425" indent="-225425">
              <a:lnSpc>
                <a:spcPct val="85000"/>
              </a:lnSpc>
              <a:spcBef>
                <a:spcPct val="25000"/>
              </a:spcBef>
              <a:buClr>
                <a:schemeClr val="tx2"/>
              </a:buClr>
              <a:buFont typeface="Wingdings" pitchFamily="2" charset="2"/>
              <a:buBlip>
                <a:blip r:embed="rId20"/>
              </a:buBlip>
            </a:pPr>
            <a:endParaRPr lang="en-US" sz="1200" b="1" dirty="0">
              <a:solidFill>
                <a:schemeClr val="bg1"/>
              </a:solidFill>
              <a:latin typeface="+mn-lt"/>
              <a:ea typeface="Gulim" pitchFamily="34" charset="-127"/>
            </a:endParaRPr>
          </a:p>
        </p:txBody>
      </p:sp>
      <p:sp>
        <p:nvSpPr>
          <p:cNvPr id="30747" name="Rounded Rectangle 30746"/>
          <p:cNvSpPr>
            <a:spLocks noChangeArrowheads="1"/>
          </p:cNvSpPr>
          <p:nvPr/>
        </p:nvSpPr>
        <p:spPr bwMode="auto">
          <a:xfrm>
            <a:off x="5481638" y="4192588"/>
            <a:ext cx="1590675" cy="2175772"/>
          </a:xfrm>
          <a:prstGeom prst="roundRect">
            <a:avLst>
              <a:gd name="adj" fmla="val 7458"/>
            </a:avLst>
          </a:prstGeom>
          <a:gradFill rotWithShape="1">
            <a:gsLst>
              <a:gs pos="0">
                <a:schemeClr val="accent1">
                  <a:alpha val="42999"/>
                </a:schemeClr>
              </a:gs>
              <a:gs pos="100000">
                <a:schemeClr val="accent1">
                  <a:gamma/>
                  <a:shade val="46275"/>
                  <a:invGamma/>
                  <a:alpha val="0"/>
                </a:schemeClr>
              </a:gs>
            </a:gsLst>
            <a:lin ang="5400000" scaled="1"/>
          </a:gradFill>
          <a:ln w="9525" algn="ctr">
            <a:noFill/>
            <a:round/>
            <a:headEnd/>
            <a:tailEnd/>
          </a:ln>
          <a:effectLst/>
        </p:spPr>
        <p:txBody>
          <a:bodyPr rIns="45720">
            <a:spAutoFit/>
          </a:bodyPr>
          <a:lstStyle/>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Support</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heterogeneity</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across the</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datacenter</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OSP (Open Specification Promise) </a:t>
            </a:r>
            <a:r>
              <a:rPr lang="en-US" sz="1200" b="1" dirty="0" smtClean="0">
                <a:solidFill>
                  <a:schemeClr val="bg1"/>
                </a:solidFill>
                <a:latin typeface="+mn-lt"/>
                <a:ea typeface="Gulim" pitchFamily="34" charset="-127"/>
              </a:rPr>
              <a:t>VHD</a:t>
            </a:r>
          </a:p>
          <a:p>
            <a:pPr marL="225425" indent="-225425">
              <a:lnSpc>
                <a:spcPct val="85000"/>
              </a:lnSpc>
              <a:spcBef>
                <a:spcPct val="25000"/>
              </a:spcBef>
              <a:buClr>
                <a:schemeClr val="tx2"/>
              </a:buClr>
              <a:buFont typeface="Wingdings" pitchFamily="2" charset="2"/>
              <a:buBlip>
                <a:blip r:embed="rId20"/>
              </a:buBlip>
            </a:pPr>
            <a:r>
              <a:rPr lang="en-US" sz="1200" b="1" dirty="0" smtClean="0">
                <a:solidFill>
                  <a:schemeClr val="bg1"/>
                </a:solidFill>
                <a:latin typeface="+mn-lt"/>
                <a:ea typeface="Gulim" pitchFamily="34" charset="-127"/>
              </a:rPr>
              <a:t>Server Virtualization Validation program</a:t>
            </a:r>
            <a:endParaRPr lang="en-US" sz="1200" b="1" dirty="0">
              <a:solidFill>
                <a:schemeClr val="bg1"/>
              </a:solidFill>
              <a:latin typeface="+mn-lt"/>
              <a:ea typeface="Gulim" pitchFamily="34" charset="-127"/>
            </a:endParaRPr>
          </a:p>
          <a:p>
            <a:pPr marL="225425" indent="-225425">
              <a:lnSpc>
                <a:spcPct val="85000"/>
              </a:lnSpc>
              <a:spcBef>
                <a:spcPct val="25000"/>
              </a:spcBef>
              <a:buClr>
                <a:schemeClr val="tx2"/>
              </a:buClr>
              <a:buFont typeface="Wingdings" pitchFamily="2" charset="2"/>
              <a:buBlip>
                <a:blip r:embed="rId20"/>
              </a:buBlip>
            </a:pPr>
            <a:endParaRPr lang="en-US" sz="1200" b="1" dirty="0">
              <a:solidFill>
                <a:schemeClr val="bg1"/>
              </a:solidFill>
              <a:latin typeface="+mn-lt"/>
              <a:ea typeface="Gulim" pitchFamily="34" charset="-127"/>
            </a:endParaRPr>
          </a:p>
        </p:txBody>
      </p:sp>
      <p:sp>
        <p:nvSpPr>
          <p:cNvPr id="30748" name="Rounded Rectangle 30747"/>
          <p:cNvSpPr>
            <a:spLocks noChangeArrowheads="1"/>
          </p:cNvSpPr>
          <p:nvPr/>
        </p:nvSpPr>
        <p:spPr bwMode="auto">
          <a:xfrm>
            <a:off x="7197725" y="4192588"/>
            <a:ext cx="1560513" cy="1822192"/>
          </a:xfrm>
          <a:prstGeom prst="roundRect">
            <a:avLst>
              <a:gd name="adj" fmla="val 7458"/>
            </a:avLst>
          </a:prstGeom>
          <a:gradFill rotWithShape="1">
            <a:gsLst>
              <a:gs pos="0">
                <a:schemeClr val="accent1">
                  <a:alpha val="42999"/>
                </a:schemeClr>
              </a:gs>
              <a:gs pos="100000">
                <a:schemeClr val="accent1">
                  <a:gamma/>
                  <a:shade val="46275"/>
                  <a:invGamma/>
                  <a:alpha val="0"/>
                </a:schemeClr>
              </a:gs>
            </a:gsLst>
            <a:lin ang="5400000" scaled="1"/>
          </a:gradFill>
          <a:ln w="9525" algn="ctr">
            <a:noFill/>
            <a:round/>
            <a:headEnd/>
            <a:tailEnd/>
          </a:ln>
          <a:effectLst/>
        </p:spPr>
        <p:txBody>
          <a:bodyPr rIns="45720">
            <a:spAutoFit/>
          </a:bodyPr>
          <a:lstStyle/>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Accelerate</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deployment</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Reduce the cost of supporting</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applications </a:t>
            </a:r>
          </a:p>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Turn apps into dynamic,</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real-time services</a:t>
            </a:r>
          </a:p>
        </p:txBody>
      </p:sp>
      <p:sp>
        <p:nvSpPr>
          <p:cNvPr id="30749" name="Rounded Rectangle 30748"/>
          <p:cNvSpPr>
            <a:spLocks noChangeArrowheads="1"/>
          </p:cNvSpPr>
          <p:nvPr/>
        </p:nvSpPr>
        <p:spPr bwMode="auto">
          <a:xfrm>
            <a:off x="301625" y="4192588"/>
            <a:ext cx="1495425" cy="1122087"/>
          </a:xfrm>
          <a:prstGeom prst="roundRect">
            <a:avLst>
              <a:gd name="adj" fmla="val 7458"/>
            </a:avLst>
          </a:prstGeom>
          <a:gradFill rotWithShape="1">
            <a:gsLst>
              <a:gs pos="0">
                <a:schemeClr val="accent1">
                  <a:alpha val="42999"/>
                </a:schemeClr>
              </a:gs>
              <a:gs pos="100000">
                <a:schemeClr val="accent1">
                  <a:gamma/>
                  <a:shade val="46275"/>
                  <a:invGamma/>
                  <a:alpha val="0"/>
                </a:schemeClr>
              </a:gs>
            </a:gsLst>
            <a:lin ang="5400000" scaled="1"/>
          </a:gradFill>
          <a:ln w="9525" algn="ctr">
            <a:noFill/>
            <a:round/>
            <a:headEnd/>
            <a:tailEnd/>
          </a:ln>
          <a:effectLst/>
        </p:spPr>
        <p:txBody>
          <a:bodyPr rIns="45720">
            <a:spAutoFit/>
          </a:bodyPr>
          <a:lstStyle/>
          <a:p>
            <a:pPr marL="225425" indent="-225425">
              <a:lnSpc>
                <a:spcPct val="85000"/>
              </a:lnSpc>
              <a:spcBef>
                <a:spcPct val="25000"/>
              </a:spcBef>
              <a:buClr>
                <a:schemeClr val="tx2"/>
              </a:buClr>
              <a:buFont typeface="Wingdings" pitchFamily="2" charset="2"/>
              <a:buBlip>
                <a:blip r:embed="rId20"/>
              </a:buBlip>
            </a:pPr>
            <a:r>
              <a:rPr lang="en-US" sz="1200" b="1" dirty="0">
                <a:solidFill>
                  <a:schemeClr val="bg1"/>
                </a:solidFill>
                <a:latin typeface="+mn-lt"/>
                <a:ea typeface="Gulim" pitchFamily="34" charset="-127"/>
              </a:rPr>
              <a:t>Deliver </a:t>
            </a:r>
            <a:br>
              <a:rPr lang="en-US" sz="1200" b="1" dirty="0">
                <a:solidFill>
                  <a:schemeClr val="bg1"/>
                </a:solidFill>
                <a:latin typeface="+mn-lt"/>
                <a:ea typeface="Gulim" pitchFamily="34" charset="-127"/>
              </a:rPr>
            </a:br>
            <a:r>
              <a:rPr lang="en-US" sz="1200" b="1" dirty="0">
                <a:solidFill>
                  <a:schemeClr val="bg1"/>
                </a:solidFill>
                <a:latin typeface="+mn-lt"/>
                <a:ea typeface="Gulim" pitchFamily="34" charset="-127"/>
              </a:rPr>
              <a:t>cost-effective, flexible and simplified licensing</a:t>
            </a:r>
          </a:p>
          <a:p>
            <a:pPr marL="225425" indent="-225425">
              <a:lnSpc>
                <a:spcPct val="85000"/>
              </a:lnSpc>
              <a:spcBef>
                <a:spcPct val="25000"/>
              </a:spcBef>
              <a:buClr>
                <a:schemeClr val="tx2"/>
              </a:buClr>
              <a:buFont typeface="Wingdings" pitchFamily="2" charset="2"/>
              <a:buBlip>
                <a:blip r:embed="rId20"/>
              </a:buBlip>
            </a:pPr>
            <a:endParaRPr lang="en-US" sz="1200" b="1" dirty="0">
              <a:solidFill>
                <a:schemeClr val="bg1"/>
              </a:solidFill>
              <a:latin typeface="+mn-lt"/>
            </a:endParaRPr>
          </a:p>
        </p:txBody>
      </p:sp>
      <p:pic>
        <p:nvPicPr>
          <p:cNvPr id="24603" name="Picture 38" descr="Microsoft-SoftGrid-Logo"/>
          <p:cNvPicPr>
            <a:picLocks noChangeAspect="1" noChangeArrowheads="1"/>
          </p:cNvPicPr>
          <p:nvPr/>
        </p:nvPicPr>
        <p:blipFill>
          <a:blip r:embed="rId21" cstate="email">
            <a:lum bright="-68000"/>
          </a:blip>
          <a:srcRect/>
          <a:stretch>
            <a:fillRect/>
          </a:stretch>
        </p:blipFill>
        <p:spPr bwMode="auto">
          <a:xfrm>
            <a:off x="7326313" y="3143251"/>
            <a:ext cx="1208087" cy="466732"/>
          </a:xfrm>
          <a:prstGeom prst="rect">
            <a:avLst/>
          </a:prstGeom>
          <a:noFill/>
          <a:ln w="9525">
            <a:noFill/>
            <a:miter lim="800000"/>
            <a:headEnd/>
            <a:tailEnd/>
          </a:ln>
        </p:spPr>
      </p:pic>
      <p:pic>
        <p:nvPicPr>
          <p:cNvPr id="24604" name="Picture 2" descr="I:\LOGOS\GEN_LOGO\N\Novell-red.png"/>
          <p:cNvPicPr>
            <a:picLocks noChangeAspect="1" noChangeArrowheads="1"/>
          </p:cNvPicPr>
          <p:nvPr/>
        </p:nvPicPr>
        <p:blipFill>
          <a:blip r:embed="rId22" cstate="email"/>
          <a:srcRect/>
          <a:stretch>
            <a:fillRect/>
          </a:stretch>
        </p:blipFill>
        <p:spPr bwMode="auto">
          <a:xfrm>
            <a:off x="5670550" y="3719513"/>
            <a:ext cx="663575" cy="152400"/>
          </a:xfrm>
          <a:prstGeom prst="rect">
            <a:avLst/>
          </a:prstGeom>
          <a:noFill/>
          <a:ln w="9525">
            <a:noFill/>
            <a:miter lim="800000"/>
            <a:headEnd/>
            <a:tailEnd/>
          </a:ln>
        </p:spPr>
      </p:pic>
      <p:pic>
        <p:nvPicPr>
          <p:cNvPr id="36" name="Picture 2" descr="C:\Users\swinard\Desktop\Muglia 11-14 TechEd EMEA IT Forume\Artwork\Logos\SUSE_Linux.png"/>
          <p:cNvPicPr>
            <a:picLocks noChangeAspect="1" noChangeArrowheads="1"/>
          </p:cNvPicPr>
          <p:nvPr/>
        </p:nvPicPr>
        <p:blipFill>
          <a:blip r:embed="rId23" cstate="email"/>
          <a:srcRect/>
          <a:stretch>
            <a:fillRect/>
          </a:stretch>
        </p:blipFill>
        <p:spPr bwMode="auto">
          <a:xfrm>
            <a:off x="6399213" y="3579813"/>
            <a:ext cx="573087" cy="358775"/>
          </a:xfrm>
          <a:prstGeom prst="rect">
            <a:avLst/>
          </a:prstGeom>
          <a:noFill/>
          <a:effectLst>
            <a:outerShdw blurRad="203200" sx="108000" sy="108000" algn="ctr" rotWithShape="0">
              <a:srgbClr val="FFFFFF"/>
            </a:outerShdw>
          </a:effectLst>
        </p:spPr>
      </p:pic>
      <p:pic>
        <p:nvPicPr>
          <p:cNvPr id="3074" name="Picture 2" descr="C:\Users\rajivaru\Documents\MS_Files\WSV\BOM\Logos\WS08-HypeV_v_rgb.png"/>
          <p:cNvPicPr>
            <a:picLocks noChangeAspect="1" noChangeArrowheads="1"/>
          </p:cNvPicPr>
          <p:nvPr/>
        </p:nvPicPr>
        <p:blipFill>
          <a:blip r:embed="rId24" cstate="email"/>
          <a:srcRect/>
          <a:stretch>
            <a:fillRect/>
          </a:stretch>
        </p:blipFill>
        <p:spPr bwMode="auto">
          <a:xfrm>
            <a:off x="2057400" y="2847975"/>
            <a:ext cx="1281479" cy="571500"/>
          </a:xfrm>
          <a:prstGeom prst="rect">
            <a:avLst/>
          </a:prstGeom>
          <a:noFill/>
        </p:spPr>
      </p:pic>
      <p:pic>
        <p:nvPicPr>
          <p:cNvPr id="38" name="Picture 10" descr="cooltools-1"/>
          <p:cNvPicPr>
            <a:picLocks noChangeAspect="1" noChangeArrowheads="1"/>
          </p:cNvPicPr>
          <p:nvPr/>
        </p:nvPicPr>
        <p:blipFill>
          <a:blip r:embed="rId25" cstate="email"/>
          <a:srcRect/>
          <a:stretch>
            <a:fillRect/>
          </a:stretch>
        </p:blipFill>
        <p:spPr bwMode="invGray">
          <a:xfrm>
            <a:off x="228600" y="76200"/>
            <a:ext cx="6180138" cy="549275"/>
          </a:xfrm>
          <a:prstGeom prst="rect">
            <a:avLst/>
          </a:prstGeom>
          <a:noFill/>
          <a:ln w="9525">
            <a:noFill/>
            <a:miter lim="800000"/>
            <a:headEnd/>
            <a:tailEnd/>
          </a:ln>
        </p:spPr>
      </p:pic>
      <p:pic>
        <p:nvPicPr>
          <p:cNvPr id="39" name="Picture 11" descr="cooltools-2"/>
          <p:cNvPicPr>
            <a:picLocks noChangeAspect="1" noChangeArrowheads="1"/>
          </p:cNvPicPr>
          <p:nvPr/>
        </p:nvPicPr>
        <p:blipFill>
          <a:blip r:embed="rId26" cstate="email"/>
          <a:srcRect/>
          <a:stretch>
            <a:fillRect/>
          </a:stretch>
        </p:blipFill>
        <p:spPr bwMode="invGray">
          <a:xfrm>
            <a:off x="365127" y="768350"/>
            <a:ext cx="4892675" cy="522288"/>
          </a:xfrm>
          <a:prstGeom prst="rect">
            <a:avLst/>
          </a:prstGeom>
          <a:noFill/>
          <a:ln w="9525">
            <a:noFill/>
            <a:miter lim="800000"/>
            <a:headEnd/>
            <a:tailEnd/>
          </a:ln>
        </p:spPr>
      </p:pic>
      <p:sp>
        <p:nvSpPr>
          <p:cNvPr id="37"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37"/>
                                        </p:tgtEl>
                                        <p:attrNameLst>
                                          <p:attrName>style.visibility</p:attrName>
                                        </p:attrNameLst>
                                      </p:cBhvr>
                                      <p:to>
                                        <p:strVal val="visible"/>
                                      </p:to>
                                    </p:set>
                                    <p:anim calcmode="lin" valueType="num">
                                      <p:cBhvr>
                                        <p:cTn id="7" dur="1000" fill="hold"/>
                                        <p:tgtEl>
                                          <p:spTgt spid="30737"/>
                                        </p:tgtEl>
                                        <p:attrNameLst>
                                          <p:attrName>ppt_w</p:attrName>
                                        </p:attrNameLst>
                                      </p:cBhvr>
                                      <p:tavLst>
                                        <p:tav tm="0">
                                          <p:val>
                                            <p:fltVal val="0"/>
                                          </p:val>
                                        </p:tav>
                                        <p:tav tm="100000">
                                          <p:val>
                                            <p:strVal val="#ppt_w"/>
                                          </p:val>
                                        </p:tav>
                                      </p:tavLst>
                                    </p:anim>
                                    <p:anim calcmode="lin" valueType="num">
                                      <p:cBhvr>
                                        <p:cTn id="8" dur="1000" fill="hold"/>
                                        <p:tgtEl>
                                          <p:spTgt spid="30737"/>
                                        </p:tgtEl>
                                        <p:attrNameLst>
                                          <p:attrName>ppt_h</p:attrName>
                                        </p:attrNameLst>
                                      </p:cBhvr>
                                      <p:tavLst>
                                        <p:tav tm="0">
                                          <p:val>
                                            <p:fltVal val="0"/>
                                          </p:val>
                                        </p:tav>
                                        <p:tav tm="100000">
                                          <p:val>
                                            <p:strVal val="#ppt_h"/>
                                          </p:val>
                                        </p:tav>
                                      </p:tavLst>
                                    </p:anim>
                                    <p:animEffect transition="in" filter="fade">
                                      <p:cBhvr>
                                        <p:cTn id="9" dur="10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0927"/>
          </a:xfrm>
        </p:spPr>
        <p:txBody>
          <a:bodyPr vert="horz" wrap="square" lIns="91436" tIns="45718" rIns="91436" bIns="45718" rtlCol="0" anchor="t" anchorCtr="0">
            <a:spAutoFit/>
          </a:bodyPr>
          <a:lstStyle/>
          <a:p>
            <a:pPr defTabSz="912520" fontAlgn="base">
              <a:spcAft>
                <a:spcPct val="0"/>
              </a:spcAft>
              <a:defRPr/>
            </a:pPr>
            <a:r>
              <a:rPr altLang="ko-K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What is Virtualization?</a:t>
            </a:r>
            <a:endParaRPr altLang="ko-K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13" name="AutoShape 12"/>
          <p:cNvSpPr>
            <a:spLocks noChangeArrowheads="1"/>
          </p:cNvSpPr>
          <p:nvPr/>
        </p:nvSpPr>
        <p:spPr bwMode="auto">
          <a:xfrm>
            <a:off x="4495801" y="2244611"/>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Presentation</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Presentation layer separate from process</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AutoShape 14"/>
          <p:cNvSpPr>
            <a:spLocks noChangeArrowheads="1"/>
          </p:cNvSpPr>
          <p:nvPr/>
        </p:nvSpPr>
        <p:spPr bwMode="auto">
          <a:xfrm>
            <a:off x="4495801" y="3669107"/>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Storage</a:t>
            </a: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Storage and backup over the </a:t>
            </a:r>
            <a:r>
              <a:rPr kumimoji="0" lang="en-US" sz="1000" b="0" i="0" u="none" strike="noStrike" kern="0" cap="none" spc="0" normalizeH="0" baseline="0" noProof="0" dirty="0" smtClean="0">
                <a:ln>
                  <a:noFill/>
                </a:ln>
                <a:solidFill>
                  <a:srgbClr val="FFFFFF"/>
                </a:solidFill>
                <a:effectLst/>
                <a:uLnTx/>
                <a:uFillTx/>
                <a:latin typeface="Calibri"/>
                <a:ea typeface="+mn-ea"/>
                <a:cs typeface="+mn-cs"/>
              </a:rPr>
              <a:t>network</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AutoShape 15"/>
          <p:cNvSpPr>
            <a:spLocks noChangeArrowheads="1"/>
          </p:cNvSpPr>
          <p:nvPr/>
        </p:nvSpPr>
        <p:spPr bwMode="auto">
          <a:xfrm>
            <a:off x="4495801" y="4401290"/>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Network</a:t>
            </a: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Localizing dispersed resources</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AutoShape 16"/>
          <p:cNvSpPr>
            <a:spLocks noChangeArrowheads="1"/>
          </p:cNvSpPr>
          <p:nvPr/>
        </p:nvSpPr>
        <p:spPr bwMode="auto">
          <a:xfrm>
            <a:off x="4495801" y="2966768"/>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Machine</a:t>
            </a: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OS can be assigned to any desktop or server</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AutoShape 12"/>
          <p:cNvSpPr>
            <a:spLocks noChangeArrowheads="1"/>
          </p:cNvSpPr>
          <p:nvPr/>
        </p:nvSpPr>
        <p:spPr bwMode="auto">
          <a:xfrm>
            <a:off x="4495801" y="1514474"/>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Applications</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Any application on any computer </a:t>
            </a:r>
            <a:r>
              <a:rPr kumimoji="0" lang="en-US" sz="1000" b="0" i="0" u="none" strike="noStrike" kern="0" cap="none" spc="0" normalizeH="0" baseline="0" noProof="0" dirty="0" smtClean="0">
                <a:ln>
                  <a:noFill/>
                </a:ln>
                <a:solidFill>
                  <a:srgbClr val="FFFFFF"/>
                </a:solidFill>
                <a:effectLst/>
                <a:uLnTx/>
                <a:uFillTx/>
                <a:latin typeface="Calibri"/>
                <a:ea typeface="+mn-ea"/>
                <a:cs typeface="+mn-cs"/>
              </a:rPr>
              <a:t>on-demand</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AutoShape 12"/>
          <p:cNvSpPr>
            <a:spLocks noChangeArrowheads="1"/>
          </p:cNvSpPr>
          <p:nvPr/>
        </p:nvSpPr>
        <p:spPr bwMode="auto">
          <a:xfrm>
            <a:off x="1600200" y="241668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Interface bound to process </a:t>
            </a:r>
          </a:p>
        </p:txBody>
      </p:sp>
      <p:sp>
        <p:nvSpPr>
          <p:cNvPr id="19" name="AutoShape 14"/>
          <p:cNvSpPr>
            <a:spLocks noChangeArrowheads="1"/>
          </p:cNvSpPr>
          <p:nvPr/>
        </p:nvSpPr>
        <p:spPr bwMode="auto">
          <a:xfrm>
            <a:off x="1600200" y="351396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Storage assigned to specific </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locations</a:t>
            </a:r>
          </a:p>
        </p:txBody>
      </p:sp>
      <p:sp>
        <p:nvSpPr>
          <p:cNvPr id="20" name="AutoShape 15"/>
          <p:cNvSpPr>
            <a:spLocks noChangeArrowheads="1"/>
          </p:cNvSpPr>
          <p:nvPr/>
        </p:nvSpPr>
        <p:spPr bwMode="auto">
          <a:xfrm>
            <a:off x="1600200" y="406260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Network assigned to specific</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 locations</a:t>
            </a:r>
            <a:endParaRPr kumimoji="0" lang="en-US" sz="1300" b="0" i="0" u="none" strike="noStrike" kern="0" cap="none" spc="0" normalizeH="0" baseline="0" noProof="0" dirty="0">
              <a:ln>
                <a:noFill/>
              </a:ln>
              <a:solidFill>
                <a:srgbClr val="FFFFFF"/>
              </a:solidFill>
              <a:effectLst/>
              <a:uLnTx/>
              <a:uFillTx/>
            </a:endParaRPr>
          </a:p>
        </p:txBody>
      </p:sp>
      <p:sp>
        <p:nvSpPr>
          <p:cNvPr id="21" name="AutoShape 16"/>
          <p:cNvSpPr>
            <a:spLocks noChangeArrowheads="1"/>
          </p:cNvSpPr>
          <p:nvPr/>
        </p:nvSpPr>
        <p:spPr bwMode="auto">
          <a:xfrm>
            <a:off x="1600200" y="296532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Operating System </a:t>
            </a:r>
            <a:r>
              <a:rPr kumimoji="0" lang="en-US" sz="1300" b="1" i="0" u="none" strike="noStrike" kern="0" cap="none" spc="0" normalizeH="0" baseline="0" noProof="0" dirty="0" smtClean="0">
                <a:ln>
                  <a:noFill/>
                </a:ln>
                <a:solidFill>
                  <a:srgbClr val="FFFFFF"/>
                </a:solidFill>
                <a:effectLst/>
                <a:uLnTx/>
                <a:uFillTx/>
              </a:rPr>
              <a:t>assigned</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smtClean="0">
                <a:ln>
                  <a:noFill/>
                </a:ln>
                <a:solidFill>
                  <a:srgbClr val="FFFFFF"/>
                </a:solidFill>
                <a:effectLst/>
                <a:uLnTx/>
                <a:uFillTx/>
              </a:rPr>
              <a:t>to specific </a:t>
            </a:r>
            <a:r>
              <a:rPr kumimoji="0" lang="en-US" sz="1300" b="1" i="0" u="none" strike="noStrike" kern="0" cap="none" spc="0" normalizeH="0" baseline="0" noProof="0" dirty="0">
                <a:ln>
                  <a:noFill/>
                </a:ln>
                <a:solidFill>
                  <a:srgbClr val="FFFFFF"/>
                </a:solidFill>
                <a:effectLst/>
                <a:uLnTx/>
                <a:uFillTx/>
              </a:rPr>
              <a:t>hardware</a:t>
            </a:r>
          </a:p>
        </p:txBody>
      </p:sp>
      <p:sp>
        <p:nvSpPr>
          <p:cNvPr id="22" name="AutoShape 12"/>
          <p:cNvSpPr>
            <a:spLocks noChangeArrowheads="1"/>
          </p:cNvSpPr>
          <p:nvPr/>
        </p:nvSpPr>
        <p:spPr bwMode="auto">
          <a:xfrm>
            <a:off x="1600994" y="1868043"/>
            <a:ext cx="2505075"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Applications installed </a:t>
            </a:r>
            <a:r>
              <a:rPr kumimoji="0" lang="en-US" sz="1300" b="1" i="0" u="none" strike="noStrike" kern="0" cap="none" spc="0" normalizeH="0" baseline="0" noProof="0" dirty="0" smtClean="0">
                <a:ln>
                  <a:noFill/>
                </a:ln>
                <a:solidFill>
                  <a:srgbClr val="FFFFFF"/>
                </a:solidFill>
                <a:effectLst/>
                <a:uLnTx/>
                <a:uFillTx/>
              </a:rPr>
              <a:t>to</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smtClean="0">
                <a:ln>
                  <a:noFill/>
                </a:ln>
                <a:solidFill>
                  <a:srgbClr val="FFFFFF"/>
                </a:solidFill>
                <a:effectLst/>
                <a:uLnTx/>
                <a:uFillTx/>
              </a:rPr>
              <a:t>Specific hardware </a:t>
            </a:r>
            <a:r>
              <a:rPr kumimoji="0" lang="en-US" sz="1300" b="1" i="0" u="none" strike="noStrike" kern="0" cap="none" spc="0" normalizeH="0" baseline="0" noProof="0" dirty="0">
                <a:ln>
                  <a:noFill/>
                </a:ln>
                <a:solidFill>
                  <a:srgbClr val="FFFFFF"/>
                </a:solidFill>
                <a:effectLst/>
                <a:uLnTx/>
                <a:uFillTx/>
              </a:rPr>
              <a:t>and OS</a:t>
            </a:r>
          </a:p>
        </p:txBody>
      </p:sp>
      <p:sp>
        <p:nvSpPr>
          <p:cNvPr id="23" name="TextBox 22"/>
          <p:cNvSpPr txBox="1"/>
          <p:nvPr/>
        </p:nvSpPr>
        <p:spPr>
          <a:xfrm>
            <a:off x="390525" y="923925"/>
            <a:ext cx="8381012" cy="400110"/>
          </a:xfrm>
          <a:prstGeom prst="rect">
            <a:avLst/>
          </a:prstGeom>
          <a:noFill/>
        </p:spPr>
        <p:txBody>
          <a:bodyPr wrap="none" rtlCol="0">
            <a:spAutoFit/>
          </a:bodyPr>
          <a:lstStyle/>
          <a:p>
            <a:r>
              <a:rPr lang="en-US" sz="2000" dirty="0" smtClean="0">
                <a:solidFill>
                  <a:schemeClr val="bg1"/>
                </a:solidFill>
              </a:rPr>
              <a:t>Virtualization is the isolation of one computing resource from the others </a:t>
            </a:r>
            <a:endParaRPr lang="en-US" sz="2000" dirty="0">
              <a:solidFill>
                <a:schemeClr val="bg1"/>
              </a:solidFill>
            </a:endParaRPr>
          </a:p>
        </p:txBody>
      </p:sp>
      <p:sp>
        <p:nvSpPr>
          <p:cNvPr id="24" name="TextBox 23"/>
          <p:cNvSpPr txBox="1"/>
          <p:nvPr/>
        </p:nvSpPr>
        <p:spPr>
          <a:xfrm>
            <a:off x="1755001" y="5038725"/>
            <a:ext cx="2207399" cy="307777"/>
          </a:xfrm>
          <a:prstGeom prst="rect">
            <a:avLst/>
          </a:prstGeom>
          <a:noFill/>
        </p:spPr>
        <p:txBody>
          <a:bodyPr wrap="none" rtlCol="0">
            <a:spAutoFit/>
          </a:bodyPr>
          <a:lstStyle/>
          <a:p>
            <a:r>
              <a:rPr lang="en-US" sz="1400" dirty="0" smtClean="0">
                <a:solidFill>
                  <a:schemeClr val="bg1"/>
                </a:solidFill>
              </a:rPr>
              <a:t>Traditional software stack</a:t>
            </a:r>
            <a:endParaRPr lang="en-US" sz="1400" dirty="0">
              <a:solidFill>
                <a:schemeClr val="bg1"/>
              </a:solidFill>
            </a:endParaRPr>
          </a:p>
        </p:txBody>
      </p:sp>
      <p:sp>
        <p:nvSpPr>
          <p:cNvPr id="25" name="TextBox 24"/>
          <p:cNvSpPr txBox="1"/>
          <p:nvPr/>
        </p:nvSpPr>
        <p:spPr>
          <a:xfrm>
            <a:off x="4286242" y="5038725"/>
            <a:ext cx="3257558" cy="307777"/>
          </a:xfrm>
          <a:prstGeom prst="rect">
            <a:avLst/>
          </a:prstGeom>
          <a:noFill/>
        </p:spPr>
        <p:txBody>
          <a:bodyPr wrap="none" rtlCol="0">
            <a:spAutoFit/>
          </a:bodyPr>
          <a:lstStyle/>
          <a:p>
            <a:r>
              <a:rPr lang="en-US" sz="1400" dirty="0" smtClean="0">
                <a:solidFill>
                  <a:schemeClr val="bg1"/>
                </a:solidFill>
              </a:rPr>
              <a:t>Component isolation with Virtualization</a:t>
            </a:r>
            <a:endParaRPr lang="en-US" sz="1400" dirty="0">
              <a:solidFill>
                <a:schemeClr val="bg1"/>
              </a:solidFill>
            </a:endParaRPr>
          </a:p>
        </p:txBody>
      </p:sp>
      <p:sp>
        <p:nvSpPr>
          <p:cNvPr id="27" name="Slide Number Placeholder 3"/>
          <p:cNvSpPr>
            <a:spLocks noGrp="1"/>
          </p:cNvSpPr>
          <p:nvPr>
            <p:ph type="sldNum" sz="quarter" idx="4294967295"/>
          </p:nvPr>
        </p:nvSpPr>
        <p:spPr>
          <a:xfrm>
            <a:off x="7010400" y="6534150"/>
            <a:ext cx="2133600" cy="476250"/>
          </a:xfrm>
          <a:prstGeom prst="rect">
            <a:avLst/>
          </a:prstGeom>
        </p:spPr>
        <p:txBody>
          <a:bodyPr/>
          <a:lstStyle/>
          <a:p>
            <a:pPr>
              <a:defRPr/>
            </a:pPr>
            <a:fld id="{58C94768-E543-4679-B266-4A42407B75B8}" type="slidenum">
              <a:rPr lang="en-US" smtClean="0"/>
              <a:pPr>
                <a:defRPr/>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icrosoft logo and tagline"/>
          <p:cNvPicPr>
            <a:picLocks noChangeAspect="1" noChangeArrowheads="1"/>
          </p:cNvPicPr>
          <p:nvPr/>
        </p:nvPicPr>
        <p:blipFill>
          <a:blip r:embed="rId3" cstate="email">
            <a:lum bright="-100000"/>
          </a:blip>
          <a:srcRect/>
          <a:stretch>
            <a:fillRect/>
          </a:stretch>
        </p:blipFill>
        <p:spPr bwMode="black">
          <a:xfrm>
            <a:off x="1965325" y="2643188"/>
            <a:ext cx="5360988" cy="1155700"/>
          </a:xfrm>
          <a:prstGeom prst="rect">
            <a:avLst/>
          </a:prstGeom>
          <a:noFill/>
          <a:ln w="9525">
            <a:noFill/>
            <a:miter lim="800000"/>
            <a:headEnd/>
            <a:tailEnd/>
          </a:ln>
        </p:spPr>
      </p:pic>
      <p:sp>
        <p:nvSpPr>
          <p:cNvPr id="17411" name="Text Box 3"/>
          <p:cNvSpPr txBox="1">
            <a:spLocks noChangeArrowheads="1"/>
          </p:cNvSpPr>
          <p:nvPr/>
        </p:nvSpPr>
        <p:spPr bwMode="auto">
          <a:xfrm>
            <a:off x="381000" y="5638800"/>
            <a:ext cx="8443913" cy="477009"/>
          </a:xfrm>
          <a:prstGeom prst="rect">
            <a:avLst/>
          </a:prstGeom>
          <a:noFill/>
          <a:ln w="12700">
            <a:noFill/>
            <a:miter lim="800000"/>
            <a:headEnd type="none" w="sm" len="sm"/>
            <a:tailEnd type="none" w="sm" len="sm"/>
          </a:ln>
        </p:spPr>
        <p:txBody>
          <a:bodyPr lIns="91391" tIns="45698" rIns="91391" bIns="45698">
            <a:spAutoFit/>
          </a:bodyPr>
          <a:lstStyle/>
          <a:p>
            <a:pPr algn="ctr"/>
            <a:r>
              <a:rPr lang="en-US" sz="900" dirty="0">
                <a:latin typeface="Segoe Semibold" pitchFamily="34" charset="0"/>
              </a:rPr>
              <a:t>© </a:t>
            </a:r>
            <a:r>
              <a:rPr lang="en-US" sz="900" dirty="0" smtClean="0">
                <a:latin typeface="Segoe Semibold" pitchFamily="34" charset="0"/>
              </a:rPr>
              <a:t>2008 </a:t>
            </a:r>
            <a:r>
              <a:rPr lang="en-US" sz="900" dirty="0">
                <a:latin typeface="Segoe Semibold" pitchFamily="34" charset="0"/>
              </a:rPr>
              <a:t>Microsoft Corporation. All rights reserved.</a:t>
            </a:r>
          </a:p>
          <a:p>
            <a:pPr algn="ctr"/>
            <a:r>
              <a:rPr lang="en-US" sz="800" dirty="0">
                <a:latin typeface="Segoe Semibold" pitchFamily="34" charset="0"/>
              </a:rPr>
              <a:t>This presentation is for informational purposes only. </a:t>
            </a:r>
            <a:r>
              <a:rPr lang="en-US" sz="800" dirty="0" smtClean="0">
                <a:latin typeface="Segoe Semibold" pitchFamily="34" charset="0"/>
              </a:rPr>
              <a:t>Microsoft makes </a:t>
            </a:r>
            <a:r>
              <a:rPr lang="en-US" sz="800" dirty="0">
                <a:latin typeface="Segoe Semibold" pitchFamily="34" charset="0"/>
              </a:rPr>
              <a:t>no warranties, express or implied, in this summary.</a:t>
            </a:r>
          </a:p>
          <a:p>
            <a:pPr algn="ctr"/>
            <a:r>
              <a:rPr lang="en-US" sz="800" dirty="0">
                <a:latin typeface="Segoe Semibold" pitchFamily="34" charset="0"/>
              </a:rPr>
              <a:t>All other trademarks are property of their respective owners. The names of actual companies and products mentioned herein may be the trademarks of their respective owners.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152400" y="76200"/>
            <a:ext cx="8763000" cy="646327"/>
          </a:xfrm>
        </p:spPr>
        <p:txBody>
          <a:bodyPr vert="horz" wrap="square" lIns="91436" tIns="45718" rIns="91436" bIns="45718" rtlCol="0" anchor="t" anchorCtr="0">
            <a:spAutoFit/>
          </a:bodyPr>
          <a:lstStyle/>
          <a:p>
            <a:pPr defTabSz="912520" fontAlgn="base">
              <a:spcAft>
                <a:spcPct val="0"/>
              </a:spcAft>
              <a:defRPr/>
            </a:pPr>
            <a:r>
              <a:rPr altLang="ko-K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More Pressure Than Ever </a:t>
            </a:r>
            <a:r>
              <a:rPr lang="en-US" altLang="ko-K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o</a:t>
            </a:r>
            <a:r>
              <a:rPr altLang="ko-K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n </a:t>
            </a:r>
            <a:r>
              <a:rPr altLang="ko-K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IT</a:t>
            </a:r>
          </a:p>
        </p:txBody>
      </p:sp>
      <p:grpSp>
        <p:nvGrpSpPr>
          <p:cNvPr id="2" name="Group 3"/>
          <p:cNvGrpSpPr>
            <a:grpSpLocks/>
          </p:cNvGrpSpPr>
          <p:nvPr/>
        </p:nvGrpSpPr>
        <p:grpSpPr bwMode="auto">
          <a:xfrm>
            <a:off x="898525" y="1016000"/>
            <a:ext cx="7802563" cy="5129213"/>
            <a:chOff x="565" y="661"/>
            <a:chExt cx="5097" cy="3511"/>
          </a:xfrm>
        </p:grpSpPr>
        <p:grpSp>
          <p:nvGrpSpPr>
            <p:cNvPr id="3" name="Group 4"/>
            <p:cNvGrpSpPr>
              <a:grpSpLocks/>
            </p:cNvGrpSpPr>
            <p:nvPr/>
          </p:nvGrpSpPr>
          <p:grpSpPr bwMode="auto">
            <a:xfrm>
              <a:off x="2113" y="3452"/>
              <a:ext cx="1521" cy="720"/>
              <a:chOff x="2113" y="3494"/>
              <a:chExt cx="1521" cy="720"/>
            </a:xfrm>
          </p:grpSpPr>
          <p:pic>
            <p:nvPicPr>
              <p:cNvPr id="567301" name="Picture 5" descr="arrow-green"/>
              <p:cNvPicPr>
                <a:picLocks noChangeArrowheads="1"/>
              </p:cNvPicPr>
              <p:nvPr/>
            </p:nvPicPr>
            <p:blipFill>
              <a:blip r:embed="rId3" cstate="email">
                <a:lum bright="-12000"/>
              </a:blip>
              <a:srcRect/>
              <a:stretch>
                <a:fillRect/>
              </a:stretch>
            </p:blipFill>
            <p:spPr bwMode="auto">
              <a:xfrm>
                <a:off x="2489" y="3494"/>
                <a:ext cx="777" cy="472"/>
              </a:xfrm>
              <a:prstGeom prst="rect">
                <a:avLst/>
              </a:prstGeom>
              <a:noFill/>
            </p:spPr>
          </p:pic>
          <p:sp>
            <p:nvSpPr>
              <p:cNvPr id="567302" name="Rectangle 6"/>
              <p:cNvSpPr>
                <a:spLocks noChangeArrowheads="1"/>
              </p:cNvSpPr>
              <p:nvPr/>
            </p:nvSpPr>
            <p:spPr bwMode="auto">
              <a:xfrm>
                <a:off x="2113" y="3738"/>
                <a:ext cx="1521" cy="476"/>
              </a:xfrm>
              <a:prstGeom prst="rect">
                <a:avLst/>
              </a:prstGeom>
              <a:noFill/>
              <a:ln w="12700" algn="ctr">
                <a:noFill/>
                <a:miter lim="800000"/>
                <a:headEnd/>
                <a:tailEnd/>
              </a:ln>
              <a:effectLst/>
            </p:spPr>
            <p:txBody>
              <a:bodyPr wrap="none">
                <a:spAutoFit/>
              </a:bodyPr>
              <a:lstStyle/>
              <a:p>
                <a:pPr eaLnBrk="0" hangingPunct="0">
                  <a:lnSpc>
                    <a:spcPct val="90000"/>
                  </a:lnSpc>
                </a:pPr>
                <a:r>
                  <a:rPr lang="en-US" sz="2200" dirty="0">
                    <a:solidFill>
                      <a:schemeClr val="bg1"/>
                    </a:solidFill>
                    <a:effectLst>
                      <a:outerShdw blurRad="38100" dist="38100" dir="2700000" algn="tl">
                        <a:srgbClr val="000000"/>
                      </a:outerShdw>
                    </a:effectLst>
                  </a:rPr>
                  <a:t>Business Results</a:t>
                </a:r>
                <a:br>
                  <a:rPr lang="en-US" sz="2200" dirty="0">
                    <a:solidFill>
                      <a:schemeClr val="bg1"/>
                    </a:solidFill>
                    <a:effectLst>
                      <a:outerShdw blurRad="38100" dist="38100" dir="2700000" algn="tl">
                        <a:srgbClr val="000000"/>
                      </a:outerShdw>
                    </a:effectLst>
                  </a:rPr>
                </a:br>
                <a:r>
                  <a:rPr lang="en-US" sz="2200" dirty="0">
                    <a:solidFill>
                      <a:schemeClr val="bg1"/>
                    </a:solidFill>
                    <a:effectLst>
                      <a:outerShdw blurRad="38100" dist="38100" dir="2700000" algn="tl">
                        <a:srgbClr val="000000"/>
                      </a:outerShdw>
                    </a:effectLst>
                  </a:rPr>
                  <a:t>and New Value</a:t>
                </a:r>
              </a:p>
            </p:txBody>
          </p:sp>
        </p:grpSp>
        <p:sp>
          <p:nvSpPr>
            <p:cNvPr id="567303" name="Oval 7"/>
            <p:cNvSpPr>
              <a:spLocks noChangeArrowheads="1"/>
            </p:cNvSpPr>
            <p:nvPr/>
          </p:nvSpPr>
          <p:spPr bwMode="auto">
            <a:xfrm>
              <a:off x="1559" y="940"/>
              <a:ext cx="2652" cy="2652"/>
            </a:xfrm>
            <a:prstGeom prst="ellipse">
              <a:avLst/>
            </a:prstGeom>
            <a:gradFill rotWithShape="1">
              <a:gsLst>
                <a:gs pos="0">
                  <a:schemeClr val="tx1">
                    <a:alpha val="98000"/>
                  </a:schemeClr>
                </a:gs>
                <a:gs pos="100000">
                  <a:schemeClr val="tx1">
                    <a:alpha val="0"/>
                  </a:schemeClr>
                </a:gs>
              </a:gsLst>
              <a:path path="shape">
                <a:fillToRect l="50000" t="50000" r="50000" b="50000"/>
              </a:path>
            </a:gradFill>
            <a:ln w="161925">
              <a:solidFill>
                <a:schemeClr val="tx2">
                  <a:alpha val="11000"/>
                </a:schemeClr>
              </a:solidFill>
              <a:round/>
              <a:headEnd/>
              <a:tailEnd/>
            </a:ln>
            <a:effectLst/>
          </p:spPr>
          <p:txBody>
            <a:bodyPr wrap="none" anchor="ctr"/>
            <a:lstStyle/>
            <a:p>
              <a:endParaRPr lang="en-US" dirty="0">
                <a:solidFill>
                  <a:schemeClr val="bg1"/>
                </a:solidFill>
              </a:endParaRPr>
            </a:p>
          </p:txBody>
        </p:sp>
        <p:grpSp>
          <p:nvGrpSpPr>
            <p:cNvPr id="4" name="Group 8"/>
            <p:cNvGrpSpPr>
              <a:grpSpLocks/>
            </p:cNvGrpSpPr>
            <p:nvPr/>
          </p:nvGrpSpPr>
          <p:grpSpPr bwMode="auto">
            <a:xfrm>
              <a:off x="3569" y="2972"/>
              <a:ext cx="1585" cy="632"/>
              <a:chOff x="3569" y="3014"/>
              <a:chExt cx="1585" cy="632"/>
            </a:xfrm>
          </p:grpSpPr>
          <p:pic>
            <p:nvPicPr>
              <p:cNvPr id="567305" name="Picture 9" descr="arrow-green"/>
              <p:cNvPicPr>
                <a:picLocks noChangeArrowheads="1"/>
              </p:cNvPicPr>
              <p:nvPr/>
            </p:nvPicPr>
            <p:blipFill>
              <a:blip r:embed="rId4" cstate="email">
                <a:lum bright="-12000"/>
              </a:blip>
              <a:srcRect/>
              <a:stretch>
                <a:fillRect/>
              </a:stretch>
            </p:blipFill>
            <p:spPr bwMode="auto">
              <a:xfrm rot="8116403">
                <a:off x="3569" y="3014"/>
                <a:ext cx="777" cy="472"/>
              </a:xfrm>
              <a:prstGeom prst="rect">
                <a:avLst/>
              </a:prstGeom>
              <a:noFill/>
            </p:spPr>
          </p:pic>
          <p:sp>
            <p:nvSpPr>
              <p:cNvPr id="567306" name="Rectangle 10"/>
              <p:cNvSpPr>
                <a:spLocks noChangeArrowheads="1"/>
              </p:cNvSpPr>
              <p:nvPr/>
            </p:nvSpPr>
            <p:spPr bwMode="auto">
              <a:xfrm>
                <a:off x="3680" y="3166"/>
                <a:ext cx="1474" cy="480"/>
              </a:xfrm>
              <a:prstGeom prst="rect">
                <a:avLst/>
              </a:prstGeom>
              <a:noFill/>
              <a:ln w="12700" algn="ctr">
                <a:noFill/>
                <a:miter lim="800000"/>
                <a:headEnd/>
                <a:tailEnd/>
              </a:ln>
              <a:effectLst/>
            </p:spPr>
            <p:txBody>
              <a:bodyPr wrap="none">
                <a:spAutoFit/>
              </a:bodyPr>
              <a:lstStyle/>
              <a:p>
                <a:pPr eaLnBrk="0" hangingPunct="0">
                  <a:lnSpc>
                    <a:spcPct val="90000"/>
                  </a:lnSpc>
                </a:pPr>
                <a:r>
                  <a:rPr lang="en-US" sz="2200" dirty="0">
                    <a:solidFill>
                      <a:schemeClr val="bg1"/>
                    </a:solidFill>
                    <a:effectLst>
                      <a:outerShdw blurRad="38100" dist="38100" dir="2700000" algn="tl">
                        <a:srgbClr val="000000"/>
                      </a:outerShdw>
                    </a:effectLst>
                  </a:rPr>
                  <a:t>Increase </a:t>
                </a:r>
              </a:p>
              <a:p>
                <a:pPr eaLnBrk="0" hangingPunct="0">
                  <a:lnSpc>
                    <a:spcPct val="90000"/>
                  </a:lnSpc>
                </a:pPr>
                <a:r>
                  <a:rPr lang="en-US" sz="2200" dirty="0">
                    <a:solidFill>
                      <a:schemeClr val="bg1"/>
                    </a:solidFill>
                    <a:effectLst>
                      <a:outerShdw blurRad="38100" dist="38100" dir="2700000" algn="tl">
                        <a:srgbClr val="000000"/>
                      </a:outerShdw>
                    </a:effectLst>
                  </a:rPr>
                  <a:t>Responsiveness</a:t>
                </a:r>
              </a:p>
            </p:txBody>
          </p:sp>
        </p:grpSp>
        <p:grpSp>
          <p:nvGrpSpPr>
            <p:cNvPr id="5" name="Group 11"/>
            <p:cNvGrpSpPr>
              <a:grpSpLocks/>
            </p:cNvGrpSpPr>
            <p:nvPr/>
          </p:nvGrpSpPr>
          <p:grpSpPr bwMode="auto">
            <a:xfrm>
              <a:off x="837" y="2917"/>
              <a:ext cx="1241" cy="632"/>
              <a:chOff x="1027" y="3014"/>
              <a:chExt cx="1241" cy="632"/>
            </a:xfrm>
          </p:grpSpPr>
          <p:pic>
            <p:nvPicPr>
              <p:cNvPr id="567308" name="Picture 12" descr="arrow-green"/>
              <p:cNvPicPr>
                <a:picLocks noChangeArrowheads="1"/>
              </p:cNvPicPr>
              <p:nvPr/>
            </p:nvPicPr>
            <p:blipFill>
              <a:blip r:embed="rId4" cstate="email">
                <a:lum bright="-12000"/>
              </a:blip>
              <a:srcRect/>
              <a:stretch>
                <a:fillRect/>
              </a:stretch>
            </p:blipFill>
            <p:spPr bwMode="auto">
              <a:xfrm rot="13483597" flipH="1">
                <a:off x="1491" y="3014"/>
                <a:ext cx="777" cy="472"/>
              </a:xfrm>
              <a:prstGeom prst="rect">
                <a:avLst/>
              </a:prstGeom>
              <a:noFill/>
            </p:spPr>
          </p:pic>
          <p:sp>
            <p:nvSpPr>
              <p:cNvPr id="567309" name="Rectangle 13"/>
              <p:cNvSpPr>
                <a:spLocks noChangeArrowheads="1"/>
              </p:cNvSpPr>
              <p:nvPr/>
            </p:nvSpPr>
            <p:spPr bwMode="auto">
              <a:xfrm>
                <a:off x="1027" y="3166"/>
                <a:ext cx="920" cy="480"/>
              </a:xfrm>
              <a:prstGeom prst="rect">
                <a:avLst/>
              </a:prstGeom>
              <a:noFill/>
              <a:ln w="12700" algn="ctr">
                <a:noFill/>
                <a:miter lim="800000"/>
                <a:headEnd/>
                <a:tailEnd/>
              </a:ln>
              <a:effectLst/>
            </p:spPr>
            <p:txBody>
              <a:bodyPr wrap="none">
                <a:spAutoFit/>
              </a:bodyPr>
              <a:lstStyle/>
              <a:p>
                <a:pPr eaLnBrk="0" hangingPunct="0">
                  <a:lnSpc>
                    <a:spcPct val="90000"/>
                  </a:lnSpc>
                </a:pPr>
                <a:r>
                  <a:rPr lang="en-US" sz="2200" dirty="0">
                    <a:solidFill>
                      <a:schemeClr val="bg1"/>
                    </a:solidFill>
                    <a:effectLst>
                      <a:outerShdw blurRad="38100" dist="38100" dir="2700000" algn="tl">
                        <a:srgbClr val="000000"/>
                      </a:outerShdw>
                    </a:effectLst>
                  </a:rPr>
                  <a:t>Increase</a:t>
                </a:r>
              </a:p>
              <a:p>
                <a:pPr eaLnBrk="0" hangingPunct="0">
                  <a:lnSpc>
                    <a:spcPct val="90000"/>
                  </a:lnSpc>
                </a:pPr>
                <a:r>
                  <a:rPr lang="en-US" sz="2200" dirty="0">
                    <a:solidFill>
                      <a:schemeClr val="bg1"/>
                    </a:solidFill>
                    <a:effectLst>
                      <a:outerShdw blurRad="38100" dist="38100" dir="2700000" algn="tl">
                        <a:srgbClr val="000000"/>
                      </a:outerShdw>
                    </a:effectLst>
                  </a:rPr>
                  <a:t>Utilization</a:t>
                </a:r>
              </a:p>
            </p:txBody>
          </p:sp>
        </p:grpSp>
        <p:grpSp>
          <p:nvGrpSpPr>
            <p:cNvPr id="6" name="Group 14"/>
            <p:cNvGrpSpPr>
              <a:grpSpLocks/>
            </p:cNvGrpSpPr>
            <p:nvPr/>
          </p:nvGrpSpPr>
          <p:grpSpPr bwMode="auto">
            <a:xfrm>
              <a:off x="4129" y="1724"/>
              <a:ext cx="1533" cy="779"/>
              <a:chOff x="4092" y="2041"/>
              <a:chExt cx="1533" cy="779"/>
            </a:xfrm>
          </p:grpSpPr>
          <p:pic>
            <p:nvPicPr>
              <p:cNvPr id="567311" name="Picture 15" descr="arrow-red"/>
              <p:cNvPicPr>
                <a:picLocks noChangeAspect="1" noChangeArrowheads="1"/>
              </p:cNvPicPr>
              <p:nvPr/>
            </p:nvPicPr>
            <p:blipFill>
              <a:blip r:embed="rId5" cstate="email"/>
              <a:srcRect/>
              <a:stretch>
                <a:fillRect/>
              </a:stretch>
            </p:blipFill>
            <p:spPr bwMode="auto">
              <a:xfrm>
                <a:off x="4092" y="2041"/>
                <a:ext cx="475" cy="779"/>
              </a:xfrm>
              <a:prstGeom prst="rect">
                <a:avLst/>
              </a:prstGeom>
              <a:noFill/>
            </p:spPr>
          </p:pic>
          <p:sp>
            <p:nvSpPr>
              <p:cNvPr id="567312" name="Rectangle 16"/>
              <p:cNvSpPr>
                <a:spLocks noChangeArrowheads="1"/>
              </p:cNvSpPr>
              <p:nvPr/>
            </p:nvSpPr>
            <p:spPr bwMode="auto">
              <a:xfrm>
                <a:off x="4184" y="2218"/>
                <a:ext cx="1441" cy="476"/>
              </a:xfrm>
              <a:prstGeom prst="rect">
                <a:avLst/>
              </a:prstGeom>
              <a:noFill/>
              <a:ln w="12700" algn="ctr">
                <a:noFill/>
                <a:miter lim="800000"/>
                <a:headEnd/>
                <a:tailEnd/>
              </a:ln>
              <a:effectLst/>
            </p:spPr>
            <p:txBody>
              <a:bodyPr wrap="none">
                <a:spAutoFit/>
              </a:bodyPr>
              <a:lstStyle/>
              <a:p>
                <a:pPr eaLnBrk="0" hangingPunct="0">
                  <a:lnSpc>
                    <a:spcPct val="90000"/>
                  </a:lnSpc>
                </a:pPr>
                <a:r>
                  <a:rPr lang="en-US" sz="2200" dirty="0">
                    <a:solidFill>
                      <a:schemeClr val="bg1"/>
                    </a:solidFill>
                    <a:effectLst>
                      <a:outerShdw blurRad="38100" dist="38100" dir="2700000" algn="tl">
                        <a:srgbClr val="000000"/>
                      </a:outerShdw>
                    </a:effectLst>
                  </a:rPr>
                  <a:t>Keep Business</a:t>
                </a:r>
                <a:br>
                  <a:rPr lang="en-US" sz="2200" dirty="0">
                    <a:solidFill>
                      <a:schemeClr val="bg1"/>
                    </a:solidFill>
                    <a:effectLst>
                      <a:outerShdw blurRad="38100" dist="38100" dir="2700000" algn="tl">
                        <a:srgbClr val="000000"/>
                      </a:outerShdw>
                    </a:effectLst>
                  </a:rPr>
                </a:br>
                <a:r>
                  <a:rPr lang="en-US" sz="2200" dirty="0">
                    <a:solidFill>
                      <a:schemeClr val="bg1"/>
                    </a:solidFill>
                    <a:effectLst>
                      <a:outerShdw blurRad="38100" dist="38100" dir="2700000" algn="tl">
                        <a:srgbClr val="000000"/>
                      </a:outerShdw>
                    </a:effectLst>
                  </a:rPr>
                  <a:t>Up and Running</a:t>
                </a:r>
              </a:p>
            </p:txBody>
          </p:sp>
        </p:grpSp>
        <p:grpSp>
          <p:nvGrpSpPr>
            <p:cNvPr id="7" name="Group 17"/>
            <p:cNvGrpSpPr>
              <a:grpSpLocks/>
            </p:cNvGrpSpPr>
            <p:nvPr/>
          </p:nvGrpSpPr>
          <p:grpSpPr bwMode="auto">
            <a:xfrm>
              <a:off x="1634" y="1117"/>
              <a:ext cx="2328" cy="2348"/>
              <a:chOff x="1438" y="827"/>
              <a:chExt cx="2764" cy="2788"/>
            </a:xfrm>
          </p:grpSpPr>
          <p:pic>
            <p:nvPicPr>
              <p:cNvPr id="567314" name="Picture 18" descr="IT Woman standing wires servers man laptop technical tech shadow"/>
              <p:cNvPicPr>
                <a:picLocks noChangeAspect="1" noChangeArrowheads="1"/>
              </p:cNvPicPr>
              <p:nvPr/>
            </p:nvPicPr>
            <p:blipFill>
              <a:blip r:embed="rId6" cstate="email"/>
              <a:srcRect/>
              <a:stretch>
                <a:fillRect/>
              </a:stretch>
            </p:blipFill>
            <p:spPr bwMode="auto">
              <a:xfrm flipH="1">
                <a:off x="2377" y="827"/>
                <a:ext cx="1825" cy="2064"/>
              </a:xfrm>
              <a:prstGeom prst="rect">
                <a:avLst/>
              </a:prstGeom>
              <a:noFill/>
            </p:spPr>
          </p:pic>
          <p:pic>
            <p:nvPicPr>
              <p:cNvPr id="567315" name="Picture 19" descr="IT Work working man laptop technical tech"/>
              <p:cNvPicPr>
                <a:picLocks noChangeAspect="1" noChangeArrowheads="1"/>
              </p:cNvPicPr>
              <p:nvPr/>
            </p:nvPicPr>
            <p:blipFill>
              <a:blip r:embed="rId7" cstate="email"/>
              <a:srcRect/>
              <a:stretch>
                <a:fillRect/>
              </a:stretch>
            </p:blipFill>
            <p:spPr bwMode="auto">
              <a:xfrm>
                <a:off x="1438" y="1590"/>
                <a:ext cx="1570" cy="1045"/>
              </a:xfrm>
              <a:prstGeom prst="rect">
                <a:avLst/>
              </a:prstGeom>
              <a:noFill/>
            </p:spPr>
          </p:pic>
          <p:pic>
            <p:nvPicPr>
              <p:cNvPr id="567316" name="Picture 20" descr="MSD Developer Chad man desk laptop working smiling harware concentrating monitor"/>
              <p:cNvPicPr>
                <a:picLocks noChangeAspect="1" noChangeArrowheads="1"/>
              </p:cNvPicPr>
              <p:nvPr/>
            </p:nvPicPr>
            <p:blipFill>
              <a:blip r:embed="rId8" cstate="email"/>
              <a:srcRect/>
              <a:stretch>
                <a:fillRect/>
              </a:stretch>
            </p:blipFill>
            <p:spPr bwMode="auto">
              <a:xfrm>
                <a:off x="2021" y="2304"/>
                <a:ext cx="1727" cy="1311"/>
              </a:xfrm>
              <a:prstGeom prst="rect">
                <a:avLst/>
              </a:prstGeom>
              <a:noFill/>
            </p:spPr>
          </p:pic>
        </p:grpSp>
        <p:grpSp>
          <p:nvGrpSpPr>
            <p:cNvPr id="8" name="Group 21"/>
            <p:cNvGrpSpPr>
              <a:grpSpLocks/>
            </p:cNvGrpSpPr>
            <p:nvPr/>
          </p:nvGrpSpPr>
          <p:grpSpPr bwMode="auto">
            <a:xfrm>
              <a:off x="3523" y="685"/>
              <a:ext cx="975" cy="779"/>
              <a:chOff x="3874" y="1197"/>
              <a:chExt cx="975" cy="779"/>
            </a:xfrm>
          </p:grpSpPr>
          <p:pic>
            <p:nvPicPr>
              <p:cNvPr id="567318" name="Picture 22" descr="arrow-red"/>
              <p:cNvPicPr>
                <a:picLocks noChangeAspect="1" noChangeArrowheads="1"/>
              </p:cNvPicPr>
              <p:nvPr/>
            </p:nvPicPr>
            <p:blipFill>
              <a:blip r:embed="rId9" cstate="email"/>
              <a:srcRect/>
              <a:stretch>
                <a:fillRect/>
              </a:stretch>
            </p:blipFill>
            <p:spPr bwMode="auto">
              <a:xfrm rot="14441022">
                <a:off x="3722" y="1349"/>
                <a:ext cx="779" cy="475"/>
              </a:xfrm>
              <a:prstGeom prst="rect">
                <a:avLst/>
              </a:prstGeom>
              <a:noFill/>
            </p:spPr>
          </p:pic>
          <p:sp>
            <p:nvSpPr>
              <p:cNvPr id="567319" name="Rectangle 23"/>
              <p:cNvSpPr>
                <a:spLocks noChangeArrowheads="1"/>
              </p:cNvSpPr>
              <p:nvPr/>
            </p:nvSpPr>
            <p:spPr bwMode="auto">
              <a:xfrm>
                <a:off x="4062" y="1419"/>
                <a:ext cx="787" cy="272"/>
              </a:xfrm>
              <a:prstGeom prst="rect">
                <a:avLst/>
              </a:prstGeom>
              <a:noFill/>
              <a:ln w="12700" algn="ctr">
                <a:noFill/>
                <a:miter lim="800000"/>
                <a:headEnd/>
                <a:tailEnd/>
              </a:ln>
              <a:effectLst/>
            </p:spPr>
            <p:txBody>
              <a:bodyPr wrap="none">
                <a:spAutoFit/>
              </a:bodyPr>
              <a:lstStyle/>
              <a:p>
                <a:pPr eaLnBrk="0" hangingPunct="0">
                  <a:lnSpc>
                    <a:spcPct val="90000"/>
                  </a:lnSpc>
                  <a:spcBef>
                    <a:spcPct val="30000"/>
                  </a:spcBef>
                </a:pPr>
                <a:r>
                  <a:rPr lang="en-US" sz="2200" dirty="0">
                    <a:solidFill>
                      <a:schemeClr val="bg1"/>
                    </a:solidFill>
                    <a:effectLst>
                      <a:outerShdw blurRad="38100" dist="38100" dir="2700000" algn="tl">
                        <a:srgbClr val="000000"/>
                      </a:outerShdw>
                    </a:effectLst>
                  </a:rPr>
                  <a:t>Security</a:t>
                </a:r>
              </a:p>
            </p:txBody>
          </p:sp>
        </p:grpSp>
        <p:grpSp>
          <p:nvGrpSpPr>
            <p:cNvPr id="9" name="Group 24"/>
            <p:cNvGrpSpPr>
              <a:grpSpLocks/>
            </p:cNvGrpSpPr>
            <p:nvPr/>
          </p:nvGrpSpPr>
          <p:grpSpPr bwMode="auto">
            <a:xfrm>
              <a:off x="1198" y="661"/>
              <a:ext cx="1286" cy="538"/>
              <a:chOff x="1461" y="688"/>
              <a:chExt cx="1286" cy="538"/>
            </a:xfrm>
          </p:grpSpPr>
          <p:pic>
            <p:nvPicPr>
              <p:cNvPr id="567321" name="Picture 25" descr="arrow-red"/>
              <p:cNvPicPr>
                <a:picLocks noChangeAspect="1" noChangeArrowheads="1"/>
              </p:cNvPicPr>
              <p:nvPr/>
            </p:nvPicPr>
            <p:blipFill>
              <a:blip r:embed="rId10" cstate="email"/>
              <a:srcRect/>
              <a:stretch>
                <a:fillRect/>
              </a:stretch>
            </p:blipFill>
            <p:spPr bwMode="auto">
              <a:xfrm rot="8806844" flipH="1">
                <a:off x="1968" y="751"/>
                <a:ext cx="779" cy="475"/>
              </a:xfrm>
              <a:prstGeom prst="rect">
                <a:avLst/>
              </a:prstGeom>
              <a:noFill/>
            </p:spPr>
          </p:pic>
          <p:sp>
            <p:nvSpPr>
              <p:cNvPr id="567322" name="Rectangle 26"/>
              <p:cNvSpPr>
                <a:spLocks noChangeArrowheads="1"/>
              </p:cNvSpPr>
              <p:nvPr/>
            </p:nvSpPr>
            <p:spPr bwMode="auto">
              <a:xfrm>
                <a:off x="1461" y="688"/>
                <a:ext cx="1054" cy="480"/>
              </a:xfrm>
              <a:prstGeom prst="rect">
                <a:avLst/>
              </a:prstGeom>
              <a:noFill/>
              <a:ln w="12700" algn="ctr">
                <a:noFill/>
                <a:miter lim="800000"/>
                <a:headEnd/>
                <a:tailEnd/>
              </a:ln>
              <a:effectLst/>
            </p:spPr>
            <p:txBody>
              <a:bodyPr wrap="none">
                <a:spAutoFit/>
              </a:bodyPr>
              <a:lstStyle/>
              <a:p>
                <a:pPr eaLnBrk="0" hangingPunct="0">
                  <a:lnSpc>
                    <a:spcPct val="90000"/>
                  </a:lnSpc>
                </a:pPr>
                <a:r>
                  <a:rPr lang="en-US" sz="2200" dirty="0">
                    <a:solidFill>
                      <a:schemeClr val="bg1"/>
                    </a:solidFill>
                    <a:effectLst>
                      <a:outerShdw blurRad="38100" dist="38100" dir="2700000" algn="tl">
                        <a:srgbClr val="000000"/>
                      </a:outerShdw>
                    </a:effectLst>
                  </a:rPr>
                  <a:t>Technology</a:t>
                </a:r>
                <a:br>
                  <a:rPr lang="en-US" sz="2200" dirty="0">
                    <a:solidFill>
                      <a:schemeClr val="bg1"/>
                    </a:solidFill>
                    <a:effectLst>
                      <a:outerShdw blurRad="38100" dist="38100" dir="2700000" algn="tl">
                        <a:srgbClr val="000000"/>
                      </a:outerShdw>
                    </a:effectLst>
                  </a:rPr>
                </a:br>
                <a:r>
                  <a:rPr lang="en-US" sz="2200" dirty="0">
                    <a:solidFill>
                      <a:schemeClr val="bg1"/>
                    </a:solidFill>
                    <a:effectLst>
                      <a:outerShdw blurRad="38100" dist="38100" dir="2700000" algn="tl">
                        <a:srgbClr val="000000"/>
                      </a:outerShdw>
                    </a:effectLst>
                  </a:rPr>
                  <a:t>Change</a:t>
                </a:r>
              </a:p>
            </p:txBody>
          </p:sp>
        </p:grpSp>
        <p:grpSp>
          <p:nvGrpSpPr>
            <p:cNvPr id="10" name="Group 27"/>
            <p:cNvGrpSpPr>
              <a:grpSpLocks/>
            </p:cNvGrpSpPr>
            <p:nvPr/>
          </p:nvGrpSpPr>
          <p:grpSpPr bwMode="auto">
            <a:xfrm>
              <a:off x="565" y="1687"/>
              <a:ext cx="1065" cy="779"/>
              <a:chOff x="655" y="2041"/>
              <a:chExt cx="1065" cy="779"/>
            </a:xfrm>
          </p:grpSpPr>
          <p:pic>
            <p:nvPicPr>
              <p:cNvPr id="567324" name="Picture 28" descr="arrow-red"/>
              <p:cNvPicPr>
                <a:picLocks noChangeAspect="1" noChangeArrowheads="1"/>
              </p:cNvPicPr>
              <p:nvPr/>
            </p:nvPicPr>
            <p:blipFill>
              <a:blip r:embed="rId11" cstate="email"/>
              <a:srcRect/>
              <a:stretch>
                <a:fillRect/>
              </a:stretch>
            </p:blipFill>
            <p:spPr bwMode="auto">
              <a:xfrm>
                <a:off x="1245" y="2041"/>
                <a:ext cx="475" cy="779"/>
              </a:xfrm>
              <a:prstGeom prst="rect">
                <a:avLst/>
              </a:prstGeom>
              <a:noFill/>
            </p:spPr>
          </p:pic>
          <p:sp>
            <p:nvSpPr>
              <p:cNvPr id="567325" name="Rectangle 29"/>
              <p:cNvSpPr>
                <a:spLocks noChangeArrowheads="1"/>
              </p:cNvSpPr>
              <p:nvPr/>
            </p:nvSpPr>
            <p:spPr bwMode="auto">
              <a:xfrm>
                <a:off x="655" y="2218"/>
                <a:ext cx="943" cy="476"/>
              </a:xfrm>
              <a:prstGeom prst="rect">
                <a:avLst/>
              </a:prstGeom>
              <a:noFill/>
              <a:ln w="12700" algn="ctr">
                <a:noFill/>
                <a:miter lim="800000"/>
                <a:headEnd/>
                <a:tailEnd/>
              </a:ln>
              <a:effectLst/>
            </p:spPr>
            <p:txBody>
              <a:bodyPr wrap="none">
                <a:spAutoFit/>
              </a:bodyPr>
              <a:lstStyle/>
              <a:p>
                <a:pPr eaLnBrk="0" hangingPunct="0">
                  <a:lnSpc>
                    <a:spcPct val="90000"/>
                  </a:lnSpc>
                  <a:spcBef>
                    <a:spcPct val="30000"/>
                  </a:spcBef>
                </a:pPr>
                <a:r>
                  <a:rPr lang="en-US" sz="2200" dirty="0">
                    <a:solidFill>
                      <a:schemeClr val="bg1"/>
                    </a:solidFill>
                    <a:effectLst>
                      <a:outerShdw blurRad="38100" dist="38100" dir="2700000" algn="tl">
                        <a:srgbClr val="000000"/>
                      </a:outerShdw>
                    </a:effectLst>
                  </a:rPr>
                  <a:t>Cost</a:t>
                </a:r>
                <a:br>
                  <a:rPr lang="en-US" sz="2200" dirty="0">
                    <a:solidFill>
                      <a:schemeClr val="bg1"/>
                    </a:solidFill>
                    <a:effectLst>
                      <a:outerShdw blurRad="38100" dist="38100" dir="2700000" algn="tl">
                        <a:srgbClr val="000000"/>
                      </a:outerShdw>
                    </a:effectLst>
                  </a:rPr>
                </a:br>
                <a:r>
                  <a:rPr lang="en-US" sz="2200" dirty="0">
                    <a:solidFill>
                      <a:schemeClr val="bg1"/>
                    </a:solidFill>
                    <a:effectLst>
                      <a:outerShdw blurRad="38100" dist="38100" dir="2700000" algn="tl">
                        <a:srgbClr val="000000"/>
                      </a:outerShdw>
                    </a:effectLst>
                  </a:rPr>
                  <a:t>Reduction</a:t>
                </a:r>
              </a:p>
            </p:txBody>
          </p:sp>
        </p:grpSp>
      </p:grpSp>
      <p:grpSp>
        <p:nvGrpSpPr>
          <p:cNvPr id="11" name="Group 36"/>
          <p:cNvGrpSpPr>
            <a:grpSpLocks/>
          </p:cNvGrpSpPr>
          <p:nvPr/>
        </p:nvGrpSpPr>
        <p:grpSpPr bwMode="auto">
          <a:xfrm>
            <a:off x="2418522" y="1557129"/>
            <a:ext cx="4572000" cy="3733800"/>
            <a:chOff x="1658" y="1443"/>
            <a:chExt cx="2748" cy="1802"/>
          </a:xfrm>
        </p:grpSpPr>
        <p:grpSp>
          <p:nvGrpSpPr>
            <p:cNvPr id="12" name="Group 37"/>
            <p:cNvGrpSpPr>
              <a:grpSpLocks/>
            </p:cNvGrpSpPr>
            <p:nvPr/>
          </p:nvGrpSpPr>
          <p:grpSpPr bwMode="auto">
            <a:xfrm>
              <a:off x="1658" y="1443"/>
              <a:ext cx="2748" cy="1802"/>
              <a:chOff x="1215" y="1068"/>
              <a:chExt cx="3330" cy="2184"/>
            </a:xfrm>
          </p:grpSpPr>
          <p:pic>
            <p:nvPicPr>
              <p:cNvPr id="34" name="Picture 38" descr="pie"/>
              <p:cNvPicPr>
                <a:picLocks noChangeAspect="1" noChangeArrowheads="1"/>
              </p:cNvPicPr>
              <p:nvPr/>
            </p:nvPicPr>
            <p:blipFill>
              <a:blip r:embed="rId12" cstate="email"/>
              <a:srcRect/>
              <a:stretch>
                <a:fillRect/>
              </a:stretch>
            </p:blipFill>
            <p:spPr bwMode="auto">
              <a:xfrm>
                <a:off x="1215" y="1068"/>
                <a:ext cx="3330" cy="2184"/>
              </a:xfrm>
              <a:prstGeom prst="rect">
                <a:avLst/>
              </a:prstGeom>
              <a:noFill/>
              <a:ln w="9525">
                <a:noFill/>
                <a:miter lim="800000"/>
                <a:headEnd/>
                <a:tailEnd/>
              </a:ln>
            </p:spPr>
          </p:pic>
          <p:grpSp>
            <p:nvGrpSpPr>
              <p:cNvPr id="13" name="Group 39"/>
              <p:cNvGrpSpPr>
                <a:grpSpLocks/>
              </p:cNvGrpSpPr>
              <p:nvPr/>
            </p:nvGrpSpPr>
            <p:grpSpPr bwMode="auto">
              <a:xfrm>
                <a:off x="1479" y="1802"/>
                <a:ext cx="726" cy="472"/>
                <a:chOff x="80" y="1808"/>
                <a:chExt cx="1252" cy="813"/>
              </a:xfrm>
            </p:grpSpPr>
            <p:pic>
              <p:nvPicPr>
                <p:cNvPr id="39" name="Picture 40" descr="cooltools-1"/>
                <p:cNvPicPr>
                  <a:picLocks noChangeAspect="1" noChangeArrowheads="1"/>
                </p:cNvPicPr>
                <p:nvPr/>
              </p:nvPicPr>
              <p:blipFill>
                <a:blip r:embed="rId13" cstate="email"/>
                <a:srcRect/>
                <a:stretch>
                  <a:fillRect/>
                </a:stretch>
              </p:blipFill>
              <p:spPr bwMode="invGray">
                <a:xfrm>
                  <a:off x="80" y="1808"/>
                  <a:ext cx="987" cy="479"/>
                </a:xfrm>
                <a:prstGeom prst="rect">
                  <a:avLst/>
                </a:prstGeom>
                <a:noFill/>
                <a:ln w="9525">
                  <a:noFill/>
                  <a:miter lim="800000"/>
                  <a:headEnd/>
                  <a:tailEnd/>
                </a:ln>
              </p:spPr>
            </p:pic>
            <p:pic>
              <p:nvPicPr>
                <p:cNvPr id="40" name="Picture 41" descr="cooltools-1"/>
                <p:cNvPicPr>
                  <a:picLocks noChangeAspect="1" noChangeArrowheads="1"/>
                </p:cNvPicPr>
                <p:nvPr/>
              </p:nvPicPr>
              <p:blipFill>
                <a:blip r:embed="rId14" cstate="email"/>
                <a:srcRect/>
                <a:stretch>
                  <a:fillRect/>
                </a:stretch>
              </p:blipFill>
              <p:spPr bwMode="invGray">
                <a:xfrm>
                  <a:off x="568" y="2272"/>
                  <a:ext cx="764" cy="349"/>
                </a:xfrm>
                <a:prstGeom prst="rect">
                  <a:avLst/>
                </a:prstGeom>
                <a:noFill/>
                <a:ln w="9525">
                  <a:noFill/>
                  <a:miter lim="800000"/>
                  <a:headEnd/>
                  <a:tailEnd/>
                </a:ln>
              </p:spPr>
            </p:pic>
          </p:grpSp>
          <p:grpSp>
            <p:nvGrpSpPr>
              <p:cNvPr id="14" name="Group 42"/>
              <p:cNvGrpSpPr>
                <a:grpSpLocks/>
              </p:cNvGrpSpPr>
              <p:nvPr/>
            </p:nvGrpSpPr>
            <p:grpSpPr bwMode="auto">
              <a:xfrm>
                <a:off x="2744" y="1658"/>
                <a:ext cx="1178" cy="469"/>
                <a:chOff x="2752" y="1504"/>
                <a:chExt cx="1178" cy="469"/>
              </a:xfrm>
            </p:grpSpPr>
            <p:pic>
              <p:nvPicPr>
                <p:cNvPr id="37" name="Picture 43" descr="cooltools-1"/>
                <p:cNvPicPr>
                  <a:picLocks noChangeAspect="1" noChangeArrowheads="1"/>
                </p:cNvPicPr>
                <p:nvPr/>
              </p:nvPicPr>
              <p:blipFill>
                <a:blip r:embed="rId15" cstate="email"/>
                <a:srcRect/>
                <a:stretch>
                  <a:fillRect/>
                </a:stretch>
              </p:blipFill>
              <p:spPr bwMode="invGray">
                <a:xfrm>
                  <a:off x="2953" y="1504"/>
                  <a:ext cx="577" cy="274"/>
                </a:xfrm>
                <a:prstGeom prst="rect">
                  <a:avLst/>
                </a:prstGeom>
                <a:noFill/>
                <a:ln w="9525">
                  <a:noFill/>
                  <a:miter lim="800000"/>
                  <a:headEnd/>
                  <a:tailEnd/>
                </a:ln>
              </p:spPr>
            </p:pic>
            <p:pic>
              <p:nvPicPr>
                <p:cNvPr id="38" name="Picture 44" descr="cooltools-1"/>
                <p:cNvPicPr>
                  <a:picLocks noChangeAspect="1" noChangeArrowheads="1"/>
                </p:cNvPicPr>
                <p:nvPr/>
              </p:nvPicPr>
              <p:blipFill>
                <a:blip r:embed="rId16" cstate="email"/>
                <a:srcRect/>
                <a:stretch>
                  <a:fillRect/>
                </a:stretch>
              </p:blipFill>
              <p:spPr bwMode="invGray">
                <a:xfrm>
                  <a:off x="2752" y="1766"/>
                  <a:ext cx="1178" cy="207"/>
                </a:xfrm>
                <a:prstGeom prst="rect">
                  <a:avLst/>
                </a:prstGeom>
                <a:noFill/>
                <a:ln w="9525">
                  <a:noFill/>
                  <a:miter lim="800000"/>
                  <a:headEnd/>
                  <a:tailEnd/>
                </a:ln>
              </p:spPr>
            </p:pic>
          </p:grpSp>
        </p:grpSp>
        <p:pic>
          <p:nvPicPr>
            <p:cNvPr id="33" name="Picture 45" descr="IT_budgets"/>
            <p:cNvPicPr>
              <a:picLocks noChangeAspect="1" noChangeArrowheads="1"/>
            </p:cNvPicPr>
            <p:nvPr/>
          </p:nvPicPr>
          <p:blipFill>
            <a:blip r:embed="rId17" cstate="email"/>
            <a:srcRect/>
            <a:stretch>
              <a:fillRect/>
            </a:stretch>
          </p:blipFill>
          <p:spPr bwMode="auto">
            <a:xfrm>
              <a:off x="2304" y="2826"/>
              <a:ext cx="1146" cy="302"/>
            </a:xfrm>
            <a:prstGeom prst="rect">
              <a:avLst/>
            </a:prstGeom>
            <a:noFill/>
            <a:effectLst>
              <a:outerShdw dist="12700" dir="10800000" algn="ctr" rotWithShape="0">
                <a:schemeClr val="bg2"/>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45"/>
          <p:cNvSpPr>
            <a:spLocks noGrp="1" noChangeArrowheads="1"/>
          </p:cNvSpPr>
          <p:nvPr>
            <p:ph type="title"/>
          </p:nvPr>
        </p:nvSpPr>
        <p:spPr>
          <a:xfrm>
            <a:off x="152400" y="76200"/>
            <a:ext cx="9144000" cy="590927"/>
          </a:xfrm>
        </p:spPr>
        <p:txBody>
          <a:bodyPr vert="horz" wrap="square" lIns="91436" tIns="45718" rIns="91436" bIns="45718" rtlCol="0" anchor="t" anchorCtr="0">
            <a:spAutoFit/>
          </a:bodyPr>
          <a:lstStyle/>
          <a:p>
            <a:pPr defTabSz="912520" fontAlgn="base">
              <a:spcAft>
                <a:spcPct val="0"/>
              </a:spcAft>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Virtualization Benefits</a:t>
            </a:r>
            <a:endParaRPr sz="3600" b="1" spc="-150"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grpSp>
        <p:nvGrpSpPr>
          <p:cNvPr id="2" name="Group 40"/>
          <p:cNvGrpSpPr/>
          <p:nvPr/>
        </p:nvGrpSpPr>
        <p:grpSpPr>
          <a:xfrm>
            <a:off x="538499" y="1447800"/>
            <a:ext cx="8067003" cy="4774658"/>
            <a:chOff x="446315" y="1842448"/>
            <a:chExt cx="10062906" cy="5385666"/>
          </a:xfrm>
        </p:grpSpPr>
        <p:grpSp>
          <p:nvGrpSpPr>
            <p:cNvPr id="3" name="Group 37"/>
            <p:cNvGrpSpPr/>
            <p:nvPr/>
          </p:nvGrpSpPr>
          <p:grpSpPr>
            <a:xfrm>
              <a:off x="446315" y="1842448"/>
              <a:ext cx="2433808" cy="5385666"/>
              <a:chOff x="446315" y="1842448"/>
              <a:chExt cx="2433808" cy="5385666"/>
            </a:xfrm>
          </p:grpSpPr>
          <p:sp>
            <p:nvSpPr>
              <p:cNvPr id="61" name="Rounded Rectangle 60"/>
              <p:cNvSpPr/>
              <p:nvPr/>
            </p:nvSpPr>
            <p:spPr bwMode="auto">
              <a:xfrm>
                <a:off x="446315" y="1842448"/>
                <a:ext cx="2433808" cy="5385666"/>
              </a:xfrm>
              <a:prstGeom prst="roundRect">
                <a:avLst>
                  <a:gd name="adj" fmla="val 16871"/>
                </a:avLst>
              </a:prstGeom>
              <a:gradFill>
                <a:gsLst>
                  <a:gs pos="0">
                    <a:schemeClr val="bg2">
                      <a:alpha val="18000"/>
                    </a:schemeClr>
                  </a:gs>
                  <a:gs pos="56000">
                    <a:schemeClr val="bg2">
                      <a:alpha val="17000"/>
                    </a:schemeClr>
                  </a:gs>
                  <a:gs pos="100000">
                    <a:schemeClr val="tx1">
                      <a:alpha val="0"/>
                    </a:schemeClr>
                  </a:gs>
                </a:gsLst>
                <a:lin ang="5400000" scaled="1"/>
              </a:gradFill>
              <a:ln w="22225">
                <a:gradFill flip="none" rotWithShape="1">
                  <a:gsLst>
                    <a:gs pos="0">
                      <a:schemeClr val="tx1">
                        <a:alpha val="37000"/>
                      </a:schemeClr>
                    </a:gs>
                    <a:gs pos="56000">
                      <a:schemeClr val="tx1">
                        <a:alpha val="29000"/>
                      </a:schemeClr>
                    </a:gs>
                    <a:gs pos="100000">
                      <a:schemeClr val="tx1">
                        <a:alpha val="0"/>
                      </a:schemeClr>
                    </a:gs>
                  </a:gsLst>
                  <a:lin ang="5400000" scaled="1"/>
                  <a:tileRect/>
                </a:gradFill>
                <a:headEnd type="none" w="med" len="med"/>
                <a:tailEnd type="none" w="med" len="med"/>
              </a:ln>
              <a:effectLst>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2168" tIns="46084" rIns="92168" bIns="46084" numCol="1" rtlCol="0" anchor="ctr" anchorCtr="0" compatLnSpc="1">
                <a:prstTxWarp prst="textNoShape">
                  <a:avLst/>
                </a:prstTxWarp>
              </a:bodyPr>
              <a:lstStyle/>
              <a:p>
                <a:pPr algn="ctr" defTabSz="767783"/>
                <a:endParaRPr lang="en-US" dirty="0" smtClean="0">
                  <a:solidFill>
                    <a:schemeClr val="tx1"/>
                  </a:solidFill>
                </a:endParaRPr>
              </a:p>
            </p:txBody>
          </p:sp>
          <p:sp>
            <p:nvSpPr>
              <p:cNvPr id="63" name="Rounded Rectangle 62"/>
              <p:cNvSpPr/>
              <p:nvPr/>
            </p:nvSpPr>
            <p:spPr bwMode="auto">
              <a:xfrm>
                <a:off x="537279" y="1937981"/>
                <a:ext cx="2251881" cy="5076968"/>
              </a:xfrm>
              <a:prstGeom prst="roundRect">
                <a:avLst/>
              </a:prstGeom>
              <a:gradFill>
                <a:gsLst>
                  <a:gs pos="0">
                    <a:schemeClr val="accent5"/>
                  </a:gs>
                  <a:gs pos="50000">
                    <a:schemeClr val="accent5">
                      <a:lumMod val="40000"/>
                      <a:lumOff val="60000"/>
                    </a:schemeClr>
                  </a:gs>
                  <a:gs pos="70000">
                    <a:schemeClr val="accent5">
                      <a:lumMod val="20000"/>
                      <a:lumOff val="80000"/>
                    </a:schemeClr>
                  </a:gs>
                </a:gsLst>
                <a:lin ang="16200000" scaled="0"/>
              </a:gradFill>
              <a:ln>
                <a:headEnd type="none" w="med" len="med"/>
                <a:tailEnd type="none" w="med" len="med"/>
              </a:ln>
              <a:effectLst>
                <a:outerShdw blurRad="63500" dist="38100" dir="5400000" rotWithShape="0">
                  <a:srgbClr val="000000">
                    <a:alpha val="45000"/>
                  </a:srgbClr>
                </a:outerShdw>
                <a:reflection blurRad="6350" stA="50000" endA="275" endPos="40000" dist="101600" dir="5400000" sy="-100000" algn="bl" rotWithShape="0"/>
              </a:effectLst>
              <a:scene3d>
                <a:camera prst="orthographicFront" fov="0">
                  <a:rot lat="0" lon="0" rev="0"/>
                </a:camera>
                <a:lightRig rig="glow" dir="t">
                  <a:rot lat="0" lon="0" rev="6360000"/>
                </a:lightRig>
              </a:scene3d>
              <a:sp3d prstMaterial="flat">
                <a:bevelT w="63500" h="82550"/>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9"/>
                <a:endParaRPr lang="en-US" sz="1900" dirty="0" smtClean="0">
                  <a:solidFill>
                    <a:srgbClr val="FFFFFF"/>
                  </a:solidFill>
                  <a:effectLst>
                    <a:outerShdw blurRad="38100" dist="38100" dir="2700000" algn="tl">
                      <a:srgbClr val="000000">
                        <a:alpha val="43137"/>
                      </a:srgbClr>
                    </a:outerShdw>
                  </a:effectLst>
                </a:endParaRPr>
              </a:p>
            </p:txBody>
          </p:sp>
          <p:sp>
            <p:nvSpPr>
              <p:cNvPr id="64" name="Rounded Rectangle 63"/>
              <p:cNvSpPr/>
              <p:nvPr/>
            </p:nvSpPr>
            <p:spPr bwMode="auto">
              <a:xfrm>
                <a:off x="607816" y="2163490"/>
                <a:ext cx="2028316" cy="2836428"/>
              </a:xfrm>
              <a:prstGeom prst="roundRect">
                <a:avLst>
                  <a:gd name="adj" fmla="val 13686"/>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76807" tIns="38404" rIns="76807" bIns="38404" numCol="1" rtlCol="0" anchor="ctr" anchorCtr="0" compatLnSpc="1">
                <a:prstTxWarp prst="textNoShape">
                  <a:avLst/>
                </a:prstTxWarp>
              </a:bodyPr>
              <a:lstStyle/>
              <a:p>
                <a:pPr algn="ctr" defTabSz="640004">
                  <a:defRPr/>
                </a:pPr>
                <a:endParaRPr lang="en-US" sz="2800" kern="0" dirty="0">
                  <a:solidFill>
                    <a:sysClr val="windowText" lastClr="000000"/>
                  </a:solidFill>
                  <a:effectLst>
                    <a:glow rad="63500">
                      <a:schemeClr val="accent1">
                        <a:satMod val="175000"/>
                        <a:alpha val="40000"/>
                      </a:schemeClr>
                    </a:glow>
                    <a:reflection blurRad="6350" stA="55000" endA="300" endPos="45500" dir="5400000" sy="-100000" algn="bl" rotWithShape="0"/>
                  </a:effectLst>
                </a:endParaRPr>
              </a:p>
            </p:txBody>
          </p:sp>
          <p:sp>
            <p:nvSpPr>
              <p:cNvPr id="65" name="Rectangle 64"/>
              <p:cNvSpPr/>
              <p:nvPr/>
            </p:nvSpPr>
            <p:spPr>
              <a:xfrm>
                <a:off x="1115685" y="6103681"/>
                <a:ext cx="977339" cy="434646"/>
              </a:xfrm>
              <a:prstGeom prst="rect">
                <a:avLst/>
              </a:prstGeom>
              <a:ln>
                <a:noFill/>
              </a:ln>
              <a:effectLst/>
            </p:spPr>
            <p:txBody>
              <a:bodyPr wrap="none" lIns="76807" tIns="38404" rIns="76807" bIns="38404">
                <a:spAutoFit/>
              </a:bodyPr>
              <a:lstStyle/>
              <a:p>
                <a:pPr algn="ctr" defTabSz="640004">
                  <a:defRPr/>
                </a:pPr>
                <a:r>
                  <a:rPr lang="en-US" sz="2000" kern="0" dirty="0">
                    <a:solidFill>
                      <a:sysClr val="windowText" lastClr="000000"/>
                    </a:solidFill>
                    <a:effectLst>
                      <a:reflection blurRad="6350" stA="55000" endA="300" endPos="45500" dir="5400000" sy="-100000" algn="bl" rotWithShape="0"/>
                    </a:effectLst>
                  </a:rPr>
                  <a:t>Basic</a:t>
                </a:r>
                <a:endParaRPr lang="en-US" sz="2300" kern="0" dirty="0">
                  <a:solidFill>
                    <a:sysClr val="windowText" lastClr="000000"/>
                  </a:solidFill>
                  <a:effectLst>
                    <a:reflection blurRad="6350" stA="55000" endA="300" endPos="45500" dir="5400000" sy="-100000" algn="bl" rotWithShape="0"/>
                  </a:effectLst>
                </a:endParaRPr>
              </a:p>
            </p:txBody>
          </p:sp>
          <p:pic>
            <p:nvPicPr>
              <p:cNvPr id="66" name="Picture 2" descr="C:\Users\monical\Desktop\MMS\ARTWORK\4 BOXES\basic-guy.png"/>
              <p:cNvPicPr>
                <a:picLocks noChangeAspect="1" noChangeArrowheads="1"/>
              </p:cNvPicPr>
              <p:nvPr/>
            </p:nvPicPr>
            <p:blipFill>
              <a:blip r:embed="rId3" cstate="email">
                <a:grayscl/>
                <a:lum contrast="36000"/>
              </a:blip>
              <a:srcRect/>
              <a:stretch>
                <a:fillRect/>
              </a:stretch>
            </p:blipFill>
            <p:spPr bwMode="auto">
              <a:xfrm>
                <a:off x="667097" y="1976292"/>
                <a:ext cx="2021680" cy="2828616"/>
              </a:xfrm>
              <a:prstGeom prst="rect">
                <a:avLst/>
              </a:prstGeom>
              <a:noFill/>
            </p:spPr>
          </p:pic>
        </p:grpSp>
        <p:grpSp>
          <p:nvGrpSpPr>
            <p:cNvPr id="4" name="Group 34"/>
            <p:cNvGrpSpPr/>
            <p:nvPr/>
          </p:nvGrpSpPr>
          <p:grpSpPr>
            <a:xfrm>
              <a:off x="8075413" y="1842448"/>
              <a:ext cx="2433808" cy="5385666"/>
              <a:chOff x="8075413" y="1842448"/>
              <a:chExt cx="2433808" cy="5385666"/>
            </a:xfrm>
          </p:grpSpPr>
          <p:sp>
            <p:nvSpPr>
              <p:cNvPr id="57" name="Rounded Rectangle 56"/>
              <p:cNvSpPr/>
              <p:nvPr/>
            </p:nvSpPr>
            <p:spPr bwMode="auto">
              <a:xfrm>
                <a:off x="8075413" y="1842448"/>
                <a:ext cx="2433808" cy="5385666"/>
              </a:xfrm>
              <a:prstGeom prst="roundRect">
                <a:avLst>
                  <a:gd name="adj" fmla="val 16871"/>
                </a:avLst>
              </a:prstGeom>
              <a:gradFill>
                <a:gsLst>
                  <a:gs pos="0">
                    <a:schemeClr val="bg2">
                      <a:alpha val="18000"/>
                    </a:schemeClr>
                  </a:gs>
                  <a:gs pos="56000">
                    <a:schemeClr val="bg2">
                      <a:alpha val="17000"/>
                    </a:schemeClr>
                  </a:gs>
                  <a:gs pos="100000">
                    <a:schemeClr val="tx1">
                      <a:alpha val="0"/>
                    </a:schemeClr>
                  </a:gs>
                </a:gsLst>
                <a:lin ang="5400000" scaled="1"/>
              </a:gradFill>
              <a:ln w="22225">
                <a:gradFill flip="none" rotWithShape="1">
                  <a:gsLst>
                    <a:gs pos="0">
                      <a:schemeClr val="tx1">
                        <a:alpha val="37000"/>
                      </a:schemeClr>
                    </a:gs>
                    <a:gs pos="56000">
                      <a:schemeClr val="tx1">
                        <a:alpha val="29000"/>
                      </a:schemeClr>
                    </a:gs>
                    <a:gs pos="100000">
                      <a:schemeClr val="tx1">
                        <a:alpha val="0"/>
                      </a:schemeClr>
                    </a:gs>
                  </a:gsLst>
                  <a:lin ang="5400000" scaled="1"/>
                  <a:tileRect/>
                </a:gradFill>
                <a:headEnd type="none" w="med" len="med"/>
                <a:tailEnd type="none" w="med" len="med"/>
              </a:ln>
              <a:effectLst>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2168" tIns="46084" rIns="92168" bIns="46084" numCol="1" rtlCol="0" anchor="ctr" anchorCtr="0" compatLnSpc="1">
                <a:prstTxWarp prst="textNoShape">
                  <a:avLst/>
                </a:prstTxWarp>
              </a:bodyPr>
              <a:lstStyle/>
              <a:p>
                <a:pPr algn="ctr" defTabSz="767783"/>
                <a:endParaRPr lang="en-US" dirty="0" smtClean="0">
                  <a:solidFill>
                    <a:schemeClr val="tx1"/>
                  </a:solidFill>
                </a:endParaRPr>
              </a:p>
            </p:txBody>
          </p:sp>
          <p:sp>
            <p:nvSpPr>
              <p:cNvPr id="58" name="Rounded Rectangle 57"/>
              <p:cNvSpPr/>
              <p:nvPr/>
            </p:nvSpPr>
            <p:spPr bwMode="auto">
              <a:xfrm>
                <a:off x="8166377" y="1937981"/>
                <a:ext cx="2251881" cy="5076968"/>
              </a:xfrm>
              <a:prstGeom prst="roundRect">
                <a:avLst/>
              </a:prstGeom>
              <a:gradFill>
                <a:gsLst>
                  <a:gs pos="0">
                    <a:schemeClr val="accent4"/>
                  </a:gs>
                  <a:gs pos="50000">
                    <a:schemeClr val="accent4">
                      <a:lumMod val="40000"/>
                      <a:lumOff val="60000"/>
                    </a:schemeClr>
                  </a:gs>
                  <a:gs pos="70000">
                    <a:schemeClr val="accent4">
                      <a:lumMod val="20000"/>
                      <a:lumOff val="80000"/>
                    </a:schemeClr>
                  </a:gs>
                </a:gsLst>
                <a:lin ang="16200000" scaled="0"/>
              </a:gradFill>
              <a:ln>
                <a:headEnd type="none" w="med" len="med"/>
                <a:tailEnd type="none" w="med" len="med"/>
              </a:ln>
              <a:effectLst>
                <a:outerShdw blurRad="63500" dist="38100" dir="5400000" rotWithShape="0">
                  <a:srgbClr val="000000">
                    <a:alpha val="45000"/>
                  </a:srgbClr>
                </a:outerShdw>
                <a:reflection blurRad="6350" stA="50000" endA="275" endPos="40000" dist="101600" dir="5400000" sy="-100000" algn="bl" rotWithShape="0"/>
              </a:effectLst>
              <a:scene3d>
                <a:camera prst="orthographicFront" fov="0">
                  <a:rot lat="0" lon="0" rev="0"/>
                </a:camera>
                <a:lightRig rig="glow" dir="t">
                  <a:rot lat="0" lon="0" rev="6360000"/>
                </a:lightRig>
              </a:scene3d>
              <a:sp3d prstMaterial="flat">
                <a:bevelT w="63500" h="82550"/>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9"/>
                <a:endParaRPr lang="en-US" sz="1900" dirty="0" smtClean="0">
                  <a:solidFill>
                    <a:srgbClr val="FFFFFF"/>
                  </a:solidFill>
                  <a:effectLst>
                    <a:outerShdw blurRad="38100" dist="38100" dir="2700000" algn="tl">
                      <a:srgbClr val="000000">
                        <a:alpha val="43137"/>
                      </a:srgbClr>
                    </a:outerShdw>
                  </a:effectLst>
                </a:endParaRPr>
              </a:p>
            </p:txBody>
          </p:sp>
          <p:sp>
            <p:nvSpPr>
              <p:cNvPr id="59" name="Rectangle 58"/>
              <p:cNvSpPr/>
              <p:nvPr/>
            </p:nvSpPr>
            <p:spPr>
              <a:xfrm>
                <a:off x="8570524" y="6103681"/>
                <a:ext cx="1453763" cy="434646"/>
              </a:xfrm>
              <a:prstGeom prst="rect">
                <a:avLst/>
              </a:prstGeom>
              <a:ln>
                <a:noFill/>
              </a:ln>
              <a:effectLst/>
            </p:spPr>
            <p:txBody>
              <a:bodyPr wrap="square" lIns="76807" tIns="38404" rIns="76807" bIns="38404">
                <a:spAutoFit/>
              </a:bodyPr>
              <a:lstStyle/>
              <a:p>
                <a:pPr algn="ctr" defTabSz="640004">
                  <a:defRPr/>
                </a:pPr>
                <a:r>
                  <a:rPr lang="en-US" sz="2000" kern="0" dirty="0">
                    <a:solidFill>
                      <a:sysClr val="windowText" lastClr="000000"/>
                    </a:solidFill>
                    <a:effectLst>
                      <a:glow rad="63500">
                        <a:schemeClr val="bg1">
                          <a:lumMod val="40000"/>
                          <a:lumOff val="60000"/>
                          <a:alpha val="40000"/>
                        </a:schemeClr>
                      </a:glow>
                      <a:reflection blurRad="6350" stA="55000" endA="300" endPos="45500" dir="5400000" sy="-100000" algn="bl" rotWithShape="0"/>
                    </a:effectLst>
                  </a:rPr>
                  <a:t>Dynamic</a:t>
                </a:r>
                <a:endParaRPr lang="en-US" sz="3000" kern="0" dirty="0">
                  <a:solidFill>
                    <a:sysClr val="windowText" lastClr="000000"/>
                  </a:solidFill>
                  <a:effectLst>
                    <a:glow rad="63500">
                      <a:schemeClr val="bg1">
                        <a:lumMod val="40000"/>
                        <a:lumOff val="60000"/>
                        <a:alpha val="40000"/>
                      </a:schemeClr>
                    </a:glow>
                    <a:reflection blurRad="6350" stA="55000" endA="300" endPos="45500" dir="5400000" sy="-100000" algn="bl" rotWithShape="0"/>
                  </a:effectLst>
                </a:endParaRPr>
              </a:p>
            </p:txBody>
          </p:sp>
          <p:pic>
            <p:nvPicPr>
              <p:cNvPr id="60" name="Picture 3" descr="C:\Users\monical\Desktop\MMS\ARTWORK\4 BOXES\dynamic-woman.png"/>
              <p:cNvPicPr>
                <a:picLocks noChangeAspect="1" noChangeArrowheads="1"/>
              </p:cNvPicPr>
              <p:nvPr/>
            </p:nvPicPr>
            <p:blipFill>
              <a:blip r:embed="rId4" cstate="email">
                <a:lum bright="19000" contrast="21000"/>
                <a:grayscl/>
              </a:blip>
              <a:srcRect/>
              <a:stretch>
                <a:fillRect/>
              </a:stretch>
            </p:blipFill>
            <p:spPr bwMode="auto">
              <a:xfrm>
                <a:off x="8314639" y="2176160"/>
                <a:ext cx="1972355" cy="3269833"/>
              </a:xfrm>
              <a:prstGeom prst="rect">
                <a:avLst/>
              </a:prstGeom>
              <a:noFill/>
            </p:spPr>
          </p:pic>
        </p:grpSp>
        <p:grpSp>
          <p:nvGrpSpPr>
            <p:cNvPr id="5" name="Group 36"/>
            <p:cNvGrpSpPr/>
            <p:nvPr/>
          </p:nvGrpSpPr>
          <p:grpSpPr>
            <a:xfrm>
              <a:off x="2971150" y="1842448"/>
              <a:ext cx="2433808" cy="5385666"/>
              <a:chOff x="2971150" y="1842448"/>
              <a:chExt cx="2433808" cy="5385666"/>
            </a:xfrm>
          </p:grpSpPr>
          <p:sp>
            <p:nvSpPr>
              <p:cNvPr id="53" name="Rounded Rectangle 52"/>
              <p:cNvSpPr/>
              <p:nvPr/>
            </p:nvSpPr>
            <p:spPr bwMode="auto">
              <a:xfrm>
                <a:off x="2971150" y="1842448"/>
                <a:ext cx="2433808" cy="5385666"/>
              </a:xfrm>
              <a:prstGeom prst="roundRect">
                <a:avLst>
                  <a:gd name="adj" fmla="val 16871"/>
                </a:avLst>
              </a:prstGeom>
              <a:gradFill>
                <a:gsLst>
                  <a:gs pos="0">
                    <a:schemeClr val="bg2">
                      <a:alpha val="18000"/>
                    </a:schemeClr>
                  </a:gs>
                  <a:gs pos="56000">
                    <a:schemeClr val="bg2">
                      <a:alpha val="17000"/>
                    </a:schemeClr>
                  </a:gs>
                  <a:gs pos="100000">
                    <a:schemeClr val="tx1">
                      <a:alpha val="0"/>
                    </a:schemeClr>
                  </a:gs>
                </a:gsLst>
                <a:lin ang="5400000" scaled="1"/>
              </a:gradFill>
              <a:ln w="22225">
                <a:gradFill flip="none" rotWithShape="1">
                  <a:gsLst>
                    <a:gs pos="0">
                      <a:schemeClr val="tx1">
                        <a:alpha val="37000"/>
                      </a:schemeClr>
                    </a:gs>
                    <a:gs pos="56000">
                      <a:schemeClr val="tx1">
                        <a:alpha val="29000"/>
                      </a:schemeClr>
                    </a:gs>
                    <a:gs pos="100000">
                      <a:schemeClr val="tx1">
                        <a:alpha val="0"/>
                      </a:schemeClr>
                    </a:gs>
                  </a:gsLst>
                  <a:lin ang="5400000" scaled="1"/>
                  <a:tileRect/>
                </a:gradFill>
                <a:headEnd type="none" w="med" len="med"/>
                <a:tailEnd type="none" w="med" len="med"/>
              </a:ln>
              <a:effectLst>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2168" tIns="46084" rIns="92168" bIns="46084" numCol="1" rtlCol="0" anchor="ctr" anchorCtr="0" compatLnSpc="1">
                <a:prstTxWarp prst="textNoShape">
                  <a:avLst/>
                </a:prstTxWarp>
              </a:bodyPr>
              <a:lstStyle/>
              <a:p>
                <a:pPr algn="ctr" defTabSz="767783"/>
                <a:endParaRPr lang="en-US" dirty="0" smtClean="0">
                  <a:solidFill>
                    <a:schemeClr val="tx1"/>
                  </a:solidFill>
                </a:endParaRPr>
              </a:p>
            </p:txBody>
          </p:sp>
          <p:sp>
            <p:nvSpPr>
              <p:cNvPr id="54" name="Rounded Rectangle 53"/>
              <p:cNvSpPr/>
              <p:nvPr/>
            </p:nvSpPr>
            <p:spPr bwMode="auto">
              <a:xfrm>
                <a:off x="3062114" y="1937981"/>
                <a:ext cx="2251881" cy="5076968"/>
              </a:xfrm>
              <a:prstGeom prst="roundRect">
                <a:avLst/>
              </a:prstGeom>
              <a:gradFill>
                <a:gsLst>
                  <a:gs pos="0">
                    <a:schemeClr val="accent2"/>
                  </a:gs>
                  <a:gs pos="50000">
                    <a:schemeClr val="accent2">
                      <a:lumMod val="40000"/>
                      <a:lumOff val="60000"/>
                    </a:schemeClr>
                  </a:gs>
                  <a:gs pos="70000">
                    <a:schemeClr val="accent2">
                      <a:lumMod val="20000"/>
                      <a:lumOff val="80000"/>
                    </a:schemeClr>
                  </a:gs>
                </a:gsLst>
                <a:lin ang="16200000" scaled="0"/>
              </a:gradFill>
              <a:ln>
                <a:headEnd type="none" w="med" len="med"/>
                <a:tailEnd type="none" w="med" len="med"/>
              </a:ln>
              <a:effectLst>
                <a:outerShdw blurRad="63500" dist="38100" dir="5400000" rotWithShape="0">
                  <a:srgbClr val="000000">
                    <a:alpha val="45000"/>
                  </a:srgbClr>
                </a:outerShdw>
                <a:reflection blurRad="6350" stA="50000" endA="275" endPos="40000" dist="101600" dir="5400000" sy="-100000" algn="bl" rotWithShape="0"/>
              </a:effectLst>
              <a:scene3d>
                <a:camera prst="orthographicFront" fov="0">
                  <a:rot lat="0" lon="0" rev="0"/>
                </a:camera>
                <a:lightRig rig="glow" dir="t">
                  <a:rot lat="0" lon="0" rev="6360000"/>
                </a:lightRig>
              </a:scene3d>
              <a:sp3d prstMaterial="flat">
                <a:bevelT w="63500" h="82550"/>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9"/>
                <a:endParaRPr lang="en-US" sz="1900" dirty="0" smtClean="0">
                  <a:solidFill>
                    <a:srgbClr val="FFFFFF"/>
                  </a:solidFill>
                  <a:effectLst>
                    <a:outerShdw blurRad="38100" dist="38100" dir="2700000" algn="tl">
                      <a:srgbClr val="000000">
                        <a:alpha val="43137"/>
                      </a:srgbClr>
                    </a:outerShdw>
                  </a:effectLst>
                </a:endParaRPr>
              </a:p>
            </p:txBody>
          </p:sp>
          <p:sp>
            <p:nvSpPr>
              <p:cNvPr id="55" name="Rectangle 54"/>
              <p:cNvSpPr/>
              <p:nvPr/>
            </p:nvSpPr>
            <p:spPr>
              <a:xfrm>
                <a:off x="3149237" y="6103681"/>
                <a:ext cx="2130631" cy="434646"/>
              </a:xfrm>
              <a:prstGeom prst="rect">
                <a:avLst/>
              </a:prstGeom>
              <a:ln>
                <a:noFill/>
              </a:ln>
              <a:effectLst/>
            </p:spPr>
            <p:txBody>
              <a:bodyPr wrap="square" lIns="76807" tIns="38404" rIns="76807" bIns="38404">
                <a:spAutoFit/>
              </a:bodyPr>
              <a:lstStyle/>
              <a:p>
                <a:pPr algn="ctr" defTabSz="640004">
                  <a:defRPr/>
                </a:pPr>
                <a:r>
                  <a:rPr lang="en-US" sz="2000" kern="0" dirty="0">
                    <a:solidFill>
                      <a:sysClr val="windowText" lastClr="000000"/>
                    </a:solidFill>
                    <a:effectLst>
                      <a:reflection blurRad="6350" stA="55000" endA="300" endPos="45500" dir="5400000" sy="-100000" algn="bl" rotWithShape="0"/>
                    </a:effectLst>
                  </a:rPr>
                  <a:t>Standardized</a:t>
                </a:r>
                <a:endParaRPr lang="en-US" sz="3000" kern="0" dirty="0">
                  <a:solidFill>
                    <a:sysClr val="windowText" lastClr="000000"/>
                  </a:solidFill>
                  <a:effectLst>
                    <a:reflection blurRad="6350" stA="55000" endA="300" endPos="45500" dir="5400000" sy="-100000" algn="bl" rotWithShape="0"/>
                  </a:effectLst>
                </a:endParaRPr>
              </a:p>
            </p:txBody>
          </p:sp>
          <p:pic>
            <p:nvPicPr>
              <p:cNvPr id="56" name="Picture 4" descr="C:\Users\monical\Desktop\MMS\ARTWORK\4 BOXES\standard-man.png"/>
              <p:cNvPicPr>
                <a:picLocks noChangeAspect="1" noChangeArrowheads="1"/>
              </p:cNvPicPr>
              <p:nvPr/>
            </p:nvPicPr>
            <p:blipFill>
              <a:blip r:embed="rId5" cstate="email">
                <a:grayscl/>
                <a:lum bright="19000" contrast="21000"/>
              </a:blip>
              <a:srcRect/>
              <a:stretch>
                <a:fillRect/>
              </a:stretch>
            </p:blipFill>
            <p:spPr bwMode="auto">
              <a:xfrm>
                <a:off x="3159239" y="1959430"/>
                <a:ext cx="2099272" cy="3074988"/>
              </a:xfrm>
              <a:prstGeom prst="rect">
                <a:avLst/>
              </a:prstGeom>
              <a:noFill/>
            </p:spPr>
          </p:pic>
        </p:grpSp>
        <p:grpSp>
          <p:nvGrpSpPr>
            <p:cNvPr id="6" name="Group 35"/>
            <p:cNvGrpSpPr/>
            <p:nvPr/>
          </p:nvGrpSpPr>
          <p:grpSpPr>
            <a:xfrm>
              <a:off x="5509634" y="1842448"/>
              <a:ext cx="2433808" cy="5385666"/>
              <a:chOff x="5509634" y="1842448"/>
              <a:chExt cx="2433808" cy="5385666"/>
            </a:xfrm>
          </p:grpSpPr>
          <p:sp>
            <p:nvSpPr>
              <p:cNvPr id="46" name="Rounded Rectangle 45"/>
              <p:cNvSpPr/>
              <p:nvPr/>
            </p:nvSpPr>
            <p:spPr bwMode="auto">
              <a:xfrm>
                <a:off x="5509634" y="1842448"/>
                <a:ext cx="2433808" cy="5385666"/>
              </a:xfrm>
              <a:prstGeom prst="roundRect">
                <a:avLst>
                  <a:gd name="adj" fmla="val 16871"/>
                </a:avLst>
              </a:prstGeom>
              <a:gradFill>
                <a:gsLst>
                  <a:gs pos="0">
                    <a:schemeClr val="bg2">
                      <a:alpha val="18000"/>
                    </a:schemeClr>
                  </a:gs>
                  <a:gs pos="56000">
                    <a:schemeClr val="bg2">
                      <a:alpha val="17000"/>
                    </a:schemeClr>
                  </a:gs>
                  <a:gs pos="100000">
                    <a:schemeClr val="tx1">
                      <a:alpha val="0"/>
                    </a:schemeClr>
                  </a:gs>
                </a:gsLst>
                <a:lin ang="5400000" scaled="1"/>
              </a:gradFill>
              <a:ln w="22225">
                <a:gradFill flip="none" rotWithShape="1">
                  <a:gsLst>
                    <a:gs pos="0">
                      <a:schemeClr val="tx1">
                        <a:alpha val="37000"/>
                      </a:schemeClr>
                    </a:gs>
                    <a:gs pos="56000">
                      <a:schemeClr val="tx1">
                        <a:alpha val="29000"/>
                      </a:schemeClr>
                    </a:gs>
                    <a:gs pos="100000">
                      <a:schemeClr val="tx1">
                        <a:alpha val="0"/>
                      </a:schemeClr>
                    </a:gs>
                  </a:gsLst>
                  <a:lin ang="5400000" scaled="1"/>
                  <a:tileRect/>
                </a:gradFill>
                <a:headEnd type="none" w="med" len="med"/>
                <a:tailEnd type="none" w="med" len="med"/>
              </a:ln>
              <a:effectLst>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2168" tIns="46084" rIns="92168" bIns="46084" numCol="1" rtlCol="0" anchor="ctr" anchorCtr="0" compatLnSpc="1">
                <a:prstTxWarp prst="textNoShape">
                  <a:avLst/>
                </a:prstTxWarp>
              </a:bodyPr>
              <a:lstStyle/>
              <a:p>
                <a:pPr algn="ctr" defTabSz="767783"/>
                <a:endParaRPr lang="en-US" dirty="0" smtClean="0">
                  <a:solidFill>
                    <a:schemeClr val="tx1"/>
                  </a:solidFill>
                </a:endParaRPr>
              </a:p>
            </p:txBody>
          </p:sp>
          <p:sp>
            <p:nvSpPr>
              <p:cNvPr id="47" name="Rounded Rectangle 46"/>
              <p:cNvSpPr/>
              <p:nvPr/>
            </p:nvSpPr>
            <p:spPr bwMode="auto">
              <a:xfrm>
                <a:off x="5600598" y="1937981"/>
                <a:ext cx="2251881" cy="5076968"/>
              </a:xfrm>
              <a:prstGeom prst="roundRect">
                <a:avLst/>
              </a:prstGeom>
              <a:gradFill>
                <a:gsLst>
                  <a:gs pos="0">
                    <a:schemeClr val="accent3"/>
                  </a:gs>
                  <a:gs pos="50000">
                    <a:schemeClr val="accent3">
                      <a:lumMod val="40000"/>
                      <a:lumOff val="60000"/>
                    </a:schemeClr>
                  </a:gs>
                  <a:gs pos="70000">
                    <a:schemeClr val="accent3">
                      <a:lumMod val="20000"/>
                      <a:lumOff val="80000"/>
                    </a:schemeClr>
                  </a:gs>
                </a:gsLst>
                <a:lin ang="16200000" scaled="0"/>
              </a:gradFill>
              <a:ln>
                <a:headEnd type="none" w="med" len="med"/>
                <a:tailEnd type="none" w="med" len="med"/>
              </a:ln>
              <a:effectLst>
                <a:outerShdw blurRad="63500" dist="38100" dir="5400000" rotWithShape="0">
                  <a:srgbClr val="000000">
                    <a:alpha val="45000"/>
                  </a:srgbClr>
                </a:outerShdw>
                <a:reflection blurRad="6350" stA="50000" endA="275" endPos="40000" dist="101600" dir="5400000" sy="-100000" algn="bl" rotWithShape="0"/>
              </a:effectLst>
              <a:scene3d>
                <a:camera prst="orthographicFront" fov="0">
                  <a:rot lat="0" lon="0" rev="0"/>
                </a:camera>
                <a:lightRig rig="glow" dir="t">
                  <a:rot lat="0" lon="0" rev="6360000"/>
                </a:lightRig>
              </a:scene3d>
              <a:sp3d prstMaterial="flat">
                <a:bevelT w="63500" h="82550"/>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9"/>
                <a:endParaRPr lang="en-US" sz="1900" dirty="0" smtClean="0">
                  <a:solidFill>
                    <a:srgbClr val="FFFFFF"/>
                  </a:solidFill>
                  <a:effectLst>
                    <a:outerShdw blurRad="38100" dist="38100" dir="2700000" algn="tl">
                      <a:srgbClr val="000000">
                        <a:alpha val="43137"/>
                      </a:srgbClr>
                    </a:outerShdw>
                  </a:effectLst>
                </a:endParaRPr>
              </a:p>
            </p:txBody>
          </p:sp>
          <p:sp>
            <p:nvSpPr>
              <p:cNvPr id="51" name="Rectangle 50"/>
              <p:cNvSpPr/>
              <p:nvPr/>
            </p:nvSpPr>
            <p:spPr>
              <a:xfrm>
                <a:off x="5730291" y="6103682"/>
                <a:ext cx="2021228" cy="434646"/>
              </a:xfrm>
              <a:prstGeom prst="rect">
                <a:avLst/>
              </a:prstGeom>
              <a:ln>
                <a:noFill/>
              </a:ln>
              <a:effectLst/>
            </p:spPr>
            <p:txBody>
              <a:bodyPr wrap="square" lIns="76807" tIns="38404" rIns="76807" bIns="38404">
                <a:spAutoFit/>
              </a:bodyPr>
              <a:lstStyle/>
              <a:p>
                <a:pPr algn="ctr" defTabSz="640004">
                  <a:defRPr/>
                </a:pPr>
                <a:r>
                  <a:rPr lang="en-US" sz="2000" kern="0" dirty="0">
                    <a:solidFill>
                      <a:sysClr val="windowText" lastClr="000000"/>
                    </a:solidFill>
                    <a:effectLst>
                      <a:reflection blurRad="6350" stA="55000" endA="300" endPos="45500" dir="5400000" sy="-100000" algn="bl" rotWithShape="0"/>
                    </a:effectLst>
                  </a:rPr>
                  <a:t>Rationalized</a:t>
                </a:r>
                <a:endParaRPr lang="en-US" sz="3000" kern="0" dirty="0">
                  <a:solidFill>
                    <a:sysClr val="windowText" lastClr="000000"/>
                  </a:solidFill>
                  <a:effectLst>
                    <a:reflection blurRad="6350" stA="55000" endA="300" endPos="45500" dir="5400000" sy="-100000" algn="bl" rotWithShape="0"/>
                  </a:effectLst>
                </a:endParaRPr>
              </a:p>
            </p:txBody>
          </p:sp>
          <p:pic>
            <p:nvPicPr>
              <p:cNvPr id="52" name="Picture 6" descr="C:\Users\monical\Desktop\MMS\ARTWORK\4 BOXES\rationalized-woman.png"/>
              <p:cNvPicPr>
                <a:picLocks noChangeAspect="1" noChangeArrowheads="1"/>
              </p:cNvPicPr>
              <p:nvPr/>
            </p:nvPicPr>
            <p:blipFill>
              <a:blip r:embed="rId6" cstate="email">
                <a:grayscl/>
                <a:lum bright="5000" contrast="21000"/>
              </a:blip>
              <a:srcRect/>
              <a:stretch>
                <a:fillRect/>
              </a:stretch>
            </p:blipFill>
            <p:spPr bwMode="auto">
              <a:xfrm>
                <a:off x="5699184" y="1903637"/>
                <a:ext cx="2068084" cy="3060250"/>
              </a:xfrm>
              <a:prstGeom prst="rect">
                <a:avLst/>
              </a:prstGeom>
              <a:noFill/>
            </p:spPr>
          </p:pic>
        </p:grpSp>
      </p:grpSp>
      <p:sp>
        <p:nvSpPr>
          <p:cNvPr id="67" name="TextBox 66"/>
          <p:cNvSpPr txBox="1"/>
          <p:nvPr/>
        </p:nvSpPr>
        <p:spPr>
          <a:xfrm>
            <a:off x="1883601" y="6272795"/>
            <a:ext cx="5339687" cy="403187"/>
          </a:xfrm>
          <a:prstGeom prst="rect">
            <a:avLst/>
          </a:prstGeom>
          <a:noFill/>
        </p:spPr>
        <p:txBody>
          <a:bodyPr wrap="square" lIns="64001" tIns="32000" rIns="64001" bIns="32000" rtlCol="0">
            <a:spAutoFit/>
          </a:bodyPr>
          <a:lstStyle/>
          <a:p>
            <a:pPr algn="ctr"/>
            <a:r>
              <a:rPr lang="en-US" sz="2200" dirty="0"/>
              <a:t>http://www.microsoft.com/io</a:t>
            </a:r>
          </a:p>
        </p:txBody>
      </p:sp>
      <p:sp>
        <p:nvSpPr>
          <p:cNvPr id="39" name="TextBox 38"/>
          <p:cNvSpPr txBox="1"/>
          <p:nvPr/>
        </p:nvSpPr>
        <p:spPr>
          <a:xfrm>
            <a:off x="1828801" y="7010401"/>
            <a:ext cx="6407624" cy="483824"/>
          </a:xfrm>
          <a:prstGeom prst="rect">
            <a:avLst/>
          </a:prstGeom>
          <a:noFill/>
        </p:spPr>
        <p:txBody>
          <a:bodyPr wrap="square" lIns="76804" tIns="38403" rIns="76804" bIns="38403" rtlCol="0">
            <a:spAutoFit/>
          </a:bodyPr>
          <a:lstStyle/>
          <a:p>
            <a:pPr algn="ctr"/>
            <a:r>
              <a:rPr lang="en-US" sz="2600" dirty="0"/>
              <a:t>http://www.microsoft.com/io</a:t>
            </a:r>
          </a:p>
        </p:txBody>
      </p:sp>
      <p:grpSp>
        <p:nvGrpSpPr>
          <p:cNvPr id="7" name="Group 39"/>
          <p:cNvGrpSpPr>
            <a:grpSpLocks/>
          </p:cNvGrpSpPr>
          <p:nvPr/>
        </p:nvGrpSpPr>
        <p:grpSpPr bwMode="auto">
          <a:xfrm>
            <a:off x="1577484" y="2259013"/>
            <a:ext cx="1728788" cy="1703387"/>
            <a:chOff x="1600200" y="2819400"/>
            <a:chExt cx="1728787" cy="1703387"/>
          </a:xfrm>
        </p:grpSpPr>
        <p:pic>
          <p:nvPicPr>
            <p:cNvPr id="73" name="Picture 33" descr="cooltools-shape"/>
            <p:cNvPicPr>
              <a:picLocks noChangeAspect="1" noChangeArrowheads="1"/>
            </p:cNvPicPr>
            <p:nvPr/>
          </p:nvPicPr>
          <p:blipFill>
            <a:blip r:embed="rId7" cstate="email"/>
            <a:srcRect/>
            <a:stretch>
              <a:fillRect/>
            </a:stretch>
          </p:blipFill>
          <p:spPr bwMode="auto">
            <a:xfrm>
              <a:off x="1600200" y="2819400"/>
              <a:ext cx="1728787" cy="1703387"/>
            </a:xfrm>
            <a:prstGeom prst="rect">
              <a:avLst/>
            </a:prstGeom>
            <a:noFill/>
            <a:ln w="12700">
              <a:noFill/>
              <a:miter lim="800000"/>
              <a:headEnd/>
              <a:tailEnd/>
            </a:ln>
          </p:spPr>
        </p:pic>
        <p:sp>
          <p:nvSpPr>
            <p:cNvPr id="74" name="Text Box 25"/>
            <p:cNvSpPr txBox="1">
              <a:spLocks noChangeArrowheads="1"/>
            </p:cNvSpPr>
            <p:nvPr/>
          </p:nvSpPr>
          <p:spPr bwMode="auto">
            <a:xfrm>
              <a:off x="1808163" y="3257550"/>
              <a:ext cx="1225912" cy="738664"/>
            </a:xfrm>
            <a:prstGeom prst="rect">
              <a:avLst/>
            </a:prstGeom>
            <a:noFill/>
            <a:ln w="12700">
              <a:noFill/>
              <a:miter lim="800000"/>
              <a:headEnd/>
              <a:tailEnd/>
            </a:ln>
            <a:effectLst/>
          </p:spPr>
          <p:txBody>
            <a:bodyPr wrap="none">
              <a:spAutoFit/>
            </a:bodyPr>
            <a:lstStyle/>
            <a:p>
              <a:pPr algn="ctr">
                <a:defRPr/>
              </a:pPr>
              <a:r>
                <a:rPr lang="en-US" sz="1400" dirty="0">
                  <a:solidFill>
                    <a:schemeClr val="bg1"/>
                  </a:solidFill>
                  <a:effectLst>
                    <a:outerShdw blurRad="38100" dist="38100" dir="2700000" algn="tl">
                      <a:srgbClr val="000000"/>
                    </a:outerShdw>
                  </a:effectLst>
                </a:rPr>
                <a:t>Reduce Total</a:t>
              </a:r>
              <a:br>
                <a:rPr lang="en-US" sz="1400" dirty="0">
                  <a:solidFill>
                    <a:schemeClr val="bg1"/>
                  </a:solidFill>
                  <a:effectLst>
                    <a:outerShdw blurRad="38100" dist="38100" dir="2700000" algn="tl">
                      <a:srgbClr val="000000"/>
                    </a:outerShdw>
                  </a:effectLst>
                </a:rPr>
              </a:br>
              <a:r>
                <a:rPr lang="en-US" sz="1400" dirty="0">
                  <a:solidFill>
                    <a:schemeClr val="bg1"/>
                  </a:solidFill>
                  <a:effectLst>
                    <a:outerShdw blurRad="38100" dist="38100" dir="2700000" algn="tl">
                      <a:srgbClr val="000000"/>
                    </a:outerShdw>
                  </a:effectLst>
                </a:rPr>
                <a:t>Cost of</a:t>
              </a:r>
              <a:br>
                <a:rPr lang="en-US" sz="1400" dirty="0">
                  <a:solidFill>
                    <a:schemeClr val="bg1"/>
                  </a:solidFill>
                  <a:effectLst>
                    <a:outerShdw blurRad="38100" dist="38100" dir="2700000" algn="tl">
                      <a:srgbClr val="000000"/>
                    </a:outerShdw>
                  </a:effectLst>
                </a:rPr>
              </a:br>
              <a:r>
                <a:rPr lang="en-US" sz="1400" dirty="0" smtClean="0">
                  <a:solidFill>
                    <a:schemeClr val="bg1"/>
                  </a:solidFill>
                  <a:effectLst>
                    <a:outerShdw blurRad="38100" dist="38100" dir="2700000" algn="tl">
                      <a:srgbClr val="000000"/>
                    </a:outerShdw>
                  </a:effectLst>
                </a:rPr>
                <a:t>Ownership</a:t>
              </a:r>
              <a:endParaRPr lang="en-US" sz="1400" dirty="0">
                <a:solidFill>
                  <a:schemeClr val="bg1"/>
                </a:solidFill>
                <a:effectLst>
                  <a:outerShdw blurRad="38100" dist="38100" dir="2700000" algn="tl">
                    <a:srgbClr val="000000"/>
                  </a:outerShdw>
                </a:effectLst>
              </a:endParaRPr>
            </a:p>
          </p:txBody>
        </p:sp>
      </p:grpSp>
      <p:grpSp>
        <p:nvGrpSpPr>
          <p:cNvPr id="8" name="Group 36"/>
          <p:cNvGrpSpPr>
            <a:grpSpLocks/>
          </p:cNvGrpSpPr>
          <p:nvPr/>
        </p:nvGrpSpPr>
        <p:grpSpPr bwMode="auto">
          <a:xfrm>
            <a:off x="3733800" y="1954213"/>
            <a:ext cx="1728788" cy="1703387"/>
            <a:chOff x="2743200" y="3697288"/>
            <a:chExt cx="1728787" cy="1703387"/>
          </a:xfrm>
        </p:grpSpPr>
        <p:pic>
          <p:nvPicPr>
            <p:cNvPr id="76" name="Picture 35" descr="cooltools-shape"/>
            <p:cNvPicPr>
              <a:picLocks noChangeAspect="1" noChangeArrowheads="1"/>
            </p:cNvPicPr>
            <p:nvPr/>
          </p:nvPicPr>
          <p:blipFill>
            <a:blip r:embed="rId7" cstate="email"/>
            <a:srcRect/>
            <a:stretch>
              <a:fillRect/>
            </a:stretch>
          </p:blipFill>
          <p:spPr bwMode="auto">
            <a:xfrm>
              <a:off x="2743200" y="3697288"/>
              <a:ext cx="1728787" cy="1703387"/>
            </a:xfrm>
            <a:prstGeom prst="rect">
              <a:avLst/>
            </a:prstGeom>
            <a:noFill/>
            <a:ln w="12700">
              <a:noFill/>
              <a:miter lim="800000"/>
              <a:headEnd/>
              <a:tailEnd/>
            </a:ln>
          </p:spPr>
        </p:pic>
        <p:sp>
          <p:nvSpPr>
            <p:cNvPr id="77" name="Text Box 27"/>
            <p:cNvSpPr txBox="1">
              <a:spLocks noChangeArrowheads="1"/>
            </p:cNvSpPr>
            <p:nvPr/>
          </p:nvSpPr>
          <p:spPr bwMode="auto">
            <a:xfrm>
              <a:off x="2970213" y="4257675"/>
              <a:ext cx="1265236" cy="523220"/>
            </a:xfrm>
            <a:prstGeom prst="rect">
              <a:avLst/>
            </a:prstGeom>
            <a:noFill/>
            <a:ln w="12700">
              <a:noFill/>
              <a:miter lim="800000"/>
              <a:headEnd/>
              <a:tailEnd/>
            </a:ln>
            <a:effectLst/>
          </p:spPr>
          <p:txBody>
            <a:bodyPr>
              <a:spAutoFit/>
            </a:bodyPr>
            <a:lstStyle/>
            <a:p>
              <a:pPr algn="ctr">
                <a:defRPr/>
              </a:pPr>
              <a:r>
                <a:rPr lang="en-US" sz="1400" dirty="0">
                  <a:solidFill>
                    <a:schemeClr val="bg1"/>
                  </a:solidFill>
                  <a:effectLst>
                    <a:outerShdw blurRad="38100" dist="38100" dir="2700000" algn="tl">
                      <a:srgbClr val="000000"/>
                    </a:outerShdw>
                  </a:effectLst>
                </a:rPr>
                <a:t>Increase</a:t>
              </a:r>
            </a:p>
            <a:p>
              <a:pPr algn="ctr">
                <a:defRPr/>
              </a:pPr>
              <a:r>
                <a:rPr lang="en-US" sz="1400" dirty="0">
                  <a:solidFill>
                    <a:schemeClr val="bg1"/>
                  </a:solidFill>
                  <a:effectLst>
                    <a:outerShdw blurRad="38100" dist="38100" dir="2700000" algn="tl">
                      <a:srgbClr val="000000"/>
                    </a:outerShdw>
                  </a:effectLst>
                </a:rPr>
                <a:t>Availability</a:t>
              </a:r>
            </a:p>
          </p:txBody>
        </p:sp>
      </p:grpSp>
      <p:grpSp>
        <p:nvGrpSpPr>
          <p:cNvPr id="9" name="Group 33"/>
          <p:cNvGrpSpPr>
            <a:grpSpLocks/>
          </p:cNvGrpSpPr>
          <p:nvPr/>
        </p:nvGrpSpPr>
        <p:grpSpPr bwMode="auto">
          <a:xfrm>
            <a:off x="5867400" y="1649413"/>
            <a:ext cx="1728788" cy="1703387"/>
            <a:chOff x="4519613" y="3000375"/>
            <a:chExt cx="1728787" cy="1703388"/>
          </a:xfrm>
        </p:grpSpPr>
        <p:pic>
          <p:nvPicPr>
            <p:cNvPr id="79" name="Picture 36" descr="cooltools-shape"/>
            <p:cNvPicPr>
              <a:picLocks noChangeAspect="1" noChangeArrowheads="1"/>
            </p:cNvPicPr>
            <p:nvPr/>
          </p:nvPicPr>
          <p:blipFill>
            <a:blip r:embed="rId7" cstate="email"/>
            <a:srcRect/>
            <a:stretch>
              <a:fillRect/>
            </a:stretch>
          </p:blipFill>
          <p:spPr bwMode="auto">
            <a:xfrm>
              <a:off x="4519613" y="3000375"/>
              <a:ext cx="1728787" cy="1703388"/>
            </a:xfrm>
            <a:prstGeom prst="rect">
              <a:avLst/>
            </a:prstGeom>
            <a:noFill/>
            <a:ln w="12700">
              <a:noFill/>
              <a:miter lim="800000"/>
              <a:headEnd/>
              <a:tailEnd/>
            </a:ln>
          </p:spPr>
        </p:pic>
        <p:sp>
          <p:nvSpPr>
            <p:cNvPr id="80" name="Text Box 26"/>
            <p:cNvSpPr txBox="1">
              <a:spLocks noChangeArrowheads="1"/>
            </p:cNvSpPr>
            <p:nvPr/>
          </p:nvSpPr>
          <p:spPr bwMode="auto">
            <a:xfrm>
              <a:off x="4967288" y="3552825"/>
              <a:ext cx="742511" cy="523220"/>
            </a:xfrm>
            <a:prstGeom prst="rect">
              <a:avLst/>
            </a:prstGeom>
            <a:noFill/>
            <a:ln w="12700">
              <a:noFill/>
              <a:miter lim="800000"/>
              <a:headEnd/>
              <a:tailEnd/>
            </a:ln>
            <a:effectLst/>
          </p:spPr>
          <p:txBody>
            <a:bodyPr wrap="none">
              <a:spAutoFit/>
            </a:bodyPr>
            <a:lstStyle/>
            <a:p>
              <a:pPr algn="ctr">
                <a:defRPr/>
              </a:pPr>
              <a:r>
                <a:rPr lang="en-US" sz="1400" dirty="0">
                  <a:solidFill>
                    <a:schemeClr val="bg1"/>
                  </a:solidFill>
                  <a:effectLst>
                    <a:outerShdw blurRad="38100" dist="38100" dir="2700000" algn="tl">
                      <a:srgbClr val="000000"/>
                    </a:outerShdw>
                  </a:effectLst>
                </a:rPr>
                <a:t>Enable</a:t>
              </a:r>
            </a:p>
            <a:p>
              <a:pPr algn="ctr">
                <a:defRPr/>
              </a:pPr>
              <a:r>
                <a:rPr lang="en-US" sz="1400" dirty="0">
                  <a:solidFill>
                    <a:schemeClr val="bg1"/>
                  </a:solidFill>
                  <a:effectLst>
                    <a:outerShdw blurRad="38100" dist="38100" dir="2700000" algn="tl">
                      <a:srgbClr val="000000"/>
                    </a:outerShdw>
                  </a:effectLst>
                </a:rPr>
                <a:t>Agility</a:t>
              </a:r>
            </a:p>
          </p:txBody>
        </p:sp>
      </p:grpSp>
      <p:sp>
        <p:nvSpPr>
          <p:cNvPr id="81" name="Rounded Rectangle 80"/>
          <p:cNvSpPr/>
          <p:nvPr/>
        </p:nvSpPr>
        <p:spPr bwMode="auto">
          <a:xfrm>
            <a:off x="1559625" y="3752848"/>
            <a:ext cx="1828800" cy="1828800"/>
          </a:xfrm>
          <a:prstGeom prst="roundRect">
            <a:avLst>
              <a:gd name="adj" fmla="val 11708"/>
            </a:avLst>
          </a:prstGeom>
          <a:solidFill>
            <a:schemeClr val="accent6">
              <a:lumMod val="50000"/>
            </a:schemeClr>
          </a:solidFill>
          <a:ln w="34925" cap="flat" cmpd="dbl" algn="ctr">
            <a:solidFill>
              <a:schemeClr val="tx1">
                <a:lumMod val="50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391" tIns="45698" rIns="91391" bIns="45698" numCol="1" rtlCol="0" anchor="ctr" anchorCtr="0" compatLnSpc="1">
            <a:prstTxWarp prst="textNoShape">
              <a:avLst/>
            </a:prstTxWarp>
          </a:bodyPr>
          <a:lstStyle/>
          <a:p>
            <a:pPr algn="ctr" defTabSz="913923" eaLnBrk="1" hangingPunct="1"/>
            <a:r>
              <a:rPr lang="en-US" sz="1400" dirty="0" smtClean="0">
                <a:solidFill>
                  <a:schemeClr val="bg1"/>
                </a:solidFill>
                <a:effectLst>
                  <a:outerShdw blurRad="38100" dist="38100" dir="2700000" algn="tl">
                    <a:srgbClr val="000000">
                      <a:alpha val="43137"/>
                    </a:srgbClr>
                  </a:outerShdw>
                </a:effectLst>
              </a:rPr>
              <a:t>Power</a:t>
            </a:r>
          </a:p>
          <a:p>
            <a:pPr algn="ctr" defTabSz="913923" eaLnBrk="1" hangingPunct="1"/>
            <a:endParaRPr lang="en-US" sz="1400" dirty="0" smtClean="0">
              <a:solidFill>
                <a:schemeClr val="bg1"/>
              </a:solidFill>
              <a:effectLst>
                <a:outerShdw blurRad="38100" dist="38100" dir="2700000" algn="tl">
                  <a:srgbClr val="000000">
                    <a:alpha val="43137"/>
                  </a:srgbClr>
                </a:outerShdw>
              </a:effectLst>
            </a:endParaRPr>
          </a:p>
          <a:p>
            <a:pPr algn="ctr" defTabSz="913923" eaLnBrk="1" hangingPunct="1"/>
            <a:r>
              <a:rPr lang="en-US" sz="1400" dirty="0" smtClean="0">
                <a:solidFill>
                  <a:schemeClr val="bg1"/>
                </a:solidFill>
                <a:effectLst>
                  <a:outerShdw blurRad="38100" dist="38100" dir="2700000" algn="tl">
                    <a:srgbClr val="000000">
                      <a:alpha val="43137"/>
                    </a:srgbClr>
                  </a:outerShdw>
                </a:effectLst>
              </a:rPr>
              <a:t>Asset utilization</a:t>
            </a:r>
          </a:p>
          <a:p>
            <a:pPr algn="ctr" defTabSz="913923" eaLnBrk="1" hangingPunct="1"/>
            <a:endParaRPr lang="en-US" sz="1400" dirty="0" smtClean="0">
              <a:solidFill>
                <a:schemeClr val="bg1"/>
              </a:solidFill>
              <a:effectLst>
                <a:outerShdw blurRad="38100" dist="38100" dir="2700000" algn="tl">
                  <a:srgbClr val="000000">
                    <a:alpha val="43137"/>
                  </a:srgbClr>
                </a:outerShdw>
              </a:effectLst>
            </a:endParaRPr>
          </a:p>
          <a:p>
            <a:pPr algn="ctr" defTabSz="913923" eaLnBrk="1" hangingPunct="1"/>
            <a:r>
              <a:rPr lang="en-US" sz="1400" dirty="0" smtClean="0">
                <a:solidFill>
                  <a:schemeClr val="bg1"/>
                </a:solidFill>
                <a:effectLst>
                  <a:outerShdw blurRad="38100" dist="38100" dir="2700000" algn="tl">
                    <a:srgbClr val="000000">
                      <a:alpha val="43137"/>
                    </a:srgbClr>
                  </a:outerShdw>
                </a:effectLst>
              </a:rPr>
              <a:t>Application testing</a:t>
            </a:r>
          </a:p>
        </p:txBody>
      </p:sp>
      <p:sp>
        <p:nvSpPr>
          <p:cNvPr id="82" name="Rounded Rectangle 81"/>
          <p:cNvSpPr/>
          <p:nvPr/>
        </p:nvSpPr>
        <p:spPr bwMode="auto">
          <a:xfrm>
            <a:off x="3657600" y="3448048"/>
            <a:ext cx="1828800" cy="1828800"/>
          </a:xfrm>
          <a:prstGeom prst="roundRect">
            <a:avLst>
              <a:gd name="adj" fmla="val 11708"/>
            </a:avLst>
          </a:prstGeom>
          <a:solidFill>
            <a:schemeClr val="accent6">
              <a:lumMod val="50000"/>
            </a:schemeClr>
          </a:solidFill>
          <a:ln w="34925" cap="flat" cmpd="dbl" algn="ctr">
            <a:solidFill>
              <a:schemeClr val="tx1">
                <a:lumMod val="50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391" tIns="45698" rIns="91391" bIns="45698" numCol="1" rtlCol="0" anchor="ctr" anchorCtr="0" compatLnSpc="1">
            <a:prstTxWarp prst="textNoShape">
              <a:avLst/>
            </a:prstTxWarp>
          </a:bodyPr>
          <a:lstStyle/>
          <a:p>
            <a:pPr algn="ctr" defTabSz="913923" eaLnBrk="1" hangingPunct="1"/>
            <a:r>
              <a:rPr lang="en-US" sz="1400" dirty="0" smtClean="0">
                <a:solidFill>
                  <a:schemeClr val="bg1"/>
                </a:solidFill>
                <a:effectLst>
                  <a:outerShdw blurRad="38100" dist="38100" dir="2700000" algn="tl">
                    <a:srgbClr val="000000">
                      <a:alpha val="43137"/>
                    </a:srgbClr>
                  </a:outerShdw>
                </a:effectLst>
              </a:rPr>
              <a:t>Backup</a:t>
            </a:r>
          </a:p>
          <a:p>
            <a:pPr algn="ctr" defTabSz="913923" eaLnBrk="1" hangingPunct="1"/>
            <a:endParaRPr lang="en-US" sz="1400" dirty="0" smtClean="0">
              <a:solidFill>
                <a:schemeClr val="bg1"/>
              </a:solidFill>
              <a:effectLst>
                <a:outerShdw blurRad="38100" dist="38100" dir="2700000" algn="tl">
                  <a:srgbClr val="000000">
                    <a:alpha val="43137"/>
                  </a:srgbClr>
                </a:outerShdw>
              </a:effectLst>
            </a:endParaRPr>
          </a:p>
          <a:p>
            <a:pPr algn="ctr" defTabSz="913923" eaLnBrk="1" hangingPunct="1"/>
            <a:r>
              <a:rPr lang="en-US" sz="1400" dirty="0" smtClean="0">
                <a:solidFill>
                  <a:schemeClr val="bg1"/>
                </a:solidFill>
                <a:effectLst>
                  <a:outerShdw blurRad="38100" dist="38100" dir="2700000" algn="tl">
                    <a:srgbClr val="000000">
                      <a:alpha val="43137"/>
                    </a:srgbClr>
                  </a:outerShdw>
                </a:effectLst>
              </a:rPr>
              <a:t>Recovery</a:t>
            </a:r>
          </a:p>
          <a:p>
            <a:pPr algn="ctr" defTabSz="913923" eaLnBrk="1" hangingPunct="1"/>
            <a:endParaRPr lang="en-US" sz="1400" dirty="0" smtClean="0">
              <a:solidFill>
                <a:schemeClr val="bg1"/>
              </a:solidFill>
              <a:effectLst>
                <a:outerShdw blurRad="38100" dist="38100" dir="2700000" algn="tl">
                  <a:srgbClr val="000000">
                    <a:alpha val="43137"/>
                  </a:srgbClr>
                </a:outerShdw>
              </a:effectLst>
            </a:endParaRPr>
          </a:p>
          <a:p>
            <a:pPr algn="ctr" defTabSz="913923" eaLnBrk="1" hangingPunct="1"/>
            <a:r>
              <a:rPr lang="en-US" sz="1400" dirty="0" smtClean="0">
                <a:solidFill>
                  <a:schemeClr val="bg1"/>
                </a:solidFill>
                <a:effectLst>
                  <a:outerShdw blurRad="38100" dist="38100" dir="2700000" algn="tl">
                    <a:srgbClr val="000000">
                      <a:alpha val="43137"/>
                    </a:srgbClr>
                  </a:outerShdw>
                </a:effectLst>
              </a:rPr>
              <a:t>Business continuity</a:t>
            </a:r>
          </a:p>
        </p:txBody>
      </p:sp>
      <p:sp>
        <p:nvSpPr>
          <p:cNvPr id="83" name="Rounded Rectangle 82"/>
          <p:cNvSpPr/>
          <p:nvPr/>
        </p:nvSpPr>
        <p:spPr bwMode="auto">
          <a:xfrm>
            <a:off x="5802329" y="3143248"/>
            <a:ext cx="1828800" cy="1828800"/>
          </a:xfrm>
          <a:prstGeom prst="roundRect">
            <a:avLst>
              <a:gd name="adj" fmla="val 11708"/>
            </a:avLst>
          </a:prstGeom>
          <a:solidFill>
            <a:schemeClr val="accent6">
              <a:lumMod val="50000"/>
            </a:schemeClr>
          </a:solidFill>
          <a:ln w="34925" cap="flat" cmpd="dbl" algn="ctr">
            <a:solidFill>
              <a:schemeClr val="tx1">
                <a:lumMod val="50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391" tIns="45698" rIns="91391" bIns="45698" numCol="1" rtlCol="0" anchor="ctr" anchorCtr="0" compatLnSpc="1">
            <a:prstTxWarp prst="textNoShape">
              <a:avLst/>
            </a:prstTxWarp>
          </a:bodyPr>
          <a:lstStyle/>
          <a:p>
            <a:pPr algn="ctr" defTabSz="913923" eaLnBrk="1" hangingPunct="1"/>
            <a:r>
              <a:rPr lang="en-US" sz="1400" dirty="0" smtClean="0">
                <a:solidFill>
                  <a:schemeClr val="bg1"/>
                </a:solidFill>
                <a:effectLst>
                  <a:outerShdw blurRad="38100" dist="38100" dir="2700000" algn="tl">
                    <a:srgbClr val="000000">
                      <a:alpha val="43137"/>
                    </a:srgbClr>
                  </a:outerShdw>
                </a:effectLst>
              </a:rPr>
              <a:t>Dynamic provisioning</a:t>
            </a:r>
          </a:p>
          <a:p>
            <a:pPr algn="ctr" defTabSz="913923" eaLnBrk="1" hangingPunct="1"/>
            <a:endParaRPr lang="en-US" sz="1400" dirty="0" smtClean="0">
              <a:solidFill>
                <a:schemeClr val="bg1"/>
              </a:solidFill>
              <a:effectLst>
                <a:outerShdw blurRad="38100" dist="38100" dir="2700000" algn="tl">
                  <a:srgbClr val="000000">
                    <a:alpha val="43137"/>
                  </a:srgbClr>
                </a:outerShdw>
              </a:effectLst>
            </a:endParaRPr>
          </a:p>
          <a:p>
            <a:pPr algn="ctr" defTabSz="913923" eaLnBrk="1" hangingPunct="1"/>
            <a:r>
              <a:rPr lang="en-US" sz="1400" dirty="0" smtClean="0">
                <a:solidFill>
                  <a:schemeClr val="bg1"/>
                </a:solidFill>
                <a:effectLst>
                  <a:outerShdw blurRad="38100" dist="38100" dir="2700000" algn="tl">
                    <a:srgbClr val="000000">
                      <a:alpha val="43137"/>
                    </a:srgbClr>
                  </a:outerShdw>
                </a:effectLst>
              </a:rPr>
              <a:t>Migration</a:t>
            </a:r>
          </a:p>
          <a:p>
            <a:pPr algn="ctr" defTabSz="913923" eaLnBrk="1" hangingPunct="1"/>
            <a:endParaRPr lang="en-US" sz="1400" dirty="0" smtClean="0">
              <a:solidFill>
                <a:schemeClr val="bg1"/>
              </a:solidFill>
              <a:effectLst>
                <a:outerShdw blurRad="38100" dist="38100" dir="2700000" algn="tl">
                  <a:srgbClr val="000000">
                    <a:alpha val="43137"/>
                  </a:srgbClr>
                </a:outerShdw>
              </a:effectLst>
            </a:endParaRPr>
          </a:p>
          <a:p>
            <a:pPr algn="ctr" defTabSz="913923" eaLnBrk="1" hangingPunct="1"/>
            <a:r>
              <a:rPr lang="en-US" sz="1400" dirty="0" smtClean="0">
                <a:solidFill>
                  <a:schemeClr val="bg1"/>
                </a:solidFill>
                <a:effectLst>
                  <a:outerShdw blurRad="38100" dist="38100" dir="2700000" algn="tl">
                    <a:srgbClr val="000000">
                      <a:alpha val="43137"/>
                    </a:srgbClr>
                  </a:outerShdw>
                </a:effectLst>
              </a:rPr>
              <a:t>Self-managing dynamic systems</a:t>
            </a:r>
          </a:p>
        </p:txBody>
      </p:sp>
      <p:sp>
        <p:nvSpPr>
          <p:cNvPr id="40" name="Slide Number Placeholder 3"/>
          <p:cNvSpPr>
            <a:spLocks noGrp="1"/>
          </p:cNvSpPr>
          <p:nvPr>
            <p:ph type="sldNum" sz="quarter" idx="4294967295"/>
          </p:nvPr>
        </p:nvSpPr>
        <p:spPr>
          <a:xfrm>
            <a:off x="7010400" y="6534150"/>
            <a:ext cx="2133600" cy="476250"/>
          </a:xfrm>
          <a:prstGeom prst="rect">
            <a:avLst/>
          </a:prstGeom>
        </p:spPr>
        <p:txBody>
          <a:bodyPr/>
          <a:lstStyle/>
          <a:p>
            <a:pPr>
              <a:defRPr/>
            </a:pPr>
            <a:fld id="{58C94768-E543-4679-B266-4A42407B75B8}" type="slidenum">
              <a:rPr lang="en-US" smtClean="0"/>
              <a:pPr>
                <a:defRPr/>
              </a:pPr>
              <a:t>5</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3" descr="Circular-Field"/>
          <p:cNvPicPr>
            <a:picLocks noChangeAspect="1" noChangeArrowheads="1"/>
          </p:cNvPicPr>
          <p:nvPr/>
        </p:nvPicPr>
        <p:blipFill>
          <a:blip r:embed="rId3" cstate="email">
            <a:duotone>
              <a:prstClr val="black"/>
              <a:schemeClr val="accent2">
                <a:tint val="45000"/>
                <a:satMod val="400000"/>
              </a:schemeClr>
            </a:duotone>
          </a:blip>
          <a:srcRect/>
          <a:stretch>
            <a:fillRect/>
          </a:stretch>
        </p:blipFill>
        <p:spPr bwMode="auto">
          <a:xfrm>
            <a:off x="615706" y="1864859"/>
            <a:ext cx="7572375" cy="4656137"/>
          </a:xfrm>
          <a:prstGeom prst="rect">
            <a:avLst/>
          </a:prstGeom>
          <a:noFill/>
          <a:ln w="9525">
            <a:noFill/>
            <a:miter lim="800000"/>
            <a:headEnd/>
            <a:tailEnd/>
          </a:ln>
        </p:spPr>
      </p:pic>
      <p:pic>
        <p:nvPicPr>
          <p:cNvPr id="108" name="Picture 23" descr="Circular-Field"/>
          <p:cNvPicPr>
            <a:picLocks noChangeAspect="1" noChangeArrowheads="1"/>
          </p:cNvPicPr>
          <p:nvPr/>
        </p:nvPicPr>
        <p:blipFill>
          <a:blip r:embed="rId3" cstate="email">
            <a:duotone>
              <a:prstClr val="black"/>
              <a:schemeClr val="accent1">
                <a:tint val="45000"/>
                <a:satMod val="400000"/>
              </a:schemeClr>
            </a:duotone>
          </a:blip>
          <a:srcRect/>
          <a:stretch>
            <a:fillRect/>
          </a:stretch>
        </p:blipFill>
        <p:spPr bwMode="auto">
          <a:xfrm>
            <a:off x="615706" y="1864859"/>
            <a:ext cx="7572375" cy="4656137"/>
          </a:xfrm>
          <a:prstGeom prst="rect">
            <a:avLst/>
          </a:prstGeom>
          <a:noFill/>
          <a:ln w="9525">
            <a:noFill/>
            <a:miter lim="800000"/>
            <a:headEnd/>
            <a:tailEnd/>
          </a:ln>
        </p:spPr>
      </p:pic>
      <p:pic>
        <p:nvPicPr>
          <p:cNvPr id="87" name="Picture 11" descr="Logo-Terminal-Services"/>
          <p:cNvPicPr>
            <a:picLocks noChangeArrowheads="1"/>
          </p:cNvPicPr>
          <p:nvPr/>
        </p:nvPicPr>
        <p:blipFill>
          <a:blip r:embed="rId4" cstate="email"/>
          <a:stretch>
            <a:fillRect/>
          </a:stretch>
        </p:blipFill>
        <p:spPr bwMode="auto">
          <a:xfrm>
            <a:off x="531367" y="2729626"/>
            <a:ext cx="1806835" cy="371023"/>
          </a:xfrm>
          <a:prstGeom prst="rect">
            <a:avLst/>
          </a:prstGeom>
          <a:noFill/>
          <a:ln w="9525">
            <a:noFill/>
            <a:miter lim="800000"/>
            <a:headEnd/>
            <a:tailEnd/>
          </a:ln>
          <a:effectLst>
            <a:outerShdw blurRad="292100" dist="38100" dir="2700000" algn="tl" rotWithShape="0">
              <a:prstClr val="black">
                <a:alpha val="87000"/>
              </a:prstClr>
            </a:outerShdw>
          </a:effectLst>
        </p:spPr>
      </p:pic>
      <p:pic>
        <p:nvPicPr>
          <p:cNvPr id="88" name="Picture 12" descr="Logo-Virtual-PC"/>
          <p:cNvPicPr>
            <a:picLocks noChangeArrowheads="1"/>
          </p:cNvPicPr>
          <p:nvPr/>
        </p:nvPicPr>
        <p:blipFill>
          <a:blip r:embed="rId5" cstate="email"/>
          <a:srcRect/>
          <a:stretch>
            <a:fillRect/>
          </a:stretch>
        </p:blipFill>
        <p:spPr bwMode="auto">
          <a:xfrm>
            <a:off x="572840" y="4825956"/>
            <a:ext cx="1271683" cy="495773"/>
          </a:xfrm>
          <a:prstGeom prst="rect">
            <a:avLst/>
          </a:prstGeom>
          <a:noFill/>
          <a:ln w="9525">
            <a:noFill/>
            <a:miter lim="800000"/>
            <a:headEnd/>
            <a:tailEnd/>
          </a:ln>
          <a:effectLst>
            <a:outerShdw blurRad="292100" dist="38100" dir="2700000" algn="tl" rotWithShape="0">
              <a:prstClr val="black">
                <a:alpha val="87000"/>
              </a:prstClr>
            </a:outerShdw>
          </a:effectLst>
        </p:spPr>
      </p:pic>
      <p:grpSp>
        <p:nvGrpSpPr>
          <p:cNvPr id="2" name="Group 110"/>
          <p:cNvGrpSpPr/>
          <p:nvPr/>
        </p:nvGrpSpPr>
        <p:grpSpPr>
          <a:xfrm>
            <a:off x="5722036" y="1906801"/>
            <a:ext cx="3282665" cy="1366668"/>
            <a:chOff x="5742037" y="1331267"/>
            <a:chExt cx="3282665" cy="1366668"/>
          </a:xfrm>
        </p:grpSpPr>
        <p:pic>
          <p:nvPicPr>
            <p:cNvPr id="90" name="Picture 15" descr="Server-Physical-Single"/>
            <p:cNvPicPr>
              <a:picLocks noChangeArrowheads="1"/>
            </p:cNvPicPr>
            <p:nvPr/>
          </p:nvPicPr>
          <p:blipFill>
            <a:blip r:embed="rId6" cstate="email"/>
            <a:srcRect/>
            <a:stretch>
              <a:fillRect/>
            </a:stretch>
          </p:blipFill>
          <p:spPr bwMode="auto">
            <a:xfrm>
              <a:off x="5742037" y="1869831"/>
              <a:ext cx="1042227" cy="828104"/>
            </a:xfrm>
            <a:prstGeom prst="rect">
              <a:avLst/>
            </a:prstGeom>
            <a:noFill/>
            <a:ln w="9525">
              <a:noFill/>
              <a:miter lim="800000"/>
              <a:headEnd/>
              <a:tailEnd/>
            </a:ln>
          </p:spPr>
        </p:pic>
        <p:pic>
          <p:nvPicPr>
            <p:cNvPr id="91" name="Picture 16" descr="Servers-Virtual-Two"/>
            <p:cNvPicPr>
              <a:picLocks noChangeArrowheads="1"/>
            </p:cNvPicPr>
            <p:nvPr/>
          </p:nvPicPr>
          <p:blipFill>
            <a:blip r:embed="rId7" cstate="email"/>
            <a:srcRect/>
            <a:stretch>
              <a:fillRect/>
            </a:stretch>
          </p:blipFill>
          <p:spPr bwMode="auto">
            <a:xfrm>
              <a:off x="5742037" y="1405326"/>
              <a:ext cx="1042227" cy="966978"/>
            </a:xfrm>
            <a:prstGeom prst="rect">
              <a:avLst/>
            </a:prstGeom>
            <a:noFill/>
            <a:ln w="9525">
              <a:noFill/>
              <a:miter lim="800000"/>
              <a:headEnd/>
              <a:tailEnd/>
            </a:ln>
          </p:spPr>
        </p:pic>
        <p:sp>
          <p:nvSpPr>
            <p:cNvPr id="92" name="Rectangle 19"/>
            <p:cNvSpPr>
              <a:spLocks noChangeArrowheads="1"/>
            </p:cNvSpPr>
            <p:nvPr/>
          </p:nvSpPr>
          <p:spPr bwMode="auto">
            <a:xfrm>
              <a:off x="6971756" y="1331267"/>
              <a:ext cx="2052946"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Server Virtualization</a:t>
              </a:r>
            </a:p>
          </p:txBody>
        </p:sp>
      </p:grpSp>
      <p:grpSp>
        <p:nvGrpSpPr>
          <p:cNvPr id="3" name="Group 111"/>
          <p:cNvGrpSpPr/>
          <p:nvPr/>
        </p:nvGrpSpPr>
        <p:grpSpPr>
          <a:xfrm>
            <a:off x="5568994" y="4240791"/>
            <a:ext cx="3575006" cy="1814167"/>
            <a:chOff x="5588995" y="3631804"/>
            <a:chExt cx="3575006" cy="1814167"/>
          </a:xfrm>
        </p:grpSpPr>
        <p:pic>
          <p:nvPicPr>
            <p:cNvPr id="84" name="Picture 5" descr="Desktop-SoftGrid"/>
            <p:cNvPicPr>
              <a:picLocks noChangeArrowheads="1"/>
            </p:cNvPicPr>
            <p:nvPr/>
          </p:nvPicPr>
          <p:blipFill>
            <a:blip r:embed="rId8" cstate="email"/>
            <a:srcRect/>
            <a:stretch>
              <a:fillRect/>
            </a:stretch>
          </p:blipFill>
          <p:spPr bwMode="auto">
            <a:xfrm>
              <a:off x="5588995" y="4128378"/>
              <a:ext cx="1214316" cy="1317593"/>
            </a:xfrm>
            <a:prstGeom prst="rect">
              <a:avLst/>
            </a:prstGeom>
            <a:noFill/>
            <a:ln w="9525">
              <a:noFill/>
              <a:miter lim="800000"/>
              <a:headEnd/>
              <a:tailEnd/>
            </a:ln>
          </p:spPr>
        </p:pic>
        <p:sp>
          <p:nvSpPr>
            <p:cNvPr id="93" name="Rectangle 20"/>
            <p:cNvSpPr>
              <a:spLocks noChangeArrowheads="1"/>
            </p:cNvSpPr>
            <p:nvPr/>
          </p:nvSpPr>
          <p:spPr bwMode="auto">
            <a:xfrm>
              <a:off x="6899000" y="3631804"/>
              <a:ext cx="2265001"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Application Virtualization</a:t>
              </a:r>
            </a:p>
          </p:txBody>
        </p:sp>
      </p:grpSp>
      <p:grpSp>
        <p:nvGrpSpPr>
          <p:cNvPr id="4" name="Group 113"/>
          <p:cNvGrpSpPr/>
          <p:nvPr/>
        </p:nvGrpSpPr>
        <p:grpSpPr>
          <a:xfrm>
            <a:off x="171311" y="4240791"/>
            <a:ext cx="3000354" cy="1532927"/>
            <a:chOff x="220340" y="3730758"/>
            <a:chExt cx="3000354" cy="1532927"/>
          </a:xfrm>
        </p:grpSpPr>
        <p:pic>
          <p:nvPicPr>
            <p:cNvPr id="86" name="Picture 7" descr="Desktop-Virtual"/>
            <p:cNvPicPr>
              <a:picLocks noChangeArrowheads="1"/>
            </p:cNvPicPr>
            <p:nvPr/>
          </p:nvPicPr>
          <p:blipFill>
            <a:blip r:embed="rId9" cstate="email"/>
            <a:srcRect/>
            <a:stretch>
              <a:fillRect/>
            </a:stretch>
          </p:blipFill>
          <p:spPr bwMode="auto">
            <a:xfrm>
              <a:off x="2145417" y="4072298"/>
              <a:ext cx="1075277" cy="1191387"/>
            </a:xfrm>
            <a:prstGeom prst="rect">
              <a:avLst/>
            </a:prstGeom>
            <a:noFill/>
            <a:ln w="9525">
              <a:noFill/>
              <a:miter lim="800000"/>
              <a:headEnd/>
              <a:tailEnd/>
            </a:ln>
          </p:spPr>
        </p:pic>
        <p:sp>
          <p:nvSpPr>
            <p:cNvPr id="94" name="Rectangle 21"/>
            <p:cNvSpPr>
              <a:spLocks noChangeArrowheads="1"/>
            </p:cNvSpPr>
            <p:nvPr/>
          </p:nvSpPr>
          <p:spPr bwMode="auto">
            <a:xfrm>
              <a:off x="220340" y="3730758"/>
              <a:ext cx="2121125"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Desktop Virtualization</a:t>
              </a:r>
            </a:p>
          </p:txBody>
        </p:sp>
      </p:grpSp>
      <p:grpSp>
        <p:nvGrpSpPr>
          <p:cNvPr id="5" name="Group 112"/>
          <p:cNvGrpSpPr/>
          <p:nvPr/>
        </p:nvGrpSpPr>
        <p:grpSpPr>
          <a:xfrm>
            <a:off x="205641" y="1752600"/>
            <a:ext cx="3107749" cy="1317593"/>
            <a:chOff x="254670" y="1143613"/>
            <a:chExt cx="3107749" cy="1317593"/>
          </a:xfrm>
        </p:grpSpPr>
        <p:pic>
          <p:nvPicPr>
            <p:cNvPr id="85" name="Picture 6" descr="Desktop-TS-Client"/>
            <p:cNvPicPr>
              <a:picLocks noChangeArrowheads="1"/>
            </p:cNvPicPr>
            <p:nvPr/>
          </p:nvPicPr>
          <p:blipFill>
            <a:blip r:embed="rId10" cstate="email"/>
            <a:srcRect/>
            <a:stretch>
              <a:fillRect/>
            </a:stretch>
          </p:blipFill>
          <p:spPr bwMode="auto">
            <a:xfrm>
              <a:off x="2145791" y="1143613"/>
              <a:ext cx="1216628" cy="1317593"/>
            </a:xfrm>
            <a:prstGeom prst="rect">
              <a:avLst/>
            </a:prstGeom>
            <a:noFill/>
            <a:ln w="9525">
              <a:noFill/>
              <a:miter lim="800000"/>
              <a:headEnd/>
              <a:tailEnd/>
            </a:ln>
          </p:spPr>
        </p:pic>
        <p:sp>
          <p:nvSpPr>
            <p:cNvPr id="95" name="Rectangle 22"/>
            <p:cNvSpPr>
              <a:spLocks noChangeArrowheads="1"/>
            </p:cNvSpPr>
            <p:nvPr/>
          </p:nvSpPr>
          <p:spPr bwMode="auto">
            <a:xfrm>
              <a:off x="254670" y="1491087"/>
              <a:ext cx="2071798"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Presentation Virtualization</a:t>
              </a:r>
            </a:p>
          </p:txBody>
        </p:sp>
      </p:grpSp>
      <p:pic>
        <p:nvPicPr>
          <p:cNvPr id="97" name="Picture 42" descr="Arrows-Monitoring"/>
          <p:cNvPicPr>
            <a:picLocks noChangeArrowheads="1"/>
          </p:cNvPicPr>
          <p:nvPr/>
        </p:nvPicPr>
        <p:blipFill>
          <a:blip r:embed="rId11" cstate="email"/>
          <a:srcRect/>
          <a:stretch>
            <a:fillRect/>
          </a:stretch>
        </p:blipFill>
        <p:spPr bwMode="auto">
          <a:xfrm>
            <a:off x="2832022" y="2977610"/>
            <a:ext cx="3048037" cy="2042371"/>
          </a:xfrm>
          <a:prstGeom prst="rect">
            <a:avLst/>
          </a:prstGeom>
          <a:noFill/>
          <a:ln w="9525">
            <a:noFill/>
            <a:miter lim="800000"/>
            <a:headEnd/>
            <a:tailEnd/>
          </a:ln>
        </p:spPr>
      </p:pic>
      <p:grpSp>
        <p:nvGrpSpPr>
          <p:cNvPr id="6" name="Group 114"/>
          <p:cNvGrpSpPr/>
          <p:nvPr/>
        </p:nvGrpSpPr>
        <p:grpSpPr>
          <a:xfrm>
            <a:off x="2856527" y="2852154"/>
            <a:ext cx="3049459" cy="2142566"/>
            <a:chOff x="2921683" y="2255634"/>
            <a:chExt cx="3049459" cy="2142566"/>
          </a:xfrm>
        </p:grpSpPr>
        <p:pic>
          <p:nvPicPr>
            <p:cNvPr id="96" name="Picture 41" descr="Arrows-Deployent"/>
            <p:cNvPicPr>
              <a:picLocks noChangeArrowheads="1"/>
            </p:cNvPicPr>
            <p:nvPr/>
          </p:nvPicPr>
          <p:blipFill>
            <a:blip r:embed="rId12" cstate="email"/>
            <a:srcRect/>
            <a:stretch>
              <a:fillRect/>
            </a:stretch>
          </p:blipFill>
          <p:spPr bwMode="auto">
            <a:xfrm>
              <a:off x="2921683" y="2354877"/>
              <a:ext cx="3049459" cy="2043323"/>
            </a:xfrm>
            <a:prstGeom prst="rect">
              <a:avLst/>
            </a:prstGeom>
            <a:noFill/>
            <a:ln w="9525">
              <a:noFill/>
              <a:miter lim="800000"/>
              <a:headEnd/>
              <a:tailEnd/>
            </a:ln>
          </p:spPr>
        </p:pic>
        <p:sp>
          <p:nvSpPr>
            <p:cNvPr id="98" name="Rectangle 19"/>
            <p:cNvSpPr>
              <a:spLocks noChangeArrowheads="1"/>
            </p:cNvSpPr>
            <p:nvPr/>
          </p:nvSpPr>
          <p:spPr bwMode="auto">
            <a:xfrm>
              <a:off x="3238958" y="2255634"/>
              <a:ext cx="2313542" cy="369332"/>
            </a:xfrm>
            <a:prstGeom prst="rect">
              <a:avLst/>
            </a:prstGeom>
          </p:spPr>
          <p:txBody>
            <a:bodyPr wrap="square">
              <a:spAutoFit/>
            </a:bodyPr>
            <a:lstStyle/>
            <a:p>
              <a:pPr algn="ctr" defTabSz="640008" eaLnBrk="0" hangingPunct="0">
                <a:lnSpc>
                  <a:spcPct val="90000"/>
                </a:lnSpc>
                <a:defRPr/>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Management</a:t>
              </a:r>
            </a:p>
          </p:txBody>
        </p:sp>
      </p:grpSp>
      <p:pic>
        <p:nvPicPr>
          <p:cNvPr id="99" name="Picture 78" descr="SGAV-White"/>
          <p:cNvPicPr>
            <a:picLocks noChangeArrowheads="1"/>
          </p:cNvPicPr>
          <p:nvPr/>
        </p:nvPicPr>
        <p:blipFill>
          <a:blip r:embed="rId13" cstate="email"/>
          <a:stretch>
            <a:fillRect/>
          </a:stretch>
        </p:blipFill>
        <p:spPr bwMode="auto">
          <a:xfrm>
            <a:off x="7427124" y="4948525"/>
            <a:ext cx="1052681" cy="406346"/>
          </a:xfrm>
          <a:prstGeom prst="rect">
            <a:avLst/>
          </a:prstGeom>
          <a:noFill/>
          <a:effectLst>
            <a:outerShdw blurRad="292100" dist="38100" dir="2700000" algn="tl" rotWithShape="0">
              <a:prstClr val="black">
                <a:alpha val="87000"/>
              </a:prstClr>
            </a:outerShdw>
          </a:effectLst>
        </p:spPr>
      </p:pic>
      <p:pic>
        <p:nvPicPr>
          <p:cNvPr id="89" name="Picture 13" descr="Logo-Virtual-Server-2005-R2"/>
          <p:cNvPicPr>
            <a:picLocks noChangeArrowheads="1"/>
          </p:cNvPicPr>
          <p:nvPr/>
        </p:nvPicPr>
        <p:blipFill>
          <a:blip r:embed="rId14" cstate="email"/>
          <a:srcRect/>
          <a:stretch>
            <a:fillRect/>
          </a:stretch>
        </p:blipFill>
        <p:spPr bwMode="auto">
          <a:xfrm>
            <a:off x="7181861" y="2895957"/>
            <a:ext cx="1724511" cy="333185"/>
          </a:xfrm>
          <a:prstGeom prst="rect">
            <a:avLst/>
          </a:prstGeom>
          <a:noFill/>
          <a:ln w="9525">
            <a:noFill/>
            <a:miter lim="800000"/>
            <a:headEnd/>
            <a:tailEnd/>
          </a:ln>
          <a:effectLst>
            <a:outerShdw blurRad="292100" dist="38100" dir="2700000" algn="tl" rotWithShape="0">
              <a:prstClr val="black">
                <a:alpha val="87000"/>
              </a:prstClr>
            </a:outerShdw>
          </a:effectLst>
        </p:spPr>
      </p:pic>
      <p:pic>
        <p:nvPicPr>
          <p:cNvPr id="101" name="Picture 10" descr="Logo-Systems-Center"/>
          <p:cNvPicPr>
            <a:picLocks noChangeArrowheads="1"/>
          </p:cNvPicPr>
          <p:nvPr/>
        </p:nvPicPr>
        <p:blipFill>
          <a:blip r:embed="rId15" cstate="email"/>
          <a:srcRect/>
          <a:stretch>
            <a:fillRect/>
          </a:stretch>
        </p:blipFill>
        <p:spPr bwMode="auto">
          <a:xfrm>
            <a:off x="3548679" y="3774034"/>
            <a:ext cx="1632420" cy="441960"/>
          </a:xfrm>
          <a:prstGeom prst="rect">
            <a:avLst/>
          </a:prstGeom>
          <a:noFill/>
          <a:effectLst>
            <a:outerShdw blurRad="304800" dist="114300" dir="8400000" algn="tl" rotWithShape="0">
              <a:prstClr val="black"/>
            </a:outerShdw>
          </a:effectLst>
        </p:spPr>
      </p:pic>
      <p:sp>
        <p:nvSpPr>
          <p:cNvPr id="34" name="Rectangle 2"/>
          <p:cNvSpPr>
            <a:spLocks noChangeArrowheads="1"/>
          </p:cNvSpPr>
          <p:nvPr/>
        </p:nvSpPr>
        <p:spPr bwMode="auto">
          <a:xfrm>
            <a:off x="76200" y="228600"/>
            <a:ext cx="9144000" cy="590927"/>
          </a:xfrm>
          <a:prstGeom prst="rect">
            <a:avLst/>
          </a:prstGeom>
        </p:spPr>
        <p:txBody>
          <a:bodyPr vert="horz" wrap="square" lIns="91436" tIns="45718" rIns="91436" bIns="45718" rtlCol="0" anchor="t" anchorCtr="0">
            <a:spAutoFit/>
          </a:bodyPr>
          <a:lstStyle/>
          <a:p>
            <a:pPr defTabSz="912520" eaLnBrk="1" hangingPunct="1">
              <a:lnSpc>
                <a:spcPct val="90000"/>
              </a:lnSpc>
              <a:defRPr/>
            </a:pPr>
            <a:r>
              <a:rPr lang="en-US" sz="3600" b="1" spc="-15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Microsoft Virtualization </a:t>
            </a:r>
            <a:r>
              <a:rPr lang="en-US" sz="3600" b="1" spc="-150" dirty="0"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Products</a:t>
            </a:r>
            <a:endParaRPr lang="en-US" sz="3600" b="1" spc="-15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ndParaRPr>
          </a:p>
        </p:txBody>
      </p:sp>
      <p:sp>
        <p:nvSpPr>
          <p:cNvPr id="37" name="Rectangle 2"/>
          <p:cNvSpPr>
            <a:spLocks noChangeArrowheads="1"/>
          </p:cNvSpPr>
          <p:nvPr/>
        </p:nvSpPr>
        <p:spPr bwMode="auto">
          <a:xfrm>
            <a:off x="76200" y="868653"/>
            <a:ext cx="9144000" cy="563227"/>
          </a:xfrm>
          <a:prstGeom prst="rect">
            <a:avLst/>
          </a:prstGeom>
        </p:spPr>
        <p:txBody>
          <a:bodyPr vert="horz" wrap="square" lIns="91436" tIns="45718" rIns="91436" bIns="45718" rtlCol="0" anchor="t" anchorCtr="0">
            <a:spAutoFit/>
          </a:bodyPr>
          <a:lstStyle/>
          <a:p>
            <a:pPr defTabSz="912520" eaLnBrk="1" hangingPunct="1">
              <a:lnSpc>
                <a:spcPct val="90000"/>
              </a:lnSpc>
              <a:defRPr/>
            </a:pPr>
            <a:r>
              <a:rPr lang="en-US" sz="1700" b="1" dirty="0" smtClean="0">
                <a:solidFill>
                  <a:schemeClr val="tx2"/>
                </a:solidFill>
                <a:effectLst>
                  <a:outerShdw blurRad="38100" dist="38100" dir="2700000" algn="tl">
                    <a:srgbClr val="000000">
                      <a:alpha val="43137"/>
                    </a:srgbClr>
                  </a:outerShdw>
                </a:effectLst>
              </a:rPr>
              <a:t>A </a:t>
            </a:r>
            <a:r>
              <a:rPr lang="en-US" sz="1700" b="1" dirty="0">
                <a:solidFill>
                  <a:schemeClr val="tx2"/>
                </a:solidFill>
                <a:effectLst>
                  <a:outerShdw blurRad="38100" dist="38100" dir="2700000" algn="tl">
                    <a:srgbClr val="000000">
                      <a:alpha val="43137"/>
                    </a:srgbClr>
                  </a:outerShdw>
                </a:effectLst>
              </a:rPr>
              <a:t>comprehensive set of virtualization products, from the data center to the desktop</a:t>
            </a:r>
          </a:p>
          <a:p>
            <a:pPr defTabSz="912520" eaLnBrk="1" hangingPunct="1">
              <a:lnSpc>
                <a:spcPct val="90000"/>
              </a:lnSpc>
              <a:defRPr/>
            </a:pPr>
            <a:r>
              <a:rPr lang="en-US" sz="1700" b="1" dirty="0">
                <a:solidFill>
                  <a:schemeClr val="tx2"/>
                </a:solidFill>
                <a:effectLst>
                  <a:outerShdw blurRad="38100" dist="38100" dir="2700000" algn="tl">
                    <a:srgbClr val="000000">
                      <a:alpha val="43137"/>
                    </a:srgbClr>
                  </a:outerShdw>
                </a:effectLst>
              </a:rPr>
              <a:t>Assets – both virtual and physical – are managed from a single </a:t>
            </a:r>
            <a:r>
              <a:rPr lang="en-US" sz="1700" b="1" dirty="0" smtClean="0">
                <a:solidFill>
                  <a:schemeClr val="tx2"/>
                </a:solidFill>
                <a:effectLst>
                  <a:outerShdw blurRad="38100" dist="38100" dir="2700000" algn="tl">
                    <a:srgbClr val="000000">
                      <a:alpha val="43137"/>
                    </a:srgbClr>
                  </a:outerShdw>
                </a:effectLst>
              </a:rPr>
              <a:t>platform</a:t>
            </a:r>
            <a:endParaRPr lang="en-US" sz="1700" b="1" dirty="0">
              <a:solidFill>
                <a:schemeClr val="tx2"/>
              </a:solidFill>
              <a:effectLst>
                <a:outerShdw blurRad="38100" dist="38100" dir="2700000" algn="tl">
                  <a:srgbClr val="000000">
                    <a:alpha val="43137"/>
                  </a:srgbClr>
                </a:outerShdw>
              </a:effectLst>
            </a:endParaRPr>
          </a:p>
        </p:txBody>
      </p:sp>
      <p:sp>
        <p:nvSpPr>
          <p:cNvPr id="30"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1" name="Picture 2" descr="C:\Users\rajivaru\Documents\MS_Files\WSV\BOM\Logos\WS08-HypeV_h_rgb_r.png"/>
          <p:cNvPicPr>
            <a:picLocks noChangeAspect="1" noChangeArrowheads="1"/>
          </p:cNvPicPr>
          <p:nvPr/>
        </p:nvPicPr>
        <p:blipFill>
          <a:blip r:embed="rId16" cstate="email"/>
          <a:srcRect/>
          <a:stretch>
            <a:fillRect/>
          </a:stretch>
        </p:blipFill>
        <p:spPr bwMode="auto">
          <a:xfrm>
            <a:off x="7010400" y="2514600"/>
            <a:ext cx="1752600" cy="3889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0" presetClass="entr" presetSubtype="0" fill="hold"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wedge">
                                      <p:cBhvr>
                                        <p:cTn id="14" dur="1000"/>
                                        <p:tgtEl>
                                          <p:spTgt spid="10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53"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p:cTn id="29" dur="500" fill="hold"/>
                                        <p:tgtEl>
                                          <p:spTgt spid="99"/>
                                        </p:tgtEl>
                                        <p:attrNameLst>
                                          <p:attrName>ppt_w</p:attrName>
                                        </p:attrNameLst>
                                      </p:cBhvr>
                                      <p:tavLst>
                                        <p:tav tm="0">
                                          <p:val>
                                            <p:fltVal val="0"/>
                                          </p:val>
                                        </p:tav>
                                        <p:tav tm="100000">
                                          <p:val>
                                            <p:strVal val="#ppt_w"/>
                                          </p:val>
                                        </p:tav>
                                      </p:tavLst>
                                    </p:anim>
                                    <p:anim calcmode="lin" valueType="num">
                                      <p:cBhvr>
                                        <p:cTn id="30" dur="500" fill="hold"/>
                                        <p:tgtEl>
                                          <p:spTgt spid="99"/>
                                        </p:tgtEl>
                                        <p:attrNameLst>
                                          <p:attrName>ppt_h</p:attrName>
                                        </p:attrNameLst>
                                      </p:cBhvr>
                                      <p:tavLst>
                                        <p:tav tm="0">
                                          <p:val>
                                            <p:fltVal val="0"/>
                                          </p:val>
                                        </p:tav>
                                        <p:tav tm="100000">
                                          <p:val>
                                            <p:strVal val="#ppt_h"/>
                                          </p:val>
                                        </p:tav>
                                      </p:tavLst>
                                    </p:anim>
                                    <p:animEffect transition="in" filter="fade">
                                      <p:cBhvr>
                                        <p:cTn id="31" dur="500"/>
                                        <p:tgtEl>
                                          <p:spTgt spid="99"/>
                                        </p:tgtEl>
                                      </p:cBhvr>
                                    </p:animEffect>
                                  </p:childTnLst>
                                </p:cTn>
                              </p:par>
                              <p:par>
                                <p:cTn id="32" presetID="53" presetClass="entr" presetSubtype="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p:cTn id="34" dur="500" fill="hold"/>
                                        <p:tgtEl>
                                          <p:spTgt spid="88"/>
                                        </p:tgtEl>
                                        <p:attrNameLst>
                                          <p:attrName>ppt_w</p:attrName>
                                        </p:attrNameLst>
                                      </p:cBhvr>
                                      <p:tavLst>
                                        <p:tav tm="0">
                                          <p:val>
                                            <p:fltVal val="0"/>
                                          </p:val>
                                        </p:tav>
                                        <p:tav tm="100000">
                                          <p:val>
                                            <p:strVal val="#ppt_w"/>
                                          </p:val>
                                        </p:tav>
                                      </p:tavLst>
                                    </p:anim>
                                    <p:anim calcmode="lin" valueType="num">
                                      <p:cBhvr>
                                        <p:cTn id="35" dur="500" fill="hold"/>
                                        <p:tgtEl>
                                          <p:spTgt spid="88"/>
                                        </p:tgtEl>
                                        <p:attrNameLst>
                                          <p:attrName>ppt_h</p:attrName>
                                        </p:attrNameLst>
                                      </p:cBhvr>
                                      <p:tavLst>
                                        <p:tav tm="0">
                                          <p:val>
                                            <p:fltVal val="0"/>
                                          </p:val>
                                        </p:tav>
                                        <p:tav tm="100000">
                                          <p:val>
                                            <p:strVal val="#ppt_h"/>
                                          </p:val>
                                        </p:tav>
                                      </p:tavLst>
                                    </p:anim>
                                    <p:animEffect transition="in" filter="fade">
                                      <p:cBhvr>
                                        <p:cTn id="36" dur="500"/>
                                        <p:tgtEl>
                                          <p:spTgt spid="88"/>
                                        </p:tgtEl>
                                      </p:cBhvr>
                                    </p:animEffect>
                                  </p:childTnLst>
                                </p:cTn>
                              </p:par>
                              <p:par>
                                <p:cTn id="37" presetID="53"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par>
                                <p:cTn id="42" presetID="53" presetClass="entr" presetSubtype="0" fill="hold" nodeType="withEffect">
                                  <p:stCondLst>
                                    <p:cond delay="0"/>
                                  </p:stCondLst>
                                  <p:childTnLst>
                                    <p:set>
                                      <p:cBhvr>
                                        <p:cTn id="43" dur="1" fill="hold">
                                          <p:stCondLst>
                                            <p:cond delay="0"/>
                                          </p:stCondLst>
                                        </p:cTn>
                                        <p:tgtEl>
                                          <p:spTgt spid="101"/>
                                        </p:tgtEl>
                                        <p:attrNameLst>
                                          <p:attrName>style.visibility</p:attrName>
                                        </p:attrNameLst>
                                      </p:cBhvr>
                                      <p:to>
                                        <p:strVal val="visible"/>
                                      </p:to>
                                    </p:set>
                                    <p:anim calcmode="lin" valueType="num">
                                      <p:cBhvr>
                                        <p:cTn id="44" dur="500" fill="hold"/>
                                        <p:tgtEl>
                                          <p:spTgt spid="101"/>
                                        </p:tgtEl>
                                        <p:attrNameLst>
                                          <p:attrName>ppt_w</p:attrName>
                                        </p:attrNameLst>
                                      </p:cBhvr>
                                      <p:tavLst>
                                        <p:tav tm="0">
                                          <p:val>
                                            <p:fltVal val="0"/>
                                          </p:val>
                                        </p:tav>
                                        <p:tav tm="100000">
                                          <p:val>
                                            <p:strVal val="#ppt_w"/>
                                          </p:val>
                                        </p:tav>
                                      </p:tavLst>
                                    </p:anim>
                                    <p:anim calcmode="lin" valueType="num">
                                      <p:cBhvr>
                                        <p:cTn id="45" dur="500" fill="hold"/>
                                        <p:tgtEl>
                                          <p:spTgt spid="101"/>
                                        </p:tgtEl>
                                        <p:attrNameLst>
                                          <p:attrName>ppt_h</p:attrName>
                                        </p:attrNameLst>
                                      </p:cBhvr>
                                      <p:tavLst>
                                        <p:tav tm="0">
                                          <p:val>
                                            <p:fltVal val="0"/>
                                          </p:val>
                                        </p:tav>
                                        <p:tav tm="100000">
                                          <p:val>
                                            <p:strVal val="#ppt_h"/>
                                          </p:val>
                                        </p:tav>
                                      </p:tavLst>
                                    </p:anim>
                                    <p:animEffect transition="in" filter="fade">
                                      <p:cBhvr>
                                        <p:cTn id="46" dur="500"/>
                                        <p:tgtEl>
                                          <p:spTgt spid="101"/>
                                        </p:tgtEl>
                                      </p:cBhvr>
                                    </p:animEffect>
                                  </p:childTnLst>
                                </p:cTn>
                              </p:par>
                              <p:par>
                                <p:cTn id="47" presetID="53"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par>
                                <p:cTn id="52" presetID="26" presetClass="emph" presetSubtype="0" fill="hold" nodeType="withEffect">
                                  <p:stCondLst>
                                    <p:cond delay="0"/>
                                  </p:stCondLst>
                                  <p:childTnLst>
                                    <p:animEffect transition="out" filter="fade">
                                      <p:cBhvr>
                                        <p:cTn id="53" dur="500" tmFilter="0, 0; .2, .5; .8, .5; 1, 0"/>
                                        <p:tgtEl>
                                          <p:spTgt spid="97"/>
                                        </p:tgtEl>
                                      </p:cBhvr>
                                    </p:animEffect>
                                    <p:animScale>
                                      <p:cBhvr>
                                        <p:cTn id="54" dur="250" autoRev="1" fill="hold"/>
                                        <p:tgtEl>
                                          <p:spTgt spid="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0" name="Picture 23" descr="Circular-Field"/>
          <p:cNvPicPr>
            <a:picLocks noChangeAspect="1" noChangeArrowheads="1"/>
          </p:cNvPicPr>
          <p:nvPr/>
        </p:nvPicPr>
        <p:blipFill>
          <a:blip r:embed="rId3" cstate="email"/>
          <a:srcRect/>
          <a:stretch>
            <a:fillRect/>
          </a:stretch>
        </p:blipFill>
        <p:spPr bwMode="auto">
          <a:xfrm>
            <a:off x="2071688" y="2201863"/>
            <a:ext cx="7148512" cy="4395787"/>
          </a:xfrm>
          <a:prstGeom prst="rect">
            <a:avLst/>
          </a:prstGeom>
          <a:noFill/>
          <a:ln w="9525">
            <a:noFill/>
            <a:miter lim="800000"/>
            <a:headEnd/>
            <a:tailEnd/>
          </a:ln>
        </p:spPr>
      </p:pic>
      <p:pic>
        <p:nvPicPr>
          <p:cNvPr id="10281" name="Picture 23" descr="Circular-Field"/>
          <p:cNvPicPr>
            <a:picLocks noChangeAspect="1" noChangeArrowheads="1"/>
          </p:cNvPicPr>
          <p:nvPr/>
        </p:nvPicPr>
        <p:blipFill>
          <a:blip r:embed="rId3" cstate="email"/>
          <a:srcRect/>
          <a:stretch>
            <a:fillRect/>
          </a:stretch>
        </p:blipFill>
        <p:spPr bwMode="auto">
          <a:xfrm>
            <a:off x="2071688" y="2201863"/>
            <a:ext cx="7148512" cy="4395787"/>
          </a:xfrm>
          <a:prstGeom prst="rect">
            <a:avLst/>
          </a:prstGeom>
          <a:noFill/>
          <a:ln w="9525">
            <a:noFill/>
            <a:miter lim="800000"/>
            <a:headEnd/>
            <a:tailEnd/>
          </a:ln>
        </p:spPr>
      </p:pic>
      <p:sp>
        <p:nvSpPr>
          <p:cNvPr id="9220" name="Rectangle 2"/>
          <p:cNvSpPr>
            <a:spLocks noGrp="1" noChangeArrowheads="1"/>
          </p:cNvSpPr>
          <p:nvPr>
            <p:ph type="title"/>
          </p:nvPr>
        </p:nvSpPr>
        <p:spPr>
          <a:xfrm>
            <a:off x="152400" y="152400"/>
            <a:ext cx="9144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Reduce Total Cost of Ownership</a:t>
            </a:r>
          </a:p>
        </p:txBody>
      </p:sp>
      <p:pic>
        <p:nvPicPr>
          <p:cNvPr id="124935" name="Picture 7" descr="Desktop-Virtual"/>
          <p:cNvPicPr>
            <a:picLocks noChangeAspect="1" noChangeArrowheads="1"/>
          </p:cNvPicPr>
          <p:nvPr/>
        </p:nvPicPr>
        <p:blipFill>
          <a:blip r:embed="rId4" cstate="email"/>
          <a:srcRect/>
          <a:stretch>
            <a:fillRect/>
          </a:stretch>
        </p:blipFill>
        <p:spPr bwMode="auto">
          <a:xfrm>
            <a:off x="2894013" y="4391026"/>
            <a:ext cx="1677987" cy="1857375"/>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5" cstate="email"/>
          <a:srcRect/>
          <a:stretch>
            <a:fillRect/>
          </a:stretch>
        </p:blipFill>
        <p:spPr bwMode="auto">
          <a:xfrm>
            <a:off x="4638675" y="3911600"/>
            <a:ext cx="2438400" cy="660400"/>
          </a:xfrm>
          <a:prstGeom prst="rect">
            <a:avLst/>
          </a:prstGeom>
          <a:noFill/>
          <a:ln w="9525">
            <a:noFill/>
            <a:miter lim="800000"/>
            <a:headEnd/>
            <a:tailEnd/>
          </a:ln>
        </p:spPr>
      </p:pic>
      <p:pic>
        <p:nvPicPr>
          <p:cNvPr id="10253" name="Picture 13" descr="Server-1-Physical-Shadow-(Base)"/>
          <p:cNvPicPr>
            <a:picLocks noChangeAspect="1" noChangeArrowheads="1"/>
          </p:cNvPicPr>
          <p:nvPr/>
        </p:nvPicPr>
        <p:blipFill>
          <a:blip r:embed="rId6" cstate="email"/>
          <a:srcRect/>
          <a:stretch>
            <a:fillRect/>
          </a:stretch>
        </p:blipFill>
        <p:spPr bwMode="auto">
          <a:xfrm>
            <a:off x="6983413" y="1828801"/>
            <a:ext cx="1870075" cy="2346325"/>
          </a:xfrm>
          <a:prstGeom prst="rect">
            <a:avLst/>
          </a:prstGeom>
          <a:noFill/>
          <a:ln w="9525">
            <a:noFill/>
            <a:miter lim="800000"/>
            <a:headEnd/>
            <a:tailEnd/>
          </a:ln>
        </p:spPr>
      </p:pic>
      <p:sp>
        <p:nvSpPr>
          <p:cNvPr id="26" name="Rectangle 19"/>
          <p:cNvSpPr>
            <a:spLocks noChangeArrowheads="1"/>
          </p:cNvSpPr>
          <p:nvPr/>
        </p:nvSpPr>
        <p:spPr bwMode="auto">
          <a:xfrm>
            <a:off x="7292976" y="1371601"/>
            <a:ext cx="1622425" cy="480127"/>
          </a:xfrm>
          <a:prstGeom prst="rect">
            <a:avLst/>
          </a:prstGeom>
          <a:noFill/>
          <a:ln w="9525">
            <a:noFill/>
            <a:miter lim="800000"/>
            <a:headEnd/>
            <a:tailEnd/>
          </a:ln>
        </p:spPr>
        <p:txBody>
          <a:bodyPr lIns="91436" tIns="45718" rIns="91436" bIns="45718">
            <a:spAutoFit/>
          </a:bodyPr>
          <a:lstStyle/>
          <a:p>
            <a:pPr algn="ctr" eaLnBrk="0" hangingPunct="0">
              <a:lnSpc>
                <a:spcPct val="90000"/>
              </a:lnSpc>
            </a:pPr>
            <a:r>
              <a:rPr lang="en-US" sz="1400" b="1" dirty="0">
                <a:solidFill>
                  <a:srgbClr val="FEB454"/>
                </a:solidFill>
                <a:effectLst>
                  <a:outerShdw blurRad="38100" dist="38100" dir="2700000" algn="tl">
                    <a:srgbClr val="000000"/>
                  </a:outerShdw>
                </a:effectLst>
              </a:rPr>
              <a:t>Server Virtualization</a:t>
            </a:r>
          </a:p>
        </p:txBody>
      </p:sp>
      <p:sp>
        <p:nvSpPr>
          <p:cNvPr id="27" name="Rectangle 20"/>
          <p:cNvSpPr>
            <a:spLocks noChangeArrowheads="1"/>
          </p:cNvSpPr>
          <p:nvPr/>
        </p:nvSpPr>
        <p:spPr bwMode="auto">
          <a:xfrm>
            <a:off x="5486401" y="1371601"/>
            <a:ext cx="1749425" cy="480127"/>
          </a:xfrm>
          <a:prstGeom prst="rect">
            <a:avLst/>
          </a:prstGeom>
          <a:noFill/>
          <a:ln w="9525">
            <a:noFill/>
            <a:miter lim="800000"/>
            <a:headEnd/>
            <a:tailEnd/>
          </a:ln>
        </p:spPr>
        <p:txBody>
          <a:bodyPr lIns="91436" tIns="45718" rIns="91436" bIns="45718">
            <a:spAutoFit/>
          </a:bodyPr>
          <a:lstStyle/>
          <a:p>
            <a:pPr algn="ctr" eaLnBrk="0" hangingPunct="0">
              <a:lnSpc>
                <a:spcPct val="90000"/>
              </a:lnSpc>
            </a:pPr>
            <a:r>
              <a:rPr lang="en-US" sz="1400" b="1" dirty="0">
                <a:solidFill>
                  <a:srgbClr val="FEB454"/>
                </a:solidFill>
                <a:effectLst>
                  <a:outerShdw blurRad="38100" dist="38100" dir="2700000" algn="tl">
                    <a:srgbClr val="000000"/>
                  </a:outerShdw>
                </a:effectLst>
              </a:rPr>
              <a:t>Application Virtualization</a:t>
            </a:r>
          </a:p>
        </p:txBody>
      </p:sp>
      <p:sp>
        <p:nvSpPr>
          <p:cNvPr id="28" name="Rectangle 21"/>
          <p:cNvSpPr>
            <a:spLocks noChangeArrowheads="1"/>
          </p:cNvSpPr>
          <p:nvPr/>
        </p:nvSpPr>
        <p:spPr bwMode="auto">
          <a:xfrm>
            <a:off x="1905000" y="5661026"/>
            <a:ext cx="1638300" cy="480127"/>
          </a:xfrm>
          <a:prstGeom prst="rect">
            <a:avLst/>
          </a:prstGeom>
          <a:noFill/>
          <a:ln w="9525">
            <a:noFill/>
            <a:miter lim="800000"/>
            <a:headEnd/>
            <a:tailEnd/>
          </a:ln>
        </p:spPr>
        <p:txBody>
          <a:bodyPr lIns="91436" tIns="45718" rIns="91436" bIns="45718">
            <a:spAutoFit/>
          </a:bodyPr>
          <a:lstStyle/>
          <a:p>
            <a:pPr algn="ctr" eaLnBrk="0" hangingPunct="0">
              <a:lnSpc>
                <a:spcPct val="90000"/>
              </a:lnSpc>
            </a:pPr>
            <a:r>
              <a:rPr lang="en-US" sz="1400" b="1" dirty="0">
                <a:solidFill>
                  <a:srgbClr val="FEB454"/>
                </a:solidFill>
                <a:effectLst>
                  <a:outerShdw blurRad="38100" dist="38100" dir="2700000" algn="tl">
                    <a:srgbClr val="000000"/>
                  </a:outerShdw>
                </a:effectLst>
              </a:rPr>
              <a:t>Desktop Virtualization</a:t>
            </a:r>
          </a:p>
        </p:txBody>
      </p:sp>
      <p:sp>
        <p:nvSpPr>
          <p:cNvPr id="29" name="Rectangle 22"/>
          <p:cNvSpPr>
            <a:spLocks noChangeArrowheads="1"/>
          </p:cNvSpPr>
          <p:nvPr/>
        </p:nvSpPr>
        <p:spPr bwMode="auto">
          <a:xfrm>
            <a:off x="2895601" y="1752601"/>
            <a:ext cx="1679575" cy="480127"/>
          </a:xfrm>
          <a:prstGeom prst="rect">
            <a:avLst/>
          </a:prstGeom>
          <a:noFill/>
          <a:ln w="9525">
            <a:noFill/>
            <a:miter lim="800000"/>
            <a:headEnd/>
            <a:tailEnd/>
          </a:ln>
        </p:spPr>
        <p:txBody>
          <a:bodyPr lIns="91436" tIns="45718" rIns="91436" bIns="45718">
            <a:spAutoFit/>
          </a:bodyPr>
          <a:lstStyle/>
          <a:p>
            <a:pPr algn="ctr" eaLnBrk="0" hangingPunct="0">
              <a:lnSpc>
                <a:spcPct val="90000"/>
              </a:lnSpc>
            </a:pPr>
            <a:r>
              <a:rPr lang="en-US" sz="1400" b="1" dirty="0">
                <a:solidFill>
                  <a:srgbClr val="FEB454"/>
                </a:solidFill>
                <a:effectLst>
                  <a:outerShdw blurRad="38100" dist="38100" dir="2700000" algn="tl">
                    <a:srgbClr val="000000"/>
                  </a:outerShdw>
                </a:effectLst>
              </a:rPr>
              <a:t>Presentation Virtualization</a:t>
            </a:r>
          </a:p>
        </p:txBody>
      </p:sp>
      <p:sp>
        <p:nvSpPr>
          <p:cNvPr id="30" name="Rectangle 20"/>
          <p:cNvSpPr>
            <a:spLocks noChangeArrowheads="1"/>
          </p:cNvSpPr>
          <p:nvPr/>
        </p:nvSpPr>
        <p:spPr bwMode="auto">
          <a:xfrm>
            <a:off x="5638801" y="5965826"/>
            <a:ext cx="1749425" cy="480127"/>
          </a:xfrm>
          <a:prstGeom prst="rect">
            <a:avLst/>
          </a:prstGeom>
          <a:noFill/>
          <a:ln w="9525">
            <a:noFill/>
            <a:miter lim="800000"/>
            <a:headEnd/>
            <a:tailEnd/>
          </a:ln>
        </p:spPr>
        <p:txBody>
          <a:bodyPr lIns="91436" tIns="45718" rIns="91436" bIns="45718">
            <a:spAutoFit/>
          </a:bodyPr>
          <a:lstStyle/>
          <a:p>
            <a:pPr algn="ctr" eaLnBrk="0" hangingPunct="0">
              <a:lnSpc>
                <a:spcPct val="90000"/>
              </a:lnSpc>
            </a:pPr>
            <a:r>
              <a:rPr lang="en-US" sz="1400" b="1" dirty="0">
                <a:solidFill>
                  <a:srgbClr val="FEB454"/>
                </a:solidFill>
                <a:effectLst>
                  <a:outerShdw blurRad="38100" dist="38100" dir="2700000" algn="tl">
                    <a:srgbClr val="000000"/>
                  </a:outerShdw>
                </a:effectLst>
              </a:rPr>
              <a:t>Application Virtualization</a:t>
            </a:r>
          </a:p>
        </p:txBody>
      </p:sp>
      <p:sp>
        <p:nvSpPr>
          <p:cNvPr id="10245" name="Rectangle 5"/>
          <p:cNvSpPr>
            <a:spLocks noChangeArrowheads="1"/>
          </p:cNvSpPr>
          <p:nvPr/>
        </p:nvSpPr>
        <p:spPr bwMode="auto">
          <a:xfrm>
            <a:off x="228600" y="2667001"/>
            <a:ext cx="2667000" cy="1138769"/>
          </a:xfrm>
          <a:prstGeom prst="rect">
            <a:avLst/>
          </a:prstGeom>
          <a:noFill/>
          <a:ln w="9525">
            <a:noFill/>
            <a:miter lim="800000"/>
            <a:headEnd/>
            <a:tailEnd/>
          </a:ln>
        </p:spPr>
        <p:txBody>
          <a:bodyPr lIns="91436" tIns="45718" rIns="91436" bIns="45718">
            <a:spAutoFit/>
          </a:bodyPr>
          <a:lstStyle/>
          <a:p>
            <a:pPr eaLnBrk="0" hangingPunct="0">
              <a:spcBef>
                <a:spcPct val="20000"/>
              </a:spcBef>
              <a:buClr>
                <a:schemeClr val="tx2"/>
              </a:buClr>
              <a:buSzPct val="95000"/>
              <a:buFont typeface="Wingdings" pitchFamily="48" charset="2"/>
              <a:buNone/>
            </a:pPr>
            <a:r>
              <a:rPr lang="en-US" sz="1700" b="1" dirty="0">
                <a:solidFill>
                  <a:srgbClr val="FEB454"/>
                </a:solidFill>
              </a:rPr>
              <a:t>Solution: </a:t>
            </a:r>
            <a:br>
              <a:rPr lang="en-US" sz="1700" b="1" dirty="0">
                <a:solidFill>
                  <a:srgbClr val="FEB454"/>
                </a:solidFill>
              </a:rPr>
            </a:br>
            <a:r>
              <a:rPr lang="en-US" sz="1700" dirty="0">
                <a:solidFill>
                  <a:srgbClr val="FEB454"/>
                </a:solidFill>
              </a:rPr>
              <a:t>A single management platform that leverages existing investments</a:t>
            </a:r>
            <a:endParaRPr lang="en-US" sz="1700" b="1" dirty="0">
              <a:solidFill>
                <a:srgbClr val="FEB454"/>
              </a:solidFill>
            </a:endParaRPr>
          </a:p>
        </p:txBody>
      </p:sp>
      <p:sp>
        <p:nvSpPr>
          <p:cNvPr id="20" name="Rectangle 18"/>
          <p:cNvSpPr>
            <a:spLocks noChangeArrowheads="1"/>
          </p:cNvSpPr>
          <p:nvPr/>
        </p:nvSpPr>
        <p:spPr bwMode="auto">
          <a:xfrm>
            <a:off x="228600" y="1295400"/>
            <a:ext cx="2286000" cy="1191091"/>
          </a:xfrm>
          <a:prstGeom prst="rect">
            <a:avLst/>
          </a:prstGeom>
          <a:noFill/>
          <a:ln w="9525">
            <a:noFill/>
            <a:miter lim="800000"/>
            <a:headEnd/>
            <a:tailEnd/>
          </a:ln>
        </p:spPr>
        <p:txBody>
          <a:bodyPr lIns="91436" tIns="45718" rIns="91436" bIns="45718">
            <a:spAutoFit/>
          </a:bodyPr>
          <a:lstStyle/>
          <a:p>
            <a:pPr eaLnBrk="0" hangingPunct="0">
              <a:spcBef>
                <a:spcPct val="20000"/>
              </a:spcBef>
            </a:pPr>
            <a:r>
              <a:rPr lang="en-US" sz="1700" b="1" dirty="0"/>
              <a:t>Challenge:</a:t>
            </a:r>
            <a:endParaRPr lang="en-US" sz="1700" b="1" dirty="0">
              <a:solidFill>
                <a:srgbClr val="FEB454"/>
              </a:solidFill>
            </a:endParaRPr>
          </a:p>
          <a:p>
            <a:pPr eaLnBrk="0" hangingPunct="0">
              <a:spcBef>
                <a:spcPct val="20000"/>
              </a:spcBef>
            </a:pPr>
            <a:r>
              <a:rPr lang="en-US" sz="1700" dirty="0"/>
              <a:t>Multiple management tools and learning curves</a:t>
            </a:r>
          </a:p>
        </p:txBody>
      </p:sp>
      <p:pic>
        <p:nvPicPr>
          <p:cNvPr id="10299" name="Picture 59" descr="App-Conflicts-TS-2B"/>
          <p:cNvPicPr>
            <a:picLocks noChangeAspect="1" noChangeArrowheads="1"/>
          </p:cNvPicPr>
          <p:nvPr/>
        </p:nvPicPr>
        <p:blipFill>
          <a:blip r:embed="rId7" cstate="email"/>
          <a:srcRect/>
          <a:stretch>
            <a:fillRect/>
          </a:stretch>
        </p:blipFill>
        <p:spPr bwMode="auto">
          <a:xfrm>
            <a:off x="2743200" y="1219200"/>
            <a:ext cx="4976812" cy="3281363"/>
          </a:xfrm>
          <a:prstGeom prst="rect">
            <a:avLst/>
          </a:prstGeom>
          <a:noFill/>
          <a:ln w="9525">
            <a:noFill/>
            <a:miter lim="800000"/>
            <a:headEnd/>
            <a:tailEnd/>
          </a:ln>
        </p:spPr>
      </p:pic>
      <p:pic>
        <p:nvPicPr>
          <p:cNvPr id="10259" name="Picture 19" descr="Servers-3-Virtual"/>
          <p:cNvPicPr>
            <a:picLocks noChangeAspect="1" noChangeArrowheads="1"/>
          </p:cNvPicPr>
          <p:nvPr/>
        </p:nvPicPr>
        <p:blipFill>
          <a:blip r:embed="rId8" cstate="email"/>
          <a:srcRect/>
          <a:stretch>
            <a:fillRect/>
          </a:stretch>
        </p:blipFill>
        <p:spPr bwMode="auto">
          <a:xfrm>
            <a:off x="6996113" y="1882776"/>
            <a:ext cx="1870075" cy="2346325"/>
          </a:xfrm>
          <a:prstGeom prst="rect">
            <a:avLst/>
          </a:prstGeom>
          <a:noFill/>
          <a:ln w="9525">
            <a:noFill/>
            <a:miter lim="800000"/>
            <a:headEnd/>
            <a:tailEnd/>
          </a:ln>
        </p:spPr>
      </p:pic>
      <p:pic>
        <p:nvPicPr>
          <p:cNvPr id="10272" name="Picture 32" descr="App-Conflicts-Desktop-2"/>
          <p:cNvPicPr>
            <a:picLocks noChangeAspect="1" noChangeArrowheads="1"/>
          </p:cNvPicPr>
          <p:nvPr/>
        </p:nvPicPr>
        <p:blipFill>
          <a:blip r:embed="rId9" cstate="email"/>
          <a:srcRect/>
          <a:stretch>
            <a:fillRect/>
          </a:stretch>
        </p:blipFill>
        <p:spPr bwMode="auto">
          <a:xfrm>
            <a:off x="6550026" y="4024313"/>
            <a:ext cx="1838325" cy="2605087"/>
          </a:xfrm>
          <a:prstGeom prst="rect">
            <a:avLst/>
          </a:prstGeom>
          <a:noFill/>
          <a:ln w="9525">
            <a:noFill/>
            <a:miter lim="800000"/>
            <a:headEnd/>
            <a:tailEnd/>
          </a:ln>
        </p:spPr>
      </p:pic>
      <p:sp>
        <p:nvSpPr>
          <p:cNvPr id="1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fade">
                                      <p:cBhvr>
                                        <p:cTn id="12" dur="10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0"/>
                                        </p:tgtEl>
                                        <p:attrNameLst>
                                          <p:attrName>style.visibility</p:attrName>
                                        </p:attrNameLst>
                                      </p:cBhvr>
                                      <p:to>
                                        <p:strVal val="visible"/>
                                      </p:to>
                                    </p:set>
                                    <p:animEffect transition="in" filter="fade">
                                      <p:cBhvr>
                                        <p:cTn id="17" dur="500"/>
                                        <p:tgtEl>
                                          <p:spTgt spid="10280"/>
                                        </p:tgtEl>
                                      </p:cBhvr>
                                    </p:animEffect>
                                  </p:childTnLst>
                                </p:cTn>
                              </p:par>
                              <p:par>
                                <p:cTn id="18" presetID="10" presetClass="entr" presetSubtype="0" fill="hold" nodeType="withEffect">
                                  <p:stCondLst>
                                    <p:cond delay="0"/>
                                  </p:stCondLst>
                                  <p:childTnLst>
                                    <p:set>
                                      <p:cBhvr>
                                        <p:cTn id="19" dur="1" fill="hold">
                                          <p:stCondLst>
                                            <p:cond delay="0"/>
                                          </p:stCondLst>
                                        </p:cTn>
                                        <p:tgtEl>
                                          <p:spTgt spid="124935"/>
                                        </p:tgtEl>
                                        <p:attrNameLst>
                                          <p:attrName>style.visibility</p:attrName>
                                        </p:attrNameLst>
                                      </p:cBhvr>
                                      <p:to>
                                        <p:strVal val="visible"/>
                                      </p:to>
                                    </p:set>
                                    <p:animEffect transition="in" filter="fade">
                                      <p:cBhvr>
                                        <p:cTn id="20" dur="1000"/>
                                        <p:tgtEl>
                                          <p:spTgt spid="124935"/>
                                        </p:tgtEl>
                                      </p:cBhvr>
                                    </p:animEffect>
                                  </p:childTnLst>
                                </p:cTn>
                              </p:par>
                              <p:par>
                                <p:cTn id="21" presetID="10" presetClass="entr" presetSubtype="0" fill="hold" nodeType="withEffect">
                                  <p:stCondLst>
                                    <p:cond delay="0"/>
                                  </p:stCondLst>
                                  <p:childTnLst>
                                    <p:set>
                                      <p:cBhvr>
                                        <p:cTn id="22" dur="1" fill="hold">
                                          <p:stCondLst>
                                            <p:cond delay="0"/>
                                          </p:stCondLst>
                                        </p:cTn>
                                        <p:tgtEl>
                                          <p:spTgt spid="10253"/>
                                        </p:tgtEl>
                                        <p:attrNameLst>
                                          <p:attrName>style.visibility</p:attrName>
                                        </p:attrNameLst>
                                      </p:cBhvr>
                                      <p:to>
                                        <p:strVal val="visible"/>
                                      </p:to>
                                    </p:set>
                                    <p:animEffect transition="in" filter="fade">
                                      <p:cBhvr>
                                        <p:cTn id="23" dur="1000"/>
                                        <p:tgtEl>
                                          <p:spTgt spid="102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10299"/>
                                        </p:tgtEl>
                                        <p:attrNameLst>
                                          <p:attrName>style.visibility</p:attrName>
                                        </p:attrNameLst>
                                      </p:cBhvr>
                                      <p:to>
                                        <p:strVal val="visible"/>
                                      </p:to>
                                    </p:set>
                                    <p:animEffect transition="in" filter="fade">
                                      <p:cBhvr>
                                        <p:cTn id="41" dur="1000"/>
                                        <p:tgtEl>
                                          <p:spTgt spid="10299"/>
                                        </p:tgtEl>
                                      </p:cBhvr>
                                    </p:animEffect>
                                  </p:childTnLst>
                                </p:cTn>
                              </p:par>
                              <p:par>
                                <p:cTn id="42" presetID="10" presetClass="entr" presetSubtype="0" fill="hold" nodeType="withEffect">
                                  <p:stCondLst>
                                    <p:cond delay="0"/>
                                  </p:stCondLst>
                                  <p:childTnLst>
                                    <p:set>
                                      <p:cBhvr>
                                        <p:cTn id="43" dur="1" fill="hold">
                                          <p:stCondLst>
                                            <p:cond delay="0"/>
                                          </p:stCondLst>
                                        </p:cTn>
                                        <p:tgtEl>
                                          <p:spTgt spid="10272"/>
                                        </p:tgtEl>
                                        <p:attrNameLst>
                                          <p:attrName>style.visibility</p:attrName>
                                        </p:attrNameLst>
                                      </p:cBhvr>
                                      <p:to>
                                        <p:strVal val="visible"/>
                                      </p:to>
                                    </p:set>
                                    <p:animEffect transition="in" filter="fade">
                                      <p:cBhvr>
                                        <p:cTn id="44" dur="1000"/>
                                        <p:tgtEl>
                                          <p:spTgt spid="10272"/>
                                        </p:tgtEl>
                                      </p:cBhvr>
                                    </p:animEffect>
                                  </p:childTnLst>
                                </p:cTn>
                              </p:par>
                              <p:par>
                                <p:cTn id="45" presetID="10" presetClass="entr" presetSubtype="0" fill="hold" nodeType="withEffect">
                                  <p:stCondLst>
                                    <p:cond delay="0"/>
                                  </p:stCondLst>
                                  <p:childTnLst>
                                    <p:set>
                                      <p:cBhvr>
                                        <p:cTn id="46" dur="1" fill="hold">
                                          <p:stCondLst>
                                            <p:cond delay="0"/>
                                          </p:stCondLst>
                                        </p:cTn>
                                        <p:tgtEl>
                                          <p:spTgt spid="10259"/>
                                        </p:tgtEl>
                                        <p:attrNameLst>
                                          <p:attrName>style.visibility</p:attrName>
                                        </p:attrNameLst>
                                      </p:cBhvr>
                                      <p:to>
                                        <p:strVal val="visible"/>
                                      </p:to>
                                    </p:set>
                                    <p:animEffect transition="in" filter="fade">
                                      <p:cBhvr>
                                        <p:cTn id="47" dur="1000"/>
                                        <p:tgtEl>
                                          <p:spTgt spid="1025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24938"/>
                                        </p:tgtEl>
                                        <p:attrNameLst>
                                          <p:attrName>style.visibility</p:attrName>
                                        </p:attrNameLst>
                                      </p:cBhvr>
                                      <p:to>
                                        <p:strVal val="visible"/>
                                      </p:to>
                                    </p:set>
                                    <p:animEffect transition="in" filter="fade">
                                      <p:cBhvr>
                                        <p:cTn id="51" dur="2000"/>
                                        <p:tgtEl>
                                          <p:spTgt spid="12493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1"/>
                                        </p:tgtEl>
                                        <p:attrNameLst>
                                          <p:attrName>style.visibility</p:attrName>
                                        </p:attrNameLst>
                                      </p:cBhvr>
                                      <p:to>
                                        <p:strVal val="visible"/>
                                      </p:to>
                                    </p:set>
                                    <p:animEffect transition="in" filter="fade">
                                      <p:cBhvr>
                                        <p:cTn id="54" dur="20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1024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Parallels Share\Virtualization Slides\PC-with-Virtual-Apps.png"/>
          <p:cNvPicPr>
            <a:picLocks noChangeAspect="1" noChangeArrowheads="1"/>
          </p:cNvPicPr>
          <p:nvPr/>
        </p:nvPicPr>
        <p:blipFill>
          <a:blip r:embed="rId3" cstate="email"/>
          <a:srcRect/>
          <a:stretch>
            <a:fillRect/>
          </a:stretch>
        </p:blipFill>
        <p:spPr bwMode="auto">
          <a:xfrm>
            <a:off x="2514600" y="4495801"/>
            <a:ext cx="2809890" cy="2615411"/>
          </a:xfrm>
          <a:prstGeom prst="rect">
            <a:avLst/>
          </a:prstGeom>
          <a:noFill/>
        </p:spPr>
      </p:pic>
      <p:pic>
        <p:nvPicPr>
          <p:cNvPr id="3078" name="Picture 6" descr="\\.PSF\Parallels Share\Virtualization Slides\File-Virtual-App.png"/>
          <p:cNvPicPr>
            <a:picLocks noChangeAspect="1" noChangeArrowheads="1"/>
          </p:cNvPicPr>
          <p:nvPr/>
        </p:nvPicPr>
        <p:blipFill>
          <a:blip r:embed="rId4" cstate="email"/>
          <a:srcRect/>
          <a:stretch>
            <a:fillRect/>
          </a:stretch>
        </p:blipFill>
        <p:spPr bwMode="auto">
          <a:xfrm>
            <a:off x="5208586" y="3142409"/>
            <a:ext cx="529286" cy="701041"/>
          </a:xfrm>
          <a:prstGeom prst="rect">
            <a:avLst/>
          </a:prstGeom>
          <a:noFill/>
        </p:spPr>
      </p:pic>
      <p:pic>
        <p:nvPicPr>
          <p:cNvPr id="46" name="Picture 6" descr="\\.PSF\Parallels Share\Virtualization Slides\File-Virtual-App.png"/>
          <p:cNvPicPr>
            <a:picLocks noChangeAspect="1" noChangeArrowheads="1"/>
          </p:cNvPicPr>
          <p:nvPr/>
        </p:nvPicPr>
        <p:blipFill>
          <a:blip r:embed="rId4" cstate="email"/>
          <a:srcRect/>
          <a:stretch>
            <a:fillRect/>
          </a:stretch>
        </p:blipFill>
        <p:spPr bwMode="auto">
          <a:xfrm>
            <a:off x="5208586" y="3142409"/>
            <a:ext cx="529286" cy="701041"/>
          </a:xfrm>
          <a:prstGeom prst="rect">
            <a:avLst/>
          </a:prstGeom>
          <a:noFill/>
        </p:spPr>
      </p:pic>
      <p:pic>
        <p:nvPicPr>
          <p:cNvPr id="47" name="Picture 6" descr="\\.PSF\Parallels Share\Virtualization Slides\File-Virtual-App.png"/>
          <p:cNvPicPr>
            <a:picLocks noChangeAspect="1" noChangeArrowheads="1"/>
          </p:cNvPicPr>
          <p:nvPr/>
        </p:nvPicPr>
        <p:blipFill>
          <a:blip r:embed="rId4" cstate="email"/>
          <a:srcRect/>
          <a:stretch>
            <a:fillRect/>
          </a:stretch>
        </p:blipFill>
        <p:spPr bwMode="auto">
          <a:xfrm>
            <a:off x="5208586" y="3142409"/>
            <a:ext cx="529286" cy="701041"/>
          </a:xfrm>
          <a:prstGeom prst="rect">
            <a:avLst/>
          </a:prstGeom>
          <a:noFill/>
        </p:spPr>
      </p:pic>
      <p:pic>
        <p:nvPicPr>
          <p:cNvPr id="48" name="Picture 6" descr="\\.PSF\Parallels Share\Virtualization Slides\File-Virtual-App.png"/>
          <p:cNvPicPr>
            <a:picLocks noChangeAspect="1" noChangeArrowheads="1"/>
          </p:cNvPicPr>
          <p:nvPr/>
        </p:nvPicPr>
        <p:blipFill>
          <a:blip r:embed="rId4" cstate="email"/>
          <a:srcRect/>
          <a:stretch>
            <a:fillRect/>
          </a:stretch>
        </p:blipFill>
        <p:spPr bwMode="auto">
          <a:xfrm>
            <a:off x="5208586" y="3142409"/>
            <a:ext cx="529286" cy="701041"/>
          </a:xfrm>
          <a:prstGeom prst="rect">
            <a:avLst/>
          </a:prstGeom>
          <a:noFill/>
        </p:spPr>
      </p:pic>
      <p:pic>
        <p:nvPicPr>
          <p:cNvPr id="3077" name="Picture 5" descr="\\.PSF\Parallels Share\Virtualization Slides\Server-Physical-Single.png"/>
          <p:cNvPicPr>
            <a:picLocks noChangeAspect="1" noChangeArrowheads="1"/>
          </p:cNvPicPr>
          <p:nvPr/>
        </p:nvPicPr>
        <p:blipFill>
          <a:blip r:embed="rId5" cstate="email"/>
          <a:srcRect/>
          <a:stretch>
            <a:fillRect/>
          </a:stretch>
        </p:blipFill>
        <p:spPr bwMode="auto">
          <a:xfrm>
            <a:off x="4141788" y="2806700"/>
            <a:ext cx="2487613" cy="1841500"/>
          </a:xfrm>
          <a:prstGeom prst="rect">
            <a:avLst/>
          </a:prstGeom>
          <a:noFill/>
        </p:spPr>
      </p:pic>
      <p:sp>
        <p:nvSpPr>
          <p:cNvPr id="30" name="Rectangle 39"/>
          <p:cNvSpPr>
            <a:spLocks noChangeArrowheads="1"/>
          </p:cNvSpPr>
          <p:nvPr/>
        </p:nvSpPr>
        <p:spPr bwMode="auto">
          <a:xfrm>
            <a:off x="3074987" y="2228009"/>
            <a:ext cx="1666730" cy="1323435"/>
          </a:xfrm>
          <a:prstGeom prst="rect">
            <a:avLst/>
          </a:prstGeom>
          <a:noFill/>
          <a:ln w="9525">
            <a:noFill/>
            <a:miter lim="800000"/>
            <a:headEnd/>
            <a:tailEnd/>
          </a:ln>
          <a:effectLst/>
        </p:spPr>
        <p:txBody>
          <a:bodyPr wrap="square" lIns="91436" tIns="45718" rIns="91436" bIns="45718">
            <a:spAutoFit/>
          </a:bodyPr>
          <a:lstStyle/>
          <a:p>
            <a:pPr algn="ctr"/>
            <a:r>
              <a:rPr lang="en-US" sz="1600" dirty="0" smtClean="0">
                <a:solidFill>
                  <a:schemeClr val="bg1"/>
                </a:solidFill>
              </a:rPr>
              <a:t>Microsoft System Center</a:t>
            </a:r>
          </a:p>
          <a:p>
            <a:pPr algn="ctr"/>
            <a:r>
              <a:rPr lang="en-US" sz="1600" dirty="0" smtClean="0">
                <a:solidFill>
                  <a:schemeClr val="bg1"/>
                </a:solidFill>
              </a:rPr>
              <a:t>Virtual Application</a:t>
            </a:r>
          </a:p>
          <a:p>
            <a:pPr algn="ctr"/>
            <a:r>
              <a:rPr lang="en-US" sz="1600" dirty="0" smtClean="0">
                <a:solidFill>
                  <a:schemeClr val="bg1"/>
                </a:solidFill>
              </a:rPr>
              <a:t>Server A</a:t>
            </a:r>
            <a:endParaRPr lang="en-US" sz="1600" dirty="0">
              <a:solidFill>
                <a:schemeClr val="bg1"/>
              </a:solidFill>
            </a:endParaRPr>
          </a:p>
        </p:txBody>
      </p:sp>
      <p:pic>
        <p:nvPicPr>
          <p:cNvPr id="3079" name="Picture 7" descr="\\.PSF\Parallels Share\Virtualization Slides\Server-Single-Dead.png"/>
          <p:cNvPicPr>
            <a:picLocks noChangeAspect="1" noChangeArrowheads="1"/>
          </p:cNvPicPr>
          <p:nvPr/>
        </p:nvPicPr>
        <p:blipFill>
          <a:blip r:embed="rId6" cstate="email"/>
          <a:srcRect/>
          <a:stretch>
            <a:fillRect/>
          </a:stretch>
        </p:blipFill>
        <p:spPr bwMode="auto">
          <a:xfrm>
            <a:off x="4141787" y="2805859"/>
            <a:ext cx="2487612" cy="1841500"/>
          </a:xfrm>
          <a:prstGeom prst="rect">
            <a:avLst/>
          </a:prstGeom>
          <a:noFill/>
        </p:spPr>
      </p:pic>
      <p:pic>
        <p:nvPicPr>
          <p:cNvPr id="49" name="Picture 6" descr="\\.PSF\Parallels Share\Virtualization Slides\File-Virtual-App.png"/>
          <p:cNvPicPr>
            <a:picLocks noChangeAspect="1" noChangeArrowheads="1"/>
          </p:cNvPicPr>
          <p:nvPr/>
        </p:nvPicPr>
        <p:blipFill>
          <a:blip r:embed="rId7" cstate="email"/>
          <a:srcRect/>
          <a:stretch>
            <a:fillRect/>
          </a:stretch>
        </p:blipFill>
        <p:spPr bwMode="auto">
          <a:xfrm>
            <a:off x="7848601" y="1447801"/>
            <a:ext cx="506274" cy="670561"/>
          </a:xfrm>
          <a:prstGeom prst="rect">
            <a:avLst/>
          </a:prstGeom>
          <a:noFill/>
        </p:spPr>
      </p:pic>
      <p:pic>
        <p:nvPicPr>
          <p:cNvPr id="50" name="Picture 6" descr="\\.PSF\Parallels Share\Virtualization Slides\File-Virtual-App.png"/>
          <p:cNvPicPr>
            <a:picLocks noChangeAspect="1" noChangeArrowheads="1"/>
          </p:cNvPicPr>
          <p:nvPr/>
        </p:nvPicPr>
        <p:blipFill>
          <a:blip r:embed="rId7" cstate="email"/>
          <a:srcRect/>
          <a:stretch>
            <a:fillRect/>
          </a:stretch>
        </p:blipFill>
        <p:spPr bwMode="auto">
          <a:xfrm>
            <a:off x="7848601" y="1447801"/>
            <a:ext cx="506274" cy="670561"/>
          </a:xfrm>
          <a:prstGeom prst="rect">
            <a:avLst/>
          </a:prstGeom>
          <a:noFill/>
        </p:spPr>
      </p:pic>
      <p:pic>
        <p:nvPicPr>
          <p:cNvPr id="51" name="Picture 6" descr="\\.PSF\Parallels Share\Virtualization Slides\File-Virtual-App.png"/>
          <p:cNvPicPr>
            <a:picLocks noChangeAspect="1" noChangeArrowheads="1"/>
          </p:cNvPicPr>
          <p:nvPr/>
        </p:nvPicPr>
        <p:blipFill>
          <a:blip r:embed="rId7" cstate="email"/>
          <a:srcRect/>
          <a:stretch>
            <a:fillRect/>
          </a:stretch>
        </p:blipFill>
        <p:spPr bwMode="auto">
          <a:xfrm>
            <a:off x="7848601" y="1447801"/>
            <a:ext cx="506274" cy="670561"/>
          </a:xfrm>
          <a:prstGeom prst="rect">
            <a:avLst/>
          </a:prstGeom>
          <a:noFill/>
        </p:spPr>
      </p:pic>
      <p:pic>
        <p:nvPicPr>
          <p:cNvPr id="52" name="Picture 6" descr="\\.PSF\Parallels Share\Virtualization Slides\File-Virtual-App.png"/>
          <p:cNvPicPr>
            <a:picLocks noChangeAspect="1" noChangeArrowheads="1"/>
          </p:cNvPicPr>
          <p:nvPr/>
        </p:nvPicPr>
        <p:blipFill>
          <a:blip r:embed="rId7" cstate="email"/>
          <a:srcRect/>
          <a:stretch>
            <a:fillRect/>
          </a:stretch>
        </p:blipFill>
        <p:spPr bwMode="auto">
          <a:xfrm>
            <a:off x="7848601" y="1447801"/>
            <a:ext cx="506274" cy="670561"/>
          </a:xfrm>
          <a:prstGeom prst="rect">
            <a:avLst/>
          </a:prstGeom>
          <a:noFill/>
        </p:spPr>
      </p:pic>
      <p:pic>
        <p:nvPicPr>
          <p:cNvPr id="43" name="Picture 5" descr="\\.PSF\Parallels Share\Virtualization Slides\Server-Physical-Single.png"/>
          <p:cNvPicPr>
            <a:picLocks noChangeAspect="1" noChangeArrowheads="1"/>
          </p:cNvPicPr>
          <p:nvPr/>
        </p:nvPicPr>
        <p:blipFill>
          <a:blip r:embed="rId5" cstate="email"/>
          <a:srcRect/>
          <a:stretch>
            <a:fillRect/>
          </a:stretch>
        </p:blipFill>
        <p:spPr bwMode="auto">
          <a:xfrm>
            <a:off x="5486400" y="3567743"/>
            <a:ext cx="2487613" cy="1841500"/>
          </a:xfrm>
          <a:prstGeom prst="rect">
            <a:avLst/>
          </a:prstGeom>
          <a:noFill/>
        </p:spPr>
      </p:pic>
      <p:sp>
        <p:nvSpPr>
          <p:cNvPr id="10243" name="Rectangle 2"/>
          <p:cNvSpPr>
            <a:spLocks noGrp="1" noChangeArrowheads="1"/>
          </p:cNvSpPr>
          <p:nvPr>
            <p:ph type="title"/>
          </p:nvPr>
        </p:nvSpPr>
        <p:spPr>
          <a:xfrm>
            <a:off x="228600" y="152400"/>
            <a:ext cx="9144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Increase Availability</a:t>
            </a:r>
          </a:p>
        </p:txBody>
      </p:sp>
      <p:sp>
        <p:nvSpPr>
          <p:cNvPr id="10245" name="Rectangle 5"/>
          <p:cNvSpPr>
            <a:spLocks noChangeArrowheads="1"/>
          </p:cNvSpPr>
          <p:nvPr/>
        </p:nvSpPr>
        <p:spPr bwMode="auto">
          <a:xfrm>
            <a:off x="228600" y="3125787"/>
            <a:ext cx="2438400" cy="1923599"/>
          </a:xfrm>
          <a:prstGeom prst="rect">
            <a:avLst/>
          </a:prstGeom>
          <a:noFill/>
          <a:ln w="9525">
            <a:noFill/>
            <a:miter lim="800000"/>
            <a:headEnd/>
            <a:tailEnd/>
          </a:ln>
        </p:spPr>
        <p:txBody>
          <a:bodyPr lIns="91436" tIns="45718" rIns="91436" bIns="45718">
            <a:spAutoFit/>
          </a:bodyPr>
          <a:lstStyle/>
          <a:p>
            <a:pPr eaLnBrk="0" hangingPunct="0">
              <a:spcBef>
                <a:spcPct val="20000"/>
              </a:spcBef>
              <a:buClr>
                <a:schemeClr val="tx2"/>
              </a:buClr>
              <a:buSzPct val="95000"/>
              <a:buFont typeface="Wingdings" pitchFamily="48" charset="2"/>
              <a:buNone/>
            </a:pPr>
            <a:r>
              <a:rPr lang="en-US" sz="1700" b="1" dirty="0">
                <a:solidFill>
                  <a:srgbClr val="FEB454"/>
                </a:solidFill>
              </a:rPr>
              <a:t>Solution: </a:t>
            </a:r>
            <a:br>
              <a:rPr lang="en-US" sz="1700" b="1" dirty="0">
                <a:solidFill>
                  <a:srgbClr val="FEB454"/>
                </a:solidFill>
              </a:rPr>
            </a:br>
            <a:r>
              <a:rPr lang="en-US" sz="1700" dirty="0">
                <a:solidFill>
                  <a:srgbClr val="FEB454"/>
                </a:solidFill>
              </a:rPr>
              <a:t>Virtualize operating systems and applications – enabling easy backup, replication and moving to available servers</a:t>
            </a:r>
            <a:endParaRPr lang="en-US" sz="1700" b="1" dirty="0">
              <a:solidFill>
                <a:srgbClr val="FEB454"/>
              </a:solidFill>
            </a:endParaRPr>
          </a:p>
        </p:txBody>
      </p:sp>
      <p:sp>
        <p:nvSpPr>
          <p:cNvPr id="20" name="Rectangle 18"/>
          <p:cNvSpPr>
            <a:spLocks noChangeArrowheads="1"/>
          </p:cNvSpPr>
          <p:nvPr/>
        </p:nvSpPr>
        <p:spPr bwMode="auto">
          <a:xfrm>
            <a:off x="228600" y="1295401"/>
            <a:ext cx="2286000" cy="1714311"/>
          </a:xfrm>
          <a:prstGeom prst="rect">
            <a:avLst/>
          </a:prstGeom>
          <a:noFill/>
          <a:ln w="9525">
            <a:noFill/>
            <a:miter lim="800000"/>
            <a:headEnd/>
            <a:tailEnd/>
          </a:ln>
        </p:spPr>
        <p:txBody>
          <a:bodyPr lIns="91436" tIns="45718" rIns="91436" bIns="45718">
            <a:spAutoFit/>
          </a:bodyPr>
          <a:lstStyle/>
          <a:p>
            <a:pPr eaLnBrk="0" hangingPunct="0">
              <a:spcBef>
                <a:spcPct val="20000"/>
              </a:spcBef>
            </a:pPr>
            <a:r>
              <a:rPr lang="en-US" sz="1700" b="1" dirty="0">
                <a:solidFill>
                  <a:schemeClr val="bg1"/>
                </a:solidFill>
              </a:rPr>
              <a:t>Challenge:</a:t>
            </a:r>
          </a:p>
          <a:p>
            <a:pPr eaLnBrk="0" hangingPunct="0">
              <a:spcBef>
                <a:spcPct val="20000"/>
              </a:spcBef>
            </a:pPr>
            <a:r>
              <a:rPr lang="en-US" sz="1700" dirty="0">
                <a:solidFill>
                  <a:schemeClr val="bg1"/>
                </a:solidFill>
              </a:rPr>
              <a:t>Providing </a:t>
            </a:r>
            <a:r>
              <a:rPr lang="en-US" sz="1700" dirty="0" smtClean="0">
                <a:solidFill>
                  <a:schemeClr val="bg1"/>
                </a:solidFill>
              </a:rPr>
              <a:t>disaster recovery for business continuity for operating systems and applications</a:t>
            </a:r>
            <a:endParaRPr lang="en-US" sz="1700" dirty="0">
              <a:solidFill>
                <a:schemeClr val="bg1"/>
              </a:solidFill>
            </a:endParaRPr>
          </a:p>
        </p:txBody>
      </p:sp>
      <p:sp>
        <p:nvSpPr>
          <p:cNvPr id="31" name="Rectangle 39"/>
          <p:cNvSpPr>
            <a:spLocks noChangeArrowheads="1"/>
          </p:cNvSpPr>
          <p:nvPr/>
        </p:nvSpPr>
        <p:spPr bwMode="auto">
          <a:xfrm>
            <a:off x="6565611" y="4676240"/>
            <a:ext cx="2481119" cy="830993"/>
          </a:xfrm>
          <a:prstGeom prst="rect">
            <a:avLst/>
          </a:prstGeom>
          <a:noFill/>
          <a:ln w="9525">
            <a:noFill/>
            <a:miter lim="800000"/>
            <a:headEnd/>
            <a:tailEnd/>
          </a:ln>
          <a:effectLst/>
        </p:spPr>
        <p:txBody>
          <a:bodyPr wrap="none" lIns="91436" tIns="45718" rIns="91436" bIns="45718">
            <a:spAutoFit/>
          </a:bodyPr>
          <a:lstStyle/>
          <a:p>
            <a:pPr algn="ctr"/>
            <a:r>
              <a:rPr lang="en-US" sz="1600" dirty="0" smtClean="0">
                <a:solidFill>
                  <a:schemeClr val="bg1"/>
                </a:solidFill>
              </a:rPr>
              <a:t>Microsoft System</a:t>
            </a:r>
          </a:p>
          <a:p>
            <a:pPr algn="ctr"/>
            <a:r>
              <a:rPr lang="en-US" sz="1600" dirty="0" smtClean="0">
                <a:solidFill>
                  <a:schemeClr val="bg1"/>
                </a:solidFill>
              </a:rPr>
              <a:t>Center Virtual Application</a:t>
            </a:r>
          </a:p>
          <a:p>
            <a:pPr algn="ctr"/>
            <a:r>
              <a:rPr lang="en-US" sz="1600" dirty="0" smtClean="0">
                <a:solidFill>
                  <a:schemeClr val="bg1"/>
                </a:solidFill>
              </a:rPr>
              <a:t>Server B</a:t>
            </a:r>
            <a:endParaRPr lang="en-US" sz="1600" dirty="0">
              <a:solidFill>
                <a:schemeClr val="bg1"/>
              </a:solidFill>
            </a:endParaRPr>
          </a:p>
        </p:txBody>
      </p:sp>
      <p:pic>
        <p:nvPicPr>
          <p:cNvPr id="32" name="Picture 45" descr="Server-3U-Physical-Base"/>
          <p:cNvPicPr>
            <a:picLocks noChangeAspect="1" noChangeArrowheads="1"/>
          </p:cNvPicPr>
          <p:nvPr/>
        </p:nvPicPr>
        <p:blipFill>
          <a:blip r:embed="rId8" cstate="email"/>
          <a:srcRect/>
          <a:stretch>
            <a:fillRect/>
          </a:stretch>
        </p:blipFill>
        <p:spPr bwMode="auto">
          <a:xfrm>
            <a:off x="7108826" y="1143001"/>
            <a:ext cx="2035175" cy="1520825"/>
          </a:xfrm>
          <a:prstGeom prst="rect">
            <a:avLst/>
          </a:prstGeom>
          <a:noFill/>
          <a:ln w="9525">
            <a:noFill/>
            <a:miter lim="800000"/>
            <a:headEnd/>
            <a:tailEnd/>
          </a:ln>
        </p:spPr>
      </p:pic>
      <p:sp>
        <p:nvSpPr>
          <p:cNvPr id="33" name="Rectangle 39"/>
          <p:cNvSpPr>
            <a:spLocks noChangeArrowheads="1"/>
          </p:cNvSpPr>
          <p:nvPr/>
        </p:nvSpPr>
        <p:spPr bwMode="auto">
          <a:xfrm>
            <a:off x="7819256" y="838200"/>
            <a:ext cx="954099" cy="369328"/>
          </a:xfrm>
          <a:prstGeom prst="rect">
            <a:avLst/>
          </a:prstGeom>
          <a:noFill/>
          <a:ln w="9525">
            <a:noFill/>
            <a:miter lim="800000"/>
            <a:headEnd/>
            <a:tailEnd/>
          </a:ln>
          <a:effectLst/>
        </p:spPr>
        <p:txBody>
          <a:bodyPr wrap="none" lIns="91436" tIns="45718" rIns="91436" bIns="45718">
            <a:spAutoFit/>
          </a:bodyPr>
          <a:lstStyle/>
          <a:p>
            <a:r>
              <a:rPr lang="en-US" dirty="0" smtClean="0"/>
              <a:t>Backup</a:t>
            </a:r>
            <a:endParaRPr lang="en-US" dirty="0"/>
          </a:p>
        </p:txBody>
      </p:sp>
      <p:pic>
        <p:nvPicPr>
          <p:cNvPr id="34" name="Picture 35" descr="C:\Users\jamesni.REDMOND\Documents\FY08\ALLUPVirtualization\scdpm2\SysCenter-DPM-06_bL_r.png"/>
          <p:cNvPicPr>
            <a:picLocks noChangeAspect="1" noChangeArrowheads="1"/>
          </p:cNvPicPr>
          <p:nvPr/>
        </p:nvPicPr>
        <p:blipFill>
          <a:blip r:embed="rId9" cstate="email"/>
          <a:srcRect/>
          <a:stretch>
            <a:fillRect/>
          </a:stretch>
        </p:blipFill>
        <p:spPr bwMode="auto">
          <a:xfrm>
            <a:off x="6365088" y="2438401"/>
            <a:ext cx="2169312" cy="492825"/>
          </a:xfrm>
          <a:prstGeom prst="rect">
            <a:avLst/>
          </a:prstGeom>
          <a:noFill/>
          <a:ln w="9525">
            <a:noFill/>
            <a:miter lim="800000"/>
            <a:headEnd/>
            <a:tailEnd/>
          </a:ln>
        </p:spPr>
      </p:pic>
      <p:pic>
        <p:nvPicPr>
          <p:cNvPr id="37" name="Picture 18" descr="SGAV-White"/>
          <p:cNvPicPr>
            <a:picLocks noChangeAspect="1" noChangeArrowheads="1"/>
          </p:cNvPicPr>
          <p:nvPr/>
        </p:nvPicPr>
        <p:blipFill>
          <a:blip r:embed="rId10" cstate="email"/>
          <a:srcRect/>
          <a:stretch>
            <a:fillRect/>
          </a:stretch>
        </p:blipFill>
        <p:spPr bwMode="auto">
          <a:xfrm>
            <a:off x="4876800" y="5867400"/>
            <a:ext cx="1905000" cy="468443"/>
          </a:xfrm>
          <a:prstGeom prst="rect">
            <a:avLst/>
          </a:prstGeom>
          <a:noFill/>
        </p:spPr>
      </p:pic>
      <p:sp>
        <p:nvSpPr>
          <p:cNvPr id="54" name="Down Arrow 53"/>
          <p:cNvSpPr/>
          <p:nvPr/>
        </p:nvSpPr>
        <p:spPr bwMode="auto">
          <a:xfrm>
            <a:off x="4483100" y="2971800"/>
            <a:ext cx="317500" cy="1905000"/>
          </a:xfrm>
          <a:prstGeom prst="downArrow">
            <a:avLst>
              <a:gd name="adj1" fmla="val 37500"/>
              <a:gd name="adj2" fmla="val 50000"/>
            </a:avLst>
          </a:prstGeom>
          <a:solidFill>
            <a:srgbClr val="FEB454">
              <a:alpha val="85000"/>
            </a:srgbClr>
          </a:solidFill>
          <a:ln w="12700" cap="flat" cmpd="sng" algn="ctr">
            <a:noFill/>
            <a:prstDash val="solid"/>
            <a:round/>
            <a:headEnd type="none" w="med" len="med"/>
            <a:tailEnd type="none" w="med" len="med"/>
          </a:ln>
          <a:effectLst/>
          <a:scene3d>
            <a:camera prst="orthographicFront">
              <a:rot lat="0" lon="0" rev="19200000"/>
            </a:camera>
            <a:lightRig rig="threePt" dir="t"/>
          </a:scene3d>
        </p:spPr>
        <p:txBody>
          <a:bodyPr vert="horz" wrap="square" lIns="91436" tIns="45718" rIns="91436" bIns="45718" numCol="1" rtlCol="0" anchor="ctr" anchorCtr="0" compatLnSpc="1">
            <a:prstTxWarp prst="textNoShape">
              <a:avLst/>
            </a:prstTxWarp>
          </a:bodyPr>
          <a:lstStyle/>
          <a:p>
            <a:pPr algn="ctr" defTabSz="914363" eaLnBrk="1" hangingPunct="1"/>
            <a:endParaRPr lang="en-US" b="1" dirty="0" smtClean="0">
              <a:effectLst>
                <a:outerShdw blurRad="38100" dist="38100" dir="2700000" algn="tl">
                  <a:srgbClr val="000000">
                    <a:alpha val="43137"/>
                  </a:srgbClr>
                </a:outerShdw>
              </a:effectLst>
            </a:endParaRPr>
          </a:p>
        </p:txBody>
      </p:sp>
      <p:pic>
        <p:nvPicPr>
          <p:cNvPr id="3076" name="Picture 4" descr="\\.PSF\Parallels Share\Virtualization Slides\Server-Virtual-with-Virtualized-Apps.png"/>
          <p:cNvPicPr>
            <a:picLocks noChangeAspect="1" noChangeArrowheads="1"/>
          </p:cNvPicPr>
          <p:nvPr/>
        </p:nvPicPr>
        <p:blipFill>
          <a:blip r:embed="rId11" cstate="email"/>
          <a:srcRect/>
          <a:stretch>
            <a:fillRect/>
          </a:stretch>
        </p:blipFill>
        <p:spPr bwMode="auto">
          <a:xfrm>
            <a:off x="4484501" y="2418195"/>
            <a:ext cx="1785937" cy="1352550"/>
          </a:xfrm>
          <a:prstGeom prst="rect">
            <a:avLst/>
          </a:prstGeom>
          <a:noFill/>
        </p:spPr>
      </p:pic>
      <p:pic>
        <p:nvPicPr>
          <p:cNvPr id="53" name="Picture 57" descr="\\.PSF\Parallels Share\Smoke.png"/>
          <p:cNvPicPr>
            <a:picLocks noChangeAspect="1" noChangeArrowheads="1"/>
          </p:cNvPicPr>
          <p:nvPr/>
        </p:nvPicPr>
        <p:blipFill>
          <a:blip r:embed="rId12" cstate="email"/>
          <a:srcRect/>
          <a:stretch>
            <a:fillRect/>
          </a:stretch>
        </p:blipFill>
        <p:spPr bwMode="auto">
          <a:xfrm>
            <a:off x="4294187" y="1466009"/>
            <a:ext cx="1637154" cy="2419350"/>
          </a:xfrm>
          <a:prstGeom prst="rect">
            <a:avLst/>
          </a:prstGeom>
          <a:noFill/>
        </p:spPr>
      </p:pic>
      <p:sp>
        <p:nvSpPr>
          <p:cNvPr id="55" name="Down Arrow 54"/>
          <p:cNvSpPr/>
          <p:nvPr/>
        </p:nvSpPr>
        <p:spPr bwMode="auto">
          <a:xfrm>
            <a:off x="5105400" y="3276600"/>
            <a:ext cx="317500" cy="2362200"/>
          </a:xfrm>
          <a:prstGeom prst="downArrow">
            <a:avLst>
              <a:gd name="adj1" fmla="val 37500"/>
              <a:gd name="adj2" fmla="val 50000"/>
            </a:avLst>
          </a:prstGeom>
          <a:solidFill>
            <a:srgbClr val="FEB454">
              <a:alpha val="85000"/>
            </a:srgbClr>
          </a:solidFill>
          <a:ln w="12700" cap="flat" cmpd="sng" algn="ctr">
            <a:noFill/>
            <a:prstDash val="solid"/>
            <a:round/>
            <a:headEnd type="none" w="med" len="med"/>
            <a:tailEnd type="none" w="med" len="med"/>
          </a:ln>
          <a:effectLst/>
          <a:scene3d>
            <a:camera prst="orthographicFront">
              <a:rot lat="0" lon="0" rev="17400000"/>
            </a:camera>
            <a:lightRig rig="threePt" dir="t"/>
          </a:scene3d>
        </p:spPr>
        <p:txBody>
          <a:bodyPr vert="horz" wrap="square" lIns="91436" tIns="45718" rIns="91436" bIns="45718" numCol="1" rtlCol="0" anchor="ctr" anchorCtr="0" compatLnSpc="1">
            <a:prstTxWarp prst="textNoShape">
              <a:avLst/>
            </a:prstTxWarp>
          </a:bodyPr>
          <a:lstStyle/>
          <a:p>
            <a:pPr algn="ctr" defTabSz="914363" eaLnBrk="1" hangingPunct="1"/>
            <a:endParaRPr lang="en-US" b="1" dirty="0" smtClean="0">
              <a:effectLst>
                <a:outerShdw blurRad="38100" dist="38100" dir="2700000" algn="tl">
                  <a:srgbClr val="000000">
                    <a:alpha val="43137"/>
                  </a:srgbClr>
                </a:outerShdw>
              </a:effectLst>
            </a:endParaRPr>
          </a:p>
        </p:txBody>
      </p:sp>
      <p:pic>
        <p:nvPicPr>
          <p:cNvPr id="36" name="Picture 4" descr="\\.PSF\Parallels Share\Virtualization Slides\Server-Virtual-with-Virtualized-Apps.png"/>
          <p:cNvPicPr>
            <a:picLocks noChangeAspect="1" noChangeArrowheads="1"/>
          </p:cNvPicPr>
          <p:nvPr/>
        </p:nvPicPr>
        <p:blipFill>
          <a:blip r:embed="rId11" cstate="email"/>
          <a:srcRect/>
          <a:stretch>
            <a:fillRect/>
          </a:stretch>
        </p:blipFill>
        <p:spPr bwMode="auto">
          <a:xfrm>
            <a:off x="5820755" y="3170612"/>
            <a:ext cx="1785937" cy="1352550"/>
          </a:xfrm>
          <a:prstGeom prst="rect">
            <a:avLst/>
          </a:prstGeom>
          <a:noFill/>
        </p:spPr>
      </p:pic>
      <p:sp>
        <p:nvSpPr>
          <p:cNvPr id="2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1000"/>
                                        <p:tgtEl>
                                          <p:spTgt spid="3077"/>
                                        </p:tgtEl>
                                      </p:cBhvr>
                                    </p:animEffect>
                                  </p:childTnLst>
                                </p:cTn>
                              </p:par>
                              <p:par>
                                <p:cTn id="29" presetID="10"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right)">
                                      <p:cBhvr>
                                        <p:cTn id="35" dur="1000"/>
                                        <p:tgtEl>
                                          <p:spTgt spid="54"/>
                                        </p:tgtEl>
                                      </p:cBhvr>
                                    </p:animEffect>
                                  </p:childTnLst>
                                </p:cTn>
                              </p:par>
                              <p:par>
                                <p:cTn id="36" presetID="1"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07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childTnLst>
                                </p:cTn>
                              </p:par>
                              <p:par>
                                <p:cTn id="57" presetID="56" presetClass="path" presetSubtype="0" accel="50000" decel="50000" fill="hold" nodeType="withEffect">
                                  <p:stCondLst>
                                    <p:cond delay="500"/>
                                  </p:stCondLst>
                                  <p:childTnLst>
                                    <p:animMotion origin="layout" path="M 0.00243 0.0044 L 0.30399 -0.2493 " pathEditMode="relative" rAng="0" ptsTypes="AA">
                                      <p:cBhvr>
                                        <p:cTn id="58" dur="2100" fill="hold"/>
                                        <p:tgtEl>
                                          <p:spTgt spid="3078"/>
                                        </p:tgtEl>
                                        <p:attrNameLst>
                                          <p:attrName>ppt_x</p:attrName>
                                          <p:attrName>ppt_y</p:attrName>
                                        </p:attrNameLst>
                                      </p:cBhvr>
                                      <p:rCtr x="151" y="-127"/>
                                    </p:animMotion>
                                  </p:childTnLst>
                                </p:cTn>
                              </p:par>
                            </p:childTnLst>
                          </p:cTn>
                        </p:par>
                        <p:par>
                          <p:cTn id="59" fill="hold">
                            <p:stCondLst>
                              <p:cond delay="2600"/>
                            </p:stCondLst>
                            <p:childTnLst>
                              <p:par>
                                <p:cTn id="60" presetID="56" presetClass="path" presetSubtype="0" accel="50000" decel="50000" fill="hold" nodeType="afterEffect">
                                  <p:stCondLst>
                                    <p:cond delay="0"/>
                                  </p:stCondLst>
                                  <p:childTnLst>
                                    <p:animMotion origin="layout" path="M -0.0059 0.0044 L 0.30399 -0.2493 " pathEditMode="relative" rAng="0" ptsTypes="AA">
                                      <p:cBhvr>
                                        <p:cTn id="61" dur="1900" fill="hold"/>
                                        <p:tgtEl>
                                          <p:spTgt spid="46"/>
                                        </p:tgtEl>
                                        <p:attrNameLst>
                                          <p:attrName>ppt_x</p:attrName>
                                          <p:attrName>ppt_y</p:attrName>
                                        </p:attrNameLst>
                                      </p:cBhvr>
                                      <p:rCtr x="155" y="-127"/>
                                    </p:animMotion>
                                  </p:childTnLst>
                                </p:cTn>
                              </p:par>
                            </p:childTnLst>
                          </p:cTn>
                        </p:par>
                        <p:par>
                          <p:cTn id="62" fill="hold">
                            <p:stCondLst>
                              <p:cond delay="4500"/>
                            </p:stCondLst>
                            <p:childTnLst>
                              <p:par>
                                <p:cTn id="63" presetID="56" presetClass="path" presetSubtype="0" accel="50000" decel="50000" fill="hold" nodeType="afterEffect">
                                  <p:stCondLst>
                                    <p:cond delay="0"/>
                                  </p:stCondLst>
                                  <p:childTnLst>
                                    <p:animMotion origin="layout" path="M 0.01077 -0.00671 L 0.304 -0.2493 " pathEditMode="relative" rAng="0" ptsTypes="AA">
                                      <p:cBhvr>
                                        <p:cTn id="64" dur="1500" fill="hold"/>
                                        <p:tgtEl>
                                          <p:spTgt spid="47"/>
                                        </p:tgtEl>
                                        <p:attrNameLst>
                                          <p:attrName>ppt_x</p:attrName>
                                          <p:attrName>ppt_y</p:attrName>
                                        </p:attrNameLst>
                                      </p:cBhvr>
                                      <p:rCtr x="147" y="-121"/>
                                    </p:animMotion>
                                  </p:childTnLst>
                                </p:cTn>
                              </p:par>
                            </p:childTnLst>
                          </p:cTn>
                        </p:par>
                        <p:par>
                          <p:cTn id="65" fill="hold">
                            <p:stCondLst>
                              <p:cond delay="6000"/>
                            </p:stCondLst>
                            <p:childTnLst>
                              <p:par>
                                <p:cTn id="66" presetID="56" presetClass="path" presetSubtype="0" accel="50000" decel="50000" fill="hold" nodeType="afterEffect">
                                  <p:stCondLst>
                                    <p:cond delay="0"/>
                                  </p:stCondLst>
                                  <p:childTnLst>
                                    <p:animMotion origin="layout" path="M 0.00243 -0.00671 L 0.30399 -0.2493 " pathEditMode="relative" rAng="0" ptsTypes="AA">
                                      <p:cBhvr>
                                        <p:cTn id="67" dur="1200" fill="hold"/>
                                        <p:tgtEl>
                                          <p:spTgt spid="48"/>
                                        </p:tgtEl>
                                        <p:attrNameLst>
                                          <p:attrName>ppt_x</p:attrName>
                                          <p:attrName>ppt_y</p:attrName>
                                        </p:attrNameLst>
                                      </p:cBhvr>
                                      <p:rCtr x="151" y="-121"/>
                                    </p:animMotion>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700"/>
                                        <p:tgtEl>
                                          <p:spTgt spid="54"/>
                                        </p:tgtEl>
                                      </p:cBhvr>
                                    </p:animEffect>
                                    <p:set>
                                      <p:cBhvr>
                                        <p:cTn id="72" dur="1" fill="hold">
                                          <p:stCondLst>
                                            <p:cond delay="699"/>
                                          </p:stCondLst>
                                        </p:cTn>
                                        <p:tgtEl>
                                          <p:spTgt spid="54"/>
                                        </p:tgtEl>
                                        <p:attrNameLst>
                                          <p:attrName>style.visibility</p:attrName>
                                        </p:attrNameLst>
                                      </p:cBhvr>
                                      <p:to>
                                        <p:strVal val="hidden"/>
                                      </p:to>
                                    </p:set>
                                  </p:childTnLst>
                                </p:cTn>
                              </p:par>
                              <p:par>
                                <p:cTn id="73" presetID="10" presetClass="exit" presetSubtype="0" fill="hold" nodeType="withEffect">
                                  <p:stCondLst>
                                    <p:cond delay="400"/>
                                  </p:stCondLst>
                                  <p:childTnLst>
                                    <p:animEffect transition="out" filter="fade">
                                      <p:cBhvr>
                                        <p:cTn id="74" dur="700"/>
                                        <p:tgtEl>
                                          <p:spTgt spid="3076"/>
                                        </p:tgtEl>
                                      </p:cBhvr>
                                    </p:animEffect>
                                    <p:set>
                                      <p:cBhvr>
                                        <p:cTn id="75" dur="1" fill="hold">
                                          <p:stCondLst>
                                            <p:cond delay="699"/>
                                          </p:stCondLst>
                                        </p:cTn>
                                        <p:tgtEl>
                                          <p:spTgt spid="3076"/>
                                        </p:tgtEl>
                                        <p:attrNameLst>
                                          <p:attrName>style.visibility</p:attrName>
                                        </p:attrNameLst>
                                      </p:cBhvr>
                                      <p:to>
                                        <p:strVal val="hidden"/>
                                      </p:to>
                                    </p:set>
                                  </p:childTnLst>
                                </p:cTn>
                              </p:par>
                              <p:par>
                                <p:cTn id="76" presetID="10" presetClass="entr" presetSubtype="0" fill="hold" nodeType="withEffect">
                                  <p:stCondLst>
                                    <p:cond delay="200"/>
                                  </p:stCondLst>
                                  <p:childTnLst>
                                    <p:set>
                                      <p:cBhvr>
                                        <p:cTn id="77" dur="1" fill="hold">
                                          <p:stCondLst>
                                            <p:cond delay="0"/>
                                          </p:stCondLst>
                                        </p:cTn>
                                        <p:tgtEl>
                                          <p:spTgt spid="3079"/>
                                        </p:tgtEl>
                                        <p:attrNameLst>
                                          <p:attrName>style.visibility</p:attrName>
                                        </p:attrNameLst>
                                      </p:cBhvr>
                                      <p:to>
                                        <p:strVal val="visible"/>
                                      </p:to>
                                    </p:set>
                                    <p:animEffect transition="in" filter="fade">
                                      <p:cBhvr>
                                        <p:cTn id="78" dur="700"/>
                                        <p:tgtEl>
                                          <p:spTgt spid="3079"/>
                                        </p:tgtEl>
                                      </p:cBhvr>
                                    </p:animEffect>
                                  </p:childTnLst>
                                </p:cTn>
                              </p:par>
                              <p:par>
                                <p:cTn id="79" presetID="10" presetClass="entr" presetSubtype="0" fill="hold" nodeType="withEffect">
                                  <p:stCondLst>
                                    <p:cond delay="40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700"/>
                                        <p:tgtEl>
                                          <p:spTgt spid="53"/>
                                        </p:tgtEl>
                                      </p:cBhvr>
                                    </p:animEffect>
                                  </p:childTnLst>
                                </p:cTn>
                              </p:par>
                            </p:childTnLst>
                          </p:cTn>
                        </p:par>
                        <p:par>
                          <p:cTn id="82" fill="hold">
                            <p:stCondLst>
                              <p:cond delay="1100"/>
                            </p:stCondLst>
                            <p:childTnLst>
                              <p:par>
                                <p:cTn id="83" presetID="56" presetClass="path" presetSubtype="0" accel="50000" decel="50000" fill="hold" nodeType="afterEffect">
                                  <p:stCondLst>
                                    <p:cond delay="0"/>
                                  </p:stCondLst>
                                  <p:childTnLst>
                                    <p:animMotion origin="layout" path="M 0.01649 3.33333E-6 L -0.13368 0.35555 " pathEditMode="relative" rAng="0" ptsTypes="AA">
                                      <p:cBhvr>
                                        <p:cTn id="84" dur="1200" fill="hold"/>
                                        <p:tgtEl>
                                          <p:spTgt spid="49"/>
                                        </p:tgtEl>
                                        <p:attrNameLst>
                                          <p:attrName>ppt_x</p:attrName>
                                          <p:attrName>ppt_y</p:attrName>
                                        </p:attrNameLst>
                                      </p:cBhvr>
                                      <p:rCtr x="-75" y="178"/>
                                    </p:animMotion>
                                  </p:childTnLst>
                                </p:cTn>
                              </p:par>
                            </p:childTnLst>
                          </p:cTn>
                        </p:par>
                        <p:par>
                          <p:cTn id="85" fill="hold">
                            <p:stCondLst>
                              <p:cond delay="2300"/>
                            </p:stCondLst>
                            <p:childTnLst>
                              <p:par>
                                <p:cTn id="86" presetID="56" presetClass="path" presetSubtype="0" accel="50000" decel="50000" fill="hold" nodeType="afterEffect">
                                  <p:stCondLst>
                                    <p:cond delay="0"/>
                                  </p:stCondLst>
                                  <p:childTnLst>
                                    <p:animMotion origin="layout" path="M 0.01649 3.33333E-6 L -0.13368 0.35555 " pathEditMode="relative" rAng="0" ptsTypes="AA">
                                      <p:cBhvr>
                                        <p:cTn id="87" dur="1000" fill="hold"/>
                                        <p:tgtEl>
                                          <p:spTgt spid="50"/>
                                        </p:tgtEl>
                                        <p:attrNameLst>
                                          <p:attrName>ppt_x</p:attrName>
                                          <p:attrName>ppt_y</p:attrName>
                                        </p:attrNameLst>
                                      </p:cBhvr>
                                      <p:rCtr x="-75" y="178"/>
                                    </p:animMotion>
                                  </p:childTnLst>
                                </p:cTn>
                              </p:par>
                            </p:childTnLst>
                          </p:cTn>
                        </p:par>
                        <p:par>
                          <p:cTn id="88" fill="hold">
                            <p:stCondLst>
                              <p:cond delay="3300"/>
                            </p:stCondLst>
                            <p:childTnLst>
                              <p:par>
                                <p:cTn id="89" presetID="56" presetClass="path" presetSubtype="0" accel="50000" decel="50000" fill="hold" nodeType="afterEffect">
                                  <p:stCondLst>
                                    <p:cond delay="0"/>
                                  </p:stCondLst>
                                  <p:childTnLst>
                                    <p:animMotion origin="layout" path="M 0.01649 3.33333E-6 L -0.13368 0.35555 " pathEditMode="relative" rAng="0" ptsTypes="AA">
                                      <p:cBhvr>
                                        <p:cTn id="90" dur="900" fill="hold"/>
                                        <p:tgtEl>
                                          <p:spTgt spid="51"/>
                                        </p:tgtEl>
                                        <p:attrNameLst>
                                          <p:attrName>ppt_x</p:attrName>
                                          <p:attrName>ppt_y</p:attrName>
                                        </p:attrNameLst>
                                      </p:cBhvr>
                                      <p:rCtr x="-75" y="178"/>
                                    </p:animMotion>
                                  </p:childTnLst>
                                </p:cTn>
                              </p:par>
                            </p:childTnLst>
                          </p:cTn>
                        </p:par>
                        <p:par>
                          <p:cTn id="91" fill="hold">
                            <p:stCondLst>
                              <p:cond delay="4200"/>
                            </p:stCondLst>
                            <p:childTnLst>
                              <p:par>
                                <p:cTn id="92" presetID="56" presetClass="path" presetSubtype="0" accel="50000" decel="50000" fill="hold" nodeType="afterEffect">
                                  <p:stCondLst>
                                    <p:cond delay="0"/>
                                  </p:stCondLst>
                                  <p:childTnLst>
                                    <p:animMotion origin="layout" path="M 0.01649 3.33333E-6 L -0.13368 0.35555 " pathEditMode="relative" rAng="0" ptsTypes="AA">
                                      <p:cBhvr>
                                        <p:cTn id="93" dur="900" fill="hold"/>
                                        <p:tgtEl>
                                          <p:spTgt spid="52"/>
                                        </p:tgtEl>
                                        <p:attrNameLst>
                                          <p:attrName>ppt_x</p:attrName>
                                          <p:attrName>ppt_y</p:attrName>
                                        </p:attrNameLst>
                                      </p:cBhvr>
                                      <p:rCtr x="-75" y="178"/>
                                    </p:animMotion>
                                  </p:childTnLst>
                                </p:cTn>
                              </p:par>
                              <p:par>
                                <p:cTn id="94" presetID="42" presetClass="entr" presetSubtype="0" fill="hold" nodeType="withEffect">
                                  <p:stCondLst>
                                    <p:cond delay="20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par>
                                <p:cTn id="99" presetID="22" presetClass="entr" presetSubtype="2" fill="hold" grpId="0" nodeType="withEffect">
                                  <p:stCondLst>
                                    <p:cond delay="800"/>
                                  </p:stCondLst>
                                  <p:childTnLst>
                                    <p:set>
                                      <p:cBhvr>
                                        <p:cTn id="100" dur="1" fill="hold">
                                          <p:stCondLst>
                                            <p:cond delay="0"/>
                                          </p:stCondLst>
                                        </p:cTn>
                                        <p:tgtEl>
                                          <p:spTgt spid="55"/>
                                        </p:tgtEl>
                                        <p:attrNameLst>
                                          <p:attrName>style.visibility</p:attrName>
                                        </p:attrNameLst>
                                      </p:cBhvr>
                                      <p:to>
                                        <p:strVal val="visible"/>
                                      </p:to>
                                    </p:set>
                                    <p:animEffect transition="in" filter="wipe(right)">
                                      <p:cBhvr>
                                        <p:cTn id="10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54" grpId="0" animBg="1"/>
      <p:bldP spid="54" grpId="1"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23" descr="Circular-Field"/>
          <p:cNvPicPr>
            <a:picLocks noChangeAspect="1" noChangeArrowheads="1"/>
          </p:cNvPicPr>
          <p:nvPr/>
        </p:nvPicPr>
        <p:blipFill>
          <a:blip r:embed="rId3" cstate="email"/>
          <a:srcRect/>
          <a:stretch>
            <a:fillRect/>
          </a:stretch>
        </p:blipFill>
        <p:spPr bwMode="auto">
          <a:xfrm>
            <a:off x="1143001" y="1746283"/>
            <a:ext cx="7820025" cy="4806917"/>
          </a:xfrm>
          <a:prstGeom prst="rect">
            <a:avLst/>
          </a:prstGeom>
          <a:noFill/>
          <a:ln w="9525">
            <a:noFill/>
            <a:miter lim="800000"/>
            <a:headEnd/>
            <a:tailEnd/>
          </a:ln>
        </p:spPr>
      </p:pic>
      <p:pic>
        <p:nvPicPr>
          <p:cNvPr id="6157" name="Picture 13" descr="\\.PSF\Parallels Share\Virtualization Slides\PC-Physical-Off.png"/>
          <p:cNvPicPr>
            <a:picLocks noChangeAspect="1" noChangeArrowheads="1"/>
          </p:cNvPicPr>
          <p:nvPr/>
        </p:nvPicPr>
        <p:blipFill>
          <a:blip r:embed="rId4" cstate="email"/>
          <a:srcRect/>
          <a:stretch>
            <a:fillRect/>
          </a:stretch>
        </p:blipFill>
        <p:spPr bwMode="auto">
          <a:xfrm>
            <a:off x="762000" y="3733801"/>
            <a:ext cx="2074648" cy="1939671"/>
          </a:xfrm>
          <a:prstGeom prst="rect">
            <a:avLst/>
          </a:prstGeom>
          <a:noFill/>
        </p:spPr>
      </p:pic>
      <p:pic>
        <p:nvPicPr>
          <p:cNvPr id="37" name="Picture 13" descr="\\.PSF\Parallels Share\Virtualization Slides\PC-Physical-Off.png"/>
          <p:cNvPicPr>
            <a:picLocks noChangeAspect="1" noChangeArrowheads="1"/>
          </p:cNvPicPr>
          <p:nvPr/>
        </p:nvPicPr>
        <p:blipFill>
          <a:blip r:embed="rId4" cstate="email"/>
          <a:srcRect/>
          <a:stretch>
            <a:fillRect/>
          </a:stretch>
        </p:blipFill>
        <p:spPr bwMode="auto">
          <a:xfrm>
            <a:off x="2133600" y="4648201"/>
            <a:ext cx="2074648" cy="1939671"/>
          </a:xfrm>
          <a:prstGeom prst="rect">
            <a:avLst/>
          </a:prstGeom>
          <a:noFill/>
        </p:spPr>
      </p:pic>
      <p:pic>
        <p:nvPicPr>
          <p:cNvPr id="39" name="Picture 13" descr="\\.PSF\Parallels Share\Virtualization Slides\PC-Physical-Off.png"/>
          <p:cNvPicPr>
            <a:picLocks noChangeAspect="1" noChangeArrowheads="1"/>
          </p:cNvPicPr>
          <p:nvPr/>
        </p:nvPicPr>
        <p:blipFill>
          <a:blip r:embed="rId4" cstate="email"/>
          <a:srcRect/>
          <a:stretch>
            <a:fillRect/>
          </a:stretch>
        </p:blipFill>
        <p:spPr bwMode="auto">
          <a:xfrm>
            <a:off x="3505200" y="5410201"/>
            <a:ext cx="2074648" cy="1939671"/>
          </a:xfrm>
          <a:prstGeom prst="rect">
            <a:avLst/>
          </a:prstGeom>
          <a:noFill/>
        </p:spPr>
      </p:pic>
      <p:pic>
        <p:nvPicPr>
          <p:cNvPr id="6160" name="Picture 16" descr="\\.PSF\Parallels Share\Virtualization Slides\PC-with-Virtual-Apps-Onscreen.png"/>
          <p:cNvPicPr>
            <a:picLocks noChangeAspect="1" noChangeArrowheads="1"/>
          </p:cNvPicPr>
          <p:nvPr/>
        </p:nvPicPr>
        <p:blipFill>
          <a:blip r:embed="rId5" cstate="email"/>
          <a:srcRect/>
          <a:stretch>
            <a:fillRect/>
          </a:stretch>
        </p:blipFill>
        <p:spPr bwMode="auto">
          <a:xfrm>
            <a:off x="762001" y="3733801"/>
            <a:ext cx="2074297" cy="1944341"/>
          </a:xfrm>
          <a:prstGeom prst="rect">
            <a:avLst/>
          </a:prstGeom>
          <a:noFill/>
        </p:spPr>
      </p:pic>
      <p:pic>
        <p:nvPicPr>
          <p:cNvPr id="38" name="Picture 16" descr="\\.PSF\Parallels Share\Virtualization Slides\PC-with-Virtual-Apps-Onscreen.png"/>
          <p:cNvPicPr>
            <a:picLocks noChangeAspect="1" noChangeArrowheads="1"/>
          </p:cNvPicPr>
          <p:nvPr/>
        </p:nvPicPr>
        <p:blipFill>
          <a:blip r:embed="rId5" cstate="email"/>
          <a:srcRect/>
          <a:stretch>
            <a:fillRect/>
          </a:stretch>
        </p:blipFill>
        <p:spPr bwMode="auto">
          <a:xfrm>
            <a:off x="2133601" y="4648201"/>
            <a:ext cx="2074297" cy="1944341"/>
          </a:xfrm>
          <a:prstGeom prst="rect">
            <a:avLst/>
          </a:prstGeom>
          <a:noFill/>
        </p:spPr>
      </p:pic>
      <p:pic>
        <p:nvPicPr>
          <p:cNvPr id="40" name="Picture 16" descr="\\.PSF\Parallels Share\Virtualization Slides\PC-with-Virtual-Apps-Onscreen.png"/>
          <p:cNvPicPr>
            <a:picLocks noChangeAspect="1" noChangeArrowheads="1"/>
          </p:cNvPicPr>
          <p:nvPr/>
        </p:nvPicPr>
        <p:blipFill>
          <a:blip r:embed="rId5" cstate="email"/>
          <a:srcRect/>
          <a:stretch>
            <a:fillRect/>
          </a:stretch>
        </p:blipFill>
        <p:spPr bwMode="auto">
          <a:xfrm>
            <a:off x="3505201" y="5410201"/>
            <a:ext cx="2074297" cy="1944341"/>
          </a:xfrm>
          <a:prstGeom prst="rect">
            <a:avLst/>
          </a:prstGeom>
          <a:noFill/>
        </p:spPr>
      </p:pic>
      <p:pic>
        <p:nvPicPr>
          <p:cNvPr id="124938" name="Picture 10" descr="Logo-Systems-Center"/>
          <p:cNvPicPr>
            <a:picLocks noChangeAspect="1" noChangeArrowheads="1"/>
          </p:cNvPicPr>
          <p:nvPr/>
        </p:nvPicPr>
        <p:blipFill>
          <a:blip r:embed="rId6" cstate="email"/>
          <a:srcRect/>
          <a:stretch>
            <a:fillRect/>
          </a:stretch>
        </p:blipFill>
        <p:spPr bwMode="auto">
          <a:xfrm>
            <a:off x="3678238" y="3683000"/>
            <a:ext cx="2722563" cy="736600"/>
          </a:xfrm>
          <a:prstGeom prst="rect">
            <a:avLst/>
          </a:prstGeom>
          <a:noFill/>
          <a:ln w="9525">
            <a:noFill/>
            <a:miter lim="800000"/>
            <a:headEnd/>
            <a:tailEnd/>
          </a:ln>
        </p:spPr>
      </p:pic>
      <p:sp>
        <p:nvSpPr>
          <p:cNvPr id="13316" name="Rectangle 2"/>
          <p:cNvSpPr>
            <a:spLocks noGrp="1" noChangeArrowheads="1"/>
          </p:cNvSpPr>
          <p:nvPr>
            <p:ph type="title"/>
          </p:nvPr>
        </p:nvSpPr>
        <p:spPr>
          <a:xfrm>
            <a:off x="304800" y="152400"/>
            <a:ext cx="9144000" cy="590927"/>
          </a:xfrm>
        </p:spPr>
        <p:txBody>
          <a:bodyPr vert="horz" wrap="square" lIns="91436" tIns="45718" rIns="91436" bIns="45718" rtlCol="0" anchor="t" anchorCtr="0">
            <a:spAutoFit/>
          </a:bodyPr>
          <a:lstStyle/>
          <a:p>
            <a:pPr defTabSz="912520">
              <a:defRPr/>
            </a:pPr>
            <a:r>
              <a:rPr sz="3600" b="1" spc="-150"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rPr>
              <a:t>Improve Agility</a:t>
            </a:r>
          </a:p>
        </p:txBody>
      </p:sp>
      <p:sp>
        <p:nvSpPr>
          <p:cNvPr id="12" name="Rectangle 5"/>
          <p:cNvSpPr>
            <a:spLocks noChangeArrowheads="1"/>
          </p:cNvSpPr>
          <p:nvPr/>
        </p:nvSpPr>
        <p:spPr bwMode="auto">
          <a:xfrm>
            <a:off x="228600" y="2362200"/>
            <a:ext cx="4267200" cy="1400379"/>
          </a:xfrm>
          <a:prstGeom prst="rect">
            <a:avLst/>
          </a:prstGeom>
          <a:noFill/>
          <a:ln w="9525">
            <a:noFill/>
            <a:miter lim="800000"/>
            <a:headEnd/>
            <a:tailEnd/>
          </a:ln>
        </p:spPr>
        <p:txBody>
          <a:bodyPr wrap="square" lIns="91436" tIns="45718" rIns="91436" bIns="45718">
            <a:spAutoFit/>
          </a:bodyPr>
          <a:lstStyle/>
          <a:p>
            <a:pPr>
              <a:spcBef>
                <a:spcPts val="1200"/>
              </a:spcBef>
              <a:buClr>
                <a:schemeClr val="tx2"/>
              </a:buClr>
              <a:buSzPct val="95000"/>
            </a:pPr>
            <a:r>
              <a:rPr lang="en-US" sz="1700" b="1" dirty="0" smtClean="0">
                <a:solidFill>
                  <a:srgbClr val="FEB454"/>
                </a:solidFill>
              </a:rPr>
              <a:t>Solution: </a:t>
            </a:r>
            <a:br>
              <a:rPr lang="en-US" sz="1700" b="1" dirty="0" smtClean="0">
                <a:solidFill>
                  <a:srgbClr val="FEB454"/>
                </a:solidFill>
              </a:rPr>
            </a:br>
            <a:r>
              <a:rPr lang="en-US" sz="1700" dirty="0" smtClean="0">
                <a:solidFill>
                  <a:srgbClr val="FEB454"/>
                </a:solidFill>
              </a:rPr>
              <a:t>Quick migration and dynamic provisioning of servers and desktops are based on real-time needs using a single </a:t>
            </a:r>
            <a:r>
              <a:rPr lang="en-US" sz="1700" dirty="0" smtClean="0">
                <a:solidFill>
                  <a:srgbClr val="FEB454"/>
                </a:solidFill>
              </a:rPr>
              <a:t>management platform</a:t>
            </a:r>
            <a:endParaRPr lang="en-US" sz="1700" b="1" dirty="0">
              <a:solidFill>
                <a:srgbClr val="FEB454"/>
              </a:solidFill>
            </a:endParaRPr>
          </a:p>
        </p:txBody>
      </p:sp>
      <p:sp>
        <p:nvSpPr>
          <p:cNvPr id="13" name="Rectangle 18"/>
          <p:cNvSpPr>
            <a:spLocks noChangeArrowheads="1"/>
          </p:cNvSpPr>
          <p:nvPr/>
        </p:nvSpPr>
        <p:spPr bwMode="auto">
          <a:xfrm>
            <a:off x="228600" y="1295401"/>
            <a:ext cx="4114800" cy="929481"/>
          </a:xfrm>
          <a:prstGeom prst="rect">
            <a:avLst/>
          </a:prstGeom>
          <a:noFill/>
          <a:ln w="9525">
            <a:noFill/>
            <a:miter lim="800000"/>
            <a:headEnd/>
            <a:tailEnd/>
          </a:ln>
        </p:spPr>
        <p:txBody>
          <a:bodyPr wrap="square" lIns="91436" tIns="45718" rIns="91436" bIns="45718">
            <a:spAutoFit/>
          </a:bodyPr>
          <a:lstStyle/>
          <a:p>
            <a:pPr eaLnBrk="0" hangingPunct="0">
              <a:spcBef>
                <a:spcPct val="20000"/>
              </a:spcBef>
            </a:pPr>
            <a:r>
              <a:rPr lang="en-US" sz="1700" b="1" dirty="0">
                <a:solidFill>
                  <a:schemeClr val="bg1"/>
                </a:solidFill>
              </a:rPr>
              <a:t>Challenge:</a:t>
            </a:r>
          </a:p>
          <a:p>
            <a:pPr eaLnBrk="0" hangingPunct="0">
              <a:spcBef>
                <a:spcPct val="20000"/>
              </a:spcBef>
            </a:pPr>
            <a:r>
              <a:rPr lang="en-US" sz="1700" dirty="0" smtClean="0">
                <a:solidFill>
                  <a:schemeClr val="bg1"/>
                </a:solidFill>
              </a:rPr>
              <a:t>Inability to respond quickly to changing needs at desktops and the datacenter</a:t>
            </a:r>
            <a:endParaRPr lang="en-US" sz="1700" dirty="0">
              <a:solidFill>
                <a:schemeClr val="bg1"/>
              </a:solidFill>
            </a:endParaRPr>
          </a:p>
        </p:txBody>
      </p:sp>
      <p:pic>
        <p:nvPicPr>
          <p:cNvPr id="6149" name="Picture 5" descr="\\.PSF\Parallels Share\Virtualization Slides\Server-Physical-Dual.png"/>
          <p:cNvPicPr>
            <a:picLocks noChangeAspect="1" noChangeArrowheads="1"/>
          </p:cNvPicPr>
          <p:nvPr/>
        </p:nvPicPr>
        <p:blipFill>
          <a:blip r:embed="rId7" cstate="email"/>
          <a:srcRect/>
          <a:stretch>
            <a:fillRect/>
          </a:stretch>
        </p:blipFill>
        <p:spPr bwMode="auto">
          <a:xfrm>
            <a:off x="4708573" y="1558925"/>
            <a:ext cx="1989907" cy="1604606"/>
          </a:xfrm>
          <a:prstGeom prst="rect">
            <a:avLst/>
          </a:prstGeom>
          <a:noFill/>
        </p:spPr>
      </p:pic>
      <p:pic>
        <p:nvPicPr>
          <p:cNvPr id="6147" name="Picture 3" descr="\\.PSF\Parallels Share\Virtualization Slides\Server-Physical-Triple.png"/>
          <p:cNvPicPr>
            <a:picLocks noChangeAspect="1" noChangeArrowheads="1"/>
          </p:cNvPicPr>
          <p:nvPr/>
        </p:nvPicPr>
        <p:blipFill>
          <a:blip r:embed="rId8" cstate="email"/>
          <a:srcRect/>
          <a:stretch>
            <a:fillRect/>
          </a:stretch>
        </p:blipFill>
        <p:spPr bwMode="auto">
          <a:xfrm>
            <a:off x="5498331" y="1806575"/>
            <a:ext cx="1989907" cy="1838713"/>
          </a:xfrm>
          <a:prstGeom prst="rect">
            <a:avLst/>
          </a:prstGeom>
          <a:noFill/>
        </p:spPr>
      </p:pic>
      <p:pic>
        <p:nvPicPr>
          <p:cNvPr id="6148" name="Picture 4" descr="\\.PSF\Parallels Share\Virtualization Slides\Server-Physical-3U.png"/>
          <p:cNvPicPr>
            <a:picLocks noChangeAspect="1" noChangeArrowheads="1"/>
          </p:cNvPicPr>
          <p:nvPr/>
        </p:nvPicPr>
        <p:blipFill>
          <a:blip r:embed="rId9" cstate="email"/>
          <a:srcRect/>
          <a:stretch>
            <a:fillRect/>
          </a:stretch>
        </p:blipFill>
        <p:spPr bwMode="auto">
          <a:xfrm>
            <a:off x="6280198" y="2625725"/>
            <a:ext cx="1989907" cy="1472922"/>
          </a:xfrm>
          <a:prstGeom prst="rect">
            <a:avLst/>
          </a:prstGeom>
          <a:noFill/>
        </p:spPr>
      </p:pic>
      <p:pic>
        <p:nvPicPr>
          <p:cNvPr id="6150" name="Picture 6" descr="\\.PSF\Parallels Share\Virtualization Slides\Server-Physical-Dual.png"/>
          <p:cNvPicPr>
            <a:picLocks noChangeAspect="1" noChangeArrowheads="1"/>
          </p:cNvPicPr>
          <p:nvPr/>
        </p:nvPicPr>
        <p:blipFill>
          <a:blip r:embed="rId7" cstate="email"/>
          <a:srcRect/>
          <a:stretch>
            <a:fillRect/>
          </a:stretch>
        </p:blipFill>
        <p:spPr bwMode="auto">
          <a:xfrm>
            <a:off x="7060431" y="2983270"/>
            <a:ext cx="1989907" cy="1604606"/>
          </a:xfrm>
          <a:prstGeom prst="rect">
            <a:avLst/>
          </a:prstGeom>
          <a:noFill/>
        </p:spPr>
      </p:pic>
      <p:pic>
        <p:nvPicPr>
          <p:cNvPr id="24" name="Picture 8" descr="\\.PSF\Parallels Share\Virtualization Slides\Server-Virtual-Dual.png"/>
          <p:cNvPicPr>
            <a:picLocks noChangeAspect="1" noChangeArrowheads="1"/>
          </p:cNvPicPr>
          <p:nvPr/>
        </p:nvPicPr>
        <p:blipFill>
          <a:blip r:embed="rId10" cstate="email"/>
          <a:srcRect/>
          <a:stretch>
            <a:fillRect/>
          </a:stretch>
        </p:blipFill>
        <p:spPr bwMode="auto">
          <a:xfrm>
            <a:off x="5021262" y="996951"/>
            <a:ext cx="1339712" cy="1239119"/>
          </a:xfrm>
          <a:prstGeom prst="rect">
            <a:avLst/>
          </a:prstGeom>
          <a:noFill/>
        </p:spPr>
      </p:pic>
      <p:pic>
        <p:nvPicPr>
          <p:cNvPr id="6154" name="Picture 10" descr="\\.PSF\Parallels Share\Virtualization Slides\Server-Virtual-Single.png"/>
          <p:cNvPicPr>
            <a:picLocks noChangeAspect="1" noChangeArrowheads="1"/>
          </p:cNvPicPr>
          <p:nvPr/>
        </p:nvPicPr>
        <p:blipFill>
          <a:blip r:embed="rId11" cstate="email"/>
          <a:srcRect/>
          <a:stretch>
            <a:fillRect/>
          </a:stretch>
        </p:blipFill>
        <p:spPr bwMode="auto">
          <a:xfrm>
            <a:off x="5030787" y="1216025"/>
            <a:ext cx="1339712" cy="1015072"/>
          </a:xfrm>
          <a:prstGeom prst="rect">
            <a:avLst/>
          </a:prstGeom>
          <a:noFill/>
        </p:spPr>
      </p:pic>
      <p:pic>
        <p:nvPicPr>
          <p:cNvPr id="23" name="Picture 9" descr="\\.PSF\Parallels Share\Virtualization Slides\Server-Virtual-Triple.png"/>
          <p:cNvPicPr>
            <a:picLocks noChangeAspect="1" noChangeArrowheads="1"/>
          </p:cNvPicPr>
          <p:nvPr/>
        </p:nvPicPr>
        <p:blipFill>
          <a:blip r:embed="rId12" cstate="email"/>
          <a:srcRect/>
          <a:stretch>
            <a:fillRect/>
          </a:stretch>
        </p:blipFill>
        <p:spPr bwMode="auto">
          <a:xfrm>
            <a:off x="5859463" y="996950"/>
            <a:ext cx="1394581" cy="1527180"/>
          </a:xfrm>
          <a:prstGeom prst="rect">
            <a:avLst/>
          </a:prstGeom>
          <a:noFill/>
        </p:spPr>
      </p:pic>
      <p:pic>
        <p:nvPicPr>
          <p:cNvPr id="6152" name="Picture 8" descr="\\.PSF\Parallels Share\Virtualization Slides\Server-Virtual-Dual.png"/>
          <p:cNvPicPr>
            <a:picLocks noChangeAspect="1" noChangeArrowheads="1"/>
          </p:cNvPicPr>
          <p:nvPr/>
        </p:nvPicPr>
        <p:blipFill>
          <a:blip r:embed="rId10" cstate="email"/>
          <a:srcRect/>
          <a:stretch>
            <a:fillRect/>
          </a:stretch>
        </p:blipFill>
        <p:spPr bwMode="auto">
          <a:xfrm>
            <a:off x="6611937" y="2101851"/>
            <a:ext cx="1339712" cy="1239119"/>
          </a:xfrm>
          <a:prstGeom prst="rect">
            <a:avLst/>
          </a:prstGeom>
          <a:noFill/>
        </p:spPr>
      </p:pic>
      <p:pic>
        <p:nvPicPr>
          <p:cNvPr id="6155" name="Picture 11" descr="\\.PSF\Parallels Share\Virtualization Slides\Server-Virtual-Single.png"/>
          <p:cNvPicPr>
            <a:picLocks noChangeAspect="1" noChangeArrowheads="1"/>
          </p:cNvPicPr>
          <p:nvPr/>
        </p:nvPicPr>
        <p:blipFill>
          <a:blip r:embed="rId11" cstate="email"/>
          <a:srcRect/>
          <a:stretch>
            <a:fillRect/>
          </a:stretch>
        </p:blipFill>
        <p:spPr bwMode="auto">
          <a:xfrm>
            <a:off x="6611937" y="2320925"/>
            <a:ext cx="1339712" cy="1015072"/>
          </a:xfrm>
          <a:prstGeom prst="rect">
            <a:avLst/>
          </a:prstGeom>
          <a:noFill/>
        </p:spPr>
      </p:pic>
      <p:pic>
        <p:nvPicPr>
          <p:cNvPr id="6153" name="Picture 9" descr="\\.PSF\Parallels Share\Virtualization Slides\Server-Virtual-Triple.png"/>
          <p:cNvPicPr>
            <a:picLocks noChangeAspect="1" noChangeArrowheads="1"/>
          </p:cNvPicPr>
          <p:nvPr/>
        </p:nvPicPr>
        <p:blipFill>
          <a:blip r:embed="rId12" cstate="email"/>
          <a:srcRect/>
          <a:stretch>
            <a:fillRect/>
          </a:stretch>
        </p:blipFill>
        <p:spPr bwMode="auto">
          <a:xfrm>
            <a:off x="7373938" y="2149475"/>
            <a:ext cx="1394581" cy="1527180"/>
          </a:xfrm>
          <a:prstGeom prst="rect">
            <a:avLst/>
          </a:prstGeom>
          <a:noFill/>
        </p:spPr>
      </p:pic>
      <p:pic>
        <p:nvPicPr>
          <p:cNvPr id="25" name="Picture 8" descr="\\.PSF\Parallels Share\Virtualization Slides\Server-Virtual-Dual.png"/>
          <p:cNvPicPr>
            <a:picLocks noChangeAspect="1" noChangeArrowheads="1"/>
          </p:cNvPicPr>
          <p:nvPr/>
        </p:nvPicPr>
        <p:blipFill>
          <a:blip r:embed="rId10" cstate="email"/>
          <a:srcRect/>
          <a:stretch>
            <a:fillRect/>
          </a:stretch>
        </p:blipFill>
        <p:spPr bwMode="auto">
          <a:xfrm>
            <a:off x="7373937" y="2435226"/>
            <a:ext cx="1339712" cy="1239119"/>
          </a:xfrm>
          <a:prstGeom prst="rect">
            <a:avLst/>
          </a:prstGeom>
          <a:noFill/>
        </p:spPr>
      </p:pic>
      <p:pic>
        <p:nvPicPr>
          <p:cNvPr id="27" name="Picture 8" descr="\\.PSF\Parallels Share\Virtualization Slides\Server-Virtual-Dual.png"/>
          <p:cNvPicPr>
            <a:picLocks noChangeAspect="1" noChangeArrowheads="1"/>
          </p:cNvPicPr>
          <p:nvPr/>
        </p:nvPicPr>
        <p:blipFill>
          <a:blip r:embed="rId10" cstate="email"/>
          <a:srcRect/>
          <a:stretch>
            <a:fillRect/>
          </a:stretch>
        </p:blipFill>
        <p:spPr bwMode="auto">
          <a:xfrm>
            <a:off x="5849937" y="1254126"/>
            <a:ext cx="1339712" cy="1239119"/>
          </a:xfrm>
          <a:prstGeom prst="rect">
            <a:avLst/>
          </a:prstGeom>
          <a:noFill/>
        </p:spPr>
      </p:pic>
      <p:sp>
        <p:nvSpPr>
          <p:cNvPr id="26"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fade">
                                      <p:cBhvr>
                                        <p:cTn id="17" dur="1000"/>
                                        <p:tgtEl>
                                          <p:spTgt spid="16390"/>
                                        </p:tgtEl>
                                      </p:cBhvr>
                                    </p:animEffect>
                                  </p:childTnLst>
                                </p:cTn>
                              </p:par>
                              <p:par>
                                <p:cTn id="18" presetID="10" presetClass="entr" presetSubtype="0" fill="hold" nodeType="withEffect">
                                  <p:stCondLst>
                                    <p:cond delay="0"/>
                                  </p:stCondLst>
                                  <p:childTnLst>
                                    <p:set>
                                      <p:cBhvr>
                                        <p:cTn id="19" dur="1" fill="hold">
                                          <p:stCondLst>
                                            <p:cond delay="0"/>
                                          </p:stCondLst>
                                        </p:cTn>
                                        <p:tgtEl>
                                          <p:spTgt spid="124938"/>
                                        </p:tgtEl>
                                        <p:attrNameLst>
                                          <p:attrName>style.visibility</p:attrName>
                                        </p:attrNameLst>
                                      </p:cBhvr>
                                      <p:to>
                                        <p:strVal val="visible"/>
                                      </p:to>
                                    </p:set>
                                    <p:animEffect transition="in" filter="fade">
                                      <p:cBhvr>
                                        <p:cTn id="20" dur="1000"/>
                                        <p:tgtEl>
                                          <p:spTgt spid="12493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149"/>
                                        </p:tgtEl>
                                        <p:attrNameLst>
                                          <p:attrName>style.visibility</p:attrName>
                                        </p:attrNameLst>
                                      </p:cBhvr>
                                      <p:to>
                                        <p:strVal val="visible"/>
                                      </p:to>
                                    </p:set>
                                    <p:animEffect transition="in" filter="fade">
                                      <p:cBhvr>
                                        <p:cTn id="24" dur="1000"/>
                                        <p:tgtEl>
                                          <p:spTgt spid="6149"/>
                                        </p:tgtEl>
                                      </p:cBhvr>
                                    </p:animEffect>
                                  </p:childTnLst>
                                </p:cTn>
                              </p:par>
                              <p:par>
                                <p:cTn id="25" presetID="10" presetClass="entr" presetSubtype="0" fill="hold" nodeType="with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1000"/>
                                        <p:tgtEl>
                                          <p:spTgt spid="6147"/>
                                        </p:tgtEl>
                                      </p:cBhvr>
                                    </p:animEffect>
                                  </p:childTnLst>
                                </p:cTn>
                              </p:par>
                              <p:par>
                                <p:cTn id="28" presetID="10" presetClass="entr" presetSubtype="0" fill="hold" nodeType="with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fade">
                                      <p:cBhvr>
                                        <p:cTn id="30" dur="1000"/>
                                        <p:tgtEl>
                                          <p:spTgt spid="6148"/>
                                        </p:tgtEl>
                                      </p:cBhvr>
                                    </p:animEffect>
                                  </p:childTnLst>
                                </p:cTn>
                              </p:par>
                              <p:par>
                                <p:cTn id="31" presetID="10" presetClass="entr" presetSubtype="0"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fade">
                                      <p:cBhvr>
                                        <p:cTn id="33" dur="1000"/>
                                        <p:tgtEl>
                                          <p:spTgt spid="6150"/>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6152"/>
                                        </p:tgtEl>
                                        <p:attrNameLst>
                                          <p:attrName>style.visibility</p:attrName>
                                        </p:attrNameLst>
                                      </p:cBhvr>
                                      <p:to>
                                        <p:strVal val="visible"/>
                                      </p:to>
                                    </p:set>
                                    <p:animEffect transition="in" filter="fade">
                                      <p:cBhvr>
                                        <p:cTn id="45" dur="1000"/>
                                        <p:tgtEl>
                                          <p:spTgt spid="615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6153"/>
                                        </p:tgtEl>
                                        <p:attrNameLst>
                                          <p:attrName>style.visibility</p:attrName>
                                        </p:attrNameLst>
                                      </p:cBhvr>
                                      <p:to>
                                        <p:strVal val="visible"/>
                                      </p:to>
                                    </p:set>
                                    <p:animEffect transition="in" filter="fade">
                                      <p:cBhvr>
                                        <p:cTn id="49" dur="1000"/>
                                        <p:tgtEl>
                                          <p:spTgt spid="6153"/>
                                        </p:tgtEl>
                                      </p:cBhvr>
                                    </p:animEffect>
                                  </p:childTnLst>
                                </p:cTn>
                              </p:par>
                              <p:par>
                                <p:cTn id="50" presetID="10" presetClass="exit" presetSubtype="0" fill="hold" nodeType="withEffect">
                                  <p:stCondLst>
                                    <p:cond delay="0"/>
                                  </p:stCondLst>
                                  <p:childTnLst>
                                    <p:animEffect transition="out" filter="fade">
                                      <p:cBhvr>
                                        <p:cTn id="51" dur="1000"/>
                                        <p:tgtEl>
                                          <p:spTgt spid="25"/>
                                        </p:tgtEl>
                                      </p:cBhvr>
                                    </p:animEffect>
                                    <p:set>
                                      <p:cBhvr>
                                        <p:cTn id="52" dur="1" fill="hold">
                                          <p:stCondLst>
                                            <p:cond delay="999"/>
                                          </p:stCondLst>
                                        </p:cTn>
                                        <p:tgtEl>
                                          <p:spTgt spid="25"/>
                                        </p:tgtEl>
                                        <p:attrNameLst>
                                          <p:attrName>style.visibility</p:attrName>
                                        </p:attrNameLst>
                                      </p:cBhvr>
                                      <p:to>
                                        <p:strVal val="hidden"/>
                                      </p:to>
                                    </p:se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childTnLst>
                                </p:cTn>
                              </p:par>
                            </p:childTnLst>
                          </p:cTn>
                        </p:par>
                        <p:par>
                          <p:cTn id="57" fill="hold">
                            <p:stCondLst>
                              <p:cond delay="7000"/>
                            </p:stCondLst>
                            <p:childTnLst>
                              <p:par>
                                <p:cTn id="58" presetID="10" presetClass="exit" presetSubtype="0" fill="hold" nodeType="afterEffect">
                                  <p:stCondLst>
                                    <p:cond delay="0"/>
                                  </p:stCondLst>
                                  <p:childTnLst>
                                    <p:animEffect transition="out" filter="fade">
                                      <p:cBhvr>
                                        <p:cTn id="59" dur="1000"/>
                                        <p:tgtEl>
                                          <p:spTgt spid="23"/>
                                        </p:tgtEl>
                                      </p:cBhvr>
                                    </p:animEffect>
                                    <p:set>
                                      <p:cBhvr>
                                        <p:cTn id="60" dur="1" fill="hold">
                                          <p:stCondLst>
                                            <p:cond delay="999"/>
                                          </p:stCondLst>
                                        </p:cTn>
                                        <p:tgtEl>
                                          <p:spTgt spid="23"/>
                                        </p:tgtEl>
                                        <p:attrNameLst>
                                          <p:attrName>style.visibility</p:attrName>
                                        </p:attrNameLst>
                                      </p:cBhvr>
                                      <p:to>
                                        <p:strVal val="hidden"/>
                                      </p:to>
                                    </p:set>
                                  </p:childTnLst>
                                </p:cTn>
                              </p:par>
                            </p:childTnLst>
                          </p:cTn>
                        </p:par>
                        <p:par>
                          <p:cTn id="61" fill="hold">
                            <p:stCondLst>
                              <p:cond delay="8000"/>
                            </p:stCondLst>
                            <p:childTnLst>
                              <p:par>
                                <p:cTn id="62" presetID="10" presetClass="entr" presetSubtype="0" fill="hold" nodeType="afterEffect">
                                  <p:stCondLst>
                                    <p:cond delay="0"/>
                                  </p:stCondLst>
                                  <p:childTnLst>
                                    <p:set>
                                      <p:cBhvr>
                                        <p:cTn id="63" dur="1" fill="hold">
                                          <p:stCondLst>
                                            <p:cond delay="0"/>
                                          </p:stCondLst>
                                        </p:cTn>
                                        <p:tgtEl>
                                          <p:spTgt spid="6155"/>
                                        </p:tgtEl>
                                        <p:attrNameLst>
                                          <p:attrName>style.visibility</p:attrName>
                                        </p:attrNameLst>
                                      </p:cBhvr>
                                      <p:to>
                                        <p:strVal val="visible"/>
                                      </p:to>
                                    </p:set>
                                    <p:animEffect transition="in" filter="fade">
                                      <p:cBhvr>
                                        <p:cTn id="64" dur="1000"/>
                                        <p:tgtEl>
                                          <p:spTgt spid="6155"/>
                                        </p:tgtEl>
                                      </p:cBhvr>
                                    </p:animEffect>
                                  </p:childTnLst>
                                </p:cTn>
                              </p:par>
                              <p:par>
                                <p:cTn id="65" presetID="10" presetClass="exit" presetSubtype="0" fill="hold" nodeType="withEffect">
                                  <p:stCondLst>
                                    <p:cond delay="0"/>
                                  </p:stCondLst>
                                  <p:childTnLst>
                                    <p:animEffect transition="out" filter="fade">
                                      <p:cBhvr>
                                        <p:cTn id="66" dur="1000"/>
                                        <p:tgtEl>
                                          <p:spTgt spid="6152"/>
                                        </p:tgtEl>
                                      </p:cBhvr>
                                    </p:animEffect>
                                    <p:set>
                                      <p:cBhvr>
                                        <p:cTn id="67" dur="1" fill="hold">
                                          <p:stCondLst>
                                            <p:cond delay="999"/>
                                          </p:stCondLst>
                                        </p:cTn>
                                        <p:tgtEl>
                                          <p:spTgt spid="6152"/>
                                        </p:tgtEl>
                                        <p:attrNameLst>
                                          <p:attrName>style.visibility</p:attrName>
                                        </p:attrNameLst>
                                      </p:cBhvr>
                                      <p:to>
                                        <p:strVal val="hidden"/>
                                      </p:to>
                                    </p:set>
                                  </p:childTnLst>
                                </p:cTn>
                              </p:par>
                            </p:childTnLst>
                          </p:cTn>
                        </p:par>
                        <p:par>
                          <p:cTn id="68" fill="hold">
                            <p:stCondLst>
                              <p:cond delay="9000"/>
                            </p:stCondLst>
                            <p:childTnLst>
                              <p:par>
                                <p:cTn id="69" presetID="10" presetClass="entr" presetSubtype="0" fill="hold" nodeType="afterEffect">
                                  <p:stCondLst>
                                    <p:cond delay="0"/>
                                  </p:stCondLst>
                                  <p:childTnLst>
                                    <p:set>
                                      <p:cBhvr>
                                        <p:cTn id="70" dur="1" fill="hold">
                                          <p:stCondLst>
                                            <p:cond delay="0"/>
                                          </p:stCondLst>
                                        </p:cTn>
                                        <p:tgtEl>
                                          <p:spTgt spid="6154"/>
                                        </p:tgtEl>
                                        <p:attrNameLst>
                                          <p:attrName>style.visibility</p:attrName>
                                        </p:attrNameLst>
                                      </p:cBhvr>
                                      <p:to>
                                        <p:strVal val="visible"/>
                                      </p:to>
                                    </p:set>
                                    <p:animEffect transition="in" filter="fade">
                                      <p:cBhvr>
                                        <p:cTn id="71" dur="1000"/>
                                        <p:tgtEl>
                                          <p:spTgt spid="6154"/>
                                        </p:tgtEl>
                                      </p:cBhvr>
                                    </p:animEffect>
                                  </p:childTnLst>
                                </p:cTn>
                              </p:par>
                              <p:par>
                                <p:cTn id="72" presetID="10" presetClass="exit" presetSubtype="0" fill="hold" nodeType="withEffect">
                                  <p:stCondLst>
                                    <p:cond delay="0"/>
                                  </p:stCondLst>
                                  <p:childTnLst>
                                    <p:animEffect transition="out" filter="fade">
                                      <p:cBhvr>
                                        <p:cTn id="73" dur="1000"/>
                                        <p:tgtEl>
                                          <p:spTgt spid="24"/>
                                        </p:tgtEl>
                                      </p:cBhvr>
                                    </p:animEffect>
                                    <p:set>
                                      <p:cBhvr>
                                        <p:cTn id="74" dur="1" fill="hold">
                                          <p:stCondLst>
                                            <p:cond delay="999"/>
                                          </p:stCondLst>
                                        </p:cTn>
                                        <p:tgtEl>
                                          <p:spTgt spid="24"/>
                                        </p:tgtEl>
                                        <p:attrNameLst>
                                          <p:attrName>style.visibility</p:attrName>
                                        </p:attrNameLst>
                                      </p:cBhvr>
                                      <p:to>
                                        <p:strVal val="hidden"/>
                                      </p:to>
                                    </p:set>
                                  </p:childTnLst>
                                </p:cTn>
                              </p:par>
                            </p:childTnLst>
                          </p:cTn>
                        </p:par>
                        <p:par>
                          <p:cTn id="75" fill="hold">
                            <p:stCondLst>
                              <p:cond delay="10000"/>
                            </p:stCondLst>
                            <p:childTnLst>
                              <p:par>
                                <p:cTn id="76" presetID="10" presetClass="entr" presetSubtype="0"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childTnLst>
                                </p:cTn>
                              </p:par>
                            </p:childTnLst>
                          </p:cTn>
                        </p:par>
                        <p:par>
                          <p:cTn id="79" fill="hold">
                            <p:stCondLst>
                              <p:cond delay="11000"/>
                            </p:stCondLst>
                            <p:childTnLst>
                              <p:par>
                                <p:cTn id="80" presetID="10"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childTnLst>
                                </p:cTn>
                              </p:par>
                              <p:par>
                                <p:cTn id="83" presetID="10" presetClass="exit" presetSubtype="0" fill="hold" nodeType="withEffect">
                                  <p:stCondLst>
                                    <p:cond delay="0"/>
                                  </p:stCondLst>
                                  <p:childTnLst>
                                    <p:animEffect transition="out" filter="fade">
                                      <p:cBhvr>
                                        <p:cTn id="84" dur="1000"/>
                                        <p:tgtEl>
                                          <p:spTgt spid="6154"/>
                                        </p:tgtEl>
                                      </p:cBhvr>
                                    </p:animEffect>
                                    <p:set>
                                      <p:cBhvr>
                                        <p:cTn id="85" dur="1" fill="hold">
                                          <p:stCondLst>
                                            <p:cond delay="999"/>
                                          </p:stCondLst>
                                        </p:cTn>
                                        <p:tgtEl>
                                          <p:spTgt spid="6154"/>
                                        </p:tgtEl>
                                        <p:attrNameLst>
                                          <p:attrName>style.visibility</p:attrName>
                                        </p:attrNameLst>
                                      </p:cBhvr>
                                      <p:to>
                                        <p:strVal val="hidden"/>
                                      </p:to>
                                    </p:set>
                                  </p:childTnLst>
                                </p:cTn>
                              </p:par>
                            </p:childTnLst>
                          </p:cTn>
                        </p:par>
                        <p:par>
                          <p:cTn id="86" fill="hold">
                            <p:stCondLst>
                              <p:cond delay="12000"/>
                            </p:stCondLst>
                            <p:childTnLst>
                              <p:par>
                                <p:cTn id="87" presetID="10" presetClass="entr" presetSubtype="0" fill="hold" nodeType="afterEffect">
                                  <p:stCondLst>
                                    <p:cond delay="0"/>
                                  </p:stCondLst>
                                  <p:childTnLst>
                                    <p:set>
                                      <p:cBhvr>
                                        <p:cTn id="88" dur="1" fill="hold">
                                          <p:stCondLst>
                                            <p:cond delay="0"/>
                                          </p:stCondLst>
                                        </p:cTn>
                                        <p:tgtEl>
                                          <p:spTgt spid="6152"/>
                                        </p:tgtEl>
                                        <p:attrNameLst>
                                          <p:attrName>style.visibility</p:attrName>
                                        </p:attrNameLst>
                                      </p:cBhvr>
                                      <p:to>
                                        <p:strVal val="visible"/>
                                      </p:to>
                                    </p:set>
                                    <p:animEffect transition="in" filter="fade">
                                      <p:cBhvr>
                                        <p:cTn id="89" dur="1000"/>
                                        <p:tgtEl>
                                          <p:spTgt spid="6152"/>
                                        </p:tgtEl>
                                      </p:cBhvr>
                                    </p:animEffect>
                                  </p:childTnLst>
                                </p:cTn>
                              </p:par>
                              <p:par>
                                <p:cTn id="90" presetID="10" presetClass="exit" presetSubtype="0" fill="hold" nodeType="withEffect">
                                  <p:stCondLst>
                                    <p:cond delay="0"/>
                                  </p:stCondLst>
                                  <p:childTnLst>
                                    <p:animEffect transition="out" filter="fade">
                                      <p:cBhvr>
                                        <p:cTn id="91" dur="2000"/>
                                        <p:tgtEl>
                                          <p:spTgt spid="6155"/>
                                        </p:tgtEl>
                                      </p:cBhvr>
                                    </p:animEffect>
                                    <p:set>
                                      <p:cBhvr>
                                        <p:cTn id="92" dur="1" fill="hold">
                                          <p:stCondLst>
                                            <p:cond delay="1999"/>
                                          </p:stCondLst>
                                        </p:cTn>
                                        <p:tgtEl>
                                          <p:spTgt spid="615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157"/>
                                        </p:tgtEl>
                                        <p:attrNameLst>
                                          <p:attrName>style.visibility</p:attrName>
                                        </p:attrNameLst>
                                      </p:cBhvr>
                                      <p:to>
                                        <p:strVal val="visible"/>
                                      </p:to>
                                    </p:set>
                                    <p:animEffect transition="in" filter="fade">
                                      <p:cBhvr>
                                        <p:cTn id="97" dur="1000"/>
                                        <p:tgtEl>
                                          <p:spTgt spid="6157"/>
                                        </p:tgtEl>
                                      </p:cBhvr>
                                    </p:animEffect>
                                  </p:childTnLst>
                                </p:cTn>
                              </p:par>
                              <p:par>
                                <p:cTn id="98" presetID="10" presetClass="entr" presetSubtype="0"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1000"/>
                                        <p:tgtEl>
                                          <p:spTgt spid="37"/>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0"/>
                                        <p:tgtEl>
                                          <p:spTgt spid="39"/>
                                        </p:tgtEl>
                                      </p:cBhvr>
                                    </p:animEffect>
                                  </p:childTnLst>
                                </p:cTn>
                              </p:par>
                            </p:childTnLst>
                          </p:cTn>
                        </p:par>
                        <p:par>
                          <p:cTn id="104" fill="hold">
                            <p:stCondLst>
                              <p:cond delay="1000"/>
                            </p:stCondLst>
                            <p:childTnLst>
                              <p:par>
                                <p:cTn id="105" presetID="10" presetClass="entr" presetSubtype="0" fill="hold" nodeType="afterEffect">
                                  <p:stCondLst>
                                    <p:cond delay="2000"/>
                                  </p:stCondLst>
                                  <p:childTnLst>
                                    <p:set>
                                      <p:cBhvr>
                                        <p:cTn id="106" dur="1" fill="hold">
                                          <p:stCondLst>
                                            <p:cond delay="0"/>
                                          </p:stCondLst>
                                        </p:cTn>
                                        <p:tgtEl>
                                          <p:spTgt spid="6160"/>
                                        </p:tgtEl>
                                        <p:attrNameLst>
                                          <p:attrName>style.visibility</p:attrName>
                                        </p:attrNameLst>
                                      </p:cBhvr>
                                      <p:to>
                                        <p:strVal val="visible"/>
                                      </p:to>
                                    </p:set>
                                    <p:animEffect transition="in" filter="fade">
                                      <p:cBhvr>
                                        <p:cTn id="107" dur="500"/>
                                        <p:tgtEl>
                                          <p:spTgt spid="6160"/>
                                        </p:tgtEl>
                                      </p:cBhvr>
                                    </p:animEffect>
                                  </p:childTnLst>
                                </p:cTn>
                              </p:par>
                            </p:childTnLst>
                          </p:cTn>
                        </p:par>
                        <p:par>
                          <p:cTn id="108" fill="hold">
                            <p:stCondLst>
                              <p:cond delay="3500"/>
                            </p:stCondLst>
                            <p:childTnLst>
                              <p:par>
                                <p:cTn id="109" presetID="10" presetClass="exit" presetSubtype="0" fill="hold" nodeType="afterEffect">
                                  <p:stCondLst>
                                    <p:cond delay="1000"/>
                                  </p:stCondLst>
                                  <p:childTnLst>
                                    <p:animEffect transition="out" filter="fade">
                                      <p:cBhvr>
                                        <p:cTn id="110" dur="500"/>
                                        <p:tgtEl>
                                          <p:spTgt spid="6160"/>
                                        </p:tgtEl>
                                      </p:cBhvr>
                                    </p:animEffect>
                                    <p:set>
                                      <p:cBhvr>
                                        <p:cTn id="111" dur="1" fill="hold">
                                          <p:stCondLst>
                                            <p:cond delay="499"/>
                                          </p:stCondLst>
                                        </p:cTn>
                                        <p:tgtEl>
                                          <p:spTgt spid="6160"/>
                                        </p:tgtEl>
                                        <p:attrNameLst>
                                          <p:attrName>style.visibility</p:attrName>
                                        </p:attrNameLst>
                                      </p:cBhvr>
                                      <p:to>
                                        <p:strVal val="hidden"/>
                                      </p:to>
                                    </p:set>
                                  </p:childTnLst>
                                </p:cTn>
                              </p:par>
                            </p:childTnLst>
                          </p:cTn>
                        </p:par>
                        <p:par>
                          <p:cTn id="112" fill="hold">
                            <p:stCondLst>
                              <p:cond delay="5000"/>
                            </p:stCondLst>
                            <p:childTnLst>
                              <p:par>
                                <p:cTn id="113" presetID="10" presetClass="entr" presetSubtype="0" fill="hold"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par>
                          <p:cTn id="116" fill="hold">
                            <p:stCondLst>
                              <p:cond delay="5500"/>
                            </p:stCondLst>
                            <p:childTnLst>
                              <p:par>
                                <p:cTn id="117" presetID="10" presetClass="exit" presetSubtype="0" fill="hold" nodeType="afterEffect">
                                  <p:stCondLst>
                                    <p:cond delay="1000"/>
                                  </p:stCondLst>
                                  <p:childTnLst>
                                    <p:animEffect transition="out" filter="fade">
                                      <p:cBhvr>
                                        <p:cTn id="118" dur="500"/>
                                        <p:tgtEl>
                                          <p:spTgt spid="40"/>
                                        </p:tgtEl>
                                      </p:cBhvr>
                                    </p:animEffect>
                                    <p:set>
                                      <p:cBhvr>
                                        <p:cTn id="119" dur="1" fill="hold">
                                          <p:stCondLst>
                                            <p:cond delay="499"/>
                                          </p:stCondLst>
                                        </p:cTn>
                                        <p:tgtEl>
                                          <p:spTgt spid="40"/>
                                        </p:tgtEl>
                                        <p:attrNameLst>
                                          <p:attrName>style.visibility</p:attrName>
                                        </p:attrNameLst>
                                      </p:cBhvr>
                                      <p:to>
                                        <p:strVal val="hidden"/>
                                      </p:to>
                                    </p:set>
                                  </p:childTnLst>
                                </p:cTn>
                              </p:par>
                            </p:childTnLst>
                          </p:cTn>
                        </p:par>
                        <p:par>
                          <p:cTn id="120" fill="hold">
                            <p:stCondLst>
                              <p:cond delay="7000"/>
                            </p:stCondLst>
                            <p:childTnLst>
                              <p:par>
                                <p:cTn id="121" presetID="10" presetClass="entr" presetSubtype="0" fill="hold"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2|10.5|3.7|3.8|2.3|3.9|1|1.6|18.4|4.1|1|1|7.3|1|1|9.1|3.5|2|1.5|1|8.8|19.3|1|3.6|2.8"/>
</p:tagLst>
</file>

<file path=ppt/tags/tag2.xml><?xml version="1.0" encoding="utf-8"?>
<p:tagLst xmlns:a="http://schemas.openxmlformats.org/drawingml/2006/main" xmlns:r="http://schemas.openxmlformats.org/officeDocument/2006/relationships" xmlns:p="http://schemas.openxmlformats.org/presentationml/2006/main">
  <p:tag name="TIMING" val="INVLD|24.1|21.6|24|1|2|1.5|12.8|1|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a:ea typeface="MS PGothic"/>
        <a:cs typeface="MS PGothic"/>
      </a:majorFont>
      <a:minorFont>
        <a:latin typeface="Sego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1"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1" charset="0"/>
            <a:ea typeface="MS PGothic" pitchFamily="34" charset="-128"/>
            <a:cs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D46F7EC7E95947B67BEC980D487292" ma:contentTypeVersion="0" ma:contentTypeDescription="Create a new document." ma:contentTypeScope="" ma:versionID="5e8459bbc925ded571ac90d9a99ef0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F2D4679-36EF-473E-9E48-1FECC323C4B6}">
  <ds:schemaRefs>
    <ds:schemaRef ds:uri="http://schemas.microsoft.com/sharepoint/v3/contenttype/forms"/>
  </ds:schemaRefs>
</ds:datastoreItem>
</file>

<file path=customXml/itemProps2.xml><?xml version="1.0" encoding="utf-8"?>
<ds:datastoreItem xmlns:ds="http://schemas.openxmlformats.org/officeDocument/2006/customXml" ds:itemID="{A04D7047-726B-4CC7-855A-AC339AEF15E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CD1C140D-7EFB-4E45-8342-22AFC2F48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Starr Dual G5:Applications:Microsoft Office 2004:Templates:Presentations:Designs:Bold Stripes</Template>
  <TotalTime>803</TotalTime>
  <Words>1882</Words>
  <Application>Microsoft Office PowerPoint</Application>
  <PresentationFormat>On-screen Show (4:3)</PresentationFormat>
  <Paragraphs>485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Slide 1</vt:lpstr>
      <vt:lpstr>Slide 2</vt:lpstr>
      <vt:lpstr>What is Virtualization?</vt:lpstr>
      <vt:lpstr>More Pressure Than Ever on IT</vt:lpstr>
      <vt:lpstr>Virtualization Benefits</vt:lpstr>
      <vt:lpstr>Slide 6</vt:lpstr>
      <vt:lpstr>Reduce Total Cost of Ownership</vt:lpstr>
      <vt:lpstr>Increase Availability</vt:lpstr>
      <vt:lpstr>Improve Agility</vt:lpstr>
      <vt:lpstr>Focus – Server Virtualization </vt:lpstr>
      <vt:lpstr>Server virtualization with Hyper-V </vt:lpstr>
      <vt:lpstr>Hyper-V and Virtual Machine Manager </vt:lpstr>
      <vt:lpstr>Virtualization to Increase Productivity</vt:lpstr>
      <vt:lpstr>Hyper-V Administration Console</vt:lpstr>
      <vt:lpstr>Windows Server 2008 Hyper-V</vt:lpstr>
      <vt:lpstr>Machine Virtualization Fundamentals: VM Architecture</vt:lpstr>
      <vt:lpstr>Monolithic vs. Microkernelized</vt:lpstr>
      <vt:lpstr>Hyper-V: Architecture</vt:lpstr>
      <vt:lpstr>Slide 19</vt:lpstr>
      <vt:lpstr>Slide 20</vt:lpstr>
      <vt:lpstr>System Center Virtual Machine Manager</vt:lpstr>
      <vt:lpstr>Virtual Machine Manager: Architecture</vt:lpstr>
      <vt:lpstr>What's in VMM</vt:lpstr>
      <vt:lpstr>System Center Virtual Machine Manager</vt:lpstr>
      <vt:lpstr>Scenario: Consolidation</vt:lpstr>
      <vt:lpstr>Scenario: Administrative Provisioning</vt:lpstr>
      <vt:lpstr>Scenario: Delegated Provisioning</vt:lpstr>
      <vt:lpstr>Economics of WS Virtualization</vt:lpstr>
      <vt:lpstr>Slide 29</vt:lpstr>
      <vt:lpstr>Slide 30</vt:lpstr>
      <vt:lpstr>Thank you</vt:lpstr>
    </vt:vector>
  </TitlesOfParts>
  <Company>Mark Braithwaite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Braithwaite</dc:creator>
  <cp:lastModifiedBy>Melissa Anne Povey (BuzzBee Company)</cp:lastModifiedBy>
  <cp:revision>66</cp:revision>
  <dcterms:created xsi:type="dcterms:W3CDTF">2008-10-17T16:12:13Z</dcterms:created>
  <dcterms:modified xsi:type="dcterms:W3CDTF">2009-06-18T23:59:16Z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New Communications Sector PowerPoint presentation template.  White background, designed for everyday use, for internal and external presentations</vt:lpwstr>
  </property>
  <property fmtid="{D5CDD505-2E9C-101B-9397-08002B2CF9AE}" pid="3" name="Owner">
    <vt:lpwstr>Beth Morrissey</vt:lpwstr>
  </property>
  <property fmtid="{D5CDD505-2E9C-101B-9397-08002B2CF9AE}" pid="4" name="Status">
    <vt:lpwstr>Final</vt:lpwstr>
  </property>
  <property fmtid="{D5CDD505-2E9C-101B-9397-08002B2CF9AE}" pid="5" name="ContentTypeId">
    <vt:lpwstr>0x01010085D46F7EC7E95947B67BEC980D487292</vt:lpwstr>
  </property>
  <property fmtid="{D5CDD505-2E9C-101B-9397-08002B2CF9AE}" pid="6" name="_MarkAsFinal">
    <vt:bool>true</vt:bool>
  </property>
</Properties>
</file>