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21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gif" ContentType="image/gif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648" r:id="rId4"/>
  </p:sldMasterIdLst>
  <p:notesMasterIdLst>
    <p:notesMasterId r:id="rId27"/>
  </p:notesMasterIdLst>
  <p:handoutMasterIdLst>
    <p:handoutMasterId r:id="rId28"/>
  </p:handoutMasterIdLst>
  <p:sldIdLst>
    <p:sldId id="265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66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0" charset="0"/>
        <a:ea typeface="MS PGothic" charset="0"/>
        <a:cs typeface="MS PGothic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0" charset="0"/>
        <a:ea typeface="MS PGothic" charset="0"/>
        <a:cs typeface="MS PGothic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0" charset="0"/>
        <a:ea typeface="MS PGothic" charset="0"/>
        <a:cs typeface="MS PGothic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0" charset="0"/>
        <a:ea typeface="MS PGothic" charset="0"/>
        <a:cs typeface="MS PGothic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0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60" charset="0"/>
        <a:ea typeface="MS PGothic" charset="0"/>
        <a:cs typeface="MS PGothic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60" charset="0"/>
        <a:ea typeface="MS PGothic" charset="0"/>
        <a:cs typeface="MS PGothic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60" charset="0"/>
        <a:ea typeface="MS PGothic" charset="0"/>
        <a:cs typeface="MS PGothic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60" charset="0"/>
        <a:ea typeface="MS PGothic" charset="0"/>
        <a:cs typeface="MS PGothic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BEE2"/>
    <a:srgbClr val="FF9900"/>
    <a:srgbClr val="000000"/>
    <a:srgbClr val="275784"/>
    <a:srgbClr val="3C86B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-1284" y="-10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image" Target="../media/image20.png"/></Relationships>
</file>

<file path=ppt/diagrams/_rels/drawing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image" Target="../media/image2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C61A9D-2250-4FBF-9E85-6F68ECCE1B1E}" type="doc">
      <dgm:prSet loTypeId="urn:microsoft.com/office/officeart/2005/8/layout/cycle7" loCatId="cycle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GB"/>
        </a:p>
      </dgm:t>
    </dgm:pt>
    <dgm:pt modelId="{2844790F-D4E4-4831-9109-C8F4C5DC19F2}">
      <dgm:prSet phldrT="[Text]"/>
      <dgm:spPr>
        <a:solidFill>
          <a:srgbClr val="C00000"/>
        </a:solidFill>
      </dgm:spPr>
      <dgm:t>
        <a:bodyPr/>
        <a:lstStyle/>
        <a:p>
          <a:r>
            <a:rPr lang="en-GB" dirty="0" smtClean="0"/>
            <a:t>CRM</a:t>
          </a:r>
          <a:endParaRPr lang="en-GB" dirty="0"/>
        </a:p>
      </dgm:t>
    </dgm:pt>
    <dgm:pt modelId="{799493CB-86CE-4A96-8461-B7D2335FB26F}" type="parTrans" cxnId="{34704380-BE90-4A48-BD82-02535BD2491B}">
      <dgm:prSet/>
      <dgm:spPr/>
      <dgm:t>
        <a:bodyPr/>
        <a:lstStyle/>
        <a:p>
          <a:endParaRPr lang="en-GB"/>
        </a:p>
      </dgm:t>
    </dgm:pt>
    <dgm:pt modelId="{B461EC27-B75D-46CE-906C-C289A5BBB439}" type="sibTrans" cxnId="{34704380-BE90-4A48-BD82-02535BD2491B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endParaRPr lang="en-GB" dirty="0"/>
        </a:p>
      </dgm:t>
    </dgm:pt>
    <dgm:pt modelId="{E6FD65AC-8ABD-45FF-A36D-D95645B74861}">
      <dgm:prSet phldrT="[Text]"/>
      <dgm:spPr>
        <a:solidFill>
          <a:srgbClr val="7030A0"/>
        </a:solidFill>
      </dgm:spPr>
      <dgm:t>
        <a:bodyPr/>
        <a:lstStyle/>
        <a:p>
          <a:r>
            <a:rPr lang="en-GB" dirty="0" smtClean="0"/>
            <a:t>SharePoint</a:t>
          </a:r>
          <a:endParaRPr lang="en-GB" dirty="0"/>
        </a:p>
      </dgm:t>
    </dgm:pt>
    <dgm:pt modelId="{0FBBDE57-A568-4E88-A080-80F5EB332EAF}" type="parTrans" cxnId="{A34AA1A8-7C00-4326-A2B4-2E786210F161}">
      <dgm:prSet/>
      <dgm:spPr/>
      <dgm:t>
        <a:bodyPr/>
        <a:lstStyle/>
        <a:p>
          <a:endParaRPr lang="en-GB"/>
        </a:p>
      </dgm:t>
    </dgm:pt>
    <dgm:pt modelId="{2C08A8B3-B2DF-4C11-A4B8-1CE76749944C}" type="sibTrans" cxnId="{A34AA1A8-7C00-4326-A2B4-2E786210F161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endParaRPr lang="en-GB" dirty="0"/>
        </a:p>
      </dgm:t>
    </dgm:pt>
    <dgm:pt modelId="{55071368-6657-4190-8D9F-C736B6C66901}">
      <dgm:prSet phldrT="[Text]"/>
      <dgm:spPr>
        <a:solidFill>
          <a:srgbClr val="00B050"/>
        </a:solidFill>
      </dgm:spPr>
      <dgm:t>
        <a:bodyPr/>
        <a:lstStyle/>
        <a:p>
          <a:r>
            <a:rPr lang="en-GB" dirty="0" smtClean="0"/>
            <a:t>Exchange/</a:t>
          </a:r>
        </a:p>
        <a:p>
          <a:r>
            <a:rPr lang="en-GB" dirty="0" smtClean="0"/>
            <a:t>Outlook/OCS</a:t>
          </a:r>
          <a:endParaRPr lang="en-GB" dirty="0"/>
        </a:p>
      </dgm:t>
    </dgm:pt>
    <dgm:pt modelId="{0540CF49-8F2B-4A3D-B00C-17AD140EA908}" type="parTrans" cxnId="{9A39C193-7F57-4249-89DF-57986AE4F71F}">
      <dgm:prSet/>
      <dgm:spPr/>
      <dgm:t>
        <a:bodyPr/>
        <a:lstStyle/>
        <a:p>
          <a:endParaRPr lang="en-GB"/>
        </a:p>
      </dgm:t>
    </dgm:pt>
    <dgm:pt modelId="{61F98809-D6C4-4D2B-98BC-4576CB917C76}" type="sibTrans" cxnId="{9A39C193-7F57-4249-89DF-57986AE4F71F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endParaRPr lang="en-GB" dirty="0"/>
        </a:p>
      </dgm:t>
    </dgm:pt>
    <dgm:pt modelId="{181A23B5-BA60-4C5B-9D4A-85C8731C6CFF}" type="pres">
      <dgm:prSet presAssocID="{D5C61A9D-2250-4FBF-9E85-6F68ECCE1B1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EFDE10A-ACE0-418C-8FD5-C1293A0EB1B6}" type="pres">
      <dgm:prSet presAssocID="{2844790F-D4E4-4831-9109-C8F4C5DC19F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C5DFC26-6061-4B73-9D30-2C5156131FEC}" type="pres">
      <dgm:prSet presAssocID="{B461EC27-B75D-46CE-906C-C289A5BBB439}" presName="sibTrans" presStyleLbl="sibTrans2D1" presStyleIdx="0" presStyleCnt="3" custLinFactNeighborX="78297"/>
      <dgm:spPr/>
      <dgm:t>
        <a:bodyPr/>
        <a:lstStyle/>
        <a:p>
          <a:endParaRPr lang="fr-FR"/>
        </a:p>
      </dgm:t>
    </dgm:pt>
    <dgm:pt modelId="{3FC08F30-45B9-45A4-8DA4-EAAF6E0EF56F}" type="pres">
      <dgm:prSet presAssocID="{B461EC27-B75D-46CE-906C-C289A5BBB439}" presName="connectorText" presStyleLbl="sibTrans2D1" presStyleIdx="0" presStyleCnt="3"/>
      <dgm:spPr/>
      <dgm:t>
        <a:bodyPr/>
        <a:lstStyle/>
        <a:p>
          <a:endParaRPr lang="fr-FR"/>
        </a:p>
      </dgm:t>
    </dgm:pt>
    <dgm:pt modelId="{8859D325-70D0-4BBC-9F95-E2D3EA1E54D1}" type="pres">
      <dgm:prSet presAssocID="{E6FD65AC-8ABD-45FF-A36D-D95645B7486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9AB54A1-3957-4988-8289-C2A791F5B28F}" type="pres">
      <dgm:prSet presAssocID="{2C08A8B3-B2DF-4C11-A4B8-1CE76749944C}" presName="sibTrans" presStyleLbl="sibTrans2D1" presStyleIdx="1" presStyleCnt="3"/>
      <dgm:spPr/>
      <dgm:t>
        <a:bodyPr/>
        <a:lstStyle/>
        <a:p>
          <a:endParaRPr lang="fr-FR"/>
        </a:p>
      </dgm:t>
    </dgm:pt>
    <dgm:pt modelId="{2096AB92-55FF-423C-93CE-99BDB263EEB0}" type="pres">
      <dgm:prSet presAssocID="{2C08A8B3-B2DF-4C11-A4B8-1CE76749944C}" presName="connectorText" presStyleLbl="sibTrans2D1" presStyleIdx="1" presStyleCnt="3"/>
      <dgm:spPr/>
      <dgm:t>
        <a:bodyPr/>
        <a:lstStyle/>
        <a:p>
          <a:endParaRPr lang="fr-FR"/>
        </a:p>
      </dgm:t>
    </dgm:pt>
    <dgm:pt modelId="{34AC3990-359A-47E4-A963-A81A3F582E50}" type="pres">
      <dgm:prSet presAssocID="{55071368-6657-4190-8D9F-C736B6C6690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9BC7FC2-E5F2-476F-9F7F-8849E3DF20AC}" type="pres">
      <dgm:prSet presAssocID="{61F98809-D6C4-4D2B-98BC-4576CB917C76}" presName="sibTrans" presStyleLbl="sibTrans2D1" presStyleIdx="2" presStyleCnt="3" custLinFactNeighborX="-78296" custLinFactNeighborY="-16576" custRadScaleRad="174675" custRadScaleInc="-2147483648"/>
      <dgm:spPr/>
      <dgm:t>
        <a:bodyPr/>
        <a:lstStyle/>
        <a:p>
          <a:endParaRPr lang="fr-FR"/>
        </a:p>
      </dgm:t>
    </dgm:pt>
    <dgm:pt modelId="{70037484-21D1-46DE-91B5-4BA5DE7BFF60}" type="pres">
      <dgm:prSet presAssocID="{61F98809-D6C4-4D2B-98BC-4576CB917C76}" presName="connectorText" presStyleLbl="sibTrans2D1" presStyleIdx="2" presStyleCnt="3"/>
      <dgm:spPr/>
      <dgm:t>
        <a:bodyPr/>
        <a:lstStyle/>
        <a:p>
          <a:endParaRPr lang="fr-FR"/>
        </a:p>
      </dgm:t>
    </dgm:pt>
  </dgm:ptLst>
  <dgm:cxnLst>
    <dgm:cxn modelId="{80B7EEFF-A661-4A62-8750-44936D81D2BE}" type="presOf" srcId="{61F98809-D6C4-4D2B-98BC-4576CB917C76}" destId="{79BC7FC2-E5F2-476F-9F7F-8849E3DF20AC}" srcOrd="0" destOrd="0" presId="urn:microsoft.com/office/officeart/2005/8/layout/cycle7"/>
    <dgm:cxn modelId="{8E065B30-E9B5-46C0-A755-35974F7F735D}" type="presOf" srcId="{55071368-6657-4190-8D9F-C736B6C66901}" destId="{34AC3990-359A-47E4-A963-A81A3F582E50}" srcOrd="0" destOrd="0" presId="urn:microsoft.com/office/officeart/2005/8/layout/cycle7"/>
    <dgm:cxn modelId="{0C900A93-D551-4DA8-A669-BC44E98337D0}" type="presOf" srcId="{B461EC27-B75D-46CE-906C-C289A5BBB439}" destId="{3FC08F30-45B9-45A4-8DA4-EAAF6E0EF56F}" srcOrd="1" destOrd="0" presId="urn:microsoft.com/office/officeart/2005/8/layout/cycle7"/>
    <dgm:cxn modelId="{34704380-BE90-4A48-BD82-02535BD2491B}" srcId="{D5C61A9D-2250-4FBF-9E85-6F68ECCE1B1E}" destId="{2844790F-D4E4-4831-9109-C8F4C5DC19F2}" srcOrd="0" destOrd="0" parTransId="{799493CB-86CE-4A96-8461-B7D2335FB26F}" sibTransId="{B461EC27-B75D-46CE-906C-C289A5BBB439}"/>
    <dgm:cxn modelId="{28B1FCE9-B485-4E90-BCDF-A9E2581E9993}" type="presOf" srcId="{B461EC27-B75D-46CE-906C-C289A5BBB439}" destId="{0C5DFC26-6061-4B73-9D30-2C5156131FEC}" srcOrd="0" destOrd="0" presId="urn:microsoft.com/office/officeart/2005/8/layout/cycle7"/>
    <dgm:cxn modelId="{71971A76-E313-41DF-8A6F-23BFDA4E8299}" type="presOf" srcId="{2844790F-D4E4-4831-9109-C8F4C5DC19F2}" destId="{9EFDE10A-ACE0-418C-8FD5-C1293A0EB1B6}" srcOrd="0" destOrd="0" presId="urn:microsoft.com/office/officeart/2005/8/layout/cycle7"/>
    <dgm:cxn modelId="{111D1397-6FA3-4CA5-B0AC-35D3ACC08282}" type="presOf" srcId="{E6FD65AC-8ABD-45FF-A36D-D95645B74861}" destId="{8859D325-70D0-4BBC-9F95-E2D3EA1E54D1}" srcOrd="0" destOrd="0" presId="urn:microsoft.com/office/officeart/2005/8/layout/cycle7"/>
    <dgm:cxn modelId="{A34AA1A8-7C00-4326-A2B4-2E786210F161}" srcId="{D5C61A9D-2250-4FBF-9E85-6F68ECCE1B1E}" destId="{E6FD65AC-8ABD-45FF-A36D-D95645B74861}" srcOrd="1" destOrd="0" parTransId="{0FBBDE57-A568-4E88-A080-80F5EB332EAF}" sibTransId="{2C08A8B3-B2DF-4C11-A4B8-1CE76749944C}"/>
    <dgm:cxn modelId="{9A39C193-7F57-4249-89DF-57986AE4F71F}" srcId="{D5C61A9D-2250-4FBF-9E85-6F68ECCE1B1E}" destId="{55071368-6657-4190-8D9F-C736B6C66901}" srcOrd="2" destOrd="0" parTransId="{0540CF49-8F2B-4A3D-B00C-17AD140EA908}" sibTransId="{61F98809-D6C4-4D2B-98BC-4576CB917C76}"/>
    <dgm:cxn modelId="{CCBC103B-F317-4FC6-8829-50D0A7D395F6}" type="presOf" srcId="{2C08A8B3-B2DF-4C11-A4B8-1CE76749944C}" destId="{2096AB92-55FF-423C-93CE-99BDB263EEB0}" srcOrd="1" destOrd="0" presId="urn:microsoft.com/office/officeart/2005/8/layout/cycle7"/>
    <dgm:cxn modelId="{5D4BCF34-A809-4BB7-B848-492329109C4C}" type="presOf" srcId="{2C08A8B3-B2DF-4C11-A4B8-1CE76749944C}" destId="{59AB54A1-3957-4988-8289-C2A791F5B28F}" srcOrd="0" destOrd="0" presId="urn:microsoft.com/office/officeart/2005/8/layout/cycle7"/>
    <dgm:cxn modelId="{31604DB0-D2E3-4951-B50D-5CEE95897BBA}" type="presOf" srcId="{61F98809-D6C4-4D2B-98BC-4576CB917C76}" destId="{70037484-21D1-46DE-91B5-4BA5DE7BFF60}" srcOrd="1" destOrd="0" presId="urn:microsoft.com/office/officeart/2005/8/layout/cycle7"/>
    <dgm:cxn modelId="{D719A8E3-F6D2-466F-A3FE-0ECADAD7CC91}" type="presOf" srcId="{D5C61A9D-2250-4FBF-9E85-6F68ECCE1B1E}" destId="{181A23B5-BA60-4C5B-9D4A-85C8731C6CFF}" srcOrd="0" destOrd="0" presId="urn:microsoft.com/office/officeart/2005/8/layout/cycle7"/>
    <dgm:cxn modelId="{8C3D9BBC-A256-4EAA-9F41-4AEE35A1F39A}" type="presParOf" srcId="{181A23B5-BA60-4C5B-9D4A-85C8731C6CFF}" destId="{9EFDE10A-ACE0-418C-8FD5-C1293A0EB1B6}" srcOrd="0" destOrd="0" presId="urn:microsoft.com/office/officeart/2005/8/layout/cycle7"/>
    <dgm:cxn modelId="{EB757341-4078-4BC2-8DF4-6427835D22F9}" type="presParOf" srcId="{181A23B5-BA60-4C5B-9D4A-85C8731C6CFF}" destId="{0C5DFC26-6061-4B73-9D30-2C5156131FEC}" srcOrd="1" destOrd="0" presId="urn:microsoft.com/office/officeart/2005/8/layout/cycle7"/>
    <dgm:cxn modelId="{5E3BD7D2-0A49-481B-BAAE-B7E89F0E4F2A}" type="presParOf" srcId="{0C5DFC26-6061-4B73-9D30-2C5156131FEC}" destId="{3FC08F30-45B9-45A4-8DA4-EAAF6E0EF56F}" srcOrd="0" destOrd="0" presId="urn:microsoft.com/office/officeart/2005/8/layout/cycle7"/>
    <dgm:cxn modelId="{4B6491E4-03EE-4908-8947-8DD310654503}" type="presParOf" srcId="{181A23B5-BA60-4C5B-9D4A-85C8731C6CFF}" destId="{8859D325-70D0-4BBC-9F95-E2D3EA1E54D1}" srcOrd="2" destOrd="0" presId="urn:microsoft.com/office/officeart/2005/8/layout/cycle7"/>
    <dgm:cxn modelId="{663E4CFB-54C8-4C58-A199-77BA937BCD46}" type="presParOf" srcId="{181A23B5-BA60-4C5B-9D4A-85C8731C6CFF}" destId="{59AB54A1-3957-4988-8289-C2A791F5B28F}" srcOrd="3" destOrd="0" presId="urn:microsoft.com/office/officeart/2005/8/layout/cycle7"/>
    <dgm:cxn modelId="{096C560F-A040-4752-80FC-041AE609DD3F}" type="presParOf" srcId="{59AB54A1-3957-4988-8289-C2A791F5B28F}" destId="{2096AB92-55FF-423C-93CE-99BDB263EEB0}" srcOrd="0" destOrd="0" presId="urn:microsoft.com/office/officeart/2005/8/layout/cycle7"/>
    <dgm:cxn modelId="{87C98E13-8571-4894-ACA1-12B414926E71}" type="presParOf" srcId="{181A23B5-BA60-4C5B-9D4A-85C8731C6CFF}" destId="{34AC3990-359A-47E4-A963-A81A3F582E50}" srcOrd="4" destOrd="0" presId="urn:microsoft.com/office/officeart/2005/8/layout/cycle7"/>
    <dgm:cxn modelId="{31233425-7F3B-46AF-8F2B-CDBAB79BBB58}" type="presParOf" srcId="{181A23B5-BA60-4C5B-9D4A-85C8731C6CFF}" destId="{79BC7FC2-E5F2-476F-9F7F-8849E3DF20AC}" srcOrd="5" destOrd="0" presId="urn:microsoft.com/office/officeart/2005/8/layout/cycle7"/>
    <dgm:cxn modelId="{1DE1AF7D-795C-4389-8BBC-6E9C35F58D7E}" type="presParOf" srcId="{79BC7FC2-E5F2-476F-9F7F-8849E3DF20AC}" destId="{70037484-21D1-46DE-91B5-4BA5DE7BFF60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C61A9D-2250-4FBF-9E85-6F68ECCE1B1E}" type="doc">
      <dgm:prSet loTypeId="urn:microsoft.com/office/officeart/2005/8/layout/cycle7" loCatId="cycle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GB"/>
        </a:p>
      </dgm:t>
    </dgm:pt>
    <dgm:pt modelId="{2844790F-D4E4-4831-9109-C8F4C5DC19F2}">
      <dgm:prSet phldrT="[Text]"/>
      <dgm:spPr>
        <a:solidFill>
          <a:srgbClr val="C00000"/>
        </a:solidFill>
      </dgm:spPr>
      <dgm:t>
        <a:bodyPr/>
        <a:lstStyle/>
        <a:p>
          <a:r>
            <a:rPr lang="en-GB" dirty="0" smtClean="0"/>
            <a:t>CRM</a:t>
          </a:r>
          <a:endParaRPr lang="en-GB" dirty="0"/>
        </a:p>
      </dgm:t>
    </dgm:pt>
    <dgm:pt modelId="{799493CB-86CE-4A96-8461-B7D2335FB26F}" type="parTrans" cxnId="{34704380-BE90-4A48-BD82-02535BD2491B}">
      <dgm:prSet/>
      <dgm:spPr/>
      <dgm:t>
        <a:bodyPr/>
        <a:lstStyle/>
        <a:p>
          <a:endParaRPr lang="en-GB"/>
        </a:p>
      </dgm:t>
    </dgm:pt>
    <dgm:pt modelId="{B461EC27-B75D-46CE-906C-C289A5BBB439}" type="sibTrans" cxnId="{34704380-BE90-4A48-BD82-02535BD2491B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endParaRPr lang="en-GB" dirty="0"/>
        </a:p>
      </dgm:t>
    </dgm:pt>
    <dgm:pt modelId="{E6FD65AC-8ABD-45FF-A36D-D95645B74861}">
      <dgm:prSet phldrT="[Text]"/>
      <dgm:spPr>
        <a:solidFill>
          <a:srgbClr val="7030A0"/>
        </a:solidFill>
      </dgm:spPr>
      <dgm:t>
        <a:bodyPr/>
        <a:lstStyle/>
        <a:p>
          <a:r>
            <a:rPr lang="en-GB" dirty="0" smtClean="0"/>
            <a:t>SharePoint</a:t>
          </a:r>
          <a:endParaRPr lang="en-GB" dirty="0"/>
        </a:p>
      </dgm:t>
    </dgm:pt>
    <dgm:pt modelId="{0FBBDE57-A568-4E88-A080-80F5EB332EAF}" type="parTrans" cxnId="{A34AA1A8-7C00-4326-A2B4-2E786210F161}">
      <dgm:prSet/>
      <dgm:spPr/>
      <dgm:t>
        <a:bodyPr/>
        <a:lstStyle/>
        <a:p>
          <a:endParaRPr lang="en-GB"/>
        </a:p>
      </dgm:t>
    </dgm:pt>
    <dgm:pt modelId="{2C08A8B3-B2DF-4C11-A4B8-1CE76749944C}" type="sibTrans" cxnId="{A34AA1A8-7C00-4326-A2B4-2E786210F161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endParaRPr lang="en-GB" dirty="0"/>
        </a:p>
      </dgm:t>
    </dgm:pt>
    <dgm:pt modelId="{55071368-6657-4190-8D9F-C736B6C66901}">
      <dgm:prSet phldrT="[Text]"/>
      <dgm:spPr>
        <a:solidFill>
          <a:srgbClr val="00B050"/>
        </a:solidFill>
      </dgm:spPr>
      <dgm:t>
        <a:bodyPr/>
        <a:lstStyle/>
        <a:p>
          <a:r>
            <a:rPr lang="en-GB" dirty="0" smtClean="0"/>
            <a:t>Exchange/</a:t>
          </a:r>
        </a:p>
        <a:p>
          <a:r>
            <a:rPr lang="en-GB" dirty="0" smtClean="0"/>
            <a:t>Outlook/OCS</a:t>
          </a:r>
          <a:endParaRPr lang="en-GB" dirty="0"/>
        </a:p>
      </dgm:t>
    </dgm:pt>
    <dgm:pt modelId="{0540CF49-8F2B-4A3D-B00C-17AD140EA908}" type="parTrans" cxnId="{9A39C193-7F57-4249-89DF-57986AE4F71F}">
      <dgm:prSet/>
      <dgm:spPr/>
      <dgm:t>
        <a:bodyPr/>
        <a:lstStyle/>
        <a:p>
          <a:endParaRPr lang="en-GB"/>
        </a:p>
      </dgm:t>
    </dgm:pt>
    <dgm:pt modelId="{61F98809-D6C4-4D2B-98BC-4576CB917C76}" type="sibTrans" cxnId="{9A39C193-7F57-4249-89DF-57986AE4F71F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endParaRPr lang="en-GB" dirty="0"/>
        </a:p>
      </dgm:t>
    </dgm:pt>
    <dgm:pt modelId="{181A23B5-BA60-4C5B-9D4A-85C8731C6CFF}" type="pres">
      <dgm:prSet presAssocID="{D5C61A9D-2250-4FBF-9E85-6F68ECCE1B1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EFDE10A-ACE0-418C-8FD5-C1293A0EB1B6}" type="pres">
      <dgm:prSet presAssocID="{2844790F-D4E4-4831-9109-C8F4C5DC19F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C5DFC26-6061-4B73-9D30-2C5156131FEC}" type="pres">
      <dgm:prSet presAssocID="{B461EC27-B75D-46CE-906C-C289A5BBB439}" presName="sibTrans" presStyleLbl="sibTrans2D1" presStyleIdx="0" presStyleCnt="3" custLinFactNeighborX="78297"/>
      <dgm:spPr/>
      <dgm:t>
        <a:bodyPr/>
        <a:lstStyle/>
        <a:p>
          <a:endParaRPr lang="fr-FR"/>
        </a:p>
      </dgm:t>
    </dgm:pt>
    <dgm:pt modelId="{3FC08F30-45B9-45A4-8DA4-EAAF6E0EF56F}" type="pres">
      <dgm:prSet presAssocID="{B461EC27-B75D-46CE-906C-C289A5BBB439}" presName="connectorText" presStyleLbl="sibTrans2D1" presStyleIdx="0" presStyleCnt="3"/>
      <dgm:spPr/>
      <dgm:t>
        <a:bodyPr/>
        <a:lstStyle/>
        <a:p>
          <a:endParaRPr lang="fr-FR"/>
        </a:p>
      </dgm:t>
    </dgm:pt>
    <dgm:pt modelId="{8859D325-70D0-4BBC-9F95-E2D3EA1E54D1}" type="pres">
      <dgm:prSet presAssocID="{E6FD65AC-8ABD-45FF-A36D-D95645B7486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9AB54A1-3957-4988-8289-C2A791F5B28F}" type="pres">
      <dgm:prSet presAssocID="{2C08A8B3-B2DF-4C11-A4B8-1CE76749944C}" presName="sibTrans" presStyleLbl="sibTrans2D1" presStyleIdx="1" presStyleCnt="3"/>
      <dgm:spPr/>
      <dgm:t>
        <a:bodyPr/>
        <a:lstStyle/>
        <a:p>
          <a:endParaRPr lang="fr-FR"/>
        </a:p>
      </dgm:t>
    </dgm:pt>
    <dgm:pt modelId="{2096AB92-55FF-423C-93CE-99BDB263EEB0}" type="pres">
      <dgm:prSet presAssocID="{2C08A8B3-B2DF-4C11-A4B8-1CE76749944C}" presName="connectorText" presStyleLbl="sibTrans2D1" presStyleIdx="1" presStyleCnt="3"/>
      <dgm:spPr/>
      <dgm:t>
        <a:bodyPr/>
        <a:lstStyle/>
        <a:p>
          <a:endParaRPr lang="fr-FR"/>
        </a:p>
      </dgm:t>
    </dgm:pt>
    <dgm:pt modelId="{34AC3990-359A-47E4-A963-A81A3F582E50}" type="pres">
      <dgm:prSet presAssocID="{55071368-6657-4190-8D9F-C736B6C6690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9BC7FC2-E5F2-476F-9F7F-8849E3DF20AC}" type="pres">
      <dgm:prSet presAssocID="{61F98809-D6C4-4D2B-98BC-4576CB917C76}" presName="sibTrans" presStyleLbl="sibTrans2D1" presStyleIdx="2" presStyleCnt="3" custLinFactNeighborX="-78296" custLinFactNeighborY="-16576" custRadScaleRad="174675" custRadScaleInc="-2147483648"/>
      <dgm:spPr/>
      <dgm:t>
        <a:bodyPr/>
        <a:lstStyle/>
        <a:p>
          <a:endParaRPr lang="fr-FR"/>
        </a:p>
      </dgm:t>
    </dgm:pt>
    <dgm:pt modelId="{70037484-21D1-46DE-91B5-4BA5DE7BFF60}" type="pres">
      <dgm:prSet presAssocID="{61F98809-D6C4-4D2B-98BC-4576CB917C76}" presName="connectorText" presStyleLbl="sibTrans2D1" presStyleIdx="2" presStyleCnt="3"/>
      <dgm:spPr/>
      <dgm:t>
        <a:bodyPr/>
        <a:lstStyle/>
        <a:p>
          <a:endParaRPr lang="fr-FR"/>
        </a:p>
      </dgm:t>
    </dgm:pt>
  </dgm:ptLst>
  <dgm:cxnLst>
    <dgm:cxn modelId="{C9DC61D9-B885-492E-B70D-D2075C2ADB4F}" type="presOf" srcId="{61F98809-D6C4-4D2B-98BC-4576CB917C76}" destId="{70037484-21D1-46DE-91B5-4BA5DE7BFF60}" srcOrd="1" destOrd="0" presId="urn:microsoft.com/office/officeart/2005/8/layout/cycle7"/>
    <dgm:cxn modelId="{6F6BECEA-2AB6-45CD-B27A-57360FDE521A}" type="presOf" srcId="{B461EC27-B75D-46CE-906C-C289A5BBB439}" destId="{0C5DFC26-6061-4B73-9D30-2C5156131FEC}" srcOrd="0" destOrd="0" presId="urn:microsoft.com/office/officeart/2005/8/layout/cycle7"/>
    <dgm:cxn modelId="{34704380-BE90-4A48-BD82-02535BD2491B}" srcId="{D5C61A9D-2250-4FBF-9E85-6F68ECCE1B1E}" destId="{2844790F-D4E4-4831-9109-C8F4C5DC19F2}" srcOrd="0" destOrd="0" parTransId="{799493CB-86CE-4A96-8461-B7D2335FB26F}" sibTransId="{B461EC27-B75D-46CE-906C-C289A5BBB439}"/>
    <dgm:cxn modelId="{F26869F6-DC62-4CB5-8F9E-9D3F15845E10}" type="presOf" srcId="{E6FD65AC-8ABD-45FF-A36D-D95645B74861}" destId="{8859D325-70D0-4BBC-9F95-E2D3EA1E54D1}" srcOrd="0" destOrd="0" presId="urn:microsoft.com/office/officeart/2005/8/layout/cycle7"/>
    <dgm:cxn modelId="{BEDE7647-755E-4697-9C1F-FEF77D0D9AD2}" type="presOf" srcId="{55071368-6657-4190-8D9F-C736B6C66901}" destId="{34AC3990-359A-47E4-A963-A81A3F582E50}" srcOrd="0" destOrd="0" presId="urn:microsoft.com/office/officeart/2005/8/layout/cycle7"/>
    <dgm:cxn modelId="{70819659-A1C7-41BF-9D7E-0D42F8C3177C}" type="presOf" srcId="{B461EC27-B75D-46CE-906C-C289A5BBB439}" destId="{3FC08F30-45B9-45A4-8DA4-EAAF6E0EF56F}" srcOrd="1" destOrd="0" presId="urn:microsoft.com/office/officeart/2005/8/layout/cycle7"/>
    <dgm:cxn modelId="{A3308993-C0D7-420C-BDF8-EBD320C39D08}" type="presOf" srcId="{61F98809-D6C4-4D2B-98BC-4576CB917C76}" destId="{79BC7FC2-E5F2-476F-9F7F-8849E3DF20AC}" srcOrd="0" destOrd="0" presId="urn:microsoft.com/office/officeart/2005/8/layout/cycle7"/>
    <dgm:cxn modelId="{7B4664F6-1588-4859-ABA7-18F41D22AF30}" type="presOf" srcId="{2C08A8B3-B2DF-4C11-A4B8-1CE76749944C}" destId="{2096AB92-55FF-423C-93CE-99BDB263EEB0}" srcOrd="1" destOrd="0" presId="urn:microsoft.com/office/officeart/2005/8/layout/cycle7"/>
    <dgm:cxn modelId="{2878CB32-80E5-4D7D-AD1F-2DD5BCE06C4D}" type="presOf" srcId="{2844790F-D4E4-4831-9109-C8F4C5DC19F2}" destId="{9EFDE10A-ACE0-418C-8FD5-C1293A0EB1B6}" srcOrd="0" destOrd="0" presId="urn:microsoft.com/office/officeart/2005/8/layout/cycle7"/>
    <dgm:cxn modelId="{A34AA1A8-7C00-4326-A2B4-2E786210F161}" srcId="{D5C61A9D-2250-4FBF-9E85-6F68ECCE1B1E}" destId="{E6FD65AC-8ABD-45FF-A36D-D95645B74861}" srcOrd="1" destOrd="0" parTransId="{0FBBDE57-A568-4E88-A080-80F5EB332EAF}" sibTransId="{2C08A8B3-B2DF-4C11-A4B8-1CE76749944C}"/>
    <dgm:cxn modelId="{9A39C193-7F57-4249-89DF-57986AE4F71F}" srcId="{D5C61A9D-2250-4FBF-9E85-6F68ECCE1B1E}" destId="{55071368-6657-4190-8D9F-C736B6C66901}" srcOrd="2" destOrd="0" parTransId="{0540CF49-8F2B-4A3D-B00C-17AD140EA908}" sibTransId="{61F98809-D6C4-4D2B-98BC-4576CB917C76}"/>
    <dgm:cxn modelId="{66AE1660-4561-44D2-85B3-09CD720B1057}" type="presOf" srcId="{D5C61A9D-2250-4FBF-9E85-6F68ECCE1B1E}" destId="{181A23B5-BA60-4C5B-9D4A-85C8731C6CFF}" srcOrd="0" destOrd="0" presId="urn:microsoft.com/office/officeart/2005/8/layout/cycle7"/>
    <dgm:cxn modelId="{04E7355A-54BF-4ADD-9292-D02F61EDEB03}" type="presOf" srcId="{2C08A8B3-B2DF-4C11-A4B8-1CE76749944C}" destId="{59AB54A1-3957-4988-8289-C2A791F5B28F}" srcOrd="0" destOrd="0" presId="urn:microsoft.com/office/officeart/2005/8/layout/cycle7"/>
    <dgm:cxn modelId="{D71F55A1-32E9-4944-8F5F-905F2580B2DF}" type="presParOf" srcId="{181A23B5-BA60-4C5B-9D4A-85C8731C6CFF}" destId="{9EFDE10A-ACE0-418C-8FD5-C1293A0EB1B6}" srcOrd="0" destOrd="0" presId="urn:microsoft.com/office/officeart/2005/8/layout/cycle7"/>
    <dgm:cxn modelId="{B3CCE358-943C-41B6-BAAF-4E457A8B77B6}" type="presParOf" srcId="{181A23B5-BA60-4C5B-9D4A-85C8731C6CFF}" destId="{0C5DFC26-6061-4B73-9D30-2C5156131FEC}" srcOrd="1" destOrd="0" presId="urn:microsoft.com/office/officeart/2005/8/layout/cycle7"/>
    <dgm:cxn modelId="{0384D1CF-5C86-47E0-BD66-0406FF0E4954}" type="presParOf" srcId="{0C5DFC26-6061-4B73-9D30-2C5156131FEC}" destId="{3FC08F30-45B9-45A4-8DA4-EAAF6E0EF56F}" srcOrd="0" destOrd="0" presId="urn:microsoft.com/office/officeart/2005/8/layout/cycle7"/>
    <dgm:cxn modelId="{FFC6AD31-FEDF-4DA0-B0EF-701EFA4F7BF1}" type="presParOf" srcId="{181A23B5-BA60-4C5B-9D4A-85C8731C6CFF}" destId="{8859D325-70D0-4BBC-9F95-E2D3EA1E54D1}" srcOrd="2" destOrd="0" presId="urn:microsoft.com/office/officeart/2005/8/layout/cycle7"/>
    <dgm:cxn modelId="{16517B53-D713-421D-9E1D-10F29F0E1893}" type="presParOf" srcId="{181A23B5-BA60-4C5B-9D4A-85C8731C6CFF}" destId="{59AB54A1-3957-4988-8289-C2A791F5B28F}" srcOrd="3" destOrd="0" presId="urn:microsoft.com/office/officeart/2005/8/layout/cycle7"/>
    <dgm:cxn modelId="{2AE12ECE-45FD-4C6A-BF42-C9BD48ED77D1}" type="presParOf" srcId="{59AB54A1-3957-4988-8289-C2A791F5B28F}" destId="{2096AB92-55FF-423C-93CE-99BDB263EEB0}" srcOrd="0" destOrd="0" presId="urn:microsoft.com/office/officeart/2005/8/layout/cycle7"/>
    <dgm:cxn modelId="{F3D39159-2066-4EDF-9283-75FA9E036A53}" type="presParOf" srcId="{181A23B5-BA60-4C5B-9D4A-85C8731C6CFF}" destId="{34AC3990-359A-47E4-A963-A81A3F582E50}" srcOrd="4" destOrd="0" presId="urn:microsoft.com/office/officeart/2005/8/layout/cycle7"/>
    <dgm:cxn modelId="{025839B3-F85A-4BE1-9531-0274A6C2A556}" type="presParOf" srcId="{181A23B5-BA60-4C5B-9D4A-85C8731C6CFF}" destId="{79BC7FC2-E5F2-476F-9F7F-8849E3DF20AC}" srcOrd="5" destOrd="0" presId="urn:microsoft.com/office/officeart/2005/8/layout/cycle7"/>
    <dgm:cxn modelId="{DDAF50D9-E012-4B34-B141-C192605F70B5}" type="presParOf" srcId="{79BC7FC2-E5F2-476F-9F7F-8849E3DF20AC}" destId="{70037484-21D1-46DE-91B5-4BA5DE7BFF60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643561-EE63-4210-8B84-07CCF4CBB2D2}" type="doc">
      <dgm:prSet loTypeId="urn:microsoft.com/office/officeart/2005/8/layout/vList3" loCatId="list" qsTypeId="urn:microsoft.com/office/officeart/2005/8/quickstyle/3d6" qsCatId="3D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79D68306-C94B-4A8E-8448-EFB2725BDFB0}">
      <dgm:prSet phldrT="[Text]" custT="1"/>
      <dgm:spPr>
        <a:solidFill>
          <a:schemeClr val="accent5">
            <a:lumMod val="10000"/>
          </a:schemeClr>
        </a:solidFill>
      </dgm:spPr>
      <dgm:t>
        <a:bodyPr/>
        <a:lstStyle/>
        <a:p>
          <a:r>
            <a:rPr lang="en-GB" sz="3200" baseline="0" dirty="0" smtClean="0"/>
            <a:t>Click to Offer</a:t>
          </a:r>
          <a:endParaRPr lang="en-GB" sz="3200" dirty="0"/>
        </a:p>
      </dgm:t>
    </dgm:pt>
    <dgm:pt modelId="{D59834DE-E41B-4A72-8E7F-55A3A6727ADC}" type="parTrans" cxnId="{7D2474B6-1C0D-46A9-BBA9-76EFED612342}">
      <dgm:prSet/>
      <dgm:spPr/>
      <dgm:t>
        <a:bodyPr/>
        <a:lstStyle/>
        <a:p>
          <a:endParaRPr lang="en-GB"/>
        </a:p>
      </dgm:t>
    </dgm:pt>
    <dgm:pt modelId="{2897881A-5068-431D-8B46-7498A4C7FA1E}" type="sibTrans" cxnId="{7D2474B6-1C0D-46A9-BBA9-76EFED612342}">
      <dgm:prSet/>
      <dgm:spPr/>
      <dgm:t>
        <a:bodyPr/>
        <a:lstStyle/>
        <a:p>
          <a:endParaRPr lang="en-GB"/>
        </a:p>
      </dgm:t>
    </dgm:pt>
    <dgm:pt modelId="{7FAD2F79-9F40-49CE-A66E-79B69F8B5D59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GB" sz="3600" dirty="0" smtClean="0"/>
            <a:t>Click to Sign-up</a:t>
          </a:r>
          <a:endParaRPr lang="en-GB" sz="3600" dirty="0"/>
        </a:p>
      </dgm:t>
    </dgm:pt>
    <dgm:pt modelId="{18202FD6-9C66-4774-9C8E-8D688B8292DF}" type="parTrans" cxnId="{9D2DFA52-1AE1-4AF6-9D92-FF87BC746758}">
      <dgm:prSet/>
      <dgm:spPr/>
      <dgm:t>
        <a:bodyPr/>
        <a:lstStyle/>
        <a:p>
          <a:endParaRPr lang="en-GB"/>
        </a:p>
      </dgm:t>
    </dgm:pt>
    <dgm:pt modelId="{90C5F056-8E2E-41AE-A5CC-F132B26F47C7}" type="sibTrans" cxnId="{9D2DFA52-1AE1-4AF6-9D92-FF87BC746758}">
      <dgm:prSet/>
      <dgm:spPr/>
      <dgm:t>
        <a:bodyPr/>
        <a:lstStyle/>
        <a:p>
          <a:endParaRPr lang="en-GB"/>
        </a:p>
      </dgm:t>
    </dgm:pt>
    <dgm:pt modelId="{04FABC4B-9A4F-468F-B4F8-2DEAC457C9B2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GB" sz="3600" dirty="0" smtClean="0"/>
            <a:t>Day to 1</a:t>
          </a:r>
          <a:r>
            <a:rPr lang="en-GB" sz="3600" baseline="30000" dirty="0" smtClean="0"/>
            <a:t>st</a:t>
          </a:r>
          <a:r>
            <a:rPr lang="en-GB" sz="3600" dirty="0" smtClean="0"/>
            <a:t> Contact</a:t>
          </a:r>
          <a:endParaRPr lang="en-GB" sz="3600" dirty="0"/>
        </a:p>
      </dgm:t>
    </dgm:pt>
    <dgm:pt modelId="{50F617E3-E922-4A3F-898C-39FDED27A88A}" type="parTrans" cxnId="{6A9E1024-EC9B-4C39-9DA5-598345E13DA5}">
      <dgm:prSet/>
      <dgm:spPr/>
      <dgm:t>
        <a:bodyPr/>
        <a:lstStyle/>
        <a:p>
          <a:endParaRPr lang="en-GB"/>
        </a:p>
      </dgm:t>
    </dgm:pt>
    <dgm:pt modelId="{3FF07214-DF70-4D2E-A123-99B98AF94E07}" type="sibTrans" cxnId="{6A9E1024-EC9B-4C39-9DA5-598345E13DA5}">
      <dgm:prSet/>
      <dgm:spPr/>
      <dgm:t>
        <a:bodyPr/>
        <a:lstStyle/>
        <a:p>
          <a:endParaRPr lang="en-GB"/>
        </a:p>
      </dgm:t>
    </dgm:pt>
    <dgm:pt modelId="{1226FBA0-E624-4E46-9B90-5BD0A0493285}">
      <dgm:prSet custT="1"/>
      <dgm:spPr>
        <a:solidFill>
          <a:schemeClr val="accent5">
            <a:lumMod val="25000"/>
          </a:schemeClr>
        </a:solidFill>
      </dgm:spPr>
      <dgm:t>
        <a:bodyPr/>
        <a:lstStyle/>
        <a:p>
          <a:r>
            <a:rPr lang="en-GB" sz="3600" dirty="0" smtClean="0"/>
            <a:t>Hour to ‘Live’</a:t>
          </a:r>
          <a:endParaRPr lang="en-GB" sz="3600" dirty="0"/>
        </a:p>
      </dgm:t>
    </dgm:pt>
    <dgm:pt modelId="{65E9F193-253F-4884-96B2-30F5A4D82382}" type="parTrans" cxnId="{2DF5CD0D-8030-4C12-9B69-824F15F4088B}">
      <dgm:prSet/>
      <dgm:spPr/>
      <dgm:t>
        <a:bodyPr/>
        <a:lstStyle/>
        <a:p>
          <a:endParaRPr lang="en-GB"/>
        </a:p>
      </dgm:t>
    </dgm:pt>
    <dgm:pt modelId="{99635C50-179B-42BA-9B15-8C7BC54D9F67}" type="sibTrans" cxnId="{2DF5CD0D-8030-4C12-9B69-824F15F4088B}">
      <dgm:prSet/>
      <dgm:spPr/>
      <dgm:t>
        <a:bodyPr/>
        <a:lstStyle/>
        <a:p>
          <a:endParaRPr lang="en-GB"/>
        </a:p>
      </dgm:t>
    </dgm:pt>
    <dgm:pt modelId="{0D9BEA75-B2CA-44ED-90DC-274FB8C8CD19}">
      <dgm:prSet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GB" sz="3600" dirty="0" smtClean="0"/>
            <a:t>Month to Close</a:t>
          </a:r>
          <a:endParaRPr lang="en-GB" sz="3600" dirty="0"/>
        </a:p>
      </dgm:t>
    </dgm:pt>
    <dgm:pt modelId="{B6A9CDDA-CFE1-4FFE-B040-94599B0D6E29}" type="parTrans" cxnId="{8EB50B53-840A-4935-8897-39DAC5285222}">
      <dgm:prSet/>
      <dgm:spPr/>
      <dgm:t>
        <a:bodyPr/>
        <a:lstStyle/>
        <a:p>
          <a:endParaRPr lang="en-GB"/>
        </a:p>
      </dgm:t>
    </dgm:pt>
    <dgm:pt modelId="{43013346-BBD1-4A09-8CF6-5D416CDBC368}" type="sibTrans" cxnId="{8EB50B53-840A-4935-8897-39DAC5285222}">
      <dgm:prSet/>
      <dgm:spPr/>
      <dgm:t>
        <a:bodyPr/>
        <a:lstStyle/>
        <a:p>
          <a:endParaRPr lang="en-GB"/>
        </a:p>
      </dgm:t>
    </dgm:pt>
    <dgm:pt modelId="{71B85323-D416-4E1B-9F95-DA7758411BD3}" type="pres">
      <dgm:prSet presAssocID="{59643561-EE63-4210-8B84-07CCF4CBB2D2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1920676E-7ABF-4AAB-B8F1-B7F1F3F37144}" type="pres">
      <dgm:prSet presAssocID="{79D68306-C94B-4A8E-8448-EFB2725BDFB0}" presName="composite" presStyleCnt="0"/>
      <dgm:spPr/>
    </dgm:pt>
    <dgm:pt modelId="{107DA0F8-AE93-4FB5-8F6F-5B0AE2A86161}" type="pres">
      <dgm:prSet presAssocID="{79D68306-C94B-4A8E-8448-EFB2725BDFB0}" presName="imgShp" presStyleLbl="fgImgPlace1" presStyleIdx="0" presStyleCnt="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CA9A204-5116-4548-86D2-44E14E1BA89D}" type="pres">
      <dgm:prSet presAssocID="{79D68306-C94B-4A8E-8448-EFB2725BDFB0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A033D86-6A0D-4DA1-B8F7-4F3A130D939B}" type="pres">
      <dgm:prSet presAssocID="{2897881A-5068-431D-8B46-7498A4C7FA1E}" presName="spacing" presStyleCnt="0"/>
      <dgm:spPr/>
    </dgm:pt>
    <dgm:pt modelId="{68025A76-CCD0-4516-9907-C2B7C4BC8063}" type="pres">
      <dgm:prSet presAssocID="{7FAD2F79-9F40-49CE-A66E-79B69F8B5D59}" presName="composite" presStyleCnt="0"/>
      <dgm:spPr/>
    </dgm:pt>
    <dgm:pt modelId="{2A85C367-4AF8-49FF-A7C0-C7510BF58907}" type="pres">
      <dgm:prSet presAssocID="{7FAD2F79-9F40-49CE-A66E-79B69F8B5D59}" presName="imgShp" presStyleLbl="fgImgPlace1" presStyleIdx="1" presStyleCnt="5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n-GB"/>
        </a:p>
      </dgm:t>
    </dgm:pt>
    <dgm:pt modelId="{EE15BC4F-FFEE-43D9-A41E-B41AFEFE80B8}" type="pres">
      <dgm:prSet presAssocID="{7FAD2F79-9F40-49CE-A66E-79B69F8B5D59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D50E8EC-B0B0-4C97-AFAD-921E462468BB}" type="pres">
      <dgm:prSet presAssocID="{90C5F056-8E2E-41AE-A5CC-F132B26F47C7}" presName="spacing" presStyleCnt="0"/>
      <dgm:spPr/>
    </dgm:pt>
    <dgm:pt modelId="{1E2ACCAE-2B82-4003-BBD9-6113E23D0E57}" type="pres">
      <dgm:prSet presAssocID="{1226FBA0-E624-4E46-9B90-5BD0A0493285}" presName="composite" presStyleCnt="0"/>
      <dgm:spPr/>
    </dgm:pt>
    <dgm:pt modelId="{9FACBEC5-1188-4FBC-8ABA-2D32FAD3EC5B}" type="pres">
      <dgm:prSet presAssocID="{1226FBA0-E624-4E46-9B90-5BD0A0493285}" presName="imgShp" presStyleLbl="fgImgPlace1" presStyleIdx="2" presStyleCnt="5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C905B9BF-94D1-40E0-AB90-8E91A1A5CFA1}" type="pres">
      <dgm:prSet presAssocID="{1226FBA0-E624-4E46-9B90-5BD0A0493285}" presName="txShp" presStyleLbl="node1" presStyleIdx="2" presStyleCnt="5" custLinFactNeighborY="490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63D92EB-A5F2-4BD8-9369-BB315E032F21}" type="pres">
      <dgm:prSet presAssocID="{99635C50-179B-42BA-9B15-8C7BC54D9F67}" presName="spacing" presStyleCnt="0"/>
      <dgm:spPr/>
    </dgm:pt>
    <dgm:pt modelId="{4D0F9DC9-1590-4821-9032-B24EDB21F474}" type="pres">
      <dgm:prSet presAssocID="{04FABC4B-9A4F-468F-B4F8-2DEAC457C9B2}" presName="composite" presStyleCnt="0"/>
      <dgm:spPr/>
    </dgm:pt>
    <dgm:pt modelId="{EC21A8F3-29E8-4792-BD59-487433265A4C}" type="pres">
      <dgm:prSet presAssocID="{04FABC4B-9A4F-468F-B4F8-2DEAC457C9B2}" presName="imgShp" presStyleLbl="fgImgPlace1" presStyleIdx="3" presStyleCnt="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6934879F-ED6A-4B9C-B0BF-5BFF7EB2F7A6}" type="pres">
      <dgm:prSet presAssocID="{04FABC4B-9A4F-468F-B4F8-2DEAC457C9B2}" presName="txShp" presStyleLbl="node1" presStyleIdx="3" presStyleCnt="5" custLinFactNeighborX="2077" custLinFactNeighborY="-566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A586E86-4352-4911-8CB0-C390AD038E5E}" type="pres">
      <dgm:prSet presAssocID="{3FF07214-DF70-4D2E-A123-99B98AF94E07}" presName="spacing" presStyleCnt="0"/>
      <dgm:spPr/>
    </dgm:pt>
    <dgm:pt modelId="{25B10781-4637-4B9B-8DE3-DCC4B56DDF4B}" type="pres">
      <dgm:prSet presAssocID="{0D9BEA75-B2CA-44ED-90DC-274FB8C8CD19}" presName="composite" presStyleCnt="0"/>
      <dgm:spPr/>
    </dgm:pt>
    <dgm:pt modelId="{4F2270FB-E54F-48EB-AD31-64AD4BC8D80A}" type="pres">
      <dgm:prSet presAssocID="{0D9BEA75-B2CA-44ED-90DC-274FB8C8CD19}" presName="imgShp" presStyleLbl="fgImgPlace1" presStyleIdx="4" presStyleCnt="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945193EA-FC8A-435B-A796-05AB50958205}" type="pres">
      <dgm:prSet presAssocID="{0D9BEA75-B2CA-44ED-90DC-274FB8C8CD19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D2DFA52-1AE1-4AF6-9D92-FF87BC746758}" srcId="{59643561-EE63-4210-8B84-07CCF4CBB2D2}" destId="{7FAD2F79-9F40-49CE-A66E-79B69F8B5D59}" srcOrd="1" destOrd="0" parTransId="{18202FD6-9C66-4774-9C8E-8D688B8292DF}" sibTransId="{90C5F056-8E2E-41AE-A5CC-F132B26F47C7}"/>
    <dgm:cxn modelId="{F5B20A75-6F60-4F6B-9805-992AF656A7D1}" type="presOf" srcId="{04FABC4B-9A4F-468F-B4F8-2DEAC457C9B2}" destId="{6934879F-ED6A-4B9C-B0BF-5BFF7EB2F7A6}" srcOrd="0" destOrd="0" presId="urn:microsoft.com/office/officeart/2005/8/layout/vList3"/>
    <dgm:cxn modelId="{84D4A27B-6704-4106-AEA6-0D8D002CCDFB}" type="presOf" srcId="{7FAD2F79-9F40-49CE-A66E-79B69F8B5D59}" destId="{EE15BC4F-FFEE-43D9-A41E-B41AFEFE80B8}" srcOrd="0" destOrd="0" presId="urn:microsoft.com/office/officeart/2005/8/layout/vList3"/>
    <dgm:cxn modelId="{7D2474B6-1C0D-46A9-BBA9-76EFED612342}" srcId="{59643561-EE63-4210-8B84-07CCF4CBB2D2}" destId="{79D68306-C94B-4A8E-8448-EFB2725BDFB0}" srcOrd="0" destOrd="0" parTransId="{D59834DE-E41B-4A72-8E7F-55A3A6727ADC}" sibTransId="{2897881A-5068-431D-8B46-7498A4C7FA1E}"/>
    <dgm:cxn modelId="{2DF5CD0D-8030-4C12-9B69-824F15F4088B}" srcId="{59643561-EE63-4210-8B84-07CCF4CBB2D2}" destId="{1226FBA0-E624-4E46-9B90-5BD0A0493285}" srcOrd="2" destOrd="0" parTransId="{65E9F193-253F-4884-96B2-30F5A4D82382}" sibTransId="{99635C50-179B-42BA-9B15-8C7BC54D9F67}"/>
    <dgm:cxn modelId="{FF6B8FD3-BFE8-4CB1-9266-E5626D2EB7B9}" type="presOf" srcId="{59643561-EE63-4210-8B84-07CCF4CBB2D2}" destId="{71B85323-D416-4E1B-9F95-DA7758411BD3}" srcOrd="0" destOrd="0" presId="urn:microsoft.com/office/officeart/2005/8/layout/vList3"/>
    <dgm:cxn modelId="{6A9E1024-EC9B-4C39-9DA5-598345E13DA5}" srcId="{59643561-EE63-4210-8B84-07CCF4CBB2D2}" destId="{04FABC4B-9A4F-468F-B4F8-2DEAC457C9B2}" srcOrd="3" destOrd="0" parTransId="{50F617E3-E922-4A3F-898C-39FDED27A88A}" sibTransId="{3FF07214-DF70-4D2E-A123-99B98AF94E07}"/>
    <dgm:cxn modelId="{8EB50B53-840A-4935-8897-39DAC5285222}" srcId="{59643561-EE63-4210-8B84-07CCF4CBB2D2}" destId="{0D9BEA75-B2CA-44ED-90DC-274FB8C8CD19}" srcOrd="4" destOrd="0" parTransId="{B6A9CDDA-CFE1-4FFE-B040-94599B0D6E29}" sibTransId="{43013346-BBD1-4A09-8CF6-5D416CDBC368}"/>
    <dgm:cxn modelId="{896A041A-FBE8-418F-ADF0-67FD17BDB629}" type="presOf" srcId="{1226FBA0-E624-4E46-9B90-5BD0A0493285}" destId="{C905B9BF-94D1-40E0-AB90-8E91A1A5CFA1}" srcOrd="0" destOrd="0" presId="urn:microsoft.com/office/officeart/2005/8/layout/vList3"/>
    <dgm:cxn modelId="{EC028BF7-5335-4C8A-8A40-30D5BE4EF40E}" type="presOf" srcId="{79D68306-C94B-4A8E-8448-EFB2725BDFB0}" destId="{8CA9A204-5116-4548-86D2-44E14E1BA89D}" srcOrd="0" destOrd="0" presId="urn:microsoft.com/office/officeart/2005/8/layout/vList3"/>
    <dgm:cxn modelId="{B38EE7DE-85A3-456B-B337-510A0917368C}" type="presOf" srcId="{0D9BEA75-B2CA-44ED-90DC-274FB8C8CD19}" destId="{945193EA-FC8A-435B-A796-05AB50958205}" srcOrd="0" destOrd="0" presId="urn:microsoft.com/office/officeart/2005/8/layout/vList3"/>
    <dgm:cxn modelId="{CE831F7E-2664-4CF6-AF40-CACCF0AF75CE}" type="presParOf" srcId="{71B85323-D416-4E1B-9F95-DA7758411BD3}" destId="{1920676E-7ABF-4AAB-B8F1-B7F1F3F37144}" srcOrd="0" destOrd="0" presId="urn:microsoft.com/office/officeart/2005/8/layout/vList3"/>
    <dgm:cxn modelId="{8BC0841D-6E50-4774-A6D5-F5313364EE25}" type="presParOf" srcId="{1920676E-7ABF-4AAB-B8F1-B7F1F3F37144}" destId="{107DA0F8-AE93-4FB5-8F6F-5B0AE2A86161}" srcOrd="0" destOrd="0" presId="urn:microsoft.com/office/officeart/2005/8/layout/vList3"/>
    <dgm:cxn modelId="{C6F77E01-2426-4E14-99EE-9E71D9CE8DBB}" type="presParOf" srcId="{1920676E-7ABF-4AAB-B8F1-B7F1F3F37144}" destId="{8CA9A204-5116-4548-86D2-44E14E1BA89D}" srcOrd="1" destOrd="0" presId="urn:microsoft.com/office/officeart/2005/8/layout/vList3"/>
    <dgm:cxn modelId="{33EFE6EE-7D78-4131-A3F7-E09D5BE7C300}" type="presParOf" srcId="{71B85323-D416-4E1B-9F95-DA7758411BD3}" destId="{7A033D86-6A0D-4DA1-B8F7-4F3A130D939B}" srcOrd="1" destOrd="0" presId="urn:microsoft.com/office/officeart/2005/8/layout/vList3"/>
    <dgm:cxn modelId="{7BC6D1AC-BD54-43DA-A5D3-448051118F8C}" type="presParOf" srcId="{71B85323-D416-4E1B-9F95-DA7758411BD3}" destId="{68025A76-CCD0-4516-9907-C2B7C4BC8063}" srcOrd="2" destOrd="0" presId="urn:microsoft.com/office/officeart/2005/8/layout/vList3"/>
    <dgm:cxn modelId="{FB2A0ECC-27C6-4DE4-983C-0C8F460FD52F}" type="presParOf" srcId="{68025A76-CCD0-4516-9907-C2B7C4BC8063}" destId="{2A85C367-4AF8-49FF-A7C0-C7510BF58907}" srcOrd="0" destOrd="0" presId="urn:microsoft.com/office/officeart/2005/8/layout/vList3"/>
    <dgm:cxn modelId="{130B7AA4-0C25-4EB8-A35B-3DDA37F1A8E4}" type="presParOf" srcId="{68025A76-CCD0-4516-9907-C2B7C4BC8063}" destId="{EE15BC4F-FFEE-43D9-A41E-B41AFEFE80B8}" srcOrd="1" destOrd="0" presId="urn:microsoft.com/office/officeart/2005/8/layout/vList3"/>
    <dgm:cxn modelId="{3274A693-5DB4-41C2-A0E3-B6B1AC5C8365}" type="presParOf" srcId="{71B85323-D416-4E1B-9F95-DA7758411BD3}" destId="{AD50E8EC-B0B0-4C97-AFAD-921E462468BB}" srcOrd="3" destOrd="0" presId="urn:microsoft.com/office/officeart/2005/8/layout/vList3"/>
    <dgm:cxn modelId="{46B7849C-7659-4CDC-AB1C-9CFA7874F3D8}" type="presParOf" srcId="{71B85323-D416-4E1B-9F95-DA7758411BD3}" destId="{1E2ACCAE-2B82-4003-BBD9-6113E23D0E57}" srcOrd="4" destOrd="0" presId="urn:microsoft.com/office/officeart/2005/8/layout/vList3"/>
    <dgm:cxn modelId="{4E99A0B9-307C-472B-BD0C-773CF977D58D}" type="presParOf" srcId="{1E2ACCAE-2B82-4003-BBD9-6113E23D0E57}" destId="{9FACBEC5-1188-4FBC-8ABA-2D32FAD3EC5B}" srcOrd="0" destOrd="0" presId="urn:microsoft.com/office/officeart/2005/8/layout/vList3"/>
    <dgm:cxn modelId="{6C90DF56-271D-4FA4-B3F9-7E08E4251FF0}" type="presParOf" srcId="{1E2ACCAE-2B82-4003-BBD9-6113E23D0E57}" destId="{C905B9BF-94D1-40E0-AB90-8E91A1A5CFA1}" srcOrd="1" destOrd="0" presId="urn:microsoft.com/office/officeart/2005/8/layout/vList3"/>
    <dgm:cxn modelId="{0E87B9CF-6C33-49B5-B30A-0358C1939DF9}" type="presParOf" srcId="{71B85323-D416-4E1B-9F95-DA7758411BD3}" destId="{763D92EB-A5F2-4BD8-9369-BB315E032F21}" srcOrd="5" destOrd="0" presId="urn:microsoft.com/office/officeart/2005/8/layout/vList3"/>
    <dgm:cxn modelId="{E69C9FBA-8E83-4B10-9499-CA6A7CD30092}" type="presParOf" srcId="{71B85323-D416-4E1B-9F95-DA7758411BD3}" destId="{4D0F9DC9-1590-4821-9032-B24EDB21F474}" srcOrd="6" destOrd="0" presId="urn:microsoft.com/office/officeart/2005/8/layout/vList3"/>
    <dgm:cxn modelId="{EA3FA8E6-8B17-4D33-853E-3ACE04107B1C}" type="presParOf" srcId="{4D0F9DC9-1590-4821-9032-B24EDB21F474}" destId="{EC21A8F3-29E8-4792-BD59-487433265A4C}" srcOrd="0" destOrd="0" presId="urn:microsoft.com/office/officeart/2005/8/layout/vList3"/>
    <dgm:cxn modelId="{FF6035D9-8B13-44F0-BF0C-3CD8C3017A40}" type="presParOf" srcId="{4D0F9DC9-1590-4821-9032-B24EDB21F474}" destId="{6934879F-ED6A-4B9C-B0BF-5BFF7EB2F7A6}" srcOrd="1" destOrd="0" presId="urn:microsoft.com/office/officeart/2005/8/layout/vList3"/>
    <dgm:cxn modelId="{CAB41B6E-97CA-4717-B3AD-EAF82CC5623F}" type="presParOf" srcId="{71B85323-D416-4E1B-9F95-DA7758411BD3}" destId="{6A586E86-4352-4911-8CB0-C390AD038E5E}" srcOrd="7" destOrd="0" presId="urn:microsoft.com/office/officeart/2005/8/layout/vList3"/>
    <dgm:cxn modelId="{7807BD07-E16C-4EC3-819B-4FA7389F4A69}" type="presParOf" srcId="{71B85323-D416-4E1B-9F95-DA7758411BD3}" destId="{25B10781-4637-4B9B-8DE3-DCC4B56DDF4B}" srcOrd="8" destOrd="0" presId="urn:microsoft.com/office/officeart/2005/8/layout/vList3"/>
    <dgm:cxn modelId="{7BDD6DF9-65BF-40D7-B988-8E67AABF9ACA}" type="presParOf" srcId="{25B10781-4637-4B9B-8DE3-DCC4B56DDF4B}" destId="{4F2270FB-E54F-48EB-AD31-64AD4BC8D80A}" srcOrd="0" destOrd="0" presId="urn:microsoft.com/office/officeart/2005/8/layout/vList3"/>
    <dgm:cxn modelId="{5710D21B-A332-4B4B-BBD7-CE02E62746D3}" type="presParOf" srcId="{25B10781-4637-4B9B-8DE3-DCC4B56DDF4B}" destId="{945193EA-FC8A-435B-A796-05AB50958205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EFDE10A-ACE0-418C-8FD5-C1293A0EB1B6}">
      <dsp:nvSpPr>
        <dsp:cNvPr id="0" name=""/>
        <dsp:cNvSpPr/>
      </dsp:nvSpPr>
      <dsp:spPr>
        <a:xfrm>
          <a:off x="1448506" y="897"/>
          <a:ext cx="1446386" cy="723193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CRM</a:t>
          </a:r>
          <a:endParaRPr lang="en-GB" sz="1500" kern="1200" dirty="0"/>
        </a:p>
      </dsp:txBody>
      <dsp:txXfrm>
        <a:off x="1448506" y="897"/>
        <a:ext cx="1446386" cy="723193"/>
      </dsp:txXfrm>
    </dsp:sp>
    <dsp:sp modelId="{0C5DFC26-6061-4B73-9D30-2C5156131FEC}">
      <dsp:nvSpPr>
        <dsp:cNvPr id="0" name=""/>
        <dsp:cNvSpPr/>
      </dsp:nvSpPr>
      <dsp:spPr>
        <a:xfrm rot="3600000">
          <a:off x="2982378" y="1270441"/>
          <a:ext cx="754163" cy="253117"/>
        </a:xfrm>
        <a:prstGeom prst="leftRightArrow">
          <a:avLst>
            <a:gd name="adj1" fmla="val 60000"/>
            <a:gd name="adj2" fmla="val 50000"/>
          </a:avLst>
        </a:prstGeom>
        <a:solidFill>
          <a:schemeClr val="bg1">
            <a:lumMod val="9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 dirty="0"/>
        </a:p>
      </dsp:txBody>
      <dsp:txXfrm rot="3600000">
        <a:off x="2982378" y="1270441"/>
        <a:ext cx="754163" cy="253117"/>
      </dsp:txXfrm>
    </dsp:sp>
    <dsp:sp modelId="{8859D325-70D0-4BBC-9F95-E2D3EA1E54D1}">
      <dsp:nvSpPr>
        <dsp:cNvPr id="0" name=""/>
        <dsp:cNvSpPr/>
      </dsp:nvSpPr>
      <dsp:spPr>
        <a:xfrm>
          <a:off x="2643051" y="2069909"/>
          <a:ext cx="1446386" cy="723193"/>
        </a:xfrm>
        <a:prstGeom prst="roundRect">
          <a:avLst>
            <a:gd name="adj" fmla="val 10000"/>
          </a:avLst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SharePoint</a:t>
          </a:r>
          <a:endParaRPr lang="en-GB" sz="1500" kern="1200" dirty="0"/>
        </a:p>
      </dsp:txBody>
      <dsp:txXfrm>
        <a:off x="2643051" y="2069909"/>
        <a:ext cx="1446386" cy="723193"/>
      </dsp:txXfrm>
    </dsp:sp>
    <dsp:sp modelId="{59AB54A1-3957-4988-8289-C2A791F5B28F}">
      <dsp:nvSpPr>
        <dsp:cNvPr id="0" name=""/>
        <dsp:cNvSpPr/>
      </dsp:nvSpPr>
      <dsp:spPr>
        <a:xfrm rot="10800000">
          <a:off x="1794618" y="2304947"/>
          <a:ext cx="754163" cy="253117"/>
        </a:xfrm>
        <a:prstGeom prst="leftRightArrow">
          <a:avLst>
            <a:gd name="adj1" fmla="val 60000"/>
            <a:gd name="adj2" fmla="val 50000"/>
          </a:avLst>
        </a:prstGeom>
        <a:solidFill>
          <a:schemeClr val="bg1">
            <a:lumMod val="9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 dirty="0"/>
        </a:p>
      </dsp:txBody>
      <dsp:txXfrm rot="10800000">
        <a:off x="1794618" y="2304947"/>
        <a:ext cx="754163" cy="253117"/>
      </dsp:txXfrm>
    </dsp:sp>
    <dsp:sp modelId="{34AC3990-359A-47E4-A963-A81A3F582E50}">
      <dsp:nvSpPr>
        <dsp:cNvPr id="0" name=""/>
        <dsp:cNvSpPr/>
      </dsp:nvSpPr>
      <dsp:spPr>
        <a:xfrm>
          <a:off x="253961" y="2069909"/>
          <a:ext cx="1446386" cy="723193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Exchange/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Outlook/OCS</a:t>
          </a:r>
          <a:endParaRPr lang="en-GB" sz="1500" kern="1200" dirty="0"/>
        </a:p>
      </dsp:txBody>
      <dsp:txXfrm>
        <a:off x="253961" y="2069909"/>
        <a:ext cx="1446386" cy="723193"/>
      </dsp:txXfrm>
    </dsp:sp>
    <dsp:sp modelId="{79BC7FC2-E5F2-476F-9F7F-8849E3DF20AC}">
      <dsp:nvSpPr>
        <dsp:cNvPr id="0" name=""/>
        <dsp:cNvSpPr/>
      </dsp:nvSpPr>
      <dsp:spPr>
        <a:xfrm rot="18000000">
          <a:off x="606866" y="1228484"/>
          <a:ext cx="754163" cy="253117"/>
        </a:xfrm>
        <a:prstGeom prst="leftRightArrow">
          <a:avLst>
            <a:gd name="adj1" fmla="val 60000"/>
            <a:gd name="adj2" fmla="val 50000"/>
          </a:avLst>
        </a:prstGeom>
        <a:solidFill>
          <a:schemeClr val="bg1">
            <a:lumMod val="9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 dirty="0"/>
        </a:p>
      </dsp:txBody>
      <dsp:txXfrm rot="18000000">
        <a:off x="606866" y="1228484"/>
        <a:ext cx="754163" cy="25311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EFDE10A-ACE0-418C-8FD5-C1293A0EB1B6}">
      <dsp:nvSpPr>
        <dsp:cNvPr id="0" name=""/>
        <dsp:cNvSpPr/>
      </dsp:nvSpPr>
      <dsp:spPr>
        <a:xfrm>
          <a:off x="1448506" y="897"/>
          <a:ext cx="1446386" cy="723193"/>
        </a:xfrm>
        <a:prstGeom prst="roundRect">
          <a:avLst>
            <a:gd name="adj" fmla="val 1000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CRM</a:t>
          </a:r>
          <a:endParaRPr lang="en-GB" sz="1500" kern="1200" dirty="0"/>
        </a:p>
      </dsp:txBody>
      <dsp:txXfrm>
        <a:off x="1448506" y="897"/>
        <a:ext cx="1446386" cy="723193"/>
      </dsp:txXfrm>
    </dsp:sp>
    <dsp:sp modelId="{0C5DFC26-6061-4B73-9D30-2C5156131FEC}">
      <dsp:nvSpPr>
        <dsp:cNvPr id="0" name=""/>
        <dsp:cNvSpPr/>
      </dsp:nvSpPr>
      <dsp:spPr>
        <a:xfrm rot="3600000">
          <a:off x="2982378" y="1270441"/>
          <a:ext cx="754163" cy="253117"/>
        </a:xfrm>
        <a:prstGeom prst="leftRightArrow">
          <a:avLst>
            <a:gd name="adj1" fmla="val 60000"/>
            <a:gd name="adj2" fmla="val 50000"/>
          </a:avLst>
        </a:prstGeom>
        <a:solidFill>
          <a:schemeClr val="bg1">
            <a:lumMod val="9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 dirty="0"/>
        </a:p>
      </dsp:txBody>
      <dsp:txXfrm rot="3600000">
        <a:off x="2982378" y="1270441"/>
        <a:ext cx="754163" cy="253117"/>
      </dsp:txXfrm>
    </dsp:sp>
    <dsp:sp modelId="{8859D325-70D0-4BBC-9F95-E2D3EA1E54D1}">
      <dsp:nvSpPr>
        <dsp:cNvPr id="0" name=""/>
        <dsp:cNvSpPr/>
      </dsp:nvSpPr>
      <dsp:spPr>
        <a:xfrm>
          <a:off x="2643051" y="2069909"/>
          <a:ext cx="1446386" cy="723193"/>
        </a:xfrm>
        <a:prstGeom prst="roundRect">
          <a:avLst>
            <a:gd name="adj" fmla="val 10000"/>
          </a:avLst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SharePoint</a:t>
          </a:r>
          <a:endParaRPr lang="en-GB" sz="1500" kern="1200" dirty="0"/>
        </a:p>
      </dsp:txBody>
      <dsp:txXfrm>
        <a:off x="2643051" y="2069909"/>
        <a:ext cx="1446386" cy="723193"/>
      </dsp:txXfrm>
    </dsp:sp>
    <dsp:sp modelId="{59AB54A1-3957-4988-8289-C2A791F5B28F}">
      <dsp:nvSpPr>
        <dsp:cNvPr id="0" name=""/>
        <dsp:cNvSpPr/>
      </dsp:nvSpPr>
      <dsp:spPr>
        <a:xfrm rot="10800000">
          <a:off x="1794618" y="2304947"/>
          <a:ext cx="754163" cy="253117"/>
        </a:xfrm>
        <a:prstGeom prst="leftRightArrow">
          <a:avLst>
            <a:gd name="adj1" fmla="val 60000"/>
            <a:gd name="adj2" fmla="val 50000"/>
          </a:avLst>
        </a:prstGeom>
        <a:solidFill>
          <a:schemeClr val="bg1">
            <a:lumMod val="9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 dirty="0"/>
        </a:p>
      </dsp:txBody>
      <dsp:txXfrm rot="10800000">
        <a:off x="1794618" y="2304947"/>
        <a:ext cx="754163" cy="253117"/>
      </dsp:txXfrm>
    </dsp:sp>
    <dsp:sp modelId="{34AC3990-359A-47E4-A963-A81A3F582E50}">
      <dsp:nvSpPr>
        <dsp:cNvPr id="0" name=""/>
        <dsp:cNvSpPr/>
      </dsp:nvSpPr>
      <dsp:spPr>
        <a:xfrm>
          <a:off x="253961" y="2069909"/>
          <a:ext cx="1446386" cy="723193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Exchange/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Outlook/OCS</a:t>
          </a:r>
          <a:endParaRPr lang="en-GB" sz="1500" kern="1200" dirty="0"/>
        </a:p>
      </dsp:txBody>
      <dsp:txXfrm>
        <a:off x="253961" y="2069909"/>
        <a:ext cx="1446386" cy="723193"/>
      </dsp:txXfrm>
    </dsp:sp>
    <dsp:sp modelId="{79BC7FC2-E5F2-476F-9F7F-8849E3DF20AC}">
      <dsp:nvSpPr>
        <dsp:cNvPr id="0" name=""/>
        <dsp:cNvSpPr/>
      </dsp:nvSpPr>
      <dsp:spPr>
        <a:xfrm rot="18000000">
          <a:off x="606866" y="1228484"/>
          <a:ext cx="754163" cy="253117"/>
        </a:xfrm>
        <a:prstGeom prst="leftRightArrow">
          <a:avLst>
            <a:gd name="adj1" fmla="val 60000"/>
            <a:gd name="adj2" fmla="val 50000"/>
          </a:avLst>
        </a:prstGeom>
        <a:solidFill>
          <a:schemeClr val="bg1">
            <a:lumMod val="9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900" kern="1200" dirty="0"/>
        </a:p>
      </dsp:txBody>
      <dsp:txXfrm rot="18000000">
        <a:off x="606866" y="1228484"/>
        <a:ext cx="754163" cy="25311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CA9A204-5116-4548-86D2-44E14E1BA89D}">
      <dsp:nvSpPr>
        <dsp:cNvPr id="0" name=""/>
        <dsp:cNvSpPr/>
      </dsp:nvSpPr>
      <dsp:spPr>
        <a:xfrm rot="10800000">
          <a:off x="1269588" y="1174"/>
          <a:ext cx="4228079" cy="818485"/>
        </a:xfrm>
        <a:prstGeom prst="homePlate">
          <a:avLst/>
        </a:prstGeom>
        <a:solidFill>
          <a:schemeClr val="accent5">
            <a:lumMod val="1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0929" tIns="121920" rIns="227584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baseline="0" dirty="0" smtClean="0"/>
            <a:t>Click to Offer</a:t>
          </a:r>
          <a:endParaRPr lang="en-GB" sz="3200" kern="1200" dirty="0"/>
        </a:p>
      </dsp:txBody>
      <dsp:txXfrm rot="10800000">
        <a:off x="1269588" y="1174"/>
        <a:ext cx="4228079" cy="818485"/>
      </dsp:txXfrm>
    </dsp:sp>
    <dsp:sp modelId="{107DA0F8-AE93-4FB5-8F6F-5B0AE2A86161}">
      <dsp:nvSpPr>
        <dsp:cNvPr id="0" name=""/>
        <dsp:cNvSpPr/>
      </dsp:nvSpPr>
      <dsp:spPr>
        <a:xfrm>
          <a:off x="860345" y="1174"/>
          <a:ext cx="818485" cy="818485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0080"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E15BC4F-FFEE-43D9-A41E-B41AFEFE80B8}">
      <dsp:nvSpPr>
        <dsp:cNvPr id="0" name=""/>
        <dsp:cNvSpPr/>
      </dsp:nvSpPr>
      <dsp:spPr>
        <a:xfrm rot="10800000">
          <a:off x="1269588" y="1063984"/>
          <a:ext cx="4228079" cy="818485"/>
        </a:xfrm>
        <a:prstGeom prst="homePlate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0929" tIns="137160" rIns="256032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600" kern="1200" dirty="0" smtClean="0"/>
            <a:t>Click to Sign-up</a:t>
          </a:r>
          <a:endParaRPr lang="en-GB" sz="3600" kern="1200" dirty="0"/>
        </a:p>
      </dsp:txBody>
      <dsp:txXfrm rot="10800000">
        <a:off x="1269588" y="1063984"/>
        <a:ext cx="4228079" cy="818485"/>
      </dsp:txXfrm>
    </dsp:sp>
    <dsp:sp modelId="{2A85C367-4AF8-49FF-A7C0-C7510BF58907}">
      <dsp:nvSpPr>
        <dsp:cNvPr id="0" name=""/>
        <dsp:cNvSpPr/>
      </dsp:nvSpPr>
      <dsp:spPr>
        <a:xfrm>
          <a:off x="860345" y="1063984"/>
          <a:ext cx="818485" cy="818485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0080"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905B9BF-94D1-40E0-AB90-8E91A1A5CFA1}">
      <dsp:nvSpPr>
        <dsp:cNvPr id="0" name=""/>
        <dsp:cNvSpPr/>
      </dsp:nvSpPr>
      <dsp:spPr>
        <a:xfrm rot="10800000">
          <a:off x="1269588" y="2166932"/>
          <a:ext cx="4228079" cy="818485"/>
        </a:xfrm>
        <a:prstGeom prst="homePlate">
          <a:avLst/>
        </a:prstGeom>
        <a:solidFill>
          <a:schemeClr val="accent5">
            <a:lumMod val="2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0929" tIns="137160" rIns="256032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600" kern="1200" dirty="0" smtClean="0"/>
            <a:t>Hour to ‘Live’</a:t>
          </a:r>
          <a:endParaRPr lang="en-GB" sz="3600" kern="1200" dirty="0"/>
        </a:p>
      </dsp:txBody>
      <dsp:txXfrm rot="10800000">
        <a:off x="1269588" y="2166932"/>
        <a:ext cx="4228079" cy="818485"/>
      </dsp:txXfrm>
    </dsp:sp>
    <dsp:sp modelId="{9FACBEC5-1188-4FBC-8ABA-2D32FAD3EC5B}">
      <dsp:nvSpPr>
        <dsp:cNvPr id="0" name=""/>
        <dsp:cNvSpPr/>
      </dsp:nvSpPr>
      <dsp:spPr>
        <a:xfrm>
          <a:off x="860345" y="2126794"/>
          <a:ext cx="818485" cy="818485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0080"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934879F-ED6A-4B9C-B0BF-5BFF7EB2F7A6}">
      <dsp:nvSpPr>
        <dsp:cNvPr id="0" name=""/>
        <dsp:cNvSpPr/>
      </dsp:nvSpPr>
      <dsp:spPr>
        <a:xfrm rot="10800000">
          <a:off x="1357405" y="3143269"/>
          <a:ext cx="4228079" cy="818485"/>
        </a:xfrm>
        <a:prstGeom prst="homePlate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0929" tIns="137160" rIns="256032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600" kern="1200" dirty="0" smtClean="0"/>
            <a:t>Day to 1</a:t>
          </a:r>
          <a:r>
            <a:rPr lang="en-GB" sz="3600" kern="1200" baseline="30000" dirty="0" smtClean="0"/>
            <a:t>st</a:t>
          </a:r>
          <a:r>
            <a:rPr lang="en-GB" sz="3600" kern="1200" dirty="0" smtClean="0"/>
            <a:t> Contact</a:t>
          </a:r>
          <a:endParaRPr lang="en-GB" sz="3600" kern="1200" dirty="0"/>
        </a:p>
      </dsp:txBody>
      <dsp:txXfrm rot="10800000">
        <a:off x="1357405" y="3143269"/>
        <a:ext cx="4228079" cy="818485"/>
      </dsp:txXfrm>
    </dsp:sp>
    <dsp:sp modelId="{EC21A8F3-29E8-4792-BD59-487433265A4C}">
      <dsp:nvSpPr>
        <dsp:cNvPr id="0" name=""/>
        <dsp:cNvSpPr/>
      </dsp:nvSpPr>
      <dsp:spPr>
        <a:xfrm>
          <a:off x="860345" y="3189603"/>
          <a:ext cx="818485" cy="818485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0080"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45193EA-FC8A-435B-A796-05AB50958205}">
      <dsp:nvSpPr>
        <dsp:cNvPr id="0" name=""/>
        <dsp:cNvSpPr/>
      </dsp:nvSpPr>
      <dsp:spPr>
        <a:xfrm rot="10800000">
          <a:off x="1269588" y="4252413"/>
          <a:ext cx="4228079" cy="818485"/>
        </a:xfrm>
        <a:prstGeom prst="homePlate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0929" tIns="137160" rIns="256032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600" kern="1200" dirty="0" smtClean="0"/>
            <a:t>Month to Close</a:t>
          </a:r>
          <a:endParaRPr lang="en-GB" sz="3600" kern="1200" dirty="0"/>
        </a:p>
      </dsp:txBody>
      <dsp:txXfrm rot="10800000">
        <a:off x="1269588" y="4252413"/>
        <a:ext cx="4228079" cy="818485"/>
      </dsp:txXfrm>
    </dsp:sp>
    <dsp:sp modelId="{4F2270FB-E54F-48EB-AD31-64AD4BC8D80A}">
      <dsp:nvSpPr>
        <dsp:cNvPr id="0" name=""/>
        <dsp:cNvSpPr/>
      </dsp:nvSpPr>
      <dsp:spPr>
        <a:xfrm>
          <a:off x="860345" y="4252413"/>
          <a:ext cx="818485" cy="818485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50080"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96ECBB-740B-4F74-A747-C3D21EB8D0FD}" type="datetimeFigureOut">
              <a:rPr lang="en-US" smtClean="0"/>
              <a:t>6/18/2009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72FF82-C4E0-460B-8FB5-38F75B07950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61" charset="0"/>
                <a:ea typeface="MS PGothic" pitchFamily="34" charset="-128"/>
                <a:cs typeface="MS PGothic" pitchFamily="34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61" charset="0"/>
                <a:ea typeface="MS PGothic" pitchFamily="34" charset="-128"/>
                <a:cs typeface="MS PGothic" pitchFamily="34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61" charset="0"/>
                <a:ea typeface="MS PGothic" pitchFamily="34" charset="-128"/>
                <a:cs typeface="MS PGothic" pitchFamily="34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61" charset="0"/>
                <a:ea typeface="MS PGothic" pitchFamily="34" charset="-128"/>
                <a:cs typeface="MS PGothic" pitchFamily="34" charset="-128"/>
              </a:defRPr>
            </a:lvl1pPr>
          </a:lstStyle>
          <a:p>
            <a:pPr>
              <a:defRPr/>
            </a:pPr>
            <a:fld id="{AE6DA61F-3399-41A2-84E2-B45D2905D8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1" charset="0"/>
        <a:ea typeface="MS PGothic" pitchFamily="34" charset="-128"/>
        <a:cs typeface="MS PGothic" pitchFamily="34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1" charset="0"/>
        <a:ea typeface="MS PGothic" pitchFamily="34" charset="-128"/>
        <a:cs typeface="MS PGothic" pitchFamily="34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1" charset="0"/>
        <a:ea typeface="MS PGothic" pitchFamily="34" charset="-128"/>
        <a:cs typeface="MS PGothic" pitchFamily="34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1" charset="0"/>
        <a:ea typeface="MS PGothic" pitchFamily="34" charset="-128"/>
        <a:cs typeface="MS PGothic" pitchFamily="34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1" charset="0"/>
        <a:ea typeface="MS PGothic" pitchFamily="34" charset="-128"/>
        <a:cs typeface="MS PGothic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6DA61F-3399-41A2-84E2-B45D2905D82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6DA61F-3399-41A2-84E2-B45D2905D82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6DA61F-3399-41A2-84E2-B45D2905D82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6DA61F-3399-41A2-84E2-B45D2905D82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6DA61F-3399-41A2-84E2-B45D2905D82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6DA61F-3399-41A2-84E2-B45D2905D825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6DA61F-3399-41A2-84E2-B45D2905D825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63312-38AA-4E1E-B2B5-0F8F122B24F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6DA61F-3399-41A2-84E2-B45D2905D825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6DA61F-3399-41A2-84E2-B45D2905D825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6DA61F-3399-41A2-84E2-B45D2905D825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6DA61F-3399-41A2-84E2-B45D2905D82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6DA61F-3399-41A2-84E2-B45D2905D825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6DA61F-3399-41A2-84E2-B45D2905D825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6DA61F-3399-41A2-84E2-B45D2905D825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6DA61F-3399-41A2-84E2-B45D2905D82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7F4619-7054-4F12-A5FD-0A0DBD3F2590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6DA61F-3399-41A2-84E2-B45D2905D82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527872-CE04-43B8-A9B6-A13B5C25C6F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6DA61F-3399-41A2-84E2-B45D2905D82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6DA61F-3399-41A2-84E2-B45D2905D82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D2DA0-C6BE-405F-A6F6-A9234C7EE6F3}" type="slidenum">
              <a:rPr lang="en-GB" smtClean="0"/>
              <a:pPr/>
              <a:t>9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Host_Days_PPT_cover.jpg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5200" y="5334000"/>
            <a:ext cx="4572000" cy="838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ost_Days_PPT_divider.jpg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599" y="4406900"/>
            <a:ext cx="521811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76599" y="2906713"/>
            <a:ext cx="5218113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/>
          <a:lstStyle/>
          <a:p>
            <a:fld id="{CCC27619-B3C4-4A2C-B975-DED870B260C6}" type="datetimeFigureOut">
              <a:rPr lang="es-ES" smtClean="0"/>
              <a:pPr/>
              <a:t>18/06/2009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7813"/>
            <a:ext cx="8480425" cy="5953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416050"/>
            <a:ext cx="4170363" cy="221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3763" y="1416050"/>
            <a:ext cx="4171950" cy="221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0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4" r:id="rId4"/>
    <p:sldLayoutId id="2147483658" r:id="rId5"/>
    <p:sldLayoutId id="2147483665" r:id="rId6"/>
    <p:sldLayoutId id="2147483666" r:id="rId7"/>
    <p:sldLayoutId id="2147483667" r:id="rId8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Segoe" pitchFamily="61" charset="0"/>
          <a:ea typeface="MS PGothic" pitchFamily="34" charset="-128"/>
          <a:cs typeface="MS PGothic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Segoe" pitchFamily="61" charset="0"/>
          <a:ea typeface="MS PGothic" pitchFamily="34" charset="-128"/>
          <a:cs typeface="MS PGothic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Segoe" pitchFamily="61" charset="0"/>
          <a:ea typeface="MS PGothic" pitchFamily="34" charset="-128"/>
          <a:cs typeface="MS PGothic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Segoe" pitchFamily="61" charset="0"/>
          <a:ea typeface="MS PGothic" pitchFamily="34" charset="-128"/>
          <a:cs typeface="MS PGothic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500">
          <a:solidFill>
            <a:srgbClr val="3C86BD"/>
          </a:solidFill>
          <a:latin typeface="Segoe" pitchFamily="61" charset="0"/>
          <a:ea typeface="MS PGothic" pitchFamily="34" charset="-128"/>
          <a:cs typeface="MS PGothic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500">
          <a:solidFill>
            <a:srgbClr val="3C86BD"/>
          </a:solidFill>
          <a:latin typeface="Segoe" pitchFamily="61" charset="0"/>
          <a:ea typeface="MS PGothic" pitchFamily="34" charset="-128"/>
          <a:cs typeface="MS PGothic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500">
          <a:solidFill>
            <a:srgbClr val="3C86BD"/>
          </a:solidFill>
          <a:latin typeface="Segoe" pitchFamily="61" charset="0"/>
          <a:ea typeface="MS PGothic" pitchFamily="34" charset="-128"/>
          <a:cs typeface="MS PGothic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500">
          <a:solidFill>
            <a:srgbClr val="3C86BD"/>
          </a:solidFill>
          <a:latin typeface="Segoe" pitchFamily="61" charset="0"/>
          <a:ea typeface="MS PGothic" pitchFamily="34" charset="-128"/>
          <a:cs typeface="MS PGothic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8BEE2"/>
        </a:buClr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8BEE2"/>
        </a:buClr>
        <a:buChar char="–"/>
        <a:defRPr sz="28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8BEE2"/>
        </a:buClr>
        <a:buChar char="•"/>
        <a:defRPr sz="16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8BEE2"/>
        </a:buClr>
        <a:buChar char="–"/>
        <a:defRPr sz="16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8BEE2"/>
        </a:buClr>
        <a:buChar char="»"/>
        <a:defRPr sz="16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C86BD"/>
        </a:buClr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C86BD"/>
        </a:buClr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C86BD"/>
        </a:buClr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C86BD"/>
        </a:buClr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jpeg"/><Relationship Id="rId7" Type="http://schemas.openxmlformats.org/officeDocument/2006/relationships/image" Target="../media/image16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9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85828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WHAT- an expanded and NEW opportunity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rot="5400000">
            <a:off x="7514924" y="3928722"/>
            <a:ext cx="2924040" cy="33417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© CustomRM Limited 2008</a:t>
            </a:r>
            <a:endParaRPr lang="en-GB" dirty="0"/>
          </a:p>
        </p:txBody>
      </p:sp>
      <p:grpSp>
        <p:nvGrpSpPr>
          <p:cNvPr id="3" name="Group 22"/>
          <p:cNvGrpSpPr/>
          <p:nvPr/>
        </p:nvGrpSpPr>
        <p:grpSpPr>
          <a:xfrm>
            <a:off x="3101839" y="4658370"/>
            <a:ext cx="2676036" cy="913769"/>
            <a:chOff x="3286116" y="4522325"/>
            <a:chExt cx="5000660" cy="1000132"/>
          </a:xfrm>
          <a:solidFill>
            <a:srgbClr val="00B050"/>
          </a:solidFill>
        </p:grpSpPr>
        <p:sp>
          <p:nvSpPr>
            <p:cNvPr id="10" name="Rectangle 9"/>
            <p:cNvSpPr/>
            <p:nvPr/>
          </p:nvSpPr>
          <p:spPr>
            <a:xfrm>
              <a:off x="4000496" y="4522325"/>
              <a:ext cx="3571900" cy="100013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Windows</a:t>
              </a:r>
            </a:p>
            <a:p>
              <a:pPr algn="ctr"/>
              <a:r>
                <a:rPr lang="en-GB" sz="900" dirty="0" smtClean="0"/>
                <a:t>(Building clocks, API’s</a:t>
              </a:r>
            </a:p>
            <a:p>
              <a:pPr algn="ctr"/>
              <a:r>
                <a:rPr lang="en-GB" sz="900" dirty="0" smtClean="0"/>
                <a:t>Core Services)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286116" y="4522325"/>
              <a:ext cx="714380" cy="100013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sz="1400" dirty="0" smtClean="0"/>
                <a:t>O/S Extensions</a:t>
              </a:r>
              <a:endParaRPr lang="en-GB" sz="1400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572396" y="4522325"/>
              <a:ext cx="714380" cy="100013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GB" dirty="0" smtClean="0"/>
                <a:t>H/W</a:t>
              </a:r>
              <a:endParaRPr lang="en-GB" dirty="0"/>
            </a:p>
          </p:txBody>
        </p:sp>
      </p:grpSp>
      <p:grpSp>
        <p:nvGrpSpPr>
          <p:cNvPr id="4" name="Group 35"/>
          <p:cNvGrpSpPr/>
          <p:nvPr/>
        </p:nvGrpSpPr>
        <p:grpSpPr>
          <a:xfrm>
            <a:off x="6430480" y="4658370"/>
            <a:ext cx="2477763" cy="913769"/>
            <a:chOff x="3561662" y="4572008"/>
            <a:chExt cx="2711945" cy="1000132"/>
          </a:xfrm>
          <a:solidFill>
            <a:srgbClr val="00B050"/>
          </a:solidFill>
        </p:grpSpPr>
        <p:sp>
          <p:nvSpPr>
            <p:cNvPr id="25" name="Rectangle 24"/>
            <p:cNvSpPr/>
            <p:nvPr/>
          </p:nvSpPr>
          <p:spPr>
            <a:xfrm>
              <a:off x="3561662" y="4572008"/>
              <a:ext cx="2092113" cy="100013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Windows Cloud Services</a:t>
              </a:r>
            </a:p>
            <a:p>
              <a:pPr algn="ctr"/>
              <a:r>
                <a:rPr lang="en-GB" sz="900" dirty="0" smtClean="0"/>
                <a:t>(Building clocks, core services, API’s, Storage, Hosting)</a:t>
              </a:r>
              <a:endParaRPr lang="en-GB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088876" y="5181913"/>
              <a:ext cx="184731" cy="276999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endParaRPr lang="en-GB" sz="1200" dirty="0"/>
            </a:p>
          </p:txBody>
        </p:sp>
      </p:grpSp>
      <p:grpSp>
        <p:nvGrpSpPr>
          <p:cNvPr id="6" name="Group 36"/>
          <p:cNvGrpSpPr/>
          <p:nvPr/>
        </p:nvGrpSpPr>
        <p:grpSpPr>
          <a:xfrm>
            <a:off x="6048187" y="4593102"/>
            <a:ext cx="2860056" cy="979038"/>
            <a:chOff x="3143238" y="4500570"/>
            <a:chExt cx="3130369" cy="1071570"/>
          </a:xfrm>
          <a:solidFill>
            <a:srgbClr val="00B050"/>
          </a:solidFill>
        </p:grpSpPr>
        <p:sp>
          <p:nvSpPr>
            <p:cNvPr id="26" name="Rectangle 25"/>
            <p:cNvSpPr/>
            <p:nvPr/>
          </p:nvSpPr>
          <p:spPr>
            <a:xfrm>
              <a:off x="3143238" y="4572008"/>
              <a:ext cx="418423" cy="100013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sz="1400" dirty="0" smtClean="0"/>
                <a:t>Partner Hosting</a:t>
              </a:r>
              <a:endParaRPr lang="en-GB" sz="1400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653775" y="4572008"/>
              <a:ext cx="418423" cy="100013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GB" sz="1400" dirty="0" smtClean="0"/>
                <a:t>Extension Services</a:t>
              </a:r>
              <a:endParaRPr lang="en-GB" sz="14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88876" y="4500570"/>
              <a:ext cx="184731" cy="276999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endParaRPr lang="en-GB" sz="1200" dirty="0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4978041" y="3515362"/>
            <a:ext cx="2094289" cy="91376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MS Servers</a:t>
            </a:r>
          </a:p>
        </p:txBody>
      </p:sp>
      <p:sp>
        <p:nvSpPr>
          <p:cNvPr id="20" name="Freeform 19"/>
          <p:cNvSpPr/>
          <p:nvPr/>
        </p:nvSpPr>
        <p:spPr>
          <a:xfrm>
            <a:off x="3354760" y="2342396"/>
            <a:ext cx="5352072" cy="2108491"/>
          </a:xfrm>
          <a:custGeom>
            <a:avLst/>
            <a:gdLst>
              <a:gd name="connsiteX0" fmla="*/ 1382486 w 5029200"/>
              <a:gd name="connsiteY0" fmla="*/ 2296886 h 2307771"/>
              <a:gd name="connsiteX1" fmla="*/ 1382486 w 5029200"/>
              <a:gd name="connsiteY1" fmla="*/ 1143000 h 2307771"/>
              <a:gd name="connsiteX2" fmla="*/ 3635829 w 5029200"/>
              <a:gd name="connsiteY2" fmla="*/ 1143000 h 2307771"/>
              <a:gd name="connsiteX3" fmla="*/ 3635829 w 5029200"/>
              <a:gd name="connsiteY3" fmla="*/ 2307771 h 2307771"/>
              <a:gd name="connsiteX4" fmla="*/ 5029200 w 5029200"/>
              <a:gd name="connsiteY4" fmla="*/ 2307771 h 2307771"/>
              <a:gd name="connsiteX5" fmla="*/ 5029200 w 5029200"/>
              <a:gd name="connsiteY5" fmla="*/ 0 h 2307771"/>
              <a:gd name="connsiteX6" fmla="*/ 0 w 5029200"/>
              <a:gd name="connsiteY6" fmla="*/ 0 h 2307771"/>
              <a:gd name="connsiteX7" fmla="*/ 0 w 5029200"/>
              <a:gd name="connsiteY7" fmla="*/ 2307771 h 2307771"/>
              <a:gd name="connsiteX8" fmla="*/ 1382486 w 5029200"/>
              <a:gd name="connsiteY8" fmla="*/ 2296886 h 2307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29200" h="2307771">
                <a:moveTo>
                  <a:pt x="1382486" y="2296886"/>
                </a:moveTo>
                <a:lnTo>
                  <a:pt x="1382486" y="1143000"/>
                </a:lnTo>
                <a:lnTo>
                  <a:pt x="3635829" y="1143000"/>
                </a:lnTo>
                <a:lnTo>
                  <a:pt x="3635829" y="2307771"/>
                </a:lnTo>
                <a:lnTo>
                  <a:pt x="5029200" y="2307771"/>
                </a:lnTo>
                <a:lnTo>
                  <a:pt x="5029200" y="0"/>
                </a:lnTo>
                <a:lnTo>
                  <a:pt x="0" y="0"/>
                </a:lnTo>
                <a:lnTo>
                  <a:pt x="0" y="2307771"/>
                </a:lnTo>
                <a:lnTo>
                  <a:pt x="1382486" y="2296886"/>
                </a:lnTo>
                <a:close/>
              </a:path>
            </a:pathLst>
          </a:custGeom>
          <a:solidFill>
            <a:srgbClr val="0099CC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dirty="0" smtClean="0"/>
              <a:t>Partner Solutions</a:t>
            </a:r>
            <a:endParaRPr lang="en-GB" dirty="0"/>
          </a:p>
        </p:txBody>
      </p:sp>
      <p:sp>
        <p:nvSpPr>
          <p:cNvPr id="34" name="Left-Right Arrow 33"/>
          <p:cNvSpPr/>
          <p:nvPr/>
        </p:nvSpPr>
        <p:spPr>
          <a:xfrm>
            <a:off x="3357554" y="1543356"/>
            <a:ext cx="5352074" cy="456884"/>
          </a:xfrm>
          <a:prstGeom prst="left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 familiar but expanded opportunity</a:t>
            </a:r>
            <a:endParaRPr lang="en-GB" dirty="0"/>
          </a:p>
        </p:txBody>
      </p:sp>
      <p:sp>
        <p:nvSpPr>
          <p:cNvPr id="23" name="Oval 22"/>
          <p:cNvSpPr/>
          <p:nvPr/>
        </p:nvSpPr>
        <p:spPr>
          <a:xfrm>
            <a:off x="4209242" y="2928934"/>
            <a:ext cx="3720344" cy="717961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1" name="Picture 91" descr="C:\Program Files\Microsoft Resource DVD Artwork\DVD_ART\BoxShots_Logos\Microsoft Dynamics\Dynamics-CRM\MS Dynamics CRM logo rev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invGray">
          <a:xfrm>
            <a:off x="4788398" y="2974419"/>
            <a:ext cx="2289953" cy="443360"/>
          </a:xfrm>
          <a:prstGeom prst="rect">
            <a:avLst/>
          </a:prstGeom>
          <a:noFill/>
        </p:spPr>
      </p:pic>
      <p:sp>
        <p:nvSpPr>
          <p:cNvPr id="22" name="TextBox 21"/>
          <p:cNvSpPr txBox="1"/>
          <p:nvPr/>
        </p:nvSpPr>
        <p:spPr>
          <a:xfrm>
            <a:off x="76200" y="1295400"/>
            <a:ext cx="3000396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>
                    <a:lumMod val="95000"/>
                  </a:schemeClr>
                </a:solidFill>
              </a:rPr>
              <a:t>Enterprise class solutions carry New “opportunities”:</a:t>
            </a:r>
          </a:p>
          <a:p>
            <a:endParaRPr lang="en-GB" sz="800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182563" indent="-182563">
              <a:buFont typeface="Arial" pitchFamily="34" charset="0"/>
              <a:buChar char="•"/>
            </a:pPr>
            <a:endParaRPr lang="en-GB" sz="2000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182563" indent="-182563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bg1">
                    <a:lumMod val="95000"/>
                  </a:schemeClr>
                </a:solidFill>
              </a:rPr>
              <a:t>Requires solution sales expertise</a:t>
            </a:r>
          </a:p>
          <a:p>
            <a:pPr marL="182563" indent="-182563">
              <a:buFont typeface="Arial" pitchFamily="34" charset="0"/>
              <a:buChar char="•"/>
            </a:pPr>
            <a:endParaRPr lang="en-GB" sz="700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182563" indent="-182563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bg1">
                    <a:lumMod val="95000"/>
                  </a:schemeClr>
                </a:solidFill>
              </a:rPr>
              <a:t>Requires clear understanding of end-clients business needs</a:t>
            </a:r>
          </a:p>
          <a:p>
            <a:pPr marL="182563" indent="-182563">
              <a:buFont typeface="Arial" pitchFamily="34" charset="0"/>
              <a:buChar char="•"/>
            </a:pPr>
            <a:endParaRPr lang="en-GB" sz="700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182563" indent="-182563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bg1">
                    <a:lumMod val="95000"/>
                  </a:schemeClr>
                </a:solidFill>
              </a:rPr>
              <a:t>Requires integration</a:t>
            </a:r>
          </a:p>
          <a:p>
            <a:pPr>
              <a:buFont typeface="Arial" pitchFamily="34" charset="0"/>
              <a:buChar char="•"/>
            </a:pPr>
            <a:endParaRPr lang="en-GB" sz="700" dirty="0" smtClean="0"/>
          </a:p>
          <a:p>
            <a:pPr marL="182563" indent="-182563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bg1">
                    <a:lumMod val="95000"/>
                  </a:schemeClr>
                </a:solidFill>
              </a:rPr>
              <a:t>Not tools </a:t>
            </a:r>
          </a:p>
          <a:p>
            <a:pPr marL="182563" indent="-182563">
              <a:buFont typeface="Arial" pitchFamily="34" charset="0"/>
              <a:buChar char="•"/>
            </a:pPr>
            <a:endParaRPr lang="en-GB" sz="2000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182563" indent="-182563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bg1">
                    <a:lumMod val="95000"/>
                  </a:schemeClr>
                </a:solidFill>
              </a:rPr>
              <a:t>High touch service </a:t>
            </a:r>
          </a:p>
          <a:p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4562476" y="1071546"/>
            <a:ext cx="4152928" cy="5143536"/>
          </a:xfrm>
          <a:prstGeom prst="roundRect">
            <a:avLst/>
          </a:prstGeom>
          <a:solidFill>
            <a:srgbClr val="DA2A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lang="en-GB" dirty="0" smtClean="0"/>
              <a:t>Delivery and Integrations 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5205418" y="1285860"/>
            <a:ext cx="3000396" cy="428628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lang="en-GB" dirty="0" smtClean="0"/>
              <a:t>SP Template or</a:t>
            </a:r>
          </a:p>
          <a:p>
            <a:pPr algn="ctr"/>
            <a:r>
              <a:rPr lang="en-GB" dirty="0" smtClean="0"/>
              <a:t> Vertical Template</a:t>
            </a:r>
            <a:endParaRPr lang="en-GB" dirty="0"/>
          </a:p>
        </p:txBody>
      </p:sp>
      <p:sp>
        <p:nvSpPr>
          <p:cNvPr id="5" name="Rounded Rectangle 4"/>
          <p:cNvSpPr/>
          <p:nvPr/>
        </p:nvSpPr>
        <p:spPr bwMode="auto">
          <a:xfrm>
            <a:off x="5419733" y="2044754"/>
            <a:ext cx="25908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Exchange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Online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Standard -$10 USL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Arial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5419733" y="3453155"/>
            <a:ext cx="2590800" cy="533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Office Communications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Online </a:t>
            </a:r>
            <a:endParaRPr kumimoji="0" lang="en-US" sz="12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(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IM &amp; Presence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)- $2.50 USL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Arial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5419732" y="4138955"/>
            <a:ext cx="2590800" cy="5334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50000"/>
              </a:schemeClr>
            </a:solidFill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1200" b="1" dirty="0" smtClean="0">
                <a:solidFill>
                  <a:srgbClr val="000000"/>
                </a:solidFill>
                <a:latin typeface="+mj-lt"/>
              </a:rPr>
              <a:t>Office Live Meeting</a:t>
            </a:r>
          </a:p>
          <a:p>
            <a:pPr algn="ctr">
              <a:defRPr/>
            </a:pPr>
            <a:r>
              <a:rPr lang="en-US" sz="1200" b="1" dirty="0" smtClean="0">
                <a:solidFill>
                  <a:srgbClr val="000000"/>
                </a:solidFill>
                <a:latin typeface="+mj-lt"/>
              </a:rPr>
              <a:t>Standard - $4.50 USL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5419733" y="2767355"/>
            <a:ext cx="2590800" cy="5334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SharePoint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Online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Standard -$7.25 USL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Arial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5433521" y="1714488"/>
            <a:ext cx="2590800" cy="229314"/>
          </a:xfrm>
          <a:prstGeom prst="roundRect">
            <a:avLst/>
          </a:prstGeom>
          <a:solidFill>
            <a:srgbClr val="FFC000"/>
          </a:solidFill>
          <a:ln>
            <a:solidFill>
              <a:schemeClr val="bg2">
                <a:lumMod val="25000"/>
              </a:schemeClr>
            </a:solidFill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en-US" sz="1200" b="1" dirty="0" smtClean="0">
                <a:solidFill>
                  <a:schemeClr val="tx1"/>
                </a:solidFill>
                <a:cs typeface="Arial" charset="0"/>
              </a:rPr>
              <a:t>CRM - $60 </a:t>
            </a:r>
            <a:endParaRPr lang="en-US" sz="1200" b="1" dirty="0">
              <a:solidFill>
                <a:schemeClr val="tx1"/>
              </a:solidFill>
              <a:cs typeface="Arial" charset="0"/>
            </a:endParaRPr>
          </a:p>
        </p:txBody>
      </p:sp>
      <p:pic>
        <p:nvPicPr>
          <p:cNvPr id="33794" name="Picture 2" descr="http://l.yimg.com/g/images/spaceball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81475" y="-1547813"/>
            <a:ext cx="4762500" cy="3190876"/>
          </a:xfrm>
          <a:prstGeom prst="rect">
            <a:avLst/>
          </a:prstGeom>
          <a:noFill/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57158" y="-71462"/>
            <a:ext cx="8786842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What – A solution, not a provisioned session</a:t>
            </a:r>
            <a:endParaRPr lang="en-GB" dirty="0"/>
          </a:p>
        </p:txBody>
      </p:sp>
      <p:sp>
        <p:nvSpPr>
          <p:cNvPr id="14" name="Rounded Rectangular Callout 13"/>
          <p:cNvSpPr/>
          <p:nvPr/>
        </p:nvSpPr>
        <p:spPr>
          <a:xfrm>
            <a:off x="1357290" y="2714620"/>
            <a:ext cx="2000264" cy="1357322"/>
          </a:xfrm>
          <a:prstGeom prst="wedgeRoundRectCallout">
            <a:avLst>
              <a:gd name="adj1" fmla="val 130595"/>
              <a:gd name="adj2" fmla="val -1048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Templates and vertical expertise. 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4546" y="609600"/>
            <a:ext cx="6624654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 Who do you work with, who do you sell to 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57158" y="2314596"/>
            <a:ext cx="8358246" cy="4257676"/>
          </a:xfrm>
        </p:spPr>
        <p:txBody>
          <a:bodyPr>
            <a:normAutofit fontScale="92500" lnSpcReduction="10000"/>
          </a:bodyPr>
          <a:lstStyle/>
          <a:p>
            <a:r>
              <a:rPr lang="en-GB" sz="2800" dirty="0" smtClean="0"/>
              <a:t>May have to re-invent as a business solution provider or find relationship with a business solution provider. </a:t>
            </a:r>
          </a:p>
          <a:p>
            <a:r>
              <a:rPr lang="en-GB" sz="2800" dirty="0" smtClean="0"/>
              <a:t>Look at your customer base</a:t>
            </a:r>
          </a:p>
          <a:p>
            <a:pPr lvl="1"/>
            <a:r>
              <a:rPr lang="en-GB" sz="2400" dirty="0" smtClean="0"/>
              <a:t>Cross sell / up sell</a:t>
            </a:r>
          </a:p>
          <a:p>
            <a:pPr lvl="1"/>
            <a:r>
              <a:rPr lang="en-GB" sz="2400" dirty="0" smtClean="0"/>
              <a:t>What verticals</a:t>
            </a:r>
          </a:p>
          <a:p>
            <a:pPr lvl="1"/>
            <a:r>
              <a:rPr lang="en-GB" sz="2400" dirty="0" smtClean="0"/>
              <a:t>Predict clients needs and define purchase personas </a:t>
            </a:r>
          </a:p>
          <a:p>
            <a:r>
              <a:rPr lang="en-GB" sz="2800" dirty="0" smtClean="0"/>
              <a:t>Find partners that match the </a:t>
            </a:r>
            <a:r>
              <a:rPr lang="en-GB" sz="2800" b="1" dirty="0" smtClean="0">
                <a:solidFill>
                  <a:srgbClr val="FF9900"/>
                </a:solidFill>
              </a:rPr>
              <a:t>vertical</a:t>
            </a:r>
            <a:r>
              <a:rPr lang="en-GB" sz="2800" dirty="0" smtClean="0"/>
              <a:t> you are targeting</a:t>
            </a:r>
          </a:p>
          <a:p>
            <a:r>
              <a:rPr lang="en-GB" sz="2800" b="1" dirty="0" smtClean="0">
                <a:solidFill>
                  <a:srgbClr val="FF9900"/>
                </a:solidFill>
              </a:rPr>
              <a:t>ALWAYS </a:t>
            </a:r>
            <a:r>
              <a:rPr lang="en-GB" sz="2800" b="1" dirty="0" err="1" smtClean="0">
                <a:solidFill>
                  <a:srgbClr val="FF9900"/>
                </a:solidFill>
              </a:rPr>
              <a:t>ALWAYS</a:t>
            </a:r>
            <a:r>
              <a:rPr lang="en-GB" sz="2800" b="1" dirty="0" smtClean="0">
                <a:solidFill>
                  <a:srgbClr val="FF9900"/>
                </a:solidFill>
              </a:rPr>
              <a:t> </a:t>
            </a:r>
            <a:r>
              <a:rPr lang="en-GB" sz="2800" dirty="0" smtClean="0"/>
              <a:t>clearly understand who is selling to who.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1026" name="Picture 2" descr="http://upload.wikimedia.org/wikipedia/commons/3/30/Rubik_cube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3501" y="-136524"/>
            <a:ext cx="2365360" cy="2365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5918" y="357166"/>
            <a:ext cx="6100778" cy="1143000"/>
          </a:xfrm>
        </p:spPr>
        <p:txBody>
          <a:bodyPr/>
          <a:lstStyle/>
          <a:p>
            <a:r>
              <a:rPr lang="en-GB" dirty="0" smtClean="0"/>
              <a:t>Who - Sales</a:t>
            </a:r>
            <a:endParaRPr lang="en-GB" dirty="0"/>
          </a:p>
        </p:txBody>
      </p:sp>
      <p:pic>
        <p:nvPicPr>
          <p:cNvPr id="28678" name="Picture 6" descr="Rocky doin rubik's cube by graciesusie.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57158" y="0"/>
            <a:ext cx="1285884" cy="12975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24-Point Star 6"/>
          <p:cNvSpPr/>
          <p:nvPr/>
        </p:nvSpPr>
        <p:spPr>
          <a:xfrm>
            <a:off x="5049669" y="1153236"/>
            <a:ext cx="2415654" cy="5691116"/>
          </a:xfrm>
          <a:prstGeom prst="star24">
            <a:avLst/>
          </a:prstGeom>
          <a:solidFill>
            <a:srgbClr val="FFFF00"/>
          </a:solidFill>
          <a:ln>
            <a:solidFill>
              <a:srgbClr val="FFFF00"/>
            </a:solidFill>
          </a:ln>
          <a:effectLst>
            <a:glow rad="101600">
              <a:srgbClr val="FFFF00">
                <a:alpha val="60000"/>
              </a:srgb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ight Arrow 7"/>
          <p:cNvSpPr/>
          <p:nvPr/>
        </p:nvSpPr>
        <p:spPr>
          <a:xfrm>
            <a:off x="857224" y="2643182"/>
            <a:ext cx="6572296" cy="571504"/>
          </a:xfrm>
          <a:prstGeom prst="rightArrow">
            <a:avLst>
              <a:gd name="adj1" fmla="val 33709"/>
              <a:gd name="adj2" fmla="val 40691"/>
            </a:avLst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ight Arrow 8"/>
          <p:cNvSpPr/>
          <p:nvPr/>
        </p:nvSpPr>
        <p:spPr>
          <a:xfrm>
            <a:off x="857224" y="3429000"/>
            <a:ext cx="6572296" cy="571504"/>
          </a:xfrm>
          <a:prstGeom prst="rightArrow">
            <a:avLst>
              <a:gd name="adj1" fmla="val 33709"/>
              <a:gd name="adj2" fmla="val 40691"/>
            </a:avLst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ight Arrow 9"/>
          <p:cNvSpPr/>
          <p:nvPr/>
        </p:nvSpPr>
        <p:spPr>
          <a:xfrm>
            <a:off x="857224" y="4357694"/>
            <a:ext cx="6572296" cy="571504"/>
          </a:xfrm>
          <a:prstGeom prst="rightArrow">
            <a:avLst>
              <a:gd name="adj1" fmla="val 33709"/>
              <a:gd name="adj2" fmla="val 40691"/>
            </a:avLst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ight Arrow 10"/>
          <p:cNvSpPr/>
          <p:nvPr/>
        </p:nvSpPr>
        <p:spPr>
          <a:xfrm>
            <a:off x="857224" y="5429264"/>
            <a:ext cx="6572296" cy="571504"/>
          </a:xfrm>
          <a:prstGeom prst="rightArrow">
            <a:avLst>
              <a:gd name="adj1" fmla="val 33709"/>
              <a:gd name="adj2" fmla="val 40691"/>
            </a:avLst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ounded Rectangle 11"/>
          <p:cNvSpPr/>
          <p:nvPr/>
        </p:nvSpPr>
        <p:spPr>
          <a:xfrm>
            <a:off x="642910" y="2571744"/>
            <a:ext cx="1714512" cy="1571636"/>
          </a:xfrm>
          <a:prstGeom prst="roundRect">
            <a:avLst>
              <a:gd name="adj" fmla="val 8182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Pentagon 13"/>
          <p:cNvSpPr/>
          <p:nvPr/>
        </p:nvSpPr>
        <p:spPr>
          <a:xfrm>
            <a:off x="571472" y="1431078"/>
            <a:ext cx="2643206" cy="714380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Solution Providers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785786" y="4286256"/>
            <a:ext cx="1428760" cy="642942"/>
          </a:xfrm>
          <a:prstGeom prst="roundRect">
            <a:avLst/>
          </a:prstGeom>
          <a:solidFill>
            <a:srgbClr val="5D3FC9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Telcos</a:t>
            </a:r>
            <a:endParaRPr lang="en-GB" dirty="0"/>
          </a:p>
        </p:txBody>
      </p:sp>
      <p:sp>
        <p:nvSpPr>
          <p:cNvPr id="16" name="Rounded Rectangle 15"/>
          <p:cNvSpPr/>
          <p:nvPr/>
        </p:nvSpPr>
        <p:spPr>
          <a:xfrm>
            <a:off x="785786" y="5393545"/>
            <a:ext cx="1428760" cy="642942"/>
          </a:xfrm>
          <a:prstGeom prst="roundRect">
            <a:avLst/>
          </a:prstGeom>
          <a:solidFill>
            <a:srgbClr val="5D3FC9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Small Hosters</a:t>
            </a:r>
            <a:endParaRPr lang="en-GB" dirty="0"/>
          </a:p>
        </p:txBody>
      </p:sp>
      <p:sp>
        <p:nvSpPr>
          <p:cNvPr id="17" name="Chevron 16"/>
          <p:cNvSpPr/>
          <p:nvPr/>
        </p:nvSpPr>
        <p:spPr>
          <a:xfrm>
            <a:off x="3000364" y="1431078"/>
            <a:ext cx="2643206" cy="714380"/>
          </a:xfrm>
          <a:prstGeom prst="chevr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GSI/SI/VAR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8" name="Chevron 17"/>
          <p:cNvSpPr/>
          <p:nvPr/>
        </p:nvSpPr>
        <p:spPr>
          <a:xfrm>
            <a:off x="5429256" y="1431078"/>
            <a:ext cx="1934024" cy="714380"/>
          </a:xfrm>
          <a:prstGeom prst="chevr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Who sells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428992" y="3286124"/>
            <a:ext cx="1428760" cy="1643074"/>
          </a:xfrm>
          <a:prstGeom prst="roundRect">
            <a:avLst>
              <a:gd name="adj" fmla="val 8347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GSI</a:t>
            </a:r>
            <a:endParaRPr lang="en-GB" dirty="0"/>
          </a:p>
        </p:txBody>
      </p:sp>
      <p:sp>
        <p:nvSpPr>
          <p:cNvPr id="20" name="Chevron 19"/>
          <p:cNvSpPr/>
          <p:nvPr/>
        </p:nvSpPr>
        <p:spPr>
          <a:xfrm>
            <a:off x="7148998" y="1431078"/>
            <a:ext cx="1934024" cy="714380"/>
          </a:xfrm>
          <a:prstGeom prst="chevro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Target Client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3428992" y="2571744"/>
            <a:ext cx="1428760" cy="64294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SI/VAR</a:t>
            </a:r>
            <a:endParaRPr lang="en-GB" dirty="0"/>
          </a:p>
        </p:txBody>
      </p:sp>
      <p:sp>
        <p:nvSpPr>
          <p:cNvPr id="22" name="Rounded Rectangle 21"/>
          <p:cNvSpPr/>
          <p:nvPr/>
        </p:nvSpPr>
        <p:spPr>
          <a:xfrm>
            <a:off x="3428992" y="5393545"/>
            <a:ext cx="1428760" cy="64294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SI/VAR</a:t>
            </a:r>
            <a:endParaRPr lang="en-GB" dirty="0"/>
          </a:p>
        </p:txBody>
      </p:sp>
      <p:grpSp>
        <p:nvGrpSpPr>
          <p:cNvPr id="3" name="Group 25"/>
          <p:cNvGrpSpPr/>
          <p:nvPr/>
        </p:nvGrpSpPr>
        <p:grpSpPr>
          <a:xfrm>
            <a:off x="785786" y="2678901"/>
            <a:ext cx="1428760" cy="1357322"/>
            <a:chOff x="785786" y="2714620"/>
            <a:chExt cx="1428760" cy="1357322"/>
          </a:xfrm>
          <a:solidFill>
            <a:srgbClr val="5D3FC9"/>
          </a:solidFill>
        </p:grpSpPr>
        <p:sp>
          <p:nvSpPr>
            <p:cNvPr id="24" name="Rounded Rectangle 23"/>
            <p:cNvSpPr/>
            <p:nvPr/>
          </p:nvSpPr>
          <p:spPr>
            <a:xfrm>
              <a:off x="785786" y="3429000"/>
              <a:ext cx="1428760" cy="642942"/>
            </a:xfrm>
            <a:prstGeom prst="roundRect">
              <a:avLst/>
            </a:prstGeom>
            <a:grpFill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dirty="0" smtClean="0"/>
                <a:t>Hoster</a:t>
              </a:r>
            </a:p>
            <a:p>
              <a:pPr algn="ctr"/>
              <a:r>
                <a:rPr lang="en-GB" sz="2000" dirty="0" smtClean="0"/>
                <a:t>Managed</a:t>
              </a:r>
              <a:endParaRPr lang="en-GB" sz="2000" dirty="0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785786" y="2714620"/>
              <a:ext cx="1428760" cy="642942"/>
            </a:xfrm>
            <a:prstGeom prst="roundRect">
              <a:avLst/>
            </a:prstGeom>
            <a:grpFill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800" dirty="0" smtClean="0"/>
                <a:t>Hoster</a:t>
              </a:r>
            </a:p>
            <a:p>
              <a:pPr algn="ctr"/>
              <a:r>
                <a:rPr lang="en-GB" sz="1800" dirty="0" smtClean="0"/>
                <a:t>Application </a:t>
              </a:r>
              <a:endParaRPr lang="en-GB" sz="1800" dirty="0"/>
            </a:p>
          </p:txBody>
        </p:sp>
      </p:grpSp>
      <p:sp>
        <p:nvSpPr>
          <p:cNvPr id="26" name="Rounded Rectangle 25"/>
          <p:cNvSpPr/>
          <p:nvPr/>
        </p:nvSpPr>
        <p:spPr>
          <a:xfrm>
            <a:off x="5572132" y="2571744"/>
            <a:ext cx="1428760" cy="642942"/>
          </a:xfrm>
          <a:prstGeom prst="round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Application </a:t>
            </a:r>
          </a:p>
          <a:p>
            <a:pPr algn="ctr"/>
            <a:r>
              <a:rPr lang="en-GB" dirty="0" smtClean="0"/>
              <a:t>Hoster</a:t>
            </a:r>
            <a:endParaRPr lang="en-GB" dirty="0"/>
          </a:p>
        </p:txBody>
      </p:sp>
      <p:sp>
        <p:nvSpPr>
          <p:cNvPr id="27" name="Rounded Rectangle 26"/>
          <p:cNvSpPr/>
          <p:nvPr/>
        </p:nvSpPr>
        <p:spPr>
          <a:xfrm>
            <a:off x="5572132" y="3429000"/>
            <a:ext cx="1428760" cy="642942"/>
          </a:xfrm>
          <a:prstGeom prst="round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GSI</a:t>
            </a:r>
            <a:endParaRPr lang="en-GB" dirty="0"/>
          </a:p>
        </p:txBody>
      </p:sp>
      <p:sp>
        <p:nvSpPr>
          <p:cNvPr id="28" name="Rounded Rectangle 27"/>
          <p:cNvSpPr/>
          <p:nvPr/>
        </p:nvSpPr>
        <p:spPr>
          <a:xfrm>
            <a:off x="5572132" y="4286256"/>
            <a:ext cx="1428760" cy="642942"/>
          </a:xfrm>
          <a:prstGeom prst="round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Telco</a:t>
            </a:r>
            <a:endParaRPr lang="en-GB" dirty="0"/>
          </a:p>
        </p:txBody>
      </p:sp>
      <p:sp>
        <p:nvSpPr>
          <p:cNvPr id="29" name="Rounded Rectangle 28"/>
          <p:cNvSpPr/>
          <p:nvPr/>
        </p:nvSpPr>
        <p:spPr>
          <a:xfrm>
            <a:off x="5572132" y="5393545"/>
            <a:ext cx="1428760" cy="642942"/>
          </a:xfrm>
          <a:prstGeom prst="round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MS VAR</a:t>
            </a:r>
            <a:endParaRPr lang="en-GB" dirty="0"/>
          </a:p>
        </p:txBody>
      </p:sp>
      <p:sp>
        <p:nvSpPr>
          <p:cNvPr id="30" name="Rounded Rectangle 29"/>
          <p:cNvSpPr/>
          <p:nvPr/>
        </p:nvSpPr>
        <p:spPr>
          <a:xfrm>
            <a:off x="7429520" y="5393545"/>
            <a:ext cx="1428760" cy="642942"/>
          </a:xfrm>
          <a:prstGeom prst="roundRect">
            <a:avLst/>
          </a:prstGeom>
          <a:solidFill>
            <a:srgbClr val="C000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MM/SMB</a:t>
            </a:r>
            <a:endParaRPr lang="en-GB" dirty="0"/>
          </a:p>
        </p:txBody>
      </p:sp>
      <p:sp>
        <p:nvSpPr>
          <p:cNvPr id="31" name="Rounded Rectangle 30"/>
          <p:cNvSpPr/>
          <p:nvPr/>
        </p:nvSpPr>
        <p:spPr>
          <a:xfrm>
            <a:off x="7429520" y="4286256"/>
            <a:ext cx="1428760" cy="642942"/>
          </a:xfrm>
          <a:prstGeom prst="roundRect">
            <a:avLst/>
          </a:prstGeom>
          <a:solidFill>
            <a:srgbClr val="C000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MM/SMB</a:t>
            </a:r>
            <a:endParaRPr lang="en-GB" dirty="0"/>
          </a:p>
        </p:txBody>
      </p:sp>
      <p:sp>
        <p:nvSpPr>
          <p:cNvPr id="32" name="Rounded Rectangle 31"/>
          <p:cNvSpPr/>
          <p:nvPr/>
        </p:nvSpPr>
        <p:spPr>
          <a:xfrm>
            <a:off x="7429520" y="3429000"/>
            <a:ext cx="1428760" cy="642942"/>
          </a:xfrm>
          <a:prstGeom prst="roundRect">
            <a:avLst/>
          </a:prstGeom>
          <a:solidFill>
            <a:srgbClr val="C000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UMM/E</a:t>
            </a:r>
            <a:endParaRPr lang="en-GB" dirty="0"/>
          </a:p>
        </p:txBody>
      </p:sp>
      <p:sp>
        <p:nvSpPr>
          <p:cNvPr id="33" name="Rounded Rectangle 32"/>
          <p:cNvSpPr/>
          <p:nvPr/>
        </p:nvSpPr>
        <p:spPr>
          <a:xfrm>
            <a:off x="7429520" y="2571744"/>
            <a:ext cx="1428760" cy="642942"/>
          </a:xfrm>
          <a:prstGeom prst="roundRect">
            <a:avLst/>
          </a:prstGeom>
          <a:solidFill>
            <a:srgbClr val="C000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UMM</a:t>
            </a:r>
            <a:endParaRPr lang="en-GB" dirty="0"/>
          </a:p>
        </p:txBody>
      </p:sp>
      <p:sp>
        <p:nvSpPr>
          <p:cNvPr id="34" name="Oval 33"/>
          <p:cNvSpPr/>
          <p:nvPr/>
        </p:nvSpPr>
        <p:spPr>
          <a:xfrm>
            <a:off x="85070" y="2730616"/>
            <a:ext cx="428628" cy="42862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35" name="Oval 34"/>
          <p:cNvSpPr/>
          <p:nvPr/>
        </p:nvSpPr>
        <p:spPr>
          <a:xfrm>
            <a:off x="85070" y="4415484"/>
            <a:ext cx="428628" cy="42862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36" name="Oval 35"/>
          <p:cNvSpPr/>
          <p:nvPr/>
        </p:nvSpPr>
        <p:spPr>
          <a:xfrm>
            <a:off x="85070" y="5487054"/>
            <a:ext cx="428628" cy="42862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37" name="Oval 36"/>
          <p:cNvSpPr/>
          <p:nvPr/>
        </p:nvSpPr>
        <p:spPr>
          <a:xfrm>
            <a:off x="85070" y="3606348"/>
            <a:ext cx="428628" cy="42862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Who – Can Help Help You Deliver </a:t>
            </a:r>
            <a:endParaRPr lang="en-US" dirty="0"/>
          </a:p>
        </p:txBody>
      </p:sp>
      <p:pic>
        <p:nvPicPr>
          <p:cNvPr id="5" name="Picture 4" descr="ensim98x57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60258" y="1477626"/>
            <a:ext cx="1540472" cy="895989"/>
          </a:xfrm>
          <a:prstGeom prst="rect">
            <a:avLst/>
          </a:prstGeom>
        </p:spPr>
      </p:pic>
      <p:pic>
        <p:nvPicPr>
          <p:cNvPr id="6" name="Picture 5" descr="Planet_150x58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1845207" y="1649395"/>
            <a:ext cx="1428750" cy="552450"/>
          </a:xfrm>
          <a:prstGeom prst="rect">
            <a:avLst/>
          </a:prstGeom>
        </p:spPr>
      </p:pic>
      <p:pic>
        <p:nvPicPr>
          <p:cNvPr id="7" name="Picture 6" descr="implement178x81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3418434" y="1539858"/>
            <a:ext cx="1695450" cy="771525"/>
          </a:xfrm>
          <a:prstGeom prst="rect">
            <a:avLst/>
          </a:prstGeom>
        </p:spPr>
      </p:pic>
      <p:pic>
        <p:nvPicPr>
          <p:cNvPr id="8" name="Picture 7" descr="parallels_175x37.jpg"/>
          <p:cNvPicPr>
            <a:picLocks noChangeAspect="1"/>
          </p:cNvPicPr>
          <p:nvPr/>
        </p:nvPicPr>
        <p:blipFill>
          <a:blip r:embed="rId6" cstate="email"/>
          <a:stretch>
            <a:fillRect/>
          </a:stretch>
        </p:blipFill>
        <p:spPr>
          <a:xfrm>
            <a:off x="5211227" y="1749408"/>
            <a:ext cx="1666875" cy="352425"/>
          </a:xfrm>
          <a:prstGeom prst="rect">
            <a:avLst/>
          </a:prstGeom>
        </p:spPr>
      </p:pic>
      <p:pic>
        <p:nvPicPr>
          <p:cNvPr id="9" name="Picture 8" descr="muralventureslogo.gif"/>
          <p:cNvPicPr>
            <a:picLocks noChangeAspect="1"/>
          </p:cNvPicPr>
          <p:nvPr/>
        </p:nvPicPr>
        <p:blipFill>
          <a:blip r:embed="rId7" cstate="email"/>
          <a:stretch>
            <a:fillRect/>
          </a:stretch>
        </p:blipFill>
        <p:spPr>
          <a:xfrm>
            <a:off x="7022578" y="1616058"/>
            <a:ext cx="1905000" cy="619125"/>
          </a:xfrm>
          <a:prstGeom prst="rect">
            <a:avLst/>
          </a:prstGeom>
        </p:spPr>
      </p:pic>
      <p:pic>
        <p:nvPicPr>
          <p:cNvPr id="11" name="Picture 10" descr="logomtag - png.png"/>
          <p:cNvPicPr>
            <a:picLocks noChangeAspect="1"/>
          </p:cNvPicPr>
          <p:nvPr/>
        </p:nvPicPr>
        <p:blipFill>
          <a:blip r:embed="rId8" cstate="email"/>
          <a:srcRect r="1186" b="5227"/>
          <a:stretch>
            <a:fillRect/>
          </a:stretch>
        </p:blipFill>
        <p:spPr>
          <a:xfrm>
            <a:off x="214282" y="3357562"/>
            <a:ext cx="3571900" cy="777349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4546" y="609600"/>
            <a:ext cx="6243654" cy="1143000"/>
          </a:xfrm>
        </p:spPr>
        <p:txBody>
          <a:bodyPr/>
          <a:lstStyle/>
          <a:p>
            <a:pPr algn="l"/>
            <a:r>
              <a:rPr lang="en-GB" dirty="0" smtClean="0"/>
              <a:t> How – think like a buyer 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685800" y="2214554"/>
            <a:ext cx="7772400" cy="4357718"/>
          </a:xfrm>
        </p:spPr>
        <p:txBody>
          <a:bodyPr>
            <a:normAutofit/>
          </a:bodyPr>
          <a:lstStyle/>
          <a:p>
            <a:r>
              <a:rPr lang="en-GB" dirty="0" smtClean="0"/>
              <a:t>Understand price point and operating margins. Make sure you </a:t>
            </a:r>
            <a:r>
              <a:rPr lang="en-GB" b="1" dirty="0" smtClean="0">
                <a:solidFill>
                  <a:srgbClr val="FF9900"/>
                </a:solidFill>
              </a:rPr>
              <a:t>understand your partners business</a:t>
            </a:r>
            <a:r>
              <a:rPr lang="en-GB" dirty="0" smtClean="0"/>
              <a:t>.</a:t>
            </a:r>
          </a:p>
          <a:p>
            <a:pPr>
              <a:buNone/>
            </a:pPr>
            <a:endParaRPr lang="en-GB" sz="800" dirty="0" smtClean="0"/>
          </a:p>
          <a:p>
            <a:r>
              <a:rPr lang="en-GB" dirty="0" smtClean="0"/>
              <a:t>Reach out to technical and business partners who can assist.</a:t>
            </a:r>
          </a:p>
          <a:p>
            <a:pPr>
              <a:buNone/>
            </a:pPr>
            <a:endParaRPr lang="en-GB" sz="800" dirty="0" smtClean="0"/>
          </a:p>
          <a:p>
            <a:r>
              <a:rPr lang="en-GB" dirty="0" smtClean="0"/>
              <a:t>Find partners that match the </a:t>
            </a:r>
            <a:r>
              <a:rPr lang="en-GB" b="1" dirty="0" smtClean="0">
                <a:solidFill>
                  <a:srgbClr val="FF9900"/>
                </a:solidFill>
              </a:rPr>
              <a:t>vertical</a:t>
            </a:r>
            <a:r>
              <a:rPr lang="en-GB" dirty="0" smtClean="0"/>
              <a:t> you are targeting</a:t>
            </a:r>
          </a:p>
          <a:p>
            <a:endParaRPr lang="en-GB" sz="800" dirty="0" smtClean="0"/>
          </a:p>
          <a:p>
            <a:r>
              <a:rPr lang="en-GB" b="1" dirty="0" smtClean="0">
                <a:solidFill>
                  <a:srgbClr val="FF9900"/>
                </a:solidFill>
              </a:rPr>
              <a:t>ALWAYS </a:t>
            </a:r>
            <a:r>
              <a:rPr lang="en-GB" b="1" dirty="0" err="1" smtClean="0">
                <a:solidFill>
                  <a:srgbClr val="FF9900"/>
                </a:solidFill>
              </a:rPr>
              <a:t>ALWAYS</a:t>
            </a:r>
            <a:r>
              <a:rPr lang="en-GB" b="1" dirty="0" smtClean="0">
                <a:solidFill>
                  <a:srgbClr val="FF9900"/>
                </a:solidFill>
              </a:rPr>
              <a:t> </a:t>
            </a:r>
            <a:r>
              <a:rPr lang="en-GB" dirty="0" smtClean="0"/>
              <a:t>clearly understand who is selling to who and develop buying personas. </a:t>
            </a:r>
          </a:p>
          <a:p>
            <a:endParaRPr lang="en-GB" dirty="0"/>
          </a:p>
        </p:txBody>
      </p:sp>
      <p:pic>
        <p:nvPicPr>
          <p:cNvPr id="1026" name="Picture 2" descr="http://upload.wikimedia.org/wikipedia/commons/3/30/Rubik_cube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3501" y="-136524"/>
            <a:ext cx="2365360" cy="2365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bgerundetes Rechteck 9"/>
          <p:cNvSpPr/>
          <p:nvPr/>
        </p:nvSpPr>
        <p:spPr bwMode="auto">
          <a:xfrm>
            <a:off x="479163" y="1295400"/>
            <a:ext cx="7758065" cy="2980508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63107" tIns="63107" rIns="63107" bIns="63107" rtlCol="0" anchor="ctr" anchorCtr="0">
            <a:normAutofit/>
          </a:bodyPr>
          <a:lstStyle/>
          <a:p>
            <a:pPr algn="ctr">
              <a:buClr>
                <a:srgbClr val="000000"/>
              </a:buClr>
              <a:buSzPct val="100000"/>
            </a:pPr>
            <a:endParaRPr lang="de-DE" sz="2100" dirty="0" err="1" smtClean="0">
              <a:solidFill>
                <a:srgbClr val="FFFFFF"/>
              </a:solidFill>
              <a:latin typeface="Segoe" pitchFamily="34" charset="0"/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sz="half" idx="4294967295"/>
          </p:nvPr>
        </p:nvSpPr>
        <p:spPr>
          <a:xfrm>
            <a:off x="4449826" y="1337940"/>
            <a:ext cx="3810452" cy="2381510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EC7527"/>
              </a:buClr>
              <a:buFont typeface="Wingdings" pitchFamily="2" charset="2"/>
              <a:buChar char="§"/>
            </a:pPr>
            <a:r>
              <a:rPr lang="en-US" sz="2000" b="1" dirty="0" smtClean="0">
                <a:solidFill>
                  <a:schemeClr val="tx1"/>
                </a:solidFill>
              </a:rPr>
              <a:t>50–70 € per Seat/Month</a:t>
            </a:r>
          </a:p>
          <a:p>
            <a:pPr>
              <a:buClr>
                <a:srgbClr val="EC7527"/>
              </a:buClr>
              <a:buFont typeface="Wingdings" pitchFamily="2" charset="2"/>
              <a:buChar char="§"/>
            </a:pPr>
            <a:endParaRPr lang="en-US" sz="2000" b="1" dirty="0" smtClean="0">
              <a:solidFill>
                <a:schemeClr val="tx1"/>
              </a:solidFill>
            </a:endParaRPr>
          </a:p>
          <a:p>
            <a:pPr>
              <a:buClr>
                <a:srgbClr val="EC7527"/>
              </a:buClr>
              <a:buFont typeface="Wingdings" pitchFamily="2" charset="2"/>
              <a:buChar char="§"/>
            </a:pPr>
            <a:r>
              <a:rPr lang="en-US" sz="2000" b="1" dirty="0" smtClean="0">
                <a:solidFill>
                  <a:schemeClr val="tx1"/>
                </a:solidFill>
              </a:rPr>
              <a:t>50–100 € per Seat/Month</a:t>
            </a:r>
          </a:p>
          <a:p>
            <a:pPr>
              <a:buClr>
                <a:srgbClr val="EC7527"/>
              </a:buClr>
              <a:buFont typeface="Wingdings" pitchFamily="2" charset="2"/>
              <a:buChar char="§"/>
            </a:pPr>
            <a:endParaRPr lang="en-US" sz="2000" b="1" dirty="0" smtClean="0">
              <a:solidFill>
                <a:schemeClr val="tx1"/>
              </a:solidFill>
            </a:endParaRPr>
          </a:p>
          <a:p>
            <a:pPr>
              <a:buClr>
                <a:srgbClr val="EC7527"/>
              </a:buClr>
              <a:buFont typeface="Wingdings" pitchFamily="2" charset="2"/>
              <a:buChar char="§"/>
            </a:pPr>
            <a:endParaRPr lang="en-US" sz="2000" b="1" dirty="0" smtClean="0">
              <a:solidFill>
                <a:schemeClr val="tx1"/>
              </a:solidFill>
            </a:endParaRPr>
          </a:p>
          <a:p>
            <a:pPr>
              <a:buClr>
                <a:srgbClr val="EC7527"/>
              </a:buClr>
              <a:buFont typeface="Wingdings" pitchFamily="2" charset="2"/>
              <a:buChar char="§"/>
            </a:pPr>
            <a:r>
              <a:rPr lang="en-US" sz="2000" b="1" dirty="0" smtClean="0">
                <a:solidFill>
                  <a:schemeClr val="tx1"/>
                </a:solidFill>
              </a:rPr>
              <a:t>100–125 € per Seat/Month</a:t>
            </a:r>
          </a:p>
        </p:txBody>
      </p:sp>
      <p:sp>
        <p:nvSpPr>
          <p:cNvPr id="18436" name="Text Placeholder 3"/>
          <p:cNvSpPr>
            <a:spLocks noGrp="1"/>
          </p:cNvSpPr>
          <p:nvPr>
            <p:ph type="body" sz="half" idx="4294967295"/>
          </p:nvPr>
        </p:nvSpPr>
        <p:spPr>
          <a:xfrm>
            <a:off x="700460" y="1337941"/>
            <a:ext cx="3810453" cy="2714114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>
              <a:buClr>
                <a:srgbClr val="EC7527"/>
              </a:buCl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Hosted CRM with moderate Customization 1</a:t>
            </a:r>
            <a:r>
              <a:rPr lang="en-US" sz="2100" dirty="0" smtClean="0">
                <a:solidFill>
                  <a:schemeClr val="tx1"/>
                </a:solidFill>
              </a:rPr>
              <a:t>0–</a:t>
            </a:r>
            <a:r>
              <a:rPr lang="en-US" sz="2000" dirty="0" smtClean="0">
                <a:solidFill>
                  <a:schemeClr val="tx1"/>
                </a:solidFill>
              </a:rPr>
              <a:t>25 Seats</a:t>
            </a:r>
          </a:p>
          <a:p>
            <a:pPr>
              <a:buClr>
                <a:srgbClr val="EC7527"/>
              </a:buClr>
              <a:buFont typeface="Wingdings" pitchFamily="2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buClr>
                <a:srgbClr val="EC7527"/>
              </a:buCl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Hosted CRM with vertical Customization and Backend </a:t>
            </a:r>
            <a:r>
              <a:rPr lang="en-US" sz="2100" dirty="0" smtClean="0">
                <a:solidFill>
                  <a:schemeClr val="tx1"/>
                </a:solidFill>
              </a:rPr>
              <a:t>Integration 5–50 </a:t>
            </a:r>
            <a:r>
              <a:rPr lang="en-US" sz="2000" dirty="0" smtClean="0">
                <a:solidFill>
                  <a:schemeClr val="tx1"/>
                </a:solidFill>
              </a:rPr>
              <a:t>Seats</a:t>
            </a:r>
          </a:p>
          <a:p>
            <a:pPr>
              <a:buClr>
                <a:srgbClr val="EC7527"/>
              </a:buClr>
              <a:buFont typeface="Wingdings" pitchFamily="2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buClr>
                <a:srgbClr val="EC7527"/>
              </a:buCl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Hosted CRM with Customization and Integration to Backend Systems 10</a:t>
            </a:r>
            <a:r>
              <a:rPr lang="en-US" sz="2100" dirty="0" smtClean="0">
                <a:solidFill>
                  <a:schemeClr val="tx1"/>
                </a:solidFill>
              </a:rPr>
              <a:t>0–5</a:t>
            </a:r>
            <a:r>
              <a:rPr lang="en-US" sz="2000" dirty="0" smtClean="0">
                <a:solidFill>
                  <a:schemeClr val="tx1"/>
                </a:solidFill>
              </a:rPr>
              <a:t>00 Seats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609600" y="4199869"/>
            <a:ext cx="7620000" cy="1588"/>
          </a:xfrm>
          <a:prstGeom prst="line">
            <a:avLst/>
          </a:prstGeom>
          <a:ln w="28575">
            <a:solidFill>
              <a:srgbClr val="EC75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642910" y="285728"/>
            <a:ext cx="7772400" cy="1143000"/>
          </a:xfrm>
        </p:spPr>
        <p:txBody>
          <a:bodyPr/>
          <a:lstStyle/>
          <a:p>
            <a:pPr algn="l"/>
            <a:r>
              <a:rPr lang="en-GB" dirty="0" smtClean="0"/>
              <a:t>How Much 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" name="Table 103"/>
          <p:cNvGraphicFramePr>
            <a:graphicFrameLocks noGrp="1"/>
          </p:cNvGraphicFramePr>
          <p:nvPr/>
        </p:nvGraphicFramePr>
        <p:xfrm>
          <a:off x="1466850" y="2600324"/>
          <a:ext cx="7581903" cy="3467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3129"/>
                <a:gridCol w="1083129"/>
                <a:gridCol w="1083129"/>
                <a:gridCol w="1083129"/>
                <a:gridCol w="1083129"/>
                <a:gridCol w="1083129"/>
                <a:gridCol w="1083129"/>
              </a:tblGrid>
              <a:tr h="6934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34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34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34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34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08962" cy="762000"/>
          </a:xfrm>
        </p:spPr>
        <p:txBody>
          <a:bodyPr>
            <a:noAutofit/>
          </a:bodyPr>
          <a:lstStyle/>
          <a:p>
            <a:pPr algn="l"/>
            <a:r>
              <a:rPr lang="en-US" dirty="0" smtClean="0">
                <a:solidFill>
                  <a:srgbClr val="41AEF1"/>
                </a:solidFill>
              </a:rPr>
              <a:t>Tools &amp; Resources</a:t>
            </a:r>
            <a:endParaRPr lang="en-US" dirty="0">
              <a:solidFill>
                <a:srgbClr val="41AEF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939822" y="3334588"/>
            <a:ext cx="2147836" cy="587042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Technical and Business Sessions</a:t>
            </a:r>
            <a:endParaRPr lang="en-US" sz="1600" dirty="0">
              <a:solidFill>
                <a:schemeClr val="l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3357554" y="6349357"/>
            <a:ext cx="1327846" cy="284828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Hosters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4786304" y="6349357"/>
            <a:ext cx="1327846" cy="284828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Resellers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686351" y="4020938"/>
            <a:ext cx="4428823" cy="587042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Sales Activation Workshops</a:t>
            </a:r>
            <a:endParaRPr lang="en-US" sz="1600" dirty="0">
              <a:solidFill>
                <a:schemeClr val="l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2714612" y="2643182"/>
            <a:ext cx="2143140" cy="587042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Technical Guidance </a:t>
            </a:r>
            <a:endParaRPr lang="en-US" sz="1600" dirty="0">
              <a:solidFill>
                <a:schemeClr val="l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840076" y="5433773"/>
            <a:ext cx="2300538" cy="587042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S+S Incubation Center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57158" y="5433773"/>
            <a:ext cx="2147836" cy="587042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S+S Self Assessment tool 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2714612" y="3334588"/>
            <a:ext cx="2147836" cy="587042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TCO toolkit</a:t>
            </a:r>
            <a:endParaRPr lang="en-US" sz="1600" dirty="0">
              <a:solidFill>
                <a:schemeClr val="l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7234237" y="5433773"/>
            <a:ext cx="1748088" cy="587042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Hosting Days ISV track</a:t>
            </a:r>
            <a:endParaRPr lang="en-US" sz="1600" dirty="0">
              <a:solidFill>
                <a:schemeClr val="l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5338762" y="4716421"/>
            <a:ext cx="1748088" cy="587042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Campaign </a:t>
            </a:r>
          </a:p>
          <a:p>
            <a:pPr algn="ctr"/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a Box</a:t>
            </a:r>
            <a:endParaRPr lang="en-US" sz="1600" dirty="0">
              <a:solidFill>
                <a:schemeClr val="l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7196137" y="4020938"/>
            <a:ext cx="1748088" cy="587042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Click-Try-Buy</a:t>
            </a:r>
            <a:endParaRPr lang="en-US" sz="1600" dirty="0">
              <a:solidFill>
                <a:schemeClr val="l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05" name="Straight Arrow Connector 104"/>
          <p:cNvCxnSpPr/>
          <p:nvPr/>
        </p:nvCxnSpPr>
        <p:spPr>
          <a:xfrm>
            <a:off x="1266115" y="1786326"/>
            <a:ext cx="304800" cy="1588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Oval 105"/>
          <p:cNvSpPr/>
          <p:nvPr/>
        </p:nvSpPr>
        <p:spPr>
          <a:xfrm>
            <a:off x="59960" y="1000108"/>
            <a:ext cx="1295400" cy="1658851"/>
          </a:xfrm>
          <a:prstGeom prst="ellipse">
            <a:avLst/>
          </a:prstGeom>
          <a:solidFill>
            <a:srgbClr val="4F81BD">
              <a:alpha val="50980"/>
            </a:srgb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TextBox 106"/>
          <p:cNvSpPr txBox="1"/>
          <p:nvPr/>
        </p:nvSpPr>
        <p:spPr>
          <a:xfrm>
            <a:off x="163470" y="1286210"/>
            <a:ext cx="11156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Potential Hoster or reseller partners</a:t>
            </a:r>
            <a:endParaRPr lang="en-US" sz="16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pSp>
        <p:nvGrpSpPr>
          <p:cNvPr id="2" name="Group 53"/>
          <p:cNvGrpSpPr/>
          <p:nvPr/>
        </p:nvGrpSpPr>
        <p:grpSpPr>
          <a:xfrm>
            <a:off x="1524280" y="714356"/>
            <a:ext cx="7295870" cy="2088423"/>
            <a:chOff x="1524280" y="503628"/>
            <a:chExt cx="7295870" cy="2350909"/>
          </a:xfrm>
        </p:grpSpPr>
        <p:grpSp>
          <p:nvGrpSpPr>
            <p:cNvPr id="3" name="Group 9"/>
            <p:cNvGrpSpPr/>
            <p:nvPr/>
          </p:nvGrpSpPr>
          <p:grpSpPr>
            <a:xfrm>
              <a:off x="1737875" y="503628"/>
              <a:ext cx="6620136" cy="2350909"/>
              <a:chOff x="1143000" y="252815"/>
              <a:chExt cx="7239000" cy="4657561"/>
            </a:xfrm>
          </p:grpSpPr>
          <p:grpSp>
            <p:nvGrpSpPr>
              <p:cNvPr id="5" name="Group 132"/>
              <p:cNvGrpSpPr/>
              <p:nvPr/>
            </p:nvGrpSpPr>
            <p:grpSpPr>
              <a:xfrm>
                <a:off x="1143000" y="3081574"/>
                <a:ext cx="7239000" cy="1828802"/>
                <a:chOff x="1752600" y="2543254"/>
                <a:chExt cx="7239000" cy="1828802"/>
              </a:xfrm>
            </p:grpSpPr>
            <p:sp>
              <p:nvSpPr>
                <p:cNvPr id="121" name="Arc 120"/>
                <p:cNvSpPr/>
                <p:nvPr/>
              </p:nvSpPr>
              <p:spPr>
                <a:xfrm flipH="1">
                  <a:off x="1752600" y="2771854"/>
                  <a:ext cx="7239000" cy="1600202"/>
                </a:xfrm>
                <a:prstGeom prst="arc">
                  <a:avLst>
                    <a:gd name="adj1" fmla="val 19570941"/>
                    <a:gd name="adj2" fmla="val 0"/>
                  </a:avLst>
                </a:prstGeom>
                <a:ln w="762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122" name="Straight Connector 121"/>
                <p:cNvCxnSpPr>
                  <a:stCxn id="121" idx="0"/>
                </p:cNvCxnSpPr>
                <p:nvPr/>
              </p:nvCxnSpPr>
              <p:spPr>
                <a:xfrm rot="5400000" flipH="1" flipV="1">
                  <a:off x="6442191" y="338943"/>
                  <a:ext cx="268899" cy="4677522"/>
                </a:xfrm>
                <a:prstGeom prst="line">
                  <a:avLst/>
                </a:prstGeom>
                <a:ln w="76200"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" name="Group 133"/>
              <p:cNvGrpSpPr/>
              <p:nvPr/>
            </p:nvGrpSpPr>
            <p:grpSpPr>
              <a:xfrm>
                <a:off x="1143000" y="252815"/>
                <a:ext cx="7239000" cy="1828805"/>
                <a:chOff x="1752600" y="-24948"/>
                <a:chExt cx="7239000" cy="1828805"/>
              </a:xfrm>
            </p:grpSpPr>
            <p:sp>
              <p:nvSpPr>
                <p:cNvPr id="119" name="Arc 118"/>
                <p:cNvSpPr/>
                <p:nvPr/>
              </p:nvSpPr>
              <p:spPr>
                <a:xfrm flipH="1" flipV="1">
                  <a:off x="1752600" y="-24948"/>
                  <a:ext cx="7239000" cy="1600203"/>
                </a:xfrm>
                <a:prstGeom prst="arc">
                  <a:avLst>
                    <a:gd name="adj1" fmla="val 19329920"/>
                    <a:gd name="adj2" fmla="val 0"/>
                  </a:avLst>
                </a:prstGeom>
                <a:ln w="762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120" name="Straight Connector 8"/>
                <p:cNvCxnSpPr>
                  <a:stCxn id="119" idx="0"/>
                </p:cNvCxnSpPr>
                <p:nvPr/>
              </p:nvCxnSpPr>
              <p:spPr>
                <a:xfrm rot="16200000" flipH="1">
                  <a:off x="6518745" y="-592800"/>
                  <a:ext cx="259165" cy="4534149"/>
                </a:xfrm>
                <a:prstGeom prst="line">
                  <a:avLst/>
                </a:prstGeom>
                <a:ln w="76200"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10" name="TextBox 109"/>
            <p:cNvSpPr txBox="1"/>
            <p:nvPr/>
          </p:nvSpPr>
          <p:spPr>
            <a:xfrm>
              <a:off x="1524280" y="1390628"/>
              <a:ext cx="2199995" cy="658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Thinking about On-demand CRM</a:t>
              </a: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3895725" y="1497849"/>
              <a:ext cx="2171699" cy="3811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Transitioning </a:t>
              </a: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6770883" y="1497849"/>
              <a:ext cx="2049267" cy="38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egoe" pitchFamily="34" charset="0"/>
                </a:rPr>
                <a:t>Taking off w/CRM</a:t>
              </a:r>
            </a:p>
          </p:txBody>
        </p:sp>
        <p:cxnSp>
          <p:nvCxnSpPr>
            <p:cNvPr id="113" name="Straight Arrow Connector 112"/>
            <p:cNvCxnSpPr/>
            <p:nvPr/>
          </p:nvCxnSpPr>
          <p:spPr>
            <a:xfrm flipV="1">
              <a:off x="3543300" y="1690805"/>
              <a:ext cx="345476" cy="169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Arrow Connector 114"/>
            <p:cNvCxnSpPr/>
            <p:nvPr/>
          </p:nvCxnSpPr>
          <p:spPr>
            <a:xfrm>
              <a:off x="5982554" y="1679917"/>
              <a:ext cx="699313" cy="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6205529" y="6358882"/>
            <a:ext cx="1327846" cy="284828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ISV</a:t>
            </a:r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57158" y="2643182"/>
            <a:ext cx="2219274" cy="587042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S+S Self Assessment tool 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598617" y="5433773"/>
            <a:ext cx="2147836" cy="587042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ISV &amp; Metro Recruitment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757111" y="4716421"/>
            <a:ext cx="2300538" cy="587042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ISV Hoster </a:t>
            </a:r>
          </a:p>
          <a:p>
            <a:pPr algn="ctr"/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White Paper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186297" y="4699346"/>
            <a:ext cx="1748088" cy="587042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Ace/Nurture</a:t>
            </a:r>
            <a:endParaRPr lang="en-US" sz="1600" dirty="0">
              <a:solidFill>
                <a:schemeClr val="l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2" name="Picture 10" descr="E:\- Image Bank\C&amp;T Icons\PNG's\Button - Restart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714612" y="4143380"/>
            <a:ext cx="285752" cy="285752"/>
          </a:xfrm>
          <a:prstGeom prst="rect">
            <a:avLst/>
          </a:prstGeom>
          <a:noFill/>
        </p:spPr>
      </p:pic>
      <p:pic>
        <p:nvPicPr>
          <p:cNvPr id="43" name="Picture 10" descr="E:\- Image Bank\C&amp;T Icons\PNG's\Button - Restart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215206" y="4865196"/>
            <a:ext cx="285752" cy="285752"/>
          </a:xfrm>
          <a:prstGeom prst="rect">
            <a:avLst/>
          </a:prstGeom>
          <a:noFill/>
        </p:spPr>
      </p:pic>
      <p:pic>
        <p:nvPicPr>
          <p:cNvPr id="46" name="Picture 10" descr="E:\- Image Bank\C&amp;T Icons\PNG's\Button - Restart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215206" y="4214818"/>
            <a:ext cx="285752" cy="285752"/>
          </a:xfrm>
          <a:prstGeom prst="rect">
            <a:avLst/>
          </a:prstGeom>
          <a:noFill/>
        </p:spPr>
      </p:pic>
      <p:pic>
        <p:nvPicPr>
          <p:cNvPr id="47" name="Picture 10" descr="E:\- Image Bank\C&amp;T Icons\PNG's\Button - Restart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429256" y="4857760"/>
            <a:ext cx="285752" cy="285752"/>
          </a:xfrm>
          <a:prstGeom prst="rect">
            <a:avLst/>
          </a:prstGeom>
          <a:noFill/>
        </p:spPr>
      </p:pic>
      <p:pic>
        <p:nvPicPr>
          <p:cNvPr id="48" name="Picture 10" descr="E:\- Image Bank\C&amp;T Icons\PNG's\Button - Restart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929190" y="3571876"/>
            <a:ext cx="285752" cy="285752"/>
          </a:xfrm>
          <a:prstGeom prst="rect">
            <a:avLst/>
          </a:prstGeom>
          <a:noFill/>
        </p:spPr>
      </p:pic>
      <p:pic>
        <p:nvPicPr>
          <p:cNvPr id="49" name="Picture 10" descr="E:\- Image Bank\C&amp;T Icons\PNG's\Button - Restart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714612" y="3500438"/>
            <a:ext cx="285752" cy="285752"/>
          </a:xfrm>
          <a:prstGeom prst="rect">
            <a:avLst/>
          </a:prstGeom>
          <a:noFill/>
        </p:spPr>
      </p:pic>
      <p:pic>
        <p:nvPicPr>
          <p:cNvPr id="50" name="Picture 10" descr="E:\- Image Bank\C&amp;T Icons\PNG's\Button - Restart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28596" y="6357958"/>
            <a:ext cx="285752" cy="285752"/>
          </a:xfrm>
          <a:prstGeom prst="rect">
            <a:avLst/>
          </a:prstGeom>
          <a:noFill/>
        </p:spPr>
      </p:pic>
      <p:sp>
        <p:nvSpPr>
          <p:cNvPr id="52" name="TextBox 51"/>
          <p:cNvSpPr txBox="1"/>
          <p:nvPr/>
        </p:nvSpPr>
        <p:spPr>
          <a:xfrm>
            <a:off x="857224" y="4020938"/>
            <a:ext cx="1748088" cy="587042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EMEA hosters now available</a:t>
            </a:r>
            <a:endParaRPr lang="en-US" sz="1600" dirty="0">
              <a:solidFill>
                <a:schemeClr val="l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14348" y="6345816"/>
            <a:ext cx="108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Available</a:t>
            </a: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55" name="Picture 10" descr="E:\- Image Bank\C&amp;T Icons\PNG's\Button - Restart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714612" y="2786058"/>
            <a:ext cx="285752" cy="285752"/>
          </a:xfrm>
          <a:prstGeom prst="rect">
            <a:avLst/>
          </a:prstGeom>
          <a:noFill/>
        </p:spPr>
      </p:pic>
      <p:sp>
        <p:nvSpPr>
          <p:cNvPr id="56" name="TextBox 55"/>
          <p:cNvSpPr txBox="1"/>
          <p:nvPr/>
        </p:nvSpPr>
        <p:spPr>
          <a:xfrm>
            <a:off x="4942170" y="2643182"/>
            <a:ext cx="2143140" cy="587042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Hosted Exchange Connectors</a:t>
            </a:r>
            <a:r>
              <a:rPr lang="en-US" sz="1600" dirty="0" smtClean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1600" dirty="0">
              <a:solidFill>
                <a:schemeClr val="l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7" name="Picture 10" descr="E:\- Image Bank\C&amp;T Icons\PNG's\Button - Restart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929190" y="2857496"/>
            <a:ext cx="285752" cy="285752"/>
          </a:xfrm>
          <a:prstGeom prst="rect">
            <a:avLst/>
          </a:prstGeom>
          <a:noFill/>
        </p:spPr>
      </p:pic>
      <p:pic>
        <p:nvPicPr>
          <p:cNvPr id="58" name="Picture 10" descr="E:\- Image Bank\C&amp;T Icons\PNG's\Button - Restart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57158" y="5643578"/>
            <a:ext cx="285752" cy="28575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4594" y="428604"/>
            <a:ext cx="6529406" cy="1143000"/>
          </a:xfrm>
        </p:spPr>
        <p:txBody>
          <a:bodyPr/>
          <a:lstStyle/>
          <a:p>
            <a:pPr algn="l"/>
            <a:r>
              <a:rPr lang="en-GB" dirty="0" smtClean="0"/>
              <a:t>Who Sales</a:t>
            </a:r>
            <a:endParaRPr lang="en-GB" dirty="0"/>
          </a:p>
        </p:txBody>
      </p:sp>
      <p:pic>
        <p:nvPicPr>
          <p:cNvPr id="37890" name="Picture 2" descr="http://farm1.static.flickr.com/43/92521080_a18711c477.jpg?v=0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0034" y="285728"/>
            <a:ext cx="1685597" cy="19133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aphicFrame>
        <p:nvGraphicFramePr>
          <p:cNvPr id="5" name="Diagram 4"/>
          <p:cNvGraphicFramePr/>
          <p:nvPr/>
        </p:nvGraphicFramePr>
        <p:xfrm>
          <a:off x="2785986" y="1000108"/>
          <a:ext cx="6358014" cy="5072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a-DK" dirty="0" smtClean="0"/>
              <a:t>Click – Try - BUY</a:t>
            </a:r>
          </a:p>
        </p:txBody>
      </p:sp>
      <p:pic>
        <p:nvPicPr>
          <p:cNvPr id="7173" name="Picture 5" descr="S:\Hellogroup\Microsoft Dynamics CRM\Design\Oplæg\mscrm_04_a_frontpage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676360" y="1295400"/>
            <a:ext cx="5715040" cy="39756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2" descr="C:\Users\Stephen\AppData\Local\Microsoft\Windows\Temporary Internet Files\Content.IE5\532I3VKU\MPj04393560000[1]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786579" y="3943376"/>
            <a:ext cx="1557326" cy="1557326"/>
          </a:xfrm>
          <a:prstGeom prst="rect">
            <a:avLst/>
          </a:prstGeom>
          <a:noFill/>
        </p:spPr>
      </p:pic>
      <p:pic>
        <p:nvPicPr>
          <p:cNvPr id="13314" name="Picture 2" descr="http://farm1.static.flickr.com/33/52445415_7eac77bfec_b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" y="0"/>
            <a:ext cx="10215601" cy="685802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5286380" y="2056147"/>
            <a:ext cx="185820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en-U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WHO</a:t>
            </a:r>
            <a:endParaRPr lang="en-US" sz="6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215206" y="1791290"/>
            <a:ext cx="21722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WHAT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929454" y="4291620"/>
            <a:ext cx="2069797" cy="923330"/>
          </a:xfrm>
          <a:prstGeom prst="rect">
            <a:avLst/>
          </a:prstGeom>
          <a:noFill/>
          <a:scene3d>
            <a:camera prst="orthographicFront">
              <a:rot lat="20287435" lon="20643473" rev="43797"/>
            </a:camera>
            <a:lightRig rig="threePt" dir="t"/>
          </a:scene3d>
        </p:spPr>
        <p:txBody>
          <a:bodyPr wrap="none" lIns="91440" tIns="45720" rIns="91440" bIns="45720">
            <a:spAutoFit/>
            <a:scene3d>
              <a:camera prst="perspectiveHeroicExtremeLeftFacing"/>
              <a:lightRig rig="threePt" dir="t"/>
            </a:scene3d>
          </a:bodyPr>
          <a:lstStyle/>
          <a:p>
            <a:pPr algn="ctr"/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HOW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14876" y="4077306"/>
            <a:ext cx="2000264" cy="923330"/>
          </a:xfrm>
          <a:prstGeom prst="rect">
            <a:avLst/>
          </a:prstGeom>
          <a:noFill/>
          <a:scene3d>
            <a:camera prst="orthographicFront">
              <a:rot lat="20287435" lon="20643473" rev="43797"/>
            </a:camera>
            <a:lightRig rig="threePt" dir="t"/>
          </a:scene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WHY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074" name="Cloud"/>
          <p:cNvSpPr>
            <a:spLocks noChangeAspect="1" noEditPoints="1" noChangeArrowheads="1"/>
          </p:cNvSpPr>
          <p:nvPr/>
        </p:nvSpPr>
        <p:spPr bwMode="auto">
          <a:xfrm>
            <a:off x="0" y="1219200"/>
            <a:ext cx="4876800" cy="25241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A8BEE2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  <a:softEdge rad="63500"/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srgbClr val="A8BEE2"/>
              </a:solidFill>
            </a:endParaRPr>
          </a:p>
        </p:txBody>
      </p:sp>
      <p:pic>
        <p:nvPicPr>
          <p:cNvPr id="15" name="Picture 91" descr="C:\Program Files\Microsoft Resource DVD Artwork\DVD_ART\BoxShots_Logos\Microsoft Dynamics\Dynamics-CRM\MS Dynamics CRM logo rev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invGray">
          <a:xfrm>
            <a:off x="641716" y="1905000"/>
            <a:ext cx="3396884" cy="6576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S:\Hellogroup\Microsoft Dynamics CRM\Design\Oplæg\mscrm_04_b_frontpagevideo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357422" y="2049935"/>
            <a:ext cx="5857916" cy="4075072"/>
          </a:xfrm>
          <a:prstGeom prst="rect">
            <a:avLst/>
          </a:prstGeom>
          <a:noFill/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a-DK" dirty="0" smtClean="0"/>
              <a:t>Click – Try - BUY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786050" y="274638"/>
            <a:ext cx="5900750" cy="1143000"/>
          </a:xfrm>
        </p:spPr>
        <p:txBody>
          <a:bodyPr/>
          <a:lstStyle/>
          <a:p>
            <a:pPr algn="l"/>
            <a:r>
              <a:rPr lang="en-GB" sz="4000" dirty="0" smtClean="0"/>
              <a:t>Solved</a:t>
            </a:r>
            <a:endParaRPr lang="en-GB" sz="4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57200" y="2214554"/>
            <a:ext cx="8229600" cy="3911609"/>
          </a:xfrm>
        </p:spPr>
        <p:txBody>
          <a:bodyPr/>
          <a:lstStyle/>
          <a:p>
            <a:r>
              <a:rPr lang="en-GB" b="1" dirty="0" smtClean="0">
                <a:solidFill>
                  <a:srgbClr val="FF9900"/>
                </a:solidFill>
              </a:rPr>
              <a:t>Why</a:t>
            </a:r>
            <a:r>
              <a:rPr lang="en-GB" dirty="0" smtClean="0"/>
              <a:t> – Market demand, ARPU, retention </a:t>
            </a:r>
          </a:p>
          <a:p>
            <a:endParaRPr lang="en-GB" dirty="0" smtClean="0"/>
          </a:p>
          <a:p>
            <a:r>
              <a:rPr lang="en-GB" b="1" dirty="0" smtClean="0">
                <a:solidFill>
                  <a:srgbClr val="FF9900"/>
                </a:solidFill>
              </a:rPr>
              <a:t>What</a:t>
            </a:r>
            <a:r>
              <a:rPr lang="en-GB" dirty="0" smtClean="0"/>
              <a:t> – A business solution, vertical, competitive advantage</a:t>
            </a:r>
          </a:p>
          <a:p>
            <a:endParaRPr lang="en-GB" dirty="0" smtClean="0"/>
          </a:p>
          <a:p>
            <a:r>
              <a:rPr lang="en-GB" b="1" dirty="0" smtClean="0">
                <a:solidFill>
                  <a:srgbClr val="FF9900"/>
                </a:solidFill>
              </a:rPr>
              <a:t>Who</a:t>
            </a:r>
            <a:r>
              <a:rPr lang="en-GB" dirty="0" smtClean="0"/>
              <a:t> – Who is the end-client and How are you selling</a:t>
            </a:r>
          </a:p>
          <a:p>
            <a:endParaRPr lang="en-GB" dirty="0" smtClean="0"/>
          </a:p>
          <a:p>
            <a:r>
              <a:rPr lang="en-GB" b="1" dirty="0" smtClean="0">
                <a:solidFill>
                  <a:srgbClr val="FF9900"/>
                </a:solidFill>
              </a:rPr>
              <a:t>How</a:t>
            </a:r>
            <a:r>
              <a:rPr lang="en-GB" dirty="0" smtClean="0"/>
              <a:t> – Personas, 5-click, templates</a:t>
            </a:r>
            <a:endParaRPr lang="en-GB" dirty="0"/>
          </a:p>
        </p:txBody>
      </p:sp>
      <p:pic>
        <p:nvPicPr>
          <p:cNvPr id="1026" name="Picture 2" descr="http://www.drfad.com/images/cube.jp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42852"/>
            <a:ext cx="2517117" cy="20653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209800" y="457200"/>
            <a:ext cx="6629400" cy="685800"/>
          </a:xfrm>
        </p:spPr>
        <p:txBody>
          <a:bodyPr>
            <a:normAutofit/>
          </a:bodyPr>
          <a:lstStyle/>
          <a:p>
            <a:r>
              <a:rPr lang="en-GB" dirty="0" smtClean="0"/>
              <a:t> </a:t>
            </a:r>
            <a:r>
              <a:rPr lang="en-GB" b="1" dirty="0" smtClean="0"/>
              <a:t>WHY - This Opportunity</a:t>
            </a:r>
            <a:endParaRPr lang="en-GB" b="1" dirty="0"/>
          </a:p>
        </p:txBody>
      </p:sp>
      <p:sp>
        <p:nvSpPr>
          <p:cNvPr id="7" name="Content Placeholder 6"/>
          <p:cNvSpPr>
            <a:spLocks noGrp="1"/>
          </p:cNvSpPr>
          <p:nvPr>
            <p:ph type="body" idx="1"/>
          </p:nvPr>
        </p:nvSpPr>
        <p:spPr>
          <a:xfrm>
            <a:off x="457200" y="2143116"/>
            <a:ext cx="8229600" cy="3983047"/>
          </a:xfrm>
        </p:spPr>
        <p:txBody>
          <a:bodyPr/>
          <a:lstStyle/>
          <a:p>
            <a:r>
              <a:rPr lang="en-GB" sz="3200" dirty="0" smtClean="0"/>
              <a:t>Great “Reverse” attach Platform</a:t>
            </a:r>
          </a:p>
          <a:p>
            <a:r>
              <a:rPr lang="en-GB" sz="3200" dirty="0" smtClean="0"/>
              <a:t>Strong margin</a:t>
            </a:r>
          </a:p>
          <a:p>
            <a:r>
              <a:rPr lang="en-GB" sz="3200" dirty="0" smtClean="0"/>
              <a:t>Part of the leading SaaS Solution Set</a:t>
            </a:r>
          </a:p>
          <a:p>
            <a:r>
              <a:rPr lang="en-GB" sz="3200" dirty="0" smtClean="0"/>
              <a:t>#1 Brand Recognition</a:t>
            </a:r>
          </a:p>
          <a:p>
            <a:r>
              <a:rPr lang="en-GB" sz="3200" dirty="0" smtClean="0"/>
              <a:t>ARPU</a:t>
            </a:r>
          </a:p>
          <a:p>
            <a:r>
              <a:rPr lang="en-GB" sz="3200" dirty="0" smtClean="0"/>
              <a:t>Retention</a:t>
            </a:r>
          </a:p>
          <a:p>
            <a:endParaRPr lang="en-GB" dirty="0" smtClean="0"/>
          </a:p>
          <a:p>
            <a:pPr>
              <a:buNone/>
            </a:pPr>
            <a:endParaRPr lang="en-GB" dirty="0"/>
          </a:p>
        </p:txBody>
      </p:sp>
      <p:pic>
        <p:nvPicPr>
          <p:cNvPr id="6" name="Picture 2" descr="http://upload.wikimedia.org/wikipedia/commons/3/30/Rubik_cube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3501" y="-136524"/>
            <a:ext cx="2365360" cy="23653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 bwMode="auto">
          <a:xfrm>
            <a:off x="152400" y="914400"/>
            <a:ext cx="8915400" cy="30480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61" charset="0"/>
              <a:ea typeface="MS PGothic" pitchFamily="34" charset="-128"/>
              <a:cs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WHY </a:t>
            </a:r>
            <a:r>
              <a:rPr lang="en-US" b="1" smtClean="0"/>
              <a:t>- On-Premises </a:t>
            </a:r>
            <a:r>
              <a:rPr lang="en-US" b="1" dirty="0" smtClean="0"/>
              <a:t>&amp; On-Demand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457200" y="1015655"/>
            <a:ext cx="3823830" cy="2108545"/>
            <a:chOff x="104915" y="1000108"/>
            <a:chExt cx="3823830" cy="2748384"/>
          </a:xfrm>
        </p:grpSpPr>
        <p:sp>
          <p:nvSpPr>
            <p:cNvPr id="48" name="Oval 47"/>
            <p:cNvSpPr/>
            <p:nvPr/>
          </p:nvSpPr>
          <p:spPr>
            <a:xfrm>
              <a:off x="104915" y="1000108"/>
              <a:ext cx="2638285" cy="2748384"/>
            </a:xfrm>
            <a:prstGeom prst="ellipse">
              <a:avLst/>
            </a:prstGeom>
            <a:solidFill>
              <a:srgbClr val="0070C0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On-Premises</a:t>
              </a:r>
            </a:p>
          </p:txBody>
        </p:sp>
        <p:sp>
          <p:nvSpPr>
            <p:cNvPr id="49" name="Oval 48"/>
            <p:cNvSpPr/>
            <p:nvPr/>
          </p:nvSpPr>
          <p:spPr>
            <a:xfrm>
              <a:off x="2514600" y="1721492"/>
              <a:ext cx="1414145" cy="1305616"/>
            </a:xfrm>
            <a:prstGeom prst="ellipse">
              <a:avLst/>
            </a:prstGeom>
            <a:solidFill>
              <a:srgbClr val="C00000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On-Demand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365891" y="4203918"/>
            <a:ext cx="820663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 indent="9144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On-demand is </a:t>
            </a:r>
            <a:r>
              <a:rPr lang="en-US" sz="2400" b="1" dirty="0" smtClean="0">
                <a:solidFill>
                  <a:schemeClr val="bg1">
                    <a:lumMod val="95000"/>
                  </a:schemeClr>
                </a:solidFill>
              </a:rPr>
              <a:t>fastest-growing area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in CRM </a:t>
            </a:r>
            <a:r>
              <a:rPr lang="en-US" sz="1600" dirty="0" smtClean="0">
                <a:solidFill>
                  <a:schemeClr val="bg1">
                    <a:lumMod val="95000"/>
                  </a:schemeClr>
                </a:solidFill>
              </a:rPr>
              <a:t>(24%+ thru FY10)</a:t>
            </a:r>
          </a:p>
          <a:p>
            <a:pPr marL="91440" indent="9144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>
                    <a:lumMod val="95000"/>
                  </a:schemeClr>
                </a:solidFill>
              </a:rPr>
              <a:t> EMEA CRM SPLA sales are up 100% in Q1 vs. FY 08.</a:t>
            </a:r>
            <a:endParaRPr lang="en-US" sz="3200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91440" indent="9144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endParaRPr lang="en-US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724400" y="1168055"/>
            <a:ext cx="4114800" cy="1757784"/>
            <a:chOff x="4267200" y="1228708"/>
            <a:chExt cx="4114800" cy="2291184"/>
          </a:xfrm>
        </p:grpSpPr>
        <p:sp>
          <p:nvSpPr>
            <p:cNvPr id="9" name="Oval 8"/>
            <p:cNvSpPr/>
            <p:nvPr/>
          </p:nvSpPr>
          <p:spPr>
            <a:xfrm>
              <a:off x="4267200" y="1228708"/>
              <a:ext cx="2199400" cy="2291184"/>
            </a:xfrm>
            <a:prstGeom prst="ellipse">
              <a:avLst/>
            </a:prstGeom>
            <a:solidFill>
              <a:srgbClr val="0070C0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On-Premises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6109384" y="1325198"/>
              <a:ext cx="2272616" cy="2098204"/>
            </a:xfrm>
            <a:prstGeom prst="ellipse">
              <a:avLst/>
            </a:prstGeom>
            <a:solidFill>
              <a:srgbClr val="C00000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On-Demand</a:t>
              </a:r>
            </a:p>
          </p:txBody>
        </p:sp>
      </p:grpSp>
      <p:sp>
        <p:nvSpPr>
          <p:cNvPr id="16" name="Right Arrow 15"/>
          <p:cNvSpPr/>
          <p:nvPr/>
        </p:nvSpPr>
        <p:spPr bwMode="auto">
          <a:xfrm>
            <a:off x="533400" y="3048000"/>
            <a:ext cx="8305800" cy="838200"/>
          </a:xfrm>
          <a:prstGeom prst="rightArrow">
            <a:avLst/>
          </a:prstGeom>
          <a:solidFill>
            <a:srgbClr val="FFFF00"/>
          </a:solidFill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61" charset="0"/>
                <a:ea typeface="MS PGothic" pitchFamily="34" charset="-128"/>
                <a:cs typeface="MS PGothic" pitchFamily="34" charset="-128"/>
              </a:rPr>
              <a:t>Now                                                                         SOON</a:t>
            </a: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61" charset="0"/>
              <a:ea typeface="MS PGothic" pitchFamily="34" charset="-128"/>
              <a:cs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 bwMode="auto">
          <a:xfrm>
            <a:off x="1524000" y="1676400"/>
            <a:ext cx="5943600" cy="40386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61" charset="0"/>
              <a:ea typeface="MS PGothic" pitchFamily="34" charset="-128"/>
              <a:cs typeface="MS PGothic" pitchFamily="34" charset="-12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Customers WANT to Deploy Microsoft CRM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457200" y="624840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869B6A7-6EF7-465C-AB03-722E2E02E9C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1026" name="Picture 2" descr="cid:image002.png@01C8D543.BC0F8D00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8052" y="1620078"/>
            <a:ext cx="8062643" cy="4124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516835" y="5898730"/>
            <a:ext cx="4572000" cy="2539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050" dirty="0" smtClean="0"/>
              <a:t>http://techtarget.itmedia.co.jp/tt/news/0803/03/news03.html</a:t>
            </a:r>
            <a:endParaRPr lang="en-GB" sz="105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 idx="4294967295"/>
          </p:nvPr>
        </p:nvSpPr>
        <p:spPr>
          <a:xfrm>
            <a:off x="500034" y="0"/>
            <a:ext cx="77724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GB" dirty="0" smtClean="0"/>
              <a:t>WHY- CRM Completes SaaS?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286000" y="1828800"/>
            <a:ext cx="4343400" cy="2794000"/>
            <a:chOff x="4953000" y="3073400"/>
            <a:chExt cx="4343400" cy="2794000"/>
          </a:xfrm>
        </p:grpSpPr>
        <p:graphicFrame>
          <p:nvGraphicFramePr>
            <p:cNvPr id="7" name="Diagram 6"/>
            <p:cNvGraphicFramePr/>
            <p:nvPr/>
          </p:nvGraphicFramePr>
          <p:xfrm>
            <a:off x="4953000" y="3073400"/>
            <a:ext cx="4343400" cy="279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9" name="Oval 8"/>
            <p:cNvSpPr/>
            <p:nvPr/>
          </p:nvSpPr>
          <p:spPr bwMode="auto">
            <a:xfrm>
              <a:off x="6172200" y="3962400"/>
              <a:ext cx="1905000" cy="10668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61" charset="0"/>
                  <a:ea typeface="MS PGothic" pitchFamily="34" charset="-128"/>
                  <a:cs typeface="MS PGothic" pitchFamily="34" charset="-128"/>
                </a:rPr>
                <a:t>Complete SaaS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1800" dirty="0" smtClean="0">
                  <a:latin typeface="Arial" pitchFamily="61" charset="0"/>
                  <a:ea typeface="MS PGothic" pitchFamily="34" charset="-128"/>
                  <a:cs typeface="MS PGothic" pitchFamily="34" charset="-128"/>
                </a:rPr>
                <a:t>Solution</a:t>
              </a:r>
              <a:endParaRPr kumimoji="0" lang="en-GB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61" charset="0"/>
                <a:ea typeface="MS PGothic" pitchFamily="34" charset="-128"/>
                <a:cs typeface="MS PGothic" pitchFamily="34" charset="-128"/>
              </a:endParaRPr>
            </a:p>
          </p:txBody>
        </p:sp>
      </p:grp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sosceles Triangle 19"/>
          <p:cNvSpPr/>
          <p:nvPr/>
        </p:nvSpPr>
        <p:spPr>
          <a:xfrm rot="12801021">
            <a:off x="4322902" y="3980195"/>
            <a:ext cx="320297" cy="113022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ight Triangle 14"/>
          <p:cNvSpPr/>
          <p:nvPr/>
        </p:nvSpPr>
        <p:spPr>
          <a:xfrm rot="9871614">
            <a:off x="1117334" y="2137438"/>
            <a:ext cx="408474" cy="934353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ounded Rectangle 16"/>
          <p:cNvSpPr/>
          <p:nvPr/>
        </p:nvSpPr>
        <p:spPr>
          <a:xfrm>
            <a:off x="5500694" y="1071546"/>
            <a:ext cx="3000396" cy="428628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lang="en-GB" dirty="0" smtClean="0"/>
              <a:t>SP Template or</a:t>
            </a:r>
          </a:p>
          <a:p>
            <a:pPr algn="ctr"/>
            <a:r>
              <a:rPr lang="en-GB" dirty="0" smtClean="0"/>
              <a:t> Vertical Template</a:t>
            </a:r>
            <a:endParaRPr lang="en-GB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5715009" y="1759002"/>
            <a:ext cx="25908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Exchange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Online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Standard -$10 USL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Arial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5715009" y="3167403"/>
            <a:ext cx="2590800" cy="533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Office Communications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Online </a:t>
            </a:r>
            <a:endParaRPr kumimoji="0" lang="en-US" sz="12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(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IM &amp; Presence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)- $2.50 USL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Arial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5715008" y="3853203"/>
            <a:ext cx="2590800" cy="5334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50000"/>
              </a:schemeClr>
            </a:solidFill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1200" b="1" dirty="0" smtClean="0">
                <a:solidFill>
                  <a:srgbClr val="000000"/>
                </a:solidFill>
                <a:latin typeface="+mj-lt"/>
              </a:rPr>
              <a:t>Office Live Meeting</a:t>
            </a:r>
          </a:p>
          <a:p>
            <a:pPr algn="ctr">
              <a:defRPr/>
            </a:pPr>
            <a:r>
              <a:rPr lang="en-US" sz="1200" b="1" dirty="0" smtClean="0">
                <a:solidFill>
                  <a:srgbClr val="000000"/>
                </a:solidFill>
                <a:latin typeface="+mj-lt"/>
              </a:rPr>
              <a:t>Standard - $4.50 USL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5715009" y="2481603"/>
            <a:ext cx="2590800" cy="5334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SharePoint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Online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n-ea"/>
                <a:cs typeface="Arial" charset="0"/>
              </a:rPr>
              <a:t>Standard -$7.25 USL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500694" y="5643578"/>
            <a:ext cx="30861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+mj-lt"/>
              </a:rPr>
              <a:t>Notes: </a:t>
            </a:r>
            <a:r>
              <a:rPr lang="en-US" sz="1200" dirty="0" smtClean="0">
                <a:latin typeface="+mj-lt"/>
              </a:rPr>
              <a:t>	1) Indicative pricing in USD $</a:t>
            </a:r>
          </a:p>
          <a:p>
            <a:r>
              <a:rPr lang="en-US" sz="1200" dirty="0" smtClean="0">
                <a:latin typeface="+mj-lt"/>
              </a:rPr>
              <a:t>	2) 30-50% up sell Value	</a:t>
            </a:r>
            <a:endParaRPr lang="en-US" sz="1200" dirty="0">
              <a:latin typeface="+mj-lt"/>
            </a:endParaRPr>
          </a:p>
        </p:txBody>
      </p:sp>
      <p:sp>
        <p:nvSpPr>
          <p:cNvPr id="26" name="Title 1"/>
          <p:cNvSpPr>
            <a:spLocks noGrp="1"/>
          </p:cNvSpPr>
          <p:nvPr>
            <p:ph type="title"/>
          </p:nvPr>
        </p:nvSpPr>
        <p:spPr>
          <a:xfrm>
            <a:off x="285750" y="114300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WHY- Reverse Attach CRM</a:t>
            </a:r>
            <a:r>
              <a:rPr sz="3600" dirty="0" smtClean="0"/>
              <a:t> Service </a:t>
            </a:r>
            <a:r>
              <a:rPr lang="en-US" sz="3600" dirty="0" smtClean="0"/>
              <a:t>Pricing</a:t>
            </a:r>
            <a:endParaRPr lang="en-US" sz="3600" dirty="0"/>
          </a:p>
        </p:txBody>
      </p:sp>
      <p:sp>
        <p:nvSpPr>
          <p:cNvPr id="25" name="Rounded Rectangle 24"/>
          <p:cNvSpPr/>
          <p:nvPr/>
        </p:nvSpPr>
        <p:spPr bwMode="auto">
          <a:xfrm>
            <a:off x="5728797" y="1428736"/>
            <a:ext cx="2590800" cy="229314"/>
          </a:xfrm>
          <a:prstGeom prst="roundRect">
            <a:avLst/>
          </a:prstGeom>
          <a:solidFill>
            <a:srgbClr val="FFC000"/>
          </a:solidFill>
          <a:ln>
            <a:solidFill>
              <a:schemeClr val="bg2">
                <a:lumMod val="25000"/>
              </a:schemeClr>
            </a:solidFill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en-US" sz="1200" b="1" dirty="0" smtClean="0">
                <a:solidFill>
                  <a:schemeClr val="tx1"/>
                </a:solidFill>
                <a:cs typeface="Arial" charset="0"/>
              </a:rPr>
              <a:t>CRM - $60 </a:t>
            </a:r>
            <a:endParaRPr lang="en-US" sz="1200" b="1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3" name="Rounded Rectangular Callout 12"/>
          <p:cNvSpPr/>
          <p:nvPr/>
        </p:nvSpPr>
        <p:spPr>
          <a:xfrm>
            <a:off x="714348" y="857232"/>
            <a:ext cx="2000264" cy="1357322"/>
          </a:xfrm>
          <a:prstGeom prst="wedgeRoundRectCallout">
            <a:avLst>
              <a:gd name="adj1" fmla="val 199166"/>
              <a:gd name="adj2" fmla="val -1328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CRM is not a attach for MAPI is a new platform with Attach opportunity </a:t>
            </a:r>
            <a:endParaRPr lang="en-GB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Rounded Rectangular Callout 17"/>
          <p:cNvSpPr/>
          <p:nvPr/>
        </p:nvSpPr>
        <p:spPr>
          <a:xfrm>
            <a:off x="3486136" y="2928934"/>
            <a:ext cx="2000264" cy="1357322"/>
          </a:xfrm>
          <a:prstGeom prst="wedgeRoundRectCallout">
            <a:avLst>
              <a:gd name="adj1" fmla="val 60500"/>
              <a:gd name="adj2" fmla="val -7947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Initial hosters’ experience substantial MS attach </a:t>
            </a:r>
            <a:endParaRPr lang="en-GB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0" y="2895600"/>
            <a:ext cx="4343400" cy="2794000"/>
            <a:chOff x="4953000" y="3073400"/>
            <a:chExt cx="4343400" cy="2794000"/>
          </a:xfrm>
        </p:grpSpPr>
        <p:graphicFrame>
          <p:nvGraphicFramePr>
            <p:cNvPr id="22" name="Diagram 21"/>
            <p:cNvGraphicFramePr/>
            <p:nvPr/>
          </p:nvGraphicFramePr>
          <p:xfrm>
            <a:off x="4953000" y="3073400"/>
            <a:ext cx="4343400" cy="279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23" name="Oval 22"/>
            <p:cNvSpPr/>
            <p:nvPr/>
          </p:nvSpPr>
          <p:spPr bwMode="auto">
            <a:xfrm>
              <a:off x="6172200" y="3962400"/>
              <a:ext cx="1905000" cy="10668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61" charset="0"/>
                  <a:ea typeface="MS PGothic" pitchFamily="34" charset="-128"/>
                  <a:cs typeface="MS PGothic" pitchFamily="34" charset="-128"/>
                </a:rPr>
                <a:t>Complete SaaS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1800" dirty="0" smtClean="0">
                  <a:latin typeface="Arial" pitchFamily="61" charset="0"/>
                  <a:ea typeface="MS PGothic" pitchFamily="34" charset="-128"/>
                  <a:cs typeface="MS PGothic" pitchFamily="34" charset="-128"/>
                </a:rPr>
                <a:t>Solution</a:t>
              </a:r>
              <a:endParaRPr kumimoji="0" lang="en-GB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61" charset="0"/>
                <a:ea typeface="MS PGothic" pitchFamily="34" charset="-128"/>
                <a:cs typeface="MS PGothic" pitchFamily="34" charset="-128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4546" y="609600"/>
            <a:ext cx="6786610" cy="1143000"/>
          </a:xfrm>
        </p:spPr>
        <p:txBody>
          <a:bodyPr>
            <a:normAutofit/>
          </a:bodyPr>
          <a:lstStyle/>
          <a:p>
            <a:pPr algn="l"/>
            <a:r>
              <a:rPr lang="en-GB" dirty="0" smtClean="0"/>
              <a:t>WHAT – (makes it difficult)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642910" y="2285992"/>
            <a:ext cx="7772400" cy="4143404"/>
          </a:xfrm>
        </p:spPr>
        <p:txBody>
          <a:bodyPr>
            <a:normAutofit fontScale="62500" lnSpcReduction="20000"/>
          </a:bodyPr>
          <a:lstStyle/>
          <a:p>
            <a:r>
              <a:rPr lang="en-GB" sz="4500" dirty="0" smtClean="0"/>
              <a:t>Microsoft Dynamics CRM is a </a:t>
            </a:r>
            <a:r>
              <a:rPr lang="en-GB" sz="4500" b="1" dirty="0" smtClean="0">
                <a:solidFill>
                  <a:srgbClr val="FF9900"/>
                </a:solidFill>
              </a:rPr>
              <a:t>Gartner Top Right-Hand Quadrant</a:t>
            </a:r>
            <a:r>
              <a:rPr lang="en-GB" sz="4500" dirty="0" smtClean="0"/>
              <a:t> CRM solution.</a:t>
            </a:r>
          </a:p>
          <a:p>
            <a:endParaRPr lang="en-GB" sz="4500" dirty="0" smtClean="0"/>
          </a:p>
          <a:p>
            <a:r>
              <a:rPr lang="en-GB" sz="4500" dirty="0" smtClean="0"/>
              <a:t>Is a business solution not a tool – Required VALUE selling and differentiation. You need to understand </a:t>
            </a:r>
            <a:r>
              <a:rPr lang="en-GB" sz="4500" b="1" dirty="0" smtClean="0">
                <a:solidFill>
                  <a:srgbClr val="FF9900"/>
                </a:solidFill>
              </a:rPr>
              <a:t>end-clients business needs </a:t>
            </a:r>
            <a:r>
              <a:rPr lang="en-GB" sz="4500" dirty="0" smtClean="0">
                <a:solidFill>
                  <a:srgbClr val="FF9900"/>
                </a:solidFill>
              </a:rPr>
              <a:t>in advance.</a:t>
            </a:r>
          </a:p>
          <a:p>
            <a:endParaRPr lang="en-GB" sz="2000" dirty="0" smtClean="0"/>
          </a:p>
          <a:p>
            <a:r>
              <a:rPr lang="en-GB" sz="4500" dirty="0" smtClean="0"/>
              <a:t>This is a volume business that requires tight integrations with a high touch partner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1026" name="Picture 2" descr="http://upload.wikimedia.org/wikipedia/commons/3/30/Rubik_cube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3501" y="-136524"/>
            <a:ext cx="2365360" cy="2365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643998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 WHAT - Traditional Dynamics On-Premise 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rot="5400000">
            <a:off x="6990186" y="3646184"/>
            <a:ext cx="3200400" cy="365760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© CustomRM Limited 2008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4000496" y="4022259"/>
            <a:ext cx="3571900" cy="10001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Windows</a:t>
            </a:r>
          </a:p>
          <a:p>
            <a:pPr algn="ctr"/>
            <a:r>
              <a:rPr lang="en-GB" sz="1400" dirty="0" smtClean="0"/>
              <a:t>(Building blocks, core services, API’s)</a:t>
            </a:r>
          </a:p>
          <a:p>
            <a:pPr algn="ctr"/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4804174" y="2879251"/>
            <a:ext cx="1964545" cy="1000132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MS Servers and tools</a:t>
            </a:r>
          </a:p>
        </p:txBody>
      </p:sp>
      <p:grpSp>
        <p:nvGrpSpPr>
          <p:cNvPr id="3" name="Group 15"/>
          <p:cNvGrpSpPr/>
          <p:nvPr/>
        </p:nvGrpSpPr>
        <p:grpSpPr>
          <a:xfrm>
            <a:off x="3286116" y="4022259"/>
            <a:ext cx="5000660" cy="1000132"/>
            <a:chOff x="3286116" y="4522325"/>
            <a:chExt cx="5000660" cy="1000132"/>
          </a:xfrm>
          <a:solidFill>
            <a:srgbClr val="00B050"/>
          </a:solidFill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2" name="Rectangle 11"/>
            <p:cNvSpPr/>
            <p:nvPr/>
          </p:nvSpPr>
          <p:spPr>
            <a:xfrm>
              <a:off x="3286116" y="4522325"/>
              <a:ext cx="714380" cy="1000132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en-GB" sz="1400" dirty="0" smtClean="0"/>
                <a:t>O/S Extensions</a:t>
              </a:r>
              <a:endParaRPr lang="en-GB" sz="1400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572396" y="4522325"/>
              <a:ext cx="714380" cy="1000132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GB" dirty="0" smtClean="0"/>
                <a:t>H/W</a:t>
              </a:r>
              <a:endParaRPr lang="en-GB" dirty="0"/>
            </a:p>
          </p:txBody>
        </p:sp>
      </p:grpSp>
      <p:grpSp>
        <p:nvGrpSpPr>
          <p:cNvPr id="4" name="Group 17"/>
          <p:cNvGrpSpPr/>
          <p:nvPr/>
        </p:nvGrpSpPr>
        <p:grpSpPr>
          <a:xfrm>
            <a:off x="214282" y="1500174"/>
            <a:ext cx="8072494" cy="3877985"/>
            <a:chOff x="214282" y="2000240"/>
            <a:chExt cx="8072494" cy="3877985"/>
          </a:xfrm>
        </p:grpSpPr>
        <p:sp>
          <p:nvSpPr>
            <p:cNvPr id="8" name="Freeform 7"/>
            <p:cNvSpPr/>
            <p:nvPr/>
          </p:nvSpPr>
          <p:spPr>
            <a:xfrm>
              <a:off x="3257576" y="2071678"/>
              <a:ext cx="5029200" cy="2307771"/>
            </a:xfrm>
            <a:custGeom>
              <a:avLst/>
              <a:gdLst>
                <a:gd name="connsiteX0" fmla="*/ 1382486 w 5029200"/>
                <a:gd name="connsiteY0" fmla="*/ 2296886 h 2307771"/>
                <a:gd name="connsiteX1" fmla="*/ 1382486 w 5029200"/>
                <a:gd name="connsiteY1" fmla="*/ 1143000 h 2307771"/>
                <a:gd name="connsiteX2" fmla="*/ 3635829 w 5029200"/>
                <a:gd name="connsiteY2" fmla="*/ 1143000 h 2307771"/>
                <a:gd name="connsiteX3" fmla="*/ 3635829 w 5029200"/>
                <a:gd name="connsiteY3" fmla="*/ 2307771 h 2307771"/>
                <a:gd name="connsiteX4" fmla="*/ 5029200 w 5029200"/>
                <a:gd name="connsiteY4" fmla="*/ 2307771 h 2307771"/>
                <a:gd name="connsiteX5" fmla="*/ 5029200 w 5029200"/>
                <a:gd name="connsiteY5" fmla="*/ 0 h 2307771"/>
                <a:gd name="connsiteX6" fmla="*/ 0 w 5029200"/>
                <a:gd name="connsiteY6" fmla="*/ 0 h 2307771"/>
                <a:gd name="connsiteX7" fmla="*/ 0 w 5029200"/>
                <a:gd name="connsiteY7" fmla="*/ 2307771 h 2307771"/>
                <a:gd name="connsiteX8" fmla="*/ 1382486 w 5029200"/>
                <a:gd name="connsiteY8" fmla="*/ 2296886 h 2307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029200" h="2307771">
                  <a:moveTo>
                    <a:pt x="1382486" y="2296886"/>
                  </a:moveTo>
                  <a:lnTo>
                    <a:pt x="1382486" y="1143000"/>
                  </a:lnTo>
                  <a:lnTo>
                    <a:pt x="3635829" y="1143000"/>
                  </a:lnTo>
                  <a:lnTo>
                    <a:pt x="3635829" y="2307771"/>
                  </a:lnTo>
                  <a:lnTo>
                    <a:pt x="5029200" y="2307771"/>
                  </a:lnTo>
                  <a:lnTo>
                    <a:pt x="5029200" y="0"/>
                  </a:lnTo>
                  <a:lnTo>
                    <a:pt x="0" y="0"/>
                  </a:lnTo>
                  <a:lnTo>
                    <a:pt x="0" y="2307771"/>
                  </a:lnTo>
                  <a:lnTo>
                    <a:pt x="1382486" y="2296886"/>
                  </a:lnTo>
                  <a:close/>
                </a:path>
              </a:pathLst>
            </a:custGeom>
            <a:solidFill>
              <a:srgbClr val="3571B9"/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GB" dirty="0" smtClean="0"/>
                <a:t>Partner Solutions</a:t>
              </a:r>
              <a:endParaRPr lang="en-GB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14282" y="2000240"/>
              <a:ext cx="2861681" cy="38779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>
                  <a:solidFill>
                    <a:schemeClr val="bg1">
                      <a:lumMod val="95000"/>
                    </a:schemeClr>
                  </a:solidFill>
                </a:rPr>
                <a:t>Partners:</a:t>
              </a:r>
            </a:p>
            <a:p>
              <a:pPr marL="95250" indent="-95250">
                <a:buFont typeface="Arial" pitchFamily="34" charset="0"/>
                <a:buChar char="•"/>
              </a:pPr>
              <a:r>
                <a:rPr lang="en-GB" sz="1800" dirty="0" smtClean="0">
                  <a:solidFill>
                    <a:schemeClr val="bg1">
                      <a:lumMod val="95000"/>
                    </a:schemeClr>
                  </a:solidFill>
                </a:rPr>
                <a:t>Build directly onto the platform</a:t>
              </a:r>
            </a:p>
            <a:p>
              <a:pPr marL="95250" indent="-95250">
                <a:buFont typeface="Arial" pitchFamily="34" charset="0"/>
                <a:buChar char="•"/>
              </a:pPr>
              <a:r>
                <a:rPr lang="en-GB" sz="1800" dirty="0" smtClean="0">
                  <a:solidFill>
                    <a:schemeClr val="bg1">
                      <a:lumMod val="95000"/>
                    </a:schemeClr>
                  </a:solidFill>
                </a:rPr>
                <a:t>Incorporate the Microsoft servers</a:t>
              </a:r>
            </a:p>
            <a:p>
              <a:pPr marL="95250" indent="-95250">
                <a:buFont typeface="Arial" pitchFamily="34" charset="0"/>
                <a:buChar char="•"/>
              </a:pPr>
              <a:r>
                <a:rPr lang="en-GB" sz="1800" dirty="0" smtClean="0">
                  <a:solidFill>
                    <a:schemeClr val="bg1">
                      <a:lumMod val="95000"/>
                    </a:schemeClr>
                  </a:solidFill>
                </a:rPr>
                <a:t>Work with Partner software</a:t>
              </a:r>
            </a:p>
            <a:p>
              <a:pPr marL="95250" indent="-95250">
                <a:buFont typeface="Arial" pitchFamily="34" charset="0"/>
                <a:buChar char="•"/>
              </a:pPr>
              <a:r>
                <a:rPr lang="en-GB" sz="1800" dirty="0" smtClean="0">
                  <a:solidFill>
                    <a:schemeClr val="bg1">
                      <a:lumMod val="95000"/>
                    </a:schemeClr>
                  </a:solidFill>
                </a:rPr>
                <a:t>Add to MS Business Apps</a:t>
              </a:r>
            </a:p>
            <a:p>
              <a:pPr marL="95250" indent="-95250">
                <a:buFont typeface="Arial" pitchFamily="34" charset="0"/>
                <a:buChar char="•"/>
              </a:pPr>
              <a:r>
                <a:rPr lang="en-GB" sz="1800" dirty="0" smtClean="0">
                  <a:solidFill>
                    <a:schemeClr val="bg1">
                      <a:lumMod val="95000"/>
                    </a:schemeClr>
                  </a:solidFill>
                </a:rPr>
                <a:t>Supply Professional Services</a:t>
              </a:r>
            </a:p>
            <a:p>
              <a:pPr marL="95250" indent="-95250">
                <a:buFont typeface="Arial" pitchFamily="34" charset="0"/>
                <a:buChar char="•"/>
              </a:pPr>
              <a:r>
                <a:rPr lang="en-GB" sz="1800" dirty="0" smtClean="0">
                  <a:solidFill>
                    <a:schemeClr val="bg1">
                      <a:lumMod val="95000"/>
                    </a:schemeClr>
                  </a:solidFill>
                </a:rPr>
                <a:t>Resell Microsoft and partner s/w</a:t>
              </a:r>
            </a:p>
            <a:p>
              <a:endParaRPr lang="en-GB" sz="1400" dirty="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2733962" y="5286388"/>
            <a:ext cx="6562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 smtClean="0"/>
              <a:t>A highly profitable &amp; successful partner driven ecosyste</a:t>
            </a:r>
            <a:r>
              <a:rPr lang="en-GB" sz="1800" b="1" dirty="0"/>
              <a:t>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Segoe"/>
        <a:ea typeface="MS PGothic"/>
        <a:cs typeface="MS PGothic"/>
      </a:majorFont>
      <a:minorFont>
        <a:latin typeface="Segoe"/>
        <a:ea typeface="MS PGothic"/>
        <a:cs typeface="MS PGothi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61" charset="0"/>
            <a:ea typeface="MS PGothic" pitchFamily="34" charset="-128"/>
            <a:cs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61" charset="0"/>
            <a:ea typeface="MS PGothic" pitchFamily="34" charset="-128"/>
            <a:cs typeface="MS PGothic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D46F7EC7E95947B67BEC980D487292" ma:contentTypeVersion="0" ma:contentTypeDescription="Create a new document." ma:contentTypeScope="" ma:versionID="5e8459bbc925ded571ac90d9a99ef012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ED0DB90C-1DE8-4A2A-92DA-D94BDDB1E2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70D3EC7F-2418-439F-B0C6-C389F8AEBC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7AF82A-902F-443C-8ED5-043B80365583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Starr Dual G5:Applications:Microsoft Office 2004:Templates:Presentations:Designs:Bold Stripes</Template>
  <TotalTime>0</TotalTime>
  <Words>793</Words>
  <Application>Microsoft Office PowerPoint</Application>
  <PresentationFormat>On-screen Show (4:3)</PresentationFormat>
  <Paragraphs>237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Blank Presentation</vt:lpstr>
      <vt:lpstr>Slide 1</vt:lpstr>
      <vt:lpstr>Slide 2</vt:lpstr>
      <vt:lpstr> WHY - This Opportunity</vt:lpstr>
      <vt:lpstr>WHY - On-Premises &amp; On-Demand</vt:lpstr>
      <vt:lpstr>Customers WANT to Deploy Microsoft CRM</vt:lpstr>
      <vt:lpstr>WHY- CRM Completes SaaS?</vt:lpstr>
      <vt:lpstr>WHY- Reverse Attach CRM Service Pricing</vt:lpstr>
      <vt:lpstr>WHAT – (makes it difficult)</vt:lpstr>
      <vt:lpstr> WHAT - Traditional Dynamics On-Premise </vt:lpstr>
      <vt:lpstr>WHAT- an expanded and NEW opportunity</vt:lpstr>
      <vt:lpstr>What – A solution, not a provisioned session</vt:lpstr>
      <vt:lpstr> Who do you work with, who do you sell to </vt:lpstr>
      <vt:lpstr>Who - Sales</vt:lpstr>
      <vt:lpstr>Who – Can Help Help You Deliver </vt:lpstr>
      <vt:lpstr> How – think like a buyer </vt:lpstr>
      <vt:lpstr>How Much </vt:lpstr>
      <vt:lpstr>Tools &amp; Resources</vt:lpstr>
      <vt:lpstr>Who Sales</vt:lpstr>
      <vt:lpstr>Click – Try - BUY</vt:lpstr>
      <vt:lpstr>Click – Try - BUY</vt:lpstr>
      <vt:lpstr>Solved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2009-05-20T13:30:49Z</dcterms:created>
  <dcterms:modified xsi:type="dcterms:W3CDTF">2009-06-19T00:51:33Z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0x01010085D46F7EC7E95947B67BEC980D487292</vt:lpwstr>
  </property>
  <property fmtid="{D5CDD505-2E9C-101B-9397-08002B2CF9AE}" pid="3" name="_MarkAsFinal">
    <vt:bool>true</vt:bool>
  </property>
</Properties>
</file>