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BEE2"/>
    <a:srgbClr val="FF9900"/>
    <a:srgbClr val="000000"/>
    <a:srgbClr val="275784"/>
    <a:srgbClr val="3C86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284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61A9D-2250-4FBF-9E85-6F68ECCE1B1E}" type="doc">
      <dgm:prSet loTypeId="urn:microsoft.com/office/officeart/2005/8/layout/cycle7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2844790F-D4E4-4831-9109-C8F4C5DC19F2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CRM</a:t>
          </a:r>
          <a:endParaRPr lang="en-GB" dirty="0"/>
        </a:p>
      </dgm:t>
    </dgm:pt>
    <dgm:pt modelId="{799493CB-86CE-4A96-8461-B7D2335FB26F}" type="parTrans" cxnId="{34704380-BE90-4A48-BD82-02535BD2491B}">
      <dgm:prSet/>
      <dgm:spPr/>
      <dgm:t>
        <a:bodyPr/>
        <a:lstStyle/>
        <a:p>
          <a:endParaRPr lang="en-GB"/>
        </a:p>
      </dgm:t>
    </dgm:pt>
    <dgm:pt modelId="{B461EC27-B75D-46CE-906C-C289A5BBB439}" type="sibTrans" cxnId="{34704380-BE90-4A48-BD82-02535BD2491B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GB" dirty="0"/>
        </a:p>
      </dgm:t>
    </dgm:pt>
    <dgm:pt modelId="{E6FD65AC-8ABD-45FF-A36D-D95645B74861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SharePoint</a:t>
          </a:r>
          <a:endParaRPr lang="en-GB" dirty="0"/>
        </a:p>
      </dgm:t>
    </dgm:pt>
    <dgm:pt modelId="{0FBBDE57-A568-4E88-A080-80F5EB332EAF}" type="parTrans" cxnId="{A34AA1A8-7C00-4326-A2B4-2E786210F161}">
      <dgm:prSet/>
      <dgm:spPr/>
      <dgm:t>
        <a:bodyPr/>
        <a:lstStyle/>
        <a:p>
          <a:endParaRPr lang="en-GB"/>
        </a:p>
      </dgm:t>
    </dgm:pt>
    <dgm:pt modelId="{2C08A8B3-B2DF-4C11-A4B8-1CE76749944C}" type="sibTrans" cxnId="{A34AA1A8-7C00-4326-A2B4-2E786210F16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GB" dirty="0"/>
        </a:p>
      </dgm:t>
    </dgm:pt>
    <dgm:pt modelId="{55071368-6657-4190-8D9F-C736B6C66901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Exchange/</a:t>
          </a:r>
        </a:p>
        <a:p>
          <a:r>
            <a:rPr lang="en-GB" dirty="0" smtClean="0"/>
            <a:t>Outlook/OCS</a:t>
          </a:r>
          <a:endParaRPr lang="en-GB" dirty="0"/>
        </a:p>
      </dgm:t>
    </dgm:pt>
    <dgm:pt modelId="{0540CF49-8F2B-4A3D-B00C-17AD140EA908}" type="parTrans" cxnId="{9A39C193-7F57-4249-89DF-57986AE4F71F}">
      <dgm:prSet/>
      <dgm:spPr/>
      <dgm:t>
        <a:bodyPr/>
        <a:lstStyle/>
        <a:p>
          <a:endParaRPr lang="en-GB"/>
        </a:p>
      </dgm:t>
    </dgm:pt>
    <dgm:pt modelId="{61F98809-D6C4-4D2B-98BC-4576CB917C76}" type="sibTrans" cxnId="{9A39C193-7F57-4249-89DF-57986AE4F71F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GB" dirty="0"/>
        </a:p>
      </dgm:t>
    </dgm:pt>
    <dgm:pt modelId="{181A23B5-BA60-4C5B-9D4A-85C8731C6CFF}" type="pres">
      <dgm:prSet presAssocID="{D5C61A9D-2250-4FBF-9E85-6F68ECCE1B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FDE10A-ACE0-418C-8FD5-C1293A0EB1B6}" type="pres">
      <dgm:prSet presAssocID="{2844790F-D4E4-4831-9109-C8F4C5DC19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5DFC26-6061-4B73-9D30-2C5156131FEC}" type="pres">
      <dgm:prSet presAssocID="{B461EC27-B75D-46CE-906C-C289A5BBB439}" presName="sibTrans" presStyleLbl="sibTrans2D1" presStyleIdx="0" presStyleCnt="3" custLinFactNeighborX="78297"/>
      <dgm:spPr/>
      <dgm:t>
        <a:bodyPr/>
        <a:lstStyle/>
        <a:p>
          <a:endParaRPr lang="fr-FR"/>
        </a:p>
      </dgm:t>
    </dgm:pt>
    <dgm:pt modelId="{3FC08F30-45B9-45A4-8DA4-EAAF6E0EF56F}" type="pres">
      <dgm:prSet presAssocID="{B461EC27-B75D-46CE-906C-C289A5BBB439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8859D325-70D0-4BBC-9F95-E2D3EA1E54D1}" type="pres">
      <dgm:prSet presAssocID="{E6FD65AC-8ABD-45FF-A36D-D95645B748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AB54A1-3957-4988-8289-C2A791F5B28F}" type="pres">
      <dgm:prSet presAssocID="{2C08A8B3-B2DF-4C11-A4B8-1CE76749944C}" presName="sibTrans" presStyleLbl="sibTrans2D1" presStyleIdx="1" presStyleCnt="3"/>
      <dgm:spPr/>
      <dgm:t>
        <a:bodyPr/>
        <a:lstStyle/>
        <a:p>
          <a:endParaRPr lang="fr-FR"/>
        </a:p>
      </dgm:t>
    </dgm:pt>
    <dgm:pt modelId="{2096AB92-55FF-423C-93CE-99BDB263EEB0}" type="pres">
      <dgm:prSet presAssocID="{2C08A8B3-B2DF-4C11-A4B8-1CE76749944C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34AC3990-359A-47E4-A963-A81A3F582E50}" type="pres">
      <dgm:prSet presAssocID="{55071368-6657-4190-8D9F-C736B6C669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BC7FC2-E5F2-476F-9F7F-8849E3DF20AC}" type="pres">
      <dgm:prSet presAssocID="{61F98809-D6C4-4D2B-98BC-4576CB917C76}" presName="sibTrans" presStyleLbl="sibTrans2D1" presStyleIdx="2" presStyleCnt="3" custLinFactNeighborX="-78296" custLinFactNeighborY="-16576" custRadScaleRad="174675" custRadScaleInc="-2147483648"/>
      <dgm:spPr/>
      <dgm:t>
        <a:bodyPr/>
        <a:lstStyle/>
        <a:p>
          <a:endParaRPr lang="fr-FR"/>
        </a:p>
      </dgm:t>
    </dgm:pt>
    <dgm:pt modelId="{70037484-21D1-46DE-91B5-4BA5DE7BFF60}" type="pres">
      <dgm:prSet presAssocID="{61F98809-D6C4-4D2B-98BC-4576CB917C76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80B7EEFF-A661-4A62-8750-44936D81D2BE}" type="presOf" srcId="{61F98809-D6C4-4D2B-98BC-4576CB917C76}" destId="{79BC7FC2-E5F2-476F-9F7F-8849E3DF20AC}" srcOrd="0" destOrd="0" presId="urn:microsoft.com/office/officeart/2005/8/layout/cycle7"/>
    <dgm:cxn modelId="{8E065B30-E9B5-46C0-A755-35974F7F735D}" type="presOf" srcId="{55071368-6657-4190-8D9F-C736B6C66901}" destId="{34AC3990-359A-47E4-A963-A81A3F582E50}" srcOrd="0" destOrd="0" presId="urn:microsoft.com/office/officeart/2005/8/layout/cycle7"/>
    <dgm:cxn modelId="{0C900A93-D551-4DA8-A669-BC44E98337D0}" type="presOf" srcId="{B461EC27-B75D-46CE-906C-C289A5BBB439}" destId="{3FC08F30-45B9-45A4-8DA4-EAAF6E0EF56F}" srcOrd="1" destOrd="0" presId="urn:microsoft.com/office/officeart/2005/8/layout/cycle7"/>
    <dgm:cxn modelId="{34704380-BE90-4A48-BD82-02535BD2491B}" srcId="{D5C61A9D-2250-4FBF-9E85-6F68ECCE1B1E}" destId="{2844790F-D4E4-4831-9109-C8F4C5DC19F2}" srcOrd="0" destOrd="0" parTransId="{799493CB-86CE-4A96-8461-B7D2335FB26F}" sibTransId="{B461EC27-B75D-46CE-906C-C289A5BBB439}"/>
    <dgm:cxn modelId="{28B1FCE9-B485-4E90-BCDF-A9E2581E9993}" type="presOf" srcId="{B461EC27-B75D-46CE-906C-C289A5BBB439}" destId="{0C5DFC26-6061-4B73-9D30-2C5156131FEC}" srcOrd="0" destOrd="0" presId="urn:microsoft.com/office/officeart/2005/8/layout/cycle7"/>
    <dgm:cxn modelId="{71971A76-E313-41DF-8A6F-23BFDA4E8299}" type="presOf" srcId="{2844790F-D4E4-4831-9109-C8F4C5DC19F2}" destId="{9EFDE10A-ACE0-418C-8FD5-C1293A0EB1B6}" srcOrd="0" destOrd="0" presId="urn:microsoft.com/office/officeart/2005/8/layout/cycle7"/>
    <dgm:cxn modelId="{111D1397-6FA3-4CA5-B0AC-35D3ACC08282}" type="presOf" srcId="{E6FD65AC-8ABD-45FF-A36D-D95645B74861}" destId="{8859D325-70D0-4BBC-9F95-E2D3EA1E54D1}" srcOrd="0" destOrd="0" presId="urn:microsoft.com/office/officeart/2005/8/layout/cycle7"/>
    <dgm:cxn modelId="{A34AA1A8-7C00-4326-A2B4-2E786210F161}" srcId="{D5C61A9D-2250-4FBF-9E85-6F68ECCE1B1E}" destId="{E6FD65AC-8ABD-45FF-A36D-D95645B74861}" srcOrd="1" destOrd="0" parTransId="{0FBBDE57-A568-4E88-A080-80F5EB332EAF}" sibTransId="{2C08A8B3-B2DF-4C11-A4B8-1CE76749944C}"/>
    <dgm:cxn modelId="{9A39C193-7F57-4249-89DF-57986AE4F71F}" srcId="{D5C61A9D-2250-4FBF-9E85-6F68ECCE1B1E}" destId="{55071368-6657-4190-8D9F-C736B6C66901}" srcOrd="2" destOrd="0" parTransId="{0540CF49-8F2B-4A3D-B00C-17AD140EA908}" sibTransId="{61F98809-D6C4-4D2B-98BC-4576CB917C76}"/>
    <dgm:cxn modelId="{CCBC103B-F317-4FC6-8829-50D0A7D395F6}" type="presOf" srcId="{2C08A8B3-B2DF-4C11-A4B8-1CE76749944C}" destId="{2096AB92-55FF-423C-93CE-99BDB263EEB0}" srcOrd="1" destOrd="0" presId="urn:microsoft.com/office/officeart/2005/8/layout/cycle7"/>
    <dgm:cxn modelId="{5D4BCF34-A809-4BB7-B848-492329109C4C}" type="presOf" srcId="{2C08A8B3-B2DF-4C11-A4B8-1CE76749944C}" destId="{59AB54A1-3957-4988-8289-C2A791F5B28F}" srcOrd="0" destOrd="0" presId="urn:microsoft.com/office/officeart/2005/8/layout/cycle7"/>
    <dgm:cxn modelId="{31604DB0-D2E3-4951-B50D-5CEE95897BBA}" type="presOf" srcId="{61F98809-D6C4-4D2B-98BC-4576CB917C76}" destId="{70037484-21D1-46DE-91B5-4BA5DE7BFF60}" srcOrd="1" destOrd="0" presId="urn:microsoft.com/office/officeart/2005/8/layout/cycle7"/>
    <dgm:cxn modelId="{D719A8E3-F6D2-466F-A3FE-0ECADAD7CC91}" type="presOf" srcId="{D5C61A9D-2250-4FBF-9E85-6F68ECCE1B1E}" destId="{181A23B5-BA60-4C5B-9D4A-85C8731C6CFF}" srcOrd="0" destOrd="0" presId="urn:microsoft.com/office/officeart/2005/8/layout/cycle7"/>
    <dgm:cxn modelId="{8C3D9BBC-A256-4EAA-9F41-4AEE35A1F39A}" type="presParOf" srcId="{181A23B5-BA60-4C5B-9D4A-85C8731C6CFF}" destId="{9EFDE10A-ACE0-418C-8FD5-C1293A0EB1B6}" srcOrd="0" destOrd="0" presId="urn:microsoft.com/office/officeart/2005/8/layout/cycle7"/>
    <dgm:cxn modelId="{EB757341-4078-4BC2-8DF4-6427835D22F9}" type="presParOf" srcId="{181A23B5-BA60-4C5B-9D4A-85C8731C6CFF}" destId="{0C5DFC26-6061-4B73-9D30-2C5156131FEC}" srcOrd="1" destOrd="0" presId="urn:microsoft.com/office/officeart/2005/8/layout/cycle7"/>
    <dgm:cxn modelId="{5E3BD7D2-0A49-481B-BAAE-B7E89F0E4F2A}" type="presParOf" srcId="{0C5DFC26-6061-4B73-9D30-2C5156131FEC}" destId="{3FC08F30-45B9-45A4-8DA4-EAAF6E0EF56F}" srcOrd="0" destOrd="0" presId="urn:microsoft.com/office/officeart/2005/8/layout/cycle7"/>
    <dgm:cxn modelId="{4B6491E4-03EE-4908-8947-8DD310654503}" type="presParOf" srcId="{181A23B5-BA60-4C5B-9D4A-85C8731C6CFF}" destId="{8859D325-70D0-4BBC-9F95-E2D3EA1E54D1}" srcOrd="2" destOrd="0" presId="urn:microsoft.com/office/officeart/2005/8/layout/cycle7"/>
    <dgm:cxn modelId="{663E4CFB-54C8-4C58-A199-77BA937BCD46}" type="presParOf" srcId="{181A23B5-BA60-4C5B-9D4A-85C8731C6CFF}" destId="{59AB54A1-3957-4988-8289-C2A791F5B28F}" srcOrd="3" destOrd="0" presId="urn:microsoft.com/office/officeart/2005/8/layout/cycle7"/>
    <dgm:cxn modelId="{096C560F-A040-4752-80FC-041AE609DD3F}" type="presParOf" srcId="{59AB54A1-3957-4988-8289-C2A791F5B28F}" destId="{2096AB92-55FF-423C-93CE-99BDB263EEB0}" srcOrd="0" destOrd="0" presId="urn:microsoft.com/office/officeart/2005/8/layout/cycle7"/>
    <dgm:cxn modelId="{87C98E13-8571-4894-ACA1-12B414926E71}" type="presParOf" srcId="{181A23B5-BA60-4C5B-9D4A-85C8731C6CFF}" destId="{34AC3990-359A-47E4-A963-A81A3F582E50}" srcOrd="4" destOrd="0" presId="urn:microsoft.com/office/officeart/2005/8/layout/cycle7"/>
    <dgm:cxn modelId="{31233425-7F3B-46AF-8F2B-CDBAB79BBB58}" type="presParOf" srcId="{181A23B5-BA60-4C5B-9D4A-85C8731C6CFF}" destId="{79BC7FC2-E5F2-476F-9F7F-8849E3DF20AC}" srcOrd="5" destOrd="0" presId="urn:microsoft.com/office/officeart/2005/8/layout/cycle7"/>
    <dgm:cxn modelId="{1DE1AF7D-795C-4389-8BBC-6E9C35F58D7E}" type="presParOf" srcId="{79BC7FC2-E5F2-476F-9F7F-8849E3DF20AC}" destId="{70037484-21D1-46DE-91B5-4BA5DE7BFF6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61A9D-2250-4FBF-9E85-6F68ECCE1B1E}" type="doc">
      <dgm:prSet loTypeId="urn:microsoft.com/office/officeart/2005/8/layout/cycle7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2844790F-D4E4-4831-9109-C8F4C5DC19F2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CRM</a:t>
          </a:r>
          <a:endParaRPr lang="en-GB" dirty="0"/>
        </a:p>
      </dgm:t>
    </dgm:pt>
    <dgm:pt modelId="{799493CB-86CE-4A96-8461-B7D2335FB26F}" type="parTrans" cxnId="{34704380-BE90-4A48-BD82-02535BD2491B}">
      <dgm:prSet/>
      <dgm:spPr/>
      <dgm:t>
        <a:bodyPr/>
        <a:lstStyle/>
        <a:p>
          <a:endParaRPr lang="en-GB"/>
        </a:p>
      </dgm:t>
    </dgm:pt>
    <dgm:pt modelId="{B461EC27-B75D-46CE-906C-C289A5BBB439}" type="sibTrans" cxnId="{34704380-BE90-4A48-BD82-02535BD2491B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GB" dirty="0"/>
        </a:p>
      </dgm:t>
    </dgm:pt>
    <dgm:pt modelId="{E6FD65AC-8ABD-45FF-A36D-D95645B74861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SharePoint</a:t>
          </a:r>
          <a:endParaRPr lang="en-GB" dirty="0"/>
        </a:p>
      </dgm:t>
    </dgm:pt>
    <dgm:pt modelId="{0FBBDE57-A568-4E88-A080-80F5EB332EAF}" type="parTrans" cxnId="{A34AA1A8-7C00-4326-A2B4-2E786210F161}">
      <dgm:prSet/>
      <dgm:spPr/>
      <dgm:t>
        <a:bodyPr/>
        <a:lstStyle/>
        <a:p>
          <a:endParaRPr lang="en-GB"/>
        </a:p>
      </dgm:t>
    </dgm:pt>
    <dgm:pt modelId="{2C08A8B3-B2DF-4C11-A4B8-1CE76749944C}" type="sibTrans" cxnId="{A34AA1A8-7C00-4326-A2B4-2E786210F16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GB" dirty="0"/>
        </a:p>
      </dgm:t>
    </dgm:pt>
    <dgm:pt modelId="{55071368-6657-4190-8D9F-C736B6C66901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Exchange/</a:t>
          </a:r>
        </a:p>
        <a:p>
          <a:r>
            <a:rPr lang="en-GB" dirty="0" smtClean="0"/>
            <a:t>Outlook/OCS</a:t>
          </a:r>
          <a:endParaRPr lang="en-GB" dirty="0"/>
        </a:p>
      </dgm:t>
    </dgm:pt>
    <dgm:pt modelId="{0540CF49-8F2B-4A3D-B00C-17AD140EA908}" type="parTrans" cxnId="{9A39C193-7F57-4249-89DF-57986AE4F71F}">
      <dgm:prSet/>
      <dgm:spPr/>
      <dgm:t>
        <a:bodyPr/>
        <a:lstStyle/>
        <a:p>
          <a:endParaRPr lang="en-GB"/>
        </a:p>
      </dgm:t>
    </dgm:pt>
    <dgm:pt modelId="{61F98809-D6C4-4D2B-98BC-4576CB917C76}" type="sibTrans" cxnId="{9A39C193-7F57-4249-89DF-57986AE4F71F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GB" dirty="0"/>
        </a:p>
      </dgm:t>
    </dgm:pt>
    <dgm:pt modelId="{181A23B5-BA60-4C5B-9D4A-85C8731C6CFF}" type="pres">
      <dgm:prSet presAssocID="{D5C61A9D-2250-4FBF-9E85-6F68ECCE1B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FDE10A-ACE0-418C-8FD5-C1293A0EB1B6}" type="pres">
      <dgm:prSet presAssocID="{2844790F-D4E4-4831-9109-C8F4C5DC19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5DFC26-6061-4B73-9D30-2C5156131FEC}" type="pres">
      <dgm:prSet presAssocID="{B461EC27-B75D-46CE-906C-C289A5BBB439}" presName="sibTrans" presStyleLbl="sibTrans2D1" presStyleIdx="0" presStyleCnt="3" custLinFactNeighborX="78297"/>
      <dgm:spPr/>
      <dgm:t>
        <a:bodyPr/>
        <a:lstStyle/>
        <a:p>
          <a:endParaRPr lang="fr-FR"/>
        </a:p>
      </dgm:t>
    </dgm:pt>
    <dgm:pt modelId="{3FC08F30-45B9-45A4-8DA4-EAAF6E0EF56F}" type="pres">
      <dgm:prSet presAssocID="{B461EC27-B75D-46CE-906C-C289A5BBB439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8859D325-70D0-4BBC-9F95-E2D3EA1E54D1}" type="pres">
      <dgm:prSet presAssocID="{E6FD65AC-8ABD-45FF-A36D-D95645B748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AB54A1-3957-4988-8289-C2A791F5B28F}" type="pres">
      <dgm:prSet presAssocID="{2C08A8B3-B2DF-4C11-A4B8-1CE76749944C}" presName="sibTrans" presStyleLbl="sibTrans2D1" presStyleIdx="1" presStyleCnt="3"/>
      <dgm:spPr/>
      <dgm:t>
        <a:bodyPr/>
        <a:lstStyle/>
        <a:p>
          <a:endParaRPr lang="fr-FR"/>
        </a:p>
      </dgm:t>
    </dgm:pt>
    <dgm:pt modelId="{2096AB92-55FF-423C-93CE-99BDB263EEB0}" type="pres">
      <dgm:prSet presAssocID="{2C08A8B3-B2DF-4C11-A4B8-1CE76749944C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34AC3990-359A-47E4-A963-A81A3F582E50}" type="pres">
      <dgm:prSet presAssocID="{55071368-6657-4190-8D9F-C736B6C669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BC7FC2-E5F2-476F-9F7F-8849E3DF20AC}" type="pres">
      <dgm:prSet presAssocID="{61F98809-D6C4-4D2B-98BC-4576CB917C76}" presName="sibTrans" presStyleLbl="sibTrans2D1" presStyleIdx="2" presStyleCnt="3" custLinFactNeighborX="-78296" custLinFactNeighborY="-16576" custRadScaleRad="174675" custRadScaleInc="-2147483648"/>
      <dgm:spPr/>
      <dgm:t>
        <a:bodyPr/>
        <a:lstStyle/>
        <a:p>
          <a:endParaRPr lang="fr-FR"/>
        </a:p>
      </dgm:t>
    </dgm:pt>
    <dgm:pt modelId="{70037484-21D1-46DE-91B5-4BA5DE7BFF60}" type="pres">
      <dgm:prSet presAssocID="{61F98809-D6C4-4D2B-98BC-4576CB917C76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C9DC61D9-B885-492E-B70D-D2075C2ADB4F}" type="presOf" srcId="{61F98809-D6C4-4D2B-98BC-4576CB917C76}" destId="{70037484-21D1-46DE-91B5-4BA5DE7BFF60}" srcOrd="1" destOrd="0" presId="urn:microsoft.com/office/officeart/2005/8/layout/cycle7"/>
    <dgm:cxn modelId="{6F6BECEA-2AB6-45CD-B27A-57360FDE521A}" type="presOf" srcId="{B461EC27-B75D-46CE-906C-C289A5BBB439}" destId="{0C5DFC26-6061-4B73-9D30-2C5156131FEC}" srcOrd="0" destOrd="0" presId="urn:microsoft.com/office/officeart/2005/8/layout/cycle7"/>
    <dgm:cxn modelId="{34704380-BE90-4A48-BD82-02535BD2491B}" srcId="{D5C61A9D-2250-4FBF-9E85-6F68ECCE1B1E}" destId="{2844790F-D4E4-4831-9109-C8F4C5DC19F2}" srcOrd="0" destOrd="0" parTransId="{799493CB-86CE-4A96-8461-B7D2335FB26F}" sibTransId="{B461EC27-B75D-46CE-906C-C289A5BBB439}"/>
    <dgm:cxn modelId="{F26869F6-DC62-4CB5-8F9E-9D3F15845E10}" type="presOf" srcId="{E6FD65AC-8ABD-45FF-A36D-D95645B74861}" destId="{8859D325-70D0-4BBC-9F95-E2D3EA1E54D1}" srcOrd="0" destOrd="0" presId="urn:microsoft.com/office/officeart/2005/8/layout/cycle7"/>
    <dgm:cxn modelId="{BEDE7647-755E-4697-9C1F-FEF77D0D9AD2}" type="presOf" srcId="{55071368-6657-4190-8D9F-C736B6C66901}" destId="{34AC3990-359A-47E4-A963-A81A3F582E50}" srcOrd="0" destOrd="0" presId="urn:microsoft.com/office/officeart/2005/8/layout/cycle7"/>
    <dgm:cxn modelId="{70819659-A1C7-41BF-9D7E-0D42F8C3177C}" type="presOf" srcId="{B461EC27-B75D-46CE-906C-C289A5BBB439}" destId="{3FC08F30-45B9-45A4-8DA4-EAAF6E0EF56F}" srcOrd="1" destOrd="0" presId="urn:microsoft.com/office/officeart/2005/8/layout/cycle7"/>
    <dgm:cxn modelId="{A3308993-C0D7-420C-BDF8-EBD320C39D08}" type="presOf" srcId="{61F98809-D6C4-4D2B-98BC-4576CB917C76}" destId="{79BC7FC2-E5F2-476F-9F7F-8849E3DF20AC}" srcOrd="0" destOrd="0" presId="urn:microsoft.com/office/officeart/2005/8/layout/cycle7"/>
    <dgm:cxn modelId="{7B4664F6-1588-4859-ABA7-18F41D22AF30}" type="presOf" srcId="{2C08A8B3-B2DF-4C11-A4B8-1CE76749944C}" destId="{2096AB92-55FF-423C-93CE-99BDB263EEB0}" srcOrd="1" destOrd="0" presId="urn:microsoft.com/office/officeart/2005/8/layout/cycle7"/>
    <dgm:cxn modelId="{2878CB32-80E5-4D7D-AD1F-2DD5BCE06C4D}" type="presOf" srcId="{2844790F-D4E4-4831-9109-C8F4C5DC19F2}" destId="{9EFDE10A-ACE0-418C-8FD5-C1293A0EB1B6}" srcOrd="0" destOrd="0" presId="urn:microsoft.com/office/officeart/2005/8/layout/cycle7"/>
    <dgm:cxn modelId="{A34AA1A8-7C00-4326-A2B4-2E786210F161}" srcId="{D5C61A9D-2250-4FBF-9E85-6F68ECCE1B1E}" destId="{E6FD65AC-8ABD-45FF-A36D-D95645B74861}" srcOrd="1" destOrd="0" parTransId="{0FBBDE57-A568-4E88-A080-80F5EB332EAF}" sibTransId="{2C08A8B3-B2DF-4C11-A4B8-1CE76749944C}"/>
    <dgm:cxn modelId="{9A39C193-7F57-4249-89DF-57986AE4F71F}" srcId="{D5C61A9D-2250-4FBF-9E85-6F68ECCE1B1E}" destId="{55071368-6657-4190-8D9F-C736B6C66901}" srcOrd="2" destOrd="0" parTransId="{0540CF49-8F2B-4A3D-B00C-17AD140EA908}" sibTransId="{61F98809-D6C4-4D2B-98BC-4576CB917C76}"/>
    <dgm:cxn modelId="{66AE1660-4561-44D2-85B3-09CD720B1057}" type="presOf" srcId="{D5C61A9D-2250-4FBF-9E85-6F68ECCE1B1E}" destId="{181A23B5-BA60-4C5B-9D4A-85C8731C6CFF}" srcOrd="0" destOrd="0" presId="urn:microsoft.com/office/officeart/2005/8/layout/cycle7"/>
    <dgm:cxn modelId="{04E7355A-54BF-4ADD-9292-D02F61EDEB03}" type="presOf" srcId="{2C08A8B3-B2DF-4C11-A4B8-1CE76749944C}" destId="{59AB54A1-3957-4988-8289-C2A791F5B28F}" srcOrd="0" destOrd="0" presId="urn:microsoft.com/office/officeart/2005/8/layout/cycle7"/>
    <dgm:cxn modelId="{D71F55A1-32E9-4944-8F5F-905F2580B2DF}" type="presParOf" srcId="{181A23B5-BA60-4C5B-9D4A-85C8731C6CFF}" destId="{9EFDE10A-ACE0-418C-8FD5-C1293A0EB1B6}" srcOrd="0" destOrd="0" presId="urn:microsoft.com/office/officeart/2005/8/layout/cycle7"/>
    <dgm:cxn modelId="{B3CCE358-943C-41B6-BAAF-4E457A8B77B6}" type="presParOf" srcId="{181A23B5-BA60-4C5B-9D4A-85C8731C6CFF}" destId="{0C5DFC26-6061-4B73-9D30-2C5156131FEC}" srcOrd="1" destOrd="0" presId="urn:microsoft.com/office/officeart/2005/8/layout/cycle7"/>
    <dgm:cxn modelId="{0384D1CF-5C86-47E0-BD66-0406FF0E4954}" type="presParOf" srcId="{0C5DFC26-6061-4B73-9D30-2C5156131FEC}" destId="{3FC08F30-45B9-45A4-8DA4-EAAF6E0EF56F}" srcOrd="0" destOrd="0" presId="urn:microsoft.com/office/officeart/2005/8/layout/cycle7"/>
    <dgm:cxn modelId="{FFC6AD31-FEDF-4DA0-B0EF-701EFA4F7BF1}" type="presParOf" srcId="{181A23B5-BA60-4C5B-9D4A-85C8731C6CFF}" destId="{8859D325-70D0-4BBC-9F95-E2D3EA1E54D1}" srcOrd="2" destOrd="0" presId="urn:microsoft.com/office/officeart/2005/8/layout/cycle7"/>
    <dgm:cxn modelId="{16517B53-D713-421D-9E1D-10F29F0E1893}" type="presParOf" srcId="{181A23B5-BA60-4C5B-9D4A-85C8731C6CFF}" destId="{59AB54A1-3957-4988-8289-C2A791F5B28F}" srcOrd="3" destOrd="0" presId="urn:microsoft.com/office/officeart/2005/8/layout/cycle7"/>
    <dgm:cxn modelId="{2AE12ECE-45FD-4C6A-BF42-C9BD48ED77D1}" type="presParOf" srcId="{59AB54A1-3957-4988-8289-C2A791F5B28F}" destId="{2096AB92-55FF-423C-93CE-99BDB263EEB0}" srcOrd="0" destOrd="0" presId="urn:microsoft.com/office/officeart/2005/8/layout/cycle7"/>
    <dgm:cxn modelId="{F3D39159-2066-4EDF-9283-75FA9E036A53}" type="presParOf" srcId="{181A23B5-BA60-4C5B-9D4A-85C8731C6CFF}" destId="{34AC3990-359A-47E4-A963-A81A3F582E50}" srcOrd="4" destOrd="0" presId="urn:microsoft.com/office/officeart/2005/8/layout/cycle7"/>
    <dgm:cxn modelId="{025839B3-F85A-4BE1-9531-0274A6C2A556}" type="presParOf" srcId="{181A23B5-BA60-4C5B-9D4A-85C8731C6CFF}" destId="{79BC7FC2-E5F2-476F-9F7F-8849E3DF20AC}" srcOrd="5" destOrd="0" presId="urn:microsoft.com/office/officeart/2005/8/layout/cycle7"/>
    <dgm:cxn modelId="{DDAF50D9-E012-4B34-B141-C192605F70B5}" type="presParOf" srcId="{79BC7FC2-E5F2-476F-9F7F-8849E3DF20AC}" destId="{70037484-21D1-46DE-91B5-4BA5DE7BFF6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43561-EE63-4210-8B84-07CCF4CBB2D2}" type="doc">
      <dgm:prSet loTypeId="urn:microsoft.com/office/officeart/2005/8/layout/vList3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9D68306-C94B-4A8E-8448-EFB2725BDFB0}">
      <dgm:prSet phldrT="[Text]" custT="1"/>
      <dgm:spPr>
        <a:solidFill>
          <a:schemeClr val="accent5">
            <a:lumMod val="10000"/>
          </a:schemeClr>
        </a:solidFill>
      </dgm:spPr>
      <dgm:t>
        <a:bodyPr/>
        <a:lstStyle/>
        <a:p>
          <a:r>
            <a:rPr lang="en-GB" sz="3200" baseline="0" dirty="0" smtClean="0"/>
            <a:t>Click to Offer</a:t>
          </a:r>
          <a:endParaRPr lang="en-GB" sz="3200" dirty="0"/>
        </a:p>
      </dgm:t>
    </dgm:pt>
    <dgm:pt modelId="{D59834DE-E41B-4A72-8E7F-55A3A6727ADC}" type="parTrans" cxnId="{7D2474B6-1C0D-46A9-BBA9-76EFED612342}">
      <dgm:prSet/>
      <dgm:spPr/>
      <dgm:t>
        <a:bodyPr/>
        <a:lstStyle/>
        <a:p>
          <a:endParaRPr lang="en-GB"/>
        </a:p>
      </dgm:t>
    </dgm:pt>
    <dgm:pt modelId="{2897881A-5068-431D-8B46-7498A4C7FA1E}" type="sibTrans" cxnId="{7D2474B6-1C0D-46A9-BBA9-76EFED612342}">
      <dgm:prSet/>
      <dgm:spPr/>
      <dgm:t>
        <a:bodyPr/>
        <a:lstStyle/>
        <a:p>
          <a:endParaRPr lang="en-GB"/>
        </a:p>
      </dgm:t>
    </dgm:pt>
    <dgm:pt modelId="{7FAD2F79-9F40-49CE-A66E-79B69F8B5D5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3600" dirty="0" smtClean="0"/>
            <a:t>Click to Sign-up</a:t>
          </a:r>
          <a:endParaRPr lang="en-GB" sz="3600" dirty="0"/>
        </a:p>
      </dgm:t>
    </dgm:pt>
    <dgm:pt modelId="{18202FD6-9C66-4774-9C8E-8D688B8292DF}" type="parTrans" cxnId="{9D2DFA52-1AE1-4AF6-9D92-FF87BC746758}">
      <dgm:prSet/>
      <dgm:spPr/>
      <dgm:t>
        <a:bodyPr/>
        <a:lstStyle/>
        <a:p>
          <a:endParaRPr lang="en-GB"/>
        </a:p>
      </dgm:t>
    </dgm:pt>
    <dgm:pt modelId="{90C5F056-8E2E-41AE-A5CC-F132B26F47C7}" type="sibTrans" cxnId="{9D2DFA52-1AE1-4AF6-9D92-FF87BC746758}">
      <dgm:prSet/>
      <dgm:spPr/>
      <dgm:t>
        <a:bodyPr/>
        <a:lstStyle/>
        <a:p>
          <a:endParaRPr lang="en-GB"/>
        </a:p>
      </dgm:t>
    </dgm:pt>
    <dgm:pt modelId="{04FABC4B-9A4F-468F-B4F8-2DEAC457C9B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3600" dirty="0" smtClean="0"/>
            <a:t>Day to 1</a:t>
          </a:r>
          <a:r>
            <a:rPr lang="en-GB" sz="3600" baseline="30000" dirty="0" smtClean="0"/>
            <a:t>st</a:t>
          </a:r>
          <a:r>
            <a:rPr lang="en-GB" sz="3600" dirty="0" smtClean="0"/>
            <a:t> Contact</a:t>
          </a:r>
          <a:endParaRPr lang="en-GB" sz="3600" dirty="0"/>
        </a:p>
      </dgm:t>
    </dgm:pt>
    <dgm:pt modelId="{50F617E3-E922-4A3F-898C-39FDED27A88A}" type="parTrans" cxnId="{6A9E1024-EC9B-4C39-9DA5-598345E13DA5}">
      <dgm:prSet/>
      <dgm:spPr/>
      <dgm:t>
        <a:bodyPr/>
        <a:lstStyle/>
        <a:p>
          <a:endParaRPr lang="en-GB"/>
        </a:p>
      </dgm:t>
    </dgm:pt>
    <dgm:pt modelId="{3FF07214-DF70-4D2E-A123-99B98AF94E07}" type="sibTrans" cxnId="{6A9E1024-EC9B-4C39-9DA5-598345E13DA5}">
      <dgm:prSet/>
      <dgm:spPr/>
      <dgm:t>
        <a:bodyPr/>
        <a:lstStyle/>
        <a:p>
          <a:endParaRPr lang="en-GB"/>
        </a:p>
      </dgm:t>
    </dgm:pt>
    <dgm:pt modelId="{1226FBA0-E624-4E46-9B90-5BD0A0493285}">
      <dgm:prSet custT="1"/>
      <dgm:spPr>
        <a:solidFill>
          <a:schemeClr val="accent5">
            <a:lumMod val="25000"/>
          </a:schemeClr>
        </a:solidFill>
      </dgm:spPr>
      <dgm:t>
        <a:bodyPr/>
        <a:lstStyle/>
        <a:p>
          <a:r>
            <a:rPr lang="en-GB" sz="3600" dirty="0" smtClean="0"/>
            <a:t>Hour to ‘Live’</a:t>
          </a:r>
          <a:endParaRPr lang="en-GB" sz="3600" dirty="0"/>
        </a:p>
      </dgm:t>
    </dgm:pt>
    <dgm:pt modelId="{65E9F193-253F-4884-96B2-30F5A4D82382}" type="parTrans" cxnId="{2DF5CD0D-8030-4C12-9B69-824F15F4088B}">
      <dgm:prSet/>
      <dgm:spPr/>
      <dgm:t>
        <a:bodyPr/>
        <a:lstStyle/>
        <a:p>
          <a:endParaRPr lang="en-GB"/>
        </a:p>
      </dgm:t>
    </dgm:pt>
    <dgm:pt modelId="{99635C50-179B-42BA-9B15-8C7BC54D9F67}" type="sibTrans" cxnId="{2DF5CD0D-8030-4C12-9B69-824F15F4088B}">
      <dgm:prSet/>
      <dgm:spPr/>
      <dgm:t>
        <a:bodyPr/>
        <a:lstStyle/>
        <a:p>
          <a:endParaRPr lang="en-GB"/>
        </a:p>
      </dgm:t>
    </dgm:pt>
    <dgm:pt modelId="{0D9BEA75-B2CA-44ED-90DC-274FB8C8CD1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3600" dirty="0" smtClean="0"/>
            <a:t>Month to Close</a:t>
          </a:r>
          <a:endParaRPr lang="en-GB" sz="3600" dirty="0"/>
        </a:p>
      </dgm:t>
    </dgm:pt>
    <dgm:pt modelId="{B6A9CDDA-CFE1-4FFE-B040-94599B0D6E29}" type="parTrans" cxnId="{8EB50B53-840A-4935-8897-39DAC5285222}">
      <dgm:prSet/>
      <dgm:spPr/>
      <dgm:t>
        <a:bodyPr/>
        <a:lstStyle/>
        <a:p>
          <a:endParaRPr lang="en-GB"/>
        </a:p>
      </dgm:t>
    </dgm:pt>
    <dgm:pt modelId="{43013346-BBD1-4A09-8CF6-5D416CDBC368}" type="sibTrans" cxnId="{8EB50B53-840A-4935-8897-39DAC5285222}">
      <dgm:prSet/>
      <dgm:spPr/>
      <dgm:t>
        <a:bodyPr/>
        <a:lstStyle/>
        <a:p>
          <a:endParaRPr lang="en-GB"/>
        </a:p>
      </dgm:t>
    </dgm:pt>
    <dgm:pt modelId="{71B85323-D416-4E1B-9F95-DA7758411BD3}" type="pres">
      <dgm:prSet presAssocID="{59643561-EE63-4210-8B84-07CCF4CBB2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920676E-7ABF-4AAB-B8F1-B7F1F3F37144}" type="pres">
      <dgm:prSet presAssocID="{79D68306-C94B-4A8E-8448-EFB2725BDFB0}" presName="composite" presStyleCnt="0"/>
      <dgm:spPr/>
    </dgm:pt>
    <dgm:pt modelId="{107DA0F8-AE93-4FB5-8F6F-5B0AE2A86161}" type="pres">
      <dgm:prSet presAssocID="{79D68306-C94B-4A8E-8448-EFB2725BDFB0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CA9A204-5116-4548-86D2-44E14E1BA89D}" type="pres">
      <dgm:prSet presAssocID="{79D68306-C94B-4A8E-8448-EFB2725BDFB0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033D86-6A0D-4DA1-B8F7-4F3A130D939B}" type="pres">
      <dgm:prSet presAssocID="{2897881A-5068-431D-8B46-7498A4C7FA1E}" presName="spacing" presStyleCnt="0"/>
      <dgm:spPr/>
    </dgm:pt>
    <dgm:pt modelId="{68025A76-CCD0-4516-9907-C2B7C4BC8063}" type="pres">
      <dgm:prSet presAssocID="{7FAD2F79-9F40-49CE-A66E-79B69F8B5D59}" presName="composite" presStyleCnt="0"/>
      <dgm:spPr/>
    </dgm:pt>
    <dgm:pt modelId="{2A85C367-4AF8-49FF-A7C0-C7510BF58907}" type="pres">
      <dgm:prSet presAssocID="{7FAD2F79-9F40-49CE-A66E-79B69F8B5D59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EE15BC4F-FFEE-43D9-A41E-B41AFEFE80B8}" type="pres">
      <dgm:prSet presAssocID="{7FAD2F79-9F40-49CE-A66E-79B69F8B5D5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0E8EC-B0B0-4C97-AFAD-921E462468BB}" type="pres">
      <dgm:prSet presAssocID="{90C5F056-8E2E-41AE-A5CC-F132B26F47C7}" presName="spacing" presStyleCnt="0"/>
      <dgm:spPr/>
    </dgm:pt>
    <dgm:pt modelId="{1E2ACCAE-2B82-4003-BBD9-6113E23D0E57}" type="pres">
      <dgm:prSet presAssocID="{1226FBA0-E624-4E46-9B90-5BD0A0493285}" presName="composite" presStyleCnt="0"/>
      <dgm:spPr/>
    </dgm:pt>
    <dgm:pt modelId="{9FACBEC5-1188-4FBC-8ABA-2D32FAD3EC5B}" type="pres">
      <dgm:prSet presAssocID="{1226FBA0-E624-4E46-9B90-5BD0A0493285}" presName="imgShp" presStyleLbl="fgImgPlace1" presStyleIdx="2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905B9BF-94D1-40E0-AB90-8E91A1A5CFA1}" type="pres">
      <dgm:prSet presAssocID="{1226FBA0-E624-4E46-9B90-5BD0A0493285}" presName="txShp" presStyleLbl="node1" presStyleIdx="2" presStyleCnt="5" custLinFactNeighborY="49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3D92EB-A5F2-4BD8-9369-BB315E032F21}" type="pres">
      <dgm:prSet presAssocID="{99635C50-179B-42BA-9B15-8C7BC54D9F67}" presName="spacing" presStyleCnt="0"/>
      <dgm:spPr/>
    </dgm:pt>
    <dgm:pt modelId="{4D0F9DC9-1590-4821-9032-B24EDB21F474}" type="pres">
      <dgm:prSet presAssocID="{04FABC4B-9A4F-468F-B4F8-2DEAC457C9B2}" presName="composite" presStyleCnt="0"/>
      <dgm:spPr/>
    </dgm:pt>
    <dgm:pt modelId="{EC21A8F3-29E8-4792-BD59-487433265A4C}" type="pres">
      <dgm:prSet presAssocID="{04FABC4B-9A4F-468F-B4F8-2DEAC457C9B2}" presName="imgShp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934879F-ED6A-4B9C-B0BF-5BFF7EB2F7A6}" type="pres">
      <dgm:prSet presAssocID="{04FABC4B-9A4F-468F-B4F8-2DEAC457C9B2}" presName="txShp" presStyleLbl="node1" presStyleIdx="3" presStyleCnt="5" custLinFactNeighborX="2077" custLinFactNeighborY="-56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586E86-4352-4911-8CB0-C390AD038E5E}" type="pres">
      <dgm:prSet presAssocID="{3FF07214-DF70-4D2E-A123-99B98AF94E07}" presName="spacing" presStyleCnt="0"/>
      <dgm:spPr/>
    </dgm:pt>
    <dgm:pt modelId="{25B10781-4637-4B9B-8DE3-DCC4B56DDF4B}" type="pres">
      <dgm:prSet presAssocID="{0D9BEA75-B2CA-44ED-90DC-274FB8C8CD19}" presName="composite" presStyleCnt="0"/>
      <dgm:spPr/>
    </dgm:pt>
    <dgm:pt modelId="{4F2270FB-E54F-48EB-AD31-64AD4BC8D80A}" type="pres">
      <dgm:prSet presAssocID="{0D9BEA75-B2CA-44ED-90DC-274FB8C8CD19}" presName="imgShp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5193EA-FC8A-435B-A796-05AB50958205}" type="pres">
      <dgm:prSet presAssocID="{0D9BEA75-B2CA-44ED-90DC-274FB8C8CD1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D2DFA52-1AE1-4AF6-9D92-FF87BC746758}" srcId="{59643561-EE63-4210-8B84-07CCF4CBB2D2}" destId="{7FAD2F79-9F40-49CE-A66E-79B69F8B5D59}" srcOrd="1" destOrd="0" parTransId="{18202FD6-9C66-4774-9C8E-8D688B8292DF}" sibTransId="{90C5F056-8E2E-41AE-A5CC-F132B26F47C7}"/>
    <dgm:cxn modelId="{F5B20A75-6F60-4F6B-9805-992AF656A7D1}" type="presOf" srcId="{04FABC4B-9A4F-468F-B4F8-2DEAC457C9B2}" destId="{6934879F-ED6A-4B9C-B0BF-5BFF7EB2F7A6}" srcOrd="0" destOrd="0" presId="urn:microsoft.com/office/officeart/2005/8/layout/vList3"/>
    <dgm:cxn modelId="{84D4A27B-6704-4106-AEA6-0D8D002CCDFB}" type="presOf" srcId="{7FAD2F79-9F40-49CE-A66E-79B69F8B5D59}" destId="{EE15BC4F-FFEE-43D9-A41E-B41AFEFE80B8}" srcOrd="0" destOrd="0" presId="urn:microsoft.com/office/officeart/2005/8/layout/vList3"/>
    <dgm:cxn modelId="{7D2474B6-1C0D-46A9-BBA9-76EFED612342}" srcId="{59643561-EE63-4210-8B84-07CCF4CBB2D2}" destId="{79D68306-C94B-4A8E-8448-EFB2725BDFB0}" srcOrd="0" destOrd="0" parTransId="{D59834DE-E41B-4A72-8E7F-55A3A6727ADC}" sibTransId="{2897881A-5068-431D-8B46-7498A4C7FA1E}"/>
    <dgm:cxn modelId="{2DF5CD0D-8030-4C12-9B69-824F15F4088B}" srcId="{59643561-EE63-4210-8B84-07CCF4CBB2D2}" destId="{1226FBA0-E624-4E46-9B90-5BD0A0493285}" srcOrd="2" destOrd="0" parTransId="{65E9F193-253F-4884-96B2-30F5A4D82382}" sibTransId="{99635C50-179B-42BA-9B15-8C7BC54D9F67}"/>
    <dgm:cxn modelId="{FF6B8FD3-BFE8-4CB1-9266-E5626D2EB7B9}" type="presOf" srcId="{59643561-EE63-4210-8B84-07CCF4CBB2D2}" destId="{71B85323-D416-4E1B-9F95-DA7758411BD3}" srcOrd="0" destOrd="0" presId="urn:microsoft.com/office/officeart/2005/8/layout/vList3"/>
    <dgm:cxn modelId="{6A9E1024-EC9B-4C39-9DA5-598345E13DA5}" srcId="{59643561-EE63-4210-8B84-07CCF4CBB2D2}" destId="{04FABC4B-9A4F-468F-B4F8-2DEAC457C9B2}" srcOrd="3" destOrd="0" parTransId="{50F617E3-E922-4A3F-898C-39FDED27A88A}" sibTransId="{3FF07214-DF70-4D2E-A123-99B98AF94E07}"/>
    <dgm:cxn modelId="{8EB50B53-840A-4935-8897-39DAC5285222}" srcId="{59643561-EE63-4210-8B84-07CCF4CBB2D2}" destId="{0D9BEA75-B2CA-44ED-90DC-274FB8C8CD19}" srcOrd="4" destOrd="0" parTransId="{B6A9CDDA-CFE1-4FFE-B040-94599B0D6E29}" sibTransId="{43013346-BBD1-4A09-8CF6-5D416CDBC368}"/>
    <dgm:cxn modelId="{896A041A-FBE8-418F-ADF0-67FD17BDB629}" type="presOf" srcId="{1226FBA0-E624-4E46-9B90-5BD0A0493285}" destId="{C905B9BF-94D1-40E0-AB90-8E91A1A5CFA1}" srcOrd="0" destOrd="0" presId="urn:microsoft.com/office/officeart/2005/8/layout/vList3"/>
    <dgm:cxn modelId="{EC028BF7-5335-4C8A-8A40-30D5BE4EF40E}" type="presOf" srcId="{79D68306-C94B-4A8E-8448-EFB2725BDFB0}" destId="{8CA9A204-5116-4548-86D2-44E14E1BA89D}" srcOrd="0" destOrd="0" presId="urn:microsoft.com/office/officeart/2005/8/layout/vList3"/>
    <dgm:cxn modelId="{B38EE7DE-85A3-456B-B337-510A0917368C}" type="presOf" srcId="{0D9BEA75-B2CA-44ED-90DC-274FB8C8CD19}" destId="{945193EA-FC8A-435B-A796-05AB50958205}" srcOrd="0" destOrd="0" presId="urn:microsoft.com/office/officeart/2005/8/layout/vList3"/>
    <dgm:cxn modelId="{CE831F7E-2664-4CF6-AF40-CACCF0AF75CE}" type="presParOf" srcId="{71B85323-D416-4E1B-9F95-DA7758411BD3}" destId="{1920676E-7ABF-4AAB-B8F1-B7F1F3F37144}" srcOrd="0" destOrd="0" presId="urn:microsoft.com/office/officeart/2005/8/layout/vList3"/>
    <dgm:cxn modelId="{8BC0841D-6E50-4774-A6D5-F5313364EE25}" type="presParOf" srcId="{1920676E-7ABF-4AAB-B8F1-B7F1F3F37144}" destId="{107DA0F8-AE93-4FB5-8F6F-5B0AE2A86161}" srcOrd="0" destOrd="0" presId="urn:microsoft.com/office/officeart/2005/8/layout/vList3"/>
    <dgm:cxn modelId="{C6F77E01-2426-4E14-99EE-9E71D9CE8DBB}" type="presParOf" srcId="{1920676E-7ABF-4AAB-B8F1-B7F1F3F37144}" destId="{8CA9A204-5116-4548-86D2-44E14E1BA89D}" srcOrd="1" destOrd="0" presId="urn:microsoft.com/office/officeart/2005/8/layout/vList3"/>
    <dgm:cxn modelId="{33EFE6EE-7D78-4131-A3F7-E09D5BE7C300}" type="presParOf" srcId="{71B85323-D416-4E1B-9F95-DA7758411BD3}" destId="{7A033D86-6A0D-4DA1-B8F7-4F3A130D939B}" srcOrd="1" destOrd="0" presId="urn:microsoft.com/office/officeart/2005/8/layout/vList3"/>
    <dgm:cxn modelId="{7BC6D1AC-BD54-43DA-A5D3-448051118F8C}" type="presParOf" srcId="{71B85323-D416-4E1B-9F95-DA7758411BD3}" destId="{68025A76-CCD0-4516-9907-C2B7C4BC8063}" srcOrd="2" destOrd="0" presId="urn:microsoft.com/office/officeart/2005/8/layout/vList3"/>
    <dgm:cxn modelId="{FB2A0ECC-27C6-4DE4-983C-0C8F460FD52F}" type="presParOf" srcId="{68025A76-CCD0-4516-9907-C2B7C4BC8063}" destId="{2A85C367-4AF8-49FF-A7C0-C7510BF58907}" srcOrd="0" destOrd="0" presId="urn:microsoft.com/office/officeart/2005/8/layout/vList3"/>
    <dgm:cxn modelId="{130B7AA4-0C25-4EB8-A35B-3DDA37F1A8E4}" type="presParOf" srcId="{68025A76-CCD0-4516-9907-C2B7C4BC8063}" destId="{EE15BC4F-FFEE-43D9-A41E-B41AFEFE80B8}" srcOrd="1" destOrd="0" presId="urn:microsoft.com/office/officeart/2005/8/layout/vList3"/>
    <dgm:cxn modelId="{3274A693-5DB4-41C2-A0E3-B6B1AC5C8365}" type="presParOf" srcId="{71B85323-D416-4E1B-9F95-DA7758411BD3}" destId="{AD50E8EC-B0B0-4C97-AFAD-921E462468BB}" srcOrd="3" destOrd="0" presId="urn:microsoft.com/office/officeart/2005/8/layout/vList3"/>
    <dgm:cxn modelId="{46B7849C-7659-4CDC-AB1C-9CFA7874F3D8}" type="presParOf" srcId="{71B85323-D416-4E1B-9F95-DA7758411BD3}" destId="{1E2ACCAE-2B82-4003-BBD9-6113E23D0E57}" srcOrd="4" destOrd="0" presId="urn:microsoft.com/office/officeart/2005/8/layout/vList3"/>
    <dgm:cxn modelId="{4E99A0B9-307C-472B-BD0C-773CF977D58D}" type="presParOf" srcId="{1E2ACCAE-2B82-4003-BBD9-6113E23D0E57}" destId="{9FACBEC5-1188-4FBC-8ABA-2D32FAD3EC5B}" srcOrd="0" destOrd="0" presId="urn:microsoft.com/office/officeart/2005/8/layout/vList3"/>
    <dgm:cxn modelId="{6C90DF56-271D-4FA4-B3F9-7E08E4251FF0}" type="presParOf" srcId="{1E2ACCAE-2B82-4003-BBD9-6113E23D0E57}" destId="{C905B9BF-94D1-40E0-AB90-8E91A1A5CFA1}" srcOrd="1" destOrd="0" presId="urn:microsoft.com/office/officeart/2005/8/layout/vList3"/>
    <dgm:cxn modelId="{0E87B9CF-6C33-49B5-B30A-0358C1939DF9}" type="presParOf" srcId="{71B85323-D416-4E1B-9F95-DA7758411BD3}" destId="{763D92EB-A5F2-4BD8-9369-BB315E032F21}" srcOrd="5" destOrd="0" presId="urn:microsoft.com/office/officeart/2005/8/layout/vList3"/>
    <dgm:cxn modelId="{E69C9FBA-8E83-4B10-9499-CA6A7CD30092}" type="presParOf" srcId="{71B85323-D416-4E1B-9F95-DA7758411BD3}" destId="{4D0F9DC9-1590-4821-9032-B24EDB21F474}" srcOrd="6" destOrd="0" presId="urn:microsoft.com/office/officeart/2005/8/layout/vList3"/>
    <dgm:cxn modelId="{EA3FA8E6-8B17-4D33-853E-3ACE04107B1C}" type="presParOf" srcId="{4D0F9DC9-1590-4821-9032-B24EDB21F474}" destId="{EC21A8F3-29E8-4792-BD59-487433265A4C}" srcOrd="0" destOrd="0" presId="urn:microsoft.com/office/officeart/2005/8/layout/vList3"/>
    <dgm:cxn modelId="{FF6035D9-8B13-44F0-BF0C-3CD8C3017A40}" type="presParOf" srcId="{4D0F9DC9-1590-4821-9032-B24EDB21F474}" destId="{6934879F-ED6A-4B9C-B0BF-5BFF7EB2F7A6}" srcOrd="1" destOrd="0" presId="urn:microsoft.com/office/officeart/2005/8/layout/vList3"/>
    <dgm:cxn modelId="{CAB41B6E-97CA-4717-B3AD-EAF82CC5623F}" type="presParOf" srcId="{71B85323-D416-4E1B-9F95-DA7758411BD3}" destId="{6A586E86-4352-4911-8CB0-C390AD038E5E}" srcOrd="7" destOrd="0" presId="urn:microsoft.com/office/officeart/2005/8/layout/vList3"/>
    <dgm:cxn modelId="{7807BD07-E16C-4EC3-819B-4FA7389F4A69}" type="presParOf" srcId="{71B85323-D416-4E1B-9F95-DA7758411BD3}" destId="{25B10781-4637-4B9B-8DE3-DCC4B56DDF4B}" srcOrd="8" destOrd="0" presId="urn:microsoft.com/office/officeart/2005/8/layout/vList3"/>
    <dgm:cxn modelId="{7BDD6DF9-65BF-40D7-B988-8E67AABF9ACA}" type="presParOf" srcId="{25B10781-4637-4B9B-8DE3-DCC4B56DDF4B}" destId="{4F2270FB-E54F-48EB-AD31-64AD4BC8D80A}" srcOrd="0" destOrd="0" presId="urn:microsoft.com/office/officeart/2005/8/layout/vList3"/>
    <dgm:cxn modelId="{5710D21B-A332-4B4B-BBD7-CE02E62746D3}" type="presParOf" srcId="{25B10781-4637-4B9B-8DE3-DCC4B56DDF4B}" destId="{945193EA-FC8A-435B-A796-05AB5095820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DE10A-ACE0-418C-8FD5-C1293A0EB1B6}">
      <dsp:nvSpPr>
        <dsp:cNvPr id="0" name=""/>
        <dsp:cNvSpPr/>
      </dsp:nvSpPr>
      <dsp:spPr>
        <a:xfrm>
          <a:off x="1448506" y="897"/>
          <a:ext cx="1446386" cy="723193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CRM</a:t>
          </a:r>
          <a:endParaRPr lang="en-GB" sz="1500" kern="1200" dirty="0"/>
        </a:p>
      </dsp:txBody>
      <dsp:txXfrm>
        <a:off x="1448506" y="897"/>
        <a:ext cx="1446386" cy="723193"/>
      </dsp:txXfrm>
    </dsp:sp>
    <dsp:sp modelId="{0C5DFC26-6061-4B73-9D30-2C5156131FEC}">
      <dsp:nvSpPr>
        <dsp:cNvPr id="0" name=""/>
        <dsp:cNvSpPr/>
      </dsp:nvSpPr>
      <dsp:spPr>
        <a:xfrm rot="3600000">
          <a:off x="2982378" y="1270441"/>
          <a:ext cx="754163" cy="25311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3600000">
        <a:off x="2982378" y="1270441"/>
        <a:ext cx="754163" cy="253117"/>
      </dsp:txXfrm>
    </dsp:sp>
    <dsp:sp modelId="{8859D325-70D0-4BBC-9F95-E2D3EA1E54D1}">
      <dsp:nvSpPr>
        <dsp:cNvPr id="0" name=""/>
        <dsp:cNvSpPr/>
      </dsp:nvSpPr>
      <dsp:spPr>
        <a:xfrm>
          <a:off x="2643051" y="2069909"/>
          <a:ext cx="1446386" cy="72319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SharePoint</a:t>
          </a:r>
          <a:endParaRPr lang="en-GB" sz="1500" kern="1200" dirty="0"/>
        </a:p>
      </dsp:txBody>
      <dsp:txXfrm>
        <a:off x="2643051" y="2069909"/>
        <a:ext cx="1446386" cy="723193"/>
      </dsp:txXfrm>
    </dsp:sp>
    <dsp:sp modelId="{59AB54A1-3957-4988-8289-C2A791F5B28F}">
      <dsp:nvSpPr>
        <dsp:cNvPr id="0" name=""/>
        <dsp:cNvSpPr/>
      </dsp:nvSpPr>
      <dsp:spPr>
        <a:xfrm rot="10800000">
          <a:off x="1794618" y="2304947"/>
          <a:ext cx="754163" cy="25311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10800000">
        <a:off x="1794618" y="2304947"/>
        <a:ext cx="754163" cy="253117"/>
      </dsp:txXfrm>
    </dsp:sp>
    <dsp:sp modelId="{34AC3990-359A-47E4-A963-A81A3F582E50}">
      <dsp:nvSpPr>
        <dsp:cNvPr id="0" name=""/>
        <dsp:cNvSpPr/>
      </dsp:nvSpPr>
      <dsp:spPr>
        <a:xfrm>
          <a:off x="253961" y="2069909"/>
          <a:ext cx="1446386" cy="7231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Exchange/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Outlook/OCS</a:t>
          </a:r>
          <a:endParaRPr lang="en-GB" sz="1500" kern="1200" dirty="0"/>
        </a:p>
      </dsp:txBody>
      <dsp:txXfrm>
        <a:off x="253961" y="2069909"/>
        <a:ext cx="1446386" cy="723193"/>
      </dsp:txXfrm>
    </dsp:sp>
    <dsp:sp modelId="{79BC7FC2-E5F2-476F-9F7F-8849E3DF20AC}">
      <dsp:nvSpPr>
        <dsp:cNvPr id="0" name=""/>
        <dsp:cNvSpPr/>
      </dsp:nvSpPr>
      <dsp:spPr>
        <a:xfrm rot="18000000">
          <a:off x="606866" y="1228484"/>
          <a:ext cx="754163" cy="25311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18000000">
        <a:off x="606866" y="1228484"/>
        <a:ext cx="754163" cy="2531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DE10A-ACE0-418C-8FD5-C1293A0EB1B6}">
      <dsp:nvSpPr>
        <dsp:cNvPr id="0" name=""/>
        <dsp:cNvSpPr/>
      </dsp:nvSpPr>
      <dsp:spPr>
        <a:xfrm>
          <a:off x="1448506" y="897"/>
          <a:ext cx="1446386" cy="723193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CRM</a:t>
          </a:r>
          <a:endParaRPr lang="en-GB" sz="1500" kern="1200" dirty="0"/>
        </a:p>
      </dsp:txBody>
      <dsp:txXfrm>
        <a:off x="1448506" y="897"/>
        <a:ext cx="1446386" cy="723193"/>
      </dsp:txXfrm>
    </dsp:sp>
    <dsp:sp modelId="{0C5DFC26-6061-4B73-9D30-2C5156131FEC}">
      <dsp:nvSpPr>
        <dsp:cNvPr id="0" name=""/>
        <dsp:cNvSpPr/>
      </dsp:nvSpPr>
      <dsp:spPr>
        <a:xfrm rot="3600000">
          <a:off x="2982378" y="1270441"/>
          <a:ext cx="754163" cy="25311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3600000">
        <a:off x="2982378" y="1270441"/>
        <a:ext cx="754163" cy="253117"/>
      </dsp:txXfrm>
    </dsp:sp>
    <dsp:sp modelId="{8859D325-70D0-4BBC-9F95-E2D3EA1E54D1}">
      <dsp:nvSpPr>
        <dsp:cNvPr id="0" name=""/>
        <dsp:cNvSpPr/>
      </dsp:nvSpPr>
      <dsp:spPr>
        <a:xfrm>
          <a:off x="2643051" y="2069909"/>
          <a:ext cx="1446386" cy="72319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SharePoint</a:t>
          </a:r>
          <a:endParaRPr lang="en-GB" sz="1500" kern="1200" dirty="0"/>
        </a:p>
      </dsp:txBody>
      <dsp:txXfrm>
        <a:off x="2643051" y="2069909"/>
        <a:ext cx="1446386" cy="723193"/>
      </dsp:txXfrm>
    </dsp:sp>
    <dsp:sp modelId="{59AB54A1-3957-4988-8289-C2A791F5B28F}">
      <dsp:nvSpPr>
        <dsp:cNvPr id="0" name=""/>
        <dsp:cNvSpPr/>
      </dsp:nvSpPr>
      <dsp:spPr>
        <a:xfrm rot="10800000">
          <a:off x="1794618" y="2304947"/>
          <a:ext cx="754163" cy="25311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10800000">
        <a:off x="1794618" y="2304947"/>
        <a:ext cx="754163" cy="253117"/>
      </dsp:txXfrm>
    </dsp:sp>
    <dsp:sp modelId="{34AC3990-359A-47E4-A963-A81A3F582E50}">
      <dsp:nvSpPr>
        <dsp:cNvPr id="0" name=""/>
        <dsp:cNvSpPr/>
      </dsp:nvSpPr>
      <dsp:spPr>
        <a:xfrm>
          <a:off x="253961" y="2069909"/>
          <a:ext cx="1446386" cy="7231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Exchange/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Outlook/OCS</a:t>
          </a:r>
          <a:endParaRPr lang="en-GB" sz="1500" kern="1200" dirty="0"/>
        </a:p>
      </dsp:txBody>
      <dsp:txXfrm>
        <a:off x="253961" y="2069909"/>
        <a:ext cx="1446386" cy="723193"/>
      </dsp:txXfrm>
    </dsp:sp>
    <dsp:sp modelId="{79BC7FC2-E5F2-476F-9F7F-8849E3DF20AC}">
      <dsp:nvSpPr>
        <dsp:cNvPr id="0" name=""/>
        <dsp:cNvSpPr/>
      </dsp:nvSpPr>
      <dsp:spPr>
        <a:xfrm rot="18000000">
          <a:off x="606866" y="1228484"/>
          <a:ext cx="754163" cy="25311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18000000">
        <a:off x="606866" y="1228484"/>
        <a:ext cx="754163" cy="2531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A9A204-5116-4548-86D2-44E14E1BA89D}">
      <dsp:nvSpPr>
        <dsp:cNvPr id="0" name=""/>
        <dsp:cNvSpPr/>
      </dsp:nvSpPr>
      <dsp:spPr>
        <a:xfrm rot="10800000">
          <a:off x="1269588" y="1174"/>
          <a:ext cx="4228079" cy="818485"/>
        </a:xfrm>
        <a:prstGeom prst="homePlate">
          <a:avLst/>
        </a:prstGeom>
        <a:solidFill>
          <a:schemeClr val="accent5">
            <a:lumMod val="1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929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baseline="0" dirty="0" smtClean="0"/>
            <a:t>Click to Offer</a:t>
          </a:r>
          <a:endParaRPr lang="en-GB" sz="3200" kern="1200" dirty="0"/>
        </a:p>
      </dsp:txBody>
      <dsp:txXfrm rot="10800000">
        <a:off x="1269588" y="1174"/>
        <a:ext cx="4228079" cy="818485"/>
      </dsp:txXfrm>
    </dsp:sp>
    <dsp:sp modelId="{107DA0F8-AE93-4FB5-8F6F-5B0AE2A86161}">
      <dsp:nvSpPr>
        <dsp:cNvPr id="0" name=""/>
        <dsp:cNvSpPr/>
      </dsp:nvSpPr>
      <dsp:spPr>
        <a:xfrm>
          <a:off x="860345" y="1174"/>
          <a:ext cx="818485" cy="818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15BC4F-FFEE-43D9-A41E-B41AFEFE80B8}">
      <dsp:nvSpPr>
        <dsp:cNvPr id="0" name=""/>
        <dsp:cNvSpPr/>
      </dsp:nvSpPr>
      <dsp:spPr>
        <a:xfrm rot="10800000">
          <a:off x="1269588" y="1063984"/>
          <a:ext cx="4228079" cy="818485"/>
        </a:xfrm>
        <a:prstGeom prst="homePlat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929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Click to Sign-up</a:t>
          </a:r>
          <a:endParaRPr lang="en-GB" sz="3600" kern="1200" dirty="0"/>
        </a:p>
      </dsp:txBody>
      <dsp:txXfrm rot="10800000">
        <a:off x="1269588" y="1063984"/>
        <a:ext cx="4228079" cy="818485"/>
      </dsp:txXfrm>
    </dsp:sp>
    <dsp:sp modelId="{2A85C367-4AF8-49FF-A7C0-C7510BF58907}">
      <dsp:nvSpPr>
        <dsp:cNvPr id="0" name=""/>
        <dsp:cNvSpPr/>
      </dsp:nvSpPr>
      <dsp:spPr>
        <a:xfrm>
          <a:off x="860345" y="1063984"/>
          <a:ext cx="818485" cy="81848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05B9BF-94D1-40E0-AB90-8E91A1A5CFA1}">
      <dsp:nvSpPr>
        <dsp:cNvPr id="0" name=""/>
        <dsp:cNvSpPr/>
      </dsp:nvSpPr>
      <dsp:spPr>
        <a:xfrm rot="10800000">
          <a:off x="1269588" y="2166932"/>
          <a:ext cx="4228079" cy="818485"/>
        </a:xfrm>
        <a:prstGeom prst="homePlate">
          <a:avLst/>
        </a:prstGeom>
        <a:solidFill>
          <a:schemeClr val="accent5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929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Hour to ‘Live’</a:t>
          </a:r>
          <a:endParaRPr lang="en-GB" sz="3600" kern="1200" dirty="0"/>
        </a:p>
      </dsp:txBody>
      <dsp:txXfrm rot="10800000">
        <a:off x="1269588" y="2166932"/>
        <a:ext cx="4228079" cy="818485"/>
      </dsp:txXfrm>
    </dsp:sp>
    <dsp:sp modelId="{9FACBEC5-1188-4FBC-8ABA-2D32FAD3EC5B}">
      <dsp:nvSpPr>
        <dsp:cNvPr id="0" name=""/>
        <dsp:cNvSpPr/>
      </dsp:nvSpPr>
      <dsp:spPr>
        <a:xfrm>
          <a:off x="860345" y="2126794"/>
          <a:ext cx="818485" cy="81848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34879F-ED6A-4B9C-B0BF-5BFF7EB2F7A6}">
      <dsp:nvSpPr>
        <dsp:cNvPr id="0" name=""/>
        <dsp:cNvSpPr/>
      </dsp:nvSpPr>
      <dsp:spPr>
        <a:xfrm rot="10800000">
          <a:off x="1357405" y="3143269"/>
          <a:ext cx="4228079" cy="818485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929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Day to 1</a:t>
          </a:r>
          <a:r>
            <a:rPr lang="en-GB" sz="3600" kern="1200" baseline="30000" dirty="0" smtClean="0"/>
            <a:t>st</a:t>
          </a:r>
          <a:r>
            <a:rPr lang="en-GB" sz="3600" kern="1200" dirty="0" smtClean="0"/>
            <a:t> Contact</a:t>
          </a:r>
          <a:endParaRPr lang="en-GB" sz="3600" kern="1200" dirty="0"/>
        </a:p>
      </dsp:txBody>
      <dsp:txXfrm rot="10800000">
        <a:off x="1357405" y="3143269"/>
        <a:ext cx="4228079" cy="818485"/>
      </dsp:txXfrm>
    </dsp:sp>
    <dsp:sp modelId="{EC21A8F3-29E8-4792-BD59-487433265A4C}">
      <dsp:nvSpPr>
        <dsp:cNvPr id="0" name=""/>
        <dsp:cNvSpPr/>
      </dsp:nvSpPr>
      <dsp:spPr>
        <a:xfrm>
          <a:off x="860345" y="3189603"/>
          <a:ext cx="818485" cy="818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5193EA-FC8A-435B-A796-05AB50958205}">
      <dsp:nvSpPr>
        <dsp:cNvPr id="0" name=""/>
        <dsp:cNvSpPr/>
      </dsp:nvSpPr>
      <dsp:spPr>
        <a:xfrm rot="10800000">
          <a:off x="1269588" y="4252413"/>
          <a:ext cx="4228079" cy="818485"/>
        </a:xfrm>
        <a:prstGeom prst="homePlat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929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Month to Close</a:t>
          </a:r>
          <a:endParaRPr lang="en-GB" sz="3600" kern="1200" dirty="0"/>
        </a:p>
      </dsp:txBody>
      <dsp:txXfrm rot="10800000">
        <a:off x="1269588" y="4252413"/>
        <a:ext cx="4228079" cy="818485"/>
      </dsp:txXfrm>
    </dsp:sp>
    <dsp:sp modelId="{4F2270FB-E54F-48EB-AD31-64AD4BC8D80A}">
      <dsp:nvSpPr>
        <dsp:cNvPr id="0" name=""/>
        <dsp:cNvSpPr/>
      </dsp:nvSpPr>
      <dsp:spPr>
        <a:xfrm>
          <a:off x="860345" y="4252413"/>
          <a:ext cx="818485" cy="818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6ECBB-740B-4F74-A747-C3D21EB8D0FD}" type="datetimeFigureOut">
              <a:rPr lang="en-US" smtClean="0"/>
              <a:t>6/18/2009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FF82-C4E0-460B-8FB5-38F75B0795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fld id="{AE6DA61F-3399-41A2-84E2-B45D2905D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DA61F-3399-41A2-84E2-B45D2905D82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F4619-7054-4F12-A5FD-0A0DBD3F259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DA61F-3399-41A2-84E2-B45D2905D8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27872-CE04-43B8-A9B6-A13B5C25C6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D2DA0-C6BE-405F-A6F6-A9234C7EE6F3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ost_Days_PPT_cover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5334000"/>
            <a:ext cx="45720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st_Days_PPT_divider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599" y="4406900"/>
            <a:ext cx="5218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599" y="2906713"/>
            <a:ext cx="52181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CCC27619-B3C4-4A2C-B975-DED870B260C6}" type="datetimeFigureOut">
              <a:rPr lang="es-ES" smtClean="0"/>
              <a:pPr/>
              <a:t>18/06/2009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480425" cy="595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16050"/>
            <a:ext cx="4170363" cy="221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416050"/>
            <a:ext cx="4171950" cy="221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8" r:id="rId5"/>
    <p:sldLayoutId id="2147483665" r:id="rId6"/>
    <p:sldLayoutId id="2147483666" r:id="rId7"/>
    <p:sldLayoutId id="214748366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•"/>
        <a:defRPr sz="16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–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»"/>
        <a:defRPr sz="16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9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85828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WHAT- an expanded and NEW opportunity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rot="5400000">
            <a:off x="7514924" y="3928722"/>
            <a:ext cx="2924040" cy="3341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© CustomRM Limited 2008</a:t>
            </a: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3101839" y="4658370"/>
            <a:ext cx="2676036" cy="913769"/>
            <a:chOff x="3286116" y="4522325"/>
            <a:chExt cx="5000660" cy="1000132"/>
          </a:xfrm>
          <a:solidFill>
            <a:srgbClr val="00B050"/>
          </a:solidFill>
        </p:grpSpPr>
        <p:sp>
          <p:nvSpPr>
            <p:cNvPr id="10" name="Rectangle 9"/>
            <p:cNvSpPr/>
            <p:nvPr/>
          </p:nvSpPr>
          <p:spPr>
            <a:xfrm>
              <a:off x="4000496" y="4522325"/>
              <a:ext cx="3571900" cy="10001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Windows</a:t>
              </a:r>
            </a:p>
            <a:p>
              <a:pPr algn="ctr"/>
              <a:r>
                <a:rPr lang="en-GB" sz="900" dirty="0" smtClean="0"/>
                <a:t>(Building clocks, API’s</a:t>
              </a:r>
            </a:p>
            <a:p>
              <a:pPr algn="ctr"/>
              <a:r>
                <a:rPr lang="en-GB" sz="900" dirty="0" smtClean="0"/>
                <a:t>Core Services)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86116" y="4522325"/>
              <a:ext cx="714380" cy="10001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1400" dirty="0" smtClean="0"/>
                <a:t>O/S Extensions</a:t>
              </a:r>
              <a:endParaRPr lang="en-GB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72396" y="4522325"/>
              <a:ext cx="714380" cy="10001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dirty="0" smtClean="0"/>
                <a:t>H/W</a:t>
              </a:r>
              <a:endParaRPr lang="en-GB" dirty="0"/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6430480" y="4658370"/>
            <a:ext cx="2477763" cy="913769"/>
            <a:chOff x="3561662" y="4572008"/>
            <a:chExt cx="2711945" cy="1000132"/>
          </a:xfrm>
          <a:solidFill>
            <a:srgbClr val="00B050"/>
          </a:solidFill>
        </p:grpSpPr>
        <p:sp>
          <p:nvSpPr>
            <p:cNvPr id="25" name="Rectangle 24"/>
            <p:cNvSpPr/>
            <p:nvPr/>
          </p:nvSpPr>
          <p:spPr>
            <a:xfrm>
              <a:off x="3561662" y="4572008"/>
              <a:ext cx="2092113" cy="10001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Windows Cloud Services</a:t>
              </a:r>
            </a:p>
            <a:p>
              <a:pPr algn="ctr"/>
              <a:r>
                <a:rPr lang="en-GB" sz="900" dirty="0" smtClean="0"/>
                <a:t>(Building clocks, core services, API’s, Storage, Hosting)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88876" y="5181913"/>
              <a:ext cx="184731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GB" sz="1200" dirty="0"/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6048187" y="4593102"/>
            <a:ext cx="2860056" cy="979038"/>
            <a:chOff x="3143238" y="4500570"/>
            <a:chExt cx="3130369" cy="1071570"/>
          </a:xfrm>
          <a:solidFill>
            <a:srgbClr val="00B050"/>
          </a:solidFill>
        </p:grpSpPr>
        <p:sp>
          <p:nvSpPr>
            <p:cNvPr id="26" name="Rectangle 25"/>
            <p:cNvSpPr/>
            <p:nvPr/>
          </p:nvSpPr>
          <p:spPr>
            <a:xfrm>
              <a:off x="3143238" y="4572008"/>
              <a:ext cx="418423" cy="10001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1400" dirty="0" smtClean="0"/>
                <a:t>Partner Hosting</a:t>
              </a:r>
              <a:endParaRPr lang="en-GB" sz="14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653775" y="4572008"/>
              <a:ext cx="418423" cy="10001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1400" dirty="0" smtClean="0"/>
                <a:t>Extension Services</a:t>
              </a:r>
              <a:endParaRPr lang="en-GB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88876" y="4500570"/>
              <a:ext cx="184731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GB" sz="1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978041" y="3515362"/>
            <a:ext cx="2094289" cy="9137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MS Servers</a:t>
            </a:r>
          </a:p>
        </p:txBody>
      </p:sp>
      <p:sp>
        <p:nvSpPr>
          <p:cNvPr id="20" name="Freeform 19"/>
          <p:cNvSpPr/>
          <p:nvPr/>
        </p:nvSpPr>
        <p:spPr>
          <a:xfrm>
            <a:off x="3354760" y="2342396"/>
            <a:ext cx="5352072" cy="2108491"/>
          </a:xfrm>
          <a:custGeom>
            <a:avLst/>
            <a:gdLst>
              <a:gd name="connsiteX0" fmla="*/ 1382486 w 5029200"/>
              <a:gd name="connsiteY0" fmla="*/ 2296886 h 2307771"/>
              <a:gd name="connsiteX1" fmla="*/ 1382486 w 5029200"/>
              <a:gd name="connsiteY1" fmla="*/ 1143000 h 2307771"/>
              <a:gd name="connsiteX2" fmla="*/ 3635829 w 5029200"/>
              <a:gd name="connsiteY2" fmla="*/ 1143000 h 2307771"/>
              <a:gd name="connsiteX3" fmla="*/ 3635829 w 5029200"/>
              <a:gd name="connsiteY3" fmla="*/ 2307771 h 2307771"/>
              <a:gd name="connsiteX4" fmla="*/ 5029200 w 5029200"/>
              <a:gd name="connsiteY4" fmla="*/ 2307771 h 2307771"/>
              <a:gd name="connsiteX5" fmla="*/ 5029200 w 5029200"/>
              <a:gd name="connsiteY5" fmla="*/ 0 h 2307771"/>
              <a:gd name="connsiteX6" fmla="*/ 0 w 5029200"/>
              <a:gd name="connsiteY6" fmla="*/ 0 h 2307771"/>
              <a:gd name="connsiteX7" fmla="*/ 0 w 5029200"/>
              <a:gd name="connsiteY7" fmla="*/ 2307771 h 2307771"/>
              <a:gd name="connsiteX8" fmla="*/ 1382486 w 5029200"/>
              <a:gd name="connsiteY8" fmla="*/ 2296886 h 230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9200" h="2307771">
                <a:moveTo>
                  <a:pt x="1382486" y="2296886"/>
                </a:moveTo>
                <a:lnTo>
                  <a:pt x="1382486" y="1143000"/>
                </a:lnTo>
                <a:lnTo>
                  <a:pt x="3635829" y="1143000"/>
                </a:lnTo>
                <a:lnTo>
                  <a:pt x="3635829" y="2307771"/>
                </a:lnTo>
                <a:lnTo>
                  <a:pt x="5029200" y="2307771"/>
                </a:lnTo>
                <a:lnTo>
                  <a:pt x="5029200" y="0"/>
                </a:lnTo>
                <a:lnTo>
                  <a:pt x="0" y="0"/>
                </a:lnTo>
                <a:lnTo>
                  <a:pt x="0" y="2307771"/>
                </a:lnTo>
                <a:lnTo>
                  <a:pt x="1382486" y="2296886"/>
                </a:lnTo>
                <a:close/>
              </a:path>
            </a:pathLst>
          </a:custGeom>
          <a:solidFill>
            <a:srgbClr val="0099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Partner Solutions</a:t>
            </a:r>
            <a:endParaRPr lang="en-GB" dirty="0"/>
          </a:p>
        </p:txBody>
      </p:sp>
      <p:sp>
        <p:nvSpPr>
          <p:cNvPr id="34" name="Left-Right Arrow 33"/>
          <p:cNvSpPr/>
          <p:nvPr/>
        </p:nvSpPr>
        <p:spPr>
          <a:xfrm>
            <a:off x="3357554" y="1543356"/>
            <a:ext cx="5352074" cy="456884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familiar but expanded opportunity</a:t>
            </a:r>
            <a:endParaRPr lang="en-GB" dirty="0"/>
          </a:p>
        </p:txBody>
      </p:sp>
      <p:sp>
        <p:nvSpPr>
          <p:cNvPr id="23" name="Oval 22"/>
          <p:cNvSpPr/>
          <p:nvPr/>
        </p:nvSpPr>
        <p:spPr>
          <a:xfrm>
            <a:off x="4209242" y="2928934"/>
            <a:ext cx="3720344" cy="71796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1" name="Picture 91" descr="C:\Program Files\Microsoft Resource DVD Artwork\DVD_ART\BoxShots_Logos\Microsoft Dynamics\Dynamics-CRM\MS Dynamics CRM logo rev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invGray">
          <a:xfrm>
            <a:off x="4788398" y="2974419"/>
            <a:ext cx="2289953" cy="44336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76200" y="1295400"/>
            <a:ext cx="300039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Enterprise class solutions carry New “opportunities”:</a:t>
            </a:r>
          </a:p>
          <a:p>
            <a:endParaRPr lang="en-GB" sz="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en-GB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Requires solution sales expertise</a:t>
            </a:r>
          </a:p>
          <a:p>
            <a:pPr marL="182563" indent="-182563">
              <a:buFont typeface="Arial" pitchFamily="34" charset="0"/>
              <a:buChar char="•"/>
            </a:pPr>
            <a:endParaRPr lang="en-GB" sz="7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Requires clear understanding of end-clients business needs</a:t>
            </a:r>
          </a:p>
          <a:p>
            <a:pPr marL="182563" indent="-182563">
              <a:buFont typeface="Arial" pitchFamily="34" charset="0"/>
              <a:buChar char="•"/>
            </a:pPr>
            <a:endParaRPr lang="en-GB" sz="7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Requires integration</a:t>
            </a:r>
          </a:p>
          <a:p>
            <a:pPr>
              <a:buFont typeface="Arial" pitchFamily="34" charset="0"/>
              <a:buChar char="•"/>
            </a:pPr>
            <a:endParaRPr lang="en-GB" sz="700" dirty="0" smtClean="0"/>
          </a:p>
          <a:p>
            <a:pPr marL="182563" indent="-182563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Not tools </a:t>
            </a:r>
          </a:p>
          <a:p>
            <a:pPr marL="182563" indent="-182563">
              <a:buFont typeface="Arial" pitchFamily="34" charset="0"/>
              <a:buChar char="•"/>
            </a:pPr>
            <a:endParaRPr lang="en-GB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High touch service 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62476" y="1071546"/>
            <a:ext cx="4152928" cy="5143536"/>
          </a:xfrm>
          <a:prstGeom prst="roundRect">
            <a:avLst/>
          </a:prstGeom>
          <a:solidFill>
            <a:srgbClr val="DA2A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GB" dirty="0" smtClean="0"/>
              <a:t>Delivery and Integrations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205418" y="1285860"/>
            <a:ext cx="3000396" cy="42862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GB" dirty="0" smtClean="0"/>
              <a:t>SP Template or</a:t>
            </a:r>
          </a:p>
          <a:p>
            <a:pPr algn="ctr"/>
            <a:r>
              <a:rPr lang="en-GB" dirty="0" smtClean="0"/>
              <a:t> Vertical Template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419733" y="2044754"/>
            <a:ext cx="2590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Exchange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Online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Standard -$10 USL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419733" y="3453155"/>
            <a:ext cx="2590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Office Communications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Online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(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IM &amp; Presence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)- $2.50 USL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19732" y="4138955"/>
            <a:ext cx="2590800" cy="533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+mj-lt"/>
              </a:rPr>
              <a:t>Office Live Meeting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+mj-lt"/>
              </a:rPr>
              <a:t>Standard - $4.50 USL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419733" y="2767355"/>
            <a:ext cx="2590800" cy="5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SharePoint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Online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Standard -$7.25 USL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433521" y="1714488"/>
            <a:ext cx="2590800" cy="229314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CRM - $60 </a:t>
            </a:r>
            <a:endParaRPr lang="en-US" sz="1200" b="1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3794" name="Picture 2" descr="http://l.yimg.com/g/images/spaceb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1475" y="-1547813"/>
            <a:ext cx="4762500" cy="3190876"/>
          </a:xfrm>
          <a:prstGeom prst="rect">
            <a:avLst/>
          </a:prstGeom>
          <a:noFill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7158" y="-71462"/>
            <a:ext cx="878684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– A solution, not a provisioned session</a:t>
            </a:r>
            <a:endParaRPr lang="en-GB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1357290" y="2714620"/>
            <a:ext cx="2000264" cy="1357322"/>
          </a:xfrm>
          <a:prstGeom prst="wedgeRoundRectCallout">
            <a:avLst>
              <a:gd name="adj1" fmla="val 130595"/>
              <a:gd name="adj2" fmla="val -104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Templates and vertical expertise.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609600"/>
            <a:ext cx="662465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 Who do you work with, who do you sell to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57158" y="2314596"/>
            <a:ext cx="8358246" cy="4257676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May have to re-invent as a business solution provider or find relationship with a business solution provider. </a:t>
            </a:r>
          </a:p>
          <a:p>
            <a:r>
              <a:rPr lang="en-GB" sz="2800" dirty="0" smtClean="0"/>
              <a:t>Look at your customer base</a:t>
            </a:r>
          </a:p>
          <a:p>
            <a:pPr lvl="1"/>
            <a:r>
              <a:rPr lang="en-GB" sz="2400" dirty="0" smtClean="0"/>
              <a:t>Cross sell / up sell</a:t>
            </a:r>
          </a:p>
          <a:p>
            <a:pPr lvl="1"/>
            <a:r>
              <a:rPr lang="en-GB" sz="2400" dirty="0" smtClean="0"/>
              <a:t>What verticals</a:t>
            </a:r>
          </a:p>
          <a:p>
            <a:pPr lvl="1"/>
            <a:r>
              <a:rPr lang="en-GB" sz="2400" dirty="0" smtClean="0"/>
              <a:t>Predict clients needs and define purchase personas </a:t>
            </a:r>
          </a:p>
          <a:p>
            <a:r>
              <a:rPr lang="en-GB" sz="2800" dirty="0" smtClean="0"/>
              <a:t>Find partners that match the </a:t>
            </a:r>
            <a:r>
              <a:rPr lang="en-GB" sz="2800" b="1" dirty="0" smtClean="0">
                <a:solidFill>
                  <a:srgbClr val="FF9900"/>
                </a:solidFill>
              </a:rPr>
              <a:t>vertical</a:t>
            </a:r>
            <a:r>
              <a:rPr lang="en-GB" sz="2800" dirty="0" smtClean="0"/>
              <a:t> you are targeting</a:t>
            </a:r>
          </a:p>
          <a:p>
            <a:r>
              <a:rPr lang="en-GB" sz="2800" b="1" dirty="0" smtClean="0">
                <a:solidFill>
                  <a:srgbClr val="FF9900"/>
                </a:solidFill>
              </a:rPr>
              <a:t>ALWAYS </a:t>
            </a:r>
            <a:r>
              <a:rPr lang="en-GB" sz="2800" b="1" dirty="0" err="1" smtClean="0">
                <a:solidFill>
                  <a:srgbClr val="FF9900"/>
                </a:solidFill>
              </a:rPr>
              <a:t>ALWAYS</a:t>
            </a:r>
            <a:r>
              <a:rPr lang="en-GB" sz="2800" b="1" dirty="0" smtClean="0">
                <a:solidFill>
                  <a:srgbClr val="FF9900"/>
                </a:solidFill>
              </a:rPr>
              <a:t> </a:t>
            </a:r>
            <a:r>
              <a:rPr lang="en-GB" sz="2800" dirty="0" smtClean="0"/>
              <a:t>clearly understand who is selling to who.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http://upload.wikimedia.org/wikipedia/commons/3/30/Rubik_cub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1" y="-136524"/>
            <a:ext cx="2365360" cy="2365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6100778" cy="1143000"/>
          </a:xfrm>
        </p:spPr>
        <p:txBody>
          <a:bodyPr/>
          <a:lstStyle/>
          <a:p>
            <a:r>
              <a:rPr lang="en-GB" dirty="0" smtClean="0"/>
              <a:t>Who - Sales</a:t>
            </a:r>
            <a:endParaRPr lang="en-GB" dirty="0"/>
          </a:p>
        </p:txBody>
      </p:sp>
      <p:pic>
        <p:nvPicPr>
          <p:cNvPr id="28678" name="Picture 6" descr="Rocky doin rubik's cube by graciesusie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0"/>
            <a:ext cx="1285884" cy="1297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24-Point Star 6"/>
          <p:cNvSpPr/>
          <p:nvPr/>
        </p:nvSpPr>
        <p:spPr>
          <a:xfrm>
            <a:off x="5049669" y="1153236"/>
            <a:ext cx="2415654" cy="5691116"/>
          </a:xfrm>
          <a:prstGeom prst="star2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857224" y="2643182"/>
            <a:ext cx="6572296" cy="571504"/>
          </a:xfrm>
          <a:prstGeom prst="rightArrow">
            <a:avLst>
              <a:gd name="adj1" fmla="val 33709"/>
              <a:gd name="adj2" fmla="val 4069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857224" y="3429000"/>
            <a:ext cx="6572296" cy="571504"/>
          </a:xfrm>
          <a:prstGeom prst="rightArrow">
            <a:avLst>
              <a:gd name="adj1" fmla="val 33709"/>
              <a:gd name="adj2" fmla="val 4069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>
            <a:off x="857224" y="4357694"/>
            <a:ext cx="6572296" cy="571504"/>
          </a:xfrm>
          <a:prstGeom prst="rightArrow">
            <a:avLst>
              <a:gd name="adj1" fmla="val 33709"/>
              <a:gd name="adj2" fmla="val 4069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Arrow 10"/>
          <p:cNvSpPr/>
          <p:nvPr/>
        </p:nvSpPr>
        <p:spPr>
          <a:xfrm>
            <a:off x="857224" y="5429264"/>
            <a:ext cx="6572296" cy="571504"/>
          </a:xfrm>
          <a:prstGeom prst="rightArrow">
            <a:avLst>
              <a:gd name="adj1" fmla="val 33709"/>
              <a:gd name="adj2" fmla="val 4069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42910" y="2571744"/>
            <a:ext cx="1714512" cy="1571636"/>
          </a:xfrm>
          <a:prstGeom prst="roundRect">
            <a:avLst>
              <a:gd name="adj" fmla="val 818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entagon 13"/>
          <p:cNvSpPr/>
          <p:nvPr/>
        </p:nvSpPr>
        <p:spPr>
          <a:xfrm>
            <a:off x="571472" y="1431078"/>
            <a:ext cx="2643206" cy="71438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Solution Providers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85786" y="4286256"/>
            <a:ext cx="1428760" cy="642942"/>
          </a:xfrm>
          <a:prstGeom prst="roundRect">
            <a:avLst/>
          </a:prstGeom>
          <a:solidFill>
            <a:srgbClr val="5D3FC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Telcos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785786" y="5393545"/>
            <a:ext cx="1428760" cy="642942"/>
          </a:xfrm>
          <a:prstGeom prst="roundRect">
            <a:avLst/>
          </a:prstGeom>
          <a:solidFill>
            <a:srgbClr val="5D3FC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Small Hosters</a:t>
            </a:r>
            <a:endParaRPr lang="en-GB" dirty="0"/>
          </a:p>
        </p:txBody>
      </p:sp>
      <p:sp>
        <p:nvSpPr>
          <p:cNvPr id="17" name="Chevron 16"/>
          <p:cNvSpPr/>
          <p:nvPr/>
        </p:nvSpPr>
        <p:spPr>
          <a:xfrm>
            <a:off x="3000364" y="1431078"/>
            <a:ext cx="2643206" cy="71438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GSI/SI/VAR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5429256" y="1431078"/>
            <a:ext cx="1934024" cy="71438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Who sells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28992" y="3286124"/>
            <a:ext cx="1428760" cy="1643074"/>
          </a:xfrm>
          <a:prstGeom prst="roundRect">
            <a:avLst>
              <a:gd name="adj" fmla="val 834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GSI</a:t>
            </a:r>
            <a:endParaRPr lang="en-GB" dirty="0"/>
          </a:p>
        </p:txBody>
      </p:sp>
      <p:sp>
        <p:nvSpPr>
          <p:cNvPr id="20" name="Chevron 19"/>
          <p:cNvSpPr/>
          <p:nvPr/>
        </p:nvSpPr>
        <p:spPr>
          <a:xfrm>
            <a:off x="7148998" y="1431078"/>
            <a:ext cx="1934024" cy="71438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Target Client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428992" y="2571744"/>
            <a:ext cx="1428760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SI/VAR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3428992" y="5393545"/>
            <a:ext cx="1428760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SI/VAR</a:t>
            </a:r>
            <a:endParaRPr lang="en-GB" dirty="0"/>
          </a:p>
        </p:txBody>
      </p:sp>
      <p:grpSp>
        <p:nvGrpSpPr>
          <p:cNvPr id="3" name="Group 25"/>
          <p:cNvGrpSpPr/>
          <p:nvPr/>
        </p:nvGrpSpPr>
        <p:grpSpPr>
          <a:xfrm>
            <a:off x="785786" y="2678901"/>
            <a:ext cx="1428760" cy="1357322"/>
            <a:chOff x="785786" y="2714620"/>
            <a:chExt cx="1428760" cy="1357322"/>
          </a:xfrm>
          <a:solidFill>
            <a:srgbClr val="5D3FC9"/>
          </a:solidFill>
        </p:grpSpPr>
        <p:sp>
          <p:nvSpPr>
            <p:cNvPr id="24" name="Rounded Rectangle 23"/>
            <p:cNvSpPr/>
            <p:nvPr/>
          </p:nvSpPr>
          <p:spPr>
            <a:xfrm>
              <a:off x="785786" y="3429000"/>
              <a:ext cx="1428760" cy="642942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Hoster</a:t>
              </a:r>
            </a:p>
            <a:p>
              <a:pPr algn="ctr"/>
              <a:r>
                <a:rPr lang="en-GB" sz="2000" dirty="0" smtClean="0"/>
                <a:t>Managed</a:t>
              </a:r>
              <a:endParaRPr lang="en-GB" sz="20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85786" y="2714620"/>
              <a:ext cx="1428760" cy="642942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dirty="0" smtClean="0"/>
                <a:t>Hoster</a:t>
              </a:r>
            </a:p>
            <a:p>
              <a:pPr algn="ctr"/>
              <a:r>
                <a:rPr lang="en-GB" sz="1800" dirty="0" smtClean="0"/>
                <a:t>Application </a:t>
              </a:r>
              <a:endParaRPr lang="en-GB" sz="1800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5572132" y="2571744"/>
            <a:ext cx="142876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Application </a:t>
            </a:r>
          </a:p>
          <a:p>
            <a:pPr algn="ctr"/>
            <a:r>
              <a:rPr lang="en-GB" dirty="0" smtClean="0"/>
              <a:t>Hoster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5572132" y="3429000"/>
            <a:ext cx="142876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GSI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5572132" y="4286256"/>
            <a:ext cx="142876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Telco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5572132" y="5393545"/>
            <a:ext cx="142876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MS VAR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7429520" y="5393545"/>
            <a:ext cx="1428760" cy="642942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MM/SMB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7429520" y="4286256"/>
            <a:ext cx="1428760" cy="642942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MM/SMB</a:t>
            </a:r>
            <a:endParaRPr lang="en-GB" dirty="0"/>
          </a:p>
        </p:txBody>
      </p:sp>
      <p:sp>
        <p:nvSpPr>
          <p:cNvPr id="32" name="Rounded Rectangle 31"/>
          <p:cNvSpPr/>
          <p:nvPr/>
        </p:nvSpPr>
        <p:spPr>
          <a:xfrm>
            <a:off x="7429520" y="3429000"/>
            <a:ext cx="1428760" cy="642942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UMM/E</a:t>
            </a:r>
            <a:endParaRPr lang="en-GB" dirty="0"/>
          </a:p>
        </p:txBody>
      </p:sp>
      <p:sp>
        <p:nvSpPr>
          <p:cNvPr id="33" name="Rounded Rectangle 32"/>
          <p:cNvSpPr/>
          <p:nvPr/>
        </p:nvSpPr>
        <p:spPr>
          <a:xfrm>
            <a:off x="7429520" y="2571744"/>
            <a:ext cx="1428760" cy="642942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UMM</a:t>
            </a:r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85070" y="2730616"/>
            <a:ext cx="428628" cy="4286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85070" y="4415484"/>
            <a:ext cx="428628" cy="4286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85070" y="5487054"/>
            <a:ext cx="428628" cy="4286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85070" y="3606348"/>
            <a:ext cx="428628" cy="4286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Who – Can Help Help You Deliver </a:t>
            </a:r>
            <a:endParaRPr lang="en-US" dirty="0"/>
          </a:p>
        </p:txBody>
      </p:sp>
      <p:pic>
        <p:nvPicPr>
          <p:cNvPr id="5" name="Picture 4" descr="ensim98x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0258" y="1477626"/>
            <a:ext cx="1540472" cy="895989"/>
          </a:xfrm>
          <a:prstGeom prst="rect">
            <a:avLst/>
          </a:prstGeom>
        </p:spPr>
      </p:pic>
      <p:pic>
        <p:nvPicPr>
          <p:cNvPr id="6" name="Picture 5" descr="Planet_150x5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45207" y="1649395"/>
            <a:ext cx="1428750" cy="552450"/>
          </a:xfrm>
          <a:prstGeom prst="rect">
            <a:avLst/>
          </a:prstGeom>
        </p:spPr>
      </p:pic>
      <p:pic>
        <p:nvPicPr>
          <p:cNvPr id="7" name="Picture 6" descr="implement178x8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18434" y="1539858"/>
            <a:ext cx="1695450" cy="771525"/>
          </a:xfrm>
          <a:prstGeom prst="rect">
            <a:avLst/>
          </a:prstGeom>
        </p:spPr>
      </p:pic>
      <p:pic>
        <p:nvPicPr>
          <p:cNvPr id="8" name="Picture 7" descr="parallels_175x3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211227" y="1749408"/>
            <a:ext cx="1666875" cy="352425"/>
          </a:xfrm>
          <a:prstGeom prst="rect">
            <a:avLst/>
          </a:prstGeom>
        </p:spPr>
      </p:pic>
      <p:pic>
        <p:nvPicPr>
          <p:cNvPr id="9" name="Picture 8" descr="muralventureslogo.gif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022578" y="1616058"/>
            <a:ext cx="1905000" cy="619125"/>
          </a:xfrm>
          <a:prstGeom prst="rect">
            <a:avLst/>
          </a:prstGeom>
        </p:spPr>
      </p:pic>
      <p:pic>
        <p:nvPicPr>
          <p:cNvPr id="11" name="Picture 10" descr="logomtag - png.png"/>
          <p:cNvPicPr>
            <a:picLocks noChangeAspect="1"/>
          </p:cNvPicPr>
          <p:nvPr/>
        </p:nvPicPr>
        <p:blipFill>
          <a:blip r:embed="rId8" cstate="email"/>
          <a:srcRect r="1186" b="5227"/>
          <a:stretch>
            <a:fillRect/>
          </a:stretch>
        </p:blipFill>
        <p:spPr>
          <a:xfrm>
            <a:off x="214282" y="3357562"/>
            <a:ext cx="3571900" cy="77734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609600"/>
            <a:ext cx="6243654" cy="1143000"/>
          </a:xfrm>
        </p:spPr>
        <p:txBody>
          <a:bodyPr/>
          <a:lstStyle/>
          <a:p>
            <a:pPr algn="l"/>
            <a:r>
              <a:rPr lang="en-GB" dirty="0" smtClean="0"/>
              <a:t> How – think like a buyer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2214554"/>
            <a:ext cx="7772400" cy="4357718"/>
          </a:xfrm>
        </p:spPr>
        <p:txBody>
          <a:bodyPr>
            <a:normAutofit/>
          </a:bodyPr>
          <a:lstStyle/>
          <a:p>
            <a:r>
              <a:rPr lang="en-GB" dirty="0" smtClean="0"/>
              <a:t>Understand price point and operating margins. Make sure you </a:t>
            </a:r>
            <a:r>
              <a:rPr lang="en-GB" b="1" dirty="0" smtClean="0">
                <a:solidFill>
                  <a:srgbClr val="FF9900"/>
                </a:solidFill>
              </a:rPr>
              <a:t>understand your partners business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dirty="0" smtClean="0"/>
              <a:t>Reach out to technical and business partners who can assist.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dirty="0" smtClean="0"/>
              <a:t>Find partners that match the </a:t>
            </a:r>
            <a:r>
              <a:rPr lang="en-GB" b="1" dirty="0" smtClean="0">
                <a:solidFill>
                  <a:srgbClr val="FF9900"/>
                </a:solidFill>
              </a:rPr>
              <a:t>vertical</a:t>
            </a:r>
            <a:r>
              <a:rPr lang="en-GB" dirty="0" smtClean="0"/>
              <a:t> you are targeting</a:t>
            </a:r>
          </a:p>
          <a:p>
            <a:endParaRPr lang="en-GB" sz="800" dirty="0" smtClean="0"/>
          </a:p>
          <a:p>
            <a:r>
              <a:rPr lang="en-GB" b="1" dirty="0" smtClean="0">
                <a:solidFill>
                  <a:srgbClr val="FF9900"/>
                </a:solidFill>
              </a:rPr>
              <a:t>ALWAYS </a:t>
            </a:r>
            <a:r>
              <a:rPr lang="en-GB" b="1" dirty="0" err="1" smtClean="0">
                <a:solidFill>
                  <a:srgbClr val="FF9900"/>
                </a:solidFill>
              </a:rPr>
              <a:t>ALWAYS</a:t>
            </a:r>
            <a:r>
              <a:rPr lang="en-GB" b="1" dirty="0" smtClean="0">
                <a:solidFill>
                  <a:srgbClr val="FF9900"/>
                </a:solidFill>
              </a:rPr>
              <a:t> </a:t>
            </a:r>
            <a:r>
              <a:rPr lang="en-GB" dirty="0" smtClean="0"/>
              <a:t>clearly understand who is selling to who and develop buying personas. </a:t>
            </a:r>
          </a:p>
          <a:p>
            <a:endParaRPr lang="en-GB" dirty="0"/>
          </a:p>
        </p:txBody>
      </p:sp>
      <p:pic>
        <p:nvPicPr>
          <p:cNvPr id="1026" name="Picture 2" descr="http://upload.wikimedia.org/wikipedia/commons/3/30/Rubik_cub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1" y="-136524"/>
            <a:ext cx="2365360" cy="2365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 bwMode="auto">
          <a:xfrm>
            <a:off x="479163" y="1295400"/>
            <a:ext cx="7758065" cy="298050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107" tIns="63107" rIns="63107" bIns="63107" rtlCol="0" anchor="ctr" anchorCtr="0">
            <a:normAutofit/>
          </a:bodyPr>
          <a:lstStyle/>
          <a:p>
            <a:pPr algn="ctr">
              <a:buClr>
                <a:srgbClr val="000000"/>
              </a:buClr>
              <a:buSzPct val="100000"/>
            </a:pPr>
            <a:endParaRPr lang="de-DE" sz="2100" dirty="0" err="1" smtClean="0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half" idx="4294967295"/>
          </p:nvPr>
        </p:nvSpPr>
        <p:spPr>
          <a:xfrm>
            <a:off x="4449826" y="1337940"/>
            <a:ext cx="3810452" cy="2381510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EC7527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50–70 € per Seat/Month</a:t>
            </a: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50–100 € per Seat/Month</a:t>
            </a: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100–125 € per Seat/Month</a:t>
            </a:r>
          </a:p>
        </p:txBody>
      </p:sp>
      <p:sp>
        <p:nvSpPr>
          <p:cNvPr id="18436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700460" y="1337941"/>
            <a:ext cx="3810453" cy="271411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buClr>
                <a:srgbClr val="EC7527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Hosted CRM with moderate Customization 1</a:t>
            </a:r>
            <a:r>
              <a:rPr lang="en-US" sz="2100" dirty="0" smtClean="0">
                <a:solidFill>
                  <a:schemeClr val="tx1"/>
                </a:solidFill>
              </a:rPr>
              <a:t>0–</a:t>
            </a:r>
            <a:r>
              <a:rPr lang="en-US" sz="2000" dirty="0" smtClean="0">
                <a:solidFill>
                  <a:schemeClr val="tx1"/>
                </a:solidFill>
              </a:rPr>
              <a:t>25 Seats</a:t>
            </a: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Hosted CRM with vertical Customization and Backend </a:t>
            </a:r>
            <a:r>
              <a:rPr lang="en-US" sz="2100" dirty="0" smtClean="0">
                <a:solidFill>
                  <a:schemeClr val="tx1"/>
                </a:solidFill>
              </a:rPr>
              <a:t>Integration 5–50 </a:t>
            </a:r>
            <a:r>
              <a:rPr lang="en-US" sz="2000" dirty="0" smtClean="0">
                <a:solidFill>
                  <a:schemeClr val="tx1"/>
                </a:solidFill>
              </a:rPr>
              <a:t>Seats</a:t>
            </a: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Clr>
                <a:srgbClr val="EC7527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Hosted CRM with Customization and Integration to Backend Systems 10</a:t>
            </a:r>
            <a:r>
              <a:rPr lang="en-US" sz="2100" dirty="0" smtClean="0">
                <a:solidFill>
                  <a:schemeClr val="tx1"/>
                </a:solidFill>
              </a:rPr>
              <a:t>0–5</a:t>
            </a:r>
            <a:r>
              <a:rPr lang="en-US" sz="2000" dirty="0" smtClean="0">
                <a:solidFill>
                  <a:schemeClr val="tx1"/>
                </a:solidFill>
              </a:rPr>
              <a:t>00 Seats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4199869"/>
            <a:ext cx="7620000" cy="1588"/>
          </a:xfrm>
          <a:prstGeom prst="line">
            <a:avLst/>
          </a:prstGeom>
          <a:ln w="28575">
            <a:solidFill>
              <a:srgbClr val="EC75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pPr algn="l"/>
            <a:r>
              <a:rPr lang="en-GB" dirty="0" smtClean="0"/>
              <a:t>How Much 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1466850" y="2600324"/>
          <a:ext cx="7581903" cy="346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129"/>
                <a:gridCol w="1083129"/>
                <a:gridCol w="1083129"/>
                <a:gridCol w="1083129"/>
                <a:gridCol w="1083129"/>
                <a:gridCol w="1083129"/>
                <a:gridCol w="1083129"/>
              </a:tblGrid>
              <a:tr h="693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08962" cy="762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41AEF1"/>
                </a:solidFill>
              </a:rPr>
              <a:t>Tools &amp; Resources</a:t>
            </a:r>
            <a:endParaRPr lang="en-US" dirty="0">
              <a:solidFill>
                <a:srgbClr val="41AEF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39822" y="3334588"/>
            <a:ext cx="2147836" cy="58704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and Business Sessions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357554" y="6349357"/>
            <a:ext cx="1327846" cy="2848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Hosters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786304" y="6349357"/>
            <a:ext cx="1327846" cy="28482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Resellers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86351" y="4020938"/>
            <a:ext cx="4428823" cy="58704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 Activation Workshops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14612" y="2643182"/>
            <a:ext cx="2143140" cy="58704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Guidance 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40076" y="5433773"/>
            <a:ext cx="2300538" cy="58704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S+S Incubation Center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7158" y="5433773"/>
            <a:ext cx="2147836" cy="58704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S+S Self Assessment tool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714612" y="3334588"/>
            <a:ext cx="2147836" cy="58704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TCO toolkit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234237" y="5433773"/>
            <a:ext cx="1748088" cy="58704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Hosting Days ISV track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338762" y="4716421"/>
            <a:ext cx="1748088" cy="58704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Campaign 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Box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96137" y="4020938"/>
            <a:ext cx="1748088" cy="58704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Click-Try-Buy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1266115" y="1786326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59960" y="1000108"/>
            <a:ext cx="1295400" cy="1658851"/>
          </a:xfrm>
          <a:prstGeom prst="ellipse">
            <a:avLst/>
          </a:prstGeom>
          <a:solidFill>
            <a:srgbClr val="4F81BD">
              <a:alpha val="5098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63470" y="1286210"/>
            <a:ext cx="1115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Potential Hoster or reseller partners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" name="Group 53"/>
          <p:cNvGrpSpPr/>
          <p:nvPr/>
        </p:nvGrpSpPr>
        <p:grpSpPr>
          <a:xfrm>
            <a:off x="1524280" y="714356"/>
            <a:ext cx="7295870" cy="2088423"/>
            <a:chOff x="1524280" y="503628"/>
            <a:chExt cx="7295870" cy="2350909"/>
          </a:xfrm>
        </p:grpSpPr>
        <p:grpSp>
          <p:nvGrpSpPr>
            <p:cNvPr id="3" name="Group 9"/>
            <p:cNvGrpSpPr/>
            <p:nvPr/>
          </p:nvGrpSpPr>
          <p:grpSpPr>
            <a:xfrm>
              <a:off x="1737875" y="503628"/>
              <a:ext cx="6620136" cy="2350909"/>
              <a:chOff x="1143000" y="252815"/>
              <a:chExt cx="7239000" cy="4657561"/>
            </a:xfrm>
          </p:grpSpPr>
          <p:grpSp>
            <p:nvGrpSpPr>
              <p:cNvPr id="5" name="Group 132"/>
              <p:cNvGrpSpPr/>
              <p:nvPr/>
            </p:nvGrpSpPr>
            <p:grpSpPr>
              <a:xfrm>
                <a:off x="1143000" y="3081574"/>
                <a:ext cx="7239000" cy="1828802"/>
                <a:chOff x="1752600" y="2543254"/>
                <a:chExt cx="7239000" cy="1828802"/>
              </a:xfrm>
            </p:grpSpPr>
            <p:sp>
              <p:nvSpPr>
                <p:cNvPr id="121" name="Arc 120"/>
                <p:cNvSpPr/>
                <p:nvPr/>
              </p:nvSpPr>
              <p:spPr>
                <a:xfrm flipH="1">
                  <a:off x="1752600" y="2771854"/>
                  <a:ext cx="7239000" cy="1600202"/>
                </a:xfrm>
                <a:prstGeom prst="arc">
                  <a:avLst>
                    <a:gd name="adj1" fmla="val 19570941"/>
                    <a:gd name="adj2" fmla="val 0"/>
                  </a:avLst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22" name="Straight Connector 121"/>
                <p:cNvCxnSpPr>
                  <a:stCxn id="121" idx="0"/>
                </p:cNvCxnSpPr>
                <p:nvPr/>
              </p:nvCxnSpPr>
              <p:spPr>
                <a:xfrm rot="5400000" flipH="1" flipV="1">
                  <a:off x="6442191" y="338943"/>
                  <a:ext cx="268899" cy="4677522"/>
                </a:xfrm>
                <a:prstGeom prst="line">
                  <a:avLst/>
                </a:prstGeom>
                <a:ln w="7620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133"/>
              <p:cNvGrpSpPr/>
              <p:nvPr/>
            </p:nvGrpSpPr>
            <p:grpSpPr>
              <a:xfrm>
                <a:off x="1143000" y="252815"/>
                <a:ext cx="7239000" cy="1828805"/>
                <a:chOff x="1752600" y="-24948"/>
                <a:chExt cx="7239000" cy="1828805"/>
              </a:xfrm>
            </p:grpSpPr>
            <p:sp>
              <p:nvSpPr>
                <p:cNvPr id="119" name="Arc 118"/>
                <p:cNvSpPr/>
                <p:nvPr/>
              </p:nvSpPr>
              <p:spPr>
                <a:xfrm flipH="1" flipV="1">
                  <a:off x="1752600" y="-24948"/>
                  <a:ext cx="7239000" cy="1600203"/>
                </a:xfrm>
                <a:prstGeom prst="arc">
                  <a:avLst>
                    <a:gd name="adj1" fmla="val 19329920"/>
                    <a:gd name="adj2" fmla="val 0"/>
                  </a:avLst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20" name="Straight Connector 8"/>
                <p:cNvCxnSpPr>
                  <a:stCxn id="119" idx="0"/>
                </p:cNvCxnSpPr>
                <p:nvPr/>
              </p:nvCxnSpPr>
              <p:spPr>
                <a:xfrm rot="16200000" flipH="1">
                  <a:off x="6518745" y="-592800"/>
                  <a:ext cx="259165" cy="4534149"/>
                </a:xfrm>
                <a:prstGeom prst="line">
                  <a:avLst/>
                </a:prstGeom>
                <a:ln w="7620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0" name="TextBox 109"/>
            <p:cNvSpPr txBox="1"/>
            <p:nvPr/>
          </p:nvSpPr>
          <p:spPr>
            <a:xfrm>
              <a:off x="1524280" y="1390628"/>
              <a:ext cx="2199995" cy="65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Thinking about On-demand CRM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895725" y="1497849"/>
              <a:ext cx="2171699" cy="381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Transitioning 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770883" y="1497849"/>
              <a:ext cx="2049267" cy="38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Taking off w/CRM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3543300" y="1690805"/>
              <a:ext cx="345476" cy="16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5982554" y="1679917"/>
              <a:ext cx="699313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205529" y="6358882"/>
            <a:ext cx="1327846" cy="28482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ISV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7158" y="2643182"/>
            <a:ext cx="2219274" cy="58704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S+S Self Assessment tool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98617" y="5433773"/>
            <a:ext cx="2147836" cy="58704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ISV &amp; Metro Recruitment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57111" y="4716421"/>
            <a:ext cx="2300538" cy="58704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ISV Hoster 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Paper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86297" y="4699346"/>
            <a:ext cx="1748088" cy="58704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Ace/Nurture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2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4143380"/>
            <a:ext cx="285752" cy="285752"/>
          </a:xfrm>
          <a:prstGeom prst="rect">
            <a:avLst/>
          </a:prstGeom>
          <a:noFill/>
        </p:spPr>
      </p:pic>
      <p:pic>
        <p:nvPicPr>
          <p:cNvPr id="43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4865196"/>
            <a:ext cx="285752" cy="285752"/>
          </a:xfrm>
          <a:prstGeom prst="rect">
            <a:avLst/>
          </a:prstGeom>
          <a:noFill/>
        </p:spPr>
      </p:pic>
      <p:pic>
        <p:nvPicPr>
          <p:cNvPr id="46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4214818"/>
            <a:ext cx="285752" cy="285752"/>
          </a:xfrm>
          <a:prstGeom prst="rect">
            <a:avLst/>
          </a:prstGeom>
          <a:noFill/>
        </p:spPr>
      </p:pic>
      <p:pic>
        <p:nvPicPr>
          <p:cNvPr id="47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4857760"/>
            <a:ext cx="285752" cy="285752"/>
          </a:xfrm>
          <a:prstGeom prst="rect">
            <a:avLst/>
          </a:prstGeom>
          <a:noFill/>
        </p:spPr>
      </p:pic>
      <p:pic>
        <p:nvPicPr>
          <p:cNvPr id="48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571876"/>
            <a:ext cx="285752" cy="285752"/>
          </a:xfrm>
          <a:prstGeom prst="rect">
            <a:avLst/>
          </a:prstGeom>
          <a:noFill/>
        </p:spPr>
      </p:pic>
      <p:pic>
        <p:nvPicPr>
          <p:cNvPr id="49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3500438"/>
            <a:ext cx="285752" cy="285752"/>
          </a:xfrm>
          <a:prstGeom prst="rect">
            <a:avLst/>
          </a:prstGeom>
          <a:noFill/>
        </p:spPr>
      </p:pic>
      <p:pic>
        <p:nvPicPr>
          <p:cNvPr id="50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6357958"/>
            <a:ext cx="285752" cy="285752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857224" y="4020938"/>
            <a:ext cx="1748088" cy="58704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EMEA hosters now available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4348" y="6345816"/>
            <a:ext cx="10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Available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5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2786058"/>
            <a:ext cx="285752" cy="285752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4942170" y="2643182"/>
            <a:ext cx="2143140" cy="58704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Hosted Exchange Connectors</a:t>
            </a:r>
            <a:r>
              <a:rPr lang="en-US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7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857496"/>
            <a:ext cx="285752" cy="285752"/>
          </a:xfrm>
          <a:prstGeom prst="rect">
            <a:avLst/>
          </a:prstGeom>
          <a:noFill/>
        </p:spPr>
      </p:pic>
      <p:pic>
        <p:nvPicPr>
          <p:cNvPr id="58" name="Picture 10" descr="E:\- Image Bank\C&amp;T Icons\PNG's\Button - Restart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5643578"/>
            <a:ext cx="285752" cy="285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594" y="428604"/>
            <a:ext cx="6529406" cy="1143000"/>
          </a:xfrm>
        </p:spPr>
        <p:txBody>
          <a:bodyPr/>
          <a:lstStyle/>
          <a:p>
            <a:pPr algn="l"/>
            <a:r>
              <a:rPr lang="en-GB" dirty="0" smtClean="0"/>
              <a:t>Who Sales</a:t>
            </a:r>
            <a:endParaRPr lang="en-GB" dirty="0"/>
          </a:p>
        </p:txBody>
      </p:sp>
      <p:pic>
        <p:nvPicPr>
          <p:cNvPr id="37890" name="Picture 2" descr="http://farm1.static.flickr.com/43/92521080_a18711c477.jpg?v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85728"/>
            <a:ext cx="1685597" cy="1913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Diagram 4"/>
          <p:cNvGraphicFramePr/>
          <p:nvPr/>
        </p:nvGraphicFramePr>
        <p:xfrm>
          <a:off x="2785986" y="1000108"/>
          <a:ext cx="6358014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Click – Try - BUY</a:t>
            </a:r>
          </a:p>
        </p:txBody>
      </p:sp>
      <p:pic>
        <p:nvPicPr>
          <p:cNvPr id="7173" name="Picture 5" descr="S:\Hellogroup\Microsoft Dynamics CRM\Design\Oplæg\mscrm_04_a_frontpag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360" y="1295400"/>
            <a:ext cx="5715040" cy="3975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C:\Users\Stephen\AppData\Local\Microsoft\Windows\Temporary Internet Files\Content.IE5\532I3VKU\MPj04393560000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79" y="3943376"/>
            <a:ext cx="1557326" cy="1557326"/>
          </a:xfrm>
          <a:prstGeom prst="rect">
            <a:avLst/>
          </a:prstGeom>
          <a:noFill/>
        </p:spPr>
      </p:pic>
      <p:pic>
        <p:nvPicPr>
          <p:cNvPr id="13314" name="Picture 2" descr="http://farm1.static.flickr.com/33/52445415_7eac77bfec_b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" y="0"/>
            <a:ext cx="10215601" cy="685802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286380" y="2056147"/>
            <a:ext cx="18582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</a:t>
            </a:r>
            <a:endParaRPr lang="en-US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15206" y="1791290"/>
            <a:ext cx="2172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29454" y="4291620"/>
            <a:ext cx="2069797" cy="923330"/>
          </a:xfrm>
          <a:prstGeom prst="rect">
            <a:avLst/>
          </a:prstGeom>
          <a:noFill/>
          <a:scene3d>
            <a:camera prst="orthographicFront">
              <a:rot lat="20287435" lon="20643473" rev="43797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14876" y="4077306"/>
            <a:ext cx="2000264" cy="923330"/>
          </a:xfrm>
          <a:prstGeom prst="rect">
            <a:avLst/>
          </a:prstGeom>
          <a:noFill/>
          <a:scene3d>
            <a:camera prst="orthographicFront">
              <a:rot lat="20287435" lon="20643473" rev="43797"/>
            </a:camera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74" name="Cloud"/>
          <p:cNvSpPr>
            <a:spLocks noChangeAspect="1" noEditPoints="1" noChangeArrowheads="1"/>
          </p:cNvSpPr>
          <p:nvPr/>
        </p:nvSpPr>
        <p:spPr bwMode="auto">
          <a:xfrm>
            <a:off x="0" y="1219200"/>
            <a:ext cx="4876800" cy="2524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8BEE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  <a:softEdge rad="63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A8BEE2"/>
              </a:solidFill>
            </a:endParaRPr>
          </a:p>
        </p:txBody>
      </p:sp>
      <p:pic>
        <p:nvPicPr>
          <p:cNvPr id="15" name="Picture 91" descr="C:\Program Files\Microsoft Resource DVD Artwork\DVD_ART\BoxShots_Logos\Microsoft Dynamics\Dynamics-CRM\MS Dynamics CRM logo rev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invGray">
          <a:xfrm>
            <a:off x="641716" y="1905000"/>
            <a:ext cx="3396884" cy="657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S:\Hellogroup\Microsoft Dynamics CRM\Design\Oplæg\mscrm_04_b_frontpagevideo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2" y="2049935"/>
            <a:ext cx="5857916" cy="4075072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Click – Try - BUY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</p:spPr>
        <p:txBody>
          <a:bodyPr/>
          <a:lstStyle/>
          <a:p>
            <a:pPr algn="l"/>
            <a:r>
              <a:rPr lang="en-GB" sz="4000" dirty="0" smtClean="0"/>
              <a:t>Solved</a:t>
            </a:r>
            <a:endParaRPr lang="en-GB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GB" b="1" dirty="0" smtClean="0">
                <a:solidFill>
                  <a:srgbClr val="FF9900"/>
                </a:solidFill>
              </a:rPr>
              <a:t>Why</a:t>
            </a:r>
            <a:r>
              <a:rPr lang="en-GB" dirty="0" smtClean="0"/>
              <a:t> – Market demand, ARPU, retention 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9900"/>
                </a:solidFill>
              </a:rPr>
              <a:t>What</a:t>
            </a:r>
            <a:r>
              <a:rPr lang="en-GB" dirty="0" smtClean="0"/>
              <a:t> – A business solution, vertical, competitive advantage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9900"/>
                </a:solidFill>
              </a:rPr>
              <a:t>Who</a:t>
            </a:r>
            <a:r>
              <a:rPr lang="en-GB" dirty="0" smtClean="0"/>
              <a:t> – Who is the end-client and How are you selling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9900"/>
                </a:solidFill>
              </a:rPr>
              <a:t>How</a:t>
            </a:r>
            <a:r>
              <a:rPr lang="en-GB" dirty="0" smtClean="0"/>
              <a:t> – Personas, 5-click, templates</a:t>
            </a:r>
            <a:endParaRPr lang="en-GB" dirty="0"/>
          </a:p>
        </p:txBody>
      </p:sp>
      <p:pic>
        <p:nvPicPr>
          <p:cNvPr id="1026" name="Picture 2" descr="http://www.drfad.com/images/cube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2517117" cy="2065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629400" cy="685800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WHY - This Opportunity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en-GB" sz="3200" dirty="0" smtClean="0"/>
              <a:t>Great “Reverse” attach Platform</a:t>
            </a:r>
          </a:p>
          <a:p>
            <a:r>
              <a:rPr lang="en-GB" sz="3200" dirty="0" smtClean="0"/>
              <a:t>Strong margin</a:t>
            </a:r>
          </a:p>
          <a:p>
            <a:r>
              <a:rPr lang="en-GB" sz="3200" dirty="0" smtClean="0"/>
              <a:t>Part of the leading SaaS Solution Set</a:t>
            </a:r>
          </a:p>
          <a:p>
            <a:r>
              <a:rPr lang="en-GB" sz="3200" dirty="0" smtClean="0"/>
              <a:t>#1 Brand Recognition</a:t>
            </a:r>
          </a:p>
          <a:p>
            <a:r>
              <a:rPr lang="en-GB" sz="3200" dirty="0" smtClean="0"/>
              <a:t>ARPU</a:t>
            </a:r>
          </a:p>
          <a:p>
            <a:r>
              <a:rPr lang="en-GB" sz="3200" dirty="0" smtClean="0"/>
              <a:t>Retention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6" name="Picture 2" descr="http://upload.wikimedia.org/wikipedia/commons/3/30/Rubik_cub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1" y="-136524"/>
            <a:ext cx="2365360" cy="2365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152400" y="914400"/>
            <a:ext cx="8915400" cy="3048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61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WHY </a:t>
            </a:r>
            <a:r>
              <a:rPr lang="en-US" b="1" smtClean="0"/>
              <a:t>- On-Premises </a:t>
            </a:r>
            <a:r>
              <a:rPr lang="en-US" b="1" dirty="0" smtClean="0"/>
              <a:t>&amp; On-Demand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015655"/>
            <a:ext cx="3823830" cy="2108545"/>
            <a:chOff x="104915" y="1000108"/>
            <a:chExt cx="3823830" cy="2748384"/>
          </a:xfrm>
        </p:grpSpPr>
        <p:sp>
          <p:nvSpPr>
            <p:cNvPr id="48" name="Oval 47"/>
            <p:cNvSpPr/>
            <p:nvPr/>
          </p:nvSpPr>
          <p:spPr>
            <a:xfrm>
              <a:off x="104915" y="1000108"/>
              <a:ext cx="2638285" cy="2748384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On-Premises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2514600" y="1721492"/>
              <a:ext cx="1414145" cy="1305616"/>
            </a:xfrm>
            <a:prstGeom prst="ellipse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On-Demand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65891" y="4203918"/>
            <a:ext cx="82066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9144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On-demand is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fastest-growing area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in CRM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(24%+ thru FY10)</a:t>
            </a:r>
          </a:p>
          <a:p>
            <a:pPr marL="91440" indent="9144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EMEA CRM SPLA sales are up 100% in Q1 vs. FY 08.</a:t>
            </a:r>
            <a:endParaRPr lang="en-US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91440" indent="9144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724400" y="1168055"/>
            <a:ext cx="4114800" cy="1757784"/>
            <a:chOff x="4267200" y="1228708"/>
            <a:chExt cx="4114800" cy="2291184"/>
          </a:xfrm>
        </p:grpSpPr>
        <p:sp>
          <p:nvSpPr>
            <p:cNvPr id="9" name="Oval 8"/>
            <p:cNvSpPr/>
            <p:nvPr/>
          </p:nvSpPr>
          <p:spPr>
            <a:xfrm>
              <a:off x="4267200" y="1228708"/>
              <a:ext cx="2199400" cy="2291184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On-Premises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109384" y="1325198"/>
              <a:ext cx="2272616" cy="2098204"/>
            </a:xfrm>
            <a:prstGeom prst="ellipse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On-Demand</a:t>
              </a:r>
            </a:p>
          </p:txBody>
        </p:sp>
      </p:grpSp>
      <p:sp>
        <p:nvSpPr>
          <p:cNvPr id="16" name="Right Arrow 15"/>
          <p:cNvSpPr/>
          <p:nvPr/>
        </p:nvSpPr>
        <p:spPr bwMode="auto">
          <a:xfrm>
            <a:off x="533400" y="3048000"/>
            <a:ext cx="8305800" cy="838200"/>
          </a:xfrm>
          <a:prstGeom prst="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61" charset="0"/>
                <a:ea typeface="MS PGothic" pitchFamily="34" charset="-128"/>
                <a:cs typeface="MS PGothic" pitchFamily="34" charset="-128"/>
              </a:rPr>
              <a:t>Now                                                                         SOON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61" charset="0"/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524000" y="1676400"/>
            <a:ext cx="5943600" cy="4038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61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Customers WANT to Deploy Microsoft CRM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69B6A7-6EF7-465C-AB03-722E2E02E9C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 descr="cid:image002.png@01C8D543.BC0F8D0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052" y="1620078"/>
            <a:ext cx="8062643" cy="412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16835" y="589873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50" dirty="0" smtClean="0"/>
              <a:t>http://techtarget.itmedia.co.jp/tt/news/0803/03/news03.html</a:t>
            </a:r>
            <a:endParaRPr lang="en-GB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WHY- CRM Completes SaaS?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6000" y="1828800"/>
            <a:ext cx="4343400" cy="2794000"/>
            <a:chOff x="4953000" y="3073400"/>
            <a:chExt cx="4343400" cy="27940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4953000" y="3073400"/>
            <a:ext cx="4343400" cy="279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Oval 8"/>
            <p:cNvSpPr/>
            <p:nvPr/>
          </p:nvSpPr>
          <p:spPr bwMode="auto">
            <a:xfrm>
              <a:off x="6172200" y="3962400"/>
              <a:ext cx="1905000" cy="1066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Complete SaaS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dirty="0" smtClean="0"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Solution</a:t>
              </a: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19"/>
          <p:cNvSpPr/>
          <p:nvPr/>
        </p:nvSpPr>
        <p:spPr>
          <a:xfrm rot="12801021">
            <a:off x="4322902" y="3980195"/>
            <a:ext cx="320297" cy="11302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ight Triangle 14"/>
          <p:cNvSpPr/>
          <p:nvPr/>
        </p:nvSpPr>
        <p:spPr>
          <a:xfrm rot="9871614">
            <a:off x="1117334" y="2137438"/>
            <a:ext cx="408474" cy="93435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5500694" y="1071546"/>
            <a:ext cx="3000396" cy="42862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GB" dirty="0" smtClean="0"/>
              <a:t>SP Template or</a:t>
            </a:r>
          </a:p>
          <a:p>
            <a:pPr algn="ctr"/>
            <a:r>
              <a:rPr lang="en-GB" dirty="0" smtClean="0"/>
              <a:t> Vertical Template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715009" y="1759002"/>
            <a:ext cx="2590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Exchange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Online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Standard -$10 USL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715009" y="3167403"/>
            <a:ext cx="2590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Office Communications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Online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(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IM &amp; Presence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)- $2.50 USL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15008" y="3853203"/>
            <a:ext cx="2590800" cy="533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+mj-lt"/>
              </a:rPr>
              <a:t>Office Live Meeting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+mj-lt"/>
              </a:rPr>
              <a:t>Standard - $4.50 USL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15009" y="2481603"/>
            <a:ext cx="2590800" cy="5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SharePoint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Online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Standard -$7.25 USL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5643578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Notes: </a:t>
            </a:r>
            <a:r>
              <a:rPr lang="en-US" sz="1200" dirty="0" smtClean="0">
                <a:latin typeface="+mj-lt"/>
              </a:rPr>
              <a:t>	1) Indicative pricing in USD $</a:t>
            </a:r>
          </a:p>
          <a:p>
            <a:r>
              <a:rPr lang="en-US" sz="1200" dirty="0" smtClean="0">
                <a:latin typeface="+mj-lt"/>
              </a:rPr>
              <a:t>	2) 30-50% up sell Value	</a:t>
            </a:r>
            <a:endParaRPr lang="en-US" sz="1200" dirty="0">
              <a:latin typeface="+mj-lt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85750" y="1143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WHY- Reverse Attach CRM</a:t>
            </a:r>
            <a:r>
              <a:rPr sz="3600" dirty="0" smtClean="0"/>
              <a:t> Service </a:t>
            </a:r>
            <a:r>
              <a:rPr lang="en-US" sz="3600" dirty="0" smtClean="0"/>
              <a:t>Pricing</a:t>
            </a:r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5728797" y="1428736"/>
            <a:ext cx="2590800" cy="229314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CRM - $60 </a:t>
            </a:r>
            <a:endParaRPr lang="en-US" sz="12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14348" y="857232"/>
            <a:ext cx="2000264" cy="1357322"/>
          </a:xfrm>
          <a:prstGeom prst="wedgeRoundRectCallout">
            <a:avLst>
              <a:gd name="adj1" fmla="val 199166"/>
              <a:gd name="adj2" fmla="val -132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CRM is not a attach for MAPI is a new platform with Attach opportunity 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486136" y="2928934"/>
            <a:ext cx="2000264" cy="1357322"/>
          </a:xfrm>
          <a:prstGeom prst="wedgeRoundRectCallout">
            <a:avLst>
              <a:gd name="adj1" fmla="val 60500"/>
              <a:gd name="adj2" fmla="val -794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Initial hosters’ experience substantial MS attach </a:t>
            </a: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2895600"/>
            <a:ext cx="4343400" cy="2794000"/>
            <a:chOff x="4953000" y="3073400"/>
            <a:chExt cx="4343400" cy="2794000"/>
          </a:xfrm>
        </p:grpSpPr>
        <p:graphicFrame>
          <p:nvGraphicFramePr>
            <p:cNvPr id="22" name="Diagram 21"/>
            <p:cNvGraphicFramePr/>
            <p:nvPr/>
          </p:nvGraphicFramePr>
          <p:xfrm>
            <a:off x="4953000" y="3073400"/>
            <a:ext cx="4343400" cy="279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3" name="Oval 22"/>
            <p:cNvSpPr/>
            <p:nvPr/>
          </p:nvSpPr>
          <p:spPr bwMode="auto">
            <a:xfrm>
              <a:off x="6172200" y="3962400"/>
              <a:ext cx="1905000" cy="1066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Complete SaaS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dirty="0" smtClean="0"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Solution</a:t>
              </a: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609600"/>
            <a:ext cx="678661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WHAT – (makes it difficult)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42910" y="2285992"/>
            <a:ext cx="7772400" cy="4143404"/>
          </a:xfrm>
        </p:spPr>
        <p:txBody>
          <a:bodyPr>
            <a:normAutofit fontScale="62500" lnSpcReduction="20000"/>
          </a:bodyPr>
          <a:lstStyle/>
          <a:p>
            <a:r>
              <a:rPr lang="en-GB" sz="4500" dirty="0" smtClean="0"/>
              <a:t>Microsoft Dynamics CRM is a </a:t>
            </a:r>
            <a:r>
              <a:rPr lang="en-GB" sz="4500" b="1" dirty="0" smtClean="0">
                <a:solidFill>
                  <a:srgbClr val="FF9900"/>
                </a:solidFill>
              </a:rPr>
              <a:t>Gartner Top Right-Hand Quadrant</a:t>
            </a:r>
            <a:r>
              <a:rPr lang="en-GB" sz="4500" dirty="0" smtClean="0"/>
              <a:t> CRM solution.</a:t>
            </a:r>
          </a:p>
          <a:p>
            <a:endParaRPr lang="en-GB" sz="4500" dirty="0" smtClean="0"/>
          </a:p>
          <a:p>
            <a:r>
              <a:rPr lang="en-GB" sz="4500" dirty="0" smtClean="0"/>
              <a:t>Is a business solution not a tool – Required VALUE selling and differentiation. You need to understand </a:t>
            </a:r>
            <a:r>
              <a:rPr lang="en-GB" sz="4500" b="1" dirty="0" smtClean="0">
                <a:solidFill>
                  <a:srgbClr val="FF9900"/>
                </a:solidFill>
              </a:rPr>
              <a:t>end-clients business needs </a:t>
            </a:r>
            <a:r>
              <a:rPr lang="en-GB" sz="4500" dirty="0" smtClean="0">
                <a:solidFill>
                  <a:srgbClr val="FF9900"/>
                </a:solidFill>
              </a:rPr>
              <a:t>in advance.</a:t>
            </a:r>
          </a:p>
          <a:p>
            <a:endParaRPr lang="en-GB" sz="2000" dirty="0" smtClean="0"/>
          </a:p>
          <a:p>
            <a:r>
              <a:rPr lang="en-GB" sz="4500" dirty="0" smtClean="0"/>
              <a:t>This is a volume business that requires tight integrations with a high touch partner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http://upload.wikimedia.org/wikipedia/commons/3/30/Rubik_cub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1" y="-136524"/>
            <a:ext cx="2365360" cy="2365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 WHAT - Traditional Dynamics On-Premise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646184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© CustomRM Limited 2008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00496" y="4022259"/>
            <a:ext cx="3571900" cy="1000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Windows</a:t>
            </a:r>
          </a:p>
          <a:p>
            <a:pPr algn="ctr"/>
            <a:r>
              <a:rPr lang="en-GB" sz="1400" dirty="0" smtClean="0"/>
              <a:t>(Building blocks, core services, API’s)</a:t>
            </a:r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804174" y="2879251"/>
            <a:ext cx="1964545" cy="100013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MS Servers and tools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3286116" y="4022259"/>
            <a:ext cx="5000660" cy="1000132"/>
            <a:chOff x="3286116" y="4522325"/>
            <a:chExt cx="5000660" cy="1000132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" name="Rectangle 11"/>
            <p:cNvSpPr/>
            <p:nvPr/>
          </p:nvSpPr>
          <p:spPr>
            <a:xfrm>
              <a:off x="3286116" y="4522325"/>
              <a:ext cx="714380" cy="1000132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1400" dirty="0" smtClean="0"/>
                <a:t>O/S Extensions</a:t>
              </a:r>
              <a:endParaRPr lang="en-GB" sz="1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72396" y="4522325"/>
              <a:ext cx="714380" cy="1000132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dirty="0" smtClean="0"/>
                <a:t>H/W</a:t>
              </a:r>
              <a:endParaRPr lang="en-GB" dirty="0"/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214282" y="1500174"/>
            <a:ext cx="8072494" cy="3877985"/>
            <a:chOff x="214282" y="2000240"/>
            <a:chExt cx="8072494" cy="3877985"/>
          </a:xfrm>
        </p:grpSpPr>
        <p:sp>
          <p:nvSpPr>
            <p:cNvPr id="8" name="Freeform 7"/>
            <p:cNvSpPr/>
            <p:nvPr/>
          </p:nvSpPr>
          <p:spPr>
            <a:xfrm>
              <a:off x="3257576" y="2071678"/>
              <a:ext cx="5029200" cy="2307771"/>
            </a:xfrm>
            <a:custGeom>
              <a:avLst/>
              <a:gdLst>
                <a:gd name="connsiteX0" fmla="*/ 1382486 w 5029200"/>
                <a:gd name="connsiteY0" fmla="*/ 2296886 h 2307771"/>
                <a:gd name="connsiteX1" fmla="*/ 1382486 w 5029200"/>
                <a:gd name="connsiteY1" fmla="*/ 1143000 h 2307771"/>
                <a:gd name="connsiteX2" fmla="*/ 3635829 w 5029200"/>
                <a:gd name="connsiteY2" fmla="*/ 1143000 h 2307771"/>
                <a:gd name="connsiteX3" fmla="*/ 3635829 w 5029200"/>
                <a:gd name="connsiteY3" fmla="*/ 2307771 h 2307771"/>
                <a:gd name="connsiteX4" fmla="*/ 5029200 w 5029200"/>
                <a:gd name="connsiteY4" fmla="*/ 2307771 h 2307771"/>
                <a:gd name="connsiteX5" fmla="*/ 5029200 w 5029200"/>
                <a:gd name="connsiteY5" fmla="*/ 0 h 2307771"/>
                <a:gd name="connsiteX6" fmla="*/ 0 w 5029200"/>
                <a:gd name="connsiteY6" fmla="*/ 0 h 2307771"/>
                <a:gd name="connsiteX7" fmla="*/ 0 w 5029200"/>
                <a:gd name="connsiteY7" fmla="*/ 2307771 h 2307771"/>
                <a:gd name="connsiteX8" fmla="*/ 1382486 w 5029200"/>
                <a:gd name="connsiteY8" fmla="*/ 2296886 h 230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9200" h="2307771">
                  <a:moveTo>
                    <a:pt x="1382486" y="2296886"/>
                  </a:moveTo>
                  <a:lnTo>
                    <a:pt x="1382486" y="1143000"/>
                  </a:lnTo>
                  <a:lnTo>
                    <a:pt x="3635829" y="1143000"/>
                  </a:lnTo>
                  <a:lnTo>
                    <a:pt x="3635829" y="2307771"/>
                  </a:lnTo>
                  <a:lnTo>
                    <a:pt x="5029200" y="2307771"/>
                  </a:lnTo>
                  <a:lnTo>
                    <a:pt x="5029200" y="0"/>
                  </a:lnTo>
                  <a:lnTo>
                    <a:pt x="0" y="0"/>
                  </a:lnTo>
                  <a:lnTo>
                    <a:pt x="0" y="2307771"/>
                  </a:lnTo>
                  <a:lnTo>
                    <a:pt x="1382486" y="2296886"/>
                  </a:lnTo>
                  <a:close/>
                </a:path>
              </a:pathLst>
            </a:custGeom>
            <a:solidFill>
              <a:srgbClr val="3571B9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dirty="0" smtClean="0"/>
                <a:t>Partner Solutions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4282" y="2000240"/>
              <a:ext cx="2861681" cy="3877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>
                      <a:lumMod val="95000"/>
                    </a:schemeClr>
                  </a:solidFill>
                </a:rPr>
                <a:t>Partners: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GB" sz="1800" dirty="0" smtClean="0">
                  <a:solidFill>
                    <a:schemeClr val="bg1">
                      <a:lumMod val="95000"/>
                    </a:schemeClr>
                  </a:solidFill>
                </a:rPr>
                <a:t>Build directly onto the platform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GB" sz="1800" dirty="0" smtClean="0">
                  <a:solidFill>
                    <a:schemeClr val="bg1">
                      <a:lumMod val="95000"/>
                    </a:schemeClr>
                  </a:solidFill>
                </a:rPr>
                <a:t>Incorporate the Microsoft servers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GB" sz="1800" dirty="0" smtClean="0">
                  <a:solidFill>
                    <a:schemeClr val="bg1">
                      <a:lumMod val="95000"/>
                    </a:schemeClr>
                  </a:solidFill>
                </a:rPr>
                <a:t>Work with Partner software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GB" sz="1800" dirty="0" smtClean="0">
                  <a:solidFill>
                    <a:schemeClr val="bg1">
                      <a:lumMod val="95000"/>
                    </a:schemeClr>
                  </a:solidFill>
                </a:rPr>
                <a:t>Add to MS Business Apps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GB" sz="1800" dirty="0" smtClean="0">
                  <a:solidFill>
                    <a:schemeClr val="bg1">
                      <a:lumMod val="95000"/>
                    </a:schemeClr>
                  </a:solidFill>
                </a:rPr>
                <a:t>Supply Professional Services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GB" sz="1800" dirty="0" smtClean="0">
                  <a:solidFill>
                    <a:schemeClr val="bg1">
                      <a:lumMod val="95000"/>
                    </a:schemeClr>
                  </a:solidFill>
                </a:rPr>
                <a:t>Resell Microsoft and partner s/w</a:t>
              </a:r>
            </a:p>
            <a:p>
              <a:endParaRPr lang="en-GB" sz="1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733962" y="5286388"/>
            <a:ext cx="656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/>
              <a:t>A highly profitable &amp; successful partner driven ecosyste</a:t>
            </a:r>
            <a:r>
              <a:rPr lang="en-GB" sz="1800" b="1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Segoe"/>
        <a:ea typeface="MS PGothic"/>
        <a:cs typeface="MS PGothic"/>
      </a:majorFont>
      <a:minorFont>
        <a:latin typeface="Segoe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1" charset="0"/>
            <a:ea typeface="MS PGothic" pitchFamily="34" charset="-128"/>
            <a:cs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1" charset="0"/>
            <a:ea typeface="MS PGothic" pitchFamily="34" charset="-128"/>
            <a:cs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46F7EC7E95947B67BEC980D487292" ma:contentTypeVersion="0" ma:contentTypeDescription="Create a new document." ma:contentTypeScope="" ma:versionID="5e8459bbc925ded571ac90d9a99ef01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D0DB90C-1DE8-4A2A-92DA-D94BDDB1E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0D3EC7F-2418-439F-B0C6-C389F8AEBC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F82A-902F-443C-8ED5-043B8036558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Starr Dual G5:Applications:Microsoft Office 2004:Templates:Presentations:Designs:Bold Stripes</Template>
  <TotalTime>0</TotalTime>
  <Words>793</Words>
  <Application>Microsoft Office PowerPoint</Application>
  <PresentationFormat>On-screen Show (4:3)</PresentationFormat>
  <Paragraphs>237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Slide 1</vt:lpstr>
      <vt:lpstr>Slide 2</vt:lpstr>
      <vt:lpstr> WHY - This Opportunity</vt:lpstr>
      <vt:lpstr>WHY - On-Premises &amp; On-Demand</vt:lpstr>
      <vt:lpstr>Customers WANT to Deploy Microsoft CRM</vt:lpstr>
      <vt:lpstr>WHY- CRM Completes SaaS?</vt:lpstr>
      <vt:lpstr>WHY- Reverse Attach CRM Service Pricing</vt:lpstr>
      <vt:lpstr>WHAT – (makes it difficult)</vt:lpstr>
      <vt:lpstr> WHAT - Traditional Dynamics On-Premise </vt:lpstr>
      <vt:lpstr>WHAT- an expanded and NEW opportunity</vt:lpstr>
      <vt:lpstr>What – A solution, not a provisioned session</vt:lpstr>
      <vt:lpstr> Who do you work with, who do you sell to </vt:lpstr>
      <vt:lpstr>Who - Sales</vt:lpstr>
      <vt:lpstr>Who – Can Help Help You Deliver </vt:lpstr>
      <vt:lpstr> How – think like a buyer </vt:lpstr>
      <vt:lpstr>How Much </vt:lpstr>
      <vt:lpstr>Tools &amp; Resources</vt:lpstr>
      <vt:lpstr>Who Sales</vt:lpstr>
      <vt:lpstr>Click – Try - BUY</vt:lpstr>
      <vt:lpstr>Click – Try - BUY</vt:lpstr>
      <vt:lpstr>Solved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2009-05-20T13:30:49Z</dcterms:created>
  <dcterms:modified xsi:type="dcterms:W3CDTF">2009-06-19T00:51:33Z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0x01010085D46F7EC7E95947B67BEC980D487292</vt:lpwstr>
  </property>
  <property fmtid="{D5CDD505-2E9C-101B-9397-08002B2CF9AE}" pid="3" name="_MarkAsFinal">
    <vt:bool>true</vt:bool>
  </property>
</Properties>
</file>