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9.xml" ContentType="application/vnd.openxmlformats-officedocument.presentationml.tag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tiff" ContentType="image/tiff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5" r:id="rId5"/>
    <p:sldId id="266" r:id="rId6"/>
    <p:sldId id="269" r:id="rId7"/>
    <p:sldId id="289" r:id="rId8"/>
    <p:sldId id="290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4" r:id="rId22"/>
    <p:sldId id="285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0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86BD"/>
    <a:srgbClr val="000000"/>
    <a:srgbClr val="275784"/>
    <a:srgbClr val="A8BEE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399" autoAdjust="0"/>
  </p:normalViewPr>
  <p:slideViewPr>
    <p:cSldViewPr>
      <p:cViewPr varScale="1">
        <p:scale>
          <a:sx n="107" d="100"/>
          <a:sy n="107" d="100"/>
        </p:scale>
        <p:origin x="-8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2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Microsoft CRM Online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Margins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Perpetual Licenses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Margins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Our White Label Partners</c:v>
                </c:pt>
              </c:strCache>
            </c:strRef>
          </c:tx>
          <c:spPr>
            <a:gradFill>
              <a:gsLst>
                <a:gs pos="0">
                  <a:srgbClr val="8CD543">
                    <a:lumMod val="75000"/>
                  </a:srgbClr>
                </a:gs>
                <a:gs pos="50000">
                  <a:srgbClr val="8CD543">
                    <a:lumMod val="75000"/>
                  </a:srgbClr>
                </a:gs>
                <a:gs pos="100000">
                  <a:srgbClr val="FFCC00">
                    <a:tint val="23500"/>
                    <a:satMod val="160000"/>
                  </a:srgbClr>
                </a:gs>
              </a:gsLst>
              <a:lin ang="5400000" scaled="0"/>
            </a:gradFill>
          </c:spPr>
          <c:cat>
            <c:strRef>
              <c:f>Sheet1!$A$2</c:f>
              <c:strCache>
                <c:ptCount val="1"/>
                <c:pt idx="0">
                  <c:v>Margins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0.30000000000000032</c:v>
                </c:pt>
              </c:numCache>
            </c:numRef>
          </c:val>
        </c:ser>
        <c:gapWidth val="57"/>
        <c:overlap val="-15"/>
        <c:axId val="101435648"/>
        <c:axId val="101445632"/>
      </c:barChart>
      <c:catAx>
        <c:axId val="101435648"/>
        <c:scaling>
          <c:orientation val="minMax"/>
        </c:scaling>
        <c:axPos val="b"/>
        <c:tickLblPos val="nextTo"/>
        <c:crossAx val="101445632"/>
        <c:crosses val="autoZero"/>
        <c:auto val="1"/>
        <c:lblAlgn val="ctr"/>
        <c:lblOffset val="100"/>
      </c:catAx>
      <c:valAx>
        <c:axId val="101445632"/>
        <c:scaling>
          <c:orientation val="minMax"/>
        </c:scaling>
        <c:axPos val="l"/>
        <c:majorGridlines/>
        <c:numFmt formatCode="0%" sourceLinked="0"/>
        <c:tickLblPos val="nextTo"/>
        <c:crossAx val="101435648"/>
        <c:crosses val="autoZero"/>
        <c:crossBetween val="between"/>
      </c:valAx>
      <c:spPr>
        <a:noFill/>
      </c:spPr>
    </c:plotArea>
    <c:legend>
      <c:legendPos val="b"/>
      <c:layout/>
      <c:txPr>
        <a:bodyPr/>
        <a:lstStyle/>
        <a:p>
          <a:pPr>
            <a:defRPr sz="1600"/>
          </a:pPr>
          <a:endParaRPr lang="en-US"/>
        </a:p>
      </c:txPr>
    </c:legend>
    <c:plotVisOnly val="1"/>
  </c:chart>
  <c:spPr>
    <a:noFill/>
  </c:spPr>
  <c:txPr>
    <a:bodyPr/>
    <a:lstStyle/>
    <a:p>
      <a:pPr>
        <a:defRPr sz="1800">
          <a:solidFill>
            <a:schemeClr val="tx2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area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Expense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64999">
                  <a:srgbClr val="BA0066"/>
                </a:gs>
                <a:gs pos="64999">
                  <a:srgbClr val="BA0066"/>
                </a:gs>
                <a:gs pos="64999">
                  <a:srgbClr val="BA0066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</c:spPr>
          <c:cat>
            <c:strRef>
              <c:f>Sheet1!$A$2:$A$36</c:f>
              <c:strCache>
                <c:ptCount val="35"/>
                <c:pt idx="0">
                  <c:v>AUG</c:v>
                </c:pt>
                <c:pt idx="1">
                  <c:v>SEP</c:v>
                </c:pt>
                <c:pt idx="2">
                  <c:v>OCT</c:v>
                </c:pt>
                <c:pt idx="3">
                  <c:v>NOV</c:v>
                </c:pt>
                <c:pt idx="4">
                  <c:v>DEC</c:v>
                </c:pt>
                <c:pt idx="5">
                  <c:v>JAN</c:v>
                </c:pt>
                <c:pt idx="6">
                  <c:v>FEB</c:v>
                </c:pt>
                <c:pt idx="7">
                  <c:v>MAR</c:v>
                </c:pt>
                <c:pt idx="8">
                  <c:v>APR</c:v>
                </c:pt>
                <c:pt idx="9">
                  <c:v>MAY</c:v>
                </c:pt>
                <c:pt idx="10">
                  <c:v>JUN</c:v>
                </c:pt>
                <c:pt idx="11">
                  <c:v>JUL</c:v>
                </c:pt>
                <c:pt idx="12">
                  <c:v>AUG</c:v>
                </c:pt>
                <c:pt idx="13">
                  <c:v>SEP</c:v>
                </c:pt>
                <c:pt idx="14">
                  <c:v>OCT</c:v>
                </c:pt>
                <c:pt idx="15">
                  <c:v>NOV</c:v>
                </c:pt>
                <c:pt idx="16">
                  <c:v>DEC</c:v>
                </c:pt>
                <c:pt idx="17">
                  <c:v>JAN</c:v>
                </c:pt>
                <c:pt idx="18">
                  <c:v>FEB</c:v>
                </c:pt>
                <c:pt idx="19">
                  <c:v>MAR</c:v>
                </c:pt>
                <c:pt idx="20">
                  <c:v>APR</c:v>
                </c:pt>
                <c:pt idx="21">
                  <c:v>MAY</c:v>
                </c:pt>
                <c:pt idx="22">
                  <c:v>JUN</c:v>
                </c:pt>
                <c:pt idx="23">
                  <c:v>JUL</c:v>
                </c:pt>
                <c:pt idx="24">
                  <c:v>AUG</c:v>
                </c:pt>
                <c:pt idx="25">
                  <c:v>SEP</c:v>
                </c:pt>
                <c:pt idx="26">
                  <c:v>OCT</c:v>
                </c:pt>
                <c:pt idx="27">
                  <c:v>NOV</c:v>
                </c:pt>
                <c:pt idx="28">
                  <c:v>DEC</c:v>
                </c:pt>
                <c:pt idx="29">
                  <c:v>JAN</c:v>
                </c:pt>
                <c:pt idx="30">
                  <c:v>FEB</c:v>
                </c:pt>
                <c:pt idx="31">
                  <c:v>MAR</c:v>
                </c:pt>
                <c:pt idx="32">
                  <c:v>APR</c:v>
                </c:pt>
                <c:pt idx="33">
                  <c:v>MAY</c:v>
                </c:pt>
                <c:pt idx="34">
                  <c:v>JUN</c:v>
                </c:pt>
              </c:strCache>
            </c:str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-500</c:v>
                </c:pt>
                <c:pt idx="1">
                  <c:v>-600</c:v>
                </c:pt>
                <c:pt idx="2">
                  <c:v>-700</c:v>
                </c:pt>
                <c:pt idx="3">
                  <c:v>-900</c:v>
                </c:pt>
                <c:pt idx="4">
                  <c:v>-1500</c:v>
                </c:pt>
                <c:pt idx="5">
                  <c:v>-1600</c:v>
                </c:pt>
                <c:pt idx="6">
                  <c:v>-1400</c:v>
                </c:pt>
                <c:pt idx="7">
                  <c:v>-1300</c:v>
                </c:pt>
                <c:pt idx="8">
                  <c:v>-1200</c:v>
                </c:pt>
                <c:pt idx="9">
                  <c:v>-1100</c:v>
                </c:pt>
                <c:pt idx="10">
                  <c:v>-1000</c:v>
                </c:pt>
                <c:pt idx="11">
                  <c:v>-950</c:v>
                </c:pt>
                <c:pt idx="12">
                  <c:v>-900</c:v>
                </c:pt>
                <c:pt idx="13">
                  <c:v>-850</c:v>
                </c:pt>
                <c:pt idx="14">
                  <c:v>-800</c:v>
                </c:pt>
                <c:pt idx="15">
                  <c:v>-750</c:v>
                </c:pt>
                <c:pt idx="16">
                  <c:v>-700</c:v>
                </c:pt>
                <c:pt idx="17">
                  <c:v>-650</c:v>
                </c:pt>
                <c:pt idx="18">
                  <c:v>-600</c:v>
                </c:pt>
                <c:pt idx="19">
                  <c:v>-500</c:v>
                </c:pt>
                <c:pt idx="20">
                  <c:v>-400</c:v>
                </c:pt>
                <c:pt idx="21">
                  <c:v>-300</c:v>
                </c:pt>
                <c:pt idx="22">
                  <c:v>-200</c:v>
                </c:pt>
                <c:pt idx="23">
                  <c:v>-100</c:v>
                </c:pt>
                <c:pt idx="24">
                  <c:v>0</c:v>
                </c:pt>
                <c:pt idx="25">
                  <c:v>100</c:v>
                </c:pt>
                <c:pt idx="26">
                  <c:v>200</c:v>
                </c:pt>
                <c:pt idx="27">
                  <c:v>300</c:v>
                </c:pt>
                <c:pt idx="28">
                  <c:v>400</c:v>
                </c:pt>
                <c:pt idx="29">
                  <c:v>500</c:v>
                </c:pt>
                <c:pt idx="30">
                  <c:v>600</c:v>
                </c:pt>
                <c:pt idx="31">
                  <c:v>700</c:v>
                </c:pt>
                <c:pt idx="32">
                  <c:v>800</c:v>
                </c:pt>
                <c:pt idx="33">
                  <c:v>900</c:v>
                </c:pt>
                <c:pt idx="34">
                  <c:v>1000</c:v>
                </c:pt>
              </c:numCache>
            </c:numRef>
          </c:val>
        </c:ser>
        <c:axId val="85385984"/>
        <c:axId val="85387520"/>
      </c:areaChart>
      <c:catAx>
        <c:axId val="85385984"/>
        <c:scaling>
          <c:orientation val="minMax"/>
        </c:scaling>
        <c:axPos val="b"/>
        <c:numFmt formatCode="m\/d\/yyyy" sourceLinked="1"/>
        <c:tickLblPos val="none"/>
        <c:crossAx val="85387520"/>
        <c:crosses val="autoZero"/>
        <c:auto val="1"/>
        <c:lblAlgn val="ctr"/>
        <c:lblOffset val="100"/>
      </c:catAx>
      <c:valAx>
        <c:axId val="85387520"/>
        <c:scaling>
          <c:orientation val="minMax"/>
        </c:scaling>
        <c:axPos val="l"/>
        <c:majorGridlines/>
        <c:numFmt formatCode="General" sourceLinked="1"/>
        <c:tickLblPos val="none"/>
        <c:crossAx val="85385984"/>
        <c:crosses val="autoZero"/>
        <c:crossBetween val="midCat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96E832-0124-4863-8A02-4BE84CAE1C47}" type="doc">
      <dgm:prSet loTypeId="urn:microsoft.com/office/officeart/2005/8/layout/vList2" loCatId="list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32D04E7-3388-42E3-B792-2B7EABC328A5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Geographic requirements</a:t>
          </a:r>
          <a:endParaRPr lang="en-US" sz="1400" b="1" dirty="0">
            <a:solidFill>
              <a:schemeClr val="tx1"/>
            </a:solidFill>
          </a:endParaRPr>
        </a:p>
      </dgm:t>
    </dgm:pt>
    <dgm:pt modelId="{BB5F73A5-93DA-4E55-9C93-F1D52D0692C4}" type="parTrans" cxnId="{9FBAB670-E509-4C1C-A217-127857EB14CB}">
      <dgm:prSet/>
      <dgm:spPr/>
      <dgm:t>
        <a:bodyPr/>
        <a:lstStyle/>
        <a:p>
          <a:endParaRPr lang="en-US" sz="1400" b="1"/>
        </a:p>
      </dgm:t>
    </dgm:pt>
    <dgm:pt modelId="{4E0EF0FA-4A23-451E-B51C-54962E7D1543}" type="sibTrans" cxnId="{9FBAB670-E509-4C1C-A217-127857EB14CB}">
      <dgm:prSet/>
      <dgm:spPr/>
      <dgm:t>
        <a:bodyPr/>
        <a:lstStyle/>
        <a:p>
          <a:endParaRPr lang="en-US" sz="1400" b="1"/>
        </a:p>
      </dgm:t>
    </dgm:pt>
    <dgm:pt modelId="{3DDBCE6F-5159-4C19-AD51-5903496EB28F}">
      <dgm:prSet phldrT="[Text]" custT="1"/>
      <dgm:spPr/>
      <dgm:t>
        <a:bodyPr/>
        <a:lstStyle/>
        <a:p>
          <a:r>
            <a:rPr lang="en-US" sz="1400" b="1" dirty="0" smtClean="0"/>
            <a:t>Regulatory compliance</a:t>
          </a:r>
        </a:p>
      </dgm:t>
    </dgm:pt>
    <dgm:pt modelId="{DF689536-8A41-4589-9CF9-5887DA6A3725}" type="parTrans" cxnId="{C3C94069-5312-46C4-BB14-1A28D8A2674A}">
      <dgm:prSet/>
      <dgm:spPr/>
      <dgm:t>
        <a:bodyPr/>
        <a:lstStyle/>
        <a:p>
          <a:endParaRPr lang="en-US" sz="1400" b="1"/>
        </a:p>
      </dgm:t>
    </dgm:pt>
    <dgm:pt modelId="{1B3F8867-BB57-46BE-8FAE-78639830DC0C}" type="sibTrans" cxnId="{C3C94069-5312-46C4-BB14-1A28D8A2674A}">
      <dgm:prSet/>
      <dgm:spPr/>
      <dgm:t>
        <a:bodyPr/>
        <a:lstStyle/>
        <a:p>
          <a:endParaRPr lang="en-US" sz="1400" b="1"/>
        </a:p>
      </dgm:t>
    </dgm:pt>
    <dgm:pt modelId="{47EC75E2-AF47-41BB-AB98-95D5040DEA9F}">
      <dgm:prSet phldrT="[Text]" custT="1"/>
      <dgm:spPr/>
      <dgm:t>
        <a:bodyPr/>
        <a:lstStyle/>
        <a:p>
          <a:r>
            <a:rPr lang="en-US" sz="1400" b="1" dirty="0" smtClean="0"/>
            <a:t>Transitory needs</a:t>
          </a:r>
        </a:p>
      </dgm:t>
    </dgm:pt>
    <dgm:pt modelId="{DD6073E3-F2D4-473D-89AC-87B819378A76}" type="parTrans" cxnId="{650BB038-B666-4000-9748-BE53C636A9E4}">
      <dgm:prSet/>
      <dgm:spPr/>
      <dgm:t>
        <a:bodyPr/>
        <a:lstStyle/>
        <a:p>
          <a:endParaRPr lang="en-US" sz="1400" b="1"/>
        </a:p>
      </dgm:t>
    </dgm:pt>
    <dgm:pt modelId="{89F9AB95-7113-406A-847A-D26B031DB650}" type="sibTrans" cxnId="{650BB038-B666-4000-9748-BE53C636A9E4}">
      <dgm:prSet/>
      <dgm:spPr/>
      <dgm:t>
        <a:bodyPr/>
        <a:lstStyle/>
        <a:p>
          <a:endParaRPr lang="en-US" sz="1400" b="1"/>
        </a:p>
      </dgm:t>
    </dgm:pt>
    <dgm:pt modelId="{32FE882F-0A90-4B29-8C6C-B871DC25A2C8}">
      <dgm:prSet phldrT="[Text]" custT="1"/>
      <dgm:spPr/>
      <dgm:t>
        <a:bodyPr/>
        <a:lstStyle/>
        <a:p>
          <a:r>
            <a:rPr lang="en-US" sz="1400" b="1" dirty="0" smtClean="0"/>
            <a:t>Customized SLA</a:t>
          </a:r>
        </a:p>
      </dgm:t>
    </dgm:pt>
    <dgm:pt modelId="{57D3590B-272A-4AD5-A61D-C7E8F6799853}" type="parTrans" cxnId="{4734196F-E14E-42E2-8B4F-3E4F21BDBC73}">
      <dgm:prSet/>
      <dgm:spPr/>
      <dgm:t>
        <a:bodyPr/>
        <a:lstStyle/>
        <a:p>
          <a:endParaRPr lang="en-US" sz="1400"/>
        </a:p>
      </dgm:t>
    </dgm:pt>
    <dgm:pt modelId="{25B56910-2330-4729-B646-8172FEA2E66B}" type="sibTrans" cxnId="{4734196F-E14E-42E2-8B4F-3E4F21BDBC73}">
      <dgm:prSet/>
      <dgm:spPr/>
      <dgm:t>
        <a:bodyPr/>
        <a:lstStyle/>
        <a:p>
          <a:endParaRPr lang="en-US" sz="1400"/>
        </a:p>
      </dgm:t>
    </dgm:pt>
    <dgm:pt modelId="{334F6EAE-B6C1-4041-84A1-5B010DCB8F98}" type="pres">
      <dgm:prSet presAssocID="{C496E832-0124-4863-8A02-4BE84CAE1C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88D7DC-C994-40CC-A3E3-D25D89BF8A72}" type="pres">
      <dgm:prSet presAssocID="{032D04E7-3388-42E3-B792-2B7EABC328A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5912F-F1BE-4E0D-8BAE-456986523DC2}" type="pres">
      <dgm:prSet presAssocID="{4E0EF0FA-4A23-451E-B51C-54962E7D1543}" presName="spacer" presStyleCnt="0"/>
      <dgm:spPr/>
    </dgm:pt>
    <dgm:pt modelId="{A1BF460F-6F6E-41DE-9606-057EEE15A5A9}" type="pres">
      <dgm:prSet presAssocID="{3DDBCE6F-5159-4C19-AD51-5903496EB28F}" presName="parentText" presStyleLbl="node1" presStyleIdx="1" presStyleCnt="4" custLinFactNeighborY="4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83D4C-6971-47AC-B0FB-15DE9D1CC530}" type="pres">
      <dgm:prSet presAssocID="{1B3F8867-BB57-46BE-8FAE-78639830DC0C}" presName="spacer" presStyleCnt="0"/>
      <dgm:spPr/>
    </dgm:pt>
    <dgm:pt modelId="{CACC64F4-8425-47FF-A4D5-26621BDB8203}" type="pres">
      <dgm:prSet presAssocID="{47EC75E2-AF47-41BB-AB98-95D5040DEA9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22B1C-8A35-464D-A44F-005A81ADB788}" type="pres">
      <dgm:prSet presAssocID="{89F9AB95-7113-406A-847A-D26B031DB650}" presName="spacer" presStyleCnt="0"/>
      <dgm:spPr/>
    </dgm:pt>
    <dgm:pt modelId="{5B23FFAF-ACE4-4A56-BD5E-731FD9E39E1D}" type="pres">
      <dgm:prSet presAssocID="{32FE882F-0A90-4B29-8C6C-B871DC25A2C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BAB670-E509-4C1C-A217-127857EB14CB}" srcId="{C496E832-0124-4863-8A02-4BE84CAE1C47}" destId="{032D04E7-3388-42E3-B792-2B7EABC328A5}" srcOrd="0" destOrd="0" parTransId="{BB5F73A5-93DA-4E55-9C93-F1D52D0692C4}" sibTransId="{4E0EF0FA-4A23-451E-B51C-54962E7D1543}"/>
    <dgm:cxn modelId="{A381ED93-C6D9-4602-9198-415808C783B2}" type="presOf" srcId="{C496E832-0124-4863-8A02-4BE84CAE1C47}" destId="{334F6EAE-B6C1-4041-84A1-5B010DCB8F98}" srcOrd="0" destOrd="0" presId="urn:microsoft.com/office/officeart/2005/8/layout/vList2"/>
    <dgm:cxn modelId="{650BB038-B666-4000-9748-BE53C636A9E4}" srcId="{C496E832-0124-4863-8A02-4BE84CAE1C47}" destId="{47EC75E2-AF47-41BB-AB98-95D5040DEA9F}" srcOrd="2" destOrd="0" parTransId="{DD6073E3-F2D4-473D-89AC-87B819378A76}" sibTransId="{89F9AB95-7113-406A-847A-D26B031DB650}"/>
    <dgm:cxn modelId="{8E032C55-C5A2-4148-8336-CF0E182CC4BF}" type="presOf" srcId="{032D04E7-3388-42E3-B792-2B7EABC328A5}" destId="{2788D7DC-C994-40CC-A3E3-D25D89BF8A72}" srcOrd="0" destOrd="0" presId="urn:microsoft.com/office/officeart/2005/8/layout/vList2"/>
    <dgm:cxn modelId="{457D035D-873B-496A-B985-BDBD9C861C31}" type="presOf" srcId="{32FE882F-0A90-4B29-8C6C-B871DC25A2C8}" destId="{5B23FFAF-ACE4-4A56-BD5E-731FD9E39E1D}" srcOrd="0" destOrd="0" presId="urn:microsoft.com/office/officeart/2005/8/layout/vList2"/>
    <dgm:cxn modelId="{AE82060C-437B-4E45-9FB1-4A513FDF3FF1}" type="presOf" srcId="{47EC75E2-AF47-41BB-AB98-95D5040DEA9F}" destId="{CACC64F4-8425-47FF-A4D5-26621BDB8203}" srcOrd="0" destOrd="0" presId="urn:microsoft.com/office/officeart/2005/8/layout/vList2"/>
    <dgm:cxn modelId="{C3C94069-5312-46C4-BB14-1A28D8A2674A}" srcId="{C496E832-0124-4863-8A02-4BE84CAE1C47}" destId="{3DDBCE6F-5159-4C19-AD51-5903496EB28F}" srcOrd="1" destOrd="0" parTransId="{DF689536-8A41-4589-9CF9-5887DA6A3725}" sibTransId="{1B3F8867-BB57-46BE-8FAE-78639830DC0C}"/>
    <dgm:cxn modelId="{04A2AA95-63E7-4146-98A5-1ACCE538E5E7}" type="presOf" srcId="{3DDBCE6F-5159-4C19-AD51-5903496EB28F}" destId="{A1BF460F-6F6E-41DE-9606-057EEE15A5A9}" srcOrd="0" destOrd="0" presId="urn:microsoft.com/office/officeart/2005/8/layout/vList2"/>
    <dgm:cxn modelId="{4734196F-E14E-42E2-8B4F-3E4F21BDBC73}" srcId="{C496E832-0124-4863-8A02-4BE84CAE1C47}" destId="{32FE882F-0A90-4B29-8C6C-B871DC25A2C8}" srcOrd="3" destOrd="0" parTransId="{57D3590B-272A-4AD5-A61D-C7E8F6799853}" sibTransId="{25B56910-2330-4729-B646-8172FEA2E66B}"/>
    <dgm:cxn modelId="{ED192D0F-15F1-42C1-95FD-9E1E4F3DDC43}" type="presParOf" srcId="{334F6EAE-B6C1-4041-84A1-5B010DCB8F98}" destId="{2788D7DC-C994-40CC-A3E3-D25D89BF8A72}" srcOrd="0" destOrd="0" presId="urn:microsoft.com/office/officeart/2005/8/layout/vList2"/>
    <dgm:cxn modelId="{7D19AC7F-742A-4DFC-980B-E98300A49B34}" type="presParOf" srcId="{334F6EAE-B6C1-4041-84A1-5B010DCB8F98}" destId="{3EB5912F-F1BE-4E0D-8BAE-456986523DC2}" srcOrd="1" destOrd="0" presId="urn:microsoft.com/office/officeart/2005/8/layout/vList2"/>
    <dgm:cxn modelId="{D5BA5919-023F-4266-830A-6EF64D4B263B}" type="presParOf" srcId="{334F6EAE-B6C1-4041-84A1-5B010DCB8F98}" destId="{A1BF460F-6F6E-41DE-9606-057EEE15A5A9}" srcOrd="2" destOrd="0" presId="urn:microsoft.com/office/officeart/2005/8/layout/vList2"/>
    <dgm:cxn modelId="{41001DFF-1C60-4084-906D-B0B9BA95F021}" type="presParOf" srcId="{334F6EAE-B6C1-4041-84A1-5B010DCB8F98}" destId="{02A83D4C-6971-47AC-B0FB-15DE9D1CC530}" srcOrd="3" destOrd="0" presId="urn:microsoft.com/office/officeart/2005/8/layout/vList2"/>
    <dgm:cxn modelId="{D6E9BC1A-9C56-4F06-AB15-FF372D8D9B49}" type="presParOf" srcId="{334F6EAE-B6C1-4041-84A1-5B010DCB8F98}" destId="{CACC64F4-8425-47FF-A4D5-26621BDB8203}" srcOrd="4" destOrd="0" presId="urn:microsoft.com/office/officeart/2005/8/layout/vList2"/>
    <dgm:cxn modelId="{EE347FE0-278E-4AFF-B2E6-24AE8F23E00D}" type="presParOf" srcId="{334F6EAE-B6C1-4041-84A1-5B010DCB8F98}" destId="{35B22B1C-8A35-464D-A44F-005A81ADB788}" srcOrd="5" destOrd="0" presId="urn:microsoft.com/office/officeart/2005/8/layout/vList2"/>
    <dgm:cxn modelId="{BFA89F29-C5B0-4E7A-8E81-E02709E99D3B}" type="presParOf" srcId="{334F6EAE-B6C1-4041-84A1-5B010DCB8F98}" destId="{5B23FFAF-ACE4-4A56-BD5E-731FD9E39E1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96E832-0124-4863-8A02-4BE84CAE1C47}" type="doc">
      <dgm:prSet loTypeId="urn:microsoft.com/office/officeart/2005/8/layout/vList2" loCatId="list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A39EBBC-9561-485B-A4A0-1FAB4DD76345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Custom code</a:t>
          </a:r>
        </a:p>
      </dgm:t>
    </dgm:pt>
    <dgm:pt modelId="{D320AC49-56B5-4EE7-992E-A20A0BA63A8B}" type="parTrans" cxnId="{EC56CD71-3796-42E7-8BF4-8AEC6399B2ED}">
      <dgm:prSet/>
      <dgm:spPr/>
      <dgm:t>
        <a:bodyPr/>
        <a:lstStyle/>
        <a:p>
          <a:endParaRPr lang="en-US" sz="4800" b="1"/>
        </a:p>
      </dgm:t>
    </dgm:pt>
    <dgm:pt modelId="{633F92D4-E8DD-4599-BFF0-E5E3F7A2B76C}" type="sibTrans" cxnId="{EC56CD71-3796-42E7-8BF4-8AEC6399B2ED}">
      <dgm:prSet/>
      <dgm:spPr/>
      <dgm:t>
        <a:bodyPr/>
        <a:lstStyle/>
        <a:p>
          <a:endParaRPr lang="en-US" sz="4800" b="1"/>
        </a:p>
      </dgm:t>
    </dgm:pt>
    <dgm:pt modelId="{E7393B55-AF3C-4BF9-BF8D-395D546109F5}">
      <dgm:prSet phldrT="[Text]" custT="1"/>
      <dgm:spPr/>
      <dgm:t>
        <a:bodyPr/>
        <a:lstStyle/>
        <a:p>
          <a:r>
            <a:rPr lang="en-US" sz="1400" b="1" dirty="0" smtClean="0"/>
            <a:t>Contract flexibility</a:t>
          </a:r>
          <a:endParaRPr lang="en-US" sz="1400" b="1" dirty="0"/>
        </a:p>
      </dgm:t>
    </dgm:pt>
    <dgm:pt modelId="{662A34C5-810F-4B4C-AE4D-D9EEDD61D117}" type="parTrans" cxnId="{3A8D30C7-4820-41CB-99B1-D656E537C0FC}">
      <dgm:prSet/>
      <dgm:spPr/>
      <dgm:t>
        <a:bodyPr/>
        <a:lstStyle/>
        <a:p>
          <a:endParaRPr lang="en-US" sz="4800" b="1"/>
        </a:p>
      </dgm:t>
    </dgm:pt>
    <dgm:pt modelId="{53887CCE-12FC-4ECF-ACC8-A814F75A022E}" type="sibTrans" cxnId="{3A8D30C7-4820-41CB-99B1-D656E537C0FC}">
      <dgm:prSet/>
      <dgm:spPr/>
      <dgm:t>
        <a:bodyPr/>
        <a:lstStyle/>
        <a:p>
          <a:endParaRPr lang="en-US" sz="4800" b="1"/>
        </a:p>
      </dgm:t>
    </dgm:pt>
    <dgm:pt modelId="{F72656DD-FC9F-465D-A9FA-89ACD32BB9B7}">
      <dgm:prSet phldrT="[Text]" custT="1"/>
      <dgm:spPr/>
      <dgm:t>
        <a:bodyPr/>
        <a:lstStyle/>
        <a:p>
          <a:r>
            <a:rPr lang="en-US" sz="1400" b="1" dirty="0" smtClean="0"/>
            <a:t>Tailored features – Blackberry | Storage</a:t>
          </a:r>
          <a:endParaRPr lang="en-US" sz="1400" b="1" dirty="0"/>
        </a:p>
      </dgm:t>
    </dgm:pt>
    <dgm:pt modelId="{812CD0AA-CE02-4B9D-B0F4-04B504764EA2}" type="parTrans" cxnId="{ED2B0CFF-CF57-4A75-9D0E-F9C71C04D064}">
      <dgm:prSet/>
      <dgm:spPr/>
      <dgm:t>
        <a:bodyPr/>
        <a:lstStyle/>
        <a:p>
          <a:endParaRPr lang="en-US" sz="4800" b="1"/>
        </a:p>
      </dgm:t>
    </dgm:pt>
    <dgm:pt modelId="{49C72948-4E29-42D8-868A-87A3CDFFBF4D}" type="sibTrans" cxnId="{ED2B0CFF-CF57-4A75-9D0E-F9C71C04D064}">
      <dgm:prSet/>
      <dgm:spPr/>
      <dgm:t>
        <a:bodyPr/>
        <a:lstStyle/>
        <a:p>
          <a:endParaRPr lang="en-US" sz="4800" b="1"/>
        </a:p>
      </dgm:t>
    </dgm:pt>
    <dgm:pt modelId="{334F6EAE-B6C1-4041-84A1-5B010DCB8F98}" type="pres">
      <dgm:prSet presAssocID="{C496E832-0124-4863-8A02-4BE84CAE1C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F9498AD-D691-48DE-A058-66BA93ECF4E2}" type="pres">
      <dgm:prSet presAssocID="{E7393B55-AF3C-4BF9-BF8D-395D546109F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4E411-BAEE-4DF9-A5DF-2760E72907B8}" type="pres">
      <dgm:prSet presAssocID="{53887CCE-12FC-4ECF-ACC8-A814F75A022E}" presName="spacer" presStyleCnt="0"/>
      <dgm:spPr/>
    </dgm:pt>
    <dgm:pt modelId="{C84CE70E-55C5-44FA-8F9D-7D660B7856CD}" type="pres">
      <dgm:prSet presAssocID="{F72656DD-FC9F-465D-A9FA-89ACD32BB9B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A28FE-FEDE-4EBA-875B-0FE4551A97E9}" type="pres">
      <dgm:prSet presAssocID="{49C72948-4E29-42D8-868A-87A3CDFFBF4D}" presName="spacer" presStyleCnt="0"/>
      <dgm:spPr/>
    </dgm:pt>
    <dgm:pt modelId="{D1C9A7EB-E1EC-4BA9-B4E5-6AD376B7C14A}" type="pres">
      <dgm:prSet presAssocID="{4A39EBBC-9561-485B-A4A0-1FAB4DD7634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E91C54-B9B6-4438-ADF4-D4B7ED3AE2DE}" type="presOf" srcId="{E7393B55-AF3C-4BF9-BF8D-395D546109F5}" destId="{9F9498AD-D691-48DE-A058-66BA93ECF4E2}" srcOrd="0" destOrd="0" presId="urn:microsoft.com/office/officeart/2005/8/layout/vList2"/>
    <dgm:cxn modelId="{3A8D30C7-4820-41CB-99B1-D656E537C0FC}" srcId="{C496E832-0124-4863-8A02-4BE84CAE1C47}" destId="{E7393B55-AF3C-4BF9-BF8D-395D546109F5}" srcOrd="0" destOrd="0" parTransId="{662A34C5-810F-4B4C-AE4D-D9EEDD61D117}" sibTransId="{53887CCE-12FC-4ECF-ACC8-A814F75A022E}"/>
    <dgm:cxn modelId="{4F886E18-C1B1-4E6D-8AFD-8D2268F94D55}" type="presOf" srcId="{C496E832-0124-4863-8A02-4BE84CAE1C47}" destId="{334F6EAE-B6C1-4041-84A1-5B010DCB8F98}" srcOrd="0" destOrd="0" presId="urn:microsoft.com/office/officeart/2005/8/layout/vList2"/>
    <dgm:cxn modelId="{EC56CD71-3796-42E7-8BF4-8AEC6399B2ED}" srcId="{C496E832-0124-4863-8A02-4BE84CAE1C47}" destId="{4A39EBBC-9561-485B-A4A0-1FAB4DD76345}" srcOrd="2" destOrd="0" parTransId="{D320AC49-56B5-4EE7-992E-A20A0BA63A8B}" sibTransId="{633F92D4-E8DD-4599-BFF0-E5E3F7A2B76C}"/>
    <dgm:cxn modelId="{397C5C06-9014-48E7-89A8-DD7FE7F8746B}" type="presOf" srcId="{F72656DD-FC9F-465D-A9FA-89ACD32BB9B7}" destId="{C84CE70E-55C5-44FA-8F9D-7D660B7856CD}" srcOrd="0" destOrd="0" presId="urn:microsoft.com/office/officeart/2005/8/layout/vList2"/>
    <dgm:cxn modelId="{ED2B0CFF-CF57-4A75-9D0E-F9C71C04D064}" srcId="{C496E832-0124-4863-8A02-4BE84CAE1C47}" destId="{F72656DD-FC9F-465D-A9FA-89ACD32BB9B7}" srcOrd="1" destOrd="0" parTransId="{812CD0AA-CE02-4B9D-B0F4-04B504764EA2}" sibTransId="{49C72948-4E29-42D8-868A-87A3CDFFBF4D}"/>
    <dgm:cxn modelId="{3B1CC76A-15F8-4DC7-86D7-532647C41A9F}" type="presOf" srcId="{4A39EBBC-9561-485B-A4A0-1FAB4DD76345}" destId="{D1C9A7EB-E1EC-4BA9-B4E5-6AD376B7C14A}" srcOrd="0" destOrd="0" presId="urn:microsoft.com/office/officeart/2005/8/layout/vList2"/>
    <dgm:cxn modelId="{B6CB178C-3CBB-4FD7-A89E-18143C6419BF}" type="presParOf" srcId="{334F6EAE-B6C1-4041-84A1-5B010DCB8F98}" destId="{9F9498AD-D691-48DE-A058-66BA93ECF4E2}" srcOrd="0" destOrd="0" presId="urn:microsoft.com/office/officeart/2005/8/layout/vList2"/>
    <dgm:cxn modelId="{465AD104-B0B5-4379-9CFD-DB8558053620}" type="presParOf" srcId="{334F6EAE-B6C1-4041-84A1-5B010DCB8F98}" destId="{82F4E411-BAEE-4DF9-A5DF-2760E72907B8}" srcOrd="1" destOrd="0" presId="urn:microsoft.com/office/officeart/2005/8/layout/vList2"/>
    <dgm:cxn modelId="{5D46D2FA-3D0D-4556-876A-6E4E4C551781}" type="presParOf" srcId="{334F6EAE-B6C1-4041-84A1-5B010DCB8F98}" destId="{C84CE70E-55C5-44FA-8F9D-7D660B7856CD}" srcOrd="2" destOrd="0" presId="urn:microsoft.com/office/officeart/2005/8/layout/vList2"/>
    <dgm:cxn modelId="{A6F298BC-9FC4-428E-972E-D4A1B6C892CD}" type="presParOf" srcId="{334F6EAE-B6C1-4041-84A1-5B010DCB8F98}" destId="{098A28FE-FEDE-4EBA-875B-0FE4551A97E9}" srcOrd="3" destOrd="0" presId="urn:microsoft.com/office/officeart/2005/8/layout/vList2"/>
    <dgm:cxn modelId="{903EFF5B-70BF-4DBB-94BB-E82AC2707157}" type="presParOf" srcId="{334F6EAE-B6C1-4041-84A1-5B010DCB8F98}" destId="{D1C9A7EB-E1EC-4BA9-B4E5-6AD376B7C14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B1B4C7-383D-4D9A-A80C-A1976B13FFA8}" type="doc">
      <dgm:prSet loTypeId="urn:microsoft.com/office/officeart/2005/8/layout/arrow2" loCatId="process" qsTypeId="urn:microsoft.com/office/officeart/2005/8/quickstyle/simple1" qsCatId="simple" csTypeId="urn:microsoft.com/office/officeart/2005/8/colors/accent1_3" csCatId="accent1" phldr="1"/>
      <dgm:spPr/>
    </dgm:pt>
    <dgm:pt modelId="{99D08B40-F6B2-4F60-AA2F-C628CE420757}">
      <dgm:prSet phldrT="[Text]"/>
      <dgm:spPr/>
      <dgm:t>
        <a:bodyPr/>
        <a:lstStyle/>
        <a:p>
          <a:r>
            <a:rPr lang="en-US" dirty="0" smtClean="0"/>
            <a:t>Recruit</a:t>
          </a:r>
          <a:endParaRPr lang="en-US" dirty="0"/>
        </a:p>
      </dgm:t>
    </dgm:pt>
    <dgm:pt modelId="{CA252BB6-39D0-4AB5-B51F-FB7CFC6A957E}" type="parTrans" cxnId="{E6B0859A-763D-4E8B-B51C-55DDC44A2EB3}">
      <dgm:prSet/>
      <dgm:spPr/>
      <dgm:t>
        <a:bodyPr/>
        <a:lstStyle/>
        <a:p>
          <a:endParaRPr lang="en-US"/>
        </a:p>
      </dgm:t>
    </dgm:pt>
    <dgm:pt modelId="{465C82B0-FE89-4A4B-B507-D26A017B9343}" type="sibTrans" cxnId="{E6B0859A-763D-4E8B-B51C-55DDC44A2EB3}">
      <dgm:prSet/>
      <dgm:spPr/>
      <dgm:t>
        <a:bodyPr/>
        <a:lstStyle/>
        <a:p>
          <a:endParaRPr lang="en-US"/>
        </a:p>
      </dgm:t>
    </dgm:pt>
    <dgm:pt modelId="{CA63B70E-8D29-41B6-B2EC-F7096244F5FC}">
      <dgm:prSet phldrT="[Text]"/>
      <dgm:spPr/>
      <dgm:t>
        <a:bodyPr/>
        <a:lstStyle/>
        <a:p>
          <a:r>
            <a:rPr lang="en-US" dirty="0" smtClean="0"/>
            <a:t>Engage</a:t>
          </a:r>
          <a:endParaRPr lang="en-US" dirty="0"/>
        </a:p>
      </dgm:t>
    </dgm:pt>
    <dgm:pt modelId="{DD45863C-737E-40BF-9E59-312E65B199E1}" type="parTrans" cxnId="{9DFC9E38-C5F6-496A-B38B-F9E9F4CD9B59}">
      <dgm:prSet/>
      <dgm:spPr/>
      <dgm:t>
        <a:bodyPr/>
        <a:lstStyle/>
        <a:p>
          <a:endParaRPr lang="en-US"/>
        </a:p>
      </dgm:t>
    </dgm:pt>
    <dgm:pt modelId="{DA9DEAFB-9E5A-4AF4-BC67-256F7EE86553}" type="sibTrans" cxnId="{9DFC9E38-C5F6-496A-B38B-F9E9F4CD9B59}">
      <dgm:prSet/>
      <dgm:spPr/>
      <dgm:t>
        <a:bodyPr/>
        <a:lstStyle/>
        <a:p>
          <a:endParaRPr lang="en-US"/>
        </a:p>
      </dgm:t>
    </dgm:pt>
    <dgm:pt modelId="{1109E85A-494C-45A6-8912-45358738B213}">
      <dgm:prSet phldrT="[Text]"/>
      <dgm:spPr/>
      <dgm:t>
        <a:bodyPr/>
        <a:lstStyle/>
        <a:p>
          <a:r>
            <a:rPr lang="en-US" dirty="0" smtClean="0"/>
            <a:t>Grow</a:t>
          </a:r>
          <a:endParaRPr lang="en-US" dirty="0"/>
        </a:p>
      </dgm:t>
    </dgm:pt>
    <dgm:pt modelId="{0EDDA69E-F856-4BE3-883D-E0863B3C8FF0}" type="sibTrans" cxnId="{3A305799-31E4-40A5-B18D-F6B665A3F70A}">
      <dgm:prSet/>
      <dgm:spPr/>
      <dgm:t>
        <a:bodyPr/>
        <a:lstStyle/>
        <a:p>
          <a:endParaRPr lang="en-US"/>
        </a:p>
      </dgm:t>
    </dgm:pt>
    <dgm:pt modelId="{91DB72B6-B30D-4A44-B840-2D3911124129}" type="parTrans" cxnId="{3A305799-31E4-40A5-B18D-F6B665A3F70A}">
      <dgm:prSet/>
      <dgm:spPr/>
      <dgm:t>
        <a:bodyPr/>
        <a:lstStyle/>
        <a:p>
          <a:endParaRPr lang="en-US"/>
        </a:p>
      </dgm:t>
    </dgm:pt>
    <dgm:pt modelId="{64D6F7C0-7003-49C8-B1EB-58C86E70B62C}" type="pres">
      <dgm:prSet presAssocID="{2BB1B4C7-383D-4D9A-A80C-A1976B13FFA8}" presName="arrowDiagram" presStyleCnt="0">
        <dgm:presLayoutVars>
          <dgm:chMax val="5"/>
          <dgm:dir/>
          <dgm:resizeHandles val="exact"/>
        </dgm:presLayoutVars>
      </dgm:prSet>
      <dgm:spPr/>
    </dgm:pt>
    <dgm:pt modelId="{FC74D1FB-046C-4430-A9A7-2B36174C5B36}" type="pres">
      <dgm:prSet presAssocID="{2BB1B4C7-383D-4D9A-A80C-A1976B13FFA8}" presName="arrow" presStyleLbl="bgShp" presStyleIdx="0" presStyleCnt="1"/>
      <dgm:spPr>
        <a:scene3d>
          <a:camera prst="orthographicFront"/>
          <a:lightRig rig="threePt" dir="t"/>
        </a:scene3d>
        <a:sp3d>
          <a:bevelT/>
        </a:sp3d>
      </dgm:spPr>
    </dgm:pt>
    <dgm:pt modelId="{1FB8ECA6-33E8-4794-9295-A8FAB39265A5}" type="pres">
      <dgm:prSet presAssocID="{2BB1B4C7-383D-4D9A-A80C-A1976B13FFA8}" presName="arrowDiagram3" presStyleCnt="0"/>
      <dgm:spPr/>
    </dgm:pt>
    <dgm:pt modelId="{79FCD85F-4954-4CFF-BEBC-C4BE20070611}" type="pres">
      <dgm:prSet presAssocID="{99D08B40-F6B2-4F60-AA2F-C628CE420757}" presName="bullet3a" presStyleLbl="node1" presStyleIdx="0" presStyleCnt="3"/>
      <dgm:spPr/>
    </dgm:pt>
    <dgm:pt modelId="{95575714-2374-4C9F-9DB1-1BC27596674F}" type="pres">
      <dgm:prSet presAssocID="{99D08B40-F6B2-4F60-AA2F-C628CE420757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33EA3-8B4B-4789-95C4-008C1D4157F0}" type="pres">
      <dgm:prSet presAssocID="{CA63B70E-8D29-41B6-B2EC-F7096244F5FC}" presName="bullet3b" presStyleLbl="node1" presStyleIdx="1" presStyleCnt="3"/>
      <dgm:spPr/>
    </dgm:pt>
    <dgm:pt modelId="{3D2F2BFD-6F38-4D9C-9B70-7A3194871937}" type="pres">
      <dgm:prSet presAssocID="{CA63B70E-8D29-41B6-B2EC-F7096244F5FC}" presName="textBox3b" presStyleLbl="revTx" presStyleIdx="1" presStyleCnt="3" custLinFactNeighborY="2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FB4A0-F4BF-403E-B4E6-D6C7442420D2}" type="pres">
      <dgm:prSet presAssocID="{1109E85A-494C-45A6-8912-45358738B213}" presName="bullet3c" presStyleLbl="node1" presStyleIdx="2" presStyleCnt="3"/>
      <dgm:spPr/>
    </dgm:pt>
    <dgm:pt modelId="{2418A5D8-7F02-48C5-B483-A12A5A2C4C28}" type="pres">
      <dgm:prSet presAssocID="{1109E85A-494C-45A6-8912-45358738B213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D5A691-C643-4030-A45F-3F0FD1099563}" type="presOf" srcId="{CA63B70E-8D29-41B6-B2EC-F7096244F5FC}" destId="{3D2F2BFD-6F38-4D9C-9B70-7A3194871937}" srcOrd="0" destOrd="0" presId="urn:microsoft.com/office/officeart/2005/8/layout/arrow2"/>
    <dgm:cxn modelId="{CA22A792-CDCC-4123-8A24-0CDB09AA71FB}" type="presOf" srcId="{2BB1B4C7-383D-4D9A-A80C-A1976B13FFA8}" destId="{64D6F7C0-7003-49C8-B1EB-58C86E70B62C}" srcOrd="0" destOrd="0" presId="urn:microsoft.com/office/officeart/2005/8/layout/arrow2"/>
    <dgm:cxn modelId="{CCB63AC5-FEB2-4253-BF75-25C73E499DCE}" type="presOf" srcId="{1109E85A-494C-45A6-8912-45358738B213}" destId="{2418A5D8-7F02-48C5-B483-A12A5A2C4C28}" srcOrd="0" destOrd="0" presId="urn:microsoft.com/office/officeart/2005/8/layout/arrow2"/>
    <dgm:cxn modelId="{3A305799-31E4-40A5-B18D-F6B665A3F70A}" srcId="{2BB1B4C7-383D-4D9A-A80C-A1976B13FFA8}" destId="{1109E85A-494C-45A6-8912-45358738B213}" srcOrd="2" destOrd="0" parTransId="{91DB72B6-B30D-4A44-B840-2D3911124129}" sibTransId="{0EDDA69E-F856-4BE3-883D-E0863B3C8FF0}"/>
    <dgm:cxn modelId="{E6B0859A-763D-4E8B-B51C-55DDC44A2EB3}" srcId="{2BB1B4C7-383D-4D9A-A80C-A1976B13FFA8}" destId="{99D08B40-F6B2-4F60-AA2F-C628CE420757}" srcOrd="0" destOrd="0" parTransId="{CA252BB6-39D0-4AB5-B51F-FB7CFC6A957E}" sibTransId="{465C82B0-FE89-4A4B-B507-D26A017B9343}"/>
    <dgm:cxn modelId="{35649013-CCAB-45E1-9C51-8313905B53D1}" type="presOf" srcId="{99D08B40-F6B2-4F60-AA2F-C628CE420757}" destId="{95575714-2374-4C9F-9DB1-1BC27596674F}" srcOrd="0" destOrd="0" presId="urn:microsoft.com/office/officeart/2005/8/layout/arrow2"/>
    <dgm:cxn modelId="{9DFC9E38-C5F6-496A-B38B-F9E9F4CD9B59}" srcId="{2BB1B4C7-383D-4D9A-A80C-A1976B13FFA8}" destId="{CA63B70E-8D29-41B6-B2EC-F7096244F5FC}" srcOrd="1" destOrd="0" parTransId="{DD45863C-737E-40BF-9E59-312E65B199E1}" sibTransId="{DA9DEAFB-9E5A-4AF4-BC67-256F7EE86553}"/>
    <dgm:cxn modelId="{906C8FE3-F596-4CD6-9B8B-F380E2AFFA3B}" type="presParOf" srcId="{64D6F7C0-7003-49C8-B1EB-58C86E70B62C}" destId="{FC74D1FB-046C-4430-A9A7-2B36174C5B36}" srcOrd="0" destOrd="0" presId="urn:microsoft.com/office/officeart/2005/8/layout/arrow2"/>
    <dgm:cxn modelId="{884715EF-75E0-494D-B650-84EA3ED9C83B}" type="presParOf" srcId="{64D6F7C0-7003-49C8-B1EB-58C86E70B62C}" destId="{1FB8ECA6-33E8-4794-9295-A8FAB39265A5}" srcOrd="1" destOrd="0" presId="urn:microsoft.com/office/officeart/2005/8/layout/arrow2"/>
    <dgm:cxn modelId="{47D1BF33-6723-40CE-BE6C-2FB06BEE9C20}" type="presParOf" srcId="{1FB8ECA6-33E8-4794-9295-A8FAB39265A5}" destId="{79FCD85F-4954-4CFF-BEBC-C4BE20070611}" srcOrd="0" destOrd="0" presId="urn:microsoft.com/office/officeart/2005/8/layout/arrow2"/>
    <dgm:cxn modelId="{ABBC3E32-4C32-4959-8C91-E7738443AF3C}" type="presParOf" srcId="{1FB8ECA6-33E8-4794-9295-A8FAB39265A5}" destId="{95575714-2374-4C9F-9DB1-1BC27596674F}" srcOrd="1" destOrd="0" presId="urn:microsoft.com/office/officeart/2005/8/layout/arrow2"/>
    <dgm:cxn modelId="{635A112F-467E-4021-9EB4-579A04C890DF}" type="presParOf" srcId="{1FB8ECA6-33E8-4794-9295-A8FAB39265A5}" destId="{11C33EA3-8B4B-4789-95C4-008C1D4157F0}" srcOrd="2" destOrd="0" presId="urn:microsoft.com/office/officeart/2005/8/layout/arrow2"/>
    <dgm:cxn modelId="{CF5AD23F-4662-4442-B8E9-D21702A832CB}" type="presParOf" srcId="{1FB8ECA6-33E8-4794-9295-A8FAB39265A5}" destId="{3D2F2BFD-6F38-4D9C-9B70-7A3194871937}" srcOrd="3" destOrd="0" presId="urn:microsoft.com/office/officeart/2005/8/layout/arrow2"/>
    <dgm:cxn modelId="{640C552D-B66D-4B81-BA82-DAB765FB5DD2}" type="presParOf" srcId="{1FB8ECA6-33E8-4794-9295-A8FAB39265A5}" destId="{DCEFB4A0-F4BF-403E-B4E6-D6C7442420D2}" srcOrd="4" destOrd="0" presId="urn:microsoft.com/office/officeart/2005/8/layout/arrow2"/>
    <dgm:cxn modelId="{4A88973E-D751-4E0B-A0A1-BBEB0D03BC68}" type="presParOf" srcId="{1FB8ECA6-33E8-4794-9295-A8FAB39265A5}" destId="{2418A5D8-7F02-48C5-B483-A12A5A2C4C2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88D7DC-C994-40CC-A3E3-D25D89BF8A72}">
      <dsp:nvSpPr>
        <dsp:cNvPr id="0" name=""/>
        <dsp:cNvSpPr/>
      </dsp:nvSpPr>
      <dsp:spPr>
        <a:xfrm>
          <a:off x="0" y="14414"/>
          <a:ext cx="2441199" cy="599040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Geographic requirements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0" y="14414"/>
        <a:ext cx="2441199" cy="599040"/>
      </dsp:txXfrm>
    </dsp:sp>
    <dsp:sp modelId="{A1BF460F-6F6E-41DE-9606-057EEE15A5A9}">
      <dsp:nvSpPr>
        <dsp:cNvPr id="0" name=""/>
        <dsp:cNvSpPr/>
      </dsp:nvSpPr>
      <dsp:spPr>
        <a:xfrm>
          <a:off x="0" y="706070"/>
          <a:ext cx="2441199" cy="599040"/>
        </a:xfrm>
        <a:prstGeom prst="roundRect">
          <a:avLst/>
        </a:prstGeom>
        <a:solidFill>
          <a:schemeClr val="accent3">
            <a:hueOff val="0"/>
            <a:satOff val="0"/>
            <a:lumOff val="-33333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Regulatory compliance</a:t>
          </a:r>
        </a:p>
      </dsp:txBody>
      <dsp:txXfrm>
        <a:off x="0" y="706070"/>
        <a:ext cx="2441199" cy="599040"/>
      </dsp:txXfrm>
    </dsp:sp>
    <dsp:sp modelId="{CACC64F4-8425-47FF-A4D5-26621BDB8203}">
      <dsp:nvSpPr>
        <dsp:cNvPr id="0" name=""/>
        <dsp:cNvSpPr/>
      </dsp:nvSpPr>
      <dsp:spPr>
        <a:xfrm>
          <a:off x="0" y="1396815"/>
          <a:ext cx="2441199" cy="599040"/>
        </a:xfrm>
        <a:prstGeom prst="roundRect">
          <a:avLst/>
        </a:prstGeom>
        <a:solidFill>
          <a:schemeClr val="accent3">
            <a:hueOff val="0"/>
            <a:satOff val="0"/>
            <a:lumOff val="-66667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Transitory needs</a:t>
          </a:r>
        </a:p>
      </dsp:txBody>
      <dsp:txXfrm>
        <a:off x="0" y="1396815"/>
        <a:ext cx="2441199" cy="599040"/>
      </dsp:txXfrm>
    </dsp:sp>
    <dsp:sp modelId="{5B23FFAF-ACE4-4A56-BD5E-731FD9E39E1D}">
      <dsp:nvSpPr>
        <dsp:cNvPr id="0" name=""/>
        <dsp:cNvSpPr/>
      </dsp:nvSpPr>
      <dsp:spPr>
        <a:xfrm>
          <a:off x="0" y="2088015"/>
          <a:ext cx="2441199" cy="599040"/>
        </a:xfrm>
        <a:prstGeom prst="roundRect">
          <a:avLst/>
        </a:prstGeom>
        <a:solidFill>
          <a:schemeClr val="accent3">
            <a:hueOff val="0"/>
            <a:satOff val="0"/>
            <a:lumOff val="-10000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Customized SLA</a:t>
          </a:r>
        </a:p>
      </dsp:txBody>
      <dsp:txXfrm>
        <a:off x="0" y="2088015"/>
        <a:ext cx="2441199" cy="5990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9498AD-D691-48DE-A058-66BA93ECF4E2}">
      <dsp:nvSpPr>
        <dsp:cNvPr id="0" name=""/>
        <dsp:cNvSpPr/>
      </dsp:nvSpPr>
      <dsp:spPr>
        <a:xfrm>
          <a:off x="0" y="5489"/>
          <a:ext cx="2441199" cy="5990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Contract flexibility</a:t>
          </a:r>
          <a:endParaRPr lang="en-US" sz="1400" b="1" kern="1200" dirty="0"/>
        </a:p>
      </dsp:txBody>
      <dsp:txXfrm>
        <a:off x="0" y="5489"/>
        <a:ext cx="2441199" cy="599040"/>
      </dsp:txXfrm>
    </dsp:sp>
    <dsp:sp modelId="{C84CE70E-55C5-44FA-8F9D-7D660B7856CD}">
      <dsp:nvSpPr>
        <dsp:cNvPr id="0" name=""/>
        <dsp:cNvSpPr/>
      </dsp:nvSpPr>
      <dsp:spPr>
        <a:xfrm>
          <a:off x="0" y="696690"/>
          <a:ext cx="2441199" cy="599040"/>
        </a:xfrm>
        <a:prstGeom prst="roundRect">
          <a:avLst/>
        </a:prstGeom>
        <a:solidFill>
          <a:schemeClr val="accent4">
            <a:hueOff val="5571488"/>
            <a:satOff val="19812"/>
            <a:lumOff val="4480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Tailored features – Blackberry | Storage</a:t>
          </a:r>
          <a:endParaRPr lang="en-US" sz="1400" b="1" kern="1200" dirty="0"/>
        </a:p>
      </dsp:txBody>
      <dsp:txXfrm>
        <a:off x="0" y="696690"/>
        <a:ext cx="2441199" cy="599040"/>
      </dsp:txXfrm>
    </dsp:sp>
    <dsp:sp modelId="{D1C9A7EB-E1EC-4BA9-B4E5-6AD376B7C14A}">
      <dsp:nvSpPr>
        <dsp:cNvPr id="0" name=""/>
        <dsp:cNvSpPr/>
      </dsp:nvSpPr>
      <dsp:spPr>
        <a:xfrm>
          <a:off x="0" y="1387890"/>
          <a:ext cx="2441199" cy="599040"/>
        </a:xfrm>
        <a:prstGeom prst="roundRect">
          <a:avLst/>
        </a:prstGeom>
        <a:solidFill>
          <a:schemeClr val="accent4">
            <a:hueOff val="11142976"/>
            <a:satOff val="39624"/>
            <a:lumOff val="8960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Custom code</a:t>
          </a:r>
        </a:p>
      </dsp:txBody>
      <dsp:txXfrm>
        <a:off x="0" y="1387890"/>
        <a:ext cx="2441199" cy="5990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74D1FB-046C-4430-A9A7-2B36174C5B36}">
      <dsp:nvSpPr>
        <dsp:cNvPr id="0" name=""/>
        <dsp:cNvSpPr/>
      </dsp:nvSpPr>
      <dsp:spPr>
        <a:xfrm>
          <a:off x="0" y="296552"/>
          <a:ext cx="6848104" cy="428006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FCD85F-4954-4CFF-BEBC-C4BE20070611}">
      <dsp:nvSpPr>
        <dsp:cNvPr id="0" name=""/>
        <dsp:cNvSpPr/>
      </dsp:nvSpPr>
      <dsp:spPr>
        <a:xfrm>
          <a:off x="869709" y="3250653"/>
          <a:ext cx="178050" cy="17805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575714-2374-4C9F-9DB1-1BC27596674F}">
      <dsp:nvSpPr>
        <dsp:cNvPr id="0" name=""/>
        <dsp:cNvSpPr/>
      </dsp:nvSpPr>
      <dsp:spPr>
        <a:xfrm>
          <a:off x="958734" y="3339679"/>
          <a:ext cx="1595608" cy="1236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345" tIns="0" rIns="0" bIns="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Recruit</a:t>
          </a:r>
          <a:endParaRPr lang="en-US" sz="3500" kern="1200" dirty="0"/>
        </a:p>
      </dsp:txBody>
      <dsp:txXfrm>
        <a:off x="958734" y="3339679"/>
        <a:ext cx="1595608" cy="1236938"/>
      </dsp:txXfrm>
    </dsp:sp>
    <dsp:sp modelId="{11C33EA3-8B4B-4789-95C4-008C1D4157F0}">
      <dsp:nvSpPr>
        <dsp:cNvPr id="0" name=""/>
        <dsp:cNvSpPr/>
      </dsp:nvSpPr>
      <dsp:spPr>
        <a:xfrm>
          <a:off x="2441349" y="2087332"/>
          <a:ext cx="321860" cy="321860"/>
        </a:xfrm>
        <a:prstGeom prst="ellipse">
          <a:avLst/>
        </a:prstGeom>
        <a:solidFill>
          <a:schemeClr val="accent1">
            <a:shade val="80000"/>
            <a:hueOff val="6129"/>
            <a:satOff val="6459"/>
            <a:lumOff val="70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2F2BFD-6F38-4D9C-9B70-7A3194871937}">
      <dsp:nvSpPr>
        <dsp:cNvPr id="0" name=""/>
        <dsp:cNvSpPr/>
      </dsp:nvSpPr>
      <dsp:spPr>
        <a:xfrm>
          <a:off x="2602279" y="2312804"/>
          <a:ext cx="1643544" cy="2328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547" tIns="0" rIns="0" bIns="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Engage</a:t>
          </a:r>
          <a:endParaRPr lang="en-US" sz="3500" kern="1200" dirty="0"/>
        </a:p>
      </dsp:txBody>
      <dsp:txXfrm>
        <a:off x="2602279" y="2312804"/>
        <a:ext cx="1643544" cy="2328355"/>
      </dsp:txXfrm>
    </dsp:sp>
    <dsp:sp modelId="{DCEFB4A0-F4BF-403E-B4E6-D6C7442420D2}">
      <dsp:nvSpPr>
        <dsp:cNvPr id="0" name=""/>
        <dsp:cNvSpPr/>
      </dsp:nvSpPr>
      <dsp:spPr>
        <a:xfrm>
          <a:off x="4331425" y="1379409"/>
          <a:ext cx="445126" cy="445126"/>
        </a:xfrm>
        <a:prstGeom prst="ellipse">
          <a:avLst/>
        </a:prstGeom>
        <a:solidFill>
          <a:schemeClr val="accent1">
            <a:shade val="80000"/>
            <a:hueOff val="12259"/>
            <a:satOff val="12919"/>
            <a:lumOff val="14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8A5D8-7F02-48C5-B483-A12A5A2C4C28}">
      <dsp:nvSpPr>
        <dsp:cNvPr id="0" name=""/>
        <dsp:cNvSpPr/>
      </dsp:nvSpPr>
      <dsp:spPr>
        <a:xfrm>
          <a:off x="4553989" y="1601972"/>
          <a:ext cx="1643544" cy="2974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5863" tIns="0" rIns="0" bIns="0" numCol="1" spcCol="1270" anchor="t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Grow</a:t>
          </a:r>
          <a:endParaRPr lang="en-US" sz="3500" kern="1200" dirty="0"/>
        </a:p>
      </dsp:txBody>
      <dsp:txXfrm>
        <a:off x="4553989" y="1601972"/>
        <a:ext cx="1643544" cy="2974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72908-4BC4-4123-8B21-17D9E5AB1EAE}" type="datetimeFigureOut">
              <a:rPr lang="en-US" smtClean="0"/>
              <a:t>6/18/2009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D9CB1-0A19-4BFC-832A-05735C1C21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61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61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61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61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fld id="{AE6DA61F-3399-41A2-84E2-B45D2905D8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1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1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1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1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61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A61F-3399-41A2-84E2-B45D2905D82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buFontTx/>
              <a:buNone/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B2BA0023-B4D5-419C-BE0C-6E02017ABACA}" type="slidenum">
              <a:rPr lang="en-US">
                <a:solidFill>
                  <a:prstClr val="black"/>
                </a:solidFill>
                <a:latin typeface="Calibri"/>
              </a:rPr>
              <a:pPr algn="r" rtl="0"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 txBox="1">
            <a:spLocks noGrp="1" noChangeArrowheads="1"/>
          </p:cNvSpPr>
          <p:nvPr/>
        </p:nvSpPr>
        <p:spPr bwMode="auto">
          <a:xfrm>
            <a:off x="3884614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3" rIns="91404" bIns="45703"/>
          <a:lstStyle/>
          <a:p>
            <a:pPr algn="r" eaLnBrk="0" hangingPunct="0"/>
            <a:fld id="{B9F53A09-3763-4971-BBAB-DF16E3BF5756}" type="datetime8">
              <a:rPr lang="en-US" sz="1200">
                <a:latin typeface="Trebuchet MS" pitchFamily="34" charset="0"/>
              </a:rPr>
              <a:pPr algn="r" eaLnBrk="0" hangingPunct="0"/>
              <a:t>6/18/2009 5:43 PM</a:t>
            </a:fld>
            <a:endParaRPr lang="en-US" sz="1200" dirty="0">
              <a:latin typeface="Trebuchet MS" pitchFamily="34" charset="0"/>
            </a:endParaRPr>
          </a:p>
        </p:txBody>
      </p:sp>
      <p:sp>
        <p:nvSpPr>
          <p:cNvPr id="33796" name="Rectangle 7"/>
          <p:cNvSpPr txBox="1">
            <a:spLocks noGrp="1" noChangeArrowheads="1"/>
          </p:cNvSpPr>
          <p:nvPr/>
        </p:nvSpPr>
        <p:spPr bwMode="auto">
          <a:xfrm>
            <a:off x="5583239" y="8685214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3" rIns="91404" bIns="45703" anchor="b"/>
          <a:lstStyle/>
          <a:p>
            <a:pPr algn="r" eaLnBrk="0" hangingPunct="0"/>
            <a:fld id="{F9FC1094-7435-47BE-B292-24CFE52568A5}" type="slidenum">
              <a:rPr lang="en-US" sz="1200">
                <a:latin typeface="Trebuchet MS" pitchFamily="34" charset="0"/>
              </a:rPr>
              <a:pPr algn="r" eaLnBrk="0" hangingPunct="0"/>
              <a:t>11</a:t>
            </a:fld>
            <a:endParaRPr lang="en-US" sz="1200" dirty="0">
              <a:latin typeface="Trebuchet MS" pitchFamily="34" charset="0"/>
            </a:endParaRPr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14EB2F-2018-4406-88DD-B6F51B51D196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AAAA25-EF86-4E4D-BC46-229900B752B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 txBox="1">
            <a:spLocks noGrp="1" noChangeArrowheads="1"/>
          </p:cNvSpPr>
          <p:nvPr/>
        </p:nvSpPr>
        <p:spPr bwMode="auto">
          <a:xfrm>
            <a:off x="3884614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3" rIns="91404" bIns="45703"/>
          <a:lstStyle/>
          <a:p>
            <a:pPr algn="r" eaLnBrk="0" hangingPunct="0"/>
            <a:fld id="{B9F53A09-3763-4971-BBAB-DF16E3BF5756}" type="datetime8">
              <a:rPr lang="en-US" sz="1200">
                <a:latin typeface="Trebuchet MS" pitchFamily="34" charset="0"/>
              </a:rPr>
              <a:pPr algn="r" eaLnBrk="0" hangingPunct="0"/>
              <a:t>6/18/2009 5:43 PM</a:t>
            </a:fld>
            <a:endParaRPr lang="en-US" sz="1200" dirty="0">
              <a:latin typeface="Trebuchet MS" pitchFamily="34" charset="0"/>
            </a:endParaRPr>
          </a:p>
        </p:txBody>
      </p:sp>
      <p:sp>
        <p:nvSpPr>
          <p:cNvPr id="33796" name="Rectangle 7"/>
          <p:cNvSpPr txBox="1">
            <a:spLocks noGrp="1" noChangeArrowheads="1"/>
          </p:cNvSpPr>
          <p:nvPr/>
        </p:nvSpPr>
        <p:spPr bwMode="auto">
          <a:xfrm>
            <a:off x="5583239" y="8685214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3" rIns="91404" bIns="45703" anchor="b"/>
          <a:lstStyle/>
          <a:p>
            <a:pPr algn="r" eaLnBrk="0" hangingPunct="0"/>
            <a:fld id="{F9FC1094-7435-47BE-B292-24CFE52568A5}" type="slidenum">
              <a:rPr lang="en-US" sz="1200">
                <a:latin typeface="Trebuchet MS" pitchFamily="34" charset="0"/>
              </a:rPr>
              <a:pPr algn="r" eaLnBrk="0" hangingPunct="0"/>
              <a:t>14</a:t>
            </a:fld>
            <a:endParaRPr lang="en-US" sz="1200" dirty="0">
              <a:latin typeface="Trebuchet MS" pitchFamily="34" charset="0"/>
            </a:endParaRPr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A0023-B4D5-419C-BE0C-6E02017ABAC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BA0023-B4D5-419C-BE0C-6E02017ABAC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6DA61F-3399-41A2-84E2-B45D2905D82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 txBox="1">
            <a:spLocks noGrp="1" noChangeArrowheads="1"/>
          </p:cNvSpPr>
          <p:nvPr/>
        </p:nvSpPr>
        <p:spPr bwMode="auto">
          <a:xfrm>
            <a:off x="3884614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3" rIns="91404" bIns="45703"/>
          <a:lstStyle/>
          <a:p>
            <a:pPr algn="r" eaLnBrk="0" hangingPunct="0"/>
            <a:fld id="{B9F53A09-3763-4971-BBAB-DF16E3BF5756}" type="datetime8">
              <a:rPr lang="en-US" sz="1200">
                <a:latin typeface="Trebuchet MS" pitchFamily="34" charset="0"/>
              </a:rPr>
              <a:pPr algn="r" eaLnBrk="0" hangingPunct="0"/>
              <a:t>6/18/2009 5:43 PM</a:t>
            </a:fld>
            <a:endParaRPr lang="en-US" sz="1200" dirty="0">
              <a:latin typeface="Trebuchet MS" pitchFamily="34" charset="0"/>
            </a:endParaRPr>
          </a:p>
        </p:txBody>
      </p:sp>
      <p:sp>
        <p:nvSpPr>
          <p:cNvPr id="33796" name="Rectangle 7"/>
          <p:cNvSpPr txBox="1">
            <a:spLocks noGrp="1" noChangeArrowheads="1"/>
          </p:cNvSpPr>
          <p:nvPr/>
        </p:nvSpPr>
        <p:spPr bwMode="auto">
          <a:xfrm>
            <a:off x="5583239" y="8685214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3" rIns="91404" bIns="45703" anchor="b"/>
          <a:lstStyle/>
          <a:p>
            <a:pPr algn="r" eaLnBrk="0" hangingPunct="0"/>
            <a:fld id="{F9FC1094-7435-47BE-B292-24CFE52568A5}" type="slidenum">
              <a:rPr lang="en-US" sz="1200">
                <a:latin typeface="Trebuchet MS" pitchFamily="34" charset="0"/>
              </a:rPr>
              <a:pPr algn="r" eaLnBrk="0" hangingPunct="0"/>
              <a:t>18</a:t>
            </a:fld>
            <a:endParaRPr lang="en-US" sz="1200" dirty="0">
              <a:latin typeface="Trebuchet MS" pitchFamily="34" charset="0"/>
            </a:endParaRPr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AAA25-EF86-4E4D-BC46-229900B752B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AAAA25-EF86-4E4D-BC46-229900B752B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 txBox="1">
            <a:spLocks noGrp="1" noChangeArrowheads="1"/>
          </p:cNvSpPr>
          <p:nvPr/>
        </p:nvSpPr>
        <p:spPr bwMode="auto">
          <a:xfrm>
            <a:off x="3884614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3" rIns="91404" bIns="45703"/>
          <a:lstStyle/>
          <a:p>
            <a:pPr algn="r" eaLnBrk="0" hangingPunct="0"/>
            <a:fld id="{B9F53A09-3763-4971-BBAB-DF16E3BF5756}" type="datetime8">
              <a:rPr lang="en-US" sz="1200">
                <a:latin typeface="Trebuchet MS" pitchFamily="34" charset="0"/>
              </a:rPr>
              <a:pPr algn="r" eaLnBrk="0" hangingPunct="0"/>
              <a:t>6/18/2009 5:43 PM</a:t>
            </a:fld>
            <a:endParaRPr lang="en-US" sz="1200" dirty="0">
              <a:latin typeface="Trebuchet MS" pitchFamily="34" charset="0"/>
            </a:endParaRPr>
          </a:p>
        </p:txBody>
      </p:sp>
      <p:sp>
        <p:nvSpPr>
          <p:cNvPr id="33796" name="Rectangle 7"/>
          <p:cNvSpPr txBox="1">
            <a:spLocks noGrp="1" noChangeArrowheads="1"/>
          </p:cNvSpPr>
          <p:nvPr/>
        </p:nvSpPr>
        <p:spPr bwMode="auto">
          <a:xfrm>
            <a:off x="5583239" y="8685214"/>
            <a:ext cx="127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4" tIns="45703" rIns="91404" bIns="45703" anchor="b"/>
          <a:lstStyle/>
          <a:p>
            <a:pPr algn="r" eaLnBrk="0" hangingPunct="0"/>
            <a:fld id="{F9FC1094-7435-47BE-B292-24CFE52568A5}" type="slidenum">
              <a:rPr lang="en-US" sz="1200">
                <a:latin typeface="Trebuchet MS" pitchFamily="34" charset="0"/>
              </a:rPr>
              <a:pPr algn="r" eaLnBrk="0" hangingPunct="0"/>
              <a:t>20</a:t>
            </a:fld>
            <a:endParaRPr lang="en-US" sz="1200" dirty="0">
              <a:latin typeface="Trebuchet MS" pitchFamily="34" charset="0"/>
            </a:endParaRPr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" name="Notes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E7151E7-9366-4E5A-848E-F62A732A330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C25E740-3AFA-48FF-8149-A5FCBE0BB67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3" name="Notes Placeholder 1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A508E9-0D35-4E84-81C4-2D86959DCE7B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139567B-AC10-4288-BBE1-6E93C87BC58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Notes Placeholder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0" name="Slide Image Placeholder 9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27872-CE04-43B8-A9B6-A13B5C25C6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ost_Days_PPT_cover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5334000"/>
            <a:ext cx="4572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st_Days_PPT_white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C86BD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C86BD"/>
                </a:solidFill>
              </a:defRPr>
            </a:lvl1pPr>
            <a:lvl2pPr>
              <a:defRPr>
                <a:solidFill>
                  <a:srgbClr val="3C86BD"/>
                </a:solidFill>
              </a:defRPr>
            </a:lvl2pPr>
            <a:lvl3pPr>
              <a:defRPr>
                <a:solidFill>
                  <a:srgbClr val="3C86BD"/>
                </a:solidFill>
              </a:defRPr>
            </a:lvl3pPr>
            <a:lvl4pPr>
              <a:defRPr>
                <a:solidFill>
                  <a:srgbClr val="3C86BD"/>
                </a:solidFill>
              </a:defRPr>
            </a:lvl4pPr>
            <a:lvl5pPr>
              <a:defRPr>
                <a:solidFill>
                  <a:srgbClr val="3C86BD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8" r:id="rId5"/>
    <p:sldLayoutId id="2147483660" r:id="rId6"/>
    <p:sldLayoutId id="2147483664" r:id="rId7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Segoe" pitchFamily="61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Segoe" pitchFamily="61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Segoe" pitchFamily="61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Segoe" pitchFamily="61" charset="0"/>
          <a:ea typeface="MS PGothic" pitchFamily="34" charset="-128"/>
          <a:cs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pitchFamily="61" charset="0"/>
          <a:ea typeface="MS PGothic" pitchFamily="34" charset="-128"/>
          <a:cs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pitchFamily="61" charset="0"/>
          <a:ea typeface="MS PGothic" pitchFamily="34" charset="-128"/>
          <a:cs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pitchFamily="61" charset="0"/>
          <a:ea typeface="MS PGothic" pitchFamily="34" charset="-128"/>
          <a:cs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3C86BD"/>
          </a:solidFill>
          <a:latin typeface="Segoe" pitchFamily="61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8BEE2"/>
        </a:buClr>
        <a:buChar char="•"/>
        <a:defRPr sz="20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8BEE2"/>
        </a:buClr>
        <a:buChar char="–"/>
        <a:defRPr sz="28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8BEE2"/>
        </a:buClr>
        <a:buChar char="•"/>
        <a:defRPr sz="16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8BEE2"/>
        </a:buClr>
        <a:buChar char="–"/>
        <a:defRPr sz="16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8BEE2"/>
        </a:buClr>
        <a:buChar char="»"/>
        <a:defRPr sz="16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C86BD"/>
        </a:buClr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C86BD"/>
        </a:buClr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C86BD"/>
        </a:buClr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C86BD"/>
        </a:buClr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4" Type="http://schemas.openxmlformats.org/officeDocument/2006/relationships/hyperlink" Target="http://partner.microsoft.com/hostingcommunity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partner.microsoft.com/splus" TargetMode="External"/><Relationship Id="rId13" Type="http://schemas.openxmlformats.org/officeDocument/2006/relationships/image" Target="../media/image37.png"/><Relationship Id="rId3" Type="http://schemas.openxmlformats.org/officeDocument/2006/relationships/image" Target="../media/image38.png"/><Relationship Id="rId7" Type="http://schemas.openxmlformats.org/officeDocument/2006/relationships/hyperlink" Target="http://www.microsoft.com/exchange" TargetMode="Externa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.com/online" TargetMode="External"/><Relationship Id="rId11" Type="http://schemas.openxmlformats.org/officeDocument/2006/relationships/image" Target="../media/image42.png"/><Relationship Id="rId5" Type="http://schemas.openxmlformats.org/officeDocument/2006/relationships/hyperlink" Target="http://www.microsot.com/Spluss" TargetMode="External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hyperlink" Target="https://partner.microsoft.com/hostingcommunity" TargetMode="External"/><Relationship Id="rId5" Type="http://schemas.openxmlformats.org/officeDocument/2006/relationships/hyperlink" Target="http://sharepoint/sites/hostingcompetency/default.aspx" TargetMode="External"/><Relationship Id="rId4" Type="http://schemas.openxmlformats.org/officeDocument/2006/relationships/hyperlink" Target="https://partner.microsoft.com/global/program/competencies/mspphostingsolution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20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https://partner.microsoft.com/global/productssolutions/40074158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6225"/>
            <a:ext cx="6139873" cy="1107996"/>
          </a:xfrm>
        </p:spPr>
        <p:txBody>
          <a:bodyPr/>
          <a:lstStyle/>
          <a:p>
            <a:r>
              <a:rPr lang="en-US" dirty="0" smtClean="0"/>
              <a:t>Three Levels of Engagement for </a:t>
            </a:r>
            <a:br>
              <a:rPr lang="en-US" dirty="0" smtClean="0"/>
            </a:br>
            <a:r>
              <a:rPr dirty="0" smtClean="0"/>
              <a:t>Hosting Partners</a:t>
            </a:r>
            <a:endParaRPr lang="en-US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1625860" y="1439899"/>
          <a:ext cx="6848104" cy="4873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3733505"/>
            <a:ext cx="322556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0"/>
            <a:r>
              <a:rPr lang="en-US" sz="2800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egoe"/>
                <a:ea typeface="+mn-ea"/>
                <a:cs typeface="+mn-cs"/>
              </a:rPr>
              <a:t>Non-registered</a:t>
            </a:r>
          </a:p>
          <a:p>
            <a:pPr algn="ctr" rtl="0"/>
            <a:r>
              <a:rPr lang="en-US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egoe"/>
                <a:ea typeface="+mn-ea"/>
              </a:rPr>
              <a:t>Partner experience</a:t>
            </a:r>
            <a:endParaRPr lang="en-US" sz="2800" kern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egoe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5701" y="2331352"/>
            <a:ext cx="288312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800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egoe"/>
                <a:ea typeface="+mn-ea"/>
                <a:cs typeface="+mn-cs"/>
              </a:rPr>
              <a:t>CS Hosting </a:t>
            </a:r>
            <a:r>
              <a:rPr lang="en-US" sz="2800" kern="1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egoe"/>
                <a:ea typeface="+mn-ea"/>
                <a:cs typeface="+mn-cs"/>
              </a:rPr>
              <a:t>Community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3560376" y="1401980"/>
            <a:ext cx="3314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en-US" sz="2800" kern="1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egoe"/>
                <a:ea typeface="+mn-ea"/>
                <a:cs typeface="+mn-cs"/>
              </a:rPr>
              <a:t>Hosting </a:t>
            </a:r>
            <a:r>
              <a:rPr lang="en-US" sz="2800" kern="1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Segoe"/>
                <a:ea typeface="+mn-ea"/>
                <a:cs typeface="+mn-cs"/>
              </a:rPr>
              <a:t>Solutions Competency</a:t>
            </a:r>
            <a:endParaRPr lang="en-US" sz="2800" kern="1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Segoe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897169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CS Hosting</a:t>
            </a:r>
            <a:r>
              <a:rPr sz="3600" dirty="0" smtClean="0">
                <a:solidFill>
                  <a:schemeClr val="bg1"/>
                </a:solidFill>
              </a:rPr>
              <a:t> Community Benefits</a:t>
            </a:r>
            <a:r>
              <a:rPr sz="2400" dirty="0" smtClean="0"/>
              <a:t/>
            </a:r>
            <a:br>
              <a:rPr sz="2400" dirty="0" smtClean="0"/>
            </a:br>
            <a:r>
              <a:rPr sz="2800" i="1" dirty="0" smtClean="0">
                <a:solidFill>
                  <a:schemeClr val="tx2"/>
                </a:solidFill>
                <a:latin typeface="Segoe Print" pitchFamily="2" charset="0"/>
              </a:rPr>
              <a:t>Or "Why should I join?"</a:t>
            </a:r>
            <a:endParaRPr sz="2800" i="1" dirty="0">
              <a:solidFill>
                <a:schemeClr val="tx2"/>
              </a:solidFill>
              <a:latin typeface="Segoe Print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385763" y="1589328"/>
            <a:ext cx="8047037" cy="2831544"/>
          </a:xfrm>
          <a:prstGeom prst="rect">
            <a:avLst/>
          </a:prstGeom>
        </p:spPr>
        <p:txBody>
          <a:bodyPr/>
          <a:lstStyle/>
          <a:p>
            <a:pPr marL="284163" indent="-284163"/>
            <a:r>
              <a:rPr lang="en-US" sz="2400" dirty="0" smtClean="0"/>
              <a:t>Sign up for industry specific newsletters that will keep you informed of all partner activities including </a:t>
            </a:r>
          </a:p>
          <a:p>
            <a:pPr marL="801688" lvl="1" indent="-284163"/>
            <a:r>
              <a:rPr lang="en-US" sz="2000" dirty="0" smtClean="0"/>
              <a:t>Training</a:t>
            </a:r>
          </a:p>
          <a:p>
            <a:pPr marL="801688" lvl="1" indent="-284163"/>
            <a:r>
              <a:rPr lang="en-US" sz="2000" dirty="0" smtClean="0"/>
              <a:t>New product releases</a:t>
            </a:r>
          </a:p>
          <a:p>
            <a:pPr marL="801688" lvl="1" indent="-284163"/>
            <a:r>
              <a:rPr lang="en-US" sz="2000" dirty="0" smtClean="0"/>
              <a:t>Upcoming events</a:t>
            </a:r>
          </a:p>
          <a:p>
            <a:pPr marL="801688" lvl="1" indent="-284163"/>
            <a:r>
              <a:rPr lang="en-US" sz="2000" dirty="0" smtClean="0"/>
              <a:t>PR</a:t>
            </a:r>
          </a:p>
          <a:p>
            <a:pPr marL="284163" indent="-284163"/>
            <a:r>
              <a:rPr lang="en-US" sz="2400" dirty="0" smtClean="0"/>
              <a:t>Readiness tools, basic sales &amp; marketing tools (sell-with) </a:t>
            </a:r>
          </a:p>
          <a:p>
            <a:pPr marL="284163" indent="-284163"/>
            <a:r>
              <a:rPr lang="en-US" sz="2400" dirty="0" smtClean="0"/>
              <a:t>Deployment guidance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764" y="5664540"/>
            <a:ext cx="7897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  <a:hlinkClick r:id="rId4"/>
              </a:rPr>
              <a:t>http://partner.microsoft.com/hostingcommunity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entagon 21"/>
          <p:cNvSpPr/>
          <p:nvPr/>
        </p:nvSpPr>
        <p:spPr bwMode="auto">
          <a:xfrm>
            <a:off x="228600" y="2045891"/>
            <a:ext cx="5632554" cy="4078786"/>
          </a:xfrm>
          <a:prstGeom prst="homePlate">
            <a:avLst>
              <a:gd name="adj" fmla="val 156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lvl="1"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4" name="Title 4"/>
          <p:cNvSpPr>
            <a:spLocks noGrp="1"/>
          </p:cNvSpPr>
          <p:nvPr>
            <p:ph type="title"/>
          </p:nvPr>
        </p:nvSpPr>
        <p:spPr>
          <a:xfrm>
            <a:off x="438149" y="322720"/>
            <a:ext cx="8172451" cy="664797"/>
          </a:xfrm>
        </p:spPr>
        <p:txBody>
          <a:bodyPr anchor="t"/>
          <a:lstStyle/>
          <a:p>
            <a:r>
              <a:rPr sz="2800" dirty="0" smtClean="0"/>
              <a:t>Providing Targeted Benefits </a:t>
            </a:r>
            <a:r>
              <a:rPr lang="en-US" sz="2800" dirty="0" smtClean="0"/>
              <a:t>w</a:t>
            </a:r>
            <a:r>
              <a:rPr sz="2800" dirty="0" smtClean="0"/>
              <a:t>ith </a:t>
            </a:r>
            <a:r>
              <a:rPr lang="en-US" sz="2800" dirty="0" smtClean="0"/>
              <a:t>th</a:t>
            </a:r>
            <a:r>
              <a:rPr sz="2800" dirty="0" smtClean="0"/>
              <a:t>e Hosting Solutions Competency</a:t>
            </a:r>
            <a:endParaRPr lang="en-US" sz="2800" dirty="0" smtClean="0"/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138660" y="1573143"/>
            <a:ext cx="868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 smtClean="0"/>
              <a:t>The Microsoft Hosting Solutions </a:t>
            </a:r>
            <a:r>
              <a:rPr lang="en-US" sz="2000" b="1" dirty="0"/>
              <a:t>Competency </a:t>
            </a:r>
            <a:r>
              <a:rPr lang="en-US" sz="2000" b="1" dirty="0" smtClean="0"/>
              <a:t>gets you:</a:t>
            </a:r>
            <a:endParaRPr lang="en-US" sz="2000" b="1" dirty="0"/>
          </a:p>
        </p:txBody>
      </p:sp>
      <p:sp>
        <p:nvSpPr>
          <p:cNvPr id="14" name="Slide Number Placeholder 3"/>
          <p:cNvSpPr txBox="1">
            <a:spLocks/>
          </p:cNvSpPr>
          <p:nvPr/>
        </p:nvSpPr>
        <p:spPr>
          <a:xfrm>
            <a:off x="68239" y="6269435"/>
            <a:ext cx="48186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8E351B-179E-4194-8E16-BAB045CB1E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602565" y="2151091"/>
            <a:ext cx="1485771" cy="1873770"/>
          </a:xfrm>
          <a:prstGeom prst="roundRect">
            <a:avLst>
              <a:gd name="adj" fmla="val 6991"/>
            </a:avLst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  <a:alpha val="50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0"/>
            <a:tileRect/>
          </a:gradFill>
          <a:ln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45718" rIns="0" bIns="45718" numCol="1" rtlCol="0" anchor="b" anchorCtr="1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0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</a:rPr>
              <a:t>Solutions Listing in Customer Directory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4789357" y="3311550"/>
            <a:ext cx="4036103" cy="641171"/>
          </a:xfrm>
          <a:prstGeom prst="roundRect">
            <a:avLst/>
          </a:prstGeom>
          <a:gradFill flip="none" rotWithShape="1">
            <a:gsLst>
              <a:gs pos="0">
                <a:srgbClr val="FF9933"/>
              </a:gs>
              <a:gs pos="64000">
                <a:srgbClr val="FBE8DD"/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  <a:effectLst>
            <a:outerShdw blurRad="152400" dist="508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>
              <a:lnSpc>
                <a:spcPct val="90000"/>
              </a:lnSpc>
            </a:pP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Segoe" pitchFamily="34" charset="0"/>
              </a:rPr>
              <a:t>Branding that demonstrates your experience and skills to customers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4789357" y="2377775"/>
            <a:ext cx="4036103" cy="641171"/>
          </a:xfrm>
          <a:prstGeom prst="roundRect">
            <a:avLst/>
          </a:prstGeom>
          <a:gradFill flip="none" rotWithShape="1">
            <a:gsLst>
              <a:gs pos="0">
                <a:srgbClr val="FF9933"/>
              </a:gs>
              <a:gs pos="64000">
                <a:srgbClr val="FBE8DD"/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  <a:effectLst>
            <a:outerShdw blurRad="152400" dist="508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>
              <a:lnSpc>
                <a:spcPct val="90000"/>
              </a:lnSpc>
            </a:pP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Segoe" pitchFamily="34" charset="0"/>
              </a:rPr>
              <a:t>Clear and direct connection with Microsoft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4789357" y="4245325"/>
            <a:ext cx="4036103" cy="641171"/>
          </a:xfrm>
          <a:prstGeom prst="roundRect">
            <a:avLst/>
          </a:prstGeom>
          <a:gradFill flip="none" rotWithShape="1">
            <a:gsLst>
              <a:gs pos="0">
                <a:srgbClr val="FF9933"/>
              </a:gs>
              <a:gs pos="64000">
                <a:srgbClr val="FBE8DD"/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  <a:effectLst>
            <a:outerShdw blurRad="152400" dist="508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defTabSz="914099">
              <a:lnSpc>
                <a:spcPct val="90000"/>
              </a:lnSpc>
            </a:pP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Segoe" pitchFamily="34" charset="0"/>
              </a:rPr>
              <a:t>Enhanced connections to partners and customers 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4789357" y="5179101"/>
            <a:ext cx="4036103" cy="641171"/>
          </a:xfrm>
          <a:prstGeom prst="roundRect">
            <a:avLst/>
          </a:prstGeom>
          <a:gradFill flip="none" rotWithShape="1">
            <a:gsLst>
              <a:gs pos="0">
                <a:srgbClr val="FF9933"/>
              </a:gs>
              <a:gs pos="64000">
                <a:srgbClr val="FBE8DD"/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  <a:effectLst>
            <a:outerShdw blurRad="152400" dist="508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1000"/>
              </a:spcBef>
            </a:pPr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Segoe" pitchFamily="34" charset="0"/>
              </a:rPr>
              <a:t>Hosting research from IDC and Forrester to improve your market impact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2472269" y="2151091"/>
            <a:ext cx="1485771" cy="1873770"/>
          </a:xfrm>
          <a:prstGeom prst="roundRect">
            <a:avLst>
              <a:gd name="adj" fmla="val 6991"/>
            </a:avLst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  <a:alpha val="50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0"/>
            <a:tileRect/>
          </a:gradFill>
          <a:ln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45718" rIns="0" bIns="45718" numCol="1" rtlCol="0" anchor="b" anchorCtr="1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0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</a:rPr>
              <a:t>Hosting Services Sales Toolkit</a:t>
            </a:r>
          </a:p>
        </p:txBody>
      </p:sp>
      <p:pic>
        <p:nvPicPr>
          <p:cNvPr id="39" name="Picture 38" descr="webpage_solutions_listin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472269" y="2230951"/>
            <a:ext cx="1485773" cy="1364989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 bwMode="auto">
          <a:xfrm>
            <a:off x="602565" y="4122759"/>
            <a:ext cx="1485771" cy="1873770"/>
          </a:xfrm>
          <a:prstGeom prst="roundRect">
            <a:avLst>
              <a:gd name="adj" fmla="val 6991"/>
            </a:avLst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  <a:alpha val="50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0"/>
            <a:tileRect/>
          </a:gradFill>
          <a:ln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45718" rIns="0" bIns="45718" numCol="1" rtlCol="0" anchor="b" anchorCtr="1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0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</a:rPr>
              <a:t>Hosting Product and Sales Training</a:t>
            </a:r>
          </a:p>
        </p:txBody>
      </p:sp>
      <p:pic>
        <p:nvPicPr>
          <p:cNvPr id="21" name="Picture 20" descr="j0399832[1]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02564" y="4200653"/>
            <a:ext cx="1485772" cy="1364989"/>
          </a:xfrm>
          <a:prstGeom prst="rect">
            <a:avLst/>
          </a:prstGeom>
        </p:spPr>
      </p:pic>
      <p:sp>
        <p:nvSpPr>
          <p:cNvPr id="44" name="Rounded Rectangle 43"/>
          <p:cNvSpPr/>
          <p:nvPr/>
        </p:nvSpPr>
        <p:spPr bwMode="auto">
          <a:xfrm>
            <a:off x="2472269" y="4122759"/>
            <a:ext cx="1485771" cy="1873770"/>
          </a:xfrm>
          <a:prstGeom prst="roundRect">
            <a:avLst>
              <a:gd name="adj" fmla="val 6991"/>
            </a:avLst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  <a:alpha val="50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0"/>
            <a:tileRect/>
          </a:gradFill>
          <a:ln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0" tIns="45718" rIns="0" bIns="45718" numCol="1" rtlCol="0" anchor="b" anchorCtr="1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050" b="1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" pitchFamily="34" charset="0"/>
              </a:rPr>
              <a:t>Unique Vertical Offerings</a:t>
            </a:r>
          </a:p>
        </p:txBody>
      </p:sp>
      <p:pic>
        <p:nvPicPr>
          <p:cNvPr id="20" name="Picture 19" descr="1902149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472270" y="4200653"/>
            <a:ext cx="1485772" cy="1364989"/>
          </a:xfrm>
          <a:prstGeom prst="rect">
            <a:avLst/>
          </a:prstGeom>
        </p:spPr>
      </p:pic>
      <p:pic>
        <p:nvPicPr>
          <p:cNvPr id="18" name="Picture 17" descr="screencap_new1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94394" y="2233484"/>
            <a:ext cx="1482200" cy="13624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 bwMode="auto">
          <a:xfrm>
            <a:off x="7801336" y="1478842"/>
            <a:ext cx="1207008" cy="4299614"/>
          </a:xfrm>
          <a:prstGeom prst="roundRect">
            <a:avLst>
              <a:gd name="adj" fmla="val 12204"/>
            </a:avLst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>
            <a:bevelT w="25400" h="50800" prst="angl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91440" rIns="45720" bIns="45718" numCol="1" rtlCol="0" anchor="t" anchorCtr="0" compatLnSpc="1">
            <a:prstTxWarp prst="textNoShape">
              <a:avLst/>
            </a:prstTxWarp>
          </a:bodyPr>
          <a:lstStyle/>
          <a:p>
            <a:pPr algn="ctr" defTabSz="760413" eaLnBrk="1" hangingPunct="1">
              <a:lnSpc>
                <a:spcPct val="85000"/>
              </a:lnSpc>
              <a:spcAft>
                <a:spcPts val="300"/>
              </a:spcAft>
              <a:buSzPct val="95000"/>
            </a:pPr>
            <a:endParaRPr lang="en-US" sz="1600" b="1" dirty="0" smtClean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6515116" y="1478843"/>
            <a:ext cx="1210361" cy="4299782"/>
          </a:xfrm>
          <a:prstGeom prst="roundRect">
            <a:avLst>
              <a:gd name="adj" fmla="val 12204"/>
            </a:avLst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>
            <a:bevelT w="25400" h="50800" prst="angl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36576" tIns="91440" rIns="36576" bIns="45718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519431" y="1535287"/>
            <a:ext cx="5903095" cy="4277035"/>
          </a:xfrm>
          <a:prstGeom prst="roundRect">
            <a:avLst>
              <a:gd name="adj" fmla="val 12204"/>
            </a:avLst>
          </a:prstGeom>
          <a:solidFill>
            <a:schemeClr val="bg1">
              <a:lumMod val="85000"/>
            </a:schemeClr>
          </a:soli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>
            <a:bevelT w="25400" h="50800" prst="angle"/>
            <a:contourClr>
              <a:schemeClr val="accent3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45720" tIns="91440" rIns="45720" bIns="45718" numCol="1" rtlCol="0" anchor="t" anchorCtr="0" compatLnSpc="1">
            <a:prstTxWarp prst="textNoShape">
              <a:avLst/>
            </a:prstTxWarp>
          </a:bodyPr>
          <a:lstStyle/>
          <a:p>
            <a:pPr lvl="0" algn="ctr" defTabSz="760413" eaLnBrk="1" hangingPunct="1">
              <a:lnSpc>
                <a:spcPct val="85000"/>
              </a:lnSpc>
              <a:spcAft>
                <a:spcPts val="300"/>
              </a:spcAft>
              <a:buSzPct val="95000"/>
            </a:pPr>
            <a:endParaRPr lang="en-US" sz="1100" b="1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8" name="Picture 17" descr="Cert_Partner_rgb_96.png"/>
          <p:cNvPicPr>
            <a:picLocks noChangeAspect="1"/>
          </p:cNvPicPr>
          <p:nvPr/>
        </p:nvPicPr>
        <p:blipFill>
          <a:blip r:embed="rId4" cstate="email"/>
          <a:srcRect l="-4971" t="-3165" b="-32531"/>
          <a:stretch>
            <a:fillRect/>
          </a:stretch>
        </p:blipFill>
        <p:spPr>
          <a:xfrm>
            <a:off x="6434338" y="1474896"/>
            <a:ext cx="1309508" cy="680905"/>
          </a:xfrm>
          <a:prstGeom prst="rect">
            <a:avLst/>
          </a:prstGeom>
        </p:spPr>
      </p:pic>
      <p:pic>
        <p:nvPicPr>
          <p:cNvPr id="19" name="Picture 18" descr="Gold_Partner_rgb_96.jpg"/>
          <p:cNvPicPr>
            <a:picLocks noChangeAspect="1"/>
          </p:cNvPicPr>
          <p:nvPr/>
        </p:nvPicPr>
        <p:blipFill>
          <a:blip r:embed="rId5" cstate="email"/>
          <a:srcRect l="-8676" t="-7980" b="-20075"/>
          <a:stretch>
            <a:fillRect/>
          </a:stretch>
        </p:blipFill>
        <p:spPr>
          <a:xfrm>
            <a:off x="7663162" y="1456966"/>
            <a:ext cx="1309511" cy="6201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35" name="TextBox 34"/>
          <p:cNvSpPr txBox="1"/>
          <p:nvPr/>
        </p:nvSpPr>
        <p:spPr>
          <a:xfrm>
            <a:off x="553155" y="1603310"/>
            <a:ext cx="5779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Examples of Competency Licenses </a:t>
            </a:r>
            <a:endParaRPr lang="en-US" sz="1600" dirty="0"/>
          </a:p>
        </p:txBody>
      </p:sp>
      <p:sp>
        <p:nvSpPr>
          <p:cNvPr id="34" name="Rounded Rectangle 33"/>
          <p:cNvSpPr/>
          <p:nvPr/>
        </p:nvSpPr>
        <p:spPr bwMode="auto">
          <a:xfrm>
            <a:off x="302370" y="5326579"/>
            <a:ext cx="8785185" cy="411480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  <a:alpha val="60000"/>
                </a:schemeClr>
              </a:gs>
              <a:gs pos="80000">
                <a:schemeClr val="bg2">
                  <a:alpha val="50000"/>
                </a:schemeClr>
              </a:gs>
              <a:gs pos="100000">
                <a:schemeClr val="bg2">
                  <a:alpha val="90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>
            <a:bevelT w="25400" h="50800" prst="angle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02370" y="1994660"/>
            <a:ext cx="8785185" cy="411480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  <a:alpha val="60000"/>
                </a:schemeClr>
              </a:gs>
              <a:gs pos="80000">
                <a:schemeClr val="bg2">
                  <a:alpha val="50000"/>
                </a:schemeClr>
              </a:gs>
              <a:gs pos="100000">
                <a:schemeClr val="bg2">
                  <a:alpha val="90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>
            <a:bevelT w="25400" h="50800" prst="angle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02370" y="2471525"/>
            <a:ext cx="8785185" cy="411480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  <a:alpha val="60000"/>
                </a:schemeClr>
              </a:gs>
              <a:gs pos="80000">
                <a:schemeClr val="bg2">
                  <a:alpha val="50000"/>
                </a:schemeClr>
              </a:gs>
              <a:gs pos="100000">
                <a:schemeClr val="bg2">
                  <a:alpha val="90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>
            <a:bevelT w="25400" h="50800" prst="angle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02370" y="2948390"/>
            <a:ext cx="8785185" cy="411480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  <a:alpha val="60000"/>
                </a:schemeClr>
              </a:gs>
              <a:gs pos="80000">
                <a:schemeClr val="bg2">
                  <a:alpha val="50000"/>
                </a:schemeClr>
              </a:gs>
              <a:gs pos="100000">
                <a:schemeClr val="bg2">
                  <a:alpha val="90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>
            <a:bevelT w="25400" h="50800" prst="angle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02370" y="3425254"/>
            <a:ext cx="8785185" cy="411480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  <a:alpha val="60000"/>
                </a:schemeClr>
              </a:gs>
              <a:gs pos="80000">
                <a:schemeClr val="bg2">
                  <a:alpha val="50000"/>
                </a:schemeClr>
              </a:gs>
              <a:gs pos="100000">
                <a:schemeClr val="bg2">
                  <a:alpha val="90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>
            <a:bevelT w="25400" h="50800" prst="angle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1" name="Rounded Rectangle 30"/>
          <p:cNvSpPr/>
          <p:nvPr/>
        </p:nvSpPr>
        <p:spPr bwMode="auto">
          <a:xfrm>
            <a:off x="302370" y="3906411"/>
            <a:ext cx="8785185" cy="411480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  <a:alpha val="60000"/>
                </a:schemeClr>
              </a:gs>
              <a:gs pos="80000">
                <a:schemeClr val="bg2">
                  <a:alpha val="50000"/>
                </a:schemeClr>
              </a:gs>
              <a:gs pos="100000">
                <a:schemeClr val="bg2">
                  <a:alpha val="90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>
            <a:bevelT w="25400" h="50800" prst="angle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2" name="Rounded Rectangle 31"/>
          <p:cNvSpPr/>
          <p:nvPr/>
        </p:nvSpPr>
        <p:spPr bwMode="auto">
          <a:xfrm>
            <a:off x="302370" y="4382900"/>
            <a:ext cx="8785185" cy="411480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  <a:alpha val="60000"/>
                </a:schemeClr>
              </a:gs>
              <a:gs pos="80000">
                <a:schemeClr val="bg2">
                  <a:alpha val="50000"/>
                </a:schemeClr>
              </a:gs>
              <a:gs pos="100000">
                <a:schemeClr val="bg2">
                  <a:alpha val="90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>
            <a:bevelT w="25400" h="50800" prst="angle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302370" y="4854171"/>
            <a:ext cx="8785185" cy="411480"/>
          </a:xfrm>
          <a:prstGeom prst="roundRect">
            <a:avLst/>
          </a:prstGeom>
          <a:gradFill>
            <a:gsLst>
              <a:gs pos="0">
                <a:schemeClr val="bg2">
                  <a:lumMod val="75000"/>
                  <a:alpha val="60000"/>
                </a:schemeClr>
              </a:gs>
              <a:gs pos="80000">
                <a:schemeClr val="bg2">
                  <a:alpha val="50000"/>
                </a:schemeClr>
              </a:gs>
              <a:gs pos="100000">
                <a:schemeClr val="bg2">
                  <a:alpha val="90000"/>
                </a:schemeClr>
              </a:gs>
            </a:gsLst>
          </a:gradFill>
          <a:ln>
            <a:headEnd type="none" w="med" len="med"/>
            <a:tailEnd type="none" w="med" len="med"/>
          </a:ln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>
            <a:bevelT w="25400" h="50800" prst="angle"/>
            <a:contourClr>
              <a:schemeClr val="accent2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graphicFrame>
        <p:nvGraphicFramePr>
          <p:cNvPr id="5" name="Group 85"/>
          <p:cNvGraphicFramePr>
            <a:graphicFrameLocks noGrp="1"/>
          </p:cNvGraphicFramePr>
          <p:nvPr>
            <p:ph idx="1"/>
          </p:nvPr>
        </p:nvGraphicFramePr>
        <p:xfrm>
          <a:off x="474562" y="1982497"/>
          <a:ext cx="8669438" cy="3790774"/>
        </p:xfrm>
        <a:graphic>
          <a:graphicData uri="http://schemas.openxmlformats.org/drawingml/2006/table">
            <a:tbl>
              <a:tblPr/>
              <a:tblGrid>
                <a:gridCol w="5926238"/>
                <a:gridCol w="1298293"/>
                <a:gridCol w="1444907"/>
              </a:tblGrid>
              <a:tr h="330477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Microsoft Office Enterprise 2007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ebdings" pitchFamily="18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Up to 100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ebdings" pitchFamily="18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Up to 500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796">
                <a:tc>
                  <a:txBody>
                    <a:bodyPr/>
                    <a:lstStyle/>
                    <a:p>
                      <a:r>
                        <a:rPr lang="fr-FR" sz="1100" dirty="0" smtClean="0">
                          <a:solidFill>
                            <a:schemeClr val="bg1"/>
                          </a:solidFill>
                        </a:rPr>
                        <a:t>Microsoft Exchange Server 2007 Enterprise Edition</a:t>
                      </a:r>
                      <a:endParaRPr lang="fr-FR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ebdings" pitchFamily="18" charset="2"/>
                        <a:buNone/>
                        <a:tabLst/>
                        <a:defRPr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ebdings" pitchFamily="18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Up to 5</a:t>
                      </a:r>
                    </a:p>
                    <a:p>
                      <a:pPr marL="0" marR="0" lvl="0" indent="0" algn="ctr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ebdings" pitchFamily="18" charset="2"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ebdings" pitchFamily="18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Up to 7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395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Microsoft Windows Server 2008 Enterprise Edition (x86, x64) 12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ebdings" pitchFamily="18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Up to 3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04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ebdings" pitchFamily="18" charset="2"/>
                        <a:buNone/>
                        <a:tabLst/>
                        <a:defRPr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Up to 10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887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Microsoft Office Communications Server 2007 Enterprise Edition </a:t>
                      </a:r>
                    </a:p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04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Up to 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04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Up to 6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536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Microsoft Windows Vista Business and Enterprise Editions </a:t>
                      </a:r>
                    </a:p>
                    <a:p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04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Up to 100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04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Up to 500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08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Microsoft SQL Server 2005 Enterprise Edition (x32, x64)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04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Up to 3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04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Up to 10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8899">
                <a:tc>
                  <a:txBody>
                    <a:bodyPr/>
                    <a:lstStyle/>
                    <a:p>
                      <a:pPr marL="0" marR="0" indent="0" algn="l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Microsoft Office SharePoint Server 2007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04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Up to 2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04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Up to 4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9953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Microsoft Dynamics CRM 4.0 Professional Server 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04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Up to 3</a:t>
                      </a:r>
                    </a:p>
                    <a:p>
                      <a:pPr marL="0" marR="0" lvl="0" indent="0" algn="ctr" defTabSz="7604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(Professional)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04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Up to 3</a:t>
                      </a:r>
                    </a:p>
                    <a:p>
                      <a:pPr marL="0" marR="0" lvl="0" indent="0" algn="ctr" defTabSz="760413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95000"/>
                        <a:buFont typeface="Webdings" pitchFamily="18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(Enterprise)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76225"/>
            <a:ext cx="6139873" cy="775597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Including Hosting-Oriented Licensing Benefits</a:t>
            </a:r>
            <a:endParaRPr lang="en-US" sz="2800" dirty="0">
              <a:latin typeface="+mj-lt"/>
            </a:endParaRPr>
          </a:p>
        </p:txBody>
      </p:sp>
      <p:sp>
        <p:nvSpPr>
          <p:cNvPr id="24" name="Slide Number Placeholder 3"/>
          <p:cNvSpPr txBox="1">
            <a:spLocks/>
          </p:cNvSpPr>
          <p:nvPr/>
        </p:nvSpPr>
        <p:spPr>
          <a:xfrm>
            <a:off x="68239" y="6269435"/>
            <a:ext cx="48186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8E351B-179E-4194-8E16-BAB045CB1E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228600" y="5885496"/>
            <a:ext cx="8686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For a complete list of the over 100 licenses available, go to the Hosting Solutions Competency Website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305494"/>
            <a:ext cx="8382000" cy="512448"/>
          </a:xfrm>
        </p:spPr>
        <p:txBody>
          <a:bodyPr/>
          <a:lstStyle/>
          <a:p>
            <a:r>
              <a:rPr sz="3600" dirty="0" smtClean="0">
                <a:solidFill>
                  <a:schemeClr val="bg1"/>
                </a:solidFill>
              </a:rPr>
              <a:t>Partner Solution Marketplace</a:t>
            </a:r>
            <a:endParaRPr sz="2400" i="1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535561" y="1409254"/>
            <a:ext cx="5704336" cy="47554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0015"/>
            <a:ext cx="8382000" cy="775597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End Customer Hosting Catalogs link to SMS&amp;P campaigns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6560" y="1632904"/>
            <a:ext cx="4424936" cy="3152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750" y="1643248"/>
            <a:ext cx="4322619" cy="3156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075786" y="5206700"/>
            <a:ext cx="2162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Partner facing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3381" y="5217458"/>
            <a:ext cx="3238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End customer facing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606" y="504436"/>
            <a:ext cx="8208962" cy="387798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Hosting Catalog Structure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9699" y="2670097"/>
          <a:ext cx="8477026" cy="3505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64132"/>
                <a:gridCol w="4112894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Reseller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Catalogs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End customer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</a:rPr>
                        <a:t>Catalogs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993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Reseller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Hosting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 Presence and Web Applications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1450"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Private Label Hosting of MS Server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Applications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Hosted Business Email &amp;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Collaboration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1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Hosted Collaboration &amp; Document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71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Hosted Customer Relationship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Management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ISV Application Hosting and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Consulting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S Incubation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Centers)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Hosted Application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3rd party ISV apps)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Managed Services &amp; dedicated hosting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Hosted Managed Desktop Solutions 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53308" y="1622567"/>
            <a:ext cx="1148547" cy="838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1840" y="1599230"/>
            <a:ext cx="1243354" cy="88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23854" y="4976626"/>
            <a:ext cx="2695700" cy="18813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60348" y="3218417"/>
            <a:ext cx="2401970" cy="17198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19" y="322663"/>
            <a:ext cx="8208962" cy="775597"/>
          </a:xfrm>
        </p:spPr>
        <p:txBody>
          <a:bodyPr/>
          <a:lstStyle/>
          <a:p>
            <a:r>
              <a:rPr lang="en-US" sz="2800" dirty="0" smtClean="0"/>
              <a:t>Driving Traffic to the Hosting</a:t>
            </a:r>
            <a:br>
              <a:rPr lang="en-US" sz="2800" dirty="0" smtClean="0"/>
            </a:br>
            <a:r>
              <a:rPr sz="2800" dirty="0" smtClean="0"/>
              <a:t>Catalogs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42503" y="1371600"/>
            <a:ext cx="2612572" cy="9906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S+S end customer site</a:t>
            </a:r>
          </a:p>
          <a:p>
            <a:pPr algn="ctr"/>
            <a:r>
              <a:rPr lang="en-US" sz="1200" b="1" dirty="0" smtClean="0">
                <a:hlinkClick r:id="rId5"/>
              </a:rPr>
              <a:t>www.microsot.com/Spluss</a:t>
            </a:r>
            <a:r>
              <a:rPr lang="en-US" sz="1200" dirty="0"/>
              <a:t> </a:t>
            </a:r>
            <a:endParaRPr lang="en-US" sz="1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6225323" y="2318183"/>
            <a:ext cx="2553195" cy="65218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BPOS</a:t>
            </a:r>
          </a:p>
          <a:p>
            <a:pPr algn="ctr"/>
            <a:r>
              <a:rPr lang="en-US" sz="1400" b="1" dirty="0" smtClean="0">
                <a:hlinkClick r:id="rId6"/>
              </a:rPr>
              <a:t>www.microsoft.com/online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190006" y="4140530"/>
            <a:ext cx="2968830" cy="12954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Exchange</a:t>
            </a:r>
          </a:p>
          <a:p>
            <a:pPr algn="ctr"/>
            <a:r>
              <a:rPr lang="en-US" sz="1600" dirty="0" smtClean="0">
                <a:hlinkClick r:id="rId7"/>
              </a:rPr>
              <a:t>www.microsoft.com/exchange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5410200" y="5257800"/>
            <a:ext cx="762000" cy="6858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Loc SMSP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638800" y="5410200"/>
            <a:ext cx="762000" cy="6858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Loc SMSP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5867400" y="5562600"/>
            <a:ext cx="762000" cy="6858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Loc SMSP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6095999" y="5715000"/>
            <a:ext cx="1017319" cy="6858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Local SMS&amp;P</a:t>
            </a:r>
            <a:endParaRPr lang="en-US" sz="1600" dirty="0"/>
          </a:p>
        </p:txBody>
      </p:sp>
      <p:cxnSp>
        <p:nvCxnSpPr>
          <p:cNvPr id="15" name="Shape 14"/>
          <p:cNvCxnSpPr>
            <a:stCxn id="5" idx="2"/>
            <a:endCxn id="24" idx="1"/>
          </p:cNvCxnSpPr>
          <p:nvPr/>
        </p:nvCxnSpPr>
        <p:spPr>
          <a:xfrm rot="16200000" flipH="1">
            <a:off x="1989376" y="1821613"/>
            <a:ext cx="1583991" cy="2665164"/>
          </a:xfrm>
          <a:prstGeom prst="bentConnector2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hape 16"/>
          <p:cNvCxnSpPr>
            <a:stCxn id="6" idx="2"/>
            <a:endCxn id="24" idx="0"/>
          </p:cNvCxnSpPr>
          <p:nvPr/>
        </p:nvCxnSpPr>
        <p:spPr>
          <a:xfrm rot="5400000">
            <a:off x="5852293" y="1853706"/>
            <a:ext cx="532967" cy="2766291"/>
          </a:xfrm>
          <a:prstGeom prst="bentConnector3">
            <a:avLst>
              <a:gd name="adj1" fmla="val 31834"/>
            </a:avLst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stCxn id="7" idx="3"/>
            <a:endCxn id="24" idx="2"/>
          </p:cNvCxnSpPr>
          <p:nvPr/>
        </p:nvCxnSpPr>
        <p:spPr>
          <a:xfrm flipV="1">
            <a:off x="3158836" y="4389047"/>
            <a:ext cx="1576794" cy="399183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8" idx="0"/>
            <a:endCxn id="24" idx="3"/>
          </p:cNvCxnSpPr>
          <p:nvPr/>
        </p:nvCxnSpPr>
        <p:spPr>
          <a:xfrm rot="16200000" flipV="1">
            <a:off x="4918450" y="4385049"/>
            <a:ext cx="1311609" cy="433893"/>
          </a:xfrm>
          <a:prstGeom prst="bentConnector2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193645" y="1356581"/>
            <a:ext cx="3249906" cy="82632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S+S MSPP</a:t>
            </a:r>
          </a:p>
          <a:p>
            <a:pPr algn="ctr"/>
            <a:r>
              <a:rPr lang="en-US" sz="1400" b="1" dirty="0" smtClean="0">
                <a:hlinkClick r:id="rId8"/>
              </a:rPr>
              <a:t>http://partner.microsoft.com/splus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8" name="Elbow Connector 37"/>
          <p:cNvCxnSpPr>
            <a:stCxn id="16" idx="1"/>
            <a:endCxn id="23" idx="1"/>
          </p:cNvCxnSpPr>
          <p:nvPr/>
        </p:nvCxnSpPr>
        <p:spPr>
          <a:xfrm rot="10800000" flipH="1" flipV="1">
            <a:off x="3193645" y="1769744"/>
            <a:ext cx="145438" cy="1165056"/>
          </a:xfrm>
          <a:prstGeom prst="bentConnector3">
            <a:avLst>
              <a:gd name="adj1" fmla="val -157180"/>
            </a:avLst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5949" y="2499019"/>
            <a:ext cx="2382091" cy="15215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63752" y="5179138"/>
            <a:ext cx="2375167" cy="16465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112997" y="850165"/>
            <a:ext cx="2078182" cy="10318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339083" y="2515452"/>
            <a:ext cx="1148547" cy="838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4113953" y="3503335"/>
            <a:ext cx="1243354" cy="885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sz="4000" dirty="0" smtClean="0">
                <a:solidFill>
                  <a:schemeClr val="bg1"/>
                </a:solidFill>
              </a:rPr>
              <a:t>Solution Nomination</a:t>
            </a:r>
            <a:br>
              <a:rPr sz="4000" dirty="0" smtClean="0">
                <a:solidFill>
                  <a:schemeClr val="bg1"/>
                </a:solidFill>
              </a:rPr>
            </a:br>
            <a:r>
              <a:rPr sz="3200" i="1" dirty="0" smtClean="0">
                <a:solidFill>
                  <a:schemeClr val="bg1"/>
                </a:solidFill>
                <a:latin typeface="Segoe Print" pitchFamily="2" charset="0"/>
              </a:rPr>
              <a:t>Hosting</a:t>
            </a:r>
            <a:endParaRPr sz="2800" i="1" dirty="0">
              <a:solidFill>
                <a:schemeClr val="bg1"/>
              </a:solidFill>
              <a:latin typeface="Segoe Print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43600" y="228600"/>
            <a:ext cx="3058494" cy="611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385764" y="2185416"/>
            <a:ext cx="4112346" cy="2769989"/>
          </a:xfrm>
          <a:prstGeom prst="rect">
            <a:avLst/>
          </a:prstGeom>
        </p:spPr>
        <p:txBody>
          <a:bodyPr/>
          <a:lstStyle/>
          <a:p>
            <a:pPr marL="284163" indent="-284163"/>
            <a:r>
              <a:rPr lang="en-US" sz="2400" dirty="0" smtClean="0"/>
              <a:t>Select the Solution</a:t>
            </a:r>
          </a:p>
          <a:p>
            <a:pPr marL="284163" indent="-284163"/>
            <a:endParaRPr lang="en-US" sz="2400" dirty="0" smtClean="0"/>
          </a:p>
          <a:p>
            <a:pPr marL="284163" indent="-284163"/>
            <a:r>
              <a:rPr lang="en-US" sz="2400" dirty="0" smtClean="0"/>
              <a:t>Review the Solution</a:t>
            </a:r>
          </a:p>
          <a:p>
            <a:pPr marL="284163" indent="-284163"/>
            <a:endParaRPr lang="en-US" sz="2400" dirty="0" smtClean="0"/>
          </a:p>
          <a:p>
            <a:pPr marL="284163" indent="-284163"/>
            <a:r>
              <a:rPr lang="en-US" sz="2400" dirty="0" smtClean="0"/>
              <a:t>Choose the right Catalog</a:t>
            </a:r>
          </a:p>
          <a:p>
            <a:pPr marL="284163" indent="-284163"/>
            <a:endParaRPr lang="en-US" sz="2400" dirty="0" smtClean="0"/>
          </a:p>
          <a:p>
            <a:pPr marL="284163" indent="-284163"/>
            <a:r>
              <a:rPr lang="en-US" sz="2400" dirty="0" smtClean="0"/>
              <a:t>Verify the Requirements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 bwMode="auto">
          <a:xfrm>
            <a:off x="232913" y="1475116"/>
            <a:ext cx="2777706" cy="458925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 w="25400">
            <a:gradFill>
              <a:gsLst>
                <a:gs pos="50000">
                  <a:schemeClr val="bg1"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188898" y="1475116"/>
            <a:ext cx="2777706" cy="458925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 w="25400">
            <a:gradFill>
              <a:gsLst>
                <a:gs pos="50000">
                  <a:schemeClr val="bg1"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6144883" y="1475116"/>
            <a:ext cx="2777706" cy="4589253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 w="25400">
            <a:gradFill>
              <a:gsLst>
                <a:gs pos="50000">
                  <a:schemeClr val="bg1">
                    <a:alpha val="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5400000" scaled="0"/>
            </a:gra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8241"/>
            <a:ext cx="8382000" cy="553998"/>
          </a:xfrm>
        </p:spPr>
        <p:txBody>
          <a:bodyPr>
            <a:noAutofit/>
          </a:bodyPr>
          <a:lstStyle/>
          <a:p>
            <a:r>
              <a:rPr lang="en-US" sz="3200" dirty="0" smtClean="0"/>
              <a:t>Meet Three Simple Requirements to Join the Competency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32913" y="3912765"/>
            <a:ext cx="2777706" cy="1538883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sz="16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SPLA Requirements 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75 Processor Licenses or 3000 SAL’s in the last 12 months. 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4883" y="3912766"/>
            <a:ext cx="2758485" cy="2215991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Three Costumer References</a:t>
            </a: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must submit at least three customer references that feature</a:t>
            </a:r>
          </a:p>
          <a:p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design and implementation of a hosting solution. The reference will remain valid for two years from the date the reference is approved.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88898" y="3912766"/>
            <a:ext cx="2777706" cy="1661993"/>
          </a:xfrm>
          <a:prstGeom prst="rect">
            <a:avLst/>
          </a:prstGeom>
          <a:noFill/>
        </p:spPr>
        <p:txBody>
          <a:bodyPr wrap="square" lIns="182880" tIns="91440" rIns="182880" bIns="91440" rtlCol="0">
            <a:spAutoFit/>
          </a:bodyPr>
          <a:lstStyle/>
          <a:p>
            <a:pPr marL="0" lvl="2" algn="ctr"/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 Two Microsoft Certified Professionals</a:t>
            </a:r>
            <a:b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2"/>
            <a:endParaRPr lang="en-US" sz="1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lvl="2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Employ or contract at least two exclusive Microsoft Certified Professionals (MCPs).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529529" y="2152165"/>
            <a:ext cx="2067022" cy="1381958"/>
            <a:chOff x="465992" y="1615586"/>
            <a:chExt cx="1664678" cy="1112961"/>
          </a:xfrm>
        </p:grpSpPr>
        <p:pic>
          <p:nvPicPr>
            <p:cNvPr id="21" name="Picture 20" descr="license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20413497">
              <a:off x="465992" y="1615586"/>
              <a:ext cx="1002323" cy="5912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" name="Picture 23" descr="license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20923807">
              <a:off x="679938" y="1697647"/>
              <a:ext cx="1002323" cy="5912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" name="Picture 24" descr="license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21101232">
              <a:off x="849923" y="1814877"/>
              <a:ext cx="1002323" cy="5912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" name="Picture 25" descr="license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21447941">
              <a:off x="1002323" y="1967277"/>
              <a:ext cx="1002323" cy="5912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7" name="Picture 26" descr="license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246343">
              <a:off x="1128347" y="2137263"/>
              <a:ext cx="1002323" cy="5912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" name="Group 33"/>
          <p:cNvGrpSpPr/>
          <p:nvPr/>
        </p:nvGrpSpPr>
        <p:grpSpPr>
          <a:xfrm>
            <a:off x="3591810" y="1802921"/>
            <a:ext cx="1943820" cy="1850369"/>
            <a:chOff x="3536830" y="1466490"/>
            <a:chExt cx="1943820" cy="1850369"/>
          </a:xfrm>
        </p:grpSpPr>
        <p:pic>
          <p:nvPicPr>
            <p:cNvPr id="29" name="Picture 28" descr="1_license_person.png"/>
            <p:cNvPicPr>
              <a:picLocks noChangeAspect="1"/>
            </p:cNvPicPr>
            <p:nvPr/>
          </p:nvPicPr>
          <p:blipFill>
            <a:blip r:embed="rId4" cstate="email">
              <a:lum contrast="20000"/>
            </a:blip>
            <a:stretch>
              <a:fillRect/>
            </a:stretch>
          </p:blipFill>
          <p:spPr>
            <a:xfrm>
              <a:off x="3536830" y="1466490"/>
              <a:ext cx="1233578" cy="1850367"/>
            </a:xfrm>
            <a:prstGeom prst="rect">
              <a:avLst/>
            </a:prstGeom>
          </p:spPr>
        </p:pic>
        <p:pic>
          <p:nvPicPr>
            <p:cNvPr id="30" name="Picture 29" descr="2_license_person.png"/>
            <p:cNvPicPr>
              <a:picLocks noChangeAspect="1"/>
            </p:cNvPicPr>
            <p:nvPr/>
          </p:nvPicPr>
          <p:blipFill>
            <a:blip r:embed="rId5" cstate="email">
              <a:lum bright="10000" contrast="30000"/>
            </a:blip>
            <a:stretch>
              <a:fillRect/>
            </a:stretch>
          </p:blipFill>
          <p:spPr>
            <a:xfrm>
              <a:off x="4373592" y="1656273"/>
              <a:ext cx="1107058" cy="1660586"/>
            </a:xfrm>
            <a:prstGeom prst="rect">
              <a:avLst/>
            </a:prstGeom>
          </p:spPr>
        </p:pic>
      </p:grpSp>
      <p:grpSp>
        <p:nvGrpSpPr>
          <p:cNvPr id="5" name="Group 34"/>
          <p:cNvGrpSpPr/>
          <p:nvPr/>
        </p:nvGrpSpPr>
        <p:grpSpPr>
          <a:xfrm>
            <a:off x="6018835" y="1837428"/>
            <a:ext cx="2841843" cy="1923693"/>
            <a:chOff x="6018835" y="1500997"/>
            <a:chExt cx="2841843" cy="1923693"/>
          </a:xfrm>
        </p:grpSpPr>
        <p:pic>
          <p:nvPicPr>
            <p:cNvPr id="33" name="Picture 32" descr="33030323.jpg"/>
            <p:cNvPicPr>
              <a:picLocks noChangeAspect="1"/>
            </p:cNvPicPr>
            <p:nvPr/>
          </p:nvPicPr>
          <p:blipFill>
            <a:blip r:embed="rId6" cstate="email">
              <a:lum contrast="10000"/>
            </a:blip>
            <a:stretch>
              <a:fillRect/>
            </a:stretch>
          </p:blipFill>
          <p:spPr>
            <a:xfrm>
              <a:off x="6914867" y="1500997"/>
              <a:ext cx="1035171" cy="15527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2" name="Picture 31" descr="32013309.jpg"/>
            <p:cNvPicPr>
              <a:picLocks noChangeAspect="1"/>
            </p:cNvPicPr>
            <p:nvPr/>
          </p:nvPicPr>
          <p:blipFill>
            <a:blip r:embed="rId7" cstate="email">
              <a:lum contrast="10000"/>
            </a:blip>
            <a:stretch>
              <a:fillRect/>
            </a:stretch>
          </p:blipFill>
          <p:spPr>
            <a:xfrm rot="20904905">
              <a:off x="6018835" y="1690779"/>
              <a:ext cx="1040921" cy="156138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Picture 30" descr="30394876.jpg"/>
            <p:cNvPicPr>
              <a:picLocks noChangeAspect="1"/>
            </p:cNvPicPr>
            <p:nvPr/>
          </p:nvPicPr>
          <p:blipFill>
            <a:blip r:embed="rId8" cstate="email">
              <a:lum contrast="10000"/>
            </a:blip>
            <a:stretch>
              <a:fillRect/>
            </a:stretch>
          </p:blipFill>
          <p:spPr>
            <a:xfrm rot="185458">
              <a:off x="7826682" y="1871755"/>
              <a:ext cx="1033996" cy="15529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2" name="TextBox 21"/>
          <p:cNvSpPr txBox="1"/>
          <p:nvPr/>
        </p:nvSpPr>
        <p:spPr>
          <a:xfrm>
            <a:off x="416560" y="6045200"/>
            <a:ext cx="63087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* Annual fee for MSPP Certified Level is approximately $1500 USD – please check for regional variation 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2970" y="1651366"/>
            <a:ext cx="479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11704" y="1651366"/>
            <a:ext cx="479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00563" y="1651366"/>
            <a:ext cx="479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2" name="Slide Number Placeholder 3"/>
          <p:cNvSpPr txBox="1">
            <a:spLocks/>
          </p:cNvSpPr>
          <p:nvPr/>
        </p:nvSpPr>
        <p:spPr>
          <a:xfrm>
            <a:off x="68239" y="6269435"/>
            <a:ext cx="48186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8E351B-179E-4194-8E16-BAB045CB1E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 bwMode="auto">
          <a:xfrm rot="20224650">
            <a:off x="4367611" y="5368066"/>
            <a:ext cx="1678193" cy="51636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bg1"/>
                </a:solidFill>
                <a:latin typeface="Segoe" pitchFamily="34" charset="0"/>
              </a:rPr>
              <a:t>Ad interim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schurch\Desktop\MSIT08_Hector_02-mirror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28600"/>
            <a:ext cx="9144000" cy="6096000"/>
          </a:xfrm>
          <a:prstGeom prst="rect">
            <a:avLst/>
          </a:prstGeom>
          <a:noFill/>
        </p:spPr>
      </p:pic>
      <p:pic>
        <p:nvPicPr>
          <p:cNvPr id="20" name="Picture 19" descr="golden_arrow70b.png"/>
          <p:cNvPicPr>
            <a:picLocks noChangeAspect="1"/>
          </p:cNvPicPr>
          <p:nvPr/>
        </p:nvPicPr>
        <p:blipFill>
          <a:blip r:embed="rId4" cstate="email"/>
          <a:srcRect l="-27907"/>
          <a:stretch>
            <a:fillRect/>
          </a:stretch>
        </p:blipFill>
        <p:spPr>
          <a:xfrm>
            <a:off x="5207224" y="0"/>
            <a:ext cx="3936775" cy="6076191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grpSp>
        <p:nvGrpSpPr>
          <p:cNvPr id="2" name="Group 8"/>
          <p:cNvGrpSpPr/>
          <p:nvPr/>
        </p:nvGrpSpPr>
        <p:grpSpPr>
          <a:xfrm>
            <a:off x="0" y="5888038"/>
            <a:ext cx="9144000" cy="360362"/>
            <a:chOff x="228600" y="6258647"/>
            <a:chExt cx="8686800" cy="360362"/>
          </a:xfrm>
        </p:grpSpPr>
        <p:pic>
          <p:nvPicPr>
            <p:cNvPr id="7" name="Picture 3" descr="\\server2\ftp_root\clients\White_Whale\1-01205_KimFishburn\SFP_Art\Slideback_footer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28600" y="6258647"/>
              <a:ext cx="8686800" cy="360362"/>
            </a:xfrm>
            <a:prstGeom prst="rect">
              <a:avLst/>
            </a:prstGeom>
            <a:noFill/>
          </p:spPr>
        </p:pic>
        <p:pic>
          <p:nvPicPr>
            <p:cNvPr id="8" name="Picture 4" descr="\\server2\ftp_root\clients\White_Whale\1-01205_KimFishburn\SFP_Art\PartnerLogo_white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267044" y="6349956"/>
              <a:ext cx="1639888" cy="212725"/>
            </a:xfrm>
            <a:prstGeom prst="rect">
              <a:avLst/>
            </a:prstGeom>
            <a:noFill/>
          </p:spPr>
        </p:pic>
        <p:pic>
          <p:nvPicPr>
            <p:cNvPr id="9" name="Picture 5" descr="\\server2\ftp_root\clients\White_Whale\1-01205_KimFishburn\SFP_Art\partner.microsoft.com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473376" y="6392024"/>
              <a:ext cx="1206500" cy="128588"/>
            </a:xfrm>
            <a:prstGeom prst="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 bwMode="auto">
          <a:xfrm>
            <a:off x="4800600" y="533400"/>
            <a:ext cx="4114800" cy="4876800"/>
          </a:xfrm>
          <a:prstGeom prst="rect">
            <a:avLst/>
          </a:prstGeom>
          <a:solidFill>
            <a:srgbClr val="3C86BD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61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54181" y="811981"/>
            <a:ext cx="44256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spc="-100" dirty="0" smtClean="0">
                <a:solidFill>
                  <a:schemeClr val="bg1"/>
                </a:solidFill>
              </a:rPr>
              <a:t>Hosting Solutions Competency</a:t>
            </a:r>
            <a:endParaRPr lang="en-US" sz="3600" b="1" spc="-1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84875" y="2074750"/>
            <a:ext cx="2891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</a:rPr>
              <a:t>Leverage Software + Services through tailored hosting solutions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9485" y="391553"/>
            <a:ext cx="8382000" cy="609398"/>
          </a:xfrm>
        </p:spPr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Resources to review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321216" y="1629402"/>
            <a:ext cx="8382000" cy="4259628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400" dirty="0" smtClean="0"/>
              <a:t>External - Hosting Competency:</a:t>
            </a:r>
          </a:p>
          <a:p>
            <a:r>
              <a:rPr lang="en-US" sz="1600" u="sng" dirty="0" smtClean="0">
                <a:hlinkClick r:id="rId4"/>
              </a:rPr>
              <a:t>https://partner.microsoft.com/global/program/competencies/mspphostingsolutions</a:t>
            </a:r>
            <a:r>
              <a:rPr lang="en-US" sz="1600" u="sng" dirty="0" smtClean="0">
                <a:hlinkClick r:id="rId5"/>
              </a:rPr>
              <a:t> </a:t>
            </a:r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sz="2400" dirty="0" smtClean="0"/>
              <a:t>Communication Sector Hosting Partner Community:</a:t>
            </a:r>
          </a:p>
          <a:p>
            <a:r>
              <a:rPr lang="en-US" sz="1600" u="sng" dirty="0" smtClean="0">
                <a:hlinkClick r:id="rId6"/>
              </a:rPr>
              <a:t>https://partner.microsoft.com/hostingcommunity</a:t>
            </a:r>
            <a:r>
              <a:rPr lang="en-US" sz="1600" u="sng" dirty="0" smtClean="0"/>
              <a:t> </a:t>
            </a:r>
          </a:p>
          <a:p>
            <a:pPr>
              <a:buNone/>
            </a:pPr>
            <a:endParaRPr lang="en-US" sz="24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hite_Fad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381777">
            <a:off x="1312696" y="-652770"/>
            <a:ext cx="9625520" cy="79792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87438" y="452437"/>
            <a:ext cx="6969125" cy="594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White_Fad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994879">
            <a:off x="2191109" y="1762125"/>
            <a:ext cx="4761782" cy="3333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2400"/>
            <a:ext cx="8208962" cy="762000"/>
          </a:xfrm>
        </p:spPr>
        <p:txBody>
          <a:bodyPr/>
          <a:lstStyle/>
          <a:p>
            <a:r>
              <a:rPr lang="en-US" dirty="0" smtClean="0"/>
              <a:t>Call To Action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907121">
            <a:off x="2347939" y="2215132"/>
            <a:ext cx="4095410" cy="344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indent="-396875" algn="l" defTabSz="914363" rtl="0">
              <a:lnSpc>
                <a:spcPct val="90000"/>
              </a:lnSpc>
              <a:buClr>
                <a:schemeClr val="accent3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Join the Hosting Solutions Competency</a:t>
            </a:r>
            <a:endParaRPr lang="en-US" sz="2400" kern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96875" indent="-396875" algn="l" defTabSz="914363" rtl="0">
              <a:lnSpc>
                <a:spcPct val="90000"/>
              </a:lnSpc>
              <a:buClr>
                <a:schemeClr val="accent3">
                  <a:lumMod val="75000"/>
                </a:schemeClr>
              </a:buClr>
              <a:buSzPct val="130000"/>
            </a:pPr>
            <a:endParaRPr lang="en-US" sz="1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96875" indent="-396875" algn="l" defTabSz="914363" rtl="0">
              <a:lnSpc>
                <a:spcPct val="90000"/>
              </a:lnSpc>
              <a:buClr>
                <a:schemeClr val="accent3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Publish your solution to the Hosting Catalogs and generate leads</a:t>
            </a:r>
            <a:r>
              <a:rPr lang="en-US" sz="24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en-US" sz="24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en-US" sz="1600" kern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96875" indent="-396875" algn="l" defTabSz="914363" rtl="0">
              <a:lnSpc>
                <a:spcPct val="90000"/>
              </a:lnSpc>
              <a:buClr>
                <a:schemeClr val="accent3">
                  <a:lumMod val="75000"/>
                </a:schemeClr>
              </a:buClr>
              <a:buSzPct val="130000"/>
              <a:buFont typeface="Wingdings" pitchFamily="2" charset="2"/>
              <a:buChar char="ü"/>
            </a:pPr>
            <a:r>
              <a:rPr lang="en-US" sz="2400" kern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Work with your PAM to leverage SMB hosting campaign material</a:t>
            </a:r>
            <a:endParaRPr lang="en-US" sz="1600" kern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6" dur="1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7043" name="Picture 3" descr="Microsoft logo and tagline"/>
          <p:cNvPicPr>
            <a:picLocks noChangeAspect="1" noChangeArrowheads="1"/>
          </p:cNvPicPr>
          <p:nvPr/>
        </p:nvPicPr>
        <p:blipFill>
          <a:blip r:embed="rId3" cstate="email">
            <a:lum bright="-100000"/>
          </a:blip>
          <a:srcRect/>
          <a:stretch>
            <a:fillRect/>
          </a:stretch>
        </p:blipFill>
        <p:spPr bwMode="black">
          <a:xfrm>
            <a:off x="1965325" y="2643188"/>
            <a:ext cx="5360988" cy="11557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5715000"/>
            <a:ext cx="91440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5" descr="Microsoft Partner Program 1 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2000" y="6060966"/>
            <a:ext cx="2987675" cy="3857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73600" y="6053792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Hosting Solutions Competency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blackWhite">
          <a:xfrm>
            <a:off x="381000" y="5018702"/>
            <a:ext cx="8382000" cy="52320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914099" eaLnBrk="0" hangingPunct="0"/>
            <a:r>
              <a:rPr lang="en-US" sz="700" dirty="0">
                <a:cs typeface="Arial" charset="0"/>
              </a:rPr>
              <a:t>© </a:t>
            </a:r>
            <a:r>
              <a:rPr lang="en-US" sz="700" dirty="0" smtClean="0">
                <a:cs typeface="Arial" charset="0"/>
              </a:rPr>
              <a:t>2008 Microsoft </a:t>
            </a:r>
            <a:r>
              <a:rPr lang="en-US" sz="700" dirty="0">
                <a:cs typeface="Arial" charset="0"/>
              </a:rPr>
              <a:t>Corporation. All rights reserved. Microsoft, Windows, Windows Vista and other product names are or may be registered trademarks and/or trademarks in the U.S. and/or other countries.</a:t>
            </a:r>
          </a:p>
          <a:p>
            <a:pPr algn="ctr" defTabSz="914099" eaLnBrk="0" hangingPunct="0"/>
            <a:r>
              <a:rPr lang="en-US" sz="700" dirty="0">
                <a:cs typeface="Arial" charset="0"/>
              </a:rPr>
              <a:t>The information herein is for informational purposes only and represents the current view of Microsoft Corporation as of the date of this presentation</a:t>
            </a:r>
            <a:r>
              <a:rPr lang="en-US" sz="700" dirty="0" smtClean="0">
                <a:cs typeface="Arial" charset="0"/>
              </a:rPr>
              <a:t>. Because </a:t>
            </a:r>
            <a:r>
              <a:rPr lang="en-US" sz="700" dirty="0">
                <a:cs typeface="Arial" charset="0"/>
              </a:rPr>
              <a:t>Microsoft must respond to changing market conditions, it should not be interpreted to be a commitment on the part of Microsoft, and Microsoft cannot guarantee the accuracy of any information provided after the date of this presentation</a:t>
            </a:r>
            <a:r>
              <a:rPr lang="en-US" sz="700" dirty="0" smtClean="0">
                <a:cs typeface="Arial" charset="0"/>
              </a:rPr>
              <a:t>. </a:t>
            </a:r>
            <a:r>
              <a:rPr lang="en-US" sz="700" dirty="0">
                <a:cs typeface="Arial" charset="0"/>
              </a:rPr>
              <a:t/>
            </a:r>
            <a:br>
              <a:rPr lang="en-US" sz="700" dirty="0">
                <a:cs typeface="Arial" charset="0"/>
              </a:rPr>
            </a:br>
            <a:r>
              <a:rPr lang="en-US" sz="700" dirty="0">
                <a:cs typeface="Arial" charset="0"/>
              </a:rPr>
              <a:t>MICROSOFT MAKES NO WARRANTIES, EXPRESS, IMPLIED OR STATUTORY, AS TO THE INFORMATION IN THIS PRESENTATION.</a:t>
            </a: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68239" y="6269435"/>
            <a:ext cx="48186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8E351B-179E-4194-8E16-BAB045CB1E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232012" y="1514901"/>
            <a:ext cx="4380931" cy="453105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 rot="10800000">
            <a:off x="4585647" y="1514901"/>
            <a:ext cx="4380931" cy="453105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pic>
        <p:nvPicPr>
          <p:cNvPr id="1028" name="Picture 4" descr="C:\Users\IRONMAN\Desktop\23218109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208606" y="1749599"/>
            <a:ext cx="2699490" cy="4093206"/>
          </a:xfrm>
          <a:prstGeom prst="rect">
            <a:avLst/>
          </a:prstGeom>
          <a:noFill/>
        </p:spPr>
      </p:pic>
      <p:sp>
        <p:nvSpPr>
          <p:cNvPr id="138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67297"/>
            <a:ext cx="6139873" cy="553998"/>
          </a:xfrm>
        </p:spPr>
        <p:txBody>
          <a:bodyPr>
            <a:noAutofit/>
          </a:bodyPr>
          <a:lstStyle/>
          <a:p>
            <a:r>
              <a:rPr sz="2800" dirty="0" smtClean="0"/>
              <a:t>The Hosting Game </a:t>
            </a:r>
            <a:r>
              <a:rPr lang="en-US" sz="2800" dirty="0" smtClean="0"/>
              <a:t>i</a:t>
            </a:r>
            <a:r>
              <a:rPr sz="2800" dirty="0" smtClean="0"/>
              <a:t>s Changing –</a:t>
            </a:r>
            <a:br>
              <a:rPr sz="2800" dirty="0" smtClean="0"/>
            </a:br>
            <a:r>
              <a:rPr sz="2800" dirty="0" smtClean="0"/>
              <a:t>Bringing Pressure </a:t>
            </a:r>
            <a:r>
              <a:rPr sz="2800" u="sng" dirty="0" smtClean="0"/>
              <a:t>AND</a:t>
            </a:r>
            <a:r>
              <a:rPr sz="2800" dirty="0" smtClean="0"/>
              <a:t> Opportunities</a:t>
            </a:r>
            <a:endParaRPr lang="en-US" sz="2800" dirty="0"/>
          </a:p>
        </p:txBody>
      </p:sp>
      <p:sp>
        <p:nvSpPr>
          <p:cNvPr id="20" name="Pentagon 19"/>
          <p:cNvSpPr/>
          <p:nvPr/>
        </p:nvSpPr>
        <p:spPr bwMode="auto">
          <a:xfrm flipH="1">
            <a:off x="6040498" y="5047319"/>
            <a:ext cx="2926080" cy="73152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6" tIns="91440" rIns="91436" bIns="91440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Build better relationships</a:t>
            </a:r>
          </a:p>
        </p:txBody>
      </p:sp>
      <p:sp>
        <p:nvSpPr>
          <p:cNvPr id="21" name="Pentagon 20"/>
          <p:cNvSpPr/>
          <p:nvPr/>
        </p:nvSpPr>
        <p:spPr bwMode="auto">
          <a:xfrm flipH="1">
            <a:off x="6040498" y="3900698"/>
            <a:ext cx="2926080" cy="73152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6" tIns="91440" rIns="91436" bIns="91440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Improve efficiency and effectiveness</a:t>
            </a:r>
          </a:p>
        </p:txBody>
      </p:sp>
      <p:sp>
        <p:nvSpPr>
          <p:cNvPr id="22" name="Pentagon 21"/>
          <p:cNvSpPr/>
          <p:nvPr/>
        </p:nvSpPr>
        <p:spPr bwMode="auto">
          <a:xfrm flipH="1">
            <a:off x="6040498" y="2754077"/>
            <a:ext cx="2926080" cy="73152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6" tIns="91440" rIns="91436" bIns="91440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Distinguish your company</a:t>
            </a:r>
          </a:p>
        </p:txBody>
      </p:sp>
      <p:sp>
        <p:nvSpPr>
          <p:cNvPr id="23" name="Pentagon 22"/>
          <p:cNvSpPr/>
          <p:nvPr/>
        </p:nvSpPr>
        <p:spPr bwMode="auto">
          <a:xfrm flipH="1">
            <a:off x="6040498" y="1825823"/>
            <a:ext cx="2926080" cy="73152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6" tIns="91440" rIns="91436" bIns="91440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Pursue new market opportunities</a:t>
            </a:r>
          </a:p>
        </p:txBody>
      </p:sp>
      <p:sp>
        <p:nvSpPr>
          <p:cNvPr id="24" name="Pentagon 23"/>
          <p:cNvSpPr/>
          <p:nvPr/>
        </p:nvSpPr>
        <p:spPr bwMode="auto">
          <a:xfrm>
            <a:off x="218364" y="5047320"/>
            <a:ext cx="2926080" cy="73152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6" tIns="91440" rIns="91436" bIns="91440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Increased competition</a:t>
            </a:r>
          </a:p>
        </p:txBody>
      </p:sp>
      <p:sp>
        <p:nvSpPr>
          <p:cNvPr id="25" name="Pentagon 24"/>
          <p:cNvSpPr/>
          <p:nvPr/>
        </p:nvSpPr>
        <p:spPr bwMode="auto">
          <a:xfrm>
            <a:off x="218364" y="2754077"/>
            <a:ext cx="2926080" cy="73152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6" tIns="91440" rIns="91436" bIns="91440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Pressure on pricing</a:t>
            </a:r>
          </a:p>
        </p:txBody>
      </p:sp>
      <p:sp>
        <p:nvSpPr>
          <p:cNvPr id="29" name="Pentagon 28"/>
          <p:cNvSpPr/>
          <p:nvPr/>
        </p:nvSpPr>
        <p:spPr bwMode="auto">
          <a:xfrm>
            <a:off x="218364" y="1825823"/>
            <a:ext cx="2926080" cy="73152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6" tIns="91440" rIns="91436" bIns="91440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Shift to </a:t>
            </a:r>
            <a:b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Software+Services</a:t>
            </a:r>
          </a:p>
        </p:txBody>
      </p:sp>
      <p:sp>
        <p:nvSpPr>
          <p:cNvPr id="30" name="Pentagon 29"/>
          <p:cNvSpPr/>
          <p:nvPr/>
        </p:nvSpPr>
        <p:spPr bwMode="auto">
          <a:xfrm>
            <a:off x="218364" y="3900699"/>
            <a:ext cx="2926080" cy="73152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08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36" tIns="91440" rIns="91436" bIns="91440" numCol="1" rtlCol="0" anchor="ctr" anchorCtr="0" compatLnSpc="1">
            <a:prstTxWarp prst="textNoShape">
              <a:avLst/>
            </a:prstTxWarp>
          </a:bodyPr>
          <a:lstStyle/>
          <a:p>
            <a:pPr algn="ctr" defTabSz="914099">
              <a:lnSpc>
                <a:spcPct val="90000"/>
              </a:lnSpc>
              <a:defRPr/>
            </a:pPr>
            <a:r>
              <a:rPr lang="en-US" sz="1800" dirty="0" smtClean="0">
                <a:solidFill>
                  <a:schemeClr val="accent3">
                    <a:lumMod val="50000"/>
                  </a:schemeClr>
                </a:solidFill>
              </a:rPr>
              <a:t>Market attrition</a:t>
            </a:r>
          </a:p>
        </p:txBody>
      </p:sp>
      <p:sp>
        <p:nvSpPr>
          <p:cNvPr id="16" name="Slide Number Placeholder 3"/>
          <p:cNvSpPr txBox="1">
            <a:spLocks/>
          </p:cNvSpPr>
          <p:nvPr/>
        </p:nvSpPr>
        <p:spPr>
          <a:xfrm>
            <a:off x="68239" y="6269435"/>
            <a:ext cx="48186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8E351B-179E-4194-8E16-BAB045CB1E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4"/>
          <p:cNvSpPr>
            <a:spLocks noGrp="1" noChangeArrowheads="1"/>
          </p:cNvSpPr>
          <p:nvPr>
            <p:ph type="title"/>
          </p:nvPr>
        </p:nvSpPr>
        <p:spPr>
          <a:xfrm>
            <a:off x="381000" y="315268"/>
            <a:ext cx="8382000" cy="886397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And Because Your Success Is Our Success</a:t>
            </a:r>
          </a:p>
        </p:txBody>
      </p:sp>
      <p:sp>
        <p:nvSpPr>
          <p:cNvPr id="43" name="Slide Number Placeholder 3"/>
          <p:cNvSpPr txBox="1">
            <a:spLocks/>
          </p:cNvSpPr>
          <p:nvPr/>
        </p:nvSpPr>
        <p:spPr>
          <a:xfrm>
            <a:off x="68239" y="6269435"/>
            <a:ext cx="48186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8E351B-179E-4194-8E16-BAB045CB1E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3187945" y="1473200"/>
            <a:ext cx="2743200" cy="4673600"/>
          </a:xfrm>
          <a:prstGeom prst="rect">
            <a:avLst/>
          </a:prstGeom>
          <a:solidFill>
            <a:srgbClr val="DF8045">
              <a:lumMod val="40000"/>
              <a:lumOff val="6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105" name="Text Placeholder 34"/>
          <p:cNvSpPr txBox="1">
            <a:spLocks/>
          </p:cNvSpPr>
          <p:nvPr/>
        </p:nvSpPr>
        <p:spPr>
          <a:xfrm>
            <a:off x="3767791" y="1596016"/>
            <a:ext cx="2035628" cy="1015663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marL="0" marR="0" lvl="0" indent="0" algn="l" defTabSz="91436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ＭＳ Ｐゴシック" pitchFamily="8" charset="-128"/>
                <a:cs typeface="+mn-cs"/>
              </a:rPr>
              <a:t>Microsoft seeks a win/win/win</a:t>
            </a:r>
          </a:p>
          <a:p>
            <a:pPr marL="0" marR="0" lvl="0" indent="-514350" algn="l" defTabSz="91436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" pitchFamily="34" charset="0"/>
              <a:ea typeface="ＭＳ Ｐゴシック" pitchFamily="8" charset="-128"/>
              <a:cs typeface="+mn-cs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6040329" y="1473200"/>
            <a:ext cx="2743200" cy="4673600"/>
          </a:xfrm>
          <a:prstGeom prst="rect">
            <a:avLst/>
          </a:prstGeom>
          <a:solidFill>
            <a:srgbClr val="DF8045">
              <a:lumMod val="40000"/>
              <a:lumOff val="60000"/>
            </a:srgbClr>
          </a:solidFill>
          <a:ln>
            <a:noFill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099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Segoe" pitchFamily="34" charset="0"/>
              <a:ea typeface="+mn-ea"/>
              <a:cs typeface="+mn-cs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230037" y="1528354"/>
            <a:ext cx="535578" cy="849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0" cap="none" spc="0" normalizeH="0" baseline="0" noProof="0" dirty="0" smtClean="0">
                <a:ln>
                  <a:noFill/>
                </a:ln>
                <a:solidFill>
                  <a:srgbClr val="DF8045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Black" pitchFamily="34" charset="0"/>
              </a:rPr>
              <a:t>2</a:t>
            </a:r>
            <a:endParaRPr kumimoji="0" lang="en-US" sz="4800" b="0" i="1" u="none" strike="noStrike" kern="0" cap="none" spc="0" normalizeH="0" baseline="0" noProof="0" dirty="0">
              <a:ln>
                <a:noFill/>
              </a:ln>
              <a:solidFill>
                <a:srgbClr val="DF8045">
                  <a:lumMod val="60000"/>
                  <a:lumOff val="40000"/>
                </a:srgbClr>
              </a:solidFill>
              <a:effectLst/>
              <a:uLnTx/>
              <a:uFillTx/>
              <a:latin typeface="Segoe Black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056294" y="1528354"/>
            <a:ext cx="55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0" cap="none" spc="0" normalizeH="0" baseline="0" noProof="0" dirty="0" smtClean="0">
                <a:ln>
                  <a:noFill/>
                </a:ln>
                <a:solidFill>
                  <a:srgbClr val="DF8045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Black" pitchFamily="34" charset="0"/>
              </a:rPr>
              <a:t>3</a:t>
            </a:r>
            <a:endParaRPr kumimoji="0" lang="en-US" sz="4800" b="0" i="1" u="none" strike="noStrike" kern="0" cap="none" spc="0" normalizeH="0" baseline="0" noProof="0" dirty="0">
              <a:ln>
                <a:noFill/>
              </a:ln>
              <a:solidFill>
                <a:srgbClr val="DF8045">
                  <a:lumMod val="60000"/>
                  <a:lumOff val="40000"/>
                </a:srgbClr>
              </a:solidFill>
              <a:effectLst/>
              <a:uLnTx/>
              <a:uFillTx/>
              <a:latin typeface="Segoe Black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513495" y="1596016"/>
            <a:ext cx="2233750" cy="1107996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Microsoft delivers to partners through MSPP</a:t>
            </a:r>
          </a:p>
        </p:txBody>
      </p:sp>
      <p:pic>
        <p:nvPicPr>
          <p:cNvPr id="1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18684" y="2634896"/>
            <a:ext cx="1740646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9378" y="4682061"/>
            <a:ext cx="1740646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25230" y="3399172"/>
            <a:ext cx="1749061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3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84174" y="4183446"/>
            <a:ext cx="1436247" cy="1453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4" name="Rectangle 113"/>
          <p:cNvSpPr/>
          <p:nvPr/>
        </p:nvSpPr>
        <p:spPr>
          <a:xfrm>
            <a:off x="5581934" y="3951187"/>
            <a:ext cx="158996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09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</a:rPr>
              <a:t>Advance</a:t>
            </a:r>
            <a:b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</a:rPr>
            </a:b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</a:rPr>
              <a:t>Innovation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5854890" y="5179483"/>
            <a:ext cx="105769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09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DCC2E"/>
                </a:solidFill>
                <a:effectLst/>
                <a:uLnTx/>
                <a:uFillTx/>
              </a:rPr>
              <a:t>Connect &amp;</a:t>
            </a:r>
          </a:p>
          <a:p>
            <a:pPr marL="0" marR="0" lvl="0" indent="0" algn="r" defTabSz="91409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7DCC2E"/>
                </a:solidFill>
                <a:effectLst/>
                <a:uLnTx/>
                <a:uFillTx/>
              </a:rPr>
              <a:t>Engage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7715959" y="4106033"/>
            <a:ext cx="115323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09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Build Trusted</a:t>
            </a:r>
          </a:p>
          <a:p>
            <a:pPr marL="0" marR="0" lvl="0" indent="0" defTabSz="91409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Relationships</a:t>
            </a:r>
          </a:p>
        </p:txBody>
      </p:sp>
      <p:sp>
        <p:nvSpPr>
          <p:cNvPr id="117" name="Rectangle 116"/>
          <p:cNvSpPr/>
          <p:nvPr/>
        </p:nvSpPr>
        <p:spPr>
          <a:xfrm>
            <a:off x="7704164" y="5397855"/>
            <a:ext cx="115323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09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497AE"/>
                </a:solidFill>
                <a:effectLst/>
                <a:uLnTx/>
                <a:uFillTx/>
              </a:rPr>
              <a:t>Accelerate</a:t>
            </a:r>
          </a:p>
          <a:p>
            <a:pPr marL="0" marR="0" lvl="0" indent="0" defTabSz="914099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497AE"/>
                </a:solidFill>
                <a:effectLst/>
                <a:uLnTx/>
                <a:uFillTx/>
              </a:rPr>
              <a:t>Growth</a:t>
            </a:r>
          </a:p>
        </p:txBody>
      </p:sp>
      <p:pic>
        <p:nvPicPr>
          <p:cNvPr id="118" name="Picture 8" descr="C:\Workspaces\v-riflyn\Pictures\Microsoft Logos\mslogo-1.tiff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57504" y="3234520"/>
            <a:ext cx="914400" cy="152400"/>
          </a:xfrm>
          <a:prstGeom prst="rect">
            <a:avLst/>
          </a:prstGeom>
          <a:noFill/>
        </p:spPr>
      </p:pic>
      <p:cxnSp>
        <p:nvCxnSpPr>
          <p:cNvPr id="119" name="Straight Connector 118"/>
          <p:cNvCxnSpPr/>
          <p:nvPr/>
        </p:nvCxnSpPr>
        <p:spPr>
          <a:xfrm rot="5400000">
            <a:off x="7008129" y="3295936"/>
            <a:ext cx="423081" cy="158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7192370" y="3166284"/>
            <a:ext cx="1484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Partner Program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21" name="Group 120"/>
          <p:cNvGrpSpPr/>
          <p:nvPr/>
        </p:nvGrpSpPr>
        <p:grpSpPr>
          <a:xfrm>
            <a:off x="335561" y="1473200"/>
            <a:ext cx="2743200" cy="4673600"/>
            <a:chOff x="458393" y="1473200"/>
            <a:chExt cx="2743200" cy="4673600"/>
          </a:xfrm>
        </p:grpSpPr>
        <p:sp>
          <p:nvSpPr>
            <p:cNvPr id="122" name="Rectangle 121"/>
            <p:cNvSpPr/>
            <p:nvPr/>
          </p:nvSpPr>
          <p:spPr bwMode="auto">
            <a:xfrm>
              <a:off x="458393" y="1473200"/>
              <a:ext cx="2743200" cy="4673600"/>
            </a:xfrm>
            <a:prstGeom prst="rect">
              <a:avLst/>
            </a:prstGeom>
            <a:solidFill>
              <a:srgbClr val="DF8045">
                <a:lumMod val="40000"/>
                <a:lumOff val="60000"/>
              </a:srgbClr>
            </a:solidFill>
            <a:ln>
              <a:noFill/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099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" pitchFamily="34" charset="0"/>
                <a:ea typeface="+mn-ea"/>
                <a:cs typeface="+mn-cs"/>
              </a:endParaRPr>
            </a:p>
          </p:txBody>
        </p:sp>
        <p:sp>
          <p:nvSpPr>
            <p:cNvPr id="123" name="Rectangle 32"/>
            <p:cNvSpPr>
              <a:spLocks noChangeArrowheads="1"/>
            </p:cNvSpPr>
            <p:nvPr/>
          </p:nvSpPr>
          <p:spPr bwMode="auto">
            <a:xfrm>
              <a:off x="974377" y="3033486"/>
              <a:ext cx="1774371" cy="3017520"/>
            </a:xfrm>
            <a:prstGeom prst="rect">
              <a:avLst/>
            </a:prstGeom>
            <a:gradFill rotWithShape="1">
              <a:gsLst>
                <a:gs pos="0">
                  <a:srgbClr val="FFC000"/>
                </a:gs>
                <a:gs pos="100000">
                  <a:srgbClr val="FFC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aphicFrame>
          <p:nvGraphicFramePr>
            <p:cNvPr id="124" name="Group 107"/>
            <p:cNvGraphicFramePr>
              <a:graphicFrameLocks/>
            </p:cNvGraphicFramePr>
            <p:nvPr/>
          </p:nvGraphicFramePr>
          <p:xfrm>
            <a:off x="1253777" y="3033486"/>
            <a:ext cx="1676401" cy="3017520"/>
          </p:xfrm>
          <a:graphic>
            <a:graphicData uri="http://schemas.openxmlformats.org/drawingml/2006/table">
              <a:tbl>
                <a:tblPr/>
                <a:tblGrid>
                  <a:gridCol w="1676401"/>
                </a:tblGrid>
                <a:tr h="301752"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9pPr>
                      </a:lstStyle>
                      <a:p>
                        <a:pPr marL="0" marR="0" lvl="0" indent="0" algn="l" defTabSz="719138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6600"/>
                          </a:buClr>
                          <a:buSzTx/>
                          <a:buFont typeface="Webdings" pitchFamily="18" charset="2"/>
                          <a:buNone/>
                          <a:tabLst/>
                        </a:pPr>
                        <a:endParaRPr kumimoji="0" lang="en-US" sz="600" b="0" i="0" u="none" strike="noStrike" cap="none" normalizeH="0" baseline="0" dirty="0" smtClean="0">
                          <a:solidFill>
                            <a:srgbClr val="090D3A"/>
                          </a:solidFill>
                          <a:effectLst/>
                          <a:latin typeface="Tahoma" pitchFamily="34" charset="0"/>
                        </a:endParaRPr>
                      </a:p>
                    </a:txBody>
                    <a:tcPr marL="0" marR="0" marT="0" marB="0" horzOverflow="overflow">
                      <a:lnL cap="flat">
                        <a:noFill/>
                      </a:lnL>
                      <a:lnR cap="flat">
                        <a:noFill/>
                      </a:lnR>
                      <a:lnT w="19050" cap="flat" cmpd="sng" algn="ctr">
                        <a:solidFill>
                          <a:srgbClr val="FFFFFF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rgbClr val="FFFFFF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1752"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9pPr>
                      </a:lstStyle>
                      <a:p>
                        <a:pPr marL="0" marR="0" lvl="0" indent="0" algn="l" defTabSz="719138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6600"/>
                          </a:buClr>
                          <a:buSzTx/>
                          <a:buFont typeface="Webdings" pitchFamily="18" charset="2"/>
                          <a:buNone/>
                          <a:tabLst/>
                        </a:pPr>
                        <a:endParaRPr kumimoji="0" lang="en-US" sz="600" b="0" i="0" u="none" strike="noStrike" cap="none" normalizeH="0" baseline="0" dirty="0" smtClean="0">
                          <a:solidFill>
                            <a:srgbClr val="090D3A"/>
                          </a:solidFill>
                          <a:effectLst/>
                          <a:latin typeface="Tahoma" pitchFamily="34" charset="0"/>
                        </a:endParaRPr>
                      </a:p>
                    </a:txBody>
                    <a:tcPr marL="0" marR="0" marT="0" marB="0" horzOverflow="overflow">
                      <a:lnL cap="flat">
                        <a:noFill/>
                      </a:lnL>
                      <a:lnR cap="flat">
                        <a:noFill/>
                      </a:lnR>
                      <a:lnT w="19050" cap="flat" cmpd="sng" algn="ctr">
                        <a:solidFill>
                          <a:srgbClr val="FFFFFF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rgbClr val="FFFFFF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1752"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9pPr>
                      </a:lstStyle>
                      <a:p>
                        <a:pPr marL="0" marR="0" lvl="0" indent="0" algn="l" defTabSz="719138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6600"/>
                          </a:buClr>
                          <a:buSzTx/>
                          <a:buFont typeface="Webdings" pitchFamily="18" charset="2"/>
                          <a:buNone/>
                          <a:tabLst/>
                        </a:pPr>
                        <a:endParaRPr kumimoji="0" lang="en-US" sz="600" b="0" i="0" u="none" strike="noStrike" cap="none" normalizeH="0" baseline="0" dirty="0" smtClean="0">
                          <a:solidFill>
                            <a:srgbClr val="090D3A"/>
                          </a:solidFill>
                          <a:effectLst/>
                          <a:latin typeface="Tahoma" pitchFamily="34" charset="0"/>
                        </a:endParaRPr>
                      </a:p>
                    </a:txBody>
                    <a:tcPr marL="0" marR="0" marT="0" marB="0" horzOverflow="overflow">
                      <a:lnL cap="flat">
                        <a:noFill/>
                      </a:lnL>
                      <a:lnR cap="flat">
                        <a:noFill/>
                      </a:lnR>
                      <a:lnT w="19050" cap="flat" cmpd="sng" algn="ctr">
                        <a:solidFill>
                          <a:srgbClr val="FFFFFF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rgbClr val="FFFFFF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1752"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9pPr>
                      </a:lstStyle>
                      <a:p>
                        <a:pPr marL="0" marR="0" lvl="0" indent="0" algn="l" defTabSz="719138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6600"/>
                          </a:buClr>
                          <a:buSzTx/>
                          <a:buFont typeface="Webdings" pitchFamily="18" charset="2"/>
                          <a:buNone/>
                          <a:tabLst/>
                        </a:pPr>
                        <a:endParaRPr kumimoji="0" lang="en-US" sz="600" b="0" i="0" u="none" strike="noStrike" cap="none" normalizeH="0" baseline="0" dirty="0" smtClean="0">
                          <a:solidFill>
                            <a:srgbClr val="090D3A"/>
                          </a:solidFill>
                          <a:effectLst/>
                          <a:latin typeface="Tahoma" pitchFamily="34" charset="0"/>
                        </a:endParaRPr>
                      </a:p>
                    </a:txBody>
                    <a:tcPr marL="0" marR="0" marT="0" marB="0" horzOverflow="overflow">
                      <a:lnL cap="flat">
                        <a:noFill/>
                      </a:lnL>
                      <a:lnR cap="flat">
                        <a:noFill/>
                      </a:lnR>
                      <a:lnT w="19050" cap="flat" cmpd="sng" algn="ctr">
                        <a:solidFill>
                          <a:srgbClr val="FFFFFF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rgbClr val="FFFFFF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1752"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9pPr>
                      </a:lstStyle>
                      <a:p>
                        <a:pPr marL="0" marR="0" lvl="0" indent="0" algn="l" defTabSz="719138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6600"/>
                          </a:buClr>
                          <a:buSzTx/>
                          <a:buFont typeface="Webdings" pitchFamily="18" charset="2"/>
                          <a:buNone/>
                          <a:tabLst/>
                        </a:pPr>
                        <a:endParaRPr kumimoji="0" lang="en-US" sz="600" b="0" i="0" u="none" strike="noStrike" cap="none" normalizeH="0" baseline="0" dirty="0" smtClean="0">
                          <a:solidFill>
                            <a:srgbClr val="090D3A"/>
                          </a:solidFill>
                          <a:effectLst/>
                          <a:latin typeface="Tahoma" pitchFamily="34" charset="0"/>
                        </a:endParaRPr>
                      </a:p>
                    </a:txBody>
                    <a:tcPr marL="0" marR="0" marT="0" marB="0" horzOverflow="overflow">
                      <a:lnL cap="flat">
                        <a:noFill/>
                      </a:lnL>
                      <a:lnR cap="flat">
                        <a:noFill/>
                      </a:lnR>
                      <a:lnT w="19050" cap="flat" cmpd="sng" algn="ctr">
                        <a:solidFill>
                          <a:srgbClr val="FFFFFF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rgbClr val="FFFFFF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1752"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9pPr>
                      </a:lstStyle>
                      <a:p>
                        <a:pPr marL="0" marR="0" lvl="0" indent="0" algn="l" defTabSz="719138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6600"/>
                          </a:buClr>
                          <a:buSzTx/>
                          <a:buFont typeface="Webdings" pitchFamily="18" charset="2"/>
                          <a:buNone/>
                          <a:tabLst/>
                        </a:pPr>
                        <a:endParaRPr kumimoji="0" lang="en-US" sz="600" b="0" i="0" u="none" strike="noStrike" cap="none" normalizeH="0" baseline="0" dirty="0" smtClean="0">
                          <a:solidFill>
                            <a:srgbClr val="090D3A"/>
                          </a:solidFill>
                          <a:effectLst/>
                          <a:latin typeface="Tahoma" pitchFamily="34" charset="0"/>
                        </a:endParaRPr>
                      </a:p>
                    </a:txBody>
                    <a:tcPr marL="0" marR="0" marT="0" marB="0" horzOverflow="overflow">
                      <a:lnL cap="flat">
                        <a:noFill/>
                      </a:lnL>
                      <a:lnR cap="flat">
                        <a:noFill/>
                      </a:lnR>
                      <a:lnT w="19050" cap="flat" cmpd="sng" algn="ctr">
                        <a:solidFill>
                          <a:srgbClr val="FFFFFF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rgbClr val="FFFFFF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1752"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9pPr>
                      </a:lstStyle>
                      <a:p>
                        <a:pPr marL="0" marR="0" lvl="0" indent="0" algn="l" defTabSz="719138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6600"/>
                          </a:buClr>
                          <a:buSzTx/>
                          <a:buFont typeface="Webdings" pitchFamily="18" charset="2"/>
                          <a:buNone/>
                          <a:tabLst/>
                        </a:pPr>
                        <a:endParaRPr kumimoji="0" lang="en-US" sz="600" b="0" i="0" u="none" strike="noStrike" cap="none" normalizeH="0" baseline="0" dirty="0" smtClean="0">
                          <a:solidFill>
                            <a:srgbClr val="090D3A"/>
                          </a:solidFill>
                          <a:effectLst/>
                          <a:latin typeface="Tahoma" pitchFamily="34" charset="0"/>
                        </a:endParaRPr>
                      </a:p>
                    </a:txBody>
                    <a:tcPr marL="0" marR="0" marT="0" marB="0" horzOverflow="overflow">
                      <a:lnL cap="flat">
                        <a:noFill/>
                      </a:lnL>
                      <a:lnR cap="flat">
                        <a:noFill/>
                      </a:lnR>
                      <a:lnT w="19050" cap="flat" cmpd="sng" algn="ctr">
                        <a:solidFill>
                          <a:srgbClr val="FFFFFF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rgbClr val="FFFFFF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1752"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9pPr>
                      </a:lstStyle>
                      <a:p>
                        <a:pPr marL="0" marR="0" lvl="0" indent="0" algn="l" defTabSz="719138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6600"/>
                          </a:buClr>
                          <a:buSzTx/>
                          <a:buFont typeface="Webdings" pitchFamily="18" charset="2"/>
                          <a:buNone/>
                          <a:tabLst/>
                        </a:pPr>
                        <a:endParaRPr kumimoji="0" lang="en-US" sz="600" b="0" i="0" u="none" strike="noStrike" cap="none" normalizeH="0" baseline="0" dirty="0" smtClean="0">
                          <a:solidFill>
                            <a:srgbClr val="090D3A"/>
                          </a:solidFill>
                          <a:effectLst/>
                          <a:latin typeface="Tahoma" pitchFamily="34" charset="0"/>
                        </a:endParaRPr>
                      </a:p>
                    </a:txBody>
                    <a:tcPr marL="0" marR="0" marT="0" marB="0" horzOverflow="overflow">
                      <a:lnL cap="flat">
                        <a:noFill/>
                      </a:lnL>
                      <a:lnR cap="flat">
                        <a:noFill/>
                      </a:lnR>
                      <a:lnT w="19050" cap="flat" cmpd="sng" algn="ctr">
                        <a:solidFill>
                          <a:srgbClr val="FFFFFF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rgbClr val="FFFFFF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1752"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9pPr>
                      </a:lstStyle>
                      <a:p>
                        <a:pPr marL="0" marR="0" lvl="0" indent="0" algn="l" defTabSz="719138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6600"/>
                          </a:buClr>
                          <a:buSzTx/>
                          <a:buFont typeface="Webdings" pitchFamily="18" charset="2"/>
                          <a:buNone/>
                          <a:tabLst/>
                        </a:pPr>
                        <a:endParaRPr kumimoji="0" lang="en-US" sz="600" b="0" i="0" u="none" strike="noStrike" cap="none" normalizeH="0" baseline="0" dirty="0" smtClean="0">
                          <a:solidFill>
                            <a:srgbClr val="090D3A"/>
                          </a:solidFill>
                          <a:effectLst/>
                          <a:latin typeface="Tahoma" pitchFamily="34" charset="0"/>
                        </a:endParaRPr>
                      </a:p>
                    </a:txBody>
                    <a:tcPr marL="0" marR="0" marT="0" marB="0" horzOverflow="overflow">
                      <a:lnL cap="flat">
                        <a:noFill/>
                      </a:lnL>
                      <a:lnR cap="flat">
                        <a:noFill/>
                      </a:lnR>
                      <a:lnT w="19050" cap="flat" cmpd="sng" algn="ctr">
                        <a:solidFill>
                          <a:srgbClr val="FFFFFF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rgbClr val="FFFFFF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1752">
                  <a:tc>
                    <a:txBody>
                      <a:bodyPr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1pPr>
                        <a:lvl2pPr marL="457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2pPr>
                        <a:lvl3pPr marL="914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3pPr>
                        <a:lvl4pPr marL="1371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4pPr>
                        <a:lvl5pPr marL="18288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5pPr>
                        <a:lvl6pPr marL="22860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6pPr>
                        <a:lvl7pPr marL="27432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7pPr>
                        <a:lvl8pPr marL="32004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8pPr>
                        <a:lvl9pPr marL="3657600" algn="l" defTabSz="4572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Segoe"/>
                          </a:defRPr>
                        </a:lvl9pPr>
                      </a:lstStyle>
                      <a:p>
                        <a:pPr marL="0" marR="0" lvl="0" indent="0" algn="l" defTabSz="719138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6600"/>
                          </a:buClr>
                          <a:buSzTx/>
                          <a:buFont typeface="Webdings" pitchFamily="18" charset="2"/>
                          <a:buNone/>
                          <a:tabLst/>
                        </a:pPr>
                        <a:endParaRPr kumimoji="0" lang="en-US" sz="600" b="0" i="0" u="none" strike="noStrike" cap="none" normalizeH="0" baseline="0" dirty="0" smtClean="0">
                          <a:solidFill>
                            <a:srgbClr val="090D3A"/>
                          </a:solidFill>
                          <a:effectLst/>
                          <a:latin typeface="Tahoma" pitchFamily="34" charset="0"/>
                        </a:endParaRPr>
                      </a:p>
                    </a:txBody>
                    <a:tcPr marL="0" marR="0" marT="0" marB="0" horzOverflow="overflow">
                      <a:lnL cap="flat">
                        <a:noFill/>
                      </a:lnL>
                      <a:lnR cap="flat">
                        <a:noFill/>
                      </a:lnR>
                      <a:lnT w="19050" cap="flat" cmpd="sng" algn="ctr">
                        <a:solidFill>
                          <a:srgbClr val="FFFFFF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solidFill>
                          <a:srgbClr val="FFFFFF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sp>
          <p:nvSpPr>
            <p:cNvPr id="125" name="Rectangle 104"/>
            <p:cNvSpPr>
              <a:spLocks noChangeArrowheads="1"/>
            </p:cNvSpPr>
            <p:nvPr/>
          </p:nvSpPr>
          <p:spPr bwMode="auto">
            <a:xfrm>
              <a:off x="745778" y="3222171"/>
              <a:ext cx="1219880" cy="2828472"/>
            </a:xfrm>
            <a:prstGeom prst="rect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Text Box 108"/>
            <p:cNvSpPr txBox="1">
              <a:spLocks noChangeArrowheads="1"/>
            </p:cNvSpPr>
            <p:nvPr/>
          </p:nvSpPr>
          <p:spPr bwMode="auto">
            <a:xfrm>
              <a:off x="974378" y="2986422"/>
              <a:ext cx="1219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</a:rPr>
                <a:t>Total Revenue</a:t>
              </a:r>
            </a:p>
          </p:txBody>
        </p:sp>
        <p:sp>
          <p:nvSpPr>
            <p:cNvPr id="127" name="Text Box 109"/>
            <p:cNvSpPr txBox="1">
              <a:spLocks noChangeArrowheads="1"/>
            </p:cNvSpPr>
            <p:nvPr/>
          </p:nvSpPr>
          <p:spPr bwMode="auto">
            <a:xfrm>
              <a:off x="1968768" y="5756976"/>
              <a:ext cx="533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</a:rPr>
                <a:t>10%</a:t>
              </a:r>
            </a:p>
          </p:txBody>
        </p:sp>
        <p:sp>
          <p:nvSpPr>
            <p:cNvPr id="128" name="Text Box 110"/>
            <p:cNvSpPr txBox="1">
              <a:spLocks noChangeArrowheads="1"/>
            </p:cNvSpPr>
            <p:nvPr/>
          </p:nvSpPr>
          <p:spPr bwMode="auto">
            <a:xfrm>
              <a:off x="1968768" y="5453922"/>
              <a:ext cx="533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</a:rPr>
                <a:t>20%</a:t>
              </a:r>
            </a:p>
          </p:txBody>
        </p:sp>
        <p:sp>
          <p:nvSpPr>
            <p:cNvPr id="129" name="Text Box 111"/>
            <p:cNvSpPr txBox="1">
              <a:spLocks noChangeArrowheads="1"/>
            </p:cNvSpPr>
            <p:nvPr/>
          </p:nvSpPr>
          <p:spPr bwMode="auto">
            <a:xfrm>
              <a:off x="1968768" y="5150867"/>
              <a:ext cx="533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</a:rPr>
                <a:t>30%</a:t>
              </a:r>
            </a:p>
          </p:txBody>
        </p:sp>
        <p:sp>
          <p:nvSpPr>
            <p:cNvPr id="130" name="Text Box 112"/>
            <p:cNvSpPr txBox="1">
              <a:spLocks noChangeArrowheads="1"/>
            </p:cNvSpPr>
            <p:nvPr/>
          </p:nvSpPr>
          <p:spPr bwMode="auto">
            <a:xfrm>
              <a:off x="1968768" y="4847812"/>
              <a:ext cx="533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</a:rPr>
                <a:t>40%</a:t>
              </a:r>
            </a:p>
          </p:txBody>
        </p:sp>
        <p:sp>
          <p:nvSpPr>
            <p:cNvPr id="131" name="Text Box 113"/>
            <p:cNvSpPr txBox="1">
              <a:spLocks noChangeArrowheads="1"/>
            </p:cNvSpPr>
            <p:nvPr/>
          </p:nvSpPr>
          <p:spPr bwMode="auto">
            <a:xfrm>
              <a:off x="1968768" y="4544757"/>
              <a:ext cx="533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</a:rPr>
                <a:t>50%</a:t>
              </a:r>
            </a:p>
          </p:txBody>
        </p:sp>
        <p:sp>
          <p:nvSpPr>
            <p:cNvPr id="132" name="Text Box 114"/>
            <p:cNvSpPr txBox="1">
              <a:spLocks noChangeArrowheads="1"/>
            </p:cNvSpPr>
            <p:nvPr/>
          </p:nvSpPr>
          <p:spPr bwMode="auto">
            <a:xfrm>
              <a:off x="1968768" y="4241702"/>
              <a:ext cx="533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</a:rPr>
                <a:t>60%</a:t>
              </a:r>
            </a:p>
          </p:txBody>
        </p:sp>
        <p:sp>
          <p:nvSpPr>
            <p:cNvPr id="133" name="Text Box 115"/>
            <p:cNvSpPr txBox="1">
              <a:spLocks noChangeArrowheads="1"/>
            </p:cNvSpPr>
            <p:nvPr/>
          </p:nvSpPr>
          <p:spPr bwMode="auto">
            <a:xfrm>
              <a:off x="1968768" y="3938647"/>
              <a:ext cx="533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</a:rPr>
                <a:t>70%</a:t>
              </a:r>
            </a:p>
          </p:txBody>
        </p:sp>
        <p:sp>
          <p:nvSpPr>
            <p:cNvPr id="134" name="Text Box 116"/>
            <p:cNvSpPr txBox="1">
              <a:spLocks noChangeArrowheads="1"/>
            </p:cNvSpPr>
            <p:nvPr/>
          </p:nvSpPr>
          <p:spPr bwMode="auto">
            <a:xfrm>
              <a:off x="1968768" y="3635592"/>
              <a:ext cx="533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</a:rPr>
                <a:t>80%</a:t>
              </a:r>
            </a:p>
          </p:txBody>
        </p:sp>
        <p:sp>
          <p:nvSpPr>
            <p:cNvPr id="135" name="Text Box 117"/>
            <p:cNvSpPr txBox="1">
              <a:spLocks noChangeArrowheads="1"/>
            </p:cNvSpPr>
            <p:nvPr/>
          </p:nvSpPr>
          <p:spPr bwMode="auto">
            <a:xfrm>
              <a:off x="1968768" y="3332537"/>
              <a:ext cx="533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</a:rPr>
                <a:t>90%</a:t>
              </a:r>
            </a:p>
          </p:txBody>
        </p:sp>
        <p:sp>
          <p:nvSpPr>
            <p:cNvPr id="136" name="Text Box 33"/>
            <p:cNvSpPr txBox="1">
              <a:spLocks noChangeArrowheads="1"/>
            </p:cNvSpPr>
            <p:nvPr/>
          </p:nvSpPr>
          <p:spPr bwMode="auto">
            <a:xfrm>
              <a:off x="746255" y="3226078"/>
              <a:ext cx="1222693" cy="1415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</a:rPr>
                <a:t>96%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</a:rPr>
                <a:t> </a:t>
              </a: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</a:rPr>
                <a:t>of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</a:rPr>
                <a:t>Microsoft revenue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</a:rPr>
                <a:t>is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itchFamily="34" charset="0"/>
                </a:rPr>
                <a:t>partner driven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474359" y="1528354"/>
              <a:ext cx="553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DF8045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Segoe Black" pitchFamily="34" charset="0"/>
                </a:rPr>
                <a:t>1</a:t>
              </a:r>
              <a:endParaRPr kumimoji="0" lang="en-US" sz="4800" b="0" i="1" u="none" strike="noStrike" kern="0" cap="none" spc="0" normalizeH="0" baseline="0" noProof="0" dirty="0">
                <a:ln>
                  <a:noFill/>
                </a:ln>
                <a:solidFill>
                  <a:srgbClr val="DF8045">
                    <a:lumMod val="60000"/>
                    <a:lumOff val="40000"/>
                  </a:srgbClr>
                </a:solidFill>
                <a:effectLst/>
                <a:uLnTx/>
                <a:uFillTx/>
                <a:latin typeface="Segoe Black" pitchFamily="34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931559" y="1596016"/>
              <a:ext cx="2233750" cy="1107996"/>
            </a:xfrm>
            <a:prstGeom prst="rect">
              <a:avLst/>
            </a:prstGeom>
            <a:noFill/>
          </p:spPr>
          <p:txBody>
            <a:bodyPr wrap="square" lIns="91440" tIns="91440" rIns="91440" bIns="9144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Microsoft is committed to the partner model</a:t>
              </a:r>
            </a:p>
          </p:txBody>
        </p:sp>
        <p:sp>
          <p:nvSpPr>
            <p:cNvPr id="139" name="Text Box 119"/>
            <p:cNvSpPr txBox="1">
              <a:spLocks noChangeArrowheads="1"/>
            </p:cNvSpPr>
            <p:nvPr/>
          </p:nvSpPr>
          <p:spPr bwMode="auto">
            <a:xfrm>
              <a:off x="836682" y="2770688"/>
              <a:ext cx="1600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Microsoft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63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17169"/>
            <a:ext cx="6139873" cy="886397"/>
          </a:xfrm>
        </p:spPr>
        <p:txBody>
          <a:bodyPr/>
          <a:lstStyle/>
          <a:p>
            <a:r>
              <a:rPr lang="en-US" sz="3200" dirty="0" smtClean="0"/>
              <a:t>MSPP Supports Every Element Of Your Business</a:t>
            </a:r>
            <a:endParaRPr lang="en-US" sz="3200" dirty="0"/>
          </a:p>
        </p:txBody>
      </p:sp>
      <p:sp>
        <p:nvSpPr>
          <p:cNvPr id="31" name="Slide Number Placeholder 3"/>
          <p:cNvSpPr txBox="1">
            <a:spLocks/>
          </p:cNvSpPr>
          <p:nvPr/>
        </p:nvSpPr>
        <p:spPr>
          <a:xfrm>
            <a:off x="68239" y="6269435"/>
            <a:ext cx="48186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8E351B-179E-4194-8E16-BAB045CB1EF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72755" y="1473958"/>
            <a:ext cx="8773129" cy="4679135"/>
            <a:chOff x="254643" y="1473958"/>
            <a:chExt cx="8773129" cy="4679135"/>
          </a:xfrm>
        </p:grpSpPr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 rot="10800000" flipV="1">
              <a:off x="4638652" y="1485559"/>
              <a:ext cx="4389120" cy="233172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50000">
                  <a:srgbClr val="BBE0E3">
                    <a:shade val="67500"/>
                    <a:satMod val="115000"/>
                  </a:srgbClr>
                </a:gs>
                <a:gs pos="100000">
                  <a:srgbClr val="BBE0E3"/>
                </a:gs>
              </a:gsLst>
              <a:path path="circle">
                <a:fillToRect l="100000" t="100000"/>
              </a:path>
              <a:tileRect r="-100000" b="-10000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54643" y="1473958"/>
              <a:ext cx="4389120" cy="2331720"/>
            </a:xfrm>
            <a:prstGeom prst="rect">
              <a:avLst/>
            </a:prstGeom>
            <a:gradFill flip="none" rotWithShape="1">
              <a:gsLst>
                <a:gs pos="0">
                  <a:srgbClr val="FFAB57">
                    <a:tint val="66000"/>
                    <a:satMod val="160000"/>
                  </a:srgbClr>
                </a:gs>
                <a:gs pos="50000">
                  <a:srgbClr val="FFAB57">
                    <a:tint val="44500"/>
                    <a:satMod val="160000"/>
                  </a:srgbClr>
                </a:gs>
                <a:gs pos="100000">
                  <a:srgbClr val="FFAB57">
                    <a:tint val="23500"/>
                    <a:satMod val="16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tangle 42"/>
            <p:cNvSpPr>
              <a:spLocks noChangeArrowheads="1"/>
            </p:cNvSpPr>
            <p:nvPr/>
          </p:nvSpPr>
          <p:spPr bwMode="auto">
            <a:xfrm>
              <a:off x="254643" y="3805678"/>
              <a:ext cx="4389120" cy="2331720"/>
            </a:xfrm>
            <a:prstGeom prst="rect">
              <a:avLst/>
            </a:prstGeom>
            <a:gradFill flip="none" rotWithShape="1">
              <a:gsLst>
                <a:gs pos="0">
                  <a:srgbClr val="7DCC2E">
                    <a:lumMod val="60000"/>
                    <a:lumOff val="40000"/>
                    <a:tint val="66000"/>
                    <a:satMod val="160000"/>
                  </a:srgbClr>
                </a:gs>
                <a:gs pos="50000">
                  <a:srgbClr val="7DCC2E">
                    <a:lumMod val="60000"/>
                    <a:lumOff val="40000"/>
                    <a:tint val="44500"/>
                    <a:satMod val="160000"/>
                  </a:srgbClr>
                </a:gs>
                <a:gs pos="100000">
                  <a:srgbClr val="7DCC2E">
                    <a:lumMod val="60000"/>
                    <a:lumOff val="40000"/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Rectangle 43"/>
            <p:cNvSpPr>
              <a:spLocks noChangeArrowheads="1"/>
            </p:cNvSpPr>
            <p:nvPr/>
          </p:nvSpPr>
          <p:spPr bwMode="auto">
            <a:xfrm flipV="1">
              <a:off x="4632048" y="3821373"/>
              <a:ext cx="4389120" cy="2331720"/>
            </a:xfrm>
            <a:prstGeom prst="rect">
              <a:avLst/>
            </a:prstGeom>
            <a:gradFill flip="none" rotWithShape="1">
              <a:gsLst>
                <a:gs pos="0">
                  <a:srgbClr val="3497AE">
                    <a:lumMod val="60000"/>
                    <a:lumOff val="40000"/>
                    <a:tint val="66000"/>
                    <a:satMod val="160000"/>
                  </a:srgbClr>
                </a:gs>
                <a:gs pos="50000">
                  <a:srgbClr val="3497AE">
                    <a:lumMod val="60000"/>
                    <a:lumOff val="40000"/>
                    <a:tint val="44500"/>
                    <a:satMod val="160000"/>
                  </a:srgbClr>
                </a:gs>
                <a:gs pos="100000">
                  <a:srgbClr val="3497AE">
                    <a:lumMod val="60000"/>
                    <a:lumOff val="40000"/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2" name="Group 27"/>
            <p:cNvGrpSpPr/>
            <p:nvPr/>
          </p:nvGrpSpPr>
          <p:grpSpPr>
            <a:xfrm>
              <a:off x="2796926" y="1931165"/>
              <a:ext cx="3648385" cy="3686914"/>
              <a:chOff x="2728686" y="2108589"/>
              <a:chExt cx="3648385" cy="3686914"/>
            </a:xfrm>
          </p:grpSpPr>
          <p:pic>
            <p:nvPicPr>
              <p:cNvPr id="61" name="Picture 37" descr="virtuous cycle arrows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728686" y="2108589"/>
                <a:ext cx="3648385" cy="3686914"/>
              </a:xfrm>
              <a:prstGeom prst="rect">
                <a:avLst/>
              </a:prstGeom>
              <a:noFill/>
            </p:spPr>
          </p:pic>
          <p:pic>
            <p:nvPicPr>
              <p:cNvPr id="62" name="Picture 38" descr="3-01507_licensing14-4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3233738" y="4136425"/>
                <a:ext cx="512127" cy="619943"/>
              </a:xfrm>
              <a:prstGeom prst="rect">
                <a:avLst/>
              </a:prstGeom>
              <a:noFill/>
            </p:spPr>
          </p:pic>
          <p:pic>
            <p:nvPicPr>
              <p:cNvPr id="63" name="Picture 39" descr="3-01507_licensing14-1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844925" y="2594963"/>
                <a:ext cx="458219" cy="619943"/>
              </a:xfrm>
              <a:prstGeom prst="rect">
                <a:avLst/>
              </a:prstGeom>
              <a:noFill/>
            </p:spPr>
          </p:pic>
          <p:pic>
            <p:nvPicPr>
              <p:cNvPr id="64" name="Picture 40" descr="3-01507_licensing14-2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5188551" y="3017238"/>
                <a:ext cx="476188" cy="628928"/>
              </a:xfrm>
              <a:prstGeom prst="rect">
                <a:avLst/>
              </a:prstGeom>
              <a:noFill/>
            </p:spPr>
          </p:pic>
          <p:pic>
            <p:nvPicPr>
              <p:cNvPr id="65" name="Picture 41" descr="3-01507_licensing14-3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4725000" y="4572201"/>
                <a:ext cx="449234" cy="637912"/>
              </a:xfrm>
              <a:prstGeom prst="rect">
                <a:avLst/>
              </a:prstGeom>
              <a:noFill/>
            </p:spPr>
          </p:pic>
        </p:grpSp>
        <p:sp>
          <p:nvSpPr>
            <p:cNvPr id="53" name="Rectangle 45"/>
            <p:cNvSpPr>
              <a:spLocks noChangeArrowheads="1"/>
            </p:cNvSpPr>
            <p:nvPr/>
          </p:nvSpPr>
          <p:spPr bwMode="auto">
            <a:xfrm>
              <a:off x="329879" y="1473958"/>
              <a:ext cx="2904640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DF8045">
                      <a:lumMod val="75000"/>
                    </a:srgbClr>
                  </a:solidFill>
                  <a:effectLst/>
                  <a:uLnTx/>
                  <a:uFillTx/>
                  <a:latin typeface="Segoe Semibold" charset="0"/>
                </a:rPr>
                <a:t>Advance Innovation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F8045">
                    <a:lumMod val="75000"/>
                  </a:srgbClr>
                </a:solidFill>
                <a:effectLst/>
                <a:uLnTx/>
                <a:uFillTx/>
                <a:latin typeface="Segoe Semibold" charset="0"/>
              </a:endParaRPr>
            </a:p>
          </p:txBody>
        </p:sp>
        <p:sp>
          <p:nvSpPr>
            <p:cNvPr id="54" name="Rectangle 46"/>
            <p:cNvSpPr>
              <a:spLocks noChangeArrowheads="1"/>
            </p:cNvSpPr>
            <p:nvPr/>
          </p:nvSpPr>
          <p:spPr bwMode="auto">
            <a:xfrm>
              <a:off x="4763069" y="1485558"/>
              <a:ext cx="4181379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497AE">
                      <a:lumMod val="50000"/>
                    </a:srgbClr>
                  </a:solidFill>
                  <a:effectLst/>
                  <a:uLnTx/>
                  <a:uFillTx/>
                  <a:latin typeface="Segoe Semibold" charset="0"/>
                </a:rPr>
                <a:t>Build Trusted Relationships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3497AE">
                    <a:lumMod val="50000"/>
                  </a:srgbClr>
                </a:solidFill>
                <a:effectLst/>
                <a:uLnTx/>
                <a:uFillTx/>
                <a:latin typeface="Segoe Semibold" charset="0"/>
              </a:endParaRPr>
            </a:p>
          </p:txBody>
        </p:sp>
        <p:sp>
          <p:nvSpPr>
            <p:cNvPr id="55" name="Rectangle 47"/>
            <p:cNvSpPr>
              <a:spLocks noChangeArrowheads="1"/>
            </p:cNvSpPr>
            <p:nvPr/>
          </p:nvSpPr>
          <p:spPr bwMode="auto">
            <a:xfrm>
              <a:off x="6211888" y="3824185"/>
              <a:ext cx="2756639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BBE0E3">
                      <a:lumMod val="10000"/>
                    </a:srgbClr>
                  </a:solidFill>
                  <a:effectLst/>
                  <a:uLnTx/>
                  <a:uFillTx/>
                  <a:latin typeface="Segoe Semibold" charset="0"/>
                </a:rPr>
                <a:t>Accelerate Growth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BBE0E3">
                    <a:lumMod val="10000"/>
                  </a:srgbClr>
                </a:solidFill>
                <a:effectLst/>
                <a:uLnTx/>
                <a:uFillTx/>
                <a:latin typeface="Segoe Semibold" charset="0"/>
              </a:endParaRPr>
            </a:p>
          </p:txBody>
        </p:sp>
        <p:sp>
          <p:nvSpPr>
            <p:cNvPr id="56" name="Rectangle 48"/>
            <p:cNvSpPr>
              <a:spLocks noChangeArrowheads="1"/>
            </p:cNvSpPr>
            <p:nvPr/>
          </p:nvSpPr>
          <p:spPr bwMode="auto">
            <a:xfrm>
              <a:off x="277792" y="3811667"/>
              <a:ext cx="270194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Segoe Semibold" charset="0"/>
                </a:rPr>
                <a:t>Connect &amp; Engage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Segoe Semibold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5032" y="1908377"/>
              <a:ext cx="390672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Demo Showcase</a:t>
              </a:r>
            </a:p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Partner-exclusive training</a:t>
              </a:r>
            </a:p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MSDN subscriptions</a:t>
              </a:r>
            </a:p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TechNet subscriptions</a:t>
              </a: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 </a:t>
              </a:r>
            </a:p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Beta Program</a:t>
              </a:r>
            </a:p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Industry research</a:t>
              </a:r>
            </a:p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Project guides</a:t>
              </a:r>
            </a:p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"/>
                <a:ea typeface="MS Mincho" pitchFamily="49" charset="-128"/>
                <a:cs typeface="Arial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151357" y="1984434"/>
              <a:ext cx="2743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Business Value Toolkits</a:t>
              </a:r>
            </a:p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Customer Satisfaction Index tracking</a:t>
              </a:r>
            </a:p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Partner-only information</a:t>
              </a:r>
            </a:p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Response management</a:t>
              </a:r>
            </a:p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Online concierge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151357" y="4331703"/>
              <a:ext cx="274320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Leads and referrals</a:t>
              </a:r>
            </a:p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Partner Channel Builder</a:t>
              </a:r>
            </a:p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ROI calculators</a:t>
              </a:r>
            </a:p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Pre-sales technical support</a:t>
              </a:r>
            </a:p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Solutions accelerators </a:t>
              </a:r>
            </a:p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Best practice guides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65032" y="4345012"/>
              <a:ext cx="3038355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Internal-use software licenses</a:t>
              </a:r>
            </a:p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Customizable marketing campaigns</a:t>
              </a:r>
            </a:p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Incident support</a:t>
              </a:r>
            </a:p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Customer facing credentials</a:t>
              </a:r>
            </a:p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Segoe"/>
                  <a:ea typeface="MS Mincho" pitchFamily="49" charset="-128"/>
                  <a:cs typeface="Arial" pitchFamily="34" charset="0"/>
                </a:rPr>
                <a:t>Technical Demonstration Toolkit</a:t>
              </a:r>
            </a:p>
            <a:p>
              <a:pPr marL="231775" marR="0" lvl="1" indent="-231775" defTabSz="9143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"/>
                <a:ea typeface="MS Mincho" pitchFamily="49" charset="-128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457200" y="1354667"/>
            <a:ext cx="6909272" cy="2464695"/>
          </a:xfrm>
          <a:prstGeom prst="roundRect">
            <a:avLst/>
          </a:prstGeom>
          <a:gradFill>
            <a:gsLst>
              <a:gs pos="0">
                <a:schemeClr val="bg2"/>
              </a:gs>
              <a:gs pos="26000">
                <a:schemeClr val="bg2">
                  <a:lumMod val="20000"/>
                  <a:lumOff val="80000"/>
                  <a:alpha val="85000"/>
                </a:schemeClr>
              </a:gs>
              <a:gs pos="100000">
                <a:schemeClr val="bg2"/>
              </a:gs>
            </a:gsLst>
            <a:lin ang="15000000" scaled="0"/>
          </a:gradFill>
          <a:ln>
            <a:noFill/>
            <a:headEnd type="none" w="med" len="med"/>
            <a:tailEnd type="none" w="med" len="med"/>
          </a:ln>
          <a:effectLst>
            <a:outerShdw blurRad="215900" dist="762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harsh" dir="t"/>
          </a:scene3d>
          <a:sp3d extrusionH="76200" prstMaterial="plastic">
            <a:bevelT w="57150" h="203200" prst="softRound"/>
            <a:extrusionClr>
              <a:schemeClr val="bg1"/>
            </a:extrusionClr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68586" tIns="34293" rIns="68586" bIns="34293" numCol="1" rtlCol="0" anchor="t" anchorCtr="0" compatLnSpc="1">
            <a:prstTxWarp prst="textNoShape">
              <a:avLst/>
            </a:prstTxWarp>
          </a:bodyPr>
          <a:lstStyle/>
          <a:p>
            <a:pPr indent="-169863" defTabSz="68566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BPOS Dedicated</a:t>
            </a:r>
          </a:p>
        </p:txBody>
      </p:sp>
      <p:grpSp>
        <p:nvGrpSpPr>
          <p:cNvPr id="3" name="Group 27"/>
          <p:cNvGrpSpPr/>
          <p:nvPr/>
        </p:nvGrpSpPr>
        <p:grpSpPr>
          <a:xfrm>
            <a:off x="432814" y="2438467"/>
            <a:ext cx="4303370" cy="3515638"/>
            <a:chOff x="432814" y="2438467"/>
            <a:chExt cx="4303370" cy="3515638"/>
          </a:xfrm>
        </p:grpSpPr>
        <p:sp>
          <p:nvSpPr>
            <p:cNvPr id="32" name="Rounded Rectangle 31"/>
            <p:cNvSpPr/>
            <p:nvPr/>
          </p:nvSpPr>
          <p:spPr>
            <a:xfrm>
              <a:off x="432814" y="2438467"/>
              <a:ext cx="4303370" cy="3515638"/>
            </a:xfrm>
            <a:prstGeom prst="roundRect">
              <a:avLst/>
            </a:prstGeom>
            <a:gradFill>
              <a:gsLst>
                <a:gs pos="0">
                  <a:schemeClr val="accent1">
                    <a:alpha val="7000"/>
                  </a:schemeClr>
                </a:gs>
                <a:gs pos="26000">
                  <a:schemeClr val="accent1">
                    <a:lumMod val="20000"/>
                    <a:lumOff val="80000"/>
                    <a:alpha val="85000"/>
                  </a:schemeClr>
                </a:gs>
                <a:gs pos="100000">
                  <a:schemeClr val="accent1"/>
                </a:gs>
              </a:gsLst>
              <a:lin ang="15000000" scaled="0"/>
            </a:gradFill>
            <a:ln>
              <a:noFill/>
              <a:headEnd type="none" w="med" len="med"/>
              <a:tailEnd type="none" w="med" len="med"/>
            </a:ln>
            <a:effectLst>
              <a:outerShdw blurRad="215900" dist="76200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harsh" dir="t"/>
            </a:scene3d>
            <a:sp3d extrusionH="76200" prstMaterial="plastic">
              <a:bevelT w="57150" h="203200" prst="softRound"/>
              <a:extrusionClr>
                <a:schemeClr val="bg1"/>
              </a:extrusionClr>
              <a:contourClr>
                <a:schemeClr val="accent2">
                  <a:satMod val="300000"/>
                </a:schemeClr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68586" tIns="34293" rIns="68586" bIns="34293" numCol="1" rtlCol="0" anchor="ctr" anchorCtr="0" compatLnSpc="1">
              <a:prstTxWarp prst="textNoShape">
                <a:avLst/>
              </a:prstTxWarp>
            </a:bodyPr>
            <a:lstStyle/>
            <a:p>
              <a:pPr indent="-169863" defTabSz="685666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8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BPOS </a:t>
              </a:r>
              <a:r>
                <a:rPr lang="en-US" altLang="zh-CN" sz="2800" u="sng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" pitchFamily="34" charset="0"/>
                </a:rPr>
                <a:t>Standard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7238" y="4344862"/>
              <a:ext cx="316195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5425" indent="-225425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</a:pPr>
              <a:r>
                <a:rPr lang="en-US" sz="1400" dirty="0" smtClean="0">
                  <a:solidFill>
                    <a:schemeClr val="bg1"/>
                  </a:solidFill>
                  <a:effectLst>
                    <a:outerShdw blurRad="1143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Streamlined Communications </a:t>
              </a:r>
              <a:br>
                <a:rPr lang="en-US" sz="1400" dirty="0" smtClean="0">
                  <a:solidFill>
                    <a:schemeClr val="bg1"/>
                  </a:solidFill>
                  <a:effectLst>
                    <a:outerShdw blurRad="1143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sz="1400" dirty="0" smtClean="0">
                  <a:solidFill>
                    <a:schemeClr val="bg1"/>
                  </a:solidFill>
                  <a:effectLst>
                    <a:outerShdw blurRad="1143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Collaboration</a:t>
              </a:r>
            </a:p>
            <a:p>
              <a:pPr marL="225425" indent="-225425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</a:pPr>
              <a:r>
                <a:rPr lang="en-US" sz="1400" dirty="0" smtClean="0">
                  <a:solidFill>
                    <a:schemeClr val="bg1"/>
                  </a:solidFill>
                  <a:effectLst>
                    <a:outerShdw blurRad="1143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Security and Reliability</a:t>
              </a:r>
            </a:p>
            <a:p>
              <a:pPr marL="225425" indent="-225425" defTabSz="91281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Blip>
                  <a:blip r:embed="rId4"/>
                </a:buBlip>
              </a:pPr>
              <a:r>
                <a:rPr lang="en-US" sz="1400" dirty="0" smtClean="0">
                  <a:solidFill>
                    <a:schemeClr val="bg1"/>
                  </a:solidFill>
                  <a:effectLst>
                    <a:outerShdw blurRad="1143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Simplified Management</a:t>
              </a:r>
              <a:endParaRPr lang="en-US" sz="1400" dirty="0">
                <a:solidFill>
                  <a:schemeClr val="bg1"/>
                </a:solidFill>
                <a:effectLst>
                  <a:outerShdw blurRad="1143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3284749" y="2591202"/>
            <a:ext cx="5181913" cy="3665664"/>
          </a:xfrm>
          <a:prstGeom prst="roundRect">
            <a:avLst/>
          </a:prstGeom>
          <a:gradFill>
            <a:gsLst>
              <a:gs pos="0">
                <a:schemeClr val="accent3"/>
              </a:gs>
              <a:gs pos="26000">
                <a:schemeClr val="accent3"/>
              </a:gs>
              <a:gs pos="100000">
                <a:schemeClr val="accent1">
                  <a:alpha val="32000"/>
                </a:schemeClr>
              </a:gs>
            </a:gsLst>
            <a:lin ang="15000000" scaled="0"/>
          </a:gradFill>
          <a:ln>
            <a:noFill/>
            <a:headEnd type="none" w="med" len="med"/>
            <a:tailEnd type="none" w="med" len="med"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15900" dist="762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harsh" dir="t"/>
          </a:scene3d>
          <a:sp3d extrusionH="76200" prstMaterial="plastic">
            <a:bevelT w="57150" h="203200" prst="softRound"/>
            <a:extrusionClr>
              <a:schemeClr val="bg1"/>
            </a:extrusionClr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0" rIns="0" bIns="34293" numCol="1" rtlCol="0" anchor="t" anchorCtr="0" compatLnSpc="1">
            <a:prstTxWarp prst="textNoShape">
              <a:avLst/>
            </a:prstTxWarp>
          </a:bodyPr>
          <a:lstStyle/>
          <a:p>
            <a:pPr indent="-169863" algn="ctr" defTabSz="685666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Partner Hosted </a:t>
            </a:r>
            <a:r>
              <a:rPr lang="en-US" altLang="zh-CN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/>
            </a:r>
            <a:br>
              <a:rPr lang="en-US" altLang="zh-CN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</a:br>
            <a:r>
              <a:rPr lang="en-US" altLang="zh-CN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rPr>
              <a:t>Exchange | SharePoint | CRM</a:t>
            </a:r>
            <a:endParaRPr lang="en-US" altLang="zh-CN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0032"/>
            <a:ext cx="8382000" cy="775597"/>
          </a:xfrm>
        </p:spPr>
        <p:txBody>
          <a:bodyPr/>
          <a:lstStyle/>
          <a:p>
            <a:r>
              <a:rPr lang="en-US" sz="2800" dirty="0" smtClean="0"/>
              <a:t>Aligning Hosting to Customer Needs </a:t>
            </a:r>
            <a:br>
              <a:rPr lang="en-US" sz="2800" dirty="0" smtClean="0"/>
            </a:br>
            <a:r>
              <a:rPr lang="en-US" sz="2800" dirty="0" smtClean="0"/>
              <a:t>while moving up the stack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4032325" y="1348348"/>
            <a:ext cx="6848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Enterprise</a:t>
            </a:r>
            <a:endParaRPr 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4124661" y="6098444"/>
            <a:ext cx="4122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SMB</a:t>
            </a:r>
            <a:endParaRPr lang="en-US" sz="900" dirty="0"/>
          </a:p>
        </p:txBody>
      </p:sp>
      <p:grpSp>
        <p:nvGrpSpPr>
          <p:cNvPr id="4" name="Group 24"/>
          <p:cNvGrpSpPr/>
          <p:nvPr/>
        </p:nvGrpSpPr>
        <p:grpSpPr>
          <a:xfrm>
            <a:off x="355002" y="1441525"/>
            <a:ext cx="8358692" cy="4701091"/>
            <a:chOff x="12260" y="942751"/>
            <a:chExt cx="9207940" cy="5538714"/>
          </a:xfrm>
        </p:grpSpPr>
        <p:cxnSp>
          <p:nvCxnSpPr>
            <p:cNvPr id="60" name="Straight Connector 59"/>
            <p:cNvCxnSpPr/>
            <p:nvPr/>
          </p:nvCxnSpPr>
          <p:spPr>
            <a:xfrm rot="16200000" flipH="1" flipV="1">
              <a:off x="1661580" y="3700771"/>
              <a:ext cx="5538714" cy="22674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32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 flipH="1" flipV="1">
              <a:off x="12260" y="3428999"/>
              <a:ext cx="9207940" cy="2233"/>
            </a:xfrm>
            <a:prstGeom prst="line">
              <a:avLst/>
            </a:prstGeom>
            <a:ln w="25400">
              <a:gradFill flip="none" rotWithShape="1"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  <a:alpha val="32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6" name="Diagram 25"/>
          <p:cNvGraphicFramePr/>
          <p:nvPr/>
        </p:nvGraphicFramePr>
        <p:xfrm>
          <a:off x="3276600" y="3568196"/>
          <a:ext cx="2441199" cy="2701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7" name="Diagram 26"/>
          <p:cNvGraphicFramePr/>
          <p:nvPr/>
        </p:nvGraphicFramePr>
        <p:xfrm>
          <a:off x="5791200" y="4114800"/>
          <a:ext cx="2441199" cy="1992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2" name="TextBox 21"/>
          <p:cNvSpPr txBox="1"/>
          <p:nvPr/>
        </p:nvSpPr>
        <p:spPr>
          <a:xfrm rot="5400000">
            <a:off x="8165805" y="3345827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High </a:t>
            </a:r>
            <a:br>
              <a:rPr lang="en-US" sz="900" dirty="0" smtClean="0"/>
            </a:br>
            <a:r>
              <a:rPr lang="en-US" sz="900" dirty="0" smtClean="0"/>
              <a:t>Customization</a:t>
            </a:r>
            <a:endParaRPr lang="en-US" sz="900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88443" y="332413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Low </a:t>
            </a:r>
            <a:br>
              <a:rPr lang="en-US" sz="900" dirty="0" smtClean="0"/>
            </a:br>
            <a:r>
              <a:rPr lang="en-US" sz="900" dirty="0" smtClean="0"/>
              <a:t>Customization</a:t>
            </a:r>
            <a:endParaRPr lang="en-US" sz="900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3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Graphic spid="26" grpId="0">
        <p:bldAsOne/>
      </p:bldGraphic>
      <p:bldGraphic spid="2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285267" y="1653812"/>
            <a:ext cx="8382000" cy="33547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b="1" dirty="0" smtClean="0">
                <a:solidFill>
                  <a:schemeClr val="bg1"/>
                </a:solidFill>
              </a:rPr>
              <a:t>Don’t be a “commodity”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Bundle </a:t>
            </a:r>
            <a:r>
              <a:rPr lang="en-US" u="sng" dirty="0" smtClean="0">
                <a:solidFill>
                  <a:schemeClr val="bg1"/>
                </a:solidFill>
              </a:rPr>
              <a:t>everything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Sell by the seat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Tailor to each customer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Key advantages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 “picking apart” pricing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Sticky relationships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40768" y="3520440"/>
            <a:ext cx="3236830" cy="107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RM-On-Target_Logo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35444" y="5193254"/>
            <a:ext cx="2590800" cy="990600"/>
          </a:xfrm>
          <a:prstGeom prst="rect">
            <a:avLst/>
          </a:prstGeom>
        </p:spPr>
      </p:pic>
      <p:pic>
        <p:nvPicPr>
          <p:cNvPr id="6" name="Picture 5" descr="Orbit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620000" y="2452743"/>
            <a:ext cx="1524000" cy="6000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228600"/>
            <a:ext cx="55406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Bringing Software+Services</a:t>
            </a:r>
          </a:p>
          <a:p>
            <a:r>
              <a:rPr lang="en-US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 market with a VAR | SI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42617" y="4840941"/>
            <a:ext cx="1247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Hoster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90044" y="3334873"/>
            <a:ext cx="15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VAR / SI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19596" y="1893349"/>
            <a:ext cx="162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Customer</a:t>
            </a:r>
            <a:endParaRPr lang="en-US" dirty="0"/>
          </a:p>
        </p:txBody>
      </p:sp>
      <p:sp>
        <p:nvSpPr>
          <p:cNvPr id="13" name="Curved Down Arrow 12"/>
          <p:cNvSpPr/>
          <p:nvPr/>
        </p:nvSpPr>
        <p:spPr>
          <a:xfrm rot="17879512">
            <a:off x="4246970" y="2907168"/>
            <a:ext cx="4108686" cy="1686149"/>
          </a:xfrm>
          <a:prstGeom prst="curvedDownArrow">
            <a:avLst>
              <a:gd name="adj1" fmla="val 8931"/>
              <a:gd name="adj2" fmla="val 27808"/>
              <a:gd name="adj3" fmla="val 30002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911" y="5766098"/>
            <a:ext cx="5738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Watch Video: </a:t>
            </a:r>
            <a:r>
              <a:rPr lang="en-US" sz="1000" dirty="0" smtClean="0">
                <a:solidFill>
                  <a:schemeClr val="bg1"/>
                </a:solidFill>
                <a:hlinkClick r:id="rId7"/>
              </a:rPr>
              <a:t>https://partner.microsoft.com/global/productssolutions/40074158</a:t>
            </a:r>
            <a:r>
              <a:rPr lang="en-US" sz="1000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73047"/>
            <a:ext cx="7924800" cy="775597"/>
          </a:xfrm>
        </p:spPr>
        <p:txBody>
          <a:bodyPr/>
          <a:lstStyle/>
          <a:p>
            <a:r>
              <a:rPr lang="en-US" sz="2800" dirty="0" smtClean="0"/>
              <a:t>Better Margins Result from Specialization within a Partner- Hosted Model</a:t>
            </a:r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344705"/>
          <a:ext cx="8171329" cy="5001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 descr="Dyn-CRM-Live_rgb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315396" y="3222920"/>
            <a:ext cx="902064" cy="933615"/>
          </a:xfrm>
          <a:prstGeom prst="rect">
            <a:avLst/>
          </a:prstGeom>
        </p:spPr>
      </p:pic>
      <p:pic>
        <p:nvPicPr>
          <p:cNvPr id="8" name="Picture 7" descr="Dyn-CRM-Live_rgb.pn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358175" y="4277732"/>
            <a:ext cx="417298" cy="43189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23653" y="4676864"/>
            <a:ext cx="16263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Dynamics CRM Online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4425" y="4149740"/>
            <a:ext cx="1581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Dynamic CRM On Premise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56555" y="3622615"/>
            <a:ext cx="17534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Calibri" pitchFamily="34" charset="0"/>
              </a:rPr>
              <a:t>Dynamic CRM Partner Hosted</a:t>
            </a:r>
          </a:p>
        </p:txBody>
      </p:sp>
      <p:pic>
        <p:nvPicPr>
          <p:cNvPr id="14" name="Picture 13" descr="Dyn-CRM-Live_rgb.pn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316317" y="2155509"/>
            <a:ext cx="1332370" cy="13789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74075" cy="762000"/>
          </a:xfrm>
        </p:spPr>
        <p:txBody>
          <a:bodyPr/>
          <a:lstStyle/>
          <a:p>
            <a:r>
              <a:rPr dirty="0" smtClean="0"/>
              <a:t>Start-Up Hosting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64067" y="1066800"/>
          <a:ext cx="8382000" cy="474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3339" y="5679347"/>
            <a:ext cx="6853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</a:t>
            </a:r>
          </a:p>
        </p:txBody>
      </p:sp>
      <p:cxnSp>
        <p:nvCxnSpPr>
          <p:cNvPr id="11" name="Straight Arrow Connector 10"/>
          <p:cNvCxnSpPr>
            <a:endCxn id="7" idx="1"/>
          </p:cNvCxnSpPr>
          <p:nvPr/>
        </p:nvCxnSpPr>
        <p:spPr>
          <a:xfrm rot="10800000" flipV="1">
            <a:off x="503339" y="5905850"/>
            <a:ext cx="2944536" cy="43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3"/>
          </p:cNvCxnSpPr>
          <p:nvPr/>
        </p:nvCxnSpPr>
        <p:spPr>
          <a:xfrm>
            <a:off x="4404222" y="5905850"/>
            <a:ext cx="2952922" cy="43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43789" y="2189527"/>
            <a:ext cx="191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PROFIT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8195" y="3415720"/>
            <a:ext cx="2330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281354" y="1688123"/>
            <a:ext cx="5528603" cy="4783015"/>
          </a:xfrm>
          <a:prstGeom prst="ellipse">
            <a:avLst/>
          </a:prstGeom>
          <a:noFill/>
          <a:ln w="60325">
            <a:solidFill>
              <a:schemeClr val="bg2">
                <a:lumMod val="50000"/>
              </a:schemeClr>
            </a:solidFill>
            <a:headEnd type="none" w="med" len="med"/>
            <a:tailEnd type="none" w="med" len="med"/>
          </a:ln>
          <a:effectLst>
            <a:outerShdw blurRad="50800" dist="20000" dir="5400000" rotWithShape="0">
              <a:schemeClr val="bg2">
                <a:lumMod val="20000"/>
                <a:lumOff val="80000"/>
                <a:alpha val="42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40649" y="3840480"/>
            <a:ext cx="2033196" cy="19041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300" dirty="0" smtClean="0">
                <a:solidFill>
                  <a:schemeClr val="tx1"/>
                </a:solidFill>
                <a:latin typeface="Segoe" pitchFamily="34" charset="0"/>
              </a:rPr>
              <a:t>Should I host or should I resell?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2|1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0|0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.6|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.5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Segoe"/>
        <a:ea typeface="MS PGothic"/>
        <a:cs typeface="MS PGothic"/>
      </a:majorFont>
      <a:minorFont>
        <a:latin typeface="Segoe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1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1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D46F7EC7E95947B67BEC980D487292" ma:contentTypeVersion="0" ma:contentTypeDescription="Create a new document." ma:contentTypeScope="" ma:versionID="5e8459bbc925ded571ac90d9a99ef01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6E71E83-4039-4959-ABA6-33FB35ECF6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16B6828A-1621-4AC9-A0B7-BC07B96DF5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39FC56-5EE9-4D48-83C0-A0927819107E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943</Words>
  <Application>Microsoft Office PowerPoint</Application>
  <PresentationFormat>On-screen Show (4:3)</PresentationFormat>
  <Paragraphs>273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Slide 1</vt:lpstr>
      <vt:lpstr>Slide 2</vt:lpstr>
      <vt:lpstr>The Hosting Game is Changing – Bringing Pressure AND Opportunities</vt:lpstr>
      <vt:lpstr>And Because Your Success Is Our Success</vt:lpstr>
      <vt:lpstr>MSPP Supports Every Element Of Your Business</vt:lpstr>
      <vt:lpstr>Aligning Hosting to Customer Needs  while moving up the stack</vt:lpstr>
      <vt:lpstr>Slide 7</vt:lpstr>
      <vt:lpstr>Better Margins Result from Specialization within a Partner- Hosted Model</vt:lpstr>
      <vt:lpstr>Start-Up Hosting</vt:lpstr>
      <vt:lpstr>Three Levels of Engagement for  Hosting Partners</vt:lpstr>
      <vt:lpstr>CS Hosting Community Benefits Or "Why should I join?"</vt:lpstr>
      <vt:lpstr>Providing Targeted Benefits with the Hosting Solutions Competency</vt:lpstr>
      <vt:lpstr>Including Hosting-Oriented Licensing Benefits</vt:lpstr>
      <vt:lpstr>Partner Solution Marketplace</vt:lpstr>
      <vt:lpstr>End Customer Hosting Catalogs link to SMS&amp;P campaigns</vt:lpstr>
      <vt:lpstr>Hosting Catalog Structure</vt:lpstr>
      <vt:lpstr>Driving Traffic to the Hosting Catalogs</vt:lpstr>
      <vt:lpstr>Solution Nomination Hosting</vt:lpstr>
      <vt:lpstr>Meet Three Simple Requirements to Join the Competency</vt:lpstr>
      <vt:lpstr>Resources to review</vt:lpstr>
      <vt:lpstr>Call To Action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2009-05-20T13:24:26Z</dcterms:created>
  <dcterms:modified xsi:type="dcterms:W3CDTF">2009-06-19T00:48:07Z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0x01010085D46F7EC7E95947B67BEC980D487292</vt:lpwstr>
  </property>
  <property fmtid="{D5CDD505-2E9C-101B-9397-08002B2CF9AE}" pid="3" name="_MarkAsFinal">
    <vt:bool>true</vt:bool>
  </property>
</Properties>
</file>