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6"/>
  </p:notesMasterIdLst>
  <p:handoutMasterIdLst>
    <p:handoutMasterId r:id="rId17"/>
  </p:handoutMasterIdLst>
  <p:sldIdLst>
    <p:sldId id="265" r:id="rId5"/>
    <p:sldId id="270" r:id="rId6"/>
    <p:sldId id="271" r:id="rId7"/>
    <p:sldId id="272" r:id="rId8"/>
    <p:sldId id="286" r:id="rId9"/>
    <p:sldId id="273" r:id="rId10"/>
    <p:sldId id="285" r:id="rId11"/>
    <p:sldId id="275" r:id="rId12"/>
    <p:sldId id="282" r:id="rId13"/>
    <p:sldId id="283" r:id="rId14"/>
    <p:sldId id="284"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1pPr>
    <a:lvl2pPr marL="4572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2pPr>
    <a:lvl3pPr marL="9144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3pPr>
    <a:lvl4pPr marL="13716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4pPr>
    <a:lvl5pPr marL="1828800" algn="l" rtl="0" eaLnBrk="0" fontAlgn="base" hangingPunct="0">
      <a:spcBef>
        <a:spcPct val="0"/>
      </a:spcBef>
      <a:spcAft>
        <a:spcPct val="0"/>
      </a:spcAft>
      <a:defRPr sz="2400" kern="1200">
        <a:solidFill>
          <a:schemeClr val="tx1"/>
        </a:solidFill>
        <a:latin typeface="Arial" pitchFamily="-60" charset="0"/>
        <a:ea typeface="MS PGothic" charset="0"/>
        <a:cs typeface="MS PGothic" charset="0"/>
      </a:defRPr>
    </a:lvl5pPr>
    <a:lvl6pPr marL="2286000" algn="l" defTabSz="457200" rtl="0" eaLnBrk="1" latinLnBrk="0" hangingPunct="1">
      <a:defRPr sz="2400" kern="1200">
        <a:solidFill>
          <a:schemeClr val="tx1"/>
        </a:solidFill>
        <a:latin typeface="Arial" pitchFamily="-60" charset="0"/>
        <a:ea typeface="MS PGothic" charset="0"/>
        <a:cs typeface="MS PGothic" charset="0"/>
      </a:defRPr>
    </a:lvl6pPr>
    <a:lvl7pPr marL="2743200" algn="l" defTabSz="457200" rtl="0" eaLnBrk="1" latinLnBrk="0" hangingPunct="1">
      <a:defRPr sz="2400" kern="1200">
        <a:solidFill>
          <a:schemeClr val="tx1"/>
        </a:solidFill>
        <a:latin typeface="Arial" pitchFamily="-60" charset="0"/>
        <a:ea typeface="MS PGothic" charset="0"/>
        <a:cs typeface="MS PGothic" charset="0"/>
      </a:defRPr>
    </a:lvl7pPr>
    <a:lvl8pPr marL="3200400" algn="l" defTabSz="457200" rtl="0" eaLnBrk="1" latinLnBrk="0" hangingPunct="1">
      <a:defRPr sz="2400" kern="1200">
        <a:solidFill>
          <a:schemeClr val="tx1"/>
        </a:solidFill>
        <a:latin typeface="Arial" pitchFamily="-60" charset="0"/>
        <a:ea typeface="MS PGothic" charset="0"/>
        <a:cs typeface="MS PGothic" charset="0"/>
      </a:defRPr>
    </a:lvl8pPr>
    <a:lvl9pPr marL="3657600" algn="l" defTabSz="457200" rtl="0" eaLnBrk="1" latinLnBrk="0" hangingPunct="1">
      <a:defRPr sz="2400" kern="1200">
        <a:solidFill>
          <a:schemeClr val="tx1"/>
        </a:solidFill>
        <a:latin typeface="Arial" pitchFamily="-60"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75784"/>
    <a:srgbClr val="A8BEE2"/>
    <a:srgbClr val="3C86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1553" autoAdjust="0"/>
  </p:normalViewPr>
  <p:slideViewPr>
    <p:cSldViewPr>
      <p:cViewPr>
        <p:scale>
          <a:sx n="90" d="100"/>
          <a:sy n="90" d="100"/>
        </p:scale>
        <p:origin x="-594" y="-540"/>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0"/>
    </p:cViewPr>
  </p:sorterViewPr>
  <p:notesViewPr>
    <p:cSldViewPr>
      <p:cViewPr varScale="1">
        <p:scale>
          <a:sx n="83" d="100"/>
          <a:sy n="83" d="100"/>
        </p:scale>
        <p:origin x="-199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D47590-9F2A-47D6-BC16-D83BC1456B4B}" type="datetimeFigureOut">
              <a:rPr lang="en-US" smtClean="0"/>
              <a:pPr/>
              <a:t>6/22/2009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285EEF-C49E-49D8-B63C-B5FDB41DB43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61" charset="0"/>
                <a:ea typeface="MS PGothic" pitchFamily="34" charset="-128"/>
                <a:cs typeface="MS PGothic" pitchFamily="34" charset="-128"/>
              </a:defRPr>
            </a:lvl1pPr>
          </a:lstStyle>
          <a:p>
            <a:pPr>
              <a:defRPr/>
            </a:pPr>
            <a:endParaRPr lang="en-US" dirty="0"/>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61" charset="0"/>
                <a:ea typeface="MS PGothic" pitchFamily="34" charset="-128"/>
                <a:cs typeface="MS PGothic" pitchFamily="34" charset="-128"/>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61" charset="0"/>
                <a:ea typeface="MS PGothic" pitchFamily="34" charset="-128"/>
                <a:cs typeface="MS PGothic" pitchFamily="34" charset="-128"/>
              </a:defRPr>
            </a:lvl1pPr>
          </a:lstStyle>
          <a:p>
            <a:pPr>
              <a:defRPr/>
            </a:pPr>
            <a:endParaRPr lang="en-US" dirty="0"/>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61" charset="0"/>
                <a:ea typeface="MS PGothic" pitchFamily="34" charset="-128"/>
                <a:cs typeface="MS PGothic" pitchFamily="34" charset="-128"/>
              </a:defRPr>
            </a:lvl1pPr>
          </a:lstStyle>
          <a:p>
            <a:pPr>
              <a:defRPr/>
            </a:pPr>
            <a:fld id="{AE6DA61F-3399-41A2-84E2-B45D2905D82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1pPr>
    <a:lvl2pPr marL="4572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2pPr>
    <a:lvl3pPr marL="9144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3pPr>
    <a:lvl4pPr marL="13716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4pPr>
    <a:lvl5pPr marL="1828800" algn="l" rtl="0" eaLnBrk="0" fontAlgn="base" hangingPunct="0">
      <a:spcBef>
        <a:spcPct val="30000"/>
      </a:spcBef>
      <a:spcAft>
        <a:spcPct val="0"/>
      </a:spcAft>
      <a:defRPr sz="1200" kern="1200">
        <a:solidFill>
          <a:schemeClr val="tx1"/>
        </a:solidFill>
        <a:latin typeface="Arial" pitchFamily="61" charset="0"/>
        <a:ea typeface="MS PGothic" pitchFamily="34" charset="-128"/>
        <a:cs typeface="MS PGothic"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6/22/2009 11:51 AM</a:t>
            </a:fld>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40000" lnSpcReduction="20000"/>
          </a:bodyPr>
          <a:lstStyle/>
          <a:p>
            <a:r>
              <a:rPr lang="en-US" dirty="0" smtClean="0"/>
              <a:t>Messages:</a:t>
            </a:r>
          </a:p>
          <a:p>
            <a:r>
              <a:rPr lang="en-US" dirty="0" smtClean="0"/>
              <a:t>Why is the cloud not enough?</a:t>
            </a:r>
          </a:p>
          <a:p>
            <a:endParaRPr lang="en-US" dirty="0" smtClean="0"/>
          </a:p>
          <a:p>
            <a:r>
              <a:rPr lang="en-US" dirty="0" smtClean="0"/>
              <a:t>Choice</a:t>
            </a:r>
          </a:p>
          <a:p>
            <a:r>
              <a:rPr lang="en-US" dirty="0" smtClean="0"/>
              <a:t>Build applications completely with software</a:t>
            </a:r>
          </a:p>
          <a:p>
            <a:r>
              <a:rPr lang="en-US" dirty="0" smtClean="0"/>
              <a:t>Build applications completely with services</a:t>
            </a:r>
          </a:p>
          <a:p>
            <a:r>
              <a:rPr lang="en-US" dirty="0" smtClean="0"/>
              <a:t>Combine to get the best of both worlds</a:t>
            </a:r>
          </a:p>
          <a:p>
            <a:endParaRPr lang="en-US" dirty="0" smtClean="0"/>
          </a:p>
          <a:p>
            <a:r>
              <a:rPr lang="en-US" dirty="0" smtClean="0"/>
              <a:t>Speaking Points:</a:t>
            </a:r>
          </a:p>
          <a:p>
            <a:r>
              <a:rPr lang="en-US" dirty="0" smtClean="0"/>
              <a:t>There are 3 key principles for S+S:</a:t>
            </a:r>
          </a:p>
          <a:p>
            <a:r>
              <a:rPr lang="en-US" dirty="0" smtClean="0"/>
              <a:t>Experiences beyond a single device</a:t>
            </a:r>
          </a:p>
          <a:p>
            <a:r>
              <a:rPr lang="en-US" dirty="0" smtClean="0"/>
              <a:t>Infrastructure and solutions extend from the server to the cloud</a:t>
            </a:r>
          </a:p>
          <a:p>
            <a:r>
              <a:rPr lang="en-US" dirty="0" smtClean="0"/>
              <a:t>Windows with no boundaries, from PC to web to phone, and from server to cloud</a:t>
            </a:r>
          </a:p>
          <a:p>
            <a:endParaRPr lang="en-US" dirty="0" smtClean="0"/>
          </a:p>
          <a:p>
            <a:r>
              <a:rPr lang="en-US" dirty="0" smtClean="0"/>
              <a:t>Experiences beyond a single device</a:t>
            </a:r>
          </a:p>
          <a:p>
            <a:r>
              <a:rPr lang="en-US" dirty="0" smtClean="0"/>
              <a:t>PC era about self-empowerment, centered on docs/spreadsheet/presentation</a:t>
            </a:r>
          </a:p>
          <a:p>
            <a:r>
              <a:rPr lang="en-US" dirty="0" smtClean="0"/>
              <a:t>Today: self-publishing, rich media, relationships …</a:t>
            </a:r>
          </a:p>
          <a:p>
            <a:pPr lvl="1"/>
            <a:r>
              <a:rPr lang="en-US" dirty="0" smtClean="0"/>
              <a:t>…anytime, anywhere, across MANY devices</a:t>
            </a:r>
          </a:p>
          <a:p>
            <a:r>
              <a:rPr lang="en-US" dirty="0" smtClean="0"/>
              <a:t>What we believe</a:t>
            </a:r>
          </a:p>
          <a:p>
            <a:pPr lvl="1"/>
            <a:r>
              <a:rPr lang="en-US" dirty="0" smtClean="0"/>
              <a:t>Seamless experiences across all devices and the web</a:t>
            </a:r>
          </a:p>
          <a:p>
            <a:pPr lvl="1"/>
            <a:r>
              <a:rPr lang="en-US" dirty="0" smtClean="0"/>
              <a:t>OS value from device specific to unified management of devices/applications/data across all devices and the web</a:t>
            </a:r>
          </a:p>
          <a:p>
            <a:pPr lvl="1"/>
            <a:r>
              <a:rPr lang="en-US" dirty="0" smtClean="0"/>
              <a:t>Similarly, apps will be seamless across PC, devices, web; e.g. Office, Office Mobile, Office Live</a:t>
            </a:r>
          </a:p>
          <a:p>
            <a:endParaRPr lang="en-US" dirty="0" smtClean="0"/>
          </a:p>
          <a:p>
            <a:r>
              <a:rPr lang="en-US" dirty="0" smtClean="0"/>
              <a:t>Infrastructure &amp; Solutions Extended</a:t>
            </a:r>
          </a:p>
          <a:p>
            <a:r>
              <a:rPr lang="en-US" dirty="0" smtClean="0"/>
              <a:t>Businesses want flexibility</a:t>
            </a:r>
          </a:p>
          <a:p>
            <a:pPr lvl="1"/>
            <a:r>
              <a:rPr lang="en-US" dirty="0" smtClean="0"/>
              <a:t>To extend on-premises infra/apps with cloud services</a:t>
            </a:r>
          </a:p>
          <a:p>
            <a:pPr lvl="1"/>
            <a:r>
              <a:rPr lang="en-US" dirty="0" smtClean="0"/>
              <a:t>To optimize what infra/apps live on-premises or in cloud</a:t>
            </a:r>
          </a:p>
          <a:p>
            <a:r>
              <a:rPr lang="en-US" dirty="0" smtClean="0"/>
              <a:t>What we believe</a:t>
            </a:r>
          </a:p>
          <a:p>
            <a:pPr lvl="1"/>
            <a:r>
              <a:rPr lang="en-US" dirty="0" smtClean="0"/>
              <a:t>Cloud infra and services developed alongside server counterparts will provide businesses the Power of Choice…</a:t>
            </a:r>
          </a:p>
          <a:p>
            <a:pPr lvl="1"/>
            <a:r>
              <a:rPr lang="en-US" dirty="0" smtClean="0"/>
              <a:t>…which will allow businesses to tune and optimize IT architectures and best utilize IT pro skills</a:t>
            </a:r>
          </a:p>
          <a:p>
            <a:pPr lvl="1"/>
            <a:r>
              <a:rPr lang="en-US" dirty="0" smtClean="0"/>
              <a:t>Evidence in our Online offerings</a:t>
            </a:r>
          </a:p>
          <a:p>
            <a:endParaRPr lang="en-US" dirty="0" smtClean="0"/>
          </a:p>
          <a:p>
            <a:r>
              <a:rPr lang="en-US" dirty="0" smtClean="0"/>
              <a:t>Windows with no boundaries…</a:t>
            </a:r>
          </a:p>
          <a:p>
            <a:r>
              <a:rPr lang="en-US" dirty="0" smtClean="0"/>
              <a:t>Developers need new app models and frameworks</a:t>
            </a:r>
          </a:p>
          <a:p>
            <a:pPr lvl="1"/>
            <a:r>
              <a:rPr lang="en-US" dirty="0" smtClean="0"/>
              <a:t>To write GREAT apps for Windows and GREAT apps for the web</a:t>
            </a:r>
          </a:p>
          <a:p>
            <a:pPr lvl="1"/>
            <a:r>
              <a:rPr lang="en-US" dirty="0" smtClean="0"/>
              <a:t>To tap into cloud utility computing, while connecting to on-premises</a:t>
            </a:r>
          </a:p>
          <a:p>
            <a:pPr lvl="1"/>
            <a:r>
              <a:rPr lang="en-US" dirty="0" smtClean="0"/>
              <a:t>To utilize existing skills (and code), while moving to the cloud</a:t>
            </a:r>
          </a:p>
          <a:p>
            <a:r>
              <a:rPr lang="en-US" dirty="0" smtClean="0"/>
              <a:t>What we believe</a:t>
            </a:r>
          </a:p>
          <a:p>
            <a:pPr lvl="1"/>
            <a:r>
              <a:rPr lang="en-US" dirty="0" smtClean="0"/>
              <a:t>App patterns becoming loosely coupled</a:t>
            </a:r>
          </a:p>
          <a:p>
            <a:pPr lvl="2"/>
            <a:r>
              <a:rPr lang="en-US" dirty="0" smtClean="0"/>
              <a:t>Front-end: many-device UX – PC/phone/browser</a:t>
            </a:r>
          </a:p>
          <a:p>
            <a:pPr lvl="2"/>
            <a:r>
              <a:rPr lang="en-US" dirty="0" smtClean="0"/>
              <a:t>Back-end: compositions written, deployed, debugged, maintained, serviced across a grid</a:t>
            </a:r>
          </a:p>
          <a:p>
            <a:pPr lvl="1"/>
            <a:r>
              <a:rPr lang="en-US" dirty="0" smtClean="0"/>
              <a:t>Evidence in .NET runtimes and tools … spanning cloud to on-premises data center on back-end, and spanning PC/phone/browser on front-end</a:t>
            </a:r>
            <a:endParaRPr lang="en-US" dirty="0" smtClean="0"/>
          </a:p>
        </p:txBody>
      </p:sp>
      <p:sp>
        <p:nvSpPr>
          <p:cNvPr id="4" name="Slide Number Placeholder 3"/>
          <p:cNvSpPr>
            <a:spLocks noGrp="1"/>
          </p:cNvSpPr>
          <p:nvPr>
            <p:ph type="sldNum" sz="quarter" idx="10"/>
          </p:nvPr>
        </p:nvSpPr>
        <p:spPr/>
        <p:txBody>
          <a:bodyPr/>
          <a:lstStyle/>
          <a:p>
            <a:fld id="{99DBACF3-4DC2-4138-AE9E-FFD675A84147}" type="slidenum">
              <a:rPr lang="en-US" smtClean="0"/>
              <a:pPr/>
              <a:t>2</a:t>
            </a:fld>
            <a:endParaRPr lang="en-US" dirty="0"/>
          </a:p>
        </p:txBody>
      </p:sp>
      <p:sp>
        <p:nvSpPr>
          <p:cNvPr id="7" name="Slide Image Placeholder 6"/>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25000" lnSpcReduction="20000"/>
          </a:bodyPr>
          <a:lstStyle/>
          <a:p>
            <a:r>
              <a:rPr lang="en-US" dirty="0" smtClean="0"/>
              <a:t>The development of cloud computing has reached a tipping point</a:t>
            </a:r>
          </a:p>
          <a:p>
            <a:r>
              <a:rPr lang="en-US" dirty="0" smtClean="0"/>
              <a:t>Customers now need more breadth of capabilities to achieve meaningful benefits </a:t>
            </a:r>
          </a:p>
          <a:p>
            <a:endParaRPr lang="en-US" dirty="0" smtClean="0"/>
          </a:p>
          <a:p>
            <a:r>
              <a:rPr lang="en-US" dirty="0" smtClean="0"/>
              <a:t>Goal: Frame the problems with applications today and the reasons for comprehensive Cloud Platforms</a:t>
            </a:r>
          </a:p>
          <a:p>
            <a:endParaRPr lang="en-US" dirty="0" smtClean="0"/>
          </a:p>
          <a:p>
            <a:r>
              <a:rPr lang="en-US" dirty="0" smtClean="0"/>
              <a:t>Speaking Points:</a:t>
            </a:r>
          </a:p>
          <a:p>
            <a:r>
              <a:rPr lang="en-US" dirty="0" smtClean="0"/>
              <a:t>Shift to Cloud Computing</a:t>
            </a:r>
          </a:p>
          <a:p>
            <a:pPr lvl="1"/>
            <a:r>
              <a:rPr lang="en-US" dirty="0" smtClean="0"/>
              <a:t>Today there is a shift emerging that we believe will eventually effect virtually every type of organization from small start-ups to large enterprises. </a:t>
            </a:r>
          </a:p>
          <a:p>
            <a:pPr lvl="1"/>
            <a:r>
              <a:rPr lang="en-US" dirty="0" smtClean="0"/>
              <a:t>This shift is the use of cloud computing and cloud services.  </a:t>
            </a:r>
          </a:p>
          <a:p>
            <a:pPr lvl="1"/>
            <a:r>
              <a:rPr lang="en-US" dirty="0" smtClean="0"/>
              <a:t>We are starting to see organizations extend compute, storage, and other workloads to the cloud – where these workloads will be operated and managed by a software vendor. </a:t>
            </a:r>
          </a:p>
          <a:p>
            <a:pPr lvl="1"/>
            <a:r>
              <a:rPr lang="en-US" dirty="0" smtClean="0"/>
              <a:t>Some organizations are using the cloud for temporary compute power, as is the case with the New York Times, who needed compute resources to convert their archived library of articles to PDFs – some are more permanent such as data archival.  </a:t>
            </a:r>
          </a:p>
          <a:p>
            <a:pPr lvl="1"/>
            <a:r>
              <a:rPr lang="en-US" dirty="0" smtClean="0"/>
              <a:t>So what makes the cloud attractive to organizations?</a:t>
            </a:r>
          </a:p>
          <a:p>
            <a:endParaRPr lang="en-US" dirty="0" smtClean="0"/>
          </a:p>
          <a:p>
            <a:r>
              <a:rPr lang="en-US" dirty="0" smtClean="0"/>
              <a:t>Problems today:</a:t>
            </a:r>
          </a:p>
          <a:p>
            <a:r>
              <a:rPr lang="en-US" dirty="0" smtClean="0"/>
              <a:t>Many of the challenges with building applications today have very little to do with development tools, programming languages, or frameworks. </a:t>
            </a:r>
          </a:p>
          <a:p>
            <a:r>
              <a:rPr lang="en-US" dirty="0" smtClean="0"/>
              <a:t>Rather, many of the challenges that organizations face are related to the infrastructure required to deploy, run, and manage applications. </a:t>
            </a:r>
          </a:p>
          <a:p>
            <a:endParaRPr lang="en-US" dirty="0" smtClean="0"/>
          </a:p>
          <a:p>
            <a:r>
              <a:rPr lang="en-US" dirty="0" smtClean="0"/>
              <a:t>Startups - For example, imagine you were a startup building the next social networking site or online game </a:t>
            </a:r>
          </a:p>
          <a:p>
            <a:pPr lvl="1"/>
            <a:r>
              <a:rPr lang="en-US" dirty="0" smtClean="0"/>
              <a:t>You have to worry about numerous issues that are unrelated to the functionality of the application.</a:t>
            </a:r>
          </a:p>
          <a:p>
            <a:pPr lvl="1"/>
            <a:r>
              <a:rPr lang="en-US" dirty="0" smtClean="0"/>
              <a:t>[Capacity]</a:t>
            </a:r>
          </a:p>
          <a:p>
            <a:pPr lvl="2"/>
            <a:r>
              <a:rPr lang="en-US" dirty="0" smtClean="0"/>
              <a:t>You have to think about the capacity requirements for the application.</a:t>
            </a:r>
          </a:p>
          <a:p>
            <a:pPr lvl="2"/>
            <a:r>
              <a:rPr lang="en-US" dirty="0" smtClean="0"/>
              <a:t>Will it be used by a few thousand users or hundreds of thousands or millions?</a:t>
            </a:r>
          </a:p>
          <a:p>
            <a:pPr lvl="2"/>
            <a:r>
              <a:rPr lang="en-US" dirty="0" smtClean="0"/>
              <a:t>How do users translate to bandwidth, storage, and server requirements?</a:t>
            </a:r>
          </a:p>
          <a:p>
            <a:pPr lvl="2"/>
            <a:r>
              <a:rPr lang="en-US" dirty="0" smtClean="0"/>
              <a:t>Will the usage be consistent during all times of the year?  </a:t>
            </a:r>
          </a:p>
          <a:p>
            <a:pPr lvl="2"/>
            <a:r>
              <a:rPr lang="en-US" dirty="0" smtClean="0"/>
              <a:t>Will it be consistent over the lifetime of the application?</a:t>
            </a:r>
          </a:p>
          <a:p>
            <a:pPr lvl="2"/>
            <a:r>
              <a:rPr lang="en-US" dirty="0" smtClean="0"/>
              <a:t>Can you handle spikes in demand if there were sudden demands for the app? (Digg Effect)</a:t>
            </a:r>
          </a:p>
          <a:p>
            <a:pPr lvl="2"/>
            <a:r>
              <a:rPr lang="en-US" dirty="0" smtClean="0"/>
              <a:t>Ultimately, most organizations end up paying for more capacity then they need.</a:t>
            </a:r>
          </a:p>
          <a:p>
            <a:pPr lvl="1"/>
            <a:r>
              <a:rPr lang="en-US" dirty="0" smtClean="0"/>
              <a:t>[Deployment, operations, and versioning]</a:t>
            </a:r>
          </a:p>
          <a:p>
            <a:pPr lvl="2"/>
            <a:r>
              <a:rPr lang="en-US" dirty="0" smtClean="0"/>
              <a:t>Then you have to worry about deploying and operating your application</a:t>
            </a:r>
          </a:p>
          <a:p>
            <a:pPr lvl="2"/>
            <a:r>
              <a:rPr lang="en-US" dirty="0" smtClean="0"/>
              <a:t>How do you deploy your application over multiple servers?</a:t>
            </a:r>
          </a:p>
          <a:p>
            <a:pPr lvl="2"/>
            <a:r>
              <a:rPr lang="en-US" dirty="0" smtClean="0"/>
              <a:t>How do you roll out updates to the app without taking it offline?</a:t>
            </a:r>
          </a:p>
          <a:p>
            <a:pPr lvl="2"/>
            <a:r>
              <a:rPr lang="en-US" dirty="0" smtClean="0"/>
              <a:t>How do you manage patches? </a:t>
            </a:r>
          </a:p>
          <a:p>
            <a:pPr lvl="0"/>
            <a:r>
              <a:rPr lang="en-US" dirty="0" smtClean="0"/>
              <a:t>Enterprise - For established organizations, some of these decisions and problems may have already been addressed through a shared data center or an established staff and processes. </a:t>
            </a:r>
          </a:p>
          <a:p>
            <a:pPr lvl="1"/>
            <a:r>
              <a:rPr lang="en-US" dirty="0" smtClean="0"/>
              <a:t>However, in enterprise organizations we often find that apps are silos of their own servers. </a:t>
            </a:r>
          </a:p>
          <a:p>
            <a:pPr lvl="1"/>
            <a:r>
              <a:rPr lang="en-US" dirty="0" smtClean="0"/>
              <a:t>Established organizations also still have to spend a significant amount of capital and operations funding. </a:t>
            </a:r>
          </a:p>
          <a:p>
            <a:pPr lvl="1"/>
            <a:r>
              <a:rPr lang="en-US" dirty="0" smtClean="0"/>
              <a:t>IT resources are applied to maintaining applications rather than delivering new value and functionality.  </a:t>
            </a:r>
          </a:p>
          <a:p>
            <a:pPr lvl="0"/>
            <a:r>
              <a:rPr lang="en-US" dirty="0" smtClean="0"/>
              <a:t>ISV - Finally, if you’re an ISV who builds applications for use by other businesses you have to worry about a number of additional problems. </a:t>
            </a:r>
          </a:p>
          <a:p>
            <a:pPr lvl="1"/>
            <a:r>
              <a:rPr lang="en-US" dirty="0" smtClean="0"/>
              <a:t>You have to think about your customer’s capacity, which gets factored into the cost of ownership. </a:t>
            </a:r>
          </a:p>
          <a:p>
            <a:pPr lvl="1"/>
            <a:r>
              <a:rPr lang="en-US" dirty="0" smtClean="0"/>
              <a:t>Often, your sales opportunities are limited by your customer’s ability to deploy new applications.</a:t>
            </a:r>
          </a:p>
          <a:p>
            <a:pPr lvl="1"/>
            <a:r>
              <a:rPr lang="en-US" dirty="0" smtClean="0"/>
              <a:t>Your customers often have existing assets such as order fulfillment systems, ERP systems, multi-terabyte databases, etc. that are running on-premise. You must be able to easily integrate with these assets. </a:t>
            </a:r>
          </a:p>
          <a:p>
            <a:endParaRPr lang="en-US" dirty="0" smtClean="0"/>
          </a:p>
          <a:p>
            <a:r>
              <a:rPr lang="en-US" dirty="0" smtClean="0"/>
              <a:t>So many things get in the way for building new apps</a:t>
            </a:r>
          </a:p>
          <a:p>
            <a:pPr lvl="2"/>
            <a:r>
              <a:rPr lang="en-US" dirty="0" smtClean="0"/>
              <a:t>Infrastructure - Operations, Patching, OS Management</a:t>
            </a:r>
          </a:p>
          <a:p>
            <a:pPr lvl="2"/>
            <a:r>
              <a:rPr lang="en-US" dirty="0" smtClean="0"/>
              <a:t>Building and maintaining costly infrastructure</a:t>
            </a:r>
          </a:p>
          <a:p>
            <a:pPr lvl="1"/>
            <a:endParaRPr lang="en-US" dirty="0" smtClean="0"/>
          </a:p>
          <a:p>
            <a:pPr lvl="1"/>
            <a:r>
              <a:rPr lang="en-US" dirty="0" smtClean="0"/>
              <a:t>So why are organizations considering or moving to the Cloud?</a:t>
            </a:r>
          </a:p>
          <a:p>
            <a:pPr lvl="1"/>
            <a:r>
              <a:rPr lang="en-US" dirty="0" smtClean="0"/>
              <a:t>When we talk with partners and customers, there are 4 general reasons why they’re starting to find the cloud attractive. </a:t>
            </a:r>
          </a:p>
          <a:p>
            <a:pPr lvl="2"/>
            <a:r>
              <a:rPr lang="en-US" dirty="0" smtClean="0"/>
              <a:t>1 - First, they view it as a way to reduce their capital and operations costs.  </a:t>
            </a:r>
          </a:p>
          <a:p>
            <a:pPr lvl="3"/>
            <a:r>
              <a:rPr lang="en-US" dirty="0" smtClean="0"/>
              <a:t>Cloud Services provide a utility-like model to compute and storage resources – where organizations can only pay for what they use. </a:t>
            </a:r>
          </a:p>
          <a:p>
            <a:pPr lvl="3"/>
            <a:r>
              <a:rPr lang="en-US" dirty="0" smtClean="0"/>
              <a:t>This is often referred to as a “Pay as you go” model. </a:t>
            </a:r>
          </a:p>
          <a:p>
            <a:pPr lvl="2"/>
            <a:r>
              <a:rPr lang="en-US" dirty="0" smtClean="0"/>
              <a:t>2 - Second, the cloud can potentially simplify the deployment and management of applications</a:t>
            </a:r>
          </a:p>
          <a:p>
            <a:pPr lvl="3"/>
            <a:r>
              <a:rPr lang="en-US" dirty="0" smtClean="0"/>
              <a:t>By relieving organizations from worrying about infrastructure and capacity.</a:t>
            </a:r>
          </a:p>
          <a:p>
            <a:pPr lvl="2"/>
            <a:r>
              <a:rPr lang="en-US" dirty="0" smtClean="0"/>
              <a:t>3 - Cloud Services can improve time to market for new applications. </a:t>
            </a:r>
          </a:p>
          <a:p>
            <a:pPr lvl="3"/>
            <a:r>
              <a:rPr lang="en-US" dirty="0" smtClean="0"/>
              <a:t>Instead of spending weeks or months deploying servers and infrastructure to support new applications – organizations can quickly deploy applications to the cloud or use storage in the cloud where vendors provide pre-provisioned data centers.</a:t>
            </a:r>
          </a:p>
          <a:p>
            <a:pPr lvl="2"/>
            <a:r>
              <a:rPr lang="en-US" dirty="0" smtClean="0"/>
              <a:t>4 - Finally, Cloud Services can make it much easier to scale up or down as needed. </a:t>
            </a:r>
          </a:p>
          <a:p>
            <a:pPr lvl="3"/>
            <a:r>
              <a:rPr lang="en-US" dirty="0" smtClean="0"/>
              <a:t>Instead of building out capacity for peak usage or not having enough capacity to deal with usage spikes, with the cloud the platform vendor manages the capacity and you only use (and pay for) what you need. </a:t>
            </a:r>
          </a:p>
          <a:p>
            <a:pPr lvl="3"/>
            <a:r>
              <a:rPr lang="en-US" dirty="0" smtClean="0"/>
              <a:t>Think of this as “Pay as you grow”</a:t>
            </a:r>
          </a:p>
          <a:p>
            <a:pPr lvl="3"/>
            <a:endParaRPr lang="en-US" dirty="0" smtClean="0"/>
          </a:p>
          <a:p>
            <a:endParaRPr lang="en-US" dirty="0" smtClean="0"/>
          </a:p>
          <a:p>
            <a:r>
              <a:rPr lang="en-US" dirty="0" smtClean="0"/>
              <a:t>Notes:</a:t>
            </a:r>
          </a:p>
          <a:p>
            <a:r>
              <a:rPr lang="en-US" dirty="0" smtClean="0"/>
              <a:t> - Startup - scale and capital</a:t>
            </a:r>
          </a:p>
          <a:p>
            <a:r>
              <a:rPr lang="en-US" dirty="0" smtClean="0"/>
              <a:t> - Enterprise - capacity planning, reducing </a:t>
            </a:r>
            <a:r>
              <a:rPr lang="en-US" dirty="0" err="1" smtClean="0"/>
              <a:t>opex</a:t>
            </a:r>
            <a:r>
              <a:rPr lang="en-US" dirty="0" smtClean="0"/>
              <a:t>. </a:t>
            </a:r>
          </a:p>
          <a:p>
            <a:r>
              <a:rPr lang="en-US" dirty="0" smtClean="0"/>
              <a:t>Freeing IT resources to focus on delivering new business value</a:t>
            </a:r>
          </a:p>
          <a:p>
            <a:pPr lvl="1"/>
            <a:r>
              <a:rPr lang="en-US" dirty="0" smtClean="0"/>
              <a:t>Enable utility-like, “Pay as you go” billing models</a:t>
            </a:r>
          </a:p>
          <a:p>
            <a:pPr lvl="1"/>
            <a:r>
              <a:rPr lang="en-US" dirty="0" smtClean="0"/>
              <a:t>Can’t get physical servers quickly.  </a:t>
            </a:r>
          </a:p>
          <a:p>
            <a:pPr lvl="1"/>
            <a:r>
              <a:rPr lang="en-US" dirty="0" smtClean="0"/>
              <a:t>How do you deploy your app to 200 nodes easily</a:t>
            </a:r>
            <a:endParaRPr lang="en-US" dirty="0" smtClean="0"/>
          </a:p>
        </p:txBody>
      </p:sp>
      <p:sp>
        <p:nvSpPr>
          <p:cNvPr id="4" name="Slide Number Placeholder 3"/>
          <p:cNvSpPr>
            <a:spLocks noGrp="1"/>
          </p:cNvSpPr>
          <p:nvPr>
            <p:ph type="sldNum" sz="quarter" idx="10"/>
          </p:nvPr>
        </p:nvSpPr>
        <p:spPr/>
        <p:txBody>
          <a:bodyPr/>
          <a:lstStyle/>
          <a:p>
            <a:fld id="{99DBACF3-4DC2-4138-AE9E-FFD675A84147}" type="slidenum">
              <a:rPr lang="en-US" smtClean="0"/>
              <a:pPr/>
              <a:t>3</a:t>
            </a:fld>
            <a:endParaRPr lang="en-US" dirty="0"/>
          </a:p>
        </p:txBody>
      </p:sp>
      <p:sp>
        <p:nvSpPr>
          <p:cNvPr id="7" name="Slide Image Placeholder 6"/>
          <p:cNvSpPr>
            <a:spLocks noGrp="1" noRot="1" noChangeAspect="1"/>
          </p:cNvSpPr>
          <p:nvPr>
            <p:ph type="sldImg"/>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BA0023-B4D5-419C-BE0C-6E02017ABA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DBACF3-4DC2-4138-AE9E-FFD675A8414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fontScale="32500" lnSpcReduction="20000"/>
          </a:bodyPr>
          <a:lstStyle/>
          <a:p>
            <a:pPr lvl="0"/>
            <a:r>
              <a:rPr lang="en-US" dirty="0" smtClean="0"/>
              <a:t>Windows® Azure™ for service hosting, scalable storage, and automated service management</a:t>
            </a:r>
          </a:p>
          <a:p>
            <a:pPr lvl="0"/>
            <a:r>
              <a:rPr lang="en-US" dirty="0" smtClean="0"/>
              <a:t>Microsoft SQL Services for infrastructure data storage and reporting</a:t>
            </a:r>
          </a:p>
          <a:p>
            <a:pPr lvl="0"/>
            <a:r>
              <a:rPr lang="en-US" dirty="0" smtClean="0"/>
              <a:t>Microsoft .NET Services for access control, workflow and messaging</a:t>
            </a:r>
          </a:p>
          <a:p>
            <a:pPr lvl="0"/>
            <a:r>
              <a:rPr lang="en-US" dirty="0" smtClean="0"/>
              <a:t>Live Services for handling user data and application resources that can connect a developer’s application to hundreds of millions of users and devices</a:t>
            </a:r>
          </a:p>
          <a:p>
            <a:r>
              <a:rPr lang="en-US" dirty="0" smtClean="0"/>
              <a:t>Microsoft Dynamics CRM and SharePoint Services that extend the capabilities of these platforms for business content, collaboration and rapid </a:t>
            </a:r>
          </a:p>
          <a:p>
            <a:endParaRPr lang="en-US" dirty="0" smtClean="0"/>
          </a:p>
          <a:p>
            <a:r>
              <a:rPr lang="en-US" dirty="0" smtClean="0"/>
              <a:t>The Azure Services Platform is built on the Windows Azure foundational layer. Windows Azure is a 64-bit operating system in the cloud. Windows Azure provides service hosting, service management, scalable storage and a development environment for the Azure Services Platform. The Azure Service Platform included:</a:t>
            </a:r>
          </a:p>
          <a:p>
            <a:pPr lvl="0"/>
            <a:r>
              <a:rPr lang="en-US" dirty="0" smtClean="0"/>
              <a:t>SQL Services for relational data storage and querying</a:t>
            </a:r>
          </a:p>
          <a:p>
            <a:pPr lvl="0"/>
            <a:r>
              <a:rPr lang="en-US" dirty="0" smtClean="0"/>
              <a:t>.NET Services for service-connectivity, workflow, and messaging</a:t>
            </a:r>
          </a:p>
          <a:p>
            <a:pPr lvl="0"/>
            <a:r>
              <a:rPr lang="en-US" dirty="0" smtClean="0"/>
              <a:t>Live Services for application extension of the Windows Live platform</a:t>
            </a:r>
          </a:p>
          <a:p>
            <a:pPr lvl="0"/>
            <a:r>
              <a:rPr lang="en-US" dirty="0" smtClean="0"/>
              <a:t>SharePoint Services which provide extensibility for SharePoint Server </a:t>
            </a:r>
          </a:p>
          <a:p>
            <a:pPr lvl="0"/>
            <a:r>
              <a:rPr lang="en-US" dirty="0" smtClean="0"/>
              <a:t>Dynamics CRM Services which provide extensibility for Dynamics CRM</a:t>
            </a:r>
          </a:p>
          <a:p>
            <a:endParaRPr lang="en-US" dirty="0" smtClean="0"/>
          </a:p>
          <a:p>
            <a:r>
              <a:rPr lang="en-US" dirty="0" smtClean="0"/>
              <a:t>Speaking Points:</a:t>
            </a:r>
          </a:p>
          <a:p>
            <a:r>
              <a:rPr lang="en-US" dirty="0" smtClean="0"/>
              <a:t>We are building a comprehensive services platform to help organizations take advantage of cloud computing and services.</a:t>
            </a:r>
          </a:p>
          <a:p>
            <a:pPr lvl="1"/>
            <a:r>
              <a:rPr lang="en-US" dirty="0" smtClean="0"/>
              <a:t>Cohesive and consistent platform – just as we did with .NET</a:t>
            </a:r>
          </a:p>
          <a:p>
            <a:r>
              <a:rPr lang="en-US" dirty="0" smtClean="0"/>
              <a:t>Microsoft’s Services Platform is a comprehensive set of approachable services that support the development and execution of scalable applications.</a:t>
            </a:r>
          </a:p>
          <a:p>
            <a:r>
              <a:rPr lang="en-US" dirty="0" smtClean="0"/>
              <a:t>Microsoft’s Services Platform consists of three distinct layers of services. </a:t>
            </a:r>
          </a:p>
          <a:p>
            <a:endParaRPr lang="en-US" dirty="0" smtClean="0"/>
          </a:p>
          <a:p>
            <a:endParaRPr lang="en-US" dirty="0" smtClean="0"/>
          </a:p>
          <a:p>
            <a:r>
              <a:rPr lang="en-US" dirty="0" smtClean="0"/>
              <a:t>[Foundation Services]</a:t>
            </a:r>
          </a:p>
          <a:p>
            <a:pPr lvl="1"/>
            <a:r>
              <a:rPr lang="en-US" dirty="0" smtClean="0"/>
              <a:t>At the base level, we will provide a set of Foundation Services including the data center and infrastructure as well as compute, basic storage, and management services.  </a:t>
            </a:r>
          </a:p>
          <a:p>
            <a:pPr lvl="1"/>
            <a:r>
              <a:rPr lang="en-US" dirty="0" smtClean="0"/>
              <a:t>We’ll spend more time focusing on this layer in this session. </a:t>
            </a:r>
          </a:p>
          <a:p>
            <a:r>
              <a:rPr lang="en-US" dirty="0" smtClean="0"/>
              <a:t>[Building Block Services]</a:t>
            </a:r>
          </a:p>
          <a:p>
            <a:pPr lvl="1"/>
            <a:r>
              <a:rPr lang="en-US" dirty="0" smtClean="0"/>
              <a:t>The middle layer consists of building block services.  </a:t>
            </a:r>
          </a:p>
          <a:p>
            <a:pPr lvl="1"/>
            <a:r>
              <a:rPr lang="en-US" dirty="0" smtClean="0"/>
              <a:t>You can think of building block services as programmable components that typically expose web services that can be consumed from your own applications.  </a:t>
            </a:r>
          </a:p>
          <a:p>
            <a:pPr lvl="1"/>
            <a:r>
              <a:rPr lang="en-US" dirty="0" smtClean="0"/>
              <a:t>Building Block Services do not provide a user interface. </a:t>
            </a:r>
          </a:p>
          <a:p>
            <a:pPr lvl="1"/>
            <a:r>
              <a:rPr lang="en-US" dirty="0" smtClean="0"/>
              <a:t>Some of the building block services are designed more for business application scenarios and others are designed more for personal or consumer-centric scenarios.  </a:t>
            </a:r>
          </a:p>
          <a:p>
            <a:pPr lvl="2"/>
            <a:r>
              <a:rPr lang="en-US" dirty="0" smtClean="0"/>
              <a:t>However, these services collectively will work together.</a:t>
            </a:r>
          </a:p>
          <a:p>
            <a:pPr lvl="2"/>
            <a:r>
              <a:rPr lang="en-US" dirty="0" smtClean="0"/>
              <a:t>Project Zurich is a codename for the Building block services for business scenarios.</a:t>
            </a:r>
          </a:p>
          <a:p>
            <a:pPr lvl="2"/>
            <a:r>
              <a:rPr lang="en-US" dirty="0" smtClean="0"/>
              <a:t>Live Platform Services is a codename for the building block services for personal/consumer-centric scenarios. </a:t>
            </a:r>
          </a:p>
          <a:p>
            <a:pPr lvl="1"/>
            <a:r>
              <a:rPr lang="en-US" dirty="0" smtClean="0"/>
              <a:t>Some of the building block services that we will expose include:</a:t>
            </a:r>
          </a:p>
          <a:p>
            <a:pPr lvl="2"/>
            <a:r>
              <a:rPr lang="en-US" dirty="0" smtClean="0"/>
              <a:t>Relational Database Services – Enable developers to store and query data from a database-like service. </a:t>
            </a:r>
          </a:p>
          <a:p>
            <a:pPr lvl="2"/>
            <a:r>
              <a:rPr lang="en-US" dirty="0" smtClean="0"/>
              <a:t>Workflow – Which will provide a runtime execution environment for declarative workflows that model business logic and compose multiple web services. </a:t>
            </a:r>
          </a:p>
          <a:p>
            <a:pPr lvl="2"/>
            <a:r>
              <a:rPr lang="en-US" dirty="0" smtClean="0"/>
              <a:t>And finally, an Identity Service that provides the ability to manage access control rules for other applications. </a:t>
            </a:r>
          </a:p>
          <a:p>
            <a:pPr lvl="1"/>
            <a:r>
              <a:rPr lang="en-US" dirty="0" smtClean="0"/>
              <a:t>Several of you have likely heard of or used some early preview versions of a few of these services, such as SQL Server Data Services or the Internet Service Bus as part of BizTalk Services. </a:t>
            </a:r>
          </a:p>
          <a:p>
            <a:pPr lvl="1"/>
            <a:r>
              <a:rPr lang="en-US" dirty="0" smtClean="0"/>
              <a:t>We will be unifying some of the early preview services you have seen into this cohesive and consistent platform. </a:t>
            </a:r>
          </a:p>
          <a:p>
            <a:r>
              <a:rPr lang="en-US" dirty="0" smtClean="0"/>
              <a:t>[Finished Services]</a:t>
            </a:r>
          </a:p>
          <a:p>
            <a:pPr lvl="1"/>
            <a:r>
              <a:rPr lang="en-US" dirty="0" smtClean="0"/>
              <a:t>The final, top layer consists of Finished services. </a:t>
            </a:r>
          </a:p>
          <a:p>
            <a:pPr lvl="1"/>
            <a:r>
              <a:rPr lang="en-US" dirty="0" smtClean="0"/>
              <a:t>Finished services are solutions and services that users would touch.  </a:t>
            </a:r>
          </a:p>
          <a:p>
            <a:pPr lvl="1"/>
            <a:r>
              <a:rPr lang="en-US" dirty="0" smtClean="0"/>
              <a:t>They typically provide specialized or domain-specific functionality. </a:t>
            </a:r>
          </a:p>
          <a:p>
            <a:pPr lvl="1"/>
            <a:r>
              <a:rPr lang="en-US" dirty="0" smtClean="0"/>
              <a:t>For example, you could think of CRM Online as a Finished Service. </a:t>
            </a:r>
          </a:p>
          <a:p>
            <a:pPr lvl="2"/>
            <a:r>
              <a:rPr lang="en-US" dirty="0" smtClean="0"/>
              <a:t>CRM Online is a domain-specific application to manage customers and opportunities. </a:t>
            </a:r>
          </a:p>
          <a:p>
            <a:pPr lvl="2"/>
            <a:r>
              <a:rPr lang="en-US" dirty="0" smtClean="0"/>
              <a:t>However, it also exposes extensibility points including the ability to define custom data schemas, custom data forms, and workflows.  </a:t>
            </a:r>
          </a:p>
          <a:p>
            <a:pPr lvl="2"/>
            <a:r>
              <a:rPr lang="en-US" dirty="0" smtClean="0"/>
              <a:t>CRM online also exposes web services that can be invoked by other applications to integrate with CRM Online. </a:t>
            </a:r>
          </a:p>
          <a:p>
            <a:pPr lvl="1"/>
            <a:r>
              <a:rPr lang="en-US" dirty="0" smtClean="0"/>
              <a:t>Other examples of finished services include SharePoint Online and Office Live. </a:t>
            </a:r>
          </a:p>
          <a:p>
            <a:r>
              <a:rPr lang="en-US" dirty="0" smtClean="0"/>
              <a:t>Layered Approach</a:t>
            </a:r>
          </a:p>
          <a:p>
            <a:pPr lvl="1"/>
            <a:r>
              <a:rPr lang="en-US" dirty="0" smtClean="0"/>
              <a:t>You could think of this layered approach as being similar to the layered programming models that exist on Windows today. </a:t>
            </a:r>
          </a:p>
          <a:p>
            <a:pPr lvl="1"/>
            <a:r>
              <a:rPr lang="en-US" dirty="0" smtClean="0"/>
              <a:t>On Windows today you have the Win32 layer, you have managed code, and then you have higher-level applications such as Microsoft Office that expose their own programming models.  </a:t>
            </a:r>
          </a:p>
          <a:p>
            <a:pPr lvl="1"/>
            <a:r>
              <a:rPr lang="en-US" dirty="0" smtClean="0"/>
              <a:t>It’s important to understand that you can build applications that target any of these layers in the Services Platform.</a:t>
            </a:r>
          </a:p>
          <a:p>
            <a:r>
              <a:rPr lang="en-US" dirty="0" smtClean="0"/>
              <a:t>[Tools]</a:t>
            </a:r>
          </a:p>
          <a:p>
            <a:r>
              <a:rPr lang="en-US" dirty="0" smtClean="0"/>
              <a:t>Finally, the services platform is an extension of the .NET Programming Model</a:t>
            </a:r>
          </a:p>
          <a:p>
            <a:r>
              <a:rPr lang="en-US" dirty="0" smtClean="0"/>
              <a:t>For developers this means that you will be able to apply existing skills with .NET and Visual Studio</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609E8CA-AB43-4988-90B7-B2E347DC307F}" type="slidenum">
              <a:rPr lang="en-US" smtClean="0"/>
              <a:pPr/>
              <a:t>7</a:t>
            </a:fld>
            <a:endParaRPr lang="en-US" dirty="0"/>
          </a:p>
        </p:txBody>
      </p:sp>
      <p:sp>
        <p:nvSpPr>
          <p:cNvPr id="7" name="Slide Image Placeholder 6"/>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DBACF3-4DC2-4138-AE9E-FFD675A8414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6DA61F-3399-41A2-84E2-B45D2905D825}"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3" descr="Host_Days_PPT_cover.jpg"/>
          <p:cNvPicPr>
            <a:picLocks noChangeAspect="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3505200" y="5334000"/>
            <a:ext cx="4572000" cy="838200"/>
          </a:xfrm>
        </p:spPr>
        <p:txBody>
          <a:bodyPr/>
          <a:lstStyle/>
          <a:p>
            <a:r>
              <a:rPr lang="en-US" dirty="0" smtClean="0"/>
              <a:t>Click to edit Master title style</a:t>
            </a:r>
            <a:endParaRPr lang="en-US" dirty="0"/>
          </a:p>
        </p:txBody>
      </p:sp>
      <p:grpSp>
        <p:nvGrpSpPr>
          <p:cNvPr id="4" name="Group 3"/>
          <p:cNvGrpSpPr/>
          <p:nvPr userDrawn="1"/>
        </p:nvGrpSpPr>
        <p:grpSpPr>
          <a:xfrm rot="585234">
            <a:off x="422421" y="2799951"/>
            <a:ext cx="1883232" cy="579456"/>
            <a:chOff x="3200400" y="3581400"/>
            <a:chExt cx="3962400" cy="1219200"/>
          </a:xfrm>
          <a:effectLst>
            <a:outerShdw blurRad="190500" dist="127000" dir="7680000" algn="br" rotWithShape="0">
              <a:prstClr val="black">
                <a:alpha val="27000"/>
              </a:prstClr>
            </a:outerShdw>
          </a:effectLst>
        </p:grpSpPr>
        <p:sp>
          <p:nvSpPr>
            <p:cNvPr id="5" name="Rectangle 4"/>
            <p:cNvSpPr/>
            <p:nvPr/>
          </p:nvSpPr>
          <p:spPr bwMode="auto">
            <a:xfrm>
              <a:off x="3200400" y="3581400"/>
              <a:ext cx="3962400" cy="1219200"/>
            </a:xfrm>
            <a:prstGeom prst="rect">
              <a:avLst/>
            </a:prstGeom>
            <a:gradFill>
              <a:gsLst>
                <a:gs pos="0">
                  <a:schemeClr val="bg1"/>
                </a:gs>
                <a:gs pos="50000">
                  <a:schemeClr val="bg1"/>
                </a:gs>
                <a:gs pos="100000">
                  <a:schemeClr val="bg1">
                    <a:lumMod val="85000"/>
                  </a:schemeClr>
                </a:gs>
              </a:gsLst>
              <a:lin ang="72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61" charset="0"/>
                <a:ea typeface="MS PGothic" pitchFamily="34" charset="-128"/>
                <a:cs typeface="MS PGothic" pitchFamily="34" charset="-128"/>
              </a:endParaRPr>
            </a:p>
          </p:txBody>
        </p:sp>
        <p:pic>
          <p:nvPicPr>
            <p:cNvPr id="6" name="Picture 2" descr="C:\Users\pascalwa\Pictures\Azure Services Platform\Windows Azure\Windows Azure logo bl.png"/>
            <p:cNvPicPr>
              <a:picLocks noChangeAspect="1" noChangeArrowheads="1"/>
            </p:cNvPicPr>
            <p:nvPr/>
          </p:nvPicPr>
          <p:blipFill>
            <a:blip r:embed="rId3" cstate="email"/>
            <a:srcRect/>
            <a:stretch>
              <a:fillRect/>
            </a:stretch>
          </p:blipFill>
          <p:spPr bwMode="auto">
            <a:xfrm>
              <a:off x="3288184" y="3846512"/>
              <a:ext cx="3786833" cy="706438"/>
            </a:xfrm>
            <a:prstGeom prst="rect">
              <a:avLst/>
            </a:prstGeom>
            <a:noFill/>
          </p:spPr>
        </p:pic>
      </p:grpSp>
      <p:grpSp>
        <p:nvGrpSpPr>
          <p:cNvPr id="7" name="Group 6"/>
          <p:cNvGrpSpPr/>
          <p:nvPr userDrawn="1"/>
        </p:nvGrpSpPr>
        <p:grpSpPr>
          <a:xfrm rot="20945910">
            <a:off x="6671915" y="2937607"/>
            <a:ext cx="2118087" cy="651719"/>
            <a:chOff x="-1920663" y="4825756"/>
            <a:chExt cx="2657346" cy="817645"/>
          </a:xfrm>
          <a:effectLst>
            <a:outerShdw blurRad="101600" dist="63500" dir="8580000" algn="br" rotWithShape="0">
              <a:prstClr val="black">
                <a:alpha val="18000"/>
              </a:prstClr>
            </a:outerShdw>
          </a:effectLst>
        </p:grpSpPr>
        <p:sp>
          <p:nvSpPr>
            <p:cNvPr id="8" name="Rectangle 7"/>
            <p:cNvSpPr/>
            <p:nvPr/>
          </p:nvSpPr>
          <p:spPr bwMode="auto">
            <a:xfrm>
              <a:off x="-1920663" y="4825756"/>
              <a:ext cx="2657346" cy="817645"/>
            </a:xfrm>
            <a:prstGeom prst="rect">
              <a:avLst/>
            </a:prstGeom>
            <a:gradFill>
              <a:gsLst>
                <a:gs pos="0">
                  <a:schemeClr val="bg1"/>
                </a:gs>
                <a:gs pos="50000">
                  <a:schemeClr val="bg1"/>
                </a:gs>
                <a:gs pos="100000">
                  <a:schemeClr val="bg1">
                    <a:lumMod val="85000"/>
                  </a:schemeClr>
                </a:gs>
              </a:gsLst>
              <a:lin ang="72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61" charset="0"/>
                <a:ea typeface="MS PGothic" pitchFamily="34" charset="-128"/>
                <a:cs typeface="MS PGothic" pitchFamily="34" charset="-128"/>
              </a:endParaRPr>
            </a:p>
          </p:txBody>
        </p:sp>
        <p:pic>
          <p:nvPicPr>
            <p:cNvPr id="9" name="Picture 3" descr="\\eventsql\dvd\Online_ART\DVD_ART35\Logos\Hosted Messaging and Collaboration\Hosted Messaging and Collaboration logo.png"/>
            <p:cNvPicPr>
              <a:picLocks noChangeAspect="1" noChangeArrowheads="1"/>
            </p:cNvPicPr>
            <p:nvPr/>
          </p:nvPicPr>
          <p:blipFill>
            <a:blip r:embed="rId4" cstate="email"/>
            <a:srcRect/>
            <a:stretch>
              <a:fillRect/>
            </a:stretch>
          </p:blipFill>
          <p:spPr bwMode="auto">
            <a:xfrm>
              <a:off x="-1505517" y="4941238"/>
              <a:ext cx="1983427" cy="544182"/>
            </a:xfrm>
            <a:prstGeom prst="rect">
              <a:avLst/>
            </a:prstGeom>
            <a:noFill/>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descr="Host_Days_PPT_divider.jpg"/>
          <p:cNvPicPr>
            <a:picLocks noChangeAspect="1"/>
          </p:cNvPicPr>
          <p:nvPr userDrawn="1"/>
        </p:nvPicPr>
        <p:blipFill>
          <a:blip r:embed="rId2" cstate="email"/>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3276599" y="4406900"/>
            <a:ext cx="5218113"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76599" y="2906713"/>
            <a:ext cx="521811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8" r:id="rId4"/>
    <p:sldLayoutId id="2147483660" r:id="rId5"/>
  </p:sldLayoutIdLst>
  <p:timing>
    <p:tnLst>
      <p:par>
        <p:cTn id="1" dur="indefinite" restart="never" nodeType="tmRoot"/>
      </p:par>
    </p:tnLst>
  </p:timing>
  <p:txStyles>
    <p:titleStyle>
      <a:lvl1pPr algn="l" rtl="0" eaLnBrk="0" fontAlgn="base" hangingPunct="0">
        <a:spcBef>
          <a:spcPct val="0"/>
        </a:spcBef>
        <a:spcAft>
          <a:spcPct val="0"/>
        </a:spcAft>
        <a:defRPr sz="2500">
          <a:solidFill>
            <a:schemeClr val="bg1"/>
          </a:solidFill>
          <a:latin typeface="+mj-lt"/>
          <a:ea typeface="+mj-ea"/>
          <a:cs typeface="+mj-cs"/>
        </a:defRPr>
      </a:lvl1pPr>
      <a:lvl2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2pPr>
      <a:lvl3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3pPr>
      <a:lvl4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4pPr>
      <a:lvl5pPr algn="l" rtl="0" eaLnBrk="0" fontAlgn="base" hangingPunct="0">
        <a:spcBef>
          <a:spcPct val="0"/>
        </a:spcBef>
        <a:spcAft>
          <a:spcPct val="0"/>
        </a:spcAft>
        <a:defRPr sz="2500">
          <a:solidFill>
            <a:schemeClr val="bg1"/>
          </a:solidFill>
          <a:latin typeface="Segoe" pitchFamily="61" charset="0"/>
          <a:ea typeface="MS PGothic" pitchFamily="34" charset="-128"/>
          <a:cs typeface="MS PGothic" pitchFamily="34" charset="-128"/>
        </a:defRPr>
      </a:lvl5pPr>
      <a:lvl6pPr marL="4572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6pPr>
      <a:lvl7pPr marL="9144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7pPr>
      <a:lvl8pPr marL="13716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8pPr>
      <a:lvl9pPr marL="1828800" algn="l" rtl="0" fontAlgn="base">
        <a:spcBef>
          <a:spcPct val="0"/>
        </a:spcBef>
        <a:spcAft>
          <a:spcPct val="0"/>
        </a:spcAft>
        <a:defRPr sz="2500">
          <a:solidFill>
            <a:srgbClr val="3C86BD"/>
          </a:solidFill>
          <a:latin typeface="Segoe" pitchFamily="61" charset="0"/>
          <a:ea typeface="MS PGothic" pitchFamily="34" charset="-128"/>
          <a:cs typeface="MS PGothic" pitchFamily="34" charset="-128"/>
        </a:defRPr>
      </a:lvl9pPr>
    </p:titleStyle>
    <p:bodyStyle>
      <a:lvl1pPr marL="342900" indent="-342900" algn="l" rtl="0" eaLnBrk="0" fontAlgn="base" hangingPunct="0">
        <a:spcBef>
          <a:spcPct val="20000"/>
        </a:spcBef>
        <a:spcAft>
          <a:spcPct val="0"/>
        </a:spcAft>
        <a:buClr>
          <a:srgbClr val="A8BEE2"/>
        </a:buClr>
        <a:buChar char="•"/>
        <a:defRPr sz="2000">
          <a:solidFill>
            <a:srgbClr val="FFFFFF"/>
          </a:solidFill>
          <a:latin typeface="+mn-lt"/>
          <a:ea typeface="+mn-ea"/>
          <a:cs typeface="+mn-cs"/>
        </a:defRPr>
      </a:lvl1pPr>
      <a:lvl2pPr marL="742950" indent="-285750" algn="l" rtl="0" eaLnBrk="0" fontAlgn="base" hangingPunct="0">
        <a:spcBef>
          <a:spcPct val="20000"/>
        </a:spcBef>
        <a:spcAft>
          <a:spcPct val="0"/>
        </a:spcAft>
        <a:buClr>
          <a:srgbClr val="A8BEE2"/>
        </a:buClr>
        <a:buChar char="–"/>
        <a:defRPr sz="2800">
          <a:solidFill>
            <a:srgbClr val="FFFFFF"/>
          </a:solidFill>
          <a:latin typeface="+mn-lt"/>
          <a:ea typeface="+mn-ea"/>
          <a:cs typeface="+mn-cs"/>
        </a:defRPr>
      </a:lvl2pPr>
      <a:lvl3pPr marL="11430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3pPr>
      <a:lvl4pPr marL="16002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4pPr>
      <a:lvl5pPr marL="2057400" indent="-228600" algn="l" rtl="0" eaLnBrk="0" fontAlgn="base" hangingPunct="0">
        <a:spcBef>
          <a:spcPct val="20000"/>
        </a:spcBef>
        <a:spcAft>
          <a:spcPct val="0"/>
        </a:spcAft>
        <a:buClr>
          <a:srgbClr val="A8BEE2"/>
        </a:buClr>
        <a:buChar char="»"/>
        <a:defRPr sz="1600">
          <a:solidFill>
            <a:srgbClr val="FFFFFF"/>
          </a:solidFill>
          <a:latin typeface="+mn-lt"/>
          <a:ea typeface="+mn-ea"/>
          <a:cs typeface="+mn-cs"/>
        </a:defRPr>
      </a:lvl5pPr>
      <a:lvl6pPr marL="2514600" indent="-228600" algn="l" rtl="0" fontAlgn="base">
        <a:spcBef>
          <a:spcPct val="20000"/>
        </a:spcBef>
        <a:spcAft>
          <a:spcPct val="0"/>
        </a:spcAft>
        <a:buClr>
          <a:srgbClr val="3C86BD"/>
        </a:buClr>
        <a:buChar char="»"/>
        <a:defRPr sz="1600">
          <a:solidFill>
            <a:schemeClr val="tx1"/>
          </a:solidFill>
          <a:latin typeface="+mn-lt"/>
          <a:ea typeface="+mn-ea"/>
          <a:cs typeface="+mn-cs"/>
        </a:defRPr>
      </a:lvl6pPr>
      <a:lvl7pPr marL="2971800" indent="-228600" algn="l" rtl="0" fontAlgn="base">
        <a:spcBef>
          <a:spcPct val="20000"/>
        </a:spcBef>
        <a:spcAft>
          <a:spcPct val="0"/>
        </a:spcAft>
        <a:buClr>
          <a:srgbClr val="3C86BD"/>
        </a:buClr>
        <a:buChar char="»"/>
        <a:defRPr sz="1600">
          <a:solidFill>
            <a:schemeClr val="tx1"/>
          </a:solidFill>
          <a:latin typeface="+mn-lt"/>
          <a:ea typeface="+mn-ea"/>
          <a:cs typeface="+mn-cs"/>
        </a:defRPr>
      </a:lvl7pPr>
      <a:lvl8pPr marL="3429000" indent="-228600" algn="l" rtl="0" fontAlgn="base">
        <a:spcBef>
          <a:spcPct val="20000"/>
        </a:spcBef>
        <a:spcAft>
          <a:spcPct val="0"/>
        </a:spcAft>
        <a:buClr>
          <a:srgbClr val="3C86BD"/>
        </a:buClr>
        <a:buChar char="»"/>
        <a:defRPr sz="1600">
          <a:solidFill>
            <a:schemeClr val="tx1"/>
          </a:solidFill>
          <a:latin typeface="+mn-lt"/>
          <a:ea typeface="+mn-ea"/>
          <a:cs typeface="+mn-cs"/>
        </a:defRPr>
      </a:lvl8pPr>
      <a:lvl9pPr marL="3886200" indent="-228600" algn="l" rtl="0" fontAlgn="base">
        <a:spcBef>
          <a:spcPct val="20000"/>
        </a:spcBef>
        <a:spcAft>
          <a:spcPct val="0"/>
        </a:spcAft>
        <a:buClr>
          <a:srgbClr val="3C86BD"/>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pPr algn="r"/>
            <a:r>
              <a:rPr lang="en-US" sz="2800" b="1" dirty="0" smtClean="0">
                <a:effectLst>
                  <a:outerShdw blurRad="38100" dist="38100" dir="2700000" algn="tl">
                    <a:srgbClr val="000000">
                      <a:alpha val="43137"/>
                    </a:srgbClr>
                  </a:outerShdw>
                </a:effectLst>
              </a:rPr>
              <a:t>Microsoft</a:t>
            </a:r>
            <a:br>
              <a:rPr lang="en-US" sz="2800" b="1" dirty="0" smtClean="0">
                <a:effectLst>
                  <a:outerShdw blurRad="38100" dist="38100" dir="2700000" algn="tl">
                    <a:srgbClr val="000000">
                      <a:alpha val="43137"/>
                    </a:srgbClr>
                  </a:outerShdw>
                </a:effectLst>
              </a:rPr>
            </a:br>
            <a:r>
              <a:rPr lang="en-US" sz="2800" b="1" dirty="0" smtClean="0">
                <a:effectLst>
                  <a:outerShdw blurRad="38100" dist="38100" dir="2700000" algn="tl">
                    <a:srgbClr val="000000">
                      <a:alpha val="43137"/>
                    </a:srgbClr>
                  </a:outerShdw>
                </a:effectLst>
              </a:rPr>
              <a:t>Online and Cloud Services</a:t>
            </a:r>
            <a:endParaRPr lang="en-US" sz="2800" b="1"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Takeaways</a:t>
            </a:r>
            <a:endParaRPr lang="en-US" b="0" dirty="0"/>
          </a:p>
        </p:txBody>
      </p:sp>
      <p:sp>
        <p:nvSpPr>
          <p:cNvPr id="3" name="Content Placeholder 2"/>
          <p:cNvSpPr>
            <a:spLocks noGrp="1"/>
          </p:cNvSpPr>
          <p:nvPr>
            <p:ph idx="1"/>
          </p:nvPr>
        </p:nvSpPr>
        <p:spPr>
          <a:prstGeom prst="rect">
            <a:avLst/>
          </a:prstGeom>
        </p:spPr>
        <p:txBody>
          <a:bodyPr/>
          <a:lstStyle/>
          <a:p>
            <a:pPr marL="457200" indent="-457200">
              <a:buFont typeface="+mj-lt"/>
              <a:buAutoNum type="arabicPeriod"/>
            </a:pPr>
            <a:r>
              <a:rPr lang="en-US" dirty="0" smtClean="0"/>
              <a:t>SaaS </a:t>
            </a:r>
            <a:r>
              <a:rPr lang="en-US" dirty="0" smtClean="0"/>
              <a:t>good start</a:t>
            </a:r>
            <a:r>
              <a:rPr lang="en-US" dirty="0" smtClean="0"/>
              <a:t>, but…</a:t>
            </a:r>
          </a:p>
          <a:p>
            <a:pPr marL="457200" indent="-457200">
              <a:buFont typeface="+mj-lt"/>
              <a:buAutoNum type="arabicPeriod"/>
            </a:pPr>
            <a:r>
              <a:rPr lang="en-US" dirty="0" smtClean="0"/>
              <a:t>Power of </a:t>
            </a:r>
            <a:r>
              <a:rPr lang="en-US" dirty="0" smtClean="0"/>
              <a:t>choice </a:t>
            </a:r>
            <a:r>
              <a:rPr lang="en-US" dirty="0" smtClean="0"/>
              <a:t>with Software + Services</a:t>
            </a:r>
            <a:endParaRPr lang="en-US" dirty="0"/>
          </a:p>
          <a:p>
            <a:pPr marL="457200" indent="-457200">
              <a:buFont typeface="+mj-lt"/>
              <a:buAutoNum type="arabicPeriod"/>
            </a:pPr>
            <a:r>
              <a:rPr lang="en-US" dirty="0" smtClean="0"/>
              <a:t>Cloud </a:t>
            </a:r>
            <a:r>
              <a:rPr lang="en-US" dirty="0" smtClean="0"/>
              <a:t>platform </a:t>
            </a:r>
            <a:r>
              <a:rPr lang="en-US" dirty="0" smtClean="0"/>
              <a:t>and </a:t>
            </a:r>
            <a:r>
              <a:rPr lang="en-US" dirty="0" smtClean="0"/>
              <a:t>o</a:t>
            </a:r>
            <a:r>
              <a:rPr lang="en-US" dirty="0" smtClean="0"/>
              <a:t>nline services evolution</a:t>
            </a:r>
            <a:endParaRPr lang="en-US" dirty="0" smtClean="0"/>
          </a:p>
          <a:p>
            <a:pPr marL="457200" indent="-457200">
              <a:buFont typeface="+mj-lt"/>
              <a:buAutoNum type="arabicPeriod"/>
            </a:pPr>
            <a:r>
              <a:rPr lang="en-US" dirty="0" smtClean="0"/>
              <a:t>Perfect </a:t>
            </a:r>
            <a:r>
              <a:rPr lang="en-US" dirty="0" smtClean="0"/>
              <a:t>opportunity</a:t>
            </a:r>
            <a:r>
              <a:rPr lang="en-US" dirty="0" smtClean="0"/>
              <a:t>!</a:t>
            </a:r>
          </a:p>
          <a:p>
            <a:endParaRPr lang="en-US" dirty="0" smtClean="0"/>
          </a:p>
          <a:p>
            <a:pPr>
              <a:spcBef>
                <a:spcPct val="0"/>
              </a:spcBef>
              <a:buNone/>
            </a:pPr>
            <a:r>
              <a:rPr lang="en-US" sz="2500" dirty="0" smtClean="0">
                <a:solidFill>
                  <a:schemeClr val="bg1"/>
                </a:solidFill>
                <a:latin typeface="+mj-lt"/>
                <a:ea typeface="+mj-ea"/>
                <a:cs typeface="+mj-cs"/>
              </a:rPr>
              <a:t>Call to Action</a:t>
            </a:r>
          </a:p>
          <a:p>
            <a:r>
              <a:rPr lang="en-US" dirty="0" smtClean="0"/>
              <a:t>Continue to address today's customer needs</a:t>
            </a:r>
          </a:p>
          <a:p>
            <a:r>
              <a:rPr lang="en-US" dirty="0" smtClean="0"/>
              <a:t>Capture the potential of Hyper-V / App-V, today</a:t>
            </a:r>
          </a:p>
          <a:p>
            <a:r>
              <a:rPr lang="en-US" dirty="0" smtClean="0"/>
              <a:t>Build and Sell your added value</a:t>
            </a:r>
          </a:p>
          <a:p>
            <a:r>
              <a:rPr lang="en-US" dirty="0" smtClean="0"/>
              <a:t>BE THE TRUSTED ADVISOR to your customers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childTnLst>
                                </p:cTn>
                              </p:par>
                            </p:childTnLst>
                          </p:cTn>
                        </p:par>
                        <p:par>
                          <p:cTn id="29" fill="hold">
                            <p:stCondLst>
                              <p:cond delay="4000"/>
                            </p:stCondLst>
                            <p:childTnLst>
                              <p:par>
                                <p:cTn id="30" presetID="10" presetClass="entr" presetSubtype="0"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par>
                          <p:cTn id="33" fill="hold">
                            <p:stCondLst>
                              <p:cond delay="6000"/>
                            </p:stCondLst>
                            <p:childTnLst>
                              <p:par>
                                <p:cTn id="34" presetID="10" presetClass="entr" presetSubtype="0" fill="hold" grpId="0" nodeType="after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2000"/>
                                        <p:tgtEl>
                                          <p:spTgt spid="3">
                                            <p:txEl>
                                              <p:pRg st="8" end="8"/>
                                            </p:txEl>
                                          </p:spTgt>
                                        </p:tgtEl>
                                      </p:cBhvr>
                                    </p:animEffect>
                                  </p:childTnLst>
                                </p:cTn>
                              </p:par>
                            </p:childTnLst>
                          </p:cTn>
                        </p:par>
                        <p:par>
                          <p:cTn id="37" fill="hold">
                            <p:stCondLst>
                              <p:cond delay="8000"/>
                            </p:stCondLst>
                            <p:childTnLst>
                              <p:par>
                                <p:cTn id="38" presetID="10" presetClass="entr" presetSubtype="0" fill="hold" grpId="0" nodeType="after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blackWhite">
          <a:xfrm>
            <a:off x="76200" y="6182396"/>
            <a:ext cx="8153400" cy="523204"/>
          </a:xfrm>
          <a:prstGeom prst="rect">
            <a:avLst/>
          </a:prstGeom>
          <a:noFill/>
          <a:ln w="12700">
            <a:noFill/>
            <a:miter lim="800000"/>
            <a:headEnd type="none" w="sm" len="sm"/>
            <a:tailEnd type="none" w="sm" len="sm"/>
          </a:ln>
          <a:effectLst/>
        </p:spPr>
        <p:txBody>
          <a:bodyPr vert="horz" wrap="square" lIns="91421" tIns="45712" rIns="91421" bIns="45712" numCol="1" anchor="t" anchorCtr="0" compatLnSpc="1">
            <a:prstTxWarp prst="textNoShape">
              <a:avLst/>
            </a:prstTxWarp>
            <a:spAutoFit/>
          </a:bodyPr>
          <a:lstStyle/>
          <a:p>
            <a:pPr defTabSz="914063" eaLnBrk="0" hangingPunct="0"/>
            <a:r>
              <a:rPr lang="en-US" sz="700" dirty="0">
                <a:solidFill>
                  <a:schemeClr val="bg1"/>
                </a:solidFill>
                <a:latin typeface="Segoe" pitchFamily="34" charset="0"/>
                <a:cs typeface="Arial" charset="0"/>
              </a:rPr>
              <a:t>© </a:t>
            </a:r>
            <a:r>
              <a:rPr lang="en-US" sz="700" dirty="0" smtClean="0">
                <a:solidFill>
                  <a:schemeClr val="bg1"/>
                </a:solidFill>
                <a:latin typeface="Segoe" pitchFamily="34" charset="0"/>
                <a:cs typeface="Arial" charset="0"/>
              </a:rPr>
              <a:t>2008 Microsoft </a:t>
            </a:r>
            <a:r>
              <a:rPr lang="en-US" sz="700" dirty="0">
                <a:solidFill>
                  <a:schemeClr val="bg1"/>
                </a:solidFill>
                <a:latin typeface="Segoe" pitchFamily="34" charset="0"/>
                <a:cs typeface="Arial" charset="0"/>
              </a:rPr>
              <a:t>Corporation. All rights reserved. Microsoft, Windows, Windows Vista and other product names are or may be registered trademarks and/or trademarks in the U.S. and/or other countries.</a:t>
            </a:r>
          </a:p>
          <a:p>
            <a:pPr defTabSz="914063" eaLnBrk="0" hangingPunct="0"/>
            <a:r>
              <a:rPr lang="en-US" sz="700" dirty="0">
                <a:solidFill>
                  <a:schemeClr val="bg1"/>
                </a:solidFill>
                <a:latin typeface="Segoe" pitchFamily="34" charset="0"/>
                <a:cs typeface="Arial" charset="0"/>
              </a:rPr>
              <a:t>The information herein is for informational purposes only and represents the current view of Microsoft Corporation as of the date of this presentation</a:t>
            </a:r>
            <a:r>
              <a:rPr lang="en-US" sz="700" dirty="0" smtClean="0">
                <a:solidFill>
                  <a:schemeClr val="bg1"/>
                </a:solidFill>
                <a:latin typeface="Segoe" pitchFamily="34" charset="0"/>
                <a:cs typeface="Arial" charset="0"/>
              </a:rPr>
              <a:t>. Because </a:t>
            </a:r>
            <a:r>
              <a:rPr lang="en-US" sz="700" dirty="0">
                <a:solidFill>
                  <a:schemeClr val="bg1"/>
                </a:solidFill>
                <a:latin typeface="Segoe" pitchFamily="34" charset="0"/>
                <a:cs typeface="Arial" charset="0"/>
              </a:rPr>
              <a:t>Microsoft must respond to changing market conditions, it should not be interpreted to be a commitment on the part of Microsoft, and Microsoft cannot guarantee the accuracy of any information provided after the date of this presentation</a:t>
            </a:r>
            <a:r>
              <a:rPr lang="en-US" sz="700" dirty="0" smtClean="0">
                <a:solidFill>
                  <a:schemeClr val="bg1"/>
                </a:solidFill>
                <a:latin typeface="Segoe" pitchFamily="34" charset="0"/>
                <a:cs typeface="Arial" charset="0"/>
              </a:rPr>
              <a:t>. </a:t>
            </a:r>
            <a:r>
              <a:rPr lang="en-US" sz="700" dirty="0">
                <a:solidFill>
                  <a:schemeClr val="bg1"/>
                </a:solidFill>
                <a:latin typeface="Segoe" pitchFamily="34" charset="0"/>
                <a:cs typeface="Arial" charset="0"/>
              </a:rPr>
              <a:t/>
            </a:r>
            <a:br>
              <a:rPr lang="en-US" sz="700" dirty="0">
                <a:solidFill>
                  <a:schemeClr val="bg1"/>
                </a:solidFill>
                <a:latin typeface="Segoe" pitchFamily="34" charset="0"/>
                <a:cs typeface="Arial" charset="0"/>
              </a:rPr>
            </a:br>
            <a:r>
              <a:rPr lang="en-US" sz="700" dirty="0">
                <a:solidFill>
                  <a:schemeClr val="bg1"/>
                </a:solidFill>
                <a:latin typeface="Segoe" pitchFamily="34" charset="0"/>
                <a:cs typeface="Arial" charset="0"/>
              </a:rPr>
              <a:t>MICROSOFT MAKES NO WARRANTIES, EXPRESS, IMPLIED OR STATUTORY, AS TO THE INFORMATION IN THIS PRESENTATION.</a:t>
            </a:r>
          </a:p>
        </p:txBody>
      </p:sp>
      <p:sp>
        <p:nvSpPr>
          <p:cNvPr id="6" name="Title 1"/>
          <p:cNvSpPr txBox="1">
            <a:spLocks/>
          </p:cNvSpPr>
          <p:nvPr/>
        </p:nvSpPr>
        <p:spPr>
          <a:xfrm>
            <a:off x="381000" y="2492375"/>
            <a:ext cx="7772400" cy="147002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800" b="0" i="0" u="none" strike="noStrike" kern="1200" cap="none" spc="0" normalizeH="0" baseline="0" noProof="0" dirty="0" smtClean="0">
              <a:ln>
                <a:noFill/>
              </a:ln>
              <a:solidFill>
                <a:srgbClr val="0070C0"/>
              </a:solidFill>
              <a:effectLst/>
              <a:uLnTx/>
              <a:uFillTx/>
              <a:latin typeface="+mj-lt"/>
              <a:ea typeface="Verdana" pitchFamily="34" charset="0"/>
              <a:cs typeface="Arial" pitchFamily="34" charset="0"/>
            </a:endParaRPr>
          </a:p>
        </p:txBody>
      </p:sp>
      <p:sp>
        <p:nvSpPr>
          <p:cNvPr id="13" name="Title 12"/>
          <p:cNvSpPr>
            <a:spLocks noGrp="1"/>
          </p:cNvSpPr>
          <p:nvPr>
            <p:ph type="title"/>
          </p:nvPr>
        </p:nvSpPr>
        <p:spPr/>
        <p:txBody>
          <a:bodyPr/>
          <a:lstStyle/>
          <a:p>
            <a:pPr lvl="0"/>
            <a:r>
              <a:rPr lang="en-US" dirty="0" smtClean="0"/>
              <a:t>Thank you</a:t>
            </a:r>
            <a:br>
              <a:rPr lang="en-US" dirty="0" smtClean="0"/>
            </a:br>
            <a:r>
              <a:rPr lang="en-US" dirty="0" smtClean="0"/>
              <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3" descr="C:\Program Files\Microsoft Resource DVD Artwork\DVD_ART\Artwork_Imagery\Shapes and Graphics\Internet Cloud\cloud 1.png"/>
          <p:cNvPicPr>
            <a:picLocks noChangeAspect="1" noChangeArrowheads="1"/>
          </p:cNvPicPr>
          <p:nvPr/>
        </p:nvPicPr>
        <p:blipFill>
          <a:blip r:embed="rId3" cstate="email">
            <a:duotone>
              <a:prstClr val="black"/>
              <a:schemeClr val="bg2">
                <a:lumMod val="50000"/>
                <a:tint val="45000"/>
                <a:satMod val="400000"/>
              </a:schemeClr>
            </a:duotone>
          </a:blip>
          <a:srcRect/>
          <a:stretch>
            <a:fillRect/>
          </a:stretch>
        </p:blipFill>
        <p:spPr bwMode="auto">
          <a:xfrm>
            <a:off x="3321410" y="457200"/>
            <a:ext cx="5822590" cy="3478640"/>
          </a:xfrm>
          <a:prstGeom prst="rect">
            <a:avLst/>
          </a:prstGeom>
          <a:noFill/>
        </p:spPr>
      </p:pic>
      <p:pic>
        <p:nvPicPr>
          <p:cNvPr id="20" name="Picture 2"/>
          <p:cNvPicPr>
            <a:picLocks noChangeAspect="1" noChangeArrowheads="1"/>
          </p:cNvPicPr>
          <p:nvPr/>
        </p:nvPicPr>
        <p:blipFill>
          <a:blip r:embed="rId4" cstate="email"/>
          <a:srcRect/>
          <a:stretch>
            <a:fillRect/>
          </a:stretch>
        </p:blipFill>
        <p:spPr bwMode="auto">
          <a:xfrm>
            <a:off x="457201" y="914400"/>
            <a:ext cx="3124200" cy="2492792"/>
          </a:xfrm>
          <a:prstGeom prst="rect">
            <a:avLst/>
          </a:prstGeom>
          <a:noFill/>
          <a:ln w="9525">
            <a:noFill/>
            <a:miter lim="800000"/>
            <a:headEnd/>
            <a:tailEnd/>
          </a:ln>
          <a:effectLst/>
        </p:spPr>
      </p:pic>
      <p:grpSp>
        <p:nvGrpSpPr>
          <p:cNvPr id="2" name="Group 32"/>
          <p:cNvGrpSpPr/>
          <p:nvPr/>
        </p:nvGrpSpPr>
        <p:grpSpPr>
          <a:xfrm>
            <a:off x="457201" y="2743200"/>
            <a:ext cx="8301035" cy="1241945"/>
            <a:chOff x="1009541" y="2563113"/>
            <a:chExt cx="9817666" cy="1241945"/>
          </a:xfrm>
        </p:grpSpPr>
        <p:sp>
          <p:nvSpPr>
            <p:cNvPr id="22" name="Left-Right Arrow 21"/>
            <p:cNvSpPr/>
            <p:nvPr/>
          </p:nvSpPr>
          <p:spPr>
            <a:xfrm>
              <a:off x="1009541" y="2563113"/>
              <a:ext cx="9817666" cy="1103596"/>
            </a:xfrm>
            <a:prstGeom prst="leftRightArrow">
              <a:avLst>
                <a:gd name="adj1" fmla="val 76000"/>
                <a:gd name="adj2" fmla="val 46429"/>
              </a:avLst>
            </a:prstGeom>
            <a:gradFill flip="none" rotWithShape="1">
              <a:gsLst>
                <a:gs pos="0">
                  <a:srgbClr val="003B76"/>
                </a:gs>
                <a:gs pos="50000">
                  <a:srgbClr val="0077EE"/>
                </a:gs>
                <a:gs pos="100000">
                  <a:srgbClr val="007FFF"/>
                </a:gs>
              </a:gsLst>
              <a:lin ang="0" scaled="1"/>
              <a:tileRect/>
            </a:gradFill>
            <a:ln w="6350" cap="flat" cmpd="thickThin" algn="ctr">
              <a:noFill/>
              <a:prstDash val="solid"/>
            </a:ln>
            <a:effectLst>
              <a:glow rad="228600">
                <a:srgbClr val="000000">
                  <a:alpha val="27843"/>
                </a:srgbClr>
              </a:glow>
              <a:innerShdw blurRad="393700">
                <a:srgbClr val="000000">
                  <a:alpha val="48000"/>
                </a:srgbClr>
              </a:innerShdw>
            </a:effectLst>
            <a:scene3d>
              <a:camera prst="orthographicFront"/>
              <a:lightRig rig="threePt" dir="t"/>
            </a:scene3d>
            <a:sp3d contourW="6350">
              <a:contourClr>
                <a:srgbClr val="000000"/>
              </a:contourClr>
            </a:sp3d>
          </p:spPr>
          <p:txBody>
            <a:bodyPr lIns="91436" tIns="45718" rIns="91436" bIns="45718" anchor="ctr"/>
            <a:lstStyle/>
            <a:p>
              <a:pPr algn="ctr" defTabSz="914363" rtl="0">
                <a:lnSpc>
                  <a:spcPct val="90000"/>
                </a:lnSpc>
                <a:defRPr/>
              </a:pPr>
              <a:endParaRPr lang="en-US" sz="2800" i="1" kern="1200" spc="-151" dirty="0">
                <a:ln w="3175">
                  <a:noFill/>
                </a:ln>
                <a:solidFill>
                  <a:srgbClr val="FFFFFF"/>
                </a:solidFill>
                <a:effectLst>
                  <a:outerShdw blurRad="101600" algn="ctr" rotWithShape="0">
                    <a:prstClr val="black"/>
                  </a:outerShdw>
                </a:effectLst>
                <a:latin typeface="Segoe"/>
                <a:ea typeface="+mn-ea"/>
                <a:cs typeface="Arial" charset="0"/>
              </a:endParaRPr>
            </a:p>
          </p:txBody>
        </p:sp>
        <p:sp>
          <p:nvSpPr>
            <p:cNvPr id="23" name="TextBox 22"/>
            <p:cNvSpPr txBox="1"/>
            <p:nvPr/>
          </p:nvSpPr>
          <p:spPr>
            <a:xfrm>
              <a:off x="1211294" y="2826329"/>
              <a:ext cx="4139199" cy="978729"/>
            </a:xfrm>
            <a:prstGeom prst="rect">
              <a:avLst/>
            </a:prstGeom>
            <a:noFill/>
          </p:spPr>
          <p:txBody>
            <a:bodyPr wrap="square" rtlCol="0">
              <a:spAutoFit/>
            </a:bodyPr>
            <a:lstStyle/>
            <a:p>
              <a:pPr algn="ctr" defTabSz="914363" rtl="0">
                <a:lnSpc>
                  <a:spcPct val="90000"/>
                </a:lnSpc>
                <a:defRPr/>
              </a:pPr>
              <a:r>
                <a:rPr lang="en-US" sz="3600" kern="1200" spc="-151" dirty="0" smtClean="0">
                  <a:ln w="3175">
                    <a:noFill/>
                  </a:ln>
                  <a:solidFill>
                    <a:srgbClr val="FFFFFF"/>
                  </a:solidFill>
                  <a:effectLst>
                    <a:outerShdw blurRad="101600" algn="ctr" rotWithShape="0">
                      <a:prstClr val="black"/>
                    </a:outerShdw>
                  </a:effectLst>
                  <a:latin typeface="Segoe"/>
                  <a:ea typeface="+mn-ea"/>
                  <a:cs typeface="Arial" charset="0"/>
                </a:rPr>
                <a:t>Software</a:t>
              </a:r>
              <a:r>
                <a:rPr lang="en-US" sz="2800" kern="1200" spc="-151" dirty="0">
                  <a:ln w="3175">
                    <a:noFill/>
                  </a:ln>
                  <a:solidFill>
                    <a:srgbClr val="FFFFFF"/>
                  </a:solidFill>
                  <a:effectLst>
                    <a:outerShdw blurRad="101600" algn="ctr" rotWithShape="0">
                      <a:prstClr val="black"/>
                    </a:outerShdw>
                  </a:effectLst>
                  <a:latin typeface="Segoe"/>
                  <a:ea typeface="+mn-ea"/>
                  <a:cs typeface="Arial" charset="0"/>
                </a:rPr>
                <a:t/>
              </a:r>
              <a:br>
                <a:rPr lang="en-US" sz="2800" kern="1200" spc="-151" dirty="0">
                  <a:ln w="3175">
                    <a:noFill/>
                  </a:ln>
                  <a:solidFill>
                    <a:srgbClr val="FFFFFF"/>
                  </a:solidFill>
                  <a:effectLst>
                    <a:outerShdw blurRad="101600" algn="ctr" rotWithShape="0">
                      <a:prstClr val="black"/>
                    </a:outerShdw>
                  </a:effectLst>
                  <a:latin typeface="Segoe"/>
                  <a:ea typeface="+mn-ea"/>
                  <a:cs typeface="Arial" charset="0"/>
                </a:rPr>
              </a:br>
              <a:endParaRPr lang="en-US" sz="2800" kern="1200" spc="-151" dirty="0">
                <a:ln w="3175">
                  <a:noFill/>
                </a:ln>
                <a:solidFill>
                  <a:srgbClr val="FFFFFF"/>
                </a:solidFill>
                <a:effectLst>
                  <a:outerShdw blurRad="101600" algn="ctr" rotWithShape="0">
                    <a:prstClr val="black"/>
                  </a:outerShdw>
                </a:effectLst>
                <a:latin typeface="Segoe"/>
                <a:ea typeface="+mn-ea"/>
                <a:cs typeface="Arial" charset="0"/>
              </a:endParaRPr>
            </a:p>
          </p:txBody>
        </p:sp>
        <p:sp>
          <p:nvSpPr>
            <p:cNvPr id="24" name="TextBox 23"/>
            <p:cNvSpPr txBox="1"/>
            <p:nvPr/>
          </p:nvSpPr>
          <p:spPr>
            <a:xfrm>
              <a:off x="7758158" y="2778832"/>
              <a:ext cx="2565111" cy="646331"/>
            </a:xfrm>
            <a:prstGeom prst="rect">
              <a:avLst/>
            </a:prstGeom>
            <a:noFill/>
          </p:spPr>
          <p:txBody>
            <a:bodyPr wrap="square" rtlCol="0">
              <a:spAutoFit/>
            </a:bodyPr>
            <a:lstStyle/>
            <a:p>
              <a:pPr algn="l" defTabSz="914363" rtl="0">
                <a:defRPr/>
              </a:pPr>
              <a:r>
                <a:rPr lang="en-US" sz="3600" kern="1200" spc="-151" dirty="0" smtClean="0">
                  <a:ln w="3175">
                    <a:noFill/>
                  </a:ln>
                  <a:solidFill>
                    <a:srgbClr val="FFFFFF"/>
                  </a:solidFill>
                  <a:effectLst>
                    <a:outerShdw blurRad="101600" algn="ctr" rotWithShape="0">
                      <a:prstClr val="black"/>
                    </a:outerShdw>
                  </a:effectLst>
                  <a:latin typeface="Segoe"/>
                  <a:ea typeface="+mn-ea"/>
                  <a:cs typeface="Arial" charset="0"/>
                </a:rPr>
                <a:t>Services</a:t>
              </a:r>
              <a:endParaRPr lang="en-US" sz="3600" kern="1200" spc="-151" dirty="0">
                <a:ln w="3175">
                  <a:noFill/>
                </a:ln>
                <a:solidFill>
                  <a:srgbClr val="FFFFFF"/>
                </a:solidFill>
                <a:effectLst>
                  <a:outerShdw blurRad="101600" algn="ctr" rotWithShape="0">
                    <a:prstClr val="black"/>
                  </a:outerShdw>
                </a:effectLst>
                <a:latin typeface="Segoe"/>
                <a:ea typeface="+mn-ea"/>
                <a:cs typeface="Arial" charset="0"/>
              </a:endParaRPr>
            </a:p>
          </p:txBody>
        </p:sp>
      </p:grpSp>
      <p:sp>
        <p:nvSpPr>
          <p:cNvPr id="9" name="TextBox 8"/>
          <p:cNvSpPr txBox="1"/>
          <p:nvPr/>
        </p:nvSpPr>
        <p:spPr>
          <a:xfrm>
            <a:off x="76200" y="3892060"/>
            <a:ext cx="2819399" cy="646331"/>
          </a:xfrm>
          <a:prstGeom prst="rect">
            <a:avLst/>
          </a:prstGeom>
          <a:noFill/>
        </p:spPr>
        <p:txBody>
          <a:bodyPr wrap="square" rtlCol="0">
            <a:spAutoFit/>
          </a:bodyPr>
          <a:lstStyle/>
          <a:p>
            <a:pPr algn="ctr"/>
            <a:r>
              <a:rPr lang="en-US" sz="1800" dirty="0" smtClean="0">
                <a:solidFill>
                  <a:schemeClr val="bg1"/>
                </a:solidFill>
                <a:latin typeface="+mj-lt"/>
              </a:rPr>
              <a:t>Benefits from your </a:t>
            </a:r>
          </a:p>
          <a:p>
            <a:pPr algn="ctr"/>
            <a:r>
              <a:rPr lang="en-US" sz="1800" dirty="0" smtClean="0">
                <a:solidFill>
                  <a:schemeClr val="bg1"/>
                </a:solidFill>
                <a:latin typeface="+mj-lt"/>
              </a:rPr>
              <a:t>on premise investments</a:t>
            </a:r>
            <a:endParaRPr lang="en-US" sz="1800" dirty="0">
              <a:solidFill>
                <a:schemeClr val="bg1"/>
              </a:solidFill>
              <a:latin typeface="+mj-lt"/>
            </a:endParaRPr>
          </a:p>
        </p:txBody>
      </p:sp>
      <p:sp>
        <p:nvSpPr>
          <p:cNvPr id="10" name="TextBox 9"/>
          <p:cNvSpPr txBox="1"/>
          <p:nvPr/>
        </p:nvSpPr>
        <p:spPr>
          <a:xfrm>
            <a:off x="6324600" y="3886200"/>
            <a:ext cx="2819399" cy="646331"/>
          </a:xfrm>
          <a:prstGeom prst="rect">
            <a:avLst/>
          </a:prstGeom>
          <a:noFill/>
        </p:spPr>
        <p:txBody>
          <a:bodyPr wrap="square" rtlCol="0">
            <a:spAutoFit/>
          </a:bodyPr>
          <a:lstStyle/>
          <a:p>
            <a:pPr algn="ctr"/>
            <a:r>
              <a:rPr lang="en-US" sz="1800" dirty="0" smtClean="0">
                <a:solidFill>
                  <a:schemeClr val="bg1"/>
                </a:solidFill>
                <a:latin typeface="+mj-lt"/>
              </a:rPr>
              <a:t>Ease and convenience of online access to services</a:t>
            </a:r>
            <a:endParaRPr lang="en-US" sz="1800" dirty="0">
              <a:solidFill>
                <a:schemeClr val="bg1"/>
              </a:solidFill>
              <a:latin typeface="+mj-lt"/>
            </a:endParaRPr>
          </a:p>
        </p:txBody>
      </p:sp>
      <p:cxnSp>
        <p:nvCxnSpPr>
          <p:cNvPr id="12" name="Straight Arrow Connector 11"/>
          <p:cNvCxnSpPr>
            <a:endCxn id="21" idx="1"/>
          </p:cNvCxnSpPr>
          <p:nvPr/>
        </p:nvCxnSpPr>
        <p:spPr>
          <a:xfrm>
            <a:off x="1600200" y="4724400"/>
            <a:ext cx="914400" cy="7582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endCxn id="21" idx="3"/>
          </p:cNvCxnSpPr>
          <p:nvPr/>
        </p:nvCxnSpPr>
        <p:spPr>
          <a:xfrm rot="10800000" flipV="1">
            <a:off x="6477000" y="4648200"/>
            <a:ext cx="838202" cy="8344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514600" y="5159514"/>
            <a:ext cx="3962400" cy="646331"/>
          </a:xfrm>
          <a:prstGeom prst="rect">
            <a:avLst/>
          </a:prstGeom>
          <a:noFill/>
        </p:spPr>
        <p:txBody>
          <a:bodyPr wrap="square" rtlCol="0">
            <a:spAutoFit/>
          </a:bodyPr>
          <a:lstStyle/>
          <a:p>
            <a:pPr algn="ctr"/>
            <a:r>
              <a:rPr lang="en-US" sz="3600" b="1" dirty="0" smtClean="0">
                <a:solidFill>
                  <a:schemeClr val="bg1"/>
                </a:solidFill>
                <a:effectLst>
                  <a:outerShdw blurRad="38100" dist="38100" dir="2700000" algn="tl">
                    <a:srgbClr val="000000">
                      <a:alpha val="43137"/>
                    </a:srgbClr>
                  </a:outerShdw>
                </a:effectLst>
                <a:latin typeface="+mj-lt"/>
              </a:rPr>
              <a:t>Power of Choice</a:t>
            </a:r>
            <a:endParaRPr lang="en-US" sz="3600" b="1" dirty="0">
              <a:solidFill>
                <a:schemeClr val="bg1"/>
              </a:solidFill>
              <a:effectLst>
                <a:outerShdw blurRad="38100" dist="38100" dir="2700000" algn="tl">
                  <a:srgbClr val="000000">
                    <a:alpha val="43137"/>
                  </a:srgbClr>
                </a:outerShdw>
              </a:effectLst>
              <a:latin typeface="+mj-lt"/>
            </a:endParaRPr>
          </a:p>
        </p:txBody>
      </p:sp>
      <p:sp>
        <p:nvSpPr>
          <p:cNvPr id="26" name="TextBox 25"/>
          <p:cNvSpPr txBox="1"/>
          <p:nvPr/>
        </p:nvSpPr>
        <p:spPr>
          <a:xfrm>
            <a:off x="3200401" y="3914146"/>
            <a:ext cx="2819399" cy="646331"/>
          </a:xfrm>
          <a:prstGeom prst="rect">
            <a:avLst/>
          </a:prstGeom>
          <a:noFill/>
        </p:spPr>
        <p:txBody>
          <a:bodyPr wrap="square" rtlCol="0">
            <a:spAutoFit/>
          </a:bodyPr>
          <a:lstStyle/>
          <a:p>
            <a:pPr algn="ctr"/>
            <a:r>
              <a:rPr lang="en-US" sz="1800" dirty="0" smtClean="0">
                <a:solidFill>
                  <a:schemeClr val="bg1"/>
                </a:solidFill>
                <a:latin typeface="+mj-lt"/>
              </a:rPr>
              <a:t>Hybrid model combining best of both worlds</a:t>
            </a:r>
            <a:endParaRPr lang="en-US" sz="1800" dirty="0">
              <a:solidFill>
                <a:schemeClr val="bg1"/>
              </a:solidFill>
              <a:latin typeface="+mj-lt"/>
            </a:endParaRPr>
          </a:p>
        </p:txBody>
      </p:sp>
      <p:cxnSp>
        <p:nvCxnSpPr>
          <p:cNvPr id="27" name="Straight Arrow Connector 26"/>
          <p:cNvCxnSpPr/>
          <p:nvPr/>
        </p:nvCxnSpPr>
        <p:spPr>
          <a:xfrm rot="5400000">
            <a:off x="4240937" y="4993908"/>
            <a:ext cx="51052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Attributes of a Cloud Platform</a:t>
            </a:r>
            <a:endParaRPr lang="en-US" dirty="0"/>
          </a:p>
        </p:txBody>
      </p:sp>
      <p:graphicFrame>
        <p:nvGraphicFramePr>
          <p:cNvPr id="6" name="Content Placeholder 6"/>
          <p:cNvGraphicFramePr>
            <a:graphicFrameLocks/>
          </p:cNvGraphicFramePr>
          <p:nvPr/>
        </p:nvGraphicFramePr>
        <p:xfrm>
          <a:off x="381000" y="1524000"/>
          <a:ext cx="8382000" cy="3765106"/>
        </p:xfrm>
        <a:graphic>
          <a:graphicData uri="http://schemas.openxmlformats.org/drawingml/2006/table">
            <a:tbl>
              <a:tblPr firstRow="1" bandRow="1">
                <a:tableStyleId>{5C22544A-7EE6-4342-B048-85BDC9FD1C3A}</a:tableStyleId>
              </a:tblPr>
              <a:tblGrid>
                <a:gridCol w="3958167"/>
                <a:gridCol w="4423833"/>
              </a:tblGrid>
              <a:tr h="91827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i="1" dirty="0" smtClean="0">
                          <a:solidFill>
                            <a:schemeClr val="bg1"/>
                          </a:solidFill>
                          <a:latin typeface="Segoe Semibold" charset="0"/>
                        </a:rPr>
                        <a:t>Transforming</a:t>
                      </a:r>
                      <a:r>
                        <a:rPr lang="en-US" sz="1800" b="0" i="1" baseline="0" dirty="0" smtClean="0">
                          <a:solidFill>
                            <a:schemeClr val="bg1"/>
                          </a:solidFill>
                          <a:latin typeface="Segoe Semibold" charset="0"/>
                        </a:rPr>
                        <a:t> </a:t>
                      </a:r>
                      <a:r>
                        <a:rPr lang="en-US" sz="1800" b="0" i="1" dirty="0" smtClean="0">
                          <a:solidFill>
                            <a:schemeClr val="bg1"/>
                          </a:solidFill>
                          <a:latin typeface="Segoe Semibold" charset="0"/>
                        </a:rPr>
                        <a:t>the </a:t>
                      </a:r>
                      <a:r>
                        <a:rPr lang="en-US" sz="1800" b="0" i="1" dirty="0" smtClean="0">
                          <a:solidFill>
                            <a:schemeClr val="bg1"/>
                          </a:solidFill>
                          <a:latin typeface="Segoe Semibold" charset="0"/>
                        </a:rPr>
                        <a:t>Economics </a:t>
                      </a:r>
                      <a:r>
                        <a:rPr lang="en-US" sz="1800" b="0" i="1" dirty="0" smtClean="0">
                          <a:solidFill>
                            <a:schemeClr val="bg1"/>
                          </a:solidFill>
                          <a:latin typeface="Segoe Semibold" charset="0"/>
                        </a:rPr>
                        <a:t/>
                      </a:r>
                      <a:br>
                        <a:rPr lang="en-US" sz="1800" b="0" i="1" dirty="0" smtClean="0">
                          <a:solidFill>
                            <a:schemeClr val="bg1"/>
                          </a:solidFill>
                          <a:latin typeface="Segoe Semibold" charset="0"/>
                        </a:rPr>
                      </a:br>
                      <a:r>
                        <a:rPr lang="en-US" sz="1800" b="0" i="1" dirty="0" smtClean="0">
                          <a:solidFill>
                            <a:schemeClr val="bg1"/>
                          </a:solidFill>
                          <a:latin typeface="Segoe Semibold" charset="0"/>
                        </a:rPr>
                        <a:t>of </a:t>
                      </a:r>
                      <a:r>
                        <a:rPr lang="en-US" sz="1800" b="0" i="1" dirty="0" smtClean="0">
                          <a:solidFill>
                            <a:schemeClr val="bg1"/>
                          </a:solidFill>
                          <a:latin typeface="Segoe Semibold" charset="0"/>
                        </a:rPr>
                        <a:t>Software</a:t>
                      </a:r>
                      <a:endParaRPr lang="en-US" sz="1800" b="0" i="1" dirty="0" smtClean="0">
                        <a:solidFill>
                          <a:schemeClr val="bg1"/>
                        </a:solidFill>
                        <a:latin typeface="Segoe Semibold"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0" i="1" dirty="0" smtClean="0">
                          <a:solidFill>
                            <a:schemeClr val="bg1"/>
                          </a:solidFill>
                          <a:latin typeface="Segoe Semibold" charset="0"/>
                        </a:rPr>
                        <a:t>Comprehensive </a:t>
                      </a:r>
                      <a:br>
                        <a:rPr lang="en-US" sz="1800" b="0" i="1" dirty="0" smtClean="0">
                          <a:solidFill>
                            <a:schemeClr val="bg1"/>
                          </a:solidFill>
                          <a:latin typeface="Segoe Semibold" charset="0"/>
                        </a:rPr>
                      </a:br>
                      <a:r>
                        <a:rPr lang="en-US" sz="1800" b="0" i="1" dirty="0" smtClean="0">
                          <a:solidFill>
                            <a:schemeClr val="bg1"/>
                          </a:solidFill>
                          <a:latin typeface="Segoe Semibold" charset="0"/>
                        </a:rPr>
                        <a:t>Software + Services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739326">
                <a:tc>
                  <a:txBody>
                    <a:bodyPr/>
                    <a:lstStyle/>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Flexible, on-demand infrastructure</a:t>
                      </a:r>
                    </a:p>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Comprehensive development services</a:t>
                      </a:r>
                    </a:p>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Reduce capital and operations costs</a:t>
                      </a:r>
                    </a:p>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Cost effectively handling usage spikes</a:t>
                      </a:r>
                    </a:p>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Geo-scale and reliability</a:t>
                      </a:r>
                    </a:p>
                    <a:p>
                      <a:pPr marL="342900" indent="-342900" algn="l" rtl="0" eaLnBrk="0" fontAlgn="base" hangingPunct="0">
                        <a:lnSpc>
                          <a:spcPct val="150000"/>
                        </a:lnSpc>
                        <a:spcBef>
                          <a:spcPct val="20000"/>
                        </a:spcBef>
                        <a:spcAft>
                          <a:spcPct val="0"/>
                        </a:spcAft>
                        <a:buClr>
                          <a:srgbClr val="A8BEE2"/>
                        </a:buClr>
                        <a:buFont typeface="Arial" pitchFamily="34" charset="0"/>
                        <a:buChar char="•"/>
                      </a:pPr>
                      <a:r>
                        <a:rPr lang="en-US" sz="1600" dirty="0" smtClean="0">
                          <a:solidFill>
                            <a:srgbClr val="FFFFFF"/>
                          </a:solidFill>
                          <a:latin typeface="+mn-lt"/>
                          <a:ea typeface="+mn-ea"/>
                          <a:cs typeface="+mn-cs"/>
                        </a:rPr>
                        <a:t>Deployment and management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342900" indent="-342900" algn="l" defTabSz="457200" rtl="0" eaLnBrk="0" fontAlgn="base" latinLnBrk="0" hangingPunct="0">
                        <a:lnSpc>
                          <a:spcPct val="150000"/>
                        </a:lnSpc>
                        <a:spcBef>
                          <a:spcPct val="20000"/>
                        </a:spcBef>
                        <a:spcAft>
                          <a:spcPct val="0"/>
                        </a:spcAft>
                        <a:buClr>
                          <a:srgbClr val="A8BEE2"/>
                        </a:buClr>
                        <a:buFont typeface="Arial" pitchFamily="34" charset="0"/>
                        <a:buChar char="•"/>
                      </a:pPr>
                      <a:r>
                        <a:rPr lang="en-US" sz="1600" kern="1200" dirty="0" smtClean="0">
                          <a:solidFill>
                            <a:srgbClr val="FFFFFF"/>
                          </a:solidFill>
                          <a:latin typeface="+mn-lt"/>
                          <a:ea typeface="+mn-ea"/>
                          <a:cs typeface="+mn-cs"/>
                        </a:rPr>
                        <a:t>Consistent experience across all devices</a:t>
                      </a:r>
                    </a:p>
                    <a:p>
                      <a:pPr marL="342900" indent="-342900" algn="l" defTabSz="457200" rtl="0" eaLnBrk="0" fontAlgn="base" latinLnBrk="0" hangingPunct="0">
                        <a:lnSpc>
                          <a:spcPct val="150000"/>
                        </a:lnSpc>
                        <a:spcBef>
                          <a:spcPct val="20000"/>
                        </a:spcBef>
                        <a:spcAft>
                          <a:spcPct val="0"/>
                        </a:spcAft>
                        <a:buClr>
                          <a:srgbClr val="A8BEE2"/>
                        </a:buClr>
                        <a:buFont typeface="Arial" pitchFamily="34" charset="0"/>
                        <a:buChar char="•"/>
                      </a:pPr>
                      <a:r>
                        <a:rPr lang="en-US" sz="1600" kern="1200" dirty="0" smtClean="0">
                          <a:solidFill>
                            <a:srgbClr val="FFFFFF"/>
                          </a:solidFill>
                          <a:latin typeface="+mn-lt"/>
                          <a:ea typeface="+mn-ea"/>
                          <a:cs typeface="+mn-cs"/>
                        </a:rPr>
                        <a:t>Programming model symmetry</a:t>
                      </a:r>
                    </a:p>
                    <a:p>
                      <a:pPr marL="342900" indent="-342900" algn="l" defTabSz="457200" rtl="0" eaLnBrk="0" fontAlgn="base" latinLnBrk="0" hangingPunct="0">
                        <a:lnSpc>
                          <a:spcPct val="150000"/>
                        </a:lnSpc>
                        <a:spcBef>
                          <a:spcPct val="20000"/>
                        </a:spcBef>
                        <a:spcAft>
                          <a:spcPct val="0"/>
                        </a:spcAft>
                        <a:buClr>
                          <a:srgbClr val="A8BEE2"/>
                        </a:buClr>
                        <a:buFont typeface="Arial" pitchFamily="34" charset="0"/>
                        <a:buChar char="•"/>
                      </a:pPr>
                      <a:r>
                        <a:rPr lang="en-US" sz="1600" kern="1200" dirty="0" smtClean="0">
                          <a:solidFill>
                            <a:srgbClr val="FFFFFF"/>
                          </a:solidFill>
                          <a:latin typeface="+mn-lt"/>
                          <a:ea typeface="+mn-ea"/>
                          <a:cs typeface="+mn-cs"/>
                        </a:rPr>
                        <a:t>Familiar development environment</a:t>
                      </a:r>
                    </a:p>
                    <a:p>
                      <a:pPr marL="342900" indent="-342900" algn="l" defTabSz="457200" rtl="0" eaLnBrk="0" fontAlgn="base" latinLnBrk="0" hangingPunct="0">
                        <a:lnSpc>
                          <a:spcPct val="150000"/>
                        </a:lnSpc>
                        <a:spcBef>
                          <a:spcPct val="20000"/>
                        </a:spcBef>
                        <a:spcAft>
                          <a:spcPct val="0"/>
                        </a:spcAft>
                        <a:buClr>
                          <a:srgbClr val="A8BEE2"/>
                        </a:buClr>
                        <a:buFont typeface="Arial" pitchFamily="34" charset="0"/>
                        <a:buChar char="•"/>
                      </a:pPr>
                      <a:r>
                        <a:rPr lang="en-US" sz="1600" kern="1200" dirty="0" smtClean="0">
                          <a:solidFill>
                            <a:srgbClr val="FFFFFF"/>
                          </a:solidFill>
                          <a:latin typeface="+mn-lt"/>
                          <a:ea typeface="+mn-ea"/>
                          <a:cs typeface="+mn-cs"/>
                        </a:rPr>
                        <a:t>Designed for security &amp; privacy</a:t>
                      </a:r>
                    </a:p>
                    <a:p>
                      <a:pPr marL="342900" indent="-342900" algn="l" defTabSz="457200" rtl="0" eaLnBrk="0" fontAlgn="base" latinLnBrk="0" hangingPunct="0">
                        <a:lnSpc>
                          <a:spcPct val="150000"/>
                        </a:lnSpc>
                        <a:spcBef>
                          <a:spcPct val="20000"/>
                        </a:spcBef>
                        <a:spcAft>
                          <a:spcPct val="0"/>
                        </a:spcAft>
                        <a:buClr>
                          <a:srgbClr val="A8BEE2"/>
                        </a:buClr>
                        <a:buFont typeface="Arial" pitchFamily="34" charset="0"/>
                        <a:buChar char="•"/>
                      </a:pPr>
                      <a:r>
                        <a:rPr lang="en-US" sz="1600" kern="1200" dirty="0" smtClean="0">
                          <a:solidFill>
                            <a:srgbClr val="FFFFFF"/>
                          </a:solidFill>
                          <a:latin typeface="+mn-lt"/>
                          <a:ea typeface="+mn-ea"/>
                          <a:cs typeface="+mn-cs"/>
                        </a:rPr>
                        <a:t>Control &amp; customizability</a:t>
                      </a:r>
                    </a:p>
                    <a:p>
                      <a:pPr marL="182880" indent="-182880">
                        <a:lnSpc>
                          <a:spcPct val="150000"/>
                        </a:lnSpc>
                        <a:buClr>
                          <a:srgbClr val="007FFF"/>
                        </a:buClr>
                        <a:buFont typeface="Wingdings" pitchFamily="2" charset="2"/>
                        <a:buChar char="§"/>
                      </a:pPr>
                      <a:endParaRPr lang="en-US" sz="1600" spc="0" dirty="0" smtClean="0">
                        <a:solidFill>
                          <a:schemeClr val="bg1"/>
                        </a:solidFill>
                        <a:latin typeface="Segoe" charset="0"/>
                      </a:endParaRPr>
                    </a:p>
                    <a:p>
                      <a:pPr marL="182880" indent="-182880">
                        <a:lnSpc>
                          <a:spcPct val="150000"/>
                        </a:lnSpc>
                        <a:buClr>
                          <a:srgbClr val="007FFF"/>
                        </a:buClr>
                        <a:buFont typeface="Wingdings" pitchFamily="2" charset="2"/>
                        <a:buChar char="§"/>
                      </a:pPr>
                      <a:endParaRPr lang="en-US" sz="1600" spc="0" dirty="0" smtClean="0">
                        <a:solidFill>
                          <a:schemeClr val="bg1"/>
                        </a:solidFill>
                        <a:latin typeface="Segoe"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0" dirty="0" smtClean="0">
                <a:latin typeface="Segoe UI" pitchFamily="34" charset="0"/>
                <a:cs typeface="Segoe UI" pitchFamily="34" charset="0"/>
              </a:rPr>
              <a:t>Azure Services </a:t>
            </a:r>
            <a:r>
              <a:rPr lang="en-US" b="0" dirty="0" smtClean="0">
                <a:latin typeface="Segoe UI" pitchFamily="34" charset="0"/>
                <a:cs typeface="Segoe UI" pitchFamily="34" charset="0"/>
              </a:rPr>
              <a:t>Platform</a:t>
            </a:r>
            <a:r>
              <a:rPr lang="en-US" dirty="0" smtClean="0"/>
              <a:t/>
            </a:r>
            <a:br>
              <a:rPr lang="en-US" dirty="0" smtClean="0"/>
            </a:b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a:buNone/>
            </a:pPr>
            <a:r>
              <a:rPr lang="en-US" b="1" dirty="0" smtClean="0"/>
              <a:t>Why "Azure"?</a:t>
            </a:r>
            <a:endParaRPr lang="en-US" dirty="0" smtClean="0"/>
          </a:p>
          <a:p>
            <a:pPr>
              <a:buNone/>
            </a:pPr>
            <a:r>
              <a:rPr lang="en-US" dirty="0" smtClean="0"/>
              <a:t>	An English word meaning “sky blue” or “cloudless sky”, “azure” is similar to its counterparts in several languages: </a:t>
            </a:r>
            <a:r>
              <a:rPr lang="en-US" i="1" dirty="0" smtClean="0"/>
              <a:t>azuur</a:t>
            </a:r>
            <a:r>
              <a:rPr lang="en-US" i="1" dirty="0" smtClean="0"/>
              <a:t> </a:t>
            </a:r>
            <a:r>
              <a:rPr lang="en-US" dirty="0" smtClean="0"/>
              <a:t>in Dutch, </a:t>
            </a:r>
            <a:r>
              <a:rPr lang="en-US" i="1" dirty="0" smtClean="0"/>
              <a:t>azur</a:t>
            </a:r>
            <a:r>
              <a:rPr lang="en-US" i="1" dirty="0" smtClean="0"/>
              <a:t> </a:t>
            </a:r>
            <a:r>
              <a:rPr lang="en-US" dirty="0" smtClean="0"/>
              <a:t>in French, </a:t>
            </a:r>
            <a:r>
              <a:rPr lang="en-US" i="1" dirty="0" smtClean="0"/>
              <a:t>azzurro</a:t>
            </a:r>
            <a:r>
              <a:rPr lang="en-US" i="1" dirty="0" smtClean="0"/>
              <a:t> </a:t>
            </a:r>
            <a:r>
              <a:rPr lang="en-US" dirty="0" smtClean="0"/>
              <a:t>in Italian, </a:t>
            </a:r>
            <a:r>
              <a:rPr lang="en-US" i="1" dirty="0" smtClean="0"/>
              <a:t>lazury</a:t>
            </a:r>
            <a:r>
              <a:rPr lang="en-US" i="1" dirty="0" smtClean="0"/>
              <a:t> </a:t>
            </a:r>
            <a:r>
              <a:rPr lang="en-US" dirty="0" smtClean="0"/>
              <a:t>in Russian, and </a:t>
            </a:r>
            <a:r>
              <a:rPr lang="en-US" i="1" dirty="0" smtClean="0"/>
              <a:t>azul</a:t>
            </a:r>
            <a:r>
              <a:rPr lang="en-US" i="1" dirty="0" smtClean="0"/>
              <a:t> </a:t>
            </a:r>
            <a:r>
              <a:rPr lang="en-US" dirty="0" smtClean="0"/>
              <a:t>in Portuguese and Spanish. </a:t>
            </a:r>
          </a:p>
          <a:p>
            <a:pPr>
              <a:buNone/>
            </a:pPr>
            <a:endParaRPr lang="en-US" dirty="0" smtClean="0"/>
          </a:p>
          <a:p>
            <a:pPr>
              <a:buNone/>
            </a:pPr>
            <a:r>
              <a:rPr lang="en-US" dirty="0" smtClean="0"/>
              <a:t>	In qualitative research, “azure” was seen as </a:t>
            </a:r>
            <a:r>
              <a:rPr lang="en-US" i="1" dirty="0" smtClean="0"/>
              <a:t>sophisticated, pleasant, </a:t>
            </a:r>
            <a:r>
              <a:rPr lang="en-US" dirty="0" smtClean="0"/>
              <a:t>and </a:t>
            </a:r>
            <a:r>
              <a:rPr lang="en-US" i="1" dirty="0" smtClean="0"/>
              <a:t>desirable. </a:t>
            </a:r>
            <a:r>
              <a:rPr lang="en-US" dirty="0" smtClean="0"/>
              <a:t>Associations with luxury gave “azure” the sense of being premium quality and reliable. In the specific context of software or cloud computing, “azure” was seen as innovative and reliable. </a:t>
            </a:r>
          </a:p>
        </p:txBody>
      </p:sp>
      <p:pic>
        <p:nvPicPr>
          <p:cNvPr id="3074" name="Picture 2" descr="C:\Users\pascalwa\Pictures\Azure Services Platform\Windows Azure\Windows Azure logo rev.png"/>
          <p:cNvPicPr>
            <a:picLocks noChangeAspect="1" noChangeArrowheads="1"/>
          </p:cNvPicPr>
          <p:nvPr/>
        </p:nvPicPr>
        <p:blipFill>
          <a:blip r:embed="rId3" cstate="email"/>
          <a:srcRect/>
          <a:stretch>
            <a:fillRect/>
          </a:stretch>
        </p:blipFill>
        <p:spPr bwMode="auto">
          <a:xfrm>
            <a:off x="228600" y="381000"/>
            <a:ext cx="4889330" cy="906504"/>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Azure for Developer Audiences</a:t>
            </a:r>
            <a:endParaRPr lang="en-US" dirty="0"/>
          </a:p>
        </p:txBody>
      </p:sp>
      <p:pic>
        <p:nvPicPr>
          <p:cNvPr id="5" name="Picture 3" descr="\\eventsql\dvd\Online_ART\DVD_ART34\Artwork_Imagery\Icons - Illustrations\Internet Clouds web\clouds.png"/>
          <p:cNvPicPr>
            <a:picLocks noChangeAspect="1" noChangeArrowheads="1"/>
          </p:cNvPicPr>
          <p:nvPr/>
        </p:nvPicPr>
        <p:blipFill>
          <a:blip r:embed="rId3" cstate="email"/>
          <a:srcRect b="17412"/>
          <a:stretch>
            <a:fillRect/>
          </a:stretch>
        </p:blipFill>
        <p:spPr bwMode="auto">
          <a:xfrm>
            <a:off x="612777" y="1203807"/>
            <a:ext cx="7845423" cy="4358793"/>
          </a:xfrm>
          <a:prstGeom prst="rect">
            <a:avLst/>
          </a:prstGeom>
          <a:noFill/>
        </p:spPr>
      </p:pic>
      <p:graphicFrame>
        <p:nvGraphicFramePr>
          <p:cNvPr id="6" name="Table 5"/>
          <p:cNvGraphicFramePr>
            <a:graphicFrameLocks noGrp="1"/>
          </p:cNvGraphicFramePr>
          <p:nvPr/>
        </p:nvGraphicFramePr>
        <p:xfrm>
          <a:off x="612777" y="1295400"/>
          <a:ext cx="7845423" cy="4666573"/>
        </p:xfrm>
        <a:graphic>
          <a:graphicData uri="http://schemas.openxmlformats.org/drawingml/2006/table">
            <a:tbl>
              <a:tblPr firstRow="1" bandRow="1">
                <a:tableStyleId>{5C22544A-7EE6-4342-B048-85BDC9FD1C3A}</a:tableStyleId>
              </a:tblPr>
              <a:tblGrid>
                <a:gridCol w="2615141"/>
                <a:gridCol w="2615141"/>
                <a:gridCol w="2615141"/>
              </a:tblGrid>
              <a:tr h="439756">
                <a:tc>
                  <a:txBody>
                    <a:bodyPr/>
                    <a:lstStyle/>
                    <a:p>
                      <a:pPr algn="ctr"/>
                      <a:r>
                        <a:rPr lang="en-US" sz="2400" b="0" dirty="0" smtClean="0">
                          <a:solidFill>
                            <a:schemeClr val="bg1"/>
                          </a:solidFill>
                          <a:effectLst/>
                          <a:latin typeface="Segoe" charset="0"/>
                        </a:rPr>
                        <a:t>Web</a:t>
                      </a:r>
                      <a:endParaRPr lang="en-US" sz="2400" b="0" dirty="0">
                        <a:solidFill>
                          <a:schemeClr val="bg1"/>
                        </a:solidFill>
                        <a:effectLst/>
                        <a:latin typeface="Segoe" charset="0"/>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dirty="0" smtClean="0">
                          <a:solidFill>
                            <a:schemeClr val="bg1"/>
                          </a:solidFill>
                          <a:effectLst/>
                          <a:latin typeface="Segoe" charset="0"/>
                        </a:rPr>
                        <a:t>Corporate</a:t>
                      </a:r>
                      <a:endParaRPr lang="en-US" sz="2400" b="0" dirty="0">
                        <a:solidFill>
                          <a:schemeClr val="bg1"/>
                        </a:solidFill>
                        <a:effectLst/>
                        <a:latin typeface="Segoe" charset="0"/>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b="0" dirty="0" smtClean="0">
                          <a:solidFill>
                            <a:schemeClr val="bg1"/>
                          </a:solidFill>
                          <a:effectLst/>
                          <a:latin typeface="Segoe" charset="0"/>
                        </a:rPr>
                        <a:t>ISV</a:t>
                      </a:r>
                      <a:endParaRPr lang="en-US" sz="2400" b="0" dirty="0">
                        <a:solidFill>
                          <a:schemeClr val="bg1"/>
                        </a:solidFill>
                        <a:effectLst/>
                        <a:latin typeface="Segoe" charset="0"/>
                      </a:endParaRPr>
                    </a:p>
                  </a:txBody>
                  <a:tcPr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874093">
                <a:tc>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Develop applications at Internet scale</a:t>
                      </a:r>
                    </a:p>
                    <a:p>
                      <a:pPr marL="182880" marR="0" lvl="1" indent="-182880" algn="l" defTabSz="914400" rtl="0" eaLnBrk="1" fontAlgn="auto" latinLnBrk="0" hangingPunct="1">
                        <a:lnSpc>
                          <a:spcPct val="100000"/>
                        </a:lnSpc>
                        <a:spcBef>
                          <a:spcPts val="1200"/>
                        </a:spcBef>
                        <a:spcAft>
                          <a:spcPts val="0"/>
                        </a:spcAft>
                        <a:buClr>
                          <a:srgbClr val="007FFF"/>
                        </a:buClr>
                        <a:buSzTx/>
                        <a:buFont typeface="Wingdings" pitchFamily="2" charset="2"/>
                        <a:buChar char="§"/>
                        <a:tabLst/>
                        <a:defRPr/>
                      </a:pPr>
                      <a:r>
                        <a:rPr lang="en-US" sz="1400" kern="0" spc="0" dirty="0" smtClean="0">
                          <a:ln w="3175" cmpd="sng">
                            <a:noFill/>
                          </a:ln>
                          <a:solidFill>
                            <a:schemeClr val="tx1"/>
                          </a:solidFill>
                          <a:effectLst/>
                          <a:latin typeface="Segoe" charset="0"/>
                        </a:rPr>
                        <a:t>Focus on business logic and not operational</a:t>
                      </a:r>
                      <a:r>
                        <a:rPr lang="en-US" sz="1400" kern="0" spc="0" baseline="0" dirty="0" smtClean="0">
                          <a:ln w="3175" cmpd="sng">
                            <a:noFill/>
                          </a:ln>
                          <a:solidFill>
                            <a:schemeClr val="tx1"/>
                          </a:solidFill>
                          <a:effectLst/>
                          <a:latin typeface="Segoe" charset="0"/>
                        </a:rPr>
                        <a:t> constraints</a:t>
                      </a: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Use one</a:t>
                      </a:r>
                      <a:r>
                        <a:rPr lang="en-US" sz="1400" kern="0" spc="0" baseline="0" dirty="0" smtClean="0">
                          <a:ln w="3175" cmpd="sng">
                            <a:noFill/>
                          </a:ln>
                          <a:solidFill>
                            <a:schemeClr val="tx1"/>
                          </a:solidFill>
                          <a:effectLst/>
                          <a:latin typeface="Segoe" charset="0"/>
                        </a:rPr>
                        <a:t> platform for expansive user experience and device support</a:t>
                      </a: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Get started quickly using</a:t>
                      </a:r>
                      <a:r>
                        <a:rPr lang="en-US" sz="1400" kern="0" spc="0" baseline="0" dirty="0" smtClean="0">
                          <a:ln w="3175" cmpd="sng">
                            <a:noFill/>
                          </a:ln>
                          <a:solidFill>
                            <a:schemeClr val="tx1"/>
                          </a:solidFill>
                          <a:effectLst/>
                          <a:latin typeface="Segoe" charset="0"/>
                        </a:rPr>
                        <a:t> your existing skills</a:t>
                      </a: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Reach broad market</a:t>
                      </a:r>
                      <a:r>
                        <a:rPr lang="en-US" sz="1400" kern="0" spc="0" baseline="0" dirty="0" smtClean="0">
                          <a:ln w="3175" cmpd="sng">
                            <a:noFill/>
                          </a:ln>
                          <a:solidFill>
                            <a:schemeClr val="tx1"/>
                          </a:solidFill>
                          <a:effectLst/>
                          <a:latin typeface="Segoe" charset="0"/>
                        </a:rPr>
                        <a:t> </a:t>
                      </a:r>
                      <a:r>
                        <a:rPr lang="en-US" sz="1400" kern="0" spc="0" dirty="0" smtClean="0">
                          <a:ln w="3175" cmpd="sng">
                            <a:noFill/>
                          </a:ln>
                          <a:solidFill>
                            <a:schemeClr val="tx1"/>
                          </a:solidFill>
                          <a:effectLst/>
                          <a:latin typeface="Segoe" charset="0"/>
                        </a:rPr>
                        <a:t>with Microsoft Live properties</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Extend</a:t>
                      </a:r>
                      <a:r>
                        <a:rPr lang="en-US" sz="1400" kern="0" spc="0" baseline="0" dirty="0" smtClean="0">
                          <a:ln w="3175" cmpd="sng">
                            <a:noFill/>
                          </a:ln>
                          <a:solidFill>
                            <a:schemeClr val="tx1"/>
                          </a:solidFill>
                          <a:effectLst/>
                          <a:latin typeface="Segoe" charset="0"/>
                        </a:rPr>
                        <a:t> existing </a:t>
                      </a:r>
                      <a:r>
                        <a:rPr lang="en-US" sz="1400" kern="0" spc="0" baseline="0" dirty="0" smtClean="0">
                          <a:ln w="3175" cmpd="sng">
                            <a:noFill/>
                          </a:ln>
                          <a:solidFill>
                            <a:schemeClr val="tx1"/>
                          </a:solidFill>
                          <a:effectLst/>
                          <a:latin typeface="Segoe" charset="0"/>
                        </a:rPr>
                        <a:t>and build new applications</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baseline="0" dirty="0" smtClean="0">
                          <a:ln w="3175" cmpd="sng">
                            <a:noFill/>
                          </a:ln>
                          <a:solidFill>
                            <a:schemeClr val="tx1"/>
                          </a:solidFill>
                          <a:effectLst/>
                          <a:latin typeface="Segoe" charset="0"/>
                        </a:rPr>
                        <a:t>Accelerate Innovation with new IT flexibility</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Use consistent, familiar</a:t>
                      </a:r>
                      <a:r>
                        <a:rPr lang="en-US" sz="1400" kern="0" spc="0" baseline="0" dirty="0" smtClean="0">
                          <a:ln w="3175" cmpd="sng">
                            <a:noFill/>
                          </a:ln>
                          <a:solidFill>
                            <a:schemeClr val="tx1"/>
                          </a:solidFill>
                          <a:effectLst/>
                          <a:latin typeface="Segoe" charset="0"/>
                        </a:rPr>
                        <a:t> programming models &amp; tools</a:t>
                      </a: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Maintain</a:t>
                      </a:r>
                      <a:r>
                        <a:rPr lang="en-US" sz="1400" kern="0" spc="0" baseline="0" dirty="0" smtClean="0">
                          <a:ln w="3175" cmpd="sng">
                            <a:noFill/>
                          </a:ln>
                          <a:solidFill>
                            <a:schemeClr val="tx1"/>
                          </a:solidFill>
                          <a:effectLst/>
                          <a:latin typeface="Segoe" charset="0"/>
                        </a:rPr>
                        <a:t> enterprise architecture &amp; process governance</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baseline="0" dirty="0" smtClean="0">
                          <a:ln w="3175" cmpd="sng">
                            <a:noFill/>
                          </a:ln>
                          <a:solidFill>
                            <a:schemeClr val="tx1"/>
                          </a:solidFill>
                          <a:effectLst/>
                          <a:latin typeface="Segoe" charset="0"/>
                        </a:rPr>
                        <a:t>Integrate applications with partners across networks</a:t>
                      </a:r>
                      <a:endParaRPr lang="en-US" sz="1400" kern="0" spc="0" dirty="0" smtClean="0">
                        <a:ln w="3175" cmpd="sng">
                          <a:noFill/>
                        </a:ln>
                        <a:solidFill>
                          <a:schemeClr val="tx1"/>
                        </a:solidFill>
                        <a:effectLst/>
                        <a:latin typeface="Segoe"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4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dirty="0" smtClean="0">
                          <a:ln w="3175" cmpd="sng">
                            <a:noFill/>
                          </a:ln>
                          <a:solidFill>
                            <a:schemeClr val="tx1"/>
                          </a:solidFill>
                          <a:effectLst/>
                          <a:latin typeface="Segoe" charset="0"/>
                        </a:rPr>
                        <a:t>Accelerate</a:t>
                      </a:r>
                      <a:r>
                        <a:rPr lang="en-US" sz="1400" kern="0" spc="0" baseline="0" dirty="0" smtClean="0">
                          <a:ln w="3175" cmpd="sng">
                            <a:noFill/>
                          </a:ln>
                          <a:solidFill>
                            <a:schemeClr val="tx1"/>
                          </a:solidFill>
                          <a:effectLst/>
                          <a:latin typeface="Segoe" charset="0"/>
                        </a:rPr>
                        <a:t> SaaS solutions development</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baseline="0" dirty="0" smtClean="0">
                          <a:ln w="3175" cmpd="sng">
                            <a:noFill/>
                          </a:ln>
                          <a:solidFill>
                            <a:schemeClr val="tx1"/>
                          </a:solidFill>
                          <a:effectLst/>
                          <a:latin typeface="Segoe" charset="0"/>
                        </a:rPr>
                        <a:t>Deepen customer relationships and continuously provide new value</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baseline="0" dirty="0" smtClean="0">
                          <a:ln w="3175" cmpd="sng">
                            <a:noFill/>
                          </a:ln>
                          <a:solidFill>
                            <a:schemeClr val="tx1"/>
                          </a:solidFill>
                          <a:effectLst/>
                          <a:latin typeface="Segoe" charset="0"/>
                        </a:rPr>
                        <a:t>Capture built-in multi-tenancy</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400" kern="0" spc="0" baseline="0" dirty="0" smtClean="0">
                          <a:ln w="3175" cmpd="sng">
                            <a:noFill/>
                          </a:ln>
                          <a:solidFill>
                            <a:schemeClr val="tx1"/>
                          </a:solidFill>
                          <a:effectLst/>
                          <a:latin typeface="Segoe" charset="0"/>
                        </a:rPr>
                        <a:t>Inherent extensibility &amp; integration features</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24000">
                <a:tc gridSpan="3">
                  <a:txBody>
                    <a:bodyPr/>
                    <a:lstStyle/>
                    <a:p>
                      <a:pPr marL="182880" marR="0" lvl="1" indent="-182880" algn="ctr" defTabSz="914400" rtl="0" eaLnBrk="1" fontAlgn="auto" latinLnBrk="0" hangingPunct="1">
                        <a:lnSpc>
                          <a:spcPct val="100000"/>
                        </a:lnSpc>
                        <a:spcBef>
                          <a:spcPts val="1200"/>
                        </a:spcBef>
                        <a:spcAft>
                          <a:spcPts val="0"/>
                        </a:spcAft>
                        <a:buClr>
                          <a:srgbClr val="007FFF"/>
                        </a:buClr>
                        <a:buSzTx/>
                        <a:buFont typeface="Wingdings" pitchFamily="2" charset="2"/>
                        <a:buNone/>
                        <a:tabLst>
                          <a:tab pos="457200" algn="ctr"/>
                          <a:tab pos="914400" algn="ctr"/>
                          <a:tab pos="1371600" algn="ctr"/>
                          <a:tab pos="1828800" algn="ctr"/>
                          <a:tab pos="2286000" algn="ctr"/>
                          <a:tab pos="2743200" algn="ctr"/>
                          <a:tab pos="3200400" algn="ctr"/>
                          <a:tab pos="3657600" algn="ctr"/>
                        </a:tabLst>
                        <a:defRPr/>
                      </a:pPr>
                      <a:r>
                        <a:rPr lang="en-US" sz="1600" kern="0" spc="0" baseline="0" dirty="0" smtClean="0">
                          <a:ln w="3175" cmpd="sng">
                            <a:noFill/>
                          </a:ln>
                          <a:solidFill>
                            <a:schemeClr val="bg1"/>
                          </a:solidFill>
                          <a:effectLst>
                            <a:outerShdw blurRad="38100" dist="38100" dir="2700000" algn="tl">
                              <a:srgbClr val="000000">
                                <a:alpha val="43137"/>
                              </a:srgbClr>
                            </a:outerShdw>
                          </a:effectLst>
                          <a:latin typeface="Segoe" charset="0"/>
                        </a:rPr>
                        <a:t>Flexibility          Reliability          Scalability          Security          Interoperability</a:t>
                      </a:r>
                      <a:endParaRPr lang="en-US" sz="1600" kern="0" spc="0" dirty="0" smtClean="0">
                        <a:ln w="3175" cmpd="sng">
                          <a:noFill/>
                        </a:ln>
                        <a:solidFill>
                          <a:schemeClr val="bg1"/>
                        </a:solidFill>
                        <a:effectLst>
                          <a:outerShdw blurRad="38100" dist="38100" dir="2700000" algn="tl">
                            <a:srgbClr val="000000">
                              <a:alpha val="43137"/>
                            </a:srgbClr>
                          </a:outerShdw>
                        </a:effectLst>
                        <a:latin typeface="Segoe"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marL="182880" indent="-182880" algn="ctr">
                        <a:lnSpc>
                          <a:spcPct val="100000"/>
                        </a:lnSpc>
                        <a:buClr>
                          <a:srgbClr val="007FFF"/>
                        </a:buClr>
                        <a:buFont typeface="Wingdings" pitchFamily="2" charset="2"/>
                        <a:buChar char="§"/>
                      </a:pPr>
                      <a:endParaRPr lang="en-US" sz="1400" spc="0" dirty="0">
                        <a:solidFill>
                          <a:schemeClr val="tx1"/>
                        </a:solidFill>
                        <a:effectLst/>
                        <a:latin typeface="Segoe" charset="0"/>
                      </a:endParaRPr>
                    </a:p>
                  </a:txBody>
                  <a:tcPr>
                    <a:noFill/>
                  </a:tcPr>
                </a:tc>
                <a:tc hMerge="1">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400" kern="0" spc="0" dirty="0" smtClean="0">
                        <a:ln w="3175" cmpd="sng">
                          <a:noFill/>
                        </a:ln>
                        <a:solidFill>
                          <a:schemeClr val="tx1"/>
                        </a:solidFill>
                        <a:effectLst/>
                        <a:latin typeface="Segoe" charset="0"/>
                      </a:endParaRPr>
                    </a:p>
                  </a:txBody>
                  <a:tcPr>
                    <a:noFill/>
                  </a:tcPr>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ounded Rectangle 65"/>
          <p:cNvSpPr/>
          <p:nvPr/>
        </p:nvSpPr>
        <p:spPr bwMode="auto">
          <a:xfrm>
            <a:off x="3315653" y="2057400"/>
            <a:ext cx="2486025" cy="1066800"/>
          </a:xfrm>
          <a:prstGeom prst="roundRect">
            <a:avLst>
              <a:gd name="adj" fmla="val 17119"/>
            </a:avLst>
          </a:prstGeom>
          <a:gradFill flip="none" rotWithShape="1">
            <a:gsLst>
              <a:gs pos="0">
                <a:srgbClr val="041E3A">
                  <a:alpha val="20000"/>
                </a:srgbClr>
              </a:gs>
              <a:gs pos="39000">
                <a:schemeClr val="tx1">
                  <a:alpha val="17000"/>
                </a:schemeClr>
              </a:gs>
              <a:gs pos="88000">
                <a:srgbClr val="05284F">
                  <a:alpha val="20000"/>
                </a:srgbClr>
              </a:gs>
            </a:gsLst>
            <a:lin ang="3000000" scaled="0"/>
            <a:tileRect/>
          </a:gradFill>
          <a:ln w="9525">
            <a:solidFill>
              <a:schemeClr val="bg1"/>
            </a:solidFill>
            <a:headEnd type="none" w="med" len="med"/>
            <a:tailEnd type="none" w="med" len="med"/>
          </a:ln>
          <a:effectLst/>
          <a:scene3d>
            <a:camera prst="orthographicFront">
              <a:rot lat="0" lon="0" rev="0"/>
            </a:camera>
            <a:lightRig rig="brightRoom" dir="t"/>
          </a:scene3d>
          <a:sp3d prstMaterial="softEdge">
            <a:extrusionClr>
              <a:srgbClr val="041E3A"/>
            </a:extrusionClr>
            <a:contourClr>
              <a:srgbClr val="000000"/>
            </a:contourClr>
          </a:sp3d>
        </p:spPr>
        <p:txBody>
          <a:bodyPr vert="horz" wrap="square" lIns="121893" tIns="60947" rIns="121893" bIns="60947" numCol="1" rtlCol="0" anchor="ctr" anchorCtr="0" compatLnSpc="1">
            <a:prstTxWarp prst="textNoShape">
              <a:avLst/>
            </a:prstTxWarp>
          </a:bodyPr>
          <a:lstStyle/>
          <a:p>
            <a:pPr algn="ctr" defTabSz="914061"/>
            <a:r>
              <a:rPr lang="en-US" sz="1800" dirty="0" smtClean="0">
                <a:solidFill>
                  <a:srgbClr val="FFFFFF"/>
                </a:solidFill>
                <a:latin typeface="Segoe" pitchFamily="34" charset="0"/>
              </a:rPr>
              <a:t> </a:t>
            </a:r>
            <a:endParaRPr lang="en-US" sz="1800" dirty="0" smtClean="0">
              <a:solidFill>
                <a:srgbClr val="FFFFFF"/>
              </a:solidFill>
              <a:latin typeface="Segoe" pitchFamily="34" charset="0"/>
            </a:endParaRPr>
          </a:p>
        </p:txBody>
      </p:sp>
      <p:grpSp>
        <p:nvGrpSpPr>
          <p:cNvPr id="64" name="Group 63"/>
          <p:cNvGrpSpPr/>
          <p:nvPr/>
        </p:nvGrpSpPr>
        <p:grpSpPr>
          <a:xfrm>
            <a:off x="3577093" y="2133600"/>
            <a:ext cx="1909307" cy="938010"/>
            <a:chOff x="2895600" y="2133600"/>
            <a:chExt cx="1909307" cy="938010"/>
          </a:xfrm>
        </p:grpSpPr>
        <p:pic>
          <p:nvPicPr>
            <p:cNvPr id="37" name="Picture 9" descr="C:\Users\maryfj\Desktop\PDC Visuals\Assets\Strata3D architecture chart\Logos\Dynamics CRM Online\dyn-CRM-Online_ALT_rgb_r.png"/>
            <p:cNvPicPr>
              <a:picLocks noChangeAspect="1" noChangeArrowheads="1"/>
            </p:cNvPicPr>
            <p:nvPr/>
          </p:nvPicPr>
          <p:blipFill>
            <a:blip r:embed="rId3" cstate="email"/>
            <a:stretch>
              <a:fillRect/>
            </a:stretch>
          </p:blipFill>
          <p:spPr bwMode="invGray">
            <a:xfrm>
              <a:off x="2895600" y="2695575"/>
              <a:ext cx="1909307" cy="376035"/>
            </a:xfrm>
            <a:prstGeom prst="rect">
              <a:avLst/>
            </a:prstGeom>
            <a:noFill/>
          </p:spPr>
        </p:pic>
        <p:pic>
          <p:nvPicPr>
            <p:cNvPr id="40" name="Picture 6" descr="C:\Users\maryfj\Desktop\PDC Visuals\Assets\Strata3D architecture chart\Logos\SharePoint Online\ShrPt-Online_h_bL_r.png"/>
            <p:cNvPicPr>
              <a:picLocks noChangeAspect="1" noChangeArrowheads="1"/>
            </p:cNvPicPr>
            <p:nvPr/>
          </p:nvPicPr>
          <p:blipFill>
            <a:blip r:embed="rId4" cstate="email"/>
            <a:stretch>
              <a:fillRect/>
            </a:stretch>
          </p:blipFill>
          <p:spPr bwMode="invGray">
            <a:xfrm>
              <a:off x="3147125" y="2456117"/>
              <a:ext cx="1406256" cy="210883"/>
            </a:xfrm>
            <a:prstGeom prst="rect">
              <a:avLst/>
            </a:prstGeom>
            <a:noFill/>
          </p:spPr>
        </p:pic>
        <p:pic>
          <p:nvPicPr>
            <p:cNvPr id="56" name="Picture 55" descr="Exchange-Online-Logo-r.png"/>
            <p:cNvPicPr>
              <a:picLocks noChangeAspect="1"/>
            </p:cNvPicPr>
            <p:nvPr/>
          </p:nvPicPr>
          <p:blipFill>
            <a:blip r:embed="rId5" cstate="email"/>
            <a:stretch>
              <a:fillRect/>
            </a:stretch>
          </p:blipFill>
          <p:spPr bwMode="invGray">
            <a:xfrm>
              <a:off x="3198574" y="2133600"/>
              <a:ext cx="1303359" cy="258357"/>
            </a:xfrm>
            <a:prstGeom prst="rect">
              <a:avLst/>
            </a:prstGeom>
          </p:spPr>
        </p:pic>
      </p:grpSp>
      <p:sp>
        <p:nvSpPr>
          <p:cNvPr id="65" name="Rounded Rectangle 64"/>
          <p:cNvSpPr/>
          <p:nvPr/>
        </p:nvSpPr>
        <p:spPr bwMode="auto">
          <a:xfrm>
            <a:off x="609599" y="2057400"/>
            <a:ext cx="2486025" cy="1066800"/>
          </a:xfrm>
          <a:prstGeom prst="roundRect">
            <a:avLst>
              <a:gd name="adj" fmla="val 17119"/>
            </a:avLst>
          </a:prstGeom>
          <a:gradFill flip="none" rotWithShape="1">
            <a:gsLst>
              <a:gs pos="0">
                <a:srgbClr val="041E3A">
                  <a:alpha val="20000"/>
                </a:srgbClr>
              </a:gs>
              <a:gs pos="39000">
                <a:schemeClr val="tx1">
                  <a:alpha val="17000"/>
                </a:schemeClr>
              </a:gs>
              <a:gs pos="88000">
                <a:srgbClr val="05284F">
                  <a:alpha val="20000"/>
                </a:srgbClr>
              </a:gs>
            </a:gsLst>
            <a:lin ang="3000000" scaled="0"/>
            <a:tileRect/>
          </a:gradFill>
          <a:ln w="9525">
            <a:solidFill>
              <a:schemeClr val="bg1"/>
            </a:solidFill>
            <a:headEnd type="none" w="med" len="med"/>
            <a:tailEnd type="none" w="med" len="med"/>
          </a:ln>
          <a:effectLst/>
          <a:scene3d>
            <a:camera prst="orthographicFront">
              <a:rot lat="0" lon="0" rev="0"/>
            </a:camera>
            <a:lightRig rig="brightRoom" dir="t"/>
          </a:scene3d>
          <a:sp3d prstMaterial="softEdge">
            <a:extrusionClr>
              <a:srgbClr val="041E3A"/>
            </a:extrusionClr>
            <a:contourClr>
              <a:srgbClr val="000000"/>
            </a:contourClr>
          </a:sp3d>
        </p:spPr>
        <p:txBody>
          <a:bodyPr vert="horz" wrap="square" lIns="121893" tIns="60947" rIns="121893" bIns="60947" numCol="1" rtlCol="0" anchor="ctr" anchorCtr="0" compatLnSpc="1">
            <a:prstTxWarp prst="textNoShape">
              <a:avLst/>
            </a:prstTxWarp>
          </a:bodyPr>
          <a:lstStyle/>
          <a:p>
            <a:pPr algn="ctr" defTabSz="914061"/>
            <a:r>
              <a:rPr lang="en-US" sz="1800" dirty="0" smtClean="0">
                <a:solidFill>
                  <a:srgbClr val="FFFFFF"/>
                </a:solidFill>
                <a:latin typeface="Segoe" pitchFamily="34" charset="0"/>
              </a:rPr>
              <a:t> </a:t>
            </a:r>
            <a:endParaRPr lang="en-US" sz="1800" dirty="0" smtClean="0">
              <a:solidFill>
                <a:srgbClr val="FFFFFF"/>
              </a:solidFill>
              <a:latin typeface="Segoe" pitchFamily="34" charset="0"/>
            </a:endParaRPr>
          </a:p>
        </p:txBody>
      </p:sp>
      <p:sp>
        <p:nvSpPr>
          <p:cNvPr id="28" name="Title 27"/>
          <p:cNvSpPr>
            <a:spLocks noGrp="1"/>
          </p:cNvSpPr>
          <p:nvPr>
            <p:ph type="title"/>
          </p:nvPr>
        </p:nvSpPr>
        <p:spPr/>
        <p:txBody>
          <a:bodyPr/>
          <a:lstStyle/>
          <a:p>
            <a:r>
              <a:rPr lang="en-US" b="0" dirty="0" smtClean="0"/>
              <a:t>Windows </a:t>
            </a:r>
            <a:r>
              <a:rPr lang="en-US" b="0" dirty="0" smtClean="0"/>
              <a:t>Azure</a:t>
            </a:r>
            <a:endParaRPr lang="en-US" b="0" dirty="0"/>
          </a:p>
        </p:txBody>
      </p:sp>
      <p:sp>
        <p:nvSpPr>
          <p:cNvPr id="29" name="Text Placeholder 28"/>
          <p:cNvSpPr>
            <a:spLocks noGrp="1"/>
          </p:cNvSpPr>
          <p:nvPr>
            <p:ph idx="1"/>
          </p:nvPr>
        </p:nvSpPr>
        <p:spPr>
          <a:xfrm>
            <a:off x="685800" y="1143000"/>
            <a:ext cx="7772400" cy="4114800"/>
          </a:xfrm>
        </p:spPr>
        <p:txBody>
          <a:bodyPr/>
          <a:lstStyle/>
          <a:p>
            <a:pPr algn="ctr">
              <a:buNone/>
            </a:pPr>
            <a:r>
              <a:rPr lang="en-US" sz="1600" dirty="0" smtClean="0"/>
              <a:t>An </a:t>
            </a:r>
            <a:r>
              <a:rPr lang="en-US" sz="1600" dirty="0" smtClean="0"/>
              <a:t>Internet-scale </a:t>
            </a:r>
            <a:r>
              <a:rPr lang="en-US" sz="1600" dirty="0" smtClean="0"/>
              <a:t>cloud services platform hosted in Microsoft data centers, which provides an operating system and a set of developer services that can be used individually or together.</a:t>
            </a:r>
          </a:p>
        </p:txBody>
      </p:sp>
      <p:grpSp>
        <p:nvGrpSpPr>
          <p:cNvPr id="63" name="Group 62"/>
          <p:cNvGrpSpPr/>
          <p:nvPr/>
        </p:nvGrpSpPr>
        <p:grpSpPr>
          <a:xfrm>
            <a:off x="1211241" y="2307011"/>
            <a:ext cx="1303359" cy="591189"/>
            <a:chOff x="708070" y="2209800"/>
            <a:chExt cx="1303359" cy="591189"/>
          </a:xfrm>
        </p:grpSpPr>
        <p:pic>
          <p:nvPicPr>
            <p:cNvPr id="38" name="Picture 4" descr="C:\Users\maryfj\Desktop\PDC Visuals\Assets\Strata3D architecture chart\Logos\Office Live\ofc-Live_rgb_r.png"/>
            <p:cNvPicPr>
              <a:picLocks noChangeAspect="1" noChangeArrowheads="1"/>
            </p:cNvPicPr>
            <p:nvPr/>
          </p:nvPicPr>
          <p:blipFill>
            <a:blip r:embed="rId6" cstate="email"/>
            <a:stretch>
              <a:fillRect/>
            </a:stretch>
          </p:blipFill>
          <p:spPr bwMode="invGray">
            <a:xfrm>
              <a:off x="810966" y="2514600"/>
              <a:ext cx="1097566" cy="286389"/>
            </a:xfrm>
            <a:prstGeom prst="rect">
              <a:avLst/>
            </a:prstGeom>
            <a:noFill/>
          </p:spPr>
        </p:pic>
        <p:pic>
          <p:nvPicPr>
            <p:cNvPr id="39" name="Picture 5" descr="C:\Users\maryfj\Desktop\PDC Visuals\Assets\Strata3D architecture chart\Logos\Windows Live\WLive_h_rgb_r.png"/>
            <p:cNvPicPr>
              <a:picLocks noChangeAspect="1" noChangeArrowheads="1"/>
            </p:cNvPicPr>
            <p:nvPr/>
          </p:nvPicPr>
          <p:blipFill>
            <a:blip r:embed="rId7" cstate="email"/>
            <a:stretch>
              <a:fillRect/>
            </a:stretch>
          </p:blipFill>
          <p:spPr bwMode="invGray">
            <a:xfrm>
              <a:off x="708070" y="2209800"/>
              <a:ext cx="1303359" cy="173301"/>
            </a:xfrm>
            <a:prstGeom prst="rect">
              <a:avLst/>
            </a:prstGeom>
            <a:noFill/>
          </p:spPr>
        </p:pic>
      </p:grpSp>
      <p:sp>
        <p:nvSpPr>
          <p:cNvPr id="42" name="Rounded Rectangle 41"/>
          <p:cNvSpPr/>
          <p:nvPr/>
        </p:nvSpPr>
        <p:spPr bwMode="auto">
          <a:xfrm>
            <a:off x="611505" y="3200400"/>
            <a:ext cx="7894320" cy="2876550"/>
          </a:xfrm>
          <a:prstGeom prst="roundRect">
            <a:avLst>
              <a:gd name="adj" fmla="val 8190"/>
            </a:avLst>
          </a:prstGeom>
          <a:gradFill flip="none" rotWithShape="1">
            <a:gsLst>
              <a:gs pos="0">
                <a:srgbClr val="041E3A">
                  <a:alpha val="20000"/>
                </a:srgbClr>
              </a:gs>
              <a:gs pos="39000">
                <a:schemeClr val="tx1">
                  <a:alpha val="17000"/>
                </a:schemeClr>
              </a:gs>
              <a:gs pos="88000">
                <a:srgbClr val="05284F">
                  <a:alpha val="20000"/>
                </a:srgbClr>
              </a:gs>
            </a:gsLst>
            <a:lin ang="3000000" scaled="0"/>
            <a:tileRect/>
          </a:gradFill>
          <a:ln w="9525">
            <a:solidFill>
              <a:schemeClr val="bg1"/>
            </a:solidFill>
            <a:headEnd type="none" w="med" len="med"/>
            <a:tailEnd type="none" w="med" len="med"/>
          </a:ln>
          <a:effectLst/>
          <a:scene3d>
            <a:camera prst="orthographicFront">
              <a:rot lat="0" lon="0" rev="0"/>
            </a:camera>
            <a:lightRig rig="brightRoom" dir="t"/>
          </a:scene3d>
          <a:sp3d prstMaterial="softEdge">
            <a:extrusionClr>
              <a:srgbClr val="041E3A"/>
            </a:extrusionClr>
            <a:contourClr>
              <a:srgbClr val="000000"/>
            </a:contourClr>
          </a:sp3d>
        </p:spPr>
        <p:txBody>
          <a:bodyPr vert="horz" wrap="square" lIns="121893" tIns="60947" rIns="121893" bIns="60947" numCol="1" rtlCol="0" anchor="ctr" anchorCtr="0" compatLnSpc="1">
            <a:prstTxWarp prst="textNoShape">
              <a:avLst/>
            </a:prstTxWarp>
          </a:bodyPr>
          <a:lstStyle/>
          <a:p>
            <a:pPr algn="ctr" defTabSz="914061"/>
            <a:r>
              <a:rPr lang="en-US" sz="1800" dirty="0" smtClean="0">
                <a:solidFill>
                  <a:srgbClr val="FFFFFF"/>
                </a:solidFill>
                <a:latin typeface="Segoe" pitchFamily="34" charset="0"/>
              </a:rPr>
              <a:t> </a:t>
            </a:r>
            <a:endParaRPr lang="en-US" sz="1800" dirty="0" smtClean="0">
              <a:solidFill>
                <a:srgbClr val="FFFFFF"/>
              </a:solidFill>
              <a:latin typeface="Segoe" pitchFamily="34" charset="0"/>
            </a:endParaRPr>
          </a:p>
        </p:txBody>
      </p:sp>
      <p:grpSp>
        <p:nvGrpSpPr>
          <p:cNvPr id="44" name="Group 24"/>
          <p:cNvGrpSpPr/>
          <p:nvPr/>
        </p:nvGrpSpPr>
        <p:grpSpPr>
          <a:xfrm>
            <a:off x="733605" y="3962400"/>
            <a:ext cx="1490472" cy="967740"/>
            <a:chOff x="977886" y="2717800"/>
            <a:chExt cx="1986778" cy="1290320"/>
          </a:xfrm>
        </p:grpSpPr>
        <p:sp>
          <p:nvSpPr>
            <p:cNvPr id="45" name="Rounded Rectangle 44"/>
            <p:cNvSpPr/>
            <p:nvPr/>
          </p:nvSpPr>
          <p:spPr bwMode="auto">
            <a:xfrm>
              <a:off x="977886"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46" name="Picture 45" descr="LiveServices_h_rgb.png"/>
            <p:cNvPicPr>
              <a:picLocks noChangeAspect="1"/>
            </p:cNvPicPr>
            <p:nvPr/>
          </p:nvPicPr>
          <p:blipFill>
            <a:blip r:embed="rId8" cstate="email"/>
            <a:stretch>
              <a:fillRect/>
            </a:stretch>
          </p:blipFill>
          <p:spPr>
            <a:xfrm>
              <a:off x="1137018" y="3177934"/>
              <a:ext cx="1584547" cy="441175"/>
            </a:xfrm>
            <a:prstGeom prst="rect">
              <a:avLst/>
            </a:prstGeom>
            <a:noFill/>
            <a:ln>
              <a:noFill/>
            </a:ln>
          </p:spPr>
        </p:pic>
      </p:grpSp>
      <p:grpSp>
        <p:nvGrpSpPr>
          <p:cNvPr id="47" name="Group 23"/>
          <p:cNvGrpSpPr/>
          <p:nvPr/>
        </p:nvGrpSpPr>
        <p:grpSpPr>
          <a:xfrm>
            <a:off x="741225" y="5029200"/>
            <a:ext cx="7652659" cy="891540"/>
            <a:chOff x="988043" y="4140200"/>
            <a:chExt cx="10238613" cy="1188720"/>
          </a:xfrm>
        </p:grpSpPr>
        <p:sp>
          <p:nvSpPr>
            <p:cNvPr id="48" name="Rounded Rectangle 47"/>
            <p:cNvSpPr/>
            <p:nvPr/>
          </p:nvSpPr>
          <p:spPr bwMode="auto">
            <a:xfrm>
              <a:off x="988043" y="4140200"/>
              <a:ext cx="10238613" cy="11887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49" name="Picture 48" descr="WinAzure_h_rgb.png"/>
            <p:cNvPicPr>
              <a:picLocks noChangeAspect="1"/>
            </p:cNvPicPr>
            <p:nvPr/>
          </p:nvPicPr>
          <p:blipFill>
            <a:blip r:embed="rId9" cstate="email"/>
            <a:stretch>
              <a:fillRect/>
            </a:stretch>
          </p:blipFill>
          <p:spPr>
            <a:xfrm>
              <a:off x="4044869" y="4301061"/>
              <a:ext cx="4124960" cy="767242"/>
            </a:xfrm>
            <a:prstGeom prst="rect">
              <a:avLst/>
            </a:prstGeom>
          </p:spPr>
        </p:pic>
      </p:grpSp>
      <p:grpSp>
        <p:nvGrpSpPr>
          <p:cNvPr id="50" name="Group 32"/>
          <p:cNvGrpSpPr/>
          <p:nvPr/>
        </p:nvGrpSpPr>
        <p:grpSpPr>
          <a:xfrm>
            <a:off x="3818509" y="3962400"/>
            <a:ext cx="1490472" cy="967740"/>
            <a:chOff x="5113961" y="2717800"/>
            <a:chExt cx="1986778" cy="1290320"/>
          </a:xfrm>
        </p:grpSpPr>
        <p:sp>
          <p:nvSpPr>
            <p:cNvPr id="51" name="Rounded Rectangle 50"/>
            <p:cNvSpPr/>
            <p:nvPr/>
          </p:nvSpPr>
          <p:spPr bwMode="auto">
            <a:xfrm>
              <a:off x="5113961"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52" name="Picture 2" descr="C:\Users\maryfj\Desktop\PDC Visuals\Assets\Strata3D architecture chart\Logos\SQL Services\SQLServices_h_rgb.png"/>
            <p:cNvPicPr>
              <a:picLocks noChangeAspect="1" noChangeArrowheads="1"/>
            </p:cNvPicPr>
            <p:nvPr/>
          </p:nvPicPr>
          <p:blipFill>
            <a:blip r:embed="rId10" cstate="email"/>
            <a:stretch>
              <a:fillRect/>
            </a:stretch>
          </p:blipFill>
          <p:spPr bwMode="auto">
            <a:xfrm>
              <a:off x="5298232" y="3110653"/>
              <a:ext cx="1584547" cy="427939"/>
            </a:xfrm>
            <a:prstGeom prst="rect">
              <a:avLst/>
            </a:prstGeom>
            <a:noFill/>
          </p:spPr>
        </p:pic>
      </p:grpSp>
      <p:grpSp>
        <p:nvGrpSpPr>
          <p:cNvPr id="53" name="Group 31"/>
          <p:cNvGrpSpPr/>
          <p:nvPr/>
        </p:nvGrpSpPr>
        <p:grpSpPr>
          <a:xfrm>
            <a:off x="2276057" y="3962400"/>
            <a:ext cx="1490472" cy="967740"/>
            <a:chOff x="3040845" y="2717800"/>
            <a:chExt cx="1986778" cy="1290320"/>
          </a:xfrm>
        </p:grpSpPr>
        <p:sp>
          <p:nvSpPr>
            <p:cNvPr id="54" name="Rounded Rectangle 53"/>
            <p:cNvSpPr/>
            <p:nvPr/>
          </p:nvSpPr>
          <p:spPr bwMode="auto">
            <a:xfrm>
              <a:off x="3040845"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55" name="Picture 3" descr="C:\Users\maryfj\Desktop\PDC Visuals\Assets\Strata3D architecture chart\Logos\NET Services\NETServices_h_rgb.png"/>
            <p:cNvPicPr>
              <a:picLocks noChangeAspect="1" noChangeArrowheads="1"/>
            </p:cNvPicPr>
            <p:nvPr/>
          </p:nvPicPr>
          <p:blipFill>
            <a:blip r:embed="rId11" cstate="email"/>
            <a:stretch>
              <a:fillRect/>
            </a:stretch>
          </p:blipFill>
          <p:spPr bwMode="auto">
            <a:xfrm>
              <a:off x="3063529" y="3147834"/>
              <a:ext cx="1850241" cy="430253"/>
            </a:xfrm>
            <a:prstGeom prst="rect">
              <a:avLst/>
            </a:prstGeom>
            <a:noFill/>
          </p:spPr>
        </p:pic>
      </p:grpSp>
      <p:grpSp>
        <p:nvGrpSpPr>
          <p:cNvPr id="57" name="Group 56"/>
          <p:cNvGrpSpPr/>
          <p:nvPr/>
        </p:nvGrpSpPr>
        <p:grpSpPr>
          <a:xfrm>
            <a:off x="6903412" y="3962400"/>
            <a:ext cx="1490472" cy="967740"/>
            <a:chOff x="9202153" y="2717800"/>
            <a:chExt cx="1986778" cy="1290320"/>
          </a:xfrm>
        </p:grpSpPr>
        <p:sp>
          <p:nvSpPr>
            <p:cNvPr id="58" name="Rounded Rectangle 57"/>
            <p:cNvSpPr/>
            <p:nvPr/>
          </p:nvSpPr>
          <p:spPr bwMode="auto">
            <a:xfrm>
              <a:off x="9202153"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59" name="Picture 58" descr="dyn-CRM-Svc-2_bL.png"/>
            <p:cNvPicPr>
              <a:picLocks noChangeAspect="1"/>
            </p:cNvPicPr>
            <p:nvPr/>
          </p:nvPicPr>
          <p:blipFill>
            <a:blip r:embed="rId12" cstate="email"/>
            <a:stretch>
              <a:fillRect/>
            </a:stretch>
          </p:blipFill>
          <p:spPr>
            <a:xfrm>
              <a:off x="9257902" y="3173244"/>
              <a:ext cx="1874536" cy="359912"/>
            </a:xfrm>
            <a:prstGeom prst="rect">
              <a:avLst/>
            </a:prstGeom>
          </p:spPr>
        </p:pic>
      </p:grpSp>
      <p:grpSp>
        <p:nvGrpSpPr>
          <p:cNvPr id="60" name="Group 59"/>
          <p:cNvGrpSpPr/>
          <p:nvPr/>
        </p:nvGrpSpPr>
        <p:grpSpPr>
          <a:xfrm>
            <a:off x="5360961" y="3962400"/>
            <a:ext cx="1490472" cy="967740"/>
            <a:chOff x="7146087" y="2717800"/>
            <a:chExt cx="1986778" cy="1290320"/>
          </a:xfrm>
        </p:grpSpPr>
        <p:sp>
          <p:nvSpPr>
            <p:cNvPr id="61" name="Rounded Rectangle 60"/>
            <p:cNvSpPr/>
            <p:nvPr/>
          </p:nvSpPr>
          <p:spPr bwMode="auto">
            <a:xfrm>
              <a:off x="7146087" y="2717800"/>
              <a:ext cx="1986778" cy="1290320"/>
            </a:xfrm>
            <a:prstGeom prst="roundRect">
              <a:avLst>
                <a:gd name="adj" fmla="val 23334"/>
              </a:avLst>
            </a:prstGeom>
            <a:solidFill>
              <a:srgbClr val="FFFFFF"/>
            </a:solidFill>
            <a:ln w="22225">
              <a:noFill/>
              <a:headEnd type="none" w="med" len="med"/>
              <a:tailEnd type="none" w="med" len="med"/>
            </a:ln>
            <a:effectLst>
              <a:outerShdw blurRad="12700" dist="25400" dir="18600000" algn="bl" rotWithShape="0">
                <a:prstClr val="black">
                  <a:alpha val="42000"/>
                </a:prstClr>
              </a:outerShdw>
            </a:effectLst>
            <a:scene3d>
              <a:camera prst="orthographicFront">
                <a:rot lat="0" lon="0" rev="0"/>
              </a:camera>
              <a:lightRig rig="twoPt" dir="t">
                <a:rot lat="0" lon="0" rev="9600000"/>
              </a:lightRig>
            </a:scene3d>
            <a:sp3d extrusionH="76200" prstMaterial="softEdge">
              <a:bevelT w="19050" h="25400" prst="angle"/>
              <a:bevelB w="0" h="0" prst="angle"/>
              <a:extrusionClr>
                <a:srgbClr val="80F2F8"/>
              </a:extrusionClr>
              <a:contourClr>
                <a:srgbClr val="01CACA">
                  <a:satMod val="300000"/>
                </a:srgbClr>
              </a:contourClr>
            </a:sp3d>
          </p:spPr>
          <p:txBody>
            <a:bodyPr vert="horz" wrap="square" lIns="121893" tIns="60947" rIns="121893" bIns="60947" numCol="1" rtlCol="0" anchor="ctr" anchorCtr="0" compatLnSpc="1">
              <a:prstTxWarp prst="textNoShape">
                <a:avLst/>
              </a:prstTxWarp>
            </a:bodyPr>
            <a:lstStyle/>
            <a:p>
              <a:pPr algn="ctr" defTabSz="914061"/>
              <a:endParaRPr lang="en-US" dirty="0" smtClean="0">
                <a:solidFill>
                  <a:srgbClr val="FFFFFF"/>
                </a:solidFill>
                <a:latin typeface="Segoe" pitchFamily="34" charset="0"/>
              </a:endParaRPr>
            </a:p>
          </p:txBody>
        </p:sp>
        <p:pic>
          <p:nvPicPr>
            <p:cNvPr id="62" name="Picture 61" descr="ShrPt-Svc-2_bL.png"/>
            <p:cNvPicPr>
              <a:picLocks noChangeAspect="1"/>
            </p:cNvPicPr>
            <p:nvPr/>
          </p:nvPicPr>
          <p:blipFill>
            <a:blip r:embed="rId13" cstate="email"/>
            <a:stretch>
              <a:fillRect/>
            </a:stretch>
          </p:blipFill>
          <p:spPr>
            <a:xfrm>
              <a:off x="7293883" y="3246376"/>
              <a:ext cx="1697714" cy="235982"/>
            </a:xfrm>
            <a:prstGeom prst="rect">
              <a:avLst/>
            </a:prstGeom>
          </p:spPr>
        </p:pic>
      </p:grpSp>
      <p:sp>
        <p:nvSpPr>
          <p:cNvPr id="67" name="Rounded Rectangle 66"/>
          <p:cNvSpPr/>
          <p:nvPr/>
        </p:nvSpPr>
        <p:spPr bwMode="auto">
          <a:xfrm>
            <a:off x="6019800" y="2057400"/>
            <a:ext cx="2486025" cy="1066800"/>
          </a:xfrm>
          <a:prstGeom prst="roundRect">
            <a:avLst>
              <a:gd name="adj" fmla="val 17119"/>
            </a:avLst>
          </a:prstGeom>
          <a:gradFill flip="none" rotWithShape="1">
            <a:gsLst>
              <a:gs pos="0">
                <a:srgbClr val="041E3A">
                  <a:alpha val="20000"/>
                </a:srgbClr>
              </a:gs>
              <a:gs pos="39000">
                <a:schemeClr val="tx1">
                  <a:alpha val="17000"/>
                </a:schemeClr>
              </a:gs>
              <a:gs pos="88000">
                <a:srgbClr val="05284F">
                  <a:alpha val="20000"/>
                </a:srgbClr>
              </a:gs>
            </a:gsLst>
            <a:lin ang="3000000" scaled="0"/>
            <a:tileRect/>
          </a:gradFill>
          <a:ln w="9525">
            <a:solidFill>
              <a:schemeClr val="bg1"/>
            </a:solidFill>
            <a:headEnd type="none" w="med" len="med"/>
            <a:tailEnd type="none" w="med" len="med"/>
          </a:ln>
          <a:effectLst/>
          <a:scene3d>
            <a:camera prst="orthographicFront">
              <a:rot lat="0" lon="0" rev="0"/>
            </a:camera>
            <a:lightRig rig="brightRoom" dir="t"/>
          </a:scene3d>
          <a:sp3d prstMaterial="softEdge">
            <a:extrusionClr>
              <a:srgbClr val="041E3A"/>
            </a:extrusionClr>
            <a:contourClr>
              <a:srgbClr val="000000"/>
            </a:contourClr>
          </a:sp3d>
        </p:spPr>
        <p:txBody>
          <a:bodyPr vert="horz" wrap="square" lIns="121893" tIns="60947" rIns="121893" bIns="60947" numCol="1" rtlCol="0" anchor="ctr" anchorCtr="0" compatLnSpc="1">
            <a:prstTxWarp prst="textNoShape">
              <a:avLst/>
            </a:prstTxWarp>
          </a:bodyPr>
          <a:lstStyle/>
          <a:p>
            <a:pPr algn="ctr" defTabSz="914061"/>
            <a:r>
              <a:rPr lang="en-US" sz="1800" dirty="0" smtClean="0">
                <a:solidFill>
                  <a:srgbClr val="FFFFFF"/>
                </a:solidFill>
                <a:latin typeface="Segoe" pitchFamily="34" charset="0"/>
              </a:rPr>
              <a:t>Hosting Provider</a:t>
            </a:r>
          </a:p>
          <a:p>
            <a:pPr algn="ctr" defTabSz="914061"/>
            <a:r>
              <a:rPr lang="en-US" sz="1800" dirty="0" smtClean="0">
                <a:solidFill>
                  <a:srgbClr val="FFFFFF"/>
                </a:solidFill>
                <a:latin typeface="Segoe" pitchFamily="34" charset="0"/>
              </a:rPr>
              <a:t>Opportunity </a:t>
            </a:r>
          </a:p>
        </p:txBody>
      </p:sp>
      <p:pic>
        <p:nvPicPr>
          <p:cNvPr id="1027" name="Picture 3" descr="C:\Users\pascalwa\Pictures\Azure Services Platform\Azure Services Platform logo hr.png"/>
          <p:cNvPicPr>
            <a:picLocks noChangeAspect="1" noChangeArrowheads="1"/>
          </p:cNvPicPr>
          <p:nvPr/>
        </p:nvPicPr>
        <p:blipFill>
          <a:blip r:embed="rId14" cstate="email"/>
          <a:srcRect/>
          <a:stretch>
            <a:fillRect/>
          </a:stretch>
        </p:blipFill>
        <p:spPr bwMode="auto">
          <a:xfrm>
            <a:off x="2362200" y="3416174"/>
            <a:ext cx="4419600" cy="393826"/>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Opportunities for Service Providers</a:t>
            </a:r>
            <a:endParaRPr lang="en-US" dirty="0"/>
          </a:p>
        </p:txBody>
      </p:sp>
      <p:pic>
        <p:nvPicPr>
          <p:cNvPr id="5" name="Picture 3" descr="\\eventsql\dvd\Online_ART\DVD_ART34\Artwork_Imagery\Icons - Illustrations\Internet Clouds web\clouds.png"/>
          <p:cNvPicPr>
            <a:picLocks noChangeAspect="1" noChangeArrowheads="1"/>
          </p:cNvPicPr>
          <p:nvPr/>
        </p:nvPicPr>
        <p:blipFill>
          <a:blip r:embed="rId3" cstate="email"/>
          <a:srcRect b="17412"/>
          <a:stretch>
            <a:fillRect/>
          </a:stretch>
        </p:blipFill>
        <p:spPr bwMode="auto">
          <a:xfrm>
            <a:off x="612777" y="990600"/>
            <a:ext cx="7845423" cy="4358793"/>
          </a:xfrm>
          <a:prstGeom prst="rect">
            <a:avLst/>
          </a:prstGeom>
          <a:noFill/>
        </p:spPr>
      </p:pic>
      <p:graphicFrame>
        <p:nvGraphicFramePr>
          <p:cNvPr id="6" name="Table 5"/>
          <p:cNvGraphicFramePr>
            <a:graphicFrameLocks noGrp="1"/>
          </p:cNvGraphicFramePr>
          <p:nvPr/>
        </p:nvGraphicFramePr>
        <p:xfrm>
          <a:off x="612777" y="1234593"/>
          <a:ext cx="7845423" cy="4341923"/>
        </p:xfrm>
        <a:graphic>
          <a:graphicData uri="http://schemas.openxmlformats.org/drawingml/2006/table">
            <a:tbl>
              <a:tblPr firstRow="1" bandRow="1">
                <a:tableStyleId>{5C22544A-7EE6-4342-B048-85BDC9FD1C3A}</a:tableStyleId>
              </a:tblPr>
              <a:tblGrid>
                <a:gridCol w="2615141"/>
                <a:gridCol w="2615141"/>
                <a:gridCol w="2615141"/>
              </a:tblGrid>
              <a:tr h="518857">
                <a:tc>
                  <a:txBody>
                    <a:bodyPr/>
                    <a:lstStyle/>
                    <a:p>
                      <a:pPr algn="ctr"/>
                      <a:r>
                        <a:rPr lang="en-US" sz="2400" b="0" dirty="0" smtClean="0">
                          <a:solidFill>
                            <a:schemeClr val="bg1"/>
                          </a:solidFill>
                          <a:effectLst/>
                          <a:latin typeface="Segoe" charset="0"/>
                        </a:rPr>
                        <a:t>Meet Existing Market Need</a:t>
                      </a:r>
                      <a:endParaRPr lang="en-US" sz="2400" b="0" dirty="0">
                        <a:solidFill>
                          <a:schemeClr val="bg1"/>
                        </a:solidFill>
                        <a:effectLst/>
                        <a:latin typeface="Segoe" charset="0"/>
                      </a:endParaRP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400" b="0" dirty="0" smtClean="0">
                          <a:solidFill>
                            <a:schemeClr val="bg1"/>
                          </a:solidFill>
                          <a:effectLst/>
                          <a:latin typeface="Segoe" charset="0"/>
                        </a:rPr>
                        <a:t>Build </a:t>
                      </a:r>
                      <a:r>
                        <a:rPr lang="en-US" sz="2400" b="0" dirty="0" smtClean="0">
                          <a:solidFill>
                            <a:schemeClr val="bg1"/>
                          </a:solidFill>
                          <a:effectLst/>
                          <a:latin typeface="Segoe" charset="0"/>
                        </a:rPr>
                        <a:t>Value-Add </a:t>
                      </a:r>
                      <a:r>
                        <a:rPr lang="en-US" sz="2400" b="0" dirty="0" smtClean="0">
                          <a:solidFill>
                            <a:schemeClr val="bg1"/>
                          </a:solidFill>
                          <a:effectLst/>
                          <a:latin typeface="Segoe" charset="0"/>
                        </a:rPr>
                        <a:t>Services</a:t>
                      </a:r>
                      <a:endParaRPr lang="en-US" sz="2400" b="0" dirty="0">
                        <a:solidFill>
                          <a:schemeClr val="bg1"/>
                        </a:solidFill>
                        <a:effectLst/>
                        <a:latin typeface="Segoe" charset="0"/>
                      </a:endParaRP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400" b="0" dirty="0" smtClean="0">
                          <a:solidFill>
                            <a:schemeClr val="bg1"/>
                          </a:solidFill>
                          <a:effectLst/>
                          <a:latin typeface="Segoe" charset="0"/>
                        </a:rPr>
                        <a:t>Channel Programs</a:t>
                      </a:r>
                      <a:endParaRPr lang="en-US" sz="2400" b="0" dirty="0">
                        <a:solidFill>
                          <a:schemeClr val="bg1"/>
                        </a:solidFill>
                        <a:effectLst/>
                        <a:latin typeface="Segoe" charset="0"/>
                      </a:endParaRPr>
                    </a:p>
                  </a:txBody>
                  <a:tcPr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518963">
                <a:tc>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6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600" kern="0" spc="0" dirty="0" smtClean="0">
                          <a:ln w="3175" cmpd="sng">
                            <a:noFill/>
                          </a:ln>
                          <a:solidFill>
                            <a:schemeClr val="tx1"/>
                          </a:solidFill>
                          <a:effectLst/>
                          <a:latin typeface="Segoe" charset="0"/>
                        </a:rPr>
                        <a:t>Many applications can be moved to the cloud via Hyper-V</a:t>
                      </a: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600" kern="0" spc="0" dirty="0" smtClean="0">
                          <a:ln w="3175" cmpd="sng">
                            <a:noFill/>
                          </a:ln>
                          <a:solidFill>
                            <a:schemeClr val="tx1"/>
                          </a:solidFill>
                          <a:effectLst/>
                          <a:latin typeface="Segoe" charset="0"/>
                        </a:rPr>
                        <a:t>Some customers will require level of access to OS and customization that are only available in Windows Server</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82880" indent="-182880" algn="l">
                        <a:lnSpc>
                          <a:spcPct val="100000"/>
                        </a:lnSpc>
                        <a:spcBef>
                          <a:spcPts val="1200"/>
                        </a:spcBef>
                        <a:buClr>
                          <a:srgbClr val="007FFF"/>
                        </a:buClr>
                        <a:buFont typeface="Wingdings" pitchFamily="2" charset="2"/>
                        <a:buChar char="§"/>
                      </a:pPr>
                      <a:endParaRPr lang="en-US" sz="1600" spc="0" dirty="0" smtClean="0">
                        <a:solidFill>
                          <a:schemeClr val="tx1"/>
                        </a:solidFill>
                        <a:effectLst/>
                        <a:latin typeface="Segoe" charset="0"/>
                      </a:endParaRPr>
                    </a:p>
                    <a:p>
                      <a:pPr marL="182880" indent="-182880" algn="l">
                        <a:lnSpc>
                          <a:spcPct val="100000"/>
                        </a:lnSpc>
                        <a:spcBef>
                          <a:spcPts val="1200"/>
                        </a:spcBef>
                        <a:buClr>
                          <a:srgbClr val="007FFF"/>
                        </a:buClr>
                        <a:buFont typeface="Wingdings" pitchFamily="2" charset="2"/>
                        <a:buChar char="§"/>
                      </a:pPr>
                      <a:r>
                        <a:rPr lang="en-US" sz="1600" spc="0" baseline="0" dirty="0" smtClean="0">
                          <a:solidFill>
                            <a:schemeClr val="tx1"/>
                          </a:solidFill>
                          <a:effectLst/>
                          <a:latin typeface="Segoe" charset="0"/>
                        </a:rPr>
                        <a:t>Build value add services such as configuration management, billing, security, customer support, etc</a:t>
                      </a:r>
                    </a:p>
                    <a:p>
                      <a:pPr marL="182880" indent="-182880" algn="l">
                        <a:lnSpc>
                          <a:spcPct val="100000"/>
                        </a:lnSpc>
                        <a:spcBef>
                          <a:spcPts val="1200"/>
                        </a:spcBef>
                        <a:buClr>
                          <a:srgbClr val="007FFF"/>
                        </a:buClr>
                        <a:buFont typeface="Wingdings" pitchFamily="2" charset="2"/>
                        <a:buChar char="§"/>
                      </a:pPr>
                      <a:r>
                        <a:rPr lang="en-US" sz="1600" spc="0" baseline="0" dirty="0" smtClean="0">
                          <a:solidFill>
                            <a:schemeClr val="tx1"/>
                          </a:solidFill>
                          <a:effectLst/>
                          <a:latin typeface="Segoe" charset="0"/>
                        </a:rPr>
                        <a:t>Use Azure as middleware to integrate your hosted customers together or with other Azure customers.</a:t>
                      </a:r>
                      <a:endParaRPr lang="en-US" sz="1600" spc="0" dirty="0" smtClean="0">
                        <a:solidFill>
                          <a:schemeClr val="tx1"/>
                        </a:solidFill>
                        <a:effectLst/>
                        <a:latin typeface="Segoe"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182880" lvl="1" indent="-182880" defTabSz="914400" fontAlgn="auto">
                        <a:lnSpc>
                          <a:spcPct val="100000"/>
                        </a:lnSpc>
                        <a:spcBef>
                          <a:spcPts val="1200"/>
                        </a:spcBef>
                        <a:spcAft>
                          <a:spcPts val="0"/>
                        </a:spcAft>
                        <a:buClr>
                          <a:srgbClr val="007FFF"/>
                        </a:buClr>
                        <a:buFont typeface="Wingdings" pitchFamily="2" charset="2"/>
                        <a:buChar char="§"/>
                        <a:defRPr/>
                      </a:pPr>
                      <a:endParaRPr lang="en-US" sz="1600" kern="0" spc="0" dirty="0" smtClean="0">
                        <a:ln w="3175" cmpd="sng">
                          <a:noFill/>
                        </a:ln>
                        <a:solidFill>
                          <a:schemeClr val="tx1"/>
                        </a:solidFill>
                        <a:effectLst/>
                        <a:latin typeface="Segoe" charset="0"/>
                      </a:endParaRPr>
                    </a:p>
                    <a:p>
                      <a:pPr marL="182880" lvl="1" indent="-182880" defTabSz="914400" fontAlgn="auto">
                        <a:lnSpc>
                          <a:spcPct val="100000"/>
                        </a:lnSpc>
                        <a:spcBef>
                          <a:spcPts val="1200"/>
                        </a:spcBef>
                        <a:spcAft>
                          <a:spcPts val="0"/>
                        </a:spcAft>
                        <a:buClr>
                          <a:srgbClr val="007FFF"/>
                        </a:buClr>
                        <a:buFont typeface="Wingdings" pitchFamily="2" charset="2"/>
                        <a:buChar char="§"/>
                        <a:defRPr/>
                      </a:pPr>
                      <a:r>
                        <a:rPr lang="en-US" sz="1600" kern="0" spc="0" dirty="0" smtClean="0">
                          <a:ln w="3175" cmpd="sng">
                            <a:noFill/>
                          </a:ln>
                          <a:solidFill>
                            <a:schemeClr val="tx1"/>
                          </a:solidFill>
                          <a:effectLst/>
                          <a:latin typeface="Segoe" charset="0"/>
                        </a:rPr>
                        <a:t>Microsoft plans to introduce a channel plan for Azure, and this will include both a referral and a resale program</a:t>
                      </a:r>
                      <a:r>
                        <a:rPr lang="en-US" sz="1600" kern="0" spc="0" dirty="0" smtClean="0">
                          <a:ln w="3175" cmpd="sng">
                            <a:noFill/>
                          </a:ln>
                          <a:solidFill>
                            <a:schemeClr val="tx1"/>
                          </a:solidFill>
                          <a:effectLst/>
                          <a:latin typeface="Segoe" charset="0"/>
                        </a:rPr>
                        <a:t>. Details </a:t>
                      </a:r>
                      <a:r>
                        <a:rPr lang="en-US" sz="1600" kern="0" spc="0" dirty="0" smtClean="0">
                          <a:ln w="3175" cmpd="sng">
                            <a:noFill/>
                          </a:ln>
                          <a:solidFill>
                            <a:schemeClr val="tx1"/>
                          </a:solidFill>
                          <a:effectLst/>
                          <a:latin typeface="Segoe" charset="0"/>
                        </a:rPr>
                        <a:t>early 2009.</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Opportunities </a:t>
            </a:r>
            <a:r>
              <a:rPr lang="en-US" b="0" dirty="0" smtClean="0"/>
              <a:t>for </a:t>
            </a:r>
            <a:r>
              <a:rPr lang="en-US" b="0" dirty="0" smtClean="0"/>
              <a:t>Service Providers </a:t>
            </a:r>
            <a:br>
              <a:rPr lang="en-US" b="0" dirty="0" smtClean="0"/>
            </a:br>
            <a:r>
              <a:rPr lang="en-US" b="0" dirty="0" smtClean="0"/>
              <a:t>Microsoft </a:t>
            </a:r>
            <a:r>
              <a:rPr lang="en-US" b="0" dirty="0" smtClean="0"/>
              <a:t>Continues </a:t>
            </a:r>
            <a:r>
              <a:rPr lang="en-US" b="0" dirty="0" smtClean="0"/>
              <a:t>to </a:t>
            </a:r>
            <a:r>
              <a:rPr lang="en-US" b="0" dirty="0" smtClean="0"/>
              <a:t>I</a:t>
            </a:r>
            <a:r>
              <a:rPr lang="en-US" b="0" dirty="0" smtClean="0"/>
              <a:t>nvest </a:t>
            </a:r>
            <a:r>
              <a:rPr lang="en-US" b="0" dirty="0" smtClean="0"/>
              <a:t>with Hosters</a:t>
            </a:r>
            <a:endParaRPr lang="en-US" b="0" dirty="0"/>
          </a:p>
        </p:txBody>
      </p:sp>
      <p:sp>
        <p:nvSpPr>
          <p:cNvPr id="3" name="Content Placeholder 2"/>
          <p:cNvSpPr>
            <a:spLocks noGrp="1"/>
          </p:cNvSpPr>
          <p:nvPr>
            <p:ph idx="1"/>
          </p:nvPr>
        </p:nvSpPr>
        <p:spPr/>
        <p:txBody>
          <a:bodyPr/>
          <a:lstStyle/>
          <a:p>
            <a:pPr>
              <a:buNone/>
            </a:pPr>
            <a:r>
              <a:rPr lang="en-US" dirty="0" smtClean="0"/>
              <a:t>Available today:</a:t>
            </a:r>
          </a:p>
          <a:p>
            <a:r>
              <a:rPr lang="en-US" dirty="0" smtClean="0"/>
              <a:t>Growing the existing platform opportunity </a:t>
            </a:r>
          </a:p>
          <a:p>
            <a:pPr lvl="1"/>
            <a:r>
              <a:rPr lang="en-US" sz="2000" dirty="0" smtClean="0"/>
              <a:t>Hyper-V / App-V</a:t>
            </a:r>
          </a:p>
          <a:p>
            <a:r>
              <a:rPr lang="en-US" dirty="0" smtClean="0"/>
              <a:t>S+S Incubation Center Program</a:t>
            </a:r>
          </a:p>
          <a:p>
            <a:pPr lvl="1"/>
            <a:r>
              <a:rPr lang="en-US" sz="2000" dirty="0" smtClean="0"/>
              <a:t>Support ISVs to transition</a:t>
            </a:r>
          </a:p>
          <a:p>
            <a:pPr lvl="1"/>
            <a:endParaRPr lang="en-US" sz="2000" dirty="0" smtClean="0"/>
          </a:p>
          <a:p>
            <a:pPr>
              <a:buNone/>
            </a:pPr>
            <a:r>
              <a:rPr lang="en-US" dirty="0" smtClean="0"/>
              <a:t>Over the course of the next months more to come …</a:t>
            </a:r>
          </a:p>
          <a:p>
            <a:r>
              <a:rPr lang="en-US" dirty="0" smtClean="0"/>
              <a:t>Partnering for cloud platform market offers</a:t>
            </a:r>
          </a:p>
          <a:p>
            <a:pPr lvl="1"/>
            <a:r>
              <a:rPr lang="en-US" sz="2000" dirty="0" smtClean="0"/>
              <a:t>Azure as the middleware layer for integration</a:t>
            </a:r>
          </a:p>
          <a:p>
            <a:r>
              <a:rPr lang="en-US" dirty="0" smtClean="0"/>
              <a:t>Cloud-related certification programs</a:t>
            </a:r>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20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Segoe"/>
        <a:ea typeface="MS PGothic"/>
        <a:cs typeface="MS PGothic"/>
      </a:majorFont>
      <a:minorFont>
        <a:latin typeface="Segoe"/>
        <a:ea typeface="MS PGothic"/>
        <a:cs typeface="MS P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1" charset="0"/>
            <a:ea typeface="MS PGothic" pitchFamily="34" charset="-128"/>
            <a:cs typeface="MS PGothic"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D46F7EC7E95947B67BEC980D487292" ma:contentTypeVersion="0" ma:contentTypeDescription="Create a new document." ma:contentTypeScope="" ma:versionID="5e8459bbc925ded571ac90d9a99ef01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B38BFEF-D405-4FB1-AB25-38A14C43C151}">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96F1A041-71DE-4FAC-9646-95DF8EA83950}">
  <ds:schemaRefs>
    <ds:schemaRef ds:uri="http://schemas.microsoft.com/sharepoint/v3/contenttype/forms"/>
  </ds:schemaRefs>
</ds:datastoreItem>
</file>

<file path=customXml/itemProps3.xml><?xml version="1.0" encoding="utf-8"?>
<ds:datastoreItem xmlns:ds="http://schemas.openxmlformats.org/officeDocument/2006/customXml" ds:itemID="{7198D8A6-5E55-4B26-9C6A-3D3B1A254D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Starr Dual G5:Applications:Microsoft Office 2004:Templates:Presentations:Designs:Bold Stripes</Template>
  <TotalTime>702</TotalTime>
  <Words>2483</Words>
  <Application>Microsoft Office PowerPoint</Application>
  <PresentationFormat>On-screen Show (4:3)</PresentationFormat>
  <Paragraphs>266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 Presentation</vt:lpstr>
      <vt:lpstr>Microsoft Online and Cloud Services</vt:lpstr>
      <vt:lpstr>Slide 2</vt:lpstr>
      <vt:lpstr>Attributes of a Cloud Platform</vt:lpstr>
      <vt:lpstr>Azure Services Platform </vt:lpstr>
      <vt:lpstr>Slide 5</vt:lpstr>
      <vt:lpstr>Azure for Developer Audiences</vt:lpstr>
      <vt:lpstr>Windows Azure</vt:lpstr>
      <vt:lpstr>Opportunities for Service Providers</vt:lpstr>
      <vt:lpstr>Opportunities for Service Providers  Microsoft Continues to Invest with Hosters</vt:lpstr>
      <vt:lpstr>Takeaways</vt:lpstr>
      <vt:lpstr>Thank you  </vt:lpstr>
    </vt:vector>
  </TitlesOfParts>
  <Company>Mark Braithwaite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Braithwaite</dc:creator>
  <cp:lastModifiedBy>Melissa Anne Povey (BuzzBee Company)</cp:lastModifiedBy>
  <cp:revision>47</cp:revision>
  <dcterms:created xsi:type="dcterms:W3CDTF">2008-10-17T16:12:13Z</dcterms:created>
  <dcterms:modified xsi:type="dcterms:W3CDTF">2009-06-22T19:06:04Z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New Communications Sector PowerPoint presentation template.  White background, designed for everyday use, for internal and external presentations</vt:lpwstr>
  </property>
  <property fmtid="{D5CDD505-2E9C-101B-9397-08002B2CF9AE}" pid="3" name="Owner">
    <vt:lpwstr>Beth Morrissey</vt:lpwstr>
  </property>
  <property fmtid="{D5CDD505-2E9C-101B-9397-08002B2CF9AE}" pid="4" name="Status">
    <vt:lpwstr>Final</vt:lpwstr>
  </property>
  <property fmtid="{D5CDD505-2E9C-101B-9397-08002B2CF9AE}" pid="5" name="ContentTypeId">
    <vt:lpwstr>0x01010085D46F7EC7E95947B67BEC980D487292</vt:lpwstr>
  </property>
  <property fmtid="{D5CDD505-2E9C-101B-9397-08002B2CF9AE}" pid="6" name="_MarkAsFinal">
    <vt:bool>true</vt:bool>
  </property>
</Properties>
</file>