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4"/>
  </p:sldMasterIdLst>
  <p:notesMasterIdLst>
    <p:notesMasterId r:id="rId40"/>
  </p:notesMasterIdLst>
  <p:handoutMasterIdLst>
    <p:handoutMasterId r:id="rId41"/>
  </p:handoutMasterIdLst>
  <p:sldIdLst>
    <p:sldId id="265" r:id="rId5"/>
    <p:sldId id="269" r:id="rId6"/>
    <p:sldId id="313" r:id="rId7"/>
    <p:sldId id="308" r:id="rId8"/>
    <p:sldId id="273" r:id="rId9"/>
    <p:sldId id="312" r:id="rId10"/>
    <p:sldId id="310" r:id="rId11"/>
    <p:sldId id="274" r:id="rId12"/>
    <p:sldId id="326" r:id="rId13"/>
    <p:sldId id="314" r:id="rId14"/>
    <p:sldId id="323" r:id="rId15"/>
    <p:sldId id="319" r:id="rId16"/>
    <p:sldId id="324" r:id="rId17"/>
    <p:sldId id="315" r:id="rId18"/>
    <p:sldId id="325" r:id="rId19"/>
    <p:sldId id="318" r:id="rId20"/>
    <p:sldId id="320" r:id="rId21"/>
    <p:sldId id="316" r:id="rId22"/>
    <p:sldId id="322" r:id="rId23"/>
    <p:sldId id="275" r:id="rId24"/>
    <p:sldId id="276" r:id="rId25"/>
    <p:sldId id="311" r:id="rId26"/>
    <p:sldId id="279" r:id="rId27"/>
    <p:sldId id="327" r:id="rId28"/>
    <p:sldId id="281" r:id="rId29"/>
    <p:sldId id="309" r:id="rId30"/>
    <p:sldId id="282" r:id="rId31"/>
    <p:sldId id="283" r:id="rId32"/>
    <p:sldId id="286" r:id="rId33"/>
    <p:sldId id="287" r:id="rId34"/>
    <p:sldId id="288" r:id="rId35"/>
    <p:sldId id="289" r:id="rId36"/>
    <p:sldId id="290" r:id="rId37"/>
    <p:sldId id="291" r:id="rId38"/>
    <p:sldId id="266"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5pPr>
    <a:lvl6pPr marL="2286000" algn="l" defTabSz="457200" rtl="0" eaLnBrk="1" latinLnBrk="0" hangingPunct="1">
      <a:defRPr sz="2400" kern="1200">
        <a:solidFill>
          <a:schemeClr val="tx1"/>
        </a:solidFill>
        <a:latin typeface="Arial" pitchFamily="-60" charset="0"/>
        <a:ea typeface="MS PGothic" charset="0"/>
        <a:cs typeface="MS PGothic" charset="0"/>
      </a:defRPr>
    </a:lvl6pPr>
    <a:lvl7pPr marL="2743200" algn="l" defTabSz="457200" rtl="0" eaLnBrk="1" latinLnBrk="0" hangingPunct="1">
      <a:defRPr sz="2400" kern="1200">
        <a:solidFill>
          <a:schemeClr val="tx1"/>
        </a:solidFill>
        <a:latin typeface="Arial" pitchFamily="-60" charset="0"/>
        <a:ea typeface="MS PGothic" charset="0"/>
        <a:cs typeface="MS PGothic" charset="0"/>
      </a:defRPr>
    </a:lvl7pPr>
    <a:lvl8pPr marL="3200400" algn="l" defTabSz="457200" rtl="0" eaLnBrk="1" latinLnBrk="0" hangingPunct="1">
      <a:defRPr sz="2400" kern="1200">
        <a:solidFill>
          <a:schemeClr val="tx1"/>
        </a:solidFill>
        <a:latin typeface="Arial" pitchFamily="-60" charset="0"/>
        <a:ea typeface="MS PGothic" charset="0"/>
        <a:cs typeface="MS PGothic" charset="0"/>
      </a:defRPr>
    </a:lvl8pPr>
    <a:lvl9pPr marL="3657600" algn="l" defTabSz="457200" rtl="0" eaLnBrk="1" latinLnBrk="0" hangingPunct="1">
      <a:defRPr sz="2400" kern="1200">
        <a:solidFill>
          <a:schemeClr val="tx1"/>
        </a:solidFill>
        <a:latin typeface="Arial" pitchFamily="-60"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75784"/>
    <a:srgbClr val="A8BEE2"/>
    <a:srgbClr val="3C86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647" autoAdjust="0"/>
  </p:normalViewPr>
  <p:slideViewPr>
    <p:cSldViewPr>
      <p:cViewPr>
        <p:scale>
          <a:sx n="80" d="100"/>
          <a:sy n="80" d="100"/>
        </p:scale>
        <p:origin x="-864" y="-73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OMEPC-PC\Public\00%20Edge\HMC%2008\Korea\Report\KOREA%20Companion%20File%20v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OMEPC-PC\Public\00%20Edge\HMC%2008\Gulf\Report\Companion%20File%20v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MEPC-PC\Public\00%20Edge\HMC%2008\Korea\Report\KOREA%20Companion%20File%20v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ublic\00%20Edge\HMC%2008\China\Report\CHINA%20Companion%20File%20v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ublic\00%20Edge\HMC%2008\China\Report\CHINA%20Companion%20File%20v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OMEPC-PC\Public\00%20Edge\HMC%2008\India\Report\Companion%20File%20v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OMEPC-PC\Public\00%20Edge\HMC%2008\India\Report\Companion%20File%20v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ublic\00%20Edge\HMC%2008\Latam\Report\LATAM%20Companion%20File%20v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ublic\00%20Edge\HMC%2008\Latam\Report\LATAM%20Companion%20File%20v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OMEPC-PC\Public\00%20Edge\HMC%2008\Gulf\Report\Companion%20File%20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52935142169936"/>
          <c:y val="5.5046244219472573E-2"/>
          <c:w val="0.61385289171531954"/>
          <c:h val="0.76325178102737168"/>
        </c:manualLayout>
      </c:layout>
      <c:barChart>
        <c:barDir val="bar"/>
        <c:grouping val="clustered"/>
        <c:ser>
          <c:idx val="0"/>
          <c:order val="0"/>
          <c:tx>
            <c:strRef>
              <c:f>ES6b!$I$5</c:f>
              <c:strCache>
                <c:ptCount val="1"/>
                <c:pt idx="0">
                  <c:v>Sm (N=203)</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sz="1400"/>
                </a:pPr>
                <a:endParaRPr lang="en-US"/>
              </a:p>
            </c:txPr>
            <c:dLblPos val="outEnd"/>
            <c:showVal val="1"/>
          </c:dLbls>
          <c:cat>
            <c:strRef>
              <c:f>ES6b!$H$6:$H$10</c:f>
              <c:strCache>
                <c:ptCount val="5"/>
                <c:pt idx="0">
                  <c:v>$15 or more</c:v>
                </c:pt>
                <c:pt idx="1">
                  <c:v>$10 - 14.99</c:v>
                </c:pt>
                <c:pt idx="2">
                  <c:v>$5 - 9.99</c:v>
                </c:pt>
                <c:pt idx="3">
                  <c:v>$2 - 4.99</c:v>
                </c:pt>
                <c:pt idx="4">
                  <c:v>&lt; $2</c:v>
                </c:pt>
              </c:strCache>
            </c:strRef>
          </c:cat>
          <c:val>
            <c:numRef>
              <c:f>ES6b!$I$6:$I$10</c:f>
              <c:numCache>
                <c:formatCode>0%</c:formatCode>
                <c:ptCount val="5"/>
                <c:pt idx="0">
                  <c:v>0.27586206896551807</c:v>
                </c:pt>
                <c:pt idx="1">
                  <c:v>0.30049261083743906</c:v>
                </c:pt>
                <c:pt idx="2">
                  <c:v>0.30541871921182423</c:v>
                </c:pt>
                <c:pt idx="3">
                  <c:v>0.30541871921182423</c:v>
                </c:pt>
                <c:pt idx="4">
                  <c:v>0.30541871921182423</c:v>
                </c:pt>
              </c:numCache>
            </c:numRef>
          </c:val>
        </c:ser>
        <c:ser>
          <c:idx val="1"/>
          <c:order val="1"/>
          <c:tx>
            <c:strRef>
              <c:f>ES6b!$J$5</c:f>
              <c:strCache>
                <c:ptCount val="1"/>
                <c:pt idx="0">
                  <c:v>Med (N=118)</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sz="1200"/>
                </a:pPr>
                <a:endParaRPr lang="en-US"/>
              </a:p>
            </c:txPr>
            <c:dLblPos val="outEnd"/>
            <c:showVal val="1"/>
          </c:dLbls>
          <c:cat>
            <c:strRef>
              <c:f>ES6b!$H$6:$H$10</c:f>
              <c:strCache>
                <c:ptCount val="5"/>
                <c:pt idx="0">
                  <c:v>$15 or more</c:v>
                </c:pt>
                <c:pt idx="1">
                  <c:v>$10 - 14.99</c:v>
                </c:pt>
                <c:pt idx="2">
                  <c:v>$5 - 9.99</c:v>
                </c:pt>
                <c:pt idx="3">
                  <c:v>$2 - 4.99</c:v>
                </c:pt>
                <c:pt idx="4">
                  <c:v>&lt; $2</c:v>
                </c:pt>
              </c:strCache>
            </c:strRef>
          </c:cat>
          <c:val>
            <c:numRef>
              <c:f>ES6b!$J$6:$J$10</c:f>
              <c:numCache>
                <c:formatCode>0%</c:formatCode>
                <c:ptCount val="5"/>
                <c:pt idx="0">
                  <c:v>0.2966101694915258</c:v>
                </c:pt>
                <c:pt idx="1">
                  <c:v>0.36440677966101837</c:v>
                </c:pt>
                <c:pt idx="2">
                  <c:v>0.38135593220339031</c:v>
                </c:pt>
                <c:pt idx="3">
                  <c:v>0.3898305084745774</c:v>
                </c:pt>
                <c:pt idx="4">
                  <c:v>0.3898305084745774</c:v>
                </c:pt>
              </c:numCache>
            </c:numRef>
          </c:val>
        </c:ser>
        <c:dLbls>
          <c:showVal val="1"/>
        </c:dLbls>
        <c:gapWidth val="100"/>
        <c:axId val="86104320"/>
        <c:axId val="86090880"/>
      </c:barChart>
      <c:catAx>
        <c:axId val="86104320"/>
        <c:scaling>
          <c:orientation val="maxMin"/>
        </c:scaling>
        <c:axPos val="l"/>
        <c:numFmt formatCode="General" sourceLinked="1"/>
        <c:tickLblPos val="nextTo"/>
        <c:spPr>
          <a:ln w="3989">
            <a:solidFill>
              <a:schemeClr val="tx1"/>
            </a:solidFill>
            <a:prstDash val="solid"/>
          </a:ln>
        </c:spPr>
        <c:txPr>
          <a:bodyPr rot="0" vert="horz"/>
          <a:lstStyle/>
          <a:p>
            <a:pPr>
              <a:defRPr lang="en-US" sz="1400"/>
            </a:pPr>
            <a:endParaRPr lang="en-US"/>
          </a:p>
        </c:txPr>
        <c:crossAx val="86090880"/>
        <c:crosses val="autoZero"/>
        <c:auto val="1"/>
        <c:lblAlgn val="ctr"/>
        <c:lblOffset val="100"/>
        <c:tickLblSkip val="1"/>
        <c:tickMarkSkip val="1"/>
      </c:catAx>
      <c:valAx>
        <c:axId val="86090880"/>
        <c:scaling>
          <c:orientation val="minMax"/>
          <c:min val="0"/>
        </c:scaling>
        <c:delete val="1"/>
        <c:axPos val="b"/>
        <c:numFmt formatCode="0%" sourceLinked="0"/>
        <c:tickLblPos val="none"/>
        <c:crossAx val="86104320"/>
        <c:crosses val="max"/>
        <c:crossBetween val="between"/>
      </c:valAx>
      <c:spPr>
        <a:noFill/>
        <a:ln w="3989">
          <a:noFill/>
          <a:prstDash val="solid"/>
        </a:ln>
      </c:spPr>
    </c:plotArea>
    <c:legend>
      <c:legendPos val="r"/>
      <c:layout>
        <c:manualLayout>
          <c:xMode val="edge"/>
          <c:yMode val="edge"/>
          <c:x val="0.15612444785865184"/>
          <c:y val="0.81311617297837768"/>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000" b="0" i="0" u="none" strike="noStrike" baseline="0">
          <a:solidFill>
            <a:schemeClr val="tx1"/>
          </a:solidFill>
          <a:latin typeface="Calibri" pitchFamily="34" charset="0"/>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52935142169936"/>
          <c:y val="9.0760521308192926E-2"/>
          <c:w val="0.61385289171531954"/>
          <c:h val="0.72753751341448603"/>
        </c:manualLayout>
      </c:layout>
      <c:barChart>
        <c:barDir val="bar"/>
        <c:grouping val="clustered"/>
        <c:ser>
          <c:idx val="0"/>
          <c:order val="0"/>
          <c:tx>
            <c:strRef>
              <c:f>ES6b!$I$5</c:f>
              <c:strCache>
                <c:ptCount val="1"/>
                <c:pt idx="0">
                  <c:v>Sm (N=263)</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ES6b!$H$6:$H$9</c:f>
              <c:strCache>
                <c:ptCount val="4"/>
                <c:pt idx="0">
                  <c:v>$10 or more</c:v>
                </c:pt>
                <c:pt idx="1">
                  <c:v>$5 - 9.99</c:v>
                </c:pt>
                <c:pt idx="2">
                  <c:v>$2 - 4.99</c:v>
                </c:pt>
                <c:pt idx="3">
                  <c:v>&lt; $2</c:v>
                </c:pt>
              </c:strCache>
            </c:strRef>
          </c:cat>
          <c:val>
            <c:numRef>
              <c:f>ES6b!$I$6:$I$9</c:f>
              <c:numCache>
                <c:formatCode>0%</c:formatCode>
                <c:ptCount val="4"/>
                <c:pt idx="0">
                  <c:v>0.40304182509505698</c:v>
                </c:pt>
                <c:pt idx="1">
                  <c:v>0.1140684410646393</c:v>
                </c:pt>
                <c:pt idx="2">
                  <c:v>4.1825095057034203E-2</c:v>
                </c:pt>
                <c:pt idx="3">
                  <c:v>1.9011406844106505E-2</c:v>
                </c:pt>
              </c:numCache>
            </c:numRef>
          </c:val>
        </c:ser>
        <c:ser>
          <c:idx val="1"/>
          <c:order val="1"/>
          <c:tx>
            <c:strRef>
              <c:f>ES6b!$J$5</c:f>
              <c:strCache>
                <c:ptCount val="1"/>
                <c:pt idx="0">
                  <c:v>Med (N=348)</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ES6b!$H$6:$H$9</c:f>
              <c:strCache>
                <c:ptCount val="4"/>
                <c:pt idx="0">
                  <c:v>$10 or more</c:v>
                </c:pt>
                <c:pt idx="1">
                  <c:v>$5 - 9.99</c:v>
                </c:pt>
                <c:pt idx="2">
                  <c:v>$2 - 4.99</c:v>
                </c:pt>
                <c:pt idx="3">
                  <c:v>&lt; $2</c:v>
                </c:pt>
              </c:strCache>
            </c:strRef>
          </c:cat>
          <c:val>
            <c:numRef>
              <c:f>ES6b!$J$6:$J$9</c:f>
              <c:numCache>
                <c:formatCode>0%</c:formatCode>
                <c:ptCount val="4"/>
                <c:pt idx="0">
                  <c:v>0.29310344827586232</c:v>
                </c:pt>
                <c:pt idx="1">
                  <c:v>0.140804597701149</c:v>
                </c:pt>
                <c:pt idx="2">
                  <c:v>6.3218390804597693E-2</c:v>
                </c:pt>
                <c:pt idx="3">
                  <c:v>2.2988505747126402E-2</c:v>
                </c:pt>
              </c:numCache>
            </c:numRef>
          </c:val>
        </c:ser>
        <c:dLbls>
          <c:showVal val="1"/>
        </c:dLbls>
        <c:gapWidth val="100"/>
        <c:axId val="89433216"/>
        <c:axId val="89434752"/>
      </c:barChart>
      <c:catAx>
        <c:axId val="89433216"/>
        <c:scaling>
          <c:orientation val="maxMin"/>
        </c:scaling>
        <c:axPos val="l"/>
        <c:numFmt formatCode="General" sourceLinked="1"/>
        <c:tickLblPos val="nextTo"/>
        <c:spPr>
          <a:ln w="3989">
            <a:solidFill>
              <a:schemeClr val="tx1"/>
            </a:solidFill>
            <a:prstDash val="solid"/>
          </a:ln>
        </c:spPr>
        <c:txPr>
          <a:bodyPr rot="0" vert="horz"/>
          <a:lstStyle/>
          <a:p>
            <a:pPr>
              <a:defRPr lang="en-US"/>
            </a:pPr>
            <a:endParaRPr lang="en-US"/>
          </a:p>
        </c:txPr>
        <c:crossAx val="89434752"/>
        <c:crosses val="autoZero"/>
        <c:auto val="1"/>
        <c:lblAlgn val="ctr"/>
        <c:lblOffset val="100"/>
        <c:tickLblSkip val="1"/>
        <c:tickMarkSkip val="1"/>
      </c:catAx>
      <c:valAx>
        <c:axId val="89434752"/>
        <c:scaling>
          <c:orientation val="minMax"/>
          <c:min val="0"/>
        </c:scaling>
        <c:delete val="1"/>
        <c:axPos val="b"/>
        <c:numFmt formatCode="0%" sourceLinked="0"/>
        <c:tickLblPos val="none"/>
        <c:crossAx val="89433216"/>
        <c:crosses val="max"/>
        <c:crossBetween val="between"/>
      </c:valAx>
      <c:spPr>
        <a:noFill/>
        <a:ln w="3989">
          <a:noFill/>
          <a:prstDash val="solid"/>
        </a:ln>
      </c:spPr>
    </c:plotArea>
    <c:legend>
      <c:legendPos val="r"/>
      <c:layout>
        <c:manualLayout>
          <c:xMode val="edge"/>
          <c:yMode val="edge"/>
          <c:x val="0.13986448122556144"/>
          <c:y val="0.84486223979232933"/>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000" b="0" i="0" u="none" strike="noStrike" baseline="0">
          <a:solidFill>
            <a:schemeClr val="tx1"/>
          </a:solidFill>
          <a:latin typeface="Calibri" pitchFamily="34" charset="0"/>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52935142169936"/>
          <c:y val="3.384994558607024E-2"/>
          <c:w val="0.61385289171531954"/>
          <c:h val="0.7844481787337555"/>
        </c:manualLayout>
      </c:layout>
      <c:barChart>
        <c:barDir val="bar"/>
        <c:grouping val="clustered"/>
        <c:ser>
          <c:idx val="0"/>
          <c:order val="0"/>
          <c:tx>
            <c:strRef>
              <c:f>ES6c!$C$5</c:f>
              <c:strCache>
                <c:ptCount val="1"/>
                <c:pt idx="0">
                  <c:v>Sm (N=66)</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sz="1200"/>
                </a:pPr>
                <a:endParaRPr lang="en-US"/>
              </a:p>
            </c:txPr>
            <c:dLblPos val="outEnd"/>
            <c:showVal val="1"/>
          </c:dLbls>
          <c:cat>
            <c:strRef>
              <c:f>ES6c!$B$6:$B$8</c:f>
              <c:strCache>
                <c:ptCount val="3"/>
                <c:pt idx="0">
                  <c:v>&lt; 1 yr</c:v>
                </c:pt>
                <c:pt idx="1">
                  <c:v>1 - 2 yrs</c:v>
                </c:pt>
                <c:pt idx="2">
                  <c:v>&gt; 2 yrs</c:v>
                </c:pt>
              </c:strCache>
            </c:strRef>
          </c:cat>
          <c:val>
            <c:numRef>
              <c:f>ES6c!$C$6:$C$8</c:f>
              <c:numCache>
                <c:formatCode>0%</c:formatCode>
                <c:ptCount val="3"/>
                <c:pt idx="0">
                  <c:v>0.34848484848485101</c:v>
                </c:pt>
                <c:pt idx="1">
                  <c:v>0.378787878787881</c:v>
                </c:pt>
                <c:pt idx="2">
                  <c:v>0.21212121212121199</c:v>
                </c:pt>
              </c:numCache>
            </c:numRef>
          </c:val>
        </c:ser>
        <c:ser>
          <c:idx val="1"/>
          <c:order val="1"/>
          <c:tx>
            <c:strRef>
              <c:f>ES6c!$D$5</c:f>
              <c:strCache>
                <c:ptCount val="1"/>
                <c:pt idx="0">
                  <c:v>Med (N=49)</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sz="1200"/>
                </a:pPr>
                <a:endParaRPr lang="en-US"/>
              </a:p>
            </c:txPr>
            <c:dLblPos val="outEnd"/>
            <c:showVal val="1"/>
          </c:dLbls>
          <c:cat>
            <c:strRef>
              <c:f>ES6c!$B$6:$B$8</c:f>
              <c:strCache>
                <c:ptCount val="3"/>
                <c:pt idx="0">
                  <c:v>&lt; 1 yr</c:v>
                </c:pt>
                <c:pt idx="1">
                  <c:v>1 - 2 yrs</c:v>
                </c:pt>
                <c:pt idx="2">
                  <c:v>&gt; 2 yrs</c:v>
                </c:pt>
              </c:strCache>
            </c:strRef>
          </c:cat>
          <c:val>
            <c:numRef>
              <c:f>ES6c!$D$6:$D$8</c:f>
              <c:numCache>
                <c:formatCode>0%</c:formatCode>
                <c:ptCount val="3"/>
                <c:pt idx="0">
                  <c:v>0.42857142857142899</c:v>
                </c:pt>
                <c:pt idx="1">
                  <c:v>0.28571428571428736</c:v>
                </c:pt>
                <c:pt idx="2">
                  <c:v>0.183673469387755</c:v>
                </c:pt>
              </c:numCache>
            </c:numRef>
          </c:val>
        </c:ser>
        <c:dLbls>
          <c:showVal val="1"/>
        </c:dLbls>
        <c:gapWidth val="100"/>
        <c:axId val="87949696"/>
        <c:axId val="87951232"/>
      </c:barChart>
      <c:catAx>
        <c:axId val="87949696"/>
        <c:scaling>
          <c:orientation val="maxMin"/>
        </c:scaling>
        <c:axPos val="l"/>
        <c:numFmt formatCode="@" sourceLinked="1"/>
        <c:tickLblPos val="nextTo"/>
        <c:spPr>
          <a:ln w="3989">
            <a:solidFill>
              <a:schemeClr val="tx1"/>
            </a:solidFill>
            <a:prstDash val="solid"/>
          </a:ln>
        </c:spPr>
        <c:txPr>
          <a:bodyPr rot="0" vert="horz"/>
          <a:lstStyle/>
          <a:p>
            <a:pPr>
              <a:defRPr lang="en-US"/>
            </a:pPr>
            <a:endParaRPr lang="en-US"/>
          </a:p>
        </c:txPr>
        <c:crossAx val="87951232"/>
        <c:crosses val="autoZero"/>
        <c:auto val="1"/>
        <c:lblAlgn val="ctr"/>
        <c:lblOffset val="100"/>
        <c:tickLblSkip val="1"/>
        <c:tickMarkSkip val="1"/>
      </c:catAx>
      <c:valAx>
        <c:axId val="87951232"/>
        <c:scaling>
          <c:orientation val="minMax"/>
          <c:min val="0"/>
        </c:scaling>
        <c:delete val="1"/>
        <c:axPos val="b"/>
        <c:numFmt formatCode="0%" sourceLinked="0"/>
        <c:tickLblPos val="none"/>
        <c:crossAx val="87949696"/>
        <c:crosses val="max"/>
        <c:crossBetween val="between"/>
      </c:valAx>
      <c:spPr>
        <a:noFill/>
        <a:ln w="3989">
          <a:noFill/>
          <a:prstDash val="solid"/>
        </a:ln>
      </c:spPr>
    </c:plotArea>
    <c:legend>
      <c:legendPos val="r"/>
      <c:layout>
        <c:manualLayout>
          <c:xMode val="edge"/>
          <c:yMode val="edge"/>
          <c:x val="0.15612444785865184"/>
          <c:y val="0.85299244606619484"/>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000" b="0" i="0" u="none" strike="noStrike" baseline="0">
          <a:solidFill>
            <a:schemeClr val="tx1"/>
          </a:solidFill>
          <a:latin typeface="Calibri" pitchFamily="34" charset="0"/>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52935142169936"/>
          <c:y val="9.0760521308193121E-2"/>
          <c:w val="0.61385289171531954"/>
          <c:h val="0.72753751341448714"/>
        </c:manualLayout>
      </c:layout>
      <c:barChart>
        <c:barDir val="bar"/>
        <c:grouping val="clustered"/>
        <c:ser>
          <c:idx val="0"/>
          <c:order val="0"/>
          <c:tx>
            <c:strRef>
              <c:f>ES6c!$C$5</c:f>
              <c:strCache>
                <c:ptCount val="1"/>
                <c:pt idx="0">
                  <c:v>Sm (N=48)</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ES6c!$B$6:$B$8</c:f>
              <c:strCache>
                <c:ptCount val="3"/>
                <c:pt idx="0">
                  <c:v>&lt; 1 yr</c:v>
                </c:pt>
                <c:pt idx="1">
                  <c:v>1 - 2 yrs</c:v>
                </c:pt>
                <c:pt idx="2">
                  <c:v>&gt; 2 yrs</c:v>
                </c:pt>
              </c:strCache>
            </c:strRef>
          </c:cat>
          <c:val>
            <c:numRef>
              <c:f>ES6c!$C$6:$C$8</c:f>
              <c:numCache>
                <c:formatCode>0%</c:formatCode>
                <c:ptCount val="3"/>
                <c:pt idx="0">
                  <c:v>0.1041666666666672</c:v>
                </c:pt>
                <c:pt idx="1">
                  <c:v>0.27083333333333293</c:v>
                </c:pt>
                <c:pt idx="2">
                  <c:v>0.52083333333333304</c:v>
                </c:pt>
              </c:numCache>
            </c:numRef>
          </c:val>
        </c:ser>
        <c:ser>
          <c:idx val="1"/>
          <c:order val="1"/>
          <c:tx>
            <c:strRef>
              <c:f>ES6c!$D$5</c:f>
              <c:strCache>
                <c:ptCount val="1"/>
                <c:pt idx="0">
                  <c:v>Med (N=87)</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ES6c!$B$6:$B$8</c:f>
              <c:strCache>
                <c:ptCount val="3"/>
                <c:pt idx="0">
                  <c:v>&lt; 1 yr</c:v>
                </c:pt>
                <c:pt idx="1">
                  <c:v>1 - 2 yrs</c:v>
                </c:pt>
                <c:pt idx="2">
                  <c:v>&gt; 2 yrs</c:v>
                </c:pt>
              </c:strCache>
            </c:strRef>
          </c:cat>
          <c:val>
            <c:numRef>
              <c:f>ES6c!$D$6:$D$8</c:f>
              <c:numCache>
                <c:formatCode>0%</c:formatCode>
                <c:ptCount val="3"/>
                <c:pt idx="0">
                  <c:v>0.14942528735632293</c:v>
                </c:pt>
                <c:pt idx="1">
                  <c:v>0.25287356321839138</c:v>
                </c:pt>
                <c:pt idx="2">
                  <c:v>0.52873563218391006</c:v>
                </c:pt>
              </c:numCache>
            </c:numRef>
          </c:val>
        </c:ser>
        <c:dLbls>
          <c:showVal val="1"/>
        </c:dLbls>
        <c:gapWidth val="100"/>
        <c:axId val="86141952"/>
        <c:axId val="86151936"/>
      </c:barChart>
      <c:catAx>
        <c:axId val="86141952"/>
        <c:scaling>
          <c:orientation val="maxMin"/>
        </c:scaling>
        <c:axPos val="l"/>
        <c:numFmt formatCode="@" sourceLinked="1"/>
        <c:tickLblPos val="nextTo"/>
        <c:spPr>
          <a:ln w="3989">
            <a:solidFill>
              <a:schemeClr val="tx1"/>
            </a:solidFill>
            <a:prstDash val="solid"/>
          </a:ln>
        </c:spPr>
        <c:txPr>
          <a:bodyPr rot="0" vert="horz"/>
          <a:lstStyle/>
          <a:p>
            <a:pPr>
              <a:defRPr lang="en-US"/>
            </a:pPr>
            <a:endParaRPr lang="en-US"/>
          </a:p>
        </c:txPr>
        <c:crossAx val="86151936"/>
        <c:crosses val="autoZero"/>
        <c:auto val="1"/>
        <c:lblAlgn val="ctr"/>
        <c:lblOffset val="100"/>
        <c:tickLblSkip val="1"/>
        <c:tickMarkSkip val="1"/>
      </c:catAx>
      <c:valAx>
        <c:axId val="86151936"/>
        <c:scaling>
          <c:orientation val="minMax"/>
          <c:min val="0"/>
        </c:scaling>
        <c:delete val="1"/>
        <c:axPos val="b"/>
        <c:numFmt formatCode="0%" sourceLinked="0"/>
        <c:tickLblPos val="none"/>
        <c:crossAx val="86141952"/>
        <c:crosses val="max"/>
        <c:crossBetween val="between"/>
      </c:valAx>
      <c:spPr>
        <a:noFill/>
        <a:ln w="3989">
          <a:noFill/>
          <a:prstDash val="solid"/>
        </a:ln>
      </c:spPr>
    </c:plotArea>
    <c:legend>
      <c:legendPos val="r"/>
      <c:layout>
        <c:manualLayout>
          <c:xMode val="edge"/>
          <c:yMode val="edge"/>
          <c:x val="0.13986448122556144"/>
          <c:y val="0.84486223979232844"/>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200" b="0" i="0" u="none" strike="noStrike" baseline="0">
          <a:solidFill>
            <a:schemeClr val="tx1"/>
          </a:solidFill>
          <a:latin typeface="Calibri" pitchFamily="34" charset="0"/>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42096664746175094"/>
          <c:y val="9.0760521308193204E-2"/>
          <c:w val="0.57903335253824983"/>
          <c:h val="0.7275375134144878"/>
        </c:manualLayout>
      </c:layout>
      <c:barChart>
        <c:barDir val="bar"/>
        <c:grouping val="clustered"/>
        <c:ser>
          <c:idx val="0"/>
          <c:order val="0"/>
          <c:tx>
            <c:strRef>
              <c:f>ES6b!$I$5</c:f>
              <c:strCache>
                <c:ptCount val="1"/>
                <c:pt idx="0">
                  <c:v>Sm (N=131)</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ES6b!$H$6:$H$10</c:f>
              <c:strCache>
                <c:ptCount val="5"/>
                <c:pt idx="0">
                  <c:v>$15 or more</c:v>
                </c:pt>
                <c:pt idx="1">
                  <c:v>$10 - 14.99</c:v>
                </c:pt>
                <c:pt idx="2">
                  <c:v>$5 - 9.99</c:v>
                </c:pt>
                <c:pt idx="3">
                  <c:v>$2 - 4.99</c:v>
                </c:pt>
                <c:pt idx="4">
                  <c:v>&lt; $2</c:v>
                </c:pt>
              </c:strCache>
            </c:strRef>
          </c:cat>
          <c:val>
            <c:numRef>
              <c:f>ES6b!$I$6:$I$10</c:f>
              <c:numCache>
                <c:formatCode>0%</c:formatCode>
                <c:ptCount val="5"/>
                <c:pt idx="0">
                  <c:v>0.32061068702290263</c:v>
                </c:pt>
                <c:pt idx="1">
                  <c:v>0.40458015267175601</c:v>
                </c:pt>
                <c:pt idx="2">
                  <c:v>0.43511450381679506</c:v>
                </c:pt>
                <c:pt idx="3">
                  <c:v>0.45038167938931489</c:v>
                </c:pt>
                <c:pt idx="4">
                  <c:v>0.45801526717557367</c:v>
                </c:pt>
              </c:numCache>
            </c:numRef>
          </c:val>
        </c:ser>
        <c:ser>
          <c:idx val="1"/>
          <c:order val="1"/>
          <c:tx>
            <c:strRef>
              <c:f>ES6b!$J$5</c:f>
              <c:strCache>
                <c:ptCount val="1"/>
                <c:pt idx="0">
                  <c:v>Med (N=169)</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ES6b!$H$6:$H$10</c:f>
              <c:strCache>
                <c:ptCount val="5"/>
                <c:pt idx="0">
                  <c:v>$15 or more</c:v>
                </c:pt>
                <c:pt idx="1">
                  <c:v>$10 - 14.99</c:v>
                </c:pt>
                <c:pt idx="2">
                  <c:v>$5 - 9.99</c:v>
                </c:pt>
                <c:pt idx="3">
                  <c:v>$2 - 4.99</c:v>
                </c:pt>
                <c:pt idx="4">
                  <c:v>&lt; $2</c:v>
                </c:pt>
              </c:strCache>
            </c:strRef>
          </c:cat>
          <c:val>
            <c:numRef>
              <c:f>ES6b!$J$6:$J$10</c:f>
              <c:numCache>
                <c:formatCode>0%</c:formatCode>
                <c:ptCount val="5"/>
                <c:pt idx="0">
                  <c:v>0.37278106508875797</c:v>
                </c:pt>
                <c:pt idx="1">
                  <c:v>0.52662721893491105</c:v>
                </c:pt>
                <c:pt idx="2">
                  <c:v>0.57396449704141994</c:v>
                </c:pt>
                <c:pt idx="3">
                  <c:v>0.58579881656805</c:v>
                </c:pt>
                <c:pt idx="4">
                  <c:v>0.59763313609467461</c:v>
                </c:pt>
              </c:numCache>
            </c:numRef>
          </c:val>
        </c:ser>
        <c:dLbls>
          <c:showVal val="1"/>
        </c:dLbls>
        <c:gapWidth val="100"/>
        <c:axId val="88155648"/>
        <c:axId val="88157184"/>
      </c:barChart>
      <c:catAx>
        <c:axId val="88155648"/>
        <c:scaling>
          <c:orientation val="maxMin"/>
        </c:scaling>
        <c:axPos val="l"/>
        <c:numFmt formatCode="General" sourceLinked="1"/>
        <c:tickLblPos val="nextTo"/>
        <c:spPr>
          <a:ln w="3989">
            <a:solidFill>
              <a:schemeClr val="tx1"/>
            </a:solidFill>
            <a:prstDash val="solid"/>
          </a:ln>
        </c:spPr>
        <c:txPr>
          <a:bodyPr rot="0" vert="horz"/>
          <a:lstStyle/>
          <a:p>
            <a:pPr>
              <a:defRPr lang="en-US"/>
            </a:pPr>
            <a:endParaRPr lang="en-US"/>
          </a:p>
        </c:txPr>
        <c:crossAx val="88157184"/>
        <c:crosses val="autoZero"/>
        <c:auto val="1"/>
        <c:lblAlgn val="ctr"/>
        <c:lblOffset val="100"/>
        <c:tickLblSkip val="1"/>
        <c:tickMarkSkip val="1"/>
      </c:catAx>
      <c:valAx>
        <c:axId val="88157184"/>
        <c:scaling>
          <c:orientation val="minMax"/>
          <c:min val="0"/>
        </c:scaling>
        <c:delete val="1"/>
        <c:axPos val="b"/>
        <c:numFmt formatCode="0%" sourceLinked="0"/>
        <c:tickLblPos val="none"/>
        <c:crossAx val="88155648"/>
        <c:crosses val="max"/>
        <c:crossBetween val="between"/>
      </c:valAx>
      <c:spPr>
        <a:noFill/>
        <a:ln w="3989">
          <a:noFill/>
          <a:prstDash val="solid"/>
        </a:ln>
      </c:spPr>
    </c:plotArea>
    <c:legend>
      <c:legendPos val="r"/>
      <c:layout>
        <c:manualLayout>
          <c:xMode val="edge"/>
          <c:yMode val="edge"/>
          <c:x val="0.13986448122556144"/>
          <c:y val="0.844862239792328"/>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200" b="0" i="0" u="none" strike="noStrike" baseline="0">
          <a:solidFill>
            <a:schemeClr val="tx1"/>
          </a:solidFill>
          <a:latin typeface="Calibri" pitchFamily="34" charset="0"/>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52935142169936"/>
          <c:y val="9.0760521308193037E-2"/>
          <c:w val="0.61385289171531954"/>
          <c:h val="0.72753751341448658"/>
        </c:manualLayout>
      </c:layout>
      <c:barChart>
        <c:barDir val="bar"/>
        <c:grouping val="clustered"/>
        <c:ser>
          <c:idx val="0"/>
          <c:order val="0"/>
          <c:tx>
            <c:strRef>
              <c:f>ES6c!$C$5</c:f>
              <c:strCache>
                <c:ptCount val="1"/>
                <c:pt idx="0">
                  <c:v>Sm (N=114)</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ES6c!$B$6:$B$8</c:f>
              <c:strCache>
                <c:ptCount val="3"/>
                <c:pt idx="0">
                  <c:v>&lt; 1 yr</c:v>
                </c:pt>
                <c:pt idx="1">
                  <c:v>1 - 2 yrs</c:v>
                </c:pt>
                <c:pt idx="2">
                  <c:v>&gt; 2 yrs</c:v>
                </c:pt>
              </c:strCache>
            </c:strRef>
          </c:cat>
          <c:val>
            <c:numRef>
              <c:f>ES6c!$C$6:$C$8</c:f>
              <c:numCache>
                <c:formatCode>0%</c:formatCode>
                <c:ptCount val="3"/>
                <c:pt idx="0">
                  <c:v>0.39473684210526383</c:v>
                </c:pt>
                <c:pt idx="1">
                  <c:v>0.3508771929824579</c:v>
                </c:pt>
                <c:pt idx="2">
                  <c:v>0.24561403508771951</c:v>
                </c:pt>
              </c:numCache>
            </c:numRef>
          </c:val>
        </c:ser>
        <c:ser>
          <c:idx val="1"/>
          <c:order val="1"/>
          <c:tx>
            <c:strRef>
              <c:f>ES6c!$D$5</c:f>
              <c:strCache>
                <c:ptCount val="1"/>
                <c:pt idx="0">
                  <c:v>Med (N=76)</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ES6c!$B$6:$B$8</c:f>
              <c:strCache>
                <c:ptCount val="3"/>
                <c:pt idx="0">
                  <c:v>&lt; 1 yr</c:v>
                </c:pt>
                <c:pt idx="1">
                  <c:v>1 - 2 yrs</c:v>
                </c:pt>
                <c:pt idx="2">
                  <c:v>&gt; 2 yrs</c:v>
                </c:pt>
              </c:strCache>
            </c:strRef>
          </c:cat>
          <c:val>
            <c:numRef>
              <c:f>ES6c!$D$6:$D$8</c:f>
              <c:numCache>
                <c:formatCode>0%</c:formatCode>
                <c:ptCount val="3"/>
                <c:pt idx="0">
                  <c:v>0.44736842105263336</c:v>
                </c:pt>
                <c:pt idx="1">
                  <c:v>0.30263157894736797</c:v>
                </c:pt>
                <c:pt idx="2">
                  <c:v>0.25</c:v>
                </c:pt>
              </c:numCache>
            </c:numRef>
          </c:val>
        </c:ser>
        <c:dLbls>
          <c:showVal val="1"/>
        </c:dLbls>
        <c:gapWidth val="100"/>
        <c:axId val="88315008"/>
        <c:axId val="88316544"/>
      </c:barChart>
      <c:catAx>
        <c:axId val="88315008"/>
        <c:scaling>
          <c:orientation val="maxMin"/>
        </c:scaling>
        <c:axPos val="l"/>
        <c:numFmt formatCode="@" sourceLinked="1"/>
        <c:tickLblPos val="nextTo"/>
        <c:spPr>
          <a:ln w="3989">
            <a:solidFill>
              <a:schemeClr val="tx1"/>
            </a:solidFill>
            <a:prstDash val="solid"/>
          </a:ln>
        </c:spPr>
        <c:txPr>
          <a:bodyPr rot="0" vert="horz"/>
          <a:lstStyle/>
          <a:p>
            <a:pPr>
              <a:defRPr lang="en-US"/>
            </a:pPr>
            <a:endParaRPr lang="en-US"/>
          </a:p>
        </c:txPr>
        <c:crossAx val="88316544"/>
        <c:crosses val="autoZero"/>
        <c:auto val="1"/>
        <c:lblAlgn val="ctr"/>
        <c:lblOffset val="100"/>
        <c:tickLblSkip val="1"/>
        <c:tickMarkSkip val="1"/>
      </c:catAx>
      <c:valAx>
        <c:axId val="88316544"/>
        <c:scaling>
          <c:orientation val="minMax"/>
          <c:min val="0"/>
        </c:scaling>
        <c:delete val="1"/>
        <c:axPos val="b"/>
        <c:numFmt formatCode="0%" sourceLinked="0"/>
        <c:tickLblPos val="none"/>
        <c:crossAx val="88315008"/>
        <c:crosses val="max"/>
        <c:crossBetween val="between"/>
      </c:valAx>
      <c:spPr>
        <a:noFill/>
        <a:ln w="3989">
          <a:noFill/>
          <a:prstDash val="solid"/>
        </a:ln>
      </c:spPr>
    </c:plotArea>
    <c:legend>
      <c:legendPos val="r"/>
      <c:layout>
        <c:manualLayout>
          <c:xMode val="edge"/>
          <c:yMode val="edge"/>
          <c:x val="0.13986448122556144"/>
          <c:y val="0.84486223979232888"/>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000" b="0" i="0" u="none" strike="noStrike" baseline="0">
          <a:solidFill>
            <a:schemeClr val="tx1"/>
          </a:solidFill>
          <a:latin typeface="Calibri" pitchFamily="34" charset="0"/>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1810938266862981"/>
          <c:y val="9.0760449063047741E-2"/>
          <c:w val="0.61385289171531954"/>
          <c:h val="0.72753751341448714"/>
        </c:manualLayout>
      </c:layout>
      <c:barChart>
        <c:barDir val="bar"/>
        <c:grouping val="clustered"/>
        <c:ser>
          <c:idx val="0"/>
          <c:order val="0"/>
          <c:tx>
            <c:strRef>
              <c:f>ES6b!$O$5</c:f>
              <c:strCache>
                <c:ptCount val="1"/>
                <c:pt idx="0">
                  <c:v>Med (N=135)</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ES6b!$M$7:$M$11</c:f>
              <c:strCache>
                <c:ptCount val="5"/>
                <c:pt idx="0">
                  <c:v>&lt; $2</c:v>
                </c:pt>
                <c:pt idx="1">
                  <c:v>$2 - 4.99</c:v>
                </c:pt>
                <c:pt idx="2">
                  <c:v>$5 - 9.99</c:v>
                </c:pt>
                <c:pt idx="3">
                  <c:v>$10 -14.99</c:v>
                </c:pt>
                <c:pt idx="4">
                  <c:v>$15 or more</c:v>
                </c:pt>
              </c:strCache>
            </c:strRef>
          </c:cat>
          <c:val>
            <c:numRef>
              <c:f>ES6b!$O$7:$O$11</c:f>
              <c:numCache>
                <c:formatCode>0%</c:formatCode>
                <c:ptCount val="5"/>
                <c:pt idx="0">
                  <c:v>0.59259259259259278</c:v>
                </c:pt>
                <c:pt idx="1">
                  <c:v>0.52592592592592557</c:v>
                </c:pt>
                <c:pt idx="2">
                  <c:v>0.37777777777777954</c:v>
                </c:pt>
                <c:pt idx="3">
                  <c:v>0.17777777777777809</c:v>
                </c:pt>
                <c:pt idx="4">
                  <c:v>0.10370370370370424</c:v>
                </c:pt>
              </c:numCache>
            </c:numRef>
          </c:val>
        </c:ser>
        <c:ser>
          <c:idx val="1"/>
          <c:order val="1"/>
          <c:tx>
            <c:strRef>
              <c:f>ES6b!$N$5</c:f>
              <c:strCache>
                <c:ptCount val="1"/>
                <c:pt idx="0">
                  <c:v>Sm (N=191)</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ES6b!$M$7:$M$11</c:f>
              <c:strCache>
                <c:ptCount val="5"/>
                <c:pt idx="0">
                  <c:v>&lt; $2</c:v>
                </c:pt>
                <c:pt idx="1">
                  <c:v>$2 - 4.99</c:v>
                </c:pt>
                <c:pt idx="2">
                  <c:v>$5 - 9.99</c:v>
                </c:pt>
                <c:pt idx="3">
                  <c:v>$10 -14.99</c:v>
                </c:pt>
                <c:pt idx="4">
                  <c:v>$15 or more</c:v>
                </c:pt>
              </c:strCache>
            </c:strRef>
          </c:cat>
          <c:val>
            <c:numRef>
              <c:f>ES6b!$N$7:$N$11</c:f>
              <c:numCache>
                <c:formatCode>0%</c:formatCode>
                <c:ptCount val="5"/>
                <c:pt idx="0">
                  <c:v>0.69109947643979452</c:v>
                </c:pt>
                <c:pt idx="1">
                  <c:v>0.6701570680628266</c:v>
                </c:pt>
                <c:pt idx="2">
                  <c:v>0.51832460732984265</c:v>
                </c:pt>
                <c:pt idx="3">
                  <c:v>0.29319371727748722</c:v>
                </c:pt>
                <c:pt idx="4">
                  <c:v>0.1989528795811514</c:v>
                </c:pt>
              </c:numCache>
            </c:numRef>
          </c:val>
        </c:ser>
        <c:dLbls>
          <c:showVal val="1"/>
        </c:dLbls>
        <c:gapWidth val="100"/>
        <c:axId val="88747392"/>
        <c:axId val="88749184"/>
      </c:barChart>
      <c:catAx>
        <c:axId val="88747392"/>
        <c:scaling>
          <c:orientation val="minMax"/>
        </c:scaling>
        <c:axPos val="l"/>
        <c:numFmt formatCode="General" sourceLinked="1"/>
        <c:tickLblPos val="nextTo"/>
        <c:spPr>
          <a:ln w="3989">
            <a:solidFill>
              <a:schemeClr val="tx1"/>
            </a:solidFill>
            <a:prstDash val="solid"/>
          </a:ln>
        </c:spPr>
        <c:txPr>
          <a:bodyPr rot="0" vert="horz"/>
          <a:lstStyle/>
          <a:p>
            <a:pPr>
              <a:defRPr lang="en-US"/>
            </a:pPr>
            <a:endParaRPr lang="en-US"/>
          </a:p>
        </c:txPr>
        <c:crossAx val="88749184"/>
        <c:crosses val="autoZero"/>
        <c:auto val="1"/>
        <c:lblAlgn val="ctr"/>
        <c:lblOffset val="100"/>
        <c:tickLblSkip val="1"/>
        <c:tickMarkSkip val="1"/>
      </c:catAx>
      <c:valAx>
        <c:axId val="88749184"/>
        <c:scaling>
          <c:orientation val="minMax"/>
          <c:min val="0"/>
        </c:scaling>
        <c:delete val="1"/>
        <c:axPos val="b"/>
        <c:numFmt formatCode="0%" sourceLinked="0"/>
        <c:tickLblPos val="none"/>
        <c:crossAx val="88747392"/>
        <c:crosses val="autoZero"/>
        <c:crossBetween val="between"/>
      </c:valAx>
      <c:spPr>
        <a:noFill/>
        <a:ln w="3989">
          <a:noFill/>
          <a:prstDash val="solid"/>
        </a:ln>
      </c:spPr>
    </c:plotArea>
    <c:legend>
      <c:legendPos val="r"/>
      <c:layout>
        <c:manualLayout>
          <c:xMode val="edge"/>
          <c:yMode val="edge"/>
          <c:x val="0.13986448122556144"/>
          <c:y val="0.84486223979232844"/>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000" b="0" i="0" u="none" strike="noStrike" baseline="0">
          <a:solidFill>
            <a:schemeClr val="tx1"/>
          </a:solidFill>
          <a:latin typeface="Calibri" pitchFamily="34" charset="0"/>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52935142169936"/>
          <c:y val="0"/>
          <c:w val="0.58354966992762103"/>
          <c:h val="0.81964290647879789"/>
        </c:manualLayout>
      </c:layout>
      <c:barChart>
        <c:barDir val="bar"/>
        <c:grouping val="clustered"/>
        <c:ser>
          <c:idx val="0"/>
          <c:order val="0"/>
          <c:tx>
            <c:strRef>
              <c:f>ES6c!$C$5</c:f>
              <c:strCache>
                <c:ptCount val="1"/>
                <c:pt idx="0">
                  <c:v>Sm (N=348)</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ES6c!$B$6:$B$8</c:f>
              <c:strCache>
                <c:ptCount val="3"/>
                <c:pt idx="0">
                  <c:v>&lt; 1 yr</c:v>
                </c:pt>
                <c:pt idx="1">
                  <c:v>1 - 2 yrs</c:v>
                </c:pt>
                <c:pt idx="2">
                  <c:v>&gt; 2 yrs</c:v>
                </c:pt>
              </c:strCache>
            </c:strRef>
          </c:cat>
          <c:val>
            <c:numRef>
              <c:f>ES6c!$C$6:$C$8</c:f>
              <c:numCache>
                <c:formatCode>0%</c:formatCode>
                <c:ptCount val="3"/>
                <c:pt idx="0">
                  <c:v>0.36781609195402526</c:v>
                </c:pt>
                <c:pt idx="1">
                  <c:v>0.34195402298850602</c:v>
                </c:pt>
                <c:pt idx="2">
                  <c:v>0.160919540229885</c:v>
                </c:pt>
              </c:numCache>
            </c:numRef>
          </c:val>
        </c:ser>
        <c:ser>
          <c:idx val="1"/>
          <c:order val="1"/>
          <c:tx>
            <c:strRef>
              <c:f>ES6c!$D$5</c:f>
              <c:strCache>
                <c:ptCount val="1"/>
                <c:pt idx="0">
                  <c:v>Med (N=154)</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ES6c!$B$6:$B$8</c:f>
              <c:strCache>
                <c:ptCount val="3"/>
                <c:pt idx="0">
                  <c:v>&lt; 1 yr</c:v>
                </c:pt>
                <c:pt idx="1">
                  <c:v>1 - 2 yrs</c:v>
                </c:pt>
                <c:pt idx="2">
                  <c:v>&gt; 2 yrs</c:v>
                </c:pt>
              </c:strCache>
            </c:strRef>
          </c:cat>
          <c:val>
            <c:numRef>
              <c:f>ES6c!$D$6:$D$8</c:f>
              <c:numCache>
                <c:formatCode>0%</c:formatCode>
                <c:ptCount val="3"/>
                <c:pt idx="0">
                  <c:v>0.27922077922078015</c:v>
                </c:pt>
                <c:pt idx="1">
                  <c:v>0.33766233766233877</c:v>
                </c:pt>
                <c:pt idx="2">
                  <c:v>0.22077922077922099</c:v>
                </c:pt>
              </c:numCache>
            </c:numRef>
          </c:val>
        </c:ser>
        <c:dLbls>
          <c:showVal val="1"/>
        </c:dLbls>
        <c:gapWidth val="100"/>
        <c:axId val="88116608"/>
        <c:axId val="88130688"/>
      </c:barChart>
      <c:catAx>
        <c:axId val="88116608"/>
        <c:scaling>
          <c:orientation val="maxMin"/>
        </c:scaling>
        <c:axPos val="l"/>
        <c:numFmt formatCode="@" sourceLinked="1"/>
        <c:tickLblPos val="nextTo"/>
        <c:spPr>
          <a:ln w="3989">
            <a:solidFill>
              <a:schemeClr val="tx1"/>
            </a:solidFill>
            <a:prstDash val="solid"/>
          </a:ln>
        </c:spPr>
        <c:txPr>
          <a:bodyPr rot="0" vert="horz"/>
          <a:lstStyle/>
          <a:p>
            <a:pPr>
              <a:defRPr lang="en-US"/>
            </a:pPr>
            <a:endParaRPr lang="en-US"/>
          </a:p>
        </c:txPr>
        <c:crossAx val="88130688"/>
        <c:crosses val="autoZero"/>
        <c:auto val="1"/>
        <c:lblAlgn val="ctr"/>
        <c:lblOffset val="100"/>
        <c:tickLblSkip val="1"/>
        <c:tickMarkSkip val="1"/>
      </c:catAx>
      <c:valAx>
        <c:axId val="88130688"/>
        <c:scaling>
          <c:orientation val="minMax"/>
          <c:min val="0"/>
        </c:scaling>
        <c:delete val="1"/>
        <c:axPos val="b"/>
        <c:numFmt formatCode="0%" sourceLinked="0"/>
        <c:tickLblPos val="none"/>
        <c:crossAx val="88116608"/>
        <c:crosses val="max"/>
        <c:crossBetween val="between"/>
      </c:valAx>
      <c:spPr>
        <a:noFill/>
        <a:ln w="3989">
          <a:noFill/>
          <a:prstDash val="solid"/>
        </a:ln>
      </c:spPr>
    </c:plotArea>
    <c:legend>
      <c:legendPos val="r"/>
      <c:layout>
        <c:manualLayout>
          <c:xMode val="edge"/>
          <c:yMode val="edge"/>
          <c:x val="0.13986448122556144"/>
          <c:y val="0.84486223979232877"/>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200" b="0" i="0" u="none" strike="noStrike" baseline="0">
          <a:solidFill>
            <a:schemeClr val="tx1"/>
          </a:solidFill>
          <a:latin typeface="Calibri" pitchFamily="34" charset="0"/>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6056649168853938"/>
          <c:y val="9.0760521308193148E-2"/>
          <c:w val="0.57681576261300804"/>
          <c:h val="0.72753751341448725"/>
        </c:manualLayout>
      </c:layout>
      <c:barChart>
        <c:barDir val="bar"/>
        <c:grouping val="clustered"/>
        <c:ser>
          <c:idx val="0"/>
          <c:order val="0"/>
          <c:tx>
            <c:strRef>
              <c:f>ES6b!$I$5</c:f>
              <c:strCache>
                <c:ptCount val="1"/>
                <c:pt idx="0">
                  <c:v>Sm (N=517)</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ES6b!$H$6:$H$10</c:f>
              <c:strCache>
                <c:ptCount val="5"/>
                <c:pt idx="0">
                  <c:v>$15 or more</c:v>
                </c:pt>
                <c:pt idx="1">
                  <c:v>$10 - 14.99</c:v>
                </c:pt>
                <c:pt idx="2">
                  <c:v>$5 - 9.99</c:v>
                </c:pt>
                <c:pt idx="3">
                  <c:v>$2 - 4.99</c:v>
                </c:pt>
                <c:pt idx="4">
                  <c:v>&lt; $2</c:v>
                </c:pt>
              </c:strCache>
            </c:strRef>
          </c:cat>
          <c:val>
            <c:numRef>
              <c:f>ES6b!$I$6:$I$10</c:f>
              <c:numCache>
                <c:formatCode>0%</c:formatCode>
                <c:ptCount val="5"/>
                <c:pt idx="0">
                  <c:v>0.38297872340425726</c:v>
                </c:pt>
                <c:pt idx="1">
                  <c:v>6.9632495164410113E-2</c:v>
                </c:pt>
                <c:pt idx="2">
                  <c:v>6.9632495164410113E-2</c:v>
                </c:pt>
                <c:pt idx="3">
                  <c:v>9.6711798839458508E-3</c:v>
                </c:pt>
                <c:pt idx="4">
                  <c:v>1.9342359767891767E-3</c:v>
                </c:pt>
              </c:numCache>
            </c:numRef>
          </c:val>
        </c:ser>
        <c:ser>
          <c:idx val="1"/>
          <c:order val="1"/>
          <c:tx>
            <c:strRef>
              <c:f>ES6b!$J$5</c:f>
              <c:strCache>
                <c:ptCount val="1"/>
                <c:pt idx="0">
                  <c:v>Med (N=261)</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ES6b!$H$6:$H$10</c:f>
              <c:strCache>
                <c:ptCount val="5"/>
                <c:pt idx="0">
                  <c:v>$15 or more</c:v>
                </c:pt>
                <c:pt idx="1">
                  <c:v>$10 - 14.99</c:v>
                </c:pt>
                <c:pt idx="2">
                  <c:v>$5 - 9.99</c:v>
                </c:pt>
                <c:pt idx="3">
                  <c:v>$2 - 4.99</c:v>
                </c:pt>
                <c:pt idx="4">
                  <c:v>&lt; $2</c:v>
                </c:pt>
              </c:strCache>
            </c:strRef>
          </c:cat>
          <c:val>
            <c:numRef>
              <c:f>ES6b!$J$6:$J$10</c:f>
              <c:numCache>
                <c:formatCode>0%</c:formatCode>
                <c:ptCount val="5"/>
                <c:pt idx="0">
                  <c:v>0.38697318007662918</c:v>
                </c:pt>
                <c:pt idx="1">
                  <c:v>5.3639846743294813E-2</c:v>
                </c:pt>
                <c:pt idx="2">
                  <c:v>4.5977011494252866E-2</c:v>
                </c:pt>
                <c:pt idx="3">
                  <c:v>1.5325670498084335E-2</c:v>
                </c:pt>
                <c:pt idx="4">
                  <c:v>3.8314176245210752E-3</c:v>
                </c:pt>
              </c:numCache>
            </c:numRef>
          </c:val>
        </c:ser>
        <c:dLbls>
          <c:showVal val="1"/>
        </c:dLbls>
        <c:gapWidth val="100"/>
        <c:axId val="89208704"/>
        <c:axId val="89210240"/>
      </c:barChart>
      <c:catAx>
        <c:axId val="89208704"/>
        <c:scaling>
          <c:orientation val="maxMin"/>
        </c:scaling>
        <c:axPos val="l"/>
        <c:numFmt formatCode="General" sourceLinked="1"/>
        <c:tickLblPos val="nextTo"/>
        <c:spPr>
          <a:ln w="3989">
            <a:solidFill>
              <a:schemeClr val="tx1"/>
            </a:solidFill>
            <a:prstDash val="solid"/>
          </a:ln>
        </c:spPr>
        <c:txPr>
          <a:bodyPr rot="0" vert="horz"/>
          <a:lstStyle/>
          <a:p>
            <a:pPr>
              <a:defRPr lang="en-US"/>
            </a:pPr>
            <a:endParaRPr lang="en-US"/>
          </a:p>
        </c:txPr>
        <c:crossAx val="89210240"/>
        <c:crosses val="autoZero"/>
        <c:auto val="1"/>
        <c:lblAlgn val="ctr"/>
        <c:lblOffset val="100"/>
        <c:tickLblSkip val="1"/>
        <c:tickMarkSkip val="1"/>
      </c:catAx>
      <c:valAx>
        <c:axId val="89210240"/>
        <c:scaling>
          <c:orientation val="minMax"/>
          <c:min val="0"/>
        </c:scaling>
        <c:delete val="1"/>
        <c:axPos val="b"/>
        <c:numFmt formatCode="0%" sourceLinked="0"/>
        <c:tickLblPos val="none"/>
        <c:crossAx val="89208704"/>
        <c:crosses val="max"/>
        <c:crossBetween val="between"/>
      </c:valAx>
      <c:spPr>
        <a:noFill/>
        <a:ln w="3989">
          <a:noFill/>
          <a:prstDash val="solid"/>
        </a:ln>
      </c:spPr>
    </c:plotArea>
    <c:legend>
      <c:legendPos val="r"/>
      <c:layout>
        <c:manualLayout>
          <c:xMode val="edge"/>
          <c:yMode val="edge"/>
          <c:x val="0.13986448122556144"/>
          <c:y val="0.84486223979232833"/>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200" b="0" i="0" u="none" strike="noStrike" baseline="0">
          <a:solidFill>
            <a:schemeClr val="tx1"/>
          </a:solidFill>
          <a:latin typeface="Calibri" pitchFamily="34" charset="0"/>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52935142169936"/>
          <c:y val="9.0760521308192829E-2"/>
          <c:w val="0.61385289171531954"/>
          <c:h val="0.72753751341448536"/>
        </c:manualLayout>
      </c:layout>
      <c:barChart>
        <c:barDir val="bar"/>
        <c:grouping val="clustered"/>
        <c:ser>
          <c:idx val="0"/>
          <c:order val="0"/>
          <c:tx>
            <c:strRef>
              <c:f>ES6c!$C$5</c:f>
              <c:strCache>
                <c:ptCount val="1"/>
                <c:pt idx="0">
                  <c:v>Sm (N=142)</c:v>
                </c:pt>
              </c:strCache>
            </c:strRef>
          </c:tx>
          <c:spPr>
            <a:gradFill>
              <a:gsLst>
                <a:gs pos="0">
                  <a:srgbClr val="3D88AD">
                    <a:lumMod val="75000"/>
                  </a:srgbClr>
                </a:gs>
                <a:gs pos="50000">
                  <a:srgbClr val="3D88AD"/>
                </a:gs>
                <a:gs pos="100000">
                  <a:schemeClr val="accent1">
                    <a:lumMod val="60000"/>
                    <a:lumOff val="40000"/>
                  </a:schemeClr>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ES6c!$B$6:$B$8</c:f>
              <c:strCache>
                <c:ptCount val="3"/>
                <c:pt idx="0">
                  <c:v>&lt; 1 yr</c:v>
                </c:pt>
                <c:pt idx="1">
                  <c:v>1 - 2 yrs</c:v>
                </c:pt>
                <c:pt idx="2">
                  <c:v>&gt; 2 yrs</c:v>
                </c:pt>
              </c:strCache>
            </c:strRef>
          </c:cat>
          <c:val>
            <c:numRef>
              <c:f>ES6c!$C$6:$C$8</c:f>
              <c:numCache>
                <c:formatCode>0%</c:formatCode>
                <c:ptCount val="3"/>
                <c:pt idx="0">
                  <c:v>0.41549295774647932</c:v>
                </c:pt>
                <c:pt idx="1">
                  <c:v>0.27464788732394513</c:v>
                </c:pt>
                <c:pt idx="2">
                  <c:v>0.28873239436619674</c:v>
                </c:pt>
              </c:numCache>
            </c:numRef>
          </c:val>
        </c:ser>
        <c:ser>
          <c:idx val="1"/>
          <c:order val="1"/>
          <c:tx>
            <c:strRef>
              <c:f>ES6c!$D$5</c:f>
              <c:strCache>
                <c:ptCount val="1"/>
                <c:pt idx="0">
                  <c:v>Med (N=162)</c:v>
                </c:pt>
              </c:strCache>
            </c:strRef>
          </c:tx>
          <c:spPr>
            <a:gradFill>
              <a:gsLst>
                <a:gs pos="0">
                  <a:srgbClr val="FFC000"/>
                </a:gs>
                <a:gs pos="50000">
                  <a:srgbClr val="FADA7A">
                    <a:lumMod val="75000"/>
                  </a:srgbClr>
                </a:gs>
                <a:gs pos="100000">
                  <a:schemeClr val="accent2"/>
                </a:gs>
              </a:gsLst>
              <a:lin ang="5400000" scaled="0"/>
            </a:gradFill>
            <a:ln w="15958">
              <a:noFill/>
              <a:prstDash val="solid"/>
            </a:ln>
          </c:spPr>
          <c:dLbls>
            <c:spPr>
              <a:noFill/>
              <a:ln w="31915">
                <a:noFill/>
              </a:ln>
            </c:spPr>
            <c:txPr>
              <a:bodyPr/>
              <a:lstStyle/>
              <a:p>
                <a:pPr>
                  <a:defRPr lang="en-US"/>
                </a:pPr>
                <a:endParaRPr lang="en-US"/>
              </a:p>
            </c:txPr>
            <c:dLblPos val="outEnd"/>
            <c:showVal val="1"/>
          </c:dLbls>
          <c:cat>
            <c:strRef>
              <c:f>ES6c!$B$6:$B$8</c:f>
              <c:strCache>
                <c:ptCount val="3"/>
                <c:pt idx="0">
                  <c:v>&lt; 1 yr</c:v>
                </c:pt>
                <c:pt idx="1">
                  <c:v>1 - 2 yrs</c:v>
                </c:pt>
                <c:pt idx="2">
                  <c:v>&gt; 2 yrs</c:v>
                </c:pt>
              </c:strCache>
            </c:strRef>
          </c:cat>
          <c:val>
            <c:numRef>
              <c:f>ES6c!$D$6:$D$8</c:f>
              <c:numCache>
                <c:formatCode>0%</c:formatCode>
                <c:ptCount val="3"/>
                <c:pt idx="0">
                  <c:v>0.45061728395061801</c:v>
                </c:pt>
                <c:pt idx="1">
                  <c:v>0.30246913580247037</c:v>
                </c:pt>
                <c:pt idx="2">
                  <c:v>0.22222222222222199</c:v>
                </c:pt>
              </c:numCache>
            </c:numRef>
          </c:val>
        </c:ser>
        <c:dLbls>
          <c:showVal val="1"/>
        </c:dLbls>
        <c:gapWidth val="100"/>
        <c:axId val="89085056"/>
        <c:axId val="89086592"/>
      </c:barChart>
      <c:catAx>
        <c:axId val="89085056"/>
        <c:scaling>
          <c:orientation val="maxMin"/>
        </c:scaling>
        <c:axPos val="l"/>
        <c:numFmt formatCode="@" sourceLinked="1"/>
        <c:tickLblPos val="nextTo"/>
        <c:spPr>
          <a:ln w="3989">
            <a:solidFill>
              <a:schemeClr val="tx1"/>
            </a:solidFill>
            <a:prstDash val="solid"/>
          </a:ln>
        </c:spPr>
        <c:txPr>
          <a:bodyPr rot="0" vert="horz"/>
          <a:lstStyle/>
          <a:p>
            <a:pPr>
              <a:defRPr lang="en-US"/>
            </a:pPr>
            <a:endParaRPr lang="en-US"/>
          </a:p>
        </c:txPr>
        <c:crossAx val="89086592"/>
        <c:crosses val="autoZero"/>
        <c:auto val="1"/>
        <c:lblAlgn val="ctr"/>
        <c:lblOffset val="100"/>
        <c:tickLblSkip val="1"/>
        <c:tickMarkSkip val="1"/>
      </c:catAx>
      <c:valAx>
        <c:axId val="89086592"/>
        <c:scaling>
          <c:orientation val="minMax"/>
          <c:min val="0"/>
        </c:scaling>
        <c:delete val="1"/>
        <c:axPos val="b"/>
        <c:numFmt formatCode="0%" sourceLinked="0"/>
        <c:tickLblPos val="none"/>
        <c:crossAx val="89085056"/>
        <c:crosses val="max"/>
        <c:crossBetween val="between"/>
      </c:valAx>
      <c:spPr>
        <a:noFill/>
        <a:ln w="3989">
          <a:noFill/>
          <a:prstDash val="solid"/>
        </a:ln>
      </c:spPr>
    </c:plotArea>
    <c:legend>
      <c:legendPos val="r"/>
      <c:layout>
        <c:manualLayout>
          <c:xMode val="edge"/>
          <c:yMode val="edge"/>
          <c:x val="0.13986448122556144"/>
          <c:y val="0.84486223979232977"/>
          <c:w val="0.73983207456210864"/>
          <c:h val="0.12245984342902053"/>
        </c:manualLayout>
      </c:layout>
      <c:spPr>
        <a:noFill/>
        <a:ln w="3989">
          <a:noFill/>
          <a:prstDash val="solid"/>
        </a:ln>
      </c:spPr>
      <c:txPr>
        <a:bodyPr/>
        <a:lstStyle/>
        <a:p>
          <a:pPr>
            <a:defRPr lang="en-US"/>
          </a:pPr>
          <a:endParaRPr lang="en-US"/>
        </a:p>
      </c:txPr>
    </c:legend>
    <c:plotVisOnly val="1"/>
    <c:dispBlanksAs val="gap"/>
  </c:chart>
  <c:spPr>
    <a:noFill/>
    <a:ln>
      <a:noFill/>
    </a:ln>
  </c:spPr>
  <c:txPr>
    <a:bodyPr/>
    <a:lstStyle/>
    <a:p>
      <a:pPr>
        <a:defRPr sz="1000" b="0" i="0" u="none" strike="noStrike" baseline="0">
          <a:solidFill>
            <a:schemeClr val="tx1"/>
          </a:solidFill>
          <a:latin typeface="Calibri" pitchFamily="34" charset="0"/>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F2C20-F61A-4993-94FB-30F1DC8C84C5}" type="doc">
      <dgm:prSet loTypeId="urn:microsoft.com/office/officeart/2005/8/layout/vList2" loCatId="list" qsTypeId="urn:microsoft.com/office/officeart/2005/8/quickstyle/3d2#3" qsCatId="3D" csTypeId="urn:microsoft.com/office/officeart/2005/8/colors/accent2_5" csCatId="accent2" phldr="1"/>
      <dgm:spPr/>
      <dgm:t>
        <a:bodyPr/>
        <a:lstStyle/>
        <a:p>
          <a:endParaRPr lang="en-US"/>
        </a:p>
      </dgm:t>
    </dgm:pt>
    <dgm:pt modelId="{165D8AB3-55AE-4B58-BDAF-167E503851E2}">
      <dgm:prSet custT="1"/>
      <dgm:spPr/>
      <dgm:t>
        <a:bodyPr/>
        <a:lstStyle/>
        <a:p>
          <a:pPr rtl="0"/>
          <a:r>
            <a:rPr lang="en-US" sz="1600" i="1" dirty="0" smtClean="0"/>
            <a:t>We have only just begun to take the penetrate the Best Candidates opportunity!</a:t>
          </a:r>
          <a:endParaRPr lang="en-US" sz="1600" i="1" dirty="0"/>
        </a:p>
      </dgm:t>
    </dgm:pt>
    <dgm:pt modelId="{B7AE65B6-10B7-433B-9595-7D4257E255FD}" type="parTrans" cxnId="{284CE355-07DB-45F7-86A1-F32A2B6586C8}">
      <dgm:prSet/>
      <dgm:spPr/>
      <dgm:t>
        <a:bodyPr/>
        <a:lstStyle/>
        <a:p>
          <a:endParaRPr lang="en-US" sz="2000"/>
        </a:p>
      </dgm:t>
    </dgm:pt>
    <dgm:pt modelId="{8F2B37F9-119D-4373-8103-18DE9987672F}" type="sibTrans" cxnId="{284CE355-07DB-45F7-86A1-F32A2B6586C8}">
      <dgm:prSet/>
      <dgm:spPr/>
      <dgm:t>
        <a:bodyPr/>
        <a:lstStyle/>
        <a:p>
          <a:endParaRPr lang="en-US" sz="2000"/>
        </a:p>
      </dgm:t>
    </dgm:pt>
    <dgm:pt modelId="{934B4129-3864-4B42-90A5-BF5CD61B6FA0}" type="pres">
      <dgm:prSet presAssocID="{7CFF2C20-F61A-4993-94FB-30F1DC8C84C5}" presName="linear" presStyleCnt="0">
        <dgm:presLayoutVars>
          <dgm:animLvl val="lvl"/>
          <dgm:resizeHandles val="exact"/>
        </dgm:presLayoutVars>
      </dgm:prSet>
      <dgm:spPr/>
      <dgm:t>
        <a:bodyPr/>
        <a:lstStyle/>
        <a:p>
          <a:endParaRPr lang="nl-NL"/>
        </a:p>
      </dgm:t>
    </dgm:pt>
    <dgm:pt modelId="{DF0A7C22-18B8-4890-8B76-55D92BFC995F}" type="pres">
      <dgm:prSet presAssocID="{165D8AB3-55AE-4B58-BDAF-167E503851E2}" presName="parentText" presStyleLbl="node1" presStyleIdx="0" presStyleCnt="1">
        <dgm:presLayoutVars>
          <dgm:chMax val="0"/>
          <dgm:bulletEnabled val="1"/>
        </dgm:presLayoutVars>
      </dgm:prSet>
      <dgm:spPr/>
      <dgm:t>
        <a:bodyPr/>
        <a:lstStyle/>
        <a:p>
          <a:endParaRPr lang="en-US"/>
        </a:p>
      </dgm:t>
    </dgm:pt>
  </dgm:ptLst>
  <dgm:cxnLst>
    <dgm:cxn modelId="{284CE355-07DB-45F7-86A1-F32A2B6586C8}" srcId="{7CFF2C20-F61A-4993-94FB-30F1DC8C84C5}" destId="{165D8AB3-55AE-4B58-BDAF-167E503851E2}" srcOrd="0" destOrd="0" parTransId="{B7AE65B6-10B7-433B-9595-7D4257E255FD}" sibTransId="{8F2B37F9-119D-4373-8103-18DE9987672F}"/>
    <dgm:cxn modelId="{9437EED6-2C69-460D-810E-361466C22A3D}" type="presOf" srcId="{165D8AB3-55AE-4B58-BDAF-167E503851E2}" destId="{DF0A7C22-18B8-4890-8B76-55D92BFC995F}" srcOrd="0" destOrd="0" presId="urn:microsoft.com/office/officeart/2005/8/layout/vList2"/>
    <dgm:cxn modelId="{AE4BBB6D-E8C2-4833-A76C-862F1345F096}" type="presOf" srcId="{7CFF2C20-F61A-4993-94FB-30F1DC8C84C5}" destId="{934B4129-3864-4B42-90A5-BF5CD61B6FA0}" srcOrd="0" destOrd="0" presId="urn:microsoft.com/office/officeart/2005/8/layout/vList2"/>
    <dgm:cxn modelId="{0C037D06-CFA3-492A-82D6-AD03E0DC8FAC}" type="presParOf" srcId="{934B4129-3864-4B42-90A5-BF5CD61B6FA0}" destId="{DF0A7C22-18B8-4890-8B76-55D92BFC995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53C62-9177-4659-AB9B-29DF7BC8A22D}" type="doc">
      <dgm:prSet loTypeId="urn:microsoft.com/office/officeart/2005/8/layout/hProcess7" loCatId="list" qsTypeId="urn:microsoft.com/office/officeart/2005/8/quickstyle/3d1#17" qsCatId="3D" csTypeId="urn:microsoft.com/office/officeart/2005/8/colors/accent2_5" csCatId="accent2" phldr="1"/>
      <dgm:spPr/>
      <dgm:t>
        <a:bodyPr/>
        <a:lstStyle/>
        <a:p>
          <a:endParaRPr lang="en-US"/>
        </a:p>
      </dgm:t>
    </dgm:pt>
    <dgm:pt modelId="{1CAF00B5-89AD-4367-B087-954C08B1AF24}">
      <dgm:prSet/>
      <dgm:spPr/>
      <dgm:t>
        <a:bodyPr/>
        <a:lstStyle/>
        <a:p>
          <a:pPr rtl="0"/>
          <a:r>
            <a:rPr lang="en-US" dirty="0" smtClean="0"/>
            <a:t>Anywhere Access</a:t>
          </a:r>
          <a:endParaRPr lang="en-US" dirty="0"/>
        </a:p>
      </dgm:t>
    </dgm:pt>
    <dgm:pt modelId="{110D58EC-7335-40E1-B855-F49C7A50C92B}" type="parTrans" cxnId="{442AF19A-A213-4C32-9371-628415DAD031}">
      <dgm:prSet/>
      <dgm:spPr/>
      <dgm:t>
        <a:bodyPr/>
        <a:lstStyle/>
        <a:p>
          <a:endParaRPr lang="en-US"/>
        </a:p>
      </dgm:t>
    </dgm:pt>
    <dgm:pt modelId="{2A65AEC5-528E-4CCD-840E-C2D96560E260}" type="sibTrans" cxnId="{442AF19A-A213-4C32-9371-628415DAD031}">
      <dgm:prSet/>
      <dgm:spPr/>
      <dgm:t>
        <a:bodyPr/>
        <a:lstStyle/>
        <a:p>
          <a:endParaRPr lang="en-US"/>
        </a:p>
      </dgm:t>
    </dgm:pt>
    <dgm:pt modelId="{2A2175E7-4645-4CB2-A620-D005B8E4FEB8}">
      <dgm:prSet/>
      <dgm:spPr/>
      <dgm:t>
        <a:bodyPr/>
        <a:lstStyle/>
        <a:p>
          <a:pPr rtl="0"/>
          <a:r>
            <a:rPr lang="en-US" b="1" u="sng" dirty="0" smtClean="0"/>
            <a:t>Mobility and Remote Access needs</a:t>
          </a:r>
          <a:endParaRPr lang="en-US" b="1" u="sng" dirty="0"/>
        </a:p>
      </dgm:t>
    </dgm:pt>
    <dgm:pt modelId="{DC06D269-F6B4-4DA4-84ED-D788A50F3113}" type="parTrans" cxnId="{C8C17F07-0BA0-452B-BBA8-CFC2980AEB98}">
      <dgm:prSet/>
      <dgm:spPr/>
      <dgm:t>
        <a:bodyPr/>
        <a:lstStyle/>
        <a:p>
          <a:endParaRPr lang="en-US"/>
        </a:p>
      </dgm:t>
    </dgm:pt>
    <dgm:pt modelId="{595AF8F8-C3C6-4D21-9833-7FC8F934DA8D}" type="sibTrans" cxnId="{C8C17F07-0BA0-452B-BBA8-CFC2980AEB98}">
      <dgm:prSet/>
      <dgm:spPr/>
      <dgm:t>
        <a:bodyPr/>
        <a:lstStyle/>
        <a:p>
          <a:endParaRPr lang="en-US"/>
        </a:p>
      </dgm:t>
    </dgm:pt>
    <dgm:pt modelId="{F25BF8C1-08D4-4F4D-BDD4-28327F2444EC}">
      <dgm:prSet/>
      <dgm:spPr/>
      <dgm:t>
        <a:bodyPr/>
        <a:lstStyle/>
        <a:p>
          <a:pPr rtl="0"/>
          <a:r>
            <a:rPr lang="en-US" dirty="0" smtClean="0"/>
            <a:t>Mobility</a:t>
          </a:r>
          <a:endParaRPr lang="en-US" dirty="0"/>
        </a:p>
      </dgm:t>
    </dgm:pt>
    <dgm:pt modelId="{3C1D6B4D-E1FF-41C3-AE1A-65E7FD15350A}" type="parTrans" cxnId="{E8D9DFB3-A40D-404C-A818-A8E3494DD934}">
      <dgm:prSet/>
      <dgm:spPr/>
      <dgm:t>
        <a:bodyPr/>
        <a:lstStyle/>
        <a:p>
          <a:endParaRPr lang="en-US"/>
        </a:p>
      </dgm:t>
    </dgm:pt>
    <dgm:pt modelId="{CAF89AE4-CE40-42B8-B6EE-775203C3FBFD}" type="sibTrans" cxnId="{E8D9DFB3-A40D-404C-A818-A8E3494DD934}">
      <dgm:prSet/>
      <dgm:spPr/>
      <dgm:t>
        <a:bodyPr/>
        <a:lstStyle/>
        <a:p>
          <a:endParaRPr lang="en-US"/>
        </a:p>
      </dgm:t>
    </dgm:pt>
    <dgm:pt modelId="{BB59E65E-205D-458F-AA39-A7AE5331A0CB}">
      <dgm:prSet/>
      <dgm:spPr/>
      <dgm:t>
        <a:bodyPr/>
        <a:lstStyle/>
        <a:p>
          <a:pPr rtl="0"/>
          <a:r>
            <a:rPr lang="en-US" dirty="0" smtClean="0"/>
            <a:t>Work from home</a:t>
          </a:r>
          <a:endParaRPr lang="en-US" dirty="0"/>
        </a:p>
      </dgm:t>
    </dgm:pt>
    <dgm:pt modelId="{CD97ECF7-1149-4585-A680-BADF65689D56}" type="parTrans" cxnId="{D784CE36-52E5-419D-BF77-FA63F780F04D}">
      <dgm:prSet/>
      <dgm:spPr/>
      <dgm:t>
        <a:bodyPr/>
        <a:lstStyle/>
        <a:p>
          <a:endParaRPr lang="en-US"/>
        </a:p>
      </dgm:t>
    </dgm:pt>
    <dgm:pt modelId="{B2C50259-D729-460F-BDA0-D6C31AB576A9}" type="sibTrans" cxnId="{D784CE36-52E5-419D-BF77-FA63F780F04D}">
      <dgm:prSet/>
      <dgm:spPr/>
      <dgm:t>
        <a:bodyPr/>
        <a:lstStyle/>
        <a:p>
          <a:endParaRPr lang="en-US"/>
        </a:p>
      </dgm:t>
    </dgm:pt>
    <dgm:pt modelId="{E8E8CB2B-BDCC-4CD0-A67B-481ABB895FDD}">
      <dgm:prSet/>
      <dgm:spPr/>
      <dgm:t>
        <a:bodyPr/>
        <a:lstStyle/>
        <a:p>
          <a:pPr rtl="0"/>
          <a:r>
            <a:rPr lang="en-US" dirty="0" smtClean="0"/>
            <a:t>Employees in home or branch Office</a:t>
          </a:r>
          <a:endParaRPr lang="en-US" dirty="0"/>
        </a:p>
      </dgm:t>
    </dgm:pt>
    <dgm:pt modelId="{142F4054-D17D-4D0A-A681-FCEA474075B5}" type="parTrans" cxnId="{2B586383-D75B-4163-AD12-635EA59AB89B}">
      <dgm:prSet/>
      <dgm:spPr/>
      <dgm:t>
        <a:bodyPr/>
        <a:lstStyle/>
        <a:p>
          <a:endParaRPr lang="en-US"/>
        </a:p>
      </dgm:t>
    </dgm:pt>
    <dgm:pt modelId="{53300A15-B81E-4A1C-9C07-49C43EE66AFE}" type="sibTrans" cxnId="{2B586383-D75B-4163-AD12-635EA59AB89B}">
      <dgm:prSet/>
      <dgm:spPr/>
      <dgm:t>
        <a:bodyPr/>
        <a:lstStyle/>
        <a:p>
          <a:endParaRPr lang="en-US"/>
        </a:p>
      </dgm:t>
    </dgm:pt>
    <dgm:pt modelId="{D0292D9C-C5F4-4643-8CE4-47C0CDB3843F}">
      <dgm:prSet/>
      <dgm:spPr/>
      <dgm:t>
        <a:bodyPr/>
        <a:lstStyle/>
        <a:p>
          <a:pPr rtl="0"/>
          <a:r>
            <a:rPr lang="en-US" dirty="0" smtClean="0"/>
            <a:t>Device related synchronization</a:t>
          </a:r>
          <a:endParaRPr lang="en-US" dirty="0"/>
        </a:p>
      </dgm:t>
    </dgm:pt>
    <dgm:pt modelId="{1B5F6A23-28D7-4D8A-8515-CC04448B7019}" type="parTrans" cxnId="{935DD44F-DE21-41C2-8D0A-442C027ADC8F}">
      <dgm:prSet/>
      <dgm:spPr/>
      <dgm:t>
        <a:bodyPr/>
        <a:lstStyle/>
        <a:p>
          <a:endParaRPr lang="en-US"/>
        </a:p>
      </dgm:t>
    </dgm:pt>
    <dgm:pt modelId="{252F63ED-520C-4518-8925-01FB91C790D4}" type="sibTrans" cxnId="{935DD44F-DE21-41C2-8D0A-442C027ADC8F}">
      <dgm:prSet/>
      <dgm:spPr/>
      <dgm:t>
        <a:bodyPr/>
        <a:lstStyle/>
        <a:p>
          <a:endParaRPr lang="en-US"/>
        </a:p>
      </dgm:t>
    </dgm:pt>
    <dgm:pt modelId="{AB51B314-F966-4531-9491-0D9E3DE42A3B}">
      <dgm:prSet/>
      <dgm:spPr/>
      <dgm:t>
        <a:bodyPr/>
        <a:lstStyle/>
        <a:p>
          <a:pPr rtl="0"/>
          <a:r>
            <a:rPr lang="en-US" dirty="0" smtClean="0"/>
            <a:t>E-mail while traveling</a:t>
          </a:r>
        </a:p>
        <a:p>
          <a:pPr rtl="0"/>
          <a:r>
            <a:rPr lang="en-US" dirty="0" smtClean="0"/>
            <a:t>Mobile push email</a:t>
          </a:r>
          <a:endParaRPr lang="en-US" dirty="0"/>
        </a:p>
      </dgm:t>
    </dgm:pt>
    <dgm:pt modelId="{521B4273-A7DA-459E-A9A1-DC72B3FF719B}" type="parTrans" cxnId="{3C053DAE-50F9-48A6-803C-0880F5CDA8C3}">
      <dgm:prSet/>
      <dgm:spPr/>
      <dgm:t>
        <a:bodyPr/>
        <a:lstStyle/>
        <a:p>
          <a:endParaRPr lang="en-US"/>
        </a:p>
      </dgm:t>
    </dgm:pt>
    <dgm:pt modelId="{EC43479C-A8F1-4633-9A7E-40B3A6527DC6}" type="sibTrans" cxnId="{3C053DAE-50F9-48A6-803C-0880F5CDA8C3}">
      <dgm:prSet/>
      <dgm:spPr/>
      <dgm:t>
        <a:bodyPr/>
        <a:lstStyle/>
        <a:p>
          <a:endParaRPr lang="en-US"/>
        </a:p>
      </dgm:t>
    </dgm:pt>
    <dgm:pt modelId="{E33FB2DF-AE16-48A0-A4DE-B30024B6E103}">
      <dgm:prSet/>
      <dgm:spPr/>
      <dgm:t>
        <a:bodyPr/>
        <a:lstStyle/>
        <a:p>
          <a:pPr rtl="0"/>
          <a:r>
            <a:rPr lang="en-US" dirty="0" smtClean="0"/>
            <a:t>Get More Done</a:t>
          </a:r>
          <a:endParaRPr lang="en-US" dirty="0"/>
        </a:p>
      </dgm:t>
    </dgm:pt>
    <dgm:pt modelId="{2884C1A0-E8B3-4A7A-887E-D7A74D3AA2C2}" type="parTrans" cxnId="{6367E3D9-7C09-4B56-B204-CE083BEFBAE6}">
      <dgm:prSet/>
      <dgm:spPr/>
      <dgm:t>
        <a:bodyPr/>
        <a:lstStyle/>
        <a:p>
          <a:endParaRPr lang="en-US"/>
        </a:p>
      </dgm:t>
    </dgm:pt>
    <dgm:pt modelId="{401985EF-30B0-4719-BDD0-4B946C404DB3}" type="sibTrans" cxnId="{6367E3D9-7C09-4B56-B204-CE083BEFBAE6}">
      <dgm:prSet/>
      <dgm:spPr/>
      <dgm:t>
        <a:bodyPr/>
        <a:lstStyle/>
        <a:p>
          <a:endParaRPr lang="en-US"/>
        </a:p>
      </dgm:t>
    </dgm:pt>
    <dgm:pt modelId="{AC82CA5D-9346-4449-9752-FD1F3DBBA162}">
      <dgm:prSet/>
      <dgm:spPr/>
      <dgm:t>
        <a:bodyPr/>
        <a:lstStyle/>
        <a:p>
          <a:pPr rtl="0"/>
          <a:r>
            <a:rPr lang="en-US" b="1" u="sng" dirty="0" smtClean="0"/>
            <a:t>Collaboration needs</a:t>
          </a:r>
          <a:endParaRPr lang="en-US" b="1" u="sng" dirty="0"/>
        </a:p>
      </dgm:t>
    </dgm:pt>
    <dgm:pt modelId="{850E2BDA-5197-492D-89E0-7CE2DF5C19A2}" type="parTrans" cxnId="{258B8612-1B6B-4908-B18E-AAFC5200D0C3}">
      <dgm:prSet/>
      <dgm:spPr/>
      <dgm:t>
        <a:bodyPr/>
        <a:lstStyle/>
        <a:p>
          <a:endParaRPr lang="en-US"/>
        </a:p>
      </dgm:t>
    </dgm:pt>
    <dgm:pt modelId="{386FB4D2-F16E-4ADA-991A-DD76949E6F44}" type="sibTrans" cxnId="{258B8612-1B6B-4908-B18E-AAFC5200D0C3}">
      <dgm:prSet/>
      <dgm:spPr/>
      <dgm:t>
        <a:bodyPr/>
        <a:lstStyle/>
        <a:p>
          <a:endParaRPr lang="en-US"/>
        </a:p>
      </dgm:t>
    </dgm:pt>
    <dgm:pt modelId="{E310F79C-78F3-4DC7-A5BA-036B2490CB1B}">
      <dgm:prSet/>
      <dgm:spPr/>
      <dgm:t>
        <a:bodyPr/>
        <a:lstStyle/>
        <a:p>
          <a:pPr rtl="0"/>
          <a:r>
            <a:rPr lang="en-US" dirty="0" smtClean="0"/>
            <a:t>Better ways to share and track documents</a:t>
          </a:r>
          <a:endParaRPr lang="en-US" dirty="0"/>
        </a:p>
      </dgm:t>
    </dgm:pt>
    <dgm:pt modelId="{9D474239-19ED-4784-8617-80B44B0ABA57}" type="parTrans" cxnId="{C849F75E-45C5-4E91-822A-A188CE8D6E5F}">
      <dgm:prSet/>
      <dgm:spPr/>
      <dgm:t>
        <a:bodyPr/>
        <a:lstStyle/>
        <a:p>
          <a:endParaRPr lang="en-US"/>
        </a:p>
      </dgm:t>
    </dgm:pt>
    <dgm:pt modelId="{411A3503-4F04-4BE3-A407-EA48E961A83B}" type="sibTrans" cxnId="{C849F75E-45C5-4E91-822A-A188CE8D6E5F}">
      <dgm:prSet/>
      <dgm:spPr/>
      <dgm:t>
        <a:bodyPr/>
        <a:lstStyle/>
        <a:p>
          <a:endParaRPr lang="en-US"/>
        </a:p>
      </dgm:t>
    </dgm:pt>
    <dgm:pt modelId="{BBBE13A4-E084-400E-BCB9-BC7C844E8919}">
      <dgm:prSet/>
      <dgm:spPr/>
      <dgm:t>
        <a:bodyPr/>
        <a:lstStyle/>
        <a:p>
          <a:pPr rtl="0"/>
          <a:r>
            <a:rPr lang="en-US" dirty="0" smtClean="0"/>
            <a:t>Work together effectively </a:t>
          </a:r>
        </a:p>
        <a:p>
          <a:pPr rtl="0"/>
          <a:r>
            <a:rPr lang="en-US" dirty="0" smtClean="0"/>
            <a:t>Check, Share Calendars</a:t>
          </a:r>
          <a:endParaRPr lang="en-US" dirty="0"/>
        </a:p>
      </dgm:t>
    </dgm:pt>
    <dgm:pt modelId="{E0CE2C9C-7E73-455C-ACB9-9CC25D1C203B}" type="parTrans" cxnId="{C8E69646-046E-4920-AF5A-0E975FBFB91A}">
      <dgm:prSet/>
      <dgm:spPr/>
      <dgm:t>
        <a:bodyPr/>
        <a:lstStyle/>
        <a:p>
          <a:endParaRPr lang="en-US"/>
        </a:p>
      </dgm:t>
    </dgm:pt>
    <dgm:pt modelId="{1FE00ACC-818A-4909-B532-713F4189204B}" type="sibTrans" cxnId="{C8E69646-046E-4920-AF5A-0E975FBFB91A}">
      <dgm:prSet/>
      <dgm:spPr/>
      <dgm:t>
        <a:bodyPr/>
        <a:lstStyle/>
        <a:p>
          <a:endParaRPr lang="en-US"/>
        </a:p>
      </dgm:t>
    </dgm:pt>
    <dgm:pt modelId="{F3542E6E-9F90-458E-9EA5-D41BE84F92F2}">
      <dgm:prSet/>
      <dgm:spPr/>
      <dgm:t>
        <a:bodyPr/>
        <a:lstStyle/>
        <a:p>
          <a:pPr rtl="0"/>
          <a:r>
            <a:rPr lang="en-US" dirty="0" smtClean="0"/>
            <a:t>Share Ad-hock company information</a:t>
          </a:r>
          <a:endParaRPr lang="en-US" dirty="0"/>
        </a:p>
      </dgm:t>
    </dgm:pt>
    <dgm:pt modelId="{F7D36633-3AB9-451A-B7E3-8C9F9D73A79A}" type="parTrans" cxnId="{CD7EDED7-D049-4975-97B3-5B9E75933E9F}">
      <dgm:prSet/>
      <dgm:spPr/>
      <dgm:t>
        <a:bodyPr/>
        <a:lstStyle/>
        <a:p>
          <a:endParaRPr lang="en-US"/>
        </a:p>
      </dgm:t>
    </dgm:pt>
    <dgm:pt modelId="{92547396-432D-4653-AB98-FC2C706EF44F}" type="sibTrans" cxnId="{CD7EDED7-D049-4975-97B3-5B9E75933E9F}">
      <dgm:prSet/>
      <dgm:spPr/>
      <dgm:t>
        <a:bodyPr/>
        <a:lstStyle/>
        <a:p>
          <a:endParaRPr lang="en-US"/>
        </a:p>
      </dgm:t>
    </dgm:pt>
    <dgm:pt modelId="{CDE15766-1F9C-4872-BEB1-379CF5581852}">
      <dgm:prSet/>
      <dgm:spPr/>
      <dgm:t>
        <a:bodyPr/>
        <a:lstStyle/>
        <a:p>
          <a:pPr rtl="0"/>
          <a:r>
            <a:rPr lang="en-US" dirty="0" smtClean="0"/>
            <a:t>Share Customer Information</a:t>
          </a:r>
          <a:endParaRPr lang="en-US" dirty="0"/>
        </a:p>
      </dgm:t>
    </dgm:pt>
    <dgm:pt modelId="{ADE7D7B2-6A65-49F7-B9E3-4AFC78B8FB24}" type="parTrans" cxnId="{4A2E1F66-FE70-4705-B42D-E538180F5A70}">
      <dgm:prSet/>
      <dgm:spPr/>
      <dgm:t>
        <a:bodyPr/>
        <a:lstStyle/>
        <a:p>
          <a:endParaRPr lang="en-US"/>
        </a:p>
      </dgm:t>
    </dgm:pt>
    <dgm:pt modelId="{1C26C078-A9F6-4258-A1E4-32DF5647F2A1}" type="sibTrans" cxnId="{4A2E1F66-FE70-4705-B42D-E538180F5A70}">
      <dgm:prSet/>
      <dgm:spPr/>
      <dgm:t>
        <a:bodyPr/>
        <a:lstStyle/>
        <a:p>
          <a:endParaRPr lang="en-US"/>
        </a:p>
      </dgm:t>
    </dgm:pt>
    <dgm:pt modelId="{9BAAEAD5-D669-450A-A8FB-30EEA9061535}">
      <dgm:prSet/>
      <dgm:spPr/>
      <dgm:t>
        <a:bodyPr/>
        <a:lstStyle/>
        <a:p>
          <a:pPr rtl="0"/>
          <a:r>
            <a:rPr lang="en-US" dirty="0" smtClean="0"/>
            <a:t>Peace of Mind</a:t>
          </a:r>
          <a:endParaRPr lang="en-US" dirty="0"/>
        </a:p>
      </dgm:t>
    </dgm:pt>
    <dgm:pt modelId="{32978027-3EDF-480D-A5B4-67FED552533C}" type="parTrans" cxnId="{AA1F3A27-A05F-41BD-8B0E-7A1EDD34B8FA}">
      <dgm:prSet/>
      <dgm:spPr/>
      <dgm:t>
        <a:bodyPr/>
        <a:lstStyle/>
        <a:p>
          <a:endParaRPr lang="en-US"/>
        </a:p>
      </dgm:t>
    </dgm:pt>
    <dgm:pt modelId="{E0A520C9-DC77-4FD3-88DD-C0420FC57D67}" type="sibTrans" cxnId="{AA1F3A27-A05F-41BD-8B0E-7A1EDD34B8FA}">
      <dgm:prSet/>
      <dgm:spPr/>
      <dgm:t>
        <a:bodyPr/>
        <a:lstStyle/>
        <a:p>
          <a:endParaRPr lang="en-US"/>
        </a:p>
      </dgm:t>
    </dgm:pt>
    <dgm:pt modelId="{FE0F512C-D40A-4A1D-A254-63CB15927D87}">
      <dgm:prSet/>
      <dgm:spPr/>
      <dgm:t>
        <a:bodyPr/>
        <a:lstStyle/>
        <a:p>
          <a:pPr rtl="0"/>
          <a:r>
            <a:rPr lang="en-US" b="1" dirty="0" smtClean="0"/>
            <a:t>Operational Efficiency and Effectiveness</a:t>
          </a:r>
          <a:endParaRPr lang="en-US" b="1" dirty="0"/>
        </a:p>
      </dgm:t>
    </dgm:pt>
    <dgm:pt modelId="{576DA775-CC0E-4B7E-A145-F5B552BED364}" type="parTrans" cxnId="{9E00C2AF-BB5B-4BE8-B4F2-5FF8F24B8DA7}">
      <dgm:prSet/>
      <dgm:spPr/>
      <dgm:t>
        <a:bodyPr/>
        <a:lstStyle/>
        <a:p>
          <a:endParaRPr lang="en-US"/>
        </a:p>
      </dgm:t>
    </dgm:pt>
    <dgm:pt modelId="{3422A70F-FC44-4EC7-8A8B-603547C00841}" type="sibTrans" cxnId="{9E00C2AF-BB5B-4BE8-B4F2-5FF8F24B8DA7}">
      <dgm:prSet/>
      <dgm:spPr/>
      <dgm:t>
        <a:bodyPr/>
        <a:lstStyle/>
        <a:p>
          <a:endParaRPr lang="en-US"/>
        </a:p>
      </dgm:t>
    </dgm:pt>
    <dgm:pt modelId="{5856631C-F8C9-4617-9794-854F05103287}">
      <dgm:prSet/>
      <dgm:spPr/>
      <dgm:t>
        <a:bodyPr/>
        <a:lstStyle/>
        <a:p>
          <a:pPr rtl="0"/>
          <a:r>
            <a:rPr lang="en-US" dirty="0" smtClean="0"/>
            <a:t>Off-Site Back-Up</a:t>
          </a:r>
          <a:endParaRPr lang="en-US" dirty="0"/>
        </a:p>
      </dgm:t>
    </dgm:pt>
    <dgm:pt modelId="{97D033B2-7C72-44D4-B7CE-18713D207822}" type="parTrans" cxnId="{98A3D783-0BC4-4621-B98A-7A7D6A5128F4}">
      <dgm:prSet/>
      <dgm:spPr/>
      <dgm:t>
        <a:bodyPr/>
        <a:lstStyle/>
        <a:p>
          <a:endParaRPr lang="en-US"/>
        </a:p>
      </dgm:t>
    </dgm:pt>
    <dgm:pt modelId="{986312A2-CF96-4676-9A8F-85CB483DE844}" type="sibTrans" cxnId="{98A3D783-0BC4-4621-B98A-7A7D6A5128F4}">
      <dgm:prSet/>
      <dgm:spPr/>
      <dgm:t>
        <a:bodyPr/>
        <a:lstStyle/>
        <a:p>
          <a:endParaRPr lang="en-US"/>
        </a:p>
      </dgm:t>
    </dgm:pt>
    <dgm:pt modelId="{87E630EE-6081-4E66-8E46-45E900FF429B}">
      <dgm:prSet/>
      <dgm:spPr/>
      <dgm:t>
        <a:bodyPr/>
        <a:lstStyle/>
        <a:p>
          <a:pPr rtl="0"/>
          <a:r>
            <a:rPr lang="en-US" dirty="0" smtClean="0"/>
            <a:t>Lower TCO</a:t>
          </a:r>
          <a:endParaRPr lang="en-US" dirty="0"/>
        </a:p>
      </dgm:t>
    </dgm:pt>
    <dgm:pt modelId="{6C528265-73BC-4D26-8E85-A203C4DA6232}" type="parTrans" cxnId="{7ED1AF40-A102-425D-83F1-CBF475968FBB}">
      <dgm:prSet/>
      <dgm:spPr/>
      <dgm:t>
        <a:bodyPr/>
        <a:lstStyle/>
        <a:p>
          <a:endParaRPr lang="en-US"/>
        </a:p>
      </dgm:t>
    </dgm:pt>
    <dgm:pt modelId="{0DBC7EB6-695F-4743-BBEA-6CB1EA4ADBFA}" type="sibTrans" cxnId="{7ED1AF40-A102-425D-83F1-CBF475968FBB}">
      <dgm:prSet/>
      <dgm:spPr/>
      <dgm:t>
        <a:bodyPr/>
        <a:lstStyle/>
        <a:p>
          <a:endParaRPr lang="en-US"/>
        </a:p>
      </dgm:t>
    </dgm:pt>
    <dgm:pt modelId="{62B1BB5E-1DD7-4091-8A2E-92DDC55B484F}">
      <dgm:prSet/>
      <dgm:spPr/>
      <dgm:t>
        <a:bodyPr/>
        <a:lstStyle/>
        <a:p>
          <a:pPr rtl="0"/>
          <a:r>
            <a:rPr lang="en-US" dirty="0" smtClean="0"/>
            <a:t>Predictable costs, no large up front investment</a:t>
          </a:r>
        </a:p>
        <a:p>
          <a:pPr rtl="0"/>
          <a:r>
            <a:rPr lang="en-US" dirty="0" smtClean="0"/>
            <a:t>Threat Protection</a:t>
          </a:r>
          <a:endParaRPr lang="en-US" dirty="0"/>
        </a:p>
      </dgm:t>
    </dgm:pt>
    <dgm:pt modelId="{0F26337B-3921-4B9A-977F-E8BA38CD0571}" type="parTrans" cxnId="{185204E5-51B9-4B9D-BFC8-E2E5C78E3E86}">
      <dgm:prSet/>
      <dgm:spPr/>
      <dgm:t>
        <a:bodyPr/>
        <a:lstStyle/>
        <a:p>
          <a:endParaRPr lang="en-US"/>
        </a:p>
      </dgm:t>
    </dgm:pt>
    <dgm:pt modelId="{D7BD7A15-631C-47DD-AA1F-0CF6FA3C1667}" type="sibTrans" cxnId="{185204E5-51B9-4B9D-BFC8-E2E5C78E3E86}">
      <dgm:prSet/>
      <dgm:spPr/>
      <dgm:t>
        <a:bodyPr/>
        <a:lstStyle/>
        <a:p>
          <a:endParaRPr lang="en-US"/>
        </a:p>
      </dgm:t>
    </dgm:pt>
    <dgm:pt modelId="{AAFA140D-8737-419C-9C9D-A27123620A00}">
      <dgm:prSet/>
      <dgm:spPr/>
      <dgm:t>
        <a:bodyPr/>
        <a:lstStyle/>
        <a:p>
          <a:pPr rtl="0"/>
          <a:r>
            <a:rPr lang="en-US" dirty="0" smtClean="0"/>
            <a:t>Quality and Availability of Tech Support</a:t>
          </a:r>
          <a:endParaRPr lang="en-US" dirty="0"/>
        </a:p>
      </dgm:t>
    </dgm:pt>
    <dgm:pt modelId="{E40A592F-1BC8-4E19-87FD-BAF7F0894846}" type="parTrans" cxnId="{BB2E7AE0-BC91-4C63-8E58-88042CAB5AE1}">
      <dgm:prSet/>
      <dgm:spPr/>
      <dgm:t>
        <a:bodyPr/>
        <a:lstStyle/>
        <a:p>
          <a:endParaRPr lang="en-US"/>
        </a:p>
      </dgm:t>
    </dgm:pt>
    <dgm:pt modelId="{B1501A21-7246-47BD-82BF-0C4ABF1DCE47}" type="sibTrans" cxnId="{BB2E7AE0-BC91-4C63-8E58-88042CAB5AE1}">
      <dgm:prSet/>
      <dgm:spPr/>
      <dgm:t>
        <a:bodyPr/>
        <a:lstStyle/>
        <a:p>
          <a:endParaRPr lang="en-US"/>
        </a:p>
      </dgm:t>
    </dgm:pt>
    <dgm:pt modelId="{4F8283CD-E7DA-44AD-97CF-ED3C99DE0180}">
      <dgm:prSet/>
      <dgm:spPr/>
      <dgm:t>
        <a:bodyPr/>
        <a:lstStyle/>
        <a:p>
          <a:pPr rtl="0"/>
          <a:r>
            <a:rPr lang="en-US" dirty="0" smtClean="0"/>
            <a:t>High Availability</a:t>
          </a:r>
          <a:endParaRPr lang="en-US" dirty="0"/>
        </a:p>
      </dgm:t>
    </dgm:pt>
    <dgm:pt modelId="{88962C55-0457-46FC-AA62-4F6A185920BF}" type="parTrans" cxnId="{88F754B8-026F-4D63-BFDC-1073D00347C4}">
      <dgm:prSet/>
      <dgm:spPr/>
      <dgm:t>
        <a:bodyPr/>
        <a:lstStyle/>
        <a:p>
          <a:endParaRPr lang="en-US"/>
        </a:p>
      </dgm:t>
    </dgm:pt>
    <dgm:pt modelId="{4E30D081-29FE-4364-9B9C-C43436AAA048}" type="sibTrans" cxnId="{88F754B8-026F-4D63-BFDC-1073D00347C4}">
      <dgm:prSet/>
      <dgm:spPr/>
      <dgm:t>
        <a:bodyPr/>
        <a:lstStyle/>
        <a:p>
          <a:endParaRPr lang="en-US"/>
        </a:p>
      </dgm:t>
    </dgm:pt>
    <dgm:pt modelId="{DBEB1A4D-7D63-43A8-BC62-1ABB2D8AB27C}" type="pres">
      <dgm:prSet presAssocID="{F1C53C62-9177-4659-AB9B-29DF7BC8A22D}" presName="Name0" presStyleCnt="0">
        <dgm:presLayoutVars>
          <dgm:dir/>
          <dgm:animLvl val="lvl"/>
          <dgm:resizeHandles val="exact"/>
        </dgm:presLayoutVars>
      </dgm:prSet>
      <dgm:spPr/>
      <dgm:t>
        <a:bodyPr/>
        <a:lstStyle/>
        <a:p>
          <a:endParaRPr lang="en-US"/>
        </a:p>
      </dgm:t>
    </dgm:pt>
    <dgm:pt modelId="{0ADB4F57-45CD-4573-9F85-B67C79195863}" type="pres">
      <dgm:prSet presAssocID="{1CAF00B5-89AD-4367-B087-954C08B1AF24}" presName="compositeNode" presStyleCnt="0">
        <dgm:presLayoutVars>
          <dgm:bulletEnabled val="1"/>
        </dgm:presLayoutVars>
      </dgm:prSet>
      <dgm:spPr/>
    </dgm:pt>
    <dgm:pt modelId="{6461708B-450C-4640-AD07-E2AC3F0D1B47}" type="pres">
      <dgm:prSet presAssocID="{1CAF00B5-89AD-4367-B087-954C08B1AF24}" presName="bgRect" presStyleLbl="node1" presStyleIdx="0" presStyleCnt="3"/>
      <dgm:spPr/>
      <dgm:t>
        <a:bodyPr/>
        <a:lstStyle/>
        <a:p>
          <a:endParaRPr lang="en-US"/>
        </a:p>
      </dgm:t>
    </dgm:pt>
    <dgm:pt modelId="{1E2D27C9-548F-4467-9AB1-532BD711E8E9}" type="pres">
      <dgm:prSet presAssocID="{1CAF00B5-89AD-4367-B087-954C08B1AF24}" presName="parentNode" presStyleLbl="node1" presStyleIdx="0" presStyleCnt="3">
        <dgm:presLayoutVars>
          <dgm:chMax val="0"/>
          <dgm:bulletEnabled val="1"/>
        </dgm:presLayoutVars>
      </dgm:prSet>
      <dgm:spPr/>
      <dgm:t>
        <a:bodyPr/>
        <a:lstStyle/>
        <a:p>
          <a:endParaRPr lang="en-US"/>
        </a:p>
      </dgm:t>
    </dgm:pt>
    <dgm:pt modelId="{B7ED9532-1FCE-4846-A689-A3D42C0B1AE4}" type="pres">
      <dgm:prSet presAssocID="{1CAF00B5-89AD-4367-B087-954C08B1AF24}" presName="childNode" presStyleLbl="node1" presStyleIdx="0" presStyleCnt="3">
        <dgm:presLayoutVars>
          <dgm:bulletEnabled val="1"/>
        </dgm:presLayoutVars>
      </dgm:prSet>
      <dgm:spPr/>
      <dgm:t>
        <a:bodyPr/>
        <a:lstStyle/>
        <a:p>
          <a:endParaRPr lang="en-US"/>
        </a:p>
      </dgm:t>
    </dgm:pt>
    <dgm:pt modelId="{00E64B15-F15F-4011-A074-36C393907198}" type="pres">
      <dgm:prSet presAssocID="{2A65AEC5-528E-4CCD-840E-C2D96560E260}" presName="hSp" presStyleCnt="0"/>
      <dgm:spPr/>
    </dgm:pt>
    <dgm:pt modelId="{189DD200-AFBE-4017-91CE-4D0DA5B0CF91}" type="pres">
      <dgm:prSet presAssocID="{2A65AEC5-528E-4CCD-840E-C2D96560E260}" presName="vProcSp" presStyleCnt="0"/>
      <dgm:spPr/>
    </dgm:pt>
    <dgm:pt modelId="{C2C34E3E-6F0C-4D14-BF2E-32C3E15E0D2A}" type="pres">
      <dgm:prSet presAssocID="{2A65AEC5-528E-4CCD-840E-C2D96560E260}" presName="vSp1" presStyleCnt="0"/>
      <dgm:spPr/>
    </dgm:pt>
    <dgm:pt modelId="{EF0B15AA-AA3A-477A-B2F1-C022EF91CCAF}" type="pres">
      <dgm:prSet presAssocID="{2A65AEC5-528E-4CCD-840E-C2D96560E260}" presName="simulatedConn" presStyleLbl="solidFgAcc1" presStyleIdx="0" presStyleCnt="2"/>
      <dgm:spPr/>
    </dgm:pt>
    <dgm:pt modelId="{B98FC155-C49B-497F-86A8-7609ABBFD76A}" type="pres">
      <dgm:prSet presAssocID="{2A65AEC5-528E-4CCD-840E-C2D96560E260}" presName="vSp2" presStyleCnt="0"/>
      <dgm:spPr/>
    </dgm:pt>
    <dgm:pt modelId="{25084F6D-BA00-4957-AF71-AD80E549C0B7}" type="pres">
      <dgm:prSet presAssocID="{2A65AEC5-528E-4CCD-840E-C2D96560E260}" presName="sibTrans" presStyleCnt="0"/>
      <dgm:spPr/>
    </dgm:pt>
    <dgm:pt modelId="{B8E60BC6-59B5-41FC-998E-D48E766D10B8}" type="pres">
      <dgm:prSet presAssocID="{E33FB2DF-AE16-48A0-A4DE-B30024B6E103}" presName="compositeNode" presStyleCnt="0">
        <dgm:presLayoutVars>
          <dgm:bulletEnabled val="1"/>
        </dgm:presLayoutVars>
      </dgm:prSet>
      <dgm:spPr/>
    </dgm:pt>
    <dgm:pt modelId="{3DDA1EFD-1EA4-4DC2-8A4C-D83E39F5BCE1}" type="pres">
      <dgm:prSet presAssocID="{E33FB2DF-AE16-48A0-A4DE-B30024B6E103}" presName="bgRect" presStyleLbl="node1" presStyleIdx="1" presStyleCnt="3"/>
      <dgm:spPr/>
      <dgm:t>
        <a:bodyPr/>
        <a:lstStyle/>
        <a:p>
          <a:endParaRPr lang="en-US"/>
        </a:p>
      </dgm:t>
    </dgm:pt>
    <dgm:pt modelId="{D87D80B0-9555-4B78-B7F6-28F36391D94A}" type="pres">
      <dgm:prSet presAssocID="{E33FB2DF-AE16-48A0-A4DE-B30024B6E103}" presName="parentNode" presStyleLbl="node1" presStyleIdx="1" presStyleCnt="3">
        <dgm:presLayoutVars>
          <dgm:chMax val="0"/>
          <dgm:bulletEnabled val="1"/>
        </dgm:presLayoutVars>
      </dgm:prSet>
      <dgm:spPr/>
      <dgm:t>
        <a:bodyPr/>
        <a:lstStyle/>
        <a:p>
          <a:endParaRPr lang="en-US"/>
        </a:p>
      </dgm:t>
    </dgm:pt>
    <dgm:pt modelId="{C2521359-C6E7-473D-A902-D2583FC41E71}" type="pres">
      <dgm:prSet presAssocID="{E33FB2DF-AE16-48A0-A4DE-B30024B6E103}" presName="childNode" presStyleLbl="node1" presStyleIdx="1" presStyleCnt="3">
        <dgm:presLayoutVars>
          <dgm:bulletEnabled val="1"/>
        </dgm:presLayoutVars>
      </dgm:prSet>
      <dgm:spPr/>
      <dgm:t>
        <a:bodyPr/>
        <a:lstStyle/>
        <a:p>
          <a:endParaRPr lang="en-US"/>
        </a:p>
      </dgm:t>
    </dgm:pt>
    <dgm:pt modelId="{05EE1EC7-74C6-4CB3-B5AB-23349C452EBF}" type="pres">
      <dgm:prSet presAssocID="{401985EF-30B0-4719-BDD0-4B946C404DB3}" presName="hSp" presStyleCnt="0"/>
      <dgm:spPr/>
    </dgm:pt>
    <dgm:pt modelId="{5DFD54F5-E908-4B08-B711-C522D4938DB9}" type="pres">
      <dgm:prSet presAssocID="{401985EF-30B0-4719-BDD0-4B946C404DB3}" presName="vProcSp" presStyleCnt="0"/>
      <dgm:spPr/>
    </dgm:pt>
    <dgm:pt modelId="{31210A2B-C9DB-41AE-A172-E52DBFF0E80F}" type="pres">
      <dgm:prSet presAssocID="{401985EF-30B0-4719-BDD0-4B946C404DB3}" presName="vSp1" presStyleCnt="0"/>
      <dgm:spPr/>
    </dgm:pt>
    <dgm:pt modelId="{D983803E-F6C6-4882-BAD1-758AD6709268}" type="pres">
      <dgm:prSet presAssocID="{401985EF-30B0-4719-BDD0-4B946C404DB3}" presName="simulatedConn" presStyleLbl="solidFgAcc1" presStyleIdx="1" presStyleCnt="2"/>
      <dgm:spPr/>
    </dgm:pt>
    <dgm:pt modelId="{08A770CF-7C2A-419E-8EFE-325BFC8AD061}" type="pres">
      <dgm:prSet presAssocID="{401985EF-30B0-4719-BDD0-4B946C404DB3}" presName="vSp2" presStyleCnt="0"/>
      <dgm:spPr/>
    </dgm:pt>
    <dgm:pt modelId="{CBD80A8F-CFC1-42C9-A0B5-35BF65FBF10E}" type="pres">
      <dgm:prSet presAssocID="{401985EF-30B0-4719-BDD0-4B946C404DB3}" presName="sibTrans" presStyleCnt="0"/>
      <dgm:spPr/>
    </dgm:pt>
    <dgm:pt modelId="{18AC0568-1A24-4DB1-BAA5-6A03D3DCC56A}" type="pres">
      <dgm:prSet presAssocID="{9BAAEAD5-D669-450A-A8FB-30EEA9061535}" presName="compositeNode" presStyleCnt="0">
        <dgm:presLayoutVars>
          <dgm:bulletEnabled val="1"/>
        </dgm:presLayoutVars>
      </dgm:prSet>
      <dgm:spPr/>
    </dgm:pt>
    <dgm:pt modelId="{DA4057DC-92CA-4170-87E7-2F54903C0591}" type="pres">
      <dgm:prSet presAssocID="{9BAAEAD5-D669-450A-A8FB-30EEA9061535}" presName="bgRect" presStyleLbl="node1" presStyleIdx="2" presStyleCnt="3"/>
      <dgm:spPr/>
      <dgm:t>
        <a:bodyPr/>
        <a:lstStyle/>
        <a:p>
          <a:endParaRPr lang="en-US"/>
        </a:p>
      </dgm:t>
    </dgm:pt>
    <dgm:pt modelId="{24C1D93C-A01E-4ED7-891D-4675FA15FC51}" type="pres">
      <dgm:prSet presAssocID="{9BAAEAD5-D669-450A-A8FB-30EEA9061535}" presName="parentNode" presStyleLbl="node1" presStyleIdx="2" presStyleCnt="3">
        <dgm:presLayoutVars>
          <dgm:chMax val="0"/>
          <dgm:bulletEnabled val="1"/>
        </dgm:presLayoutVars>
      </dgm:prSet>
      <dgm:spPr/>
      <dgm:t>
        <a:bodyPr/>
        <a:lstStyle/>
        <a:p>
          <a:endParaRPr lang="en-US"/>
        </a:p>
      </dgm:t>
    </dgm:pt>
    <dgm:pt modelId="{4298543B-9C07-462F-9898-AA095745F7A2}" type="pres">
      <dgm:prSet presAssocID="{9BAAEAD5-D669-450A-A8FB-30EEA9061535}" presName="childNode" presStyleLbl="node1" presStyleIdx="2" presStyleCnt="3">
        <dgm:presLayoutVars>
          <dgm:bulletEnabled val="1"/>
        </dgm:presLayoutVars>
      </dgm:prSet>
      <dgm:spPr/>
      <dgm:t>
        <a:bodyPr/>
        <a:lstStyle/>
        <a:p>
          <a:endParaRPr lang="en-US"/>
        </a:p>
      </dgm:t>
    </dgm:pt>
  </dgm:ptLst>
  <dgm:cxnLst>
    <dgm:cxn modelId="{E1AF8878-35D7-449D-8618-5540B3832367}" type="presOf" srcId="{E33FB2DF-AE16-48A0-A4DE-B30024B6E103}" destId="{D87D80B0-9555-4B78-B7F6-28F36391D94A}" srcOrd="1" destOrd="0" presId="urn:microsoft.com/office/officeart/2005/8/layout/hProcess7"/>
    <dgm:cxn modelId="{C62C8D0C-8954-40E5-84E1-E7EBBA7158D9}" type="presOf" srcId="{AAFA140D-8737-419C-9C9D-A27123620A00}" destId="{4298543B-9C07-462F-9898-AA095745F7A2}" srcOrd="0" destOrd="4" presId="urn:microsoft.com/office/officeart/2005/8/layout/hProcess7"/>
    <dgm:cxn modelId="{1D4BFBA7-D0DC-494D-BB11-99E765E8EA78}" type="presOf" srcId="{1CAF00B5-89AD-4367-B087-954C08B1AF24}" destId="{1E2D27C9-548F-4467-9AB1-532BD711E8E9}" srcOrd="1" destOrd="0" presId="urn:microsoft.com/office/officeart/2005/8/layout/hProcess7"/>
    <dgm:cxn modelId="{258B8612-1B6B-4908-B18E-AAFC5200D0C3}" srcId="{E33FB2DF-AE16-48A0-A4DE-B30024B6E103}" destId="{AC82CA5D-9346-4449-9752-FD1F3DBBA162}" srcOrd="0" destOrd="0" parTransId="{850E2BDA-5197-492D-89E0-7CE2DF5C19A2}" sibTransId="{386FB4D2-F16E-4ADA-991A-DD76949E6F44}"/>
    <dgm:cxn modelId="{3C053DAE-50F9-48A6-803C-0880F5CDA8C3}" srcId="{1CAF00B5-89AD-4367-B087-954C08B1AF24}" destId="{AB51B314-F966-4531-9491-0D9E3DE42A3B}" srcOrd="5" destOrd="0" parTransId="{521B4273-A7DA-459E-A9A1-DC72B3FF719B}" sibTransId="{EC43479C-A8F1-4633-9A7E-40B3A6527DC6}"/>
    <dgm:cxn modelId="{2CF2022C-D361-4E42-B26F-8291C5AADBFF}" type="presOf" srcId="{62B1BB5E-1DD7-4091-8A2E-92DDC55B484F}" destId="{4298543B-9C07-462F-9898-AA095745F7A2}" srcOrd="0" destOrd="3" presId="urn:microsoft.com/office/officeart/2005/8/layout/hProcess7"/>
    <dgm:cxn modelId="{934FAB03-8DE5-4A89-930A-D7CB8DE657CC}" type="presOf" srcId="{4F8283CD-E7DA-44AD-97CF-ED3C99DE0180}" destId="{4298543B-9C07-462F-9898-AA095745F7A2}" srcOrd="0" destOrd="5" presId="urn:microsoft.com/office/officeart/2005/8/layout/hProcess7"/>
    <dgm:cxn modelId="{C8C17F07-0BA0-452B-BBA8-CFC2980AEB98}" srcId="{1CAF00B5-89AD-4367-B087-954C08B1AF24}" destId="{2A2175E7-4645-4CB2-A620-D005B8E4FEB8}" srcOrd="0" destOrd="0" parTransId="{DC06D269-F6B4-4DA4-84ED-D788A50F3113}" sibTransId="{595AF8F8-C3C6-4D21-9833-7FC8F934DA8D}"/>
    <dgm:cxn modelId="{88F754B8-026F-4D63-BFDC-1073D00347C4}" srcId="{9BAAEAD5-D669-450A-A8FB-30EEA9061535}" destId="{4F8283CD-E7DA-44AD-97CF-ED3C99DE0180}" srcOrd="5" destOrd="0" parTransId="{88962C55-0457-46FC-AA62-4F6A185920BF}" sibTransId="{4E30D081-29FE-4364-9B9C-C43436AAA048}"/>
    <dgm:cxn modelId="{FE7565B1-7FD9-4587-B4F2-31D4121B5772}" type="presOf" srcId="{87E630EE-6081-4E66-8E46-45E900FF429B}" destId="{4298543B-9C07-462F-9898-AA095745F7A2}" srcOrd="0" destOrd="2" presId="urn:microsoft.com/office/officeart/2005/8/layout/hProcess7"/>
    <dgm:cxn modelId="{40CD587D-AAD8-47DB-93E3-D48892EC0B5F}" type="presOf" srcId="{1CAF00B5-89AD-4367-B087-954C08B1AF24}" destId="{6461708B-450C-4640-AD07-E2AC3F0D1B47}" srcOrd="0" destOrd="0" presId="urn:microsoft.com/office/officeart/2005/8/layout/hProcess7"/>
    <dgm:cxn modelId="{BB2E7AE0-BC91-4C63-8E58-88042CAB5AE1}" srcId="{9BAAEAD5-D669-450A-A8FB-30EEA9061535}" destId="{AAFA140D-8737-419C-9C9D-A27123620A00}" srcOrd="4" destOrd="0" parTransId="{E40A592F-1BC8-4E19-87FD-BAF7F0894846}" sibTransId="{B1501A21-7246-47BD-82BF-0C4ABF1DCE47}"/>
    <dgm:cxn modelId="{98A3D783-0BC4-4621-B98A-7A7D6A5128F4}" srcId="{9BAAEAD5-D669-450A-A8FB-30EEA9061535}" destId="{5856631C-F8C9-4617-9794-854F05103287}" srcOrd="1" destOrd="0" parTransId="{97D033B2-7C72-44D4-B7CE-18713D207822}" sibTransId="{986312A2-CF96-4676-9A8F-85CB483DE844}"/>
    <dgm:cxn modelId="{8DBAC9ED-6340-4230-944A-CCF585AB4BE1}" type="presOf" srcId="{9BAAEAD5-D669-450A-A8FB-30EEA9061535}" destId="{DA4057DC-92CA-4170-87E7-2F54903C0591}" srcOrd="0" destOrd="0" presId="urn:microsoft.com/office/officeart/2005/8/layout/hProcess7"/>
    <dgm:cxn modelId="{6901F974-3277-4E26-A603-FC02AE55256F}" type="presOf" srcId="{D0292D9C-C5F4-4643-8CE4-47C0CDB3843F}" destId="{B7ED9532-1FCE-4846-A689-A3D42C0B1AE4}" srcOrd="0" destOrd="4" presId="urn:microsoft.com/office/officeart/2005/8/layout/hProcess7"/>
    <dgm:cxn modelId="{185204E5-51B9-4B9D-BFC8-E2E5C78E3E86}" srcId="{9BAAEAD5-D669-450A-A8FB-30EEA9061535}" destId="{62B1BB5E-1DD7-4091-8A2E-92DDC55B484F}" srcOrd="3" destOrd="0" parTransId="{0F26337B-3921-4B9A-977F-E8BA38CD0571}" sibTransId="{D7BD7A15-631C-47DD-AA1F-0CF6FA3C1667}"/>
    <dgm:cxn modelId="{D784CE36-52E5-419D-BF77-FA63F780F04D}" srcId="{1CAF00B5-89AD-4367-B087-954C08B1AF24}" destId="{BB59E65E-205D-458F-AA39-A7AE5331A0CB}" srcOrd="2" destOrd="0" parTransId="{CD97ECF7-1149-4585-A680-BADF65689D56}" sibTransId="{B2C50259-D729-460F-BDA0-D6C31AB576A9}"/>
    <dgm:cxn modelId="{E8D9DFB3-A40D-404C-A818-A8E3494DD934}" srcId="{1CAF00B5-89AD-4367-B087-954C08B1AF24}" destId="{F25BF8C1-08D4-4F4D-BDD4-28327F2444EC}" srcOrd="1" destOrd="0" parTransId="{3C1D6B4D-E1FF-41C3-AE1A-65E7FD15350A}" sibTransId="{CAF89AE4-CE40-42B8-B6EE-775203C3FBFD}"/>
    <dgm:cxn modelId="{2C506835-83B4-4E22-867F-219C27350B08}" type="presOf" srcId="{2A2175E7-4645-4CB2-A620-D005B8E4FEB8}" destId="{B7ED9532-1FCE-4846-A689-A3D42C0B1AE4}" srcOrd="0" destOrd="0" presId="urn:microsoft.com/office/officeart/2005/8/layout/hProcess7"/>
    <dgm:cxn modelId="{6367E3D9-7C09-4B56-B204-CE083BEFBAE6}" srcId="{F1C53C62-9177-4659-AB9B-29DF7BC8A22D}" destId="{E33FB2DF-AE16-48A0-A4DE-B30024B6E103}" srcOrd="1" destOrd="0" parTransId="{2884C1A0-E8B3-4A7A-887E-D7A74D3AA2C2}" sibTransId="{401985EF-30B0-4719-BDD0-4B946C404DB3}"/>
    <dgm:cxn modelId="{BB55207A-4443-4480-90F7-491F22FF0B4F}" type="presOf" srcId="{F1C53C62-9177-4659-AB9B-29DF7BC8A22D}" destId="{DBEB1A4D-7D63-43A8-BC62-1ABB2D8AB27C}" srcOrd="0" destOrd="0" presId="urn:microsoft.com/office/officeart/2005/8/layout/hProcess7"/>
    <dgm:cxn modelId="{C8E69646-046E-4920-AF5A-0E975FBFB91A}" srcId="{E33FB2DF-AE16-48A0-A4DE-B30024B6E103}" destId="{BBBE13A4-E084-400E-BCB9-BC7C844E8919}" srcOrd="2" destOrd="0" parTransId="{E0CE2C9C-7E73-455C-ACB9-9CC25D1C203B}" sibTransId="{1FE00ACC-818A-4909-B532-713F4189204B}"/>
    <dgm:cxn modelId="{80712A8A-0F0B-4FB0-9B91-6B9F5C7DD922}" type="presOf" srcId="{9BAAEAD5-D669-450A-A8FB-30EEA9061535}" destId="{24C1D93C-A01E-4ED7-891D-4675FA15FC51}" srcOrd="1" destOrd="0" presId="urn:microsoft.com/office/officeart/2005/8/layout/hProcess7"/>
    <dgm:cxn modelId="{7A047801-37E6-4F9E-B6B7-E04671400EF8}" type="presOf" srcId="{AC82CA5D-9346-4449-9752-FD1F3DBBA162}" destId="{C2521359-C6E7-473D-A902-D2583FC41E71}" srcOrd="0" destOrd="0" presId="urn:microsoft.com/office/officeart/2005/8/layout/hProcess7"/>
    <dgm:cxn modelId="{CD7EDED7-D049-4975-97B3-5B9E75933E9F}" srcId="{E33FB2DF-AE16-48A0-A4DE-B30024B6E103}" destId="{F3542E6E-9F90-458E-9EA5-D41BE84F92F2}" srcOrd="3" destOrd="0" parTransId="{F7D36633-3AB9-451A-B7E3-8C9F9D73A79A}" sibTransId="{92547396-432D-4653-AB98-FC2C706EF44F}"/>
    <dgm:cxn modelId="{FD4E286E-794A-4FE5-8B28-ACB67980F7AB}" type="presOf" srcId="{FE0F512C-D40A-4A1D-A254-63CB15927D87}" destId="{4298543B-9C07-462F-9898-AA095745F7A2}" srcOrd="0" destOrd="0" presId="urn:microsoft.com/office/officeart/2005/8/layout/hProcess7"/>
    <dgm:cxn modelId="{7ED1AF40-A102-425D-83F1-CBF475968FBB}" srcId="{9BAAEAD5-D669-450A-A8FB-30EEA9061535}" destId="{87E630EE-6081-4E66-8E46-45E900FF429B}" srcOrd="2" destOrd="0" parTransId="{6C528265-73BC-4D26-8E85-A203C4DA6232}" sibTransId="{0DBC7EB6-695F-4743-BBEA-6CB1EA4ADBFA}"/>
    <dgm:cxn modelId="{B03CEE1F-D3B8-47E0-9485-1C0D77E82005}" type="presOf" srcId="{E310F79C-78F3-4DC7-A5BA-036B2490CB1B}" destId="{C2521359-C6E7-473D-A902-D2583FC41E71}" srcOrd="0" destOrd="1" presId="urn:microsoft.com/office/officeart/2005/8/layout/hProcess7"/>
    <dgm:cxn modelId="{6CDF5794-9201-450D-BBED-698E3F362A36}" type="presOf" srcId="{F25BF8C1-08D4-4F4D-BDD4-28327F2444EC}" destId="{B7ED9532-1FCE-4846-A689-A3D42C0B1AE4}" srcOrd="0" destOrd="1" presId="urn:microsoft.com/office/officeart/2005/8/layout/hProcess7"/>
    <dgm:cxn modelId="{C849F75E-45C5-4E91-822A-A188CE8D6E5F}" srcId="{E33FB2DF-AE16-48A0-A4DE-B30024B6E103}" destId="{E310F79C-78F3-4DC7-A5BA-036B2490CB1B}" srcOrd="1" destOrd="0" parTransId="{9D474239-19ED-4784-8617-80B44B0ABA57}" sibTransId="{411A3503-4F04-4BE3-A407-EA48E961A83B}"/>
    <dgm:cxn modelId="{26B2E0B1-2008-4FCA-BE91-ED9FB5FF6281}" type="presOf" srcId="{5856631C-F8C9-4617-9794-854F05103287}" destId="{4298543B-9C07-462F-9898-AA095745F7A2}" srcOrd="0" destOrd="1" presId="urn:microsoft.com/office/officeart/2005/8/layout/hProcess7"/>
    <dgm:cxn modelId="{442AF19A-A213-4C32-9371-628415DAD031}" srcId="{F1C53C62-9177-4659-AB9B-29DF7BC8A22D}" destId="{1CAF00B5-89AD-4367-B087-954C08B1AF24}" srcOrd="0" destOrd="0" parTransId="{110D58EC-7335-40E1-B855-F49C7A50C92B}" sibTransId="{2A65AEC5-528E-4CCD-840E-C2D96560E260}"/>
    <dgm:cxn modelId="{5072C8E9-621B-44C8-B7AB-51C589A473B3}" type="presOf" srcId="{E8E8CB2B-BDCC-4CD0-A67B-481ABB895FDD}" destId="{B7ED9532-1FCE-4846-A689-A3D42C0B1AE4}" srcOrd="0" destOrd="3" presId="urn:microsoft.com/office/officeart/2005/8/layout/hProcess7"/>
    <dgm:cxn modelId="{C2802AFB-F56C-4BCD-8513-C7EA0D2D1858}" type="presOf" srcId="{E33FB2DF-AE16-48A0-A4DE-B30024B6E103}" destId="{3DDA1EFD-1EA4-4DC2-8A4C-D83E39F5BCE1}" srcOrd="0" destOrd="0" presId="urn:microsoft.com/office/officeart/2005/8/layout/hProcess7"/>
    <dgm:cxn modelId="{4A2E1F66-FE70-4705-B42D-E538180F5A70}" srcId="{E33FB2DF-AE16-48A0-A4DE-B30024B6E103}" destId="{CDE15766-1F9C-4872-BEB1-379CF5581852}" srcOrd="4" destOrd="0" parTransId="{ADE7D7B2-6A65-49F7-B9E3-4AFC78B8FB24}" sibTransId="{1C26C078-A9F6-4258-A1E4-32DF5647F2A1}"/>
    <dgm:cxn modelId="{9E00C2AF-BB5B-4BE8-B4F2-5FF8F24B8DA7}" srcId="{9BAAEAD5-D669-450A-A8FB-30EEA9061535}" destId="{FE0F512C-D40A-4A1D-A254-63CB15927D87}" srcOrd="0" destOrd="0" parTransId="{576DA775-CC0E-4B7E-A145-F5B552BED364}" sibTransId="{3422A70F-FC44-4EC7-8A8B-603547C00841}"/>
    <dgm:cxn modelId="{3B29DDE0-FC5A-4331-852A-5AE37B2ADF41}" type="presOf" srcId="{CDE15766-1F9C-4872-BEB1-379CF5581852}" destId="{C2521359-C6E7-473D-A902-D2583FC41E71}" srcOrd="0" destOrd="4" presId="urn:microsoft.com/office/officeart/2005/8/layout/hProcess7"/>
    <dgm:cxn modelId="{935DD44F-DE21-41C2-8D0A-442C027ADC8F}" srcId="{1CAF00B5-89AD-4367-B087-954C08B1AF24}" destId="{D0292D9C-C5F4-4643-8CE4-47C0CDB3843F}" srcOrd="4" destOrd="0" parTransId="{1B5F6A23-28D7-4D8A-8515-CC04448B7019}" sibTransId="{252F63ED-520C-4518-8925-01FB91C790D4}"/>
    <dgm:cxn modelId="{CA04AA2B-307B-485D-8E67-67AD08586487}" type="presOf" srcId="{BBBE13A4-E084-400E-BCB9-BC7C844E8919}" destId="{C2521359-C6E7-473D-A902-D2583FC41E71}" srcOrd="0" destOrd="2" presId="urn:microsoft.com/office/officeart/2005/8/layout/hProcess7"/>
    <dgm:cxn modelId="{FC311C4A-67D9-4446-ADA7-DFA893288068}" type="presOf" srcId="{AB51B314-F966-4531-9491-0D9E3DE42A3B}" destId="{B7ED9532-1FCE-4846-A689-A3D42C0B1AE4}" srcOrd="0" destOrd="5" presId="urn:microsoft.com/office/officeart/2005/8/layout/hProcess7"/>
    <dgm:cxn modelId="{F03F0AAB-4CEC-41D4-B331-91303E82FDBE}" type="presOf" srcId="{BB59E65E-205D-458F-AA39-A7AE5331A0CB}" destId="{B7ED9532-1FCE-4846-A689-A3D42C0B1AE4}" srcOrd="0" destOrd="2" presId="urn:microsoft.com/office/officeart/2005/8/layout/hProcess7"/>
    <dgm:cxn modelId="{C4055E61-2544-4E9B-8502-6E45783368EF}" type="presOf" srcId="{F3542E6E-9F90-458E-9EA5-D41BE84F92F2}" destId="{C2521359-C6E7-473D-A902-D2583FC41E71}" srcOrd="0" destOrd="3" presId="urn:microsoft.com/office/officeart/2005/8/layout/hProcess7"/>
    <dgm:cxn modelId="{AA1F3A27-A05F-41BD-8B0E-7A1EDD34B8FA}" srcId="{F1C53C62-9177-4659-AB9B-29DF7BC8A22D}" destId="{9BAAEAD5-D669-450A-A8FB-30EEA9061535}" srcOrd="2" destOrd="0" parTransId="{32978027-3EDF-480D-A5B4-67FED552533C}" sibTransId="{E0A520C9-DC77-4FD3-88DD-C0420FC57D67}"/>
    <dgm:cxn modelId="{2B586383-D75B-4163-AD12-635EA59AB89B}" srcId="{1CAF00B5-89AD-4367-B087-954C08B1AF24}" destId="{E8E8CB2B-BDCC-4CD0-A67B-481ABB895FDD}" srcOrd="3" destOrd="0" parTransId="{142F4054-D17D-4D0A-A681-FCEA474075B5}" sibTransId="{53300A15-B81E-4A1C-9C07-49C43EE66AFE}"/>
    <dgm:cxn modelId="{9A6368FB-4596-4F13-82E8-62D46E3B2425}" type="presParOf" srcId="{DBEB1A4D-7D63-43A8-BC62-1ABB2D8AB27C}" destId="{0ADB4F57-45CD-4573-9F85-B67C79195863}" srcOrd="0" destOrd="0" presId="urn:microsoft.com/office/officeart/2005/8/layout/hProcess7"/>
    <dgm:cxn modelId="{598B7BBE-5D80-4293-BD3F-55EAB5F84ADC}" type="presParOf" srcId="{0ADB4F57-45CD-4573-9F85-B67C79195863}" destId="{6461708B-450C-4640-AD07-E2AC3F0D1B47}" srcOrd="0" destOrd="0" presId="urn:microsoft.com/office/officeart/2005/8/layout/hProcess7"/>
    <dgm:cxn modelId="{E66F807B-792F-4661-9687-43BA04B0217F}" type="presParOf" srcId="{0ADB4F57-45CD-4573-9F85-B67C79195863}" destId="{1E2D27C9-548F-4467-9AB1-532BD711E8E9}" srcOrd="1" destOrd="0" presId="urn:microsoft.com/office/officeart/2005/8/layout/hProcess7"/>
    <dgm:cxn modelId="{208C2F00-BE92-4EA5-A12E-EACBC6FE598B}" type="presParOf" srcId="{0ADB4F57-45CD-4573-9F85-B67C79195863}" destId="{B7ED9532-1FCE-4846-A689-A3D42C0B1AE4}" srcOrd="2" destOrd="0" presId="urn:microsoft.com/office/officeart/2005/8/layout/hProcess7"/>
    <dgm:cxn modelId="{14409353-9DB6-4AE8-8BE2-8238684E6185}" type="presParOf" srcId="{DBEB1A4D-7D63-43A8-BC62-1ABB2D8AB27C}" destId="{00E64B15-F15F-4011-A074-36C393907198}" srcOrd="1" destOrd="0" presId="urn:microsoft.com/office/officeart/2005/8/layout/hProcess7"/>
    <dgm:cxn modelId="{2D612F94-E3D2-4703-B493-1A4B09AD3529}" type="presParOf" srcId="{DBEB1A4D-7D63-43A8-BC62-1ABB2D8AB27C}" destId="{189DD200-AFBE-4017-91CE-4D0DA5B0CF91}" srcOrd="2" destOrd="0" presId="urn:microsoft.com/office/officeart/2005/8/layout/hProcess7"/>
    <dgm:cxn modelId="{802D2D86-7FE2-4418-87E8-59A864969FAE}" type="presParOf" srcId="{189DD200-AFBE-4017-91CE-4D0DA5B0CF91}" destId="{C2C34E3E-6F0C-4D14-BF2E-32C3E15E0D2A}" srcOrd="0" destOrd="0" presId="urn:microsoft.com/office/officeart/2005/8/layout/hProcess7"/>
    <dgm:cxn modelId="{C82D3B5F-6399-440B-B35D-C0509F745386}" type="presParOf" srcId="{189DD200-AFBE-4017-91CE-4D0DA5B0CF91}" destId="{EF0B15AA-AA3A-477A-B2F1-C022EF91CCAF}" srcOrd="1" destOrd="0" presId="urn:microsoft.com/office/officeart/2005/8/layout/hProcess7"/>
    <dgm:cxn modelId="{A17D4A50-02CE-459B-9934-578772E72A03}" type="presParOf" srcId="{189DD200-AFBE-4017-91CE-4D0DA5B0CF91}" destId="{B98FC155-C49B-497F-86A8-7609ABBFD76A}" srcOrd="2" destOrd="0" presId="urn:microsoft.com/office/officeart/2005/8/layout/hProcess7"/>
    <dgm:cxn modelId="{E690F1D4-9F30-4F22-80CC-F092D94D1B31}" type="presParOf" srcId="{DBEB1A4D-7D63-43A8-BC62-1ABB2D8AB27C}" destId="{25084F6D-BA00-4957-AF71-AD80E549C0B7}" srcOrd="3" destOrd="0" presId="urn:microsoft.com/office/officeart/2005/8/layout/hProcess7"/>
    <dgm:cxn modelId="{26ABFB68-5865-4B58-A2F4-7E90383CB100}" type="presParOf" srcId="{DBEB1A4D-7D63-43A8-BC62-1ABB2D8AB27C}" destId="{B8E60BC6-59B5-41FC-998E-D48E766D10B8}" srcOrd="4" destOrd="0" presId="urn:microsoft.com/office/officeart/2005/8/layout/hProcess7"/>
    <dgm:cxn modelId="{E66079AD-EAFA-451B-939F-965C14540F1A}" type="presParOf" srcId="{B8E60BC6-59B5-41FC-998E-D48E766D10B8}" destId="{3DDA1EFD-1EA4-4DC2-8A4C-D83E39F5BCE1}" srcOrd="0" destOrd="0" presId="urn:microsoft.com/office/officeart/2005/8/layout/hProcess7"/>
    <dgm:cxn modelId="{BB3BC9BB-38CE-4C06-9903-CCE6206FB974}" type="presParOf" srcId="{B8E60BC6-59B5-41FC-998E-D48E766D10B8}" destId="{D87D80B0-9555-4B78-B7F6-28F36391D94A}" srcOrd="1" destOrd="0" presId="urn:microsoft.com/office/officeart/2005/8/layout/hProcess7"/>
    <dgm:cxn modelId="{619AF96D-D783-4045-9616-9F642A0D338C}" type="presParOf" srcId="{B8E60BC6-59B5-41FC-998E-D48E766D10B8}" destId="{C2521359-C6E7-473D-A902-D2583FC41E71}" srcOrd="2" destOrd="0" presId="urn:microsoft.com/office/officeart/2005/8/layout/hProcess7"/>
    <dgm:cxn modelId="{D600F782-D8C7-4490-81E6-B82E46C52EEC}" type="presParOf" srcId="{DBEB1A4D-7D63-43A8-BC62-1ABB2D8AB27C}" destId="{05EE1EC7-74C6-4CB3-B5AB-23349C452EBF}" srcOrd="5" destOrd="0" presId="urn:microsoft.com/office/officeart/2005/8/layout/hProcess7"/>
    <dgm:cxn modelId="{7E385152-FFB8-41C4-8E93-90CCEB04FFA2}" type="presParOf" srcId="{DBEB1A4D-7D63-43A8-BC62-1ABB2D8AB27C}" destId="{5DFD54F5-E908-4B08-B711-C522D4938DB9}" srcOrd="6" destOrd="0" presId="urn:microsoft.com/office/officeart/2005/8/layout/hProcess7"/>
    <dgm:cxn modelId="{72A6096B-62CD-4956-87A7-9C751DA2887B}" type="presParOf" srcId="{5DFD54F5-E908-4B08-B711-C522D4938DB9}" destId="{31210A2B-C9DB-41AE-A172-E52DBFF0E80F}" srcOrd="0" destOrd="0" presId="urn:microsoft.com/office/officeart/2005/8/layout/hProcess7"/>
    <dgm:cxn modelId="{B88FCF4B-B601-4C78-8A45-DCEC81B6D301}" type="presParOf" srcId="{5DFD54F5-E908-4B08-B711-C522D4938DB9}" destId="{D983803E-F6C6-4882-BAD1-758AD6709268}" srcOrd="1" destOrd="0" presId="urn:microsoft.com/office/officeart/2005/8/layout/hProcess7"/>
    <dgm:cxn modelId="{D473484A-A297-489F-9310-9441D9B0C38B}" type="presParOf" srcId="{5DFD54F5-E908-4B08-B711-C522D4938DB9}" destId="{08A770CF-7C2A-419E-8EFE-325BFC8AD061}" srcOrd="2" destOrd="0" presId="urn:microsoft.com/office/officeart/2005/8/layout/hProcess7"/>
    <dgm:cxn modelId="{2861C733-F8EA-4B3B-9B86-5D34B9203B7D}" type="presParOf" srcId="{DBEB1A4D-7D63-43A8-BC62-1ABB2D8AB27C}" destId="{CBD80A8F-CFC1-42C9-A0B5-35BF65FBF10E}" srcOrd="7" destOrd="0" presId="urn:microsoft.com/office/officeart/2005/8/layout/hProcess7"/>
    <dgm:cxn modelId="{1F8EB9E5-CC05-43FA-BD5C-FF3511D0E4D7}" type="presParOf" srcId="{DBEB1A4D-7D63-43A8-BC62-1ABB2D8AB27C}" destId="{18AC0568-1A24-4DB1-BAA5-6A03D3DCC56A}" srcOrd="8" destOrd="0" presId="urn:microsoft.com/office/officeart/2005/8/layout/hProcess7"/>
    <dgm:cxn modelId="{1F273DA8-A8B6-4AA0-924A-6700DB47BC1D}" type="presParOf" srcId="{18AC0568-1A24-4DB1-BAA5-6A03D3DCC56A}" destId="{DA4057DC-92CA-4170-87E7-2F54903C0591}" srcOrd="0" destOrd="0" presId="urn:microsoft.com/office/officeart/2005/8/layout/hProcess7"/>
    <dgm:cxn modelId="{A00A4034-C2BA-46F9-8A39-B6947FE20BCB}" type="presParOf" srcId="{18AC0568-1A24-4DB1-BAA5-6A03D3DCC56A}" destId="{24C1D93C-A01E-4ED7-891D-4675FA15FC51}" srcOrd="1" destOrd="0" presId="urn:microsoft.com/office/officeart/2005/8/layout/hProcess7"/>
    <dgm:cxn modelId="{31B4AA2D-64B8-4D1A-982F-5CA9B0AD575B}" type="presParOf" srcId="{18AC0568-1A24-4DB1-BAA5-6A03D3DCC56A}" destId="{4298543B-9C07-462F-9898-AA095745F7A2}"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D24D8-D1D8-42D7-8352-2F5A27FB4721}" type="doc">
      <dgm:prSet loTypeId="urn:microsoft.com/office/officeart/2005/8/layout/vList2" loCatId="list" qsTypeId="urn:microsoft.com/office/officeart/2005/8/quickstyle/3d1#10" qsCatId="3D" csTypeId="urn:microsoft.com/office/officeart/2005/8/colors/accent2_5" csCatId="accent2" phldr="1"/>
      <dgm:spPr/>
      <dgm:t>
        <a:bodyPr/>
        <a:lstStyle/>
        <a:p>
          <a:endParaRPr lang="en-US"/>
        </a:p>
      </dgm:t>
    </dgm:pt>
    <dgm:pt modelId="{975881A8-64E5-4C29-B4F1-F2BFAD440706}">
      <dgm:prSet/>
      <dgm:spPr/>
      <dgm:t>
        <a:bodyPr/>
        <a:lstStyle/>
        <a:p>
          <a:pPr rtl="0"/>
          <a:r>
            <a:rPr lang="en-US" dirty="0" smtClean="0"/>
            <a:t>Best practices from the field: Business Email Up Sell campaign</a:t>
          </a:r>
          <a:endParaRPr lang="en-US" dirty="0"/>
        </a:p>
      </dgm:t>
    </dgm:pt>
    <dgm:pt modelId="{9480BF2D-A66F-410A-9C1A-39C7325A2EF5}" type="parTrans" cxnId="{D68EAD63-EA33-48C9-AE57-A0FD1973D9C7}">
      <dgm:prSet/>
      <dgm:spPr/>
      <dgm:t>
        <a:bodyPr/>
        <a:lstStyle/>
        <a:p>
          <a:endParaRPr lang="en-US"/>
        </a:p>
      </dgm:t>
    </dgm:pt>
    <dgm:pt modelId="{C396A398-0C66-4CEF-9D99-9ABA37969E8B}" type="sibTrans" cxnId="{D68EAD63-EA33-48C9-AE57-A0FD1973D9C7}">
      <dgm:prSet/>
      <dgm:spPr/>
      <dgm:t>
        <a:bodyPr/>
        <a:lstStyle/>
        <a:p>
          <a:endParaRPr lang="en-US"/>
        </a:p>
      </dgm:t>
    </dgm:pt>
    <dgm:pt modelId="{3A232ABD-F8A1-4BC5-8A3E-B8218B77E36B}">
      <dgm:prSet/>
      <dgm:spPr/>
      <dgm:t>
        <a:bodyPr/>
        <a:lstStyle/>
        <a:p>
          <a:pPr rtl="0"/>
          <a:r>
            <a:rPr lang="en-US" dirty="0" smtClean="0"/>
            <a:t>Target: Your existing SMB users that use free POP email today</a:t>
          </a:r>
          <a:endParaRPr lang="en-US" dirty="0"/>
        </a:p>
      </dgm:t>
    </dgm:pt>
    <dgm:pt modelId="{0CA58292-D339-403E-B47B-EC2D29114C2E}" type="parTrans" cxnId="{B9BDDB67-6F28-4772-99F1-CC05F04A113F}">
      <dgm:prSet/>
      <dgm:spPr/>
      <dgm:t>
        <a:bodyPr/>
        <a:lstStyle/>
        <a:p>
          <a:endParaRPr lang="en-US"/>
        </a:p>
      </dgm:t>
    </dgm:pt>
    <dgm:pt modelId="{062BCD1B-55DF-4B57-B341-2E05E31AE895}" type="sibTrans" cxnId="{B9BDDB67-6F28-4772-99F1-CC05F04A113F}">
      <dgm:prSet/>
      <dgm:spPr/>
      <dgm:t>
        <a:bodyPr/>
        <a:lstStyle/>
        <a:p>
          <a:endParaRPr lang="en-US"/>
        </a:p>
      </dgm:t>
    </dgm:pt>
    <dgm:pt modelId="{0D6DD5B8-8976-4651-8D82-F59710AC9CA9}">
      <dgm:prSet/>
      <dgm:spPr/>
      <dgm:t>
        <a:bodyPr/>
        <a:lstStyle/>
        <a:p>
          <a:pPr rtl="0"/>
          <a:r>
            <a:rPr lang="en-US" dirty="0" smtClean="0"/>
            <a:t>Benchmark Results</a:t>
          </a:r>
          <a:endParaRPr lang="en-US" dirty="0"/>
        </a:p>
      </dgm:t>
    </dgm:pt>
    <dgm:pt modelId="{4D4C2FFB-5DDD-44DB-9A8E-76ACC139BAA0}" type="parTrans" cxnId="{EDC4309F-4B22-476D-BEBE-0AA0A4812266}">
      <dgm:prSet/>
      <dgm:spPr/>
      <dgm:t>
        <a:bodyPr/>
        <a:lstStyle/>
        <a:p>
          <a:endParaRPr lang="en-US"/>
        </a:p>
      </dgm:t>
    </dgm:pt>
    <dgm:pt modelId="{BAF9106E-CA73-4B35-A195-A841F6623BEE}" type="sibTrans" cxnId="{EDC4309F-4B22-476D-BEBE-0AA0A4812266}">
      <dgm:prSet/>
      <dgm:spPr/>
      <dgm:t>
        <a:bodyPr/>
        <a:lstStyle/>
        <a:p>
          <a:endParaRPr lang="en-US"/>
        </a:p>
      </dgm:t>
    </dgm:pt>
    <dgm:pt modelId="{676800FD-6409-4ECD-9EFC-E5EE7C456CF1}">
      <dgm:prSet/>
      <dgm:spPr/>
      <dgm:t>
        <a:bodyPr/>
        <a:lstStyle/>
        <a:p>
          <a:pPr rtl="0"/>
          <a:r>
            <a:rPr lang="en-US" dirty="0" smtClean="0"/>
            <a:t>30% of all approached free POP mail users accept the trial</a:t>
          </a:r>
          <a:endParaRPr lang="en-US" dirty="0"/>
        </a:p>
      </dgm:t>
    </dgm:pt>
    <dgm:pt modelId="{C020E53E-694A-4A08-8997-5C8307DDCAD2}" type="parTrans" cxnId="{7CD0D24D-B6DD-418A-B3F8-C0710D53EC0D}">
      <dgm:prSet/>
      <dgm:spPr/>
      <dgm:t>
        <a:bodyPr/>
        <a:lstStyle/>
        <a:p>
          <a:endParaRPr lang="en-US"/>
        </a:p>
      </dgm:t>
    </dgm:pt>
    <dgm:pt modelId="{89ED2061-BB8A-48BF-9285-4E70EED42AA7}" type="sibTrans" cxnId="{7CD0D24D-B6DD-418A-B3F8-C0710D53EC0D}">
      <dgm:prSet/>
      <dgm:spPr/>
      <dgm:t>
        <a:bodyPr/>
        <a:lstStyle/>
        <a:p>
          <a:endParaRPr lang="en-US"/>
        </a:p>
      </dgm:t>
    </dgm:pt>
    <dgm:pt modelId="{DFF2FA13-6912-4BB0-B2D4-446A7A8BA7B9}">
      <dgm:prSet/>
      <dgm:spPr/>
      <dgm:t>
        <a:bodyPr/>
        <a:lstStyle/>
        <a:p>
          <a:pPr rtl="0"/>
          <a:r>
            <a:rPr lang="en-US" dirty="0" smtClean="0"/>
            <a:t>80% of </a:t>
          </a:r>
          <a:r>
            <a:rPr lang="en-US" b="1" dirty="0" smtClean="0"/>
            <a:t>active</a:t>
          </a:r>
          <a:r>
            <a:rPr lang="en-US" dirty="0" smtClean="0"/>
            <a:t> trial users buy premium Business Email</a:t>
          </a:r>
          <a:endParaRPr lang="en-US" dirty="0"/>
        </a:p>
      </dgm:t>
    </dgm:pt>
    <dgm:pt modelId="{EE8AA2EB-CB52-4419-AA7D-1A3FBB52E01F}" type="parTrans" cxnId="{D5139A78-9F46-4509-A83C-DDF4A60F760A}">
      <dgm:prSet/>
      <dgm:spPr/>
      <dgm:t>
        <a:bodyPr/>
        <a:lstStyle/>
        <a:p>
          <a:endParaRPr lang="en-US"/>
        </a:p>
      </dgm:t>
    </dgm:pt>
    <dgm:pt modelId="{FE0204AF-8D53-432F-AB60-4CD25557D65A}" type="sibTrans" cxnId="{D5139A78-9F46-4509-A83C-DDF4A60F760A}">
      <dgm:prSet/>
      <dgm:spPr/>
      <dgm:t>
        <a:bodyPr/>
        <a:lstStyle/>
        <a:p>
          <a:endParaRPr lang="en-US"/>
        </a:p>
      </dgm:t>
    </dgm:pt>
    <dgm:pt modelId="{B1C88DF3-0984-46B7-906B-BA765FDDA271}">
      <dgm:prSet/>
      <dgm:spPr/>
      <dgm:t>
        <a:bodyPr/>
        <a:lstStyle/>
        <a:p>
          <a:pPr rtl="0"/>
          <a:r>
            <a:rPr lang="en-US" dirty="0" smtClean="0"/>
            <a:t>24% POP </a:t>
          </a:r>
          <a:r>
            <a:rPr lang="en-US" dirty="0" smtClean="0">
              <a:sym typeface="Wingdings" pitchFamily="2" charset="2"/>
            </a:rPr>
            <a:t> Business Email conversion rate is the benchmark!</a:t>
          </a:r>
          <a:endParaRPr lang="en-US" dirty="0"/>
        </a:p>
      </dgm:t>
    </dgm:pt>
    <dgm:pt modelId="{52DCB374-C3CB-41B2-80E9-C6691D21CDA1}" type="parTrans" cxnId="{1D56FB8F-D98E-4196-8483-DB669D4D839A}">
      <dgm:prSet/>
      <dgm:spPr/>
      <dgm:t>
        <a:bodyPr/>
        <a:lstStyle/>
        <a:p>
          <a:endParaRPr lang="en-US"/>
        </a:p>
      </dgm:t>
    </dgm:pt>
    <dgm:pt modelId="{2E4E55E0-CAB9-4536-8C89-AD765B002908}" type="sibTrans" cxnId="{1D56FB8F-D98E-4196-8483-DB669D4D839A}">
      <dgm:prSet/>
      <dgm:spPr/>
      <dgm:t>
        <a:bodyPr/>
        <a:lstStyle/>
        <a:p>
          <a:endParaRPr lang="en-US"/>
        </a:p>
      </dgm:t>
    </dgm:pt>
    <dgm:pt modelId="{61F6EDB9-879E-4EBC-AB61-7AD73C3731A9}">
      <dgm:prSet/>
      <dgm:spPr/>
      <dgm:t>
        <a:bodyPr/>
        <a:lstStyle/>
        <a:p>
          <a:pPr rtl="0"/>
          <a:r>
            <a:rPr lang="en-US" dirty="0" smtClean="0"/>
            <a:t>Use campaign tools and best practice recommendations to reduce risk</a:t>
          </a:r>
          <a:endParaRPr lang="en-US" dirty="0"/>
        </a:p>
      </dgm:t>
    </dgm:pt>
    <dgm:pt modelId="{7755C653-BD2A-4A7D-BDEC-402B887FF9AB}" type="parTrans" cxnId="{E7C94ED6-449A-444F-8333-5E8F6C5572F4}">
      <dgm:prSet/>
      <dgm:spPr/>
      <dgm:t>
        <a:bodyPr/>
        <a:lstStyle/>
        <a:p>
          <a:endParaRPr lang="en-US"/>
        </a:p>
      </dgm:t>
    </dgm:pt>
    <dgm:pt modelId="{A6349340-9F9B-472D-93F0-0A930DC01CCE}" type="sibTrans" cxnId="{E7C94ED6-449A-444F-8333-5E8F6C5572F4}">
      <dgm:prSet/>
      <dgm:spPr/>
      <dgm:t>
        <a:bodyPr/>
        <a:lstStyle/>
        <a:p>
          <a:endParaRPr lang="en-US"/>
        </a:p>
      </dgm:t>
    </dgm:pt>
    <dgm:pt modelId="{6106614E-589B-458E-BD18-E5C899B23003}">
      <dgm:prSet/>
      <dgm:spPr/>
      <dgm:t>
        <a:bodyPr/>
        <a:lstStyle/>
        <a:p>
          <a:pPr rtl="0"/>
          <a:r>
            <a:rPr lang="en-US" dirty="0" smtClean="0"/>
            <a:t>Should become part of the standard business/sales activities and processes</a:t>
          </a:r>
          <a:endParaRPr lang="en-US" dirty="0"/>
        </a:p>
      </dgm:t>
    </dgm:pt>
    <dgm:pt modelId="{700F0B9F-ADEA-4BE8-8922-04370C121386}" type="parTrans" cxnId="{55547755-D310-4476-BD30-7DBA4E32DD91}">
      <dgm:prSet/>
      <dgm:spPr/>
      <dgm:t>
        <a:bodyPr/>
        <a:lstStyle/>
        <a:p>
          <a:endParaRPr lang="en-US"/>
        </a:p>
      </dgm:t>
    </dgm:pt>
    <dgm:pt modelId="{0E48B022-B2E6-446A-8617-5E5932866C73}" type="sibTrans" cxnId="{55547755-D310-4476-BD30-7DBA4E32DD91}">
      <dgm:prSet/>
      <dgm:spPr/>
      <dgm:t>
        <a:bodyPr/>
        <a:lstStyle/>
        <a:p>
          <a:endParaRPr lang="en-US"/>
        </a:p>
      </dgm:t>
    </dgm:pt>
    <dgm:pt modelId="{3C687689-B986-4033-A322-7E44B13083A4}">
      <dgm:prSet/>
      <dgm:spPr/>
      <dgm:t>
        <a:bodyPr/>
        <a:lstStyle/>
        <a:p>
          <a:pPr rtl="0"/>
          <a:r>
            <a:rPr lang="en-US" dirty="0" smtClean="0"/>
            <a:t>70% of Hosted Exchange Business Email seats were POP accounts</a:t>
          </a:r>
          <a:endParaRPr lang="en-US" dirty="0"/>
        </a:p>
      </dgm:t>
    </dgm:pt>
    <dgm:pt modelId="{ACCCAD7B-19BD-43B2-BE49-672DD7B4F638}" type="parTrans" cxnId="{AC2885BC-BCCF-46FA-B18B-F835D97AF122}">
      <dgm:prSet/>
      <dgm:spPr/>
      <dgm:t>
        <a:bodyPr/>
        <a:lstStyle/>
        <a:p>
          <a:endParaRPr lang="en-US"/>
        </a:p>
      </dgm:t>
    </dgm:pt>
    <dgm:pt modelId="{FB866E79-7B65-450E-9796-52FD5E276350}" type="sibTrans" cxnId="{AC2885BC-BCCF-46FA-B18B-F835D97AF122}">
      <dgm:prSet/>
      <dgm:spPr/>
      <dgm:t>
        <a:bodyPr/>
        <a:lstStyle/>
        <a:p>
          <a:endParaRPr lang="en-US"/>
        </a:p>
      </dgm:t>
    </dgm:pt>
    <dgm:pt modelId="{11889939-53F7-4ADD-A2F2-FD54BDCDDAB4}">
      <dgm:prSet/>
      <dgm:spPr/>
      <dgm:t>
        <a:bodyPr/>
        <a:lstStyle/>
        <a:p>
          <a:pPr rtl="0"/>
          <a:r>
            <a:rPr lang="en-US" dirty="0" smtClean="0"/>
            <a:t>Offer free trial of premium Business Email offer</a:t>
          </a:r>
          <a:endParaRPr lang="en-US" dirty="0"/>
        </a:p>
      </dgm:t>
    </dgm:pt>
    <dgm:pt modelId="{BA02A00F-F6F2-4DF4-A443-7DE15E20B283}" type="parTrans" cxnId="{172A28FC-74E1-4249-AA3A-C39D031A32EB}">
      <dgm:prSet/>
      <dgm:spPr/>
      <dgm:t>
        <a:bodyPr/>
        <a:lstStyle/>
        <a:p>
          <a:endParaRPr lang="en-US"/>
        </a:p>
      </dgm:t>
    </dgm:pt>
    <dgm:pt modelId="{1FCE9213-ED41-440C-A711-DE7E0A4B9B7A}" type="sibTrans" cxnId="{172A28FC-74E1-4249-AA3A-C39D031A32EB}">
      <dgm:prSet/>
      <dgm:spPr/>
      <dgm:t>
        <a:bodyPr/>
        <a:lstStyle/>
        <a:p>
          <a:endParaRPr lang="en-US"/>
        </a:p>
      </dgm:t>
    </dgm:pt>
    <dgm:pt modelId="{0DBACBED-A8E4-4227-BFF6-89B48DE5B5BE}">
      <dgm:prSet/>
      <dgm:spPr/>
      <dgm:t>
        <a:bodyPr/>
        <a:lstStyle/>
        <a:p>
          <a:pPr rtl="0"/>
          <a:r>
            <a:rPr lang="en-US" dirty="0" smtClean="0"/>
            <a:t>Ensure trial user become </a:t>
          </a:r>
          <a:r>
            <a:rPr lang="en-US" b="1" dirty="0" smtClean="0"/>
            <a:t>active</a:t>
          </a:r>
          <a:r>
            <a:rPr lang="en-US" dirty="0" smtClean="0"/>
            <a:t> users of the premium service</a:t>
          </a:r>
          <a:endParaRPr lang="en-US" dirty="0"/>
        </a:p>
      </dgm:t>
    </dgm:pt>
    <dgm:pt modelId="{9A4CE3EF-4E76-420B-B50F-4316F0F10E85}" type="parTrans" cxnId="{5BD7E747-7649-41C2-89AC-D73B2304B1B4}">
      <dgm:prSet/>
      <dgm:spPr/>
      <dgm:t>
        <a:bodyPr/>
        <a:lstStyle/>
        <a:p>
          <a:endParaRPr lang="en-US"/>
        </a:p>
      </dgm:t>
    </dgm:pt>
    <dgm:pt modelId="{B1CF9D59-4CBF-4F0D-9474-A51051E847AB}" type="sibTrans" cxnId="{5BD7E747-7649-41C2-89AC-D73B2304B1B4}">
      <dgm:prSet/>
      <dgm:spPr/>
      <dgm:t>
        <a:bodyPr/>
        <a:lstStyle/>
        <a:p>
          <a:endParaRPr lang="en-US"/>
        </a:p>
      </dgm:t>
    </dgm:pt>
    <dgm:pt modelId="{E3772AAB-832A-40E3-82AB-94BA339A611A}">
      <dgm:prSet/>
      <dgm:spPr/>
      <dgm:t>
        <a:bodyPr/>
        <a:lstStyle/>
        <a:p>
          <a:pPr rtl="0"/>
          <a:r>
            <a:rPr lang="en-US" dirty="0" smtClean="0"/>
            <a:t>10% conversion ratio is a realistic objective initially</a:t>
          </a:r>
          <a:endParaRPr lang="en-US" dirty="0"/>
        </a:p>
      </dgm:t>
    </dgm:pt>
    <dgm:pt modelId="{617B588F-439B-4BEE-A354-6423087BAE8D}" type="parTrans" cxnId="{0907B445-AD52-46D2-864B-8D9D9FCFA989}">
      <dgm:prSet/>
      <dgm:spPr/>
      <dgm:t>
        <a:bodyPr/>
        <a:lstStyle/>
        <a:p>
          <a:endParaRPr lang="en-US"/>
        </a:p>
      </dgm:t>
    </dgm:pt>
    <dgm:pt modelId="{28902A28-79BD-4E72-A81E-242A43D63E0C}" type="sibTrans" cxnId="{0907B445-AD52-46D2-864B-8D9D9FCFA989}">
      <dgm:prSet/>
      <dgm:spPr/>
      <dgm:t>
        <a:bodyPr/>
        <a:lstStyle/>
        <a:p>
          <a:endParaRPr lang="en-US"/>
        </a:p>
      </dgm:t>
    </dgm:pt>
    <dgm:pt modelId="{A84ADD0A-907F-48A2-9D1D-B3F73124262F}" type="pres">
      <dgm:prSet presAssocID="{2FFD24D8-D1D8-42D7-8352-2F5A27FB4721}" presName="linear" presStyleCnt="0">
        <dgm:presLayoutVars>
          <dgm:animLvl val="lvl"/>
          <dgm:resizeHandles val="exact"/>
        </dgm:presLayoutVars>
      </dgm:prSet>
      <dgm:spPr/>
      <dgm:t>
        <a:bodyPr/>
        <a:lstStyle/>
        <a:p>
          <a:endParaRPr lang="en-US"/>
        </a:p>
      </dgm:t>
    </dgm:pt>
    <dgm:pt modelId="{EFAD3C63-6234-4E6F-9FA8-1CFAC83F8304}" type="pres">
      <dgm:prSet presAssocID="{3C687689-B986-4033-A322-7E44B13083A4}" presName="parentText" presStyleLbl="node1" presStyleIdx="0" presStyleCnt="5">
        <dgm:presLayoutVars>
          <dgm:chMax val="0"/>
          <dgm:bulletEnabled val="1"/>
        </dgm:presLayoutVars>
      </dgm:prSet>
      <dgm:spPr/>
      <dgm:t>
        <a:bodyPr/>
        <a:lstStyle/>
        <a:p>
          <a:endParaRPr lang="nl-NL"/>
        </a:p>
      </dgm:t>
    </dgm:pt>
    <dgm:pt modelId="{7673FA7F-96CE-4D17-82AC-770A5674AA46}" type="pres">
      <dgm:prSet presAssocID="{FB866E79-7B65-450E-9796-52FD5E276350}" presName="spacer" presStyleCnt="0"/>
      <dgm:spPr/>
    </dgm:pt>
    <dgm:pt modelId="{D8A0670B-B6E1-4C99-9E17-DB18311A2BF9}" type="pres">
      <dgm:prSet presAssocID="{975881A8-64E5-4C29-B4F1-F2BFAD440706}" presName="parentText" presStyleLbl="node1" presStyleIdx="1" presStyleCnt="5">
        <dgm:presLayoutVars>
          <dgm:chMax val="0"/>
          <dgm:bulletEnabled val="1"/>
        </dgm:presLayoutVars>
      </dgm:prSet>
      <dgm:spPr/>
      <dgm:t>
        <a:bodyPr/>
        <a:lstStyle/>
        <a:p>
          <a:endParaRPr lang="en-US"/>
        </a:p>
      </dgm:t>
    </dgm:pt>
    <dgm:pt modelId="{A95A1743-04C1-4D12-8440-45182944C4F5}" type="pres">
      <dgm:prSet presAssocID="{975881A8-64E5-4C29-B4F1-F2BFAD440706}" presName="childText" presStyleLbl="revTx" presStyleIdx="0" presStyleCnt="3">
        <dgm:presLayoutVars>
          <dgm:bulletEnabled val="1"/>
        </dgm:presLayoutVars>
      </dgm:prSet>
      <dgm:spPr/>
      <dgm:t>
        <a:bodyPr/>
        <a:lstStyle/>
        <a:p>
          <a:endParaRPr lang="en-US"/>
        </a:p>
      </dgm:t>
    </dgm:pt>
    <dgm:pt modelId="{3E08354E-FF7F-490A-9D76-5CBE1CF961EF}" type="pres">
      <dgm:prSet presAssocID="{0D6DD5B8-8976-4651-8D82-F59710AC9CA9}" presName="parentText" presStyleLbl="node1" presStyleIdx="2" presStyleCnt="5">
        <dgm:presLayoutVars>
          <dgm:chMax val="0"/>
          <dgm:bulletEnabled val="1"/>
        </dgm:presLayoutVars>
      </dgm:prSet>
      <dgm:spPr/>
      <dgm:t>
        <a:bodyPr/>
        <a:lstStyle/>
        <a:p>
          <a:endParaRPr lang="en-US"/>
        </a:p>
      </dgm:t>
    </dgm:pt>
    <dgm:pt modelId="{184E1E4A-81AC-43F2-9000-3F63ABDD184D}" type="pres">
      <dgm:prSet presAssocID="{0D6DD5B8-8976-4651-8D82-F59710AC9CA9}" presName="childText" presStyleLbl="revTx" presStyleIdx="1" presStyleCnt="3">
        <dgm:presLayoutVars>
          <dgm:bulletEnabled val="1"/>
        </dgm:presLayoutVars>
      </dgm:prSet>
      <dgm:spPr/>
      <dgm:t>
        <a:bodyPr/>
        <a:lstStyle/>
        <a:p>
          <a:endParaRPr lang="en-US"/>
        </a:p>
      </dgm:t>
    </dgm:pt>
    <dgm:pt modelId="{BEB14855-3917-44D5-970C-C12AF981FD25}" type="pres">
      <dgm:prSet presAssocID="{B1C88DF3-0984-46B7-906B-BA765FDDA271}" presName="parentText" presStyleLbl="node1" presStyleIdx="3" presStyleCnt="5">
        <dgm:presLayoutVars>
          <dgm:chMax val="0"/>
          <dgm:bulletEnabled val="1"/>
        </dgm:presLayoutVars>
      </dgm:prSet>
      <dgm:spPr/>
      <dgm:t>
        <a:bodyPr/>
        <a:lstStyle/>
        <a:p>
          <a:endParaRPr lang="en-US"/>
        </a:p>
      </dgm:t>
    </dgm:pt>
    <dgm:pt modelId="{621A79FF-6A20-409F-A2C3-901A2FD6BD34}" type="pres">
      <dgm:prSet presAssocID="{B1C88DF3-0984-46B7-906B-BA765FDDA271}" presName="childText" presStyleLbl="revTx" presStyleIdx="2" presStyleCnt="3">
        <dgm:presLayoutVars>
          <dgm:bulletEnabled val="1"/>
        </dgm:presLayoutVars>
      </dgm:prSet>
      <dgm:spPr/>
      <dgm:t>
        <a:bodyPr/>
        <a:lstStyle/>
        <a:p>
          <a:endParaRPr lang="en-US"/>
        </a:p>
      </dgm:t>
    </dgm:pt>
    <dgm:pt modelId="{6A94F07C-9DF3-41A9-83FA-79F794B94BB9}" type="pres">
      <dgm:prSet presAssocID="{6106614E-589B-458E-BD18-E5C899B23003}" presName="parentText" presStyleLbl="node1" presStyleIdx="4" presStyleCnt="5">
        <dgm:presLayoutVars>
          <dgm:chMax val="0"/>
          <dgm:bulletEnabled val="1"/>
        </dgm:presLayoutVars>
      </dgm:prSet>
      <dgm:spPr/>
      <dgm:t>
        <a:bodyPr/>
        <a:lstStyle/>
        <a:p>
          <a:endParaRPr lang="en-US"/>
        </a:p>
      </dgm:t>
    </dgm:pt>
  </dgm:ptLst>
  <dgm:cxnLst>
    <dgm:cxn modelId="{D37E12F4-153C-45B9-93BB-1774D3EF933B}" type="presOf" srcId="{2FFD24D8-D1D8-42D7-8352-2F5A27FB4721}" destId="{A84ADD0A-907F-48A2-9D1D-B3F73124262F}" srcOrd="0" destOrd="0" presId="urn:microsoft.com/office/officeart/2005/8/layout/vList2"/>
    <dgm:cxn modelId="{B9BDDB67-6F28-4772-99F1-CC05F04A113F}" srcId="{975881A8-64E5-4C29-B4F1-F2BFAD440706}" destId="{3A232ABD-F8A1-4BC5-8A3E-B8218B77E36B}" srcOrd="0" destOrd="0" parTransId="{0CA58292-D339-403E-B47B-EC2D29114C2E}" sibTransId="{062BCD1B-55DF-4B57-B341-2E05E31AE895}"/>
    <dgm:cxn modelId="{FAC2E1E1-0BCD-48B0-A449-211E25E2C6F1}" type="presOf" srcId="{11889939-53F7-4ADD-A2F2-FD54BDCDDAB4}" destId="{A95A1743-04C1-4D12-8440-45182944C4F5}" srcOrd="0" destOrd="1" presId="urn:microsoft.com/office/officeart/2005/8/layout/vList2"/>
    <dgm:cxn modelId="{EDC4309F-4B22-476D-BEBE-0AA0A4812266}" srcId="{2FFD24D8-D1D8-42D7-8352-2F5A27FB4721}" destId="{0D6DD5B8-8976-4651-8D82-F59710AC9CA9}" srcOrd="2" destOrd="0" parTransId="{4D4C2FFB-5DDD-44DB-9A8E-76ACC139BAA0}" sibTransId="{BAF9106E-CA73-4B35-A195-A841F6623BEE}"/>
    <dgm:cxn modelId="{55547755-D310-4476-BD30-7DBA4E32DD91}" srcId="{2FFD24D8-D1D8-42D7-8352-2F5A27FB4721}" destId="{6106614E-589B-458E-BD18-E5C899B23003}" srcOrd="4" destOrd="0" parTransId="{700F0B9F-ADEA-4BE8-8922-04370C121386}" sibTransId="{0E48B022-B2E6-446A-8617-5E5932866C73}"/>
    <dgm:cxn modelId="{00B264BD-B89B-4D8B-9012-AF4E3093EF21}" type="presOf" srcId="{3C687689-B986-4033-A322-7E44B13083A4}" destId="{EFAD3C63-6234-4E6F-9FA8-1CFAC83F8304}" srcOrd="0" destOrd="0" presId="urn:microsoft.com/office/officeart/2005/8/layout/vList2"/>
    <dgm:cxn modelId="{D18E7384-DF92-4297-848A-CC83EF91EB54}" type="presOf" srcId="{E3772AAB-832A-40E3-82AB-94BA339A611A}" destId="{621A79FF-6A20-409F-A2C3-901A2FD6BD34}" srcOrd="0" destOrd="0" presId="urn:microsoft.com/office/officeart/2005/8/layout/vList2"/>
    <dgm:cxn modelId="{0907B445-AD52-46D2-864B-8D9D9FCFA989}" srcId="{B1C88DF3-0984-46B7-906B-BA765FDDA271}" destId="{E3772AAB-832A-40E3-82AB-94BA339A611A}" srcOrd="0" destOrd="0" parTransId="{617B588F-439B-4BEE-A354-6423087BAE8D}" sibTransId="{28902A28-79BD-4E72-A81E-242A43D63E0C}"/>
    <dgm:cxn modelId="{172A28FC-74E1-4249-AA3A-C39D031A32EB}" srcId="{975881A8-64E5-4C29-B4F1-F2BFAD440706}" destId="{11889939-53F7-4ADD-A2F2-FD54BDCDDAB4}" srcOrd="1" destOrd="0" parTransId="{BA02A00F-F6F2-4DF4-A443-7DE15E20B283}" sibTransId="{1FCE9213-ED41-440C-A711-DE7E0A4B9B7A}"/>
    <dgm:cxn modelId="{ECEBB526-6F76-4A28-8CAB-FE00FF87CD3F}" type="presOf" srcId="{61F6EDB9-879E-4EBC-AB61-7AD73C3731A9}" destId="{A95A1743-04C1-4D12-8440-45182944C4F5}" srcOrd="0" destOrd="3" presId="urn:microsoft.com/office/officeart/2005/8/layout/vList2"/>
    <dgm:cxn modelId="{88CA284D-DC8E-471B-A056-B24DAEE83C4F}" type="presOf" srcId="{975881A8-64E5-4C29-B4F1-F2BFAD440706}" destId="{D8A0670B-B6E1-4C99-9E17-DB18311A2BF9}" srcOrd="0" destOrd="0" presId="urn:microsoft.com/office/officeart/2005/8/layout/vList2"/>
    <dgm:cxn modelId="{D68EAD63-EA33-48C9-AE57-A0FD1973D9C7}" srcId="{2FFD24D8-D1D8-42D7-8352-2F5A27FB4721}" destId="{975881A8-64E5-4C29-B4F1-F2BFAD440706}" srcOrd="1" destOrd="0" parTransId="{9480BF2D-A66F-410A-9C1A-39C7325A2EF5}" sibTransId="{C396A398-0C66-4CEF-9D99-9ABA37969E8B}"/>
    <dgm:cxn modelId="{BDE015D8-4F10-4730-AC93-7DF869A5CDDF}" type="presOf" srcId="{676800FD-6409-4ECD-9EFC-E5EE7C456CF1}" destId="{184E1E4A-81AC-43F2-9000-3F63ABDD184D}" srcOrd="0" destOrd="0" presId="urn:microsoft.com/office/officeart/2005/8/layout/vList2"/>
    <dgm:cxn modelId="{74C55DD1-59DB-4E80-B0FB-FF1BD0F0EA42}" type="presOf" srcId="{DFF2FA13-6912-4BB0-B2D4-446A7A8BA7B9}" destId="{184E1E4A-81AC-43F2-9000-3F63ABDD184D}" srcOrd="0" destOrd="1" presId="urn:microsoft.com/office/officeart/2005/8/layout/vList2"/>
    <dgm:cxn modelId="{E7C94ED6-449A-444F-8333-5E8F6C5572F4}" srcId="{975881A8-64E5-4C29-B4F1-F2BFAD440706}" destId="{61F6EDB9-879E-4EBC-AB61-7AD73C3731A9}" srcOrd="3" destOrd="0" parTransId="{7755C653-BD2A-4A7D-BDEC-402B887FF9AB}" sibTransId="{A6349340-9F9B-472D-93F0-0A930DC01CCE}"/>
    <dgm:cxn modelId="{A57032C8-CC0C-44FD-8687-AB03599ABE55}" type="presOf" srcId="{0DBACBED-A8E4-4227-BFF6-89B48DE5B5BE}" destId="{A95A1743-04C1-4D12-8440-45182944C4F5}" srcOrd="0" destOrd="2" presId="urn:microsoft.com/office/officeart/2005/8/layout/vList2"/>
    <dgm:cxn modelId="{EDA9E624-A0B5-40E0-8BBB-5D3883639483}" type="presOf" srcId="{6106614E-589B-458E-BD18-E5C899B23003}" destId="{6A94F07C-9DF3-41A9-83FA-79F794B94BB9}" srcOrd="0" destOrd="0" presId="urn:microsoft.com/office/officeart/2005/8/layout/vList2"/>
    <dgm:cxn modelId="{AC2885BC-BCCF-46FA-B18B-F835D97AF122}" srcId="{2FFD24D8-D1D8-42D7-8352-2F5A27FB4721}" destId="{3C687689-B986-4033-A322-7E44B13083A4}" srcOrd="0" destOrd="0" parTransId="{ACCCAD7B-19BD-43B2-BE49-672DD7B4F638}" sibTransId="{FB866E79-7B65-450E-9796-52FD5E276350}"/>
    <dgm:cxn modelId="{B7D04277-D84C-476D-9F18-5A1BAC28C3D0}" type="presOf" srcId="{0D6DD5B8-8976-4651-8D82-F59710AC9CA9}" destId="{3E08354E-FF7F-490A-9D76-5CBE1CF961EF}" srcOrd="0" destOrd="0" presId="urn:microsoft.com/office/officeart/2005/8/layout/vList2"/>
    <dgm:cxn modelId="{1D56FB8F-D98E-4196-8483-DB669D4D839A}" srcId="{2FFD24D8-D1D8-42D7-8352-2F5A27FB4721}" destId="{B1C88DF3-0984-46B7-906B-BA765FDDA271}" srcOrd="3" destOrd="0" parTransId="{52DCB374-C3CB-41B2-80E9-C6691D21CDA1}" sibTransId="{2E4E55E0-CAB9-4536-8C89-AD765B002908}"/>
    <dgm:cxn modelId="{D10ECA9C-D7B9-498A-8858-6A957E8C26B8}" type="presOf" srcId="{3A232ABD-F8A1-4BC5-8A3E-B8218B77E36B}" destId="{A95A1743-04C1-4D12-8440-45182944C4F5}" srcOrd="0" destOrd="0" presId="urn:microsoft.com/office/officeart/2005/8/layout/vList2"/>
    <dgm:cxn modelId="{7CD0D24D-B6DD-418A-B3F8-C0710D53EC0D}" srcId="{0D6DD5B8-8976-4651-8D82-F59710AC9CA9}" destId="{676800FD-6409-4ECD-9EFC-E5EE7C456CF1}" srcOrd="0" destOrd="0" parTransId="{C020E53E-694A-4A08-8997-5C8307DDCAD2}" sibTransId="{89ED2061-BB8A-48BF-9285-4E70EED42AA7}"/>
    <dgm:cxn modelId="{964BB9D6-C066-43D7-B361-64C2470EBA0D}" type="presOf" srcId="{B1C88DF3-0984-46B7-906B-BA765FDDA271}" destId="{BEB14855-3917-44D5-970C-C12AF981FD25}" srcOrd="0" destOrd="0" presId="urn:microsoft.com/office/officeart/2005/8/layout/vList2"/>
    <dgm:cxn modelId="{D5139A78-9F46-4509-A83C-DDF4A60F760A}" srcId="{0D6DD5B8-8976-4651-8D82-F59710AC9CA9}" destId="{DFF2FA13-6912-4BB0-B2D4-446A7A8BA7B9}" srcOrd="1" destOrd="0" parTransId="{EE8AA2EB-CB52-4419-AA7D-1A3FBB52E01F}" sibTransId="{FE0204AF-8D53-432F-AB60-4CD25557D65A}"/>
    <dgm:cxn modelId="{5BD7E747-7649-41C2-89AC-D73B2304B1B4}" srcId="{975881A8-64E5-4C29-B4F1-F2BFAD440706}" destId="{0DBACBED-A8E4-4227-BFF6-89B48DE5B5BE}" srcOrd="2" destOrd="0" parTransId="{9A4CE3EF-4E76-420B-B50F-4316F0F10E85}" sibTransId="{B1CF9D59-4CBF-4F0D-9474-A51051E847AB}"/>
    <dgm:cxn modelId="{29CDBC6E-E403-41A1-9886-D7C24A2796B2}" type="presParOf" srcId="{A84ADD0A-907F-48A2-9D1D-B3F73124262F}" destId="{EFAD3C63-6234-4E6F-9FA8-1CFAC83F8304}" srcOrd="0" destOrd="0" presId="urn:microsoft.com/office/officeart/2005/8/layout/vList2"/>
    <dgm:cxn modelId="{B25D2567-E81F-4A80-915E-5C7E1D79126B}" type="presParOf" srcId="{A84ADD0A-907F-48A2-9D1D-B3F73124262F}" destId="{7673FA7F-96CE-4D17-82AC-770A5674AA46}" srcOrd="1" destOrd="0" presId="urn:microsoft.com/office/officeart/2005/8/layout/vList2"/>
    <dgm:cxn modelId="{1CD97E7C-F6E3-44CA-A250-08C9FB66319A}" type="presParOf" srcId="{A84ADD0A-907F-48A2-9D1D-B3F73124262F}" destId="{D8A0670B-B6E1-4C99-9E17-DB18311A2BF9}" srcOrd="2" destOrd="0" presId="urn:microsoft.com/office/officeart/2005/8/layout/vList2"/>
    <dgm:cxn modelId="{416DC997-8A34-4DFD-9956-A941D74D19F7}" type="presParOf" srcId="{A84ADD0A-907F-48A2-9D1D-B3F73124262F}" destId="{A95A1743-04C1-4D12-8440-45182944C4F5}" srcOrd="3" destOrd="0" presId="urn:microsoft.com/office/officeart/2005/8/layout/vList2"/>
    <dgm:cxn modelId="{98DE6370-23A8-4AE5-A54A-E09ECF2A70D8}" type="presParOf" srcId="{A84ADD0A-907F-48A2-9D1D-B3F73124262F}" destId="{3E08354E-FF7F-490A-9D76-5CBE1CF961EF}" srcOrd="4" destOrd="0" presId="urn:microsoft.com/office/officeart/2005/8/layout/vList2"/>
    <dgm:cxn modelId="{6BBFB49A-521E-40E3-BC8C-73B9749AE580}" type="presParOf" srcId="{A84ADD0A-907F-48A2-9D1D-B3F73124262F}" destId="{184E1E4A-81AC-43F2-9000-3F63ABDD184D}" srcOrd="5" destOrd="0" presId="urn:microsoft.com/office/officeart/2005/8/layout/vList2"/>
    <dgm:cxn modelId="{84A6D281-CCFA-48F5-BA78-8918A9A54D95}" type="presParOf" srcId="{A84ADD0A-907F-48A2-9D1D-B3F73124262F}" destId="{BEB14855-3917-44D5-970C-C12AF981FD25}" srcOrd="6" destOrd="0" presId="urn:microsoft.com/office/officeart/2005/8/layout/vList2"/>
    <dgm:cxn modelId="{E5823175-ED58-4B58-ACE7-4F4DCC1492C9}" type="presParOf" srcId="{A84ADD0A-907F-48A2-9D1D-B3F73124262F}" destId="{621A79FF-6A20-409F-A2C3-901A2FD6BD34}" srcOrd="7" destOrd="0" presId="urn:microsoft.com/office/officeart/2005/8/layout/vList2"/>
    <dgm:cxn modelId="{06572791-629D-4D9F-B5FE-A028A7722A85}" type="presParOf" srcId="{A84ADD0A-907F-48A2-9D1D-B3F73124262F}" destId="{6A94F07C-9DF3-41A9-83FA-79F794B94BB9}"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5AF343-36E3-4E3E-B25A-5DB277ABAAF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9779F93-41F8-4DFD-853A-7CF7E6C7393E}">
      <dgm:prSet/>
      <dgm:spPr/>
      <dgm:t>
        <a:bodyPr/>
        <a:lstStyle/>
        <a:p>
          <a:pPr rtl="0"/>
          <a:r>
            <a:rPr lang="en-US" dirty="0" smtClean="0"/>
            <a:t>42% of all decision makers indicated that they would consider paying for HMC mobility features. </a:t>
          </a:r>
          <a:endParaRPr lang="nl-NL" dirty="0"/>
        </a:p>
      </dgm:t>
    </dgm:pt>
    <dgm:pt modelId="{823DF8E0-9C3D-4523-9FE5-EDEBFA263314}" type="parTrans" cxnId="{0EF3D41E-96F3-4430-BE9F-F5C9E4CEC910}">
      <dgm:prSet/>
      <dgm:spPr/>
      <dgm:t>
        <a:bodyPr/>
        <a:lstStyle/>
        <a:p>
          <a:endParaRPr lang="en-US"/>
        </a:p>
      </dgm:t>
    </dgm:pt>
    <dgm:pt modelId="{2E6C7193-B645-4E82-81D5-07E599F6ECF4}" type="sibTrans" cxnId="{0EF3D41E-96F3-4430-BE9F-F5C9E4CEC910}">
      <dgm:prSet/>
      <dgm:spPr/>
      <dgm:t>
        <a:bodyPr/>
        <a:lstStyle/>
        <a:p>
          <a:endParaRPr lang="en-US"/>
        </a:p>
      </dgm:t>
    </dgm:pt>
    <dgm:pt modelId="{B956A1C5-BA91-49DA-B838-E0BDFA88C63C}">
      <dgm:prSet/>
      <dgm:spPr/>
      <dgm:t>
        <a:bodyPr/>
        <a:lstStyle/>
        <a:p>
          <a:pPr rtl="0"/>
          <a:r>
            <a:rPr lang="nl-NL" dirty="0" smtClean="0"/>
            <a:t>Push mail + data </a:t>
          </a:r>
          <a:r>
            <a:rPr lang="nl-NL" dirty="0" err="1" smtClean="0"/>
            <a:t>backup</a:t>
          </a:r>
          <a:r>
            <a:rPr lang="nl-NL" dirty="0" smtClean="0"/>
            <a:t> + </a:t>
          </a:r>
          <a:r>
            <a:rPr lang="nl-NL" dirty="0" err="1" smtClean="0"/>
            <a:t>device</a:t>
          </a:r>
          <a:r>
            <a:rPr lang="nl-NL" dirty="0" smtClean="0"/>
            <a:t> </a:t>
          </a:r>
          <a:r>
            <a:rPr lang="nl-NL" dirty="0" err="1" smtClean="0"/>
            <a:t>wipe</a:t>
          </a:r>
          <a:endParaRPr lang="nl-NL" dirty="0"/>
        </a:p>
      </dgm:t>
    </dgm:pt>
    <dgm:pt modelId="{19074D05-068E-49B8-A7EF-C32ABC98E226}" type="parTrans" cxnId="{188A616E-82C2-4E30-87A9-96E89672BE15}">
      <dgm:prSet/>
      <dgm:spPr/>
      <dgm:t>
        <a:bodyPr/>
        <a:lstStyle/>
        <a:p>
          <a:endParaRPr lang="en-US"/>
        </a:p>
      </dgm:t>
    </dgm:pt>
    <dgm:pt modelId="{8F7B5C25-8FB2-4B50-9C66-146862C47A7B}" type="sibTrans" cxnId="{188A616E-82C2-4E30-87A9-96E89672BE15}">
      <dgm:prSet/>
      <dgm:spPr/>
      <dgm:t>
        <a:bodyPr/>
        <a:lstStyle/>
        <a:p>
          <a:endParaRPr lang="en-US"/>
        </a:p>
      </dgm:t>
    </dgm:pt>
    <dgm:pt modelId="{C3358236-3930-4ACF-B157-2F256572632F}">
      <dgm:prSet/>
      <dgm:spPr/>
      <dgm:t>
        <a:bodyPr/>
        <a:lstStyle/>
        <a:p>
          <a:pPr rtl="0"/>
          <a:r>
            <a:rPr lang="en-US" dirty="0" smtClean="0"/>
            <a:t>Those who are currently using PUSH email are more likely (52%) than others (38%). </a:t>
          </a:r>
          <a:endParaRPr lang="nl-NL" dirty="0"/>
        </a:p>
      </dgm:t>
    </dgm:pt>
    <dgm:pt modelId="{334D1901-78EC-4405-BB3C-4AA66176224E}" type="parTrans" cxnId="{87FDFF0B-C98E-4F5D-93EC-56A04F18D684}">
      <dgm:prSet/>
      <dgm:spPr/>
      <dgm:t>
        <a:bodyPr/>
        <a:lstStyle/>
        <a:p>
          <a:endParaRPr lang="en-US"/>
        </a:p>
      </dgm:t>
    </dgm:pt>
    <dgm:pt modelId="{F2B34972-5DCC-4899-96EE-B1DFE3A7B0E4}" type="sibTrans" cxnId="{87FDFF0B-C98E-4F5D-93EC-56A04F18D684}">
      <dgm:prSet/>
      <dgm:spPr/>
      <dgm:t>
        <a:bodyPr/>
        <a:lstStyle/>
        <a:p>
          <a:endParaRPr lang="en-US"/>
        </a:p>
      </dgm:t>
    </dgm:pt>
    <dgm:pt modelId="{64279329-BF80-44FE-BC3E-7A00F75130AD}">
      <dgm:prSet/>
      <dgm:spPr/>
      <dgm:t>
        <a:bodyPr/>
        <a:lstStyle/>
        <a:p>
          <a:pPr rtl="0"/>
          <a:r>
            <a:rPr lang="en-US" dirty="0" smtClean="0"/>
            <a:t>WM users currently receiving free Push Email would pay between $5 and $8 per month for these services.</a:t>
          </a:r>
          <a:endParaRPr lang="nl-NL" dirty="0"/>
        </a:p>
      </dgm:t>
    </dgm:pt>
    <dgm:pt modelId="{B9FB407A-EB5A-408F-A9CF-5C18A5661B68}" type="parTrans" cxnId="{3A92E0CC-5AAD-486B-968E-E65DB349AFCC}">
      <dgm:prSet/>
      <dgm:spPr/>
      <dgm:t>
        <a:bodyPr/>
        <a:lstStyle/>
        <a:p>
          <a:endParaRPr lang="en-US"/>
        </a:p>
      </dgm:t>
    </dgm:pt>
    <dgm:pt modelId="{2B4E72F2-D4C6-4AEB-BFA9-E5AFEC7D5F53}" type="sibTrans" cxnId="{3A92E0CC-5AAD-486B-968E-E65DB349AFCC}">
      <dgm:prSet/>
      <dgm:spPr/>
      <dgm:t>
        <a:bodyPr/>
        <a:lstStyle/>
        <a:p>
          <a:endParaRPr lang="en-US"/>
        </a:p>
      </dgm:t>
    </dgm:pt>
    <dgm:pt modelId="{921FCC04-ECBB-41FF-9597-B2237C6DCF9A}">
      <dgm:prSet/>
      <dgm:spPr/>
      <dgm:t>
        <a:bodyPr/>
        <a:lstStyle/>
        <a:p>
          <a:pPr rtl="0"/>
          <a:r>
            <a:rPr lang="en-US" dirty="0" smtClean="0"/>
            <a:t>Companies with Windows Mobile users are significantly MORE likely to consider HMC than those who do not. </a:t>
          </a:r>
          <a:endParaRPr lang="nl-NL" dirty="0"/>
        </a:p>
      </dgm:t>
    </dgm:pt>
    <dgm:pt modelId="{4E69CDD6-2571-4C0F-88AD-E0B3539A855A}" type="parTrans" cxnId="{64D4611E-0AB7-4AEF-8394-B45BF1A4E3CC}">
      <dgm:prSet/>
      <dgm:spPr/>
      <dgm:t>
        <a:bodyPr/>
        <a:lstStyle/>
        <a:p>
          <a:endParaRPr lang="en-US"/>
        </a:p>
      </dgm:t>
    </dgm:pt>
    <dgm:pt modelId="{FA7A1FFD-814B-485F-8312-0BBA033557C2}" type="sibTrans" cxnId="{64D4611E-0AB7-4AEF-8394-B45BF1A4E3CC}">
      <dgm:prSet/>
      <dgm:spPr/>
      <dgm:t>
        <a:bodyPr/>
        <a:lstStyle/>
        <a:p>
          <a:endParaRPr lang="en-US"/>
        </a:p>
      </dgm:t>
    </dgm:pt>
    <dgm:pt modelId="{0F9077FB-A21D-4953-901B-34AF580CC1A8}">
      <dgm:prSet/>
      <dgm:spPr/>
      <dgm:t>
        <a:bodyPr/>
        <a:lstStyle/>
        <a:p>
          <a:pPr rtl="0"/>
          <a:r>
            <a:rPr lang="en-US" dirty="0" smtClean="0"/>
            <a:t>14% of SMBs are “Best Candidates” for HMC, 24% of SMB companies where a decision influencer uses WM Devices are “Best Candidates”. </a:t>
          </a:r>
          <a:endParaRPr lang="nl-NL" dirty="0"/>
        </a:p>
      </dgm:t>
    </dgm:pt>
    <dgm:pt modelId="{C896759F-6FEE-4337-B3C7-7A03F3946132}" type="parTrans" cxnId="{6C97EF0E-1705-470D-9D8A-E041DA9DDEC8}">
      <dgm:prSet/>
      <dgm:spPr/>
      <dgm:t>
        <a:bodyPr/>
        <a:lstStyle/>
        <a:p>
          <a:endParaRPr lang="en-US"/>
        </a:p>
      </dgm:t>
    </dgm:pt>
    <dgm:pt modelId="{9F055EEF-CE6D-40FA-A89B-DAB3C9DD8148}" type="sibTrans" cxnId="{6C97EF0E-1705-470D-9D8A-E041DA9DDEC8}">
      <dgm:prSet/>
      <dgm:spPr/>
      <dgm:t>
        <a:bodyPr/>
        <a:lstStyle/>
        <a:p>
          <a:endParaRPr lang="en-US"/>
        </a:p>
      </dgm:t>
    </dgm:pt>
    <dgm:pt modelId="{A554D693-E130-45F7-B945-86439431F43F}" type="pres">
      <dgm:prSet presAssocID="{E85AF343-36E3-4E3E-B25A-5DB277ABAAFC}" presName="linear" presStyleCnt="0">
        <dgm:presLayoutVars>
          <dgm:animLvl val="lvl"/>
          <dgm:resizeHandles val="exact"/>
        </dgm:presLayoutVars>
      </dgm:prSet>
      <dgm:spPr/>
      <dgm:t>
        <a:bodyPr/>
        <a:lstStyle/>
        <a:p>
          <a:endParaRPr lang="fr-FR"/>
        </a:p>
      </dgm:t>
    </dgm:pt>
    <dgm:pt modelId="{D8CE25C3-4EFE-4D77-80C5-ADE7BD00AF18}" type="pres">
      <dgm:prSet presAssocID="{49779F93-41F8-4DFD-853A-7CF7E6C7393E}" presName="parentText" presStyleLbl="node1" presStyleIdx="0" presStyleCnt="3">
        <dgm:presLayoutVars>
          <dgm:chMax val="0"/>
          <dgm:bulletEnabled val="1"/>
        </dgm:presLayoutVars>
      </dgm:prSet>
      <dgm:spPr/>
      <dgm:t>
        <a:bodyPr/>
        <a:lstStyle/>
        <a:p>
          <a:endParaRPr lang="fr-FR"/>
        </a:p>
      </dgm:t>
    </dgm:pt>
    <dgm:pt modelId="{2F263631-F069-45C3-B6B6-BF75CA63B681}" type="pres">
      <dgm:prSet presAssocID="{49779F93-41F8-4DFD-853A-7CF7E6C7393E}" presName="childText" presStyleLbl="revTx" presStyleIdx="0" presStyleCnt="2">
        <dgm:presLayoutVars>
          <dgm:bulletEnabled val="1"/>
        </dgm:presLayoutVars>
      </dgm:prSet>
      <dgm:spPr/>
      <dgm:t>
        <a:bodyPr/>
        <a:lstStyle/>
        <a:p>
          <a:endParaRPr lang="fr-FR"/>
        </a:p>
      </dgm:t>
    </dgm:pt>
    <dgm:pt modelId="{A3B18C79-BC22-4431-A53D-E9AF1D6BCED0}" type="pres">
      <dgm:prSet presAssocID="{64279329-BF80-44FE-BC3E-7A00F75130AD}" presName="parentText" presStyleLbl="node1" presStyleIdx="1" presStyleCnt="3">
        <dgm:presLayoutVars>
          <dgm:chMax val="0"/>
          <dgm:bulletEnabled val="1"/>
        </dgm:presLayoutVars>
      </dgm:prSet>
      <dgm:spPr/>
      <dgm:t>
        <a:bodyPr/>
        <a:lstStyle/>
        <a:p>
          <a:endParaRPr lang="fr-FR"/>
        </a:p>
      </dgm:t>
    </dgm:pt>
    <dgm:pt modelId="{F0FE9E6A-FBBF-4C77-824B-388D121F4B06}" type="pres">
      <dgm:prSet presAssocID="{2B4E72F2-D4C6-4AEB-BFA9-E5AFEC7D5F53}" presName="spacer" presStyleCnt="0"/>
      <dgm:spPr/>
    </dgm:pt>
    <dgm:pt modelId="{6A975ADA-3141-4C38-83A0-C17FDE00246E}" type="pres">
      <dgm:prSet presAssocID="{921FCC04-ECBB-41FF-9597-B2237C6DCF9A}" presName="parentText" presStyleLbl="node1" presStyleIdx="2" presStyleCnt="3">
        <dgm:presLayoutVars>
          <dgm:chMax val="0"/>
          <dgm:bulletEnabled val="1"/>
        </dgm:presLayoutVars>
      </dgm:prSet>
      <dgm:spPr/>
      <dgm:t>
        <a:bodyPr/>
        <a:lstStyle/>
        <a:p>
          <a:endParaRPr lang="fr-FR"/>
        </a:p>
      </dgm:t>
    </dgm:pt>
    <dgm:pt modelId="{20A4B22D-9692-4DA5-A126-5777A89DF30F}" type="pres">
      <dgm:prSet presAssocID="{921FCC04-ECBB-41FF-9597-B2237C6DCF9A}" presName="childText" presStyleLbl="revTx" presStyleIdx="1" presStyleCnt="2">
        <dgm:presLayoutVars>
          <dgm:bulletEnabled val="1"/>
        </dgm:presLayoutVars>
      </dgm:prSet>
      <dgm:spPr/>
      <dgm:t>
        <a:bodyPr/>
        <a:lstStyle/>
        <a:p>
          <a:endParaRPr lang="fr-FR"/>
        </a:p>
      </dgm:t>
    </dgm:pt>
  </dgm:ptLst>
  <dgm:cxnLst>
    <dgm:cxn modelId="{7DFA5986-ED25-4092-B9C9-AE054E97FBB6}" type="presOf" srcId="{0F9077FB-A21D-4953-901B-34AF580CC1A8}" destId="{20A4B22D-9692-4DA5-A126-5777A89DF30F}" srcOrd="0" destOrd="0" presId="urn:microsoft.com/office/officeart/2005/8/layout/vList2"/>
    <dgm:cxn modelId="{628A6F96-F897-4CA0-A8F0-9DE3350BE740}" type="presOf" srcId="{B956A1C5-BA91-49DA-B838-E0BDFA88C63C}" destId="{2F263631-F069-45C3-B6B6-BF75CA63B681}" srcOrd="0" destOrd="0" presId="urn:microsoft.com/office/officeart/2005/8/layout/vList2"/>
    <dgm:cxn modelId="{2BDD2800-E165-4DA2-A32E-7C01CB09DE81}" type="presOf" srcId="{921FCC04-ECBB-41FF-9597-B2237C6DCF9A}" destId="{6A975ADA-3141-4C38-83A0-C17FDE00246E}" srcOrd="0" destOrd="0" presId="urn:microsoft.com/office/officeart/2005/8/layout/vList2"/>
    <dgm:cxn modelId="{87FDFF0B-C98E-4F5D-93EC-56A04F18D684}" srcId="{49779F93-41F8-4DFD-853A-7CF7E6C7393E}" destId="{C3358236-3930-4ACF-B157-2F256572632F}" srcOrd="1" destOrd="0" parTransId="{334D1901-78EC-4405-BB3C-4AA66176224E}" sibTransId="{F2B34972-5DCC-4899-96EE-B1DFE3A7B0E4}"/>
    <dgm:cxn modelId="{3A92E0CC-5AAD-486B-968E-E65DB349AFCC}" srcId="{E85AF343-36E3-4E3E-B25A-5DB277ABAAFC}" destId="{64279329-BF80-44FE-BC3E-7A00F75130AD}" srcOrd="1" destOrd="0" parTransId="{B9FB407A-EB5A-408F-A9CF-5C18A5661B68}" sibTransId="{2B4E72F2-D4C6-4AEB-BFA9-E5AFEC7D5F53}"/>
    <dgm:cxn modelId="{64D4611E-0AB7-4AEF-8394-B45BF1A4E3CC}" srcId="{E85AF343-36E3-4E3E-B25A-5DB277ABAAFC}" destId="{921FCC04-ECBB-41FF-9597-B2237C6DCF9A}" srcOrd="2" destOrd="0" parTransId="{4E69CDD6-2571-4C0F-88AD-E0B3539A855A}" sibTransId="{FA7A1FFD-814B-485F-8312-0BBA033557C2}"/>
    <dgm:cxn modelId="{0EF3D41E-96F3-4430-BE9F-F5C9E4CEC910}" srcId="{E85AF343-36E3-4E3E-B25A-5DB277ABAAFC}" destId="{49779F93-41F8-4DFD-853A-7CF7E6C7393E}" srcOrd="0" destOrd="0" parTransId="{823DF8E0-9C3D-4523-9FE5-EDEBFA263314}" sibTransId="{2E6C7193-B645-4E82-81D5-07E599F6ECF4}"/>
    <dgm:cxn modelId="{188A616E-82C2-4E30-87A9-96E89672BE15}" srcId="{49779F93-41F8-4DFD-853A-7CF7E6C7393E}" destId="{B956A1C5-BA91-49DA-B838-E0BDFA88C63C}" srcOrd="0" destOrd="0" parTransId="{19074D05-068E-49B8-A7EF-C32ABC98E226}" sibTransId="{8F7B5C25-8FB2-4B50-9C66-146862C47A7B}"/>
    <dgm:cxn modelId="{6C97EF0E-1705-470D-9D8A-E041DA9DDEC8}" srcId="{921FCC04-ECBB-41FF-9597-B2237C6DCF9A}" destId="{0F9077FB-A21D-4953-901B-34AF580CC1A8}" srcOrd="0" destOrd="0" parTransId="{C896759F-6FEE-4337-B3C7-7A03F3946132}" sibTransId="{9F055EEF-CE6D-40FA-A89B-DAB3C9DD8148}"/>
    <dgm:cxn modelId="{4F808F33-0503-4EC2-844C-2BE01537AAD3}" type="presOf" srcId="{49779F93-41F8-4DFD-853A-7CF7E6C7393E}" destId="{D8CE25C3-4EFE-4D77-80C5-ADE7BD00AF18}" srcOrd="0" destOrd="0" presId="urn:microsoft.com/office/officeart/2005/8/layout/vList2"/>
    <dgm:cxn modelId="{AD182D65-6B47-4757-A5D6-D754AB5C9B13}" type="presOf" srcId="{64279329-BF80-44FE-BC3E-7A00F75130AD}" destId="{A3B18C79-BC22-4431-A53D-E9AF1D6BCED0}" srcOrd="0" destOrd="0" presId="urn:microsoft.com/office/officeart/2005/8/layout/vList2"/>
    <dgm:cxn modelId="{9B9C0B4E-8649-4F69-9D4F-4B00EE6DDC16}" type="presOf" srcId="{C3358236-3930-4ACF-B157-2F256572632F}" destId="{2F263631-F069-45C3-B6B6-BF75CA63B681}" srcOrd="0" destOrd="1" presId="urn:microsoft.com/office/officeart/2005/8/layout/vList2"/>
    <dgm:cxn modelId="{1FB0577B-C565-4655-9B5D-28A96B9F0457}" type="presOf" srcId="{E85AF343-36E3-4E3E-B25A-5DB277ABAAFC}" destId="{A554D693-E130-45F7-B945-86439431F43F}" srcOrd="0" destOrd="0" presId="urn:microsoft.com/office/officeart/2005/8/layout/vList2"/>
    <dgm:cxn modelId="{33A650F8-D96C-4D2C-AC71-4FEF898370F3}" type="presParOf" srcId="{A554D693-E130-45F7-B945-86439431F43F}" destId="{D8CE25C3-4EFE-4D77-80C5-ADE7BD00AF18}" srcOrd="0" destOrd="0" presId="urn:microsoft.com/office/officeart/2005/8/layout/vList2"/>
    <dgm:cxn modelId="{DCE03114-4ED6-452E-9B19-C4F4BD1E1856}" type="presParOf" srcId="{A554D693-E130-45F7-B945-86439431F43F}" destId="{2F263631-F069-45C3-B6B6-BF75CA63B681}" srcOrd="1" destOrd="0" presId="urn:microsoft.com/office/officeart/2005/8/layout/vList2"/>
    <dgm:cxn modelId="{33D476BB-AF12-4B81-B668-B6F9AD1E1BCE}" type="presParOf" srcId="{A554D693-E130-45F7-B945-86439431F43F}" destId="{A3B18C79-BC22-4431-A53D-E9AF1D6BCED0}" srcOrd="2" destOrd="0" presId="urn:microsoft.com/office/officeart/2005/8/layout/vList2"/>
    <dgm:cxn modelId="{CDDA1902-8625-4010-9ED1-5FEA4303E4E7}" type="presParOf" srcId="{A554D693-E130-45F7-B945-86439431F43F}" destId="{F0FE9E6A-FBBF-4C77-824B-388D121F4B06}" srcOrd="3" destOrd="0" presId="urn:microsoft.com/office/officeart/2005/8/layout/vList2"/>
    <dgm:cxn modelId="{39FEF18C-B1F1-4ABF-8595-7806385E6709}" type="presParOf" srcId="{A554D693-E130-45F7-B945-86439431F43F}" destId="{6A975ADA-3141-4C38-83A0-C17FDE00246E}" srcOrd="4" destOrd="0" presId="urn:microsoft.com/office/officeart/2005/8/layout/vList2"/>
    <dgm:cxn modelId="{3AEACB81-20F1-4971-8BF0-56627A86F511}" type="presParOf" srcId="{A554D693-E130-45F7-B945-86439431F43F}" destId="{20A4B22D-9692-4DA5-A126-5777A89DF30F}"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DF1213-B2FB-46DE-9763-E9C37207A651}"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US"/>
        </a:p>
      </dgm:t>
    </dgm:pt>
    <dgm:pt modelId="{30FC9969-2C7D-4723-BF6D-04AFEFC583B4}">
      <dgm:prSet/>
      <dgm:spPr/>
      <dgm:t>
        <a:bodyPr/>
        <a:lstStyle/>
        <a:p>
          <a:pPr rtl="0"/>
          <a:endParaRPr lang="en-US" dirty="0"/>
        </a:p>
      </dgm:t>
    </dgm:pt>
    <dgm:pt modelId="{4CEC78E2-38A4-4FE0-8930-6EECD7FFEC65}" type="parTrans" cxnId="{C04DBAA2-D0AF-418E-8DF7-42EA3B141DAF}">
      <dgm:prSet/>
      <dgm:spPr/>
      <dgm:t>
        <a:bodyPr/>
        <a:lstStyle/>
        <a:p>
          <a:endParaRPr lang="en-US"/>
        </a:p>
      </dgm:t>
    </dgm:pt>
    <dgm:pt modelId="{D0078A4D-43CF-429F-9513-B7814B3C24B5}" type="sibTrans" cxnId="{C04DBAA2-D0AF-418E-8DF7-42EA3B141DAF}">
      <dgm:prSet/>
      <dgm:spPr/>
      <dgm:t>
        <a:bodyPr/>
        <a:lstStyle/>
        <a:p>
          <a:endParaRPr lang="en-US"/>
        </a:p>
      </dgm:t>
    </dgm:pt>
    <dgm:pt modelId="{706894F0-2B13-4CAB-A7AD-115BC69337AB}">
      <dgm:prSet/>
      <dgm:spPr/>
      <dgm:t>
        <a:bodyPr/>
        <a:lstStyle/>
        <a:p>
          <a:pPr rtl="0"/>
          <a:endParaRPr lang="en-US" dirty="0"/>
        </a:p>
      </dgm:t>
    </dgm:pt>
    <dgm:pt modelId="{1EC4C3E4-D147-4AE2-BA89-0A1A67FCE1F5}" type="parTrans" cxnId="{48398861-0A4F-4261-B71D-FD9CDA8B870D}">
      <dgm:prSet/>
      <dgm:spPr/>
      <dgm:t>
        <a:bodyPr/>
        <a:lstStyle/>
        <a:p>
          <a:endParaRPr lang="en-US"/>
        </a:p>
      </dgm:t>
    </dgm:pt>
    <dgm:pt modelId="{19BC8F21-2EF9-4B7B-9F41-A5ECF8E2912B}" type="sibTrans" cxnId="{48398861-0A4F-4261-B71D-FD9CDA8B870D}">
      <dgm:prSet/>
      <dgm:spPr/>
      <dgm:t>
        <a:bodyPr/>
        <a:lstStyle/>
        <a:p>
          <a:endParaRPr lang="en-US"/>
        </a:p>
      </dgm:t>
    </dgm:pt>
    <dgm:pt modelId="{2AEFA959-D7BE-4D5C-AEE4-5C50BE5D44A5}">
      <dgm:prSet/>
      <dgm:spPr/>
      <dgm:t>
        <a:bodyPr/>
        <a:lstStyle/>
        <a:p>
          <a:pPr rtl="0"/>
          <a:endParaRPr lang="en-US" dirty="0"/>
        </a:p>
      </dgm:t>
    </dgm:pt>
    <dgm:pt modelId="{C3158621-9C87-4EBD-85D4-A27F80F8A448}" type="parTrans" cxnId="{EBE265C4-1255-41AE-9314-A2D2FDA983D6}">
      <dgm:prSet/>
      <dgm:spPr/>
      <dgm:t>
        <a:bodyPr/>
        <a:lstStyle/>
        <a:p>
          <a:endParaRPr lang="en-US"/>
        </a:p>
      </dgm:t>
    </dgm:pt>
    <dgm:pt modelId="{928DE729-FCF6-4C88-928D-E8A55DA0CE13}" type="sibTrans" cxnId="{EBE265C4-1255-41AE-9314-A2D2FDA983D6}">
      <dgm:prSet/>
      <dgm:spPr/>
      <dgm:t>
        <a:bodyPr/>
        <a:lstStyle/>
        <a:p>
          <a:endParaRPr lang="en-US"/>
        </a:p>
      </dgm:t>
    </dgm:pt>
    <dgm:pt modelId="{E9F1E7E7-FD48-4A72-8879-F8F2DE8949B6}">
      <dgm:prSet/>
      <dgm:spPr/>
      <dgm:t>
        <a:bodyPr/>
        <a:lstStyle/>
        <a:p>
          <a:pPr rtl="0"/>
          <a:endParaRPr lang="en-US" dirty="0"/>
        </a:p>
      </dgm:t>
    </dgm:pt>
    <dgm:pt modelId="{8524A070-6DCE-4A0D-B08B-A978BD1013DE}" type="parTrans" cxnId="{23E99C31-C626-4134-B866-D0EA65D6AA5A}">
      <dgm:prSet/>
      <dgm:spPr/>
      <dgm:t>
        <a:bodyPr/>
        <a:lstStyle/>
        <a:p>
          <a:endParaRPr lang="en-US"/>
        </a:p>
      </dgm:t>
    </dgm:pt>
    <dgm:pt modelId="{6DB343C6-813E-4808-B4BA-763EE672D3D6}" type="sibTrans" cxnId="{23E99C31-C626-4134-B866-D0EA65D6AA5A}">
      <dgm:prSet/>
      <dgm:spPr/>
      <dgm:t>
        <a:bodyPr/>
        <a:lstStyle/>
        <a:p>
          <a:endParaRPr lang="en-US"/>
        </a:p>
      </dgm:t>
    </dgm:pt>
    <dgm:pt modelId="{01D50226-1D54-4621-851A-AEFD5427AA8B}" type="pres">
      <dgm:prSet presAssocID="{9ADF1213-B2FB-46DE-9763-E9C37207A651}" presName="Name0" presStyleCnt="0">
        <dgm:presLayoutVars>
          <dgm:dir/>
          <dgm:animLvl val="lvl"/>
          <dgm:resizeHandles val="exact"/>
        </dgm:presLayoutVars>
      </dgm:prSet>
      <dgm:spPr/>
      <dgm:t>
        <a:bodyPr/>
        <a:lstStyle/>
        <a:p>
          <a:endParaRPr lang="nl-NL"/>
        </a:p>
      </dgm:t>
    </dgm:pt>
    <dgm:pt modelId="{3D8F2B98-1F01-4194-B8BF-A20EAB21B687}" type="pres">
      <dgm:prSet presAssocID="{30FC9969-2C7D-4723-BF6D-04AFEFC583B4}" presName="linNode" presStyleCnt="0"/>
      <dgm:spPr/>
    </dgm:pt>
    <dgm:pt modelId="{C8044456-19B2-44B0-BC93-E3A5BD3ED8D3}" type="pres">
      <dgm:prSet presAssocID="{30FC9969-2C7D-4723-BF6D-04AFEFC583B4}" presName="parentText" presStyleLbl="node1" presStyleIdx="0" presStyleCnt="4" custLinFactNeighborX="-88889">
        <dgm:presLayoutVars>
          <dgm:chMax val="1"/>
          <dgm:bulletEnabled val="1"/>
        </dgm:presLayoutVars>
      </dgm:prSet>
      <dgm:spPr/>
      <dgm:t>
        <a:bodyPr/>
        <a:lstStyle/>
        <a:p>
          <a:endParaRPr lang="nl-NL"/>
        </a:p>
      </dgm:t>
    </dgm:pt>
    <dgm:pt modelId="{BE9AF4A5-7295-4A6F-A241-774FC9D1B48C}" type="pres">
      <dgm:prSet presAssocID="{D0078A4D-43CF-429F-9513-B7814B3C24B5}" presName="sp" presStyleCnt="0"/>
      <dgm:spPr/>
    </dgm:pt>
    <dgm:pt modelId="{24C44C59-4403-434C-BF88-DC869D33B728}" type="pres">
      <dgm:prSet presAssocID="{706894F0-2B13-4CAB-A7AD-115BC69337AB}" presName="linNode" presStyleCnt="0"/>
      <dgm:spPr/>
    </dgm:pt>
    <dgm:pt modelId="{BD6CEEEF-A37B-45C0-8151-74D6CAB9BF1C}" type="pres">
      <dgm:prSet presAssocID="{706894F0-2B13-4CAB-A7AD-115BC69337AB}" presName="parentText" presStyleLbl="node1" presStyleIdx="1" presStyleCnt="4" custLinFactNeighborX="-88889">
        <dgm:presLayoutVars>
          <dgm:chMax val="1"/>
          <dgm:bulletEnabled val="1"/>
        </dgm:presLayoutVars>
      </dgm:prSet>
      <dgm:spPr/>
      <dgm:t>
        <a:bodyPr/>
        <a:lstStyle/>
        <a:p>
          <a:endParaRPr lang="nl-NL"/>
        </a:p>
      </dgm:t>
    </dgm:pt>
    <dgm:pt modelId="{2C5B7828-D34C-402E-AC20-1C52882AFAEA}" type="pres">
      <dgm:prSet presAssocID="{19BC8F21-2EF9-4B7B-9F41-A5ECF8E2912B}" presName="sp" presStyleCnt="0"/>
      <dgm:spPr/>
    </dgm:pt>
    <dgm:pt modelId="{D54D4354-5D44-497B-A6F3-B71B3894960D}" type="pres">
      <dgm:prSet presAssocID="{2AEFA959-D7BE-4D5C-AEE4-5C50BE5D44A5}" presName="linNode" presStyleCnt="0"/>
      <dgm:spPr/>
    </dgm:pt>
    <dgm:pt modelId="{FE8748E3-36FB-48C7-B8B8-BD64BDBF9F79}" type="pres">
      <dgm:prSet presAssocID="{2AEFA959-D7BE-4D5C-AEE4-5C50BE5D44A5}" presName="parentText" presStyleLbl="node1" presStyleIdx="2" presStyleCnt="4" custLinFactNeighborX="-88889">
        <dgm:presLayoutVars>
          <dgm:chMax val="1"/>
          <dgm:bulletEnabled val="1"/>
        </dgm:presLayoutVars>
      </dgm:prSet>
      <dgm:spPr/>
      <dgm:t>
        <a:bodyPr/>
        <a:lstStyle/>
        <a:p>
          <a:endParaRPr lang="nl-NL"/>
        </a:p>
      </dgm:t>
    </dgm:pt>
    <dgm:pt modelId="{6C023A79-F48C-401A-9061-DECB70AEF1E2}" type="pres">
      <dgm:prSet presAssocID="{928DE729-FCF6-4C88-928D-E8A55DA0CE13}" presName="sp" presStyleCnt="0"/>
      <dgm:spPr/>
    </dgm:pt>
    <dgm:pt modelId="{D2A285D2-C48B-4ECB-B376-505EF7324113}" type="pres">
      <dgm:prSet presAssocID="{E9F1E7E7-FD48-4A72-8879-F8F2DE8949B6}" presName="linNode" presStyleCnt="0"/>
      <dgm:spPr/>
    </dgm:pt>
    <dgm:pt modelId="{EB096A8B-F65B-4E4E-992D-4611A28F26F4}" type="pres">
      <dgm:prSet presAssocID="{E9F1E7E7-FD48-4A72-8879-F8F2DE8949B6}" presName="parentText" presStyleLbl="node1" presStyleIdx="3" presStyleCnt="4" custLinFactNeighborX="-88889">
        <dgm:presLayoutVars>
          <dgm:chMax val="1"/>
          <dgm:bulletEnabled val="1"/>
        </dgm:presLayoutVars>
      </dgm:prSet>
      <dgm:spPr/>
      <dgm:t>
        <a:bodyPr/>
        <a:lstStyle/>
        <a:p>
          <a:endParaRPr lang="nl-NL"/>
        </a:p>
      </dgm:t>
    </dgm:pt>
  </dgm:ptLst>
  <dgm:cxnLst>
    <dgm:cxn modelId="{EBE265C4-1255-41AE-9314-A2D2FDA983D6}" srcId="{9ADF1213-B2FB-46DE-9763-E9C37207A651}" destId="{2AEFA959-D7BE-4D5C-AEE4-5C50BE5D44A5}" srcOrd="2" destOrd="0" parTransId="{C3158621-9C87-4EBD-85D4-A27F80F8A448}" sibTransId="{928DE729-FCF6-4C88-928D-E8A55DA0CE13}"/>
    <dgm:cxn modelId="{14A34DE2-F97B-4424-A752-53AD572484A9}" type="presOf" srcId="{9ADF1213-B2FB-46DE-9763-E9C37207A651}" destId="{01D50226-1D54-4621-851A-AEFD5427AA8B}" srcOrd="0" destOrd="0" presId="urn:microsoft.com/office/officeart/2005/8/layout/vList5"/>
    <dgm:cxn modelId="{FA1C016D-05E9-453B-A857-6216F366DB44}" type="presOf" srcId="{706894F0-2B13-4CAB-A7AD-115BC69337AB}" destId="{BD6CEEEF-A37B-45C0-8151-74D6CAB9BF1C}" srcOrd="0" destOrd="0" presId="urn:microsoft.com/office/officeart/2005/8/layout/vList5"/>
    <dgm:cxn modelId="{DD075156-1C8C-458C-878D-C6878F87C63C}" type="presOf" srcId="{E9F1E7E7-FD48-4A72-8879-F8F2DE8949B6}" destId="{EB096A8B-F65B-4E4E-992D-4611A28F26F4}" srcOrd="0" destOrd="0" presId="urn:microsoft.com/office/officeart/2005/8/layout/vList5"/>
    <dgm:cxn modelId="{D5050417-3F9D-4AD8-A95C-CBD53C2CE13F}" type="presOf" srcId="{30FC9969-2C7D-4723-BF6D-04AFEFC583B4}" destId="{C8044456-19B2-44B0-BC93-E3A5BD3ED8D3}" srcOrd="0" destOrd="0" presId="urn:microsoft.com/office/officeart/2005/8/layout/vList5"/>
    <dgm:cxn modelId="{23E99C31-C626-4134-B866-D0EA65D6AA5A}" srcId="{9ADF1213-B2FB-46DE-9763-E9C37207A651}" destId="{E9F1E7E7-FD48-4A72-8879-F8F2DE8949B6}" srcOrd="3" destOrd="0" parTransId="{8524A070-6DCE-4A0D-B08B-A978BD1013DE}" sibTransId="{6DB343C6-813E-4808-B4BA-763EE672D3D6}"/>
    <dgm:cxn modelId="{48398861-0A4F-4261-B71D-FD9CDA8B870D}" srcId="{9ADF1213-B2FB-46DE-9763-E9C37207A651}" destId="{706894F0-2B13-4CAB-A7AD-115BC69337AB}" srcOrd="1" destOrd="0" parTransId="{1EC4C3E4-D147-4AE2-BA89-0A1A67FCE1F5}" sibTransId="{19BC8F21-2EF9-4B7B-9F41-A5ECF8E2912B}"/>
    <dgm:cxn modelId="{C04DBAA2-D0AF-418E-8DF7-42EA3B141DAF}" srcId="{9ADF1213-B2FB-46DE-9763-E9C37207A651}" destId="{30FC9969-2C7D-4723-BF6D-04AFEFC583B4}" srcOrd="0" destOrd="0" parTransId="{4CEC78E2-38A4-4FE0-8930-6EECD7FFEC65}" sibTransId="{D0078A4D-43CF-429F-9513-B7814B3C24B5}"/>
    <dgm:cxn modelId="{C610D36A-4EBE-4C2E-909C-A08834E4DC8A}" type="presOf" srcId="{2AEFA959-D7BE-4D5C-AEE4-5C50BE5D44A5}" destId="{FE8748E3-36FB-48C7-B8B8-BD64BDBF9F79}" srcOrd="0" destOrd="0" presId="urn:microsoft.com/office/officeart/2005/8/layout/vList5"/>
    <dgm:cxn modelId="{2C37F74B-C990-47F0-84DA-66686064D2E1}" type="presParOf" srcId="{01D50226-1D54-4621-851A-AEFD5427AA8B}" destId="{3D8F2B98-1F01-4194-B8BF-A20EAB21B687}" srcOrd="0" destOrd="0" presId="urn:microsoft.com/office/officeart/2005/8/layout/vList5"/>
    <dgm:cxn modelId="{A171075E-7ACA-4A9C-BD90-F76F565D432C}" type="presParOf" srcId="{3D8F2B98-1F01-4194-B8BF-A20EAB21B687}" destId="{C8044456-19B2-44B0-BC93-E3A5BD3ED8D3}" srcOrd="0" destOrd="0" presId="urn:microsoft.com/office/officeart/2005/8/layout/vList5"/>
    <dgm:cxn modelId="{F5F14376-5BB3-4EB5-8514-023CD3C6D729}" type="presParOf" srcId="{01D50226-1D54-4621-851A-AEFD5427AA8B}" destId="{BE9AF4A5-7295-4A6F-A241-774FC9D1B48C}" srcOrd="1" destOrd="0" presId="urn:microsoft.com/office/officeart/2005/8/layout/vList5"/>
    <dgm:cxn modelId="{F43E4C8C-E368-444D-802D-564CB7454C18}" type="presParOf" srcId="{01D50226-1D54-4621-851A-AEFD5427AA8B}" destId="{24C44C59-4403-434C-BF88-DC869D33B728}" srcOrd="2" destOrd="0" presId="urn:microsoft.com/office/officeart/2005/8/layout/vList5"/>
    <dgm:cxn modelId="{1D18A344-702A-4AD3-940D-E7A35970B0E9}" type="presParOf" srcId="{24C44C59-4403-434C-BF88-DC869D33B728}" destId="{BD6CEEEF-A37B-45C0-8151-74D6CAB9BF1C}" srcOrd="0" destOrd="0" presId="urn:microsoft.com/office/officeart/2005/8/layout/vList5"/>
    <dgm:cxn modelId="{BE8568E8-FBE9-43E5-B7B8-F4B60E9354E0}" type="presParOf" srcId="{01D50226-1D54-4621-851A-AEFD5427AA8B}" destId="{2C5B7828-D34C-402E-AC20-1C52882AFAEA}" srcOrd="3" destOrd="0" presId="urn:microsoft.com/office/officeart/2005/8/layout/vList5"/>
    <dgm:cxn modelId="{887CBE44-6756-47C2-8C4F-302D68B5E06C}" type="presParOf" srcId="{01D50226-1D54-4621-851A-AEFD5427AA8B}" destId="{D54D4354-5D44-497B-A6F3-B71B3894960D}" srcOrd="4" destOrd="0" presId="urn:microsoft.com/office/officeart/2005/8/layout/vList5"/>
    <dgm:cxn modelId="{71C77422-A6C1-4287-8EEF-4F749D723B5C}" type="presParOf" srcId="{D54D4354-5D44-497B-A6F3-B71B3894960D}" destId="{FE8748E3-36FB-48C7-B8B8-BD64BDBF9F79}" srcOrd="0" destOrd="0" presId="urn:microsoft.com/office/officeart/2005/8/layout/vList5"/>
    <dgm:cxn modelId="{6F7A1013-5AE6-4503-81CF-B0637EE04395}" type="presParOf" srcId="{01D50226-1D54-4621-851A-AEFD5427AA8B}" destId="{6C023A79-F48C-401A-9061-DECB70AEF1E2}" srcOrd="5" destOrd="0" presId="urn:microsoft.com/office/officeart/2005/8/layout/vList5"/>
    <dgm:cxn modelId="{6797A192-1E11-4B4A-B452-00D52BD3A13A}" type="presParOf" srcId="{01D50226-1D54-4621-851A-AEFD5427AA8B}" destId="{D2A285D2-C48B-4ECB-B376-505EF7324113}" srcOrd="6" destOrd="0" presId="urn:microsoft.com/office/officeart/2005/8/layout/vList5"/>
    <dgm:cxn modelId="{765B7F5A-118D-4F9B-9C4D-3CFB87445D85}" type="presParOf" srcId="{D2A285D2-C48B-4ECB-B376-505EF7324113}" destId="{EB096A8B-F65B-4E4E-992D-4611A28F26F4}"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71D8FB-DAF5-4237-B8B4-D318BEB19B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ECA169AF-5A11-47D7-8655-5AF113813943}">
      <dgm:prSet/>
      <dgm:spPr/>
      <dgm:t>
        <a:bodyPr/>
        <a:lstStyle/>
        <a:p>
          <a:pPr rtl="0"/>
          <a:r>
            <a:rPr lang="en-GB" b="1" dirty="0" smtClean="0"/>
            <a:t>Calendar</a:t>
          </a:r>
          <a:endParaRPr lang="nl-NL" dirty="0"/>
        </a:p>
      </dgm:t>
    </dgm:pt>
    <dgm:pt modelId="{DD70A8C7-B23F-4D1C-ACA5-66319FC5EBF4}" type="parTrans" cxnId="{F862EC24-6BA4-4352-9ADD-8358205DB278}">
      <dgm:prSet/>
      <dgm:spPr/>
      <dgm:t>
        <a:bodyPr/>
        <a:lstStyle/>
        <a:p>
          <a:endParaRPr lang="nl-NL"/>
        </a:p>
      </dgm:t>
    </dgm:pt>
    <dgm:pt modelId="{06225605-6D27-49BD-990C-C1F5AB1F0BD5}" type="sibTrans" cxnId="{F862EC24-6BA4-4352-9ADD-8358205DB278}">
      <dgm:prSet/>
      <dgm:spPr/>
      <dgm:t>
        <a:bodyPr/>
        <a:lstStyle/>
        <a:p>
          <a:endParaRPr lang="nl-NL"/>
        </a:p>
      </dgm:t>
    </dgm:pt>
    <dgm:pt modelId="{0EE2B49D-79E9-4B24-B517-D860D437E510}">
      <dgm:prSet/>
      <dgm:spPr/>
      <dgm:t>
        <a:bodyPr/>
        <a:lstStyle/>
        <a:p>
          <a:pPr rtl="0"/>
          <a:r>
            <a:rPr lang="en-GB" dirty="0" smtClean="0"/>
            <a:t>Setting up a meeting can view attendee status/forward meeting requests</a:t>
          </a:r>
          <a:endParaRPr lang="nl-NL" dirty="0"/>
        </a:p>
      </dgm:t>
    </dgm:pt>
    <dgm:pt modelId="{983E7390-B50D-4DA3-9AF2-10CD252A9761}" type="parTrans" cxnId="{CE2D8272-3D53-4929-80F1-B2B8FF575F28}">
      <dgm:prSet/>
      <dgm:spPr/>
      <dgm:t>
        <a:bodyPr/>
        <a:lstStyle/>
        <a:p>
          <a:endParaRPr lang="nl-NL"/>
        </a:p>
      </dgm:t>
    </dgm:pt>
    <dgm:pt modelId="{99DD4B4F-90FE-40E1-871C-13759A58E994}" type="sibTrans" cxnId="{CE2D8272-3D53-4929-80F1-B2B8FF575F28}">
      <dgm:prSet/>
      <dgm:spPr/>
      <dgm:t>
        <a:bodyPr/>
        <a:lstStyle/>
        <a:p>
          <a:endParaRPr lang="nl-NL"/>
        </a:p>
      </dgm:t>
    </dgm:pt>
    <dgm:pt modelId="{F6DA9904-2C9A-4716-97DD-6B0665FA959B}">
      <dgm:prSet/>
      <dgm:spPr/>
      <dgm:t>
        <a:bodyPr/>
        <a:lstStyle/>
        <a:p>
          <a:pPr rtl="0"/>
          <a:r>
            <a:rPr lang="en-GB" b="1" dirty="0" smtClean="0"/>
            <a:t>Information search</a:t>
          </a:r>
          <a:endParaRPr lang="nl-NL" dirty="0"/>
        </a:p>
      </dgm:t>
    </dgm:pt>
    <dgm:pt modelId="{B1765C9E-665A-46A0-B541-8053EAB5925D}" type="parTrans" cxnId="{1A900829-722A-4B3E-B956-A4D71CD7F718}">
      <dgm:prSet/>
      <dgm:spPr/>
      <dgm:t>
        <a:bodyPr/>
        <a:lstStyle/>
        <a:p>
          <a:endParaRPr lang="nl-NL"/>
        </a:p>
      </dgm:t>
    </dgm:pt>
    <dgm:pt modelId="{6813449B-25AF-4F81-8F71-0440A061DBAE}" type="sibTrans" cxnId="{1A900829-722A-4B3E-B956-A4D71CD7F718}">
      <dgm:prSet/>
      <dgm:spPr/>
      <dgm:t>
        <a:bodyPr/>
        <a:lstStyle/>
        <a:p>
          <a:endParaRPr lang="nl-NL"/>
        </a:p>
      </dgm:t>
    </dgm:pt>
    <dgm:pt modelId="{B5E184D2-C00F-4C47-9EB6-16C74404103F}">
      <dgm:prSet/>
      <dgm:spPr/>
      <dgm:t>
        <a:bodyPr/>
        <a:lstStyle/>
        <a:p>
          <a:pPr rtl="0"/>
          <a:r>
            <a:rPr lang="en-GB" dirty="0" smtClean="0"/>
            <a:t>Search Corporate directory as your Contacts database</a:t>
          </a:r>
          <a:endParaRPr lang="nl-NL" dirty="0"/>
        </a:p>
      </dgm:t>
    </dgm:pt>
    <dgm:pt modelId="{C593A5B5-C6E5-49FA-83AE-F18D1D0C7DA0}" type="parTrans" cxnId="{348CCB7B-6655-4CBA-AB57-0883D3D4E820}">
      <dgm:prSet/>
      <dgm:spPr/>
      <dgm:t>
        <a:bodyPr/>
        <a:lstStyle/>
        <a:p>
          <a:endParaRPr lang="nl-NL"/>
        </a:p>
      </dgm:t>
    </dgm:pt>
    <dgm:pt modelId="{BF92FF99-519A-42A0-9680-EF6BD7580A20}" type="sibTrans" cxnId="{348CCB7B-6655-4CBA-AB57-0883D3D4E820}">
      <dgm:prSet/>
      <dgm:spPr/>
      <dgm:t>
        <a:bodyPr/>
        <a:lstStyle/>
        <a:p>
          <a:endParaRPr lang="nl-NL"/>
        </a:p>
      </dgm:t>
    </dgm:pt>
    <dgm:pt modelId="{DB8ED0F1-CA9F-4E30-830A-073AF88A5458}">
      <dgm:prSet/>
      <dgm:spPr/>
      <dgm:t>
        <a:bodyPr/>
        <a:lstStyle/>
        <a:p>
          <a:pPr rtl="0"/>
          <a:r>
            <a:rPr lang="en-GB" dirty="0" smtClean="0"/>
            <a:t>Gain access to URL linked document from e-mail on SharePoint</a:t>
          </a:r>
          <a:endParaRPr lang="nl-NL" dirty="0"/>
        </a:p>
      </dgm:t>
    </dgm:pt>
    <dgm:pt modelId="{C97F54BB-DEE3-4DDF-AC09-40B3942982AC}" type="parTrans" cxnId="{2B2A5E34-3E8E-41F9-873E-20F8C3C91F8B}">
      <dgm:prSet/>
      <dgm:spPr/>
      <dgm:t>
        <a:bodyPr/>
        <a:lstStyle/>
        <a:p>
          <a:endParaRPr lang="nl-NL"/>
        </a:p>
      </dgm:t>
    </dgm:pt>
    <dgm:pt modelId="{4DF83DB5-D962-438C-8FB5-D6D774747430}" type="sibTrans" cxnId="{2B2A5E34-3E8E-41F9-873E-20F8C3C91F8B}">
      <dgm:prSet/>
      <dgm:spPr/>
      <dgm:t>
        <a:bodyPr/>
        <a:lstStyle/>
        <a:p>
          <a:endParaRPr lang="nl-NL"/>
        </a:p>
      </dgm:t>
    </dgm:pt>
    <dgm:pt modelId="{A00FFDE0-336B-4F15-95B8-F478ED710476}">
      <dgm:prSet/>
      <dgm:spPr/>
      <dgm:t>
        <a:bodyPr/>
        <a:lstStyle/>
        <a:p>
          <a:pPr rtl="0"/>
          <a:r>
            <a:rPr lang="en-GB" dirty="0" smtClean="0"/>
            <a:t>Search Exchange server for stored messages (Inbox/Sub Folder)</a:t>
          </a:r>
          <a:endParaRPr lang="nl-NL" dirty="0"/>
        </a:p>
      </dgm:t>
    </dgm:pt>
    <dgm:pt modelId="{DE045388-5DFE-413D-B4CD-4EBAE93F2DB2}" type="parTrans" cxnId="{3F0E076B-236E-487E-BA17-0C74D119F5A9}">
      <dgm:prSet/>
      <dgm:spPr/>
      <dgm:t>
        <a:bodyPr/>
        <a:lstStyle/>
        <a:p>
          <a:endParaRPr lang="nl-NL"/>
        </a:p>
      </dgm:t>
    </dgm:pt>
    <dgm:pt modelId="{CD52E159-117F-415F-AD90-D0BEAF7E1BD0}" type="sibTrans" cxnId="{3F0E076B-236E-487E-BA17-0C74D119F5A9}">
      <dgm:prSet/>
      <dgm:spPr/>
      <dgm:t>
        <a:bodyPr/>
        <a:lstStyle/>
        <a:p>
          <a:endParaRPr lang="nl-NL"/>
        </a:p>
      </dgm:t>
    </dgm:pt>
    <dgm:pt modelId="{91853D0B-0CB4-4324-8D6A-093A1B49DB5F}">
      <dgm:prSet/>
      <dgm:spPr/>
      <dgm:t>
        <a:bodyPr/>
        <a:lstStyle/>
        <a:p>
          <a:pPr rtl="0"/>
          <a:r>
            <a:rPr lang="en-GB" b="1" dirty="0" smtClean="0"/>
            <a:t>Make being away from the desk easier</a:t>
          </a:r>
          <a:endParaRPr lang="nl-NL" dirty="0"/>
        </a:p>
      </dgm:t>
    </dgm:pt>
    <dgm:pt modelId="{893CFA06-F0C2-46A2-9238-F027961B1B4D}" type="parTrans" cxnId="{B44D40B8-0BE0-45E3-8690-0545A5A12FB5}">
      <dgm:prSet/>
      <dgm:spPr/>
      <dgm:t>
        <a:bodyPr/>
        <a:lstStyle/>
        <a:p>
          <a:endParaRPr lang="nl-NL"/>
        </a:p>
      </dgm:t>
    </dgm:pt>
    <dgm:pt modelId="{2E345726-2C35-4421-BDB3-D254F2624637}" type="sibTrans" cxnId="{B44D40B8-0BE0-45E3-8690-0545A5A12FB5}">
      <dgm:prSet/>
      <dgm:spPr/>
      <dgm:t>
        <a:bodyPr/>
        <a:lstStyle/>
        <a:p>
          <a:endParaRPr lang="nl-NL"/>
        </a:p>
      </dgm:t>
    </dgm:pt>
    <dgm:pt modelId="{F3C0986C-91F4-433D-A227-C3B55CEC3A18}">
      <dgm:prSet/>
      <dgm:spPr/>
      <dgm:t>
        <a:bodyPr/>
        <a:lstStyle/>
        <a:p>
          <a:pPr rtl="0"/>
          <a:r>
            <a:rPr lang="en-GB" dirty="0" smtClean="0"/>
            <a:t>Increased protection of confidential messages and documents</a:t>
          </a:r>
          <a:endParaRPr lang="nl-NL" dirty="0"/>
        </a:p>
      </dgm:t>
    </dgm:pt>
    <dgm:pt modelId="{82CF7E3C-6557-446B-8355-FC9D6D03E5EF}" type="parTrans" cxnId="{60B1B83C-5414-4CED-A862-AFE948E960D0}">
      <dgm:prSet/>
      <dgm:spPr/>
      <dgm:t>
        <a:bodyPr/>
        <a:lstStyle/>
        <a:p>
          <a:endParaRPr lang="nl-NL"/>
        </a:p>
      </dgm:t>
    </dgm:pt>
    <dgm:pt modelId="{AAF9913A-9FAB-4358-81D6-CFE91C4A3B2E}" type="sibTrans" cxnId="{60B1B83C-5414-4CED-A862-AFE948E960D0}">
      <dgm:prSet/>
      <dgm:spPr/>
      <dgm:t>
        <a:bodyPr/>
        <a:lstStyle/>
        <a:p>
          <a:endParaRPr lang="nl-NL"/>
        </a:p>
      </dgm:t>
    </dgm:pt>
    <dgm:pt modelId="{A5FC8916-C475-4FC4-979F-9A1BAC680E81}">
      <dgm:prSet/>
      <dgm:spPr/>
      <dgm:t>
        <a:bodyPr/>
        <a:lstStyle/>
        <a:p>
          <a:pPr rtl="0"/>
          <a:r>
            <a:rPr lang="en-GB" dirty="0" smtClean="0"/>
            <a:t>Flag Messages</a:t>
          </a:r>
          <a:endParaRPr lang="nl-NL" dirty="0"/>
        </a:p>
      </dgm:t>
    </dgm:pt>
    <dgm:pt modelId="{90F322A3-CC79-4D8C-8245-738F6D690501}" type="parTrans" cxnId="{CB91A67B-DC27-4DC4-80CD-03642B31BD58}">
      <dgm:prSet/>
      <dgm:spPr/>
      <dgm:t>
        <a:bodyPr/>
        <a:lstStyle/>
        <a:p>
          <a:endParaRPr lang="nl-NL"/>
        </a:p>
      </dgm:t>
    </dgm:pt>
    <dgm:pt modelId="{52F3F655-675F-4E63-ADE8-9313FEE11C36}" type="sibTrans" cxnId="{CB91A67B-DC27-4DC4-80CD-03642B31BD58}">
      <dgm:prSet/>
      <dgm:spPr/>
      <dgm:t>
        <a:bodyPr/>
        <a:lstStyle/>
        <a:p>
          <a:endParaRPr lang="nl-NL"/>
        </a:p>
      </dgm:t>
    </dgm:pt>
    <dgm:pt modelId="{48C03F7D-9EA9-4748-ACBC-38887AC21B8F}">
      <dgm:prSet/>
      <dgm:spPr/>
      <dgm:t>
        <a:bodyPr/>
        <a:lstStyle/>
        <a:p>
          <a:pPr rtl="0"/>
          <a:r>
            <a:rPr lang="en-GB" dirty="0" smtClean="0"/>
            <a:t>Setting Out Of Office</a:t>
          </a:r>
          <a:endParaRPr lang="nl-NL" dirty="0"/>
        </a:p>
      </dgm:t>
    </dgm:pt>
    <dgm:pt modelId="{C0BEB154-14FF-4028-B6BB-4C131AB49DCC}" type="parTrans" cxnId="{CC902071-F359-47D5-8E63-36D2B26AA941}">
      <dgm:prSet/>
      <dgm:spPr/>
      <dgm:t>
        <a:bodyPr/>
        <a:lstStyle/>
        <a:p>
          <a:endParaRPr lang="nl-NL"/>
        </a:p>
      </dgm:t>
    </dgm:pt>
    <dgm:pt modelId="{4E434FBD-E89A-4752-9255-1A04595EB283}" type="sibTrans" cxnId="{CC902071-F359-47D5-8E63-36D2B26AA941}">
      <dgm:prSet/>
      <dgm:spPr/>
      <dgm:t>
        <a:bodyPr/>
        <a:lstStyle/>
        <a:p>
          <a:endParaRPr lang="nl-NL"/>
        </a:p>
      </dgm:t>
    </dgm:pt>
    <dgm:pt modelId="{4C9B12D9-68A4-4D96-8A4F-5EA1C3A620E6}">
      <dgm:prSet/>
      <dgm:spPr/>
      <dgm:t>
        <a:bodyPr/>
        <a:lstStyle/>
        <a:p>
          <a:pPr rtl="0"/>
          <a:r>
            <a:rPr lang="en-GB" dirty="0" smtClean="0"/>
            <a:t>“Fetch” for long messages</a:t>
          </a:r>
          <a:endParaRPr lang="nl-NL" dirty="0"/>
        </a:p>
      </dgm:t>
    </dgm:pt>
    <dgm:pt modelId="{C57E2204-5B79-494C-9ADB-30D863DE8A26}" type="parTrans" cxnId="{1FAE9A0D-82CA-4A5D-B0E1-52FD1458EECC}">
      <dgm:prSet/>
      <dgm:spPr/>
      <dgm:t>
        <a:bodyPr/>
        <a:lstStyle/>
        <a:p>
          <a:endParaRPr lang="nl-NL"/>
        </a:p>
      </dgm:t>
    </dgm:pt>
    <dgm:pt modelId="{55C26855-2E4B-4D72-BD33-C0B8EF38E9E5}" type="sibTrans" cxnId="{1FAE9A0D-82CA-4A5D-B0E1-52FD1458EECC}">
      <dgm:prSet/>
      <dgm:spPr/>
      <dgm:t>
        <a:bodyPr/>
        <a:lstStyle/>
        <a:p>
          <a:endParaRPr lang="nl-NL"/>
        </a:p>
      </dgm:t>
    </dgm:pt>
    <dgm:pt modelId="{0456F353-EB62-4D5E-AC0B-15949538D493}">
      <dgm:prSet/>
      <dgm:spPr/>
      <dgm:t>
        <a:bodyPr/>
        <a:lstStyle/>
        <a:p>
          <a:pPr rtl="0"/>
          <a:r>
            <a:rPr lang="en-GB" dirty="0" smtClean="0"/>
            <a:t>One-touch keyboard shortcuts</a:t>
          </a:r>
          <a:endParaRPr lang="nl-NL" dirty="0"/>
        </a:p>
      </dgm:t>
    </dgm:pt>
    <dgm:pt modelId="{8B50139F-97FF-4CAA-A70A-45862322CAA3}" type="parTrans" cxnId="{2CF26295-3B67-4C85-940B-6D0CFF25754A}">
      <dgm:prSet/>
      <dgm:spPr/>
      <dgm:t>
        <a:bodyPr/>
        <a:lstStyle/>
        <a:p>
          <a:endParaRPr lang="nl-NL"/>
        </a:p>
      </dgm:t>
    </dgm:pt>
    <dgm:pt modelId="{3C68666C-707B-4CB5-AFBA-8B68F543A01D}" type="sibTrans" cxnId="{2CF26295-3B67-4C85-940B-6D0CFF25754A}">
      <dgm:prSet/>
      <dgm:spPr/>
      <dgm:t>
        <a:bodyPr/>
        <a:lstStyle/>
        <a:p>
          <a:endParaRPr lang="nl-NL"/>
        </a:p>
      </dgm:t>
    </dgm:pt>
    <dgm:pt modelId="{B1E024B7-E5AC-49C2-960B-77FA43A08F52}" type="pres">
      <dgm:prSet presAssocID="{EB71D8FB-DAF5-4237-B8B4-D318BEB19B0B}" presName="linear" presStyleCnt="0">
        <dgm:presLayoutVars>
          <dgm:animLvl val="lvl"/>
          <dgm:resizeHandles val="exact"/>
        </dgm:presLayoutVars>
      </dgm:prSet>
      <dgm:spPr/>
      <dgm:t>
        <a:bodyPr/>
        <a:lstStyle/>
        <a:p>
          <a:endParaRPr lang="nl-NL"/>
        </a:p>
      </dgm:t>
    </dgm:pt>
    <dgm:pt modelId="{4DBA3B53-9AA6-4C85-85FF-9BDF728B5EEA}" type="pres">
      <dgm:prSet presAssocID="{ECA169AF-5A11-47D7-8655-5AF113813943}" presName="parentText" presStyleLbl="node1" presStyleIdx="0" presStyleCnt="3">
        <dgm:presLayoutVars>
          <dgm:chMax val="0"/>
          <dgm:bulletEnabled val="1"/>
        </dgm:presLayoutVars>
      </dgm:prSet>
      <dgm:spPr/>
      <dgm:t>
        <a:bodyPr/>
        <a:lstStyle/>
        <a:p>
          <a:endParaRPr lang="nl-NL"/>
        </a:p>
      </dgm:t>
    </dgm:pt>
    <dgm:pt modelId="{C8B0BAD4-07E3-434D-A6DE-FB833BF607AA}" type="pres">
      <dgm:prSet presAssocID="{ECA169AF-5A11-47D7-8655-5AF113813943}" presName="childText" presStyleLbl="revTx" presStyleIdx="0" presStyleCnt="3">
        <dgm:presLayoutVars>
          <dgm:bulletEnabled val="1"/>
        </dgm:presLayoutVars>
      </dgm:prSet>
      <dgm:spPr/>
      <dgm:t>
        <a:bodyPr/>
        <a:lstStyle/>
        <a:p>
          <a:endParaRPr lang="nl-NL"/>
        </a:p>
      </dgm:t>
    </dgm:pt>
    <dgm:pt modelId="{D97607F1-4EFF-41E2-A07B-03A791B8C87C}" type="pres">
      <dgm:prSet presAssocID="{F6DA9904-2C9A-4716-97DD-6B0665FA959B}" presName="parentText" presStyleLbl="node1" presStyleIdx="1" presStyleCnt="3">
        <dgm:presLayoutVars>
          <dgm:chMax val="0"/>
          <dgm:bulletEnabled val="1"/>
        </dgm:presLayoutVars>
      </dgm:prSet>
      <dgm:spPr/>
      <dgm:t>
        <a:bodyPr/>
        <a:lstStyle/>
        <a:p>
          <a:endParaRPr lang="nl-NL"/>
        </a:p>
      </dgm:t>
    </dgm:pt>
    <dgm:pt modelId="{F810CEE5-129F-45F9-85F8-FC97525327B5}" type="pres">
      <dgm:prSet presAssocID="{F6DA9904-2C9A-4716-97DD-6B0665FA959B}" presName="childText" presStyleLbl="revTx" presStyleIdx="1" presStyleCnt="3">
        <dgm:presLayoutVars>
          <dgm:bulletEnabled val="1"/>
        </dgm:presLayoutVars>
      </dgm:prSet>
      <dgm:spPr/>
      <dgm:t>
        <a:bodyPr/>
        <a:lstStyle/>
        <a:p>
          <a:endParaRPr lang="nl-NL"/>
        </a:p>
      </dgm:t>
    </dgm:pt>
    <dgm:pt modelId="{9117952F-4B48-4A92-9FAD-BE977396A67E}" type="pres">
      <dgm:prSet presAssocID="{91853D0B-0CB4-4324-8D6A-093A1B49DB5F}" presName="parentText" presStyleLbl="node1" presStyleIdx="2" presStyleCnt="3">
        <dgm:presLayoutVars>
          <dgm:chMax val="0"/>
          <dgm:bulletEnabled val="1"/>
        </dgm:presLayoutVars>
      </dgm:prSet>
      <dgm:spPr/>
      <dgm:t>
        <a:bodyPr/>
        <a:lstStyle/>
        <a:p>
          <a:endParaRPr lang="nl-NL"/>
        </a:p>
      </dgm:t>
    </dgm:pt>
    <dgm:pt modelId="{240807D4-A90F-4F63-BA5A-217CA70ABFA7}" type="pres">
      <dgm:prSet presAssocID="{91853D0B-0CB4-4324-8D6A-093A1B49DB5F}" presName="childText" presStyleLbl="revTx" presStyleIdx="2" presStyleCnt="3">
        <dgm:presLayoutVars>
          <dgm:bulletEnabled val="1"/>
        </dgm:presLayoutVars>
      </dgm:prSet>
      <dgm:spPr/>
      <dgm:t>
        <a:bodyPr/>
        <a:lstStyle/>
        <a:p>
          <a:endParaRPr lang="nl-NL"/>
        </a:p>
      </dgm:t>
    </dgm:pt>
  </dgm:ptLst>
  <dgm:cxnLst>
    <dgm:cxn modelId="{3F0E076B-236E-487E-BA17-0C74D119F5A9}" srcId="{F6DA9904-2C9A-4716-97DD-6B0665FA959B}" destId="{A00FFDE0-336B-4F15-95B8-F478ED710476}" srcOrd="2" destOrd="0" parTransId="{DE045388-5DFE-413D-B4CD-4EBAE93F2DB2}" sibTransId="{CD52E159-117F-415F-AD90-D0BEAF7E1BD0}"/>
    <dgm:cxn modelId="{B44D40B8-0BE0-45E3-8690-0545A5A12FB5}" srcId="{EB71D8FB-DAF5-4237-B8B4-D318BEB19B0B}" destId="{91853D0B-0CB4-4324-8D6A-093A1B49DB5F}" srcOrd="2" destOrd="0" parTransId="{893CFA06-F0C2-46A2-9238-F027961B1B4D}" sibTransId="{2E345726-2C35-4421-BDB3-D254F2624637}"/>
    <dgm:cxn modelId="{9F2ACD44-AAF5-4925-BA44-932095EA79BB}" type="presOf" srcId="{F6DA9904-2C9A-4716-97DD-6B0665FA959B}" destId="{D97607F1-4EFF-41E2-A07B-03A791B8C87C}" srcOrd="0" destOrd="0" presId="urn:microsoft.com/office/officeart/2005/8/layout/vList2"/>
    <dgm:cxn modelId="{C249CF7A-2960-48A3-A370-7DFB128B9249}" type="presOf" srcId="{0456F353-EB62-4D5E-AC0B-15949538D493}" destId="{240807D4-A90F-4F63-BA5A-217CA70ABFA7}" srcOrd="0" destOrd="4" presId="urn:microsoft.com/office/officeart/2005/8/layout/vList2"/>
    <dgm:cxn modelId="{16E66BBC-E92B-43C8-9AFC-604D5F59CB92}" type="presOf" srcId="{4C9B12D9-68A4-4D96-8A4F-5EA1C3A620E6}" destId="{240807D4-A90F-4F63-BA5A-217CA70ABFA7}" srcOrd="0" destOrd="3" presId="urn:microsoft.com/office/officeart/2005/8/layout/vList2"/>
    <dgm:cxn modelId="{F862EC24-6BA4-4352-9ADD-8358205DB278}" srcId="{EB71D8FB-DAF5-4237-B8B4-D318BEB19B0B}" destId="{ECA169AF-5A11-47D7-8655-5AF113813943}" srcOrd="0" destOrd="0" parTransId="{DD70A8C7-B23F-4D1C-ACA5-66319FC5EBF4}" sibTransId="{06225605-6D27-49BD-990C-C1F5AB1F0BD5}"/>
    <dgm:cxn modelId="{25BCA553-381A-4947-9D6F-4A2BA3D97FC7}" type="presOf" srcId="{48C03F7D-9EA9-4748-ACBC-38887AC21B8F}" destId="{240807D4-A90F-4F63-BA5A-217CA70ABFA7}" srcOrd="0" destOrd="2" presId="urn:microsoft.com/office/officeart/2005/8/layout/vList2"/>
    <dgm:cxn modelId="{47DEF322-9998-405C-B018-6965C1075E26}" type="presOf" srcId="{EB71D8FB-DAF5-4237-B8B4-D318BEB19B0B}" destId="{B1E024B7-E5AC-49C2-960B-77FA43A08F52}" srcOrd="0" destOrd="0" presId="urn:microsoft.com/office/officeart/2005/8/layout/vList2"/>
    <dgm:cxn modelId="{348CCB7B-6655-4CBA-AB57-0883D3D4E820}" srcId="{F6DA9904-2C9A-4716-97DD-6B0665FA959B}" destId="{B5E184D2-C00F-4C47-9EB6-16C74404103F}" srcOrd="0" destOrd="0" parTransId="{C593A5B5-C6E5-49FA-83AE-F18D1D0C7DA0}" sibTransId="{BF92FF99-519A-42A0-9680-EF6BD7580A20}"/>
    <dgm:cxn modelId="{1A900829-722A-4B3E-B956-A4D71CD7F718}" srcId="{EB71D8FB-DAF5-4237-B8B4-D318BEB19B0B}" destId="{F6DA9904-2C9A-4716-97DD-6B0665FA959B}" srcOrd="1" destOrd="0" parTransId="{B1765C9E-665A-46A0-B541-8053EAB5925D}" sibTransId="{6813449B-25AF-4F81-8F71-0440A061DBAE}"/>
    <dgm:cxn modelId="{A22F4239-05E7-4BDA-ABF7-482616DA10AA}" type="presOf" srcId="{91853D0B-0CB4-4324-8D6A-093A1B49DB5F}" destId="{9117952F-4B48-4A92-9FAD-BE977396A67E}" srcOrd="0" destOrd="0" presId="urn:microsoft.com/office/officeart/2005/8/layout/vList2"/>
    <dgm:cxn modelId="{CB91A67B-DC27-4DC4-80CD-03642B31BD58}" srcId="{91853D0B-0CB4-4324-8D6A-093A1B49DB5F}" destId="{A5FC8916-C475-4FC4-979F-9A1BAC680E81}" srcOrd="1" destOrd="0" parTransId="{90F322A3-CC79-4D8C-8245-738F6D690501}" sibTransId="{52F3F655-675F-4E63-ADE8-9313FEE11C36}"/>
    <dgm:cxn modelId="{1FAE9A0D-82CA-4A5D-B0E1-52FD1458EECC}" srcId="{91853D0B-0CB4-4324-8D6A-093A1B49DB5F}" destId="{4C9B12D9-68A4-4D96-8A4F-5EA1C3A620E6}" srcOrd="3" destOrd="0" parTransId="{C57E2204-5B79-494C-9ADB-30D863DE8A26}" sibTransId="{55C26855-2E4B-4D72-BD33-C0B8EF38E9E5}"/>
    <dgm:cxn modelId="{CC902071-F359-47D5-8E63-36D2B26AA941}" srcId="{91853D0B-0CB4-4324-8D6A-093A1B49DB5F}" destId="{48C03F7D-9EA9-4748-ACBC-38887AC21B8F}" srcOrd="2" destOrd="0" parTransId="{C0BEB154-14FF-4028-B6BB-4C131AB49DCC}" sibTransId="{4E434FBD-E89A-4752-9255-1A04595EB283}"/>
    <dgm:cxn modelId="{2B2A5E34-3E8E-41F9-873E-20F8C3C91F8B}" srcId="{F6DA9904-2C9A-4716-97DD-6B0665FA959B}" destId="{DB8ED0F1-CA9F-4E30-830A-073AF88A5458}" srcOrd="1" destOrd="0" parTransId="{C97F54BB-DEE3-4DDF-AC09-40B3942982AC}" sibTransId="{4DF83DB5-D962-438C-8FB5-D6D774747430}"/>
    <dgm:cxn modelId="{E448049F-0CE0-4278-92EE-C258D4CDE63D}" type="presOf" srcId="{B5E184D2-C00F-4C47-9EB6-16C74404103F}" destId="{F810CEE5-129F-45F9-85F8-FC97525327B5}" srcOrd="0" destOrd="0" presId="urn:microsoft.com/office/officeart/2005/8/layout/vList2"/>
    <dgm:cxn modelId="{97B49B1E-9643-434C-B401-72B4F23E6FD7}" type="presOf" srcId="{F3C0986C-91F4-433D-A227-C3B55CEC3A18}" destId="{240807D4-A90F-4F63-BA5A-217CA70ABFA7}" srcOrd="0" destOrd="0" presId="urn:microsoft.com/office/officeart/2005/8/layout/vList2"/>
    <dgm:cxn modelId="{60B1B83C-5414-4CED-A862-AFE948E960D0}" srcId="{91853D0B-0CB4-4324-8D6A-093A1B49DB5F}" destId="{F3C0986C-91F4-433D-A227-C3B55CEC3A18}" srcOrd="0" destOrd="0" parTransId="{82CF7E3C-6557-446B-8355-FC9D6D03E5EF}" sibTransId="{AAF9913A-9FAB-4358-81D6-CFE91C4A3B2E}"/>
    <dgm:cxn modelId="{7019C456-2424-49C8-A61D-92B7B1F813A9}" type="presOf" srcId="{DB8ED0F1-CA9F-4E30-830A-073AF88A5458}" destId="{F810CEE5-129F-45F9-85F8-FC97525327B5}" srcOrd="0" destOrd="1" presId="urn:microsoft.com/office/officeart/2005/8/layout/vList2"/>
    <dgm:cxn modelId="{CE2D8272-3D53-4929-80F1-B2B8FF575F28}" srcId="{ECA169AF-5A11-47D7-8655-5AF113813943}" destId="{0EE2B49D-79E9-4B24-B517-D860D437E510}" srcOrd="0" destOrd="0" parTransId="{983E7390-B50D-4DA3-9AF2-10CD252A9761}" sibTransId="{99DD4B4F-90FE-40E1-871C-13759A58E994}"/>
    <dgm:cxn modelId="{CCB19EC8-C22A-4BCD-B07F-8254039CCC00}" type="presOf" srcId="{ECA169AF-5A11-47D7-8655-5AF113813943}" destId="{4DBA3B53-9AA6-4C85-85FF-9BDF728B5EEA}" srcOrd="0" destOrd="0" presId="urn:microsoft.com/office/officeart/2005/8/layout/vList2"/>
    <dgm:cxn modelId="{165AFEC3-2AE7-4A43-96B2-88DA9BE8DAC2}" type="presOf" srcId="{0EE2B49D-79E9-4B24-B517-D860D437E510}" destId="{C8B0BAD4-07E3-434D-A6DE-FB833BF607AA}" srcOrd="0" destOrd="0" presId="urn:microsoft.com/office/officeart/2005/8/layout/vList2"/>
    <dgm:cxn modelId="{BB4272FC-0661-4595-9229-22FE4D286584}" type="presOf" srcId="{A00FFDE0-336B-4F15-95B8-F478ED710476}" destId="{F810CEE5-129F-45F9-85F8-FC97525327B5}" srcOrd="0" destOrd="2" presId="urn:microsoft.com/office/officeart/2005/8/layout/vList2"/>
    <dgm:cxn modelId="{63DBA458-437F-4592-9D93-59CC9445E846}" type="presOf" srcId="{A5FC8916-C475-4FC4-979F-9A1BAC680E81}" destId="{240807D4-A90F-4F63-BA5A-217CA70ABFA7}" srcOrd="0" destOrd="1" presId="urn:microsoft.com/office/officeart/2005/8/layout/vList2"/>
    <dgm:cxn modelId="{2CF26295-3B67-4C85-940B-6D0CFF25754A}" srcId="{91853D0B-0CB4-4324-8D6A-093A1B49DB5F}" destId="{0456F353-EB62-4D5E-AC0B-15949538D493}" srcOrd="4" destOrd="0" parTransId="{8B50139F-97FF-4CAA-A70A-45862322CAA3}" sibTransId="{3C68666C-707B-4CB5-AFBA-8B68F543A01D}"/>
    <dgm:cxn modelId="{0224D331-C0D9-40D9-94BC-7807E3CEC6F3}" type="presParOf" srcId="{B1E024B7-E5AC-49C2-960B-77FA43A08F52}" destId="{4DBA3B53-9AA6-4C85-85FF-9BDF728B5EEA}" srcOrd="0" destOrd="0" presId="urn:microsoft.com/office/officeart/2005/8/layout/vList2"/>
    <dgm:cxn modelId="{BEBB5E3F-8019-47D3-A09A-C5AE73F98239}" type="presParOf" srcId="{B1E024B7-E5AC-49C2-960B-77FA43A08F52}" destId="{C8B0BAD4-07E3-434D-A6DE-FB833BF607AA}" srcOrd="1" destOrd="0" presId="urn:microsoft.com/office/officeart/2005/8/layout/vList2"/>
    <dgm:cxn modelId="{8EADCF68-7DC8-4B57-9835-B2389D400725}" type="presParOf" srcId="{B1E024B7-E5AC-49C2-960B-77FA43A08F52}" destId="{D97607F1-4EFF-41E2-A07B-03A791B8C87C}" srcOrd="2" destOrd="0" presId="urn:microsoft.com/office/officeart/2005/8/layout/vList2"/>
    <dgm:cxn modelId="{ADB86AAD-0BB9-44B8-A977-F2E26C85E9DC}" type="presParOf" srcId="{B1E024B7-E5AC-49C2-960B-77FA43A08F52}" destId="{F810CEE5-129F-45F9-85F8-FC97525327B5}" srcOrd="3" destOrd="0" presId="urn:microsoft.com/office/officeart/2005/8/layout/vList2"/>
    <dgm:cxn modelId="{F254E8BD-0C36-4CD9-9DF4-58B7E3B02294}" type="presParOf" srcId="{B1E024B7-E5AC-49C2-960B-77FA43A08F52}" destId="{9117952F-4B48-4A92-9FAD-BE977396A67E}" srcOrd="4" destOrd="0" presId="urn:microsoft.com/office/officeart/2005/8/layout/vList2"/>
    <dgm:cxn modelId="{CBA597F0-F095-4518-9328-AB5B785169EF}" type="presParOf" srcId="{B1E024B7-E5AC-49C2-960B-77FA43A08F52}" destId="{240807D4-A90F-4F63-BA5A-217CA70ABFA7}"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1928A2-F6BC-47FC-81CF-CD01BF225178}" type="doc">
      <dgm:prSet loTypeId="urn:microsoft.com/office/officeart/2005/8/layout/vProcess5" loCatId="process" qsTypeId="urn:microsoft.com/office/officeart/2005/8/quickstyle/simple4" qsCatId="simple" csTypeId="urn:microsoft.com/office/officeart/2005/8/colors/accent2_5" csCatId="accent2" phldr="1"/>
      <dgm:spPr/>
      <dgm:t>
        <a:bodyPr/>
        <a:lstStyle/>
        <a:p>
          <a:endParaRPr lang="nl-NL"/>
        </a:p>
      </dgm:t>
    </dgm:pt>
    <dgm:pt modelId="{914340D1-F95D-4418-8414-7230A1443D74}">
      <dgm:prSet/>
      <dgm:spPr/>
      <dgm:t>
        <a:bodyPr/>
        <a:lstStyle/>
        <a:p>
          <a:pPr rtl="0"/>
          <a:r>
            <a:rPr lang="en-US" dirty="0" smtClean="0"/>
            <a:t>SMBs interested in Windows SharePoint Services–based solutions (US data)</a:t>
          </a:r>
          <a:endParaRPr lang="en-US" dirty="0"/>
        </a:p>
      </dgm:t>
    </dgm:pt>
    <dgm:pt modelId="{D61BF0B2-8CD8-4849-9B03-BF60509A501D}" type="parTrans" cxnId="{BAE0AFDC-504B-4F53-987D-0E92896A5942}">
      <dgm:prSet/>
      <dgm:spPr/>
      <dgm:t>
        <a:bodyPr/>
        <a:lstStyle/>
        <a:p>
          <a:endParaRPr lang="nl-NL"/>
        </a:p>
      </dgm:t>
    </dgm:pt>
    <dgm:pt modelId="{E5E289CD-2948-43E3-A6AD-235E7F808994}" type="sibTrans" cxnId="{BAE0AFDC-504B-4F53-987D-0E92896A5942}">
      <dgm:prSet/>
      <dgm:spPr/>
      <dgm:t>
        <a:bodyPr/>
        <a:lstStyle/>
        <a:p>
          <a:endParaRPr lang="nl-NL"/>
        </a:p>
      </dgm:t>
    </dgm:pt>
    <dgm:pt modelId="{E481555A-BF86-4F52-9C0D-AD0C1F927DA6}">
      <dgm:prSet/>
      <dgm:spPr/>
      <dgm:t>
        <a:bodyPr/>
        <a:lstStyle/>
        <a:p>
          <a:pPr rtl="0"/>
          <a:r>
            <a:rPr lang="en-US" dirty="0" smtClean="0"/>
            <a:t>24% Actively interested</a:t>
          </a:r>
          <a:endParaRPr lang="nl-NL" dirty="0"/>
        </a:p>
      </dgm:t>
    </dgm:pt>
    <dgm:pt modelId="{D051BCF4-3ED2-4B54-A907-9ECF4097EFD7}" type="parTrans" cxnId="{3E600CCA-C796-48D7-8723-1C8942304414}">
      <dgm:prSet/>
      <dgm:spPr/>
      <dgm:t>
        <a:bodyPr/>
        <a:lstStyle/>
        <a:p>
          <a:endParaRPr lang="nl-NL"/>
        </a:p>
      </dgm:t>
    </dgm:pt>
    <dgm:pt modelId="{B85309DF-DA43-4608-97EC-25A2AEAC9820}" type="sibTrans" cxnId="{3E600CCA-C796-48D7-8723-1C8942304414}">
      <dgm:prSet/>
      <dgm:spPr/>
      <dgm:t>
        <a:bodyPr/>
        <a:lstStyle/>
        <a:p>
          <a:endParaRPr lang="nl-NL"/>
        </a:p>
      </dgm:t>
    </dgm:pt>
    <dgm:pt modelId="{78B24643-55AE-4D60-8B99-A336B670F3B5}">
      <dgm:prSet/>
      <dgm:spPr/>
      <dgm:t>
        <a:bodyPr/>
        <a:lstStyle/>
        <a:p>
          <a:pPr rtl="0"/>
          <a:r>
            <a:rPr lang="en-US" dirty="0" smtClean="0"/>
            <a:t>Of all SMBS 5.4% Best candidates</a:t>
          </a:r>
          <a:endParaRPr lang="nl-NL" dirty="0"/>
        </a:p>
      </dgm:t>
    </dgm:pt>
    <dgm:pt modelId="{ECC702A9-4C7E-4421-B49F-5E7A12225211}" type="parTrans" cxnId="{CF5C3F14-0B2A-4425-B2C1-49504C4F699A}">
      <dgm:prSet/>
      <dgm:spPr/>
      <dgm:t>
        <a:bodyPr/>
        <a:lstStyle/>
        <a:p>
          <a:endParaRPr lang="nl-NL"/>
        </a:p>
      </dgm:t>
    </dgm:pt>
    <dgm:pt modelId="{DE11B863-18A2-4497-9B26-2A61FB8EE9BC}" type="sibTrans" cxnId="{CF5C3F14-0B2A-4425-B2C1-49504C4F699A}">
      <dgm:prSet/>
      <dgm:spPr/>
      <dgm:t>
        <a:bodyPr/>
        <a:lstStyle/>
        <a:p>
          <a:endParaRPr lang="nl-NL"/>
        </a:p>
      </dgm:t>
    </dgm:pt>
    <dgm:pt modelId="{65539A51-8927-4B99-8784-1F40E27EE2A4}">
      <dgm:prSet/>
      <dgm:spPr/>
      <dgm:t>
        <a:bodyPr/>
        <a:lstStyle/>
        <a:p>
          <a:pPr rtl="0"/>
          <a:r>
            <a:rPr lang="en-US" dirty="0" smtClean="0"/>
            <a:t>Willing to pay US$10 per user per month and adopt within 12 month</a:t>
          </a:r>
          <a:endParaRPr lang="nl-NL" dirty="0"/>
        </a:p>
      </dgm:t>
    </dgm:pt>
    <dgm:pt modelId="{46E6A4F0-78B0-4FBD-BFA4-627128922A12}" type="parTrans" cxnId="{768DB7AD-DF2C-4650-AFBE-E41EF4215A88}">
      <dgm:prSet/>
      <dgm:spPr/>
      <dgm:t>
        <a:bodyPr/>
        <a:lstStyle/>
        <a:p>
          <a:endParaRPr lang="nl-NL"/>
        </a:p>
      </dgm:t>
    </dgm:pt>
    <dgm:pt modelId="{48F6AAE3-B690-4D1D-86A3-F01DD4505582}" type="sibTrans" cxnId="{768DB7AD-DF2C-4650-AFBE-E41EF4215A88}">
      <dgm:prSet/>
      <dgm:spPr/>
      <dgm:t>
        <a:bodyPr/>
        <a:lstStyle/>
        <a:p>
          <a:endParaRPr lang="nl-NL"/>
        </a:p>
      </dgm:t>
    </dgm:pt>
    <dgm:pt modelId="{94939BD8-41BB-4CDF-A45E-7FADBB48F004}" type="pres">
      <dgm:prSet presAssocID="{7F1928A2-F6BC-47FC-81CF-CD01BF225178}" presName="outerComposite" presStyleCnt="0">
        <dgm:presLayoutVars>
          <dgm:chMax val="5"/>
          <dgm:dir/>
          <dgm:resizeHandles val="exact"/>
        </dgm:presLayoutVars>
      </dgm:prSet>
      <dgm:spPr/>
      <dgm:t>
        <a:bodyPr/>
        <a:lstStyle/>
        <a:p>
          <a:endParaRPr lang="nl-NL"/>
        </a:p>
      </dgm:t>
    </dgm:pt>
    <dgm:pt modelId="{D43E8F8E-E8EF-457D-96E1-8606F1852704}" type="pres">
      <dgm:prSet presAssocID="{7F1928A2-F6BC-47FC-81CF-CD01BF225178}" presName="dummyMaxCanvas" presStyleCnt="0">
        <dgm:presLayoutVars/>
      </dgm:prSet>
      <dgm:spPr/>
    </dgm:pt>
    <dgm:pt modelId="{99E01470-AD1D-411C-AEE9-54E980B56340}" type="pres">
      <dgm:prSet presAssocID="{7F1928A2-F6BC-47FC-81CF-CD01BF225178}" presName="ThreeNodes_1" presStyleLbl="node1" presStyleIdx="0" presStyleCnt="3">
        <dgm:presLayoutVars>
          <dgm:bulletEnabled val="1"/>
        </dgm:presLayoutVars>
      </dgm:prSet>
      <dgm:spPr/>
      <dgm:t>
        <a:bodyPr/>
        <a:lstStyle/>
        <a:p>
          <a:endParaRPr lang="nl-NL"/>
        </a:p>
      </dgm:t>
    </dgm:pt>
    <dgm:pt modelId="{038DDB35-D186-407B-9F4A-D8558686E948}" type="pres">
      <dgm:prSet presAssocID="{7F1928A2-F6BC-47FC-81CF-CD01BF225178}" presName="ThreeNodes_2" presStyleLbl="node1" presStyleIdx="1" presStyleCnt="3">
        <dgm:presLayoutVars>
          <dgm:bulletEnabled val="1"/>
        </dgm:presLayoutVars>
      </dgm:prSet>
      <dgm:spPr/>
      <dgm:t>
        <a:bodyPr/>
        <a:lstStyle/>
        <a:p>
          <a:endParaRPr lang="nl-NL"/>
        </a:p>
      </dgm:t>
    </dgm:pt>
    <dgm:pt modelId="{8A25200B-CC4D-4D61-BD4A-7045021980D9}" type="pres">
      <dgm:prSet presAssocID="{7F1928A2-F6BC-47FC-81CF-CD01BF225178}" presName="ThreeNodes_3" presStyleLbl="node1" presStyleIdx="2" presStyleCnt="3">
        <dgm:presLayoutVars>
          <dgm:bulletEnabled val="1"/>
        </dgm:presLayoutVars>
      </dgm:prSet>
      <dgm:spPr/>
      <dgm:t>
        <a:bodyPr/>
        <a:lstStyle/>
        <a:p>
          <a:endParaRPr lang="nl-NL"/>
        </a:p>
      </dgm:t>
    </dgm:pt>
    <dgm:pt modelId="{182F3123-66BC-4F5B-9FE5-B6434F3B3006}" type="pres">
      <dgm:prSet presAssocID="{7F1928A2-F6BC-47FC-81CF-CD01BF225178}" presName="ThreeConn_1-2" presStyleLbl="fgAccFollowNode1" presStyleIdx="0" presStyleCnt="2">
        <dgm:presLayoutVars>
          <dgm:bulletEnabled val="1"/>
        </dgm:presLayoutVars>
      </dgm:prSet>
      <dgm:spPr/>
      <dgm:t>
        <a:bodyPr/>
        <a:lstStyle/>
        <a:p>
          <a:endParaRPr lang="nl-NL"/>
        </a:p>
      </dgm:t>
    </dgm:pt>
    <dgm:pt modelId="{C7A1C99A-851B-438E-9A66-1E18EB81868E}" type="pres">
      <dgm:prSet presAssocID="{7F1928A2-F6BC-47FC-81CF-CD01BF225178}" presName="ThreeConn_2-3" presStyleLbl="fgAccFollowNode1" presStyleIdx="1" presStyleCnt="2">
        <dgm:presLayoutVars>
          <dgm:bulletEnabled val="1"/>
        </dgm:presLayoutVars>
      </dgm:prSet>
      <dgm:spPr/>
      <dgm:t>
        <a:bodyPr/>
        <a:lstStyle/>
        <a:p>
          <a:endParaRPr lang="nl-NL"/>
        </a:p>
      </dgm:t>
    </dgm:pt>
    <dgm:pt modelId="{365709A8-0627-4960-8EEC-1A111E9FBA37}" type="pres">
      <dgm:prSet presAssocID="{7F1928A2-F6BC-47FC-81CF-CD01BF225178}" presName="ThreeNodes_1_text" presStyleLbl="node1" presStyleIdx="2" presStyleCnt="3">
        <dgm:presLayoutVars>
          <dgm:bulletEnabled val="1"/>
        </dgm:presLayoutVars>
      </dgm:prSet>
      <dgm:spPr/>
      <dgm:t>
        <a:bodyPr/>
        <a:lstStyle/>
        <a:p>
          <a:endParaRPr lang="nl-NL"/>
        </a:p>
      </dgm:t>
    </dgm:pt>
    <dgm:pt modelId="{8559EFAD-D80C-41C3-A350-FAD31986C7B4}" type="pres">
      <dgm:prSet presAssocID="{7F1928A2-F6BC-47FC-81CF-CD01BF225178}" presName="ThreeNodes_2_text" presStyleLbl="node1" presStyleIdx="2" presStyleCnt="3">
        <dgm:presLayoutVars>
          <dgm:bulletEnabled val="1"/>
        </dgm:presLayoutVars>
      </dgm:prSet>
      <dgm:spPr/>
      <dgm:t>
        <a:bodyPr/>
        <a:lstStyle/>
        <a:p>
          <a:endParaRPr lang="nl-NL"/>
        </a:p>
      </dgm:t>
    </dgm:pt>
    <dgm:pt modelId="{C27B4C6D-975A-4ADC-BCE8-381D036CF104}" type="pres">
      <dgm:prSet presAssocID="{7F1928A2-F6BC-47FC-81CF-CD01BF225178}" presName="ThreeNodes_3_text" presStyleLbl="node1" presStyleIdx="2" presStyleCnt="3">
        <dgm:presLayoutVars>
          <dgm:bulletEnabled val="1"/>
        </dgm:presLayoutVars>
      </dgm:prSet>
      <dgm:spPr/>
      <dgm:t>
        <a:bodyPr/>
        <a:lstStyle/>
        <a:p>
          <a:endParaRPr lang="nl-NL"/>
        </a:p>
      </dgm:t>
    </dgm:pt>
  </dgm:ptLst>
  <dgm:cxnLst>
    <dgm:cxn modelId="{4B43ECCE-D92F-413A-BE15-D69A572912DA}" type="presOf" srcId="{914340D1-F95D-4418-8414-7230A1443D74}" destId="{365709A8-0627-4960-8EEC-1A111E9FBA37}" srcOrd="1" destOrd="0" presId="urn:microsoft.com/office/officeart/2005/8/layout/vProcess5"/>
    <dgm:cxn modelId="{E0B3F689-BFE7-4834-9F5E-0C7112480186}" type="presOf" srcId="{78B24643-55AE-4D60-8B99-A336B670F3B5}" destId="{C27B4C6D-975A-4ADC-BCE8-381D036CF104}" srcOrd="1" destOrd="0" presId="urn:microsoft.com/office/officeart/2005/8/layout/vProcess5"/>
    <dgm:cxn modelId="{768DB7AD-DF2C-4650-AFBE-E41EF4215A88}" srcId="{78B24643-55AE-4D60-8B99-A336B670F3B5}" destId="{65539A51-8927-4B99-8784-1F40E27EE2A4}" srcOrd="0" destOrd="0" parTransId="{46E6A4F0-78B0-4FBD-BFA4-627128922A12}" sibTransId="{48F6AAE3-B690-4D1D-86A3-F01DD4505582}"/>
    <dgm:cxn modelId="{CF5C3F14-0B2A-4425-B2C1-49504C4F699A}" srcId="{7F1928A2-F6BC-47FC-81CF-CD01BF225178}" destId="{78B24643-55AE-4D60-8B99-A336B670F3B5}" srcOrd="2" destOrd="0" parTransId="{ECC702A9-4C7E-4421-B49F-5E7A12225211}" sibTransId="{DE11B863-18A2-4497-9B26-2A61FB8EE9BC}"/>
    <dgm:cxn modelId="{A5873C85-4BF3-4DF5-86B9-176E671D3317}" type="presOf" srcId="{E5E289CD-2948-43E3-A6AD-235E7F808994}" destId="{182F3123-66BC-4F5B-9FE5-B6434F3B3006}" srcOrd="0" destOrd="0" presId="urn:microsoft.com/office/officeart/2005/8/layout/vProcess5"/>
    <dgm:cxn modelId="{2A47F7E3-0DEF-4A01-B9F5-324E161C0390}" type="presOf" srcId="{78B24643-55AE-4D60-8B99-A336B670F3B5}" destId="{8A25200B-CC4D-4D61-BD4A-7045021980D9}" srcOrd="0" destOrd="0" presId="urn:microsoft.com/office/officeart/2005/8/layout/vProcess5"/>
    <dgm:cxn modelId="{7681B7EF-0C72-4F27-A117-52240CCCB008}" type="presOf" srcId="{E481555A-BF86-4F52-9C0D-AD0C1F927DA6}" destId="{8559EFAD-D80C-41C3-A350-FAD31986C7B4}" srcOrd="1" destOrd="0" presId="urn:microsoft.com/office/officeart/2005/8/layout/vProcess5"/>
    <dgm:cxn modelId="{26EF8347-AC42-4481-8141-4B2B0E573B6E}" type="presOf" srcId="{65539A51-8927-4B99-8784-1F40E27EE2A4}" destId="{8A25200B-CC4D-4D61-BD4A-7045021980D9}" srcOrd="0" destOrd="1" presId="urn:microsoft.com/office/officeart/2005/8/layout/vProcess5"/>
    <dgm:cxn modelId="{BAE0AFDC-504B-4F53-987D-0E92896A5942}" srcId="{7F1928A2-F6BC-47FC-81CF-CD01BF225178}" destId="{914340D1-F95D-4418-8414-7230A1443D74}" srcOrd="0" destOrd="0" parTransId="{D61BF0B2-8CD8-4849-9B03-BF60509A501D}" sibTransId="{E5E289CD-2948-43E3-A6AD-235E7F808994}"/>
    <dgm:cxn modelId="{2F3531E8-3684-4C31-ACEA-CE6AE9D5DD3F}" type="presOf" srcId="{B85309DF-DA43-4608-97EC-25A2AEAC9820}" destId="{C7A1C99A-851B-438E-9A66-1E18EB81868E}" srcOrd="0" destOrd="0" presId="urn:microsoft.com/office/officeart/2005/8/layout/vProcess5"/>
    <dgm:cxn modelId="{DD82814E-62C0-409F-981D-7EACE3E20F60}" type="presOf" srcId="{7F1928A2-F6BC-47FC-81CF-CD01BF225178}" destId="{94939BD8-41BB-4CDF-A45E-7FADBB48F004}" srcOrd="0" destOrd="0" presId="urn:microsoft.com/office/officeart/2005/8/layout/vProcess5"/>
    <dgm:cxn modelId="{B99A6518-0BA3-4C92-A42B-59A4A14D4BEE}" type="presOf" srcId="{914340D1-F95D-4418-8414-7230A1443D74}" destId="{99E01470-AD1D-411C-AEE9-54E980B56340}" srcOrd="0" destOrd="0" presId="urn:microsoft.com/office/officeart/2005/8/layout/vProcess5"/>
    <dgm:cxn modelId="{3E600CCA-C796-48D7-8723-1C8942304414}" srcId="{7F1928A2-F6BC-47FC-81CF-CD01BF225178}" destId="{E481555A-BF86-4F52-9C0D-AD0C1F927DA6}" srcOrd="1" destOrd="0" parTransId="{D051BCF4-3ED2-4B54-A907-9ECF4097EFD7}" sibTransId="{B85309DF-DA43-4608-97EC-25A2AEAC9820}"/>
    <dgm:cxn modelId="{51DCA86A-8594-4322-92BC-EE167B463F65}" type="presOf" srcId="{E481555A-BF86-4F52-9C0D-AD0C1F927DA6}" destId="{038DDB35-D186-407B-9F4A-D8558686E948}" srcOrd="0" destOrd="0" presId="urn:microsoft.com/office/officeart/2005/8/layout/vProcess5"/>
    <dgm:cxn modelId="{3191DB31-DA7F-4CB3-9951-CECB3A4D2FBC}" type="presOf" srcId="{65539A51-8927-4B99-8784-1F40E27EE2A4}" destId="{C27B4C6D-975A-4ADC-BCE8-381D036CF104}" srcOrd="1" destOrd="1" presId="urn:microsoft.com/office/officeart/2005/8/layout/vProcess5"/>
    <dgm:cxn modelId="{A743AB3A-8B97-4D44-8112-2F9972E47585}" type="presParOf" srcId="{94939BD8-41BB-4CDF-A45E-7FADBB48F004}" destId="{D43E8F8E-E8EF-457D-96E1-8606F1852704}" srcOrd="0" destOrd="0" presId="urn:microsoft.com/office/officeart/2005/8/layout/vProcess5"/>
    <dgm:cxn modelId="{22531963-24F3-4655-BA51-43AA37C9FF18}" type="presParOf" srcId="{94939BD8-41BB-4CDF-A45E-7FADBB48F004}" destId="{99E01470-AD1D-411C-AEE9-54E980B56340}" srcOrd="1" destOrd="0" presId="urn:microsoft.com/office/officeart/2005/8/layout/vProcess5"/>
    <dgm:cxn modelId="{E010C29C-79AF-4FAA-BFDC-5AFB7B53F1F1}" type="presParOf" srcId="{94939BD8-41BB-4CDF-A45E-7FADBB48F004}" destId="{038DDB35-D186-407B-9F4A-D8558686E948}" srcOrd="2" destOrd="0" presId="urn:microsoft.com/office/officeart/2005/8/layout/vProcess5"/>
    <dgm:cxn modelId="{CF0812B4-2059-4BF5-8FA7-686B99ABD63B}" type="presParOf" srcId="{94939BD8-41BB-4CDF-A45E-7FADBB48F004}" destId="{8A25200B-CC4D-4D61-BD4A-7045021980D9}" srcOrd="3" destOrd="0" presId="urn:microsoft.com/office/officeart/2005/8/layout/vProcess5"/>
    <dgm:cxn modelId="{2E6C71E2-4CF7-42DF-A8EE-BB4C55694A1F}" type="presParOf" srcId="{94939BD8-41BB-4CDF-A45E-7FADBB48F004}" destId="{182F3123-66BC-4F5B-9FE5-B6434F3B3006}" srcOrd="4" destOrd="0" presId="urn:microsoft.com/office/officeart/2005/8/layout/vProcess5"/>
    <dgm:cxn modelId="{504ABCDE-96EA-43A3-B6FA-887AB906A300}" type="presParOf" srcId="{94939BD8-41BB-4CDF-A45E-7FADBB48F004}" destId="{C7A1C99A-851B-438E-9A66-1E18EB81868E}" srcOrd="5" destOrd="0" presId="urn:microsoft.com/office/officeart/2005/8/layout/vProcess5"/>
    <dgm:cxn modelId="{DEADEBF4-3F03-4FDB-95FA-F403A270B908}" type="presParOf" srcId="{94939BD8-41BB-4CDF-A45E-7FADBB48F004}" destId="{365709A8-0627-4960-8EEC-1A111E9FBA37}" srcOrd="6" destOrd="0" presId="urn:microsoft.com/office/officeart/2005/8/layout/vProcess5"/>
    <dgm:cxn modelId="{08306515-70A6-4468-A988-F30C186C0431}" type="presParOf" srcId="{94939BD8-41BB-4CDF-A45E-7FADBB48F004}" destId="{8559EFAD-D80C-41C3-A350-FAD31986C7B4}" srcOrd="7" destOrd="0" presId="urn:microsoft.com/office/officeart/2005/8/layout/vProcess5"/>
    <dgm:cxn modelId="{F2C2F543-8CAE-45F2-B1E2-880C94AEF97A}" type="presParOf" srcId="{94939BD8-41BB-4CDF-A45E-7FADBB48F004}" destId="{C27B4C6D-975A-4ADC-BCE8-381D036CF104}"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0A7C22-18B8-4890-8B76-55D92BFC995F}">
      <dsp:nvSpPr>
        <dsp:cNvPr id="0" name=""/>
        <dsp:cNvSpPr/>
      </dsp:nvSpPr>
      <dsp:spPr>
        <a:xfrm>
          <a:off x="0" y="118"/>
          <a:ext cx="7663765" cy="338317"/>
        </a:xfrm>
        <a:prstGeom prst="roundRect">
          <a:avLst/>
        </a:prstGeom>
        <a:gradFill rotWithShape="0">
          <a:gsLst>
            <a:gs pos="0">
              <a:schemeClr val="accent2">
                <a:alpha val="90000"/>
                <a:hueOff val="0"/>
                <a:satOff val="0"/>
                <a:lumOff val="0"/>
                <a:alphaOff val="0"/>
                <a:tint val="100000"/>
                <a:shade val="100000"/>
                <a:satMod val="130000"/>
              </a:schemeClr>
            </a:gs>
            <a:gs pos="100000">
              <a:schemeClr val="accent2">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i="1" kern="1200" dirty="0" smtClean="0"/>
            <a:t>We have only just begun to take the penetrate the Best Candidates opportunity!</a:t>
          </a:r>
          <a:endParaRPr lang="en-US" sz="1600" i="1" kern="1200" dirty="0"/>
        </a:p>
      </dsp:txBody>
      <dsp:txXfrm>
        <a:off x="0" y="118"/>
        <a:ext cx="7663765" cy="3383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3">
  <dgm:title val="3-D Style 2"/>
  <dgm:desc val="3-D Style 2"/>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17">
  <dgm:title val="3-D Style 1"/>
  <dgm:desc val="3-D Style 1"/>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10">
  <dgm:title val="3-D Style 1"/>
  <dgm:desc val="3-D Style 1"/>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24D14C-3EB8-43FB-8D09-0501CD8F5F35}" type="datetimeFigureOut">
              <a:rPr lang="en-US" smtClean="0"/>
              <a:pPr/>
              <a:t>6/18/2009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829955-2A20-48A6-80DC-771DE4CF4BE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61" charset="0"/>
                <a:ea typeface="MS PGothic" pitchFamily="34" charset="-128"/>
                <a:cs typeface="MS PGothic" pitchFamily="34" charset="-128"/>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61" charset="0"/>
                <a:ea typeface="MS PGothic" pitchFamily="34" charset="-128"/>
                <a:cs typeface="MS PGothic" pitchFamily="34" charset="-128"/>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61" charset="0"/>
                <a:ea typeface="MS PGothic" pitchFamily="34" charset="-128"/>
                <a:cs typeface="MS PGothic" pitchFamily="34" charset="-128"/>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61" charset="0"/>
                <a:ea typeface="MS PGothic" pitchFamily="34" charset="-128"/>
                <a:cs typeface="MS PGothic" pitchFamily="34" charset="-128"/>
              </a:defRPr>
            </a:lvl1pPr>
          </a:lstStyle>
          <a:p>
            <a:pPr>
              <a:defRPr/>
            </a:pPr>
            <a:fld id="{AE6DA61F-3399-41A2-84E2-B45D2905D82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16C643-B350-4883-8AA4-EC0716EDF30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16C643-B350-4883-8AA4-EC0716EDF30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16C643-B350-4883-8AA4-EC0716EDF30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16C643-B350-4883-8AA4-EC0716EDF30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16C643-B350-4883-8AA4-EC0716EDF30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16C643-B350-4883-8AA4-EC0716EDF30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FF0E4115-3C0C-45A0-A6A7-405953F3E54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155C829-BE32-4D0D-8F12-EAB41C6E9F79}"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6624"/>
          <p:cNvSpPr>
            <a:spLocks noGrp="1" noRot="1" noChangeAspect="1" noTextEdit="1"/>
          </p:cNvSpPr>
          <p:nvPr>
            <p:ph type="sldImg"/>
          </p:nvPr>
        </p:nvSpPr>
        <p:spPr>
          <a:xfrm>
            <a:off x="1143000" y="685800"/>
            <a:ext cx="4572000" cy="3429000"/>
          </a:xfrm>
          <a:noFill/>
          <a:ln cap="flat">
            <a:headEnd type="none" w="med" len="med"/>
            <a:tailEnd type="none" w="med" len="med"/>
          </a:ln>
        </p:spPr>
      </p:sp>
      <p:sp>
        <p:nvSpPr>
          <p:cNvPr id="24579" name="Rectangle 33793"/>
          <p:cNvSpPr>
            <a:spLocks noGrp="1"/>
          </p:cNvSpPr>
          <p:nvPr>
            <p:ph type="body" idx="1"/>
          </p:nvPr>
        </p:nvSpPr>
        <p:spPr>
          <a:noFill/>
          <a:ln/>
        </p:spPr>
        <p:txBody>
          <a:bodyPr/>
          <a:lstStyle/>
          <a:p>
            <a:pPr marL="346055" indent="-346055">
              <a:spcBef>
                <a:spcPct val="0"/>
              </a:spcBef>
            </a:pPr>
            <a:endParaRPr lang="en-US" dirty="0" smtClean="0"/>
          </a:p>
        </p:txBody>
      </p:sp>
      <p:sp>
        <p:nvSpPr>
          <p:cNvPr id="24580" name="Shape 33794"/>
          <p:cNvSpPr>
            <a:spLocks noGrp="1"/>
          </p:cNvSpPr>
          <p:nvPr>
            <p:ph type="sldNum" sz="quarter" idx="5"/>
          </p:nvPr>
        </p:nvSpPr>
        <p:spPr>
          <a:noFill/>
          <a:ln>
            <a:headEnd/>
            <a:tailEnd/>
          </a:ln>
        </p:spPr>
        <p:txBody>
          <a:bodyPr/>
          <a:lstStyle/>
          <a:p>
            <a:fld id="{2DE06023-351D-4C6C-8D20-A0A1BFF55902}" type="slidenum">
              <a:rPr lang="nl-NL"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GB" dirty="0" smtClean="0"/>
          </a:p>
        </p:txBody>
      </p:sp>
      <p:sp>
        <p:nvSpPr>
          <p:cNvPr id="4" name="Header Placeholder 3"/>
          <p:cNvSpPr>
            <a:spLocks noGrp="1"/>
          </p:cNvSpPr>
          <p:nvPr>
            <p:ph type="hdr" sz="quarter" idx="10"/>
          </p:nvPr>
        </p:nvSpPr>
        <p:spPr/>
        <p:txBody>
          <a:bodyPr/>
          <a:lstStyle/>
          <a:p>
            <a:pPr>
              <a:defRPr/>
            </a:pPr>
            <a:r>
              <a:rPr lang="en-US" dirty="0" smtClean="0"/>
              <a:t>Windows Mobile</a:t>
            </a:r>
            <a:endParaRPr lang="en-US" dirty="0"/>
          </a:p>
        </p:txBody>
      </p:sp>
      <p:sp>
        <p:nvSpPr>
          <p:cNvPr id="5" name="Footer Placeholder 4"/>
          <p:cNvSpPr>
            <a:spLocks noGrp="1"/>
          </p:cNvSpPr>
          <p:nvPr>
            <p:ph type="ftr" sz="quarter" idx="11"/>
          </p:nvPr>
        </p:nvSpPr>
        <p:spPr/>
        <p:txBody>
          <a:bodyPr/>
          <a:lstStyle/>
          <a:p>
            <a:pPr>
              <a:defRPr/>
            </a:pPr>
            <a:r>
              <a:rPr lang="en-US" dirty="0" smtClean="0"/>
              <a:t>© 2006 Microsoft Corporation. All rights reserved. </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C15B1F4D-A071-4CCC-9ACF-D78ABA48C89B}"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3"/>
          <p:cNvSpPr>
            <a:spLocks noGrp="1" noChangeArrowheads="1"/>
          </p:cNvSpPr>
          <p:nvPr>
            <p:ph type="dt" sz="quarter" idx="1"/>
          </p:nvPr>
        </p:nvSpPr>
        <p:spPr>
          <a:noFill/>
          <a:ln>
            <a:headEnd/>
            <a:tailEnd/>
          </a:ln>
        </p:spPr>
        <p:txBody>
          <a:bodyPr/>
          <a:lstStyle/>
          <a:p>
            <a:fld id="{9DFF4BE3-3229-447B-B260-15752AB43786}" type="datetime8">
              <a:rPr lang="en-US" smtClean="0"/>
              <a:pPr/>
              <a:t>6/18/2009 5:42 PM</a:t>
            </a:fld>
            <a:endParaRPr lang="en-US" dirty="0" smtClean="0"/>
          </a:p>
        </p:txBody>
      </p:sp>
      <p:sp>
        <p:nvSpPr>
          <p:cNvPr id="61443" name="Shape 4"/>
          <p:cNvSpPr>
            <a:spLocks noGrp="1" noChangeArrowheads="1"/>
          </p:cNvSpPr>
          <p:nvPr>
            <p:ph type="sldNum" sz="quarter" idx="5"/>
          </p:nvPr>
        </p:nvSpPr>
        <p:spPr>
          <a:noFill/>
          <a:ln>
            <a:headEnd/>
            <a:tailEnd/>
          </a:ln>
        </p:spPr>
        <p:txBody>
          <a:bodyPr/>
          <a:lstStyle/>
          <a:p>
            <a:fld id="{E09315CA-948A-4BF4-8D66-8DD4F56FC57F}" type="slidenum">
              <a:rPr lang="en-US" smtClean="0"/>
              <a:pPr/>
              <a:t>27</a:t>
            </a:fld>
            <a:endParaRPr lang="en-US" dirty="0" smtClean="0"/>
          </a:p>
        </p:txBody>
      </p:sp>
      <p:sp>
        <p:nvSpPr>
          <p:cNvPr id="61444" name="Shape 5"/>
          <p:cNvSpPr>
            <a:spLocks noGrp="1" noChangeArrowheads="1"/>
          </p:cNvSpPr>
          <p:nvPr>
            <p:ph type="ftr" sz="quarter" idx="4"/>
          </p:nvPr>
        </p:nvSpPr>
        <p:spPr>
          <a:noFill/>
          <a:ln>
            <a:headEnd/>
            <a:tailEnd/>
          </a:ln>
        </p:spPr>
        <p:txBody>
          <a:bodyPr/>
          <a:lstStyle/>
          <a:p>
            <a:r>
              <a:rPr lang="en-US" dirty="0" smtClean="0">
                <a:cs typeface="Arial" pitchFamily="34" charset="0"/>
              </a:rPr>
              <a:t>© 2004 Microsoft Corporation. All rights reserved.</a:t>
            </a:r>
          </a:p>
          <a:p>
            <a:r>
              <a:rPr lang="en-US" dirty="0" smtClean="0">
                <a:cs typeface="Arial" pitchFamily="34" charset="0"/>
              </a:rPr>
              <a:t>This presentation is for informational purposes only. Microsoft makes no warranties, express or implied, in this summary.</a:t>
            </a:r>
          </a:p>
        </p:txBody>
      </p:sp>
      <p:sp>
        <p:nvSpPr>
          <p:cNvPr id="61445" name="Rectangle 53251"/>
          <p:cNvSpPr>
            <a:spLocks noGrp="1" noRot="1" noChangeAspect="1" noChangeArrowheads="1" noTextEdit="1"/>
          </p:cNvSpPr>
          <p:nvPr>
            <p:ph type="sldImg"/>
          </p:nvPr>
        </p:nvSpPr>
        <p:spPr>
          <a:xfrm>
            <a:off x="1144588" y="685800"/>
            <a:ext cx="4570412" cy="3427413"/>
          </a:xfrm>
          <a:noFill/>
          <a:ln cap="flat">
            <a:headEnd type="none" w="med" len="med"/>
            <a:tailEnd type="none" w="med" len="med"/>
          </a:ln>
        </p:spPr>
      </p:sp>
      <p:sp>
        <p:nvSpPr>
          <p:cNvPr id="61446" name="Rectangle 838658"/>
          <p:cNvSpPr>
            <a:spLocks noGrp="1" noChangeArrowheads="1"/>
          </p:cNvSpPr>
          <p:nvPr>
            <p:ph type="body" idx="1"/>
          </p:nvPr>
        </p:nvSpPr>
        <p:spPr>
          <a:xfrm>
            <a:off x="914401" y="4344989"/>
            <a:ext cx="5029200" cy="4113212"/>
          </a:xfrm>
          <a:noFill/>
          <a:ln/>
        </p:spPr>
        <p:txBody>
          <a:bodyPr/>
          <a:lstStyle/>
          <a:p>
            <a:pPr eaLnBrk="1" hangingPunct="1"/>
            <a:endParaRPr lang="nl-NL"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DCA4F4-C3FF-42E1-9723-B56E786E58D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155C829-BE32-4D0D-8F12-EAB41C6E9F79}"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a:noFill/>
        </p:spPr>
        <p:txBody>
          <a:bodyPr/>
          <a:lstStyle/>
          <a:p>
            <a:fld id="{7EDE62AF-B6D4-4FF0-876C-8D0EF477BC3E}" type="datetime8">
              <a:rPr lang="en-US"/>
              <a:pPr/>
              <a:t>6/18/2009 5:42 PM</a:t>
            </a:fld>
            <a:endParaRPr lang="en-US" dirty="0"/>
          </a:p>
        </p:txBody>
      </p:sp>
      <p:sp>
        <p:nvSpPr>
          <p:cNvPr id="88067" name="Rectangle 6"/>
          <p:cNvSpPr>
            <a:spLocks noGrp="1" noChangeArrowheads="1"/>
          </p:cNvSpPr>
          <p:nvPr>
            <p:ph type="ftr" sz="quarter" idx="4"/>
          </p:nvPr>
        </p:nvSpPr>
        <p:spPr>
          <a:noFill/>
        </p:spPr>
        <p:txBody>
          <a:bodyPr/>
          <a:lstStyle/>
          <a:p>
            <a:r>
              <a:rPr lang="en-US" dirty="0"/>
              <a:t>© 2007 Microsoft Corporation. All rights reserved.</a:t>
            </a:r>
          </a:p>
          <a:p>
            <a:pPr eaLnBrk="0" hangingPunct="0"/>
            <a:r>
              <a:rPr lang="en-US" dirty="0"/>
              <a:t>This presentation is for informational purposes only. Microsoft makes no warranties, express or implied, in this summary.</a:t>
            </a:r>
          </a:p>
        </p:txBody>
      </p:sp>
      <p:sp>
        <p:nvSpPr>
          <p:cNvPr id="88068" name="Rectangle 7"/>
          <p:cNvSpPr>
            <a:spLocks noGrp="1" noChangeArrowheads="1"/>
          </p:cNvSpPr>
          <p:nvPr>
            <p:ph type="sldNum" sz="quarter" idx="5"/>
          </p:nvPr>
        </p:nvSpPr>
        <p:spPr>
          <a:noFill/>
        </p:spPr>
        <p:txBody>
          <a:bodyPr/>
          <a:lstStyle/>
          <a:p>
            <a:fld id="{40C20996-A8AF-44C6-903B-DF5806EF5656}" type="slidenum">
              <a:rPr lang="en-US"/>
              <a:pPr/>
              <a:t>34</a:t>
            </a:fld>
            <a:endParaRPr lang="en-US" dirty="0"/>
          </a:p>
        </p:txBody>
      </p:sp>
      <p:sp>
        <p:nvSpPr>
          <p:cNvPr id="88069" name="Rectangle 2"/>
          <p:cNvSpPr>
            <a:spLocks noGrp="1" noRot="1" noChangeAspect="1" noChangeArrowheads="1" noTextEdit="1"/>
          </p:cNvSpPr>
          <p:nvPr>
            <p:ph type="sldImg"/>
          </p:nvPr>
        </p:nvSpPr>
        <p:spPr>
          <a:xfrm>
            <a:off x="1123950" y="692150"/>
            <a:ext cx="4610100" cy="3457575"/>
          </a:xfrm>
          <a:ln/>
        </p:spPr>
      </p:sp>
      <p:sp>
        <p:nvSpPr>
          <p:cNvPr id="88070" name="Rectangle 3"/>
          <p:cNvSpPr>
            <a:spLocks noGrp="1" noChangeArrowheads="1"/>
          </p:cNvSpPr>
          <p:nvPr>
            <p:ph type="body" idx="1"/>
          </p:nvPr>
        </p:nvSpPr>
        <p:spPr>
          <a:xfrm>
            <a:off x="914400" y="4380267"/>
            <a:ext cx="5029200" cy="4073180"/>
          </a:xfrm>
          <a:noFill/>
          <a:ln/>
        </p:spPr>
        <p:txBody>
          <a:bodyPr/>
          <a:lstStyle/>
          <a:p>
            <a:pPr eaLnBrk="1" hangingPunct="1"/>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209A1-A60D-4A01-A51F-669D9A6272A8}" type="slidenum">
              <a:rPr lang="en-US"/>
              <a:pPr/>
              <a:t>4</a:t>
            </a:fld>
            <a:endParaRPr lang="en-US" dirty="0"/>
          </a:p>
        </p:txBody>
      </p:sp>
      <p:sp>
        <p:nvSpPr>
          <p:cNvPr id="480258" name="Rectangle 2"/>
          <p:cNvSpPr>
            <a:spLocks noGrp="1" noRot="1" noChangeAspect="1" noChangeArrowheads="1" noTextEdit="1"/>
          </p:cNvSpPr>
          <p:nvPr>
            <p:ph type="sldImg"/>
          </p:nvPr>
        </p:nvSpPr>
        <p:spPr>
          <a:xfrm>
            <a:off x="1144588" y="685800"/>
            <a:ext cx="4572000" cy="3429000"/>
          </a:xfrm>
          <a:ln/>
        </p:spPr>
      </p:sp>
      <p:sp>
        <p:nvSpPr>
          <p:cNvPr id="480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lIns="91405" tIns="45702" rIns="91405" bIns="45702" numCol="1" anchor="t" anchorCtr="0" compatLnSpc="1">
            <a:prstTxWarp prst="textNoShape">
              <a:avLst/>
            </a:prstTxWarp>
          </a:bodyPr>
          <a:lstStyle/>
          <a:p>
            <a:endParaRPr lang="en-US" dirty="0" smtClean="0"/>
          </a:p>
        </p:txBody>
      </p:sp>
      <p:sp>
        <p:nvSpPr>
          <p:cNvPr id="21507"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05" tIns="45702" rIns="91405" bIns="45702" anchor="b"/>
          <a:lstStyle/>
          <a:p>
            <a:pPr algn="r" defTabSz="909587"/>
            <a:fld id="{2902DFB9-83FE-46DD-A89E-744386C8F823}" type="slidenum">
              <a:rPr lang="en-US" sz="1200">
                <a:solidFill>
                  <a:prstClr val="black"/>
                </a:solidFill>
                <a:latin typeface="Arial" charset="0"/>
                <a:cs typeface="Arial" charset="0"/>
              </a:rPr>
              <a:pPr algn="r" defTabSz="909587"/>
              <a:t>5</a:t>
            </a:fld>
            <a:endParaRPr lang="en-US" sz="1200" dirty="0">
              <a:solidFill>
                <a:prstClr val="black"/>
              </a:solidFill>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84CF2-852E-4343-AED0-EB2B87766F5C}" type="slidenum">
              <a:rPr lang="en-US"/>
              <a:pPr/>
              <a:t>9</a:t>
            </a:fld>
            <a:endParaRPr lang="en-US" dirty="0"/>
          </a:p>
        </p:txBody>
      </p:sp>
      <p:sp>
        <p:nvSpPr>
          <p:cNvPr id="377858" name="Rectangle 2"/>
          <p:cNvSpPr>
            <a:spLocks noGrp="1" noRot="1" noChangeAspect="1" noChangeArrowheads="1" noTextEdit="1"/>
          </p:cNvSpPr>
          <p:nvPr>
            <p:ph type="sldImg"/>
          </p:nvPr>
        </p:nvSpPr>
        <p:spPr>
          <a:xfrm>
            <a:off x="1143000" y="685800"/>
            <a:ext cx="4572000" cy="3429000"/>
          </a:xfrm>
          <a:ln/>
        </p:spPr>
      </p:sp>
      <p:sp>
        <p:nvSpPr>
          <p:cNvPr id="377859"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Host_Days_PPT_cover.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505200" y="5334000"/>
            <a:ext cx="4572000" cy="838200"/>
          </a:xfrm>
        </p:spPr>
        <p:txBody>
          <a:body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sz="half" idx="1"/>
          </p:nvPr>
        </p:nvSpPr>
        <p:spPr>
          <a:xfrm>
            <a:off x="381000" y="1417638"/>
            <a:ext cx="4129088" cy="221456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417638"/>
            <a:ext cx="4129087" cy="221456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op Bar, Single Text Content">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228600" y="1219200"/>
            <a:ext cx="8613648" cy="0"/>
          </a:xfrm>
          <a:prstGeom prst="line">
            <a:avLst/>
          </a:prstGeom>
          <a:noFill/>
          <a:ln w="9525" cap="flat" cmpd="sng" algn="ctr">
            <a:solidFill>
              <a:schemeClr val="bg2">
                <a:lumMod val="90000"/>
              </a:schemeClr>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Calibri" pitchFamily="34" charset="0"/>
            </a:endParaRPr>
          </a:p>
        </p:txBody>
      </p:sp>
      <p:sp>
        <p:nvSpPr>
          <p:cNvPr id="35" name="TextBox 34"/>
          <p:cNvSpPr txBox="1"/>
          <p:nvPr userDrawn="1"/>
        </p:nvSpPr>
        <p:spPr>
          <a:xfrm>
            <a:off x="7755575" y="6454531"/>
            <a:ext cx="1219200" cy="215444"/>
          </a:xfrm>
          <a:prstGeom prst="rect">
            <a:avLst/>
          </a:prstGeom>
          <a:noFill/>
        </p:spPr>
        <p:txBody>
          <a:bodyPr wrap="square" rtlCol="0">
            <a:spAutoFit/>
          </a:bodyPr>
          <a:lstStyle/>
          <a:p>
            <a:pPr algn="r"/>
            <a:r>
              <a:rPr lang="en-US" sz="800" dirty="0" smtClean="0">
                <a:solidFill>
                  <a:schemeClr val="bg1">
                    <a:lumMod val="65000"/>
                  </a:schemeClr>
                </a:solidFill>
                <a:latin typeface="Calibri" pitchFamily="34" charset="0"/>
              </a:rPr>
              <a:t>5/14/2008 Page | </a:t>
            </a:r>
            <a:fld id="{AF0D1595-3F43-489B-B247-C84C3A6D8D96}" type="slidenum">
              <a:rPr lang="en-US" sz="800" smtClean="0">
                <a:solidFill>
                  <a:schemeClr val="bg1">
                    <a:lumMod val="65000"/>
                  </a:schemeClr>
                </a:solidFill>
                <a:latin typeface="Calibri" pitchFamily="34" charset="0"/>
              </a:rPr>
              <a:pPr algn="r"/>
              <a:t>‹#›</a:t>
            </a:fld>
            <a:endParaRPr lang="en-US" sz="800" dirty="0">
              <a:solidFill>
                <a:schemeClr val="bg1">
                  <a:lumMod val="65000"/>
                </a:schemeClr>
              </a:solidFill>
              <a:latin typeface="Calibri" pitchFamily="34" charset="0"/>
            </a:endParaRPr>
          </a:p>
        </p:txBody>
      </p:sp>
      <p:sp>
        <p:nvSpPr>
          <p:cNvPr id="26" name="Content Placeholder 7"/>
          <p:cNvSpPr>
            <a:spLocks noGrp="1"/>
          </p:cNvSpPr>
          <p:nvPr>
            <p:ph sz="quarter" idx="1"/>
          </p:nvPr>
        </p:nvSpPr>
        <p:spPr>
          <a:xfrm>
            <a:off x="228600" y="1374965"/>
            <a:ext cx="8610600" cy="4937760"/>
          </a:xfrm>
        </p:spPr>
        <p:txBody>
          <a:bodyPr>
            <a:normAutofit/>
          </a:bodyPr>
          <a:lstStyle>
            <a:lvl1pPr>
              <a:buFont typeface="Arial" pitchFamily="34" charset="0"/>
              <a:buChar char="•"/>
              <a:defRPr sz="1400">
                <a:latin typeface="Calibri" pitchFamily="34" charset="0"/>
              </a:defRPr>
            </a:lvl1pPr>
            <a:lvl2pPr>
              <a:buSzPct val="109000"/>
              <a:buFont typeface="Wingdings" pitchFamily="2" charset="2"/>
              <a:buChar char="§"/>
              <a:defRPr sz="1400">
                <a:latin typeface="Calibri" pitchFamily="34" charset="0"/>
              </a:defRPr>
            </a:lvl2pPr>
            <a:lvl3pPr>
              <a:defRPr sz="1400">
                <a:latin typeface="Calibri" pitchFamily="34" charset="0"/>
              </a:defRPr>
            </a:lvl3pPr>
            <a:lvl4pPr>
              <a:defRPr sz="1400">
                <a:latin typeface="Calibri" pitchFamily="34" charset="0"/>
              </a:defRPr>
            </a:lvl4pPr>
            <a:lvl5pPr>
              <a:defRPr sz="1400">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Text Placeholder 9"/>
          <p:cNvSpPr>
            <a:spLocks noGrp="1"/>
          </p:cNvSpPr>
          <p:nvPr>
            <p:ph type="body" sz="quarter" idx="27" hasCustomPrompt="1"/>
          </p:nvPr>
        </p:nvSpPr>
        <p:spPr>
          <a:xfrm>
            <a:off x="245425" y="228600"/>
            <a:ext cx="8610600" cy="838200"/>
          </a:xfrm>
          <a:solidFill>
            <a:srgbClr val="3D88AD"/>
          </a:solidFill>
        </p:spPr>
        <p:txBody>
          <a:bodyPr>
            <a:normAutofit/>
          </a:bodyPr>
          <a:lstStyle>
            <a:lvl1pPr>
              <a:buNone/>
              <a:defRPr sz="2000" baseline="0">
                <a:solidFill>
                  <a:schemeClr val="bg1"/>
                </a:solidFill>
                <a:latin typeface="Calibr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z="2000" dirty="0" smtClean="0">
                <a:latin typeface="Calibri" pitchFamily="34" charset="0"/>
              </a:rPr>
              <a:t>Slide summary / headline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op Bar, Single Text Content">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228600" y="1219200"/>
            <a:ext cx="8613648" cy="0"/>
          </a:xfrm>
          <a:prstGeom prst="line">
            <a:avLst/>
          </a:prstGeom>
          <a:noFill/>
          <a:ln w="9525" cap="flat" cmpd="sng" algn="ctr">
            <a:solidFill>
              <a:schemeClr val="bg2">
                <a:lumMod val="90000"/>
              </a:schemeClr>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Calibri" pitchFamily="34" charset="0"/>
            </a:endParaRPr>
          </a:p>
        </p:txBody>
      </p:sp>
      <p:sp>
        <p:nvSpPr>
          <p:cNvPr id="26" name="Content Placeholder 7"/>
          <p:cNvSpPr>
            <a:spLocks noGrp="1"/>
          </p:cNvSpPr>
          <p:nvPr>
            <p:ph sz="quarter" idx="1"/>
          </p:nvPr>
        </p:nvSpPr>
        <p:spPr>
          <a:xfrm>
            <a:off x="228600" y="1374965"/>
            <a:ext cx="8610600" cy="4937760"/>
          </a:xfrm>
        </p:spPr>
        <p:txBody>
          <a:bodyPr>
            <a:normAutofit/>
          </a:bodyPr>
          <a:lstStyle>
            <a:lvl1pPr>
              <a:buFont typeface="Arial" pitchFamily="34" charset="0"/>
              <a:buChar char="•"/>
              <a:defRPr sz="1400">
                <a:latin typeface="Calibri" pitchFamily="34" charset="0"/>
              </a:defRPr>
            </a:lvl1pPr>
            <a:lvl2pPr>
              <a:buFont typeface="Times New Roman" pitchFamily="18" charset="0"/>
              <a:buChar char="­"/>
              <a:defRPr sz="1400">
                <a:latin typeface="Calibri" pitchFamily="34" charset="0"/>
              </a:defRPr>
            </a:lvl2pPr>
            <a:lvl3pPr>
              <a:defRPr sz="1400">
                <a:latin typeface="Calibri" pitchFamily="34" charset="0"/>
              </a:defRPr>
            </a:lvl3pPr>
            <a:lvl4pPr>
              <a:defRPr sz="1400">
                <a:latin typeface="Calibri" pitchFamily="34" charset="0"/>
              </a:defRPr>
            </a:lvl4pPr>
            <a:lvl5pPr>
              <a:defRPr sz="1400">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Text Placeholder 9"/>
          <p:cNvSpPr>
            <a:spLocks noGrp="1"/>
          </p:cNvSpPr>
          <p:nvPr>
            <p:ph type="body" sz="quarter" idx="27" hasCustomPrompt="1"/>
          </p:nvPr>
        </p:nvSpPr>
        <p:spPr>
          <a:xfrm>
            <a:off x="245425" y="228600"/>
            <a:ext cx="8610600" cy="838200"/>
          </a:xfrm>
          <a:solidFill>
            <a:srgbClr val="3D88AD"/>
          </a:solidFill>
        </p:spPr>
        <p:txBody>
          <a:bodyPr>
            <a:normAutofit/>
          </a:bodyPr>
          <a:lstStyle>
            <a:lvl1pPr>
              <a:buNone/>
              <a:defRPr sz="2000" baseline="0">
                <a:solidFill>
                  <a:schemeClr val="bg1"/>
                </a:solidFill>
                <a:latin typeface="Calibr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z="2000" dirty="0" smtClean="0">
                <a:latin typeface="Calibri" pitchFamily="34" charset="0"/>
              </a:rPr>
              <a:t>Slide summary / headline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47000" cy="5334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482600" y="965200"/>
            <a:ext cx="3967163"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hart Placeholder 3"/>
          <p:cNvSpPr>
            <a:spLocks noGrp="1"/>
          </p:cNvSpPr>
          <p:nvPr>
            <p:ph type="chart" sz="half" idx="2"/>
          </p:nvPr>
        </p:nvSpPr>
        <p:spPr>
          <a:xfrm>
            <a:off x="4602163" y="965200"/>
            <a:ext cx="3968750" cy="5334000"/>
          </a:xfrm>
        </p:spPr>
        <p:txBody>
          <a:bodyPr/>
          <a:lstStyle/>
          <a:p>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Host_Days_PPT_divider.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276599" y="4406900"/>
            <a:ext cx="5218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76599" y="2906713"/>
            <a:ext cx="5218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6" r:id="rId5"/>
    <p:sldLayoutId id="2147483658" r:id="rId6"/>
    <p:sldLayoutId id="2147483660" r:id="rId7"/>
    <p:sldLayoutId id="2147483664" r:id="rId8"/>
    <p:sldLayoutId id="2147483665" r:id="rId9"/>
    <p:sldLayoutId id="2147483666" r:id="rId10"/>
    <p:sldLayoutId id="2147483668" r:id="rId11"/>
    <p:sldLayoutId id="2147483669" r:id="rId12"/>
    <p:sldLayoutId id="2147483672" r:id="rId13"/>
  </p:sldLayoutIdLst>
  <p:timing>
    <p:tnLst>
      <p:par>
        <p:cTn id="1" dur="indefinite" restart="never" nodeType="tmRoot"/>
      </p:par>
    </p:tnLst>
  </p:timing>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2pPr>
      <a:lvl3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3pPr>
      <a:lvl4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4pPr>
      <a:lvl5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5pPr>
      <a:lvl6pPr marL="4572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6pPr>
      <a:lvl7pPr marL="9144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7pPr>
      <a:lvl8pPr marL="13716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8pPr>
      <a:lvl9pPr marL="18288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9pPr>
    </p:titleStyle>
    <p:bodyStyle>
      <a:lvl1pPr marL="342900" indent="-342900" algn="l" rtl="0" eaLnBrk="0" fontAlgn="base" hangingPunct="0">
        <a:spcBef>
          <a:spcPct val="20000"/>
        </a:spcBef>
        <a:spcAft>
          <a:spcPct val="0"/>
        </a:spcAft>
        <a:buClr>
          <a:srgbClr val="A8BEE2"/>
        </a:buClr>
        <a:buChar char="•"/>
        <a:defRPr sz="2000">
          <a:solidFill>
            <a:srgbClr val="FFFFFF"/>
          </a:solidFill>
          <a:latin typeface="+mn-lt"/>
          <a:ea typeface="+mn-ea"/>
          <a:cs typeface="+mn-cs"/>
        </a:defRPr>
      </a:lvl1pPr>
      <a:lvl2pPr marL="742950" indent="-285750" algn="l" rtl="0" eaLnBrk="0" fontAlgn="base" hangingPunct="0">
        <a:spcBef>
          <a:spcPct val="20000"/>
        </a:spcBef>
        <a:spcAft>
          <a:spcPct val="0"/>
        </a:spcAft>
        <a:buClr>
          <a:srgbClr val="A8BEE2"/>
        </a:buClr>
        <a:buChar char="–"/>
        <a:defRPr sz="2800">
          <a:solidFill>
            <a:srgbClr val="FFFFFF"/>
          </a:solidFill>
          <a:latin typeface="+mn-lt"/>
          <a:ea typeface="+mn-ea"/>
          <a:cs typeface="+mn-cs"/>
        </a:defRPr>
      </a:lvl2pPr>
      <a:lvl3pPr marL="1143000" indent="-228600" algn="l" rtl="0" eaLnBrk="0" fontAlgn="base" hangingPunct="0">
        <a:spcBef>
          <a:spcPct val="20000"/>
        </a:spcBef>
        <a:spcAft>
          <a:spcPct val="0"/>
        </a:spcAft>
        <a:buClr>
          <a:srgbClr val="A8BEE2"/>
        </a:buClr>
        <a:buChar char="•"/>
        <a:defRPr sz="1600">
          <a:solidFill>
            <a:srgbClr val="FFFFFF"/>
          </a:solidFill>
          <a:latin typeface="+mn-lt"/>
          <a:ea typeface="+mn-ea"/>
          <a:cs typeface="+mn-cs"/>
        </a:defRPr>
      </a:lvl3pPr>
      <a:lvl4pPr marL="1600200" indent="-228600" algn="l" rtl="0" eaLnBrk="0" fontAlgn="base" hangingPunct="0">
        <a:spcBef>
          <a:spcPct val="20000"/>
        </a:spcBef>
        <a:spcAft>
          <a:spcPct val="0"/>
        </a:spcAft>
        <a:buClr>
          <a:srgbClr val="A8BEE2"/>
        </a:buClr>
        <a:buChar char="–"/>
        <a:defRPr sz="1600">
          <a:solidFill>
            <a:srgbClr val="FFFFFF"/>
          </a:solidFill>
          <a:latin typeface="+mn-lt"/>
          <a:ea typeface="+mn-ea"/>
          <a:cs typeface="+mn-cs"/>
        </a:defRPr>
      </a:lvl4pPr>
      <a:lvl5pPr marL="2057400" indent="-228600" algn="l" rtl="0" eaLnBrk="0" fontAlgn="base" hangingPunct="0">
        <a:spcBef>
          <a:spcPct val="20000"/>
        </a:spcBef>
        <a:spcAft>
          <a:spcPct val="0"/>
        </a:spcAft>
        <a:buClr>
          <a:srgbClr val="A8BEE2"/>
        </a:buClr>
        <a:buChar char="»"/>
        <a:defRPr sz="1600">
          <a:solidFill>
            <a:srgbClr val="FFFFFF"/>
          </a:solidFill>
          <a:latin typeface="+mn-lt"/>
          <a:ea typeface="+mn-ea"/>
          <a:cs typeface="+mn-cs"/>
        </a:defRPr>
      </a:lvl5pPr>
      <a:lvl6pPr marL="2514600" indent="-228600" algn="l" rtl="0" fontAlgn="base">
        <a:spcBef>
          <a:spcPct val="20000"/>
        </a:spcBef>
        <a:spcAft>
          <a:spcPct val="0"/>
        </a:spcAft>
        <a:buClr>
          <a:srgbClr val="3C86BD"/>
        </a:buClr>
        <a:buChar char="»"/>
        <a:defRPr sz="1600">
          <a:solidFill>
            <a:schemeClr val="tx1"/>
          </a:solidFill>
          <a:latin typeface="+mn-lt"/>
          <a:ea typeface="+mn-ea"/>
          <a:cs typeface="+mn-cs"/>
        </a:defRPr>
      </a:lvl6pPr>
      <a:lvl7pPr marL="2971800" indent="-228600" algn="l" rtl="0" fontAlgn="base">
        <a:spcBef>
          <a:spcPct val="20000"/>
        </a:spcBef>
        <a:spcAft>
          <a:spcPct val="0"/>
        </a:spcAft>
        <a:buClr>
          <a:srgbClr val="3C86BD"/>
        </a:buClr>
        <a:buChar char="»"/>
        <a:defRPr sz="1600">
          <a:solidFill>
            <a:schemeClr val="tx1"/>
          </a:solidFill>
          <a:latin typeface="+mn-lt"/>
          <a:ea typeface="+mn-ea"/>
          <a:cs typeface="+mn-cs"/>
        </a:defRPr>
      </a:lvl7pPr>
      <a:lvl8pPr marL="3429000" indent="-228600" algn="l" rtl="0" fontAlgn="base">
        <a:spcBef>
          <a:spcPct val="20000"/>
        </a:spcBef>
        <a:spcAft>
          <a:spcPct val="0"/>
        </a:spcAft>
        <a:buClr>
          <a:srgbClr val="3C86BD"/>
        </a:buClr>
        <a:buChar char="»"/>
        <a:defRPr sz="1600">
          <a:solidFill>
            <a:schemeClr val="tx1"/>
          </a:solidFill>
          <a:latin typeface="+mn-lt"/>
          <a:ea typeface="+mn-ea"/>
          <a:cs typeface="+mn-cs"/>
        </a:defRPr>
      </a:lvl8pPr>
      <a:lvl9pPr marL="3886200" indent="-228600" algn="l" rtl="0" fontAlgn="base">
        <a:spcBef>
          <a:spcPct val="20000"/>
        </a:spcBef>
        <a:spcAft>
          <a:spcPct val="0"/>
        </a:spcAft>
        <a:buClr>
          <a:srgbClr val="3C86BD"/>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hyperlink" Target="http://www.livemeeting.com/" TargetMode="Externa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6.gi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18" Type="http://schemas.openxmlformats.org/officeDocument/2006/relationships/image" Target="../media/image37.jpeg"/><Relationship Id="rId26" Type="http://schemas.openxmlformats.org/officeDocument/2006/relationships/image" Target="../media/image45.png"/><Relationship Id="rId3" Type="http://schemas.openxmlformats.org/officeDocument/2006/relationships/diagramData" Target="../diagrams/data5.xml"/><Relationship Id="rId21" Type="http://schemas.openxmlformats.org/officeDocument/2006/relationships/image" Target="../media/image40.png"/><Relationship Id="rId7" Type="http://schemas.microsoft.com/office/2007/relationships/diagramDrawing" Target="../diagrams/drawing5.xml"/><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2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diagramQuickStyle" Target="../diagrams/quickStyle5.xml"/><Relationship Id="rId15" Type="http://schemas.openxmlformats.org/officeDocument/2006/relationships/image" Target="../media/image34.png"/><Relationship Id="rId23" Type="http://schemas.openxmlformats.org/officeDocument/2006/relationships/image" Target="../media/image42.gif"/><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diagramLayout" Target="../diagrams/layout5.xml"/><Relationship Id="rId9" Type="http://schemas.openxmlformats.org/officeDocument/2006/relationships/image" Target="../media/image28.jpeg"/><Relationship Id="rId14" Type="http://schemas.openxmlformats.org/officeDocument/2006/relationships/image" Target="../media/image33.png"/><Relationship Id="rId22"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hyperlink" Target="mailto:r.pekelharing@b2balive.eu"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hyperlink" Target="http://tools.muralconsulting.com/"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a:t>
            </a:r>
            <a:endParaRPr lang="en-US" dirty="0"/>
          </a:p>
        </p:txBody>
      </p:sp>
      <p:sp>
        <p:nvSpPr>
          <p:cNvPr id="3" name="Content Placeholder 2"/>
          <p:cNvSpPr>
            <a:spLocks noGrp="1"/>
          </p:cNvSpPr>
          <p:nvPr>
            <p:ph idx="1"/>
          </p:nvPr>
        </p:nvSpPr>
        <p:spPr>
          <a:xfrm>
            <a:off x="685800" y="1066800"/>
            <a:ext cx="7772400" cy="4114800"/>
          </a:xfrm>
        </p:spPr>
        <p:txBody>
          <a:bodyPr>
            <a:noAutofit/>
          </a:bodyPr>
          <a:lstStyle/>
          <a:p>
            <a:r>
              <a:rPr lang="en-US" sz="1400" dirty="0" smtClean="0"/>
              <a:t>About ~17 % of SMB Companies ( 3-150 employees) are moving toward on- line versus on-premise as their primary computing environment. Majority expect a split ( hybrid) environment with both Hosted and On-Premise for the long term.</a:t>
            </a:r>
            <a:br>
              <a:rPr lang="en-US" sz="1400" dirty="0" smtClean="0"/>
            </a:br>
            <a:endParaRPr lang="en-US" sz="1400" dirty="0" smtClean="0"/>
          </a:p>
          <a:p>
            <a:r>
              <a:rPr lang="en-US" sz="1400" dirty="0" smtClean="0"/>
              <a:t>20% believe they would definitely benefit from HMC after the detailed description of HMC was presented to them. Another 45% believed they would probably benefit but will need to be</a:t>
            </a:r>
            <a:br>
              <a:rPr lang="en-US" sz="1400" dirty="0" smtClean="0"/>
            </a:br>
            <a:endParaRPr lang="en-US" sz="1400" dirty="0" smtClean="0"/>
          </a:p>
          <a:p>
            <a:r>
              <a:rPr lang="en-US" sz="1400" dirty="0" smtClean="0"/>
              <a:t>8% of small companies and 12 % of medium companies indicated a willingness to pay US $15 Per User Per Month (15,550 KRW) for full HMC email which included PUSH email, and the other features of HMC 3.5 WITHIN a YEAR. 29% overall would consider adopting in 2-3 </a:t>
            </a:r>
            <a:br>
              <a:rPr lang="en-US" sz="1400" dirty="0" smtClean="0"/>
            </a:br>
            <a:r>
              <a:rPr lang="en-US" sz="1400" dirty="0" smtClean="0"/>
              <a:t>years. We are not, however, recommending the 15,550 price point. This is only used as way to determine highest level of interest.</a:t>
            </a:r>
            <a:br>
              <a:rPr lang="en-US" sz="1400" dirty="0" smtClean="0"/>
            </a:br>
            <a:endParaRPr lang="en-US" sz="1400" dirty="0" smtClean="0"/>
          </a:p>
          <a:p>
            <a:r>
              <a:rPr lang="en-US" sz="1400" dirty="0" smtClean="0"/>
              <a:t>Many business were also interested in specific capabilities of HMC 4.5 /UC. VOIP and Hosted CRM were most desired as individual services. Business class IM is also of interest to mid-sized companies.	</a:t>
            </a:r>
            <a:br>
              <a:rPr lang="en-US" sz="1400" dirty="0" smtClean="0"/>
            </a:br>
            <a:endParaRPr lang="en-US" sz="1400" dirty="0" smtClean="0"/>
          </a:p>
          <a:p>
            <a:r>
              <a:rPr lang="en-US" sz="1400" dirty="0" smtClean="0"/>
              <a:t>10% of small and 9 % of medium companies would consider the full package of UC services for US $50 (52,000 KRW) or more per user per month (Best Candidates).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28600" y="2895600"/>
            <a:ext cx="5334000" cy="1143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aphicFrame>
        <p:nvGraphicFramePr>
          <p:cNvPr id="18" name="Object 2"/>
          <p:cNvGraphicFramePr>
            <a:graphicFrameLocks noGrp="1" noChangeAspect="1"/>
          </p:cNvGraphicFramePr>
          <p:nvPr/>
        </p:nvGraphicFramePr>
        <p:xfrm>
          <a:off x="533400" y="3276600"/>
          <a:ext cx="234315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22"/>
          <p:cNvSpPr>
            <a:spLocks noGrp="1"/>
          </p:cNvSpPr>
          <p:nvPr>
            <p:ph type="title"/>
          </p:nvPr>
        </p:nvSpPr>
        <p:spPr/>
        <p:txBody>
          <a:bodyPr/>
          <a:lstStyle/>
          <a:p>
            <a:r>
              <a:rPr lang="en-US" dirty="0" smtClean="0">
                <a:latin typeface="Calibri" pitchFamily="34" charset="0"/>
              </a:rPr>
              <a:t>Korea: 10% of SMB Companies in Korea are interested In considering HMC within the next year at $US 15.</a:t>
            </a:r>
            <a:endParaRPr lang="en-US" dirty="0"/>
          </a:p>
        </p:txBody>
      </p:sp>
      <p:sp>
        <p:nvSpPr>
          <p:cNvPr id="2" name="Text Placeholder 1"/>
          <p:cNvSpPr>
            <a:spLocks noGrp="1"/>
          </p:cNvSpPr>
          <p:nvPr>
            <p:ph type="body" sz="quarter" idx="4294967295"/>
          </p:nvPr>
        </p:nvSpPr>
        <p:spPr>
          <a:xfrm>
            <a:off x="7924800" y="6400800"/>
            <a:ext cx="1219200" cy="304800"/>
          </a:xfrm>
        </p:spPr>
        <p:txBody>
          <a:bodyPr/>
          <a:lstStyle/>
          <a:p>
            <a:r>
              <a:rPr lang="en-US" dirty="0" smtClean="0"/>
              <a:t>DRAFT</a:t>
            </a:r>
            <a:endParaRPr lang="en-US" dirty="0"/>
          </a:p>
        </p:txBody>
      </p:sp>
      <p:sp>
        <p:nvSpPr>
          <p:cNvPr id="30" name="Right Bracket 29"/>
          <p:cNvSpPr/>
          <p:nvPr/>
        </p:nvSpPr>
        <p:spPr>
          <a:xfrm>
            <a:off x="2667000" y="3505200"/>
            <a:ext cx="76200" cy="4572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Straight Arrow Connector 30"/>
          <p:cNvCxnSpPr/>
          <p:nvPr/>
        </p:nvCxnSpPr>
        <p:spPr>
          <a:xfrm>
            <a:off x="2743200" y="3732212"/>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ight Bracket 34"/>
          <p:cNvSpPr/>
          <p:nvPr/>
        </p:nvSpPr>
        <p:spPr>
          <a:xfrm>
            <a:off x="5379720" y="3276600"/>
            <a:ext cx="45719" cy="69767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p:cNvSpPr txBox="1"/>
          <p:nvPr/>
        </p:nvSpPr>
        <p:spPr>
          <a:xfrm>
            <a:off x="381000" y="2659040"/>
            <a:ext cx="2514600" cy="615553"/>
          </a:xfrm>
          <a:prstGeom prst="rect">
            <a:avLst/>
          </a:prstGeom>
          <a:noFill/>
        </p:spPr>
        <p:txBody>
          <a:bodyPr wrap="square" rtlCol="0">
            <a:spAutoFit/>
          </a:bodyPr>
          <a:lstStyle/>
          <a:p>
            <a:pPr algn="ctr"/>
            <a:r>
              <a:rPr lang="en-US" sz="1200" b="1" dirty="0" smtClean="0">
                <a:latin typeface="Calibri" pitchFamily="34" charset="0"/>
              </a:rPr>
              <a:t>Would consider </a:t>
            </a:r>
          </a:p>
          <a:p>
            <a:pPr algn="ctr"/>
            <a:r>
              <a:rPr lang="en-US" sz="1200" b="1" dirty="0" smtClean="0">
                <a:latin typeface="Calibri" pitchFamily="34" charset="0"/>
              </a:rPr>
              <a:t>Hosted Exchange at…</a:t>
            </a:r>
          </a:p>
          <a:p>
            <a:pPr algn="ctr"/>
            <a:r>
              <a:rPr lang="en-US" sz="1000" dirty="0" smtClean="0">
                <a:solidFill>
                  <a:schemeClr val="bg1"/>
                </a:solidFill>
                <a:latin typeface="Calibri" pitchFamily="34" charset="0"/>
              </a:rPr>
              <a:t>Base: Not already using Hosted Exchange</a:t>
            </a:r>
          </a:p>
        </p:txBody>
      </p:sp>
      <p:sp>
        <p:nvSpPr>
          <p:cNvPr id="38" name="TextBox 37"/>
          <p:cNvSpPr txBox="1"/>
          <p:nvPr/>
        </p:nvSpPr>
        <p:spPr>
          <a:xfrm>
            <a:off x="2958145" y="2667002"/>
            <a:ext cx="2514600" cy="615553"/>
          </a:xfrm>
          <a:prstGeom prst="rect">
            <a:avLst/>
          </a:prstGeom>
          <a:noFill/>
        </p:spPr>
        <p:txBody>
          <a:bodyPr wrap="square" rtlCol="0">
            <a:spAutoFit/>
          </a:bodyPr>
          <a:lstStyle/>
          <a:p>
            <a:pPr algn="ctr"/>
            <a:r>
              <a:rPr lang="en-US" sz="1200" b="1" dirty="0" smtClean="0">
                <a:latin typeface="Calibri" pitchFamily="34" charset="0"/>
              </a:rPr>
              <a:t>Timeframe for switching to</a:t>
            </a:r>
          </a:p>
          <a:p>
            <a:pPr algn="ctr"/>
            <a:r>
              <a:rPr lang="en-US" sz="1200" b="1" dirty="0" smtClean="0">
                <a:latin typeface="Calibri" pitchFamily="34" charset="0"/>
              </a:rPr>
              <a:t>Hosted Exchange</a:t>
            </a:r>
          </a:p>
          <a:p>
            <a:pPr algn="ctr"/>
            <a:r>
              <a:rPr lang="en-US" sz="1000" dirty="0" smtClean="0">
                <a:solidFill>
                  <a:schemeClr val="bg1"/>
                </a:solidFill>
                <a:latin typeface="Calibri" pitchFamily="34" charset="0"/>
              </a:rPr>
              <a:t>Base: Willing to consider Hosted Exchange</a:t>
            </a:r>
          </a:p>
        </p:txBody>
      </p:sp>
      <p:sp>
        <p:nvSpPr>
          <p:cNvPr id="39" name="TextBox 38"/>
          <p:cNvSpPr txBox="1"/>
          <p:nvPr/>
        </p:nvSpPr>
        <p:spPr>
          <a:xfrm>
            <a:off x="5715000" y="3028950"/>
            <a:ext cx="2971800" cy="707886"/>
          </a:xfrm>
          <a:prstGeom prst="rect">
            <a:avLst/>
          </a:prstGeom>
          <a:solidFill>
            <a:schemeClr val="accent3">
              <a:lumMod val="75000"/>
            </a:schemeClr>
          </a:solidFill>
        </p:spPr>
        <p:txBody>
          <a:bodyPr wrap="square" rtlCol="0">
            <a:spAutoFit/>
          </a:bodyPr>
          <a:lstStyle/>
          <a:p>
            <a:pPr algn="ctr"/>
            <a:r>
              <a:rPr lang="en-US" sz="2000" dirty="0" smtClean="0">
                <a:latin typeface="Calibri" pitchFamily="34" charset="0"/>
              </a:rPr>
              <a:t>Best Candidates for</a:t>
            </a:r>
          </a:p>
          <a:p>
            <a:pPr algn="ctr"/>
            <a:r>
              <a:rPr lang="en-US" sz="2000" dirty="0" smtClean="0">
                <a:latin typeface="Calibri" pitchFamily="34" charset="0"/>
              </a:rPr>
              <a:t>Hosted Exchange</a:t>
            </a:r>
          </a:p>
        </p:txBody>
      </p:sp>
      <p:sp>
        <p:nvSpPr>
          <p:cNvPr id="14" name="TextBox 13"/>
          <p:cNvSpPr txBox="1"/>
          <p:nvPr/>
        </p:nvSpPr>
        <p:spPr>
          <a:xfrm>
            <a:off x="152400" y="1309807"/>
            <a:ext cx="7696200" cy="1692771"/>
          </a:xfrm>
          <a:prstGeom prst="rect">
            <a:avLst/>
          </a:prstGeom>
          <a:noFill/>
        </p:spPr>
        <p:txBody>
          <a:bodyPr wrap="square" rtlCol="0">
            <a:spAutoFit/>
          </a:bodyPr>
          <a:lstStyle/>
          <a:p>
            <a:pPr marL="225425" indent="-225425">
              <a:buFont typeface="Arial" pitchFamily="34" charset="0"/>
              <a:buChar char="•"/>
            </a:pPr>
            <a:r>
              <a:rPr lang="en-US" sz="1600" dirty="0" smtClean="0"/>
              <a:t>Overall, 10% of SMB companies in Korea qualify as best candidates for Hosted Exchange over the next several years – these are the first firms to adopt.</a:t>
            </a:r>
          </a:p>
          <a:p>
            <a:pPr marL="344488" indent="119063">
              <a:buFont typeface="Courier New" pitchFamily="49" charset="0"/>
              <a:buChar char="o"/>
            </a:pPr>
            <a:r>
              <a:rPr lang="en-US" dirty="0" smtClean="0"/>
              <a:t> </a:t>
            </a:r>
            <a:r>
              <a:rPr lang="en-US" sz="1600" dirty="0" smtClean="0"/>
              <a:t>8% of Small</a:t>
            </a:r>
          </a:p>
          <a:p>
            <a:pPr marL="344488" indent="119063">
              <a:buFont typeface="Courier New" pitchFamily="49" charset="0"/>
              <a:buChar char="o"/>
            </a:pPr>
            <a:r>
              <a:rPr lang="en-US" sz="1600" dirty="0" smtClean="0"/>
              <a:t> 12% of Medium</a:t>
            </a:r>
          </a:p>
          <a:p>
            <a:pPr marL="344488" indent="119063"/>
            <a:endParaRPr lang="en-US" sz="1600" dirty="0" smtClean="0"/>
          </a:p>
          <a:p>
            <a:pPr marL="344488" indent="119063">
              <a:buFont typeface="Courier New" pitchFamily="49" charset="0"/>
              <a:buChar char="o"/>
            </a:pPr>
            <a:endParaRPr lang="en-US" sz="1600" dirty="0" smtClean="0"/>
          </a:p>
        </p:txBody>
      </p:sp>
      <p:sp>
        <p:nvSpPr>
          <p:cNvPr id="19" name="Rectangle 18"/>
          <p:cNvSpPr/>
          <p:nvPr/>
        </p:nvSpPr>
        <p:spPr>
          <a:xfrm>
            <a:off x="5410200" y="5334000"/>
            <a:ext cx="3352800" cy="369332"/>
          </a:xfrm>
          <a:prstGeom prst="rect">
            <a:avLst/>
          </a:prstGeom>
        </p:spPr>
        <p:txBody>
          <a:bodyPr wrap="square">
            <a:spAutoFit/>
          </a:bodyPr>
          <a:lstStyle/>
          <a:p>
            <a:endParaRPr lang="en-US" dirty="0"/>
          </a:p>
        </p:txBody>
      </p:sp>
      <p:sp>
        <p:nvSpPr>
          <p:cNvPr id="20" name="TextBox 19"/>
          <p:cNvSpPr txBox="1"/>
          <p:nvPr/>
        </p:nvSpPr>
        <p:spPr>
          <a:xfrm>
            <a:off x="6096000" y="5943600"/>
            <a:ext cx="184731" cy="369332"/>
          </a:xfrm>
          <a:prstGeom prst="rect">
            <a:avLst/>
          </a:prstGeom>
          <a:noFill/>
        </p:spPr>
        <p:txBody>
          <a:bodyPr wrap="none" rtlCol="0">
            <a:spAutoFit/>
          </a:bodyPr>
          <a:lstStyle/>
          <a:p>
            <a:endParaRPr lang="en-US" dirty="0"/>
          </a:p>
        </p:txBody>
      </p:sp>
      <p:sp>
        <p:nvSpPr>
          <p:cNvPr id="21" name="Rectangle 20"/>
          <p:cNvSpPr/>
          <p:nvPr/>
        </p:nvSpPr>
        <p:spPr>
          <a:xfrm>
            <a:off x="5715000" y="5334000"/>
            <a:ext cx="3048000" cy="938719"/>
          </a:xfrm>
          <a:prstGeom prst="rect">
            <a:avLst/>
          </a:prstGeom>
          <a:solidFill>
            <a:schemeClr val="bg1">
              <a:lumMod val="85000"/>
            </a:schemeClr>
          </a:solidFill>
        </p:spPr>
        <p:txBody>
          <a:bodyPr wrap="square">
            <a:spAutoFit/>
          </a:bodyPr>
          <a:lstStyle/>
          <a:p>
            <a:r>
              <a:rPr lang="en-US" sz="1100" dirty="0" smtClean="0"/>
              <a:t>Possible Candidates have many reasons for exclusion from the “Best Candidate” category. Price, time frame, existing infrastructure, anticipated future growth, and lack of clarity on the value proposition are key factors.</a:t>
            </a:r>
            <a:endParaRPr lang="en-US" sz="1100" dirty="0"/>
          </a:p>
        </p:txBody>
      </p:sp>
      <p:graphicFrame>
        <p:nvGraphicFramePr>
          <p:cNvPr id="22" name="Object 2"/>
          <p:cNvGraphicFramePr>
            <a:graphicFrameLocks noGrp="1" noChangeAspect="1"/>
          </p:cNvGraphicFramePr>
          <p:nvPr/>
        </p:nvGraphicFramePr>
        <p:xfrm>
          <a:off x="2971800" y="3124200"/>
          <a:ext cx="2343150" cy="312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le 23"/>
          <p:cNvGraphicFramePr>
            <a:graphicFrameLocks noGrp="1"/>
          </p:cNvGraphicFramePr>
          <p:nvPr/>
        </p:nvGraphicFramePr>
        <p:xfrm>
          <a:off x="5740400" y="3810000"/>
          <a:ext cx="2946400" cy="1499235"/>
        </p:xfrm>
        <a:graphic>
          <a:graphicData uri="http://schemas.openxmlformats.org/drawingml/2006/table">
            <a:tbl>
              <a:tblPr/>
              <a:tblGrid>
                <a:gridCol w="1117600"/>
                <a:gridCol w="609600"/>
                <a:gridCol w="609600"/>
                <a:gridCol w="609600"/>
              </a:tblGrid>
              <a:tr h="390525">
                <a:tc>
                  <a:txBody>
                    <a:bodyPr/>
                    <a:lstStyle/>
                    <a:p>
                      <a:pPr algn="l" fontAlgn="b"/>
                      <a:endParaRPr lang="en-US" sz="1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ctr"/>
                      <a:r>
                        <a:rPr lang="en-US" sz="1100" b="0" i="0" u="none" strike="noStrike" dirty="0">
                          <a:solidFill>
                            <a:srgbClr val="000000"/>
                          </a:solidFill>
                          <a:latin typeface="Calibri"/>
                        </a:rPr>
                        <a:t>Total (N=370)</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Small (N=241)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Medium (N=129)</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7625">
                <a:tc>
                  <a:txBody>
                    <a:bodyPr/>
                    <a:lstStyle/>
                    <a:p>
                      <a:pPr algn="l" fontAlgn="b"/>
                      <a:r>
                        <a:rPr lang="en-US" sz="1000" b="0" i="0" u="none" strike="noStrike" dirty="0">
                          <a:solidFill>
                            <a:srgbClr val="000000"/>
                          </a:solidFill>
                          <a:latin typeface="Calibri"/>
                        </a:rPr>
                        <a:t> </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57175">
                <a:tc>
                  <a:txBody>
                    <a:bodyPr/>
                    <a:lstStyle/>
                    <a:p>
                      <a:pPr algn="l" fontAlgn="ctr"/>
                      <a:r>
                        <a:rPr lang="en-US" sz="1400" b="0" i="0" u="none" strike="noStrike" dirty="0">
                          <a:solidFill>
                            <a:srgbClr val="000000"/>
                          </a:solidFill>
                          <a:latin typeface="Calibri"/>
                        </a:rPr>
                        <a:t>Best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600" b="0" i="0" u="none" strike="noStrike" dirty="0">
                          <a:solidFill>
                            <a:srgbClr val="000000"/>
                          </a:solidFill>
                          <a:latin typeface="Calibri"/>
                        </a:rPr>
                        <a:t>10%</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600" b="0" i="0" u="none" strike="noStrike" dirty="0">
                          <a:solidFill>
                            <a:srgbClr val="000000"/>
                          </a:solidFill>
                          <a:latin typeface="Calibri"/>
                        </a:rPr>
                        <a:t>8%</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600" b="0" i="0" u="none" strike="noStrike" dirty="0">
                          <a:solidFill>
                            <a:srgbClr val="000000"/>
                          </a:solidFill>
                          <a:latin typeface="Calibri"/>
                        </a:rPr>
                        <a:t>12%</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r>
              <a:tr h="257175">
                <a:tc>
                  <a:txBody>
                    <a:bodyPr/>
                    <a:lstStyle/>
                    <a:p>
                      <a:pPr algn="l" fontAlgn="ctr"/>
                      <a:r>
                        <a:rPr lang="en-US" sz="1400" b="0" i="0" u="none" strike="noStrike" dirty="0">
                          <a:solidFill>
                            <a:srgbClr val="000000"/>
                          </a:solidFill>
                          <a:latin typeface="Calibri"/>
                        </a:rPr>
                        <a:t>Possible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10%</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8%</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12%</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57175">
                <a:tc>
                  <a:txBody>
                    <a:bodyPr/>
                    <a:lstStyle/>
                    <a:p>
                      <a:pPr algn="l" fontAlgn="ctr"/>
                      <a:r>
                        <a:rPr lang="en-US" sz="1400" b="0" i="0" u="none" strike="noStrike" dirty="0" smtClean="0">
                          <a:solidFill>
                            <a:srgbClr val="000000"/>
                          </a:solidFill>
                          <a:latin typeface="Calibri"/>
                        </a:rPr>
                        <a:t>Others</a:t>
                      </a:r>
                      <a:endParaRPr lang="en-US" sz="1400" b="0" i="0" u="none" strike="noStrike" dirty="0">
                        <a:solidFill>
                          <a:srgbClr val="000000"/>
                        </a:solidFill>
                        <a:latin typeface="Calibri"/>
                      </a:endParaRP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81%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83%</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75%</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sp>
        <p:nvSpPr>
          <p:cNvPr id="25" name="TextBox 24"/>
          <p:cNvSpPr txBox="1"/>
          <p:nvPr/>
        </p:nvSpPr>
        <p:spPr>
          <a:xfrm>
            <a:off x="5410200" y="1941493"/>
            <a:ext cx="3657600"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smtClean="0">
                <a:solidFill>
                  <a:srgbClr val="C00000"/>
                </a:solidFill>
                <a:latin typeface="Calibri" pitchFamily="34" charset="0"/>
              </a:rPr>
              <a:t>The best candidates for Hosted Exchange are defined as likely to consider Hosted Exchange for $15 or more per user per month, and likely to consider switching in 1 year or less. </a:t>
            </a:r>
          </a:p>
        </p:txBody>
      </p:sp>
      <p:cxnSp>
        <p:nvCxnSpPr>
          <p:cNvPr id="36" name="Straight Arrow Connector 35"/>
          <p:cNvCxnSpPr/>
          <p:nvPr/>
        </p:nvCxnSpPr>
        <p:spPr>
          <a:xfrm>
            <a:off x="5486400" y="38100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China</a:t>
            </a:r>
            <a:endParaRPr lang="en-US" dirty="0"/>
          </a:p>
        </p:txBody>
      </p:sp>
      <p:sp>
        <p:nvSpPr>
          <p:cNvPr id="5" name="Content Placeholder 4"/>
          <p:cNvSpPr>
            <a:spLocks noGrp="1"/>
          </p:cNvSpPr>
          <p:nvPr>
            <p:ph type="body" idx="1"/>
          </p:nvPr>
        </p:nvSpPr>
        <p:spPr/>
        <p:txBody>
          <a:bodyPr/>
          <a:lstStyle/>
          <a:p>
            <a:pPr lvl="1"/>
            <a:endParaRPr lang="en-US" dirty="0" smtClean="0"/>
          </a:p>
          <a:p>
            <a:pPr lvl="1"/>
            <a:endParaRPr lang="en-US" dirty="0" smtClean="0"/>
          </a:p>
          <a:p>
            <a:endParaRPr lang="en-US" dirty="0"/>
          </a:p>
        </p:txBody>
      </p:sp>
      <p:sp>
        <p:nvSpPr>
          <p:cNvPr id="7" name="Content Placeholder 4"/>
          <p:cNvSpPr txBox="1">
            <a:spLocks/>
          </p:cNvSpPr>
          <p:nvPr/>
        </p:nvSpPr>
        <p:spPr>
          <a:xfrm>
            <a:off x="228600" y="1336344"/>
            <a:ext cx="8610600" cy="4683456"/>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r>
              <a:rPr lang="en-US" sz="1600" dirty="0" smtClean="0">
                <a:solidFill>
                  <a:schemeClr val="bg1"/>
                </a:solidFill>
                <a:latin typeface="Calibri" pitchFamily="34" charset="0"/>
              </a:rPr>
              <a:t>36% of small and 28% of mid-sized business represent a significant opportunity for hosted messaging and collaboration and communication services and applications.</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r>
              <a:rPr kumimoji="0" lang="en-US" sz="1600" b="0" i="0" u="none" strike="noStrike" kern="1200" cap="none" spc="0" normalizeH="0" baseline="0" noProof="0" dirty="0" smtClean="0">
                <a:ln>
                  <a:noFill/>
                </a:ln>
                <a:solidFill>
                  <a:schemeClr val="bg1"/>
                </a:solidFill>
                <a:effectLst/>
                <a:uLnTx/>
                <a:uFillTx/>
                <a:latin typeface="Calibri" pitchFamily="34" charset="0"/>
                <a:ea typeface="+mn-ea"/>
                <a:cs typeface="+mn-cs"/>
              </a:rPr>
              <a:t>With respect to Hosted Exchange in particular, over half would</a:t>
            </a:r>
            <a:r>
              <a:rPr kumimoji="0" lang="en-US" sz="1600" b="0" i="0" u="none" strike="noStrike" kern="1200" cap="none" spc="0" normalizeH="0" noProof="0" dirty="0" smtClean="0">
                <a:ln>
                  <a:noFill/>
                </a:ln>
                <a:solidFill>
                  <a:schemeClr val="bg1"/>
                </a:solidFill>
                <a:effectLst/>
                <a:uLnTx/>
                <a:uFillTx/>
                <a:latin typeface="Calibri" pitchFamily="34" charset="0"/>
                <a:ea typeface="+mn-ea"/>
                <a:cs typeface="+mn-cs"/>
              </a:rPr>
              <a:t> consider </a:t>
            </a:r>
            <a:r>
              <a:rPr lang="en-US" sz="1600" dirty="0" smtClean="0">
                <a:solidFill>
                  <a:schemeClr val="bg1"/>
                </a:solidFill>
                <a:latin typeface="Calibri" pitchFamily="34" charset="0"/>
              </a:rPr>
              <a:t>or evaluate </a:t>
            </a:r>
            <a:r>
              <a:rPr kumimoji="0" lang="en-US" sz="1600" b="0" i="0" u="none" strike="noStrike" kern="1200" cap="none" spc="0" normalizeH="0" noProof="0" dirty="0" smtClean="0">
                <a:ln>
                  <a:noFill/>
                </a:ln>
                <a:solidFill>
                  <a:schemeClr val="bg1"/>
                </a:solidFill>
                <a:effectLst/>
                <a:uLnTx/>
                <a:uFillTx/>
                <a:latin typeface="Calibri" pitchFamily="34" charset="0"/>
                <a:ea typeface="+mn-ea"/>
                <a:cs typeface="+mn-cs"/>
              </a:rPr>
              <a:t>Hosted Exchange in the </a:t>
            </a:r>
            <a:r>
              <a:rPr lang="en-US" sz="1600" dirty="0" smtClean="0">
                <a:solidFill>
                  <a:schemeClr val="bg1"/>
                </a:solidFill>
                <a:latin typeface="Calibri" pitchFamily="34" charset="0"/>
              </a:rPr>
              <a:t>next few years.</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r>
              <a:rPr kumimoji="0" lang="en-US" sz="16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kumimoji="0" lang="en-US" sz="1600" b="1" i="0" u="none" strike="noStrike" kern="1200" cap="none" spc="0" normalizeH="0" baseline="0" noProof="0" dirty="0" smtClean="0">
                <a:ln>
                  <a:noFill/>
                </a:ln>
                <a:solidFill>
                  <a:schemeClr val="bg1"/>
                </a:solidFill>
                <a:effectLst/>
                <a:uLnTx/>
                <a:uFillTx/>
                <a:latin typeface="Calibri" pitchFamily="34" charset="0"/>
                <a:ea typeface="+mn-ea"/>
                <a:cs typeface="+mn-cs"/>
              </a:rPr>
              <a:t>13%</a:t>
            </a:r>
            <a:r>
              <a:rPr kumimoji="0" lang="en-US" sz="1600" b="0" i="0" u="none" strike="noStrike" kern="1200" cap="none" spc="0" normalizeH="0" baseline="0" noProof="0" dirty="0" smtClean="0">
                <a:ln>
                  <a:noFill/>
                </a:ln>
                <a:solidFill>
                  <a:schemeClr val="bg1"/>
                </a:solidFill>
                <a:effectLst/>
                <a:uLnTx/>
                <a:uFillTx/>
                <a:latin typeface="Calibri" pitchFamily="34" charset="0"/>
                <a:ea typeface="+mn-ea"/>
                <a:cs typeface="+mn-cs"/>
              </a:rPr>
              <a:t> of companies qualify as “Best Candidates” for Hosted Exchange (potentially interested in adopting at equivalent of us </a:t>
            </a:r>
            <a:r>
              <a:rPr kumimoji="0" lang="en-US" sz="1600" b="1" i="0" u="none" strike="noStrike" kern="1200" cap="none" spc="0" normalizeH="0" baseline="0" noProof="0" dirty="0" smtClean="0">
                <a:ln>
                  <a:noFill/>
                </a:ln>
                <a:solidFill>
                  <a:schemeClr val="bg1"/>
                </a:solidFill>
                <a:effectLst/>
                <a:uLnTx/>
                <a:uFillTx/>
                <a:latin typeface="Calibri" pitchFamily="34" charset="0"/>
                <a:ea typeface="+mn-ea"/>
                <a:cs typeface="+mn-cs"/>
              </a:rPr>
              <a:t>$10 </a:t>
            </a:r>
            <a:r>
              <a:rPr kumimoji="0" lang="en-US" sz="1600" b="0" i="0" u="none" strike="noStrike" kern="1200" cap="none" spc="0" normalizeH="0" baseline="0" noProof="0" dirty="0" smtClean="0">
                <a:ln>
                  <a:noFill/>
                </a:ln>
                <a:solidFill>
                  <a:schemeClr val="bg1"/>
                </a:solidFill>
                <a:effectLst/>
                <a:uLnTx/>
                <a:uFillTx/>
                <a:latin typeface="Calibri" pitchFamily="34" charset="0"/>
                <a:ea typeface="+mn-ea"/>
                <a:cs typeface="+mn-cs"/>
              </a:rPr>
              <a:t>within 2 years).</a:t>
            </a:r>
          </a:p>
          <a:p>
            <a:pPr marL="731520" lvl="1" indent="-274320" eaLnBrk="1" fontAlgn="auto" hangingPunct="1">
              <a:spcBef>
                <a:spcPts val="600"/>
              </a:spcBef>
              <a:spcAft>
                <a:spcPts val="0"/>
              </a:spcAft>
              <a:buClr>
                <a:schemeClr val="accent1"/>
              </a:buClr>
              <a:buSzPct val="76000"/>
              <a:buFont typeface="Arial" pitchFamily="34" charset="0"/>
              <a:buChar char="•"/>
              <a:defRPr/>
            </a:pPr>
            <a:r>
              <a:rPr kumimoji="0" lang="en-US" sz="1400" b="1" i="0" u="none" strike="noStrike" kern="1200" cap="none" spc="0" normalizeH="0" baseline="0" noProof="0" dirty="0" smtClean="0">
                <a:ln>
                  <a:noFill/>
                </a:ln>
                <a:solidFill>
                  <a:schemeClr val="bg1"/>
                </a:solidFill>
                <a:effectLst/>
                <a:uLnTx/>
                <a:uFillTx/>
                <a:latin typeface="Calibri" pitchFamily="34" charset="0"/>
                <a:ea typeface="+mn-ea"/>
                <a:cs typeface="+mn-cs"/>
              </a:rPr>
              <a:t>11% </a:t>
            </a:r>
            <a:r>
              <a:rPr kumimoji="0" lang="en-US" sz="1400" b="0" i="0" u="none" strike="noStrike" kern="1200" cap="none" spc="0" normalizeH="0" baseline="0" noProof="0" dirty="0" smtClean="0">
                <a:ln>
                  <a:noFill/>
                </a:ln>
                <a:solidFill>
                  <a:schemeClr val="bg1"/>
                </a:solidFill>
                <a:effectLst/>
                <a:uLnTx/>
                <a:uFillTx/>
                <a:latin typeface="Calibri" pitchFamily="34" charset="0"/>
                <a:ea typeface="+mn-ea"/>
                <a:cs typeface="+mn-cs"/>
              </a:rPr>
              <a:t>of Small companies with 1-50</a:t>
            </a:r>
            <a:r>
              <a:rPr kumimoji="0" lang="en-US" sz="1400" b="0" i="0" u="none" strike="noStrike" kern="1200" cap="none" spc="0" normalizeH="0" noProof="0" dirty="0" smtClean="0">
                <a:ln>
                  <a:noFill/>
                </a:ln>
                <a:solidFill>
                  <a:schemeClr val="bg1"/>
                </a:solidFill>
                <a:effectLst/>
                <a:uLnTx/>
                <a:uFillTx/>
                <a:latin typeface="Calibri" pitchFamily="34" charset="0"/>
                <a:ea typeface="+mn-ea"/>
                <a:cs typeface="+mn-cs"/>
              </a:rPr>
              <a:t> employees</a:t>
            </a:r>
            <a:endParaRPr lang="en-US" sz="1400" dirty="0" smtClean="0">
              <a:solidFill>
                <a:schemeClr val="bg1"/>
              </a:solidFill>
              <a:latin typeface="Calibri" pitchFamily="34" charset="0"/>
              <a:ea typeface="+mn-ea"/>
              <a:cs typeface="+mn-cs"/>
            </a:endParaRPr>
          </a:p>
          <a:p>
            <a:pPr marL="731520" lvl="1" indent="-274320" eaLnBrk="1" fontAlgn="auto" hangingPunct="1">
              <a:spcBef>
                <a:spcPts val="600"/>
              </a:spcBef>
              <a:spcAft>
                <a:spcPts val="0"/>
              </a:spcAft>
              <a:buClr>
                <a:schemeClr val="accent1"/>
              </a:buClr>
              <a:buSzPct val="76000"/>
              <a:buFont typeface="Arial" pitchFamily="34" charset="0"/>
              <a:buChar char="•"/>
              <a:defRPr/>
            </a:pPr>
            <a:r>
              <a:rPr kumimoji="0" lang="en-US" sz="1400" b="0" i="0" u="none" strike="noStrike" kern="1200" cap="none" spc="0" normalizeH="0" baseline="0" noProof="0" dirty="0" smtClean="0">
                <a:ln>
                  <a:noFill/>
                </a:ln>
                <a:solidFill>
                  <a:schemeClr val="bg1"/>
                </a:solidFill>
                <a:effectLst/>
                <a:uLnTx/>
                <a:uFillTx/>
                <a:latin typeface="Calibri" pitchFamily="34" charset="0"/>
                <a:ea typeface="+mn-ea"/>
                <a:cs typeface="+mn-cs"/>
              </a:rPr>
              <a:t>1</a:t>
            </a:r>
            <a:r>
              <a:rPr lang="en-US" sz="1400" b="1" dirty="0" smtClean="0">
                <a:solidFill>
                  <a:schemeClr val="bg1"/>
                </a:solidFill>
                <a:latin typeface="Calibri" pitchFamily="34" charset="0"/>
              </a:rPr>
              <a:t>4</a:t>
            </a:r>
            <a:r>
              <a:rPr kumimoji="0" lang="en-US" sz="1400" b="1" i="0" u="none" strike="noStrike" kern="1200" cap="none" spc="0" normalizeH="0" baseline="0" noProof="0" dirty="0" smtClean="0">
                <a:ln>
                  <a:noFill/>
                </a:ln>
                <a:solidFill>
                  <a:schemeClr val="bg1"/>
                </a:solidFill>
                <a:effectLst/>
                <a:uLnTx/>
                <a:uFillTx/>
                <a:latin typeface="Calibri" pitchFamily="34" charset="0"/>
                <a:ea typeface="+mn-ea"/>
                <a:cs typeface="+mn-cs"/>
              </a:rPr>
              <a:t>%</a:t>
            </a:r>
            <a:r>
              <a:rPr kumimoji="0" lang="en-US" sz="1400" b="0" i="0" u="none" strike="noStrike" kern="1200" cap="none" spc="0" normalizeH="0" baseline="0" noProof="0" dirty="0" smtClean="0">
                <a:ln>
                  <a:noFill/>
                </a:ln>
                <a:solidFill>
                  <a:schemeClr val="bg1"/>
                </a:solidFill>
                <a:effectLst/>
                <a:uLnTx/>
                <a:uFillTx/>
                <a:latin typeface="Calibri" pitchFamily="34" charset="0"/>
                <a:ea typeface="+mn-ea"/>
                <a:cs typeface="+mn-cs"/>
              </a:rPr>
              <a:t> of Medium companies with 51 or more employees</a:t>
            </a:r>
            <a:endParaRPr kumimoji="0" lang="en-US" sz="1600" b="0"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r>
              <a:rPr kumimoji="0" lang="en-US" sz="1600" b="0" i="0" u="none" strike="noStrike" kern="1200" cap="none" spc="0" normalizeH="0" baseline="0" noProof="0" dirty="0" smtClean="0">
                <a:ln>
                  <a:noFill/>
                </a:ln>
                <a:solidFill>
                  <a:schemeClr val="bg1"/>
                </a:solidFill>
                <a:effectLst/>
                <a:uLnTx/>
                <a:uFillTx/>
                <a:latin typeface="Calibri" pitchFamily="34" charset="0"/>
                <a:ea typeface="+mn-ea"/>
                <a:cs typeface="+mn-cs"/>
              </a:rPr>
              <a:t>Characteristics of “Best Candidates” include</a:t>
            </a:r>
          </a:p>
          <a:p>
            <a:pPr marL="731520" lvl="1" indent="-274320" eaLnBrk="1" fontAlgn="auto" hangingPunct="1">
              <a:spcBef>
                <a:spcPts val="600"/>
              </a:spcBef>
              <a:spcAft>
                <a:spcPts val="0"/>
              </a:spcAft>
              <a:buClr>
                <a:schemeClr val="accent1"/>
              </a:buClr>
              <a:buSzPct val="76000"/>
              <a:buFont typeface="Arial" pitchFamily="34" charset="0"/>
              <a:buChar char="•"/>
              <a:defRPr/>
            </a:pPr>
            <a:r>
              <a:rPr kumimoji="0" lang="en-US" sz="1400" b="0" i="0" u="none" strike="noStrike" kern="1200" cap="none" spc="0" normalizeH="0" baseline="0" noProof="0" dirty="0" smtClean="0">
                <a:ln>
                  <a:noFill/>
                </a:ln>
                <a:solidFill>
                  <a:schemeClr val="bg1"/>
                </a:solidFill>
                <a:effectLst/>
                <a:uLnTx/>
                <a:uFillTx/>
                <a:latin typeface="Calibri" pitchFamily="34" charset="0"/>
                <a:ea typeface="+mn-ea"/>
                <a:cs typeface="+mn-cs"/>
              </a:rPr>
              <a:t>Likely to be using POP email account</a:t>
            </a:r>
          </a:p>
          <a:p>
            <a:pPr marL="731520" lvl="1" indent="-274320" eaLnBrk="1" fontAlgn="auto" hangingPunct="1">
              <a:spcBef>
                <a:spcPts val="600"/>
              </a:spcBef>
              <a:spcAft>
                <a:spcPts val="0"/>
              </a:spcAft>
              <a:buClr>
                <a:schemeClr val="accent1"/>
              </a:buClr>
              <a:buSzPct val="76000"/>
              <a:buFont typeface="Arial" pitchFamily="34" charset="0"/>
              <a:buChar char="•"/>
              <a:defRPr/>
            </a:pPr>
            <a:r>
              <a:rPr kumimoji="0" lang="en-US" sz="1400" b="0" i="0" u="none" strike="noStrike" kern="1200" cap="none" spc="0" normalizeH="0" baseline="0" noProof="0" dirty="0" smtClean="0">
                <a:ln>
                  <a:noFill/>
                </a:ln>
                <a:solidFill>
                  <a:schemeClr val="bg1"/>
                </a:solidFill>
                <a:effectLst/>
                <a:uLnTx/>
                <a:uFillTx/>
                <a:latin typeface="Calibri" pitchFamily="34" charset="0"/>
                <a:ea typeface="+mn-ea"/>
                <a:cs typeface="+mn-cs"/>
              </a:rPr>
              <a:t>Growth Oriented</a:t>
            </a:r>
          </a:p>
          <a:p>
            <a:pPr marL="731520" lvl="1" indent="-274320" eaLnBrk="1" fontAlgn="auto" hangingPunct="1">
              <a:spcBef>
                <a:spcPts val="600"/>
              </a:spcBef>
              <a:spcAft>
                <a:spcPts val="0"/>
              </a:spcAft>
              <a:buClr>
                <a:schemeClr val="accent1"/>
              </a:buClr>
              <a:buSzPct val="76000"/>
              <a:buFont typeface="Arial" pitchFamily="34" charset="0"/>
              <a:buChar char="•"/>
              <a:defRPr/>
            </a:pPr>
            <a:r>
              <a:rPr kumimoji="0" lang="en-US" sz="1400" b="0" i="0" u="none" strike="noStrike" kern="1200" cap="none" spc="0" normalizeH="0" baseline="0" noProof="0" dirty="0" smtClean="0">
                <a:ln>
                  <a:noFill/>
                </a:ln>
                <a:solidFill>
                  <a:schemeClr val="bg1"/>
                </a:solidFill>
                <a:effectLst/>
                <a:uLnTx/>
                <a:uFillTx/>
                <a:latin typeface="Calibri" pitchFamily="34" charset="0"/>
                <a:ea typeface="+mn-ea"/>
                <a:cs typeface="+mn-cs"/>
              </a:rPr>
              <a:t>Part of work force is Mobile - Outside Sales and Customer Service</a:t>
            </a:r>
          </a:p>
          <a:p>
            <a:pPr marL="274320" lvl="0" indent="-274320">
              <a:spcBef>
                <a:spcPts val="600"/>
              </a:spcBef>
              <a:buClr>
                <a:schemeClr val="accent1"/>
              </a:buClr>
              <a:buSzPct val="76000"/>
              <a:buFont typeface="Arial" pitchFamily="34" charset="0"/>
              <a:buChar char="•"/>
            </a:pPr>
            <a:r>
              <a:rPr kumimoji="0" lang="en-US" sz="1600" b="0" i="0" u="none" strike="noStrike" kern="1200" cap="none" spc="0" normalizeH="0" baseline="0" noProof="0" dirty="0" smtClean="0">
                <a:ln>
                  <a:noFill/>
                </a:ln>
                <a:solidFill>
                  <a:schemeClr val="bg1"/>
                </a:solidFill>
                <a:effectLst/>
                <a:uLnTx/>
                <a:uFillTx/>
                <a:latin typeface="Calibri" pitchFamily="34" charset="0"/>
                <a:ea typeface="+mn-ea"/>
                <a:cs typeface="+mn-cs"/>
              </a:rPr>
              <a:t>Best Industries are:</a:t>
            </a:r>
            <a:r>
              <a:rPr lang="en-US" sz="1600" dirty="0" smtClean="0">
                <a:solidFill>
                  <a:schemeClr val="bg1"/>
                </a:solidFill>
                <a:latin typeface="Calibri" pitchFamily="34" charset="0"/>
              </a:rPr>
              <a:t> Hospitality &amp; Travel, IT, and Media and Manufacturing</a:t>
            </a:r>
            <a:endParaRPr kumimoji="0" lang="en-US" sz="1600" b="0"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r>
              <a:rPr kumimoji="0" lang="en-US" sz="1600" i="0" u="none" strike="noStrike" kern="1200" cap="none" spc="0" normalizeH="0" baseline="0" noProof="0" dirty="0" smtClean="0">
                <a:ln>
                  <a:noFill/>
                </a:ln>
                <a:solidFill>
                  <a:schemeClr val="bg1"/>
                </a:solidFill>
                <a:effectLst/>
                <a:uLnTx/>
                <a:uFillTx/>
                <a:latin typeface="Calibri" pitchFamily="34" charset="0"/>
                <a:ea typeface="+mn-ea"/>
                <a:cs typeface="+mn-cs"/>
              </a:rPr>
              <a:t>Interested in Unified Communications is still at early stage,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r>
              <a:rPr kumimoji="0" lang="en-US" sz="1600" i="0" u="none" strike="noStrike" kern="1200" cap="none" spc="0" normalizeH="0" baseline="0" noProof="0" dirty="0" smtClean="0">
                <a:ln>
                  <a:noFill/>
                </a:ln>
                <a:solidFill>
                  <a:schemeClr val="bg1"/>
                </a:solidFill>
                <a:effectLst/>
                <a:uLnTx/>
                <a:uFillTx/>
                <a:latin typeface="Calibri" pitchFamily="34" charset="0"/>
                <a:ea typeface="+mn-ea"/>
                <a:cs typeface="+mn-cs"/>
              </a:rPr>
              <a:t>Strong interest (29% of small, 25%</a:t>
            </a:r>
            <a:r>
              <a:rPr kumimoji="0" lang="en-US" sz="1600" i="0" u="none" strike="noStrike" kern="1200" cap="none" spc="0" normalizeH="0" noProof="0" dirty="0" smtClean="0">
                <a:ln>
                  <a:noFill/>
                </a:ln>
                <a:solidFill>
                  <a:schemeClr val="bg1"/>
                </a:solidFill>
                <a:effectLst/>
                <a:uLnTx/>
                <a:uFillTx/>
                <a:latin typeface="Calibri" pitchFamily="34" charset="0"/>
                <a:ea typeface="+mn-ea"/>
                <a:cs typeface="+mn-cs"/>
              </a:rPr>
              <a:t> of medium</a:t>
            </a:r>
            <a:r>
              <a:rPr kumimoji="0" lang="en-US" sz="1600" i="0" u="none" strike="noStrike" kern="1200" cap="none" spc="0" normalizeH="0" baseline="0" noProof="0" dirty="0" smtClean="0">
                <a:ln>
                  <a:noFill/>
                </a:ln>
                <a:solidFill>
                  <a:schemeClr val="bg1"/>
                </a:solidFill>
                <a:effectLst/>
                <a:uLnTx/>
                <a:uFillTx/>
                <a:latin typeface="Calibri" pitchFamily="34" charset="0"/>
                <a:ea typeface="+mn-ea"/>
                <a:cs typeface="+mn-cs"/>
              </a:rPr>
              <a:t>) expressed in CRM</a:t>
            </a:r>
            <a:r>
              <a:rPr kumimoji="0" lang="en-US" sz="1600" i="0" u="none" strike="noStrike" kern="1200" cap="none" spc="0" normalizeH="0" noProof="0" dirty="0" smtClean="0">
                <a:ln>
                  <a:noFill/>
                </a:ln>
                <a:solidFill>
                  <a:schemeClr val="bg1"/>
                </a:solidFill>
                <a:effectLst/>
                <a:uLnTx/>
                <a:uFillTx/>
                <a:latin typeface="Calibri" pitchFamily="34" charset="0"/>
                <a:ea typeface="+mn-ea"/>
                <a:cs typeface="+mn-cs"/>
              </a:rPr>
              <a:t> </a:t>
            </a:r>
          </a:p>
          <a:p>
            <a:pPr marL="274320" lvl="0" indent="-274320" eaLnBrk="1" fontAlgn="auto" hangingPunct="1">
              <a:spcBef>
                <a:spcPts val="600"/>
              </a:spcBef>
              <a:spcAft>
                <a:spcPts val="0"/>
              </a:spcAft>
              <a:buClr>
                <a:schemeClr val="accent1"/>
              </a:buClr>
              <a:buSzPct val="76000"/>
              <a:buFont typeface="Arial" pitchFamily="34" charset="0"/>
              <a:buChar char="•"/>
              <a:defRPr/>
            </a:pPr>
            <a:r>
              <a:rPr lang="en-US" sz="1600" dirty="0" smtClean="0">
                <a:solidFill>
                  <a:schemeClr val="bg1"/>
                </a:solidFill>
                <a:latin typeface="Calibri" pitchFamily="34" charset="0"/>
              </a:rPr>
              <a:t>Strong interest </a:t>
            </a:r>
            <a:r>
              <a:rPr kumimoji="0" lang="en-US" sz="1600" i="0" u="none" strike="noStrike" kern="1200" cap="none" spc="0" normalizeH="0" noProof="0" dirty="0" smtClean="0">
                <a:ln>
                  <a:noFill/>
                </a:ln>
                <a:solidFill>
                  <a:schemeClr val="bg1"/>
                </a:solidFill>
                <a:effectLst/>
                <a:uLnTx/>
                <a:uFillTx/>
                <a:latin typeface="Calibri" pitchFamily="34" charset="0"/>
                <a:ea typeface="+mn-ea"/>
                <a:cs typeface="+mn-cs"/>
              </a:rPr>
              <a:t>– for small companies – in Mobile office (24%)</a:t>
            </a:r>
            <a:r>
              <a:rPr kumimoji="0" lang="en-US" sz="1600" i="0" u="none" strike="noStrike" kern="1200" cap="none" spc="0" normalizeH="0" baseline="0" noProof="0" dirty="0" smtClean="0">
                <a:ln>
                  <a:noFill/>
                </a:ln>
                <a:solidFill>
                  <a:schemeClr val="bg1"/>
                </a:solidFill>
                <a:effectLst/>
                <a:uLnTx/>
                <a:uFillTx/>
                <a:latin typeface="Calibri" pitchFamily="34" charset="0"/>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pitchFamily="2" charset="2"/>
              <a:buChar char="§"/>
              <a:tabLst/>
              <a:defRPr/>
            </a:pPr>
            <a:r>
              <a:rPr kumimoji="0" lang="en-US" sz="1600" b="0" i="0" u="none" strike="noStrike" kern="1200" cap="none" spc="0" normalizeH="0" baseline="0" noProof="0" dirty="0" smtClean="0">
                <a:ln>
                  <a:noFill/>
                </a:ln>
                <a:solidFill>
                  <a:schemeClr val="bg1"/>
                </a:solidFill>
                <a:effectLst/>
                <a:uLnTx/>
                <a:uFillTx/>
                <a:latin typeface="Calibri" pitchFamily="34" charset="0"/>
                <a:ea typeface="+mn-ea"/>
                <a:cs typeface="+mn-cs"/>
              </a:rPr>
              <a:t>First choice</a:t>
            </a:r>
            <a:r>
              <a:rPr kumimoji="0" lang="en-US" sz="1600" b="0" i="0" u="none" strike="noStrike" kern="1200" cap="none" spc="0" normalizeH="0" noProof="0" dirty="0" smtClean="0">
                <a:ln>
                  <a:noFill/>
                </a:ln>
                <a:solidFill>
                  <a:schemeClr val="bg1"/>
                </a:solidFill>
                <a:effectLst/>
                <a:uLnTx/>
                <a:uFillTx/>
                <a:latin typeface="Calibri" pitchFamily="34" charset="0"/>
                <a:ea typeface="+mn-ea"/>
                <a:cs typeface="+mn-cs"/>
              </a:rPr>
              <a:t> for hosted applications provider is either the mobile phone company (34% of small, 29% of medium) or a specialized hosted</a:t>
            </a:r>
            <a:r>
              <a:rPr lang="en-US" sz="1600" dirty="0" smtClean="0">
                <a:solidFill>
                  <a:schemeClr val="bg1"/>
                </a:solidFill>
                <a:latin typeface="Calibri" pitchFamily="34" charset="0"/>
              </a:rPr>
              <a:t>d app provider (29% of small, 30% of medium). </a:t>
            </a:r>
            <a:endParaRPr lang="en-US" sz="1600" dirty="0" smtClean="0">
              <a:solidFill>
                <a:schemeClr val="bg1"/>
              </a:solidFill>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Grp="1" noChangeAspect="1"/>
          </p:cNvGraphicFramePr>
          <p:nvPr/>
        </p:nvGraphicFramePr>
        <p:xfrm>
          <a:off x="3124200" y="3124200"/>
          <a:ext cx="234315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Object 2"/>
          <p:cNvGraphicFramePr>
            <a:graphicFrameLocks noGrp="1" noChangeAspect="1"/>
          </p:cNvGraphicFramePr>
          <p:nvPr/>
        </p:nvGraphicFramePr>
        <p:xfrm>
          <a:off x="457200" y="3124200"/>
          <a:ext cx="234315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21"/>
          <p:cNvSpPr>
            <a:spLocks noGrp="1"/>
          </p:cNvSpPr>
          <p:nvPr>
            <p:ph type="title"/>
          </p:nvPr>
        </p:nvSpPr>
        <p:spPr/>
        <p:txBody>
          <a:bodyPr>
            <a:noAutofit/>
          </a:bodyPr>
          <a:lstStyle/>
          <a:p>
            <a:r>
              <a:rPr lang="en-US" sz="2000" dirty="0" smtClean="0"/>
              <a:t>China: The best candidates for Hosted Exchange are defined as likely to consider Hosted Exchange for $10 or more per user per month, and likely to switch within 2 years.</a:t>
            </a:r>
            <a:br>
              <a:rPr lang="en-US" sz="2000" dirty="0" smtClean="0"/>
            </a:br>
            <a:endParaRPr lang="en-US" sz="2000" dirty="0"/>
          </a:p>
        </p:txBody>
      </p:sp>
      <p:sp>
        <p:nvSpPr>
          <p:cNvPr id="30" name="Right Bracket 29"/>
          <p:cNvSpPr/>
          <p:nvPr/>
        </p:nvSpPr>
        <p:spPr>
          <a:xfrm>
            <a:off x="2667000" y="3429000"/>
            <a:ext cx="76200" cy="8382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Straight Arrow Connector 30"/>
          <p:cNvCxnSpPr/>
          <p:nvPr/>
        </p:nvCxnSpPr>
        <p:spPr>
          <a:xfrm>
            <a:off x="2743200" y="3810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ight Bracket 34"/>
          <p:cNvSpPr/>
          <p:nvPr/>
        </p:nvSpPr>
        <p:spPr>
          <a:xfrm>
            <a:off x="5029200" y="3569527"/>
            <a:ext cx="45719" cy="123107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6" name="Straight Arrow Connector 35"/>
          <p:cNvCxnSpPr/>
          <p:nvPr/>
        </p:nvCxnSpPr>
        <p:spPr>
          <a:xfrm>
            <a:off x="5074919" y="4113212"/>
            <a:ext cx="1828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 y="2659040"/>
            <a:ext cx="2514600" cy="615553"/>
          </a:xfrm>
          <a:prstGeom prst="rect">
            <a:avLst/>
          </a:prstGeom>
          <a:noFill/>
        </p:spPr>
        <p:txBody>
          <a:bodyPr wrap="square" rtlCol="0">
            <a:spAutoFit/>
          </a:bodyPr>
          <a:lstStyle/>
          <a:p>
            <a:pPr algn="ctr"/>
            <a:r>
              <a:rPr lang="en-US" sz="1200" b="1" dirty="0" smtClean="0">
                <a:latin typeface="Calibri" pitchFamily="34" charset="0"/>
              </a:rPr>
              <a:t>Would consider </a:t>
            </a:r>
          </a:p>
          <a:p>
            <a:pPr algn="ctr"/>
            <a:r>
              <a:rPr lang="en-US" sz="1200" b="1" dirty="0" smtClean="0">
                <a:latin typeface="Calibri" pitchFamily="34" charset="0"/>
              </a:rPr>
              <a:t>Hosted Exchange at…</a:t>
            </a:r>
          </a:p>
          <a:p>
            <a:pPr algn="ctr"/>
            <a:r>
              <a:rPr lang="en-US" sz="1000" dirty="0" smtClean="0">
                <a:solidFill>
                  <a:schemeClr val="bg1"/>
                </a:solidFill>
                <a:latin typeface="Calibri" pitchFamily="34" charset="0"/>
              </a:rPr>
              <a:t>Base: Not already using Hosted Exchange</a:t>
            </a:r>
          </a:p>
        </p:txBody>
      </p:sp>
      <p:sp>
        <p:nvSpPr>
          <p:cNvPr id="38" name="TextBox 37"/>
          <p:cNvSpPr txBox="1"/>
          <p:nvPr/>
        </p:nvSpPr>
        <p:spPr>
          <a:xfrm>
            <a:off x="2958145" y="2667002"/>
            <a:ext cx="2514600" cy="615553"/>
          </a:xfrm>
          <a:prstGeom prst="rect">
            <a:avLst/>
          </a:prstGeom>
          <a:noFill/>
        </p:spPr>
        <p:txBody>
          <a:bodyPr wrap="square" rtlCol="0">
            <a:spAutoFit/>
          </a:bodyPr>
          <a:lstStyle/>
          <a:p>
            <a:pPr algn="ctr"/>
            <a:r>
              <a:rPr lang="en-US" sz="1200" b="1" dirty="0" smtClean="0">
                <a:latin typeface="Calibri" pitchFamily="34" charset="0"/>
              </a:rPr>
              <a:t>Timeframe for switching to</a:t>
            </a:r>
          </a:p>
          <a:p>
            <a:pPr algn="ctr"/>
            <a:r>
              <a:rPr lang="en-US" sz="1200" b="1" dirty="0" smtClean="0">
                <a:latin typeface="Calibri" pitchFamily="34" charset="0"/>
              </a:rPr>
              <a:t>Hosted Exchange</a:t>
            </a:r>
          </a:p>
          <a:p>
            <a:pPr algn="ctr"/>
            <a:r>
              <a:rPr lang="en-US" sz="1000" dirty="0" smtClean="0">
                <a:solidFill>
                  <a:schemeClr val="bg1"/>
                </a:solidFill>
                <a:latin typeface="Calibri" pitchFamily="34" charset="0"/>
              </a:rPr>
              <a:t>Base: Willing to consider Hosted Exchange</a:t>
            </a:r>
          </a:p>
        </p:txBody>
      </p:sp>
      <p:sp>
        <p:nvSpPr>
          <p:cNvPr id="39" name="TextBox 38"/>
          <p:cNvSpPr txBox="1"/>
          <p:nvPr/>
        </p:nvSpPr>
        <p:spPr>
          <a:xfrm>
            <a:off x="5562601" y="2971800"/>
            <a:ext cx="3276600" cy="707886"/>
          </a:xfrm>
          <a:prstGeom prst="rect">
            <a:avLst/>
          </a:prstGeom>
          <a:solidFill>
            <a:schemeClr val="accent3">
              <a:lumMod val="75000"/>
            </a:schemeClr>
          </a:solidFill>
        </p:spPr>
        <p:txBody>
          <a:bodyPr wrap="square" rtlCol="0">
            <a:spAutoFit/>
          </a:bodyPr>
          <a:lstStyle/>
          <a:p>
            <a:pPr algn="ctr"/>
            <a:r>
              <a:rPr lang="en-US" sz="2000" dirty="0" smtClean="0">
                <a:latin typeface="Calibri" pitchFamily="34" charset="0"/>
              </a:rPr>
              <a:t>Best Candidates for</a:t>
            </a:r>
          </a:p>
          <a:p>
            <a:pPr algn="ctr"/>
            <a:r>
              <a:rPr lang="en-US" sz="2000" dirty="0" smtClean="0">
                <a:latin typeface="Calibri" pitchFamily="34" charset="0"/>
              </a:rPr>
              <a:t>Hosted Exchange</a:t>
            </a:r>
          </a:p>
        </p:txBody>
      </p:sp>
      <p:sp>
        <p:nvSpPr>
          <p:cNvPr id="14" name="TextBox 13"/>
          <p:cNvSpPr txBox="1"/>
          <p:nvPr/>
        </p:nvSpPr>
        <p:spPr>
          <a:xfrm>
            <a:off x="304800" y="1328916"/>
            <a:ext cx="7696200" cy="1261884"/>
          </a:xfrm>
          <a:prstGeom prst="rect">
            <a:avLst/>
          </a:prstGeom>
          <a:noFill/>
        </p:spPr>
        <p:txBody>
          <a:bodyPr wrap="square" rtlCol="0">
            <a:spAutoFit/>
          </a:bodyPr>
          <a:lstStyle/>
          <a:p>
            <a:pPr marL="225425" indent="-225425">
              <a:buFont typeface="Arial" pitchFamily="34" charset="0"/>
              <a:buChar char="•"/>
            </a:pPr>
            <a:r>
              <a:rPr lang="en-US" sz="1600" dirty="0" smtClean="0">
                <a:latin typeface="Calibri" pitchFamily="34" charset="0"/>
              </a:rPr>
              <a:t>Overall, 13% of companies qualify as best candidates for Hosted Exchange over the next several years. 38% are possible candidates if price were lower and / or a longer time frame is considered.</a:t>
            </a:r>
          </a:p>
          <a:p>
            <a:pPr marL="344488" indent="119063">
              <a:buFont typeface="Courier New" pitchFamily="49" charset="0"/>
              <a:buChar char="o"/>
            </a:pPr>
            <a:r>
              <a:rPr lang="en-US" sz="1400" dirty="0" smtClean="0">
                <a:latin typeface="Calibri" pitchFamily="34" charset="0"/>
              </a:rPr>
              <a:t> 11% of Small</a:t>
            </a:r>
          </a:p>
          <a:p>
            <a:pPr marL="344488" indent="119063">
              <a:buFont typeface="Courier New" pitchFamily="49" charset="0"/>
              <a:buChar char="o"/>
            </a:pPr>
            <a:r>
              <a:rPr lang="en-US" sz="1400" dirty="0" smtClean="0">
                <a:latin typeface="Calibri" pitchFamily="34" charset="0"/>
              </a:rPr>
              <a:t> 14% of Medium</a:t>
            </a:r>
            <a:endParaRPr lang="en-US" sz="1200" dirty="0" smtClean="0">
              <a:latin typeface="Calibri" pitchFamily="34" charset="0"/>
            </a:endParaRPr>
          </a:p>
        </p:txBody>
      </p:sp>
      <p:sp>
        <p:nvSpPr>
          <p:cNvPr id="19" name="Rectangle 18"/>
          <p:cNvSpPr/>
          <p:nvPr/>
        </p:nvSpPr>
        <p:spPr>
          <a:xfrm>
            <a:off x="5410200" y="5334000"/>
            <a:ext cx="3352800" cy="369332"/>
          </a:xfrm>
          <a:prstGeom prst="rect">
            <a:avLst/>
          </a:prstGeom>
        </p:spPr>
        <p:txBody>
          <a:bodyPr wrap="square">
            <a:spAutoFit/>
          </a:bodyPr>
          <a:lstStyle/>
          <a:p>
            <a:endParaRPr lang="en-US" dirty="0"/>
          </a:p>
        </p:txBody>
      </p:sp>
      <p:sp>
        <p:nvSpPr>
          <p:cNvPr id="20" name="TextBox 19"/>
          <p:cNvSpPr txBox="1"/>
          <p:nvPr/>
        </p:nvSpPr>
        <p:spPr>
          <a:xfrm>
            <a:off x="6096000" y="5943600"/>
            <a:ext cx="184731" cy="369332"/>
          </a:xfrm>
          <a:prstGeom prst="rect">
            <a:avLst/>
          </a:prstGeom>
          <a:noFill/>
        </p:spPr>
        <p:txBody>
          <a:bodyPr wrap="none" rtlCol="0">
            <a:spAutoFit/>
          </a:bodyPr>
          <a:lstStyle/>
          <a:p>
            <a:endParaRPr lang="en-US" dirty="0"/>
          </a:p>
        </p:txBody>
      </p:sp>
      <p:sp>
        <p:nvSpPr>
          <p:cNvPr id="21" name="Rectangle 20"/>
          <p:cNvSpPr/>
          <p:nvPr/>
        </p:nvSpPr>
        <p:spPr>
          <a:xfrm>
            <a:off x="5562600" y="5181600"/>
            <a:ext cx="3429000" cy="938719"/>
          </a:xfrm>
          <a:prstGeom prst="rect">
            <a:avLst/>
          </a:prstGeom>
          <a:solidFill>
            <a:schemeClr val="bg1">
              <a:lumMod val="85000"/>
            </a:schemeClr>
          </a:solidFill>
        </p:spPr>
        <p:txBody>
          <a:bodyPr wrap="square">
            <a:spAutoFit/>
          </a:bodyPr>
          <a:lstStyle/>
          <a:p>
            <a:r>
              <a:rPr lang="en-US" sz="1100" dirty="0" smtClean="0"/>
              <a:t>Possible Candidates have many reasons for exclusion from the “Best Candidate” category. Price, time frame, existing infrastructure, anticipated future growth, and lack of clarity on the value proposition are key factors.</a:t>
            </a:r>
            <a:endParaRPr lang="en-US" sz="1100" dirty="0"/>
          </a:p>
        </p:txBody>
      </p:sp>
      <p:graphicFrame>
        <p:nvGraphicFramePr>
          <p:cNvPr id="24" name="Table 23"/>
          <p:cNvGraphicFramePr>
            <a:graphicFrameLocks noGrp="1"/>
          </p:cNvGraphicFramePr>
          <p:nvPr/>
        </p:nvGraphicFramePr>
        <p:xfrm>
          <a:off x="5562600" y="3733800"/>
          <a:ext cx="3276602" cy="1344930"/>
        </p:xfrm>
        <a:graphic>
          <a:graphicData uri="http://schemas.openxmlformats.org/drawingml/2006/table">
            <a:tbl>
              <a:tblPr/>
              <a:tblGrid>
                <a:gridCol w="1295401"/>
                <a:gridCol w="625365"/>
                <a:gridCol w="677918"/>
                <a:gridCol w="677918"/>
              </a:tblGrid>
              <a:tr h="390525">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ctr"/>
                      <a:r>
                        <a:rPr lang="en-US" sz="1200" b="0" i="0" u="none" strike="noStrike" dirty="0">
                          <a:solidFill>
                            <a:srgbClr val="000000"/>
                          </a:solidFill>
                          <a:latin typeface="Calibri"/>
                        </a:rPr>
                        <a:t>Total (N=301)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Small (N=132)</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Medium (N=169)</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7625">
                <a:tc>
                  <a:txBody>
                    <a:bodyPr/>
                    <a:lstStyle/>
                    <a:p>
                      <a:pPr algn="l" fontAlgn="b"/>
                      <a:r>
                        <a:rPr lang="en-US" sz="1200" b="0" i="0" u="none" strike="noStrike" dirty="0">
                          <a:solidFill>
                            <a:srgbClr val="000000"/>
                          </a:solidFill>
                          <a:latin typeface="Calibri"/>
                        </a:rPr>
                        <a:t> </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57175">
                <a:tc>
                  <a:txBody>
                    <a:bodyPr/>
                    <a:lstStyle/>
                    <a:p>
                      <a:pPr algn="l" fontAlgn="ctr"/>
                      <a:r>
                        <a:rPr lang="en-US" sz="1200" b="0" i="0" u="none" strike="noStrike" dirty="0">
                          <a:solidFill>
                            <a:srgbClr val="000000"/>
                          </a:solidFill>
                          <a:latin typeface="Calibri"/>
                        </a:rPr>
                        <a:t>Best Candidates</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200" b="0" i="0" u="none" strike="noStrike" dirty="0">
                          <a:solidFill>
                            <a:srgbClr val="000000"/>
                          </a:solidFill>
                          <a:latin typeface="Calibri"/>
                        </a:rPr>
                        <a:t>13%</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200" b="0" i="0" u="none" strike="noStrike" dirty="0">
                          <a:solidFill>
                            <a:srgbClr val="000000"/>
                          </a:solidFill>
                          <a:latin typeface="Calibri"/>
                        </a:rPr>
                        <a:t>11%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200" b="0" i="0" u="none" strike="noStrike" dirty="0">
                          <a:solidFill>
                            <a:srgbClr val="000000"/>
                          </a:solidFill>
                          <a:latin typeface="Calibri"/>
                        </a:rPr>
                        <a:t>14%</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r>
              <a:tr h="257175">
                <a:tc>
                  <a:txBody>
                    <a:bodyPr/>
                    <a:lstStyle/>
                    <a:p>
                      <a:pPr algn="l" fontAlgn="ctr"/>
                      <a:r>
                        <a:rPr lang="en-US" sz="1200" b="0" i="0" u="none" strike="noStrike" dirty="0">
                          <a:solidFill>
                            <a:srgbClr val="000000"/>
                          </a:solidFill>
                          <a:latin typeface="Calibri"/>
                        </a:rPr>
                        <a:t>Possible Candidates</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solidFill>
                  </a:tcPr>
                </a:tc>
                <a:tc>
                  <a:txBody>
                    <a:bodyPr/>
                    <a:lstStyle/>
                    <a:p>
                      <a:pPr algn="ctr" fontAlgn="ctr"/>
                      <a:r>
                        <a:rPr lang="en-US" sz="1200" b="0" i="0" u="none" strike="noStrike" dirty="0">
                          <a:solidFill>
                            <a:srgbClr val="000000"/>
                          </a:solidFill>
                          <a:latin typeface="Calibri"/>
                        </a:rPr>
                        <a:t>38%</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solidFill>
                  </a:tcPr>
                </a:tc>
                <a:tc>
                  <a:txBody>
                    <a:bodyPr/>
                    <a:lstStyle/>
                    <a:p>
                      <a:pPr algn="ctr" fontAlgn="ctr"/>
                      <a:r>
                        <a:rPr lang="en-US" sz="1200" b="0" i="0" u="none" strike="noStrike" dirty="0">
                          <a:solidFill>
                            <a:srgbClr val="000000"/>
                          </a:solidFill>
                          <a:latin typeface="Calibri"/>
                        </a:rPr>
                        <a:t>35%</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solidFill>
                  </a:tcPr>
                </a:tc>
                <a:tc>
                  <a:txBody>
                    <a:bodyPr/>
                    <a:lstStyle/>
                    <a:p>
                      <a:pPr algn="ctr" fontAlgn="ctr"/>
                      <a:r>
                        <a:rPr lang="en-US" sz="1200" b="0" i="0" u="none" strike="noStrike" dirty="0">
                          <a:solidFill>
                            <a:srgbClr val="000000"/>
                          </a:solidFill>
                          <a:latin typeface="Calibri"/>
                        </a:rPr>
                        <a:t>40%</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solidFill>
                  </a:tcPr>
                </a:tc>
              </a:tr>
              <a:tr h="257175">
                <a:tc>
                  <a:txBody>
                    <a:bodyPr/>
                    <a:lstStyle/>
                    <a:p>
                      <a:pPr algn="l" fontAlgn="ctr"/>
                      <a:r>
                        <a:rPr lang="en-US" sz="1200" b="0" i="0" u="none" strike="noStrike" dirty="0">
                          <a:solidFill>
                            <a:srgbClr val="000000"/>
                          </a:solidFill>
                          <a:latin typeface="Calibri"/>
                        </a:rPr>
                        <a:t>Non-Candidates</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49%</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54%</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46%</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endParaRPr lang="en-US" dirty="0"/>
          </a:p>
        </p:txBody>
      </p:sp>
      <p:sp>
        <p:nvSpPr>
          <p:cNvPr id="3" name="Content Placeholder 2"/>
          <p:cNvSpPr>
            <a:spLocks noGrp="1"/>
          </p:cNvSpPr>
          <p:nvPr>
            <p:ph idx="1"/>
          </p:nvPr>
        </p:nvSpPr>
        <p:spPr>
          <a:xfrm>
            <a:off x="685800" y="1447800"/>
            <a:ext cx="7772400" cy="4495800"/>
          </a:xfrm>
        </p:spPr>
        <p:txBody>
          <a:bodyPr>
            <a:normAutofit fontScale="77500" lnSpcReduction="20000"/>
          </a:bodyPr>
          <a:lstStyle/>
          <a:p>
            <a:r>
              <a:rPr lang="en-US" dirty="0" smtClean="0"/>
              <a:t>Over half of all companies agree that they could benefit from the capabilities of Hosted Exchange </a:t>
            </a:r>
          </a:p>
          <a:p>
            <a:r>
              <a:rPr lang="en-US" dirty="0" smtClean="0"/>
              <a:t>13% of companies qualify as “Best Candidates” for Hosted Exchange</a:t>
            </a:r>
          </a:p>
          <a:p>
            <a:pPr lvl="1"/>
            <a:r>
              <a:rPr lang="en-US" dirty="0" smtClean="0"/>
              <a:t>Interested in adopting at equivalent of us $10 within 2 years.</a:t>
            </a:r>
          </a:p>
          <a:p>
            <a:pPr lvl="1"/>
            <a:r>
              <a:rPr lang="en-US" dirty="0" smtClean="0"/>
              <a:t>15% of Small companies with 1-24PCs</a:t>
            </a:r>
          </a:p>
          <a:p>
            <a:pPr lvl="1"/>
            <a:r>
              <a:rPr lang="en-US" dirty="0" smtClean="0"/>
              <a:t> 9% of Medium companies with 25 – 250 PCs</a:t>
            </a:r>
          </a:p>
          <a:p>
            <a:r>
              <a:rPr lang="en-US" dirty="0" smtClean="0"/>
              <a:t>Characteristics of “Best Candidates” include</a:t>
            </a:r>
          </a:p>
          <a:p>
            <a:pPr lvl="1"/>
            <a:r>
              <a:rPr lang="en-US" dirty="0" smtClean="0"/>
              <a:t>Likely to be using POP email account if smaller, or older exchange server if larger</a:t>
            </a:r>
          </a:p>
          <a:p>
            <a:pPr lvl="1"/>
            <a:r>
              <a:rPr lang="en-US" dirty="0" smtClean="0"/>
              <a:t>Growth Oriented</a:t>
            </a:r>
          </a:p>
          <a:p>
            <a:pPr lvl="1"/>
            <a:r>
              <a:rPr lang="en-US" dirty="0" smtClean="0"/>
              <a:t>Part of work force is Mobile - Outside Sales and Customer Service</a:t>
            </a:r>
          </a:p>
          <a:p>
            <a:r>
              <a:rPr lang="en-US" dirty="0" smtClean="0"/>
              <a:t>Best Industries are: </a:t>
            </a:r>
          </a:p>
          <a:p>
            <a:pPr lvl="1"/>
            <a:r>
              <a:rPr lang="en-US" dirty="0" smtClean="0"/>
              <a:t>Import/Export, Manufacturing, IT and to some extent, Retail</a:t>
            </a:r>
          </a:p>
          <a:p>
            <a:r>
              <a:rPr lang="en-US" dirty="0" smtClean="0"/>
              <a:t>Strong interest (48%) is expressed in both VOIP </a:t>
            </a:r>
          </a:p>
          <a:p>
            <a:pPr lvl="1"/>
            <a:r>
              <a:rPr lang="en-US" dirty="0" smtClean="0"/>
              <a:t>Including integrated voice applications which included Click-to-call from address book)</a:t>
            </a:r>
          </a:p>
          <a:p>
            <a:pPr lvl="1"/>
            <a:r>
              <a:rPr lang="en-US" dirty="0" smtClean="0"/>
              <a:t>5% of smaller, and 20% of mid-sized, business would consider paying over $50 US per user for a complete package of Hosted Services including VOIP, but we believe that they would not require this complete package for all of their employees.</a:t>
            </a:r>
          </a:p>
          <a:p>
            <a:r>
              <a:rPr lang="en-US" dirty="0" smtClean="0"/>
              <a:t>Strong interest in Hosted CRM (61%) at some point in the future.</a:t>
            </a:r>
          </a:p>
          <a:p>
            <a:pPr lvl="1"/>
            <a:r>
              <a:rPr lang="en-US" dirty="0" smtClean="0"/>
              <a:t>A larger percentage of companies are interested in individual UC components such as web conferencing, Business IM and Document Sharing /Collaboration./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Grp="1" noChangeAspect="1"/>
          </p:cNvGraphicFramePr>
          <p:nvPr/>
        </p:nvGraphicFramePr>
        <p:xfrm>
          <a:off x="2895600" y="3276600"/>
          <a:ext cx="2343150" cy="2705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Object 2"/>
          <p:cNvGraphicFramePr>
            <a:graphicFrameLocks noGrp="1" noChangeAspect="1"/>
          </p:cNvGraphicFramePr>
          <p:nvPr/>
        </p:nvGraphicFramePr>
        <p:xfrm>
          <a:off x="533400" y="3124200"/>
          <a:ext cx="234315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 15"/>
          <p:cNvSpPr>
            <a:spLocks noGrp="1"/>
          </p:cNvSpPr>
          <p:nvPr>
            <p:ph type="title"/>
          </p:nvPr>
        </p:nvSpPr>
        <p:spPr/>
        <p:txBody>
          <a:bodyPr>
            <a:noAutofit/>
          </a:bodyPr>
          <a:lstStyle/>
          <a:p>
            <a:r>
              <a:rPr lang="en-US" sz="2400" dirty="0" smtClean="0">
                <a:latin typeface="Calibri" pitchFamily="34" charset="0"/>
              </a:rPr>
              <a:t>India: The best candidates for Hosted Exchange are defined as likely to consider Hosted Exchange for $10 or more per user per month, and likely to switch in 2 years or less. </a:t>
            </a:r>
            <a:endParaRPr lang="en-US" sz="2000" dirty="0"/>
          </a:p>
        </p:txBody>
      </p:sp>
      <p:sp>
        <p:nvSpPr>
          <p:cNvPr id="30" name="Right Bracket 29"/>
          <p:cNvSpPr/>
          <p:nvPr/>
        </p:nvSpPr>
        <p:spPr>
          <a:xfrm>
            <a:off x="2590800" y="3467100"/>
            <a:ext cx="82930" cy="72389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Straight Arrow Connector 30"/>
          <p:cNvCxnSpPr/>
          <p:nvPr/>
        </p:nvCxnSpPr>
        <p:spPr>
          <a:xfrm>
            <a:off x="2667000" y="3808412"/>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ight Bracket 34"/>
          <p:cNvSpPr/>
          <p:nvPr/>
        </p:nvSpPr>
        <p:spPr>
          <a:xfrm>
            <a:off x="5303520" y="3417127"/>
            <a:ext cx="76200" cy="134537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6" name="Straight Arrow Connector 35"/>
          <p:cNvCxnSpPr/>
          <p:nvPr/>
        </p:nvCxnSpPr>
        <p:spPr>
          <a:xfrm>
            <a:off x="5379720" y="4134488"/>
            <a:ext cx="1828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 y="2667002"/>
            <a:ext cx="2514600" cy="615553"/>
          </a:xfrm>
          <a:prstGeom prst="rect">
            <a:avLst/>
          </a:prstGeom>
          <a:noFill/>
        </p:spPr>
        <p:txBody>
          <a:bodyPr wrap="square" rtlCol="0">
            <a:spAutoFit/>
          </a:bodyPr>
          <a:lstStyle/>
          <a:p>
            <a:pPr algn="ctr"/>
            <a:r>
              <a:rPr lang="en-US" sz="1200" b="1" dirty="0" smtClean="0">
                <a:latin typeface="Calibri" pitchFamily="34" charset="0"/>
              </a:rPr>
              <a:t>Would consider </a:t>
            </a:r>
          </a:p>
          <a:p>
            <a:pPr algn="ctr"/>
            <a:r>
              <a:rPr lang="en-US" sz="1200" b="1" dirty="0" smtClean="0">
                <a:latin typeface="Calibri" pitchFamily="34" charset="0"/>
              </a:rPr>
              <a:t>Hosted Exchange at…</a:t>
            </a:r>
          </a:p>
          <a:p>
            <a:pPr algn="ctr"/>
            <a:r>
              <a:rPr lang="en-US" sz="1000" dirty="0" smtClean="0">
                <a:solidFill>
                  <a:schemeClr val="bg1"/>
                </a:solidFill>
                <a:latin typeface="Calibri" pitchFamily="34" charset="0"/>
              </a:rPr>
              <a:t>Base: Not already using Hosted Exchange</a:t>
            </a:r>
          </a:p>
        </p:txBody>
      </p:sp>
      <p:sp>
        <p:nvSpPr>
          <p:cNvPr id="38" name="TextBox 37"/>
          <p:cNvSpPr txBox="1"/>
          <p:nvPr/>
        </p:nvSpPr>
        <p:spPr>
          <a:xfrm>
            <a:off x="2958145" y="2667002"/>
            <a:ext cx="2514600" cy="615553"/>
          </a:xfrm>
          <a:prstGeom prst="rect">
            <a:avLst/>
          </a:prstGeom>
          <a:noFill/>
        </p:spPr>
        <p:txBody>
          <a:bodyPr wrap="square" rtlCol="0">
            <a:spAutoFit/>
          </a:bodyPr>
          <a:lstStyle/>
          <a:p>
            <a:pPr algn="ctr"/>
            <a:r>
              <a:rPr lang="en-US" sz="1200" b="1" dirty="0" smtClean="0">
                <a:latin typeface="Calibri" pitchFamily="34" charset="0"/>
              </a:rPr>
              <a:t>Timeframe for switching to</a:t>
            </a:r>
          </a:p>
          <a:p>
            <a:pPr algn="ctr"/>
            <a:r>
              <a:rPr lang="en-US" sz="1200" b="1" dirty="0" smtClean="0">
                <a:latin typeface="Calibri" pitchFamily="34" charset="0"/>
              </a:rPr>
              <a:t>Hosted Exchange</a:t>
            </a:r>
          </a:p>
          <a:p>
            <a:pPr algn="ctr"/>
            <a:r>
              <a:rPr lang="en-US" sz="1000" dirty="0" smtClean="0">
                <a:solidFill>
                  <a:schemeClr val="bg1"/>
                </a:solidFill>
                <a:latin typeface="Calibri" pitchFamily="34" charset="0"/>
              </a:rPr>
              <a:t>Base: Not already using Hosted Exchang</a:t>
            </a:r>
            <a:r>
              <a:rPr lang="en-US" sz="1000" dirty="0" smtClean="0">
                <a:solidFill>
                  <a:schemeClr val="bg1">
                    <a:lumMod val="65000"/>
                  </a:schemeClr>
                </a:solidFill>
                <a:latin typeface="Calibri" pitchFamily="34" charset="0"/>
              </a:rPr>
              <a:t>e</a:t>
            </a:r>
          </a:p>
        </p:txBody>
      </p:sp>
      <p:sp>
        <p:nvSpPr>
          <p:cNvPr id="39" name="TextBox 38"/>
          <p:cNvSpPr txBox="1"/>
          <p:nvPr/>
        </p:nvSpPr>
        <p:spPr>
          <a:xfrm>
            <a:off x="5715000" y="3028950"/>
            <a:ext cx="2971800" cy="707886"/>
          </a:xfrm>
          <a:prstGeom prst="rect">
            <a:avLst/>
          </a:prstGeom>
          <a:solidFill>
            <a:schemeClr val="accent3">
              <a:lumMod val="75000"/>
            </a:schemeClr>
          </a:solidFill>
        </p:spPr>
        <p:txBody>
          <a:bodyPr wrap="square" rtlCol="0">
            <a:spAutoFit/>
          </a:bodyPr>
          <a:lstStyle/>
          <a:p>
            <a:pPr algn="ctr"/>
            <a:r>
              <a:rPr lang="en-US" sz="2000" dirty="0" smtClean="0">
                <a:latin typeface="Calibri" pitchFamily="34" charset="0"/>
              </a:rPr>
              <a:t>Best Candidates for</a:t>
            </a:r>
          </a:p>
          <a:p>
            <a:pPr algn="ctr"/>
            <a:r>
              <a:rPr lang="en-US" sz="2000" dirty="0" smtClean="0">
                <a:latin typeface="Calibri" pitchFamily="34" charset="0"/>
              </a:rPr>
              <a:t>Hosted Exchange</a:t>
            </a:r>
          </a:p>
        </p:txBody>
      </p:sp>
      <p:sp>
        <p:nvSpPr>
          <p:cNvPr id="14" name="TextBox 13"/>
          <p:cNvSpPr txBox="1"/>
          <p:nvPr/>
        </p:nvSpPr>
        <p:spPr>
          <a:xfrm>
            <a:off x="152400" y="1905000"/>
            <a:ext cx="7696200" cy="738664"/>
          </a:xfrm>
          <a:prstGeom prst="rect">
            <a:avLst/>
          </a:prstGeom>
          <a:noFill/>
        </p:spPr>
        <p:txBody>
          <a:bodyPr wrap="square" rtlCol="0">
            <a:spAutoFit/>
          </a:bodyPr>
          <a:lstStyle/>
          <a:p>
            <a:pPr>
              <a:buFont typeface="Arial" pitchFamily="34" charset="0"/>
              <a:buChar char="•"/>
            </a:pPr>
            <a:r>
              <a:rPr lang="en-US" sz="1400" dirty="0" smtClean="0"/>
              <a:t> Overall, 13% of companies qualify as best candidates for Hosted Exchange</a:t>
            </a:r>
          </a:p>
          <a:p>
            <a:pPr marL="344488" indent="119063">
              <a:buFont typeface="Courier New" pitchFamily="49" charset="0"/>
              <a:buChar char="o"/>
            </a:pPr>
            <a:r>
              <a:rPr lang="en-US" sz="1400" dirty="0" smtClean="0"/>
              <a:t> 15% of Small</a:t>
            </a:r>
          </a:p>
          <a:p>
            <a:pPr marL="344488" indent="119063">
              <a:buFont typeface="Courier New" pitchFamily="49" charset="0"/>
              <a:buChar char="o"/>
            </a:pPr>
            <a:r>
              <a:rPr lang="en-US" sz="1400" dirty="0" smtClean="0"/>
              <a:t> 9% of Medium</a:t>
            </a:r>
          </a:p>
        </p:txBody>
      </p:sp>
      <p:graphicFrame>
        <p:nvGraphicFramePr>
          <p:cNvPr id="18" name="Table 17"/>
          <p:cNvGraphicFramePr>
            <a:graphicFrameLocks noGrp="1"/>
          </p:cNvGraphicFramePr>
          <p:nvPr/>
        </p:nvGraphicFramePr>
        <p:xfrm>
          <a:off x="5715000" y="3810000"/>
          <a:ext cx="2946400" cy="1314450"/>
        </p:xfrm>
        <a:graphic>
          <a:graphicData uri="http://schemas.openxmlformats.org/drawingml/2006/table">
            <a:tbl>
              <a:tblPr/>
              <a:tblGrid>
                <a:gridCol w="1117600"/>
                <a:gridCol w="609600"/>
                <a:gridCol w="609600"/>
                <a:gridCol w="609600"/>
              </a:tblGrid>
              <a:tr h="390525">
                <a:tc>
                  <a:txBody>
                    <a:bodyPr/>
                    <a:lstStyle/>
                    <a:p>
                      <a:pPr algn="l" fontAlgn="b"/>
                      <a:endParaRPr lang="en-US" sz="1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ctr"/>
                      <a:r>
                        <a:rPr lang="en-US" sz="1000" b="0" i="0" u="none" strike="noStrike" dirty="0">
                          <a:solidFill>
                            <a:srgbClr val="000000"/>
                          </a:solidFill>
                          <a:latin typeface="Calibri"/>
                        </a:rPr>
                        <a:t>Total (N=403)</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Small (N=223)</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Medium (N=180)</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7625">
                <a:tc>
                  <a:txBody>
                    <a:bodyPr/>
                    <a:lstStyle/>
                    <a:p>
                      <a:pPr algn="l" fontAlgn="b"/>
                      <a:r>
                        <a:rPr lang="en-US" sz="1000" b="0" i="0" u="none" strike="noStrike" dirty="0">
                          <a:solidFill>
                            <a:srgbClr val="000000"/>
                          </a:solidFill>
                          <a:latin typeface="Calibri"/>
                        </a:rPr>
                        <a:t> </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57175">
                <a:tc>
                  <a:txBody>
                    <a:bodyPr/>
                    <a:lstStyle/>
                    <a:p>
                      <a:pPr algn="l" fontAlgn="ctr"/>
                      <a:r>
                        <a:rPr lang="en-US" sz="1000" b="0" i="0" u="none" strike="noStrike" dirty="0">
                          <a:solidFill>
                            <a:srgbClr val="000000"/>
                          </a:solidFill>
                          <a:latin typeface="Calibri"/>
                        </a:rPr>
                        <a:t>Best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000" b="0" i="0" u="none" strike="noStrike" dirty="0">
                          <a:solidFill>
                            <a:srgbClr val="000000"/>
                          </a:solidFill>
                          <a:latin typeface="Calibri"/>
                        </a:rPr>
                        <a:t>13%</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000" b="0" i="0" u="none" strike="noStrike" dirty="0">
                          <a:solidFill>
                            <a:srgbClr val="000000"/>
                          </a:solidFill>
                          <a:latin typeface="Calibri"/>
                        </a:rPr>
                        <a:t>15%</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000" b="0" i="0" u="none" strike="noStrike" dirty="0">
                          <a:solidFill>
                            <a:srgbClr val="000000"/>
                          </a:solidFill>
                          <a:latin typeface="Calibri"/>
                        </a:rPr>
                        <a:t>9%</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r>
              <a:tr h="257175">
                <a:tc>
                  <a:txBody>
                    <a:bodyPr/>
                    <a:lstStyle/>
                    <a:p>
                      <a:pPr algn="l" fontAlgn="ctr"/>
                      <a:r>
                        <a:rPr lang="en-US" sz="1000" b="0" i="0" u="none" strike="noStrike" dirty="0">
                          <a:solidFill>
                            <a:srgbClr val="000000"/>
                          </a:solidFill>
                          <a:latin typeface="Calibri"/>
                        </a:rPr>
                        <a:t>Possible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59%</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59%</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60%</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57175">
                <a:tc>
                  <a:txBody>
                    <a:bodyPr/>
                    <a:lstStyle/>
                    <a:p>
                      <a:pPr algn="l" fontAlgn="ctr"/>
                      <a:r>
                        <a:rPr lang="en-US" sz="1000" b="0" i="0" u="none" strike="noStrike" dirty="0">
                          <a:solidFill>
                            <a:srgbClr val="000000"/>
                          </a:solidFill>
                          <a:latin typeface="Calibri"/>
                        </a:rPr>
                        <a:t>Non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28%</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26%</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31%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sp>
        <p:nvSpPr>
          <p:cNvPr id="19" name="TextBox 18"/>
          <p:cNvSpPr txBox="1"/>
          <p:nvPr/>
        </p:nvSpPr>
        <p:spPr>
          <a:xfrm>
            <a:off x="152400" y="1447800"/>
            <a:ext cx="8763000" cy="523220"/>
          </a:xfrm>
          <a:prstGeom prst="rect">
            <a:avLst/>
          </a:prstGeom>
          <a:noFill/>
        </p:spPr>
        <p:txBody>
          <a:bodyPr wrap="square" rtlCol="0">
            <a:spAutoFit/>
          </a:bodyPr>
          <a:lstStyle/>
          <a:p>
            <a:r>
              <a:rPr lang="en-US" sz="1400" dirty="0" smtClean="0"/>
              <a:t>We then asked whether, given the price, whether they would might consider switching within two years or less in order to determine who and how many many were most interested.</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LATAM</a:t>
            </a:r>
            <a:endParaRPr lang="en-US" dirty="0"/>
          </a:p>
        </p:txBody>
      </p:sp>
      <p:sp>
        <p:nvSpPr>
          <p:cNvPr id="3" name="Content Placeholder 2"/>
          <p:cNvSpPr>
            <a:spLocks noGrp="1"/>
          </p:cNvSpPr>
          <p:nvPr>
            <p:ph idx="1"/>
          </p:nvPr>
        </p:nvSpPr>
        <p:spPr>
          <a:xfrm>
            <a:off x="685800" y="1447800"/>
            <a:ext cx="7772400" cy="4648200"/>
          </a:xfrm>
        </p:spPr>
        <p:txBody>
          <a:bodyPr>
            <a:normAutofit fontScale="77500" lnSpcReduction="20000"/>
          </a:bodyPr>
          <a:lstStyle/>
          <a:p>
            <a:r>
              <a:rPr lang="en-US" dirty="0" smtClean="0"/>
              <a:t>16% of companies qualify as best candidates for Hosted Exchange (potentially interested in adopting at equivalent of us $15 within approximately one year.</a:t>
            </a:r>
          </a:p>
          <a:p>
            <a:pPr lvl="1"/>
            <a:r>
              <a:rPr lang="en-US" dirty="0" smtClean="0"/>
              <a:t>18% of Small</a:t>
            </a:r>
          </a:p>
          <a:p>
            <a:pPr lvl="1"/>
            <a:r>
              <a:rPr lang="en-US" dirty="0" smtClean="0"/>
              <a:t> 12% of Medium</a:t>
            </a:r>
          </a:p>
          <a:p>
            <a:r>
              <a:rPr lang="en-US" dirty="0" smtClean="0"/>
              <a:t>21% of companies in the three major metro areas agree that they could definitely benefit from having the capabilities of Hosted Exchange, and an additional 47%, feel that they would probably benefit. </a:t>
            </a:r>
          </a:p>
          <a:p>
            <a:pPr lvl="1"/>
            <a:r>
              <a:rPr lang="en-US" dirty="0" smtClean="0"/>
              <a:t>Interest levels are highest in Sao Paulo( 46^%) followed by Bogota (53%) and Mexico City (34%)</a:t>
            </a:r>
          </a:p>
          <a:p>
            <a:r>
              <a:rPr lang="en-US" dirty="0" smtClean="0"/>
              <a:t>Characteristics of “Best Candidates” include</a:t>
            </a:r>
          </a:p>
          <a:p>
            <a:pPr lvl="1"/>
            <a:r>
              <a:rPr lang="en-US" dirty="0" smtClean="0"/>
              <a:t>Likely to be using POP email account if smaller, or older exchange server if larger</a:t>
            </a:r>
          </a:p>
          <a:p>
            <a:pPr lvl="1"/>
            <a:r>
              <a:rPr lang="en-US" dirty="0" smtClean="0"/>
              <a:t>Growth Oriented</a:t>
            </a:r>
          </a:p>
          <a:p>
            <a:pPr lvl="1"/>
            <a:r>
              <a:rPr lang="en-US" dirty="0" smtClean="0"/>
              <a:t>Part of work force is Mobile - Outside Sales and Customer Service</a:t>
            </a:r>
          </a:p>
          <a:p>
            <a:r>
              <a:rPr lang="en-US" dirty="0" smtClean="0"/>
              <a:t>Best industries adoptions are: Business Services , Manufacturing, Retail</a:t>
            </a:r>
          </a:p>
          <a:p>
            <a:r>
              <a:rPr lang="en-US" dirty="0" smtClean="0"/>
              <a:t>Over 17% I of smaller, and over 22% of mid-sized business would consider paying over $50 US per user for a complete package of Hosted Services including VOIP.</a:t>
            </a:r>
          </a:p>
          <a:p>
            <a:pPr>
              <a:buFont typeface="Wingdings" pitchFamily="2" charset="2"/>
              <a:buChar char="§"/>
            </a:pPr>
            <a:r>
              <a:rPr lang="en-US" dirty="0" smtClean="0"/>
              <a:t>The wireline service provider was first choice of over 40% of all companies. </a:t>
            </a:r>
          </a:p>
          <a:p>
            <a:pPr lvl="1">
              <a:buFont typeface="Wingdings" pitchFamily="2" charset="2"/>
              <a:buChar char="§"/>
            </a:pPr>
            <a:r>
              <a:rPr lang="en-US" dirty="0" smtClean="0"/>
              <a:t>A substantial number of companies (~20%) would prefer Specialized Service Providers who has expertise in the particular applications of interest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2"/>
          <p:cNvGraphicFramePr>
            <a:graphicFrameLocks noGrp="1" noChangeAspect="1"/>
          </p:cNvGraphicFramePr>
          <p:nvPr/>
        </p:nvGraphicFramePr>
        <p:xfrm>
          <a:off x="2895600" y="3352800"/>
          <a:ext cx="2514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2"/>
          <p:cNvGraphicFramePr>
            <a:graphicFrameLocks noGrp="1" noChangeAspect="1"/>
          </p:cNvGraphicFramePr>
          <p:nvPr/>
        </p:nvGraphicFramePr>
        <p:xfrm>
          <a:off x="304800" y="3200400"/>
          <a:ext cx="27432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3"/>
          <p:cNvSpPr>
            <a:spLocks noGrp="1"/>
          </p:cNvSpPr>
          <p:nvPr>
            <p:ph type="body" sz="quarter" idx="4294967295"/>
          </p:nvPr>
        </p:nvSpPr>
        <p:spPr>
          <a:xfrm>
            <a:off x="216725" y="304800"/>
            <a:ext cx="8610600" cy="762000"/>
          </a:xfrm>
          <a:prstGeom prst="rect">
            <a:avLst/>
          </a:prstGeom>
          <a:solidFill>
            <a:srgbClr val="3D88AD"/>
          </a:solidFill>
        </p:spPr>
        <p:txBody>
          <a:bodyPr>
            <a:normAutofit fontScale="85000" lnSpcReduction="20000"/>
          </a:bodyPr>
          <a:lstStyle/>
          <a:p>
            <a:pPr marL="0" indent="0">
              <a:buNone/>
            </a:pPr>
            <a:r>
              <a:rPr lang="en-US" sz="2000" dirty="0" smtClean="0">
                <a:solidFill>
                  <a:schemeClr val="bg1"/>
                </a:solidFill>
                <a:latin typeface="Calibri" pitchFamily="34" charset="0"/>
              </a:rPr>
              <a:t>LATAM: The “Best Candidates” for Hosted Exchange are defined as those who are likely to consider Hosted Exchange for $15 or more per user per month, and likely to consider switching in 1 year or less. </a:t>
            </a:r>
            <a:endParaRPr lang="en-US" sz="2000" dirty="0">
              <a:solidFill>
                <a:schemeClr val="bg1"/>
              </a:solidFill>
              <a:latin typeface="Calibri" pitchFamily="34" charset="0"/>
            </a:endParaRPr>
          </a:p>
        </p:txBody>
      </p:sp>
      <p:sp>
        <p:nvSpPr>
          <p:cNvPr id="30" name="Right Bracket 29"/>
          <p:cNvSpPr/>
          <p:nvPr/>
        </p:nvSpPr>
        <p:spPr>
          <a:xfrm>
            <a:off x="2895600" y="3467101"/>
            <a:ext cx="76200" cy="4572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Straight Arrow Connector 30"/>
          <p:cNvCxnSpPr/>
          <p:nvPr/>
        </p:nvCxnSpPr>
        <p:spPr>
          <a:xfrm>
            <a:off x="2971800" y="3724401"/>
            <a:ext cx="152400" cy="9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ight Bracket 34"/>
          <p:cNvSpPr/>
          <p:nvPr/>
        </p:nvSpPr>
        <p:spPr>
          <a:xfrm>
            <a:off x="5379720" y="3352800"/>
            <a:ext cx="45719" cy="69767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6" name="Straight Arrow Connector 35"/>
          <p:cNvCxnSpPr/>
          <p:nvPr/>
        </p:nvCxnSpPr>
        <p:spPr>
          <a:xfrm>
            <a:off x="5451144" y="3745673"/>
            <a:ext cx="1828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 y="2667002"/>
            <a:ext cx="2514600" cy="615553"/>
          </a:xfrm>
          <a:prstGeom prst="rect">
            <a:avLst/>
          </a:prstGeom>
          <a:noFill/>
        </p:spPr>
        <p:txBody>
          <a:bodyPr wrap="square" rtlCol="0">
            <a:spAutoFit/>
          </a:bodyPr>
          <a:lstStyle/>
          <a:p>
            <a:pPr algn="ctr"/>
            <a:r>
              <a:rPr lang="en-US" sz="1200" b="1" dirty="0" smtClean="0">
                <a:latin typeface="Calibri" pitchFamily="34" charset="0"/>
              </a:rPr>
              <a:t>Would consider </a:t>
            </a:r>
          </a:p>
          <a:p>
            <a:pPr algn="ctr"/>
            <a:r>
              <a:rPr lang="en-US" sz="1200" b="1" dirty="0" smtClean="0">
                <a:latin typeface="Calibri" pitchFamily="34" charset="0"/>
              </a:rPr>
              <a:t>Hosted Exchange at…</a:t>
            </a:r>
          </a:p>
          <a:p>
            <a:pPr algn="ctr"/>
            <a:r>
              <a:rPr lang="en-US" sz="1000" dirty="0" smtClean="0">
                <a:solidFill>
                  <a:schemeClr val="bg1">
                    <a:lumMod val="65000"/>
                  </a:schemeClr>
                </a:solidFill>
                <a:latin typeface="Calibri" pitchFamily="34" charset="0"/>
              </a:rPr>
              <a:t>Base: All respondents</a:t>
            </a:r>
          </a:p>
        </p:txBody>
      </p:sp>
      <p:sp>
        <p:nvSpPr>
          <p:cNvPr id="38" name="TextBox 37"/>
          <p:cNvSpPr txBox="1"/>
          <p:nvPr/>
        </p:nvSpPr>
        <p:spPr>
          <a:xfrm>
            <a:off x="3048000" y="2667002"/>
            <a:ext cx="2514600" cy="615553"/>
          </a:xfrm>
          <a:prstGeom prst="rect">
            <a:avLst/>
          </a:prstGeom>
          <a:noFill/>
        </p:spPr>
        <p:txBody>
          <a:bodyPr wrap="square" rtlCol="0">
            <a:spAutoFit/>
          </a:bodyPr>
          <a:lstStyle/>
          <a:p>
            <a:pPr algn="ctr"/>
            <a:r>
              <a:rPr lang="en-US" sz="1200" b="1" dirty="0" smtClean="0">
                <a:latin typeface="Calibri" pitchFamily="34" charset="0"/>
              </a:rPr>
              <a:t>Timeframe for considering to</a:t>
            </a:r>
          </a:p>
          <a:p>
            <a:pPr algn="ctr"/>
            <a:r>
              <a:rPr lang="en-US" sz="1200" b="1" dirty="0" smtClean="0">
                <a:latin typeface="Calibri" pitchFamily="34" charset="0"/>
              </a:rPr>
              <a:t>Hosted Exchange</a:t>
            </a:r>
          </a:p>
          <a:p>
            <a:pPr algn="ctr"/>
            <a:r>
              <a:rPr lang="en-US" sz="1000" dirty="0" smtClean="0">
                <a:solidFill>
                  <a:schemeClr val="bg1">
                    <a:lumMod val="65000"/>
                  </a:schemeClr>
                </a:solidFill>
                <a:latin typeface="Calibri" pitchFamily="34" charset="0"/>
              </a:rPr>
              <a:t>Base: Likely to consider</a:t>
            </a:r>
          </a:p>
        </p:txBody>
      </p:sp>
      <p:sp>
        <p:nvSpPr>
          <p:cNvPr id="39" name="TextBox 38"/>
          <p:cNvSpPr txBox="1"/>
          <p:nvPr/>
        </p:nvSpPr>
        <p:spPr>
          <a:xfrm>
            <a:off x="5791200" y="3028950"/>
            <a:ext cx="3124200" cy="707886"/>
          </a:xfrm>
          <a:prstGeom prst="rect">
            <a:avLst/>
          </a:prstGeom>
          <a:solidFill>
            <a:schemeClr val="accent3">
              <a:lumMod val="75000"/>
            </a:schemeClr>
          </a:solidFill>
        </p:spPr>
        <p:txBody>
          <a:bodyPr wrap="square" rtlCol="0">
            <a:spAutoFit/>
          </a:bodyPr>
          <a:lstStyle/>
          <a:p>
            <a:pPr algn="ctr"/>
            <a:r>
              <a:rPr lang="en-US" sz="2000" dirty="0" smtClean="0">
                <a:latin typeface="Calibri" pitchFamily="34" charset="0"/>
              </a:rPr>
              <a:t>Best Candidates for</a:t>
            </a:r>
          </a:p>
          <a:p>
            <a:pPr algn="ctr"/>
            <a:r>
              <a:rPr lang="en-US" sz="2000" dirty="0" smtClean="0">
                <a:latin typeface="Calibri" pitchFamily="34" charset="0"/>
              </a:rPr>
              <a:t>Hosted Exchange</a:t>
            </a:r>
          </a:p>
        </p:txBody>
      </p:sp>
      <p:sp>
        <p:nvSpPr>
          <p:cNvPr id="14" name="TextBox 13"/>
          <p:cNvSpPr txBox="1"/>
          <p:nvPr/>
        </p:nvSpPr>
        <p:spPr>
          <a:xfrm>
            <a:off x="457200" y="1447800"/>
            <a:ext cx="7696200" cy="923330"/>
          </a:xfrm>
          <a:prstGeom prst="rect">
            <a:avLst/>
          </a:prstGeom>
          <a:noFill/>
        </p:spPr>
        <p:txBody>
          <a:bodyPr wrap="square" rtlCol="0">
            <a:spAutoFit/>
          </a:bodyPr>
          <a:lstStyle/>
          <a:p>
            <a:pPr>
              <a:buFont typeface="Arial" pitchFamily="34" charset="0"/>
              <a:buChar char="•"/>
            </a:pPr>
            <a:r>
              <a:rPr lang="en-US" sz="1200" dirty="0" smtClean="0">
                <a:latin typeface="Calibri" pitchFamily="34" charset="0"/>
              </a:rPr>
              <a:t> </a:t>
            </a:r>
            <a:r>
              <a:rPr lang="en-US" sz="1800" dirty="0" smtClean="0">
                <a:latin typeface="Calibri" pitchFamily="34" charset="0"/>
              </a:rPr>
              <a:t>Overall, 16% of companies qualify as best candidates for Hosted Exchange</a:t>
            </a:r>
          </a:p>
          <a:p>
            <a:pPr marL="344488" indent="119063">
              <a:buFont typeface="Courier New" pitchFamily="49" charset="0"/>
              <a:buChar char="o"/>
            </a:pPr>
            <a:r>
              <a:rPr lang="en-US" sz="1800" dirty="0" smtClean="0">
                <a:latin typeface="Calibri" pitchFamily="34" charset="0"/>
              </a:rPr>
              <a:t> 18% of Small</a:t>
            </a:r>
          </a:p>
          <a:p>
            <a:pPr marL="344488" indent="119063">
              <a:buFont typeface="Courier New" pitchFamily="49" charset="0"/>
              <a:buChar char="o"/>
            </a:pPr>
            <a:r>
              <a:rPr lang="en-US" sz="1800" dirty="0" smtClean="0">
                <a:latin typeface="Calibri" pitchFamily="34" charset="0"/>
              </a:rPr>
              <a:t> 12% of Medium</a:t>
            </a:r>
          </a:p>
        </p:txBody>
      </p:sp>
      <p:graphicFrame>
        <p:nvGraphicFramePr>
          <p:cNvPr id="21" name="Table 20"/>
          <p:cNvGraphicFramePr>
            <a:graphicFrameLocks noGrp="1"/>
          </p:cNvGraphicFramePr>
          <p:nvPr/>
        </p:nvGraphicFramePr>
        <p:xfrm>
          <a:off x="5791200" y="3810000"/>
          <a:ext cx="3124199" cy="1344930"/>
        </p:xfrm>
        <a:graphic>
          <a:graphicData uri="http://schemas.openxmlformats.org/drawingml/2006/table">
            <a:tbl>
              <a:tblPr/>
              <a:tblGrid>
                <a:gridCol w="1185041"/>
                <a:gridCol w="646386"/>
                <a:gridCol w="646386"/>
                <a:gridCol w="646386"/>
              </a:tblGrid>
              <a:tr h="390525">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ctr"/>
                      <a:r>
                        <a:rPr lang="en-US" sz="1200" b="0" i="0" u="none" strike="noStrike" dirty="0">
                          <a:solidFill>
                            <a:srgbClr val="000000"/>
                          </a:solidFill>
                          <a:latin typeface="Calibri"/>
                        </a:rPr>
                        <a:t>Total (N=851)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Small (N=570)</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Medium (N=281)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7625">
                <a:tc>
                  <a:txBody>
                    <a:bodyPr/>
                    <a:lstStyle/>
                    <a:p>
                      <a:pPr algn="l" fontAlgn="b"/>
                      <a:r>
                        <a:rPr lang="en-US" sz="1200" b="0" i="0" u="none" strike="noStrike" dirty="0">
                          <a:solidFill>
                            <a:srgbClr val="000000"/>
                          </a:solidFill>
                          <a:latin typeface="Calibri"/>
                        </a:rPr>
                        <a:t> </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57175">
                <a:tc>
                  <a:txBody>
                    <a:bodyPr/>
                    <a:lstStyle/>
                    <a:p>
                      <a:pPr algn="l" fontAlgn="ctr"/>
                      <a:r>
                        <a:rPr lang="en-US" sz="1200" b="0" i="0" u="none" strike="noStrike" dirty="0">
                          <a:solidFill>
                            <a:srgbClr val="000000"/>
                          </a:solidFill>
                          <a:latin typeface="Calibri"/>
                        </a:rPr>
                        <a:t>Best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200" b="0" i="0" u="none" strike="noStrike" dirty="0">
                          <a:solidFill>
                            <a:srgbClr val="000000"/>
                          </a:solidFill>
                          <a:latin typeface="Calibri"/>
                        </a:rPr>
                        <a:t>16%</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200" b="0" i="0" u="none" strike="noStrike" dirty="0">
                          <a:solidFill>
                            <a:srgbClr val="000000"/>
                          </a:solidFill>
                          <a:latin typeface="Calibri"/>
                        </a:rPr>
                        <a:t>18%</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200" b="0" i="0" u="none" strike="noStrike" dirty="0">
                          <a:solidFill>
                            <a:srgbClr val="000000"/>
                          </a:solidFill>
                          <a:latin typeface="Calibri"/>
                        </a:rPr>
                        <a:t>12%</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r>
              <a:tr h="257175">
                <a:tc>
                  <a:txBody>
                    <a:bodyPr/>
                    <a:lstStyle/>
                    <a:p>
                      <a:pPr algn="l" fontAlgn="ctr"/>
                      <a:r>
                        <a:rPr lang="en-US" sz="1200" b="0" i="0" u="none" strike="noStrike" dirty="0">
                          <a:solidFill>
                            <a:srgbClr val="000000"/>
                          </a:solidFill>
                          <a:latin typeface="Calibri"/>
                        </a:rPr>
                        <a:t>Possible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16%</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16%</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15%</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57175">
                <a:tc>
                  <a:txBody>
                    <a:bodyPr/>
                    <a:lstStyle/>
                    <a:p>
                      <a:pPr algn="l" fontAlgn="ctr"/>
                      <a:r>
                        <a:rPr lang="en-US" sz="1200" b="0" i="0" u="none" strike="noStrike" dirty="0">
                          <a:solidFill>
                            <a:srgbClr val="000000"/>
                          </a:solidFill>
                          <a:latin typeface="Calibri"/>
                        </a:rPr>
                        <a:t>Non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69%</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66%</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73%</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 Gulf</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1500" dirty="0" smtClean="0"/>
              <a:t>37% of small and 25% of mid-sized companies leaning toward increased use of Hosted Apps.</a:t>
            </a:r>
          </a:p>
          <a:p>
            <a:pPr>
              <a:buFont typeface="Wingdings" pitchFamily="2" charset="2"/>
              <a:buChar char="§"/>
            </a:pPr>
            <a:r>
              <a:rPr lang="en-US" sz="1500" dirty="0" smtClean="0"/>
              <a:t>After describing the full HMC offer, but before considering cost, approximately 39% of SMB companies with (3-200 employees) indicated that their organizations would definitely benefit from having the capabilities available through HMC ( Hosted Exchange). </a:t>
            </a:r>
          </a:p>
          <a:p>
            <a:pPr lvl="1">
              <a:buFont typeface="Wingdings" pitchFamily="2" charset="2"/>
              <a:buChar char="§"/>
            </a:pPr>
            <a:r>
              <a:rPr lang="en-US" sz="1500" dirty="0" smtClean="0"/>
              <a:t>Improved communication with customers, better customer service and then better collaboration and increased productivity are the benefits that customers would expect</a:t>
            </a:r>
          </a:p>
          <a:p>
            <a:pPr>
              <a:buFont typeface="Wingdings" pitchFamily="2" charset="2"/>
              <a:buChar char="§"/>
            </a:pPr>
            <a:r>
              <a:rPr lang="en-US" sz="1500" dirty="0" smtClean="0"/>
              <a:t>40% of small and 29% of mid-sized companies would at least consider HMC at some time in the future at the $10 per user per month price point</a:t>
            </a:r>
          </a:p>
          <a:p>
            <a:pPr>
              <a:buFont typeface="Wingdings" pitchFamily="2" charset="2"/>
              <a:buChar char="§"/>
            </a:pPr>
            <a:r>
              <a:rPr lang="en-US" sz="1500" dirty="0" smtClean="0"/>
              <a:t>“Best Candidates” for HMC </a:t>
            </a:r>
          </a:p>
          <a:p>
            <a:pPr lvl="1">
              <a:buFont typeface="Wingdings" pitchFamily="2" charset="2"/>
              <a:buChar char="§"/>
            </a:pPr>
            <a:r>
              <a:rPr lang="en-US" sz="1300" dirty="0" smtClean="0"/>
              <a:t>Pay at least US $10 per month</a:t>
            </a:r>
          </a:p>
          <a:p>
            <a:pPr lvl="1">
              <a:buFont typeface="Wingdings" pitchFamily="2" charset="2"/>
              <a:buChar char="§"/>
            </a:pPr>
            <a:r>
              <a:rPr lang="en-US" sz="1500" dirty="0" smtClean="0"/>
              <a:t>14% would potentially adopt within a year.</a:t>
            </a:r>
          </a:p>
          <a:p>
            <a:pPr lvl="1">
              <a:buFont typeface="Wingdings" pitchFamily="2" charset="2"/>
              <a:buChar char="§"/>
            </a:pPr>
            <a:r>
              <a:rPr lang="en-US" sz="1500" dirty="0" smtClean="0"/>
              <a:t>20% of small and 18% of mid-sized companies based on a 2-year adoption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nvGraphicFramePr>
        <p:xfrm>
          <a:off x="2971800" y="3276600"/>
          <a:ext cx="2343150" cy="27050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a:spLocks noGrp="1"/>
          </p:cNvSpPr>
          <p:nvPr>
            <p:ph type="body" sz="quarter" idx="4294967295"/>
          </p:nvPr>
        </p:nvSpPr>
        <p:spPr>
          <a:xfrm>
            <a:off x="216725" y="304800"/>
            <a:ext cx="8610600" cy="762000"/>
          </a:xfrm>
          <a:prstGeom prst="rect">
            <a:avLst/>
          </a:prstGeom>
          <a:solidFill>
            <a:srgbClr val="3D88AD"/>
          </a:solidFill>
        </p:spPr>
        <p:txBody>
          <a:bodyPr>
            <a:normAutofit fontScale="85000" lnSpcReduction="10000"/>
          </a:bodyPr>
          <a:lstStyle/>
          <a:p>
            <a:pPr marL="0" indent="0">
              <a:buNone/>
            </a:pPr>
            <a:r>
              <a:rPr lang="en-US" sz="2000" dirty="0" smtClean="0">
                <a:solidFill>
                  <a:schemeClr val="bg1"/>
                </a:solidFill>
                <a:latin typeface="Calibri" pitchFamily="34" charset="0"/>
              </a:rPr>
              <a:t>MEA/Gulf: The “Best Candidates” for Hosted Exchange are defined as likely to consider Hosted Exchange for $10 or more per user per month, and likely to switch in 2 years or less. </a:t>
            </a:r>
            <a:endParaRPr lang="en-US" sz="2000" dirty="0">
              <a:solidFill>
                <a:schemeClr val="bg1"/>
              </a:solidFill>
              <a:latin typeface="Calibri" pitchFamily="34" charset="0"/>
            </a:endParaRPr>
          </a:p>
        </p:txBody>
      </p:sp>
      <p:sp>
        <p:nvSpPr>
          <p:cNvPr id="30" name="Right Bracket 29"/>
          <p:cNvSpPr/>
          <p:nvPr/>
        </p:nvSpPr>
        <p:spPr>
          <a:xfrm>
            <a:off x="2736470" y="3467101"/>
            <a:ext cx="76200" cy="4572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Straight Arrow Connector 30"/>
          <p:cNvCxnSpPr/>
          <p:nvPr/>
        </p:nvCxnSpPr>
        <p:spPr>
          <a:xfrm>
            <a:off x="2812670" y="3724401"/>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ight Bracket 34"/>
          <p:cNvSpPr/>
          <p:nvPr/>
        </p:nvSpPr>
        <p:spPr>
          <a:xfrm>
            <a:off x="5379720" y="3417127"/>
            <a:ext cx="76200" cy="134537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6" name="Straight Arrow Connector 35"/>
          <p:cNvCxnSpPr/>
          <p:nvPr/>
        </p:nvCxnSpPr>
        <p:spPr>
          <a:xfrm>
            <a:off x="5455920" y="4134488"/>
            <a:ext cx="1828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 y="2667002"/>
            <a:ext cx="2514600" cy="615553"/>
          </a:xfrm>
          <a:prstGeom prst="rect">
            <a:avLst/>
          </a:prstGeom>
          <a:noFill/>
        </p:spPr>
        <p:txBody>
          <a:bodyPr wrap="square" rtlCol="0">
            <a:spAutoFit/>
          </a:bodyPr>
          <a:lstStyle/>
          <a:p>
            <a:pPr algn="ctr"/>
            <a:r>
              <a:rPr lang="en-US" sz="1200" b="1" dirty="0" smtClean="0">
                <a:latin typeface="Calibri" pitchFamily="34" charset="0"/>
              </a:rPr>
              <a:t>Would consider </a:t>
            </a:r>
          </a:p>
          <a:p>
            <a:pPr algn="ctr"/>
            <a:r>
              <a:rPr lang="en-US" sz="1200" b="1" dirty="0" smtClean="0">
                <a:latin typeface="Calibri" pitchFamily="34" charset="0"/>
              </a:rPr>
              <a:t>Hosted Exchange at…</a:t>
            </a:r>
          </a:p>
          <a:p>
            <a:pPr algn="ctr"/>
            <a:r>
              <a:rPr lang="en-US" sz="1000" dirty="0" smtClean="0">
                <a:solidFill>
                  <a:schemeClr val="bg1"/>
                </a:solidFill>
                <a:latin typeface="Calibri" pitchFamily="34" charset="0"/>
              </a:rPr>
              <a:t>Base: All respondents</a:t>
            </a:r>
          </a:p>
        </p:txBody>
      </p:sp>
      <p:sp>
        <p:nvSpPr>
          <p:cNvPr id="38" name="TextBox 37"/>
          <p:cNvSpPr txBox="1"/>
          <p:nvPr/>
        </p:nvSpPr>
        <p:spPr>
          <a:xfrm>
            <a:off x="2958145" y="2667002"/>
            <a:ext cx="2514600" cy="615553"/>
          </a:xfrm>
          <a:prstGeom prst="rect">
            <a:avLst/>
          </a:prstGeom>
          <a:noFill/>
        </p:spPr>
        <p:txBody>
          <a:bodyPr wrap="square" rtlCol="0">
            <a:spAutoFit/>
          </a:bodyPr>
          <a:lstStyle/>
          <a:p>
            <a:pPr algn="ctr"/>
            <a:r>
              <a:rPr lang="en-US" sz="1200" b="1" dirty="0" smtClean="0">
                <a:latin typeface="Calibri" pitchFamily="34" charset="0"/>
              </a:rPr>
              <a:t>Timeframe for switching to</a:t>
            </a:r>
          </a:p>
          <a:p>
            <a:pPr algn="ctr"/>
            <a:r>
              <a:rPr lang="en-US" sz="1200" b="1" dirty="0" smtClean="0">
                <a:latin typeface="Calibri" pitchFamily="34" charset="0"/>
              </a:rPr>
              <a:t>Hosted Exchange</a:t>
            </a:r>
          </a:p>
          <a:p>
            <a:pPr algn="ctr"/>
            <a:r>
              <a:rPr lang="en-US" sz="1000" dirty="0" smtClean="0">
                <a:solidFill>
                  <a:schemeClr val="bg1"/>
                </a:solidFill>
                <a:latin typeface="Calibri" pitchFamily="34" charset="0"/>
              </a:rPr>
              <a:t>Base: All respondents</a:t>
            </a:r>
          </a:p>
        </p:txBody>
      </p:sp>
      <p:sp>
        <p:nvSpPr>
          <p:cNvPr id="39" name="TextBox 38"/>
          <p:cNvSpPr txBox="1"/>
          <p:nvPr/>
        </p:nvSpPr>
        <p:spPr>
          <a:xfrm>
            <a:off x="5715000" y="3028950"/>
            <a:ext cx="2971800" cy="707886"/>
          </a:xfrm>
          <a:prstGeom prst="rect">
            <a:avLst/>
          </a:prstGeom>
          <a:solidFill>
            <a:schemeClr val="accent3">
              <a:lumMod val="75000"/>
            </a:schemeClr>
          </a:solidFill>
        </p:spPr>
        <p:txBody>
          <a:bodyPr wrap="square" rtlCol="0">
            <a:spAutoFit/>
          </a:bodyPr>
          <a:lstStyle/>
          <a:p>
            <a:pPr algn="ctr"/>
            <a:r>
              <a:rPr lang="en-US" sz="2000" dirty="0" smtClean="0">
                <a:latin typeface="Calibri" pitchFamily="34" charset="0"/>
              </a:rPr>
              <a:t>Best Candidates for</a:t>
            </a:r>
          </a:p>
          <a:p>
            <a:pPr algn="ctr"/>
            <a:r>
              <a:rPr lang="en-US" sz="2000" dirty="0" smtClean="0">
                <a:latin typeface="Calibri" pitchFamily="34" charset="0"/>
              </a:rPr>
              <a:t>Hosted Exchange</a:t>
            </a:r>
          </a:p>
        </p:txBody>
      </p:sp>
      <p:sp>
        <p:nvSpPr>
          <p:cNvPr id="14" name="TextBox 13"/>
          <p:cNvSpPr txBox="1"/>
          <p:nvPr/>
        </p:nvSpPr>
        <p:spPr>
          <a:xfrm>
            <a:off x="457200" y="1447800"/>
            <a:ext cx="7696200" cy="1015663"/>
          </a:xfrm>
          <a:prstGeom prst="rect">
            <a:avLst/>
          </a:prstGeom>
          <a:noFill/>
        </p:spPr>
        <p:txBody>
          <a:bodyPr wrap="square" rtlCol="0">
            <a:spAutoFit/>
          </a:bodyPr>
          <a:lstStyle/>
          <a:p>
            <a:pPr marL="168275" indent="-168275">
              <a:buFont typeface="Arial" pitchFamily="34" charset="0"/>
              <a:buChar char="•"/>
            </a:pPr>
            <a:r>
              <a:rPr lang="en-US" sz="1600" dirty="0" smtClean="0"/>
              <a:t> Overall, 20% of companies qualify as best candidates for Hosted Exchange - Companies willing to pay at least US $10 and purchase in less than 2 years.</a:t>
            </a:r>
          </a:p>
          <a:p>
            <a:pPr marL="344488" indent="119063">
              <a:buFont typeface="Courier New" pitchFamily="49" charset="0"/>
              <a:buChar char="o"/>
            </a:pPr>
            <a:r>
              <a:rPr lang="en-US" sz="1400" dirty="0" smtClean="0"/>
              <a:t> 22% of Small</a:t>
            </a:r>
          </a:p>
          <a:p>
            <a:pPr marL="344488" indent="119063">
              <a:buFont typeface="Courier New" pitchFamily="49" charset="0"/>
              <a:buChar char="o"/>
            </a:pPr>
            <a:r>
              <a:rPr lang="en-US" sz="1400" dirty="0" smtClean="0"/>
              <a:t> 18% of Medium</a:t>
            </a:r>
          </a:p>
        </p:txBody>
      </p:sp>
      <p:graphicFrame>
        <p:nvGraphicFramePr>
          <p:cNvPr id="19" name="Object 2"/>
          <p:cNvGraphicFramePr>
            <a:graphicFrameLocks noGrp="1" noChangeAspect="1"/>
          </p:cNvGraphicFramePr>
          <p:nvPr/>
        </p:nvGraphicFramePr>
        <p:xfrm>
          <a:off x="381000" y="3200400"/>
          <a:ext cx="2343150" cy="27050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e 19"/>
          <p:cNvGraphicFramePr>
            <a:graphicFrameLocks noGrp="1"/>
          </p:cNvGraphicFramePr>
          <p:nvPr/>
        </p:nvGraphicFramePr>
        <p:xfrm>
          <a:off x="5715000" y="3798125"/>
          <a:ext cx="2946400" cy="1453515"/>
        </p:xfrm>
        <a:graphic>
          <a:graphicData uri="http://schemas.openxmlformats.org/drawingml/2006/table">
            <a:tbl>
              <a:tblPr/>
              <a:tblGrid>
                <a:gridCol w="1117600"/>
                <a:gridCol w="609600"/>
                <a:gridCol w="609600"/>
                <a:gridCol w="609600"/>
              </a:tblGrid>
              <a:tr h="390525">
                <a:tc>
                  <a:txBody>
                    <a:bodyPr/>
                    <a:lstStyle/>
                    <a:p>
                      <a:pPr algn="l" fontAlgn="b"/>
                      <a:endParaRPr lang="en-US"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ctr"/>
                      <a:r>
                        <a:rPr lang="en-US" sz="1200" b="0" i="0" u="none" strike="noStrike" dirty="0">
                          <a:solidFill>
                            <a:srgbClr val="000000"/>
                          </a:solidFill>
                          <a:latin typeface="Calibri"/>
                        </a:rPr>
                        <a:t>Total (N=648)</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Small (N=274)</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Medium (N=374)</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7625">
                <a:tc>
                  <a:txBody>
                    <a:bodyPr/>
                    <a:lstStyle/>
                    <a:p>
                      <a:pPr algn="l" fontAlgn="b"/>
                      <a:r>
                        <a:rPr lang="en-US" sz="1200" b="0" i="0" u="none" strike="noStrike" dirty="0">
                          <a:solidFill>
                            <a:srgbClr val="000000"/>
                          </a:solidFill>
                          <a:latin typeface="Calibri"/>
                        </a:rPr>
                        <a:t> </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57175">
                <a:tc>
                  <a:txBody>
                    <a:bodyPr/>
                    <a:lstStyle/>
                    <a:p>
                      <a:pPr algn="l" fontAlgn="ctr"/>
                      <a:r>
                        <a:rPr lang="en-US" sz="1200" b="0" i="0" u="none" strike="noStrike" dirty="0">
                          <a:solidFill>
                            <a:srgbClr val="000000"/>
                          </a:solidFill>
                          <a:latin typeface="Calibri"/>
                        </a:rPr>
                        <a:t>Best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200" b="0" i="0" u="none" strike="noStrike" dirty="0">
                          <a:solidFill>
                            <a:srgbClr val="000000"/>
                          </a:solidFill>
                          <a:latin typeface="Calibri"/>
                        </a:rPr>
                        <a:t>20%</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200" b="0" i="0" u="none" strike="noStrike" dirty="0">
                          <a:solidFill>
                            <a:srgbClr val="000000"/>
                          </a:solidFill>
                          <a:latin typeface="Calibri"/>
                        </a:rPr>
                        <a:t>22%</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c>
                  <a:txBody>
                    <a:bodyPr/>
                    <a:lstStyle/>
                    <a:p>
                      <a:pPr algn="ctr" fontAlgn="ctr"/>
                      <a:r>
                        <a:rPr lang="en-US" sz="1200" b="0" i="0" u="none" strike="noStrike" dirty="0">
                          <a:solidFill>
                            <a:srgbClr val="000000"/>
                          </a:solidFill>
                          <a:latin typeface="Calibri"/>
                        </a:rPr>
                        <a:t>18%</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A7A"/>
                    </a:solidFill>
                  </a:tcPr>
                </a:tc>
              </a:tr>
              <a:tr h="257175">
                <a:tc>
                  <a:txBody>
                    <a:bodyPr/>
                    <a:lstStyle/>
                    <a:p>
                      <a:pPr algn="l" fontAlgn="ctr"/>
                      <a:r>
                        <a:rPr lang="en-US" sz="1200" b="0" i="0" u="none" strike="noStrike" dirty="0">
                          <a:solidFill>
                            <a:srgbClr val="000000"/>
                          </a:solidFill>
                          <a:latin typeface="Calibri"/>
                        </a:rPr>
                        <a:t>Possible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51%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51%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51%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57175">
                <a:tc>
                  <a:txBody>
                    <a:bodyPr/>
                    <a:lstStyle/>
                    <a:p>
                      <a:pPr algn="l" fontAlgn="ctr"/>
                      <a:r>
                        <a:rPr lang="en-US" sz="1200" b="0" i="0" u="none" strike="noStrike" dirty="0">
                          <a:solidFill>
                            <a:srgbClr val="000000"/>
                          </a:solidFill>
                          <a:latin typeface="Calibri"/>
                        </a:rPr>
                        <a:t>Non Candidate</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29%</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28%</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31%</a:t>
                      </a: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sp>
        <p:nvSpPr>
          <p:cNvPr id="17" name="TextBox 16"/>
          <p:cNvSpPr txBox="1"/>
          <p:nvPr/>
        </p:nvSpPr>
        <p:spPr>
          <a:xfrm>
            <a:off x="5715000" y="5334000"/>
            <a:ext cx="3200400" cy="938719"/>
          </a:xfrm>
          <a:prstGeom prst="rect">
            <a:avLst/>
          </a:prstGeom>
          <a:solidFill>
            <a:schemeClr val="bg1">
              <a:lumMod val="85000"/>
            </a:schemeClr>
          </a:solidFill>
        </p:spPr>
        <p:txBody>
          <a:bodyPr wrap="square" rtlCol="0">
            <a:spAutoFit/>
          </a:bodyPr>
          <a:lstStyle/>
          <a:p>
            <a:r>
              <a:rPr lang="en-US" sz="1100" dirty="0" smtClean="0"/>
              <a:t>Possible Candidates have many reasons for exclusion from the “Best Candidate” category. Price, Time Frame existing infrastructure, anticipated future growth and lack of clarity on the value proposition are key factors.</a:t>
            </a: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Business Opportunity for Hosted Communication and Collaboration in the SMB market</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7"/>
          <p:cNvSpPr>
            <a:spLocks noGrp="1"/>
          </p:cNvSpPr>
          <p:nvPr>
            <p:ph type="title"/>
          </p:nvPr>
        </p:nvSpPr>
        <p:spPr/>
        <p:txBody>
          <a:bodyPr>
            <a:normAutofit fontScale="90000"/>
          </a:bodyPr>
          <a:lstStyle/>
          <a:p>
            <a:r>
              <a:rPr lang="en-US" dirty="0" smtClean="0"/>
              <a:t>Hosted Exchange Business Email - Key Sales Drivers</a:t>
            </a:r>
          </a:p>
        </p:txBody>
      </p:sp>
      <p:graphicFrame>
        <p:nvGraphicFramePr>
          <p:cNvPr id="5" name="Content Placeholder 4"/>
          <p:cNvGraphicFramePr>
            <a:graphicFrameLocks noGrp="1"/>
          </p:cNvGraphicFramePr>
          <p:nvPr>
            <p:ph idx="1"/>
          </p:nvPr>
        </p:nvGraphicFramePr>
        <p:xfrm>
          <a:off x="685800" y="136267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447800" y="1298138"/>
            <a:ext cx="904415" cy="523220"/>
          </a:xfrm>
          <a:prstGeom prst="rect">
            <a:avLst/>
          </a:prstGeom>
          <a:noFill/>
        </p:spPr>
        <p:txBody>
          <a:bodyPr wrap="none" rtlCol="0">
            <a:spAutoFit/>
          </a:bodyPr>
          <a:lstStyle/>
          <a:p>
            <a:r>
              <a:rPr lang="en-US" sz="2800" dirty="0" smtClean="0"/>
              <a:t>49%</a:t>
            </a:r>
            <a:endParaRPr lang="nl-NL" sz="2800" dirty="0"/>
          </a:p>
        </p:txBody>
      </p:sp>
      <p:sp>
        <p:nvSpPr>
          <p:cNvPr id="7" name="TextBox 6"/>
          <p:cNvSpPr txBox="1"/>
          <p:nvPr/>
        </p:nvSpPr>
        <p:spPr>
          <a:xfrm>
            <a:off x="838200" y="5248870"/>
            <a:ext cx="7696200" cy="923330"/>
          </a:xfrm>
          <a:prstGeom prst="rect">
            <a:avLst/>
          </a:prstGeom>
          <a:noFill/>
        </p:spPr>
        <p:txBody>
          <a:bodyPr wrap="square" rtlCol="0">
            <a:spAutoFit/>
          </a:bodyPr>
          <a:lstStyle/>
          <a:p>
            <a:pPr lvl="0"/>
            <a:r>
              <a:rPr lang="en-US" sz="1800" dirty="0" smtClean="0"/>
              <a:t>Best candidates have multiple needs. 68% prefer a single source for their HMC and mobility Solutions. This is particularly true for Best Candidates</a:t>
            </a:r>
          </a:p>
          <a:p>
            <a:endParaRPr lang="nl-NL" sz="1800" dirty="0"/>
          </a:p>
        </p:txBody>
      </p:sp>
      <p:sp>
        <p:nvSpPr>
          <p:cNvPr id="8" name="TextBox 7"/>
          <p:cNvSpPr txBox="1"/>
          <p:nvPr/>
        </p:nvSpPr>
        <p:spPr>
          <a:xfrm>
            <a:off x="4154269" y="1286470"/>
            <a:ext cx="904415" cy="523220"/>
          </a:xfrm>
          <a:prstGeom prst="rect">
            <a:avLst/>
          </a:prstGeom>
          <a:noFill/>
        </p:spPr>
        <p:txBody>
          <a:bodyPr wrap="none" rtlCol="0">
            <a:spAutoFit/>
          </a:bodyPr>
          <a:lstStyle/>
          <a:p>
            <a:r>
              <a:rPr lang="en-US" sz="2800" dirty="0" smtClean="0"/>
              <a:t>47%</a:t>
            </a:r>
            <a:endParaRPr lang="nl-NL" sz="2800" dirty="0"/>
          </a:p>
        </p:txBody>
      </p:sp>
      <p:sp>
        <p:nvSpPr>
          <p:cNvPr id="9" name="TextBox 8"/>
          <p:cNvSpPr txBox="1"/>
          <p:nvPr/>
        </p:nvSpPr>
        <p:spPr>
          <a:xfrm>
            <a:off x="6781800" y="1286470"/>
            <a:ext cx="904415" cy="523220"/>
          </a:xfrm>
          <a:prstGeom prst="rect">
            <a:avLst/>
          </a:prstGeom>
          <a:noFill/>
        </p:spPr>
        <p:txBody>
          <a:bodyPr wrap="none" rtlCol="0">
            <a:spAutoFit/>
          </a:bodyPr>
          <a:lstStyle/>
          <a:p>
            <a:r>
              <a:rPr lang="en-US" sz="2800" dirty="0" smtClean="0"/>
              <a:t>41%</a:t>
            </a:r>
            <a:endParaRPr lang="nl-NL"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Up Selling POP Users to Premium Business Email</a:t>
            </a:r>
          </a:p>
        </p:txBody>
      </p:sp>
      <p:graphicFrame>
        <p:nvGraphicFramePr>
          <p:cNvPr id="5" name="Content Placeholder 4"/>
          <p:cNvGraphicFramePr>
            <a:graphicFrameLocks noGrp="1"/>
          </p:cNvGraphicFramePr>
          <p:nvPr>
            <p:ph idx="1"/>
          </p:nvPr>
        </p:nvGraphicFramePr>
        <p:xfrm>
          <a:off x="685800" y="14478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Consumer are just “Consumers”</a:t>
            </a:r>
            <a:endParaRPr lang="en-US" dirty="0"/>
          </a:p>
        </p:txBody>
      </p:sp>
      <p:sp>
        <p:nvSpPr>
          <p:cNvPr id="3" name="Text Placeholder 2"/>
          <p:cNvSpPr>
            <a:spLocks noGrp="1"/>
          </p:cNvSpPr>
          <p:nvPr>
            <p:ph type="body" idx="1"/>
          </p:nvPr>
        </p:nvSpPr>
        <p:spPr>
          <a:xfrm>
            <a:off x="685800" y="1285860"/>
            <a:ext cx="7772400" cy="3714776"/>
          </a:xfrm>
        </p:spPr>
        <p:txBody>
          <a:bodyPr>
            <a:normAutofit fontScale="92500" lnSpcReduction="20000"/>
          </a:bodyPr>
          <a:lstStyle/>
          <a:p>
            <a:r>
              <a:rPr lang="en-US" dirty="0" smtClean="0"/>
              <a:t>10%</a:t>
            </a:r>
            <a:r>
              <a:rPr lang="en-US" baseline="30000" dirty="0" smtClean="0"/>
              <a:t>(1)</a:t>
            </a:r>
            <a:r>
              <a:rPr lang="en-US" dirty="0" smtClean="0"/>
              <a:t> or 22.8M</a:t>
            </a:r>
            <a:r>
              <a:rPr lang="en-US" baseline="30000" dirty="0" smtClean="0"/>
              <a:t>(2)</a:t>
            </a:r>
            <a:r>
              <a:rPr lang="en-US" dirty="0" smtClean="0"/>
              <a:t> of North American online adults run a business out of their home </a:t>
            </a:r>
          </a:p>
          <a:p>
            <a:r>
              <a:rPr lang="en-US" dirty="0" smtClean="0"/>
              <a:t>In the US, home-based businesses account for nearly half of all businesses</a:t>
            </a:r>
            <a:r>
              <a:rPr lang="en-US" baseline="30000" dirty="0" smtClean="0"/>
              <a:t>(1)</a:t>
            </a:r>
            <a:r>
              <a:rPr lang="en-US" dirty="0" smtClean="0"/>
              <a:t> </a:t>
            </a:r>
          </a:p>
          <a:p>
            <a:r>
              <a:rPr lang="en-US" dirty="0" smtClean="0"/>
              <a:t>Although these consumers conduct business from their homes, they mainly opt for consumer-class services over more robust business tiers of landline voice, Internet, or wireless voice and data services. […] Consumer product strategists at these service providers are currently missing a lucrative opportunity with these high-earning, tech-loving consumers by not adequately addressing both their personal and business needs.</a:t>
            </a:r>
            <a:r>
              <a:rPr lang="en-US" baseline="30000" dirty="0" smtClean="0"/>
              <a:t>(1)</a:t>
            </a:r>
          </a:p>
          <a:p>
            <a:endParaRPr lang="en-US" dirty="0"/>
          </a:p>
        </p:txBody>
      </p:sp>
      <p:sp>
        <p:nvSpPr>
          <p:cNvPr id="6" name="TextBox 5"/>
          <p:cNvSpPr txBox="1"/>
          <p:nvPr/>
        </p:nvSpPr>
        <p:spPr>
          <a:xfrm>
            <a:off x="684212" y="5047790"/>
            <a:ext cx="7775575" cy="738664"/>
          </a:xfrm>
          <a:prstGeom prst="rect">
            <a:avLst/>
          </a:prstGeom>
          <a:noFill/>
        </p:spPr>
        <p:txBody>
          <a:bodyPr wrap="square" rtlCol="0">
            <a:spAutoFit/>
          </a:bodyPr>
          <a:lstStyle/>
          <a:p>
            <a:pPr marL="342900" indent="-342900">
              <a:buAutoNum type="arabicParenBoth"/>
            </a:pPr>
            <a:r>
              <a:rPr lang="en-US" sz="1400" i="1" dirty="0" smtClean="0"/>
              <a:t>Home Workers Buy telecom Services Like Consumer, Forrester Research, June 11, 2008</a:t>
            </a:r>
          </a:p>
          <a:p>
            <a:pPr marL="342900" indent="-342900">
              <a:buAutoNum type="arabicParenBoth"/>
            </a:pPr>
            <a:r>
              <a:rPr lang="en-US" sz="1400" i="1" dirty="0" smtClean="0"/>
              <a:t>Service Providers’ Product Strategists Have Left The Home Worker Market Segment Untapped, Forrester Research, August 6, 2008</a:t>
            </a:r>
            <a:endParaRPr lang="en-US" sz="1400" i="1"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p:cNvSpPr/>
          <p:nvPr/>
        </p:nvSpPr>
        <p:spPr bwMode="auto">
          <a:xfrm>
            <a:off x="238836" y="1205553"/>
            <a:ext cx="8370627" cy="4856328"/>
          </a:xfrm>
          <a:prstGeom prst="ellipse">
            <a:avLst/>
          </a:prstGeom>
          <a:solidFill>
            <a:srgbClr val="000000">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0" y="2935774"/>
            <a:ext cx="9144000" cy="3910853"/>
          </a:xfrm>
          <a:prstGeom prst="rect">
            <a:avLst/>
          </a:prstGeom>
          <a:gradFill>
            <a:gsLst>
              <a:gs pos="0">
                <a:schemeClr val="bg2">
                  <a:alpha val="0"/>
                </a:schemeClr>
              </a:gs>
              <a:gs pos="50000">
                <a:schemeClr val="bg2">
                  <a:alpha val="40000"/>
                </a:schemeClr>
              </a:gs>
              <a:gs pos="100000">
                <a:schemeClr val="bg2">
                  <a:alpha val="80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2" name="Title 1"/>
          <p:cNvSpPr>
            <a:spLocks noGrp="1"/>
          </p:cNvSpPr>
          <p:nvPr>
            <p:ph type="title"/>
          </p:nvPr>
        </p:nvSpPr>
        <p:spPr>
          <a:xfrm>
            <a:off x="382588" y="228601"/>
            <a:ext cx="8385778" cy="1384995"/>
          </a:xfrm>
        </p:spPr>
        <p:txBody>
          <a:bodyPr/>
          <a:lstStyle/>
          <a:p>
            <a:r>
              <a:rPr dirty="0" smtClean="0"/>
              <a:t>HMC Attached Services</a:t>
            </a:r>
            <a:br>
              <a:rPr dirty="0" smtClean="0"/>
            </a:br>
            <a:endParaRPr lang="en-US" dirty="0"/>
          </a:p>
        </p:txBody>
      </p:sp>
      <p:grpSp>
        <p:nvGrpSpPr>
          <p:cNvPr id="3" name="Group 57"/>
          <p:cNvGrpSpPr/>
          <p:nvPr/>
        </p:nvGrpSpPr>
        <p:grpSpPr>
          <a:xfrm>
            <a:off x="957030" y="1160347"/>
            <a:ext cx="7091595" cy="1191823"/>
            <a:chOff x="1148436" y="1392416"/>
            <a:chExt cx="8509914" cy="1430187"/>
          </a:xfrm>
        </p:grpSpPr>
        <p:sp>
          <p:nvSpPr>
            <p:cNvPr id="21" name="TextBox 20"/>
            <p:cNvSpPr txBox="1"/>
            <p:nvPr/>
          </p:nvSpPr>
          <p:spPr>
            <a:xfrm>
              <a:off x="1148436" y="1392416"/>
              <a:ext cx="8509914" cy="1430187"/>
            </a:xfrm>
            <a:prstGeom prst="roundRect">
              <a:avLst>
                <a:gd name="adj" fmla="val 10049"/>
              </a:avLst>
            </a:prstGeom>
            <a:solidFill>
              <a:srgbClr val="FFFFFF">
                <a:shade val="85000"/>
              </a:srgbClr>
            </a:solidFill>
            <a:ln>
              <a:noFill/>
            </a:ln>
            <a:effectLst>
              <a:glow rad="228600">
                <a:schemeClr val="accent5">
                  <a:satMod val="175000"/>
                  <a:alpha val="40000"/>
                </a:schemeClr>
              </a:glow>
              <a:outerShdw blurRad="762000" dist="38100" dir="2700000" algn="tl" rotWithShape="0">
                <a:prstClr val="black">
                  <a:alpha val="93000"/>
                </a:prstClr>
              </a:outerShdw>
            </a:effectLst>
          </p:spPr>
          <p:style>
            <a:lnRef idx="2">
              <a:schemeClr val="accent1"/>
            </a:lnRef>
            <a:fillRef idx="1">
              <a:schemeClr val="lt1"/>
            </a:fillRef>
            <a:effectRef idx="0">
              <a:schemeClr val="accent1"/>
            </a:effectRef>
            <a:fontRef idx="minor">
              <a:schemeClr val="dk1"/>
            </a:fontRef>
          </p:style>
          <p:txBody>
            <a:bodyPr wrap="square" lIns="109723" tIns="54862" rIns="109723" bIns="54862">
              <a:spAutoFit/>
            </a:bodyPr>
            <a:lstStyle/>
            <a:p>
              <a:pPr algn="ctr">
                <a:defRPr/>
              </a:pPr>
              <a:endParaRPr lang="en-US" sz="3300" b="1" i="1" dirty="0" smtClean="0">
                <a:solidFill>
                  <a:schemeClr val="bg2"/>
                </a:solidFill>
                <a:effectLst>
                  <a:outerShdw blurRad="38100" dist="38100" dir="2700000" algn="tl">
                    <a:srgbClr val="000000">
                      <a:alpha val="43137"/>
                    </a:srgbClr>
                  </a:outerShdw>
                </a:effectLst>
                <a:latin typeface="Segoe"/>
              </a:endParaRPr>
            </a:p>
            <a:p>
              <a:pPr algn="ctr">
                <a:defRPr/>
              </a:pPr>
              <a:endParaRPr lang="en-US" sz="3300" b="1" i="1" dirty="0">
                <a:solidFill>
                  <a:schemeClr val="bg2"/>
                </a:solidFill>
                <a:effectLst>
                  <a:outerShdw blurRad="38100" dist="38100" dir="2700000" algn="tl">
                    <a:srgbClr val="000000">
                      <a:alpha val="43137"/>
                    </a:srgbClr>
                  </a:outerShdw>
                </a:effectLst>
                <a:latin typeface="Segoe"/>
              </a:endParaRPr>
            </a:p>
          </p:txBody>
        </p:sp>
        <p:pic>
          <p:nvPicPr>
            <p:cNvPr id="23" name="Rectangle 955437"/>
            <p:cNvPicPr>
              <a:picLocks noChangeAspect="1" noChangeArrowheads="1"/>
            </p:cNvPicPr>
            <p:nvPr/>
          </p:nvPicPr>
          <p:blipFill>
            <a:blip r:embed="rId3" cstate="email">
              <a:duotone>
                <a:prstClr val="black"/>
                <a:schemeClr val="tx1">
                  <a:tint val="45000"/>
                  <a:satMod val="400000"/>
                </a:schemeClr>
              </a:duotone>
            </a:blip>
            <a:srcRect/>
            <a:stretch>
              <a:fillRect/>
            </a:stretch>
          </p:blipFill>
          <p:spPr bwMode="auto">
            <a:xfrm>
              <a:off x="1345474" y="1445756"/>
              <a:ext cx="2674620" cy="634366"/>
            </a:xfrm>
            <a:prstGeom prst="rect">
              <a:avLst/>
            </a:prstGeom>
            <a:noFill/>
            <a:ln w="9525">
              <a:noFill/>
              <a:miter lim="800000"/>
              <a:headEnd/>
              <a:tailEnd/>
            </a:ln>
          </p:spPr>
        </p:pic>
        <p:pic>
          <p:nvPicPr>
            <p:cNvPr id="24" name="Picture 35" descr="Exchng-Host-Encryp_wh"/>
            <p:cNvPicPr>
              <a:picLocks noChangeAspect="1" noChangeArrowheads="1"/>
            </p:cNvPicPr>
            <p:nvPr/>
          </p:nvPicPr>
          <p:blipFill>
            <a:blip r:embed="rId4" cstate="email">
              <a:lum bright="-100000"/>
            </a:blip>
            <a:srcRect/>
            <a:stretch>
              <a:fillRect/>
            </a:stretch>
          </p:blipFill>
          <p:spPr bwMode="auto">
            <a:xfrm>
              <a:off x="7308124" y="1476238"/>
              <a:ext cx="2095500" cy="598170"/>
            </a:xfrm>
            <a:prstGeom prst="rect">
              <a:avLst/>
            </a:prstGeom>
            <a:noFill/>
            <a:ln w="9525" algn="ctr">
              <a:noFill/>
              <a:miter lim="800000"/>
              <a:headEnd/>
              <a:tailEnd/>
            </a:ln>
          </p:spPr>
        </p:pic>
        <p:pic>
          <p:nvPicPr>
            <p:cNvPr id="25" name="Picture 34" descr="Exchng-Host-Cont_wh"/>
            <p:cNvPicPr>
              <a:picLocks noChangeAspect="1" noChangeArrowheads="1"/>
            </p:cNvPicPr>
            <p:nvPr/>
          </p:nvPicPr>
          <p:blipFill>
            <a:blip r:embed="rId5" cstate="email">
              <a:lum bright="-100000"/>
            </a:blip>
            <a:srcRect/>
            <a:stretch>
              <a:fillRect/>
            </a:stretch>
          </p:blipFill>
          <p:spPr bwMode="auto">
            <a:xfrm>
              <a:off x="4641124" y="2142035"/>
              <a:ext cx="2061210" cy="598170"/>
            </a:xfrm>
            <a:prstGeom prst="rect">
              <a:avLst/>
            </a:prstGeom>
            <a:noFill/>
            <a:ln w="9525">
              <a:noFill/>
              <a:miter lim="800000"/>
              <a:headEnd/>
              <a:tailEnd/>
            </a:ln>
          </p:spPr>
        </p:pic>
        <p:pic>
          <p:nvPicPr>
            <p:cNvPr id="26" name="Picture 32" descr="Exchng-Host-Filter_wh"/>
            <p:cNvPicPr>
              <a:picLocks noChangeAspect="1" noChangeArrowheads="1"/>
            </p:cNvPicPr>
            <p:nvPr/>
          </p:nvPicPr>
          <p:blipFill>
            <a:blip r:embed="rId6" cstate="email">
              <a:lum bright="-90000"/>
            </a:blip>
            <a:srcRect/>
            <a:stretch>
              <a:fillRect/>
            </a:stretch>
          </p:blipFill>
          <p:spPr bwMode="auto">
            <a:xfrm>
              <a:off x="1345474" y="2147749"/>
              <a:ext cx="1864996" cy="592456"/>
            </a:xfrm>
            <a:prstGeom prst="rect">
              <a:avLst/>
            </a:prstGeom>
            <a:noFill/>
            <a:ln w="9525">
              <a:noFill/>
              <a:miter lim="800000"/>
              <a:headEnd/>
              <a:tailEnd/>
            </a:ln>
          </p:spPr>
        </p:pic>
        <p:pic>
          <p:nvPicPr>
            <p:cNvPr id="27" name="Picture 33" descr="Exchng-Host-Arch_wh"/>
            <p:cNvPicPr>
              <a:picLocks noChangeAspect="1" noChangeArrowheads="1"/>
            </p:cNvPicPr>
            <p:nvPr/>
          </p:nvPicPr>
          <p:blipFill>
            <a:blip r:embed="rId7" cstate="email">
              <a:lum bright="-100000"/>
            </a:blip>
            <a:srcRect/>
            <a:stretch>
              <a:fillRect/>
            </a:stretch>
          </p:blipFill>
          <p:spPr bwMode="auto">
            <a:xfrm>
              <a:off x="4622074" y="1478143"/>
              <a:ext cx="1706880" cy="537210"/>
            </a:xfrm>
            <a:prstGeom prst="rect">
              <a:avLst/>
            </a:prstGeom>
            <a:noFill/>
            <a:ln w="9525">
              <a:noFill/>
              <a:miter lim="800000"/>
              <a:headEnd/>
              <a:tailEnd/>
            </a:ln>
          </p:spPr>
        </p:pic>
      </p:grpSp>
      <p:grpSp>
        <p:nvGrpSpPr>
          <p:cNvPr id="4" name="Group 51"/>
          <p:cNvGrpSpPr/>
          <p:nvPr/>
        </p:nvGrpSpPr>
        <p:grpSpPr>
          <a:xfrm>
            <a:off x="2869686" y="2984262"/>
            <a:ext cx="3319461" cy="1565278"/>
            <a:chOff x="3429975" y="3676650"/>
            <a:chExt cx="3983353" cy="1878334"/>
          </a:xfrm>
        </p:grpSpPr>
        <p:pic>
          <p:nvPicPr>
            <p:cNvPr id="17" name="Picture 32" descr="arrow_12"/>
            <p:cNvPicPr>
              <a:picLocks noChangeAspect="1" noChangeArrowheads="1"/>
            </p:cNvPicPr>
            <p:nvPr/>
          </p:nvPicPr>
          <p:blipFill>
            <a:blip r:embed="rId8" cstate="email"/>
            <a:srcRect/>
            <a:stretch>
              <a:fillRect/>
            </a:stretch>
          </p:blipFill>
          <p:spPr bwMode="auto">
            <a:xfrm>
              <a:off x="4475947" y="3676650"/>
              <a:ext cx="1811360" cy="1878334"/>
            </a:xfrm>
            <a:prstGeom prst="rect">
              <a:avLst/>
            </a:prstGeom>
            <a:noFill/>
            <a:ln w="9525">
              <a:noFill/>
              <a:miter lim="800000"/>
              <a:headEnd/>
              <a:tailEnd/>
            </a:ln>
          </p:spPr>
        </p:pic>
        <p:pic>
          <p:nvPicPr>
            <p:cNvPr id="22" name="Rectangle 1030173"/>
            <p:cNvPicPr>
              <a:picLocks noChangeAspect="1" noChangeArrowheads="1"/>
            </p:cNvPicPr>
            <p:nvPr/>
          </p:nvPicPr>
          <p:blipFill>
            <a:blip r:embed="rId9" cstate="email"/>
            <a:srcRect/>
            <a:stretch>
              <a:fillRect/>
            </a:stretch>
          </p:blipFill>
          <p:spPr bwMode="invGray">
            <a:xfrm>
              <a:off x="3429975" y="4225452"/>
              <a:ext cx="3983353" cy="655280"/>
            </a:xfrm>
            <a:prstGeom prst="rect">
              <a:avLst/>
            </a:prstGeom>
            <a:noFill/>
            <a:ln w="9525">
              <a:noFill/>
              <a:miter lim="800000"/>
              <a:headEnd/>
              <a:tailEnd/>
            </a:ln>
          </p:spPr>
        </p:pic>
      </p:grpSp>
      <p:grpSp>
        <p:nvGrpSpPr>
          <p:cNvPr id="5" name="Group 35"/>
          <p:cNvGrpSpPr>
            <a:grpSpLocks/>
          </p:cNvGrpSpPr>
          <p:nvPr/>
        </p:nvGrpSpPr>
        <p:grpSpPr bwMode="auto">
          <a:xfrm>
            <a:off x="7099300" y="4613015"/>
            <a:ext cx="1096963" cy="896937"/>
            <a:chOff x="3872" y="1493"/>
            <a:chExt cx="836" cy="724"/>
          </a:xfrm>
        </p:grpSpPr>
        <p:pic>
          <p:nvPicPr>
            <p:cNvPr id="31" name="Rectangle 1030169"/>
            <p:cNvPicPr>
              <a:picLocks noChangeAspect="1" noChangeArrowheads="1"/>
            </p:cNvPicPr>
            <p:nvPr/>
          </p:nvPicPr>
          <p:blipFill>
            <a:blip r:embed="rId10" cstate="email"/>
            <a:srcRect/>
            <a:stretch>
              <a:fillRect/>
            </a:stretch>
          </p:blipFill>
          <p:spPr bwMode="auto">
            <a:xfrm rot="292140">
              <a:off x="4402" y="1493"/>
              <a:ext cx="306" cy="724"/>
            </a:xfrm>
            <a:prstGeom prst="rect">
              <a:avLst/>
            </a:prstGeom>
            <a:noFill/>
            <a:ln w="9525" cap="flat" cmpd="sng" algn="ctr">
              <a:noFill/>
              <a:prstDash val="solid"/>
              <a:miter lim="800000"/>
              <a:headEnd type="none" w="med" len="med"/>
              <a:tailEnd type="none" w="med" len="med"/>
            </a:ln>
            <a:effectLst>
              <a:outerShdw dist="35921" dir="2700000" algn="ctr" rotWithShape="0">
                <a:schemeClr val="bg2">
                  <a:alpha val="50000"/>
                </a:schemeClr>
              </a:outerShdw>
            </a:effectLst>
          </p:spPr>
        </p:pic>
        <p:pic>
          <p:nvPicPr>
            <p:cNvPr id="32" name="Rectangle 1030170"/>
            <p:cNvPicPr>
              <a:picLocks noChangeAspect="1" noChangeArrowheads="1"/>
            </p:cNvPicPr>
            <p:nvPr/>
          </p:nvPicPr>
          <p:blipFill>
            <a:blip r:embed="rId11" cstate="email"/>
            <a:srcRect/>
            <a:stretch>
              <a:fillRect/>
            </a:stretch>
          </p:blipFill>
          <p:spPr bwMode="auto">
            <a:xfrm>
              <a:off x="3872" y="1689"/>
              <a:ext cx="403" cy="502"/>
            </a:xfrm>
            <a:prstGeom prst="rect">
              <a:avLst/>
            </a:prstGeom>
            <a:noFill/>
            <a:ln w="9525" cap="flat" cmpd="sng" algn="ctr">
              <a:noFill/>
              <a:prstDash val="solid"/>
              <a:miter lim="800000"/>
              <a:headEnd type="none" w="med" len="med"/>
              <a:tailEnd type="none" w="med" len="med"/>
            </a:ln>
            <a:effectLst>
              <a:outerShdw dist="35921" dir="2700000" algn="ctr" rotWithShape="0">
                <a:schemeClr val="bg2">
                  <a:alpha val="50000"/>
                </a:schemeClr>
              </a:outerShdw>
            </a:effectLst>
          </p:spPr>
        </p:pic>
      </p:grpSp>
      <p:pic>
        <p:nvPicPr>
          <p:cNvPr id="33" name="Picture 38" descr="1"/>
          <p:cNvPicPr>
            <a:picLocks noChangeAspect="1" noChangeArrowheads="1"/>
          </p:cNvPicPr>
          <p:nvPr/>
        </p:nvPicPr>
        <p:blipFill>
          <a:blip r:embed="rId12" cstate="email"/>
          <a:srcRect/>
          <a:stretch>
            <a:fillRect/>
          </a:stretch>
        </p:blipFill>
        <p:spPr bwMode="auto">
          <a:xfrm>
            <a:off x="6400800" y="4103427"/>
            <a:ext cx="2011363" cy="585788"/>
          </a:xfrm>
          <a:prstGeom prst="rect">
            <a:avLst/>
          </a:prstGeom>
          <a:noFill/>
          <a:ln w="9525">
            <a:noFill/>
            <a:miter lim="800000"/>
            <a:headEnd/>
            <a:tailEnd/>
          </a:ln>
        </p:spPr>
      </p:pic>
      <p:grpSp>
        <p:nvGrpSpPr>
          <p:cNvPr id="6" name="Group 50"/>
          <p:cNvGrpSpPr>
            <a:grpSpLocks/>
          </p:cNvGrpSpPr>
          <p:nvPr/>
        </p:nvGrpSpPr>
        <p:grpSpPr bwMode="auto">
          <a:xfrm>
            <a:off x="2434989" y="5361296"/>
            <a:ext cx="1922463" cy="1347788"/>
            <a:chOff x="3958" y="2594"/>
            <a:chExt cx="1211" cy="849"/>
          </a:xfrm>
        </p:grpSpPr>
        <p:pic>
          <p:nvPicPr>
            <p:cNvPr id="35" name="Rectangle 1030154"/>
            <p:cNvPicPr>
              <a:picLocks noChangeAspect="1" noChangeArrowheads="1"/>
            </p:cNvPicPr>
            <p:nvPr/>
          </p:nvPicPr>
          <p:blipFill>
            <a:blip r:embed="rId13" cstate="email"/>
            <a:srcRect/>
            <a:stretch>
              <a:fillRect/>
            </a:stretch>
          </p:blipFill>
          <p:spPr bwMode="auto">
            <a:xfrm>
              <a:off x="4201" y="2594"/>
              <a:ext cx="655" cy="50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6" name="Picture 43" descr="2"/>
            <p:cNvPicPr>
              <a:picLocks noChangeAspect="1" noChangeArrowheads="1"/>
            </p:cNvPicPr>
            <p:nvPr/>
          </p:nvPicPr>
          <p:blipFill>
            <a:blip r:embed="rId14" cstate="email"/>
            <a:srcRect/>
            <a:stretch>
              <a:fillRect/>
            </a:stretch>
          </p:blipFill>
          <p:spPr bwMode="auto">
            <a:xfrm>
              <a:off x="3958" y="3077"/>
              <a:ext cx="1211" cy="366"/>
            </a:xfrm>
            <a:prstGeom prst="rect">
              <a:avLst/>
            </a:prstGeom>
            <a:noFill/>
            <a:ln w="9525">
              <a:noFill/>
              <a:miter lim="800000"/>
              <a:headEnd/>
              <a:tailEnd/>
            </a:ln>
          </p:spPr>
        </p:pic>
      </p:grpSp>
      <p:grpSp>
        <p:nvGrpSpPr>
          <p:cNvPr id="7" name="Group 49"/>
          <p:cNvGrpSpPr>
            <a:grpSpLocks/>
          </p:cNvGrpSpPr>
          <p:nvPr/>
        </p:nvGrpSpPr>
        <p:grpSpPr bwMode="auto">
          <a:xfrm>
            <a:off x="4643651" y="5392004"/>
            <a:ext cx="2057400" cy="1271588"/>
            <a:chOff x="584" y="2604"/>
            <a:chExt cx="1296" cy="801"/>
          </a:xfrm>
        </p:grpSpPr>
        <p:grpSp>
          <p:nvGrpSpPr>
            <p:cNvPr id="8" name="Group 45"/>
            <p:cNvGrpSpPr>
              <a:grpSpLocks/>
            </p:cNvGrpSpPr>
            <p:nvPr/>
          </p:nvGrpSpPr>
          <p:grpSpPr bwMode="auto">
            <a:xfrm>
              <a:off x="1004" y="2602"/>
              <a:ext cx="573" cy="531"/>
              <a:chOff x="712" y="2591"/>
              <a:chExt cx="643" cy="595"/>
            </a:xfrm>
          </p:grpSpPr>
          <p:pic>
            <p:nvPicPr>
              <p:cNvPr id="40" name="Rectangle 1030161"/>
              <p:cNvPicPr>
                <a:picLocks noChangeAspect="1" noChangeArrowheads="1"/>
              </p:cNvPicPr>
              <p:nvPr/>
            </p:nvPicPr>
            <p:blipFill>
              <a:blip r:embed="rId15" cstate="email"/>
              <a:srcRect/>
              <a:stretch>
                <a:fillRect/>
              </a:stretch>
            </p:blipFill>
            <p:spPr bwMode="auto">
              <a:xfrm>
                <a:off x="712" y="2611"/>
                <a:ext cx="341" cy="495"/>
              </a:xfrm>
              <a:prstGeom prst="rect">
                <a:avLst/>
              </a:prstGeom>
              <a:noFill/>
              <a:ln w="9525">
                <a:noFill/>
                <a:miter lim="800000"/>
                <a:headEnd/>
                <a:tailEnd/>
              </a:ln>
              <a:effectLst>
                <a:outerShdw dist="17961" dir="2700000" algn="ctr" rotWithShape="0">
                  <a:schemeClr val="tx1">
                    <a:alpha val="50000"/>
                  </a:schemeClr>
                </a:outerShdw>
              </a:effectLst>
            </p:spPr>
          </p:pic>
          <p:pic>
            <p:nvPicPr>
              <p:cNvPr id="41" name="Rectangle 1030165"/>
              <p:cNvPicPr>
                <a:picLocks noChangeAspect="1" noChangeArrowheads="1"/>
              </p:cNvPicPr>
              <p:nvPr/>
            </p:nvPicPr>
            <p:blipFill>
              <a:blip r:embed="rId16" cstate="email"/>
              <a:srcRect/>
              <a:stretch>
                <a:fillRect/>
              </a:stretch>
            </p:blipFill>
            <p:spPr bwMode="auto">
              <a:xfrm>
                <a:off x="980" y="2857"/>
                <a:ext cx="366" cy="329"/>
              </a:xfrm>
              <a:prstGeom prst="rect">
                <a:avLst/>
              </a:prstGeom>
              <a:noFill/>
              <a:ln w="9525">
                <a:noFill/>
                <a:miter lim="800000"/>
                <a:headEnd/>
                <a:tailEnd/>
              </a:ln>
              <a:effectLst>
                <a:outerShdw dist="17961" dir="2700000" algn="ctr" rotWithShape="0">
                  <a:schemeClr val="tx1">
                    <a:alpha val="50000"/>
                  </a:schemeClr>
                </a:outerShdw>
              </a:effectLst>
            </p:spPr>
          </p:pic>
          <p:pic>
            <p:nvPicPr>
              <p:cNvPr id="42" name="Rectangle 1030166"/>
              <p:cNvPicPr>
                <a:picLocks noChangeAspect="1" noChangeArrowheads="1"/>
              </p:cNvPicPr>
              <p:nvPr/>
            </p:nvPicPr>
            <p:blipFill>
              <a:blip r:embed="rId17" cstate="email"/>
              <a:srcRect/>
              <a:stretch>
                <a:fillRect/>
              </a:stretch>
            </p:blipFill>
            <p:spPr bwMode="auto">
              <a:xfrm>
                <a:off x="1104" y="2591"/>
                <a:ext cx="251" cy="288"/>
              </a:xfrm>
              <a:prstGeom prst="rect">
                <a:avLst/>
              </a:prstGeom>
              <a:noFill/>
              <a:ln w="9525">
                <a:noFill/>
                <a:miter lim="800000"/>
                <a:headEnd/>
                <a:tailEnd/>
              </a:ln>
              <a:effectLst>
                <a:outerShdw dist="17961" dir="2700000" algn="ctr" rotWithShape="0">
                  <a:schemeClr val="tx1">
                    <a:alpha val="50000"/>
                  </a:schemeClr>
                </a:outerShdw>
              </a:effectLst>
            </p:spPr>
          </p:pic>
        </p:grpSp>
        <p:pic>
          <p:nvPicPr>
            <p:cNvPr id="39" name="Picture 49" descr="3"/>
            <p:cNvPicPr>
              <a:picLocks noChangeAspect="1" noChangeArrowheads="1"/>
            </p:cNvPicPr>
            <p:nvPr/>
          </p:nvPicPr>
          <p:blipFill>
            <a:blip r:embed="rId18" cstate="email"/>
            <a:srcRect/>
            <a:stretch>
              <a:fillRect/>
            </a:stretch>
          </p:blipFill>
          <p:spPr bwMode="auto">
            <a:xfrm>
              <a:off x="584" y="3035"/>
              <a:ext cx="1296" cy="370"/>
            </a:xfrm>
            <a:prstGeom prst="rect">
              <a:avLst/>
            </a:prstGeom>
            <a:noFill/>
            <a:ln w="9525">
              <a:noFill/>
              <a:miter lim="800000"/>
              <a:headEnd/>
              <a:tailEnd/>
            </a:ln>
          </p:spPr>
        </p:pic>
      </p:grpSp>
      <p:grpSp>
        <p:nvGrpSpPr>
          <p:cNvPr id="9" name="Group 47"/>
          <p:cNvGrpSpPr>
            <a:grpSpLocks/>
          </p:cNvGrpSpPr>
          <p:nvPr/>
        </p:nvGrpSpPr>
        <p:grpSpPr bwMode="auto">
          <a:xfrm>
            <a:off x="362045" y="4548450"/>
            <a:ext cx="2114550" cy="1368426"/>
            <a:chOff x="552" y="1741"/>
            <a:chExt cx="1332" cy="862"/>
          </a:xfrm>
        </p:grpSpPr>
        <p:pic>
          <p:nvPicPr>
            <p:cNvPr id="44" name="Rectangle 1030159"/>
            <p:cNvPicPr>
              <a:picLocks noChangeAspect="1" noChangeArrowheads="1"/>
            </p:cNvPicPr>
            <p:nvPr/>
          </p:nvPicPr>
          <p:blipFill>
            <a:blip r:embed="rId19" cstate="email"/>
            <a:srcRect/>
            <a:stretch>
              <a:fillRect/>
            </a:stretch>
          </p:blipFill>
          <p:spPr bwMode="auto">
            <a:xfrm>
              <a:off x="832" y="1741"/>
              <a:ext cx="722" cy="561"/>
            </a:xfrm>
            <a:prstGeom prst="rect">
              <a:avLst/>
            </a:prstGeom>
            <a:no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pic>
        <p:pic>
          <p:nvPicPr>
            <p:cNvPr id="45" name="Picture 49" descr="3"/>
            <p:cNvPicPr>
              <a:picLocks noChangeAspect="1" noChangeArrowheads="1"/>
            </p:cNvPicPr>
            <p:nvPr/>
          </p:nvPicPr>
          <p:blipFill>
            <a:blip r:embed="rId20" cstate="email"/>
            <a:srcRect r="-2779"/>
            <a:stretch>
              <a:fillRect/>
            </a:stretch>
          </p:blipFill>
          <p:spPr bwMode="auto">
            <a:xfrm>
              <a:off x="552" y="2341"/>
              <a:ext cx="1332" cy="262"/>
            </a:xfrm>
            <a:prstGeom prst="rect">
              <a:avLst/>
            </a:prstGeom>
            <a:noFill/>
            <a:ln w="9525">
              <a:noFill/>
              <a:miter lim="800000"/>
              <a:headEnd/>
              <a:tailEnd/>
            </a:ln>
          </p:spPr>
        </p:pic>
      </p:grpSp>
      <p:cxnSp>
        <p:nvCxnSpPr>
          <p:cNvPr id="46" name="Straight Arrow Connector 45"/>
          <p:cNvCxnSpPr/>
          <p:nvPr/>
        </p:nvCxnSpPr>
        <p:spPr>
          <a:xfrm rot="5400000" flipH="1" flipV="1">
            <a:off x="4187801" y="2777296"/>
            <a:ext cx="659405" cy="18008"/>
          </a:xfrm>
          <a:prstGeom prst="straightConnector1">
            <a:avLst/>
          </a:prstGeom>
          <a:noFill/>
          <a:ln w="28575" cap="rnd" cmpd="sng" algn="ctr">
            <a:solidFill>
              <a:srgbClr val="FFFFFF"/>
            </a:solidFill>
            <a:prstDash val="sysDash"/>
            <a:round/>
            <a:headEnd type="arrow" w="med" len="med"/>
            <a:tailEnd type="arrow" w="med" len="med"/>
          </a:ln>
          <a:effectLst>
            <a:glow rad="63500">
              <a:schemeClr val="accent2">
                <a:satMod val="175000"/>
                <a:alpha val="40000"/>
              </a:schemeClr>
            </a:glow>
          </a:effectLst>
        </p:spPr>
      </p:cxnSp>
      <p:grpSp>
        <p:nvGrpSpPr>
          <p:cNvPr id="10" name="Group 55"/>
          <p:cNvGrpSpPr/>
          <p:nvPr/>
        </p:nvGrpSpPr>
        <p:grpSpPr>
          <a:xfrm>
            <a:off x="2209800" y="4227253"/>
            <a:ext cx="4534468" cy="1027135"/>
            <a:chOff x="2651760" y="5072704"/>
            <a:chExt cx="5441362" cy="1232562"/>
          </a:xfrm>
        </p:grpSpPr>
        <p:cxnSp>
          <p:nvCxnSpPr>
            <p:cNvPr id="47" name="Straight Arrow Connector 46"/>
            <p:cNvCxnSpPr/>
            <p:nvPr/>
          </p:nvCxnSpPr>
          <p:spPr>
            <a:xfrm flipV="1">
              <a:off x="2651760" y="5167952"/>
              <a:ext cx="1634490" cy="853440"/>
            </a:xfrm>
            <a:prstGeom prst="straightConnector1">
              <a:avLst/>
            </a:prstGeom>
            <a:noFill/>
            <a:ln w="28575" cap="rnd" cmpd="sng" algn="ctr">
              <a:solidFill>
                <a:srgbClr val="FFFFFF"/>
              </a:solidFill>
              <a:prstDash val="sysDash"/>
              <a:round/>
              <a:headEnd type="arrow" w="med" len="med"/>
              <a:tailEnd type="arrow" w="med" len="med"/>
            </a:ln>
            <a:effectLst>
              <a:glow rad="63500">
                <a:schemeClr val="accent2">
                  <a:satMod val="175000"/>
                  <a:alpha val="40000"/>
                </a:schemeClr>
              </a:glow>
            </a:effectLst>
          </p:spPr>
        </p:cxnSp>
        <p:cxnSp>
          <p:nvCxnSpPr>
            <p:cNvPr id="48" name="Straight Arrow Connector 47"/>
            <p:cNvCxnSpPr/>
            <p:nvPr/>
          </p:nvCxnSpPr>
          <p:spPr>
            <a:xfrm rot="5400000" flipH="1" flipV="1">
              <a:off x="4070872" y="5556488"/>
              <a:ext cx="908712" cy="588844"/>
            </a:xfrm>
            <a:prstGeom prst="straightConnector1">
              <a:avLst/>
            </a:prstGeom>
            <a:noFill/>
            <a:ln w="28575" cap="rnd" cmpd="sng" algn="ctr">
              <a:solidFill>
                <a:srgbClr val="FFFFFF"/>
              </a:solidFill>
              <a:prstDash val="sysDash"/>
              <a:round/>
              <a:headEnd type="arrow" w="med" len="med"/>
              <a:tailEnd type="arrow" w="med" len="med"/>
            </a:ln>
            <a:effectLst>
              <a:glow rad="63500">
                <a:schemeClr val="accent2">
                  <a:satMod val="175000"/>
                  <a:alpha val="40000"/>
                </a:schemeClr>
              </a:glow>
            </a:effectLst>
          </p:spPr>
        </p:cxnSp>
        <p:cxnSp>
          <p:nvCxnSpPr>
            <p:cNvPr id="49" name="Straight Arrow Connector 48"/>
            <p:cNvCxnSpPr/>
            <p:nvPr/>
          </p:nvCxnSpPr>
          <p:spPr>
            <a:xfrm rot="16200000" flipV="1">
              <a:off x="5666096" y="5597857"/>
              <a:ext cx="856966" cy="530556"/>
            </a:xfrm>
            <a:prstGeom prst="straightConnector1">
              <a:avLst/>
            </a:prstGeom>
            <a:noFill/>
            <a:ln w="28575" cap="rnd" cmpd="sng" algn="ctr">
              <a:solidFill>
                <a:srgbClr val="FFFFFF"/>
              </a:solidFill>
              <a:prstDash val="sysDash"/>
              <a:round/>
              <a:headEnd type="arrow" w="med" len="med"/>
              <a:tailEnd type="arrow" w="med" len="med"/>
            </a:ln>
            <a:effectLst>
              <a:glow rad="63500">
                <a:schemeClr val="accent2">
                  <a:satMod val="175000"/>
                  <a:alpha val="40000"/>
                </a:schemeClr>
              </a:glow>
            </a:effectLst>
          </p:spPr>
        </p:cxnSp>
        <p:cxnSp>
          <p:nvCxnSpPr>
            <p:cNvPr id="50" name="Straight Arrow Connector 49"/>
            <p:cNvCxnSpPr/>
            <p:nvPr/>
          </p:nvCxnSpPr>
          <p:spPr>
            <a:xfrm rot="10800000">
              <a:off x="6324600" y="5072704"/>
              <a:ext cx="1768522" cy="973254"/>
            </a:xfrm>
            <a:prstGeom prst="straightConnector1">
              <a:avLst/>
            </a:prstGeom>
            <a:noFill/>
            <a:ln w="28575" cap="rnd" cmpd="sng" algn="ctr">
              <a:solidFill>
                <a:srgbClr val="FFFFFF"/>
              </a:solidFill>
              <a:prstDash val="sysDash"/>
              <a:round/>
              <a:headEnd type="arrow" w="med" len="med"/>
              <a:tailEnd type="arrow" w="med" len="med"/>
            </a:ln>
            <a:effectLst>
              <a:glow rad="63500">
                <a:schemeClr val="accent2">
                  <a:satMod val="175000"/>
                  <a:alpha val="40000"/>
                </a:schemeClr>
              </a:glow>
            </a:effectLst>
          </p:spPr>
        </p:cxnSp>
      </p:grpSp>
      <p:pic>
        <p:nvPicPr>
          <p:cNvPr id="38914" name="Picture 2" descr="Live Meeting">
            <a:hlinkClick r:id="rId21"/>
          </p:cNvPr>
          <p:cNvPicPr>
            <a:picLocks noChangeAspect="1" noChangeArrowheads="1"/>
          </p:cNvPicPr>
          <p:nvPr/>
        </p:nvPicPr>
        <p:blipFill>
          <a:blip r:embed="rId22" cstate="email"/>
          <a:srcRect/>
          <a:stretch>
            <a:fillRect/>
          </a:stretch>
        </p:blipFill>
        <p:spPr bwMode="auto">
          <a:xfrm>
            <a:off x="6019800" y="1828800"/>
            <a:ext cx="1752600" cy="39831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childTnLst>
                                </p:cTn>
                              </p:par>
                            </p:childTnLst>
                          </p:cTn>
                        </p:par>
                        <p:par>
                          <p:cTn id="34" fill="hold">
                            <p:stCondLst>
                              <p:cond delay="2500"/>
                            </p:stCondLst>
                            <p:childTnLst>
                              <p:par>
                                <p:cTn id="35" presetID="17" presetClass="entr" presetSubtype="4"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ppt_x</p:attrName>
                                        </p:attrNameLst>
                                      </p:cBhvr>
                                      <p:tavLst>
                                        <p:tav tm="0">
                                          <p:val>
                                            <p:strVal val="#ppt_x"/>
                                          </p:val>
                                        </p:tav>
                                        <p:tav tm="100000">
                                          <p:val>
                                            <p:strVal val="#ppt_x"/>
                                          </p:val>
                                        </p:tav>
                                      </p:tavLst>
                                    </p:anim>
                                    <p:anim calcmode="lin" valueType="num">
                                      <p:cBhvr>
                                        <p:cTn id="38" dur="500" fill="hold"/>
                                        <p:tgtEl>
                                          <p:spTgt spid="46"/>
                                        </p:tgtEl>
                                        <p:attrNameLst>
                                          <p:attrName>ppt_y</p:attrName>
                                        </p:attrNameLst>
                                      </p:cBhvr>
                                      <p:tavLst>
                                        <p:tav tm="0">
                                          <p:val>
                                            <p:strVal val="#ppt_y+#ppt_h/2"/>
                                          </p:val>
                                        </p:tav>
                                        <p:tav tm="100000">
                                          <p:val>
                                            <p:strVal val="#ppt_y"/>
                                          </p:val>
                                        </p:tav>
                                      </p:tavLst>
                                    </p:anim>
                                    <p:anim calcmode="lin" valueType="num">
                                      <p:cBhvr>
                                        <p:cTn id="39" dur="500" fill="hold"/>
                                        <p:tgtEl>
                                          <p:spTgt spid="46"/>
                                        </p:tgtEl>
                                        <p:attrNameLst>
                                          <p:attrName>ppt_w</p:attrName>
                                        </p:attrNameLst>
                                      </p:cBhvr>
                                      <p:tavLst>
                                        <p:tav tm="0">
                                          <p:val>
                                            <p:strVal val="#ppt_w"/>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childTnLst>
                                </p:cTn>
                              </p:par>
                              <p:par>
                                <p:cTn id="41" presetID="42"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Business Opportunity - Mobile</a:t>
            </a:r>
            <a:endParaRPr lang="nl-NL" dirty="0"/>
          </a:p>
        </p:txBody>
      </p:sp>
      <p:graphicFrame>
        <p:nvGraphicFramePr>
          <p:cNvPr id="6" name="Diagram 5"/>
          <p:cNvGraphicFramePr/>
          <p:nvPr/>
        </p:nvGraphicFramePr>
        <p:xfrm>
          <a:off x="685800" y="14478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962400" y="6172200"/>
            <a:ext cx="3657600" cy="830997"/>
          </a:xfrm>
          <a:prstGeom prst="rect">
            <a:avLst/>
          </a:prstGeom>
          <a:noFill/>
        </p:spPr>
        <p:txBody>
          <a:bodyPr wrap="square" rtlCol="0">
            <a:spAutoFit/>
          </a:bodyPr>
          <a:lstStyle/>
          <a:p>
            <a:r>
              <a:rPr lang="nl-NL" sz="1200" dirty="0" smtClean="0"/>
              <a:t>Edge Strategies, Jan 2006. </a:t>
            </a:r>
            <a:r>
              <a:rPr lang="en-US" sz="1200" dirty="0" smtClean="0"/>
              <a:t>Sample: SMB (25% US, 25% Europe, 50% UK) with 50% 1-5, 25% 5-25 and 25% 26-100 employees.</a:t>
            </a:r>
          </a:p>
          <a:p>
            <a:endParaRPr lang="nl-NL" sz="12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32768"/>
          <p:cNvSpPr>
            <a:spLocks noGrp="1"/>
          </p:cNvSpPr>
          <p:nvPr>
            <p:ph type="title"/>
          </p:nvPr>
        </p:nvSpPr>
        <p:spPr/>
        <p:txBody>
          <a:bodyPr>
            <a:normAutofit/>
          </a:bodyPr>
          <a:lstStyle/>
          <a:p>
            <a:pPr marL="0" indent="0" defTabSz="914400" eaLnBrk="1" hangingPunct="1"/>
            <a:r>
              <a:rPr lang="en-US" dirty="0" smtClean="0"/>
              <a:t>Microsoft Hosting is Mobile-Ready</a:t>
            </a:r>
          </a:p>
        </p:txBody>
      </p:sp>
      <p:graphicFrame>
        <p:nvGraphicFramePr>
          <p:cNvPr id="29" name="Content Placeholder 28"/>
          <p:cNvGraphicFramePr>
            <a:graphicFrameLocks noGrp="1"/>
          </p:cNvGraphicFramePr>
          <p:nvPr>
            <p:ph idx="1"/>
          </p:nvPr>
        </p:nvGraphicFramePr>
        <p:xfrm>
          <a:off x="685800" y="14478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34" descr="Homepage - Portrait"/>
          <p:cNvPicPr>
            <a:picLocks noChangeAspect="1" noChangeArrowheads="1"/>
          </p:cNvPicPr>
          <p:nvPr/>
        </p:nvPicPr>
        <p:blipFill>
          <a:blip r:embed="rId8" cstate="email"/>
          <a:srcRect/>
          <a:stretch>
            <a:fillRect/>
          </a:stretch>
        </p:blipFill>
        <p:spPr bwMode="auto">
          <a:xfrm>
            <a:off x="7620000" y="4724400"/>
            <a:ext cx="979488" cy="1524000"/>
          </a:xfrm>
          <a:prstGeom prst="rect">
            <a:avLst/>
          </a:prstGeom>
          <a:noFill/>
          <a:ln w="9525">
            <a:noFill/>
            <a:miter lim="800000"/>
            <a:headEnd/>
            <a:tailEnd/>
          </a:ln>
        </p:spPr>
      </p:pic>
      <p:pic>
        <p:nvPicPr>
          <p:cNvPr id="13317" name="Picture 36" descr="Homepage - Landscape"/>
          <p:cNvPicPr>
            <a:picLocks noChangeAspect="1" noChangeArrowheads="1"/>
          </p:cNvPicPr>
          <p:nvPr/>
        </p:nvPicPr>
        <p:blipFill>
          <a:blip r:embed="rId9" cstate="email"/>
          <a:srcRect/>
          <a:stretch>
            <a:fillRect/>
          </a:stretch>
        </p:blipFill>
        <p:spPr bwMode="auto">
          <a:xfrm>
            <a:off x="5791200" y="5067300"/>
            <a:ext cx="1603375" cy="1028700"/>
          </a:xfrm>
          <a:prstGeom prst="rect">
            <a:avLst/>
          </a:prstGeom>
          <a:noFill/>
          <a:ln w="9525">
            <a:noFill/>
            <a:miter lim="800000"/>
            <a:headEnd/>
            <a:tailEnd/>
          </a:ln>
        </p:spPr>
      </p:pic>
      <p:pic>
        <p:nvPicPr>
          <p:cNvPr id="13318" name="Rectangle 587778"/>
          <p:cNvPicPr>
            <a:picLocks noChangeAspect="1" noChangeArrowheads="1"/>
          </p:cNvPicPr>
          <p:nvPr/>
        </p:nvPicPr>
        <p:blipFill>
          <a:blip r:embed="rId10" cstate="email"/>
          <a:srcRect/>
          <a:stretch>
            <a:fillRect/>
          </a:stretch>
        </p:blipFill>
        <p:spPr bwMode="black">
          <a:xfrm>
            <a:off x="5410200" y="3733800"/>
            <a:ext cx="2362200" cy="484187"/>
          </a:xfrm>
          <a:prstGeom prst="rect">
            <a:avLst/>
          </a:prstGeom>
          <a:noFill/>
          <a:ln w="9525">
            <a:noFill/>
            <a:miter lim="800000"/>
            <a:headEnd/>
            <a:tailEnd/>
          </a:ln>
        </p:spPr>
      </p:pic>
      <p:pic>
        <p:nvPicPr>
          <p:cNvPr id="14" name="Rectangle 587783"/>
          <p:cNvPicPr>
            <a:picLocks noChangeAspect="1" noChangeArrowheads="1"/>
          </p:cNvPicPr>
          <p:nvPr/>
        </p:nvPicPr>
        <p:blipFill>
          <a:blip r:embed="rId11" cstate="email"/>
          <a:srcRect/>
          <a:stretch>
            <a:fillRect/>
          </a:stretch>
        </p:blipFill>
        <p:spPr bwMode="auto">
          <a:xfrm>
            <a:off x="7837488" y="1273175"/>
            <a:ext cx="346075" cy="347663"/>
          </a:xfrm>
          <a:prstGeom prst="rect">
            <a:avLst/>
          </a:prstGeom>
          <a:noFill/>
          <a:ln w="9525" cap="flat" cmpd="sng" algn="ctr">
            <a:noFill/>
            <a:prstDash val="solid"/>
            <a:miter lim="800000"/>
            <a:headEnd type="none" w="med" len="med"/>
            <a:tailEnd type="none" w="med" len="med"/>
          </a:ln>
          <a:effectLst>
            <a:outerShdw dist="53882" dir="2700000" algn="ctr" rotWithShape="0">
              <a:srgbClr val="4D4D4D"/>
            </a:outerShdw>
          </a:effectLst>
        </p:spPr>
      </p:pic>
      <p:pic>
        <p:nvPicPr>
          <p:cNvPr id="15" name="Rectangle 587784"/>
          <p:cNvPicPr>
            <a:picLocks noChangeAspect="1" noChangeArrowheads="1"/>
          </p:cNvPicPr>
          <p:nvPr/>
        </p:nvPicPr>
        <p:blipFill>
          <a:blip r:embed="rId12" cstate="email"/>
          <a:srcRect/>
          <a:stretch>
            <a:fillRect/>
          </a:stretch>
        </p:blipFill>
        <p:spPr bwMode="auto">
          <a:xfrm>
            <a:off x="7385050" y="1271588"/>
            <a:ext cx="350838" cy="352425"/>
          </a:xfrm>
          <a:prstGeom prst="rect">
            <a:avLst/>
          </a:prstGeom>
          <a:noFill/>
          <a:ln w="9525" cap="flat" cmpd="sng" algn="ctr">
            <a:noFill/>
            <a:prstDash val="solid"/>
            <a:miter lim="800000"/>
            <a:headEnd type="none" w="med" len="med"/>
            <a:tailEnd type="none" w="med" len="med"/>
          </a:ln>
          <a:effectLst>
            <a:outerShdw dist="53882" dir="2700000" algn="ctr" rotWithShape="0">
              <a:srgbClr val="4D4D4D"/>
            </a:outerShdw>
          </a:effectLst>
        </p:spPr>
      </p:pic>
      <p:pic>
        <p:nvPicPr>
          <p:cNvPr id="16" name="Rectangle 587785"/>
          <p:cNvPicPr>
            <a:picLocks noChangeAspect="1" noChangeArrowheads="1"/>
          </p:cNvPicPr>
          <p:nvPr/>
        </p:nvPicPr>
        <p:blipFill>
          <a:blip r:embed="rId13" cstate="email"/>
          <a:srcRect/>
          <a:stretch>
            <a:fillRect/>
          </a:stretch>
        </p:blipFill>
        <p:spPr bwMode="auto">
          <a:xfrm>
            <a:off x="6927850" y="1271588"/>
            <a:ext cx="355600" cy="352425"/>
          </a:xfrm>
          <a:prstGeom prst="rect">
            <a:avLst/>
          </a:prstGeom>
          <a:noFill/>
          <a:ln w="9525" cap="flat" cmpd="sng" algn="ctr">
            <a:noFill/>
            <a:prstDash val="solid"/>
            <a:miter lim="800000"/>
            <a:headEnd type="none" w="med" len="med"/>
            <a:tailEnd type="none" w="med" len="med"/>
          </a:ln>
          <a:effectLst>
            <a:outerShdw dist="53882" dir="2700000" algn="ctr" rotWithShape="0">
              <a:srgbClr val="4D4D4D"/>
            </a:outerShdw>
          </a:effectLst>
        </p:spPr>
      </p:pic>
      <p:pic>
        <p:nvPicPr>
          <p:cNvPr id="17" name="Rectangle 587786"/>
          <p:cNvPicPr>
            <a:picLocks noChangeAspect="1" noChangeArrowheads="1"/>
          </p:cNvPicPr>
          <p:nvPr/>
        </p:nvPicPr>
        <p:blipFill>
          <a:blip r:embed="rId14" cstate="email"/>
          <a:srcRect/>
          <a:stretch>
            <a:fillRect/>
          </a:stretch>
        </p:blipFill>
        <p:spPr bwMode="auto">
          <a:xfrm>
            <a:off x="6492875" y="1276350"/>
            <a:ext cx="342900" cy="341313"/>
          </a:xfrm>
          <a:prstGeom prst="rect">
            <a:avLst/>
          </a:prstGeom>
          <a:noFill/>
          <a:ln w="9525" cap="flat" cmpd="sng" algn="ctr">
            <a:noFill/>
            <a:prstDash val="solid"/>
            <a:miter lim="800000"/>
            <a:headEnd type="none" w="med" len="med"/>
            <a:tailEnd type="none" w="med" len="med"/>
          </a:ln>
          <a:effectLst>
            <a:outerShdw dist="53882" dir="2700000" algn="ctr" rotWithShape="0">
              <a:srgbClr val="4D4D4D"/>
            </a:outerShdw>
          </a:effectLst>
        </p:spPr>
      </p:pic>
      <p:pic>
        <p:nvPicPr>
          <p:cNvPr id="18" name="Rectangle 587787"/>
          <p:cNvPicPr>
            <a:picLocks noChangeAspect="1" noChangeArrowheads="1"/>
          </p:cNvPicPr>
          <p:nvPr/>
        </p:nvPicPr>
        <p:blipFill>
          <a:blip r:embed="rId15" cstate="email"/>
          <a:srcRect/>
          <a:stretch>
            <a:fillRect/>
          </a:stretch>
        </p:blipFill>
        <p:spPr bwMode="black">
          <a:xfrm>
            <a:off x="4343400" y="1219200"/>
            <a:ext cx="1911350" cy="404813"/>
          </a:xfrm>
          <a:prstGeom prst="rect">
            <a:avLst/>
          </a:prstGeom>
          <a:noFill/>
          <a:ln w="9525">
            <a:noFill/>
            <a:miter lim="800000"/>
            <a:headEnd/>
            <a:tailEnd/>
          </a:ln>
          <a:effectLst>
            <a:outerShdw dist="35921" dir="2700000" algn="ctr" rotWithShape="0">
              <a:schemeClr val="bg2">
                <a:alpha val="50000"/>
              </a:schemeClr>
            </a:outerShdw>
          </a:effectLst>
        </p:spPr>
      </p:pic>
      <p:grpSp>
        <p:nvGrpSpPr>
          <p:cNvPr id="2" name="Group 9"/>
          <p:cNvGrpSpPr>
            <a:grpSpLocks/>
          </p:cNvGrpSpPr>
          <p:nvPr/>
        </p:nvGrpSpPr>
        <p:grpSpPr bwMode="auto">
          <a:xfrm>
            <a:off x="3886200" y="3048000"/>
            <a:ext cx="762000" cy="1271588"/>
            <a:chOff x="3836" y="1146"/>
            <a:chExt cx="1699" cy="2665"/>
          </a:xfrm>
        </p:grpSpPr>
        <p:pic>
          <p:nvPicPr>
            <p:cNvPr id="13329" name="Picture 10" descr="Device"/>
            <p:cNvPicPr>
              <a:picLocks noChangeAspect="1" noChangeArrowheads="1"/>
            </p:cNvPicPr>
            <p:nvPr/>
          </p:nvPicPr>
          <p:blipFill>
            <a:blip r:embed="rId16" cstate="email"/>
            <a:srcRect/>
            <a:stretch>
              <a:fillRect/>
            </a:stretch>
          </p:blipFill>
          <p:spPr bwMode="auto">
            <a:xfrm>
              <a:off x="3836" y="1146"/>
              <a:ext cx="1699" cy="2665"/>
            </a:xfrm>
            <a:prstGeom prst="rect">
              <a:avLst/>
            </a:prstGeom>
            <a:noFill/>
            <a:ln w="9525">
              <a:noFill/>
              <a:miter lim="800000"/>
              <a:headEnd/>
              <a:tailEnd/>
            </a:ln>
          </p:spPr>
        </p:pic>
        <p:pic>
          <p:nvPicPr>
            <p:cNvPr id="13330" name="Picture 11"/>
            <p:cNvPicPr>
              <a:picLocks noChangeAspect="1" noChangeArrowheads="1"/>
            </p:cNvPicPr>
            <p:nvPr/>
          </p:nvPicPr>
          <p:blipFill>
            <a:blip r:embed="rId17" cstate="email"/>
            <a:srcRect/>
            <a:stretch>
              <a:fillRect/>
            </a:stretch>
          </p:blipFill>
          <p:spPr bwMode="auto">
            <a:xfrm>
              <a:off x="3988" y="1308"/>
              <a:ext cx="1440" cy="1440"/>
            </a:xfrm>
            <a:prstGeom prst="rect">
              <a:avLst/>
            </a:prstGeom>
            <a:noFill/>
            <a:ln w="9525">
              <a:noFill/>
              <a:miter lim="800000"/>
              <a:headEnd/>
              <a:tailEnd/>
            </a:ln>
          </p:spPr>
        </p:pic>
      </p:grpSp>
      <p:pic>
        <p:nvPicPr>
          <p:cNvPr id="13325" name="Image 8" descr="o_mobileMoss5.jpg"/>
          <p:cNvPicPr>
            <a:picLocks noChangeAspect="1"/>
          </p:cNvPicPr>
          <p:nvPr/>
        </p:nvPicPr>
        <p:blipFill>
          <a:blip r:embed="rId18" cstate="email"/>
          <a:srcRect/>
          <a:stretch>
            <a:fillRect/>
          </a:stretch>
        </p:blipFill>
        <p:spPr bwMode="auto">
          <a:xfrm>
            <a:off x="6629400" y="1905000"/>
            <a:ext cx="2209800" cy="1635125"/>
          </a:xfrm>
          <a:prstGeom prst="rect">
            <a:avLst/>
          </a:prstGeom>
          <a:noFill/>
          <a:ln w="9525">
            <a:noFill/>
            <a:miter lim="800000"/>
            <a:headEnd/>
            <a:tailEnd/>
          </a:ln>
        </p:spPr>
      </p:pic>
      <p:grpSp>
        <p:nvGrpSpPr>
          <p:cNvPr id="3" name="Group 6"/>
          <p:cNvGrpSpPr>
            <a:grpSpLocks/>
          </p:cNvGrpSpPr>
          <p:nvPr/>
        </p:nvGrpSpPr>
        <p:grpSpPr bwMode="auto">
          <a:xfrm>
            <a:off x="4419600" y="3429000"/>
            <a:ext cx="825500" cy="1295400"/>
            <a:chOff x="3811" y="385"/>
            <a:chExt cx="1699" cy="2665"/>
          </a:xfrm>
        </p:grpSpPr>
        <p:pic>
          <p:nvPicPr>
            <p:cNvPr id="13327" name="Picture 7" descr="Device"/>
            <p:cNvPicPr>
              <a:picLocks noChangeAspect="1" noChangeArrowheads="1"/>
            </p:cNvPicPr>
            <p:nvPr/>
          </p:nvPicPr>
          <p:blipFill>
            <a:blip r:embed="rId19" cstate="email"/>
            <a:srcRect/>
            <a:stretch>
              <a:fillRect/>
            </a:stretch>
          </p:blipFill>
          <p:spPr bwMode="auto">
            <a:xfrm>
              <a:off x="3811" y="385"/>
              <a:ext cx="1699" cy="2665"/>
            </a:xfrm>
            <a:prstGeom prst="rect">
              <a:avLst/>
            </a:prstGeom>
            <a:noFill/>
            <a:ln w="9525">
              <a:noFill/>
              <a:miter lim="800000"/>
              <a:headEnd/>
              <a:tailEnd/>
            </a:ln>
          </p:spPr>
        </p:pic>
        <p:pic>
          <p:nvPicPr>
            <p:cNvPr id="13328" name="Picture 8"/>
            <p:cNvPicPr>
              <a:picLocks noChangeAspect="1" noChangeArrowheads="1"/>
            </p:cNvPicPr>
            <p:nvPr/>
          </p:nvPicPr>
          <p:blipFill>
            <a:blip r:embed="rId20" cstate="email"/>
            <a:srcRect/>
            <a:stretch>
              <a:fillRect/>
            </a:stretch>
          </p:blipFill>
          <p:spPr bwMode="auto">
            <a:xfrm>
              <a:off x="3964" y="547"/>
              <a:ext cx="1440" cy="1440"/>
            </a:xfrm>
            <a:prstGeom prst="rect">
              <a:avLst/>
            </a:prstGeom>
            <a:noFill/>
            <a:ln w="9525">
              <a:noFill/>
              <a:miter lim="800000"/>
              <a:headEnd/>
              <a:tailEnd/>
            </a:ln>
          </p:spPr>
        </p:pic>
      </p:grpSp>
      <p:pic>
        <p:nvPicPr>
          <p:cNvPr id="4098" name="Picture 2" descr="C:\Users\marcelvh\Desktop\WIP\logos\2007\Dynamics\Dynmc-CRM3_rgb.png"/>
          <p:cNvPicPr>
            <a:picLocks noChangeAspect="1" noChangeArrowheads="1"/>
          </p:cNvPicPr>
          <p:nvPr/>
        </p:nvPicPr>
        <p:blipFill>
          <a:blip r:embed="rId21" cstate="email"/>
          <a:srcRect/>
          <a:stretch>
            <a:fillRect/>
          </a:stretch>
        </p:blipFill>
        <p:spPr bwMode="auto">
          <a:xfrm>
            <a:off x="812642" y="4915321"/>
            <a:ext cx="2357508" cy="418679"/>
          </a:xfrm>
          <a:prstGeom prst="rect">
            <a:avLst/>
          </a:prstGeom>
          <a:noFill/>
        </p:spPr>
      </p:pic>
      <p:pic>
        <p:nvPicPr>
          <p:cNvPr id="23" name="Rectangle 5123"/>
          <p:cNvPicPr>
            <a:picLocks noChangeAspect="1" noChangeArrowheads="1"/>
          </p:cNvPicPr>
          <p:nvPr/>
        </p:nvPicPr>
        <p:blipFill>
          <a:blip r:embed="rId22" cstate="email"/>
          <a:srcRect/>
          <a:stretch>
            <a:fillRect/>
          </a:stretch>
        </p:blipFill>
        <p:spPr bwMode="auto">
          <a:xfrm>
            <a:off x="1126883" y="2590800"/>
            <a:ext cx="1540117" cy="838200"/>
          </a:xfrm>
          <a:prstGeom prst="rect">
            <a:avLst/>
          </a:prstGeom>
          <a:noFill/>
          <a:ln w="9525">
            <a:noFill/>
            <a:miter lim="800000"/>
            <a:headEnd/>
            <a:tailEnd/>
          </a:ln>
        </p:spPr>
      </p:pic>
      <p:pic>
        <p:nvPicPr>
          <p:cNvPr id="4104" name="Picture 8" descr="http://img.microsoft.com/downloads/img/products/4289AE77-4CBA-4A75-86F3-9FF96F68E491.gif"/>
          <p:cNvPicPr>
            <a:picLocks noChangeAspect="1" noChangeArrowheads="1"/>
          </p:cNvPicPr>
          <p:nvPr/>
        </p:nvPicPr>
        <p:blipFill>
          <a:blip r:embed="rId23" cstate="email"/>
          <a:srcRect t="19482" b="19482"/>
          <a:stretch>
            <a:fillRect/>
          </a:stretch>
        </p:blipFill>
        <p:spPr bwMode="auto">
          <a:xfrm>
            <a:off x="1064676" y="1600200"/>
            <a:ext cx="1983324" cy="698938"/>
          </a:xfrm>
          <a:prstGeom prst="rect">
            <a:avLst/>
          </a:prstGeom>
          <a:noFill/>
        </p:spPr>
      </p:pic>
      <p:pic>
        <p:nvPicPr>
          <p:cNvPr id="24" name="Rectangle 37"/>
          <p:cNvPicPr>
            <a:picLocks noChangeAspect="1" noChangeArrowheads="1"/>
          </p:cNvPicPr>
          <p:nvPr/>
        </p:nvPicPr>
        <p:blipFill>
          <a:blip r:embed="rId24" cstate="email"/>
          <a:srcRect/>
          <a:stretch>
            <a:fillRect/>
          </a:stretch>
        </p:blipFill>
        <p:spPr bwMode="auto">
          <a:xfrm>
            <a:off x="5943600" y="4267200"/>
            <a:ext cx="1752601" cy="358991"/>
          </a:xfrm>
          <a:prstGeom prst="rect">
            <a:avLst/>
          </a:prstGeom>
          <a:noFill/>
          <a:ln w="9525">
            <a:noFill/>
            <a:miter lim="800000"/>
            <a:headEnd/>
            <a:tailEnd/>
          </a:ln>
        </p:spPr>
      </p:pic>
      <p:pic>
        <p:nvPicPr>
          <p:cNvPr id="25" name="Rectangle 39"/>
          <p:cNvPicPr>
            <a:picLocks noChangeAspect="1" noChangeArrowheads="1"/>
          </p:cNvPicPr>
          <p:nvPr/>
        </p:nvPicPr>
        <p:blipFill>
          <a:blip r:embed="rId25" cstate="email">
            <a:clrChange>
              <a:clrFrom>
                <a:srgbClr val="000000">
                  <a:alpha val="0"/>
                </a:srgbClr>
              </a:clrFrom>
              <a:clrTo>
                <a:srgbClr val="000000">
                  <a:alpha val="0"/>
                </a:srgbClr>
              </a:clrTo>
            </a:clrChange>
          </a:blip>
          <a:srcRect/>
          <a:stretch>
            <a:fillRect/>
          </a:stretch>
        </p:blipFill>
        <p:spPr bwMode="ltGray">
          <a:xfrm>
            <a:off x="1828800" y="4114800"/>
            <a:ext cx="1447800" cy="293756"/>
          </a:xfrm>
          <a:prstGeom prst="rect">
            <a:avLst/>
          </a:prstGeom>
          <a:noFill/>
          <a:ln w="9525">
            <a:noFill/>
            <a:miter lim="800000"/>
            <a:headEnd/>
            <a:tailEnd/>
          </a:ln>
        </p:spPr>
      </p:pic>
      <p:pic>
        <p:nvPicPr>
          <p:cNvPr id="26" name="Picture 5" descr="Live Communications Server 2005 Logo color V"/>
          <p:cNvPicPr>
            <a:picLocks noChangeAspect="1" noChangeArrowheads="1"/>
          </p:cNvPicPr>
          <p:nvPr/>
        </p:nvPicPr>
        <p:blipFill>
          <a:blip r:embed="rId26" cstate="email"/>
          <a:srcRect/>
          <a:stretch>
            <a:fillRect/>
          </a:stretch>
        </p:blipFill>
        <p:spPr bwMode="auto">
          <a:xfrm>
            <a:off x="762000" y="3657600"/>
            <a:ext cx="2076450" cy="4303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features of Hosted Exchange 2007 + Windows Mobile 6</a:t>
            </a:r>
            <a:endParaRPr lang="en-GB" dirty="0"/>
          </a:p>
        </p:txBody>
      </p:sp>
      <p:graphicFrame>
        <p:nvGraphicFramePr>
          <p:cNvPr id="5" name="Content Placeholder 4"/>
          <p:cNvGraphicFramePr>
            <a:graphicFrameLocks noGrp="1"/>
          </p:cNvGraphicFramePr>
          <p:nvPr>
            <p:ph idx="1"/>
          </p:nvPr>
        </p:nvGraphicFramePr>
        <p:xfrm>
          <a:off x="685800" y="1285875"/>
          <a:ext cx="7772400" cy="485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5" name="Title 837634"/>
          <p:cNvSpPr>
            <a:spLocks noGrp="1" noChangeArrowheads="1"/>
          </p:cNvSpPr>
          <p:nvPr>
            <p:ph type="title"/>
          </p:nvPr>
        </p:nvSpPr>
        <p:spPr/>
        <p:txBody>
          <a:bodyPr anchor="t">
            <a:normAutofit/>
          </a:bodyPr>
          <a:lstStyle/>
          <a:p>
            <a:pPr marL="0" indent="0" defTabSz="914400" eaLnBrk="1">
              <a:defRPr/>
            </a:pPr>
            <a:r>
              <a:rPr lang="en-US" dirty="0" smtClean="0">
                <a:effectLst>
                  <a:outerShdw blurRad="38100" dist="38100" dir="2700000" algn="tl">
                    <a:srgbClr val="C0C0C0"/>
                  </a:outerShdw>
                </a:effectLst>
                <a:latin typeface="Segoe Semibold" pitchFamily="34" charset="0"/>
              </a:rPr>
              <a:t>SharePoint Market Opportunity</a:t>
            </a:r>
          </a:p>
        </p:txBody>
      </p:sp>
      <p:graphicFrame>
        <p:nvGraphicFramePr>
          <p:cNvPr id="47" name="Content Placeholder 6"/>
          <p:cNvGraphicFramePr>
            <a:graphicFrameLocks noGrp="1"/>
          </p:cNvGraphicFramePr>
          <p:nvPr>
            <p:ph sz="half" idx="2"/>
          </p:nvPr>
        </p:nvGraphicFramePr>
        <p:xfrm>
          <a:off x="533400" y="3810000"/>
          <a:ext cx="8153401" cy="2289559"/>
        </p:xfrm>
        <a:graphic>
          <a:graphicData uri="http://schemas.openxmlformats.org/drawingml/2006/table">
            <a:tbl>
              <a:tblPr firstRow="1" bandRow="1">
                <a:tableStyleId>{5C22544A-7EE6-4342-B048-85BDC9FD1C3A}</a:tableStyleId>
              </a:tblPr>
              <a:tblGrid>
                <a:gridCol w="1981199"/>
                <a:gridCol w="4953000"/>
                <a:gridCol w="1219202"/>
              </a:tblGrid>
              <a:tr h="369319">
                <a:tc>
                  <a:txBody>
                    <a:bodyPr/>
                    <a:lstStyle/>
                    <a:p>
                      <a:pPr marL="0" marR="0" indent="0" algn="l" defTabSz="914400" eaLnBrk="0" fontAlgn="base" latinLnBrk="0" hangingPunct="0">
                        <a:lnSpc>
                          <a:spcPct val="100000"/>
                        </a:lnSpc>
                        <a:spcBef>
                          <a:spcPct val="0"/>
                        </a:spcBef>
                        <a:spcAft>
                          <a:spcPct val="0"/>
                        </a:spcAft>
                        <a:buClrTx/>
                        <a:buSzTx/>
                        <a:buFontTx/>
                        <a:buNone/>
                        <a:tabLst/>
                        <a:defRPr/>
                      </a:pPr>
                      <a:r>
                        <a:rPr lang="en-US" sz="1200" b="1" dirty="0" smtClean="0">
                          <a:solidFill>
                            <a:schemeClr val="bg1"/>
                          </a:solidFill>
                          <a:effectLst/>
                          <a:latin typeface="Segoe Semibold" pitchFamily="34" charset="0"/>
                        </a:rPr>
                        <a:t>Business Function</a:t>
                      </a:r>
                      <a:endParaRPr lang="en-US" sz="1200" dirty="0" smtClean="0">
                        <a:solidFill>
                          <a:schemeClr val="bg1"/>
                        </a:solidFill>
                        <a:effectLst/>
                        <a:latin typeface="Arial" pitchFamily="34" charset="0"/>
                      </a:endParaRPr>
                    </a:p>
                  </a:txBody>
                  <a:tcPr>
                    <a:solidFill>
                      <a:schemeClr val="accent2">
                        <a:lumMod val="40000"/>
                        <a:lumOff val="60000"/>
                      </a:schemeClr>
                    </a:solidFill>
                  </a:tcPr>
                </a:tc>
                <a:tc>
                  <a:txBody>
                    <a:bodyPr/>
                    <a:lstStyle/>
                    <a:p>
                      <a:r>
                        <a:rPr lang="en-US" sz="1200" dirty="0" smtClean="0"/>
                        <a:t>Description</a:t>
                      </a:r>
                      <a:endParaRPr lang="nl-NL" sz="1200" dirty="0"/>
                    </a:p>
                  </a:txBody>
                  <a:tcPr>
                    <a:solidFill>
                      <a:schemeClr val="accent2">
                        <a:lumMod val="40000"/>
                        <a:lumOff val="60000"/>
                      </a:schemeClr>
                    </a:solidFill>
                  </a:tcPr>
                </a:tc>
                <a:tc>
                  <a:txBody>
                    <a:bodyPr/>
                    <a:lstStyle/>
                    <a:p>
                      <a:r>
                        <a:rPr lang="en-US" sz="1200" dirty="0" smtClean="0"/>
                        <a:t>% SMBs High Need</a:t>
                      </a:r>
                      <a:endParaRPr lang="nl-NL" sz="1200" dirty="0"/>
                    </a:p>
                  </a:txBody>
                  <a:tcPr>
                    <a:solidFill>
                      <a:schemeClr val="accent2">
                        <a:lumMod val="40000"/>
                        <a:lumOff val="60000"/>
                      </a:schemeClr>
                    </a:solidFill>
                  </a:tcPr>
                </a:tc>
              </a:tr>
              <a:tr h="251963">
                <a:tc>
                  <a:txBody>
                    <a:bodyPr/>
                    <a:lstStyle/>
                    <a:p>
                      <a:r>
                        <a:rPr lang="en-US" sz="1200" dirty="0" smtClean="0"/>
                        <a:t>Project management</a:t>
                      </a:r>
                      <a:endParaRPr lang="nl-NL" sz="1200" dirty="0"/>
                    </a:p>
                  </a:txBody>
                  <a:tcPr/>
                </a:tc>
                <a:tc>
                  <a:txBody>
                    <a:bodyPr/>
                    <a:lstStyle/>
                    <a:p>
                      <a:pPr marL="0" marR="0" indent="0" algn="l" defTabSz="914400" eaLnBrk="0" fontAlgn="base" latinLnBrk="0" hangingPunct="0">
                        <a:lnSpc>
                          <a:spcPct val="100000"/>
                        </a:lnSpc>
                        <a:spcBef>
                          <a:spcPct val="0"/>
                        </a:spcBef>
                        <a:spcAft>
                          <a:spcPct val="0"/>
                        </a:spcAft>
                        <a:buClrTx/>
                        <a:buSzTx/>
                        <a:buFontTx/>
                        <a:buNone/>
                        <a:tabLst/>
                        <a:defRPr/>
                      </a:pPr>
                      <a:r>
                        <a:rPr lang="en-US" sz="1200" dirty="0" smtClean="0">
                          <a:effectLst/>
                          <a:latin typeface="Segoe Semibold" pitchFamily="34" charset="0"/>
                        </a:rPr>
                        <a:t>Coordinate schedules, tasks, and documents internally and externally</a:t>
                      </a:r>
                      <a:endParaRPr lang="en-US" sz="1400" dirty="0" smtClean="0">
                        <a:effectLst/>
                        <a:latin typeface="Arial" pitchFamily="34" charset="0"/>
                      </a:endParaRPr>
                    </a:p>
                  </a:txBody>
                  <a:tcPr/>
                </a:tc>
                <a:tc>
                  <a:txBody>
                    <a:bodyPr/>
                    <a:lstStyle/>
                    <a:p>
                      <a:r>
                        <a:rPr lang="en-US" sz="1200" dirty="0" smtClean="0"/>
                        <a:t>39%</a:t>
                      </a:r>
                      <a:endParaRPr lang="nl-NL" sz="1200" dirty="0"/>
                    </a:p>
                  </a:txBody>
                  <a:tcPr/>
                </a:tc>
              </a:tr>
              <a:tr h="251963">
                <a:tc>
                  <a:txBody>
                    <a:bodyPr/>
                    <a:lstStyle/>
                    <a:p>
                      <a:r>
                        <a:rPr lang="en-US" sz="1200" dirty="0" smtClean="0"/>
                        <a:t>Problem Resolution</a:t>
                      </a:r>
                      <a:endParaRPr lang="nl-NL" sz="1200" dirty="0"/>
                    </a:p>
                  </a:txBody>
                  <a:tcPr/>
                </a:tc>
                <a:tc>
                  <a:txBody>
                    <a:bodyPr/>
                    <a:lstStyle/>
                    <a:p>
                      <a:pPr marL="0" marR="0" indent="0" algn="l" defTabSz="914400" eaLnBrk="0" fontAlgn="base" latinLnBrk="0" hangingPunct="0">
                        <a:lnSpc>
                          <a:spcPct val="100000"/>
                        </a:lnSpc>
                        <a:spcBef>
                          <a:spcPct val="0"/>
                        </a:spcBef>
                        <a:spcAft>
                          <a:spcPct val="0"/>
                        </a:spcAft>
                        <a:buClrTx/>
                        <a:buSzTx/>
                        <a:buFontTx/>
                        <a:buNone/>
                        <a:tabLst/>
                        <a:defRPr/>
                      </a:pPr>
                      <a:r>
                        <a:rPr lang="en-US" sz="1200" dirty="0" smtClean="0">
                          <a:effectLst/>
                          <a:latin typeface="Segoe Semibold" pitchFamily="34" charset="0"/>
                        </a:rPr>
                        <a:t>Assign responsibility, track progress, and resolve problems</a:t>
                      </a:r>
                      <a:endParaRPr lang="en-US" sz="1400" dirty="0" smtClean="0">
                        <a:effectLst/>
                        <a:latin typeface="Arial" pitchFamily="34" charset="0"/>
                      </a:endParaRPr>
                    </a:p>
                  </a:txBody>
                  <a:tcPr/>
                </a:tc>
                <a:tc>
                  <a:txBody>
                    <a:bodyPr/>
                    <a:lstStyle/>
                    <a:p>
                      <a:r>
                        <a:rPr lang="en-US" sz="1200" dirty="0" smtClean="0"/>
                        <a:t>35%</a:t>
                      </a:r>
                      <a:endParaRPr lang="nl-NL" sz="1200" dirty="0"/>
                    </a:p>
                  </a:txBody>
                  <a:tcPr/>
                </a:tc>
              </a:tr>
              <a:tr h="369319">
                <a:tc>
                  <a:txBody>
                    <a:bodyPr/>
                    <a:lstStyle/>
                    <a:p>
                      <a:pPr marL="0" marR="0" indent="0" algn="l" defTabSz="914400" eaLnBrk="0" fontAlgn="base" latinLnBrk="0" hangingPunct="0">
                        <a:lnSpc>
                          <a:spcPct val="100000"/>
                        </a:lnSpc>
                        <a:spcBef>
                          <a:spcPct val="0"/>
                        </a:spcBef>
                        <a:spcAft>
                          <a:spcPct val="0"/>
                        </a:spcAft>
                        <a:buClrTx/>
                        <a:buSzTx/>
                        <a:buFontTx/>
                        <a:buNone/>
                        <a:tabLst/>
                        <a:defRPr/>
                      </a:pPr>
                      <a:r>
                        <a:rPr lang="en-US" sz="1200" dirty="0" smtClean="0">
                          <a:effectLst/>
                          <a:latin typeface="Segoe Semibold" pitchFamily="34" charset="0"/>
                        </a:rPr>
                        <a:t>“Lightweight” (CRM)</a:t>
                      </a:r>
                      <a:endParaRPr lang="en-US" sz="1400" dirty="0" smtClean="0">
                        <a:effectLst/>
                        <a:latin typeface="Arial" pitchFamily="34" charset="0"/>
                      </a:endParaRPr>
                    </a:p>
                  </a:txBody>
                  <a:tcPr/>
                </a:tc>
                <a:tc>
                  <a:txBody>
                    <a:bodyPr/>
                    <a:lstStyle/>
                    <a:p>
                      <a:pPr marL="0" marR="0" indent="0" algn="l" defTabSz="914400" eaLnBrk="0" fontAlgn="base" latinLnBrk="0" hangingPunct="0">
                        <a:lnSpc>
                          <a:spcPct val="100000"/>
                        </a:lnSpc>
                        <a:spcBef>
                          <a:spcPct val="0"/>
                        </a:spcBef>
                        <a:spcAft>
                          <a:spcPct val="0"/>
                        </a:spcAft>
                        <a:buClrTx/>
                        <a:buSzTx/>
                        <a:buFontTx/>
                        <a:buNone/>
                        <a:tabLst/>
                        <a:defRPr/>
                      </a:pPr>
                      <a:r>
                        <a:rPr lang="en-US" sz="1200" dirty="0" smtClean="0">
                          <a:effectLst/>
                          <a:latin typeface="Segoe Semibold" pitchFamily="34" charset="0"/>
                        </a:rPr>
                        <a:t>Share and update information on customer accounts, contacts, and sales</a:t>
                      </a:r>
                      <a:endParaRPr lang="en-US" sz="1400" dirty="0" smtClean="0">
                        <a:effectLst/>
                        <a:latin typeface="Arial" pitchFamily="34" charset="0"/>
                      </a:endParaRPr>
                    </a:p>
                  </a:txBody>
                  <a:tcPr/>
                </a:tc>
                <a:tc>
                  <a:txBody>
                    <a:bodyPr/>
                    <a:lstStyle/>
                    <a:p>
                      <a:r>
                        <a:rPr lang="en-US" sz="1200" dirty="0" smtClean="0"/>
                        <a:t>28%</a:t>
                      </a:r>
                      <a:endParaRPr lang="nl-NL" sz="1200" dirty="0"/>
                    </a:p>
                  </a:txBody>
                  <a:tcPr/>
                </a:tc>
              </a:tr>
              <a:tr h="369319">
                <a:tc>
                  <a:txBody>
                    <a:bodyPr/>
                    <a:lstStyle/>
                    <a:p>
                      <a:pPr marL="0" marR="0" indent="0" algn="l" defTabSz="914400" eaLnBrk="0" fontAlgn="base" latinLnBrk="0" hangingPunct="0">
                        <a:lnSpc>
                          <a:spcPct val="100000"/>
                        </a:lnSpc>
                        <a:spcBef>
                          <a:spcPct val="0"/>
                        </a:spcBef>
                        <a:spcAft>
                          <a:spcPct val="0"/>
                        </a:spcAft>
                        <a:buClrTx/>
                        <a:buSzTx/>
                        <a:buFontTx/>
                        <a:buNone/>
                        <a:tabLst/>
                        <a:defRPr/>
                      </a:pPr>
                      <a:r>
                        <a:rPr lang="en-US" sz="1200" dirty="0" smtClean="0">
                          <a:effectLst/>
                          <a:latin typeface="Segoe Semibold" pitchFamily="34" charset="0"/>
                        </a:rPr>
                        <a:t>Centralized Document Management</a:t>
                      </a:r>
                      <a:endParaRPr lang="en-US" sz="1400" dirty="0" smtClean="0">
                        <a:effectLst/>
                        <a:latin typeface="Arial" pitchFamily="34" charset="0"/>
                      </a:endParaRPr>
                    </a:p>
                  </a:txBody>
                  <a:tcPr/>
                </a:tc>
                <a:tc>
                  <a:txBody>
                    <a:bodyPr/>
                    <a:lstStyle/>
                    <a:p>
                      <a:pPr marL="0" marR="0" indent="0" algn="l" defTabSz="914400" eaLnBrk="0" fontAlgn="base" latinLnBrk="0" hangingPunct="0">
                        <a:lnSpc>
                          <a:spcPct val="100000"/>
                        </a:lnSpc>
                        <a:spcBef>
                          <a:spcPct val="0"/>
                        </a:spcBef>
                        <a:spcAft>
                          <a:spcPct val="0"/>
                        </a:spcAft>
                        <a:buClrTx/>
                        <a:buSzTx/>
                        <a:buFontTx/>
                        <a:buNone/>
                        <a:tabLst/>
                        <a:defRPr/>
                      </a:pPr>
                      <a:r>
                        <a:rPr lang="en-US" sz="1200" dirty="0" smtClean="0">
                          <a:effectLst/>
                          <a:latin typeface="Segoe Semibold" pitchFamily="34" charset="0"/>
                        </a:rPr>
                        <a:t>Coordinate updating and distribution of company documents, lists, policies, and procedures</a:t>
                      </a:r>
                      <a:endParaRPr lang="en-US" sz="1400" dirty="0" smtClean="0">
                        <a:effectLst/>
                        <a:latin typeface="Arial" pitchFamily="34" charset="0"/>
                      </a:endParaRPr>
                    </a:p>
                  </a:txBody>
                  <a:tcPr/>
                </a:tc>
                <a:tc>
                  <a:txBody>
                    <a:bodyPr/>
                    <a:lstStyle/>
                    <a:p>
                      <a:r>
                        <a:rPr lang="en-US" sz="1200" dirty="0" smtClean="0"/>
                        <a:t>26%</a:t>
                      </a:r>
                      <a:endParaRPr lang="nl-NL" sz="1200" dirty="0"/>
                    </a:p>
                  </a:txBody>
                  <a:tcPr/>
                </a:tc>
              </a:tr>
              <a:tr h="369319">
                <a:tc>
                  <a:txBody>
                    <a:bodyPr/>
                    <a:lstStyle/>
                    <a:p>
                      <a:pPr marL="0" marR="0" indent="0" algn="l" defTabSz="914400" eaLnBrk="0" fontAlgn="base" latinLnBrk="0" hangingPunct="0">
                        <a:lnSpc>
                          <a:spcPct val="100000"/>
                        </a:lnSpc>
                        <a:spcBef>
                          <a:spcPct val="0"/>
                        </a:spcBef>
                        <a:spcAft>
                          <a:spcPct val="0"/>
                        </a:spcAft>
                        <a:buClrTx/>
                        <a:buSzTx/>
                        <a:buFontTx/>
                        <a:buNone/>
                        <a:tabLst/>
                        <a:defRPr/>
                      </a:pPr>
                      <a:r>
                        <a:rPr lang="en-US" sz="1200" dirty="0" smtClean="0">
                          <a:effectLst/>
                          <a:latin typeface="Segoe Semibold" pitchFamily="34" charset="0"/>
                        </a:rPr>
                        <a:t>Departmental Portals</a:t>
                      </a:r>
                      <a:endParaRPr lang="nl-NL" sz="1200" dirty="0"/>
                    </a:p>
                  </a:txBody>
                  <a:tcPr/>
                </a:tc>
                <a:tc>
                  <a:txBody>
                    <a:bodyPr/>
                    <a:lstStyle/>
                    <a:p>
                      <a:pPr marL="0" marR="0" indent="0" algn="l" defTabSz="914400" eaLnBrk="0" fontAlgn="base" latinLnBrk="0" hangingPunct="0">
                        <a:lnSpc>
                          <a:spcPct val="100000"/>
                        </a:lnSpc>
                        <a:spcBef>
                          <a:spcPct val="0"/>
                        </a:spcBef>
                        <a:spcAft>
                          <a:spcPct val="0"/>
                        </a:spcAft>
                        <a:buClrTx/>
                        <a:buSzTx/>
                        <a:buFontTx/>
                        <a:buNone/>
                        <a:tabLst/>
                        <a:defRPr/>
                      </a:pPr>
                      <a:r>
                        <a:rPr lang="en-US" sz="1200" dirty="0" smtClean="0">
                          <a:effectLst/>
                          <a:latin typeface="Segoe Semibold" pitchFamily="34" charset="0"/>
                        </a:rPr>
                        <a:t>Access to department-specific information, regardless of location</a:t>
                      </a:r>
                      <a:endParaRPr lang="en-US" sz="1400" dirty="0" smtClean="0">
                        <a:effectLst/>
                        <a:latin typeface="Arial" pitchFamily="34" charset="0"/>
                      </a:endParaRPr>
                    </a:p>
                  </a:txBody>
                  <a:tcPr/>
                </a:tc>
                <a:tc>
                  <a:txBody>
                    <a:bodyPr/>
                    <a:lstStyle/>
                    <a:p>
                      <a:r>
                        <a:rPr lang="en-US" sz="1200" dirty="0" smtClean="0"/>
                        <a:t>22%</a:t>
                      </a:r>
                      <a:endParaRPr lang="nl-NL" sz="1200" dirty="0"/>
                    </a:p>
                  </a:txBody>
                  <a:tcPr/>
                </a:tc>
              </a:tr>
            </a:tbl>
          </a:graphicData>
        </a:graphic>
      </p:graphicFrame>
      <p:graphicFrame>
        <p:nvGraphicFramePr>
          <p:cNvPr id="16" name="Diagram 15"/>
          <p:cNvGraphicFramePr/>
          <p:nvPr/>
        </p:nvGraphicFramePr>
        <p:xfrm>
          <a:off x="533400" y="1371601"/>
          <a:ext cx="51181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7647" name="TextBox 837646"/>
          <p:cNvSpPr txBox="1">
            <a:spLocks noChangeArrowheads="1"/>
          </p:cNvSpPr>
          <p:nvPr/>
        </p:nvSpPr>
        <p:spPr bwMode="auto">
          <a:xfrm>
            <a:off x="838200" y="5867400"/>
            <a:ext cx="1524000" cy="2222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85000"/>
              </a:lnSpc>
              <a:spcBef>
                <a:spcPct val="20000"/>
              </a:spcBef>
              <a:defRPr/>
            </a:pPr>
            <a:r>
              <a:rPr lang="en-US" sz="1000" dirty="0">
                <a:effectLst>
                  <a:outerShdw blurRad="38100" dist="38100" dir="2700000" algn="tl">
                    <a:srgbClr val="C0C0C0"/>
                  </a:outerShdw>
                </a:effectLst>
                <a:latin typeface="Segoe Semibold" pitchFamily="34" charset="0"/>
              </a:rPr>
              <a:t>Source: Edge Research</a:t>
            </a:r>
            <a:endParaRPr lang="en-US" sz="1800" dirty="0">
              <a:effectLst/>
              <a:latin typeface="Arial" charset="0"/>
            </a:endParaRPr>
          </a:p>
        </p:txBody>
      </p:sp>
      <p:graphicFrame>
        <p:nvGraphicFramePr>
          <p:cNvPr id="49" name="Table 20482"/>
          <p:cNvGraphicFramePr>
            <a:graphicFrameLocks noGrp="1"/>
          </p:cNvGraphicFramePr>
          <p:nvPr/>
        </p:nvGraphicFramePr>
        <p:xfrm>
          <a:off x="5791200" y="1371602"/>
          <a:ext cx="2971800" cy="2187713"/>
        </p:xfrm>
        <a:graphic>
          <a:graphicData uri="http://schemas.openxmlformats.org/drawingml/2006/table">
            <a:tbl>
              <a:tblPr firstRow="1" bandRow="1">
                <a:effectLst>
                  <a:outerShdw blurRad="50800" dist="38100" dir="2700000" algn="tl" rotWithShape="0">
                    <a:prstClr val="black">
                      <a:alpha val="40000"/>
                    </a:prstClr>
                  </a:outerShdw>
                </a:effectLst>
                <a:tableStyleId>{9DCAF9ED-07DC-4A11-8D7F-57B35C25682E}</a:tableStyleId>
              </a:tblPr>
              <a:tblGrid>
                <a:gridCol w="1645104"/>
                <a:gridCol w="1326696"/>
              </a:tblGrid>
              <a:tr h="42263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Industry or Vertical</a:t>
                      </a:r>
                      <a:endParaRPr kumimoji="0" lang="en-US" sz="1100" b="1" i="0" u="none" strike="noStrike" cap="none" normalizeH="0" baseline="0" dirty="0" smtClean="0">
                        <a:solidFill>
                          <a:schemeClr val="bg1"/>
                        </a:solidFill>
                        <a:effectLst/>
                        <a:latin typeface="Segoe Semibold"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 of Best Candidates</a:t>
                      </a:r>
                      <a:endParaRPr kumimoji="0" lang="en-US" sz="1100" b="1" i="0" u="none" strike="noStrike" cap="none" normalizeH="0" baseline="0" dirty="0" smtClean="0">
                        <a:solidFill>
                          <a:schemeClr val="bg1"/>
                        </a:solidFill>
                        <a:effectLst/>
                        <a:latin typeface="Segoe Semibold" pitchFamily="34" charset="0"/>
                      </a:endParaRPr>
                    </a:p>
                  </a:txBody>
                  <a:tcPr anchor="ctr" horzOverflow="overflow"/>
                </a:tc>
              </a:tr>
              <a:tr h="26046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Professional Services</a:t>
                      </a:r>
                      <a:endParaRPr kumimoji="0" lang="en-US" sz="1100" b="0" i="0" u="none" strike="noStrike" cap="none" normalizeH="0" baseline="0" dirty="0" smtClean="0">
                        <a:solidFill>
                          <a:schemeClr val="tx1"/>
                        </a:solidFill>
                        <a:effectLst/>
                        <a:latin typeface="Segoe Semibold"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20%</a:t>
                      </a:r>
                      <a:endParaRPr kumimoji="0" lang="en-US" sz="1100" b="1" i="0" u="none" strike="noStrike" cap="none" normalizeH="0" baseline="0" dirty="0" smtClean="0">
                        <a:solidFill>
                          <a:schemeClr val="tx1"/>
                        </a:solidFill>
                        <a:effectLst/>
                        <a:latin typeface="Segoe Semibold" pitchFamily="34" charset="0"/>
                      </a:endParaRPr>
                    </a:p>
                  </a:txBody>
                  <a:tcPr anchor="ctr" horzOverflow="overflow"/>
                </a:tc>
              </a:tr>
              <a:tr h="42263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Finance, Real Estate, and Insurance (FIRE)</a:t>
                      </a:r>
                      <a:endParaRPr kumimoji="0" lang="en-US" sz="1100" b="0" i="0" u="none" strike="noStrike" cap="none" normalizeH="0" baseline="0" dirty="0" smtClean="0">
                        <a:solidFill>
                          <a:schemeClr val="tx1"/>
                        </a:solidFill>
                        <a:effectLst/>
                        <a:latin typeface="Segoe Semibold"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16%</a:t>
                      </a:r>
                      <a:endParaRPr kumimoji="0" lang="en-US" sz="1100" b="1" i="0" u="none" strike="noStrike" cap="none" normalizeH="0" baseline="0" dirty="0" smtClean="0">
                        <a:solidFill>
                          <a:schemeClr val="tx1"/>
                        </a:solidFill>
                        <a:effectLst/>
                        <a:latin typeface="Segoe Semibold" pitchFamily="34" charset="0"/>
                      </a:endParaRPr>
                    </a:p>
                  </a:txBody>
                  <a:tcPr anchor="ctr" horzOverflow="overflow"/>
                </a:tc>
              </a:tr>
              <a:tr h="273237">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Construction</a:t>
                      </a:r>
                      <a:endParaRPr kumimoji="0" lang="en-US" sz="1100" b="0" i="0" u="none" strike="noStrike" cap="none" normalizeH="0" baseline="0" dirty="0" smtClean="0">
                        <a:solidFill>
                          <a:schemeClr val="tx1"/>
                        </a:solidFill>
                        <a:effectLst/>
                        <a:latin typeface="Segoe Semibold"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16%</a:t>
                      </a:r>
                      <a:endParaRPr kumimoji="0" lang="en-US" sz="1100" b="1" i="0" u="none" strike="noStrike" cap="none" normalizeH="0" baseline="0" dirty="0" smtClean="0">
                        <a:solidFill>
                          <a:schemeClr val="tx1"/>
                        </a:solidFill>
                        <a:effectLst/>
                        <a:latin typeface="Segoe Semibold" pitchFamily="34" charset="0"/>
                      </a:endParaRPr>
                    </a:p>
                  </a:txBody>
                  <a:tcPr anchor="ctr" horzOverflow="overflow"/>
                </a:tc>
              </a:tr>
              <a:tr h="27414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Business Services</a:t>
                      </a:r>
                      <a:endParaRPr kumimoji="0" lang="en-US" sz="1100" b="0" i="0" u="none" strike="noStrike" cap="none" normalizeH="0" baseline="0" dirty="0" smtClean="0">
                        <a:solidFill>
                          <a:schemeClr val="tx1"/>
                        </a:solidFill>
                        <a:effectLst/>
                        <a:latin typeface="Segoe Semibold"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11%</a:t>
                      </a:r>
                      <a:endParaRPr kumimoji="0" lang="en-US" sz="1100" b="1" i="0" u="none" strike="noStrike" cap="none" normalizeH="0" baseline="0" dirty="0" smtClean="0">
                        <a:solidFill>
                          <a:schemeClr val="tx1"/>
                        </a:solidFill>
                        <a:effectLst/>
                        <a:latin typeface="Segoe Semibold" pitchFamily="34" charset="0"/>
                      </a:endParaRPr>
                    </a:p>
                  </a:txBody>
                  <a:tcPr anchor="ctr" horzOverflow="overflow"/>
                </a:tc>
              </a:tr>
              <a:tr h="27414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Consumer Services</a:t>
                      </a:r>
                      <a:endParaRPr kumimoji="0" lang="en-US" sz="1100" b="0" i="0" u="none" strike="noStrike" cap="none" normalizeH="0" baseline="0" dirty="0" smtClean="0">
                        <a:solidFill>
                          <a:schemeClr val="tx1"/>
                        </a:solidFill>
                        <a:effectLst/>
                        <a:latin typeface="Segoe Semibold"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8%</a:t>
                      </a:r>
                      <a:endParaRPr kumimoji="0" lang="en-US" sz="1100" b="1" i="0" u="none" strike="noStrike" cap="none" normalizeH="0" baseline="0" dirty="0" smtClean="0">
                        <a:solidFill>
                          <a:schemeClr val="tx1"/>
                        </a:solidFill>
                        <a:effectLst/>
                        <a:latin typeface="Segoe Semibold" pitchFamily="34" charset="0"/>
                      </a:endParaRPr>
                    </a:p>
                  </a:txBody>
                  <a:tcPr anchor="ctr" horzOverflow="overflow"/>
                </a:tc>
              </a:tr>
              <a:tr h="26046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Healthcare</a:t>
                      </a:r>
                      <a:endParaRPr kumimoji="0" lang="en-US" sz="1100" b="0" i="0" u="none" strike="noStrike" cap="none" normalizeH="0" baseline="0" dirty="0" smtClean="0">
                        <a:solidFill>
                          <a:schemeClr val="tx1"/>
                        </a:solidFill>
                        <a:effectLst/>
                        <a:latin typeface="Segoe Semibold"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100" u="none" strike="noStrike" cap="none" normalizeH="0" baseline="0" dirty="0" smtClean="0">
                          <a:effectLst/>
                        </a:rPr>
                        <a:t>7%</a:t>
                      </a:r>
                      <a:endParaRPr kumimoji="0" lang="en-US" sz="1100" b="1" i="0" u="none" strike="noStrike" cap="none" normalizeH="0" baseline="0" dirty="0" smtClean="0">
                        <a:solidFill>
                          <a:schemeClr val="tx1"/>
                        </a:solidFill>
                        <a:effectLst/>
                        <a:latin typeface="Segoe Semibold" pitchFamily="34" charset="0"/>
                      </a:endParaRPr>
                    </a:p>
                  </a:txBody>
                  <a:tcPr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Going to Market with SharePoint – Business Solutions, not products</a:t>
            </a:r>
            <a:endParaRPr lang="nl-NL" dirty="0"/>
          </a:p>
        </p:txBody>
      </p:sp>
      <p:sp>
        <p:nvSpPr>
          <p:cNvPr id="4" name="Content Placeholder 3"/>
          <p:cNvSpPr>
            <a:spLocks noGrp="1"/>
          </p:cNvSpPr>
          <p:nvPr>
            <p:ph idx="4294967295"/>
          </p:nvPr>
        </p:nvSpPr>
        <p:spPr>
          <a:xfrm>
            <a:off x="609600" y="1447800"/>
            <a:ext cx="3886200" cy="4114800"/>
          </a:xfrm>
        </p:spPr>
        <p:txBody>
          <a:bodyPr/>
          <a:lstStyle/>
          <a:p>
            <a:r>
              <a:rPr lang="en-US" dirty="0" smtClean="0"/>
              <a:t>Intranet for your business</a:t>
            </a:r>
          </a:p>
          <a:p>
            <a:r>
              <a:rPr lang="en-US" dirty="0" smtClean="0"/>
              <a:t>Project sites</a:t>
            </a:r>
          </a:p>
          <a:p>
            <a:r>
              <a:rPr lang="en-US" dirty="0" smtClean="0"/>
              <a:t>Extranet: Stay in touch with customers and suppliers </a:t>
            </a:r>
          </a:p>
          <a:p>
            <a:r>
              <a:rPr lang="en-US" dirty="0" smtClean="0"/>
              <a:t>Publish and broadcast </a:t>
            </a:r>
            <a:br>
              <a:rPr lang="en-US" dirty="0" smtClean="0"/>
            </a:br>
            <a:r>
              <a:rPr lang="en-US" dirty="0" smtClean="0"/>
              <a:t>(blogs and wikis)</a:t>
            </a:r>
          </a:p>
          <a:p>
            <a:r>
              <a:rPr lang="en-US" dirty="0" smtClean="0"/>
              <a:t>Running business </a:t>
            </a:r>
            <a:r>
              <a:rPr lang="en-US" smtClean="0"/>
              <a:t>operations cost-effectively (</a:t>
            </a:r>
            <a:r>
              <a:rPr lang="en-US" dirty="0" smtClean="0"/>
              <a:t>Application Templates)</a:t>
            </a:r>
          </a:p>
          <a:p>
            <a:r>
              <a:rPr lang="en-US" dirty="0" smtClean="0"/>
              <a:t>Develop applications quickly (SharePoint Designer, ASP.NET, Visual Studio)</a:t>
            </a:r>
          </a:p>
          <a:p>
            <a:endParaRPr lang="nl-NL" dirty="0"/>
          </a:p>
        </p:txBody>
      </p:sp>
      <p:pic>
        <p:nvPicPr>
          <p:cNvPr id="6" name="Picture 4"/>
          <p:cNvPicPr>
            <a:picLocks noChangeAspect="1" noChangeArrowheads="1"/>
          </p:cNvPicPr>
          <p:nvPr/>
        </p:nvPicPr>
        <p:blipFill>
          <a:blip r:embed="rId3" cstate="email"/>
          <a:srcRect/>
          <a:stretch>
            <a:fillRect/>
          </a:stretch>
        </p:blipFill>
        <p:spPr bwMode="auto">
          <a:xfrm>
            <a:off x="4572000" y="1393498"/>
            <a:ext cx="2743200" cy="2797502"/>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a:blip r:embed="rId4" cstate="email"/>
          <a:srcRect/>
          <a:stretch>
            <a:fillRect/>
          </a:stretch>
        </p:blipFill>
        <p:spPr bwMode="auto">
          <a:xfrm>
            <a:off x="6124044" y="3384880"/>
            <a:ext cx="2791356" cy="27873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Helping Partners Succeed</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 overview</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smtClean="0"/>
              <a:t>Helping Partners Succeed</a:t>
            </a:r>
            <a:endParaRPr lang="en-US" dirty="0"/>
          </a:p>
        </p:txBody>
      </p:sp>
      <p:sp>
        <p:nvSpPr>
          <p:cNvPr id="198659" name="Rectangle 3"/>
          <p:cNvSpPr>
            <a:spLocks noGrp="1" noChangeArrowheads="1"/>
          </p:cNvSpPr>
          <p:nvPr>
            <p:ph idx="1"/>
          </p:nvPr>
        </p:nvSpPr>
        <p:spPr/>
        <p:txBody>
          <a:bodyPr>
            <a:normAutofit fontScale="92500" lnSpcReduction="20000"/>
          </a:bodyPr>
          <a:lstStyle/>
          <a:p>
            <a:r>
              <a:rPr lang="en-US" dirty="0" smtClean="0"/>
              <a:t>Market research</a:t>
            </a:r>
          </a:p>
          <a:p>
            <a:r>
              <a:rPr lang="en-US" dirty="0" smtClean="0"/>
              <a:t>Partner ecosystem</a:t>
            </a:r>
          </a:p>
          <a:p>
            <a:r>
              <a:rPr lang="en-US" dirty="0" smtClean="0"/>
              <a:t>TAP Programs</a:t>
            </a:r>
          </a:p>
          <a:p>
            <a:r>
              <a:rPr lang="en-US" dirty="0" smtClean="0"/>
              <a:t>ADS - Architecture &amp; Design Session</a:t>
            </a:r>
          </a:p>
          <a:p>
            <a:r>
              <a:rPr lang="en-US" dirty="0" smtClean="0"/>
              <a:t>BDS – Business Design Session</a:t>
            </a:r>
          </a:p>
          <a:p>
            <a:pPr lvl="1"/>
            <a:r>
              <a:rPr lang="en-US" dirty="0" smtClean="0"/>
              <a:t>2-day workshop to (re)define offering </a:t>
            </a:r>
            <a:br>
              <a:rPr lang="en-US" dirty="0" smtClean="0"/>
            </a:br>
            <a:r>
              <a:rPr lang="en-US" dirty="0" smtClean="0"/>
              <a:t>and go-to-market, best practices, etc </a:t>
            </a:r>
            <a:r>
              <a:rPr lang="en-US" dirty="0" smtClean="0">
                <a:sym typeface="Wingdings" pitchFamily="2" charset="2"/>
              </a:rPr>
              <a:t> action plan</a:t>
            </a:r>
            <a:endParaRPr lang="en-US" dirty="0" smtClean="0"/>
          </a:p>
          <a:p>
            <a:pPr lvl="1"/>
            <a:r>
              <a:rPr lang="en-US" dirty="0" smtClean="0"/>
              <a:t>HMC, ISV, WSS, CRM </a:t>
            </a:r>
          </a:p>
          <a:p>
            <a:r>
              <a:rPr lang="en-US" dirty="0" smtClean="0"/>
              <a:t>Sales Training</a:t>
            </a:r>
          </a:p>
          <a:p>
            <a:r>
              <a:rPr lang="en-US" dirty="0" smtClean="0"/>
              <a:t>Best Practices</a:t>
            </a:r>
          </a:p>
          <a:p>
            <a:r>
              <a:rPr lang="en-US" dirty="0" smtClean="0"/>
              <a:t>Outbound Sales Workshops</a:t>
            </a:r>
          </a:p>
          <a:p>
            <a:r>
              <a:rPr lang="en-US" dirty="0" smtClean="0"/>
              <a:t>Silverlight demos</a:t>
            </a:r>
          </a:p>
          <a:p>
            <a:r>
              <a:rPr lang="en-US" dirty="0" smtClean="0"/>
              <a:t>Go-To-Market Support</a:t>
            </a:r>
          </a:p>
          <a:p>
            <a:pPr lvl="1"/>
            <a:r>
              <a:rPr lang="en-US" dirty="0" smtClean="0"/>
              <a:t>With Microsoft SMS&amp;P in countries</a:t>
            </a:r>
          </a:p>
        </p:txBody>
      </p:sp>
      <p:pic>
        <p:nvPicPr>
          <p:cNvPr id="29698" name="Picture 2"/>
          <p:cNvPicPr>
            <a:picLocks noChangeAspect="1" noChangeArrowheads="1"/>
          </p:cNvPicPr>
          <p:nvPr/>
        </p:nvPicPr>
        <p:blipFill>
          <a:blip r:embed="rId3" cstate="email"/>
          <a:srcRect/>
          <a:stretch>
            <a:fillRect/>
          </a:stretch>
        </p:blipFill>
        <p:spPr bwMode="auto">
          <a:xfrm>
            <a:off x="5943600" y="304800"/>
            <a:ext cx="2673074" cy="2221271"/>
          </a:xfrm>
          <a:prstGeom prst="rect">
            <a:avLst/>
          </a:prstGeom>
          <a:noFill/>
          <a:ln w="9525">
            <a:noFill/>
            <a:miter lim="800000"/>
            <a:headEnd/>
            <a:tailEnd/>
          </a:ln>
          <a:effectLst/>
        </p:spPr>
      </p:pic>
      <p:pic>
        <p:nvPicPr>
          <p:cNvPr id="29699" name="Picture 3"/>
          <p:cNvPicPr>
            <a:picLocks noChangeAspect="1" noChangeArrowheads="1"/>
          </p:cNvPicPr>
          <p:nvPr/>
        </p:nvPicPr>
        <p:blipFill>
          <a:blip r:embed="rId4" cstate="email"/>
          <a:srcRect/>
          <a:stretch>
            <a:fillRect/>
          </a:stretch>
        </p:blipFill>
        <p:spPr bwMode="auto">
          <a:xfrm>
            <a:off x="6553200" y="2514600"/>
            <a:ext cx="2323857" cy="1262441"/>
          </a:xfrm>
          <a:prstGeom prst="rect">
            <a:avLst/>
          </a:prstGeom>
          <a:noFill/>
          <a:ln w="9525">
            <a:noFill/>
            <a:miter lim="800000"/>
            <a:headEnd/>
            <a:tailEnd/>
          </a:ln>
          <a:effectLst/>
        </p:spPr>
      </p:pic>
      <p:pic>
        <p:nvPicPr>
          <p:cNvPr id="71682" name="Picture 2"/>
          <p:cNvPicPr>
            <a:picLocks noChangeAspect="1" noChangeArrowheads="1"/>
          </p:cNvPicPr>
          <p:nvPr/>
        </p:nvPicPr>
        <p:blipFill>
          <a:blip r:embed="rId5" cstate="email"/>
          <a:srcRect/>
          <a:stretch>
            <a:fillRect/>
          </a:stretch>
        </p:blipFill>
        <p:spPr bwMode="auto">
          <a:xfrm>
            <a:off x="5943600" y="4343400"/>
            <a:ext cx="3200400" cy="12409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Outbound Sales Workshops and Resources</a:t>
            </a:r>
            <a:endParaRPr lang="en-US" dirty="0"/>
          </a:p>
        </p:txBody>
      </p:sp>
      <p:sp>
        <p:nvSpPr>
          <p:cNvPr id="8" name="Text Placeholder 7"/>
          <p:cNvSpPr>
            <a:spLocks noGrp="1"/>
          </p:cNvSpPr>
          <p:nvPr>
            <p:ph type="body" idx="1"/>
          </p:nvPr>
        </p:nvSpPr>
        <p:spPr/>
        <p:txBody>
          <a:bodyPr/>
          <a:lstStyle/>
          <a:p>
            <a:r>
              <a:rPr lang="en-US" dirty="0" smtClean="0"/>
              <a:t>Outbound Sales Playbook</a:t>
            </a:r>
          </a:p>
        </p:txBody>
      </p:sp>
      <p:sp>
        <p:nvSpPr>
          <p:cNvPr id="3" name="Content Placeholder 2"/>
          <p:cNvSpPr>
            <a:spLocks noGrp="1"/>
          </p:cNvSpPr>
          <p:nvPr>
            <p:ph sz="half" idx="2"/>
          </p:nvPr>
        </p:nvSpPr>
        <p:spPr/>
        <p:txBody>
          <a:bodyPr>
            <a:normAutofit fontScale="70000" lnSpcReduction="20000"/>
          </a:bodyPr>
          <a:lstStyle/>
          <a:p>
            <a:r>
              <a:rPr lang="en-US" dirty="0" smtClean="0"/>
              <a:t>Results of MAPI up sell pilot</a:t>
            </a:r>
          </a:p>
          <a:p>
            <a:r>
              <a:rPr lang="en-US" dirty="0" smtClean="0"/>
              <a:t>20% conversion POP users to MAPI using telesales agency</a:t>
            </a:r>
          </a:p>
          <a:p>
            <a:r>
              <a:rPr lang="en-US" dirty="0" smtClean="0"/>
              <a:t>“How to” documented in Playbook </a:t>
            </a:r>
          </a:p>
          <a:p>
            <a:r>
              <a:rPr lang="en-US" dirty="0" smtClean="0"/>
              <a:t>Available to partners and through MSPP Hosting Competency</a:t>
            </a:r>
          </a:p>
          <a:p>
            <a:endParaRPr lang="en-US" dirty="0" smtClean="0"/>
          </a:p>
          <a:p>
            <a:endParaRPr lang="en-US" dirty="0" smtClean="0"/>
          </a:p>
          <a:p>
            <a:endParaRPr lang="en-US" dirty="0" smtClean="0"/>
          </a:p>
          <a:p>
            <a:r>
              <a:rPr lang="en-US" dirty="0" smtClean="0"/>
              <a:t>Contacts for b2balive are</a:t>
            </a:r>
          </a:p>
          <a:p>
            <a:pPr lvl="1"/>
            <a:r>
              <a:rPr lang="en-US" dirty="0" smtClean="0"/>
              <a:t>Rutger Pekelharing </a:t>
            </a:r>
            <a:br>
              <a:rPr lang="en-US" dirty="0" smtClean="0"/>
            </a:br>
            <a:r>
              <a:rPr lang="en-US" dirty="0" smtClean="0"/>
              <a:t>+31 653 494 521|</a:t>
            </a:r>
            <a:br>
              <a:rPr lang="en-US" dirty="0" smtClean="0"/>
            </a:br>
            <a:r>
              <a:rPr lang="en-US" dirty="0" smtClean="0">
                <a:hlinkClick r:id="rId3"/>
              </a:rPr>
              <a:t>r.pekelharing@b2balive.eu</a:t>
            </a:r>
            <a:endParaRPr lang="en-US" dirty="0" smtClean="0"/>
          </a:p>
          <a:p>
            <a:pPr lvl="1"/>
            <a:r>
              <a:rPr lang="en-US" dirty="0" smtClean="0"/>
              <a:t>Raoul Kloppenborg </a:t>
            </a:r>
            <a:br>
              <a:rPr lang="en-US" dirty="0" smtClean="0"/>
            </a:br>
            <a:r>
              <a:rPr lang="en-US" dirty="0" smtClean="0"/>
              <a:t>+31 654 320 340 r.kloppenborg@b2balive.eu</a:t>
            </a:r>
          </a:p>
          <a:p>
            <a:endParaRPr lang="en-US" dirty="0" smtClean="0"/>
          </a:p>
          <a:p>
            <a:endParaRPr lang="en-US" dirty="0"/>
          </a:p>
        </p:txBody>
      </p:sp>
      <p:sp>
        <p:nvSpPr>
          <p:cNvPr id="9" name="Text Placeholder 8"/>
          <p:cNvSpPr>
            <a:spLocks noGrp="1"/>
          </p:cNvSpPr>
          <p:nvPr>
            <p:ph type="body" sz="quarter" idx="3"/>
          </p:nvPr>
        </p:nvSpPr>
        <p:spPr/>
        <p:txBody>
          <a:bodyPr/>
          <a:lstStyle/>
          <a:p>
            <a:r>
              <a:rPr lang="en-US" dirty="0" smtClean="0"/>
              <a:t>Sales Workshop</a:t>
            </a:r>
          </a:p>
        </p:txBody>
      </p:sp>
      <p:sp>
        <p:nvSpPr>
          <p:cNvPr id="4" name="Content Placeholder 3"/>
          <p:cNvSpPr>
            <a:spLocks noGrp="1"/>
          </p:cNvSpPr>
          <p:nvPr>
            <p:ph sz="quarter" idx="4"/>
          </p:nvPr>
        </p:nvSpPr>
        <p:spPr/>
        <p:txBody>
          <a:bodyPr>
            <a:normAutofit fontScale="85000" lnSpcReduction="20000"/>
          </a:bodyPr>
          <a:lstStyle/>
          <a:p>
            <a:r>
              <a:rPr lang="en-US" dirty="0" smtClean="0"/>
              <a:t>Half day executive workshop:</a:t>
            </a:r>
          </a:p>
          <a:p>
            <a:pPr lvl="1"/>
            <a:r>
              <a:rPr lang="en-US" dirty="0" smtClean="0"/>
              <a:t>Objective is build the high level business case and to achieve full buy-in from the executive team in a (larger) service provider for increased investment in outbound sales resources. </a:t>
            </a:r>
          </a:p>
          <a:p>
            <a:pPr lvl="1"/>
            <a:r>
              <a:rPr lang="en-US" dirty="0" smtClean="0"/>
              <a:t>US$ 4,500.</a:t>
            </a:r>
          </a:p>
          <a:p>
            <a:r>
              <a:rPr lang="en-US" dirty="0" smtClean="0"/>
              <a:t>2 day outbound sales master class: </a:t>
            </a:r>
          </a:p>
          <a:p>
            <a:pPr lvl="1"/>
            <a:r>
              <a:rPr lang="en-US" dirty="0" smtClean="0"/>
              <a:t>Deliverables are 1) a detailed business and 2) a project plan for the service provider to execute.</a:t>
            </a:r>
          </a:p>
          <a:p>
            <a:pPr lvl="1"/>
            <a:r>
              <a:rPr lang="en-US" dirty="0" smtClean="0"/>
              <a:t>Cost is US$ 7,500.</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smtClean="0"/>
              <a:t>Hosted Exchange + SharePoint Sales Toolkit</a:t>
            </a:r>
            <a:endParaRPr lang="en-US" dirty="0"/>
          </a:p>
        </p:txBody>
      </p:sp>
      <p:pic>
        <p:nvPicPr>
          <p:cNvPr id="198663" name="Picture 7"/>
          <p:cNvPicPr>
            <a:picLocks noChangeAspect="1" noChangeArrowheads="1"/>
          </p:cNvPicPr>
          <p:nvPr/>
        </p:nvPicPr>
        <p:blipFill>
          <a:blip r:embed="rId3" cstate="email"/>
          <a:srcRect/>
          <a:stretch>
            <a:fillRect/>
          </a:stretch>
        </p:blipFill>
        <p:spPr bwMode="auto">
          <a:xfrm>
            <a:off x="6019800" y="1447800"/>
            <a:ext cx="2804632" cy="3487422"/>
          </a:xfrm>
          <a:prstGeom prst="rect">
            <a:avLst/>
          </a:prstGeom>
          <a:noFill/>
          <a:ln w="9525">
            <a:noFill/>
            <a:miter lim="800000"/>
            <a:headEnd/>
            <a:tailEnd/>
          </a:ln>
          <a:effectLst/>
        </p:spPr>
      </p:pic>
      <p:pic>
        <p:nvPicPr>
          <p:cNvPr id="198664" name="Picture 8"/>
          <p:cNvPicPr>
            <a:picLocks noChangeAspect="1" noChangeArrowheads="1"/>
          </p:cNvPicPr>
          <p:nvPr/>
        </p:nvPicPr>
        <p:blipFill>
          <a:blip r:embed="rId4" cstate="email"/>
          <a:srcRect/>
          <a:stretch>
            <a:fillRect/>
          </a:stretch>
        </p:blipFill>
        <p:spPr bwMode="auto">
          <a:xfrm>
            <a:off x="152400" y="1447800"/>
            <a:ext cx="2703702" cy="3444459"/>
          </a:xfrm>
          <a:prstGeom prst="rect">
            <a:avLst/>
          </a:prstGeom>
          <a:noFill/>
          <a:ln w="9525">
            <a:solidFill>
              <a:schemeClr val="accent2"/>
            </a:solidFill>
            <a:miter lim="800000"/>
            <a:headEnd/>
            <a:tailEnd/>
          </a:ln>
          <a:effectLst/>
        </p:spPr>
      </p:pic>
      <p:grpSp>
        <p:nvGrpSpPr>
          <p:cNvPr id="2" name="Group 10"/>
          <p:cNvGrpSpPr>
            <a:grpSpLocks/>
          </p:cNvGrpSpPr>
          <p:nvPr/>
        </p:nvGrpSpPr>
        <p:grpSpPr bwMode="auto">
          <a:xfrm>
            <a:off x="5638800" y="2819400"/>
            <a:ext cx="3137761" cy="4038600"/>
            <a:chOff x="-192" y="624"/>
            <a:chExt cx="2448" cy="3366"/>
          </a:xfrm>
        </p:grpSpPr>
        <p:pic>
          <p:nvPicPr>
            <p:cNvPr id="198667" name="Rectangle 1026"/>
            <p:cNvPicPr>
              <a:picLocks noChangeAspect="1" noChangeArrowheads="1"/>
            </p:cNvPicPr>
            <p:nvPr/>
          </p:nvPicPr>
          <p:blipFill>
            <a:blip r:embed="rId5" cstate="email"/>
            <a:srcRect/>
            <a:stretch>
              <a:fillRect/>
            </a:stretch>
          </p:blipFill>
          <p:spPr bwMode="auto">
            <a:xfrm>
              <a:off x="-192" y="624"/>
              <a:ext cx="2448" cy="3366"/>
            </a:xfrm>
            <a:prstGeom prst="rect">
              <a:avLst/>
            </a:prstGeom>
            <a:noFill/>
            <a:ln w="9525">
              <a:noFill/>
              <a:miter lim="800000"/>
              <a:headEnd/>
              <a:tailEnd/>
            </a:ln>
          </p:spPr>
        </p:pic>
        <p:pic>
          <p:nvPicPr>
            <p:cNvPr id="198668" name="Picture 12"/>
            <p:cNvPicPr>
              <a:picLocks noChangeAspect="1" noChangeArrowheads="1"/>
            </p:cNvPicPr>
            <p:nvPr/>
          </p:nvPicPr>
          <p:blipFill>
            <a:blip r:embed="rId6" cstate="email"/>
            <a:srcRect/>
            <a:stretch>
              <a:fillRect/>
            </a:stretch>
          </p:blipFill>
          <p:spPr bwMode="auto">
            <a:xfrm>
              <a:off x="0" y="960"/>
              <a:ext cx="2064" cy="2496"/>
            </a:xfrm>
            <a:prstGeom prst="rect">
              <a:avLst/>
            </a:prstGeom>
            <a:noFill/>
            <a:ln w="9525">
              <a:noFill/>
              <a:miter lim="800000"/>
              <a:headEnd/>
              <a:tailEnd/>
            </a:ln>
            <a:effectLst/>
          </p:spPr>
        </p:pic>
      </p:grpSp>
      <p:grpSp>
        <p:nvGrpSpPr>
          <p:cNvPr id="3" name="Group 13"/>
          <p:cNvGrpSpPr>
            <a:grpSpLocks/>
          </p:cNvGrpSpPr>
          <p:nvPr/>
        </p:nvGrpSpPr>
        <p:grpSpPr bwMode="auto">
          <a:xfrm>
            <a:off x="2362200" y="1752600"/>
            <a:ext cx="4743127" cy="3605893"/>
            <a:chOff x="-336" y="954"/>
            <a:chExt cx="3408" cy="2742"/>
          </a:xfrm>
        </p:grpSpPr>
        <p:pic>
          <p:nvPicPr>
            <p:cNvPr id="198670" name="Rectangle 1026"/>
            <p:cNvPicPr>
              <a:picLocks noChangeAspect="1" noChangeArrowheads="1"/>
            </p:cNvPicPr>
            <p:nvPr/>
          </p:nvPicPr>
          <p:blipFill>
            <a:blip r:embed="rId7" cstate="email"/>
            <a:srcRect/>
            <a:stretch>
              <a:fillRect/>
            </a:stretch>
          </p:blipFill>
          <p:spPr bwMode="auto">
            <a:xfrm>
              <a:off x="-336" y="954"/>
              <a:ext cx="3408" cy="2742"/>
            </a:xfrm>
            <a:prstGeom prst="rect">
              <a:avLst/>
            </a:prstGeom>
            <a:noFill/>
            <a:ln w="9525">
              <a:noFill/>
              <a:miter lim="800000"/>
              <a:headEnd/>
              <a:tailEnd/>
            </a:ln>
          </p:spPr>
        </p:pic>
        <p:pic>
          <p:nvPicPr>
            <p:cNvPr id="198671" name="Picture 15"/>
            <p:cNvPicPr>
              <a:picLocks noChangeAspect="1" noChangeArrowheads="1"/>
            </p:cNvPicPr>
            <p:nvPr/>
          </p:nvPicPr>
          <p:blipFill>
            <a:blip r:embed="rId8" cstate="email"/>
            <a:srcRect/>
            <a:stretch>
              <a:fillRect/>
            </a:stretch>
          </p:blipFill>
          <p:spPr bwMode="auto">
            <a:xfrm>
              <a:off x="-48" y="1248"/>
              <a:ext cx="2832" cy="2081"/>
            </a:xfrm>
            <a:prstGeom prst="rect">
              <a:avLst/>
            </a:prstGeom>
            <a:noFill/>
            <a:ln w="9525">
              <a:noFill/>
              <a:miter lim="800000"/>
              <a:headEnd/>
              <a:tailEnd/>
            </a:ln>
            <a:effectLst/>
          </p:spPr>
        </p:pic>
      </p:grpSp>
      <p:grpSp>
        <p:nvGrpSpPr>
          <p:cNvPr id="4" name="Group 16"/>
          <p:cNvGrpSpPr>
            <a:grpSpLocks/>
          </p:cNvGrpSpPr>
          <p:nvPr/>
        </p:nvGrpSpPr>
        <p:grpSpPr bwMode="auto">
          <a:xfrm>
            <a:off x="3962400" y="3179989"/>
            <a:ext cx="3356675" cy="3678011"/>
            <a:chOff x="0" y="1680"/>
            <a:chExt cx="2640" cy="2863"/>
          </a:xfrm>
        </p:grpSpPr>
        <p:pic>
          <p:nvPicPr>
            <p:cNvPr id="198673" name="Rectangle 1026"/>
            <p:cNvPicPr>
              <a:picLocks noChangeAspect="1" noChangeArrowheads="1"/>
            </p:cNvPicPr>
            <p:nvPr/>
          </p:nvPicPr>
          <p:blipFill>
            <a:blip r:embed="rId9" cstate="email"/>
            <a:srcRect/>
            <a:stretch>
              <a:fillRect/>
            </a:stretch>
          </p:blipFill>
          <p:spPr bwMode="auto">
            <a:xfrm>
              <a:off x="0" y="1680"/>
              <a:ext cx="2640" cy="2863"/>
            </a:xfrm>
            <a:prstGeom prst="rect">
              <a:avLst/>
            </a:prstGeom>
            <a:noFill/>
            <a:ln w="9525">
              <a:noFill/>
              <a:miter lim="800000"/>
              <a:headEnd/>
              <a:tailEnd/>
            </a:ln>
          </p:spPr>
        </p:pic>
        <p:pic>
          <p:nvPicPr>
            <p:cNvPr id="198674" name="Picture 18"/>
            <p:cNvPicPr>
              <a:picLocks noChangeAspect="1" noChangeArrowheads="1"/>
            </p:cNvPicPr>
            <p:nvPr/>
          </p:nvPicPr>
          <p:blipFill>
            <a:blip r:embed="rId10" cstate="email"/>
            <a:srcRect/>
            <a:stretch>
              <a:fillRect/>
            </a:stretch>
          </p:blipFill>
          <p:spPr bwMode="auto">
            <a:xfrm>
              <a:off x="240" y="1968"/>
              <a:ext cx="2118" cy="2256"/>
            </a:xfrm>
            <a:prstGeom prst="rect">
              <a:avLst/>
            </a:prstGeom>
            <a:noFill/>
            <a:ln w="9525">
              <a:noFill/>
              <a:miter lim="800000"/>
              <a:headEnd/>
              <a:tailEnd/>
            </a:ln>
            <a:effectLst/>
          </p:spPr>
        </p:pic>
      </p:grpSp>
      <p:grpSp>
        <p:nvGrpSpPr>
          <p:cNvPr id="5" name="Group 20"/>
          <p:cNvGrpSpPr>
            <a:grpSpLocks/>
          </p:cNvGrpSpPr>
          <p:nvPr/>
        </p:nvGrpSpPr>
        <p:grpSpPr bwMode="auto">
          <a:xfrm>
            <a:off x="228600" y="1295400"/>
            <a:ext cx="4772025" cy="3857625"/>
            <a:chOff x="210" y="690"/>
            <a:chExt cx="3006" cy="2430"/>
          </a:xfrm>
        </p:grpSpPr>
        <p:pic>
          <p:nvPicPr>
            <p:cNvPr id="198677" name="Rectangle 3072"/>
            <p:cNvPicPr>
              <a:picLocks noChangeAspect="1" noChangeArrowheads="1"/>
            </p:cNvPicPr>
            <p:nvPr/>
          </p:nvPicPr>
          <p:blipFill>
            <a:blip r:embed="rId11" cstate="email"/>
            <a:srcRect/>
            <a:stretch>
              <a:fillRect/>
            </a:stretch>
          </p:blipFill>
          <p:spPr bwMode="auto">
            <a:xfrm>
              <a:off x="210" y="690"/>
              <a:ext cx="3006" cy="2430"/>
            </a:xfrm>
            <a:prstGeom prst="rect">
              <a:avLst/>
            </a:prstGeom>
            <a:noFill/>
            <a:ln w="9525">
              <a:noFill/>
              <a:miter lim="800000"/>
              <a:headEnd/>
              <a:tailEnd/>
            </a:ln>
          </p:spPr>
        </p:pic>
        <p:pic>
          <p:nvPicPr>
            <p:cNvPr id="198678" name="Picture 22"/>
            <p:cNvPicPr>
              <a:picLocks noChangeAspect="1" noChangeArrowheads="1"/>
            </p:cNvPicPr>
            <p:nvPr/>
          </p:nvPicPr>
          <p:blipFill>
            <a:blip r:embed="rId12" cstate="email"/>
            <a:srcRect/>
            <a:stretch>
              <a:fillRect/>
            </a:stretch>
          </p:blipFill>
          <p:spPr bwMode="auto">
            <a:xfrm>
              <a:off x="480" y="917"/>
              <a:ext cx="2469" cy="1867"/>
            </a:xfrm>
            <a:prstGeom prst="rect">
              <a:avLst/>
            </a:prstGeom>
            <a:noFill/>
            <a:ln w="9525">
              <a:noFill/>
              <a:miter lim="800000"/>
              <a:headEnd/>
              <a:tailEnd/>
            </a:ln>
            <a:effectLst/>
          </p:spPr>
        </p:pic>
      </p:grpSp>
      <p:grpSp>
        <p:nvGrpSpPr>
          <p:cNvPr id="6" name="Group 23"/>
          <p:cNvGrpSpPr>
            <a:grpSpLocks/>
          </p:cNvGrpSpPr>
          <p:nvPr/>
        </p:nvGrpSpPr>
        <p:grpSpPr bwMode="auto">
          <a:xfrm>
            <a:off x="381000" y="2971800"/>
            <a:ext cx="3810000" cy="3886200"/>
            <a:chOff x="-672" y="1392"/>
            <a:chExt cx="2400" cy="2448"/>
          </a:xfrm>
        </p:grpSpPr>
        <p:pic>
          <p:nvPicPr>
            <p:cNvPr id="198680" name="Rectangle 1026"/>
            <p:cNvPicPr>
              <a:picLocks noChangeAspect="1" noChangeArrowheads="1"/>
            </p:cNvPicPr>
            <p:nvPr/>
          </p:nvPicPr>
          <p:blipFill>
            <a:blip r:embed="rId7" cstate="email"/>
            <a:srcRect/>
            <a:stretch>
              <a:fillRect/>
            </a:stretch>
          </p:blipFill>
          <p:spPr bwMode="auto">
            <a:xfrm>
              <a:off x="-672" y="1392"/>
              <a:ext cx="2400" cy="2448"/>
            </a:xfrm>
            <a:prstGeom prst="rect">
              <a:avLst/>
            </a:prstGeom>
            <a:noFill/>
            <a:ln w="9525">
              <a:noFill/>
              <a:miter lim="800000"/>
              <a:headEnd/>
              <a:tailEnd/>
            </a:ln>
          </p:spPr>
        </p:pic>
        <p:pic>
          <p:nvPicPr>
            <p:cNvPr id="198681" name="Picture 25"/>
            <p:cNvPicPr>
              <a:picLocks noChangeAspect="1" noChangeArrowheads="1"/>
            </p:cNvPicPr>
            <p:nvPr/>
          </p:nvPicPr>
          <p:blipFill>
            <a:blip r:embed="rId13" cstate="email"/>
            <a:srcRect/>
            <a:stretch>
              <a:fillRect/>
            </a:stretch>
          </p:blipFill>
          <p:spPr bwMode="auto">
            <a:xfrm>
              <a:off x="-432" y="1638"/>
              <a:ext cx="1920" cy="1914"/>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8664"/>
                                        </p:tgtEl>
                                        <p:attrNameLst>
                                          <p:attrName>style.visibility</p:attrName>
                                        </p:attrNameLst>
                                      </p:cBhvr>
                                      <p:to>
                                        <p:strVal val="visible"/>
                                      </p:to>
                                    </p:set>
                                    <p:animEffect transition="in" filter="blinds(horizontal)">
                                      <p:cBhvr>
                                        <p:cTn id="7" dur="500"/>
                                        <p:tgtEl>
                                          <p:spTgt spid="19866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8663"/>
                                        </p:tgtEl>
                                        <p:attrNameLst>
                                          <p:attrName>style.visibility</p:attrName>
                                        </p:attrNameLst>
                                      </p:cBhvr>
                                      <p:to>
                                        <p:strVal val="visible"/>
                                      </p:to>
                                    </p:set>
                                    <p:animEffect transition="in" filter="blinds(horizontal)">
                                      <p:cBhvr>
                                        <p:cTn id="11" dur="500"/>
                                        <p:tgtEl>
                                          <p:spTgt spid="19866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smtClean="0"/>
              <a:t>HMC Sales Toolkit v2</a:t>
            </a:r>
            <a:endParaRPr lang="en-US" dirty="0"/>
          </a:p>
        </p:txBody>
      </p:sp>
      <p:sp>
        <p:nvSpPr>
          <p:cNvPr id="198659" name="Rectangle 3"/>
          <p:cNvSpPr>
            <a:spLocks noGrp="1" noChangeArrowheads="1"/>
          </p:cNvSpPr>
          <p:nvPr>
            <p:ph sz="half" idx="1"/>
          </p:nvPr>
        </p:nvSpPr>
        <p:spPr/>
        <p:txBody>
          <a:bodyPr>
            <a:normAutofit fontScale="55000" lnSpcReduction="20000"/>
          </a:bodyPr>
          <a:lstStyle/>
          <a:p>
            <a:r>
              <a:rPr lang="en-US" dirty="0" smtClean="0"/>
              <a:t>Table of contents</a:t>
            </a:r>
          </a:p>
          <a:p>
            <a:pPr lvl="1"/>
            <a:r>
              <a:rPr lang="en-US" dirty="0" smtClean="0"/>
              <a:t>8 Key Success Factors</a:t>
            </a:r>
          </a:p>
          <a:p>
            <a:pPr lvl="1"/>
            <a:r>
              <a:rPr lang="en-US" dirty="0" smtClean="0"/>
              <a:t>Core Sales Materials</a:t>
            </a:r>
          </a:p>
          <a:p>
            <a:pPr lvl="1"/>
            <a:r>
              <a:rPr lang="en-US" dirty="0" smtClean="0"/>
              <a:t>Telesales</a:t>
            </a:r>
          </a:p>
          <a:p>
            <a:pPr lvl="1"/>
            <a:r>
              <a:rPr lang="en-US" dirty="0" smtClean="0"/>
              <a:t>Email Marketing</a:t>
            </a:r>
          </a:p>
          <a:p>
            <a:pPr lvl="1"/>
            <a:r>
              <a:rPr lang="en-US" dirty="0" smtClean="0"/>
              <a:t>Exchange Hosted Services</a:t>
            </a:r>
          </a:p>
          <a:p>
            <a:pPr lvl="1"/>
            <a:r>
              <a:rPr lang="en-US" dirty="0" smtClean="0"/>
              <a:t>Online Best Practices</a:t>
            </a:r>
          </a:p>
          <a:p>
            <a:pPr lvl="1"/>
            <a:r>
              <a:rPr lang="en-US" dirty="0" smtClean="0"/>
              <a:t>Upsell Best Practices</a:t>
            </a:r>
          </a:p>
          <a:p>
            <a:pPr lvl="1"/>
            <a:r>
              <a:rPr lang="en-US" dirty="0" smtClean="0"/>
              <a:t>Sales Training</a:t>
            </a:r>
          </a:p>
          <a:p>
            <a:pPr lvl="1"/>
            <a:r>
              <a:rPr lang="en-US" dirty="0" smtClean="0"/>
              <a:t>Needs Analysis</a:t>
            </a:r>
          </a:p>
          <a:p>
            <a:pPr lvl="1"/>
            <a:r>
              <a:rPr lang="en-US" dirty="0" smtClean="0"/>
              <a:t>TCD-TCO Tools</a:t>
            </a:r>
          </a:p>
          <a:p>
            <a:pPr>
              <a:buNone/>
            </a:pPr>
            <a:endParaRPr lang="en-US" dirty="0" smtClean="0"/>
          </a:p>
          <a:p>
            <a:r>
              <a:rPr lang="en-US" dirty="0" smtClean="0"/>
              <a:t>Supported Languages</a:t>
            </a:r>
          </a:p>
          <a:p>
            <a:pPr lvl="1"/>
            <a:r>
              <a:rPr lang="en-US" dirty="0" smtClean="0"/>
              <a:t>V1: 11 languages</a:t>
            </a:r>
          </a:p>
          <a:p>
            <a:pPr lvl="1"/>
            <a:r>
              <a:rPr lang="en-US" dirty="0" smtClean="0"/>
              <a:t>V2: English only today. Localization planned (FY08).</a:t>
            </a:r>
          </a:p>
          <a:p>
            <a:endParaRPr lang="en-US" dirty="0" smtClean="0"/>
          </a:p>
          <a:p>
            <a:endParaRPr lang="en-US" dirty="0"/>
          </a:p>
        </p:txBody>
      </p:sp>
      <p:sp>
        <p:nvSpPr>
          <p:cNvPr id="27" name="Content Placeholder 26"/>
          <p:cNvSpPr>
            <a:spLocks noGrp="1"/>
          </p:cNvSpPr>
          <p:nvPr>
            <p:ph sz="half" idx="2"/>
          </p:nvPr>
        </p:nvSpPr>
        <p:spPr/>
        <p:txBody>
          <a:bodyPr>
            <a:normAutofit fontScale="55000" lnSpcReduction="20000"/>
          </a:bodyPr>
          <a:lstStyle/>
          <a:p>
            <a:pPr>
              <a:buNone/>
            </a:pPr>
            <a:r>
              <a:rPr lang="en-US" sz="3400" b="1" dirty="0" smtClean="0"/>
              <a:t>What’s New and Improved?</a:t>
            </a:r>
            <a:r>
              <a:rPr lang="en-US" dirty="0" smtClean="0"/>
              <a:t/>
            </a:r>
            <a:br>
              <a:rPr lang="en-US" dirty="0" smtClean="0"/>
            </a:br>
            <a:endParaRPr lang="en-US" dirty="0" smtClean="0"/>
          </a:p>
          <a:p>
            <a:r>
              <a:rPr lang="en-US" dirty="0" smtClean="0"/>
              <a:t>MAPI Up Sell Best Practices</a:t>
            </a:r>
          </a:p>
          <a:p>
            <a:pPr lvl="1"/>
            <a:r>
              <a:rPr lang="en-US" dirty="0" smtClean="0"/>
              <a:t>Guidance on running an effective MAPI campaign. </a:t>
            </a:r>
          </a:p>
          <a:p>
            <a:r>
              <a:rPr lang="en-US" dirty="0" smtClean="0"/>
              <a:t>Business Email Sales Training</a:t>
            </a:r>
          </a:p>
          <a:p>
            <a:pPr lvl="1"/>
            <a:r>
              <a:rPr lang="en-US" dirty="0" smtClean="0"/>
              <a:t>Trainer’s guide and training decks </a:t>
            </a:r>
          </a:p>
          <a:p>
            <a:r>
              <a:rPr lang="en-US" dirty="0" smtClean="0"/>
              <a:t>Online best practices</a:t>
            </a:r>
          </a:p>
          <a:p>
            <a:pPr lvl="1"/>
            <a:r>
              <a:rPr lang="en-US" dirty="0" smtClean="0"/>
              <a:t>Guidance on how to promote and sell HMC online. </a:t>
            </a:r>
          </a:p>
          <a:p>
            <a:r>
              <a:rPr lang="en-US" dirty="0" smtClean="0"/>
              <a:t>Key Success Factors in selling HMC</a:t>
            </a:r>
          </a:p>
          <a:p>
            <a:r>
              <a:rPr lang="en-US" dirty="0" smtClean="0"/>
              <a:t>Greatly improved instruction for deployment and online examples of </a:t>
            </a:r>
          </a:p>
          <a:p>
            <a:pPr lvl="1"/>
            <a:r>
              <a:rPr lang="en-US" dirty="0" smtClean="0"/>
              <a:t>Total Cost of Ownership calculator, </a:t>
            </a:r>
          </a:p>
          <a:p>
            <a:pPr lvl="1"/>
            <a:r>
              <a:rPr lang="en-US" dirty="0" smtClean="0"/>
              <a:t>Cost of Downtime calculator </a:t>
            </a:r>
          </a:p>
          <a:p>
            <a:pPr lvl="1"/>
            <a:r>
              <a:rPr lang="en-US" dirty="0" smtClean="0"/>
              <a:t>Needs Assessment Tool</a:t>
            </a:r>
          </a:p>
          <a:p>
            <a:pPr lvl="1"/>
            <a:r>
              <a:rPr lang="en-US" dirty="0" smtClean="0">
                <a:hlinkClick r:id="rId3"/>
              </a:rPr>
              <a:t>http://tools.muralconsulting.com/</a:t>
            </a:r>
            <a:r>
              <a:rPr lang="en-US" dirty="0" smtClean="0"/>
              <a:t> </a:t>
            </a:r>
          </a:p>
          <a:p>
            <a:r>
              <a:rPr lang="en-US" dirty="0" smtClean="0"/>
              <a:t>Exchange Hosted Service Toolkit</a:t>
            </a:r>
          </a:p>
          <a:p>
            <a:pPr lvl="1"/>
            <a:r>
              <a:rPr lang="en-US" dirty="0" smtClean="0"/>
              <a:t>To help partners resell EHS.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20700" y="3887787"/>
            <a:ext cx="8148638" cy="1471172"/>
          </a:xfrm>
          <a:prstGeom prst="rect">
            <a:avLst/>
          </a:prstGeom>
          <a:noFill/>
          <a:ln w="12700">
            <a:noFill/>
            <a:miter lim="800000"/>
            <a:headEnd type="none" w="sm" len="sm"/>
            <a:tailEnd type="none" w="sm" len="sm"/>
          </a:ln>
        </p:spPr>
        <p:txBody>
          <a:bodyPr>
            <a:spAutoFit/>
          </a:bodyPr>
          <a:lstStyle/>
          <a:p>
            <a:pPr algn="ctr">
              <a:lnSpc>
                <a:spcPct val="85000"/>
              </a:lnSpc>
              <a:spcBef>
                <a:spcPct val="20000"/>
              </a:spcBef>
            </a:pPr>
            <a:r>
              <a:rPr lang="en-US" sz="800" dirty="0"/>
              <a:t>© </a:t>
            </a:r>
            <a:r>
              <a:rPr lang="en-US" sz="800" dirty="0" smtClean="0"/>
              <a:t>2009 </a:t>
            </a:r>
            <a:r>
              <a:rPr lang="en-US" sz="800" dirty="0"/>
              <a:t>Microsoft Corporation. All rights reserved.</a:t>
            </a:r>
          </a:p>
          <a:p>
            <a:pPr algn="ctr">
              <a:lnSpc>
                <a:spcPct val="85000"/>
              </a:lnSpc>
              <a:spcBef>
                <a:spcPct val="20000"/>
              </a:spcBef>
            </a:pPr>
            <a:r>
              <a:rPr lang="en-US" sz="800" dirty="0"/>
              <a:t>Microsoft, Active Directory, Excel, FrontPage, SharePoint, Visual Basic, Windows, the Windows logo, Windows Media, Windows NT, and Windows Server are either registered trademarks or trademarks of Microsoft Corporation in the United States and/or other countries. The names of actual companies and products mentioned herein may be the trademarks of their respective owners.</a:t>
            </a:r>
          </a:p>
          <a:p>
            <a:pPr algn="ctr">
              <a:lnSpc>
                <a:spcPct val="85000"/>
              </a:lnSpc>
              <a:spcBef>
                <a:spcPct val="20000"/>
              </a:spcBef>
            </a:pPr>
            <a:r>
              <a:rPr lang="en-US" sz="800" dirty="0"/>
              <a:t>	The information contained in this document represents the current view of Microsoft Corporation on the issues discussed as of the date of publication. Because Microsoft must respond to changing market conditions, it should not be interpreted to be a commitment on the part of Microsoft, and Microsoft cannot guarantee the accuracy of any information presented after the date of publication. Schedules and features contained in this document are subject to change.	</a:t>
            </a:r>
          </a:p>
          <a:p>
            <a:pPr algn="ctr">
              <a:lnSpc>
                <a:spcPct val="85000"/>
              </a:lnSpc>
              <a:spcBef>
                <a:spcPct val="20000"/>
              </a:spcBef>
            </a:pPr>
            <a:r>
              <a:rPr lang="en-US" sz="800" dirty="0"/>
              <a:t>	This document is for informational purposes only. MICROSOFT MAKES NO WARRANTIES, EXPRESS, IMPLIED OR STATUTORY, AS TO THE INFORMATION IN THIS DOCUMENT.</a:t>
            </a:r>
          </a:p>
          <a:p>
            <a:pPr algn="ctr">
              <a:lnSpc>
                <a:spcPct val="85000"/>
              </a:lnSpc>
              <a:spcBef>
                <a:spcPct val="20000"/>
              </a:spcBef>
            </a:pPr>
            <a:r>
              <a:rPr lang="en-US" sz="800" dirty="0"/>
              <a:t>	The example companies, organizations, products, domain names, e-mail addresses, logos, people, places, and events depicted herein are fictitious. No association with any real company, organization, product, domain name, e-mail address, logo, person, places, or events is intended or should be inferred.</a:t>
            </a:r>
          </a:p>
          <a:p>
            <a:pPr algn="ctr">
              <a:lnSpc>
                <a:spcPct val="85000"/>
              </a:lnSpc>
              <a:spcBef>
                <a:spcPct val="20000"/>
              </a:spcBef>
            </a:pPr>
            <a:r>
              <a:rPr lang="en-US" sz="800" dirty="0"/>
              <a:t>This presentation is for informational purposes only. Microsoft makes no warranties, express or implied, in this summary.</a:t>
            </a:r>
          </a:p>
        </p:txBody>
      </p:sp>
      <p:pic>
        <p:nvPicPr>
          <p:cNvPr id="46083" name="Picture 3" descr="Microsoft logo and tagline"/>
          <p:cNvPicPr>
            <a:picLocks noChangeAspect="1" noChangeArrowheads="1"/>
          </p:cNvPicPr>
          <p:nvPr/>
        </p:nvPicPr>
        <p:blipFill>
          <a:blip r:embed="rId3" cstate="email">
            <a:lum bright="-100000"/>
          </a:blip>
          <a:srcRect/>
          <a:stretch>
            <a:fillRect/>
          </a:stretch>
        </p:blipFill>
        <p:spPr bwMode="black">
          <a:xfrm>
            <a:off x="1965325" y="1295400"/>
            <a:ext cx="5360988" cy="11557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smtClean="0"/>
              <a:t>End Customer Experiences HMC 4.0 and 4.5</a:t>
            </a:r>
          </a:p>
        </p:txBody>
      </p:sp>
      <p:pic>
        <p:nvPicPr>
          <p:cNvPr id="4098" name="Picture 2"/>
          <p:cNvPicPr>
            <a:picLocks noChangeAspect="1" noChangeArrowheads="1"/>
          </p:cNvPicPr>
          <p:nvPr/>
        </p:nvPicPr>
        <p:blipFill>
          <a:blip r:embed="rId3" cstate="email"/>
          <a:srcRect/>
          <a:stretch>
            <a:fillRect/>
          </a:stretch>
        </p:blipFill>
        <p:spPr bwMode="auto">
          <a:xfrm>
            <a:off x="914400" y="1447800"/>
            <a:ext cx="6781800" cy="45100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p:cNvSpPr>
          <p:nvPr/>
        </p:nvSpPr>
        <p:spPr bwMode="auto">
          <a:xfrm>
            <a:off x="228600" y="228600"/>
            <a:ext cx="6705600" cy="838200"/>
          </a:xfrm>
          <a:prstGeom prst="rect">
            <a:avLst/>
          </a:prstGeom>
          <a:noFill/>
          <a:ln w="9525">
            <a:noFill/>
            <a:miter lim="800000"/>
            <a:headEnd/>
            <a:tailEnd/>
          </a:ln>
        </p:spPr>
        <p:txBody>
          <a:bodyPr anchor="ctr"/>
          <a:lstStyle/>
          <a:p>
            <a:pPr algn="l" rtl="0" eaLnBrk="0" fontAlgn="base" hangingPunct="0">
              <a:spcBef>
                <a:spcPct val="0"/>
              </a:spcBef>
              <a:spcAft>
                <a:spcPct val="0"/>
              </a:spcAft>
            </a:pPr>
            <a:endParaRPr lang="en-US" sz="2800" b="1" kern="1200" dirty="0">
              <a:solidFill>
                <a:srgbClr val="FFCC00"/>
              </a:solidFill>
              <a:effectLst>
                <a:outerShdw blurRad="38100" dist="38100" dir="2700000" algn="tl">
                  <a:srgbClr val="000000"/>
                </a:outerShdw>
              </a:effectLst>
              <a:latin typeface="Calibri" pitchFamily="34" charset="0"/>
              <a:ea typeface="Gulim" pitchFamily="34" charset="-127"/>
              <a:cs typeface="Arial" charset="0"/>
            </a:endParaRPr>
          </a:p>
        </p:txBody>
      </p:sp>
      <p:sp>
        <p:nvSpPr>
          <p:cNvPr id="74" name="Title 73"/>
          <p:cNvSpPr>
            <a:spLocks noGrp="1"/>
          </p:cNvSpPr>
          <p:nvPr>
            <p:ph type="title"/>
          </p:nvPr>
        </p:nvSpPr>
        <p:spPr/>
        <p:txBody>
          <a:bodyPr/>
          <a:lstStyle/>
          <a:p>
            <a:r>
              <a:rPr lang="en-US" sz="2400" dirty="0" smtClean="0"/>
              <a:t>Sell With Business: Delivering the Business Services Revenue Roadmap</a:t>
            </a:r>
            <a:endParaRPr lang="en-US" sz="2400" dirty="0"/>
          </a:p>
        </p:txBody>
      </p:sp>
      <p:pic>
        <p:nvPicPr>
          <p:cNvPr id="3076" name="Picture 4"/>
          <p:cNvPicPr>
            <a:picLocks noChangeAspect="1" noChangeArrowheads="1"/>
          </p:cNvPicPr>
          <p:nvPr/>
        </p:nvPicPr>
        <p:blipFill>
          <a:blip r:embed="rId3" cstate="email"/>
          <a:srcRect/>
          <a:stretch>
            <a:fillRect/>
          </a:stretch>
        </p:blipFill>
        <p:spPr bwMode="auto">
          <a:xfrm>
            <a:off x="1447800" y="1447800"/>
            <a:ext cx="7248525" cy="4733624"/>
          </a:xfrm>
          <a:prstGeom prst="rect">
            <a:avLst/>
          </a:prstGeom>
          <a:noFill/>
          <a:ln w="9525">
            <a:noFill/>
            <a:miter lim="800000"/>
            <a:headEnd/>
            <a:tailEnd/>
          </a:ln>
          <a:effectLst/>
        </p:spPr>
      </p:pic>
      <p:sp>
        <p:nvSpPr>
          <p:cNvPr id="77" name="Rectangle 76"/>
          <p:cNvSpPr/>
          <p:nvPr/>
        </p:nvSpPr>
        <p:spPr>
          <a:xfrm>
            <a:off x="304800" y="1371600"/>
            <a:ext cx="3124200" cy="954107"/>
          </a:xfrm>
          <a:prstGeom prst="rect">
            <a:avLst/>
          </a:prstGeom>
        </p:spPr>
        <p:txBody>
          <a:bodyPr wrap="square">
            <a:spAutoFit/>
          </a:bodyPr>
          <a:lstStyle/>
          <a:p>
            <a:r>
              <a:rPr lang="en-US" sz="1400" dirty="0" smtClean="0">
                <a:solidFill>
                  <a:schemeClr val="bg1"/>
                </a:solidFill>
              </a:rPr>
              <a:t>Over half of all Hosted Exchange customers plan to add at least one additional service</a:t>
            </a:r>
          </a:p>
          <a:p>
            <a:pPr lvl="1"/>
            <a:r>
              <a:rPr lang="en-US" sz="1400" dirty="0" smtClean="0">
                <a:solidFill>
                  <a:schemeClr val="bg1"/>
                </a:solidFill>
              </a:rPr>
              <a:t>30% will add two or more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Opportunities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Hosting helps you save your customers money</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All companies – small and large – need to get more out of IT </a:t>
            </a:r>
          </a:p>
          <a:p>
            <a:pPr lvl="1"/>
            <a:r>
              <a:rPr lang="en-US" dirty="0" smtClean="0"/>
              <a:t>With smaller IT investments budgets</a:t>
            </a:r>
          </a:p>
          <a:p>
            <a:pPr lvl="1"/>
            <a:r>
              <a:rPr lang="en-US" dirty="0" smtClean="0"/>
              <a:t>The flexibility to scale IT up and down </a:t>
            </a:r>
          </a:p>
          <a:p>
            <a:pPr lvl="1"/>
            <a:r>
              <a:rPr lang="en-US" dirty="0" smtClean="0"/>
              <a:t>With less risk but high security and privacy</a:t>
            </a:r>
          </a:p>
          <a:p>
            <a:r>
              <a:rPr lang="en-US" dirty="0" smtClean="0"/>
              <a:t>Hosting is a great way to buy, deploy and consume IT solutions because it offers</a:t>
            </a:r>
          </a:p>
          <a:p>
            <a:pPr lvl="1"/>
            <a:r>
              <a:rPr lang="en-US" dirty="0" smtClean="0"/>
              <a:t>Pay-as-you-go cost structure (per user per month)</a:t>
            </a:r>
          </a:p>
          <a:p>
            <a:pPr lvl="1"/>
            <a:r>
              <a:rPr lang="en-US" dirty="0" smtClean="0"/>
              <a:t>No large upfront IT investment</a:t>
            </a:r>
          </a:p>
          <a:p>
            <a:pPr lvl="1"/>
            <a:r>
              <a:rPr lang="en-US" dirty="0" smtClean="0"/>
              <a:t>Managed by professionals with resources needed</a:t>
            </a:r>
          </a:p>
          <a:p>
            <a:pPr lvl="1"/>
            <a:r>
              <a:rPr lang="en-US" dirty="0" smtClean="0"/>
              <a:t>Flexibility to add/remove users/applications to exactly fit the business needs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dirty="0" smtClean="0"/>
              <a:t>Hosted Exchange Business Email Opportunity (EMEA)</a:t>
            </a:r>
          </a:p>
        </p:txBody>
      </p:sp>
      <p:graphicFrame>
        <p:nvGraphicFramePr>
          <p:cNvPr id="5" name="Content Placeholder 4"/>
          <p:cNvGraphicFramePr>
            <a:graphicFrameLocks noGrp="1"/>
          </p:cNvGraphicFramePr>
          <p:nvPr>
            <p:ph idx="1"/>
          </p:nvPr>
        </p:nvGraphicFramePr>
        <p:xfrm>
          <a:off x="609600" y="1295400"/>
          <a:ext cx="8108797" cy="4287209"/>
        </p:xfrm>
        <a:graphic>
          <a:graphicData uri="http://schemas.openxmlformats.org/drawingml/2006/table">
            <a:tbl>
              <a:tblPr firstRow="1" bandRow="1">
                <a:tableStyleId>{21E4AEA4-8DFA-4A89-87EB-49C32662AFE0}</a:tableStyleId>
              </a:tblPr>
              <a:tblGrid>
                <a:gridCol w="757555"/>
                <a:gridCol w="801672"/>
                <a:gridCol w="644383"/>
                <a:gridCol w="703580"/>
                <a:gridCol w="770214"/>
                <a:gridCol w="644383"/>
                <a:gridCol w="646040"/>
                <a:gridCol w="3140970"/>
              </a:tblGrid>
              <a:tr h="299588">
                <a:tc>
                  <a:txBody>
                    <a:bodyPr/>
                    <a:lstStyle/>
                    <a:p>
                      <a:r>
                        <a:rPr lang="en-US" sz="1100" dirty="0" smtClean="0"/>
                        <a:t>Country</a:t>
                      </a:r>
                      <a:endParaRPr lang="en-US" sz="1100" dirty="0"/>
                    </a:p>
                  </a:txBody>
                  <a:tcPr/>
                </a:tc>
                <a:tc gridSpan="3">
                  <a:txBody>
                    <a:bodyPr/>
                    <a:lstStyle/>
                    <a:p>
                      <a:r>
                        <a:rPr lang="en-US" sz="1100" dirty="0" smtClean="0"/>
                        <a:t>Overall Opportunity</a:t>
                      </a:r>
                      <a:endParaRPr lang="en-US" sz="1100" dirty="0"/>
                    </a:p>
                  </a:txBody>
                  <a:tcPr/>
                </a:tc>
                <a:tc hMerge="1">
                  <a:txBody>
                    <a:bodyPr/>
                    <a:lstStyle/>
                    <a:p>
                      <a:endParaRPr lang="en-US" dirty="0"/>
                    </a:p>
                  </a:txBody>
                  <a:tcPr/>
                </a:tc>
                <a:tc hMerge="1">
                  <a:txBody>
                    <a:bodyPr/>
                    <a:lstStyle/>
                    <a:p>
                      <a:endParaRPr lang="en-US" dirty="0"/>
                    </a:p>
                  </a:txBody>
                  <a:tcPr/>
                </a:tc>
                <a:tc gridSpan="3">
                  <a:txBody>
                    <a:bodyPr/>
                    <a:lstStyle/>
                    <a:p>
                      <a:r>
                        <a:rPr lang="en-US" sz="1100" dirty="0" smtClean="0"/>
                        <a:t>Best candidates</a:t>
                      </a:r>
                      <a:endParaRPr lang="en-US" sz="1100" dirty="0"/>
                    </a:p>
                  </a:txBody>
                  <a:tcPr/>
                </a:tc>
                <a:tc hMerge="1">
                  <a:txBody>
                    <a:bodyPr/>
                    <a:lstStyle/>
                    <a:p>
                      <a:endParaRPr lang="en-US"/>
                    </a:p>
                  </a:txBody>
                  <a:tcPr/>
                </a:tc>
                <a:tc hMerge="1">
                  <a:txBody>
                    <a:bodyPr/>
                    <a:lstStyle/>
                    <a:p>
                      <a:endParaRPr lang="en-US" dirty="0"/>
                    </a:p>
                  </a:txBody>
                  <a:tcPr/>
                </a:tc>
                <a:tc>
                  <a:txBody>
                    <a:bodyPr/>
                    <a:lstStyle/>
                    <a:p>
                      <a:endParaRPr lang="en-US" sz="1400" dirty="0"/>
                    </a:p>
                  </a:txBody>
                  <a:tcPr/>
                </a:tc>
              </a:tr>
              <a:tr h="247479">
                <a:tc>
                  <a:txBody>
                    <a:bodyPr/>
                    <a:lstStyle/>
                    <a:p>
                      <a:endParaRPr lang="en-US" sz="1050" b="1" dirty="0">
                        <a:solidFill>
                          <a:schemeClr val="accent2"/>
                        </a:solidFill>
                        <a:latin typeface="+mn-lt"/>
                      </a:endParaRPr>
                    </a:p>
                  </a:txBody>
                  <a:tcPr marT="36000" marB="36000"/>
                </a:tc>
                <a:tc>
                  <a:txBody>
                    <a:bodyPr/>
                    <a:lstStyle/>
                    <a:p>
                      <a:r>
                        <a:rPr lang="en-US" sz="1050" b="1" dirty="0" smtClean="0">
                          <a:solidFill>
                            <a:schemeClr val="accent2"/>
                          </a:solidFill>
                          <a:latin typeface="+mn-lt"/>
                        </a:rPr>
                        <a:t>% of SMB</a:t>
                      </a:r>
                      <a:endParaRPr lang="en-US" sz="1050" b="1" dirty="0">
                        <a:solidFill>
                          <a:schemeClr val="accent2"/>
                        </a:solidFill>
                        <a:latin typeface="+mn-lt"/>
                      </a:endParaRPr>
                    </a:p>
                  </a:txBody>
                  <a:tcPr marT="36000" marB="36000"/>
                </a:tc>
                <a:tc>
                  <a:txBody>
                    <a:bodyPr/>
                    <a:lstStyle/>
                    <a:p>
                      <a:r>
                        <a:rPr lang="en-US" sz="1050" b="1" dirty="0" smtClean="0">
                          <a:solidFill>
                            <a:schemeClr val="accent2"/>
                          </a:solidFill>
                          <a:latin typeface="+mn-lt"/>
                        </a:rPr>
                        <a:t># SMBs</a:t>
                      </a:r>
                      <a:endParaRPr lang="en-US" sz="1050" b="1" dirty="0">
                        <a:solidFill>
                          <a:schemeClr val="accent2"/>
                        </a:solidFill>
                        <a:latin typeface="+mn-lt"/>
                      </a:endParaRPr>
                    </a:p>
                  </a:txBody>
                  <a:tcPr marT="36000" marB="36000"/>
                </a:tc>
                <a:tc>
                  <a:txBody>
                    <a:bodyPr/>
                    <a:lstStyle/>
                    <a:p>
                      <a:r>
                        <a:rPr lang="en-US" sz="1050" b="1" dirty="0" smtClean="0">
                          <a:solidFill>
                            <a:schemeClr val="accent2"/>
                          </a:solidFill>
                          <a:latin typeface="+mn-lt"/>
                        </a:rPr>
                        <a:t># Users</a:t>
                      </a:r>
                      <a:endParaRPr lang="en-US" sz="1050" b="1" dirty="0">
                        <a:solidFill>
                          <a:schemeClr val="accent2"/>
                        </a:solidFill>
                        <a:latin typeface="+mn-lt"/>
                      </a:endParaRPr>
                    </a:p>
                  </a:txBody>
                  <a:tcPr marT="36000" marB="36000"/>
                </a:tc>
                <a:tc>
                  <a:txBody>
                    <a:bodyPr/>
                    <a:lstStyle/>
                    <a:p>
                      <a:r>
                        <a:rPr lang="en-US" sz="1050" b="1" dirty="0" smtClean="0">
                          <a:solidFill>
                            <a:schemeClr val="accent2"/>
                          </a:solidFill>
                          <a:latin typeface="+mn-lt"/>
                        </a:rPr>
                        <a:t>% of</a:t>
                      </a:r>
                      <a:r>
                        <a:rPr lang="en-US" sz="1050" b="1" baseline="0" dirty="0" smtClean="0">
                          <a:solidFill>
                            <a:schemeClr val="accent2"/>
                          </a:solidFill>
                          <a:latin typeface="+mn-lt"/>
                        </a:rPr>
                        <a:t> </a:t>
                      </a:r>
                      <a:r>
                        <a:rPr lang="en-US" sz="1050" b="1" dirty="0" smtClean="0">
                          <a:solidFill>
                            <a:schemeClr val="accent2"/>
                          </a:solidFill>
                          <a:latin typeface="+mn-lt"/>
                        </a:rPr>
                        <a:t>SMB</a:t>
                      </a:r>
                      <a:endParaRPr lang="en-US" sz="1050" b="1" dirty="0">
                        <a:solidFill>
                          <a:schemeClr val="accent2"/>
                        </a:solidFill>
                        <a:latin typeface="+mn-lt"/>
                      </a:endParaRPr>
                    </a:p>
                  </a:txBody>
                  <a:tcPr marT="36000" marB="36000"/>
                </a:tc>
                <a:tc>
                  <a:txBody>
                    <a:bodyPr/>
                    <a:lstStyle/>
                    <a:p>
                      <a:r>
                        <a:rPr lang="en-US" sz="1050" b="1" dirty="0" smtClean="0">
                          <a:solidFill>
                            <a:schemeClr val="accent2"/>
                          </a:solidFill>
                          <a:latin typeface="+mn-lt"/>
                        </a:rPr>
                        <a:t># SMBs</a:t>
                      </a:r>
                      <a:endParaRPr lang="en-US" sz="1050" b="1" dirty="0">
                        <a:solidFill>
                          <a:schemeClr val="accent2"/>
                        </a:solidFill>
                        <a:latin typeface="+mn-lt"/>
                      </a:endParaRPr>
                    </a:p>
                  </a:txBody>
                  <a:tcPr marT="36000" marB="36000"/>
                </a:tc>
                <a:tc>
                  <a:txBody>
                    <a:bodyPr/>
                    <a:lstStyle/>
                    <a:p>
                      <a:r>
                        <a:rPr lang="en-US" sz="1050" b="1" dirty="0" smtClean="0">
                          <a:solidFill>
                            <a:schemeClr val="accent2"/>
                          </a:solidFill>
                          <a:latin typeface="+mn-lt"/>
                        </a:rPr>
                        <a:t>#</a:t>
                      </a:r>
                      <a:r>
                        <a:rPr lang="en-US" sz="1050" b="1" baseline="0" dirty="0" smtClean="0">
                          <a:solidFill>
                            <a:schemeClr val="accent2"/>
                          </a:solidFill>
                          <a:latin typeface="+mn-lt"/>
                        </a:rPr>
                        <a:t> </a:t>
                      </a:r>
                      <a:r>
                        <a:rPr lang="en-US" sz="1050" b="1" dirty="0" smtClean="0">
                          <a:solidFill>
                            <a:schemeClr val="accent2"/>
                          </a:solidFill>
                          <a:latin typeface="+mn-lt"/>
                        </a:rPr>
                        <a:t>Users</a:t>
                      </a:r>
                      <a:endParaRPr lang="en-US" sz="1050" b="1" dirty="0">
                        <a:solidFill>
                          <a:schemeClr val="accent2"/>
                        </a:solidFill>
                        <a:latin typeface="+mn-lt"/>
                      </a:endParaRPr>
                    </a:p>
                  </a:txBody>
                  <a:tcPr marT="36000" marB="36000"/>
                </a:tc>
                <a:tc>
                  <a:txBody>
                    <a:bodyPr/>
                    <a:lstStyle/>
                    <a:p>
                      <a:r>
                        <a:rPr lang="en-US" sz="1050" b="1" dirty="0" smtClean="0">
                          <a:solidFill>
                            <a:schemeClr val="accent2"/>
                          </a:solidFill>
                          <a:latin typeface="+mn-lt"/>
                        </a:rPr>
                        <a:t>Best Candidate Industries</a:t>
                      </a:r>
                      <a:endParaRPr lang="en-US" sz="1050" b="1" dirty="0">
                        <a:solidFill>
                          <a:schemeClr val="accent2"/>
                        </a:solidFill>
                        <a:latin typeface="+mn-lt"/>
                      </a:endParaRPr>
                    </a:p>
                  </a:txBody>
                  <a:tcPr marT="36000" marB="36000"/>
                </a:tc>
              </a:tr>
              <a:tr h="304147">
                <a:tc>
                  <a:txBody>
                    <a:bodyPr/>
                    <a:lstStyle/>
                    <a:p>
                      <a:r>
                        <a:rPr lang="en-US" sz="1050" dirty="0" smtClean="0">
                          <a:latin typeface="+mn-lt"/>
                        </a:rPr>
                        <a:t>NL</a:t>
                      </a:r>
                      <a:endParaRPr lang="en-US" sz="1050" dirty="0">
                        <a:latin typeface="+mn-lt"/>
                      </a:endParaRPr>
                    </a:p>
                  </a:txBody>
                  <a:tcPr marT="36000" marB="36000"/>
                </a:tc>
                <a:tc>
                  <a:txBody>
                    <a:bodyPr/>
                    <a:lstStyle/>
                    <a:p>
                      <a:r>
                        <a:rPr lang="en-US" sz="1050" dirty="0" smtClean="0">
                          <a:latin typeface="+mn-lt"/>
                        </a:rPr>
                        <a:t>41%</a:t>
                      </a:r>
                      <a:endParaRPr lang="en-US" sz="1050" dirty="0">
                        <a:latin typeface="+mn-lt"/>
                      </a:endParaRPr>
                    </a:p>
                  </a:txBody>
                  <a:tcPr marT="36000" marB="36000"/>
                </a:tc>
                <a:tc>
                  <a:txBody>
                    <a:bodyPr/>
                    <a:lstStyle/>
                    <a:p>
                      <a:r>
                        <a:rPr lang="en-US" sz="1050" dirty="0" smtClean="0">
                          <a:latin typeface="+mn-lt"/>
                        </a:rPr>
                        <a:t>153K</a:t>
                      </a:r>
                      <a:endParaRPr lang="en-US" sz="1050" dirty="0">
                        <a:latin typeface="+mn-lt"/>
                      </a:endParaRPr>
                    </a:p>
                  </a:txBody>
                  <a:tcPr marT="36000" marB="36000"/>
                </a:tc>
                <a:tc>
                  <a:txBody>
                    <a:bodyPr/>
                    <a:lstStyle/>
                    <a:p>
                      <a:r>
                        <a:rPr lang="en-US" sz="1050" dirty="0" smtClean="0">
                          <a:latin typeface="+mn-lt"/>
                        </a:rPr>
                        <a:t>804K</a:t>
                      </a:r>
                      <a:endParaRPr lang="en-US" sz="1050" dirty="0">
                        <a:latin typeface="+mn-lt"/>
                      </a:endParaRPr>
                    </a:p>
                  </a:txBody>
                  <a:tcPr marT="36000" marB="36000"/>
                </a:tc>
                <a:tc>
                  <a:txBody>
                    <a:bodyPr/>
                    <a:lstStyle/>
                    <a:p>
                      <a:r>
                        <a:rPr lang="en-US" sz="1050" dirty="0" smtClean="0">
                          <a:latin typeface="+mn-lt"/>
                        </a:rPr>
                        <a:t>13%</a:t>
                      </a:r>
                      <a:endParaRPr lang="en-US" sz="1050" dirty="0">
                        <a:latin typeface="+mn-lt"/>
                      </a:endParaRPr>
                    </a:p>
                  </a:txBody>
                  <a:tcPr marT="36000" marB="36000"/>
                </a:tc>
                <a:tc>
                  <a:txBody>
                    <a:bodyPr/>
                    <a:lstStyle/>
                    <a:p>
                      <a:r>
                        <a:rPr lang="en-US" sz="1050" dirty="0" smtClean="0">
                          <a:latin typeface="+mn-lt"/>
                        </a:rPr>
                        <a:t>47K</a:t>
                      </a:r>
                      <a:endParaRPr lang="en-US" sz="1050" dirty="0">
                        <a:latin typeface="+mn-lt"/>
                      </a:endParaRPr>
                    </a:p>
                  </a:txBody>
                  <a:tcPr marT="36000" marB="36000"/>
                </a:tc>
                <a:tc>
                  <a:txBody>
                    <a:bodyPr/>
                    <a:lstStyle/>
                    <a:p>
                      <a:r>
                        <a:rPr lang="en-US" sz="1050" dirty="0" smtClean="0">
                          <a:latin typeface="+mn-lt"/>
                        </a:rPr>
                        <a:t>239K</a:t>
                      </a:r>
                      <a:endParaRPr lang="en-US" sz="1050" dirty="0">
                        <a:latin typeface="+mn-lt"/>
                      </a:endParaRPr>
                    </a:p>
                  </a:txBody>
                  <a:tcPr marT="36000" marB="36000"/>
                </a:tc>
                <a:tc>
                  <a:txBody>
                    <a:bodyPr/>
                    <a:lstStyle/>
                    <a:p>
                      <a:r>
                        <a:rPr kumimoji="0" lang="en-US" sz="1050" b="0" i="0" u="none" strike="noStrike" kern="0" cap="none" spc="0" normalizeH="0" baseline="0" noProof="0" dirty="0" smtClean="0">
                          <a:ln>
                            <a:noFill/>
                          </a:ln>
                          <a:solidFill>
                            <a:srgbClr val="000000"/>
                          </a:solidFill>
                          <a:effectLst/>
                          <a:uLnTx/>
                          <a:uFillTx/>
                          <a:latin typeface="+mn-lt"/>
                          <a:ea typeface="+mn-ea"/>
                          <a:cs typeface="+mn-cs"/>
                        </a:rPr>
                        <a:t>Professional Services, Finance, Retail, and Wholesale </a:t>
                      </a:r>
                      <a:endParaRPr lang="en-US" sz="1050" dirty="0">
                        <a:latin typeface="+mn-lt"/>
                      </a:endParaRPr>
                    </a:p>
                  </a:txBody>
                  <a:tcPr marT="36000" marB="36000"/>
                </a:tc>
              </a:tr>
              <a:tr h="385336">
                <a:tc>
                  <a:txBody>
                    <a:bodyPr/>
                    <a:lstStyle/>
                    <a:p>
                      <a:r>
                        <a:rPr lang="en-US" sz="1050" dirty="0" smtClean="0">
                          <a:latin typeface="+mn-lt"/>
                        </a:rPr>
                        <a:t>BE</a:t>
                      </a:r>
                      <a:endParaRPr lang="en-US" sz="1050" dirty="0">
                        <a:latin typeface="+mn-lt"/>
                      </a:endParaRPr>
                    </a:p>
                  </a:txBody>
                  <a:tcPr marT="36000" marB="36000"/>
                </a:tc>
                <a:tc>
                  <a:txBody>
                    <a:bodyPr/>
                    <a:lstStyle/>
                    <a:p>
                      <a:r>
                        <a:rPr lang="en-US" sz="1050" dirty="0" smtClean="0">
                          <a:latin typeface="+mn-lt"/>
                        </a:rPr>
                        <a:t>58%</a:t>
                      </a:r>
                      <a:endParaRPr lang="en-US" sz="1050" dirty="0">
                        <a:latin typeface="+mn-lt"/>
                      </a:endParaRPr>
                    </a:p>
                  </a:txBody>
                  <a:tcPr marT="36000" marB="36000"/>
                </a:tc>
                <a:tc>
                  <a:txBody>
                    <a:bodyPr/>
                    <a:lstStyle/>
                    <a:p>
                      <a:r>
                        <a:rPr lang="en-US" sz="1050" dirty="0" smtClean="0">
                          <a:latin typeface="+mn-lt"/>
                        </a:rPr>
                        <a:t>267K</a:t>
                      </a:r>
                      <a:endParaRPr lang="en-US" sz="1050" dirty="0">
                        <a:latin typeface="+mn-lt"/>
                      </a:endParaRPr>
                    </a:p>
                  </a:txBody>
                  <a:tcPr marT="36000" marB="36000"/>
                </a:tc>
                <a:tc>
                  <a:txBody>
                    <a:bodyPr/>
                    <a:lstStyle/>
                    <a:p>
                      <a:r>
                        <a:rPr lang="en-US" sz="1050" dirty="0" smtClean="0">
                          <a:latin typeface="+mn-lt"/>
                        </a:rPr>
                        <a:t>1.2M</a:t>
                      </a:r>
                      <a:endParaRPr lang="en-US" sz="1050" dirty="0">
                        <a:latin typeface="+mn-lt"/>
                      </a:endParaRPr>
                    </a:p>
                  </a:txBody>
                  <a:tcPr marT="36000" marB="36000"/>
                </a:tc>
                <a:tc>
                  <a:txBody>
                    <a:bodyPr/>
                    <a:lstStyle/>
                    <a:p>
                      <a:r>
                        <a:rPr lang="en-US" sz="1050" dirty="0" smtClean="0">
                          <a:latin typeface="+mn-lt"/>
                        </a:rPr>
                        <a:t>25%</a:t>
                      </a:r>
                      <a:endParaRPr lang="en-US" sz="1050" dirty="0">
                        <a:latin typeface="+mn-lt"/>
                      </a:endParaRPr>
                    </a:p>
                  </a:txBody>
                  <a:tcPr marT="36000" marB="36000"/>
                </a:tc>
                <a:tc>
                  <a:txBody>
                    <a:bodyPr/>
                    <a:lstStyle/>
                    <a:p>
                      <a:r>
                        <a:rPr lang="en-US" sz="1050" dirty="0" smtClean="0">
                          <a:latin typeface="+mn-lt"/>
                        </a:rPr>
                        <a:t>113K</a:t>
                      </a:r>
                      <a:endParaRPr lang="en-US" sz="1050" dirty="0">
                        <a:latin typeface="+mn-lt"/>
                      </a:endParaRPr>
                    </a:p>
                  </a:txBody>
                  <a:tcPr marT="36000" marB="36000"/>
                </a:tc>
                <a:tc>
                  <a:txBody>
                    <a:bodyPr/>
                    <a:lstStyle/>
                    <a:p>
                      <a:r>
                        <a:rPr lang="en-US" sz="1050" dirty="0" smtClean="0">
                          <a:latin typeface="+mn-lt"/>
                        </a:rPr>
                        <a:t>404K</a:t>
                      </a:r>
                      <a:endParaRPr lang="en-US" sz="1050" dirty="0">
                        <a:latin typeface="+mn-lt"/>
                      </a:endParaRPr>
                    </a:p>
                  </a:txBody>
                  <a:tcPr marT="36000" marB="36000"/>
                </a:tc>
                <a:tc>
                  <a:txBody>
                    <a:bodyPr/>
                    <a:lstStyle/>
                    <a:p>
                      <a:r>
                        <a:rPr kumimoji="0" lang="en-US" sz="1050" b="0" i="0" u="none" strike="noStrike" kern="0" cap="none" spc="0" normalizeH="0" baseline="0" noProof="0" dirty="0" smtClean="0">
                          <a:ln>
                            <a:noFill/>
                          </a:ln>
                          <a:solidFill>
                            <a:srgbClr val="000000"/>
                          </a:solidFill>
                          <a:effectLst/>
                          <a:uLnTx/>
                          <a:uFillTx/>
                          <a:latin typeface="+mn-lt"/>
                          <a:ea typeface="+mn-ea"/>
                          <a:cs typeface="+mn-cs"/>
                        </a:rPr>
                        <a:t>Professional Services, Transportation, Insurance, and Consumer Services</a:t>
                      </a:r>
                      <a:endParaRPr lang="en-US" sz="1050" dirty="0">
                        <a:latin typeface="+mn-lt"/>
                      </a:endParaRPr>
                    </a:p>
                  </a:txBody>
                  <a:tcPr marT="36000" marB="36000"/>
                </a:tc>
              </a:tr>
              <a:tr h="299305">
                <a:tc>
                  <a:txBody>
                    <a:bodyPr/>
                    <a:lstStyle/>
                    <a:p>
                      <a:r>
                        <a:rPr lang="en-US" sz="1050" dirty="0" smtClean="0">
                          <a:latin typeface="+mn-lt"/>
                        </a:rPr>
                        <a:t>DE</a:t>
                      </a:r>
                      <a:endParaRPr lang="en-US" sz="1050" dirty="0">
                        <a:latin typeface="+mn-lt"/>
                      </a:endParaRPr>
                    </a:p>
                  </a:txBody>
                  <a:tcPr marT="36000" marB="36000"/>
                </a:tc>
                <a:tc>
                  <a:txBody>
                    <a:bodyPr/>
                    <a:lstStyle/>
                    <a:p>
                      <a:r>
                        <a:rPr lang="en-US" sz="1050" dirty="0" smtClean="0">
                          <a:latin typeface="+mn-lt"/>
                        </a:rPr>
                        <a:t>43%</a:t>
                      </a:r>
                      <a:endParaRPr lang="en-US" sz="1050" dirty="0">
                        <a:latin typeface="+mn-lt"/>
                      </a:endParaRPr>
                    </a:p>
                  </a:txBody>
                  <a:tcPr marT="36000" marB="36000"/>
                </a:tc>
                <a:tc>
                  <a:txBody>
                    <a:bodyPr/>
                    <a:lstStyle/>
                    <a:p>
                      <a:r>
                        <a:rPr lang="en-US" sz="1050" dirty="0" smtClean="0">
                          <a:latin typeface="+mn-lt"/>
                        </a:rPr>
                        <a:t>539K</a:t>
                      </a:r>
                      <a:endParaRPr lang="en-US" sz="1050" dirty="0">
                        <a:latin typeface="+mn-lt"/>
                      </a:endParaRPr>
                    </a:p>
                  </a:txBody>
                  <a:tcPr marT="36000" marB="36000"/>
                </a:tc>
                <a:tc>
                  <a:txBody>
                    <a:bodyPr/>
                    <a:lstStyle/>
                    <a:p>
                      <a:r>
                        <a:rPr lang="en-US" sz="1050" dirty="0" smtClean="0">
                          <a:latin typeface="+mn-lt"/>
                        </a:rPr>
                        <a:t>6.6M</a:t>
                      </a:r>
                      <a:endParaRPr lang="en-US" sz="1050" dirty="0">
                        <a:latin typeface="+mn-lt"/>
                      </a:endParaRPr>
                    </a:p>
                  </a:txBody>
                  <a:tcPr marT="36000" marB="36000"/>
                </a:tc>
                <a:tc>
                  <a:txBody>
                    <a:bodyPr/>
                    <a:lstStyle/>
                    <a:p>
                      <a:r>
                        <a:rPr lang="en-US" sz="1050" dirty="0" smtClean="0">
                          <a:latin typeface="+mn-lt"/>
                        </a:rPr>
                        <a:t>16%</a:t>
                      </a:r>
                      <a:endParaRPr lang="en-US" sz="1050" dirty="0">
                        <a:latin typeface="+mn-lt"/>
                      </a:endParaRPr>
                    </a:p>
                  </a:txBody>
                  <a:tcPr marT="36000" marB="36000"/>
                </a:tc>
                <a:tc>
                  <a:txBody>
                    <a:bodyPr/>
                    <a:lstStyle/>
                    <a:p>
                      <a:r>
                        <a:rPr lang="en-US" sz="1050" dirty="0" smtClean="0">
                          <a:latin typeface="+mn-lt"/>
                        </a:rPr>
                        <a:t>197K</a:t>
                      </a:r>
                      <a:endParaRPr lang="en-US" sz="1050" dirty="0">
                        <a:latin typeface="+mn-lt"/>
                      </a:endParaRPr>
                    </a:p>
                  </a:txBody>
                  <a:tcPr marT="36000" marB="36000"/>
                </a:tc>
                <a:tc>
                  <a:txBody>
                    <a:bodyPr/>
                    <a:lstStyle/>
                    <a:p>
                      <a:r>
                        <a:rPr lang="en-US" sz="1050" dirty="0" smtClean="0">
                          <a:latin typeface="+mn-lt"/>
                        </a:rPr>
                        <a:t>1.4M</a:t>
                      </a:r>
                      <a:endParaRPr lang="en-US" sz="1050" dirty="0">
                        <a:latin typeface="+mn-lt"/>
                      </a:endParaRPr>
                    </a:p>
                  </a:txBody>
                  <a:tcPr marT="36000" marB="36000"/>
                </a:tc>
                <a:tc>
                  <a:txBody>
                    <a:bodyPr/>
                    <a:lstStyle/>
                    <a:p>
                      <a:r>
                        <a:rPr lang="en-US" sz="1050" dirty="0" smtClean="0">
                          <a:latin typeface="+mn-lt"/>
                        </a:rPr>
                        <a:t>Wholesale/Retail, and Services industries</a:t>
                      </a:r>
                      <a:endParaRPr lang="en-US" sz="1050" dirty="0">
                        <a:latin typeface="+mn-lt"/>
                      </a:endParaRPr>
                    </a:p>
                  </a:txBody>
                  <a:tcPr marT="36000" marB="36000"/>
                </a:tc>
              </a:tr>
              <a:tr h="385336">
                <a:tc>
                  <a:txBody>
                    <a:bodyPr/>
                    <a:lstStyle/>
                    <a:p>
                      <a:r>
                        <a:rPr lang="en-US" sz="1050" dirty="0" smtClean="0">
                          <a:latin typeface="+mn-lt"/>
                        </a:rPr>
                        <a:t>NO</a:t>
                      </a:r>
                    </a:p>
                  </a:txBody>
                  <a:tcPr marT="36000" marB="36000"/>
                </a:tc>
                <a:tc>
                  <a:txBody>
                    <a:bodyPr/>
                    <a:lstStyle/>
                    <a:p>
                      <a:r>
                        <a:rPr lang="en-US" sz="1050" dirty="0" smtClean="0">
                          <a:latin typeface="+mn-lt"/>
                        </a:rPr>
                        <a:t>52</a:t>
                      </a:r>
                      <a:endParaRPr lang="en-US" sz="1050" dirty="0">
                        <a:latin typeface="+mn-lt"/>
                      </a:endParaRPr>
                    </a:p>
                  </a:txBody>
                  <a:tcPr marT="36000" marB="36000"/>
                </a:tc>
                <a:tc>
                  <a:txBody>
                    <a:bodyPr/>
                    <a:lstStyle/>
                    <a:p>
                      <a:r>
                        <a:rPr lang="en-US" sz="1050" dirty="0" smtClean="0">
                          <a:latin typeface="+mn-lt"/>
                        </a:rPr>
                        <a:t>63k</a:t>
                      </a:r>
                      <a:endParaRPr lang="en-US" sz="1050" dirty="0">
                        <a:latin typeface="+mn-lt"/>
                      </a:endParaRPr>
                    </a:p>
                  </a:txBody>
                  <a:tcPr marT="36000" marB="36000"/>
                </a:tc>
                <a:tc>
                  <a:txBody>
                    <a:bodyPr/>
                    <a:lstStyle/>
                    <a:p>
                      <a:r>
                        <a:rPr lang="en-US" sz="1050" dirty="0" smtClean="0">
                          <a:latin typeface="+mn-lt"/>
                        </a:rPr>
                        <a:t>367k</a:t>
                      </a:r>
                      <a:endParaRPr lang="en-US" sz="1050" dirty="0">
                        <a:latin typeface="+mn-lt"/>
                      </a:endParaRPr>
                    </a:p>
                  </a:txBody>
                  <a:tcPr marT="36000" marB="36000"/>
                </a:tc>
                <a:tc>
                  <a:txBody>
                    <a:bodyPr/>
                    <a:lstStyle/>
                    <a:p>
                      <a:r>
                        <a:rPr lang="en-US" sz="1050" dirty="0" smtClean="0">
                          <a:latin typeface="+mn-lt"/>
                        </a:rPr>
                        <a:t>19%</a:t>
                      </a:r>
                      <a:endParaRPr lang="en-US" sz="1050" dirty="0">
                        <a:latin typeface="+mn-lt"/>
                      </a:endParaRPr>
                    </a:p>
                  </a:txBody>
                  <a:tcPr marT="36000" marB="36000"/>
                </a:tc>
                <a:tc>
                  <a:txBody>
                    <a:bodyPr/>
                    <a:lstStyle/>
                    <a:p>
                      <a:r>
                        <a:rPr lang="en-US" sz="1050" dirty="0" smtClean="0">
                          <a:latin typeface="+mn-lt"/>
                        </a:rPr>
                        <a:t>24K</a:t>
                      </a:r>
                      <a:endParaRPr lang="en-US" sz="1050" dirty="0">
                        <a:latin typeface="+mn-lt"/>
                      </a:endParaRPr>
                    </a:p>
                  </a:txBody>
                  <a:tcPr marT="36000" marB="36000"/>
                </a:tc>
                <a:tc>
                  <a:txBody>
                    <a:bodyPr/>
                    <a:lstStyle/>
                    <a:p>
                      <a:r>
                        <a:rPr lang="en-US" sz="1050" dirty="0" smtClean="0">
                          <a:latin typeface="+mn-lt"/>
                        </a:rPr>
                        <a:t>99K</a:t>
                      </a:r>
                      <a:endParaRPr lang="en-US" sz="1050" dirty="0">
                        <a:latin typeface="+mn-lt"/>
                      </a:endParaRPr>
                    </a:p>
                  </a:txBody>
                  <a:tcPr marT="36000" marB="36000"/>
                </a:tc>
                <a:tc>
                  <a:txBody>
                    <a:bodyPr/>
                    <a:lstStyle/>
                    <a:p>
                      <a:r>
                        <a:rPr lang="en-US" sz="1050" dirty="0" smtClean="0">
                          <a:latin typeface="+mn-lt"/>
                        </a:rPr>
                        <a:t>Professional Services, Wholesale, Consumer Services, and Manufacturing</a:t>
                      </a:r>
                      <a:endParaRPr lang="en-US" sz="1050" dirty="0">
                        <a:latin typeface="+mn-lt"/>
                      </a:endParaRPr>
                    </a:p>
                  </a:txBody>
                  <a:tcPr marT="36000" marB="36000"/>
                </a:tc>
              </a:tr>
              <a:tr h="385336">
                <a:tc>
                  <a:txBody>
                    <a:bodyPr/>
                    <a:lstStyle/>
                    <a:p>
                      <a:r>
                        <a:rPr lang="en-US" sz="1050" dirty="0" smtClean="0">
                          <a:latin typeface="+mn-lt"/>
                        </a:rPr>
                        <a:t>DK</a:t>
                      </a:r>
                      <a:endParaRPr lang="en-US" sz="1050" dirty="0">
                        <a:latin typeface="+mn-lt"/>
                      </a:endParaRPr>
                    </a:p>
                  </a:txBody>
                  <a:tcPr marT="36000" marB="36000"/>
                </a:tc>
                <a:tc>
                  <a:txBody>
                    <a:bodyPr/>
                    <a:lstStyle/>
                    <a:p>
                      <a:r>
                        <a:rPr lang="en-US" sz="1050" dirty="0" smtClean="0">
                          <a:latin typeface="+mn-lt"/>
                        </a:rPr>
                        <a:t>40%</a:t>
                      </a:r>
                      <a:endParaRPr lang="en-US" sz="1050" dirty="0">
                        <a:latin typeface="+mn-lt"/>
                      </a:endParaRPr>
                    </a:p>
                  </a:txBody>
                  <a:tcPr marT="36000" marB="36000"/>
                </a:tc>
                <a:tc>
                  <a:txBody>
                    <a:bodyPr/>
                    <a:lstStyle/>
                    <a:p>
                      <a:r>
                        <a:rPr lang="en-US" sz="1050" dirty="0" smtClean="0">
                          <a:latin typeface="+mn-lt"/>
                        </a:rPr>
                        <a:t>50K</a:t>
                      </a:r>
                      <a:endParaRPr lang="en-US" sz="1050" dirty="0">
                        <a:latin typeface="+mn-lt"/>
                      </a:endParaRPr>
                    </a:p>
                  </a:txBody>
                  <a:tcPr marT="36000" marB="36000"/>
                </a:tc>
                <a:tc>
                  <a:txBody>
                    <a:bodyPr/>
                    <a:lstStyle/>
                    <a:p>
                      <a:r>
                        <a:rPr lang="en-US" sz="1050" dirty="0" smtClean="0">
                          <a:latin typeface="+mn-lt"/>
                        </a:rPr>
                        <a:t>319K</a:t>
                      </a:r>
                      <a:endParaRPr lang="en-US" sz="1050" dirty="0">
                        <a:latin typeface="+mn-lt"/>
                      </a:endParaRPr>
                    </a:p>
                  </a:txBody>
                  <a:tcPr marT="36000" marB="36000"/>
                </a:tc>
                <a:tc>
                  <a:txBody>
                    <a:bodyPr/>
                    <a:lstStyle/>
                    <a:p>
                      <a:r>
                        <a:rPr lang="en-US" sz="1050" dirty="0" smtClean="0">
                          <a:latin typeface="+mn-lt"/>
                        </a:rPr>
                        <a:t>13%</a:t>
                      </a:r>
                      <a:endParaRPr lang="en-US" sz="1050" dirty="0">
                        <a:latin typeface="+mn-lt"/>
                      </a:endParaRPr>
                    </a:p>
                  </a:txBody>
                  <a:tcPr marT="36000" marB="36000"/>
                </a:tc>
                <a:tc>
                  <a:txBody>
                    <a:bodyPr/>
                    <a:lstStyle/>
                    <a:p>
                      <a:r>
                        <a:rPr lang="en-US" sz="1050" dirty="0" smtClean="0">
                          <a:latin typeface="+mn-lt"/>
                        </a:rPr>
                        <a:t>16K</a:t>
                      </a:r>
                      <a:endParaRPr lang="en-US" sz="1050" dirty="0">
                        <a:latin typeface="+mn-lt"/>
                      </a:endParaRPr>
                    </a:p>
                  </a:txBody>
                  <a:tcPr marT="36000" marB="36000"/>
                </a:tc>
                <a:tc>
                  <a:txBody>
                    <a:bodyPr/>
                    <a:lstStyle/>
                    <a:p>
                      <a:r>
                        <a:rPr lang="en-US" sz="1050" dirty="0" smtClean="0">
                          <a:latin typeface="+mn-lt"/>
                        </a:rPr>
                        <a:t>68K</a:t>
                      </a:r>
                      <a:endParaRPr lang="en-US" sz="1050" dirty="0">
                        <a:latin typeface="+mn-lt"/>
                      </a:endParaRPr>
                    </a:p>
                  </a:txBody>
                  <a:tcPr marT="36000" marB="36000"/>
                </a:tc>
                <a:tc>
                  <a:txBody>
                    <a:bodyPr/>
                    <a:lstStyle/>
                    <a:p>
                      <a:r>
                        <a:rPr kumimoji="0" lang="en-US" sz="1050" b="0" i="0" u="none" strike="noStrike" kern="0" cap="none" spc="0" normalizeH="0" baseline="0" noProof="0" dirty="0" smtClean="0">
                          <a:ln>
                            <a:noFill/>
                          </a:ln>
                          <a:solidFill>
                            <a:srgbClr val="000000"/>
                          </a:solidFill>
                          <a:effectLst/>
                          <a:uLnTx/>
                          <a:uFillTx/>
                          <a:latin typeface="+mn-lt"/>
                          <a:ea typeface="+mn-ea"/>
                          <a:cs typeface="+mn-cs"/>
                        </a:rPr>
                        <a:t>Professional Services, Utilities, Hotel / Restaurant, and Wholesale / Retail</a:t>
                      </a:r>
                      <a:endParaRPr lang="en-US" sz="1050" dirty="0">
                        <a:latin typeface="+mn-lt"/>
                      </a:endParaRPr>
                    </a:p>
                  </a:txBody>
                  <a:tcPr marT="36000" marB="36000"/>
                </a:tc>
              </a:tr>
              <a:tr h="247479">
                <a:tc>
                  <a:txBody>
                    <a:bodyPr/>
                    <a:lstStyle/>
                    <a:p>
                      <a:r>
                        <a:rPr lang="en-US" sz="1050" dirty="0" smtClean="0">
                          <a:latin typeface="+mn-lt"/>
                        </a:rPr>
                        <a:t>FR</a:t>
                      </a:r>
                      <a:endParaRPr lang="en-US" sz="1050" dirty="0">
                        <a:latin typeface="+mn-lt"/>
                      </a:endParaRPr>
                    </a:p>
                  </a:txBody>
                  <a:tcPr marT="36000" marB="36000"/>
                </a:tc>
                <a:tc>
                  <a:txBody>
                    <a:bodyPr/>
                    <a:lstStyle/>
                    <a:p>
                      <a:r>
                        <a:rPr lang="en-US" sz="1050" dirty="0" smtClean="0">
                          <a:latin typeface="+mn-lt"/>
                        </a:rPr>
                        <a:t>57%</a:t>
                      </a:r>
                      <a:endParaRPr lang="en-US" sz="1050" dirty="0">
                        <a:latin typeface="+mn-lt"/>
                      </a:endParaRPr>
                    </a:p>
                  </a:txBody>
                  <a:tcPr marT="36000" marB="36000"/>
                </a:tc>
                <a:tc>
                  <a:txBody>
                    <a:bodyPr/>
                    <a:lstStyle/>
                    <a:p>
                      <a:r>
                        <a:rPr lang="en-US" sz="1050" dirty="0" smtClean="0">
                          <a:latin typeface="+mn-lt"/>
                        </a:rPr>
                        <a:t>803K</a:t>
                      </a:r>
                      <a:endParaRPr lang="en-US" sz="1050" dirty="0">
                        <a:latin typeface="+mn-lt"/>
                      </a:endParaRPr>
                    </a:p>
                  </a:txBody>
                  <a:tcPr marT="36000" marB="36000"/>
                </a:tc>
                <a:tc>
                  <a:txBody>
                    <a:bodyPr/>
                    <a:lstStyle/>
                    <a:p>
                      <a:r>
                        <a:rPr lang="en-US" sz="1050" dirty="0" smtClean="0">
                          <a:latin typeface="+mn-lt"/>
                        </a:rPr>
                        <a:t>4.8M</a:t>
                      </a:r>
                      <a:endParaRPr lang="en-US" sz="1050" dirty="0">
                        <a:latin typeface="+mn-lt"/>
                      </a:endParaRPr>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mn-lt"/>
                          <a:ea typeface="+mn-ea"/>
                          <a:cs typeface="+mn-cs"/>
                        </a:rPr>
                        <a:t>14%</a:t>
                      </a:r>
                      <a:endParaRPr lang="en-US" sz="1050" dirty="0" smtClean="0">
                        <a:latin typeface="+mn-lt"/>
                      </a:endParaRPr>
                    </a:p>
                  </a:txBody>
                  <a:tcPr marT="36000" marB="36000"/>
                </a:tc>
                <a:tc>
                  <a:txBody>
                    <a:bodyPr/>
                    <a:lstStyle/>
                    <a:p>
                      <a:r>
                        <a:rPr kumimoji="0" lang="en-US" sz="1050" b="0" i="0" u="none" strike="noStrike" kern="0" cap="none" spc="0" normalizeH="0" baseline="0" noProof="0" dirty="0" smtClean="0">
                          <a:ln>
                            <a:noFill/>
                          </a:ln>
                          <a:solidFill>
                            <a:srgbClr val="000000"/>
                          </a:solidFill>
                          <a:effectLst/>
                          <a:uLnTx/>
                          <a:uFillTx/>
                          <a:latin typeface="+mn-lt"/>
                          <a:ea typeface="+mn-ea"/>
                          <a:cs typeface="+mn-cs"/>
                        </a:rPr>
                        <a:t>200k</a:t>
                      </a:r>
                      <a:endParaRPr lang="en-US" sz="1050" dirty="0">
                        <a:latin typeface="+mn-lt"/>
                      </a:endParaRPr>
                    </a:p>
                  </a:txBody>
                  <a:tcPr marT="36000" marB="36000"/>
                </a:tc>
                <a:tc>
                  <a:txBody>
                    <a:bodyPr/>
                    <a:lstStyle/>
                    <a:p>
                      <a:r>
                        <a:rPr kumimoji="0" lang="en-US" sz="1050" b="0" i="0" u="none" strike="noStrike" kern="0" cap="none" spc="0" normalizeH="0" baseline="0" noProof="0" dirty="0" smtClean="0">
                          <a:ln>
                            <a:noFill/>
                          </a:ln>
                          <a:solidFill>
                            <a:srgbClr val="000000"/>
                          </a:solidFill>
                          <a:effectLst/>
                          <a:uLnTx/>
                          <a:uFillTx/>
                          <a:latin typeface="+mn-lt"/>
                          <a:ea typeface="+mn-ea"/>
                          <a:cs typeface="+mn-cs"/>
                        </a:rPr>
                        <a:t>888k</a:t>
                      </a:r>
                      <a:endParaRPr lang="en-US" sz="1050" dirty="0">
                        <a:latin typeface="+mn-lt"/>
                      </a:endParaRPr>
                    </a:p>
                  </a:txBody>
                  <a:tcPr marT="36000" marB="36000"/>
                </a:tc>
                <a:tc>
                  <a:txBody>
                    <a:bodyPr/>
                    <a:lstStyle/>
                    <a:p>
                      <a:r>
                        <a:rPr kumimoji="0" lang="en-US" sz="1050" b="0" i="0" u="none" strike="noStrike" kern="0" cap="none" spc="0" normalizeH="0" baseline="0" noProof="0" dirty="0" smtClean="0">
                          <a:ln>
                            <a:noFill/>
                          </a:ln>
                          <a:solidFill>
                            <a:srgbClr val="000000"/>
                          </a:solidFill>
                          <a:effectLst/>
                          <a:uLnTx/>
                          <a:uFillTx/>
                          <a:latin typeface="+mn-lt"/>
                          <a:ea typeface="+mn-ea"/>
                          <a:cs typeface="+mn-cs"/>
                        </a:rPr>
                        <a:t>Wholesale/Retail, and Services</a:t>
                      </a:r>
                      <a:endParaRPr lang="en-US" sz="1050" dirty="0">
                        <a:latin typeface="+mn-lt"/>
                      </a:endParaRPr>
                    </a:p>
                  </a:txBody>
                  <a:tcPr marT="36000" marB="36000"/>
                </a:tc>
              </a:tr>
              <a:tr h="385336">
                <a:tc>
                  <a:txBody>
                    <a:bodyPr/>
                    <a:lstStyle/>
                    <a:p>
                      <a:r>
                        <a:rPr lang="en-US" sz="1050" dirty="0" smtClean="0">
                          <a:latin typeface="+mn-lt"/>
                        </a:rPr>
                        <a:t>UK</a:t>
                      </a:r>
                      <a:endParaRPr lang="en-US" sz="1050" dirty="0">
                        <a:latin typeface="+mn-lt"/>
                      </a:endParaRPr>
                    </a:p>
                  </a:txBody>
                  <a:tcPr marT="36000" marB="36000"/>
                </a:tc>
                <a:tc>
                  <a:txBody>
                    <a:bodyPr/>
                    <a:lstStyle/>
                    <a:p>
                      <a:r>
                        <a:rPr lang="en-US" sz="1050" dirty="0" smtClean="0">
                          <a:latin typeface="+mn-lt"/>
                        </a:rPr>
                        <a:t>52%</a:t>
                      </a:r>
                      <a:endParaRPr lang="en-US" sz="1050" dirty="0">
                        <a:latin typeface="+mn-lt"/>
                      </a:endParaRPr>
                    </a:p>
                  </a:txBody>
                  <a:tcPr marT="36000" marB="36000"/>
                </a:tc>
                <a:tc>
                  <a:txBody>
                    <a:bodyPr/>
                    <a:lstStyle/>
                    <a:p>
                      <a:r>
                        <a:rPr lang="en-US" sz="1050" dirty="0" smtClean="0">
                          <a:latin typeface="+mn-lt"/>
                        </a:rPr>
                        <a:t>633K</a:t>
                      </a:r>
                      <a:endParaRPr lang="en-US" sz="1050" dirty="0">
                        <a:latin typeface="+mn-lt"/>
                      </a:endParaRPr>
                    </a:p>
                  </a:txBody>
                  <a:tcPr marT="36000" marB="36000"/>
                </a:tc>
                <a:tc>
                  <a:txBody>
                    <a:bodyPr/>
                    <a:lstStyle/>
                    <a:p>
                      <a:r>
                        <a:rPr lang="en-US" sz="1050" dirty="0" smtClean="0">
                          <a:latin typeface="+mn-lt"/>
                        </a:rPr>
                        <a:t>2.5M</a:t>
                      </a:r>
                      <a:endParaRPr lang="en-US" sz="1050" dirty="0">
                        <a:latin typeface="+mn-lt"/>
                      </a:endParaRPr>
                    </a:p>
                  </a:txBody>
                  <a:tcPr marT="36000" marB="36000"/>
                </a:tc>
                <a:tc>
                  <a:txBody>
                    <a:bodyPr/>
                    <a:lstStyle/>
                    <a:p>
                      <a:r>
                        <a:rPr lang="en-US" sz="1050" dirty="0" smtClean="0">
                          <a:latin typeface="+mn-lt"/>
                        </a:rPr>
                        <a:t>18%</a:t>
                      </a:r>
                      <a:endParaRPr lang="en-US" sz="1050" dirty="0">
                        <a:latin typeface="+mn-lt"/>
                      </a:endParaRPr>
                    </a:p>
                  </a:txBody>
                  <a:tcPr marT="36000" marB="36000"/>
                </a:tc>
                <a:tc>
                  <a:txBody>
                    <a:bodyPr/>
                    <a:lstStyle/>
                    <a:p>
                      <a:r>
                        <a:rPr lang="en-US" sz="1050" dirty="0" smtClean="0">
                          <a:latin typeface="+mn-lt"/>
                        </a:rPr>
                        <a:t>217K</a:t>
                      </a:r>
                      <a:endParaRPr lang="en-US" sz="1050" dirty="0">
                        <a:latin typeface="+mn-lt"/>
                      </a:endParaRPr>
                    </a:p>
                  </a:txBody>
                  <a:tcPr marT="36000" marB="36000"/>
                </a:tc>
                <a:tc>
                  <a:txBody>
                    <a:bodyPr/>
                    <a:lstStyle/>
                    <a:p>
                      <a:r>
                        <a:rPr lang="en-US" sz="1050" dirty="0" smtClean="0">
                          <a:latin typeface="+mn-lt"/>
                        </a:rPr>
                        <a:t>677K</a:t>
                      </a:r>
                      <a:endParaRPr lang="en-US" sz="1050" dirty="0">
                        <a:latin typeface="+mn-lt"/>
                      </a:endParaRPr>
                    </a:p>
                  </a:txBody>
                  <a:tcPr marT="36000" marB="36000"/>
                </a:tc>
                <a:tc>
                  <a:txBody>
                    <a:bodyPr/>
                    <a:lstStyle/>
                    <a:p>
                      <a:r>
                        <a:rPr lang="en-US" sz="1050" dirty="0" smtClean="0">
                          <a:latin typeface="+mn-lt"/>
                        </a:rPr>
                        <a:t>Professional &amp; IT Services, Transportation, and Wholesale </a:t>
                      </a:r>
                      <a:endParaRPr lang="en-US" sz="1050" dirty="0">
                        <a:latin typeface="+mn-lt"/>
                      </a:endParaRPr>
                    </a:p>
                  </a:txBody>
                  <a:tcPr marT="36000" marB="36000"/>
                </a:tc>
              </a:tr>
              <a:tr h="385336">
                <a:tc>
                  <a:txBody>
                    <a:bodyPr/>
                    <a:lstStyle/>
                    <a:p>
                      <a:r>
                        <a:rPr lang="en-US" sz="1050" dirty="0" smtClean="0">
                          <a:latin typeface="+mn-lt"/>
                        </a:rPr>
                        <a:t>IT</a:t>
                      </a:r>
                      <a:endParaRPr lang="en-US" sz="1050" dirty="0">
                        <a:latin typeface="+mn-lt"/>
                      </a:endParaRPr>
                    </a:p>
                  </a:txBody>
                  <a:tcPr marT="36000" marB="36000"/>
                </a:tc>
                <a:tc>
                  <a:txBody>
                    <a:bodyPr/>
                    <a:lstStyle/>
                    <a:p>
                      <a:r>
                        <a:rPr lang="en-US" sz="1050" dirty="0" smtClean="0">
                          <a:latin typeface="+mn-lt"/>
                        </a:rPr>
                        <a:t>58%</a:t>
                      </a:r>
                      <a:endParaRPr lang="en-US" sz="1050" dirty="0">
                        <a:latin typeface="+mn-lt"/>
                      </a:endParaRPr>
                    </a:p>
                  </a:txBody>
                  <a:tcPr marT="36000" marB="36000"/>
                </a:tc>
                <a:tc>
                  <a:txBody>
                    <a:bodyPr/>
                    <a:lstStyle/>
                    <a:p>
                      <a:r>
                        <a:rPr kumimoji="0" lang="en-US" sz="1050" b="0" i="0" u="none" strike="noStrike" kern="0" cap="none" spc="0" normalizeH="0" baseline="0" noProof="0" dirty="0" smtClean="0">
                          <a:ln>
                            <a:noFill/>
                          </a:ln>
                          <a:solidFill>
                            <a:srgbClr val="000000"/>
                          </a:solidFill>
                          <a:effectLst/>
                          <a:uLnTx/>
                          <a:uFillTx/>
                          <a:latin typeface="+mn-lt"/>
                          <a:ea typeface="+mn-ea"/>
                          <a:cs typeface="+mn-cs"/>
                        </a:rPr>
                        <a:t>1.2M</a:t>
                      </a:r>
                      <a:endParaRPr lang="en-US" sz="1050" dirty="0">
                        <a:latin typeface="+mn-lt"/>
                      </a:endParaRPr>
                    </a:p>
                  </a:txBody>
                  <a:tcPr marT="36000" marB="36000"/>
                </a:tc>
                <a:tc>
                  <a:txBody>
                    <a:bodyPr/>
                    <a:lstStyle/>
                    <a:p>
                      <a:r>
                        <a:rPr kumimoji="0" lang="en-US" sz="1050" b="0" i="0" u="none" strike="noStrike" kern="0" cap="none" spc="0" normalizeH="0" baseline="0" noProof="0" dirty="0" smtClean="0">
                          <a:ln>
                            <a:noFill/>
                          </a:ln>
                          <a:solidFill>
                            <a:srgbClr val="000000"/>
                          </a:solidFill>
                          <a:effectLst/>
                          <a:uLnTx/>
                          <a:uFillTx/>
                          <a:latin typeface="+mn-lt"/>
                          <a:ea typeface="+mn-ea"/>
                          <a:cs typeface="+mn-cs"/>
                        </a:rPr>
                        <a:t>6.9M</a:t>
                      </a:r>
                      <a:endParaRPr lang="en-US" sz="1050" dirty="0">
                        <a:latin typeface="+mn-lt"/>
                      </a:endParaRPr>
                    </a:p>
                  </a:txBody>
                  <a:tcPr marT="36000" marB="36000"/>
                </a:tc>
                <a:tc>
                  <a:txBody>
                    <a:bodyPr/>
                    <a:lstStyle/>
                    <a:p>
                      <a:r>
                        <a:rPr lang="en-US" sz="1050" dirty="0" smtClean="0">
                          <a:latin typeface="+mn-lt"/>
                        </a:rPr>
                        <a:t>16%</a:t>
                      </a:r>
                      <a:endParaRPr lang="en-US" sz="1050" dirty="0">
                        <a:latin typeface="+mn-lt"/>
                      </a:endParaRPr>
                    </a:p>
                  </a:txBody>
                  <a:tcPr marT="36000" marB="36000"/>
                </a:tc>
                <a:tc>
                  <a:txBody>
                    <a:bodyPr/>
                    <a:lstStyle/>
                    <a:p>
                      <a:r>
                        <a:rPr lang="en-US" sz="1050" dirty="0" smtClean="0">
                          <a:latin typeface="+mn-lt"/>
                        </a:rPr>
                        <a:t>389k</a:t>
                      </a:r>
                      <a:endParaRPr lang="en-US" sz="1050" dirty="0">
                        <a:latin typeface="+mn-lt"/>
                      </a:endParaRPr>
                    </a:p>
                  </a:txBody>
                  <a:tcPr marT="36000" marB="36000"/>
                </a:tc>
                <a:tc>
                  <a:txBody>
                    <a:bodyPr/>
                    <a:lstStyle/>
                    <a:p>
                      <a:r>
                        <a:rPr lang="en-US" sz="1050" dirty="0" smtClean="0">
                          <a:latin typeface="+mn-lt"/>
                        </a:rPr>
                        <a:t>2.1M</a:t>
                      </a:r>
                      <a:endParaRPr lang="en-US" sz="1050" dirty="0">
                        <a:latin typeface="+mn-lt"/>
                      </a:endParaRPr>
                    </a:p>
                  </a:txBody>
                  <a:tcPr marT="36000" marB="36000"/>
                </a:tc>
                <a:tc>
                  <a:txBody>
                    <a:bodyPr/>
                    <a:lstStyle/>
                    <a:p>
                      <a:r>
                        <a:rPr lang="en-US" sz="1050" dirty="0" smtClean="0">
                          <a:latin typeface="+mn-lt"/>
                        </a:rPr>
                        <a:t>Finance, professional Services, Transportation, and Healthcare </a:t>
                      </a:r>
                      <a:endParaRPr lang="en-US" sz="1050" dirty="0">
                        <a:latin typeface="+mn-lt"/>
                      </a:endParaRPr>
                    </a:p>
                  </a:txBody>
                  <a:tcPr marT="36000" marB="36000"/>
                </a:tc>
              </a:tr>
              <a:tr h="299305">
                <a:tc>
                  <a:txBody>
                    <a:bodyPr/>
                    <a:lstStyle/>
                    <a:p>
                      <a:r>
                        <a:rPr lang="en-US" sz="1050" dirty="0" smtClean="0">
                          <a:latin typeface="+mn-lt"/>
                        </a:rPr>
                        <a:t>SE</a:t>
                      </a:r>
                      <a:endParaRPr lang="en-US" sz="1050" dirty="0">
                        <a:latin typeface="+mn-lt"/>
                      </a:endParaRPr>
                    </a:p>
                  </a:txBody>
                  <a:tcPr marT="36000" marB="36000"/>
                </a:tc>
                <a:tc>
                  <a:txBody>
                    <a:bodyPr/>
                    <a:lstStyle/>
                    <a:p>
                      <a:r>
                        <a:rPr lang="en-US" sz="1050" dirty="0" smtClean="0">
                          <a:latin typeface="+mn-lt"/>
                        </a:rPr>
                        <a:t>45%</a:t>
                      </a:r>
                      <a:endParaRPr lang="en-US" sz="1050" dirty="0">
                        <a:latin typeface="+mn-lt"/>
                      </a:endParaRPr>
                    </a:p>
                  </a:txBody>
                  <a:tcPr marT="36000" marB="36000"/>
                </a:tc>
                <a:tc>
                  <a:txBody>
                    <a:bodyPr/>
                    <a:lstStyle/>
                    <a:p>
                      <a:r>
                        <a:rPr lang="en-US" sz="1050" dirty="0" smtClean="0">
                          <a:latin typeface="+mn-lt"/>
                        </a:rPr>
                        <a:t>95K</a:t>
                      </a:r>
                      <a:endParaRPr lang="en-US" sz="1050" dirty="0">
                        <a:latin typeface="+mn-lt"/>
                      </a:endParaRPr>
                    </a:p>
                  </a:txBody>
                  <a:tcPr marT="36000" marB="36000"/>
                </a:tc>
                <a:tc>
                  <a:txBody>
                    <a:bodyPr/>
                    <a:lstStyle/>
                    <a:p>
                      <a:r>
                        <a:rPr lang="en-US" sz="1050" dirty="0" smtClean="0">
                          <a:latin typeface="+mn-lt"/>
                        </a:rPr>
                        <a:t>579K</a:t>
                      </a:r>
                      <a:endParaRPr lang="en-US" sz="1050" dirty="0">
                        <a:latin typeface="+mn-lt"/>
                      </a:endParaRPr>
                    </a:p>
                  </a:txBody>
                  <a:tcPr marT="36000" marB="36000"/>
                </a:tc>
                <a:tc>
                  <a:txBody>
                    <a:bodyPr/>
                    <a:lstStyle/>
                    <a:p>
                      <a:r>
                        <a:rPr lang="en-US" sz="1050" dirty="0" smtClean="0">
                          <a:latin typeface="+mn-lt"/>
                        </a:rPr>
                        <a:t>13%</a:t>
                      </a:r>
                      <a:endParaRPr lang="en-US" sz="1050" dirty="0">
                        <a:latin typeface="+mn-lt"/>
                      </a:endParaRPr>
                    </a:p>
                  </a:txBody>
                  <a:tcPr marT="36000" marB="36000"/>
                </a:tc>
                <a:tc>
                  <a:txBody>
                    <a:bodyPr/>
                    <a:lstStyle/>
                    <a:p>
                      <a:r>
                        <a:rPr lang="en-US" sz="1050" dirty="0" smtClean="0">
                          <a:latin typeface="+mn-lt"/>
                        </a:rPr>
                        <a:t>28k</a:t>
                      </a:r>
                      <a:endParaRPr lang="en-US" sz="1050" dirty="0">
                        <a:latin typeface="+mn-lt"/>
                      </a:endParaRPr>
                    </a:p>
                  </a:txBody>
                  <a:tcPr marT="36000" marB="36000"/>
                </a:tc>
                <a:tc>
                  <a:txBody>
                    <a:bodyPr/>
                    <a:lstStyle/>
                    <a:p>
                      <a:r>
                        <a:rPr lang="en-US" sz="1050" dirty="0" smtClean="0">
                          <a:latin typeface="+mn-lt"/>
                        </a:rPr>
                        <a:t>112K</a:t>
                      </a:r>
                      <a:endParaRPr lang="en-US" sz="1050" dirty="0">
                        <a:latin typeface="+mn-lt"/>
                      </a:endParaRPr>
                    </a:p>
                  </a:txBody>
                  <a:tcPr marT="36000" marB="36000"/>
                </a:tc>
                <a:tc>
                  <a:txBody>
                    <a:bodyPr/>
                    <a:lstStyle/>
                    <a:p>
                      <a:r>
                        <a:rPr lang="en-US" sz="1050" dirty="0" smtClean="0">
                          <a:latin typeface="+mn-lt"/>
                        </a:rPr>
                        <a:t>Professional Services, Insurance, and Finance </a:t>
                      </a:r>
                      <a:endParaRPr lang="en-US" sz="1050" dirty="0">
                        <a:latin typeface="+mn-lt"/>
                      </a:endParaRPr>
                    </a:p>
                  </a:txBody>
                  <a:tcPr marT="36000" marB="36000"/>
                </a:tc>
              </a:tr>
              <a:tr h="385336">
                <a:tc>
                  <a:txBody>
                    <a:bodyPr/>
                    <a:lstStyle/>
                    <a:p>
                      <a:r>
                        <a:rPr lang="en-US" sz="1050" dirty="0" smtClean="0">
                          <a:latin typeface="+mn-lt"/>
                        </a:rPr>
                        <a:t>CZ</a:t>
                      </a:r>
                      <a:endParaRPr lang="en-US" sz="1050" dirty="0">
                        <a:latin typeface="+mn-lt"/>
                      </a:endParaRPr>
                    </a:p>
                  </a:txBody>
                  <a:tcPr marT="36000" marB="36000"/>
                </a:tc>
                <a:tc>
                  <a:txBody>
                    <a:bodyPr/>
                    <a:lstStyle/>
                    <a:p>
                      <a:r>
                        <a:rPr lang="en-US" sz="1050" dirty="0" smtClean="0">
                          <a:latin typeface="+mn-lt"/>
                        </a:rPr>
                        <a:t>47%</a:t>
                      </a:r>
                      <a:endParaRPr lang="en-US" sz="1050" dirty="0">
                        <a:latin typeface="+mn-lt"/>
                      </a:endParaRPr>
                    </a:p>
                  </a:txBody>
                  <a:tcPr marT="36000" marB="36000"/>
                </a:tc>
                <a:tc>
                  <a:txBody>
                    <a:bodyPr/>
                    <a:lstStyle/>
                    <a:p>
                      <a:r>
                        <a:rPr lang="en-US" sz="1050" dirty="0" smtClean="0">
                          <a:latin typeface="+mn-lt"/>
                        </a:rPr>
                        <a:t>148k</a:t>
                      </a:r>
                      <a:endParaRPr lang="en-US" sz="1050" dirty="0">
                        <a:latin typeface="+mn-lt"/>
                      </a:endParaRPr>
                    </a:p>
                  </a:txBody>
                  <a:tcPr marT="36000" marB="36000"/>
                </a:tc>
                <a:tc>
                  <a:txBody>
                    <a:bodyPr/>
                    <a:lstStyle/>
                    <a:p>
                      <a:r>
                        <a:rPr lang="en-US" sz="1050" dirty="0" smtClean="0">
                          <a:latin typeface="+mn-lt"/>
                        </a:rPr>
                        <a:t>846K</a:t>
                      </a:r>
                      <a:endParaRPr lang="en-US" sz="1050" dirty="0">
                        <a:latin typeface="+mn-lt"/>
                      </a:endParaRPr>
                    </a:p>
                  </a:txBody>
                  <a:tcPr marT="36000" marB="36000"/>
                </a:tc>
                <a:tc>
                  <a:txBody>
                    <a:bodyPr/>
                    <a:lstStyle/>
                    <a:p>
                      <a:r>
                        <a:rPr lang="en-US" sz="1050" dirty="0" smtClean="0">
                          <a:latin typeface="+mn-lt"/>
                        </a:rPr>
                        <a:t>15%</a:t>
                      </a:r>
                      <a:endParaRPr lang="en-US" sz="1050" dirty="0">
                        <a:latin typeface="+mn-lt"/>
                      </a:endParaRPr>
                    </a:p>
                  </a:txBody>
                  <a:tcPr marT="36000" marB="36000"/>
                </a:tc>
                <a:tc>
                  <a:txBody>
                    <a:bodyPr/>
                    <a:lstStyle/>
                    <a:p>
                      <a:r>
                        <a:rPr lang="en-US" sz="1050" dirty="0" smtClean="0">
                          <a:latin typeface="+mn-lt"/>
                        </a:rPr>
                        <a:t>48k</a:t>
                      </a:r>
                      <a:endParaRPr lang="en-US" sz="1050" dirty="0">
                        <a:latin typeface="+mn-lt"/>
                      </a:endParaRPr>
                    </a:p>
                  </a:txBody>
                  <a:tcPr marT="36000" marB="36000"/>
                </a:tc>
                <a:tc>
                  <a:txBody>
                    <a:bodyPr/>
                    <a:lstStyle/>
                    <a:p>
                      <a:r>
                        <a:rPr lang="en-US" sz="1050" dirty="0" smtClean="0">
                          <a:latin typeface="+mn-lt"/>
                        </a:rPr>
                        <a:t>296k</a:t>
                      </a:r>
                      <a:endParaRPr lang="en-US" sz="1050" dirty="0">
                        <a:latin typeface="+mn-lt"/>
                      </a:endParaRPr>
                    </a:p>
                  </a:txBody>
                  <a:tcPr marT="36000" marB="36000"/>
                </a:tc>
                <a:tc>
                  <a:txBody>
                    <a:bodyPr/>
                    <a:lstStyle/>
                    <a:p>
                      <a:r>
                        <a:rPr lang="en-US" sz="1050" dirty="0" smtClean="0">
                          <a:latin typeface="+mn-lt"/>
                        </a:rPr>
                        <a:t>Professional Services, It Service, Manufacturing, Retail, Wholesale</a:t>
                      </a:r>
                      <a:endParaRPr lang="en-US" sz="1050" dirty="0">
                        <a:latin typeface="+mn-lt"/>
                      </a:endParaRPr>
                    </a:p>
                  </a:txBody>
                  <a:tcPr marT="36000" marB="36000"/>
                </a:tc>
              </a:tr>
            </a:tbl>
          </a:graphicData>
        </a:graphic>
      </p:graphicFrame>
      <p:graphicFrame>
        <p:nvGraphicFramePr>
          <p:cNvPr id="7" name="Diagram 6"/>
          <p:cNvGraphicFramePr/>
          <p:nvPr/>
        </p:nvGraphicFramePr>
        <p:xfrm>
          <a:off x="740117" y="5757446"/>
          <a:ext cx="7663765" cy="338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543" name="TextBox 7"/>
          <p:cNvSpPr txBox="1">
            <a:spLocks noChangeArrowheads="1"/>
          </p:cNvSpPr>
          <p:nvPr/>
        </p:nvSpPr>
        <p:spPr bwMode="auto">
          <a:xfrm>
            <a:off x="4343400" y="6400800"/>
            <a:ext cx="3276600" cy="276999"/>
          </a:xfrm>
          <a:prstGeom prst="rect">
            <a:avLst/>
          </a:prstGeom>
          <a:noFill/>
          <a:ln w="9525">
            <a:noFill/>
            <a:miter lim="800000"/>
            <a:headEnd/>
            <a:tailEnd/>
          </a:ln>
        </p:spPr>
        <p:txBody>
          <a:bodyPr wrap="square">
            <a:spAutoFit/>
          </a:bodyPr>
          <a:lstStyle/>
          <a:p>
            <a:r>
              <a:rPr lang="en-US" sz="1200" i="1" dirty="0" smtClean="0"/>
              <a:t>Source: Edge </a:t>
            </a:r>
            <a:r>
              <a:rPr lang="en-US" sz="1200" i="1" dirty="0"/>
              <a:t>Strategies, </a:t>
            </a:r>
            <a:r>
              <a:rPr lang="en-US" sz="1200" i="1" dirty="0" smtClean="0"/>
              <a:t>2005- 2008.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6834" name="Object 2"/>
          <p:cNvGraphicFramePr>
            <a:graphicFrameLocks noChangeAspect="1"/>
          </p:cNvGraphicFramePr>
          <p:nvPr/>
        </p:nvGraphicFramePr>
        <p:xfrm>
          <a:off x="152400" y="1219200"/>
          <a:ext cx="4257675" cy="3851275"/>
        </p:xfrm>
        <a:graphic>
          <a:graphicData uri="http://schemas.openxmlformats.org/presentationml/2006/ole">
            <p:oleObj spid="_x0000_s68610" name="Chart" r:id="rId4" imgW="2914631" imgH="2638438" progId="MSGraph.Chart.8">
              <p:embed followColorScheme="full"/>
            </p:oleObj>
          </a:graphicData>
        </a:graphic>
      </p:graphicFrame>
      <p:sp>
        <p:nvSpPr>
          <p:cNvPr id="376835" name="Rectangle 3"/>
          <p:cNvSpPr>
            <a:spLocks noGrp="1" noChangeArrowheads="1"/>
          </p:cNvSpPr>
          <p:nvPr>
            <p:ph type="title"/>
          </p:nvPr>
        </p:nvSpPr>
        <p:spPr>
          <a:noFill/>
        </p:spPr>
        <p:txBody>
          <a:bodyPr/>
          <a:lstStyle/>
          <a:p>
            <a:r>
              <a:rPr lang="en-US" dirty="0" smtClean="0"/>
              <a:t>Example: German </a:t>
            </a:r>
            <a:r>
              <a:rPr lang="en-US" dirty="0"/>
              <a:t>SMB Population</a:t>
            </a:r>
          </a:p>
        </p:txBody>
      </p:sp>
      <p:sp>
        <p:nvSpPr>
          <p:cNvPr id="376837" name="Rectangle 5"/>
          <p:cNvSpPr>
            <a:spLocks noChangeArrowheads="1"/>
          </p:cNvSpPr>
          <p:nvPr/>
        </p:nvSpPr>
        <p:spPr bwMode="auto">
          <a:xfrm>
            <a:off x="838200" y="846138"/>
            <a:ext cx="3105150" cy="1015663"/>
          </a:xfrm>
          <a:prstGeom prst="rect">
            <a:avLst/>
          </a:prstGeom>
          <a:solidFill>
            <a:srgbClr val="EAEAEA"/>
          </a:solidFill>
          <a:ln w="28575" algn="ctr">
            <a:solidFill>
              <a:srgbClr val="FF9900"/>
            </a:solidFill>
            <a:miter lim="800000"/>
            <a:headEnd/>
            <a:tailEnd/>
          </a:ln>
          <a:effectLst/>
        </p:spPr>
        <p:txBody>
          <a:bodyPr>
            <a:spAutoFit/>
          </a:bodyPr>
          <a:lstStyle/>
          <a:p>
            <a:pPr algn="l" fontAlgn="base"/>
            <a:r>
              <a:rPr lang="en-US" sz="1400" dirty="0"/>
              <a:t>Best Candidate* Opportunity: 16% </a:t>
            </a:r>
            <a:r>
              <a:rPr lang="en-US" sz="1400" b="0" dirty="0"/>
              <a:t>(197k companies, 1.4m mailboxes) </a:t>
            </a:r>
            <a:r>
              <a:rPr lang="en-US" sz="1400" b="0" dirty="0">
                <a:ea typeface="Arial" charset="0"/>
                <a:cs typeface="Times New Roman" pitchFamily="18" charset="0"/>
              </a:rPr>
              <a:t>Willing to pay 15 € and would consider adopting within 12 months</a:t>
            </a:r>
            <a:r>
              <a:rPr lang="en-US" b="0" dirty="0">
                <a:ea typeface="Arial" charset="0"/>
                <a:cs typeface="Times New Roman" pitchFamily="18" charset="0"/>
              </a:rPr>
              <a:t>.</a:t>
            </a:r>
          </a:p>
        </p:txBody>
      </p:sp>
      <p:sp>
        <p:nvSpPr>
          <p:cNvPr id="376838" name="Rectangle 6"/>
          <p:cNvSpPr>
            <a:spLocks noChangeArrowheads="1"/>
          </p:cNvSpPr>
          <p:nvPr/>
        </p:nvSpPr>
        <p:spPr bwMode="auto">
          <a:xfrm>
            <a:off x="4033838" y="4919663"/>
            <a:ext cx="2459037" cy="1646605"/>
          </a:xfrm>
          <a:prstGeom prst="rect">
            <a:avLst/>
          </a:prstGeom>
          <a:solidFill>
            <a:srgbClr val="EAEAEA"/>
          </a:solidFill>
          <a:ln w="9525" algn="ctr">
            <a:solidFill>
              <a:schemeClr val="tx1"/>
            </a:solidFill>
            <a:miter lim="800000"/>
            <a:headEnd/>
            <a:tailEnd/>
          </a:ln>
          <a:effectLst/>
        </p:spPr>
        <p:txBody>
          <a:bodyPr>
            <a:spAutoFit/>
          </a:bodyPr>
          <a:lstStyle/>
          <a:p>
            <a:pPr algn="l" fontAlgn="base"/>
            <a:r>
              <a:rPr lang="en-US" sz="1200" dirty="0">
                <a:solidFill>
                  <a:schemeClr val="hlink"/>
                </a:solidFill>
                <a:ea typeface="Arial" charset="0"/>
                <a:cs typeface="Times New Roman" pitchFamily="18" charset="0"/>
              </a:rPr>
              <a:t>Additional Potential Opportunity: 16%</a:t>
            </a:r>
            <a:r>
              <a:rPr lang="en-US" sz="1200" dirty="0">
                <a:solidFill>
                  <a:srgbClr val="FF6600"/>
                </a:solidFill>
                <a:ea typeface="Arial" charset="0"/>
                <a:cs typeface="Times New Roman" pitchFamily="18" charset="0"/>
              </a:rPr>
              <a:t> </a:t>
            </a:r>
            <a:r>
              <a:rPr lang="en-US" sz="1100" b="0" dirty="0">
                <a:ea typeface="Arial" charset="0"/>
                <a:cs typeface="Times New Roman" pitchFamily="18" charset="0"/>
              </a:rPr>
              <a:t>(203k companies, </a:t>
            </a:r>
            <a:r>
              <a:rPr lang="en-US" sz="1100" b="0" dirty="0" smtClean="0">
                <a:ea typeface="Arial" charset="0"/>
                <a:cs typeface="Times New Roman" pitchFamily="18" charset="0"/>
              </a:rPr>
              <a:t>2.7m mailboxes</a:t>
            </a:r>
            <a:r>
              <a:rPr lang="en-US" sz="1100" b="0" dirty="0">
                <a:ea typeface="Arial" charset="0"/>
                <a:cs typeface="Times New Roman" pitchFamily="18" charset="0"/>
              </a:rPr>
              <a:t>)</a:t>
            </a:r>
            <a:r>
              <a:rPr lang="en-US" sz="1000" dirty="0">
                <a:solidFill>
                  <a:srgbClr val="FF6600"/>
                </a:solidFill>
                <a:ea typeface="Arial" charset="0"/>
                <a:cs typeface="Times New Roman" pitchFamily="18" charset="0"/>
              </a:rPr>
              <a:t> </a:t>
            </a:r>
            <a:r>
              <a:rPr lang="en-US" sz="1100" b="0" dirty="0">
                <a:ea typeface="Arial" charset="0"/>
                <a:cs typeface="Times New Roman" pitchFamily="18" charset="0"/>
              </a:rPr>
              <a:t>Would consider adopting at a low price (2.50 - 5 €), or would not consider adopting but scored high on at least two dimensions of the Edge Messaging &amp; Collaboration Needs segmentation matrix (see slides below).</a:t>
            </a:r>
            <a:r>
              <a:rPr lang="en-US" sz="1100" dirty="0">
                <a:ea typeface="Arial" charset="0"/>
                <a:cs typeface="Times New Roman" pitchFamily="18" charset="0"/>
              </a:rPr>
              <a:t> </a:t>
            </a:r>
            <a:endParaRPr lang="en-US" sz="1600" dirty="0">
              <a:ea typeface="Arial" charset="0"/>
              <a:cs typeface="Times New Roman" pitchFamily="18" charset="0"/>
            </a:endParaRPr>
          </a:p>
        </p:txBody>
      </p:sp>
      <p:sp>
        <p:nvSpPr>
          <p:cNvPr id="376839" name="Rectangle 7"/>
          <p:cNvSpPr>
            <a:spLocks noChangeArrowheads="1"/>
          </p:cNvSpPr>
          <p:nvPr/>
        </p:nvSpPr>
        <p:spPr bwMode="auto">
          <a:xfrm>
            <a:off x="4659313" y="1762125"/>
            <a:ext cx="2630487" cy="969496"/>
          </a:xfrm>
          <a:prstGeom prst="rect">
            <a:avLst/>
          </a:prstGeom>
          <a:solidFill>
            <a:srgbClr val="EAEAEA"/>
          </a:solidFill>
          <a:ln w="9525" algn="ctr">
            <a:solidFill>
              <a:schemeClr val="tx1"/>
            </a:solidFill>
            <a:miter lim="800000"/>
            <a:headEnd/>
            <a:tailEnd/>
          </a:ln>
          <a:effectLst/>
        </p:spPr>
        <p:txBody>
          <a:bodyPr>
            <a:spAutoFit/>
          </a:bodyPr>
          <a:lstStyle/>
          <a:p>
            <a:pPr algn="l" fontAlgn="base"/>
            <a:r>
              <a:rPr lang="en-US" sz="1100" dirty="0">
                <a:solidFill>
                  <a:srgbClr val="996633"/>
                </a:solidFill>
              </a:rPr>
              <a:t>Short Term Opportunity: 2% </a:t>
            </a:r>
            <a:r>
              <a:rPr lang="en-US" sz="1100" b="0" dirty="0">
                <a:ea typeface="Arial" charset="0"/>
                <a:cs typeface="Times New Roman" pitchFamily="18" charset="0"/>
              </a:rPr>
              <a:t>(19k companies, </a:t>
            </a:r>
            <a:r>
              <a:rPr lang="en-US" sz="1100" b="0" dirty="0" smtClean="0">
                <a:ea typeface="Arial" charset="0"/>
                <a:cs typeface="Times New Roman" pitchFamily="18" charset="0"/>
              </a:rPr>
              <a:t>828k mailboxes</a:t>
            </a:r>
            <a:r>
              <a:rPr lang="en-US" sz="1100" b="0" dirty="0">
                <a:ea typeface="Arial" charset="0"/>
                <a:cs typeface="Times New Roman" pitchFamily="18" charset="0"/>
              </a:rPr>
              <a:t>)</a:t>
            </a:r>
            <a:r>
              <a:rPr lang="en-US" sz="1000" dirty="0">
                <a:solidFill>
                  <a:srgbClr val="6600FF"/>
                </a:solidFill>
              </a:rPr>
              <a:t> </a:t>
            </a:r>
            <a:r>
              <a:rPr lang="en-US" sz="1100" b="0" dirty="0"/>
              <a:t>Willing to pay 7.50 € or more and consider adopting </a:t>
            </a:r>
            <a:r>
              <a:rPr lang="en-US" sz="1200" b="0" dirty="0"/>
              <a:t>within 12 months.</a:t>
            </a:r>
          </a:p>
          <a:p>
            <a:pPr algn="l" fontAlgn="base"/>
            <a:endParaRPr lang="en-US" sz="1200" b="0" dirty="0"/>
          </a:p>
        </p:txBody>
      </p:sp>
      <p:sp>
        <p:nvSpPr>
          <p:cNvPr id="376840" name="Rectangle 8"/>
          <p:cNvSpPr>
            <a:spLocks noChangeArrowheads="1"/>
          </p:cNvSpPr>
          <p:nvPr/>
        </p:nvSpPr>
        <p:spPr bwMode="auto">
          <a:xfrm>
            <a:off x="468313" y="5260975"/>
            <a:ext cx="2262187" cy="738664"/>
          </a:xfrm>
          <a:prstGeom prst="rect">
            <a:avLst/>
          </a:prstGeom>
          <a:solidFill>
            <a:srgbClr val="EAEAEA"/>
          </a:solidFill>
          <a:ln w="9525" algn="ctr">
            <a:solidFill>
              <a:schemeClr val="tx1"/>
            </a:solidFill>
            <a:miter lim="800000"/>
            <a:headEnd/>
            <a:tailEnd/>
          </a:ln>
          <a:effectLst/>
        </p:spPr>
        <p:txBody>
          <a:bodyPr>
            <a:spAutoFit/>
          </a:bodyPr>
          <a:lstStyle/>
          <a:p>
            <a:pPr algn="l" fontAlgn="base"/>
            <a:r>
              <a:rPr lang="en-US" sz="1200" b="1" dirty="0"/>
              <a:t>Non-Candidates: 57% </a:t>
            </a:r>
            <a:r>
              <a:rPr lang="en-US" sz="1400" b="0" dirty="0">
                <a:ea typeface="Arial" charset="0"/>
                <a:cs typeface="Times New Roman" pitchFamily="18" charset="0"/>
              </a:rPr>
              <a:t>Did not indicate a willingness to </a:t>
            </a:r>
            <a:r>
              <a:rPr lang="en-US" sz="1400" b="0" dirty="0" smtClean="0">
                <a:ea typeface="Arial" charset="0"/>
                <a:cs typeface="Times New Roman" pitchFamily="18" charset="0"/>
              </a:rPr>
              <a:t>adopt.</a:t>
            </a:r>
            <a:endParaRPr lang="en-US" sz="1400" b="0" dirty="0">
              <a:ea typeface="Arial" charset="0"/>
              <a:cs typeface="Times New Roman" pitchFamily="18" charset="0"/>
            </a:endParaRPr>
          </a:p>
        </p:txBody>
      </p:sp>
      <p:sp>
        <p:nvSpPr>
          <p:cNvPr id="376841" name="Text Box 9"/>
          <p:cNvSpPr txBox="1">
            <a:spLocks noChangeArrowheads="1"/>
          </p:cNvSpPr>
          <p:nvPr/>
        </p:nvSpPr>
        <p:spPr bwMode="auto">
          <a:xfrm>
            <a:off x="7280275" y="152400"/>
            <a:ext cx="1787525" cy="2031325"/>
          </a:xfrm>
          <a:prstGeom prst="rect">
            <a:avLst/>
          </a:prstGeom>
          <a:noFill/>
          <a:ln w="9525" algn="ctr">
            <a:noFill/>
            <a:miter lim="800000"/>
            <a:headEnd/>
            <a:tailEnd/>
          </a:ln>
          <a:effectLst/>
        </p:spPr>
        <p:txBody>
          <a:bodyPr>
            <a:spAutoFit/>
          </a:bodyPr>
          <a:lstStyle/>
          <a:p>
            <a:pPr algn="l">
              <a:tabLst>
                <a:tab pos="457200" algn="l"/>
                <a:tab pos="6858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1400" dirty="0">
                <a:ea typeface="Arial" charset="0"/>
                <a:cs typeface="Times New Roman" pitchFamily="18" charset="0"/>
              </a:rPr>
              <a:t>Adopters:</a:t>
            </a:r>
            <a:r>
              <a:rPr lang="en-US" sz="1400" b="0" dirty="0">
                <a:ea typeface="Arial" charset="0"/>
                <a:cs typeface="Times New Roman" pitchFamily="18" charset="0"/>
              </a:rPr>
              <a:t> 40% of SMB Companies expressed an interest in adopting Hosted Messaging and Collaboration at some price. (495k companies, 6.1m mailboxes)</a:t>
            </a:r>
          </a:p>
        </p:txBody>
      </p:sp>
      <p:sp>
        <p:nvSpPr>
          <p:cNvPr id="376842" name="Line 10"/>
          <p:cNvSpPr>
            <a:spLocks noChangeShapeType="1"/>
          </p:cNvSpPr>
          <p:nvPr/>
        </p:nvSpPr>
        <p:spPr bwMode="auto">
          <a:xfrm flipH="1">
            <a:off x="3276600" y="1905001"/>
            <a:ext cx="76200" cy="457200"/>
          </a:xfrm>
          <a:prstGeom prst="line">
            <a:avLst/>
          </a:prstGeom>
          <a:noFill/>
          <a:ln w="9525">
            <a:solidFill>
              <a:srgbClr val="FF6600"/>
            </a:solidFill>
            <a:round/>
            <a:headEnd/>
            <a:tailEnd type="triangle" w="med" len="med"/>
          </a:ln>
          <a:effectLst/>
        </p:spPr>
        <p:txBody>
          <a:bodyPr wrap="square" anchor="ctr">
            <a:spAutoFit/>
          </a:bodyPr>
          <a:lstStyle/>
          <a:p>
            <a:endParaRPr lang="nl-NL"/>
          </a:p>
        </p:txBody>
      </p:sp>
      <p:sp>
        <p:nvSpPr>
          <p:cNvPr id="376843" name="Line 11"/>
          <p:cNvSpPr>
            <a:spLocks noChangeShapeType="1"/>
          </p:cNvSpPr>
          <p:nvPr/>
        </p:nvSpPr>
        <p:spPr bwMode="auto">
          <a:xfrm flipH="1" flipV="1">
            <a:off x="3352800" y="4572000"/>
            <a:ext cx="655638" cy="865188"/>
          </a:xfrm>
          <a:prstGeom prst="line">
            <a:avLst/>
          </a:prstGeom>
          <a:noFill/>
          <a:ln w="9525">
            <a:solidFill>
              <a:srgbClr val="000000"/>
            </a:solidFill>
            <a:round/>
            <a:headEnd/>
            <a:tailEnd type="triangle" w="med" len="med"/>
          </a:ln>
          <a:effectLst/>
        </p:spPr>
        <p:txBody>
          <a:bodyPr wrap="square" anchor="ctr">
            <a:spAutoFit/>
          </a:bodyPr>
          <a:lstStyle/>
          <a:p>
            <a:endParaRPr lang="nl-NL"/>
          </a:p>
        </p:txBody>
      </p:sp>
      <p:sp>
        <p:nvSpPr>
          <p:cNvPr id="376844" name="Line 12"/>
          <p:cNvSpPr>
            <a:spLocks noChangeShapeType="1"/>
          </p:cNvSpPr>
          <p:nvPr/>
        </p:nvSpPr>
        <p:spPr bwMode="auto">
          <a:xfrm flipH="1">
            <a:off x="3733800" y="2560639"/>
            <a:ext cx="908050" cy="334962"/>
          </a:xfrm>
          <a:prstGeom prst="line">
            <a:avLst/>
          </a:prstGeom>
          <a:noFill/>
          <a:ln w="9525">
            <a:solidFill>
              <a:srgbClr val="000000"/>
            </a:solidFill>
            <a:round/>
            <a:headEnd/>
            <a:tailEnd type="triangle" w="med" len="med"/>
          </a:ln>
          <a:effectLst/>
        </p:spPr>
        <p:txBody>
          <a:bodyPr wrap="square" anchor="ctr">
            <a:spAutoFit/>
          </a:bodyPr>
          <a:lstStyle/>
          <a:p>
            <a:endParaRPr lang="nl-NL"/>
          </a:p>
        </p:txBody>
      </p:sp>
      <p:pic>
        <p:nvPicPr>
          <p:cNvPr id="376845" name="Picture 13"/>
          <p:cNvPicPr>
            <a:picLocks noChangeAspect="1" noChangeArrowheads="1"/>
          </p:cNvPicPr>
          <p:nvPr/>
        </p:nvPicPr>
        <p:blipFill>
          <a:blip r:embed="rId5" cstate="email"/>
          <a:srcRect/>
          <a:stretch>
            <a:fillRect/>
          </a:stretch>
        </p:blipFill>
        <p:spPr bwMode="auto">
          <a:xfrm>
            <a:off x="8545513" y="7424738"/>
            <a:ext cx="152400" cy="152400"/>
          </a:xfrm>
          <a:prstGeom prst="rect">
            <a:avLst/>
          </a:prstGeom>
          <a:noFill/>
          <a:ln w="9525" algn="ctr">
            <a:noFill/>
            <a:miter lim="800000"/>
            <a:headEnd/>
            <a:tailEnd/>
          </a:ln>
          <a:effectLst/>
        </p:spPr>
      </p:pic>
      <p:sp>
        <p:nvSpPr>
          <p:cNvPr id="376846" name="Line 14"/>
          <p:cNvSpPr>
            <a:spLocks noChangeShapeType="1"/>
          </p:cNvSpPr>
          <p:nvPr/>
        </p:nvSpPr>
        <p:spPr bwMode="auto">
          <a:xfrm flipV="1">
            <a:off x="1430339" y="4800599"/>
            <a:ext cx="169861" cy="457199"/>
          </a:xfrm>
          <a:prstGeom prst="line">
            <a:avLst/>
          </a:prstGeom>
          <a:noFill/>
          <a:ln w="9525">
            <a:solidFill>
              <a:srgbClr val="000000"/>
            </a:solidFill>
            <a:round/>
            <a:headEnd/>
            <a:tailEnd type="triangle" w="med" len="med"/>
          </a:ln>
          <a:effectLst/>
        </p:spPr>
        <p:txBody>
          <a:bodyPr wrap="square" anchor="ctr">
            <a:spAutoFit/>
          </a:bodyPr>
          <a:lstStyle/>
          <a:p>
            <a:endParaRPr lang="nl-NL"/>
          </a:p>
        </p:txBody>
      </p:sp>
      <p:sp>
        <p:nvSpPr>
          <p:cNvPr id="376848" name="Rectangle 16"/>
          <p:cNvSpPr>
            <a:spLocks noChangeArrowheads="1"/>
          </p:cNvSpPr>
          <p:nvPr/>
        </p:nvSpPr>
        <p:spPr bwMode="auto">
          <a:xfrm>
            <a:off x="4795838" y="2840038"/>
            <a:ext cx="2427287" cy="1031051"/>
          </a:xfrm>
          <a:prstGeom prst="rect">
            <a:avLst/>
          </a:prstGeom>
          <a:solidFill>
            <a:srgbClr val="EAEAEA"/>
          </a:solidFill>
          <a:ln w="9525" algn="ctr">
            <a:solidFill>
              <a:schemeClr val="tx1"/>
            </a:solidFill>
            <a:miter lim="800000"/>
            <a:headEnd/>
            <a:tailEnd/>
          </a:ln>
          <a:effectLst/>
        </p:spPr>
        <p:txBody>
          <a:bodyPr>
            <a:spAutoFit/>
          </a:bodyPr>
          <a:lstStyle/>
          <a:p>
            <a:pPr algn="l" fontAlgn="base"/>
            <a:r>
              <a:rPr lang="en-US" sz="1100" dirty="0">
                <a:solidFill>
                  <a:srgbClr val="996633"/>
                </a:solidFill>
              </a:rPr>
              <a:t>Mid Term Opportunity: 6%</a:t>
            </a:r>
            <a:r>
              <a:rPr lang="en-US" sz="1100" dirty="0">
                <a:solidFill>
                  <a:srgbClr val="6600FF"/>
                </a:solidFill>
              </a:rPr>
              <a:t> </a:t>
            </a:r>
            <a:r>
              <a:rPr lang="en-US" sz="1100" b="0" dirty="0">
                <a:ea typeface="Arial" charset="0"/>
                <a:cs typeface="Times New Roman" pitchFamily="18" charset="0"/>
              </a:rPr>
              <a:t>(80k companies, </a:t>
            </a:r>
            <a:r>
              <a:rPr lang="en-US" sz="1100" b="0" dirty="0" smtClean="0">
                <a:ea typeface="Arial" charset="0"/>
                <a:cs typeface="Times New Roman" pitchFamily="18" charset="0"/>
              </a:rPr>
              <a:t>1.4m mailboxes</a:t>
            </a:r>
            <a:r>
              <a:rPr lang="en-US" sz="1100" b="0" dirty="0">
                <a:ea typeface="Arial" charset="0"/>
                <a:cs typeface="Times New Roman" pitchFamily="18" charset="0"/>
              </a:rPr>
              <a:t>)</a:t>
            </a:r>
            <a:r>
              <a:rPr lang="en-US" sz="1100" dirty="0">
                <a:ea typeface="Arial" charset="0"/>
                <a:cs typeface="Times New Roman" pitchFamily="18" charset="0"/>
              </a:rPr>
              <a:t> </a:t>
            </a:r>
            <a:r>
              <a:rPr lang="en-US" sz="1100" b="0" dirty="0">
                <a:ea typeface="Arial" charset="0"/>
                <a:cs typeface="Times New Roman" pitchFamily="18" charset="0"/>
              </a:rPr>
              <a:t>Willing to pay 7.50 € or more and consider adopting in a 12-24 </a:t>
            </a:r>
            <a:r>
              <a:rPr lang="en-US" sz="1400" b="0" dirty="0">
                <a:ea typeface="Arial" charset="0"/>
                <a:cs typeface="Times New Roman" pitchFamily="18" charset="0"/>
              </a:rPr>
              <a:t>months time frame.</a:t>
            </a:r>
          </a:p>
        </p:txBody>
      </p:sp>
      <p:sp>
        <p:nvSpPr>
          <p:cNvPr id="376849" name="Line 17"/>
          <p:cNvSpPr>
            <a:spLocks noChangeShapeType="1"/>
          </p:cNvSpPr>
          <p:nvPr/>
        </p:nvSpPr>
        <p:spPr bwMode="auto">
          <a:xfrm flipH="1">
            <a:off x="3733800" y="3209925"/>
            <a:ext cx="1028700" cy="142875"/>
          </a:xfrm>
          <a:prstGeom prst="line">
            <a:avLst/>
          </a:prstGeom>
          <a:noFill/>
          <a:ln w="9525">
            <a:solidFill>
              <a:srgbClr val="000000"/>
            </a:solidFill>
            <a:round/>
            <a:headEnd/>
            <a:tailEnd type="triangle" w="med" len="med"/>
          </a:ln>
          <a:effectLst/>
        </p:spPr>
        <p:txBody>
          <a:bodyPr wrap="square" anchor="ctr">
            <a:spAutoFit/>
          </a:bodyPr>
          <a:lstStyle/>
          <a:p>
            <a:endParaRPr lang="nl-NL"/>
          </a:p>
        </p:txBody>
      </p:sp>
      <p:sp>
        <p:nvSpPr>
          <p:cNvPr id="376850" name="Rectangle 18"/>
          <p:cNvSpPr>
            <a:spLocks noChangeArrowheads="1"/>
          </p:cNvSpPr>
          <p:nvPr/>
        </p:nvSpPr>
        <p:spPr bwMode="auto">
          <a:xfrm>
            <a:off x="4656138" y="3865563"/>
            <a:ext cx="2906712" cy="769441"/>
          </a:xfrm>
          <a:prstGeom prst="rect">
            <a:avLst/>
          </a:prstGeom>
          <a:solidFill>
            <a:srgbClr val="EAEAEA"/>
          </a:solidFill>
          <a:ln w="9525" algn="ctr">
            <a:solidFill>
              <a:schemeClr val="tx1"/>
            </a:solidFill>
            <a:miter lim="800000"/>
            <a:headEnd/>
            <a:tailEnd/>
          </a:ln>
          <a:effectLst/>
        </p:spPr>
        <p:txBody>
          <a:bodyPr>
            <a:spAutoFit/>
          </a:bodyPr>
          <a:lstStyle/>
          <a:p>
            <a:pPr algn="l" fontAlgn="base"/>
            <a:r>
              <a:rPr lang="en-US" sz="1100" dirty="0">
                <a:solidFill>
                  <a:srgbClr val="996633"/>
                </a:solidFill>
              </a:rPr>
              <a:t>Long Term Opportunity: 3%</a:t>
            </a:r>
            <a:r>
              <a:rPr lang="en-US" sz="1100" dirty="0">
                <a:solidFill>
                  <a:srgbClr val="6600FF"/>
                </a:solidFill>
              </a:rPr>
              <a:t> </a:t>
            </a:r>
            <a:r>
              <a:rPr lang="en-US" sz="1100" b="0" dirty="0">
                <a:ea typeface="Arial" charset="0"/>
                <a:cs typeface="Times New Roman" pitchFamily="18" charset="0"/>
              </a:rPr>
              <a:t>(40k companies, </a:t>
            </a:r>
            <a:r>
              <a:rPr lang="en-US" sz="1100" b="0" dirty="0" smtClean="0">
                <a:ea typeface="Arial" charset="0"/>
                <a:cs typeface="Times New Roman" pitchFamily="18" charset="0"/>
              </a:rPr>
              <a:t>281k mailboxes</a:t>
            </a:r>
            <a:r>
              <a:rPr lang="en-US" sz="1100" b="0" dirty="0">
                <a:ea typeface="Arial" charset="0"/>
                <a:cs typeface="Times New Roman" pitchFamily="18" charset="0"/>
              </a:rPr>
              <a:t>)</a:t>
            </a:r>
            <a:r>
              <a:rPr lang="en-US" sz="1100" dirty="0">
                <a:ea typeface="Arial" charset="0"/>
                <a:cs typeface="Times New Roman" pitchFamily="18" charset="0"/>
              </a:rPr>
              <a:t> </a:t>
            </a:r>
            <a:r>
              <a:rPr lang="en-US" sz="1100" b="0" dirty="0">
                <a:ea typeface="Arial" charset="0"/>
                <a:cs typeface="Times New Roman" pitchFamily="18" charset="0"/>
              </a:rPr>
              <a:t>Willing to pay 7.50 € or more and consider adopting in a time frame beyond 24 months.</a:t>
            </a:r>
            <a:endParaRPr lang="en-US" sz="1400" b="0" dirty="0">
              <a:ea typeface="Arial" charset="0"/>
              <a:cs typeface="Times New Roman" pitchFamily="18" charset="0"/>
            </a:endParaRPr>
          </a:p>
        </p:txBody>
      </p:sp>
      <p:sp>
        <p:nvSpPr>
          <p:cNvPr id="376851" name="Line 19"/>
          <p:cNvSpPr>
            <a:spLocks noChangeShapeType="1"/>
          </p:cNvSpPr>
          <p:nvPr/>
        </p:nvSpPr>
        <p:spPr bwMode="auto">
          <a:xfrm flipH="1" flipV="1">
            <a:off x="3733799" y="3733800"/>
            <a:ext cx="906463" cy="273050"/>
          </a:xfrm>
          <a:prstGeom prst="line">
            <a:avLst/>
          </a:prstGeom>
          <a:noFill/>
          <a:ln w="9525">
            <a:solidFill>
              <a:srgbClr val="000000"/>
            </a:solidFill>
            <a:round/>
            <a:headEnd/>
            <a:tailEnd type="triangle" w="med" len="med"/>
          </a:ln>
          <a:effectLst/>
        </p:spPr>
        <p:txBody>
          <a:bodyPr wrap="square" anchor="ctr">
            <a:spAutoFit/>
          </a:bodyPr>
          <a:lstStyle/>
          <a:p>
            <a:endParaRPr lang="nl-NL"/>
          </a:p>
        </p:txBody>
      </p:sp>
      <p:sp>
        <p:nvSpPr>
          <p:cNvPr id="21" name="Rectangle 20"/>
          <p:cNvSpPr/>
          <p:nvPr/>
        </p:nvSpPr>
        <p:spPr>
          <a:xfrm>
            <a:off x="6705600" y="5029200"/>
            <a:ext cx="2438400" cy="830997"/>
          </a:xfrm>
          <a:prstGeom prst="rect">
            <a:avLst/>
          </a:prstGeom>
        </p:spPr>
        <p:txBody>
          <a:bodyPr wrap="square">
            <a:spAutoFit/>
          </a:bodyPr>
          <a:lstStyle/>
          <a:p>
            <a:r>
              <a:rPr lang="en-US" sz="1600" i="1" dirty="0" smtClean="0"/>
              <a:t>Source: Edge Strategies Primary research done in 12 countries in EMEA.</a:t>
            </a:r>
            <a:r>
              <a:rPr lang="en-US" sz="16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Segoe"/>
        <a:ea typeface="MS PGothic"/>
        <a:cs typeface="MS PGothic"/>
      </a:majorFont>
      <a:minorFont>
        <a:latin typeface="Segoe"/>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1"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1" charset="0"/>
            <a:ea typeface="MS PGothic" pitchFamily="34" charset="-128"/>
            <a:cs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D46F7EC7E95947B67BEC980D487292" ma:contentTypeVersion="0" ma:contentTypeDescription="Create a new document." ma:contentTypeScope="" ma:versionID="5e8459bbc925ded571ac90d9a99ef01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8B61FCA-C886-477B-BDC5-4E0E50447E9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D9CB3A79-181E-4872-B8C9-B0634C26568D}">
  <ds:schemaRefs>
    <ds:schemaRef ds:uri="http://schemas.microsoft.com/sharepoint/v3/contenttype/forms"/>
  </ds:schemaRefs>
</ds:datastoreItem>
</file>

<file path=customXml/itemProps3.xml><?xml version="1.0" encoding="utf-8"?>
<ds:datastoreItem xmlns:ds="http://schemas.openxmlformats.org/officeDocument/2006/customXml" ds:itemID="{DB76FB34-65DA-4A43-8357-BBE8820BC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Starr Dual G5:Applications:Microsoft Office 2004:Templates:Presentations:Designs:Bold Stripes</Template>
  <TotalTime>0</TotalTime>
  <Words>3632</Words>
  <Application>Microsoft Office PowerPoint</Application>
  <PresentationFormat>On-screen Show (4:3)</PresentationFormat>
  <Paragraphs>577</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Blank Presentation</vt:lpstr>
      <vt:lpstr>Chart</vt:lpstr>
      <vt:lpstr>Slide 1</vt:lpstr>
      <vt:lpstr>The Business Opportunity for Hosted Communication and Collaboration in the SMB market</vt:lpstr>
      <vt:lpstr>Solution overview</vt:lpstr>
      <vt:lpstr>End Customer Experiences HMC 4.0 and 4.5</vt:lpstr>
      <vt:lpstr>Sell With Business: Delivering the Business Services Revenue Roadmap</vt:lpstr>
      <vt:lpstr>Business Opportunities</vt:lpstr>
      <vt:lpstr>Hosting helps you save your customers money</vt:lpstr>
      <vt:lpstr>Hosted Exchange Business Email Opportunity (EMEA)</vt:lpstr>
      <vt:lpstr>Example: German SMB Population</vt:lpstr>
      <vt:lpstr>Korea</vt:lpstr>
      <vt:lpstr>Korea: 10% of SMB Companies in Korea are interested In considering HMC within the next year at $US 15.</vt:lpstr>
      <vt:lpstr>China</vt:lpstr>
      <vt:lpstr>China: The best candidates for Hosted Exchange are defined as likely to consider Hosted Exchange for $10 or more per user per month, and likely to switch within 2 years. </vt:lpstr>
      <vt:lpstr>India</vt:lpstr>
      <vt:lpstr>India: The best candidates for Hosted Exchange are defined as likely to consider Hosted Exchange for $10 or more per user per month, and likely to switch in 2 years or less. </vt:lpstr>
      <vt:lpstr>LATAM</vt:lpstr>
      <vt:lpstr>Slide 17</vt:lpstr>
      <vt:lpstr>MEA Gulf</vt:lpstr>
      <vt:lpstr>Slide 19</vt:lpstr>
      <vt:lpstr>Hosted Exchange Business Email - Key Sales Drivers</vt:lpstr>
      <vt:lpstr>Up Selling POP Users to Premium Business Email</vt:lpstr>
      <vt:lpstr>Not all Consumer are just “Consumers”</vt:lpstr>
      <vt:lpstr>HMC Attached Services </vt:lpstr>
      <vt:lpstr>Business Opportunity - Mobile</vt:lpstr>
      <vt:lpstr>Microsoft Hosting is Mobile-Ready</vt:lpstr>
      <vt:lpstr>New features of Hosted Exchange 2007 + Windows Mobile 6</vt:lpstr>
      <vt:lpstr>SharePoint Market Opportunity</vt:lpstr>
      <vt:lpstr>Going to Market with SharePoint – Business Solutions, not products</vt:lpstr>
      <vt:lpstr>Helping Partners Succeed</vt:lpstr>
      <vt:lpstr>Helping Partners Succeed</vt:lpstr>
      <vt:lpstr>Outbound Sales Workshops and Resources</vt:lpstr>
      <vt:lpstr>Hosted Exchange + SharePoint Sales Toolkit</vt:lpstr>
      <vt:lpstr>HMC Sales Toolkit v2</vt:lpstr>
      <vt:lpstr>Slide 34</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2009-05-20T13:27:02Z</dcterms:created>
  <dcterms:modified xsi:type="dcterms:W3CDTF">2009-06-19T00:42:57Z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0x01010085D46F7EC7E95947B67BEC980D487292</vt:lpwstr>
  </property>
  <property fmtid="{D5CDD505-2E9C-101B-9397-08002B2CF9AE}" pid="3" name="_MarkAsFinal">
    <vt:bool>true</vt:bool>
  </property>
</Properties>
</file>