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20" r:id="rId4"/>
    <p:sldMasterId id="2147483733" r:id="rId5"/>
    <p:sldMasterId id="2147483735" r:id="rId6"/>
  </p:sldMasterIdLst>
  <p:notesMasterIdLst>
    <p:notesMasterId r:id="rId48"/>
  </p:notesMasterIdLst>
  <p:handoutMasterIdLst>
    <p:handoutMasterId r:id="rId49"/>
  </p:handoutMasterIdLst>
  <p:sldIdLst>
    <p:sldId id="345" r:id="rId7"/>
    <p:sldId id="300" r:id="rId8"/>
    <p:sldId id="315" r:id="rId9"/>
    <p:sldId id="358" r:id="rId10"/>
    <p:sldId id="359" r:id="rId11"/>
    <p:sldId id="361" r:id="rId12"/>
    <p:sldId id="362" r:id="rId13"/>
    <p:sldId id="390" r:id="rId14"/>
    <p:sldId id="388" r:id="rId15"/>
    <p:sldId id="355" r:id="rId16"/>
    <p:sldId id="348" r:id="rId17"/>
    <p:sldId id="349" r:id="rId18"/>
    <p:sldId id="350" r:id="rId19"/>
    <p:sldId id="351" r:id="rId20"/>
    <p:sldId id="352" r:id="rId21"/>
    <p:sldId id="353" r:id="rId22"/>
    <p:sldId id="354" r:id="rId23"/>
    <p:sldId id="364" r:id="rId24"/>
    <p:sldId id="365" r:id="rId25"/>
    <p:sldId id="366" r:id="rId26"/>
    <p:sldId id="360" r:id="rId27"/>
    <p:sldId id="262" r:id="rId28"/>
    <p:sldId id="316" r:id="rId29"/>
    <p:sldId id="391" r:id="rId30"/>
    <p:sldId id="389" r:id="rId31"/>
    <p:sldId id="376" r:id="rId32"/>
    <p:sldId id="374" r:id="rId33"/>
    <p:sldId id="375" r:id="rId34"/>
    <p:sldId id="318" r:id="rId35"/>
    <p:sldId id="302" r:id="rId36"/>
    <p:sldId id="303" r:id="rId37"/>
    <p:sldId id="304" r:id="rId38"/>
    <p:sldId id="305" r:id="rId39"/>
    <p:sldId id="313" r:id="rId40"/>
    <p:sldId id="306" r:id="rId41"/>
    <p:sldId id="281" r:id="rId42"/>
    <p:sldId id="307" r:id="rId43"/>
    <p:sldId id="308" r:id="rId44"/>
    <p:sldId id="312" r:id="rId45"/>
    <p:sldId id="367" r:id="rId46"/>
    <p:sldId id="36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9636" autoAdjust="0"/>
  </p:normalViewPr>
  <p:slideViewPr>
    <p:cSldViewPr>
      <p:cViewPr>
        <p:scale>
          <a:sx n="78" d="100"/>
          <a:sy n="78" d="100"/>
        </p:scale>
        <p:origin x="-654" y="-774"/>
      </p:cViewPr>
      <p:guideLst>
        <p:guide orient="horz" pos="2160"/>
        <p:guide pos="2880"/>
      </p:guideLst>
    </p:cSldViewPr>
  </p:slideViewPr>
  <p:outlineViewPr>
    <p:cViewPr>
      <p:scale>
        <a:sx n="33" d="100"/>
        <a:sy n="33" d="100"/>
      </p:scale>
      <p:origin x="264" y="6545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85170F-C169-42DE-8570-A1B16E8ECA3E}" type="datetimeFigureOut">
              <a:rPr lang="en-US" smtClean="0"/>
              <a:pPr/>
              <a:t>6/18/2009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F86191-D9F9-4696-81E3-5504A583AF6D}"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81665-353A-4978-BAF6-5F165AD9A582}" type="datetimeFigureOut">
              <a:rPr lang="en-US" smtClean="0"/>
              <a:pPr/>
              <a:t>6/18/2009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7C916A-804E-41F7-A553-6E6B994548D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7C916A-804E-41F7-A553-6E6B994548D4}" type="slidenum">
              <a:rPr lang="en-US" smtClean="0"/>
              <a:pPr/>
              <a:t>1</a:t>
            </a:fld>
            <a:endParaRPr lang="en-US" dirty="0"/>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D952CA5F-3177-4644-BF75-7FE1965163B2}" type="slidenum">
              <a:rPr lang="en-US" smtClean="0">
                <a:ea typeface="MS PGothic" pitchFamily="34" charset="-128"/>
              </a:rPr>
              <a:pPr/>
              <a:t>11</a:t>
            </a:fld>
            <a:endParaRPr lang="en-US" dirty="0" smtClean="0">
              <a:ea typeface="MS PGothic"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D952CA5F-3177-4644-BF75-7FE1965163B2}" type="slidenum">
              <a:rPr lang="en-US" smtClean="0">
                <a:ea typeface="MS PGothic" pitchFamily="34" charset="-128"/>
              </a:rPr>
              <a:pPr/>
              <a:t>12</a:t>
            </a:fld>
            <a:endParaRPr lang="en-US" dirty="0" smtClean="0">
              <a:ea typeface="MS PGothic"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F06DD2D-9FA3-495F-BE4A-05FBBC112025}" type="slidenum">
              <a:rPr lang="en-US" smtClean="0">
                <a:ea typeface="MS PGothic" pitchFamily="34" charset="-128"/>
              </a:rPr>
              <a:pPr/>
              <a:t>13</a:t>
            </a:fld>
            <a:endParaRPr lang="en-US" dirty="0" smtClean="0">
              <a:ea typeface="MS PGothic" pitchFamily="34" charset="-128"/>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F407779-80F4-4C3E-95DD-C348AE62C555}" type="slidenum">
              <a:rPr lang="en-US" smtClean="0">
                <a:ea typeface="MS PGothic" pitchFamily="34" charset="-128"/>
              </a:rPr>
              <a:pPr/>
              <a:t>14</a:t>
            </a:fld>
            <a:endParaRPr lang="en-US" dirty="0" smtClean="0">
              <a:ea typeface="MS PGothic" pitchFamily="34"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26C894D-E6E9-447A-B8F8-8A9F4CE702AF}" type="slidenum">
              <a:rPr lang="en-US" smtClean="0">
                <a:ea typeface="MS PGothic" pitchFamily="34" charset="-128"/>
              </a:rPr>
              <a:pPr/>
              <a:t>15</a:t>
            </a:fld>
            <a:endParaRPr lang="en-US" dirty="0" smtClean="0">
              <a:ea typeface="MS PGothic" pitchFamily="34"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D952CA5F-3177-4644-BF75-7FE1965163B2}" type="slidenum">
              <a:rPr lang="en-US" smtClean="0">
                <a:ea typeface="MS PGothic" pitchFamily="34" charset="-128"/>
              </a:rPr>
              <a:pPr/>
              <a:t>16</a:t>
            </a:fld>
            <a:endParaRPr lang="en-US" dirty="0" smtClean="0">
              <a:ea typeface="MS PGothic"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F303B5D-022B-4130-95AA-2C77368941CC}" type="slidenum">
              <a:rPr lang="en-US" smtClean="0">
                <a:ea typeface="MS PGothic" pitchFamily="34" charset="-128"/>
              </a:rPr>
              <a:pPr/>
              <a:t>17</a:t>
            </a:fld>
            <a:endParaRPr lang="en-US" dirty="0" smtClean="0">
              <a:ea typeface="MS PGothic" pitchFamily="34"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82BE51-5BE8-425A-B830-4F9B98B25985}"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0F7C916A-804E-41F7-A553-6E6B994548D4}"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D952CA5F-3177-4644-BF75-7FE1965163B2}" type="slidenum">
              <a:rPr lang="en-US" smtClean="0">
                <a:ea typeface="MS PGothic" pitchFamily="34" charset="-128"/>
              </a:rPr>
              <a:pPr/>
              <a:t>26</a:t>
            </a:fld>
            <a:endParaRPr lang="en-US" dirty="0" smtClean="0">
              <a:ea typeface="MS PGothic"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F303B5D-022B-4130-95AA-2C77368941CC}" type="slidenum">
              <a:rPr lang="en-US" smtClean="0">
                <a:ea typeface="MS PGothic" pitchFamily="34" charset="-128"/>
              </a:rPr>
              <a:pPr/>
              <a:t>27</a:t>
            </a:fld>
            <a:endParaRPr lang="en-US" dirty="0" smtClean="0">
              <a:ea typeface="MS PGothic" pitchFamily="34"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609600"/>
            <a:ext cx="4572000" cy="3429000"/>
          </a:xfrm>
        </p:spPr>
      </p:sp>
      <p:sp>
        <p:nvSpPr>
          <p:cNvPr id="3" name="Notes Placeholder 2"/>
          <p:cNvSpPr>
            <a:spLocks noGrp="1"/>
          </p:cNvSpPr>
          <p:nvPr>
            <p:ph type="body" idx="1"/>
          </p:nvPr>
        </p:nvSpPr>
        <p:spPr/>
        <p:txBody>
          <a:bodyPr>
            <a:normAutofit/>
          </a:bodyPr>
          <a:lstStyle/>
          <a:p>
            <a:pPr lvl="0"/>
            <a:endParaRPr lang="en-US" dirty="0" smtClean="0"/>
          </a:p>
        </p:txBody>
      </p:sp>
      <p:sp>
        <p:nvSpPr>
          <p:cNvPr id="4" name="Slide Number Placeholder 3"/>
          <p:cNvSpPr>
            <a:spLocks noGrp="1"/>
          </p:cNvSpPr>
          <p:nvPr>
            <p:ph type="sldNum" sz="quarter" idx="10"/>
          </p:nvPr>
        </p:nvSpPr>
        <p:spPr/>
        <p:txBody>
          <a:bodyPr/>
          <a:lstStyle/>
          <a:p>
            <a:fld id="{0F7C916A-804E-41F7-A553-6E6B994548D4}"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69FA2B9-13EF-4240-B6A4-91485E5DC235}" type="slidenum">
              <a:rPr lang="en-US"/>
              <a:pPr/>
              <a:t>36</a:t>
            </a:fld>
            <a:endParaRPr lang="en-US" dirty="0"/>
          </a:p>
        </p:txBody>
      </p:sp>
      <p:sp>
        <p:nvSpPr>
          <p:cNvPr id="16387" name="Rectangle 1"/>
          <p:cNvSpPr>
            <a:spLocks noGrp="1" noRot="1" noChangeAspect="1" noTextEdit="1"/>
          </p:cNvSpPr>
          <p:nvPr>
            <p:ph type="sldImg"/>
          </p:nvPr>
        </p:nvSpPr>
        <p:spPr>
          <a:ln/>
        </p:spPr>
      </p:sp>
      <p:sp>
        <p:nvSpPr>
          <p:cNvPr id="16388" name="Rectangle 2"/>
          <p:cNvSpPr>
            <a:spLocks noGrp="1"/>
          </p:cNvSpPr>
          <p:nvPr>
            <p:ph type="body" idx="1"/>
          </p:nvPr>
        </p:nvSpPr>
        <p:spPr>
          <a:xfrm>
            <a:off x="686421" y="4344025"/>
            <a:ext cx="5485158" cy="4112926"/>
          </a:xfrm>
          <a:noFill/>
          <a:ln/>
        </p:spPr>
        <p:txBody>
          <a:bodyPr lIns="93163" tIns="46582" rIns="93163" bIns="46582"/>
          <a:lstStyle/>
          <a:p>
            <a:pPr eaLnBrk="1" hangingPunct="1">
              <a:spcBef>
                <a:spcPct val="0"/>
              </a:spcBef>
            </a:pPr>
            <a:endParaRPr lang="en-US" dirty="0" smtClean="0"/>
          </a:p>
        </p:txBody>
      </p:sp>
      <p:sp>
        <p:nvSpPr>
          <p:cNvPr id="16389" name="Rectangle 3"/>
          <p:cNvSpPr txBox="1">
            <a:spLocks noGrp="1"/>
          </p:cNvSpPr>
          <p:nvPr/>
        </p:nvSpPr>
        <p:spPr bwMode="auto">
          <a:xfrm>
            <a:off x="3884027" y="8686488"/>
            <a:ext cx="2972421" cy="455951"/>
          </a:xfrm>
          <a:prstGeom prst="rect">
            <a:avLst/>
          </a:prstGeom>
          <a:noFill/>
          <a:ln w="9525">
            <a:noFill/>
            <a:miter lim="800000"/>
            <a:headEnd/>
            <a:tailEnd/>
          </a:ln>
        </p:spPr>
        <p:txBody>
          <a:bodyPr lIns="93163" tIns="46582" rIns="93163" bIns="46582" anchor="b"/>
          <a:lstStyle/>
          <a:p>
            <a:pPr algn="r" defTabSz="905090"/>
            <a:fld id="{0DCD2B7D-73D2-493D-98F8-6D797F968905}" type="slidenum">
              <a:rPr lang="en-US" b="0">
                <a:solidFill>
                  <a:schemeClr val="tx1"/>
                </a:solidFill>
                <a:latin typeface="Calibri" pitchFamily="34" charset="0"/>
              </a:rPr>
              <a:pPr algn="r" defTabSz="905090"/>
              <a:t>36</a:t>
            </a:fld>
            <a:endParaRPr lang="en-US" b="0" dirty="0">
              <a:solidFill>
                <a:schemeClr val="tx1"/>
              </a:solidFill>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0EBEEA-83E7-4086-A22D-7FAED49744C0}"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4ED6618-52B9-4019-BB0E-39BDF53713B0}"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41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ED6618-52B9-4019-BB0E-39BDF53713B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82BE51-5BE8-425A-B830-4F9B98B2598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82BE51-5BE8-425A-B830-4F9B98B2598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0F7C916A-804E-41F7-A553-6E6B994548D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gradFill>
                  <a:gsLst>
                    <a:gs pos="0">
                      <a:schemeClr val="tx1"/>
                    </a:gs>
                    <a:gs pos="100000">
                      <a:schemeClr val="tx1"/>
                    </a:gs>
                  </a:gsLst>
                  <a:lin ang="16200000" scaled="1"/>
                </a:gra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descr="Host_Days_PPT_divider.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3276599" y="4406900"/>
            <a:ext cx="521811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76599" y="2906713"/>
            <a:ext cx="521811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gradFill>
                  <a:gsLst>
                    <a:gs pos="0">
                      <a:schemeClr val="tx1"/>
                    </a:gs>
                    <a:gs pos="100000">
                      <a:schemeClr val="tx1"/>
                    </a:gs>
                  </a:gsLst>
                  <a:lin ang="16200000" scaled="1"/>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chemeClr val="accent6">
                        <a:lumMod val="75000"/>
                      </a:schemeClr>
                    </a:gs>
                    <a:gs pos="28000">
                      <a:schemeClr val="accent6">
                        <a:lumMod val="75000"/>
                      </a:schemeClr>
                    </a:gs>
                    <a:gs pos="62000">
                      <a:schemeClr val="accent1">
                        <a:lumMod val="75000"/>
                      </a:schemeClr>
                    </a:gs>
                    <a:gs pos="88000">
                      <a:schemeClr val="accent1"/>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effectLst>
                  <a:outerShdw blurRad="38100" dist="38100" dir="2700000" algn="tl">
                    <a:srgbClr val="000000">
                      <a:alpha val="43137"/>
                    </a:srgbClr>
                  </a:outerShdw>
                </a:effectLst>
              </a:defRPr>
            </a:lvl1pPr>
            <a:lvl2pPr>
              <a:lnSpc>
                <a:spcPct val="90000"/>
              </a:lnSpc>
              <a:defRPr>
                <a:effectLst>
                  <a:outerShdw blurRad="38100" dist="38100" dir="2700000" algn="tl">
                    <a:srgbClr val="000000">
                      <a:alpha val="43137"/>
                    </a:srgbClr>
                  </a:outerShdw>
                </a:effectLst>
              </a:defRPr>
            </a:lvl2pPr>
            <a:lvl3pPr>
              <a:lnSpc>
                <a:spcPct val="90000"/>
              </a:lnSpc>
              <a:defRPr>
                <a:effectLst>
                  <a:outerShdw blurRad="38100" dist="38100" dir="2700000" algn="tl">
                    <a:srgbClr val="000000">
                      <a:alpha val="43137"/>
                    </a:srgbClr>
                  </a:outerShdw>
                </a:effectLst>
              </a:defRPr>
            </a:lvl3pPr>
            <a:lvl4pPr>
              <a:lnSpc>
                <a:spcPct val="90000"/>
              </a:lnSpc>
              <a:defRPr>
                <a:effectLst>
                  <a:outerShdw blurRad="38100" dist="38100" dir="2700000" algn="tl">
                    <a:srgbClr val="000000">
                      <a:alpha val="43137"/>
                    </a:srgbClr>
                  </a:outerShdw>
                </a:effectLst>
              </a:defRPr>
            </a:lvl4pPr>
            <a:lvl5pPr>
              <a:lnSpc>
                <a:spcPct val="90000"/>
              </a:lnSpc>
              <a:defRPr>
                <a:effectLst>
                  <a:outerShdw blurRad="38100" dist="38100" dir="2700000" algn="tl">
                    <a:srgbClr val="000000">
                      <a:alpha val="43137"/>
                    </a:srgbClr>
                  </a:outerShdw>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8.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bg1">
                  <a:lumMod val="75000"/>
                  <a:lumOff val="25000"/>
                </a:schemeClr>
              </a:gs>
              <a:gs pos="50000">
                <a:schemeClr val="bg1">
                  <a:lumMod val="65000"/>
                  <a:lumOff val="35000"/>
                </a:schemeClr>
              </a:gs>
              <a:gs pos="100000">
                <a:schemeClr val="bg1"/>
              </a:gs>
            </a:gsLst>
            <a:lin ang="16200000" scaled="1"/>
            <a:tileRect/>
          </a:gradFill>
          <a:effectLst>
            <a:glow rad="63500">
              <a:schemeClr val="tx1">
                <a:alpha val="40000"/>
              </a:schemeClr>
            </a:glo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gradFill>
            <a:gsLst>
              <a:gs pos="0">
                <a:schemeClr val="tx1"/>
              </a:gs>
              <a:gs pos="100000">
                <a:schemeClr val="tx1"/>
              </a:gs>
            </a:gsLst>
            <a:lin ang="16200000" scaled="1"/>
          </a:gradFill>
          <a:effectLst>
            <a:outerShdw blurRad="38100" dist="38100" dir="2700000" algn="tl">
              <a:srgbClr val="000000">
                <a:alpha val="43137"/>
              </a:srgbClr>
            </a:outerShdw>
          </a:effectLst>
          <a:latin typeface="+mn-lt"/>
          <a:ea typeface="+mn-ea"/>
          <a:cs typeface="+mn-cs"/>
        </a:defRPr>
      </a:lvl1pPr>
      <a:lvl2pPr marL="855663" indent="-395288" algn="l" defTabSz="914363" rtl="0" eaLnBrk="1" latinLnBrk="0" hangingPunct="1">
        <a:lnSpc>
          <a:spcPct val="90000"/>
        </a:lnSpc>
        <a:spcBef>
          <a:spcPct val="20000"/>
        </a:spcBef>
        <a:buFontTx/>
        <a:buBlip>
          <a:blip r:embed="rId16"/>
        </a:buBlip>
        <a:defRPr sz="2800" kern="1200">
          <a:gradFill>
            <a:gsLst>
              <a:gs pos="0">
                <a:schemeClr val="tx1"/>
              </a:gs>
              <a:gs pos="100000">
                <a:schemeClr val="tx1"/>
              </a:gs>
            </a:gsLst>
            <a:lin ang="16200000" scaled="1"/>
          </a:gradFill>
          <a:effectLst>
            <a:outerShdw blurRad="38100" dist="38100" dir="2700000" algn="tl">
              <a:srgbClr val="000000">
                <a:alpha val="43137"/>
              </a:srgbClr>
            </a:outerShdw>
          </a:effectLst>
          <a:latin typeface="+mn-lt"/>
          <a:ea typeface="+mn-ea"/>
          <a:cs typeface="+mn-cs"/>
        </a:defRPr>
      </a:lvl2pPr>
      <a:lvl3pPr marL="1258888" indent="-403225" algn="l" defTabSz="914363" rtl="0" eaLnBrk="1" latinLnBrk="0" hangingPunct="1">
        <a:lnSpc>
          <a:spcPct val="90000"/>
        </a:lnSpc>
        <a:spcBef>
          <a:spcPct val="20000"/>
        </a:spcBef>
        <a:buFontTx/>
        <a:buBlip>
          <a:blip r:embed="rId16"/>
        </a:buBlip>
        <a:defRPr sz="2400" kern="1200">
          <a:gradFill>
            <a:gsLst>
              <a:gs pos="0">
                <a:schemeClr val="tx1"/>
              </a:gs>
              <a:gs pos="100000">
                <a:schemeClr val="tx1"/>
              </a:gs>
            </a:gsLst>
            <a:lin ang="16200000" scaled="1"/>
          </a:gradFill>
          <a:effectLst>
            <a:outerShdw blurRad="38100" dist="38100" dir="2700000" algn="tl">
              <a:srgbClr val="000000">
                <a:alpha val="43137"/>
              </a:srgbClr>
            </a:outerShdw>
          </a:effectLst>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gradFill>
            <a:gsLst>
              <a:gs pos="0">
                <a:schemeClr val="tx1"/>
              </a:gs>
              <a:gs pos="100000">
                <a:schemeClr val="tx1"/>
              </a:gs>
            </a:gsLst>
            <a:lin ang="16200000" scaled="1"/>
          </a:gradFill>
          <a:effectLst>
            <a:outerShdw blurRad="38100" dist="38100" dir="2700000" algn="tl">
              <a:srgbClr val="000000">
                <a:alpha val="43137"/>
              </a:srgbClr>
            </a:outerShdw>
          </a:effectLst>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gradFill>
            <a:gsLst>
              <a:gs pos="0">
                <a:schemeClr val="tx1"/>
              </a:gs>
              <a:gs pos="100000">
                <a:schemeClr val="tx1"/>
              </a:gs>
            </a:gsLst>
            <a:lin ang="16200000" scaled="1"/>
          </a:gradFill>
          <a:effectLst>
            <a:outerShdw blurRad="38100" dist="38100" dir="2700000" algn="tl">
              <a:srgbClr val="000000">
                <a:alpha val="43137"/>
              </a:srgbClr>
            </a:outerShdw>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chemeClr val="tx1"/>
              </a:gs>
              <a:gs pos="50000">
                <a:schemeClr val="tx1">
                  <a:lumMod val="65000"/>
                  <a:lumOff val="35000"/>
                </a:schemeClr>
              </a:gs>
              <a:gs pos="100000">
                <a:schemeClr val="tx1"/>
              </a:gs>
            </a:gsLst>
            <a:lin ang="16200000" scaled="1"/>
            <a:tileRect/>
          </a:gradFill>
          <a:effectLst>
            <a:glow rad="63500">
              <a:schemeClr val="bg2">
                <a:alpha val="40000"/>
              </a:schemeClr>
            </a:glo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7" r:id="rId3"/>
  </p:sldLayoutIdLst>
  <p:transition>
    <p:fade/>
  </p:transition>
  <p:timing>
    <p:tnLst>
      <p:par>
        <p:cTn id="1" dur="indefinite" restart="never" nodeType="tmRoot"/>
      </p:par>
    </p:tnLst>
  </p:timing>
  <p:hf sldNum="0" hdr="0" ftr="0" dt="0"/>
  <p:txStyles>
    <p:titleStyle>
      <a:lvl1pPr algn="l" rtl="0" eaLnBrk="1" fontAlgn="base" hangingPunct="1">
        <a:spcBef>
          <a:spcPct val="0"/>
        </a:spcBef>
        <a:spcAft>
          <a:spcPct val="0"/>
        </a:spcAft>
        <a:defRPr sz="2500">
          <a:solidFill>
            <a:schemeClr val="bg1"/>
          </a:solidFill>
          <a:latin typeface="+mj-lt"/>
          <a:ea typeface="+mj-ea"/>
          <a:cs typeface="+mj-cs"/>
        </a:defRPr>
      </a:lvl1pPr>
      <a:lvl2pPr algn="l" rtl="0" eaLnBrk="1" fontAlgn="base" hangingPunct="1">
        <a:spcBef>
          <a:spcPct val="0"/>
        </a:spcBef>
        <a:spcAft>
          <a:spcPct val="0"/>
        </a:spcAft>
        <a:defRPr sz="2500">
          <a:solidFill>
            <a:schemeClr val="bg1"/>
          </a:solidFill>
          <a:latin typeface="Segoe" pitchFamily="61" charset="0"/>
          <a:ea typeface="MS PGothic" pitchFamily="34" charset="-128"/>
          <a:cs typeface="MS PGothic" pitchFamily="34" charset="-128"/>
        </a:defRPr>
      </a:lvl2pPr>
      <a:lvl3pPr algn="l" rtl="0" eaLnBrk="1" fontAlgn="base" hangingPunct="1">
        <a:spcBef>
          <a:spcPct val="0"/>
        </a:spcBef>
        <a:spcAft>
          <a:spcPct val="0"/>
        </a:spcAft>
        <a:defRPr sz="2500">
          <a:solidFill>
            <a:schemeClr val="bg1"/>
          </a:solidFill>
          <a:latin typeface="Segoe" pitchFamily="61" charset="0"/>
          <a:ea typeface="MS PGothic" pitchFamily="34" charset="-128"/>
          <a:cs typeface="MS PGothic" pitchFamily="34" charset="-128"/>
        </a:defRPr>
      </a:lvl3pPr>
      <a:lvl4pPr algn="l" rtl="0" eaLnBrk="1" fontAlgn="base" hangingPunct="1">
        <a:spcBef>
          <a:spcPct val="0"/>
        </a:spcBef>
        <a:spcAft>
          <a:spcPct val="0"/>
        </a:spcAft>
        <a:defRPr sz="2500">
          <a:solidFill>
            <a:schemeClr val="bg1"/>
          </a:solidFill>
          <a:latin typeface="Segoe" pitchFamily="61" charset="0"/>
          <a:ea typeface="MS PGothic" pitchFamily="34" charset="-128"/>
          <a:cs typeface="MS PGothic" pitchFamily="34" charset="-128"/>
        </a:defRPr>
      </a:lvl4pPr>
      <a:lvl5pPr algn="l" rtl="0" eaLnBrk="1" fontAlgn="base" hangingPunct="1">
        <a:spcBef>
          <a:spcPct val="0"/>
        </a:spcBef>
        <a:spcAft>
          <a:spcPct val="0"/>
        </a:spcAft>
        <a:defRPr sz="2500">
          <a:solidFill>
            <a:schemeClr val="bg1"/>
          </a:solidFill>
          <a:latin typeface="Segoe" pitchFamily="61" charset="0"/>
          <a:ea typeface="MS PGothic" pitchFamily="34" charset="-128"/>
          <a:cs typeface="MS PGothic" pitchFamily="34" charset="-128"/>
        </a:defRPr>
      </a:lvl5pPr>
      <a:lvl6pPr marL="457200" algn="l" rtl="0" eaLnBrk="1" fontAlgn="base" hangingPunct="1">
        <a:spcBef>
          <a:spcPct val="0"/>
        </a:spcBef>
        <a:spcAft>
          <a:spcPct val="0"/>
        </a:spcAft>
        <a:defRPr sz="2500">
          <a:solidFill>
            <a:srgbClr val="3C86BD"/>
          </a:solidFill>
          <a:latin typeface="Segoe" pitchFamily="61" charset="0"/>
          <a:ea typeface="MS PGothic" pitchFamily="34" charset="-128"/>
          <a:cs typeface="MS PGothic" pitchFamily="34" charset="-128"/>
        </a:defRPr>
      </a:lvl6pPr>
      <a:lvl7pPr marL="914400" algn="l" rtl="0" eaLnBrk="1" fontAlgn="base" hangingPunct="1">
        <a:spcBef>
          <a:spcPct val="0"/>
        </a:spcBef>
        <a:spcAft>
          <a:spcPct val="0"/>
        </a:spcAft>
        <a:defRPr sz="2500">
          <a:solidFill>
            <a:srgbClr val="3C86BD"/>
          </a:solidFill>
          <a:latin typeface="Segoe" pitchFamily="61" charset="0"/>
          <a:ea typeface="MS PGothic" pitchFamily="34" charset="-128"/>
          <a:cs typeface="MS PGothic" pitchFamily="34" charset="-128"/>
        </a:defRPr>
      </a:lvl7pPr>
      <a:lvl8pPr marL="1371600" algn="l" rtl="0" eaLnBrk="1" fontAlgn="base" hangingPunct="1">
        <a:spcBef>
          <a:spcPct val="0"/>
        </a:spcBef>
        <a:spcAft>
          <a:spcPct val="0"/>
        </a:spcAft>
        <a:defRPr sz="2500">
          <a:solidFill>
            <a:srgbClr val="3C86BD"/>
          </a:solidFill>
          <a:latin typeface="Segoe" pitchFamily="61" charset="0"/>
          <a:ea typeface="MS PGothic" pitchFamily="34" charset="-128"/>
          <a:cs typeface="MS PGothic" pitchFamily="34" charset="-128"/>
        </a:defRPr>
      </a:lvl8pPr>
      <a:lvl9pPr marL="1828800" algn="l" rtl="0" eaLnBrk="1" fontAlgn="base" hangingPunct="1">
        <a:spcBef>
          <a:spcPct val="0"/>
        </a:spcBef>
        <a:spcAft>
          <a:spcPct val="0"/>
        </a:spcAft>
        <a:defRPr sz="2500">
          <a:solidFill>
            <a:srgbClr val="3C86BD"/>
          </a:solidFill>
          <a:latin typeface="Segoe" pitchFamily="61" charset="0"/>
          <a:ea typeface="MS PGothic" pitchFamily="34" charset="-128"/>
          <a:cs typeface="MS PGothic" pitchFamily="34" charset="-128"/>
        </a:defRPr>
      </a:lvl9pPr>
    </p:titleStyle>
    <p:bodyStyle>
      <a:lvl1pPr marL="342900" indent="-342900" algn="l" rtl="0" eaLnBrk="1" fontAlgn="base" hangingPunct="1">
        <a:spcBef>
          <a:spcPct val="20000"/>
        </a:spcBef>
        <a:spcAft>
          <a:spcPct val="0"/>
        </a:spcAft>
        <a:buClr>
          <a:srgbClr val="A8BEE2"/>
        </a:buClr>
        <a:buChar char="•"/>
        <a:defRPr sz="2000">
          <a:solidFill>
            <a:srgbClr val="FFFFFF"/>
          </a:solidFill>
          <a:latin typeface="+mn-lt"/>
          <a:ea typeface="+mn-ea"/>
          <a:cs typeface="+mn-cs"/>
        </a:defRPr>
      </a:lvl1pPr>
      <a:lvl2pPr marL="742950" indent="-285750" algn="l" rtl="0" eaLnBrk="1" fontAlgn="base" hangingPunct="1">
        <a:spcBef>
          <a:spcPct val="20000"/>
        </a:spcBef>
        <a:spcAft>
          <a:spcPct val="0"/>
        </a:spcAft>
        <a:buClr>
          <a:srgbClr val="A8BEE2"/>
        </a:buClr>
        <a:buChar char="–"/>
        <a:defRPr sz="2800">
          <a:solidFill>
            <a:srgbClr val="FFFFFF"/>
          </a:solidFill>
          <a:latin typeface="+mn-lt"/>
          <a:ea typeface="+mn-ea"/>
          <a:cs typeface="+mn-cs"/>
        </a:defRPr>
      </a:lvl2pPr>
      <a:lvl3pPr marL="1143000" indent="-228600" algn="l" rtl="0" eaLnBrk="1" fontAlgn="base" hangingPunct="1">
        <a:spcBef>
          <a:spcPct val="20000"/>
        </a:spcBef>
        <a:spcAft>
          <a:spcPct val="0"/>
        </a:spcAft>
        <a:buClr>
          <a:srgbClr val="A8BEE2"/>
        </a:buClr>
        <a:buChar char="•"/>
        <a:defRPr sz="1600">
          <a:solidFill>
            <a:srgbClr val="FFFFFF"/>
          </a:solidFill>
          <a:latin typeface="+mn-lt"/>
          <a:ea typeface="+mn-ea"/>
          <a:cs typeface="+mn-cs"/>
        </a:defRPr>
      </a:lvl3pPr>
      <a:lvl4pPr marL="1600200" indent="-228600" algn="l" rtl="0" eaLnBrk="1" fontAlgn="base" hangingPunct="1">
        <a:spcBef>
          <a:spcPct val="20000"/>
        </a:spcBef>
        <a:spcAft>
          <a:spcPct val="0"/>
        </a:spcAft>
        <a:buClr>
          <a:srgbClr val="A8BEE2"/>
        </a:buClr>
        <a:buChar char="–"/>
        <a:defRPr sz="1600">
          <a:solidFill>
            <a:srgbClr val="FFFFFF"/>
          </a:solidFill>
          <a:latin typeface="+mn-lt"/>
          <a:ea typeface="+mn-ea"/>
          <a:cs typeface="+mn-cs"/>
        </a:defRPr>
      </a:lvl4pPr>
      <a:lvl5pPr marL="2057400" indent="-228600" algn="l" rtl="0" eaLnBrk="1" fontAlgn="base" hangingPunct="1">
        <a:spcBef>
          <a:spcPct val="20000"/>
        </a:spcBef>
        <a:spcAft>
          <a:spcPct val="0"/>
        </a:spcAft>
        <a:buClr>
          <a:srgbClr val="A8BEE2"/>
        </a:buClr>
        <a:buChar char="»"/>
        <a:defRPr sz="1600">
          <a:solidFill>
            <a:srgbClr val="FFFFFF"/>
          </a:solidFill>
          <a:latin typeface="+mn-lt"/>
          <a:ea typeface="+mn-ea"/>
          <a:cs typeface="+mn-cs"/>
        </a:defRPr>
      </a:lvl5pPr>
      <a:lvl6pPr marL="2514600" indent="-228600" algn="l" rtl="0" eaLnBrk="1" fontAlgn="base" hangingPunct="1">
        <a:spcBef>
          <a:spcPct val="20000"/>
        </a:spcBef>
        <a:spcAft>
          <a:spcPct val="0"/>
        </a:spcAft>
        <a:buClr>
          <a:srgbClr val="3C86BD"/>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rgbClr val="3C86BD"/>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rgbClr val="3C86BD"/>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rgbClr val="3C86BD"/>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0"/>
            <a:ext cx="8382000" cy="664797"/>
          </a:xfrm>
        </p:spPr>
        <p:txBody>
          <a:bodyPr>
            <a:normAutofit fontScale="90000"/>
          </a:bodyPr>
          <a:lstStyle/>
          <a:p>
            <a:r>
              <a:rPr lang="en-US" sz="6000" dirty="0" smtClean="0">
                <a:effectLst>
                  <a:glow rad="63500">
                    <a:schemeClr val="tx1">
                      <a:alpha val="40000"/>
                    </a:schemeClr>
                  </a:glow>
                  <a:outerShdw blurRad="38100" dist="38100" dir="2700000" algn="tl">
                    <a:srgbClr val="000000">
                      <a:alpha val="43137"/>
                    </a:srgbClr>
                  </a:outerShdw>
                </a:effectLst>
              </a:rPr>
              <a:t/>
            </a:r>
            <a:br>
              <a:rPr lang="en-US" sz="6000" dirty="0" smtClean="0">
                <a:effectLst>
                  <a:glow rad="63500">
                    <a:schemeClr val="tx1">
                      <a:alpha val="40000"/>
                    </a:schemeClr>
                  </a:glow>
                  <a:outerShdw blurRad="38100" dist="38100" dir="2700000" algn="tl">
                    <a:srgbClr val="000000">
                      <a:alpha val="43137"/>
                    </a:srgbClr>
                  </a:outerShdw>
                </a:effectLst>
              </a:rPr>
            </a:br>
            <a:r>
              <a:rPr lang="en-US" sz="6000" dirty="0" smtClean="0">
                <a:effectLst>
                  <a:glow rad="63500">
                    <a:schemeClr val="tx1">
                      <a:alpha val="40000"/>
                    </a:schemeClr>
                  </a:glow>
                  <a:outerShdw blurRad="38100" dist="38100" dir="2700000" algn="tl">
                    <a:srgbClr val="000000">
                      <a:alpha val="43137"/>
                    </a:srgbClr>
                  </a:outerShdw>
                </a:effectLst>
              </a:rPr>
              <a:t> </a:t>
            </a:r>
            <a:r>
              <a:rPr lang="en-US" sz="6000" dirty="0" smtClean="0"/>
              <a:t/>
            </a:r>
            <a:br>
              <a:rPr lang="en-US" sz="6000" dirty="0" smtClean="0"/>
            </a:br>
            <a:r>
              <a:rPr lang="en-US" sz="6000" dirty="0" smtClean="0"/>
              <a:t>Microsoft Services Provider License Agreement</a:t>
            </a:r>
            <a:br>
              <a:rPr lang="en-US" sz="6000" dirty="0" smtClean="0"/>
            </a:br>
            <a:r>
              <a:rPr dirty="0" smtClean="0"/>
              <a:t/>
            </a:r>
            <a:br>
              <a:rPr dirty="0" smtClean="0"/>
            </a:br>
            <a:endParaRPr lang="en-US" dirty="0"/>
          </a:p>
        </p:txBody>
      </p:sp>
      <p:sp>
        <p:nvSpPr>
          <p:cNvPr id="5" name="Subtitle 2"/>
          <p:cNvSpPr txBox="1">
            <a:spLocks/>
          </p:cNvSpPr>
          <p:nvPr/>
        </p:nvSpPr>
        <p:spPr bwMode="auto">
          <a:xfrm>
            <a:off x="3200400" y="4724400"/>
            <a:ext cx="57912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fontAlgn="base">
              <a:spcAft>
                <a:spcPct val="0"/>
              </a:spcAft>
              <a:buClr>
                <a:srgbClr val="3C86BD"/>
              </a:buClr>
              <a:defRPr/>
            </a:pPr>
            <a:endParaRPr lang="en-US" sz="3000" b="1" kern="0" dirty="0" smtClean="0"/>
          </a:p>
          <a:p>
            <a:pPr lvl="0" fontAlgn="base">
              <a:spcAft>
                <a:spcPct val="0"/>
              </a:spcAft>
              <a:buClr>
                <a:srgbClr val="3C86BD"/>
              </a:buClr>
              <a:defRPr/>
            </a:pPr>
            <a:endParaRPr lang="en-US" sz="3000" b="1" kern="0" dirty="0" smtClean="0"/>
          </a:p>
          <a:p>
            <a:pPr marL="0" marR="0" lvl="0" indent="0" algn="r" defTabSz="914400" rtl="0" eaLnBrk="1" fontAlgn="base" latinLnBrk="0" hangingPunct="1">
              <a:lnSpc>
                <a:spcPct val="100000"/>
              </a:lnSpc>
              <a:spcBef>
                <a:spcPct val="20000"/>
              </a:spcBef>
              <a:spcAft>
                <a:spcPct val="0"/>
              </a:spcAft>
              <a:buClr>
                <a:srgbClr val="3C86BD"/>
              </a:buClr>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r" defTabSz="914400" rtl="0" eaLnBrk="1" fontAlgn="base" latinLnBrk="0" hangingPunct="1">
              <a:lnSpc>
                <a:spcPct val="100000"/>
              </a:lnSpc>
              <a:spcBef>
                <a:spcPct val="20000"/>
              </a:spcBef>
              <a:spcAft>
                <a:spcPct val="0"/>
              </a:spcAft>
              <a:buClr>
                <a:srgbClr val="3C86BD"/>
              </a:buClr>
              <a:buSzTx/>
              <a:buFontTx/>
              <a:buNone/>
              <a:tabLst/>
              <a:defRPr/>
            </a:pPr>
            <a:endParaRPr lang="en-US" sz="2400" b="1" kern="0" dirty="0" smtClean="0"/>
          </a:p>
          <a:p>
            <a:pPr marL="0" marR="0" lvl="0" indent="0" algn="r" defTabSz="914400" rtl="0" eaLnBrk="1" fontAlgn="base" latinLnBrk="0" hangingPunct="1">
              <a:lnSpc>
                <a:spcPct val="100000"/>
              </a:lnSpc>
              <a:spcBef>
                <a:spcPct val="20000"/>
              </a:spcBef>
              <a:spcAft>
                <a:spcPct val="0"/>
              </a:spcAft>
              <a:buClr>
                <a:srgbClr val="3C86BD"/>
              </a:buClr>
              <a:buSzTx/>
              <a:buFontTx/>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r" defTabSz="914400" rtl="0" eaLnBrk="1" fontAlgn="base" latinLnBrk="0" hangingPunct="1">
              <a:lnSpc>
                <a:spcPct val="100000"/>
              </a:lnSpc>
              <a:spcBef>
                <a:spcPct val="20000"/>
              </a:spcBef>
              <a:spcAft>
                <a:spcPct val="0"/>
              </a:spcAft>
              <a:buClr>
                <a:srgbClr val="3C86BD"/>
              </a:buClr>
              <a:buSzTx/>
              <a:buFontTx/>
              <a:buNone/>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685800"/>
          </a:xfrm>
        </p:spPr>
        <p:txBody>
          <a:bodyPr/>
          <a:lstStyle/>
          <a:p>
            <a:r>
              <a:rPr lang="en-US" sz="3200" dirty="0" smtClean="0"/>
              <a:t>Windows Server 2008</a:t>
            </a:r>
            <a:endParaRPr lang="en-US" sz="3200" dirty="0"/>
          </a:p>
        </p:txBody>
      </p:sp>
      <p:graphicFrame>
        <p:nvGraphicFramePr>
          <p:cNvPr id="5" name="Content Placeholder 4"/>
          <p:cNvGraphicFramePr>
            <a:graphicFrameLocks noGrp="1"/>
          </p:cNvGraphicFramePr>
          <p:nvPr>
            <p:ph idx="1"/>
          </p:nvPr>
        </p:nvGraphicFramePr>
        <p:xfrm>
          <a:off x="457200" y="1544320"/>
          <a:ext cx="8229600" cy="2418082"/>
        </p:xfrm>
        <a:graphic>
          <a:graphicData uri="http://schemas.openxmlformats.org/drawingml/2006/table">
            <a:tbl>
              <a:tblPr firstRow="1" bandRow="1">
                <a:tableStyleId>{5C22544A-7EE6-4342-B048-85BDC9FD1C3A}</a:tableStyleId>
              </a:tblPr>
              <a:tblGrid>
                <a:gridCol w="4114800"/>
                <a:gridCol w="4114800"/>
              </a:tblGrid>
              <a:tr h="627830">
                <a:tc>
                  <a:txBody>
                    <a:bodyPr/>
                    <a:lstStyle/>
                    <a:p>
                      <a:r>
                        <a:rPr lang="en-US" sz="2000" dirty="0" smtClean="0">
                          <a:solidFill>
                            <a:schemeClr val="tx1"/>
                          </a:solidFill>
                        </a:rPr>
                        <a:t>Product</a:t>
                      </a:r>
                      <a:endParaRPr lang="en-US" sz="2000" dirty="0">
                        <a:solidFill>
                          <a:schemeClr val="tx1"/>
                        </a:solidFill>
                      </a:endParaRPr>
                    </a:p>
                  </a:txBody>
                  <a:tcPr/>
                </a:tc>
                <a:tc>
                  <a:txBody>
                    <a:bodyPr/>
                    <a:lstStyle/>
                    <a:p>
                      <a:r>
                        <a:rPr lang="en-US" sz="2000" dirty="0" smtClean="0">
                          <a:solidFill>
                            <a:schemeClr val="tx1"/>
                          </a:solidFill>
                        </a:rPr>
                        <a:t>Instances in Physical /Virtual OS</a:t>
                      </a:r>
                    </a:p>
                  </a:txBody>
                  <a:tcPr/>
                </a:tc>
              </a:tr>
              <a:tr h="447563">
                <a:tc>
                  <a:txBody>
                    <a:bodyPr/>
                    <a:lstStyle/>
                    <a:p>
                      <a:r>
                        <a:rPr lang="en-US" dirty="0" smtClean="0"/>
                        <a:t>Windows Server 2008 Standard</a:t>
                      </a:r>
                      <a:endParaRPr lang="en-US" dirty="0"/>
                    </a:p>
                  </a:txBody>
                  <a:tcPr/>
                </a:tc>
                <a:tc>
                  <a:txBody>
                    <a:bodyPr/>
                    <a:lstStyle/>
                    <a:p>
                      <a:r>
                        <a:rPr lang="en-US" dirty="0" smtClean="0"/>
                        <a:t>1 + 1 (new w/ 2008)</a:t>
                      </a:r>
                      <a:endParaRPr lang="en-US" dirty="0"/>
                    </a:p>
                  </a:txBody>
                  <a:tcPr/>
                </a:tc>
              </a:tr>
              <a:tr h="447563">
                <a:tc>
                  <a:txBody>
                    <a:bodyPr/>
                    <a:lstStyle/>
                    <a:p>
                      <a:r>
                        <a:rPr lang="en-US" dirty="0" smtClean="0"/>
                        <a:t>Windows Server 2008 Enterprise</a:t>
                      </a:r>
                      <a:endParaRPr lang="en-US" dirty="0"/>
                    </a:p>
                  </a:txBody>
                  <a:tcPr/>
                </a:tc>
                <a:tc>
                  <a:txBody>
                    <a:bodyPr/>
                    <a:lstStyle/>
                    <a:p>
                      <a:r>
                        <a:rPr lang="en-US" dirty="0" smtClean="0"/>
                        <a:t>1 + 1</a:t>
                      </a:r>
                      <a:endParaRPr lang="en-US" dirty="0"/>
                    </a:p>
                  </a:txBody>
                  <a:tcPr/>
                </a:tc>
              </a:tr>
              <a:tr h="447563">
                <a:tc>
                  <a:txBody>
                    <a:bodyPr/>
                    <a:lstStyle/>
                    <a:p>
                      <a:r>
                        <a:rPr lang="en-US" dirty="0" smtClean="0"/>
                        <a:t>Windows Server 2008 Datacenter</a:t>
                      </a:r>
                      <a:endParaRPr lang="en-US" dirty="0"/>
                    </a:p>
                  </a:txBody>
                  <a:tcPr/>
                </a:tc>
                <a:tc>
                  <a:txBody>
                    <a:bodyPr/>
                    <a:lstStyle/>
                    <a:p>
                      <a:r>
                        <a:rPr lang="en-US" dirty="0" smtClean="0"/>
                        <a:t>1 + unlimited</a:t>
                      </a:r>
                      <a:endParaRPr lang="en-US" dirty="0"/>
                    </a:p>
                  </a:txBody>
                  <a:tcPr/>
                </a:tc>
              </a:tr>
              <a:tr h="447563">
                <a:tc>
                  <a:txBody>
                    <a:bodyPr/>
                    <a:lstStyle/>
                    <a:p>
                      <a:r>
                        <a:rPr lang="en-US" dirty="0" smtClean="0"/>
                        <a:t>Windows Web Server 2008</a:t>
                      </a:r>
                      <a:endParaRPr lang="en-US" dirty="0"/>
                    </a:p>
                  </a:txBody>
                  <a:tcPr/>
                </a:tc>
                <a:tc>
                  <a:txBody>
                    <a:bodyPr/>
                    <a:lstStyle/>
                    <a:p>
                      <a:r>
                        <a:rPr lang="en-US" dirty="0" smtClean="0"/>
                        <a:t>1 </a:t>
                      </a:r>
                      <a:r>
                        <a:rPr lang="en-US" b="1" dirty="0" smtClean="0"/>
                        <a:t>or </a:t>
                      </a:r>
                      <a:r>
                        <a:rPr lang="en-US" dirty="0" smtClean="0"/>
                        <a:t>1</a:t>
                      </a:r>
                      <a:endParaRPr lang="en-US" dirty="0"/>
                    </a:p>
                  </a:txBody>
                  <a:tcPr/>
                </a:tc>
              </a:tr>
            </a:tbl>
          </a:graphicData>
        </a:graphic>
      </p:graphicFrame>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533400" y="381000"/>
            <a:ext cx="7772400" cy="1447800"/>
          </a:xfrm>
        </p:spPr>
        <p:txBody>
          <a:bodyPr>
            <a:noAutofit/>
          </a:bodyPr>
          <a:lstStyle/>
          <a:p>
            <a:pPr eaLnBrk="1" hangingPunct="1"/>
            <a:r>
              <a:rPr lang="en-US" sz="3200" dirty="0" smtClean="0"/>
              <a:t>Virtualization for Windows Server </a:t>
            </a:r>
            <a:r>
              <a:rPr lang="en-US" sz="3200" b="1" u="sng" dirty="0" smtClean="0"/>
              <a:t>2003</a:t>
            </a:r>
            <a:r>
              <a:rPr lang="en-US" sz="3200" dirty="0" smtClean="0"/>
              <a:t> R2 Standard Edition</a:t>
            </a:r>
            <a:br>
              <a:rPr lang="en-US" sz="3200" dirty="0" smtClean="0"/>
            </a:br>
            <a:r>
              <a:rPr lang="en-US" sz="3200" dirty="0" smtClean="0"/>
              <a:t>PLs Required: 4</a:t>
            </a:r>
          </a:p>
        </p:txBody>
      </p:sp>
      <p:sp>
        <p:nvSpPr>
          <p:cNvPr id="52230" name="Rectangle 6"/>
          <p:cNvSpPr>
            <a:spLocks noChangeArrowheads="1"/>
          </p:cNvSpPr>
          <p:nvPr/>
        </p:nvSpPr>
        <p:spPr bwMode="auto">
          <a:xfrm>
            <a:off x="533400" y="2514600"/>
            <a:ext cx="2232025"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
        <p:nvSpPr>
          <p:cNvPr id="52236" name="Rectangle 12"/>
          <p:cNvSpPr>
            <a:spLocks noChangeArrowheads="1"/>
          </p:cNvSpPr>
          <p:nvPr/>
        </p:nvSpPr>
        <p:spPr bwMode="auto">
          <a:xfrm>
            <a:off x="533400" y="36576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914400" y="4419600"/>
            <a:ext cx="7007225" cy="557213"/>
            <a:chOff x="1811" y="2509"/>
            <a:chExt cx="2638" cy="207"/>
          </a:xfrm>
        </p:grpSpPr>
        <p:pic>
          <p:nvPicPr>
            <p:cNvPr id="5132" name="Picture 1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40" name="Text Box 1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a:t>
              </a:r>
              <a:r>
                <a:rPr lang="de-DE" sz="1800" dirty="0" smtClean="0">
                  <a:effectLst>
                    <a:outerShdw blurRad="38100" dist="38100" dir="2700000" algn="tl">
                      <a:srgbClr val="C0C0C0"/>
                    </a:outerShdw>
                  </a:effectLst>
                  <a:ea typeface="+mn-ea"/>
                </a:rPr>
                <a:t>2003 R2 Standard </a:t>
              </a:r>
              <a:r>
                <a:rPr lang="de-DE" sz="1800" dirty="0">
                  <a:effectLst>
                    <a:outerShdw blurRad="38100" dist="38100" dir="2700000" algn="tl">
                      <a:srgbClr val="C0C0C0"/>
                    </a:outerShdw>
                  </a:effectLst>
                  <a:ea typeface="+mn-ea"/>
                </a:rPr>
                <a:t>Edition</a:t>
              </a:r>
            </a:p>
          </p:txBody>
        </p:sp>
      </p:grpSp>
      <p:pic>
        <p:nvPicPr>
          <p:cNvPr id="5126" name="Picture 20" descr="0 Rectangle 5to2 Gel - MS red"/>
          <p:cNvPicPr>
            <a:picLocks noChangeAspect="1" noChangeArrowheads="1"/>
          </p:cNvPicPr>
          <p:nvPr/>
        </p:nvPicPr>
        <p:blipFill>
          <a:blip r:embed="rId4" cstate="print"/>
          <a:srcRect/>
          <a:stretch>
            <a:fillRect/>
          </a:stretch>
        </p:blipFill>
        <p:spPr bwMode="auto">
          <a:xfrm>
            <a:off x="914400" y="5029200"/>
            <a:ext cx="7010400" cy="650875"/>
          </a:xfrm>
          <a:prstGeom prst="rect">
            <a:avLst/>
          </a:prstGeom>
          <a:noFill/>
          <a:ln w="9525">
            <a:noFill/>
            <a:miter lim="800000"/>
            <a:headEnd/>
            <a:tailEnd/>
          </a:ln>
        </p:spPr>
      </p:pic>
      <p:sp>
        <p:nvSpPr>
          <p:cNvPr id="52245" name="Text Box 21"/>
          <p:cNvSpPr txBox="1">
            <a:spLocks noChangeArrowheads="1"/>
          </p:cNvSpPr>
          <p:nvPr/>
        </p:nvSpPr>
        <p:spPr bwMode="auto">
          <a:xfrm>
            <a:off x="2743200" y="5186362"/>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52246" name="Text Box 22"/>
          <p:cNvSpPr txBox="1">
            <a:spLocks noChangeArrowheads="1"/>
          </p:cNvSpPr>
          <p:nvPr/>
        </p:nvSpPr>
        <p:spPr bwMode="auto">
          <a:xfrm>
            <a:off x="4876800" y="5186362"/>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7"/>
          <p:cNvGrpSpPr>
            <a:grpSpLocks/>
          </p:cNvGrpSpPr>
          <p:nvPr/>
        </p:nvGrpSpPr>
        <p:grpSpPr bwMode="auto">
          <a:xfrm>
            <a:off x="914400" y="3810000"/>
            <a:ext cx="7007225" cy="557213"/>
            <a:chOff x="1811" y="2509"/>
            <a:chExt cx="2638" cy="207"/>
          </a:xfrm>
        </p:grpSpPr>
        <p:pic>
          <p:nvPicPr>
            <p:cNvPr id="5130"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73"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533400" y="304800"/>
            <a:ext cx="7848600" cy="1600200"/>
          </a:xfrm>
        </p:spPr>
        <p:txBody>
          <a:bodyPr>
            <a:noAutofit/>
          </a:bodyPr>
          <a:lstStyle/>
          <a:p>
            <a:pPr eaLnBrk="1" hangingPunct="1"/>
            <a:r>
              <a:rPr lang="en-US" sz="3200" dirty="0" smtClean="0"/>
              <a:t>Virtualization for Windows Server </a:t>
            </a:r>
            <a:r>
              <a:rPr lang="en-US" sz="3200" b="1" u="sng" dirty="0" smtClean="0"/>
              <a:t>2008</a:t>
            </a:r>
            <a:r>
              <a:rPr lang="en-US" sz="3200" dirty="0" smtClean="0"/>
              <a:t> Standard Edition</a:t>
            </a:r>
            <a:br>
              <a:rPr lang="en-US" sz="3200" dirty="0" smtClean="0"/>
            </a:br>
            <a:r>
              <a:rPr lang="en-US" sz="3200" dirty="0" smtClean="0"/>
              <a:t>PLs Required: 2</a:t>
            </a:r>
          </a:p>
        </p:txBody>
      </p:sp>
      <p:sp>
        <p:nvSpPr>
          <p:cNvPr id="52236" name="Rectangle 12"/>
          <p:cNvSpPr>
            <a:spLocks noChangeArrowheads="1"/>
          </p:cNvSpPr>
          <p:nvPr/>
        </p:nvSpPr>
        <p:spPr bwMode="auto">
          <a:xfrm>
            <a:off x="604837" y="35814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985837" y="4343400"/>
            <a:ext cx="7007225" cy="557213"/>
            <a:chOff x="1811" y="2509"/>
            <a:chExt cx="2638" cy="207"/>
          </a:xfrm>
        </p:grpSpPr>
        <p:pic>
          <p:nvPicPr>
            <p:cNvPr id="5132" name="Picture 1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40" name="Text Box 1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a:t>
              </a:r>
              <a:r>
                <a:rPr lang="de-DE" sz="1800" dirty="0" smtClean="0">
                  <a:effectLst>
                    <a:outerShdw blurRad="38100" dist="38100" dir="2700000" algn="tl">
                      <a:srgbClr val="C0C0C0"/>
                    </a:outerShdw>
                  </a:effectLst>
                  <a:ea typeface="+mn-ea"/>
                </a:rPr>
                <a:t>2008 Standard </a:t>
              </a:r>
              <a:r>
                <a:rPr lang="de-DE" sz="1800" dirty="0">
                  <a:effectLst>
                    <a:outerShdw blurRad="38100" dist="38100" dir="2700000" algn="tl">
                      <a:srgbClr val="C0C0C0"/>
                    </a:outerShdw>
                  </a:effectLst>
                  <a:ea typeface="+mn-ea"/>
                </a:rPr>
                <a:t>Edition</a:t>
              </a:r>
            </a:p>
          </p:txBody>
        </p:sp>
      </p:grpSp>
      <p:pic>
        <p:nvPicPr>
          <p:cNvPr id="5126" name="Picture 20" descr="0 Rectangle 5to2 Gel - MS red"/>
          <p:cNvPicPr>
            <a:picLocks noChangeAspect="1" noChangeArrowheads="1"/>
          </p:cNvPicPr>
          <p:nvPr/>
        </p:nvPicPr>
        <p:blipFill>
          <a:blip r:embed="rId4" cstate="print"/>
          <a:srcRect/>
          <a:stretch>
            <a:fillRect/>
          </a:stretch>
        </p:blipFill>
        <p:spPr bwMode="auto">
          <a:xfrm>
            <a:off x="985837" y="4953000"/>
            <a:ext cx="7010400" cy="650875"/>
          </a:xfrm>
          <a:prstGeom prst="rect">
            <a:avLst/>
          </a:prstGeom>
          <a:noFill/>
          <a:ln w="9525">
            <a:noFill/>
            <a:miter lim="800000"/>
            <a:headEnd/>
            <a:tailEnd/>
          </a:ln>
        </p:spPr>
      </p:pic>
      <p:sp>
        <p:nvSpPr>
          <p:cNvPr id="52245" name="Text Box 21"/>
          <p:cNvSpPr txBox="1">
            <a:spLocks noChangeArrowheads="1"/>
          </p:cNvSpPr>
          <p:nvPr/>
        </p:nvSpPr>
        <p:spPr bwMode="auto">
          <a:xfrm>
            <a:off x="2814637" y="51054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52246" name="Text Box 22"/>
          <p:cNvSpPr txBox="1">
            <a:spLocks noChangeArrowheads="1"/>
          </p:cNvSpPr>
          <p:nvPr/>
        </p:nvSpPr>
        <p:spPr bwMode="auto">
          <a:xfrm>
            <a:off x="4948237" y="51054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7"/>
          <p:cNvGrpSpPr>
            <a:grpSpLocks/>
          </p:cNvGrpSpPr>
          <p:nvPr/>
        </p:nvGrpSpPr>
        <p:grpSpPr bwMode="auto">
          <a:xfrm>
            <a:off x="985837" y="3733800"/>
            <a:ext cx="7007225" cy="557213"/>
            <a:chOff x="1811" y="2509"/>
            <a:chExt cx="2638" cy="207"/>
          </a:xfrm>
        </p:grpSpPr>
        <p:pic>
          <p:nvPicPr>
            <p:cNvPr id="5130"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73"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14" name="Rectangle 6"/>
          <p:cNvSpPr>
            <a:spLocks noChangeArrowheads="1"/>
          </p:cNvSpPr>
          <p:nvPr/>
        </p:nvSpPr>
        <p:spPr bwMode="auto">
          <a:xfrm>
            <a:off x="604837" y="2362200"/>
            <a:ext cx="2232025"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457200"/>
            <a:ext cx="7772400" cy="1447800"/>
          </a:xfrm>
        </p:spPr>
        <p:txBody>
          <a:bodyPr>
            <a:noAutofit/>
          </a:bodyPr>
          <a:lstStyle/>
          <a:p>
            <a:pPr eaLnBrk="1" hangingPunct="1"/>
            <a:r>
              <a:rPr lang="en-US" sz="3200" dirty="0" smtClean="0"/>
              <a:t>Virtualization for Windows </a:t>
            </a:r>
            <a:br>
              <a:rPr lang="en-US" sz="3200" dirty="0" smtClean="0"/>
            </a:br>
            <a:r>
              <a:rPr lang="en-US" sz="3200" dirty="0" smtClean="0"/>
              <a:t>Standard Edition </a:t>
            </a:r>
            <a:r>
              <a:rPr lang="en-US" sz="3200" b="1" u="sng" dirty="0" smtClean="0"/>
              <a:t>2008</a:t>
            </a:r>
            <a:r>
              <a:rPr lang="en-US" sz="3200" dirty="0" smtClean="0"/>
              <a:t/>
            </a:r>
            <a:br>
              <a:rPr lang="en-US" sz="3200" dirty="0" smtClean="0"/>
            </a:br>
            <a:r>
              <a:rPr lang="en-US" sz="3200" dirty="0" smtClean="0"/>
              <a:t>PLs Required: 4</a:t>
            </a:r>
          </a:p>
        </p:txBody>
      </p:sp>
      <p:sp>
        <p:nvSpPr>
          <p:cNvPr id="16" name="Rectangle 12"/>
          <p:cNvSpPr>
            <a:spLocks noChangeArrowheads="1"/>
          </p:cNvSpPr>
          <p:nvPr/>
        </p:nvSpPr>
        <p:spPr bwMode="auto">
          <a:xfrm>
            <a:off x="685800" y="36576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17" name="Group 14"/>
          <p:cNvGrpSpPr>
            <a:grpSpLocks/>
          </p:cNvGrpSpPr>
          <p:nvPr/>
        </p:nvGrpSpPr>
        <p:grpSpPr bwMode="auto">
          <a:xfrm>
            <a:off x="1066800" y="4419600"/>
            <a:ext cx="7007225" cy="557213"/>
            <a:chOff x="1811" y="2509"/>
            <a:chExt cx="2638" cy="207"/>
          </a:xfrm>
        </p:grpSpPr>
        <p:pic>
          <p:nvPicPr>
            <p:cNvPr id="25" name="Picture 1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26" name="Text Box 1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a:t>
              </a:r>
              <a:r>
                <a:rPr lang="de-DE" sz="1800" dirty="0" smtClean="0">
                  <a:effectLst>
                    <a:outerShdw blurRad="38100" dist="38100" dir="2700000" algn="tl">
                      <a:srgbClr val="C0C0C0"/>
                    </a:outerShdw>
                  </a:effectLst>
                  <a:ea typeface="+mn-ea"/>
                </a:rPr>
                <a:t>2008 Standard </a:t>
              </a:r>
              <a:r>
                <a:rPr lang="de-DE" sz="1800" dirty="0">
                  <a:effectLst>
                    <a:outerShdw blurRad="38100" dist="38100" dir="2700000" algn="tl">
                      <a:srgbClr val="C0C0C0"/>
                    </a:outerShdw>
                  </a:effectLst>
                  <a:ea typeface="+mn-ea"/>
                </a:rPr>
                <a:t>Edition</a:t>
              </a:r>
            </a:p>
          </p:txBody>
        </p:sp>
      </p:grpSp>
      <p:pic>
        <p:nvPicPr>
          <p:cNvPr id="18" name="Picture 20" descr="0 Rectangle 5to2 Gel - MS red"/>
          <p:cNvPicPr>
            <a:picLocks noChangeAspect="1" noChangeArrowheads="1"/>
          </p:cNvPicPr>
          <p:nvPr/>
        </p:nvPicPr>
        <p:blipFill>
          <a:blip r:embed="rId4" cstate="print"/>
          <a:srcRect/>
          <a:stretch>
            <a:fillRect/>
          </a:stretch>
        </p:blipFill>
        <p:spPr bwMode="auto">
          <a:xfrm>
            <a:off x="1066800" y="5029200"/>
            <a:ext cx="7010400" cy="650875"/>
          </a:xfrm>
          <a:prstGeom prst="rect">
            <a:avLst/>
          </a:prstGeom>
          <a:noFill/>
          <a:ln w="9525">
            <a:noFill/>
            <a:miter lim="800000"/>
            <a:headEnd/>
            <a:tailEnd/>
          </a:ln>
        </p:spPr>
      </p:pic>
      <p:sp>
        <p:nvSpPr>
          <p:cNvPr id="19" name="Text Box 21"/>
          <p:cNvSpPr txBox="1">
            <a:spLocks noChangeArrowheads="1"/>
          </p:cNvSpPr>
          <p:nvPr/>
        </p:nvSpPr>
        <p:spPr bwMode="auto">
          <a:xfrm>
            <a:off x="2895600" y="51816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20" name="Text Box 22"/>
          <p:cNvSpPr txBox="1">
            <a:spLocks noChangeArrowheads="1"/>
          </p:cNvSpPr>
          <p:nvPr/>
        </p:nvSpPr>
        <p:spPr bwMode="auto">
          <a:xfrm>
            <a:off x="5029200" y="51816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21" name="Group 47"/>
          <p:cNvGrpSpPr>
            <a:grpSpLocks/>
          </p:cNvGrpSpPr>
          <p:nvPr/>
        </p:nvGrpSpPr>
        <p:grpSpPr bwMode="auto">
          <a:xfrm>
            <a:off x="1066800" y="3810000"/>
            <a:ext cx="7007225" cy="557213"/>
            <a:chOff x="1811" y="2509"/>
            <a:chExt cx="2638" cy="207"/>
          </a:xfrm>
        </p:grpSpPr>
        <p:pic>
          <p:nvPicPr>
            <p:cNvPr id="23"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24"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22" name="Rectangle 6"/>
          <p:cNvSpPr>
            <a:spLocks noChangeArrowheads="1"/>
          </p:cNvSpPr>
          <p:nvPr/>
        </p:nvSpPr>
        <p:spPr bwMode="auto">
          <a:xfrm>
            <a:off x="685800" y="2438400"/>
            <a:ext cx="2232025"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
        <p:nvSpPr>
          <p:cNvPr id="27" name="Rectangle 6"/>
          <p:cNvSpPr>
            <a:spLocks noChangeArrowheads="1"/>
          </p:cNvSpPr>
          <p:nvPr/>
        </p:nvSpPr>
        <p:spPr bwMode="auto">
          <a:xfrm>
            <a:off x="2971800" y="2438400"/>
            <a:ext cx="2232025"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447800"/>
          </a:xfrm>
        </p:spPr>
        <p:txBody>
          <a:bodyPr>
            <a:noAutofit/>
          </a:bodyPr>
          <a:lstStyle/>
          <a:p>
            <a:pPr eaLnBrk="1" hangingPunct="1"/>
            <a:r>
              <a:rPr lang="en-US" sz="3200" dirty="0" smtClean="0"/>
              <a:t>Virtualization for Windows </a:t>
            </a:r>
            <a:br>
              <a:rPr lang="en-US" sz="3200" dirty="0" smtClean="0"/>
            </a:br>
            <a:r>
              <a:rPr lang="en-US" sz="3200" dirty="0" smtClean="0"/>
              <a:t>Enterprise Edition </a:t>
            </a:r>
            <a:r>
              <a:rPr lang="en-US" sz="3200" b="1" u="sng" dirty="0" smtClean="0"/>
              <a:t>2003</a:t>
            </a:r>
            <a:r>
              <a:rPr lang="en-US" sz="3200" dirty="0" smtClean="0"/>
              <a:t> and </a:t>
            </a:r>
            <a:r>
              <a:rPr lang="en-US" sz="3200" b="1" u="sng" dirty="0" smtClean="0"/>
              <a:t>2008</a:t>
            </a:r>
            <a:r>
              <a:rPr lang="en-US" sz="3200" dirty="0" smtClean="0"/>
              <a:t/>
            </a:r>
            <a:br>
              <a:rPr lang="en-US" sz="3200" dirty="0" smtClean="0"/>
            </a:br>
            <a:r>
              <a:rPr lang="en-US" sz="3200" dirty="0" smtClean="0"/>
              <a:t>PLs Required: 2</a:t>
            </a:r>
          </a:p>
        </p:txBody>
      </p:sp>
      <p:sp>
        <p:nvSpPr>
          <p:cNvPr id="58382" name="Rectangle 14"/>
          <p:cNvSpPr>
            <a:spLocks noChangeArrowheads="1"/>
          </p:cNvSpPr>
          <p:nvPr/>
        </p:nvSpPr>
        <p:spPr bwMode="auto">
          <a:xfrm>
            <a:off x="681037" y="36576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5"/>
          <p:cNvGrpSpPr>
            <a:grpSpLocks/>
          </p:cNvGrpSpPr>
          <p:nvPr/>
        </p:nvGrpSpPr>
        <p:grpSpPr bwMode="auto">
          <a:xfrm>
            <a:off x="1062037" y="4419600"/>
            <a:ext cx="7007225" cy="557213"/>
            <a:chOff x="1811" y="2509"/>
            <a:chExt cx="2638" cy="207"/>
          </a:xfrm>
        </p:grpSpPr>
        <p:pic>
          <p:nvPicPr>
            <p:cNvPr id="8207" name="Picture 16"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8385" name="Text Box 17"/>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2003 R2 </a:t>
              </a:r>
              <a:r>
                <a:rPr lang="de-DE" sz="1800" dirty="0" smtClean="0">
                  <a:effectLst>
                    <a:outerShdw blurRad="38100" dist="38100" dir="2700000" algn="tl">
                      <a:srgbClr val="C0C0C0"/>
                    </a:outerShdw>
                  </a:effectLst>
                  <a:ea typeface="+mn-ea"/>
                </a:rPr>
                <a:t>or 2008 Enterprise </a:t>
              </a:r>
              <a:r>
                <a:rPr lang="de-DE" sz="1800" dirty="0">
                  <a:effectLst>
                    <a:outerShdw blurRad="38100" dist="38100" dir="2700000" algn="tl">
                      <a:srgbClr val="C0C0C0"/>
                    </a:outerShdw>
                  </a:effectLst>
                  <a:ea typeface="+mn-ea"/>
                </a:rPr>
                <a:t>Edition</a:t>
              </a:r>
            </a:p>
          </p:txBody>
        </p:sp>
      </p:grpSp>
      <p:pic>
        <p:nvPicPr>
          <p:cNvPr id="8201" name="Picture 18" descr="0 Rectangle 5to2 Gel - MS red"/>
          <p:cNvPicPr>
            <a:picLocks noChangeAspect="1" noChangeArrowheads="1"/>
          </p:cNvPicPr>
          <p:nvPr/>
        </p:nvPicPr>
        <p:blipFill>
          <a:blip r:embed="rId4" cstate="print"/>
          <a:srcRect/>
          <a:stretch>
            <a:fillRect/>
          </a:stretch>
        </p:blipFill>
        <p:spPr bwMode="auto">
          <a:xfrm>
            <a:off x="1062037" y="5029200"/>
            <a:ext cx="7010400" cy="650875"/>
          </a:xfrm>
          <a:prstGeom prst="rect">
            <a:avLst/>
          </a:prstGeom>
          <a:noFill/>
          <a:ln w="9525">
            <a:noFill/>
            <a:miter lim="800000"/>
            <a:headEnd/>
            <a:tailEnd/>
          </a:ln>
        </p:spPr>
      </p:pic>
      <p:sp>
        <p:nvSpPr>
          <p:cNvPr id="58387" name="Text Box 19"/>
          <p:cNvSpPr txBox="1">
            <a:spLocks noChangeArrowheads="1"/>
          </p:cNvSpPr>
          <p:nvPr/>
        </p:nvSpPr>
        <p:spPr bwMode="auto">
          <a:xfrm>
            <a:off x="2890837" y="51816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58388" name="Text Box 20"/>
          <p:cNvSpPr txBox="1">
            <a:spLocks noChangeArrowheads="1"/>
          </p:cNvSpPr>
          <p:nvPr/>
        </p:nvSpPr>
        <p:spPr bwMode="auto">
          <a:xfrm>
            <a:off x="4948237" y="51816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21"/>
          <p:cNvGrpSpPr>
            <a:grpSpLocks/>
          </p:cNvGrpSpPr>
          <p:nvPr/>
        </p:nvGrpSpPr>
        <p:grpSpPr bwMode="auto">
          <a:xfrm>
            <a:off x="1062037" y="3810000"/>
            <a:ext cx="7007225" cy="557213"/>
            <a:chOff x="1811" y="2509"/>
            <a:chExt cx="2638" cy="207"/>
          </a:xfrm>
        </p:grpSpPr>
        <p:pic>
          <p:nvPicPr>
            <p:cNvPr id="8205" name="Picture 22"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8391" name="Text Box 23"/>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17" name="Rectangle 6"/>
          <p:cNvSpPr>
            <a:spLocks noChangeArrowheads="1"/>
          </p:cNvSpPr>
          <p:nvPr/>
        </p:nvSpPr>
        <p:spPr bwMode="auto">
          <a:xfrm>
            <a:off x="681037" y="2438400"/>
            <a:ext cx="1905000"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
        <p:nvSpPr>
          <p:cNvPr id="18" name="Rectangle 6"/>
          <p:cNvSpPr>
            <a:spLocks noChangeArrowheads="1"/>
          </p:cNvSpPr>
          <p:nvPr/>
        </p:nvSpPr>
        <p:spPr bwMode="auto">
          <a:xfrm>
            <a:off x="2662237" y="2438400"/>
            <a:ext cx="1905000"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
        <p:nvSpPr>
          <p:cNvPr id="19" name="Rectangle 6"/>
          <p:cNvSpPr>
            <a:spLocks noChangeArrowheads="1"/>
          </p:cNvSpPr>
          <p:nvPr/>
        </p:nvSpPr>
        <p:spPr bwMode="auto">
          <a:xfrm>
            <a:off x="4643437" y="2438400"/>
            <a:ext cx="1828800"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
        <p:nvSpPr>
          <p:cNvPr id="20" name="Rectangle 6"/>
          <p:cNvSpPr>
            <a:spLocks noChangeArrowheads="1"/>
          </p:cNvSpPr>
          <p:nvPr/>
        </p:nvSpPr>
        <p:spPr bwMode="auto">
          <a:xfrm>
            <a:off x="6548437" y="2438400"/>
            <a:ext cx="1905000" cy="1127125"/>
          </a:xfrm>
          <a:prstGeom prst="rect">
            <a:avLst/>
          </a:prstGeom>
          <a:solidFill>
            <a:schemeClr val="accent1"/>
          </a:solidFill>
          <a:ln w="9525">
            <a:solidFill>
              <a:schemeClr val="tx1"/>
            </a:solidFill>
            <a:miter lim="800000"/>
            <a:headEnd/>
            <a:tailEnd/>
          </a:ln>
          <a:effectLst/>
        </p:spPr>
        <p:txBody>
          <a:bodyPr wrap="none" anchor="ctr"/>
          <a:lstStyle/>
          <a:p>
            <a:pPr>
              <a:defRPr/>
            </a:pPr>
            <a:r>
              <a:rPr lang="en-US" dirty="0">
                <a:effectLst>
                  <a:outerShdw blurRad="38100" dist="38100" dir="2700000" algn="tl">
                    <a:srgbClr val="000000"/>
                  </a:outerShdw>
                </a:effectLst>
                <a:ea typeface="+mn-ea"/>
              </a:rPr>
              <a:t>Virtual Instance</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1447800"/>
          </a:xfrm>
        </p:spPr>
        <p:txBody>
          <a:bodyPr>
            <a:noAutofit/>
          </a:bodyPr>
          <a:lstStyle/>
          <a:p>
            <a:pPr eaLnBrk="1" hangingPunct="1"/>
            <a:r>
              <a:rPr lang="en-US" sz="3200" dirty="0" smtClean="0"/>
              <a:t>Virtualization for Windows </a:t>
            </a:r>
            <a:br>
              <a:rPr lang="en-US" sz="3200" dirty="0" smtClean="0"/>
            </a:br>
            <a:r>
              <a:rPr lang="en-US" sz="3200" dirty="0" smtClean="0"/>
              <a:t>Enterprise Edition </a:t>
            </a:r>
            <a:r>
              <a:rPr lang="en-US" sz="3200" b="1" u="sng" dirty="0" smtClean="0"/>
              <a:t>2003</a:t>
            </a:r>
            <a:r>
              <a:rPr lang="en-US" sz="3200" dirty="0" smtClean="0"/>
              <a:t> &amp; </a:t>
            </a:r>
            <a:r>
              <a:rPr lang="en-US" sz="3200" b="1" u="sng" dirty="0" smtClean="0"/>
              <a:t>2008</a:t>
            </a:r>
            <a:r>
              <a:rPr lang="en-US" sz="3200" dirty="0" smtClean="0"/>
              <a:t/>
            </a:r>
            <a:br>
              <a:rPr lang="en-US" sz="3200" dirty="0" smtClean="0"/>
            </a:br>
            <a:r>
              <a:rPr lang="en-US" sz="3200" dirty="0" smtClean="0"/>
              <a:t>PLs Required: 4</a:t>
            </a:r>
          </a:p>
        </p:txBody>
      </p:sp>
      <p:sp>
        <p:nvSpPr>
          <p:cNvPr id="61443" name="Rectangle 3"/>
          <p:cNvSpPr>
            <a:spLocks noChangeArrowheads="1"/>
          </p:cNvSpPr>
          <p:nvPr/>
        </p:nvSpPr>
        <p:spPr bwMode="auto">
          <a:xfrm>
            <a:off x="681037" y="29718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1459" name="Rectangle 19"/>
          <p:cNvSpPr>
            <a:spLocks noChangeArrowheads="1"/>
          </p:cNvSpPr>
          <p:nvPr/>
        </p:nvSpPr>
        <p:spPr bwMode="auto">
          <a:xfrm>
            <a:off x="681037" y="40386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20"/>
          <p:cNvGrpSpPr>
            <a:grpSpLocks/>
          </p:cNvGrpSpPr>
          <p:nvPr/>
        </p:nvGrpSpPr>
        <p:grpSpPr bwMode="auto">
          <a:xfrm>
            <a:off x="1062037" y="4800600"/>
            <a:ext cx="7007225" cy="557213"/>
            <a:chOff x="1811" y="2509"/>
            <a:chExt cx="2638" cy="207"/>
          </a:xfrm>
        </p:grpSpPr>
        <p:pic>
          <p:nvPicPr>
            <p:cNvPr id="9235" name="Picture 21"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1462" name="Text Box 22"/>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2003 R2 </a:t>
              </a:r>
              <a:r>
                <a:rPr lang="de-DE" dirty="0" smtClean="0">
                  <a:effectLst>
                    <a:outerShdw blurRad="38100" dist="38100" dir="2700000" algn="tl">
                      <a:srgbClr val="C0C0C0"/>
                    </a:outerShdw>
                  </a:effectLst>
                </a:rPr>
                <a:t>or</a:t>
              </a:r>
              <a:r>
                <a:rPr lang="de-DE" sz="1800" dirty="0" smtClean="0">
                  <a:effectLst>
                    <a:outerShdw blurRad="38100" dist="38100" dir="2700000" algn="tl">
                      <a:srgbClr val="C0C0C0"/>
                    </a:outerShdw>
                  </a:effectLst>
                  <a:ea typeface="+mn-ea"/>
                </a:rPr>
                <a:t> 2008 Enterprise </a:t>
              </a:r>
              <a:r>
                <a:rPr lang="de-DE" sz="1800" dirty="0">
                  <a:effectLst>
                    <a:outerShdw blurRad="38100" dist="38100" dir="2700000" algn="tl">
                      <a:srgbClr val="C0C0C0"/>
                    </a:outerShdw>
                  </a:effectLst>
                  <a:ea typeface="+mn-ea"/>
                </a:rPr>
                <a:t>Edition</a:t>
              </a:r>
            </a:p>
          </p:txBody>
        </p:sp>
      </p:grpSp>
      <p:pic>
        <p:nvPicPr>
          <p:cNvPr id="9229" name="Picture 23" descr="0 Rectangle 5to2 Gel - MS red"/>
          <p:cNvPicPr>
            <a:picLocks noChangeAspect="1" noChangeArrowheads="1"/>
          </p:cNvPicPr>
          <p:nvPr/>
        </p:nvPicPr>
        <p:blipFill>
          <a:blip r:embed="rId4" cstate="print"/>
          <a:srcRect/>
          <a:stretch>
            <a:fillRect/>
          </a:stretch>
        </p:blipFill>
        <p:spPr bwMode="auto">
          <a:xfrm>
            <a:off x="1062037" y="5410200"/>
            <a:ext cx="7010400" cy="650875"/>
          </a:xfrm>
          <a:prstGeom prst="rect">
            <a:avLst/>
          </a:prstGeom>
          <a:noFill/>
          <a:ln w="9525">
            <a:noFill/>
            <a:miter lim="800000"/>
            <a:headEnd/>
            <a:tailEnd/>
          </a:ln>
        </p:spPr>
      </p:pic>
      <p:sp>
        <p:nvSpPr>
          <p:cNvPr id="61464" name="Text Box 24"/>
          <p:cNvSpPr txBox="1">
            <a:spLocks noChangeArrowheads="1"/>
          </p:cNvSpPr>
          <p:nvPr/>
        </p:nvSpPr>
        <p:spPr bwMode="auto">
          <a:xfrm>
            <a:off x="2890837" y="55626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61465" name="Text Box 25"/>
          <p:cNvSpPr txBox="1">
            <a:spLocks noChangeArrowheads="1"/>
          </p:cNvSpPr>
          <p:nvPr/>
        </p:nvSpPr>
        <p:spPr bwMode="auto">
          <a:xfrm>
            <a:off x="4948237" y="55626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26"/>
          <p:cNvGrpSpPr>
            <a:grpSpLocks/>
          </p:cNvGrpSpPr>
          <p:nvPr/>
        </p:nvGrpSpPr>
        <p:grpSpPr bwMode="auto">
          <a:xfrm>
            <a:off x="1062037" y="4191000"/>
            <a:ext cx="7007225" cy="557213"/>
            <a:chOff x="1811" y="2509"/>
            <a:chExt cx="2638" cy="207"/>
          </a:xfrm>
        </p:grpSpPr>
        <p:pic>
          <p:nvPicPr>
            <p:cNvPr id="9233" name="Picture 27"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1468" name="Text Box 28"/>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21" name="Rectangle 3"/>
          <p:cNvSpPr>
            <a:spLocks noChangeArrowheads="1"/>
          </p:cNvSpPr>
          <p:nvPr/>
        </p:nvSpPr>
        <p:spPr bwMode="auto">
          <a:xfrm>
            <a:off x="2662237" y="29718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2" name="Rectangle 3"/>
          <p:cNvSpPr>
            <a:spLocks noChangeArrowheads="1"/>
          </p:cNvSpPr>
          <p:nvPr/>
        </p:nvSpPr>
        <p:spPr bwMode="auto">
          <a:xfrm>
            <a:off x="4643437" y="2971800"/>
            <a:ext cx="18288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3" name="Rectangle 3"/>
          <p:cNvSpPr>
            <a:spLocks noChangeArrowheads="1"/>
          </p:cNvSpPr>
          <p:nvPr/>
        </p:nvSpPr>
        <p:spPr bwMode="auto">
          <a:xfrm>
            <a:off x="6548437" y="29718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4" name="Rectangle 3"/>
          <p:cNvSpPr>
            <a:spLocks noChangeArrowheads="1"/>
          </p:cNvSpPr>
          <p:nvPr/>
        </p:nvSpPr>
        <p:spPr bwMode="auto">
          <a:xfrm>
            <a:off x="681037" y="19050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5" name="Rectangle 3"/>
          <p:cNvSpPr>
            <a:spLocks noChangeArrowheads="1"/>
          </p:cNvSpPr>
          <p:nvPr/>
        </p:nvSpPr>
        <p:spPr bwMode="auto">
          <a:xfrm>
            <a:off x="2662237" y="19050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6" name="Rectangle 3"/>
          <p:cNvSpPr>
            <a:spLocks noChangeArrowheads="1"/>
          </p:cNvSpPr>
          <p:nvPr/>
        </p:nvSpPr>
        <p:spPr bwMode="auto">
          <a:xfrm>
            <a:off x="4643437" y="1905000"/>
            <a:ext cx="18288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27" name="Rectangle 3"/>
          <p:cNvSpPr>
            <a:spLocks noChangeArrowheads="1"/>
          </p:cNvSpPr>
          <p:nvPr/>
        </p:nvSpPr>
        <p:spPr bwMode="auto">
          <a:xfrm>
            <a:off x="6548437" y="19050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457200" y="381000"/>
            <a:ext cx="7924800" cy="1447800"/>
          </a:xfrm>
        </p:spPr>
        <p:txBody>
          <a:bodyPr>
            <a:noAutofit/>
          </a:bodyPr>
          <a:lstStyle/>
          <a:p>
            <a:pPr eaLnBrk="1" hangingPunct="1"/>
            <a:r>
              <a:rPr lang="en-US" sz="3200" dirty="0" smtClean="0"/>
              <a:t>Virtualization for Windows Server </a:t>
            </a:r>
            <a:r>
              <a:rPr lang="en-US" sz="3200" b="1" u="sng" dirty="0" smtClean="0"/>
              <a:t>2008</a:t>
            </a:r>
            <a:r>
              <a:rPr lang="en-US" sz="3200" dirty="0" smtClean="0"/>
              <a:t> </a:t>
            </a:r>
            <a:br>
              <a:rPr lang="en-US" sz="3200" dirty="0" smtClean="0"/>
            </a:br>
            <a:r>
              <a:rPr lang="en-US" sz="3200" dirty="0" smtClean="0"/>
              <a:t>Web Edition</a:t>
            </a:r>
            <a:br>
              <a:rPr lang="en-US" sz="3200" dirty="0" smtClean="0"/>
            </a:br>
            <a:r>
              <a:rPr lang="en-US" sz="3200" dirty="0" smtClean="0"/>
              <a:t>PLs Required: 4</a:t>
            </a:r>
          </a:p>
        </p:txBody>
      </p:sp>
      <p:sp>
        <p:nvSpPr>
          <p:cNvPr id="52236" name="Rectangle 12"/>
          <p:cNvSpPr>
            <a:spLocks noChangeArrowheads="1"/>
          </p:cNvSpPr>
          <p:nvPr/>
        </p:nvSpPr>
        <p:spPr bwMode="auto">
          <a:xfrm>
            <a:off x="681037" y="36576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1062037" y="4419600"/>
            <a:ext cx="7007225" cy="557213"/>
            <a:chOff x="1811" y="2509"/>
            <a:chExt cx="2638" cy="207"/>
          </a:xfrm>
        </p:grpSpPr>
        <p:pic>
          <p:nvPicPr>
            <p:cNvPr id="5132" name="Picture 1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40" name="Text Box 1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a:t>
              </a:r>
              <a:r>
                <a:rPr lang="de-DE" sz="1800" dirty="0" smtClean="0">
                  <a:effectLst>
                    <a:outerShdw blurRad="38100" dist="38100" dir="2700000" algn="tl">
                      <a:srgbClr val="C0C0C0"/>
                    </a:outerShdw>
                  </a:effectLst>
                  <a:ea typeface="+mn-ea"/>
                </a:rPr>
                <a:t>2008 Web </a:t>
              </a:r>
              <a:r>
                <a:rPr lang="de-DE" sz="1800" dirty="0">
                  <a:effectLst>
                    <a:outerShdw blurRad="38100" dist="38100" dir="2700000" algn="tl">
                      <a:srgbClr val="C0C0C0"/>
                    </a:outerShdw>
                  </a:effectLst>
                  <a:ea typeface="+mn-ea"/>
                </a:rPr>
                <a:t>Edition</a:t>
              </a:r>
            </a:p>
          </p:txBody>
        </p:sp>
      </p:grpSp>
      <p:pic>
        <p:nvPicPr>
          <p:cNvPr id="5126" name="Picture 20" descr="0 Rectangle 5to2 Gel - MS red"/>
          <p:cNvPicPr>
            <a:picLocks noChangeAspect="1" noChangeArrowheads="1"/>
          </p:cNvPicPr>
          <p:nvPr/>
        </p:nvPicPr>
        <p:blipFill>
          <a:blip r:embed="rId4" cstate="print"/>
          <a:srcRect/>
          <a:stretch>
            <a:fillRect/>
          </a:stretch>
        </p:blipFill>
        <p:spPr bwMode="auto">
          <a:xfrm>
            <a:off x="1062037" y="5029200"/>
            <a:ext cx="7010400" cy="650875"/>
          </a:xfrm>
          <a:prstGeom prst="rect">
            <a:avLst/>
          </a:prstGeom>
          <a:noFill/>
          <a:ln w="9525">
            <a:noFill/>
            <a:miter lim="800000"/>
            <a:headEnd/>
            <a:tailEnd/>
          </a:ln>
        </p:spPr>
      </p:pic>
      <p:sp>
        <p:nvSpPr>
          <p:cNvPr id="52245" name="Text Box 21"/>
          <p:cNvSpPr txBox="1">
            <a:spLocks noChangeArrowheads="1"/>
          </p:cNvSpPr>
          <p:nvPr/>
        </p:nvSpPr>
        <p:spPr bwMode="auto">
          <a:xfrm>
            <a:off x="2890837" y="51816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52246" name="Text Box 22"/>
          <p:cNvSpPr txBox="1">
            <a:spLocks noChangeArrowheads="1"/>
          </p:cNvSpPr>
          <p:nvPr/>
        </p:nvSpPr>
        <p:spPr bwMode="auto">
          <a:xfrm>
            <a:off x="5024437" y="51816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7"/>
          <p:cNvGrpSpPr>
            <a:grpSpLocks/>
          </p:cNvGrpSpPr>
          <p:nvPr/>
        </p:nvGrpSpPr>
        <p:grpSpPr bwMode="auto">
          <a:xfrm>
            <a:off x="1062037" y="3810000"/>
            <a:ext cx="7007225" cy="557213"/>
            <a:chOff x="1811" y="2509"/>
            <a:chExt cx="2638" cy="207"/>
          </a:xfrm>
        </p:grpSpPr>
        <p:pic>
          <p:nvPicPr>
            <p:cNvPr id="5130"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73"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14" name="Rectangle 3"/>
          <p:cNvSpPr>
            <a:spLocks noChangeArrowheads="1"/>
          </p:cNvSpPr>
          <p:nvPr/>
        </p:nvSpPr>
        <p:spPr bwMode="auto">
          <a:xfrm>
            <a:off x="685800" y="2590800"/>
            <a:ext cx="1905000" cy="9906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ChangeArrowheads="1"/>
          </p:cNvSpPr>
          <p:nvPr/>
        </p:nvSpPr>
        <p:spPr bwMode="auto">
          <a:xfrm>
            <a:off x="681037" y="33528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65573" name="Rectangle 37"/>
          <p:cNvSpPr>
            <a:spLocks noChangeArrowheads="1"/>
          </p:cNvSpPr>
          <p:nvPr/>
        </p:nvSpPr>
        <p:spPr bwMode="auto">
          <a:xfrm>
            <a:off x="681037" y="3962400"/>
            <a:ext cx="7777163" cy="20574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38"/>
          <p:cNvGrpSpPr>
            <a:grpSpLocks/>
          </p:cNvGrpSpPr>
          <p:nvPr/>
        </p:nvGrpSpPr>
        <p:grpSpPr bwMode="auto">
          <a:xfrm>
            <a:off x="1062037" y="4648200"/>
            <a:ext cx="7239000" cy="557213"/>
            <a:chOff x="1811" y="2509"/>
            <a:chExt cx="2638" cy="207"/>
          </a:xfrm>
        </p:grpSpPr>
        <p:pic>
          <p:nvPicPr>
            <p:cNvPr id="11291" name="Picture 39"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5576" name="Text Box 40"/>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2003 R2 </a:t>
              </a:r>
              <a:r>
                <a:rPr lang="de-DE" sz="1800" dirty="0" smtClean="0">
                  <a:effectLst>
                    <a:outerShdw blurRad="38100" dist="38100" dir="2700000" algn="tl">
                      <a:srgbClr val="C0C0C0"/>
                    </a:outerShdw>
                  </a:effectLst>
                  <a:ea typeface="+mn-ea"/>
                </a:rPr>
                <a:t>or 2008 Anonymous </a:t>
              </a:r>
              <a:r>
                <a:rPr lang="de-DE" sz="1800" dirty="0">
                  <a:effectLst>
                    <a:outerShdw blurRad="38100" dist="38100" dir="2700000" algn="tl">
                      <a:srgbClr val="C0C0C0"/>
                    </a:outerShdw>
                  </a:effectLst>
                  <a:ea typeface="+mn-ea"/>
                </a:rPr>
                <a:t>Datacenter Edition</a:t>
              </a:r>
            </a:p>
          </p:txBody>
        </p:sp>
      </p:grpSp>
      <p:pic>
        <p:nvPicPr>
          <p:cNvPr id="11285" name="Picture 41" descr="0 Rectangle 5to2 Gel - MS red"/>
          <p:cNvPicPr>
            <a:picLocks noChangeAspect="1" noChangeArrowheads="1"/>
          </p:cNvPicPr>
          <p:nvPr/>
        </p:nvPicPr>
        <p:blipFill>
          <a:blip r:embed="rId4" cstate="print"/>
          <a:srcRect/>
          <a:stretch>
            <a:fillRect/>
          </a:stretch>
        </p:blipFill>
        <p:spPr bwMode="auto">
          <a:xfrm>
            <a:off x="1062037" y="5257800"/>
            <a:ext cx="7239000" cy="650875"/>
          </a:xfrm>
          <a:prstGeom prst="rect">
            <a:avLst/>
          </a:prstGeom>
          <a:noFill/>
          <a:ln w="9525">
            <a:noFill/>
            <a:miter lim="800000"/>
            <a:headEnd/>
            <a:tailEnd/>
          </a:ln>
        </p:spPr>
      </p:pic>
      <p:sp>
        <p:nvSpPr>
          <p:cNvPr id="65578" name="Text Box 42"/>
          <p:cNvSpPr txBox="1">
            <a:spLocks noChangeArrowheads="1"/>
          </p:cNvSpPr>
          <p:nvPr/>
        </p:nvSpPr>
        <p:spPr bwMode="auto">
          <a:xfrm>
            <a:off x="2890837" y="54102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65579" name="Text Box 43"/>
          <p:cNvSpPr txBox="1">
            <a:spLocks noChangeArrowheads="1"/>
          </p:cNvSpPr>
          <p:nvPr/>
        </p:nvSpPr>
        <p:spPr bwMode="auto">
          <a:xfrm>
            <a:off x="4948237" y="54102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4"/>
          <p:cNvGrpSpPr>
            <a:grpSpLocks/>
          </p:cNvGrpSpPr>
          <p:nvPr/>
        </p:nvGrpSpPr>
        <p:grpSpPr bwMode="auto">
          <a:xfrm>
            <a:off x="1062037" y="4038600"/>
            <a:ext cx="7239000" cy="557213"/>
            <a:chOff x="1811" y="2509"/>
            <a:chExt cx="2638" cy="207"/>
          </a:xfrm>
        </p:grpSpPr>
        <p:pic>
          <p:nvPicPr>
            <p:cNvPr id="11289" name="Picture 4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5582" name="Text Box 4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Virtualization Software</a:t>
              </a:r>
            </a:p>
          </p:txBody>
        </p:sp>
      </p:grpSp>
      <p:sp>
        <p:nvSpPr>
          <p:cNvPr id="30" name="Rectangle 2"/>
          <p:cNvSpPr>
            <a:spLocks noGrp="1" noChangeArrowheads="1"/>
          </p:cNvSpPr>
          <p:nvPr>
            <p:ph type="title"/>
          </p:nvPr>
        </p:nvSpPr>
        <p:spPr>
          <a:xfrm>
            <a:off x="381000" y="230188"/>
            <a:ext cx="8382000" cy="989012"/>
          </a:xfrm>
        </p:spPr>
        <p:txBody>
          <a:bodyPr>
            <a:noAutofit/>
          </a:bodyPr>
          <a:lstStyle/>
          <a:p>
            <a:pPr eaLnBrk="1" hangingPunct="1"/>
            <a:r>
              <a:rPr lang="en-US" sz="3200" dirty="0" smtClean="0"/>
              <a:t>Virtualization Windows Datacenter Edition </a:t>
            </a:r>
            <a:r>
              <a:rPr lang="en-US" sz="3200" b="1" u="sng" dirty="0" smtClean="0"/>
              <a:t>2003</a:t>
            </a:r>
            <a:r>
              <a:rPr lang="en-US" sz="3200" dirty="0" smtClean="0"/>
              <a:t> &amp; </a:t>
            </a:r>
            <a:r>
              <a:rPr lang="en-US" sz="3200" b="1" u="sng" dirty="0" smtClean="0"/>
              <a:t>2008</a:t>
            </a:r>
            <a:r>
              <a:rPr lang="en-US" sz="3200" dirty="0" smtClean="0"/>
              <a:t> - PLs Required: 2</a:t>
            </a:r>
          </a:p>
        </p:txBody>
      </p:sp>
      <p:sp>
        <p:nvSpPr>
          <p:cNvPr id="29" name="Rectangle 3"/>
          <p:cNvSpPr>
            <a:spLocks noChangeArrowheads="1"/>
          </p:cNvSpPr>
          <p:nvPr/>
        </p:nvSpPr>
        <p:spPr bwMode="auto">
          <a:xfrm>
            <a:off x="2662237" y="33528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1" name="Rectangle 3"/>
          <p:cNvSpPr>
            <a:spLocks noChangeArrowheads="1"/>
          </p:cNvSpPr>
          <p:nvPr/>
        </p:nvSpPr>
        <p:spPr bwMode="auto">
          <a:xfrm>
            <a:off x="4643437" y="3352800"/>
            <a:ext cx="18288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2" name="Rectangle 3"/>
          <p:cNvSpPr>
            <a:spLocks noChangeArrowheads="1"/>
          </p:cNvSpPr>
          <p:nvPr/>
        </p:nvSpPr>
        <p:spPr bwMode="auto">
          <a:xfrm>
            <a:off x="6548437" y="33528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3" name="Rectangle 3"/>
          <p:cNvSpPr>
            <a:spLocks noChangeArrowheads="1"/>
          </p:cNvSpPr>
          <p:nvPr/>
        </p:nvSpPr>
        <p:spPr bwMode="auto">
          <a:xfrm>
            <a:off x="681037" y="27432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4" name="Rectangle 3"/>
          <p:cNvSpPr>
            <a:spLocks noChangeArrowheads="1"/>
          </p:cNvSpPr>
          <p:nvPr/>
        </p:nvSpPr>
        <p:spPr bwMode="auto">
          <a:xfrm>
            <a:off x="2662237" y="27432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5" name="Rectangle 3"/>
          <p:cNvSpPr>
            <a:spLocks noChangeArrowheads="1"/>
          </p:cNvSpPr>
          <p:nvPr/>
        </p:nvSpPr>
        <p:spPr bwMode="auto">
          <a:xfrm>
            <a:off x="4643437" y="2743200"/>
            <a:ext cx="18288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6" name="Rectangle 3"/>
          <p:cNvSpPr>
            <a:spLocks noChangeArrowheads="1"/>
          </p:cNvSpPr>
          <p:nvPr/>
        </p:nvSpPr>
        <p:spPr bwMode="auto">
          <a:xfrm>
            <a:off x="6548437" y="27432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7" name="Rectangle 3"/>
          <p:cNvSpPr>
            <a:spLocks noChangeArrowheads="1"/>
          </p:cNvSpPr>
          <p:nvPr/>
        </p:nvSpPr>
        <p:spPr bwMode="auto">
          <a:xfrm>
            <a:off x="681037" y="21336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8" name="Rectangle 3"/>
          <p:cNvSpPr>
            <a:spLocks noChangeArrowheads="1"/>
          </p:cNvSpPr>
          <p:nvPr/>
        </p:nvSpPr>
        <p:spPr bwMode="auto">
          <a:xfrm>
            <a:off x="2662237" y="21336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39" name="Rectangle 3"/>
          <p:cNvSpPr>
            <a:spLocks noChangeArrowheads="1"/>
          </p:cNvSpPr>
          <p:nvPr/>
        </p:nvSpPr>
        <p:spPr bwMode="auto">
          <a:xfrm>
            <a:off x="4643437" y="2133600"/>
            <a:ext cx="18288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40" name="Rectangle 3"/>
          <p:cNvSpPr>
            <a:spLocks noChangeArrowheads="1"/>
          </p:cNvSpPr>
          <p:nvPr/>
        </p:nvSpPr>
        <p:spPr bwMode="auto">
          <a:xfrm>
            <a:off x="6548437" y="21336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41" name="Rectangle 3"/>
          <p:cNvSpPr>
            <a:spLocks noChangeArrowheads="1"/>
          </p:cNvSpPr>
          <p:nvPr/>
        </p:nvSpPr>
        <p:spPr bwMode="auto">
          <a:xfrm>
            <a:off x="681037" y="15240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42" name="Rectangle 3"/>
          <p:cNvSpPr>
            <a:spLocks noChangeArrowheads="1"/>
          </p:cNvSpPr>
          <p:nvPr/>
        </p:nvSpPr>
        <p:spPr bwMode="auto">
          <a:xfrm>
            <a:off x="2662237" y="15240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43" name="Rectangle 3"/>
          <p:cNvSpPr>
            <a:spLocks noChangeArrowheads="1"/>
          </p:cNvSpPr>
          <p:nvPr/>
        </p:nvSpPr>
        <p:spPr bwMode="auto">
          <a:xfrm>
            <a:off x="4643437" y="1524000"/>
            <a:ext cx="18288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
        <p:nvSpPr>
          <p:cNvPr id="44" name="Rectangle 3"/>
          <p:cNvSpPr>
            <a:spLocks noChangeArrowheads="1"/>
          </p:cNvSpPr>
          <p:nvPr/>
        </p:nvSpPr>
        <p:spPr bwMode="auto">
          <a:xfrm>
            <a:off x="6548437" y="1524000"/>
            <a:ext cx="1905000" cy="5334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dirty="0">
                <a:ea typeface="+mn-ea"/>
              </a:rPr>
              <a:t>Virtual Instance</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r>
              <a:rPr sz="3200" dirty="0" smtClean="0"/>
              <a:t>Windows Datacenter Anonymous</a:t>
            </a:r>
            <a:endParaRPr lang="en-US" sz="3200" dirty="0"/>
          </a:p>
        </p:txBody>
      </p:sp>
      <p:sp>
        <p:nvSpPr>
          <p:cNvPr id="3" name="Content Placeholder 2"/>
          <p:cNvSpPr>
            <a:spLocks noGrp="1"/>
          </p:cNvSpPr>
          <p:nvPr>
            <p:ph idx="1"/>
          </p:nvPr>
        </p:nvSpPr>
        <p:spPr>
          <a:xfrm>
            <a:off x="381000" y="1143000"/>
            <a:ext cx="8382000" cy="5749266"/>
          </a:xfrm>
        </p:spPr>
        <p:txBody>
          <a:bodyPr/>
          <a:lstStyle/>
          <a:p>
            <a:pPr marL="0" indent="0">
              <a:spcBef>
                <a:spcPts val="0"/>
              </a:spcBef>
              <a:buNone/>
            </a:pPr>
            <a:r>
              <a:rPr lang="en-US" sz="1800" u="sng" dirty="0" smtClean="0"/>
              <a:t>User Restrictions.</a:t>
            </a:r>
            <a:r>
              <a:rPr lang="en-US" sz="1800" b="1" dirty="0" smtClean="0"/>
              <a:t> </a:t>
            </a:r>
            <a:r>
              <a:rPr lang="en-US" sz="1800" dirty="0" smtClean="0"/>
              <a:t>You may allow only the following users to use or access the server software:</a:t>
            </a:r>
          </a:p>
          <a:p>
            <a:pPr marL="0" indent="0">
              <a:spcBef>
                <a:spcPts val="0"/>
              </a:spcBef>
              <a:buNone/>
            </a:pPr>
            <a:endParaRPr lang="en-US" sz="1800" dirty="0" smtClean="0"/>
          </a:p>
          <a:p>
            <a:pPr marL="231775" lvl="1" indent="-231775">
              <a:spcBef>
                <a:spcPts val="0"/>
              </a:spcBef>
              <a:buFont typeface="Wingdings" pitchFamily="2" charset="2"/>
              <a:buChar char="§"/>
            </a:pPr>
            <a:r>
              <a:rPr lang="en-US" sz="1800" dirty="0" smtClean="0"/>
              <a:t>Users who access your instances of the server software through the Internet without being authenticated or otherwise individually identified by any other means by the server software, or by multiplexing or pooling software or hardware, or</a:t>
            </a:r>
          </a:p>
          <a:p>
            <a:pPr marL="463550" lvl="1" indent="-3175">
              <a:spcBef>
                <a:spcPts val="0"/>
              </a:spcBef>
              <a:buFont typeface="Wingdings" pitchFamily="2" charset="2"/>
              <a:buChar char="§"/>
            </a:pPr>
            <a:endParaRPr lang="en-US" sz="1800" dirty="0" smtClean="0"/>
          </a:p>
          <a:p>
            <a:pPr marL="231775" lvl="1" indent="-231775">
              <a:spcBef>
                <a:spcPts val="0"/>
              </a:spcBef>
              <a:buFont typeface="Wingdings" pitchFamily="2" charset="2"/>
              <a:buChar char="§"/>
            </a:pPr>
            <a:r>
              <a:rPr lang="en-US" sz="1800" dirty="0" smtClean="0"/>
              <a:t>Users who access and use the server software only as a platform for certain server applications. Users are not allowed to access or use the server software as a platform for applications such as Microsoft Exchange Server, Microsoft Windows SharePoint Services, Microsoft Office SharePoint Server or any third party applications that have direct or indirect interaction with Windows authentication services (when user or application credentials are exchanged between the server software and a user or device), or</a:t>
            </a:r>
          </a:p>
          <a:p>
            <a:pPr>
              <a:buNone/>
            </a:pPr>
            <a:endParaRPr lang="en-US"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94934"/>
            <a:ext cx="8382000" cy="6067866"/>
          </a:xfrm>
        </p:spPr>
        <p:txBody>
          <a:bodyPr/>
          <a:lstStyle/>
          <a:p>
            <a:pPr marL="231775" lvl="1" indent="-231775">
              <a:spcBef>
                <a:spcPts val="0"/>
              </a:spcBef>
              <a:buFont typeface="Wingdings" pitchFamily="2" charset="2"/>
              <a:buChar char="§"/>
            </a:pPr>
            <a:r>
              <a:rPr lang="en-US" sz="1800" dirty="0" smtClean="0"/>
              <a:t>Users who access your instances of the server software when those instances are used exclusively for web hosting. An instance is used for web hosting if:</a:t>
            </a:r>
          </a:p>
          <a:p>
            <a:pPr marL="0" lvl="0" indent="0">
              <a:spcBef>
                <a:spcPts val="0"/>
              </a:spcBef>
              <a:buNone/>
            </a:pPr>
            <a:endParaRPr lang="en-US" sz="1800" dirty="0" smtClean="0"/>
          </a:p>
          <a:p>
            <a:pPr marL="738188" lvl="1" indent="-342900">
              <a:spcBef>
                <a:spcPts val="0"/>
              </a:spcBef>
              <a:buFont typeface="+mj-lt"/>
              <a:buAutoNum type="arabicPeriod"/>
            </a:pPr>
            <a:r>
              <a:rPr lang="en-US" sz="1800" dirty="0" smtClean="0"/>
              <a:t>The sole purpose of the server upon which the instance is running is to run websites that directly interface with the Internet and the primary functionality of the server is publicly accessible, and</a:t>
            </a:r>
          </a:p>
          <a:p>
            <a:pPr marL="738188" lvl="1" indent="-342900">
              <a:spcBef>
                <a:spcPts val="0"/>
              </a:spcBef>
              <a:buFont typeface="+mj-lt"/>
              <a:buAutoNum type="arabicPeriod"/>
            </a:pPr>
            <a:endParaRPr lang="en-US" sz="1800" dirty="0" smtClean="0"/>
          </a:p>
          <a:p>
            <a:pPr marL="738188" lvl="1" indent="-342900">
              <a:spcBef>
                <a:spcPts val="0"/>
              </a:spcBef>
              <a:buFont typeface="+mj-lt"/>
              <a:buAutoNum type="arabicPeriod"/>
            </a:pPr>
            <a:r>
              <a:rPr lang="en-US" sz="1800" dirty="0" smtClean="0"/>
              <a:t>You permit and enable users of the websites to upload custom code, content, and data to their websites, without restriction. You may, however, restrict use for security reasons directly related to spam or other similar commercial email abuse as provided in your acceptable use policy. Your acceptable use policy must be reasonably based on web hosting industry standards. </a:t>
            </a:r>
          </a:p>
          <a:p>
            <a:pPr>
              <a:buNone/>
            </a:pPr>
            <a:endParaRPr lang="en-US" dirty="0"/>
          </a:p>
        </p:txBody>
      </p:sp>
      <p:sp>
        <p:nvSpPr>
          <p:cNvPr id="4" name="Title 1"/>
          <p:cNvSpPr txBox="1">
            <a:spLocks/>
          </p:cNvSpPr>
          <p:nvPr/>
        </p:nvSpPr>
        <p:spPr bwMode="auto">
          <a:xfrm>
            <a:off x="457200" y="304800"/>
            <a:ext cx="8382000" cy="6093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Windows Anonymous Use Rights</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685800"/>
          </a:xfrm>
        </p:spPr>
        <p:txBody>
          <a:bodyPr/>
          <a:lstStyle/>
          <a:p>
            <a:r>
              <a:rPr lang="en-US" sz="3200" dirty="0" smtClean="0"/>
              <a:t>Agenda</a:t>
            </a:r>
            <a:endParaRPr lang="en-US" sz="3200" dirty="0"/>
          </a:p>
        </p:txBody>
      </p:sp>
      <p:sp>
        <p:nvSpPr>
          <p:cNvPr id="3" name="Content Placeholder 2"/>
          <p:cNvSpPr>
            <a:spLocks noGrp="1"/>
          </p:cNvSpPr>
          <p:nvPr>
            <p:ph idx="1"/>
          </p:nvPr>
        </p:nvSpPr>
        <p:spPr>
          <a:xfrm>
            <a:off x="381000" y="1412875"/>
            <a:ext cx="8382000" cy="3693319"/>
          </a:xfrm>
        </p:spPr>
        <p:txBody>
          <a:bodyPr/>
          <a:lstStyle/>
          <a:p>
            <a:r>
              <a:rPr lang="en-US" sz="3200" dirty="0" smtClean="0"/>
              <a:t>Windows Server 2008</a:t>
            </a:r>
          </a:p>
          <a:p>
            <a:r>
              <a:rPr lang="en-US" sz="3200" dirty="0" smtClean="0"/>
              <a:t>SQL Server 2008</a:t>
            </a:r>
          </a:p>
          <a:p>
            <a:r>
              <a:rPr lang="en-US" sz="3200" dirty="0" smtClean="0"/>
              <a:t>SPLA v. 2008 </a:t>
            </a:r>
          </a:p>
          <a:p>
            <a:r>
              <a:rPr lang="en-US" sz="3200" dirty="0" smtClean="0"/>
              <a:t>Product Downloads</a:t>
            </a:r>
          </a:p>
          <a:p>
            <a:r>
              <a:rPr lang="en-US" sz="3200" dirty="0" smtClean="0"/>
              <a:t>SPLA changes to align with BPOS</a:t>
            </a:r>
          </a:p>
          <a:p>
            <a:r>
              <a:rPr lang="en-US" sz="3200" dirty="0" smtClean="0"/>
              <a:t>3-Year Commitment SKUs </a:t>
            </a:r>
          </a:p>
          <a:p>
            <a:r>
              <a:rPr lang="en-US" sz="3200" dirty="0" smtClean="0"/>
              <a:t>Products</a:t>
            </a:r>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1"/>
            <a:ext cx="8229600" cy="4191000"/>
          </a:xfrm>
        </p:spPr>
        <p:txBody>
          <a:bodyPr/>
          <a:lstStyle/>
          <a:p>
            <a:pPr marL="0" indent="0">
              <a:buNone/>
            </a:pPr>
            <a:r>
              <a:rPr lang="en-US" sz="1800" u="sng" dirty="0" smtClean="0">
                <a:effectLst/>
              </a:rPr>
              <a:t>Testing, maintenance, management and administration access:</a:t>
            </a:r>
            <a:r>
              <a:rPr lang="en-US" sz="1800" dirty="0" smtClean="0">
                <a:effectLst/>
              </a:rPr>
              <a:t> </a:t>
            </a:r>
          </a:p>
          <a:p>
            <a:pPr marL="0" indent="0">
              <a:buNone/>
            </a:pPr>
            <a:r>
              <a:rPr lang="en-US" sz="1800" dirty="0" smtClean="0">
                <a:effectLst/>
              </a:rPr>
              <a:t>You may also permit up to </a:t>
            </a:r>
            <a:r>
              <a:rPr lang="en-US" sz="1800" b="1" dirty="0" smtClean="0">
                <a:effectLst/>
              </a:rPr>
              <a:t>five (5) </a:t>
            </a:r>
            <a:r>
              <a:rPr lang="en-US" sz="1800" u="sng" dirty="0" smtClean="0">
                <a:effectLst/>
              </a:rPr>
              <a:t>other</a:t>
            </a:r>
            <a:r>
              <a:rPr lang="en-US" sz="1800" dirty="0" smtClean="0">
                <a:effectLst/>
              </a:rPr>
              <a:t> users for each instance running in a physical operating system environment and </a:t>
            </a:r>
            <a:r>
              <a:rPr lang="en-US" sz="1800" b="1" dirty="0" smtClean="0">
                <a:effectLst/>
              </a:rPr>
              <a:t>two (2) </a:t>
            </a:r>
            <a:r>
              <a:rPr lang="en-US" sz="1800" u="sng" dirty="0" smtClean="0">
                <a:effectLst/>
              </a:rPr>
              <a:t>other</a:t>
            </a:r>
            <a:r>
              <a:rPr lang="en-US" sz="1800" b="1" dirty="0" smtClean="0">
                <a:effectLst/>
              </a:rPr>
              <a:t> </a:t>
            </a:r>
            <a:r>
              <a:rPr lang="en-US" sz="1800" dirty="0" smtClean="0">
                <a:effectLst/>
              </a:rPr>
              <a:t>users for each instance running in a virtual operating system environment to use or access the services of a server running the server software for the sole purpose of testing, maintenance, management and administration of the licensed products. In these cases, you may use authentication services from Microsoft or a third-party to control management agents, services or administration access.</a:t>
            </a:r>
          </a:p>
          <a:p>
            <a:pPr marL="0" indent="0">
              <a:buNone/>
            </a:pPr>
            <a:endParaRPr lang="en-US" sz="1800" dirty="0" smtClean="0">
              <a:effectLst/>
            </a:endParaRPr>
          </a:p>
          <a:p>
            <a:pPr marL="0" indent="0">
              <a:buNone/>
            </a:pPr>
            <a:r>
              <a:rPr lang="en-US" sz="1800" dirty="0" smtClean="0">
                <a:effectLst/>
              </a:rPr>
              <a:t>You do not need Windows Server 2008 Terminal Services SALs for this limited number of users performing testing, maintenance and administration of the licensed products.</a:t>
            </a:r>
          </a:p>
          <a:p>
            <a:pPr>
              <a:buNone/>
            </a:pPr>
            <a:endParaRPr lang="en-US" dirty="0"/>
          </a:p>
        </p:txBody>
      </p:sp>
      <p:sp>
        <p:nvSpPr>
          <p:cNvPr id="4" name="Title 1"/>
          <p:cNvSpPr txBox="1">
            <a:spLocks/>
          </p:cNvSpPr>
          <p:nvPr/>
        </p:nvSpPr>
        <p:spPr bwMode="auto">
          <a:xfrm>
            <a:off x="609600" y="457200"/>
            <a:ext cx="7162800" cy="6093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Windows Datacenter Anonymous Use Rights</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38200"/>
          </a:xfrm>
        </p:spPr>
        <p:txBody>
          <a:bodyPr>
            <a:noAutofit/>
          </a:bodyPr>
          <a:lstStyle/>
          <a:p>
            <a:r>
              <a:rPr lang="en-US" sz="3200" dirty="0" smtClean="0"/>
              <a:t>What are Windows Authentication Services?</a:t>
            </a:r>
            <a:endParaRPr lang="en-US" sz="3200" dirty="0"/>
          </a:p>
        </p:txBody>
      </p:sp>
      <p:sp>
        <p:nvSpPr>
          <p:cNvPr id="3" name="Content Placeholder 2"/>
          <p:cNvSpPr>
            <a:spLocks noGrp="1"/>
          </p:cNvSpPr>
          <p:nvPr>
            <p:ph idx="1"/>
          </p:nvPr>
        </p:nvSpPr>
        <p:spPr>
          <a:xfrm>
            <a:off x="457200" y="1676400"/>
            <a:ext cx="8305800" cy="4114800"/>
          </a:xfrm>
        </p:spPr>
        <p:txBody>
          <a:bodyPr>
            <a:normAutofit/>
          </a:bodyPr>
          <a:lstStyle/>
          <a:p>
            <a:r>
              <a:rPr lang="en-US" sz="1800" dirty="0" smtClean="0"/>
              <a:t>SPUR: When user or application credentials are exchanged between the server &amp; user/device</a:t>
            </a:r>
          </a:p>
          <a:p>
            <a:r>
              <a:rPr lang="en-US" sz="1800" dirty="0" smtClean="0"/>
              <a:t>No Official List – by design – hard to define</a:t>
            </a:r>
          </a:p>
          <a:p>
            <a:r>
              <a:rPr lang="en-US" sz="1800" dirty="0" smtClean="0"/>
              <a:t>Any service in Windows that allows user to authenticate to a service using a unique identity</a:t>
            </a:r>
          </a:p>
          <a:p>
            <a:r>
              <a:rPr lang="en-US" sz="1800" dirty="0" smtClean="0"/>
              <a:t>Primary Examples: </a:t>
            </a:r>
          </a:p>
          <a:p>
            <a:pPr lvl="1"/>
            <a:r>
              <a:rPr lang="en-US" sz="1800" dirty="0" smtClean="0"/>
              <a:t>Active Directory </a:t>
            </a:r>
          </a:p>
          <a:p>
            <a:pPr lvl="1"/>
            <a:r>
              <a:rPr lang="en-US" sz="1800" dirty="0" smtClean="0"/>
              <a:t>Local Authentication with Local Service Accounts (LSA)</a:t>
            </a:r>
          </a:p>
          <a:p>
            <a:r>
              <a:rPr lang="en-US" sz="1800" dirty="0" smtClean="0"/>
              <a:t>Use of 3</a:t>
            </a:r>
            <a:r>
              <a:rPr lang="en-US" sz="1800" baseline="30000" dirty="0" smtClean="0"/>
              <a:t>rd</a:t>
            </a:r>
            <a:r>
              <a:rPr lang="en-US" sz="1800" dirty="0" smtClean="0"/>
              <a:t> party authentication services can still trigger Windows Authentication Services</a:t>
            </a:r>
          </a:p>
          <a:p>
            <a:pPr lvl="1">
              <a:buNone/>
            </a:pPr>
            <a:endParaRPr lang="en-US" sz="2400" dirty="0" smtClean="0"/>
          </a:p>
        </p:txBody>
      </p:sp>
      <p:sp>
        <p:nvSpPr>
          <p:cNvPr id="4" name="Slide Number Placeholder 3"/>
          <p:cNvSpPr>
            <a:spLocks noGrp="1"/>
          </p:cNvSpPr>
          <p:nvPr>
            <p:ph type="sldNum" sz="quarter" idx="4294967295"/>
          </p:nvPr>
        </p:nvSpPr>
        <p:spPr>
          <a:xfrm>
            <a:off x="8382000" y="6356350"/>
            <a:ext cx="762000" cy="365125"/>
          </a:xfrm>
          <a:prstGeom prst="rect">
            <a:avLst/>
          </a:prstGeom>
        </p:spPr>
        <p:txBody>
          <a:bodyPr/>
          <a:lstStyle/>
          <a:p>
            <a:fld id="{F36DB0E4-7632-4126-BCC8-EAE492994250}" type="slidenum">
              <a:rPr lang="en-US" smtClean="0"/>
              <a:pPr/>
              <a:t>21</a:t>
            </a:fld>
            <a:endParaRPr lang="en-US"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85800"/>
          </a:xfrm>
        </p:spPr>
        <p:txBody>
          <a:bodyPr/>
          <a:lstStyle/>
          <a:p>
            <a:r>
              <a:rPr lang="en-US" sz="3200" dirty="0" smtClean="0"/>
              <a:t>Virtualization Whitepaper</a:t>
            </a:r>
            <a:endParaRPr lang="en-US" sz="3200" dirty="0"/>
          </a:p>
        </p:txBody>
      </p:sp>
      <p:sp>
        <p:nvSpPr>
          <p:cNvPr id="3" name="Content Placeholder 2"/>
          <p:cNvSpPr>
            <a:spLocks noGrp="1"/>
          </p:cNvSpPr>
          <p:nvPr>
            <p:ph idx="1"/>
          </p:nvPr>
        </p:nvSpPr>
        <p:spPr>
          <a:xfrm>
            <a:off x="457200" y="914400"/>
            <a:ext cx="7467600" cy="5105400"/>
          </a:xfrm>
        </p:spPr>
        <p:txBody>
          <a:bodyPr>
            <a:noAutofit/>
          </a:bodyPr>
          <a:lstStyle/>
          <a:p>
            <a:r>
              <a:rPr lang="en-US" sz="1800" dirty="0" smtClean="0"/>
              <a:t>Product Scenarios and Licensing Considerations </a:t>
            </a:r>
          </a:p>
          <a:p>
            <a:pPr lvl="1"/>
            <a:r>
              <a:rPr lang="en-US" sz="1800" dirty="0" smtClean="0"/>
              <a:t>Windows Server: Standard, Enterprise, Datacenter</a:t>
            </a:r>
          </a:p>
          <a:p>
            <a:pPr lvl="1"/>
            <a:r>
              <a:rPr lang="en-US" sz="1800" dirty="0" smtClean="0"/>
              <a:t>SQL Server: Workgroup, Standard, Enterprise</a:t>
            </a:r>
          </a:p>
          <a:p>
            <a:pPr lvl="1"/>
            <a:r>
              <a:rPr lang="en-US" sz="1800" dirty="0" smtClean="0"/>
              <a:t>System Center </a:t>
            </a:r>
          </a:p>
          <a:p>
            <a:pPr lvl="1"/>
            <a:r>
              <a:rPr lang="en-US" sz="1800" dirty="0" smtClean="0"/>
              <a:t>Use of Central Storage</a:t>
            </a:r>
          </a:p>
          <a:p>
            <a:pPr lvl="1"/>
            <a:r>
              <a:rPr lang="en-US" sz="1800" dirty="0" smtClean="0"/>
              <a:t>Use of Non-Microsoft Virtualization Technologies</a:t>
            </a:r>
          </a:p>
          <a:p>
            <a:r>
              <a:rPr lang="en-US" sz="1800" dirty="0" smtClean="0"/>
              <a:t>Hosting Scenarios</a:t>
            </a:r>
          </a:p>
          <a:p>
            <a:pPr lvl="1"/>
            <a:r>
              <a:rPr lang="en-US" sz="1800" dirty="0" smtClean="0"/>
              <a:t>Unmanaged Dedicated Server as host with one or more guests</a:t>
            </a:r>
          </a:p>
          <a:p>
            <a:pPr lvl="1"/>
            <a:r>
              <a:rPr lang="en-US" sz="1800" dirty="0" smtClean="0"/>
              <a:t>VDS Unmanaged and Managed</a:t>
            </a:r>
          </a:p>
          <a:p>
            <a:pPr lvl="1"/>
            <a:r>
              <a:rPr lang="en-US" sz="1800" dirty="0" smtClean="0"/>
              <a:t>Authenticated Virtual Dedicated Servers</a:t>
            </a:r>
          </a:p>
          <a:p>
            <a:pPr lvl="1"/>
            <a:r>
              <a:rPr lang="en-US" sz="1800" dirty="0" smtClean="0"/>
              <a:t>Shared Hosting Configurations</a:t>
            </a:r>
          </a:p>
          <a:p>
            <a:pPr lvl="1"/>
            <a:r>
              <a:rPr lang="en-US" sz="1800" dirty="0" smtClean="0"/>
              <a:t>Running Desktop Systems as Hyper V Guests</a:t>
            </a:r>
          </a:p>
          <a:p>
            <a:pPr lvl="1"/>
            <a:r>
              <a:rPr lang="en-US" sz="1800" dirty="0" smtClean="0"/>
              <a:t>Using End Customer owned licenses on the Guest </a:t>
            </a:r>
          </a:p>
          <a:p>
            <a:pPr lvl="1"/>
            <a:r>
              <a:rPr lang="en-US" sz="1800" dirty="0" smtClean="0"/>
              <a:t>System Center product to manage the hosting environment</a:t>
            </a:r>
          </a:p>
          <a:p>
            <a:r>
              <a:rPr lang="en-US" sz="1800" dirty="0" smtClean="0"/>
              <a:t>Licensing FAQ</a:t>
            </a:r>
          </a:p>
          <a:p>
            <a:pPr lvl="1">
              <a:buNone/>
            </a:pPr>
            <a:endParaRPr lang="en-US" sz="2000" dirty="0" smtClean="0"/>
          </a:p>
          <a:p>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696200" cy="685800"/>
          </a:xfrm>
        </p:spPr>
        <p:txBody>
          <a:bodyPr>
            <a:noAutofit/>
          </a:bodyPr>
          <a:lstStyle/>
          <a:p>
            <a:r>
              <a:rPr lang="en-US" sz="3200" dirty="0" smtClean="0"/>
              <a:t>SQL Server Web 2008</a:t>
            </a:r>
            <a:endParaRPr lang="en-US" sz="3200" dirty="0"/>
          </a:p>
        </p:txBody>
      </p:sp>
      <p:sp>
        <p:nvSpPr>
          <p:cNvPr id="3" name="Content Placeholder 2"/>
          <p:cNvSpPr>
            <a:spLocks noGrp="1"/>
          </p:cNvSpPr>
          <p:nvPr>
            <p:ph idx="1"/>
          </p:nvPr>
        </p:nvSpPr>
        <p:spPr/>
        <p:txBody>
          <a:bodyPr>
            <a:noAutofit/>
          </a:bodyPr>
          <a:lstStyle/>
          <a:p>
            <a:r>
              <a:rPr lang="en-US" sz="1800" dirty="0" smtClean="0">
                <a:latin typeface="+mj-lt"/>
              </a:rPr>
              <a:t>Technical: supports 4-Proc, 4-G RAM, unlimited DB</a:t>
            </a:r>
          </a:p>
          <a:p>
            <a:r>
              <a:rPr lang="en-US" sz="1800" dirty="0" smtClean="0">
                <a:latin typeface="+mj-lt"/>
              </a:rPr>
              <a:t>Licensing: supports public &amp; Internet accessible:</a:t>
            </a:r>
          </a:p>
          <a:p>
            <a:pPr lvl="2"/>
            <a:r>
              <a:rPr lang="en-US" sz="1800" dirty="0" smtClean="0">
                <a:latin typeface="+mj-lt"/>
              </a:rPr>
              <a:t>Web pages</a:t>
            </a:r>
          </a:p>
          <a:p>
            <a:pPr lvl="2"/>
            <a:r>
              <a:rPr lang="en-US" sz="1800" dirty="0" smtClean="0">
                <a:latin typeface="+mj-lt"/>
              </a:rPr>
              <a:t>Web sites</a:t>
            </a:r>
          </a:p>
          <a:p>
            <a:pPr lvl="2"/>
            <a:r>
              <a:rPr lang="en-US" sz="1800" dirty="0" smtClean="0">
                <a:latin typeface="+mj-lt"/>
              </a:rPr>
              <a:t>Web apps</a:t>
            </a:r>
          </a:p>
          <a:p>
            <a:pPr lvl="2"/>
            <a:r>
              <a:rPr lang="en-US" sz="1800" dirty="0" smtClean="0">
                <a:latin typeface="+mj-lt"/>
              </a:rPr>
              <a:t>Web services</a:t>
            </a:r>
          </a:p>
          <a:p>
            <a:r>
              <a:rPr lang="en-US" sz="1800" dirty="0" smtClean="0">
                <a:latin typeface="+mj-lt"/>
              </a:rPr>
              <a:t>Not for LOB apps (CRM, etc)</a:t>
            </a:r>
          </a:p>
          <a:p>
            <a:r>
              <a:rPr lang="en-US" sz="1800" dirty="0" smtClean="0">
                <a:latin typeface="+mj-lt"/>
                <a:cs typeface="Arial"/>
              </a:rPr>
              <a:t>Licensed Per Processor</a:t>
            </a:r>
            <a:endParaRPr lang="en-US" sz="1800" dirty="0" smtClean="0">
              <a:latin typeface="+mj-lt"/>
            </a:endParaRPr>
          </a:p>
          <a:p>
            <a:r>
              <a:rPr lang="en-US" sz="1800" dirty="0" smtClean="0">
                <a:latin typeface="+mj-lt"/>
              </a:rPr>
              <a:t>Can’t report SQL Server Web SKU if deploying SQL 2005</a:t>
            </a:r>
            <a:endParaRPr lang="en-US" sz="1800" dirty="0">
              <a:latin typeface="+mj-lt"/>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382000" cy="4291894"/>
          </a:xfrm>
        </p:spPr>
        <p:txBody>
          <a:bodyPr/>
          <a:lstStyle/>
          <a:p>
            <a:r>
              <a:rPr lang="en-US" sz="1800" dirty="0" smtClean="0"/>
              <a:t>One SAL for each user authorized to access in a given month</a:t>
            </a:r>
          </a:p>
          <a:p>
            <a:r>
              <a:rPr lang="en-US" sz="1800" dirty="0" smtClean="0"/>
              <a:t>Use this option when </a:t>
            </a:r>
          </a:p>
          <a:p>
            <a:pPr lvl="1"/>
            <a:r>
              <a:rPr lang="en-US" sz="1800" dirty="0" smtClean="0"/>
              <a:t>small number of users</a:t>
            </a:r>
          </a:p>
          <a:p>
            <a:pPr lvl="1"/>
            <a:r>
              <a:rPr lang="en-US" sz="1800" dirty="0" smtClean="0"/>
              <a:t>you can easily track usage by user </a:t>
            </a:r>
          </a:p>
          <a:p>
            <a:r>
              <a:rPr lang="en-US" sz="1800" dirty="0" smtClean="0"/>
              <a:t>Less than 28 users – cheaper to go with SAL price </a:t>
            </a:r>
            <a:endParaRPr lang="en-US" sz="1800" dirty="0"/>
          </a:p>
        </p:txBody>
      </p:sp>
      <p:sp>
        <p:nvSpPr>
          <p:cNvPr id="5" name="Title 1"/>
          <p:cNvSpPr txBox="1">
            <a:spLocks/>
          </p:cNvSpPr>
          <p:nvPr/>
        </p:nvSpPr>
        <p:spPr bwMode="auto">
          <a:xfrm>
            <a:off x="533400" y="533400"/>
            <a:ext cx="76962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SQL Server Web 2008</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4745915"/>
          </a:xfrm>
        </p:spPr>
        <p:txBody>
          <a:bodyPr/>
          <a:lstStyle/>
          <a:p>
            <a:r>
              <a:rPr lang="en-US" sz="1800" dirty="0" smtClean="0"/>
              <a:t>SQL Server Web &amp; Standard</a:t>
            </a:r>
          </a:p>
          <a:p>
            <a:pPr lvl="1"/>
            <a:r>
              <a:rPr lang="en-US" sz="1800" dirty="0" smtClean="0"/>
              <a:t>Physical OS Environment:</a:t>
            </a:r>
          </a:p>
          <a:p>
            <a:pPr lvl="2"/>
            <a:r>
              <a:rPr lang="en-US" sz="1800" dirty="0" smtClean="0"/>
              <a:t>1 license for each physical proc that the physical OS environment uses</a:t>
            </a:r>
          </a:p>
          <a:p>
            <a:pPr lvl="1"/>
            <a:r>
              <a:rPr lang="en-US" sz="1800" dirty="0" smtClean="0"/>
              <a:t>Virtual OS Environment:</a:t>
            </a:r>
          </a:p>
          <a:p>
            <a:pPr lvl="2"/>
            <a:r>
              <a:rPr lang="en-US" sz="1800" dirty="0" smtClean="0"/>
              <a:t>1 license for each virtual proc that each virtual OS environment uses</a:t>
            </a:r>
          </a:p>
          <a:p>
            <a:r>
              <a:rPr lang="en-US" sz="1800" dirty="0" smtClean="0"/>
              <a:t>SQL Server Enterprise</a:t>
            </a:r>
          </a:p>
          <a:p>
            <a:pPr lvl="1"/>
            <a:r>
              <a:rPr lang="en-US" sz="1800" dirty="0" smtClean="0"/>
              <a:t>1 license for each physical proc on the server</a:t>
            </a:r>
          </a:p>
          <a:p>
            <a:pPr lvl="1"/>
            <a:r>
              <a:rPr lang="en-US" sz="1800" dirty="0" smtClean="0"/>
              <a:t>Can run unlimited instances in virtual OS environment (no need to license virtual procs)</a:t>
            </a:r>
            <a:endParaRPr lang="en-US" sz="1800" dirty="0"/>
          </a:p>
        </p:txBody>
      </p:sp>
      <p:sp>
        <p:nvSpPr>
          <p:cNvPr id="4" name="Title 1"/>
          <p:cNvSpPr txBox="1">
            <a:spLocks/>
          </p:cNvSpPr>
          <p:nvPr/>
        </p:nvSpPr>
        <p:spPr bwMode="auto">
          <a:xfrm>
            <a:off x="381000" y="457200"/>
            <a:ext cx="76962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SQL Server Use Rights (Proc)</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6"/>
          <p:cNvSpPr>
            <a:spLocks noChangeArrowheads="1"/>
          </p:cNvSpPr>
          <p:nvPr/>
        </p:nvSpPr>
        <p:spPr bwMode="auto">
          <a:xfrm>
            <a:off x="681037" y="1905000"/>
            <a:ext cx="2232025" cy="1203325"/>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sz="1600" dirty="0">
              <a:effectLst>
                <a:outerShdw blurRad="38100" dist="38100" dir="2700000" algn="tl">
                  <a:srgbClr val="000000"/>
                </a:outerShdw>
              </a:effectLst>
              <a:ea typeface="+mn-ea"/>
            </a:endParaRPr>
          </a:p>
        </p:txBody>
      </p:sp>
      <p:sp>
        <p:nvSpPr>
          <p:cNvPr id="52236" name="Rectangle 12"/>
          <p:cNvSpPr>
            <a:spLocks noChangeArrowheads="1"/>
          </p:cNvSpPr>
          <p:nvPr/>
        </p:nvSpPr>
        <p:spPr bwMode="auto">
          <a:xfrm>
            <a:off x="681037" y="3200400"/>
            <a:ext cx="7777163" cy="27432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1062037" y="4648199"/>
            <a:ext cx="7007225" cy="807555"/>
            <a:chOff x="1811" y="2509"/>
            <a:chExt cx="2638" cy="300"/>
          </a:xfrm>
        </p:grpSpPr>
        <p:pic>
          <p:nvPicPr>
            <p:cNvPr id="5132" name="Picture 1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40" name="Text Box 16"/>
            <p:cNvSpPr txBox="1">
              <a:spLocks noChangeArrowheads="1"/>
            </p:cNvSpPr>
            <p:nvPr/>
          </p:nvSpPr>
          <p:spPr bwMode="auto">
            <a:xfrm>
              <a:off x="1829" y="2517"/>
              <a:ext cx="2547" cy="292"/>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Server </a:t>
              </a:r>
              <a:endParaRPr lang="de-DE" sz="1800" dirty="0" smtClean="0">
                <a:effectLst>
                  <a:outerShdw blurRad="38100" dist="38100" dir="2700000" algn="tl">
                    <a:srgbClr val="C0C0C0"/>
                  </a:outerShdw>
                </a:effectLst>
                <a:ea typeface="+mn-ea"/>
              </a:endParaRPr>
            </a:p>
            <a:p>
              <a:pPr>
                <a:lnSpc>
                  <a:spcPct val="100000"/>
                </a:lnSpc>
                <a:spcBef>
                  <a:spcPct val="50000"/>
                </a:spcBef>
                <a:defRPr/>
              </a:pPr>
              <a:endParaRPr lang="de-DE" sz="1800" dirty="0">
                <a:effectLst>
                  <a:outerShdw blurRad="38100" dist="38100" dir="2700000" algn="tl">
                    <a:srgbClr val="C0C0C0"/>
                  </a:outerShdw>
                </a:effectLst>
                <a:ea typeface="+mn-ea"/>
              </a:endParaRPr>
            </a:p>
          </p:txBody>
        </p:sp>
      </p:grpSp>
      <p:pic>
        <p:nvPicPr>
          <p:cNvPr id="5126" name="Picture 20" descr="0 Rectangle 5to2 Gel - MS red"/>
          <p:cNvPicPr>
            <a:picLocks noChangeAspect="1" noChangeArrowheads="1"/>
          </p:cNvPicPr>
          <p:nvPr/>
        </p:nvPicPr>
        <p:blipFill>
          <a:blip r:embed="rId4" cstate="print"/>
          <a:srcRect/>
          <a:stretch>
            <a:fillRect/>
          </a:stretch>
        </p:blipFill>
        <p:spPr bwMode="auto">
          <a:xfrm>
            <a:off x="1062037" y="5257800"/>
            <a:ext cx="7010400" cy="650875"/>
          </a:xfrm>
          <a:prstGeom prst="rect">
            <a:avLst/>
          </a:prstGeom>
          <a:noFill/>
          <a:ln w="9525">
            <a:noFill/>
            <a:miter lim="800000"/>
            <a:headEnd/>
            <a:tailEnd/>
          </a:ln>
        </p:spPr>
      </p:pic>
      <p:sp>
        <p:nvSpPr>
          <p:cNvPr id="52245" name="Text Box 21"/>
          <p:cNvSpPr txBox="1">
            <a:spLocks noChangeArrowheads="1"/>
          </p:cNvSpPr>
          <p:nvPr/>
        </p:nvSpPr>
        <p:spPr bwMode="auto">
          <a:xfrm>
            <a:off x="2890837" y="54102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52246" name="Text Box 22"/>
          <p:cNvSpPr txBox="1">
            <a:spLocks noChangeArrowheads="1"/>
          </p:cNvSpPr>
          <p:nvPr/>
        </p:nvSpPr>
        <p:spPr bwMode="auto">
          <a:xfrm>
            <a:off x="5024437" y="54102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7"/>
          <p:cNvGrpSpPr>
            <a:grpSpLocks/>
          </p:cNvGrpSpPr>
          <p:nvPr/>
        </p:nvGrpSpPr>
        <p:grpSpPr bwMode="auto">
          <a:xfrm>
            <a:off x="1062037" y="4038600"/>
            <a:ext cx="7007225" cy="557213"/>
            <a:chOff x="1811" y="2509"/>
            <a:chExt cx="2638" cy="207"/>
          </a:xfrm>
        </p:grpSpPr>
        <p:pic>
          <p:nvPicPr>
            <p:cNvPr id="5130"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52273"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dirty="0" smtClean="0">
                  <a:effectLst>
                    <a:outerShdw blurRad="38100" dist="38100" dir="2700000" algn="tl">
                      <a:srgbClr val="C0C0C0"/>
                    </a:outerShdw>
                  </a:effectLst>
                </a:rPr>
                <a:t>Virtualization Software</a:t>
              </a:r>
              <a:endParaRPr lang="de-DE" sz="1800" dirty="0">
                <a:effectLst>
                  <a:outerShdw blurRad="38100" dist="38100" dir="2700000" algn="tl">
                    <a:srgbClr val="C0C0C0"/>
                  </a:outerShdw>
                </a:effectLst>
                <a:ea typeface="+mn-ea"/>
              </a:endParaRPr>
            </a:p>
          </p:txBody>
        </p:sp>
      </p:grpSp>
      <p:sp>
        <p:nvSpPr>
          <p:cNvPr id="14" name="Text Box 21"/>
          <p:cNvSpPr txBox="1">
            <a:spLocks noChangeArrowheads="1"/>
          </p:cNvSpPr>
          <p:nvPr/>
        </p:nvSpPr>
        <p:spPr bwMode="auto">
          <a:xfrm>
            <a:off x="1366837" y="25908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15" name="Group 47"/>
          <p:cNvGrpSpPr>
            <a:grpSpLocks/>
          </p:cNvGrpSpPr>
          <p:nvPr/>
        </p:nvGrpSpPr>
        <p:grpSpPr bwMode="auto">
          <a:xfrm>
            <a:off x="1062037" y="3429000"/>
            <a:ext cx="7007225" cy="557213"/>
            <a:chOff x="1811" y="2509"/>
            <a:chExt cx="2638" cy="207"/>
          </a:xfrm>
        </p:grpSpPr>
        <p:pic>
          <p:nvPicPr>
            <p:cNvPr id="16" name="Picture 48"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17" name="Text Box 49"/>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dirty="0" smtClean="0">
                  <a:effectLst>
                    <a:outerShdw blurRad="38100" dist="38100" dir="2700000" algn="tl">
                      <a:srgbClr val="C0C0C0"/>
                    </a:outerShdw>
                  </a:effectLst>
                </a:rPr>
                <a:t>SQL Server Standard</a:t>
              </a:r>
              <a:endParaRPr lang="de-DE" sz="1800" dirty="0">
                <a:effectLst>
                  <a:outerShdw blurRad="38100" dist="38100" dir="2700000" algn="tl">
                    <a:srgbClr val="C0C0C0"/>
                  </a:outerShdw>
                </a:effectLst>
                <a:ea typeface="+mn-ea"/>
              </a:endParaRPr>
            </a:p>
          </p:txBody>
        </p:sp>
      </p:grpSp>
      <p:sp>
        <p:nvSpPr>
          <p:cNvPr id="19" name="TextBox 18"/>
          <p:cNvSpPr txBox="1"/>
          <p:nvPr/>
        </p:nvSpPr>
        <p:spPr>
          <a:xfrm>
            <a:off x="833437" y="2209800"/>
            <a:ext cx="1828800" cy="338554"/>
          </a:xfrm>
          <a:prstGeom prst="rect">
            <a:avLst/>
          </a:prstGeom>
          <a:noFill/>
        </p:spPr>
        <p:txBody>
          <a:bodyPr wrap="square" rtlCol="0">
            <a:spAutoFit/>
          </a:bodyPr>
          <a:lstStyle/>
          <a:p>
            <a:pPr>
              <a:defRPr/>
            </a:pPr>
            <a:r>
              <a:rPr lang="en-US" sz="1600" b="1" dirty="0" smtClean="0"/>
              <a:t>Virtual Instance</a:t>
            </a:r>
            <a:endParaRPr lang="en-US" sz="1600" b="1" dirty="0"/>
          </a:p>
        </p:txBody>
      </p:sp>
      <p:sp>
        <p:nvSpPr>
          <p:cNvPr id="20" name="Title 1"/>
          <p:cNvSpPr txBox="1">
            <a:spLocks/>
          </p:cNvSpPr>
          <p:nvPr/>
        </p:nvSpPr>
        <p:spPr bwMode="auto">
          <a:xfrm>
            <a:off x="685800" y="609600"/>
            <a:ext cx="76962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Virtualization</a:t>
            </a:r>
            <a:r>
              <a:rPr kumimoji="0" lang="en-US" sz="3200" b="1" i="0" u="none" strike="noStrike" kern="0" cap="none" spc="0" normalizeH="0" noProof="0" dirty="0" smtClean="0">
                <a:ln>
                  <a:noFill/>
                </a:ln>
                <a:solidFill>
                  <a:schemeClr val="bg1"/>
                </a:solidFill>
                <a:effectLst/>
                <a:uLnTx/>
                <a:uFillTx/>
                <a:latin typeface="+mj-lt"/>
                <a:ea typeface="+mj-ea"/>
                <a:cs typeface="+mj-cs"/>
              </a:rPr>
              <a:t> for SQL Server Standard PLs Required: 3</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ChangeArrowheads="1"/>
          </p:cNvSpPr>
          <p:nvPr/>
        </p:nvSpPr>
        <p:spPr bwMode="auto">
          <a:xfrm>
            <a:off x="457200" y="3124200"/>
            <a:ext cx="1905000" cy="6858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47" name="Rectangle 11"/>
          <p:cNvSpPr>
            <a:spLocks noChangeArrowheads="1"/>
          </p:cNvSpPr>
          <p:nvPr/>
        </p:nvSpPr>
        <p:spPr bwMode="auto">
          <a:xfrm>
            <a:off x="2438400" y="3124200"/>
            <a:ext cx="1828800" cy="6858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48" name="Rectangle 12"/>
          <p:cNvSpPr>
            <a:spLocks noChangeArrowheads="1"/>
          </p:cNvSpPr>
          <p:nvPr/>
        </p:nvSpPr>
        <p:spPr bwMode="auto">
          <a:xfrm>
            <a:off x="6324600" y="3124200"/>
            <a:ext cx="1905000" cy="6858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49" name="Rectangle 13"/>
          <p:cNvSpPr>
            <a:spLocks noChangeArrowheads="1"/>
          </p:cNvSpPr>
          <p:nvPr/>
        </p:nvSpPr>
        <p:spPr bwMode="auto">
          <a:xfrm>
            <a:off x="4343400" y="3124200"/>
            <a:ext cx="1905000" cy="6858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4" name="Rectangle 28"/>
          <p:cNvSpPr>
            <a:spLocks noChangeArrowheads="1"/>
          </p:cNvSpPr>
          <p:nvPr/>
        </p:nvSpPr>
        <p:spPr bwMode="auto">
          <a:xfrm>
            <a:off x="457200" y="14478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5" name="Rectangle 29"/>
          <p:cNvSpPr>
            <a:spLocks noChangeArrowheads="1"/>
          </p:cNvSpPr>
          <p:nvPr/>
        </p:nvSpPr>
        <p:spPr bwMode="auto">
          <a:xfrm>
            <a:off x="2438400" y="1447800"/>
            <a:ext cx="18288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6" name="Rectangle 30"/>
          <p:cNvSpPr>
            <a:spLocks noChangeArrowheads="1"/>
          </p:cNvSpPr>
          <p:nvPr/>
        </p:nvSpPr>
        <p:spPr bwMode="auto">
          <a:xfrm>
            <a:off x="4343400" y="14478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7" name="Rectangle 31"/>
          <p:cNvSpPr>
            <a:spLocks noChangeArrowheads="1"/>
          </p:cNvSpPr>
          <p:nvPr/>
        </p:nvSpPr>
        <p:spPr bwMode="auto">
          <a:xfrm>
            <a:off x="457200" y="22860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8" name="Rectangle 32"/>
          <p:cNvSpPr>
            <a:spLocks noChangeArrowheads="1"/>
          </p:cNvSpPr>
          <p:nvPr/>
        </p:nvSpPr>
        <p:spPr bwMode="auto">
          <a:xfrm>
            <a:off x="2438400" y="2286000"/>
            <a:ext cx="18288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69" name="Rectangle 33"/>
          <p:cNvSpPr>
            <a:spLocks noChangeArrowheads="1"/>
          </p:cNvSpPr>
          <p:nvPr/>
        </p:nvSpPr>
        <p:spPr bwMode="auto">
          <a:xfrm>
            <a:off x="4343400" y="22860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70" name="Rectangle 34"/>
          <p:cNvSpPr>
            <a:spLocks noChangeArrowheads="1"/>
          </p:cNvSpPr>
          <p:nvPr/>
        </p:nvSpPr>
        <p:spPr bwMode="auto">
          <a:xfrm>
            <a:off x="6324600" y="14478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71" name="Rectangle 35"/>
          <p:cNvSpPr>
            <a:spLocks noChangeArrowheads="1"/>
          </p:cNvSpPr>
          <p:nvPr/>
        </p:nvSpPr>
        <p:spPr bwMode="auto">
          <a:xfrm>
            <a:off x="6324600" y="2286000"/>
            <a:ext cx="1905000" cy="762000"/>
          </a:xfrm>
          <a:prstGeom prst="rect">
            <a:avLst/>
          </a:prstGeom>
          <a:solidFill>
            <a:schemeClr val="accent1"/>
          </a:solidFill>
          <a:ln w="9525">
            <a:solidFill>
              <a:schemeClr val="tx1"/>
            </a:solidFill>
            <a:miter lim="800000"/>
            <a:headEnd/>
            <a:tailEnd/>
          </a:ln>
          <a:effectLst/>
        </p:spPr>
        <p:txBody>
          <a:bodyPr wrap="none" anchor="ctr"/>
          <a:lstStyle/>
          <a:p>
            <a:pPr>
              <a:defRPr/>
            </a:pPr>
            <a:r>
              <a:rPr lang="en-US" sz="1600" b="1" dirty="0">
                <a:ea typeface="+mn-ea"/>
              </a:rPr>
              <a:t>Virtual Instance</a:t>
            </a:r>
          </a:p>
        </p:txBody>
      </p:sp>
      <p:sp>
        <p:nvSpPr>
          <p:cNvPr id="65573" name="Rectangle 37"/>
          <p:cNvSpPr>
            <a:spLocks noChangeArrowheads="1"/>
          </p:cNvSpPr>
          <p:nvPr/>
        </p:nvSpPr>
        <p:spPr bwMode="auto">
          <a:xfrm>
            <a:off x="452437" y="3886200"/>
            <a:ext cx="7777163" cy="25908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38"/>
          <p:cNvGrpSpPr>
            <a:grpSpLocks/>
          </p:cNvGrpSpPr>
          <p:nvPr/>
        </p:nvGrpSpPr>
        <p:grpSpPr bwMode="auto">
          <a:xfrm>
            <a:off x="762000" y="5257800"/>
            <a:ext cx="7239000" cy="557213"/>
            <a:chOff x="1811" y="2509"/>
            <a:chExt cx="2638" cy="207"/>
          </a:xfrm>
        </p:grpSpPr>
        <p:pic>
          <p:nvPicPr>
            <p:cNvPr id="11291" name="Picture 39"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5576" name="Text Box 40"/>
            <p:cNvSpPr txBox="1">
              <a:spLocks noChangeArrowheads="1"/>
            </p:cNvSpPr>
            <p:nvPr/>
          </p:nvSpPr>
          <p:spPr bwMode="auto">
            <a:xfrm>
              <a:off x="1829" y="2517"/>
              <a:ext cx="2547" cy="137"/>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a:effectLst>
                    <a:outerShdw blurRad="38100" dist="38100" dir="2700000" algn="tl">
                      <a:srgbClr val="C0C0C0"/>
                    </a:outerShdw>
                  </a:effectLst>
                  <a:ea typeface="+mn-ea"/>
                </a:rPr>
                <a:t>Windows </a:t>
              </a:r>
              <a:r>
                <a:rPr lang="de-DE" sz="1800" dirty="0" smtClean="0">
                  <a:effectLst>
                    <a:outerShdw blurRad="38100" dist="38100" dir="2700000" algn="tl">
                      <a:srgbClr val="C0C0C0"/>
                    </a:outerShdw>
                  </a:effectLst>
                  <a:ea typeface="+mn-ea"/>
                </a:rPr>
                <a:t>Server </a:t>
              </a:r>
              <a:endParaRPr lang="de-DE" sz="1800" dirty="0">
                <a:effectLst>
                  <a:outerShdw blurRad="38100" dist="38100" dir="2700000" algn="tl">
                    <a:srgbClr val="C0C0C0"/>
                  </a:outerShdw>
                </a:effectLst>
                <a:ea typeface="+mn-ea"/>
              </a:endParaRPr>
            </a:p>
          </p:txBody>
        </p:sp>
      </p:grpSp>
      <p:pic>
        <p:nvPicPr>
          <p:cNvPr id="11285" name="Picture 41" descr="0 Rectangle 5to2 Gel - MS red"/>
          <p:cNvPicPr>
            <a:picLocks noChangeAspect="1" noChangeArrowheads="1"/>
          </p:cNvPicPr>
          <p:nvPr/>
        </p:nvPicPr>
        <p:blipFill>
          <a:blip r:embed="rId4" cstate="print"/>
          <a:srcRect/>
          <a:stretch>
            <a:fillRect/>
          </a:stretch>
        </p:blipFill>
        <p:spPr bwMode="auto">
          <a:xfrm>
            <a:off x="762000" y="5867401"/>
            <a:ext cx="7239000" cy="533400"/>
          </a:xfrm>
          <a:prstGeom prst="rect">
            <a:avLst/>
          </a:prstGeom>
          <a:noFill/>
          <a:ln w="9525">
            <a:noFill/>
            <a:miter lim="800000"/>
            <a:headEnd/>
            <a:tailEnd/>
          </a:ln>
        </p:spPr>
      </p:pic>
      <p:sp>
        <p:nvSpPr>
          <p:cNvPr id="65578" name="Text Box 42"/>
          <p:cNvSpPr txBox="1">
            <a:spLocks noChangeArrowheads="1"/>
          </p:cNvSpPr>
          <p:nvPr/>
        </p:nvSpPr>
        <p:spPr bwMode="auto">
          <a:xfrm>
            <a:off x="2590800" y="5943600"/>
            <a:ext cx="990600"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sp>
        <p:nvSpPr>
          <p:cNvPr id="65579" name="Text Box 43"/>
          <p:cNvSpPr txBox="1">
            <a:spLocks noChangeArrowheads="1"/>
          </p:cNvSpPr>
          <p:nvPr/>
        </p:nvSpPr>
        <p:spPr bwMode="auto">
          <a:xfrm>
            <a:off x="4648200" y="5943600"/>
            <a:ext cx="1071563" cy="376238"/>
          </a:xfrm>
          <a:prstGeom prst="rect">
            <a:avLst/>
          </a:prstGeom>
          <a:noFill/>
          <a:ln w="9525" algn="ctr">
            <a:solidFill>
              <a:schemeClr val="bg1"/>
            </a:solidFill>
            <a:miter lim="800000"/>
            <a:headEnd/>
            <a:tailEnd/>
          </a:ln>
          <a:effectLst/>
        </p:spPr>
        <p:txBody>
          <a:bodyPr lIns="54000" tIns="46800" rIns="54000" bIns="46800">
            <a:spAutoFit/>
          </a:bodyPr>
          <a:lstStyle/>
          <a:p>
            <a:pPr eaLnBrk="1" hangingPunct="1">
              <a:lnSpc>
                <a:spcPct val="100000"/>
              </a:lnSpc>
              <a:defRPr/>
            </a:pPr>
            <a:r>
              <a:rPr lang="de-DE" sz="1800" dirty="0">
                <a:effectLst>
                  <a:outerShdw blurRad="38100" dist="38100" dir="2700000" algn="tl">
                    <a:srgbClr val="C0C0C0"/>
                  </a:outerShdw>
                </a:effectLst>
                <a:ea typeface="+mn-ea"/>
              </a:rPr>
              <a:t>Proc</a:t>
            </a:r>
          </a:p>
        </p:txBody>
      </p:sp>
      <p:grpSp>
        <p:nvGrpSpPr>
          <p:cNvPr id="3" name="Group 44"/>
          <p:cNvGrpSpPr>
            <a:grpSpLocks/>
          </p:cNvGrpSpPr>
          <p:nvPr/>
        </p:nvGrpSpPr>
        <p:grpSpPr bwMode="auto">
          <a:xfrm>
            <a:off x="762000" y="4648200"/>
            <a:ext cx="7239000" cy="557213"/>
            <a:chOff x="1811" y="2509"/>
            <a:chExt cx="2638" cy="207"/>
          </a:xfrm>
        </p:grpSpPr>
        <p:pic>
          <p:nvPicPr>
            <p:cNvPr id="11289" name="Picture 4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65582" name="Text Box 4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dirty="0" smtClean="0">
                  <a:effectLst>
                    <a:outerShdw blurRad="38100" dist="38100" dir="2700000" algn="tl">
                      <a:srgbClr val="C0C0C0"/>
                    </a:outerShdw>
                  </a:effectLst>
                </a:rPr>
                <a:t>Virtualization Software</a:t>
              </a:r>
              <a:endParaRPr lang="de-DE" sz="1800" dirty="0">
                <a:effectLst>
                  <a:outerShdw blurRad="38100" dist="38100" dir="2700000" algn="tl">
                    <a:srgbClr val="C0C0C0"/>
                  </a:outerShdw>
                </a:effectLst>
                <a:ea typeface="+mn-ea"/>
              </a:endParaRPr>
            </a:p>
          </p:txBody>
        </p:sp>
      </p:grpSp>
      <p:sp>
        <p:nvSpPr>
          <p:cNvPr id="30" name="Rectangle 2"/>
          <p:cNvSpPr>
            <a:spLocks noGrp="1" noChangeArrowheads="1"/>
          </p:cNvSpPr>
          <p:nvPr>
            <p:ph type="title"/>
          </p:nvPr>
        </p:nvSpPr>
        <p:spPr>
          <a:xfrm>
            <a:off x="381000" y="230188"/>
            <a:ext cx="8382000" cy="989012"/>
          </a:xfrm>
        </p:spPr>
        <p:txBody>
          <a:bodyPr>
            <a:noAutofit/>
          </a:bodyPr>
          <a:lstStyle/>
          <a:p>
            <a:pPr eaLnBrk="1" hangingPunct="1"/>
            <a:r>
              <a:rPr lang="en-US" sz="3200" dirty="0" smtClean="0"/>
              <a:t>Virtualization for SQL Enterprise Edition </a:t>
            </a:r>
            <a:r>
              <a:rPr lang="en-US" sz="3200" b="1" u="sng" dirty="0" smtClean="0"/>
              <a:t/>
            </a:r>
            <a:br>
              <a:rPr lang="en-US" sz="3200" b="1" u="sng" dirty="0" smtClean="0"/>
            </a:br>
            <a:r>
              <a:rPr lang="en-US" sz="3200" dirty="0" smtClean="0"/>
              <a:t>PLs Required: 2</a:t>
            </a:r>
          </a:p>
        </p:txBody>
      </p:sp>
      <p:grpSp>
        <p:nvGrpSpPr>
          <p:cNvPr id="29" name="Group 44"/>
          <p:cNvGrpSpPr>
            <a:grpSpLocks/>
          </p:cNvGrpSpPr>
          <p:nvPr/>
        </p:nvGrpSpPr>
        <p:grpSpPr bwMode="auto">
          <a:xfrm>
            <a:off x="762000" y="4038600"/>
            <a:ext cx="7239000" cy="557213"/>
            <a:chOff x="1811" y="2509"/>
            <a:chExt cx="2638" cy="207"/>
          </a:xfrm>
        </p:grpSpPr>
        <p:pic>
          <p:nvPicPr>
            <p:cNvPr id="31" name="Picture 45" descr="0 Rectangle 5to2 Gel - MS yellow"/>
            <p:cNvPicPr>
              <a:picLocks noChangeAspect="1" noChangeArrowheads="1"/>
            </p:cNvPicPr>
            <p:nvPr/>
          </p:nvPicPr>
          <p:blipFill>
            <a:blip r:embed="rId3" cstate="print"/>
            <a:srcRect/>
            <a:stretch>
              <a:fillRect/>
            </a:stretch>
          </p:blipFill>
          <p:spPr bwMode="auto">
            <a:xfrm>
              <a:off x="1811" y="2509"/>
              <a:ext cx="2638" cy="207"/>
            </a:xfrm>
            <a:prstGeom prst="rect">
              <a:avLst/>
            </a:prstGeom>
            <a:noFill/>
            <a:ln w="9525">
              <a:noFill/>
              <a:miter lim="800000"/>
              <a:headEnd/>
              <a:tailEnd/>
            </a:ln>
          </p:spPr>
        </p:pic>
        <p:sp>
          <p:nvSpPr>
            <p:cNvPr id="32" name="Text Box 46"/>
            <p:cNvSpPr txBox="1">
              <a:spLocks noChangeArrowheads="1"/>
            </p:cNvSpPr>
            <p:nvPr/>
          </p:nvSpPr>
          <p:spPr bwMode="auto">
            <a:xfrm>
              <a:off x="1829" y="2517"/>
              <a:ext cx="2547" cy="136"/>
            </a:xfrm>
            <a:prstGeom prst="rect">
              <a:avLst/>
            </a:prstGeom>
            <a:noFill/>
            <a:ln w="12700" algn="ctr">
              <a:noFill/>
              <a:miter lim="800000"/>
              <a:headEnd/>
              <a:tailEnd/>
            </a:ln>
            <a:effectLst/>
          </p:spPr>
          <p:txBody>
            <a:bodyPr>
              <a:spAutoFit/>
            </a:bodyPr>
            <a:lstStyle/>
            <a:p>
              <a:pPr>
                <a:lnSpc>
                  <a:spcPct val="100000"/>
                </a:lnSpc>
                <a:spcBef>
                  <a:spcPct val="50000"/>
                </a:spcBef>
                <a:defRPr/>
              </a:pPr>
              <a:r>
                <a:rPr lang="de-DE" sz="1800" dirty="0" smtClean="0">
                  <a:effectLst>
                    <a:outerShdw blurRad="38100" dist="38100" dir="2700000" algn="tl">
                      <a:srgbClr val="C0C0C0"/>
                    </a:outerShdw>
                  </a:effectLst>
                  <a:ea typeface="+mn-ea"/>
                </a:rPr>
                <a:t>SQL Server Enterprise</a:t>
              </a:r>
              <a:endParaRPr lang="de-DE" sz="1800" dirty="0">
                <a:effectLst>
                  <a:outerShdw blurRad="38100" dist="38100" dir="2700000" algn="tl">
                    <a:srgbClr val="C0C0C0"/>
                  </a:outerShdw>
                </a:effectLst>
                <a:ea typeface="+mn-ea"/>
              </a:endParaRPr>
            </a:p>
          </p:txBody>
        </p:sp>
      </p:gr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406900"/>
            <a:ext cx="7772400" cy="553998"/>
          </a:xfrm>
        </p:spPr>
        <p:txBody>
          <a:bodyPr/>
          <a:lstStyle/>
          <a:p>
            <a:pPr>
              <a:defRPr/>
            </a:pPr>
            <a:r>
              <a:rPr lang="en-US" sz="3200" cap="none" dirty="0" smtClean="0"/>
              <a:t>SPLA Licensing Changes</a:t>
            </a:r>
            <a:endParaRPr lang="en-US" sz="3200" cap="none"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85800"/>
          </a:xfrm>
        </p:spPr>
        <p:txBody>
          <a:bodyPr>
            <a:noAutofit/>
          </a:bodyPr>
          <a:lstStyle/>
          <a:p>
            <a:r>
              <a:rPr lang="en-US" sz="3200" dirty="0" smtClean="0"/>
              <a:t>SPLA v. 2008 Launch Details</a:t>
            </a:r>
            <a:endParaRPr lang="en-US" sz="3200" dirty="0"/>
          </a:p>
        </p:txBody>
      </p:sp>
      <p:sp>
        <p:nvSpPr>
          <p:cNvPr id="3" name="Content Placeholder 2"/>
          <p:cNvSpPr>
            <a:spLocks noGrp="1"/>
          </p:cNvSpPr>
          <p:nvPr>
            <p:ph idx="1"/>
          </p:nvPr>
        </p:nvSpPr>
        <p:spPr>
          <a:xfrm>
            <a:off x="457200" y="1066800"/>
            <a:ext cx="7467600" cy="2667000"/>
          </a:xfrm>
        </p:spPr>
        <p:txBody>
          <a:bodyPr>
            <a:normAutofit/>
          </a:bodyPr>
          <a:lstStyle/>
          <a:p>
            <a:r>
              <a:rPr lang="en-US" sz="1900" dirty="0" smtClean="0"/>
              <a:t>Launched October 1, 2008 </a:t>
            </a:r>
          </a:p>
          <a:p>
            <a:r>
              <a:rPr lang="en-US" sz="1900" dirty="0" smtClean="0"/>
              <a:t>Only SPLA 2008 forms accepted after December 31st</a:t>
            </a:r>
          </a:p>
          <a:p>
            <a:r>
              <a:rPr lang="en-US" sz="1900" dirty="0" smtClean="0"/>
              <a:t>SPLA 2008 now requires a valid Microsoft Business &amp; Services Agreement (MBSA)</a:t>
            </a:r>
          </a:p>
          <a:p>
            <a:r>
              <a:rPr lang="en-US" sz="1900" dirty="0" smtClean="0"/>
              <a:t>See your SPLA Reseller for the agreement packets </a:t>
            </a:r>
          </a:p>
          <a:p>
            <a:r>
              <a:rPr lang="en-US" sz="1900" dirty="0" smtClean="0"/>
              <a:t>SPLA Signature Form requires MBSA Number</a:t>
            </a:r>
          </a:p>
          <a:p>
            <a:pPr>
              <a:buNone/>
            </a:pPr>
            <a:endParaRPr lang="en-US" sz="2800" dirty="0" smtClean="0"/>
          </a:p>
          <a:p>
            <a:pPr>
              <a:buNone/>
            </a:pPr>
            <a:endParaRPr lang="en-US" sz="2800" dirty="0" smtClean="0"/>
          </a:p>
          <a:p>
            <a:endParaRPr lang="en-US" sz="2800" dirty="0" smtClean="0"/>
          </a:p>
          <a:p>
            <a:endParaRPr lang="en-US" sz="2800" dirty="0" smtClean="0"/>
          </a:p>
        </p:txBody>
      </p:sp>
      <p:sp>
        <p:nvSpPr>
          <p:cNvPr id="4" name="Slide Number Placeholder 3"/>
          <p:cNvSpPr>
            <a:spLocks noGrp="1"/>
          </p:cNvSpPr>
          <p:nvPr>
            <p:ph type="sldNum" sz="quarter" idx="4294967295"/>
          </p:nvPr>
        </p:nvSpPr>
        <p:spPr>
          <a:xfrm>
            <a:off x="8382000" y="6421438"/>
            <a:ext cx="762000" cy="365125"/>
          </a:xfrm>
          <a:prstGeom prst="rect">
            <a:avLst/>
          </a:prstGeom>
        </p:spPr>
        <p:txBody>
          <a:bodyPr/>
          <a:lstStyle/>
          <a:p>
            <a:fld id="{4F1122CC-09A3-4BF4-B797-0D3AEC21FEA0}" type="slidenum">
              <a:rPr lang="en-US" smtClean="0"/>
              <a:pPr/>
              <a:t>29</a:t>
            </a:fld>
            <a:endParaRPr lang="en-US" dirty="0"/>
          </a:p>
        </p:txBody>
      </p:sp>
      <p:sp>
        <p:nvSpPr>
          <p:cNvPr id="6" name="Rounded Rectangle 5"/>
          <p:cNvSpPr/>
          <p:nvPr/>
        </p:nvSpPr>
        <p:spPr>
          <a:xfrm>
            <a:off x="533400" y="3657600"/>
            <a:ext cx="8077200" cy="1828800"/>
          </a:xfrm>
          <a:prstGeom prst="roundRect">
            <a:avLst/>
          </a:prstGeom>
          <a:gradFill>
            <a:gsLst>
              <a:gs pos="0">
                <a:schemeClr val="bg1">
                  <a:lumMod val="85000"/>
                </a:schemeClr>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b="1" dirty="0">
              <a:solidFill>
                <a:schemeClr val="tx1"/>
              </a:solidFill>
            </a:endParaRPr>
          </a:p>
        </p:txBody>
      </p:sp>
      <p:pic>
        <p:nvPicPr>
          <p:cNvPr id="7" name="Picture 2"/>
          <p:cNvPicPr>
            <a:picLocks noChangeAspect="1" noChangeArrowheads="1"/>
          </p:cNvPicPr>
          <p:nvPr/>
        </p:nvPicPr>
        <p:blipFill>
          <a:blip r:embed="rId3" cstate="print"/>
          <a:srcRect/>
          <a:stretch>
            <a:fillRect/>
          </a:stretch>
        </p:blipFill>
        <p:spPr bwMode="auto">
          <a:xfrm>
            <a:off x="457200" y="3657600"/>
            <a:ext cx="8283389" cy="2133600"/>
          </a:xfrm>
          <a:prstGeom prst="rect">
            <a:avLst/>
          </a:prstGeom>
          <a:noFill/>
          <a:ln w="9525">
            <a:solidFill>
              <a:schemeClr val="accent1"/>
            </a:solidFill>
            <a:miter lim="800000"/>
            <a:headEnd/>
            <a:tailEnd/>
          </a:ln>
          <a:effectLst/>
        </p:spPr>
      </p:pic>
      <p:sp>
        <p:nvSpPr>
          <p:cNvPr id="8" name="Frame 7"/>
          <p:cNvSpPr/>
          <p:nvPr/>
        </p:nvSpPr>
        <p:spPr>
          <a:xfrm>
            <a:off x="2667000" y="5181600"/>
            <a:ext cx="1752600" cy="685800"/>
          </a:xfrm>
          <a:prstGeom prst="fra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Left Arrow 8"/>
          <p:cNvSpPr/>
          <p:nvPr/>
        </p:nvSpPr>
        <p:spPr>
          <a:xfrm rot="20456626">
            <a:off x="4526767" y="5056604"/>
            <a:ext cx="685800" cy="304800"/>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685800"/>
          </a:xfrm>
        </p:spPr>
        <p:txBody>
          <a:bodyPr>
            <a:noAutofit/>
          </a:bodyPr>
          <a:lstStyle/>
          <a:p>
            <a:r>
              <a:rPr lang="en-US" sz="3200" dirty="0" smtClean="0"/>
              <a:t>Windows Server 2008 Replaces Windows Server 2003</a:t>
            </a:r>
            <a:endParaRPr lang="en-US" sz="3200" dirty="0"/>
          </a:p>
        </p:txBody>
      </p:sp>
      <p:sp>
        <p:nvSpPr>
          <p:cNvPr id="3" name="Content Placeholder 2"/>
          <p:cNvSpPr>
            <a:spLocks noGrp="1"/>
          </p:cNvSpPr>
          <p:nvPr>
            <p:ph idx="1"/>
          </p:nvPr>
        </p:nvSpPr>
        <p:spPr>
          <a:xfrm>
            <a:off x="457200" y="1219200"/>
            <a:ext cx="7772400" cy="5334000"/>
          </a:xfrm>
        </p:spPr>
        <p:txBody>
          <a:bodyPr>
            <a:normAutofit/>
          </a:bodyPr>
          <a:lstStyle/>
          <a:p>
            <a:r>
              <a:rPr lang="en-US" sz="1800" dirty="0" smtClean="0"/>
              <a:t>Removed</a:t>
            </a:r>
          </a:p>
          <a:p>
            <a:pPr lvl="1"/>
            <a:r>
              <a:rPr lang="en-US" sz="1800" dirty="0" smtClean="0"/>
              <a:t>Standard </a:t>
            </a:r>
            <a:r>
              <a:rPr lang="en-US" sz="1800" b="1" dirty="0" smtClean="0"/>
              <a:t>Anonymous</a:t>
            </a:r>
          </a:p>
          <a:p>
            <a:pPr lvl="1"/>
            <a:r>
              <a:rPr lang="en-US" sz="1800" dirty="0" smtClean="0"/>
              <a:t>Enterprise </a:t>
            </a:r>
            <a:r>
              <a:rPr lang="en-US" sz="1800" b="1" dirty="0" smtClean="0"/>
              <a:t>Anonymous</a:t>
            </a:r>
          </a:p>
          <a:p>
            <a:pPr lvl="1"/>
            <a:r>
              <a:rPr lang="en-US" sz="1800" dirty="0" smtClean="0"/>
              <a:t>External Connectors</a:t>
            </a:r>
          </a:p>
          <a:p>
            <a:r>
              <a:rPr lang="en-US" sz="1800" dirty="0" smtClean="0"/>
              <a:t>Added</a:t>
            </a:r>
          </a:p>
          <a:p>
            <a:pPr lvl="1"/>
            <a:r>
              <a:rPr lang="en-US" sz="1800" dirty="0" smtClean="0"/>
              <a:t>Windows Web Edition</a:t>
            </a:r>
          </a:p>
          <a:p>
            <a:pPr lvl="1"/>
            <a:r>
              <a:rPr lang="en-US" sz="1800" dirty="0" smtClean="0"/>
              <a:t>OEM proc </a:t>
            </a:r>
          </a:p>
          <a:p>
            <a:pPr lvl="1"/>
            <a:r>
              <a:rPr lang="en-US" sz="1800" dirty="0" smtClean="0"/>
              <a:t>With Hyper-V and without Hyper-V editions</a:t>
            </a:r>
          </a:p>
          <a:p>
            <a:pPr lvl="1"/>
            <a:r>
              <a:rPr lang="en-US" sz="1800" dirty="0" smtClean="0"/>
              <a:t>Hyper-V added as a standalone product</a:t>
            </a:r>
          </a:p>
          <a:p>
            <a:r>
              <a:rPr lang="en-US" sz="1800" dirty="0" smtClean="0"/>
              <a:t>Windows Web - </a:t>
            </a:r>
            <a:r>
              <a:rPr lang="en-US" sz="1800" u="sng" dirty="0" smtClean="0"/>
              <a:t>front end</a:t>
            </a:r>
            <a:r>
              <a:rPr lang="en-US" sz="1800" dirty="0" smtClean="0"/>
              <a:t> web servers only</a:t>
            </a:r>
          </a:p>
          <a:p>
            <a:pPr lvl="1"/>
            <a:r>
              <a:rPr lang="en-US" sz="1800" dirty="0" smtClean="0"/>
              <a:t> Web pages, sites, apps, services and POP3 mail</a:t>
            </a:r>
          </a:p>
          <a:p>
            <a:r>
              <a:rPr lang="en-US" sz="1800" dirty="0" smtClean="0"/>
              <a:t>Windows DataCenter - anonymous use only</a:t>
            </a:r>
          </a:p>
          <a:p>
            <a:r>
              <a:rPr lang="en-US" sz="1800" dirty="0" smtClean="0"/>
              <a:t>Only partners that were licensing Windows Server 2003 on January 1, 2008 can keep reporting removed SKUs</a:t>
            </a:r>
            <a:endParaRPr lang="en-US" sz="1800"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772400" cy="685800"/>
          </a:xfrm>
        </p:spPr>
        <p:txBody>
          <a:bodyPr>
            <a:noAutofit/>
          </a:bodyPr>
          <a:lstStyle/>
          <a:p>
            <a:r>
              <a:rPr lang="en-US" sz="3200" dirty="0" smtClean="0"/>
              <a:t>Product Downloads</a:t>
            </a:r>
            <a:endParaRPr lang="en-US" sz="3200" dirty="0"/>
          </a:p>
        </p:txBody>
      </p:sp>
      <p:sp>
        <p:nvSpPr>
          <p:cNvPr id="3" name="Content Placeholder 2"/>
          <p:cNvSpPr>
            <a:spLocks noGrp="1"/>
          </p:cNvSpPr>
          <p:nvPr>
            <p:ph idx="1"/>
          </p:nvPr>
        </p:nvSpPr>
        <p:spPr>
          <a:xfrm>
            <a:off x="381000" y="1447800"/>
            <a:ext cx="8153400" cy="5486400"/>
          </a:xfrm>
        </p:spPr>
        <p:txBody>
          <a:bodyPr>
            <a:noAutofit/>
          </a:bodyPr>
          <a:lstStyle/>
          <a:p>
            <a:r>
              <a:rPr lang="en-US" sz="1900" dirty="0" smtClean="0"/>
              <a:t>Product Downloads via Microsoft Volume License Service Center (MVLS) </a:t>
            </a:r>
          </a:p>
          <a:p>
            <a:pPr marL="742950" lvl="2" indent="-342900">
              <a:buFont typeface="Courier New" pitchFamily="49" charset="0"/>
              <a:buChar char="o"/>
            </a:pPr>
            <a:r>
              <a:rPr lang="en-US" sz="1800" dirty="0" smtClean="0"/>
              <a:t>Welcome letters sent Oct. 15</a:t>
            </a:r>
          </a:p>
          <a:p>
            <a:pPr marL="742950" lvl="2" indent="-342900">
              <a:buFont typeface="Courier New" pitchFamily="49" charset="0"/>
              <a:buChar char="o"/>
            </a:pPr>
            <a:r>
              <a:rPr lang="en-US" sz="1800" dirty="0" smtClean="0"/>
              <a:t>Step by Step deck posted to Microsoft Partner Portal (MSPP)</a:t>
            </a:r>
          </a:p>
          <a:p>
            <a:pPr marL="742950" lvl="2" indent="-342900">
              <a:buFont typeface="Courier New" pitchFamily="49" charset="0"/>
              <a:buChar char="o"/>
            </a:pPr>
            <a:r>
              <a:rPr lang="en-US" sz="1800" dirty="0" smtClean="0"/>
              <a:t>Applies to all SPLA partners no matter what SPLA agreement version</a:t>
            </a:r>
          </a:p>
          <a:p>
            <a:pPr marL="742950" lvl="2" indent="-342900">
              <a:buFont typeface="Courier New" pitchFamily="49" charset="0"/>
              <a:buChar char="o"/>
            </a:pPr>
            <a:r>
              <a:rPr lang="en-US" sz="1800" dirty="0" smtClean="0"/>
              <a:t>Can download all SPLA products via MVLS</a:t>
            </a:r>
          </a:p>
          <a:p>
            <a:pPr marL="742950" lvl="2" indent="-342900">
              <a:buFont typeface="Courier New" pitchFamily="49" charset="0"/>
              <a:buChar char="o"/>
            </a:pPr>
            <a:r>
              <a:rPr lang="en-US" sz="1800" dirty="0" smtClean="0"/>
              <a:t>Physical fulfillment media still available</a:t>
            </a:r>
          </a:p>
          <a:p>
            <a:pPr marL="742950" lvl="2" indent="-342900">
              <a:buFont typeface="Courier New" pitchFamily="49" charset="0"/>
              <a:buChar char="o"/>
            </a:pPr>
            <a:r>
              <a:rPr lang="en-US" sz="1800" dirty="0" smtClean="0"/>
              <a:t>Product Keys (VLKs) still provided via VL Key Call Centers </a:t>
            </a:r>
          </a:p>
          <a:p>
            <a:pPr marL="742950" lvl="2" indent="-342900">
              <a:buFont typeface="Courier New" pitchFamily="49" charset="0"/>
              <a:buChar char="o"/>
            </a:pPr>
            <a:r>
              <a:rPr lang="en-US" sz="1800" dirty="0" smtClean="0"/>
              <a:t>SPLA agreement will not be displayed on Microsoft Licensing Statement available on MVLS</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685800"/>
          </a:xfrm>
        </p:spPr>
        <p:txBody>
          <a:bodyPr/>
          <a:lstStyle/>
          <a:p>
            <a:r>
              <a:rPr lang="en-US" sz="3200" dirty="0" smtClean="0"/>
              <a:t>3 Year Commitment SKUs	</a:t>
            </a:r>
            <a:endParaRPr lang="en-US" sz="3200" dirty="0"/>
          </a:p>
        </p:txBody>
      </p:sp>
      <p:sp>
        <p:nvSpPr>
          <p:cNvPr id="3" name="Content Placeholder 2"/>
          <p:cNvSpPr>
            <a:spLocks noGrp="1"/>
          </p:cNvSpPr>
          <p:nvPr>
            <p:ph idx="1"/>
          </p:nvPr>
        </p:nvSpPr>
        <p:spPr>
          <a:xfrm>
            <a:off x="685800" y="1295400"/>
            <a:ext cx="7467600" cy="4495800"/>
          </a:xfrm>
        </p:spPr>
        <p:txBody>
          <a:bodyPr>
            <a:normAutofit/>
          </a:bodyPr>
          <a:lstStyle/>
          <a:p>
            <a:pPr>
              <a:buNone/>
            </a:pPr>
            <a:r>
              <a:rPr lang="en-US" sz="1800" b="1" dirty="0" smtClean="0"/>
              <a:t>What?</a:t>
            </a:r>
          </a:p>
          <a:p>
            <a:r>
              <a:rPr lang="en-US" sz="1800" dirty="0" smtClean="0"/>
              <a:t>Enables SPLA partners to commit to 3 years’ use at SPLA agreement signing in exchange for 12% discount – no minimum quantity required</a:t>
            </a:r>
          </a:p>
          <a:p>
            <a:pPr>
              <a:buNone/>
            </a:pPr>
            <a:r>
              <a:rPr lang="en-US" sz="1800" b="1" dirty="0" smtClean="0"/>
              <a:t>Who?</a:t>
            </a:r>
          </a:p>
          <a:p>
            <a:r>
              <a:rPr lang="en-US" sz="1800" dirty="0" smtClean="0"/>
              <a:t>Appropriate for large service providers with stable infrastructures or anyone wanting to commit</a:t>
            </a:r>
          </a:p>
          <a:p>
            <a:pPr>
              <a:buNone/>
            </a:pPr>
            <a:r>
              <a:rPr lang="en-US" sz="1800" b="1" dirty="0" smtClean="0"/>
              <a:t>How?</a:t>
            </a:r>
          </a:p>
          <a:p>
            <a:r>
              <a:rPr lang="en-US" sz="1800" dirty="0" smtClean="0"/>
              <a:t>Amendment required to purchase SKUs (on price list)</a:t>
            </a:r>
          </a:p>
          <a:p>
            <a:r>
              <a:rPr lang="en-US" sz="1800" dirty="0" smtClean="0"/>
              <a:t>Commitment and order must happen at start of agreement</a:t>
            </a:r>
          </a:p>
          <a:p>
            <a:pPr>
              <a:buNone/>
            </a:pPr>
            <a:r>
              <a:rPr lang="en-US" sz="1800" b="1" dirty="0" smtClean="0"/>
              <a:t>When? </a:t>
            </a:r>
          </a:p>
          <a:p>
            <a:r>
              <a:rPr lang="en-US" sz="1800" dirty="0" smtClean="0"/>
              <a:t>Early calendar year 2009 </a:t>
            </a:r>
          </a:p>
          <a:p>
            <a:endParaRPr lang="en-US" dirty="0" smtClean="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8203"/>
            <a:ext cx="7772400" cy="664797"/>
          </a:xfrm>
        </p:spPr>
        <p:txBody>
          <a:bodyPr/>
          <a:lstStyle/>
          <a:p>
            <a:r>
              <a:rPr lang="en-US" sz="3200" dirty="0" smtClean="0"/>
              <a:t>3 Year Commitment SKUs</a:t>
            </a:r>
            <a:endParaRPr lang="en-US" sz="3200" dirty="0"/>
          </a:p>
        </p:txBody>
      </p:sp>
      <p:sp>
        <p:nvSpPr>
          <p:cNvPr id="3" name="Content Placeholder 2"/>
          <p:cNvSpPr>
            <a:spLocks noGrp="1"/>
          </p:cNvSpPr>
          <p:nvPr>
            <p:ph idx="1"/>
          </p:nvPr>
        </p:nvSpPr>
        <p:spPr>
          <a:xfrm>
            <a:off x="685800" y="1295400"/>
            <a:ext cx="7467600" cy="4419600"/>
          </a:xfrm>
        </p:spPr>
        <p:txBody>
          <a:bodyPr>
            <a:noAutofit/>
          </a:bodyPr>
          <a:lstStyle/>
          <a:p>
            <a:pPr>
              <a:buNone/>
            </a:pPr>
            <a:r>
              <a:rPr lang="en-US" sz="1800" b="1" dirty="0" smtClean="0"/>
              <a:t>Details: </a:t>
            </a:r>
          </a:p>
          <a:p>
            <a:r>
              <a:rPr lang="en-US" sz="1800" dirty="0" smtClean="0"/>
              <a:t>SKUs display 3-year price under different offering type</a:t>
            </a:r>
          </a:p>
          <a:p>
            <a:r>
              <a:rPr lang="en-US" sz="1800" dirty="0" smtClean="0"/>
              <a:t>Billed 1/3 annually </a:t>
            </a:r>
          </a:p>
          <a:p>
            <a:r>
              <a:rPr lang="en-US" sz="1800" dirty="0" smtClean="0"/>
              <a:t>No true up or true down allowed</a:t>
            </a:r>
          </a:p>
          <a:p>
            <a:r>
              <a:rPr lang="en-US" sz="1800" dirty="0" smtClean="0"/>
              <a:t>Not all products offered</a:t>
            </a:r>
          </a:p>
          <a:p>
            <a:pPr>
              <a:buNone/>
            </a:pPr>
            <a:r>
              <a:rPr lang="en-US" sz="1800" b="1" dirty="0" smtClean="0"/>
              <a:t>Scenarios:</a:t>
            </a:r>
          </a:p>
          <a:p>
            <a:r>
              <a:rPr lang="en-US" sz="1800" dirty="0" smtClean="0"/>
              <a:t>SPLA partners with existing agreements </a:t>
            </a:r>
          </a:p>
          <a:p>
            <a:pPr lvl="1"/>
            <a:r>
              <a:rPr lang="en-US" sz="1800" dirty="0" smtClean="0"/>
              <a:t>must sign new SPLA agreement for 3 year SKUs or wait to acquire these SKUs at time of agreement renewal</a:t>
            </a:r>
          </a:p>
          <a:p>
            <a:r>
              <a:rPr lang="en-US" sz="1800" dirty="0" smtClean="0"/>
              <a:t>SPLA partners who sign new agreement for 3 year SKUs</a:t>
            </a:r>
          </a:p>
          <a:p>
            <a:pPr lvl="1"/>
            <a:r>
              <a:rPr lang="en-US" sz="1800" dirty="0" smtClean="0"/>
              <a:t>can run standard (monthly) SKUs through that single agreement</a:t>
            </a:r>
          </a:p>
          <a:p>
            <a:pPr>
              <a:buNone/>
            </a:pPr>
            <a:endParaRPr lang="en-US" sz="2400" b="1"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762000"/>
          </a:xfrm>
        </p:spPr>
        <p:txBody>
          <a:bodyPr>
            <a:normAutofit/>
          </a:bodyPr>
          <a:lstStyle/>
          <a:p>
            <a:r>
              <a:rPr lang="en-US" sz="3200" dirty="0" smtClean="0"/>
              <a:t>BPOS Related Changes in SPLA</a:t>
            </a:r>
            <a:endParaRPr lang="en-US" sz="3200" dirty="0"/>
          </a:p>
        </p:txBody>
      </p:sp>
      <p:sp>
        <p:nvSpPr>
          <p:cNvPr id="3" name="Content Placeholder 2"/>
          <p:cNvSpPr>
            <a:spLocks noGrp="1"/>
          </p:cNvSpPr>
          <p:nvPr>
            <p:ph idx="1"/>
          </p:nvPr>
        </p:nvSpPr>
        <p:spPr>
          <a:xfrm>
            <a:off x="685800" y="1295400"/>
            <a:ext cx="7772400" cy="5638800"/>
          </a:xfrm>
        </p:spPr>
        <p:txBody>
          <a:bodyPr>
            <a:normAutofit/>
          </a:bodyPr>
          <a:lstStyle/>
          <a:p>
            <a:pPr>
              <a:buNone/>
            </a:pPr>
            <a:r>
              <a:rPr lang="en-US" sz="1800" b="1" dirty="0" smtClean="0"/>
              <a:t>What is BPOS?</a:t>
            </a:r>
          </a:p>
          <a:p>
            <a:r>
              <a:rPr lang="en-US" sz="1800" dirty="0" smtClean="0"/>
              <a:t>Term often used generally to mean Microsoft’s online service offering</a:t>
            </a:r>
          </a:p>
          <a:p>
            <a:r>
              <a:rPr lang="en-US" sz="1800" dirty="0" smtClean="0"/>
              <a:t>Business Productivity Online Suite (BPOS) </a:t>
            </a:r>
          </a:p>
          <a:p>
            <a:pPr lvl="1"/>
            <a:r>
              <a:rPr lang="en-US" sz="1800" dirty="0" smtClean="0"/>
              <a:t>Product Offering (OCS, MOSS, Exchange, LM)</a:t>
            </a:r>
          </a:p>
          <a:p>
            <a:r>
              <a:rPr lang="en-US" sz="1800" dirty="0" smtClean="0"/>
              <a:t>Microsoft Online Subscription Program (MOSP)</a:t>
            </a:r>
          </a:p>
          <a:p>
            <a:pPr lvl="1"/>
            <a:r>
              <a:rPr lang="en-US" sz="1800" dirty="0" smtClean="0"/>
              <a:t>Program Name</a:t>
            </a:r>
          </a:p>
          <a:p>
            <a:pPr>
              <a:buNone/>
            </a:pPr>
            <a:r>
              <a:rPr lang="en-US" sz="1800" b="1" dirty="0" smtClean="0"/>
              <a:t>Why you care?</a:t>
            </a:r>
          </a:p>
          <a:p>
            <a:r>
              <a:rPr lang="en-US" sz="1800" dirty="0" smtClean="0"/>
              <a:t>Microsoft’s entry into the hosting world</a:t>
            </a:r>
          </a:p>
          <a:p>
            <a:r>
              <a:rPr lang="en-US" sz="1800" dirty="0" smtClean="0"/>
              <a:t>SPLA partners can compete while distinguishing themselves in the market</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685800"/>
          </a:xfrm>
        </p:spPr>
        <p:txBody>
          <a:bodyPr>
            <a:noAutofit/>
          </a:bodyPr>
          <a:lstStyle/>
          <a:p>
            <a:r>
              <a:rPr lang="en-US" sz="3200" dirty="0" smtClean="0"/>
              <a:t>Details of BPOS Changes in SPLA</a:t>
            </a:r>
            <a:endParaRPr lang="en-US" sz="3200" dirty="0"/>
          </a:p>
        </p:txBody>
      </p:sp>
      <p:sp>
        <p:nvSpPr>
          <p:cNvPr id="3" name="Content Placeholder 2"/>
          <p:cNvSpPr>
            <a:spLocks noGrp="1"/>
          </p:cNvSpPr>
          <p:nvPr>
            <p:ph idx="1"/>
          </p:nvPr>
        </p:nvSpPr>
        <p:spPr>
          <a:xfrm>
            <a:off x="762000" y="838200"/>
            <a:ext cx="7543800" cy="5791200"/>
          </a:xfrm>
        </p:spPr>
        <p:txBody>
          <a:bodyPr>
            <a:normAutofit/>
          </a:bodyPr>
          <a:lstStyle/>
          <a:p>
            <a:r>
              <a:rPr lang="en-US" sz="1800" dirty="0" smtClean="0"/>
              <a:t>Changes bring parity to SPLA partners </a:t>
            </a:r>
          </a:p>
          <a:p>
            <a:pPr lvl="1"/>
            <a:r>
              <a:rPr lang="en-US" sz="1800" dirty="0" smtClean="0"/>
              <a:t>SPLA partners NOT reselling MOSP/BPOS</a:t>
            </a:r>
          </a:p>
          <a:p>
            <a:r>
              <a:rPr lang="en-US" sz="1800" dirty="0" smtClean="0"/>
              <a:t>Business Productivity Suite added</a:t>
            </a:r>
            <a:endParaRPr lang="en-US" sz="1800" dirty="0" smtClean="0">
              <a:solidFill>
                <a:srgbClr val="FF0000"/>
              </a:solidFill>
            </a:endParaRPr>
          </a:p>
          <a:p>
            <a:pPr lvl="1"/>
            <a:r>
              <a:rPr lang="en-US" sz="1800" dirty="0" smtClean="0"/>
              <a:t>Exchange Standard </a:t>
            </a:r>
          </a:p>
          <a:p>
            <a:pPr lvl="1"/>
            <a:r>
              <a:rPr lang="en-US" sz="1800" dirty="0" smtClean="0"/>
              <a:t>Office Communications Server Standard</a:t>
            </a:r>
          </a:p>
          <a:p>
            <a:pPr lvl="1"/>
            <a:r>
              <a:rPr lang="en-US" sz="1800" dirty="0" smtClean="0"/>
              <a:t>Office SharePoint Server Standard </a:t>
            </a:r>
          </a:p>
          <a:p>
            <a:pPr lvl="1"/>
            <a:r>
              <a:rPr lang="en-US" sz="1800" dirty="0" smtClean="0"/>
              <a:t>Live Meeting Standard</a:t>
            </a:r>
          </a:p>
          <a:p>
            <a:r>
              <a:rPr lang="en-US" sz="1800" dirty="0" smtClean="0"/>
              <a:t>Some product prices lowered </a:t>
            </a:r>
          </a:p>
          <a:p>
            <a:pPr lvl="1"/>
            <a:r>
              <a:rPr lang="en-US" sz="1800" dirty="0" smtClean="0"/>
              <a:t>SharePoint Standard 		</a:t>
            </a:r>
          </a:p>
          <a:p>
            <a:pPr lvl="1"/>
            <a:r>
              <a:rPr lang="en-US" sz="1800" dirty="0" smtClean="0"/>
              <a:t>OCS Standard 		</a:t>
            </a:r>
          </a:p>
          <a:p>
            <a:pPr lvl="1"/>
            <a:r>
              <a:rPr lang="en-US" sz="1800" dirty="0" smtClean="0"/>
              <a:t>OCS Enterprise 		</a:t>
            </a:r>
          </a:p>
          <a:p>
            <a:r>
              <a:rPr lang="en-US" sz="1800" dirty="0" smtClean="0"/>
              <a:t>MAPI now included with Exchange Standard SAL</a:t>
            </a:r>
          </a:p>
          <a:p>
            <a:r>
              <a:rPr lang="en-US" sz="1800" dirty="0" smtClean="0"/>
              <a:t>SALs for SA added</a:t>
            </a:r>
          </a:p>
          <a:p>
            <a:pPr>
              <a:buNone/>
            </a:pPr>
            <a:r>
              <a:rPr lang="en-US" sz="1800" b="1" dirty="0" smtClean="0"/>
              <a:t>When?</a:t>
            </a:r>
          </a:p>
          <a:p>
            <a:r>
              <a:rPr lang="en-US" sz="1800" dirty="0" smtClean="0"/>
              <a:t>October SPUR</a:t>
            </a:r>
          </a:p>
          <a:p>
            <a:r>
              <a:rPr lang="en-US" sz="1800" dirty="0" smtClean="0"/>
              <a:t>December Price List</a:t>
            </a:r>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685800"/>
          </a:xfrm>
        </p:spPr>
        <p:txBody>
          <a:bodyPr>
            <a:normAutofit/>
          </a:bodyPr>
          <a:lstStyle/>
          <a:p>
            <a:r>
              <a:rPr lang="en-US" sz="3200" dirty="0" smtClean="0"/>
              <a:t>MAPI now in Exchange Standard 	</a:t>
            </a:r>
            <a:endParaRPr lang="en-US" sz="3200" dirty="0"/>
          </a:p>
        </p:txBody>
      </p:sp>
      <p:sp>
        <p:nvSpPr>
          <p:cNvPr id="3" name="Content Placeholder 2"/>
          <p:cNvSpPr>
            <a:spLocks noGrp="1"/>
          </p:cNvSpPr>
          <p:nvPr>
            <p:ph idx="1"/>
          </p:nvPr>
        </p:nvSpPr>
        <p:spPr>
          <a:xfrm>
            <a:off x="457200" y="1371600"/>
            <a:ext cx="7848600" cy="4038600"/>
          </a:xfrm>
        </p:spPr>
        <p:txBody>
          <a:bodyPr>
            <a:normAutofit/>
          </a:bodyPr>
          <a:lstStyle/>
          <a:p>
            <a:r>
              <a:rPr lang="en-US" sz="1800" dirty="0" smtClean="0"/>
              <a:t>Standard Plus or Enterprise Plus were required for full MAPI even if end customer had Outlook</a:t>
            </a:r>
          </a:p>
          <a:p>
            <a:r>
              <a:rPr lang="en-US" sz="1800" dirty="0" smtClean="0"/>
              <a:t>Section removed from Exchange use rights in October SPUR: </a:t>
            </a:r>
          </a:p>
          <a:p>
            <a:pPr>
              <a:buNone/>
            </a:pPr>
            <a:r>
              <a:rPr lang="en-US" sz="1800" i="1" dirty="0" smtClean="0"/>
              <a:t>	</a:t>
            </a:r>
            <a:r>
              <a:rPr lang="en-US" sz="1800" i="1" u="sng" dirty="0" smtClean="0"/>
              <a:t>Restriction on use.</a:t>
            </a:r>
            <a:r>
              <a:rPr lang="en-US" sz="1800" i="1" dirty="0" smtClean="0"/>
              <a:t> Only users for whom you obtain an Exchange … Standard Plus SAL or Exchange … Enterprise Plus SAL may use the Messaging Application Programming Interface (MAPI) network protocol … </a:t>
            </a:r>
          </a:p>
          <a:p>
            <a:r>
              <a:rPr lang="en-US" sz="1800" dirty="0" smtClean="0"/>
              <a:t>Now Standard Plus and Enterprise Plus only required if Outlook is needed</a:t>
            </a:r>
          </a:p>
          <a:p>
            <a:r>
              <a:rPr lang="en-US" sz="1800" dirty="0" smtClean="0"/>
              <a:t>End customers with existing licenses for Outlook can use Standard for full MAPI</a:t>
            </a:r>
          </a:p>
          <a:p>
            <a:r>
              <a:rPr lang="en-US" sz="1800" dirty="0" smtClean="0"/>
              <a:t>Effective October 1</a:t>
            </a:r>
            <a:r>
              <a:rPr lang="en-US" sz="1800" baseline="30000" dirty="0" smtClean="0"/>
              <a:t>st</a:t>
            </a:r>
            <a:r>
              <a:rPr lang="en-US" sz="1800" dirty="0" smtClean="0"/>
              <a:t> (in Oct SPUR)</a:t>
            </a:r>
          </a:p>
          <a:p>
            <a:pPr>
              <a:buNone/>
            </a:pPr>
            <a:endParaRPr lang="en-US" dirty="0" smtClean="0"/>
          </a:p>
          <a:p>
            <a:pPr>
              <a:buNone/>
            </a:pPr>
            <a:endParaRPr lang="en-US" i="1" dirty="0" smtClean="0"/>
          </a:p>
          <a:p>
            <a:pPr>
              <a:buFont typeface="Arial" pitchFamily="34" charset="0"/>
              <a:buChar char="•"/>
            </a:pPr>
            <a:endParaRPr lang="en-US" i="1"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hape 3"/>
          <p:cNvSpPr>
            <a:spLocks noGrp="1"/>
          </p:cNvSpPr>
          <p:nvPr>
            <p:ph type="title" idx="4294967295"/>
          </p:nvPr>
        </p:nvSpPr>
        <p:spPr>
          <a:xfrm>
            <a:off x="533400" y="381000"/>
            <a:ext cx="7924800" cy="554038"/>
          </a:xfrm>
        </p:spPr>
        <p:txBody>
          <a:bodyPr/>
          <a:lstStyle/>
          <a:p>
            <a:pPr eaLnBrk="1" fontAlgn="auto" hangingPunct="1">
              <a:spcBef>
                <a:spcPts val="0"/>
              </a:spcBef>
              <a:spcAft>
                <a:spcPts val="0"/>
              </a:spcAft>
              <a:defRPr/>
            </a:pPr>
            <a:r>
              <a:rPr lang="en-US" sz="3200" b="1" dirty="0" smtClean="0"/>
              <a:t>Exchange 2007 Product Lineup</a:t>
            </a:r>
            <a:endParaRPr lang="en-US" sz="3200" b="1" dirty="0"/>
          </a:p>
        </p:txBody>
      </p:sp>
      <p:graphicFrame>
        <p:nvGraphicFramePr>
          <p:cNvPr id="85088" name="Group 96"/>
          <p:cNvGraphicFramePr>
            <a:graphicFrameLocks noGrp="1"/>
          </p:cNvGraphicFramePr>
          <p:nvPr/>
        </p:nvGraphicFramePr>
        <p:xfrm>
          <a:off x="533400" y="1253717"/>
          <a:ext cx="8077200" cy="3775483"/>
        </p:xfrm>
        <a:graphic>
          <a:graphicData uri="http://schemas.openxmlformats.org/drawingml/2006/table">
            <a:tbl>
              <a:tblPr>
                <a:tableStyleId>{775DCB02-9BB8-47FD-8907-85C794F793BA}</a:tableStyleId>
              </a:tblPr>
              <a:tblGrid>
                <a:gridCol w="838200"/>
                <a:gridCol w="1447800"/>
                <a:gridCol w="1447800"/>
                <a:gridCol w="1447800"/>
                <a:gridCol w="1447800"/>
                <a:gridCol w="1447800"/>
              </a:tblGrid>
              <a:tr h="6013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Verdana" pitchFamily="34" charset="0"/>
                        <a:ea typeface="MS PGothic" pitchFamily="34" charset="-128"/>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Basic</a:t>
                      </a:r>
                      <a:endParaRPr kumimoji="0" lang="en-US" sz="1600" b="1" i="0" u="none" strike="noStrike" cap="none" normalizeH="0" baseline="0" dirty="0" smtClean="0">
                        <a:ln>
                          <a:noFill/>
                        </a:ln>
                        <a:solidFill>
                          <a:schemeClr val="bg1"/>
                        </a:solidFill>
                        <a:effectLst/>
                        <a:latin typeface="Verdana" pitchFamily="34" charset="0"/>
                        <a:ea typeface="MS PGothic" pitchFamily="34" charset="-128"/>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Standard</a:t>
                      </a:r>
                      <a:endParaRPr kumimoji="0" lang="en-US" sz="1600" b="1" i="0" u="none" strike="noStrike" cap="none" normalizeH="0" baseline="0" dirty="0" smtClean="0">
                        <a:ln>
                          <a:noFill/>
                        </a:ln>
                        <a:solidFill>
                          <a:schemeClr val="bg1"/>
                        </a:solidFill>
                        <a:effectLst/>
                        <a:latin typeface="Verdana" pitchFamily="34" charset="0"/>
                        <a:ea typeface="MS PGothic" pitchFamily="34" charset="-128"/>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Standard Plus</a:t>
                      </a:r>
                      <a:endParaRPr kumimoji="0" lang="en-US" sz="1600" b="1" i="0" u="none" strike="noStrike" cap="none" normalizeH="0" baseline="0" dirty="0" smtClean="0">
                        <a:ln>
                          <a:noFill/>
                        </a:ln>
                        <a:solidFill>
                          <a:schemeClr val="bg1"/>
                        </a:solidFill>
                        <a:effectLst/>
                        <a:latin typeface="Verdana" pitchFamily="34" charset="0"/>
                        <a:ea typeface="MS PGothic" pitchFamily="34" charset="-128"/>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Enterprise</a:t>
                      </a:r>
                      <a:endParaRPr kumimoji="0" lang="en-US" sz="1600" b="1" i="0" u="none" strike="noStrike" cap="none" normalizeH="0" baseline="0" dirty="0" smtClean="0">
                        <a:ln>
                          <a:noFill/>
                        </a:ln>
                        <a:solidFill>
                          <a:schemeClr val="bg1"/>
                        </a:solidFill>
                        <a:effectLst/>
                        <a:latin typeface="Verdana" pitchFamily="34" charset="0"/>
                        <a:ea typeface="MS PGothic" pitchFamily="34" charset="-128"/>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Enterprise Plus</a:t>
                      </a:r>
                      <a:endParaRPr kumimoji="0" lang="en-US" sz="1600" b="1" i="0" u="none" strike="noStrike" cap="none" normalizeH="0" baseline="0" dirty="0" smtClean="0">
                        <a:ln>
                          <a:noFill/>
                        </a:ln>
                        <a:solidFill>
                          <a:schemeClr val="bg1"/>
                        </a:solidFill>
                        <a:effectLst/>
                        <a:latin typeface="Verdana" pitchFamily="34" charset="0"/>
                        <a:ea typeface="MS PGothic" pitchFamily="34" charset="-128"/>
                      </a:endParaRPr>
                    </a:p>
                  </a:txBody>
                  <a:tcPr anchor="ctr" horzOverflow="overflow"/>
                </a:tc>
              </a:tr>
              <a:tr h="25338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Features</a:t>
                      </a:r>
                      <a:endParaRPr kumimoji="0" lang="en-US" sz="1200" b="1" i="0" u="none" strike="noStrike" cap="none" normalizeH="0" baseline="0" dirty="0" smtClean="0">
                        <a:ln>
                          <a:noFill/>
                        </a:ln>
                        <a:solidFill>
                          <a:schemeClr val="bg1"/>
                        </a:solidFill>
                        <a:effectLst/>
                        <a:latin typeface="Verdana" pitchFamily="34" charset="0"/>
                        <a:ea typeface="MS PGothic" pitchFamily="34" charset="-128"/>
                      </a:endParaRPr>
                    </a:p>
                  </a:txBody>
                  <a:tcPr horzOverflow="overflow"/>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Personal Mail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Folders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Personal Contacts </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Global Address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List</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Personal Domain</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Personal Tasks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Personal Calendar</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Basic features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and:</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Shared Folders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Shared Calendar</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Shared Contacts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Shared Address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List</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Shared Tasks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Public Folders</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Group Scheduling</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Mobile Device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Access</a:t>
                      </a:r>
                    </a:p>
                    <a:p>
                      <a:pPr marL="114300" marR="0" lvl="0" indent="-1143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1" u="none" strike="noStrike" cap="none" normalizeH="0" baseline="0" dirty="0" smtClean="0">
                          <a:ln>
                            <a:noFill/>
                          </a:ln>
                          <a:effectLst/>
                        </a:rPr>
                        <a:t>MAPI Enabled</a:t>
                      </a:r>
                      <a:r>
                        <a:rPr kumimoji="0" lang="en-US" sz="1200" u="none" strike="noStrike" cap="none" normalizeH="0" baseline="0" dirty="0" smtClean="0">
                          <a:ln>
                            <a:noFill/>
                          </a:ln>
                          <a:effectLst/>
                        </a:rPr>
                        <a:t>**</a:t>
                      </a:r>
                      <a:endParaRPr kumimoji="0" lang="en-US" sz="1200" b="1"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Standard features and:</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Outlook/</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Entourage*</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Standard features and:</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Unified Messaging</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Compliance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Management</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Exchange 2007 </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Anti-Spam</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Forefront AV</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EHS AV/AS</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Enterprise features and:</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200" u="none" strike="noStrike" cap="none" normalizeH="0" baseline="0" dirty="0" smtClean="0">
                          <a:ln>
                            <a:noFill/>
                          </a:ln>
                          <a:effectLst/>
                        </a:rPr>
                        <a:t>Outlook/</a:t>
                      </a:r>
                    </a:p>
                    <a:p>
                      <a:pPr marL="114300" marR="0" lvl="0" indent="-114300" algn="l"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  Entourage*</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r>
              <a:tr h="5223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SKU</a:t>
                      </a:r>
                      <a:endParaRPr kumimoji="0" lang="en-US" sz="1200" b="1" i="0" u="none" strike="noStrike" cap="none" normalizeH="0" baseline="0" dirty="0" smtClean="0">
                        <a:ln>
                          <a:noFill/>
                        </a:ln>
                        <a:solidFill>
                          <a:schemeClr val="bg1"/>
                        </a:solidFill>
                        <a:effectLst/>
                        <a:latin typeface="Verdana" pitchFamily="34" charset="0"/>
                        <a:ea typeface="MS PGothic" pitchFamily="34" charset="-128"/>
                      </a:endParaRPr>
                    </a:p>
                  </a:txBody>
                  <a:tcPr horzOverflow="overflow"/>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SKU 9MD-00001</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SKU F08-00025</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SKU F09-00018</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SKU 9MC-00001</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200" u="none" strike="noStrike" cap="none" normalizeH="0" baseline="0" dirty="0" smtClean="0">
                          <a:ln>
                            <a:noFill/>
                          </a:ln>
                          <a:effectLst/>
                        </a:rPr>
                        <a:t>SKU 4MH-00001</a:t>
                      </a:r>
                      <a:endParaRPr kumimoji="0" lang="en-US" sz="1200" b="0" i="0" u="none" strike="noStrike" cap="none" normalizeH="0" baseline="0" dirty="0" smtClean="0">
                        <a:ln>
                          <a:noFill/>
                        </a:ln>
                        <a:solidFill>
                          <a:schemeClr val="bg1"/>
                        </a:solidFill>
                        <a:effectLst/>
                        <a:latin typeface="Calibri" pitchFamily="34" charset="0"/>
                        <a:ea typeface="MS PGothic" pitchFamily="34" charset="-128"/>
                      </a:endParaRPr>
                    </a:p>
                  </a:txBody>
                  <a:tcPr horzOverflow="overflow"/>
                </a:tc>
              </a:tr>
            </a:tbl>
          </a:graphicData>
        </a:graphic>
      </p:graphicFrame>
      <p:sp>
        <p:nvSpPr>
          <p:cNvPr id="33" name="TextBox 32"/>
          <p:cNvSpPr txBox="1"/>
          <p:nvPr/>
        </p:nvSpPr>
        <p:spPr>
          <a:xfrm>
            <a:off x="533400" y="5257801"/>
            <a:ext cx="8229600" cy="1323439"/>
          </a:xfrm>
          <a:prstGeom prst="rect">
            <a:avLst/>
          </a:prstGeom>
          <a:noFill/>
        </p:spPr>
        <p:txBody>
          <a:bodyPr wrap="square">
            <a:spAutoFit/>
          </a:bodyPr>
          <a:lstStyle/>
          <a:p>
            <a:pPr algn="l">
              <a:lnSpc>
                <a:spcPct val="100000"/>
              </a:lnSpc>
              <a:defRPr/>
            </a:pPr>
            <a:r>
              <a:rPr lang="en-US" sz="1600" b="1" dirty="0" smtClean="0">
                <a:latin typeface="+mn-lt"/>
              </a:rPr>
              <a:t>* </a:t>
            </a:r>
            <a:r>
              <a:rPr lang="en-US" sz="1400" b="1" dirty="0" smtClean="0">
                <a:latin typeface="+mn-lt"/>
              </a:rPr>
              <a:t>Plus SKUs needed when end customer doesn’t own licenses for Outlook/Entourage</a:t>
            </a:r>
          </a:p>
          <a:p>
            <a:pPr algn="l">
              <a:lnSpc>
                <a:spcPct val="100000"/>
              </a:lnSpc>
              <a:defRPr/>
            </a:pPr>
            <a:r>
              <a:rPr lang="en-US" sz="1400" b="1" dirty="0" smtClean="0">
                <a:latin typeface="+mn-lt"/>
              </a:rPr>
              <a:t> </a:t>
            </a:r>
            <a:r>
              <a:rPr lang="en-US" sz="1400" b="1" dirty="0" smtClean="0"/>
              <a:t>**</a:t>
            </a:r>
            <a:r>
              <a:rPr lang="en-US" sz="1400" b="1" dirty="0" smtClean="0">
                <a:latin typeface="+mn-lt"/>
              </a:rPr>
              <a:t>Standard SKU can be used for MAPI enabled services if end customer has their own license </a:t>
            </a:r>
          </a:p>
          <a:p>
            <a:pPr algn="l">
              <a:lnSpc>
                <a:spcPct val="100000"/>
              </a:lnSpc>
              <a:defRPr/>
            </a:pPr>
            <a:r>
              <a:rPr lang="en-US" sz="1400" b="1" dirty="0" smtClean="0"/>
              <a:t>   </a:t>
            </a:r>
            <a:r>
              <a:rPr lang="en-US" sz="1400" b="1" dirty="0" smtClean="0">
                <a:latin typeface="+mn-lt"/>
              </a:rPr>
              <a:t>for Outlook/Entourage. </a:t>
            </a:r>
          </a:p>
          <a:p>
            <a:pPr algn="l">
              <a:lnSpc>
                <a:spcPct val="100000"/>
              </a:lnSpc>
              <a:defRPr/>
            </a:pPr>
            <a:endParaRPr lang="en-US" sz="900" dirty="0" smtClean="0"/>
          </a:p>
          <a:p>
            <a:pPr algn="l">
              <a:lnSpc>
                <a:spcPct val="100000"/>
              </a:lnSpc>
              <a:defRPr/>
            </a:pPr>
            <a:endParaRPr lang="en-US" sz="900" b="0" dirty="0" smtClean="0">
              <a:latin typeface="+mn-lt"/>
            </a:endParaRPr>
          </a:p>
          <a:p>
            <a:pPr algn="l">
              <a:lnSpc>
                <a:spcPct val="100000"/>
              </a:lnSpc>
              <a:defRPr/>
            </a:pPr>
            <a:endParaRPr lang="en-US" sz="900" dirty="0" smtClean="0"/>
          </a:p>
          <a:p>
            <a:pPr algn="l">
              <a:lnSpc>
                <a:spcPct val="100000"/>
              </a:lnSpc>
              <a:defRPr/>
            </a:pPr>
            <a:endParaRPr lang="en-US" sz="900" b="0"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5088"/>
                                        </p:tgtEl>
                                        <p:attrNameLst>
                                          <p:attrName>style.visibility</p:attrName>
                                        </p:attrNameLst>
                                      </p:cBhvr>
                                      <p:to>
                                        <p:strVal val="visible"/>
                                      </p:to>
                                    </p:set>
                                    <p:animEffect transition="in" filter="fade">
                                      <p:cBhvr>
                                        <p:cTn id="7" dur="500"/>
                                        <p:tgtEl>
                                          <p:spTgt spid="85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402"/>
            <a:ext cx="7162800" cy="609398"/>
          </a:xfrm>
        </p:spPr>
        <p:txBody>
          <a:bodyPr/>
          <a:lstStyle/>
          <a:p>
            <a:r>
              <a:rPr lang="en-US" sz="3200" dirty="0" smtClean="0"/>
              <a:t>SALs for SA</a:t>
            </a:r>
            <a:endParaRPr lang="en-US" sz="3200" dirty="0"/>
          </a:p>
        </p:txBody>
      </p:sp>
      <p:sp>
        <p:nvSpPr>
          <p:cNvPr id="3" name="Content Placeholder 2"/>
          <p:cNvSpPr>
            <a:spLocks noGrp="1"/>
          </p:cNvSpPr>
          <p:nvPr>
            <p:ph idx="1"/>
          </p:nvPr>
        </p:nvSpPr>
        <p:spPr>
          <a:xfrm>
            <a:off x="838200" y="1143000"/>
            <a:ext cx="7620000" cy="5029200"/>
          </a:xfrm>
        </p:spPr>
        <p:txBody>
          <a:bodyPr>
            <a:noAutofit/>
          </a:bodyPr>
          <a:lstStyle/>
          <a:p>
            <a:pPr>
              <a:buNone/>
            </a:pPr>
            <a:r>
              <a:rPr lang="en-US" sz="1800" b="1" dirty="0" smtClean="0"/>
              <a:t>What?</a:t>
            </a:r>
          </a:p>
          <a:p>
            <a:r>
              <a:rPr lang="en-US" sz="1800" dirty="0" smtClean="0"/>
              <a:t>Lower cost SKUs when end customer owns licenses for qualifying products with SA</a:t>
            </a:r>
          </a:p>
          <a:p>
            <a:pPr>
              <a:buNone/>
            </a:pPr>
            <a:r>
              <a:rPr lang="en-US" sz="1800" b="1" dirty="0" smtClean="0"/>
              <a:t>Details:</a:t>
            </a:r>
          </a:p>
          <a:p>
            <a:r>
              <a:rPr lang="en-US" sz="1800" dirty="0" smtClean="0"/>
              <a:t>October 2008: Launch with Use Rights Governed by SPUR </a:t>
            </a:r>
          </a:p>
          <a:p>
            <a:pPr lvl="1"/>
            <a:r>
              <a:rPr lang="en-US" sz="1800" dirty="0" smtClean="0"/>
              <a:t>SALs for SA SKUs on price list</a:t>
            </a:r>
          </a:p>
          <a:p>
            <a:r>
              <a:rPr lang="en-US" sz="1800" dirty="0" smtClean="0"/>
              <a:t>CY09: Validation Process Implemented</a:t>
            </a:r>
          </a:p>
          <a:p>
            <a:pPr lvl="1"/>
            <a:r>
              <a:rPr lang="en-US" sz="1800" dirty="0" smtClean="0"/>
              <a:t>SALs for SA SKUs assigned separate Program Offering type </a:t>
            </a:r>
          </a:p>
          <a:p>
            <a:pPr lvl="1"/>
            <a:r>
              <a:rPr lang="en-US" sz="1800" dirty="0" smtClean="0"/>
              <a:t>SKU numbers remain the same</a:t>
            </a:r>
          </a:p>
          <a:p>
            <a:pPr lvl="1"/>
            <a:r>
              <a:rPr lang="en-US" sz="1800" dirty="0" smtClean="0"/>
              <a:t>SPLA Addendum (or similar) required </a:t>
            </a:r>
          </a:p>
          <a:p>
            <a:pPr lvl="1"/>
            <a:r>
              <a:rPr lang="en-US" sz="1800" dirty="0" smtClean="0"/>
              <a:t>Orders without Addendum rejected</a:t>
            </a:r>
          </a:p>
          <a:p>
            <a:pPr lvl="1"/>
            <a:r>
              <a:rPr lang="en-US" sz="1800" dirty="0" smtClean="0"/>
              <a:t>Service Provider must provide end-customer VL enrollment numbers for validation</a:t>
            </a:r>
          </a:p>
          <a:p>
            <a:pPr lvl="1"/>
            <a:r>
              <a:rPr lang="en-US" sz="1800" dirty="0" smtClean="0"/>
              <a:t>End Customer must renew SA contract to remain eligible for discounted SKUs</a:t>
            </a:r>
          </a:p>
          <a:p>
            <a:endParaRPr lang="en-US" sz="18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9600" y="228600"/>
            <a:ext cx="8382000" cy="553998"/>
          </a:xfrm>
          <a:prstGeom prst="rect">
            <a:avLst/>
          </a:prstGeom>
        </p:spPr>
        <p:txBody>
          <a:bodyPr/>
          <a:lstStyle/>
          <a:p>
            <a:pPr marL="0" marR="0" lvl="0" indent="0" defTabSz="914363" fontAlgn="base" latinLnBrk="0">
              <a:lnSpc>
                <a:spcPct val="90000"/>
              </a:lnSpc>
              <a:spcBef>
                <a:spcPct val="0"/>
              </a:spcBef>
              <a:spcAft>
                <a:spcPct val="0"/>
              </a:spcAft>
              <a:buClrTx/>
              <a:buSzTx/>
              <a:buFontTx/>
              <a:buNone/>
              <a:tabLst/>
              <a:defRPr/>
            </a:pPr>
            <a:r>
              <a:rPr lang="en-US" sz="3200" b="1" dirty="0" smtClean="0">
                <a:solidFill>
                  <a:schemeClr val="bg1"/>
                </a:solidFill>
                <a:latin typeface="+mj-lt"/>
                <a:ea typeface="+mj-ea"/>
                <a:cs typeface="+mj-cs"/>
              </a:rPr>
              <a:t>SALs for SA in SPLA</a:t>
            </a:r>
            <a:endParaRPr lang="en-US" sz="3200" b="1" dirty="0">
              <a:solidFill>
                <a:schemeClr val="bg1"/>
              </a:solidFill>
              <a:latin typeface="+mj-lt"/>
              <a:ea typeface="+mj-ea"/>
              <a:cs typeface="+mj-cs"/>
            </a:endParaRPr>
          </a:p>
        </p:txBody>
      </p:sp>
      <p:sp>
        <p:nvSpPr>
          <p:cNvPr id="18" name="Rounded Rectangle 17"/>
          <p:cNvSpPr/>
          <p:nvPr/>
        </p:nvSpPr>
        <p:spPr>
          <a:xfrm>
            <a:off x="609600" y="1295400"/>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Business Productivity Standard Suite SAL (for Core CAL Suite SA)</a:t>
            </a:r>
            <a:endPar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20" name="Rounded Rectangle 19"/>
          <p:cNvSpPr/>
          <p:nvPr/>
        </p:nvSpPr>
        <p:spPr>
          <a:xfrm>
            <a:off x="609600" y="2159358"/>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lvl="0" algn="ctr">
              <a:defRPr/>
            </a:pPr>
            <a:r>
              <a:rPr lang="en-US" sz="1400" b="1" kern="0" dirty="0" smtClean="0">
                <a:solidFill>
                  <a:sysClr val="window" lastClr="FFFFFF"/>
                </a:solidFill>
                <a:effectLst>
                  <a:outerShdw blurRad="38100" dist="38100" dir="2700000" algn="tl">
                    <a:srgbClr val="000000">
                      <a:alpha val="43137"/>
                    </a:srgbClr>
                  </a:outerShdw>
                </a:effectLst>
                <a:latin typeface="Calibri" pitchFamily="34" charset="0"/>
              </a:rPr>
              <a:t>Business Productivity Standard Suite SAL (for Enterprise CAL Suite SA)</a:t>
            </a:r>
            <a:endParaRPr lang="en-US" sz="1400" b="1" kern="0" dirty="0">
              <a:solidFill>
                <a:sysClr val="window" lastClr="FFFFFF"/>
              </a:solidFill>
              <a:effectLst>
                <a:outerShdw blurRad="38100" dist="38100" dir="2700000" algn="tl">
                  <a:srgbClr val="000000">
                    <a:alpha val="43137"/>
                  </a:srgbClr>
                </a:outerShdw>
              </a:effectLst>
              <a:latin typeface="Calibri" pitchFamily="34" charset="0"/>
            </a:endParaRPr>
          </a:p>
        </p:txBody>
      </p:sp>
      <p:sp>
        <p:nvSpPr>
          <p:cNvPr id="23" name="Rounded Rectangle 22"/>
          <p:cNvSpPr/>
          <p:nvPr/>
        </p:nvSpPr>
        <p:spPr>
          <a:xfrm>
            <a:off x="609600" y="3015224"/>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smtClean="0">
                <a:solidFill>
                  <a:sysClr val="window" lastClr="FFFFFF"/>
                </a:solidFill>
                <a:effectLst>
                  <a:outerShdw blurRad="38100" dist="38100" dir="2700000" algn="tl">
                    <a:srgbClr val="000000">
                      <a:alpha val="43137"/>
                    </a:srgbClr>
                  </a:outerShdw>
                </a:effectLst>
                <a:latin typeface="Calibri"/>
              </a:rPr>
              <a:t>Hosted Exchange Standard SAL</a:t>
            </a:r>
            <a:endPar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24" name="Rounded Rectangle 23"/>
          <p:cNvSpPr/>
          <p:nvPr/>
        </p:nvSpPr>
        <p:spPr>
          <a:xfrm>
            <a:off x="609600" y="3871090"/>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Office SharePoint Server Standard SAL</a:t>
            </a:r>
            <a:endPar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25" name="Right Arrow 24"/>
          <p:cNvSpPr/>
          <p:nvPr/>
        </p:nvSpPr>
        <p:spPr bwMode="auto">
          <a:xfrm>
            <a:off x="3124200" y="1447800"/>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26" name="Right Arrow 25"/>
          <p:cNvSpPr/>
          <p:nvPr/>
        </p:nvSpPr>
        <p:spPr bwMode="auto">
          <a:xfrm>
            <a:off x="3124200" y="2209800"/>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27" name="Right Arrow 26"/>
          <p:cNvSpPr/>
          <p:nvPr/>
        </p:nvSpPr>
        <p:spPr bwMode="auto">
          <a:xfrm>
            <a:off x="3124200" y="3065666"/>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28" name="Right Arrow 27"/>
          <p:cNvSpPr/>
          <p:nvPr/>
        </p:nvSpPr>
        <p:spPr bwMode="auto">
          <a:xfrm>
            <a:off x="3124200" y="3921532"/>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29" name="Rectangle 7170"/>
          <p:cNvSpPr>
            <a:spLocks noChangeArrowheads="1"/>
          </p:cNvSpPr>
          <p:nvPr/>
        </p:nvSpPr>
        <p:spPr bwMode="auto">
          <a:xfrm>
            <a:off x="5257800" y="1295400"/>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Core CAL Suite</a:t>
            </a:r>
          </a:p>
        </p:txBody>
      </p:sp>
      <p:sp>
        <p:nvSpPr>
          <p:cNvPr id="32" name="Rounded Rectangle 31"/>
          <p:cNvSpPr/>
          <p:nvPr/>
        </p:nvSpPr>
        <p:spPr>
          <a:xfrm>
            <a:off x="609600" y="4726956"/>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Office Communications</a:t>
            </a:r>
            <a:r>
              <a:rPr kumimoji="0" lang="en-US" sz="1600" b="1" i="0" u="none" strike="noStrike" kern="0" cap="none" spc="0" normalizeH="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 Server Standard SAL</a:t>
            </a:r>
            <a:endPar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33" name="Right Arrow 32"/>
          <p:cNvSpPr/>
          <p:nvPr/>
        </p:nvSpPr>
        <p:spPr bwMode="auto">
          <a:xfrm>
            <a:off x="3124200" y="4777398"/>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34" name="Rounded Rectangle 33"/>
          <p:cNvSpPr/>
          <p:nvPr/>
        </p:nvSpPr>
        <p:spPr>
          <a:xfrm>
            <a:off x="609600" y="5557064"/>
            <a:ext cx="2438400" cy="677708"/>
          </a:xfrm>
          <a:prstGeom prst="roundRect">
            <a:avLst/>
          </a:prstGeom>
          <a:solidFill>
            <a:srgbClr val="7FA3CF"/>
          </a:solidFill>
          <a:ln w="19050" cap="flat" cmpd="sng" algn="ctr">
            <a:solidFill>
              <a:srgbClr val="CAD9EC"/>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Office Live Meeting Standard User SAL</a:t>
            </a:r>
            <a:endPar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35" name="Right Arrow 34"/>
          <p:cNvSpPr/>
          <p:nvPr/>
        </p:nvSpPr>
        <p:spPr bwMode="auto">
          <a:xfrm>
            <a:off x="3124200" y="5607506"/>
            <a:ext cx="2057400" cy="473384"/>
          </a:xfrm>
          <a:prstGeom prst="rightArrow">
            <a:avLst/>
          </a:prstGeom>
          <a:solidFill>
            <a:srgbClr val="00B050"/>
          </a:solidFill>
          <a:ln>
            <a:headEnd type="none" w="med" len="med"/>
            <a:tailEnd type="none" w="med" len="med"/>
          </a:ln>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i="0" u="none" strike="noStrike" cap="none" normalizeH="0" baseline="0" dirty="0" smtClean="0">
              <a:ln>
                <a:noFill/>
              </a:ln>
              <a:solidFill>
                <a:srgbClr val="000066"/>
              </a:solidFill>
              <a:effectLst>
                <a:outerShdw blurRad="38100" dist="38100" dir="2700000" algn="tl">
                  <a:srgbClr val="000000">
                    <a:alpha val="43137"/>
                  </a:srgbClr>
                </a:outerShdw>
              </a:effectLst>
              <a:latin typeface="Calibri" pitchFamily="34" charset="0"/>
              <a:ea typeface="ＭＳ Ｐゴシック" pitchFamily="34" charset="-128"/>
            </a:endParaRPr>
          </a:p>
        </p:txBody>
      </p:sp>
      <p:sp>
        <p:nvSpPr>
          <p:cNvPr id="36" name="Rectangle 7170"/>
          <p:cNvSpPr>
            <a:spLocks noChangeArrowheads="1"/>
          </p:cNvSpPr>
          <p:nvPr/>
        </p:nvSpPr>
        <p:spPr bwMode="auto">
          <a:xfrm>
            <a:off x="5257800" y="2133600"/>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Enterprise CAL Suite</a:t>
            </a:r>
          </a:p>
        </p:txBody>
      </p:sp>
      <p:sp>
        <p:nvSpPr>
          <p:cNvPr id="37" name="Rectangle 7170"/>
          <p:cNvSpPr>
            <a:spLocks noChangeArrowheads="1"/>
          </p:cNvSpPr>
          <p:nvPr/>
        </p:nvSpPr>
        <p:spPr bwMode="auto">
          <a:xfrm>
            <a:off x="5257800" y="2989466"/>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Exchange Server 2007 Standard CAL, or</a:t>
            </a:r>
          </a:p>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lang="en-US" sz="1400" b="1" kern="0" dirty="0" smtClean="0">
                <a:solidFill>
                  <a:sysClr val="window" lastClr="FFFFFF"/>
                </a:solidFill>
                <a:effectLst>
                  <a:outerShdw blurRad="38100" dist="38100" dir="2700000" algn="tl">
                    <a:srgbClr val="000000">
                      <a:alpha val="43137"/>
                    </a:srgbClr>
                  </a:outerShdw>
                </a:effectLst>
                <a:latin typeface="Calibri"/>
              </a:rPr>
              <a:t>Core CAL Suite, or</a:t>
            </a:r>
          </a:p>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Enterprise CAL Suite</a:t>
            </a:r>
          </a:p>
        </p:txBody>
      </p:sp>
      <p:sp>
        <p:nvSpPr>
          <p:cNvPr id="38" name="Rectangle 7170"/>
          <p:cNvSpPr>
            <a:spLocks noChangeArrowheads="1"/>
          </p:cNvSpPr>
          <p:nvPr/>
        </p:nvSpPr>
        <p:spPr bwMode="auto">
          <a:xfrm>
            <a:off x="5257800" y="3845332"/>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marR="0" lvl="0" indent="-176213" algn="ctr" defTabSz="914400" eaLnBrk="1" fontAlgn="auto" latinLnBrk="0" hangingPunct="1">
              <a:lnSpc>
                <a:spcPct val="100000"/>
              </a:lnSpc>
              <a:spcBef>
                <a:spcPts val="0"/>
              </a:spcBef>
              <a:spcAft>
                <a:spcPts val="0"/>
              </a:spcAft>
              <a:buClrTx/>
              <a:buSzTx/>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Office SharePoint Server 2007 Standard CAL</a:t>
            </a:r>
          </a:p>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lang="en-US" sz="1400" b="1" kern="0" dirty="0" smtClean="0">
                <a:solidFill>
                  <a:sysClr val="window" lastClr="FFFFFF"/>
                </a:solidFill>
                <a:effectLst>
                  <a:outerShdw blurRad="38100" dist="38100" dir="2700000" algn="tl">
                    <a:srgbClr val="000000">
                      <a:alpha val="43137"/>
                    </a:srgbClr>
                  </a:outerShdw>
                </a:effectLst>
                <a:latin typeface="Calibri"/>
              </a:rPr>
              <a:t>Core CAL Suite, or</a:t>
            </a:r>
          </a:p>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Enterprise CAL Suite</a:t>
            </a:r>
          </a:p>
        </p:txBody>
      </p:sp>
      <p:sp>
        <p:nvSpPr>
          <p:cNvPr id="39" name="Rectangle 7170"/>
          <p:cNvSpPr>
            <a:spLocks noChangeArrowheads="1"/>
          </p:cNvSpPr>
          <p:nvPr/>
        </p:nvSpPr>
        <p:spPr bwMode="auto">
          <a:xfrm>
            <a:off x="5257800" y="4701198"/>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Office Communications </a:t>
            </a:r>
          </a:p>
          <a:p>
            <a:pPr marL="176213" lvl="0" indent="-176213" algn="ctr">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Server 2007 Stan</a:t>
            </a:r>
            <a:r>
              <a:rPr lang="en-US" sz="1400" b="1" kern="0" dirty="0" smtClean="0">
                <a:solidFill>
                  <a:sysClr val="window" lastClr="FFFFFF"/>
                </a:solidFill>
                <a:effectLst>
                  <a:outerShdw blurRad="38100" dist="38100" dir="2700000" algn="tl">
                    <a:srgbClr val="000000">
                      <a:alpha val="43137"/>
                    </a:srgbClr>
                  </a:outerShdw>
                </a:effectLst>
                <a:latin typeface="Calibri"/>
              </a:rPr>
              <a:t>dard </a:t>
            </a: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CAL, or</a:t>
            </a:r>
          </a:p>
          <a:p>
            <a:pPr marL="176213" marR="0" lvl="0" indent="-176213" algn="ctr" defTabSz="914400" eaLnBrk="1" fontAlgn="auto" latinLnBrk="0" hangingPunct="1">
              <a:lnSpc>
                <a:spcPct val="100000"/>
              </a:lnSpc>
              <a:spcBef>
                <a:spcPts val="0"/>
              </a:spcBef>
              <a:spcAft>
                <a:spcPts val="0"/>
              </a:spcAft>
              <a:buClrTx/>
              <a:buSzTx/>
              <a:buFont typeface="Arial" pitchFamily="34" charset="0"/>
              <a:buChar char="•"/>
              <a:tabLst/>
              <a:defRPr/>
            </a:pPr>
            <a:r>
              <a:rPr lang="en-US" sz="1400" b="1" kern="0" dirty="0" smtClean="0">
                <a:solidFill>
                  <a:sysClr val="window" lastClr="FFFFFF"/>
                </a:solidFill>
                <a:effectLst>
                  <a:outerShdw blurRad="38100" dist="38100" dir="2700000" algn="tl">
                    <a:srgbClr val="000000">
                      <a:alpha val="43137"/>
                    </a:srgbClr>
                  </a:outerShdw>
                </a:effectLst>
                <a:latin typeface="Calibri"/>
              </a:rPr>
              <a:t>Enterprise CAL Suite</a:t>
            </a:r>
            <a:endPar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40" name="Rectangle 7170"/>
          <p:cNvSpPr>
            <a:spLocks noChangeArrowheads="1"/>
          </p:cNvSpPr>
          <p:nvPr/>
        </p:nvSpPr>
        <p:spPr bwMode="auto">
          <a:xfrm>
            <a:off x="5257800" y="5557064"/>
            <a:ext cx="3276600" cy="685800"/>
          </a:xfrm>
          <a:prstGeom prst="roundRect">
            <a:avLst/>
          </a:prstGeom>
          <a:solidFill>
            <a:srgbClr val="00B050"/>
          </a:solidFill>
          <a:ln>
            <a:noFill/>
            <a:headEnd/>
            <a:tailEn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bevelT w="63500" h="25400"/>
          </a:sp3d>
        </p:spPr>
        <p:txBody>
          <a:bodyPr wrap="none" anchor="ctr"/>
          <a:lstStyle/>
          <a:p>
            <a:pPr marL="176213" lvl="0" indent="-176213" algn="ctr">
              <a:buFont typeface="Arial" pitchFamily="34" charset="0"/>
              <a:buChar char="•"/>
              <a:defRPr/>
            </a:pPr>
            <a:r>
              <a:rPr lang="en-US" sz="1400" b="1" kern="0" dirty="0" smtClean="0">
                <a:solidFill>
                  <a:sysClr val="window" lastClr="FFFFFF"/>
                </a:solidFill>
                <a:effectLst>
                  <a:outerShdw blurRad="38100" dist="38100" dir="2700000" algn="tl">
                    <a:srgbClr val="000000">
                      <a:alpha val="43137"/>
                    </a:srgbClr>
                  </a:outerShdw>
                </a:effectLst>
                <a:latin typeface="Calibri"/>
              </a:rPr>
              <a:t>Office Communications Server 2007 </a:t>
            </a:r>
          </a:p>
          <a:p>
            <a:pPr marL="176213" lvl="0" indent="-176213" algn="ctr">
              <a:defRPr/>
            </a:pPr>
            <a:r>
              <a:rPr lang="en-US" sz="1400" b="1" kern="0" dirty="0" smtClean="0">
                <a:solidFill>
                  <a:sysClr val="window" lastClr="FFFFFF"/>
                </a:solidFill>
                <a:effectLst>
                  <a:outerShdw blurRad="38100" dist="38100" dir="2700000" algn="tl">
                    <a:srgbClr val="000000">
                      <a:alpha val="43137"/>
                    </a:srgbClr>
                  </a:outerShdw>
                </a:effectLst>
                <a:latin typeface="Calibri"/>
              </a:rPr>
              <a:t>Enterprise CAL, or</a:t>
            </a:r>
          </a:p>
          <a:p>
            <a:pPr marL="176213" lvl="0" indent="-176213" algn="ctr">
              <a:buFont typeface="Arial" pitchFamily="34" charset="0"/>
              <a:buChar char="•"/>
              <a:defRPr/>
            </a:pPr>
            <a:r>
              <a:rPr lang="en-US" sz="1400" b="1" kern="0" dirty="0" smtClean="0">
                <a:solidFill>
                  <a:sysClr val="window" lastClr="FFFFFF"/>
                </a:solidFill>
                <a:effectLst>
                  <a:outerShdw blurRad="38100" dist="38100" dir="2700000" algn="tl">
                    <a:srgbClr val="000000">
                      <a:alpha val="43137"/>
                    </a:srgbClr>
                  </a:outerShdw>
                </a:effectLst>
                <a:latin typeface="Calibri"/>
              </a:rPr>
              <a:t>Enterprise CAL Suite</a:t>
            </a:r>
          </a:p>
        </p:txBody>
      </p:sp>
      <p:sp>
        <p:nvSpPr>
          <p:cNvPr id="21" name="TextBox 20"/>
          <p:cNvSpPr txBox="1"/>
          <p:nvPr/>
        </p:nvSpPr>
        <p:spPr>
          <a:xfrm>
            <a:off x="685800" y="762000"/>
            <a:ext cx="2286000" cy="369332"/>
          </a:xfrm>
          <a:prstGeom prst="rect">
            <a:avLst/>
          </a:prstGeom>
          <a:noFill/>
        </p:spPr>
        <p:txBody>
          <a:bodyPr wrap="square" rtlCol="0">
            <a:spAutoFit/>
          </a:bodyPr>
          <a:lstStyle/>
          <a:p>
            <a:pPr algn="ctr"/>
            <a:r>
              <a:rPr lang="en-US" b="1" dirty="0" smtClean="0">
                <a:solidFill>
                  <a:schemeClr val="bg1"/>
                </a:solidFill>
              </a:rPr>
              <a:t>SAL for SA(SPLA)</a:t>
            </a:r>
            <a:endParaRPr lang="en-US" b="1" dirty="0">
              <a:solidFill>
                <a:schemeClr val="bg1"/>
              </a:solidFill>
            </a:endParaRPr>
          </a:p>
        </p:txBody>
      </p:sp>
      <p:sp>
        <p:nvSpPr>
          <p:cNvPr id="22" name="TextBox 21"/>
          <p:cNvSpPr txBox="1"/>
          <p:nvPr/>
        </p:nvSpPr>
        <p:spPr>
          <a:xfrm>
            <a:off x="5715000" y="762000"/>
            <a:ext cx="2590800" cy="369332"/>
          </a:xfrm>
          <a:prstGeom prst="rect">
            <a:avLst/>
          </a:prstGeom>
          <a:noFill/>
        </p:spPr>
        <p:txBody>
          <a:bodyPr wrap="square" rtlCol="0">
            <a:spAutoFit/>
          </a:bodyPr>
          <a:lstStyle/>
          <a:p>
            <a:pPr algn="ctr"/>
            <a:r>
              <a:rPr lang="en-US" b="1" dirty="0" smtClean="0">
                <a:solidFill>
                  <a:schemeClr val="bg1"/>
                </a:solidFill>
              </a:rPr>
              <a:t>Qualifying CAL (VL)</a:t>
            </a:r>
            <a:endParaRPr lang="en-US" b="1" dirty="0">
              <a:solidFill>
                <a:schemeClr val="bg1"/>
              </a:solidFill>
            </a:endParaRPr>
          </a:p>
        </p:txBody>
      </p:sp>
      <p:sp>
        <p:nvSpPr>
          <p:cNvPr id="42" name="TextBox 41"/>
          <p:cNvSpPr txBox="1"/>
          <p:nvPr/>
        </p:nvSpPr>
        <p:spPr>
          <a:xfrm>
            <a:off x="5334000" y="228600"/>
            <a:ext cx="3124200" cy="523220"/>
          </a:xfrm>
          <a:prstGeom prst="rect">
            <a:avLst/>
          </a:prstGeom>
          <a:noFill/>
        </p:spPr>
        <p:txBody>
          <a:bodyPr wrap="square" rtlCol="0">
            <a:spAutoFit/>
          </a:bodyPr>
          <a:lstStyle/>
          <a:p>
            <a:pPr algn="ctr"/>
            <a:r>
              <a:rPr lang="en-US" sz="1400" b="1" dirty="0" smtClean="0"/>
              <a:t>Only one SAL for each qualifying CAL purchased w/ SA</a:t>
            </a:r>
            <a:endParaRPr lang="en-US" sz="1400" b="1"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685800"/>
          </a:xfrm>
        </p:spPr>
        <p:txBody>
          <a:bodyPr/>
          <a:lstStyle/>
          <a:p>
            <a:r>
              <a:rPr lang="en-US" sz="3200" dirty="0" smtClean="0"/>
              <a:t>SALs for SA Scenario</a:t>
            </a:r>
            <a:endParaRPr lang="en-US" sz="3200" dirty="0"/>
          </a:p>
        </p:txBody>
      </p:sp>
      <p:sp>
        <p:nvSpPr>
          <p:cNvPr id="3" name="Content Placeholder 2"/>
          <p:cNvSpPr>
            <a:spLocks noGrp="1"/>
          </p:cNvSpPr>
          <p:nvPr>
            <p:ph idx="1"/>
          </p:nvPr>
        </p:nvSpPr>
        <p:spPr>
          <a:xfrm>
            <a:off x="609600" y="1219200"/>
            <a:ext cx="7772400" cy="4343400"/>
          </a:xfrm>
        </p:spPr>
        <p:txBody>
          <a:bodyPr/>
          <a:lstStyle/>
          <a:p>
            <a:r>
              <a:rPr lang="en-US" sz="1800" dirty="0" smtClean="0"/>
              <a:t>Rackspace providing hosted Exchange to Exxon via SPLA</a:t>
            </a:r>
          </a:p>
          <a:p>
            <a:pPr lvl="1"/>
            <a:r>
              <a:rPr lang="en-US" sz="1800" dirty="0" smtClean="0"/>
              <a:t>Exxon has EA with Core CAL plus Software Assurance</a:t>
            </a:r>
          </a:p>
          <a:p>
            <a:r>
              <a:rPr lang="en-US" sz="1800" dirty="0" smtClean="0"/>
              <a:t>Before October 2008</a:t>
            </a:r>
          </a:p>
          <a:p>
            <a:pPr lvl="1"/>
            <a:r>
              <a:rPr lang="en-US" sz="1800" dirty="0" smtClean="0"/>
              <a:t>Rackspace had no option to give Exxon credit for their existing CALs</a:t>
            </a:r>
          </a:p>
          <a:p>
            <a:pPr lvl="1"/>
            <a:r>
              <a:rPr lang="en-US" sz="1800" dirty="0" smtClean="0"/>
              <a:t>Rackspace acquired Exchange SALs for Exxon via SPLA</a:t>
            </a:r>
          </a:p>
          <a:p>
            <a:r>
              <a:rPr lang="en-US" sz="1800" dirty="0" smtClean="0"/>
              <a:t>After October 2008</a:t>
            </a:r>
          </a:p>
          <a:p>
            <a:pPr lvl="1"/>
            <a:r>
              <a:rPr lang="en-US" sz="1800" dirty="0" smtClean="0"/>
              <a:t>Rackspace acquires Exchange SAL for SA under SPLA</a:t>
            </a:r>
          </a:p>
          <a:p>
            <a:pPr lvl="1"/>
            <a:r>
              <a:rPr lang="en-US" sz="1800" dirty="0" smtClean="0"/>
              <a:t>Rackspace must ensure Exxon has valid qualifying CALs with SA (per SPUR)</a:t>
            </a:r>
          </a:p>
          <a:p>
            <a:r>
              <a:rPr lang="en-US" sz="1800" dirty="0" smtClean="0"/>
              <a:t>After Validation Process Launches (CY09)</a:t>
            </a:r>
          </a:p>
          <a:p>
            <a:pPr lvl="1"/>
            <a:r>
              <a:rPr lang="en-US" sz="1800" dirty="0" smtClean="0"/>
              <a:t>Rackspace will sign an Amendment (or similar)</a:t>
            </a:r>
          </a:p>
          <a:p>
            <a:pPr lvl="1"/>
            <a:r>
              <a:rPr lang="en-US" sz="1800" dirty="0" smtClean="0"/>
              <a:t>Will need to follow validation process in order to be compliant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772400" cy="685800"/>
          </a:xfrm>
        </p:spPr>
        <p:txBody>
          <a:bodyPr>
            <a:normAutofit/>
          </a:bodyPr>
          <a:lstStyle/>
          <a:p>
            <a:r>
              <a:rPr lang="en-US" sz="3200" dirty="0" smtClean="0"/>
              <a:t>Windows Server Web 2008 </a:t>
            </a:r>
            <a:endParaRPr lang="en-US" sz="3200" dirty="0"/>
          </a:p>
        </p:txBody>
      </p:sp>
      <p:sp>
        <p:nvSpPr>
          <p:cNvPr id="3" name="Content Placeholder 2"/>
          <p:cNvSpPr>
            <a:spLocks noGrp="1"/>
          </p:cNvSpPr>
          <p:nvPr>
            <p:ph idx="1"/>
          </p:nvPr>
        </p:nvSpPr>
        <p:spPr>
          <a:xfrm>
            <a:off x="685800" y="1143000"/>
            <a:ext cx="7772400" cy="4876800"/>
          </a:xfrm>
        </p:spPr>
        <p:txBody>
          <a:bodyPr>
            <a:noAutofit/>
          </a:bodyPr>
          <a:lstStyle/>
          <a:p>
            <a:r>
              <a:rPr lang="en-US" sz="1800" dirty="0" smtClean="0"/>
              <a:t>Processor License (PL)</a:t>
            </a:r>
          </a:p>
          <a:p>
            <a:r>
              <a:rPr lang="en-US" sz="1800" dirty="0" smtClean="0"/>
              <a:t>Front end web servers</a:t>
            </a:r>
          </a:p>
          <a:p>
            <a:pPr lvl="1"/>
            <a:r>
              <a:rPr lang="en-US" sz="1800" dirty="0" smtClean="0"/>
              <a:t>Internet facing web pages</a:t>
            </a:r>
          </a:p>
          <a:p>
            <a:pPr lvl="1"/>
            <a:r>
              <a:rPr lang="en-US" sz="1800" dirty="0" smtClean="0"/>
              <a:t>web sites</a:t>
            </a:r>
          </a:p>
          <a:p>
            <a:pPr lvl="1"/>
            <a:r>
              <a:rPr lang="en-US" sz="1800" dirty="0" smtClean="0"/>
              <a:t>web apps</a:t>
            </a:r>
          </a:p>
          <a:p>
            <a:pPr lvl="1"/>
            <a:r>
              <a:rPr lang="en-US" sz="1800" dirty="0" smtClean="0"/>
              <a:t>web services</a:t>
            </a:r>
          </a:p>
          <a:p>
            <a:pPr lvl="1"/>
            <a:r>
              <a:rPr lang="en-US" sz="1800" dirty="0" smtClean="0"/>
              <a:t>POP3 mail</a:t>
            </a:r>
          </a:p>
          <a:p>
            <a:r>
              <a:rPr lang="en-US" sz="1800" dirty="0" smtClean="0"/>
              <a:t>Can run biz apps &amp; internal collaboration and portal software on same server</a:t>
            </a:r>
            <a:endParaRPr lang="en-US" sz="1800" b="1" dirty="0" smtClean="0">
              <a:effectLst>
                <a:outerShdw blurRad="38100" dist="38100" dir="2700000" algn="tl">
                  <a:srgbClr val="000000">
                    <a:alpha val="43137"/>
                  </a:srgbClr>
                </a:outerShdw>
              </a:effectLst>
            </a:endParaRPr>
          </a:p>
          <a:p>
            <a:pPr lvl="1"/>
            <a:r>
              <a:rPr lang="en-US" sz="1800" b="1" dirty="0" smtClean="0">
                <a:effectLst>
                  <a:outerShdw blurRad="38100" dist="38100" dir="2700000" algn="tl">
                    <a:srgbClr val="000000">
                      <a:alpha val="43137"/>
                    </a:srgbClr>
                  </a:outerShdw>
                </a:effectLst>
              </a:rPr>
              <a:t>No limit on number of users</a:t>
            </a:r>
          </a:p>
          <a:p>
            <a:r>
              <a:rPr lang="en-US" sz="1800" dirty="0" smtClean="0"/>
              <a:t>New product build</a:t>
            </a:r>
          </a:p>
          <a:p>
            <a:pPr lvl="1"/>
            <a:r>
              <a:rPr lang="en-US" sz="1800" dirty="0" smtClean="0"/>
              <a:t>Standard bits w/o code not needed for web serving</a:t>
            </a:r>
            <a:endParaRPr lang="en-US" sz="1800" dirty="0"/>
          </a:p>
          <a:p>
            <a:pPr lvl="1"/>
            <a:r>
              <a:rPr lang="en-US" sz="1800" dirty="0" smtClean="0"/>
              <a:t>no AD/DNS, DHCP</a:t>
            </a:r>
          </a:p>
        </p:txBody>
      </p:sp>
      <p:sp>
        <p:nvSpPr>
          <p:cNvPr id="5" name="Slide Number Placeholder 4"/>
          <p:cNvSpPr>
            <a:spLocks noGrp="1"/>
          </p:cNvSpPr>
          <p:nvPr>
            <p:ph type="sldNum" sz="quarter" idx="4294967295"/>
          </p:nvPr>
        </p:nvSpPr>
        <p:spPr>
          <a:xfrm>
            <a:off x="8382000" y="6356350"/>
            <a:ext cx="762000" cy="365125"/>
          </a:xfrm>
          <a:prstGeom prst="rect">
            <a:avLst/>
          </a:prstGeom>
        </p:spPr>
        <p:txBody>
          <a:bodyPr/>
          <a:lstStyle/>
          <a:p>
            <a:fld id="{5EB00177-D922-4CDC-ADA5-A83A75A0B33D}" type="slidenum">
              <a:rPr lang="en-US" smtClean="0"/>
              <a:pPr/>
              <a:t>4</a:t>
            </a:fld>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685800"/>
          </a:xfrm>
        </p:spPr>
        <p:txBody>
          <a:bodyPr>
            <a:noAutofit/>
          </a:bodyPr>
          <a:lstStyle/>
          <a:p>
            <a:r>
              <a:rPr lang="en-US" sz="3200" dirty="0" smtClean="0"/>
              <a:t>Products – Oct SPUR</a:t>
            </a:r>
            <a:endParaRPr lang="en-US" sz="3200" dirty="0"/>
          </a:p>
        </p:txBody>
      </p:sp>
      <p:sp>
        <p:nvSpPr>
          <p:cNvPr id="3" name="Content Placeholder 2"/>
          <p:cNvSpPr>
            <a:spLocks noGrp="1"/>
          </p:cNvSpPr>
          <p:nvPr>
            <p:ph idx="1"/>
          </p:nvPr>
        </p:nvSpPr>
        <p:spPr>
          <a:xfrm>
            <a:off x="609600" y="1219200"/>
            <a:ext cx="7467600" cy="4648200"/>
          </a:xfrm>
        </p:spPr>
        <p:txBody>
          <a:bodyPr>
            <a:normAutofit/>
          </a:bodyPr>
          <a:lstStyle/>
          <a:p>
            <a:r>
              <a:rPr lang="en-US" sz="1800" dirty="0" smtClean="0"/>
              <a:t>Microsoft Application Virtualization for Terminal Services</a:t>
            </a:r>
          </a:p>
          <a:p>
            <a:pPr lvl="1"/>
            <a:r>
              <a:rPr lang="en-US" sz="1800" dirty="0" smtClean="0"/>
              <a:t>Formerly called Softgrid for Terminal Services</a:t>
            </a:r>
          </a:p>
          <a:p>
            <a:r>
              <a:rPr lang="en-US" sz="1800" dirty="0" smtClean="0"/>
              <a:t>Microsoft Application Virtualization Hosting for Desktops</a:t>
            </a:r>
          </a:p>
          <a:p>
            <a:pPr lvl="1"/>
            <a:r>
              <a:rPr lang="en-US" sz="1800" dirty="0" smtClean="0"/>
              <a:t>Microsoft’s streaming technology</a:t>
            </a:r>
          </a:p>
          <a:p>
            <a:pPr lvl="1"/>
            <a:r>
              <a:rPr lang="en-US" sz="1800" dirty="0" smtClean="0"/>
              <a:t>Can’t be used with Microsoft products </a:t>
            </a:r>
          </a:p>
          <a:p>
            <a:r>
              <a:rPr lang="en-US" sz="1800" dirty="0" smtClean="0"/>
              <a:t>Windows HPC Server</a:t>
            </a:r>
          </a:p>
          <a:p>
            <a:pPr lvl="1"/>
            <a:r>
              <a:rPr lang="en-US" sz="1800" dirty="0" smtClean="0"/>
              <a:t>Replaces Compute Cluster</a:t>
            </a:r>
          </a:p>
          <a:p>
            <a:pPr lvl="1"/>
            <a:r>
              <a:rPr lang="en-US" sz="1800" dirty="0" smtClean="0"/>
              <a:t>With &amp; without Hyper-V editions</a:t>
            </a:r>
          </a:p>
          <a:p>
            <a:pPr lvl="1"/>
            <a:r>
              <a:rPr lang="en-US" sz="1800" dirty="0" smtClean="0"/>
              <a:t>SAL only </a:t>
            </a:r>
          </a:p>
          <a:p>
            <a:r>
              <a:rPr lang="en-US" sz="1800" dirty="0" smtClean="0"/>
              <a:t>Small Business Server 2008 Standard &amp; Premium </a:t>
            </a:r>
          </a:p>
          <a:p>
            <a:r>
              <a:rPr lang="en-US" sz="1800" dirty="0" smtClean="0"/>
              <a:t>Hyper-V Server 2008 </a:t>
            </a:r>
          </a:p>
          <a:p>
            <a:pPr lvl="1"/>
            <a:r>
              <a:rPr lang="en-US" sz="1800" dirty="0" smtClean="0"/>
              <a:t>Standalone product – free download</a:t>
            </a:r>
          </a:p>
          <a:p>
            <a:pPr>
              <a:buNone/>
            </a:pPr>
            <a:endParaRPr lang="en-US" sz="1800" dirty="0" smtClean="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762000"/>
          </a:xfrm>
        </p:spPr>
        <p:txBody>
          <a:bodyPr>
            <a:normAutofit/>
          </a:bodyPr>
          <a:lstStyle/>
          <a:p>
            <a:r>
              <a:rPr lang="en-US" sz="3200" dirty="0" smtClean="0"/>
              <a:t>What’s NOT Changing</a:t>
            </a:r>
            <a:endParaRPr lang="en-US" sz="3200" dirty="0"/>
          </a:p>
        </p:txBody>
      </p:sp>
      <p:sp>
        <p:nvSpPr>
          <p:cNvPr id="3" name="Content Placeholder 2"/>
          <p:cNvSpPr>
            <a:spLocks noGrp="1"/>
          </p:cNvSpPr>
          <p:nvPr>
            <p:ph idx="1"/>
          </p:nvPr>
        </p:nvSpPr>
        <p:spPr>
          <a:xfrm>
            <a:off x="609600" y="1219200"/>
            <a:ext cx="7924800" cy="4343400"/>
          </a:xfrm>
        </p:spPr>
        <p:txBody>
          <a:bodyPr>
            <a:normAutofit/>
          </a:bodyPr>
          <a:lstStyle/>
          <a:p>
            <a:r>
              <a:rPr lang="en-US" sz="1900" dirty="0" smtClean="0"/>
              <a:t>No streaming of Microsoft products</a:t>
            </a:r>
          </a:p>
          <a:p>
            <a:r>
              <a:rPr lang="en-US" sz="1900" dirty="0" smtClean="0"/>
              <a:t>No virtualized Desktops or Vista Enterprise Centralized Desktop (VECD)</a:t>
            </a:r>
            <a:r>
              <a:rPr lang="en-US" sz="1900" dirty="0" smtClean="0">
                <a:solidFill>
                  <a:srgbClr val="FF0000"/>
                </a:solidFill>
              </a:rPr>
              <a:t> </a:t>
            </a:r>
            <a:r>
              <a:rPr lang="en-US" sz="1900" dirty="0" smtClean="0"/>
              <a:t>added</a:t>
            </a:r>
          </a:p>
          <a:p>
            <a:r>
              <a:rPr lang="en-US" sz="1900" dirty="0" smtClean="0"/>
              <a:t>No prior version rights</a:t>
            </a:r>
          </a:p>
          <a:p>
            <a:pPr lvl="1"/>
            <a:r>
              <a:rPr lang="en-US" sz="1900" dirty="0" smtClean="0"/>
              <a:t>May happen with next revision of SPLA</a:t>
            </a:r>
          </a:p>
          <a:p>
            <a:r>
              <a:rPr lang="en-US" sz="1900" dirty="0" smtClean="0"/>
              <a:t>SBS Activation Issues remain</a:t>
            </a:r>
          </a:p>
          <a:p>
            <a:r>
              <a:rPr lang="en-US" sz="1900" dirty="0" smtClean="0"/>
              <a:t>No Application Mobility changes like in VL but looking at for April</a:t>
            </a:r>
          </a:p>
          <a:p>
            <a:pPr lvl="1"/>
            <a:r>
              <a:rPr lang="en-US" sz="1900" dirty="0" smtClean="0"/>
              <a:t>SPLA has 30 day reassignment restriction</a:t>
            </a:r>
          </a:p>
          <a:p>
            <a:r>
              <a:rPr lang="en-US" sz="1900" dirty="0" smtClean="0"/>
              <a:t>No major price increases</a:t>
            </a:r>
          </a:p>
          <a:p>
            <a:pPr lvl="1"/>
            <a:r>
              <a:rPr lang="en-US" sz="1900" dirty="0" smtClean="0"/>
              <a:t>Some minor increases as prices flow through new SAP tool </a:t>
            </a:r>
          </a:p>
          <a:p>
            <a:pPr lvl="1"/>
            <a:r>
              <a:rPr lang="en-US" sz="1900" dirty="0" smtClean="0"/>
              <a:t>Windows Server without Hyper-V will increase to match with Hyper-V price </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685800"/>
          </a:xfrm>
        </p:spPr>
        <p:txBody>
          <a:bodyPr>
            <a:normAutofit/>
          </a:bodyPr>
          <a:lstStyle/>
          <a:p>
            <a:r>
              <a:rPr lang="en-US" sz="3200" dirty="0" smtClean="0"/>
              <a:t>Windows Server Datacenter 2008</a:t>
            </a:r>
            <a:endParaRPr lang="en-US" sz="3200" dirty="0"/>
          </a:p>
        </p:txBody>
      </p:sp>
      <p:sp>
        <p:nvSpPr>
          <p:cNvPr id="3" name="Content Placeholder 2"/>
          <p:cNvSpPr>
            <a:spLocks noGrp="1"/>
          </p:cNvSpPr>
          <p:nvPr>
            <p:ph idx="1"/>
          </p:nvPr>
        </p:nvSpPr>
        <p:spPr>
          <a:xfrm>
            <a:off x="381000" y="990600"/>
            <a:ext cx="8382000" cy="2633137"/>
          </a:xfrm>
        </p:spPr>
        <p:txBody>
          <a:bodyPr>
            <a:noAutofit/>
          </a:bodyPr>
          <a:lstStyle/>
          <a:p>
            <a:r>
              <a:rPr lang="en-US" sz="1800" dirty="0" smtClean="0"/>
              <a:t>Anonymous users only</a:t>
            </a:r>
          </a:p>
          <a:p>
            <a:r>
              <a:rPr lang="en-US" sz="1800" dirty="0" smtClean="0"/>
              <a:t>Processor License </a:t>
            </a:r>
          </a:p>
          <a:p>
            <a:r>
              <a:rPr lang="en-US" sz="1800" dirty="0" smtClean="0"/>
              <a:t>Downgrade to Enterprise/Standard/Web</a:t>
            </a:r>
          </a:p>
          <a:p>
            <a:r>
              <a:rPr lang="en-US" sz="1800" dirty="0" smtClean="0"/>
              <a:t>Increased scalability</a:t>
            </a:r>
          </a:p>
          <a:p>
            <a:r>
              <a:rPr lang="en-US" sz="1800" dirty="0" smtClean="0"/>
              <a:t>Increased memory</a:t>
            </a:r>
          </a:p>
          <a:p>
            <a:r>
              <a:rPr lang="en-US" sz="1800" dirty="0" smtClean="0"/>
              <a:t>Clustering</a:t>
            </a:r>
          </a:p>
          <a:p>
            <a:r>
              <a:rPr lang="en-US" sz="1800" dirty="0" smtClean="0"/>
              <a:t>Unlimited Virtualization </a:t>
            </a:r>
          </a:p>
          <a:p>
            <a:pPr lvl="1"/>
            <a:r>
              <a:rPr lang="en-US" sz="1800" dirty="0" smtClean="0"/>
              <a:t>Must acquire 1 proc license for each physical proc on the server</a:t>
            </a:r>
          </a:p>
          <a:p>
            <a:pPr lvl="1">
              <a:buNone/>
            </a:pPr>
            <a:endParaRPr lang="en-US" sz="1800" dirty="0" smtClean="0"/>
          </a:p>
          <a:p>
            <a:pPr>
              <a:buNone/>
            </a:pPr>
            <a:r>
              <a:rPr lang="en-US" sz="1800" b="1" u="sng" dirty="0" smtClean="0"/>
              <a:t>Anonymous Use Rights</a:t>
            </a:r>
          </a:p>
          <a:p>
            <a:pPr marL="341313" indent="-341313"/>
            <a:r>
              <a:rPr lang="en-US" sz="1800" dirty="0" smtClean="0"/>
              <a:t>Via Internet w/o being authenticated or individually identified</a:t>
            </a:r>
          </a:p>
          <a:p>
            <a:pPr marL="280988" indent="-280988"/>
            <a:r>
              <a:rPr lang="en-US" sz="1800" dirty="0" smtClean="0"/>
              <a:t> Platform for server apps (except those that use Windows Auth Services)</a:t>
            </a:r>
          </a:p>
          <a:p>
            <a:pPr marL="280988" indent="-280988"/>
            <a:r>
              <a:rPr lang="en-US" sz="1800" dirty="0" smtClean="0"/>
              <a:t> Web hosting</a:t>
            </a:r>
            <a:endParaRPr lang="en-US" sz="1800" dirty="0"/>
          </a:p>
        </p:txBody>
      </p:sp>
      <p:sp>
        <p:nvSpPr>
          <p:cNvPr id="5" name="Slide Number Placeholder 4"/>
          <p:cNvSpPr>
            <a:spLocks noGrp="1"/>
          </p:cNvSpPr>
          <p:nvPr>
            <p:ph type="sldNum" sz="quarter" idx="4294967295"/>
          </p:nvPr>
        </p:nvSpPr>
        <p:spPr>
          <a:xfrm>
            <a:off x="8382000" y="6356350"/>
            <a:ext cx="762000" cy="365125"/>
          </a:xfrm>
          <a:prstGeom prst="rect">
            <a:avLst/>
          </a:prstGeom>
        </p:spPr>
        <p:txBody>
          <a:bodyPr/>
          <a:lstStyle/>
          <a:p>
            <a:fld id="{5EB00177-D922-4CDC-ADA5-A83A75A0B33D}" type="slidenum">
              <a:rPr lang="en-US" smtClean="0"/>
              <a:pPr/>
              <a:t>5</a:t>
            </a:fld>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382000" y="6356350"/>
            <a:ext cx="762000" cy="365125"/>
          </a:xfrm>
          <a:prstGeom prst="rect">
            <a:avLst/>
          </a:prstGeom>
        </p:spPr>
        <p:txBody>
          <a:bodyPr/>
          <a:lstStyle/>
          <a:p>
            <a:fld id="{F36DB0E4-7632-4126-BCC8-EAE492994250}" type="slidenum">
              <a:rPr lang="en-US" smtClean="0"/>
              <a:pPr/>
              <a:t>6</a:t>
            </a:fld>
            <a:endParaRPr lang="en-US" dirty="0"/>
          </a:p>
        </p:txBody>
      </p:sp>
      <p:sp>
        <p:nvSpPr>
          <p:cNvPr id="8" name="Rectangle 12"/>
          <p:cNvSpPr>
            <a:spLocks noChangeArrowheads="1"/>
          </p:cNvSpPr>
          <p:nvPr/>
        </p:nvSpPr>
        <p:spPr bwMode="auto">
          <a:xfrm>
            <a:off x="2133601" y="4495800"/>
            <a:ext cx="4648200" cy="14478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2286000" y="5257800"/>
            <a:ext cx="5776039" cy="557213"/>
            <a:chOff x="1811" y="2509"/>
            <a:chExt cx="2565" cy="207"/>
          </a:xfrm>
        </p:grpSpPr>
        <p:pic>
          <p:nvPicPr>
            <p:cNvPr id="10" name="Picture 15" descr="0 Rectangle 5to2 Gel - MS yellow"/>
            <p:cNvPicPr>
              <a:picLocks noChangeAspect="1" noChangeArrowheads="1"/>
            </p:cNvPicPr>
            <p:nvPr/>
          </p:nvPicPr>
          <p:blipFill>
            <a:blip r:embed="rId3" cstate="print"/>
            <a:srcRect/>
            <a:stretch>
              <a:fillRect/>
            </a:stretch>
          </p:blipFill>
          <p:spPr bwMode="auto">
            <a:xfrm>
              <a:off x="1811" y="2509"/>
              <a:ext cx="1895" cy="207"/>
            </a:xfrm>
            <a:prstGeom prst="rect">
              <a:avLst/>
            </a:prstGeom>
            <a:noFill/>
            <a:ln w="9525">
              <a:noFill/>
              <a:miter lim="800000"/>
              <a:headEnd/>
              <a:tailEnd/>
            </a:ln>
          </p:spPr>
        </p:pic>
        <p:sp>
          <p:nvSpPr>
            <p:cNvPr id="11" name="Text Box 16"/>
            <p:cNvSpPr txBox="1">
              <a:spLocks noChangeArrowheads="1"/>
            </p:cNvSpPr>
            <p:nvPr/>
          </p:nvSpPr>
          <p:spPr bwMode="auto">
            <a:xfrm>
              <a:off x="1845" y="2517"/>
              <a:ext cx="2531"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b="1" dirty="0" smtClean="0">
                  <a:effectLst>
                    <a:outerShdw blurRad="38100" dist="38100" dir="2700000" algn="tl">
                      <a:srgbClr val="C0C0C0"/>
                    </a:outerShdw>
                  </a:effectLst>
                </a:rPr>
                <a:t>Windows Standard 2003 Anonymous</a:t>
              </a:r>
              <a:endParaRPr lang="de-DE" sz="1800" b="1" dirty="0">
                <a:effectLst>
                  <a:outerShdw blurRad="38100" dist="38100" dir="2700000" algn="tl">
                    <a:srgbClr val="C0C0C0"/>
                  </a:outerShdw>
                </a:effectLst>
                <a:ea typeface="+mn-ea"/>
              </a:endParaRPr>
            </a:p>
          </p:txBody>
        </p:sp>
      </p:grpSp>
      <p:grpSp>
        <p:nvGrpSpPr>
          <p:cNvPr id="3" name="Group 47"/>
          <p:cNvGrpSpPr>
            <a:grpSpLocks/>
          </p:cNvGrpSpPr>
          <p:nvPr/>
        </p:nvGrpSpPr>
        <p:grpSpPr bwMode="auto">
          <a:xfrm>
            <a:off x="2286216" y="4648200"/>
            <a:ext cx="5754735" cy="557213"/>
            <a:chOff x="2111" y="2509"/>
            <a:chExt cx="2265" cy="207"/>
          </a:xfrm>
        </p:grpSpPr>
        <p:pic>
          <p:nvPicPr>
            <p:cNvPr id="16" name="Picture 48" descr="0 Rectangle 5to2 Gel - MS yellow"/>
            <p:cNvPicPr>
              <a:picLocks noChangeAspect="1" noChangeArrowheads="1"/>
            </p:cNvPicPr>
            <p:nvPr/>
          </p:nvPicPr>
          <p:blipFill>
            <a:blip r:embed="rId3" cstate="print"/>
            <a:srcRect/>
            <a:stretch>
              <a:fillRect/>
            </a:stretch>
          </p:blipFill>
          <p:spPr bwMode="auto">
            <a:xfrm>
              <a:off x="2111" y="2509"/>
              <a:ext cx="1680" cy="207"/>
            </a:xfrm>
            <a:prstGeom prst="rect">
              <a:avLst/>
            </a:prstGeom>
            <a:noFill/>
            <a:ln w="9525">
              <a:noFill/>
              <a:miter lim="800000"/>
              <a:headEnd/>
              <a:tailEnd/>
            </a:ln>
          </p:spPr>
        </p:pic>
        <p:sp>
          <p:nvSpPr>
            <p:cNvPr id="17" name="Text Box 49"/>
            <p:cNvSpPr txBox="1">
              <a:spLocks noChangeArrowheads="1"/>
            </p:cNvSpPr>
            <p:nvPr/>
          </p:nvSpPr>
          <p:spPr bwMode="auto">
            <a:xfrm>
              <a:off x="2184" y="2517"/>
              <a:ext cx="2192"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b="1" dirty="0" smtClean="0">
                  <a:effectLst>
                    <a:outerShdw blurRad="38100" dist="38100" dir="2700000" algn="tl">
                      <a:srgbClr val="C0C0C0"/>
                    </a:outerShdw>
                  </a:effectLst>
                </a:rPr>
                <a:t>SQL Server or Propriatary App </a:t>
              </a:r>
              <a:endParaRPr lang="de-DE" sz="1800" b="1" dirty="0">
                <a:effectLst>
                  <a:outerShdw blurRad="38100" dist="38100" dir="2700000" algn="tl">
                    <a:srgbClr val="C0C0C0"/>
                  </a:outerShdw>
                </a:effectLst>
                <a:ea typeface="+mn-ea"/>
              </a:endParaRPr>
            </a:p>
          </p:txBody>
        </p:sp>
      </p:grpSp>
      <p:sp>
        <p:nvSpPr>
          <p:cNvPr id="18" name="Rectangle 12"/>
          <p:cNvSpPr>
            <a:spLocks noChangeArrowheads="1"/>
          </p:cNvSpPr>
          <p:nvPr/>
        </p:nvSpPr>
        <p:spPr bwMode="auto">
          <a:xfrm>
            <a:off x="2133600" y="2514600"/>
            <a:ext cx="4648200" cy="11430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5" name="Group 14"/>
          <p:cNvGrpSpPr>
            <a:grpSpLocks/>
          </p:cNvGrpSpPr>
          <p:nvPr/>
        </p:nvGrpSpPr>
        <p:grpSpPr bwMode="auto">
          <a:xfrm>
            <a:off x="2286000" y="2895600"/>
            <a:ext cx="5745500" cy="557213"/>
            <a:chOff x="2213" y="2509"/>
            <a:chExt cx="2163" cy="207"/>
          </a:xfrm>
        </p:grpSpPr>
        <p:pic>
          <p:nvPicPr>
            <p:cNvPr id="20" name="Picture 15" descr="0 Rectangle 5to2 Gel - MS yellow"/>
            <p:cNvPicPr>
              <a:picLocks noChangeAspect="1" noChangeArrowheads="1"/>
            </p:cNvPicPr>
            <p:nvPr/>
          </p:nvPicPr>
          <p:blipFill>
            <a:blip r:embed="rId3" cstate="print"/>
            <a:srcRect/>
            <a:stretch>
              <a:fillRect/>
            </a:stretch>
          </p:blipFill>
          <p:spPr bwMode="auto">
            <a:xfrm>
              <a:off x="2213" y="2509"/>
              <a:ext cx="1635" cy="207"/>
            </a:xfrm>
            <a:prstGeom prst="rect">
              <a:avLst/>
            </a:prstGeom>
            <a:noFill/>
            <a:ln w="9525">
              <a:noFill/>
              <a:miter lim="800000"/>
              <a:headEnd/>
              <a:tailEnd/>
            </a:ln>
          </p:spPr>
        </p:pic>
        <p:sp>
          <p:nvSpPr>
            <p:cNvPr id="21" name="Text Box 16"/>
            <p:cNvSpPr txBox="1">
              <a:spLocks noChangeArrowheads="1"/>
            </p:cNvSpPr>
            <p:nvPr/>
          </p:nvSpPr>
          <p:spPr bwMode="auto">
            <a:xfrm>
              <a:off x="2241" y="2517"/>
              <a:ext cx="2135"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sz="1800" b="1" dirty="0">
                  <a:effectLst>
                    <a:outerShdw blurRad="38100" dist="38100" dir="2700000" algn="tl">
                      <a:srgbClr val="C0C0C0"/>
                    </a:outerShdw>
                  </a:effectLst>
                  <a:ea typeface="+mn-ea"/>
                </a:rPr>
                <a:t>Windows </a:t>
              </a:r>
              <a:r>
                <a:rPr lang="de-DE" b="1" dirty="0" smtClean="0">
                  <a:effectLst>
                    <a:outerShdw blurRad="38100" dist="38100" dir="2700000" algn="tl">
                      <a:srgbClr val="C0C0C0"/>
                    </a:outerShdw>
                  </a:effectLst>
                </a:rPr>
                <a:t>Standard 2003 Anonymous</a:t>
              </a:r>
              <a:endParaRPr lang="de-DE" sz="1800" b="1" dirty="0">
                <a:effectLst>
                  <a:outerShdw blurRad="38100" dist="38100" dir="2700000" algn="tl">
                    <a:srgbClr val="C0C0C0"/>
                  </a:outerShdw>
                </a:effectLst>
                <a:ea typeface="+mn-ea"/>
              </a:endParaRPr>
            </a:p>
          </p:txBody>
        </p:sp>
      </p:grpSp>
      <p:sp>
        <p:nvSpPr>
          <p:cNvPr id="28" name="Down Arrow 27"/>
          <p:cNvSpPr/>
          <p:nvPr/>
        </p:nvSpPr>
        <p:spPr>
          <a:xfrm>
            <a:off x="4038600" y="3733800"/>
            <a:ext cx="838200" cy="762000"/>
          </a:xfrm>
          <a:prstGeom prst="downArrow">
            <a:avLst/>
          </a:prstGeom>
          <a:solidFill>
            <a:schemeClr val="accent4">
              <a:lumMod val="40000"/>
              <a:lumOff val="60000"/>
            </a:schemeClr>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buBlip>
                <a:blip r:embed="rId4"/>
              </a:buBlip>
            </a:pPr>
            <a:endParaRPr lang="en-US" dirty="0" smtClean="0">
              <a:solidFill>
                <a:sysClr val="windowText" lastClr="000000"/>
              </a:solidFill>
            </a:endParaRPr>
          </a:p>
        </p:txBody>
      </p:sp>
      <p:sp>
        <p:nvSpPr>
          <p:cNvPr id="29" name="Cloud 28"/>
          <p:cNvSpPr/>
          <p:nvPr/>
        </p:nvSpPr>
        <p:spPr>
          <a:xfrm>
            <a:off x="2438400" y="1066006"/>
            <a:ext cx="4114800" cy="762000"/>
          </a:xfrm>
          <a:prstGeom prst="cloud">
            <a:avLst/>
          </a:prstGeom>
          <a:solidFill>
            <a:schemeClr val="bg2">
              <a:lumMod val="40000"/>
              <a:lumOff val="60000"/>
            </a:schemeClr>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r>
              <a:rPr lang="en-US" sz="2400" dirty="0" smtClean="0">
                <a:solidFill>
                  <a:sysClr val="windowText" lastClr="000000"/>
                </a:solidFill>
              </a:rPr>
              <a:t>Internet</a:t>
            </a:r>
          </a:p>
        </p:txBody>
      </p:sp>
      <p:cxnSp>
        <p:nvCxnSpPr>
          <p:cNvPr id="31" name="Straight Arrow Connector 30"/>
          <p:cNvCxnSpPr>
            <a:stCxn id="29" idx="1"/>
          </p:cNvCxnSpPr>
          <p:nvPr/>
        </p:nvCxnSpPr>
        <p:spPr>
          <a:xfrm rot="5400000">
            <a:off x="4190595" y="2132400"/>
            <a:ext cx="610411" cy="1588"/>
          </a:xfrm>
          <a:prstGeom prst="straightConnector1">
            <a:avLst/>
          </a:prstGeom>
          <a:ln w="28575">
            <a:solidFill>
              <a:schemeClr val="tx1"/>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04800" y="1600200"/>
            <a:ext cx="1447800" cy="762000"/>
          </a:xfrm>
          <a:prstGeom prst="rect">
            <a:avLst/>
          </a:prstGeom>
          <a:solidFill>
            <a:srgbClr val="FFFF00"/>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r>
              <a:rPr lang="en-US" sz="2800" dirty="0" smtClean="0">
                <a:solidFill>
                  <a:sysClr val="windowText" lastClr="000000"/>
                </a:solidFill>
              </a:rPr>
              <a:t>2003</a:t>
            </a:r>
          </a:p>
        </p:txBody>
      </p:sp>
      <p:sp>
        <p:nvSpPr>
          <p:cNvPr id="25" name="TextBox 24"/>
          <p:cNvSpPr txBox="1"/>
          <p:nvPr/>
        </p:nvSpPr>
        <p:spPr>
          <a:xfrm>
            <a:off x="304800" y="228600"/>
            <a:ext cx="8305800" cy="443198"/>
          </a:xfrm>
          <a:prstGeom prst="rect">
            <a:avLst/>
          </a:prstGeom>
        </p:spPr>
        <p:txBody>
          <a:bodyPr vert="horz" wrap="square" lIns="0" tIns="0" rIns="0" bIns="0" rtlCol="0">
            <a:spAutoFit/>
          </a:bodyPr>
          <a:lstStyle/>
          <a:p>
            <a:pPr marL="460375" marR="0" indent="-460375" algn="l" defTabSz="914363" rtl="0" eaLnBrk="1" fontAlgn="auto" latinLnBrk="0" hangingPunct="1">
              <a:lnSpc>
                <a:spcPct val="90000"/>
              </a:lnSpc>
              <a:spcBef>
                <a:spcPct val="20000"/>
              </a:spcBef>
              <a:spcAft>
                <a:spcPts val="0"/>
              </a:spcAft>
              <a:buClrTx/>
              <a:buSzTx/>
              <a:tabLst/>
            </a:pPr>
            <a:r>
              <a:rPr kumimoji="0" lang="en-US" sz="32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Windows Server 2003 Scenario</a:t>
            </a:r>
            <a:r>
              <a:rPr kumimoji="0" lang="en-US" sz="3200" b="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 – Anon Use</a:t>
            </a:r>
            <a:endParaRPr kumimoji="0" lang="en-US" sz="32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382000" y="6356350"/>
            <a:ext cx="762000" cy="365125"/>
          </a:xfrm>
          <a:prstGeom prst="rect">
            <a:avLst/>
          </a:prstGeom>
        </p:spPr>
        <p:txBody>
          <a:bodyPr/>
          <a:lstStyle/>
          <a:p>
            <a:fld id="{F36DB0E4-7632-4126-BCC8-EAE492994250}" type="slidenum">
              <a:rPr lang="en-US" smtClean="0"/>
              <a:pPr/>
              <a:t>7</a:t>
            </a:fld>
            <a:endParaRPr lang="en-US" dirty="0"/>
          </a:p>
        </p:txBody>
      </p:sp>
      <p:sp>
        <p:nvSpPr>
          <p:cNvPr id="8" name="Rectangle 12"/>
          <p:cNvSpPr>
            <a:spLocks noChangeArrowheads="1"/>
          </p:cNvSpPr>
          <p:nvPr/>
        </p:nvSpPr>
        <p:spPr bwMode="auto">
          <a:xfrm>
            <a:off x="2133601" y="4572000"/>
            <a:ext cx="4648200" cy="14478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2" name="Group 14"/>
          <p:cNvGrpSpPr>
            <a:grpSpLocks/>
          </p:cNvGrpSpPr>
          <p:nvPr/>
        </p:nvGrpSpPr>
        <p:grpSpPr bwMode="auto">
          <a:xfrm>
            <a:off x="2286000" y="5334000"/>
            <a:ext cx="5776039" cy="557213"/>
            <a:chOff x="1811" y="2509"/>
            <a:chExt cx="2565" cy="207"/>
          </a:xfrm>
        </p:grpSpPr>
        <p:pic>
          <p:nvPicPr>
            <p:cNvPr id="10" name="Picture 15" descr="0 Rectangle 5to2 Gel - MS yellow"/>
            <p:cNvPicPr>
              <a:picLocks noChangeAspect="1" noChangeArrowheads="1"/>
            </p:cNvPicPr>
            <p:nvPr/>
          </p:nvPicPr>
          <p:blipFill>
            <a:blip r:embed="rId3" cstate="print"/>
            <a:srcRect/>
            <a:stretch>
              <a:fillRect/>
            </a:stretch>
          </p:blipFill>
          <p:spPr bwMode="auto">
            <a:xfrm>
              <a:off x="1811" y="2509"/>
              <a:ext cx="1895" cy="207"/>
            </a:xfrm>
            <a:prstGeom prst="rect">
              <a:avLst/>
            </a:prstGeom>
            <a:noFill/>
            <a:ln w="9525">
              <a:noFill/>
              <a:miter lim="800000"/>
              <a:headEnd/>
              <a:tailEnd/>
            </a:ln>
          </p:spPr>
        </p:pic>
        <p:sp>
          <p:nvSpPr>
            <p:cNvPr id="11" name="Text Box 16"/>
            <p:cNvSpPr txBox="1">
              <a:spLocks noChangeArrowheads="1"/>
            </p:cNvSpPr>
            <p:nvPr/>
          </p:nvSpPr>
          <p:spPr bwMode="auto">
            <a:xfrm>
              <a:off x="1845" y="2517"/>
              <a:ext cx="2531"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b="1" dirty="0" smtClean="0">
                  <a:effectLst>
                    <a:outerShdw blurRad="38100" dist="38100" dir="2700000" algn="tl">
                      <a:srgbClr val="C0C0C0"/>
                    </a:outerShdw>
                  </a:effectLst>
                </a:rPr>
                <a:t>Windows DataCenter 2008 Anon</a:t>
              </a:r>
              <a:endParaRPr lang="de-DE" sz="1800" b="1" dirty="0">
                <a:effectLst>
                  <a:outerShdw blurRad="38100" dist="38100" dir="2700000" algn="tl">
                    <a:srgbClr val="C0C0C0"/>
                  </a:outerShdw>
                </a:effectLst>
                <a:ea typeface="+mn-ea"/>
              </a:endParaRPr>
            </a:p>
          </p:txBody>
        </p:sp>
      </p:grpSp>
      <p:grpSp>
        <p:nvGrpSpPr>
          <p:cNvPr id="3" name="Group 47"/>
          <p:cNvGrpSpPr>
            <a:grpSpLocks/>
          </p:cNvGrpSpPr>
          <p:nvPr/>
        </p:nvGrpSpPr>
        <p:grpSpPr bwMode="auto">
          <a:xfrm>
            <a:off x="2286216" y="4724400"/>
            <a:ext cx="5754735" cy="557213"/>
            <a:chOff x="2111" y="2509"/>
            <a:chExt cx="2265" cy="207"/>
          </a:xfrm>
        </p:grpSpPr>
        <p:pic>
          <p:nvPicPr>
            <p:cNvPr id="16" name="Picture 48" descr="0 Rectangle 5to2 Gel - MS yellow"/>
            <p:cNvPicPr>
              <a:picLocks noChangeAspect="1" noChangeArrowheads="1"/>
            </p:cNvPicPr>
            <p:nvPr/>
          </p:nvPicPr>
          <p:blipFill>
            <a:blip r:embed="rId3" cstate="print"/>
            <a:srcRect/>
            <a:stretch>
              <a:fillRect/>
            </a:stretch>
          </p:blipFill>
          <p:spPr bwMode="auto">
            <a:xfrm>
              <a:off x="2111" y="2509"/>
              <a:ext cx="1680" cy="207"/>
            </a:xfrm>
            <a:prstGeom prst="rect">
              <a:avLst/>
            </a:prstGeom>
            <a:noFill/>
            <a:ln w="9525">
              <a:noFill/>
              <a:miter lim="800000"/>
              <a:headEnd/>
              <a:tailEnd/>
            </a:ln>
          </p:spPr>
        </p:pic>
        <p:sp>
          <p:nvSpPr>
            <p:cNvPr id="17" name="Text Box 49"/>
            <p:cNvSpPr txBox="1">
              <a:spLocks noChangeArrowheads="1"/>
            </p:cNvSpPr>
            <p:nvPr/>
          </p:nvSpPr>
          <p:spPr bwMode="auto">
            <a:xfrm>
              <a:off x="2184" y="2517"/>
              <a:ext cx="2192"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b="1" dirty="0" smtClean="0">
                  <a:effectLst>
                    <a:outerShdw blurRad="38100" dist="38100" dir="2700000" algn="tl">
                      <a:srgbClr val="C0C0C0"/>
                    </a:outerShdw>
                  </a:effectLst>
                </a:rPr>
                <a:t>SQL Server or Propriatary App </a:t>
              </a:r>
              <a:endParaRPr lang="de-DE" sz="1800" b="1" dirty="0">
                <a:effectLst>
                  <a:outerShdw blurRad="38100" dist="38100" dir="2700000" algn="tl">
                    <a:srgbClr val="C0C0C0"/>
                  </a:outerShdw>
                </a:effectLst>
                <a:ea typeface="+mn-ea"/>
              </a:endParaRPr>
            </a:p>
          </p:txBody>
        </p:sp>
      </p:grpSp>
      <p:sp>
        <p:nvSpPr>
          <p:cNvPr id="18" name="Rectangle 12"/>
          <p:cNvSpPr>
            <a:spLocks noChangeArrowheads="1"/>
          </p:cNvSpPr>
          <p:nvPr/>
        </p:nvSpPr>
        <p:spPr bwMode="auto">
          <a:xfrm>
            <a:off x="2132583" y="2438400"/>
            <a:ext cx="4648200" cy="1143000"/>
          </a:xfrm>
          <a:prstGeom prst="rect">
            <a:avLst/>
          </a:prstGeom>
          <a:solidFill>
            <a:schemeClr val="folHlink"/>
          </a:solidFill>
          <a:ln w="9525">
            <a:solidFill>
              <a:schemeClr val="tx1"/>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a typeface="+mn-ea"/>
            </a:endParaRPr>
          </a:p>
        </p:txBody>
      </p:sp>
      <p:grpSp>
        <p:nvGrpSpPr>
          <p:cNvPr id="5" name="Group 14"/>
          <p:cNvGrpSpPr>
            <a:grpSpLocks/>
          </p:cNvGrpSpPr>
          <p:nvPr/>
        </p:nvGrpSpPr>
        <p:grpSpPr bwMode="auto">
          <a:xfrm>
            <a:off x="2286000" y="2895600"/>
            <a:ext cx="5745500" cy="557213"/>
            <a:chOff x="2213" y="2509"/>
            <a:chExt cx="2163" cy="207"/>
          </a:xfrm>
        </p:grpSpPr>
        <p:pic>
          <p:nvPicPr>
            <p:cNvPr id="20" name="Picture 15" descr="0 Rectangle 5to2 Gel - MS yellow"/>
            <p:cNvPicPr>
              <a:picLocks noChangeAspect="1" noChangeArrowheads="1"/>
            </p:cNvPicPr>
            <p:nvPr/>
          </p:nvPicPr>
          <p:blipFill>
            <a:blip r:embed="rId3" cstate="print"/>
            <a:srcRect/>
            <a:stretch>
              <a:fillRect/>
            </a:stretch>
          </p:blipFill>
          <p:spPr bwMode="auto">
            <a:xfrm>
              <a:off x="2213" y="2509"/>
              <a:ext cx="1635" cy="207"/>
            </a:xfrm>
            <a:prstGeom prst="rect">
              <a:avLst/>
            </a:prstGeom>
            <a:noFill/>
            <a:ln w="9525">
              <a:noFill/>
              <a:miter lim="800000"/>
              <a:headEnd/>
              <a:tailEnd/>
            </a:ln>
          </p:spPr>
        </p:pic>
        <p:sp>
          <p:nvSpPr>
            <p:cNvPr id="21" name="Text Box 16"/>
            <p:cNvSpPr txBox="1">
              <a:spLocks noChangeArrowheads="1"/>
            </p:cNvSpPr>
            <p:nvPr/>
          </p:nvSpPr>
          <p:spPr bwMode="auto">
            <a:xfrm>
              <a:off x="2241" y="2517"/>
              <a:ext cx="2135" cy="136"/>
            </a:xfrm>
            <a:prstGeom prst="rect">
              <a:avLst/>
            </a:prstGeom>
            <a:noFill/>
            <a:ln w="12700" algn="ctr">
              <a:noFill/>
              <a:miter lim="800000"/>
              <a:headEnd/>
              <a:tailEnd/>
            </a:ln>
            <a:effectLst/>
          </p:spPr>
          <p:txBody>
            <a:bodyPr wrap="square">
              <a:spAutoFit/>
            </a:bodyPr>
            <a:lstStyle/>
            <a:p>
              <a:pPr>
                <a:lnSpc>
                  <a:spcPct val="100000"/>
                </a:lnSpc>
                <a:spcBef>
                  <a:spcPct val="50000"/>
                </a:spcBef>
                <a:defRPr/>
              </a:pPr>
              <a:r>
                <a:rPr lang="de-DE" sz="1800" b="1" dirty="0">
                  <a:effectLst>
                    <a:outerShdw blurRad="38100" dist="38100" dir="2700000" algn="tl">
                      <a:srgbClr val="C0C0C0"/>
                    </a:outerShdw>
                  </a:effectLst>
                  <a:ea typeface="+mn-ea"/>
                </a:rPr>
                <a:t>Windows </a:t>
              </a:r>
              <a:r>
                <a:rPr lang="de-DE" sz="1800" b="1" dirty="0" smtClean="0">
                  <a:effectLst>
                    <a:outerShdw blurRad="38100" dist="38100" dir="2700000" algn="tl">
                      <a:srgbClr val="C0C0C0"/>
                    </a:outerShdw>
                  </a:effectLst>
                  <a:ea typeface="+mn-ea"/>
                </a:rPr>
                <a:t>Web Server 2008</a:t>
              </a:r>
              <a:endParaRPr lang="de-DE" sz="1800" b="1" dirty="0">
                <a:effectLst>
                  <a:outerShdw blurRad="38100" dist="38100" dir="2700000" algn="tl">
                    <a:srgbClr val="C0C0C0"/>
                  </a:outerShdw>
                </a:effectLst>
                <a:ea typeface="+mn-ea"/>
              </a:endParaRPr>
            </a:p>
          </p:txBody>
        </p:sp>
      </p:grpSp>
      <p:sp>
        <p:nvSpPr>
          <p:cNvPr id="27" name="Text Box 49"/>
          <p:cNvSpPr txBox="1">
            <a:spLocks noChangeArrowheads="1"/>
          </p:cNvSpPr>
          <p:nvPr/>
        </p:nvSpPr>
        <p:spPr bwMode="auto">
          <a:xfrm>
            <a:off x="2209799" y="2307535"/>
            <a:ext cx="5821701" cy="366092"/>
          </a:xfrm>
          <a:prstGeom prst="rect">
            <a:avLst/>
          </a:prstGeom>
          <a:noFill/>
          <a:ln w="12700" algn="ctr">
            <a:noFill/>
            <a:miter lim="800000"/>
            <a:headEnd/>
            <a:tailEnd/>
          </a:ln>
          <a:effectLst/>
        </p:spPr>
        <p:txBody>
          <a:bodyPr wrap="square">
            <a:spAutoFit/>
          </a:bodyPr>
          <a:lstStyle/>
          <a:p>
            <a:pPr>
              <a:lnSpc>
                <a:spcPct val="100000"/>
              </a:lnSpc>
              <a:spcBef>
                <a:spcPct val="50000"/>
              </a:spcBef>
              <a:defRPr/>
            </a:pPr>
            <a:endParaRPr lang="de-DE" sz="1800" b="1" dirty="0">
              <a:effectLst>
                <a:outerShdw blurRad="38100" dist="38100" dir="2700000" algn="tl">
                  <a:srgbClr val="C0C0C0"/>
                </a:outerShdw>
              </a:effectLst>
              <a:ea typeface="+mn-ea"/>
            </a:endParaRPr>
          </a:p>
        </p:txBody>
      </p:sp>
      <p:sp>
        <p:nvSpPr>
          <p:cNvPr id="28" name="Down Arrow 27"/>
          <p:cNvSpPr/>
          <p:nvPr/>
        </p:nvSpPr>
        <p:spPr>
          <a:xfrm>
            <a:off x="4038600" y="3657600"/>
            <a:ext cx="838200" cy="914400"/>
          </a:xfrm>
          <a:prstGeom prst="downArrow">
            <a:avLst/>
          </a:prstGeom>
          <a:solidFill>
            <a:schemeClr val="accent4">
              <a:lumMod val="40000"/>
              <a:lumOff val="60000"/>
            </a:schemeClr>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buBlip>
                <a:blip r:embed="rId4"/>
              </a:buBlip>
            </a:pPr>
            <a:endParaRPr lang="en-US" dirty="0" smtClean="0">
              <a:solidFill>
                <a:sysClr val="windowText" lastClr="000000"/>
              </a:solidFill>
            </a:endParaRPr>
          </a:p>
        </p:txBody>
      </p:sp>
      <p:sp>
        <p:nvSpPr>
          <p:cNvPr id="29" name="Cloud 28"/>
          <p:cNvSpPr/>
          <p:nvPr/>
        </p:nvSpPr>
        <p:spPr>
          <a:xfrm>
            <a:off x="2438400" y="989806"/>
            <a:ext cx="4114800" cy="762000"/>
          </a:xfrm>
          <a:prstGeom prst="cloud">
            <a:avLst/>
          </a:prstGeom>
          <a:solidFill>
            <a:schemeClr val="bg2">
              <a:lumMod val="40000"/>
              <a:lumOff val="60000"/>
            </a:schemeClr>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r>
              <a:rPr lang="en-US" sz="2400" dirty="0" smtClean="0">
                <a:solidFill>
                  <a:sysClr val="windowText" lastClr="000000"/>
                </a:solidFill>
              </a:rPr>
              <a:t>Internet</a:t>
            </a:r>
          </a:p>
        </p:txBody>
      </p:sp>
      <p:cxnSp>
        <p:nvCxnSpPr>
          <p:cNvPr id="31" name="Straight Arrow Connector 30"/>
          <p:cNvCxnSpPr>
            <a:stCxn id="29" idx="1"/>
          </p:cNvCxnSpPr>
          <p:nvPr/>
        </p:nvCxnSpPr>
        <p:spPr>
          <a:xfrm rot="5400000">
            <a:off x="4190595" y="2056200"/>
            <a:ext cx="610411" cy="1588"/>
          </a:xfrm>
          <a:prstGeom prst="straightConnector1">
            <a:avLst/>
          </a:prstGeom>
          <a:ln w="28575">
            <a:solidFill>
              <a:schemeClr val="tx1"/>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467600" y="1143000"/>
            <a:ext cx="1295400" cy="762000"/>
          </a:xfrm>
          <a:prstGeom prst="rect">
            <a:avLst/>
          </a:prstGeom>
          <a:solidFill>
            <a:srgbClr val="FFFF00"/>
          </a:soli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28600" indent="-228600" algn="ctr"/>
            <a:r>
              <a:rPr lang="en-US" sz="2800" dirty="0" smtClean="0">
                <a:solidFill>
                  <a:sysClr val="windowText" lastClr="000000"/>
                </a:solidFill>
              </a:rPr>
              <a:t>2008</a:t>
            </a:r>
          </a:p>
        </p:txBody>
      </p:sp>
      <p:sp>
        <p:nvSpPr>
          <p:cNvPr id="22" name="TextBox 21"/>
          <p:cNvSpPr txBox="1"/>
          <p:nvPr/>
        </p:nvSpPr>
        <p:spPr>
          <a:xfrm>
            <a:off x="381000" y="152400"/>
            <a:ext cx="8305800" cy="443198"/>
          </a:xfrm>
          <a:prstGeom prst="rect">
            <a:avLst/>
          </a:prstGeom>
        </p:spPr>
        <p:txBody>
          <a:bodyPr vert="horz" wrap="square" lIns="0" tIns="0" rIns="0" bIns="0" rtlCol="0">
            <a:spAutoFit/>
          </a:bodyPr>
          <a:lstStyle/>
          <a:p>
            <a:pPr marL="460375" marR="0" indent="-460375" algn="l" defTabSz="914363" rtl="0" eaLnBrk="1" fontAlgn="auto" latinLnBrk="0" hangingPunct="1">
              <a:lnSpc>
                <a:spcPct val="90000"/>
              </a:lnSpc>
              <a:spcBef>
                <a:spcPct val="20000"/>
              </a:spcBef>
              <a:spcAft>
                <a:spcPts val="0"/>
              </a:spcAft>
              <a:buClrTx/>
              <a:buSzTx/>
              <a:tabLst/>
            </a:pPr>
            <a:r>
              <a:rPr kumimoji="0" lang="en-US" sz="32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Windows Server 2008 Scenario – Anon Use</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05000"/>
            <a:ext cx="8382000" cy="4518210"/>
          </a:xfrm>
        </p:spPr>
        <p:txBody>
          <a:bodyPr/>
          <a:lstStyle/>
          <a:p>
            <a:r>
              <a:rPr lang="en-US" sz="1800" dirty="0" smtClean="0"/>
              <a:t>One SAL required for each user authorized to access in a given month</a:t>
            </a:r>
          </a:p>
          <a:p>
            <a:r>
              <a:rPr lang="en-US" sz="1800" dirty="0" smtClean="0"/>
              <a:t>Use this option when:</a:t>
            </a:r>
          </a:p>
          <a:p>
            <a:pPr lvl="1"/>
            <a:r>
              <a:rPr lang="en-US" sz="1800" dirty="0" smtClean="0"/>
              <a:t>Small number of users </a:t>
            </a:r>
          </a:p>
          <a:p>
            <a:pPr lvl="1"/>
            <a:r>
              <a:rPr lang="en-US" sz="1800" dirty="0" smtClean="0"/>
              <a:t>You can easily track usage by user</a:t>
            </a:r>
          </a:p>
          <a:p>
            <a:r>
              <a:rPr lang="en-US" sz="1800" dirty="0" smtClean="0"/>
              <a:t>40 users or less – cheaper to go with SAL price </a:t>
            </a:r>
            <a:endParaRPr lang="en-US" sz="1800" dirty="0"/>
          </a:p>
        </p:txBody>
      </p:sp>
      <p:sp>
        <p:nvSpPr>
          <p:cNvPr id="4" name="Title 1"/>
          <p:cNvSpPr txBox="1">
            <a:spLocks/>
          </p:cNvSpPr>
          <p:nvPr/>
        </p:nvSpPr>
        <p:spPr bwMode="auto">
          <a:xfrm>
            <a:off x="457200" y="7620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Windows Server Use Rights (SAL)</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610600" cy="5257800"/>
          </a:xfrm>
        </p:spPr>
        <p:txBody>
          <a:bodyPr/>
          <a:lstStyle/>
          <a:p>
            <a:r>
              <a:rPr lang="en-US" sz="1600" dirty="0" smtClean="0"/>
              <a:t>Web</a:t>
            </a:r>
          </a:p>
          <a:p>
            <a:pPr lvl="1"/>
            <a:r>
              <a:rPr lang="en-US" sz="1600" dirty="0" smtClean="0"/>
              <a:t>One license for each physical proc permits you to run:</a:t>
            </a:r>
          </a:p>
          <a:p>
            <a:pPr lvl="2"/>
            <a:r>
              <a:rPr lang="en-US" dirty="0" smtClean="0"/>
              <a:t>1 instance in either the physical OS environment OR the virtual OS environment</a:t>
            </a:r>
          </a:p>
          <a:p>
            <a:r>
              <a:rPr lang="en-US" sz="1600" dirty="0" smtClean="0"/>
              <a:t>Standard</a:t>
            </a:r>
          </a:p>
          <a:p>
            <a:pPr lvl="1"/>
            <a:r>
              <a:rPr lang="en-US" sz="1600" dirty="0" smtClean="0"/>
              <a:t>One license for each physical proc permits you to run:</a:t>
            </a:r>
          </a:p>
          <a:p>
            <a:pPr lvl="2"/>
            <a:r>
              <a:rPr lang="en-US" dirty="0" smtClean="0"/>
              <a:t>1 instance in one physical OS environment</a:t>
            </a:r>
          </a:p>
          <a:p>
            <a:pPr lvl="2"/>
            <a:r>
              <a:rPr lang="en-US" dirty="0" smtClean="0"/>
              <a:t>1 instance in a virtual OS environment</a:t>
            </a:r>
          </a:p>
          <a:p>
            <a:r>
              <a:rPr lang="en-US" sz="1600" dirty="0" smtClean="0"/>
              <a:t>Enterprise</a:t>
            </a:r>
          </a:p>
          <a:p>
            <a:pPr lvl="2"/>
            <a:r>
              <a:rPr lang="en-US" dirty="0" smtClean="0"/>
              <a:t>1 instance in one physical OS environment</a:t>
            </a:r>
          </a:p>
          <a:p>
            <a:pPr lvl="1"/>
            <a:r>
              <a:rPr lang="en-US" sz="1600" dirty="0" smtClean="0"/>
              <a:t>One license for each physical proc permits you to run:</a:t>
            </a:r>
          </a:p>
          <a:p>
            <a:pPr lvl="2"/>
            <a:r>
              <a:rPr lang="en-US" dirty="0" smtClean="0"/>
              <a:t>1 instance in one physical OS environment</a:t>
            </a:r>
          </a:p>
          <a:p>
            <a:pPr lvl="2"/>
            <a:r>
              <a:rPr lang="en-US" dirty="0" smtClean="0"/>
              <a:t>4 instances in virtual OS environment</a:t>
            </a:r>
          </a:p>
          <a:p>
            <a:r>
              <a:rPr lang="en-US" sz="1600" dirty="0" smtClean="0"/>
              <a:t>DataCenter</a:t>
            </a:r>
          </a:p>
          <a:p>
            <a:pPr lvl="1"/>
            <a:r>
              <a:rPr lang="en-US" sz="1600" dirty="0" smtClean="0"/>
              <a:t>One license for each physical proc permits you to run:</a:t>
            </a:r>
          </a:p>
          <a:p>
            <a:pPr lvl="2"/>
            <a:r>
              <a:rPr lang="en-US" dirty="0" smtClean="0"/>
              <a:t>1 instance in physical OS environment</a:t>
            </a:r>
          </a:p>
          <a:p>
            <a:pPr lvl="2"/>
            <a:r>
              <a:rPr lang="en-US" dirty="0" smtClean="0"/>
              <a:t>Any number of instances in virtual OS environment</a:t>
            </a:r>
          </a:p>
          <a:p>
            <a:pPr lvl="1"/>
            <a:r>
              <a:rPr lang="en-US" sz="1600" dirty="0" smtClean="0"/>
              <a:t>Can downgrade to Enterprise, Standard or Web</a:t>
            </a:r>
            <a:endParaRPr lang="en-US" sz="1600" dirty="0"/>
          </a:p>
        </p:txBody>
      </p:sp>
      <p:sp>
        <p:nvSpPr>
          <p:cNvPr id="6" name="Title 1"/>
          <p:cNvSpPr txBox="1">
            <a:spLocks/>
          </p:cNvSpPr>
          <p:nvPr/>
        </p:nvSpPr>
        <p:spPr bwMode="auto">
          <a:xfrm>
            <a:off x="457200" y="2286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Windows Server Use Rights (PL)</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fade/>
  </p:transition>
</p:sld>
</file>

<file path=ppt/theme/theme1.xml><?xml version="1.0" encoding="utf-8"?>
<a:theme xmlns:a="http://schemas.openxmlformats.org/drawingml/2006/main" name="7-10413_ISU_North_America">
  <a:themeElements>
    <a:clrScheme name="ISU_North_America">
      <a:dk1>
        <a:srgbClr val="000000"/>
      </a:dk1>
      <a:lt1>
        <a:srgbClr val="FFFFFF"/>
      </a:lt1>
      <a:dk2>
        <a:srgbClr val="050595"/>
      </a:dk2>
      <a:lt2>
        <a:srgbClr val="FFFF99"/>
      </a:lt2>
      <a:accent1>
        <a:srgbClr val="7A2426"/>
      </a:accent1>
      <a:accent2>
        <a:srgbClr val="003E74"/>
      </a:accent2>
      <a:accent3>
        <a:srgbClr val="4891DC"/>
      </a:accent3>
      <a:accent4>
        <a:srgbClr val="FFC82E"/>
      </a:accent4>
      <a:accent5>
        <a:srgbClr val="37852F"/>
      </a:accent5>
      <a:accent6>
        <a:srgbClr val="EF7B00"/>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cene3d>
          <a:camera prst="orthographicFront" fov="0">
            <a:rot lat="0" lon="0" rev="0"/>
          </a:camera>
          <a:lightRig rig="glow" dir="t">
            <a:rot lat="0" lon="0" rev="6360000"/>
          </a:lightRig>
        </a:scene3d>
        <a:sp3d prstMaterial="flat">
          <a:bevelT w="95250" h="101600"/>
          <a:contourClr>
            <a:schemeClr val="accent1">
              <a:satMod val="300000"/>
            </a:schemeClr>
          </a:contourClr>
        </a:sp3d>
      </a:spPr>
      <a:bodyPr vert="horz" wrap="square" lIns="91436" tIns="45718" rIns="91436" bIns="45718" numCol="1" rtlCol="0" anchor="ctr" anchorCtr="0" compatLnSpc="1">
        <a:prstTxWarp prst="textNoShape">
          <a:avLst/>
        </a:prstTxWarp>
      </a:bodyPr>
      <a:lstStyle>
        <a:defPPr algn="ctr" defTabSz="914099">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txDef>
      <a:spPr/>
      <a:bodyPr vert="horz" wrap="square" lIns="0" tIns="0" rIns="0" bIns="0" rtlCol="0">
        <a:spAutoFit/>
      </a:bodyPr>
      <a:lstStyle>
        <a:defPPr marL="460375" marR="0" indent="-460375" algn="l" defTabSz="914363" rtl="0" eaLnBrk="1" fontAlgn="auto" latinLnBrk="0" hangingPunct="1">
          <a:lnSpc>
            <a:spcPct val="90000"/>
          </a:lnSpc>
          <a:spcBef>
            <a:spcPct val="20000"/>
          </a:spcBef>
          <a:spcAft>
            <a:spcPts val="0"/>
          </a:spcAft>
          <a:buClrTx/>
          <a:buSzTx/>
          <a:tabLst/>
          <a:defRPr kumimoji="0" sz="3200" b="0" i="0" u="none" strike="noStrike" kern="1200" cap="none" spc="0" normalizeH="0" baseline="0" noProof="0" dirty="0" smtClean="0">
            <a:ln>
              <a:noFill/>
            </a:ln>
            <a:gradFill>
              <a:gsLst>
                <a:gs pos="0">
                  <a:schemeClr val="tx1"/>
                </a:gs>
                <a:gs pos="100000">
                  <a:schemeClr val="tx1"/>
                </a:gs>
              </a:gsLst>
              <a:lin ang="16200000" scaled="1"/>
            </a:gradFill>
            <a:effectLst>
              <a:outerShdw blurRad="38100" dist="38100" dir="2700000" algn="tl">
                <a:srgbClr val="000000">
                  <a:alpha val="43137"/>
                </a:srgbClr>
              </a:outerShdw>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Segoe"/>
        <a:ea typeface="MS PGothic"/>
        <a:cs typeface="MS PGothic"/>
      </a:majorFont>
      <a:minorFont>
        <a:latin typeface="Segoe"/>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D46F7EC7E95947B67BEC980D487292" ma:contentTypeVersion="0" ma:contentTypeDescription="Create a new document." ma:contentTypeScope="" ma:versionID="5e8459bbc925ded571ac90d9a99ef0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ED69536-5B65-4A03-8E72-F2CBF42890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617FE86-68B7-458C-8E67-42F9F6CCBD13}">
  <ds:schemaRefs>
    <ds:schemaRef ds:uri="http://schemas.microsoft.com/sharepoint/v3/contenttype/forms"/>
  </ds:schemaRefs>
</ds:datastoreItem>
</file>

<file path=customXml/itemProps3.xml><?xml version="1.0" encoding="utf-8"?>
<ds:datastoreItem xmlns:ds="http://schemas.openxmlformats.org/officeDocument/2006/customXml" ds:itemID="{26E085EE-F8DA-4DAB-8350-291BC3D99FB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ISU Template</Template>
  <TotalTime>0</TotalTime>
  <Words>2491</Words>
  <Application>Microsoft Office PowerPoint</Application>
  <PresentationFormat>On-screen Show (4:3)</PresentationFormat>
  <Paragraphs>512</Paragraphs>
  <Slides>41</Slides>
  <Notes>41</Notes>
  <HiddenSlides>0</HiddenSlides>
  <MMClips>0</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7-10413_ISU_North_America</vt:lpstr>
      <vt:lpstr>White with Courier font for code slides</vt:lpstr>
      <vt:lpstr>Blank Presentation</vt:lpstr>
      <vt:lpstr>   Microsoft Services Provider License Agreement  </vt:lpstr>
      <vt:lpstr>Agenda</vt:lpstr>
      <vt:lpstr>Windows Server 2008 Replaces Windows Server 2003</vt:lpstr>
      <vt:lpstr>Windows Server Web 2008 </vt:lpstr>
      <vt:lpstr>Windows Server Datacenter 2008</vt:lpstr>
      <vt:lpstr>Slide 6</vt:lpstr>
      <vt:lpstr>Slide 7</vt:lpstr>
      <vt:lpstr>Slide 8</vt:lpstr>
      <vt:lpstr>Slide 9</vt:lpstr>
      <vt:lpstr>Windows Server 2008</vt:lpstr>
      <vt:lpstr>Virtualization for Windows Server 2003 R2 Standard Edition PLs Required: 4</vt:lpstr>
      <vt:lpstr>Virtualization for Windows Server 2008 Standard Edition PLs Required: 2</vt:lpstr>
      <vt:lpstr>Virtualization for Windows  Standard Edition 2008 PLs Required: 4</vt:lpstr>
      <vt:lpstr>Virtualization for Windows  Enterprise Edition 2003 and 2008 PLs Required: 2</vt:lpstr>
      <vt:lpstr>Virtualization for Windows  Enterprise Edition 2003 &amp; 2008 PLs Required: 4</vt:lpstr>
      <vt:lpstr>Virtualization for Windows Server 2008  Web Edition PLs Required: 4</vt:lpstr>
      <vt:lpstr>Virtualization Windows Datacenter Edition 2003 &amp; 2008 - PLs Required: 2</vt:lpstr>
      <vt:lpstr>Windows Datacenter Anonymous</vt:lpstr>
      <vt:lpstr>Slide 19</vt:lpstr>
      <vt:lpstr>Slide 20</vt:lpstr>
      <vt:lpstr>What are Windows Authentication Services?</vt:lpstr>
      <vt:lpstr>Virtualization Whitepaper</vt:lpstr>
      <vt:lpstr>SQL Server Web 2008</vt:lpstr>
      <vt:lpstr>Slide 24</vt:lpstr>
      <vt:lpstr>Slide 25</vt:lpstr>
      <vt:lpstr>Slide 26</vt:lpstr>
      <vt:lpstr>Virtualization for SQL Enterprise Edition  PLs Required: 2</vt:lpstr>
      <vt:lpstr>SPLA Licensing Changes</vt:lpstr>
      <vt:lpstr>SPLA v. 2008 Launch Details</vt:lpstr>
      <vt:lpstr>Product Downloads</vt:lpstr>
      <vt:lpstr>3 Year Commitment SKUs </vt:lpstr>
      <vt:lpstr>3 Year Commitment SKUs</vt:lpstr>
      <vt:lpstr>BPOS Related Changes in SPLA</vt:lpstr>
      <vt:lpstr>Details of BPOS Changes in SPLA</vt:lpstr>
      <vt:lpstr>MAPI now in Exchange Standard  </vt:lpstr>
      <vt:lpstr>Exchange 2007 Product Lineup</vt:lpstr>
      <vt:lpstr>SALs for SA</vt:lpstr>
      <vt:lpstr>Slide 38</vt:lpstr>
      <vt:lpstr>SALs for SA Scenario</vt:lpstr>
      <vt:lpstr>Products – Oct SPUR</vt:lpstr>
      <vt:lpstr>What’s NOT Changing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2009-05-20T13:25:54Z</dcterms:created>
  <dcterms:modified xsi:type="dcterms:W3CDTF">2009-06-19T00:25:39Z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0x01010085D46F7EC7E95947B67BEC980D487292</vt:lpwstr>
  </property>
  <property fmtid="{D5CDD505-2E9C-101B-9397-08002B2CF9AE}" pid="3" name="_MarkAsFinal">
    <vt:bool>true</vt:bool>
  </property>
</Properties>
</file>