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3" r:id="rId4"/>
  </p:sldMasterIdLst>
  <p:notesMasterIdLst>
    <p:notesMasterId r:id="rId27"/>
  </p:notesMasterIdLst>
  <p:handoutMasterIdLst>
    <p:handoutMasterId r:id="rId28"/>
  </p:handoutMasterIdLst>
  <p:sldIdLst>
    <p:sldId id="285" r:id="rId5"/>
    <p:sldId id="286" r:id="rId6"/>
    <p:sldId id="288" r:id="rId7"/>
    <p:sldId id="308" r:id="rId8"/>
    <p:sldId id="290" r:id="rId9"/>
    <p:sldId id="311" r:id="rId10"/>
    <p:sldId id="315" r:id="rId11"/>
    <p:sldId id="294" r:id="rId12"/>
    <p:sldId id="316" r:id="rId13"/>
    <p:sldId id="296" r:id="rId14"/>
    <p:sldId id="317" r:id="rId15"/>
    <p:sldId id="298" r:id="rId16"/>
    <p:sldId id="299" r:id="rId17"/>
    <p:sldId id="300" r:id="rId18"/>
    <p:sldId id="301" r:id="rId19"/>
    <p:sldId id="302" r:id="rId20"/>
    <p:sldId id="303" r:id="rId21"/>
    <p:sldId id="314" r:id="rId22"/>
    <p:sldId id="309" r:id="rId23"/>
    <p:sldId id="318" r:id="rId24"/>
    <p:sldId id="307" r:id="rId25"/>
    <p:sldId id="271" r:id="rId26"/>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94DD"/>
    <a:srgbClr val="2783CF"/>
    <a:srgbClr val="1466A4"/>
    <a:srgbClr val="3981BD"/>
    <a:srgbClr val="7FA9D7"/>
    <a:srgbClr val="3072C2"/>
    <a:srgbClr val="296AC9"/>
    <a:srgbClr val="1566DD"/>
    <a:srgbClr val="2682C0"/>
    <a:srgbClr val="628C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291" autoAdjust="0"/>
    <p:restoredTop sz="80000" autoAdjust="0"/>
  </p:normalViewPr>
  <p:slideViewPr>
    <p:cSldViewPr>
      <p:cViewPr varScale="1">
        <p:scale>
          <a:sx n="97" d="100"/>
          <a:sy n="97" d="100"/>
        </p:scale>
        <p:origin x="-114" y="-378"/>
      </p:cViewPr>
      <p:guideLst>
        <p:guide orient="horz" pos="144"/>
        <p:guide orient="horz" pos="895"/>
        <p:guide orient="horz" pos="1484"/>
        <p:guide orient="horz" pos="1200"/>
        <p:guide orient="horz" pos="2736"/>
        <p:guide orient="horz" pos="4319"/>
        <p:guide pos="2880"/>
        <p:guide pos="240"/>
        <p:guide pos="460"/>
        <p:guide pos="5520"/>
        <p:guide pos="863"/>
        <p:guide pos="5299"/>
        <p:guide pos="20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4"/>
    </p:cViewPr>
  </p:sorterViewPr>
  <p:notesViewPr>
    <p:cSldViewPr showGuides="1">
      <p:cViewPr varScale="1">
        <p:scale>
          <a:sx n="83" d="100"/>
          <a:sy n="83" d="100"/>
        </p:scale>
        <p:origin x="-199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xPr>
        <a:bodyPr/>
        <a:lstStyle/>
        <a:p>
          <a:pPr>
            <a:defRPr>
              <a:gradFill>
                <a:gsLst>
                  <a:gs pos="0">
                    <a:srgbClr val="FFFFFF"/>
                  </a:gs>
                  <a:gs pos="100000">
                    <a:srgbClr val="FFFFFF"/>
                  </a:gs>
                </a:gsLst>
                <a:lin ang="5400000" scaled="1"/>
              </a:gradFill>
            </a:defRPr>
          </a:pPr>
          <a:endParaRPr lang="en-US"/>
        </a:p>
      </c:txPr>
    </c:title>
    <c:plotArea>
      <c:layout>
        <c:manualLayout>
          <c:layoutTarget val="inner"/>
          <c:xMode val="edge"/>
          <c:yMode val="edge"/>
          <c:x val="0.22430987532808377"/>
          <c:y val="0.14599606299212659"/>
          <c:w val="0.5513802493438319"/>
          <c:h val="0.8270703740157479"/>
        </c:manualLayout>
      </c:layout>
      <c:pieChart>
        <c:varyColors val="1"/>
        <c:ser>
          <c:idx val="0"/>
          <c:order val="0"/>
          <c:tx>
            <c:strRef>
              <c:f>Sheet1!$B$1</c:f>
              <c:strCache>
                <c:ptCount val="1"/>
                <c:pt idx="0">
                  <c:v>On Premise</c:v>
                </c:pt>
              </c:strCache>
            </c:strRef>
          </c:tx>
          <c:dPt>
            <c:idx val="0"/>
            <c:spPr>
              <a:gradFill rotWithShape="1">
                <a:gsLst>
                  <a:gs pos="0">
                    <a:schemeClr val="accent3">
                      <a:tint val="74000"/>
                    </a:schemeClr>
                  </a:gs>
                  <a:gs pos="49000">
                    <a:schemeClr val="accent3">
                      <a:tint val="96000"/>
                      <a:shade val="84000"/>
                      <a:satMod val="110000"/>
                    </a:schemeClr>
                  </a:gs>
                  <a:gs pos="49100">
                    <a:schemeClr val="accent3">
                      <a:shade val="55000"/>
                      <a:satMod val="150000"/>
                    </a:schemeClr>
                  </a:gs>
                  <a:gs pos="92000">
                    <a:schemeClr val="accent3">
                      <a:tint val="98000"/>
                      <a:shade val="90000"/>
                      <a:satMod val="128000"/>
                    </a:schemeClr>
                  </a:gs>
                  <a:gs pos="100000">
                    <a:schemeClr val="accent3">
                      <a:tint val="90000"/>
                      <a:shade val="97000"/>
                      <a:satMod val="128000"/>
                    </a:schemeClr>
                  </a:gs>
                </a:gsLst>
                <a:lin ang="5400000" scaled="1"/>
              </a:gradFill>
              <a:ln w="11430" cap="flat" cmpd="sng" algn="ctr">
                <a:solidFill>
                  <a:schemeClr val="accent3"/>
                </a:solidFill>
                <a:prstDash val="solid"/>
              </a:ln>
              <a:effectLst>
                <a:outerShdw blurRad="39000" dist="25400" dir="5400000" rotWithShape="0">
                  <a:schemeClr val="accent3">
                    <a:shade val="33000"/>
                    <a:alpha val="83000"/>
                  </a:schemeClr>
                </a:outerShdw>
              </a:effectLst>
            </c:spPr>
          </c:dPt>
          <c:dPt>
            <c:idx val="1"/>
            <c:spPr>
              <a:gradFill rotWithShape="1">
                <a:gsLst>
                  <a:gs pos="0">
                    <a:schemeClr val="accent5">
                      <a:tint val="74000"/>
                    </a:schemeClr>
                  </a:gs>
                  <a:gs pos="49000">
                    <a:schemeClr val="accent5">
                      <a:tint val="96000"/>
                      <a:shade val="84000"/>
                      <a:satMod val="110000"/>
                    </a:schemeClr>
                  </a:gs>
                  <a:gs pos="49100">
                    <a:schemeClr val="accent5">
                      <a:shade val="55000"/>
                      <a:satMod val="150000"/>
                    </a:schemeClr>
                  </a:gs>
                  <a:gs pos="92000">
                    <a:schemeClr val="accent5">
                      <a:tint val="98000"/>
                      <a:shade val="90000"/>
                      <a:satMod val="128000"/>
                    </a:schemeClr>
                  </a:gs>
                  <a:gs pos="100000">
                    <a:schemeClr val="accent5">
                      <a:tint val="90000"/>
                      <a:shade val="97000"/>
                      <a:satMod val="128000"/>
                    </a:schemeClr>
                  </a:gs>
                </a:gsLst>
                <a:lin ang="5400000" scaled="1"/>
              </a:gradFill>
              <a:ln w="11430" cap="flat" cmpd="sng" algn="ctr">
                <a:solidFill>
                  <a:schemeClr val="accent5"/>
                </a:solidFill>
                <a:prstDash val="solid"/>
              </a:ln>
              <a:effectLst>
                <a:outerShdw blurRad="39000" dist="25400" dir="5400000" rotWithShape="0">
                  <a:schemeClr val="accent5">
                    <a:shade val="33000"/>
                    <a:alpha val="83000"/>
                  </a:schemeClr>
                </a:outerShdw>
              </a:effectLst>
            </c:spPr>
          </c:dPt>
          <c:dPt>
            <c:idx val="2"/>
            <c:spPr>
              <a:gradFill rotWithShape="1">
                <a:gsLst>
                  <a:gs pos="0">
                    <a:schemeClr val="accent4">
                      <a:tint val="74000"/>
                    </a:schemeClr>
                  </a:gs>
                  <a:gs pos="49000">
                    <a:schemeClr val="accent4">
                      <a:tint val="96000"/>
                      <a:shade val="84000"/>
                      <a:satMod val="110000"/>
                    </a:schemeClr>
                  </a:gs>
                  <a:gs pos="49100">
                    <a:schemeClr val="accent4">
                      <a:shade val="55000"/>
                      <a:satMod val="150000"/>
                    </a:schemeClr>
                  </a:gs>
                  <a:gs pos="92000">
                    <a:schemeClr val="accent4">
                      <a:tint val="98000"/>
                      <a:shade val="90000"/>
                      <a:satMod val="128000"/>
                    </a:schemeClr>
                  </a:gs>
                  <a:gs pos="100000">
                    <a:schemeClr val="accent4">
                      <a:tint val="90000"/>
                      <a:shade val="97000"/>
                      <a:satMod val="128000"/>
                    </a:schemeClr>
                  </a:gs>
                </a:gsLst>
                <a:lin ang="5400000" scaled="1"/>
              </a:gradFill>
              <a:ln w="11430" cap="flat" cmpd="sng" algn="ctr">
                <a:solidFill>
                  <a:schemeClr val="accent4"/>
                </a:solidFill>
                <a:prstDash val="solid"/>
              </a:ln>
              <a:effectLst>
                <a:outerShdw blurRad="39000" dist="25400" dir="5400000" rotWithShape="0">
                  <a:schemeClr val="accent4">
                    <a:shade val="33000"/>
                    <a:alpha val="83000"/>
                  </a:schemeClr>
                </a:outerShdw>
              </a:effectLst>
            </c:spPr>
          </c:dPt>
          <c:dLbls>
            <c:dLbl>
              <c:idx val="0"/>
              <c:layout>
                <c:manualLayout>
                  <c:x val="-7.8198818897637964E-4"/>
                  <c:y val="0.1766390255905512"/>
                </c:manualLayout>
              </c:layout>
              <c:spPr/>
              <c:txPr>
                <a:bodyPr/>
                <a:lstStyle/>
                <a:p>
                  <a:pPr>
                    <a:defRPr>
                      <a:gradFill>
                        <a:gsLst>
                          <a:gs pos="0">
                            <a:srgbClr val="FFFFFF"/>
                          </a:gs>
                          <a:gs pos="100000">
                            <a:srgbClr val="FFFFFF"/>
                          </a:gs>
                        </a:gsLst>
                        <a:lin ang="5400000" scaled="1"/>
                      </a:gradFill>
                    </a:defRPr>
                  </a:pPr>
                  <a:endParaRPr lang="en-US"/>
                </a:p>
              </c:txPr>
              <c:showCatName val="1"/>
            </c:dLbl>
            <c:dLbl>
              <c:idx val="1"/>
              <c:layout>
                <c:manualLayout>
                  <c:x val="-0.19817011154855613"/>
                  <c:y val="-3.8133366141732281E-2"/>
                </c:manualLayout>
              </c:layout>
              <c:spPr/>
              <c:txPr>
                <a:bodyPr/>
                <a:lstStyle/>
                <a:p>
                  <a:pPr>
                    <a:defRPr>
                      <a:gradFill>
                        <a:gsLst>
                          <a:gs pos="0">
                            <a:srgbClr val="FFFFFF"/>
                          </a:gs>
                          <a:gs pos="100000">
                            <a:srgbClr val="FFFFFF"/>
                          </a:gs>
                        </a:gsLst>
                        <a:lin ang="5400000" scaled="1"/>
                      </a:gradFill>
                    </a:defRPr>
                  </a:pPr>
                  <a:endParaRPr lang="en-US"/>
                </a:p>
              </c:txPr>
              <c:showCatName val="1"/>
            </c:dLbl>
            <c:dLbl>
              <c:idx val="2"/>
              <c:layout>
                <c:manualLayout>
                  <c:x val="0.21841633858267814"/>
                  <c:y val="-3.8133366141732281E-2"/>
                </c:manualLayout>
              </c:layout>
              <c:spPr/>
              <c:txPr>
                <a:bodyPr/>
                <a:lstStyle/>
                <a:p>
                  <a:pPr>
                    <a:defRPr>
                      <a:gradFill>
                        <a:gsLst>
                          <a:gs pos="0">
                            <a:srgbClr val="FFFFFF"/>
                          </a:gs>
                          <a:gs pos="100000">
                            <a:srgbClr val="FFFFFF"/>
                          </a:gs>
                        </a:gsLst>
                        <a:lin ang="5400000" scaled="1"/>
                      </a:gradFill>
                    </a:defRPr>
                  </a:pPr>
                  <a:endParaRPr lang="en-US"/>
                </a:p>
              </c:txPr>
              <c:showCatName val="1"/>
            </c:dLbl>
            <c:showCatName val="1"/>
            <c:showLeaderLines val="1"/>
          </c:dLbls>
          <c:cat>
            <c:strRef>
              <c:f>Sheet1!$A$2:$A$4</c:f>
              <c:strCache>
                <c:ptCount val="3"/>
                <c:pt idx="0">
                  <c:v>Software</c:v>
                </c:pt>
                <c:pt idx="1">
                  <c:v>People</c:v>
                </c:pt>
                <c:pt idx="2">
                  <c:v>Hardware</c:v>
                </c:pt>
              </c:strCache>
            </c:strRef>
          </c:cat>
          <c:val>
            <c:numRef>
              <c:f>Sheet1!$B$2:$B$4</c:f>
              <c:numCache>
                <c:formatCode>General</c:formatCode>
                <c:ptCount val="3"/>
                <c:pt idx="0">
                  <c:v>20</c:v>
                </c:pt>
                <c:pt idx="1">
                  <c:v>40</c:v>
                </c:pt>
                <c:pt idx="2">
                  <c:v>40</c:v>
                </c:pt>
              </c:numCache>
            </c:numRef>
          </c:val>
        </c:ser>
        <c:dLbls>
          <c:showCatName val="1"/>
        </c:dLbls>
        <c:firstSliceAng val="324"/>
      </c:pieChart>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xPr>
        <a:bodyPr/>
        <a:lstStyle/>
        <a:p>
          <a:pPr>
            <a:defRPr>
              <a:gradFill>
                <a:gsLst>
                  <a:gs pos="0">
                    <a:srgbClr val="FFFFFF"/>
                  </a:gs>
                  <a:gs pos="100000">
                    <a:srgbClr val="FFFFFF"/>
                  </a:gs>
                </a:gsLst>
                <a:lin ang="5400000" scaled="1"/>
              </a:gradFill>
            </a:defRPr>
          </a:pPr>
          <a:endParaRPr lang="en-US"/>
        </a:p>
      </c:txPr>
    </c:title>
    <c:plotArea>
      <c:layout>
        <c:manualLayout>
          <c:layoutTarget val="inner"/>
          <c:xMode val="edge"/>
          <c:yMode val="edge"/>
          <c:x val="0.22430987532808358"/>
          <c:y val="0.14599606299212675"/>
          <c:w val="0.5513802493438319"/>
          <c:h val="0.8270703740157479"/>
        </c:manualLayout>
      </c:layout>
      <c:pieChart>
        <c:varyColors val="1"/>
        <c:ser>
          <c:idx val="0"/>
          <c:order val="0"/>
          <c:tx>
            <c:strRef>
              <c:f>Sheet1!$B$1</c:f>
              <c:strCache>
                <c:ptCount val="1"/>
                <c:pt idx="0">
                  <c:v>SaaS</c:v>
                </c:pt>
              </c:strCache>
            </c:strRef>
          </c:tx>
          <c:dPt>
            <c:idx val="0"/>
            <c:spPr>
              <a:gradFill rotWithShape="1">
                <a:gsLst>
                  <a:gs pos="0">
                    <a:schemeClr val="accent3">
                      <a:tint val="74000"/>
                    </a:schemeClr>
                  </a:gs>
                  <a:gs pos="49000">
                    <a:schemeClr val="accent3">
                      <a:tint val="96000"/>
                      <a:shade val="84000"/>
                      <a:satMod val="110000"/>
                    </a:schemeClr>
                  </a:gs>
                  <a:gs pos="49100">
                    <a:schemeClr val="accent3">
                      <a:shade val="55000"/>
                      <a:satMod val="150000"/>
                    </a:schemeClr>
                  </a:gs>
                  <a:gs pos="92000">
                    <a:schemeClr val="accent3">
                      <a:tint val="98000"/>
                      <a:shade val="90000"/>
                      <a:satMod val="128000"/>
                    </a:schemeClr>
                  </a:gs>
                  <a:gs pos="100000">
                    <a:schemeClr val="accent3">
                      <a:tint val="90000"/>
                      <a:shade val="97000"/>
                      <a:satMod val="128000"/>
                    </a:schemeClr>
                  </a:gs>
                </a:gsLst>
                <a:lin ang="5400000" scaled="1"/>
              </a:gradFill>
              <a:ln w="11430" cap="flat" cmpd="sng" algn="ctr">
                <a:solidFill>
                  <a:schemeClr val="accent3"/>
                </a:solidFill>
                <a:prstDash val="solid"/>
              </a:ln>
              <a:effectLst>
                <a:outerShdw blurRad="39000" dist="25400" dir="5400000" rotWithShape="0">
                  <a:schemeClr val="accent3">
                    <a:shade val="33000"/>
                    <a:alpha val="83000"/>
                  </a:schemeClr>
                </a:outerShdw>
              </a:effectLst>
            </c:spPr>
          </c:dPt>
          <c:dPt>
            <c:idx val="1"/>
            <c:spPr>
              <a:gradFill rotWithShape="1">
                <a:gsLst>
                  <a:gs pos="0">
                    <a:schemeClr val="accent5">
                      <a:tint val="74000"/>
                    </a:schemeClr>
                  </a:gs>
                  <a:gs pos="49000">
                    <a:schemeClr val="accent5">
                      <a:tint val="96000"/>
                      <a:shade val="84000"/>
                      <a:satMod val="110000"/>
                    </a:schemeClr>
                  </a:gs>
                  <a:gs pos="49100">
                    <a:schemeClr val="accent5">
                      <a:shade val="55000"/>
                      <a:satMod val="150000"/>
                    </a:schemeClr>
                  </a:gs>
                  <a:gs pos="92000">
                    <a:schemeClr val="accent5">
                      <a:tint val="98000"/>
                      <a:shade val="90000"/>
                      <a:satMod val="128000"/>
                    </a:schemeClr>
                  </a:gs>
                  <a:gs pos="100000">
                    <a:schemeClr val="accent5">
                      <a:tint val="90000"/>
                      <a:shade val="97000"/>
                      <a:satMod val="128000"/>
                    </a:schemeClr>
                  </a:gs>
                </a:gsLst>
                <a:lin ang="5400000" scaled="1"/>
              </a:gradFill>
              <a:ln w="11430" cap="flat" cmpd="sng" algn="ctr">
                <a:solidFill>
                  <a:schemeClr val="accent5"/>
                </a:solidFill>
                <a:prstDash val="solid"/>
              </a:ln>
              <a:effectLst>
                <a:outerShdw blurRad="39000" dist="25400" dir="5400000" rotWithShape="0">
                  <a:schemeClr val="accent5">
                    <a:shade val="33000"/>
                    <a:alpha val="83000"/>
                  </a:schemeClr>
                </a:outerShdw>
              </a:effectLst>
            </c:spPr>
          </c:dPt>
          <c:dPt>
            <c:idx val="2"/>
            <c:spPr>
              <a:gradFill rotWithShape="1">
                <a:gsLst>
                  <a:gs pos="0">
                    <a:schemeClr val="accent4">
                      <a:tint val="74000"/>
                    </a:schemeClr>
                  </a:gs>
                  <a:gs pos="49000">
                    <a:schemeClr val="accent4">
                      <a:tint val="96000"/>
                      <a:shade val="84000"/>
                      <a:satMod val="110000"/>
                    </a:schemeClr>
                  </a:gs>
                  <a:gs pos="49100">
                    <a:schemeClr val="accent4">
                      <a:shade val="55000"/>
                      <a:satMod val="150000"/>
                    </a:schemeClr>
                  </a:gs>
                  <a:gs pos="92000">
                    <a:schemeClr val="accent4">
                      <a:tint val="98000"/>
                      <a:shade val="90000"/>
                      <a:satMod val="128000"/>
                    </a:schemeClr>
                  </a:gs>
                  <a:gs pos="100000">
                    <a:schemeClr val="accent4">
                      <a:tint val="90000"/>
                      <a:shade val="97000"/>
                      <a:satMod val="128000"/>
                    </a:schemeClr>
                  </a:gs>
                </a:gsLst>
                <a:lin ang="5400000" scaled="1"/>
              </a:gradFill>
              <a:ln w="11430" cap="flat" cmpd="sng" algn="ctr">
                <a:solidFill>
                  <a:schemeClr val="accent4"/>
                </a:solidFill>
                <a:prstDash val="solid"/>
              </a:ln>
              <a:effectLst>
                <a:outerShdw blurRad="39000" dist="25400" dir="5400000" rotWithShape="0">
                  <a:schemeClr val="accent4">
                    <a:shade val="33000"/>
                    <a:alpha val="83000"/>
                  </a:schemeClr>
                </a:outerShdw>
              </a:effectLst>
            </c:spPr>
          </c:dPt>
          <c:dLbls>
            <c:dLbl>
              <c:idx val="0"/>
              <c:layout>
                <c:manualLayout>
                  <c:x val="-7.8198818897637964E-4"/>
                  <c:y val="0.1766390255905512"/>
                </c:manualLayout>
              </c:layout>
              <c:spPr/>
              <c:txPr>
                <a:bodyPr/>
                <a:lstStyle/>
                <a:p>
                  <a:pPr>
                    <a:defRPr>
                      <a:gradFill>
                        <a:gsLst>
                          <a:gs pos="0">
                            <a:srgbClr val="FFFFFF"/>
                          </a:gs>
                          <a:gs pos="100000">
                            <a:srgbClr val="FFFFFF"/>
                          </a:gs>
                        </a:gsLst>
                        <a:lin ang="5400000" scaled="1"/>
                      </a:gradFill>
                    </a:defRPr>
                  </a:pPr>
                  <a:endParaRPr lang="en-US"/>
                </a:p>
              </c:txPr>
              <c:showCatName val="1"/>
            </c:dLbl>
            <c:dLbl>
              <c:idx val="1"/>
              <c:layout>
                <c:manualLayout>
                  <c:x val="-0.22673133148852326"/>
                  <c:y val="-8.0975138909909927E-2"/>
                </c:manualLayout>
              </c:layout>
              <c:spPr/>
              <c:txPr>
                <a:bodyPr/>
                <a:lstStyle/>
                <a:p>
                  <a:pPr>
                    <a:defRPr>
                      <a:gradFill>
                        <a:gsLst>
                          <a:gs pos="0">
                            <a:srgbClr val="FFFFFF"/>
                          </a:gs>
                          <a:gs pos="100000">
                            <a:srgbClr val="FFFFFF"/>
                          </a:gs>
                        </a:gsLst>
                        <a:lin ang="5400000" scaled="1"/>
                      </a:gradFill>
                    </a:defRPr>
                  </a:pPr>
                  <a:endParaRPr lang="en-US"/>
                </a:p>
              </c:txPr>
              <c:showCatName val="1"/>
            </c:dLbl>
            <c:dLbl>
              <c:idx val="2"/>
              <c:layout>
                <c:manualLayout>
                  <c:x val="0.20318368498628386"/>
                  <c:y val="-8.0975138909909927E-2"/>
                </c:manualLayout>
              </c:layout>
              <c:spPr/>
              <c:txPr>
                <a:bodyPr/>
                <a:lstStyle/>
                <a:p>
                  <a:pPr>
                    <a:defRPr>
                      <a:gradFill>
                        <a:gsLst>
                          <a:gs pos="0">
                            <a:srgbClr val="FFFFFF"/>
                          </a:gs>
                          <a:gs pos="100000">
                            <a:srgbClr val="FFFFFF"/>
                          </a:gs>
                        </a:gsLst>
                        <a:lin ang="5400000" scaled="1"/>
                      </a:gradFill>
                    </a:defRPr>
                  </a:pPr>
                  <a:endParaRPr lang="en-US"/>
                </a:p>
              </c:txPr>
              <c:showCatName val="1"/>
            </c:dLbl>
            <c:showCatName val="1"/>
          </c:dLbls>
          <c:cat>
            <c:strRef>
              <c:f>Sheet1!$A$2:$A$4</c:f>
              <c:strCache>
                <c:ptCount val="3"/>
                <c:pt idx="0">
                  <c:v>Software</c:v>
                </c:pt>
                <c:pt idx="1">
                  <c:v>Hardware</c:v>
                </c:pt>
                <c:pt idx="2">
                  <c:v>People</c:v>
                </c:pt>
              </c:strCache>
            </c:strRef>
          </c:cat>
          <c:val>
            <c:numRef>
              <c:f>Sheet1!$B$2:$B$4</c:f>
              <c:numCache>
                <c:formatCode>General</c:formatCode>
                <c:ptCount val="3"/>
                <c:pt idx="0">
                  <c:v>90</c:v>
                </c:pt>
                <c:pt idx="1">
                  <c:v>10</c:v>
                </c:pt>
                <c:pt idx="2">
                  <c:v>10</c:v>
                </c:pt>
              </c:numCache>
            </c:numRef>
          </c:val>
        </c:ser>
        <c:dLbls>
          <c:showCatName val="1"/>
        </c:dLbls>
        <c:firstSliceAng val="213"/>
      </c:pieChart>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layout/>
      <c:txPr>
        <a:bodyPr/>
        <a:lstStyle/>
        <a:p>
          <a:pPr>
            <a:defRPr>
              <a:gradFill>
                <a:gsLst>
                  <a:gs pos="0">
                    <a:srgbClr val="FFFFFF"/>
                  </a:gs>
                  <a:gs pos="100000">
                    <a:srgbClr val="FFFFFF"/>
                  </a:gs>
                </a:gsLst>
                <a:lin ang="5400000" scaled="1"/>
              </a:gradFill>
            </a:defRPr>
          </a:pPr>
          <a:endParaRPr lang="en-US"/>
        </a:p>
      </c:txPr>
    </c:title>
    <c:plotArea>
      <c:layout>
        <c:manualLayout>
          <c:layoutTarget val="inner"/>
          <c:xMode val="edge"/>
          <c:yMode val="edge"/>
          <c:x val="0.22430987532808355"/>
          <c:y val="0.14599606299212681"/>
          <c:w val="0.5513802493438319"/>
          <c:h val="0.8270703740157479"/>
        </c:manualLayout>
      </c:layout>
      <c:pieChart>
        <c:varyColors val="1"/>
        <c:ser>
          <c:idx val="0"/>
          <c:order val="0"/>
          <c:tx>
            <c:strRef>
              <c:f>Sheet1!$B$1</c:f>
              <c:strCache>
                <c:ptCount val="1"/>
                <c:pt idx="0">
                  <c:v>SaaS (detailed)</c:v>
                </c:pt>
              </c:strCache>
            </c:strRef>
          </c:tx>
          <c:dPt>
            <c:idx val="0"/>
            <c:spPr>
              <a:gradFill rotWithShape="1">
                <a:gsLst>
                  <a:gs pos="0">
                    <a:schemeClr val="accent3">
                      <a:tint val="74000"/>
                    </a:schemeClr>
                  </a:gs>
                  <a:gs pos="49000">
                    <a:schemeClr val="accent3">
                      <a:tint val="96000"/>
                      <a:shade val="84000"/>
                      <a:satMod val="110000"/>
                    </a:schemeClr>
                  </a:gs>
                  <a:gs pos="49100">
                    <a:schemeClr val="accent3">
                      <a:shade val="55000"/>
                      <a:satMod val="150000"/>
                    </a:schemeClr>
                  </a:gs>
                  <a:gs pos="92000">
                    <a:schemeClr val="accent3">
                      <a:tint val="98000"/>
                      <a:shade val="90000"/>
                      <a:satMod val="128000"/>
                    </a:schemeClr>
                  </a:gs>
                  <a:gs pos="100000">
                    <a:schemeClr val="accent3">
                      <a:tint val="90000"/>
                      <a:shade val="97000"/>
                      <a:satMod val="128000"/>
                    </a:schemeClr>
                  </a:gs>
                </a:gsLst>
                <a:lin ang="5400000" scaled="1"/>
              </a:gradFill>
              <a:ln w="11430" cap="flat" cmpd="sng" algn="ctr">
                <a:solidFill>
                  <a:schemeClr val="accent3"/>
                </a:solidFill>
                <a:prstDash val="solid"/>
              </a:ln>
              <a:effectLst>
                <a:outerShdw blurRad="39000" dist="25400" dir="5400000" rotWithShape="0">
                  <a:schemeClr val="accent3">
                    <a:shade val="33000"/>
                    <a:alpha val="83000"/>
                  </a:schemeClr>
                </a:outerShdw>
              </a:effectLst>
            </c:spPr>
          </c:dPt>
          <c:dPt>
            <c:idx val="1"/>
            <c:spPr>
              <a:gradFill rotWithShape="1">
                <a:gsLst>
                  <a:gs pos="0">
                    <a:schemeClr val="accent3">
                      <a:tint val="15000"/>
                      <a:satMod val="250000"/>
                    </a:schemeClr>
                  </a:gs>
                  <a:gs pos="49000">
                    <a:schemeClr val="accent3">
                      <a:tint val="50000"/>
                      <a:satMod val="200000"/>
                    </a:schemeClr>
                  </a:gs>
                  <a:gs pos="49100">
                    <a:schemeClr val="accent3">
                      <a:tint val="64000"/>
                      <a:satMod val="160000"/>
                    </a:schemeClr>
                  </a:gs>
                  <a:gs pos="92000">
                    <a:schemeClr val="accent3">
                      <a:tint val="50000"/>
                      <a:satMod val="200000"/>
                    </a:schemeClr>
                  </a:gs>
                  <a:gs pos="100000">
                    <a:schemeClr val="accent3">
                      <a:tint val="43000"/>
                      <a:satMod val="190000"/>
                    </a:schemeClr>
                  </a:gs>
                </a:gsLst>
                <a:lin ang="5400000" scaled="1"/>
              </a:gradFill>
              <a:ln w="11430" cap="flat" cmpd="sng" algn="ctr">
                <a:solidFill>
                  <a:schemeClr val="accent3"/>
                </a:solidFill>
                <a:prstDash val="solid"/>
              </a:ln>
              <a:effectLst>
                <a:outerShdw blurRad="50800" dist="25000" dir="5400000" rotWithShape="0">
                  <a:schemeClr val="accent3">
                    <a:shade val="30000"/>
                    <a:satMod val="150000"/>
                    <a:alpha val="38000"/>
                  </a:schemeClr>
                </a:outerShdw>
              </a:effectLst>
            </c:spPr>
          </c:dPt>
          <c:dPt>
            <c:idx val="2"/>
            <c:spPr>
              <a:gradFill rotWithShape="1">
                <a:gsLst>
                  <a:gs pos="0">
                    <a:schemeClr val="accent5">
                      <a:tint val="74000"/>
                    </a:schemeClr>
                  </a:gs>
                  <a:gs pos="49000">
                    <a:schemeClr val="accent5">
                      <a:tint val="96000"/>
                      <a:shade val="84000"/>
                      <a:satMod val="110000"/>
                    </a:schemeClr>
                  </a:gs>
                  <a:gs pos="49100">
                    <a:schemeClr val="accent5">
                      <a:shade val="55000"/>
                      <a:satMod val="150000"/>
                    </a:schemeClr>
                  </a:gs>
                  <a:gs pos="92000">
                    <a:schemeClr val="accent5">
                      <a:tint val="98000"/>
                      <a:shade val="90000"/>
                      <a:satMod val="128000"/>
                    </a:schemeClr>
                  </a:gs>
                  <a:gs pos="100000">
                    <a:schemeClr val="accent5">
                      <a:tint val="90000"/>
                      <a:shade val="97000"/>
                      <a:satMod val="128000"/>
                    </a:schemeClr>
                  </a:gs>
                </a:gsLst>
                <a:lin ang="5400000" scaled="1"/>
              </a:gradFill>
              <a:ln w="11430" cap="flat" cmpd="sng" algn="ctr">
                <a:solidFill>
                  <a:schemeClr val="accent5"/>
                </a:solidFill>
                <a:prstDash val="solid"/>
              </a:ln>
              <a:effectLst>
                <a:outerShdw blurRad="39000" dist="25400" dir="5400000" rotWithShape="0">
                  <a:schemeClr val="accent5">
                    <a:shade val="33000"/>
                    <a:alpha val="83000"/>
                  </a:schemeClr>
                </a:outerShdw>
              </a:effectLst>
            </c:spPr>
          </c:dPt>
          <c:dPt>
            <c:idx val="3"/>
            <c:spPr>
              <a:gradFill rotWithShape="1">
                <a:gsLst>
                  <a:gs pos="0">
                    <a:schemeClr val="accent4">
                      <a:tint val="74000"/>
                    </a:schemeClr>
                  </a:gs>
                  <a:gs pos="49000">
                    <a:schemeClr val="accent4">
                      <a:tint val="96000"/>
                      <a:shade val="84000"/>
                      <a:satMod val="110000"/>
                    </a:schemeClr>
                  </a:gs>
                  <a:gs pos="49100">
                    <a:schemeClr val="accent4">
                      <a:shade val="55000"/>
                      <a:satMod val="150000"/>
                    </a:schemeClr>
                  </a:gs>
                  <a:gs pos="92000">
                    <a:schemeClr val="accent4">
                      <a:tint val="98000"/>
                      <a:shade val="90000"/>
                      <a:satMod val="128000"/>
                    </a:schemeClr>
                  </a:gs>
                  <a:gs pos="100000">
                    <a:schemeClr val="accent4">
                      <a:tint val="90000"/>
                      <a:shade val="97000"/>
                      <a:satMod val="128000"/>
                    </a:schemeClr>
                  </a:gs>
                </a:gsLst>
                <a:lin ang="5400000" scaled="1"/>
              </a:gradFill>
              <a:ln w="11430" cap="flat" cmpd="sng" algn="ctr">
                <a:solidFill>
                  <a:schemeClr val="accent4"/>
                </a:solidFill>
                <a:prstDash val="solid"/>
              </a:ln>
              <a:effectLst>
                <a:outerShdw blurRad="39000" dist="25400" dir="5400000" rotWithShape="0">
                  <a:schemeClr val="accent4">
                    <a:shade val="33000"/>
                    <a:alpha val="83000"/>
                  </a:schemeClr>
                </a:outerShdw>
              </a:effectLst>
            </c:spPr>
          </c:dPt>
          <c:dPt>
            <c:idx val="4"/>
            <c:spPr>
              <a:gradFill rotWithShape="1">
                <a:gsLst>
                  <a:gs pos="0">
                    <a:schemeClr val="accent3">
                      <a:tint val="15000"/>
                      <a:satMod val="250000"/>
                    </a:schemeClr>
                  </a:gs>
                  <a:gs pos="49000">
                    <a:schemeClr val="accent3">
                      <a:tint val="50000"/>
                      <a:satMod val="200000"/>
                    </a:schemeClr>
                  </a:gs>
                  <a:gs pos="49100">
                    <a:schemeClr val="accent3">
                      <a:tint val="64000"/>
                      <a:satMod val="160000"/>
                    </a:schemeClr>
                  </a:gs>
                  <a:gs pos="92000">
                    <a:schemeClr val="accent3">
                      <a:tint val="50000"/>
                      <a:satMod val="200000"/>
                    </a:schemeClr>
                  </a:gs>
                  <a:gs pos="100000">
                    <a:schemeClr val="accent3">
                      <a:tint val="43000"/>
                      <a:satMod val="190000"/>
                    </a:schemeClr>
                  </a:gs>
                </a:gsLst>
                <a:lin ang="5400000" scaled="1"/>
              </a:gradFill>
              <a:ln w="11430" cap="flat" cmpd="sng" algn="ctr">
                <a:solidFill>
                  <a:schemeClr val="accent3"/>
                </a:solidFill>
                <a:prstDash val="solid"/>
              </a:ln>
              <a:effectLst>
                <a:outerShdw blurRad="50800" dist="25000" dir="5400000" rotWithShape="0">
                  <a:schemeClr val="accent3">
                    <a:shade val="30000"/>
                    <a:satMod val="150000"/>
                    <a:alpha val="38000"/>
                  </a:schemeClr>
                </a:outerShdw>
              </a:effectLst>
            </c:spPr>
          </c:dPt>
          <c:dLbls>
            <c:dLbl>
              <c:idx val="0"/>
              <c:layout>
                <c:manualLayout>
                  <c:x val="-2.6861048945251106E-3"/>
                  <c:y val="0.17663907171950083"/>
                </c:manualLayout>
              </c:layout>
              <c:spPr/>
              <c:txPr>
                <a:bodyPr/>
                <a:lstStyle/>
                <a:p>
                  <a:pPr>
                    <a:defRPr>
                      <a:gradFill>
                        <a:gsLst>
                          <a:gs pos="0">
                            <a:srgbClr val="FFFFFF"/>
                          </a:gs>
                          <a:gs pos="100000">
                            <a:srgbClr val="FFFFFF"/>
                          </a:gs>
                        </a:gsLst>
                        <a:lin ang="5400000" scaled="1"/>
                      </a:gradFill>
                    </a:defRPr>
                  </a:pPr>
                  <a:endParaRPr lang="en-US"/>
                </a:p>
              </c:txPr>
              <c:showCatName val="1"/>
            </c:dLbl>
            <c:dLbl>
              <c:idx val="1"/>
              <c:layout>
                <c:manualLayout>
                  <c:x val="-1.4572973640759141E-4"/>
                  <c:y val="-3.2421270516016266E-2"/>
                </c:manualLayout>
              </c:layout>
              <c:spPr/>
              <c:txPr>
                <a:bodyPr/>
                <a:lstStyle/>
                <a:p>
                  <a:pPr>
                    <a:defRPr>
                      <a:gradFill>
                        <a:gsLst>
                          <a:gs pos="0">
                            <a:srgbClr val="FFFFFF"/>
                          </a:gs>
                          <a:gs pos="100000">
                            <a:srgbClr val="FFFFFF"/>
                          </a:gs>
                        </a:gsLst>
                        <a:lin ang="5400000" scaled="1"/>
                      </a:gradFill>
                    </a:defRPr>
                  </a:pPr>
                  <a:endParaRPr lang="en-US"/>
                </a:p>
              </c:txPr>
              <c:showCatName val="1"/>
            </c:dLbl>
            <c:dLbl>
              <c:idx val="2"/>
              <c:layout>
                <c:manualLayout>
                  <c:x val="-5.9579623684440502E-2"/>
                  <c:y val="-8.0975138909909927E-2"/>
                </c:manualLayout>
              </c:layout>
              <c:spPr/>
              <c:txPr>
                <a:bodyPr/>
                <a:lstStyle/>
                <a:p>
                  <a:pPr>
                    <a:lnSpc>
                      <a:spcPct val="90000"/>
                    </a:lnSpc>
                    <a:defRPr>
                      <a:gradFill>
                        <a:gsLst>
                          <a:gs pos="0">
                            <a:srgbClr val="FFFFFF"/>
                          </a:gs>
                          <a:gs pos="100000">
                            <a:srgbClr val="FFFFFF"/>
                          </a:gs>
                        </a:gsLst>
                        <a:lin ang="5400000" scaled="1"/>
                      </a:gradFill>
                    </a:defRPr>
                  </a:pPr>
                  <a:endParaRPr lang="en-US"/>
                </a:p>
              </c:txPr>
              <c:showCatName val="1"/>
            </c:dLbl>
            <c:dLbl>
              <c:idx val="3"/>
              <c:layout>
                <c:manualLayout>
                  <c:x val="7.9200963255566414E-2"/>
                  <c:y val="-8.1756412277551566E-2"/>
                </c:manualLayout>
              </c:layout>
              <c:spPr/>
              <c:txPr>
                <a:bodyPr/>
                <a:lstStyle/>
                <a:p>
                  <a:pPr>
                    <a:defRPr>
                      <a:gradFill>
                        <a:gsLst>
                          <a:gs pos="0">
                            <a:srgbClr val="FFFFFF"/>
                          </a:gs>
                          <a:gs pos="100000">
                            <a:srgbClr val="FFFFFF"/>
                          </a:gs>
                        </a:gsLst>
                        <a:lin ang="5400000" scaled="1"/>
                      </a:gradFill>
                    </a:defRPr>
                  </a:pPr>
                  <a:endParaRPr lang="en-US"/>
                </a:p>
              </c:txPr>
              <c:showCatName val="1"/>
            </c:dLbl>
            <c:dLbl>
              <c:idx val="4"/>
              <c:layout>
                <c:manualLayout>
                  <c:x val="-2.0101333142225543E-2"/>
                  <c:y val="-5.0410348431279874E-2"/>
                </c:manualLayout>
              </c:layout>
              <c:spPr/>
              <c:txPr>
                <a:bodyPr/>
                <a:lstStyle/>
                <a:p>
                  <a:pPr>
                    <a:lnSpc>
                      <a:spcPct val="90000"/>
                    </a:lnSpc>
                    <a:defRPr>
                      <a:gradFill>
                        <a:gsLst>
                          <a:gs pos="0">
                            <a:srgbClr val="FFFFFF"/>
                          </a:gs>
                          <a:gs pos="100000">
                            <a:srgbClr val="FFFFFF"/>
                          </a:gs>
                        </a:gsLst>
                        <a:lin ang="5400000" scaled="1"/>
                      </a:gradFill>
                    </a:defRPr>
                  </a:pPr>
                  <a:endParaRPr lang="en-US"/>
                </a:p>
              </c:txPr>
              <c:showCatName val="1"/>
            </c:dLbl>
            <c:showCatName val="1"/>
          </c:dLbls>
          <c:cat>
            <c:strRef>
              <c:f>Sheet1!$A$2:$A$6</c:f>
              <c:strCache>
                <c:ptCount val="5"/>
                <c:pt idx="0">
                  <c:v>Software</c:v>
                </c:pt>
                <c:pt idx="1">
                  <c:v>People Cost at Provider</c:v>
                </c:pt>
                <c:pt idx="2">
                  <c:v>People</c:v>
                </c:pt>
                <c:pt idx="3">
                  <c:v>Hardware</c:v>
                </c:pt>
                <c:pt idx="4">
                  <c:v>Hardware Cost at Provider</c:v>
                </c:pt>
              </c:strCache>
            </c:strRef>
          </c:cat>
          <c:val>
            <c:numRef>
              <c:f>Sheet1!$B$2:$B$6</c:f>
              <c:numCache>
                <c:formatCode>General</c:formatCode>
                <c:ptCount val="5"/>
                <c:pt idx="0">
                  <c:v>70</c:v>
                </c:pt>
                <c:pt idx="1">
                  <c:v>10</c:v>
                </c:pt>
                <c:pt idx="2">
                  <c:v>10</c:v>
                </c:pt>
                <c:pt idx="3">
                  <c:v>10</c:v>
                </c:pt>
                <c:pt idx="4">
                  <c:v>10</c:v>
                </c:pt>
              </c:numCache>
            </c:numRef>
          </c:val>
        </c:ser>
        <c:dLbls>
          <c:showCatName val="1"/>
        </c:dLbls>
        <c:firstSliceAng val="246"/>
      </c:pieChart>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6/18/2009</a:t>
            </a:fld>
            <a:endParaRPr lang="en-US" dirty="0"/>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Autofit/>
          </a:bodyPr>
          <a:lstStyle/>
          <a:p>
            <a:pPr>
              <a:spcAft>
                <a:spcPts val="589"/>
              </a:spcAft>
            </a:pPr>
            <a:endParaRPr lang="en-US" dirty="0"/>
          </a:p>
        </p:txBody>
      </p:sp>
      <p:sp>
        <p:nvSpPr>
          <p:cNvPr id="36868" name="Header Placeholder 3"/>
          <p:cNvSpPr>
            <a:spLocks noGrp="1"/>
          </p:cNvSpPr>
          <p:nvPr>
            <p:ph type="hdr" sz="quarter"/>
          </p:nvPr>
        </p:nvSpPr>
        <p:spPr>
          <a:xfrm>
            <a:off x="0" y="0"/>
            <a:ext cx="2971800" cy="457200"/>
          </a:xfrm>
          <a:prstGeom prst="rect">
            <a:avLst/>
          </a:prstGeom>
          <a:noFill/>
        </p:spPr>
        <p:txBody>
          <a:bodyPr lIns="89165" tIns="44582" rIns="89165" bIns="44582"/>
          <a:lstStyle/>
          <a:p>
            <a:endParaRPr lang="en-US" dirty="0" smtClean="0"/>
          </a:p>
        </p:txBody>
      </p:sp>
      <p:sp>
        <p:nvSpPr>
          <p:cNvPr id="36869" name="Date Placeholder 4"/>
          <p:cNvSpPr>
            <a:spLocks noGrp="1"/>
          </p:cNvSpPr>
          <p:nvPr>
            <p:ph type="dt" sz="quarter" idx="1"/>
          </p:nvPr>
        </p:nvSpPr>
        <p:spPr>
          <a:xfrm>
            <a:off x="3884613" y="0"/>
            <a:ext cx="2971800" cy="457200"/>
          </a:xfrm>
          <a:prstGeom prst="rect">
            <a:avLst/>
          </a:prstGeom>
          <a:noFill/>
        </p:spPr>
        <p:txBody>
          <a:bodyPr/>
          <a:lstStyle/>
          <a:p>
            <a:fld id="{4F7C5507-1049-429A-8661-D8816190EEB9}" type="datetime8">
              <a:rPr lang="en-US" smtClean="0"/>
              <a:pPr/>
              <a:t>6/18/2009 6:27 PM</a:t>
            </a:fld>
            <a:endParaRPr lang="en-US" dirty="0" smtClean="0"/>
          </a:p>
        </p:txBody>
      </p:sp>
      <p:sp>
        <p:nvSpPr>
          <p:cNvPr id="36870" name="Footer Placeholder 5"/>
          <p:cNvSpPr>
            <a:spLocks noGrp="1"/>
          </p:cNvSpPr>
          <p:nvPr>
            <p:ph type="ftr" sz="quarter" idx="4"/>
          </p:nvPr>
        </p:nvSpPr>
        <p:spPr>
          <a:xfrm>
            <a:off x="-5212903" y="3598895"/>
            <a:ext cx="5212903" cy="4263188"/>
          </a:xfrm>
          <a:prstGeom prst="rect">
            <a:avLst/>
          </a:prstGeom>
          <a:noFill/>
        </p:spPr>
        <p:txBody>
          <a:bodyPr lIns="87578" tIns="43789" rIns="87578" bIns="43789"/>
          <a:lstStyle/>
          <a:p>
            <a:r>
              <a:rPr lang="en-US" dirty="0" smtClean="0"/>
              <a:t>© 2007 Microsoft Corporation. All rights reserved. Microsoft, Windows, Windows Vista and other product names are or may be registered trademarks and/or trademarks in the U.S. and/or other countries.</a:t>
            </a:r>
          </a:p>
          <a:p>
            <a:r>
              <a:rPr lang="en-US" dirty="0"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br>
            <a:r>
              <a:rPr lang="en-US" dirty="0" smtClean="0"/>
              <a:t>MICROSOFT MAKES NO WARRANTIES, EXPRESS, IMPLIED OR STATUTORY, AS TO THE INFORMATION IN THIS PRESENTATION.</a:t>
            </a:r>
          </a:p>
        </p:txBody>
      </p:sp>
      <p:sp>
        <p:nvSpPr>
          <p:cNvPr id="36871" name="Slide Number Placeholder 6"/>
          <p:cNvSpPr>
            <a:spLocks noGrp="1"/>
          </p:cNvSpPr>
          <p:nvPr>
            <p:ph type="sldNum" sz="quarter" idx="5"/>
          </p:nvPr>
        </p:nvSpPr>
        <p:spPr>
          <a:noFill/>
        </p:spPr>
        <p:txBody>
          <a:bodyPr/>
          <a:lstStyle/>
          <a:p>
            <a:fld id="{C1073695-8E18-4EE5-A74F-ED0F0F85AF39}" type="slidenum">
              <a:rPr lang="en-US" smtClean="0"/>
              <a:pPr/>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Aft>
                <a:spcPts val="589"/>
              </a:spcAft>
            </a:pPr>
            <a:endParaRPr lang="en-US" dirty="0" smtClean="0"/>
          </a:p>
        </p:txBody>
      </p:sp>
      <p:sp>
        <p:nvSpPr>
          <p:cNvPr id="4" name="Slide Number Placeholder 3"/>
          <p:cNvSpPr>
            <a:spLocks noGrp="1"/>
          </p:cNvSpPr>
          <p:nvPr>
            <p:ph type="sldNum" sz="quarter" idx="10"/>
          </p:nvPr>
        </p:nvSpPr>
        <p:spPr/>
        <p:txBody>
          <a:bodyPr/>
          <a:lstStyle/>
          <a:p>
            <a:pPr algn="r" rtl="0" fontAlgn="base">
              <a:spcBef>
                <a:spcPct val="0"/>
              </a:spcBef>
              <a:spcAft>
                <a:spcPct val="0"/>
              </a:spcAft>
              <a:defRPr/>
            </a:pPr>
            <a:fld id="{69617F17-64BC-4A2E-ADE1-AB5EC1AD9AF8}" type="slidenum">
              <a:rPr lang="en-US" sz="1200" kern="1200">
                <a:solidFill>
                  <a:prstClr val="black"/>
                </a:solidFill>
                <a:latin typeface="Arial" pitchFamily="34" charset="0"/>
                <a:ea typeface="MS PGothic" pitchFamily="34" charset="-128"/>
                <a:cs typeface="Arial" pitchFamily="34" charset="0"/>
              </a:rPr>
              <a:pPr algn="r" rtl="0" fontAlgn="base">
                <a:spcBef>
                  <a:spcPct val="0"/>
                </a:spcBef>
                <a:spcAft>
                  <a:spcPct val="0"/>
                </a:spcAft>
                <a:defRPr/>
              </a:pPr>
              <a:t>20</a:t>
            </a:fld>
            <a:endParaRPr lang="en-US" sz="1200" kern="1200" dirty="0">
              <a:solidFill>
                <a:prstClr val="black"/>
              </a:solidFill>
              <a:latin typeface="Arial" pitchFamily="34" charset="0"/>
              <a:ea typeface="MS PGothic" pitchFamily="34" charset="-128"/>
              <a:cs typeface="Arial" pitchFamily="34" charset="0"/>
            </a:endParaRPr>
          </a:p>
        </p:txBody>
      </p:sp>
      <p:sp>
        <p:nvSpPr>
          <p:cNvPr id="5" name="Footer Placeholder 5"/>
          <p:cNvSpPr>
            <a:spLocks noGrp="1"/>
          </p:cNvSpPr>
          <p:nvPr>
            <p:ph type="ftr" sz="quarter" idx="4"/>
          </p:nvPr>
        </p:nvSpPr>
        <p:spPr>
          <a:xfrm>
            <a:off x="0" y="8686800"/>
            <a:ext cx="6172200" cy="457200"/>
          </a:xfrm>
          <a:prstGeom prst="rect">
            <a:avLst/>
          </a:prstGeom>
        </p:spPr>
        <p:txBody>
          <a:bodyPr/>
          <a:lstStyle/>
          <a:p>
            <a:pPr lvl="0"/>
            <a:r>
              <a:rPr dirty="0" smtClean="0">
                <a:ea typeface="MS PGothic" charset="0"/>
                <a:cs typeface="+mn-cs"/>
              </a:rPr>
              <a:t>© 2008 Microsoft Corporation. All rights reserved. Microsoft, Windows, Windows Vista and other product names are or may be registered trademarks and/or trademarks in the U.S. and/or other countries.</a:t>
            </a:r>
          </a:p>
          <a:p>
            <a:pPr lvl="0"/>
            <a:r>
              <a:rPr dirty="0" smtClean="0">
                <a:ea typeface="MS PGothic" charset="0"/>
                <a:cs typeface="+mn-cs"/>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dirty="0" smtClean="0">
                <a:ea typeface="MS PGothic" charset="0"/>
                <a:cs typeface="+mn-cs"/>
              </a:rPr>
            </a:br>
            <a:r>
              <a:rPr dirty="0" smtClean="0">
                <a:ea typeface="MS PGothic" charset="0"/>
                <a:cs typeface="+mn-cs"/>
              </a:rPr>
              <a:t>MICROSOFT MAKES NO WARRANTIES, EXPRESS, IMPLIED OR STATUTORY, AS TO THE INFORMATION IN THIS PRESENTATION.</a:t>
            </a:r>
            <a:endParaRPr sz="2400" dirty="0">
              <a:solidFill>
                <a:prstClr val="black"/>
              </a:solidFill>
              <a:ea typeface="MS PGothic"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0366C4-86DD-42EE-A6DE-C7CD15E2FEA3}"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A090AF7-2C27-4D85-941C-3A1033C97113}"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4406900"/>
            <a:ext cx="5470525" cy="1523495"/>
          </a:xfrm>
        </p:spPr>
        <p:txBody>
          <a:bodyPr vert="horz" wrap="square" lIns="0" tIns="0" rIns="0" bIns="0" rtlCol="0" anchor="t" anchorCtr="0">
            <a:noAutofit/>
          </a:bodyPr>
          <a:lstStyle>
            <a:lvl1pPr>
              <a:lnSpc>
                <a:spcPct val="90000"/>
              </a:lnSpc>
              <a:defRPr kumimoji="0" lang="en-US" sz="4000" b="1" i="0" u="none" strike="noStrike" kern="1200" cap="all" spc="-150" normalizeH="0" baseline="0" noProof="0" dirty="0">
                <a:ln w="3175">
                  <a:noFill/>
                </a:ln>
                <a:gradFill>
                  <a:gsLst>
                    <a:gs pos="5000">
                      <a:schemeClr val="tx1"/>
                    </a:gs>
                    <a:gs pos="85000">
                      <a:schemeClr val="tx2"/>
                    </a:gs>
                  </a:gsLst>
                  <a:lin ang="5400000" scaled="0"/>
                </a:gradFill>
                <a:effectLst>
                  <a:outerShdw blurRad="88900" algn="ctr" rotWithShape="0">
                    <a:prstClr val="black">
                      <a:alpha val="40000"/>
                    </a:prstClr>
                  </a:outerShdw>
                </a:effectLst>
                <a:uLnTx/>
                <a:uFillTx/>
                <a:latin typeface="+mj-lt"/>
                <a:ea typeface="+mj-ea"/>
                <a:cs typeface="+mj-cs"/>
              </a:defRPr>
            </a:lvl1pPr>
          </a:lstStyle>
          <a:p>
            <a:pPr marL="0" marR="0" lvl="0" indent="0" algn="l" defTabSz="914363" rtl="0" eaLnBrk="1" fontAlgn="auto" latinLnBrk="0" hangingPunct="1">
              <a:lnSpc>
                <a:spcPct val="90000"/>
              </a:lnSpc>
              <a:spcBef>
                <a:spcPct val="0"/>
              </a:spcBef>
              <a:spcAft>
                <a:spcPts val="0"/>
              </a:spcAft>
              <a:buClrTx/>
              <a:buSzTx/>
              <a:buFontTx/>
              <a:buNone/>
              <a:tabLst/>
              <a:defRPr/>
            </a:pPr>
            <a:r>
              <a:rPr lang="en-US" smtClean="0"/>
              <a:t>Click to edit Master title style</a:t>
            </a:r>
            <a:endParaRPr lang="en-US" dirty="0"/>
          </a:p>
        </p:txBody>
      </p:sp>
      <p:sp>
        <p:nvSpPr>
          <p:cNvPr id="3" name="Subtitle 2"/>
          <p:cNvSpPr>
            <a:spLocks noGrp="1"/>
          </p:cNvSpPr>
          <p:nvPr>
            <p:ph type="subTitle" idx="1"/>
          </p:nvPr>
        </p:nvSpPr>
        <p:spPr>
          <a:xfrm>
            <a:off x="3292475" y="2895600"/>
            <a:ext cx="5470525" cy="1447801"/>
          </a:xfrm>
        </p:spPr>
        <p:txBody>
          <a:bodyPr vert="horz" lIns="0" tIns="0" rIns="0" bIns="0" rtlCol="0" anchor="b">
            <a:noAutofit/>
          </a:bodyPr>
          <a:lstStyle>
            <a:lvl1pPr marL="0" indent="0" algn="l">
              <a:lnSpc>
                <a:spcPct val="90000"/>
              </a:lnSpc>
              <a:spcBef>
                <a:spcPts val="0"/>
              </a:spcBef>
              <a:buNone/>
              <a:defRPr kumimoji="0" lang="en-US" sz="2400" b="0" i="0" u="none" strike="noStrike" kern="1200" cap="none" spc="0" normalizeH="0" baseline="0" noProof="0" dirty="0">
                <a:ln>
                  <a:noFill/>
                </a:ln>
                <a:gradFill>
                  <a:gsLst>
                    <a:gs pos="0">
                      <a:schemeClr val="tx1"/>
                    </a:gs>
                    <a:gs pos="100000">
                      <a:schemeClr val="tx1"/>
                    </a:gs>
                  </a:gsLst>
                  <a:lin ang="5400000" scaled="0"/>
                </a:gradFill>
                <a:effectLst/>
                <a:uLnTx/>
                <a:uFillTx/>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pPr marL="0" marR="0" lvl="0" indent="0" algn="l" defTabSz="914363" rtl="0" eaLnBrk="1" fontAlgn="auto" latinLnBrk="0" hangingPunct="1">
              <a:lnSpc>
                <a:spcPct val="90000"/>
              </a:lnSpc>
              <a:spcBef>
                <a:spcPts val="0"/>
              </a:spcBef>
              <a:spcAft>
                <a:spcPts val="0"/>
              </a:spcAft>
              <a:buClrTx/>
              <a:buSzTx/>
              <a:buFontTx/>
              <a:buNone/>
              <a:tabLst/>
              <a:defRPr/>
            </a:pPr>
            <a:r>
              <a:rPr lang="en-US"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1742015"/>
          </a:xfrm>
        </p:spPr>
        <p:txBody>
          <a:bodyPr>
            <a:spAutoFit/>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1 - Prints in GRAYSCALE">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email">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pPr lvl="0" algn="l" rtl="0" eaLnBrk="0" fontAlgn="base" hangingPunct="0">
              <a:lnSpc>
                <a:spcPct val="90000"/>
              </a:lnSpc>
              <a:spcBef>
                <a:spcPct val="0"/>
              </a:spcBef>
              <a:spcAft>
                <a:spcPct val="0"/>
              </a:spcAft>
            </a:pPr>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1775871"/>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6" r:id="rId2"/>
    <p:sldLayoutId id="2147483697" r:id="rId3"/>
    <p:sldLayoutId id="2147483698" r:id="rId4"/>
    <p:sldLayoutId id="2147483700" r:id="rId5"/>
    <p:sldLayoutId id="2147483701" r:id="rId6"/>
    <p:sldLayoutId id="2147483702" r:id="rId7"/>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4000" b="0" kern="1200" cap="none" spc="-150" dirty="0">
          <a:ln w="3175">
            <a:noFill/>
          </a:ln>
          <a:gradFill>
            <a:gsLst>
              <a:gs pos="5000">
                <a:schemeClr val="tx1"/>
              </a:gs>
              <a:gs pos="85000">
                <a:schemeClr val="tx2"/>
              </a:gs>
            </a:gsLst>
            <a:lin ang="5400000" scaled="0"/>
          </a:gradFill>
          <a:effectLst>
            <a:outerShdw blurRad="88900" algn="ctr" rotWithShape="0">
              <a:prstClr val="black">
                <a:alpha val="40000"/>
              </a:prstClr>
            </a:outerShdw>
          </a:effectLst>
          <a:latin typeface="+mj-lt"/>
          <a:ea typeface="+mj-ea"/>
          <a:cs typeface="+mj-cs"/>
        </a:defRPr>
      </a:lvl1pPr>
    </p:titleStyle>
    <p:bodyStyle>
      <a:lvl1pPr marL="344488" indent="-344488" algn="l" defTabSz="914363" rtl="0" eaLnBrk="1" latinLnBrk="0" hangingPunct="1">
        <a:lnSpc>
          <a:spcPct val="90000"/>
        </a:lnSpc>
        <a:spcBef>
          <a:spcPct val="20000"/>
        </a:spcBef>
        <a:buFontTx/>
        <a:buBlip>
          <a:blip r:embed="rId10"/>
        </a:buBlip>
        <a:defRPr sz="2800" kern="1200">
          <a:gradFill>
            <a:gsLst>
              <a:gs pos="0">
                <a:schemeClr val="tx1"/>
              </a:gs>
              <a:gs pos="100000">
                <a:schemeClr val="tx1"/>
              </a:gs>
            </a:gsLst>
            <a:lin ang="5400000" scaled="0"/>
          </a:gradFill>
          <a:latin typeface="+mn-lt"/>
          <a:ea typeface="+mn-ea"/>
          <a:cs typeface="+mn-cs"/>
        </a:defRPr>
      </a:lvl1pPr>
      <a:lvl2pPr marL="630238" indent="-285750" algn="l" defTabSz="914363" rtl="0" eaLnBrk="1" latinLnBrk="0" hangingPunct="1">
        <a:lnSpc>
          <a:spcPct val="90000"/>
        </a:lnSpc>
        <a:spcBef>
          <a:spcPct val="20000"/>
        </a:spcBef>
        <a:buFontTx/>
        <a:buBlip>
          <a:blip r:embed="rId10"/>
        </a:buBlip>
        <a:defRPr sz="2400" kern="1200">
          <a:gradFill>
            <a:gsLst>
              <a:gs pos="0">
                <a:schemeClr val="tx1"/>
              </a:gs>
              <a:gs pos="100000">
                <a:schemeClr val="tx1"/>
              </a:gs>
            </a:gsLst>
            <a:lin ang="5400000" scaled="0"/>
          </a:gradFill>
          <a:latin typeface="+mn-lt"/>
          <a:ea typeface="+mn-ea"/>
          <a:cs typeface="+mn-cs"/>
        </a:defRPr>
      </a:lvl2pPr>
      <a:lvl3pPr marL="914400" indent="-284163" algn="l" defTabSz="914363" rtl="0" eaLnBrk="1" latinLnBrk="0" hangingPunct="1">
        <a:lnSpc>
          <a:spcPct val="90000"/>
        </a:lnSpc>
        <a:spcBef>
          <a:spcPct val="20000"/>
        </a:spcBef>
        <a:buFontTx/>
        <a:buBlip>
          <a:blip r:embed="rId10"/>
        </a:buBlip>
        <a:defRPr sz="2000" kern="1200">
          <a:gradFill>
            <a:gsLst>
              <a:gs pos="0">
                <a:schemeClr val="tx1"/>
              </a:gs>
              <a:gs pos="100000">
                <a:schemeClr val="tx1"/>
              </a:gs>
            </a:gsLst>
            <a:lin ang="5400000" scaled="0"/>
          </a:gradFill>
          <a:latin typeface="+mn-lt"/>
          <a:ea typeface="+mn-ea"/>
          <a:cs typeface="+mn-cs"/>
        </a:defRPr>
      </a:lvl3pPr>
      <a:lvl4pPr marL="1146175" indent="-231775" algn="l" defTabSz="914363" rtl="0" eaLnBrk="1" latinLnBrk="0" hangingPunct="1">
        <a:lnSpc>
          <a:spcPct val="90000"/>
        </a:lnSpc>
        <a:spcBef>
          <a:spcPct val="20000"/>
        </a:spcBef>
        <a:buFontTx/>
        <a:buBlip>
          <a:blip r:embed="rId10"/>
        </a:buBlip>
        <a:defRPr sz="1800" kern="1200">
          <a:gradFill>
            <a:gsLst>
              <a:gs pos="0">
                <a:schemeClr val="tx1"/>
              </a:gs>
              <a:gs pos="100000">
                <a:schemeClr val="tx1"/>
              </a:gs>
            </a:gsLst>
            <a:lin ang="5400000" scaled="0"/>
          </a:gradFill>
          <a:latin typeface="+mn-lt"/>
          <a:ea typeface="+mn-ea"/>
          <a:cs typeface="+mn-cs"/>
        </a:defRPr>
      </a:lvl4pPr>
      <a:lvl5pPr marL="1371600" indent="-225425" algn="l" defTabSz="914363" rtl="0" eaLnBrk="1" latinLnBrk="0" hangingPunct="1">
        <a:lnSpc>
          <a:spcPct val="90000"/>
        </a:lnSpc>
        <a:spcBef>
          <a:spcPct val="20000"/>
        </a:spcBef>
        <a:buFontTx/>
        <a:buBlip>
          <a:blip r:embed="rId10"/>
        </a:buBlip>
        <a:defRPr sz="1800" kern="1200">
          <a:gradFill>
            <a:gsLst>
              <a:gs pos="0">
                <a:schemeClr val="tx1"/>
              </a:gs>
              <a:gs pos="100000">
                <a:schemeClr val="tx1"/>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5.xml"/><Relationship Id="rId5" Type="http://schemas.openxmlformats.org/officeDocument/2006/relationships/image" Target="../media/image28.png"/><Relationship Id="rId4" Type="http://schemas.openxmlformats.org/officeDocument/2006/relationships/hyperlink" Target="http://www.microsoft.com/hosting/programs/incubationcenter.msp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partner.microsoft.com/global/program/competencies/isvsolutions" TargetMode="External"/><Relationship Id="rId3" Type="http://schemas.openxmlformats.org/officeDocument/2006/relationships/hyperlink" Target="http://www.microsoft.com/hosting/isv" TargetMode="External"/><Relationship Id="rId7" Type="http://schemas.openxmlformats.org/officeDocument/2006/relationships/hyperlink" Target="http://www.microsoft.com/serviceproviders/scenarios/softwareasaservice.mspx"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hyperlink" Target="http://www.microsoft.com/softwareplusservices/" TargetMode="External"/><Relationship Id="rId5" Type="http://schemas.openxmlformats.org/officeDocument/2006/relationships/hyperlink" Target="http://www.microsoft.com/isv" TargetMode="External"/><Relationship Id="rId4" Type="http://schemas.openxmlformats.org/officeDocument/2006/relationships/hyperlink" Target="http://www.microsoft.com/hosting/programs/incubationcenter.mspx" TargetMode="External"/><Relationship Id="rId9" Type="http://schemas.openxmlformats.org/officeDocument/2006/relationships/hyperlink" Target="http://www.microsoftstartupzone.com/"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18" Type="http://schemas.openxmlformats.org/officeDocument/2006/relationships/image" Target="../media/image19.png"/><Relationship Id="rId3" Type="http://schemas.openxmlformats.org/officeDocument/2006/relationships/image" Target="../media/image5.png"/><Relationship Id="rId21" Type="http://schemas.openxmlformats.org/officeDocument/2006/relationships/image" Target="../media/image22.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8.png"/><Relationship Id="rId2" Type="http://schemas.openxmlformats.org/officeDocument/2006/relationships/notesSlide" Target="../notesSlides/notesSlide3.xml"/><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5.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2.png"/><Relationship Id="rId10" Type="http://schemas.openxmlformats.org/officeDocument/2006/relationships/image" Target="../media/image12.png"/><Relationship Id="rId19" Type="http://schemas.openxmlformats.org/officeDocument/2006/relationships/image" Target="../media/image20.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380999" y="1420814"/>
            <a:ext cx="4133851" cy="4459329"/>
            <a:chOff x="380999" y="1420814"/>
            <a:chExt cx="4133851" cy="4459329"/>
          </a:xfrm>
        </p:grpSpPr>
        <p:sp>
          <p:nvSpPr>
            <p:cNvPr id="34" name="Rectangle 33"/>
            <p:cNvSpPr/>
            <p:nvPr/>
          </p:nvSpPr>
          <p:spPr bwMode="auto">
            <a:xfrm>
              <a:off x="381000" y="1828800"/>
              <a:ext cx="4133088" cy="2971800"/>
            </a:xfrm>
            <a:prstGeom prst="rect">
              <a:avLst/>
            </a:prstGeom>
            <a:gradFill>
              <a:gsLst>
                <a:gs pos="0">
                  <a:schemeClr val="bg1">
                    <a:alpha val="30000"/>
                  </a:schemeClr>
                </a:gs>
                <a:gs pos="100000">
                  <a:schemeClr val="bg1">
                    <a:alpha val="0"/>
                  </a:schemeClr>
                </a:gs>
              </a:gsLst>
              <a:lin ang="5400000" scaled="0"/>
            </a:gradFill>
            <a:ln>
              <a:no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0" name="Rectangle 19"/>
            <p:cNvSpPr/>
            <p:nvPr/>
          </p:nvSpPr>
          <p:spPr bwMode="auto">
            <a:xfrm>
              <a:off x="381000" y="1420814"/>
              <a:ext cx="4133850" cy="407986"/>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0" rIns="91440" bIns="0" numCol="1" rtlCol="0" anchor="ctr" anchorCtr="0" compatLnSpc="1">
              <a:prstTxWarp prst="textNoShape">
                <a:avLst/>
              </a:prstTxWarp>
            </a:bodyPr>
            <a:lstStyle/>
            <a:p>
              <a:pPr fontAlgn="base">
                <a:lnSpc>
                  <a:spcPct val="90000"/>
                </a:lnSpc>
                <a:spcBef>
                  <a:spcPct val="20000"/>
                </a:spcBef>
                <a:spcAft>
                  <a:spcPct val="0"/>
                </a:spcAft>
                <a:buClr>
                  <a:srgbClr val="A8BEE2"/>
                </a:buClr>
                <a:buSzPct val="100000"/>
                <a:defRPr/>
              </a:pPr>
              <a:r>
                <a:rPr lang="en-US" sz="2400" b="1" dirty="0" smtClean="0">
                  <a:gradFill>
                    <a:gsLst>
                      <a:gs pos="0">
                        <a:schemeClr val="tx1"/>
                      </a:gs>
                      <a:gs pos="100000">
                        <a:schemeClr val="tx1"/>
                      </a:gs>
                    </a:gsLst>
                    <a:lin ang="5400000" scaled="0"/>
                  </a:gradFill>
                </a:rPr>
                <a:t>Operations</a:t>
              </a:r>
              <a:endParaRPr lang="en-US" altLang="zh-CN" sz="2400" b="1" dirty="0" smtClean="0">
                <a:gradFill>
                  <a:gsLst>
                    <a:gs pos="0">
                      <a:srgbClr val="FFFFFF"/>
                    </a:gs>
                    <a:gs pos="100000">
                      <a:srgbClr val="FFFFFF"/>
                    </a:gs>
                  </a:gsLst>
                  <a:lin ang="5400000" scaled="0"/>
                </a:gradFill>
              </a:endParaRPr>
            </a:p>
          </p:txBody>
        </p:sp>
        <p:sp>
          <p:nvSpPr>
            <p:cNvPr id="27" name="Content Placeholder 2"/>
            <p:cNvSpPr txBox="1">
              <a:spLocks/>
            </p:cNvSpPr>
            <p:nvPr/>
          </p:nvSpPr>
          <p:spPr>
            <a:xfrm>
              <a:off x="380999" y="1842114"/>
              <a:ext cx="4095751" cy="4038029"/>
            </a:xfrm>
            <a:prstGeom prst="rect">
              <a:avLst/>
            </a:prstGeom>
          </p:spPr>
          <p:txBody>
            <a:bodyPr/>
            <a:lstStyle/>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Data centre management</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Production application monitoring </a:t>
              </a:r>
              <a:b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b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and administration</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System configuration management, </a:t>
              </a:r>
              <a:b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b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fast server provisioning</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System performance analysis </a:t>
              </a:r>
              <a:b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b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and capacity forecasting</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Firewalls, intrusion detection, data security</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Tier 1 and 2 customer support</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Disaster recovery, including user </a:t>
              </a:r>
              <a:b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b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and account level data restore</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Data migration and transformation</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24/7 break-fix support</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Controls for compliance </a:t>
              </a:r>
              <a:b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b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with audit standards</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SLA management</a:t>
              </a:r>
              <a:endParaRPr kumimoji="0" lang="en-AU" sz="1600" b="0" i="0" u="none" strike="noStrike" kern="1200" cap="none" spc="0" normalizeH="0" baseline="0" noProof="0" dirty="0">
                <a:ln>
                  <a:noFill/>
                </a:ln>
                <a:gradFill>
                  <a:gsLst>
                    <a:gs pos="0">
                      <a:schemeClr val="tx1"/>
                    </a:gs>
                    <a:gs pos="100000">
                      <a:schemeClr val="tx1"/>
                    </a:gs>
                  </a:gsLst>
                  <a:lin ang="5400000" scaled="0"/>
                </a:gradFill>
                <a:effectLst/>
                <a:uLnTx/>
                <a:uFillTx/>
                <a:latin typeface="+mn-lt"/>
                <a:ea typeface="+mn-ea"/>
                <a:cs typeface="+mn-cs"/>
              </a:endParaRPr>
            </a:p>
          </p:txBody>
        </p:sp>
      </p:grpSp>
      <p:grpSp>
        <p:nvGrpSpPr>
          <p:cNvPr id="37" name="Group 36"/>
          <p:cNvGrpSpPr/>
          <p:nvPr/>
        </p:nvGrpSpPr>
        <p:grpSpPr>
          <a:xfrm>
            <a:off x="4629912" y="1420814"/>
            <a:ext cx="4133088" cy="3379786"/>
            <a:chOff x="4629912" y="1420814"/>
            <a:chExt cx="4133088" cy="3379786"/>
          </a:xfrm>
        </p:grpSpPr>
        <p:sp>
          <p:nvSpPr>
            <p:cNvPr id="35" name="Rectangle 34"/>
            <p:cNvSpPr/>
            <p:nvPr/>
          </p:nvSpPr>
          <p:spPr bwMode="auto">
            <a:xfrm>
              <a:off x="4629912" y="1828800"/>
              <a:ext cx="4133088" cy="2971800"/>
            </a:xfrm>
            <a:prstGeom prst="rect">
              <a:avLst/>
            </a:prstGeom>
            <a:gradFill>
              <a:gsLst>
                <a:gs pos="0">
                  <a:schemeClr val="bg1">
                    <a:alpha val="30000"/>
                  </a:schemeClr>
                </a:gs>
                <a:gs pos="100000">
                  <a:schemeClr val="bg1">
                    <a:alpha val="0"/>
                  </a:schemeClr>
                </a:gs>
              </a:gsLst>
              <a:lin ang="5400000" scaled="0"/>
            </a:gradFill>
            <a:ln>
              <a:no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1" name="Rectangle 20"/>
            <p:cNvSpPr/>
            <p:nvPr/>
          </p:nvSpPr>
          <p:spPr bwMode="auto">
            <a:xfrm>
              <a:off x="4629912" y="1420814"/>
              <a:ext cx="4133088" cy="407986"/>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0" rIns="91440" bIns="0" numCol="1" rtlCol="0" anchor="ctr" anchorCtr="0" compatLnSpc="1">
              <a:prstTxWarp prst="textNoShape">
                <a:avLst/>
              </a:prstTxWarp>
            </a:bodyPr>
            <a:lstStyle/>
            <a:p>
              <a:pPr fontAlgn="base">
                <a:lnSpc>
                  <a:spcPct val="90000"/>
                </a:lnSpc>
                <a:spcBef>
                  <a:spcPct val="20000"/>
                </a:spcBef>
                <a:spcAft>
                  <a:spcPct val="0"/>
                </a:spcAft>
                <a:buClr>
                  <a:srgbClr val="A8BEE2"/>
                </a:buClr>
                <a:buSzPct val="100000"/>
                <a:defRPr/>
              </a:pPr>
              <a:r>
                <a:rPr lang="en-US" sz="2400" b="1" dirty="0" smtClean="0">
                  <a:gradFill>
                    <a:gsLst>
                      <a:gs pos="0">
                        <a:srgbClr val="FFFFFF"/>
                      </a:gs>
                      <a:gs pos="100000">
                        <a:srgbClr val="FFFFFF"/>
                      </a:gs>
                    </a:gsLst>
                    <a:lin ang="5400000" scaled="0"/>
                  </a:gradFill>
                </a:rPr>
                <a:t>Business</a:t>
              </a:r>
              <a:endParaRPr lang="en-US" altLang="zh-CN" sz="1600" b="1" dirty="0" smtClean="0">
                <a:gradFill>
                  <a:gsLst>
                    <a:gs pos="0">
                      <a:schemeClr val="tx1"/>
                    </a:gs>
                    <a:gs pos="100000">
                      <a:schemeClr val="tx1"/>
                    </a:gs>
                  </a:gsLst>
                  <a:lin ang="5400000" scaled="0"/>
                </a:gradFill>
              </a:endParaRPr>
            </a:p>
          </p:txBody>
        </p:sp>
        <p:sp>
          <p:nvSpPr>
            <p:cNvPr id="29" name="Content Placeholder 3"/>
            <p:cNvSpPr txBox="1">
              <a:spLocks/>
            </p:cNvSpPr>
            <p:nvPr/>
          </p:nvSpPr>
          <p:spPr>
            <a:xfrm>
              <a:off x="4629912" y="1842114"/>
              <a:ext cx="4038600" cy="2191369"/>
            </a:xfrm>
            <a:prstGeom prst="rect">
              <a:avLst/>
            </a:prstGeom>
          </p:spPr>
          <p:txBody>
            <a:bodyPr/>
            <a:lstStyle/>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Automated customer and end user account/service provisioning</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Usage metering, reporting, and </a:t>
              </a:r>
              <a:b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b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analytics by user and customer</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Automated billing and collections </a:t>
              </a:r>
              <a:b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b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with usage detail</a:t>
              </a:r>
            </a:p>
            <a:p>
              <a:pPr marL="171450" marR="0" lvl="0" indent="-171450" algn="l" defTabSz="914363" rtl="0" eaLnBrk="1" fontAlgn="auto" latinLnBrk="0" hangingPunct="1">
                <a:lnSpc>
                  <a:spcPct val="90000"/>
                </a:lnSpc>
                <a:spcBef>
                  <a:spcPct val="20000"/>
                </a:spcBef>
                <a:spcAft>
                  <a:spcPts val="0"/>
                </a:spcAft>
                <a:buClrTx/>
                <a:buSzTx/>
                <a:buFontTx/>
                <a:buBlip>
                  <a:blip r:embed="rId3"/>
                </a:buBlip>
                <a:tabLst/>
                <a:defRPr/>
              </a:pP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Product cross-sell and up-sell </a:t>
              </a:r>
              <a:b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br>
              <a:r>
                <a:rPr kumimoji="0" lang="en-AU" sz="1600" b="0" i="0" u="none" strike="noStrike" kern="1200" cap="none" spc="0" normalizeH="0" baseline="0" noProof="0" dirty="0" smtClean="0">
                  <a:ln>
                    <a:noFill/>
                  </a:ln>
                  <a:gradFill>
                    <a:gsLst>
                      <a:gs pos="0">
                        <a:schemeClr val="tx1"/>
                      </a:gs>
                      <a:gs pos="100000">
                        <a:schemeClr val="tx1"/>
                      </a:gs>
                    </a:gsLst>
                    <a:lin ang="5400000" scaled="0"/>
                  </a:gradFill>
                  <a:effectLst/>
                  <a:uLnTx/>
                  <a:uFillTx/>
                  <a:latin typeface="+mn-lt"/>
                  <a:ea typeface="+mn-ea"/>
                  <a:cs typeface="+mn-cs"/>
                </a:rPr>
                <a:t>during customer support calls</a:t>
              </a:r>
            </a:p>
            <a:p>
              <a:pPr marL="344488" marR="0" lvl="0" indent="-344488" algn="l" defTabSz="914363" rtl="0" eaLnBrk="1" fontAlgn="auto" latinLnBrk="0" hangingPunct="1">
                <a:lnSpc>
                  <a:spcPct val="90000"/>
                </a:lnSpc>
                <a:spcBef>
                  <a:spcPct val="20000"/>
                </a:spcBef>
                <a:spcAft>
                  <a:spcPts val="0"/>
                </a:spcAft>
                <a:buClrTx/>
                <a:buSzTx/>
                <a:buFontTx/>
                <a:buBlip>
                  <a:blip r:embed="rId3"/>
                </a:buBlip>
                <a:tabLst/>
                <a:defRPr/>
              </a:pPr>
              <a:endParaRPr kumimoji="0" lang="en-AU" sz="1600" b="0" i="0" u="none" strike="noStrike" kern="1200" cap="none" spc="0" normalizeH="0" baseline="0" noProof="0" dirty="0">
                <a:ln>
                  <a:noFill/>
                </a:ln>
                <a:gradFill>
                  <a:gsLst>
                    <a:gs pos="0">
                      <a:schemeClr val="tx1"/>
                    </a:gs>
                    <a:gs pos="100000">
                      <a:schemeClr val="tx1"/>
                    </a:gs>
                  </a:gsLst>
                  <a:lin ang="5400000" scaled="0"/>
                </a:gradFill>
                <a:effectLst/>
                <a:uLnTx/>
                <a:uFillTx/>
                <a:latin typeface="+mn-lt"/>
                <a:ea typeface="+mn-ea"/>
                <a:cs typeface="+mn-cs"/>
              </a:endParaRPr>
            </a:p>
          </p:txBody>
        </p:sp>
      </p:grpSp>
      <p:sp>
        <p:nvSpPr>
          <p:cNvPr id="2" name="Title 1"/>
          <p:cNvSpPr>
            <a:spLocks noGrp="1"/>
          </p:cNvSpPr>
          <p:nvPr>
            <p:ph type="title"/>
          </p:nvPr>
        </p:nvSpPr>
        <p:spPr/>
        <p:txBody>
          <a:bodyPr/>
          <a:lstStyle/>
          <a:p>
            <a:r>
              <a:rPr lang="en-AU" dirty="0" smtClean="0"/>
              <a:t>It Adds Up to a lot of Domain Expertise</a:t>
            </a:r>
            <a:endParaRPr lang="en-AU" dirty="0"/>
          </a:p>
        </p:txBody>
      </p:sp>
      <p:pic>
        <p:nvPicPr>
          <p:cNvPr id="5" name="Picture 4" descr="pdc-all.png"/>
          <p:cNvPicPr>
            <a:picLocks noChangeAspect="1"/>
          </p:cNvPicPr>
          <p:nvPr/>
        </p:nvPicPr>
        <p:blipFill>
          <a:blip r:embed="rId4" cstate="email"/>
          <a:srcRect/>
          <a:stretch>
            <a:fillRect/>
          </a:stretch>
        </p:blipFill>
        <p:spPr>
          <a:xfrm>
            <a:off x="4733900" y="4448164"/>
            <a:ext cx="1178720" cy="1571636"/>
          </a:xfrm>
          <a:prstGeom prst="rect">
            <a:avLst/>
          </a:prstGeom>
          <a:effectLst>
            <a:outerShdw blurRad="127000" algn="ctr" rotWithShape="0">
              <a:prstClr val="black">
                <a:alpha val="40000"/>
              </a:prstClr>
            </a:outerShdw>
          </a:effectLst>
        </p:spPr>
      </p:pic>
      <p:pic>
        <p:nvPicPr>
          <p:cNvPr id="6" name="Picture 5" descr="pdc-all.png"/>
          <p:cNvPicPr>
            <a:picLocks noChangeAspect="1"/>
          </p:cNvPicPr>
          <p:nvPr/>
        </p:nvPicPr>
        <p:blipFill>
          <a:blip r:embed="rId5" cstate="email"/>
          <a:srcRect/>
          <a:stretch>
            <a:fillRect/>
          </a:stretch>
        </p:blipFill>
        <p:spPr>
          <a:xfrm>
            <a:off x="7234230" y="4448164"/>
            <a:ext cx="1071570" cy="1571636"/>
          </a:xfrm>
          <a:prstGeom prst="rect">
            <a:avLst/>
          </a:prstGeom>
          <a:effectLst>
            <a:outerShdw blurRad="127000" algn="ctr" rotWithShape="0">
              <a:prstClr val="black">
                <a:alpha val="40000"/>
              </a:prstClr>
            </a:outerShdw>
          </a:effectLst>
        </p:spPr>
      </p:pic>
      <p:pic>
        <p:nvPicPr>
          <p:cNvPr id="7" name="Picture 6" descr="pdc-all.png"/>
          <p:cNvPicPr>
            <a:picLocks noChangeAspect="1"/>
          </p:cNvPicPr>
          <p:nvPr/>
        </p:nvPicPr>
        <p:blipFill>
          <a:blip r:embed="rId6" cstate="email"/>
          <a:srcRect/>
          <a:stretch>
            <a:fillRect/>
          </a:stretch>
        </p:blipFill>
        <p:spPr>
          <a:xfrm>
            <a:off x="6015747" y="4448164"/>
            <a:ext cx="1115355" cy="1571636"/>
          </a:xfrm>
          <a:prstGeom prst="rect">
            <a:avLst/>
          </a:prstGeom>
          <a:effectLst>
            <a:outerShdw blurRad="127000" algn="ctr" rotWithShape="0">
              <a:prstClr val="black">
                <a:alpha val="40000"/>
              </a:prstClr>
            </a:outerShdw>
          </a:effec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Title 487425"/>
          <p:cNvSpPr>
            <a:spLocks noGrp="1" noChangeArrowheads="1"/>
          </p:cNvSpPr>
          <p:nvPr>
            <p:ph type="title"/>
          </p:nvPr>
        </p:nvSpPr>
        <p:spPr/>
        <p:txBody>
          <a:bodyPr/>
          <a:lstStyle/>
          <a:p>
            <a:r>
              <a:rPr lang="en-US" dirty="0" smtClean="0"/>
              <a:t>What Can a Hoster do for You?</a:t>
            </a:r>
          </a:p>
        </p:txBody>
      </p:sp>
      <p:sp>
        <p:nvSpPr>
          <p:cNvPr id="49" name="Rectangle 48"/>
          <p:cNvSpPr>
            <a:spLocks noChangeArrowheads="1"/>
          </p:cNvSpPr>
          <p:nvPr/>
        </p:nvSpPr>
        <p:spPr bwMode="auto">
          <a:xfrm>
            <a:off x="1558925" y="4787900"/>
            <a:ext cx="6026150" cy="8509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0"/>
              </a:spcBef>
            </a:pPr>
            <a:r>
              <a:rPr lang="en-US" sz="2000" b="1" dirty="0">
                <a:gradFill>
                  <a:gsLst>
                    <a:gs pos="0">
                      <a:schemeClr val="tx1"/>
                    </a:gs>
                    <a:gs pos="100000">
                      <a:schemeClr val="tx1"/>
                    </a:gs>
                  </a:gsLst>
                  <a:lin ang="5400000" scaled="0"/>
                </a:gradFill>
              </a:rPr>
              <a:t>“Classic” Hosting</a:t>
            </a:r>
            <a:br>
              <a:rPr lang="en-US" sz="2000" b="1" dirty="0">
                <a:gradFill>
                  <a:gsLst>
                    <a:gs pos="0">
                      <a:schemeClr val="tx1"/>
                    </a:gs>
                    <a:gs pos="100000">
                      <a:schemeClr val="tx1"/>
                    </a:gs>
                  </a:gsLst>
                  <a:lin ang="5400000" scaled="0"/>
                </a:gradFill>
              </a:rPr>
            </a:br>
            <a:r>
              <a:rPr lang="en-US" sz="2000" b="1" dirty="0">
                <a:gradFill>
                  <a:gsLst>
                    <a:gs pos="0">
                      <a:schemeClr val="tx1"/>
                    </a:gs>
                    <a:gs pos="100000">
                      <a:schemeClr val="tx1"/>
                    </a:gs>
                  </a:gsLst>
                  <a:lin ang="5400000" scaled="0"/>
                </a:gradFill>
              </a:rPr>
              <a:t>CPU-Storage-Bandwidth</a:t>
            </a:r>
          </a:p>
        </p:txBody>
      </p:sp>
      <p:sp>
        <p:nvSpPr>
          <p:cNvPr id="50" name="Rectangle 49"/>
          <p:cNvSpPr>
            <a:spLocks noChangeArrowheads="1"/>
          </p:cNvSpPr>
          <p:nvPr/>
        </p:nvSpPr>
        <p:spPr bwMode="auto">
          <a:xfrm>
            <a:off x="730250" y="5715000"/>
            <a:ext cx="7681913" cy="369332"/>
          </a:xfrm>
          <a:prstGeom prst="rect">
            <a:avLst/>
          </a:prstGeom>
          <a:noFill/>
          <a:ln w="9525">
            <a:noFill/>
            <a:miter lim="800000"/>
            <a:headEnd/>
            <a:tailEnd/>
          </a:ln>
        </p:spPr>
        <p:txBody>
          <a:bodyPr wrap="square">
            <a:spAutoFit/>
          </a:bodyPr>
          <a:lstStyle/>
          <a:p>
            <a:pPr algn="ctr">
              <a:lnSpc>
                <a:spcPct val="90000"/>
              </a:lnSpc>
              <a:spcBef>
                <a:spcPct val="0"/>
              </a:spcBef>
            </a:pPr>
            <a:r>
              <a:rPr lang="en-US" sz="2000" b="1" dirty="0">
                <a:gradFill>
                  <a:gsLst>
                    <a:gs pos="0">
                      <a:schemeClr val="tx1"/>
                    </a:gs>
                    <a:gs pos="100000">
                      <a:schemeClr val="tx1"/>
                    </a:gs>
                  </a:gsLst>
                  <a:lin ang="5400000" scaled="0"/>
                </a:gradFill>
              </a:rPr>
              <a:t>As </a:t>
            </a:r>
            <a:r>
              <a:rPr lang="en-US" sz="2000" b="1" dirty="0" smtClean="0">
                <a:gradFill>
                  <a:gsLst>
                    <a:gs pos="0">
                      <a:schemeClr val="tx1"/>
                    </a:gs>
                    <a:gs pos="100000">
                      <a:schemeClr val="tx1"/>
                    </a:gs>
                  </a:gsLst>
                  <a:lin ang="5400000" scaled="0"/>
                </a:gradFill>
              </a:rPr>
              <a:t>provider: Do </a:t>
            </a:r>
            <a:r>
              <a:rPr lang="en-US" sz="2000" b="1" dirty="0">
                <a:gradFill>
                  <a:gsLst>
                    <a:gs pos="0">
                      <a:schemeClr val="tx1"/>
                    </a:gs>
                    <a:gs pos="100000">
                      <a:schemeClr val="tx1"/>
                    </a:gs>
                  </a:gsLst>
                  <a:lin ang="5400000" scaled="0"/>
                </a:gradFill>
              </a:rPr>
              <a:t>you build or buy the hosting?</a:t>
            </a:r>
          </a:p>
        </p:txBody>
      </p:sp>
      <p:grpSp>
        <p:nvGrpSpPr>
          <p:cNvPr id="51" name="Group 20"/>
          <p:cNvGrpSpPr>
            <a:grpSpLocks/>
          </p:cNvGrpSpPr>
          <p:nvPr/>
        </p:nvGrpSpPr>
        <p:grpSpPr bwMode="auto">
          <a:xfrm>
            <a:off x="7543800" y="1619250"/>
            <a:ext cx="1219200" cy="3876675"/>
            <a:chOff x="4752" y="1020"/>
            <a:chExt cx="768" cy="2442"/>
          </a:xfrm>
        </p:grpSpPr>
        <p:sp>
          <p:nvSpPr>
            <p:cNvPr id="52" name="TextBox 51"/>
            <p:cNvSpPr txBox="1">
              <a:spLocks noChangeArrowheads="1"/>
            </p:cNvSpPr>
            <p:nvPr/>
          </p:nvSpPr>
          <p:spPr bwMode="auto">
            <a:xfrm>
              <a:off x="4752" y="3090"/>
              <a:ext cx="768" cy="372"/>
            </a:xfrm>
            <a:prstGeom prst="rect">
              <a:avLst/>
            </a:prstGeom>
            <a:noFill/>
            <a:ln w="9525">
              <a:noFill/>
              <a:miter lim="800000"/>
              <a:headEnd/>
              <a:tailEnd/>
            </a:ln>
          </p:spPr>
          <p:txBody>
            <a:bodyPr wrap="square">
              <a:spAutoFit/>
            </a:bodyPr>
            <a:lstStyle/>
            <a:p>
              <a:pPr algn="ctr">
                <a:lnSpc>
                  <a:spcPct val="90000"/>
                </a:lnSpc>
                <a:spcBef>
                  <a:spcPct val="50000"/>
                </a:spcBef>
              </a:pPr>
              <a:r>
                <a:rPr lang="en-US" b="1" dirty="0">
                  <a:gradFill>
                    <a:gsLst>
                      <a:gs pos="0">
                        <a:schemeClr val="tx1"/>
                      </a:gs>
                      <a:gs pos="100000">
                        <a:schemeClr val="tx1"/>
                      </a:gs>
                    </a:gsLst>
                    <a:lin ang="5400000" scaled="0"/>
                  </a:gradFill>
                </a:rPr>
                <a:t>“Classic”</a:t>
              </a:r>
              <a:br>
                <a:rPr lang="en-US" b="1" dirty="0">
                  <a:gradFill>
                    <a:gsLst>
                      <a:gs pos="0">
                        <a:schemeClr val="tx1"/>
                      </a:gs>
                      <a:gs pos="100000">
                        <a:schemeClr val="tx1"/>
                      </a:gs>
                    </a:gsLst>
                    <a:lin ang="5400000" scaled="0"/>
                  </a:gradFill>
                </a:rPr>
              </a:br>
              <a:r>
                <a:rPr lang="en-US" b="1" dirty="0">
                  <a:gradFill>
                    <a:gsLst>
                      <a:gs pos="0">
                        <a:schemeClr val="tx1"/>
                      </a:gs>
                      <a:gs pos="100000">
                        <a:schemeClr val="tx1"/>
                      </a:gs>
                    </a:gsLst>
                    <a:lin ang="5400000" scaled="0"/>
                  </a:gradFill>
                </a:rPr>
                <a:t>Hoster</a:t>
              </a:r>
            </a:p>
          </p:txBody>
        </p:sp>
        <p:sp>
          <p:nvSpPr>
            <p:cNvPr id="53" name="TextBox 52"/>
            <p:cNvSpPr txBox="1">
              <a:spLocks noChangeArrowheads="1"/>
            </p:cNvSpPr>
            <p:nvPr/>
          </p:nvSpPr>
          <p:spPr bwMode="auto">
            <a:xfrm>
              <a:off x="4752" y="2055"/>
              <a:ext cx="768" cy="372"/>
            </a:xfrm>
            <a:prstGeom prst="rect">
              <a:avLst/>
            </a:prstGeom>
            <a:noFill/>
            <a:ln w="9525">
              <a:noFill/>
              <a:miter lim="800000"/>
              <a:headEnd/>
              <a:tailEnd/>
            </a:ln>
          </p:spPr>
          <p:txBody>
            <a:bodyPr wrap="square">
              <a:spAutoFit/>
            </a:bodyPr>
            <a:lstStyle/>
            <a:p>
              <a:pPr algn="ctr">
                <a:lnSpc>
                  <a:spcPct val="90000"/>
                </a:lnSpc>
                <a:spcBef>
                  <a:spcPct val="50000"/>
                </a:spcBef>
              </a:pPr>
              <a:r>
                <a:rPr lang="en-US" b="1" dirty="0">
                  <a:gradFill>
                    <a:gsLst>
                      <a:gs pos="0">
                        <a:schemeClr val="tx1"/>
                      </a:gs>
                      <a:gs pos="100000">
                        <a:schemeClr val="tx1"/>
                      </a:gs>
                    </a:gsLst>
                    <a:lin ang="5400000" scaled="0"/>
                  </a:gradFill>
                </a:rPr>
                <a:t>SaaS</a:t>
              </a:r>
              <a:br>
                <a:rPr lang="en-US" b="1" dirty="0">
                  <a:gradFill>
                    <a:gsLst>
                      <a:gs pos="0">
                        <a:schemeClr val="tx1"/>
                      </a:gs>
                      <a:gs pos="100000">
                        <a:schemeClr val="tx1"/>
                      </a:gs>
                    </a:gsLst>
                    <a:lin ang="5400000" scaled="0"/>
                  </a:gradFill>
                </a:rPr>
              </a:br>
              <a:r>
                <a:rPr lang="en-US" b="1" dirty="0">
                  <a:gradFill>
                    <a:gsLst>
                      <a:gs pos="0">
                        <a:schemeClr val="tx1"/>
                      </a:gs>
                      <a:gs pos="100000">
                        <a:schemeClr val="tx1"/>
                      </a:gs>
                    </a:gsLst>
                    <a:lin ang="5400000" scaled="0"/>
                  </a:gradFill>
                </a:rPr>
                <a:t>Hoster</a:t>
              </a:r>
            </a:p>
          </p:txBody>
        </p:sp>
        <p:sp>
          <p:nvSpPr>
            <p:cNvPr id="54" name="TextBox 53"/>
            <p:cNvSpPr txBox="1">
              <a:spLocks noChangeArrowheads="1"/>
            </p:cNvSpPr>
            <p:nvPr/>
          </p:nvSpPr>
          <p:spPr bwMode="auto">
            <a:xfrm>
              <a:off x="4752" y="1020"/>
              <a:ext cx="768" cy="372"/>
            </a:xfrm>
            <a:prstGeom prst="rect">
              <a:avLst/>
            </a:prstGeom>
            <a:noFill/>
            <a:ln w="9525">
              <a:noFill/>
              <a:miter lim="800000"/>
              <a:headEnd/>
              <a:tailEnd/>
            </a:ln>
          </p:spPr>
          <p:txBody>
            <a:bodyPr wrap="square">
              <a:spAutoFit/>
            </a:bodyPr>
            <a:lstStyle/>
            <a:p>
              <a:pPr algn="ctr">
                <a:lnSpc>
                  <a:spcPct val="90000"/>
                </a:lnSpc>
                <a:spcBef>
                  <a:spcPct val="50000"/>
                </a:spcBef>
              </a:pPr>
              <a:r>
                <a:rPr lang="en-US" b="1" dirty="0">
                  <a:gradFill>
                    <a:gsLst>
                      <a:gs pos="0">
                        <a:schemeClr val="tx1"/>
                      </a:gs>
                      <a:gs pos="100000">
                        <a:schemeClr val="tx1"/>
                      </a:gs>
                    </a:gsLst>
                    <a:lin ang="5400000" scaled="0"/>
                  </a:gradFill>
                </a:rPr>
                <a:t>SaaS</a:t>
              </a:r>
              <a:br>
                <a:rPr lang="en-US" b="1" dirty="0">
                  <a:gradFill>
                    <a:gsLst>
                      <a:gs pos="0">
                        <a:schemeClr val="tx1"/>
                      </a:gs>
                      <a:gs pos="100000">
                        <a:schemeClr val="tx1"/>
                      </a:gs>
                    </a:gsLst>
                    <a:lin ang="5400000" scaled="0"/>
                  </a:gradFill>
                </a:rPr>
              </a:br>
              <a:r>
                <a:rPr lang="en-US" b="1" dirty="0">
                  <a:gradFill>
                    <a:gsLst>
                      <a:gs pos="0">
                        <a:schemeClr val="tx1"/>
                      </a:gs>
                      <a:gs pos="100000">
                        <a:schemeClr val="tx1"/>
                      </a:gs>
                    </a:gsLst>
                    <a:lin ang="5400000" scaled="0"/>
                  </a:gradFill>
                </a:rPr>
                <a:t>Provider</a:t>
              </a:r>
            </a:p>
          </p:txBody>
        </p:sp>
      </p:grpSp>
      <p:grpSp>
        <p:nvGrpSpPr>
          <p:cNvPr id="55" name="Group 54"/>
          <p:cNvGrpSpPr/>
          <p:nvPr/>
        </p:nvGrpSpPr>
        <p:grpSpPr>
          <a:xfrm>
            <a:off x="1558925" y="2266950"/>
            <a:ext cx="6026150" cy="2470150"/>
            <a:chOff x="1558925" y="2266950"/>
            <a:chExt cx="6026150" cy="2470150"/>
          </a:xfrm>
        </p:grpSpPr>
        <p:grpSp>
          <p:nvGrpSpPr>
            <p:cNvPr id="56" name="Group 25"/>
            <p:cNvGrpSpPr/>
            <p:nvPr/>
          </p:nvGrpSpPr>
          <p:grpSpPr>
            <a:xfrm>
              <a:off x="1558925" y="2266950"/>
              <a:ext cx="6026150" cy="2470150"/>
              <a:chOff x="1558925" y="2266950"/>
              <a:chExt cx="6026150" cy="2470150"/>
            </a:xfrm>
          </p:grpSpPr>
          <p:sp>
            <p:nvSpPr>
              <p:cNvPr id="58" name="Rectangle 57"/>
              <p:cNvSpPr>
                <a:spLocks noChangeArrowheads="1"/>
              </p:cNvSpPr>
              <p:nvPr/>
            </p:nvSpPr>
            <p:spPr bwMode="auto">
              <a:xfrm>
                <a:off x="1558925" y="2355850"/>
                <a:ext cx="6026150" cy="238125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wrap="none" anchor="ctr"/>
              <a:lstStyle/>
              <a:p>
                <a:pPr algn="ctr">
                  <a:lnSpc>
                    <a:spcPct val="90000"/>
                  </a:lnSpc>
                  <a:spcBef>
                    <a:spcPct val="0"/>
                  </a:spcBef>
                </a:pPr>
                <a:endParaRPr lang="en-US" sz="2400" b="1" dirty="0">
                  <a:gradFill>
                    <a:gsLst>
                      <a:gs pos="0">
                        <a:schemeClr val="tx1"/>
                      </a:gs>
                      <a:gs pos="100000">
                        <a:schemeClr val="tx1"/>
                      </a:gs>
                    </a:gsLst>
                    <a:lin ang="5400000" scaled="0"/>
                  </a:gradFill>
                </a:endParaRPr>
              </a:p>
            </p:txBody>
          </p:sp>
          <p:sp useBgFill="1">
            <p:nvSpPr>
              <p:cNvPr id="59" name="Rectangle 58"/>
              <p:cNvSpPr/>
              <p:nvPr/>
            </p:nvSpPr>
            <p:spPr bwMode="auto">
              <a:xfrm>
                <a:off x="2686050" y="2266950"/>
                <a:ext cx="3771900" cy="1466849"/>
              </a:xfrm>
              <a:prstGeom prst="rect">
                <a:avLst/>
              </a:prstGeom>
              <a:ln>
                <a:gradFill>
                  <a:gsLst>
                    <a:gs pos="0">
                      <a:schemeClr val="accent2"/>
                    </a:gs>
                    <a:gs pos="95000">
                      <a:schemeClr val="accent2">
                        <a:alpha val="0"/>
                      </a:schemeClr>
                    </a:gs>
                  </a:gsLst>
                  <a:lin ang="16200000" scaled="0"/>
                </a:grad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0">
                        <a:schemeClr val="tx1"/>
                      </a:gs>
                      <a:gs pos="100000">
                        <a:schemeClr val="tx1"/>
                      </a:gs>
                    </a:gsLst>
                    <a:lin ang="5400000" scaled="0"/>
                  </a:gradFill>
                </a:endParaRPr>
              </a:p>
            </p:txBody>
          </p:sp>
        </p:grpSp>
        <p:sp>
          <p:nvSpPr>
            <p:cNvPr id="57" name="TextBox 56"/>
            <p:cNvSpPr txBox="1">
              <a:spLocks noChangeArrowheads="1"/>
            </p:cNvSpPr>
            <p:nvPr/>
          </p:nvSpPr>
          <p:spPr bwMode="auto">
            <a:xfrm>
              <a:off x="1714500" y="3819525"/>
              <a:ext cx="5715000" cy="867930"/>
            </a:xfrm>
            <a:prstGeom prst="rect">
              <a:avLst/>
            </a:prstGeom>
            <a:noFill/>
            <a:ln w="9525">
              <a:noFill/>
              <a:miter lim="800000"/>
              <a:headEnd/>
              <a:tailEnd/>
            </a:ln>
          </p:spPr>
          <p:txBody>
            <a:bodyPr wrap="square">
              <a:spAutoFit/>
            </a:bodyPr>
            <a:lstStyle/>
            <a:p>
              <a:pPr algn="ctr">
                <a:lnSpc>
                  <a:spcPct val="90000"/>
                </a:lnSpc>
                <a:spcBef>
                  <a:spcPct val="0"/>
                </a:spcBef>
              </a:pPr>
              <a:r>
                <a:rPr lang="en-US" sz="2000" b="1" dirty="0">
                  <a:gradFill>
                    <a:gsLst>
                      <a:gs pos="0">
                        <a:schemeClr val="tx1"/>
                      </a:gs>
                      <a:gs pos="100000">
                        <a:schemeClr val="tx1"/>
                      </a:gs>
                    </a:gsLst>
                    <a:lin ang="5400000" scaled="0"/>
                  </a:gradFill>
                </a:rPr>
                <a:t>Shared </a:t>
              </a:r>
              <a:r>
                <a:rPr lang="en-US" sz="2000" b="1" dirty="0" smtClean="0">
                  <a:gradFill>
                    <a:gsLst>
                      <a:gs pos="0">
                        <a:schemeClr val="tx1"/>
                      </a:gs>
                      <a:gs pos="100000">
                        <a:schemeClr val="tx1"/>
                      </a:gs>
                    </a:gsLst>
                    <a:lin ang="5400000" scaled="0"/>
                  </a:gradFill>
                </a:rPr>
                <a:t>Services: </a:t>
              </a:r>
              <a:br>
                <a:rPr lang="en-US" sz="2000" b="1" dirty="0" smtClean="0">
                  <a:gradFill>
                    <a:gsLst>
                      <a:gs pos="0">
                        <a:schemeClr val="tx1"/>
                      </a:gs>
                      <a:gs pos="100000">
                        <a:schemeClr val="tx1"/>
                      </a:gs>
                    </a:gsLst>
                    <a:lin ang="5400000" scaled="0"/>
                  </a:gradFill>
                </a:rPr>
              </a:br>
              <a:r>
                <a:rPr lang="en-US" dirty="0" smtClean="0">
                  <a:gradFill>
                    <a:gsLst>
                      <a:gs pos="0">
                        <a:schemeClr val="tx1"/>
                      </a:gs>
                      <a:gs pos="100000">
                        <a:schemeClr val="tx1"/>
                      </a:gs>
                    </a:gsLst>
                    <a:lin ang="5400000" scaled="0"/>
                  </a:gradFill>
                </a:rPr>
                <a:t>E.g., </a:t>
              </a:r>
              <a:r>
                <a:rPr lang="en-US" dirty="0">
                  <a:gradFill>
                    <a:gsLst>
                      <a:gs pos="0">
                        <a:schemeClr val="tx1"/>
                      </a:gs>
                      <a:gs pos="100000">
                        <a:schemeClr val="tx1"/>
                      </a:gs>
                    </a:gsLst>
                    <a:lin ang="5400000" scaled="0"/>
                  </a:gradFill>
                </a:rPr>
                <a:t>Billing, Metering, SLA Monitoring…</a:t>
              </a:r>
              <a:br>
                <a:rPr lang="en-US" dirty="0">
                  <a:gradFill>
                    <a:gsLst>
                      <a:gs pos="0">
                        <a:schemeClr val="tx1"/>
                      </a:gs>
                      <a:gs pos="100000">
                        <a:schemeClr val="tx1"/>
                      </a:gs>
                    </a:gsLst>
                    <a:lin ang="5400000" scaled="0"/>
                  </a:gradFill>
                </a:rPr>
              </a:br>
              <a:r>
                <a:rPr lang="en-US" dirty="0">
                  <a:gradFill>
                    <a:gsLst>
                      <a:gs pos="0">
                        <a:schemeClr val="tx1"/>
                      </a:gs>
                      <a:gs pos="100000">
                        <a:schemeClr val="tx1"/>
                      </a:gs>
                    </a:gsLst>
                    <a:lin ang="5400000" scaled="0"/>
                  </a:gradFill>
                </a:rPr>
                <a:t>a.k.a. SO Infra, Service Delivery Platform, </a:t>
              </a:r>
              <a:r>
                <a:rPr lang="en-US" dirty="0" smtClean="0">
                  <a:gradFill>
                    <a:gsLst>
                      <a:gs pos="0">
                        <a:schemeClr val="tx1"/>
                      </a:gs>
                      <a:gs pos="100000">
                        <a:schemeClr val="tx1"/>
                      </a:gs>
                    </a:gsLst>
                    <a:lin ang="5400000" scaled="0"/>
                  </a:gradFill>
                </a:rPr>
                <a:t>OSS/BSS </a:t>
              </a:r>
              <a:endParaRPr lang="en-US" dirty="0">
                <a:gradFill>
                  <a:gsLst>
                    <a:gs pos="0">
                      <a:schemeClr val="tx1"/>
                    </a:gs>
                    <a:gs pos="100000">
                      <a:schemeClr val="tx1"/>
                    </a:gs>
                  </a:gsLst>
                  <a:lin ang="5400000" scaled="0"/>
                </a:gradFill>
              </a:endParaRPr>
            </a:p>
          </p:txBody>
        </p:sp>
      </p:grpSp>
      <p:grpSp>
        <p:nvGrpSpPr>
          <p:cNvPr id="2" name="Group 122"/>
          <p:cNvGrpSpPr/>
          <p:nvPr/>
        </p:nvGrpSpPr>
        <p:grpSpPr>
          <a:xfrm>
            <a:off x="1223010" y="1503044"/>
            <a:ext cx="7235190" cy="4583431"/>
            <a:chOff x="1223010" y="1503044"/>
            <a:chExt cx="7235190" cy="4583431"/>
          </a:xfrm>
        </p:grpSpPr>
        <p:sp>
          <p:nvSpPr>
            <p:cNvPr id="89" name="Straight Connector 88"/>
            <p:cNvSpPr>
              <a:spLocks noChangeShapeType="1"/>
            </p:cNvSpPr>
            <p:nvPr/>
          </p:nvSpPr>
          <p:spPr bwMode="auto">
            <a:xfrm>
              <a:off x="3280410" y="2531744"/>
              <a:ext cx="0" cy="68580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0" name="Straight Connector 89"/>
            <p:cNvSpPr>
              <a:spLocks noChangeShapeType="1"/>
            </p:cNvSpPr>
            <p:nvPr/>
          </p:nvSpPr>
          <p:spPr bwMode="auto">
            <a:xfrm>
              <a:off x="4857750" y="2806064"/>
              <a:ext cx="0" cy="41148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1" name="Straight Connector 90"/>
            <p:cNvSpPr>
              <a:spLocks noChangeShapeType="1"/>
            </p:cNvSpPr>
            <p:nvPr/>
          </p:nvSpPr>
          <p:spPr bwMode="auto">
            <a:xfrm flipH="1">
              <a:off x="2388870" y="2394584"/>
              <a:ext cx="3429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2" name="Straight Connector 91"/>
            <p:cNvSpPr>
              <a:spLocks noChangeShapeType="1"/>
            </p:cNvSpPr>
            <p:nvPr/>
          </p:nvSpPr>
          <p:spPr bwMode="auto">
            <a:xfrm flipH="1">
              <a:off x="2388870" y="3629024"/>
              <a:ext cx="3429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3" name="Straight Connector 92"/>
            <p:cNvSpPr>
              <a:spLocks noChangeShapeType="1"/>
            </p:cNvSpPr>
            <p:nvPr/>
          </p:nvSpPr>
          <p:spPr bwMode="auto">
            <a:xfrm>
              <a:off x="1771650" y="4876800"/>
              <a:ext cx="0" cy="41148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4" name="Straight Connector 93"/>
            <p:cNvSpPr>
              <a:spLocks noChangeShapeType="1"/>
            </p:cNvSpPr>
            <p:nvPr/>
          </p:nvSpPr>
          <p:spPr bwMode="auto">
            <a:xfrm>
              <a:off x="3760470" y="2051684"/>
              <a:ext cx="233172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5" name="Straight Connector 94"/>
            <p:cNvSpPr>
              <a:spLocks noChangeShapeType="1"/>
            </p:cNvSpPr>
            <p:nvPr/>
          </p:nvSpPr>
          <p:spPr bwMode="auto">
            <a:xfrm>
              <a:off x="2388870" y="3011804"/>
              <a:ext cx="370332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6" name="Straight Connector 95"/>
            <p:cNvSpPr>
              <a:spLocks noChangeShapeType="1"/>
            </p:cNvSpPr>
            <p:nvPr/>
          </p:nvSpPr>
          <p:spPr bwMode="auto">
            <a:xfrm>
              <a:off x="4857750" y="1914524"/>
              <a:ext cx="0" cy="27432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7" name="Straight Connector 96"/>
            <p:cNvSpPr>
              <a:spLocks noChangeShapeType="1"/>
            </p:cNvSpPr>
            <p:nvPr/>
          </p:nvSpPr>
          <p:spPr bwMode="auto">
            <a:xfrm>
              <a:off x="4309110" y="3971924"/>
              <a:ext cx="0" cy="20574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8" name="Straight Connector 97"/>
            <p:cNvSpPr>
              <a:spLocks noChangeShapeType="1"/>
            </p:cNvSpPr>
            <p:nvPr/>
          </p:nvSpPr>
          <p:spPr bwMode="auto">
            <a:xfrm flipH="1">
              <a:off x="2388870" y="2668904"/>
              <a:ext cx="17145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9" name="Straight Connector 98"/>
            <p:cNvSpPr>
              <a:spLocks noChangeShapeType="1"/>
            </p:cNvSpPr>
            <p:nvPr/>
          </p:nvSpPr>
          <p:spPr bwMode="auto">
            <a:xfrm>
              <a:off x="5817870" y="3629024"/>
              <a:ext cx="27432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0" name="Straight Connector 99"/>
            <p:cNvSpPr>
              <a:spLocks noChangeShapeType="1"/>
            </p:cNvSpPr>
            <p:nvPr/>
          </p:nvSpPr>
          <p:spPr bwMode="auto">
            <a:xfrm>
              <a:off x="7258050" y="2394584"/>
              <a:ext cx="48006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1" name="Straight Connector 100"/>
            <p:cNvSpPr>
              <a:spLocks noChangeShapeType="1"/>
            </p:cNvSpPr>
            <p:nvPr/>
          </p:nvSpPr>
          <p:spPr bwMode="auto">
            <a:xfrm flipH="1" flipV="1">
              <a:off x="2388870" y="4520564"/>
              <a:ext cx="3429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2" name="Straight Connector 101"/>
            <p:cNvSpPr>
              <a:spLocks noChangeShapeType="1"/>
            </p:cNvSpPr>
            <p:nvPr/>
          </p:nvSpPr>
          <p:spPr bwMode="auto">
            <a:xfrm>
              <a:off x="5817870" y="4520564"/>
              <a:ext cx="27432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3" name="Straight Connector 102"/>
            <p:cNvSpPr>
              <a:spLocks noChangeShapeType="1"/>
            </p:cNvSpPr>
            <p:nvPr/>
          </p:nvSpPr>
          <p:spPr bwMode="auto">
            <a:xfrm>
              <a:off x="5381625" y="4945380"/>
              <a:ext cx="0" cy="34290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4" name="Straight Connector 103"/>
            <p:cNvSpPr>
              <a:spLocks noChangeShapeType="1"/>
            </p:cNvSpPr>
            <p:nvPr/>
          </p:nvSpPr>
          <p:spPr bwMode="auto">
            <a:xfrm>
              <a:off x="3623310" y="4945380"/>
              <a:ext cx="0" cy="34290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grpSp>
          <p:nvGrpSpPr>
            <p:cNvPr id="3" name="Group 121"/>
            <p:cNvGrpSpPr/>
            <p:nvPr/>
          </p:nvGrpSpPr>
          <p:grpSpPr>
            <a:xfrm>
              <a:off x="1295400" y="5257800"/>
              <a:ext cx="1476375" cy="828675"/>
              <a:chOff x="1295400" y="5257800"/>
              <a:chExt cx="1476375" cy="828675"/>
            </a:xfrm>
          </p:grpSpPr>
          <p:grpSp>
            <p:nvGrpSpPr>
              <p:cNvPr id="4" name="Group 112"/>
              <p:cNvGrpSpPr/>
              <p:nvPr/>
            </p:nvGrpSpPr>
            <p:grpSpPr>
              <a:xfrm>
                <a:off x="1295400" y="5257800"/>
                <a:ext cx="809625" cy="828675"/>
                <a:chOff x="1524000" y="5343525"/>
                <a:chExt cx="809625" cy="828675"/>
              </a:xfrm>
            </p:grpSpPr>
            <p:pic>
              <p:nvPicPr>
                <p:cNvPr id="85" name="Rectangle 18443"/>
                <p:cNvPicPr>
                  <a:picLocks noChangeAspect="1" noChangeArrowheads="1"/>
                </p:cNvPicPr>
                <p:nvPr/>
              </p:nvPicPr>
              <p:blipFill>
                <a:blip r:embed="rId3" cstate="email">
                  <a:duotone>
                    <a:prstClr val="black"/>
                    <a:schemeClr val="accent1">
                      <a:tint val="45000"/>
                      <a:satMod val="400000"/>
                    </a:schemeClr>
                  </a:duotone>
                  <a:lum bright="-20000" contrast="45000"/>
                </a:blip>
                <a:stretch>
                  <a:fillRect/>
                </a:stretch>
              </p:blipFill>
              <p:spPr bwMode="auto">
                <a:xfrm>
                  <a:off x="1524000" y="5343525"/>
                  <a:ext cx="462868" cy="691515"/>
                </a:xfrm>
                <a:prstGeom prst="rect">
                  <a:avLst/>
                </a:prstGeom>
                <a:noFill/>
                <a:ln w="9525">
                  <a:noFill/>
                  <a:miter lim="800000"/>
                  <a:headEnd/>
                  <a:tailEnd/>
                </a:ln>
                <a:effectLst>
                  <a:outerShdw blurRad="127000" algn="ctr" rotWithShape="0">
                    <a:prstClr val="black">
                      <a:alpha val="40000"/>
                    </a:prstClr>
                  </a:outerShdw>
                </a:effectLst>
              </p:spPr>
            </p:pic>
            <p:pic>
              <p:nvPicPr>
                <p:cNvPr id="86" name="Rectangle 18444"/>
                <p:cNvPicPr>
                  <a:picLocks noChangeAspect="1" noChangeArrowheads="1"/>
                </p:cNvPicPr>
                <p:nvPr/>
              </p:nvPicPr>
              <p:blipFill>
                <a:blip r:embed="rId3" cstate="email">
                  <a:duotone>
                    <a:prstClr val="black"/>
                    <a:schemeClr val="accent1">
                      <a:tint val="45000"/>
                      <a:satMod val="400000"/>
                    </a:schemeClr>
                  </a:duotone>
                  <a:lum bright="-20000" contrast="45000"/>
                </a:blip>
                <a:stretch>
                  <a:fillRect/>
                </a:stretch>
              </p:blipFill>
              <p:spPr bwMode="auto">
                <a:xfrm>
                  <a:off x="1870757" y="5480685"/>
                  <a:ext cx="462868" cy="691515"/>
                </a:xfrm>
                <a:prstGeom prst="rect">
                  <a:avLst/>
                </a:prstGeom>
                <a:noFill/>
                <a:ln w="9525">
                  <a:noFill/>
                  <a:miter lim="800000"/>
                  <a:headEnd/>
                  <a:tailEnd/>
                </a:ln>
                <a:effectLst>
                  <a:outerShdw blurRad="127000" algn="ctr" rotWithShape="0">
                    <a:prstClr val="black">
                      <a:alpha val="40000"/>
                    </a:prstClr>
                  </a:outerShdw>
                </a:effectLst>
              </p:spPr>
            </p:pic>
          </p:grpSp>
          <p:sp>
            <p:nvSpPr>
              <p:cNvPr id="107" name="TextBox 106"/>
              <p:cNvSpPr txBox="1">
                <a:spLocks noChangeArrowheads="1"/>
              </p:cNvSpPr>
              <p:nvPr/>
            </p:nvSpPr>
            <p:spPr bwMode="auto">
              <a:xfrm>
                <a:off x="2085975" y="5383530"/>
                <a:ext cx="685800" cy="577215"/>
              </a:xfrm>
              <a:prstGeom prst="rect">
                <a:avLst/>
              </a:prstGeom>
              <a:noFill/>
              <a:ln w="9525">
                <a:noFill/>
                <a:miter lim="800000"/>
                <a:headEnd/>
                <a:tailEnd/>
              </a:ln>
            </p:spPr>
            <p:txBody>
              <a:bodyPr lIns="82296" tIns="41148" rIns="82296" bIns="41148">
                <a:spAutoFit/>
              </a:bodyPr>
              <a:lstStyle/>
              <a:p>
                <a:pPr>
                  <a:lnSpc>
                    <a:spcPct val="90000"/>
                  </a:lnSpc>
                  <a:spcBef>
                    <a:spcPct val="0"/>
                  </a:spcBef>
                </a:pPr>
                <a:r>
                  <a:rPr lang="en-US" dirty="0">
                    <a:gradFill>
                      <a:gsLst>
                        <a:gs pos="0">
                          <a:schemeClr val="tx1"/>
                        </a:gs>
                        <a:gs pos="100000">
                          <a:schemeClr val="tx1"/>
                        </a:gs>
                      </a:gsLst>
                      <a:lin ang="5400000" scaled="0"/>
                    </a:gradFill>
                  </a:rPr>
                  <a:t>Meta Data</a:t>
                </a:r>
              </a:p>
            </p:txBody>
          </p:sp>
        </p:grpSp>
        <p:sp>
          <p:nvSpPr>
            <p:cNvPr id="108" name="Straight Connector 107"/>
            <p:cNvSpPr>
              <a:spLocks noChangeShapeType="1"/>
            </p:cNvSpPr>
            <p:nvPr/>
          </p:nvSpPr>
          <p:spPr bwMode="auto">
            <a:xfrm>
              <a:off x="5749290" y="1708784"/>
              <a:ext cx="3429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9" name="Straight Connector 108"/>
            <p:cNvSpPr>
              <a:spLocks noChangeShapeType="1"/>
            </p:cNvSpPr>
            <p:nvPr/>
          </p:nvSpPr>
          <p:spPr bwMode="auto">
            <a:xfrm>
              <a:off x="5749290" y="2463164"/>
              <a:ext cx="3429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grpSp>
          <p:nvGrpSpPr>
            <p:cNvPr id="5" name="Group 111"/>
            <p:cNvGrpSpPr/>
            <p:nvPr/>
          </p:nvGrpSpPr>
          <p:grpSpPr>
            <a:xfrm>
              <a:off x="7315200" y="2071246"/>
              <a:ext cx="1143000" cy="1586354"/>
              <a:chOff x="7315200" y="2071246"/>
              <a:chExt cx="1143000" cy="1586354"/>
            </a:xfrm>
          </p:grpSpPr>
          <p:sp>
            <p:nvSpPr>
              <p:cNvPr id="88" name="Shape 18446"/>
              <p:cNvSpPr>
                <a:spLocks noChangeArrowheads="1"/>
              </p:cNvSpPr>
              <p:nvPr/>
            </p:nvSpPr>
            <p:spPr bwMode="auto">
              <a:xfrm>
                <a:off x="7578090" y="2071246"/>
                <a:ext cx="617220" cy="1028700"/>
              </a:xfrm>
              <a:prstGeom prst="triangle">
                <a:avLst>
                  <a:gd name="adj" fmla="val 50000"/>
                </a:avLst>
              </a:prstGeom>
              <a:ln>
                <a:headEnd/>
                <a:tailEnd/>
              </a:ln>
            </p:spPr>
            <p:style>
              <a:lnRef idx="1">
                <a:schemeClr val="accent6"/>
              </a:lnRef>
              <a:fillRef idx="3">
                <a:schemeClr val="accent6"/>
              </a:fillRef>
              <a:effectRef idx="2">
                <a:schemeClr val="accent6"/>
              </a:effectRef>
              <a:fontRef idx="minor">
                <a:schemeClr val="lt1"/>
              </a:fontRef>
            </p:style>
            <p:txBody>
              <a:bodyPr wrap="none" lIns="82296" tIns="41148" rIns="82296" bIns="41148" anchor="ctr"/>
              <a:lstStyle/>
              <a:p>
                <a:pPr algn="ctr">
                  <a:lnSpc>
                    <a:spcPct val="90000"/>
                  </a:lnSpc>
                  <a:spcBef>
                    <a:spcPct val="0"/>
                  </a:spcBef>
                </a:pPr>
                <a:endParaRPr lang="en-US" dirty="0">
                  <a:gradFill>
                    <a:gsLst>
                      <a:gs pos="0">
                        <a:schemeClr val="tx1"/>
                      </a:gs>
                      <a:gs pos="100000">
                        <a:schemeClr val="tx1"/>
                      </a:gs>
                    </a:gsLst>
                    <a:lin ang="5400000" scaled="0"/>
                  </a:gradFill>
                </a:endParaRPr>
              </a:p>
            </p:txBody>
          </p:sp>
          <p:sp>
            <p:nvSpPr>
              <p:cNvPr id="111" name="Rectangle 110"/>
              <p:cNvSpPr/>
              <p:nvPr/>
            </p:nvSpPr>
            <p:spPr>
              <a:xfrm>
                <a:off x="7315200" y="3159002"/>
                <a:ext cx="1143000" cy="498598"/>
              </a:xfrm>
              <a:prstGeom prst="rect">
                <a:avLst/>
              </a:prstGeom>
            </p:spPr>
            <p:txBody>
              <a:bodyPr wrap="square" lIns="0" tIns="0" rIns="0" bIns="0">
                <a:spAutoFit/>
              </a:bodyPr>
              <a:lstStyle/>
              <a:p>
                <a:pPr algn="ctr">
                  <a:lnSpc>
                    <a:spcPct val="90000"/>
                  </a:lnSpc>
                  <a:spcBef>
                    <a:spcPct val="0"/>
                  </a:spcBef>
                </a:pPr>
                <a:r>
                  <a:rPr lang="en-US" dirty="0" smtClean="0">
                    <a:gradFill>
                      <a:gsLst>
                        <a:gs pos="0">
                          <a:schemeClr val="tx1"/>
                        </a:gs>
                        <a:gs pos="100000">
                          <a:schemeClr val="tx1"/>
                        </a:gs>
                      </a:gsLst>
                      <a:lin ang="5400000" scaled="0"/>
                    </a:gradFill>
                  </a:rPr>
                  <a:t>Directory</a:t>
                </a:r>
              </a:p>
              <a:p>
                <a:pPr algn="ctr">
                  <a:lnSpc>
                    <a:spcPct val="90000"/>
                  </a:lnSpc>
                  <a:spcBef>
                    <a:spcPct val="0"/>
                  </a:spcBef>
                </a:pPr>
                <a:r>
                  <a:rPr lang="en-US" dirty="0" smtClean="0">
                    <a:gradFill>
                      <a:gsLst>
                        <a:gs pos="0">
                          <a:schemeClr val="tx1"/>
                        </a:gs>
                        <a:gs pos="100000">
                          <a:schemeClr val="tx1"/>
                        </a:gs>
                      </a:gsLst>
                      <a:lin ang="5400000" scaled="0"/>
                    </a:gradFill>
                  </a:rPr>
                  <a:t>Service</a:t>
                </a:r>
                <a:endParaRPr lang="en-US" dirty="0">
                  <a:gradFill>
                    <a:gsLst>
                      <a:gs pos="0">
                        <a:schemeClr val="tx1"/>
                      </a:gs>
                      <a:gs pos="100000">
                        <a:schemeClr val="tx1"/>
                      </a:gs>
                    </a:gsLst>
                    <a:lin ang="5400000" scaled="0"/>
                  </a:gradFill>
                </a:endParaRPr>
              </a:p>
            </p:txBody>
          </p:sp>
        </p:grpSp>
        <p:grpSp>
          <p:nvGrpSpPr>
            <p:cNvPr id="6" name="Group 120"/>
            <p:cNvGrpSpPr/>
            <p:nvPr/>
          </p:nvGrpSpPr>
          <p:grpSpPr>
            <a:xfrm>
              <a:off x="3143250" y="5257800"/>
              <a:ext cx="1783080" cy="828675"/>
              <a:chOff x="3124200" y="5257800"/>
              <a:chExt cx="1783080" cy="828675"/>
            </a:xfrm>
          </p:grpSpPr>
          <p:sp>
            <p:nvSpPr>
              <p:cNvPr id="106" name="TextBox 105"/>
              <p:cNvSpPr txBox="1">
                <a:spLocks noChangeArrowheads="1"/>
              </p:cNvSpPr>
              <p:nvPr/>
            </p:nvSpPr>
            <p:spPr bwMode="auto">
              <a:xfrm>
                <a:off x="3924300" y="5383530"/>
                <a:ext cx="982980" cy="577215"/>
              </a:xfrm>
              <a:prstGeom prst="rect">
                <a:avLst/>
              </a:prstGeom>
              <a:noFill/>
              <a:ln w="9525">
                <a:noFill/>
                <a:miter lim="800000"/>
                <a:headEnd/>
                <a:tailEnd/>
              </a:ln>
            </p:spPr>
            <p:txBody>
              <a:bodyPr lIns="82296" tIns="41148" rIns="82296" bIns="41148">
                <a:spAutoFit/>
              </a:bodyPr>
              <a:lstStyle/>
              <a:p>
                <a:pPr>
                  <a:lnSpc>
                    <a:spcPct val="90000"/>
                  </a:lnSpc>
                  <a:spcBef>
                    <a:spcPct val="0"/>
                  </a:spcBef>
                </a:pPr>
                <a:r>
                  <a:rPr lang="en-US" dirty="0">
                    <a:gradFill>
                      <a:gsLst>
                        <a:gs pos="0">
                          <a:schemeClr val="tx1"/>
                        </a:gs>
                        <a:gs pos="100000">
                          <a:schemeClr val="tx1"/>
                        </a:gs>
                      </a:gsLst>
                      <a:lin ang="5400000" scaled="0"/>
                    </a:gradFill>
                  </a:rPr>
                  <a:t>File System</a:t>
                </a:r>
              </a:p>
            </p:txBody>
          </p:sp>
          <p:grpSp>
            <p:nvGrpSpPr>
              <p:cNvPr id="7" name="Group 113"/>
              <p:cNvGrpSpPr/>
              <p:nvPr/>
            </p:nvGrpSpPr>
            <p:grpSpPr>
              <a:xfrm>
                <a:off x="3124200" y="5257800"/>
                <a:ext cx="809625" cy="828675"/>
                <a:chOff x="1524000" y="5343525"/>
                <a:chExt cx="809625" cy="828675"/>
              </a:xfrm>
            </p:grpSpPr>
            <p:pic>
              <p:nvPicPr>
                <p:cNvPr id="115" name="Rectangle 18443"/>
                <p:cNvPicPr>
                  <a:picLocks noChangeAspect="1" noChangeArrowheads="1"/>
                </p:cNvPicPr>
                <p:nvPr/>
              </p:nvPicPr>
              <p:blipFill>
                <a:blip r:embed="rId3" cstate="email">
                  <a:duotone>
                    <a:prstClr val="black"/>
                    <a:schemeClr val="accent4">
                      <a:tint val="45000"/>
                      <a:satMod val="400000"/>
                    </a:schemeClr>
                  </a:duotone>
                  <a:lum bright="-17000" contrast="34000"/>
                </a:blip>
                <a:stretch>
                  <a:fillRect/>
                </a:stretch>
              </p:blipFill>
              <p:spPr bwMode="auto">
                <a:xfrm>
                  <a:off x="1524000" y="5343525"/>
                  <a:ext cx="462868" cy="691515"/>
                </a:xfrm>
                <a:prstGeom prst="rect">
                  <a:avLst/>
                </a:prstGeom>
                <a:noFill/>
                <a:ln w="9525">
                  <a:noFill/>
                  <a:miter lim="800000"/>
                  <a:headEnd/>
                  <a:tailEnd/>
                </a:ln>
                <a:effectLst>
                  <a:outerShdw blurRad="127000" algn="ctr" rotWithShape="0">
                    <a:prstClr val="black">
                      <a:alpha val="40000"/>
                    </a:prstClr>
                  </a:outerShdw>
                </a:effectLst>
              </p:spPr>
            </p:pic>
            <p:pic>
              <p:nvPicPr>
                <p:cNvPr id="116" name="Rectangle 18444"/>
                <p:cNvPicPr>
                  <a:picLocks noChangeAspect="1" noChangeArrowheads="1"/>
                </p:cNvPicPr>
                <p:nvPr/>
              </p:nvPicPr>
              <p:blipFill>
                <a:blip r:embed="rId3" cstate="email">
                  <a:duotone>
                    <a:prstClr val="black"/>
                    <a:schemeClr val="accent4">
                      <a:tint val="45000"/>
                      <a:satMod val="400000"/>
                    </a:schemeClr>
                  </a:duotone>
                  <a:lum bright="-17000" contrast="34000"/>
                </a:blip>
                <a:stretch>
                  <a:fillRect/>
                </a:stretch>
              </p:blipFill>
              <p:spPr bwMode="auto">
                <a:xfrm>
                  <a:off x="1870757" y="5480685"/>
                  <a:ext cx="462868" cy="691515"/>
                </a:xfrm>
                <a:prstGeom prst="rect">
                  <a:avLst/>
                </a:prstGeom>
                <a:noFill/>
                <a:ln w="9525">
                  <a:noFill/>
                  <a:miter lim="800000"/>
                  <a:headEnd/>
                  <a:tailEnd/>
                </a:ln>
                <a:effectLst>
                  <a:outerShdw blurRad="127000" algn="ctr" rotWithShape="0">
                    <a:prstClr val="black">
                      <a:alpha val="40000"/>
                    </a:prstClr>
                  </a:outerShdw>
                </a:effectLst>
              </p:spPr>
            </p:pic>
          </p:grpSp>
        </p:grpSp>
        <p:grpSp>
          <p:nvGrpSpPr>
            <p:cNvPr id="8" name="Group 119"/>
            <p:cNvGrpSpPr/>
            <p:nvPr/>
          </p:nvGrpSpPr>
          <p:grpSpPr>
            <a:xfrm>
              <a:off x="4905375" y="5257800"/>
              <a:ext cx="2238375" cy="828675"/>
              <a:chOff x="4905375" y="5257800"/>
              <a:chExt cx="2238375" cy="828675"/>
            </a:xfrm>
          </p:grpSpPr>
          <p:sp>
            <p:nvSpPr>
              <p:cNvPr id="105" name="TextBox 104"/>
              <p:cNvSpPr txBox="1">
                <a:spLocks noChangeArrowheads="1"/>
              </p:cNvSpPr>
              <p:nvPr/>
            </p:nvSpPr>
            <p:spPr bwMode="auto">
              <a:xfrm>
                <a:off x="5703570" y="5507116"/>
                <a:ext cx="1440180" cy="330043"/>
              </a:xfrm>
              <a:prstGeom prst="rect">
                <a:avLst/>
              </a:prstGeom>
              <a:noFill/>
              <a:ln w="9525">
                <a:noFill/>
                <a:miter lim="800000"/>
                <a:headEnd/>
                <a:tailEnd/>
              </a:ln>
            </p:spPr>
            <p:txBody>
              <a:bodyPr lIns="82296" tIns="41148" rIns="82296" bIns="41148">
                <a:spAutoFit/>
              </a:bodyPr>
              <a:lstStyle/>
              <a:p>
                <a:pPr>
                  <a:lnSpc>
                    <a:spcPct val="90000"/>
                  </a:lnSpc>
                  <a:spcBef>
                    <a:spcPct val="0"/>
                  </a:spcBef>
                </a:pPr>
                <a:r>
                  <a:rPr lang="en-US" dirty="0">
                    <a:gradFill>
                      <a:gsLst>
                        <a:gs pos="0">
                          <a:schemeClr val="tx1"/>
                        </a:gs>
                        <a:gs pos="100000">
                          <a:schemeClr val="tx1"/>
                        </a:gs>
                      </a:gsLst>
                      <a:lin ang="5400000" scaled="0"/>
                    </a:gradFill>
                  </a:rPr>
                  <a:t>Databases</a:t>
                </a:r>
              </a:p>
            </p:txBody>
          </p:sp>
          <p:grpSp>
            <p:nvGrpSpPr>
              <p:cNvPr id="9" name="Group 116"/>
              <p:cNvGrpSpPr/>
              <p:nvPr/>
            </p:nvGrpSpPr>
            <p:grpSpPr>
              <a:xfrm>
                <a:off x="4905375" y="5257800"/>
                <a:ext cx="809625" cy="828675"/>
                <a:chOff x="1524000" y="5343525"/>
                <a:chExt cx="809625" cy="828675"/>
              </a:xfrm>
            </p:grpSpPr>
            <p:pic>
              <p:nvPicPr>
                <p:cNvPr id="118" name="Rectangle 18443"/>
                <p:cNvPicPr>
                  <a:picLocks noChangeAspect="1" noChangeArrowheads="1"/>
                </p:cNvPicPr>
                <p:nvPr/>
              </p:nvPicPr>
              <p:blipFill>
                <a:blip r:embed="rId3" cstate="email">
                  <a:duotone>
                    <a:prstClr val="black"/>
                    <a:schemeClr val="accent3">
                      <a:tint val="45000"/>
                      <a:satMod val="400000"/>
                    </a:schemeClr>
                  </a:duotone>
                  <a:lum bright="-17000" contrast="34000"/>
                </a:blip>
                <a:stretch>
                  <a:fillRect/>
                </a:stretch>
              </p:blipFill>
              <p:spPr bwMode="auto">
                <a:xfrm>
                  <a:off x="1524000" y="5343525"/>
                  <a:ext cx="462868" cy="691515"/>
                </a:xfrm>
                <a:prstGeom prst="rect">
                  <a:avLst/>
                </a:prstGeom>
                <a:noFill/>
                <a:ln w="9525">
                  <a:noFill/>
                  <a:miter lim="800000"/>
                  <a:headEnd/>
                  <a:tailEnd/>
                </a:ln>
                <a:effectLst>
                  <a:outerShdw blurRad="127000" algn="ctr" rotWithShape="0">
                    <a:prstClr val="black">
                      <a:alpha val="40000"/>
                    </a:prstClr>
                  </a:outerShdw>
                </a:effectLst>
              </p:spPr>
            </p:pic>
            <p:pic>
              <p:nvPicPr>
                <p:cNvPr id="119" name="Rectangle 18444"/>
                <p:cNvPicPr>
                  <a:picLocks noChangeAspect="1" noChangeArrowheads="1"/>
                </p:cNvPicPr>
                <p:nvPr/>
              </p:nvPicPr>
              <p:blipFill>
                <a:blip r:embed="rId3" cstate="email">
                  <a:duotone>
                    <a:prstClr val="black"/>
                    <a:schemeClr val="accent3">
                      <a:tint val="45000"/>
                      <a:satMod val="400000"/>
                    </a:schemeClr>
                  </a:duotone>
                  <a:lum bright="-17000" contrast="34000"/>
                </a:blip>
                <a:stretch>
                  <a:fillRect/>
                </a:stretch>
              </p:blipFill>
              <p:spPr bwMode="auto">
                <a:xfrm>
                  <a:off x="1870757" y="5480685"/>
                  <a:ext cx="462868" cy="691515"/>
                </a:xfrm>
                <a:prstGeom prst="rect">
                  <a:avLst/>
                </a:prstGeom>
                <a:noFill/>
                <a:ln w="9525">
                  <a:noFill/>
                  <a:miter lim="800000"/>
                  <a:headEnd/>
                  <a:tailEnd/>
                </a:ln>
                <a:effectLst>
                  <a:outerShdw blurRad="127000" algn="ctr" rotWithShape="0">
                    <a:prstClr val="black">
                      <a:alpha val="40000"/>
                    </a:prstClr>
                  </a:outerShdw>
                </a:effectLst>
              </p:spPr>
            </p:pic>
          </p:grpSp>
        </p:grpSp>
        <p:sp>
          <p:nvSpPr>
            <p:cNvPr id="75" name="Rectangle 74"/>
            <p:cNvSpPr>
              <a:spLocks noChangeArrowheads="1"/>
            </p:cNvSpPr>
            <p:nvPr/>
          </p:nvSpPr>
          <p:spPr bwMode="auto">
            <a:xfrm>
              <a:off x="4103370" y="1503044"/>
              <a:ext cx="1645920" cy="411480"/>
            </a:xfrm>
            <a:prstGeom prst="rect">
              <a:avLst/>
            </a:prstGeom>
            <a:gradFill>
              <a:gsLst>
                <a:gs pos="0">
                  <a:srgbClr val="7FA9D7"/>
                </a:gs>
                <a:gs pos="49000">
                  <a:srgbClr val="3981BD"/>
                </a:gs>
                <a:gs pos="49100">
                  <a:srgbClr val="1466A4"/>
                </a:gs>
                <a:gs pos="92000">
                  <a:srgbClr val="2783CF"/>
                </a:gs>
                <a:gs pos="100000">
                  <a:srgbClr val="4394DD"/>
                </a:gs>
              </a:gsLst>
            </a:gradFill>
            <a:ln>
              <a:headEnd/>
              <a:tailEnd/>
            </a:ln>
          </p:spPr>
          <p:style>
            <a:lnRef idx="1">
              <a:schemeClr val="accent1"/>
            </a:lnRef>
            <a:fillRef idx="3">
              <a:schemeClr val="accent1"/>
            </a:fillRef>
            <a:effectRef idx="2">
              <a:schemeClr val="accent1"/>
            </a:effectRef>
            <a:fontRef idx="minor">
              <a:schemeClr val="lt1"/>
            </a:fontRef>
          </p:style>
          <p:txBody>
            <a:bodyPr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Browser</a:t>
              </a:r>
            </a:p>
          </p:txBody>
        </p:sp>
        <p:sp>
          <p:nvSpPr>
            <p:cNvPr id="76" name="Rectangle 75"/>
            <p:cNvSpPr>
              <a:spLocks noChangeArrowheads="1"/>
            </p:cNvSpPr>
            <p:nvPr/>
          </p:nvSpPr>
          <p:spPr bwMode="auto">
            <a:xfrm>
              <a:off x="2731770" y="1571624"/>
              <a:ext cx="1028700" cy="960120"/>
            </a:xfrm>
            <a:prstGeom prst="rect">
              <a:avLst/>
            </a:prstGeom>
            <a:gradFill>
              <a:gsLst>
                <a:gs pos="0">
                  <a:srgbClr val="7FA9D7"/>
                </a:gs>
                <a:gs pos="49000">
                  <a:srgbClr val="3981BD"/>
                </a:gs>
                <a:gs pos="49100">
                  <a:srgbClr val="1466A4"/>
                </a:gs>
                <a:gs pos="92000">
                  <a:srgbClr val="2783CF"/>
                </a:gs>
                <a:gs pos="100000">
                  <a:srgbClr val="4394DD"/>
                </a:gs>
              </a:gsLst>
            </a:gradFill>
            <a:ln>
              <a:headEnd/>
              <a:tailEnd/>
            </a:ln>
          </p:spPr>
          <p:style>
            <a:lnRef idx="1">
              <a:schemeClr val="accent1"/>
            </a:lnRef>
            <a:fillRef idx="3">
              <a:schemeClr val="accent1"/>
            </a:fillRef>
            <a:effectRef idx="2">
              <a:schemeClr val="accent1"/>
            </a:effectRef>
            <a:fontRef idx="minor">
              <a:schemeClr val="lt1"/>
            </a:fontRef>
          </p:style>
          <p:txBody>
            <a:bodyPr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Smart Client</a:t>
              </a:r>
            </a:p>
          </p:txBody>
        </p:sp>
        <p:sp>
          <p:nvSpPr>
            <p:cNvPr id="77" name="Rectangle 76"/>
            <p:cNvSpPr>
              <a:spLocks noChangeArrowheads="1"/>
            </p:cNvSpPr>
            <p:nvPr/>
          </p:nvSpPr>
          <p:spPr bwMode="auto">
            <a:xfrm>
              <a:off x="4103370" y="2188844"/>
              <a:ext cx="1645920" cy="61722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Presentation</a:t>
              </a:r>
            </a:p>
          </p:txBody>
        </p:sp>
        <p:sp>
          <p:nvSpPr>
            <p:cNvPr id="78" name="Rectangle 77"/>
            <p:cNvSpPr>
              <a:spLocks noChangeArrowheads="1"/>
            </p:cNvSpPr>
            <p:nvPr/>
          </p:nvSpPr>
          <p:spPr bwMode="auto">
            <a:xfrm>
              <a:off x="2731770" y="3217544"/>
              <a:ext cx="3086100" cy="75438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none"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Process Services</a:t>
              </a:r>
            </a:p>
          </p:txBody>
        </p:sp>
        <p:sp>
          <p:nvSpPr>
            <p:cNvPr id="79" name="Rectangle 78"/>
            <p:cNvSpPr>
              <a:spLocks noChangeArrowheads="1"/>
            </p:cNvSpPr>
            <p:nvPr/>
          </p:nvSpPr>
          <p:spPr bwMode="auto">
            <a:xfrm>
              <a:off x="2731770" y="4177664"/>
              <a:ext cx="3086100" cy="75438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Business Services</a:t>
              </a:r>
            </a:p>
          </p:txBody>
        </p:sp>
        <p:sp>
          <p:nvSpPr>
            <p:cNvPr id="84" name="Rectangle 83"/>
            <p:cNvSpPr>
              <a:spLocks noChangeArrowheads="1"/>
            </p:cNvSpPr>
            <p:nvPr/>
          </p:nvSpPr>
          <p:spPr bwMode="auto">
            <a:xfrm>
              <a:off x="1223010" y="2257424"/>
              <a:ext cx="1165860" cy="2674620"/>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Meta Data Services</a:t>
              </a:r>
            </a:p>
          </p:txBody>
        </p:sp>
        <p:sp>
          <p:nvSpPr>
            <p:cNvPr id="87" name="Rectangle 86"/>
            <p:cNvSpPr>
              <a:spLocks noChangeArrowheads="1"/>
            </p:cNvSpPr>
            <p:nvPr/>
          </p:nvSpPr>
          <p:spPr bwMode="auto">
            <a:xfrm>
              <a:off x="6092190" y="1503044"/>
              <a:ext cx="1165860" cy="3429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Security Services</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300"/>
                                  </p:stCondLst>
                                  <p:childTnLst>
                                    <p:animScale>
                                      <p:cBhvr>
                                        <p:cTn id="6" dur="1000" fill="hold"/>
                                        <p:tgtEl>
                                          <p:spTgt spid="2"/>
                                        </p:tgtEl>
                                      </p:cBhvr>
                                      <p:by x="50000" y="50000"/>
                                    </p:animScale>
                                  </p:childTnLst>
                                </p:cTn>
                              </p:par>
                              <p:par>
                                <p:cTn id="7" presetID="64" presetClass="path" presetSubtype="0" accel="50000" decel="50000" fill="hold" nodeType="withEffect">
                                  <p:stCondLst>
                                    <p:cond delay="300"/>
                                  </p:stCondLst>
                                  <p:childTnLst>
                                    <p:animMotion origin="layout" path="M -2.77778E-7 -7.40741E-7 L -0.02309 -0.20231 " pathEditMode="relative" rAng="0" ptsTypes="AA">
                                      <p:cBhvr>
                                        <p:cTn id="8" dur="1000" fill="hold"/>
                                        <p:tgtEl>
                                          <p:spTgt spid="2"/>
                                        </p:tgtEl>
                                        <p:attrNameLst>
                                          <p:attrName>ppt_x</p:attrName>
                                          <p:attrName>ppt_y</p:attrName>
                                        </p:attrNameLst>
                                      </p:cBhvr>
                                      <p:rCtr x="-12" y="-101"/>
                                    </p:animMotion>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fade">
                                      <p:cBhvr>
                                        <p:cTn id="12" dur="1000"/>
                                        <p:tgtEl>
                                          <p:spTgt spid="49"/>
                                        </p:tgtEl>
                                      </p:cBhvr>
                                    </p:animEffect>
                                  </p:childTnLst>
                                </p:cTn>
                              </p:par>
                            </p:childTnLst>
                          </p:cTn>
                        </p:par>
                        <p:par>
                          <p:cTn id="13" fill="hold">
                            <p:stCondLst>
                              <p:cond delay="2300"/>
                            </p:stCondLst>
                            <p:childTnLst>
                              <p:par>
                                <p:cTn id="14" presetID="10" presetClass="entr" presetSubtype="0" fill="hold" nodeType="after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fade">
                                      <p:cBhvr>
                                        <p:cTn id="16" dur="1000"/>
                                        <p:tgtEl>
                                          <p:spTgt spid="55"/>
                                        </p:tgtEl>
                                      </p:cBhvr>
                                    </p:animEffect>
                                  </p:childTnLst>
                                </p:cTn>
                              </p:par>
                            </p:childTnLst>
                          </p:cTn>
                        </p:par>
                        <p:par>
                          <p:cTn id="17" fill="hold">
                            <p:stCondLst>
                              <p:cond delay="3300"/>
                            </p:stCondLst>
                            <p:childTnLst>
                              <p:par>
                                <p:cTn id="18" presetID="10" presetClass="entr" presetSubtype="0" fill="hold" nodeType="afterEffect">
                                  <p:stCondLst>
                                    <p:cond delay="0"/>
                                  </p:stCondLst>
                                  <p:childTnLst>
                                    <p:set>
                                      <p:cBhvr>
                                        <p:cTn id="19" dur="1" fill="hold">
                                          <p:stCondLst>
                                            <p:cond delay="0"/>
                                          </p:stCondLst>
                                        </p:cTn>
                                        <p:tgtEl>
                                          <p:spTgt spid="51"/>
                                        </p:tgtEl>
                                        <p:attrNameLst>
                                          <p:attrName>style.visibility</p:attrName>
                                        </p:attrNameLst>
                                      </p:cBhvr>
                                      <p:to>
                                        <p:strVal val="visible"/>
                                      </p:to>
                                    </p:set>
                                    <p:animEffect transition="in" filter="fade">
                                      <p:cBhvr>
                                        <p:cTn id="20" dur="1000"/>
                                        <p:tgtEl>
                                          <p:spTgt spid="51"/>
                                        </p:tgtEl>
                                      </p:cBhvr>
                                    </p:animEffect>
                                  </p:childTnLst>
                                </p:cTn>
                              </p:par>
                            </p:childTnLst>
                          </p:cTn>
                        </p:par>
                        <p:par>
                          <p:cTn id="21" fill="hold">
                            <p:stCondLst>
                              <p:cond delay="4300"/>
                            </p:stCondLst>
                            <p:childTnLst>
                              <p:par>
                                <p:cTn id="22" presetID="10" presetClass="entr" presetSubtype="0" fill="hold" grpId="0" nodeType="afterEffect">
                                  <p:stCondLst>
                                    <p:cond delay="0"/>
                                  </p:stCondLst>
                                  <p:childTnLst>
                                    <p:set>
                                      <p:cBhvr>
                                        <p:cTn id="23" dur="1" fill="hold">
                                          <p:stCondLst>
                                            <p:cond delay="0"/>
                                          </p:stCondLst>
                                        </p:cTn>
                                        <p:tgtEl>
                                          <p:spTgt spid="50"/>
                                        </p:tgtEl>
                                        <p:attrNameLst>
                                          <p:attrName>style.visibility</p:attrName>
                                        </p:attrNameLst>
                                      </p:cBhvr>
                                      <p:to>
                                        <p:strVal val="visible"/>
                                      </p:to>
                                    </p:set>
                                    <p:animEffect transition="in" filter="fade">
                                      <p:cBhvr>
                                        <p:cTn id="24"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AU" dirty="0" smtClean="0"/>
              <a:t>How Should You Select A</a:t>
            </a:r>
            <a:br>
              <a:rPr lang="en-AU" dirty="0" smtClean="0"/>
            </a:br>
            <a:r>
              <a:rPr lang="en-AU" dirty="0" smtClean="0"/>
              <a:t>Hosting Partner?</a:t>
            </a:r>
            <a:endParaRPr lang="en-AU"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Types of Hosting Partners</a:t>
            </a:r>
            <a:endParaRPr lang="en-US" dirty="0"/>
          </a:p>
        </p:txBody>
      </p:sp>
      <p:grpSp>
        <p:nvGrpSpPr>
          <p:cNvPr id="41" name="Group 40"/>
          <p:cNvGrpSpPr/>
          <p:nvPr/>
        </p:nvGrpSpPr>
        <p:grpSpPr>
          <a:xfrm>
            <a:off x="381000" y="5327608"/>
            <a:ext cx="6400800" cy="713232"/>
            <a:chOff x="381000" y="5327608"/>
            <a:chExt cx="6400800" cy="713232"/>
          </a:xfrm>
        </p:grpSpPr>
        <p:grpSp>
          <p:nvGrpSpPr>
            <p:cNvPr id="30" name="Group 29"/>
            <p:cNvGrpSpPr/>
            <p:nvPr/>
          </p:nvGrpSpPr>
          <p:grpSpPr>
            <a:xfrm>
              <a:off x="381000" y="5327608"/>
              <a:ext cx="5586153" cy="713232"/>
              <a:chOff x="152400" y="5480008"/>
              <a:chExt cx="5715000" cy="713232"/>
            </a:xfrm>
          </p:grpSpPr>
          <p:sp>
            <p:nvSpPr>
              <p:cNvPr id="7" name="Rounded Rectangle 6"/>
              <p:cNvSpPr/>
              <p:nvPr/>
            </p:nvSpPr>
            <p:spPr>
              <a:xfrm>
                <a:off x="152400" y="5480008"/>
                <a:ext cx="1857375" cy="713232"/>
              </a:xfrm>
              <a:prstGeom prst="roundRect">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lnSpc>
                    <a:spcPct val="90000"/>
                  </a:lnSpc>
                </a:pPr>
                <a:r>
                  <a:rPr lang="en-US" sz="1400" dirty="0" smtClean="0">
                    <a:gradFill>
                      <a:gsLst>
                        <a:gs pos="0">
                          <a:schemeClr val="bg1"/>
                        </a:gs>
                        <a:gs pos="100000">
                          <a:schemeClr val="bg1"/>
                        </a:gs>
                      </a:gsLst>
                      <a:lin ang="5400000" scaled="0"/>
                    </a:gradFill>
                  </a:rPr>
                  <a:t>Cages and Racks</a:t>
                </a:r>
                <a:endParaRPr lang="en-US" sz="1400" dirty="0">
                  <a:gradFill>
                    <a:gsLst>
                      <a:gs pos="0">
                        <a:schemeClr val="bg1"/>
                      </a:gs>
                      <a:gs pos="100000">
                        <a:schemeClr val="bg1"/>
                      </a:gs>
                    </a:gsLst>
                    <a:lin ang="5400000" scaled="0"/>
                  </a:gradFill>
                </a:endParaRPr>
              </a:p>
            </p:txBody>
          </p:sp>
          <p:sp>
            <p:nvSpPr>
              <p:cNvPr id="8" name="Rounded Rectangle 7"/>
              <p:cNvSpPr/>
              <p:nvPr/>
            </p:nvSpPr>
            <p:spPr>
              <a:xfrm>
                <a:off x="2081212" y="5480008"/>
                <a:ext cx="1857375" cy="713232"/>
              </a:xfrm>
              <a:prstGeom prst="roundRect">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lnSpc>
                    <a:spcPct val="90000"/>
                  </a:lnSpc>
                </a:pPr>
                <a:r>
                  <a:rPr lang="en-US" sz="1400" dirty="0" smtClean="0">
                    <a:gradFill>
                      <a:gsLst>
                        <a:gs pos="0">
                          <a:schemeClr val="bg1"/>
                        </a:gs>
                        <a:gs pos="100000">
                          <a:schemeClr val="bg1"/>
                        </a:gs>
                      </a:gsLst>
                      <a:lin ang="5400000" scaled="0"/>
                    </a:gradFill>
                  </a:rPr>
                  <a:t>Network</a:t>
                </a:r>
                <a:endParaRPr lang="en-US" sz="1400" dirty="0">
                  <a:gradFill>
                    <a:gsLst>
                      <a:gs pos="0">
                        <a:schemeClr val="bg1"/>
                      </a:gs>
                      <a:gs pos="100000">
                        <a:schemeClr val="bg1"/>
                      </a:gs>
                    </a:gsLst>
                    <a:lin ang="5400000" scaled="0"/>
                  </a:gradFill>
                </a:endParaRPr>
              </a:p>
            </p:txBody>
          </p:sp>
          <p:sp>
            <p:nvSpPr>
              <p:cNvPr id="9" name="Rounded Rectangle 8"/>
              <p:cNvSpPr/>
              <p:nvPr/>
            </p:nvSpPr>
            <p:spPr>
              <a:xfrm>
                <a:off x="4010025" y="5480008"/>
                <a:ext cx="1857375" cy="713232"/>
              </a:xfrm>
              <a:prstGeom prst="roundRect">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lnSpc>
                    <a:spcPct val="90000"/>
                  </a:lnSpc>
                </a:pPr>
                <a:r>
                  <a:rPr lang="en-US" sz="1400" dirty="0" smtClean="0">
                    <a:gradFill>
                      <a:gsLst>
                        <a:gs pos="0">
                          <a:schemeClr val="bg1"/>
                        </a:gs>
                        <a:gs pos="100000">
                          <a:schemeClr val="bg1"/>
                        </a:gs>
                      </a:gsLst>
                      <a:lin ang="5400000" scaled="0"/>
                    </a:gradFill>
                  </a:rPr>
                  <a:t>Physical Security</a:t>
                </a:r>
                <a:endParaRPr lang="en-US" sz="1400" dirty="0">
                  <a:gradFill>
                    <a:gsLst>
                      <a:gs pos="0">
                        <a:schemeClr val="bg1"/>
                      </a:gs>
                      <a:gs pos="100000">
                        <a:schemeClr val="bg1"/>
                      </a:gs>
                    </a:gsLst>
                    <a:lin ang="5400000" scaled="0"/>
                  </a:gradFill>
                </a:endParaRPr>
              </a:p>
            </p:txBody>
          </p:sp>
        </p:grpSp>
        <p:sp>
          <p:nvSpPr>
            <p:cNvPr id="49" name="Up Arrow 48"/>
            <p:cNvSpPr/>
            <p:nvPr/>
          </p:nvSpPr>
          <p:spPr>
            <a:xfrm>
              <a:off x="6122324" y="5327608"/>
              <a:ext cx="620684" cy="713232"/>
            </a:xfrm>
            <a:prstGeom prst="upArrow">
              <a:avLst>
                <a:gd name="adj1" fmla="val 58929"/>
                <a:gd name="adj2" fmla="val 48214"/>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lnSpc>
                  <a:spcPct val="90000"/>
                </a:lnSpc>
              </a:pPr>
              <a:endParaRPr lang="en-US" sz="1400" dirty="0">
                <a:gradFill>
                  <a:gsLst>
                    <a:gs pos="0">
                      <a:schemeClr val="bg1"/>
                    </a:gs>
                    <a:gs pos="100000">
                      <a:schemeClr val="bg1"/>
                    </a:gs>
                  </a:gsLst>
                  <a:lin ang="5400000" scaled="0"/>
                </a:gradFill>
              </a:endParaRPr>
            </a:p>
          </p:txBody>
        </p:sp>
        <p:sp>
          <p:nvSpPr>
            <p:cNvPr id="34" name="TextBox 33"/>
            <p:cNvSpPr txBox="1"/>
            <p:nvPr/>
          </p:nvSpPr>
          <p:spPr>
            <a:xfrm>
              <a:off x="5791200" y="5435025"/>
              <a:ext cx="990600" cy="584775"/>
            </a:xfrm>
            <a:prstGeom prst="rect">
              <a:avLst/>
            </a:prstGeom>
            <a:noFill/>
            <a:effectLst>
              <a:glow rad="101600">
                <a:schemeClr val="accent1">
                  <a:satMod val="175000"/>
                  <a:alpha val="40000"/>
                </a:schemeClr>
              </a:glow>
            </a:effectLst>
          </p:spPr>
          <p:txBody>
            <a:bodyPr wrap="square" rtlCol="0">
              <a:spAutoFit/>
            </a:bodyPr>
            <a:lstStyle/>
            <a:p>
              <a:pPr algn="r"/>
              <a:r>
                <a:rPr lang="en-US" sz="1600" b="1" dirty="0" smtClean="0">
                  <a:latin typeface="Aharoni" pitchFamily="2" charset="-79"/>
                  <a:cs typeface="Aharoni" pitchFamily="2" charset="-79"/>
                </a:rPr>
                <a:t>Co-location</a:t>
              </a:r>
              <a:endParaRPr lang="en-US" sz="1600" b="1" dirty="0">
                <a:latin typeface="Aharoni" pitchFamily="2" charset="-79"/>
                <a:cs typeface="Aharoni" pitchFamily="2" charset="-79"/>
              </a:endParaRPr>
            </a:p>
          </p:txBody>
        </p:sp>
      </p:grpSp>
      <p:grpSp>
        <p:nvGrpSpPr>
          <p:cNvPr id="42" name="Group 41"/>
          <p:cNvGrpSpPr/>
          <p:nvPr/>
        </p:nvGrpSpPr>
        <p:grpSpPr>
          <a:xfrm>
            <a:off x="757049" y="4532080"/>
            <a:ext cx="6659290" cy="1508760"/>
            <a:chOff x="757049" y="4532080"/>
            <a:chExt cx="6659290" cy="1508760"/>
          </a:xfrm>
        </p:grpSpPr>
        <p:grpSp>
          <p:nvGrpSpPr>
            <p:cNvPr id="32" name="Group 31"/>
            <p:cNvGrpSpPr/>
            <p:nvPr/>
          </p:nvGrpSpPr>
          <p:grpSpPr>
            <a:xfrm>
              <a:off x="757049" y="4536408"/>
              <a:ext cx="4834054" cy="713232"/>
              <a:chOff x="609600" y="4688808"/>
              <a:chExt cx="4945554" cy="713232"/>
            </a:xfrm>
          </p:grpSpPr>
          <p:sp>
            <p:nvSpPr>
              <p:cNvPr id="10" name="Rounded Rectangle 9"/>
              <p:cNvSpPr/>
              <p:nvPr/>
            </p:nvSpPr>
            <p:spPr>
              <a:xfrm>
                <a:off x="609600" y="4688808"/>
                <a:ext cx="1506220" cy="713232"/>
              </a:xfrm>
              <a:prstGeom prst="roundRect">
                <a:avLst/>
              </a:prstGeom>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90000"/>
                  </a:lnSpc>
                </a:pPr>
                <a:r>
                  <a:rPr lang="en-US" sz="1400" dirty="0" smtClean="0">
                    <a:gradFill>
                      <a:gsLst>
                        <a:gs pos="0">
                          <a:schemeClr val="tx1"/>
                        </a:gs>
                        <a:gs pos="100000">
                          <a:schemeClr val="tx1"/>
                        </a:gs>
                      </a:gsLst>
                      <a:lin ang="5400000" scaled="0"/>
                    </a:gradFill>
                  </a:rPr>
                  <a:t>Switches and Routers</a:t>
                </a:r>
                <a:endParaRPr lang="en-US" sz="1400" dirty="0">
                  <a:gradFill>
                    <a:gsLst>
                      <a:gs pos="0">
                        <a:schemeClr val="tx1"/>
                      </a:gs>
                      <a:gs pos="100000">
                        <a:schemeClr val="tx1"/>
                      </a:gs>
                    </a:gsLst>
                    <a:lin ang="5400000" scaled="0"/>
                  </a:gradFill>
                </a:endParaRPr>
              </a:p>
            </p:txBody>
          </p:sp>
          <p:sp>
            <p:nvSpPr>
              <p:cNvPr id="11" name="Rounded Rectangle 10"/>
              <p:cNvSpPr/>
              <p:nvPr/>
            </p:nvSpPr>
            <p:spPr>
              <a:xfrm>
                <a:off x="2189567" y="4688808"/>
                <a:ext cx="1645920" cy="713232"/>
              </a:xfrm>
              <a:prstGeom prst="roundRect">
                <a:avLst/>
              </a:prstGeom>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90000"/>
                  </a:lnSpc>
                </a:pPr>
                <a:r>
                  <a:rPr lang="en-US" sz="1400" dirty="0" smtClean="0">
                    <a:gradFill>
                      <a:gsLst>
                        <a:gs pos="0">
                          <a:schemeClr val="tx1"/>
                        </a:gs>
                        <a:gs pos="100000">
                          <a:schemeClr val="tx1"/>
                        </a:gs>
                      </a:gsLst>
                      <a:lin ang="5400000" scaled="0"/>
                    </a:gradFill>
                  </a:rPr>
                  <a:t>Physical/Virtual Servers</a:t>
                </a:r>
                <a:endParaRPr lang="en-US" sz="1400" dirty="0">
                  <a:gradFill>
                    <a:gsLst>
                      <a:gs pos="0">
                        <a:schemeClr val="tx1"/>
                      </a:gs>
                      <a:gs pos="100000">
                        <a:schemeClr val="tx1"/>
                      </a:gs>
                    </a:gsLst>
                    <a:lin ang="5400000" scaled="0"/>
                  </a:gradFill>
                </a:endParaRPr>
              </a:p>
            </p:txBody>
          </p:sp>
          <p:sp>
            <p:nvSpPr>
              <p:cNvPr id="14" name="Rounded Rectangle 13"/>
              <p:cNvSpPr/>
              <p:nvPr/>
            </p:nvSpPr>
            <p:spPr>
              <a:xfrm>
                <a:off x="3909234" y="4688808"/>
                <a:ext cx="1645920" cy="713232"/>
              </a:xfrm>
              <a:prstGeom prst="roundRect">
                <a:avLst/>
              </a:prstGeom>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90000"/>
                  </a:lnSpc>
                </a:pPr>
                <a:r>
                  <a:rPr lang="en-US" sz="1400" dirty="0" smtClean="0">
                    <a:gradFill>
                      <a:gsLst>
                        <a:gs pos="0">
                          <a:schemeClr val="tx1"/>
                        </a:gs>
                        <a:gs pos="100000">
                          <a:schemeClr val="tx1"/>
                        </a:gs>
                      </a:gsLst>
                      <a:lin ang="5400000" scaled="0"/>
                    </a:gradFill>
                  </a:rPr>
                  <a:t>Image </a:t>
                </a:r>
                <a:br>
                  <a:rPr lang="en-US" sz="1400" dirty="0" smtClean="0">
                    <a:gradFill>
                      <a:gsLst>
                        <a:gs pos="0">
                          <a:schemeClr val="tx1"/>
                        </a:gs>
                        <a:gs pos="100000">
                          <a:schemeClr val="tx1"/>
                        </a:gs>
                      </a:gsLst>
                      <a:lin ang="5400000" scaled="0"/>
                    </a:gradFill>
                  </a:rPr>
                </a:br>
                <a:r>
                  <a:rPr lang="en-US" sz="1400" dirty="0" smtClean="0">
                    <a:gradFill>
                      <a:gsLst>
                        <a:gs pos="0">
                          <a:schemeClr val="tx1"/>
                        </a:gs>
                        <a:gs pos="100000">
                          <a:schemeClr val="tx1"/>
                        </a:gs>
                      </a:gsLst>
                      <a:lin ang="5400000" scaled="0"/>
                    </a:gradFill>
                  </a:rPr>
                  <a:t>Provisioning</a:t>
                </a:r>
                <a:endParaRPr lang="en-US" sz="1400" dirty="0">
                  <a:gradFill>
                    <a:gsLst>
                      <a:gs pos="0">
                        <a:schemeClr val="tx1"/>
                      </a:gs>
                      <a:gs pos="100000">
                        <a:schemeClr val="tx1"/>
                      </a:gs>
                    </a:gsLst>
                    <a:lin ang="5400000" scaled="0"/>
                  </a:gradFill>
                </a:endParaRPr>
              </a:p>
            </p:txBody>
          </p:sp>
        </p:grpSp>
        <p:sp>
          <p:nvSpPr>
            <p:cNvPr id="50" name="Up Arrow 49"/>
            <p:cNvSpPr/>
            <p:nvPr/>
          </p:nvSpPr>
          <p:spPr>
            <a:xfrm>
              <a:off x="6795655" y="4532080"/>
              <a:ext cx="620684" cy="1508760"/>
            </a:xfrm>
            <a:prstGeom prst="upArrow">
              <a:avLst>
                <a:gd name="adj1" fmla="val 58929"/>
                <a:gd name="adj2" fmla="val 48214"/>
              </a:avLst>
            </a:prstGeom>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90000"/>
                </a:lnSpc>
              </a:pPr>
              <a:endParaRPr lang="en-US" sz="1400" dirty="0">
                <a:gradFill>
                  <a:gsLst>
                    <a:gs pos="0">
                      <a:schemeClr val="tx1"/>
                    </a:gs>
                    <a:gs pos="100000">
                      <a:schemeClr val="tx1"/>
                    </a:gs>
                  </a:gsLst>
                  <a:lin ang="5400000" scaled="0"/>
                </a:gradFill>
              </a:endParaRPr>
            </a:p>
          </p:txBody>
        </p:sp>
        <p:sp>
          <p:nvSpPr>
            <p:cNvPr id="37" name="TextBox 36"/>
            <p:cNvSpPr txBox="1"/>
            <p:nvPr/>
          </p:nvSpPr>
          <p:spPr>
            <a:xfrm>
              <a:off x="5943601" y="4648200"/>
              <a:ext cx="1295400" cy="584775"/>
            </a:xfrm>
            <a:prstGeom prst="rect">
              <a:avLst/>
            </a:prstGeom>
            <a:noFill/>
            <a:effectLst>
              <a:glow rad="101600">
                <a:schemeClr val="accent1">
                  <a:satMod val="175000"/>
                  <a:alpha val="40000"/>
                </a:schemeClr>
              </a:glow>
            </a:effectLst>
          </p:spPr>
          <p:txBody>
            <a:bodyPr wrap="square" rtlCol="0">
              <a:spAutoFit/>
            </a:bodyPr>
            <a:lstStyle/>
            <a:p>
              <a:pPr algn="r"/>
              <a:r>
                <a:rPr lang="en-US" sz="1600" b="1" dirty="0" smtClean="0">
                  <a:latin typeface="Aharoni" pitchFamily="2" charset="-79"/>
                  <a:cs typeface="Aharoni" pitchFamily="2" charset="-79"/>
                </a:rPr>
                <a:t>Mass Market</a:t>
              </a:r>
              <a:endParaRPr lang="en-US" sz="1600" b="1" dirty="0">
                <a:latin typeface="Aharoni" pitchFamily="2" charset="-79"/>
                <a:cs typeface="Aharoni" pitchFamily="2" charset="-79"/>
              </a:endParaRPr>
            </a:p>
          </p:txBody>
        </p:sp>
      </p:grpSp>
      <p:grpSp>
        <p:nvGrpSpPr>
          <p:cNvPr id="43" name="Group 42"/>
          <p:cNvGrpSpPr/>
          <p:nvPr/>
        </p:nvGrpSpPr>
        <p:grpSpPr>
          <a:xfrm>
            <a:off x="1147209" y="2950168"/>
            <a:ext cx="6942461" cy="3090672"/>
            <a:chOff x="1147209" y="2950168"/>
            <a:chExt cx="6942461" cy="3090672"/>
          </a:xfrm>
        </p:grpSpPr>
        <p:sp>
          <p:nvSpPr>
            <p:cNvPr id="18" name="Rounded Rectangle 17"/>
            <p:cNvSpPr/>
            <p:nvPr/>
          </p:nvSpPr>
          <p:spPr>
            <a:xfrm>
              <a:off x="1147209" y="3745206"/>
              <a:ext cx="1296988" cy="713232"/>
            </a:xfrm>
            <a:prstGeom prst="roundRect">
              <a:avLst/>
            </a:prstGeom>
            <a:ln/>
          </p:spPr>
          <p:style>
            <a:lnRef idx="1">
              <a:schemeClr val="accent2"/>
            </a:lnRef>
            <a:fillRef idx="3">
              <a:schemeClr val="accent2"/>
            </a:fillRef>
            <a:effectRef idx="2">
              <a:schemeClr val="accent2"/>
            </a:effectRef>
            <a:fontRef idx="minor">
              <a:schemeClr val="lt1"/>
            </a:fontRef>
          </p:style>
          <p:txBody>
            <a:bodyPr lIns="0" tIns="0" rIns="0" bIns="0" rtlCol="0" anchor="ctr"/>
            <a:lstStyle/>
            <a:p>
              <a:pPr algn="ctr">
                <a:lnSpc>
                  <a:spcPct val="90000"/>
                </a:lnSpc>
              </a:pPr>
              <a:r>
                <a:rPr lang="en-US" sz="1400" dirty="0" smtClean="0">
                  <a:gradFill>
                    <a:gsLst>
                      <a:gs pos="0">
                        <a:schemeClr val="tx1"/>
                      </a:gs>
                      <a:gs pos="100000">
                        <a:schemeClr val="tx1"/>
                      </a:gs>
                    </a:gsLst>
                    <a:lin ang="5400000" scaled="0"/>
                  </a:gradFill>
                </a:rPr>
                <a:t>Application Platform</a:t>
              </a:r>
              <a:endParaRPr lang="en-US" sz="1400" dirty="0">
                <a:gradFill>
                  <a:gsLst>
                    <a:gs pos="0">
                      <a:schemeClr val="tx1"/>
                    </a:gs>
                    <a:gs pos="100000">
                      <a:schemeClr val="tx1"/>
                    </a:gs>
                  </a:gsLst>
                  <a:lin ang="5400000" scaled="0"/>
                </a:gradFill>
              </a:endParaRPr>
            </a:p>
          </p:txBody>
        </p:sp>
        <p:sp>
          <p:nvSpPr>
            <p:cNvPr id="19" name="Rounded Rectangle 18"/>
            <p:cNvSpPr/>
            <p:nvPr/>
          </p:nvSpPr>
          <p:spPr>
            <a:xfrm>
              <a:off x="2524583" y="3745206"/>
              <a:ext cx="1296988" cy="713232"/>
            </a:xfrm>
            <a:prstGeom prst="roundRect">
              <a:avLst/>
            </a:prstGeom>
            <a:ln/>
          </p:spPr>
          <p:style>
            <a:lnRef idx="1">
              <a:schemeClr val="accent2"/>
            </a:lnRef>
            <a:fillRef idx="3">
              <a:schemeClr val="accent2"/>
            </a:fillRef>
            <a:effectRef idx="2">
              <a:schemeClr val="accent2"/>
            </a:effectRef>
            <a:fontRef idx="minor">
              <a:schemeClr val="lt1"/>
            </a:fontRef>
          </p:style>
          <p:txBody>
            <a:bodyPr lIns="0" tIns="0" rIns="0" bIns="0" rtlCol="0" anchor="ctr"/>
            <a:lstStyle/>
            <a:p>
              <a:pPr algn="ctr">
                <a:lnSpc>
                  <a:spcPct val="90000"/>
                </a:lnSpc>
              </a:pPr>
              <a:r>
                <a:rPr lang="en-US" sz="1400" dirty="0" smtClean="0">
                  <a:gradFill>
                    <a:gsLst>
                      <a:gs pos="0">
                        <a:schemeClr val="tx1"/>
                      </a:gs>
                      <a:gs pos="100000">
                        <a:schemeClr val="tx1"/>
                      </a:gs>
                    </a:gsLst>
                    <a:lin ang="5400000" scaled="0"/>
                  </a:gradFill>
                </a:rPr>
                <a:t>Configuration Management</a:t>
              </a:r>
              <a:endParaRPr lang="en-US" sz="1400" dirty="0">
                <a:gradFill>
                  <a:gsLst>
                    <a:gs pos="0">
                      <a:schemeClr val="tx1"/>
                    </a:gs>
                    <a:gs pos="100000">
                      <a:schemeClr val="tx1"/>
                    </a:gs>
                  </a:gsLst>
                  <a:lin ang="5400000" scaled="0"/>
                </a:gradFill>
              </a:endParaRPr>
            </a:p>
          </p:txBody>
        </p:sp>
        <p:sp>
          <p:nvSpPr>
            <p:cNvPr id="20" name="Rounded Rectangle 19"/>
            <p:cNvSpPr/>
            <p:nvPr/>
          </p:nvSpPr>
          <p:spPr>
            <a:xfrm>
              <a:off x="3903957" y="3745206"/>
              <a:ext cx="1296988" cy="713232"/>
            </a:xfrm>
            <a:prstGeom prst="roundRect">
              <a:avLst/>
            </a:prstGeom>
            <a:ln/>
          </p:spPr>
          <p:style>
            <a:lnRef idx="1">
              <a:schemeClr val="accent2"/>
            </a:lnRef>
            <a:fillRef idx="3">
              <a:schemeClr val="accent2"/>
            </a:fillRef>
            <a:effectRef idx="2">
              <a:schemeClr val="accent2"/>
            </a:effectRef>
            <a:fontRef idx="minor">
              <a:schemeClr val="lt1"/>
            </a:fontRef>
          </p:style>
          <p:txBody>
            <a:bodyPr lIns="0" tIns="0" rIns="0" bIns="0" rtlCol="0" anchor="ctr"/>
            <a:lstStyle/>
            <a:p>
              <a:pPr algn="ctr">
                <a:lnSpc>
                  <a:spcPct val="90000"/>
                </a:lnSpc>
              </a:pPr>
              <a:r>
                <a:rPr lang="en-US" sz="1400" dirty="0" smtClean="0">
                  <a:gradFill>
                    <a:gsLst>
                      <a:gs pos="0">
                        <a:schemeClr val="tx1"/>
                      </a:gs>
                      <a:gs pos="100000">
                        <a:schemeClr val="tx1"/>
                      </a:gs>
                    </a:gsLst>
                    <a:lin ang="5400000" scaled="0"/>
                  </a:gradFill>
                </a:rPr>
                <a:t>Platform Administration</a:t>
              </a:r>
              <a:endParaRPr lang="en-US" sz="1400" dirty="0">
                <a:gradFill>
                  <a:gsLst>
                    <a:gs pos="0">
                      <a:schemeClr val="tx1"/>
                    </a:gs>
                    <a:gs pos="100000">
                      <a:schemeClr val="tx1"/>
                    </a:gs>
                  </a:gsLst>
                  <a:lin ang="5400000" scaled="0"/>
                </a:gradFill>
              </a:endParaRPr>
            </a:p>
          </p:txBody>
        </p:sp>
        <p:sp>
          <p:nvSpPr>
            <p:cNvPr id="22" name="Rounded Rectangle 21"/>
            <p:cNvSpPr/>
            <p:nvPr/>
          </p:nvSpPr>
          <p:spPr>
            <a:xfrm>
              <a:off x="1498231" y="2954004"/>
              <a:ext cx="1635307" cy="713232"/>
            </a:xfrm>
            <a:prstGeom prst="roundRect">
              <a:avLst/>
            </a:prstGeom>
            <a:ln/>
          </p:spPr>
          <p:style>
            <a:lnRef idx="1">
              <a:schemeClr val="accent2"/>
            </a:lnRef>
            <a:fillRef idx="3">
              <a:schemeClr val="accent2"/>
            </a:fillRef>
            <a:effectRef idx="2">
              <a:schemeClr val="accent2"/>
            </a:effectRef>
            <a:fontRef idx="minor">
              <a:schemeClr val="lt1"/>
            </a:fontRef>
          </p:style>
          <p:txBody>
            <a:bodyPr lIns="0" tIns="0" rIns="0" bIns="0" rtlCol="0" anchor="ctr"/>
            <a:lstStyle/>
            <a:p>
              <a:pPr algn="ctr">
                <a:lnSpc>
                  <a:spcPct val="90000"/>
                </a:lnSpc>
              </a:pPr>
              <a:r>
                <a:rPr lang="en-US" sz="1400" dirty="0" smtClean="0">
                  <a:gradFill>
                    <a:gsLst>
                      <a:gs pos="0">
                        <a:schemeClr val="tx1"/>
                      </a:gs>
                      <a:gs pos="100000">
                        <a:schemeClr val="tx1"/>
                      </a:gs>
                    </a:gsLst>
                    <a:lin ang="5400000" scaled="0"/>
                  </a:gradFill>
                </a:rPr>
                <a:t>Application Administration</a:t>
              </a:r>
              <a:endParaRPr lang="en-US" sz="1400" dirty="0">
                <a:gradFill>
                  <a:gsLst>
                    <a:gs pos="0">
                      <a:schemeClr val="tx1"/>
                    </a:gs>
                    <a:gs pos="100000">
                      <a:schemeClr val="tx1"/>
                    </a:gs>
                  </a:gsLst>
                  <a:lin ang="5400000" scaled="0"/>
                </a:gradFill>
              </a:endParaRPr>
            </a:p>
          </p:txBody>
        </p:sp>
        <p:sp>
          <p:nvSpPr>
            <p:cNvPr id="23" name="Rounded Rectangle 22"/>
            <p:cNvSpPr/>
            <p:nvPr/>
          </p:nvSpPr>
          <p:spPr>
            <a:xfrm>
              <a:off x="3214616" y="2954004"/>
              <a:ext cx="1635307" cy="713232"/>
            </a:xfrm>
            <a:prstGeom prst="roundRect">
              <a:avLst/>
            </a:prstGeom>
            <a:ln/>
          </p:spPr>
          <p:style>
            <a:lnRef idx="1">
              <a:schemeClr val="accent2"/>
            </a:lnRef>
            <a:fillRef idx="3">
              <a:schemeClr val="accent2"/>
            </a:fillRef>
            <a:effectRef idx="2">
              <a:schemeClr val="accent2"/>
            </a:effectRef>
            <a:fontRef idx="minor">
              <a:schemeClr val="lt1"/>
            </a:fontRef>
          </p:style>
          <p:txBody>
            <a:bodyPr lIns="0" tIns="0" rIns="0" bIns="0" rtlCol="0" anchor="ctr"/>
            <a:lstStyle/>
            <a:p>
              <a:pPr algn="ctr">
                <a:lnSpc>
                  <a:spcPct val="90000"/>
                </a:lnSpc>
              </a:pPr>
              <a:r>
                <a:rPr lang="en-US" sz="1400" dirty="0" smtClean="0">
                  <a:gradFill>
                    <a:gsLst>
                      <a:gs pos="0">
                        <a:schemeClr val="tx1"/>
                      </a:gs>
                      <a:gs pos="100000">
                        <a:schemeClr val="tx1"/>
                      </a:gs>
                    </a:gsLst>
                    <a:lin ang="5400000" scaled="0"/>
                  </a:gradFill>
                </a:rPr>
                <a:t>Customer </a:t>
              </a:r>
              <a:br>
                <a:rPr lang="en-US" sz="1400" dirty="0" smtClean="0">
                  <a:gradFill>
                    <a:gsLst>
                      <a:gs pos="0">
                        <a:schemeClr val="tx1"/>
                      </a:gs>
                      <a:gs pos="100000">
                        <a:schemeClr val="tx1"/>
                      </a:gs>
                    </a:gsLst>
                    <a:lin ang="5400000" scaled="0"/>
                  </a:gradFill>
                </a:rPr>
              </a:br>
              <a:r>
                <a:rPr lang="en-US" sz="1400" dirty="0" smtClean="0">
                  <a:gradFill>
                    <a:gsLst>
                      <a:gs pos="0">
                        <a:schemeClr val="tx1"/>
                      </a:gs>
                      <a:gs pos="100000">
                        <a:schemeClr val="tx1"/>
                      </a:gs>
                    </a:gsLst>
                    <a:lin ang="5400000" scaled="0"/>
                  </a:gradFill>
                </a:rPr>
                <a:t>Support</a:t>
              </a:r>
              <a:endParaRPr lang="en-US" sz="1400" dirty="0">
                <a:gradFill>
                  <a:gsLst>
                    <a:gs pos="0">
                      <a:schemeClr val="tx1"/>
                    </a:gs>
                    <a:gs pos="100000">
                      <a:schemeClr val="tx1"/>
                    </a:gs>
                  </a:gsLst>
                  <a:lin ang="5400000" scaled="0"/>
                </a:gradFill>
              </a:endParaRPr>
            </a:p>
          </p:txBody>
        </p:sp>
        <p:sp>
          <p:nvSpPr>
            <p:cNvPr id="51" name="Up Arrow 50"/>
            <p:cNvSpPr/>
            <p:nvPr/>
          </p:nvSpPr>
          <p:spPr>
            <a:xfrm>
              <a:off x="7468986" y="2950168"/>
              <a:ext cx="620684" cy="3090672"/>
            </a:xfrm>
            <a:prstGeom prst="upArrow">
              <a:avLst>
                <a:gd name="adj1" fmla="val 58929"/>
                <a:gd name="adj2" fmla="val 48214"/>
              </a:avLst>
            </a:prstGeom>
            <a:ln/>
          </p:spPr>
          <p:style>
            <a:lnRef idx="1">
              <a:schemeClr val="accent2"/>
            </a:lnRef>
            <a:fillRef idx="3">
              <a:schemeClr val="accent2"/>
            </a:fillRef>
            <a:effectRef idx="2">
              <a:schemeClr val="accent2"/>
            </a:effectRef>
            <a:fontRef idx="minor">
              <a:schemeClr val="lt1"/>
            </a:fontRef>
          </p:style>
          <p:txBody>
            <a:bodyPr lIns="0" tIns="0" rIns="0" bIns="0" rtlCol="0" anchor="ctr"/>
            <a:lstStyle/>
            <a:p>
              <a:pPr algn="ctr">
                <a:lnSpc>
                  <a:spcPct val="90000"/>
                </a:lnSpc>
              </a:pPr>
              <a:endParaRPr lang="en-US" sz="1400" dirty="0">
                <a:gradFill>
                  <a:gsLst>
                    <a:gs pos="0">
                      <a:schemeClr val="tx1"/>
                    </a:gs>
                    <a:gs pos="100000">
                      <a:schemeClr val="tx1"/>
                    </a:gs>
                  </a:gsLst>
                  <a:lin ang="5400000" scaled="0"/>
                </a:gradFill>
              </a:endParaRPr>
            </a:p>
          </p:txBody>
        </p:sp>
        <p:sp>
          <p:nvSpPr>
            <p:cNvPr id="38" name="TextBox 37"/>
            <p:cNvSpPr txBox="1"/>
            <p:nvPr/>
          </p:nvSpPr>
          <p:spPr>
            <a:xfrm>
              <a:off x="6324600" y="3124200"/>
              <a:ext cx="1295400" cy="584775"/>
            </a:xfrm>
            <a:prstGeom prst="rect">
              <a:avLst/>
            </a:prstGeom>
            <a:noFill/>
            <a:effectLst>
              <a:glow rad="101600">
                <a:schemeClr val="accent1">
                  <a:satMod val="175000"/>
                  <a:alpha val="40000"/>
                </a:schemeClr>
              </a:glow>
            </a:effectLst>
          </p:spPr>
          <p:txBody>
            <a:bodyPr wrap="square" rtlCol="0">
              <a:spAutoFit/>
            </a:bodyPr>
            <a:lstStyle/>
            <a:p>
              <a:pPr algn="r"/>
              <a:r>
                <a:rPr lang="en-US" sz="1600" b="1" dirty="0" smtClean="0">
                  <a:latin typeface="Aharoni" pitchFamily="2" charset="-79"/>
                  <a:cs typeface="Aharoni" pitchFamily="2" charset="-79"/>
                </a:rPr>
                <a:t>Managed Hosting</a:t>
              </a:r>
              <a:endParaRPr lang="en-US" sz="1600" b="1" dirty="0">
                <a:latin typeface="Aharoni" pitchFamily="2" charset="-79"/>
                <a:cs typeface="Aharoni" pitchFamily="2" charset="-79"/>
              </a:endParaRPr>
            </a:p>
          </p:txBody>
        </p:sp>
      </p:grpSp>
      <p:grpSp>
        <p:nvGrpSpPr>
          <p:cNvPr id="44" name="Group 43"/>
          <p:cNvGrpSpPr/>
          <p:nvPr/>
        </p:nvGrpSpPr>
        <p:grpSpPr>
          <a:xfrm>
            <a:off x="1901675" y="1295400"/>
            <a:ext cx="6861325" cy="4745440"/>
            <a:chOff x="1901675" y="1295400"/>
            <a:chExt cx="6861325" cy="4745440"/>
          </a:xfrm>
        </p:grpSpPr>
        <p:sp>
          <p:nvSpPr>
            <p:cNvPr id="27" name="Rounded Rectangle 26"/>
            <p:cNvSpPr/>
            <p:nvPr/>
          </p:nvSpPr>
          <p:spPr>
            <a:xfrm>
              <a:off x="1901675" y="2162802"/>
              <a:ext cx="2544803" cy="713232"/>
            </a:xfrm>
            <a:prstGeom prst="roundRect">
              <a:avLst/>
            </a:prstGeom>
            <a:ln/>
          </p:spPr>
          <p:style>
            <a:lnRef idx="1">
              <a:schemeClr val="accent3"/>
            </a:lnRef>
            <a:fillRef idx="3">
              <a:schemeClr val="accent3"/>
            </a:fillRef>
            <a:effectRef idx="2">
              <a:schemeClr val="accent3"/>
            </a:effectRef>
            <a:fontRef idx="minor">
              <a:schemeClr val="lt1"/>
            </a:fontRef>
          </p:style>
          <p:txBody>
            <a:bodyPr lIns="0" tIns="0" rIns="0" bIns="0" rtlCol="0" anchor="ctr"/>
            <a:lstStyle/>
            <a:p>
              <a:pPr algn="ctr">
                <a:lnSpc>
                  <a:spcPct val="90000"/>
                </a:lnSpc>
              </a:pPr>
              <a:r>
                <a:rPr lang="en-US" sz="1400" dirty="0" smtClean="0">
                  <a:gradFill>
                    <a:gsLst>
                      <a:gs pos="0">
                        <a:schemeClr val="tx1"/>
                      </a:gs>
                      <a:gs pos="100000">
                        <a:schemeClr val="tx1"/>
                      </a:gs>
                    </a:gsLst>
                    <a:lin ang="5400000" scaled="0"/>
                  </a:gradFill>
                </a:rPr>
                <a:t>ISV Business Operation Services</a:t>
              </a:r>
              <a:endParaRPr lang="en-US" sz="1400" dirty="0">
                <a:gradFill>
                  <a:gsLst>
                    <a:gs pos="0">
                      <a:schemeClr val="tx1"/>
                    </a:gs>
                    <a:gs pos="100000">
                      <a:schemeClr val="tx1"/>
                    </a:gs>
                  </a:gsLst>
                  <a:lin ang="5400000" scaled="0"/>
                </a:gradFill>
              </a:endParaRPr>
            </a:p>
          </p:txBody>
        </p:sp>
        <p:sp>
          <p:nvSpPr>
            <p:cNvPr id="29" name="Rounded Rectangle 28"/>
            <p:cNvSpPr/>
            <p:nvPr/>
          </p:nvSpPr>
          <p:spPr>
            <a:xfrm>
              <a:off x="2342361" y="1371600"/>
              <a:ext cx="1663431" cy="713232"/>
            </a:xfrm>
            <a:prstGeom prst="roundRect">
              <a:avLst/>
            </a:prstGeom>
            <a:ln/>
          </p:spPr>
          <p:style>
            <a:lnRef idx="1">
              <a:schemeClr val="accent3"/>
            </a:lnRef>
            <a:fillRef idx="3">
              <a:schemeClr val="accent3"/>
            </a:fillRef>
            <a:effectRef idx="2">
              <a:schemeClr val="accent3"/>
            </a:effectRef>
            <a:fontRef idx="minor">
              <a:schemeClr val="lt1"/>
            </a:fontRef>
          </p:style>
          <p:txBody>
            <a:bodyPr lIns="0" tIns="0" rIns="0" bIns="0" rtlCol="0" anchor="ctr"/>
            <a:lstStyle/>
            <a:p>
              <a:pPr algn="ctr">
                <a:lnSpc>
                  <a:spcPct val="90000"/>
                </a:lnSpc>
              </a:pPr>
              <a:r>
                <a:rPr lang="en-US" sz="1400" dirty="0" smtClean="0">
                  <a:gradFill>
                    <a:gsLst>
                      <a:gs pos="0">
                        <a:schemeClr val="tx1"/>
                      </a:gs>
                      <a:gs pos="100000">
                        <a:schemeClr val="tx1"/>
                      </a:gs>
                    </a:gsLst>
                    <a:lin ang="5400000" scaled="0"/>
                  </a:gradFill>
                </a:rPr>
                <a:t>ISV Business Development Services</a:t>
              </a:r>
              <a:endParaRPr lang="en-US" sz="1400" dirty="0">
                <a:gradFill>
                  <a:gsLst>
                    <a:gs pos="0">
                      <a:schemeClr val="tx1"/>
                    </a:gs>
                    <a:gs pos="100000">
                      <a:schemeClr val="tx1"/>
                    </a:gs>
                  </a:gsLst>
                  <a:lin ang="5400000" scaled="0"/>
                </a:gradFill>
              </a:endParaRPr>
            </a:p>
          </p:txBody>
        </p:sp>
        <p:sp>
          <p:nvSpPr>
            <p:cNvPr id="36" name="Up Arrow 35"/>
            <p:cNvSpPr/>
            <p:nvPr/>
          </p:nvSpPr>
          <p:spPr>
            <a:xfrm>
              <a:off x="8142316" y="1368256"/>
              <a:ext cx="620684" cy="4672584"/>
            </a:xfrm>
            <a:prstGeom prst="upArrow">
              <a:avLst>
                <a:gd name="adj1" fmla="val 58929"/>
                <a:gd name="adj2" fmla="val 48214"/>
              </a:avLst>
            </a:prstGeom>
            <a:ln/>
          </p:spPr>
          <p:style>
            <a:lnRef idx="1">
              <a:schemeClr val="accent3"/>
            </a:lnRef>
            <a:fillRef idx="3">
              <a:schemeClr val="accent3"/>
            </a:fillRef>
            <a:effectRef idx="2">
              <a:schemeClr val="accent3"/>
            </a:effectRef>
            <a:fontRef idx="minor">
              <a:schemeClr val="lt1"/>
            </a:fontRef>
          </p:style>
          <p:txBody>
            <a:bodyPr lIns="0" tIns="0" rIns="0" bIns="0" rtlCol="0" anchor="ctr"/>
            <a:lstStyle/>
            <a:p>
              <a:pPr algn="ctr">
                <a:lnSpc>
                  <a:spcPct val="90000"/>
                </a:lnSpc>
              </a:pPr>
              <a:endParaRPr lang="en-US" sz="1400" dirty="0">
                <a:gradFill>
                  <a:gsLst>
                    <a:gs pos="0">
                      <a:schemeClr val="tx1"/>
                    </a:gs>
                    <a:gs pos="100000">
                      <a:schemeClr val="tx1"/>
                    </a:gs>
                  </a:gsLst>
                  <a:lin ang="5400000" scaled="0"/>
                </a:gradFill>
              </a:endParaRPr>
            </a:p>
          </p:txBody>
        </p:sp>
        <p:sp>
          <p:nvSpPr>
            <p:cNvPr id="39" name="TextBox 38"/>
            <p:cNvSpPr txBox="1"/>
            <p:nvPr/>
          </p:nvSpPr>
          <p:spPr>
            <a:xfrm>
              <a:off x="7315200" y="1295400"/>
              <a:ext cx="990600" cy="584775"/>
            </a:xfrm>
            <a:prstGeom prst="rect">
              <a:avLst/>
            </a:prstGeom>
            <a:noFill/>
            <a:effectLst>
              <a:glow rad="101600">
                <a:schemeClr val="accent1">
                  <a:satMod val="175000"/>
                  <a:alpha val="40000"/>
                </a:schemeClr>
              </a:glow>
            </a:effectLst>
          </p:spPr>
          <p:txBody>
            <a:bodyPr wrap="square" rtlCol="0">
              <a:spAutoFit/>
            </a:bodyPr>
            <a:lstStyle/>
            <a:p>
              <a:pPr algn="r"/>
              <a:r>
                <a:rPr lang="en-US" sz="1600" b="1" dirty="0" smtClean="0">
                  <a:latin typeface="Aharoni" pitchFamily="2" charset="-79"/>
                  <a:cs typeface="Aharoni" pitchFamily="2" charset="-79"/>
                </a:rPr>
                <a:t>ISV Hosting</a:t>
              </a:r>
              <a:endParaRPr lang="en-US" sz="1600" b="1" dirty="0">
                <a:latin typeface="Aharoni" pitchFamily="2" charset="-79"/>
                <a:cs typeface="Aharoni" pitchFamily="2" charset="-79"/>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down)">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wipe(down)">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wipe(down)">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wipe(down)">
                                      <p:cBhvr>
                                        <p:cTn id="2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7996"/>
          </a:xfrm>
        </p:spPr>
        <p:txBody>
          <a:bodyPr/>
          <a:lstStyle/>
          <a:p>
            <a:r>
              <a:rPr lang="en-AU" dirty="0" smtClean="0"/>
              <a:t>Questions to Ask Yourself </a:t>
            </a:r>
            <a:br>
              <a:rPr lang="en-AU" dirty="0" smtClean="0"/>
            </a:br>
            <a:r>
              <a:rPr lang="en-AU" dirty="0" smtClean="0"/>
              <a:t>Before You Shop for a Partner</a:t>
            </a:r>
            <a:endParaRPr lang="en-AU" dirty="0"/>
          </a:p>
        </p:txBody>
      </p:sp>
      <p:sp>
        <p:nvSpPr>
          <p:cNvPr id="3" name="Content Placeholder 2"/>
          <p:cNvSpPr>
            <a:spLocks noGrp="1"/>
          </p:cNvSpPr>
          <p:nvPr>
            <p:ph type="body" sz="quarter" idx="10"/>
          </p:nvPr>
        </p:nvSpPr>
        <p:spPr>
          <a:xfrm>
            <a:off x="381000" y="1752600"/>
            <a:ext cx="8382000" cy="4271939"/>
          </a:xfrm>
        </p:spPr>
        <p:txBody>
          <a:bodyPr/>
          <a:lstStyle/>
          <a:p>
            <a:pPr>
              <a:spcBef>
                <a:spcPts val="472"/>
              </a:spcBef>
            </a:pPr>
            <a:r>
              <a:rPr lang="en-AU" dirty="0" smtClean="0"/>
              <a:t>What stage of product development are you in?</a:t>
            </a:r>
          </a:p>
          <a:p>
            <a:pPr>
              <a:spcBef>
                <a:spcPts val="472"/>
              </a:spcBef>
            </a:pPr>
            <a:r>
              <a:rPr lang="en-AU" dirty="0" smtClean="0"/>
              <a:t>What countries do your customers live in?</a:t>
            </a:r>
          </a:p>
          <a:p>
            <a:pPr>
              <a:spcBef>
                <a:spcPts val="472"/>
              </a:spcBef>
            </a:pPr>
            <a:r>
              <a:rPr lang="en-AU" dirty="0" smtClean="0"/>
              <a:t>Will you be selling to customers with </a:t>
            </a:r>
            <a:br>
              <a:rPr lang="en-AU" dirty="0" smtClean="0"/>
            </a:br>
            <a:r>
              <a:rPr lang="en-AU" dirty="0" smtClean="0"/>
              <a:t>a special need for audit compliance</a:t>
            </a:r>
          </a:p>
          <a:p>
            <a:pPr>
              <a:spcBef>
                <a:spcPts val="472"/>
              </a:spcBef>
            </a:pPr>
            <a:r>
              <a:rPr lang="en-AU" dirty="0" smtClean="0"/>
              <a:t>What platform capabilities do you need?</a:t>
            </a:r>
          </a:p>
          <a:p>
            <a:pPr lvl="1">
              <a:spcBef>
                <a:spcPts val="472"/>
              </a:spcBef>
            </a:pPr>
            <a:r>
              <a:rPr lang="en-AU" dirty="0" smtClean="0"/>
              <a:t>Usage metering and billing</a:t>
            </a:r>
          </a:p>
          <a:p>
            <a:pPr lvl="1">
              <a:spcBef>
                <a:spcPts val="472"/>
              </a:spcBef>
            </a:pPr>
            <a:r>
              <a:rPr lang="en-AU" dirty="0" smtClean="0"/>
              <a:t>Customer analytics</a:t>
            </a:r>
          </a:p>
          <a:p>
            <a:pPr lvl="1">
              <a:spcBef>
                <a:spcPts val="472"/>
              </a:spcBef>
            </a:pPr>
            <a:r>
              <a:rPr lang="en-AU" dirty="0" smtClean="0"/>
              <a:t>Integration services</a:t>
            </a:r>
          </a:p>
          <a:p>
            <a:pPr lvl="1">
              <a:spcBef>
                <a:spcPts val="472"/>
              </a:spcBef>
            </a:pPr>
            <a:r>
              <a:rPr lang="en-AU" dirty="0" smtClean="0"/>
              <a:t>Business strategy</a:t>
            </a:r>
          </a:p>
          <a:p>
            <a:pPr>
              <a:spcBef>
                <a:spcPts val="472"/>
              </a:spcBef>
            </a:pPr>
            <a:r>
              <a:rPr lang="en-AU" dirty="0" smtClean="0"/>
              <a:t>How complex is your application to operate?</a:t>
            </a:r>
            <a:endParaRPr lang="en-AU"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000"/>
                                        <p:tgtEl>
                                          <p:spTgt spid="3">
                                            <p:txEl>
                                              <p:pRg st="4" end="4"/>
                                            </p:txEl>
                                          </p:spTgt>
                                        </p:tgtEl>
                                      </p:cBhvr>
                                    </p:animEffect>
                                    <p:anim calcmode="lin" valueType="num">
                                      <p:cBhvr>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1000"/>
                                        <p:tgtEl>
                                          <p:spTgt spid="3">
                                            <p:txEl>
                                              <p:pRg st="7" end="7"/>
                                            </p:txEl>
                                          </p:spTgt>
                                        </p:tgtEl>
                                      </p:cBhvr>
                                    </p:animEffect>
                                    <p:anim calcmode="lin" valueType="num">
                                      <p:cBhvr>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47" presetClass="entr" presetSubtype="0" fill="hold" grpId="0" nodeType="after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Isosceles Triangle 42"/>
          <p:cNvSpPr/>
          <p:nvPr/>
        </p:nvSpPr>
        <p:spPr bwMode="auto">
          <a:xfrm rot="5400000">
            <a:off x="1918456" y="2821781"/>
            <a:ext cx="2362200" cy="349250"/>
          </a:xfrm>
          <a:prstGeom prst="triangle">
            <a:avLst/>
          </a:prstGeom>
          <a:gradFill>
            <a:gsLst>
              <a:gs pos="0">
                <a:schemeClr val="tx1"/>
              </a:gs>
              <a:gs pos="100000">
                <a:schemeClr val="tx1">
                  <a:alpha val="0"/>
                </a:schemeClr>
              </a:gs>
            </a:gsLst>
            <a:lin ang="5400000" scaled="0"/>
          </a:gradFill>
          <a:ln>
            <a:no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91440" rIns="91440" bIns="45718" numCol="1" rtlCol="0" anchor="t" anchorCtr="0" compatLnSpc="1">
            <a:prstTxWarp prst="textNoShape">
              <a:avLst/>
            </a:prstTxWarp>
          </a:bodyPr>
          <a:lstStyle/>
          <a:p>
            <a:pPr indent="-169863" algn="ctr" fontAlgn="base">
              <a:lnSpc>
                <a:spcPct val="90000"/>
              </a:lnSpc>
              <a:spcBef>
                <a:spcPct val="0"/>
              </a:spcBef>
              <a:spcAft>
                <a:spcPct val="35000"/>
              </a:spcAft>
              <a:defRPr/>
            </a:pPr>
            <a:endParaRPr lang="en-US" altLang="zh-CN" sz="2400" b="1" dirty="0" smtClean="0">
              <a:gradFill>
                <a:gsLst>
                  <a:gs pos="0">
                    <a:schemeClr val="tx1"/>
                  </a:gs>
                  <a:gs pos="100000">
                    <a:schemeClr val="tx1"/>
                  </a:gs>
                </a:gsLst>
                <a:lin ang="5400000" scaled="0"/>
              </a:gradFill>
            </a:endParaRPr>
          </a:p>
        </p:txBody>
      </p:sp>
      <p:sp>
        <p:nvSpPr>
          <p:cNvPr id="44" name="Isosceles Triangle 43"/>
          <p:cNvSpPr/>
          <p:nvPr/>
        </p:nvSpPr>
        <p:spPr bwMode="auto">
          <a:xfrm rot="5400000">
            <a:off x="4800818" y="2821781"/>
            <a:ext cx="2362200" cy="349250"/>
          </a:xfrm>
          <a:prstGeom prst="triangle">
            <a:avLst/>
          </a:prstGeom>
          <a:gradFill>
            <a:gsLst>
              <a:gs pos="0">
                <a:schemeClr val="tx1"/>
              </a:gs>
              <a:gs pos="100000">
                <a:schemeClr val="tx1">
                  <a:alpha val="0"/>
                </a:schemeClr>
              </a:gs>
            </a:gsLst>
            <a:lin ang="5400000" scaled="0"/>
          </a:gradFill>
          <a:ln>
            <a:no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91440" rIns="91440" bIns="45718" numCol="1" rtlCol="0" anchor="t" anchorCtr="0" compatLnSpc="1">
            <a:prstTxWarp prst="textNoShape">
              <a:avLst/>
            </a:prstTxWarp>
          </a:bodyPr>
          <a:lstStyle/>
          <a:p>
            <a:pPr indent="-169863" algn="ctr" fontAlgn="base">
              <a:lnSpc>
                <a:spcPct val="90000"/>
              </a:lnSpc>
              <a:spcBef>
                <a:spcPct val="0"/>
              </a:spcBef>
              <a:spcAft>
                <a:spcPct val="35000"/>
              </a:spcAft>
              <a:defRPr/>
            </a:pPr>
            <a:endParaRPr lang="en-US" altLang="zh-CN" sz="2400" b="1" dirty="0" smtClean="0">
              <a:gradFill>
                <a:gsLst>
                  <a:gs pos="0">
                    <a:schemeClr val="tx1"/>
                  </a:gs>
                  <a:gs pos="100000">
                    <a:schemeClr val="tx1"/>
                  </a:gs>
                </a:gsLst>
                <a:lin ang="5400000" scaled="0"/>
              </a:gradFill>
            </a:endParaRPr>
          </a:p>
        </p:txBody>
      </p:sp>
      <p:sp>
        <p:nvSpPr>
          <p:cNvPr id="2" name="Title 1"/>
          <p:cNvSpPr>
            <a:spLocks noGrp="1"/>
          </p:cNvSpPr>
          <p:nvPr>
            <p:ph type="title"/>
          </p:nvPr>
        </p:nvSpPr>
        <p:spPr/>
        <p:txBody>
          <a:bodyPr/>
          <a:lstStyle/>
          <a:p>
            <a:r>
              <a:rPr lang="en-US" dirty="0" smtClean="0"/>
              <a:t>What Stage of Development are You in?</a:t>
            </a:r>
            <a:endParaRPr lang="en-US" dirty="0"/>
          </a:p>
        </p:txBody>
      </p:sp>
      <p:grpSp>
        <p:nvGrpSpPr>
          <p:cNvPr id="40" name="Group 39"/>
          <p:cNvGrpSpPr/>
          <p:nvPr/>
        </p:nvGrpSpPr>
        <p:grpSpPr>
          <a:xfrm>
            <a:off x="381000" y="1425293"/>
            <a:ext cx="2539331" cy="3142227"/>
            <a:chOff x="381000" y="1420813"/>
            <a:chExt cx="2539331" cy="3142227"/>
          </a:xfrm>
        </p:grpSpPr>
        <p:sp>
          <p:nvSpPr>
            <p:cNvPr id="28" name="Rounded Rectangle 6"/>
            <p:cNvSpPr/>
            <p:nvPr/>
          </p:nvSpPr>
          <p:spPr>
            <a:xfrm>
              <a:off x="381000" y="1420813"/>
              <a:ext cx="2539331" cy="712787"/>
            </a:xfrm>
            <a:prstGeom prst="rect">
              <a:avLst/>
            </a:prstGeom>
            <a:gradFill>
              <a:gsLst>
                <a:gs pos="0">
                  <a:schemeClr val="bg1">
                    <a:alpha val="30000"/>
                  </a:schemeClr>
                </a:gs>
                <a:gs pos="100000">
                  <a:schemeClr val="bg1">
                    <a:alpha val="0"/>
                  </a:schemeClr>
                </a:gs>
              </a:gsLst>
              <a:lin ang="5400000" scaled="0"/>
            </a:gradFill>
            <a:ln>
              <a:no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91440" rIns="91440" bIns="45718" numCol="1" rtlCol="0" anchor="t" anchorCtr="0" compatLnSpc="1">
              <a:prstTxWarp prst="textNoShape">
                <a:avLst/>
              </a:prstTxWarp>
            </a:bodyPr>
            <a:lstStyle/>
            <a:p>
              <a:pPr indent="-169863" algn="ctr" fontAlgn="base">
                <a:lnSpc>
                  <a:spcPct val="90000"/>
                </a:lnSpc>
                <a:spcBef>
                  <a:spcPct val="0"/>
                </a:spcBef>
                <a:spcAft>
                  <a:spcPct val="35000"/>
                </a:spcAft>
                <a:defRPr/>
              </a:pPr>
              <a:r>
                <a:rPr lang="en-US" altLang="zh-CN" sz="2400" b="1" dirty="0" smtClean="0">
                  <a:gradFill>
                    <a:gsLst>
                      <a:gs pos="0">
                        <a:schemeClr val="tx1"/>
                      </a:gs>
                      <a:gs pos="100000">
                        <a:schemeClr val="tx1"/>
                      </a:gs>
                    </a:gsLst>
                    <a:lin ang="5400000" scaled="0"/>
                  </a:gradFill>
                </a:rPr>
                <a:t>Planning</a:t>
              </a:r>
            </a:p>
          </p:txBody>
        </p:sp>
        <p:sp>
          <p:nvSpPr>
            <p:cNvPr id="33" name="Rounded Rectangle 6"/>
            <p:cNvSpPr/>
            <p:nvPr/>
          </p:nvSpPr>
          <p:spPr>
            <a:xfrm>
              <a:off x="381000" y="1904999"/>
              <a:ext cx="2539331" cy="2658041"/>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91440" rIns="91440" bIns="0" numCol="1" rtlCol="0" anchor="t" anchorCtr="0" compatLnSpc="1">
              <a:prstTxWarp prst="textNoShape">
                <a:avLst/>
              </a:prstTxWarp>
            </a:bodyPr>
            <a:lstStyle/>
            <a:p>
              <a:pPr marL="228600" lvl="1" indent="-228600">
                <a:lnSpc>
                  <a:spcPct val="90000"/>
                </a:lnSpc>
                <a:spcBef>
                  <a:spcPts val="472"/>
                </a:spcBef>
                <a:spcAft>
                  <a:spcPct val="15000"/>
                </a:spcAft>
                <a:buBlip>
                  <a:blip r:embed="rId3"/>
                </a:buBlip>
              </a:pPr>
              <a:r>
                <a:rPr lang="en-US" altLang="zh-CN" sz="2000" dirty="0" smtClean="0">
                  <a:gradFill>
                    <a:gsLst>
                      <a:gs pos="0">
                        <a:schemeClr val="tx1"/>
                      </a:gs>
                      <a:gs pos="100000">
                        <a:schemeClr val="tx1"/>
                      </a:gs>
                    </a:gsLst>
                    <a:lin ang="5400000" scaled="0"/>
                  </a:gradFill>
                </a:rPr>
                <a:t>Work with a </a:t>
              </a:r>
              <a:br>
                <a:rPr lang="en-US" altLang="zh-CN" sz="2000" dirty="0" smtClean="0">
                  <a:gradFill>
                    <a:gsLst>
                      <a:gs pos="0">
                        <a:schemeClr val="tx1"/>
                      </a:gs>
                      <a:gs pos="100000">
                        <a:schemeClr val="tx1"/>
                      </a:gs>
                    </a:gsLst>
                    <a:lin ang="5400000" scaled="0"/>
                  </a:gradFill>
                </a:rPr>
              </a:br>
              <a:r>
                <a:rPr lang="en-US" altLang="zh-CN" sz="2000" dirty="0" smtClean="0">
                  <a:gradFill>
                    <a:gsLst>
                      <a:gs pos="0">
                        <a:schemeClr val="tx1"/>
                      </a:gs>
                      <a:gs pos="100000">
                        <a:schemeClr val="tx1"/>
                      </a:gs>
                    </a:gsLst>
                    <a:lin ang="5400000" scaled="0"/>
                  </a:gradFill>
                </a:rPr>
                <a:t>S+S business consultant</a:t>
              </a:r>
            </a:p>
            <a:p>
              <a:pPr marL="228600" lvl="1" indent="-228600">
                <a:lnSpc>
                  <a:spcPct val="90000"/>
                </a:lnSpc>
                <a:spcBef>
                  <a:spcPts val="472"/>
                </a:spcBef>
                <a:spcAft>
                  <a:spcPct val="15000"/>
                </a:spcAft>
                <a:buBlip>
                  <a:blip r:embed="rId3"/>
                </a:buBlip>
              </a:pPr>
              <a:r>
                <a:rPr lang="en-US" altLang="zh-CN" sz="2000" dirty="0" smtClean="0">
                  <a:gradFill>
                    <a:gsLst>
                      <a:gs pos="0">
                        <a:schemeClr val="tx1"/>
                      </a:gs>
                      <a:gs pos="100000">
                        <a:schemeClr val="tx1"/>
                      </a:gs>
                    </a:gsLst>
                    <a:lin ang="5400000" scaled="0"/>
                  </a:gradFill>
                </a:rPr>
                <a:t>Some Hosters </a:t>
              </a:r>
              <a:br>
                <a:rPr lang="en-US" altLang="zh-CN" sz="2000" dirty="0" smtClean="0">
                  <a:gradFill>
                    <a:gsLst>
                      <a:gs pos="0">
                        <a:schemeClr val="tx1"/>
                      </a:gs>
                      <a:gs pos="100000">
                        <a:schemeClr val="tx1"/>
                      </a:gs>
                    </a:gsLst>
                    <a:lin ang="5400000" scaled="0"/>
                  </a:gradFill>
                </a:rPr>
              </a:br>
              <a:r>
                <a:rPr lang="en-US" altLang="zh-CN" sz="2000" dirty="0" smtClean="0">
                  <a:gradFill>
                    <a:gsLst>
                      <a:gs pos="0">
                        <a:schemeClr val="tx1"/>
                      </a:gs>
                      <a:gs pos="100000">
                        <a:schemeClr val="tx1"/>
                      </a:gs>
                    </a:gsLst>
                    <a:lin ang="5400000" scaled="0"/>
                  </a:gradFill>
                </a:rPr>
                <a:t>can connect you</a:t>
              </a:r>
            </a:p>
            <a:p>
              <a:pPr marL="228600" lvl="1" indent="-228600">
                <a:lnSpc>
                  <a:spcPct val="90000"/>
                </a:lnSpc>
                <a:spcBef>
                  <a:spcPts val="472"/>
                </a:spcBef>
                <a:spcAft>
                  <a:spcPct val="15000"/>
                </a:spcAft>
                <a:buBlip>
                  <a:blip r:embed="rId3"/>
                </a:buBlip>
              </a:pPr>
              <a:r>
                <a:rPr lang="en-US" altLang="zh-CN" sz="2000" dirty="0" smtClean="0">
                  <a:gradFill>
                    <a:gsLst>
                      <a:gs pos="0">
                        <a:schemeClr val="tx1"/>
                      </a:gs>
                      <a:gs pos="100000">
                        <a:schemeClr val="tx1"/>
                      </a:gs>
                    </a:gsLst>
                    <a:lin ang="5400000" scaled="0"/>
                  </a:gradFill>
                </a:rPr>
                <a:t>Microsoft can refer</a:t>
              </a:r>
            </a:p>
          </p:txBody>
        </p:sp>
      </p:grpSp>
      <p:grpSp>
        <p:nvGrpSpPr>
          <p:cNvPr id="41" name="Group 40"/>
          <p:cNvGrpSpPr/>
          <p:nvPr/>
        </p:nvGrpSpPr>
        <p:grpSpPr>
          <a:xfrm>
            <a:off x="3297831" y="1420813"/>
            <a:ext cx="2504862" cy="3151187"/>
            <a:chOff x="3297832" y="1420813"/>
            <a:chExt cx="2504862" cy="3151187"/>
          </a:xfrm>
        </p:grpSpPr>
        <p:sp>
          <p:nvSpPr>
            <p:cNvPr id="22" name="Rounded Rectangle 12"/>
            <p:cNvSpPr/>
            <p:nvPr/>
          </p:nvSpPr>
          <p:spPr>
            <a:xfrm>
              <a:off x="3297832" y="1420813"/>
              <a:ext cx="2504862" cy="715189"/>
            </a:xfrm>
            <a:prstGeom prst="rect">
              <a:avLst/>
            </a:prstGeom>
            <a:gradFill>
              <a:gsLst>
                <a:gs pos="0">
                  <a:schemeClr val="bg1">
                    <a:alpha val="30000"/>
                  </a:schemeClr>
                </a:gs>
                <a:gs pos="100000">
                  <a:schemeClr val="bg1">
                    <a:alpha val="0"/>
                  </a:schemeClr>
                </a:gs>
              </a:gsLst>
              <a:lin ang="5400000" scaled="0"/>
            </a:gradFill>
            <a:ln>
              <a:no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91440" rIns="91440" bIns="45718" numCol="1" rtlCol="0" anchor="t" anchorCtr="0" compatLnSpc="1">
              <a:prstTxWarp prst="textNoShape">
                <a:avLst/>
              </a:prstTxWarp>
            </a:bodyPr>
            <a:lstStyle/>
            <a:p>
              <a:pPr lvl="0" indent="-169863" algn="ctr" fontAlgn="base">
                <a:lnSpc>
                  <a:spcPct val="90000"/>
                </a:lnSpc>
                <a:spcBef>
                  <a:spcPct val="0"/>
                </a:spcBef>
                <a:spcAft>
                  <a:spcPct val="35000"/>
                </a:spcAft>
                <a:defRPr/>
              </a:pPr>
              <a:r>
                <a:rPr lang="en-US" altLang="zh-CN" sz="2400" b="1" dirty="0" smtClean="0">
                  <a:gradFill>
                    <a:gsLst>
                      <a:gs pos="0">
                        <a:schemeClr val="tx1"/>
                      </a:gs>
                      <a:gs pos="100000">
                        <a:schemeClr val="tx1"/>
                      </a:gs>
                    </a:gsLst>
                    <a:lin ang="5400000" scaled="0"/>
                  </a:gradFill>
                </a:rPr>
                <a:t>Development</a:t>
              </a:r>
            </a:p>
          </p:txBody>
        </p:sp>
        <p:sp>
          <p:nvSpPr>
            <p:cNvPr id="34" name="Rounded Rectangle 12"/>
            <p:cNvSpPr/>
            <p:nvPr/>
          </p:nvSpPr>
          <p:spPr>
            <a:xfrm>
              <a:off x="3297832" y="1905000"/>
              <a:ext cx="2504862" cy="2667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91440" rIns="91440" bIns="0" numCol="1" rtlCol="0" anchor="t" anchorCtr="0" compatLnSpc="1">
              <a:prstTxWarp prst="textNoShape">
                <a:avLst/>
              </a:prstTxWarp>
            </a:bodyPr>
            <a:lstStyle/>
            <a:p>
              <a:pPr marL="228600" lvl="1" indent="-228600">
                <a:lnSpc>
                  <a:spcPct val="90000"/>
                </a:lnSpc>
                <a:spcBef>
                  <a:spcPts val="472"/>
                </a:spcBef>
                <a:spcAft>
                  <a:spcPct val="15000"/>
                </a:spcAft>
                <a:buBlip>
                  <a:blip r:embed="rId3"/>
                </a:buBlip>
              </a:pPr>
              <a:r>
                <a:rPr lang="en-US" altLang="zh-CN" sz="2000" dirty="0" smtClean="0">
                  <a:gradFill>
                    <a:gsLst>
                      <a:gs pos="0">
                        <a:schemeClr val="tx1"/>
                      </a:gs>
                      <a:gs pos="100000">
                        <a:schemeClr val="tx1"/>
                      </a:gs>
                    </a:gsLst>
                    <a:lin ang="5400000" scaled="0"/>
                  </a:gradFill>
                </a:rPr>
                <a:t>Low cost, </a:t>
              </a:r>
              <a:br>
                <a:rPr lang="en-US" altLang="zh-CN" sz="2000" dirty="0" smtClean="0">
                  <a:gradFill>
                    <a:gsLst>
                      <a:gs pos="0">
                        <a:schemeClr val="tx1"/>
                      </a:gs>
                      <a:gs pos="100000">
                        <a:schemeClr val="tx1"/>
                      </a:gs>
                    </a:gsLst>
                    <a:lin ang="5400000" scaled="0"/>
                  </a:gradFill>
                </a:rPr>
              </a:br>
              <a:r>
                <a:rPr lang="en-US" altLang="zh-CN" sz="2000" dirty="0" smtClean="0">
                  <a:gradFill>
                    <a:gsLst>
                      <a:gs pos="0">
                        <a:schemeClr val="tx1"/>
                      </a:gs>
                      <a:gs pos="100000">
                        <a:schemeClr val="tx1"/>
                      </a:gs>
                    </a:gsLst>
                    <a:lin ang="5400000" scaled="0"/>
                  </a:gradFill>
                </a:rPr>
                <a:t>low scale</a:t>
              </a:r>
            </a:p>
            <a:p>
              <a:pPr marL="228600" lvl="1" indent="-228600">
                <a:lnSpc>
                  <a:spcPct val="90000"/>
                </a:lnSpc>
                <a:spcBef>
                  <a:spcPts val="472"/>
                </a:spcBef>
                <a:spcAft>
                  <a:spcPct val="15000"/>
                </a:spcAft>
                <a:buBlip>
                  <a:blip r:embed="rId3"/>
                </a:buBlip>
              </a:pPr>
              <a:r>
                <a:rPr lang="en-US" altLang="zh-CN" sz="2000" dirty="0" smtClean="0">
                  <a:gradFill>
                    <a:gsLst>
                      <a:gs pos="0">
                        <a:schemeClr val="tx1"/>
                      </a:gs>
                      <a:gs pos="100000">
                        <a:schemeClr val="tx1"/>
                      </a:gs>
                    </a:gsLst>
                    <a:lin ang="5400000" scaled="0"/>
                  </a:gradFill>
                </a:rPr>
                <a:t>Dedicated, unmanaged</a:t>
              </a:r>
            </a:p>
            <a:p>
              <a:pPr marL="228600" lvl="1" indent="-228600">
                <a:lnSpc>
                  <a:spcPct val="90000"/>
                </a:lnSpc>
                <a:spcBef>
                  <a:spcPts val="472"/>
                </a:spcBef>
                <a:spcAft>
                  <a:spcPct val="15000"/>
                </a:spcAft>
                <a:buBlip>
                  <a:blip r:embed="rId3"/>
                </a:buBlip>
              </a:pPr>
              <a:r>
                <a:rPr lang="en-US" altLang="zh-CN" sz="2000" dirty="0" smtClean="0">
                  <a:gradFill>
                    <a:gsLst>
                      <a:gs pos="0">
                        <a:schemeClr val="tx1"/>
                      </a:gs>
                      <a:gs pos="100000">
                        <a:schemeClr val="tx1"/>
                      </a:gs>
                    </a:gsLst>
                    <a:lin ang="5400000" scaled="0"/>
                  </a:gradFill>
                </a:rPr>
                <a:t>Templates, auto-provisioning for easy setup and tear-down</a:t>
              </a:r>
            </a:p>
          </p:txBody>
        </p:sp>
      </p:grpSp>
      <p:grpSp>
        <p:nvGrpSpPr>
          <p:cNvPr id="42" name="Group 41"/>
          <p:cNvGrpSpPr/>
          <p:nvPr/>
        </p:nvGrpSpPr>
        <p:grpSpPr>
          <a:xfrm>
            <a:off x="6180194" y="1422184"/>
            <a:ext cx="2582806" cy="3148444"/>
            <a:chOff x="6180194" y="1420814"/>
            <a:chExt cx="2582806" cy="3148444"/>
          </a:xfrm>
        </p:grpSpPr>
        <p:sp>
          <p:nvSpPr>
            <p:cNvPr id="16" name="Rounded Rectangle 18"/>
            <p:cNvSpPr/>
            <p:nvPr/>
          </p:nvSpPr>
          <p:spPr>
            <a:xfrm>
              <a:off x="6180194" y="1420814"/>
              <a:ext cx="2582806" cy="714454"/>
            </a:xfrm>
            <a:prstGeom prst="rect">
              <a:avLst/>
            </a:prstGeom>
            <a:gradFill>
              <a:gsLst>
                <a:gs pos="0">
                  <a:schemeClr val="bg1">
                    <a:alpha val="30000"/>
                  </a:schemeClr>
                </a:gs>
                <a:gs pos="100000">
                  <a:schemeClr val="bg1">
                    <a:alpha val="0"/>
                  </a:schemeClr>
                </a:gs>
              </a:gsLst>
              <a:lin ang="5400000" scaled="0"/>
            </a:gradFill>
            <a:ln>
              <a:no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91440" rIns="91440" bIns="45718" numCol="1" rtlCol="0" anchor="t" anchorCtr="0" compatLnSpc="1">
              <a:prstTxWarp prst="textNoShape">
                <a:avLst/>
              </a:prstTxWarp>
            </a:bodyPr>
            <a:lstStyle/>
            <a:p>
              <a:pPr lvl="0" indent="-169863" algn="ctr" fontAlgn="base">
                <a:lnSpc>
                  <a:spcPct val="90000"/>
                </a:lnSpc>
                <a:spcBef>
                  <a:spcPct val="0"/>
                </a:spcBef>
                <a:spcAft>
                  <a:spcPct val="35000"/>
                </a:spcAft>
                <a:defRPr/>
              </a:pPr>
              <a:r>
                <a:rPr lang="en-US" altLang="zh-CN" sz="2400" b="1" dirty="0" smtClean="0">
                  <a:gradFill>
                    <a:gsLst>
                      <a:gs pos="0">
                        <a:schemeClr val="tx1"/>
                      </a:gs>
                      <a:gs pos="100000">
                        <a:schemeClr val="tx1"/>
                      </a:gs>
                    </a:gsLst>
                    <a:lin ang="5400000" scaled="0"/>
                  </a:gradFill>
                </a:rPr>
                <a:t>Launch</a:t>
              </a:r>
            </a:p>
          </p:txBody>
        </p:sp>
        <p:sp>
          <p:nvSpPr>
            <p:cNvPr id="35" name="Rounded Rectangle 18"/>
            <p:cNvSpPr/>
            <p:nvPr/>
          </p:nvSpPr>
          <p:spPr>
            <a:xfrm>
              <a:off x="6180194" y="1904999"/>
              <a:ext cx="2582806" cy="2664259"/>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91440" rIns="91440" bIns="0" numCol="1" rtlCol="0" anchor="t" anchorCtr="0" compatLnSpc="1">
              <a:prstTxWarp prst="textNoShape">
                <a:avLst/>
              </a:prstTxWarp>
            </a:bodyPr>
            <a:lstStyle/>
            <a:p>
              <a:pPr marL="228600" lvl="1" indent="-228600">
                <a:lnSpc>
                  <a:spcPct val="90000"/>
                </a:lnSpc>
                <a:spcBef>
                  <a:spcPts val="472"/>
                </a:spcBef>
                <a:spcAft>
                  <a:spcPct val="15000"/>
                </a:spcAft>
                <a:buBlip>
                  <a:blip r:embed="rId3"/>
                </a:buBlip>
              </a:pPr>
              <a:r>
                <a:rPr lang="en-US" altLang="zh-CN" sz="2000" dirty="0" smtClean="0">
                  <a:gradFill>
                    <a:gsLst>
                      <a:gs pos="0">
                        <a:schemeClr val="tx1"/>
                      </a:gs>
                      <a:gs pos="100000">
                        <a:schemeClr val="tx1"/>
                      </a:gs>
                    </a:gsLst>
                    <a:lin ang="5400000" scaled="0"/>
                  </a:gradFill>
                </a:rPr>
                <a:t>Fully managed</a:t>
              </a:r>
            </a:p>
            <a:p>
              <a:pPr marL="228600" lvl="1" indent="-228600">
                <a:lnSpc>
                  <a:spcPct val="90000"/>
                </a:lnSpc>
                <a:spcBef>
                  <a:spcPts val="472"/>
                </a:spcBef>
                <a:spcAft>
                  <a:spcPct val="15000"/>
                </a:spcAft>
                <a:buBlip>
                  <a:blip r:embed="rId3"/>
                </a:buBlip>
              </a:pPr>
              <a:r>
                <a:rPr lang="en-US" altLang="zh-CN" sz="2000" dirty="0" smtClean="0">
                  <a:gradFill>
                    <a:gsLst>
                      <a:gs pos="0">
                        <a:schemeClr val="tx1"/>
                      </a:gs>
                      <a:gs pos="100000">
                        <a:schemeClr val="tx1"/>
                      </a:gs>
                    </a:gsLst>
                    <a:lin ang="5400000" scaled="0"/>
                  </a:gradFill>
                </a:rPr>
                <a:t>Scalable</a:t>
              </a:r>
            </a:p>
            <a:p>
              <a:pPr marL="228600" lvl="1" indent="-228600">
                <a:lnSpc>
                  <a:spcPct val="90000"/>
                </a:lnSpc>
                <a:spcBef>
                  <a:spcPts val="472"/>
                </a:spcBef>
                <a:spcAft>
                  <a:spcPct val="15000"/>
                </a:spcAft>
                <a:buBlip>
                  <a:blip r:embed="rId3"/>
                </a:buBlip>
              </a:pPr>
              <a:r>
                <a:rPr lang="en-US" altLang="zh-CN" sz="2000" dirty="0" smtClean="0">
                  <a:gradFill>
                    <a:gsLst>
                      <a:gs pos="0">
                        <a:schemeClr val="tx1"/>
                      </a:gs>
                      <a:gs pos="100000">
                        <a:schemeClr val="tx1"/>
                      </a:gs>
                    </a:gsLst>
                    <a:lin ang="5400000" scaled="0"/>
                  </a:gradFill>
                </a:rPr>
                <a:t>Full SLA</a:t>
              </a:r>
            </a:p>
            <a:p>
              <a:pPr marL="228600" lvl="1" indent="-228600">
                <a:lnSpc>
                  <a:spcPct val="90000"/>
                </a:lnSpc>
                <a:spcBef>
                  <a:spcPts val="472"/>
                </a:spcBef>
                <a:spcAft>
                  <a:spcPct val="15000"/>
                </a:spcAft>
                <a:buBlip>
                  <a:blip r:embed="rId3"/>
                </a:buBlip>
              </a:pPr>
              <a:r>
                <a:rPr lang="en-US" altLang="zh-CN" sz="2000" dirty="0" smtClean="0">
                  <a:gradFill>
                    <a:gsLst>
                      <a:gs pos="0">
                        <a:schemeClr val="tx1"/>
                      </a:gs>
                      <a:gs pos="100000">
                        <a:schemeClr val="tx1"/>
                      </a:gs>
                    </a:gsLst>
                    <a:lin ang="5400000" scaled="0"/>
                  </a:gradFill>
                </a:rPr>
                <a:t>GTM support</a:t>
              </a:r>
            </a:p>
          </p:txBody>
        </p:sp>
      </p:gr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7996"/>
          </a:xfrm>
        </p:spPr>
        <p:txBody>
          <a:bodyPr/>
          <a:lstStyle/>
          <a:p>
            <a:r>
              <a:rPr lang="en-US" dirty="0" smtClean="0"/>
              <a:t>What Countries Do </a:t>
            </a:r>
            <a:br>
              <a:rPr lang="en-US" dirty="0" smtClean="0"/>
            </a:br>
            <a:r>
              <a:rPr lang="en-US" dirty="0" smtClean="0"/>
              <a:t>Your Customers Live in?</a:t>
            </a:r>
            <a:endParaRPr lang="en-US" dirty="0"/>
          </a:p>
        </p:txBody>
      </p:sp>
      <p:sp>
        <p:nvSpPr>
          <p:cNvPr id="3" name="Content Placeholder 2"/>
          <p:cNvSpPr>
            <a:spLocks noGrp="1"/>
          </p:cNvSpPr>
          <p:nvPr>
            <p:ph idx="1"/>
          </p:nvPr>
        </p:nvSpPr>
        <p:spPr>
          <a:xfrm>
            <a:off x="381000" y="1905000"/>
            <a:ext cx="8382000" cy="1809726"/>
          </a:xfrm>
        </p:spPr>
        <p:txBody>
          <a:bodyPr/>
          <a:lstStyle/>
          <a:p>
            <a:r>
              <a:rPr lang="en-US" dirty="0" smtClean="0"/>
              <a:t>Data privacy laws</a:t>
            </a:r>
          </a:p>
          <a:p>
            <a:r>
              <a:rPr lang="en-US" dirty="0" smtClean="0"/>
              <a:t>Intellectual property laws</a:t>
            </a:r>
          </a:p>
          <a:p>
            <a:r>
              <a:rPr lang="en-US" dirty="0" smtClean="0"/>
              <a:t>Local network latency issues</a:t>
            </a:r>
          </a:p>
          <a:p>
            <a:r>
              <a:rPr lang="en-US" dirty="0" smtClean="0"/>
              <a:t>Localized customer support</a:t>
            </a:r>
          </a:p>
        </p:txBody>
      </p:sp>
      <p:sp>
        <p:nvSpPr>
          <p:cNvPr id="4" name="TextBox 3"/>
          <p:cNvSpPr txBox="1"/>
          <p:nvPr/>
        </p:nvSpPr>
        <p:spPr>
          <a:xfrm>
            <a:off x="0" y="3962400"/>
            <a:ext cx="9144000" cy="188595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nchor="ctr" anchorCtr="0">
            <a:noAutofit/>
          </a:bodyPr>
          <a:lstStyle/>
          <a:p>
            <a:pPr algn="ctr">
              <a:lnSpc>
                <a:spcPct val="90000"/>
              </a:lnSpc>
            </a:pPr>
            <a:r>
              <a:rPr lang="en-US" sz="2800" dirty="0" smtClean="0">
                <a:gradFill>
                  <a:gsLst>
                    <a:gs pos="0">
                      <a:schemeClr val="tx1"/>
                    </a:gs>
                    <a:gs pos="100000">
                      <a:schemeClr val="tx1"/>
                    </a:gs>
                  </a:gsLst>
                  <a:lin ang="5400000" scaled="0"/>
                </a:gradFill>
                <a:effectLst>
                  <a:outerShdw blurRad="101600" algn="ctr" rotWithShape="0">
                    <a:schemeClr val="accent2">
                      <a:lumMod val="50000"/>
                      <a:alpha val="40000"/>
                    </a:schemeClr>
                  </a:outerShdw>
                </a:effectLst>
              </a:rPr>
              <a:t>Make sure you understand the laws and </a:t>
            </a:r>
            <a:br>
              <a:rPr lang="en-US" sz="2800" dirty="0" smtClean="0">
                <a:gradFill>
                  <a:gsLst>
                    <a:gs pos="0">
                      <a:schemeClr val="tx1"/>
                    </a:gs>
                    <a:gs pos="100000">
                      <a:schemeClr val="tx1"/>
                    </a:gs>
                  </a:gsLst>
                  <a:lin ang="5400000" scaled="0"/>
                </a:gradFill>
                <a:effectLst>
                  <a:outerShdw blurRad="101600" algn="ctr" rotWithShape="0">
                    <a:schemeClr val="accent2">
                      <a:lumMod val="50000"/>
                      <a:alpha val="40000"/>
                    </a:schemeClr>
                  </a:outerShdw>
                </a:effectLst>
              </a:rPr>
            </a:br>
            <a:r>
              <a:rPr lang="en-US" sz="2800" dirty="0" smtClean="0">
                <a:gradFill>
                  <a:gsLst>
                    <a:gs pos="0">
                      <a:schemeClr val="tx1"/>
                    </a:gs>
                    <a:gs pos="100000">
                      <a:schemeClr val="tx1"/>
                    </a:gs>
                  </a:gsLst>
                  <a:lin ang="5400000" scaled="0"/>
                </a:gradFill>
                <a:effectLst>
                  <a:outerShdw blurRad="101600" algn="ctr" rotWithShape="0">
                    <a:schemeClr val="accent2">
                      <a:lumMod val="50000"/>
                      <a:alpha val="40000"/>
                    </a:schemeClr>
                  </a:outerShdw>
                </a:effectLst>
              </a:rPr>
              <a:t>customer support needs of your target market </a:t>
            </a:r>
            <a:br>
              <a:rPr lang="en-US" sz="2800" dirty="0" smtClean="0">
                <a:gradFill>
                  <a:gsLst>
                    <a:gs pos="0">
                      <a:schemeClr val="tx1"/>
                    </a:gs>
                    <a:gs pos="100000">
                      <a:schemeClr val="tx1"/>
                    </a:gs>
                  </a:gsLst>
                  <a:lin ang="5400000" scaled="0"/>
                </a:gradFill>
                <a:effectLst>
                  <a:outerShdw blurRad="101600" algn="ctr" rotWithShape="0">
                    <a:schemeClr val="accent2">
                      <a:lumMod val="50000"/>
                      <a:alpha val="40000"/>
                    </a:schemeClr>
                  </a:outerShdw>
                </a:effectLst>
              </a:rPr>
            </a:br>
            <a:r>
              <a:rPr lang="en-US" sz="2800" dirty="0" smtClean="0">
                <a:gradFill>
                  <a:gsLst>
                    <a:gs pos="0">
                      <a:schemeClr val="tx1"/>
                    </a:gs>
                    <a:gs pos="100000">
                      <a:schemeClr val="tx1"/>
                    </a:gs>
                  </a:gsLst>
                  <a:lin ang="5400000" scaled="0"/>
                </a:gradFill>
                <a:effectLst>
                  <a:outerShdw blurRad="101600" algn="ctr" rotWithShape="0">
                    <a:schemeClr val="accent2">
                      <a:lumMod val="50000"/>
                      <a:alpha val="40000"/>
                    </a:schemeClr>
                  </a:outerShdw>
                </a:effectLst>
              </a:rPr>
              <a:t>and pick a hoster who is already </a:t>
            </a:r>
            <a:br>
              <a:rPr lang="en-US" sz="2800" dirty="0" smtClean="0">
                <a:gradFill>
                  <a:gsLst>
                    <a:gs pos="0">
                      <a:schemeClr val="tx1"/>
                    </a:gs>
                    <a:gs pos="100000">
                      <a:schemeClr val="tx1"/>
                    </a:gs>
                  </a:gsLst>
                  <a:lin ang="5400000" scaled="0"/>
                </a:gradFill>
                <a:effectLst>
                  <a:outerShdw blurRad="101600" algn="ctr" rotWithShape="0">
                    <a:schemeClr val="accent2">
                      <a:lumMod val="50000"/>
                      <a:alpha val="40000"/>
                    </a:schemeClr>
                  </a:outerShdw>
                </a:effectLst>
              </a:rPr>
            </a:br>
            <a:r>
              <a:rPr lang="en-US" sz="2800" dirty="0" smtClean="0">
                <a:gradFill>
                  <a:gsLst>
                    <a:gs pos="0">
                      <a:schemeClr val="tx1"/>
                    </a:gs>
                    <a:gs pos="100000">
                      <a:schemeClr val="tx1"/>
                    </a:gs>
                  </a:gsLst>
                  <a:lin ang="5400000" scaled="0"/>
                </a:gradFill>
                <a:effectLst>
                  <a:outerShdw blurRad="101600" algn="ctr" rotWithShape="0">
                    <a:schemeClr val="accent2">
                      <a:lumMod val="50000"/>
                      <a:alpha val="40000"/>
                    </a:schemeClr>
                  </a:outerShdw>
                </a:effectLst>
              </a:rPr>
              <a:t>successfully operating in that market.</a:t>
            </a:r>
            <a:endParaRPr lang="en-US" sz="2800" dirty="0">
              <a:gradFill>
                <a:gsLst>
                  <a:gs pos="0">
                    <a:schemeClr val="tx1"/>
                  </a:gs>
                  <a:gs pos="100000">
                    <a:schemeClr val="tx1"/>
                  </a:gs>
                </a:gsLst>
                <a:lin ang="5400000" scaled="0"/>
              </a:gradFill>
              <a:effectLst>
                <a:outerShdw blurRad="101600" algn="ctr" rotWithShape="0">
                  <a:schemeClr val="accent2">
                    <a:lumMod val="50000"/>
                    <a:alpha val="40000"/>
                  </a:schemeClr>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50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1000"/>
                                        <p:tgtEl>
                                          <p:spTgt spid="4"/>
                                        </p:tgtEl>
                                      </p:cBhvr>
                                    </p:animEffect>
                                    <p:anim calcmode="lin" valueType="num">
                                      <p:cBhvr>
                                        <p:cTn id="32" dur="1000" fill="hold"/>
                                        <p:tgtEl>
                                          <p:spTgt spid="4"/>
                                        </p:tgtEl>
                                        <p:attrNameLst>
                                          <p:attrName>ppt_x</p:attrName>
                                        </p:attrNameLst>
                                      </p:cBhvr>
                                      <p:tavLst>
                                        <p:tav tm="0">
                                          <p:val>
                                            <p:strVal val="#ppt_x"/>
                                          </p:val>
                                        </p:tav>
                                        <p:tav tm="100000">
                                          <p:val>
                                            <p:strVal val="#ppt_x"/>
                                          </p:val>
                                        </p:tav>
                                      </p:tavLst>
                                    </p:anim>
                                    <p:anim calcmode="lin" valueType="num">
                                      <p:cBhvr>
                                        <p:cTn id="3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7996"/>
          </a:xfrm>
        </p:spPr>
        <p:txBody>
          <a:bodyPr/>
          <a:lstStyle/>
          <a:p>
            <a:r>
              <a:rPr lang="en-US" dirty="0" smtClean="0"/>
              <a:t>Do You Need Special Auditing Compliance</a:t>
            </a:r>
            <a:endParaRPr lang="en-US" dirty="0"/>
          </a:p>
        </p:txBody>
      </p:sp>
      <p:sp>
        <p:nvSpPr>
          <p:cNvPr id="3" name="Content Placeholder 2"/>
          <p:cNvSpPr>
            <a:spLocks noGrp="1"/>
          </p:cNvSpPr>
          <p:nvPr>
            <p:ph idx="1"/>
          </p:nvPr>
        </p:nvSpPr>
        <p:spPr>
          <a:xfrm>
            <a:off x="381000" y="1905000"/>
            <a:ext cx="8382000" cy="3508653"/>
          </a:xfrm>
        </p:spPr>
        <p:txBody>
          <a:bodyPr/>
          <a:lstStyle/>
          <a:p>
            <a:pPr marL="285750" indent="-285750"/>
            <a:r>
              <a:rPr lang="en-US" sz="2400" dirty="0" smtClean="0"/>
              <a:t>Do you sell to healthcare, finance, or government? </a:t>
            </a:r>
          </a:p>
          <a:p>
            <a:pPr marL="573088" lvl="1"/>
            <a:r>
              <a:rPr lang="en-US" sz="2000" dirty="0" smtClean="0"/>
              <a:t>These and other industries have restrictions </a:t>
            </a:r>
            <a:br>
              <a:rPr lang="en-US" sz="2000" dirty="0" smtClean="0"/>
            </a:br>
            <a:r>
              <a:rPr lang="en-US" sz="2000" dirty="0" smtClean="0"/>
              <a:t>around hosted data and services (e.g., HIPAA)</a:t>
            </a:r>
          </a:p>
          <a:p>
            <a:pPr marL="285750" indent="-285750"/>
            <a:r>
              <a:rPr lang="en-US" sz="2400" dirty="0" smtClean="0"/>
              <a:t>It is not enough for your application to pass audit: </a:t>
            </a:r>
            <a:br>
              <a:rPr lang="en-US" sz="2400" dirty="0" smtClean="0"/>
            </a:br>
            <a:r>
              <a:rPr lang="en-US" sz="2400" dirty="0" smtClean="0"/>
              <a:t>Your hoster must pass audit as well</a:t>
            </a:r>
          </a:p>
          <a:p>
            <a:pPr marL="285750" indent="-285750"/>
            <a:r>
              <a:rPr lang="en-US" sz="2400" dirty="0" smtClean="0"/>
              <a:t>Common certifications</a:t>
            </a:r>
          </a:p>
          <a:p>
            <a:pPr marL="573088" lvl="1"/>
            <a:r>
              <a:rPr lang="en-US" sz="2000" dirty="0" smtClean="0"/>
              <a:t>SAS70 Type I: A point-in-time security audit</a:t>
            </a:r>
          </a:p>
          <a:p>
            <a:pPr marL="573088" lvl="1"/>
            <a:r>
              <a:rPr lang="en-US" sz="2000" dirty="0" smtClean="0"/>
              <a:t>SAS70 Type II: Continuous audit over 6 months</a:t>
            </a:r>
          </a:p>
          <a:p>
            <a:pPr marL="285750" indent="-285750"/>
            <a:r>
              <a:rPr lang="en-US" sz="2400" dirty="0" smtClean="0"/>
              <a:t>NOTE: Security certifications are a </a:t>
            </a:r>
            <a:br>
              <a:rPr lang="en-US" sz="2400" dirty="0" smtClean="0"/>
            </a:br>
            <a:r>
              <a:rPr lang="en-US" sz="2400" dirty="0" smtClean="0"/>
              <a:t>strong selling point with customers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7"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7"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47" presetClass="entr" presetSubtype="0" fill="hold" grpId="0" nodeType="after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Business Platform Capabilities </a:t>
            </a:r>
            <a:br>
              <a:rPr lang="en-US" dirty="0" smtClean="0"/>
            </a:br>
            <a:r>
              <a:rPr lang="en-US" dirty="0" smtClean="0"/>
              <a:t>Do You Need?</a:t>
            </a:r>
            <a:endParaRPr lang="en-US" dirty="0"/>
          </a:p>
        </p:txBody>
      </p:sp>
      <p:sp>
        <p:nvSpPr>
          <p:cNvPr id="3" name="Content Placeholder 2"/>
          <p:cNvSpPr>
            <a:spLocks noGrp="1"/>
          </p:cNvSpPr>
          <p:nvPr>
            <p:ph sz="half" idx="1"/>
          </p:nvPr>
        </p:nvSpPr>
        <p:spPr>
          <a:xfrm>
            <a:off x="381000" y="1905000"/>
            <a:ext cx="4114800" cy="3945696"/>
          </a:xfrm>
        </p:spPr>
        <p:txBody>
          <a:bodyPr/>
          <a:lstStyle/>
          <a:p>
            <a:pPr marL="0" indent="0">
              <a:buNone/>
            </a:pPr>
            <a:r>
              <a:rPr lang="en-US" sz="2400" b="1" dirty="0" smtClean="0"/>
              <a:t>Automated provisioning</a:t>
            </a:r>
          </a:p>
          <a:p>
            <a:pPr marL="285750" indent="-285750"/>
            <a:r>
              <a:rPr lang="en-US" sz="2000" dirty="0" smtClean="0"/>
              <a:t>On-board new customers quickly and cost-effectively</a:t>
            </a:r>
          </a:p>
          <a:p>
            <a:pPr marL="0" indent="0">
              <a:buNone/>
            </a:pPr>
            <a:r>
              <a:rPr lang="en-US" sz="2400" b="1" dirty="0" smtClean="0"/>
              <a:t>Usage metering and billing</a:t>
            </a:r>
          </a:p>
          <a:p>
            <a:pPr marL="285750" indent="-285750"/>
            <a:r>
              <a:rPr lang="en-US" sz="2000" dirty="0" smtClean="0"/>
              <a:t>Reduce account management costs</a:t>
            </a:r>
          </a:p>
          <a:p>
            <a:pPr marL="285750" indent="-285750"/>
            <a:r>
              <a:rPr lang="en-US" sz="2000" dirty="0" smtClean="0"/>
              <a:t>Sell access by time, by feature</a:t>
            </a:r>
          </a:p>
          <a:p>
            <a:pPr marL="0" indent="0">
              <a:buNone/>
            </a:pPr>
            <a:r>
              <a:rPr lang="en-US" sz="2400" b="1" dirty="0" smtClean="0"/>
              <a:t>Customer analytics</a:t>
            </a:r>
          </a:p>
          <a:p>
            <a:pPr marL="285750" indent="-285750"/>
            <a:r>
              <a:rPr lang="en-US" sz="2000" dirty="0" smtClean="0"/>
              <a:t>Understand how your customer uses your application</a:t>
            </a:r>
          </a:p>
          <a:p>
            <a:pPr marL="285750" indent="-285750"/>
            <a:r>
              <a:rPr lang="en-US" sz="2000" dirty="0" smtClean="0"/>
              <a:t>Know when and where to provide help and up-sell</a:t>
            </a:r>
          </a:p>
        </p:txBody>
      </p:sp>
      <p:sp>
        <p:nvSpPr>
          <p:cNvPr id="4" name="Content Placeholder 3"/>
          <p:cNvSpPr>
            <a:spLocks noGrp="1"/>
          </p:cNvSpPr>
          <p:nvPr>
            <p:ph sz="half" idx="2"/>
          </p:nvPr>
        </p:nvSpPr>
        <p:spPr>
          <a:xfrm>
            <a:off x="4648200" y="1905000"/>
            <a:ext cx="4114800" cy="2923877"/>
          </a:xfrm>
        </p:spPr>
        <p:txBody>
          <a:bodyPr/>
          <a:lstStyle/>
          <a:p>
            <a:pPr marL="0" indent="0">
              <a:buNone/>
            </a:pPr>
            <a:r>
              <a:rPr lang="en-US" sz="2400" b="1" dirty="0" smtClean="0"/>
              <a:t>Integration services</a:t>
            </a:r>
          </a:p>
          <a:p>
            <a:pPr marL="285750" indent="-285750"/>
            <a:r>
              <a:rPr lang="en-US" sz="2000" dirty="0" smtClean="0"/>
              <a:t>Connect directly into customer systems</a:t>
            </a:r>
          </a:p>
          <a:p>
            <a:pPr marL="285750" indent="-285750"/>
            <a:r>
              <a:rPr lang="en-US" sz="2000" dirty="0" smtClean="0"/>
              <a:t>Easily integrate </a:t>
            </a:r>
            <a:br>
              <a:rPr lang="en-US" sz="2000" dirty="0" smtClean="0"/>
            </a:br>
            <a:r>
              <a:rPr lang="en-US" sz="2000" dirty="0" smtClean="0"/>
              <a:t>third-party services</a:t>
            </a:r>
          </a:p>
          <a:p>
            <a:pPr marL="0" indent="0">
              <a:buNone/>
            </a:pPr>
            <a:r>
              <a:rPr lang="en-US" sz="2400" b="1" dirty="0" smtClean="0"/>
              <a:t>Business strategy</a:t>
            </a:r>
          </a:p>
          <a:p>
            <a:pPr marL="285750" indent="-285750"/>
            <a:r>
              <a:rPr lang="en-US" sz="2000" dirty="0" smtClean="0"/>
              <a:t>Interactive marketing support</a:t>
            </a:r>
          </a:p>
          <a:p>
            <a:pPr marL="285750" indent="-285750"/>
            <a:r>
              <a:rPr lang="en-US" sz="2000" dirty="0" smtClean="0"/>
              <a:t>Sales force alignment/ incentive optimization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7"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6" presetID="47" presetClass="entr" presetSubtype="0"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1" fill="hold">
                            <p:stCondLst>
                              <p:cond delay="2000"/>
                            </p:stCondLst>
                            <p:childTnLst>
                              <p:par>
                                <p:cTn id="32" presetID="47" presetClass="entr" presetSubtype="0" fill="hold" grpId="0"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3000"/>
                            </p:stCondLst>
                            <p:childTnLst>
                              <p:par>
                                <p:cTn id="48" presetID="47" presetClass="entr" presetSubtype="0" fill="hold" grpId="0" nodeType="afterEffect">
                                  <p:stCondLst>
                                    <p:cond delay="0"/>
                                  </p:stCondLst>
                                  <p:childTnLst>
                                    <p:set>
                                      <p:cBhvr>
                                        <p:cTn id="49" dur="1" fill="hold">
                                          <p:stCondLst>
                                            <p:cond delay="0"/>
                                          </p:stCondLst>
                                        </p:cTn>
                                        <p:tgtEl>
                                          <p:spTgt spid="4">
                                            <p:txEl>
                                              <p:pRg st="0" end="0"/>
                                            </p:txEl>
                                          </p:spTgt>
                                        </p:tgtEl>
                                        <p:attrNameLst>
                                          <p:attrName>style.visibility</p:attrName>
                                        </p:attrNameLst>
                                      </p:cBhvr>
                                      <p:to>
                                        <p:strVal val="visible"/>
                                      </p:to>
                                    </p:set>
                                    <p:animEffect transition="in" filter="fade">
                                      <p:cBhvr>
                                        <p:cTn id="50" dur="1000"/>
                                        <p:tgtEl>
                                          <p:spTgt spid="4">
                                            <p:txEl>
                                              <p:pRg st="0" end="0"/>
                                            </p:txEl>
                                          </p:spTgt>
                                        </p:tgtEl>
                                      </p:cBhvr>
                                    </p:animEffect>
                                    <p:anim calcmode="lin" valueType="num">
                                      <p:cBhvr>
                                        <p:cTn id="51"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0" end="0"/>
                                            </p:txEl>
                                          </p:spTgt>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4">
                                            <p:txEl>
                                              <p:pRg st="1" end="1"/>
                                            </p:txEl>
                                          </p:spTgt>
                                        </p:tgtEl>
                                        <p:attrNameLst>
                                          <p:attrName>style.visibility</p:attrName>
                                        </p:attrNameLst>
                                      </p:cBhvr>
                                      <p:to>
                                        <p:strVal val="visible"/>
                                      </p:to>
                                    </p:set>
                                    <p:animEffect transition="in" filter="fade">
                                      <p:cBhvr>
                                        <p:cTn id="55" dur="1000"/>
                                        <p:tgtEl>
                                          <p:spTgt spid="4">
                                            <p:txEl>
                                              <p:pRg st="1" end="1"/>
                                            </p:txEl>
                                          </p:spTgt>
                                        </p:tgtEl>
                                      </p:cBhvr>
                                    </p:animEffect>
                                    <p:anim calcmode="lin" valueType="num">
                                      <p:cBhvr>
                                        <p:cTn id="5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1" end="1"/>
                                            </p:txEl>
                                          </p:spTgt>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0"/>
                                  </p:stCondLst>
                                  <p:childTnLst>
                                    <p:set>
                                      <p:cBhvr>
                                        <p:cTn id="59" dur="1" fill="hold">
                                          <p:stCondLst>
                                            <p:cond delay="0"/>
                                          </p:stCondLst>
                                        </p:cTn>
                                        <p:tgtEl>
                                          <p:spTgt spid="4">
                                            <p:txEl>
                                              <p:pRg st="2" end="2"/>
                                            </p:txEl>
                                          </p:spTgt>
                                        </p:tgtEl>
                                        <p:attrNameLst>
                                          <p:attrName>style.visibility</p:attrName>
                                        </p:attrNameLst>
                                      </p:cBhvr>
                                      <p:to>
                                        <p:strVal val="visible"/>
                                      </p:to>
                                    </p:set>
                                    <p:animEffect transition="in" filter="fade">
                                      <p:cBhvr>
                                        <p:cTn id="60" dur="1000"/>
                                        <p:tgtEl>
                                          <p:spTgt spid="4">
                                            <p:txEl>
                                              <p:pRg st="2" end="2"/>
                                            </p:txEl>
                                          </p:spTgt>
                                        </p:tgtEl>
                                      </p:cBhvr>
                                    </p:animEffect>
                                    <p:anim calcmode="lin" valueType="num">
                                      <p:cBhvr>
                                        <p:cTn id="6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par>
                          <p:cTn id="63" fill="hold">
                            <p:stCondLst>
                              <p:cond delay="4000"/>
                            </p:stCondLst>
                            <p:childTnLst>
                              <p:par>
                                <p:cTn id="64" presetID="47" presetClass="entr" presetSubtype="0" fill="hold" grpId="0" nodeType="afterEffect">
                                  <p:stCondLst>
                                    <p:cond delay="0"/>
                                  </p:stCondLst>
                                  <p:childTnLst>
                                    <p:set>
                                      <p:cBhvr>
                                        <p:cTn id="65" dur="1" fill="hold">
                                          <p:stCondLst>
                                            <p:cond delay="0"/>
                                          </p:stCondLst>
                                        </p:cTn>
                                        <p:tgtEl>
                                          <p:spTgt spid="4">
                                            <p:txEl>
                                              <p:pRg st="3" end="3"/>
                                            </p:txEl>
                                          </p:spTgt>
                                        </p:tgtEl>
                                        <p:attrNameLst>
                                          <p:attrName>style.visibility</p:attrName>
                                        </p:attrNameLst>
                                      </p:cBhvr>
                                      <p:to>
                                        <p:strVal val="visible"/>
                                      </p:to>
                                    </p:set>
                                    <p:animEffect transition="in" filter="fade">
                                      <p:cBhvr>
                                        <p:cTn id="66" dur="1000"/>
                                        <p:tgtEl>
                                          <p:spTgt spid="4">
                                            <p:txEl>
                                              <p:pRg st="3" end="3"/>
                                            </p:txEl>
                                          </p:spTgt>
                                        </p:tgtEl>
                                      </p:cBhvr>
                                    </p:animEffect>
                                    <p:anim calcmode="lin" valueType="num">
                                      <p:cBhvr>
                                        <p:cTn id="6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8" dur="1000" fill="hold"/>
                                        <p:tgtEl>
                                          <p:spTgt spid="4">
                                            <p:txEl>
                                              <p:pRg st="3" end="3"/>
                                            </p:txEl>
                                          </p:spTgt>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4">
                                            <p:txEl>
                                              <p:pRg st="4" end="4"/>
                                            </p:txEl>
                                          </p:spTgt>
                                        </p:tgtEl>
                                        <p:attrNameLst>
                                          <p:attrName>style.visibility</p:attrName>
                                        </p:attrNameLst>
                                      </p:cBhvr>
                                      <p:to>
                                        <p:strVal val="visible"/>
                                      </p:to>
                                    </p:set>
                                    <p:animEffect transition="in" filter="fade">
                                      <p:cBhvr>
                                        <p:cTn id="71" dur="1000"/>
                                        <p:tgtEl>
                                          <p:spTgt spid="4">
                                            <p:txEl>
                                              <p:pRg st="4" end="4"/>
                                            </p:txEl>
                                          </p:spTgt>
                                        </p:tgtEl>
                                      </p:cBhvr>
                                    </p:animEffect>
                                    <p:anim calcmode="lin" valueType="num">
                                      <p:cBhvr>
                                        <p:cTn id="7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73" dur="1000" fill="hold"/>
                                        <p:tgtEl>
                                          <p:spTgt spid="4">
                                            <p:txEl>
                                              <p:pRg st="4" end="4"/>
                                            </p:txEl>
                                          </p:spTgt>
                                        </p:tgtEl>
                                        <p:attrNameLst>
                                          <p:attrName>ppt_y</p:attrName>
                                        </p:attrNameLst>
                                      </p:cBhvr>
                                      <p:tavLst>
                                        <p:tav tm="0">
                                          <p:val>
                                            <p:strVal val="#ppt_y-.1"/>
                                          </p:val>
                                        </p:tav>
                                        <p:tav tm="100000">
                                          <p:val>
                                            <p:strVal val="#ppt_y"/>
                                          </p:val>
                                        </p:tav>
                                      </p:tavLst>
                                    </p:anim>
                                  </p:childTnLst>
                                </p:cTn>
                              </p:par>
                              <p:par>
                                <p:cTn id="74" presetID="47" presetClass="entr" presetSubtype="0" fill="hold" grpId="0" nodeType="withEffect">
                                  <p:stCondLst>
                                    <p:cond delay="0"/>
                                  </p:stCondLst>
                                  <p:childTnLst>
                                    <p:set>
                                      <p:cBhvr>
                                        <p:cTn id="75" dur="1" fill="hold">
                                          <p:stCondLst>
                                            <p:cond delay="0"/>
                                          </p:stCondLst>
                                        </p:cTn>
                                        <p:tgtEl>
                                          <p:spTgt spid="4">
                                            <p:txEl>
                                              <p:pRg st="5" end="5"/>
                                            </p:txEl>
                                          </p:spTgt>
                                        </p:tgtEl>
                                        <p:attrNameLst>
                                          <p:attrName>style.visibility</p:attrName>
                                        </p:attrNameLst>
                                      </p:cBhvr>
                                      <p:to>
                                        <p:strVal val="visible"/>
                                      </p:to>
                                    </p:set>
                                    <p:animEffect transition="in" filter="fade">
                                      <p:cBhvr>
                                        <p:cTn id="76" dur="1000"/>
                                        <p:tgtEl>
                                          <p:spTgt spid="4">
                                            <p:txEl>
                                              <p:pRg st="5" end="5"/>
                                            </p:txEl>
                                          </p:spTgt>
                                        </p:tgtEl>
                                      </p:cBhvr>
                                    </p:animEffect>
                                    <p:anim calcmode="lin" valueType="num">
                                      <p:cBhvr>
                                        <p:cTn id="7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78"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5980"/>
            <a:ext cx="8382000" cy="1107996"/>
          </a:xfrm>
        </p:spPr>
        <p:txBody>
          <a:bodyPr/>
          <a:lstStyle/>
          <a:p>
            <a:r>
              <a:rPr dirty="0" smtClean="0"/>
              <a:t>How Complex is Your </a:t>
            </a:r>
            <a:br>
              <a:rPr dirty="0" smtClean="0"/>
            </a:br>
            <a:r>
              <a:rPr dirty="0" smtClean="0"/>
              <a:t>Application to Operate?</a:t>
            </a:r>
            <a:endParaRPr lang="en-US" dirty="0"/>
          </a:p>
        </p:txBody>
      </p:sp>
      <p:sp>
        <p:nvSpPr>
          <p:cNvPr id="40" name="Freeform 152"/>
          <p:cNvSpPr>
            <a:spLocks/>
          </p:cNvSpPr>
          <p:nvPr/>
        </p:nvSpPr>
        <p:spPr bwMode="auto">
          <a:xfrm rot="21422207">
            <a:off x="300267" y="1592826"/>
            <a:ext cx="8622956" cy="2477092"/>
          </a:xfrm>
          <a:custGeom>
            <a:avLst/>
            <a:gdLst/>
            <a:ahLst/>
            <a:cxnLst>
              <a:cxn ang="0">
                <a:pos x="2539" y="0"/>
              </a:cxn>
              <a:cxn ang="0">
                <a:pos x="2920" y="392"/>
              </a:cxn>
              <a:cxn ang="0">
                <a:pos x="2538" y="756"/>
              </a:cxn>
              <a:cxn ang="0">
                <a:pos x="2538" y="611"/>
              </a:cxn>
              <a:cxn ang="0">
                <a:pos x="2456" y="611"/>
              </a:cxn>
              <a:cxn ang="0">
                <a:pos x="2295" y="614"/>
              </a:cxn>
              <a:cxn ang="0">
                <a:pos x="2215" y="615"/>
              </a:cxn>
              <a:cxn ang="0">
                <a:pos x="2135" y="619"/>
              </a:cxn>
              <a:cxn ang="0">
                <a:pos x="2054" y="625"/>
              </a:cxn>
              <a:cxn ang="0">
                <a:pos x="1973" y="634"/>
              </a:cxn>
              <a:cxn ang="0">
                <a:pos x="1890" y="644"/>
              </a:cxn>
              <a:cxn ang="0">
                <a:pos x="1805" y="658"/>
              </a:cxn>
              <a:cxn ang="0">
                <a:pos x="1718" y="674"/>
              </a:cxn>
              <a:cxn ang="0">
                <a:pos x="1628" y="694"/>
              </a:cxn>
              <a:cxn ang="0">
                <a:pos x="1534" y="717"/>
              </a:cxn>
              <a:cxn ang="0">
                <a:pos x="1437" y="745"/>
              </a:cxn>
              <a:cxn ang="0">
                <a:pos x="1335" y="778"/>
              </a:cxn>
              <a:cxn ang="0">
                <a:pos x="1230" y="814"/>
              </a:cxn>
              <a:cxn ang="0">
                <a:pos x="1116" y="856"/>
              </a:cxn>
              <a:cxn ang="0">
                <a:pos x="1010" y="899"/>
              </a:cxn>
              <a:cxn ang="0">
                <a:pos x="912" y="942"/>
              </a:cxn>
              <a:cxn ang="0">
                <a:pos x="821" y="985"/>
              </a:cxn>
              <a:cxn ang="0">
                <a:pos x="736" y="1031"/>
              </a:cxn>
              <a:cxn ang="0">
                <a:pos x="657" y="1077"/>
              </a:cxn>
              <a:cxn ang="0">
                <a:pos x="580" y="1128"/>
              </a:cxn>
              <a:cxn ang="0">
                <a:pos x="507" y="1180"/>
              </a:cxn>
              <a:cxn ang="0">
                <a:pos x="436" y="1236"/>
              </a:cxn>
              <a:cxn ang="0">
                <a:pos x="366" y="1295"/>
              </a:cxn>
              <a:cxn ang="0">
                <a:pos x="296" y="1358"/>
              </a:cxn>
              <a:cxn ang="0">
                <a:pos x="226" y="1426"/>
              </a:cxn>
              <a:cxn ang="0">
                <a:pos x="154" y="1499"/>
              </a:cxn>
              <a:cxn ang="0">
                <a:pos x="79" y="1579"/>
              </a:cxn>
              <a:cxn ang="0">
                <a:pos x="0" y="1664"/>
              </a:cxn>
              <a:cxn ang="0">
                <a:pos x="56" y="1561"/>
              </a:cxn>
              <a:cxn ang="0">
                <a:pos x="116" y="1461"/>
              </a:cxn>
              <a:cxn ang="0">
                <a:pos x="180" y="1363"/>
              </a:cxn>
              <a:cxn ang="0">
                <a:pos x="247" y="1266"/>
              </a:cxn>
              <a:cxn ang="0">
                <a:pos x="320" y="1171"/>
              </a:cxn>
              <a:cxn ang="0">
                <a:pos x="396" y="1080"/>
              </a:cxn>
              <a:cxn ang="0">
                <a:pos x="478" y="992"/>
              </a:cxn>
              <a:cxn ang="0">
                <a:pos x="563" y="907"/>
              </a:cxn>
              <a:cxn ang="0">
                <a:pos x="654" y="825"/>
              </a:cxn>
              <a:cxn ang="0">
                <a:pos x="750" y="748"/>
              </a:cxn>
              <a:cxn ang="0">
                <a:pos x="851" y="673"/>
              </a:cxn>
              <a:cxn ang="0">
                <a:pos x="958" y="602"/>
              </a:cxn>
              <a:cxn ang="0">
                <a:pos x="1071" y="537"/>
              </a:cxn>
              <a:cxn ang="0">
                <a:pos x="1190" y="475"/>
              </a:cxn>
              <a:cxn ang="0">
                <a:pos x="1315" y="419"/>
              </a:cxn>
              <a:cxn ang="0">
                <a:pos x="1432" y="372"/>
              </a:cxn>
              <a:cxn ang="0">
                <a:pos x="1551" y="330"/>
              </a:cxn>
              <a:cxn ang="0">
                <a:pos x="1669" y="291"/>
              </a:cxn>
              <a:cxn ang="0">
                <a:pos x="1787" y="256"/>
              </a:cxn>
              <a:cxn ang="0">
                <a:pos x="1906" y="228"/>
              </a:cxn>
              <a:cxn ang="0">
                <a:pos x="2021" y="202"/>
              </a:cxn>
              <a:cxn ang="0">
                <a:pos x="2133" y="179"/>
              </a:cxn>
              <a:cxn ang="0">
                <a:pos x="2243" y="161"/>
              </a:cxn>
              <a:cxn ang="0">
                <a:pos x="2346" y="147"/>
              </a:cxn>
              <a:cxn ang="0">
                <a:pos x="2446" y="137"/>
              </a:cxn>
              <a:cxn ang="0">
                <a:pos x="2539" y="131"/>
              </a:cxn>
              <a:cxn ang="0">
                <a:pos x="2539" y="0"/>
              </a:cxn>
            </a:cxnLst>
            <a:rect l="0" t="0" r="r" b="b"/>
            <a:pathLst>
              <a:path w="2920" h="1664">
                <a:moveTo>
                  <a:pt x="2539" y="0"/>
                </a:moveTo>
                <a:lnTo>
                  <a:pt x="2920" y="392"/>
                </a:lnTo>
                <a:lnTo>
                  <a:pt x="2538" y="756"/>
                </a:lnTo>
                <a:lnTo>
                  <a:pt x="2538" y="611"/>
                </a:lnTo>
                <a:lnTo>
                  <a:pt x="2456" y="611"/>
                </a:lnTo>
                <a:lnTo>
                  <a:pt x="2295" y="614"/>
                </a:lnTo>
                <a:lnTo>
                  <a:pt x="2215" y="615"/>
                </a:lnTo>
                <a:lnTo>
                  <a:pt x="2135" y="619"/>
                </a:lnTo>
                <a:lnTo>
                  <a:pt x="2054" y="625"/>
                </a:lnTo>
                <a:lnTo>
                  <a:pt x="1973" y="634"/>
                </a:lnTo>
                <a:lnTo>
                  <a:pt x="1890" y="644"/>
                </a:lnTo>
                <a:lnTo>
                  <a:pt x="1805" y="658"/>
                </a:lnTo>
                <a:lnTo>
                  <a:pt x="1718" y="674"/>
                </a:lnTo>
                <a:lnTo>
                  <a:pt x="1628" y="694"/>
                </a:lnTo>
                <a:lnTo>
                  <a:pt x="1534" y="717"/>
                </a:lnTo>
                <a:lnTo>
                  <a:pt x="1437" y="745"/>
                </a:lnTo>
                <a:lnTo>
                  <a:pt x="1335" y="778"/>
                </a:lnTo>
                <a:lnTo>
                  <a:pt x="1230" y="814"/>
                </a:lnTo>
                <a:lnTo>
                  <a:pt x="1116" y="856"/>
                </a:lnTo>
                <a:lnTo>
                  <a:pt x="1010" y="899"/>
                </a:lnTo>
                <a:lnTo>
                  <a:pt x="912" y="942"/>
                </a:lnTo>
                <a:lnTo>
                  <a:pt x="821" y="985"/>
                </a:lnTo>
                <a:lnTo>
                  <a:pt x="736" y="1031"/>
                </a:lnTo>
                <a:lnTo>
                  <a:pt x="657" y="1077"/>
                </a:lnTo>
                <a:lnTo>
                  <a:pt x="580" y="1128"/>
                </a:lnTo>
                <a:lnTo>
                  <a:pt x="507" y="1180"/>
                </a:lnTo>
                <a:lnTo>
                  <a:pt x="436" y="1236"/>
                </a:lnTo>
                <a:lnTo>
                  <a:pt x="366" y="1295"/>
                </a:lnTo>
                <a:lnTo>
                  <a:pt x="296" y="1358"/>
                </a:lnTo>
                <a:lnTo>
                  <a:pt x="226" y="1426"/>
                </a:lnTo>
                <a:lnTo>
                  <a:pt x="154" y="1499"/>
                </a:lnTo>
                <a:lnTo>
                  <a:pt x="79" y="1579"/>
                </a:lnTo>
                <a:lnTo>
                  <a:pt x="0" y="1664"/>
                </a:lnTo>
                <a:lnTo>
                  <a:pt x="56" y="1561"/>
                </a:lnTo>
                <a:lnTo>
                  <a:pt x="116" y="1461"/>
                </a:lnTo>
                <a:lnTo>
                  <a:pt x="180" y="1363"/>
                </a:lnTo>
                <a:lnTo>
                  <a:pt x="247" y="1266"/>
                </a:lnTo>
                <a:lnTo>
                  <a:pt x="320" y="1171"/>
                </a:lnTo>
                <a:lnTo>
                  <a:pt x="396" y="1080"/>
                </a:lnTo>
                <a:lnTo>
                  <a:pt x="478" y="992"/>
                </a:lnTo>
                <a:lnTo>
                  <a:pt x="563" y="907"/>
                </a:lnTo>
                <a:lnTo>
                  <a:pt x="654" y="825"/>
                </a:lnTo>
                <a:lnTo>
                  <a:pt x="750" y="748"/>
                </a:lnTo>
                <a:lnTo>
                  <a:pt x="851" y="673"/>
                </a:lnTo>
                <a:lnTo>
                  <a:pt x="958" y="602"/>
                </a:lnTo>
                <a:lnTo>
                  <a:pt x="1071" y="537"/>
                </a:lnTo>
                <a:lnTo>
                  <a:pt x="1190" y="475"/>
                </a:lnTo>
                <a:lnTo>
                  <a:pt x="1315" y="419"/>
                </a:lnTo>
                <a:lnTo>
                  <a:pt x="1432" y="372"/>
                </a:lnTo>
                <a:lnTo>
                  <a:pt x="1551" y="330"/>
                </a:lnTo>
                <a:lnTo>
                  <a:pt x="1669" y="291"/>
                </a:lnTo>
                <a:lnTo>
                  <a:pt x="1787" y="256"/>
                </a:lnTo>
                <a:lnTo>
                  <a:pt x="1906" y="228"/>
                </a:lnTo>
                <a:lnTo>
                  <a:pt x="2021" y="202"/>
                </a:lnTo>
                <a:lnTo>
                  <a:pt x="2133" y="179"/>
                </a:lnTo>
                <a:lnTo>
                  <a:pt x="2243" y="161"/>
                </a:lnTo>
                <a:lnTo>
                  <a:pt x="2346" y="147"/>
                </a:lnTo>
                <a:lnTo>
                  <a:pt x="2446" y="137"/>
                </a:lnTo>
                <a:lnTo>
                  <a:pt x="2539" y="131"/>
                </a:lnTo>
                <a:lnTo>
                  <a:pt x="2539" y="0"/>
                </a:lnTo>
                <a:close/>
              </a:path>
            </a:pathLst>
          </a:custGeom>
          <a:ln>
            <a:headEnd/>
            <a:tailEnd/>
          </a:ln>
        </p:spPr>
        <p:style>
          <a:lnRef idx="1">
            <a:schemeClr val="accent5"/>
          </a:lnRef>
          <a:fillRef idx="3">
            <a:schemeClr val="accent5"/>
          </a:fillRef>
          <a:effectRef idx="2">
            <a:schemeClr val="accent5"/>
          </a:effectRef>
          <a:fontRef idx="minor">
            <a:schemeClr val="lt1"/>
          </a:fontRef>
        </p:style>
        <p:txBody>
          <a:bodyPr vert="horz" wrap="square" lIns="82296" tIns="41148" rIns="82296" bIns="41148" numCol="1" anchor="t" anchorCtr="0" compatLnSpc="1">
            <a:prstTxWarp prst="textNoShape">
              <a:avLst/>
            </a:prstTxWarp>
          </a:bodyPr>
          <a:lstStyle/>
          <a:p>
            <a:endParaRPr lang="en-US" sz="900" dirty="0"/>
          </a:p>
        </p:txBody>
      </p:sp>
      <p:sp>
        <p:nvSpPr>
          <p:cNvPr id="77" name="Rectangle 76"/>
          <p:cNvSpPr/>
          <p:nvPr/>
        </p:nvSpPr>
        <p:spPr>
          <a:xfrm rot="20628339">
            <a:off x="1465740" y="2197808"/>
            <a:ext cx="4942423" cy="995423"/>
          </a:xfrm>
          <a:prstGeom prst="rect">
            <a:avLst/>
          </a:prstGeom>
          <a:noFill/>
        </p:spPr>
        <p:txBody>
          <a:bodyPr wrap="square" lIns="66659" tIns="33330" rIns="66659" bIns="33330">
            <a:prstTxWarp prst="textArchUp">
              <a:avLst>
                <a:gd name="adj" fmla="val 10880472"/>
              </a:avLst>
            </a:prstTxWarp>
            <a:spAutoFit/>
          </a:bodyPr>
          <a:lstStyle/>
          <a:p>
            <a:pPr algn="ctr" defTabSz="822689">
              <a:defRPr/>
            </a:pPr>
            <a:r>
              <a:rPr lang="en-US" sz="2400" spc="-150" dirty="0" smtClean="0">
                <a:ln w="3175">
                  <a:noFill/>
                </a:ln>
                <a:gradFill>
                  <a:gsLst>
                    <a:gs pos="5000">
                      <a:schemeClr val="tx1"/>
                    </a:gs>
                    <a:gs pos="85000">
                      <a:schemeClr val="tx2"/>
                    </a:gs>
                  </a:gsLst>
                  <a:lin ang="5400000" scaled="0"/>
                </a:gradFill>
                <a:effectLst>
                  <a:outerShdw blurRad="88900" algn="ctr" rotWithShape="0">
                    <a:prstClr val="black">
                      <a:alpha val="40000"/>
                    </a:prstClr>
                  </a:outerShdw>
                </a:effectLst>
                <a:latin typeface="+mj-lt"/>
                <a:ea typeface="+mj-ea"/>
                <a:cs typeface="+mj-cs"/>
              </a:rPr>
              <a:t>Implementation Complexity</a:t>
            </a:r>
            <a:endParaRPr lang="en-US" sz="2400" spc="-150" dirty="0">
              <a:ln w="3175">
                <a:noFill/>
              </a:ln>
              <a:gradFill>
                <a:gsLst>
                  <a:gs pos="5000">
                    <a:schemeClr val="tx1"/>
                  </a:gs>
                  <a:gs pos="85000">
                    <a:schemeClr val="tx2"/>
                  </a:gs>
                </a:gsLst>
                <a:lin ang="5400000" scaled="0"/>
              </a:gradFill>
              <a:effectLst>
                <a:outerShdw blurRad="88900" algn="ctr" rotWithShape="0">
                  <a:prstClr val="black">
                    <a:alpha val="40000"/>
                  </a:prstClr>
                </a:outerShdw>
              </a:effectLst>
              <a:latin typeface="+mj-lt"/>
              <a:ea typeface="+mj-ea"/>
              <a:cs typeface="+mj-cs"/>
            </a:endParaRPr>
          </a:p>
        </p:txBody>
      </p:sp>
      <p:grpSp>
        <p:nvGrpSpPr>
          <p:cNvPr id="29" name="Group 28"/>
          <p:cNvGrpSpPr/>
          <p:nvPr/>
        </p:nvGrpSpPr>
        <p:grpSpPr>
          <a:xfrm>
            <a:off x="381000" y="3415568"/>
            <a:ext cx="2073573" cy="2604232"/>
            <a:chOff x="381000" y="3415568"/>
            <a:chExt cx="2073573" cy="2604232"/>
          </a:xfrm>
        </p:grpSpPr>
        <p:grpSp>
          <p:nvGrpSpPr>
            <p:cNvPr id="50" name="Group 49"/>
            <p:cNvGrpSpPr/>
            <p:nvPr/>
          </p:nvGrpSpPr>
          <p:grpSpPr>
            <a:xfrm>
              <a:off x="381000" y="4864942"/>
              <a:ext cx="2073573" cy="1154858"/>
              <a:chOff x="381000" y="4483942"/>
              <a:chExt cx="2073573" cy="1154858"/>
            </a:xfrm>
          </p:grpSpPr>
          <p:sp>
            <p:nvSpPr>
              <p:cNvPr id="87" name="Rectangle 86"/>
              <p:cNvSpPr/>
              <p:nvPr/>
            </p:nvSpPr>
            <p:spPr bwMode="auto">
              <a:xfrm>
                <a:off x="381000" y="4706843"/>
                <a:ext cx="2073573" cy="931957"/>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4" tIns="54862" rIns="109724" bIns="54862" numCol="1" rtlCol="0" anchor="ctr" anchorCtr="0" compatLnSpc="1">
                <a:prstTxWarp prst="textNoShape">
                  <a:avLst/>
                </a:prstTxWarp>
              </a:bodyPr>
              <a:lstStyle/>
              <a:p>
                <a:pPr marL="151448" indent="-151448">
                  <a:lnSpc>
                    <a:spcPct val="90000"/>
                  </a:lnSpc>
                  <a:spcBef>
                    <a:spcPct val="20000"/>
                  </a:spcBef>
                  <a:buBlip>
                    <a:blip r:embed="rId3"/>
                  </a:buBlip>
                  <a:defRPr/>
                </a:pPr>
                <a:r>
                  <a:rPr lang="en-US" altLang="zh-CN" sz="1300" dirty="0" smtClean="0">
                    <a:gradFill>
                      <a:gsLst>
                        <a:gs pos="0">
                          <a:schemeClr val="tx1"/>
                        </a:gs>
                        <a:gs pos="100000">
                          <a:schemeClr val="tx1"/>
                        </a:gs>
                      </a:gsLst>
                      <a:lin ang="5400000" scaled="0"/>
                    </a:gradFill>
                  </a:rPr>
                  <a:t>Standard Managed Services</a:t>
                </a:r>
              </a:p>
              <a:p>
                <a:pPr marL="151448" indent="-151448">
                  <a:lnSpc>
                    <a:spcPct val="90000"/>
                  </a:lnSpc>
                  <a:spcBef>
                    <a:spcPct val="20000"/>
                  </a:spcBef>
                  <a:buBlip>
                    <a:blip r:embed="rId3"/>
                  </a:buBlip>
                  <a:defRPr/>
                </a:pPr>
                <a:r>
                  <a:rPr lang="en-US" altLang="zh-CN" sz="1300" dirty="0" smtClean="0">
                    <a:gradFill>
                      <a:gsLst>
                        <a:gs pos="0">
                          <a:schemeClr val="tx1"/>
                        </a:gs>
                        <a:gs pos="100000">
                          <a:schemeClr val="tx1"/>
                        </a:gs>
                      </a:gsLst>
                      <a:lin ang="5400000" scaled="0"/>
                    </a:gradFill>
                  </a:rPr>
                  <a:t>Shared infrastructure</a:t>
                </a:r>
              </a:p>
            </p:txBody>
          </p:sp>
          <p:sp>
            <p:nvSpPr>
              <p:cNvPr id="90" name="TextBox 89"/>
              <p:cNvSpPr txBox="1"/>
              <p:nvPr/>
            </p:nvSpPr>
            <p:spPr>
              <a:xfrm>
                <a:off x="394562" y="4483942"/>
                <a:ext cx="2046449" cy="200055"/>
              </a:xfrm>
              <a:prstGeom prst="rect">
                <a:avLst/>
              </a:prstGeom>
              <a:noFill/>
            </p:spPr>
            <p:txBody>
              <a:bodyPr wrap="square" lIns="0" tIns="0" rIns="0" bIns="0" rtlCol="0">
                <a:spAutoFit/>
              </a:bodyPr>
              <a:lstStyle/>
              <a:p>
                <a:pPr algn="ctr" defTabSz="822689"/>
                <a:r>
                  <a:rPr lang="en-US" altLang="zh-CN" sz="1300" b="1" dirty="0" smtClean="0">
                    <a:gradFill>
                      <a:gsLst>
                        <a:gs pos="0">
                          <a:schemeClr val="tx1"/>
                        </a:gs>
                        <a:gs pos="100000">
                          <a:schemeClr val="tx1"/>
                        </a:gs>
                      </a:gsLst>
                      <a:lin ang="5400000" scaled="0"/>
                    </a:gradFill>
                  </a:rPr>
                  <a:t>Basic Managed Hoster</a:t>
                </a:r>
                <a:endParaRPr lang="en-US" altLang="zh-CN" sz="1300" b="1" dirty="0">
                  <a:gradFill>
                    <a:gsLst>
                      <a:gs pos="0">
                        <a:schemeClr val="tx1"/>
                      </a:gs>
                      <a:gs pos="100000">
                        <a:schemeClr val="tx1"/>
                      </a:gs>
                    </a:gsLst>
                    <a:lin ang="5400000" scaled="0"/>
                  </a:gradFill>
                </a:endParaRPr>
              </a:p>
            </p:txBody>
          </p:sp>
        </p:grpSp>
        <p:sp>
          <p:nvSpPr>
            <p:cNvPr id="86" name="Oval 85"/>
            <p:cNvSpPr/>
            <p:nvPr/>
          </p:nvSpPr>
          <p:spPr>
            <a:xfrm>
              <a:off x="1319525" y="3415568"/>
              <a:ext cx="196522" cy="191388"/>
            </a:xfrm>
            <a:prstGeom prst="ellipse">
              <a:avLst/>
            </a:prstGeom>
          </p:spPr>
          <p:style>
            <a:lnRef idx="1">
              <a:schemeClr val="accent2"/>
            </a:lnRef>
            <a:fillRef idx="3">
              <a:schemeClr val="accent2"/>
            </a:fillRef>
            <a:effectRef idx="2">
              <a:schemeClr val="accent2"/>
            </a:effectRef>
            <a:fontRef idx="minor">
              <a:schemeClr val="lt1"/>
            </a:fontRef>
          </p:style>
        </p:sp>
        <p:grpSp>
          <p:nvGrpSpPr>
            <p:cNvPr id="55" name="Group 54"/>
            <p:cNvGrpSpPr/>
            <p:nvPr/>
          </p:nvGrpSpPr>
          <p:grpSpPr>
            <a:xfrm>
              <a:off x="503386" y="3691717"/>
              <a:ext cx="1828800" cy="1043844"/>
              <a:chOff x="503386" y="3789986"/>
              <a:chExt cx="1828800" cy="1043844"/>
            </a:xfrm>
          </p:grpSpPr>
          <p:sp>
            <p:nvSpPr>
              <p:cNvPr id="89" name="TextBox 88"/>
              <p:cNvSpPr txBox="1"/>
              <p:nvPr/>
            </p:nvSpPr>
            <p:spPr>
              <a:xfrm>
                <a:off x="627105" y="3789986"/>
                <a:ext cx="1581363" cy="276999"/>
              </a:xfrm>
              <a:prstGeom prst="rect">
                <a:avLst/>
              </a:prstGeom>
              <a:noFill/>
            </p:spPr>
            <p:txBody>
              <a:bodyPr wrap="square" lIns="0" tIns="0" rIns="0" bIns="0" rtlCol="0">
                <a:spAutoFit/>
              </a:bodyPr>
              <a:lstStyle/>
              <a:p>
                <a:pPr lvl="0" algn="ctr"/>
                <a:r>
                  <a:rPr lang="en-US" spc="-135" dirty="0" smtClean="0">
                    <a:ln w="3175">
                      <a:noFill/>
                    </a:ln>
                    <a:gradFill>
                      <a:gsLst>
                        <a:gs pos="5000">
                          <a:schemeClr val="tx1"/>
                        </a:gs>
                        <a:gs pos="85000">
                          <a:schemeClr val="tx2"/>
                        </a:gs>
                      </a:gsLst>
                      <a:lin ang="5400000" scaled="0"/>
                    </a:gradFill>
                    <a:effectLst>
                      <a:outerShdw blurRad="88900" algn="ctr" rotWithShape="0">
                        <a:prstClr val="black">
                          <a:alpha val="40000"/>
                        </a:prstClr>
                      </a:outerShdw>
                    </a:effectLst>
                    <a:latin typeface="+mj-lt"/>
                    <a:ea typeface="+mj-ea"/>
                    <a:cs typeface="+mj-cs"/>
                  </a:rPr>
                  <a:t>Simple</a:t>
                </a:r>
              </a:p>
            </p:txBody>
          </p:sp>
          <p:sp>
            <p:nvSpPr>
              <p:cNvPr id="36" name="TextBox 35"/>
              <p:cNvSpPr txBox="1"/>
              <p:nvPr/>
            </p:nvSpPr>
            <p:spPr>
              <a:xfrm>
                <a:off x="503386" y="4076700"/>
                <a:ext cx="1828800" cy="757130"/>
              </a:xfrm>
              <a:prstGeom prst="rect">
                <a:avLst/>
              </a:prstGeom>
              <a:gradFill>
                <a:gsLst>
                  <a:gs pos="0">
                    <a:schemeClr val="bg1">
                      <a:alpha val="0"/>
                    </a:schemeClr>
                  </a:gs>
                  <a:gs pos="50000">
                    <a:schemeClr val="bg1">
                      <a:alpha val="20000"/>
                    </a:schemeClr>
                  </a:gs>
                  <a:gs pos="100000">
                    <a:schemeClr val="bg1">
                      <a:alpha val="0"/>
                    </a:schemeClr>
                  </a:gs>
                </a:gsLst>
                <a:lin ang="0" scaled="0"/>
              </a:gradFill>
              <a:ln>
                <a:noFill/>
              </a:ln>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lnSpc>
                    <a:spcPct val="90000"/>
                  </a:lnSpc>
                  <a:spcBef>
                    <a:spcPct val="20000"/>
                  </a:spcBef>
                  <a:defRPr/>
                </a:pPr>
                <a:r>
                  <a:rPr lang="en-US" altLang="zh-CN" sz="1200" dirty="0" smtClean="0">
                    <a:gradFill>
                      <a:gsLst>
                        <a:gs pos="0">
                          <a:schemeClr val="tx1"/>
                        </a:gs>
                        <a:gs pos="100000">
                          <a:schemeClr val="tx1"/>
                        </a:gs>
                      </a:gsLst>
                      <a:lin ang="5400000" scaled="0"/>
                    </a:gradFill>
                  </a:rPr>
                  <a:t>Single instance, </a:t>
                </a:r>
                <a:br>
                  <a:rPr lang="en-US" altLang="zh-CN" sz="1200" dirty="0" smtClean="0">
                    <a:gradFill>
                      <a:gsLst>
                        <a:gs pos="0">
                          <a:schemeClr val="tx1"/>
                        </a:gs>
                        <a:gs pos="100000">
                          <a:schemeClr val="tx1"/>
                        </a:gs>
                      </a:gsLst>
                      <a:lin ang="5400000" scaled="0"/>
                    </a:gradFill>
                  </a:rPr>
                </a:br>
                <a:r>
                  <a:rPr lang="en-US" altLang="zh-CN" sz="1200" dirty="0" smtClean="0">
                    <a:gradFill>
                      <a:gsLst>
                        <a:gs pos="0">
                          <a:schemeClr val="tx1"/>
                        </a:gs>
                        <a:gs pos="100000">
                          <a:schemeClr val="tx1"/>
                        </a:gs>
                      </a:gsLst>
                      <a:lin ang="5400000" scaled="0"/>
                    </a:gradFill>
                  </a:rPr>
                  <a:t>multi-tenant, automated configuration and management</a:t>
                </a:r>
                <a:endParaRPr lang="en-US" altLang="zh-CN" sz="1200" dirty="0">
                  <a:gradFill>
                    <a:gsLst>
                      <a:gs pos="0">
                        <a:schemeClr val="tx1"/>
                      </a:gs>
                      <a:gs pos="100000">
                        <a:schemeClr val="tx1"/>
                      </a:gs>
                    </a:gsLst>
                    <a:lin ang="5400000" scaled="0"/>
                  </a:gradFill>
                </a:endParaRPr>
              </a:p>
            </p:txBody>
          </p:sp>
        </p:grpSp>
      </p:grpSp>
      <p:grpSp>
        <p:nvGrpSpPr>
          <p:cNvPr id="30" name="Group 29"/>
          <p:cNvGrpSpPr/>
          <p:nvPr/>
        </p:nvGrpSpPr>
        <p:grpSpPr>
          <a:xfrm>
            <a:off x="2286000" y="2302656"/>
            <a:ext cx="3255180" cy="3717144"/>
            <a:chOff x="2286000" y="2302656"/>
            <a:chExt cx="3255180" cy="3717144"/>
          </a:xfrm>
        </p:grpSpPr>
        <p:sp>
          <p:nvSpPr>
            <p:cNvPr id="79" name="Oval 78"/>
            <p:cNvSpPr/>
            <p:nvPr/>
          </p:nvSpPr>
          <p:spPr>
            <a:xfrm>
              <a:off x="4341622" y="2302656"/>
              <a:ext cx="300546" cy="274753"/>
            </a:xfrm>
            <a:prstGeom prst="ellipse">
              <a:avLst/>
            </a:prstGeom>
          </p:spPr>
          <p:style>
            <a:lnRef idx="1">
              <a:schemeClr val="accent2"/>
            </a:lnRef>
            <a:fillRef idx="3">
              <a:schemeClr val="accent2"/>
            </a:fillRef>
            <a:effectRef idx="2">
              <a:schemeClr val="accent2"/>
            </a:effectRef>
            <a:fontRef idx="minor">
              <a:schemeClr val="lt1"/>
            </a:fontRef>
          </p:style>
        </p:sp>
        <p:sp>
          <p:nvSpPr>
            <p:cNvPr id="81" name="Right Arrow 80"/>
            <p:cNvSpPr/>
            <p:nvPr/>
          </p:nvSpPr>
          <p:spPr bwMode="auto">
            <a:xfrm>
              <a:off x="2286000" y="5344816"/>
              <a:ext cx="1123950" cy="418011"/>
            </a:xfrm>
            <a:prstGeom prst="rightArrow">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822689"/>
              <a:endParaRPr lang="en-US" sz="1800" dirty="0">
                <a:solidFill>
                  <a:srgbClr val="FFFFFF"/>
                </a:solidFill>
                <a:effectLst>
                  <a:outerShdw blurRad="38100" dist="38100" dir="2700000" algn="tl">
                    <a:srgbClr val="000000">
                      <a:alpha val="43137"/>
                    </a:srgbClr>
                  </a:outerShdw>
                </a:effectLst>
                <a:latin typeface="Segoe" pitchFamily="34" charset="0"/>
              </a:endParaRPr>
            </a:p>
          </p:txBody>
        </p:sp>
        <p:grpSp>
          <p:nvGrpSpPr>
            <p:cNvPr id="49" name="Group 48"/>
            <p:cNvGrpSpPr/>
            <p:nvPr/>
          </p:nvGrpSpPr>
          <p:grpSpPr>
            <a:xfrm>
              <a:off x="3442611" y="4884948"/>
              <a:ext cx="2098569" cy="1134852"/>
              <a:chOff x="3442611" y="4503948"/>
              <a:chExt cx="2098569" cy="1134852"/>
            </a:xfrm>
          </p:grpSpPr>
          <p:sp>
            <p:nvSpPr>
              <p:cNvPr id="80" name="Rectangle 79"/>
              <p:cNvSpPr/>
              <p:nvPr/>
            </p:nvSpPr>
            <p:spPr bwMode="auto">
              <a:xfrm>
                <a:off x="3442611" y="4706843"/>
                <a:ext cx="2098569" cy="931957"/>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4" tIns="54862" rIns="109724" bIns="54862" numCol="1" rtlCol="0" anchor="ctr" anchorCtr="0" compatLnSpc="1">
                <a:prstTxWarp prst="textNoShape">
                  <a:avLst/>
                </a:prstTxWarp>
              </a:bodyPr>
              <a:lstStyle/>
              <a:p>
                <a:pPr marL="151448" indent="-151448">
                  <a:lnSpc>
                    <a:spcPct val="90000"/>
                  </a:lnSpc>
                  <a:spcBef>
                    <a:spcPct val="20000"/>
                  </a:spcBef>
                  <a:buBlip>
                    <a:blip r:embed="rId3"/>
                  </a:buBlip>
                  <a:defRPr/>
                </a:pPr>
                <a:r>
                  <a:rPr lang="en-US" altLang="zh-CN" sz="1300" dirty="0" smtClean="0">
                    <a:gradFill>
                      <a:gsLst>
                        <a:gs pos="0">
                          <a:schemeClr val="tx1"/>
                        </a:gs>
                        <a:gs pos="100000">
                          <a:schemeClr val="tx1"/>
                        </a:gs>
                      </a:gsLst>
                      <a:lin ang="5400000" scaled="0"/>
                    </a:gradFill>
                  </a:rPr>
                  <a:t>Complex Managed Services</a:t>
                </a:r>
              </a:p>
              <a:p>
                <a:pPr marL="151448" indent="-151448">
                  <a:lnSpc>
                    <a:spcPct val="90000"/>
                  </a:lnSpc>
                  <a:spcBef>
                    <a:spcPct val="20000"/>
                  </a:spcBef>
                  <a:buBlip>
                    <a:blip r:embed="rId3"/>
                  </a:buBlip>
                  <a:defRPr/>
                </a:pPr>
                <a:r>
                  <a:rPr lang="en-US" altLang="zh-CN" sz="1300" dirty="0" smtClean="0">
                    <a:gradFill>
                      <a:gsLst>
                        <a:gs pos="0">
                          <a:schemeClr val="tx1"/>
                        </a:gs>
                        <a:gs pos="100000">
                          <a:schemeClr val="tx1"/>
                        </a:gs>
                      </a:gsLst>
                      <a:lin ang="5400000" scaled="0"/>
                    </a:gradFill>
                  </a:rPr>
                  <a:t>Shared infrastructure</a:t>
                </a:r>
                <a:endParaRPr lang="en-US" altLang="zh-CN" sz="1300" dirty="0">
                  <a:gradFill>
                    <a:gsLst>
                      <a:gs pos="0">
                        <a:schemeClr val="tx1"/>
                      </a:gs>
                      <a:gs pos="100000">
                        <a:schemeClr val="tx1"/>
                      </a:gs>
                    </a:gsLst>
                    <a:lin ang="5400000" scaled="0"/>
                  </a:gradFill>
                </a:endParaRPr>
              </a:p>
            </p:txBody>
          </p:sp>
          <p:sp>
            <p:nvSpPr>
              <p:cNvPr id="83" name="TextBox 82"/>
              <p:cNvSpPr txBox="1"/>
              <p:nvPr/>
            </p:nvSpPr>
            <p:spPr>
              <a:xfrm>
                <a:off x="3538904" y="4503948"/>
                <a:ext cx="1905984" cy="180049"/>
              </a:xfrm>
              <a:prstGeom prst="rect">
                <a:avLst/>
              </a:prstGeom>
              <a:ln>
                <a:headEnd type="none" w="med" len="med"/>
                <a:tailEnd type="none" w="med" len="med"/>
              </a:ln>
            </p:spPr>
            <p:txBody>
              <a:bodyPr wrap="square" lIns="0" tIns="0" rIns="0" bIns="0" rtlCol="0">
                <a:spAutoFit/>
              </a:bodyPr>
              <a:lstStyle/>
              <a:p>
                <a:pPr algn="ctr" defTabSz="822689">
                  <a:lnSpc>
                    <a:spcPct val="90000"/>
                  </a:lnSpc>
                </a:pPr>
                <a:r>
                  <a:rPr lang="en-US" altLang="zh-CN" sz="1300" b="1" dirty="0" smtClean="0">
                    <a:gradFill>
                      <a:gsLst>
                        <a:gs pos="0">
                          <a:schemeClr val="tx1"/>
                        </a:gs>
                        <a:gs pos="100000">
                          <a:schemeClr val="tx1"/>
                        </a:gs>
                      </a:gsLst>
                      <a:lin ang="5400000" scaled="0"/>
                    </a:gradFill>
                  </a:rPr>
                  <a:t>ISV Hoster</a:t>
                </a:r>
                <a:endParaRPr lang="en-US" altLang="zh-CN" sz="1300" b="1" dirty="0">
                  <a:gradFill>
                    <a:gsLst>
                      <a:gs pos="0">
                        <a:schemeClr val="tx1"/>
                      </a:gs>
                      <a:gs pos="100000">
                        <a:schemeClr val="tx1"/>
                      </a:gs>
                    </a:gsLst>
                    <a:lin ang="5400000" scaled="0"/>
                  </a:gradFill>
                </a:endParaRPr>
              </a:p>
            </p:txBody>
          </p:sp>
        </p:grpSp>
        <p:grpSp>
          <p:nvGrpSpPr>
            <p:cNvPr id="54" name="Group 53"/>
            <p:cNvGrpSpPr/>
            <p:nvPr/>
          </p:nvGrpSpPr>
          <p:grpSpPr>
            <a:xfrm>
              <a:off x="3653695" y="2873531"/>
              <a:ext cx="1676400" cy="1052405"/>
              <a:chOff x="3653695" y="2971800"/>
              <a:chExt cx="1676400" cy="1052405"/>
            </a:xfrm>
          </p:grpSpPr>
          <p:sp>
            <p:nvSpPr>
              <p:cNvPr id="84" name="TextBox 83"/>
              <p:cNvSpPr txBox="1"/>
              <p:nvPr/>
            </p:nvSpPr>
            <p:spPr>
              <a:xfrm>
                <a:off x="3782811" y="2971800"/>
                <a:ext cx="1418169" cy="276999"/>
              </a:xfrm>
              <a:prstGeom prst="rect">
                <a:avLst/>
              </a:prstGeom>
              <a:noFill/>
            </p:spPr>
            <p:txBody>
              <a:bodyPr wrap="square" lIns="0" tIns="0" rIns="0" bIns="0" rtlCol="0">
                <a:spAutoFit/>
              </a:bodyPr>
              <a:lstStyle/>
              <a:p>
                <a:pPr algn="ctr"/>
                <a:r>
                  <a:rPr lang="en-US" spc="-135" dirty="0" smtClean="0">
                    <a:ln w="3175">
                      <a:noFill/>
                    </a:ln>
                    <a:gradFill>
                      <a:gsLst>
                        <a:gs pos="5000">
                          <a:schemeClr val="tx1"/>
                        </a:gs>
                        <a:gs pos="85000">
                          <a:schemeClr val="tx2"/>
                        </a:gs>
                      </a:gsLst>
                      <a:lin ang="5400000" scaled="0"/>
                    </a:gradFill>
                    <a:effectLst>
                      <a:outerShdw blurRad="88900" algn="ctr" rotWithShape="0">
                        <a:prstClr val="black">
                          <a:alpha val="40000"/>
                        </a:prstClr>
                      </a:outerShdw>
                    </a:effectLst>
                    <a:latin typeface="+mj-lt"/>
                    <a:ea typeface="+mj-ea"/>
                    <a:cs typeface="+mj-cs"/>
                  </a:rPr>
                  <a:t>Complex</a:t>
                </a:r>
              </a:p>
            </p:txBody>
          </p:sp>
          <p:sp>
            <p:nvSpPr>
              <p:cNvPr id="37" name="TextBox 36"/>
              <p:cNvSpPr txBox="1"/>
              <p:nvPr/>
            </p:nvSpPr>
            <p:spPr>
              <a:xfrm>
                <a:off x="3653695" y="3267075"/>
                <a:ext cx="1676400" cy="757130"/>
              </a:xfrm>
              <a:prstGeom prst="rect">
                <a:avLst/>
              </a:prstGeom>
              <a:gradFill>
                <a:gsLst>
                  <a:gs pos="0">
                    <a:schemeClr val="bg1">
                      <a:alpha val="0"/>
                    </a:schemeClr>
                  </a:gs>
                  <a:gs pos="50000">
                    <a:schemeClr val="bg1">
                      <a:alpha val="20000"/>
                    </a:schemeClr>
                  </a:gs>
                  <a:gs pos="100000">
                    <a:schemeClr val="bg1">
                      <a:alpha val="0"/>
                    </a:schemeClr>
                  </a:gs>
                </a:gsLst>
                <a:lin ang="0" scaled="0"/>
              </a:gradFill>
              <a:ln>
                <a:noFill/>
              </a:ln>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lnSpc>
                    <a:spcPct val="90000"/>
                  </a:lnSpc>
                  <a:spcBef>
                    <a:spcPct val="20000"/>
                  </a:spcBef>
                  <a:defRPr/>
                </a:pPr>
                <a:r>
                  <a:rPr lang="en-US" altLang="zh-CN" sz="1200" dirty="0" smtClean="0">
                    <a:gradFill>
                      <a:gsLst>
                        <a:gs pos="0">
                          <a:schemeClr val="tx1"/>
                        </a:gs>
                        <a:gs pos="100000">
                          <a:schemeClr val="tx1"/>
                        </a:gs>
                      </a:gsLst>
                      <a:lin ang="5400000" scaled="0"/>
                    </a:gradFill>
                  </a:rPr>
                  <a:t>Multiple integrated versions , subsystems or instances, somewhat automated</a:t>
                </a:r>
                <a:endParaRPr lang="en-US" altLang="zh-CN" sz="1200" dirty="0">
                  <a:gradFill>
                    <a:gsLst>
                      <a:gs pos="0">
                        <a:schemeClr val="tx1"/>
                      </a:gs>
                      <a:gs pos="100000">
                        <a:schemeClr val="tx1"/>
                      </a:gs>
                    </a:gsLst>
                    <a:lin ang="5400000" scaled="0"/>
                  </a:gradFill>
                </a:endParaRPr>
              </a:p>
            </p:txBody>
          </p:sp>
        </p:grpSp>
      </p:grpSp>
      <p:grpSp>
        <p:nvGrpSpPr>
          <p:cNvPr id="31" name="Group 30"/>
          <p:cNvGrpSpPr/>
          <p:nvPr/>
        </p:nvGrpSpPr>
        <p:grpSpPr>
          <a:xfrm>
            <a:off x="5336982" y="1802671"/>
            <a:ext cx="3426017" cy="4217129"/>
            <a:chOff x="5336982" y="1802671"/>
            <a:chExt cx="3426017" cy="4217129"/>
          </a:xfrm>
        </p:grpSpPr>
        <p:sp>
          <p:nvSpPr>
            <p:cNvPr id="71" name="Oval 70"/>
            <p:cNvSpPr/>
            <p:nvPr/>
          </p:nvSpPr>
          <p:spPr>
            <a:xfrm>
              <a:off x="7465952" y="1802671"/>
              <a:ext cx="360313" cy="365760"/>
            </a:xfrm>
            <a:prstGeom prst="ellipse">
              <a:avLst/>
            </a:prstGeom>
          </p:spPr>
          <p:style>
            <a:lnRef idx="1">
              <a:schemeClr val="accent2"/>
            </a:lnRef>
            <a:fillRef idx="3">
              <a:schemeClr val="accent2"/>
            </a:fillRef>
            <a:effectRef idx="2">
              <a:schemeClr val="accent2"/>
            </a:effectRef>
            <a:fontRef idx="minor">
              <a:schemeClr val="lt1"/>
            </a:fontRef>
          </p:style>
        </p:sp>
        <p:sp>
          <p:nvSpPr>
            <p:cNvPr id="73" name="Right Arrow 72"/>
            <p:cNvSpPr/>
            <p:nvPr/>
          </p:nvSpPr>
          <p:spPr bwMode="auto">
            <a:xfrm>
              <a:off x="5336982" y="5344816"/>
              <a:ext cx="1159068" cy="418011"/>
            </a:xfrm>
            <a:prstGeom prst="rightArrow">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822689"/>
              <a:endParaRPr lang="en-US" sz="1800" dirty="0">
                <a:solidFill>
                  <a:srgbClr val="FFFFFF"/>
                </a:solidFill>
                <a:effectLst>
                  <a:outerShdw blurRad="38100" dist="38100" dir="2700000" algn="tl">
                    <a:srgbClr val="000000">
                      <a:alpha val="43137"/>
                    </a:srgbClr>
                  </a:outerShdw>
                </a:effectLst>
                <a:latin typeface="Segoe" pitchFamily="34" charset="0"/>
              </a:endParaRPr>
            </a:p>
          </p:txBody>
        </p:sp>
        <p:grpSp>
          <p:nvGrpSpPr>
            <p:cNvPr id="48" name="Group 47"/>
            <p:cNvGrpSpPr/>
            <p:nvPr/>
          </p:nvGrpSpPr>
          <p:grpSpPr>
            <a:xfrm>
              <a:off x="6529218" y="4884948"/>
              <a:ext cx="2233781" cy="1134852"/>
              <a:chOff x="6529218" y="4503948"/>
              <a:chExt cx="2233781" cy="1134852"/>
            </a:xfrm>
          </p:grpSpPr>
          <p:sp>
            <p:nvSpPr>
              <p:cNvPr id="72" name="Rectangle 71"/>
              <p:cNvSpPr/>
              <p:nvPr/>
            </p:nvSpPr>
            <p:spPr bwMode="auto">
              <a:xfrm>
                <a:off x="6529218" y="4706843"/>
                <a:ext cx="2233781" cy="931957"/>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4" tIns="54862" rIns="109724" bIns="54862" numCol="1" rtlCol="0" anchor="ctr" anchorCtr="0" compatLnSpc="1">
                <a:prstTxWarp prst="textNoShape">
                  <a:avLst/>
                </a:prstTxWarp>
              </a:bodyPr>
              <a:lstStyle/>
              <a:p>
                <a:pPr marL="151448" indent="-151448">
                  <a:lnSpc>
                    <a:spcPct val="90000"/>
                  </a:lnSpc>
                  <a:spcBef>
                    <a:spcPct val="20000"/>
                  </a:spcBef>
                  <a:buBlip>
                    <a:blip r:embed="rId3"/>
                  </a:buBlip>
                  <a:defRPr/>
                </a:pPr>
                <a:r>
                  <a:rPr lang="en-US" altLang="zh-CN" sz="1300" dirty="0" smtClean="0">
                    <a:gradFill>
                      <a:gsLst>
                        <a:gs pos="0">
                          <a:schemeClr val="tx1"/>
                        </a:gs>
                        <a:gs pos="100000">
                          <a:schemeClr val="tx1"/>
                        </a:gs>
                      </a:gsLst>
                      <a:lin ang="5400000" scaled="0"/>
                    </a:gradFill>
                  </a:rPr>
                  <a:t>Complex Managed Services</a:t>
                </a:r>
              </a:p>
              <a:p>
                <a:pPr marL="151448" indent="-151448">
                  <a:lnSpc>
                    <a:spcPct val="90000"/>
                  </a:lnSpc>
                  <a:spcBef>
                    <a:spcPct val="20000"/>
                  </a:spcBef>
                  <a:buBlip>
                    <a:blip r:embed="rId3"/>
                  </a:buBlip>
                  <a:defRPr/>
                </a:pPr>
                <a:r>
                  <a:rPr lang="en-US" altLang="zh-CN" sz="1300" dirty="0" smtClean="0">
                    <a:gradFill>
                      <a:gsLst>
                        <a:gs pos="0">
                          <a:schemeClr val="tx1"/>
                        </a:gs>
                        <a:gs pos="100000">
                          <a:schemeClr val="tx1"/>
                        </a:gs>
                      </a:gsLst>
                      <a:lin ang="5400000" scaled="0"/>
                    </a:gradFill>
                  </a:rPr>
                  <a:t>Custom Infrastructure per customer</a:t>
                </a:r>
                <a:endParaRPr lang="en-US" altLang="zh-CN" sz="1300" dirty="0">
                  <a:gradFill>
                    <a:gsLst>
                      <a:gs pos="0">
                        <a:schemeClr val="tx1"/>
                      </a:gs>
                      <a:gs pos="100000">
                        <a:schemeClr val="tx1"/>
                      </a:gs>
                    </a:gsLst>
                    <a:lin ang="5400000" scaled="0"/>
                  </a:gradFill>
                </a:endParaRPr>
              </a:p>
            </p:txBody>
          </p:sp>
          <p:sp>
            <p:nvSpPr>
              <p:cNvPr id="75" name="TextBox 74"/>
              <p:cNvSpPr txBox="1"/>
              <p:nvPr/>
            </p:nvSpPr>
            <p:spPr>
              <a:xfrm>
                <a:off x="6633559" y="4503948"/>
                <a:ext cx="2025097" cy="180049"/>
              </a:xfrm>
              <a:prstGeom prst="rect">
                <a:avLst/>
              </a:prstGeom>
              <a:ln>
                <a:headEnd type="none" w="med" len="med"/>
                <a:tailEnd type="none" w="med" len="med"/>
              </a:ln>
            </p:spPr>
            <p:txBody>
              <a:bodyPr wrap="square" lIns="0" tIns="0" rIns="0" bIns="0" rtlCol="0">
                <a:spAutoFit/>
              </a:bodyPr>
              <a:lstStyle/>
              <a:p>
                <a:pPr algn="ctr" defTabSz="822689">
                  <a:lnSpc>
                    <a:spcPct val="90000"/>
                  </a:lnSpc>
                </a:pPr>
                <a:r>
                  <a:rPr lang="en-US" altLang="zh-CN" sz="1300" b="1" dirty="0" smtClean="0">
                    <a:gradFill>
                      <a:gsLst>
                        <a:gs pos="0">
                          <a:schemeClr val="tx1"/>
                        </a:gs>
                        <a:gs pos="100000">
                          <a:schemeClr val="tx1"/>
                        </a:gs>
                      </a:gsLst>
                      <a:lin ang="5400000" scaled="0"/>
                    </a:gradFill>
                  </a:rPr>
                  <a:t>IT Outsourcing Hoster</a:t>
                </a:r>
                <a:endParaRPr lang="en-US" altLang="zh-CN" sz="1300" b="1" dirty="0">
                  <a:gradFill>
                    <a:gsLst>
                      <a:gs pos="0">
                        <a:schemeClr val="tx1"/>
                      </a:gs>
                      <a:gs pos="100000">
                        <a:schemeClr val="tx1"/>
                      </a:gs>
                    </a:gsLst>
                    <a:lin ang="5400000" scaled="0"/>
                  </a:gradFill>
                </a:endParaRPr>
              </a:p>
            </p:txBody>
          </p:sp>
        </p:grpSp>
        <p:grpSp>
          <p:nvGrpSpPr>
            <p:cNvPr id="53" name="Group 52"/>
            <p:cNvGrpSpPr/>
            <p:nvPr/>
          </p:nvGrpSpPr>
          <p:grpSpPr>
            <a:xfrm>
              <a:off x="6807908" y="2568731"/>
              <a:ext cx="1676400" cy="1052405"/>
              <a:chOff x="6807908" y="2667000"/>
              <a:chExt cx="1676400" cy="1052405"/>
            </a:xfrm>
          </p:grpSpPr>
          <p:sp>
            <p:nvSpPr>
              <p:cNvPr id="76" name="TextBox 75"/>
              <p:cNvSpPr txBox="1"/>
              <p:nvPr/>
            </p:nvSpPr>
            <p:spPr>
              <a:xfrm>
                <a:off x="6889790" y="2667000"/>
                <a:ext cx="1512637" cy="276999"/>
              </a:xfrm>
              <a:prstGeom prst="rect">
                <a:avLst/>
              </a:prstGeom>
              <a:noFill/>
            </p:spPr>
            <p:txBody>
              <a:bodyPr wrap="square" lIns="0" tIns="0" rIns="0" bIns="0" rtlCol="0">
                <a:spAutoFit/>
              </a:bodyPr>
              <a:lstStyle/>
              <a:p>
                <a:pPr algn="ctr"/>
                <a:r>
                  <a:rPr lang="en-US" spc="-135" dirty="0" smtClean="0">
                    <a:ln w="3175">
                      <a:noFill/>
                    </a:ln>
                    <a:gradFill>
                      <a:gsLst>
                        <a:gs pos="5000">
                          <a:schemeClr val="tx1"/>
                        </a:gs>
                        <a:gs pos="85000">
                          <a:schemeClr val="tx2"/>
                        </a:gs>
                      </a:gsLst>
                      <a:lin ang="5400000" scaled="0"/>
                    </a:gradFill>
                    <a:effectLst>
                      <a:outerShdw blurRad="88900" algn="ctr" rotWithShape="0">
                        <a:prstClr val="black">
                          <a:alpha val="40000"/>
                        </a:prstClr>
                      </a:outerShdw>
                    </a:effectLst>
                    <a:latin typeface="+mj-lt"/>
                    <a:ea typeface="+mj-ea"/>
                    <a:cs typeface="+mj-cs"/>
                  </a:rPr>
                  <a:t>Customized</a:t>
                </a:r>
              </a:p>
            </p:txBody>
          </p:sp>
          <p:sp>
            <p:nvSpPr>
              <p:cNvPr id="39" name="TextBox 38"/>
              <p:cNvSpPr txBox="1"/>
              <p:nvPr/>
            </p:nvSpPr>
            <p:spPr>
              <a:xfrm>
                <a:off x="6807908" y="2962275"/>
                <a:ext cx="1676400" cy="757130"/>
              </a:xfrm>
              <a:prstGeom prst="rect">
                <a:avLst/>
              </a:prstGeom>
              <a:gradFill>
                <a:gsLst>
                  <a:gs pos="0">
                    <a:schemeClr val="bg1">
                      <a:alpha val="0"/>
                    </a:schemeClr>
                  </a:gs>
                  <a:gs pos="50000">
                    <a:schemeClr val="bg1">
                      <a:alpha val="20000"/>
                    </a:schemeClr>
                  </a:gs>
                  <a:gs pos="100000">
                    <a:schemeClr val="bg1">
                      <a:alpha val="0"/>
                    </a:schemeClr>
                  </a:gs>
                </a:gsLst>
                <a:lin ang="0" scaled="0"/>
              </a:gradFill>
              <a:ln>
                <a:noFill/>
              </a:ln>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lnSpc>
                    <a:spcPct val="90000"/>
                  </a:lnSpc>
                  <a:spcBef>
                    <a:spcPct val="20000"/>
                  </a:spcBef>
                  <a:defRPr/>
                </a:pPr>
                <a:r>
                  <a:rPr lang="en-US" altLang="zh-CN" sz="1200" dirty="0" smtClean="0">
                    <a:gradFill>
                      <a:gsLst>
                        <a:gs pos="0">
                          <a:schemeClr val="tx1"/>
                        </a:gs>
                        <a:gs pos="100000">
                          <a:schemeClr val="tx1"/>
                        </a:gs>
                      </a:gsLst>
                      <a:lin ang="5400000" scaled="0"/>
                    </a:gradFill>
                  </a:rPr>
                  <a:t>Custom deployment for each customer, integrated with other systems</a:t>
                </a:r>
                <a:endParaRPr lang="en-US" altLang="zh-CN" sz="1200" dirty="0">
                  <a:gradFill>
                    <a:gsLst>
                      <a:gs pos="0">
                        <a:schemeClr val="tx1"/>
                      </a:gs>
                      <a:gs pos="100000">
                        <a:schemeClr val="tx1"/>
                      </a:gs>
                    </a:gsLst>
                    <a:lin ang="5400000" scaled="0"/>
                  </a:gradFill>
                </a:endParaRPr>
              </a:p>
            </p:txBody>
          </p:sp>
        </p:gr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linds(horizontal)">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blinds(horizontal)">
                                      <p:cBhvr>
                                        <p:cTn id="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AU" sz="3200" dirty="0" smtClean="0"/>
              <a:t>Selecting A Hosting Partner For Your Software+Services Application</a:t>
            </a:r>
            <a:endParaRPr lang="en-AU" sz="32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bwMode="auto">
          <a:xfrm>
            <a:off x="0" y="5257800"/>
            <a:ext cx="9144000" cy="914400"/>
          </a:xfrm>
          <a:prstGeom prst="rect">
            <a:avLst/>
          </a:prstGeom>
          <a:gradFill>
            <a:gsLst>
              <a:gs pos="0">
                <a:schemeClr val="bg1">
                  <a:alpha val="30000"/>
                </a:schemeClr>
              </a:gs>
              <a:gs pos="100000">
                <a:schemeClr val="bg1">
                  <a:alpha val="10000"/>
                </a:schemeClr>
              </a:gs>
            </a:gsLst>
            <a:lin ang="5400000" scaled="0"/>
          </a:gradFill>
          <a:ln>
            <a:no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3" name="Group 28"/>
          <p:cNvGrpSpPr/>
          <p:nvPr/>
        </p:nvGrpSpPr>
        <p:grpSpPr>
          <a:xfrm>
            <a:off x="381000" y="2438400"/>
            <a:ext cx="1752600" cy="3629026"/>
            <a:chOff x="381000" y="2133600"/>
            <a:chExt cx="1752600" cy="3933826"/>
          </a:xfrm>
        </p:grpSpPr>
        <p:sp>
          <p:nvSpPr>
            <p:cNvPr id="26" name="Down Arrow Callout 25"/>
            <p:cNvSpPr/>
            <p:nvPr/>
          </p:nvSpPr>
          <p:spPr bwMode="auto">
            <a:xfrm>
              <a:off x="381000" y="4876801"/>
              <a:ext cx="1752600" cy="1190625"/>
            </a:xfrm>
            <a:prstGeom prst="downArrowCallout">
              <a:avLst>
                <a:gd name="adj1" fmla="val 16667"/>
                <a:gd name="adj2" fmla="val 16033"/>
                <a:gd name="adj3" fmla="val 14433"/>
                <a:gd name="adj4" fmla="val 74577"/>
              </a:avLst>
            </a:prstGeom>
            <a:ln w="19050">
              <a:solidFill>
                <a:schemeClr val="accent1">
                  <a:lumMod val="40000"/>
                  <a:lumOff val="60000"/>
                </a:schemeClr>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6" tIns="45720"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1600" b="1" dirty="0" smtClean="0">
                  <a:gradFill>
                    <a:gsLst>
                      <a:gs pos="0">
                        <a:schemeClr val="tx1"/>
                      </a:gs>
                      <a:gs pos="100000">
                        <a:schemeClr val="tx1"/>
                      </a:gs>
                    </a:gsLst>
                    <a:lin ang="5400000" scaled="0"/>
                  </a:gradFill>
                </a:rPr>
                <a:t>Catalogue</a:t>
              </a:r>
            </a:p>
          </p:txBody>
        </p:sp>
        <p:sp>
          <p:nvSpPr>
            <p:cNvPr id="22" name="Down Arrow Callout 21"/>
            <p:cNvSpPr/>
            <p:nvPr/>
          </p:nvSpPr>
          <p:spPr bwMode="auto">
            <a:xfrm>
              <a:off x="381000" y="3962400"/>
              <a:ext cx="1752600" cy="1190625"/>
            </a:xfrm>
            <a:prstGeom prst="downArrowCallout">
              <a:avLst>
                <a:gd name="adj1" fmla="val 16667"/>
                <a:gd name="adj2" fmla="val 16033"/>
                <a:gd name="adj3" fmla="val 14433"/>
                <a:gd name="adj4" fmla="val 74577"/>
              </a:avLst>
            </a:prstGeom>
            <a:ln w="19050">
              <a:solidFill>
                <a:schemeClr val="accent1">
                  <a:lumMod val="40000"/>
                  <a:lumOff val="60000"/>
                </a:schemeClr>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6" tIns="182880"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1600" b="1" dirty="0" smtClean="0">
                  <a:gradFill>
                    <a:gsLst>
                      <a:gs pos="0">
                        <a:schemeClr val="tx1"/>
                      </a:gs>
                      <a:gs pos="100000">
                        <a:schemeClr val="tx1"/>
                      </a:gs>
                    </a:gsLst>
                    <a:lin ang="5400000" scaled="0"/>
                  </a:gradFill>
                </a:rPr>
                <a:t>Proof of Concept/Launch</a:t>
              </a:r>
            </a:p>
          </p:txBody>
        </p:sp>
        <p:sp>
          <p:nvSpPr>
            <p:cNvPr id="27" name="Down Arrow Callout 26"/>
            <p:cNvSpPr/>
            <p:nvPr/>
          </p:nvSpPr>
          <p:spPr bwMode="auto">
            <a:xfrm>
              <a:off x="381000" y="3048001"/>
              <a:ext cx="1752600" cy="1190625"/>
            </a:xfrm>
            <a:prstGeom prst="downArrowCallout">
              <a:avLst>
                <a:gd name="adj1" fmla="val 16667"/>
                <a:gd name="adj2" fmla="val 16033"/>
                <a:gd name="adj3" fmla="val 14433"/>
                <a:gd name="adj4" fmla="val 74577"/>
              </a:avLst>
            </a:prstGeom>
            <a:ln w="19050">
              <a:solidFill>
                <a:schemeClr val="accent1">
                  <a:lumMod val="40000"/>
                  <a:lumOff val="60000"/>
                </a:schemeClr>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6" tIns="182880"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1600" b="1" dirty="0" smtClean="0">
                  <a:gradFill>
                    <a:gsLst>
                      <a:gs pos="0">
                        <a:schemeClr val="tx1"/>
                      </a:gs>
                      <a:gs pos="100000">
                        <a:schemeClr val="tx1"/>
                      </a:gs>
                    </a:gsLst>
                    <a:lin ang="5400000" scaled="0"/>
                  </a:gradFill>
                </a:rPr>
                <a:t>Architecture Design Sessions</a:t>
              </a:r>
            </a:p>
          </p:txBody>
        </p:sp>
        <p:sp>
          <p:nvSpPr>
            <p:cNvPr id="28" name="Down Arrow Callout 27"/>
            <p:cNvSpPr/>
            <p:nvPr/>
          </p:nvSpPr>
          <p:spPr bwMode="auto">
            <a:xfrm>
              <a:off x="381000" y="2133600"/>
              <a:ext cx="1752600" cy="1190625"/>
            </a:xfrm>
            <a:prstGeom prst="downArrowCallout">
              <a:avLst>
                <a:gd name="adj1" fmla="val 16667"/>
                <a:gd name="adj2" fmla="val 16033"/>
                <a:gd name="adj3" fmla="val 14433"/>
                <a:gd name="adj4" fmla="val 74577"/>
              </a:avLst>
            </a:prstGeom>
            <a:ln w="19050">
              <a:solidFill>
                <a:schemeClr val="accent1">
                  <a:lumMod val="40000"/>
                  <a:lumOff val="60000"/>
                </a:schemeClr>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6" tIns="182880"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1600" b="1" dirty="0" smtClean="0">
                  <a:gradFill>
                    <a:gsLst>
                      <a:gs pos="0">
                        <a:schemeClr val="tx1"/>
                      </a:gs>
                      <a:gs pos="100000">
                        <a:schemeClr val="tx1"/>
                      </a:gs>
                    </a:gsLst>
                    <a:lin ang="5400000" scaled="0"/>
                  </a:gradFill>
                </a:rPr>
                <a:t>Business Design Sessions</a:t>
              </a:r>
            </a:p>
          </p:txBody>
        </p:sp>
      </p:grpSp>
      <p:sp>
        <p:nvSpPr>
          <p:cNvPr id="2" name="Title 1"/>
          <p:cNvSpPr>
            <a:spLocks noGrp="1"/>
          </p:cNvSpPr>
          <p:nvPr>
            <p:ph type="title"/>
          </p:nvPr>
        </p:nvSpPr>
        <p:spPr>
          <a:xfrm>
            <a:off x="381000" y="230188"/>
            <a:ext cx="8382000" cy="553998"/>
          </a:xfrm>
        </p:spPr>
        <p:txBody>
          <a:bodyPr/>
          <a:lstStyle/>
          <a:p>
            <a:r>
              <a:rPr lang="en-US" dirty="0" smtClean="0"/>
              <a:t>Select the Right Hosting Partner</a:t>
            </a:r>
            <a:endParaRPr lang="en-US" dirty="0"/>
          </a:p>
        </p:txBody>
      </p:sp>
      <p:sp>
        <p:nvSpPr>
          <p:cNvPr id="4" name="Text Placeholder 4"/>
          <p:cNvSpPr txBox="1">
            <a:spLocks/>
          </p:cNvSpPr>
          <p:nvPr/>
        </p:nvSpPr>
        <p:spPr>
          <a:xfrm>
            <a:off x="2296505" y="2510844"/>
            <a:ext cx="6466495" cy="2594556"/>
          </a:xfrm>
          <a:prstGeom prst="rect">
            <a:avLst/>
          </a:prstGeom>
        </p:spPr>
        <p:txBody>
          <a:bodyPr lIns="0" tIns="0" rIns="0" bIns="0">
            <a:spAutoFit/>
          </a:bodyPr>
          <a:lstStyle/>
          <a:p>
            <a:pPr marL="284163" indent="-284163" fontAlgn="base">
              <a:lnSpc>
                <a:spcPct val="90000"/>
              </a:lnSpc>
              <a:spcBef>
                <a:spcPct val="20000"/>
              </a:spcBef>
              <a:spcAft>
                <a:spcPts val="300"/>
              </a:spcAft>
              <a:buClr>
                <a:srgbClr val="A8BEE2"/>
              </a:buClr>
              <a:buSzPct val="100000"/>
              <a:buBlip>
                <a:blip r:embed="rId3"/>
              </a:buBlip>
              <a:defRPr/>
            </a:pPr>
            <a:r>
              <a:rPr lang="en-US" sz="2400" dirty="0" smtClean="0">
                <a:gradFill>
                  <a:gsLst>
                    <a:gs pos="0">
                      <a:schemeClr val="tx1"/>
                    </a:gs>
                    <a:gs pos="100000">
                      <a:schemeClr val="tx1"/>
                    </a:gs>
                  </a:gsLst>
                  <a:lin ang="5400000" scaled="0"/>
                </a:gradFill>
              </a:rPr>
              <a:t>The </a:t>
            </a:r>
            <a:r>
              <a:rPr lang="en-US" sz="2400" dirty="0">
                <a:gradFill>
                  <a:gsLst>
                    <a:gs pos="0">
                      <a:schemeClr val="tx1"/>
                    </a:gs>
                    <a:gs pos="100000">
                      <a:schemeClr val="tx1"/>
                    </a:gs>
                  </a:gsLst>
                  <a:lin ang="5400000" scaled="0"/>
                </a:gradFill>
              </a:rPr>
              <a:t>program provides the SaaS ISV </a:t>
            </a:r>
            <a:r>
              <a:rPr lang="en-US" sz="2400" dirty="0" smtClean="0">
                <a:gradFill>
                  <a:gsLst>
                    <a:gs pos="0">
                      <a:schemeClr val="tx1"/>
                    </a:gs>
                    <a:gs pos="100000">
                      <a:schemeClr val="tx1"/>
                    </a:gs>
                  </a:gsLst>
                  <a:lin ang="5400000" scaled="0"/>
                </a:gradFill>
              </a:rPr>
              <a:t>with</a:t>
            </a:r>
            <a:endParaRPr lang="en-US" sz="2400" dirty="0">
              <a:gradFill>
                <a:gsLst>
                  <a:gs pos="0">
                    <a:schemeClr val="tx1"/>
                  </a:gs>
                  <a:gs pos="100000">
                    <a:schemeClr val="tx1"/>
                  </a:gs>
                </a:gsLst>
                <a:lin ang="5400000" scaled="0"/>
              </a:gradFill>
            </a:endParaRPr>
          </a:p>
          <a:p>
            <a:pPr marL="571500" lvl="2" indent="-285750" fontAlgn="base">
              <a:lnSpc>
                <a:spcPct val="90000"/>
              </a:lnSpc>
              <a:spcBef>
                <a:spcPts val="600"/>
              </a:spcBef>
              <a:spcAft>
                <a:spcPts val="300"/>
              </a:spcAft>
              <a:buClr>
                <a:srgbClr val="A8BEE2"/>
              </a:buClr>
              <a:buSzPct val="100000"/>
              <a:buBlip>
                <a:blip r:embed="rId3"/>
              </a:buBlip>
              <a:defRPr/>
            </a:pPr>
            <a:r>
              <a:rPr lang="en-US" sz="2000" dirty="0">
                <a:gradFill>
                  <a:gsLst>
                    <a:gs pos="0">
                      <a:schemeClr val="tx1"/>
                    </a:gs>
                    <a:gs pos="100000">
                      <a:schemeClr val="tx1"/>
                    </a:gs>
                  </a:gsLst>
                  <a:lin ang="5400000" scaled="0"/>
                </a:gradFill>
              </a:rPr>
              <a:t>Business </a:t>
            </a:r>
            <a:r>
              <a:rPr lang="en-US" sz="2000" dirty="0" smtClean="0">
                <a:gradFill>
                  <a:gsLst>
                    <a:gs pos="0">
                      <a:schemeClr val="tx1"/>
                    </a:gs>
                    <a:gs pos="100000">
                      <a:schemeClr val="tx1"/>
                    </a:gs>
                  </a:gsLst>
                  <a:lin ang="5400000" scaled="0"/>
                </a:gradFill>
              </a:rPr>
              <a:t>Design Session</a:t>
            </a:r>
            <a:endParaRPr lang="en-US" sz="2000" dirty="0">
              <a:gradFill>
                <a:gsLst>
                  <a:gs pos="0">
                    <a:schemeClr val="tx1"/>
                  </a:gs>
                  <a:gs pos="100000">
                    <a:schemeClr val="tx1"/>
                  </a:gs>
                </a:gsLst>
                <a:lin ang="5400000" scaled="0"/>
              </a:gradFill>
            </a:endParaRPr>
          </a:p>
          <a:p>
            <a:pPr marL="571500" lvl="2" indent="-285750" fontAlgn="base">
              <a:lnSpc>
                <a:spcPct val="90000"/>
              </a:lnSpc>
              <a:spcBef>
                <a:spcPct val="20000"/>
              </a:spcBef>
              <a:spcAft>
                <a:spcPts val="300"/>
              </a:spcAft>
              <a:buClr>
                <a:srgbClr val="A8BEE2"/>
              </a:buClr>
              <a:buSzPct val="100000"/>
              <a:buBlip>
                <a:blip r:embed="rId3"/>
              </a:buBlip>
              <a:defRPr/>
            </a:pPr>
            <a:r>
              <a:rPr lang="en-US" sz="2000" dirty="0" smtClean="0">
                <a:gradFill>
                  <a:gsLst>
                    <a:gs pos="0">
                      <a:schemeClr val="tx1"/>
                    </a:gs>
                    <a:gs pos="100000">
                      <a:schemeClr val="tx1"/>
                    </a:gs>
                  </a:gsLst>
                  <a:lin ang="5400000" scaled="0"/>
                </a:gradFill>
              </a:rPr>
              <a:t>Architecture Design Session</a:t>
            </a:r>
            <a:endParaRPr lang="en-US" sz="2000" dirty="0">
              <a:gradFill>
                <a:gsLst>
                  <a:gs pos="0">
                    <a:schemeClr val="tx1"/>
                  </a:gs>
                  <a:gs pos="100000">
                    <a:schemeClr val="tx1"/>
                  </a:gs>
                </a:gsLst>
                <a:lin ang="5400000" scaled="0"/>
              </a:gradFill>
            </a:endParaRPr>
          </a:p>
          <a:p>
            <a:pPr marL="571500" lvl="2" indent="-285750" fontAlgn="base">
              <a:lnSpc>
                <a:spcPct val="90000"/>
              </a:lnSpc>
              <a:spcBef>
                <a:spcPct val="20000"/>
              </a:spcBef>
              <a:spcAft>
                <a:spcPts val="300"/>
              </a:spcAft>
              <a:buClr>
                <a:srgbClr val="A8BEE2"/>
              </a:buClr>
              <a:buSzPct val="100000"/>
              <a:buBlip>
                <a:blip r:embed="rId3"/>
              </a:buBlip>
              <a:defRPr/>
            </a:pPr>
            <a:r>
              <a:rPr lang="en-US" sz="2000" dirty="0">
                <a:gradFill>
                  <a:gsLst>
                    <a:gs pos="0">
                      <a:schemeClr val="tx1"/>
                    </a:gs>
                    <a:gs pos="100000">
                      <a:schemeClr val="tx1"/>
                    </a:gs>
                  </a:gsLst>
                  <a:lin ang="5400000" scaled="0"/>
                </a:gradFill>
              </a:rPr>
              <a:t>Access to Microsoft </a:t>
            </a:r>
            <a:r>
              <a:rPr lang="en-US" sz="2000" dirty="0" smtClean="0">
                <a:gradFill>
                  <a:gsLst>
                    <a:gs pos="0">
                      <a:schemeClr val="tx1"/>
                    </a:gs>
                    <a:gs pos="100000">
                      <a:schemeClr val="tx1"/>
                    </a:gs>
                  </a:gsLst>
                  <a:lin ang="5400000" scaled="0"/>
                </a:gradFill>
              </a:rPr>
              <a:t>development partners </a:t>
            </a:r>
            <a:endParaRPr lang="en-US" sz="2000" dirty="0">
              <a:gradFill>
                <a:gsLst>
                  <a:gs pos="0">
                    <a:schemeClr val="tx1"/>
                  </a:gs>
                  <a:gs pos="100000">
                    <a:schemeClr val="tx1"/>
                  </a:gs>
                </a:gsLst>
                <a:lin ang="5400000" scaled="0"/>
              </a:gradFill>
            </a:endParaRPr>
          </a:p>
          <a:p>
            <a:pPr marL="571500" lvl="2" indent="-285750" fontAlgn="base">
              <a:lnSpc>
                <a:spcPct val="90000"/>
              </a:lnSpc>
              <a:spcBef>
                <a:spcPct val="20000"/>
              </a:spcBef>
              <a:spcAft>
                <a:spcPts val="300"/>
              </a:spcAft>
              <a:buClr>
                <a:srgbClr val="A8BEE2"/>
              </a:buClr>
              <a:buSzPct val="100000"/>
              <a:buBlip>
                <a:blip r:embed="rId3"/>
              </a:buBlip>
              <a:defRPr/>
            </a:pPr>
            <a:r>
              <a:rPr lang="en-US" sz="2000" dirty="0" smtClean="0">
                <a:gradFill>
                  <a:gsLst>
                    <a:gs pos="0">
                      <a:schemeClr val="tx1"/>
                    </a:gs>
                    <a:gs pos="100000">
                      <a:schemeClr val="tx1"/>
                    </a:gs>
                  </a:gsLst>
                  <a:lin ang="5400000" scaled="0"/>
                </a:gradFill>
              </a:rPr>
              <a:t>Microsoft </a:t>
            </a:r>
            <a:r>
              <a:rPr lang="en-US" sz="2000" dirty="0">
                <a:gradFill>
                  <a:gsLst>
                    <a:gs pos="0">
                      <a:schemeClr val="tx1"/>
                    </a:gs>
                    <a:gs pos="100000">
                      <a:schemeClr val="tx1"/>
                    </a:gs>
                  </a:gsLst>
                  <a:lin ang="5400000" scaled="0"/>
                </a:gradFill>
              </a:rPr>
              <a:t>Gold Certified </a:t>
            </a:r>
            <a:r>
              <a:rPr lang="en-US" sz="2000" dirty="0" smtClean="0">
                <a:gradFill>
                  <a:gsLst>
                    <a:gs pos="0">
                      <a:schemeClr val="tx1"/>
                    </a:gs>
                    <a:gs pos="100000">
                      <a:schemeClr val="tx1"/>
                    </a:gs>
                  </a:gsLst>
                  <a:lin ang="5400000" scaled="0"/>
                </a:gradFill>
              </a:rPr>
              <a:t>hosting</a:t>
            </a:r>
            <a:endParaRPr lang="en-US" sz="2000" dirty="0">
              <a:gradFill>
                <a:gsLst>
                  <a:gs pos="0">
                    <a:schemeClr val="tx1"/>
                  </a:gs>
                  <a:gs pos="100000">
                    <a:schemeClr val="tx1"/>
                  </a:gs>
                </a:gsLst>
                <a:lin ang="5400000" scaled="0"/>
              </a:gradFill>
            </a:endParaRPr>
          </a:p>
          <a:p>
            <a:pPr marL="571500" lvl="2" indent="-285750" fontAlgn="base">
              <a:lnSpc>
                <a:spcPct val="90000"/>
              </a:lnSpc>
              <a:spcBef>
                <a:spcPct val="20000"/>
              </a:spcBef>
              <a:spcAft>
                <a:spcPts val="300"/>
              </a:spcAft>
              <a:buClr>
                <a:srgbClr val="A8BEE2"/>
              </a:buClr>
              <a:buSzPct val="100000"/>
              <a:buBlip>
                <a:blip r:embed="rId3"/>
              </a:buBlip>
              <a:defRPr/>
            </a:pPr>
            <a:r>
              <a:rPr lang="en-US" sz="2000" dirty="0">
                <a:gradFill>
                  <a:gsLst>
                    <a:gs pos="0">
                      <a:schemeClr val="tx1"/>
                    </a:gs>
                    <a:gs pos="100000">
                      <a:schemeClr val="tx1"/>
                    </a:gs>
                  </a:gsLst>
                  <a:lin ang="5400000" scaled="0"/>
                </a:gradFill>
              </a:rPr>
              <a:t>Access to new channels to market</a:t>
            </a:r>
            <a:endParaRPr lang="en-GB" sz="2000" dirty="0">
              <a:gradFill>
                <a:gsLst>
                  <a:gs pos="0">
                    <a:schemeClr val="tx1"/>
                  </a:gs>
                  <a:gs pos="100000">
                    <a:schemeClr val="tx1"/>
                  </a:gs>
                </a:gsLst>
                <a:lin ang="5400000" scaled="0"/>
              </a:gradFill>
            </a:endParaRPr>
          </a:p>
          <a:p>
            <a:pPr marL="569913" lvl="1" indent="-284163" fontAlgn="base">
              <a:lnSpc>
                <a:spcPct val="90000"/>
              </a:lnSpc>
              <a:spcBef>
                <a:spcPct val="20000"/>
              </a:spcBef>
              <a:spcAft>
                <a:spcPts val="300"/>
              </a:spcAft>
              <a:buClr>
                <a:srgbClr val="A8BEE2"/>
              </a:buClr>
              <a:buSzPct val="100000"/>
              <a:buBlip>
                <a:blip r:embed="rId3"/>
              </a:buBlip>
              <a:defRPr/>
            </a:pPr>
            <a:r>
              <a:rPr lang="en-GB" sz="2000" dirty="0">
                <a:gradFill>
                  <a:gsLst>
                    <a:gs pos="0">
                      <a:schemeClr val="tx1"/>
                    </a:gs>
                    <a:gs pos="100000">
                      <a:schemeClr val="tx1"/>
                    </a:gs>
                  </a:gsLst>
                  <a:lin ang="5400000" scaled="0"/>
                </a:gradFill>
              </a:rPr>
              <a:t>Additional technical </a:t>
            </a:r>
            <a:r>
              <a:rPr lang="en-GB" sz="2000" dirty="0" smtClean="0">
                <a:gradFill>
                  <a:gsLst>
                    <a:gs pos="0">
                      <a:schemeClr val="tx1"/>
                    </a:gs>
                    <a:gs pos="100000">
                      <a:schemeClr val="tx1"/>
                    </a:gs>
                  </a:gsLst>
                  <a:lin ang="5400000" scaled="0"/>
                </a:gradFill>
              </a:rPr>
              <a:t>and </a:t>
            </a:r>
            <a:r>
              <a:rPr lang="en-GB" sz="2000" dirty="0">
                <a:gradFill>
                  <a:gsLst>
                    <a:gs pos="0">
                      <a:schemeClr val="tx1"/>
                    </a:gs>
                    <a:gs pos="100000">
                      <a:schemeClr val="tx1"/>
                    </a:gs>
                  </a:gsLst>
                  <a:lin ang="5400000" scaled="0"/>
                </a:gradFill>
              </a:rPr>
              <a:t>business guidance</a:t>
            </a:r>
          </a:p>
        </p:txBody>
      </p:sp>
      <p:sp>
        <p:nvSpPr>
          <p:cNvPr id="19" name="TextBox 18"/>
          <p:cNvSpPr txBox="1"/>
          <p:nvPr/>
        </p:nvSpPr>
        <p:spPr>
          <a:xfrm>
            <a:off x="2286000" y="5345668"/>
            <a:ext cx="6934200" cy="615553"/>
          </a:xfrm>
          <a:prstGeom prst="rect">
            <a:avLst/>
          </a:prstGeom>
          <a:noFill/>
        </p:spPr>
        <p:txBody>
          <a:bodyPr wrap="square" lIns="0" tIns="0" rIns="0" bIns="0" rtlCol="0">
            <a:spAutoFit/>
          </a:bodyPr>
          <a:lstStyle/>
          <a:p>
            <a:pPr algn="l" rtl="0" fontAlgn="base">
              <a:spcBef>
                <a:spcPct val="0"/>
              </a:spcBef>
              <a:spcAft>
                <a:spcPct val="0"/>
              </a:spcAft>
            </a:pPr>
            <a:r>
              <a:rPr lang="en-US" sz="2400" dirty="0" smtClean="0">
                <a:gradFill>
                  <a:gsLst>
                    <a:gs pos="0">
                      <a:schemeClr val="tx1"/>
                    </a:gs>
                    <a:gs pos="100000">
                      <a:schemeClr val="tx1"/>
                    </a:gs>
                  </a:gsLst>
                  <a:lin ang="5400000" scaled="0"/>
                </a:gradFill>
              </a:rPr>
              <a:t>Find a partner today:</a:t>
            </a:r>
          </a:p>
          <a:p>
            <a:pPr fontAlgn="base">
              <a:spcBef>
                <a:spcPct val="0"/>
              </a:spcBef>
              <a:spcAft>
                <a:spcPct val="0"/>
              </a:spcAft>
            </a:pPr>
            <a:r>
              <a:rPr lang="en-US" sz="1600" b="1" dirty="0" smtClean="0">
                <a:gradFill>
                  <a:gsLst>
                    <a:gs pos="0">
                      <a:schemeClr val="tx1"/>
                    </a:gs>
                    <a:gs pos="100000">
                      <a:schemeClr val="tx1"/>
                    </a:gs>
                  </a:gsLst>
                  <a:lin ang="5400000" scaled="0"/>
                </a:gradFill>
                <a:hlinkClick r:id="rId4"/>
              </a:rPr>
              <a:t>http://www.microsoft.com/hosting/programs/incubationcenter.mspx</a:t>
            </a:r>
            <a:r>
              <a:rPr lang="en-US" sz="1600" b="1" dirty="0" smtClean="0">
                <a:gradFill>
                  <a:gsLst>
                    <a:gs pos="0">
                      <a:schemeClr val="tx1"/>
                    </a:gs>
                    <a:gs pos="100000">
                      <a:schemeClr val="tx1"/>
                    </a:gs>
                  </a:gsLst>
                  <a:lin ang="5400000" scaled="0"/>
                </a:gradFill>
              </a:rPr>
              <a:t> </a:t>
            </a:r>
            <a:endParaRPr lang="en-US" sz="1600" b="1" dirty="0">
              <a:gradFill>
                <a:gsLst>
                  <a:gs pos="0">
                    <a:schemeClr val="tx1"/>
                  </a:gs>
                  <a:gs pos="100000">
                    <a:schemeClr val="tx1"/>
                  </a:gs>
                </a:gsLst>
                <a:lin ang="5400000" scaled="0"/>
              </a:gradFill>
            </a:endParaRPr>
          </a:p>
        </p:txBody>
      </p:sp>
      <p:pic>
        <p:nvPicPr>
          <p:cNvPr id="12" name="Picture 11" descr="SSincubation_white.png"/>
          <p:cNvPicPr>
            <a:picLocks noChangeAspect="1"/>
          </p:cNvPicPr>
          <p:nvPr/>
        </p:nvPicPr>
        <p:blipFill>
          <a:blip r:embed="rId5" cstate="email"/>
          <a:stretch>
            <a:fillRect/>
          </a:stretch>
        </p:blipFill>
        <p:spPr>
          <a:xfrm>
            <a:off x="609600" y="1188332"/>
            <a:ext cx="3200400" cy="945268"/>
          </a:xfrm>
          <a:prstGeom prst="rect">
            <a:avLst/>
          </a:prstGeom>
        </p:spPr>
      </p:pic>
      <p:sp>
        <p:nvSpPr>
          <p:cNvPr id="13" name="Rectangle 12"/>
          <p:cNvSpPr/>
          <p:nvPr/>
        </p:nvSpPr>
        <p:spPr>
          <a:xfrm>
            <a:off x="4572000" y="1194137"/>
            <a:ext cx="3962400" cy="1015663"/>
          </a:xfrm>
          <a:prstGeom prst="rect">
            <a:avLst/>
          </a:prstGeom>
        </p:spPr>
        <p:txBody>
          <a:bodyPr wrap="square">
            <a:spAutoFit/>
          </a:bodyPr>
          <a:lstStyle/>
          <a:p>
            <a:pPr algn="r"/>
            <a:r>
              <a:rPr lang="en-US" sz="2000" i="1" dirty="0" smtClean="0">
                <a:gradFill>
                  <a:gsLst>
                    <a:gs pos="0">
                      <a:srgbClr val="FFFFFF"/>
                    </a:gs>
                    <a:gs pos="100000">
                      <a:srgbClr val="FFFFFF"/>
                    </a:gs>
                  </a:gsLst>
                  <a:lin ang="5400000" scaled="0"/>
                </a:gradFill>
              </a:rPr>
              <a:t>Software+Services Incubation Centers are hosters who specialize in bringing ISVs to market</a:t>
            </a:r>
            <a:endParaRPr lang="en-US" i="1" dirty="0"/>
          </a:p>
        </p:txBody>
      </p:sp>
      <p:cxnSp>
        <p:nvCxnSpPr>
          <p:cNvPr id="15" name="Straight Connector 14"/>
          <p:cNvCxnSpPr/>
          <p:nvPr/>
        </p:nvCxnSpPr>
        <p:spPr>
          <a:xfrm rot="5400000">
            <a:off x="3809206" y="1675606"/>
            <a:ext cx="1066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For More Information</a:t>
            </a:r>
            <a:endParaRPr lang="en-AU" dirty="0"/>
          </a:p>
        </p:txBody>
      </p:sp>
      <p:sp>
        <p:nvSpPr>
          <p:cNvPr id="3" name="Content Placeholder 2"/>
          <p:cNvSpPr>
            <a:spLocks noGrp="1"/>
          </p:cNvSpPr>
          <p:nvPr>
            <p:ph idx="1"/>
          </p:nvPr>
        </p:nvSpPr>
        <p:spPr>
          <a:xfrm>
            <a:off x="381000" y="1143000"/>
            <a:ext cx="8382000" cy="4493538"/>
          </a:xfrm>
        </p:spPr>
        <p:txBody>
          <a:bodyPr/>
          <a:lstStyle/>
          <a:p>
            <a:pPr marL="0" indent="0">
              <a:spcBef>
                <a:spcPts val="800"/>
              </a:spcBef>
              <a:buNone/>
            </a:pPr>
            <a:r>
              <a:rPr lang="en-US" sz="1800" b="1" dirty="0" smtClean="0"/>
              <a:t>Microsoft S+S ISV Roadmap</a:t>
            </a:r>
          </a:p>
          <a:p>
            <a:pPr marL="228600" indent="-228600"/>
            <a:r>
              <a:rPr lang="en-US" sz="1800" dirty="0" smtClean="0">
                <a:hlinkClick r:id="rId3"/>
              </a:rPr>
              <a:t>http://www.microsoft.com/hosting/isv </a:t>
            </a:r>
            <a:endParaRPr lang="en-US" sz="1800" dirty="0" smtClean="0"/>
          </a:p>
          <a:p>
            <a:pPr marL="0" indent="0">
              <a:spcBef>
                <a:spcPts val="800"/>
              </a:spcBef>
              <a:buNone/>
            </a:pPr>
            <a:r>
              <a:rPr lang="en-US" sz="1800" b="1" dirty="0" smtClean="0"/>
              <a:t>Microsoft SaaS Incubation Center Program</a:t>
            </a:r>
          </a:p>
          <a:p>
            <a:pPr marL="228600" indent="-228600"/>
            <a:r>
              <a:rPr lang="en-US" sz="1800" dirty="0" smtClean="0">
                <a:hlinkClick r:id="rId4"/>
              </a:rPr>
              <a:t>http://www.microsoft.com/hosting/programs/incubationcenter.mspx</a:t>
            </a:r>
            <a:r>
              <a:rPr lang="en-US" sz="1800" dirty="0" smtClean="0"/>
              <a:t> </a:t>
            </a:r>
          </a:p>
          <a:p>
            <a:pPr marL="0" indent="0">
              <a:spcBef>
                <a:spcPts val="800"/>
              </a:spcBef>
              <a:buNone/>
            </a:pPr>
            <a:r>
              <a:rPr lang="en-US" sz="1800" b="1" dirty="0" smtClean="0"/>
              <a:t>Microsoft ISV Connector</a:t>
            </a:r>
            <a:endParaRPr lang="en-AU" sz="1800" b="1" dirty="0" smtClean="0"/>
          </a:p>
          <a:p>
            <a:pPr marL="228600" lvl="0" indent="-228600"/>
            <a:r>
              <a:rPr lang="en-US" sz="1800" dirty="0" smtClean="0">
                <a:hlinkClick r:id="rId5"/>
              </a:rPr>
              <a:t>http://www.microsoft.com/isv</a:t>
            </a:r>
            <a:r>
              <a:rPr lang="en-US" sz="1800" dirty="0" smtClean="0"/>
              <a:t> </a:t>
            </a:r>
            <a:endParaRPr lang="en-AU" sz="1800" dirty="0" smtClean="0"/>
          </a:p>
          <a:p>
            <a:pPr marL="0" indent="0">
              <a:spcBef>
                <a:spcPts val="800"/>
              </a:spcBef>
              <a:buNone/>
            </a:pPr>
            <a:r>
              <a:rPr lang="en-US" sz="1800" b="1" dirty="0" smtClean="0"/>
              <a:t>Microsoft Software plus Services</a:t>
            </a:r>
            <a:endParaRPr lang="en-AU" sz="1800" b="1" dirty="0" smtClean="0"/>
          </a:p>
          <a:p>
            <a:pPr marL="228600" lvl="0" indent="-228600"/>
            <a:r>
              <a:rPr lang="en-US" sz="1800" dirty="0" smtClean="0">
                <a:hlinkClick r:id="rId6"/>
              </a:rPr>
              <a:t>http://www.microsoft.com/softwareplusservices/</a:t>
            </a:r>
            <a:r>
              <a:rPr lang="en-US" sz="1800" dirty="0" smtClean="0"/>
              <a:t> </a:t>
            </a:r>
            <a:endParaRPr lang="en-AU" sz="1800" dirty="0" smtClean="0"/>
          </a:p>
          <a:p>
            <a:pPr marL="0" indent="0">
              <a:spcBef>
                <a:spcPts val="800"/>
              </a:spcBef>
              <a:buNone/>
            </a:pPr>
            <a:r>
              <a:rPr lang="en-US" sz="1800" b="1" dirty="0" smtClean="0"/>
              <a:t>Microsoft Software plus Services hosting providers</a:t>
            </a:r>
            <a:endParaRPr lang="en-AU" sz="1800" b="1" dirty="0" smtClean="0"/>
          </a:p>
          <a:p>
            <a:pPr marL="228600" lvl="0" indent="-228600"/>
            <a:r>
              <a:rPr lang="en-US" sz="1800" dirty="0" smtClean="0">
                <a:hlinkClick r:id="rId7"/>
              </a:rPr>
              <a:t>http://www.microsoft.com/serviceproviders/scenarios/softwareasaservice.mspx</a:t>
            </a:r>
            <a:r>
              <a:rPr lang="en-US" sz="1800" dirty="0" smtClean="0"/>
              <a:t> </a:t>
            </a:r>
            <a:endParaRPr lang="en-AU" sz="1800" dirty="0" smtClean="0"/>
          </a:p>
          <a:p>
            <a:pPr marL="0" indent="0">
              <a:spcBef>
                <a:spcPts val="800"/>
              </a:spcBef>
              <a:buNone/>
            </a:pPr>
            <a:r>
              <a:rPr lang="en-US" sz="1800" b="1" dirty="0" smtClean="0"/>
              <a:t>Microsoft Partner Program</a:t>
            </a:r>
            <a:endParaRPr lang="en-AU" sz="1800" b="1" dirty="0" smtClean="0"/>
          </a:p>
          <a:p>
            <a:pPr marL="228600" lvl="0" indent="-228600"/>
            <a:r>
              <a:rPr lang="en-US" sz="1800" dirty="0" smtClean="0">
                <a:hlinkClick r:id="rId8"/>
              </a:rPr>
              <a:t>https://partner.microsoft.com/global/program/competencies/isvsolutions</a:t>
            </a:r>
            <a:r>
              <a:rPr lang="en-US" sz="1800" dirty="0" smtClean="0"/>
              <a:t> </a:t>
            </a:r>
            <a:endParaRPr lang="en-AU" sz="1800" dirty="0" smtClean="0"/>
          </a:p>
          <a:p>
            <a:pPr marL="0" indent="0">
              <a:spcBef>
                <a:spcPts val="800"/>
              </a:spcBef>
              <a:buNone/>
            </a:pPr>
            <a:r>
              <a:rPr lang="en-US" sz="1800" b="1" dirty="0" smtClean="0"/>
              <a:t>Special information for Startups</a:t>
            </a:r>
            <a:endParaRPr lang="en-AU" sz="1800" b="1" dirty="0" smtClean="0"/>
          </a:p>
          <a:p>
            <a:pPr marL="228600" indent="-228600"/>
            <a:r>
              <a:rPr lang="en-US" sz="1800" dirty="0" smtClean="0">
                <a:hlinkClick r:id="rId9"/>
              </a:rPr>
              <a:t>http://www.microsoftstartupzone.com/</a:t>
            </a:r>
            <a:r>
              <a:rPr lang="en-US" sz="1800" dirty="0" smtClean="0"/>
              <a:t> </a:t>
            </a:r>
            <a:endParaRPr lang="en-AU" sz="1800"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cstate="email"/>
          <a:srcRect/>
          <a:stretch>
            <a:fillRect/>
          </a:stretch>
        </p:blipFill>
        <p:spPr bwMode="black">
          <a:xfrm>
            <a:off x="1602053" y="2787386"/>
            <a:ext cx="5939896" cy="1283229"/>
          </a:xfrm>
          <a:prstGeom prst="rect">
            <a:avLst/>
          </a:prstGeom>
          <a:noFill/>
        </p:spPr>
      </p:pic>
      <p:sp>
        <p:nvSpPr>
          <p:cNvPr id="5" name="Text Box 3"/>
          <p:cNvSpPr txBox="1">
            <a:spLocks noChangeArrowheads="1"/>
          </p:cNvSpPr>
          <p:nvPr/>
        </p:nvSpPr>
        <p:spPr bwMode="blackWhite">
          <a:xfrm>
            <a:off x="381000" y="56388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2008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a:t>
            </a:r>
            <a:r>
              <a:rPr lang="en-US" sz="700" dirty="0" smtClean="0">
                <a:latin typeface="Segoe" pitchFamily="34" charset="0"/>
                <a:cs typeface="Arial" charset="0"/>
              </a:rPr>
              <a:t>. Because </a:t>
            </a:r>
            <a:r>
              <a:rPr lang="en-US" sz="700" dirty="0">
                <a:latin typeface="Segoe" pitchFamily="34" charset="0"/>
                <a:cs typeface="Arial" charset="0"/>
              </a:rPr>
              <a:t>Microsoft must respond to changing market conditions, it should not be interpreted to be a commitment on the part of Microsoft, and Microsoft cannot guarantee the accuracy of any information provided after the date of this presentation</a:t>
            </a:r>
            <a:r>
              <a:rPr lang="en-US" sz="700" dirty="0" smtClean="0">
                <a:latin typeface="Segoe" pitchFamily="34" charset="0"/>
                <a:cs typeface="Arial" charset="0"/>
              </a:rPr>
              <a:t>. </a:t>
            </a:r>
            <a:r>
              <a:rPr lang="en-US" sz="700" dirty="0">
                <a:latin typeface="Segoe" pitchFamily="34" charset="0"/>
                <a:cs typeface="Arial" charset="0"/>
              </a:rPr>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Customers Want Choice</a:t>
            </a:r>
            <a:endParaRPr lang="en-US" dirty="0"/>
          </a:p>
        </p:txBody>
      </p:sp>
      <p:sp>
        <p:nvSpPr>
          <p:cNvPr id="47" name="Rounded Rectangle 46"/>
          <p:cNvSpPr/>
          <p:nvPr/>
        </p:nvSpPr>
        <p:spPr>
          <a:xfrm>
            <a:off x="380999" y="1420813"/>
            <a:ext cx="8382001" cy="4598987"/>
          </a:xfrm>
          <a:prstGeom prst="roundRect">
            <a:avLst>
              <a:gd name="adj" fmla="val 2948"/>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48" name="Picture 5" descr="C:\Program Files\Microsoft Resource DVD Artwork\DVD_ART\Artwork_Imagery\Shapes and Graphics\fans - gradient\funnel shaped blue fade.png"/>
          <p:cNvPicPr>
            <a:picLocks noChangeAspect="1" noChangeArrowheads="1"/>
          </p:cNvPicPr>
          <p:nvPr/>
        </p:nvPicPr>
        <p:blipFill>
          <a:blip r:embed="rId3" cstate="email"/>
          <a:srcRect/>
          <a:stretch>
            <a:fillRect/>
          </a:stretch>
        </p:blipFill>
        <p:spPr bwMode="auto">
          <a:xfrm>
            <a:off x="1469572" y="1769387"/>
            <a:ext cx="6858000" cy="2914650"/>
          </a:xfrm>
          <a:prstGeom prst="rect">
            <a:avLst/>
          </a:prstGeom>
          <a:noFill/>
        </p:spPr>
      </p:pic>
      <p:grpSp>
        <p:nvGrpSpPr>
          <p:cNvPr id="75" name="Group 74"/>
          <p:cNvGrpSpPr/>
          <p:nvPr/>
        </p:nvGrpSpPr>
        <p:grpSpPr>
          <a:xfrm>
            <a:off x="1981200" y="4419600"/>
            <a:ext cx="5181600" cy="1458954"/>
            <a:chOff x="2068283" y="4419600"/>
            <a:chExt cx="5181600" cy="1458954"/>
          </a:xfrm>
        </p:grpSpPr>
        <p:sp>
          <p:nvSpPr>
            <p:cNvPr id="49" name="Rectangle 48"/>
            <p:cNvSpPr/>
            <p:nvPr/>
          </p:nvSpPr>
          <p:spPr bwMode="auto">
            <a:xfrm>
              <a:off x="2068283" y="4419600"/>
              <a:ext cx="5181600" cy="1382493"/>
            </a:xfrm>
            <a:prstGeom prst="rect">
              <a:avLst/>
            </a:prstGeom>
            <a:gradFill>
              <a:gsLst>
                <a:gs pos="0">
                  <a:schemeClr val="accent2">
                    <a:tint val="74000"/>
                  </a:schemeClr>
                </a:gs>
                <a:gs pos="49000">
                  <a:schemeClr val="accent2">
                    <a:tint val="96000"/>
                    <a:shade val="84000"/>
                    <a:satMod val="110000"/>
                  </a:schemeClr>
                </a:gs>
                <a:gs pos="49100">
                  <a:schemeClr val="accent2">
                    <a:shade val="55000"/>
                    <a:satMod val="150000"/>
                  </a:schemeClr>
                </a:gs>
                <a:gs pos="92000">
                  <a:schemeClr val="accent2">
                    <a:tint val="98000"/>
                    <a:shade val="90000"/>
                    <a:satMod val="128000"/>
                    <a:alpha val="10000"/>
                  </a:schemeClr>
                </a:gs>
                <a:gs pos="100000">
                  <a:schemeClr val="accent2">
                    <a:tint val="90000"/>
                    <a:shade val="97000"/>
                    <a:satMod val="128000"/>
                    <a:alpha val="0"/>
                  </a:schemeClr>
                </a:gs>
              </a:gsLst>
            </a:gradFill>
            <a:ln>
              <a:gradFill>
                <a:gsLst>
                  <a:gs pos="0">
                    <a:schemeClr val="accent2"/>
                  </a:gs>
                  <a:gs pos="50000">
                    <a:schemeClr val="accent2"/>
                  </a:gs>
                  <a:gs pos="100000">
                    <a:schemeClr val="accent2">
                      <a:alpha val="0"/>
                    </a:schemeClr>
                  </a:gs>
                </a:gsLst>
                <a:lin ang="5400000" scaled="0"/>
              </a:gra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R="0" lvl="0" indent="0" fontAlgn="base">
                <a:lnSpc>
                  <a:spcPct val="90000"/>
                </a:lnSpc>
                <a:spcBef>
                  <a:spcPct val="20000"/>
                </a:spcBef>
                <a:spcAft>
                  <a:spcPct val="0"/>
                </a:spcAft>
                <a:buClr>
                  <a:srgbClr val="A8BEE2"/>
                </a:buClr>
                <a:buSzPct val="100000"/>
                <a:buFontTx/>
                <a:buNone/>
                <a:tabLst/>
                <a:defRPr/>
              </a:pPr>
              <a:r>
                <a:rPr lang="en-US" altLang="zh-CN" sz="1600" b="1" dirty="0">
                  <a:gradFill>
                    <a:gsLst>
                      <a:gs pos="0">
                        <a:schemeClr val="tx1"/>
                      </a:gs>
                      <a:gs pos="100000">
                        <a:schemeClr val="tx1"/>
                      </a:gs>
                    </a:gsLst>
                    <a:lin ang="5400000" scaled="0"/>
                  </a:gradFill>
                </a:rPr>
                <a:t>CUSTOMER CHOICE</a:t>
              </a:r>
            </a:p>
          </p:txBody>
        </p:sp>
        <p:grpSp>
          <p:nvGrpSpPr>
            <p:cNvPr id="55" name="Group 54"/>
            <p:cNvGrpSpPr/>
            <p:nvPr/>
          </p:nvGrpSpPr>
          <p:grpSpPr>
            <a:xfrm>
              <a:off x="3441853" y="4495800"/>
              <a:ext cx="2201418" cy="1382754"/>
              <a:chOff x="3441853" y="4572000"/>
              <a:chExt cx="2201418" cy="1382754"/>
            </a:xfrm>
          </p:grpSpPr>
          <p:pic>
            <p:nvPicPr>
              <p:cNvPr id="50" name="Picture 22" descr="C:\Program Files\Microsoft Resource DVD Artwork\DVD_ART\Artwork_Imagery\Shapes and Graphics\Arrows - arrow\Curved\seamless computing arrows blue.png"/>
              <p:cNvPicPr>
                <a:picLocks noChangeAspect="1" noChangeArrowheads="1"/>
              </p:cNvPicPr>
              <p:nvPr/>
            </p:nvPicPr>
            <p:blipFill>
              <a:blip r:embed="rId4" cstate="email">
                <a:lum bright="26000"/>
              </a:blip>
              <a:srcRect/>
              <a:stretch>
                <a:fillRect/>
              </a:stretch>
            </p:blipFill>
            <p:spPr bwMode="auto">
              <a:xfrm>
                <a:off x="3651105" y="4745802"/>
                <a:ext cx="1856681" cy="1208952"/>
              </a:xfrm>
              <a:prstGeom prst="rect">
                <a:avLst/>
              </a:prstGeom>
              <a:noFill/>
            </p:spPr>
          </p:pic>
          <p:grpSp>
            <p:nvGrpSpPr>
              <p:cNvPr id="3" name="Group 44"/>
              <p:cNvGrpSpPr/>
              <p:nvPr/>
            </p:nvGrpSpPr>
            <p:grpSpPr>
              <a:xfrm>
                <a:off x="3441853" y="5103802"/>
                <a:ext cx="376869" cy="445807"/>
                <a:chOff x="2943225" y="1352550"/>
                <a:chExt cx="3718833" cy="4399086"/>
              </a:xfrm>
            </p:grpSpPr>
            <p:pic>
              <p:nvPicPr>
                <p:cNvPr id="52" name="Picture 35" descr="C:\Program Files\Microsoft Resource DVD Artwork\DVD_ART\Artwork_Imagery\Shapes and Graphics\Buidlings and dwellings\building purple.png"/>
                <p:cNvPicPr>
                  <a:picLocks noChangeAspect="1" noChangeArrowheads="1"/>
                </p:cNvPicPr>
                <p:nvPr/>
              </p:nvPicPr>
              <p:blipFill>
                <a:blip r:embed="rId5" cstate="email"/>
                <a:srcRect/>
                <a:stretch>
                  <a:fillRect/>
                </a:stretch>
              </p:blipFill>
              <p:spPr bwMode="auto">
                <a:xfrm>
                  <a:off x="2943225" y="1352550"/>
                  <a:ext cx="3257550" cy="4152900"/>
                </a:xfrm>
                <a:prstGeom prst="rect">
                  <a:avLst/>
                </a:prstGeom>
                <a:noFill/>
                <a:effectLst>
                  <a:outerShdw blurRad="63500" sx="102000" sy="102000" algn="ctr" rotWithShape="0">
                    <a:prstClr val="black">
                      <a:alpha val="40000"/>
                    </a:prstClr>
                  </a:outerShdw>
                </a:effectLst>
              </p:spPr>
            </p:pic>
            <p:pic>
              <p:nvPicPr>
                <p:cNvPr id="53" name="Picture 38" descr="C:\Program Files\Microsoft Resource DVD Artwork\DVD_ART\Artwork_Imagery\HARDWARE_IMAGERY\Illustration - Misc Hardware\eHome icons\Supercomputer2.png"/>
                <p:cNvPicPr>
                  <a:picLocks noChangeAspect="1" noChangeArrowheads="1"/>
                </p:cNvPicPr>
                <p:nvPr/>
              </p:nvPicPr>
              <p:blipFill>
                <a:blip r:embed="rId6" cstate="email"/>
                <a:srcRect/>
                <a:stretch>
                  <a:fillRect/>
                </a:stretch>
              </p:blipFill>
              <p:spPr bwMode="auto">
                <a:xfrm>
                  <a:off x="4825321" y="3312528"/>
                  <a:ext cx="1836737" cy="2439108"/>
                </a:xfrm>
                <a:prstGeom prst="rect">
                  <a:avLst/>
                </a:prstGeom>
                <a:noFill/>
                <a:effectLst>
                  <a:outerShdw blurRad="63500" sx="102000" sy="102000" algn="ctr" rotWithShape="0">
                    <a:prstClr val="black">
                      <a:alpha val="40000"/>
                    </a:prstClr>
                  </a:outerShdw>
                </a:effectLst>
              </p:spPr>
            </p:pic>
          </p:grpSp>
          <p:grpSp>
            <p:nvGrpSpPr>
              <p:cNvPr id="4" name="Group 9"/>
              <p:cNvGrpSpPr/>
              <p:nvPr/>
            </p:nvGrpSpPr>
            <p:grpSpPr>
              <a:xfrm>
                <a:off x="4099560" y="4572000"/>
                <a:ext cx="617417" cy="415138"/>
                <a:chOff x="4251971" y="4963422"/>
                <a:chExt cx="617417" cy="415138"/>
              </a:xfrm>
            </p:grpSpPr>
            <p:grpSp>
              <p:nvGrpSpPr>
                <p:cNvPr id="5" name="Group 11"/>
                <p:cNvGrpSpPr/>
                <p:nvPr/>
              </p:nvGrpSpPr>
              <p:grpSpPr>
                <a:xfrm>
                  <a:off x="4251971" y="4993850"/>
                  <a:ext cx="617417" cy="384710"/>
                  <a:chOff x="1981200" y="1219200"/>
                  <a:chExt cx="5448300" cy="2743200"/>
                </a:xfrm>
              </p:grpSpPr>
              <p:pic>
                <p:nvPicPr>
                  <p:cNvPr id="57" name="Picture 2" descr="C:\Program Files\Microsoft Resource DVD Artwork\DVD_ART\Artwork_Imagery\Shapes and Graphics\Internet Cloud\cloud 1.png"/>
                  <p:cNvPicPr>
                    <a:picLocks noChangeAspect="1" noChangeArrowheads="1"/>
                  </p:cNvPicPr>
                  <p:nvPr/>
                </p:nvPicPr>
                <p:blipFill>
                  <a:blip r:embed="rId7" cstate="email"/>
                  <a:srcRect/>
                  <a:stretch>
                    <a:fillRect/>
                  </a:stretch>
                </p:blipFill>
                <p:spPr bwMode="auto">
                  <a:xfrm>
                    <a:off x="2514600" y="1447800"/>
                    <a:ext cx="4284873" cy="2419350"/>
                  </a:xfrm>
                  <a:prstGeom prst="rect">
                    <a:avLst/>
                  </a:prstGeom>
                  <a:noFill/>
                </p:spPr>
              </p:pic>
              <p:pic>
                <p:nvPicPr>
                  <p:cNvPr id="58" name="Picture 3" descr="C:\Program Files\Microsoft Resource DVD Artwork\DVD_ART\Artwork_Imagery\Shapes and Graphics\Internet Cloud\cloud 2.png"/>
                  <p:cNvPicPr>
                    <a:picLocks noChangeAspect="1" noChangeArrowheads="1"/>
                  </p:cNvPicPr>
                  <p:nvPr/>
                </p:nvPicPr>
                <p:blipFill>
                  <a:blip r:embed="rId8" cstate="email"/>
                  <a:srcRect/>
                  <a:stretch>
                    <a:fillRect/>
                  </a:stretch>
                </p:blipFill>
                <p:spPr bwMode="auto">
                  <a:xfrm>
                    <a:off x="1981200" y="1219200"/>
                    <a:ext cx="5448300" cy="2743200"/>
                  </a:xfrm>
                  <a:prstGeom prst="rect">
                    <a:avLst/>
                  </a:prstGeom>
                  <a:noFill/>
                </p:spPr>
              </p:pic>
            </p:grpSp>
            <p:pic>
              <p:nvPicPr>
                <p:cNvPr id="56" name="Picture 2" descr="C:\Program Files\Microsoft Resource DVD Artwork\DVD_ART\Artwork_Imagery\HARDWARE_IMAGERY\Illustration - Misc Hardware\eHome icons\data server 2 tier.png"/>
                <p:cNvPicPr>
                  <a:picLocks noChangeAspect="1" noChangeArrowheads="1"/>
                </p:cNvPicPr>
                <p:nvPr/>
              </p:nvPicPr>
              <p:blipFill>
                <a:blip r:embed="rId9" cstate="email">
                  <a:duotone>
                    <a:prstClr val="black"/>
                    <a:srgbClr val="9BBB59">
                      <a:tint val="45000"/>
                      <a:satMod val="400000"/>
                    </a:srgbClr>
                  </a:duotone>
                  <a:lum bright="10000"/>
                </a:blip>
                <a:srcRect/>
                <a:stretch>
                  <a:fillRect/>
                </a:stretch>
              </p:blipFill>
              <p:spPr bwMode="auto">
                <a:xfrm>
                  <a:off x="4424356" y="4963422"/>
                  <a:ext cx="210312" cy="311810"/>
                </a:xfrm>
                <a:prstGeom prst="rect">
                  <a:avLst/>
                </a:prstGeom>
                <a:noFill/>
                <a:effectLst>
                  <a:outerShdw blurRad="63500" sx="102000" sy="102000" algn="ctr" rotWithShape="0">
                    <a:prstClr val="black">
                      <a:alpha val="40000"/>
                    </a:prstClr>
                  </a:outerShdw>
                </a:effectLst>
              </p:spPr>
            </p:pic>
          </p:grpSp>
          <p:grpSp>
            <p:nvGrpSpPr>
              <p:cNvPr id="6" name="Group 18"/>
              <p:cNvGrpSpPr/>
              <p:nvPr/>
            </p:nvGrpSpPr>
            <p:grpSpPr>
              <a:xfrm>
                <a:off x="4876935" y="5420568"/>
                <a:ext cx="766336" cy="477500"/>
                <a:chOff x="3547394" y="2466308"/>
                <a:chExt cx="2085073" cy="1299199"/>
              </a:xfrm>
            </p:grpSpPr>
            <p:grpSp>
              <p:nvGrpSpPr>
                <p:cNvPr id="7" name="Group 11"/>
                <p:cNvGrpSpPr/>
                <p:nvPr/>
              </p:nvGrpSpPr>
              <p:grpSpPr>
                <a:xfrm>
                  <a:off x="3547394" y="2466308"/>
                  <a:ext cx="2085073" cy="1299199"/>
                  <a:chOff x="1981200" y="1219200"/>
                  <a:chExt cx="5448300" cy="2743200"/>
                </a:xfrm>
              </p:grpSpPr>
              <p:pic>
                <p:nvPicPr>
                  <p:cNvPr id="64" name="Picture 2" descr="C:\Program Files\Microsoft Resource DVD Artwork\DVD_ART\Artwork_Imagery\Shapes and Graphics\Internet Cloud\cloud 1.png"/>
                  <p:cNvPicPr>
                    <a:picLocks noChangeAspect="1" noChangeArrowheads="1"/>
                  </p:cNvPicPr>
                  <p:nvPr/>
                </p:nvPicPr>
                <p:blipFill>
                  <a:blip r:embed="rId10" cstate="email"/>
                  <a:srcRect/>
                  <a:stretch>
                    <a:fillRect/>
                  </a:stretch>
                </p:blipFill>
                <p:spPr bwMode="auto">
                  <a:xfrm>
                    <a:off x="2514600" y="1447800"/>
                    <a:ext cx="4284873" cy="2419350"/>
                  </a:xfrm>
                  <a:prstGeom prst="rect">
                    <a:avLst/>
                  </a:prstGeom>
                  <a:noFill/>
                </p:spPr>
              </p:pic>
              <p:pic>
                <p:nvPicPr>
                  <p:cNvPr id="65" name="Picture 3" descr="C:\Program Files\Microsoft Resource DVD Artwork\DVD_ART\Artwork_Imagery\Shapes and Graphics\Internet Cloud\cloud 2.png"/>
                  <p:cNvPicPr>
                    <a:picLocks noChangeAspect="1" noChangeArrowheads="1"/>
                  </p:cNvPicPr>
                  <p:nvPr/>
                </p:nvPicPr>
                <p:blipFill>
                  <a:blip r:embed="rId11" cstate="email"/>
                  <a:srcRect/>
                  <a:stretch>
                    <a:fillRect/>
                  </a:stretch>
                </p:blipFill>
                <p:spPr bwMode="auto">
                  <a:xfrm>
                    <a:off x="1981200" y="1219200"/>
                    <a:ext cx="5448300" cy="2743200"/>
                  </a:xfrm>
                  <a:prstGeom prst="rect">
                    <a:avLst/>
                  </a:prstGeom>
                  <a:noFill/>
                </p:spPr>
              </p:pic>
            </p:grpSp>
            <p:grpSp>
              <p:nvGrpSpPr>
                <p:cNvPr id="8" name="Group 71"/>
                <p:cNvGrpSpPr/>
                <p:nvPr/>
              </p:nvGrpSpPr>
              <p:grpSpPr>
                <a:xfrm>
                  <a:off x="3847613" y="2675438"/>
                  <a:ext cx="1022464" cy="1073259"/>
                  <a:chOff x="4273436" y="2675438"/>
                  <a:chExt cx="1022464" cy="1073259"/>
                </a:xfrm>
              </p:grpSpPr>
              <p:pic>
                <p:nvPicPr>
                  <p:cNvPr id="62" name="Picture 2" descr="C:\Program Files\Microsoft Resource DVD Artwork\DVD_ART\Artwork_Imagery\HARDWARE_IMAGERY\Illustration - Misc Hardware\eHome icons\data server 2 tier.png"/>
                  <p:cNvPicPr>
                    <a:picLocks noChangeAspect="1" noChangeArrowheads="1"/>
                  </p:cNvPicPr>
                  <p:nvPr/>
                </p:nvPicPr>
                <p:blipFill>
                  <a:blip r:embed="rId12" cstate="email"/>
                  <a:srcRect/>
                  <a:stretch>
                    <a:fillRect/>
                  </a:stretch>
                </p:blipFill>
                <p:spPr bwMode="auto">
                  <a:xfrm>
                    <a:off x="4572000" y="2675438"/>
                    <a:ext cx="723900" cy="1073259"/>
                  </a:xfrm>
                  <a:prstGeom prst="rect">
                    <a:avLst/>
                  </a:prstGeom>
                  <a:noFill/>
                  <a:effectLst>
                    <a:outerShdw blurRad="63500" sx="102000" sy="102000" algn="ctr" rotWithShape="0">
                      <a:prstClr val="black">
                        <a:alpha val="40000"/>
                      </a:prstClr>
                    </a:outerShdw>
                  </a:effectLst>
                </p:spPr>
              </p:pic>
              <p:sp>
                <p:nvSpPr>
                  <p:cNvPr id="63" name="TextBox 62"/>
                  <p:cNvSpPr txBox="1"/>
                  <p:nvPr/>
                </p:nvSpPr>
                <p:spPr>
                  <a:xfrm>
                    <a:off x="4273436" y="2773679"/>
                    <a:ext cx="921149" cy="830998"/>
                  </a:xfrm>
                  <a:prstGeom prst="rect">
                    <a:avLst/>
                  </a:prstGeom>
                  <a:noFill/>
                  <a:scene3d>
                    <a:camera prst="isometricOffAxis1Left"/>
                    <a:lightRig rig="threePt" dir="t"/>
                  </a:scene3d>
                </p:spPr>
                <p:txBody>
                  <a:bodyPr vert="vert270" wrap="square" rtlCol="0">
                    <a:spAutoFit/>
                  </a:bodyPr>
                  <a:lstStyle/>
                  <a:p>
                    <a:pPr algn="ctr" rtl="0"/>
                    <a:r>
                      <a:rPr lang="en-US" sz="1000" b="1" kern="1200" dirty="0">
                        <a:solidFill>
                          <a:srgbClr val="1F497D"/>
                        </a:solidFill>
                        <a:latin typeface="Calibri"/>
                        <a:ea typeface="+mn-ea"/>
                        <a:cs typeface="+mn-cs"/>
                      </a:rPr>
                      <a:t>MS</a:t>
                    </a:r>
                  </a:p>
                </p:txBody>
              </p:sp>
            </p:grpSp>
          </p:grpSp>
        </p:grpSp>
      </p:grpSp>
      <p:grpSp>
        <p:nvGrpSpPr>
          <p:cNvPr id="60" name="Group 59"/>
          <p:cNvGrpSpPr/>
          <p:nvPr/>
        </p:nvGrpSpPr>
        <p:grpSpPr>
          <a:xfrm>
            <a:off x="533400" y="1552574"/>
            <a:ext cx="2335212" cy="2229883"/>
            <a:chOff x="533400" y="1600199"/>
            <a:chExt cx="2335212" cy="2229883"/>
          </a:xfrm>
        </p:grpSpPr>
        <p:sp>
          <p:nvSpPr>
            <p:cNvPr id="66" name="&quot;GLASS&quot;; White to Transparent Linear; Shadow; 1pt stroke;"/>
            <p:cNvSpPr/>
            <p:nvPr/>
          </p:nvSpPr>
          <p:spPr bwMode="auto">
            <a:xfrm>
              <a:off x="533401" y="1600199"/>
              <a:ext cx="2209800" cy="2229883"/>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82305" tIns="41153" rIns="82305" bIns="41153" numCol="1" rtlCol="0" anchor="t" anchorCtr="0" compatLnSpc="1">
              <a:prstTxWarp prst="textNoShape">
                <a:avLst/>
              </a:prstTxWarp>
            </a:bodyPr>
            <a:lstStyle/>
            <a:p>
              <a:pPr algn="ctr" rtl="0" fontAlgn="base">
                <a:lnSpc>
                  <a:spcPct val="90000"/>
                </a:lnSpc>
                <a:spcBef>
                  <a:spcPct val="0"/>
                </a:spcBef>
                <a:spcAft>
                  <a:spcPts val="1620"/>
                </a:spcAft>
              </a:pPr>
              <a:endParaRPr lang="en-US" altLang="zh-CN" kern="1200" dirty="0">
                <a:solidFill>
                  <a:srgbClr val="EEECE1"/>
                </a:solidFill>
                <a:latin typeface="Calibri"/>
                <a:ea typeface="宋体"/>
                <a:cs typeface="+mn-cs"/>
              </a:endParaRPr>
            </a:p>
          </p:txBody>
        </p:sp>
        <p:grpSp>
          <p:nvGrpSpPr>
            <p:cNvPr id="9" name="Group 23"/>
            <p:cNvGrpSpPr/>
            <p:nvPr/>
          </p:nvGrpSpPr>
          <p:grpSpPr>
            <a:xfrm>
              <a:off x="588594" y="2819400"/>
              <a:ext cx="982781" cy="979714"/>
              <a:chOff x="2943225" y="1352550"/>
              <a:chExt cx="3718833" cy="4399086"/>
            </a:xfrm>
          </p:grpSpPr>
          <p:pic>
            <p:nvPicPr>
              <p:cNvPr id="68" name="Picture 35" descr="C:\Program Files\Microsoft Resource DVD Artwork\DVD_ART\Artwork_Imagery\Shapes and Graphics\Buidlings and dwellings\building purple.png"/>
              <p:cNvPicPr>
                <a:picLocks noChangeAspect="1" noChangeArrowheads="1"/>
              </p:cNvPicPr>
              <p:nvPr/>
            </p:nvPicPr>
            <p:blipFill>
              <a:blip r:embed="rId13" cstate="email"/>
              <a:srcRect/>
              <a:stretch>
                <a:fillRect/>
              </a:stretch>
            </p:blipFill>
            <p:spPr bwMode="auto">
              <a:xfrm>
                <a:off x="2943225" y="1352550"/>
                <a:ext cx="3257550" cy="4152900"/>
              </a:xfrm>
              <a:prstGeom prst="rect">
                <a:avLst/>
              </a:prstGeom>
              <a:noFill/>
              <a:effectLst>
                <a:outerShdw blurRad="63500" sx="102000" sy="102000" algn="ctr" rotWithShape="0">
                  <a:prstClr val="black">
                    <a:alpha val="40000"/>
                  </a:prstClr>
                </a:outerShdw>
              </a:effectLst>
            </p:spPr>
          </p:pic>
          <p:pic>
            <p:nvPicPr>
              <p:cNvPr id="69" name="Picture 38" descr="C:\Program Files\Microsoft Resource DVD Artwork\DVD_ART\Artwork_Imagery\HARDWARE_IMAGERY\Illustration - Misc Hardware\eHome icons\Supercomputer2.png"/>
              <p:cNvPicPr>
                <a:picLocks noChangeAspect="1" noChangeArrowheads="1"/>
              </p:cNvPicPr>
              <p:nvPr/>
            </p:nvPicPr>
            <p:blipFill>
              <a:blip r:embed="rId14" cstate="email"/>
              <a:srcRect/>
              <a:stretch>
                <a:fillRect/>
              </a:stretch>
            </p:blipFill>
            <p:spPr bwMode="auto">
              <a:xfrm>
                <a:off x="4825321" y="3312528"/>
                <a:ext cx="1836737" cy="2439108"/>
              </a:xfrm>
              <a:prstGeom prst="rect">
                <a:avLst/>
              </a:prstGeom>
              <a:noFill/>
              <a:effectLst>
                <a:outerShdw blurRad="63500" sx="102000" sy="102000" algn="ctr" rotWithShape="0">
                  <a:prstClr val="black">
                    <a:alpha val="40000"/>
                  </a:prstClr>
                </a:outerShdw>
              </a:effectLst>
            </p:spPr>
          </p:pic>
        </p:grpSp>
        <p:sp>
          <p:nvSpPr>
            <p:cNvPr id="86" name="Rectangle 85"/>
            <p:cNvSpPr/>
            <p:nvPr/>
          </p:nvSpPr>
          <p:spPr>
            <a:xfrm>
              <a:off x="533400" y="1600199"/>
              <a:ext cx="2335212" cy="313932"/>
            </a:xfrm>
            <a:prstGeom prst="rect">
              <a:avLst/>
            </a:prstGeom>
            <a:noFill/>
            <a:effectLst/>
          </p:spPr>
          <p:txBody>
            <a:bodyPr wrap="square" lIns="91440" tIns="45720" rIns="91440" bIns="45720">
              <a:spAutoFit/>
            </a:bodyPr>
            <a:lstStyle/>
            <a:p>
              <a:pPr fontAlgn="base">
                <a:lnSpc>
                  <a:spcPct val="90000"/>
                </a:lnSpc>
                <a:spcBef>
                  <a:spcPct val="20000"/>
                </a:spcBef>
                <a:spcAft>
                  <a:spcPct val="0"/>
                </a:spcAft>
                <a:buClr>
                  <a:srgbClr val="A8BEE2"/>
                </a:buClr>
                <a:buSzPct val="100000"/>
                <a:defRPr/>
              </a:pPr>
              <a:r>
                <a:rPr lang="en-US" altLang="zh-CN" sz="1600" b="1" dirty="0" smtClean="0">
                  <a:gradFill>
                    <a:gsLst>
                      <a:gs pos="0">
                        <a:schemeClr val="tx1"/>
                      </a:gs>
                      <a:gs pos="100000">
                        <a:schemeClr val="tx1"/>
                      </a:gs>
                    </a:gsLst>
                    <a:lin ang="5400000" scaled="0"/>
                  </a:gradFill>
                </a:rPr>
                <a:t>ON-PREMISES</a:t>
              </a:r>
              <a:endParaRPr lang="en-US" altLang="zh-CN" sz="1600" b="1" dirty="0">
                <a:gradFill>
                  <a:gsLst>
                    <a:gs pos="0">
                      <a:schemeClr val="tx1"/>
                    </a:gs>
                    <a:gs pos="100000">
                      <a:schemeClr val="tx1"/>
                    </a:gs>
                  </a:gsLst>
                  <a:lin ang="5400000" scaled="0"/>
                </a:gradFill>
              </a:endParaRPr>
            </a:p>
          </p:txBody>
        </p:sp>
        <p:sp>
          <p:nvSpPr>
            <p:cNvPr id="87" name="Shape 181255"/>
            <p:cNvSpPr>
              <a:spLocks noChangeArrowheads="1"/>
            </p:cNvSpPr>
            <p:nvPr/>
          </p:nvSpPr>
          <p:spPr bwMode="auto">
            <a:xfrm>
              <a:off x="533401" y="1885950"/>
              <a:ext cx="2181224" cy="997186"/>
            </a:xfrm>
            <a:prstGeom prst="rect">
              <a:avLst/>
            </a:prstGeom>
            <a:noFill/>
            <a:effectLst/>
          </p:spPr>
          <p:txBody>
            <a:bodyPr wrap="square" lIns="91430" tIns="45715" rIns="91430" bIns="45715">
              <a:spAutoFit/>
            </a:bodyPr>
            <a:lstStyle/>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a:gradFill>
                    <a:gsLst>
                      <a:gs pos="0">
                        <a:schemeClr val="tx1"/>
                      </a:gs>
                      <a:gs pos="100000">
                        <a:schemeClr val="tx1"/>
                      </a:gs>
                    </a:gsLst>
                    <a:lin ang="5400000" scaled="0"/>
                  </a:gradFill>
                </a:rPr>
                <a:t>Control </a:t>
              </a:r>
              <a:r>
                <a:rPr lang="en-US" altLang="zh-CN" sz="1400" dirty="0" smtClean="0">
                  <a:gradFill>
                    <a:gsLst>
                      <a:gs pos="0">
                        <a:schemeClr val="tx1"/>
                      </a:gs>
                      <a:gs pos="100000">
                        <a:schemeClr val="tx1"/>
                      </a:gs>
                    </a:gsLst>
                    <a:lin ang="5400000" scaled="0"/>
                  </a:gradFill>
                </a:rPr>
                <a:t>and </a:t>
              </a:r>
              <a:r>
                <a:rPr lang="en-US" altLang="zh-CN" sz="1400" dirty="0">
                  <a:gradFill>
                    <a:gsLst>
                      <a:gs pos="0">
                        <a:schemeClr val="tx1"/>
                      </a:gs>
                      <a:gs pos="100000">
                        <a:schemeClr val="tx1"/>
                      </a:gs>
                    </a:gsLst>
                    <a:lin ang="5400000" scaled="0"/>
                  </a:gradFill>
                </a:rPr>
                <a:t>ownership</a:t>
              </a:r>
            </a:p>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a:gradFill>
                    <a:gsLst>
                      <a:gs pos="0">
                        <a:schemeClr val="tx1"/>
                      </a:gs>
                      <a:gs pos="100000">
                        <a:schemeClr val="tx1"/>
                      </a:gs>
                    </a:gsLst>
                    <a:lin ang="5400000" scaled="0"/>
                  </a:gradFill>
                </a:rPr>
                <a:t>Strategic capabilities</a:t>
              </a:r>
            </a:p>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a:gradFill>
                    <a:gsLst>
                      <a:gs pos="0">
                        <a:schemeClr val="tx1"/>
                      </a:gs>
                      <a:gs pos="100000">
                        <a:schemeClr val="tx1"/>
                      </a:gs>
                    </a:gsLst>
                    <a:lin ang="5400000" scaled="0"/>
                  </a:gradFill>
                </a:rPr>
                <a:t>Advanced integration</a:t>
              </a:r>
            </a:p>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a:gradFill>
                    <a:gsLst>
                      <a:gs pos="0">
                        <a:schemeClr val="tx1"/>
                      </a:gs>
                      <a:gs pos="100000">
                        <a:schemeClr val="tx1"/>
                      </a:gs>
                    </a:gsLst>
                    <a:lin ang="5400000" scaled="0"/>
                  </a:gradFill>
                </a:rPr>
                <a:t>Available globally</a:t>
              </a:r>
            </a:p>
          </p:txBody>
        </p:sp>
      </p:grpSp>
      <p:sp>
        <p:nvSpPr>
          <p:cNvPr id="90" name="Left-Right Arrow 89"/>
          <p:cNvSpPr/>
          <p:nvPr/>
        </p:nvSpPr>
        <p:spPr>
          <a:xfrm>
            <a:off x="1752600" y="3886200"/>
            <a:ext cx="5638800" cy="447469"/>
          </a:xfrm>
          <a:prstGeom prst="leftRightArrow">
            <a:avLst/>
          </a:prstGeom>
          <a:ln/>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7" name="Group 66"/>
          <p:cNvGrpSpPr/>
          <p:nvPr/>
        </p:nvGrpSpPr>
        <p:grpSpPr>
          <a:xfrm>
            <a:off x="5775959" y="1552574"/>
            <a:ext cx="2834641" cy="2251656"/>
            <a:chOff x="5734049" y="1600199"/>
            <a:chExt cx="2834641" cy="2251656"/>
          </a:xfrm>
        </p:grpSpPr>
        <p:sp>
          <p:nvSpPr>
            <p:cNvPr id="59" name="&quot;GLASS&quot;; White to Transparent Linear; Shadow; 1pt stroke;"/>
            <p:cNvSpPr/>
            <p:nvPr/>
          </p:nvSpPr>
          <p:spPr bwMode="auto">
            <a:xfrm>
              <a:off x="5734050" y="1600200"/>
              <a:ext cx="2834640" cy="2251655"/>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82305" tIns="41153" rIns="82305" bIns="41153" numCol="1" rtlCol="0" anchor="t" anchorCtr="0" compatLnSpc="1">
              <a:prstTxWarp prst="textNoShape">
                <a:avLst/>
              </a:prstTxWarp>
            </a:bodyPr>
            <a:lstStyle/>
            <a:p>
              <a:pPr algn="ctr" rtl="0" fontAlgn="base">
                <a:lnSpc>
                  <a:spcPct val="90000"/>
                </a:lnSpc>
                <a:spcBef>
                  <a:spcPct val="0"/>
                </a:spcBef>
                <a:spcAft>
                  <a:spcPts val="1620"/>
                </a:spcAft>
              </a:pPr>
              <a:endParaRPr lang="en-US" altLang="zh-CN" sz="2000" kern="1200" dirty="0">
                <a:solidFill>
                  <a:prstClr val="white"/>
                </a:solidFill>
                <a:effectLst>
                  <a:outerShdw blurRad="38100" dist="38100" dir="2700000" algn="tl">
                    <a:srgbClr val="000000">
                      <a:alpha val="43137"/>
                    </a:srgbClr>
                  </a:outerShdw>
                </a:effectLst>
                <a:latin typeface="Calibri"/>
                <a:ea typeface="宋体"/>
                <a:cs typeface="+mn-cs"/>
              </a:endParaRPr>
            </a:p>
          </p:txBody>
        </p:sp>
        <p:sp>
          <p:nvSpPr>
            <p:cNvPr id="88" name="Rectangle 87"/>
            <p:cNvSpPr>
              <a:spLocks noChangeArrowheads="1"/>
            </p:cNvSpPr>
            <p:nvPr/>
          </p:nvSpPr>
          <p:spPr bwMode="auto">
            <a:xfrm>
              <a:off x="5734049" y="1885950"/>
              <a:ext cx="2678113" cy="760198"/>
            </a:xfrm>
            <a:prstGeom prst="rect">
              <a:avLst/>
            </a:prstGeom>
            <a:noFill/>
            <a:ln w="9525" algn="ctr">
              <a:noFill/>
              <a:miter lim="800000"/>
              <a:headEnd/>
              <a:tailEnd/>
            </a:ln>
            <a:effectLst/>
          </p:spPr>
          <p:txBody>
            <a:bodyPr wrap="square" lIns="91430" tIns="45715" rIns="91430" bIns="45715">
              <a:spAutoFit/>
            </a:bodyPr>
            <a:lstStyle/>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a:gradFill>
                    <a:gsLst>
                      <a:gs pos="0">
                        <a:schemeClr val="tx1"/>
                      </a:gs>
                      <a:gs pos="100000">
                        <a:schemeClr val="tx1"/>
                      </a:gs>
                    </a:gsLst>
                    <a:lin ang="5400000" scaled="0"/>
                  </a:gradFill>
                </a:rPr>
                <a:t>Rapid implementation</a:t>
              </a:r>
            </a:p>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a:gradFill>
                    <a:gsLst>
                      <a:gs pos="0">
                        <a:schemeClr val="tx1"/>
                      </a:gs>
                      <a:gs pos="100000">
                        <a:schemeClr val="tx1"/>
                      </a:gs>
                    </a:gsLst>
                    <a:lin ang="5400000" scaled="0"/>
                  </a:gradFill>
                </a:rPr>
                <a:t>Anywhere access</a:t>
              </a:r>
            </a:p>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a:gradFill>
                    <a:gsLst>
                      <a:gs pos="0">
                        <a:schemeClr val="tx1"/>
                      </a:gs>
                      <a:gs pos="100000">
                        <a:schemeClr val="tx1"/>
                      </a:gs>
                    </a:gsLst>
                    <a:lin ang="5400000" scaled="0"/>
                  </a:gradFill>
                </a:rPr>
                <a:t>Rich customization</a:t>
              </a:r>
            </a:p>
          </p:txBody>
        </p:sp>
        <p:sp>
          <p:nvSpPr>
            <p:cNvPr id="72" name="Rectangle 71"/>
            <p:cNvSpPr/>
            <p:nvPr/>
          </p:nvSpPr>
          <p:spPr>
            <a:xfrm>
              <a:off x="5734050" y="1600199"/>
              <a:ext cx="2271830" cy="313932"/>
            </a:xfrm>
            <a:prstGeom prst="rect">
              <a:avLst/>
            </a:prstGeom>
            <a:noFill/>
            <a:effectLst/>
          </p:spPr>
          <p:txBody>
            <a:bodyPr wrap="square" lIns="91440" tIns="45720" rIns="91440" bIns="45720">
              <a:spAutoFit/>
            </a:bodyPr>
            <a:lstStyle/>
            <a:p>
              <a:pPr fontAlgn="base">
                <a:lnSpc>
                  <a:spcPct val="90000"/>
                </a:lnSpc>
                <a:spcBef>
                  <a:spcPct val="20000"/>
                </a:spcBef>
                <a:spcAft>
                  <a:spcPct val="0"/>
                </a:spcAft>
                <a:buClr>
                  <a:srgbClr val="A8BEE2"/>
                </a:buClr>
                <a:buSzPct val="100000"/>
                <a:defRPr/>
              </a:pPr>
              <a:r>
                <a:rPr lang="en-US" altLang="zh-CN" sz="1600" b="1" dirty="0">
                  <a:gradFill>
                    <a:gsLst>
                      <a:gs pos="0">
                        <a:schemeClr val="tx1"/>
                      </a:gs>
                      <a:gs pos="100000">
                        <a:schemeClr val="tx1"/>
                      </a:gs>
                    </a:gsLst>
                    <a:lin ang="5400000" scaled="0"/>
                  </a:gradFill>
                </a:rPr>
                <a:t>MICROSOFT ONLINE</a:t>
              </a:r>
            </a:p>
          </p:txBody>
        </p:sp>
        <p:grpSp>
          <p:nvGrpSpPr>
            <p:cNvPr id="10" name="Group 61"/>
            <p:cNvGrpSpPr/>
            <p:nvPr/>
          </p:nvGrpSpPr>
          <p:grpSpPr>
            <a:xfrm>
              <a:off x="7117946" y="2923032"/>
              <a:ext cx="1435504" cy="886498"/>
              <a:chOff x="3547394" y="2466308"/>
              <a:chExt cx="1986194" cy="1299199"/>
            </a:xfrm>
          </p:grpSpPr>
          <p:grpSp>
            <p:nvGrpSpPr>
              <p:cNvPr id="11" name="Group 11"/>
              <p:cNvGrpSpPr/>
              <p:nvPr/>
            </p:nvGrpSpPr>
            <p:grpSpPr>
              <a:xfrm>
                <a:off x="3547394" y="2466308"/>
                <a:ext cx="1986194" cy="1299199"/>
                <a:chOff x="1981200" y="1219200"/>
                <a:chExt cx="5189929" cy="2743200"/>
              </a:xfrm>
            </p:grpSpPr>
            <p:pic>
              <p:nvPicPr>
                <p:cNvPr id="79" name="Picture 2" descr="C:\Program Files\Microsoft Resource DVD Artwork\DVD_ART\Artwork_Imagery\Shapes and Graphics\Internet Cloud\cloud 1.png"/>
                <p:cNvPicPr>
                  <a:picLocks noChangeAspect="1" noChangeArrowheads="1"/>
                </p:cNvPicPr>
                <p:nvPr/>
              </p:nvPicPr>
              <p:blipFill>
                <a:blip r:embed="rId16" cstate="email"/>
                <a:srcRect/>
                <a:stretch>
                  <a:fillRect/>
                </a:stretch>
              </p:blipFill>
              <p:spPr bwMode="auto">
                <a:xfrm>
                  <a:off x="2514600" y="1447800"/>
                  <a:ext cx="4284873" cy="2419350"/>
                </a:xfrm>
                <a:prstGeom prst="rect">
                  <a:avLst/>
                </a:prstGeom>
                <a:noFill/>
              </p:spPr>
            </p:pic>
            <p:pic>
              <p:nvPicPr>
                <p:cNvPr id="80" name="Picture 3" descr="C:\Program Files\Microsoft Resource DVD Artwork\DVD_ART\Artwork_Imagery\Shapes and Graphics\Internet Cloud\cloud 2.png"/>
                <p:cNvPicPr>
                  <a:picLocks noChangeAspect="1" noChangeArrowheads="1"/>
                </p:cNvPicPr>
                <p:nvPr/>
              </p:nvPicPr>
              <p:blipFill>
                <a:blip r:embed="rId17" cstate="email"/>
                <a:srcRect/>
                <a:stretch>
                  <a:fillRect/>
                </a:stretch>
              </p:blipFill>
              <p:spPr bwMode="auto">
                <a:xfrm>
                  <a:off x="1981200" y="1219200"/>
                  <a:ext cx="5189929" cy="2743200"/>
                </a:xfrm>
                <a:prstGeom prst="rect">
                  <a:avLst/>
                </a:prstGeom>
                <a:noFill/>
              </p:spPr>
            </p:pic>
          </p:grpSp>
          <p:grpSp>
            <p:nvGrpSpPr>
              <p:cNvPr id="12" name="Group 64"/>
              <p:cNvGrpSpPr/>
              <p:nvPr/>
            </p:nvGrpSpPr>
            <p:grpSpPr>
              <a:xfrm>
                <a:off x="4031877" y="2675438"/>
                <a:ext cx="838200" cy="1073259"/>
                <a:chOff x="4457700" y="2675438"/>
                <a:chExt cx="838200" cy="1073259"/>
              </a:xfrm>
            </p:grpSpPr>
            <p:pic>
              <p:nvPicPr>
                <p:cNvPr id="77" name="Picture 2" descr="C:\Program Files\Microsoft Resource DVD Artwork\DVD_ART\Artwork_Imagery\HARDWARE_IMAGERY\Illustration - Misc Hardware\eHome icons\data server 2 tier.png"/>
                <p:cNvPicPr>
                  <a:picLocks noChangeAspect="1" noChangeArrowheads="1"/>
                </p:cNvPicPr>
                <p:nvPr/>
              </p:nvPicPr>
              <p:blipFill>
                <a:blip r:embed="rId18" cstate="email"/>
                <a:srcRect/>
                <a:stretch>
                  <a:fillRect/>
                </a:stretch>
              </p:blipFill>
              <p:spPr bwMode="auto">
                <a:xfrm>
                  <a:off x="4572000" y="2675438"/>
                  <a:ext cx="723900" cy="1073259"/>
                </a:xfrm>
                <a:prstGeom prst="rect">
                  <a:avLst/>
                </a:prstGeom>
                <a:noFill/>
                <a:effectLst>
                  <a:outerShdw blurRad="63500" sx="102000" sy="102000" algn="ctr" rotWithShape="0">
                    <a:prstClr val="black">
                      <a:alpha val="40000"/>
                    </a:prstClr>
                  </a:outerShdw>
                </a:effectLst>
              </p:spPr>
            </p:pic>
            <p:sp>
              <p:nvSpPr>
                <p:cNvPr id="78" name="TextBox 77"/>
                <p:cNvSpPr txBox="1"/>
                <p:nvPr/>
              </p:nvSpPr>
              <p:spPr>
                <a:xfrm>
                  <a:off x="4457700" y="2773680"/>
                  <a:ext cx="548640" cy="830997"/>
                </a:xfrm>
                <a:prstGeom prst="rect">
                  <a:avLst/>
                </a:prstGeom>
                <a:noFill/>
                <a:scene3d>
                  <a:camera prst="isometricOffAxis1Left"/>
                  <a:lightRig rig="threePt" dir="t"/>
                </a:scene3d>
              </p:spPr>
              <p:txBody>
                <a:bodyPr vert="vert270" wrap="square" rtlCol="0">
                  <a:spAutoFit/>
                </a:bodyPr>
                <a:lstStyle/>
                <a:p>
                  <a:pPr algn="ctr" rtl="0"/>
                  <a:r>
                    <a:rPr lang="en-US" sz="2400" b="1" kern="1200" dirty="0">
                      <a:solidFill>
                        <a:srgbClr val="1F497D"/>
                      </a:solidFill>
                      <a:latin typeface="Calibri"/>
                      <a:ea typeface="+mn-ea"/>
                      <a:cs typeface="+mn-cs"/>
                    </a:rPr>
                    <a:t>MS</a:t>
                  </a:r>
                </a:p>
              </p:txBody>
            </p:sp>
          </p:grpSp>
        </p:grpSp>
      </p:grpSp>
      <p:grpSp>
        <p:nvGrpSpPr>
          <p:cNvPr id="74" name="Group 73"/>
          <p:cNvGrpSpPr/>
          <p:nvPr/>
        </p:nvGrpSpPr>
        <p:grpSpPr>
          <a:xfrm>
            <a:off x="2937510" y="1552574"/>
            <a:ext cx="2834640" cy="2251655"/>
            <a:chOff x="2895600" y="1600199"/>
            <a:chExt cx="2834640" cy="2251655"/>
          </a:xfrm>
        </p:grpSpPr>
        <p:sp>
          <p:nvSpPr>
            <p:cNvPr id="70" name="&quot;GLASS&quot;; White to Transparent Linear; Shadow; 1pt stroke;"/>
            <p:cNvSpPr/>
            <p:nvPr/>
          </p:nvSpPr>
          <p:spPr bwMode="auto">
            <a:xfrm>
              <a:off x="2895600" y="1600199"/>
              <a:ext cx="2834640" cy="2251655"/>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82305" tIns="41153" rIns="82305" bIns="41153" numCol="1" rtlCol="0" anchor="t" anchorCtr="0" compatLnSpc="1">
              <a:prstTxWarp prst="textNoShape">
                <a:avLst/>
              </a:prstTxWarp>
            </a:bodyPr>
            <a:lstStyle/>
            <a:p>
              <a:pPr algn="ctr" rtl="0" fontAlgn="base">
                <a:lnSpc>
                  <a:spcPct val="90000"/>
                </a:lnSpc>
                <a:spcBef>
                  <a:spcPct val="0"/>
                </a:spcBef>
                <a:spcAft>
                  <a:spcPts val="1620"/>
                </a:spcAft>
              </a:pPr>
              <a:endParaRPr lang="en-US" altLang="zh-CN" sz="2000" kern="1200" dirty="0">
                <a:solidFill>
                  <a:prstClr val="white"/>
                </a:solidFill>
                <a:effectLst>
                  <a:outerShdw blurRad="38100" dist="38100" dir="2700000" algn="tl">
                    <a:srgbClr val="000000">
                      <a:alpha val="43137"/>
                    </a:srgbClr>
                  </a:outerShdw>
                </a:effectLst>
                <a:latin typeface="Calibri"/>
                <a:ea typeface="宋体"/>
                <a:cs typeface="+mn-cs"/>
              </a:endParaRPr>
            </a:p>
          </p:txBody>
        </p:sp>
        <p:sp>
          <p:nvSpPr>
            <p:cNvPr id="73" name="Rectangle 72"/>
            <p:cNvSpPr/>
            <p:nvPr/>
          </p:nvSpPr>
          <p:spPr>
            <a:xfrm>
              <a:off x="2895600" y="1600199"/>
              <a:ext cx="2270125" cy="313932"/>
            </a:xfrm>
            <a:prstGeom prst="rect">
              <a:avLst/>
            </a:prstGeom>
            <a:noFill/>
            <a:effectLst/>
          </p:spPr>
          <p:txBody>
            <a:bodyPr wrap="square" lIns="91440" tIns="45720" rIns="91440" bIns="45720">
              <a:spAutoFit/>
            </a:bodyPr>
            <a:lstStyle/>
            <a:p>
              <a:pPr fontAlgn="base">
                <a:lnSpc>
                  <a:spcPct val="90000"/>
                </a:lnSpc>
                <a:spcBef>
                  <a:spcPct val="20000"/>
                </a:spcBef>
                <a:spcAft>
                  <a:spcPct val="0"/>
                </a:spcAft>
                <a:buClr>
                  <a:srgbClr val="A8BEE2"/>
                </a:buClr>
                <a:buSzPct val="100000"/>
                <a:defRPr/>
              </a:pPr>
              <a:r>
                <a:rPr lang="en-US" altLang="zh-CN" sz="1600" b="1" dirty="0">
                  <a:gradFill>
                    <a:gsLst>
                      <a:gs pos="0">
                        <a:schemeClr val="tx1"/>
                      </a:gs>
                      <a:gs pos="100000">
                        <a:schemeClr val="tx1"/>
                      </a:gs>
                    </a:gsLst>
                    <a:lin ang="5400000" scaled="0"/>
                  </a:gradFill>
                </a:rPr>
                <a:t>PARTNER-HOSTED</a:t>
              </a:r>
            </a:p>
          </p:txBody>
        </p:sp>
        <p:grpSp>
          <p:nvGrpSpPr>
            <p:cNvPr id="13" name="Group 73"/>
            <p:cNvGrpSpPr/>
            <p:nvPr/>
          </p:nvGrpSpPr>
          <p:grpSpPr>
            <a:xfrm>
              <a:off x="4282440" y="2923032"/>
              <a:ext cx="1432560" cy="886967"/>
              <a:chOff x="5996675" y="2650890"/>
              <a:chExt cx="1432560" cy="886967"/>
            </a:xfrm>
          </p:grpSpPr>
          <p:grpSp>
            <p:nvGrpSpPr>
              <p:cNvPr id="14" name="Group 11"/>
              <p:cNvGrpSpPr/>
              <p:nvPr/>
            </p:nvGrpSpPr>
            <p:grpSpPr>
              <a:xfrm>
                <a:off x="5996675" y="2650890"/>
                <a:ext cx="1432560" cy="886967"/>
                <a:chOff x="1981200" y="1219200"/>
                <a:chExt cx="5173133" cy="2743200"/>
              </a:xfrm>
            </p:grpSpPr>
            <p:pic>
              <p:nvPicPr>
                <p:cNvPr id="84" name="Picture 2" descr="C:\Program Files\Microsoft Resource DVD Artwork\DVD_ART\Artwork_Imagery\Shapes and Graphics\Internet Cloud\cloud 1.png"/>
                <p:cNvPicPr>
                  <a:picLocks noChangeAspect="1" noChangeArrowheads="1"/>
                </p:cNvPicPr>
                <p:nvPr/>
              </p:nvPicPr>
              <p:blipFill>
                <a:blip r:embed="rId19" cstate="email"/>
                <a:srcRect/>
                <a:stretch>
                  <a:fillRect/>
                </a:stretch>
              </p:blipFill>
              <p:spPr bwMode="auto">
                <a:xfrm>
                  <a:off x="2514600" y="1447800"/>
                  <a:ext cx="4284873" cy="2419350"/>
                </a:xfrm>
                <a:prstGeom prst="rect">
                  <a:avLst/>
                </a:prstGeom>
                <a:noFill/>
              </p:spPr>
            </p:pic>
            <p:pic>
              <p:nvPicPr>
                <p:cNvPr id="85" name="Picture 3" descr="C:\Program Files\Microsoft Resource DVD Artwork\DVD_ART\Artwork_Imagery\Shapes and Graphics\Internet Cloud\cloud 2.png"/>
                <p:cNvPicPr>
                  <a:picLocks noChangeAspect="1" noChangeArrowheads="1"/>
                </p:cNvPicPr>
                <p:nvPr/>
              </p:nvPicPr>
              <p:blipFill>
                <a:blip r:embed="rId20" cstate="email"/>
                <a:srcRect/>
                <a:stretch>
                  <a:fillRect/>
                </a:stretch>
              </p:blipFill>
              <p:spPr bwMode="auto">
                <a:xfrm>
                  <a:off x="1981200" y="1219200"/>
                  <a:ext cx="5173133" cy="2743200"/>
                </a:xfrm>
                <a:prstGeom prst="rect">
                  <a:avLst/>
                </a:prstGeom>
                <a:noFill/>
              </p:spPr>
            </p:pic>
          </p:grpSp>
          <p:pic>
            <p:nvPicPr>
              <p:cNvPr id="83" name="Picture 2" descr="C:\Program Files\Microsoft Resource DVD Artwork\DVD_ART\Artwork_Imagery\HARDWARE_IMAGERY\Illustration - Misc Hardware\eHome icons\data server 2 tier.png"/>
              <p:cNvPicPr>
                <a:picLocks noChangeAspect="1" noChangeArrowheads="1"/>
              </p:cNvPicPr>
              <p:nvPr/>
            </p:nvPicPr>
            <p:blipFill>
              <a:blip r:embed="rId21" cstate="email">
                <a:duotone>
                  <a:prstClr val="black"/>
                  <a:srgbClr val="4F81BD">
                    <a:tint val="45000"/>
                    <a:satMod val="400000"/>
                  </a:srgbClr>
                </a:duotone>
              </a:blip>
              <a:srcRect/>
              <a:stretch>
                <a:fillRect/>
              </a:stretch>
            </p:blipFill>
            <p:spPr bwMode="auto">
              <a:xfrm>
                <a:off x="6452582" y="2811384"/>
                <a:ext cx="513932" cy="718894"/>
              </a:xfrm>
              <a:prstGeom prst="rect">
                <a:avLst/>
              </a:prstGeom>
              <a:noFill/>
              <a:effectLst>
                <a:outerShdw blurRad="63500" sx="102000" sy="102000" algn="ctr" rotWithShape="0">
                  <a:prstClr val="black">
                    <a:alpha val="40000"/>
                  </a:prstClr>
                </a:outerShdw>
              </a:effectLst>
            </p:spPr>
          </p:pic>
        </p:grpSp>
        <p:sp>
          <p:nvSpPr>
            <p:cNvPr id="89" name="Shape 181255"/>
            <p:cNvSpPr>
              <a:spLocks noChangeArrowheads="1"/>
            </p:cNvSpPr>
            <p:nvPr/>
          </p:nvSpPr>
          <p:spPr bwMode="auto">
            <a:xfrm>
              <a:off x="2895600" y="1885950"/>
              <a:ext cx="2502330" cy="1234174"/>
            </a:xfrm>
            <a:prstGeom prst="rect">
              <a:avLst/>
            </a:prstGeom>
            <a:noFill/>
            <a:effectLst/>
          </p:spPr>
          <p:txBody>
            <a:bodyPr wrap="square" lIns="91430" tIns="45715" rIns="91430" bIns="45715">
              <a:spAutoFit/>
            </a:bodyPr>
            <a:lstStyle/>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a:gradFill>
                    <a:gsLst>
                      <a:gs pos="0">
                        <a:schemeClr val="tx1"/>
                      </a:gs>
                      <a:gs pos="100000">
                        <a:schemeClr val="tx1"/>
                      </a:gs>
                    </a:gsLst>
                    <a:lin ang="5400000" scaled="0"/>
                  </a:gradFill>
                </a:rPr>
                <a:t>Outsourced IT</a:t>
              </a:r>
            </a:p>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smtClean="0">
                  <a:gradFill>
                    <a:gsLst>
                      <a:gs pos="0">
                        <a:schemeClr val="tx1"/>
                      </a:gs>
                      <a:gs pos="100000">
                        <a:schemeClr val="tx1"/>
                      </a:gs>
                    </a:gsLst>
                    <a:lin ang="5400000" scaled="0"/>
                  </a:gradFill>
                </a:rPr>
                <a:t>Industry/vertical </a:t>
              </a:r>
              <a:r>
                <a:rPr lang="en-US" altLang="zh-CN" sz="1400" dirty="0">
                  <a:gradFill>
                    <a:gsLst>
                      <a:gs pos="0">
                        <a:schemeClr val="tx1"/>
                      </a:gs>
                      <a:gs pos="100000">
                        <a:schemeClr val="tx1"/>
                      </a:gs>
                    </a:gsLst>
                    <a:lin ang="5400000" scaled="0"/>
                  </a:gradFill>
                </a:rPr>
                <a:t>solutions</a:t>
              </a:r>
            </a:p>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a:gradFill>
                    <a:gsLst>
                      <a:gs pos="0">
                        <a:schemeClr val="tx1"/>
                      </a:gs>
                      <a:gs pos="100000">
                        <a:schemeClr val="tx1"/>
                      </a:gs>
                    </a:gsLst>
                    <a:lin ang="5400000" scaled="0"/>
                  </a:gradFill>
                </a:rPr>
                <a:t>Packaged solutions</a:t>
              </a:r>
            </a:p>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a:gradFill>
                    <a:gsLst>
                      <a:gs pos="0">
                        <a:schemeClr val="tx1"/>
                      </a:gs>
                      <a:gs pos="100000">
                        <a:schemeClr val="tx1"/>
                      </a:gs>
                    </a:gsLst>
                    <a:lin ang="5400000" scaled="0"/>
                  </a:gradFill>
                </a:rPr>
                <a:t>Custom SLAs</a:t>
              </a:r>
            </a:p>
            <a:p>
              <a:pPr marL="171450" indent="-171450" fontAlgn="base">
                <a:lnSpc>
                  <a:spcPct val="90000"/>
                </a:lnSpc>
                <a:spcBef>
                  <a:spcPct val="20000"/>
                </a:spcBef>
                <a:spcAft>
                  <a:spcPct val="0"/>
                </a:spcAft>
                <a:buClr>
                  <a:srgbClr val="A8BEE2"/>
                </a:buClr>
                <a:buSzPct val="100000"/>
                <a:buBlip>
                  <a:blip r:embed="rId15"/>
                </a:buBlip>
                <a:defRPr/>
              </a:pPr>
              <a:r>
                <a:rPr lang="en-US" altLang="zh-CN" sz="1400" dirty="0">
                  <a:gradFill>
                    <a:gsLst>
                      <a:gs pos="0">
                        <a:schemeClr val="tx1"/>
                      </a:gs>
                      <a:gs pos="100000">
                        <a:schemeClr val="tx1"/>
                      </a:gs>
                    </a:gsLst>
                    <a:lin ang="5400000" scaled="0"/>
                  </a:gradFill>
                </a:rPr>
                <a:t>Available globally</a:t>
              </a:r>
            </a:p>
          </p:txBody>
        </p:sp>
      </p:gr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30188"/>
            <a:ext cx="8382000" cy="1107996"/>
          </a:xfrm>
        </p:spPr>
        <p:txBody>
          <a:bodyPr/>
          <a:lstStyle/>
          <a:p>
            <a:r>
              <a:rPr lang="en-US" dirty="0" smtClean="0"/>
              <a:t>SaaS is the Delivery Aspect of a </a:t>
            </a:r>
            <a:br>
              <a:rPr lang="en-US" dirty="0" smtClean="0"/>
            </a:br>
            <a:r>
              <a:rPr lang="en-US" dirty="0" smtClean="0"/>
              <a:t>Larger Value Proposition We Call S+S</a:t>
            </a:r>
            <a:endParaRPr lang="en-US" dirty="0"/>
          </a:p>
        </p:txBody>
      </p:sp>
      <p:sp>
        <p:nvSpPr>
          <p:cNvPr id="27" name="Rounded Rectangle 26"/>
          <p:cNvSpPr/>
          <p:nvPr/>
        </p:nvSpPr>
        <p:spPr bwMode="auto">
          <a:xfrm>
            <a:off x="381000" y="2125980"/>
            <a:ext cx="8381999" cy="3941423"/>
          </a:xfrm>
          <a:prstGeom prst="roundRect">
            <a:avLst>
              <a:gd name="adj" fmla="val 49178"/>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0" numCol="1" rtlCol="0" anchor="t" anchorCtr="0" compatLnSpc="1">
            <a:prstTxWarp prst="textNoShape">
              <a:avLst/>
            </a:prstTxWarp>
          </a:bodyPr>
          <a:lstStyle/>
          <a:p>
            <a:pPr algn="ctr" fontAlgn="base">
              <a:lnSpc>
                <a:spcPct val="90000"/>
              </a:lnSpc>
              <a:spcBef>
                <a:spcPct val="0"/>
              </a:spcBef>
              <a:spcAft>
                <a:spcPts val="1458"/>
              </a:spcAft>
              <a:defRPr/>
            </a:pPr>
            <a:endParaRPr lang="en-US" altLang="zh-CN" sz="1600" b="1" dirty="0" smtClean="0">
              <a:gradFill>
                <a:gsLst>
                  <a:gs pos="0">
                    <a:schemeClr val="tx1"/>
                  </a:gs>
                  <a:gs pos="100000">
                    <a:schemeClr val="tx1"/>
                  </a:gs>
                </a:gsLst>
                <a:lin ang="5400000" scaled="0"/>
              </a:gradFill>
            </a:endParaRPr>
          </a:p>
        </p:txBody>
      </p:sp>
      <p:grpSp>
        <p:nvGrpSpPr>
          <p:cNvPr id="2" name="Group 50"/>
          <p:cNvGrpSpPr/>
          <p:nvPr/>
        </p:nvGrpSpPr>
        <p:grpSpPr>
          <a:xfrm>
            <a:off x="523461" y="2575733"/>
            <a:ext cx="3668789" cy="3349940"/>
            <a:chOff x="388294" y="1607564"/>
            <a:chExt cx="3902258" cy="4436809"/>
          </a:xfrm>
        </p:grpSpPr>
        <p:sp>
          <p:nvSpPr>
            <p:cNvPr id="29" name="Round Same Side Corner Rectangle 28"/>
            <p:cNvSpPr>
              <a:spLocks noChangeArrowheads="1"/>
            </p:cNvSpPr>
            <p:nvPr/>
          </p:nvSpPr>
          <p:spPr bwMode="auto">
            <a:xfrm rot="5400000">
              <a:off x="928135" y="3051567"/>
              <a:ext cx="4425258" cy="1537252"/>
            </a:xfrm>
            <a:prstGeom prst="round2SameRect">
              <a:avLst/>
            </a:prstGeom>
            <a:gradFill>
              <a:gsLst>
                <a:gs pos="0">
                  <a:schemeClr val="accent2">
                    <a:tint val="74000"/>
                  </a:schemeClr>
                </a:gs>
                <a:gs pos="49000">
                  <a:schemeClr val="accent2">
                    <a:tint val="96000"/>
                    <a:shade val="84000"/>
                    <a:satMod val="110000"/>
                  </a:schemeClr>
                </a:gs>
                <a:gs pos="49100">
                  <a:schemeClr val="accent2">
                    <a:shade val="55000"/>
                    <a:satMod val="150000"/>
                  </a:schemeClr>
                </a:gs>
                <a:gs pos="92000">
                  <a:schemeClr val="accent2">
                    <a:tint val="98000"/>
                    <a:shade val="90000"/>
                    <a:satMod val="128000"/>
                    <a:alpha val="10000"/>
                  </a:schemeClr>
                </a:gs>
                <a:gs pos="100000">
                  <a:schemeClr val="accent2">
                    <a:tint val="90000"/>
                    <a:shade val="97000"/>
                    <a:satMod val="128000"/>
                    <a:alpha val="0"/>
                  </a:schemeClr>
                </a:gs>
              </a:gsLst>
              <a:lin ang="0" scaled="0"/>
            </a:gradFill>
            <a:ln>
              <a:gradFill>
                <a:gsLst>
                  <a:gs pos="0">
                    <a:schemeClr val="accent2"/>
                  </a:gs>
                  <a:gs pos="50000">
                    <a:schemeClr val="accent2"/>
                  </a:gs>
                  <a:gs pos="100000">
                    <a:schemeClr val="accent2">
                      <a:alpha val="0"/>
                    </a:schemeClr>
                  </a:gs>
                </a:gsLst>
                <a:lin ang="0" scaled="0"/>
              </a:gra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0" numCol="1" rtlCol="0" anchor="t" anchorCtr="0" compatLnSpc="1">
              <a:prstTxWarp prst="textNoShape">
                <a:avLst/>
              </a:prstTxWarp>
            </a:bodyPr>
            <a:lstStyle/>
            <a:p>
              <a:pPr algn="ctr" fontAlgn="base">
                <a:lnSpc>
                  <a:spcPct val="90000"/>
                </a:lnSpc>
                <a:spcBef>
                  <a:spcPct val="0"/>
                </a:spcBef>
                <a:spcAft>
                  <a:spcPts val="1458"/>
                </a:spcAft>
                <a:defRPr/>
              </a:pPr>
              <a:endParaRPr lang="en-US" altLang="zh-CN" sz="1600" b="1" dirty="0">
                <a:gradFill>
                  <a:gsLst>
                    <a:gs pos="0">
                      <a:schemeClr val="tx1"/>
                    </a:gs>
                    <a:gs pos="100000">
                      <a:schemeClr val="tx1"/>
                    </a:gs>
                  </a:gsLst>
                  <a:lin ang="5400000" scaled="0"/>
                </a:gradFill>
              </a:endParaRPr>
            </a:p>
          </p:txBody>
        </p:sp>
        <p:sp>
          <p:nvSpPr>
            <p:cNvPr id="31" name="Chord 30"/>
            <p:cNvSpPr>
              <a:spLocks noChangeArrowheads="1"/>
            </p:cNvSpPr>
            <p:nvPr/>
          </p:nvSpPr>
          <p:spPr bwMode="auto">
            <a:xfrm rot="10800000">
              <a:off x="388294" y="1615387"/>
              <a:ext cx="3902258" cy="4428986"/>
            </a:xfrm>
            <a:prstGeom prst="chord">
              <a:avLst>
                <a:gd name="adj1" fmla="val 16217003"/>
                <a:gd name="adj2" fmla="val 5372843"/>
              </a:avLst>
            </a:prstGeom>
            <a:gradFill>
              <a:gsLst>
                <a:gs pos="0">
                  <a:schemeClr val="accent2">
                    <a:tint val="74000"/>
                  </a:schemeClr>
                </a:gs>
                <a:gs pos="49000">
                  <a:schemeClr val="accent2">
                    <a:tint val="96000"/>
                    <a:shade val="84000"/>
                    <a:satMod val="110000"/>
                  </a:schemeClr>
                </a:gs>
                <a:gs pos="49100">
                  <a:schemeClr val="accent2">
                    <a:shade val="55000"/>
                    <a:satMod val="150000"/>
                  </a:schemeClr>
                </a:gs>
                <a:gs pos="92000">
                  <a:schemeClr val="accent2">
                    <a:tint val="98000"/>
                    <a:shade val="90000"/>
                    <a:satMod val="128000"/>
                    <a:alpha val="10000"/>
                  </a:schemeClr>
                </a:gs>
                <a:gs pos="100000">
                  <a:schemeClr val="accent2">
                    <a:tint val="90000"/>
                    <a:shade val="97000"/>
                    <a:satMod val="128000"/>
                    <a:alpha val="0"/>
                  </a:schemeClr>
                </a:gs>
              </a:gsLst>
              <a:lin ang="16200000" scaled="0"/>
            </a:gradFill>
            <a:ln>
              <a:gradFill>
                <a:gsLst>
                  <a:gs pos="0">
                    <a:schemeClr val="accent2"/>
                  </a:gs>
                  <a:gs pos="50000">
                    <a:schemeClr val="accent2"/>
                  </a:gs>
                  <a:gs pos="100000">
                    <a:schemeClr val="accent2">
                      <a:alpha val="0"/>
                    </a:schemeClr>
                  </a:gs>
                </a:gsLst>
                <a:lin ang="16200000" scaled="0"/>
              </a:gra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0" numCol="1" rtlCol="0" anchor="t" anchorCtr="0" compatLnSpc="1">
              <a:prstTxWarp prst="textNoShape">
                <a:avLst/>
              </a:prstTxWarp>
            </a:bodyPr>
            <a:lstStyle/>
            <a:p>
              <a:pPr algn="ctr" fontAlgn="base">
                <a:lnSpc>
                  <a:spcPct val="90000"/>
                </a:lnSpc>
                <a:spcBef>
                  <a:spcPct val="0"/>
                </a:spcBef>
                <a:spcAft>
                  <a:spcPts val="1458"/>
                </a:spcAft>
                <a:defRPr/>
              </a:pPr>
              <a:endParaRPr lang="en-US" altLang="zh-CN" sz="1600" b="1" dirty="0">
                <a:gradFill>
                  <a:gsLst>
                    <a:gs pos="0">
                      <a:schemeClr val="tx1"/>
                    </a:gs>
                    <a:gs pos="100000">
                      <a:schemeClr val="tx1"/>
                    </a:gs>
                  </a:gsLst>
                  <a:lin ang="5400000" scaled="0"/>
                </a:gradFill>
              </a:endParaRPr>
            </a:p>
          </p:txBody>
        </p:sp>
      </p:grpSp>
      <p:sp>
        <p:nvSpPr>
          <p:cNvPr id="50" name="Rounded Rectangle 49"/>
          <p:cNvSpPr>
            <a:spLocks noChangeArrowheads="1"/>
          </p:cNvSpPr>
          <p:nvPr/>
        </p:nvSpPr>
        <p:spPr bwMode="auto">
          <a:xfrm>
            <a:off x="3888244" y="2575732"/>
            <a:ext cx="1316404" cy="3341218"/>
          </a:xfrm>
          <a:prstGeom prst="roundRect">
            <a:avLst/>
          </a:prstGeom>
          <a:gradFill>
            <a:gsLst>
              <a:gs pos="0">
                <a:schemeClr val="accent3">
                  <a:tint val="74000"/>
                </a:schemeClr>
              </a:gs>
              <a:gs pos="49000">
                <a:schemeClr val="accent3">
                  <a:tint val="96000"/>
                  <a:shade val="84000"/>
                  <a:satMod val="110000"/>
                </a:schemeClr>
              </a:gs>
              <a:gs pos="49100">
                <a:schemeClr val="accent3">
                  <a:shade val="55000"/>
                  <a:satMod val="150000"/>
                </a:schemeClr>
              </a:gs>
              <a:gs pos="92000">
                <a:schemeClr val="accent3">
                  <a:tint val="98000"/>
                  <a:shade val="90000"/>
                  <a:satMod val="128000"/>
                  <a:alpha val="10000"/>
                </a:schemeClr>
              </a:gs>
              <a:gs pos="100000">
                <a:schemeClr val="accent3">
                  <a:tint val="90000"/>
                  <a:shade val="97000"/>
                  <a:satMod val="128000"/>
                  <a:alpha val="0"/>
                </a:schemeClr>
              </a:gs>
            </a:gsLst>
          </a:gradFill>
          <a:ln>
            <a:gradFill>
              <a:gsLst>
                <a:gs pos="0">
                  <a:schemeClr val="accent3"/>
                </a:gs>
                <a:gs pos="50000">
                  <a:schemeClr val="accent3"/>
                </a:gs>
                <a:gs pos="100000">
                  <a:schemeClr val="accent3">
                    <a:alpha val="0"/>
                  </a:schemeClr>
                </a:gs>
              </a:gsLst>
              <a:lin ang="5400000" scaled="0"/>
            </a:gradFill>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0" numCol="1" rtlCol="0" anchor="t" anchorCtr="0" compatLnSpc="1">
            <a:prstTxWarp prst="textNoShape">
              <a:avLst/>
            </a:prstTxWarp>
          </a:bodyPr>
          <a:lstStyle/>
          <a:p>
            <a:pPr algn="ctr" fontAlgn="base">
              <a:lnSpc>
                <a:spcPct val="90000"/>
              </a:lnSpc>
              <a:spcBef>
                <a:spcPct val="0"/>
              </a:spcBef>
              <a:spcAft>
                <a:spcPts val="1458"/>
              </a:spcAft>
              <a:defRPr/>
            </a:pPr>
            <a:endParaRPr lang="en-US" altLang="zh-CN" sz="1400" b="1" dirty="0">
              <a:gradFill>
                <a:gsLst>
                  <a:gs pos="0">
                    <a:schemeClr val="tx1"/>
                  </a:gs>
                  <a:gs pos="100000">
                    <a:schemeClr val="tx1"/>
                  </a:gs>
                </a:gsLst>
                <a:lin ang="5400000" scaled="0"/>
              </a:gradFill>
            </a:endParaRPr>
          </a:p>
        </p:txBody>
      </p:sp>
      <p:grpSp>
        <p:nvGrpSpPr>
          <p:cNvPr id="3" name="Group 49"/>
          <p:cNvGrpSpPr/>
          <p:nvPr/>
        </p:nvGrpSpPr>
        <p:grpSpPr>
          <a:xfrm rot="10800000">
            <a:off x="4905367" y="2575730"/>
            <a:ext cx="3668789" cy="3344033"/>
            <a:chOff x="4860744" y="1627257"/>
            <a:chExt cx="3902258" cy="4428987"/>
          </a:xfrm>
        </p:grpSpPr>
        <p:sp>
          <p:nvSpPr>
            <p:cNvPr id="52" name="Round Same Side Corner Rectangle 51"/>
            <p:cNvSpPr>
              <a:spLocks noChangeArrowheads="1"/>
            </p:cNvSpPr>
            <p:nvPr/>
          </p:nvSpPr>
          <p:spPr bwMode="auto">
            <a:xfrm rot="5400000">
              <a:off x="5400586" y="3074986"/>
              <a:ext cx="4425257" cy="1537252"/>
            </a:xfrm>
            <a:prstGeom prst="round2SameRect">
              <a:avLst/>
            </a:prstGeom>
            <a:gradFill>
              <a:gsLst>
                <a:gs pos="0">
                  <a:schemeClr val="accent4">
                    <a:tint val="74000"/>
                  </a:schemeClr>
                </a:gs>
                <a:gs pos="49000">
                  <a:schemeClr val="accent4">
                    <a:tint val="96000"/>
                    <a:shade val="84000"/>
                    <a:satMod val="110000"/>
                  </a:schemeClr>
                </a:gs>
                <a:gs pos="49100">
                  <a:schemeClr val="accent4">
                    <a:shade val="55000"/>
                    <a:satMod val="150000"/>
                  </a:schemeClr>
                </a:gs>
                <a:gs pos="92000">
                  <a:schemeClr val="accent4">
                    <a:tint val="98000"/>
                    <a:shade val="90000"/>
                    <a:satMod val="128000"/>
                    <a:alpha val="10000"/>
                  </a:schemeClr>
                </a:gs>
                <a:gs pos="100000">
                  <a:schemeClr val="accent4">
                    <a:tint val="90000"/>
                    <a:shade val="97000"/>
                    <a:satMod val="128000"/>
                    <a:alpha val="0"/>
                  </a:schemeClr>
                </a:gs>
              </a:gsLst>
              <a:lin ang="10800000" scaled="0"/>
            </a:gradFill>
            <a:ln>
              <a:gradFill>
                <a:gsLst>
                  <a:gs pos="0">
                    <a:schemeClr val="accent4"/>
                  </a:gs>
                  <a:gs pos="50000">
                    <a:schemeClr val="accent4"/>
                  </a:gs>
                  <a:gs pos="100000">
                    <a:schemeClr val="accent4">
                      <a:alpha val="0"/>
                    </a:schemeClr>
                  </a:gs>
                </a:gsLst>
                <a:lin ang="10800000" scaled="0"/>
              </a:gradFill>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40" tIns="45720" rIns="91440" bIns="0" numCol="1" rtlCol="0" anchor="t" anchorCtr="0" compatLnSpc="1">
              <a:prstTxWarp prst="textNoShape">
                <a:avLst/>
              </a:prstTxWarp>
            </a:bodyPr>
            <a:lstStyle/>
            <a:p>
              <a:pPr algn="ctr" fontAlgn="base">
                <a:lnSpc>
                  <a:spcPct val="90000"/>
                </a:lnSpc>
                <a:spcBef>
                  <a:spcPct val="0"/>
                </a:spcBef>
                <a:spcAft>
                  <a:spcPts val="300"/>
                </a:spcAft>
                <a:defRPr/>
              </a:pPr>
              <a:endParaRPr lang="en-US" altLang="zh-CN" sz="1400" b="1" dirty="0">
                <a:gradFill>
                  <a:gsLst>
                    <a:gs pos="0">
                      <a:schemeClr val="tx1"/>
                    </a:gs>
                    <a:gs pos="100000">
                      <a:schemeClr val="tx1"/>
                    </a:gs>
                  </a:gsLst>
                  <a:lin ang="5400000" scaled="0"/>
                </a:gradFill>
              </a:endParaRPr>
            </a:p>
          </p:txBody>
        </p:sp>
        <p:sp>
          <p:nvSpPr>
            <p:cNvPr id="53" name="Chord 52"/>
            <p:cNvSpPr>
              <a:spLocks noChangeArrowheads="1"/>
            </p:cNvSpPr>
            <p:nvPr/>
          </p:nvSpPr>
          <p:spPr bwMode="auto">
            <a:xfrm rot="10800000">
              <a:off x="4860744" y="1627257"/>
              <a:ext cx="3902258" cy="4428987"/>
            </a:xfrm>
            <a:prstGeom prst="chord">
              <a:avLst>
                <a:gd name="adj1" fmla="val 16217003"/>
                <a:gd name="adj2" fmla="val 5372843"/>
              </a:avLst>
            </a:prstGeom>
            <a:gradFill>
              <a:gsLst>
                <a:gs pos="0">
                  <a:schemeClr val="accent4">
                    <a:tint val="74000"/>
                  </a:schemeClr>
                </a:gs>
                <a:gs pos="49000">
                  <a:schemeClr val="accent4">
                    <a:tint val="96000"/>
                    <a:shade val="84000"/>
                    <a:satMod val="110000"/>
                  </a:schemeClr>
                </a:gs>
                <a:gs pos="49100">
                  <a:schemeClr val="accent4">
                    <a:shade val="55000"/>
                    <a:satMod val="150000"/>
                  </a:schemeClr>
                </a:gs>
                <a:gs pos="92000">
                  <a:schemeClr val="accent4">
                    <a:tint val="98000"/>
                    <a:shade val="90000"/>
                    <a:satMod val="128000"/>
                    <a:alpha val="10000"/>
                  </a:schemeClr>
                </a:gs>
                <a:gs pos="100000">
                  <a:schemeClr val="accent4">
                    <a:tint val="90000"/>
                    <a:shade val="97000"/>
                    <a:satMod val="128000"/>
                    <a:alpha val="0"/>
                  </a:schemeClr>
                </a:gs>
              </a:gsLst>
            </a:gradFill>
            <a:ln>
              <a:gradFill>
                <a:gsLst>
                  <a:gs pos="0">
                    <a:schemeClr val="accent4"/>
                  </a:gs>
                  <a:gs pos="50000">
                    <a:schemeClr val="accent4"/>
                  </a:gs>
                  <a:gs pos="100000">
                    <a:schemeClr val="accent4">
                      <a:alpha val="0"/>
                    </a:schemeClr>
                  </a:gs>
                </a:gsLst>
                <a:lin ang="5400000" scaled="0"/>
              </a:gradFill>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40" tIns="45720" rIns="91440" bIns="0" numCol="1" rtlCol="0" anchor="t" anchorCtr="0" compatLnSpc="1">
              <a:prstTxWarp prst="textNoShape">
                <a:avLst/>
              </a:prstTxWarp>
            </a:bodyPr>
            <a:lstStyle/>
            <a:p>
              <a:pPr algn="ctr" fontAlgn="base">
                <a:lnSpc>
                  <a:spcPct val="90000"/>
                </a:lnSpc>
                <a:spcBef>
                  <a:spcPct val="0"/>
                </a:spcBef>
                <a:spcAft>
                  <a:spcPts val="300"/>
                </a:spcAft>
                <a:defRPr/>
              </a:pPr>
              <a:endParaRPr lang="en-US" altLang="zh-CN" sz="1400" b="1" dirty="0">
                <a:gradFill>
                  <a:gsLst>
                    <a:gs pos="0">
                      <a:schemeClr val="tx1"/>
                    </a:gs>
                    <a:gs pos="100000">
                      <a:schemeClr val="tx1"/>
                    </a:gs>
                  </a:gsLst>
                  <a:lin ang="5400000" scaled="0"/>
                </a:gradFill>
              </a:endParaRPr>
            </a:p>
          </p:txBody>
        </p:sp>
      </p:grpSp>
      <p:sp>
        <p:nvSpPr>
          <p:cNvPr id="54" name="TextBox 53"/>
          <p:cNvSpPr txBox="1"/>
          <p:nvPr/>
        </p:nvSpPr>
        <p:spPr>
          <a:xfrm>
            <a:off x="733040" y="1714500"/>
            <a:ext cx="7543799" cy="369332"/>
          </a:xfrm>
          <a:prstGeom prst="rect">
            <a:avLst/>
          </a:prstGeom>
          <a:effectLst/>
        </p:spPr>
        <p:txBody>
          <a:bodyPr wrap="square" lIns="0" tIns="0" rIns="0" bIns="0">
            <a:spAutoFit/>
          </a:bodyPr>
          <a:lstStyle/>
          <a:p>
            <a:pPr algn="ctr" defTabSz="987227" fontAlgn="base">
              <a:lnSpc>
                <a:spcPct val="75000"/>
              </a:lnSpc>
              <a:spcBef>
                <a:spcPct val="0"/>
              </a:spcBef>
              <a:spcAft>
                <a:spcPct val="0"/>
              </a:spcAft>
              <a:defRPr/>
            </a:pPr>
            <a:r>
              <a:rPr lang="en-US" altLang="zh-CN" sz="3200" spc="-135" dirty="0">
                <a:ln w="3175">
                  <a:noFill/>
                </a:ln>
                <a:gradFill>
                  <a:gsLst>
                    <a:gs pos="5000">
                      <a:schemeClr val="tx1"/>
                    </a:gs>
                    <a:gs pos="85000">
                      <a:schemeClr val="tx2"/>
                    </a:gs>
                  </a:gsLst>
                  <a:lin ang="5400000" scaled="0"/>
                </a:gradFill>
                <a:effectLst>
                  <a:outerShdw blurRad="152400" algn="ctr" rotWithShape="0">
                    <a:prstClr val="black"/>
                  </a:outerShdw>
                </a:effectLst>
                <a:latin typeface="+mj-lt"/>
                <a:ea typeface="+mj-ea"/>
                <a:cs typeface="+mj-cs"/>
              </a:rPr>
              <a:t>Software + Services</a:t>
            </a:r>
          </a:p>
        </p:txBody>
      </p:sp>
      <p:sp>
        <p:nvSpPr>
          <p:cNvPr id="55" name="Rounded Rectangle 54"/>
          <p:cNvSpPr/>
          <p:nvPr/>
        </p:nvSpPr>
        <p:spPr>
          <a:xfrm>
            <a:off x="1749849" y="2184610"/>
            <a:ext cx="1441710" cy="342900"/>
          </a:xfrm>
          <a:prstGeom prst="roundRect">
            <a:avLst>
              <a:gd name="adj" fmla="val 4763"/>
            </a:avLst>
          </a:prstGeom>
          <a:noFill/>
          <a:ln w="25400" cap="flat" cmpd="sng" algn="ctr">
            <a:noFill/>
            <a:prstDash val="solid"/>
          </a:ln>
          <a:effectLst/>
        </p:spPr>
        <p:txBody>
          <a:bodyPr lIns="82296" tIns="41148" rIns="82296" bIns="41148" rtlCol="0" anchor="t"/>
          <a:lstStyle/>
          <a:p>
            <a:pPr algn="ctr" fontAlgn="base">
              <a:spcBef>
                <a:spcPct val="0"/>
              </a:spcBef>
              <a:spcAft>
                <a:spcPct val="0"/>
              </a:spcAft>
              <a:defRPr/>
            </a:pPr>
            <a:r>
              <a:rPr lang="en-US" altLang="zh-CN" sz="2000" spc="-150" dirty="0">
                <a:ln w="3175">
                  <a:noFill/>
                </a:ln>
                <a:gradFill>
                  <a:gsLst>
                    <a:gs pos="5000">
                      <a:schemeClr val="bg2"/>
                    </a:gs>
                    <a:gs pos="85000">
                      <a:schemeClr val="bg2"/>
                    </a:gs>
                  </a:gsLst>
                  <a:lin ang="5400000" scaled="0"/>
                </a:gradFill>
                <a:effectLst>
                  <a:outerShdw blurRad="88900" algn="ctr" rotWithShape="0">
                    <a:schemeClr val="tx1">
                      <a:alpha val="40000"/>
                    </a:schemeClr>
                  </a:outerShdw>
                </a:effectLst>
                <a:latin typeface="+mj-lt"/>
                <a:ea typeface="+mj-ea"/>
                <a:cs typeface="+mj-cs"/>
              </a:rPr>
              <a:t>Web 2.0</a:t>
            </a:r>
          </a:p>
        </p:txBody>
      </p:sp>
      <p:sp>
        <p:nvSpPr>
          <p:cNvPr id="56" name="Rounded Rectangle 55"/>
          <p:cNvSpPr/>
          <p:nvPr/>
        </p:nvSpPr>
        <p:spPr>
          <a:xfrm>
            <a:off x="5882157" y="2186749"/>
            <a:ext cx="1024296" cy="338621"/>
          </a:xfrm>
          <a:prstGeom prst="roundRect">
            <a:avLst>
              <a:gd name="adj" fmla="val 2589"/>
            </a:avLst>
          </a:prstGeom>
          <a:noFill/>
          <a:ln w="25400" cap="flat" cmpd="sng" algn="ctr">
            <a:noFill/>
            <a:prstDash val="solid"/>
          </a:ln>
          <a:effectLst/>
        </p:spPr>
        <p:txBody>
          <a:bodyPr lIns="82296" tIns="41148" rIns="82296" bIns="41148" rtlCol="0" anchor="t"/>
          <a:lstStyle/>
          <a:p>
            <a:pPr algn="ctr" fontAlgn="base">
              <a:spcBef>
                <a:spcPct val="0"/>
              </a:spcBef>
              <a:spcAft>
                <a:spcPct val="0"/>
              </a:spcAft>
              <a:defRPr/>
            </a:pPr>
            <a:r>
              <a:rPr lang="en-US" altLang="zh-CN" sz="2000" spc="-150" dirty="0">
                <a:ln w="3175">
                  <a:noFill/>
                </a:ln>
                <a:gradFill>
                  <a:gsLst>
                    <a:gs pos="5000">
                      <a:schemeClr val="accent4">
                        <a:lumMod val="50000"/>
                      </a:schemeClr>
                    </a:gs>
                    <a:gs pos="85000">
                      <a:schemeClr val="accent4">
                        <a:lumMod val="50000"/>
                      </a:schemeClr>
                    </a:gs>
                  </a:gsLst>
                  <a:lin ang="5400000" scaled="0"/>
                </a:gradFill>
                <a:effectLst>
                  <a:outerShdw blurRad="88900" algn="ctr" rotWithShape="0">
                    <a:schemeClr val="tx1">
                      <a:alpha val="40000"/>
                    </a:schemeClr>
                  </a:outerShdw>
                </a:effectLst>
                <a:latin typeface="+mj-lt"/>
                <a:ea typeface="+mj-ea"/>
                <a:cs typeface="+mj-cs"/>
              </a:rPr>
              <a:t>SOA</a:t>
            </a:r>
          </a:p>
        </p:txBody>
      </p:sp>
      <p:sp>
        <p:nvSpPr>
          <p:cNvPr id="58" name="Rounded Rectangle 57"/>
          <p:cNvSpPr/>
          <p:nvPr/>
        </p:nvSpPr>
        <p:spPr>
          <a:xfrm>
            <a:off x="4024093" y="2186749"/>
            <a:ext cx="1042727" cy="338621"/>
          </a:xfrm>
          <a:prstGeom prst="roundRect">
            <a:avLst>
              <a:gd name="adj" fmla="val 7292"/>
            </a:avLst>
          </a:prstGeom>
          <a:noFill/>
          <a:ln w="25400" cap="flat" cmpd="sng" algn="ctr">
            <a:noFill/>
            <a:prstDash val="solid"/>
          </a:ln>
          <a:effectLst/>
        </p:spPr>
        <p:txBody>
          <a:bodyPr lIns="82296" tIns="41148" rIns="82296" bIns="41148" rtlCol="0" anchor="t"/>
          <a:lstStyle/>
          <a:p>
            <a:pPr algn="ctr" fontAlgn="base">
              <a:spcBef>
                <a:spcPct val="0"/>
              </a:spcBef>
              <a:spcAft>
                <a:spcPct val="0"/>
              </a:spcAft>
              <a:defRPr/>
            </a:pPr>
            <a:r>
              <a:rPr lang="en-US" altLang="zh-CN" sz="2000" spc="-150" dirty="0">
                <a:ln w="3175">
                  <a:noFill/>
                </a:ln>
                <a:gradFill>
                  <a:gsLst>
                    <a:gs pos="5000">
                      <a:schemeClr val="accent3">
                        <a:lumMod val="50000"/>
                      </a:schemeClr>
                    </a:gs>
                    <a:gs pos="85000">
                      <a:schemeClr val="accent3">
                        <a:lumMod val="50000"/>
                      </a:schemeClr>
                    </a:gs>
                  </a:gsLst>
                  <a:lin ang="5400000" scaled="0"/>
                </a:gradFill>
                <a:effectLst>
                  <a:outerShdw blurRad="88900" algn="ctr" rotWithShape="0">
                    <a:schemeClr val="tx1">
                      <a:alpha val="40000"/>
                    </a:schemeClr>
                  </a:outerShdw>
                </a:effectLst>
                <a:latin typeface="+mj-lt"/>
                <a:ea typeface="+mj-ea"/>
                <a:cs typeface="+mj-cs"/>
              </a:rPr>
              <a:t>SaaS</a:t>
            </a:r>
          </a:p>
        </p:txBody>
      </p:sp>
      <p:sp>
        <p:nvSpPr>
          <p:cNvPr id="59" name="Rectangle 58"/>
          <p:cNvSpPr/>
          <p:nvPr/>
        </p:nvSpPr>
        <p:spPr>
          <a:xfrm>
            <a:off x="3412550" y="2136643"/>
            <a:ext cx="390552" cy="452432"/>
          </a:xfrm>
          <a:prstGeom prst="rect">
            <a:avLst/>
          </a:prstGeom>
          <a:effectLst/>
        </p:spPr>
        <p:txBody>
          <a:bodyPr wrap="square" lIns="82296" tIns="41148" rIns="82296" bIns="41148">
            <a:spAutoFit/>
          </a:bodyPr>
          <a:lstStyle/>
          <a:p>
            <a:pPr algn="ctr" fontAlgn="base">
              <a:spcBef>
                <a:spcPct val="0"/>
              </a:spcBef>
              <a:spcAft>
                <a:spcPct val="0"/>
              </a:spcAft>
              <a:defRPr/>
            </a:pPr>
            <a:r>
              <a:rPr lang="en-US" altLang="zh-CN" sz="2400" spc="-150" dirty="0">
                <a:ln w="3175">
                  <a:noFill/>
                </a:ln>
                <a:gradFill>
                  <a:gsLst>
                    <a:gs pos="5000">
                      <a:schemeClr val="accent2"/>
                    </a:gs>
                    <a:gs pos="85000">
                      <a:schemeClr val="accent2"/>
                    </a:gs>
                  </a:gsLst>
                  <a:lin ang="5400000" scaled="0"/>
                </a:gradFill>
                <a:effectLst>
                  <a:outerShdw blurRad="88900" algn="ctr" rotWithShape="0">
                    <a:schemeClr val="tx1">
                      <a:alpha val="40000"/>
                    </a:schemeClr>
                  </a:outerShdw>
                </a:effectLst>
                <a:latin typeface="+mj-lt"/>
                <a:ea typeface="+mj-ea"/>
                <a:cs typeface="+mj-cs"/>
              </a:rPr>
              <a:t>+</a:t>
            </a:r>
          </a:p>
        </p:txBody>
      </p:sp>
      <p:sp>
        <p:nvSpPr>
          <p:cNvPr id="60" name="Rectangle 59"/>
          <p:cNvSpPr/>
          <p:nvPr/>
        </p:nvSpPr>
        <p:spPr>
          <a:xfrm>
            <a:off x="5279213" y="2159503"/>
            <a:ext cx="390551" cy="452432"/>
          </a:xfrm>
          <a:prstGeom prst="rect">
            <a:avLst/>
          </a:prstGeom>
          <a:effectLst/>
        </p:spPr>
        <p:txBody>
          <a:bodyPr wrap="square" lIns="82296" tIns="41148" rIns="82296" bIns="41148">
            <a:spAutoFit/>
          </a:bodyPr>
          <a:lstStyle/>
          <a:p>
            <a:pPr algn="ctr" fontAlgn="base">
              <a:spcBef>
                <a:spcPct val="0"/>
              </a:spcBef>
              <a:spcAft>
                <a:spcPct val="0"/>
              </a:spcAft>
              <a:defRPr/>
            </a:pPr>
            <a:r>
              <a:rPr lang="en-US" altLang="zh-CN" sz="2400" spc="-150" dirty="0">
                <a:ln w="3175">
                  <a:noFill/>
                </a:ln>
                <a:gradFill>
                  <a:gsLst>
                    <a:gs pos="5000">
                      <a:schemeClr val="accent2"/>
                    </a:gs>
                    <a:gs pos="85000">
                      <a:schemeClr val="accent2"/>
                    </a:gs>
                  </a:gsLst>
                  <a:lin ang="5400000" scaled="0"/>
                </a:gradFill>
                <a:effectLst>
                  <a:outerShdw blurRad="88900" algn="ctr" rotWithShape="0">
                    <a:schemeClr val="tx1">
                      <a:alpha val="40000"/>
                    </a:schemeClr>
                  </a:outerShdw>
                </a:effectLst>
                <a:latin typeface="+mj-lt"/>
                <a:ea typeface="+mj-ea"/>
                <a:cs typeface="+mj-cs"/>
              </a:rPr>
              <a:t>+</a:t>
            </a:r>
          </a:p>
        </p:txBody>
      </p:sp>
      <p:sp>
        <p:nvSpPr>
          <p:cNvPr id="62" name="&quot;GLASS&quot;; White to Transparent Linear; Shadow; 1pt stroke;"/>
          <p:cNvSpPr/>
          <p:nvPr/>
        </p:nvSpPr>
        <p:spPr bwMode="auto">
          <a:xfrm>
            <a:off x="2395330" y="3310236"/>
            <a:ext cx="1394341" cy="271164"/>
          </a:xfrm>
          <a:prstGeom prst="rect">
            <a:avLst/>
          </a:prstGeom>
          <a:noFill/>
          <a:ln w="19050">
            <a:noFill/>
            <a:round/>
            <a:headEnd/>
            <a:tailEnd/>
          </a:ln>
          <a:effectLst>
            <a:reflection blurRad="6350" stA="52000" endA="300" endPos="35000" dir="5400000" sy="-100000" algn="bl" rotWithShape="0"/>
          </a:effectLst>
          <a:scene3d>
            <a:camera prst="orthographicFront"/>
            <a:lightRig rig="glow" dir="t"/>
          </a:scene3d>
          <a:sp3d prstMaterial="dkEdge">
            <a:bevelT w="63500" h="127000" prst="hardEdge"/>
          </a:sp3d>
        </p:spPr>
        <p:txBody>
          <a:bodyPr lIns="82296" tIns="45720" rIns="82296" bIns="45720" anchor="t" anchorCtr="0">
            <a:spAutoFit/>
          </a:bodyPr>
          <a:lstStyle/>
          <a:p>
            <a:pPr defTabSz="987473" fontAlgn="base">
              <a:lnSpc>
                <a:spcPct val="83000"/>
              </a:lnSpc>
              <a:spcBef>
                <a:spcPct val="0"/>
              </a:spcBef>
              <a:spcAft>
                <a:spcPct val="0"/>
              </a:spcAft>
              <a:defRPr/>
            </a:pPr>
            <a:r>
              <a:rPr lang="en-US" altLang="zh-CN" sz="1400" b="1" dirty="0" smtClean="0">
                <a:gradFill>
                  <a:gsLst>
                    <a:gs pos="0">
                      <a:schemeClr val="tx1"/>
                    </a:gs>
                    <a:gs pos="100000">
                      <a:schemeClr val="tx1"/>
                    </a:gs>
                  </a:gsLst>
                  <a:lin ang="5400000" scaled="0"/>
                </a:gradFill>
              </a:rPr>
              <a:t>Monetization</a:t>
            </a:r>
            <a:endParaRPr lang="en-US" altLang="zh-CN" sz="1400" b="1" dirty="0">
              <a:gradFill>
                <a:gsLst>
                  <a:gs pos="0">
                    <a:schemeClr val="tx1"/>
                  </a:gs>
                  <a:gs pos="100000">
                    <a:schemeClr val="tx1"/>
                  </a:gs>
                </a:gsLst>
                <a:lin ang="5400000" scaled="0"/>
              </a:gradFill>
            </a:endParaRPr>
          </a:p>
        </p:txBody>
      </p:sp>
      <p:sp>
        <p:nvSpPr>
          <p:cNvPr id="63" name="&quot;GLASS&quot;; White to Transparent Linear; Shadow; 1pt stroke;"/>
          <p:cNvSpPr/>
          <p:nvPr/>
        </p:nvSpPr>
        <p:spPr bwMode="auto">
          <a:xfrm>
            <a:off x="5257800" y="3310236"/>
            <a:ext cx="1394341" cy="271164"/>
          </a:xfrm>
          <a:prstGeom prst="rect">
            <a:avLst/>
          </a:prstGeom>
          <a:noFill/>
          <a:ln w="19050">
            <a:noFill/>
            <a:round/>
            <a:headEnd/>
            <a:tailEnd/>
          </a:ln>
          <a:effectLst>
            <a:reflection blurRad="6350" stA="52000" endA="300" endPos="35000" dir="5400000" sy="-100000" algn="bl" rotWithShape="0"/>
          </a:effectLst>
          <a:scene3d>
            <a:camera prst="orthographicFront"/>
            <a:lightRig rig="glow" dir="t">
              <a:rot lat="0" lon="0" rev="5400000"/>
            </a:lightRig>
          </a:scene3d>
          <a:sp3d prstMaterial="dkEdge">
            <a:bevelT w="63500" h="127000" prst="hardEdge"/>
          </a:sp3d>
        </p:spPr>
        <p:txBody>
          <a:bodyPr lIns="82296" tIns="45720" rIns="82296" bIns="45720" anchor="t" anchorCtr="0">
            <a:spAutoFit/>
          </a:bodyPr>
          <a:lstStyle/>
          <a:p>
            <a:pPr defTabSz="987473" fontAlgn="base">
              <a:lnSpc>
                <a:spcPct val="83000"/>
              </a:lnSpc>
              <a:spcBef>
                <a:spcPct val="0"/>
              </a:spcBef>
              <a:spcAft>
                <a:spcPct val="0"/>
              </a:spcAft>
              <a:defRPr/>
            </a:pPr>
            <a:r>
              <a:rPr lang="en-US" altLang="zh-CN" sz="1400" b="1" dirty="0">
                <a:gradFill>
                  <a:gsLst>
                    <a:gs pos="0">
                      <a:schemeClr val="tx1"/>
                    </a:gs>
                    <a:gs pos="100000">
                      <a:schemeClr val="tx1"/>
                    </a:gs>
                  </a:gsLst>
                  <a:lin ang="5400000" scaled="0"/>
                </a:gradFill>
              </a:rPr>
              <a:t>Composition</a:t>
            </a:r>
          </a:p>
        </p:txBody>
      </p:sp>
      <p:sp>
        <p:nvSpPr>
          <p:cNvPr id="64" name="&quot;GLASS&quot;; White to Transparent Linear; Shadow; 1pt stroke;"/>
          <p:cNvSpPr/>
          <p:nvPr/>
        </p:nvSpPr>
        <p:spPr bwMode="auto">
          <a:xfrm>
            <a:off x="6781800" y="3310236"/>
            <a:ext cx="1183891" cy="271164"/>
          </a:xfrm>
          <a:prstGeom prst="rect">
            <a:avLst/>
          </a:prstGeom>
          <a:noFill/>
          <a:ln w="19050">
            <a:noFill/>
            <a:round/>
            <a:headEnd/>
            <a:tailEnd/>
          </a:ln>
          <a:effectLst>
            <a:reflection blurRad="6350" stA="52000" endA="300" endPos="35000" dir="5400000" sy="-100000" algn="bl" rotWithShape="0"/>
          </a:effectLst>
          <a:scene3d>
            <a:camera prst="orthographicFront"/>
            <a:lightRig rig="glow" dir="t">
              <a:rot lat="0" lon="0" rev="5400000"/>
            </a:lightRig>
          </a:scene3d>
          <a:sp3d prstMaterial="dkEdge">
            <a:bevelT w="63500" h="127000" prst="hardEdge"/>
          </a:sp3d>
        </p:spPr>
        <p:txBody>
          <a:bodyPr lIns="82296" tIns="45720" rIns="82296" bIns="45720" anchor="t" anchorCtr="0">
            <a:spAutoFit/>
          </a:bodyPr>
          <a:lstStyle/>
          <a:p>
            <a:pPr defTabSz="987473" fontAlgn="base">
              <a:lnSpc>
                <a:spcPct val="83000"/>
              </a:lnSpc>
              <a:spcBef>
                <a:spcPct val="0"/>
              </a:spcBef>
              <a:spcAft>
                <a:spcPct val="0"/>
              </a:spcAft>
              <a:defRPr/>
            </a:pPr>
            <a:r>
              <a:rPr lang="en-US" altLang="zh-CN" sz="1400" b="1" dirty="0">
                <a:gradFill>
                  <a:gsLst>
                    <a:gs pos="0">
                      <a:schemeClr val="tx1"/>
                    </a:gs>
                    <a:gs pos="100000">
                      <a:schemeClr val="tx1"/>
                    </a:gs>
                  </a:gsLst>
                  <a:lin ang="5400000" scaled="0"/>
                </a:gradFill>
              </a:rPr>
              <a:t>Federation</a:t>
            </a:r>
          </a:p>
        </p:txBody>
      </p:sp>
      <p:sp>
        <p:nvSpPr>
          <p:cNvPr id="65" name="&quot;GLASS&quot;; White to Transparent Linear; Shadow; 1pt stroke;"/>
          <p:cNvSpPr/>
          <p:nvPr/>
        </p:nvSpPr>
        <p:spPr bwMode="auto">
          <a:xfrm>
            <a:off x="3886200" y="3310236"/>
            <a:ext cx="1275093" cy="271164"/>
          </a:xfrm>
          <a:prstGeom prst="rect">
            <a:avLst/>
          </a:prstGeom>
          <a:noFill/>
          <a:ln w="19050">
            <a:noFill/>
            <a:round/>
            <a:headEnd/>
            <a:tailEnd/>
          </a:ln>
          <a:effectLst>
            <a:reflection blurRad="6350" stA="52000" endA="300" endPos="35000" dir="5400000" sy="-100000" algn="bl" rotWithShape="0"/>
          </a:effectLst>
          <a:scene3d>
            <a:camera prst="orthographicFront"/>
            <a:lightRig rig="glow" dir="t">
              <a:rot lat="0" lon="0" rev="5400000"/>
            </a:lightRig>
          </a:scene3d>
          <a:sp3d prstMaterial="dkEdge">
            <a:bevelT w="63500" h="127000" prst="hardEdge"/>
          </a:sp3d>
        </p:spPr>
        <p:txBody>
          <a:bodyPr lIns="82296" tIns="45720" rIns="82296" bIns="45720" anchor="t" anchorCtr="0">
            <a:spAutoFit/>
          </a:bodyPr>
          <a:lstStyle/>
          <a:p>
            <a:pPr defTabSz="987473" fontAlgn="base">
              <a:lnSpc>
                <a:spcPct val="83000"/>
              </a:lnSpc>
              <a:spcBef>
                <a:spcPct val="0"/>
              </a:spcBef>
              <a:spcAft>
                <a:spcPct val="0"/>
              </a:spcAft>
              <a:defRPr/>
            </a:pPr>
            <a:r>
              <a:rPr lang="en-US" altLang="zh-CN" sz="1400" b="1" dirty="0">
                <a:gradFill>
                  <a:gsLst>
                    <a:gs pos="0">
                      <a:schemeClr val="tx1"/>
                    </a:gs>
                    <a:gs pos="100000">
                      <a:schemeClr val="tx1"/>
                    </a:gs>
                  </a:gsLst>
                  <a:lin ang="5400000" scaled="0"/>
                </a:gradFill>
              </a:rPr>
              <a:t>Delivery</a:t>
            </a:r>
          </a:p>
        </p:txBody>
      </p:sp>
      <p:sp>
        <p:nvSpPr>
          <p:cNvPr id="66" name="&quot;GLASS&quot;; White to Transparent Linear; Shadow; 1pt stroke;"/>
          <p:cNvSpPr/>
          <p:nvPr/>
        </p:nvSpPr>
        <p:spPr bwMode="auto">
          <a:xfrm>
            <a:off x="1115402" y="3310236"/>
            <a:ext cx="1178300" cy="271164"/>
          </a:xfrm>
          <a:prstGeom prst="rect">
            <a:avLst/>
          </a:prstGeom>
          <a:noFill/>
          <a:ln w="19050">
            <a:noFill/>
            <a:round/>
            <a:headEnd/>
            <a:tailEnd/>
          </a:ln>
          <a:effectLst>
            <a:reflection blurRad="6350" stA="52000" endA="300" endPos="35000" dir="5400000" sy="-100000" algn="bl" rotWithShape="0"/>
          </a:effectLst>
          <a:scene3d>
            <a:camera prst="orthographicFront"/>
            <a:lightRig rig="glow" dir="t">
              <a:rot lat="0" lon="0" rev="5400000"/>
            </a:lightRig>
          </a:scene3d>
          <a:sp3d prstMaterial="dkEdge">
            <a:bevelT w="63500" h="127000" prst="hardEdge"/>
          </a:sp3d>
        </p:spPr>
        <p:txBody>
          <a:bodyPr lIns="82296" tIns="45720" rIns="82296" bIns="45720" anchor="t" anchorCtr="0">
            <a:spAutoFit/>
          </a:bodyPr>
          <a:lstStyle/>
          <a:p>
            <a:pPr defTabSz="987473" fontAlgn="base">
              <a:lnSpc>
                <a:spcPct val="83000"/>
              </a:lnSpc>
              <a:spcBef>
                <a:spcPct val="0"/>
              </a:spcBef>
              <a:spcAft>
                <a:spcPct val="0"/>
              </a:spcAft>
              <a:buClr>
                <a:srgbClr val="FFFFFF"/>
              </a:buClr>
              <a:buSzPct val="95000"/>
              <a:defRPr/>
            </a:pPr>
            <a:r>
              <a:rPr lang="en-US" altLang="zh-CN" sz="1400" b="1" dirty="0">
                <a:gradFill>
                  <a:gsLst>
                    <a:gs pos="0">
                      <a:schemeClr val="tx1"/>
                    </a:gs>
                    <a:gs pos="100000">
                      <a:schemeClr val="tx1"/>
                    </a:gs>
                  </a:gsLst>
                  <a:lin ang="5400000" scaled="0"/>
                </a:gradFill>
              </a:rPr>
              <a:t>Experience</a:t>
            </a:r>
          </a:p>
        </p:txBody>
      </p:sp>
      <p:sp>
        <p:nvSpPr>
          <p:cNvPr id="67" name="TextBox 66"/>
          <p:cNvSpPr txBox="1"/>
          <p:nvPr/>
        </p:nvSpPr>
        <p:spPr>
          <a:xfrm>
            <a:off x="1115401" y="3572934"/>
            <a:ext cx="1246799" cy="987963"/>
          </a:xfrm>
          <a:prstGeom prst="rect">
            <a:avLst/>
          </a:prstGeom>
          <a:noFill/>
        </p:spPr>
        <p:txBody>
          <a:bodyPr wrap="square" lIns="82296" tIns="41148" rIns="82296" bIns="41148" rtlCol="0">
            <a:spAutoFit/>
          </a:bodyPr>
          <a:lstStyle/>
          <a:p>
            <a:pPr marL="171450" indent="-171450" fontAlgn="base">
              <a:lnSpc>
                <a:spcPct val="90000"/>
              </a:lnSpc>
              <a:spcBef>
                <a:spcPct val="20000"/>
              </a:spcBef>
              <a:spcAft>
                <a:spcPct val="0"/>
              </a:spcAft>
              <a:buClr>
                <a:srgbClr val="A8BEE2"/>
              </a:buClr>
              <a:buSzPct val="100000"/>
              <a:buBlip>
                <a:blip r:embed="rId3"/>
              </a:buBlip>
              <a:defRPr/>
            </a:pPr>
            <a:r>
              <a:rPr lang="en-US" altLang="zh-CN" sz="1400" dirty="0">
                <a:gradFill>
                  <a:gsLst>
                    <a:gs pos="0">
                      <a:schemeClr val="tx1"/>
                    </a:gs>
                    <a:gs pos="100000">
                      <a:schemeClr val="tx1"/>
                    </a:gs>
                  </a:gsLst>
                  <a:lin ang="5400000" scaled="0"/>
                </a:gradFill>
              </a:rPr>
              <a:t>PC</a:t>
            </a:r>
          </a:p>
          <a:p>
            <a:pPr marL="171450" indent="-171450" fontAlgn="base">
              <a:lnSpc>
                <a:spcPct val="90000"/>
              </a:lnSpc>
              <a:spcBef>
                <a:spcPct val="20000"/>
              </a:spcBef>
              <a:spcAft>
                <a:spcPct val="0"/>
              </a:spcAft>
              <a:buClr>
                <a:srgbClr val="A8BEE2"/>
              </a:buClr>
              <a:buSzPct val="100000"/>
              <a:buBlip>
                <a:blip r:embed="rId3"/>
              </a:buBlip>
              <a:defRPr/>
            </a:pPr>
            <a:r>
              <a:rPr lang="en-US" altLang="zh-CN" sz="1400" dirty="0">
                <a:gradFill>
                  <a:gsLst>
                    <a:gs pos="0">
                      <a:schemeClr val="tx1"/>
                    </a:gs>
                    <a:gs pos="100000">
                      <a:schemeClr val="tx1"/>
                    </a:gs>
                  </a:gsLst>
                  <a:lin ang="5400000" scaled="0"/>
                </a:gradFill>
              </a:rPr>
              <a:t>Browser</a:t>
            </a:r>
          </a:p>
          <a:p>
            <a:pPr marL="171450" indent="-171450" fontAlgn="base">
              <a:lnSpc>
                <a:spcPct val="90000"/>
              </a:lnSpc>
              <a:spcBef>
                <a:spcPct val="20000"/>
              </a:spcBef>
              <a:spcAft>
                <a:spcPct val="0"/>
              </a:spcAft>
              <a:buClr>
                <a:srgbClr val="A8BEE2"/>
              </a:buClr>
              <a:buSzPct val="100000"/>
              <a:buBlip>
                <a:blip r:embed="rId3"/>
              </a:buBlip>
              <a:defRPr/>
            </a:pPr>
            <a:r>
              <a:rPr lang="en-US" altLang="zh-CN" sz="1400" dirty="0">
                <a:gradFill>
                  <a:gsLst>
                    <a:gs pos="0">
                      <a:schemeClr val="tx1"/>
                    </a:gs>
                    <a:gs pos="100000">
                      <a:schemeClr val="tx1"/>
                    </a:gs>
                  </a:gsLst>
                  <a:lin ang="5400000" scaled="0"/>
                </a:gradFill>
              </a:rPr>
              <a:t>Mobile</a:t>
            </a:r>
          </a:p>
          <a:p>
            <a:pPr marL="171450" indent="-171450" fontAlgn="base">
              <a:lnSpc>
                <a:spcPct val="90000"/>
              </a:lnSpc>
              <a:spcBef>
                <a:spcPct val="20000"/>
              </a:spcBef>
              <a:spcAft>
                <a:spcPct val="0"/>
              </a:spcAft>
              <a:buClr>
                <a:srgbClr val="A8BEE2"/>
              </a:buClr>
              <a:buSzPct val="100000"/>
              <a:buBlip>
                <a:blip r:embed="rId3"/>
              </a:buBlip>
              <a:defRPr/>
            </a:pPr>
            <a:r>
              <a:rPr lang="en-US" altLang="zh-CN" sz="1400" dirty="0">
                <a:gradFill>
                  <a:gsLst>
                    <a:gs pos="0">
                      <a:schemeClr val="tx1"/>
                    </a:gs>
                    <a:gs pos="100000">
                      <a:schemeClr val="tx1"/>
                    </a:gs>
                  </a:gsLst>
                  <a:lin ang="5400000" scaled="0"/>
                </a:gradFill>
              </a:rPr>
              <a:t>TV</a:t>
            </a:r>
          </a:p>
        </p:txBody>
      </p:sp>
      <p:sp>
        <p:nvSpPr>
          <p:cNvPr id="68" name="TextBox 67"/>
          <p:cNvSpPr txBox="1"/>
          <p:nvPr/>
        </p:nvSpPr>
        <p:spPr>
          <a:xfrm>
            <a:off x="2395330" y="3572933"/>
            <a:ext cx="1441174" cy="1523494"/>
          </a:xfrm>
          <a:prstGeom prst="rect">
            <a:avLst/>
          </a:prstGeom>
          <a:noFill/>
        </p:spPr>
        <p:txBody>
          <a:bodyPr wrap="square" lIns="82296" tIns="41148" rIns="82296" bIns="41148" rtlCol="0">
            <a:spAutoFit/>
          </a:bodyPr>
          <a:lstStyle/>
          <a:p>
            <a:pPr marL="166688" indent="-166688" fontAlgn="base">
              <a:lnSpc>
                <a:spcPct val="90000"/>
              </a:lnSpc>
              <a:spcBef>
                <a:spcPct val="20000"/>
              </a:spcBef>
              <a:spcAft>
                <a:spcPct val="0"/>
              </a:spcAft>
              <a:buClr>
                <a:srgbClr val="A8BEE2"/>
              </a:buClr>
              <a:buSzPct val="100000"/>
              <a:buBlip>
                <a:blip r:embed="rId3"/>
              </a:buBlip>
              <a:defRPr/>
            </a:pPr>
            <a:r>
              <a:rPr lang="en-US" sz="1600" dirty="0" smtClean="0">
                <a:gradFill>
                  <a:gsLst>
                    <a:gs pos="0">
                      <a:srgbClr val="FFFFFF"/>
                    </a:gs>
                    <a:gs pos="100000">
                      <a:srgbClr val="FFFFFF"/>
                    </a:gs>
                  </a:gsLst>
                  <a:lin ang="5400000" scaled="0"/>
                </a:gradFill>
              </a:rPr>
              <a:t>Software</a:t>
            </a:r>
          </a:p>
          <a:p>
            <a:pPr marL="288925" lvl="1" indent="-122238" fontAlgn="base">
              <a:lnSpc>
                <a:spcPct val="90000"/>
              </a:lnSpc>
              <a:spcBef>
                <a:spcPct val="20000"/>
              </a:spcBef>
              <a:spcAft>
                <a:spcPct val="0"/>
              </a:spcAft>
              <a:buClr>
                <a:srgbClr val="A8BEE2"/>
              </a:buClr>
              <a:buSzPct val="100000"/>
              <a:buBlip>
                <a:blip r:embed="rId3"/>
              </a:buBlip>
              <a:defRPr/>
            </a:pPr>
            <a:r>
              <a:rPr lang="en-US" sz="1400" dirty="0" smtClean="0">
                <a:gradFill>
                  <a:gsLst>
                    <a:gs pos="0">
                      <a:srgbClr val="FFFFFF"/>
                    </a:gs>
                    <a:gs pos="100000">
                      <a:srgbClr val="FFFFFF"/>
                    </a:gs>
                  </a:gsLst>
                  <a:lin ang="5400000" scaled="0"/>
                </a:gradFill>
              </a:rPr>
              <a:t>License</a:t>
            </a:r>
          </a:p>
          <a:p>
            <a:pPr marL="288925" lvl="1" indent="-122238" fontAlgn="base">
              <a:lnSpc>
                <a:spcPct val="90000"/>
              </a:lnSpc>
              <a:spcBef>
                <a:spcPct val="20000"/>
              </a:spcBef>
              <a:spcAft>
                <a:spcPct val="0"/>
              </a:spcAft>
              <a:buClr>
                <a:srgbClr val="A8BEE2"/>
              </a:buClr>
              <a:buSzPct val="100000"/>
              <a:buBlip>
                <a:blip r:embed="rId3"/>
              </a:buBlip>
              <a:defRPr/>
            </a:pPr>
            <a:r>
              <a:rPr lang="en-US" sz="1400" dirty="0" smtClean="0">
                <a:gradFill>
                  <a:gsLst>
                    <a:gs pos="0">
                      <a:srgbClr val="FFFFFF"/>
                    </a:gs>
                    <a:gs pos="100000">
                      <a:srgbClr val="FFFFFF"/>
                    </a:gs>
                  </a:gsLst>
                  <a:lin ang="5400000" scaled="0"/>
                </a:gradFill>
              </a:rPr>
              <a:t>Subscription</a:t>
            </a:r>
            <a:endParaRPr lang="en-US" sz="1200" dirty="0" smtClean="0">
              <a:gradFill>
                <a:gsLst>
                  <a:gs pos="0">
                    <a:srgbClr val="FFFFFF"/>
                  </a:gs>
                  <a:gs pos="100000">
                    <a:srgbClr val="FFFFFF"/>
                  </a:gs>
                </a:gsLst>
                <a:lin ang="5400000" scaled="0"/>
              </a:gradFill>
            </a:endParaRPr>
          </a:p>
          <a:p>
            <a:pPr marL="166688" indent="-166688" fontAlgn="base">
              <a:lnSpc>
                <a:spcPct val="90000"/>
              </a:lnSpc>
              <a:spcBef>
                <a:spcPct val="20000"/>
              </a:spcBef>
              <a:spcAft>
                <a:spcPct val="0"/>
              </a:spcAft>
              <a:buClr>
                <a:srgbClr val="A8BEE2"/>
              </a:buClr>
              <a:buSzPct val="100000"/>
              <a:buBlip>
                <a:blip r:embed="rId3"/>
              </a:buBlip>
              <a:defRPr/>
            </a:pPr>
            <a:r>
              <a:rPr lang="en-US" sz="1600" dirty="0" smtClean="0">
                <a:gradFill>
                  <a:gsLst>
                    <a:gs pos="0">
                      <a:srgbClr val="FFFFFF"/>
                    </a:gs>
                    <a:gs pos="100000">
                      <a:srgbClr val="FFFFFF"/>
                    </a:gs>
                  </a:gsLst>
                  <a:lin ang="5400000" scaled="0"/>
                </a:gradFill>
              </a:rPr>
              <a:t>Service</a:t>
            </a:r>
          </a:p>
          <a:p>
            <a:pPr marL="288925" lvl="1" indent="-122238" fontAlgn="base">
              <a:lnSpc>
                <a:spcPct val="90000"/>
              </a:lnSpc>
              <a:spcBef>
                <a:spcPct val="20000"/>
              </a:spcBef>
              <a:spcAft>
                <a:spcPct val="0"/>
              </a:spcAft>
              <a:buClr>
                <a:srgbClr val="A8BEE2"/>
              </a:buClr>
              <a:buSzPct val="100000"/>
              <a:buBlip>
                <a:blip r:embed="rId3"/>
              </a:buBlip>
              <a:defRPr/>
            </a:pPr>
            <a:r>
              <a:rPr lang="en-US" sz="1400" dirty="0" smtClean="0">
                <a:gradFill>
                  <a:gsLst>
                    <a:gs pos="0">
                      <a:srgbClr val="FFFFFF"/>
                    </a:gs>
                    <a:gs pos="100000">
                      <a:srgbClr val="FFFFFF"/>
                    </a:gs>
                  </a:gsLst>
                  <a:lin ang="5400000" scaled="0"/>
                </a:gradFill>
              </a:rPr>
              <a:t>Transaction</a:t>
            </a:r>
          </a:p>
          <a:p>
            <a:pPr marL="288925" lvl="1" indent="-122238" fontAlgn="base">
              <a:lnSpc>
                <a:spcPct val="90000"/>
              </a:lnSpc>
              <a:spcBef>
                <a:spcPct val="20000"/>
              </a:spcBef>
              <a:spcAft>
                <a:spcPct val="0"/>
              </a:spcAft>
              <a:buClr>
                <a:srgbClr val="A8BEE2"/>
              </a:buClr>
              <a:buSzPct val="100000"/>
              <a:buBlip>
                <a:blip r:embed="rId3"/>
              </a:buBlip>
              <a:defRPr/>
            </a:pPr>
            <a:r>
              <a:rPr lang="en-US" sz="1400" dirty="0" smtClean="0">
                <a:gradFill>
                  <a:gsLst>
                    <a:gs pos="0">
                      <a:srgbClr val="FFFFFF"/>
                    </a:gs>
                    <a:gs pos="100000">
                      <a:srgbClr val="FFFFFF"/>
                    </a:gs>
                  </a:gsLst>
                  <a:lin ang="5400000" scaled="0"/>
                </a:gradFill>
              </a:rPr>
              <a:t>Advertising</a:t>
            </a:r>
          </a:p>
        </p:txBody>
      </p:sp>
      <p:sp>
        <p:nvSpPr>
          <p:cNvPr id="69" name="TextBox 68"/>
          <p:cNvSpPr txBox="1"/>
          <p:nvPr/>
        </p:nvSpPr>
        <p:spPr>
          <a:xfrm>
            <a:off x="3879459" y="3572934"/>
            <a:ext cx="1394341" cy="1138773"/>
          </a:xfrm>
          <a:prstGeom prst="rect">
            <a:avLst/>
          </a:prstGeom>
          <a:noFill/>
        </p:spPr>
        <p:txBody>
          <a:bodyPr wrap="square" lIns="82296" tIns="41148" rIns="82296" bIns="41148" rtlCol="0">
            <a:spAutoFit/>
          </a:bodyPr>
          <a:lstStyle/>
          <a:p>
            <a:pPr marL="171450" indent="-171450" fontAlgn="base">
              <a:lnSpc>
                <a:spcPct val="90000"/>
              </a:lnSpc>
              <a:spcBef>
                <a:spcPct val="20000"/>
              </a:spcBef>
              <a:spcAft>
                <a:spcPct val="0"/>
              </a:spcAft>
              <a:buClr>
                <a:srgbClr val="A8BEE2"/>
              </a:buClr>
              <a:buSzPct val="100000"/>
              <a:buBlip>
                <a:blip r:embed="rId3"/>
              </a:buBlip>
              <a:defRPr/>
            </a:pPr>
            <a:r>
              <a:rPr lang="en-US" altLang="zh-CN" sz="1400" dirty="0">
                <a:gradFill>
                  <a:gsLst>
                    <a:gs pos="0">
                      <a:schemeClr val="tx1"/>
                    </a:gs>
                    <a:gs pos="100000">
                      <a:schemeClr val="tx1"/>
                    </a:gs>
                  </a:gsLst>
                  <a:lin ang="5400000" scaled="0"/>
                </a:gradFill>
              </a:rPr>
              <a:t>On </a:t>
            </a:r>
            <a:r>
              <a:rPr lang="en-US" altLang="zh-CN" sz="1400" dirty="0" smtClean="0">
                <a:gradFill>
                  <a:gsLst>
                    <a:gs pos="0">
                      <a:schemeClr val="tx1"/>
                    </a:gs>
                    <a:gs pos="100000">
                      <a:schemeClr val="tx1"/>
                    </a:gs>
                  </a:gsLst>
                  <a:lin ang="5400000" scaled="0"/>
                </a:gradFill>
              </a:rPr>
              <a:t>Premises</a:t>
            </a:r>
            <a:endParaRPr lang="en-US" altLang="zh-CN" sz="1400" dirty="0">
              <a:gradFill>
                <a:gsLst>
                  <a:gs pos="0">
                    <a:schemeClr val="tx1"/>
                  </a:gs>
                  <a:gs pos="100000">
                    <a:schemeClr val="tx1"/>
                  </a:gs>
                </a:gsLst>
                <a:lin ang="5400000" scaled="0"/>
              </a:gradFill>
            </a:endParaRPr>
          </a:p>
          <a:p>
            <a:pPr marL="171450" indent="-171450" fontAlgn="base">
              <a:lnSpc>
                <a:spcPct val="90000"/>
              </a:lnSpc>
              <a:spcBef>
                <a:spcPct val="20000"/>
              </a:spcBef>
              <a:spcAft>
                <a:spcPct val="0"/>
              </a:spcAft>
              <a:buClr>
                <a:srgbClr val="A8BEE2"/>
              </a:buClr>
              <a:buSzPct val="100000"/>
              <a:buBlip>
                <a:blip r:embed="rId3"/>
              </a:buBlip>
              <a:defRPr/>
            </a:pPr>
            <a:r>
              <a:rPr lang="en-US" altLang="zh-CN" sz="1400" dirty="0">
                <a:gradFill>
                  <a:gsLst>
                    <a:gs pos="0">
                      <a:schemeClr val="tx1"/>
                    </a:gs>
                    <a:gs pos="100000">
                      <a:schemeClr val="tx1"/>
                    </a:gs>
                  </a:gsLst>
                  <a:lin ang="5400000" scaled="0"/>
                </a:gradFill>
              </a:rPr>
              <a:t>Partner Hosted</a:t>
            </a:r>
          </a:p>
          <a:p>
            <a:pPr marL="171450" indent="-171450" fontAlgn="base">
              <a:lnSpc>
                <a:spcPct val="90000"/>
              </a:lnSpc>
              <a:spcBef>
                <a:spcPct val="20000"/>
              </a:spcBef>
              <a:spcAft>
                <a:spcPct val="0"/>
              </a:spcAft>
              <a:buClr>
                <a:srgbClr val="A8BEE2"/>
              </a:buClr>
              <a:buSzPct val="100000"/>
              <a:buBlip>
                <a:blip r:embed="rId3"/>
              </a:buBlip>
              <a:defRPr/>
            </a:pPr>
            <a:r>
              <a:rPr lang="en-US" altLang="zh-CN" sz="1400" dirty="0">
                <a:gradFill>
                  <a:gsLst>
                    <a:gs pos="0">
                      <a:schemeClr val="tx1"/>
                    </a:gs>
                    <a:gs pos="100000">
                      <a:schemeClr val="tx1"/>
                    </a:gs>
                  </a:gsLst>
                  <a:lin ang="5400000" scaled="0"/>
                </a:gradFill>
              </a:rPr>
              <a:t>Microsoft Hosted</a:t>
            </a:r>
          </a:p>
        </p:txBody>
      </p:sp>
      <p:sp>
        <p:nvSpPr>
          <p:cNvPr id="70" name="TextBox 69"/>
          <p:cNvSpPr txBox="1"/>
          <p:nvPr/>
        </p:nvSpPr>
        <p:spPr>
          <a:xfrm>
            <a:off x="5257800" y="3572934"/>
            <a:ext cx="1478206" cy="470898"/>
          </a:xfrm>
          <a:prstGeom prst="rect">
            <a:avLst/>
          </a:prstGeom>
          <a:noFill/>
        </p:spPr>
        <p:txBody>
          <a:bodyPr wrap="square" lIns="82296" tIns="41148" rIns="82296" bIns="41148" rtlCol="0">
            <a:spAutoFit/>
          </a:bodyPr>
          <a:lstStyle/>
          <a:p>
            <a:pPr marL="171450" indent="-171450" fontAlgn="base">
              <a:lnSpc>
                <a:spcPct val="90000"/>
              </a:lnSpc>
              <a:spcBef>
                <a:spcPct val="20000"/>
              </a:spcBef>
              <a:spcAft>
                <a:spcPct val="0"/>
              </a:spcAft>
              <a:buClr>
                <a:srgbClr val="A8BEE2"/>
              </a:buClr>
              <a:buSzPct val="100000"/>
              <a:buBlip>
                <a:blip r:embed="rId3"/>
              </a:buBlip>
              <a:defRPr/>
            </a:pPr>
            <a:r>
              <a:rPr lang="en-US" altLang="zh-CN" sz="1400" dirty="0">
                <a:gradFill>
                  <a:gsLst>
                    <a:gs pos="0">
                      <a:schemeClr val="tx1"/>
                    </a:gs>
                    <a:gs pos="100000">
                      <a:schemeClr val="tx1"/>
                    </a:gs>
                  </a:gsLst>
                  <a:lin ang="5400000" scaled="0"/>
                </a:gradFill>
              </a:rPr>
              <a:t>Aggregation of Services</a:t>
            </a:r>
          </a:p>
        </p:txBody>
      </p:sp>
      <p:sp>
        <p:nvSpPr>
          <p:cNvPr id="71" name="TextBox 70"/>
          <p:cNvSpPr txBox="1"/>
          <p:nvPr/>
        </p:nvSpPr>
        <p:spPr>
          <a:xfrm>
            <a:off x="6759059" y="3572934"/>
            <a:ext cx="1653104" cy="1138773"/>
          </a:xfrm>
          <a:prstGeom prst="rect">
            <a:avLst/>
          </a:prstGeom>
          <a:noFill/>
        </p:spPr>
        <p:txBody>
          <a:bodyPr wrap="square" lIns="82296" tIns="41148" rIns="82296" bIns="41148" rtlCol="0">
            <a:spAutoFit/>
          </a:bodyPr>
          <a:lstStyle/>
          <a:p>
            <a:pPr marL="171450" indent="-171450" fontAlgn="base">
              <a:lnSpc>
                <a:spcPct val="90000"/>
              </a:lnSpc>
              <a:spcBef>
                <a:spcPct val="20000"/>
              </a:spcBef>
              <a:spcAft>
                <a:spcPct val="0"/>
              </a:spcAft>
              <a:buClr>
                <a:srgbClr val="A8BEE2"/>
              </a:buClr>
              <a:buSzPct val="100000"/>
              <a:buBlip>
                <a:blip r:embed="rId3"/>
              </a:buBlip>
              <a:defRPr/>
            </a:pPr>
            <a:r>
              <a:rPr lang="en-US" altLang="zh-CN" sz="1400" dirty="0">
                <a:gradFill>
                  <a:gsLst>
                    <a:gs pos="0">
                      <a:schemeClr val="tx1"/>
                    </a:gs>
                    <a:gs pos="100000">
                      <a:schemeClr val="tx1"/>
                    </a:gs>
                  </a:gsLst>
                  <a:lin ang="5400000" scaled="0"/>
                </a:gradFill>
              </a:rPr>
              <a:t>Directory federation</a:t>
            </a:r>
          </a:p>
          <a:p>
            <a:pPr marL="171450" indent="-171450" fontAlgn="base">
              <a:lnSpc>
                <a:spcPct val="90000"/>
              </a:lnSpc>
              <a:spcBef>
                <a:spcPct val="20000"/>
              </a:spcBef>
              <a:spcAft>
                <a:spcPct val="0"/>
              </a:spcAft>
              <a:buClr>
                <a:srgbClr val="A8BEE2"/>
              </a:buClr>
              <a:buSzPct val="100000"/>
              <a:buBlip>
                <a:blip r:embed="rId3"/>
              </a:buBlip>
              <a:defRPr/>
            </a:pPr>
            <a:r>
              <a:rPr lang="en-US" altLang="zh-CN" sz="1400" dirty="0">
                <a:gradFill>
                  <a:gsLst>
                    <a:gs pos="0">
                      <a:schemeClr val="tx1"/>
                    </a:gs>
                    <a:gs pos="100000">
                      <a:schemeClr val="tx1"/>
                    </a:gs>
                  </a:gsLst>
                  <a:lin ang="5400000" scaled="0"/>
                </a:gradFill>
              </a:rPr>
              <a:t>Storage</a:t>
            </a:r>
          </a:p>
          <a:p>
            <a:pPr marL="171450" indent="-171450" fontAlgn="base">
              <a:lnSpc>
                <a:spcPct val="90000"/>
              </a:lnSpc>
              <a:spcBef>
                <a:spcPct val="20000"/>
              </a:spcBef>
              <a:spcAft>
                <a:spcPct val="0"/>
              </a:spcAft>
              <a:buClr>
                <a:srgbClr val="A8BEE2"/>
              </a:buClr>
              <a:buSzPct val="100000"/>
              <a:buBlip>
                <a:blip r:embed="rId3"/>
              </a:buBlip>
              <a:defRPr/>
            </a:pPr>
            <a:r>
              <a:rPr lang="en-US" altLang="zh-CN" sz="1400" dirty="0">
                <a:gradFill>
                  <a:gsLst>
                    <a:gs pos="0">
                      <a:schemeClr val="tx1"/>
                    </a:gs>
                    <a:gs pos="100000">
                      <a:schemeClr val="tx1"/>
                    </a:gs>
                  </a:gsLst>
                  <a:lin ang="5400000" scaled="0"/>
                </a:gradFill>
              </a:rPr>
              <a:t>Computer resources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1000"/>
                                        <p:tgtEl>
                                          <p:spTgt spid="5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fade">
                                      <p:cBhvr>
                                        <p:cTn id="10" dur="1000"/>
                                        <p:tgtEl>
                                          <p:spTgt spid="5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5"/>
                                        </p:tgtEl>
                                        <p:attrNameLst>
                                          <p:attrName>style.visibility</p:attrName>
                                        </p:attrNameLst>
                                      </p:cBhvr>
                                      <p:to>
                                        <p:strVal val="visible"/>
                                      </p:to>
                                    </p:set>
                                    <p:animEffect transition="in" filter="fade">
                                      <p:cBhvr>
                                        <p:cTn id="13" dur="1000"/>
                                        <p:tgtEl>
                                          <p:spTgt spid="6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9"/>
                                        </p:tgtEl>
                                        <p:attrNameLst>
                                          <p:attrName>style.visibility</p:attrName>
                                        </p:attrNameLst>
                                      </p:cBhvr>
                                      <p:to>
                                        <p:strVal val="visible"/>
                                      </p:to>
                                    </p:set>
                                    <p:animEffect transition="in" filter="fade">
                                      <p:cBhvr>
                                        <p:cTn id="16" dur="1000"/>
                                        <p:tgtEl>
                                          <p:spTgt spid="69"/>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fade">
                                      <p:cBhvr>
                                        <p:cTn id="20" dur="1000"/>
                                        <p:tgtEl>
                                          <p:spTgt spid="5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9"/>
                                        </p:tgtEl>
                                        <p:attrNameLst>
                                          <p:attrName>style.visibility</p:attrName>
                                        </p:attrNameLst>
                                      </p:cBhvr>
                                      <p:to>
                                        <p:strVal val="visible"/>
                                      </p:to>
                                    </p:set>
                                    <p:animEffect transition="in" filter="fade">
                                      <p:cBhvr>
                                        <p:cTn id="23" dur="1000"/>
                                        <p:tgtEl>
                                          <p:spTgt spid="59"/>
                                        </p:tgtEl>
                                      </p:cBhvr>
                                    </p:animEffect>
                                  </p:childTnLst>
                                </p:cTn>
                              </p:par>
                              <p:par>
                                <p:cTn id="24" presetID="10" presetClass="entr" presetSubtype="0" fill="hold" nodeType="with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1000"/>
                                        <p:tgtEl>
                                          <p:spTgt spid="6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7"/>
                                        </p:tgtEl>
                                        <p:attrNameLst>
                                          <p:attrName>style.visibility</p:attrName>
                                        </p:attrNameLst>
                                      </p:cBhvr>
                                      <p:to>
                                        <p:strVal val="visible"/>
                                      </p:to>
                                    </p:set>
                                    <p:animEffect transition="in" filter="fade">
                                      <p:cBhvr>
                                        <p:cTn id="32" dur="1000"/>
                                        <p:tgtEl>
                                          <p:spTgt spid="6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8"/>
                                        </p:tgtEl>
                                        <p:attrNameLst>
                                          <p:attrName>style.visibility</p:attrName>
                                        </p:attrNameLst>
                                      </p:cBhvr>
                                      <p:to>
                                        <p:strVal val="visible"/>
                                      </p:to>
                                    </p:set>
                                    <p:animEffect transition="in" filter="fade">
                                      <p:cBhvr>
                                        <p:cTn id="35" dur="1000"/>
                                        <p:tgtEl>
                                          <p:spTgt spid="6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62"/>
                                        </p:tgtEl>
                                        <p:attrNameLst>
                                          <p:attrName>style.visibility</p:attrName>
                                        </p:attrNameLst>
                                      </p:cBhvr>
                                      <p:to>
                                        <p:strVal val="visible"/>
                                      </p:to>
                                    </p:set>
                                    <p:animEffect transition="in" filter="fade">
                                      <p:cBhvr>
                                        <p:cTn id="38" dur="1000"/>
                                        <p:tgtEl>
                                          <p:spTgt spid="62"/>
                                        </p:tgtEl>
                                      </p:cBhvr>
                                    </p:animEffect>
                                  </p:childTnLst>
                                </p:cTn>
                              </p:par>
                            </p:childTnLst>
                          </p:cTn>
                        </p:par>
                        <p:par>
                          <p:cTn id="39" fill="hold">
                            <p:stCondLst>
                              <p:cond delay="2000"/>
                            </p:stCondLst>
                            <p:childTnLst>
                              <p:par>
                                <p:cTn id="40" presetID="10" presetClass="entr" presetSubtype="0" fill="hold" grpId="0" nodeType="after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fade">
                                      <p:cBhvr>
                                        <p:cTn id="42" dur="1000"/>
                                        <p:tgtEl>
                                          <p:spTgt spid="56"/>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60"/>
                                        </p:tgtEl>
                                        <p:attrNameLst>
                                          <p:attrName>style.visibility</p:attrName>
                                        </p:attrNameLst>
                                      </p:cBhvr>
                                      <p:to>
                                        <p:strVal val="visible"/>
                                      </p:to>
                                    </p:set>
                                    <p:animEffect transition="in" filter="fade">
                                      <p:cBhvr>
                                        <p:cTn id="45" dur="1000"/>
                                        <p:tgtEl>
                                          <p:spTgt spid="60"/>
                                        </p:tgtEl>
                                      </p:cBhvr>
                                    </p:animEffect>
                                  </p:childTnLst>
                                </p:cTn>
                              </p:par>
                              <p:par>
                                <p:cTn id="46" presetID="10" presetClass="entr" presetSubtype="0" fill="hold" nodeType="with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fade">
                                      <p:cBhvr>
                                        <p:cTn id="48" dur="1000"/>
                                        <p:tgtEl>
                                          <p:spTgt spid="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63"/>
                                        </p:tgtEl>
                                        <p:attrNameLst>
                                          <p:attrName>style.visibility</p:attrName>
                                        </p:attrNameLst>
                                      </p:cBhvr>
                                      <p:to>
                                        <p:strVal val="visible"/>
                                      </p:to>
                                    </p:set>
                                    <p:animEffect transition="in" filter="fade">
                                      <p:cBhvr>
                                        <p:cTn id="51" dur="1000"/>
                                        <p:tgtEl>
                                          <p:spTgt spid="63"/>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64"/>
                                        </p:tgtEl>
                                        <p:attrNameLst>
                                          <p:attrName>style.visibility</p:attrName>
                                        </p:attrNameLst>
                                      </p:cBhvr>
                                      <p:to>
                                        <p:strVal val="visible"/>
                                      </p:to>
                                    </p:set>
                                    <p:animEffect transition="in" filter="fade">
                                      <p:cBhvr>
                                        <p:cTn id="57" dur="1000"/>
                                        <p:tgtEl>
                                          <p:spTgt spid="64"/>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71"/>
                                        </p:tgtEl>
                                        <p:attrNameLst>
                                          <p:attrName>style.visibility</p:attrName>
                                        </p:attrNameLst>
                                      </p:cBhvr>
                                      <p:to>
                                        <p:strVal val="visible"/>
                                      </p:to>
                                    </p:set>
                                    <p:animEffect transition="in" filter="fade">
                                      <p:cBhvr>
                                        <p:cTn id="60" dur="1000"/>
                                        <p:tgtEl>
                                          <p:spTgt spid="71"/>
                                        </p:tgtEl>
                                      </p:cBhvr>
                                    </p:animEffect>
                                  </p:childTnLst>
                                </p:cTn>
                              </p:par>
                            </p:childTnLst>
                          </p:cTn>
                        </p:par>
                        <p:par>
                          <p:cTn id="61" fill="hold">
                            <p:stCondLst>
                              <p:cond delay="3000"/>
                            </p:stCondLst>
                            <p:childTnLst>
                              <p:par>
                                <p:cTn id="62" presetID="10" presetClass="entr" presetSubtype="0"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1000"/>
                                        <p:tgtEl>
                                          <p:spTgt spid="27"/>
                                        </p:tgtEl>
                                      </p:cBhvr>
                                    </p:animEffect>
                                  </p:childTnLst>
                                </p:cTn>
                              </p:par>
                            </p:childTnLst>
                          </p:cTn>
                        </p:par>
                        <p:par>
                          <p:cTn id="65" fill="hold">
                            <p:stCondLst>
                              <p:cond delay="4000"/>
                            </p:stCondLst>
                            <p:childTnLst>
                              <p:par>
                                <p:cTn id="66" presetID="10" presetClass="entr" presetSubtype="0" fill="hold" grpId="0" nodeType="afterEffect">
                                  <p:stCondLst>
                                    <p:cond delay="0"/>
                                  </p:stCondLst>
                                  <p:childTnLst>
                                    <p:set>
                                      <p:cBhvr>
                                        <p:cTn id="67" dur="1" fill="hold">
                                          <p:stCondLst>
                                            <p:cond delay="0"/>
                                          </p:stCondLst>
                                        </p:cTn>
                                        <p:tgtEl>
                                          <p:spTgt spid="54"/>
                                        </p:tgtEl>
                                        <p:attrNameLst>
                                          <p:attrName>style.visibility</p:attrName>
                                        </p:attrNameLst>
                                      </p:cBhvr>
                                      <p:to>
                                        <p:strVal val="visible"/>
                                      </p:to>
                                    </p:set>
                                    <p:animEffect transition="in" filter="fade">
                                      <p:cBhvr>
                                        <p:cTn id="68"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50" grpId="0" animBg="1"/>
      <p:bldP spid="54" grpId="0"/>
      <p:bldP spid="55" grpId="0"/>
      <p:bldP spid="56" grpId="0"/>
      <p:bldP spid="58" grpId="0"/>
      <p:bldP spid="59" grpId="0"/>
      <p:bldP spid="60" grpId="0"/>
      <p:bldP spid="62" grpId="0"/>
      <p:bldP spid="63" grpId="0"/>
      <p:bldP spid="64" grpId="0"/>
      <p:bldP spid="65" grpId="0"/>
      <p:bldP spid="66" grpId="0"/>
      <p:bldP spid="67" grpId="0"/>
      <p:bldP spid="68" grpId="0"/>
      <p:bldP spid="69" grpId="0"/>
      <p:bldP spid="70" grpId="0"/>
      <p:bldP spid="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AU" dirty="0" smtClean="0"/>
              <a:t>Why Do You Need A</a:t>
            </a:r>
            <a:br>
              <a:rPr lang="en-AU" dirty="0" smtClean="0"/>
            </a:br>
            <a:r>
              <a:rPr lang="en-AU" dirty="0" smtClean="0"/>
              <a:t>Hosting Partner?</a:t>
            </a:r>
            <a:endParaRPr lang="en-AU"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0"/>
          <p:cNvSpPr>
            <a:spLocks noGrp="1"/>
          </p:cNvSpPr>
          <p:nvPr>
            <p:ph type="title"/>
          </p:nvPr>
        </p:nvSpPr>
        <p:spPr>
          <a:xfrm>
            <a:off x="381000" y="230188"/>
            <a:ext cx="8382000" cy="830997"/>
          </a:xfrm>
        </p:spPr>
        <p:txBody>
          <a:bodyPr/>
          <a:lstStyle/>
          <a:p>
            <a:r>
              <a:rPr sz="3600" dirty="0" smtClean="0"/>
              <a:t>SaaS Impacts the Entire Consumption Cycle</a:t>
            </a:r>
            <a:br>
              <a:rPr sz="3600" dirty="0" smtClean="0"/>
            </a:br>
            <a:r>
              <a:rPr sz="2400" dirty="0" smtClean="0">
                <a:gradFill>
                  <a:gsLst>
                    <a:gs pos="5000">
                      <a:schemeClr val="accent2">
                        <a:lumMod val="20000"/>
                        <a:lumOff val="80000"/>
                      </a:schemeClr>
                    </a:gs>
                    <a:gs pos="85000">
                      <a:schemeClr val="accent2">
                        <a:lumMod val="20000"/>
                        <a:lumOff val="80000"/>
                      </a:schemeClr>
                    </a:gs>
                  </a:gsLst>
                  <a:lin ang="5400000" scaled="0"/>
                </a:gradFill>
              </a:rPr>
              <a:t>In particular in the L.O.B. application space</a:t>
            </a:r>
            <a:endParaRPr sz="2400" dirty="0">
              <a:gradFill>
                <a:gsLst>
                  <a:gs pos="5000">
                    <a:schemeClr val="accent2">
                      <a:lumMod val="20000"/>
                      <a:lumOff val="80000"/>
                    </a:schemeClr>
                  </a:gs>
                  <a:gs pos="85000">
                    <a:schemeClr val="accent2">
                      <a:lumMod val="20000"/>
                      <a:lumOff val="80000"/>
                    </a:schemeClr>
                  </a:gs>
                </a:gsLst>
                <a:lin ang="5400000" scaled="0"/>
              </a:gradFill>
            </a:endParaRPr>
          </a:p>
        </p:txBody>
      </p:sp>
      <p:sp>
        <p:nvSpPr>
          <p:cNvPr id="48" name="Rectangle 47"/>
          <p:cNvSpPr/>
          <p:nvPr/>
        </p:nvSpPr>
        <p:spPr bwMode="auto">
          <a:xfrm>
            <a:off x="381000" y="4457700"/>
            <a:ext cx="7924800" cy="1200150"/>
          </a:xfrm>
          <a:prstGeom prst="rect">
            <a:avLst/>
          </a:prstGeom>
          <a:gradFill>
            <a:gsLst>
              <a:gs pos="90000">
                <a:schemeClr val="bg1">
                  <a:alpha val="10000"/>
                </a:schemeClr>
              </a:gs>
              <a:gs pos="100000">
                <a:schemeClr val="bg1">
                  <a:alpha val="0"/>
                </a:schemeClr>
              </a:gs>
            </a:gsLst>
            <a:lin ang="10800000" scaled="0"/>
          </a:gradFill>
          <a:ln>
            <a:gradFill>
              <a:gsLst>
                <a:gs pos="90000">
                  <a:schemeClr val="bg1">
                    <a:alpha val="30000"/>
                  </a:schemeClr>
                </a:gs>
                <a:gs pos="100000">
                  <a:schemeClr val="bg1">
                    <a:alpha val="0"/>
                  </a:schemeClr>
                </a:gs>
              </a:gsLst>
              <a:lin ang="10800000" scaled="0"/>
            </a:grad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3" name="Rectangle 52"/>
          <p:cNvSpPr/>
          <p:nvPr/>
        </p:nvSpPr>
        <p:spPr bwMode="auto">
          <a:xfrm>
            <a:off x="381000" y="2219325"/>
            <a:ext cx="7924800" cy="2200276"/>
          </a:xfrm>
          <a:prstGeom prst="rect">
            <a:avLst/>
          </a:prstGeom>
          <a:gradFill>
            <a:gsLst>
              <a:gs pos="90000">
                <a:schemeClr val="bg1">
                  <a:alpha val="10000"/>
                </a:schemeClr>
              </a:gs>
              <a:gs pos="100000">
                <a:schemeClr val="bg1">
                  <a:alpha val="0"/>
                </a:schemeClr>
              </a:gs>
            </a:gsLst>
            <a:lin ang="10800000" scaled="0"/>
          </a:gradFill>
          <a:ln>
            <a:gradFill>
              <a:gsLst>
                <a:gs pos="90000">
                  <a:schemeClr val="bg1">
                    <a:alpha val="30000"/>
                  </a:schemeClr>
                </a:gs>
                <a:gs pos="100000">
                  <a:schemeClr val="bg1">
                    <a:alpha val="0"/>
                  </a:schemeClr>
                </a:gs>
              </a:gsLst>
              <a:lin ang="10800000" scaled="0"/>
            </a:grad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47" name="Group 46"/>
          <p:cNvGrpSpPr/>
          <p:nvPr/>
        </p:nvGrpSpPr>
        <p:grpSpPr>
          <a:xfrm>
            <a:off x="1219200" y="2227051"/>
            <a:ext cx="7105650" cy="3429000"/>
            <a:chOff x="1219200" y="2227051"/>
            <a:chExt cx="7105650" cy="3429000"/>
          </a:xfrm>
        </p:grpSpPr>
        <p:sp>
          <p:nvSpPr>
            <p:cNvPr id="52" name="Rectangle 51"/>
            <p:cNvSpPr/>
            <p:nvPr/>
          </p:nvSpPr>
          <p:spPr bwMode="auto">
            <a:xfrm>
              <a:off x="5960205" y="2227051"/>
              <a:ext cx="2350008" cy="3429000"/>
            </a:xfrm>
            <a:prstGeom prst="rect">
              <a:avLst/>
            </a:prstGeom>
            <a:gradFill>
              <a:gsLst>
                <a:gs pos="0">
                  <a:schemeClr val="bg1">
                    <a:alpha val="30000"/>
                  </a:schemeClr>
                </a:gs>
                <a:gs pos="100000">
                  <a:schemeClr val="bg1">
                    <a:alpha val="0"/>
                  </a:schemeClr>
                </a:gs>
              </a:gsLst>
              <a:lin ang="0" scaled="0"/>
            </a:gradFill>
            <a:ln>
              <a:no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0" name="Rectangle 49"/>
            <p:cNvSpPr/>
            <p:nvPr/>
          </p:nvSpPr>
          <p:spPr bwMode="auto">
            <a:xfrm>
              <a:off x="1228514" y="2227051"/>
              <a:ext cx="2350008" cy="3429000"/>
            </a:xfrm>
            <a:prstGeom prst="rect">
              <a:avLst/>
            </a:prstGeom>
            <a:gradFill>
              <a:gsLst>
                <a:gs pos="0">
                  <a:schemeClr val="bg1">
                    <a:alpha val="30000"/>
                  </a:schemeClr>
                </a:gs>
                <a:gs pos="100000">
                  <a:schemeClr val="bg1">
                    <a:alpha val="0"/>
                  </a:schemeClr>
                </a:gs>
              </a:gsLst>
              <a:lin ang="0" scaled="0"/>
            </a:gradFill>
            <a:ln>
              <a:no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1" name="Rectangle 50"/>
            <p:cNvSpPr/>
            <p:nvPr/>
          </p:nvSpPr>
          <p:spPr bwMode="auto">
            <a:xfrm>
              <a:off x="3592497" y="2227051"/>
              <a:ext cx="2347389" cy="3429000"/>
            </a:xfrm>
            <a:prstGeom prst="rect">
              <a:avLst/>
            </a:prstGeom>
            <a:gradFill>
              <a:gsLst>
                <a:gs pos="0">
                  <a:schemeClr val="bg1">
                    <a:alpha val="30000"/>
                  </a:schemeClr>
                </a:gs>
                <a:gs pos="100000">
                  <a:schemeClr val="bg1">
                    <a:alpha val="0"/>
                  </a:schemeClr>
                </a:gs>
              </a:gsLst>
              <a:lin ang="0" scaled="0"/>
            </a:gradFill>
            <a:ln>
              <a:no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01397" name="Line 23"/>
            <p:cNvSpPr>
              <a:spLocks noChangeShapeType="1"/>
            </p:cNvSpPr>
            <p:nvPr/>
          </p:nvSpPr>
          <p:spPr bwMode="auto">
            <a:xfrm>
              <a:off x="1219200" y="2227051"/>
              <a:ext cx="0" cy="3429000"/>
            </a:xfrm>
            <a:prstGeom prst="line">
              <a:avLst/>
            </a:prstGeom>
            <a:ln w="19050" cap="rnd">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txBody>
            <a:bodyPr wrap="none" lIns="76194" tIns="38097" rIns="76194" bIns="38097" anchor="ctr"/>
            <a:lstStyle/>
            <a:p>
              <a:endParaRPr lang="en-US" dirty="0"/>
            </a:p>
          </p:txBody>
        </p:sp>
        <p:sp>
          <p:nvSpPr>
            <p:cNvPr id="101398" name="Line 24"/>
            <p:cNvSpPr>
              <a:spLocks noChangeShapeType="1"/>
            </p:cNvSpPr>
            <p:nvPr/>
          </p:nvSpPr>
          <p:spPr bwMode="auto">
            <a:xfrm>
              <a:off x="3587750" y="2227051"/>
              <a:ext cx="0" cy="3429000"/>
            </a:xfrm>
            <a:prstGeom prst="line">
              <a:avLst/>
            </a:prstGeom>
            <a:ln w="19050" cap="rnd">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txBody>
            <a:bodyPr wrap="none" lIns="76194" tIns="38097" rIns="76194" bIns="38097" anchor="ctr"/>
            <a:lstStyle/>
            <a:p>
              <a:endParaRPr lang="en-US" dirty="0"/>
            </a:p>
          </p:txBody>
        </p:sp>
        <p:sp>
          <p:nvSpPr>
            <p:cNvPr id="101399" name="Line 25"/>
            <p:cNvSpPr>
              <a:spLocks noChangeShapeType="1"/>
            </p:cNvSpPr>
            <p:nvPr/>
          </p:nvSpPr>
          <p:spPr bwMode="auto">
            <a:xfrm>
              <a:off x="5956300" y="2227051"/>
              <a:ext cx="0" cy="3429000"/>
            </a:xfrm>
            <a:prstGeom prst="line">
              <a:avLst/>
            </a:prstGeom>
            <a:ln w="19050" cap="rnd">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txBody>
            <a:bodyPr wrap="none" lIns="76194" tIns="38097" rIns="76194" bIns="38097" anchor="ctr"/>
            <a:lstStyle/>
            <a:p>
              <a:endParaRPr lang="en-US" dirty="0">
                <a:latin typeface="+mn-lt"/>
              </a:endParaRPr>
            </a:p>
          </p:txBody>
        </p:sp>
        <p:sp>
          <p:nvSpPr>
            <p:cNvPr id="44" name="Line 25"/>
            <p:cNvSpPr>
              <a:spLocks noChangeShapeType="1"/>
            </p:cNvSpPr>
            <p:nvPr/>
          </p:nvSpPr>
          <p:spPr bwMode="auto">
            <a:xfrm>
              <a:off x="8324850" y="2227051"/>
              <a:ext cx="0" cy="3429000"/>
            </a:xfrm>
            <a:prstGeom prst="line">
              <a:avLst/>
            </a:prstGeom>
            <a:ln w="19050" cap="rnd">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txBody>
            <a:bodyPr wrap="none" lIns="76194" tIns="38097" rIns="76194" bIns="38097" anchor="ctr"/>
            <a:lstStyle/>
            <a:p>
              <a:endParaRPr lang="en-US" dirty="0">
                <a:latin typeface="+mn-lt"/>
              </a:endParaRPr>
            </a:p>
          </p:txBody>
        </p:sp>
      </p:grpSp>
      <p:grpSp>
        <p:nvGrpSpPr>
          <p:cNvPr id="26" name="Group 25"/>
          <p:cNvGrpSpPr/>
          <p:nvPr/>
        </p:nvGrpSpPr>
        <p:grpSpPr>
          <a:xfrm>
            <a:off x="1219200" y="1664898"/>
            <a:ext cx="2651760" cy="3895797"/>
            <a:chOff x="1219200" y="1664898"/>
            <a:chExt cx="2651760" cy="3895797"/>
          </a:xfrm>
        </p:grpSpPr>
        <p:sp>
          <p:nvSpPr>
            <p:cNvPr id="101379" name="AutoShape 5"/>
            <p:cNvSpPr>
              <a:spLocks noChangeArrowheads="1"/>
            </p:cNvSpPr>
            <p:nvPr/>
          </p:nvSpPr>
          <p:spPr bwMode="auto">
            <a:xfrm>
              <a:off x="1219200" y="1664898"/>
              <a:ext cx="2651760" cy="551284"/>
            </a:xfrm>
            <a:prstGeom prst="homePlate">
              <a:avLst/>
            </a:prstGeom>
            <a:ln w="19050">
              <a:solidFill>
                <a:schemeClr val="accent3">
                  <a:lumMod val="40000"/>
                  <a:lumOff val="60000"/>
                </a:schemeClr>
              </a:solidFill>
              <a:headEnd/>
              <a:tailEnd/>
            </a:ln>
          </p:spPr>
          <p:style>
            <a:lnRef idx="1">
              <a:schemeClr val="accent3"/>
            </a:lnRef>
            <a:fillRef idx="3">
              <a:schemeClr val="accent3"/>
            </a:fillRef>
            <a:effectRef idx="2">
              <a:schemeClr val="accent3"/>
            </a:effectRef>
            <a:fontRef idx="minor">
              <a:schemeClr val="lt1"/>
            </a:fontRef>
          </p:style>
          <p:txBody>
            <a:bodyPr wrap="none" lIns="91432" tIns="45717" rIns="91432" bIns="45717" anchor="ctr"/>
            <a:lstStyle/>
            <a:p>
              <a:pPr algn="ctr" defTabSz="914063"/>
              <a:r>
                <a:rPr lang="en-US" sz="2000" b="1" dirty="0" smtClean="0">
                  <a:gradFill>
                    <a:gsLst>
                      <a:gs pos="0">
                        <a:schemeClr val="tx1"/>
                      </a:gs>
                      <a:gs pos="100000">
                        <a:schemeClr val="tx1"/>
                      </a:gs>
                    </a:gsLst>
                    <a:lin ang="5400000" scaled="0"/>
                  </a:gradFill>
                  <a:effectLst>
                    <a:outerShdw blurRad="127000" algn="ctr" rotWithShape="0">
                      <a:schemeClr val="accent3">
                        <a:lumMod val="75000"/>
                        <a:alpha val="60000"/>
                      </a:schemeClr>
                    </a:outerShdw>
                  </a:effectLst>
                </a:rPr>
                <a:t>Purchase</a:t>
              </a:r>
              <a:endParaRPr lang="en-US" sz="2000" b="1" dirty="0">
                <a:gradFill>
                  <a:gsLst>
                    <a:gs pos="0">
                      <a:schemeClr val="tx1"/>
                    </a:gs>
                    <a:gs pos="100000">
                      <a:schemeClr val="tx1"/>
                    </a:gs>
                  </a:gsLst>
                  <a:lin ang="5400000" scaled="0"/>
                </a:gradFill>
                <a:effectLst>
                  <a:outerShdw blurRad="127000" algn="ctr" rotWithShape="0">
                    <a:schemeClr val="accent3">
                      <a:lumMod val="75000"/>
                      <a:alpha val="60000"/>
                    </a:schemeClr>
                  </a:outerShdw>
                </a:effectLst>
              </a:endParaRPr>
            </a:p>
          </p:txBody>
        </p:sp>
        <p:sp>
          <p:nvSpPr>
            <p:cNvPr id="101389" name="Text Box 15"/>
            <p:cNvSpPr txBox="1">
              <a:spLocks noChangeArrowheads="1"/>
            </p:cNvSpPr>
            <p:nvPr/>
          </p:nvSpPr>
          <p:spPr bwMode="auto">
            <a:xfrm>
              <a:off x="1273325" y="4554855"/>
              <a:ext cx="2240280" cy="1005840"/>
            </a:xfrm>
            <a:prstGeom prst="rect">
              <a:avLst/>
            </a:prstGeom>
          </p:spPr>
          <p:txBody>
            <a:bodyPr wrap="square" lIns="91432" tIns="45717" rIns="91432" bIns="45717" anchor="ctr" anchorCtr="0">
              <a:noAutofit/>
            </a:bodyPr>
            <a:lstStyle/>
            <a:p>
              <a:pPr algn="ctr">
                <a:lnSpc>
                  <a:spcPct val="90000"/>
                </a:lnSpc>
                <a:spcBef>
                  <a:spcPts val="380"/>
                </a:spcBef>
              </a:pPr>
              <a:r>
                <a:rPr lang="en-US" b="1" smtClean="0">
                  <a:gradFill>
                    <a:gsLst>
                      <a:gs pos="0">
                        <a:schemeClr val="tx1"/>
                      </a:gs>
                      <a:gs pos="100000">
                        <a:schemeClr val="tx1"/>
                      </a:gs>
                    </a:gsLst>
                    <a:lin ang="5400000" scaled="0"/>
                  </a:gradFill>
                </a:rPr>
                <a:t>Enable: </a:t>
              </a:r>
              <a:endParaRPr lang="en-US" b="1" dirty="0" smtClean="0">
                <a:gradFill>
                  <a:gsLst>
                    <a:gs pos="0">
                      <a:schemeClr val="tx1"/>
                    </a:gs>
                    <a:gs pos="100000">
                      <a:schemeClr val="tx1"/>
                    </a:gs>
                  </a:gsLst>
                  <a:lin ang="5400000" scaled="0"/>
                </a:gradFill>
              </a:endParaRPr>
            </a:p>
            <a:p>
              <a:pPr algn="ctr">
                <a:lnSpc>
                  <a:spcPct val="90000"/>
                </a:lnSpc>
                <a:spcBef>
                  <a:spcPts val="380"/>
                </a:spcBef>
              </a:pPr>
              <a:r>
                <a:rPr lang="en-US" dirty="0" smtClean="0">
                  <a:gradFill>
                    <a:gsLst>
                      <a:gs pos="0">
                        <a:schemeClr val="tx1"/>
                      </a:gs>
                      <a:gs pos="100000">
                        <a:schemeClr val="tx1"/>
                      </a:gs>
                    </a:gsLst>
                    <a:lin ang="5400000" scaled="0"/>
                  </a:gradFill>
                </a:rPr>
                <a:t>Try before you buy</a:t>
              </a:r>
              <a:endParaRPr lang="en-US" dirty="0">
                <a:gradFill>
                  <a:gsLst>
                    <a:gs pos="0">
                      <a:schemeClr val="tx1"/>
                    </a:gs>
                    <a:gs pos="100000">
                      <a:schemeClr val="tx1"/>
                    </a:gs>
                  </a:gsLst>
                  <a:lin ang="5400000" scaled="0"/>
                </a:gradFill>
              </a:endParaRPr>
            </a:p>
          </p:txBody>
        </p:sp>
        <p:sp>
          <p:nvSpPr>
            <p:cNvPr id="101391" name="Text Box 17"/>
            <p:cNvSpPr txBox="1">
              <a:spLocks noChangeArrowheads="1"/>
            </p:cNvSpPr>
            <p:nvPr/>
          </p:nvSpPr>
          <p:spPr bwMode="auto">
            <a:xfrm>
              <a:off x="1273325" y="2298161"/>
              <a:ext cx="2237132" cy="2042604"/>
            </a:xfrm>
            <a:prstGeom prst="rect">
              <a:avLst/>
            </a:prstGeom>
          </p:spPr>
          <p:txBody>
            <a:bodyPr wrap="square" lIns="91432" tIns="45717" rIns="91432" bIns="45717" anchor="ctr" anchorCtr="0">
              <a:noAutofit/>
            </a:bodyPr>
            <a:lstStyle/>
            <a:p>
              <a:pPr algn="ctr">
                <a:lnSpc>
                  <a:spcPct val="90000"/>
                </a:lnSpc>
                <a:spcBef>
                  <a:spcPts val="380"/>
                </a:spcBef>
              </a:pPr>
              <a:r>
                <a:rPr lang="en-US" b="1" dirty="0" smtClean="0">
                  <a:gradFill>
                    <a:gsLst>
                      <a:gs pos="0">
                        <a:schemeClr val="tx1"/>
                      </a:gs>
                      <a:gs pos="100000">
                        <a:schemeClr val="tx1"/>
                      </a:gs>
                    </a:gsLst>
                    <a:lin ang="5400000" scaled="0"/>
                  </a:gradFill>
                </a:rPr>
                <a:t>From:</a:t>
              </a:r>
            </a:p>
            <a:p>
              <a:pPr algn="ctr">
                <a:lnSpc>
                  <a:spcPct val="90000"/>
                </a:lnSpc>
                <a:spcBef>
                  <a:spcPts val="380"/>
                </a:spcBef>
              </a:pPr>
              <a:r>
                <a:rPr lang="en-US" dirty="0" smtClean="0">
                  <a:gradFill>
                    <a:gsLst>
                      <a:gs pos="0">
                        <a:schemeClr val="tx1"/>
                      </a:gs>
                      <a:gs pos="100000">
                        <a:schemeClr val="tx1"/>
                      </a:gs>
                    </a:gsLst>
                    <a:lin ang="5400000" scaled="0"/>
                  </a:gradFill>
                </a:rPr>
                <a:t>Long eval process</a:t>
              </a:r>
            </a:p>
            <a:p>
              <a:pPr algn="ctr">
                <a:lnSpc>
                  <a:spcPct val="90000"/>
                </a:lnSpc>
                <a:spcBef>
                  <a:spcPts val="380"/>
                </a:spcBef>
              </a:pPr>
              <a:r>
                <a:rPr lang="en-US" dirty="0" smtClean="0">
                  <a:gradFill>
                    <a:gsLst>
                      <a:gs pos="0">
                        <a:schemeClr val="tx1"/>
                      </a:gs>
                      <a:gs pos="100000">
                        <a:schemeClr val="tx1"/>
                      </a:gs>
                    </a:gsLst>
                    <a:lin ang="5400000" scaled="0"/>
                  </a:gradFill>
                </a:rPr>
                <a:t>CapEx</a:t>
              </a:r>
            </a:p>
            <a:p>
              <a:pPr algn="ctr">
                <a:lnSpc>
                  <a:spcPct val="90000"/>
                </a:lnSpc>
                <a:spcBef>
                  <a:spcPts val="380"/>
                </a:spcBef>
              </a:pPr>
              <a:endParaRPr lang="en-US" dirty="0" smtClean="0">
                <a:gradFill>
                  <a:gsLst>
                    <a:gs pos="0">
                      <a:schemeClr val="tx1"/>
                    </a:gs>
                    <a:gs pos="100000">
                      <a:schemeClr val="tx1"/>
                    </a:gs>
                  </a:gsLst>
                  <a:lin ang="5400000" scaled="0"/>
                </a:gradFill>
              </a:endParaRPr>
            </a:p>
            <a:p>
              <a:pPr algn="ctr">
                <a:lnSpc>
                  <a:spcPct val="90000"/>
                </a:lnSpc>
                <a:spcBef>
                  <a:spcPts val="380"/>
                </a:spcBef>
              </a:pPr>
              <a:r>
                <a:rPr lang="en-US" b="1" dirty="0" smtClean="0">
                  <a:gradFill>
                    <a:gsLst>
                      <a:gs pos="0">
                        <a:schemeClr val="tx1"/>
                      </a:gs>
                      <a:gs pos="100000">
                        <a:schemeClr val="tx1"/>
                      </a:gs>
                    </a:gsLst>
                    <a:lin ang="5400000" scaled="0"/>
                  </a:gradFill>
                </a:rPr>
                <a:t>To:</a:t>
              </a:r>
            </a:p>
            <a:p>
              <a:pPr algn="ctr">
                <a:lnSpc>
                  <a:spcPct val="90000"/>
                </a:lnSpc>
                <a:spcBef>
                  <a:spcPts val="380"/>
                </a:spcBef>
              </a:pPr>
              <a:r>
                <a:rPr lang="en-US" dirty="0" smtClean="0">
                  <a:gradFill>
                    <a:gsLst>
                      <a:gs pos="0">
                        <a:schemeClr val="tx1"/>
                      </a:gs>
                      <a:gs pos="100000">
                        <a:schemeClr val="tx1"/>
                      </a:gs>
                    </a:gsLst>
                    <a:lin ang="5400000" scaled="0"/>
                  </a:gradFill>
                </a:rPr>
                <a:t>Try before you buy</a:t>
              </a:r>
            </a:p>
            <a:p>
              <a:pPr algn="ctr">
                <a:lnSpc>
                  <a:spcPct val="90000"/>
                </a:lnSpc>
                <a:spcBef>
                  <a:spcPts val="380"/>
                </a:spcBef>
              </a:pPr>
              <a:r>
                <a:rPr lang="en-US" dirty="0" smtClean="0">
                  <a:gradFill>
                    <a:gsLst>
                      <a:gs pos="0">
                        <a:schemeClr val="tx1"/>
                      </a:gs>
                      <a:gs pos="100000">
                        <a:schemeClr val="tx1"/>
                      </a:gs>
                    </a:gsLst>
                    <a:lin ang="5400000" scaled="0"/>
                  </a:gradFill>
                </a:rPr>
                <a:t>OpEx</a:t>
              </a:r>
            </a:p>
          </p:txBody>
        </p:sp>
      </p:grpSp>
      <p:grpSp>
        <p:nvGrpSpPr>
          <p:cNvPr id="27" name="Group 26"/>
          <p:cNvGrpSpPr/>
          <p:nvPr/>
        </p:nvGrpSpPr>
        <p:grpSpPr>
          <a:xfrm>
            <a:off x="3581401" y="1664898"/>
            <a:ext cx="2651760" cy="3895797"/>
            <a:chOff x="3581401" y="1664898"/>
            <a:chExt cx="2651760" cy="3895797"/>
          </a:xfrm>
        </p:grpSpPr>
        <p:sp>
          <p:nvSpPr>
            <p:cNvPr id="101380" name="AutoShape 6"/>
            <p:cNvSpPr>
              <a:spLocks noChangeArrowheads="1"/>
            </p:cNvSpPr>
            <p:nvPr/>
          </p:nvSpPr>
          <p:spPr bwMode="auto">
            <a:xfrm>
              <a:off x="3581401" y="1664898"/>
              <a:ext cx="2651760" cy="551284"/>
            </a:xfrm>
            <a:prstGeom prst="homePlate">
              <a:avLst/>
            </a:prstGeom>
            <a:ln w="19050">
              <a:solidFill>
                <a:schemeClr val="accent3">
                  <a:lumMod val="40000"/>
                  <a:lumOff val="60000"/>
                </a:schemeClr>
              </a:solidFill>
              <a:headEnd/>
              <a:tailEnd/>
            </a:ln>
          </p:spPr>
          <p:style>
            <a:lnRef idx="1">
              <a:schemeClr val="accent3"/>
            </a:lnRef>
            <a:fillRef idx="3">
              <a:schemeClr val="accent3"/>
            </a:fillRef>
            <a:effectRef idx="2">
              <a:schemeClr val="accent3"/>
            </a:effectRef>
            <a:fontRef idx="minor">
              <a:schemeClr val="lt1"/>
            </a:fontRef>
          </p:style>
          <p:txBody>
            <a:bodyPr wrap="none" lIns="91432" tIns="45717" rIns="91432" bIns="45717" anchor="ctr"/>
            <a:lstStyle/>
            <a:p>
              <a:pPr algn="ctr" defTabSz="914063"/>
              <a:r>
                <a:rPr lang="en-US" sz="2000" b="1" dirty="0" smtClean="0">
                  <a:gradFill>
                    <a:gsLst>
                      <a:gs pos="0">
                        <a:schemeClr val="tx1"/>
                      </a:gs>
                      <a:gs pos="100000">
                        <a:schemeClr val="tx1"/>
                      </a:gs>
                    </a:gsLst>
                    <a:lin ang="5400000" scaled="0"/>
                  </a:gradFill>
                  <a:effectLst>
                    <a:outerShdw blurRad="127000" algn="ctr" rotWithShape="0">
                      <a:schemeClr val="accent3">
                        <a:lumMod val="75000"/>
                        <a:alpha val="60000"/>
                      </a:schemeClr>
                    </a:outerShdw>
                  </a:effectLst>
                </a:rPr>
                <a:t> Deployment</a:t>
              </a:r>
              <a:endParaRPr lang="en-US" sz="2000" b="1" dirty="0">
                <a:gradFill>
                  <a:gsLst>
                    <a:gs pos="0">
                      <a:schemeClr val="tx1"/>
                    </a:gs>
                    <a:gs pos="100000">
                      <a:schemeClr val="tx1"/>
                    </a:gs>
                  </a:gsLst>
                  <a:lin ang="5400000" scaled="0"/>
                </a:gradFill>
                <a:effectLst>
                  <a:outerShdw blurRad="127000" algn="ctr" rotWithShape="0">
                    <a:schemeClr val="accent3">
                      <a:lumMod val="75000"/>
                      <a:alpha val="60000"/>
                    </a:schemeClr>
                  </a:outerShdw>
                </a:effectLst>
              </a:endParaRPr>
            </a:p>
          </p:txBody>
        </p:sp>
        <p:sp>
          <p:nvSpPr>
            <p:cNvPr id="101392" name="Text Box 18"/>
            <p:cNvSpPr txBox="1">
              <a:spLocks noChangeArrowheads="1"/>
            </p:cNvSpPr>
            <p:nvPr/>
          </p:nvSpPr>
          <p:spPr bwMode="auto">
            <a:xfrm>
              <a:off x="3633768" y="2299907"/>
              <a:ext cx="2240280" cy="2039112"/>
            </a:xfrm>
            <a:prstGeom prst="rect">
              <a:avLst/>
            </a:prstGeom>
          </p:spPr>
          <p:txBody>
            <a:bodyPr wrap="square" lIns="91432" tIns="45717" rIns="91432" bIns="45717" anchor="ctr" anchorCtr="0">
              <a:noAutofit/>
            </a:bodyPr>
            <a:lstStyle/>
            <a:p>
              <a:pPr algn="ctr">
                <a:lnSpc>
                  <a:spcPct val="90000"/>
                </a:lnSpc>
                <a:spcBef>
                  <a:spcPts val="380"/>
                </a:spcBef>
              </a:pPr>
              <a:r>
                <a:rPr lang="en-US" b="1" dirty="0" smtClean="0">
                  <a:gradFill>
                    <a:gsLst>
                      <a:gs pos="0">
                        <a:schemeClr val="tx1"/>
                      </a:gs>
                      <a:gs pos="100000">
                        <a:schemeClr val="tx1"/>
                      </a:gs>
                    </a:gsLst>
                    <a:lin ang="5400000" scaled="0"/>
                  </a:gradFill>
                </a:rPr>
                <a:t>From:</a:t>
              </a:r>
            </a:p>
            <a:p>
              <a:pPr algn="ctr">
                <a:lnSpc>
                  <a:spcPct val="90000"/>
                </a:lnSpc>
                <a:spcBef>
                  <a:spcPts val="380"/>
                </a:spcBef>
              </a:pPr>
              <a:r>
                <a:rPr lang="en-US" dirty="0" smtClean="0">
                  <a:gradFill>
                    <a:gsLst>
                      <a:gs pos="0">
                        <a:schemeClr val="tx1"/>
                      </a:gs>
                      <a:gs pos="100000">
                        <a:schemeClr val="tx1"/>
                      </a:gs>
                    </a:gsLst>
                    <a:lin ang="5400000" scaled="0"/>
                  </a:gradFill>
                </a:rPr>
                <a:t>Customization</a:t>
              </a:r>
              <a:br>
                <a:rPr lang="en-US" dirty="0" smtClean="0">
                  <a:gradFill>
                    <a:gsLst>
                      <a:gs pos="0">
                        <a:schemeClr val="tx1"/>
                      </a:gs>
                      <a:gs pos="100000">
                        <a:schemeClr val="tx1"/>
                      </a:gs>
                    </a:gsLst>
                    <a:lin ang="5400000" scaled="0"/>
                  </a:gradFill>
                </a:rPr>
              </a:br>
              <a:endParaRPr lang="en-US" dirty="0" smtClean="0">
                <a:gradFill>
                  <a:gsLst>
                    <a:gs pos="0">
                      <a:schemeClr val="tx1"/>
                    </a:gs>
                    <a:gs pos="100000">
                      <a:schemeClr val="tx1"/>
                    </a:gs>
                  </a:gsLst>
                  <a:lin ang="5400000" scaled="0"/>
                </a:gradFill>
              </a:endParaRPr>
            </a:p>
            <a:p>
              <a:pPr algn="ctr">
                <a:lnSpc>
                  <a:spcPct val="90000"/>
                </a:lnSpc>
                <a:spcBef>
                  <a:spcPts val="380"/>
                </a:spcBef>
              </a:pPr>
              <a:r>
                <a:rPr lang="en-US" b="1" dirty="0" smtClean="0">
                  <a:gradFill>
                    <a:gsLst>
                      <a:gs pos="0">
                        <a:schemeClr val="tx1"/>
                      </a:gs>
                      <a:gs pos="100000">
                        <a:schemeClr val="tx1"/>
                      </a:gs>
                    </a:gsLst>
                    <a:lin ang="5400000" scaled="0"/>
                  </a:gradFill>
                </a:rPr>
                <a:t>To:</a:t>
              </a:r>
            </a:p>
            <a:p>
              <a:pPr algn="ctr">
                <a:lnSpc>
                  <a:spcPct val="90000"/>
                </a:lnSpc>
                <a:spcBef>
                  <a:spcPts val="380"/>
                </a:spcBef>
              </a:pPr>
              <a:r>
                <a:rPr lang="en-US" dirty="0" smtClean="0">
                  <a:gradFill>
                    <a:gsLst>
                      <a:gs pos="0">
                        <a:schemeClr val="tx1"/>
                      </a:gs>
                      <a:gs pos="100000">
                        <a:schemeClr val="tx1"/>
                      </a:gs>
                    </a:gsLst>
                    <a:lin ang="5400000" scaled="0"/>
                  </a:gradFill>
                </a:rPr>
                <a:t>Configuration</a:t>
              </a:r>
              <a:endParaRPr lang="en-US" dirty="0">
                <a:gradFill>
                  <a:gsLst>
                    <a:gs pos="0">
                      <a:schemeClr val="tx1"/>
                    </a:gs>
                    <a:gs pos="100000">
                      <a:schemeClr val="tx1"/>
                    </a:gs>
                  </a:gsLst>
                  <a:lin ang="5400000" scaled="0"/>
                </a:gradFill>
              </a:endParaRPr>
            </a:p>
          </p:txBody>
        </p:sp>
        <p:sp>
          <p:nvSpPr>
            <p:cNvPr id="101393" name="Text Box 19"/>
            <p:cNvSpPr txBox="1">
              <a:spLocks noChangeArrowheads="1"/>
            </p:cNvSpPr>
            <p:nvPr/>
          </p:nvSpPr>
          <p:spPr bwMode="auto">
            <a:xfrm>
              <a:off x="3633768" y="4554855"/>
              <a:ext cx="2240280" cy="1005840"/>
            </a:xfrm>
            <a:prstGeom prst="rect">
              <a:avLst/>
            </a:prstGeom>
          </p:spPr>
          <p:txBody>
            <a:bodyPr wrap="square" lIns="91432" tIns="45717" rIns="91432" bIns="45717" anchor="ctr" anchorCtr="0">
              <a:noAutofit/>
            </a:bodyPr>
            <a:lstStyle/>
            <a:p>
              <a:pPr algn="ctr">
                <a:lnSpc>
                  <a:spcPct val="90000"/>
                </a:lnSpc>
                <a:spcBef>
                  <a:spcPts val="380"/>
                </a:spcBef>
              </a:pPr>
              <a:r>
                <a:rPr lang="en-US" b="1" dirty="0" smtClean="0">
                  <a:gradFill>
                    <a:gsLst>
                      <a:gs pos="0">
                        <a:schemeClr val="tx1"/>
                      </a:gs>
                      <a:gs pos="100000">
                        <a:schemeClr val="tx1"/>
                      </a:gs>
                    </a:gsLst>
                    <a:lin ang="5400000" scaled="0"/>
                  </a:gradFill>
                </a:rPr>
                <a:t>Enable:</a:t>
              </a:r>
            </a:p>
            <a:p>
              <a:pPr algn="ctr">
                <a:lnSpc>
                  <a:spcPct val="90000"/>
                </a:lnSpc>
                <a:spcBef>
                  <a:spcPts val="380"/>
                </a:spcBef>
              </a:pPr>
              <a:r>
                <a:rPr lang="en-US" dirty="0" smtClean="0">
                  <a:gradFill>
                    <a:gsLst>
                      <a:gs pos="0">
                        <a:schemeClr val="tx1"/>
                      </a:gs>
                      <a:gs pos="100000">
                        <a:schemeClr val="tx1"/>
                      </a:gs>
                    </a:gsLst>
                    <a:lin ang="5400000" scaled="0"/>
                  </a:gradFill>
                </a:rPr>
                <a:t>Configuration (no custom code)</a:t>
              </a:r>
            </a:p>
          </p:txBody>
        </p:sp>
      </p:grpSp>
      <p:grpSp>
        <p:nvGrpSpPr>
          <p:cNvPr id="28" name="Group 27"/>
          <p:cNvGrpSpPr/>
          <p:nvPr/>
        </p:nvGrpSpPr>
        <p:grpSpPr>
          <a:xfrm>
            <a:off x="5943600" y="1664898"/>
            <a:ext cx="2651760" cy="3895797"/>
            <a:chOff x="5943600" y="1664898"/>
            <a:chExt cx="2651760" cy="3895797"/>
          </a:xfrm>
        </p:grpSpPr>
        <p:sp>
          <p:nvSpPr>
            <p:cNvPr id="101381" name="AutoShape 7"/>
            <p:cNvSpPr>
              <a:spLocks noChangeArrowheads="1"/>
            </p:cNvSpPr>
            <p:nvPr/>
          </p:nvSpPr>
          <p:spPr bwMode="auto">
            <a:xfrm>
              <a:off x="5943600" y="1664898"/>
              <a:ext cx="2651760" cy="551284"/>
            </a:xfrm>
            <a:prstGeom prst="homePlate">
              <a:avLst/>
            </a:prstGeom>
            <a:ln w="19050">
              <a:solidFill>
                <a:schemeClr val="accent3">
                  <a:lumMod val="40000"/>
                  <a:lumOff val="60000"/>
                </a:schemeClr>
              </a:solidFill>
              <a:headEnd/>
              <a:tailEnd/>
            </a:ln>
          </p:spPr>
          <p:style>
            <a:lnRef idx="1">
              <a:schemeClr val="accent3"/>
            </a:lnRef>
            <a:fillRef idx="3">
              <a:schemeClr val="accent3"/>
            </a:fillRef>
            <a:effectRef idx="2">
              <a:schemeClr val="accent3"/>
            </a:effectRef>
            <a:fontRef idx="minor">
              <a:schemeClr val="lt1"/>
            </a:fontRef>
          </p:style>
          <p:txBody>
            <a:bodyPr wrap="none" lIns="91432" tIns="45717" rIns="91432" bIns="45717" anchor="ctr"/>
            <a:lstStyle/>
            <a:p>
              <a:pPr algn="ctr" defTabSz="914063"/>
              <a:r>
                <a:rPr lang="en-US" sz="2000" b="1" dirty="0" smtClean="0">
                  <a:gradFill>
                    <a:gsLst>
                      <a:gs pos="0">
                        <a:schemeClr val="tx1"/>
                      </a:gs>
                      <a:gs pos="100000">
                        <a:schemeClr val="tx1"/>
                      </a:gs>
                    </a:gsLst>
                    <a:lin ang="5400000" scaled="0"/>
                  </a:gradFill>
                  <a:effectLst>
                    <a:outerShdw blurRad="127000" algn="ctr" rotWithShape="0">
                      <a:schemeClr val="accent3">
                        <a:lumMod val="75000"/>
                        <a:alpha val="60000"/>
                      </a:schemeClr>
                    </a:outerShdw>
                  </a:effectLst>
                </a:rPr>
                <a:t> Management</a:t>
              </a:r>
              <a:endParaRPr lang="en-US" sz="2000" b="1" dirty="0">
                <a:gradFill>
                  <a:gsLst>
                    <a:gs pos="0">
                      <a:schemeClr val="tx1"/>
                    </a:gs>
                    <a:gs pos="100000">
                      <a:schemeClr val="tx1"/>
                    </a:gs>
                  </a:gsLst>
                  <a:lin ang="5400000" scaled="0"/>
                </a:gradFill>
                <a:effectLst>
                  <a:outerShdw blurRad="127000" algn="ctr" rotWithShape="0">
                    <a:schemeClr val="accent3">
                      <a:lumMod val="75000"/>
                      <a:alpha val="60000"/>
                    </a:schemeClr>
                  </a:outerShdw>
                </a:effectLst>
              </a:endParaRPr>
            </a:p>
          </p:txBody>
        </p:sp>
        <p:sp>
          <p:nvSpPr>
            <p:cNvPr id="101394" name="Text Box 20"/>
            <p:cNvSpPr txBox="1">
              <a:spLocks noChangeArrowheads="1"/>
            </p:cNvSpPr>
            <p:nvPr/>
          </p:nvSpPr>
          <p:spPr bwMode="auto">
            <a:xfrm>
              <a:off x="5977077" y="2299907"/>
              <a:ext cx="2286000" cy="2039112"/>
            </a:xfrm>
            <a:prstGeom prst="rect">
              <a:avLst/>
            </a:prstGeom>
          </p:spPr>
          <p:txBody>
            <a:bodyPr wrap="square" lIns="91432" tIns="45717" rIns="91432" bIns="45717" anchor="ctr" anchorCtr="0">
              <a:noAutofit/>
            </a:bodyPr>
            <a:lstStyle/>
            <a:p>
              <a:pPr algn="ctr">
                <a:lnSpc>
                  <a:spcPct val="90000"/>
                </a:lnSpc>
                <a:spcBef>
                  <a:spcPts val="380"/>
                </a:spcBef>
              </a:pPr>
              <a:r>
                <a:rPr lang="en-US" b="1" dirty="0" smtClean="0">
                  <a:gradFill>
                    <a:gsLst>
                      <a:gs pos="0">
                        <a:schemeClr val="tx1"/>
                      </a:gs>
                      <a:gs pos="100000">
                        <a:schemeClr val="tx1"/>
                      </a:gs>
                    </a:gsLst>
                    <a:lin ang="5400000" scaled="0"/>
                  </a:gradFill>
                </a:rPr>
                <a:t>From:</a:t>
              </a:r>
            </a:p>
            <a:p>
              <a:pPr algn="ctr">
                <a:lnSpc>
                  <a:spcPct val="90000"/>
                </a:lnSpc>
                <a:spcBef>
                  <a:spcPts val="380"/>
                </a:spcBef>
              </a:pPr>
              <a:r>
                <a:rPr lang="en-US" dirty="0" smtClean="0">
                  <a:gradFill>
                    <a:gsLst>
                      <a:gs pos="0">
                        <a:schemeClr val="tx1"/>
                      </a:gs>
                      <a:gs pos="100000">
                        <a:schemeClr val="tx1"/>
                      </a:gs>
                    </a:gsLst>
                    <a:lin ang="5400000" scaled="0"/>
                  </a:gradFill>
                </a:rPr>
                <a:t>Reliance on internal IT</a:t>
              </a:r>
              <a:br>
                <a:rPr lang="en-US" dirty="0" smtClean="0">
                  <a:gradFill>
                    <a:gsLst>
                      <a:gs pos="0">
                        <a:schemeClr val="tx1"/>
                      </a:gs>
                      <a:gs pos="100000">
                        <a:schemeClr val="tx1"/>
                      </a:gs>
                    </a:gsLst>
                    <a:lin ang="5400000" scaled="0"/>
                  </a:gradFill>
                </a:rPr>
              </a:br>
              <a:endParaRPr lang="en-US" dirty="0" smtClean="0">
                <a:gradFill>
                  <a:gsLst>
                    <a:gs pos="0">
                      <a:schemeClr val="tx1"/>
                    </a:gs>
                    <a:gs pos="100000">
                      <a:schemeClr val="tx1"/>
                    </a:gs>
                  </a:gsLst>
                  <a:lin ang="5400000" scaled="0"/>
                </a:gradFill>
              </a:endParaRPr>
            </a:p>
            <a:p>
              <a:pPr algn="ctr">
                <a:lnSpc>
                  <a:spcPct val="90000"/>
                </a:lnSpc>
                <a:spcBef>
                  <a:spcPts val="380"/>
                </a:spcBef>
              </a:pPr>
              <a:r>
                <a:rPr lang="en-US" b="1" dirty="0" smtClean="0">
                  <a:gradFill>
                    <a:gsLst>
                      <a:gs pos="0">
                        <a:schemeClr val="tx1"/>
                      </a:gs>
                      <a:gs pos="100000">
                        <a:schemeClr val="tx1"/>
                      </a:gs>
                    </a:gsLst>
                    <a:lin ang="5400000" scaled="0"/>
                  </a:gradFill>
                </a:rPr>
                <a:t>To:</a:t>
              </a:r>
            </a:p>
            <a:p>
              <a:pPr algn="ctr">
                <a:lnSpc>
                  <a:spcPct val="90000"/>
                </a:lnSpc>
                <a:spcBef>
                  <a:spcPts val="380"/>
                </a:spcBef>
              </a:pPr>
              <a:r>
                <a:rPr lang="en-US" dirty="0" smtClean="0">
                  <a:gradFill>
                    <a:gsLst>
                      <a:gs pos="0">
                        <a:schemeClr val="tx1"/>
                      </a:gs>
                      <a:gs pos="100000">
                        <a:schemeClr val="tx1"/>
                      </a:gs>
                    </a:gsLst>
                    <a:lin ang="5400000" scaled="0"/>
                  </a:gradFill>
                </a:rPr>
                <a:t>SLAs</a:t>
              </a:r>
              <a:endParaRPr lang="en-US" dirty="0">
                <a:gradFill>
                  <a:gsLst>
                    <a:gs pos="0">
                      <a:schemeClr val="tx1"/>
                    </a:gs>
                    <a:gs pos="100000">
                      <a:schemeClr val="tx1"/>
                    </a:gs>
                  </a:gsLst>
                  <a:lin ang="5400000" scaled="0"/>
                </a:gradFill>
              </a:endParaRPr>
            </a:p>
          </p:txBody>
        </p:sp>
        <p:sp>
          <p:nvSpPr>
            <p:cNvPr id="101395" name="Text Box 21"/>
            <p:cNvSpPr txBox="1">
              <a:spLocks noChangeArrowheads="1"/>
            </p:cNvSpPr>
            <p:nvPr/>
          </p:nvSpPr>
          <p:spPr bwMode="auto">
            <a:xfrm>
              <a:off x="5977077" y="4554855"/>
              <a:ext cx="2240280" cy="1005840"/>
            </a:xfrm>
            <a:prstGeom prst="rect">
              <a:avLst/>
            </a:prstGeom>
          </p:spPr>
          <p:txBody>
            <a:bodyPr wrap="square" lIns="91432" tIns="45717" rIns="91432" bIns="45717" anchor="ctr" anchorCtr="0">
              <a:noAutofit/>
            </a:bodyPr>
            <a:lstStyle/>
            <a:p>
              <a:pPr algn="ctr">
                <a:lnSpc>
                  <a:spcPct val="90000"/>
                </a:lnSpc>
                <a:spcBef>
                  <a:spcPts val="380"/>
                </a:spcBef>
              </a:pPr>
              <a:r>
                <a:rPr lang="en-US" b="1" dirty="0" smtClean="0">
                  <a:gradFill>
                    <a:gsLst>
                      <a:gs pos="0">
                        <a:schemeClr val="tx1"/>
                      </a:gs>
                      <a:gs pos="100000">
                        <a:schemeClr val="tx1"/>
                      </a:gs>
                    </a:gsLst>
                    <a:lin ang="5400000" scaled="0"/>
                  </a:gradFill>
                </a:rPr>
                <a:t>Enable:</a:t>
              </a:r>
            </a:p>
            <a:p>
              <a:pPr algn="ctr">
                <a:lnSpc>
                  <a:spcPct val="90000"/>
                </a:lnSpc>
                <a:spcBef>
                  <a:spcPts val="380"/>
                </a:spcBef>
              </a:pPr>
              <a:r>
                <a:rPr lang="en-US" dirty="0" smtClean="0">
                  <a:gradFill>
                    <a:gsLst>
                      <a:gs pos="0">
                        <a:schemeClr val="tx1"/>
                      </a:gs>
                      <a:gs pos="100000">
                        <a:schemeClr val="tx1"/>
                      </a:gs>
                    </a:gsLst>
                    <a:lin ang="5400000" scaled="0"/>
                  </a:gradFill>
                </a:rPr>
                <a:t>SLA monitoring/ enforcement</a:t>
              </a:r>
            </a:p>
          </p:txBody>
        </p:sp>
      </p:grpSp>
      <p:sp>
        <p:nvSpPr>
          <p:cNvPr id="101386" name="Text Box 12"/>
          <p:cNvSpPr txBox="1">
            <a:spLocks noChangeArrowheads="1"/>
          </p:cNvSpPr>
          <p:nvPr/>
        </p:nvSpPr>
        <p:spPr bwMode="auto">
          <a:xfrm rot="16200000">
            <a:off x="246222" y="3104020"/>
            <a:ext cx="1371600" cy="430887"/>
          </a:xfrm>
          <a:prstGeom prst="rect">
            <a:avLst/>
          </a:prstGeom>
          <a:noFill/>
          <a:ln w="9525">
            <a:noFill/>
            <a:round/>
            <a:headEnd/>
            <a:tailEnd/>
          </a:ln>
        </p:spPr>
        <p:txBody>
          <a:bodyPr wrap="square" lIns="0" tIns="0" rIns="0" bIns="0" anchor="t" anchorCtr="0">
            <a:spAutoFit/>
          </a:bodyPr>
          <a:lstStyle/>
          <a:p>
            <a:pPr algn="ctr" defTabSz="914063">
              <a:spcBef>
                <a:spcPct val="50000"/>
              </a:spcBef>
            </a:pPr>
            <a:r>
              <a:rPr lang="en-US" sz="2800" b="1" dirty="0" smtClean="0">
                <a:gradFill>
                  <a:gsLst>
                    <a:gs pos="0">
                      <a:schemeClr val="tx1">
                        <a:alpha val="50000"/>
                      </a:schemeClr>
                    </a:gs>
                    <a:gs pos="100000">
                      <a:schemeClr val="tx1">
                        <a:alpha val="50000"/>
                      </a:schemeClr>
                    </a:gs>
                  </a:gsLst>
                  <a:lin ang="5400000" scaled="0"/>
                </a:gradFill>
              </a:rPr>
              <a:t>Buyer</a:t>
            </a:r>
            <a:endParaRPr lang="en-US" sz="2800" b="1" dirty="0">
              <a:gradFill>
                <a:gsLst>
                  <a:gs pos="0">
                    <a:schemeClr val="tx1">
                      <a:alpha val="50000"/>
                    </a:schemeClr>
                  </a:gs>
                  <a:gs pos="100000">
                    <a:schemeClr val="tx1">
                      <a:alpha val="50000"/>
                    </a:schemeClr>
                  </a:gs>
                </a:gsLst>
                <a:lin ang="5400000" scaled="0"/>
              </a:gradFill>
            </a:endParaRPr>
          </a:p>
        </p:txBody>
      </p:sp>
      <p:sp>
        <p:nvSpPr>
          <p:cNvPr id="101387" name="Text Box 13"/>
          <p:cNvSpPr txBox="1">
            <a:spLocks noChangeArrowheads="1"/>
          </p:cNvSpPr>
          <p:nvPr/>
        </p:nvSpPr>
        <p:spPr bwMode="auto">
          <a:xfrm rot="16200000">
            <a:off x="350997" y="4842333"/>
            <a:ext cx="1162050" cy="430887"/>
          </a:xfrm>
          <a:prstGeom prst="rect">
            <a:avLst/>
          </a:prstGeom>
          <a:noFill/>
          <a:ln w="9525">
            <a:noFill/>
            <a:round/>
            <a:headEnd/>
            <a:tailEnd/>
          </a:ln>
        </p:spPr>
        <p:txBody>
          <a:bodyPr wrap="square" lIns="0" tIns="0" rIns="0" bIns="0" anchor="t" anchorCtr="0">
            <a:spAutoFit/>
          </a:bodyPr>
          <a:lstStyle/>
          <a:p>
            <a:pPr algn="ctr" defTabSz="914063">
              <a:spcBef>
                <a:spcPct val="50000"/>
              </a:spcBef>
            </a:pPr>
            <a:r>
              <a:rPr lang="en-US" sz="2800" b="1" dirty="0" smtClean="0">
                <a:gradFill>
                  <a:gsLst>
                    <a:gs pos="0">
                      <a:schemeClr val="tx1">
                        <a:alpha val="50000"/>
                      </a:schemeClr>
                    </a:gs>
                    <a:gs pos="100000">
                      <a:schemeClr val="tx1">
                        <a:alpha val="50000"/>
                      </a:schemeClr>
                    </a:gs>
                  </a:gsLst>
                  <a:lin ang="5400000" scaled="0"/>
                </a:gradFill>
              </a:rPr>
              <a:t>Seller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linds(horizontal)">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horizontal)">
                                      <p:cBhvr>
                                        <p:cTn id="1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5" name="Title 479234"/>
          <p:cNvSpPr>
            <a:spLocks noGrp="1" noChangeArrowheads="1"/>
          </p:cNvSpPr>
          <p:nvPr>
            <p:ph type="title"/>
          </p:nvPr>
        </p:nvSpPr>
        <p:spPr>
          <a:xfrm>
            <a:off x="381000" y="230188"/>
            <a:ext cx="8382000" cy="941796"/>
          </a:xfrm>
        </p:spPr>
        <p:txBody>
          <a:bodyPr/>
          <a:lstStyle/>
          <a:p>
            <a:r>
              <a:rPr lang="en-US" dirty="0" smtClean="0"/>
              <a:t>Challenge Number 1</a:t>
            </a:r>
            <a:br>
              <a:rPr lang="en-US" dirty="0" smtClean="0"/>
            </a:br>
            <a:r>
              <a:rPr sz="2800" dirty="0" smtClean="0">
                <a:gradFill>
                  <a:gsLst>
                    <a:gs pos="5000">
                      <a:schemeClr val="accent2">
                        <a:lumMod val="20000"/>
                        <a:lumOff val="80000"/>
                      </a:schemeClr>
                    </a:gs>
                    <a:gs pos="85000">
                      <a:schemeClr val="accent2">
                        <a:lumMod val="20000"/>
                        <a:lumOff val="80000"/>
                      </a:schemeClr>
                    </a:gs>
                  </a:gsLst>
                  <a:lin ang="5400000" scaled="0"/>
                </a:gradFill>
              </a:rPr>
              <a:t>Achieving </a:t>
            </a:r>
            <a:r>
              <a:rPr lang="en-US" sz="2800" dirty="0" smtClean="0">
                <a:gradFill>
                  <a:gsLst>
                    <a:gs pos="5000">
                      <a:schemeClr val="accent2">
                        <a:lumMod val="20000"/>
                        <a:lumOff val="80000"/>
                      </a:schemeClr>
                    </a:gs>
                    <a:gs pos="85000">
                      <a:schemeClr val="accent2">
                        <a:lumMod val="20000"/>
                        <a:lumOff val="80000"/>
                      </a:schemeClr>
                    </a:gs>
                  </a:gsLst>
                  <a:lin ang="5400000" scaled="0"/>
                </a:gradFill>
              </a:rPr>
              <a:t>economy of scale</a:t>
            </a:r>
            <a:endParaRPr sz="2800" dirty="0" smtClean="0">
              <a:gradFill>
                <a:gsLst>
                  <a:gs pos="5000">
                    <a:schemeClr val="accent2">
                      <a:lumMod val="20000"/>
                      <a:lumOff val="80000"/>
                    </a:schemeClr>
                  </a:gs>
                  <a:gs pos="85000">
                    <a:schemeClr val="accent2">
                      <a:lumMod val="20000"/>
                      <a:lumOff val="80000"/>
                    </a:schemeClr>
                  </a:gs>
                </a:gsLst>
                <a:lin ang="5400000" scaled="0"/>
              </a:gradFill>
            </a:endParaRPr>
          </a:p>
        </p:txBody>
      </p:sp>
      <p:graphicFrame>
        <p:nvGraphicFramePr>
          <p:cNvPr id="15" name="Chart 14"/>
          <p:cNvGraphicFramePr/>
          <p:nvPr/>
        </p:nvGraphicFramePr>
        <p:xfrm>
          <a:off x="1237060" y="1600200"/>
          <a:ext cx="6669881" cy="44465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p:nvPr/>
        </p:nvGraphicFramePr>
        <p:xfrm>
          <a:off x="1237060" y="1600200"/>
          <a:ext cx="6669881" cy="444658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p:nvPr/>
        </p:nvGraphicFramePr>
        <p:xfrm>
          <a:off x="1237060" y="1600200"/>
          <a:ext cx="6669881" cy="4446587"/>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xit" presetSubtype="0" fill="hold" grpId="0" nodeType="withEffect">
                                  <p:stCondLst>
                                    <p:cond delay="200"/>
                                  </p:stCondLst>
                                  <p:childTnLst>
                                    <p:animEffect transition="out" filter="fade">
                                      <p:cBhvr>
                                        <p:cTn id="9" dur="500"/>
                                        <p:tgtEl>
                                          <p:spTgt spid="15"/>
                                        </p:tgtEl>
                                      </p:cBhvr>
                                    </p:animEffect>
                                    <p:set>
                                      <p:cBhvr>
                                        <p:cTn id="10" dur="1" fill="hold">
                                          <p:stCondLst>
                                            <p:cond delay="499"/>
                                          </p:stCondLst>
                                        </p:cTn>
                                        <p:tgtEl>
                                          <p:spTgt spid="1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par>
                                <p:cTn id="16" presetID="10" presetClass="exit" presetSubtype="0" fill="hold" grpId="1" nodeType="withEffect">
                                  <p:stCondLst>
                                    <p:cond delay="200"/>
                                  </p:stCondLst>
                                  <p:childTnLst>
                                    <p:animEffect transition="out" filter="fade">
                                      <p:cBhvr>
                                        <p:cTn id="17" dur="500"/>
                                        <p:tgtEl>
                                          <p:spTgt spid="16"/>
                                        </p:tgtEl>
                                      </p:cBhvr>
                                    </p:animEffect>
                                    <p:set>
                                      <p:cBhvr>
                                        <p:cTn id="18"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AsOne/>
      </p:bldGraphic>
      <p:bldGraphic spid="16" grpId="0">
        <p:bldAsOne/>
      </p:bldGraphic>
      <p:bldGraphic spid="16" grpId="1">
        <p:bldAsOne/>
      </p:bldGraphic>
      <p:bldGraphic spid="17"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Title 483329"/>
          <p:cNvSpPr>
            <a:spLocks noGrp="1" noChangeArrowheads="1"/>
          </p:cNvSpPr>
          <p:nvPr>
            <p:ph type="title"/>
          </p:nvPr>
        </p:nvSpPr>
        <p:spPr>
          <a:xfrm>
            <a:off x="381000" y="230188"/>
            <a:ext cx="8382000" cy="941796"/>
          </a:xfrm>
        </p:spPr>
        <p:txBody>
          <a:bodyPr/>
          <a:lstStyle/>
          <a:p>
            <a:r>
              <a:rPr lang="en-US" dirty="0" smtClean="0"/>
              <a:t>Challenge Number 2</a:t>
            </a:r>
            <a:br>
              <a:rPr lang="en-US" dirty="0" smtClean="0"/>
            </a:br>
            <a:r>
              <a:rPr sz="2800" dirty="0" smtClean="0">
                <a:gradFill>
                  <a:gsLst>
                    <a:gs pos="5000">
                      <a:schemeClr val="accent2">
                        <a:lumMod val="20000"/>
                        <a:lumOff val="80000"/>
                      </a:schemeClr>
                    </a:gs>
                    <a:gs pos="85000">
                      <a:schemeClr val="accent2">
                        <a:lumMod val="20000"/>
                        <a:lumOff val="80000"/>
                      </a:schemeClr>
                    </a:gs>
                  </a:gsLst>
                  <a:lin ang="5400000" scaled="0"/>
                </a:gradFill>
              </a:rPr>
              <a:t>Humans are costly</a:t>
            </a:r>
          </a:p>
        </p:txBody>
      </p:sp>
      <p:sp>
        <p:nvSpPr>
          <p:cNvPr id="483331" name="Text Placeholder 483330"/>
          <p:cNvSpPr>
            <a:spLocks noGrp="1" noChangeArrowheads="1"/>
          </p:cNvSpPr>
          <p:nvPr>
            <p:ph type="body" sz="quarter" idx="10"/>
          </p:nvPr>
        </p:nvSpPr>
        <p:spPr>
          <a:xfrm>
            <a:off x="381000" y="1905000"/>
            <a:ext cx="8382000" cy="2751522"/>
          </a:xfrm>
        </p:spPr>
        <p:txBody>
          <a:bodyPr/>
          <a:lstStyle/>
          <a:p>
            <a:r>
              <a:rPr lang="en-US" dirty="0" smtClean="0"/>
              <a:t>Reduce human intervention</a:t>
            </a:r>
          </a:p>
          <a:p>
            <a:pPr lvl="1"/>
            <a:r>
              <a:rPr lang="en-US" dirty="0" smtClean="0"/>
              <a:t>No direct sales </a:t>
            </a:r>
            <a:br>
              <a:rPr lang="en-US" dirty="0" smtClean="0"/>
            </a:br>
            <a:r>
              <a:rPr lang="en-US" dirty="0" smtClean="0"/>
              <a:t>(but referrals and breadth marketing)</a:t>
            </a:r>
          </a:p>
          <a:p>
            <a:pPr lvl="1"/>
            <a:r>
              <a:rPr lang="en-US" dirty="0" smtClean="0"/>
              <a:t>Self provisioning</a:t>
            </a:r>
          </a:p>
          <a:p>
            <a:pPr lvl="1"/>
            <a:r>
              <a:rPr lang="en-US" dirty="0" smtClean="0"/>
              <a:t>Self customization</a:t>
            </a:r>
          </a:p>
          <a:p>
            <a:pPr lvl="1"/>
            <a:r>
              <a:rPr lang="en-US" dirty="0" smtClean="0"/>
              <a:t>Delegate administration</a:t>
            </a:r>
          </a:p>
          <a:p>
            <a:pPr lvl="1"/>
            <a:r>
              <a:rPr lang="en-US" dirty="0" smtClean="0"/>
              <a:t>Automatic billing</a:t>
            </a:r>
          </a:p>
        </p:txBody>
      </p:sp>
      <p:grpSp>
        <p:nvGrpSpPr>
          <p:cNvPr id="13" name="Group 12"/>
          <p:cNvGrpSpPr/>
          <p:nvPr/>
        </p:nvGrpSpPr>
        <p:grpSpPr>
          <a:xfrm>
            <a:off x="6274582" y="2133600"/>
            <a:ext cx="2286000" cy="3767792"/>
            <a:chOff x="6274582" y="2133600"/>
            <a:chExt cx="2286000" cy="3767792"/>
          </a:xfrm>
        </p:grpSpPr>
        <p:pic>
          <p:nvPicPr>
            <p:cNvPr id="1026" name="Picture 2" descr="\\server3\InternalBin\ResourceDVD\DVD_ART34\Artwork_Imagery\Icons - Illustrations\people\man arm crossed green silhouette.png"/>
            <p:cNvPicPr>
              <a:picLocks noChangeAspect="1" noChangeArrowheads="1"/>
            </p:cNvPicPr>
            <p:nvPr/>
          </p:nvPicPr>
          <p:blipFill>
            <a:blip r:embed="rId3" cstate="email">
              <a:duotone>
                <a:schemeClr val="accent2">
                  <a:shade val="45000"/>
                  <a:satMod val="135000"/>
                </a:schemeClr>
                <a:prstClr val="white"/>
              </a:duotone>
            </a:blip>
            <a:srcRect/>
            <a:stretch>
              <a:fillRect/>
            </a:stretch>
          </p:blipFill>
          <p:spPr bwMode="auto">
            <a:xfrm>
              <a:off x="6804301" y="2133600"/>
              <a:ext cx="1250399" cy="3767792"/>
            </a:xfrm>
            <a:prstGeom prst="rect">
              <a:avLst/>
            </a:prstGeom>
            <a:noFill/>
          </p:spPr>
        </p:pic>
        <p:sp>
          <p:nvSpPr>
            <p:cNvPr id="8" name="&quot;No&quot; Symbol 7"/>
            <p:cNvSpPr/>
            <p:nvPr/>
          </p:nvSpPr>
          <p:spPr bwMode="auto">
            <a:xfrm>
              <a:off x="6274582" y="2895600"/>
              <a:ext cx="2286000" cy="2286000"/>
            </a:xfrm>
            <a:prstGeom prst="noSmoking">
              <a:avLst>
                <a:gd name="adj" fmla="val 9717"/>
              </a:avLst>
            </a:prstGeom>
            <a:gradFill>
              <a:gsLst>
                <a:gs pos="0">
                  <a:srgbClr val="D19595"/>
                </a:gs>
                <a:gs pos="49000">
                  <a:srgbClr val="BA3838"/>
                </a:gs>
                <a:gs pos="49100">
                  <a:srgbClr val="B70F0B"/>
                </a:gs>
                <a:gs pos="92000">
                  <a:srgbClr val="CD1F1B"/>
                </a:gs>
                <a:gs pos="100000">
                  <a:srgbClr val="D45252"/>
                </a:gs>
              </a:gsLst>
            </a:gradFill>
            <a:ln>
              <a:solidFill>
                <a:srgbClr val="B74315"/>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0">
                      <a:schemeClr val="tx1"/>
                    </a:gs>
                    <a:gs pos="100000">
                      <a:schemeClr val="tx1"/>
                    </a:gs>
                  </a:gsLst>
                  <a:lin ang="5400000" scaled="0"/>
                </a:gradFill>
              </a:endParaRPr>
            </a:p>
          </p:txBody>
        </p:sp>
      </p:gr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Title 487425"/>
          <p:cNvSpPr>
            <a:spLocks noGrp="1" noChangeArrowheads="1"/>
          </p:cNvSpPr>
          <p:nvPr>
            <p:ph type="title"/>
          </p:nvPr>
        </p:nvSpPr>
        <p:spPr>
          <a:xfrm>
            <a:off x="381000" y="230188"/>
            <a:ext cx="8382000" cy="941796"/>
          </a:xfrm>
        </p:spPr>
        <p:txBody>
          <a:bodyPr/>
          <a:lstStyle/>
          <a:p>
            <a:r>
              <a:rPr lang="en-US" dirty="0" smtClean="0"/>
              <a:t>Challenge Number 3</a:t>
            </a:r>
            <a:br>
              <a:rPr lang="en-US" dirty="0" smtClean="0"/>
            </a:br>
            <a:r>
              <a:rPr sz="2800" dirty="0" smtClean="0">
                <a:gradFill>
                  <a:gsLst>
                    <a:gs pos="5000">
                      <a:schemeClr val="accent2">
                        <a:lumMod val="20000"/>
                        <a:lumOff val="80000"/>
                      </a:schemeClr>
                    </a:gs>
                    <a:gs pos="85000">
                      <a:schemeClr val="accent2">
                        <a:lumMod val="20000"/>
                        <a:lumOff val="80000"/>
                      </a:schemeClr>
                    </a:gs>
                  </a:gsLst>
                  <a:lin ang="5400000" scaled="0"/>
                </a:gradFill>
              </a:rPr>
              <a:t>Integrating platform and business services</a:t>
            </a:r>
          </a:p>
        </p:txBody>
      </p:sp>
      <p:grpSp>
        <p:nvGrpSpPr>
          <p:cNvPr id="123" name="Group 122"/>
          <p:cNvGrpSpPr/>
          <p:nvPr/>
        </p:nvGrpSpPr>
        <p:grpSpPr>
          <a:xfrm>
            <a:off x="1223010" y="1503044"/>
            <a:ext cx="7235190" cy="4583431"/>
            <a:chOff x="1223010" y="1503044"/>
            <a:chExt cx="7235190" cy="4583431"/>
          </a:xfrm>
        </p:grpSpPr>
        <p:sp>
          <p:nvSpPr>
            <p:cNvPr id="89" name="Straight Connector 88"/>
            <p:cNvSpPr>
              <a:spLocks noChangeShapeType="1"/>
            </p:cNvSpPr>
            <p:nvPr/>
          </p:nvSpPr>
          <p:spPr bwMode="auto">
            <a:xfrm>
              <a:off x="3280410" y="2531744"/>
              <a:ext cx="0" cy="68580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0" name="Straight Connector 89"/>
            <p:cNvSpPr>
              <a:spLocks noChangeShapeType="1"/>
            </p:cNvSpPr>
            <p:nvPr/>
          </p:nvSpPr>
          <p:spPr bwMode="auto">
            <a:xfrm>
              <a:off x="4857750" y="2806064"/>
              <a:ext cx="0" cy="41148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1" name="Straight Connector 90"/>
            <p:cNvSpPr>
              <a:spLocks noChangeShapeType="1"/>
            </p:cNvSpPr>
            <p:nvPr/>
          </p:nvSpPr>
          <p:spPr bwMode="auto">
            <a:xfrm flipH="1">
              <a:off x="2388870" y="2394584"/>
              <a:ext cx="3429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2" name="Straight Connector 91"/>
            <p:cNvSpPr>
              <a:spLocks noChangeShapeType="1"/>
            </p:cNvSpPr>
            <p:nvPr/>
          </p:nvSpPr>
          <p:spPr bwMode="auto">
            <a:xfrm flipH="1">
              <a:off x="2388870" y="3629024"/>
              <a:ext cx="3429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3" name="Straight Connector 92"/>
            <p:cNvSpPr>
              <a:spLocks noChangeShapeType="1"/>
            </p:cNvSpPr>
            <p:nvPr/>
          </p:nvSpPr>
          <p:spPr bwMode="auto">
            <a:xfrm>
              <a:off x="1771650" y="4876800"/>
              <a:ext cx="0" cy="41148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4" name="Straight Connector 93"/>
            <p:cNvSpPr>
              <a:spLocks noChangeShapeType="1"/>
            </p:cNvSpPr>
            <p:nvPr/>
          </p:nvSpPr>
          <p:spPr bwMode="auto">
            <a:xfrm>
              <a:off x="3760470" y="2051684"/>
              <a:ext cx="233172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5" name="Straight Connector 94"/>
            <p:cNvSpPr>
              <a:spLocks noChangeShapeType="1"/>
            </p:cNvSpPr>
            <p:nvPr/>
          </p:nvSpPr>
          <p:spPr bwMode="auto">
            <a:xfrm>
              <a:off x="2388870" y="3011804"/>
              <a:ext cx="370332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6" name="Straight Connector 95"/>
            <p:cNvSpPr>
              <a:spLocks noChangeShapeType="1"/>
            </p:cNvSpPr>
            <p:nvPr/>
          </p:nvSpPr>
          <p:spPr bwMode="auto">
            <a:xfrm>
              <a:off x="4857750" y="1914524"/>
              <a:ext cx="0" cy="27432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7" name="Straight Connector 96"/>
            <p:cNvSpPr>
              <a:spLocks noChangeShapeType="1"/>
            </p:cNvSpPr>
            <p:nvPr/>
          </p:nvSpPr>
          <p:spPr bwMode="auto">
            <a:xfrm>
              <a:off x="4309110" y="3971924"/>
              <a:ext cx="0" cy="20574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8" name="Straight Connector 97"/>
            <p:cNvSpPr>
              <a:spLocks noChangeShapeType="1"/>
            </p:cNvSpPr>
            <p:nvPr/>
          </p:nvSpPr>
          <p:spPr bwMode="auto">
            <a:xfrm flipH="1">
              <a:off x="2388870" y="2668904"/>
              <a:ext cx="17145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99" name="Straight Connector 98"/>
            <p:cNvSpPr>
              <a:spLocks noChangeShapeType="1"/>
            </p:cNvSpPr>
            <p:nvPr/>
          </p:nvSpPr>
          <p:spPr bwMode="auto">
            <a:xfrm>
              <a:off x="5817870" y="3629024"/>
              <a:ext cx="27432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0" name="Straight Connector 99"/>
            <p:cNvSpPr>
              <a:spLocks noChangeShapeType="1"/>
            </p:cNvSpPr>
            <p:nvPr/>
          </p:nvSpPr>
          <p:spPr bwMode="auto">
            <a:xfrm>
              <a:off x="7258050" y="2394584"/>
              <a:ext cx="48006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1" name="Straight Connector 100"/>
            <p:cNvSpPr>
              <a:spLocks noChangeShapeType="1"/>
            </p:cNvSpPr>
            <p:nvPr/>
          </p:nvSpPr>
          <p:spPr bwMode="auto">
            <a:xfrm flipH="1" flipV="1">
              <a:off x="2388870" y="4520564"/>
              <a:ext cx="3429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2" name="Straight Connector 101"/>
            <p:cNvSpPr>
              <a:spLocks noChangeShapeType="1"/>
            </p:cNvSpPr>
            <p:nvPr/>
          </p:nvSpPr>
          <p:spPr bwMode="auto">
            <a:xfrm>
              <a:off x="5817870" y="4520564"/>
              <a:ext cx="27432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3" name="Straight Connector 102"/>
            <p:cNvSpPr>
              <a:spLocks noChangeShapeType="1"/>
            </p:cNvSpPr>
            <p:nvPr/>
          </p:nvSpPr>
          <p:spPr bwMode="auto">
            <a:xfrm>
              <a:off x="5381625" y="4945380"/>
              <a:ext cx="0" cy="34290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4" name="Straight Connector 103"/>
            <p:cNvSpPr>
              <a:spLocks noChangeShapeType="1"/>
            </p:cNvSpPr>
            <p:nvPr/>
          </p:nvSpPr>
          <p:spPr bwMode="auto">
            <a:xfrm>
              <a:off x="3623310" y="4945380"/>
              <a:ext cx="0" cy="34290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grpSp>
          <p:nvGrpSpPr>
            <p:cNvPr id="122" name="Group 121"/>
            <p:cNvGrpSpPr/>
            <p:nvPr/>
          </p:nvGrpSpPr>
          <p:grpSpPr>
            <a:xfrm>
              <a:off x="1295400" y="5257800"/>
              <a:ext cx="1476375" cy="828675"/>
              <a:chOff x="1295400" y="5257800"/>
              <a:chExt cx="1476375" cy="828675"/>
            </a:xfrm>
          </p:grpSpPr>
          <p:grpSp>
            <p:nvGrpSpPr>
              <p:cNvPr id="113" name="Group 112"/>
              <p:cNvGrpSpPr/>
              <p:nvPr/>
            </p:nvGrpSpPr>
            <p:grpSpPr>
              <a:xfrm>
                <a:off x="1295400" y="5257800"/>
                <a:ext cx="809625" cy="828675"/>
                <a:chOff x="1524000" y="5343525"/>
                <a:chExt cx="809625" cy="828675"/>
              </a:xfrm>
            </p:grpSpPr>
            <p:pic>
              <p:nvPicPr>
                <p:cNvPr id="85" name="Rectangle 18443"/>
                <p:cNvPicPr>
                  <a:picLocks noChangeAspect="1" noChangeArrowheads="1"/>
                </p:cNvPicPr>
                <p:nvPr/>
              </p:nvPicPr>
              <p:blipFill>
                <a:blip r:embed="rId3" cstate="email">
                  <a:duotone>
                    <a:prstClr val="black"/>
                    <a:schemeClr val="accent1">
                      <a:tint val="45000"/>
                      <a:satMod val="400000"/>
                    </a:schemeClr>
                  </a:duotone>
                  <a:lum bright="-20000" contrast="45000"/>
                </a:blip>
                <a:stretch>
                  <a:fillRect/>
                </a:stretch>
              </p:blipFill>
              <p:spPr bwMode="auto">
                <a:xfrm>
                  <a:off x="1524000" y="5343525"/>
                  <a:ext cx="462868" cy="691515"/>
                </a:xfrm>
                <a:prstGeom prst="rect">
                  <a:avLst/>
                </a:prstGeom>
                <a:noFill/>
                <a:ln w="9525">
                  <a:noFill/>
                  <a:miter lim="800000"/>
                  <a:headEnd/>
                  <a:tailEnd/>
                </a:ln>
                <a:effectLst>
                  <a:outerShdw blurRad="127000" algn="ctr" rotWithShape="0">
                    <a:prstClr val="black">
                      <a:alpha val="40000"/>
                    </a:prstClr>
                  </a:outerShdw>
                </a:effectLst>
              </p:spPr>
            </p:pic>
            <p:pic>
              <p:nvPicPr>
                <p:cNvPr id="86" name="Rectangle 18444"/>
                <p:cNvPicPr>
                  <a:picLocks noChangeAspect="1" noChangeArrowheads="1"/>
                </p:cNvPicPr>
                <p:nvPr/>
              </p:nvPicPr>
              <p:blipFill>
                <a:blip r:embed="rId3" cstate="email">
                  <a:duotone>
                    <a:prstClr val="black"/>
                    <a:schemeClr val="accent1">
                      <a:tint val="45000"/>
                      <a:satMod val="400000"/>
                    </a:schemeClr>
                  </a:duotone>
                  <a:lum bright="-20000" contrast="45000"/>
                </a:blip>
                <a:stretch>
                  <a:fillRect/>
                </a:stretch>
              </p:blipFill>
              <p:spPr bwMode="auto">
                <a:xfrm>
                  <a:off x="1870757" y="5480685"/>
                  <a:ext cx="462868" cy="691515"/>
                </a:xfrm>
                <a:prstGeom prst="rect">
                  <a:avLst/>
                </a:prstGeom>
                <a:noFill/>
                <a:ln w="9525">
                  <a:noFill/>
                  <a:miter lim="800000"/>
                  <a:headEnd/>
                  <a:tailEnd/>
                </a:ln>
                <a:effectLst>
                  <a:outerShdw blurRad="127000" algn="ctr" rotWithShape="0">
                    <a:prstClr val="black">
                      <a:alpha val="40000"/>
                    </a:prstClr>
                  </a:outerShdw>
                </a:effectLst>
              </p:spPr>
            </p:pic>
          </p:grpSp>
          <p:sp>
            <p:nvSpPr>
              <p:cNvPr id="107" name="TextBox 106"/>
              <p:cNvSpPr txBox="1">
                <a:spLocks noChangeArrowheads="1"/>
              </p:cNvSpPr>
              <p:nvPr/>
            </p:nvSpPr>
            <p:spPr bwMode="auto">
              <a:xfrm>
                <a:off x="2085975" y="5383530"/>
                <a:ext cx="685800" cy="577215"/>
              </a:xfrm>
              <a:prstGeom prst="rect">
                <a:avLst/>
              </a:prstGeom>
              <a:noFill/>
              <a:ln w="9525">
                <a:noFill/>
                <a:miter lim="800000"/>
                <a:headEnd/>
                <a:tailEnd/>
              </a:ln>
            </p:spPr>
            <p:txBody>
              <a:bodyPr lIns="82296" tIns="41148" rIns="82296" bIns="41148">
                <a:spAutoFit/>
              </a:bodyPr>
              <a:lstStyle/>
              <a:p>
                <a:pPr>
                  <a:lnSpc>
                    <a:spcPct val="90000"/>
                  </a:lnSpc>
                  <a:spcBef>
                    <a:spcPct val="0"/>
                  </a:spcBef>
                </a:pPr>
                <a:r>
                  <a:rPr lang="en-US" dirty="0">
                    <a:gradFill>
                      <a:gsLst>
                        <a:gs pos="0">
                          <a:schemeClr val="tx1"/>
                        </a:gs>
                        <a:gs pos="100000">
                          <a:schemeClr val="tx1"/>
                        </a:gs>
                      </a:gsLst>
                      <a:lin ang="5400000" scaled="0"/>
                    </a:gradFill>
                  </a:rPr>
                  <a:t>Meta Data</a:t>
                </a:r>
              </a:p>
            </p:txBody>
          </p:sp>
        </p:grpSp>
        <p:sp>
          <p:nvSpPr>
            <p:cNvPr id="108" name="Straight Connector 107"/>
            <p:cNvSpPr>
              <a:spLocks noChangeShapeType="1"/>
            </p:cNvSpPr>
            <p:nvPr/>
          </p:nvSpPr>
          <p:spPr bwMode="auto">
            <a:xfrm>
              <a:off x="5749290" y="1708784"/>
              <a:ext cx="3429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sp>
          <p:nvSpPr>
            <p:cNvPr id="109" name="Straight Connector 108"/>
            <p:cNvSpPr>
              <a:spLocks noChangeShapeType="1"/>
            </p:cNvSpPr>
            <p:nvPr/>
          </p:nvSpPr>
          <p:spPr bwMode="auto">
            <a:xfrm>
              <a:off x="5749290" y="2463164"/>
              <a:ext cx="342900" cy="0"/>
            </a:xfrm>
            <a:prstGeom prst="line">
              <a:avLst/>
            </a:prstGeom>
            <a:noFill/>
            <a:ln w="31750" algn="ctr">
              <a:solidFill>
                <a:schemeClr val="tx1"/>
              </a:solidFill>
              <a:round/>
              <a:headEnd/>
              <a:tailEnd type="triangle" w="med" len="med"/>
            </a:ln>
          </p:spPr>
          <p:txBody>
            <a:bodyPr lIns="82296" tIns="41148" rIns="82296" bIns="41148"/>
            <a:lstStyle/>
            <a:p>
              <a:endParaRPr lang="en-US" dirty="0"/>
            </a:p>
          </p:txBody>
        </p:sp>
        <p:grpSp>
          <p:nvGrpSpPr>
            <p:cNvPr id="112" name="Group 111"/>
            <p:cNvGrpSpPr/>
            <p:nvPr/>
          </p:nvGrpSpPr>
          <p:grpSpPr>
            <a:xfrm>
              <a:off x="7315200" y="2071246"/>
              <a:ext cx="1143000" cy="1586354"/>
              <a:chOff x="7315200" y="2071246"/>
              <a:chExt cx="1143000" cy="1586354"/>
            </a:xfrm>
          </p:grpSpPr>
          <p:sp>
            <p:nvSpPr>
              <p:cNvPr id="88" name="Shape 18446"/>
              <p:cNvSpPr>
                <a:spLocks noChangeArrowheads="1"/>
              </p:cNvSpPr>
              <p:nvPr/>
            </p:nvSpPr>
            <p:spPr bwMode="auto">
              <a:xfrm>
                <a:off x="7578090" y="2071246"/>
                <a:ext cx="617220" cy="1028700"/>
              </a:xfrm>
              <a:prstGeom prst="triangle">
                <a:avLst>
                  <a:gd name="adj" fmla="val 50000"/>
                </a:avLst>
              </a:prstGeom>
              <a:ln>
                <a:headEnd/>
                <a:tailEnd/>
              </a:ln>
            </p:spPr>
            <p:style>
              <a:lnRef idx="1">
                <a:schemeClr val="accent6"/>
              </a:lnRef>
              <a:fillRef idx="3">
                <a:schemeClr val="accent6"/>
              </a:fillRef>
              <a:effectRef idx="2">
                <a:schemeClr val="accent6"/>
              </a:effectRef>
              <a:fontRef idx="minor">
                <a:schemeClr val="lt1"/>
              </a:fontRef>
            </p:style>
            <p:txBody>
              <a:bodyPr wrap="none" lIns="82296" tIns="41148" rIns="82296" bIns="41148" anchor="ctr"/>
              <a:lstStyle/>
              <a:p>
                <a:pPr algn="ctr">
                  <a:lnSpc>
                    <a:spcPct val="90000"/>
                  </a:lnSpc>
                  <a:spcBef>
                    <a:spcPct val="0"/>
                  </a:spcBef>
                </a:pPr>
                <a:endParaRPr lang="en-US" dirty="0">
                  <a:gradFill>
                    <a:gsLst>
                      <a:gs pos="0">
                        <a:schemeClr val="tx1"/>
                      </a:gs>
                      <a:gs pos="100000">
                        <a:schemeClr val="tx1"/>
                      </a:gs>
                    </a:gsLst>
                    <a:lin ang="5400000" scaled="0"/>
                  </a:gradFill>
                </a:endParaRPr>
              </a:p>
            </p:txBody>
          </p:sp>
          <p:sp>
            <p:nvSpPr>
              <p:cNvPr id="111" name="Rectangle 110"/>
              <p:cNvSpPr/>
              <p:nvPr/>
            </p:nvSpPr>
            <p:spPr>
              <a:xfrm>
                <a:off x="7315200" y="3159002"/>
                <a:ext cx="1143000" cy="498598"/>
              </a:xfrm>
              <a:prstGeom prst="rect">
                <a:avLst/>
              </a:prstGeom>
            </p:spPr>
            <p:txBody>
              <a:bodyPr wrap="square" lIns="0" tIns="0" rIns="0" bIns="0">
                <a:spAutoFit/>
              </a:bodyPr>
              <a:lstStyle/>
              <a:p>
                <a:pPr algn="ctr">
                  <a:lnSpc>
                    <a:spcPct val="90000"/>
                  </a:lnSpc>
                  <a:spcBef>
                    <a:spcPct val="0"/>
                  </a:spcBef>
                </a:pPr>
                <a:r>
                  <a:rPr lang="en-US" dirty="0" smtClean="0">
                    <a:gradFill>
                      <a:gsLst>
                        <a:gs pos="0">
                          <a:schemeClr val="tx1"/>
                        </a:gs>
                        <a:gs pos="100000">
                          <a:schemeClr val="tx1"/>
                        </a:gs>
                      </a:gsLst>
                      <a:lin ang="5400000" scaled="0"/>
                    </a:gradFill>
                  </a:rPr>
                  <a:t>Directory</a:t>
                </a:r>
              </a:p>
              <a:p>
                <a:pPr algn="ctr">
                  <a:lnSpc>
                    <a:spcPct val="90000"/>
                  </a:lnSpc>
                  <a:spcBef>
                    <a:spcPct val="0"/>
                  </a:spcBef>
                </a:pPr>
                <a:r>
                  <a:rPr lang="en-US" dirty="0" smtClean="0">
                    <a:gradFill>
                      <a:gsLst>
                        <a:gs pos="0">
                          <a:schemeClr val="tx1"/>
                        </a:gs>
                        <a:gs pos="100000">
                          <a:schemeClr val="tx1"/>
                        </a:gs>
                      </a:gsLst>
                      <a:lin ang="5400000" scaled="0"/>
                    </a:gradFill>
                  </a:rPr>
                  <a:t>Service</a:t>
                </a:r>
                <a:endParaRPr lang="en-US" dirty="0">
                  <a:gradFill>
                    <a:gsLst>
                      <a:gs pos="0">
                        <a:schemeClr val="tx1"/>
                      </a:gs>
                      <a:gs pos="100000">
                        <a:schemeClr val="tx1"/>
                      </a:gs>
                    </a:gsLst>
                    <a:lin ang="5400000" scaled="0"/>
                  </a:gradFill>
                </a:endParaRPr>
              </a:p>
            </p:txBody>
          </p:sp>
        </p:grpSp>
        <p:grpSp>
          <p:nvGrpSpPr>
            <p:cNvPr id="121" name="Group 120"/>
            <p:cNvGrpSpPr/>
            <p:nvPr/>
          </p:nvGrpSpPr>
          <p:grpSpPr>
            <a:xfrm>
              <a:off x="3143250" y="5257800"/>
              <a:ext cx="1783080" cy="828675"/>
              <a:chOff x="3124200" y="5257800"/>
              <a:chExt cx="1783080" cy="828675"/>
            </a:xfrm>
          </p:grpSpPr>
          <p:sp>
            <p:nvSpPr>
              <p:cNvPr id="106" name="TextBox 105"/>
              <p:cNvSpPr txBox="1">
                <a:spLocks noChangeArrowheads="1"/>
              </p:cNvSpPr>
              <p:nvPr/>
            </p:nvSpPr>
            <p:spPr bwMode="auto">
              <a:xfrm>
                <a:off x="3924300" y="5383530"/>
                <a:ext cx="982980" cy="577215"/>
              </a:xfrm>
              <a:prstGeom prst="rect">
                <a:avLst/>
              </a:prstGeom>
              <a:noFill/>
              <a:ln w="9525">
                <a:noFill/>
                <a:miter lim="800000"/>
                <a:headEnd/>
                <a:tailEnd/>
              </a:ln>
            </p:spPr>
            <p:txBody>
              <a:bodyPr lIns="82296" tIns="41148" rIns="82296" bIns="41148">
                <a:spAutoFit/>
              </a:bodyPr>
              <a:lstStyle/>
              <a:p>
                <a:pPr>
                  <a:lnSpc>
                    <a:spcPct val="90000"/>
                  </a:lnSpc>
                  <a:spcBef>
                    <a:spcPct val="0"/>
                  </a:spcBef>
                </a:pPr>
                <a:r>
                  <a:rPr lang="en-US" dirty="0">
                    <a:gradFill>
                      <a:gsLst>
                        <a:gs pos="0">
                          <a:schemeClr val="tx1"/>
                        </a:gs>
                        <a:gs pos="100000">
                          <a:schemeClr val="tx1"/>
                        </a:gs>
                      </a:gsLst>
                      <a:lin ang="5400000" scaled="0"/>
                    </a:gradFill>
                  </a:rPr>
                  <a:t>File System</a:t>
                </a:r>
              </a:p>
            </p:txBody>
          </p:sp>
          <p:grpSp>
            <p:nvGrpSpPr>
              <p:cNvPr id="114" name="Group 113"/>
              <p:cNvGrpSpPr/>
              <p:nvPr/>
            </p:nvGrpSpPr>
            <p:grpSpPr>
              <a:xfrm>
                <a:off x="3124200" y="5257800"/>
                <a:ext cx="809625" cy="828675"/>
                <a:chOff x="1524000" y="5343525"/>
                <a:chExt cx="809625" cy="828675"/>
              </a:xfrm>
            </p:grpSpPr>
            <p:pic>
              <p:nvPicPr>
                <p:cNvPr id="115" name="Rectangle 18443"/>
                <p:cNvPicPr>
                  <a:picLocks noChangeAspect="1" noChangeArrowheads="1"/>
                </p:cNvPicPr>
                <p:nvPr/>
              </p:nvPicPr>
              <p:blipFill>
                <a:blip r:embed="rId3" cstate="email">
                  <a:duotone>
                    <a:prstClr val="black"/>
                    <a:schemeClr val="accent4">
                      <a:tint val="45000"/>
                      <a:satMod val="400000"/>
                    </a:schemeClr>
                  </a:duotone>
                  <a:lum bright="-17000" contrast="34000"/>
                </a:blip>
                <a:stretch>
                  <a:fillRect/>
                </a:stretch>
              </p:blipFill>
              <p:spPr bwMode="auto">
                <a:xfrm>
                  <a:off x="1524000" y="5343525"/>
                  <a:ext cx="462868" cy="691515"/>
                </a:xfrm>
                <a:prstGeom prst="rect">
                  <a:avLst/>
                </a:prstGeom>
                <a:noFill/>
                <a:ln w="9525">
                  <a:noFill/>
                  <a:miter lim="800000"/>
                  <a:headEnd/>
                  <a:tailEnd/>
                </a:ln>
                <a:effectLst>
                  <a:outerShdw blurRad="127000" algn="ctr" rotWithShape="0">
                    <a:prstClr val="black">
                      <a:alpha val="40000"/>
                    </a:prstClr>
                  </a:outerShdw>
                </a:effectLst>
              </p:spPr>
            </p:pic>
            <p:pic>
              <p:nvPicPr>
                <p:cNvPr id="116" name="Rectangle 18444"/>
                <p:cNvPicPr>
                  <a:picLocks noChangeAspect="1" noChangeArrowheads="1"/>
                </p:cNvPicPr>
                <p:nvPr/>
              </p:nvPicPr>
              <p:blipFill>
                <a:blip r:embed="rId3" cstate="email">
                  <a:duotone>
                    <a:prstClr val="black"/>
                    <a:schemeClr val="accent4">
                      <a:tint val="45000"/>
                      <a:satMod val="400000"/>
                    </a:schemeClr>
                  </a:duotone>
                  <a:lum bright="-17000" contrast="34000"/>
                </a:blip>
                <a:stretch>
                  <a:fillRect/>
                </a:stretch>
              </p:blipFill>
              <p:spPr bwMode="auto">
                <a:xfrm>
                  <a:off x="1870757" y="5480685"/>
                  <a:ext cx="462868" cy="691515"/>
                </a:xfrm>
                <a:prstGeom prst="rect">
                  <a:avLst/>
                </a:prstGeom>
                <a:noFill/>
                <a:ln w="9525">
                  <a:noFill/>
                  <a:miter lim="800000"/>
                  <a:headEnd/>
                  <a:tailEnd/>
                </a:ln>
                <a:effectLst>
                  <a:outerShdw blurRad="127000" algn="ctr" rotWithShape="0">
                    <a:prstClr val="black">
                      <a:alpha val="40000"/>
                    </a:prstClr>
                  </a:outerShdw>
                </a:effectLst>
              </p:spPr>
            </p:pic>
          </p:grpSp>
        </p:grpSp>
        <p:grpSp>
          <p:nvGrpSpPr>
            <p:cNvPr id="120" name="Group 119"/>
            <p:cNvGrpSpPr/>
            <p:nvPr/>
          </p:nvGrpSpPr>
          <p:grpSpPr>
            <a:xfrm>
              <a:off x="4905375" y="5257800"/>
              <a:ext cx="2238375" cy="828675"/>
              <a:chOff x="4905375" y="5257800"/>
              <a:chExt cx="2238375" cy="828675"/>
            </a:xfrm>
          </p:grpSpPr>
          <p:sp>
            <p:nvSpPr>
              <p:cNvPr id="105" name="TextBox 104"/>
              <p:cNvSpPr txBox="1">
                <a:spLocks noChangeArrowheads="1"/>
              </p:cNvSpPr>
              <p:nvPr/>
            </p:nvSpPr>
            <p:spPr bwMode="auto">
              <a:xfrm>
                <a:off x="5703570" y="5507116"/>
                <a:ext cx="1440180" cy="330043"/>
              </a:xfrm>
              <a:prstGeom prst="rect">
                <a:avLst/>
              </a:prstGeom>
              <a:noFill/>
              <a:ln w="9525">
                <a:noFill/>
                <a:miter lim="800000"/>
                <a:headEnd/>
                <a:tailEnd/>
              </a:ln>
            </p:spPr>
            <p:txBody>
              <a:bodyPr lIns="82296" tIns="41148" rIns="82296" bIns="41148">
                <a:spAutoFit/>
              </a:bodyPr>
              <a:lstStyle/>
              <a:p>
                <a:pPr>
                  <a:lnSpc>
                    <a:spcPct val="90000"/>
                  </a:lnSpc>
                  <a:spcBef>
                    <a:spcPct val="0"/>
                  </a:spcBef>
                </a:pPr>
                <a:r>
                  <a:rPr lang="en-US" dirty="0">
                    <a:gradFill>
                      <a:gsLst>
                        <a:gs pos="0">
                          <a:schemeClr val="tx1"/>
                        </a:gs>
                        <a:gs pos="100000">
                          <a:schemeClr val="tx1"/>
                        </a:gs>
                      </a:gsLst>
                      <a:lin ang="5400000" scaled="0"/>
                    </a:gradFill>
                  </a:rPr>
                  <a:t>Databases</a:t>
                </a:r>
              </a:p>
            </p:txBody>
          </p:sp>
          <p:grpSp>
            <p:nvGrpSpPr>
              <p:cNvPr id="117" name="Group 116"/>
              <p:cNvGrpSpPr/>
              <p:nvPr/>
            </p:nvGrpSpPr>
            <p:grpSpPr>
              <a:xfrm>
                <a:off x="4905375" y="5257800"/>
                <a:ext cx="809625" cy="828675"/>
                <a:chOff x="1524000" y="5343525"/>
                <a:chExt cx="809625" cy="828675"/>
              </a:xfrm>
            </p:grpSpPr>
            <p:pic>
              <p:nvPicPr>
                <p:cNvPr id="118" name="Rectangle 18443"/>
                <p:cNvPicPr>
                  <a:picLocks noChangeAspect="1" noChangeArrowheads="1"/>
                </p:cNvPicPr>
                <p:nvPr/>
              </p:nvPicPr>
              <p:blipFill>
                <a:blip r:embed="rId3" cstate="email">
                  <a:duotone>
                    <a:prstClr val="black"/>
                    <a:schemeClr val="accent3">
                      <a:tint val="45000"/>
                      <a:satMod val="400000"/>
                    </a:schemeClr>
                  </a:duotone>
                  <a:lum bright="-17000" contrast="34000"/>
                </a:blip>
                <a:stretch>
                  <a:fillRect/>
                </a:stretch>
              </p:blipFill>
              <p:spPr bwMode="auto">
                <a:xfrm>
                  <a:off x="1524000" y="5343525"/>
                  <a:ext cx="462868" cy="691515"/>
                </a:xfrm>
                <a:prstGeom prst="rect">
                  <a:avLst/>
                </a:prstGeom>
                <a:noFill/>
                <a:ln w="9525">
                  <a:noFill/>
                  <a:miter lim="800000"/>
                  <a:headEnd/>
                  <a:tailEnd/>
                </a:ln>
                <a:effectLst>
                  <a:outerShdw blurRad="127000" algn="ctr" rotWithShape="0">
                    <a:prstClr val="black">
                      <a:alpha val="40000"/>
                    </a:prstClr>
                  </a:outerShdw>
                </a:effectLst>
              </p:spPr>
            </p:pic>
            <p:pic>
              <p:nvPicPr>
                <p:cNvPr id="119" name="Rectangle 18444"/>
                <p:cNvPicPr>
                  <a:picLocks noChangeAspect="1" noChangeArrowheads="1"/>
                </p:cNvPicPr>
                <p:nvPr/>
              </p:nvPicPr>
              <p:blipFill>
                <a:blip r:embed="rId3" cstate="email">
                  <a:duotone>
                    <a:prstClr val="black"/>
                    <a:schemeClr val="accent3">
                      <a:tint val="45000"/>
                      <a:satMod val="400000"/>
                    </a:schemeClr>
                  </a:duotone>
                  <a:lum bright="-17000" contrast="34000"/>
                </a:blip>
                <a:stretch>
                  <a:fillRect/>
                </a:stretch>
              </p:blipFill>
              <p:spPr bwMode="auto">
                <a:xfrm>
                  <a:off x="1870757" y="5480685"/>
                  <a:ext cx="462868" cy="691515"/>
                </a:xfrm>
                <a:prstGeom prst="rect">
                  <a:avLst/>
                </a:prstGeom>
                <a:noFill/>
                <a:ln w="9525">
                  <a:noFill/>
                  <a:miter lim="800000"/>
                  <a:headEnd/>
                  <a:tailEnd/>
                </a:ln>
                <a:effectLst>
                  <a:outerShdw blurRad="127000" algn="ctr" rotWithShape="0">
                    <a:prstClr val="black">
                      <a:alpha val="40000"/>
                    </a:prstClr>
                  </a:outerShdw>
                </a:effectLst>
              </p:spPr>
            </p:pic>
          </p:grpSp>
        </p:grpSp>
        <p:sp>
          <p:nvSpPr>
            <p:cNvPr id="75" name="Rectangle 74"/>
            <p:cNvSpPr>
              <a:spLocks noChangeArrowheads="1"/>
            </p:cNvSpPr>
            <p:nvPr/>
          </p:nvSpPr>
          <p:spPr bwMode="auto">
            <a:xfrm>
              <a:off x="4103370" y="1503044"/>
              <a:ext cx="1645920" cy="411480"/>
            </a:xfrm>
            <a:prstGeom prst="rect">
              <a:avLst/>
            </a:prstGeom>
            <a:gradFill>
              <a:gsLst>
                <a:gs pos="0">
                  <a:srgbClr val="7FA9D7"/>
                </a:gs>
                <a:gs pos="49000">
                  <a:srgbClr val="3981BD"/>
                </a:gs>
                <a:gs pos="49100">
                  <a:srgbClr val="1466A4"/>
                </a:gs>
                <a:gs pos="92000">
                  <a:srgbClr val="2783CF"/>
                </a:gs>
                <a:gs pos="100000">
                  <a:srgbClr val="4394DD"/>
                </a:gs>
              </a:gsLst>
            </a:gradFill>
            <a:ln>
              <a:headEnd/>
              <a:tailEnd/>
            </a:ln>
          </p:spPr>
          <p:style>
            <a:lnRef idx="1">
              <a:schemeClr val="accent1"/>
            </a:lnRef>
            <a:fillRef idx="3">
              <a:schemeClr val="accent1"/>
            </a:fillRef>
            <a:effectRef idx="2">
              <a:schemeClr val="accent1"/>
            </a:effectRef>
            <a:fontRef idx="minor">
              <a:schemeClr val="lt1"/>
            </a:fontRef>
          </p:style>
          <p:txBody>
            <a:bodyPr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Browser</a:t>
              </a:r>
            </a:p>
          </p:txBody>
        </p:sp>
        <p:sp>
          <p:nvSpPr>
            <p:cNvPr id="76" name="Rectangle 75"/>
            <p:cNvSpPr>
              <a:spLocks noChangeArrowheads="1"/>
            </p:cNvSpPr>
            <p:nvPr/>
          </p:nvSpPr>
          <p:spPr bwMode="auto">
            <a:xfrm>
              <a:off x="2731770" y="1571624"/>
              <a:ext cx="1028700" cy="960120"/>
            </a:xfrm>
            <a:prstGeom prst="rect">
              <a:avLst/>
            </a:prstGeom>
            <a:gradFill>
              <a:gsLst>
                <a:gs pos="0">
                  <a:srgbClr val="7FA9D7"/>
                </a:gs>
                <a:gs pos="49000">
                  <a:srgbClr val="3981BD"/>
                </a:gs>
                <a:gs pos="49100">
                  <a:srgbClr val="1466A4"/>
                </a:gs>
                <a:gs pos="92000">
                  <a:srgbClr val="2783CF"/>
                </a:gs>
                <a:gs pos="100000">
                  <a:srgbClr val="4394DD"/>
                </a:gs>
              </a:gsLst>
            </a:gradFill>
            <a:ln>
              <a:headEnd/>
              <a:tailEnd/>
            </a:ln>
          </p:spPr>
          <p:style>
            <a:lnRef idx="1">
              <a:schemeClr val="accent1"/>
            </a:lnRef>
            <a:fillRef idx="3">
              <a:schemeClr val="accent1"/>
            </a:fillRef>
            <a:effectRef idx="2">
              <a:schemeClr val="accent1"/>
            </a:effectRef>
            <a:fontRef idx="minor">
              <a:schemeClr val="lt1"/>
            </a:fontRef>
          </p:style>
          <p:txBody>
            <a:bodyPr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Smart Client</a:t>
              </a:r>
            </a:p>
          </p:txBody>
        </p:sp>
        <p:sp>
          <p:nvSpPr>
            <p:cNvPr id="77" name="Rectangle 76"/>
            <p:cNvSpPr>
              <a:spLocks noChangeArrowheads="1"/>
            </p:cNvSpPr>
            <p:nvPr/>
          </p:nvSpPr>
          <p:spPr bwMode="auto">
            <a:xfrm>
              <a:off x="4103370" y="2188844"/>
              <a:ext cx="1645920" cy="61722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Presentation</a:t>
              </a:r>
            </a:p>
          </p:txBody>
        </p:sp>
        <p:sp>
          <p:nvSpPr>
            <p:cNvPr id="78" name="Rectangle 77"/>
            <p:cNvSpPr>
              <a:spLocks noChangeArrowheads="1"/>
            </p:cNvSpPr>
            <p:nvPr/>
          </p:nvSpPr>
          <p:spPr bwMode="auto">
            <a:xfrm>
              <a:off x="2731770" y="3217544"/>
              <a:ext cx="3086100" cy="75438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none"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Process Services</a:t>
              </a:r>
            </a:p>
          </p:txBody>
        </p:sp>
        <p:sp>
          <p:nvSpPr>
            <p:cNvPr id="79" name="Rectangle 78"/>
            <p:cNvSpPr>
              <a:spLocks noChangeArrowheads="1"/>
            </p:cNvSpPr>
            <p:nvPr/>
          </p:nvSpPr>
          <p:spPr bwMode="auto">
            <a:xfrm>
              <a:off x="2731770" y="4177664"/>
              <a:ext cx="3086100" cy="75438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Business Services</a:t>
              </a:r>
            </a:p>
          </p:txBody>
        </p:sp>
        <p:sp>
          <p:nvSpPr>
            <p:cNvPr id="84" name="Rectangle 83"/>
            <p:cNvSpPr>
              <a:spLocks noChangeArrowheads="1"/>
            </p:cNvSpPr>
            <p:nvPr/>
          </p:nvSpPr>
          <p:spPr bwMode="auto">
            <a:xfrm>
              <a:off x="1223010" y="2257424"/>
              <a:ext cx="1165860" cy="2674620"/>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Meta Data Services</a:t>
              </a:r>
            </a:p>
          </p:txBody>
        </p:sp>
        <p:sp>
          <p:nvSpPr>
            <p:cNvPr id="87" name="Rectangle 86"/>
            <p:cNvSpPr>
              <a:spLocks noChangeArrowheads="1"/>
            </p:cNvSpPr>
            <p:nvPr/>
          </p:nvSpPr>
          <p:spPr bwMode="auto">
            <a:xfrm>
              <a:off x="6092190" y="1503044"/>
              <a:ext cx="1165860" cy="3429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lIns="82296" tIns="41148" rIns="82296" bIns="41148" anchor="ctr"/>
            <a:lstStyle/>
            <a:p>
              <a:pPr algn="ctr">
                <a:lnSpc>
                  <a:spcPct val="90000"/>
                </a:lnSpc>
                <a:spcBef>
                  <a:spcPct val="0"/>
                </a:spcBef>
              </a:pPr>
              <a:r>
                <a:rPr lang="en-US" dirty="0">
                  <a:gradFill>
                    <a:gsLst>
                      <a:gs pos="0">
                        <a:schemeClr val="tx1"/>
                      </a:gs>
                      <a:gs pos="100000">
                        <a:schemeClr val="tx1"/>
                      </a:gs>
                    </a:gsLst>
                    <a:lin ang="5400000" scaled="0"/>
                  </a:gradFill>
                </a:rPr>
                <a:t>Security Services</a:t>
              </a:r>
            </a:p>
          </p:txBody>
        </p:sp>
      </p:gr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Hosting_Days_2009_Template_v02">
  <a:themeElements>
    <a:clrScheme name="1 Hosting Days 2">
      <a:dk1>
        <a:srgbClr val="000000"/>
      </a:dk1>
      <a:lt1>
        <a:srgbClr val="FFFFFF"/>
      </a:lt1>
      <a:dk2>
        <a:srgbClr val="1B4B6F"/>
      </a:dk2>
      <a:lt2>
        <a:srgbClr val="D9E9F5"/>
      </a:lt2>
      <a:accent1>
        <a:srgbClr val="4595D1"/>
      </a:accent1>
      <a:accent2>
        <a:srgbClr val="05619F"/>
      </a:accent2>
      <a:accent3>
        <a:srgbClr val="6DAA44"/>
      </a:accent3>
      <a:accent4>
        <a:srgbClr val="9E77D1"/>
      </a:accent4>
      <a:accent5>
        <a:srgbClr val="C49F00"/>
      </a:accent5>
      <a:accent6>
        <a:srgbClr val="CA7402"/>
      </a:accent6>
      <a:hlink>
        <a:srgbClr val="D2E5F3"/>
      </a:hlink>
      <a:folHlink>
        <a:srgbClr val="CFEFE4"/>
      </a:folHlink>
    </a:clrScheme>
    <a:fontScheme name="Blue-Purple TT">
      <a:majorFont>
        <a:latin typeface="Segoe"/>
        <a:ea typeface=""/>
        <a:cs typeface=""/>
      </a:majorFont>
      <a:minorFont>
        <a:latin typeface="Segoe"/>
        <a:ea typeface=""/>
        <a:cs typeface=""/>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0">
                  <a:schemeClr val="tx1"/>
                </a:gs>
                <a:gs pos="100000">
                  <a:schemeClr val="tx1"/>
                </a:gs>
              </a:gsLst>
              <a:lin ang="5400000" scaled="0"/>
            </a:gradFill>
          </a:defRPr>
        </a:defPPr>
      </a:lstStyle>
      <a:style>
        <a:lnRef idx="1">
          <a:schemeClr val="accent1"/>
        </a:lnRef>
        <a:fillRef idx="3">
          <a:schemeClr val="accent1"/>
        </a:fillRef>
        <a:effectRef idx="2">
          <a:schemeClr val="accent1"/>
        </a:effectRef>
        <a:fontRef idx="minor">
          <a:schemeClr val="lt1"/>
        </a:fontRef>
      </a:style>
    </a:spDef>
    <a:txDef>
      <a:spPr>
        <a:noFill/>
      </a:spPr>
      <a:bodyPr wrap="square" lIns="0" tIns="0" rIns="0" bIns="0" rtlCol="0">
        <a:spAutoFit/>
      </a:bodyPr>
      <a:lstStyle>
        <a:defPPr>
          <a:defRPr sz="2400" dirty="0" err="1" smtClean="0">
            <a:gradFill>
              <a:gsLst>
                <a:gs pos="0">
                  <a:schemeClr val="tx1"/>
                </a:gs>
                <a:gs pos="100000">
                  <a:schemeClr val="tx1"/>
                </a:gs>
              </a:gsLst>
              <a:lin ang="5400000" scaled="0"/>
            </a:gra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D46F7EC7E95947B67BEC980D487292" ma:contentTypeVersion="0" ma:contentTypeDescription="Create a new document." ma:contentTypeScope="" ma:versionID="5e8459bbc925ded571ac90d9a99ef01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1B51010E-CC42-439A-A818-B9C75411DF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585F035-472B-45D4-AC46-F5AC9F7C20E7}">
  <ds:schemaRefs>
    <ds:schemaRef ds:uri="http://schemas.microsoft.com/sharepoint/v3/contenttype/forms"/>
  </ds:schemaRefs>
</ds:datastoreItem>
</file>

<file path=customXml/itemProps3.xml><?xml version="1.0" encoding="utf-8"?>
<ds:datastoreItem xmlns:ds="http://schemas.openxmlformats.org/officeDocument/2006/customXml" ds:itemID="{430C4A89-4F3B-45A8-B63C-F4686751D475}">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Hosting_Days_2009_Template_v02</Template>
  <TotalTime>0</TotalTime>
  <Words>933</Words>
  <Application>Microsoft Office PowerPoint</Application>
  <PresentationFormat>On-screen Show (4:3)</PresentationFormat>
  <Paragraphs>297</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Hosting_Days_2009_Template_v02</vt:lpstr>
      <vt:lpstr>Slide 1</vt:lpstr>
      <vt:lpstr>Selecting A Hosting Partner For Your Software+Services Application</vt:lpstr>
      <vt:lpstr>Customers Want Choice</vt:lpstr>
      <vt:lpstr>SaaS is the Delivery Aspect of a  Larger Value Proposition We Call S+S</vt:lpstr>
      <vt:lpstr>Why Do You Need A Hosting Partner?</vt:lpstr>
      <vt:lpstr>SaaS Impacts the Entire Consumption Cycle In particular in the L.O.B. application space</vt:lpstr>
      <vt:lpstr>Challenge Number 1 Achieving economy of scale</vt:lpstr>
      <vt:lpstr>Challenge Number 2 Humans are costly</vt:lpstr>
      <vt:lpstr>Challenge Number 3 Integrating platform and business services</vt:lpstr>
      <vt:lpstr>It Adds Up to a lot of Domain Expertise</vt:lpstr>
      <vt:lpstr>What Can a Hoster do for You?</vt:lpstr>
      <vt:lpstr>How Should You Select A Hosting Partner?</vt:lpstr>
      <vt:lpstr>Types of Hosting Partners</vt:lpstr>
      <vt:lpstr>Questions to Ask Yourself  Before You Shop for a Partner</vt:lpstr>
      <vt:lpstr>What Stage of Development are You in?</vt:lpstr>
      <vt:lpstr>What Countries Do  Your Customers Live in?</vt:lpstr>
      <vt:lpstr>Do You Need Special Auditing Compliance</vt:lpstr>
      <vt:lpstr>What Business Platform Capabilities  Do You Need?</vt:lpstr>
      <vt:lpstr>How Complex is Your  Application to Operate?</vt:lpstr>
      <vt:lpstr>Select the Right Hosting Partner</vt:lpstr>
      <vt:lpstr>For More Information</vt:lpstr>
      <vt:lpstr>Slide 22</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2009-05-20T14:02:19Z</dcterms:created>
  <dcterms:modified xsi:type="dcterms:W3CDTF">2009-06-19T01:33:10Z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0x01010085D46F7EC7E95947B67BEC980D487292</vt:lpwstr>
  </property>
  <property fmtid="{D5CDD505-2E9C-101B-9397-08002B2CF9AE}" pid="3" name="_MarkAsFinal">
    <vt:bool>true</vt:bool>
  </property>
</Properties>
</file>