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3" r:id="rId4"/>
  </p:sldMasterIdLst>
  <p:notesMasterIdLst>
    <p:notesMasterId r:id="rId35"/>
  </p:notesMasterIdLst>
  <p:handoutMasterIdLst>
    <p:handoutMasterId r:id="rId36"/>
  </p:handoutMasterIdLst>
  <p:sldIdLst>
    <p:sldId id="285" r:id="rId5"/>
    <p:sldId id="322" r:id="rId6"/>
    <p:sldId id="323" r:id="rId7"/>
    <p:sldId id="324" r:id="rId8"/>
    <p:sldId id="366" r:id="rId9"/>
    <p:sldId id="326" r:id="rId10"/>
    <p:sldId id="327" r:id="rId11"/>
    <p:sldId id="367" r:id="rId12"/>
    <p:sldId id="337" r:id="rId13"/>
    <p:sldId id="338" r:id="rId14"/>
    <p:sldId id="368" r:id="rId15"/>
    <p:sldId id="341" r:id="rId16"/>
    <p:sldId id="370" r:id="rId17"/>
    <p:sldId id="345" r:id="rId18"/>
    <p:sldId id="346" r:id="rId19"/>
    <p:sldId id="348" r:id="rId20"/>
    <p:sldId id="333" r:id="rId21"/>
    <p:sldId id="369" r:id="rId22"/>
    <p:sldId id="349" r:id="rId23"/>
    <p:sldId id="350" r:id="rId24"/>
    <p:sldId id="351" r:id="rId25"/>
    <p:sldId id="352" r:id="rId26"/>
    <p:sldId id="355" r:id="rId27"/>
    <p:sldId id="356" r:id="rId28"/>
    <p:sldId id="357" r:id="rId29"/>
    <p:sldId id="358" r:id="rId30"/>
    <p:sldId id="359" r:id="rId31"/>
    <p:sldId id="360" r:id="rId32"/>
    <p:sldId id="361" r:id="rId33"/>
    <p:sldId id="271" r:id="rId34"/>
  </p:sldIdLst>
  <p:sldSz cx="9144000" cy="6858000" type="screen4x3"/>
  <p:notesSz cx="6858000" cy="9144000"/>
  <p:defaultTextStyle>
    <a:defPPr>
      <a:defRPr lang="en-US"/>
    </a:defPPr>
    <a:lvl1pPr marL="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B224"/>
    <a:srgbClr val="96C77B"/>
    <a:srgbClr val="88C860"/>
    <a:srgbClr val="63BC26"/>
    <a:srgbClr val="66C327"/>
    <a:srgbClr val="86B967"/>
    <a:srgbClr val="BBD4B0"/>
    <a:srgbClr val="ABDA96"/>
    <a:srgbClr val="A3DA8A"/>
    <a:srgbClr val="8FC975"/>
  </p:clrMru>
</p:presentationPr>
</file>

<file path=ppt/tableStyles.xml><?xml version="1.0" encoding="utf-8"?>
<a:tblStyleLst xmlns:a="http://schemas.openxmlformats.org/drawingml/2006/main" def="{5C22544A-7EE6-4342-B048-85BDC9FD1C3A}"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9745" autoAdjust="0"/>
    <p:restoredTop sz="71579" autoAdjust="0"/>
  </p:normalViewPr>
  <p:slideViewPr>
    <p:cSldViewPr>
      <p:cViewPr varScale="1">
        <p:scale>
          <a:sx n="97" d="100"/>
          <a:sy n="97" d="100"/>
        </p:scale>
        <p:origin x="-114" y="-378"/>
      </p:cViewPr>
      <p:guideLst>
        <p:guide orient="horz" pos="144"/>
        <p:guide orient="horz" pos="895"/>
        <p:guide orient="horz" pos="1488"/>
        <p:guide orient="horz" pos="1200"/>
        <p:guide orient="horz" pos="2688"/>
        <p:guide orient="horz" pos="4319"/>
        <p:guide pos="2880"/>
        <p:guide pos="240"/>
        <p:guide pos="480"/>
        <p:guide pos="5520"/>
        <p:guide pos="863"/>
        <p:guide pos="5299"/>
        <p:guide pos="20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-199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F5198-D814-4F07-A84F-942E63C84983}" type="datetimeFigureOut">
              <a:rPr lang="en-US" smtClean="0"/>
              <a:pPr/>
              <a:t>6/18/2009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248399" y="8685213"/>
            <a:ext cx="60801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0CB99-47E3-46F4-AAEB-3919FBEFC0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172199" y="8685213"/>
            <a:ext cx="68421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63312-38AA-4E1E-B2B5-0F8F122B2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63" rtl="0" eaLnBrk="1" latinLnBrk="0" hangingPunct="1">
      <a:lnSpc>
        <a:spcPct val="90000"/>
      </a:lnSpc>
      <a:spcAft>
        <a:spcPts val="333"/>
      </a:spcAft>
      <a:defRPr sz="900" kern="1200">
        <a:solidFill>
          <a:schemeClr val="tx1"/>
        </a:solidFill>
        <a:latin typeface="Segoe" pitchFamily="34" charset="0"/>
        <a:ea typeface="+mn-ea"/>
        <a:cs typeface="+mn-cs"/>
      </a:defRPr>
    </a:lvl1pPr>
    <a:lvl2pPr marL="212981" indent="-105829" algn="l" defTabSz="914363" rtl="0" eaLnBrk="1" latinLnBrk="0" hangingPunct="1">
      <a:lnSpc>
        <a:spcPct val="90000"/>
      </a:lnSpc>
      <a:spcAft>
        <a:spcPts val="333"/>
      </a:spcAft>
      <a:buFont typeface="Arial" pitchFamily="34" charset="0"/>
      <a:buChar char="•"/>
      <a:defRPr sz="900" kern="1200">
        <a:solidFill>
          <a:schemeClr val="tx1"/>
        </a:solidFill>
        <a:latin typeface="Segoe" pitchFamily="34" charset="0"/>
        <a:ea typeface="+mn-ea"/>
        <a:cs typeface="+mn-cs"/>
      </a:defRPr>
    </a:lvl2pPr>
    <a:lvl3pPr marL="328070" indent="-115090" algn="l" defTabSz="914363" rtl="0" eaLnBrk="1" latinLnBrk="0" hangingPunct="1">
      <a:lnSpc>
        <a:spcPct val="90000"/>
      </a:lnSpc>
      <a:spcAft>
        <a:spcPts val="333"/>
      </a:spcAft>
      <a:buFont typeface="Arial" pitchFamily="34" charset="0"/>
      <a:buChar char="•"/>
      <a:defRPr sz="900" kern="1200">
        <a:solidFill>
          <a:schemeClr val="tx1"/>
        </a:solidFill>
        <a:latin typeface="Segoe" pitchFamily="34" charset="0"/>
        <a:ea typeface="+mn-ea"/>
        <a:cs typeface="+mn-cs"/>
      </a:defRPr>
    </a:lvl3pPr>
    <a:lvl4pPr marL="482846" indent="-146838" algn="l" defTabSz="914363" rtl="0" eaLnBrk="1" latinLnBrk="0" hangingPunct="1">
      <a:lnSpc>
        <a:spcPct val="90000"/>
      </a:lnSpc>
      <a:spcAft>
        <a:spcPts val="333"/>
      </a:spcAft>
      <a:buFont typeface="Arial" pitchFamily="34" charset="0"/>
      <a:buChar char="•"/>
      <a:defRPr sz="900" kern="1200">
        <a:solidFill>
          <a:schemeClr val="tx1"/>
        </a:solidFill>
        <a:latin typeface="Segoe" pitchFamily="34" charset="0"/>
        <a:ea typeface="+mn-ea"/>
        <a:cs typeface="+mn-cs"/>
      </a:defRPr>
    </a:lvl4pPr>
    <a:lvl5pPr marL="615132" indent="-115090" algn="l" defTabSz="914363" rtl="0" eaLnBrk="1" latinLnBrk="0" hangingPunct="1">
      <a:lnSpc>
        <a:spcPct val="90000"/>
      </a:lnSpc>
      <a:spcAft>
        <a:spcPts val="333"/>
      </a:spcAft>
      <a:buFont typeface="Arial" pitchFamily="34" charset="0"/>
      <a:buChar char="•"/>
      <a:defRPr sz="900" kern="1200">
        <a:solidFill>
          <a:schemeClr val="tx1"/>
        </a:solidFill>
        <a:latin typeface="Segoe" pitchFamily="34" charset="0"/>
        <a:ea typeface="+mn-ea"/>
        <a:cs typeface="+mn-cs"/>
      </a:defRPr>
    </a:lvl5pPr>
    <a:lvl6pPr marL="2285909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A0023-B4D5-419C-BE0C-6E02017ABAC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96D330-D635-4C45-B82A-AA8E41196604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4406900"/>
            <a:ext cx="5470525" cy="1523495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lnSpc>
                <a:spcPct val="90000"/>
              </a:lnSpc>
              <a:defRPr kumimoji="0" lang="en-US" sz="4000" b="1" i="0" u="none" strike="noStrike" kern="1200" cap="all" spc="-150" normalizeH="0" baseline="0" noProof="0" dirty="0">
                <a:ln w="3175">
                  <a:noFill/>
                </a:ln>
                <a:gradFill>
                  <a:gsLst>
                    <a:gs pos="5000">
                      <a:schemeClr val="tx1"/>
                    </a:gs>
                    <a:gs pos="85000">
                      <a:schemeClr val="tx2"/>
                    </a:gs>
                  </a:gsLst>
                  <a:lin ang="5400000" scaled="0"/>
                </a:gradFill>
                <a:effectLst>
                  <a:outerShdw blurRad="88900" algn="c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2475" y="2895600"/>
            <a:ext cx="5470525" cy="1447801"/>
          </a:xfrm>
        </p:spPr>
        <p:txBody>
          <a:bodyPr vert="horz" lIns="0" tIns="0" rIns="0" bIns="0" rtlCol="0" anchor="b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kumimoji="0" lang="en-US" sz="24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4406900"/>
            <a:ext cx="5470524" cy="1523494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4000" b="1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2475" y="2895601"/>
            <a:ext cx="5470524" cy="1447800"/>
          </a:xfrm>
        </p:spPr>
        <p:txBody>
          <a:bodyPr vert="horz" lIns="0" tIns="0" rIns="0" bIns="0" rtlCol="0" anchor="b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lang="en-US" sz="2400" kern="12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363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292474" y="506717"/>
            <a:ext cx="5470525" cy="914096"/>
          </a:xfrm>
        </p:spPr>
        <p:txBody>
          <a:bodyPr wrap="square" anchor="t" anchorCtr="0">
            <a:normAutofit/>
            <a:scene3d>
              <a:camera prst="orthographicFront"/>
              <a:lightRig rig="flat" dir="t"/>
            </a:scene3d>
            <a:sp3d>
              <a:contourClr>
                <a:srgbClr val="F4A234"/>
              </a:contourClr>
            </a:sp3d>
          </a:bodyPr>
          <a:lstStyle>
            <a:lvl1pPr marL="0" indent="0" algn="l" defTabSz="914363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lang="en-US" sz="6600" b="1" kern="1200" cap="all" spc="-150" baseline="0" dirty="0" smtClean="0">
                <a:ln w="3175">
                  <a:noFill/>
                </a:ln>
                <a:gradFill>
                  <a:gsLst>
                    <a:gs pos="5000">
                      <a:schemeClr val="tx1">
                        <a:alpha val="50000"/>
                      </a:schemeClr>
                    </a:gs>
                    <a:gs pos="85000">
                      <a:schemeClr val="tx2">
                        <a:alpha val="50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1742015"/>
          </a:xfrm>
        </p:spPr>
        <p:txBody>
          <a:bodyPr>
            <a:spAutoFit/>
          </a:bodyPr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1 - Prints in GRAYSCALE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lvl="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1775871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7" r:id="rId3"/>
    <p:sldLayoutId id="2147483700" r:id="rId4"/>
    <p:sldLayoutId id="2147483701" r:id="rId5"/>
    <p:sldLayoutId id="2147483702" r:id="rId6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000" b="0" kern="1200" cap="none" spc="-150" dirty="0">
          <a:ln w="3175">
            <a:noFill/>
          </a:ln>
          <a:gradFill>
            <a:gsLst>
              <a:gs pos="5000">
                <a:schemeClr val="tx1"/>
              </a:gs>
              <a:gs pos="85000">
                <a:schemeClr val="tx2"/>
              </a:gs>
            </a:gsLst>
            <a:lin ang="5400000" scaled="0"/>
          </a:gradFill>
          <a:effectLst>
            <a:outerShdw blurRad="88900" algn="c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44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9"/>
        </a:buBlip>
        <a:defRPr sz="2800" kern="1200">
          <a:gradFill>
            <a:gsLst>
              <a:gs pos="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630238" indent="-2857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9"/>
        </a:buBlip>
        <a:defRPr sz="2400" kern="1200">
          <a:gradFill>
            <a:gsLst>
              <a:gs pos="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914400" indent="-284163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9"/>
        </a:buBlip>
        <a:defRPr sz="2000" kern="1200">
          <a:gradFill>
            <a:gsLst>
              <a:gs pos="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146175" indent="-2317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9"/>
        </a:buBlip>
        <a:defRPr sz="1800" kern="1200">
          <a:gradFill>
            <a:gsLst>
              <a:gs pos="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371600" indent="-22542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9"/>
        </a:buBlip>
        <a:defRPr sz="1800" kern="1200">
          <a:gradFill>
            <a:gsLst>
              <a:gs pos="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seoservicesformspartners.com/SEOWelcome.asp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vp.com/saa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emptive.com/runtime-intelligence-services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emptive.com/hostingdays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ychainlogic.ne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Marketing-Metrics-Executive-Should-Master/dp/0131873709/ref=pd_bbs_sr_1?ie=UTF8&amp;s=books&amp;qid=1228098776&amp;sr=8-1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source.net/saas/summit2008/0802280920web_analytics.pdf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as-capital.com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ssisvoff@microsoft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microsoft.com/mtc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hyperlink" Target="http://msdn.microsoft.com/en-us/security/dd219581.aspx" TargetMode="External"/><Relationship Id="rId7" Type="http://schemas.openxmlformats.org/officeDocument/2006/relationships/image" Target="../media/image9.gif"/><Relationship Id="rId12" Type="http://schemas.openxmlformats.org/officeDocument/2006/relationships/image" Target="../media/image1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gif"/><Relationship Id="rId11" Type="http://schemas.openxmlformats.org/officeDocument/2006/relationships/image" Target="../media/image13.gif"/><Relationship Id="rId5" Type="http://schemas.openxmlformats.org/officeDocument/2006/relationships/image" Target="../media/image7.gif"/><Relationship Id="rId10" Type="http://schemas.openxmlformats.org/officeDocument/2006/relationships/image" Target="../media/image12.gif"/><Relationship Id="rId4" Type="http://schemas.openxmlformats.org/officeDocument/2006/relationships/image" Target="../media/image6.jpeg"/><Relationship Id="rId9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2. Land and Expand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Attracting and landing the </a:t>
            </a:r>
            <a:r>
              <a:rPr lang="en-US" b="1" dirty="0" smtClean="0"/>
              <a:t>right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Software+Services customers in quantity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" y="1295400"/>
            <a:ext cx="8152555" cy="385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997196"/>
          </a:xfrm>
        </p:spPr>
        <p:txBody>
          <a:bodyPr/>
          <a:lstStyle/>
          <a:p>
            <a:r>
              <a:rPr dirty="0" smtClean="0"/>
              <a:t>Turn your Web site into a lead engine </a:t>
            </a:r>
            <a:br>
              <a:rPr dirty="0" smtClean="0"/>
            </a:br>
            <a:r>
              <a:rPr sz="3200" i="1" dirty="0" smtClean="0"/>
              <a:t>special search engine optimization offer for partners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257800"/>
            <a:ext cx="8763000" cy="738664"/>
          </a:xfrm>
        </p:spPr>
        <p:txBody>
          <a:bodyPr/>
          <a:lstStyle/>
          <a:p>
            <a:r>
              <a:rPr lang="en-US" sz="2400" dirty="0" smtClean="0"/>
              <a:t>Optimize your site for organic searches</a:t>
            </a:r>
          </a:p>
          <a:p>
            <a:r>
              <a:rPr lang="en-US" sz="2400" dirty="0" smtClean="0">
                <a:hlinkClick r:id="rId4"/>
              </a:rPr>
              <a:t>http://www.seoservicesformspartners.com/SEOWelcome.aspx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Web Selling Versus Traditional Selling</a:t>
            </a:r>
            <a:endParaRPr lang="da-DK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81000" y="4560094"/>
            <a:ext cx="8382000" cy="1231106"/>
          </a:xfrm>
        </p:spPr>
        <p:txBody>
          <a:bodyPr/>
          <a:lstStyle/>
          <a:p>
            <a:pPr marL="288925" lvl="0" indent="-288925"/>
            <a:r>
              <a:rPr lang="en-US" sz="2000" dirty="0" smtClean="0"/>
              <a:t>Sell a standard product. All configurability should be part of the basic feature set</a:t>
            </a:r>
          </a:p>
          <a:p>
            <a:pPr marL="288925" lvl="0" indent="-288925"/>
            <a:r>
              <a:rPr lang="en-US" sz="2000" dirty="0" smtClean="0"/>
              <a:t>Consider a strategy of SEM demand gen to a telesales close</a:t>
            </a:r>
          </a:p>
          <a:p>
            <a:pPr marL="288925" lvl="0" indent="-288925"/>
            <a:r>
              <a:rPr lang="en-US" sz="2000" dirty="0" smtClean="0"/>
              <a:t>Acquire the customer quickly, monetize them systematically over time</a:t>
            </a:r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/>
        </p:nvGraphicFramePr>
        <p:xfrm>
          <a:off x="381000" y="1412875"/>
          <a:ext cx="8382000" cy="286715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371600"/>
                <a:gridCol w="2133600"/>
                <a:gridCol w="2971800"/>
                <a:gridCol w="19050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74000"/>
                          </a:schemeClr>
                        </a:gs>
                        <a:gs pos="49000">
                          <a:schemeClr val="accent1">
                            <a:tint val="96000"/>
                            <a:shade val="84000"/>
                            <a:satMod val="110000"/>
                          </a:schemeClr>
                        </a:gs>
                        <a:gs pos="49100">
                          <a:schemeClr val="accent1">
                            <a:shade val="55000"/>
                            <a:satMod val="150000"/>
                          </a:schemeClr>
                        </a:gs>
                        <a:gs pos="92000">
                          <a:schemeClr val="accent1">
                            <a:tint val="98000"/>
                            <a:shade val="90000"/>
                            <a:satMod val="128000"/>
                          </a:schemeClr>
                        </a:gs>
                        <a:gs pos="100000">
                          <a:schemeClr val="accent1">
                            <a:tint val="90000"/>
                            <a:shade val="97000"/>
                            <a:satMod val="128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Traditional ISV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74000"/>
                          </a:schemeClr>
                        </a:gs>
                        <a:gs pos="49000">
                          <a:schemeClr val="accent1">
                            <a:tint val="96000"/>
                            <a:shade val="84000"/>
                            <a:satMod val="110000"/>
                          </a:schemeClr>
                        </a:gs>
                        <a:gs pos="49100">
                          <a:schemeClr val="accent1">
                            <a:shade val="55000"/>
                            <a:satMod val="150000"/>
                          </a:schemeClr>
                        </a:gs>
                        <a:gs pos="92000">
                          <a:schemeClr val="accent1">
                            <a:tint val="98000"/>
                            <a:shade val="90000"/>
                            <a:satMod val="128000"/>
                          </a:schemeClr>
                        </a:gs>
                        <a:gs pos="100000">
                          <a:schemeClr val="accent1">
                            <a:tint val="90000"/>
                            <a:shade val="97000"/>
                            <a:satMod val="128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Web ISV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74000"/>
                          </a:schemeClr>
                        </a:gs>
                        <a:gs pos="49000">
                          <a:schemeClr val="accent1">
                            <a:tint val="96000"/>
                            <a:shade val="84000"/>
                            <a:satMod val="110000"/>
                          </a:schemeClr>
                        </a:gs>
                        <a:gs pos="49100">
                          <a:schemeClr val="accent1">
                            <a:shade val="55000"/>
                            <a:satMod val="150000"/>
                          </a:schemeClr>
                        </a:gs>
                        <a:gs pos="92000">
                          <a:schemeClr val="accent1">
                            <a:tint val="98000"/>
                            <a:shade val="90000"/>
                            <a:satMod val="128000"/>
                          </a:schemeClr>
                        </a:gs>
                        <a:gs pos="100000">
                          <a:schemeClr val="accent1">
                            <a:tint val="90000"/>
                            <a:shade val="97000"/>
                            <a:satMod val="128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Benefit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74000"/>
                          </a:schemeClr>
                        </a:gs>
                        <a:gs pos="49000">
                          <a:schemeClr val="accent1">
                            <a:tint val="96000"/>
                            <a:shade val="84000"/>
                            <a:satMod val="110000"/>
                          </a:schemeClr>
                        </a:gs>
                        <a:gs pos="49100">
                          <a:schemeClr val="accent1">
                            <a:shade val="55000"/>
                            <a:satMod val="150000"/>
                          </a:schemeClr>
                        </a:gs>
                        <a:gs pos="92000">
                          <a:schemeClr val="accent1">
                            <a:tint val="98000"/>
                            <a:shade val="90000"/>
                            <a:satMod val="128000"/>
                          </a:schemeClr>
                        </a:gs>
                        <a:gs pos="100000">
                          <a:schemeClr val="accent1">
                            <a:tint val="90000"/>
                            <a:shade val="97000"/>
                            <a:satMod val="128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Selling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Independent reps, distributors and resellers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Direct inside </a:t>
                      </a:r>
                      <a:b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telesales, up-sell of captured accounts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Fast time to value, low integration cost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Marketing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AR/PR, events, trade advertising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SEM, e-mail marketing, viral marketing (blogs, rating engines), mobile marketing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Gets customers where they spend their time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Customer Acquisition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9–12 month presales, long system integration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Fast/free signup, </a:t>
                      </a:r>
                      <a:b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try before buy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Low acquisition cost, grow MRR over time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35052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10000"/>
                </a:schemeClr>
              </a:gs>
            </a:gsLst>
            <a:lin ang="5400000" scaled="0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Using the Rule of 78s to set quota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733800"/>
            <a:ext cx="8382000" cy="1388072"/>
          </a:xfrm>
        </p:spPr>
        <p:txBody>
          <a:bodyPr/>
          <a:lstStyle/>
          <a:p>
            <a:pPr marL="6350" indent="-6350">
              <a:buNone/>
            </a:pPr>
            <a:r>
              <a:rPr lang="en-US" sz="2000" dirty="0" smtClean="0"/>
              <a:t>Example: your annual revenue target is $10M </a:t>
            </a:r>
          </a:p>
          <a:p>
            <a:pPr marL="292100" lvl="1" indent="-6350">
              <a:buNone/>
            </a:pPr>
            <a:r>
              <a:rPr lang="en-US" sz="1600" dirty="0" smtClean="0"/>
              <a:t>Month 1 target: ($10M)/78 * 12 = </a:t>
            </a:r>
            <a:r>
              <a:rPr lang="en-US" sz="1600" b="1" dirty="0" smtClean="0"/>
              <a:t>$1.54M</a:t>
            </a:r>
          </a:p>
          <a:p>
            <a:pPr marL="292100" lvl="1" indent="-6350">
              <a:buNone/>
            </a:pPr>
            <a:r>
              <a:rPr lang="en-US" sz="1600" dirty="0" smtClean="0"/>
              <a:t>Month 2 target: ($10M)/78 * 11 = </a:t>
            </a:r>
            <a:r>
              <a:rPr lang="en-US" sz="1600" b="1" dirty="0" smtClean="0"/>
              <a:t>$1.41M</a:t>
            </a:r>
          </a:p>
          <a:p>
            <a:pPr marL="292100" lvl="1" indent="-6350">
              <a:buNone/>
            </a:pPr>
            <a:r>
              <a:rPr lang="en-US" sz="1600" dirty="0" smtClean="0"/>
              <a:t>. . .</a:t>
            </a:r>
          </a:p>
          <a:p>
            <a:pPr marL="292100" lvl="1" indent="-6350">
              <a:spcBef>
                <a:spcPts val="600"/>
              </a:spcBef>
              <a:buNone/>
            </a:pPr>
            <a:r>
              <a:rPr lang="en-US" sz="1600" dirty="0" smtClean="0"/>
              <a:t>Month 12 target: ($10M)/78 * 1 = </a:t>
            </a:r>
            <a:r>
              <a:rPr lang="en-US" sz="1600" b="1" dirty="0" smtClean="0"/>
              <a:t>$129K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838200"/>
            <a:ext cx="8229600" cy="2438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82880" tIns="45718" rIns="182880" bIns="45718" numCol="1" rtlCol="0" anchor="ctr" anchorCtr="0" compatLnSpc="1">
            <a:prstTxWarp prst="textNoShape">
              <a:avLst/>
            </a:prstTxWarp>
          </a:bodyPr>
          <a:lstStyle/>
          <a:p>
            <a:pPr marL="227013" indent="-227013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</a:pPr>
            <a:endParaRPr lang="en-US" sz="20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914400"/>
            <a:ext cx="8001000" cy="11449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4488" marR="0" lvl="0" indent="-344488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lang="en-US" sz="24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A sale in month 1 = 12 months of revenue that fiscal year</a:t>
            </a:r>
          </a:p>
          <a:p>
            <a:pPr marL="344488" marR="0" lvl="0" indent="-344488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 sale in month 12 = 1 month of revenue that year</a:t>
            </a:r>
          </a:p>
          <a:p>
            <a:pPr marL="344488" marR="0" lvl="0" indent="-344488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lang="en-US" sz="2400" baseline="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1+2+3</a:t>
            </a:r>
            <a:r>
              <a:rPr lang="en-US" sz="24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 … + 12 = 78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2286000"/>
            <a:ext cx="8382000" cy="86177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marL="344488" marR="0" lvl="0" indent="-344488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To calculate monthly sales quotas: </a:t>
            </a:r>
          </a:p>
          <a:p>
            <a:pPr marL="344488" marR="0" lvl="0" indent="-344488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 (</a:t>
            </a:r>
            <a:r>
              <a:rPr lang="en-US" sz="28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annual revenue goal) / 78 * (# months left in FY)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5334000"/>
            <a:ext cx="8382000" cy="66479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marL="6350" marR="0" lvl="0" indent="-6350" algn="ctr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Deals closed </a:t>
            </a:r>
            <a:r>
              <a:rPr lang="en-US" sz="24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sooner are worth more (on an annual income statement). Incent this in your monthly quota setting!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30188"/>
            <a:ext cx="8686800" cy="1107996"/>
          </a:xfrm>
        </p:spPr>
        <p:txBody>
          <a:bodyPr/>
          <a:lstStyle/>
          <a:p>
            <a:r>
              <a:rPr lang="en-US" dirty="0" smtClean="0"/>
              <a:t>Software+Services Businesses Live on MRR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40724"/>
            <a:ext cx="8382000" cy="4550476"/>
          </a:xfrm>
        </p:spPr>
        <p:txBody>
          <a:bodyPr/>
          <a:lstStyle/>
          <a:p>
            <a:pPr marL="288925" indent="-288925">
              <a:spcAft>
                <a:spcPts val="300"/>
              </a:spcAft>
            </a:pPr>
            <a:r>
              <a:rPr lang="en-US" sz="2400" dirty="0" smtClean="0"/>
              <a:t>Monthly recurring revenue (MRR) is total monthly subscription revenue </a:t>
            </a:r>
          </a:p>
          <a:p>
            <a:pPr marL="800100" lvl="2" indent="-234950"/>
            <a:r>
              <a:rPr lang="en-US" sz="1600" dirty="0" smtClean="0"/>
              <a:t>Don’t include one-time fees or services. </a:t>
            </a:r>
            <a:br>
              <a:rPr lang="en-US" sz="1600" dirty="0" smtClean="0"/>
            </a:br>
            <a:r>
              <a:rPr lang="en-US" sz="1600" dirty="0" smtClean="0"/>
              <a:t>MRR is your run-rate revenue only</a:t>
            </a:r>
          </a:p>
          <a:p>
            <a:pPr marL="288925" indent="-288925">
              <a:spcAft>
                <a:spcPts val="300"/>
              </a:spcAft>
            </a:pPr>
            <a:r>
              <a:rPr lang="en-US" sz="2400" dirty="0" smtClean="0"/>
              <a:t>You must understand your churn rate</a:t>
            </a:r>
          </a:p>
          <a:p>
            <a:pPr marL="800100" lvl="2" indent="-234950">
              <a:spcAft>
                <a:spcPts val="600"/>
              </a:spcAft>
            </a:pPr>
            <a:r>
              <a:rPr lang="en-US" sz="1600" dirty="0" smtClean="0"/>
              <a:t>Customers who rent software as a service are free to leave. Guess what? Some do. You need to know who, how many, and why</a:t>
            </a:r>
          </a:p>
          <a:p>
            <a:pPr marL="800100" lvl="2" indent="-234950">
              <a:spcAft>
                <a:spcPts val="600"/>
              </a:spcAft>
            </a:pPr>
            <a:r>
              <a:rPr lang="en-US" sz="1600" dirty="0" smtClean="0"/>
              <a:t>Churn rate = % of subscription revenue you have </a:t>
            </a:r>
            <a:br>
              <a:rPr lang="en-US" sz="1600" dirty="0" smtClean="0"/>
            </a:br>
            <a:r>
              <a:rPr lang="en-US" sz="1600" dirty="0" smtClean="0"/>
              <a:t>this month that you will not have next month </a:t>
            </a:r>
            <a:br>
              <a:rPr lang="en-US" sz="1600" dirty="0" smtClean="0"/>
            </a:br>
            <a:r>
              <a:rPr lang="en-US" sz="1600" dirty="0" smtClean="0"/>
              <a:t>(from customers leaving or downgrading service)</a:t>
            </a:r>
          </a:p>
          <a:p>
            <a:pPr marL="800100" lvl="2" indent="-234950">
              <a:spcAft>
                <a:spcPts val="600"/>
              </a:spcAft>
            </a:pPr>
            <a:r>
              <a:rPr lang="en-US" sz="1600" dirty="0" smtClean="0"/>
              <a:t>What is good? Churn rate under 10% annually </a:t>
            </a:r>
          </a:p>
          <a:p>
            <a:pPr marL="800100" lvl="2" indent="-234950">
              <a:spcAft>
                <a:spcPts val="600"/>
              </a:spcAft>
            </a:pPr>
            <a:r>
              <a:rPr lang="en-US" sz="1600" dirty="0" smtClean="0"/>
              <a:t>Don’t calculate it as a % of total revenue. It is a % of recurring revenue</a:t>
            </a:r>
          </a:p>
          <a:p>
            <a:pPr marL="288925" indent="-288925">
              <a:spcBef>
                <a:spcPts val="900"/>
              </a:spcBef>
            </a:pPr>
            <a:r>
              <a:rPr lang="en-US" sz="2400" dirty="0" smtClean="0"/>
              <a:t>Committed MRR (CMRR) = MRR – monthly churn</a:t>
            </a:r>
          </a:p>
          <a:p>
            <a:pPr marL="288925" indent="-288925"/>
            <a:r>
              <a:rPr lang="en-US" sz="2400" dirty="0" smtClean="0"/>
              <a:t>For more information see Bessemer: </a:t>
            </a:r>
            <a:r>
              <a:rPr lang="en-US" sz="2400" dirty="0" smtClean="0">
                <a:hlinkClick r:id="rId3"/>
              </a:rPr>
              <a:t>www.bvp.com/saas</a:t>
            </a:r>
            <a:r>
              <a:rPr lang="en-US" sz="2400" dirty="0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4191000"/>
            <a:ext cx="9144000" cy="1981200"/>
          </a:xfrm>
          <a:prstGeom prst="rect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10000"/>
                </a:schemeClr>
              </a:gs>
            </a:gsLst>
            <a:lin ang="5400000" scaled="0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MRR to Cash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702278"/>
          </a:xfrm>
        </p:spPr>
        <p:txBody>
          <a:bodyPr/>
          <a:lstStyle/>
          <a:p>
            <a:pPr marL="288925" indent="-288925"/>
            <a:r>
              <a:rPr lang="en-US" sz="2400" dirty="0" smtClean="0"/>
              <a:t>Software+Services ISVs need more working capital than traditional ISVs</a:t>
            </a:r>
          </a:p>
          <a:p>
            <a:pPr marL="566738" lvl="1"/>
            <a:r>
              <a:rPr lang="en-US" sz="2000" dirty="0" smtClean="0"/>
              <a:t>Datacenter/hosting operations</a:t>
            </a:r>
          </a:p>
          <a:p>
            <a:pPr marL="566738" lvl="1"/>
            <a:r>
              <a:rPr lang="en-US" sz="2000" dirty="0" smtClean="0"/>
              <a:t>Customer support</a:t>
            </a:r>
          </a:p>
          <a:p>
            <a:pPr marL="288925" indent="-288925"/>
            <a:r>
              <a:rPr lang="en-US" sz="2400" dirty="0" smtClean="0"/>
              <a:t>MRR is only as good as your ability to collect it</a:t>
            </a:r>
          </a:p>
          <a:p>
            <a:pPr marL="566738" lvl="1"/>
            <a:r>
              <a:rPr lang="en-US" sz="2000" dirty="0" smtClean="0"/>
              <a:t>Do you know the average age of your receivables?</a:t>
            </a:r>
          </a:p>
          <a:p>
            <a:pPr marL="566738" lvl="1"/>
            <a:r>
              <a:rPr lang="en-US" sz="2000" dirty="0" smtClean="0"/>
              <a:t>Can you accurately forecast your collections rate? </a:t>
            </a:r>
            <a:br>
              <a:rPr lang="en-US" sz="2000" dirty="0" smtClean="0"/>
            </a:br>
            <a:r>
              <a:rPr lang="en-US" sz="2000" dirty="0" smtClean="0"/>
              <a:t>Can you rank your customers by payment performance?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609600" y="4341614"/>
            <a:ext cx="79248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4488" indent="-344488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130000"/>
              <a:buBlip>
                <a:blip r:embed="rId3"/>
              </a:buBlip>
            </a:pPr>
            <a:r>
              <a:rPr lang="en-US" sz="24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Incent customers to prepay when it improves CMRR</a:t>
            </a:r>
          </a:p>
          <a:p>
            <a:pPr marL="344488" indent="-344488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130000"/>
              <a:buBlip>
                <a:blip r:embed="rId3"/>
              </a:buBlip>
            </a:pPr>
            <a:r>
              <a:rPr lang="en-US" sz="24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Incent your sales force to focus on MRR, </a:t>
            </a:r>
            <a:br>
              <a:rPr lang="en-US" sz="24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</a:br>
            <a:r>
              <a:rPr lang="en-US" sz="24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not one-time revenue</a:t>
            </a:r>
          </a:p>
          <a:p>
            <a:pPr marL="344488" indent="-344488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130000"/>
              <a:buBlip>
                <a:blip r:embed="rId3"/>
              </a:buBlip>
            </a:pPr>
            <a:r>
              <a:rPr lang="en-US" sz="24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Optimize billing and collections, incent timely payment</a:t>
            </a:r>
            <a:endParaRPr lang="en-US" sz="2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-762000" y="533400"/>
            <a:ext cx="533400" cy="88741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107996"/>
          </a:xfrm>
        </p:spPr>
        <p:txBody>
          <a:bodyPr/>
          <a:lstStyle/>
          <a:p>
            <a:r>
              <a:rPr lang="en-US" dirty="0" smtClean="0"/>
              <a:t>Customer Satisfaction Drives Renewal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087273"/>
          </a:xfrm>
        </p:spPr>
        <p:txBody>
          <a:bodyPr/>
          <a:lstStyle/>
          <a:p>
            <a:r>
              <a:rPr lang="en-US" dirty="0" smtClean="0"/>
              <a:t>To contain churn, you must insure customer satisfaction</a:t>
            </a:r>
          </a:p>
          <a:p>
            <a:r>
              <a:rPr lang="en-US" dirty="0" smtClean="0"/>
              <a:t>Key warning signs</a:t>
            </a:r>
          </a:p>
          <a:p>
            <a:pPr lvl="1"/>
            <a:r>
              <a:rPr lang="en-US" dirty="0" smtClean="0"/>
              <a:t>Low product usage (low rates of login or </a:t>
            </a:r>
            <a:br>
              <a:rPr lang="en-US" dirty="0" smtClean="0"/>
            </a:br>
            <a:r>
              <a:rPr lang="en-US" dirty="0" smtClean="0"/>
              <a:t>low session times per seat for a customer)</a:t>
            </a:r>
          </a:p>
          <a:p>
            <a:pPr lvl="1"/>
            <a:r>
              <a:rPr lang="en-US" dirty="0" smtClean="0"/>
              <a:t>High access of help files, high rate of support calls</a:t>
            </a:r>
          </a:p>
          <a:p>
            <a:pPr lvl="1"/>
            <a:r>
              <a:rPr lang="en-US" dirty="0" smtClean="0"/>
              <a:t>Late payment</a:t>
            </a:r>
          </a:p>
          <a:p>
            <a:r>
              <a:rPr lang="en-US" dirty="0" smtClean="0"/>
              <a:t>How do you measure satisfaction</a:t>
            </a:r>
          </a:p>
          <a:p>
            <a:pPr lvl="1"/>
            <a:r>
              <a:rPr lang="en-US" dirty="0" smtClean="0"/>
              <a:t>ASK: Survey your customers regularly online </a:t>
            </a:r>
          </a:p>
          <a:p>
            <a:pPr lvl="1"/>
            <a:r>
              <a:rPr lang="en-US" dirty="0" smtClean="0"/>
              <a:t>TRACK: Using </a:t>
            </a:r>
            <a:r>
              <a:rPr lang="en-US" dirty="0" smtClean="0">
                <a:hlinkClick r:id="rId3"/>
              </a:rPr>
              <a:t>usage monitoring</a:t>
            </a:r>
            <a:r>
              <a:rPr lang="en-US" dirty="0" smtClean="0"/>
              <a:t> software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107996"/>
          </a:xfrm>
        </p:spPr>
        <p:txBody>
          <a:bodyPr/>
          <a:lstStyle/>
          <a:p>
            <a:r>
              <a:rPr dirty="0" smtClean="0"/>
              <a:t>Runtime Intelligence Service (RIS) Offer</a:t>
            </a:r>
            <a:br>
              <a:rPr dirty="0" smtClean="0"/>
            </a:br>
            <a:r>
              <a:rPr dirty="0" smtClean="0"/>
              <a:t>From PreEmptive Solutions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4850559"/>
          </a:xfrm>
        </p:spPr>
        <p:txBody>
          <a:bodyPr/>
          <a:lstStyle/>
          <a:p>
            <a:r>
              <a:rPr lang="en-US" dirty="0" smtClean="0"/>
              <a:t>RIS is a Software+Services solution that tracks application usage and user behavior</a:t>
            </a:r>
          </a:p>
          <a:p>
            <a:pPr lvl="1"/>
            <a:r>
              <a:rPr lang="en-US" sz="2000" dirty="0" smtClean="0"/>
              <a:t>No programming required – logic is injected into your code</a:t>
            </a:r>
          </a:p>
          <a:p>
            <a:pPr lvl="1"/>
            <a:r>
              <a:rPr lang="en-US" sz="2000" dirty="0" smtClean="0"/>
              <a:t>Includes support for SaaS, Silverlight, client, mobile, asp.net, etc.</a:t>
            </a:r>
          </a:p>
          <a:p>
            <a:pPr lvl="1"/>
            <a:r>
              <a:rPr lang="en-US" sz="2000" dirty="0" smtClean="0"/>
              <a:t>Emerging as de facto standard – light-weight version to be included in Visual Studio 2010</a:t>
            </a:r>
          </a:p>
          <a:p>
            <a:r>
              <a:rPr lang="en-US" dirty="0" smtClean="0"/>
              <a:t>The offer – 60 days of complimentary RIS usage</a:t>
            </a:r>
          </a:p>
          <a:p>
            <a:pPr lvl="1"/>
            <a:r>
              <a:rPr lang="en-US" dirty="0" smtClean="0"/>
              <a:t>No commitment and full support is included</a:t>
            </a:r>
          </a:p>
          <a:p>
            <a:pPr lvl="1"/>
            <a:r>
              <a:rPr lang="en-US" dirty="0" smtClean="0"/>
              <a:t>Ideal scenarios include</a:t>
            </a:r>
          </a:p>
          <a:p>
            <a:pPr lvl="2"/>
            <a:r>
              <a:rPr lang="en-US" dirty="0" smtClean="0"/>
              <a:t>Beta cycle management, Evaluation process management, customer experience improvement programs</a:t>
            </a:r>
          </a:p>
          <a:p>
            <a:pPr lvl="1"/>
            <a:r>
              <a:rPr lang="en-US" dirty="0" smtClean="0"/>
              <a:t>Visit </a:t>
            </a:r>
            <a:r>
              <a:rPr lang="en-US" dirty="0" smtClean="0">
                <a:hlinkClick r:id="rId3"/>
              </a:rPr>
              <a:t>www.preemptive.com/hostingdays.html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997196"/>
          </a:xfrm>
        </p:spPr>
        <p:txBody>
          <a:bodyPr/>
          <a:lstStyle/>
          <a:p>
            <a:r>
              <a:rPr dirty="0" smtClean="0"/>
              <a:t>Sales Incentive Compensation Planning</a:t>
            </a:r>
            <a:br>
              <a:rPr dirty="0" smtClean="0"/>
            </a:br>
            <a:r>
              <a:rPr sz="3200" i="1" dirty="0" smtClean="0"/>
              <a:t>a joint offer from Microsoft and KeyChain Logic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4869025"/>
          </a:xfrm>
        </p:spPr>
        <p:txBody>
          <a:bodyPr/>
          <a:lstStyle/>
          <a:p>
            <a:pPr defTabSz="914400">
              <a:spcBef>
                <a:spcPct val="50000"/>
              </a:spcBef>
              <a:buSzPct val="130000"/>
              <a:buFont typeface="Arial" pitchFamily="34" charset="0"/>
              <a:buChar char="•"/>
              <a:tabLst>
                <a:tab pos="344488" algn="l"/>
              </a:tabLst>
            </a:pPr>
            <a:r>
              <a:rPr lang="en-US" dirty="0" smtClean="0">
                <a:solidFill>
                  <a:srgbClr val="F5FAFD"/>
                </a:solidFill>
              </a:rPr>
              <a:t>Accelerate sales cycles, maintain positive cash flow, and grow committed revenue</a:t>
            </a:r>
          </a:p>
          <a:p>
            <a:pPr defTabSz="914400">
              <a:spcBef>
                <a:spcPct val="50000"/>
              </a:spcBef>
              <a:buSzPct val="130000"/>
              <a:buFont typeface="Arial" pitchFamily="34" charset="0"/>
              <a:buChar char="•"/>
              <a:tabLst>
                <a:tab pos="344488" algn="l"/>
              </a:tabLst>
            </a:pPr>
            <a:r>
              <a:rPr lang="en-US" dirty="0" smtClean="0">
                <a:solidFill>
                  <a:srgbClr val="F5FAFD"/>
                </a:solidFill>
              </a:rPr>
              <a:t>Download </a:t>
            </a:r>
            <a:r>
              <a:rPr lang="en-US" dirty="0" smtClean="0">
                <a:latin typeface="Trebuchet MS" pitchFamily="34" charset="0"/>
              </a:rPr>
              <a:t>Keychain Logic</a:t>
            </a:r>
            <a:r>
              <a:rPr lang="en-US" dirty="0" smtClean="0">
                <a:solidFill>
                  <a:srgbClr val="F5FAFD"/>
                </a:solidFill>
              </a:rPr>
              <a:t>’s</a:t>
            </a:r>
          </a:p>
          <a:p>
            <a:pPr defTabSz="914400">
              <a:buSzPct val="130000"/>
              <a:buNone/>
              <a:tabLst>
                <a:tab pos="344488" algn="l"/>
              </a:tabLst>
            </a:pPr>
            <a:r>
              <a:rPr lang="en-US" dirty="0" smtClean="0">
                <a:solidFill>
                  <a:srgbClr val="F5FAFD"/>
                </a:solidFill>
              </a:rPr>
              <a:t>	</a:t>
            </a:r>
            <a:r>
              <a:rPr lang="en-US" i="1" dirty="0" smtClean="0">
                <a:solidFill>
                  <a:srgbClr val="F5FAFD"/>
                </a:solidFill>
              </a:rPr>
              <a:t>SaaS Sales Compensation Scoring Tool</a:t>
            </a:r>
          </a:p>
          <a:p>
            <a:pPr defTabSz="914400">
              <a:buSzPct val="130000"/>
              <a:buNone/>
              <a:tabLst>
                <a:tab pos="344488" algn="l"/>
              </a:tabLst>
            </a:pPr>
            <a:r>
              <a:rPr lang="en-US" i="1" dirty="0" smtClean="0">
                <a:solidFill>
                  <a:srgbClr val="F5FAFD"/>
                </a:solidFill>
              </a:rPr>
              <a:t>	</a:t>
            </a:r>
            <a:r>
              <a:rPr lang="en-US" dirty="0" smtClean="0">
                <a:solidFill>
                  <a:srgbClr val="F5FAFD"/>
                </a:solidFill>
              </a:rPr>
              <a:t>at </a:t>
            </a:r>
            <a:r>
              <a:rPr lang="en-US" i="1" dirty="0" smtClean="0">
                <a:solidFill>
                  <a:srgbClr val="F5FAFD"/>
                </a:solidFill>
                <a:latin typeface="Trebuchet MS" pitchFamily="34" charset="0"/>
              </a:rPr>
              <a:t>www.KeychainLogic.net/Scoring.htm</a:t>
            </a:r>
            <a:endParaRPr lang="en-US" dirty="0" smtClean="0">
              <a:solidFill>
                <a:srgbClr val="F5FAFD"/>
              </a:solidFill>
              <a:latin typeface="Trebuchet MS" pitchFamily="34" charset="0"/>
            </a:endParaRPr>
          </a:p>
          <a:p>
            <a:pPr defTabSz="914400">
              <a:spcBef>
                <a:spcPct val="50000"/>
              </a:spcBef>
              <a:buSzPct val="130000"/>
              <a:buFont typeface="Arial" pitchFamily="34" charset="0"/>
              <a:buChar char="•"/>
              <a:tabLst>
                <a:tab pos="344488" algn="l"/>
              </a:tabLst>
            </a:pPr>
            <a:r>
              <a:rPr lang="en-US" dirty="0" smtClean="0">
                <a:solidFill>
                  <a:srgbClr val="F5FAFD"/>
                </a:solidFill>
              </a:rPr>
              <a:t>Answer 10 questions about sales plans for a SaaS incentive compensation assessment</a:t>
            </a:r>
          </a:p>
          <a:p>
            <a:pPr algn="ctr" defTabSz="914400">
              <a:buNone/>
            </a:pPr>
            <a:r>
              <a:rPr lang="en-US" dirty="0" smtClean="0">
                <a:solidFill>
                  <a:srgbClr val="F5FAFD"/>
                </a:solidFill>
              </a:rPr>
              <a:t> grab the </a:t>
            </a:r>
            <a:r>
              <a:rPr lang="en-US" dirty="0" smtClean="0">
                <a:solidFill>
                  <a:srgbClr val="CC0000"/>
                </a:solidFill>
                <a:latin typeface="Trebuchet MS" pitchFamily="34" charset="0"/>
              </a:rPr>
              <a:t>SaaS Sales Compensation Guide</a:t>
            </a:r>
            <a:r>
              <a:rPr lang="en-US" dirty="0" smtClean="0">
                <a:solidFill>
                  <a:srgbClr val="EAF3FA"/>
                </a:solidFill>
              </a:rPr>
              <a:t> </a:t>
            </a:r>
            <a:r>
              <a:rPr lang="en-US" dirty="0" smtClean="0">
                <a:solidFill>
                  <a:srgbClr val="F5FAFD"/>
                </a:solidFill>
              </a:rPr>
              <a:t>from the</a:t>
            </a:r>
          </a:p>
          <a:p>
            <a:pPr algn="ctr" defTabSz="914400">
              <a:buNone/>
            </a:pPr>
            <a:r>
              <a:rPr lang="en-US" dirty="0" smtClean="0">
                <a:solidFill>
                  <a:srgbClr val="F5FAFD"/>
                </a:solidFill>
              </a:rPr>
              <a:t>Resources page at </a:t>
            </a:r>
            <a:r>
              <a:rPr lang="en-US" dirty="0" smtClean="0">
                <a:solidFill>
                  <a:srgbClr val="CC0000"/>
                </a:solidFill>
                <a:latin typeface="Trebuchet MS" pitchFamily="34" charset="0"/>
                <a:hlinkClick r:id="rId3"/>
              </a:rPr>
              <a:t>www.KeychainLogic.net</a:t>
            </a:r>
            <a:endParaRPr lang="en-US" dirty="0" smtClean="0">
              <a:solidFill>
                <a:srgbClr val="CC0000"/>
              </a:solidFill>
              <a:latin typeface="Trebuchet MS" pitchFamily="34" charset="0"/>
            </a:endParaRPr>
          </a:p>
          <a:p>
            <a:pPr defTabSz="914400">
              <a:spcBef>
                <a:spcPct val="50000"/>
              </a:spcBef>
              <a:buSzPct val="130000"/>
              <a:buFont typeface="Arial" pitchFamily="34" charset="0"/>
              <a:buChar char="•"/>
              <a:tabLst>
                <a:tab pos="344488" algn="l"/>
              </a:tabLst>
            </a:pPr>
            <a:endParaRPr lang="en-US" dirty="0">
              <a:solidFill>
                <a:srgbClr val="EAF3FA"/>
              </a:solidFill>
            </a:endParaRPr>
          </a:p>
        </p:txBody>
      </p:sp>
      <p:pic>
        <p:nvPicPr>
          <p:cNvPr id="4" name="Picture 6" descr="Keychain Logic Brand w-out Shadow (Print)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6359525"/>
            <a:ext cx="205422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3. Target Customers by Value, not Size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Measure customer lifetime value and put your profitable customers first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Growing your </a:t>
            </a:r>
            <a:br>
              <a:rPr lang="en-US" dirty="0" smtClean="0"/>
            </a:br>
            <a:r>
              <a:rPr lang="en-US" dirty="0" smtClean="0"/>
              <a:t>S+S Business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auto">
          <a:xfrm>
            <a:off x="0" y="3276600"/>
            <a:ext cx="9144000" cy="2895600"/>
          </a:xfrm>
          <a:prstGeom prst="rect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10000"/>
                </a:schemeClr>
              </a:gs>
            </a:gsLst>
            <a:lin ang="5400000" scaled="0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Customer Lifetime Value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381000" y="1102426"/>
            <a:ext cx="8382000" cy="1295400"/>
            <a:chOff x="381000" y="1102426"/>
            <a:chExt cx="8382000" cy="1295400"/>
          </a:xfrm>
        </p:grpSpPr>
        <p:sp>
          <p:nvSpPr>
            <p:cNvPr id="26" name="Rectangle 25"/>
            <p:cNvSpPr/>
            <p:nvPr/>
          </p:nvSpPr>
          <p:spPr>
            <a:xfrm>
              <a:off x="381000" y="1102426"/>
              <a:ext cx="8382000" cy="1295400"/>
            </a:xfrm>
            <a:prstGeom prst="rect">
              <a:avLst/>
            </a:prstGeom>
            <a:gradFill>
              <a:gsLst>
                <a:gs pos="0">
                  <a:schemeClr val="bg1">
                    <a:alpha val="3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5400000" scaled="0"/>
            </a:gra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624046" y="1229297"/>
              <a:ext cx="7895909" cy="1026942"/>
              <a:chOff x="738550" y="1229297"/>
              <a:chExt cx="7895909" cy="1026942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4703489" y="1322250"/>
                <a:ext cx="2060179" cy="3416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lnSpc>
                    <a:spcPct val="90000"/>
                  </a:lnSpc>
                  <a:spcBef>
                    <a:spcPct val="45000"/>
                  </a:spcBef>
                  <a:spcAft>
                    <a:spcPct val="0"/>
                  </a:spcAft>
                  <a:buClr>
                    <a:srgbClr val="FFCC00"/>
                  </a:buClr>
                  <a:buSzPct val="110000"/>
                  <a:defRPr/>
                </a:pPr>
                <a: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Retention Rate (%)</a:t>
                </a:r>
              </a:p>
            </p:txBody>
          </p:sp>
          <p:sp>
            <p:nvSpPr>
              <p:cNvPr id="4" name="Content Placeholder 2"/>
              <p:cNvSpPr txBox="1">
                <a:spLocks/>
              </p:cNvSpPr>
              <p:nvPr/>
            </p:nvSpPr>
            <p:spPr bwMode="auto">
              <a:xfrm>
                <a:off x="738550" y="1524964"/>
                <a:ext cx="1166450" cy="4358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90000"/>
                  </a:lnSpc>
                  <a:spcBef>
                    <a:spcPct val="45000"/>
                  </a:spcBef>
                  <a:spcAft>
                    <a:spcPct val="0"/>
                  </a:spcAft>
                  <a:buClr>
                    <a:srgbClr val="FFCC00"/>
                  </a:buClr>
                  <a:buSzPct val="110000"/>
                  <a:buFontTx/>
                  <a:buNone/>
                  <a:tabLst/>
                  <a:defRPr/>
                </a:pPr>
                <a:r>
                  <a:rPr lang="en-US" sz="2000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CLV =</a:t>
                </a:r>
                <a:endParaRPr lang="en-US" sz="2000" dirty="0"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676400" y="1406653"/>
                <a:ext cx="1529586" cy="590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 eaLnBrk="0" fontAlgn="base" hangingPunct="0">
                  <a:lnSpc>
                    <a:spcPct val="90000"/>
                  </a:lnSpc>
                  <a:spcAft>
                    <a:spcPct val="0"/>
                  </a:spcAft>
                  <a:buClr>
                    <a:srgbClr val="FFCC00"/>
                  </a:buClr>
                  <a:buSzPct val="110000"/>
                  <a:defRPr/>
                </a:pPr>
                <a: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Contribution </a:t>
                </a:r>
              </a:p>
              <a:p>
                <a:pPr lvl="0" algn="ctr" eaLnBrk="0" fontAlgn="base" hangingPunct="0">
                  <a:lnSpc>
                    <a:spcPct val="90000"/>
                  </a:lnSpc>
                  <a:spcAft>
                    <a:spcPct val="0"/>
                  </a:spcAft>
                  <a:buClr>
                    <a:srgbClr val="FFCC00"/>
                  </a:buClr>
                  <a:buSzPct val="110000"/>
                  <a:defRPr/>
                </a:pPr>
                <a: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Margin ($)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032651" y="1505348"/>
                <a:ext cx="4315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* </a:t>
                </a:r>
                <a:endParaRPr lang="en-US" sz="2800" dirty="0"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3612293" y="1735733"/>
                <a:ext cx="4909624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Rectangle 10"/>
              <p:cNvSpPr/>
              <p:nvPr/>
            </p:nvSpPr>
            <p:spPr>
              <a:xfrm>
                <a:off x="3646044" y="1854478"/>
                <a:ext cx="4471096" cy="3416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lnSpc>
                    <a:spcPct val="90000"/>
                  </a:lnSpc>
                  <a:spcBef>
                    <a:spcPct val="45000"/>
                  </a:spcBef>
                  <a:spcAft>
                    <a:spcPct val="0"/>
                  </a:spcAft>
                  <a:buClr>
                    <a:srgbClr val="FFCC00"/>
                  </a:buClr>
                  <a:buSzPct val="110000"/>
                  <a:defRPr/>
                </a:pPr>
                <a: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1 + Discount Rate (%) - Retention Rate (%)</a:t>
                </a:r>
              </a:p>
            </p:txBody>
          </p:sp>
          <p:sp>
            <p:nvSpPr>
              <p:cNvPr id="13" name="Left Bracket 12"/>
              <p:cNvSpPr/>
              <p:nvPr/>
            </p:nvSpPr>
            <p:spPr>
              <a:xfrm>
                <a:off x="3443480" y="1285567"/>
                <a:ext cx="154745" cy="928468"/>
              </a:xfrm>
              <a:prstGeom prst="leftBracke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5" name="Right Bracket 14"/>
              <p:cNvSpPr/>
              <p:nvPr/>
            </p:nvSpPr>
            <p:spPr>
              <a:xfrm>
                <a:off x="8451579" y="1229297"/>
                <a:ext cx="182880" cy="1026942"/>
              </a:xfrm>
              <a:prstGeom prst="rightBracke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382951" y="2481692"/>
            <a:ext cx="8378099" cy="718708"/>
            <a:chOff x="382951" y="2546224"/>
            <a:chExt cx="8378099" cy="718708"/>
          </a:xfrm>
        </p:grpSpPr>
        <p:grpSp>
          <p:nvGrpSpPr>
            <p:cNvPr id="35" name="Group 34"/>
            <p:cNvGrpSpPr/>
            <p:nvPr/>
          </p:nvGrpSpPr>
          <p:grpSpPr>
            <a:xfrm>
              <a:off x="382951" y="2546224"/>
              <a:ext cx="8378099" cy="341632"/>
              <a:chOff x="-153791" y="2381676"/>
              <a:chExt cx="8378099" cy="341632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-153791" y="2381676"/>
                <a:ext cx="2658448" cy="3416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 eaLnBrk="0" fontAlgn="base" hangingPunct="0">
                  <a:lnSpc>
                    <a:spcPct val="90000"/>
                  </a:lnSpc>
                  <a:spcAft>
                    <a:spcPct val="0"/>
                  </a:spcAft>
                  <a:buClr>
                    <a:srgbClr val="FFCC00"/>
                  </a:buClr>
                  <a:buSzPct val="110000"/>
                  <a:defRPr/>
                </a:pPr>
                <a: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Contribution Margin ($)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474645" y="2381676"/>
                <a:ext cx="343364" cy="3416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=</a:t>
                </a:r>
                <a:endParaRPr lang="en-US" dirty="0"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2819174" y="2381676"/>
                <a:ext cx="5405134" cy="3416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lnSpc>
                    <a:spcPct val="90000"/>
                  </a:lnSpc>
                  <a:spcBef>
                    <a:spcPct val="45000"/>
                  </a:spcBef>
                  <a:spcAft>
                    <a:spcPct val="0"/>
                  </a:spcAft>
                  <a:buClr>
                    <a:srgbClr val="FFCC00"/>
                  </a:buClr>
                  <a:buSzPct val="110000"/>
                  <a:defRPr/>
                </a:pPr>
                <a: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Customer Revenue ($) – Customer Variable Costs ($)</a:t>
                </a: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2349658" y="2895600"/>
              <a:ext cx="4444684" cy="369332"/>
              <a:chOff x="1007390" y="2856685"/>
              <a:chExt cx="4444684" cy="36933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007390" y="2870535"/>
                <a:ext cx="2092268" cy="3416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 eaLnBrk="0" fontAlgn="base" hangingPunct="0">
                  <a:lnSpc>
                    <a:spcPct val="90000"/>
                  </a:lnSpc>
                  <a:spcAft>
                    <a:spcPct val="0"/>
                  </a:spcAft>
                  <a:buClr>
                    <a:srgbClr val="FFCC00"/>
                  </a:buClr>
                  <a:buSzPct val="110000"/>
                  <a:defRPr/>
                </a:pPr>
                <a: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Retention Rate (%) 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390740" y="2870535"/>
                <a:ext cx="2061334" cy="3416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lnSpc>
                    <a:spcPct val="90000"/>
                  </a:lnSpc>
                  <a:spcBef>
                    <a:spcPct val="45000"/>
                  </a:spcBef>
                  <a:spcAft>
                    <a:spcPct val="0"/>
                  </a:spcAft>
                  <a:buClr>
                    <a:srgbClr val="FFCC00"/>
                  </a:buClr>
                  <a:buSzPct val="110000"/>
                  <a:defRPr/>
                </a:pPr>
                <a: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1 – Churn Rate (%)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039833" y="2856685"/>
                <a:ext cx="3433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=</a:t>
                </a:r>
                <a:endParaRPr lang="en-US" dirty="0"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</a:endParaRPr>
              </a:p>
            </p:txBody>
          </p:sp>
        </p:grpSp>
      </p:grpSp>
      <p:grpSp>
        <p:nvGrpSpPr>
          <p:cNvPr id="37" name="Group 36"/>
          <p:cNvGrpSpPr/>
          <p:nvPr/>
        </p:nvGrpSpPr>
        <p:grpSpPr>
          <a:xfrm>
            <a:off x="1036637" y="3381500"/>
            <a:ext cx="7375526" cy="2696523"/>
            <a:chOff x="1036637" y="3429000"/>
            <a:chExt cx="7375526" cy="2696523"/>
          </a:xfrm>
        </p:grpSpPr>
        <p:grpSp>
          <p:nvGrpSpPr>
            <p:cNvPr id="33" name="Group 32"/>
            <p:cNvGrpSpPr/>
            <p:nvPr/>
          </p:nvGrpSpPr>
          <p:grpSpPr>
            <a:xfrm>
              <a:off x="1036637" y="3429000"/>
              <a:ext cx="7070726" cy="2115800"/>
              <a:chOff x="381001" y="3581400"/>
              <a:chExt cx="7070726" cy="21158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381001" y="3581400"/>
                <a:ext cx="7070726" cy="1246495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pPr lvl="0" eaLnBrk="0" fontAlgn="base" hangingPunct="0">
                  <a:lnSpc>
                    <a:spcPct val="90000"/>
                  </a:lnSpc>
                  <a:spcBef>
                    <a:spcPct val="45000"/>
                  </a:spcBef>
                  <a:spcAft>
                    <a:spcPct val="0"/>
                  </a:spcAft>
                  <a:buClr>
                    <a:srgbClr val="FFCC00"/>
                  </a:buClr>
                  <a:buSzPct val="110000"/>
                  <a:defRPr/>
                </a:pPr>
                <a:r>
                  <a:rPr lang="en-US" b="1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Example: </a:t>
                </a:r>
                <a: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/>
                </a:r>
                <a:b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</a:br>
                <a: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Customer X has 5 seats of your application at $100/seat/year.</a:t>
                </a:r>
                <a:b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</a:br>
                <a: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Your average operating cost per customer is $300/year. </a:t>
                </a:r>
                <a:b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</a:br>
                <a: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Your marketing, sales and support costs average $50/customer/year. </a:t>
                </a:r>
                <a:b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</a:br>
                <a:r>
                  <a:rPr lang="en-US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Your annual churn rate is 15%. Your CFO discounts at 10%/year.</a:t>
                </a: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737952" y="4919834"/>
                <a:ext cx="6713775" cy="777366"/>
                <a:chOff x="737952" y="4919834"/>
                <a:chExt cx="6713775" cy="777366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740297" y="4919834"/>
                  <a:ext cx="5330883" cy="249299"/>
                </a:xfrm>
                <a:prstGeom prst="rect">
                  <a:avLst/>
                </a:prstGeom>
              </p:spPr>
              <p:txBody>
                <a:bodyPr wrap="square" lIns="0" tIns="0" rIns="0" bIns="0">
                  <a:spAutoFit/>
                </a:bodyPr>
                <a:lstStyle/>
                <a:p>
                  <a:pPr eaLnBrk="0" fontAlgn="base" hangingPunct="0">
                    <a:lnSpc>
                      <a:spcPct val="90000"/>
                    </a:lnSpc>
                    <a:spcBef>
                      <a:spcPct val="45000"/>
                    </a:spcBef>
                    <a:spcAft>
                      <a:spcPct val="0"/>
                    </a:spcAft>
                    <a:buClr>
                      <a:srgbClr val="FFCC00"/>
                    </a:buClr>
                    <a:buSzPct val="110000"/>
                    <a:defRPr/>
                  </a:pPr>
                  <a:r>
                    <a:rPr lang="en-US" dirty="0" smtClean="0">
                      <a:gradFill>
                        <a:gsLst>
                          <a:gs pos="0">
                            <a:schemeClr val="tx1"/>
                          </a:gs>
                          <a:gs pos="100000">
                            <a:schemeClr val="tx1"/>
                          </a:gs>
                        </a:gsLst>
                        <a:lin ang="5400000" scaled="0"/>
                      </a:gradFill>
                    </a:rPr>
                    <a:t>Contribution Margin = $500 - $350 = $150</a:t>
                  </a:r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737952" y="5183867"/>
                  <a:ext cx="4073551" cy="249299"/>
                </a:xfrm>
                <a:prstGeom prst="rect">
                  <a:avLst/>
                </a:prstGeom>
              </p:spPr>
              <p:txBody>
                <a:bodyPr wrap="square" lIns="0" tIns="0" rIns="0" bIns="0">
                  <a:spAutoFit/>
                </a:bodyPr>
                <a:lstStyle/>
                <a:p>
                  <a:pPr eaLnBrk="0" fontAlgn="base" hangingPunct="0">
                    <a:lnSpc>
                      <a:spcPct val="90000"/>
                    </a:lnSpc>
                    <a:spcBef>
                      <a:spcPct val="45000"/>
                    </a:spcBef>
                    <a:spcAft>
                      <a:spcPct val="0"/>
                    </a:spcAft>
                    <a:buClr>
                      <a:srgbClr val="FFCC00"/>
                    </a:buClr>
                    <a:buSzPct val="110000"/>
                    <a:defRPr/>
                  </a:pPr>
                  <a:r>
                    <a:rPr lang="en-US" dirty="0" smtClean="0">
                      <a:gradFill>
                        <a:gsLst>
                          <a:gs pos="0">
                            <a:schemeClr val="tx1"/>
                          </a:gs>
                          <a:gs pos="100000">
                            <a:schemeClr val="tx1"/>
                          </a:gs>
                        </a:gsLst>
                        <a:lin ang="5400000" scaled="0"/>
                      </a:gradFill>
                    </a:rPr>
                    <a:t>Retention Rate = 100% – 15% = 85%</a:t>
                  </a: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749673" y="5447901"/>
                  <a:ext cx="6702054" cy="249299"/>
                </a:xfrm>
                <a:prstGeom prst="rect">
                  <a:avLst/>
                </a:prstGeom>
              </p:spPr>
              <p:txBody>
                <a:bodyPr wrap="square" lIns="0" tIns="0" rIns="0" bIns="0">
                  <a:spAutoFit/>
                </a:bodyPr>
                <a:lstStyle/>
                <a:p>
                  <a:pPr eaLnBrk="0" fontAlgn="base" hangingPunct="0">
                    <a:lnSpc>
                      <a:spcPct val="90000"/>
                    </a:lnSpc>
                    <a:spcBef>
                      <a:spcPct val="45000"/>
                    </a:spcBef>
                    <a:spcAft>
                      <a:spcPct val="0"/>
                    </a:spcAft>
                    <a:buClr>
                      <a:srgbClr val="FFCC00"/>
                    </a:buClr>
                    <a:buSzPct val="110000"/>
                    <a:defRPr/>
                  </a:pPr>
                  <a:r>
                    <a:rPr lang="en-US" b="1" dirty="0" smtClean="0">
                      <a:gradFill>
                        <a:gsLst>
                          <a:gs pos="0">
                            <a:schemeClr val="tx1"/>
                          </a:gs>
                          <a:gs pos="100000">
                            <a:schemeClr val="tx1"/>
                          </a:gs>
                        </a:gsLst>
                        <a:lin ang="5400000" scaled="0"/>
                      </a:gradFill>
                    </a:rPr>
                    <a:t>CLV of X </a:t>
                  </a:r>
                  <a:r>
                    <a:rPr lang="en-US" dirty="0" smtClean="0">
                      <a:gradFill>
                        <a:gsLst>
                          <a:gs pos="0">
                            <a:schemeClr val="tx1"/>
                          </a:gs>
                          <a:gs pos="100000">
                            <a:schemeClr val="tx1"/>
                          </a:gs>
                        </a:gsLst>
                        <a:lin ang="5400000" scaled="0"/>
                      </a:gradFill>
                    </a:rPr>
                    <a:t>= $150 * (85%) / (110% - 85%) = $150 * 85/25 = </a:t>
                  </a:r>
                  <a:r>
                    <a:rPr lang="en-US" b="1" dirty="0" smtClean="0">
                      <a:gradFill>
                        <a:gsLst>
                          <a:gs pos="0">
                            <a:schemeClr val="tx1"/>
                          </a:gs>
                          <a:gs pos="100000">
                            <a:schemeClr val="tx1"/>
                          </a:gs>
                        </a:gsLst>
                        <a:lin ang="5400000" scaled="0"/>
                      </a:gradFill>
                    </a:rPr>
                    <a:t>$510 </a:t>
                  </a:r>
                </a:p>
              </p:txBody>
            </p:sp>
          </p:grpSp>
        </p:grpSp>
        <p:sp>
          <p:nvSpPr>
            <p:cNvPr id="28" name="Rectangle 27"/>
            <p:cNvSpPr/>
            <p:nvPr/>
          </p:nvSpPr>
          <p:spPr>
            <a:xfrm>
              <a:off x="1036637" y="5626925"/>
              <a:ext cx="7375526" cy="498598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lvl="0" eaLnBrk="0" fontAlgn="base" hangingPunct="0">
                <a:lnSpc>
                  <a:spcPct val="90000"/>
                </a:lnSpc>
                <a:spcBef>
                  <a:spcPct val="45000"/>
                </a:spcBef>
                <a:spcAft>
                  <a:spcPct val="0"/>
                </a:spcAft>
                <a:buClr>
                  <a:srgbClr val="FFCC00"/>
                </a:buClr>
                <a:buSzPct val="110000"/>
                <a:defRPr/>
              </a:pPr>
              <a:r>
                <a:rPr lang="en-US" b="1" dirty="0" smtClean="0"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</a:rPr>
                <a:t>For more info see Wharton Press: </a:t>
              </a:r>
              <a:br>
                <a:rPr lang="en-US" b="1" dirty="0" smtClean="0"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</a:rPr>
              </a:br>
              <a:r>
                <a:rPr lang="en-US" b="1" dirty="0" smtClean="0"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  <a:hlinkClick r:id="rId3"/>
                </a:rPr>
                <a:t>Marketing Metrics: 50+ Metrics every Executive should master</a:t>
              </a:r>
              <a:endParaRPr lang="en-US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Segmenting Customers by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01453"/>
            <a:ext cx="8382000" cy="506600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Get your sales and support costs out of </a:t>
            </a:r>
            <a:br>
              <a:rPr lang="en-US" sz="2400" dirty="0" smtClean="0"/>
            </a:br>
            <a:r>
              <a:rPr lang="en-US" sz="2400" dirty="0" smtClean="0"/>
              <a:t>SG&amp;A and into COGS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Track key deal metrics that allow you to estimate sales &amp; marketing cost by customer (lead source, time to close, number of interactions, etc.)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Separate fixed from variable datacenter costs and calculate variable operating &amp; support costs by customer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Sample your customer base across key segments (company size, location, account age, revenue, etc.)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You need 30 random customers in each segment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Calculate CLV for each customer in the sample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Calculate average CLV by segment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/>
              <a:t>Focus your spend on your most profitable segments</a:t>
            </a:r>
            <a:endParaRPr lang="en-US" sz="2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Your Operating Costs?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4381500" y="1295401"/>
            <a:ext cx="4038600" cy="4727448"/>
          </a:xfrm>
          <a:prstGeom prst="rect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23900" y="1295401"/>
            <a:ext cx="3657600" cy="4728928"/>
          </a:xfrm>
          <a:prstGeom prst="rect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0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7253" y="1524000"/>
            <a:ext cx="3611563" cy="4339650"/>
          </a:xfrm>
        </p:spPr>
        <p:txBody>
          <a:bodyPr wrap="square">
            <a:spAutoFit/>
          </a:bodyPr>
          <a:lstStyle/>
          <a:p>
            <a:pPr marL="288925" indent="-288925"/>
            <a:r>
              <a:rPr lang="en-US" sz="2000" dirty="0" smtClean="0"/>
              <a:t>It’s not whether you’re single or multi-tenant, or how complex your application is</a:t>
            </a:r>
          </a:p>
          <a:p>
            <a:pPr marL="288925" indent="-288925"/>
            <a:r>
              <a:rPr lang="en-US" sz="2000" b="1" dirty="0" smtClean="0"/>
              <a:t>It’s about how many </a:t>
            </a:r>
            <a:br>
              <a:rPr lang="en-US" sz="2000" b="1" dirty="0" smtClean="0"/>
            </a:br>
            <a:r>
              <a:rPr lang="en-US" sz="2000" b="1" dirty="0" smtClean="0"/>
              <a:t>people it takes to keep </a:t>
            </a:r>
            <a:br>
              <a:rPr lang="en-US" sz="2000" b="1" dirty="0" smtClean="0"/>
            </a:br>
            <a:r>
              <a:rPr lang="en-US" sz="2000" b="1" dirty="0" smtClean="0"/>
              <a:t>your customer running</a:t>
            </a:r>
          </a:p>
          <a:p>
            <a:pPr marL="288925" indent="-288925"/>
            <a:r>
              <a:rPr lang="en-US" sz="2000" dirty="0" smtClean="0"/>
              <a:t>How much custom code per customer? </a:t>
            </a:r>
            <a:br>
              <a:rPr lang="en-US" sz="2000" dirty="0" smtClean="0"/>
            </a:br>
            <a:r>
              <a:rPr lang="en-US" sz="2000" dirty="0" smtClean="0"/>
              <a:t>How many support calls per customer? </a:t>
            </a:r>
            <a:br>
              <a:rPr lang="en-US" sz="2000" dirty="0" smtClean="0"/>
            </a:br>
            <a:r>
              <a:rPr lang="en-US" sz="2000" dirty="0" smtClean="0"/>
              <a:t>How many change orders per customer?</a:t>
            </a:r>
          </a:p>
          <a:p>
            <a:pPr marL="288925" indent="-288925"/>
            <a:r>
              <a:rPr lang="en-US" sz="2000" b="1" dirty="0" smtClean="0"/>
              <a:t>Sell a standard product and automate as much as possible</a:t>
            </a:r>
            <a:endParaRPr lang="en-US" sz="2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4. Finance Creatively for Growth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Accelerate beyond organic growth </a:t>
            </a:r>
            <a:br>
              <a:rPr lang="en-US" dirty="0" smtClean="0"/>
            </a:br>
            <a:r>
              <a:rPr lang="en-US" dirty="0" smtClean="0"/>
              <a:t>using alternative financing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Organic Growth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1551194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400" dirty="0" smtClean="0"/>
              <a:t>Hire reps, make sales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Wait until profit high enough to support more reps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Hire more reps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Repeat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880072"/>
            <a:ext cx="8382000" cy="292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Source: Josh James, Omniture, </a:t>
            </a:r>
            <a:r>
              <a:rPr lang="en-US" sz="14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hlinkClick r:id="rId3"/>
              </a:rPr>
              <a:t>presentation at OpSource SaaS Summit 2008</a:t>
            </a:r>
            <a:endParaRPr lang="en-US" sz="1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3468469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“Magic Number” = Annualized incremental forward quarterly revenue growth divided by sales and marketing spend</a:t>
            </a:r>
            <a:endParaRPr lang="en-US" sz="20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143000" y="7391400"/>
            <a:ext cx="5722829" cy="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81001" y="52578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When regressed against actuals, this ratio </a:t>
            </a:r>
            <a:br>
              <a:rPr lang="en-US" sz="20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</a:br>
            <a:r>
              <a:rPr lang="en-US" sz="20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correlated well to actual % growth</a:t>
            </a:r>
            <a:endParaRPr lang="en-US" sz="20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2971800"/>
            <a:ext cx="91440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Example of a way to forecast organic growth: Omniture’s “Magic Number”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370807" y="4158342"/>
            <a:ext cx="6402387" cy="870858"/>
            <a:chOff x="1370807" y="4310742"/>
            <a:chExt cx="6402387" cy="870858"/>
          </a:xfrm>
        </p:grpSpPr>
        <p:grpSp>
          <p:nvGrpSpPr>
            <p:cNvPr id="23" name="Group 22"/>
            <p:cNvGrpSpPr/>
            <p:nvPr/>
          </p:nvGrpSpPr>
          <p:grpSpPr>
            <a:xfrm>
              <a:off x="1370807" y="4310742"/>
              <a:ext cx="6402387" cy="870858"/>
              <a:chOff x="1370807" y="4310742"/>
              <a:chExt cx="6402387" cy="870858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370807" y="4310742"/>
                <a:ext cx="6402387" cy="870858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>
                <a:off x="1485900" y="4358305"/>
                <a:ext cx="6172201" cy="775732"/>
                <a:chOff x="1485900" y="4332905"/>
                <a:chExt cx="6172201" cy="775732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1485900" y="4332905"/>
                  <a:ext cx="617220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2000" dirty="0" smtClean="0">
                      <a:gradFill>
                        <a:gsLst>
                          <a:gs pos="0">
                            <a:schemeClr val="tx1"/>
                          </a:gs>
                          <a:gs pos="100000">
                            <a:schemeClr val="tx1"/>
                          </a:gs>
                        </a:gsLst>
                        <a:lin ang="5400000" scaled="0"/>
                      </a:gradFill>
                    </a:rPr>
                    <a:t>4 * (Most recent Quarter to Quarter revenue increase)</a:t>
                  </a:r>
                  <a:endParaRPr lang="en-US" sz="2000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endParaRPr>
                </a:p>
              </p:txBody>
            </p:sp>
            <p:sp>
              <p:nvSpPr>
                <p:cNvPr id="15" name="Rectangle 14"/>
                <p:cNvSpPr/>
                <p:nvPr/>
              </p:nvSpPr>
              <p:spPr>
                <a:xfrm>
                  <a:off x="1485900" y="4739305"/>
                  <a:ext cx="617220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2000" dirty="0" smtClean="0">
                      <a:gradFill>
                        <a:gsLst>
                          <a:gs pos="0">
                            <a:schemeClr val="tx1"/>
                          </a:gs>
                          <a:gs pos="100000">
                            <a:schemeClr val="tx1"/>
                          </a:gs>
                        </a:gsLst>
                        <a:lin ang="5400000" scaled="0"/>
                      </a:gradFill>
                    </a:rPr>
                    <a:t>Most recent Quarter sales and marketing spend</a:t>
                  </a:r>
                  <a:endParaRPr lang="en-US" sz="2000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endParaRPr>
                </a:p>
              </p:txBody>
            </p:sp>
          </p:grpSp>
        </p:grpSp>
        <p:cxnSp>
          <p:nvCxnSpPr>
            <p:cNvPr id="25" name="Straight Connector 24"/>
            <p:cNvCxnSpPr/>
            <p:nvPr/>
          </p:nvCxnSpPr>
          <p:spPr>
            <a:xfrm>
              <a:off x="1562100" y="4724400"/>
              <a:ext cx="6019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 bwMode="auto">
          <a:xfrm>
            <a:off x="0" y="5105400"/>
            <a:ext cx="9144000" cy="1066800"/>
          </a:xfrm>
          <a:prstGeom prst="rect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107996"/>
          </a:xfrm>
        </p:spPr>
        <p:txBody>
          <a:bodyPr/>
          <a:lstStyle/>
          <a:p>
            <a:r>
              <a:rPr lang="en-US" dirty="0" smtClean="0"/>
              <a:t>It is Very Slow to Build a Software+ Services Business on Organic Growth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638800" y="3845004"/>
            <a:ext cx="3124200" cy="1107996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S+S ISVs require greater up-front investment, and take longer to break even because revenue is deferred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56419" y="5300420"/>
            <a:ext cx="8031163" cy="6309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You can’t significantly reduce your up-front investment.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How can you bring revenue forward to accelerate growth sooner?</a:t>
            </a:r>
            <a:endParaRPr lang="en-US" sz="2000" b="1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1189094" y="1857499"/>
            <a:ext cx="6765813" cy="2651197"/>
            <a:chOff x="549387" y="1857499"/>
            <a:chExt cx="6765813" cy="2651197"/>
          </a:xfrm>
        </p:grpSpPr>
        <p:sp>
          <p:nvSpPr>
            <p:cNvPr id="39" name="Rectangle 38"/>
            <p:cNvSpPr/>
            <p:nvPr/>
          </p:nvSpPr>
          <p:spPr bwMode="auto">
            <a:xfrm>
              <a:off x="914400" y="1857499"/>
              <a:ext cx="6400800" cy="1681347"/>
            </a:xfrm>
            <a:prstGeom prst="rect">
              <a:avLst/>
            </a:prstGeom>
            <a:gradFill>
              <a:gsLst>
                <a:gs pos="0">
                  <a:schemeClr val="bg1">
                    <a:alpha val="3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6800000" scaled="0"/>
            </a:gra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900921" y="1866780"/>
              <a:ext cx="6414279" cy="1762831"/>
              <a:chOff x="900921" y="1866780"/>
              <a:chExt cx="6414279" cy="1762831"/>
            </a:xfrm>
            <a:effectLst>
              <a:outerShdw blurRad="127000" algn="ctr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37" name="Group 36"/>
              <p:cNvGrpSpPr/>
              <p:nvPr/>
            </p:nvGrpSpPr>
            <p:grpSpPr>
              <a:xfrm>
                <a:off x="900921" y="1866780"/>
                <a:ext cx="6414279" cy="1683575"/>
                <a:chOff x="900921" y="1866780"/>
                <a:chExt cx="6414279" cy="1683575"/>
              </a:xfrm>
            </p:grpSpPr>
            <p:cxnSp>
              <p:nvCxnSpPr>
                <p:cNvPr id="32" name="Straight Connector 31"/>
                <p:cNvCxnSpPr/>
                <p:nvPr/>
              </p:nvCxnSpPr>
              <p:spPr>
                <a:xfrm rot="16200000" flipH="1">
                  <a:off x="86641" y="2708567"/>
                  <a:ext cx="1683575" cy="1"/>
                </a:xfrm>
                <a:prstGeom prst="line">
                  <a:avLst/>
                </a:prstGeom>
                <a:ln w="57150"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8"/>
                <p:cNvCxnSpPr/>
                <p:nvPr/>
              </p:nvCxnSpPr>
              <p:spPr>
                <a:xfrm rot="10800000" flipV="1">
                  <a:off x="900921" y="3532694"/>
                  <a:ext cx="6414279" cy="4907"/>
                </a:xfrm>
                <a:prstGeom prst="line">
                  <a:avLst/>
                </a:prstGeom>
                <a:ln w="57150"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Straight Connector 29"/>
              <p:cNvCxnSpPr/>
              <p:nvPr/>
            </p:nvCxnSpPr>
            <p:spPr>
              <a:xfrm rot="5400000">
                <a:off x="1406284" y="3504471"/>
                <a:ext cx="248729" cy="1550"/>
              </a:xfrm>
              <a:prstGeom prst="line">
                <a:avLst/>
              </a:prstGeom>
              <a:ln w="57150"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>
                <a:off x="2450040" y="3504305"/>
                <a:ext cx="248728" cy="1884"/>
              </a:xfrm>
              <a:prstGeom prst="line">
                <a:avLst/>
              </a:prstGeom>
              <a:ln w="57150"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3487239" y="3504253"/>
                <a:ext cx="248729" cy="1986"/>
              </a:xfrm>
              <a:prstGeom prst="line">
                <a:avLst/>
              </a:prstGeom>
              <a:ln w="57150"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4517992" y="3504241"/>
                <a:ext cx="248729" cy="2011"/>
              </a:xfrm>
              <a:prstGeom prst="line">
                <a:avLst/>
              </a:prstGeom>
              <a:ln w="57150"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TextBox 30"/>
            <p:cNvSpPr txBox="1"/>
            <p:nvPr/>
          </p:nvSpPr>
          <p:spPr>
            <a:xfrm>
              <a:off x="1381896" y="3614542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</a:rPr>
                <a:t>1</a:t>
              </a:r>
              <a:endParaRPr lang="en-US" sz="20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407903" y="3612555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</a:rPr>
                <a:t>2</a:t>
              </a:r>
              <a:endParaRPr lang="en-US" sz="20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33574" y="3610596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</a:rPr>
                <a:t>3</a:t>
              </a:r>
              <a:endParaRPr lang="en-US" sz="20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488569" y="3608618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</a:rPr>
                <a:t>4</a:t>
              </a:r>
              <a:endParaRPr lang="en-US" sz="20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9387" y="3591810"/>
              <a:ext cx="7697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</a:rPr>
                <a:t>YEAR</a:t>
              </a:r>
              <a:endParaRPr lang="en-US" sz="20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91876" y="2514600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</a:rPr>
                <a:t>$</a:t>
              </a:r>
              <a:endParaRPr lang="en-US" sz="20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53518" y="2523498"/>
              <a:ext cx="1792607" cy="307777"/>
            </a:xfrm>
            <a:prstGeom prst="rect">
              <a:avLst/>
            </a:prstGeom>
            <a:noFill/>
            <a:effectLst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>
                  <a:gradFill>
                    <a:gsLst>
                      <a:gs pos="0">
                        <a:schemeClr val="accent5">
                          <a:lumMod val="40000"/>
                          <a:lumOff val="60000"/>
                        </a:schemeClr>
                      </a:gs>
                      <a:gs pos="100000">
                        <a:schemeClr val="accent5">
                          <a:lumMod val="40000"/>
                          <a:lumOff val="60000"/>
                        </a:schemeClr>
                      </a:gs>
                    </a:gsLst>
                    <a:lin ang="5400000" scaled="0"/>
                  </a:gradFill>
                </a:rPr>
                <a:t>Traditional ISV</a:t>
              </a:r>
              <a:endParaRPr lang="en-US" sz="2000" dirty="0">
                <a:gradFill>
                  <a:gsLst>
                    <a:gs pos="0">
                      <a:schemeClr val="accent5">
                        <a:lumMod val="40000"/>
                        <a:lumOff val="60000"/>
                      </a:schemeClr>
                    </a:gs>
                    <a:gs pos="100000">
                      <a:schemeClr val="accent5">
                        <a:lumMod val="40000"/>
                        <a:lumOff val="60000"/>
                      </a:schemeClr>
                    </a:gs>
                  </a:gsLst>
                  <a:lin ang="5400000" scaled="0"/>
                </a:gra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112893" y="2936478"/>
              <a:ext cx="1042273" cy="307777"/>
            </a:xfrm>
            <a:prstGeom prst="rect">
              <a:avLst/>
            </a:prstGeom>
            <a:noFill/>
            <a:effectLst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>
                  <a:gradFill>
                    <a:gsLst>
                      <a:gs pos="0">
                        <a:schemeClr val="accent2">
                          <a:lumMod val="20000"/>
                          <a:lumOff val="80000"/>
                        </a:schemeClr>
                      </a:gs>
                      <a:gs pos="100000">
                        <a:schemeClr val="accent2">
                          <a:lumMod val="20000"/>
                          <a:lumOff val="80000"/>
                        </a:schemeClr>
                      </a:gs>
                    </a:gsLst>
                    <a:lin ang="5400000" scaled="0"/>
                  </a:gradFill>
                </a:rPr>
                <a:t>S+S ISV</a:t>
              </a:r>
              <a:endParaRPr lang="en-US" sz="2000" dirty="0"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100000">
                      <a:schemeClr val="accent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>
              <a:off x="1512277" y="3080825"/>
              <a:ext cx="3516923" cy="1427871"/>
            </a:xfrm>
            <a:custGeom>
              <a:avLst/>
              <a:gdLst>
                <a:gd name="connsiteX0" fmla="*/ 0 w 3516923"/>
                <a:gd name="connsiteY0" fmla="*/ 450166 h 1427871"/>
                <a:gd name="connsiteX1" fmla="*/ 520504 w 3516923"/>
                <a:gd name="connsiteY1" fmla="*/ 1195753 h 1427871"/>
                <a:gd name="connsiteX2" fmla="*/ 1195754 w 3516923"/>
                <a:gd name="connsiteY2" fmla="*/ 1420837 h 1427871"/>
                <a:gd name="connsiteX3" fmla="*/ 2096086 w 3516923"/>
                <a:gd name="connsiteY3" fmla="*/ 1153550 h 1427871"/>
                <a:gd name="connsiteX4" fmla="*/ 3516923 w 3516923"/>
                <a:gd name="connsiteY4" fmla="*/ 0 h 1427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16923" h="1427871">
                  <a:moveTo>
                    <a:pt x="0" y="450166"/>
                  </a:moveTo>
                  <a:cubicBezTo>
                    <a:pt x="160606" y="742070"/>
                    <a:pt x="321212" y="1033975"/>
                    <a:pt x="520504" y="1195753"/>
                  </a:cubicBezTo>
                  <a:cubicBezTo>
                    <a:pt x="719796" y="1357532"/>
                    <a:pt x="933157" y="1427871"/>
                    <a:pt x="1195754" y="1420837"/>
                  </a:cubicBezTo>
                  <a:cubicBezTo>
                    <a:pt x="1458351" y="1413803"/>
                    <a:pt x="1709225" y="1390356"/>
                    <a:pt x="2096086" y="1153550"/>
                  </a:cubicBezTo>
                  <a:cubicBezTo>
                    <a:pt x="2482947" y="916744"/>
                    <a:pt x="2999935" y="458372"/>
                    <a:pt x="3516923" y="0"/>
                  </a:cubicBezTo>
                </a:path>
              </a:pathLst>
            </a:custGeom>
            <a:ln w="57150">
              <a:solidFill>
                <a:schemeClr val="accent2">
                  <a:lumMod val="60000"/>
                  <a:lumOff val="40000"/>
                </a:schemeClr>
              </a:solidFill>
            </a:ln>
            <a:effectLst>
              <a:outerShdw blurRad="889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1498209" y="2700997"/>
              <a:ext cx="3502855" cy="1277816"/>
            </a:xfrm>
            <a:custGeom>
              <a:avLst/>
              <a:gdLst>
                <a:gd name="connsiteX0" fmla="*/ 0 w 3502855"/>
                <a:gd name="connsiteY0" fmla="*/ 829994 h 1277816"/>
                <a:gd name="connsiteX1" fmla="*/ 675249 w 3502855"/>
                <a:gd name="connsiteY1" fmla="*/ 1195754 h 1277816"/>
                <a:gd name="connsiteX2" fmla="*/ 1322363 w 3502855"/>
                <a:gd name="connsiteY2" fmla="*/ 1252025 h 1277816"/>
                <a:gd name="connsiteX3" fmla="*/ 2067951 w 3502855"/>
                <a:gd name="connsiteY3" fmla="*/ 1041009 h 1277816"/>
                <a:gd name="connsiteX4" fmla="*/ 3502855 w 3502855"/>
                <a:gd name="connsiteY4" fmla="*/ 0 h 1277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02855" h="1277816">
                  <a:moveTo>
                    <a:pt x="0" y="829994"/>
                  </a:moveTo>
                  <a:cubicBezTo>
                    <a:pt x="227427" y="977705"/>
                    <a:pt x="454855" y="1125416"/>
                    <a:pt x="675249" y="1195754"/>
                  </a:cubicBezTo>
                  <a:cubicBezTo>
                    <a:pt x="895643" y="1266093"/>
                    <a:pt x="1090246" y="1277816"/>
                    <a:pt x="1322363" y="1252025"/>
                  </a:cubicBezTo>
                  <a:cubicBezTo>
                    <a:pt x="1554480" y="1226234"/>
                    <a:pt x="1704536" y="1249680"/>
                    <a:pt x="2067951" y="1041009"/>
                  </a:cubicBezTo>
                  <a:cubicBezTo>
                    <a:pt x="2431366" y="832338"/>
                    <a:pt x="2967110" y="416169"/>
                    <a:pt x="3502855" y="0"/>
                  </a:cubicBezTo>
                </a:path>
              </a:pathLst>
            </a:custGeom>
            <a:ln w="57150">
              <a:solidFill>
                <a:schemeClr val="accent5">
                  <a:lumMod val="60000"/>
                  <a:lumOff val="40000"/>
                </a:schemeClr>
              </a:solidFill>
            </a:ln>
            <a:effectLst>
              <a:outerShdw blurRad="889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3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553998"/>
          </a:xfrm>
        </p:spPr>
        <p:txBody>
          <a:bodyPr/>
          <a:lstStyle/>
          <a:p>
            <a:r>
              <a:rPr dirty="0" smtClean="0"/>
              <a:t>Comparing Sources of Capital</a:t>
            </a:r>
            <a:endParaRPr lang="en-US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/>
        </p:nvGraphicFramePr>
        <p:xfrm>
          <a:off x="381000" y="1412874"/>
          <a:ext cx="8382000" cy="453072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590800"/>
                <a:gridCol w="2997200"/>
                <a:gridCol w="2794000"/>
              </a:tblGrid>
              <a:tr h="360509">
                <a:tc>
                  <a:txBody>
                    <a:bodyPr/>
                    <a:lstStyle/>
                    <a:p>
                      <a:pPr marL="0" algn="ctr" defTabSz="914363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800" b="1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en-US" sz="1800" b="1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74000"/>
                          </a:schemeClr>
                        </a:gs>
                        <a:gs pos="49000">
                          <a:schemeClr val="accent1">
                            <a:tint val="96000"/>
                            <a:shade val="84000"/>
                            <a:satMod val="110000"/>
                          </a:schemeClr>
                        </a:gs>
                        <a:gs pos="49100">
                          <a:schemeClr val="accent1">
                            <a:shade val="55000"/>
                            <a:satMod val="150000"/>
                          </a:schemeClr>
                        </a:gs>
                        <a:gs pos="92000">
                          <a:schemeClr val="accent1">
                            <a:tint val="98000"/>
                            <a:shade val="90000"/>
                            <a:satMod val="128000"/>
                          </a:schemeClr>
                        </a:gs>
                        <a:gs pos="100000">
                          <a:schemeClr val="accent1">
                            <a:tint val="90000"/>
                            <a:shade val="97000"/>
                            <a:satMod val="128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800" b="1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Pros</a:t>
                      </a:r>
                      <a:endParaRPr lang="en-US" sz="1800" b="1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74000"/>
                          </a:schemeClr>
                        </a:gs>
                        <a:gs pos="49000">
                          <a:schemeClr val="accent1">
                            <a:tint val="96000"/>
                            <a:shade val="84000"/>
                            <a:satMod val="110000"/>
                          </a:schemeClr>
                        </a:gs>
                        <a:gs pos="49100">
                          <a:schemeClr val="accent1">
                            <a:shade val="55000"/>
                            <a:satMod val="150000"/>
                          </a:schemeClr>
                        </a:gs>
                        <a:gs pos="92000">
                          <a:schemeClr val="accent1">
                            <a:tint val="98000"/>
                            <a:shade val="90000"/>
                            <a:satMod val="128000"/>
                          </a:schemeClr>
                        </a:gs>
                        <a:gs pos="100000">
                          <a:schemeClr val="accent1">
                            <a:tint val="90000"/>
                            <a:shade val="97000"/>
                            <a:satMod val="128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800" b="1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Cons</a:t>
                      </a:r>
                      <a:endParaRPr lang="en-US" sz="1800" b="1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74000"/>
                          </a:schemeClr>
                        </a:gs>
                        <a:gs pos="49000">
                          <a:schemeClr val="accent1">
                            <a:tint val="96000"/>
                            <a:shade val="84000"/>
                            <a:satMod val="110000"/>
                          </a:schemeClr>
                        </a:gs>
                        <a:gs pos="49100">
                          <a:schemeClr val="accent1">
                            <a:shade val="55000"/>
                            <a:satMod val="150000"/>
                          </a:schemeClr>
                        </a:gs>
                        <a:gs pos="92000">
                          <a:schemeClr val="accent1">
                            <a:tint val="98000"/>
                            <a:shade val="90000"/>
                            <a:satMod val="128000"/>
                          </a:schemeClr>
                        </a:gs>
                        <a:gs pos="100000">
                          <a:schemeClr val="accent1">
                            <a:tint val="90000"/>
                            <a:shade val="97000"/>
                            <a:satMod val="128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62358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Operating Profit </a:t>
                      </a:r>
                      <a:b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(i.e., organic growth)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Safe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slow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</a:tr>
              <a:tr h="88665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Customer prepayments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1-3 years $ up front on subset of customers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Discounted price; higher customer expectations; uneven cash flow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665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Outside equity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repayment schedule, large $$ available, VC connections/expertise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Loss of control, dilution of ownership, push to profit too soon?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</a:tr>
              <a:tr h="88665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Bank loans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Proven, straightforward, inexpensive (relative to venture equity)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Banks are risk-averse, collateral required, Repayment required 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665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“Subscription Credit”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Borrow against anticipated subscription revenue, no dilution, no collateralization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More expensive than bank loans. Payments go through lock-box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Example of “Subscription Credit”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3921073"/>
          </a:xfrm>
        </p:spPr>
        <p:txBody>
          <a:bodyPr/>
          <a:lstStyle/>
          <a:p>
            <a:r>
              <a:rPr lang="en-US" dirty="0" smtClean="0"/>
              <a:t>SaaS Capital will advance you 30-50% </a:t>
            </a:r>
            <a:br>
              <a:rPr lang="en-US" dirty="0" smtClean="0"/>
            </a:br>
            <a:r>
              <a:rPr lang="en-US" dirty="0" smtClean="0"/>
              <a:t>of future SaaS contract values</a:t>
            </a:r>
          </a:p>
          <a:p>
            <a:r>
              <a:rPr lang="en-US" dirty="0" smtClean="0"/>
              <a:t>You get a revolving line of credit </a:t>
            </a:r>
            <a:br>
              <a:rPr lang="en-US" dirty="0" smtClean="0"/>
            </a:br>
            <a:r>
              <a:rPr lang="en-US" dirty="0" smtClean="0"/>
              <a:t>with 30-36 month amortization</a:t>
            </a:r>
          </a:p>
          <a:p>
            <a:r>
              <a:rPr lang="en-US" dirty="0" smtClean="0"/>
              <a:t>Total LOC value: $1M–$8M</a:t>
            </a:r>
          </a:p>
          <a:p>
            <a:r>
              <a:rPr lang="en-US" dirty="0" smtClean="0"/>
              <a:t>You draw down on the LOC to hire more sales reps sooner, generating more revenue sooner</a:t>
            </a:r>
          </a:p>
          <a:p>
            <a:r>
              <a:rPr lang="en-US" dirty="0" smtClean="0"/>
              <a:t>As your revenue grows, your LOC increases</a:t>
            </a:r>
          </a:p>
          <a:p>
            <a:r>
              <a:rPr lang="en-US" dirty="0" smtClean="0">
                <a:hlinkClick r:id="rId3"/>
              </a:rPr>
              <a:t>http://www.saas-capital.com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email"/>
          <a:srcRect r="-2017"/>
          <a:stretch>
            <a:fillRect/>
          </a:stretch>
        </p:blipFill>
        <p:spPr bwMode="auto">
          <a:xfrm>
            <a:off x="6809857" y="1420813"/>
            <a:ext cx="1953143" cy="1524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Summary</a:t>
            </a:r>
            <a:endParaRPr lang="en-US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/>
        </p:nvGraphicFramePr>
        <p:xfrm>
          <a:off x="381000" y="1412875"/>
          <a:ext cx="8382000" cy="399732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524000"/>
                <a:gridCol w="4191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marL="0" algn="ctr" defTabSz="914363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800" b="1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Growth Strategy</a:t>
                      </a:r>
                      <a:endParaRPr lang="en-US" sz="1800" b="1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74000"/>
                          </a:schemeClr>
                        </a:gs>
                        <a:gs pos="49000">
                          <a:schemeClr val="accent1">
                            <a:tint val="96000"/>
                            <a:shade val="84000"/>
                            <a:satMod val="110000"/>
                          </a:schemeClr>
                        </a:gs>
                        <a:gs pos="49100">
                          <a:schemeClr val="accent1">
                            <a:shade val="55000"/>
                            <a:satMod val="150000"/>
                          </a:schemeClr>
                        </a:gs>
                        <a:gs pos="92000">
                          <a:schemeClr val="accent1">
                            <a:tint val="98000"/>
                            <a:shade val="90000"/>
                            <a:satMod val="128000"/>
                          </a:schemeClr>
                        </a:gs>
                        <a:gs pos="100000">
                          <a:schemeClr val="accent1">
                            <a:tint val="90000"/>
                            <a:shade val="97000"/>
                            <a:satMod val="128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800" b="1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Best Practices</a:t>
                      </a:r>
                      <a:endParaRPr lang="en-US" sz="1800" b="1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74000"/>
                          </a:schemeClr>
                        </a:gs>
                        <a:gs pos="49000">
                          <a:schemeClr val="accent1">
                            <a:tint val="96000"/>
                            <a:shade val="84000"/>
                            <a:satMod val="110000"/>
                          </a:schemeClr>
                        </a:gs>
                        <a:gs pos="49100">
                          <a:schemeClr val="accent1">
                            <a:shade val="55000"/>
                            <a:satMod val="150000"/>
                          </a:schemeClr>
                        </a:gs>
                        <a:gs pos="92000">
                          <a:schemeClr val="accent1">
                            <a:tint val="98000"/>
                            <a:shade val="90000"/>
                            <a:satMod val="128000"/>
                          </a:schemeClr>
                        </a:gs>
                        <a:gs pos="100000">
                          <a:schemeClr val="accent1">
                            <a:tint val="90000"/>
                            <a:shade val="97000"/>
                            <a:satMod val="128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800" b="1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Call to action</a:t>
                      </a:r>
                      <a:endParaRPr lang="en-US" sz="1800" b="1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74000"/>
                          </a:schemeClr>
                        </a:gs>
                        <a:gs pos="49000">
                          <a:schemeClr val="accent1">
                            <a:tint val="96000"/>
                            <a:shade val="84000"/>
                            <a:satMod val="110000"/>
                          </a:schemeClr>
                        </a:gs>
                        <a:gs pos="49100">
                          <a:schemeClr val="accent1">
                            <a:shade val="55000"/>
                            <a:satMod val="150000"/>
                          </a:schemeClr>
                        </a:gs>
                        <a:gs pos="92000">
                          <a:schemeClr val="accent1">
                            <a:tint val="98000"/>
                            <a:shade val="90000"/>
                            <a:satMod val="128000"/>
                          </a:schemeClr>
                        </a:gs>
                        <a:gs pos="100000">
                          <a:schemeClr val="accent1">
                            <a:tint val="90000"/>
                            <a:shade val="97000"/>
                            <a:satMod val="128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170605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Position for Customer Needs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Integrate into customer environment</a:t>
                      </a:r>
                    </a:p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Connect Price to Value</a:t>
                      </a:r>
                    </a:p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Separate core platform from extensions</a:t>
                      </a:r>
                    </a:p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Promote trustworthy computing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MTC workshop</a:t>
                      </a:r>
                    </a:p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SDL Pro Engagement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</a:tr>
              <a:tr h="170605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Land and Expand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Embrace Web marketing, emphasize SEM</a:t>
                      </a:r>
                    </a:p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Optimize for CMMR</a:t>
                      </a:r>
                    </a:p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Understand and control Churn</a:t>
                      </a:r>
                    </a:p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Convert revenue to cash quickly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MSPP SEO service</a:t>
                      </a:r>
                    </a:p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Pre-emptive Usage Monitoring Offer</a:t>
                      </a:r>
                    </a:p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Sales Planning with KeyChain Logic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Summary</a:t>
            </a:r>
            <a:endParaRPr lang="en-US" dirty="0"/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/>
        </p:nvGraphicFramePr>
        <p:xfrm>
          <a:off x="381000" y="1143000"/>
          <a:ext cx="8382000" cy="395020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524000"/>
                <a:gridCol w="4191000"/>
                <a:gridCol w="2667000"/>
              </a:tblGrid>
              <a:tr h="479307">
                <a:tc>
                  <a:txBody>
                    <a:bodyPr/>
                    <a:lstStyle/>
                    <a:p>
                      <a:pPr marL="0" algn="ctr" defTabSz="914363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800" b="1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Growth Strategy</a:t>
                      </a:r>
                      <a:endParaRPr lang="en-US" sz="1800" b="1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74000"/>
                          </a:schemeClr>
                        </a:gs>
                        <a:gs pos="49000">
                          <a:schemeClr val="accent1">
                            <a:tint val="96000"/>
                            <a:shade val="84000"/>
                            <a:satMod val="110000"/>
                          </a:schemeClr>
                        </a:gs>
                        <a:gs pos="49100">
                          <a:schemeClr val="accent1">
                            <a:shade val="55000"/>
                            <a:satMod val="150000"/>
                          </a:schemeClr>
                        </a:gs>
                        <a:gs pos="92000">
                          <a:schemeClr val="accent1">
                            <a:tint val="98000"/>
                            <a:shade val="90000"/>
                            <a:satMod val="128000"/>
                          </a:schemeClr>
                        </a:gs>
                        <a:gs pos="100000">
                          <a:schemeClr val="accent1">
                            <a:tint val="90000"/>
                            <a:shade val="97000"/>
                            <a:satMod val="128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800" b="1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Best Practices</a:t>
                      </a:r>
                      <a:endParaRPr lang="en-US" sz="1800" b="1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74000"/>
                          </a:schemeClr>
                        </a:gs>
                        <a:gs pos="49000">
                          <a:schemeClr val="accent1">
                            <a:tint val="96000"/>
                            <a:shade val="84000"/>
                            <a:satMod val="110000"/>
                          </a:schemeClr>
                        </a:gs>
                        <a:gs pos="49100">
                          <a:schemeClr val="accent1">
                            <a:shade val="55000"/>
                            <a:satMod val="150000"/>
                          </a:schemeClr>
                        </a:gs>
                        <a:gs pos="92000">
                          <a:schemeClr val="accent1">
                            <a:tint val="98000"/>
                            <a:shade val="90000"/>
                            <a:satMod val="128000"/>
                          </a:schemeClr>
                        </a:gs>
                        <a:gs pos="100000">
                          <a:schemeClr val="accent1">
                            <a:tint val="90000"/>
                            <a:shade val="97000"/>
                            <a:satMod val="128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>
                        <a:lnSpc>
                          <a:spcPct val="90000"/>
                        </a:lnSpc>
                      </a:pPr>
                      <a:r>
                        <a:rPr lang="en-US" sz="1800" b="1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Call to action</a:t>
                      </a:r>
                      <a:endParaRPr lang="en-US" sz="1800" b="1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74000"/>
                          </a:schemeClr>
                        </a:gs>
                        <a:gs pos="49000">
                          <a:schemeClr val="accent1">
                            <a:tint val="96000"/>
                            <a:shade val="84000"/>
                            <a:satMod val="110000"/>
                          </a:schemeClr>
                        </a:gs>
                        <a:gs pos="49100">
                          <a:schemeClr val="accent1">
                            <a:shade val="55000"/>
                            <a:satMod val="150000"/>
                          </a:schemeClr>
                        </a:gs>
                        <a:gs pos="92000">
                          <a:schemeClr val="accent1">
                            <a:tint val="98000"/>
                            <a:shade val="90000"/>
                            <a:satMod val="128000"/>
                          </a:schemeClr>
                        </a:gs>
                        <a:gs pos="100000">
                          <a:schemeClr val="accent1">
                            <a:tint val="90000"/>
                            <a:shade val="97000"/>
                            <a:satMod val="128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162515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Target customers by value, not size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Understand and calculate CLV</a:t>
                      </a:r>
                    </a:p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Target your most expensive function (Customer Support) directly at your most profitable customers</a:t>
                      </a:r>
                    </a:p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Understand operating costs by customer</a:t>
                      </a:r>
                    </a:p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Make sure your billing is efficient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Wharton Press: </a:t>
                      </a:r>
                      <a:r>
                        <a:rPr kumimoji="0" lang="en-US" sz="1800" b="0" i="0" u="sng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50+ Marketing Metrics 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</a:tr>
              <a:tr h="113086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Finance creatively for growth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Customer prepayments are your cheapest source of capital</a:t>
                      </a:r>
                    </a:p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Subscription Credit can be a valid strategy for high-margin, </a:t>
                      </a:r>
                      <a:b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low-churn products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7013" marR="0" lvl="0" indent="-227013" algn="l" defTabSz="914363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Investigate subscription credit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57200" y="5334000"/>
            <a:ext cx="8458200" cy="838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Tell us what you need to succeed: email the Software+Services ISV Sales Office (</a:t>
            </a:r>
            <a:r>
              <a:rPr lang="en-US" sz="2400" dirty="0" smtClean="0">
                <a:hlinkClick r:id="rId4"/>
              </a:rPr>
              <a:t>ssisvoff@microsoft.com</a:t>
            </a:r>
            <a:r>
              <a:rPr lang="en-US" sz="2400" dirty="0" smtClean="0"/>
              <a:t>) </a:t>
            </a:r>
            <a:endParaRPr 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S+S ISVs today, </a:t>
            </a:r>
            <a:br>
              <a:rPr dirty="0" smtClean="0"/>
            </a:br>
            <a:r>
              <a:rPr dirty="0" smtClean="0"/>
              <a:t>and the challenge of growth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icrosoft logo and tagline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black">
          <a:xfrm>
            <a:off x="1602053" y="2787386"/>
            <a:ext cx="5939896" cy="1283229"/>
          </a:xfrm>
          <a:prstGeom prst="rect">
            <a:avLst/>
          </a:prstGeom>
          <a:noFill/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blackWhite">
          <a:xfrm>
            <a:off x="381000" y="5638800"/>
            <a:ext cx="8382000" cy="5232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914099" eaLnBrk="0" hangingPunct="0"/>
            <a:r>
              <a:rPr lang="en-US" sz="700" dirty="0">
                <a:latin typeface="Segoe" pitchFamily="34" charset="0"/>
                <a:cs typeface="Arial" charset="0"/>
              </a:rPr>
              <a:t>© </a:t>
            </a:r>
            <a:r>
              <a:rPr lang="en-US" sz="700" dirty="0" smtClean="0">
                <a:latin typeface="Segoe" pitchFamily="34" charset="0"/>
                <a:cs typeface="Arial" charset="0"/>
              </a:rPr>
              <a:t>2008 Microsoft </a:t>
            </a:r>
            <a:r>
              <a:rPr lang="en-US" sz="700" dirty="0">
                <a:latin typeface="Segoe" pitchFamily="34" charset="0"/>
                <a:cs typeface="Arial" charset="0"/>
              </a:rPr>
              <a:t>Corporation. All rights reserved. Microsoft, Windows, Windows Vista and other product names are or may be registered trademarks and/or trademarks in the U.S. and/or other countries.</a:t>
            </a:r>
          </a:p>
          <a:p>
            <a:pPr algn="ctr" defTabSz="914099" eaLnBrk="0" hangingPunct="0"/>
            <a:r>
              <a:rPr lang="en-US" sz="700" dirty="0">
                <a:latin typeface="Segoe" pitchFamily="34" charset="0"/>
                <a:cs typeface="Arial" charset="0"/>
              </a:rPr>
              <a:t>The information herein is for informational purposes only and represents the current view of Microsoft Corporation as of the date of this presentation</a:t>
            </a:r>
            <a:r>
              <a:rPr lang="en-US" sz="700" dirty="0" smtClean="0">
                <a:latin typeface="Segoe" pitchFamily="34" charset="0"/>
                <a:cs typeface="Arial" charset="0"/>
              </a:rPr>
              <a:t>. Because </a:t>
            </a:r>
            <a:r>
              <a:rPr lang="en-US" sz="700" dirty="0">
                <a:latin typeface="Segoe" pitchFamily="34" charset="0"/>
                <a:cs typeface="Arial" charset="0"/>
              </a:rPr>
              <a:t>Microsoft must respond to changing market conditions, it should not be interpreted to be a commitment on the part of Microsoft, and Microsoft cannot guarantee the accuracy of any information provided after the date of this presentation</a:t>
            </a:r>
            <a:r>
              <a:rPr lang="en-US" sz="700" dirty="0" smtClean="0">
                <a:latin typeface="Segoe" pitchFamily="34" charset="0"/>
                <a:cs typeface="Arial" charset="0"/>
              </a:rPr>
              <a:t>. </a:t>
            </a:r>
            <a:r>
              <a:rPr lang="en-US" sz="700" dirty="0">
                <a:latin typeface="Segoe" pitchFamily="34" charset="0"/>
                <a:cs typeface="Arial" charset="0"/>
              </a:rPr>
              <a:t/>
            </a:r>
            <a:br>
              <a:rPr lang="en-US" sz="700" dirty="0">
                <a:latin typeface="Segoe" pitchFamily="34" charset="0"/>
                <a:cs typeface="Arial" charset="0"/>
              </a:rPr>
            </a:br>
            <a:r>
              <a:rPr lang="en-US" sz="700" dirty="0">
                <a:latin typeface="Segoe" pitchFamily="34" charset="0"/>
                <a:cs typeface="Arial" charset="0"/>
              </a:rPr>
              <a:t>MICROSOFT MAKES NO WARRANTIES, EXPRESS, IMPLIED OR STATUTORY, AS TO THE INFORMATION IN THIS PRESENTATION.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SaaS ISVs In 2008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565255" y="3971908"/>
          <a:ext cx="8013491" cy="2011680"/>
        </p:xfrm>
        <a:graphic>
          <a:graphicData uri="http://schemas.openxmlformats.org/drawingml/2006/table">
            <a:tbl>
              <a:tblPr bandRow="1">
                <a:tableStyleId>{37CE84F3-28C3-443E-9E96-99CF82512B78}</a:tableStyleId>
              </a:tblPr>
              <a:tblGrid>
                <a:gridCol w="1993691"/>
                <a:gridCol w="6019800"/>
              </a:tblGrid>
              <a:tr h="4304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Product Mix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50% Pure-play SaaS, 50% mixed. </a:t>
                      </a:r>
                      <a:b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50% sell complementary human services.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</a:tr>
              <a:tr h="245965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Target market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Enterprise first, Midmarket second. Very few target SMB.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5965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Sales Strategy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“Land and Expand”. Average initial sale &lt; 10 seats.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</a:tr>
              <a:tr h="4304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Channel Strategy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2/3 primarily sell direct. 50% have resellers, mostly a small number of VARs for integration and business consulting.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1" y="1475930"/>
            <a:ext cx="83819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Technical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3636517"/>
            <a:ext cx="8382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dirty="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rPr>
              <a:t>Business</a:t>
            </a: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571500" y="1819747"/>
          <a:ext cx="8001000" cy="1600200"/>
        </p:xfrm>
        <a:graphic>
          <a:graphicData uri="http://schemas.openxmlformats.org/drawingml/2006/table">
            <a:tbl>
              <a:tblPr bandRow="1">
                <a:tableStyleId>{37CE84F3-28C3-443E-9E96-99CF82512B78}</a:tableStyleId>
              </a:tblPr>
              <a:tblGrid>
                <a:gridCol w="1981200"/>
                <a:gridCol w="6019800"/>
              </a:tblGrid>
              <a:tr h="19903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Architecture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50% multi-tenant, 50% single-tenant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</a:tr>
              <a:tr h="19903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Installation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50% support on-premise installation 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03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Hosting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Over 50% use a hosting partner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0000"/>
                      </a:schemeClr>
                    </a:solidFill>
                  </a:tcPr>
                </a:tc>
              </a:tr>
              <a:tr h="3442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App Platform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Over 2/3 prefer to own all the IP and do not build on a 3</a:t>
                      </a:r>
                      <a:r>
                        <a:rPr lang="en-US" sz="1800" kern="1200" baseline="300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800" kern="1200" dirty="0" smtClean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+mn-lt"/>
                          <a:ea typeface="+mn-ea"/>
                          <a:cs typeface="+mn-cs"/>
                        </a:rPr>
                        <a:t> party business platform</a:t>
                      </a:r>
                      <a:endParaRPr lang="en-US" sz="18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4800600" y="3124200"/>
            <a:ext cx="3962400" cy="2895600"/>
            <a:chOff x="4800600" y="3124200"/>
            <a:chExt cx="3962400" cy="2895600"/>
          </a:xfrm>
        </p:grpSpPr>
        <p:sp>
          <p:nvSpPr>
            <p:cNvPr id="218" name="Rectangle 217"/>
            <p:cNvSpPr/>
            <p:nvPr/>
          </p:nvSpPr>
          <p:spPr bwMode="auto">
            <a:xfrm>
              <a:off x="4800600" y="3124200"/>
              <a:ext cx="3962400" cy="2895600"/>
            </a:xfrm>
            <a:prstGeom prst="rect">
              <a:avLst/>
            </a:prstGeom>
            <a:gradFill>
              <a:gsLst>
                <a:gs pos="0">
                  <a:schemeClr val="bg1">
                    <a:alpha val="3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5400000" scaled="0"/>
            </a:gra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grpSp>
          <p:nvGrpSpPr>
            <p:cNvPr id="81" name="Group 155"/>
            <p:cNvGrpSpPr/>
            <p:nvPr/>
          </p:nvGrpSpPr>
          <p:grpSpPr>
            <a:xfrm>
              <a:off x="4832413" y="3191865"/>
              <a:ext cx="3930587" cy="2812242"/>
              <a:chOff x="8901581" y="6856413"/>
              <a:chExt cx="4367319" cy="3124713"/>
            </a:xfrm>
          </p:grpSpPr>
          <p:grpSp>
            <p:nvGrpSpPr>
              <p:cNvPr id="82" name="Group 153"/>
              <p:cNvGrpSpPr/>
              <p:nvPr/>
            </p:nvGrpSpPr>
            <p:grpSpPr>
              <a:xfrm>
                <a:off x="8901581" y="6856413"/>
                <a:ext cx="4367319" cy="3124713"/>
                <a:chOff x="4293956" y="6992976"/>
                <a:chExt cx="4367319" cy="3124713"/>
              </a:xfrm>
            </p:grpSpPr>
            <p:grpSp>
              <p:nvGrpSpPr>
                <p:cNvPr id="84" name="Group 130"/>
                <p:cNvGrpSpPr/>
                <p:nvPr/>
              </p:nvGrpSpPr>
              <p:grpSpPr>
                <a:xfrm>
                  <a:off x="4293956" y="7444047"/>
                  <a:ext cx="4029400" cy="2167412"/>
                  <a:chOff x="1173257" y="7559603"/>
                  <a:chExt cx="4617944" cy="2167412"/>
                </a:xfrm>
              </p:grpSpPr>
              <p:sp>
                <p:nvSpPr>
                  <p:cNvPr id="91" name="Rectangle 90"/>
                  <p:cNvSpPr/>
                  <p:nvPr/>
                </p:nvSpPr>
                <p:spPr bwMode="auto">
                  <a:xfrm>
                    <a:off x="1554107" y="7559603"/>
                    <a:ext cx="4237093" cy="1681347"/>
                  </a:xfrm>
                  <a:prstGeom prst="rect">
                    <a:avLst/>
                  </a:prstGeom>
                  <a:gradFill>
                    <a:gsLst>
                      <a:gs pos="0">
                        <a:schemeClr val="bg1">
                          <a:alpha val="30000"/>
                        </a:schemeClr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lin ang="16800000" scaled="0"/>
                  </a:gradFill>
                  <a:ln>
                    <a:noFill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square" lIns="91436" tIns="45718" rIns="91436" bIns="45718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822689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100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Segoe" pitchFamily="34" charset="0"/>
                    </a:endParaRPr>
                  </a:p>
                </p:txBody>
              </p:sp>
              <p:grpSp>
                <p:nvGrpSpPr>
                  <p:cNvPr id="93" name="Group 37"/>
                  <p:cNvGrpSpPr/>
                  <p:nvPr/>
                </p:nvGrpSpPr>
                <p:grpSpPr>
                  <a:xfrm>
                    <a:off x="1540630" y="7568884"/>
                    <a:ext cx="4250571" cy="1762831"/>
                    <a:chOff x="900923" y="1866780"/>
                    <a:chExt cx="4250571" cy="1762831"/>
                  </a:xfrm>
                  <a:effectLst>
                    <a:outerShdw blurRad="127000" algn="ctr" rotWithShape="0">
                      <a:prstClr val="black">
                        <a:alpha val="40000"/>
                      </a:prstClr>
                    </a:outerShdw>
                  </a:effectLst>
                </p:grpSpPr>
                <p:grpSp>
                  <p:nvGrpSpPr>
                    <p:cNvPr id="106" name="Group 36"/>
                    <p:cNvGrpSpPr/>
                    <p:nvPr/>
                  </p:nvGrpSpPr>
                  <p:grpSpPr>
                    <a:xfrm>
                      <a:off x="900923" y="1866780"/>
                      <a:ext cx="4250571" cy="1683575"/>
                      <a:chOff x="900923" y="1866780"/>
                      <a:chExt cx="4250571" cy="1683575"/>
                    </a:xfrm>
                  </p:grpSpPr>
                  <p:cxnSp>
                    <p:nvCxnSpPr>
                      <p:cNvPr id="111" name="Straight Connector 110"/>
                      <p:cNvCxnSpPr/>
                      <p:nvPr/>
                    </p:nvCxnSpPr>
                    <p:spPr>
                      <a:xfrm rot="16200000" flipH="1">
                        <a:off x="86641" y="2708567"/>
                        <a:ext cx="1683575" cy="1"/>
                      </a:xfrm>
                      <a:prstGeom prst="line">
                        <a:avLst/>
                      </a:prstGeom>
                      <a:ln w="5715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2" name="Straight Connector 8"/>
                      <p:cNvCxnSpPr/>
                      <p:nvPr/>
                    </p:nvCxnSpPr>
                    <p:spPr>
                      <a:xfrm rot="10800000" flipV="1">
                        <a:off x="900923" y="3537599"/>
                        <a:ext cx="4250571" cy="0"/>
                      </a:xfrm>
                      <a:prstGeom prst="line">
                        <a:avLst/>
                      </a:prstGeom>
                      <a:ln w="5715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07" name="Straight Connector 106"/>
                    <p:cNvCxnSpPr/>
                    <p:nvPr/>
                  </p:nvCxnSpPr>
                  <p:spPr>
                    <a:xfrm rot="5400000">
                      <a:off x="1406284" y="3504471"/>
                      <a:ext cx="248729" cy="1550"/>
                    </a:xfrm>
                    <a:prstGeom prst="line">
                      <a:avLst/>
                    </a:prstGeom>
                    <a:ln w="57150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" name="Straight Connector 107"/>
                    <p:cNvCxnSpPr/>
                    <p:nvPr/>
                  </p:nvCxnSpPr>
                  <p:spPr>
                    <a:xfrm rot="5400000">
                      <a:off x="2450040" y="3504305"/>
                      <a:ext cx="248728" cy="1884"/>
                    </a:xfrm>
                    <a:prstGeom prst="line">
                      <a:avLst/>
                    </a:prstGeom>
                    <a:ln w="57150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" name="Straight Connector 108"/>
                    <p:cNvCxnSpPr/>
                    <p:nvPr/>
                  </p:nvCxnSpPr>
                  <p:spPr>
                    <a:xfrm rot="5400000">
                      <a:off x="3487239" y="3504253"/>
                      <a:ext cx="248729" cy="1986"/>
                    </a:xfrm>
                    <a:prstGeom prst="line">
                      <a:avLst/>
                    </a:prstGeom>
                    <a:ln w="57150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" name="Straight Connector 109"/>
                    <p:cNvCxnSpPr/>
                    <p:nvPr/>
                  </p:nvCxnSpPr>
                  <p:spPr>
                    <a:xfrm rot="5400000">
                      <a:off x="4517992" y="3504241"/>
                      <a:ext cx="248729" cy="2011"/>
                    </a:xfrm>
                    <a:prstGeom prst="line">
                      <a:avLst/>
                    </a:prstGeom>
                    <a:ln w="57150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00" name="TextBox 99"/>
                  <p:cNvSpPr txBox="1"/>
                  <p:nvPr/>
                </p:nvSpPr>
                <p:spPr>
                  <a:xfrm>
                    <a:off x="2021603" y="9316646"/>
                    <a:ext cx="384168" cy="41036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8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</a:rPr>
                      <a:t>1</a:t>
                    </a:r>
                  </a:p>
                </p:txBody>
              </p:sp>
              <p:sp>
                <p:nvSpPr>
                  <p:cNvPr id="101" name="TextBox 100"/>
                  <p:cNvSpPr txBox="1"/>
                  <p:nvPr/>
                </p:nvSpPr>
                <p:spPr>
                  <a:xfrm>
                    <a:off x="3047610" y="9314659"/>
                    <a:ext cx="384168" cy="41036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8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</a:rPr>
                      <a:t>2</a:t>
                    </a:r>
                  </a:p>
                </p:txBody>
              </p:sp>
              <p:sp>
                <p:nvSpPr>
                  <p:cNvPr id="102" name="TextBox 101"/>
                  <p:cNvSpPr txBox="1"/>
                  <p:nvPr/>
                </p:nvSpPr>
                <p:spPr>
                  <a:xfrm>
                    <a:off x="4073281" y="9312701"/>
                    <a:ext cx="384168" cy="41036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8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</a:rPr>
                      <a:t>3</a:t>
                    </a:r>
                  </a:p>
                </p:txBody>
              </p:sp>
              <p:sp>
                <p:nvSpPr>
                  <p:cNvPr id="103" name="TextBox 102"/>
                  <p:cNvSpPr txBox="1"/>
                  <p:nvPr/>
                </p:nvSpPr>
                <p:spPr>
                  <a:xfrm>
                    <a:off x="5128276" y="9310722"/>
                    <a:ext cx="384168" cy="41036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8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</a:rPr>
                      <a:t>4</a:t>
                    </a:r>
                  </a:p>
                </p:txBody>
              </p:sp>
              <p:sp>
                <p:nvSpPr>
                  <p:cNvPr id="104" name="TextBox 103"/>
                  <p:cNvSpPr txBox="1"/>
                  <p:nvPr/>
                </p:nvSpPr>
                <p:spPr>
                  <a:xfrm>
                    <a:off x="1189094" y="9293914"/>
                    <a:ext cx="846391" cy="41036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8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</a:rPr>
                      <a:t>YEAR</a:t>
                    </a:r>
                  </a:p>
                </p:txBody>
              </p:sp>
              <p:sp>
                <p:nvSpPr>
                  <p:cNvPr id="105" name="TextBox 104"/>
                  <p:cNvSpPr txBox="1"/>
                  <p:nvPr/>
                </p:nvSpPr>
                <p:spPr>
                  <a:xfrm>
                    <a:off x="1173257" y="8216704"/>
                    <a:ext cx="384168" cy="41036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8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</a:rPr>
                      <a:t>$</a:t>
                    </a:r>
                  </a:p>
                </p:txBody>
              </p:sp>
            </p:grpSp>
            <p:grpSp>
              <p:nvGrpSpPr>
                <p:cNvPr id="85" name="Group 152"/>
                <p:cNvGrpSpPr/>
                <p:nvPr/>
              </p:nvGrpSpPr>
              <p:grpSpPr>
                <a:xfrm>
                  <a:off x="4775075" y="6992976"/>
                  <a:ext cx="3886200" cy="3124713"/>
                  <a:chOff x="4924299" y="3711015"/>
                  <a:chExt cx="3886200" cy="3124713"/>
                </a:xfrm>
              </p:grpSpPr>
              <p:cxnSp>
                <p:nvCxnSpPr>
                  <p:cNvPr id="86" name="Straight Arrow Connector 85"/>
                  <p:cNvCxnSpPr/>
                  <p:nvPr/>
                </p:nvCxnSpPr>
                <p:spPr>
                  <a:xfrm rot="5400000" flipH="1" flipV="1">
                    <a:off x="6747687" y="4646909"/>
                    <a:ext cx="1430211" cy="1303849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7" name="TextBox 86"/>
                  <p:cNvSpPr txBox="1"/>
                  <p:nvPr/>
                </p:nvSpPr>
                <p:spPr>
                  <a:xfrm>
                    <a:off x="6794230" y="3711015"/>
                    <a:ext cx="2016269" cy="8402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90000"/>
                      </a:lnSpc>
                    </a:pPr>
                    <a:r>
                      <a:rPr lang="en-US" sz="1600" dirty="0" smtClean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</a:rPr>
                      <a:t>Longer to break even, OK growth, low net margins</a:t>
                    </a:r>
                  </a:p>
                </p:txBody>
              </p:sp>
              <p:sp>
                <p:nvSpPr>
                  <p:cNvPr id="88" name="TextBox 87"/>
                  <p:cNvSpPr txBox="1"/>
                  <p:nvPr/>
                </p:nvSpPr>
                <p:spPr>
                  <a:xfrm>
                    <a:off x="5247699" y="4033511"/>
                    <a:ext cx="1459630" cy="83099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ctr">
                      <a:lnSpc>
                        <a:spcPct val="90000"/>
                      </a:lnSpc>
                    </a:pPr>
                    <a:r>
                      <a:rPr lang="en-US" sz="1800" b="1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</a:rPr>
                      <a:t>SaaS </a:t>
                    </a:r>
                    <a:r>
                      <a:rPr lang="en-US" sz="1800" b="1" dirty="0" smtClean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</a:rPr>
                      <a:t>ISVs: </a:t>
                    </a:r>
                    <a:endParaRPr lang="en-US" sz="1800" b="1" dirty="0">
                      <a:gradFill>
                        <a:gsLst>
                          <a:gs pos="0">
                            <a:schemeClr val="tx1"/>
                          </a:gs>
                          <a:gs pos="100000">
                            <a:schemeClr val="tx1"/>
                          </a:gs>
                        </a:gsLst>
                        <a:lin ang="5400000" scaled="0"/>
                      </a:gradFill>
                    </a:endParaRPr>
                  </a:p>
                  <a:p>
                    <a:pPr algn="ctr">
                      <a:lnSpc>
                        <a:spcPct val="90000"/>
                      </a:lnSpc>
                    </a:pPr>
                    <a:r>
                      <a:rPr lang="en-US" sz="1800" b="1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</a:rPr>
                      <a:t>The reality</a:t>
                    </a:r>
                  </a:p>
                  <a:p>
                    <a:pPr algn="ctr">
                      <a:lnSpc>
                        <a:spcPct val="90000"/>
                      </a:lnSpc>
                    </a:pPr>
                    <a:r>
                      <a:rPr lang="en-US" sz="1800" b="1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</a:rPr>
                      <a:t>so far</a:t>
                    </a:r>
                  </a:p>
                </p:txBody>
              </p:sp>
              <p:sp>
                <p:nvSpPr>
                  <p:cNvPr id="89" name="Freeform 88"/>
                  <p:cNvSpPr/>
                  <p:nvPr/>
                </p:nvSpPr>
                <p:spPr>
                  <a:xfrm>
                    <a:off x="5315243" y="4414911"/>
                    <a:ext cx="3446585" cy="2018714"/>
                  </a:xfrm>
                  <a:custGeom>
                    <a:avLst/>
                    <a:gdLst>
                      <a:gd name="connsiteX0" fmla="*/ 0 w 3160541"/>
                      <a:gd name="connsiteY0" fmla="*/ 1392701 h 2018714"/>
                      <a:gd name="connsiteX1" fmla="*/ 182880 w 3160541"/>
                      <a:gd name="connsiteY1" fmla="*/ 1856935 h 2018714"/>
                      <a:gd name="connsiteX2" fmla="*/ 815926 w 3160541"/>
                      <a:gd name="connsiteY2" fmla="*/ 2011680 h 2018714"/>
                      <a:gd name="connsiteX3" fmla="*/ 1463040 w 3160541"/>
                      <a:gd name="connsiteY3" fmla="*/ 1814732 h 2018714"/>
                      <a:gd name="connsiteX4" fmla="*/ 1842868 w 3160541"/>
                      <a:gd name="connsiteY4" fmla="*/ 1364566 h 2018714"/>
                      <a:gd name="connsiteX5" fmla="*/ 2433711 w 3160541"/>
                      <a:gd name="connsiteY5" fmla="*/ 590843 h 2018714"/>
                      <a:gd name="connsiteX6" fmla="*/ 3052689 w 3160541"/>
                      <a:gd name="connsiteY6" fmla="*/ 84406 h 2018714"/>
                      <a:gd name="connsiteX7" fmla="*/ 3080825 w 3160541"/>
                      <a:gd name="connsiteY7" fmla="*/ 84406 h 2018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3160541" h="2018714">
                        <a:moveTo>
                          <a:pt x="0" y="1392701"/>
                        </a:moveTo>
                        <a:cubicBezTo>
                          <a:pt x="23446" y="1573236"/>
                          <a:pt x="46892" y="1753772"/>
                          <a:pt x="182880" y="1856935"/>
                        </a:cubicBezTo>
                        <a:cubicBezTo>
                          <a:pt x="318868" y="1960098"/>
                          <a:pt x="602566" y="2018714"/>
                          <a:pt x="815926" y="2011680"/>
                        </a:cubicBezTo>
                        <a:cubicBezTo>
                          <a:pt x="1029286" y="2004646"/>
                          <a:pt x="1291883" y="1922584"/>
                          <a:pt x="1463040" y="1814732"/>
                        </a:cubicBezTo>
                        <a:cubicBezTo>
                          <a:pt x="1634197" y="1706880"/>
                          <a:pt x="1681090" y="1568548"/>
                          <a:pt x="1842868" y="1364566"/>
                        </a:cubicBezTo>
                        <a:cubicBezTo>
                          <a:pt x="2004647" y="1160585"/>
                          <a:pt x="2232074" y="804203"/>
                          <a:pt x="2433711" y="590843"/>
                        </a:cubicBezTo>
                        <a:cubicBezTo>
                          <a:pt x="2635348" y="377483"/>
                          <a:pt x="2944837" y="168812"/>
                          <a:pt x="3052689" y="84406"/>
                        </a:cubicBezTo>
                        <a:cubicBezTo>
                          <a:pt x="3160541" y="0"/>
                          <a:pt x="3120683" y="42203"/>
                          <a:pt x="3080825" y="84406"/>
                        </a:cubicBezTo>
                      </a:path>
                    </a:pathLst>
                  </a:custGeom>
                  <a:ln w="57150">
                    <a:solidFill>
                      <a:schemeClr val="accent2">
                        <a:lumMod val="60000"/>
                        <a:lumOff val="40000"/>
                      </a:schemeClr>
                    </a:solidFill>
                    <a:headEnd type="none" w="med" len="med"/>
                    <a:tailEnd type="triangle" w="med" len="med"/>
                  </a:ln>
                  <a:effectLst>
                    <a:outerShdw blurRad="1016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ln>
                        <a:solidFill>
                          <a:schemeClr val="accent1"/>
                        </a:solidFill>
                      </a:ln>
                    </a:endParaRPr>
                  </a:p>
                </p:txBody>
              </p:sp>
              <p:sp>
                <p:nvSpPr>
                  <p:cNvPr id="90" name="TextBox 89"/>
                  <p:cNvSpPr txBox="1"/>
                  <p:nvPr/>
                </p:nvSpPr>
                <p:spPr>
                  <a:xfrm>
                    <a:off x="4924299" y="6459557"/>
                    <a:ext cx="2691620" cy="37617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600" dirty="0" smtClean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  <a:lin ang="5400000" scaled="0"/>
                        </a:gradFill>
                      </a:rPr>
                      <a:t>Deeper initial investment</a:t>
                    </a:r>
                    <a:endParaRPr lang="en-US" sz="1600" dirty="0">
                      <a:gradFill>
                        <a:gsLst>
                          <a:gs pos="0">
                            <a:schemeClr val="tx1"/>
                          </a:gs>
                          <a:gs pos="100000">
                            <a:schemeClr val="tx1"/>
                          </a:gs>
                        </a:gsLst>
                        <a:lin ang="5400000" scaled="0"/>
                      </a:gradFill>
                    </a:endParaRPr>
                  </a:p>
                </p:txBody>
              </p:sp>
            </p:grpSp>
          </p:grpSp>
          <p:sp>
            <p:nvSpPr>
              <p:cNvPr id="83" name="Oval 82"/>
              <p:cNvSpPr/>
              <p:nvPr/>
            </p:nvSpPr>
            <p:spPr>
              <a:xfrm>
                <a:off x="10486900" y="9484837"/>
                <a:ext cx="170371" cy="16881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80" name="Right Arrow 79"/>
          <p:cNvSpPr/>
          <p:nvPr/>
        </p:nvSpPr>
        <p:spPr>
          <a:xfrm>
            <a:off x="3912612" y="3505200"/>
            <a:ext cx="1128463" cy="1076179"/>
          </a:xfrm>
          <a:prstGeom prst="rightArrow">
            <a:avLst>
              <a:gd name="adj1" fmla="val 60287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2296" tIns="41148" rIns="82296" bIns="41148" rtlCol="0" anchor="ctr"/>
          <a:lstStyle/>
          <a:p>
            <a:pPr algn="ctr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ISV Growth Curves</a:t>
            </a:r>
            <a:endParaRPr lang="en-US" dirty="0"/>
          </a:p>
        </p:txBody>
      </p:sp>
      <p:grpSp>
        <p:nvGrpSpPr>
          <p:cNvPr id="113" name="Group 198"/>
          <p:cNvGrpSpPr/>
          <p:nvPr/>
        </p:nvGrpSpPr>
        <p:grpSpPr>
          <a:xfrm>
            <a:off x="304800" y="3200400"/>
            <a:ext cx="3703318" cy="2952301"/>
            <a:chOff x="381002" y="6858000"/>
            <a:chExt cx="4114798" cy="3280334"/>
          </a:xfrm>
        </p:grpSpPr>
        <p:grpSp>
          <p:nvGrpSpPr>
            <p:cNvPr id="114" name="Group 129"/>
            <p:cNvGrpSpPr/>
            <p:nvPr/>
          </p:nvGrpSpPr>
          <p:grpSpPr>
            <a:xfrm>
              <a:off x="381002" y="7467600"/>
              <a:ext cx="4015581" cy="2167412"/>
              <a:chOff x="1189094" y="7559603"/>
              <a:chExt cx="4602107" cy="2167412"/>
            </a:xfrm>
          </p:grpSpPr>
          <p:sp>
            <p:nvSpPr>
              <p:cNvPr id="124" name="Rectangle 123"/>
              <p:cNvSpPr/>
              <p:nvPr/>
            </p:nvSpPr>
            <p:spPr bwMode="auto">
              <a:xfrm>
                <a:off x="1554107" y="7559603"/>
                <a:ext cx="4237093" cy="1681347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3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16800000" scaled="0"/>
              </a:gra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82268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endParaRPr>
              </a:p>
            </p:txBody>
          </p:sp>
          <p:grpSp>
            <p:nvGrpSpPr>
              <p:cNvPr id="129" name="Group 128"/>
              <p:cNvGrpSpPr/>
              <p:nvPr/>
            </p:nvGrpSpPr>
            <p:grpSpPr>
              <a:xfrm>
                <a:off x="1540630" y="7568884"/>
                <a:ext cx="4250571" cy="1762831"/>
                <a:chOff x="900923" y="1866780"/>
                <a:chExt cx="4250571" cy="1762831"/>
              </a:xfrm>
              <a:effectLst>
                <a:outerShdw blurRad="127000" algn="ctr" rotWithShape="0">
                  <a:prstClr val="black">
                    <a:alpha val="40000"/>
                  </a:prstClr>
                </a:outerShdw>
              </a:effectLst>
            </p:grpSpPr>
            <p:grpSp>
              <p:nvGrpSpPr>
                <p:cNvPr id="154" name="Group 36"/>
                <p:cNvGrpSpPr/>
                <p:nvPr/>
              </p:nvGrpSpPr>
              <p:grpSpPr>
                <a:xfrm>
                  <a:off x="900923" y="1866780"/>
                  <a:ext cx="4250571" cy="1683575"/>
                  <a:chOff x="900923" y="1866780"/>
                  <a:chExt cx="4250571" cy="1683575"/>
                </a:xfrm>
              </p:grpSpPr>
              <p:cxnSp>
                <p:nvCxnSpPr>
                  <p:cNvPr id="173" name="Straight Connector 172"/>
                  <p:cNvCxnSpPr/>
                  <p:nvPr/>
                </p:nvCxnSpPr>
                <p:spPr>
                  <a:xfrm rot="16200000" flipH="1">
                    <a:off x="86641" y="2708567"/>
                    <a:ext cx="1683575" cy="1"/>
                  </a:xfrm>
                  <a:prstGeom prst="line">
                    <a:avLst/>
                  </a:prstGeom>
                  <a:ln w="57150">
                    <a:solidFill>
                      <a:schemeClr val="accent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Straight Connector 8"/>
                  <p:cNvCxnSpPr/>
                  <p:nvPr/>
                </p:nvCxnSpPr>
                <p:spPr>
                  <a:xfrm rot="10800000" flipV="1">
                    <a:off x="900923" y="3537599"/>
                    <a:ext cx="4250571" cy="0"/>
                  </a:xfrm>
                  <a:prstGeom prst="line">
                    <a:avLst/>
                  </a:prstGeom>
                  <a:ln w="57150">
                    <a:solidFill>
                      <a:schemeClr val="accent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56" name="Straight Connector 155"/>
                <p:cNvCxnSpPr/>
                <p:nvPr/>
              </p:nvCxnSpPr>
              <p:spPr>
                <a:xfrm rot="5400000">
                  <a:off x="1406284" y="3504471"/>
                  <a:ext cx="248729" cy="1550"/>
                </a:xfrm>
                <a:prstGeom prst="line">
                  <a:avLst/>
                </a:prstGeom>
                <a:ln w="57150"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 rot="5400000">
                  <a:off x="2450040" y="3504305"/>
                  <a:ext cx="248728" cy="1884"/>
                </a:xfrm>
                <a:prstGeom prst="line">
                  <a:avLst/>
                </a:prstGeom>
                <a:ln w="57150"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/>
                <p:nvPr/>
              </p:nvCxnSpPr>
              <p:spPr>
                <a:xfrm rot="5400000">
                  <a:off x="3487239" y="3504253"/>
                  <a:ext cx="248729" cy="1986"/>
                </a:xfrm>
                <a:prstGeom prst="line">
                  <a:avLst/>
                </a:prstGeom>
                <a:ln w="57150"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/>
                <p:cNvCxnSpPr/>
                <p:nvPr/>
              </p:nvCxnSpPr>
              <p:spPr>
                <a:xfrm rot="5400000">
                  <a:off x="4517992" y="3504241"/>
                  <a:ext cx="248729" cy="2011"/>
                </a:xfrm>
                <a:prstGeom prst="line">
                  <a:avLst/>
                </a:prstGeom>
                <a:ln w="57150"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0" name="TextBox 129"/>
              <p:cNvSpPr txBox="1"/>
              <p:nvPr/>
            </p:nvSpPr>
            <p:spPr>
              <a:xfrm>
                <a:off x="2021603" y="9316646"/>
                <a:ext cx="384168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1</a:t>
                </a: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3047610" y="9314659"/>
                <a:ext cx="384168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2</a:t>
                </a: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4073281" y="9312701"/>
                <a:ext cx="384168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3</a:t>
                </a: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5128276" y="9310722"/>
                <a:ext cx="384168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4</a:t>
                </a: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1189094" y="9293914"/>
                <a:ext cx="846391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YEAR</a:t>
                </a:r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1189094" y="8216704"/>
                <a:ext cx="384168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$</a:t>
                </a:r>
              </a:p>
            </p:txBody>
          </p:sp>
        </p:grpSp>
        <p:grpSp>
          <p:nvGrpSpPr>
            <p:cNvPr id="115" name="Group 162"/>
            <p:cNvGrpSpPr/>
            <p:nvPr/>
          </p:nvGrpSpPr>
          <p:grpSpPr>
            <a:xfrm>
              <a:off x="762000" y="6858000"/>
              <a:ext cx="3733800" cy="3280334"/>
              <a:chOff x="526368" y="3556787"/>
              <a:chExt cx="3733800" cy="3280334"/>
            </a:xfrm>
          </p:grpSpPr>
          <p:sp>
            <p:nvSpPr>
              <p:cNvPr id="116" name="Freeform 115"/>
              <p:cNvSpPr/>
              <p:nvPr/>
            </p:nvSpPr>
            <p:spPr>
              <a:xfrm>
                <a:off x="996777" y="3556787"/>
                <a:ext cx="2751154" cy="2910468"/>
              </a:xfrm>
              <a:custGeom>
                <a:avLst/>
                <a:gdLst>
                  <a:gd name="connsiteX0" fmla="*/ 0 w 4325257"/>
                  <a:gd name="connsiteY0" fmla="*/ 1553028 h 2012647"/>
                  <a:gd name="connsiteX1" fmla="*/ 406400 w 4325257"/>
                  <a:gd name="connsiteY1" fmla="*/ 1814286 h 2012647"/>
                  <a:gd name="connsiteX2" fmla="*/ 1045028 w 4325257"/>
                  <a:gd name="connsiteY2" fmla="*/ 1973943 h 2012647"/>
                  <a:gd name="connsiteX3" fmla="*/ 1857828 w 4325257"/>
                  <a:gd name="connsiteY3" fmla="*/ 1785257 h 2012647"/>
                  <a:gd name="connsiteX4" fmla="*/ 2946400 w 4325257"/>
                  <a:gd name="connsiteY4" fmla="*/ 609600 h 2012647"/>
                  <a:gd name="connsiteX5" fmla="*/ 4325257 w 4325257"/>
                  <a:gd name="connsiteY5" fmla="*/ 0 h 20126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25257" h="2012647">
                    <a:moveTo>
                      <a:pt x="0" y="1553028"/>
                    </a:moveTo>
                    <a:cubicBezTo>
                      <a:pt x="116114" y="1648581"/>
                      <a:pt x="232229" y="1744134"/>
                      <a:pt x="406400" y="1814286"/>
                    </a:cubicBezTo>
                    <a:cubicBezTo>
                      <a:pt x="580571" y="1884439"/>
                      <a:pt x="803123" y="1978781"/>
                      <a:pt x="1045028" y="1973943"/>
                    </a:cubicBezTo>
                    <a:cubicBezTo>
                      <a:pt x="1286933" y="1969105"/>
                      <a:pt x="1540933" y="2012647"/>
                      <a:pt x="1857828" y="1785257"/>
                    </a:cubicBezTo>
                    <a:cubicBezTo>
                      <a:pt x="2174723" y="1557867"/>
                      <a:pt x="2535162" y="907143"/>
                      <a:pt x="2946400" y="609600"/>
                    </a:cubicBezTo>
                    <a:cubicBezTo>
                      <a:pt x="3357638" y="312057"/>
                      <a:pt x="3841447" y="156028"/>
                      <a:pt x="4325257" y="0"/>
                    </a:cubicBezTo>
                  </a:path>
                </a:pathLst>
              </a:custGeom>
              <a:ln w="57150">
                <a:solidFill>
                  <a:schemeClr val="accent3"/>
                </a:solidFill>
                <a:headEnd type="none" w="med" len="med"/>
                <a:tailEnd type="triangle" w="med" len="med"/>
              </a:ln>
              <a:effectLst>
                <a:outerShdw blurRad="1016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1697421" y="6326444"/>
                <a:ext cx="170371" cy="16881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526368" y="6460950"/>
                <a:ext cx="2691620" cy="3761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Deeper initial investment</a:t>
                </a:r>
                <a:endParaRPr lang="en-US" sz="1600" dirty="0"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</a:endParaRPr>
              </a:p>
            </p:txBody>
          </p:sp>
          <p:cxnSp>
            <p:nvCxnSpPr>
              <p:cNvPr id="119" name="Straight Arrow Connector 118"/>
              <p:cNvCxnSpPr/>
              <p:nvPr/>
            </p:nvCxnSpPr>
            <p:spPr>
              <a:xfrm rot="5400000" flipH="1" flipV="1">
                <a:off x="2334791" y="4656610"/>
                <a:ext cx="1118605" cy="46639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TextBox 120"/>
              <p:cNvSpPr txBox="1"/>
              <p:nvPr/>
            </p:nvSpPr>
            <p:spPr>
              <a:xfrm>
                <a:off x="3103200" y="4284385"/>
                <a:ext cx="1156968" cy="1089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600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Faster growth, high margin</a:t>
                </a: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917192" y="4045460"/>
                <a:ext cx="1439688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800" b="1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SaaS </a:t>
                </a:r>
                <a:r>
                  <a:rPr lang="en-US" sz="1800" b="1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ISVs: </a:t>
                </a:r>
                <a:endParaRPr lang="en-US" sz="1800" b="1" dirty="0"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</a:endParaRPr>
              </a:p>
              <a:p>
                <a:pPr algn="ctr">
                  <a:lnSpc>
                    <a:spcPct val="90000"/>
                  </a:lnSpc>
                </a:pPr>
                <a:r>
                  <a:rPr lang="en-US" sz="1800" b="1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The vision</a:t>
                </a:r>
              </a:p>
            </p:txBody>
          </p:sp>
        </p:grpSp>
      </p:grpSp>
      <p:grpSp>
        <p:nvGrpSpPr>
          <p:cNvPr id="176" name="Group 210"/>
          <p:cNvGrpSpPr/>
          <p:nvPr/>
        </p:nvGrpSpPr>
        <p:grpSpPr>
          <a:xfrm>
            <a:off x="304800" y="1097732"/>
            <a:ext cx="6222027" cy="2234172"/>
            <a:chOff x="-4572000" y="2590800"/>
            <a:chExt cx="6913364" cy="2482413"/>
          </a:xfrm>
        </p:grpSpPr>
        <p:grpSp>
          <p:nvGrpSpPr>
            <p:cNvPr id="177" name="Group 163"/>
            <p:cNvGrpSpPr/>
            <p:nvPr/>
          </p:nvGrpSpPr>
          <p:grpSpPr>
            <a:xfrm>
              <a:off x="-4572000" y="2590800"/>
              <a:ext cx="4015581" cy="2167412"/>
              <a:chOff x="1189094" y="7559603"/>
              <a:chExt cx="4602107" cy="2167412"/>
            </a:xfrm>
          </p:grpSpPr>
          <p:sp>
            <p:nvSpPr>
              <p:cNvPr id="193" name="Rectangle 192"/>
              <p:cNvSpPr/>
              <p:nvPr/>
            </p:nvSpPr>
            <p:spPr bwMode="auto">
              <a:xfrm>
                <a:off x="1554107" y="7559603"/>
                <a:ext cx="4237093" cy="1681347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3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16800000" scaled="0"/>
              </a:gra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822689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endParaRPr>
              </a:p>
            </p:txBody>
          </p:sp>
          <p:grpSp>
            <p:nvGrpSpPr>
              <p:cNvPr id="194" name="Group 37"/>
              <p:cNvGrpSpPr/>
              <p:nvPr/>
            </p:nvGrpSpPr>
            <p:grpSpPr>
              <a:xfrm>
                <a:off x="1540630" y="7568884"/>
                <a:ext cx="4250571" cy="1762831"/>
                <a:chOff x="900923" y="1866780"/>
                <a:chExt cx="4250571" cy="1762831"/>
              </a:xfrm>
              <a:effectLst>
                <a:outerShdw blurRad="127000" algn="ctr" rotWithShape="0">
                  <a:prstClr val="black">
                    <a:alpha val="40000"/>
                  </a:prstClr>
                </a:outerShdw>
              </a:effectLst>
            </p:grpSpPr>
            <p:grpSp>
              <p:nvGrpSpPr>
                <p:cNvPr id="211" name="Group 36"/>
                <p:cNvGrpSpPr/>
                <p:nvPr/>
              </p:nvGrpSpPr>
              <p:grpSpPr>
                <a:xfrm>
                  <a:off x="900923" y="1866780"/>
                  <a:ext cx="4250571" cy="1683575"/>
                  <a:chOff x="900923" y="1866780"/>
                  <a:chExt cx="4250571" cy="1683575"/>
                </a:xfrm>
              </p:grpSpPr>
              <p:cxnSp>
                <p:nvCxnSpPr>
                  <p:cNvPr id="216" name="Straight Connector 215"/>
                  <p:cNvCxnSpPr/>
                  <p:nvPr/>
                </p:nvCxnSpPr>
                <p:spPr>
                  <a:xfrm rot="16200000" flipH="1">
                    <a:off x="86641" y="2708567"/>
                    <a:ext cx="1683575" cy="1"/>
                  </a:xfrm>
                  <a:prstGeom prst="line">
                    <a:avLst/>
                  </a:prstGeom>
                  <a:ln w="57150">
                    <a:solidFill>
                      <a:schemeClr val="accent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7" name="Straight Connector 8"/>
                  <p:cNvCxnSpPr/>
                  <p:nvPr/>
                </p:nvCxnSpPr>
                <p:spPr>
                  <a:xfrm rot="10800000" flipV="1">
                    <a:off x="900923" y="3537599"/>
                    <a:ext cx="4250571" cy="0"/>
                  </a:xfrm>
                  <a:prstGeom prst="line">
                    <a:avLst/>
                  </a:prstGeom>
                  <a:ln w="57150">
                    <a:solidFill>
                      <a:schemeClr val="accent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12" name="Straight Connector 211"/>
                <p:cNvCxnSpPr/>
                <p:nvPr/>
              </p:nvCxnSpPr>
              <p:spPr>
                <a:xfrm rot="5400000">
                  <a:off x="1406284" y="3504471"/>
                  <a:ext cx="248729" cy="1550"/>
                </a:xfrm>
                <a:prstGeom prst="line">
                  <a:avLst/>
                </a:prstGeom>
                <a:ln w="57150"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rot="5400000">
                  <a:off x="2450040" y="3504305"/>
                  <a:ext cx="248728" cy="1884"/>
                </a:xfrm>
                <a:prstGeom prst="line">
                  <a:avLst/>
                </a:prstGeom>
                <a:ln w="57150"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 rot="5400000">
                  <a:off x="3487239" y="3504253"/>
                  <a:ext cx="248729" cy="1986"/>
                </a:xfrm>
                <a:prstGeom prst="line">
                  <a:avLst/>
                </a:prstGeom>
                <a:ln w="57150"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Connector 214"/>
                <p:cNvCxnSpPr/>
                <p:nvPr/>
              </p:nvCxnSpPr>
              <p:spPr>
                <a:xfrm rot="5400000">
                  <a:off x="4517992" y="3504241"/>
                  <a:ext cx="248729" cy="2011"/>
                </a:xfrm>
                <a:prstGeom prst="line">
                  <a:avLst/>
                </a:prstGeom>
                <a:ln w="57150"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5" name="TextBox 194"/>
              <p:cNvSpPr txBox="1"/>
              <p:nvPr/>
            </p:nvSpPr>
            <p:spPr>
              <a:xfrm>
                <a:off x="2021603" y="9316646"/>
                <a:ext cx="384168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1</a:t>
                </a:r>
              </a:p>
            </p:txBody>
          </p:sp>
          <p:sp>
            <p:nvSpPr>
              <p:cNvPr id="196" name="TextBox 195"/>
              <p:cNvSpPr txBox="1"/>
              <p:nvPr/>
            </p:nvSpPr>
            <p:spPr>
              <a:xfrm>
                <a:off x="3047610" y="9314659"/>
                <a:ext cx="384168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2</a:t>
                </a:r>
              </a:p>
            </p:txBody>
          </p:sp>
          <p:sp>
            <p:nvSpPr>
              <p:cNvPr id="197" name="TextBox 196"/>
              <p:cNvSpPr txBox="1"/>
              <p:nvPr/>
            </p:nvSpPr>
            <p:spPr>
              <a:xfrm>
                <a:off x="4073281" y="9312701"/>
                <a:ext cx="384168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3</a:t>
                </a:r>
              </a:p>
            </p:txBody>
          </p:sp>
          <p:sp>
            <p:nvSpPr>
              <p:cNvPr id="198" name="TextBox 197"/>
              <p:cNvSpPr txBox="1"/>
              <p:nvPr/>
            </p:nvSpPr>
            <p:spPr>
              <a:xfrm>
                <a:off x="5128276" y="9310722"/>
                <a:ext cx="384168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4</a:t>
                </a:r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1189094" y="9293914"/>
                <a:ext cx="846391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YEAR</a:t>
                </a:r>
              </a:p>
            </p:txBody>
          </p:sp>
          <p:sp>
            <p:nvSpPr>
              <p:cNvPr id="210" name="TextBox 209"/>
              <p:cNvSpPr txBox="1"/>
              <p:nvPr/>
            </p:nvSpPr>
            <p:spPr>
              <a:xfrm>
                <a:off x="1189094" y="8216704"/>
                <a:ext cx="384168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$</a:t>
                </a:r>
              </a:p>
            </p:txBody>
          </p:sp>
        </p:grpSp>
        <p:grpSp>
          <p:nvGrpSpPr>
            <p:cNvPr id="178" name="Group 209"/>
            <p:cNvGrpSpPr/>
            <p:nvPr/>
          </p:nvGrpSpPr>
          <p:grpSpPr>
            <a:xfrm>
              <a:off x="-3733800" y="2667000"/>
              <a:ext cx="6075164" cy="2406213"/>
              <a:chOff x="1110344" y="1246886"/>
              <a:chExt cx="6075164" cy="2406213"/>
            </a:xfrm>
          </p:grpSpPr>
          <p:cxnSp>
            <p:nvCxnSpPr>
              <p:cNvPr id="179" name="Straight Arrow Connector 178"/>
              <p:cNvCxnSpPr/>
              <p:nvPr/>
            </p:nvCxnSpPr>
            <p:spPr>
              <a:xfrm rot="5400000" flipH="1" flipV="1">
                <a:off x="3737429" y="1771519"/>
                <a:ext cx="725714" cy="72571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5" name="TextBox 184"/>
              <p:cNvSpPr txBox="1"/>
              <p:nvPr/>
            </p:nvSpPr>
            <p:spPr>
              <a:xfrm>
                <a:off x="4430318" y="1712344"/>
                <a:ext cx="1837256" cy="595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600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High-growth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sz="1600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High net margin</a:t>
                </a:r>
              </a:p>
            </p:txBody>
          </p:sp>
          <p:sp>
            <p:nvSpPr>
              <p:cNvPr id="186" name="TextBox 185"/>
              <p:cNvSpPr txBox="1"/>
              <p:nvPr/>
            </p:nvSpPr>
            <p:spPr>
              <a:xfrm>
                <a:off x="1440375" y="1318673"/>
                <a:ext cx="19430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800" b="1" dirty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Traditional ISV</a:t>
                </a:r>
              </a:p>
            </p:txBody>
          </p:sp>
          <p:sp>
            <p:nvSpPr>
              <p:cNvPr id="187" name="TextBox 186"/>
              <p:cNvSpPr txBox="1"/>
              <p:nvPr/>
            </p:nvSpPr>
            <p:spPr>
              <a:xfrm>
                <a:off x="4993810" y="1246886"/>
                <a:ext cx="2191698" cy="3488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600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Growth with market</a:t>
                </a:r>
              </a:p>
            </p:txBody>
          </p:sp>
          <p:sp>
            <p:nvSpPr>
              <p:cNvPr id="188" name="Freeform 187"/>
              <p:cNvSpPr/>
              <p:nvPr/>
            </p:nvSpPr>
            <p:spPr>
              <a:xfrm>
                <a:off x="1110344" y="1474763"/>
                <a:ext cx="3825072" cy="1801403"/>
              </a:xfrm>
              <a:custGeom>
                <a:avLst/>
                <a:gdLst>
                  <a:gd name="connsiteX0" fmla="*/ 0 w 4325257"/>
                  <a:gd name="connsiteY0" fmla="*/ 1553028 h 2012647"/>
                  <a:gd name="connsiteX1" fmla="*/ 406400 w 4325257"/>
                  <a:gd name="connsiteY1" fmla="*/ 1814286 h 2012647"/>
                  <a:gd name="connsiteX2" fmla="*/ 1045028 w 4325257"/>
                  <a:gd name="connsiteY2" fmla="*/ 1973943 h 2012647"/>
                  <a:gd name="connsiteX3" fmla="*/ 1857828 w 4325257"/>
                  <a:gd name="connsiteY3" fmla="*/ 1785257 h 2012647"/>
                  <a:gd name="connsiteX4" fmla="*/ 2946400 w 4325257"/>
                  <a:gd name="connsiteY4" fmla="*/ 609600 h 2012647"/>
                  <a:gd name="connsiteX5" fmla="*/ 4325257 w 4325257"/>
                  <a:gd name="connsiteY5" fmla="*/ 0 h 20126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25257" h="2012647">
                    <a:moveTo>
                      <a:pt x="0" y="1553028"/>
                    </a:moveTo>
                    <a:cubicBezTo>
                      <a:pt x="116114" y="1648581"/>
                      <a:pt x="232229" y="1744134"/>
                      <a:pt x="406400" y="1814286"/>
                    </a:cubicBezTo>
                    <a:cubicBezTo>
                      <a:pt x="580571" y="1884439"/>
                      <a:pt x="803123" y="1978781"/>
                      <a:pt x="1045028" y="1973943"/>
                    </a:cubicBezTo>
                    <a:cubicBezTo>
                      <a:pt x="1286933" y="1969105"/>
                      <a:pt x="1540933" y="2012647"/>
                      <a:pt x="1857828" y="1785257"/>
                    </a:cubicBezTo>
                    <a:cubicBezTo>
                      <a:pt x="2174723" y="1557867"/>
                      <a:pt x="2535162" y="907143"/>
                      <a:pt x="2946400" y="609600"/>
                    </a:cubicBezTo>
                    <a:cubicBezTo>
                      <a:pt x="3357638" y="312057"/>
                      <a:pt x="3841447" y="156028"/>
                      <a:pt x="4325257" y="0"/>
                    </a:cubicBezTo>
                  </a:path>
                </a:pathLst>
              </a:custGeom>
              <a:ln w="57150">
                <a:solidFill>
                  <a:schemeClr val="accent5">
                    <a:lumMod val="60000"/>
                    <a:lumOff val="40000"/>
                  </a:schemeClr>
                </a:solidFill>
                <a:headEnd type="none" w="med" len="med"/>
                <a:tailEnd type="triangle" w="med" len="med"/>
              </a:ln>
              <a:effectLst>
                <a:outerShdw blurRad="1016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2075022" y="3191687"/>
                <a:ext cx="196947" cy="16881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1245028" y="3304286"/>
                <a:ext cx="2023702" cy="3488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600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Cash-flow positive</a:t>
                </a:r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2895686" y="2699651"/>
                <a:ext cx="196947" cy="16881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3271066" y="2418297"/>
                <a:ext cx="1307053" cy="3488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600" dirty="0" smtClean="0"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/>
                        </a:gs>
                      </a:gsLst>
                      <a:lin ang="5400000" scaled="0"/>
                    </a:gradFill>
                  </a:rPr>
                  <a:t>Break-even</a:t>
                </a:r>
              </a:p>
            </p:txBody>
          </p:sp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107996"/>
          </a:xfrm>
        </p:spPr>
        <p:txBody>
          <a:bodyPr/>
          <a:lstStyle/>
          <a:p>
            <a:r>
              <a:rPr lang="en-US" dirty="0" smtClean="0"/>
              <a:t>Four Strategies for Growing </a:t>
            </a:r>
            <a:br>
              <a:rPr lang="en-US" dirty="0" smtClean="0"/>
            </a:br>
            <a:r>
              <a:rPr lang="en-US" dirty="0" smtClean="0"/>
              <a:t>Your Software+Services 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82000" cy="21975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Position against the right customer needs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Land and expand: </a:t>
            </a:r>
            <a:br>
              <a:rPr lang="en-US" dirty="0" smtClean="0"/>
            </a:br>
            <a:r>
              <a:rPr lang="en-US" dirty="0" smtClean="0"/>
              <a:t>Acquire users quickly, grow ARPU systematically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Target customers by value, not size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Finance creatively for growth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1. Position against the right customer needs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Positioning your Software+Services product in the market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914400"/>
            <a:ext cx="9144000" cy="5228694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3962400"/>
            <a:ext cx="9144000" cy="18288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085850" y="4184303"/>
            <a:ext cx="6972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Microsoft </a:t>
            </a:r>
            <a:r>
              <a:rPr lang="en-US" sz="2000" dirty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Technology </a:t>
            </a:r>
            <a:r>
              <a:rPr lang="en-US" sz="2000" dirty="0" smtClean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Centers (MTC) </a:t>
            </a:r>
            <a:r>
              <a:rPr lang="en-US" sz="2000" dirty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provide </a:t>
            </a:r>
            <a:r>
              <a:rPr lang="en-US" sz="2000" dirty="0" smtClean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our customers </a:t>
            </a:r>
            <a:r>
              <a:rPr lang="en-US" sz="2000" dirty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everything </a:t>
            </a:r>
            <a:r>
              <a:rPr lang="en-US" sz="2000" dirty="0" smtClean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they need – technology </a:t>
            </a:r>
            <a:r>
              <a:rPr lang="en-US" sz="2000" dirty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experts, industry leaders, </a:t>
            </a:r>
            <a:r>
              <a:rPr lang="en-US" sz="2000" dirty="0" smtClean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and an </a:t>
            </a:r>
            <a:r>
              <a:rPr lang="en-US" sz="2000" dirty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outstanding </a:t>
            </a:r>
            <a:r>
              <a:rPr lang="en-US" sz="2000" dirty="0" smtClean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environment – to help them </a:t>
            </a:r>
            <a:r>
              <a:rPr lang="en-US" sz="2000" dirty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envision, architect, and prove </a:t>
            </a:r>
            <a:r>
              <a:rPr lang="en-US" sz="2000" dirty="0" smtClean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secure</a:t>
            </a:r>
            <a:r>
              <a:rPr lang="en-US" sz="2000" dirty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, customized </a:t>
            </a:r>
            <a:r>
              <a:rPr lang="en-US" sz="2000" dirty="0" smtClean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solutions, </a:t>
            </a:r>
            <a:r>
              <a:rPr lang="en-US" sz="2000" dirty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based on Microsoft and partner technologies</a:t>
            </a:r>
            <a:r>
              <a:rPr lang="en-US" sz="2000" dirty="0" smtClean="0">
                <a:gradFill>
                  <a:gsLst>
                    <a:gs pos="5000">
                      <a:srgbClr val="FFFFFF"/>
                    </a:gs>
                    <a:gs pos="85000">
                      <a:srgbClr val="FFFFFF"/>
                    </a:gs>
                  </a:gsLst>
                  <a:lin ang="5400000" scaled="0"/>
                </a:gradFill>
                <a:latin typeface="Segoe"/>
              </a:rPr>
              <a:t>.</a:t>
            </a:r>
            <a:endParaRPr lang="en-US" sz="2000" dirty="0">
              <a:gradFill>
                <a:gsLst>
                  <a:gs pos="5000">
                    <a:srgbClr val="FFFFFF"/>
                  </a:gs>
                  <a:gs pos="85000">
                    <a:srgbClr val="FFFFFF"/>
                  </a:gs>
                </a:gsLst>
                <a:lin ang="5400000" scaled="0"/>
              </a:gradFill>
              <a:latin typeface="Segoe"/>
            </a:endParaRPr>
          </a:p>
        </p:txBody>
      </p:sp>
      <p:sp>
        <p:nvSpPr>
          <p:cNvPr id="5" name="Title 15"/>
          <p:cNvSpPr txBox="1">
            <a:spLocks/>
          </p:cNvSpPr>
          <p:nvPr/>
        </p:nvSpPr>
        <p:spPr>
          <a:xfrm>
            <a:off x="381000" y="230188"/>
            <a:ext cx="8382000" cy="5539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150" normalizeH="0" baseline="0" noProof="0" dirty="0" smtClean="0">
                <a:ln w="3175">
                  <a:noFill/>
                </a:ln>
                <a:gradFill>
                  <a:gsLst>
                    <a:gs pos="5000">
                      <a:schemeClr val="tx1"/>
                    </a:gs>
                    <a:gs pos="85000">
                      <a:schemeClr val="tx2"/>
                    </a:gs>
                  </a:gsLst>
                  <a:lin ang="5400000" scaled="0"/>
                </a:gradFill>
                <a:effectLst>
                  <a:outerShdw blurRad="88900" algn="c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For Mature ISVs: “Embrace S+S” Workshops</a:t>
            </a:r>
            <a:endParaRPr kumimoji="0" lang="en-US" sz="3600" b="0" i="0" u="none" strike="noStrike" kern="1200" cap="none" spc="-150" normalizeH="0" baseline="0" noProof="0" dirty="0">
              <a:ln w="3175">
                <a:noFill/>
              </a:ln>
              <a:gradFill>
                <a:gsLst>
                  <a:gs pos="5000">
                    <a:schemeClr val="tx1"/>
                  </a:gs>
                  <a:gs pos="85000">
                    <a:schemeClr val="tx2"/>
                  </a:gs>
                </a:gsLst>
                <a:lin ang="5400000" scaled="0"/>
              </a:gradFill>
              <a:effectLst>
                <a:outerShdw blurRad="88900" algn="ctr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5715000"/>
            <a:ext cx="40520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hlinkClick r:id="rId4"/>
              </a:rPr>
              <a:t>http://www.microsoft.com/mtc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152400" y="1295400"/>
            <a:ext cx="8839200" cy="3352800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941796"/>
          </a:xfrm>
        </p:spPr>
        <p:txBody>
          <a:bodyPr/>
          <a:lstStyle/>
          <a:p>
            <a:r>
              <a:rPr lang="en-US" sz="3600" dirty="0" smtClean="0"/>
              <a:t>Make Security a Competitive Differentiator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i="1" dirty="0" smtClean="0"/>
              <a:t>Engage the SDL Pro Network</a:t>
            </a:r>
            <a:endParaRPr lang="en-US" i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4876800"/>
            <a:ext cx="8382000" cy="1144929"/>
          </a:xfrm>
        </p:spPr>
        <p:txBody>
          <a:bodyPr/>
          <a:lstStyle/>
          <a:p>
            <a:r>
              <a:rPr lang="en-US" sz="2400" dirty="0" smtClean="0"/>
              <a:t>Security Development Lifecycle experts</a:t>
            </a:r>
          </a:p>
          <a:p>
            <a:r>
              <a:rPr lang="en-US" sz="2400" dirty="0" smtClean="0"/>
              <a:t>Training and Consulting on SDL implementation</a:t>
            </a:r>
          </a:p>
          <a:p>
            <a:r>
              <a:rPr lang="en-US" sz="2400" dirty="0" smtClean="0">
                <a:hlinkClick r:id="rId3"/>
              </a:rPr>
              <a:t>http://msdn.microsoft.com/en-us/security/dd219581.aspx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30722" name="Picture 2" descr="http://i.msdn.microsoft.com/dd219581.SDL%20process%20titleless(en-us,MSDN.10)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28600" y="1371600"/>
            <a:ext cx="8677220" cy="2209800"/>
          </a:xfrm>
          <a:prstGeom prst="rect">
            <a:avLst/>
          </a:prstGeom>
          <a:noFill/>
        </p:spPr>
      </p:pic>
      <p:pic>
        <p:nvPicPr>
          <p:cNvPr id="30724" name="Picture 4" descr="http://i.msdn.microsoft.com/dd219581.Citigal_logo(en-us,MSDN.10).gif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04800" y="3771899"/>
            <a:ext cx="1143000" cy="571501"/>
          </a:xfrm>
          <a:prstGeom prst="rect">
            <a:avLst/>
          </a:prstGeom>
          <a:noFill/>
        </p:spPr>
      </p:pic>
      <p:pic>
        <p:nvPicPr>
          <p:cNvPr id="30726" name="Picture 6" descr="http://i.msdn.microsoft.com/dd219581.IOActive_logo(en-us,MSDN.10).gif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524000" y="3733800"/>
            <a:ext cx="1143000" cy="571501"/>
          </a:xfrm>
          <a:prstGeom prst="rect">
            <a:avLst/>
          </a:prstGeom>
          <a:noFill/>
        </p:spPr>
      </p:pic>
      <p:pic>
        <p:nvPicPr>
          <p:cNvPr id="30728" name="Picture 8" descr="http://i.msdn.microsoft.com/dd219581.iSEC_logo_enlarged2(en-us,MSDN.10).gif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95600" y="3771899"/>
            <a:ext cx="1143000" cy="571501"/>
          </a:xfrm>
          <a:prstGeom prst="rect">
            <a:avLst/>
          </a:prstGeom>
          <a:noFill/>
        </p:spPr>
      </p:pic>
      <p:pic>
        <p:nvPicPr>
          <p:cNvPr id="30730" name="Picture 10" descr="http://i.msdn.microsoft.com/dd219581.leviathan_logo(en-us,MSDN.10).gif"/>
          <p:cNvPicPr>
            <a:picLocks noChangeAspect="1" noChangeArrowheads="1"/>
          </p:cNvPicPr>
          <p:nvPr/>
        </p:nvPicPr>
        <p:blipFill>
          <a:blip r:embed="rId8" cstate="email"/>
          <a:srcRect b="48000"/>
          <a:stretch>
            <a:fillRect/>
          </a:stretch>
        </p:blipFill>
        <p:spPr bwMode="auto">
          <a:xfrm>
            <a:off x="1447800" y="4267200"/>
            <a:ext cx="1143000" cy="297181"/>
          </a:xfrm>
          <a:prstGeom prst="rect">
            <a:avLst/>
          </a:prstGeom>
          <a:noFill/>
        </p:spPr>
      </p:pic>
      <p:pic>
        <p:nvPicPr>
          <p:cNvPr id="30732" name="Picture 12" descr="http://i.msdn.microsoft.com/dd219581.nextgeneration_logo(en-us,MSDN.10).gi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5029200" y="3657600"/>
            <a:ext cx="1143000" cy="571501"/>
          </a:xfrm>
          <a:prstGeom prst="rect">
            <a:avLst/>
          </a:prstGeom>
          <a:noFill/>
        </p:spPr>
      </p:pic>
      <p:pic>
        <p:nvPicPr>
          <p:cNvPr id="30734" name="Picture 14" descr="http://i.msdn.microsoft.com/dd219581.nruns_logo(en-us,MSDN.10).gif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4343400" y="4076699"/>
            <a:ext cx="1143000" cy="571501"/>
          </a:xfrm>
          <a:prstGeom prst="rect">
            <a:avLst/>
          </a:prstGeom>
          <a:noFill/>
        </p:spPr>
      </p:pic>
      <p:pic>
        <p:nvPicPr>
          <p:cNvPr id="30736" name="Picture 16" descr="http://i.msdn.microsoft.com/dd219581.security-innovtn_logo(en-us,MSDN.10).gif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6324600" y="4076699"/>
            <a:ext cx="1143000" cy="571501"/>
          </a:xfrm>
          <a:prstGeom prst="rect">
            <a:avLst/>
          </a:prstGeom>
          <a:noFill/>
        </p:spPr>
      </p:pic>
      <p:pic>
        <p:nvPicPr>
          <p:cNvPr id="30738" name="Picture 18" descr="http://i.msdn.microsoft.com/dd219581.verison_logo(en-us,MSDN.10).gif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7543800" y="3733800"/>
            <a:ext cx="1143000" cy="57150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sting_Days_2009_Template_v02">
  <a:themeElements>
    <a:clrScheme name="1 Hosting Days 2">
      <a:dk1>
        <a:srgbClr val="000000"/>
      </a:dk1>
      <a:lt1>
        <a:srgbClr val="FFFFFF"/>
      </a:lt1>
      <a:dk2>
        <a:srgbClr val="1B4B6F"/>
      </a:dk2>
      <a:lt2>
        <a:srgbClr val="D9E9F5"/>
      </a:lt2>
      <a:accent1>
        <a:srgbClr val="4595D1"/>
      </a:accent1>
      <a:accent2>
        <a:srgbClr val="05619F"/>
      </a:accent2>
      <a:accent3>
        <a:srgbClr val="6DAA44"/>
      </a:accent3>
      <a:accent4>
        <a:srgbClr val="9E77D1"/>
      </a:accent4>
      <a:accent5>
        <a:srgbClr val="C49F00"/>
      </a:accent5>
      <a:accent6>
        <a:srgbClr val="CA7402"/>
      </a:accent6>
      <a:hlink>
        <a:srgbClr val="D2E5F3"/>
      </a:hlink>
      <a:folHlink>
        <a:srgbClr val="CFEFE4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D46F7EC7E95947B67BEC980D487292" ma:contentTypeVersion="0" ma:contentTypeDescription="Create a new document." ma:contentTypeScope="" ma:versionID="5e8459bbc925ded571ac90d9a99ef012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44978F-F8A2-47CF-87AC-FF4393C5C6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66D5EB1-5B0C-45B8-B756-8CAA418338E7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4662546E-EDCA-47AD-9A71-5144F70BE9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Hosting_Days_2009_Template_v02</Template>
  <TotalTime>0</TotalTime>
  <Words>1396</Words>
  <Application>Microsoft Office PowerPoint</Application>
  <PresentationFormat>On-screen Show (4:3)</PresentationFormat>
  <Paragraphs>304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Hosting_Days_2009_Template_v02</vt:lpstr>
      <vt:lpstr>Slide 1</vt:lpstr>
      <vt:lpstr>Growing your  S+S Business</vt:lpstr>
      <vt:lpstr>S+S ISVs today,  and the challenge of growth</vt:lpstr>
      <vt:lpstr>SaaS ISVs In 2008</vt:lpstr>
      <vt:lpstr>ISV Growth Curves</vt:lpstr>
      <vt:lpstr>Four Strategies for Growing  Your Software+Services Business</vt:lpstr>
      <vt:lpstr>1. Position against the right customer needs</vt:lpstr>
      <vt:lpstr>Slide 8</vt:lpstr>
      <vt:lpstr>Make Security a Competitive Differentiator Engage the SDL Pro Network</vt:lpstr>
      <vt:lpstr>2. Land and Expand</vt:lpstr>
      <vt:lpstr>Turn your Web site into a lead engine  special search engine optimization offer for partners</vt:lpstr>
      <vt:lpstr>Web Selling Versus Traditional Selling</vt:lpstr>
      <vt:lpstr>Using the Rule of 78s to set quota</vt:lpstr>
      <vt:lpstr>Software+Services Businesses Live on MRR</vt:lpstr>
      <vt:lpstr>Converting MRR to Cash</vt:lpstr>
      <vt:lpstr>Customer Satisfaction Drives Renewal Rates</vt:lpstr>
      <vt:lpstr>Runtime Intelligence Service (RIS) Offer From PreEmptive Solutions</vt:lpstr>
      <vt:lpstr>Sales Incentive Compensation Planning a joint offer from Microsoft and KeyChain Logic</vt:lpstr>
      <vt:lpstr>3. Target Customers by Value, not Size</vt:lpstr>
      <vt:lpstr>Understanding Customer Lifetime Value</vt:lpstr>
      <vt:lpstr>Segmenting Customers by Value</vt:lpstr>
      <vt:lpstr>Where are Your Operating Costs?</vt:lpstr>
      <vt:lpstr>4. Finance Creatively for Growth</vt:lpstr>
      <vt:lpstr>Organic Growth Model</vt:lpstr>
      <vt:lpstr>It is Very Slow to Build a Software+ Services Business on Organic Growth</vt:lpstr>
      <vt:lpstr>Comparing Sources of Capital</vt:lpstr>
      <vt:lpstr>One Example of “Subscription Credit”</vt:lpstr>
      <vt:lpstr>In Summary</vt:lpstr>
      <vt:lpstr>In Summary</vt:lpstr>
      <vt:lpstr>Slide 30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dc:description/>
  <cp:lastModifiedBy/>
  <cp:revision>1</cp:revision>
  <dcterms:created xsi:type="dcterms:W3CDTF">2009-05-20T14:01:07Z</dcterms:created>
  <dcterms:modified xsi:type="dcterms:W3CDTF">2009-06-19T01:27:09Z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0x01010085D46F7EC7E95947B67BEC980D487292</vt:lpwstr>
  </property>
  <property fmtid="{D5CDD505-2E9C-101B-9397-08002B2CF9AE}" pid="3" name="_MarkAsFinal">
    <vt:bool>true</vt:bool>
  </property>
</Properties>
</file>